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4612" r:id="rId2"/>
    <p:sldId id="5269" r:id="rId3"/>
    <p:sldId id="5265" r:id="rId4"/>
    <p:sldId id="4644" r:id="rId5"/>
    <p:sldId id="4645" r:id="rId6"/>
    <p:sldId id="4482" r:id="rId7"/>
    <p:sldId id="4647" r:id="rId8"/>
    <p:sldId id="4939" r:id="rId9"/>
    <p:sldId id="4649" r:id="rId10"/>
    <p:sldId id="4634" r:id="rId11"/>
    <p:sldId id="4635" r:id="rId12"/>
    <p:sldId id="5345" r:id="rId13"/>
    <p:sldId id="4655" r:id="rId14"/>
    <p:sldId id="4659" r:id="rId15"/>
    <p:sldId id="4660" r:id="rId16"/>
    <p:sldId id="5346" r:id="rId17"/>
    <p:sldId id="5347" r:id="rId18"/>
    <p:sldId id="5266" r:id="rId19"/>
    <p:sldId id="5348" r:id="rId20"/>
    <p:sldId id="5349" r:id="rId21"/>
    <p:sldId id="5267" r:id="rId22"/>
    <p:sldId id="5350" r:id="rId23"/>
    <p:sldId id="4640" r:id="rId24"/>
    <p:sldId id="4470" r:id="rId25"/>
    <p:sldId id="4664" r:id="rId26"/>
    <p:sldId id="4653" r:id="rId27"/>
    <p:sldId id="5343" r:id="rId28"/>
    <p:sldId id="5344" r:id="rId29"/>
    <p:sldId id="5274" r:id="rId30"/>
    <p:sldId id="4607" r:id="rId31"/>
    <p:sldId id="4661" r:id="rId32"/>
    <p:sldId id="4662" r:id="rId33"/>
    <p:sldId id="4665" r:id="rId34"/>
    <p:sldId id="4671" r:id="rId35"/>
    <p:sldId id="3782" r:id="rId36"/>
    <p:sldId id="4487" r:id="rId37"/>
    <p:sldId id="4522" r:id="rId38"/>
    <p:sldId id="5165" r:id="rId39"/>
    <p:sldId id="4783" r:id="rId40"/>
    <p:sldId id="4784" r:id="rId41"/>
    <p:sldId id="4785" r:id="rId42"/>
    <p:sldId id="4787" r:id="rId43"/>
    <p:sldId id="4788" r:id="rId44"/>
    <p:sldId id="4789" r:id="rId45"/>
    <p:sldId id="4790" r:id="rId46"/>
    <p:sldId id="4616" r:id="rId47"/>
    <p:sldId id="1398" r:id="rId48"/>
    <p:sldId id="5259" r:id="rId49"/>
    <p:sldId id="4615" r:id="rId50"/>
    <p:sldId id="5306" r:id="rId51"/>
    <p:sldId id="5174" r:id="rId52"/>
    <p:sldId id="5175" r:id="rId53"/>
    <p:sldId id="5176" r:id="rId54"/>
    <p:sldId id="5181" r:id="rId55"/>
    <p:sldId id="5199" r:id="rId56"/>
    <p:sldId id="5200" r:id="rId57"/>
    <p:sldId id="3654" r:id="rId58"/>
    <p:sldId id="4536" r:id="rId59"/>
    <p:sldId id="715" r:id="rId60"/>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FF6666"/>
    <a:srgbClr val="0070C0"/>
    <a:srgbClr val="E46C0A"/>
    <a:srgbClr val="77933C"/>
    <a:srgbClr val="FFFFFF"/>
    <a:srgbClr val="C0504D"/>
    <a:srgbClr val="17375E"/>
    <a:srgbClr val="FFACA9"/>
    <a:srgbClr val="FFFB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520"/>
    <p:restoredTop sz="93741" autoAdjust="0"/>
  </p:normalViewPr>
  <p:slideViewPr>
    <p:cSldViewPr snapToGrid="0" snapToObjects="1" showGuides="1">
      <p:cViewPr varScale="1">
        <p:scale>
          <a:sx n="120" d="100"/>
          <a:sy n="120" d="100"/>
        </p:scale>
        <p:origin x="2520" y="176"/>
      </p:cViewPr>
      <p:guideLst>
        <p:guide orient="horz" pos="1344"/>
        <p:guide pos="2880"/>
      </p:guideLst>
    </p:cSldViewPr>
  </p:slid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2020/9/15</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2020/9/15</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588762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245787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11683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192204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業界という枠組みが存在する</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一旦確立された競争優位は継続する</a:t>
            </a:r>
            <a:r>
              <a:rPr kumimoji="1" lang="ja-JP" altLang="ja-JP" sz="1200" kern="1200" dirty="0">
                <a:solidFill>
                  <a:schemeClr val="tx1"/>
                </a:solidFill>
                <a:effectLst/>
                <a:latin typeface="+mn-lt"/>
                <a:ea typeface="+mn-ea"/>
                <a:cs typeface="+mn-cs"/>
              </a:rPr>
              <a:t>」というこれまでのビジネスにおける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基本的な想定が、もはや成り立たなくなってしまいました。業界を越えた異業種の企業が既存の業界の競争原理を破壊しています。「ビジネス環境の安定が正常であり、業界の枠組みの中で起こる変化に適切に対処することで、事業は維持され成長できる」という考え方から、「</a:t>
            </a:r>
            <a:r>
              <a:rPr kumimoji="1" lang="ja-JP" altLang="ja-JP" sz="1200" b="1" kern="1200" dirty="0">
                <a:solidFill>
                  <a:schemeClr val="tx1"/>
                </a:solidFill>
                <a:effectLst/>
                <a:latin typeface="+mn-lt"/>
                <a:ea typeface="+mn-ea"/>
                <a:cs typeface="+mn-cs"/>
              </a:rPr>
              <a:t>ビジネス環境が変化し続けることが常識であり、業界を越えた変化に柔軟・迅速に対応できれば、事業は維持され成長できる</a:t>
            </a:r>
            <a:r>
              <a:rPr kumimoji="1" lang="ja-JP" altLang="ja-JP" sz="1200" kern="1200" dirty="0">
                <a:solidFill>
                  <a:schemeClr val="tx1"/>
                </a:solidFill>
                <a:effectLst/>
                <a:latin typeface="+mn-lt"/>
                <a:ea typeface="+mn-ea"/>
                <a:cs typeface="+mn-cs"/>
              </a:rPr>
              <a:t>」へと変わってしまい、そこに求められる能力も変わってしまったのです。この状況に対処するには、お客様の業務や経営に関心を持ち、お客様と対話し、最適な手法やサービスは何かを目利きし、それを使いこなしてゆく力量が求められます。そのための備えはできているでしょうか。時代のスピードが加速度を増すなか、わずかな躊躇が圧倒的な差となってしまうことを覚悟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47373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477384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2614371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233700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73562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システムのメリット</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システムの価値は、以下の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つだといえるでしょう。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効率的業務運営</a:t>
            </a:r>
          </a:p>
          <a:p>
            <a:r>
              <a:rPr kumimoji="1" lang="ja-JP" altLang="ja-JP" sz="1200" kern="1200" dirty="0">
                <a:solidFill>
                  <a:schemeClr val="tx1"/>
                </a:solidFill>
                <a:effectLst/>
                <a:latin typeface="+mn-lt"/>
                <a:ea typeface="+mn-ea"/>
                <a:cs typeface="+mn-cs"/>
              </a:rPr>
              <a:t>従来業務ごとに分散し、分断されていたマスターデータ（製品や取引先など）や取引データ（各種伝票など）を、統合データベースによって一元管理できます。そのため、全ての業務処理は、単一のデータを参照し、更新されるため、ある業務処理が実行されると同時に、そのデータに関連する全ての業務にもその更新が反映されます。</a:t>
            </a:r>
          </a:p>
          <a:p>
            <a:r>
              <a:rPr kumimoji="1" lang="ja-JP" altLang="ja-JP" sz="1200" kern="1200" dirty="0">
                <a:solidFill>
                  <a:schemeClr val="tx1"/>
                </a:solidFill>
                <a:effectLst/>
                <a:latin typeface="+mn-lt"/>
                <a:ea typeface="+mn-ea"/>
                <a:cs typeface="+mn-cs"/>
              </a:rPr>
              <a:t>例えば、顧客情報が更新されると、それを使用する販売、会計、出荷などの全ての業務システムが、更新された同一のデータをすぐに利用できるため、業務プロセス全体で直ちに整合性が担保され、部門間の連携がスピーディに行えます。また、同じデータを複数の業務システムに個別に入力する、あるいは転記すると言った手間がなくなり、業務の効率化が実現されます。</a:t>
            </a:r>
          </a:p>
          <a:p>
            <a:r>
              <a:rPr kumimoji="1" lang="ja-JP" altLang="ja-JP" sz="1200" kern="1200" dirty="0">
                <a:solidFill>
                  <a:schemeClr val="tx1"/>
                </a:solidFill>
                <a:effectLst/>
                <a:latin typeface="+mn-lt"/>
                <a:ea typeface="+mn-ea"/>
                <a:cs typeface="+mn-cs"/>
              </a:rPr>
              <a:t>また、販売、生産、会計など複数の業務をつなぐ処理手順（ワークフロー）も統合データベースで管理されます。そのため、業務の流れとデータ更新の整合性が常に担保されることから、正確で円滑な業務処理が実現され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リアルタイム経営</a:t>
            </a:r>
          </a:p>
          <a:p>
            <a:r>
              <a:rPr kumimoji="1" lang="ja-JP" altLang="ja-JP" sz="1200" kern="1200" dirty="0">
                <a:solidFill>
                  <a:schemeClr val="tx1"/>
                </a:solidFill>
                <a:effectLst/>
                <a:latin typeface="+mn-lt"/>
                <a:ea typeface="+mn-ea"/>
                <a:cs typeface="+mn-cs"/>
              </a:rPr>
              <a:t>業務に関わるデータは、常に全体として最新の状況が反映されていることに加え、売上や原価、在庫や進捗などの数字も全て一元的に管理されているため、会社全体の状況をリアルタイムで把握することが可能になります。</a:t>
            </a:r>
            <a:r>
              <a:rPr kumimoji="1" lang="en-US" altLang="ja-JP" sz="1200" kern="1200" dirty="0">
                <a:solidFill>
                  <a:schemeClr val="tx1"/>
                </a:solidFill>
                <a:effectLst/>
                <a:latin typeface="+mn-lt"/>
                <a:ea typeface="+mn-ea"/>
                <a:cs typeface="+mn-cs"/>
              </a:rPr>
              <a:t>BI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Business Intelligence</a:t>
            </a:r>
            <a:r>
              <a:rPr kumimoji="1" lang="ja-JP" altLang="ja-JP" sz="1200" kern="1200" dirty="0">
                <a:solidFill>
                  <a:schemeClr val="tx1"/>
                </a:solidFill>
                <a:effectLst/>
                <a:latin typeface="+mn-lt"/>
                <a:ea typeface="+mn-ea"/>
                <a:cs typeface="+mn-cs"/>
              </a:rPr>
              <a:t>）アプリケーションなどを使用し、経営や業務の状況を分析、可視化し、経験や勘ではなく、データに基づく意志決定を正確、迅速に行うことを可能とします。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内部統制</a:t>
            </a:r>
          </a:p>
          <a:p>
            <a:r>
              <a:rPr kumimoji="1" lang="ja-JP" altLang="ja-JP" sz="1200" kern="1200" dirty="0">
                <a:solidFill>
                  <a:schemeClr val="tx1"/>
                </a:solidFill>
                <a:effectLst/>
                <a:latin typeface="+mn-lt"/>
                <a:ea typeface="+mn-ea"/>
                <a:cs typeface="+mn-cs"/>
              </a:rPr>
              <a:t>統合データベースによるデータの整合性の保証、また、ワークフローに基づく利用者権限や利用履歴の一元管理により、会社の業務全般にわたっての内部統制が、容易に行える環境を整えます。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これらパッケージとして導入する場合、以下の３つのメリットを享受することができます。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ベスト・プラクティスの活用</a:t>
            </a:r>
          </a:p>
          <a:p>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パッケージの開発元や導入支援企業は、多くのユーザーでの実務経験を収集し、それぞれの業種や業務に応じたベスト・プラクティスのテンプレートを提供しています。</a:t>
            </a:r>
          </a:p>
          <a:p>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には、業務処理に必要な基本機能をプログラムとして実装していますが、それらをどのように使用するかをプログラムそのものに手を加えることなく、パラメーターやスクリプト言語によって設定できます。その設定のセットが、テンプレートです。このテンプレートを使うことで、他社のノウハウやベスト・プラクティスを利用することで、自社の</a:t>
            </a:r>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経営に向けた業務改革を加速させることができます。</a:t>
            </a:r>
          </a:p>
          <a:p>
            <a:pPr lvl="0"/>
            <a:r>
              <a:rPr kumimoji="1" lang="ja-JP" altLang="ja-JP" sz="1200" kern="1200" dirty="0">
                <a:solidFill>
                  <a:schemeClr val="tx1"/>
                </a:solidFill>
                <a:effectLst/>
                <a:latin typeface="+mn-lt"/>
                <a:ea typeface="+mn-ea"/>
                <a:cs typeface="+mn-cs"/>
              </a:rPr>
              <a:t>法律・制度変更への迅速な対応</a:t>
            </a:r>
          </a:p>
          <a:p>
            <a:r>
              <a:rPr kumimoji="1" lang="ja-JP" altLang="ja-JP" sz="1200" kern="1200" dirty="0">
                <a:solidFill>
                  <a:schemeClr val="tx1"/>
                </a:solidFill>
                <a:effectLst/>
                <a:latin typeface="+mn-lt"/>
                <a:ea typeface="+mn-ea"/>
                <a:cs typeface="+mn-cs"/>
              </a:rPr>
              <a:t>自社で独自の情報システムを構築する場合、税務や会計などの法律や制度が替わるたびに、プログラムの改修が必要になります。</a:t>
            </a:r>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パッケージでは、このような変更をパッケージの開発元が実施し、対応してくれます。そのため、制度変更への対応の負担が少なく、迅速に対応することができます。</a:t>
            </a:r>
          </a:p>
          <a:p>
            <a:pPr lvl="0"/>
            <a:r>
              <a:rPr kumimoji="1" lang="ja-JP" altLang="ja-JP" sz="1200" kern="1200" dirty="0">
                <a:solidFill>
                  <a:schemeClr val="tx1"/>
                </a:solidFill>
                <a:effectLst/>
                <a:latin typeface="+mn-lt"/>
                <a:ea typeface="+mn-ea"/>
                <a:cs typeface="+mn-cs"/>
              </a:rPr>
              <a:t>構築に関わる期間とコストの削減</a:t>
            </a:r>
          </a:p>
          <a:p>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パッケージを導入するに当たっては、現状業務の分析と整理、</a:t>
            </a:r>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が提供するテンプレートとのギャップを明らかにしなくてはなりません。その上で、変えなくてはならない業務プロセスは何か、テンプレートの何をカスタマイズするか、追加すべきプログラムは何かを明確にします。</a:t>
            </a:r>
          </a:p>
          <a:p>
            <a:r>
              <a:rPr kumimoji="1" lang="ja-JP" altLang="ja-JP" sz="1200" kern="1200" dirty="0">
                <a:solidFill>
                  <a:schemeClr val="tx1"/>
                </a:solidFill>
                <a:effectLst/>
                <a:latin typeface="+mn-lt"/>
                <a:ea typeface="+mn-ea"/>
                <a:cs typeface="+mn-cs"/>
              </a:rPr>
              <a:t>本来であれば、</a:t>
            </a:r>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パッケージが提供するベストプラクティスに沿って業務改革（</a:t>
            </a:r>
            <a:r>
              <a:rPr kumimoji="1" lang="en-US" altLang="ja-JP" sz="1200" kern="1200" dirty="0">
                <a:solidFill>
                  <a:schemeClr val="tx1"/>
                </a:solidFill>
                <a:effectLst/>
                <a:latin typeface="+mn-lt"/>
                <a:ea typeface="+mn-ea"/>
                <a:cs typeface="+mn-cs"/>
              </a:rPr>
              <a:t>BPR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Business Process Reengineering</a:t>
            </a:r>
            <a:r>
              <a:rPr kumimoji="1" lang="ja-JP" altLang="ja-JP" sz="1200" kern="1200" dirty="0">
                <a:solidFill>
                  <a:schemeClr val="tx1"/>
                </a:solidFill>
                <a:effectLst/>
                <a:latin typeface="+mn-lt"/>
                <a:ea typeface="+mn-ea"/>
                <a:cs typeface="+mn-cs"/>
              </a:rPr>
              <a:t>）し、パッケージをそのまま利用することが導入コストと期間という点では望ましいと言えますが、既に各企業において最適化された業務プロセスを変更することは容易ではありません。そんな現実を踏まえながら、</a:t>
            </a:r>
            <a:r>
              <a:rPr kumimoji="1" lang="en-US" altLang="ja-JP" sz="1200" kern="1200" dirty="0">
                <a:solidFill>
                  <a:schemeClr val="tx1"/>
                </a:solidFill>
                <a:effectLst/>
                <a:latin typeface="+mn-lt"/>
                <a:ea typeface="+mn-ea"/>
                <a:cs typeface="+mn-cs"/>
              </a:rPr>
              <a:t>BPR</a:t>
            </a:r>
            <a:r>
              <a:rPr kumimoji="1" lang="ja-JP" altLang="ja-JP" sz="1200" kern="1200" dirty="0">
                <a:solidFill>
                  <a:schemeClr val="tx1"/>
                </a:solidFill>
                <a:effectLst/>
                <a:latin typeface="+mn-lt"/>
                <a:ea typeface="+mn-ea"/>
                <a:cs typeface="+mn-cs"/>
              </a:rPr>
              <a:t>を推進することで、独自開発を減らすことができれば、導入・構築に関わる期間短縮とコスト削減の効果を大きくすることができます。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1719922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47750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60161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6.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8.informatik.umu.se/~acroon/Publikationer%20Anna/Stolterman.pdf"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png"/><Relationship Id="rId2" Type="http://schemas.openxmlformats.org/officeDocument/2006/relationships/image" Target="../media/image5.tiff"/><Relationship Id="rId1" Type="http://schemas.openxmlformats.org/officeDocument/2006/relationships/slideLayout" Target="../slideLayouts/slideLayout6.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8.tiff"/></Relationships>
</file>

<file path=ppt/slides/_rels/slide4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25.tiff"/><Relationship Id="rId3" Type="http://schemas.openxmlformats.org/officeDocument/2006/relationships/image" Target="../media/image15.tiff"/><Relationship Id="rId7" Type="http://schemas.openxmlformats.org/officeDocument/2006/relationships/image" Target="../media/image19.tiff"/><Relationship Id="rId12" Type="http://schemas.openxmlformats.org/officeDocument/2006/relationships/image" Target="../media/image24.tiff"/><Relationship Id="rId2" Type="http://schemas.openxmlformats.org/officeDocument/2006/relationships/image" Target="../media/image14.tiff"/><Relationship Id="rId1" Type="http://schemas.openxmlformats.org/officeDocument/2006/relationships/slideLayout" Target="../slideLayouts/slideLayout6.xml"/><Relationship Id="rId6" Type="http://schemas.openxmlformats.org/officeDocument/2006/relationships/image" Target="../media/image18.tiff"/><Relationship Id="rId11" Type="http://schemas.openxmlformats.org/officeDocument/2006/relationships/image" Target="../media/image23.tiff"/><Relationship Id="rId5" Type="http://schemas.openxmlformats.org/officeDocument/2006/relationships/image" Target="../media/image17.tiff"/><Relationship Id="rId15" Type="http://schemas.openxmlformats.org/officeDocument/2006/relationships/image" Target="../media/image27.tiff"/><Relationship Id="rId10" Type="http://schemas.openxmlformats.org/officeDocument/2006/relationships/image" Target="../media/image22.tiff"/><Relationship Id="rId4" Type="http://schemas.openxmlformats.org/officeDocument/2006/relationships/image" Target="../media/image16.tiff"/><Relationship Id="rId9" Type="http://schemas.openxmlformats.org/officeDocument/2006/relationships/image" Target="../media/image21.tiff"/><Relationship Id="rId14" Type="http://schemas.openxmlformats.org/officeDocument/2006/relationships/image" Target="../media/image26.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6.xml"/><Relationship Id="rId5" Type="http://schemas.openxmlformats.org/officeDocument/2006/relationships/image" Target="../media/image72.tiff"/><Relationship Id="rId4" Type="http://schemas.openxmlformats.org/officeDocument/2006/relationships/image" Target="../media/image71.tiff"/></Relationships>
</file>

<file path=ppt/slides/_rels/slide56.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69.tiff"/><Relationship Id="rId1" Type="http://schemas.openxmlformats.org/officeDocument/2006/relationships/slideLayout" Target="../slideLayouts/slideLayout6.xml"/><Relationship Id="rId4" Type="http://schemas.openxmlformats.org/officeDocument/2006/relationships/image" Target="../media/image74.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6.xml"/><Relationship Id="rId5" Type="http://schemas.openxmlformats.org/officeDocument/2006/relationships/image" Target="../media/image33.tiff"/><Relationship Id="rId4" Type="http://schemas.openxmlformats.org/officeDocument/2006/relationships/image" Target="../media/image32.tiff"/></Relationships>
</file>

<file path=ppt/slides/_rels/slide9.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35.tiff"/><Relationship Id="rId7" Type="http://schemas.openxmlformats.org/officeDocument/2006/relationships/image" Target="../media/image39.tiff"/><Relationship Id="rId2" Type="http://schemas.openxmlformats.org/officeDocument/2006/relationships/image" Target="../media/image34.tiff"/><Relationship Id="rId1" Type="http://schemas.openxmlformats.org/officeDocument/2006/relationships/slideLayout" Target="../slideLayouts/slideLayout6.xml"/><Relationship Id="rId6" Type="http://schemas.openxmlformats.org/officeDocument/2006/relationships/image" Target="../media/image38.tiff"/><Relationship Id="rId11" Type="http://schemas.openxmlformats.org/officeDocument/2006/relationships/image" Target="../media/image43.tiff"/><Relationship Id="rId5" Type="http://schemas.openxmlformats.org/officeDocument/2006/relationships/image" Target="../media/image37.tiff"/><Relationship Id="rId10" Type="http://schemas.openxmlformats.org/officeDocument/2006/relationships/image" Target="../media/image42.tiff"/><Relationship Id="rId4" Type="http://schemas.openxmlformats.org/officeDocument/2006/relationships/image" Target="../media/image36.tiff"/><Relationship Id="rId9" Type="http://schemas.openxmlformats.org/officeDocument/2006/relationships/image" Target="../media/image4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32D8B30-5BB6-7C44-8F52-47A0BA5C0CF0}"/>
              </a:ext>
            </a:extLst>
          </p:cNvPr>
          <p:cNvSpPr/>
          <p:nvPr/>
        </p:nvSpPr>
        <p:spPr>
          <a:xfrm>
            <a:off x="0" y="110467"/>
            <a:ext cx="9144000" cy="6858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BD3E55EE-DF88-CE43-9427-2F6A0FC3A337}"/>
              </a:ext>
            </a:extLst>
          </p:cNvPr>
          <p:cNvSpPr txBox="1"/>
          <p:nvPr/>
        </p:nvSpPr>
        <p:spPr>
          <a:xfrm>
            <a:off x="7668343" y="5952242"/>
            <a:ext cx="1319657" cy="830997"/>
          </a:xfrm>
          <a:prstGeom prst="rect">
            <a:avLst/>
          </a:prstGeom>
          <a:noFill/>
        </p:spPr>
        <p:txBody>
          <a:bodyPr wrap="none" rtlCol="0">
            <a:spAutoFit/>
          </a:bodyPr>
          <a:lstStyle/>
          <a:p>
            <a:pPr algn="r"/>
            <a:r>
              <a:rPr kumimoji="1" lang="en-US" altLang="ja-JP" sz="1200" dirty="0">
                <a:latin typeface="Meiryo" panose="020B0604030504040204" pitchFamily="34" charset="-128"/>
                <a:ea typeface="Meiryo" panose="020B0604030504040204" pitchFamily="34" charset="-128"/>
              </a:rPr>
              <a:t>2020</a:t>
            </a:r>
            <a:r>
              <a:rPr kumimoji="1" lang="ja-JP" altLang="en-US" sz="1200">
                <a:latin typeface="Meiryo" panose="020B0604030504040204" pitchFamily="34" charset="-128"/>
                <a:ea typeface="Meiryo" panose="020B0604030504040204" pitchFamily="34" charset="-128"/>
              </a:rPr>
              <a:t>年</a:t>
            </a:r>
            <a:r>
              <a:rPr lang="en-US" altLang="ja-JP" sz="1200" dirty="0">
                <a:latin typeface="Meiryo" panose="020B0604030504040204" pitchFamily="34" charset="-128"/>
                <a:ea typeface="Meiryo" panose="020B0604030504040204" pitchFamily="34" charset="-128"/>
              </a:rPr>
              <a:t>9</a:t>
            </a:r>
            <a:r>
              <a:rPr kumimoji="1" lang="ja-JP" altLang="en-US" sz="1200">
                <a:latin typeface="Meiryo" panose="020B0604030504040204" pitchFamily="34" charset="-128"/>
                <a:ea typeface="Meiryo" panose="020B0604030504040204" pitchFamily="34" charset="-128"/>
              </a:rPr>
              <a:t>月</a:t>
            </a:r>
            <a:r>
              <a:rPr kumimoji="1" lang="en-US" altLang="ja-JP" sz="1200" dirty="0">
                <a:latin typeface="Meiryo" panose="020B0604030504040204" pitchFamily="34" charset="-128"/>
                <a:ea typeface="Meiryo" panose="020B0604030504040204" pitchFamily="34" charset="-128"/>
              </a:rPr>
              <a:t>15</a:t>
            </a:r>
            <a:r>
              <a:rPr kumimoji="1" lang="ja-JP" altLang="en-US" sz="1200">
                <a:latin typeface="Meiryo" panose="020B0604030504040204" pitchFamily="34" charset="-128"/>
                <a:ea typeface="Meiryo" panose="020B0604030504040204" pitchFamily="34" charset="-128"/>
              </a:rPr>
              <a:t>日</a:t>
            </a:r>
            <a:endParaRPr kumimoji="1" lang="en-US" altLang="ja-JP" sz="1200" dirty="0">
              <a:latin typeface="Meiryo" panose="020B0604030504040204" pitchFamily="34" charset="-128"/>
              <a:ea typeface="Meiryo" panose="020B0604030504040204" pitchFamily="34" charset="-128"/>
            </a:endParaRPr>
          </a:p>
          <a:p>
            <a:pPr algn="r"/>
            <a:endParaRPr lang="en-US" altLang="ja-JP" sz="1400" dirty="0">
              <a:latin typeface="Meiryo" panose="020B0604030504040204" pitchFamily="34" charset="-128"/>
              <a:ea typeface="Meiryo" panose="020B0604030504040204" pitchFamily="34" charset="-128"/>
            </a:endParaRPr>
          </a:p>
          <a:p>
            <a:pPr algn="r"/>
            <a:r>
              <a:rPr kumimoji="1" lang="ja-JP" altLang="en-US" sz="800">
                <a:latin typeface="Meiryo" panose="020B0604030504040204" pitchFamily="34" charset="-128"/>
                <a:ea typeface="Meiryo" panose="020B0604030504040204" pitchFamily="34" charset="-128"/>
              </a:rPr>
              <a:t>ネットコマース株式会社</a:t>
            </a:r>
            <a:endParaRPr kumimoji="1" lang="en-US" altLang="ja-JP" sz="800" dirty="0">
              <a:latin typeface="Meiryo" panose="020B0604030504040204" pitchFamily="34" charset="-128"/>
              <a:ea typeface="Meiryo" panose="020B0604030504040204" pitchFamily="34" charset="-128"/>
            </a:endParaRPr>
          </a:p>
          <a:p>
            <a:pPr algn="r"/>
            <a:r>
              <a:rPr lang="ja-JP" altLang="en-US" sz="1400">
                <a:latin typeface="Meiryo" panose="020B0604030504040204" pitchFamily="34" charset="-128"/>
                <a:ea typeface="Meiryo" panose="020B0604030504040204" pitchFamily="34" charset="-128"/>
              </a:rPr>
              <a:t>斎藤昌義</a:t>
            </a:r>
            <a:endParaRPr kumimoji="1" lang="ja-JP" altLang="en-US" sz="1400">
              <a:latin typeface="Meiryo" panose="020B0604030504040204" pitchFamily="34" charset="-128"/>
              <a:ea typeface="Meiryo" panose="020B0604030504040204" pitchFamily="34" charset="-128"/>
            </a:endParaRPr>
          </a:p>
        </p:txBody>
      </p:sp>
      <p:pic>
        <p:nvPicPr>
          <p:cNvPr id="22" name="図 21">
            <a:extLst>
              <a:ext uri="{FF2B5EF4-FFF2-40B4-BE49-F238E27FC236}">
                <a16:creationId xmlns:a16="http://schemas.microsoft.com/office/drawing/2014/main" id="{6F8307BF-8125-0646-B882-FCF1334F4B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6367741"/>
            <a:ext cx="383552" cy="379792"/>
          </a:xfrm>
          <a:prstGeom prst="rect">
            <a:avLst/>
          </a:prstGeom>
        </p:spPr>
      </p:pic>
      <p:sp>
        <p:nvSpPr>
          <p:cNvPr id="11" name="正方形/長方形 10">
            <a:extLst>
              <a:ext uri="{FF2B5EF4-FFF2-40B4-BE49-F238E27FC236}">
                <a16:creationId xmlns:a16="http://schemas.microsoft.com/office/drawing/2014/main" id="{F086FF98-53DF-C34C-B273-CD169D78310F}"/>
              </a:ext>
            </a:extLst>
          </p:cNvPr>
          <p:cNvSpPr/>
          <p:nvPr/>
        </p:nvSpPr>
        <p:spPr>
          <a:xfrm>
            <a:off x="1086112" y="2905780"/>
            <a:ext cx="6971780" cy="800219"/>
          </a:xfrm>
          <a:prstGeom prst="rect">
            <a:avLst/>
          </a:prstGeom>
        </p:spPr>
        <p:txBody>
          <a:bodyPr wrap="none">
            <a:spAutoFit/>
          </a:bodyPr>
          <a:lstStyle/>
          <a:p>
            <a:pPr algn="ctr"/>
            <a:r>
              <a:rPr lang="ja-JP" altLang="en-US" sz="2600" b="1">
                <a:latin typeface="Meiryo" panose="020B0604030504040204" pitchFamily="34" charset="-128"/>
                <a:ea typeface="Meiryo" panose="020B0604030504040204" pitchFamily="34" charset="-128"/>
              </a:rPr>
              <a:t>デジタル・トランスフォーメーションの本質</a:t>
            </a:r>
            <a:endParaRPr lang="en-US" altLang="ja-JP" sz="2600" b="1" dirty="0">
              <a:latin typeface="Meiryo" panose="020B0604030504040204" pitchFamily="34" charset="-128"/>
              <a:ea typeface="Meiryo" panose="020B0604030504040204" pitchFamily="34" charset="-128"/>
            </a:endParaRPr>
          </a:p>
          <a:p>
            <a:pPr algn="ctr"/>
            <a:r>
              <a:rPr lang="en-US" altLang="ja-JP" sz="2000" b="1" dirty="0">
                <a:latin typeface="Meiryo" panose="020B0604030504040204" pitchFamily="34" charset="-128"/>
                <a:ea typeface="Meiryo" panose="020B0604030504040204" pitchFamily="34" charset="-128"/>
              </a:rPr>
              <a:t>〜With</a:t>
            </a:r>
            <a:r>
              <a:rPr lang="ja-JP" altLang="en-US" sz="2000" b="1">
                <a:latin typeface="Meiryo" panose="020B0604030504040204" pitchFamily="34" charset="-128"/>
                <a:ea typeface="Meiryo" panose="020B0604030504040204" pitchFamily="34" charset="-128"/>
              </a:rPr>
              <a:t>コロナ時代のビジネス戦略とこれからの働き方</a:t>
            </a:r>
            <a:r>
              <a:rPr lang="en-US" altLang="ja-JP" sz="2000" b="1" dirty="0">
                <a:latin typeface="Meiryo" panose="020B0604030504040204" pitchFamily="34" charset="-128"/>
                <a:ea typeface="Meiryo" panose="020B0604030504040204" pitchFamily="34" charset="-128"/>
              </a:rPr>
              <a:t>〜</a:t>
            </a:r>
            <a:endParaRPr lang="en-US" altLang="ja-JP" sz="2000" dirty="0">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9F67C385-0528-8340-91B2-8F218195F80F}"/>
              </a:ext>
            </a:extLst>
          </p:cNvPr>
          <p:cNvPicPr>
            <a:picLocks noChangeAspect="1"/>
          </p:cNvPicPr>
          <p:nvPr/>
        </p:nvPicPr>
        <p:blipFill>
          <a:blip r:embed="rId3"/>
          <a:stretch>
            <a:fillRect/>
          </a:stretch>
        </p:blipFill>
        <p:spPr>
          <a:xfrm>
            <a:off x="251520" y="267510"/>
            <a:ext cx="565603" cy="377068"/>
          </a:xfrm>
          <a:prstGeom prst="rect">
            <a:avLst/>
          </a:prstGeom>
        </p:spPr>
      </p:pic>
      <p:sp>
        <p:nvSpPr>
          <p:cNvPr id="3" name="正方形/長方形 2">
            <a:extLst>
              <a:ext uri="{FF2B5EF4-FFF2-40B4-BE49-F238E27FC236}">
                <a16:creationId xmlns:a16="http://schemas.microsoft.com/office/drawing/2014/main" id="{AD7C4F20-78E5-BB41-8519-0706B8A0B594}"/>
              </a:ext>
            </a:extLst>
          </p:cNvPr>
          <p:cNvSpPr/>
          <p:nvPr/>
        </p:nvSpPr>
        <p:spPr>
          <a:xfrm>
            <a:off x="817123" y="267510"/>
            <a:ext cx="3539752" cy="461665"/>
          </a:xfrm>
          <a:prstGeom prst="rect">
            <a:avLst/>
          </a:prstGeom>
        </p:spPr>
        <p:txBody>
          <a:bodyPr wrap="none">
            <a:spAutoFit/>
          </a:bodyPr>
          <a:lstStyle/>
          <a:p>
            <a:r>
              <a:rPr lang="ja-JP" altLang="en-US" sz="2400">
                <a:solidFill>
                  <a:srgbClr val="222222"/>
                </a:solidFill>
                <a:latin typeface="Meiryo" panose="020B0604030504040204" pitchFamily="34" charset="-128"/>
                <a:ea typeface="Meiryo" panose="020B0604030504040204" pitchFamily="34" charset="-128"/>
              </a:rPr>
              <a:t>九州</a:t>
            </a:r>
            <a:r>
              <a:rPr lang="en-US" altLang="ja-JP" sz="2400" dirty="0">
                <a:solidFill>
                  <a:srgbClr val="222222"/>
                </a:solidFill>
                <a:latin typeface="Meiryo" panose="020B0604030504040204" pitchFamily="34" charset="-128"/>
                <a:ea typeface="Meiryo" panose="020B0604030504040204" pitchFamily="34" charset="-128"/>
              </a:rPr>
              <a:t>IBM</a:t>
            </a:r>
            <a:r>
              <a:rPr lang="ja-JP" altLang="en-US" sz="2400">
                <a:solidFill>
                  <a:srgbClr val="222222"/>
                </a:solidFill>
                <a:latin typeface="Meiryo" panose="020B0604030504040204" pitchFamily="34" charset="-128"/>
                <a:ea typeface="Meiryo" panose="020B0604030504040204" pitchFamily="34" charset="-128"/>
              </a:rPr>
              <a:t>ユーザー研究会</a:t>
            </a:r>
            <a:endParaRPr lang="ja-JP" altLang="en-US" sz="2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97569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ホームベース 17">
            <a:extLst>
              <a:ext uri="{FF2B5EF4-FFF2-40B4-BE49-F238E27FC236}">
                <a16:creationId xmlns:a16="http://schemas.microsoft.com/office/drawing/2014/main" id="{A924CDCC-A9E6-8E4D-A963-CF9A1690BFD4}"/>
              </a:ext>
            </a:extLst>
          </p:cNvPr>
          <p:cNvSpPr/>
          <p:nvPr/>
        </p:nvSpPr>
        <p:spPr>
          <a:xfrm flipH="1">
            <a:off x="2846821" y="5621568"/>
            <a:ext cx="6070379" cy="855633"/>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D214C954-E29F-5C49-9B2F-70303B78EA3D}"/>
              </a:ext>
            </a:extLst>
          </p:cNvPr>
          <p:cNvSpPr/>
          <p:nvPr/>
        </p:nvSpPr>
        <p:spPr>
          <a:xfrm>
            <a:off x="208921" y="875363"/>
            <a:ext cx="6070379" cy="855633"/>
          </a:xfrm>
          <a:prstGeom prst="homePlat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66AA99-29FA-B54B-8DD7-3FB53039E795}"/>
              </a:ext>
            </a:extLst>
          </p:cNvPr>
          <p:cNvSpPr>
            <a:spLocks noGrp="1"/>
          </p:cNvSpPr>
          <p:nvPr>
            <p:ph type="title"/>
          </p:nvPr>
        </p:nvSpPr>
        <p:spPr/>
        <p:txBody>
          <a:bodyPr/>
          <a:lstStyle/>
          <a:p>
            <a:r>
              <a:rPr kumimoji="1" lang="ja-JP" altLang="en-US"/>
              <a:t>デジタル化によって生みだされる２つのビジネス領域</a:t>
            </a:r>
          </a:p>
        </p:txBody>
      </p:sp>
      <p:pic>
        <p:nvPicPr>
          <p:cNvPr id="3" name="図 2">
            <a:extLst>
              <a:ext uri="{FF2B5EF4-FFF2-40B4-BE49-F238E27FC236}">
                <a16:creationId xmlns:a16="http://schemas.microsoft.com/office/drawing/2014/main" id="{0EA4D9EE-1C96-484C-BADE-E98EA5E3F6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4910" y="1515777"/>
            <a:ext cx="4829881" cy="4511677"/>
          </a:xfrm>
          <a:prstGeom prst="rect">
            <a:avLst/>
          </a:prstGeom>
        </p:spPr>
      </p:pic>
      <p:pic>
        <p:nvPicPr>
          <p:cNvPr id="9" name="図 8">
            <a:extLst>
              <a:ext uri="{FF2B5EF4-FFF2-40B4-BE49-F238E27FC236}">
                <a16:creationId xmlns:a16="http://schemas.microsoft.com/office/drawing/2014/main" id="{3BA91E48-67F6-1245-8769-3DCE6554F847}"/>
              </a:ext>
            </a:extLst>
          </p:cNvPr>
          <p:cNvPicPr>
            <a:picLocks noChangeAspect="1"/>
          </p:cNvPicPr>
          <p:nvPr/>
        </p:nvPicPr>
        <p:blipFill>
          <a:blip r:embed="rId3"/>
          <a:stretch>
            <a:fillRect/>
          </a:stretch>
        </p:blipFill>
        <p:spPr>
          <a:xfrm rot="7965219" flipH="1">
            <a:off x="1722031" y="2299832"/>
            <a:ext cx="2184598" cy="1902715"/>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89D9DE81-330A-784C-9B57-63B19589EB3D}"/>
              </a:ext>
            </a:extLst>
          </p:cNvPr>
          <p:cNvPicPr>
            <a:picLocks noChangeAspect="1"/>
          </p:cNvPicPr>
          <p:nvPr/>
        </p:nvPicPr>
        <p:blipFill>
          <a:blip r:embed="rId3"/>
          <a:stretch>
            <a:fillRect/>
          </a:stretch>
        </p:blipFill>
        <p:spPr>
          <a:xfrm rot="14422237" flipH="1">
            <a:off x="4361675" y="1298999"/>
            <a:ext cx="2184598" cy="1902715"/>
          </a:xfrm>
          <a:prstGeom prst="rect">
            <a:avLst/>
          </a:prstGeom>
          <a:ln>
            <a:noFill/>
          </a:ln>
          <a:effectLst>
            <a:outerShdw blurRad="292100" dist="139700" dir="2700000" algn="tl" rotWithShape="0">
              <a:srgbClr val="333333">
                <a:alpha val="65000"/>
              </a:srgbClr>
            </a:outerShdw>
          </a:effectLst>
        </p:spPr>
      </p:pic>
      <p:pic>
        <p:nvPicPr>
          <p:cNvPr id="11" name="図 10">
            <a:extLst>
              <a:ext uri="{FF2B5EF4-FFF2-40B4-BE49-F238E27FC236}">
                <a16:creationId xmlns:a16="http://schemas.microsoft.com/office/drawing/2014/main" id="{E6DACBA0-125A-BA49-8B2C-11C4B81C9EDA}"/>
              </a:ext>
            </a:extLst>
          </p:cNvPr>
          <p:cNvPicPr>
            <a:picLocks noChangeAspect="1"/>
          </p:cNvPicPr>
          <p:nvPr/>
        </p:nvPicPr>
        <p:blipFill>
          <a:blip r:embed="rId3"/>
          <a:stretch>
            <a:fillRect/>
          </a:stretch>
        </p:blipFill>
        <p:spPr>
          <a:xfrm rot="869079" flipH="1">
            <a:off x="3865066" y="4448936"/>
            <a:ext cx="2184598" cy="1902715"/>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79494EA3-2E0E-E643-936C-359765FD08B1}"/>
              </a:ext>
            </a:extLst>
          </p:cNvPr>
          <p:cNvSpPr txBox="1"/>
          <p:nvPr/>
        </p:nvSpPr>
        <p:spPr>
          <a:xfrm>
            <a:off x="419806" y="923838"/>
            <a:ext cx="3570208" cy="830997"/>
          </a:xfrm>
          <a:prstGeom prst="rect">
            <a:avLst/>
          </a:prstGeom>
          <a:noFill/>
        </p:spPr>
        <p:txBody>
          <a:bodyPr wrap="none" rtlCol="0">
            <a:spAutoFit/>
          </a:bodyPr>
          <a:lstStyle/>
          <a:p>
            <a:r>
              <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デジタル化できること</a:t>
            </a:r>
            <a:r>
              <a:rPr kumimoji="1"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は</a:t>
            </a:r>
            <a:endParaRPr kumimoji="1"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全てデジル化</a:t>
            </a:r>
            <a:r>
              <a:rPr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される</a:t>
            </a:r>
            <a:endParaRPr kumimoji="1"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C8A24CE-3661-7947-9D1D-65F19CAEC52E}"/>
              </a:ext>
            </a:extLst>
          </p:cNvPr>
          <p:cNvSpPr txBox="1"/>
          <p:nvPr/>
        </p:nvSpPr>
        <p:spPr>
          <a:xfrm>
            <a:off x="3563264" y="3603738"/>
            <a:ext cx="2031325" cy="738664"/>
          </a:xfrm>
          <a:prstGeom prst="rect">
            <a:avLst/>
          </a:prstGeom>
          <a:noFill/>
        </p:spPr>
        <p:txBody>
          <a:bodyPr wrap="none" rtlCol="0">
            <a:spAutoFit/>
          </a:bodyPr>
          <a:lstStyle/>
          <a:p>
            <a:pPr algn="ctr"/>
            <a:r>
              <a:rPr lang="ja-JP" altLang="en-US" sz="2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デジタルの渦</a:t>
            </a:r>
            <a:endParaRPr lang="en-US" altLang="ja-JP" sz="2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Vortex</a:t>
            </a:r>
          </a:p>
        </p:txBody>
      </p:sp>
      <p:sp>
        <p:nvSpPr>
          <p:cNvPr id="14" name="テキスト ボックス 13">
            <a:extLst>
              <a:ext uri="{FF2B5EF4-FFF2-40B4-BE49-F238E27FC236}">
                <a16:creationId xmlns:a16="http://schemas.microsoft.com/office/drawing/2014/main" id="{DAA91826-E21B-7240-A390-ADB904B410D0}"/>
              </a:ext>
            </a:extLst>
          </p:cNvPr>
          <p:cNvSpPr txBox="1"/>
          <p:nvPr/>
        </p:nvSpPr>
        <p:spPr>
          <a:xfrm>
            <a:off x="5022316" y="5676138"/>
            <a:ext cx="3877985" cy="830997"/>
          </a:xfrm>
          <a:prstGeom prst="rect">
            <a:avLst/>
          </a:prstGeom>
          <a:noFill/>
        </p:spPr>
        <p:txBody>
          <a:bodyPr wrap="none" rtlCol="0">
            <a:spAutoFit/>
          </a:bodyPr>
          <a:lstStyle/>
          <a:p>
            <a:pPr algn="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デジタル化できないこと</a:t>
            </a:r>
            <a:r>
              <a:rPr kumimoji="1" lang="ja-JP" altLang="en-US" sz="2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a:t>
            </a:r>
            <a:endParaRPr kumimoji="1" lang="en-US" altLang="ja-JP" sz="2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価値が高まる</a:t>
            </a:r>
            <a:endPar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1FA6C8C-D69B-814B-8FC6-5C69A92D4258}"/>
              </a:ext>
            </a:extLst>
          </p:cNvPr>
          <p:cNvSpPr txBox="1"/>
          <p:nvPr/>
        </p:nvSpPr>
        <p:spPr>
          <a:xfrm>
            <a:off x="6568507" y="862282"/>
            <a:ext cx="1980029" cy="954107"/>
          </a:xfrm>
          <a:prstGeom prst="rect">
            <a:avLst/>
          </a:prstGeom>
          <a:noFill/>
        </p:spPr>
        <p:txBody>
          <a:bodyPr wrap="none" rtlCol="0">
            <a:spAutoFit/>
          </a:bodyPr>
          <a:lstStyle/>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endParaRPr lang="en-US" altLang="ja-JP" sz="28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領域の拡大</a:t>
            </a:r>
            <a:endParaRPr kumimoji="1"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D44C58F-77FC-414E-BC4F-0F0DC1D80801}"/>
              </a:ext>
            </a:extLst>
          </p:cNvPr>
          <p:cNvSpPr txBox="1"/>
          <p:nvPr/>
        </p:nvSpPr>
        <p:spPr>
          <a:xfrm>
            <a:off x="545836" y="5572330"/>
            <a:ext cx="1980029" cy="954107"/>
          </a:xfrm>
          <a:prstGeom prst="rect">
            <a:avLst/>
          </a:prstGeom>
          <a:noFill/>
        </p:spPr>
        <p:txBody>
          <a:bodyPr wrap="none" rtlCol="0">
            <a:spAutoFit/>
          </a:bodyPr>
          <a:lstStyle/>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体験／感性</a:t>
            </a:r>
            <a:endParaRPr kumimoji="1" lang="en-US" altLang="ja-JP" sz="28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価値の</a:t>
            </a:r>
            <a:r>
              <a:rPr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a:t>
            </a:r>
            <a:endPar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537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66AA99-29FA-B54B-8DD7-3FB53039E795}"/>
              </a:ext>
            </a:extLst>
          </p:cNvPr>
          <p:cNvSpPr>
            <a:spLocks noGrp="1"/>
          </p:cNvSpPr>
          <p:nvPr>
            <p:ph type="title"/>
          </p:nvPr>
        </p:nvSpPr>
        <p:spPr/>
        <p:txBody>
          <a:bodyPr/>
          <a:lstStyle/>
          <a:p>
            <a:r>
              <a:rPr kumimoji="1" lang="ja-JP" altLang="en-US"/>
              <a:t>ビジネス発展のサイクル</a:t>
            </a:r>
          </a:p>
        </p:txBody>
      </p:sp>
      <p:pic>
        <p:nvPicPr>
          <p:cNvPr id="3" name="図 2">
            <a:extLst>
              <a:ext uri="{FF2B5EF4-FFF2-40B4-BE49-F238E27FC236}">
                <a16:creationId xmlns:a16="http://schemas.microsoft.com/office/drawing/2014/main" id="{0EA4D9EE-1C96-484C-BADE-E98EA5E3F6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4910" y="1515777"/>
            <a:ext cx="4829881" cy="4511677"/>
          </a:xfrm>
          <a:prstGeom prst="rect">
            <a:avLst/>
          </a:prstGeom>
        </p:spPr>
      </p:pic>
      <p:sp>
        <p:nvSpPr>
          <p:cNvPr id="13" name="テキスト ボックス 12">
            <a:extLst>
              <a:ext uri="{FF2B5EF4-FFF2-40B4-BE49-F238E27FC236}">
                <a16:creationId xmlns:a16="http://schemas.microsoft.com/office/drawing/2014/main" id="{6C8A24CE-3661-7947-9D1D-65F19CAEC52E}"/>
              </a:ext>
            </a:extLst>
          </p:cNvPr>
          <p:cNvSpPr txBox="1"/>
          <p:nvPr/>
        </p:nvSpPr>
        <p:spPr>
          <a:xfrm>
            <a:off x="3563264" y="3603738"/>
            <a:ext cx="2031325" cy="738664"/>
          </a:xfrm>
          <a:prstGeom prst="rect">
            <a:avLst/>
          </a:prstGeom>
          <a:noFill/>
        </p:spPr>
        <p:txBody>
          <a:bodyPr wrap="none" rtlCol="0">
            <a:spAutoFit/>
          </a:bodyPr>
          <a:lstStyle/>
          <a:p>
            <a:pPr algn="ctr"/>
            <a:r>
              <a:rPr lang="ja-JP" altLang="en-US" sz="2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デジタルの渦</a:t>
            </a:r>
            <a:endParaRPr lang="en-US" altLang="ja-JP" sz="2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Vortex</a:t>
            </a:r>
          </a:p>
        </p:txBody>
      </p:sp>
      <p:sp>
        <p:nvSpPr>
          <p:cNvPr id="19" name="曲折矢印 18">
            <a:extLst>
              <a:ext uri="{FF2B5EF4-FFF2-40B4-BE49-F238E27FC236}">
                <a16:creationId xmlns:a16="http://schemas.microsoft.com/office/drawing/2014/main" id="{3B3E1F1D-E733-724E-B0DC-EB0542D7451A}"/>
              </a:ext>
            </a:extLst>
          </p:cNvPr>
          <p:cNvSpPr/>
          <p:nvPr/>
        </p:nvSpPr>
        <p:spPr>
          <a:xfrm rot="10800000">
            <a:off x="2892489" y="1827616"/>
            <a:ext cx="5092446" cy="4659602"/>
          </a:xfrm>
          <a:prstGeom prst="bentArrow">
            <a:avLst>
              <a:gd name="adj1" fmla="val 11162"/>
              <a:gd name="adj2" fmla="val 9779"/>
              <a:gd name="adj3" fmla="val 15440"/>
              <a:gd name="adj4" fmla="val 43750"/>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曲折矢印 4">
            <a:extLst>
              <a:ext uri="{FF2B5EF4-FFF2-40B4-BE49-F238E27FC236}">
                <a16:creationId xmlns:a16="http://schemas.microsoft.com/office/drawing/2014/main" id="{8B27CA33-7ABC-C14E-8605-5FCE35EF4E2E}"/>
              </a:ext>
            </a:extLst>
          </p:cNvPr>
          <p:cNvSpPr/>
          <p:nvPr/>
        </p:nvSpPr>
        <p:spPr>
          <a:xfrm>
            <a:off x="1195755" y="830546"/>
            <a:ext cx="5092446" cy="4659602"/>
          </a:xfrm>
          <a:prstGeom prst="bentArrow">
            <a:avLst>
              <a:gd name="adj1" fmla="val 11162"/>
              <a:gd name="adj2" fmla="val 9779"/>
              <a:gd name="adj3" fmla="val 15440"/>
              <a:gd name="adj4" fmla="val 4375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F6117639-47EC-4144-8773-D896AA4D5EAA}"/>
              </a:ext>
            </a:extLst>
          </p:cNvPr>
          <p:cNvSpPr txBox="1"/>
          <p:nvPr/>
        </p:nvSpPr>
        <p:spPr>
          <a:xfrm>
            <a:off x="6572637" y="2246657"/>
            <a:ext cx="2571363" cy="1115690"/>
          </a:xfrm>
          <a:prstGeom prst="rect">
            <a:avLst/>
          </a:prstGeom>
          <a:noFill/>
        </p:spPr>
        <p:txBody>
          <a:bodyPr wrap="square" rtlCol="0">
            <a:spAutoFit/>
          </a:bodyPr>
          <a:lstStyle/>
          <a:p>
            <a:r>
              <a:rPr lang="ja-JP" altLang="en-US" sz="1400" b="1" dirty="0">
                <a:solidFill>
                  <a:srgbClr val="C00000"/>
                </a:solidFill>
                <a:latin typeface="Meiryo" panose="020B0604030504040204" pitchFamily="34" charset="-128"/>
                <a:ea typeface="Meiryo" panose="020B0604030504040204" pitchFamily="34" charset="-128"/>
              </a:rPr>
              <a:t>コスト・バリュー</a:t>
            </a:r>
            <a:endParaRPr lang="en-US" altLang="ja-JP" sz="1400" b="1"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無料</a:t>
            </a:r>
            <a:r>
              <a:rPr kumimoji="1" lang="ja-JP" altLang="en-US" sz="1050" dirty="0">
                <a:solidFill>
                  <a:srgbClr val="C00000"/>
                </a:solidFill>
                <a:latin typeface="Meiryo" panose="020B0604030504040204" pitchFamily="34" charset="-128"/>
                <a:ea typeface="Meiryo" panose="020B0604030504040204" pitchFamily="34" charset="-128"/>
              </a:rPr>
              <a:t>／</a:t>
            </a:r>
            <a:r>
              <a:rPr lang="ja-JP" altLang="en-US" sz="1050" dirty="0">
                <a:solidFill>
                  <a:srgbClr val="C00000"/>
                </a:solidFill>
                <a:latin typeface="Meiryo" panose="020B0604030504040204" pitchFamily="34" charset="-128"/>
                <a:ea typeface="Meiryo" panose="020B0604030504040204" pitchFamily="34" charset="-128"/>
              </a:rPr>
              <a:t>超</a:t>
            </a:r>
            <a:r>
              <a:rPr kumimoji="1" lang="ja-JP" altLang="en-US" sz="1050" dirty="0">
                <a:solidFill>
                  <a:srgbClr val="C00000"/>
                </a:solidFill>
                <a:latin typeface="Meiryo" panose="020B0604030504040204" pitchFamily="34" charset="-128"/>
                <a:ea typeface="Meiryo" panose="020B0604030504040204" pitchFamily="34" charset="-128"/>
              </a:rPr>
              <a:t>低価格</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購入者</a:t>
            </a:r>
            <a:r>
              <a:rPr lang="ja-JP" altLang="en-US" sz="1050" dirty="0">
                <a:solidFill>
                  <a:srgbClr val="C00000"/>
                </a:solidFill>
                <a:latin typeface="Meiryo" panose="020B0604030504040204" pitchFamily="34" charset="-128"/>
                <a:ea typeface="Meiryo" panose="020B0604030504040204" pitchFamily="34" charset="-128"/>
              </a:rPr>
              <a:t>集約</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価格</a:t>
            </a:r>
            <a:r>
              <a:rPr kumimoji="1" lang="ja-JP" altLang="en-US" sz="1050" dirty="0">
                <a:solidFill>
                  <a:srgbClr val="C00000"/>
                </a:solidFill>
                <a:latin typeface="Meiryo" panose="020B0604030504040204" pitchFamily="34" charset="-128"/>
                <a:ea typeface="Meiryo" panose="020B0604030504040204" pitchFamily="34" charset="-128"/>
              </a:rPr>
              <a:t>透明性</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リバース</a:t>
            </a:r>
            <a:r>
              <a:rPr lang="ja-JP" altLang="en-US" sz="1050" dirty="0">
                <a:solidFill>
                  <a:srgbClr val="C00000"/>
                </a:solidFill>
                <a:latin typeface="Meiryo" panose="020B0604030504040204" pitchFamily="34" charset="-128"/>
                <a:ea typeface="Meiryo" panose="020B0604030504040204" pitchFamily="34" charset="-128"/>
              </a:rPr>
              <a:t>・オークション</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従量</a:t>
            </a:r>
            <a:r>
              <a:rPr lang="ja-JP" altLang="en-US" sz="1050" dirty="0">
                <a:solidFill>
                  <a:srgbClr val="C00000"/>
                </a:solidFill>
                <a:latin typeface="Meiryo" panose="020B0604030504040204" pitchFamily="34" charset="-128"/>
                <a:ea typeface="Meiryo" panose="020B0604030504040204" pitchFamily="34" charset="-128"/>
              </a:rPr>
              <a:t>課金制（サブスクリプション）</a:t>
            </a:r>
            <a:endParaRPr kumimoji="1" lang="ja-JP" altLang="en-US" sz="105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EE40049-5C51-F248-A905-41E6F8DD5C1D}"/>
              </a:ext>
            </a:extLst>
          </p:cNvPr>
          <p:cNvSpPr txBox="1"/>
          <p:nvPr/>
        </p:nvSpPr>
        <p:spPr>
          <a:xfrm>
            <a:off x="6568140" y="4137055"/>
            <a:ext cx="2575860" cy="1115690"/>
          </a:xfrm>
          <a:prstGeom prst="rect">
            <a:avLst/>
          </a:prstGeom>
          <a:noFill/>
        </p:spPr>
        <p:txBody>
          <a:bodyPr wrap="square" rtlCol="0">
            <a:spAutoFit/>
          </a:bodyPr>
          <a:lstStyle/>
          <a:p>
            <a:r>
              <a:rPr kumimoji="1" lang="ja-JP" altLang="en-US" sz="1400" b="1" dirty="0">
                <a:solidFill>
                  <a:srgbClr val="C00000"/>
                </a:solidFill>
                <a:latin typeface="Meiryo" panose="020B0604030504040204" pitchFamily="34" charset="-128"/>
                <a:ea typeface="Meiryo" panose="020B0604030504040204" pitchFamily="34" charset="-128"/>
              </a:rPr>
              <a:t>エクスペリエンス・バリュー</a:t>
            </a:r>
            <a:endParaRPr kumimoji="1" lang="en-US" altLang="ja-JP" sz="1400" b="1"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カストマー・エンパワーメント</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カストマイズ</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即時的</a:t>
            </a:r>
            <a:r>
              <a:rPr lang="ja-JP" altLang="en-US" sz="1050" dirty="0">
                <a:solidFill>
                  <a:srgbClr val="C00000"/>
                </a:solidFill>
                <a:latin typeface="Meiryo" panose="020B0604030504040204" pitchFamily="34" charset="-128"/>
                <a:ea typeface="Meiryo" panose="020B0604030504040204" pitchFamily="34" charset="-128"/>
              </a:rPr>
              <a:t>な満足感</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摩擦</a:t>
            </a:r>
            <a:r>
              <a:rPr kumimoji="1" lang="ja-JP" altLang="en-US" sz="1050" dirty="0">
                <a:solidFill>
                  <a:srgbClr val="C00000"/>
                </a:solidFill>
                <a:latin typeface="Meiryo" panose="020B0604030504040204" pitchFamily="34" charset="-128"/>
                <a:ea typeface="Meiryo" panose="020B0604030504040204" pitchFamily="34" charset="-128"/>
              </a:rPr>
              <a:t>軽減</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自動化</a:t>
            </a:r>
            <a:endParaRPr kumimoji="1" lang="ja-JP" altLang="en-US" sz="1050" dirty="0">
              <a:solidFill>
                <a:srgbClr val="C0000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97E657BE-BC57-B446-A399-B32C68FB26AD}"/>
              </a:ext>
            </a:extLst>
          </p:cNvPr>
          <p:cNvSpPr txBox="1"/>
          <p:nvPr/>
        </p:nvSpPr>
        <p:spPr>
          <a:xfrm>
            <a:off x="3899732" y="5436761"/>
            <a:ext cx="2606224" cy="1115690"/>
          </a:xfrm>
          <a:prstGeom prst="rect">
            <a:avLst/>
          </a:prstGeom>
          <a:noFill/>
        </p:spPr>
        <p:txBody>
          <a:bodyPr wrap="square" rtlCol="0">
            <a:spAutoFit/>
          </a:bodyPr>
          <a:lstStyle/>
          <a:p>
            <a:r>
              <a:rPr kumimoji="1" lang="ja-JP" altLang="en-US" sz="1400" b="1" dirty="0">
                <a:solidFill>
                  <a:srgbClr val="C00000"/>
                </a:solidFill>
                <a:latin typeface="Meiryo" panose="020B0604030504040204" pitchFamily="34" charset="-128"/>
                <a:ea typeface="Meiryo" panose="020B0604030504040204" pitchFamily="34" charset="-128"/>
              </a:rPr>
              <a:t>プラットフォーム・バリュー</a:t>
            </a:r>
            <a:endParaRPr kumimoji="1" lang="en-US" altLang="ja-JP" sz="1400" b="1"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エコシステム</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クラウド・ソーシング</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コミュニティ</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デジタル・マーケットプレイス</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データ・オーケストレーター</a:t>
            </a:r>
            <a:endParaRPr kumimoji="1" lang="ja-JP" altLang="en-US" sz="105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494AAE0-9E34-8F4F-93A0-D37CF00DA4F6}"/>
              </a:ext>
            </a:extLst>
          </p:cNvPr>
          <p:cNvSpPr txBox="1"/>
          <p:nvPr/>
        </p:nvSpPr>
        <p:spPr>
          <a:xfrm>
            <a:off x="6568507" y="862282"/>
            <a:ext cx="1980029" cy="954107"/>
          </a:xfrm>
          <a:prstGeom prst="rect">
            <a:avLst/>
          </a:prstGeom>
          <a:noFill/>
        </p:spPr>
        <p:txBody>
          <a:bodyPr wrap="none" rtlCol="0">
            <a:spAutoFit/>
          </a:bodyPr>
          <a:lstStyle/>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endParaRPr lang="en-US" altLang="ja-JP" sz="28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領域の拡大</a:t>
            </a:r>
            <a:endParaRPr kumimoji="1"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04403DC-4D74-C14D-AA39-327E2A96050E}"/>
              </a:ext>
            </a:extLst>
          </p:cNvPr>
          <p:cNvSpPr txBox="1"/>
          <p:nvPr/>
        </p:nvSpPr>
        <p:spPr>
          <a:xfrm>
            <a:off x="545836" y="5572330"/>
            <a:ext cx="1980029" cy="954107"/>
          </a:xfrm>
          <a:prstGeom prst="rect">
            <a:avLst/>
          </a:prstGeom>
          <a:noFill/>
        </p:spPr>
        <p:txBody>
          <a:bodyPr wrap="none" rtlCol="0">
            <a:spAutoFit/>
          </a:bodyPr>
          <a:lstStyle/>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体験／感性</a:t>
            </a:r>
            <a:endParaRPr kumimoji="1" lang="en-US" altLang="ja-JP" sz="28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価値の</a:t>
            </a:r>
            <a:r>
              <a:rPr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a:t>
            </a:r>
            <a:endPar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64131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66AA99-29FA-B54B-8DD7-3FB53039E795}"/>
              </a:ext>
            </a:extLst>
          </p:cNvPr>
          <p:cNvSpPr>
            <a:spLocks noGrp="1"/>
          </p:cNvSpPr>
          <p:nvPr>
            <p:ph type="title"/>
          </p:nvPr>
        </p:nvSpPr>
        <p:spPr/>
        <p:txBody>
          <a:bodyPr/>
          <a:lstStyle/>
          <a:p>
            <a:r>
              <a:rPr kumimoji="1" lang="ja-JP" altLang="en-US"/>
              <a:t>ビジネス発展のサイクル</a:t>
            </a:r>
          </a:p>
        </p:txBody>
      </p:sp>
      <p:pic>
        <p:nvPicPr>
          <p:cNvPr id="3" name="図 2">
            <a:extLst>
              <a:ext uri="{FF2B5EF4-FFF2-40B4-BE49-F238E27FC236}">
                <a16:creationId xmlns:a16="http://schemas.microsoft.com/office/drawing/2014/main" id="{0EA4D9EE-1C96-484C-BADE-E98EA5E3F6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4910" y="1515777"/>
            <a:ext cx="4829881" cy="4511677"/>
          </a:xfrm>
          <a:prstGeom prst="rect">
            <a:avLst/>
          </a:prstGeom>
        </p:spPr>
      </p:pic>
      <p:sp>
        <p:nvSpPr>
          <p:cNvPr id="13" name="テキスト ボックス 12">
            <a:extLst>
              <a:ext uri="{FF2B5EF4-FFF2-40B4-BE49-F238E27FC236}">
                <a16:creationId xmlns:a16="http://schemas.microsoft.com/office/drawing/2014/main" id="{6C8A24CE-3661-7947-9D1D-65F19CAEC52E}"/>
              </a:ext>
            </a:extLst>
          </p:cNvPr>
          <p:cNvSpPr txBox="1"/>
          <p:nvPr/>
        </p:nvSpPr>
        <p:spPr>
          <a:xfrm>
            <a:off x="3563264" y="3603738"/>
            <a:ext cx="2031325" cy="738664"/>
          </a:xfrm>
          <a:prstGeom prst="rect">
            <a:avLst/>
          </a:prstGeom>
          <a:noFill/>
        </p:spPr>
        <p:txBody>
          <a:bodyPr wrap="none" rtlCol="0">
            <a:spAutoFit/>
          </a:bodyPr>
          <a:lstStyle/>
          <a:p>
            <a:pPr algn="ctr"/>
            <a:r>
              <a:rPr lang="ja-JP" altLang="en-US" sz="2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デジタルの渦</a:t>
            </a:r>
            <a:endParaRPr lang="en-US" altLang="ja-JP" sz="2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Vortex</a:t>
            </a:r>
          </a:p>
        </p:txBody>
      </p:sp>
      <p:sp>
        <p:nvSpPr>
          <p:cNvPr id="19" name="曲折矢印 18">
            <a:extLst>
              <a:ext uri="{FF2B5EF4-FFF2-40B4-BE49-F238E27FC236}">
                <a16:creationId xmlns:a16="http://schemas.microsoft.com/office/drawing/2014/main" id="{3B3E1F1D-E733-724E-B0DC-EB0542D7451A}"/>
              </a:ext>
            </a:extLst>
          </p:cNvPr>
          <p:cNvSpPr/>
          <p:nvPr/>
        </p:nvSpPr>
        <p:spPr>
          <a:xfrm rot="10800000">
            <a:off x="2892489" y="1827616"/>
            <a:ext cx="5092446" cy="4659602"/>
          </a:xfrm>
          <a:prstGeom prst="bentArrow">
            <a:avLst>
              <a:gd name="adj1" fmla="val 11162"/>
              <a:gd name="adj2" fmla="val 9779"/>
              <a:gd name="adj3" fmla="val 15440"/>
              <a:gd name="adj4" fmla="val 43750"/>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グループ化 6">
            <a:extLst>
              <a:ext uri="{FF2B5EF4-FFF2-40B4-BE49-F238E27FC236}">
                <a16:creationId xmlns:a16="http://schemas.microsoft.com/office/drawing/2014/main" id="{0089E113-9102-A345-8051-5BA136ED85E2}"/>
              </a:ext>
            </a:extLst>
          </p:cNvPr>
          <p:cNvGrpSpPr/>
          <p:nvPr/>
        </p:nvGrpSpPr>
        <p:grpSpPr>
          <a:xfrm>
            <a:off x="545836" y="830546"/>
            <a:ext cx="5742365" cy="4659602"/>
            <a:chOff x="545836" y="830546"/>
            <a:chExt cx="5742365" cy="4659602"/>
          </a:xfrm>
        </p:grpSpPr>
        <p:sp>
          <p:nvSpPr>
            <p:cNvPr id="5" name="曲折矢印 4">
              <a:extLst>
                <a:ext uri="{FF2B5EF4-FFF2-40B4-BE49-F238E27FC236}">
                  <a16:creationId xmlns:a16="http://schemas.microsoft.com/office/drawing/2014/main" id="{8B27CA33-7ABC-C14E-8605-5FCE35EF4E2E}"/>
                </a:ext>
              </a:extLst>
            </p:cNvPr>
            <p:cNvSpPr/>
            <p:nvPr/>
          </p:nvSpPr>
          <p:spPr>
            <a:xfrm>
              <a:off x="1195755" y="830546"/>
              <a:ext cx="5092446" cy="4659602"/>
            </a:xfrm>
            <a:prstGeom prst="bentArrow">
              <a:avLst>
                <a:gd name="adj1" fmla="val 11162"/>
                <a:gd name="adj2" fmla="val 9779"/>
                <a:gd name="adj3" fmla="val 15440"/>
                <a:gd name="adj4" fmla="val 4375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BD4460F0-205C-474F-9E1B-0306FAD96970}"/>
                </a:ext>
              </a:extLst>
            </p:cNvPr>
            <p:cNvSpPr txBox="1"/>
            <p:nvPr/>
          </p:nvSpPr>
          <p:spPr>
            <a:xfrm>
              <a:off x="545836" y="1827616"/>
              <a:ext cx="3877985" cy="830997"/>
            </a:xfrm>
            <a:prstGeom prst="rect">
              <a:avLst/>
            </a:prstGeom>
            <a:noFill/>
          </p:spPr>
          <p:txBody>
            <a:bodyPr wrap="none" rtlCol="0">
              <a:spAutoFit/>
            </a:bodyPr>
            <a:lstStyle/>
            <a:p>
              <a:r>
                <a:rPr lang="ja-JP" altLang="en-US" sz="24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ビジネスの主役が</a:t>
              </a:r>
              <a:endParaRPr lang="en-US" altLang="ja-JP" sz="24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モノからサービスへシフト</a:t>
              </a:r>
              <a:endParaRPr lang="en-US" altLang="ja-JP" sz="24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3" name="テキスト ボックス 22">
            <a:extLst>
              <a:ext uri="{FF2B5EF4-FFF2-40B4-BE49-F238E27FC236}">
                <a16:creationId xmlns:a16="http://schemas.microsoft.com/office/drawing/2014/main" id="{EFB6F872-9102-574C-AA53-4F17944B4708}"/>
              </a:ext>
            </a:extLst>
          </p:cNvPr>
          <p:cNvSpPr txBox="1"/>
          <p:nvPr/>
        </p:nvSpPr>
        <p:spPr>
          <a:xfrm>
            <a:off x="6568507" y="862282"/>
            <a:ext cx="1980029" cy="954107"/>
          </a:xfrm>
          <a:prstGeom prst="rect">
            <a:avLst/>
          </a:prstGeom>
          <a:noFill/>
        </p:spPr>
        <p:txBody>
          <a:bodyPr wrap="none" rtlCol="0">
            <a:spAutoFit/>
          </a:bodyPr>
          <a:lstStyle/>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endParaRPr lang="en-US" altLang="ja-JP" sz="28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領域の拡大</a:t>
            </a:r>
            <a:endParaRPr kumimoji="1"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23C6D347-285D-6749-A683-6F6B9B8A96AB}"/>
              </a:ext>
            </a:extLst>
          </p:cNvPr>
          <p:cNvSpPr txBox="1"/>
          <p:nvPr/>
        </p:nvSpPr>
        <p:spPr>
          <a:xfrm>
            <a:off x="545836" y="5572330"/>
            <a:ext cx="1980029" cy="954107"/>
          </a:xfrm>
          <a:prstGeom prst="rect">
            <a:avLst/>
          </a:prstGeom>
          <a:noFill/>
        </p:spPr>
        <p:txBody>
          <a:bodyPr wrap="none" rtlCol="0">
            <a:spAutoFit/>
          </a:bodyPr>
          <a:lstStyle/>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体験／感性</a:t>
            </a:r>
            <a:endParaRPr kumimoji="1" lang="en-US" altLang="ja-JP" sz="28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価値の</a:t>
            </a:r>
            <a:r>
              <a:rPr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a:t>
            </a:r>
            <a:endPar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96309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800" dirty="0">
              <a:solidFill>
                <a:srgbClr val="FFFFFF"/>
              </a:solidFill>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64C952C5-2412-BB46-92FE-4548A9FC5E06}"/>
              </a:ext>
            </a:extLst>
          </p:cNvPr>
          <p:cNvSpPr/>
          <p:nvPr/>
        </p:nvSpPr>
        <p:spPr>
          <a:xfrm>
            <a:off x="701557" y="2406006"/>
            <a:ext cx="272382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Arial"/>
              </a:rPr>
              <a:t>ビジネスに大変革を迫る</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1518735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282232" y="12377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ja-JP"/>
              <a:t>競争環境の変化と</a:t>
            </a:r>
            <a:r>
              <a:rPr lang="en-US" altLang="ja-JP" dirty="0"/>
              <a:t>DX</a:t>
            </a:r>
            <a:r>
              <a:rPr lang="ja-JP" altLang="ja-JP" sz="2800"/>
              <a:t> </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14</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2079" y="2168275"/>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6232" y="2168276"/>
            <a:ext cx="3013833"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3764500" y="1941894"/>
            <a:ext cx="1615002" cy="1571045"/>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02959" y="2558243"/>
            <a:ext cx="800219" cy="461665"/>
          </a:xfrm>
          <a:prstGeom prst="rect">
            <a:avLst/>
          </a:prstGeom>
          <a:noFill/>
        </p:spPr>
        <p:txBody>
          <a:bodyPr wrap="none" rtlCol="0">
            <a:spAutoFit/>
          </a:bodyPr>
          <a:lstStyle/>
          <a:p>
            <a:pPr algn="ctr"/>
            <a:r>
              <a:rPr kumimoji="1" lang="ja-JP" altLang="en-US" sz="2400" b="1" dirty="0">
                <a:solidFill>
                  <a:srgbClr val="FFFF00"/>
                </a:solidFill>
                <a:latin typeface="Meiryo" panose="020B0604030504040204" pitchFamily="34" charset="-128"/>
                <a:ea typeface="Meiryo" panose="020B0604030504040204" pitchFamily="34" charset="-128"/>
              </a:rPr>
              <a:t>破壊</a:t>
            </a:r>
          </a:p>
        </p:txBody>
      </p:sp>
      <p:sp>
        <p:nvSpPr>
          <p:cNvPr id="15" name="正方形/長方形 14">
            <a:extLst>
              <a:ext uri="{FF2B5EF4-FFF2-40B4-BE49-F238E27FC236}">
                <a16:creationId xmlns:a16="http://schemas.microsoft.com/office/drawing/2014/main" id="{E65BC1E8-1BBF-4142-9BC1-D8ECC03D3D19}"/>
              </a:ext>
            </a:extLst>
          </p:cNvPr>
          <p:cNvSpPr/>
          <p:nvPr/>
        </p:nvSpPr>
        <p:spPr>
          <a:xfrm>
            <a:off x="1253726" y="1345676"/>
            <a:ext cx="6579536" cy="707886"/>
          </a:xfrm>
          <a:prstGeom prst="rect">
            <a:avLst/>
          </a:prstGeom>
        </p:spPr>
        <p:txBody>
          <a:bodyPr wrap="square">
            <a:spAutoFit/>
          </a:bodyPr>
          <a:lstStyle/>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業界</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の枠組みの中で起こる変化に適切</a:t>
            </a: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に対処</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できれば</a:t>
            </a:r>
            <a:endPar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事業</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は維持され成長できる</a:t>
            </a:r>
            <a:r>
              <a:rPr lang="ja-JP" altLang="ja-JP" sz="2000" dirty="0">
                <a:solidFill>
                  <a:schemeClr val="bg1"/>
                </a:solidFill>
                <a:latin typeface="Meiryo" panose="020B0604030504040204" pitchFamily="34" charset="-128"/>
                <a:ea typeface="Meiryo" panose="020B0604030504040204" pitchFamily="34" charset="-128"/>
              </a:rPr>
              <a:t> </a:t>
            </a:r>
            <a:endParaRPr lang="ja-JP" altLang="en-US" sz="2000" dirty="0">
              <a:solidFill>
                <a:schemeClr val="bg1"/>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4257C93E-AE1D-A74D-8397-EE49B9804C37}"/>
              </a:ext>
            </a:extLst>
          </p:cNvPr>
          <p:cNvGrpSpPr/>
          <p:nvPr/>
        </p:nvGrpSpPr>
        <p:grpSpPr>
          <a:xfrm>
            <a:off x="1231234" y="3602921"/>
            <a:ext cx="6637776" cy="2716959"/>
            <a:chOff x="1231234" y="3602921"/>
            <a:chExt cx="6637776" cy="2716959"/>
          </a:xfrm>
        </p:grpSpPr>
        <p:sp>
          <p:nvSpPr>
            <p:cNvPr id="21" name="正方形/長方形 20">
              <a:extLst>
                <a:ext uri="{FF2B5EF4-FFF2-40B4-BE49-F238E27FC236}">
                  <a16:creationId xmlns:a16="http://schemas.microsoft.com/office/drawing/2014/main" id="{31F8CBEA-9188-1044-B0FF-81BFBAD0115A}"/>
                </a:ext>
              </a:extLst>
            </p:cNvPr>
            <p:cNvSpPr/>
            <p:nvPr/>
          </p:nvSpPr>
          <p:spPr>
            <a:xfrm>
              <a:off x="1282232" y="5637722"/>
              <a:ext cx="6579536" cy="6821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282232" y="4197879"/>
              <a:ext cx="6579536" cy="140739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40" name="下矢印 39">
              <a:extLst>
                <a:ext uri="{FF2B5EF4-FFF2-40B4-BE49-F238E27FC236}">
                  <a16:creationId xmlns:a16="http://schemas.microsoft.com/office/drawing/2014/main" id="{33D4744B-7B5D-AF47-AAC2-1DFC8F6522AE}"/>
                </a:ext>
              </a:extLst>
            </p:cNvPr>
            <p:cNvSpPr/>
            <p:nvPr/>
          </p:nvSpPr>
          <p:spPr>
            <a:xfrm rot="10800000">
              <a:off x="4179135" y="3602921"/>
              <a:ext cx="800218" cy="726839"/>
            </a:xfrm>
            <a:prstGeom prst="downArrow">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7" name="正方形/長方形 6">
              <a:extLst>
                <a:ext uri="{FF2B5EF4-FFF2-40B4-BE49-F238E27FC236}">
                  <a16:creationId xmlns:a16="http://schemas.microsoft.com/office/drawing/2014/main" id="{2DB16B5D-1EFE-D442-999E-F470CE3C5588}"/>
                </a:ext>
              </a:extLst>
            </p:cNvPr>
            <p:cNvSpPr/>
            <p:nvPr/>
          </p:nvSpPr>
          <p:spPr>
            <a:xfrm>
              <a:off x="1231234" y="4892833"/>
              <a:ext cx="6579535" cy="646331"/>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rPr>
                <a:t>加速するビジネス環境の変化、予期せぬ異業種からの参入</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ひとつの優位性を維持できる期間は極めて短くなっている</a:t>
              </a:r>
            </a:p>
          </p:txBody>
        </p:sp>
        <p:sp>
          <p:nvSpPr>
            <p:cNvPr id="19" name="正方形/長方形 18">
              <a:extLst>
                <a:ext uri="{FF2B5EF4-FFF2-40B4-BE49-F238E27FC236}">
                  <a16:creationId xmlns:a16="http://schemas.microsoft.com/office/drawing/2014/main" id="{585D986E-D997-5E4D-8A6B-F2B575E3B377}"/>
                </a:ext>
              </a:extLst>
            </p:cNvPr>
            <p:cNvSpPr/>
            <p:nvPr/>
          </p:nvSpPr>
          <p:spPr>
            <a:xfrm>
              <a:off x="1289475" y="4345001"/>
              <a:ext cx="6579535" cy="707886"/>
            </a:xfrm>
            <a:prstGeom prst="rect">
              <a:avLst/>
            </a:prstGeom>
          </p:spPr>
          <p:txBody>
            <a:bodyPr wrap="square">
              <a:spAutoFit/>
            </a:bodyPr>
            <a:lstStyle/>
            <a:p>
              <a:pPr algn="ctr"/>
              <a:r>
                <a:rPr lang="ja-JP" altLang="en-US" sz="4000" b="1">
                  <a:solidFill>
                    <a:schemeClr val="bg1"/>
                  </a:solidFill>
                  <a:latin typeface="Meiryo" panose="020B0604030504040204" pitchFamily="34" charset="-128"/>
                  <a:ea typeface="Meiryo" panose="020B0604030504040204" pitchFamily="34" charset="-128"/>
                </a:rPr>
                <a:t>ハイパーコンペティション</a:t>
              </a:r>
            </a:p>
          </p:txBody>
        </p:sp>
        <p:sp>
          <p:nvSpPr>
            <p:cNvPr id="9" name="正方形/長方形 8">
              <a:extLst>
                <a:ext uri="{FF2B5EF4-FFF2-40B4-BE49-F238E27FC236}">
                  <a16:creationId xmlns:a16="http://schemas.microsoft.com/office/drawing/2014/main" id="{2B796AD6-4248-4E49-ADE6-3C2F12806109}"/>
                </a:ext>
              </a:extLst>
            </p:cNvPr>
            <p:cNvSpPr/>
            <p:nvPr/>
          </p:nvSpPr>
          <p:spPr>
            <a:xfrm>
              <a:off x="1250376" y="5771148"/>
              <a:ext cx="6582886" cy="400110"/>
            </a:xfrm>
            <a:prstGeom prst="rect">
              <a:avLst/>
            </a:prstGeom>
          </p:spPr>
          <p:txBody>
            <a:bodyPr wrap="square">
              <a:spAutoFit/>
            </a:bodyPr>
            <a:lstStyle/>
            <a:p>
              <a:pPr algn="ctr"/>
              <a:r>
                <a:rPr lang="ja-JP" altLang="ja-JP"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市場の変化に合わせて、戦略を動かし続ける</a:t>
              </a: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しかない</a:t>
              </a:r>
              <a:r>
                <a:rPr lang="ja-JP" altLang="ja-JP" sz="2000" b="1">
                  <a:solidFill>
                    <a:schemeClr val="bg1"/>
                  </a:solidFill>
                  <a:latin typeface="Meiryo" panose="020B0604030504040204" pitchFamily="34" charset="-128"/>
                  <a:ea typeface="Meiryo" panose="020B0604030504040204" pitchFamily="34" charset="-128"/>
                </a:rPr>
                <a:t> </a:t>
              </a:r>
              <a:endParaRPr lang="ja-JP" altLang="en-US" sz="2000" b="1">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39420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311663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363669F-5CB3-C240-BA5C-388D2AA9AAC2}"/>
              </a:ext>
            </a:extLst>
          </p:cNvPr>
          <p:cNvSpPr>
            <a:spLocks noGrp="1"/>
          </p:cNvSpPr>
          <p:nvPr>
            <p:ph type="title"/>
          </p:nvPr>
        </p:nvSpPr>
        <p:spPr/>
        <p:txBody>
          <a:bodyPr/>
          <a:lstStyle/>
          <a:p>
            <a:r>
              <a:rPr lang="ja-JP" altLang="en-US"/>
              <a:t>デジタル・トランスフォーメーションの定義</a:t>
            </a:r>
          </a:p>
        </p:txBody>
      </p:sp>
      <p:sp>
        <p:nvSpPr>
          <p:cNvPr id="9" name="正方形/長方形 8">
            <a:extLst>
              <a:ext uri="{FF2B5EF4-FFF2-40B4-BE49-F238E27FC236}">
                <a16:creationId xmlns:a16="http://schemas.microsoft.com/office/drawing/2014/main" id="{FDABA063-C262-4B4E-BC1B-05873AB17CCE}"/>
              </a:ext>
            </a:extLst>
          </p:cNvPr>
          <p:cNvSpPr/>
          <p:nvPr/>
        </p:nvSpPr>
        <p:spPr>
          <a:xfrm>
            <a:off x="230401" y="3114390"/>
            <a:ext cx="8686799" cy="3293209"/>
          </a:xfrm>
          <a:prstGeom prst="rect">
            <a:avLst/>
          </a:prstGeom>
        </p:spPr>
        <p:txBody>
          <a:bodyPr wrap="square">
            <a:spAutoFit/>
          </a:bodyPr>
          <a:lstStyle/>
          <a:p>
            <a:r>
              <a:rPr lang="ja-JP" altLang="en-US" sz="2000" b="1">
                <a:solidFill>
                  <a:srgbClr val="202122"/>
                </a:solidFill>
                <a:latin typeface="Meiryo" panose="020B0604030504040204" pitchFamily="34" charset="-128"/>
                <a:ea typeface="Meiryo" panose="020B0604030504040204" pitchFamily="34" charset="-128"/>
              </a:rPr>
              <a:t>デジタル・トランスフォーメーションとは、デジタル技術（</a:t>
            </a:r>
            <a:r>
              <a:rPr lang="en-US" altLang="ja-JP" sz="2000" b="1" dirty="0">
                <a:solidFill>
                  <a:srgbClr val="202122"/>
                </a:solidFill>
                <a:latin typeface="Meiryo" panose="020B0604030504040204" pitchFamily="34" charset="-128"/>
                <a:ea typeface="Meiryo" panose="020B0604030504040204" pitchFamily="34" charset="-128"/>
              </a:rPr>
              <a:t>IT</a:t>
            </a:r>
            <a:r>
              <a:rPr lang="ja-JP" altLang="en-US" sz="2000" b="1">
                <a:solidFill>
                  <a:srgbClr val="202122"/>
                </a:solidFill>
                <a:latin typeface="Meiryo" panose="020B0604030504040204" pitchFamily="34" charset="-128"/>
                <a:ea typeface="Meiryo" panose="020B0604030504040204" pitchFamily="34" charset="-128"/>
              </a:rPr>
              <a:t>）の浸透が、人々の生活をあらゆる面でより良い方向に変化させること</a:t>
            </a:r>
            <a:endParaRPr lang="en-US" altLang="ja-JP" sz="2000" b="1" dirty="0">
              <a:solidFill>
                <a:srgbClr val="202122"/>
              </a:solidFill>
              <a:latin typeface="Meiryo" panose="020B0604030504040204" pitchFamily="34" charset="-128"/>
              <a:ea typeface="Meiryo" panose="020B0604030504040204" pitchFamily="34" charset="-128"/>
            </a:endParaRPr>
          </a:p>
          <a:p>
            <a:r>
              <a:rPr lang="en" altLang="ja-JP" sz="1200" dirty="0">
                <a:latin typeface="Meiryo" panose="020B0604030504040204" pitchFamily="34" charset="-128"/>
                <a:ea typeface="Meiryo" panose="020B0604030504040204" pitchFamily="34" charset="-128"/>
              </a:rPr>
              <a:t>The digital transformation can be understood as the changes that the digital technology causes or influences in all aspects of human life</a:t>
            </a:r>
            <a:r>
              <a:rPr lang="ja-JP" altLang="en-US" sz="1200">
                <a:latin typeface="Meiryo" panose="020B0604030504040204" pitchFamily="34" charset="-128"/>
                <a:ea typeface="Meiryo" panose="020B0604030504040204" pitchFamily="34" charset="-128"/>
              </a:rPr>
              <a:t>　（</a:t>
            </a:r>
            <a:r>
              <a:rPr lang="ja-JP" altLang="en-US" sz="1200">
                <a:latin typeface="Meiryo" panose="020B0604030504040204" pitchFamily="34" charset="-128"/>
                <a:ea typeface="Meiryo" panose="020B0604030504040204" pitchFamily="34" charset="-128"/>
                <a:hlinkClick r:id="rId2"/>
              </a:rPr>
              <a:t>原論文</a:t>
            </a:r>
            <a:r>
              <a:rPr lang="ja-JP" altLang="en-US" sz="1200">
                <a:latin typeface="Meiryo" panose="020B0604030504040204" pitchFamily="34" charset="-128"/>
                <a:ea typeface="Meiryo" panose="020B0604030504040204" pitchFamily="34" charset="-128"/>
              </a:rPr>
              <a:t>）</a:t>
            </a:r>
            <a:endParaRPr lang="en-US" altLang="ja-JP" sz="1200" dirty="0">
              <a:latin typeface="Meiryo" panose="020B0604030504040204" pitchFamily="34" charset="-128"/>
              <a:ea typeface="Meiryo" panose="020B0604030504040204" pitchFamily="34" charset="-128"/>
            </a:endParaRPr>
          </a:p>
          <a:p>
            <a:endParaRPr lang="en-US" altLang="ja-JP" dirty="0">
              <a:solidFill>
                <a:srgbClr val="202122"/>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a:solidFill>
                  <a:srgbClr val="202122"/>
                </a:solidFill>
                <a:latin typeface="Meiryo" panose="020B0604030504040204" pitchFamily="34" charset="-128"/>
                <a:ea typeface="Meiryo" panose="020B0604030504040204" pitchFamily="34" charset="-128"/>
              </a:rPr>
              <a:t>デジタルトランスフォーメーションにより、情報技術と現実が徐々に融合して結びついていく変化が起こる。</a:t>
            </a:r>
          </a:p>
          <a:p>
            <a:pPr marL="285750" indent="-285750">
              <a:buFont typeface="Wingdings" pitchFamily="2" charset="2"/>
              <a:buChar char="l"/>
            </a:pPr>
            <a:r>
              <a:rPr lang="ja-JP" altLang="en-US">
                <a:solidFill>
                  <a:srgbClr val="202122"/>
                </a:solidFill>
                <a:latin typeface="Meiryo" panose="020B0604030504040204" pitchFamily="34" charset="-128"/>
                <a:ea typeface="Meiryo" panose="020B0604030504040204" pitchFamily="34" charset="-128"/>
              </a:rPr>
              <a:t>デジタルオブジェクトが物理的現実の基本的な素材になる。例えば、設計されたオブジェクトが、人間が自分の環境や行動の変化についてネットワークを介して知らせる能力を持つ。</a:t>
            </a:r>
          </a:p>
          <a:p>
            <a:pPr marL="285750" indent="-285750">
              <a:buFont typeface="Wingdings" pitchFamily="2" charset="2"/>
              <a:buChar char="l"/>
            </a:pPr>
            <a:r>
              <a:rPr lang="ja-JP" altLang="en-US">
                <a:solidFill>
                  <a:srgbClr val="202122"/>
                </a:solidFill>
                <a:latin typeface="Meiryo" panose="020B0604030504040204" pitchFamily="34" charset="-128"/>
                <a:ea typeface="Meiryo" panose="020B0604030504040204" pitchFamily="34" charset="-128"/>
              </a:rPr>
              <a:t>固有の課題として、今日の情報システム研究者が、より本質的な情報技術研究のためのアプローチ、方法、技術を開発する必要がある。</a:t>
            </a:r>
            <a:endParaRPr lang="ja-JP" altLang="en-US" b="0" i="0">
              <a:solidFill>
                <a:srgbClr val="202122"/>
              </a:solidFill>
              <a:effectLst/>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86752A9A-AA54-1149-8B3B-F42568C0F8FE}"/>
              </a:ext>
            </a:extLst>
          </p:cNvPr>
          <p:cNvSpPr/>
          <p:nvPr/>
        </p:nvSpPr>
        <p:spPr>
          <a:xfrm>
            <a:off x="2190706" y="1067278"/>
            <a:ext cx="6296990" cy="1015663"/>
          </a:xfrm>
          <a:prstGeom prst="rect">
            <a:avLst/>
          </a:prstGeom>
        </p:spPr>
        <p:txBody>
          <a:bodyPr wrap="square">
            <a:spAutoFit/>
          </a:bodyPr>
          <a:lstStyle/>
          <a:p>
            <a:r>
              <a:rPr lang="ja-JP" altLang="en-US" sz="2000" b="1">
                <a:solidFill>
                  <a:srgbClr val="202122"/>
                </a:solidFill>
                <a:latin typeface="Meiryo" panose="020B0604030504040204" pitchFamily="34" charset="-128"/>
                <a:ea typeface="Meiryo" panose="020B0604030504040204" pitchFamily="34" charset="-128"/>
              </a:rPr>
              <a:t>スウェーデン・ウメオ大学</a:t>
            </a:r>
            <a:r>
              <a:rPr lang="ja-JP" altLang="en-US" sz="2000" b="1" dirty="0">
                <a:solidFill>
                  <a:srgbClr val="202122"/>
                </a:solidFill>
                <a:latin typeface="Meiryo" panose="020B0604030504040204" pitchFamily="34" charset="-128"/>
                <a:ea typeface="Meiryo" panose="020B0604030504040204" pitchFamily="34" charset="-128"/>
              </a:rPr>
              <a:t>　</a:t>
            </a:r>
            <a:r>
              <a:rPr lang="en" altLang="ja-JP" sz="1600" dirty="0" err="1"/>
              <a:t>Umeo</a:t>
            </a:r>
            <a:r>
              <a:rPr lang="en" altLang="ja-JP" sz="1600" dirty="0"/>
              <a:t> University</a:t>
            </a:r>
            <a:endParaRPr lang="en-US" altLang="ja-JP" sz="1600" dirty="0">
              <a:solidFill>
                <a:srgbClr val="202122"/>
              </a:solidFill>
              <a:latin typeface="Meiryo" panose="020B0604030504040204" pitchFamily="34" charset="-128"/>
              <a:ea typeface="Meiryo" panose="020B0604030504040204" pitchFamily="34" charset="-128"/>
            </a:endParaRPr>
          </a:p>
          <a:p>
            <a:r>
              <a:rPr lang="ja-JP" altLang="en-US" sz="2000" b="1">
                <a:solidFill>
                  <a:srgbClr val="202122"/>
                </a:solidFill>
                <a:latin typeface="Meiryo" panose="020B0604030504040204" pitchFamily="34" charset="-128"/>
                <a:ea typeface="Meiryo" panose="020B0604030504040204" pitchFamily="34" charset="-128"/>
              </a:rPr>
              <a:t>エリック・ストルターマン教授　</a:t>
            </a:r>
            <a:r>
              <a:rPr lang="en-US" altLang="ja-JP" sz="1600" dirty="0">
                <a:solidFill>
                  <a:srgbClr val="202122"/>
                </a:solidFill>
                <a:latin typeface="Meiryo" panose="020B0604030504040204" pitchFamily="34" charset="-128"/>
                <a:ea typeface="Meiryo" panose="020B0604030504040204" pitchFamily="34" charset="-128"/>
              </a:rPr>
              <a:t>prof. </a:t>
            </a:r>
            <a:r>
              <a:rPr lang="en" altLang="ja-JP" sz="1600" dirty="0"/>
              <a:t>Eric </a:t>
            </a:r>
            <a:r>
              <a:rPr lang="en" altLang="ja-JP" sz="1600" dirty="0" err="1"/>
              <a:t>Stolterman</a:t>
            </a:r>
            <a:endParaRPr lang="en-US" altLang="ja-JP" sz="1600" dirty="0">
              <a:solidFill>
                <a:srgbClr val="202122"/>
              </a:solidFill>
              <a:latin typeface="Meiryo" panose="020B0604030504040204" pitchFamily="34" charset="-128"/>
              <a:ea typeface="Meiryo" panose="020B0604030504040204" pitchFamily="34" charset="-128"/>
            </a:endParaRPr>
          </a:p>
          <a:p>
            <a:r>
              <a:rPr lang="en-US" altLang="ja-JP" sz="2000" b="1" dirty="0">
                <a:solidFill>
                  <a:srgbClr val="202122"/>
                </a:solidFill>
                <a:latin typeface="Meiryo" panose="020B0604030504040204" pitchFamily="34" charset="-128"/>
                <a:ea typeface="Meiryo" panose="020B0604030504040204" pitchFamily="34" charset="-128"/>
              </a:rPr>
              <a:t>2004</a:t>
            </a:r>
            <a:endParaRPr lang="ja-JP" altLang="en-US" sz="2000" b="1">
              <a:latin typeface="Meiryo" panose="020B0604030504040204" pitchFamily="34" charset="-128"/>
              <a:ea typeface="Meiryo" panose="020B0604030504040204" pitchFamily="34" charset="-128"/>
            </a:endParaRPr>
          </a:p>
        </p:txBody>
      </p:sp>
      <p:pic>
        <p:nvPicPr>
          <p:cNvPr id="1026" name="Picture 2" descr="デジタルトランスフォーメーション | UX TIMES">
            <a:extLst>
              <a:ext uri="{FF2B5EF4-FFF2-40B4-BE49-F238E27FC236}">
                <a16:creationId xmlns:a16="http://schemas.microsoft.com/office/drawing/2014/main" id="{A78BEE88-0802-BE42-A2EA-7D3DC5556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00" y="1067278"/>
            <a:ext cx="1812822" cy="18435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949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D13C8A-678B-AD44-8916-8DEB12E2189F}"/>
              </a:ext>
            </a:extLst>
          </p:cNvPr>
          <p:cNvSpPr>
            <a:spLocks noGrp="1"/>
          </p:cNvSpPr>
          <p:nvPr>
            <p:ph type="title"/>
          </p:nvPr>
        </p:nvSpPr>
        <p:spPr/>
        <p:txBody>
          <a:bodyPr/>
          <a:lstStyle/>
          <a:p>
            <a:r>
              <a:rPr lang="ja-JP" altLang="en-US"/>
              <a:t>デジタル・</a:t>
            </a:r>
            <a:r>
              <a:rPr lang="ja-JP" altLang="en-US" b="1"/>
              <a:t>ビジネス</a:t>
            </a:r>
            <a:r>
              <a:rPr lang="ja-JP" altLang="en-US"/>
              <a:t>・トランスフォーメーションの定義</a:t>
            </a:r>
            <a:endParaRPr kumimoji="1" lang="ja-JP" altLang="en-US"/>
          </a:p>
        </p:txBody>
      </p:sp>
      <p:sp>
        <p:nvSpPr>
          <p:cNvPr id="3" name="正方形/長方形 2">
            <a:extLst>
              <a:ext uri="{FF2B5EF4-FFF2-40B4-BE49-F238E27FC236}">
                <a16:creationId xmlns:a16="http://schemas.microsoft.com/office/drawing/2014/main" id="{7082208C-F2C2-464C-92F7-58F7C9B17AA3}"/>
              </a:ext>
            </a:extLst>
          </p:cNvPr>
          <p:cNvSpPr/>
          <p:nvPr/>
        </p:nvSpPr>
        <p:spPr>
          <a:xfrm>
            <a:off x="228600" y="3158251"/>
            <a:ext cx="8686800" cy="1600438"/>
          </a:xfrm>
          <a:prstGeom prst="rect">
            <a:avLst/>
          </a:prstGeom>
        </p:spPr>
        <p:txBody>
          <a:bodyPr wrap="square">
            <a:spAutoFit/>
          </a:bodyPr>
          <a:lstStyle/>
          <a:p>
            <a:r>
              <a:rPr lang="en-US" altLang="ja-JP" b="1" dirty="0">
                <a:latin typeface="Meiryo" panose="020B0604030504040204" pitchFamily="34" charset="-128"/>
                <a:ea typeface="Meiryo" panose="020B0604030504040204" pitchFamily="34" charset="-128"/>
              </a:rPr>
              <a:t>IDC/2016</a:t>
            </a:r>
          </a:p>
          <a:p>
            <a:r>
              <a:rPr lang="ja-JP" altLang="en-US" sz="1600">
                <a:latin typeface="Meiryo" panose="020B0604030504040204" pitchFamily="34" charset="-128"/>
                <a:ea typeface="Meiryo" panose="020B0604030504040204" pitchFamily="34" charset="-128"/>
              </a:rPr>
              <a:t>企業が外部エコシステム（顧客、市場）の破壊的な変化に対応しつつ、内部エコシステム（組織、文化、従業員）の変革を牽引しながら、第３のプラットフォーム（クラウド、モビリティ、ビッグデータ／アナリティクス、ソーシャル技術）を利用して、新しい製品やサービス、新しいビジネス・モデルを通して、ネットとリアルの両面での顧客エクスペリエンスの変革を図ることで価値を創出し、競争上の優位性を確立すること。</a:t>
            </a:r>
          </a:p>
        </p:txBody>
      </p:sp>
      <p:sp>
        <p:nvSpPr>
          <p:cNvPr id="4" name="正方形/長方形 3">
            <a:extLst>
              <a:ext uri="{FF2B5EF4-FFF2-40B4-BE49-F238E27FC236}">
                <a16:creationId xmlns:a16="http://schemas.microsoft.com/office/drawing/2014/main" id="{3683BC9D-E8D6-D247-94D7-B59473B7533A}"/>
              </a:ext>
            </a:extLst>
          </p:cNvPr>
          <p:cNvSpPr/>
          <p:nvPr/>
        </p:nvSpPr>
        <p:spPr>
          <a:xfrm>
            <a:off x="228600" y="1033779"/>
            <a:ext cx="8686800" cy="2092881"/>
          </a:xfrm>
          <a:prstGeom prst="rect">
            <a:avLst/>
          </a:prstGeom>
        </p:spPr>
        <p:txBody>
          <a:bodyPr wrap="square">
            <a:spAutoFit/>
          </a:bodyPr>
          <a:lstStyle/>
          <a:p>
            <a:r>
              <a:rPr lang="ja-JP" altLang="en-US" b="1">
                <a:solidFill>
                  <a:srgbClr val="202122"/>
                </a:solidFill>
                <a:latin typeface="Meiryo" panose="020B0604030504040204" pitchFamily="34" charset="-128"/>
                <a:ea typeface="Meiryo" panose="020B0604030504040204" pitchFamily="34" charset="-128"/>
              </a:rPr>
              <a:t>ガートナー</a:t>
            </a:r>
            <a:r>
              <a:rPr lang="en-US" altLang="ja-JP" b="1" dirty="0">
                <a:solidFill>
                  <a:srgbClr val="202122"/>
                </a:solidFill>
                <a:latin typeface="Meiryo" panose="020B0604030504040204" pitchFamily="34" charset="-128"/>
                <a:ea typeface="Meiryo" panose="020B0604030504040204" pitchFamily="34" charset="-128"/>
              </a:rPr>
              <a:t>/2014</a:t>
            </a:r>
          </a:p>
          <a:p>
            <a:r>
              <a:rPr lang="ja-JP" altLang="en-US" sz="1600">
                <a:solidFill>
                  <a:srgbClr val="202122"/>
                </a:solidFill>
                <a:latin typeface="Meiryo" panose="020B0604030504040204" pitchFamily="34" charset="-128"/>
                <a:ea typeface="Meiryo" panose="020B0604030504040204" pitchFamily="34" charset="-128"/>
              </a:rPr>
              <a:t>企業内の</a:t>
            </a:r>
            <a:r>
              <a:rPr lang="en" altLang="ja-JP" sz="1600" dirty="0">
                <a:solidFill>
                  <a:srgbClr val="202122"/>
                </a:solidFill>
                <a:latin typeface="Meiryo" panose="020B0604030504040204" pitchFamily="34" charset="-128"/>
                <a:ea typeface="Meiryo" panose="020B0604030504040204" pitchFamily="34" charset="-128"/>
              </a:rPr>
              <a:t>IT</a:t>
            </a:r>
            <a:r>
              <a:rPr lang="ja-JP" altLang="en-US" sz="1600">
                <a:solidFill>
                  <a:srgbClr val="202122"/>
                </a:solidFill>
                <a:latin typeface="Meiryo" panose="020B0604030504040204" pitchFamily="34" charset="-128"/>
                <a:ea typeface="Meiryo" panose="020B0604030504040204" pitchFamily="34" charset="-128"/>
              </a:rPr>
              <a:t>利用は三段階ある。</a:t>
            </a:r>
          </a:p>
          <a:p>
            <a:pPr marL="358775" lvl="1" indent="-176213">
              <a:buFont typeface="+mj-lt"/>
              <a:buAutoNum type="arabicPeriod"/>
            </a:pPr>
            <a:r>
              <a:rPr lang="ja-JP" altLang="en-US" sz="1600">
                <a:solidFill>
                  <a:srgbClr val="202122"/>
                </a:solidFill>
                <a:latin typeface="Meiryo" panose="020B0604030504040204" pitchFamily="34" charset="-128"/>
                <a:ea typeface="Meiryo" panose="020B0604030504040204" pitchFamily="34" charset="-128"/>
              </a:rPr>
              <a:t>業務プロセスの変革</a:t>
            </a:r>
          </a:p>
          <a:p>
            <a:pPr marL="358775" lvl="1" indent="-176213">
              <a:buFont typeface="+mj-lt"/>
              <a:buAutoNum type="arabicPeriod"/>
            </a:pPr>
            <a:r>
              <a:rPr lang="ja-JP" altLang="en-US" sz="1600">
                <a:solidFill>
                  <a:srgbClr val="202122"/>
                </a:solidFill>
                <a:latin typeface="Meiryo" panose="020B0604030504040204" pitchFamily="34" charset="-128"/>
                <a:ea typeface="Meiryo" panose="020B0604030504040204" pitchFamily="34" charset="-128"/>
              </a:rPr>
              <a:t>ビジネスと企業、人を結び付けて統合する</a:t>
            </a:r>
          </a:p>
          <a:p>
            <a:pPr marL="358775" lvl="1" indent="-176213">
              <a:buFont typeface="+mj-lt"/>
              <a:buAutoNum type="arabicPeriod"/>
            </a:pPr>
            <a:r>
              <a:rPr lang="ja-JP" altLang="en-US" sz="1600">
                <a:solidFill>
                  <a:srgbClr val="202122"/>
                </a:solidFill>
                <a:latin typeface="Meiryo" panose="020B0604030504040204" pitchFamily="34" charset="-128"/>
                <a:ea typeface="Meiryo" panose="020B0604030504040204" pitchFamily="34" charset="-128"/>
              </a:rPr>
              <a:t>人とモノと企業もしくはビジネスの結び付きが相互作用をもたらす</a:t>
            </a:r>
          </a:p>
          <a:p>
            <a:r>
              <a:rPr lang="ja-JP" altLang="en-US" sz="1600">
                <a:solidFill>
                  <a:srgbClr val="202122"/>
                </a:solidFill>
                <a:latin typeface="Meiryo" panose="020B0604030504040204" pitchFamily="34" charset="-128"/>
                <a:ea typeface="Meiryo" panose="020B0604030504040204" pitchFamily="34" charset="-128"/>
              </a:rPr>
              <a:t>この第３段階の状態をデジタル・ビジネスと呼び、「仮想世界と物理的世界が融合され、モノのインターネット（</a:t>
            </a:r>
            <a:r>
              <a:rPr lang="en" altLang="ja-JP" sz="1600" dirty="0">
                <a:solidFill>
                  <a:srgbClr val="202122"/>
                </a:solidFill>
                <a:latin typeface="Meiryo" panose="020B0604030504040204" pitchFamily="34" charset="-128"/>
                <a:ea typeface="Meiryo" panose="020B0604030504040204" pitchFamily="34" charset="-128"/>
              </a:rPr>
              <a:t>IoT</a:t>
            </a:r>
            <a:r>
              <a:rPr lang="ja-JP" altLang="en" sz="1600">
                <a:solidFill>
                  <a:srgbClr val="202122"/>
                </a:solidFill>
                <a:latin typeface="Meiryo" panose="020B0604030504040204" pitchFamily="34" charset="-128"/>
                <a:ea typeface="Meiryo" panose="020B0604030504040204" pitchFamily="34" charset="-128"/>
              </a:rPr>
              <a:t>）</a:t>
            </a:r>
            <a:r>
              <a:rPr lang="ja-JP" altLang="en-US" sz="1600">
                <a:solidFill>
                  <a:srgbClr val="202122"/>
                </a:solidFill>
                <a:latin typeface="Meiryo" panose="020B0604030504040204" pitchFamily="34" charset="-128"/>
                <a:ea typeface="Meiryo" panose="020B0604030504040204" pitchFamily="34" charset="-128"/>
              </a:rPr>
              <a:t>を通じてプロセスや業界の動きを変革する新しいビジネス・デザインのこと。</a:t>
            </a:r>
            <a:endParaRPr lang="ja-JP" altLang="en-US" sz="1600" b="0" i="0">
              <a:solidFill>
                <a:srgbClr val="202122"/>
              </a:solidFill>
              <a:effectLst/>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AE55CDC1-85C2-FD44-86F0-356535AB1AB4}"/>
              </a:ext>
            </a:extLst>
          </p:cNvPr>
          <p:cNvSpPr/>
          <p:nvPr/>
        </p:nvSpPr>
        <p:spPr>
          <a:xfrm>
            <a:off x="228600" y="4758689"/>
            <a:ext cx="8686800" cy="1600438"/>
          </a:xfrm>
          <a:prstGeom prst="rect">
            <a:avLst/>
          </a:prstGeom>
        </p:spPr>
        <p:txBody>
          <a:bodyPr wrap="square">
            <a:spAutoFit/>
          </a:bodyPr>
          <a:lstStyle/>
          <a:p>
            <a:pPr fontAlgn="base"/>
            <a:r>
              <a:rPr lang="en-US" altLang="ja-JP" b="1" dirty="0">
                <a:solidFill>
                  <a:srgbClr val="343434"/>
                </a:solidFill>
                <a:latin typeface="Meiryo" panose="020B0604030504040204" pitchFamily="34" charset="-128"/>
                <a:ea typeface="Meiryo" panose="020B0604030504040204" pitchFamily="34" charset="-128"/>
              </a:rPr>
              <a:t>IMD/2019</a:t>
            </a:r>
          </a:p>
          <a:p>
            <a:pPr fontAlgn="base"/>
            <a:r>
              <a:rPr lang="ja-JP" altLang="en-US" sz="1600">
                <a:solidFill>
                  <a:srgbClr val="343434"/>
                </a:solidFill>
                <a:latin typeface="Meiryo" panose="020B0604030504040204" pitchFamily="34" charset="-128"/>
                <a:ea typeface="Meiryo" panose="020B0604030504040204" pitchFamily="34" charset="-128"/>
              </a:rPr>
              <a:t>デジタル技術とデジタル・ビジネスモデルを用いて組織を変化させ、業績を改善すること</a:t>
            </a:r>
            <a:endParaRPr lang="en-US" altLang="ja-JP" sz="1600" dirty="0">
              <a:solidFill>
                <a:srgbClr val="343434"/>
              </a:solidFill>
              <a:latin typeface="Meiryo" panose="020B0604030504040204" pitchFamily="34" charset="-128"/>
              <a:ea typeface="Meiryo" panose="020B0604030504040204" pitchFamily="34" charset="-128"/>
            </a:endParaRPr>
          </a:p>
          <a:p>
            <a:pPr marL="358775" indent="-176213" fontAlgn="base">
              <a:buFont typeface="+mj-lt"/>
              <a:buAutoNum type="arabicPeriod"/>
            </a:pPr>
            <a:r>
              <a:rPr lang="ja-JP" altLang="en-US" sz="1600">
                <a:solidFill>
                  <a:srgbClr val="343434"/>
                </a:solidFill>
                <a:latin typeface="Meiryo" panose="020B0604030504040204" pitchFamily="34" charset="-128"/>
                <a:ea typeface="Meiryo" panose="020B0604030504040204" pitchFamily="34" charset="-128"/>
              </a:rPr>
              <a:t>企業業績を改善することが目的であること</a:t>
            </a:r>
          </a:p>
          <a:p>
            <a:pPr marL="358775" indent="-176213" fontAlgn="base">
              <a:buFont typeface="+mj-lt"/>
              <a:buAutoNum type="arabicPeriod"/>
            </a:pPr>
            <a:r>
              <a:rPr lang="ja-JP" altLang="en-US" sz="1600">
                <a:solidFill>
                  <a:srgbClr val="343434"/>
                </a:solidFill>
                <a:latin typeface="Meiryo" panose="020B0604030504040204" pitchFamily="34" charset="-128"/>
                <a:ea typeface="Meiryo" panose="020B0604030504040204" pitchFamily="34" charset="-128"/>
              </a:rPr>
              <a:t>デジタルを土台にした変革であることであり、一つ以上のデジタル技術が大きな影響を及ぼしていること</a:t>
            </a:r>
          </a:p>
          <a:p>
            <a:pPr marL="358775" indent="-176213" fontAlgn="base">
              <a:buFont typeface="+mj-lt"/>
              <a:buAutoNum type="arabicPeriod"/>
            </a:pPr>
            <a:r>
              <a:rPr lang="ja-JP" altLang="en-US" sz="1600">
                <a:solidFill>
                  <a:srgbClr val="343434"/>
                </a:solidFill>
                <a:latin typeface="Meiryo" panose="020B0604030504040204" pitchFamily="34" charset="-128"/>
                <a:ea typeface="Meiryo" panose="020B0604030504040204" pitchFamily="34" charset="-128"/>
              </a:rPr>
              <a:t>プロセスや人、戦略など、組織の変化を伴うものであること</a:t>
            </a:r>
            <a:endParaRPr lang="ja-JP" altLang="en-US" sz="1600" b="0" i="0">
              <a:solidFill>
                <a:srgbClr val="343434"/>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38723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977B07-0DA4-DF49-B75F-90CBB2E213FC}"/>
              </a:ext>
            </a:extLst>
          </p:cNvPr>
          <p:cNvSpPr>
            <a:spLocks noGrp="1"/>
          </p:cNvSpPr>
          <p:nvPr>
            <p:ph type="title"/>
          </p:nvPr>
        </p:nvSpPr>
        <p:spPr/>
        <p:txBody>
          <a:bodyPr/>
          <a:lstStyle/>
          <a:p>
            <a:r>
              <a:rPr lang="ja-JP" altLang="en-US"/>
              <a:t>デジタル・トランスフォーメーション　</a:t>
            </a:r>
            <a:r>
              <a:rPr lang="en-US" altLang="ja-JP" dirty="0"/>
              <a:t>2</a:t>
            </a:r>
            <a:r>
              <a:rPr lang="ja-JP" altLang="en-US"/>
              <a:t>つの解釈</a:t>
            </a:r>
            <a:endParaRPr kumimoji="1" lang="ja-JP" altLang="en-US"/>
          </a:p>
        </p:txBody>
      </p:sp>
      <p:sp>
        <p:nvSpPr>
          <p:cNvPr id="4" name="正方形/長方形 3">
            <a:extLst>
              <a:ext uri="{FF2B5EF4-FFF2-40B4-BE49-F238E27FC236}">
                <a16:creationId xmlns:a16="http://schemas.microsoft.com/office/drawing/2014/main" id="{FFEBE8D3-807F-4145-BE8A-4E04F6A8873D}"/>
              </a:ext>
            </a:extLst>
          </p:cNvPr>
          <p:cNvSpPr/>
          <p:nvPr/>
        </p:nvSpPr>
        <p:spPr>
          <a:xfrm>
            <a:off x="356400" y="1421957"/>
            <a:ext cx="8431200" cy="49604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2CF08E27-BAEC-5642-A11B-9F388FEE234A}"/>
              </a:ext>
            </a:extLst>
          </p:cNvPr>
          <p:cNvSpPr txBox="1"/>
          <p:nvPr/>
        </p:nvSpPr>
        <p:spPr>
          <a:xfrm>
            <a:off x="457200" y="1551209"/>
            <a:ext cx="3185487"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社会や経済の視点／</a:t>
            </a:r>
            <a:r>
              <a:rPr lang="ja-JP" altLang="en-US" b="1" u="sng">
                <a:solidFill>
                  <a:schemeClr val="bg1"/>
                </a:solidFill>
                <a:latin typeface="Meiryo" panose="020B0604030504040204" pitchFamily="34" charset="-128"/>
                <a:ea typeface="Meiryo" panose="020B0604030504040204" pitchFamily="34" charset="-128"/>
              </a:rPr>
              <a:t>社会現象</a:t>
            </a:r>
            <a:endParaRPr lang="en-US" altLang="ja-JP"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826AFBB2-5C72-4040-ABD4-A2B6CDA330E6}"/>
              </a:ext>
            </a:extLst>
          </p:cNvPr>
          <p:cNvSpPr txBox="1"/>
          <p:nvPr/>
        </p:nvSpPr>
        <p:spPr>
          <a:xfrm>
            <a:off x="457200" y="1898177"/>
            <a:ext cx="8330399" cy="954107"/>
          </a:xfrm>
          <a:prstGeom prst="rect">
            <a:avLst/>
          </a:prstGeom>
          <a:noFill/>
        </p:spPr>
        <p:txBody>
          <a:bodyPr wrap="square" rtlCol="0">
            <a:spAutoFit/>
          </a:bodyPr>
          <a:lstStyle/>
          <a:p>
            <a:pPr marL="285750" indent="-285750">
              <a:buFont typeface="Wingdings" pitchFamily="2" charset="2"/>
              <a:buChar char="l"/>
            </a:pP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年、エリック・ストルターマン（ウメオ大学）の定義「</a:t>
            </a:r>
            <a:r>
              <a:rPr lang="en-US" altLang="ja-JP" sz="1400" b="1" dirty="0">
                <a:solidFill>
                  <a:schemeClr val="bg1"/>
                </a:solidFill>
                <a:latin typeface="Meiryo" panose="020B0604030504040204" pitchFamily="34" charset="-128"/>
                <a:ea typeface="Meiryo" panose="020B0604030504040204" pitchFamily="34" charset="-128"/>
              </a:rPr>
              <a:t>IT</a:t>
            </a:r>
            <a:r>
              <a:rPr lang="ja-JP" altLang="en-US" sz="1400" b="1">
                <a:solidFill>
                  <a:schemeClr val="bg1"/>
                </a:solidFill>
                <a:latin typeface="Meiryo" panose="020B0604030504040204" pitchFamily="34" charset="-128"/>
                <a:ea typeface="Meiryo" panose="020B0604030504040204" pitchFamily="34" charset="-128"/>
              </a:rPr>
              <a:t>の浸透により、人々の生活が根底から変化し、よりよくなっていく</a:t>
            </a:r>
            <a:r>
              <a:rPr lang="ja-JP" altLang="en-US" sz="1400">
                <a:solidFill>
                  <a:schemeClr val="bg1"/>
                </a:solidFill>
                <a:latin typeface="Meiryo" panose="020B0604030504040204" pitchFamily="34" charset="-128"/>
                <a:ea typeface="Meiryo" panose="020B0604030504040204" pitchFamily="34" charset="-128"/>
              </a:rPr>
              <a:t>」に沿った概念</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デジタル・テクノロジーの発展によって社会や経営の仕組み、人々の価値観やライフ・スタイルが大きく変化し、社会システムの改善や生活の質の向上がすすむという</a:t>
            </a:r>
            <a:r>
              <a:rPr lang="ja-JP" altLang="en-US" sz="1400" b="1" u="sng">
                <a:solidFill>
                  <a:schemeClr val="bg1"/>
                </a:solidFill>
                <a:latin typeface="Meiryo" panose="020B0604030504040204" pitchFamily="34" charset="-128"/>
                <a:ea typeface="Meiryo" panose="020B0604030504040204" pitchFamily="34" charset="-128"/>
              </a:rPr>
              <a:t>社会現象</a:t>
            </a:r>
            <a:r>
              <a:rPr lang="ja-JP" altLang="en-US" sz="1400">
                <a:solidFill>
                  <a:schemeClr val="bg1"/>
                </a:solidFill>
                <a:latin typeface="Meiryo" panose="020B0604030504040204" pitchFamily="34" charset="-128"/>
                <a:ea typeface="Meiryo" panose="020B0604030504040204" pitchFamily="34" charset="-128"/>
              </a:rPr>
              <a:t>を意味する</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36786ED-AA05-DB41-AB2F-D8DABC5CE399}"/>
              </a:ext>
            </a:extLst>
          </p:cNvPr>
          <p:cNvSpPr/>
          <p:nvPr/>
        </p:nvSpPr>
        <p:spPr>
          <a:xfrm>
            <a:off x="835199" y="2920624"/>
            <a:ext cx="8046001" cy="35193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2EB7AE15-4430-B64E-A14D-EFA01A3C6814}"/>
              </a:ext>
            </a:extLst>
          </p:cNvPr>
          <p:cNvSpPr txBox="1"/>
          <p:nvPr/>
        </p:nvSpPr>
        <p:spPr>
          <a:xfrm>
            <a:off x="971999" y="3072239"/>
            <a:ext cx="4570482"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経営や事業の視点／</a:t>
            </a:r>
            <a:r>
              <a:rPr lang="ja-JP" altLang="en-US" b="1" u="sng">
                <a:solidFill>
                  <a:schemeClr val="bg1"/>
                </a:solidFill>
                <a:latin typeface="Meiryo" panose="020B0604030504040204" pitchFamily="34" charset="-128"/>
                <a:ea typeface="Meiryo" panose="020B0604030504040204" pitchFamily="34" charset="-128"/>
              </a:rPr>
              <a:t>企業文化や体質の変革</a:t>
            </a:r>
            <a:endParaRPr lang="en-US" altLang="ja-JP" u="sng"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D3A2D396-FFEE-9C43-A68E-50A4CD71669C}"/>
              </a:ext>
            </a:extLst>
          </p:cNvPr>
          <p:cNvSpPr txBox="1"/>
          <p:nvPr/>
        </p:nvSpPr>
        <p:spPr>
          <a:xfrm>
            <a:off x="972000" y="3419207"/>
            <a:ext cx="7909200" cy="1169551"/>
          </a:xfrm>
          <a:prstGeom prst="rect">
            <a:avLst/>
          </a:prstGeom>
          <a:noFill/>
        </p:spPr>
        <p:txBody>
          <a:bodyPr wrap="square" rtlCol="0">
            <a:spAutoFit/>
          </a:bodyPr>
          <a:lstStyle/>
          <a:p>
            <a:pPr marL="285750" indent="-285750">
              <a:buFont typeface="Wingdings" pitchFamily="2" charset="2"/>
              <a:buChar char="l"/>
            </a:pPr>
            <a:r>
              <a:rPr lang="en-US" altLang="ja-JP" sz="1400" dirty="0">
                <a:solidFill>
                  <a:schemeClr val="bg1"/>
                </a:solidFill>
                <a:latin typeface="Meiryo" panose="020B0604030504040204" pitchFamily="34" charset="-128"/>
                <a:ea typeface="Meiryo" panose="020B0604030504040204" pitchFamily="34" charset="-128"/>
              </a:rPr>
              <a:t>2010</a:t>
            </a:r>
            <a:r>
              <a:rPr lang="ja-JP" altLang="en-US" sz="1400">
                <a:solidFill>
                  <a:schemeClr val="bg1"/>
                </a:solidFill>
                <a:latin typeface="Meiryo" panose="020B0604030504040204" pitchFamily="34" charset="-128"/>
                <a:ea typeface="Meiryo" panose="020B0604030504040204" pitchFamily="34" charset="-128"/>
              </a:rPr>
              <a:t>年以降、ガートナーやマイケル・ウェイド（</a:t>
            </a:r>
            <a:r>
              <a:rPr lang="en-US" altLang="ja-JP" sz="1400" dirty="0">
                <a:solidFill>
                  <a:schemeClr val="bg1"/>
                </a:solidFill>
                <a:latin typeface="Meiryo" panose="020B0604030504040204" pitchFamily="34" charset="-128"/>
                <a:ea typeface="Meiryo" panose="020B0604030504040204" pitchFamily="34" charset="-128"/>
              </a:rPr>
              <a:t>IMD</a:t>
            </a:r>
            <a:r>
              <a:rPr lang="ja-JP" altLang="en-US" sz="1400">
                <a:solidFill>
                  <a:schemeClr val="bg1"/>
                </a:solidFill>
                <a:latin typeface="Meiryo" panose="020B0604030504040204" pitchFamily="34" charset="-128"/>
                <a:ea typeface="Meiryo" panose="020B0604030504040204" pitchFamily="34" charset="-128"/>
              </a:rPr>
              <a:t>教授）らによって提唱された概念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デジタル・テクノロジーの進展により産業構造や競争原理が変化し、これに対処できなければ、事業継続や企業存続が難しくなるとの警鈴を含む</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デジタル・テクノロジーの進展を前提に、競争環境 、ビジネス・モデル、組織や体制の再定義を行い、</a:t>
            </a:r>
            <a:r>
              <a:rPr lang="ja-JP" altLang="en-US" sz="1400" b="1" u="sng">
                <a:solidFill>
                  <a:schemeClr val="bg1"/>
                </a:solidFill>
                <a:latin typeface="Meiryo" panose="020B0604030504040204" pitchFamily="34" charset="-128"/>
                <a:ea typeface="Meiryo" panose="020B0604030504040204" pitchFamily="34" charset="-128"/>
              </a:rPr>
              <a:t>企業の文化や体質を変革すること</a:t>
            </a:r>
            <a:r>
              <a:rPr lang="ja-JP" altLang="en-US" sz="1400">
                <a:solidFill>
                  <a:schemeClr val="bg1"/>
                </a:solidFill>
                <a:latin typeface="Meiryo" panose="020B0604030504040204" pitchFamily="34" charset="-128"/>
                <a:ea typeface="Meiryo" panose="020B0604030504040204" pitchFamily="34" charset="-128"/>
              </a:rPr>
              <a:t>を意味する</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25AA7836-346F-7944-9FD2-D7066D0A0A48}"/>
              </a:ext>
            </a:extLst>
          </p:cNvPr>
          <p:cNvSpPr/>
          <p:nvPr/>
        </p:nvSpPr>
        <p:spPr>
          <a:xfrm>
            <a:off x="971999" y="4646360"/>
            <a:ext cx="7815600" cy="1678712"/>
          </a:xfrm>
          <a:prstGeom prst="rect">
            <a:avLst/>
          </a:prstGeom>
          <a:solidFill>
            <a:srgbClr val="0432FF"/>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グループ化 14">
            <a:extLst>
              <a:ext uri="{FF2B5EF4-FFF2-40B4-BE49-F238E27FC236}">
                <a16:creationId xmlns:a16="http://schemas.microsoft.com/office/drawing/2014/main" id="{D2128866-4085-C54F-A28E-1FAE18198D04}"/>
              </a:ext>
            </a:extLst>
          </p:cNvPr>
          <p:cNvGrpSpPr/>
          <p:nvPr/>
        </p:nvGrpSpPr>
        <p:grpSpPr>
          <a:xfrm>
            <a:off x="5561388" y="3116024"/>
            <a:ext cx="3168353" cy="259398"/>
            <a:chOff x="5561388" y="2832015"/>
            <a:chExt cx="3168353" cy="259398"/>
          </a:xfrm>
        </p:grpSpPr>
        <p:sp>
          <p:nvSpPr>
            <p:cNvPr id="13" name="ホームベース 12">
              <a:extLst>
                <a:ext uri="{FF2B5EF4-FFF2-40B4-BE49-F238E27FC236}">
                  <a16:creationId xmlns:a16="http://schemas.microsoft.com/office/drawing/2014/main" id="{1DECCDD1-4C6D-9048-8093-84C76385974B}"/>
                </a:ext>
              </a:extLst>
            </p:cNvPr>
            <p:cNvSpPr/>
            <p:nvPr/>
          </p:nvSpPr>
          <p:spPr>
            <a:xfrm flipH="1">
              <a:off x="5561388" y="2832015"/>
              <a:ext cx="3168353" cy="25939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12733247-2516-DE47-BEE4-601A965977FC}"/>
                </a:ext>
              </a:extLst>
            </p:cNvPr>
            <p:cNvSpPr txBox="1"/>
            <p:nvPr/>
          </p:nvSpPr>
          <p:spPr>
            <a:xfrm>
              <a:off x="5679281" y="2834396"/>
              <a:ext cx="3005951"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デジタル・</a:t>
              </a:r>
              <a:r>
                <a:rPr kumimoji="1" lang="ja-JP" altLang="en-US" sz="1000" b="1">
                  <a:solidFill>
                    <a:schemeClr val="bg1"/>
                  </a:solidFill>
                  <a:latin typeface="Meiryo" panose="020B0604030504040204" pitchFamily="34" charset="-128"/>
                  <a:ea typeface="Meiryo" panose="020B0604030504040204" pitchFamily="34" charset="-128"/>
                </a:rPr>
                <a:t>ビジネス</a:t>
              </a:r>
              <a:r>
                <a:rPr kumimoji="1" lang="ja-JP" altLang="en-US" sz="1000">
                  <a:solidFill>
                    <a:schemeClr val="bg1"/>
                  </a:solidFill>
                  <a:latin typeface="Meiryo" panose="020B0604030504040204" pitchFamily="34" charset="-128"/>
                  <a:ea typeface="Meiryo" panose="020B0604030504040204" pitchFamily="34" charset="-128"/>
                </a:rPr>
                <a:t>・トランスフォーメーション</a:t>
              </a:r>
            </a:p>
          </p:txBody>
        </p:sp>
      </p:grpSp>
      <p:sp>
        <p:nvSpPr>
          <p:cNvPr id="20" name="テキスト ボックス 19">
            <a:extLst>
              <a:ext uri="{FF2B5EF4-FFF2-40B4-BE49-F238E27FC236}">
                <a16:creationId xmlns:a16="http://schemas.microsoft.com/office/drawing/2014/main" id="{E1FF832F-CFC1-0B46-86FF-EDCEF8CC9389}"/>
              </a:ext>
            </a:extLst>
          </p:cNvPr>
          <p:cNvSpPr txBox="1"/>
          <p:nvPr/>
        </p:nvSpPr>
        <p:spPr>
          <a:xfrm>
            <a:off x="689367" y="921067"/>
            <a:ext cx="7765266" cy="400110"/>
          </a:xfrm>
          <a:prstGeom prst="rect">
            <a:avLst/>
          </a:prstGeom>
          <a:noFill/>
        </p:spPr>
        <p:txBody>
          <a:bodyPr wrap="none" rtlCol="0">
            <a:spAutoFit/>
          </a:bodyPr>
          <a:lstStyle/>
          <a:p>
            <a:pPr algn="ct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2000">
                <a:solidFill>
                  <a:schemeClr val="accent6">
                    <a:lumMod val="75000"/>
                  </a:schemeClr>
                </a:solidFill>
                <a:latin typeface="Meiryo" panose="020B0604030504040204" pitchFamily="34" charset="-128"/>
                <a:ea typeface="Meiryo" panose="020B0604030504040204" pitchFamily="34" charset="-128"/>
              </a:rPr>
              <a:t>デジタルを使うこと</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2000">
                <a:solidFill>
                  <a:schemeClr val="accent6">
                    <a:lumMod val="75000"/>
                  </a:schemeClr>
                </a:solidFill>
                <a:latin typeface="Meiryo" panose="020B0604030504040204" pitchFamily="34" charset="-128"/>
                <a:ea typeface="Meiryo" panose="020B0604030504040204" pitchFamily="34" charset="-128"/>
              </a:rPr>
              <a:t>ではなく</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 “</a:t>
            </a:r>
            <a:r>
              <a:rPr kumimoji="1" lang="ja-JP" altLang="en-US" sz="2000" b="1">
                <a:solidFill>
                  <a:schemeClr val="accent6">
                    <a:lumMod val="75000"/>
                  </a:schemeClr>
                </a:solidFill>
                <a:latin typeface="Meiryo" panose="020B0604030504040204" pitchFamily="34" charset="-128"/>
                <a:ea typeface="Meiryo" panose="020B0604030504040204" pitchFamily="34" charset="-128"/>
              </a:rPr>
              <a:t>ビジネスを変革すること</a:t>
            </a: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 </a:t>
            </a:r>
            <a:r>
              <a:rPr kumimoji="1" lang="ja-JP" altLang="en-US" sz="2000">
                <a:solidFill>
                  <a:schemeClr val="accent6">
                    <a:lumMod val="75000"/>
                  </a:schemeClr>
                </a:solidFill>
                <a:latin typeface="Meiryo" panose="020B0604030504040204" pitchFamily="34" charset="-128"/>
                <a:ea typeface="Meiryo" panose="020B0604030504040204" pitchFamily="34" charset="-128"/>
              </a:rPr>
              <a:t>が目的</a:t>
            </a:r>
          </a:p>
        </p:txBody>
      </p:sp>
      <p:sp>
        <p:nvSpPr>
          <p:cNvPr id="21" name="テキスト ボックス 20">
            <a:extLst>
              <a:ext uri="{FF2B5EF4-FFF2-40B4-BE49-F238E27FC236}">
                <a16:creationId xmlns:a16="http://schemas.microsoft.com/office/drawing/2014/main" id="{44710BCC-C552-AF4D-8BE0-F6D9DFED020D}"/>
              </a:ext>
            </a:extLst>
          </p:cNvPr>
          <p:cNvSpPr txBox="1"/>
          <p:nvPr/>
        </p:nvSpPr>
        <p:spPr>
          <a:xfrm>
            <a:off x="972000" y="4755411"/>
            <a:ext cx="7815599" cy="1323439"/>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デジタル技術とデジタル・ビジネス・モデルを用いて、組織を変化させ、業績を改善すること</a:t>
            </a:r>
            <a:endParaRPr kumimoji="1" lang="en-US" altLang="ja-JP" sz="1400" b="1" dirty="0">
              <a:solidFill>
                <a:schemeClr val="bg1"/>
              </a:solidFill>
              <a:latin typeface="Meiryo" panose="020B0604030504040204" pitchFamily="34" charset="-128"/>
              <a:ea typeface="Meiryo" panose="020B0604030504040204" pitchFamily="34" charset="-128"/>
            </a:endParaRPr>
          </a:p>
          <a:p>
            <a:endParaRPr kumimoji="1" lang="ja-JP" altLang="en-US" sz="800">
              <a:solidFill>
                <a:schemeClr val="bg1"/>
              </a:solidFill>
              <a:latin typeface="Meiryo" panose="020B0604030504040204" pitchFamily="34" charset="-128"/>
              <a:ea typeface="Meiryo" panose="020B0604030504040204" pitchFamily="34" charset="-128"/>
            </a:endParaRPr>
          </a:p>
          <a:p>
            <a:pPr marL="342900" indent="-342900">
              <a:buFont typeface="+mj-lt"/>
              <a:buAutoNum type="arabicPeriod"/>
            </a:pPr>
            <a:r>
              <a:rPr kumimoji="1" lang="ja-JP" altLang="en-US" sz="900">
                <a:solidFill>
                  <a:schemeClr val="bg1"/>
                </a:solidFill>
                <a:latin typeface="Meiryo" panose="020B0604030504040204" pitchFamily="34" charset="-128"/>
                <a:ea typeface="Meiryo" panose="020B0604030504040204" pitchFamily="34" charset="-128"/>
              </a:rPr>
              <a:t>企業業績を改善することが目的。</a:t>
            </a:r>
            <a:endParaRPr kumimoji="1" lang="en-US" altLang="ja-JP" sz="900" dirty="0">
              <a:solidFill>
                <a:schemeClr val="bg1"/>
              </a:solidFill>
              <a:latin typeface="Meiryo" panose="020B0604030504040204" pitchFamily="34" charset="-128"/>
              <a:ea typeface="Meiryo" panose="020B0604030504040204" pitchFamily="34" charset="-128"/>
            </a:endParaRPr>
          </a:p>
          <a:p>
            <a:pPr marL="342900" indent="-342900">
              <a:buFont typeface="+mj-lt"/>
              <a:buAutoNum type="arabicPeriod"/>
            </a:pPr>
            <a:r>
              <a:rPr kumimoji="1" lang="ja-JP" altLang="en-US" sz="900">
                <a:solidFill>
                  <a:schemeClr val="bg1"/>
                </a:solidFill>
                <a:latin typeface="Meiryo" panose="020B0604030504040204" pitchFamily="34" charset="-128"/>
                <a:ea typeface="Meiryo" panose="020B0604030504040204" pitchFamily="34" charset="-128"/>
              </a:rPr>
              <a:t>デジタルを土台にした変革であること。組織を絶えず変化しているが</a:t>
            </a:r>
            <a:r>
              <a:rPr kumimoji="1" lang="en-US" altLang="ja-JP" sz="900" dirty="0">
                <a:solidFill>
                  <a:schemeClr val="bg1"/>
                </a:solidFill>
                <a:latin typeface="Meiryo" panose="020B0604030504040204" pitchFamily="34" charset="-128"/>
                <a:ea typeface="Meiryo" panose="020B0604030504040204" pitchFamily="34" charset="-128"/>
              </a:rPr>
              <a:t>1</a:t>
            </a:r>
            <a:r>
              <a:rPr kumimoji="1" lang="ja-JP" altLang="en-US" sz="900">
                <a:solidFill>
                  <a:schemeClr val="bg1"/>
                </a:solidFill>
                <a:latin typeface="Meiryo" panose="020B0604030504040204" pitchFamily="34" charset="-128"/>
                <a:ea typeface="Meiryo" panose="020B0604030504040204" pitchFamily="34" charset="-128"/>
              </a:rPr>
              <a:t>つ以上のデジタル技術が大きな影響を及ぼしているものでなければ、デジタル・ビジネス・トランスフォーメーションには分類されない。</a:t>
            </a:r>
            <a:endParaRPr kumimoji="1" lang="en-US" altLang="ja-JP" sz="900" dirty="0">
              <a:solidFill>
                <a:schemeClr val="bg1"/>
              </a:solidFill>
              <a:latin typeface="Meiryo" panose="020B0604030504040204" pitchFamily="34" charset="-128"/>
              <a:ea typeface="Meiryo" panose="020B0604030504040204" pitchFamily="34" charset="-128"/>
            </a:endParaRPr>
          </a:p>
          <a:p>
            <a:pPr marL="342900" indent="-342900">
              <a:buFont typeface="+mj-lt"/>
              <a:buAutoNum type="arabicPeriod"/>
            </a:pPr>
            <a:r>
              <a:rPr kumimoji="1" lang="ja-JP" altLang="en-US" sz="900">
                <a:solidFill>
                  <a:schemeClr val="bg1"/>
                </a:solidFill>
                <a:latin typeface="Meiryo" panose="020B0604030504040204" pitchFamily="34" charset="-128"/>
                <a:ea typeface="Meiryo" panose="020B0604030504040204" pitchFamily="34" charset="-128"/>
              </a:rPr>
              <a:t>プロセスや人、戦略など、組織の変化を伴うものであること。</a:t>
            </a:r>
            <a:endParaRPr kumimoji="1" lang="en-US" altLang="ja-JP" sz="900" dirty="0">
              <a:solidFill>
                <a:schemeClr val="bg1"/>
              </a:solidFill>
              <a:latin typeface="Meiryo" panose="020B0604030504040204" pitchFamily="34" charset="-128"/>
              <a:ea typeface="Meiryo" panose="020B0604030504040204" pitchFamily="34" charset="-128"/>
            </a:endParaRPr>
          </a:p>
          <a:p>
            <a:endParaRPr lang="en-US" altLang="ja-JP" sz="800" dirty="0">
              <a:solidFill>
                <a:schemeClr val="bg1"/>
              </a:solidFill>
              <a:latin typeface="Meiryo" panose="020B0604030504040204" pitchFamily="34" charset="-128"/>
              <a:ea typeface="Meiryo" panose="020B0604030504040204" pitchFamily="34" charset="-128"/>
            </a:endParaRPr>
          </a:p>
          <a:p>
            <a:pPr algn="ctr"/>
            <a:r>
              <a:rPr kumimoji="1" lang="en-US" altLang="ja-JP" sz="1200" b="1" dirty="0">
                <a:solidFill>
                  <a:schemeClr val="bg1"/>
                </a:solidFill>
                <a:latin typeface="Meiryo" panose="020B0604030504040204" pitchFamily="34" charset="-128"/>
                <a:ea typeface="Meiryo" panose="020B0604030504040204" pitchFamily="34" charset="-128"/>
              </a:rPr>
              <a:t>“ </a:t>
            </a:r>
            <a:r>
              <a:rPr kumimoji="1" lang="ja-JP" altLang="en-US" sz="1200" b="1">
                <a:solidFill>
                  <a:schemeClr val="bg1"/>
                </a:solidFill>
                <a:latin typeface="Meiryo" panose="020B0604030504040204" pitchFamily="34" charset="-128"/>
                <a:ea typeface="Meiryo" panose="020B0604030504040204" pitchFamily="34" charset="-128"/>
              </a:rPr>
              <a:t>デジタル・ビジネス・トランスフォーメーションには、テクノロジーよりもはるかに多くのものが関与</a:t>
            </a:r>
            <a:r>
              <a:rPr lang="ja-JP" altLang="en-US" sz="1200" b="1">
                <a:solidFill>
                  <a:schemeClr val="bg1"/>
                </a:solidFill>
                <a:latin typeface="Meiryo" panose="020B0604030504040204" pitchFamily="34" charset="-128"/>
                <a:ea typeface="Meiryo" panose="020B0604030504040204" pitchFamily="34" charset="-128"/>
              </a:rPr>
              <a:t>する</a:t>
            </a:r>
            <a:r>
              <a:rPr lang="en-US" altLang="ja-JP" sz="1200" b="1" dirty="0">
                <a:solidFill>
                  <a:schemeClr val="bg1"/>
                </a:solidFill>
                <a:latin typeface="Meiryo" panose="020B0604030504040204" pitchFamily="34" charset="-128"/>
                <a:ea typeface="Meiryo" panose="020B0604030504040204" pitchFamily="34" charset="-128"/>
              </a:rPr>
              <a:t> ”</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5FDC0728-6897-454F-8F8E-0862051B1E2C}"/>
              </a:ext>
            </a:extLst>
          </p:cNvPr>
          <p:cNvSpPr txBox="1"/>
          <p:nvPr/>
        </p:nvSpPr>
        <p:spPr>
          <a:xfrm>
            <a:off x="5786456" y="6078850"/>
            <a:ext cx="3001143" cy="246221"/>
          </a:xfrm>
          <a:prstGeom prst="rect">
            <a:avLst/>
          </a:prstGeom>
          <a:noFill/>
        </p:spPr>
        <p:txBody>
          <a:bodyPr wrap="none" rtlCol="0">
            <a:spAutoFit/>
          </a:bodyPr>
          <a:lstStyle/>
          <a:p>
            <a:pPr algn="r"/>
            <a:r>
              <a:rPr kumimoji="1" lang="ja-JP" altLang="en-US" sz="1000">
                <a:solidFill>
                  <a:schemeClr val="bg1"/>
                </a:solidFill>
                <a:latin typeface="Meiryo" panose="020B0604030504040204" pitchFamily="34" charset="-128"/>
                <a:ea typeface="Meiryo" panose="020B0604030504040204" pitchFamily="34" charset="-128"/>
              </a:rPr>
              <a:t>「</a:t>
            </a:r>
            <a:r>
              <a:rPr kumimoji="1" lang="en-US" altLang="ja-JP" sz="1000" dirty="0">
                <a:solidFill>
                  <a:schemeClr val="bg1"/>
                </a:solidFill>
                <a:latin typeface="Meiryo" panose="020B0604030504040204" pitchFamily="34" charset="-128"/>
                <a:ea typeface="Meiryo" panose="020B0604030504040204" pitchFamily="34" charset="-128"/>
              </a:rPr>
              <a:t>DX</a:t>
            </a:r>
            <a:r>
              <a:rPr kumimoji="1" lang="ja-JP" altLang="en-US" sz="1000">
                <a:solidFill>
                  <a:schemeClr val="bg1"/>
                </a:solidFill>
                <a:latin typeface="Meiryo" panose="020B0604030504040204" pitchFamily="34" charset="-128"/>
                <a:ea typeface="Meiryo" panose="020B0604030504040204" pitchFamily="34" charset="-128"/>
              </a:rPr>
              <a:t>実行戦略（マイケル・ウェイドら）」</a:t>
            </a:r>
            <a:r>
              <a:rPr lang="en-US" altLang="ja-JP" sz="1000" dirty="0">
                <a:solidFill>
                  <a:schemeClr val="bg1"/>
                </a:solidFill>
                <a:latin typeface="Meiryo" panose="020B0604030504040204" pitchFamily="34" charset="-128"/>
                <a:ea typeface="Meiryo" panose="020B0604030504040204" pitchFamily="34" charset="-128"/>
              </a:rPr>
              <a:t> p.27</a:t>
            </a:r>
            <a:endParaRPr kumimoji="1" lang="en-US" altLang="ja-JP"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87578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2DE3816A-530D-0E43-9E4B-A28ACEFF4E68}"/>
              </a:ext>
            </a:extLst>
          </p:cNvPr>
          <p:cNvSpPr/>
          <p:nvPr/>
        </p:nvSpPr>
        <p:spPr>
          <a:xfrm>
            <a:off x="175216" y="4279881"/>
            <a:ext cx="8782665" cy="117543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F1631874-C412-DC4A-87C8-B4F3A2DF78CF}"/>
              </a:ext>
            </a:extLst>
          </p:cNvPr>
          <p:cNvSpPr/>
          <p:nvPr/>
        </p:nvSpPr>
        <p:spPr>
          <a:xfrm>
            <a:off x="178203" y="822159"/>
            <a:ext cx="8782665" cy="333729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6A071FD-D668-5848-A4B4-658E26175529}"/>
              </a:ext>
            </a:extLst>
          </p:cNvPr>
          <p:cNvSpPr>
            <a:spLocks noGrp="1"/>
          </p:cNvSpPr>
          <p:nvPr>
            <p:ph type="title"/>
          </p:nvPr>
        </p:nvSpPr>
        <p:spPr/>
        <p:txBody>
          <a:bodyPr/>
          <a:lstStyle/>
          <a:p>
            <a:r>
              <a:rPr lang="ja-JP" altLang="en-US"/>
              <a:t>デジタル・ビジネス・トランスフォーメーションの解釈</a:t>
            </a:r>
            <a:endParaRPr kumimoji="1" lang="ja-JP" altLang="en-US"/>
          </a:p>
        </p:txBody>
      </p:sp>
      <p:sp>
        <p:nvSpPr>
          <p:cNvPr id="5" name="テキスト ボックス 4">
            <a:extLst>
              <a:ext uri="{FF2B5EF4-FFF2-40B4-BE49-F238E27FC236}">
                <a16:creationId xmlns:a16="http://schemas.microsoft.com/office/drawing/2014/main" id="{8E2EF835-0065-C544-A391-2211AD631E5D}"/>
              </a:ext>
            </a:extLst>
          </p:cNvPr>
          <p:cNvSpPr txBox="1"/>
          <p:nvPr/>
        </p:nvSpPr>
        <p:spPr>
          <a:xfrm>
            <a:off x="215900" y="1398006"/>
            <a:ext cx="8701300" cy="2585323"/>
          </a:xfrm>
          <a:prstGeom prst="rect">
            <a:avLst/>
          </a:prstGeom>
          <a:noFill/>
        </p:spPr>
        <p:txBody>
          <a:bodyPr wrap="square" rtlCol="0">
            <a:spAutoFit/>
          </a:bodyPr>
          <a:lstStyle/>
          <a:p>
            <a:r>
              <a:rPr kumimoji="1" lang="ja-JP" altLang="en-US">
                <a:solidFill>
                  <a:schemeClr val="bg1"/>
                </a:solidFill>
                <a:latin typeface="Meiryo" panose="020B0604030504040204" pitchFamily="34" charset="-128"/>
                <a:ea typeface="Meiryo" panose="020B0604030504040204" pitchFamily="34" charset="-128"/>
              </a:rPr>
              <a:t>企業が、</a:t>
            </a:r>
            <a:endParaRPr kumimoji="1" lang="en-US" altLang="ja-JP"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Ø"/>
            </a:pPr>
            <a:r>
              <a:rPr kumimoji="1" lang="ja-JP" altLang="en-US">
                <a:solidFill>
                  <a:schemeClr val="bg1"/>
                </a:solidFill>
                <a:latin typeface="Meiryo" panose="020B0604030504040204" pitchFamily="34" charset="-128"/>
                <a:ea typeface="Meiryo" panose="020B0604030504040204" pitchFamily="34" charset="-128"/>
              </a:rPr>
              <a:t>不確実性の増大に伴うビジネス環境の厳しい変化</a:t>
            </a:r>
            <a:r>
              <a:rPr lang="ja-JP" altLang="en-US">
                <a:solidFill>
                  <a:schemeClr val="bg1"/>
                </a:solidFill>
                <a:latin typeface="Meiryo" panose="020B0604030504040204" pitchFamily="34" charset="-128"/>
                <a:ea typeface="Meiryo" panose="020B0604030504040204" pitchFamily="34" charset="-128"/>
              </a:rPr>
              <a:t>の中で、</a:t>
            </a:r>
            <a:endParaRPr lang="en-US" altLang="ja-JP"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a:solidFill>
                  <a:schemeClr val="bg1"/>
                </a:solidFill>
                <a:latin typeface="Meiryo" panose="020B0604030504040204" pitchFamily="34" charset="-128"/>
                <a:ea typeface="Meiryo" panose="020B0604030504040204" pitchFamily="34" charset="-128"/>
              </a:rPr>
              <a:t>データやデジタル技術を活用することで、この変化に俊敏に対応し</a:t>
            </a:r>
            <a:endParaRPr kumimoji="1" lang="en-US" altLang="ja-JP"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Ø"/>
            </a:pPr>
            <a:r>
              <a:rPr lang="ja-JP" altLang="en-US">
                <a:solidFill>
                  <a:schemeClr val="bg1"/>
                </a:solidFill>
                <a:latin typeface="Meiryo" panose="020B0604030504040204" pitchFamily="34" charset="-128"/>
                <a:ea typeface="Meiryo" panose="020B0604030504040204" pitchFamily="34" charset="-128"/>
              </a:rPr>
              <a:t>競争上の優位性を確立し、業績に貢献するための取り組み</a:t>
            </a:r>
          </a:p>
          <a:p>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そのために、</a:t>
            </a:r>
            <a:endParaRPr kumimoji="1" lang="en-US" altLang="ja-JP"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Ø"/>
            </a:pPr>
            <a:r>
              <a:rPr kumimoji="1" lang="ja-JP" altLang="en-US">
                <a:solidFill>
                  <a:schemeClr val="bg1"/>
                </a:solidFill>
                <a:latin typeface="Meiryo" panose="020B0604030504040204" pitchFamily="34" charset="-128"/>
                <a:ea typeface="Meiryo" panose="020B0604030504040204" pitchFamily="34" charset="-128"/>
              </a:rPr>
              <a:t>きめ細かな顧客のニーズや社会の期待（例えば、</a:t>
            </a:r>
            <a:r>
              <a:rPr kumimoji="1" lang="en-US" altLang="ja-JP" dirty="0">
                <a:solidFill>
                  <a:schemeClr val="bg1"/>
                </a:solidFill>
                <a:latin typeface="Meiryo" panose="020B0604030504040204" pitchFamily="34" charset="-128"/>
                <a:ea typeface="Meiryo" panose="020B0604030504040204" pitchFamily="34" charset="-128"/>
              </a:rPr>
              <a:t>SDGs</a:t>
            </a:r>
            <a:r>
              <a:rPr kumimoji="1" lang="ja-JP" altLang="en-US">
                <a:solidFill>
                  <a:schemeClr val="bg1"/>
                </a:solidFill>
                <a:latin typeface="Meiryo" panose="020B0604030504040204" pitchFamily="34" charset="-128"/>
                <a:ea typeface="Meiryo" panose="020B0604030504040204" pitchFamily="34" charset="-128"/>
              </a:rPr>
              <a:t>）に応えること</a:t>
            </a:r>
            <a:endParaRPr kumimoji="1" lang="en-US" altLang="ja-JP"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Ø"/>
            </a:pPr>
            <a:r>
              <a:rPr kumimoji="1" lang="ja-JP" altLang="en-US">
                <a:solidFill>
                  <a:schemeClr val="bg1"/>
                </a:solidFill>
                <a:latin typeface="Meiryo" panose="020B0604030504040204" pitchFamily="34" charset="-128"/>
                <a:ea typeface="Meiryo" panose="020B0604030504040204" pitchFamily="34" charset="-128"/>
              </a:rPr>
              <a:t>製品やサービス、ビジネス・モデルを変革すること</a:t>
            </a:r>
            <a:endParaRPr kumimoji="1" lang="en-US" altLang="ja-JP" dirty="0">
              <a:solidFill>
                <a:schemeClr val="bg1"/>
              </a:solidFill>
              <a:latin typeface="Meiryo" panose="020B0604030504040204" pitchFamily="34" charset="-128"/>
              <a:ea typeface="Meiryo" panose="020B0604030504040204" pitchFamily="34" charset="-128"/>
            </a:endParaRPr>
          </a:p>
          <a:p>
            <a:pPr marL="742950" lvl="1" indent="-285750">
              <a:buFont typeface="Wingdings" pitchFamily="2" charset="2"/>
              <a:buChar char="Ø"/>
            </a:pPr>
            <a:r>
              <a:rPr kumimoji="1" lang="ja-JP" altLang="en-US">
                <a:solidFill>
                  <a:schemeClr val="bg1"/>
                </a:solidFill>
                <a:latin typeface="Meiryo" panose="020B0604030504040204" pitchFamily="34" charset="-128"/>
                <a:ea typeface="Meiryo" panose="020B0604030504040204" pitchFamily="34" charset="-128"/>
              </a:rPr>
              <a:t>業務そのものや、組織、プロセス、企業文化・風土を変革すること</a:t>
            </a:r>
            <a:endParaRPr kumimoji="1" lang="en-US" altLang="ja-JP"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D29EB8E9-FD12-8242-9F7D-A752E8937622}"/>
              </a:ext>
            </a:extLst>
          </p:cNvPr>
          <p:cNvSpPr txBox="1"/>
          <p:nvPr/>
        </p:nvSpPr>
        <p:spPr>
          <a:xfrm>
            <a:off x="238927" y="936341"/>
            <a:ext cx="8678273" cy="461665"/>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D</a:t>
            </a:r>
            <a:r>
              <a:rPr kumimoji="1" lang="en-US" altLang="ja-JP" sz="2400" dirty="0">
                <a:solidFill>
                  <a:schemeClr val="bg1"/>
                </a:solidFill>
                <a:latin typeface="Meiryo" panose="020B0604030504040204" pitchFamily="34" charset="-128"/>
                <a:ea typeface="Meiryo" panose="020B0604030504040204" pitchFamily="34" charset="-128"/>
              </a:rPr>
              <a:t>igital </a:t>
            </a:r>
            <a:r>
              <a:rPr kumimoji="1" lang="en-US" altLang="ja-JP" sz="2400" b="1" dirty="0">
                <a:solidFill>
                  <a:schemeClr val="bg1"/>
                </a:solidFill>
                <a:latin typeface="Meiryo" panose="020B0604030504040204" pitchFamily="34" charset="-128"/>
                <a:ea typeface="Meiryo" panose="020B0604030504040204" pitchFamily="34" charset="-128"/>
              </a:rPr>
              <a:t>T</a:t>
            </a:r>
            <a:r>
              <a:rPr kumimoji="1" lang="en-US" altLang="ja-JP" sz="2400" dirty="0">
                <a:solidFill>
                  <a:schemeClr val="bg1"/>
                </a:solidFill>
                <a:latin typeface="Meiryo" panose="020B0604030504040204" pitchFamily="34" charset="-128"/>
                <a:ea typeface="Meiryo" panose="020B0604030504040204" pitchFamily="34" charset="-128"/>
              </a:rPr>
              <a:t>ransformation</a:t>
            </a:r>
            <a:r>
              <a:rPr lang="en-US" altLang="ja-JP" sz="2400" dirty="0">
                <a:solidFill>
                  <a:schemeClr val="bg1"/>
                </a:solidFill>
                <a:latin typeface="Meiryo" panose="020B0604030504040204" pitchFamily="34" charset="-128"/>
                <a:ea typeface="Meiryo" panose="020B0604030504040204" pitchFamily="34" charset="-128"/>
              </a:rPr>
              <a:t> / </a:t>
            </a:r>
            <a:r>
              <a:rPr lang="en-US" altLang="ja-JP" sz="2400" b="1" dirty="0">
                <a:solidFill>
                  <a:schemeClr val="bg1"/>
                </a:solidFill>
                <a:latin typeface="Meiryo" panose="020B0604030504040204" pitchFamily="34" charset="-128"/>
                <a:ea typeface="Meiryo" panose="020B0604030504040204" pitchFamily="34" charset="-128"/>
              </a:rPr>
              <a:t>D</a:t>
            </a:r>
            <a:r>
              <a:rPr lang="en-US" altLang="ja-JP" sz="2400" dirty="0">
                <a:solidFill>
                  <a:schemeClr val="bg1"/>
                </a:solidFill>
                <a:latin typeface="Meiryo" panose="020B0604030504040204" pitchFamily="34" charset="-128"/>
                <a:ea typeface="Meiryo" panose="020B0604030504040204" pitchFamily="34" charset="-128"/>
              </a:rPr>
              <a:t>igital Business </a:t>
            </a:r>
            <a:r>
              <a:rPr lang="en-US" altLang="ja-JP" sz="2400" b="1" dirty="0">
                <a:solidFill>
                  <a:schemeClr val="bg1"/>
                </a:solidFill>
                <a:latin typeface="Meiryo" panose="020B0604030504040204" pitchFamily="34" charset="-128"/>
                <a:ea typeface="Meiryo" panose="020B0604030504040204" pitchFamily="34" charset="-128"/>
              </a:rPr>
              <a:t>T</a:t>
            </a:r>
            <a:r>
              <a:rPr lang="en-US" altLang="ja-JP" sz="2400" dirty="0">
                <a:solidFill>
                  <a:schemeClr val="bg1"/>
                </a:solidFill>
                <a:latin typeface="Meiryo" panose="020B0604030504040204" pitchFamily="34" charset="-128"/>
                <a:ea typeface="Meiryo" panose="020B0604030504040204" pitchFamily="34" charset="-128"/>
              </a:rPr>
              <a:t>ransformation</a:t>
            </a:r>
            <a:endParaRPr lang="ja-JP" altLang="en-US" sz="2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8F38353B-4D72-6547-A93F-E1D57CFAFD1F}"/>
              </a:ext>
            </a:extLst>
          </p:cNvPr>
          <p:cNvSpPr txBox="1"/>
          <p:nvPr/>
        </p:nvSpPr>
        <p:spPr>
          <a:xfrm>
            <a:off x="175216" y="6058277"/>
            <a:ext cx="8741984" cy="492443"/>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Digital Transformation </a:t>
            </a:r>
            <a:r>
              <a:rPr kumimoji="1" lang="ja-JP" altLang="en-US" sz="1400">
                <a:latin typeface="Meiryo" panose="020B0604030504040204" pitchFamily="34" charset="-128"/>
                <a:ea typeface="Meiryo" panose="020B0604030504040204" pitchFamily="34" charset="-128"/>
              </a:rPr>
              <a:t>を</a:t>
            </a:r>
            <a:r>
              <a:rPr kumimoji="1" lang="en-US" altLang="ja-JP" sz="1400" b="1" dirty="0">
                <a:latin typeface="Meiryo" panose="020B0604030504040204" pitchFamily="34" charset="-128"/>
                <a:ea typeface="Meiryo" panose="020B0604030504040204" pitchFamily="34" charset="-128"/>
              </a:rPr>
              <a:t>DT</a:t>
            </a:r>
            <a:r>
              <a:rPr kumimoji="1" lang="ja-JP" altLang="en-US" sz="1400">
                <a:latin typeface="Meiryo" panose="020B0604030504040204" pitchFamily="34" charset="-128"/>
                <a:ea typeface="Meiryo" panose="020B0604030504040204" pitchFamily="34" charset="-128"/>
              </a:rPr>
              <a:t>ではなく</a:t>
            </a:r>
            <a:r>
              <a:rPr kumimoji="1" lang="en-US" altLang="ja-JP" sz="1400" b="1" dirty="0">
                <a:latin typeface="Meiryo" panose="020B0604030504040204" pitchFamily="34" charset="-128"/>
                <a:ea typeface="Meiryo" panose="020B0604030504040204" pitchFamily="34" charset="-128"/>
              </a:rPr>
              <a:t>DX</a:t>
            </a:r>
            <a:r>
              <a:rPr kumimoji="1" lang="ja-JP" altLang="en-US" sz="1400">
                <a:latin typeface="Meiryo" panose="020B0604030504040204" pitchFamily="34" charset="-128"/>
                <a:ea typeface="Meiryo" panose="020B0604030504040204" pitchFamily="34" charset="-128"/>
              </a:rPr>
              <a:t>と表記する理由</a:t>
            </a:r>
            <a:endParaRPr kumimoji="1" lang="en-US" altLang="ja-JP" sz="14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Transformation</a:t>
            </a:r>
            <a:r>
              <a:rPr lang="ja-JP" altLang="en-US" sz="1200">
                <a:latin typeface="Meiryo" panose="020B0604030504040204" pitchFamily="34" charset="-128"/>
                <a:ea typeface="Meiryo" panose="020B0604030504040204" pitchFamily="34" charset="-128"/>
              </a:rPr>
              <a:t>には上下を入れ替えるや、ものごとひっくり返すという意味があり、そのイメージを</a:t>
            </a:r>
            <a:r>
              <a:rPr lang="en-US" altLang="ja-JP" sz="1200" dirty="0">
                <a:latin typeface="Meiryo" panose="020B0604030504040204" pitchFamily="34" charset="-128"/>
                <a:ea typeface="Meiryo" panose="020B0604030504040204" pitchFamily="34" charset="-128"/>
              </a:rPr>
              <a:t>”X”</a:t>
            </a:r>
            <a:r>
              <a:rPr lang="ja-JP" altLang="en-US" sz="1200">
                <a:latin typeface="Meiryo" panose="020B0604030504040204" pitchFamily="34" charset="-128"/>
                <a:ea typeface="Meiryo" panose="020B0604030504040204" pitchFamily="34" charset="-128"/>
              </a:rPr>
              <a:t>で表現している。</a:t>
            </a:r>
            <a:endParaRPr kumimoji="1" lang="ja-JP" altLang="en-US" sz="12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AB8CD2DC-A526-F945-94FF-70CDA0EBA3BF}"/>
              </a:ext>
            </a:extLst>
          </p:cNvPr>
          <p:cNvSpPr txBox="1"/>
          <p:nvPr/>
        </p:nvSpPr>
        <p:spPr>
          <a:xfrm>
            <a:off x="93366" y="5571886"/>
            <a:ext cx="8960868" cy="430887"/>
          </a:xfrm>
          <a:prstGeom prst="rect">
            <a:avLst/>
          </a:prstGeom>
          <a:noFill/>
        </p:spPr>
        <p:txBody>
          <a:bodyPr wrap="square" rtlCol="0">
            <a:spAutoFit/>
          </a:bodyPr>
          <a:lstStyle/>
          <a:p>
            <a:pPr algn="ctr"/>
            <a:r>
              <a:rPr kumimoji="1" lang="ja-JP" altLang="en-US" sz="2200" b="1">
                <a:solidFill>
                  <a:srgbClr val="FF0000"/>
                </a:solidFill>
                <a:latin typeface="Meiryo" panose="020B0604030504040204" pitchFamily="34" charset="-128"/>
                <a:ea typeface="Meiryo" panose="020B0604030504040204" pitchFamily="34" charset="-128"/>
              </a:rPr>
              <a:t>既存を改善すること、あるいはデジタル技術を活用することではない</a:t>
            </a:r>
          </a:p>
        </p:txBody>
      </p:sp>
      <p:sp>
        <p:nvSpPr>
          <p:cNvPr id="16" name="テキスト ボックス 15">
            <a:extLst>
              <a:ext uri="{FF2B5EF4-FFF2-40B4-BE49-F238E27FC236}">
                <a16:creationId xmlns:a16="http://schemas.microsoft.com/office/drawing/2014/main" id="{F6F2D462-CB74-0C40-9255-66EB13EC9F03}"/>
              </a:ext>
            </a:extLst>
          </p:cNvPr>
          <p:cNvSpPr txBox="1"/>
          <p:nvPr/>
        </p:nvSpPr>
        <p:spPr>
          <a:xfrm>
            <a:off x="175217" y="4421322"/>
            <a:ext cx="8782665" cy="892552"/>
          </a:xfrm>
          <a:prstGeom prst="rect">
            <a:avLst/>
          </a:prstGeom>
          <a:noFill/>
        </p:spPr>
        <p:txBody>
          <a:bodyPr wrap="squar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ビジネス・プロセスやビジネス・モデルの破壊・変革・創造</a:t>
            </a:r>
            <a:endParaRPr lang="en-US" altLang="ja-JP" sz="2400"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　社内的：ビジネス・プロセスや働き方などの抜本的な変革</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　対外的：新たな顧客価値の創出、ビジネス・モデルの転換、新規事業分野への進出などのビジネスの変革</a:t>
            </a:r>
          </a:p>
        </p:txBody>
      </p:sp>
      <p:sp>
        <p:nvSpPr>
          <p:cNvPr id="18" name="上矢印 17">
            <a:extLst>
              <a:ext uri="{FF2B5EF4-FFF2-40B4-BE49-F238E27FC236}">
                <a16:creationId xmlns:a16="http://schemas.microsoft.com/office/drawing/2014/main" id="{2943DAC9-7E5D-8548-A341-08A49DE59007}"/>
              </a:ext>
            </a:extLst>
          </p:cNvPr>
          <p:cNvSpPr/>
          <p:nvPr/>
        </p:nvSpPr>
        <p:spPr>
          <a:xfrm>
            <a:off x="4035483" y="3955577"/>
            <a:ext cx="1076633" cy="43799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409649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94451-B8FB-9A4C-88D3-FFF3DA52064A}"/>
              </a:ext>
            </a:extLst>
          </p:cNvPr>
          <p:cNvSpPr>
            <a:spLocks noGrp="1"/>
          </p:cNvSpPr>
          <p:nvPr>
            <p:ph type="title"/>
          </p:nvPr>
        </p:nvSpPr>
        <p:spPr/>
        <p:txBody>
          <a:bodyPr/>
          <a:lstStyle/>
          <a:p>
            <a:r>
              <a:rPr kumimoji="1" lang="ja-JP" altLang="en-US" sz="2000"/>
              <a:t>なぜ自動車メーカーが「自動車を売らない」ビジネスをはじめるのか？</a:t>
            </a:r>
          </a:p>
        </p:txBody>
      </p:sp>
      <p:grpSp>
        <p:nvGrpSpPr>
          <p:cNvPr id="8" name="グループ化 7">
            <a:extLst>
              <a:ext uri="{FF2B5EF4-FFF2-40B4-BE49-F238E27FC236}">
                <a16:creationId xmlns:a16="http://schemas.microsoft.com/office/drawing/2014/main" id="{257DB697-A27B-424E-BA76-06FBFF17B571}"/>
              </a:ext>
            </a:extLst>
          </p:cNvPr>
          <p:cNvGrpSpPr/>
          <p:nvPr/>
        </p:nvGrpSpPr>
        <p:grpSpPr>
          <a:xfrm>
            <a:off x="230400" y="1174346"/>
            <a:ext cx="8686800" cy="1225412"/>
            <a:chOff x="230400" y="1174346"/>
            <a:chExt cx="8686800" cy="1225412"/>
          </a:xfrm>
        </p:grpSpPr>
        <p:sp>
          <p:nvSpPr>
            <p:cNvPr id="16" name="正方形/長方形 15">
              <a:extLst>
                <a:ext uri="{FF2B5EF4-FFF2-40B4-BE49-F238E27FC236}">
                  <a16:creationId xmlns:a16="http://schemas.microsoft.com/office/drawing/2014/main" id="{2988A90A-B112-6443-925D-72EB37CD2C96}"/>
                </a:ext>
              </a:extLst>
            </p:cNvPr>
            <p:cNvSpPr/>
            <p:nvPr/>
          </p:nvSpPr>
          <p:spPr>
            <a:xfrm>
              <a:off x="230400" y="1174346"/>
              <a:ext cx="8686800" cy="122541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BBC9693E-14E1-B848-894C-3435CC819E99}"/>
                </a:ext>
              </a:extLst>
            </p:cNvPr>
            <p:cNvSpPr/>
            <p:nvPr/>
          </p:nvSpPr>
          <p:spPr>
            <a:xfrm>
              <a:off x="1474484" y="1403818"/>
              <a:ext cx="3924833" cy="861774"/>
            </a:xfrm>
            <a:prstGeom prst="rect">
              <a:avLst/>
            </a:prstGeom>
          </p:spPr>
          <p:txBody>
            <a:bodyPr wrap="square">
              <a:spAutoFit/>
            </a:bodyPr>
            <a:lstStyle/>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自動車保有台数　</a:t>
              </a:r>
              <a:r>
                <a:rPr lang="en-US" altLang="ja-JP" dirty="0">
                  <a:solidFill>
                    <a:srgbClr val="24282A"/>
                  </a:solidFill>
                  <a:latin typeface="Meiryo" panose="020B0604030504040204" pitchFamily="34" charset="-128"/>
                  <a:ea typeface="Meiryo" panose="020B0604030504040204" pitchFamily="34" charset="-128"/>
                </a:rPr>
                <a:t>8,150</a:t>
              </a:r>
              <a:r>
                <a:rPr lang="ja-JP" altLang="en-US">
                  <a:solidFill>
                    <a:srgbClr val="24282A"/>
                  </a:solidFill>
                  <a:latin typeface="Meiryo" panose="020B0604030504040204" pitchFamily="34" charset="-128"/>
                  <a:ea typeface="Meiryo" panose="020B0604030504040204" pitchFamily="34" charset="-128"/>
                </a:rPr>
                <a:t>万台</a:t>
              </a:r>
              <a:endParaRPr lang="en-US" altLang="ja-JP" dirty="0">
                <a:solidFill>
                  <a:srgbClr val="24282A"/>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自家用車の平均稼働率　</a:t>
              </a:r>
              <a:r>
                <a:rPr lang="en-US" altLang="ja-JP" dirty="0">
                  <a:solidFill>
                    <a:srgbClr val="24282A"/>
                  </a:solidFill>
                  <a:latin typeface="Meiryo" panose="020B0604030504040204" pitchFamily="34" charset="-128"/>
                  <a:ea typeface="Meiryo" panose="020B0604030504040204" pitchFamily="34" charset="-128"/>
                </a:rPr>
                <a:t>4.2%</a:t>
              </a:r>
            </a:p>
            <a:p>
              <a:pPr marL="315913" lvl="1"/>
              <a:r>
                <a:rPr lang="ja-JP" altLang="en-US" sz="1400">
                  <a:solidFill>
                    <a:srgbClr val="24282A"/>
                  </a:solidFill>
                  <a:latin typeface="Meiryo" panose="020B0604030504040204" pitchFamily="34" charset="-128"/>
                  <a:ea typeface="Meiryo" panose="020B0604030504040204" pitchFamily="34" charset="-128"/>
                </a:rPr>
                <a:t>年間</a:t>
              </a:r>
              <a:r>
                <a:rPr lang="en-US" altLang="ja-JP" sz="1400" dirty="0">
                  <a:solidFill>
                    <a:srgbClr val="24282A"/>
                  </a:solidFill>
                  <a:latin typeface="Meiryo" panose="020B0604030504040204" pitchFamily="34" charset="-128"/>
                  <a:ea typeface="Meiryo" panose="020B0604030504040204" pitchFamily="34" charset="-128"/>
                </a:rPr>
                <a:t>20</a:t>
              </a:r>
              <a:r>
                <a:rPr lang="ja-JP" altLang="en-US" sz="1400">
                  <a:solidFill>
                    <a:srgbClr val="24282A"/>
                  </a:solidFill>
                  <a:latin typeface="Meiryo" panose="020B0604030504040204" pitchFamily="34" charset="-128"/>
                  <a:ea typeface="Meiryo" panose="020B0604030504040204" pitchFamily="34" charset="-128"/>
                </a:rPr>
                <a:t>日しか利用されていない</a:t>
              </a:r>
              <a:endParaRPr lang="en-US" altLang="ja-JP" sz="1400" dirty="0">
                <a:solidFill>
                  <a:srgbClr val="24282A"/>
                </a:solidFill>
                <a:latin typeface="Meiryo" panose="020B0604030504040204" pitchFamily="34" charset="-128"/>
                <a:ea typeface="Meiryo" panose="020B0604030504040204" pitchFamily="34" charset="-128"/>
              </a:endParaRPr>
            </a:p>
          </p:txBody>
        </p:sp>
        <p:pic>
          <p:nvPicPr>
            <p:cNvPr id="9" name="図 8">
              <a:extLst>
                <a:ext uri="{FF2B5EF4-FFF2-40B4-BE49-F238E27FC236}">
                  <a16:creationId xmlns:a16="http://schemas.microsoft.com/office/drawing/2014/main" id="{C2F39E42-011E-E640-B3EC-C08788F76187}"/>
                </a:ext>
              </a:extLst>
            </p:cNvPr>
            <p:cNvPicPr>
              <a:picLocks noChangeAspect="1"/>
            </p:cNvPicPr>
            <p:nvPr/>
          </p:nvPicPr>
          <p:blipFill>
            <a:blip r:embed="rId2"/>
            <a:stretch>
              <a:fillRect/>
            </a:stretch>
          </p:blipFill>
          <p:spPr>
            <a:xfrm>
              <a:off x="579620" y="1331569"/>
              <a:ext cx="934023" cy="934023"/>
            </a:xfrm>
            <a:prstGeom prst="rect">
              <a:avLst/>
            </a:prstGeom>
          </p:spPr>
        </p:pic>
        <p:pic>
          <p:nvPicPr>
            <p:cNvPr id="11" name="図 10">
              <a:extLst>
                <a:ext uri="{FF2B5EF4-FFF2-40B4-BE49-F238E27FC236}">
                  <a16:creationId xmlns:a16="http://schemas.microsoft.com/office/drawing/2014/main" id="{9A071DA5-B1A8-F64B-A523-D856D8A04818}"/>
                </a:ext>
              </a:extLst>
            </p:cNvPr>
            <p:cNvPicPr>
              <a:picLocks noChangeAspect="1"/>
            </p:cNvPicPr>
            <p:nvPr/>
          </p:nvPicPr>
          <p:blipFill>
            <a:blip r:embed="rId3"/>
            <a:stretch>
              <a:fillRect/>
            </a:stretch>
          </p:blipFill>
          <p:spPr>
            <a:xfrm>
              <a:off x="5990250" y="1403818"/>
              <a:ext cx="1293618" cy="934639"/>
            </a:xfrm>
            <a:prstGeom prst="rect">
              <a:avLst/>
            </a:prstGeom>
          </p:spPr>
        </p:pic>
        <p:pic>
          <p:nvPicPr>
            <p:cNvPr id="12" name="図 11">
              <a:extLst>
                <a:ext uri="{FF2B5EF4-FFF2-40B4-BE49-F238E27FC236}">
                  <a16:creationId xmlns:a16="http://schemas.microsoft.com/office/drawing/2014/main" id="{D740649E-291D-854A-A4D7-D6CFC5662268}"/>
                </a:ext>
              </a:extLst>
            </p:cNvPr>
            <p:cNvPicPr>
              <a:picLocks noChangeAspect="1"/>
            </p:cNvPicPr>
            <p:nvPr/>
          </p:nvPicPr>
          <p:blipFill>
            <a:blip r:embed="rId4"/>
            <a:stretch>
              <a:fillRect/>
            </a:stretch>
          </p:blipFill>
          <p:spPr>
            <a:xfrm>
              <a:off x="7723337" y="1404493"/>
              <a:ext cx="848387" cy="859126"/>
            </a:xfrm>
            <a:prstGeom prst="rect">
              <a:avLst/>
            </a:prstGeom>
          </p:spPr>
        </p:pic>
      </p:grpSp>
      <p:grpSp>
        <p:nvGrpSpPr>
          <p:cNvPr id="21" name="グループ化 20">
            <a:extLst>
              <a:ext uri="{FF2B5EF4-FFF2-40B4-BE49-F238E27FC236}">
                <a16:creationId xmlns:a16="http://schemas.microsoft.com/office/drawing/2014/main" id="{BEE7A5E6-2C74-0940-B5FE-74A408B7EE7A}"/>
              </a:ext>
            </a:extLst>
          </p:cNvPr>
          <p:cNvGrpSpPr/>
          <p:nvPr/>
        </p:nvGrpSpPr>
        <p:grpSpPr>
          <a:xfrm>
            <a:off x="230400" y="2306158"/>
            <a:ext cx="8686800" cy="1726211"/>
            <a:chOff x="230400" y="1964044"/>
            <a:chExt cx="8686800" cy="1726211"/>
          </a:xfrm>
        </p:grpSpPr>
        <p:sp>
          <p:nvSpPr>
            <p:cNvPr id="15" name="正方形/長方形 14">
              <a:extLst>
                <a:ext uri="{FF2B5EF4-FFF2-40B4-BE49-F238E27FC236}">
                  <a16:creationId xmlns:a16="http://schemas.microsoft.com/office/drawing/2014/main" id="{76C42998-26DD-484C-8311-D5D25B2D45AB}"/>
                </a:ext>
              </a:extLst>
            </p:cNvPr>
            <p:cNvSpPr/>
            <p:nvPr/>
          </p:nvSpPr>
          <p:spPr>
            <a:xfrm>
              <a:off x="230400" y="2351312"/>
              <a:ext cx="8686800" cy="1338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117AD74-48DB-4749-80CF-25F953BD97E1}"/>
                </a:ext>
              </a:extLst>
            </p:cNvPr>
            <p:cNvSpPr/>
            <p:nvPr/>
          </p:nvSpPr>
          <p:spPr>
            <a:xfrm>
              <a:off x="1474484" y="2685863"/>
              <a:ext cx="3277911" cy="646331"/>
            </a:xfrm>
            <a:prstGeom prst="rect">
              <a:avLst/>
            </a:prstGeom>
          </p:spPr>
          <p:txBody>
            <a:bodyPr wrap="square">
              <a:spAutoFit/>
            </a:bodyPr>
            <a:lstStyle/>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自動運転・ライドシェア</a:t>
              </a:r>
              <a:r>
                <a:rPr lang="en-US" altLang="ja-JP" dirty="0">
                  <a:solidFill>
                    <a:srgbClr val="0070C0"/>
                  </a:solidFill>
                  <a:latin typeface="Meiryo" panose="020B0604030504040204" pitchFamily="34" charset="-128"/>
                  <a:ea typeface="Meiryo" panose="020B0604030504040204" pitchFamily="34" charset="-128"/>
                </a:rPr>
                <a:t> </a:t>
              </a:r>
            </a:p>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電気自動車（</a:t>
              </a:r>
              <a:r>
                <a:rPr lang="en-US" altLang="ja-JP" dirty="0">
                  <a:solidFill>
                    <a:srgbClr val="0070C0"/>
                  </a:solidFill>
                  <a:latin typeface="Meiryo" panose="020B0604030504040204" pitchFamily="34" charset="-128"/>
                  <a:ea typeface="Meiryo" panose="020B0604030504040204" pitchFamily="34" charset="-128"/>
                </a:rPr>
                <a:t>EV</a:t>
              </a:r>
              <a:r>
                <a:rPr lang="ja-JP" altLang="en-US">
                  <a:solidFill>
                    <a:srgbClr val="0070C0"/>
                  </a:solidFill>
                  <a:latin typeface="Meiryo" panose="020B0604030504040204" pitchFamily="34" charset="-128"/>
                  <a:ea typeface="Meiryo" panose="020B0604030504040204" pitchFamily="34" charset="-128"/>
                </a:rPr>
                <a:t>）化</a:t>
              </a:r>
              <a:endParaRPr lang="en-US" altLang="ja-JP" dirty="0">
                <a:solidFill>
                  <a:srgbClr val="0070C0"/>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EA831DD6-1F48-F44F-B09A-99005A5A3B07}"/>
                </a:ext>
              </a:extLst>
            </p:cNvPr>
            <p:cNvSpPr/>
            <p:nvPr/>
          </p:nvSpPr>
          <p:spPr>
            <a:xfrm>
              <a:off x="4739944" y="2685327"/>
              <a:ext cx="2954655" cy="369332"/>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所有する必然性がなくなる</a:t>
              </a:r>
              <a:endParaRPr lang="ja-JP" altLang="en-US">
                <a:solidFill>
                  <a:schemeClr val="accent6">
                    <a:lumMod val="75000"/>
                  </a:schemeClr>
                </a:solidFill>
              </a:endParaRPr>
            </a:p>
          </p:txBody>
        </p:sp>
        <p:pic>
          <p:nvPicPr>
            <p:cNvPr id="6" name="図 5">
              <a:extLst>
                <a:ext uri="{FF2B5EF4-FFF2-40B4-BE49-F238E27FC236}">
                  <a16:creationId xmlns:a16="http://schemas.microsoft.com/office/drawing/2014/main" id="{8563E713-1FCA-934E-9499-212E3DC04C54}"/>
                </a:ext>
              </a:extLst>
            </p:cNvPr>
            <p:cNvPicPr>
              <a:picLocks noChangeAspect="1"/>
            </p:cNvPicPr>
            <p:nvPr/>
          </p:nvPicPr>
          <p:blipFill>
            <a:blip r:embed="rId5"/>
            <a:stretch>
              <a:fillRect/>
            </a:stretch>
          </p:blipFill>
          <p:spPr>
            <a:xfrm>
              <a:off x="7637701" y="2537206"/>
              <a:ext cx="934023" cy="934023"/>
            </a:xfrm>
            <a:prstGeom prst="rect">
              <a:avLst/>
            </a:prstGeom>
          </p:spPr>
        </p:pic>
        <p:sp>
          <p:nvSpPr>
            <p:cNvPr id="7" name="正方形/長方形 6">
              <a:extLst>
                <a:ext uri="{FF2B5EF4-FFF2-40B4-BE49-F238E27FC236}">
                  <a16:creationId xmlns:a16="http://schemas.microsoft.com/office/drawing/2014/main" id="{57579252-94A8-A34C-AF9D-A9B1DE37212B}"/>
                </a:ext>
              </a:extLst>
            </p:cNvPr>
            <p:cNvSpPr/>
            <p:nvPr/>
          </p:nvSpPr>
          <p:spPr>
            <a:xfrm>
              <a:off x="4739944" y="2963398"/>
              <a:ext cx="2954655" cy="507831"/>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自動車が作りやすくなる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sz="900">
                  <a:solidFill>
                    <a:schemeClr val="accent6">
                      <a:lumMod val="75000"/>
                    </a:schemeClr>
                  </a:solidFill>
                  <a:latin typeface="Meiryo" panose="020B0604030504040204" pitchFamily="34" charset="-128"/>
                  <a:ea typeface="Meiryo" panose="020B0604030504040204" pitchFamily="34" charset="-128"/>
                </a:rPr>
                <a:t>既存の自動車会社以外からの参入が容易／競争の激化</a:t>
              </a:r>
            </a:p>
          </p:txBody>
        </p:sp>
        <p:pic>
          <p:nvPicPr>
            <p:cNvPr id="10" name="図 9">
              <a:extLst>
                <a:ext uri="{FF2B5EF4-FFF2-40B4-BE49-F238E27FC236}">
                  <a16:creationId xmlns:a16="http://schemas.microsoft.com/office/drawing/2014/main" id="{E4B80AAB-D42F-CE43-92C9-879491545096}"/>
                </a:ext>
              </a:extLst>
            </p:cNvPr>
            <p:cNvPicPr>
              <a:picLocks noChangeAspect="1"/>
            </p:cNvPicPr>
            <p:nvPr/>
          </p:nvPicPr>
          <p:blipFill>
            <a:blip r:embed="rId6"/>
            <a:stretch>
              <a:fillRect/>
            </a:stretch>
          </p:blipFill>
          <p:spPr>
            <a:xfrm>
              <a:off x="569282" y="2537205"/>
              <a:ext cx="934023" cy="934023"/>
            </a:xfrm>
            <a:prstGeom prst="rect">
              <a:avLst/>
            </a:prstGeom>
          </p:spPr>
        </p:pic>
        <p:sp>
          <p:nvSpPr>
            <p:cNvPr id="13" name="右矢印 12">
              <a:extLst>
                <a:ext uri="{FF2B5EF4-FFF2-40B4-BE49-F238E27FC236}">
                  <a16:creationId xmlns:a16="http://schemas.microsoft.com/office/drawing/2014/main" id="{E12DFC4A-3EFC-304B-849E-E48DCE0E15B9}"/>
                </a:ext>
              </a:extLst>
            </p:cNvPr>
            <p:cNvSpPr/>
            <p:nvPr/>
          </p:nvSpPr>
          <p:spPr>
            <a:xfrm>
              <a:off x="4484914" y="2739147"/>
              <a:ext cx="255030" cy="4485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a:extLst>
                <a:ext uri="{FF2B5EF4-FFF2-40B4-BE49-F238E27FC236}">
                  <a16:creationId xmlns:a16="http://schemas.microsoft.com/office/drawing/2014/main" id="{51EED0A3-54F4-4D43-B5D0-5CF2E2CD77C6}"/>
                </a:ext>
              </a:extLst>
            </p:cNvPr>
            <p:cNvSpPr/>
            <p:nvPr/>
          </p:nvSpPr>
          <p:spPr>
            <a:xfrm>
              <a:off x="3649916" y="1964044"/>
              <a:ext cx="1844168" cy="48720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テキスト ボックス 18">
            <a:extLst>
              <a:ext uri="{FF2B5EF4-FFF2-40B4-BE49-F238E27FC236}">
                <a16:creationId xmlns:a16="http://schemas.microsoft.com/office/drawing/2014/main" id="{DA0B6102-E5E3-664D-BCCC-733B5C637DF7}"/>
              </a:ext>
            </a:extLst>
          </p:cNvPr>
          <p:cNvSpPr txBox="1"/>
          <p:nvPr/>
        </p:nvSpPr>
        <p:spPr>
          <a:xfrm>
            <a:off x="760701" y="4266449"/>
            <a:ext cx="7622600" cy="400110"/>
          </a:xfrm>
          <a:prstGeom prst="rect">
            <a:avLst/>
          </a:prstGeom>
          <a:noFill/>
        </p:spPr>
        <p:txBody>
          <a:bodyPr wrap="none" rtlCol="0">
            <a:spAutoFit/>
          </a:bodyPr>
          <a:lstStyle/>
          <a:p>
            <a:pPr algn="ctr"/>
            <a:r>
              <a:rPr kumimoji="1" lang="ja-JP" altLang="en-US" sz="2000">
                <a:solidFill>
                  <a:srgbClr val="C00000"/>
                </a:solidFill>
                <a:latin typeface="Meiryo" panose="020B0604030504040204" pitchFamily="34" charset="-128"/>
                <a:ea typeface="Meiryo" panose="020B0604030504040204" pitchFamily="34" charset="-128"/>
              </a:rPr>
              <a:t>自動車が売れない時代に、どうやって収益を上げればいいのか？</a:t>
            </a:r>
            <a:endParaRPr kumimoji="1" lang="en-US" altLang="ja-JP" sz="20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0A8879E-5B8A-EA4A-AC7F-3130C13D4EF6}"/>
              </a:ext>
            </a:extLst>
          </p:cNvPr>
          <p:cNvSpPr txBox="1"/>
          <p:nvPr/>
        </p:nvSpPr>
        <p:spPr>
          <a:xfrm>
            <a:off x="3838467" y="5107424"/>
            <a:ext cx="4544834" cy="707886"/>
          </a:xfrm>
          <a:prstGeom prst="rect">
            <a:avLst/>
          </a:prstGeom>
          <a:noFill/>
        </p:spPr>
        <p:txBody>
          <a:bodyPr wrap="none" rtlCol="0">
            <a:spAutoFit/>
          </a:bodyPr>
          <a:lstStyle/>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あなたが、事業責任者であるとすれば</a:t>
            </a:r>
            <a:endParaRPr lang="en-US" altLang="ja-JP" sz="2000" b="1"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どのようにして、稼ぎますか？</a:t>
            </a:r>
          </a:p>
        </p:txBody>
      </p:sp>
      <p:pic>
        <p:nvPicPr>
          <p:cNvPr id="23" name="図 22" descr="道路, 車, テーブル, 座る が含まれている画像&#10;&#10;自動的に生成された説明">
            <a:extLst>
              <a:ext uri="{FF2B5EF4-FFF2-40B4-BE49-F238E27FC236}">
                <a16:creationId xmlns:a16="http://schemas.microsoft.com/office/drawing/2014/main" id="{519F22BB-3755-CD4F-A3CC-4698D21997E7}"/>
              </a:ext>
            </a:extLst>
          </p:cNvPr>
          <p:cNvPicPr>
            <a:picLocks noChangeAspect="1"/>
          </p:cNvPicPr>
          <p:nvPr/>
        </p:nvPicPr>
        <p:blipFill>
          <a:blip r:embed="rId7"/>
          <a:stretch>
            <a:fillRect/>
          </a:stretch>
        </p:blipFill>
        <p:spPr>
          <a:xfrm>
            <a:off x="949458" y="4722996"/>
            <a:ext cx="2487442" cy="1476743"/>
          </a:xfrm>
          <a:prstGeom prst="rect">
            <a:avLst/>
          </a:prstGeom>
        </p:spPr>
      </p:pic>
      <p:sp>
        <p:nvSpPr>
          <p:cNvPr id="24" name="正方形/長方形 23">
            <a:extLst>
              <a:ext uri="{FF2B5EF4-FFF2-40B4-BE49-F238E27FC236}">
                <a16:creationId xmlns:a16="http://schemas.microsoft.com/office/drawing/2014/main" id="{5B06FFDF-FA07-FE48-A903-CB9E4FAF6650}"/>
              </a:ext>
            </a:extLst>
          </p:cNvPr>
          <p:cNvSpPr/>
          <p:nvPr/>
        </p:nvSpPr>
        <p:spPr>
          <a:xfrm>
            <a:off x="2333713" y="5891962"/>
            <a:ext cx="1103187" cy="307777"/>
          </a:xfrm>
          <a:prstGeom prst="rect">
            <a:avLst/>
          </a:prstGeom>
        </p:spPr>
        <p:txBody>
          <a:bodyPr wrap="none">
            <a:spAutoFit/>
          </a:bodyPr>
          <a:lstStyle/>
          <a:p>
            <a:pPr algn="r"/>
            <a:r>
              <a:rPr lang="en-US" altLang="ja-JP" sz="1400" b="1" dirty="0">
                <a:solidFill>
                  <a:schemeClr val="bg1"/>
                </a:solidFill>
                <a:latin typeface="Meiryo" panose="020B0604030504040204" pitchFamily="34" charset="-128"/>
                <a:ea typeface="Meiryo" panose="020B0604030504040204" pitchFamily="34" charset="-128"/>
              </a:rPr>
              <a:t>Easy Ride</a:t>
            </a:r>
            <a:endParaRPr lang="ja-JP" altLang="en-US" sz="1400">
              <a:solidFill>
                <a:schemeClr val="bg1"/>
              </a:solidFill>
            </a:endParaRPr>
          </a:p>
        </p:txBody>
      </p:sp>
    </p:spTree>
    <p:extLst>
      <p:ext uri="{BB962C8B-B14F-4D97-AF65-F5344CB8AC3E}">
        <p14:creationId xmlns:p14="http://schemas.microsoft.com/office/powerpoint/2010/main" val="386139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EE8F8E-CE2A-904F-B069-D83EC935F83A}"/>
              </a:ext>
            </a:extLst>
          </p:cNvPr>
          <p:cNvSpPr>
            <a:spLocks noGrp="1"/>
          </p:cNvSpPr>
          <p:nvPr>
            <p:ph type="title"/>
          </p:nvPr>
        </p:nvSpPr>
        <p:spPr/>
        <p:txBody>
          <a:bodyPr/>
          <a:lstStyle/>
          <a:p>
            <a:r>
              <a:rPr kumimoji="1" lang="en-US" altLang="ja-JP" dirty="0"/>
              <a:t>DX</a:t>
            </a:r>
            <a:r>
              <a:rPr lang="ja-JP" altLang="en-US"/>
              <a:t>の常識と</a:t>
            </a:r>
            <a:r>
              <a:rPr lang="en-US" altLang="ja-JP" dirty="0"/>
              <a:t>DX</a:t>
            </a:r>
            <a:r>
              <a:rPr lang="ja-JP" altLang="en-US"/>
              <a:t>の実現</a:t>
            </a:r>
            <a:endParaRPr kumimoji="1" lang="ja-JP" altLang="en-US"/>
          </a:p>
        </p:txBody>
      </p:sp>
      <p:sp>
        <p:nvSpPr>
          <p:cNvPr id="3" name="正方形/長方形 2">
            <a:extLst>
              <a:ext uri="{FF2B5EF4-FFF2-40B4-BE49-F238E27FC236}">
                <a16:creationId xmlns:a16="http://schemas.microsoft.com/office/drawing/2014/main" id="{772615D9-5891-D249-B5A8-56A796C6A556}"/>
              </a:ext>
            </a:extLst>
          </p:cNvPr>
          <p:cNvSpPr/>
          <p:nvPr/>
        </p:nvSpPr>
        <p:spPr>
          <a:xfrm>
            <a:off x="230400" y="944563"/>
            <a:ext cx="4341600" cy="39445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4468782A-6AA4-A440-B435-6982CB18885A}"/>
              </a:ext>
            </a:extLst>
          </p:cNvPr>
          <p:cNvSpPr/>
          <p:nvPr/>
        </p:nvSpPr>
        <p:spPr>
          <a:xfrm>
            <a:off x="4566426" y="944563"/>
            <a:ext cx="4341600" cy="39445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83B39D74-11B5-4142-9EEA-A6245FC1FD0C}"/>
              </a:ext>
            </a:extLst>
          </p:cNvPr>
          <p:cNvSpPr txBox="1"/>
          <p:nvPr/>
        </p:nvSpPr>
        <p:spPr>
          <a:xfrm>
            <a:off x="462207" y="1128251"/>
            <a:ext cx="3877985"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リアルが最も貴い</a:t>
            </a:r>
          </a:p>
        </p:txBody>
      </p:sp>
      <p:sp>
        <p:nvSpPr>
          <p:cNvPr id="6" name="テキスト ボックス 5">
            <a:extLst>
              <a:ext uri="{FF2B5EF4-FFF2-40B4-BE49-F238E27FC236}">
                <a16:creationId xmlns:a16="http://schemas.microsoft.com/office/drawing/2014/main" id="{9ABA5C67-DA2C-BD4C-B98C-7D5FC4DDA6D8}"/>
              </a:ext>
            </a:extLst>
          </p:cNvPr>
          <p:cNvSpPr txBox="1"/>
          <p:nvPr/>
        </p:nvSpPr>
        <p:spPr>
          <a:xfrm>
            <a:off x="5029066" y="1125826"/>
            <a:ext cx="3416320"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デジタルが前提</a:t>
            </a:r>
          </a:p>
        </p:txBody>
      </p:sp>
      <p:sp>
        <p:nvSpPr>
          <p:cNvPr id="7" name="テキスト ボックス 6">
            <a:extLst>
              <a:ext uri="{FF2B5EF4-FFF2-40B4-BE49-F238E27FC236}">
                <a16:creationId xmlns:a16="http://schemas.microsoft.com/office/drawing/2014/main" id="{4D40CED6-9F1E-CE4B-894F-F93D320C40C0}"/>
              </a:ext>
            </a:extLst>
          </p:cNvPr>
          <p:cNvSpPr txBox="1"/>
          <p:nvPr/>
        </p:nvSpPr>
        <p:spPr>
          <a:xfrm>
            <a:off x="230400" y="1940661"/>
            <a:ext cx="4350786" cy="1323439"/>
          </a:xfrm>
          <a:prstGeom prst="rect">
            <a:avLst/>
          </a:prstGeom>
          <a:noFill/>
        </p:spPr>
        <p:txBody>
          <a:bodyPr wrap="square" rtlCol="0">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デジタルはビジネスの手段である</a:t>
            </a:r>
            <a:endParaRPr lang="en-US" altLang="ja-JP" sz="1600" dirty="0">
              <a:solidFill>
                <a:schemeClr val="bg1"/>
              </a:solidFill>
              <a:latin typeface="Meiryo" panose="020B0604030504040204" pitchFamily="34" charset="-128"/>
              <a:ea typeface="Meiryo" panose="020B0604030504040204" pitchFamily="34" charset="-128"/>
            </a:endParaRPr>
          </a:p>
          <a:p>
            <a:pPr marL="285750" lvl="0" indent="-285750">
              <a:buFont typeface="Wingdings" pitchFamily="2" charset="2"/>
              <a:buChar char="ü"/>
            </a:pPr>
            <a:r>
              <a:rPr lang="ja-JP" altLang="ja-JP" sz="1600">
                <a:solidFill>
                  <a:schemeClr val="bg1"/>
                </a:solidFill>
                <a:latin typeface="Meiryo" panose="020B0604030504040204" pitchFamily="34" charset="-128"/>
                <a:ea typeface="Meiryo" panose="020B0604030504040204" pitchFamily="34" charset="-128"/>
              </a:rPr>
              <a:t>価値の源泉はリアルにある、デジタルはリアルの付加価値に過ぎない</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リアルとデジタルは別の仕組み、デジタルはリアルを補間するもの</a:t>
            </a:r>
          </a:p>
        </p:txBody>
      </p:sp>
      <p:sp>
        <p:nvSpPr>
          <p:cNvPr id="8" name="テキスト ボックス 7">
            <a:extLst>
              <a:ext uri="{FF2B5EF4-FFF2-40B4-BE49-F238E27FC236}">
                <a16:creationId xmlns:a16="http://schemas.microsoft.com/office/drawing/2014/main" id="{49EAF464-FA95-5F4C-8D4B-800FDF09C828}"/>
              </a:ext>
            </a:extLst>
          </p:cNvPr>
          <p:cNvSpPr txBox="1"/>
          <p:nvPr/>
        </p:nvSpPr>
        <p:spPr>
          <a:xfrm>
            <a:off x="4572000" y="1940660"/>
            <a:ext cx="4345200" cy="1323439"/>
          </a:xfrm>
          <a:prstGeom prst="rect">
            <a:avLst/>
          </a:prstGeom>
          <a:noFill/>
        </p:spPr>
        <p:txBody>
          <a:bodyPr wrap="square" rtlCol="0">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デジタルはビジネスの基盤である</a:t>
            </a:r>
            <a:endParaRPr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デジタルとリアルが一体となって価値を創出する</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デジタルとリアルを分けることなく、デジタルが統合する１つの仕組みとして捉える</a:t>
            </a:r>
          </a:p>
        </p:txBody>
      </p:sp>
      <p:sp>
        <p:nvSpPr>
          <p:cNvPr id="13" name="ホームベース 12">
            <a:extLst>
              <a:ext uri="{FF2B5EF4-FFF2-40B4-BE49-F238E27FC236}">
                <a16:creationId xmlns:a16="http://schemas.microsoft.com/office/drawing/2014/main" id="{DFF1762F-CE4F-BD4E-A7AE-8C9F21C51497}"/>
              </a:ext>
            </a:extLst>
          </p:cNvPr>
          <p:cNvSpPr/>
          <p:nvPr/>
        </p:nvSpPr>
        <p:spPr>
          <a:xfrm>
            <a:off x="384085" y="3321504"/>
            <a:ext cx="8394199" cy="1461772"/>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F32E6F6-158A-9B4C-A3D3-F2DBAF5FE60E}"/>
              </a:ext>
            </a:extLst>
          </p:cNvPr>
          <p:cNvSpPr txBox="1"/>
          <p:nvPr/>
        </p:nvSpPr>
        <p:spPr>
          <a:xfrm>
            <a:off x="477053" y="3484748"/>
            <a:ext cx="7907998" cy="523220"/>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DX</a:t>
            </a:r>
            <a:r>
              <a:rPr lang="ja-JP" altLang="en-US" sz="2800" b="1">
                <a:solidFill>
                  <a:schemeClr val="bg1"/>
                </a:solidFill>
                <a:latin typeface="Meiryo" panose="020B0604030504040204" pitchFamily="34" charset="-128"/>
                <a:ea typeface="Meiryo" panose="020B0604030504040204" pitchFamily="34" charset="-128"/>
              </a:rPr>
              <a:t>とは既存の常識の転換なくして実現できない</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E2349067-8BB0-B646-8661-C1E8DA12F598}"/>
              </a:ext>
            </a:extLst>
          </p:cNvPr>
          <p:cNvSpPr/>
          <p:nvPr/>
        </p:nvSpPr>
        <p:spPr>
          <a:xfrm>
            <a:off x="230400" y="4940710"/>
            <a:ext cx="8677626" cy="152645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35DCE1CC-6F99-0341-A6BB-BB7A03305C90}"/>
              </a:ext>
            </a:extLst>
          </p:cNvPr>
          <p:cNvSpPr txBox="1"/>
          <p:nvPr/>
        </p:nvSpPr>
        <p:spPr>
          <a:xfrm>
            <a:off x="237785" y="5129584"/>
            <a:ext cx="8686800" cy="1200329"/>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a:t>
            </a:r>
            <a:r>
              <a:rPr kumimoji="1" lang="en-US" altLang="ja-JP" sz="2400" b="1" dirty="0">
                <a:solidFill>
                  <a:schemeClr val="bg1"/>
                </a:solidFill>
                <a:latin typeface="Meiryo" panose="020B0604030504040204" pitchFamily="34" charset="-128"/>
                <a:ea typeface="Meiryo" panose="020B0604030504040204" pitchFamily="34" charset="-128"/>
              </a:rPr>
              <a:t>DX</a:t>
            </a:r>
            <a:r>
              <a:rPr lang="ja-JP" altLang="en-US" sz="2400" b="1">
                <a:solidFill>
                  <a:schemeClr val="bg1"/>
                </a:solidFill>
                <a:latin typeface="Meiryo" panose="020B0604030504040204" pitchFamily="34" charset="-128"/>
                <a:ea typeface="Meiryo" panose="020B0604030504040204" pitchFamily="34" charset="-128"/>
              </a:rPr>
              <a:t>を実現する」とは「デジタルが前提」を</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2400" b="1">
                <a:solidFill>
                  <a:schemeClr val="bg1"/>
                </a:solidFill>
                <a:latin typeface="Meiryo" panose="020B0604030504040204" pitchFamily="34" charset="-128"/>
                <a:ea typeface="Meiryo" panose="020B0604030504040204" pitchFamily="34" charset="-128"/>
              </a:rPr>
              <a:t>当然のことと考え、実践する</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2400" b="1">
                <a:solidFill>
                  <a:schemeClr val="bg1"/>
                </a:solidFill>
                <a:latin typeface="Meiryo" panose="020B0604030504040204" pitchFamily="34" charset="-128"/>
                <a:ea typeface="Meiryo" panose="020B0604030504040204" pitchFamily="34" charset="-128"/>
              </a:rPr>
              <a:t>企業の文化や風土を実現すること</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F045C2D-664A-E94A-BB81-AF88571673F4}"/>
              </a:ext>
            </a:extLst>
          </p:cNvPr>
          <p:cNvSpPr/>
          <p:nvPr/>
        </p:nvSpPr>
        <p:spPr>
          <a:xfrm>
            <a:off x="504680" y="3988222"/>
            <a:ext cx="8106605" cy="646331"/>
          </a:xfrm>
          <a:prstGeom prst="rect">
            <a:avLst/>
          </a:prstGeom>
        </p:spPr>
        <p:txBody>
          <a:bodyPr wrap="square">
            <a:spAutoFit/>
          </a:bodyPr>
          <a:lstStyle/>
          <a:p>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デジタルにできることは徹底してデジタルに任せ、</a:t>
            </a:r>
            <a:endParaRPr lang="en-US"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人間にしかできないことに人間の役割をシフトして新たな価値を創出する</a:t>
            </a:r>
            <a:endParaRPr lang="ja-JP" altLang="en-US">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85587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67DD4D-3F9D-CC40-A2B9-167786B75BFF}"/>
              </a:ext>
            </a:extLst>
          </p:cNvPr>
          <p:cNvSpPr>
            <a:spLocks noGrp="1"/>
          </p:cNvSpPr>
          <p:nvPr>
            <p:ph type="title"/>
          </p:nvPr>
        </p:nvSpPr>
        <p:spPr/>
        <p:txBody>
          <a:bodyPr/>
          <a:lstStyle/>
          <a:p>
            <a:r>
              <a:rPr kumimoji="1" lang="en-US" altLang="ja-JP" dirty="0"/>
              <a:t>DX</a:t>
            </a:r>
            <a:r>
              <a:rPr kumimoji="1" lang="ja-JP" altLang="en-US"/>
              <a:t>と</a:t>
            </a:r>
            <a:r>
              <a:rPr kumimoji="1" lang="en-US" altLang="ja-JP" dirty="0"/>
              <a:t>CX</a:t>
            </a:r>
            <a:r>
              <a:rPr kumimoji="1" lang="ja-JP" altLang="en-US"/>
              <a:t>と</a:t>
            </a:r>
            <a:r>
              <a:rPr kumimoji="1" lang="en-US" altLang="ja-JP" dirty="0"/>
              <a:t>EX</a:t>
            </a:r>
            <a:endParaRPr kumimoji="1" lang="ja-JP" altLang="en-US"/>
          </a:p>
        </p:txBody>
      </p:sp>
      <p:sp>
        <p:nvSpPr>
          <p:cNvPr id="3" name="正方形/長方形 2">
            <a:extLst>
              <a:ext uri="{FF2B5EF4-FFF2-40B4-BE49-F238E27FC236}">
                <a16:creationId xmlns:a16="http://schemas.microsoft.com/office/drawing/2014/main" id="{8DD1CC07-B28E-9D40-A988-386B249F6D44}"/>
              </a:ext>
            </a:extLst>
          </p:cNvPr>
          <p:cNvSpPr/>
          <p:nvPr/>
        </p:nvSpPr>
        <p:spPr>
          <a:xfrm>
            <a:off x="114300" y="2815937"/>
            <a:ext cx="6172201" cy="172489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F51C6A6E-8765-9543-8BA0-9E5542935800}"/>
              </a:ext>
            </a:extLst>
          </p:cNvPr>
          <p:cNvSpPr txBox="1"/>
          <p:nvPr/>
        </p:nvSpPr>
        <p:spPr>
          <a:xfrm>
            <a:off x="2216241" y="2924794"/>
            <a:ext cx="3467616" cy="523220"/>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DX</a:t>
            </a:r>
            <a:r>
              <a:rPr kumimoji="1" lang="en-US" altLang="ja-JP" b="1" dirty="0">
                <a:solidFill>
                  <a:schemeClr val="bg1"/>
                </a:solidFill>
                <a:latin typeface="Meiryo" panose="020B0604030504040204" pitchFamily="34" charset="-128"/>
                <a:ea typeface="Meiryo" panose="020B0604030504040204" pitchFamily="34" charset="-128"/>
              </a:rPr>
              <a:t> : </a:t>
            </a:r>
            <a:r>
              <a:rPr kumimoji="1" lang="en-US" altLang="ja-JP" dirty="0">
                <a:solidFill>
                  <a:schemeClr val="bg1"/>
                </a:solidFill>
                <a:latin typeface="Meiryo" panose="020B0604030504040204" pitchFamily="34" charset="-128"/>
                <a:ea typeface="Meiryo" panose="020B0604030504040204" pitchFamily="34" charset="-128"/>
              </a:rPr>
              <a:t>Digital Transformation</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8F4809AD-1E6A-224F-BC8D-D4E83A73800A}"/>
              </a:ext>
            </a:extLst>
          </p:cNvPr>
          <p:cNvSpPr txBox="1"/>
          <p:nvPr/>
        </p:nvSpPr>
        <p:spPr>
          <a:xfrm>
            <a:off x="2239230" y="3333981"/>
            <a:ext cx="4031873" cy="1015663"/>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デジタルを当たり前に使いこなし</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a:solidFill>
                  <a:schemeClr val="bg1"/>
                </a:solidFill>
                <a:latin typeface="Meiryo" panose="020B0604030504040204" pitchFamily="34" charset="-128"/>
                <a:ea typeface="Meiryo" panose="020B0604030504040204" pitchFamily="34" charset="-128"/>
              </a:rPr>
              <a:t>その価値を最大限に活かせる</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a:solidFill>
                  <a:schemeClr val="bg1"/>
                </a:solidFill>
                <a:latin typeface="Meiryo" panose="020B0604030504040204" pitchFamily="34" charset="-128"/>
                <a:ea typeface="Meiryo" panose="020B0604030504040204" pitchFamily="34" charset="-128"/>
              </a:rPr>
              <a:t>企業の文化や風土への変革</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7584D97E-57A0-C344-B83F-EE86331C5447}"/>
              </a:ext>
            </a:extLst>
          </p:cNvPr>
          <p:cNvSpPr/>
          <p:nvPr/>
        </p:nvSpPr>
        <p:spPr>
          <a:xfrm>
            <a:off x="6376209" y="2815937"/>
            <a:ext cx="2616872" cy="172489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098D9F54-B535-2C49-95C9-7E1BDF09634A}"/>
              </a:ext>
            </a:extLst>
          </p:cNvPr>
          <p:cNvSpPr txBox="1"/>
          <p:nvPr/>
        </p:nvSpPr>
        <p:spPr>
          <a:xfrm>
            <a:off x="6586420" y="3297019"/>
            <a:ext cx="2251965" cy="1200329"/>
          </a:xfrm>
          <a:prstGeom prst="rect">
            <a:avLst/>
          </a:prstGeom>
          <a:noFill/>
        </p:spPr>
        <p:txBody>
          <a:bodyPr wrap="square" rtlCol="0">
            <a:spAutoFit/>
          </a:bodyPr>
          <a:lstStyle/>
          <a:p>
            <a:r>
              <a:rPr kumimoji="1" lang="ja-JP" altLang="en-US">
                <a:solidFill>
                  <a:schemeClr val="bg1"/>
                </a:solidFill>
                <a:latin typeface="Meiryo" panose="020B0604030504040204" pitchFamily="34" charset="-128"/>
                <a:ea typeface="Meiryo" panose="020B0604030504040204" pitchFamily="34" charset="-128"/>
              </a:rPr>
              <a:t>圧倒的なビジネス・スピードを手に入れ</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変化に俊敏に対応できるようになるため</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342724BE-9434-3849-9A3F-B37486E60F09}"/>
              </a:ext>
            </a:extLst>
          </p:cNvPr>
          <p:cNvSpPr txBox="1"/>
          <p:nvPr/>
        </p:nvSpPr>
        <p:spPr>
          <a:xfrm>
            <a:off x="6586420" y="2896909"/>
            <a:ext cx="2236510"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企業の存続と成長</a:t>
            </a:r>
          </a:p>
        </p:txBody>
      </p:sp>
      <p:sp>
        <p:nvSpPr>
          <p:cNvPr id="28" name="上矢印 27">
            <a:extLst>
              <a:ext uri="{FF2B5EF4-FFF2-40B4-BE49-F238E27FC236}">
                <a16:creationId xmlns:a16="http://schemas.microsoft.com/office/drawing/2014/main" id="{E625035A-E0B4-2143-847B-13BB3903C069}"/>
              </a:ext>
            </a:extLst>
          </p:cNvPr>
          <p:cNvSpPr/>
          <p:nvPr/>
        </p:nvSpPr>
        <p:spPr>
          <a:xfrm rot="5400000">
            <a:off x="5851041" y="3558067"/>
            <a:ext cx="983955" cy="24062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グループ化 28">
            <a:extLst>
              <a:ext uri="{FF2B5EF4-FFF2-40B4-BE49-F238E27FC236}">
                <a16:creationId xmlns:a16="http://schemas.microsoft.com/office/drawing/2014/main" id="{8C71B36E-687C-0842-B91B-A9CE424DCE12}"/>
              </a:ext>
            </a:extLst>
          </p:cNvPr>
          <p:cNvGrpSpPr/>
          <p:nvPr/>
        </p:nvGrpSpPr>
        <p:grpSpPr>
          <a:xfrm>
            <a:off x="384231" y="2996964"/>
            <a:ext cx="1479191" cy="1352543"/>
            <a:chOff x="2267744" y="1696563"/>
            <a:chExt cx="4803786" cy="4392488"/>
          </a:xfrm>
        </p:grpSpPr>
        <p:sp>
          <p:nvSpPr>
            <p:cNvPr id="30" name="円/楕円 29">
              <a:extLst>
                <a:ext uri="{FF2B5EF4-FFF2-40B4-BE49-F238E27FC236}">
                  <a16:creationId xmlns:a16="http://schemas.microsoft.com/office/drawing/2014/main" id="{C15AA8A6-0FF6-6544-8195-52B12A4DD656}"/>
                </a:ext>
              </a:extLst>
            </p:cNvPr>
            <p:cNvSpPr/>
            <p:nvPr/>
          </p:nvSpPr>
          <p:spPr>
            <a:xfrm>
              <a:off x="2750924" y="1696563"/>
              <a:ext cx="3642151" cy="3643485"/>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F46DAE14-D591-D34A-8DD5-A420280D5A6B}"/>
                </a:ext>
              </a:extLst>
            </p:cNvPr>
            <p:cNvSpPr/>
            <p:nvPr/>
          </p:nvSpPr>
          <p:spPr>
            <a:xfrm>
              <a:off x="2267744" y="1840579"/>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E108A70C-8506-6740-882F-801A7A15513B}"/>
                </a:ext>
              </a:extLst>
            </p:cNvPr>
            <p:cNvSpPr/>
            <p:nvPr/>
          </p:nvSpPr>
          <p:spPr>
            <a:xfrm>
              <a:off x="5436096" y="1837923"/>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円/楕円 32">
              <a:extLst>
                <a:ext uri="{FF2B5EF4-FFF2-40B4-BE49-F238E27FC236}">
                  <a16:creationId xmlns:a16="http://schemas.microsoft.com/office/drawing/2014/main" id="{3999DF28-656C-7A4C-9D8E-020563296AAD}"/>
                </a:ext>
              </a:extLst>
            </p:cNvPr>
            <p:cNvSpPr/>
            <p:nvPr/>
          </p:nvSpPr>
          <p:spPr>
            <a:xfrm>
              <a:off x="3851804" y="4648891"/>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34" name="直線コネクタ 33">
              <a:extLst>
                <a:ext uri="{FF2B5EF4-FFF2-40B4-BE49-F238E27FC236}">
                  <a16:creationId xmlns:a16="http://schemas.microsoft.com/office/drawing/2014/main" id="{F725E315-BEFC-E74B-97DC-09EE78B70C3A}"/>
                </a:ext>
              </a:extLst>
            </p:cNvPr>
            <p:cNvCxnSpPr>
              <a:cxnSpLocks/>
            </p:cNvCxnSpPr>
            <p:nvPr/>
          </p:nvCxnSpPr>
          <p:spPr>
            <a:xfrm flipV="1">
              <a:off x="3707904" y="2473968"/>
              <a:ext cx="1728194" cy="2656"/>
            </a:xfrm>
            <a:prstGeom prst="line">
              <a:avLst/>
            </a:prstGeom>
            <a:ln w="381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92C22196-A667-8F48-BE25-7EE44BA2B17B}"/>
                </a:ext>
              </a:extLst>
            </p:cNvPr>
            <p:cNvCxnSpPr>
              <a:cxnSpLocks/>
            </p:cNvCxnSpPr>
            <p:nvPr/>
          </p:nvCxnSpPr>
          <p:spPr>
            <a:xfrm flipH="1">
              <a:off x="5081058" y="3194046"/>
              <a:ext cx="1075117" cy="1581715"/>
            </a:xfrm>
            <a:prstGeom prst="line">
              <a:avLst/>
            </a:prstGeom>
            <a:ln w="381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F13FDAB5-7E8C-9D49-829D-12A7B16232A8}"/>
                </a:ext>
              </a:extLst>
            </p:cNvPr>
            <p:cNvCxnSpPr>
              <a:cxnSpLocks/>
            </p:cNvCxnSpPr>
            <p:nvPr/>
          </p:nvCxnSpPr>
          <p:spPr>
            <a:xfrm>
              <a:off x="2987826" y="3196702"/>
              <a:ext cx="1074889" cy="1579059"/>
            </a:xfrm>
            <a:prstGeom prst="line">
              <a:avLst/>
            </a:prstGeom>
            <a:ln w="381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7" name="テキスト ボックス 36">
              <a:extLst>
                <a:ext uri="{FF2B5EF4-FFF2-40B4-BE49-F238E27FC236}">
                  <a16:creationId xmlns:a16="http://schemas.microsoft.com/office/drawing/2014/main" id="{DB9F7693-A226-234D-92E4-374B4A2546CD}"/>
                </a:ext>
              </a:extLst>
            </p:cNvPr>
            <p:cNvSpPr txBox="1"/>
            <p:nvPr/>
          </p:nvSpPr>
          <p:spPr>
            <a:xfrm>
              <a:off x="2394311" y="2195676"/>
              <a:ext cx="1163761" cy="849128"/>
            </a:xfrm>
            <a:prstGeom prst="rect">
              <a:avLst/>
            </a:prstGeom>
            <a:noFill/>
          </p:spPr>
          <p:txBody>
            <a:bodyPr wrap="none" rtlCol="0">
              <a:spAutoFit/>
            </a:bodyPr>
            <a:lstStyle/>
            <a:p>
              <a:pPr algn="ctr"/>
              <a:r>
                <a:rPr kumimoji="1" lang="en-US" altLang="ja-JP" sz="800" dirty="0">
                  <a:solidFill>
                    <a:schemeClr val="bg1"/>
                  </a:solidFill>
                  <a:latin typeface="Meiryo" panose="020B0604030504040204" pitchFamily="34" charset="-128"/>
                  <a:ea typeface="Meiryo" panose="020B0604030504040204" pitchFamily="34" charset="-128"/>
                </a:rPr>
                <a:t>AI</a:t>
              </a:r>
              <a:endParaRPr kumimoji="1" lang="ja-JP" altLang="en-US" sz="800" dirty="0">
                <a:solidFill>
                  <a:schemeClr val="bg1"/>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6C301B75-24CA-CF45-B207-2BD87D7D41E6}"/>
                </a:ext>
              </a:extLst>
            </p:cNvPr>
            <p:cNvSpPr txBox="1"/>
            <p:nvPr/>
          </p:nvSpPr>
          <p:spPr>
            <a:xfrm>
              <a:off x="5305696" y="2253337"/>
              <a:ext cx="1765834" cy="649694"/>
            </a:xfrm>
            <a:prstGeom prst="rect">
              <a:avLst/>
            </a:prstGeom>
            <a:noFill/>
          </p:spPr>
          <p:txBody>
            <a:bodyPr wrap="none" rtlCol="0">
              <a:spAutoFit/>
            </a:bodyPr>
            <a:lstStyle/>
            <a:p>
              <a:pPr algn="ctr"/>
              <a:r>
                <a:rPr kumimoji="1" lang="ja-JP" altLang="en-US" sz="700" dirty="0">
                  <a:solidFill>
                    <a:schemeClr val="bg1"/>
                  </a:solidFill>
                  <a:latin typeface="Meiryo" panose="020B0604030504040204" pitchFamily="34" charset="-128"/>
                  <a:ea typeface="Meiryo" panose="020B0604030504040204" pitchFamily="34" charset="-128"/>
                </a:rPr>
                <a:t>クラウド</a:t>
              </a:r>
            </a:p>
          </p:txBody>
        </p:sp>
        <p:sp>
          <p:nvSpPr>
            <p:cNvPr id="39" name="テキスト ボックス 38">
              <a:extLst>
                <a:ext uri="{FF2B5EF4-FFF2-40B4-BE49-F238E27FC236}">
                  <a16:creationId xmlns:a16="http://schemas.microsoft.com/office/drawing/2014/main" id="{EE43737C-FA84-484E-97DA-81088106D031}"/>
                </a:ext>
              </a:extLst>
            </p:cNvPr>
            <p:cNvSpPr txBox="1"/>
            <p:nvPr/>
          </p:nvSpPr>
          <p:spPr>
            <a:xfrm>
              <a:off x="3876280" y="5062151"/>
              <a:ext cx="1391205" cy="849128"/>
            </a:xfrm>
            <a:prstGeom prst="rect">
              <a:avLst/>
            </a:prstGeom>
            <a:noFill/>
          </p:spPr>
          <p:txBody>
            <a:bodyPr wrap="none" rtlCol="0">
              <a:spAutoFit/>
            </a:bodyPr>
            <a:lstStyle/>
            <a:p>
              <a:pPr algn="ctr"/>
              <a:r>
                <a:rPr kumimoji="1" lang="en-US" altLang="ja-JP" sz="800" dirty="0">
                  <a:solidFill>
                    <a:schemeClr val="bg1"/>
                  </a:solidFill>
                  <a:latin typeface="Meiryo" panose="020B0604030504040204" pitchFamily="34" charset="-128"/>
                  <a:ea typeface="Meiryo" panose="020B0604030504040204" pitchFamily="34" charset="-128"/>
                </a:rPr>
                <a:t>IoT</a:t>
              </a:r>
              <a:endParaRPr kumimoji="1" lang="ja-JP" altLang="en-US" sz="800" dirty="0">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E85E735E-312D-624F-8E9B-4A138574AAED}"/>
                </a:ext>
              </a:extLst>
            </p:cNvPr>
            <p:cNvSpPr txBox="1"/>
            <p:nvPr/>
          </p:nvSpPr>
          <p:spPr>
            <a:xfrm>
              <a:off x="3917022" y="1794595"/>
              <a:ext cx="1277483" cy="849128"/>
            </a:xfrm>
            <a:prstGeom prst="rect">
              <a:avLst/>
            </a:prstGeom>
            <a:noFill/>
          </p:spPr>
          <p:txBody>
            <a:bodyPr wrap="none" rtlCol="0">
              <a:spAutoFit/>
            </a:bodyPr>
            <a:lstStyle/>
            <a:p>
              <a:pPr algn="ctr"/>
              <a:r>
                <a:rPr kumimoji="1" lang="en-US" altLang="ja-JP" sz="800" dirty="0">
                  <a:solidFill>
                    <a:schemeClr val="bg1"/>
                  </a:solidFill>
                  <a:latin typeface="Meiryo" panose="020B0604030504040204" pitchFamily="34" charset="-128"/>
                  <a:ea typeface="Meiryo" panose="020B0604030504040204" pitchFamily="34" charset="-128"/>
                </a:rPr>
                <a:t>5G</a:t>
              </a:r>
              <a:endParaRPr kumimoji="1" lang="ja-JP" altLang="en-US" sz="800" dirty="0">
                <a:solidFill>
                  <a:schemeClr val="bg1"/>
                </a:solidFill>
                <a:latin typeface="Meiryo" panose="020B0604030504040204" pitchFamily="34" charset="-128"/>
                <a:ea typeface="Meiryo" panose="020B0604030504040204" pitchFamily="34" charset="-128"/>
              </a:endParaRPr>
            </a:p>
          </p:txBody>
        </p:sp>
        <p:cxnSp>
          <p:nvCxnSpPr>
            <p:cNvPr id="41" name="直線コネクタ 40">
              <a:extLst>
                <a:ext uri="{FF2B5EF4-FFF2-40B4-BE49-F238E27FC236}">
                  <a16:creationId xmlns:a16="http://schemas.microsoft.com/office/drawing/2014/main" id="{93A0C66B-A164-CE4E-AF72-8809A6AFA6F5}"/>
                </a:ext>
              </a:extLst>
            </p:cNvPr>
            <p:cNvCxnSpPr>
              <a:cxnSpLocks/>
              <a:stCxn id="31" idx="5"/>
            </p:cNvCxnSpPr>
            <p:nvPr/>
          </p:nvCxnSpPr>
          <p:spPr>
            <a:xfrm>
              <a:off x="3496997" y="3069832"/>
              <a:ext cx="1121870" cy="521817"/>
            </a:xfrm>
            <a:prstGeom prst="line">
              <a:avLst/>
            </a:prstGeom>
            <a:ln w="381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27F7C4C6-B208-B342-AAC8-CFBF90702F7F}"/>
                </a:ext>
              </a:extLst>
            </p:cNvPr>
            <p:cNvCxnSpPr>
              <a:cxnSpLocks/>
            </p:cNvCxnSpPr>
            <p:nvPr/>
          </p:nvCxnSpPr>
          <p:spPr>
            <a:xfrm flipV="1">
              <a:off x="4546122" y="2983139"/>
              <a:ext cx="1100882" cy="521819"/>
            </a:xfrm>
            <a:prstGeom prst="line">
              <a:avLst/>
            </a:prstGeom>
            <a:ln w="381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7187C8F3-F3C1-E84D-88E5-EF4A0350A7D1}"/>
                </a:ext>
              </a:extLst>
            </p:cNvPr>
            <p:cNvCxnSpPr>
              <a:cxnSpLocks/>
            </p:cNvCxnSpPr>
            <p:nvPr/>
          </p:nvCxnSpPr>
          <p:spPr>
            <a:xfrm flipV="1">
              <a:off x="4571883" y="3457545"/>
              <a:ext cx="20873" cy="1107314"/>
            </a:xfrm>
            <a:prstGeom prst="line">
              <a:avLst/>
            </a:prstGeom>
            <a:ln w="381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44" name="円/楕円 43">
              <a:extLst>
                <a:ext uri="{FF2B5EF4-FFF2-40B4-BE49-F238E27FC236}">
                  <a16:creationId xmlns:a16="http://schemas.microsoft.com/office/drawing/2014/main" id="{5532DF92-C16C-284B-8D3A-B00ADCA3C671}"/>
                </a:ext>
              </a:extLst>
            </p:cNvPr>
            <p:cNvSpPr/>
            <p:nvPr/>
          </p:nvSpPr>
          <p:spPr>
            <a:xfrm>
              <a:off x="3851920" y="2798226"/>
              <a:ext cx="1440160" cy="144016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6219E18F-CD64-CB4D-AF0D-01629F734E19}"/>
                </a:ext>
              </a:extLst>
            </p:cNvPr>
            <p:cNvSpPr txBox="1"/>
            <p:nvPr/>
          </p:nvSpPr>
          <p:spPr>
            <a:xfrm>
              <a:off x="3601449" y="3228533"/>
              <a:ext cx="1940865" cy="849128"/>
            </a:xfrm>
            <a:prstGeom prst="rect">
              <a:avLst/>
            </a:prstGeom>
            <a:noFill/>
          </p:spPr>
          <p:txBody>
            <a:bodyPr wrap="none" rtlCol="0">
              <a:spAutoFit/>
            </a:bodyPr>
            <a:lstStyle/>
            <a:p>
              <a:pPr algn="ctr"/>
              <a:r>
                <a:rPr kumimoji="1" lang="ja-JP" altLang="en-US" sz="800" b="1" dirty="0">
                  <a:solidFill>
                    <a:schemeClr val="bg1"/>
                  </a:solidFill>
                  <a:latin typeface="Meiryo" panose="020B0604030504040204" pitchFamily="34" charset="-128"/>
                  <a:ea typeface="Meiryo" panose="020B0604030504040204" pitchFamily="34" charset="-128"/>
                </a:rPr>
                <a:t>データ</a:t>
              </a:r>
            </a:p>
          </p:txBody>
        </p:sp>
      </p:grpSp>
      <p:grpSp>
        <p:nvGrpSpPr>
          <p:cNvPr id="19" name="グループ化 18">
            <a:extLst>
              <a:ext uri="{FF2B5EF4-FFF2-40B4-BE49-F238E27FC236}">
                <a16:creationId xmlns:a16="http://schemas.microsoft.com/office/drawing/2014/main" id="{F3149662-5CDD-C445-8643-09A10457FDBB}"/>
              </a:ext>
            </a:extLst>
          </p:cNvPr>
          <p:cNvGrpSpPr/>
          <p:nvPr/>
        </p:nvGrpSpPr>
        <p:grpSpPr>
          <a:xfrm>
            <a:off x="1671975" y="812259"/>
            <a:ext cx="5518536" cy="2227115"/>
            <a:chOff x="1671975" y="812259"/>
            <a:chExt cx="5518536" cy="2227115"/>
          </a:xfrm>
        </p:grpSpPr>
        <p:sp>
          <p:nvSpPr>
            <p:cNvPr id="17" name="正方形/長方形 16">
              <a:extLst>
                <a:ext uri="{FF2B5EF4-FFF2-40B4-BE49-F238E27FC236}">
                  <a16:creationId xmlns:a16="http://schemas.microsoft.com/office/drawing/2014/main" id="{062A9047-9C2F-5049-A192-FCD406A3E3F8}"/>
                </a:ext>
              </a:extLst>
            </p:cNvPr>
            <p:cNvSpPr/>
            <p:nvPr/>
          </p:nvSpPr>
          <p:spPr>
            <a:xfrm>
              <a:off x="1963885" y="812259"/>
              <a:ext cx="5226626" cy="5277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953C1DE6-1E34-5747-B8F8-F45D55F7B3F1}"/>
                </a:ext>
              </a:extLst>
            </p:cNvPr>
            <p:cNvSpPr/>
            <p:nvPr/>
          </p:nvSpPr>
          <p:spPr>
            <a:xfrm>
              <a:off x="1958689" y="1394150"/>
              <a:ext cx="5226626" cy="1345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225A1265-DBA5-EE4B-8305-518D011F3000}"/>
                </a:ext>
              </a:extLst>
            </p:cNvPr>
            <p:cNvSpPr txBox="1"/>
            <p:nvPr/>
          </p:nvSpPr>
          <p:spPr>
            <a:xfrm>
              <a:off x="2561682" y="1461514"/>
              <a:ext cx="3315331" cy="523220"/>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CX</a:t>
              </a:r>
              <a:r>
                <a:rPr kumimoji="1" lang="en-US" altLang="ja-JP" dirty="0">
                  <a:solidFill>
                    <a:schemeClr val="bg1"/>
                  </a:solidFill>
                  <a:latin typeface="Meiryo" panose="020B0604030504040204" pitchFamily="34" charset="-128"/>
                  <a:ea typeface="Meiryo" panose="020B0604030504040204" pitchFamily="34" charset="-128"/>
                </a:rPr>
                <a:t> : Customer Experience</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83828F-F5BB-8D40-9F08-E6281BC7E01D}"/>
                </a:ext>
              </a:extLst>
            </p:cNvPr>
            <p:cNvSpPr txBox="1"/>
            <p:nvPr/>
          </p:nvSpPr>
          <p:spPr>
            <a:xfrm>
              <a:off x="2945715" y="1902199"/>
              <a:ext cx="3518912"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お客様の事業の成果に貢献し</a:t>
              </a:r>
              <a:endParaRPr kumimoji="1" lang="en-US" altLang="ja-JP" sz="2000" dirty="0">
                <a:solidFill>
                  <a:schemeClr val="bg1"/>
                </a:solidFill>
                <a:latin typeface="Meiryo" panose="020B0604030504040204" pitchFamily="34" charset="-128"/>
                <a:ea typeface="Meiryo" panose="020B0604030504040204" pitchFamily="34" charset="-128"/>
              </a:endParaRPr>
            </a:p>
            <a:p>
              <a:r>
                <a:rPr lang="ja-JP" altLang="en-US" sz="2000">
                  <a:solidFill>
                    <a:schemeClr val="bg1"/>
                  </a:solidFill>
                  <a:latin typeface="Meiryo" panose="020B0604030504040204" pitchFamily="34" charset="-128"/>
                  <a:ea typeface="Meiryo" panose="020B0604030504040204" pitchFamily="34" charset="-128"/>
                </a:rPr>
                <a:t>お客様の社員の幸せを支える</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AB69E26-20EB-6C44-ACD8-0D45021AA410}"/>
                </a:ext>
              </a:extLst>
            </p:cNvPr>
            <p:cNvSpPr txBox="1"/>
            <p:nvPr/>
          </p:nvSpPr>
          <p:spPr>
            <a:xfrm>
              <a:off x="2937446" y="902489"/>
              <a:ext cx="3262432"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お客様の価値を高めるため</a:t>
              </a:r>
            </a:p>
          </p:txBody>
        </p:sp>
        <p:pic>
          <p:nvPicPr>
            <p:cNvPr id="23" name="図 22">
              <a:extLst>
                <a:ext uri="{FF2B5EF4-FFF2-40B4-BE49-F238E27FC236}">
                  <a16:creationId xmlns:a16="http://schemas.microsoft.com/office/drawing/2014/main" id="{EF6D9DD5-9D5D-F345-A85F-0566FC587C4C}"/>
                </a:ext>
              </a:extLst>
            </p:cNvPr>
            <p:cNvPicPr>
              <a:picLocks noChangeAspect="1"/>
            </p:cNvPicPr>
            <p:nvPr/>
          </p:nvPicPr>
          <p:blipFill>
            <a:blip r:embed="rId2">
              <a:duotone>
                <a:schemeClr val="accent6">
                  <a:shade val="45000"/>
                  <a:satMod val="135000"/>
                </a:schemeClr>
                <a:prstClr val="white"/>
              </a:duotone>
            </a:blip>
            <a:stretch>
              <a:fillRect/>
            </a:stretch>
          </p:blipFill>
          <p:spPr>
            <a:xfrm>
              <a:off x="1699529" y="2118046"/>
              <a:ext cx="924100" cy="921328"/>
            </a:xfrm>
            <a:prstGeom prst="rect">
              <a:avLst/>
            </a:prstGeom>
            <a:effectLst>
              <a:outerShdw blurRad="50800" dist="38100" dir="2700000" algn="tl" rotWithShape="0">
                <a:prstClr val="black">
                  <a:alpha val="40000"/>
                </a:prstClr>
              </a:outerShdw>
            </a:effectLst>
          </p:spPr>
        </p:pic>
        <p:sp>
          <p:nvSpPr>
            <p:cNvPr id="26" name="上矢印 25">
              <a:extLst>
                <a:ext uri="{FF2B5EF4-FFF2-40B4-BE49-F238E27FC236}">
                  <a16:creationId xmlns:a16="http://schemas.microsoft.com/office/drawing/2014/main" id="{E6C75255-85F8-7941-AA1C-66771BFC6ABB}"/>
                </a:ext>
              </a:extLst>
            </p:cNvPr>
            <p:cNvSpPr/>
            <p:nvPr/>
          </p:nvSpPr>
          <p:spPr>
            <a:xfrm>
              <a:off x="4085218" y="1250115"/>
              <a:ext cx="983955" cy="24062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703C8AAF-31F8-064C-8F66-E36D361EAD9A}"/>
                </a:ext>
              </a:extLst>
            </p:cNvPr>
            <p:cNvSpPr txBox="1"/>
            <p:nvPr/>
          </p:nvSpPr>
          <p:spPr>
            <a:xfrm>
              <a:off x="1671975" y="2337802"/>
              <a:ext cx="902811" cy="523220"/>
            </a:xfrm>
            <a:prstGeom prst="rect">
              <a:avLst/>
            </a:prstGeom>
            <a:noFill/>
          </p:spPr>
          <p:txBody>
            <a:bodyPr wrap="none" rtlCol="0">
              <a:spAutoFit/>
            </a:bodyPr>
            <a:lstStyle/>
            <a:p>
              <a:pPr algn="ctr"/>
              <a:r>
                <a:rPr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共創</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195AC614-F993-8941-B219-53AC6B8132AF}"/>
              </a:ext>
            </a:extLst>
          </p:cNvPr>
          <p:cNvGrpSpPr/>
          <p:nvPr/>
        </p:nvGrpSpPr>
        <p:grpSpPr>
          <a:xfrm>
            <a:off x="1694197" y="4376540"/>
            <a:ext cx="5496314" cy="2163844"/>
            <a:chOff x="1694197" y="4376540"/>
            <a:chExt cx="5496314" cy="2163844"/>
          </a:xfrm>
        </p:grpSpPr>
        <p:sp>
          <p:nvSpPr>
            <p:cNvPr id="18" name="正方形/長方形 17">
              <a:extLst>
                <a:ext uri="{FF2B5EF4-FFF2-40B4-BE49-F238E27FC236}">
                  <a16:creationId xmlns:a16="http://schemas.microsoft.com/office/drawing/2014/main" id="{C6C311B1-EDA7-C44E-8FA0-46ACB87D540E}"/>
                </a:ext>
              </a:extLst>
            </p:cNvPr>
            <p:cNvSpPr/>
            <p:nvPr/>
          </p:nvSpPr>
          <p:spPr>
            <a:xfrm>
              <a:off x="1963885" y="6012661"/>
              <a:ext cx="5226626" cy="5277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69239B84-74D3-5C45-9AC1-C775FE61EC40}"/>
                </a:ext>
              </a:extLst>
            </p:cNvPr>
            <p:cNvSpPr/>
            <p:nvPr/>
          </p:nvSpPr>
          <p:spPr>
            <a:xfrm>
              <a:off x="1958689" y="4609888"/>
              <a:ext cx="5226626" cy="1345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317AC476-A85D-8B41-B4A5-D0CA57C5F142}"/>
                </a:ext>
              </a:extLst>
            </p:cNvPr>
            <p:cNvSpPr txBox="1"/>
            <p:nvPr/>
          </p:nvSpPr>
          <p:spPr>
            <a:xfrm>
              <a:off x="2555526" y="4724405"/>
              <a:ext cx="3334374" cy="523220"/>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EX</a:t>
              </a:r>
              <a:r>
                <a:rPr kumimoji="1" lang="en-US" altLang="ja-JP" dirty="0">
                  <a:solidFill>
                    <a:schemeClr val="bg1"/>
                  </a:solidFill>
                  <a:latin typeface="Meiryo" panose="020B0604030504040204" pitchFamily="34" charset="-128"/>
                  <a:ea typeface="Meiryo" panose="020B0604030504040204" pitchFamily="34" charset="-128"/>
                </a:rPr>
                <a:t> : Employee Experience</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AC2E95D6-CE09-0843-8421-2007C15540B2}"/>
                </a:ext>
              </a:extLst>
            </p:cNvPr>
            <p:cNvSpPr txBox="1"/>
            <p:nvPr/>
          </p:nvSpPr>
          <p:spPr>
            <a:xfrm>
              <a:off x="2945715" y="5162385"/>
              <a:ext cx="3775393"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従業員のやり甲斐を与え</a:t>
              </a:r>
              <a:endParaRPr kumimoji="1" lang="en-US" altLang="ja-JP" sz="2000" dirty="0">
                <a:solidFill>
                  <a:schemeClr val="bg1"/>
                </a:solidFill>
                <a:latin typeface="Meiryo" panose="020B0604030504040204" pitchFamily="34" charset="-128"/>
                <a:ea typeface="Meiryo" panose="020B0604030504040204" pitchFamily="34" charset="-128"/>
              </a:endParaRPr>
            </a:p>
            <a:p>
              <a:r>
                <a:rPr lang="ja-JP" altLang="en-US" sz="2000">
                  <a:solidFill>
                    <a:schemeClr val="bg1"/>
                  </a:solidFill>
                  <a:latin typeface="Meiryo" panose="020B0604030504040204" pitchFamily="34" charset="-128"/>
                  <a:ea typeface="Meiryo" panose="020B0604030504040204" pitchFamily="34" charset="-128"/>
                </a:rPr>
                <a:t>自己の成長の喜びを感じさせる</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16AF9BD-E5FF-504A-B3DF-157E7CD6C307}"/>
                </a:ext>
              </a:extLst>
            </p:cNvPr>
            <p:cNvSpPr txBox="1"/>
            <p:nvPr/>
          </p:nvSpPr>
          <p:spPr>
            <a:xfrm>
              <a:off x="2127997" y="6111334"/>
              <a:ext cx="4881337"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自社の</a:t>
              </a:r>
              <a:r>
                <a:rPr kumimoji="1" lang="en-US" altLang="ja-JP" sz="2000" b="1" dirty="0">
                  <a:solidFill>
                    <a:schemeClr val="bg1"/>
                  </a:solidFill>
                  <a:latin typeface="Meiryo" panose="020B0604030504040204" pitchFamily="34" charset="-128"/>
                  <a:ea typeface="Meiryo" panose="020B0604030504040204" pitchFamily="34" charset="-128"/>
                </a:rPr>
                <a:t>Purpose</a:t>
              </a:r>
              <a:r>
                <a:rPr kumimoji="1" lang="ja-JP" altLang="en-US" sz="2000" b="1">
                  <a:solidFill>
                    <a:schemeClr val="bg1"/>
                  </a:solidFill>
                  <a:latin typeface="Meiryo" panose="020B0604030504040204" pitchFamily="34" charset="-128"/>
                  <a:ea typeface="Meiryo" panose="020B0604030504040204" pitchFamily="34" charset="-128"/>
                </a:rPr>
                <a:t>（存在意義）を貫くため</a:t>
              </a:r>
            </a:p>
          </p:txBody>
        </p:sp>
        <p:pic>
          <p:nvPicPr>
            <p:cNvPr id="24" name="図 23">
              <a:extLst>
                <a:ext uri="{FF2B5EF4-FFF2-40B4-BE49-F238E27FC236}">
                  <a16:creationId xmlns:a16="http://schemas.microsoft.com/office/drawing/2014/main" id="{D5C55A4A-572D-1F4A-B284-97EF1774EE21}"/>
                </a:ext>
              </a:extLst>
            </p:cNvPr>
            <p:cNvPicPr>
              <a:picLocks noChangeAspect="1"/>
            </p:cNvPicPr>
            <p:nvPr/>
          </p:nvPicPr>
          <p:blipFill>
            <a:blip r:embed="rId2">
              <a:duotone>
                <a:schemeClr val="accent6">
                  <a:shade val="45000"/>
                  <a:satMod val="135000"/>
                </a:schemeClr>
                <a:prstClr val="white"/>
              </a:duotone>
            </a:blip>
            <a:stretch>
              <a:fillRect/>
            </a:stretch>
          </p:blipFill>
          <p:spPr>
            <a:xfrm>
              <a:off x="1699529" y="4376540"/>
              <a:ext cx="924100" cy="921328"/>
            </a:xfrm>
            <a:prstGeom prst="rect">
              <a:avLst/>
            </a:prstGeom>
            <a:effectLst>
              <a:outerShdw blurRad="50800" dist="38100" dir="2700000" algn="tl" rotWithShape="0">
                <a:prstClr val="black">
                  <a:alpha val="40000"/>
                </a:prstClr>
              </a:outerShdw>
            </a:effectLst>
          </p:spPr>
        </p:pic>
        <p:sp>
          <p:nvSpPr>
            <p:cNvPr id="27" name="上矢印 26">
              <a:extLst>
                <a:ext uri="{FF2B5EF4-FFF2-40B4-BE49-F238E27FC236}">
                  <a16:creationId xmlns:a16="http://schemas.microsoft.com/office/drawing/2014/main" id="{94F4419B-09AD-BC4C-8BCB-3485F4492480}"/>
                </a:ext>
              </a:extLst>
            </p:cNvPr>
            <p:cNvSpPr/>
            <p:nvPr/>
          </p:nvSpPr>
          <p:spPr>
            <a:xfrm rot="10800000">
              <a:off x="4085218" y="5863772"/>
              <a:ext cx="983955" cy="24062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A3145C7D-DE42-DD42-BAA3-06A006EE0327}"/>
                </a:ext>
              </a:extLst>
            </p:cNvPr>
            <p:cNvSpPr txBox="1"/>
            <p:nvPr/>
          </p:nvSpPr>
          <p:spPr>
            <a:xfrm>
              <a:off x="1694197" y="4547490"/>
              <a:ext cx="877163" cy="646331"/>
            </a:xfrm>
            <a:prstGeom prst="rect">
              <a:avLst/>
            </a:prstGeom>
            <a:noFill/>
          </p:spPr>
          <p:txBody>
            <a:bodyPr wrap="none" rtlCol="0">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働き方</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改革</a:t>
              </a:r>
            </a:p>
          </p:txBody>
        </p:sp>
      </p:grpSp>
    </p:spTree>
    <p:extLst>
      <p:ext uri="{BB962C8B-B14F-4D97-AF65-F5344CB8AC3E}">
        <p14:creationId xmlns:p14="http://schemas.microsoft.com/office/powerpoint/2010/main" val="413545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D8B4A-E385-B14D-8974-1F8ED645DEFF}"/>
              </a:ext>
            </a:extLst>
          </p:cNvPr>
          <p:cNvSpPr>
            <a:spLocks noGrp="1"/>
          </p:cNvSpPr>
          <p:nvPr>
            <p:ph type="title"/>
          </p:nvPr>
        </p:nvSpPr>
        <p:spPr/>
        <p:txBody>
          <a:bodyPr/>
          <a:lstStyle/>
          <a:p>
            <a:r>
              <a:rPr lang="en-US" altLang="ja-JP" dirty="0"/>
              <a:t>DX</a:t>
            </a:r>
            <a:r>
              <a:rPr lang="ja-JP" altLang="ja-JP"/>
              <a:t>の実現に立ちはだかる課題</a:t>
            </a:r>
            <a:endParaRPr kumimoji="1" lang="ja-JP" altLang="en-US"/>
          </a:p>
        </p:txBody>
      </p:sp>
      <p:sp>
        <p:nvSpPr>
          <p:cNvPr id="3" name="正方形/長方形 2">
            <a:extLst>
              <a:ext uri="{FF2B5EF4-FFF2-40B4-BE49-F238E27FC236}">
                <a16:creationId xmlns:a16="http://schemas.microsoft.com/office/drawing/2014/main" id="{8DFF6AF4-711B-294A-95B9-9350A9863D17}"/>
              </a:ext>
            </a:extLst>
          </p:cNvPr>
          <p:cNvSpPr/>
          <p:nvPr/>
        </p:nvSpPr>
        <p:spPr>
          <a:xfrm>
            <a:off x="230401" y="944563"/>
            <a:ext cx="8686799" cy="5170646"/>
          </a:xfrm>
          <a:prstGeom prst="rect">
            <a:avLst/>
          </a:prstGeom>
        </p:spPr>
        <p:txBody>
          <a:bodyPr wrap="square">
            <a:spAutoFit/>
          </a:bodyPr>
          <a:lstStyle/>
          <a:p>
            <a:pPr algn="just">
              <a:spcAft>
                <a:spcPts val="0"/>
              </a:spcAft>
            </a:pPr>
            <a:r>
              <a:rPr lang="ja-JP" altLang="ja-JP" sz="2000" b="1" kern="100">
                <a:solidFill>
                  <a:srgbClr val="C00000"/>
                </a:solidFill>
                <a:latin typeface="Meiryo" panose="020B0604030504040204" pitchFamily="34" charset="-128"/>
                <a:ea typeface="Meiryo" panose="020B0604030504040204" pitchFamily="34" charset="-128"/>
                <a:cs typeface="Times New Roman" panose="02020603050405020304" pitchFamily="18" charset="0"/>
              </a:rPr>
              <a:t>情報システムの部分最適化や複雑化</a:t>
            </a:r>
          </a:p>
          <a:p>
            <a:pPr marL="285750" indent="-285750" algn="just">
              <a:spcAft>
                <a:spcPts val="0"/>
              </a:spcAft>
              <a:buFont typeface="Wingdings" pitchFamily="2" charset="2"/>
              <a:buChar char="Ø"/>
            </a:pPr>
            <a:r>
              <a:rPr lang="ja-JP" altLang="ja-JP" kern="100">
                <a:latin typeface="Meiryo" panose="020B0604030504040204" pitchFamily="34" charset="-128"/>
                <a:ea typeface="Meiryo" panose="020B0604030504040204" pitchFamily="34" charset="-128"/>
                <a:cs typeface="Times New Roman" panose="02020603050405020304" pitchFamily="18" charset="0"/>
              </a:rPr>
              <a:t>各事業の個別最適化優先した結果、システムが複雑となり、企業全体での情報管理・データ管理ができず、全体最適が困難になっている。</a:t>
            </a:r>
          </a:p>
          <a:p>
            <a:pPr marL="285750" indent="-285750" algn="just">
              <a:spcAft>
                <a:spcPts val="0"/>
              </a:spcAft>
              <a:buFont typeface="Wingdings" pitchFamily="2" charset="2"/>
              <a:buChar char="Ø"/>
            </a:pPr>
            <a:r>
              <a:rPr lang="ja-JP" altLang="ja-JP" kern="100">
                <a:latin typeface="Meiryo" panose="020B0604030504040204" pitchFamily="34" charset="-128"/>
                <a:ea typeface="Meiryo" panose="020B0604030504040204" pitchFamily="34" charset="-128"/>
                <a:cs typeface="Times New Roman" panose="02020603050405020304" pitchFamily="18" charset="0"/>
              </a:rPr>
              <a:t>業務に合わせ１からシステムを開発することが多用され、カスタマイズすることが好まれ、その結果、個々のシステムの独自化／特殊化（ガラパゴス化）が進み、新しい技術を取り込むことが困難になっている。</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algn="just">
              <a:spcAft>
                <a:spcPts val="0"/>
              </a:spcAft>
            </a:pP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a:p>
            <a:pPr algn="just">
              <a:spcAft>
                <a:spcPts val="0"/>
              </a:spcAft>
            </a:pPr>
            <a:r>
              <a:rPr lang="ja-JP" altLang="ja-JP" sz="2000" b="1" kern="100">
                <a:solidFill>
                  <a:srgbClr val="C00000"/>
                </a:solidFill>
                <a:latin typeface="Meiryo" panose="020B0604030504040204" pitchFamily="34" charset="-128"/>
                <a:ea typeface="Meiryo" panose="020B0604030504040204" pitchFamily="34" charset="-128"/>
                <a:cs typeface="Times New Roman" panose="02020603050405020304" pitchFamily="18" charset="0"/>
              </a:rPr>
              <a:t>先送りを許容する意識の定着</a:t>
            </a:r>
          </a:p>
          <a:p>
            <a:pPr marL="285750" indent="-285750" algn="just">
              <a:spcAft>
                <a:spcPts val="0"/>
              </a:spcAft>
              <a:buFont typeface="Wingdings" pitchFamily="2" charset="2"/>
              <a:buChar char="Ø"/>
            </a:pPr>
            <a:r>
              <a:rPr lang="ja-JP" altLang="ja-JP" kern="100">
                <a:latin typeface="Meiryo" panose="020B0604030504040204" pitchFamily="34" charset="-128"/>
                <a:ea typeface="Meiryo" panose="020B0604030504040204" pitchFamily="34" charset="-128"/>
                <a:cs typeface="Times New Roman" panose="02020603050405020304" pitchFamily="18" charset="0"/>
              </a:rPr>
              <a:t>現状は問題なく稼働しているので誰も困っていないとの認識があり、時代遅れ（レガシー）になってしまっていることに自覚がない。</a:t>
            </a:r>
          </a:p>
          <a:p>
            <a:pPr marL="285750" indent="-285750" algn="just">
              <a:spcAft>
                <a:spcPts val="0"/>
              </a:spcAft>
              <a:buFont typeface="Wingdings" pitchFamily="2" charset="2"/>
              <a:buChar char="Ø"/>
            </a:pPr>
            <a:r>
              <a:rPr lang="ja-JP" altLang="ja-JP" kern="100">
                <a:latin typeface="Meiryo" panose="020B0604030504040204" pitchFamily="34" charset="-128"/>
                <a:ea typeface="Meiryo" panose="020B0604030504040204" pitchFamily="34" charset="-128"/>
                <a:cs typeface="Times New Roman" panose="02020603050405020304" pitchFamily="18" charset="0"/>
              </a:rPr>
              <a:t>レガシーが問題であるとの自覚があっても、根本的な解決には長時間と膨大な費用が要するうえ、失敗のリスクもあるため、刷新に着手しない。</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pPr algn="just">
              <a:spcAft>
                <a:spcPts val="0"/>
              </a:spcAft>
            </a:pP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a:p>
            <a:pPr algn="just">
              <a:spcAft>
                <a:spcPts val="0"/>
              </a:spcAft>
            </a:pPr>
            <a:r>
              <a:rPr lang="ja-JP" altLang="ja-JP" sz="2000" b="1" kern="100">
                <a:solidFill>
                  <a:srgbClr val="C00000"/>
                </a:solidFill>
                <a:latin typeface="Meiryo" panose="020B0604030504040204" pitchFamily="34" charset="-128"/>
                <a:ea typeface="Meiryo" panose="020B0604030504040204" pitchFamily="34" charset="-128"/>
                <a:cs typeface="Times New Roman" panose="02020603050405020304" pitchFamily="18" charset="0"/>
              </a:rPr>
              <a:t>経営者のコミットメントが不十分</a:t>
            </a:r>
          </a:p>
          <a:p>
            <a:pPr marL="285750" indent="-285750" algn="just">
              <a:spcAft>
                <a:spcPts val="0"/>
              </a:spcAft>
              <a:buFont typeface="Wingdings" pitchFamily="2" charset="2"/>
              <a:buChar char="Ø"/>
            </a:pPr>
            <a:r>
              <a:rPr lang="ja-JP" altLang="ja-JP" kern="100">
                <a:latin typeface="Meiryo" panose="020B0604030504040204" pitchFamily="34" charset="-128"/>
                <a:ea typeface="Meiryo" panose="020B0604030504040204" pitchFamily="34" charset="-128"/>
                <a:cs typeface="Times New Roman" panose="02020603050405020304" pitchFamily="18" charset="0"/>
              </a:rPr>
              <a:t>改善して使い続けた方が安全であるという意識が強く、デジタル技術を前提にしたビジョン</a:t>
            </a:r>
            <a:r>
              <a:rPr lang="ja-JP" altLang="en-US" kern="100">
                <a:latin typeface="Meiryo" panose="020B0604030504040204" pitchFamily="34" charset="-128"/>
                <a:ea typeface="Meiryo" panose="020B0604030504040204" pitchFamily="34" charset="-128"/>
                <a:cs typeface="Times New Roman" panose="02020603050405020304" pitchFamily="18" charset="0"/>
              </a:rPr>
              <a:t>が不明瞭で、</a:t>
            </a:r>
            <a:r>
              <a:rPr lang="ja-JP" altLang="ja-JP" kern="100">
                <a:latin typeface="Meiryo" panose="020B0604030504040204" pitchFamily="34" charset="-128"/>
                <a:ea typeface="Meiryo" panose="020B0604030504040204" pitchFamily="34" charset="-128"/>
                <a:cs typeface="Times New Roman" panose="02020603050405020304" pitchFamily="18" charset="0"/>
              </a:rPr>
              <a:t>コミットが稀薄である。</a:t>
            </a:r>
          </a:p>
          <a:p>
            <a:pPr marL="285750" indent="-285750" algn="just">
              <a:spcAft>
                <a:spcPts val="0"/>
              </a:spcAft>
              <a:buFont typeface="Wingdings" pitchFamily="2" charset="2"/>
              <a:buChar char="Ø"/>
            </a:pPr>
            <a:r>
              <a:rPr lang="en-US" altLang="ja-JP" kern="100" dirty="0">
                <a:latin typeface="Meiryo" panose="020B0604030504040204" pitchFamily="34" charset="-128"/>
                <a:ea typeface="Meiryo" panose="020B0604030504040204" pitchFamily="34" charset="-128"/>
                <a:cs typeface="Times New Roman" panose="02020603050405020304" pitchFamily="18" charset="0"/>
              </a:rPr>
              <a:t>DX</a:t>
            </a:r>
            <a:r>
              <a:rPr lang="ja-JP" altLang="ja-JP" kern="100">
                <a:latin typeface="Meiryo" panose="020B0604030504040204" pitchFamily="34" charset="-128"/>
                <a:ea typeface="Meiryo" panose="020B0604030504040204" pitchFamily="34" charset="-128"/>
                <a:cs typeface="Times New Roman" panose="02020603050405020304" pitchFamily="18" charset="0"/>
              </a:rPr>
              <a:t>やビジネスのデジタル化に取り組む組織を作るも、デジタル技術やそのビジネスへの影響についての理解が不十分で、かれらに明確な指示をだせない。</a:t>
            </a:r>
          </a:p>
        </p:txBody>
      </p:sp>
      <p:sp>
        <p:nvSpPr>
          <p:cNvPr id="4" name="正方形/長方形 3">
            <a:extLst>
              <a:ext uri="{FF2B5EF4-FFF2-40B4-BE49-F238E27FC236}">
                <a16:creationId xmlns:a16="http://schemas.microsoft.com/office/drawing/2014/main" id="{413614A6-DA16-6248-972C-25A5E2495E43}"/>
              </a:ext>
            </a:extLst>
          </p:cNvPr>
          <p:cNvSpPr/>
          <p:nvPr/>
        </p:nvSpPr>
        <p:spPr>
          <a:xfrm>
            <a:off x="230401" y="6238651"/>
            <a:ext cx="8686799" cy="276999"/>
          </a:xfrm>
          <a:prstGeom prst="rect">
            <a:avLst/>
          </a:prstGeom>
        </p:spPr>
        <p:txBody>
          <a:bodyPr wrap="square">
            <a:spAutoFit/>
          </a:bodyPr>
          <a:lstStyle/>
          <a:p>
            <a:pPr algn="ctr"/>
            <a:r>
              <a:rPr lang="ja-JP" altLang="ja-JP" sz="1200">
                <a:latin typeface="Meiryo" panose="020B0604030504040204" pitchFamily="34" charset="-128"/>
                <a:ea typeface="Meiryo" panose="020B0604030504040204" pitchFamily="34" charset="-128"/>
                <a:cs typeface="Times New Roman" panose="02020603050405020304" pitchFamily="18" charset="0"/>
              </a:rPr>
              <a:t>『</a:t>
            </a:r>
            <a:r>
              <a:rPr lang="en-US" altLang="ja-JP" sz="1200" dirty="0">
                <a:latin typeface="Meiryo" panose="020B0604030504040204" pitchFamily="34" charset="-128"/>
                <a:ea typeface="Meiryo" panose="020B0604030504040204" pitchFamily="34" charset="-128"/>
                <a:cs typeface="Times New Roman" panose="02020603050405020304" pitchFamily="18" charset="0"/>
              </a:rPr>
              <a:t>DX</a:t>
            </a:r>
            <a:r>
              <a:rPr lang="ja-JP" altLang="ja-JP" sz="1200">
                <a:latin typeface="Meiryo" panose="020B0604030504040204" pitchFamily="34" charset="-128"/>
                <a:ea typeface="Meiryo" panose="020B0604030504040204" pitchFamily="34" charset="-128"/>
                <a:cs typeface="Times New Roman" panose="02020603050405020304" pitchFamily="18" charset="0"/>
              </a:rPr>
              <a:t>レポート ～</a:t>
            </a:r>
            <a:r>
              <a:rPr lang="en-US" altLang="ja-JP" sz="1200" dirty="0">
                <a:latin typeface="Meiryo" panose="020B0604030504040204" pitchFamily="34" charset="-128"/>
                <a:ea typeface="Meiryo" panose="020B0604030504040204" pitchFamily="34" charset="-128"/>
                <a:cs typeface="Times New Roman" panose="02020603050405020304" pitchFamily="18" charset="0"/>
              </a:rPr>
              <a:t>IT</a:t>
            </a:r>
            <a:r>
              <a:rPr lang="ja-JP" altLang="ja-JP" sz="1200">
                <a:latin typeface="Meiryo" panose="020B0604030504040204" pitchFamily="34" charset="-128"/>
                <a:ea typeface="Meiryo" panose="020B0604030504040204" pitchFamily="34" charset="-128"/>
                <a:cs typeface="Times New Roman" panose="02020603050405020304" pitchFamily="18" charset="0"/>
              </a:rPr>
              <a:t>システム「</a:t>
            </a:r>
            <a:r>
              <a:rPr lang="en-US" altLang="ja-JP" sz="1200" dirty="0">
                <a:latin typeface="Meiryo" panose="020B0604030504040204" pitchFamily="34" charset="-128"/>
                <a:ea typeface="Meiryo" panose="020B0604030504040204" pitchFamily="34" charset="-128"/>
                <a:cs typeface="Times New Roman" panose="02020603050405020304" pitchFamily="18" charset="0"/>
              </a:rPr>
              <a:t>2025</a:t>
            </a:r>
            <a:r>
              <a:rPr lang="ja-JP" altLang="ja-JP" sz="1200">
                <a:latin typeface="Meiryo" panose="020B0604030504040204" pitchFamily="34" charset="-128"/>
                <a:ea typeface="Meiryo" panose="020B0604030504040204" pitchFamily="34" charset="-128"/>
                <a:cs typeface="Times New Roman" panose="02020603050405020304" pitchFamily="18" charset="0"/>
              </a:rPr>
              <a:t>年の崖」克服と</a:t>
            </a:r>
            <a:r>
              <a:rPr lang="en-US" altLang="ja-JP" sz="1200" dirty="0">
                <a:latin typeface="Meiryo" panose="020B0604030504040204" pitchFamily="34" charset="-128"/>
                <a:ea typeface="Meiryo" panose="020B0604030504040204" pitchFamily="34" charset="-128"/>
                <a:cs typeface="Times New Roman" panose="02020603050405020304" pitchFamily="18" charset="0"/>
              </a:rPr>
              <a:t>DX</a:t>
            </a:r>
            <a:r>
              <a:rPr lang="ja-JP" altLang="ja-JP" sz="1200">
                <a:latin typeface="Meiryo" panose="020B0604030504040204" pitchFamily="34" charset="-128"/>
                <a:ea typeface="Meiryo" panose="020B0604030504040204" pitchFamily="34" charset="-128"/>
                <a:cs typeface="Times New Roman" panose="02020603050405020304" pitchFamily="18" charset="0"/>
              </a:rPr>
              <a:t>の本格的な展開～</a:t>
            </a:r>
            <a:r>
              <a:rPr lang="en-US" altLang="ja-JP" sz="1200" dirty="0">
                <a:latin typeface="Meiryo" panose="020B0604030504040204" pitchFamily="34" charset="-128"/>
                <a:ea typeface="Meiryo" panose="020B0604030504040204" pitchFamily="34" charset="-128"/>
                <a:cs typeface="Times New Roman" panose="02020603050405020304" pitchFamily="18" charset="0"/>
              </a:rPr>
              <a:t> </a:t>
            </a:r>
            <a:r>
              <a:rPr lang="ja-JP" altLang="ja-JP" sz="1200">
                <a:latin typeface="Meiryo" panose="020B0604030504040204" pitchFamily="34" charset="-128"/>
                <a:ea typeface="Meiryo" panose="020B0604030504040204" pitchFamily="34" charset="-128"/>
                <a:cs typeface="Times New Roman" panose="02020603050405020304" pitchFamily="18" charset="0"/>
              </a:rPr>
              <a:t>経済産業省</a:t>
            </a:r>
            <a:r>
              <a:rPr lang="ja-JP" altLang="en-US" sz="1200">
                <a:latin typeface="Meiryo" panose="020B0604030504040204" pitchFamily="34" charset="-128"/>
                <a:ea typeface="Meiryo" panose="020B0604030504040204" pitchFamily="34" charset="-128"/>
                <a:cs typeface="Times New Roman" panose="02020603050405020304" pitchFamily="18" charset="0"/>
              </a:rPr>
              <a:t>・</a:t>
            </a:r>
            <a:r>
              <a:rPr lang="en-US" altLang="ja-JP" sz="1200" dirty="0">
                <a:latin typeface="Meiryo" panose="020B0604030504040204" pitchFamily="34" charset="-128"/>
                <a:ea typeface="Meiryo" panose="020B0604030504040204" pitchFamily="34" charset="-128"/>
                <a:cs typeface="Times New Roman" panose="02020603050405020304" pitchFamily="18" charset="0"/>
              </a:rPr>
              <a:t>2018</a:t>
            </a:r>
            <a:r>
              <a:rPr lang="ja-JP" altLang="ja-JP" sz="1200">
                <a:latin typeface="Meiryo" panose="020B0604030504040204" pitchFamily="34" charset="-128"/>
                <a:ea typeface="Meiryo" panose="020B0604030504040204" pitchFamily="34" charset="-128"/>
                <a:cs typeface="Times New Roman" panose="02020603050405020304" pitchFamily="18" charset="0"/>
              </a:rPr>
              <a:t>年</a:t>
            </a:r>
            <a:r>
              <a:rPr lang="en-US" altLang="ja-JP" sz="1200" dirty="0">
                <a:latin typeface="Meiryo" panose="020B0604030504040204" pitchFamily="34" charset="-128"/>
                <a:ea typeface="Meiryo" panose="020B0604030504040204" pitchFamily="34" charset="-128"/>
                <a:cs typeface="Times New Roman" panose="02020603050405020304" pitchFamily="18" charset="0"/>
              </a:rPr>
              <a:t>9</a:t>
            </a:r>
            <a:r>
              <a:rPr lang="ja-JP" altLang="ja-JP" sz="1200">
                <a:latin typeface="Meiryo" panose="020B0604030504040204" pitchFamily="34" charset="-128"/>
                <a:ea typeface="Meiryo" panose="020B0604030504040204" pitchFamily="34" charset="-128"/>
                <a:cs typeface="Times New Roman" panose="02020603050405020304" pitchFamily="18" charset="0"/>
              </a:rPr>
              <a:t>月』</a:t>
            </a:r>
            <a:r>
              <a:rPr lang="ja-JP" altLang="en-US" sz="1200">
                <a:latin typeface="Meiryo" panose="020B0604030504040204" pitchFamily="34" charset="-128"/>
                <a:ea typeface="Meiryo" panose="020B0604030504040204" pitchFamily="34" charset="-128"/>
                <a:cs typeface="Times New Roman" panose="02020603050405020304" pitchFamily="18" charset="0"/>
              </a:rPr>
              <a:t>の指摘を参考に作成</a:t>
            </a:r>
            <a:endParaRPr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91845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a:extLst>
              <a:ext uri="{FF2B5EF4-FFF2-40B4-BE49-F238E27FC236}">
                <a16:creationId xmlns:a16="http://schemas.microsoft.com/office/drawing/2014/main" id="{757BB031-1E70-C248-9548-BA7DBB11F2F2}"/>
              </a:ext>
            </a:extLst>
          </p:cNvPr>
          <p:cNvSpPr/>
          <p:nvPr/>
        </p:nvSpPr>
        <p:spPr>
          <a:xfrm>
            <a:off x="2688641" y="757410"/>
            <a:ext cx="3766718" cy="3766718"/>
          </a:xfrm>
          <a:prstGeom prst="ellipse">
            <a:avLst/>
          </a:prstGeom>
          <a:solidFill>
            <a:srgbClr val="E46C0A">
              <a:alpha val="7803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35541D3-77BD-B247-B36B-871FFCEAC331}"/>
              </a:ext>
            </a:extLst>
          </p:cNvPr>
          <p:cNvSpPr txBox="1"/>
          <p:nvPr/>
        </p:nvSpPr>
        <p:spPr>
          <a:xfrm>
            <a:off x="3761521" y="1610809"/>
            <a:ext cx="1620957"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イノベーション</a:t>
            </a:r>
          </a:p>
        </p:txBody>
      </p:sp>
      <p:sp>
        <p:nvSpPr>
          <p:cNvPr id="10" name="テキスト ボックス 9">
            <a:extLst>
              <a:ext uri="{FF2B5EF4-FFF2-40B4-BE49-F238E27FC236}">
                <a16:creationId xmlns:a16="http://schemas.microsoft.com/office/drawing/2014/main" id="{010AB66D-43EB-8C42-A018-2BC5B0DA2630}"/>
              </a:ext>
            </a:extLst>
          </p:cNvPr>
          <p:cNvSpPr txBox="1"/>
          <p:nvPr/>
        </p:nvSpPr>
        <p:spPr>
          <a:xfrm>
            <a:off x="3587306" y="1244221"/>
            <a:ext cx="1969385" cy="461665"/>
          </a:xfrm>
          <a:prstGeom prst="rect">
            <a:avLst/>
          </a:prstGeom>
          <a:noFill/>
        </p:spPr>
        <p:txBody>
          <a:bodyPr wrap="none" rtlCol="0">
            <a:spAutoFit/>
          </a:bodyPr>
          <a:lstStyle/>
          <a:p>
            <a:pPr algn="ct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Innovation</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8CE3B723-F9B5-0F4A-AA4D-B6A020CDCE0F}"/>
              </a:ext>
            </a:extLst>
          </p:cNvPr>
          <p:cNvSpPr txBox="1"/>
          <p:nvPr/>
        </p:nvSpPr>
        <p:spPr>
          <a:xfrm>
            <a:off x="3325504" y="2025737"/>
            <a:ext cx="2492991"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新たな競争力の源泉</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や事業領域の創出</a:t>
            </a:r>
            <a:endPar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11D1AE7B-39D2-8341-864D-EA5D901992E6}"/>
              </a:ext>
            </a:extLst>
          </p:cNvPr>
          <p:cNvSpPr>
            <a:spLocks noGrp="1"/>
          </p:cNvSpPr>
          <p:nvPr>
            <p:ph type="title"/>
          </p:nvPr>
        </p:nvSpPr>
        <p:spPr/>
        <p:txBody>
          <a:bodyPr/>
          <a:lstStyle/>
          <a:p>
            <a:r>
              <a:rPr kumimoji="1" lang="en-US" altLang="ja-JP" dirty="0"/>
              <a:t>DX</a:t>
            </a:r>
            <a:r>
              <a:rPr kumimoji="1" lang="ja-JP" altLang="en-US"/>
              <a:t>の実現を支える</a:t>
            </a:r>
            <a:r>
              <a:rPr lang="en-US" altLang="ja-JP" dirty="0"/>
              <a:t>3</a:t>
            </a:r>
            <a:r>
              <a:rPr lang="ja-JP" altLang="en-US"/>
              <a:t>つの取り組み</a:t>
            </a:r>
            <a:endParaRPr kumimoji="1" lang="ja-JP" altLang="en-US"/>
          </a:p>
        </p:txBody>
      </p:sp>
      <p:sp>
        <p:nvSpPr>
          <p:cNvPr id="4" name="円/楕円 3">
            <a:extLst>
              <a:ext uri="{FF2B5EF4-FFF2-40B4-BE49-F238E27FC236}">
                <a16:creationId xmlns:a16="http://schemas.microsoft.com/office/drawing/2014/main" id="{68E38616-EC21-034E-8C7C-770EA33FA2EE}"/>
              </a:ext>
            </a:extLst>
          </p:cNvPr>
          <p:cNvSpPr/>
          <p:nvPr/>
        </p:nvSpPr>
        <p:spPr>
          <a:xfrm>
            <a:off x="1510856" y="2789281"/>
            <a:ext cx="3766718" cy="3766718"/>
          </a:xfrm>
          <a:prstGeom prst="ellipse">
            <a:avLst/>
          </a:prstGeom>
          <a:solidFill>
            <a:srgbClr val="77933C">
              <a:alpha val="5803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DA85FDEB-47E3-714F-8FEB-B84CD6633880}"/>
              </a:ext>
            </a:extLst>
          </p:cNvPr>
          <p:cNvSpPr/>
          <p:nvPr/>
        </p:nvSpPr>
        <p:spPr>
          <a:xfrm>
            <a:off x="3866426" y="2801148"/>
            <a:ext cx="3766718" cy="3766718"/>
          </a:xfrm>
          <a:prstGeom prst="ellipse">
            <a:avLst/>
          </a:prstGeom>
          <a:solidFill>
            <a:srgbClr val="0070C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CBD9F48-4220-9443-A054-B33D027330E9}"/>
              </a:ext>
            </a:extLst>
          </p:cNvPr>
          <p:cNvSpPr txBox="1"/>
          <p:nvPr/>
        </p:nvSpPr>
        <p:spPr>
          <a:xfrm>
            <a:off x="2078326" y="5762036"/>
            <a:ext cx="2236510"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デジタライゼーション</a:t>
            </a:r>
          </a:p>
        </p:txBody>
      </p:sp>
      <p:sp>
        <p:nvSpPr>
          <p:cNvPr id="9" name="テキスト ボックス 8">
            <a:extLst>
              <a:ext uri="{FF2B5EF4-FFF2-40B4-BE49-F238E27FC236}">
                <a16:creationId xmlns:a16="http://schemas.microsoft.com/office/drawing/2014/main" id="{8CAC3340-5C95-4545-A2BB-FC212FF08943}"/>
              </a:ext>
            </a:extLst>
          </p:cNvPr>
          <p:cNvSpPr txBox="1"/>
          <p:nvPr/>
        </p:nvSpPr>
        <p:spPr>
          <a:xfrm>
            <a:off x="4559774" y="5762036"/>
            <a:ext cx="2646878"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p>
        </p:txBody>
      </p:sp>
      <p:sp>
        <p:nvSpPr>
          <p:cNvPr id="11" name="テキスト ボックス 10">
            <a:extLst>
              <a:ext uri="{FF2B5EF4-FFF2-40B4-BE49-F238E27FC236}">
                <a16:creationId xmlns:a16="http://schemas.microsoft.com/office/drawing/2014/main" id="{C5CCFE78-B26F-8B4A-BA59-825505E1C5C3}"/>
              </a:ext>
            </a:extLst>
          </p:cNvPr>
          <p:cNvSpPr txBox="1"/>
          <p:nvPr/>
        </p:nvSpPr>
        <p:spPr>
          <a:xfrm>
            <a:off x="2067782" y="5413190"/>
            <a:ext cx="2342309" cy="461665"/>
          </a:xfrm>
          <a:prstGeom prst="rect">
            <a:avLst/>
          </a:prstGeom>
          <a:noFill/>
        </p:spPr>
        <p:txBody>
          <a:bodyPr wrap="none" rtlCol="0">
            <a:spAutoFit/>
          </a:bodyPr>
          <a:lstStyle/>
          <a:p>
            <a:pPr algn="ct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Digitalization</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A068BFB7-D5C8-BA47-A3C1-93119A886677}"/>
              </a:ext>
            </a:extLst>
          </p:cNvPr>
          <p:cNvSpPr txBox="1"/>
          <p:nvPr/>
        </p:nvSpPr>
        <p:spPr>
          <a:xfrm>
            <a:off x="4559774" y="5429892"/>
            <a:ext cx="2679388" cy="461665"/>
          </a:xfrm>
          <a:prstGeom prst="rect">
            <a:avLst/>
          </a:prstGeom>
          <a:noFill/>
        </p:spPr>
        <p:txBody>
          <a:bodyPr wrap="none" rtlCol="0">
            <a:spAutoFit/>
          </a:bodyPr>
          <a:lstStyle/>
          <a:p>
            <a:pPr algn="ct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Transformation</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52C6DE7-D942-4D49-824B-9384A041E061}"/>
              </a:ext>
            </a:extLst>
          </p:cNvPr>
          <p:cNvSpPr txBox="1"/>
          <p:nvPr/>
        </p:nvSpPr>
        <p:spPr>
          <a:xfrm>
            <a:off x="4975382" y="4691134"/>
            <a:ext cx="2492990"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変化に俊敏な企業の</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文化や風土への変革</a:t>
            </a:r>
          </a:p>
        </p:txBody>
      </p:sp>
      <p:sp>
        <p:nvSpPr>
          <p:cNvPr id="15" name="テキスト ボックス 14">
            <a:extLst>
              <a:ext uri="{FF2B5EF4-FFF2-40B4-BE49-F238E27FC236}">
                <a16:creationId xmlns:a16="http://schemas.microsoft.com/office/drawing/2014/main" id="{EF23471A-ECF3-D34D-A631-333E5A0749E9}"/>
              </a:ext>
            </a:extLst>
          </p:cNvPr>
          <p:cNvSpPr txBox="1"/>
          <p:nvPr/>
        </p:nvSpPr>
        <p:spPr>
          <a:xfrm>
            <a:off x="1675628" y="4691134"/>
            <a:ext cx="2749471" cy="707886"/>
          </a:xfrm>
          <a:prstGeom prst="rect">
            <a:avLst/>
          </a:prstGeom>
          <a:noFill/>
        </p:spPr>
        <p:txBody>
          <a:bodyPr wrap="none" rtlCol="0">
            <a:spAutoFit/>
          </a:bodyPr>
          <a:lstStyle/>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デジタルにできること</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は全てデジタルに移行</a:t>
            </a:r>
            <a:endPar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94E6CCA-A439-0244-BB92-2157D8EC3EF1}"/>
              </a:ext>
            </a:extLst>
          </p:cNvPr>
          <p:cNvSpPr txBox="1"/>
          <p:nvPr/>
        </p:nvSpPr>
        <p:spPr>
          <a:xfrm>
            <a:off x="450402" y="2950945"/>
            <a:ext cx="2973891" cy="646331"/>
          </a:xfrm>
          <a:prstGeom prst="rect">
            <a:avLst/>
          </a:prstGeom>
          <a:solidFill>
            <a:srgbClr val="FFFFFF">
              <a:alpha val="70980"/>
            </a:srgbClr>
          </a:solidFill>
        </p:spPr>
        <p:txBody>
          <a:bodyPr wrap="none" rtlCol="0">
            <a:spAutoFit/>
          </a:bodyPr>
          <a:lstStyle/>
          <a:p>
            <a:pPr marL="171450" indent="-171450">
              <a:buFont typeface="Wingdings" pitchFamily="2" charset="2"/>
              <a:buChar char="Ø"/>
            </a:pPr>
            <a:r>
              <a:rPr kumimoji="1" lang="ja-JP" altLang="en-US" sz="12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新しいテクノロジーの探索と適用</a:t>
            </a:r>
            <a:endParaRPr kumimoji="1" lang="en-US" altLang="ja-JP" sz="12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全社員デジタル・リテラシーの向上</a:t>
            </a:r>
            <a:endParaRPr lang="en-US" altLang="ja-JP" sz="12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ビジネス・プロセスの見直しと流水化</a:t>
            </a:r>
            <a:endParaRPr kumimoji="1" lang="en-US" altLang="ja-JP" sz="12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9D57B13F-EC1C-A44F-8362-9E914187B30C}"/>
              </a:ext>
            </a:extLst>
          </p:cNvPr>
          <p:cNvSpPr txBox="1"/>
          <p:nvPr/>
        </p:nvSpPr>
        <p:spPr>
          <a:xfrm>
            <a:off x="5796650" y="1323748"/>
            <a:ext cx="2820003" cy="646331"/>
          </a:xfrm>
          <a:prstGeom prst="rect">
            <a:avLst/>
          </a:prstGeom>
          <a:solidFill>
            <a:srgbClr val="FFFFFF">
              <a:alpha val="70980"/>
            </a:srgbClr>
          </a:solidFill>
        </p:spPr>
        <p:txBody>
          <a:bodyPr wrap="none" rtlCol="0">
            <a:spAutoFit/>
          </a:bodyPr>
          <a:lstStyle/>
          <a:p>
            <a:pPr marL="171450" indent="-171450">
              <a:buFont typeface="Wingdings" pitchFamily="2" charset="2"/>
              <a:buChar char="Ø"/>
            </a:pPr>
            <a:r>
              <a:rPr kumimoji="1"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新しいテクノロジーの発明</a:t>
            </a:r>
            <a:endParaRPr kumimoji="1"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新しいビジネス・モデルの創出</a:t>
            </a:r>
            <a:endParaRPr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他者との提携による新事業への参入</a:t>
            </a:r>
            <a:endParaRPr kumimoji="1"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FCC3A87C-7CB9-8548-9791-6DAEC249B824}"/>
              </a:ext>
            </a:extLst>
          </p:cNvPr>
          <p:cNvSpPr txBox="1"/>
          <p:nvPr/>
        </p:nvSpPr>
        <p:spPr>
          <a:xfrm>
            <a:off x="6362767" y="3718049"/>
            <a:ext cx="2358338" cy="646331"/>
          </a:xfrm>
          <a:prstGeom prst="rect">
            <a:avLst/>
          </a:prstGeom>
          <a:solidFill>
            <a:srgbClr val="FFFFFF">
              <a:alpha val="70980"/>
            </a:srgbClr>
          </a:solidFill>
        </p:spPr>
        <p:txBody>
          <a:bodyPr wrap="none" rtlCol="0">
            <a:spAutoFit/>
          </a:bodyPr>
          <a:lstStyle/>
          <a:p>
            <a:pPr marL="171450" indent="-171450">
              <a:buFont typeface="Wingdings" pitchFamily="2" charset="2"/>
              <a:buChar char="Ø"/>
            </a:pPr>
            <a:r>
              <a:rPr kumimoji="1"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オープンな情報の共有</a:t>
            </a:r>
            <a:endParaRPr kumimoji="1"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大胆な現場への権限委譲</a:t>
            </a:r>
            <a:endParaRPr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アジャイルな組織の振る舞い</a:t>
            </a:r>
            <a:endParaRPr kumimoji="1"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CDB43A98-7A5B-B645-B9EF-16300E533392}"/>
              </a:ext>
            </a:extLst>
          </p:cNvPr>
          <p:cNvSpPr txBox="1"/>
          <p:nvPr/>
        </p:nvSpPr>
        <p:spPr>
          <a:xfrm>
            <a:off x="3670118" y="3559641"/>
            <a:ext cx="1803763" cy="800219"/>
          </a:xfrm>
          <a:prstGeom prst="rect">
            <a:avLst/>
          </a:prstGeom>
          <a:noFill/>
        </p:spPr>
        <p:txBody>
          <a:bodyPr wrap="none" rtlCol="0">
            <a:spAutoFit/>
          </a:bodyPr>
          <a:lstStyle/>
          <a:p>
            <a:pPr algn="ctr"/>
            <a:r>
              <a:rPr kumimoji="1" lang="ja-JP" altLang="en-US">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相乗効果による</a:t>
            </a:r>
            <a:endParaRPr kumimoji="1" lang="en-US" altLang="ja-JP"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2800" b="1"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DX</a:t>
            </a:r>
            <a:r>
              <a:rPr lang="ja-JP" altLang="en-US" sz="2800" b="1">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の実現</a:t>
            </a:r>
            <a:endParaRPr kumimoji="1" lang="ja-JP" altLang="en-US" sz="2800" b="1">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2529219F-F484-264E-B89D-57F4B0706C6A}"/>
              </a:ext>
            </a:extLst>
          </p:cNvPr>
          <p:cNvSpPr txBox="1"/>
          <p:nvPr/>
        </p:nvSpPr>
        <p:spPr>
          <a:xfrm>
            <a:off x="7217079" y="5903424"/>
            <a:ext cx="1588897" cy="584775"/>
          </a:xfrm>
          <a:prstGeom prst="rect">
            <a:avLst/>
          </a:prstGeom>
          <a:solidFill>
            <a:srgbClr val="FFFFFF">
              <a:alpha val="70980"/>
            </a:srgbClr>
          </a:solidFill>
        </p:spPr>
        <p:txBody>
          <a:bodyPr wrap="none" rtlCol="0">
            <a:spAutoFit/>
          </a:bodyPr>
          <a:lstStyle/>
          <a:p>
            <a:r>
              <a:rPr kumimoji="1" lang="ja-JP" altLang="en-US" sz="8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アジャイルとは</a:t>
            </a:r>
            <a:endParaRPr kumimoji="1" lang="en-US" altLang="ja-JP" sz="8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8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現場からのフィードバック</a:t>
            </a:r>
            <a:endParaRPr kumimoji="1" lang="en-US" altLang="ja-JP" sz="8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8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反復的なデザインと実践</a:t>
            </a:r>
            <a:endParaRPr lang="en-US" altLang="ja-JP" sz="8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8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継続的な改善</a:t>
            </a:r>
            <a:endParaRPr kumimoji="1" lang="en-US" altLang="ja-JP" sz="8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891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A6318D0-A1C2-5E47-8926-0E70C56164F2}"/>
              </a:ext>
            </a:extLst>
          </p:cNvPr>
          <p:cNvPicPr>
            <a:picLocks noChangeAspect="1"/>
          </p:cNvPicPr>
          <p:nvPr/>
        </p:nvPicPr>
        <p:blipFill>
          <a:blip r:embed="rId2"/>
          <a:stretch>
            <a:fillRect/>
          </a:stretch>
        </p:blipFill>
        <p:spPr>
          <a:xfrm>
            <a:off x="107504" y="2607878"/>
            <a:ext cx="4283968" cy="3212976"/>
          </a:xfrm>
          <a:prstGeom prst="rect">
            <a:avLst/>
          </a:prstGeom>
        </p:spPr>
      </p:pic>
      <p:sp>
        <p:nvSpPr>
          <p:cNvPr id="2" name="タイトル 1">
            <a:extLst>
              <a:ext uri="{FF2B5EF4-FFF2-40B4-BE49-F238E27FC236}">
                <a16:creationId xmlns:a16="http://schemas.microsoft.com/office/drawing/2014/main" id="{D57EABBF-4496-C543-BEBA-878BC7782D58}"/>
              </a:ext>
            </a:extLst>
          </p:cNvPr>
          <p:cNvSpPr>
            <a:spLocks noGrp="1"/>
          </p:cNvSpPr>
          <p:nvPr>
            <p:ph type="title"/>
          </p:nvPr>
        </p:nvSpPr>
        <p:spPr/>
        <p:txBody>
          <a:bodyPr/>
          <a:lstStyle/>
          <a:p>
            <a:r>
              <a:rPr kumimoji="1" lang="en-US" altLang="ja-JP" dirty="0"/>
              <a:t>DX</a:t>
            </a:r>
            <a:r>
              <a:rPr kumimoji="1" lang="ja-JP" altLang="en-US"/>
              <a:t>と</a:t>
            </a:r>
            <a:r>
              <a:rPr kumimoji="1" lang="en-US" altLang="ja-JP" dirty="0"/>
              <a:t>Purpose</a:t>
            </a:r>
            <a:endParaRPr kumimoji="1" lang="ja-JP" altLang="en-US"/>
          </a:p>
        </p:txBody>
      </p:sp>
      <p:sp>
        <p:nvSpPr>
          <p:cNvPr id="3" name="正方形/長方形 2">
            <a:extLst>
              <a:ext uri="{FF2B5EF4-FFF2-40B4-BE49-F238E27FC236}">
                <a16:creationId xmlns:a16="http://schemas.microsoft.com/office/drawing/2014/main" id="{119903A1-541B-E441-B515-C082E9B18347}"/>
              </a:ext>
            </a:extLst>
          </p:cNvPr>
          <p:cNvSpPr/>
          <p:nvPr/>
        </p:nvSpPr>
        <p:spPr>
          <a:xfrm>
            <a:off x="4073867" y="3656659"/>
            <a:ext cx="4501755" cy="1569660"/>
          </a:xfrm>
          <a:prstGeom prst="rect">
            <a:avLst/>
          </a:prstGeom>
        </p:spPr>
        <p:txBody>
          <a:bodyPr wrap="square">
            <a:spAutoFit/>
          </a:bodyPr>
          <a:lstStyle/>
          <a:p>
            <a:pPr marL="285750" indent="-285750">
              <a:buFont typeface="Wingdings" pitchFamily="2" charset="2"/>
              <a:buChar char="l"/>
            </a:pPr>
            <a:r>
              <a:rPr lang="ja-JP" altLang="en-US" sz="1600">
                <a:solidFill>
                  <a:srgbClr val="0070C0"/>
                </a:solidFill>
                <a:latin typeface="ヒラギノ角ゴ Pro W3" panose="020B0300000000000000" pitchFamily="34" charset="-128"/>
                <a:ea typeface="ヒラギノ角ゴ Pro W3" panose="020B0300000000000000" pitchFamily="34" charset="-128"/>
              </a:rPr>
              <a:t>企業は、利益のためだけに存在してるのではない。</a:t>
            </a:r>
            <a:endParaRPr lang="en-US" altLang="ja-JP" sz="1600" dirty="0">
              <a:solidFill>
                <a:srgbClr val="0070C0"/>
              </a:solidFill>
              <a:latin typeface="ヒラギノ角ゴ Pro W3" panose="020B0300000000000000" pitchFamily="34" charset="-128"/>
              <a:ea typeface="ヒラギノ角ゴ Pro W3" panose="020B0300000000000000" pitchFamily="34" charset="-128"/>
            </a:endParaRPr>
          </a:p>
          <a:p>
            <a:pPr marL="285750" indent="-285750">
              <a:buFont typeface="Wingdings" pitchFamily="2" charset="2"/>
              <a:buChar char="l"/>
            </a:pPr>
            <a:r>
              <a:rPr lang="ja-JP" altLang="en-US" sz="1600">
                <a:solidFill>
                  <a:srgbClr val="0070C0"/>
                </a:solidFill>
                <a:latin typeface="ヒラギノ角ゴ Pro W3" panose="020B0300000000000000" pitchFamily="34" charset="-128"/>
                <a:ea typeface="ヒラギノ角ゴ Pro W3" panose="020B0300000000000000" pitchFamily="34" charset="-128"/>
              </a:rPr>
              <a:t>利益は、企業や事業の目的ではなく、条件である。</a:t>
            </a:r>
            <a:endParaRPr lang="en-US" altLang="ja-JP" sz="1600" dirty="0">
              <a:solidFill>
                <a:srgbClr val="0070C0"/>
              </a:solidFill>
              <a:latin typeface="ヒラギノ角ゴ Pro W3" panose="020B0300000000000000" pitchFamily="34" charset="-128"/>
              <a:ea typeface="ヒラギノ角ゴ Pro W3" panose="020B0300000000000000" pitchFamily="34" charset="-128"/>
            </a:endParaRPr>
          </a:p>
          <a:p>
            <a:pPr marL="285750" indent="-285750">
              <a:buFont typeface="Wingdings" pitchFamily="2" charset="2"/>
              <a:buChar char="l"/>
            </a:pPr>
            <a:r>
              <a:rPr lang="ja-JP" altLang="en-US" sz="1600">
                <a:solidFill>
                  <a:srgbClr val="0070C0"/>
                </a:solidFill>
                <a:latin typeface="ヒラギノ角ゴ Pro W3" panose="020B0300000000000000" pitchFamily="34" charset="-128"/>
                <a:ea typeface="ヒラギノ角ゴ Pro W3" panose="020B0300000000000000" pitchFamily="34" charset="-128"/>
              </a:rPr>
              <a:t>企業の最大の目的は、永続的に成長し続ける過程で社会的責任を果たすことだ。</a:t>
            </a:r>
            <a:endParaRPr lang="ja-JP" altLang="en-US" sz="1600">
              <a:solidFill>
                <a:srgbClr val="0070C0"/>
              </a:solidFill>
            </a:endParaRPr>
          </a:p>
        </p:txBody>
      </p:sp>
      <p:sp>
        <p:nvSpPr>
          <p:cNvPr id="4" name="正方形/長方形 3">
            <a:extLst>
              <a:ext uri="{FF2B5EF4-FFF2-40B4-BE49-F238E27FC236}">
                <a16:creationId xmlns:a16="http://schemas.microsoft.com/office/drawing/2014/main" id="{8B161078-C07C-BB4B-BDF6-E3DC03C4AFC8}"/>
              </a:ext>
            </a:extLst>
          </p:cNvPr>
          <p:cNvSpPr/>
          <p:nvPr/>
        </p:nvSpPr>
        <p:spPr>
          <a:xfrm>
            <a:off x="4073867" y="2607878"/>
            <a:ext cx="4824537" cy="892552"/>
          </a:xfrm>
          <a:prstGeom prst="rect">
            <a:avLst/>
          </a:prstGeom>
        </p:spPr>
        <p:txBody>
          <a:bodyPr wrap="square">
            <a:spAutoFit/>
          </a:bodyPr>
          <a:lstStyle/>
          <a:p>
            <a:r>
              <a:rPr lang="en" altLang="ja-JP" sz="2800" b="1" dirty="0">
                <a:solidFill>
                  <a:srgbClr val="7030A0"/>
                </a:solidFill>
                <a:latin typeface="ヒラギノ角ゴ Pro W3" panose="020B0300000000000000" pitchFamily="34" charset="-128"/>
                <a:ea typeface="ヒラギノ角ゴ Pro W3" panose="020B0300000000000000" pitchFamily="34" charset="-128"/>
              </a:rPr>
              <a:t>purpose beyond profit</a:t>
            </a:r>
          </a:p>
          <a:p>
            <a:r>
              <a:rPr lang="ja-JP" altLang="en-US" sz="2400">
                <a:solidFill>
                  <a:srgbClr val="7030A0"/>
                </a:solidFill>
                <a:latin typeface="ヒラギノ角ゴ Pro W3" panose="020B0300000000000000" pitchFamily="34" charset="-128"/>
                <a:ea typeface="ヒラギノ角ゴ Pro W3" panose="020B0300000000000000" pitchFamily="34" charset="-128"/>
              </a:rPr>
              <a:t>企業の存在意義は利益を超える</a:t>
            </a:r>
            <a:endParaRPr lang="ja-JP" altLang="en-US" sz="2400" b="0" i="0">
              <a:solidFill>
                <a:srgbClr val="7030A0"/>
              </a:solidFill>
              <a:effectLst/>
              <a:latin typeface="ヒラギノ角ゴ Pro W3" panose="020B0300000000000000" pitchFamily="34" charset="-128"/>
              <a:ea typeface="ヒラギノ角ゴ Pro W3" panose="020B0300000000000000" pitchFamily="34" charset="-128"/>
            </a:endParaRPr>
          </a:p>
        </p:txBody>
      </p:sp>
      <p:sp>
        <p:nvSpPr>
          <p:cNvPr id="5" name="正方形/長方形 4">
            <a:extLst>
              <a:ext uri="{FF2B5EF4-FFF2-40B4-BE49-F238E27FC236}">
                <a16:creationId xmlns:a16="http://schemas.microsoft.com/office/drawing/2014/main" id="{8E830632-A699-C341-95CC-3763EA604662}"/>
              </a:ext>
            </a:extLst>
          </p:cNvPr>
          <p:cNvSpPr/>
          <p:nvPr/>
        </p:nvSpPr>
        <p:spPr>
          <a:xfrm>
            <a:off x="611560" y="1975766"/>
            <a:ext cx="8059015" cy="369332"/>
          </a:xfrm>
          <a:prstGeom prst="rect">
            <a:avLst/>
          </a:prstGeom>
        </p:spPr>
        <p:txBody>
          <a:bodyPr wrap="square">
            <a:spAutoFit/>
          </a:bodyPr>
          <a:lstStyle/>
          <a:p>
            <a:r>
              <a:rPr lang="ja-JP" altLang="en-US">
                <a:solidFill>
                  <a:srgbClr val="0070C0"/>
                </a:solidFill>
                <a:latin typeface="Meiryo" panose="020B0604030504040204" pitchFamily="34" charset="-128"/>
                <a:ea typeface="Meiryo" panose="020B0604030504040204" pitchFamily="34" charset="-128"/>
              </a:rPr>
              <a:t>2018年・IIRC（国際統合報告委員会）レポート「purpose beyond profit」</a:t>
            </a:r>
          </a:p>
        </p:txBody>
      </p:sp>
    </p:spTree>
    <p:extLst>
      <p:ext uri="{BB962C8B-B14F-4D97-AF65-F5344CB8AC3E}">
        <p14:creationId xmlns:p14="http://schemas.microsoft.com/office/powerpoint/2010/main" val="1321160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EB0413-C644-A040-AA33-D196A81D1D8B}"/>
              </a:ext>
            </a:extLst>
          </p:cNvPr>
          <p:cNvSpPr>
            <a:spLocks noGrp="1"/>
          </p:cNvSpPr>
          <p:nvPr>
            <p:ph type="title"/>
          </p:nvPr>
        </p:nvSpPr>
        <p:spPr>
          <a:xfrm>
            <a:off x="230400" y="266400"/>
            <a:ext cx="8913600" cy="416221"/>
          </a:xfrm>
        </p:spPr>
        <p:txBody>
          <a:bodyPr/>
          <a:lstStyle/>
          <a:p>
            <a:r>
              <a:rPr kumimoji="1" lang="en-US" altLang="ja-JP" dirty="0"/>
              <a:t>Purpose:</a:t>
            </a:r>
            <a:r>
              <a:rPr kumimoji="1" lang="ja-JP" altLang="en-US"/>
              <a:t>不確実な社会でもぶれることのない価値の根源</a:t>
            </a:r>
          </a:p>
        </p:txBody>
      </p:sp>
      <p:sp>
        <p:nvSpPr>
          <p:cNvPr id="3" name="正方形/長方形 2">
            <a:extLst>
              <a:ext uri="{FF2B5EF4-FFF2-40B4-BE49-F238E27FC236}">
                <a16:creationId xmlns:a16="http://schemas.microsoft.com/office/drawing/2014/main" id="{72DE4681-C75F-C040-8D3D-EE4DAB2220E3}"/>
              </a:ext>
            </a:extLst>
          </p:cNvPr>
          <p:cNvSpPr/>
          <p:nvPr/>
        </p:nvSpPr>
        <p:spPr>
          <a:xfrm>
            <a:off x="2678138" y="1013696"/>
            <a:ext cx="6090739" cy="4359520"/>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D198C700-3104-3D4B-8195-35081FB12559}"/>
              </a:ext>
            </a:extLst>
          </p:cNvPr>
          <p:cNvSpPr/>
          <p:nvPr/>
        </p:nvSpPr>
        <p:spPr>
          <a:xfrm>
            <a:off x="2678137" y="2338843"/>
            <a:ext cx="6090740" cy="3034373"/>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D6933073-B763-1B4C-B031-5331FD22CEBD}"/>
              </a:ext>
            </a:extLst>
          </p:cNvPr>
          <p:cNvSpPr/>
          <p:nvPr/>
        </p:nvSpPr>
        <p:spPr>
          <a:xfrm>
            <a:off x="2649541" y="3750000"/>
            <a:ext cx="6090741" cy="16232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27128EBC-3202-5145-866D-43516B0C7A74}"/>
              </a:ext>
            </a:extLst>
          </p:cNvPr>
          <p:cNvSpPr/>
          <p:nvPr/>
        </p:nvSpPr>
        <p:spPr>
          <a:xfrm>
            <a:off x="335921" y="1005625"/>
            <a:ext cx="4355571" cy="4359521"/>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EA26C3D6-58E8-0447-AC2E-231907C41F30}"/>
              </a:ext>
            </a:extLst>
          </p:cNvPr>
          <p:cNvSpPr/>
          <p:nvPr/>
        </p:nvSpPr>
        <p:spPr>
          <a:xfrm>
            <a:off x="966591" y="2363742"/>
            <a:ext cx="3036180" cy="30014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4178C0EC-67B1-AD42-806A-3CFDABF5C90B}"/>
              </a:ext>
            </a:extLst>
          </p:cNvPr>
          <p:cNvSpPr/>
          <p:nvPr/>
        </p:nvSpPr>
        <p:spPr>
          <a:xfrm>
            <a:off x="1680817" y="3741930"/>
            <a:ext cx="1654628" cy="1623216"/>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6921C13-BA35-2F4C-85EA-A58948140E2E}"/>
              </a:ext>
            </a:extLst>
          </p:cNvPr>
          <p:cNvSpPr txBox="1"/>
          <p:nvPr/>
        </p:nvSpPr>
        <p:spPr>
          <a:xfrm>
            <a:off x="4984700" y="4029962"/>
            <a:ext cx="3784177" cy="523220"/>
          </a:xfrm>
          <a:prstGeom prst="rect">
            <a:avLst/>
          </a:prstGeom>
          <a:noFill/>
        </p:spPr>
        <p:txBody>
          <a:bodyPr wrap="none" rtlCol="0">
            <a:spAutoFit/>
          </a:bodyPr>
          <a:lstStyle/>
          <a:p>
            <a:pPr algn="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Purpose</a:t>
            </a:r>
            <a:r>
              <a:rPr kumimoji="1" lang="ja-JP" altLang="en-US"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／企業の存在意義</a:t>
            </a:r>
          </a:p>
        </p:txBody>
      </p:sp>
      <p:sp>
        <p:nvSpPr>
          <p:cNvPr id="10" name="テキスト ボックス 9">
            <a:extLst>
              <a:ext uri="{FF2B5EF4-FFF2-40B4-BE49-F238E27FC236}">
                <a16:creationId xmlns:a16="http://schemas.microsoft.com/office/drawing/2014/main" id="{01BF0010-8065-9748-B83B-E43956958600}"/>
              </a:ext>
            </a:extLst>
          </p:cNvPr>
          <p:cNvSpPr txBox="1"/>
          <p:nvPr/>
        </p:nvSpPr>
        <p:spPr>
          <a:xfrm>
            <a:off x="5057648" y="4521071"/>
            <a:ext cx="3696932" cy="646331"/>
          </a:xfrm>
          <a:prstGeom prst="rect">
            <a:avLst/>
          </a:prstGeom>
          <a:noFill/>
        </p:spPr>
        <p:txBody>
          <a:bodyPr wrap="square" rtlCol="0">
            <a:spAutoFit/>
          </a:bodyPr>
          <a:lstStyle/>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不確実性の高まる社会にあっても</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ぶれることのない自分たちの価値</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068E6D8-8790-6742-905B-138646D9E691}"/>
              </a:ext>
            </a:extLst>
          </p:cNvPr>
          <p:cNvSpPr txBox="1"/>
          <p:nvPr/>
        </p:nvSpPr>
        <p:spPr>
          <a:xfrm>
            <a:off x="4776790" y="2619904"/>
            <a:ext cx="3957429" cy="369332"/>
          </a:xfrm>
          <a:prstGeom prst="rect">
            <a:avLst/>
          </a:prstGeom>
          <a:noFill/>
        </p:spPr>
        <p:txBody>
          <a:bodyPr wrap="none" rtlCol="0">
            <a:spAutoFit/>
          </a:bodyPr>
          <a:lstStyle/>
          <a:p>
            <a:pPr algn="r"/>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People</a:t>
            </a: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Organization</a:t>
            </a: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人と組織</a:t>
            </a:r>
            <a:endPar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E0EE386-91EB-7045-8C74-D4D380C90C90}"/>
              </a:ext>
            </a:extLst>
          </p:cNvPr>
          <p:cNvSpPr txBox="1"/>
          <p:nvPr/>
        </p:nvSpPr>
        <p:spPr>
          <a:xfrm>
            <a:off x="4323458" y="3023591"/>
            <a:ext cx="4338753" cy="646331"/>
          </a:xfrm>
          <a:prstGeom prst="rect">
            <a:avLst/>
          </a:prstGeom>
          <a:noFill/>
        </p:spPr>
        <p:txBody>
          <a:bodyPr wrap="square" rtlCol="0">
            <a:spAutoFit/>
          </a:bodyPr>
          <a:lstStyle/>
          <a:p>
            <a:pPr algn="r"/>
            <a:r>
              <a:rPr kumimoji="1" lang="ja-JP" altLang="en-US"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人の考え方や組織の振る舞いを</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変化に合わせてダイナミックに対応</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11EA777D-4371-0B40-9869-11B73FA650F7}"/>
              </a:ext>
            </a:extLst>
          </p:cNvPr>
          <p:cNvSpPr txBox="1"/>
          <p:nvPr/>
        </p:nvSpPr>
        <p:spPr>
          <a:xfrm>
            <a:off x="4840920" y="1179744"/>
            <a:ext cx="3907545" cy="369332"/>
          </a:xfrm>
          <a:prstGeom prst="rect">
            <a:avLst/>
          </a:prstGeom>
          <a:noFill/>
        </p:spPr>
        <p:txBody>
          <a:bodyPr wrap="none" rtlCol="0">
            <a:spAutoFit/>
          </a:bodyPr>
          <a:lstStyle/>
          <a:p>
            <a:pPr algn="r"/>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Product</a:t>
            </a: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／提供する商品やサービス</a:t>
            </a:r>
          </a:p>
        </p:txBody>
      </p:sp>
      <p:sp>
        <p:nvSpPr>
          <p:cNvPr id="14" name="テキスト ボックス 13">
            <a:extLst>
              <a:ext uri="{FF2B5EF4-FFF2-40B4-BE49-F238E27FC236}">
                <a16:creationId xmlns:a16="http://schemas.microsoft.com/office/drawing/2014/main" id="{EF254924-7461-EA48-AE97-32061B54DDA3}"/>
              </a:ext>
            </a:extLst>
          </p:cNvPr>
          <p:cNvSpPr txBox="1"/>
          <p:nvPr/>
        </p:nvSpPr>
        <p:spPr>
          <a:xfrm>
            <a:off x="4776044" y="1583431"/>
            <a:ext cx="3900412" cy="646331"/>
          </a:xfrm>
          <a:prstGeom prst="rect">
            <a:avLst/>
          </a:prstGeom>
          <a:noFill/>
        </p:spPr>
        <p:txBody>
          <a:bodyPr wrap="square" rtlCol="0">
            <a:spAutoFit/>
          </a:bodyPr>
          <a:lstStyle/>
          <a:p>
            <a:pPr algn="r"/>
            <a:r>
              <a:rPr kumimoji="1" lang="ja-JP" altLang="en-US"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データやテクノロジーの変化・発展</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に応じて高速に改善・対応</a:t>
            </a:r>
          </a:p>
        </p:txBody>
      </p:sp>
      <p:sp>
        <p:nvSpPr>
          <p:cNvPr id="16" name="テキスト ボックス 15">
            <a:extLst>
              <a:ext uri="{FF2B5EF4-FFF2-40B4-BE49-F238E27FC236}">
                <a16:creationId xmlns:a16="http://schemas.microsoft.com/office/drawing/2014/main" id="{48654D59-03D0-BC40-9230-3E83CDB6FB25}"/>
              </a:ext>
            </a:extLst>
          </p:cNvPr>
          <p:cNvSpPr txBox="1"/>
          <p:nvPr/>
        </p:nvSpPr>
        <p:spPr>
          <a:xfrm>
            <a:off x="1797720" y="4280633"/>
            <a:ext cx="1402949"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WHY</a:t>
            </a:r>
            <a:endParaRPr kumimoji="1" lang="ja-JP" altLang="en-US" sz="400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22F9C590-CE8B-7F4D-94FF-32E733E8CF5D}"/>
              </a:ext>
            </a:extLst>
          </p:cNvPr>
          <p:cNvSpPr txBox="1"/>
          <p:nvPr/>
        </p:nvSpPr>
        <p:spPr>
          <a:xfrm>
            <a:off x="1764058" y="2992813"/>
            <a:ext cx="1470274"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HOW</a:t>
            </a:r>
            <a:endParaRPr kumimoji="1" lang="ja-JP" altLang="en-US" sz="400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095B0B5F-FDB6-7147-AC35-240345C5FC68}"/>
              </a:ext>
            </a:extLst>
          </p:cNvPr>
          <p:cNvSpPr txBox="1"/>
          <p:nvPr/>
        </p:nvSpPr>
        <p:spPr>
          <a:xfrm>
            <a:off x="1623388" y="1437674"/>
            <a:ext cx="1722587"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WHAT</a:t>
            </a:r>
            <a:endParaRPr kumimoji="1" lang="ja-JP" altLang="en-US" sz="4000" dirty="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E3DF1E4E-9668-9949-A471-219FE70213A8}"/>
              </a:ext>
            </a:extLst>
          </p:cNvPr>
          <p:cNvSpPr txBox="1"/>
          <p:nvPr/>
        </p:nvSpPr>
        <p:spPr>
          <a:xfrm>
            <a:off x="3063421" y="5704291"/>
            <a:ext cx="5262979" cy="338554"/>
          </a:xfrm>
          <a:prstGeom prst="rect">
            <a:avLst/>
          </a:prstGeom>
          <a:noFill/>
        </p:spPr>
        <p:txBody>
          <a:bodyPr wrap="none" rtlCol="0">
            <a:spAutoFit/>
          </a:bodyPr>
          <a:lstStyle/>
          <a:p>
            <a:r>
              <a:rPr kumimoji="1" lang="ja-JP" altLang="en-US" sz="1600">
                <a:solidFill>
                  <a:srgbClr val="0070C0"/>
                </a:solidFill>
                <a:latin typeface="Meiryo" panose="020B0604030504040204" pitchFamily="34" charset="-128"/>
                <a:ea typeface="Meiryo" panose="020B0604030504040204" pitchFamily="34" charset="-128"/>
              </a:rPr>
              <a:t>織機</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自動車</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移動サービス</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生活サービス</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endParaRPr kumimoji="1" lang="en-US" altLang="ja-JP" sz="1600" dirty="0">
              <a:solidFill>
                <a:srgbClr val="0070C0"/>
              </a:solidFill>
              <a:latin typeface="Meiryo" panose="020B0604030504040204" pitchFamily="34" charset="-128"/>
              <a:ea typeface="Meiryo" panose="020B0604030504040204" pitchFamily="34" charset="-128"/>
            </a:endParaRPr>
          </a:p>
        </p:txBody>
      </p:sp>
      <p:pic>
        <p:nvPicPr>
          <p:cNvPr id="20" name="図 19">
            <a:extLst>
              <a:ext uri="{FF2B5EF4-FFF2-40B4-BE49-F238E27FC236}">
                <a16:creationId xmlns:a16="http://schemas.microsoft.com/office/drawing/2014/main" id="{6419C26E-9175-E44D-8AAD-9BCE318AD1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0421" y="5761957"/>
            <a:ext cx="1071256" cy="180836"/>
          </a:xfrm>
          <a:prstGeom prst="rect">
            <a:avLst/>
          </a:prstGeom>
        </p:spPr>
      </p:pic>
      <p:pic>
        <p:nvPicPr>
          <p:cNvPr id="21" name="図 20">
            <a:extLst>
              <a:ext uri="{FF2B5EF4-FFF2-40B4-BE49-F238E27FC236}">
                <a16:creationId xmlns:a16="http://schemas.microsoft.com/office/drawing/2014/main" id="{92DB90A3-BA6C-504F-B0C6-555FB2E7C1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886" y="6174303"/>
            <a:ext cx="980326" cy="295078"/>
          </a:xfrm>
          <a:prstGeom prst="rect">
            <a:avLst/>
          </a:prstGeom>
        </p:spPr>
      </p:pic>
      <p:sp>
        <p:nvSpPr>
          <p:cNvPr id="22" name="テキスト ボックス 21">
            <a:extLst>
              <a:ext uri="{FF2B5EF4-FFF2-40B4-BE49-F238E27FC236}">
                <a16:creationId xmlns:a16="http://schemas.microsoft.com/office/drawing/2014/main" id="{0F83B6E1-D610-E843-A379-9F2A20D4A4AE}"/>
              </a:ext>
            </a:extLst>
          </p:cNvPr>
          <p:cNvSpPr txBox="1"/>
          <p:nvPr/>
        </p:nvSpPr>
        <p:spPr>
          <a:xfrm>
            <a:off x="3063421" y="6133980"/>
            <a:ext cx="5865708" cy="338554"/>
          </a:xfrm>
          <a:prstGeom prst="rect">
            <a:avLst/>
          </a:prstGeom>
          <a:noFill/>
        </p:spPr>
        <p:txBody>
          <a:bodyPr wrap="none" rtlCol="0">
            <a:spAutoFit/>
          </a:bodyPr>
          <a:lstStyle/>
          <a:p>
            <a:r>
              <a:rPr lang="ja-JP" altLang="en-US" sz="1600">
                <a:solidFill>
                  <a:srgbClr val="0070C0"/>
                </a:solidFill>
                <a:latin typeface="Meiryo" panose="020B0604030504040204" pitchFamily="34" charset="-128"/>
                <a:ea typeface="Meiryo" panose="020B0604030504040204" pitchFamily="34" charset="-128"/>
              </a:rPr>
              <a:t>書籍</a:t>
            </a:r>
            <a:r>
              <a:rPr kumimoji="1" lang="ja-JP" altLang="en-US" sz="1600">
                <a:solidFill>
                  <a:srgbClr val="0070C0"/>
                </a:solidFill>
                <a:latin typeface="Meiryo" panose="020B0604030504040204" pitchFamily="34" charset="-128"/>
                <a:ea typeface="Meiryo" panose="020B0604030504040204" pitchFamily="34" charset="-128"/>
              </a:rPr>
              <a:t>販売→モノ販売→映像</a:t>
            </a:r>
            <a:r>
              <a:rPr lang="ja-JP" altLang="en-US" sz="1600">
                <a:solidFill>
                  <a:srgbClr val="0070C0"/>
                </a:solidFill>
                <a:latin typeface="Meiryo" panose="020B0604030504040204" pitchFamily="34" charset="-128"/>
                <a:ea typeface="Meiryo" panose="020B0604030504040204" pitchFamily="34" charset="-128"/>
              </a:rPr>
              <a:t>・</a:t>
            </a:r>
            <a:r>
              <a:rPr kumimoji="1" lang="ja-JP" altLang="en-US" sz="1600">
                <a:solidFill>
                  <a:srgbClr val="0070C0"/>
                </a:solidFill>
                <a:latin typeface="Meiryo" panose="020B0604030504040204" pitchFamily="34" charset="-128"/>
                <a:ea typeface="Meiryo" panose="020B0604030504040204" pitchFamily="34" charset="-128"/>
              </a:rPr>
              <a:t>音楽・クラウド・物流</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ほか</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88560F51-E3F6-1A44-A8AB-AC419853C125}"/>
              </a:ext>
            </a:extLst>
          </p:cNvPr>
          <p:cNvSpPr txBox="1"/>
          <p:nvPr/>
        </p:nvSpPr>
        <p:spPr>
          <a:xfrm>
            <a:off x="1501971" y="5704291"/>
            <a:ext cx="1415772" cy="338554"/>
          </a:xfrm>
          <a:prstGeom prst="rect">
            <a:avLst/>
          </a:prstGeom>
          <a:noFill/>
        </p:spPr>
        <p:txBody>
          <a:bodyPr wrap="none" rtlCol="0">
            <a:spAutoFit/>
          </a:bodyPr>
          <a:lstStyle/>
          <a:p>
            <a:r>
              <a:rPr kumimoji="1" lang="ja-JP" altLang="en-US" sz="1600" b="1">
                <a:solidFill>
                  <a:srgbClr val="002060"/>
                </a:solidFill>
                <a:latin typeface="Meiryo" panose="020B0604030504040204" pitchFamily="34" charset="-128"/>
                <a:ea typeface="Meiryo" panose="020B0604030504040204" pitchFamily="34" charset="-128"/>
              </a:rPr>
              <a:t>トヨタウェイ</a:t>
            </a:r>
          </a:p>
        </p:txBody>
      </p:sp>
      <p:sp>
        <p:nvSpPr>
          <p:cNvPr id="25" name="正方形/長方形 24">
            <a:extLst>
              <a:ext uri="{FF2B5EF4-FFF2-40B4-BE49-F238E27FC236}">
                <a16:creationId xmlns:a16="http://schemas.microsoft.com/office/drawing/2014/main" id="{1854F109-9998-8649-B577-C916696A84C5}"/>
              </a:ext>
            </a:extLst>
          </p:cNvPr>
          <p:cNvSpPr/>
          <p:nvPr/>
        </p:nvSpPr>
        <p:spPr>
          <a:xfrm>
            <a:off x="1493740" y="6088805"/>
            <a:ext cx="1467068" cy="400110"/>
          </a:xfrm>
          <a:prstGeom prst="rect">
            <a:avLst/>
          </a:prstGeom>
        </p:spPr>
        <p:txBody>
          <a:bodyPr wrap="none">
            <a:spAutoFit/>
          </a:bodyPr>
          <a:lstStyle/>
          <a:p>
            <a:r>
              <a:rPr lang="ja-JP" altLang="en-US" sz="1000" b="1">
                <a:solidFill>
                  <a:srgbClr val="002060"/>
                </a:solidFill>
                <a:latin typeface="Meiryo" panose="020B0604030504040204" pitchFamily="34" charset="-128"/>
                <a:ea typeface="Meiryo" panose="020B0604030504040204" pitchFamily="34" charset="-128"/>
              </a:rPr>
              <a:t>地球上で最もお客様を</a:t>
            </a:r>
            <a:endParaRPr lang="en-US" altLang="ja-JP" sz="1000" b="1" dirty="0">
              <a:solidFill>
                <a:srgbClr val="002060"/>
              </a:solidFill>
              <a:latin typeface="Meiryo" panose="020B0604030504040204" pitchFamily="34" charset="-128"/>
              <a:ea typeface="Meiryo" panose="020B0604030504040204" pitchFamily="34" charset="-128"/>
            </a:endParaRPr>
          </a:p>
          <a:p>
            <a:r>
              <a:rPr lang="ja-JP" altLang="en-US" sz="1000" b="1">
                <a:solidFill>
                  <a:srgbClr val="002060"/>
                </a:solidFill>
                <a:latin typeface="Meiryo" panose="020B0604030504040204" pitchFamily="34" charset="-128"/>
                <a:ea typeface="Meiryo" panose="020B0604030504040204" pitchFamily="34" charset="-128"/>
              </a:rPr>
              <a:t>大切にする企業である</a:t>
            </a:r>
            <a:endParaRPr lang="ja-JP" altLang="en-US" sz="1000" b="1" i="0">
              <a:solidFill>
                <a:srgbClr val="002060"/>
              </a:solidFill>
              <a:effectLst/>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93985A2A-49A9-A94F-9CA9-57E6195C6405}"/>
              </a:ext>
            </a:extLst>
          </p:cNvPr>
          <p:cNvSpPr/>
          <p:nvPr/>
        </p:nvSpPr>
        <p:spPr>
          <a:xfrm>
            <a:off x="3472449" y="5484958"/>
            <a:ext cx="1552284" cy="276999"/>
          </a:xfrm>
          <a:prstGeom prst="rect">
            <a:avLst/>
          </a:prstGeom>
        </p:spPr>
        <p:txBody>
          <a:bodyPr wrap="none">
            <a:spAutoFit/>
          </a:bodyPr>
          <a:lstStyle/>
          <a:p>
            <a:r>
              <a:rPr lang="en" altLang="ja-JP" sz="1200" b="1" dirty="0">
                <a:solidFill>
                  <a:srgbClr val="0070C0"/>
                </a:solidFill>
                <a:latin typeface="arial" panose="020B0604020202020204" pitchFamily="34" charset="0"/>
              </a:rPr>
              <a:t>Drive Your Dreams</a:t>
            </a:r>
            <a:endParaRPr lang="ja-JP" altLang="en-US" sz="1200" b="1">
              <a:solidFill>
                <a:srgbClr val="0070C0"/>
              </a:solidFill>
            </a:endParaRPr>
          </a:p>
        </p:txBody>
      </p:sp>
      <p:sp>
        <p:nvSpPr>
          <p:cNvPr id="26" name="正方形/長方形 25">
            <a:extLst>
              <a:ext uri="{FF2B5EF4-FFF2-40B4-BE49-F238E27FC236}">
                <a16:creationId xmlns:a16="http://schemas.microsoft.com/office/drawing/2014/main" id="{05A8694F-311E-D945-9BD0-152428EA2FDA}"/>
              </a:ext>
            </a:extLst>
          </p:cNvPr>
          <p:cNvSpPr/>
          <p:nvPr/>
        </p:nvSpPr>
        <p:spPr>
          <a:xfrm>
            <a:off x="5594658" y="5482297"/>
            <a:ext cx="1251368" cy="276999"/>
          </a:xfrm>
          <a:prstGeom prst="rect">
            <a:avLst/>
          </a:prstGeom>
        </p:spPr>
        <p:txBody>
          <a:bodyPr wrap="none">
            <a:spAutoFit/>
          </a:bodyPr>
          <a:lstStyle/>
          <a:p>
            <a:r>
              <a:rPr lang="en" altLang="ja-JP" sz="1200" b="1" dirty="0">
                <a:solidFill>
                  <a:srgbClr val="0070C0"/>
                </a:solidFill>
                <a:latin typeface="arial" panose="020B0604020202020204" pitchFamily="34" charset="0"/>
              </a:rPr>
              <a:t>Mobility for All</a:t>
            </a:r>
            <a:endParaRPr lang="ja-JP" altLang="en-US" sz="1200" b="1">
              <a:solidFill>
                <a:srgbClr val="0070C0"/>
              </a:solidFill>
            </a:endParaRPr>
          </a:p>
        </p:txBody>
      </p:sp>
    </p:spTree>
    <p:extLst>
      <p:ext uri="{BB962C8B-B14F-4D97-AF65-F5344CB8AC3E}">
        <p14:creationId xmlns:p14="http://schemas.microsoft.com/office/powerpoint/2010/main" val="2207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ppt_x</p:attrName>
                                        </p:attrNameLst>
                                      </p:cBhvr>
                                      <p:tavLst>
                                        <p:tav tm="0">
                                          <p:val>
                                            <p:strVal val="#ppt_x-#ppt_w*1.125000"/>
                                          </p:val>
                                        </p:tav>
                                        <p:tav tm="100000">
                                          <p:val>
                                            <p:strVal val="#ppt_x"/>
                                          </p:val>
                                        </p:tav>
                                      </p:tavLst>
                                    </p:anim>
                                    <p:animEffect transition="in" filter="wipe(right)">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47" name="テキスト ボックス 46">
            <a:extLst>
              <a:ext uri="{FF2B5EF4-FFF2-40B4-BE49-F238E27FC236}">
                <a16:creationId xmlns:a16="http://schemas.microsoft.com/office/drawing/2014/main" id="{926F9682-CF0C-EF40-BB22-33EBE139E1DC}"/>
              </a:ext>
            </a:extLst>
          </p:cNvPr>
          <p:cNvSpPr txBox="1"/>
          <p:nvPr/>
        </p:nvSpPr>
        <p:spPr>
          <a:xfrm>
            <a:off x="3372280" y="2718584"/>
            <a:ext cx="2399440" cy="1754326"/>
          </a:xfrm>
          <a:prstGeom prst="rect">
            <a:avLst/>
          </a:prstGeom>
          <a:noFill/>
        </p:spPr>
        <p:txBody>
          <a:bodyPr wrap="square" rtlCol="0" anchor="ctr">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高速</a:t>
            </a:r>
            <a:endParaRPr kumimoji="1" lang="en-US" altLang="ja-JP" sz="4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2800" b="1" dirty="0">
                <a:solidFill>
                  <a:schemeClr val="bg1"/>
                </a:solidFill>
                <a:latin typeface="Meiryo" panose="020B0604030504040204" pitchFamily="34" charset="-128"/>
                <a:ea typeface="Meiryo" panose="020B0604030504040204" pitchFamily="34" charset="-128"/>
                <a:cs typeface="Meiryo" charset="-128"/>
              </a:rPr>
              <a:t>×</a:t>
            </a:r>
            <a:endParaRPr kumimoji="1" lang="en-US" altLang="ja-JP" sz="28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最適</a:t>
            </a:r>
            <a:endParaRPr kumimoji="1" lang="ja-JP" altLang="en-US" sz="4000" b="1" dirty="0">
              <a:solidFill>
                <a:schemeClr val="bg1"/>
              </a:solidFill>
              <a:latin typeface="Meiryo" panose="020B0604030504040204" pitchFamily="34" charset="-128"/>
              <a:ea typeface="Meiryo" panose="020B0604030504040204" pitchFamily="34" charset="-128"/>
              <a:cs typeface="Meiryo" charset="-128"/>
            </a:endParaRPr>
          </a:p>
        </p:txBody>
      </p:sp>
      <p:grpSp>
        <p:nvGrpSpPr>
          <p:cNvPr id="51" name="図形グループ 9">
            <a:extLst>
              <a:ext uri="{FF2B5EF4-FFF2-40B4-BE49-F238E27FC236}">
                <a16:creationId xmlns:a16="http://schemas.microsoft.com/office/drawing/2014/main" id="{F5B52F1A-0413-EC47-BC70-F112A3D31A9F}"/>
              </a:ext>
            </a:extLst>
          </p:cNvPr>
          <p:cNvGrpSpPr/>
          <p:nvPr/>
        </p:nvGrpSpPr>
        <p:grpSpPr>
          <a:xfrm>
            <a:off x="2308224" y="2008180"/>
            <a:ext cx="4572000" cy="2750959"/>
            <a:chOff x="2277038" y="2078176"/>
            <a:chExt cx="4572000" cy="2750959"/>
          </a:xfrm>
        </p:grpSpPr>
        <p:sp>
          <p:nvSpPr>
            <p:cNvPr id="52" name="円/楕円 51">
              <a:extLst>
                <a:ext uri="{FF2B5EF4-FFF2-40B4-BE49-F238E27FC236}">
                  <a16:creationId xmlns:a16="http://schemas.microsoft.com/office/drawing/2014/main" id="{7857501C-9F29-D746-8850-978E976AB199}"/>
                </a:ext>
              </a:extLst>
            </p:cNvPr>
            <p:cNvSpPr/>
            <p:nvPr/>
          </p:nvSpPr>
          <p:spPr>
            <a:xfrm>
              <a:off x="3197675" y="2078176"/>
              <a:ext cx="2748649" cy="2750959"/>
            </a:xfrm>
            <a:prstGeom prst="ellipse">
              <a:avLst/>
            </a:prstGeom>
            <a:solidFill>
              <a:srgbClr val="C00000">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D6D10199-83EE-6D40-9CD9-ADBF3C826131}"/>
                </a:ext>
              </a:extLst>
            </p:cNvPr>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32687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8F5681-1D0D-5549-9B36-0300CF0536B4}"/>
              </a:ext>
            </a:extLst>
          </p:cNvPr>
          <p:cNvSpPr>
            <a:spLocks noGrp="1"/>
          </p:cNvSpPr>
          <p:nvPr>
            <p:ph type="title"/>
          </p:nvPr>
        </p:nvSpPr>
        <p:spPr>
          <a:xfrm>
            <a:off x="230400" y="266400"/>
            <a:ext cx="8685000" cy="416221"/>
          </a:xfrm>
        </p:spPr>
        <p:txBody>
          <a:bodyPr/>
          <a:lstStyle/>
          <a:p>
            <a:r>
              <a:rPr kumimoji="1" lang="en-US" altLang="ja-JP" dirty="0"/>
              <a:t>DX</a:t>
            </a:r>
            <a:r>
              <a:rPr kumimoji="1" lang="ja-JP" altLang="en-US"/>
              <a:t>はどんな世界を目指すのか</a:t>
            </a:r>
          </a:p>
        </p:txBody>
      </p:sp>
      <p:sp>
        <p:nvSpPr>
          <p:cNvPr id="3" name="正方形/長方形 2">
            <a:extLst>
              <a:ext uri="{FF2B5EF4-FFF2-40B4-BE49-F238E27FC236}">
                <a16:creationId xmlns:a16="http://schemas.microsoft.com/office/drawing/2014/main" id="{87D11975-5113-584E-8C2C-1E2D8C0CA965}"/>
              </a:ext>
            </a:extLst>
          </p:cNvPr>
          <p:cNvSpPr/>
          <p:nvPr/>
        </p:nvSpPr>
        <p:spPr>
          <a:xfrm>
            <a:off x="228600" y="4073067"/>
            <a:ext cx="8686800" cy="238987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596E5E2-C8EF-3346-979A-39B7788DDF29}"/>
              </a:ext>
            </a:extLst>
          </p:cNvPr>
          <p:cNvSpPr/>
          <p:nvPr/>
        </p:nvSpPr>
        <p:spPr>
          <a:xfrm>
            <a:off x="228600" y="887531"/>
            <a:ext cx="8686800" cy="238987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8A426D5E-37B6-8146-B220-02309CFF9904}"/>
              </a:ext>
            </a:extLst>
          </p:cNvPr>
          <p:cNvSpPr/>
          <p:nvPr/>
        </p:nvSpPr>
        <p:spPr>
          <a:xfrm>
            <a:off x="368709" y="980916"/>
            <a:ext cx="8406581" cy="107160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5" name="フローチャート: 磁気ディスク 4">
            <a:extLst>
              <a:ext uri="{FF2B5EF4-FFF2-40B4-BE49-F238E27FC236}">
                <a16:creationId xmlns:a16="http://schemas.microsoft.com/office/drawing/2014/main" id="{0AFD3252-EA1D-394C-BF92-BFEC94DB79E7}"/>
              </a:ext>
            </a:extLst>
          </p:cNvPr>
          <p:cNvSpPr/>
          <p:nvPr/>
        </p:nvSpPr>
        <p:spPr>
          <a:xfrm>
            <a:off x="2232439" y="3003756"/>
            <a:ext cx="4675238" cy="1357046"/>
          </a:xfrm>
          <a:prstGeom prst="flowChartMagneticDisk">
            <a:avLst/>
          </a:prstGeom>
          <a:solidFill>
            <a:schemeClr val="accent6">
              <a:lumMod val="5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DD24523E-9C92-DF48-A839-07B1387C1563}"/>
              </a:ext>
            </a:extLst>
          </p:cNvPr>
          <p:cNvSpPr txBox="1"/>
          <p:nvPr/>
        </p:nvSpPr>
        <p:spPr>
          <a:xfrm>
            <a:off x="3844076" y="3555350"/>
            <a:ext cx="1455848" cy="707886"/>
          </a:xfrm>
          <a:prstGeom prst="rect">
            <a:avLst/>
          </a:prstGeom>
          <a:noFill/>
        </p:spPr>
        <p:txBody>
          <a:bodyPr wrap="none" rtlCol="0">
            <a:spAutoFit/>
          </a:bodyPr>
          <a:lstStyle/>
          <a:p>
            <a:pPr algn="ctr"/>
            <a:r>
              <a:rPr kumimoji="1" lang="en-US" altLang="ja-JP" sz="4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Data</a:t>
            </a:r>
            <a:endParaRPr kumimoji="1" lang="ja-JP" altLang="en-US" sz="4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7" name="三角形 36">
            <a:extLst>
              <a:ext uri="{FF2B5EF4-FFF2-40B4-BE49-F238E27FC236}">
                <a16:creationId xmlns:a16="http://schemas.microsoft.com/office/drawing/2014/main" id="{1C67D12C-1003-8B41-B18C-EB966F178FB4}"/>
              </a:ext>
            </a:extLst>
          </p:cNvPr>
          <p:cNvSpPr/>
          <p:nvPr/>
        </p:nvSpPr>
        <p:spPr>
          <a:xfrm>
            <a:off x="366768" y="4150049"/>
            <a:ext cx="8406580" cy="1131084"/>
          </a:xfrm>
          <a:prstGeom prst="triangle">
            <a:avLst/>
          </a:prstGeom>
          <a:solidFill>
            <a:schemeClr val="accent3">
              <a:lumMod val="40000"/>
              <a:lumOff val="60000"/>
              <a:alpha val="8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7F57A78F-D451-CA48-92D1-D7BD30B44F0C}"/>
              </a:ext>
            </a:extLst>
          </p:cNvPr>
          <p:cNvSpPr/>
          <p:nvPr/>
        </p:nvSpPr>
        <p:spPr>
          <a:xfrm>
            <a:off x="368709" y="5281133"/>
            <a:ext cx="8406581" cy="107160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A8902C4-0637-B145-AF72-A56D5ACC3808}"/>
              </a:ext>
            </a:extLst>
          </p:cNvPr>
          <p:cNvSpPr txBox="1"/>
          <p:nvPr/>
        </p:nvSpPr>
        <p:spPr>
          <a:xfrm>
            <a:off x="4190549" y="4822640"/>
            <a:ext cx="762901" cy="523220"/>
          </a:xfrm>
          <a:prstGeom prst="rect">
            <a:avLst/>
          </a:prstGeom>
          <a:noFill/>
        </p:spPr>
        <p:txBody>
          <a:bodyPr wrap="none" rtlCol="0">
            <a:spAutoFit/>
          </a:bodyPr>
          <a:lstStyle/>
          <a:p>
            <a:pPr algn="ctr"/>
            <a:r>
              <a:rPr kumimoji="1" lang="en-US" altLang="ja-JP" sz="2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2DD84E0-E27E-764B-946B-D8985417EA4A}"/>
              </a:ext>
            </a:extLst>
          </p:cNvPr>
          <p:cNvSpPr txBox="1"/>
          <p:nvPr/>
        </p:nvSpPr>
        <p:spPr>
          <a:xfrm>
            <a:off x="6450686" y="4822841"/>
            <a:ext cx="951351" cy="523220"/>
          </a:xfrm>
          <a:prstGeom prst="rect">
            <a:avLst/>
          </a:prstGeom>
          <a:noFill/>
        </p:spPr>
        <p:txBody>
          <a:bodyPr wrap="none" rtlCol="0">
            <a:spAutoFit/>
          </a:bodyPr>
          <a:lstStyle/>
          <a:p>
            <a:pPr algn="ctr"/>
            <a:r>
              <a:rPr kumimoji="1" lang="en-US" altLang="ja-JP" sz="2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Web</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39" name="グループ化 38">
            <a:extLst>
              <a:ext uri="{FF2B5EF4-FFF2-40B4-BE49-F238E27FC236}">
                <a16:creationId xmlns:a16="http://schemas.microsoft.com/office/drawing/2014/main" id="{70DE6CE9-62E9-6E4A-ABC8-AA5A574AA1C3}"/>
              </a:ext>
            </a:extLst>
          </p:cNvPr>
          <p:cNvGrpSpPr/>
          <p:nvPr/>
        </p:nvGrpSpPr>
        <p:grpSpPr>
          <a:xfrm>
            <a:off x="900128" y="1189264"/>
            <a:ext cx="2851970" cy="4833105"/>
            <a:chOff x="900128" y="1232523"/>
            <a:chExt cx="2851970" cy="4833105"/>
          </a:xfrm>
          <a:solidFill>
            <a:srgbClr val="FFC000"/>
          </a:solidFill>
        </p:grpSpPr>
        <p:sp>
          <p:nvSpPr>
            <p:cNvPr id="48" name="U ターン矢印 47">
              <a:extLst>
                <a:ext uri="{FF2B5EF4-FFF2-40B4-BE49-F238E27FC236}">
                  <a16:creationId xmlns:a16="http://schemas.microsoft.com/office/drawing/2014/main" id="{9ADADCC8-F980-6D42-A4D2-C426F6C0A1F6}"/>
                </a:ext>
              </a:extLst>
            </p:cNvPr>
            <p:cNvSpPr/>
            <p:nvPr/>
          </p:nvSpPr>
          <p:spPr>
            <a:xfrm rot="10800000" flipH="1">
              <a:off x="992105" y="3733856"/>
              <a:ext cx="2759993" cy="2331772"/>
            </a:xfrm>
            <a:prstGeom prst="uturnArrow">
              <a:avLst>
                <a:gd name="adj1" fmla="val 25000"/>
                <a:gd name="adj2" fmla="val 17218"/>
                <a:gd name="adj3" fmla="val 19398"/>
                <a:gd name="adj4" fmla="val 39198"/>
                <a:gd name="adj5" fmla="val 10000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49" name="U ターン矢印 48">
              <a:extLst>
                <a:ext uri="{FF2B5EF4-FFF2-40B4-BE49-F238E27FC236}">
                  <a16:creationId xmlns:a16="http://schemas.microsoft.com/office/drawing/2014/main" id="{F1BFB181-3B93-3148-801C-D7D170840413}"/>
                </a:ext>
              </a:extLst>
            </p:cNvPr>
            <p:cNvSpPr/>
            <p:nvPr/>
          </p:nvSpPr>
          <p:spPr>
            <a:xfrm flipH="1">
              <a:off x="900128" y="1232523"/>
              <a:ext cx="2759993" cy="2331772"/>
            </a:xfrm>
            <a:prstGeom prst="uturnArrow">
              <a:avLst>
                <a:gd name="adj1" fmla="val 25000"/>
                <a:gd name="adj2" fmla="val 17218"/>
                <a:gd name="adj3" fmla="val 19398"/>
                <a:gd name="adj4" fmla="val 39198"/>
                <a:gd name="adj5" fmla="val 10000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grpSp>
      <p:grpSp>
        <p:nvGrpSpPr>
          <p:cNvPr id="52" name="グループ化 51">
            <a:extLst>
              <a:ext uri="{FF2B5EF4-FFF2-40B4-BE49-F238E27FC236}">
                <a16:creationId xmlns:a16="http://schemas.microsoft.com/office/drawing/2014/main" id="{0EED6C44-F92D-1B48-8649-F8A63BDBA4D5}"/>
              </a:ext>
            </a:extLst>
          </p:cNvPr>
          <p:cNvGrpSpPr/>
          <p:nvPr/>
        </p:nvGrpSpPr>
        <p:grpSpPr>
          <a:xfrm>
            <a:off x="5410326" y="1217723"/>
            <a:ext cx="2877703" cy="4813903"/>
            <a:chOff x="5410326" y="1260982"/>
            <a:chExt cx="2877703" cy="4813903"/>
          </a:xfrm>
          <a:solidFill>
            <a:srgbClr val="FFC000"/>
          </a:solidFill>
        </p:grpSpPr>
        <p:sp>
          <p:nvSpPr>
            <p:cNvPr id="50" name="U ターン矢印 49">
              <a:extLst>
                <a:ext uri="{FF2B5EF4-FFF2-40B4-BE49-F238E27FC236}">
                  <a16:creationId xmlns:a16="http://schemas.microsoft.com/office/drawing/2014/main" id="{A9B46AE6-1B34-7C47-A6AC-8917F377DC5A}"/>
                </a:ext>
              </a:extLst>
            </p:cNvPr>
            <p:cNvSpPr/>
            <p:nvPr/>
          </p:nvSpPr>
          <p:spPr>
            <a:xfrm rot="10800000">
              <a:off x="5410326" y="3743113"/>
              <a:ext cx="2759993" cy="2331772"/>
            </a:xfrm>
            <a:prstGeom prst="uturnArrow">
              <a:avLst>
                <a:gd name="adj1" fmla="val 25000"/>
                <a:gd name="adj2" fmla="val 17218"/>
                <a:gd name="adj3" fmla="val 19398"/>
                <a:gd name="adj4" fmla="val 39198"/>
                <a:gd name="adj5" fmla="val 10000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51" name="U ターン矢印 50">
              <a:extLst>
                <a:ext uri="{FF2B5EF4-FFF2-40B4-BE49-F238E27FC236}">
                  <a16:creationId xmlns:a16="http://schemas.microsoft.com/office/drawing/2014/main" id="{A2595297-0877-CD46-B9AD-7A3D83F54C2A}"/>
                </a:ext>
              </a:extLst>
            </p:cNvPr>
            <p:cNvSpPr/>
            <p:nvPr/>
          </p:nvSpPr>
          <p:spPr>
            <a:xfrm>
              <a:off x="5528036" y="1260982"/>
              <a:ext cx="2759993" cy="2331772"/>
            </a:xfrm>
            <a:prstGeom prst="uturnArrow">
              <a:avLst>
                <a:gd name="adj1" fmla="val 25000"/>
                <a:gd name="adj2" fmla="val 17218"/>
                <a:gd name="adj3" fmla="val 19398"/>
                <a:gd name="adj4" fmla="val 39198"/>
                <a:gd name="adj5" fmla="val 100000"/>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grpSp>
      <p:sp>
        <p:nvSpPr>
          <p:cNvPr id="15" name="テキスト ボックス 14">
            <a:extLst>
              <a:ext uri="{FF2B5EF4-FFF2-40B4-BE49-F238E27FC236}">
                <a16:creationId xmlns:a16="http://schemas.microsoft.com/office/drawing/2014/main" id="{FF946131-43AE-9146-9034-92DCE6EE97C1}"/>
              </a:ext>
            </a:extLst>
          </p:cNvPr>
          <p:cNvSpPr txBox="1"/>
          <p:nvPr/>
        </p:nvSpPr>
        <p:spPr>
          <a:xfrm>
            <a:off x="774675" y="5556463"/>
            <a:ext cx="782305"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生産</a:t>
            </a:r>
          </a:p>
        </p:txBody>
      </p:sp>
      <p:sp>
        <p:nvSpPr>
          <p:cNvPr id="16" name="テキスト ボックス 15">
            <a:extLst>
              <a:ext uri="{FF2B5EF4-FFF2-40B4-BE49-F238E27FC236}">
                <a16:creationId xmlns:a16="http://schemas.microsoft.com/office/drawing/2014/main" id="{27AE9AB4-06D6-AD43-9F06-32902C499667}"/>
              </a:ext>
            </a:extLst>
          </p:cNvPr>
          <p:cNvSpPr txBox="1"/>
          <p:nvPr/>
        </p:nvSpPr>
        <p:spPr>
          <a:xfrm>
            <a:off x="1626444" y="5556463"/>
            <a:ext cx="782305"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販売</a:t>
            </a:r>
          </a:p>
        </p:txBody>
      </p:sp>
      <p:sp>
        <p:nvSpPr>
          <p:cNvPr id="17" name="テキスト ボックス 16">
            <a:extLst>
              <a:ext uri="{FF2B5EF4-FFF2-40B4-BE49-F238E27FC236}">
                <a16:creationId xmlns:a16="http://schemas.microsoft.com/office/drawing/2014/main" id="{2F12691F-9EEC-7540-9FC2-1524E4995177}"/>
              </a:ext>
            </a:extLst>
          </p:cNvPr>
          <p:cNvSpPr txBox="1"/>
          <p:nvPr/>
        </p:nvSpPr>
        <p:spPr>
          <a:xfrm>
            <a:off x="2478213" y="5559961"/>
            <a:ext cx="782305"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移動</a:t>
            </a:r>
          </a:p>
        </p:txBody>
      </p:sp>
      <p:sp>
        <p:nvSpPr>
          <p:cNvPr id="19" name="テキスト ボックス 18">
            <a:extLst>
              <a:ext uri="{FF2B5EF4-FFF2-40B4-BE49-F238E27FC236}">
                <a16:creationId xmlns:a16="http://schemas.microsoft.com/office/drawing/2014/main" id="{31960155-4A93-4E4A-8B99-5C6DEC4465E1}"/>
              </a:ext>
            </a:extLst>
          </p:cNvPr>
          <p:cNvSpPr txBox="1"/>
          <p:nvPr/>
        </p:nvSpPr>
        <p:spPr>
          <a:xfrm>
            <a:off x="3332405" y="5559961"/>
            <a:ext cx="782305"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対話</a:t>
            </a:r>
          </a:p>
        </p:txBody>
      </p:sp>
      <p:sp>
        <p:nvSpPr>
          <p:cNvPr id="20" name="テキスト ボックス 19">
            <a:extLst>
              <a:ext uri="{FF2B5EF4-FFF2-40B4-BE49-F238E27FC236}">
                <a16:creationId xmlns:a16="http://schemas.microsoft.com/office/drawing/2014/main" id="{FEEE2115-708B-3649-9B5C-E7B7B1336427}"/>
              </a:ext>
            </a:extLst>
          </p:cNvPr>
          <p:cNvSpPr txBox="1"/>
          <p:nvPr/>
        </p:nvSpPr>
        <p:spPr>
          <a:xfrm>
            <a:off x="4181652" y="5556463"/>
            <a:ext cx="782305"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検索</a:t>
            </a:r>
          </a:p>
        </p:txBody>
      </p:sp>
      <p:sp>
        <p:nvSpPr>
          <p:cNvPr id="21" name="テキスト ボックス 20">
            <a:extLst>
              <a:ext uri="{FF2B5EF4-FFF2-40B4-BE49-F238E27FC236}">
                <a16:creationId xmlns:a16="http://schemas.microsoft.com/office/drawing/2014/main" id="{5DC28A32-E517-BE48-BD64-DC344C2C2521}"/>
              </a:ext>
            </a:extLst>
          </p:cNvPr>
          <p:cNvSpPr txBox="1"/>
          <p:nvPr/>
        </p:nvSpPr>
        <p:spPr>
          <a:xfrm>
            <a:off x="5879605" y="5556463"/>
            <a:ext cx="782306"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連絡</a:t>
            </a:r>
          </a:p>
        </p:txBody>
      </p:sp>
      <p:sp>
        <p:nvSpPr>
          <p:cNvPr id="22" name="テキスト ボックス 21">
            <a:extLst>
              <a:ext uri="{FF2B5EF4-FFF2-40B4-BE49-F238E27FC236}">
                <a16:creationId xmlns:a16="http://schemas.microsoft.com/office/drawing/2014/main" id="{405BEBD3-42CA-F549-8E90-AAF0B951BCE2}"/>
              </a:ext>
            </a:extLst>
          </p:cNvPr>
          <p:cNvSpPr txBox="1"/>
          <p:nvPr/>
        </p:nvSpPr>
        <p:spPr>
          <a:xfrm>
            <a:off x="5030901" y="5556463"/>
            <a:ext cx="782305" cy="400110"/>
          </a:xfrm>
          <a:prstGeom prst="rect">
            <a:avLst/>
          </a:prstGeom>
          <a:noFill/>
        </p:spPr>
        <p:txBody>
          <a:bodyPr wrap="square" rtlCol="0">
            <a:spAutoFit/>
          </a:bodyPr>
          <a:lstStyle/>
          <a:p>
            <a:pPr algn="ctr"/>
            <a:r>
              <a:rPr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観賞</a:t>
            </a:r>
            <a:endPar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7DA5675F-3E8D-8D4C-94D1-304FB15BFE98}"/>
              </a:ext>
            </a:extLst>
          </p:cNvPr>
          <p:cNvSpPr txBox="1"/>
          <p:nvPr/>
        </p:nvSpPr>
        <p:spPr>
          <a:xfrm>
            <a:off x="7577014" y="5556463"/>
            <a:ext cx="782306"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育児</a:t>
            </a:r>
          </a:p>
        </p:txBody>
      </p:sp>
      <p:sp>
        <p:nvSpPr>
          <p:cNvPr id="24" name="テキスト ボックス 23">
            <a:extLst>
              <a:ext uri="{FF2B5EF4-FFF2-40B4-BE49-F238E27FC236}">
                <a16:creationId xmlns:a16="http://schemas.microsoft.com/office/drawing/2014/main" id="{DC79181B-B9D7-6A43-AFC0-E512A8D3E3A2}"/>
              </a:ext>
            </a:extLst>
          </p:cNvPr>
          <p:cNvSpPr txBox="1"/>
          <p:nvPr/>
        </p:nvSpPr>
        <p:spPr>
          <a:xfrm>
            <a:off x="6728310" y="5556463"/>
            <a:ext cx="782305" cy="400110"/>
          </a:xfrm>
          <a:prstGeom prst="rect">
            <a:avLst/>
          </a:prstGeom>
          <a:noFill/>
        </p:spPr>
        <p:txBody>
          <a:bodyPr wrap="square" rtlCol="0">
            <a:spAutoFit/>
          </a:bodyPr>
          <a:lstStyle/>
          <a:p>
            <a:pPr algn="ctr"/>
            <a:r>
              <a:rPr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教育</a:t>
            </a:r>
            <a:endPar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A3914EC0-B567-8D4B-8276-E86C05AE494A}"/>
              </a:ext>
            </a:extLst>
          </p:cNvPr>
          <p:cNvSpPr txBox="1"/>
          <p:nvPr/>
        </p:nvSpPr>
        <p:spPr>
          <a:xfrm>
            <a:off x="7064958" y="6022369"/>
            <a:ext cx="1735027" cy="338554"/>
          </a:xfrm>
          <a:prstGeom prst="rect">
            <a:avLst/>
          </a:prstGeom>
          <a:noFill/>
        </p:spPr>
        <p:txBody>
          <a:bodyPr wrap="none" rtlCol="0">
            <a:spAutoFit/>
          </a:bodyPr>
          <a:lstStyle/>
          <a:p>
            <a:pPr algn="r"/>
            <a:r>
              <a:rPr kumimoji="1" lang="en-US" altLang="ja-JP" sz="16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Activity/Event</a:t>
            </a:r>
            <a:endParaRPr kumimoji="1" lang="ja-JP" altLang="en-US" sz="16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ACD0B775-60D1-E14D-AFC6-FCCA3E00EFFD}"/>
              </a:ext>
            </a:extLst>
          </p:cNvPr>
          <p:cNvSpPr txBox="1"/>
          <p:nvPr/>
        </p:nvSpPr>
        <p:spPr>
          <a:xfrm>
            <a:off x="7402037" y="2908076"/>
            <a:ext cx="1513363" cy="338554"/>
          </a:xfrm>
          <a:prstGeom prst="rect">
            <a:avLst/>
          </a:prstGeom>
          <a:noFill/>
        </p:spPr>
        <p:txBody>
          <a:bodyPr wrap="none" rtlCol="0">
            <a:spAutoFit/>
          </a:bodyPr>
          <a:lstStyle/>
          <a:p>
            <a:pPr algn="r"/>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Cyber World</a:t>
            </a:r>
          </a:p>
        </p:txBody>
      </p:sp>
      <p:sp>
        <p:nvSpPr>
          <p:cNvPr id="47" name="テキスト ボックス 46">
            <a:extLst>
              <a:ext uri="{FF2B5EF4-FFF2-40B4-BE49-F238E27FC236}">
                <a16:creationId xmlns:a16="http://schemas.microsoft.com/office/drawing/2014/main" id="{F64A5A11-5804-844E-BBD6-AB3A04A92B29}"/>
              </a:ext>
            </a:extLst>
          </p:cNvPr>
          <p:cNvSpPr txBox="1"/>
          <p:nvPr/>
        </p:nvSpPr>
        <p:spPr>
          <a:xfrm>
            <a:off x="2656418" y="1041998"/>
            <a:ext cx="3877986" cy="338554"/>
          </a:xfrm>
          <a:prstGeom prst="rect">
            <a:avLst/>
          </a:prstGeom>
          <a:noFill/>
        </p:spPr>
        <p:txBody>
          <a:bodyPr wrap="none" rtlCol="0">
            <a:spAutoFit/>
          </a:bodyPr>
          <a:lstStyle/>
          <a:p>
            <a:pPr algn="ctr"/>
            <a:r>
              <a:rPr lang="ja-JP" altLang="en-US" sz="1600">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社会やビジネスの</a:t>
            </a:r>
            <a:r>
              <a:rPr lang="ja-JP" altLang="en-US" sz="1600" b="1">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a:t>
            </a:r>
            <a:r>
              <a:rPr lang="ja-JP" altLang="en-US" sz="1600">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を実現・維持する</a:t>
            </a:r>
            <a:endParaRPr lang="en-US" altLang="ja-JP" sz="1600" dirty="0">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E9685948-C0C0-894B-9705-9AABD8E46AA1}"/>
              </a:ext>
            </a:extLst>
          </p:cNvPr>
          <p:cNvSpPr txBox="1"/>
          <p:nvPr/>
        </p:nvSpPr>
        <p:spPr>
          <a:xfrm>
            <a:off x="7402037" y="1004244"/>
            <a:ext cx="1397948" cy="338554"/>
          </a:xfrm>
          <a:prstGeom prst="rect">
            <a:avLst/>
          </a:prstGeom>
          <a:noFill/>
        </p:spPr>
        <p:txBody>
          <a:bodyPr wrap="none" rtlCol="0">
            <a:spAutoFit/>
          </a:bodyPr>
          <a:lstStyle/>
          <a:p>
            <a:pPr algn="r"/>
            <a:r>
              <a:rPr kumimoji="1" lang="en-US" altLang="ja-JP" sz="16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Application</a:t>
            </a:r>
            <a:endParaRPr kumimoji="1" lang="ja-JP" altLang="en-US" sz="16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5887A1FB-3B95-E24C-917F-717DCFE5EBCF}"/>
              </a:ext>
            </a:extLst>
          </p:cNvPr>
          <p:cNvSpPr/>
          <p:nvPr/>
        </p:nvSpPr>
        <p:spPr>
          <a:xfrm>
            <a:off x="2844059" y="1339667"/>
            <a:ext cx="494174" cy="16831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67DA8C05-E565-F94E-B1AA-559DA5799D21}"/>
              </a:ext>
            </a:extLst>
          </p:cNvPr>
          <p:cNvSpPr/>
          <p:nvPr/>
        </p:nvSpPr>
        <p:spPr>
          <a:xfrm>
            <a:off x="3589404" y="1339667"/>
            <a:ext cx="494174" cy="16831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D9AFA249-091D-6D45-AF4E-213226359564}"/>
              </a:ext>
            </a:extLst>
          </p:cNvPr>
          <p:cNvSpPr/>
          <p:nvPr/>
        </p:nvSpPr>
        <p:spPr>
          <a:xfrm>
            <a:off x="4334749" y="1339667"/>
            <a:ext cx="494174" cy="16831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08F9E8CD-988E-4745-AD7B-B5514AB36CE0}"/>
              </a:ext>
            </a:extLst>
          </p:cNvPr>
          <p:cNvSpPr/>
          <p:nvPr/>
        </p:nvSpPr>
        <p:spPr>
          <a:xfrm>
            <a:off x="5080094" y="1339667"/>
            <a:ext cx="494174" cy="16831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72BA7C6C-FA14-FA40-BF0D-AD21A11921DB}"/>
              </a:ext>
            </a:extLst>
          </p:cNvPr>
          <p:cNvSpPr/>
          <p:nvPr/>
        </p:nvSpPr>
        <p:spPr>
          <a:xfrm>
            <a:off x="5825439" y="1339667"/>
            <a:ext cx="494174" cy="16831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DD6A5D5E-3600-4E41-B067-E239B9431CAB}"/>
              </a:ext>
            </a:extLst>
          </p:cNvPr>
          <p:cNvSpPr/>
          <p:nvPr/>
        </p:nvSpPr>
        <p:spPr>
          <a:xfrm>
            <a:off x="6570784" y="1339667"/>
            <a:ext cx="494174" cy="16831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2532949A-8252-2B45-A0BB-B73A0AFD7ED3}"/>
              </a:ext>
            </a:extLst>
          </p:cNvPr>
          <p:cNvSpPr/>
          <p:nvPr/>
        </p:nvSpPr>
        <p:spPr>
          <a:xfrm>
            <a:off x="2098714" y="1339667"/>
            <a:ext cx="494174" cy="16831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BE4FE02A-CAFC-3846-9FCE-C5E29D315443}"/>
              </a:ext>
            </a:extLst>
          </p:cNvPr>
          <p:cNvSpPr/>
          <p:nvPr/>
        </p:nvSpPr>
        <p:spPr>
          <a:xfrm>
            <a:off x="1353369" y="1339667"/>
            <a:ext cx="494174" cy="16831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CCFD485B-9030-1B4E-A5EE-6C85A6F93095}"/>
              </a:ext>
            </a:extLst>
          </p:cNvPr>
          <p:cNvSpPr/>
          <p:nvPr/>
        </p:nvSpPr>
        <p:spPr>
          <a:xfrm>
            <a:off x="7316131" y="1339667"/>
            <a:ext cx="494174" cy="16831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14C9FD8D-88AF-D74D-BE8C-983CC71B7998}"/>
              </a:ext>
            </a:extLst>
          </p:cNvPr>
          <p:cNvSpPr txBox="1"/>
          <p:nvPr/>
        </p:nvSpPr>
        <p:spPr>
          <a:xfrm>
            <a:off x="2885769" y="2089062"/>
            <a:ext cx="3372462" cy="707886"/>
          </a:xfrm>
          <a:prstGeom prst="rect">
            <a:avLst/>
          </a:prstGeom>
          <a:noFill/>
        </p:spPr>
        <p:txBody>
          <a:bodyPr wrap="none" rtlCol="0">
            <a:spAutoFit/>
          </a:bodyPr>
          <a:lstStyle/>
          <a:p>
            <a:pPr algn="ctr"/>
            <a:r>
              <a:rPr kumimoji="1" lang="en-US" altLang="ja-JP" sz="4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Twin</a:t>
            </a:r>
            <a:endParaRPr kumimoji="1" lang="ja-JP" altLang="en-US" sz="4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43C34FCE-A035-0748-BD94-AEF91E829325}"/>
              </a:ext>
            </a:extLst>
          </p:cNvPr>
          <p:cNvSpPr txBox="1"/>
          <p:nvPr/>
        </p:nvSpPr>
        <p:spPr>
          <a:xfrm>
            <a:off x="2979256" y="2658224"/>
            <a:ext cx="3185487"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現実世界のデジタル・コピー</a:t>
            </a:r>
          </a:p>
        </p:txBody>
      </p:sp>
      <p:sp>
        <p:nvSpPr>
          <p:cNvPr id="44" name="テキスト ボックス 43">
            <a:extLst>
              <a:ext uri="{FF2B5EF4-FFF2-40B4-BE49-F238E27FC236}">
                <a16:creationId xmlns:a16="http://schemas.microsoft.com/office/drawing/2014/main" id="{8F17199F-C338-8041-9D86-47473795BA29}"/>
              </a:ext>
            </a:extLst>
          </p:cNvPr>
          <p:cNvSpPr txBox="1"/>
          <p:nvPr/>
        </p:nvSpPr>
        <p:spPr>
          <a:xfrm>
            <a:off x="1472523" y="1531329"/>
            <a:ext cx="6647974" cy="307777"/>
          </a:xfrm>
          <a:prstGeom prst="rect">
            <a:avLst/>
          </a:prstGeom>
          <a:noFill/>
        </p:spPr>
        <p:txBody>
          <a:bodyPr wrap="none" rtlCol="0">
            <a:spAutoFit/>
          </a:bodyPr>
          <a:lstStyle/>
          <a:p>
            <a:pPr algn="ct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最適解を見つける　　　　　　　　　　　　　　　　サービス同士を連係する</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D92B9C32-4FAA-1944-A29E-8F7C4D483C4B}"/>
              </a:ext>
            </a:extLst>
          </p:cNvPr>
          <p:cNvSpPr txBox="1"/>
          <p:nvPr/>
        </p:nvSpPr>
        <p:spPr>
          <a:xfrm>
            <a:off x="989590" y="4513949"/>
            <a:ext cx="7160935"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現実世界のアナログな「ものごと」や「できごと」をデジタルに置き換える</a:t>
            </a:r>
          </a:p>
        </p:txBody>
      </p:sp>
      <p:sp>
        <p:nvSpPr>
          <p:cNvPr id="6" name="テキスト ボックス 5">
            <a:extLst>
              <a:ext uri="{FF2B5EF4-FFF2-40B4-BE49-F238E27FC236}">
                <a16:creationId xmlns:a16="http://schemas.microsoft.com/office/drawing/2014/main" id="{A89390B2-03A5-464F-A9DF-6EFD2C516E1B}"/>
              </a:ext>
            </a:extLst>
          </p:cNvPr>
          <p:cNvSpPr txBox="1"/>
          <p:nvPr/>
        </p:nvSpPr>
        <p:spPr>
          <a:xfrm>
            <a:off x="7144146" y="4160437"/>
            <a:ext cx="1771254" cy="338554"/>
          </a:xfrm>
          <a:prstGeom prst="rect">
            <a:avLst/>
          </a:prstGeom>
          <a:noFill/>
        </p:spPr>
        <p:txBody>
          <a:bodyPr wrap="none" rtlCol="0">
            <a:spAutoFit/>
          </a:bodyPr>
          <a:lstStyle/>
          <a:p>
            <a:pPr algn="r"/>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Physical World</a:t>
            </a:r>
            <a:endPar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8E3B84BF-FCD4-704E-BA6E-5840E5D4DCF9}"/>
              </a:ext>
            </a:extLst>
          </p:cNvPr>
          <p:cNvSpPr txBox="1"/>
          <p:nvPr/>
        </p:nvSpPr>
        <p:spPr>
          <a:xfrm>
            <a:off x="1641692" y="4831221"/>
            <a:ext cx="1350050" cy="523220"/>
          </a:xfrm>
          <a:prstGeom prst="rect">
            <a:avLst/>
          </a:prstGeom>
          <a:noFill/>
        </p:spPr>
        <p:txBody>
          <a:bodyPr wrap="none" rtlCol="0">
            <a:spAutoFit/>
          </a:bodyPr>
          <a:lstStyle/>
          <a:p>
            <a:pPr algn="ctr"/>
            <a:r>
              <a:rPr kumimoji="1" lang="en-US" altLang="ja-JP" sz="2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mobile</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07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500"/>
                                        <p:tgtEl>
                                          <p:spTgt spid="4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p:cTn id="60" dur="500" fill="hold"/>
                                        <p:tgtEl>
                                          <p:spTgt spid="39"/>
                                        </p:tgtEl>
                                        <p:attrNameLst>
                                          <p:attrName>ppt_w</p:attrName>
                                        </p:attrNameLst>
                                      </p:cBhvr>
                                      <p:tavLst>
                                        <p:tav tm="0">
                                          <p:val>
                                            <p:fltVal val="0"/>
                                          </p:val>
                                        </p:tav>
                                        <p:tav tm="100000">
                                          <p:val>
                                            <p:strVal val="#ppt_w"/>
                                          </p:val>
                                        </p:tav>
                                      </p:tavLst>
                                    </p:anim>
                                    <p:anim calcmode="lin" valueType="num">
                                      <p:cBhvr>
                                        <p:cTn id="61" dur="500" fill="hold"/>
                                        <p:tgtEl>
                                          <p:spTgt spid="39"/>
                                        </p:tgtEl>
                                        <p:attrNameLst>
                                          <p:attrName>ppt_h</p:attrName>
                                        </p:attrNameLst>
                                      </p:cBhvr>
                                      <p:tavLst>
                                        <p:tav tm="0">
                                          <p:val>
                                            <p:fltVal val="0"/>
                                          </p:val>
                                        </p:tav>
                                        <p:tav tm="100000">
                                          <p:val>
                                            <p:strVal val="#ppt_h"/>
                                          </p:val>
                                        </p:tav>
                                      </p:tavLst>
                                    </p:anim>
                                  </p:childTnLst>
                                </p:cTn>
                              </p:par>
                              <p:par>
                                <p:cTn id="62" presetID="23" presetClass="entr" presetSubtype="16" fill="hold" nodeType="with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p:cTn id="64" dur="500" fill="hold"/>
                                        <p:tgtEl>
                                          <p:spTgt spid="52"/>
                                        </p:tgtEl>
                                        <p:attrNameLst>
                                          <p:attrName>ppt_w</p:attrName>
                                        </p:attrNameLst>
                                      </p:cBhvr>
                                      <p:tavLst>
                                        <p:tav tm="0">
                                          <p:val>
                                            <p:fltVal val="0"/>
                                          </p:val>
                                        </p:tav>
                                        <p:tav tm="100000">
                                          <p:val>
                                            <p:strVal val="#ppt_w"/>
                                          </p:val>
                                        </p:tav>
                                      </p:tavLst>
                                    </p:anim>
                                    <p:anim calcmode="lin" valueType="num">
                                      <p:cBhvr>
                                        <p:cTn id="65"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7" grpId="0"/>
      <p:bldP spid="47" grpId="0"/>
      <p:bldP spid="26" grpId="0"/>
      <p:bldP spid="28" grpId="0" animBg="1"/>
      <p:bldP spid="29" grpId="0" animBg="1"/>
      <p:bldP spid="30" grpId="0" animBg="1"/>
      <p:bldP spid="31" grpId="0" animBg="1"/>
      <p:bldP spid="32" grpId="0" animBg="1"/>
      <p:bldP spid="33" grpId="0" animBg="1"/>
      <p:bldP spid="34" grpId="0" animBg="1"/>
      <p:bldP spid="35" grpId="0" animBg="1"/>
      <p:bldP spid="36" grpId="0" animBg="1"/>
      <p:bldP spid="27" grpId="0"/>
      <p:bldP spid="42"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を支えるテクノロジー・トライアングル</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円/楕円 87">
            <a:extLst>
              <a:ext uri="{FF2B5EF4-FFF2-40B4-BE49-F238E27FC236}">
                <a16:creationId xmlns:a16="http://schemas.microsoft.com/office/drawing/2014/main" id="{2212206C-EC7C-2544-BB2D-C8A11B46589E}"/>
              </a:ext>
            </a:extLst>
          </p:cNvPr>
          <p:cNvSpPr/>
          <p:nvPr/>
        </p:nvSpPr>
        <p:spPr>
          <a:xfrm>
            <a:off x="2822026" y="1679203"/>
            <a:ext cx="3507102" cy="3507102"/>
          </a:xfrm>
          <a:prstGeom prst="ellipse">
            <a:avLst/>
          </a:prstGeom>
          <a:solidFill>
            <a:srgbClr val="7030A0">
              <a:alpha val="7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81" name="正方形/長方形 80">
            <a:extLst>
              <a:ext uri="{FF2B5EF4-FFF2-40B4-BE49-F238E27FC236}">
                <a16:creationId xmlns:a16="http://schemas.microsoft.com/office/drawing/2014/main" id="{895A4DC9-B688-954F-8EEB-C740148047D4}"/>
              </a:ext>
            </a:extLst>
          </p:cNvPr>
          <p:cNvSpPr/>
          <p:nvPr/>
        </p:nvSpPr>
        <p:spPr>
          <a:xfrm>
            <a:off x="6290139" y="1475283"/>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82136033-EBDE-9443-8BC5-7FD22DBD246D}"/>
              </a:ext>
            </a:extLst>
          </p:cNvPr>
          <p:cNvSpPr/>
          <p:nvPr/>
        </p:nvSpPr>
        <p:spPr>
          <a:xfrm>
            <a:off x="827259" y="1469193"/>
            <a:ext cx="2038697"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F337555C-DAEA-4643-9F90-2326AE63C641}"/>
              </a:ext>
            </a:extLst>
          </p:cNvPr>
          <p:cNvSpPr txBox="1"/>
          <p:nvPr/>
        </p:nvSpPr>
        <p:spPr>
          <a:xfrm>
            <a:off x="979406" y="2127045"/>
            <a:ext cx="1152800" cy="584775"/>
          </a:xfrm>
          <a:prstGeom prst="rect">
            <a:avLst/>
          </a:prstGeom>
          <a:noFill/>
        </p:spPr>
        <p:txBody>
          <a:bodyPr wrap="square" rtlCol="0" anchor="ctr">
            <a:spAutoFit/>
          </a:bodyPr>
          <a:lstStyle/>
          <a:p>
            <a:r>
              <a:rPr kumimoji="1" lang="ja-JP" altLang="en-US" sz="1600" b="1">
                <a:solidFill>
                  <a:schemeClr val="bg1"/>
                </a:solidFill>
                <a:latin typeface="Meiryo" panose="020B0604030504040204" pitchFamily="34" charset="-128"/>
                <a:ea typeface="Meiryo" panose="020B0604030504040204" pitchFamily="34" charset="-128"/>
                <a:cs typeface="Meiryo" charset="-128"/>
              </a:rPr>
              <a:t>予　測</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cs typeface="Meiryo" charset="-128"/>
              </a:rPr>
              <a:t>最適解</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5" name="テキスト ボックス 84">
            <a:extLst>
              <a:ext uri="{FF2B5EF4-FFF2-40B4-BE49-F238E27FC236}">
                <a16:creationId xmlns:a16="http://schemas.microsoft.com/office/drawing/2014/main" id="{4EB94EF2-A9BC-C14C-A5E8-F3B82647CB35}"/>
              </a:ext>
            </a:extLst>
          </p:cNvPr>
          <p:cNvSpPr txBox="1"/>
          <p:nvPr/>
        </p:nvSpPr>
        <p:spPr>
          <a:xfrm>
            <a:off x="7068972" y="2125138"/>
            <a:ext cx="1237959"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ビジネス</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の</a:t>
            </a:r>
            <a:r>
              <a:rPr lang="ja-JP" altLang="en-US" sz="1600" b="1">
                <a:solidFill>
                  <a:schemeClr val="bg1"/>
                </a:solidFill>
                <a:latin typeface="Meiryo" panose="020B0604030504040204" pitchFamily="34" charset="-128"/>
                <a:ea typeface="Meiryo" panose="020B0604030504040204" pitchFamily="34" charset="-128"/>
                <a:cs typeface="Meiryo" charset="-128"/>
              </a:rPr>
              <a:t>最適化</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1886710" y="1622721"/>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データ解析</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4" name="テキスト ボックス 23"/>
          <p:cNvSpPr txBox="1"/>
          <p:nvPr/>
        </p:nvSpPr>
        <p:spPr>
          <a:xfrm>
            <a:off x="5340912" y="1623707"/>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データ活用</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3" name="テキスト ボックス 2">
            <a:extLst>
              <a:ext uri="{FF2B5EF4-FFF2-40B4-BE49-F238E27FC236}">
                <a16:creationId xmlns:a16="http://schemas.microsoft.com/office/drawing/2014/main" id="{F26144AF-EBFB-3743-9CC7-E9D2E1221DFC}"/>
              </a:ext>
            </a:extLst>
          </p:cNvPr>
          <p:cNvSpPr txBox="1"/>
          <p:nvPr/>
        </p:nvSpPr>
        <p:spPr>
          <a:xfrm>
            <a:off x="1942269" y="2201605"/>
            <a:ext cx="1786066" cy="400110"/>
          </a:xfrm>
          <a:prstGeom prst="rect">
            <a:avLst/>
          </a:prstGeom>
          <a:noFill/>
        </p:spPr>
        <p:txBody>
          <a:bodyPr wrap="none" rtlCol="0">
            <a:spAutoFit/>
          </a:bodyPr>
          <a:lstStyle/>
          <a:p>
            <a:pPr algn="ctr"/>
            <a:r>
              <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p>
        </p:txBody>
      </p:sp>
      <p:sp>
        <p:nvSpPr>
          <p:cNvPr id="55" name="テキスト ボックス 54">
            <a:extLst>
              <a:ext uri="{FF2B5EF4-FFF2-40B4-BE49-F238E27FC236}">
                <a16:creationId xmlns:a16="http://schemas.microsoft.com/office/drawing/2014/main" id="{1A0BE842-D658-A349-B449-F5BCE021F451}"/>
              </a:ext>
            </a:extLst>
          </p:cNvPr>
          <p:cNvSpPr txBox="1"/>
          <p:nvPr/>
        </p:nvSpPr>
        <p:spPr>
          <a:xfrm>
            <a:off x="5685804" y="2202212"/>
            <a:ext cx="1210588"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p>
        </p:txBody>
      </p:sp>
      <p:sp>
        <p:nvSpPr>
          <p:cNvPr id="60" name="テキスト ボックス 59">
            <a:extLst>
              <a:ext uri="{FF2B5EF4-FFF2-40B4-BE49-F238E27FC236}">
                <a16:creationId xmlns:a16="http://schemas.microsoft.com/office/drawing/2014/main" id="{C9D16A91-CB2B-8E41-BCFC-5AB7299D242F}"/>
              </a:ext>
            </a:extLst>
          </p:cNvPr>
          <p:cNvSpPr txBox="1"/>
          <p:nvPr/>
        </p:nvSpPr>
        <p:spPr>
          <a:xfrm>
            <a:off x="1891906"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機械学習・深層学習</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en-US" altLang="ja-JP" sz="1000" b="1" dirty="0">
                <a:solidFill>
                  <a:schemeClr val="bg1"/>
                </a:solidFill>
                <a:latin typeface="Meiryo" panose="020B0604030504040204" pitchFamily="34" charset="-128"/>
                <a:ea typeface="Meiryo" panose="020B0604030504040204" pitchFamily="34" charset="-128"/>
                <a:cs typeface="Meiryo" charset="-128"/>
              </a:rPr>
              <a:t>AI</a:t>
            </a:r>
            <a:r>
              <a:rPr kumimoji="1" lang="ja-JP" altLang="en-US" sz="1000" b="1">
                <a:solidFill>
                  <a:schemeClr val="bg1"/>
                </a:solidFill>
                <a:latin typeface="Meiryo" panose="020B0604030504040204" pitchFamily="34" charset="-128"/>
                <a:ea typeface="Meiryo" panose="020B0604030504040204" pitchFamily="34" charset="-128"/>
                <a:cs typeface="Meiryo" charset="-128"/>
              </a:rPr>
              <a:t>チップなど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79" name="テキスト ボックス 78">
            <a:extLst>
              <a:ext uri="{FF2B5EF4-FFF2-40B4-BE49-F238E27FC236}">
                <a16:creationId xmlns:a16="http://schemas.microsoft.com/office/drawing/2014/main" id="{30A75259-2031-E64F-A77F-9CE5FCF19BAE}"/>
              </a:ext>
            </a:extLst>
          </p:cNvPr>
          <p:cNvSpPr txBox="1"/>
          <p:nvPr/>
        </p:nvSpPr>
        <p:spPr>
          <a:xfrm>
            <a:off x="5340912"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サーバーレス・コンテナ</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000" b="1" dirty="0">
                <a:solidFill>
                  <a:schemeClr val="bg1"/>
                </a:solidFill>
                <a:latin typeface="Meiryo" panose="020B0604030504040204" pitchFamily="34" charset="-128"/>
                <a:ea typeface="Meiryo" panose="020B0604030504040204" pitchFamily="34" charset="-128"/>
                <a:cs typeface="Meiryo" charset="-128"/>
              </a:rPr>
              <a:t>SaaS</a:t>
            </a:r>
            <a:r>
              <a:rPr lang="ja-JP" altLang="en-US" sz="1000" b="1">
                <a:solidFill>
                  <a:schemeClr val="bg1"/>
                </a:solidFill>
                <a:latin typeface="Meiryo" panose="020B0604030504040204" pitchFamily="34" charset="-128"/>
                <a:ea typeface="Meiryo" panose="020B0604030504040204" pitchFamily="34" charset="-128"/>
                <a:cs typeface="Meiryo" charset="-128"/>
              </a:rPr>
              <a:t>・</a:t>
            </a:r>
            <a:r>
              <a:rPr lang="en-US" altLang="ja-JP" sz="1000" b="1" dirty="0">
                <a:solidFill>
                  <a:schemeClr val="bg1"/>
                </a:solidFill>
                <a:latin typeface="Meiryo" panose="020B0604030504040204" pitchFamily="34" charset="-128"/>
                <a:ea typeface="Meiryo" panose="020B0604030504040204" pitchFamily="34" charset="-128"/>
                <a:cs typeface="Meiryo" charset="-128"/>
              </a:rPr>
              <a:t>PaaS</a:t>
            </a:r>
            <a:r>
              <a:rPr lang="ja-JP" altLang="en-US" sz="1000" b="1">
                <a:solidFill>
                  <a:schemeClr val="bg1"/>
                </a:solidFill>
                <a:latin typeface="Meiryo" panose="020B0604030504040204" pitchFamily="34" charset="-128"/>
                <a:ea typeface="Meiryo" panose="020B0604030504040204" pitchFamily="34" charset="-128"/>
                <a:cs typeface="Meiryo" charset="-128"/>
              </a:rPr>
              <a:t>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622772" y="4568206"/>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データ収集</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2" name="正方形/長方形 81">
            <a:extLst>
              <a:ext uri="{FF2B5EF4-FFF2-40B4-BE49-F238E27FC236}">
                <a16:creationId xmlns:a16="http://schemas.microsoft.com/office/drawing/2014/main" id="{AF56802A-8500-A74D-A075-CD95D66D382D}"/>
              </a:ext>
            </a:extLst>
          </p:cNvPr>
          <p:cNvSpPr/>
          <p:nvPr/>
        </p:nvSpPr>
        <p:spPr>
          <a:xfrm>
            <a:off x="4568705" y="4408455"/>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テキスト ボックス 86">
            <a:extLst>
              <a:ext uri="{FF2B5EF4-FFF2-40B4-BE49-F238E27FC236}">
                <a16:creationId xmlns:a16="http://schemas.microsoft.com/office/drawing/2014/main" id="{5F785E39-5D7E-144C-A3F4-C843E74157BD}"/>
              </a:ext>
            </a:extLst>
          </p:cNvPr>
          <p:cNvSpPr txBox="1"/>
          <p:nvPr/>
        </p:nvSpPr>
        <p:spPr>
          <a:xfrm>
            <a:off x="5194495" y="5024281"/>
            <a:ext cx="1368732"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デジタル</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ツイン</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57" name="テキスト ボックス 56">
            <a:extLst>
              <a:ext uri="{FF2B5EF4-FFF2-40B4-BE49-F238E27FC236}">
                <a16:creationId xmlns:a16="http://schemas.microsoft.com/office/drawing/2014/main" id="{7E6ADCA7-5A37-C649-A6CC-D89FF667C814}"/>
              </a:ext>
            </a:extLst>
          </p:cNvPr>
          <p:cNvSpPr txBox="1"/>
          <p:nvPr/>
        </p:nvSpPr>
        <p:spPr>
          <a:xfrm>
            <a:off x="4158617" y="5111583"/>
            <a:ext cx="826765" cy="523220"/>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CD2A5F13-C88E-AF45-848E-A547522746D6}"/>
              </a:ext>
            </a:extLst>
          </p:cNvPr>
          <p:cNvSpPr txBox="1"/>
          <p:nvPr/>
        </p:nvSpPr>
        <p:spPr>
          <a:xfrm>
            <a:off x="3619477" y="5566063"/>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センサー・モバイル</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000" b="1">
                <a:solidFill>
                  <a:schemeClr val="bg1"/>
                </a:solidFill>
                <a:latin typeface="Meiryo" panose="020B0604030504040204" pitchFamily="34" charset="-128"/>
                <a:ea typeface="Meiryo" panose="020B0604030504040204" pitchFamily="34" charset="-128"/>
                <a:cs typeface="Meiryo" charset="-128"/>
              </a:rPr>
              <a:t>自律制御など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86" name="テキスト ボックス 85">
            <a:extLst>
              <a:ext uri="{FF2B5EF4-FFF2-40B4-BE49-F238E27FC236}">
                <a16:creationId xmlns:a16="http://schemas.microsoft.com/office/drawing/2014/main" id="{245B635B-81EC-F144-B165-3C8101E9573C}"/>
              </a:ext>
            </a:extLst>
          </p:cNvPr>
          <p:cNvSpPr txBox="1"/>
          <p:nvPr/>
        </p:nvSpPr>
        <p:spPr>
          <a:xfrm>
            <a:off x="4561892" y="5637213"/>
            <a:ext cx="2029225" cy="461665"/>
          </a:xfrm>
          <a:prstGeom prst="rect">
            <a:avLst/>
          </a:prstGeom>
          <a:noFill/>
        </p:spPr>
        <p:txBody>
          <a:bodyPr wrap="square" rtlCol="0" anchor="ctr">
            <a:spAutoFit/>
          </a:bodyPr>
          <a:lstStyle/>
          <a:p>
            <a:pPr algn="r"/>
            <a:r>
              <a:rPr kumimoji="1" lang="ja-JP" altLang="en-US" sz="1200" b="1">
                <a:solidFill>
                  <a:schemeClr val="bg1"/>
                </a:solidFill>
                <a:latin typeface="Meiryo" panose="020B0604030504040204" pitchFamily="34" charset="-128"/>
                <a:ea typeface="Meiryo" panose="020B0604030504040204" pitchFamily="34" charset="-128"/>
                <a:cs typeface="Meiryo" charset="-128"/>
              </a:rPr>
              <a:t>現実世界の</a:t>
            </a:r>
            <a:endParaRPr kumimoji="1" lang="en-US" altLang="ja-JP" sz="1200" b="1" dirty="0">
              <a:solidFill>
                <a:schemeClr val="bg1"/>
              </a:solidFill>
              <a:latin typeface="Meiryo" panose="020B0604030504040204" pitchFamily="34" charset="-128"/>
              <a:ea typeface="Meiryo" panose="020B0604030504040204" pitchFamily="34" charset="-128"/>
              <a:cs typeface="Meiryo" charset="-128"/>
            </a:endParaRPr>
          </a:p>
          <a:p>
            <a:pPr algn="r"/>
            <a:r>
              <a:rPr lang="ja-JP" altLang="en-US" sz="1200" b="1">
                <a:solidFill>
                  <a:schemeClr val="bg1"/>
                </a:solidFill>
                <a:latin typeface="Meiryo" panose="020B0604030504040204" pitchFamily="34" charset="-128"/>
                <a:ea typeface="Meiryo" panose="020B0604030504040204" pitchFamily="34" charset="-128"/>
                <a:cs typeface="Meiryo" charset="-128"/>
              </a:rPr>
              <a:t>デジタルコピー</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0" name="上矢印 19"/>
          <p:cNvSpPr/>
          <p:nvPr/>
        </p:nvSpPr>
        <p:spPr>
          <a:xfrm rot="16200000" flipV="1">
            <a:off x="4007097" y="176174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914680" y="3321550"/>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34DA344F-AE70-AD41-997A-B6776A67FC26}"/>
              </a:ext>
            </a:extLst>
          </p:cNvPr>
          <p:cNvSpPr txBox="1"/>
          <p:nvPr/>
        </p:nvSpPr>
        <p:spPr>
          <a:xfrm>
            <a:off x="3701434" y="3064893"/>
            <a:ext cx="1742785" cy="738664"/>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p>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a:t>
            </a: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世代信システム</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1510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fltVal val="0"/>
                                          </p:val>
                                        </p:tav>
                                        <p:tav tm="100000">
                                          <p:val>
                                            <p:strVal val="#ppt_h"/>
                                          </p:val>
                                        </p:tav>
                                      </p:tavLst>
                                    </p:anim>
                                    <p:animEffect transition="in" filter="fade">
                                      <p:cBhvr>
                                        <p:cTn id="1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とテクノロジー・トライアングルの関係</a:t>
            </a:r>
            <a:endParaRPr kumimoji="1" lang="ja-JP" altLang="en-US" sz="2700" dirty="0">
              <a:latin typeface="Meiryo" panose="020B0604030504040204" pitchFamily="34" charset="-128"/>
              <a:ea typeface="Meiryo" panose="020B0604030504040204" pitchFamily="34" charset="-128"/>
            </a:endParaRPr>
          </a:p>
        </p:txBody>
      </p:sp>
      <p:sp>
        <p:nvSpPr>
          <p:cNvPr id="88" name="円/楕円 87">
            <a:extLst>
              <a:ext uri="{FF2B5EF4-FFF2-40B4-BE49-F238E27FC236}">
                <a16:creationId xmlns:a16="http://schemas.microsoft.com/office/drawing/2014/main" id="{2212206C-EC7C-2544-BB2D-C8A11B46589E}"/>
              </a:ext>
            </a:extLst>
          </p:cNvPr>
          <p:cNvSpPr/>
          <p:nvPr/>
        </p:nvSpPr>
        <p:spPr>
          <a:xfrm>
            <a:off x="2822026" y="1679203"/>
            <a:ext cx="3507102" cy="3507102"/>
          </a:xfrm>
          <a:prstGeom prst="ellipse">
            <a:avLst/>
          </a:prstGeom>
          <a:solidFill>
            <a:srgbClr val="7030A0">
              <a:alpha val="7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1886710" y="1622721"/>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データ解析</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4" name="テキスト ボックス 23"/>
          <p:cNvSpPr txBox="1"/>
          <p:nvPr/>
        </p:nvSpPr>
        <p:spPr>
          <a:xfrm>
            <a:off x="5340912" y="1623707"/>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データ活用</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3" name="テキスト ボックス 2">
            <a:extLst>
              <a:ext uri="{FF2B5EF4-FFF2-40B4-BE49-F238E27FC236}">
                <a16:creationId xmlns:a16="http://schemas.microsoft.com/office/drawing/2014/main" id="{F26144AF-EBFB-3743-9CC7-E9D2E1221DFC}"/>
              </a:ext>
            </a:extLst>
          </p:cNvPr>
          <p:cNvSpPr txBox="1"/>
          <p:nvPr/>
        </p:nvSpPr>
        <p:spPr>
          <a:xfrm>
            <a:off x="1942269" y="2201605"/>
            <a:ext cx="1786066" cy="400110"/>
          </a:xfrm>
          <a:prstGeom prst="rect">
            <a:avLst/>
          </a:prstGeom>
          <a:noFill/>
        </p:spPr>
        <p:txBody>
          <a:bodyPr wrap="none" rtlCol="0">
            <a:spAutoFit/>
          </a:bodyPr>
          <a:lstStyle/>
          <a:p>
            <a:pPr algn="ctr"/>
            <a:r>
              <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p>
        </p:txBody>
      </p:sp>
      <p:sp>
        <p:nvSpPr>
          <p:cNvPr id="55" name="テキスト ボックス 54">
            <a:extLst>
              <a:ext uri="{FF2B5EF4-FFF2-40B4-BE49-F238E27FC236}">
                <a16:creationId xmlns:a16="http://schemas.microsoft.com/office/drawing/2014/main" id="{1A0BE842-D658-A349-B449-F5BCE021F451}"/>
              </a:ext>
            </a:extLst>
          </p:cNvPr>
          <p:cNvSpPr txBox="1"/>
          <p:nvPr/>
        </p:nvSpPr>
        <p:spPr>
          <a:xfrm>
            <a:off x="5685804" y="2202212"/>
            <a:ext cx="1210588"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p>
        </p:txBody>
      </p:sp>
      <p:sp>
        <p:nvSpPr>
          <p:cNvPr id="60" name="テキスト ボックス 59">
            <a:extLst>
              <a:ext uri="{FF2B5EF4-FFF2-40B4-BE49-F238E27FC236}">
                <a16:creationId xmlns:a16="http://schemas.microsoft.com/office/drawing/2014/main" id="{C9D16A91-CB2B-8E41-BCFC-5AB7299D242F}"/>
              </a:ext>
            </a:extLst>
          </p:cNvPr>
          <p:cNvSpPr txBox="1"/>
          <p:nvPr/>
        </p:nvSpPr>
        <p:spPr>
          <a:xfrm>
            <a:off x="1891906"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機械学習・深層学習</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en-US" altLang="ja-JP" sz="1000" b="1" dirty="0">
                <a:solidFill>
                  <a:schemeClr val="bg1"/>
                </a:solidFill>
                <a:latin typeface="Meiryo" panose="020B0604030504040204" pitchFamily="34" charset="-128"/>
                <a:ea typeface="Meiryo" panose="020B0604030504040204" pitchFamily="34" charset="-128"/>
                <a:cs typeface="Meiryo" charset="-128"/>
              </a:rPr>
              <a:t>AI</a:t>
            </a:r>
            <a:r>
              <a:rPr kumimoji="1" lang="ja-JP" altLang="en-US" sz="1000" b="1">
                <a:solidFill>
                  <a:schemeClr val="bg1"/>
                </a:solidFill>
                <a:latin typeface="Meiryo" panose="020B0604030504040204" pitchFamily="34" charset="-128"/>
                <a:ea typeface="Meiryo" panose="020B0604030504040204" pitchFamily="34" charset="-128"/>
                <a:cs typeface="Meiryo" charset="-128"/>
              </a:rPr>
              <a:t>チップなど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79" name="テキスト ボックス 78">
            <a:extLst>
              <a:ext uri="{FF2B5EF4-FFF2-40B4-BE49-F238E27FC236}">
                <a16:creationId xmlns:a16="http://schemas.microsoft.com/office/drawing/2014/main" id="{30A75259-2031-E64F-A77F-9CE5FCF19BAE}"/>
              </a:ext>
            </a:extLst>
          </p:cNvPr>
          <p:cNvSpPr txBox="1"/>
          <p:nvPr/>
        </p:nvSpPr>
        <p:spPr>
          <a:xfrm>
            <a:off x="5340912"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サーバーレス・コンテナ</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000" b="1" dirty="0">
                <a:solidFill>
                  <a:schemeClr val="bg1"/>
                </a:solidFill>
                <a:latin typeface="Meiryo" panose="020B0604030504040204" pitchFamily="34" charset="-128"/>
                <a:ea typeface="Meiryo" panose="020B0604030504040204" pitchFamily="34" charset="-128"/>
                <a:cs typeface="Meiryo" charset="-128"/>
              </a:rPr>
              <a:t>SaaS</a:t>
            </a:r>
            <a:r>
              <a:rPr lang="ja-JP" altLang="en-US" sz="1000" b="1">
                <a:solidFill>
                  <a:schemeClr val="bg1"/>
                </a:solidFill>
                <a:latin typeface="Meiryo" panose="020B0604030504040204" pitchFamily="34" charset="-128"/>
                <a:ea typeface="Meiryo" panose="020B0604030504040204" pitchFamily="34" charset="-128"/>
                <a:cs typeface="Meiryo" charset="-128"/>
              </a:rPr>
              <a:t>・</a:t>
            </a:r>
            <a:r>
              <a:rPr lang="en-US" altLang="ja-JP" sz="1000" b="1" dirty="0">
                <a:solidFill>
                  <a:schemeClr val="bg1"/>
                </a:solidFill>
                <a:latin typeface="Meiryo" panose="020B0604030504040204" pitchFamily="34" charset="-128"/>
                <a:ea typeface="Meiryo" panose="020B0604030504040204" pitchFamily="34" charset="-128"/>
                <a:cs typeface="Meiryo" charset="-128"/>
              </a:rPr>
              <a:t>PaaS</a:t>
            </a:r>
            <a:r>
              <a:rPr lang="ja-JP" altLang="en-US" sz="1000" b="1">
                <a:solidFill>
                  <a:schemeClr val="bg1"/>
                </a:solidFill>
                <a:latin typeface="Meiryo" panose="020B0604030504040204" pitchFamily="34" charset="-128"/>
                <a:ea typeface="Meiryo" panose="020B0604030504040204" pitchFamily="34" charset="-128"/>
                <a:cs typeface="Meiryo" charset="-128"/>
              </a:rPr>
              <a:t>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622772" y="4568206"/>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データ収集</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テキスト ボックス 56">
            <a:extLst>
              <a:ext uri="{FF2B5EF4-FFF2-40B4-BE49-F238E27FC236}">
                <a16:creationId xmlns:a16="http://schemas.microsoft.com/office/drawing/2014/main" id="{7E6ADCA7-5A37-C649-A6CC-D89FF667C814}"/>
              </a:ext>
            </a:extLst>
          </p:cNvPr>
          <p:cNvSpPr txBox="1"/>
          <p:nvPr/>
        </p:nvSpPr>
        <p:spPr>
          <a:xfrm>
            <a:off x="4158617" y="5111583"/>
            <a:ext cx="826765" cy="523220"/>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CD2A5F13-C88E-AF45-848E-A547522746D6}"/>
              </a:ext>
            </a:extLst>
          </p:cNvPr>
          <p:cNvSpPr txBox="1"/>
          <p:nvPr/>
        </p:nvSpPr>
        <p:spPr>
          <a:xfrm>
            <a:off x="3619477" y="5566063"/>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センサー・モバイル</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000" b="1">
                <a:solidFill>
                  <a:schemeClr val="bg1"/>
                </a:solidFill>
                <a:latin typeface="Meiryo" panose="020B0604030504040204" pitchFamily="34" charset="-128"/>
                <a:ea typeface="Meiryo" panose="020B0604030504040204" pitchFamily="34" charset="-128"/>
                <a:cs typeface="Meiryo" charset="-128"/>
              </a:rPr>
              <a:t>自律制御など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20" name="上矢印 19"/>
          <p:cNvSpPr/>
          <p:nvPr/>
        </p:nvSpPr>
        <p:spPr>
          <a:xfrm rot="16200000" flipV="1">
            <a:off x="4007097" y="176174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914680" y="3321550"/>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34DA344F-AE70-AD41-997A-B6776A67FC26}"/>
              </a:ext>
            </a:extLst>
          </p:cNvPr>
          <p:cNvSpPr txBox="1"/>
          <p:nvPr/>
        </p:nvSpPr>
        <p:spPr>
          <a:xfrm>
            <a:off x="3701434" y="3064893"/>
            <a:ext cx="1742785" cy="738664"/>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p>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a:t>
            </a: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世代信システム</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842F10FC-97D7-164A-9A9D-F894FDFB310C}"/>
              </a:ext>
            </a:extLst>
          </p:cNvPr>
          <p:cNvSpPr txBox="1"/>
          <p:nvPr/>
        </p:nvSpPr>
        <p:spPr>
          <a:xfrm>
            <a:off x="734867" y="923292"/>
            <a:ext cx="3467616" cy="523220"/>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DX</a:t>
            </a:r>
            <a:r>
              <a:rPr kumimoji="1" lang="en-US" altLang="ja-JP" b="1" dirty="0">
                <a:solidFill>
                  <a:schemeClr val="bg1"/>
                </a:solidFill>
                <a:latin typeface="Meiryo" panose="020B0604030504040204" pitchFamily="34" charset="-128"/>
                <a:ea typeface="Meiryo" panose="020B0604030504040204" pitchFamily="34" charset="-128"/>
              </a:rPr>
              <a:t> : </a:t>
            </a:r>
            <a:r>
              <a:rPr kumimoji="1" lang="en-US" altLang="ja-JP" dirty="0">
                <a:solidFill>
                  <a:schemeClr val="bg1"/>
                </a:solidFill>
                <a:latin typeface="Meiryo" panose="020B0604030504040204" pitchFamily="34" charset="-128"/>
                <a:ea typeface="Meiryo" panose="020B0604030504040204" pitchFamily="34" charset="-128"/>
              </a:rPr>
              <a:t>Digital Transformation</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A8FA3EAA-BFF6-1540-A2B8-9C8DBBF28949}"/>
              </a:ext>
            </a:extLst>
          </p:cNvPr>
          <p:cNvSpPr txBox="1"/>
          <p:nvPr/>
        </p:nvSpPr>
        <p:spPr>
          <a:xfrm>
            <a:off x="734867" y="5362607"/>
            <a:ext cx="2852063" cy="830997"/>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デジタルを使いこなし</a:t>
            </a:r>
            <a:endParaRPr kumimoji="1"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その価値を最大限に活かせる</a:t>
            </a:r>
            <a:endParaRPr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企業の文化や風土への変革</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0531975-75F6-E04F-9BDB-DD823B440C7E}"/>
              </a:ext>
            </a:extLst>
          </p:cNvPr>
          <p:cNvSpPr txBox="1"/>
          <p:nvPr/>
        </p:nvSpPr>
        <p:spPr>
          <a:xfrm>
            <a:off x="5647401" y="4926517"/>
            <a:ext cx="2792679" cy="1446550"/>
          </a:xfrm>
          <a:prstGeom prst="rect">
            <a:avLst/>
          </a:prstGeom>
          <a:noFill/>
        </p:spPr>
        <p:txBody>
          <a:bodyPr wrap="square" rtlCol="0">
            <a:spAutoFit/>
          </a:bodyPr>
          <a:lstStyle/>
          <a:p>
            <a:pPr marL="342900" indent="-342900">
              <a:buFont typeface="Wingdings" pitchFamily="2" charset="2"/>
              <a:buChar char="Ø"/>
            </a:pPr>
            <a:r>
              <a:rPr kumimoji="1" lang="ja-JP" altLang="en-US" sz="1100">
                <a:solidFill>
                  <a:schemeClr val="bg1"/>
                </a:solidFill>
                <a:latin typeface="Meiryo" panose="020B0604030504040204" pitchFamily="34" charset="-128"/>
                <a:ea typeface="Meiryo" panose="020B0604030504040204" pitchFamily="34" charset="-128"/>
              </a:rPr>
              <a:t>ビジネス・プロセスのデジタル化による現場の見える化</a:t>
            </a:r>
            <a:endParaRPr kumimoji="1" lang="en-US" altLang="ja-JP" sz="11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1100">
                <a:solidFill>
                  <a:schemeClr val="bg1"/>
                </a:solidFill>
                <a:latin typeface="Meiryo" panose="020B0604030504040204" pitchFamily="34" charset="-128"/>
                <a:ea typeface="Meiryo" panose="020B0604030504040204" pitchFamily="34" charset="-128"/>
              </a:rPr>
              <a:t>徹底した情報の公開による相互信頼の醸成</a:t>
            </a:r>
            <a:endParaRPr lang="en-US" altLang="ja-JP" sz="11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1100">
                <a:solidFill>
                  <a:schemeClr val="bg1"/>
                </a:solidFill>
                <a:latin typeface="Meiryo" panose="020B0604030504040204" pitchFamily="34" charset="-128"/>
                <a:ea typeface="Meiryo" panose="020B0604030504040204" pitchFamily="34" charset="-128"/>
              </a:rPr>
              <a:t>相互信頼を前提とした現場への大幅な権限委譲</a:t>
            </a:r>
            <a:endParaRPr lang="en-US" altLang="ja-JP" sz="11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1100">
                <a:solidFill>
                  <a:schemeClr val="bg1"/>
                </a:solidFill>
                <a:latin typeface="Meiryo" panose="020B0604030504040204" pitchFamily="34" charset="-128"/>
                <a:ea typeface="Meiryo" panose="020B0604030504040204" pitchFamily="34" charset="-128"/>
              </a:rPr>
              <a:t>心理的安全性の担保</a:t>
            </a:r>
            <a:endParaRPr kumimoji="1" lang="en-US" altLang="ja-JP" sz="11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1100">
                <a:solidFill>
                  <a:schemeClr val="bg1"/>
                </a:solidFill>
                <a:latin typeface="Meiryo" panose="020B0604030504040204" pitchFamily="34" charset="-128"/>
                <a:ea typeface="Meiryo" panose="020B0604030504040204" pitchFamily="34" charset="-128"/>
              </a:rPr>
              <a:t>意志決定プロセスの簡素化と高速化</a:t>
            </a:r>
            <a:endParaRPr kumimoji="1" lang="ja-JP" altLang="en-US" sz="11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90347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AA7F62A2-0E3E-D146-9171-3DDE8057AFD7}"/>
              </a:ext>
            </a:extLst>
          </p:cNvPr>
          <p:cNvSpPr/>
          <p:nvPr/>
        </p:nvSpPr>
        <p:spPr>
          <a:xfrm>
            <a:off x="323270" y="819582"/>
            <a:ext cx="8502075" cy="576825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4F425C63-F796-FA41-9056-4619D346B104}"/>
              </a:ext>
            </a:extLst>
          </p:cNvPr>
          <p:cNvSpPr/>
          <p:nvPr/>
        </p:nvSpPr>
        <p:spPr>
          <a:xfrm>
            <a:off x="1676400" y="1717398"/>
            <a:ext cx="5796730" cy="4227082"/>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4420DF9-499D-434A-BB86-EECDE5C8AE10}"/>
              </a:ext>
            </a:extLst>
          </p:cNvPr>
          <p:cNvSpPr/>
          <p:nvPr/>
        </p:nvSpPr>
        <p:spPr>
          <a:xfrm>
            <a:off x="4754236"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501CE60-F324-EA4F-8F30-81511DD428E3}"/>
              </a:ext>
            </a:extLst>
          </p:cNvPr>
          <p:cNvSpPr/>
          <p:nvPr/>
        </p:nvSpPr>
        <p:spPr>
          <a:xfrm>
            <a:off x="2142833"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Title 1">
            <a:extLst>
              <a:ext uri="{FF2B5EF4-FFF2-40B4-BE49-F238E27FC236}">
                <a16:creationId xmlns:a16="http://schemas.microsoft.com/office/drawing/2014/main" id="{73069994-519C-4EBE-A803-68443505D2E6}"/>
              </a:ext>
            </a:extLst>
          </p:cNvPr>
          <p:cNvSpPr>
            <a:spLocks noGrp="1"/>
          </p:cNvSpPr>
          <p:nvPr>
            <p:ph type="title"/>
          </p:nvPr>
        </p:nvSpPr>
        <p:spPr>
          <a:xfrm>
            <a:off x="230400" y="266400"/>
            <a:ext cx="8686800" cy="416221"/>
          </a:xfrm>
        </p:spPr>
        <p:txBody>
          <a:bodyPr/>
          <a:lstStyle/>
          <a:p>
            <a:r>
              <a:rPr kumimoji="1" lang="en-US" dirty="0" err="1"/>
              <a:t>平安保険のデジタル活用</a:t>
            </a:r>
            <a:endParaRPr kumimoji="1" lang="en-US" dirty="0"/>
          </a:p>
        </p:txBody>
      </p:sp>
      <p:pic>
        <p:nvPicPr>
          <p:cNvPr id="1026" name="Picture 2" descr="平安好医生-在线健康咨询及健康管理">
            <a:extLst>
              <a:ext uri="{FF2B5EF4-FFF2-40B4-BE49-F238E27FC236}">
                <a16:creationId xmlns:a16="http://schemas.microsoft.com/office/drawing/2014/main" id="{A243ABE6-C877-7A49-A208-EA8465E92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472" y="2242996"/>
            <a:ext cx="1921164" cy="44536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F32AC4DA-D67B-9543-BEE3-2C8E342485A1}"/>
              </a:ext>
            </a:extLst>
          </p:cNvPr>
          <p:cNvSpPr/>
          <p:nvPr/>
        </p:nvSpPr>
        <p:spPr>
          <a:xfrm>
            <a:off x="2304471" y="2829783"/>
            <a:ext cx="1921163" cy="2831544"/>
          </a:xfrm>
          <a:prstGeom prst="rect">
            <a:avLst/>
          </a:prstGeom>
        </p:spPr>
        <p:txBody>
          <a:bodyPr wrap="square">
            <a:spAutoFit/>
          </a:bodyPr>
          <a:lstStyle/>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快速問診</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オンライン（チャット）で医師と直接問診できる機能。病院に行くべきか、行くならばどの診療科に行けばいいのかを尋ねることができる。</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探医生</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クチコミの評価を見ながら、医師を選び受診を予約できる機能。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閃電購薬</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処方薬のオンライン販売の機能。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健康商城</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サプリや処方不要の漢方薬のオンライン販売の機能。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健康頭條</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健康に関する様々な情報を確認できる機能。</a:t>
            </a:r>
          </a:p>
        </p:txBody>
      </p:sp>
      <p:sp>
        <p:nvSpPr>
          <p:cNvPr id="8" name="円柱 7">
            <a:extLst>
              <a:ext uri="{FF2B5EF4-FFF2-40B4-BE49-F238E27FC236}">
                <a16:creationId xmlns:a16="http://schemas.microsoft.com/office/drawing/2014/main" id="{D0FF53CD-E270-B54D-BD18-258382EF5F7E}"/>
              </a:ext>
            </a:extLst>
          </p:cNvPr>
          <p:cNvSpPr/>
          <p:nvPr/>
        </p:nvSpPr>
        <p:spPr>
          <a:xfrm>
            <a:off x="4944415" y="2237151"/>
            <a:ext cx="1812037" cy="166947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F1EF9FD-809F-E64D-B44B-F4127FD12183}"/>
              </a:ext>
            </a:extLst>
          </p:cNvPr>
          <p:cNvSpPr txBox="1"/>
          <p:nvPr/>
        </p:nvSpPr>
        <p:spPr>
          <a:xfrm>
            <a:off x="5047464" y="2826042"/>
            <a:ext cx="1657980"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行動データ</a:t>
            </a:r>
            <a:r>
              <a:rPr lang="ja-JP" altLang="en-US" sz="120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アクセス履歴</a:t>
            </a:r>
            <a:r>
              <a:rPr lang="ja-JP" altLang="en-US" sz="1200">
                <a:solidFill>
                  <a:schemeClr val="bg1"/>
                </a:solidFill>
                <a:latin typeface="Meiryo" panose="020B0604030504040204" pitchFamily="34" charset="-128"/>
                <a:ea typeface="Meiryo" panose="020B0604030504040204" pitchFamily="34" charset="-128"/>
              </a:rPr>
              <a:t>などの健康や医療についてのタイムリーな個人データ</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5069F8A-EEC9-1B4F-94FF-BEB27E330F29}"/>
              </a:ext>
            </a:extLst>
          </p:cNvPr>
          <p:cNvSpPr txBox="1"/>
          <p:nvPr/>
        </p:nvSpPr>
        <p:spPr>
          <a:xfrm>
            <a:off x="4944415" y="2290613"/>
            <a:ext cx="1795038"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データ</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600E7F9-EBEA-9A47-88A7-22CBFA38C77A}"/>
              </a:ext>
            </a:extLst>
          </p:cNvPr>
          <p:cNvSpPr/>
          <p:nvPr/>
        </p:nvSpPr>
        <p:spPr>
          <a:xfrm>
            <a:off x="4944415" y="4447301"/>
            <a:ext cx="1810802" cy="110495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5606FDC0-A76F-8242-8DB9-40D1A48DEC9C}"/>
              </a:ext>
            </a:extLst>
          </p:cNvPr>
          <p:cNvSpPr txBox="1"/>
          <p:nvPr/>
        </p:nvSpPr>
        <p:spPr>
          <a:xfrm>
            <a:off x="4971053" y="4967701"/>
            <a:ext cx="1810802" cy="523220"/>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いまの状況</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適切な保険商品</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312D5E8-4F00-1048-9688-A3FE58D721BA}"/>
              </a:ext>
            </a:extLst>
          </p:cNvPr>
          <p:cNvSpPr txBox="1"/>
          <p:nvPr/>
        </p:nvSpPr>
        <p:spPr>
          <a:xfrm>
            <a:off x="4930871" y="4635284"/>
            <a:ext cx="1898079"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活動支援</a:t>
            </a:r>
            <a:endParaRPr lang="en-US" altLang="ja-JP" b="1" dirty="0">
              <a:solidFill>
                <a:schemeClr val="bg1"/>
              </a:solidFill>
              <a:latin typeface="Meiryo" panose="020B0604030504040204" pitchFamily="34" charset="-128"/>
              <a:ea typeface="Meiryo" panose="020B0604030504040204" pitchFamily="34" charset="-128"/>
            </a:endParaRPr>
          </a:p>
        </p:txBody>
      </p:sp>
      <p:pic>
        <p:nvPicPr>
          <p:cNvPr id="1030" name="Picture 6" descr="セールスマンのイラスト">
            <a:extLst>
              <a:ext uri="{FF2B5EF4-FFF2-40B4-BE49-F238E27FC236}">
                <a16:creationId xmlns:a16="http://schemas.microsoft.com/office/drawing/2014/main" id="{A64A9312-43F4-B24A-9E02-278A5C67F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371" y="2812052"/>
            <a:ext cx="1489838" cy="20377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8F0302D-2724-B542-99F3-6F777BC33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18655" y="2812052"/>
            <a:ext cx="1426441" cy="2037773"/>
          </a:xfrm>
          <a:prstGeom prst="rect">
            <a:avLst/>
          </a:prstGeom>
          <a:noFill/>
          <a:extLst>
            <a:ext uri="{909E8E84-426E-40DD-AFC4-6F175D3DCCD1}">
              <a14:hiddenFill xmlns:a14="http://schemas.microsoft.com/office/drawing/2010/main">
                <a:solidFill>
                  <a:srgbClr val="FFFFFF"/>
                </a:solidFill>
              </a14:hiddenFill>
            </a:ext>
          </a:extLst>
        </p:spPr>
      </p:pic>
      <p:sp>
        <p:nvSpPr>
          <p:cNvPr id="22" name="右矢印 21">
            <a:extLst>
              <a:ext uri="{FF2B5EF4-FFF2-40B4-BE49-F238E27FC236}">
                <a16:creationId xmlns:a16="http://schemas.microsoft.com/office/drawing/2014/main" id="{FE2E92C7-D7C1-BE40-9806-70A75E0A04E5}"/>
              </a:ext>
            </a:extLst>
          </p:cNvPr>
          <p:cNvSpPr/>
          <p:nvPr/>
        </p:nvSpPr>
        <p:spPr>
          <a:xfrm>
            <a:off x="4219041" y="3321444"/>
            <a:ext cx="902811" cy="81495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F3FAE7F3-57C3-F049-BF6B-896A99ACE8BF}"/>
              </a:ext>
            </a:extLst>
          </p:cNvPr>
          <p:cNvSpPr/>
          <p:nvPr/>
        </p:nvSpPr>
        <p:spPr>
          <a:xfrm rot="5400000">
            <a:off x="5457815" y="3940954"/>
            <a:ext cx="791729" cy="513524"/>
          </a:xfrm>
          <a:prstGeom prst="rightArrow">
            <a:avLst>
              <a:gd name="adj1" fmla="val 50000"/>
              <a:gd name="adj2" fmla="val 4655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U ターン矢印 15">
            <a:extLst>
              <a:ext uri="{FF2B5EF4-FFF2-40B4-BE49-F238E27FC236}">
                <a16:creationId xmlns:a16="http://schemas.microsoft.com/office/drawing/2014/main" id="{7391D1EF-A69C-7042-91A8-F7BACC1F1B3E}"/>
              </a:ext>
            </a:extLst>
          </p:cNvPr>
          <p:cNvSpPr/>
          <p:nvPr/>
        </p:nvSpPr>
        <p:spPr>
          <a:xfrm flipH="1">
            <a:off x="746878" y="1174963"/>
            <a:ext cx="7674179" cy="1616859"/>
          </a:xfrm>
          <a:prstGeom prst="uturnArrow">
            <a:avLst>
              <a:gd name="adj1" fmla="val 25023"/>
              <a:gd name="adj2" fmla="val 25000"/>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U ターン矢印 26">
            <a:extLst>
              <a:ext uri="{FF2B5EF4-FFF2-40B4-BE49-F238E27FC236}">
                <a16:creationId xmlns:a16="http://schemas.microsoft.com/office/drawing/2014/main" id="{ED594FCA-F481-C84F-AD00-5AF3C270A779}"/>
              </a:ext>
            </a:extLst>
          </p:cNvPr>
          <p:cNvSpPr/>
          <p:nvPr/>
        </p:nvSpPr>
        <p:spPr>
          <a:xfrm rot="10800000" flipH="1">
            <a:off x="917146" y="4870836"/>
            <a:ext cx="7674179" cy="1616859"/>
          </a:xfrm>
          <a:prstGeom prst="uturnArrow">
            <a:avLst>
              <a:gd name="adj1" fmla="val 25023"/>
              <a:gd name="adj2" fmla="val 25000"/>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BA01554-4E4A-2B43-800F-5D7A7EC0740B}"/>
              </a:ext>
            </a:extLst>
          </p:cNvPr>
          <p:cNvSpPr txBox="1"/>
          <p:nvPr/>
        </p:nvSpPr>
        <p:spPr>
          <a:xfrm>
            <a:off x="1914862" y="1227076"/>
            <a:ext cx="5314276"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状況に応じたタイムリーな応対・的確な保険商品の提案</a:t>
            </a:r>
          </a:p>
        </p:txBody>
      </p:sp>
      <p:sp>
        <p:nvSpPr>
          <p:cNvPr id="32" name="テキスト ボックス 31">
            <a:extLst>
              <a:ext uri="{FF2B5EF4-FFF2-40B4-BE49-F238E27FC236}">
                <a16:creationId xmlns:a16="http://schemas.microsoft.com/office/drawing/2014/main" id="{BF7EC4F1-06D5-AD47-A597-D58B51DA899D}"/>
              </a:ext>
            </a:extLst>
          </p:cNvPr>
          <p:cNvSpPr txBox="1"/>
          <p:nvPr/>
        </p:nvSpPr>
        <p:spPr>
          <a:xfrm>
            <a:off x="3556337" y="6152988"/>
            <a:ext cx="203132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感動・信頼・ファン</a:t>
            </a:r>
          </a:p>
        </p:txBody>
      </p:sp>
      <p:sp>
        <p:nvSpPr>
          <p:cNvPr id="33" name="テキスト ボックス 32">
            <a:extLst>
              <a:ext uri="{FF2B5EF4-FFF2-40B4-BE49-F238E27FC236}">
                <a16:creationId xmlns:a16="http://schemas.microsoft.com/office/drawing/2014/main" id="{F76A1218-0E6A-214C-B06D-DA4EDEBC9E09}"/>
              </a:ext>
            </a:extLst>
          </p:cNvPr>
          <p:cNvSpPr txBox="1"/>
          <p:nvPr/>
        </p:nvSpPr>
        <p:spPr>
          <a:xfrm>
            <a:off x="2371923" y="878201"/>
            <a:ext cx="4400154" cy="307777"/>
          </a:xfrm>
          <a:prstGeom prst="rect">
            <a:avLst/>
          </a:prstGeom>
          <a:noFill/>
        </p:spPr>
        <p:txBody>
          <a:bodyPr wrap="square" rtlCol="0">
            <a:spAutoFit/>
          </a:bodyPr>
          <a:lstStyle/>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ハイタッチ（</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対</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：丁寧な顧客個別の対応）</a:t>
            </a:r>
            <a:endParaRPr lang="en-US" altLang="ja-JP" sz="1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1D2B4A39-42BE-374C-B59F-632A9734E653}"/>
              </a:ext>
            </a:extLst>
          </p:cNvPr>
          <p:cNvSpPr txBox="1"/>
          <p:nvPr/>
        </p:nvSpPr>
        <p:spPr>
          <a:xfrm>
            <a:off x="2180386" y="1787566"/>
            <a:ext cx="4769708" cy="307777"/>
          </a:xfrm>
          <a:prstGeom prst="rect">
            <a:avLst/>
          </a:prstGeom>
          <a:noFill/>
        </p:spPr>
        <p:txBody>
          <a:bodyPr wrap="square" rtlCol="0">
            <a:spAutoFit/>
          </a:bodyPr>
          <a:lstStyle/>
          <a:p>
            <a:pPr algn="ctr"/>
            <a:r>
              <a:rPr lang="ja-JP" altLang="en-US" sz="1400" b="1">
                <a:solidFill>
                  <a:schemeClr val="accent2">
                    <a:lumMod val="75000"/>
                  </a:schemeClr>
                </a:solidFill>
                <a:latin typeface="Meiryo" panose="020B0604030504040204" pitchFamily="34" charset="-128"/>
                <a:ea typeface="Meiryo" panose="020B0604030504040204" pitchFamily="34" charset="-128"/>
              </a:rPr>
              <a:t>デジタルタッチ（</a:t>
            </a:r>
            <a:r>
              <a:rPr lang="en-US" altLang="ja-JP" sz="1400" b="1" dirty="0">
                <a:solidFill>
                  <a:schemeClr val="accent2">
                    <a:lumMod val="75000"/>
                  </a:schemeClr>
                </a:solidFill>
                <a:latin typeface="Meiryo" panose="020B0604030504040204" pitchFamily="34" charset="-128"/>
                <a:ea typeface="Meiryo" panose="020B0604030504040204" pitchFamily="34" charset="-128"/>
              </a:rPr>
              <a:t>1</a:t>
            </a:r>
            <a:r>
              <a:rPr lang="ja-JP" altLang="en-US" sz="1400" b="1">
                <a:solidFill>
                  <a:schemeClr val="accent2">
                    <a:lumMod val="75000"/>
                  </a:schemeClr>
                </a:solidFill>
                <a:latin typeface="Meiryo" panose="020B0604030504040204" pitchFamily="34" charset="-128"/>
                <a:ea typeface="Meiryo" panose="020B0604030504040204" pitchFamily="34" charset="-128"/>
              </a:rPr>
              <a:t>対多：効率よく顧客の裾野を拡大）</a:t>
            </a:r>
            <a:endParaRPr lang="en-US" altLang="ja-JP" sz="1400" b="1" dirty="0">
              <a:solidFill>
                <a:schemeClr val="accent2">
                  <a:lumMod val="75000"/>
                </a:schemeClr>
              </a:solidFill>
              <a:latin typeface="Meiryo" panose="020B0604030504040204" pitchFamily="34" charset="-128"/>
              <a:ea typeface="Meiryo" panose="020B0604030504040204" pitchFamily="34" charset="-128"/>
            </a:endParaRPr>
          </a:p>
        </p:txBody>
      </p:sp>
      <p:sp>
        <p:nvSpPr>
          <p:cNvPr id="20" name="左右矢印 19">
            <a:extLst>
              <a:ext uri="{FF2B5EF4-FFF2-40B4-BE49-F238E27FC236}">
                <a16:creationId xmlns:a16="http://schemas.microsoft.com/office/drawing/2014/main" id="{E67463C6-5A3A-5045-AD66-F8C58108A473}"/>
              </a:ext>
            </a:extLst>
          </p:cNvPr>
          <p:cNvSpPr/>
          <p:nvPr/>
        </p:nvSpPr>
        <p:spPr>
          <a:xfrm>
            <a:off x="1482408" y="3315438"/>
            <a:ext cx="838403" cy="817617"/>
          </a:xfrm>
          <a:prstGeom prst="leftRightArrow">
            <a:avLst>
              <a:gd name="adj1" fmla="val 50000"/>
              <a:gd name="adj2" fmla="val 34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3852AF2C-5356-5D49-AEC6-88D7524AD18F}"/>
              </a:ext>
            </a:extLst>
          </p:cNvPr>
          <p:cNvSpPr txBox="1"/>
          <p:nvPr/>
        </p:nvSpPr>
        <p:spPr>
          <a:xfrm>
            <a:off x="1458211" y="3634866"/>
            <a:ext cx="902811"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圧倒的な</a:t>
            </a:r>
            <a:r>
              <a:rPr lang="ja-JP" altLang="en-US" sz="800">
                <a:solidFill>
                  <a:schemeClr val="bg1"/>
                </a:solidFill>
                <a:latin typeface="Meiryo" panose="020B0604030504040204" pitchFamily="34" charset="-128"/>
                <a:ea typeface="Meiryo" panose="020B0604030504040204" pitchFamily="34" charset="-128"/>
              </a:rPr>
              <a:t>利便性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A8E86764-337A-0D4F-AE45-8AC256B12C3A}"/>
              </a:ext>
            </a:extLst>
          </p:cNvPr>
          <p:cNvSpPr txBox="1"/>
          <p:nvPr/>
        </p:nvSpPr>
        <p:spPr>
          <a:xfrm>
            <a:off x="6703468" y="4145104"/>
            <a:ext cx="1261884" cy="415498"/>
          </a:xfrm>
          <a:prstGeom prst="rect">
            <a:avLst/>
          </a:prstGeom>
          <a:noFill/>
        </p:spPr>
        <p:txBody>
          <a:bodyPr wrap="non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的確なタイミング</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顧客に関する情報</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31" name="曲折矢印 30">
            <a:extLst>
              <a:ext uri="{FF2B5EF4-FFF2-40B4-BE49-F238E27FC236}">
                <a16:creationId xmlns:a16="http://schemas.microsoft.com/office/drawing/2014/main" id="{24315BEC-611F-7A41-B2E5-64CAC6226EAC}"/>
              </a:ext>
            </a:extLst>
          </p:cNvPr>
          <p:cNvSpPr/>
          <p:nvPr/>
        </p:nvSpPr>
        <p:spPr>
          <a:xfrm>
            <a:off x="6417216" y="3724132"/>
            <a:ext cx="1422880" cy="835268"/>
          </a:xfrm>
          <a:prstGeom prst="bentArrow">
            <a:avLst>
              <a:gd name="adj1" fmla="val 24270"/>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50637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04FFEE74-D014-9042-A893-6E9AF26EB0B1}"/>
              </a:ext>
            </a:extLst>
          </p:cNvPr>
          <p:cNvSpPr/>
          <p:nvPr/>
        </p:nvSpPr>
        <p:spPr>
          <a:xfrm>
            <a:off x="2772203" y="1148617"/>
            <a:ext cx="3642151" cy="2712159"/>
          </a:xfrm>
          <a:prstGeom prst="rect">
            <a:avLst/>
          </a:prstGeom>
          <a:solidFill>
            <a:schemeClr val="accent4">
              <a:alpha val="4627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34" name="円/楕円 33">
            <a:extLst>
              <a:ext uri="{FF2B5EF4-FFF2-40B4-BE49-F238E27FC236}">
                <a16:creationId xmlns:a16="http://schemas.microsoft.com/office/drawing/2014/main" id="{F6BE8E60-EDCB-BE4B-9E31-BBAE58498BD2}"/>
              </a:ext>
            </a:extLst>
          </p:cNvPr>
          <p:cNvSpPr/>
          <p:nvPr/>
        </p:nvSpPr>
        <p:spPr>
          <a:xfrm>
            <a:off x="2750924" y="1967018"/>
            <a:ext cx="3642151" cy="364348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028ADD19-5024-FC48-AFDE-6D504CD0948E}"/>
              </a:ext>
            </a:extLst>
          </p:cNvPr>
          <p:cNvSpPr/>
          <p:nvPr/>
        </p:nvSpPr>
        <p:spPr>
          <a:xfrm>
            <a:off x="4587981" y="4906943"/>
            <a:ext cx="2441156" cy="1440161"/>
          </a:xfrm>
          <a:prstGeom prst="rect">
            <a:avLst/>
          </a:prstGeom>
          <a:solidFill>
            <a:srgbClr val="0070C0">
              <a:alpha val="5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A9413E67-4298-F74D-8CF9-C25D6516324A}"/>
              </a:ext>
            </a:extLst>
          </p:cNvPr>
          <p:cNvSpPr/>
          <p:nvPr/>
        </p:nvSpPr>
        <p:spPr>
          <a:xfrm>
            <a:off x="539552" y="2108377"/>
            <a:ext cx="2441156" cy="1440161"/>
          </a:xfrm>
          <a:prstGeom prst="rect">
            <a:avLst/>
          </a:prstGeom>
          <a:solidFill>
            <a:srgbClr val="0070C0">
              <a:alpha val="5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7AD809FC-3CEB-8542-A6AC-5D8CE7E64166}"/>
              </a:ext>
            </a:extLst>
          </p:cNvPr>
          <p:cNvSpPr/>
          <p:nvPr/>
        </p:nvSpPr>
        <p:spPr>
          <a:xfrm>
            <a:off x="6184434" y="2118772"/>
            <a:ext cx="2441156" cy="1440161"/>
          </a:xfrm>
          <a:prstGeom prst="rect">
            <a:avLst/>
          </a:prstGeom>
          <a:solidFill>
            <a:srgbClr val="0070C0">
              <a:alpha val="5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046F9B6-3169-454E-8C71-8503F370C2A4}"/>
              </a:ext>
            </a:extLst>
          </p:cNvPr>
          <p:cNvSpPr>
            <a:spLocks noGrp="1"/>
          </p:cNvSpPr>
          <p:nvPr>
            <p:ph type="title"/>
          </p:nvPr>
        </p:nvSpPr>
        <p:spPr/>
        <p:txBody>
          <a:bodyPr/>
          <a:lstStyle/>
          <a:p>
            <a:r>
              <a:rPr kumimoji="1" lang="ja-JP" altLang="en-US">
                <a:latin typeface="Meiryo" panose="020B0604030504040204" pitchFamily="34" charset="-128"/>
                <a:ea typeface="Meiryo" panose="020B0604030504040204" pitchFamily="34" charset="-128"/>
              </a:rPr>
              <a:t>テクノロジー・トライアングルとその役割</a:t>
            </a:r>
          </a:p>
        </p:txBody>
      </p:sp>
      <p:sp>
        <p:nvSpPr>
          <p:cNvPr id="4" name="円/楕円 3">
            <a:extLst>
              <a:ext uri="{FF2B5EF4-FFF2-40B4-BE49-F238E27FC236}">
                <a16:creationId xmlns:a16="http://schemas.microsoft.com/office/drawing/2014/main" id="{E18FDFB5-9862-714B-8A1C-3A35D32DA8FE}"/>
              </a:ext>
            </a:extLst>
          </p:cNvPr>
          <p:cNvSpPr/>
          <p:nvPr/>
        </p:nvSpPr>
        <p:spPr>
          <a:xfrm>
            <a:off x="2267744" y="2111034"/>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795ED600-CF65-3448-9F07-038FFA26076E}"/>
              </a:ext>
            </a:extLst>
          </p:cNvPr>
          <p:cNvSpPr/>
          <p:nvPr/>
        </p:nvSpPr>
        <p:spPr>
          <a:xfrm>
            <a:off x="5436096" y="2108378"/>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E129A0EB-C093-374D-8181-851FD3BCB63B}"/>
              </a:ext>
            </a:extLst>
          </p:cNvPr>
          <p:cNvSpPr/>
          <p:nvPr/>
        </p:nvSpPr>
        <p:spPr>
          <a:xfrm>
            <a:off x="3851804" y="4919346"/>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a:extLst>
              <a:ext uri="{FF2B5EF4-FFF2-40B4-BE49-F238E27FC236}">
                <a16:creationId xmlns:a16="http://schemas.microsoft.com/office/drawing/2014/main" id="{9E4E2F35-850C-094B-99FA-DBC58FF34107}"/>
              </a:ext>
            </a:extLst>
          </p:cNvPr>
          <p:cNvCxnSpPr>
            <a:cxnSpLocks/>
            <a:stCxn id="4" idx="6"/>
            <a:endCxn id="5" idx="2"/>
          </p:cNvCxnSpPr>
          <p:nvPr/>
        </p:nvCxnSpPr>
        <p:spPr>
          <a:xfrm flipV="1">
            <a:off x="3707904" y="2828458"/>
            <a:ext cx="1728192" cy="2656"/>
          </a:xfrm>
          <a:prstGeom prst="line">
            <a:avLst/>
          </a:prstGeom>
          <a:ln w="762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4D5991BC-BB86-944D-817E-B4A606F7AECA}"/>
              </a:ext>
            </a:extLst>
          </p:cNvPr>
          <p:cNvCxnSpPr>
            <a:cxnSpLocks/>
            <a:stCxn id="5" idx="4"/>
            <a:endCxn id="6" idx="7"/>
          </p:cNvCxnSpPr>
          <p:nvPr/>
        </p:nvCxnSpPr>
        <p:spPr>
          <a:xfrm flipH="1">
            <a:off x="5081057" y="3548538"/>
            <a:ext cx="1075119" cy="1581715"/>
          </a:xfrm>
          <a:prstGeom prst="line">
            <a:avLst/>
          </a:prstGeom>
          <a:ln w="762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84D4EC85-090D-EE4A-A77E-6E97A3912015}"/>
              </a:ext>
            </a:extLst>
          </p:cNvPr>
          <p:cNvCxnSpPr>
            <a:cxnSpLocks/>
            <a:stCxn id="4" idx="4"/>
            <a:endCxn id="6" idx="1"/>
          </p:cNvCxnSpPr>
          <p:nvPr/>
        </p:nvCxnSpPr>
        <p:spPr>
          <a:xfrm>
            <a:off x="2987824" y="3551194"/>
            <a:ext cx="1074887" cy="1579059"/>
          </a:xfrm>
          <a:prstGeom prst="line">
            <a:avLst/>
          </a:prstGeom>
          <a:ln w="762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41" name="テキスト ボックス 40">
            <a:extLst>
              <a:ext uri="{FF2B5EF4-FFF2-40B4-BE49-F238E27FC236}">
                <a16:creationId xmlns:a16="http://schemas.microsoft.com/office/drawing/2014/main" id="{B8B9F952-6534-C64F-AE70-938540C20020}"/>
              </a:ext>
            </a:extLst>
          </p:cNvPr>
          <p:cNvSpPr txBox="1"/>
          <p:nvPr/>
        </p:nvSpPr>
        <p:spPr>
          <a:xfrm>
            <a:off x="2645399" y="2593953"/>
            <a:ext cx="683200" cy="646331"/>
          </a:xfrm>
          <a:prstGeom prst="rect">
            <a:avLst/>
          </a:prstGeom>
          <a:noFill/>
        </p:spPr>
        <p:txBody>
          <a:bodyPr wrap="none" rtlCol="0">
            <a:spAutoFit/>
          </a:bodyPr>
          <a:lstStyle/>
          <a:p>
            <a:pPr algn="ctr"/>
            <a:r>
              <a:rPr kumimoji="1" lang="en-US" altLang="ja-JP" sz="3600" dirty="0">
                <a:solidFill>
                  <a:schemeClr val="bg1"/>
                </a:solidFill>
                <a:latin typeface="Meiryo" panose="020B0604030504040204" pitchFamily="34" charset="-128"/>
                <a:ea typeface="Meiryo" panose="020B0604030504040204" pitchFamily="34" charset="-128"/>
              </a:rPr>
              <a:t>AI</a:t>
            </a:r>
            <a:endParaRPr kumimoji="1" lang="ja-JP" altLang="en-US" sz="3600" dirty="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E0D43E1-B315-2843-998B-52257BBADE54}"/>
              </a:ext>
            </a:extLst>
          </p:cNvPr>
          <p:cNvSpPr txBox="1"/>
          <p:nvPr/>
        </p:nvSpPr>
        <p:spPr>
          <a:xfrm>
            <a:off x="5457317" y="2629056"/>
            <a:ext cx="1415772"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クラウド</a:t>
            </a:r>
          </a:p>
        </p:txBody>
      </p:sp>
      <p:sp>
        <p:nvSpPr>
          <p:cNvPr id="43" name="テキスト ボックス 42">
            <a:extLst>
              <a:ext uri="{FF2B5EF4-FFF2-40B4-BE49-F238E27FC236}">
                <a16:creationId xmlns:a16="http://schemas.microsoft.com/office/drawing/2014/main" id="{41D4E21C-FCF6-DC42-BAB4-18EAE7F4BE54}"/>
              </a:ext>
            </a:extLst>
          </p:cNvPr>
          <p:cNvSpPr txBox="1"/>
          <p:nvPr/>
        </p:nvSpPr>
        <p:spPr>
          <a:xfrm>
            <a:off x="4148434" y="5421871"/>
            <a:ext cx="846900" cy="584775"/>
          </a:xfrm>
          <a:prstGeom prst="rect">
            <a:avLst/>
          </a:prstGeom>
          <a:noFill/>
        </p:spPr>
        <p:txBody>
          <a:bodyPr wrap="none" rtlCol="0">
            <a:spAutoFit/>
          </a:bodyPr>
          <a:lstStyle/>
          <a:p>
            <a:pPr algn="ctr"/>
            <a:r>
              <a:rPr kumimoji="1" lang="en-US" altLang="ja-JP" sz="3200" dirty="0">
                <a:solidFill>
                  <a:schemeClr val="bg1"/>
                </a:solidFill>
                <a:latin typeface="Meiryo" panose="020B0604030504040204" pitchFamily="34" charset="-128"/>
                <a:ea typeface="Meiryo" panose="020B0604030504040204" pitchFamily="34" charset="-128"/>
              </a:rPr>
              <a:t>IoT</a:t>
            </a:r>
            <a:endParaRPr kumimoji="1" lang="ja-JP" altLang="en-US" sz="3200" dirty="0">
              <a:solidFill>
                <a:schemeClr val="bg1"/>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725ACF71-1609-8741-BC15-8CA201DAA2A4}"/>
              </a:ext>
            </a:extLst>
          </p:cNvPr>
          <p:cNvSpPr txBox="1"/>
          <p:nvPr/>
        </p:nvSpPr>
        <p:spPr>
          <a:xfrm>
            <a:off x="4170816" y="2087912"/>
            <a:ext cx="808235" cy="646331"/>
          </a:xfrm>
          <a:prstGeom prst="rect">
            <a:avLst/>
          </a:prstGeom>
          <a:noFill/>
        </p:spPr>
        <p:txBody>
          <a:bodyPr wrap="none" rtlCol="0">
            <a:spAutoFit/>
          </a:bodyPr>
          <a:lstStyle/>
          <a:p>
            <a:pPr algn="ctr"/>
            <a:r>
              <a:rPr kumimoji="1" lang="en-US" altLang="ja-JP" sz="3600" dirty="0">
                <a:solidFill>
                  <a:schemeClr val="bg1"/>
                </a:solidFill>
                <a:latin typeface="Meiryo" panose="020B0604030504040204" pitchFamily="34" charset="-128"/>
                <a:ea typeface="Meiryo" panose="020B0604030504040204" pitchFamily="34" charset="-128"/>
              </a:rPr>
              <a:t>5G</a:t>
            </a:r>
            <a:endParaRPr kumimoji="1" lang="ja-JP" altLang="en-US" sz="3600" dirty="0">
              <a:solidFill>
                <a:schemeClr val="bg1"/>
              </a:solidFill>
              <a:latin typeface="Meiryo" panose="020B0604030504040204" pitchFamily="34" charset="-128"/>
              <a:ea typeface="Meiryo" panose="020B0604030504040204" pitchFamily="34" charset="-128"/>
            </a:endParaRPr>
          </a:p>
        </p:txBody>
      </p:sp>
      <p:cxnSp>
        <p:nvCxnSpPr>
          <p:cNvPr id="65" name="直線コネクタ 64">
            <a:extLst>
              <a:ext uri="{FF2B5EF4-FFF2-40B4-BE49-F238E27FC236}">
                <a16:creationId xmlns:a16="http://schemas.microsoft.com/office/drawing/2014/main" id="{81CF245D-88CE-EB4F-8323-1C42FBA195BE}"/>
              </a:ext>
            </a:extLst>
          </p:cNvPr>
          <p:cNvCxnSpPr>
            <a:cxnSpLocks/>
            <a:stCxn id="4" idx="5"/>
          </p:cNvCxnSpPr>
          <p:nvPr/>
        </p:nvCxnSpPr>
        <p:spPr>
          <a:xfrm>
            <a:off x="3496997" y="3340287"/>
            <a:ext cx="1121870" cy="521817"/>
          </a:xfrm>
          <a:prstGeom prst="line">
            <a:avLst/>
          </a:prstGeom>
          <a:ln w="762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9" name="直線コネクタ 68">
            <a:extLst>
              <a:ext uri="{FF2B5EF4-FFF2-40B4-BE49-F238E27FC236}">
                <a16:creationId xmlns:a16="http://schemas.microsoft.com/office/drawing/2014/main" id="{EAC21FD8-99EA-8E4B-B0D6-DDCB24DF3B9A}"/>
              </a:ext>
            </a:extLst>
          </p:cNvPr>
          <p:cNvCxnSpPr>
            <a:cxnSpLocks/>
            <a:endCxn id="5" idx="3"/>
          </p:cNvCxnSpPr>
          <p:nvPr/>
        </p:nvCxnSpPr>
        <p:spPr>
          <a:xfrm flipV="1">
            <a:off x="4546122" y="3337631"/>
            <a:ext cx="1100881" cy="521818"/>
          </a:xfrm>
          <a:prstGeom prst="line">
            <a:avLst/>
          </a:prstGeom>
          <a:ln w="762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2" name="直線コネクタ 71">
            <a:extLst>
              <a:ext uri="{FF2B5EF4-FFF2-40B4-BE49-F238E27FC236}">
                <a16:creationId xmlns:a16="http://schemas.microsoft.com/office/drawing/2014/main" id="{2E7BA773-738D-264C-BDEB-974592F06F35}"/>
              </a:ext>
            </a:extLst>
          </p:cNvPr>
          <p:cNvCxnSpPr>
            <a:cxnSpLocks/>
            <a:stCxn id="6" idx="0"/>
          </p:cNvCxnSpPr>
          <p:nvPr/>
        </p:nvCxnSpPr>
        <p:spPr>
          <a:xfrm flipV="1">
            <a:off x="4571884" y="3812034"/>
            <a:ext cx="20874" cy="1107312"/>
          </a:xfrm>
          <a:prstGeom prst="line">
            <a:avLst/>
          </a:prstGeom>
          <a:ln w="762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79" name="テキスト ボックス 78">
            <a:extLst>
              <a:ext uri="{FF2B5EF4-FFF2-40B4-BE49-F238E27FC236}">
                <a16:creationId xmlns:a16="http://schemas.microsoft.com/office/drawing/2014/main" id="{52F7D8F3-31D7-584B-96CB-F2D70079A8C4}"/>
              </a:ext>
            </a:extLst>
          </p:cNvPr>
          <p:cNvSpPr txBox="1"/>
          <p:nvPr/>
        </p:nvSpPr>
        <p:spPr>
          <a:xfrm>
            <a:off x="772582" y="2437950"/>
            <a:ext cx="1415772" cy="830997"/>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データからの</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予測・推測と</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最適解</a:t>
            </a:r>
            <a:r>
              <a:rPr lang="ja-JP" altLang="en-US" sz="1600">
                <a:solidFill>
                  <a:schemeClr val="bg1"/>
                </a:solidFill>
                <a:latin typeface="Meiryo" panose="020B0604030504040204" pitchFamily="34" charset="-128"/>
                <a:ea typeface="Meiryo" panose="020B0604030504040204" pitchFamily="34" charset="-128"/>
              </a:rPr>
              <a:t>の導出</a:t>
            </a:r>
            <a:endParaRPr kumimoji="1" lang="ja-JP" altLang="en-US" sz="1600" dirty="0">
              <a:solidFill>
                <a:schemeClr val="bg1"/>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412944D7-A17C-C648-868C-EC11E13B6C81}"/>
              </a:ext>
            </a:extLst>
          </p:cNvPr>
          <p:cNvSpPr txBox="1"/>
          <p:nvPr/>
        </p:nvSpPr>
        <p:spPr>
          <a:xfrm>
            <a:off x="7020272" y="2437949"/>
            <a:ext cx="1415772" cy="830997"/>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データの</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蓄積と処理の</a:t>
            </a:r>
            <a:endParaRPr lang="en-US" altLang="ja-JP" sz="16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リソース提供</a:t>
            </a:r>
            <a:endParaRPr kumimoji="1" lang="ja-JP" altLang="en-US" sz="1600" dirty="0">
              <a:solidFill>
                <a:schemeClr val="bg1"/>
              </a:solidFill>
              <a:latin typeface="Meiryo" panose="020B0604030504040204" pitchFamily="34" charset="-128"/>
              <a:ea typeface="Meiryo" panose="020B0604030504040204" pitchFamily="34" charset="-128"/>
            </a:endParaRPr>
          </a:p>
        </p:txBody>
      </p:sp>
      <p:sp>
        <p:nvSpPr>
          <p:cNvPr id="84" name="テキスト ボックス 83">
            <a:extLst>
              <a:ext uri="{FF2B5EF4-FFF2-40B4-BE49-F238E27FC236}">
                <a16:creationId xmlns:a16="http://schemas.microsoft.com/office/drawing/2014/main" id="{38116AEA-24D7-5847-8C3C-5AFE1D29AA49}"/>
              </a:ext>
            </a:extLst>
          </p:cNvPr>
          <p:cNvSpPr txBox="1"/>
          <p:nvPr/>
        </p:nvSpPr>
        <p:spPr>
          <a:xfrm>
            <a:off x="5476548" y="5347466"/>
            <a:ext cx="1415772" cy="584775"/>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データの収集</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と自律制御</a:t>
            </a:r>
            <a:endParaRPr kumimoji="1" lang="ja-JP" altLang="en-US" sz="1600" dirty="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F101E1F-D673-D84A-A542-75F8D8CD7090}"/>
              </a:ext>
            </a:extLst>
          </p:cNvPr>
          <p:cNvSpPr txBox="1"/>
          <p:nvPr/>
        </p:nvSpPr>
        <p:spPr>
          <a:xfrm>
            <a:off x="3761523" y="1284250"/>
            <a:ext cx="1620957"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データの伝達と</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サービス間</a:t>
            </a:r>
            <a:r>
              <a:rPr kumimoji="1" lang="ja-JP" altLang="en-US" sz="1600">
                <a:solidFill>
                  <a:schemeClr val="bg1"/>
                </a:solidFill>
                <a:latin typeface="Meiryo" panose="020B0604030504040204" pitchFamily="34" charset="-128"/>
                <a:ea typeface="Meiryo" panose="020B0604030504040204" pitchFamily="34" charset="-128"/>
              </a:rPr>
              <a:t>連係</a:t>
            </a:r>
            <a:endParaRPr kumimoji="1" lang="ja-JP" altLang="en-US" sz="1600" dirty="0">
              <a:solidFill>
                <a:schemeClr val="bg1"/>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DB885E54-117E-3446-99E1-99341BBBF0FB}"/>
              </a:ext>
            </a:extLst>
          </p:cNvPr>
          <p:cNvSpPr/>
          <p:nvPr/>
        </p:nvSpPr>
        <p:spPr>
          <a:xfrm rot="19748295">
            <a:off x="1024991" y="4029537"/>
            <a:ext cx="3823402" cy="1476452"/>
          </a:xfrm>
          <a:prstGeom prst="rect">
            <a:avLst/>
          </a:prstGeom>
          <a:solidFill>
            <a:schemeClr val="accent6">
              <a:lumMod val="75000"/>
              <a:alpha val="4627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3" name="円/楕円 2">
            <a:extLst>
              <a:ext uri="{FF2B5EF4-FFF2-40B4-BE49-F238E27FC236}">
                <a16:creationId xmlns:a16="http://schemas.microsoft.com/office/drawing/2014/main" id="{2D6BA837-51F4-6646-A45A-97E0DDD42985}"/>
              </a:ext>
            </a:extLst>
          </p:cNvPr>
          <p:cNvSpPr/>
          <p:nvPr/>
        </p:nvSpPr>
        <p:spPr>
          <a:xfrm>
            <a:off x="3851920" y="3068681"/>
            <a:ext cx="1440160" cy="144016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443DC51E-8332-054D-9AAA-3C9F2533D095}"/>
              </a:ext>
            </a:extLst>
          </p:cNvPr>
          <p:cNvSpPr txBox="1"/>
          <p:nvPr/>
        </p:nvSpPr>
        <p:spPr>
          <a:xfrm>
            <a:off x="3940942" y="3575684"/>
            <a:ext cx="1261884"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データ</a:t>
            </a:r>
          </a:p>
        </p:txBody>
      </p:sp>
      <p:sp>
        <p:nvSpPr>
          <p:cNvPr id="30" name="テキスト ボックス 29">
            <a:extLst>
              <a:ext uri="{FF2B5EF4-FFF2-40B4-BE49-F238E27FC236}">
                <a16:creationId xmlns:a16="http://schemas.microsoft.com/office/drawing/2014/main" id="{218A8408-F1EC-A84A-98C8-860927C962D3}"/>
              </a:ext>
            </a:extLst>
          </p:cNvPr>
          <p:cNvSpPr txBox="1"/>
          <p:nvPr/>
        </p:nvSpPr>
        <p:spPr>
          <a:xfrm rot="19698632">
            <a:off x="1360394" y="4813991"/>
            <a:ext cx="2236510" cy="584775"/>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デジタル・ツイン</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現実世界のデジタル・コピー</a:t>
            </a:r>
            <a:endParaRPr kumimoji="1" lang="en-US" altLang="ja-JP" sz="12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797779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769F9304-9305-9245-9B63-F5F44D4F8BAB}"/>
              </a:ext>
            </a:extLst>
          </p:cNvPr>
          <p:cNvGrpSpPr/>
          <p:nvPr/>
        </p:nvGrpSpPr>
        <p:grpSpPr>
          <a:xfrm>
            <a:off x="930497" y="729406"/>
            <a:ext cx="7283004" cy="4397140"/>
            <a:chOff x="930497" y="729406"/>
            <a:chExt cx="7283004" cy="4397140"/>
          </a:xfrm>
        </p:grpSpPr>
        <p:sp>
          <p:nvSpPr>
            <p:cNvPr id="35" name="正方形/長方形 34">
              <a:extLst>
                <a:ext uri="{FF2B5EF4-FFF2-40B4-BE49-F238E27FC236}">
                  <a16:creationId xmlns:a16="http://schemas.microsoft.com/office/drawing/2014/main" id="{8565CF4F-E35E-7949-BFE6-74A4E09A8778}"/>
                </a:ext>
              </a:extLst>
            </p:cNvPr>
            <p:cNvSpPr/>
            <p:nvPr/>
          </p:nvSpPr>
          <p:spPr>
            <a:xfrm>
              <a:off x="930497" y="2210254"/>
              <a:ext cx="7283003" cy="2916292"/>
            </a:xfrm>
            <a:prstGeom prst="rect">
              <a:avLst/>
            </a:prstGeom>
            <a:gradFill flip="none" rotWithShape="1">
              <a:gsLst>
                <a:gs pos="0">
                  <a:schemeClr val="bg1">
                    <a:lumMod val="95000"/>
                  </a:schemeClr>
                </a:gs>
                <a:gs pos="54000">
                  <a:schemeClr val="tx2">
                    <a:lumMod val="40000"/>
                    <a:lumOff val="60000"/>
                  </a:schemeClr>
                </a:gs>
                <a:gs pos="99000">
                  <a:schemeClr val="bg1">
                    <a:lumMod val="95000"/>
                  </a:schemeClr>
                </a:gs>
              </a:gsLst>
              <a:lin ang="10800000" scaled="0"/>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3" name="グループ化 32">
              <a:extLst>
                <a:ext uri="{FF2B5EF4-FFF2-40B4-BE49-F238E27FC236}">
                  <a16:creationId xmlns:a16="http://schemas.microsoft.com/office/drawing/2014/main" id="{CD0B51AF-9623-4E43-AE4C-6251A6108D82}"/>
                </a:ext>
              </a:extLst>
            </p:cNvPr>
            <p:cNvGrpSpPr/>
            <p:nvPr/>
          </p:nvGrpSpPr>
          <p:grpSpPr>
            <a:xfrm>
              <a:off x="930498" y="729406"/>
              <a:ext cx="7283003" cy="2883893"/>
              <a:chOff x="930498" y="729406"/>
              <a:chExt cx="7283003" cy="2883893"/>
            </a:xfrm>
          </p:grpSpPr>
          <p:sp>
            <p:nvSpPr>
              <p:cNvPr id="4" name="円/楕円 3">
                <a:extLst>
                  <a:ext uri="{FF2B5EF4-FFF2-40B4-BE49-F238E27FC236}">
                    <a16:creationId xmlns:a16="http://schemas.microsoft.com/office/drawing/2014/main" id="{7F588D06-B416-7D40-A47E-D865A59723CA}"/>
                  </a:ext>
                </a:extLst>
              </p:cNvPr>
              <p:cNvSpPr/>
              <p:nvPr/>
            </p:nvSpPr>
            <p:spPr>
              <a:xfrm>
                <a:off x="930498" y="778436"/>
                <a:ext cx="7283003" cy="2834863"/>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408DEA5F-4947-D840-836C-689B56AB7F6E}"/>
                  </a:ext>
                </a:extLst>
              </p:cNvPr>
              <p:cNvSpPr/>
              <p:nvPr/>
            </p:nvSpPr>
            <p:spPr>
              <a:xfrm>
                <a:off x="4010742" y="2671786"/>
                <a:ext cx="2730325" cy="8435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475A36C7-239C-B04D-9FDA-8AFB10B7638B}"/>
                  </a:ext>
                </a:extLst>
              </p:cNvPr>
              <p:cNvSpPr/>
              <p:nvPr/>
            </p:nvSpPr>
            <p:spPr>
              <a:xfrm>
                <a:off x="1113956" y="1366688"/>
                <a:ext cx="2730325" cy="8435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3A67C335-A98C-C143-9E10-2169A2D96DC5}"/>
                  </a:ext>
                </a:extLst>
              </p:cNvPr>
              <p:cNvSpPr/>
              <p:nvPr/>
            </p:nvSpPr>
            <p:spPr>
              <a:xfrm>
                <a:off x="4322527" y="933618"/>
                <a:ext cx="2730325" cy="8435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1E242911-6565-F24B-ABEA-F1BCC8814162}"/>
                  </a:ext>
                </a:extLst>
              </p:cNvPr>
              <p:cNvSpPr txBox="1"/>
              <p:nvPr/>
            </p:nvSpPr>
            <p:spPr>
              <a:xfrm>
                <a:off x="4398714" y="2898341"/>
                <a:ext cx="1954382" cy="461665"/>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高速に</a:t>
                </a:r>
                <a:r>
                  <a:rPr kumimoji="1" lang="ja-JP" altLang="en-US" sz="2400" b="1">
                    <a:solidFill>
                      <a:schemeClr val="bg1"/>
                    </a:solidFill>
                    <a:latin typeface="Meiryo" panose="020B0604030504040204" pitchFamily="34" charset="-128"/>
                    <a:ea typeface="Meiryo" panose="020B0604030504040204" pitchFamily="34" charset="-128"/>
                  </a:rPr>
                  <a:t>見える化</a:t>
                </a:r>
              </a:p>
            </p:txBody>
          </p:sp>
          <p:sp>
            <p:nvSpPr>
              <p:cNvPr id="16" name="テキスト ボックス 15">
                <a:extLst>
                  <a:ext uri="{FF2B5EF4-FFF2-40B4-BE49-F238E27FC236}">
                    <a16:creationId xmlns:a16="http://schemas.microsoft.com/office/drawing/2014/main" id="{5A47B3DE-128B-F746-9633-0306C6F560DF}"/>
                  </a:ext>
                </a:extLst>
              </p:cNvPr>
              <p:cNvSpPr txBox="1"/>
              <p:nvPr/>
            </p:nvSpPr>
            <p:spPr>
              <a:xfrm>
                <a:off x="5070627" y="1147630"/>
                <a:ext cx="1338829" cy="461665"/>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高速に</a:t>
                </a:r>
                <a:r>
                  <a:rPr kumimoji="1" lang="ja-JP" altLang="en-US" sz="2400" b="1">
                    <a:solidFill>
                      <a:schemeClr val="bg1"/>
                    </a:solidFill>
                    <a:latin typeface="Meiryo" panose="020B0604030504040204" pitchFamily="34" charset="-128"/>
                    <a:ea typeface="Meiryo" panose="020B0604030504040204" pitchFamily="34" charset="-128"/>
                  </a:rPr>
                  <a:t>実行</a:t>
                </a:r>
              </a:p>
            </p:txBody>
          </p:sp>
          <p:sp>
            <p:nvSpPr>
              <p:cNvPr id="17" name="テキスト ボックス 16">
                <a:extLst>
                  <a:ext uri="{FF2B5EF4-FFF2-40B4-BE49-F238E27FC236}">
                    <a16:creationId xmlns:a16="http://schemas.microsoft.com/office/drawing/2014/main" id="{D2EFFC01-7C89-7B45-AC8A-5906856122A7}"/>
                  </a:ext>
                </a:extLst>
              </p:cNvPr>
              <p:cNvSpPr txBox="1"/>
              <p:nvPr/>
            </p:nvSpPr>
            <p:spPr>
              <a:xfrm>
                <a:off x="1757352" y="1580701"/>
                <a:ext cx="1338828" cy="461665"/>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高速に</a:t>
                </a:r>
                <a:r>
                  <a:rPr kumimoji="1" lang="ja-JP" altLang="en-US" sz="2400" b="1">
                    <a:solidFill>
                      <a:schemeClr val="bg1"/>
                    </a:solidFill>
                    <a:latin typeface="Meiryo" panose="020B0604030504040204" pitchFamily="34" charset="-128"/>
                    <a:ea typeface="Meiryo" panose="020B0604030504040204" pitchFamily="34" charset="-128"/>
                  </a:rPr>
                  <a:t>判断</a:t>
                </a:r>
              </a:p>
            </p:txBody>
          </p:sp>
          <p:pic>
            <p:nvPicPr>
              <p:cNvPr id="20" name="図 19">
                <a:extLst>
                  <a:ext uri="{FF2B5EF4-FFF2-40B4-BE49-F238E27FC236}">
                    <a16:creationId xmlns:a16="http://schemas.microsoft.com/office/drawing/2014/main" id="{FCA8BB27-B016-4046-B05C-B24398422886}"/>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4215066">
                <a:off x="2752503" y="2287752"/>
                <a:ext cx="1033705" cy="868151"/>
              </a:xfrm>
              <a:prstGeom prst="rect">
                <a:avLst/>
              </a:prstGeom>
              <a:noFill/>
              <a:effectLst>
                <a:outerShdw blurRad="50800" dist="50800" dir="5400000" algn="ctr" rotWithShape="0">
                  <a:schemeClr val="tx2">
                    <a:lumMod val="40000"/>
                    <a:lumOff val="60000"/>
                  </a:schemeClr>
                </a:outerShdw>
              </a:effectLst>
            </p:spPr>
          </p:pic>
          <p:pic>
            <p:nvPicPr>
              <p:cNvPr id="21" name="図 20">
                <a:extLst>
                  <a:ext uri="{FF2B5EF4-FFF2-40B4-BE49-F238E27FC236}">
                    <a16:creationId xmlns:a16="http://schemas.microsoft.com/office/drawing/2014/main" id="{642645B1-8B11-574D-B2E7-AB2F90B9222A}"/>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1961736">
                <a:off x="3287357" y="729406"/>
                <a:ext cx="1033705" cy="868151"/>
              </a:xfrm>
              <a:prstGeom prst="rect">
                <a:avLst/>
              </a:prstGeom>
              <a:noFill/>
              <a:effectLst>
                <a:outerShdw blurRad="50800" dist="50800" dir="5400000" algn="ctr" rotWithShape="0">
                  <a:schemeClr val="tx2">
                    <a:lumMod val="40000"/>
                    <a:lumOff val="60000"/>
                  </a:schemeClr>
                </a:outerShdw>
              </a:effectLst>
            </p:spPr>
          </p:pic>
          <p:pic>
            <p:nvPicPr>
              <p:cNvPr id="22" name="図 21">
                <a:extLst>
                  <a:ext uri="{FF2B5EF4-FFF2-40B4-BE49-F238E27FC236}">
                    <a16:creationId xmlns:a16="http://schemas.microsoft.com/office/drawing/2014/main" id="{3E0FEBA8-8628-4843-A548-30A5847B0730}"/>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8819935">
                <a:off x="6354007" y="1944624"/>
                <a:ext cx="1033705" cy="868151"/>
              </a:xfrm>
              <a:prstGeom prst="rect">
                <a:avLst/>
              </a:prstGeom>
              <a:noFill/>
              <a:effectLst>
                <a:outerShdw blurRad="50800" dist="50800" dir="5400000" algn="ctr" rotWithShape="0">
                  <a:schemeClr val="tx2">
                    <a:lumMod val="40000"/>
                    <a:lumOff val="60000"/>
                  </a:schemeClr>
                </a:outerShdw>
              </a:effectLst>
            </p:spPr>
          </p:pic>
          <p:sp>
            <p:nvSpPr>
              <p:cNvPr id="18" name="テキスト ボックス 17">
                <a:extLst>
                  <a:ext uri="{FF2B5EF4-FFF2-40B4-BE49-F238E27FC236}">
                    <a16:creationId xmlns:a16="http://schemas.microsoft.com/office/drawing/2014/main" id="{160ACE6E-D38E-5444-94D8-30F13E92591D}"/>
                  </a:ext>
                </a:extLst>
              </p:cNvPr>
              <p:cNvSpPr txBox="1"/>
              <p:nvPr/>
            </p:nvSpPr>
            <p:spPr>
              <a:xfrm>
                <a:off x="3690130" y="1906733"/>
                <a:ext cx="4185761" cy="646331"/>
              </a:xfrm>
              <a:prstGeom prst="rect">
                <a:avLst/>
              </a:prstGeom>
              <a:noFill/>
            </p:spPr>
            <p:txBody>
              <a:bodyPr wrap="none" rtlCol="0">
                <a:spAutoFit/>
              </a:bodyPr>
              <a:lstStyle/>
              <a:p>
                <a:pPr algn="r"/>
                <a:r>
                  <a:rPr kumimoji="1" lang="ja-JP" altLang="en-US" sz="2400"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圧倒的なビジネス・スピード</a:t>
                </a:r>
                <a:endParaRPr kumimoji="1" lang="en-US" altLang="ja-JP" sz="2400" b="1"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変化をいち早く予測・変化に即座に対応</a:t>
                </a:r>
                <a:endParaRPr kumimoji="1"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sp>
        <p:nvSpPr>
          <p:cNvPr id="2" name="タイトル 1">
            <a:extLst>
              <a:ext uri="{FF2B5EF4-FFF2-40B4-BE49-F238E27FC236}">
                <a16:creationId xmlns:a16="http://schemas.microsoft.com/office/drawing/2014/main" id="{3FF6A601-9C6D-C542-BFD9-0489A792E393}"/>
              </a:ext>
            </a:extLst>
          </p:cNvPr>
          <p:cNvSpPr>
            <a:spLocks noGrp="1"/>
          </p:cNvSpPr>
          <p:nvPr>
            <p:ph type="title"/>
          </p:nvPr>
        </p:nvSpPr>
        <p:spPr/>
        <p:txBody>
          <a:bodyPr/>
          <a:lstStyle/>
          <a:p>
            <a:r>
              <a:rPr kumimoji="1" lang="ja-JP" altLang="en-US"/>
              <a:t>ビジネスに大きな影響を与える</a:t>
            </a:r>
            <a:r>
              <a:rPr kumimoji="1" lang="en-US" altLang="ja-JP" dirty="0"/>
              <a:t>3</a:t>
            </a:r>
            <a:r>
              <a:rPr kumimoji="1" lang="ja-JP" altLang="en-US"/>
              <a:t>つの要因と対処方法</a:t>
            </a:r>
          </a:p>
        </p:txBody>
      </p:sp>
      <p:sp>
        <p:nvSpPr>
          <p:cNvPr id="3" name="円/楕円 2">
            <a:extLst>
              <a:ext uri="{FF2B5EF4-FFF2-40B4-BE49-F238E27FC236}">
                <a16:creationId xmlns:a16="http://schemas.microsoft.com/office/drawing/2014/main" id="{AE2B5218-15C7-D34E-8966-B6CC93D8080D}"/>
              </a:ext>
            </a:extLst>
          </p:cNvPr>
          <p:cNvSpPr/>
          <p:nvPr/>
        </p:nvSpPr>
        <p:spPr>
          <a:xfrm>
            <a:off x="930497" y="3709115"/>
            <a:ext cx="7283003" cy="2834863"/>
          </a:xfrm>
          <a:prstGeom prst="ellipse">
            <a:avLst/>
          </a:prstGeom>
          <a:gradFill>
            <a:gsLst>
              <a:gs pos="0">
                <a:schemeClr val="accent1">
                  <a:lumMod val="5000"/>
                  <a:lumOff val="95000"/>
                </a:schemeClr>
              </a:gs>
              <a:gs pos="74000">
                <a:schemeClr val="accent3">
                  <a:lumMod val="40000"/>
                  <a:lumOff val="60000"/>
                </a:schemeClr>
              </a:gs>
              <a:gs pos="83000">
                <a:schemeClr val="accent3">
                  <a:lumMod val="40000"/>
                  <a:lumOff val="60000"/>
                </a:schemeClr>
              </a:gs>
              <a:gs pos="100000">
                <a:schemeClr val="accent3">
                  <a:lumMod val="40000"/>
                  <a:lumOff val="60000"/>
                </a:schemeClr>
              </a:gs>
            </a:gsLst>
            <a:lin ang="162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2425F0B4-34D5-1640-A2E4-D979BE03F006}"/>
              </a:ext>
            </a:extLst>
          </p:cNvPr>
          <p:cNvSpPr/>
          <p:nvPr/>
        </p:nvSpPr>
        <p:spPr>
          <a:xfrm>
            <a:off x="2646665" y="3760827"/>
            <a:ext cx="2730325" cy="84356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FF57F6EF-5899-D843-80C7-36F731BBE5FD}"/>
              </a:ext>
            </a:extLst>
          </p:cNvPr>
          <p:cNvSpPr/>
          <p:nvPr/>
        </p:nvSpPr>
        <p:spPr>
          <a:xfrm>
            <a:off x="2057920" y="5533368"/>
            <a:ext cx="2730325" cy="84356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BA566C33-F6CA-794C-A0A6-E55254EC5F32}"/>
              </a:ext>
            </a:extLst>
          </p:cNvPr>
          <p:cNvSpPr/>
          <p:nvPr/>
        </p:nvSpPr>
        <p:spPr>
          <a:xfrm>
            <a:off x="5376990" y="4965897"/>
            <a:ext cx="2730325" cy="84356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D69D7808-315B-234C-BB82-BCEAD608CC67}"/>
              </a:ext>
            </a:extLst>
          </p:cNvPr>
          <p:cNvSpPr txBox="1"/>
          <p:nvPr/>
        </p:nvSpPr>
        <p:spPr>
          <a:xfrm>
            <a:off x="3303941" y="3890222"/>
            <a:ext cx="1415772"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テクノロジー</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の急速な発展</a:t>
            </a:r>
          </a:p>
        </p:txBody>
      </p:sp>
      <p:sp>
        <p:nvSpPr>
          <p:cNvPr id="9" name="テキスト ボックス 8">
            <a:extLst>
              <a:ext uri="{FF2B5EF4-FFF2-40B4-BE49-F238E27FC236}">
                <a16:creationId xmlns:a16="http://schemas.microsoft.com/office/drawing/2014/main" id="{812309EB-134B-E546-B437-3834CFCE4C62}"/>
              </a:ext>
            </a:extLst>
          </p:cNvPr>
          <p:cNvSpPr txBox="1"/>
          <p:nvPr/>
        </p:nvSpPr>
        <p:spPr>
          <a:xfrm>
            <a:off x="5521305" y="5110204"/>
            <a:ext cx="2441694"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モノからサービスへ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ビジネスの主役がシフト</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51A43F2-872A-424C-A48C-CBA343359B62}"/>
              </a:ext>
            </a:extLst>
          </p:cNvPr>
          <p:cNvSpPr txBox="1"/>
          <p:nvPr/>
        </p:nvSpPr>
        <p:spPr>
          <a:xfrm>
            <a:off x="2304827" y="5714274"/>
            <a:ext cx="2236510"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情報の伝達力・拡散力</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のスピード・アップ</a:t>
            </a:r>
            <a:endParaRPr kumimoji="1" lang="ja-JP" altLang="en-US" sz="1600">
              <a:solidFill>
                <a:schemeClr val="bg1"/>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95907E1E-8CFE-1444-A0EE-8D7407A72F73}"/>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14982319">
            <a:off x="5595749" y="4005943"/>
            <a:ext cx="1033705" cy="868151"/>
          </a:xfrm>
          <a:prstGeom prst="rect">
            <a:avLst/>
          </a:prstGeom>
          <a:noFill/>
          <a:effectLst>
            <a:outerShdw blurRad="50800" dist="50800" dir="5400000" algn="ctr" rotWithShape="0">
              <a:schemeClr val="bg1">
                <a:lumMod val="50000"/>
              </a:schemeClr>
            </a:outerShdw>
          </a:effectLst>
        </p:spPr>
      </p:pic>
      <p:pic>
        <p:nvPicPr>
          <p:cNvPr id="24" name="図 23">
            <a:extLst>
              <a:ext uri="{FF2B5EF4-FFF2-40B4-BE49-F238E27FC236}">
                <a16:creationId xmlns:a16="http://schemas.microsoft.com/office/drawing/2014/main" id="{8AD5CCA4-7981-764F-8561-988147D03F9D}"/>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1158074">
            <a:off x="4859052" y="5649148"/>
            <a:ext cx="1033705" cy="868151"/>
          </a:xfrm>
          <a:prstGeom prst="rect">
            <a:avLst/>
          </a:prstGeom>
          <a:noFill/>
          <a:effectLst>
            <a:outerShdw blurRad="50800" dist="50800" dir="5400000" algn="ctr" rotWithShape="0">
              <a:schemeClr val="bg1">
                <a:lumMod val="50000"/>
              </a:schemeClr>
            </a:outerShdw>
          </a:effectLst>
        </p:spPr>
      </p:pic>
      <p:pic>
        <p:nvPicPr>
          <p:cNvPr id="25" name="図 24">
            <a:extLst>
              <a:ext uri="{FF2B5EF4-FFF2-40B4-BE49-F238E27FC236}">
                <a16:creationId xmlns:a16="http://schemas.microsoft.com/office/drawing/2014/main" id="{B8E81B74-9BE2-1247-AEF4-A451983288A6}"/>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8700045">
            <a:off x="1786095" y="4550155"/>
            <a:ext cx="1033705" cy="868151"/>
          </a:xfrm>
          <a:prstGeom prst="rect">
            <a:avLst/>
          </a:prstGeom>
          <a:noFill/>
          <a:effectLst>
            <a:outerShdw blurRad="50800" dist="50800" dir="5400000" algn="ctr" rotWithShape="0">
              <a:schemeClr val="bg1">
                <a:lumMod val="50000"/>
              </a:schemeClr>
            </a:outerShdw>
          </a:effectLst>
        </p:spPr>
      </p:pic>
      <p:sp>
        <p:nvSpPr>
          <p:cNvPr id="11" name="テキスト ボックス 10">
            <a:extLst>
              <a:ext uri="{FF2B5EF4-FFF2-40B4-BE49-F238E27FC236}">
                <a16:creationId xmlns:a16="http://schemas.microsoft.com/office/drawing/2014/main" id="{CC0B7A93-6473-9646-B691-4F2A1220324C}"/>
              </a:ext>
            </a:extLst>
          </p:cNvPr>
          <p:cNvSpPr txBox="1"/>
          <p:nvPr/>
        </p:nvSpPr>
        <p:spPr>
          <a:xfrm>
            <a:off x="2646665" y="4772134"/>
            <a:ext cx="2800767" cy="707886"/>
          </a:xfrm>
          <a:prstGeom prst="rect">
            <a:avLst/>
          </a:prstGeom>
          <a:noFill/>
        </p:spPr>
        <p:txBody>
          <a:bodyPr wrap="none" rtlCol="0">
            <a:spAutoFit/>
          </a:bodyPr>
          <a:lstStyle/>
          <a:p>
            <a:pPr algn="ctr"/>
            <a:r>
              <a:rPr kumimoji="1" lang="ja-JP" altLang="en-US" sz="2800" b="1">
                <a:solidFill>
                  <a:srgbClr val="00905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不確実性の増大</a:t>
            </a:r>
            <a:endParaRPr kumimoji="1" lang="en-US" altLang="ja-JP" sz="2800" b="1" dirty="0">
              <a:solidFill>
                <a:srgbClr val="00905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rgbClr val="00905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長期予測が困難・状況が直ぐに変化</a:t>
            </a:r>
            <a:endParaRPr kumimoji="1" lang="ja-JP" altLang="en-US" sz="1200">
              <a:solidFill>
                <a:srgbClr val="00905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8471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732770-0DD9-2846-9AD3-5DC2D5F92A45}"/>
              </a:ext>
            </a:extLst>
          </p:cNvPr>
          <p:cNvSpPr>
            <a:spLocks noGrp="1"/>
          </p:cNvSpPr>
          <p:nvPr>
            <p:ph type="title"/>
          </p:nvPr>
        </p:nvSpPr>
        <p:spPr/>
        <p:txBody>
          <a:bodyPr/>
          <a:lstStyle/>
          <a:p>
            <a:r>
              <a:rPr kumimoji="1" lang="ja-JP" altLang="en-US"/>
              <a:t>デジタル・トランスフォーメーションとは何か</a:t>
            </a:r>
          </a:p>
        </p:txBody>
      </p:sp>
      <p:sp>
        <p:nvSpPr>
          <p:cNvPr id="3" name="スライド番号プレースホルダー 2">
            <a:extLst>
              <a:ext uri="{FF2B5EF4-FFF2-40B4-BE49-F238E27FC236}">
                <a16:creationId xmlns:a16="http://schemas.microsoft.com/office/drawing/2014/main" id="{97F98B0E-2D18-6248-ABB9-20BD5221F2A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32</a:t>
            </a:fld>
            <a:endParaRPr kumimoji="1" lang="ja-JP" altLang="en-US"/>
          </a:p>
        </p:txBody>
      </p:sp>
      <p:sp>
        <p:nvSpPr>
          <p:cNvPr id="4" name="正方形/長方形 3">
            <a:extLst>
              <a:ext uri="{FF2B5EF4-FFF2-40B4-BE49-F238E27FC236}">
                <a16:creationId xmlns:a16="http://schemas.microsoft.com/office/drawing/2014/main" id="{D50F88B0-F1EA-A64C-AE87-20A2140880B7}"/>
              </a:ext>
            </a:extLst>
          </p:cNvPr>
          <p:cNvSpPr/>
          <p:nvPr/>
        </p:nvSpPr>
        <p:spPr>
          <a:xfrm>
            <a:off x="174812" y="3249799"/>
            <a:ext cx="8801100" cy="24116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336937E3-E132-8945-9BC4-86D65B44AB12}"/>
              </a:ext>
            </a:extLst>
          </p:cNvPr>
          <p:cNvSpPr txBox="1"/>
          <p:nvPr/>
        </p:nvSpPr>
        <p:spPr>
          <a:xfrm>
            <a:off x="1775014" y="3390067"/>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デジタル</a:t>
            </a:r>
          </a:p>
        </p:txBody>
      </p:sp>
      <p:sp>
        <p:nvSpPr>
          <p:cNvPr id="6" name="テキスト ボックス 5">
            <a:extLst>
              <a:ext uri="{FF2B5EF4-FFF2-40B4-BE49-F238E27FC236}">
                <a16:creationId xmlns:a16="http://schemas.microsoft.com/office/drawing/2014/main" id="{AEE1B23A-17C3-694E-B18B-666AC25F626B}"/>
              </a:ext>
            </a:extLst>
          </p:cNvPr>
          <p:cNvSpPr txBox="1"/>
          <p:nvPr/>
        </p:nvSpPr>
        <p:spPr>
          <a:xfrm>
            <a:off x="3733988" y="3382336"/>
            <a:ext cx="510909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トランスフォーメーション</a:t>
            </a:r>
          </a:p>
        </p:txBody>
      </p:sp>
      <p:sp>
        <p:nvSpPr>
          <p:cNvPr id="8" name="テキスト ボックス 7">
            <a:extLst>
              <a:ext uri="{FF2B5EF4-FFF2-40B4-BE49-F238E27FC236}">
                <a16:creationId xmlns:a16="http://schemas.microsoft.com/office/drawing/2014/main" id="{DBE731DD-EB56-E545-AA1D-F170BB663440}"/>
              </a:ext>
            </a:extLst>
          </p:cNvPr>
          <p:cNvSpPr txBox="1"/>
          <p:nvPr/>
        </p:nvSpPr>
        <p:spPr>
          <a:xfrm>
            <a:off x="1691657" y="3958729"/>
            <a:ext cx="1992853" cy="307777"/>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デジタル</a:t>
            </a:r>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を駆使して</a:t>
            </a:r>
          </a:p>
        </p:txBody>
      </p:sp>
      <p:sp>
        <p:nvSpPr>
          <p:cNvPr id="9" name="テキスト ボックス 8">
            <a:extLst>
              <a:ext uri="{FF2B5EF4-FFF2-40B4-BE49-F238E27FC236}">
                <a16:creationId xmlns:a16="http://schemas.microsoft.com/office/drawing/2014/main" id="{E242FCCC-1245-3541-BC09-2C6199E79686}"/>
              </a:ext>
            </a:extLst>
          </p:cNvPr>
          <p:cNvSpPr txBox="1"/>
          <p:nvPr/>
        </p:nvSpPr>
        <p:spPr>
          <a:xfrm>
            <a:off x="5837127" y="3958728"/>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変革する</a:t>
            </a:r>
            <a:endParaRPr kumimoji="1" lang="ja-JP" altLang="en-US" sz="1400">
              <a:solidFill>
                <a:schemeClr val="bg1"/>
              </a:solidFill>
              <a:latin typeface="Meiryo" panose="020B0604030504040204" pitchFamily="34" charset="-128"/>
              <a:ea typeface="Meiryo" panose="020B0604030504040204" pitchFamily="34" charset="-128"/>
            </a:endParaRPr>
          </a:p>
        </p:txBody>
      </p:sp>
      <p:grpSp>
        <p:nvGrpSpPr>
          <p:cNvPr id="48" name="グループ化 47">
            <a:extLst>
              <a:ext uri="{FF2B5EF4-FFF2-40B4-BE49-F238E27FC236}">
                <a16:creationId xmlns:a16="http://schemas.microsoft.com/office/drawing/2014/main" id="{4463786F-0490-A046-A326-3C6345D18EE9}"/>
              </a:ext>
            </a:extLst>
          </p:cNvPr>
          <p:cNvGrpSpPr/>
          <p:nvPr/>
        </p:nvGrpSpPr>
        <p:grpSpPr>
          <a:xfrm>
            <a:off x="464987" y="3919896"/>
            <a:ext cx="1076011" cy="369332"/>
            <a:chOff x="464987" y="3919896"/>
            <a:chExt cx="1076011" cy="369332"/>
          </a:xfrm>
        </p:grpSpPr>
        <p:sp>
          <p:nvSpPr>
            <p:cNvPr id="11" name="正方形/長方形 10">
              <a:extLst>
                <a:ext uri="{FF2B5EF4-FFF2-40B4-BE49-F238E27FC236}">
                  <a16:creationId xmlns:a16="http://schemas.microsoft.com/office/drawing/2014/main" id="{6C177309-6693-BF4C-A3D5-89CB3DAC735B}"/>
                </a:ext>
              </a:extLst>
            </p:cNvPr>
            <p:cNvSpPr/>
            <p:nvPr/>
          </p:nvSpPr>
          <p:spPr>
            <a:xfrm>
              <a:off x="464987" y="3919897"/>
              <a:ext cx="1076011"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871BE0E5-41BC-F641-9E69-2CD71B67FDE6}"/>
                </a:ext>
              </a:extLst>
            </p:cNvPr>
            <p:cNvSpPr/>
            <p:nvPr/>
          </p:nvSpPr>
          <p:spPr>
            <a:xfrm>
              <a:off x="562857" y="3919896"/>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誰が？</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49" name="グループ化 48">
            <a:extLst>
              <a:ext uri="{FF2B5EF4-FFF2-40B4-BE49-F238E27FC236}">
                <a16:creationId xmlns:a16="http://schemas.microsoft.com/office/drawing/2014/main" id="{9980A690-A1FC-A644-969D-57B388D945AF}"/>
              </a:ext>
            </a:extLst>
          </p:cNvPr>
          <p:cNvGrpSpPr/>
          <p:nvPr/>
        </p:nvGrpSpPr>
        <p:grpSpPr>
          <a:xfrm>
            <a:off x="3898052" y="3931478"/>
            <a:ext cx="1775012" cy="372586"/>
            <a:chOff x="3898052" y="3931478"/>
            <a:chExt cx="1775012" cy="372586"/>
          </a:xfrm>
        </p:grpSpPr>
        <p:sp>
          <p:nvSpPr>
            <p:cNvPr id="10" name="正方形/長方形 9">
              <a:extLst>
                <a:ext uri="{FF2B5EF4-FFF2-40B4-BE49-F238E27FC236}">
                  <a16:creationId xmlns:a16="http://schemas.microsoft.com/office/drawing/2014/main" id="{757D6348-E5C7-1B4D-A38B-B655B9BF469F}"/>
                </a:ext>
              </a:extLst>
            </p:cNvPr>
            <p:cNvSpPr/>
            <p:nvPr/>
          </p:nvSpPr>
          <p:spPr>
            <a:xfrm>
              <a:off x="3898052" y="3931478"/>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4C836DDC-E0AA-F74C-9C61-A3A5CA7152CB}"/>
                </a:ext>
              </a:extLst>
            </p:cNvPr>
            <p:cNvSpPr/>
            <p:nvPr/>
          </p:nvSpPr>
          <p:spPr>
            <a:xfrm>
              <a:off x="4322237" y="3934732"/>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何を？</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45" name="グループ化 44">
            <a:extLst>
              <a:ext uri="{FF2B5EF4-FFF2-40B4-BE49-F238E27FC236}">
                <a16:creationId xmlns:a16="http://schemas.microsoft.com/office/drawing/2014/main" id="{F6BE81E0-AD57-554D-9A84-362B3CD9E5C3}"/>
              </a:ext>
            </a:extLst>
          </p:cNvPr>
          <p:cNvGrpSpPr/>
          <p:nvPr/>
        </p:nvGrpSpPr>
        <p:grpSpPr>
          <a:xfrm>
            <a:off x="6904001" y="3919896"/>
            <a:ext cx="1775012" cy="370721"/>
            <a:chOff x="6904001" y="3919896"/>
            <a:chExt cx="1775012" cy="370721"/>
          </a:xfrm>
        </p:grpSpPr>
        <p:sp>
          <p:nvSpPr>
            <p:cNvPr id="12" name="正方形/長方形 11">
              <a:extLst>
                <a:ext uri="{FF2B5EF4-FFF2-40B4-BE49-F238E27FC236}">
                  <a16:creationId xmlns:a16="http://schemas.microsoft.com/office/drawing/2014/main" id="{9D5443CE-6307-D84B-B17C-F40B75895E74}"/>
                </a:ext>
              </a:extLst>
            </p:cNvPr>
            <p:cNvSpPr/>
            <p:nvPr/>
          </p:nvSpPr>
          <p:spPr>
            <a:xfrm>
              <a:off x="6904001" y="3919896"/>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591F85FA-6382-934D-9D46-331D7B566FFF}"/>
                </a:ext>
              </a:extLst>
            </p:cNvPr>
            <p:cNvSpPr/>
            <p:nvPr/>
          </p:nvSpPr>
          <p:spPr>
            <a:xfrm>
              <a:off x="7001577" y="3921285"/>
              <a:ext cx="1569660"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何のために？</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sp>
        <p:nvSpPr>
          <p:cNvPr id="16" name="テキスト ボックス 15">
            <a:extLst>
              <a:ext uri="{FF2B5EF4-FFF2-40B4-BE49-F238E27FC236}">
                <a16:creationId xmlns:a16="http://schemas.microsoft.com/office/drawing/2014/main" id="{50A6EAC5-667D-204E-83AB-1A58DF59BB11}"/>
              </a:ext>
            </a:extLst>
          </p:cNvPr>
          <p:cNvSpPr txBox="1"/>
          <p:nvPr/>
        </p:nvSpPr>
        <p:spPr>
          <a:xfrm>
            <a:off x="457200" y="4361878"/>
            <a:ext cx="902811"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自分たち</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事業主体</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054660A3-83C6-AB4F-931C-620E8DCA91AA}"/>
              </a:ext>
            </a:extLst>
          </p:cNvPr>
          <p:cNvSpPr txBox="1"/>
          <p:nvPr/>
        </p:nvSpPr>
        <p:spPr>
          <a:xfrm>
            <a:off x="3848936" y="4370138"/>
            <a:ext cx="1800493"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ビジネス・プロセス</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ビジネス・モデル</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0CB64DC5-7B1A-6447-A8F2-59133213BC4E}"/>
              </a:ext>
            </a:extLst>
          </p:cNvPr>
          <p:cNvSpPr txBox="1"/>
          <p:nvPr/>
        </p:nvSpPr>
        <p:spPr>
          <a:xfrm>
            <a:off x="3860571" y="4875589"/>
            <a:ext cx="2332690" cy="646331"/>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企業の文化や風土</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100">
                <a:solidFill>
                  <a:schemeClr val="bg1"/>
                </a:solidFill>
                <a:latin typeface="Meiryo" panose="020B0604030504040204" pitchFamily="34" charset="-128"/>
                <a:ea typeface="Meiryo" panose="020B0604030504040204" pitchFamily="34" charset="-128"/>
              </a:rPr>
              <a:t>従業員の思考方法・行動様式</a:t>
            </a:r>
            <a:endParaRPr kumimoji="1"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chemeClr val="bg1"/>
                </a:solidFill>
                <a:latin typeface="Meiryo" panose="020B0604030504040204" pitchFamily="34" charset="-128"/>
                <a:ea typeface="Meiryo" panose="020B0604030504040204" pitchFamily="34" charset="-128"/>
              </a:rPr>
              <a:t>組織・体制・意志決定プロセス</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B357D688-D236-5E4B-9D92-B83CE641377D}"/>
              </a:ext>
            </a:extLst>
          </p:cNvPr>
          <p:cNvSpPr txBox="1"/>
          <p:nvPr/>
        </p:nvSpPr>
        <p:spPr>
          <a:xfrm>
            <a:off x="6825053" y="4361878"/>
            <a:ext cx="1768433" cy="1031051"/>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事業の継続と成長</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企業の存続</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chemeClr val="bg1"/>
                </a:solidFill>
                <a:latin typeface="Meiryo" panose="020B0604030504040204" pitchFamily="34" charset="-128"/>
                <a:ea typeface="Meiryo" panose="020B0604030504040204" pitchFamily="34" charset="-128"/>
              </a:rPr>
              <a:t>従業員の幸せ</a:t>
            </a:r>
            <a:endParaRPr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chemeClr val="bg1"/>
                </a:solidFill>
                <a:latin typeface="Meiryo" panose="020B0604030504040204" pitchFamily="34" charset="-128"/>
                <a:ea typeface="Meiryo" panose="020B0604030504040204" pitchFamily="34" charset="-128"/>
              </a:rPr>
              <a:t>パフォーマンスの向上</a:t>
            </a:r>
            <a:endParaRPr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100">
                <a:solidFill>
                  <a:schemeClr val="bg1"/>
                </a:solidFill>
                <a:latin typeface="Meiryo" panose="020B0604030504040204" pitchFamily="34" charset="-128"/>
                <a:ea typeface="Meiryo" panose="020B0604030504040204" pitchFamily="34" charset="-128"/>
              </a:rPr>
              <a:t>圧倒的競争優位の確保</a:t>
            </a:r>
            <a:endParaRPr kumimoji="1" lang="en-US" altLang="ja-JP" sz="1100" dirty="0">
              <a:solidFill>
                <a:schemeClr val="bg1"/>
              </a:solidFill>
              <a:latin typeface="Meiryo" panose="020B0604030504040204" pitchFamily="34" charset="-128"/>
              <a:ea typeface="Meiryo" panose="020B0604030504040204" pitchFamily="34" charset="-128"/>
            </a:endParaRPr>
          </a:p>
        </p:txBody>
      </p:sp>
      <p:grpSp>
        <p:nvGrpSpPr>
          <p:cNvPr id="50" name="グループ化 49">
            <a:extLst>
              <a:ext uri="{FF2B5EF4-FFF2-40B4-BE49-F238E27FC236}">
                <a16:creationId xmlns:a16="http://schemas.microsoft.com/office/drawing/2014/main" id="{951E6440-5CE9-6A4D-A8BB-FE13F33893F1}"/>
              </a:ext>
            </a:extLst>
          </p:cNvPr>
          <p:cNvGrpSpPr/>
          <p:nvPr/>
        </p:nvGrpSpPr>
        <p:grpSpPr>
          <a:xfrm>
            <a:off x="171450" y="765694"/>
            <a:ext cx="8801100" cy="883234"/>
            <a:chOff x="171450" y="765694"/>
            <a:chExt cx="8801100" cy="883234"/>
          </a:xfrm>
        </p:grpSpPr>
        <p:sp>
          <p:nvSpPr>
            <p:cNvPr id="20" name="正方形/長方形 19">
              <a:extLst>
                <a:ext uri="{FF2B5EF4-FFF2-40B4-BE49-F238E27FC236}">
                  <a16:creationId xmlns:a16="http://schemas.microsoft.com/office/drawing/2014/main" id="{99F746F9-6513-4E42-9C59-6B4579645AE0}"/>
                </a:ext>
              </a:extLst>
            </p:cNvPr>
            <p:cNvSpPr/>
            <p:nvPr/>
          </p:nvSpPr>
          <p:spPr>
            <a:xfrm>
              <a:off x="171450" y="765694"/>
              <a:ext cx="8801100" cy="88323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7A077D3B-4945-C84F-849F-B790954AFB11}"/>
                </a:ext>
              </a:extLst>
            </p:cNvPr>
            <p:cNvSpPr txBox="1"/>
            <p:nvPr/>
          </p:nvSpPr>
          <p:spPr>
            <a:xfrm>
              <a:off x="3043376" y="847949"/>
              <a:ext cx="3057247"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不確実性の増大</a:t>
              </a:r>
            </a:p>
          </p:txBody>
        </p:sp>
        <p:sp>
          <p:nvSpPr>
            <p:cNvPr id="22" name="テキスト ボックス 21">
              <a:extLst>
                <a:ext uri="{FF2B5EF4-FFF2-40B4-BE49-F238E27FC236}">
                  <a16:creationId xmlns:a16="http://schemas.microsoft.com/office/drawing/2014/main" id="{37AEF55A-6586-F44F-8686-822E184EC6B7}"/>
                </a:ext>
              </a:extLst>
            </p:cNvPr>
            <p:cNvSpPr txBox="1"/>
            <p:nvPr/>
          </p:nvSpPr>
          <p:spPr>
            <a:xfrm>
              <a:off x="2534422" y="1313849"/>
              <a:ext cx="4075155"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予測不可能なビジネス環境</a:t>
              </a:r>
              <a:r>
                <a:rPr kumimoji="1" lang="en-US" altLang="ja-JP" sz="1400" b="1"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と</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b="1">
                  <a:solidFill>
                    <a:schemeClr val="bg1"/>
                  </a:solidFill>
                  <a:latin typeface="Meiryo" panose="020B0604030504040204" pitchFamily="34" charset="-128"/>
                  <a:ea typeface="Meiryo" panose="020B0604030504040204" pitchFamily="34" charset="-128"/>
                </a:rPr>
                <a:t>競争原理の流動化</a:t>
              </a:r>
            </a:p>
          </p:txBody>
        </p:sp>
        <p:sp>
          <p:nvSpPr>
            <p:cNvPr id="41" name="テキスト ボックス 40">
              <a:extLst>
                <a:ext uri="{FF2B5EF4-FFF2-40B4-BE49-F238E27FC236}">
                  <a16:creationId xmlns:a16="http://schemas.microsoft.com/office/drawing/2014/main" id="{BA217E4F-705C-C441-B52F-3C691AA8F70E}"/>
                </a:ext>
              </a:extLst>
            </p:cNvPr>
            <p:cNvSpPr txBox="1"/>
            <p:nvPr/>
          </p:nvSpPr>
          <p:spPr>
            <a:xfrm>
              <a:off x="239691" y="858915"/>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状況</a:t>
              </a:r>
              <a:endParaRPr kumimoji="1" lang="ja-JP" altLang="en-US" b="1">
                <a:solidFill>
                  <a:schemeClr val="bg1"/>
                </a:solidFill>
                <a:latin typeface="Meiryo" panose="020B0604030504040204" pitchFamily="34" charset="-128"/>
                <a:ea typeface="Meiryo" panose="020B0604030504040204" pitchFamily="34" charset="-128"/>
              </a:endParaRPr>
            </a:p>
          </p:txBody>
        </p:sp>
      </p:grpSp>
      <p:sp>
        <p:nvSpPr>
          <p:cNvPr id="42" name="テキスト ボックス 41">
            <a:extLst>
              <a:ext uri="{FF2B5EF4-FFF2-40B4-BE49-F238E27FC236}">
                <a16:creationId xmlns:a16="http://schemas.microsoft.com/office/drawing/2014/main" id="{A43AAB30-261D-2D41-B272-80D87A61766B}"/>
              </a:ext>
            </a:extLst>
          </p:cNvPr>
          <p:cNvSpPr txBox="1"/>
          <p:nvPr/>
        </p:nvSpPr>
        <p:spPr>
          <a:xfrm>
            <a:off x="262274" y="3329923"/>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手段</a:t>
            </a:r>
            <a:endParaRPr kumimoji="1" lang="ja-JP" altLang="en-US" b="1">
              <a:solidFill>
                <a:schemeClr val="bg1"/>
              </a:solidFill>
              <a:latin typeface="Meiryo" panose="020B0604030504040204" pitchFamily="34" charset="-128"/>
              <a:ea typeface="Meiryo" panose="020B0604030504040204" pitchFamily="34" charset="-128"/>
            </a:endParaRPr>
          </a:p>
        </p:txBody>
      </p:sp>
      <p:grpSp>
        <p:nvGrpSpPr>
          <p:cNvPr id="51" name="グループ化 50">
            <a:extLst>
              <a:ext uri="{FF2B5EF4-FFF2-40B4-BE49-F238E27FC236}">
                <a16:creationId xmlns:a16="http://schemas.microsoft.com/office/drawing/2014/main" id="{C3CCA1BB-9C37-884D-8AD9-F04816BA53BA}"/>
              </a:ext>
            </a:extLst>
          </p:cNvPr>
          <p:cNvGrpSpPr/>
          <p:nvPr/>
        </p:nvGrpSpPr>
        <p:grpSpPr>
          <a:xfrm>
            <a:off x="171452" y="1694873"/>
            <a:ext cx="8801098" cy="1502038"/>
            <a:chOff x="171452" y="1694873"/>
            <a:chExt cx="8801098" cy="1502038"/>
          </a:xfrm>
        </p:grpSpPr>
        <p:sp>
          <p:nvSpPr>
            <p:cNvPr id="23" name="正方形/長方形 22">
              <a:extLst>
                <a:ext uri="{FF2B5EF4-FFF2-40B4-BE49-F238E27FC236}">
                  <a16:creationId xmlns:a16="http://schemas.microsoft.com/office/drawing/2014/main" id="{1B5D3F81-F8C3-4141-80B3-24E1F44BADF5}"/>
                </a:ext>
              </a:extLst>
            </p:cNvPr>
            <p:cNvSpPr/>
            <p:nvPr/>
          </p:nvSpPr>
          <p:spPr>
            <a:xfrm rot="16200000">
              <a:off x="3820982" y="-1954657"/>
              <a:ext cx="1502038" cy="880109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25283106-30CD-9E42-B127-E565D438D56A}"/>
                </a:ext>
              </a:extLst>
            </p:cNvPr>
            <p:cNvSpPr/>
            <p:nvPr/>
          </p:nvSpPr>
          <p:spPr>
            <a:xfrm>
              <a:off x="1299310" y="1774015"/>
              <a:ext cx="6545382" cy="584775"/>
            </a:xfrm>
            <a:prstGeom prst="rect">
              <a:avLst/>
            </a:prstGeom>
            <a:noFill/>
          </p:spPr>
          <p:txBody>
            <a:bodyPr wrap="none">
              <a:spAutoFit/>
            </a:bodyPr>
            <a:lstStyle/>
            <a:p>
              <a:pPr algn="ctr"/>
              <a:r>
                <a:rPr lang="ja-JP" altLang="en-US" sz="3200" b="1">
                  <a:solidFill>
                    <a:srgbClr val="FFFFFF"/>
                  </a:solidFill>
                  <a:latin typeface="Meiryo" panose="020B0604030504040204" pitchFamily="34" charset="-128"/>
                  <a:ea typeface="Meiryo" panose="020B0604030504040204" pitchFamily="34" charset="-128"/>
                  <a:cs typeface="ＭＳ Ｐゴシック"/>
                </a:rPr>
                <a:t>圧倒的なビジネス･スピードの獲得</a:t>
              </a:r>
              <a:endParaRPr lang="ja-JP" altLang="en-US" sz="3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正方形/長方形 30">
              <a:extLst>
                <a:ext uri="{FF2B5EF4-FFF2-40B4-BE49-F238E27FC236}">
                  <a16:creationId xmlns:a16="http://schemas.microsoft.com/office/drawing/2014/main" id="{18A32750-EE6F-3149-8947-5A5C66C1230E}"/>
                </a:ext>
              </a:extLst>
            </p:cNvPr>
            <p:cNvSpPr/>
            <p:nvPr/>
          </p:nvSpPr>
          <p:spPr>
            <a:xfrm>
              <a:off x="972456" y="2278217"/>
              <a:ext cx="2390398" cy="523220"/>
            </a:xfrm>
            <a:prstGeom prst="rect">
              <a:avLst/>
            </a:prstGeom>
            <a:solidFill>
              <a:schemeClr val="accent6">
                <a:lumMod val="75000"/>
                <a:alpha val="50000"/>
              </a:schemeClr>
            </a:solidFill>
          </p:spPr>
          <p:txBody>
            <a:bodyPr wrap="none">
              <a:spAutoFit/>
            </a:bodyP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高速に</a:t>
              </a:r>
              <a:r>
                <a:rPr lang="ja-JP" altLang="en-US" sz="2800" b="1">
                  <a:solidFill>
                    <a:srgbClr val="FFFFFF"/>
                  </a:solidFill>
                  <a:latin typeface="Meiryo" panose="020B0604030504040204" pitchFamily="34" charset="-128"/>
                  <a:ea typeface="Meiryo" panose="020B0604030504040204" pitchFamily="34" charset="-128"/>
                  <a:cs typeface="ＭＳ Ｐゴシック"/>
                </a:rPr>
                <a:t>見える化</a:t>
              </a:r>
              <a:endParaRPr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正方形/長方形 31">
              <a:extLst>
                <a:ext uri="{FF2B5EF4-FFF2-40B4-BE49-F238E27FC236}">
                  <a16:creationId xmlns:a16="http://schemas.microsoft.com/office/drawing/2014/main" id="{CBB2BE9C-3395-3348-BCDD-41AC55480DCB}"/>
                </a:ext>
              </a:extLst>
            </p:cNvPr>
            <p:cNvSpPr/>
            <p:nvPr/>
          </p:nvSpPr>
          <p:spPr>
            <a:xfrm>
              <a:off x="3977176" y="2278217"/>
              <a:ext cx="1672253" cy="523220"/>
            </a:xfrm>
            <a:prstGeom prst="rect">
              <a:avLst/>
            </a:prstGeom>
            <a:solidFill>
              <a:schemeClr val="accent6">
                <a:lumMod val="75000"/>
                <a:alpha val="50000"/>
              </a:schemeClr>
            </a:solidFill>
          </p:spPr>
          <p:txBody>
            <a:bodyPr wrap="none">
              <a:spAutoFit/>
            </a:bodyP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高速に</a:t>
              </a:r>
              <a:r>
                <a:rPr lang="ja-JP" altLang="en-US" sz="2800" b="1">
                  <a:solidFill>
                    <a:srgbClr val="FFFFFF"/>
                  </a:solidFill>
                  <a:latin typeface="Meiryo" panose="020B0604030504040204" pitchFamily="34" charset="-128"/>
                  <a:ea typeface="Meiryo" panose="020B0604030504040204" pitchFamily="34" charset="-128"/>
                  <a:cs typeface="ＭＳ Ｐゴシック"/>
                </a:rPr>
                <a:t>判断</a:t>
              </a:r>
              <a:endParaRPr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9690C147-7AA9-E841-899E-3405D7A606C5}"/>
                </a:ext>
              </a:extLst>
            </p:cNvPr>
            <p:cNvSpPr/>
            <p:nvPr/>
          </p:nvSpPr>
          <p:spPr>
            <a:xfrm>
              <a:off x="6437839" y="2269119"/>
              <a:ext cx="1672253" cy="523220"/>
            </a:xfrm>
            <a:prstGeom prst="rect">
              <a:avLst/>
            </a:prstGeom>
            <a:solidFill>
              <a:schemeClr val="accent6">
                <a:lumMod val="75000"/>
                <a:alpha val="50000"/>
              </a:schemeClr>
            </a:solidFill>
          </p:spPr>
          <p:txBody>
            <a:bodyPr wrap="none">
              <a:spAutoFit/>
            </a:bodyPr>
            <a:lstStyle/>
            <a:p>
              <a:pPr algn="ctr"/>
              <a:r>
                <a:rPr lang="ja-JP" altLang="en-US" sz="2000" b="1">
                  <a:solidFill>
                    <a:srgbClr val="FFFFFF"/>
                  </a:solidFill>
                  <a:latin typeface="Meiryo" panose="020B0604030504040204" pitchFamily="34" charset="-128"/>
                  <a:ea typeface="Meiryo" panose="020B0604030504040204" pitchFamily="34" charset="-128"/>
                  <a:cs typeface="ＭＳ Ｐゴシック"/>
                </a:rPr>
                <a:t>高速に</a:t>
              </a:r>
              <a:r>
                <a:rPr lang="ja-JP" altLang="en-US" sz="2800" b="1">
                  <a:solidFill>
                    <a:srgbClr val="FFFFFF"/>
                  </a:solidFill>
                  <a:latin typeface="Meiryo" panose="020B0604030504040204" pitchFamily="34" charset="-128"/>
                  <a:ea typeface="Meiryo" panose="020B0604030504040204" pitchFamily="34" charset="-128"/>
                  <a:cs typeface="ＭＳ Ｐゴシック"/>
                </a:rPr>
                <a:t>行動</a:t>
              </a:r>
              <a:endParaRPr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右矢印 33">
              <a:extLst>
                <a:ext uri="{FF2B5EF4-FFF2-40B4-BE49-F238E27FC236}">
                  <a16:creationId xmlns:a16="http://schemas.microsoft.com/office/drawing/2014/main" id="{64209C64-2198-8B49-80F7-7044C9CC5551}"/>
                </a:ext>
              </a:extLst>
            </p:cNvPr>
            <p:cNvSpPr/>
            <p:nvPr/>
          </p:nvSpPr>
          <p:spPr>
            <a:xfrm>
              <a:off x="3507833" y="2291420"/>
              <a:ext cx="347884" cy="4358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矢印 34">
              <a:extLst>
                <a:ext uri="{FF2B5EF4-FFF2-40B4-BE49-F238E27FC236}">
                  <a16:creationId xmlns:a16="http://schemas.microsoft.com/office/drawing/2014/main" id="{24420139-A9C4-054D-B737-FFB5A1CE7DD9}"/>
                </a:ext>
              </a:extLst>
            </p:cNvPr>
            <p:cNvSpPr/>
            <p:nvPr/>
          </p:nvSpPr>
          <p:spPr>
            <a:xfrm>
              <a:off x="5922958" y="2291420"/>
              <a:ext cx="347884" cy="4358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U ターン矢印 35">
              <a:extLst>
                <a:ext uri="{FF2B5EF4-FFF2-40B4-BE49-F238E27FC236}">
                  <a16:creationId xmlns:a16="http://schemas.microsoft.com/office/drawing/2014/main" id="{2C48389E-69FA-1142-B4EC-57C8DD592C67}"/>
                </a:ext>
              </a:extLst>
            </p:cNvPr>
            <p:cNvSpPr/>
            <p:nvPr/>
          </p:nvSpPr>
          <p:spPr>
            <a:xfrm rot="10800000">
              <a:off x="2188478" y="2680103"/>
              <a:ext cx="4767043" cy="376765"/>
            </a:xfrm>
            <a:prstGeom prst="uturnArrow">
              <a:avLst>
                <a:gd name="adj1" fmla="val 34963"/>
                <a:gd name="adj2" fmla="val 25000"/>
                <a:gd name="adj3" fmla="val 35552"/>
                <a:gd name="adj4" fmla="val 26163"/>
                <a:gd name="adj5" fmla="val 10000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3" name="テキスト ボックス 42">
              <a:extLst>
                <a:ext uri="{FF2B5EF4-FFF2-40B4-BE49-F238E27FC236}">
                  <a16:creationId xmlns:a16="http://schemas.microsoft.com/office/drawing/2014/main" id="{756F1C2A-0353-9C49-9C0E-19E6A91D0941}"/>
                </a:ext>
              </a:extLst>
            </p:cNvPr>
            <p:cNvSpPr txBox="1"/>
            <p:nvPr/>
          </p:nvSpPr>
          <p:spPr>
            <a:xfrm>
              <a:off x="239691" y="1759397"/>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対策</a:t>
              </a:r>
              <a:endParaRPr kumimoji="1" lang="ja-JP" altLang="en-US" b="1">
                <a:solidFill>
                  <a:schemeClr val="bg1"/>
                </a:solidFill>
                <a:latin typeface="Meiryo" panose="020B0604030504040204" pitchFamily="34" charset="-128"/>
                <a:ea typeface="Meiryo" panose="020B0604030504040204" pitchFamily="34" charset="-128"/>
              </a:endParaRPr>
            </a:p>
          </p:txBody>
        </p:sp>
      </p:grpSp>
      <p:grpSp>
        <p:nvGrpSpPr>
          <p:cNvPr id="52" name="グループ化 51">
            <a:extLst>
              <a:ext uri="{FF2B5EF4-FFF2-40B4-BE49-F238E27FC236}">
                <a16:creationId xmlns:a16="http://schemas.microsoft.com/office/drawing/2014/main" id="{95B38EE7-3155-5447-A1C6-2FF51BA8A982}"/>
              </a:ext>
            </a:extLst>
          </p:cNvPr>
          <p:cNvGrpSpPr/>
          <p:nvPr/>
        </p:nvGrpSpPr>
        <p:grpSpPr>
          <a:xfrm>
            <a:off x="171450" y="5710105"/>
            <a:ext cx="8801100" cy="858053"/>
            <a:chOff x="171450" y="5738025"/>
            <a:chExt cx="8801100" cy="858053"/>
          </a:xfrm>
        </p:grpSpPr>
        <p:sp>
          <p:nvSpPr>
            <p:cNvPr id="37" name="正方形/長方形 36">
              <a:extLst>
                <a:ext uri="{FF2B5EF4-FFF2-40B4-BE49-F238E27FC236}">
                  <a16:creationId xmlns:a16="http://schemas.microsoft.com/office/drawing/2014/main" id="{D99D96DA-1509-F74E-B7D5-5C656EE4E9F0}"/>
                </a:ext>
              </a:extLst>
            </p:cNvPr>
            <p:cNvSpPr/>
            <p:nvPr/>
          </p:nvSpPr>
          <p:spPr>
            <a:xfrm>
              <a:off x="171450" y="5738025"/>
              <a:ext cx="8801100" cy="8580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142ACDF2-07C8-A344-8B2E-461EB3E8455C}"/>
                </a:ext>
              </a:extLst>
            </p:cNvPr>
            <p:cNvSpPr txBox="1"/>
            <p:nvPr/>
          </p:nvSpPr>
          <p:spPr>
            <a:xfrm>
              <a:off x="2371911" y="5790665"/>
              <a:ext cx="5109091"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企業の存在意義を貫くこと</a:t>
              </a:r>
            </a:p>
          </p:txBody>
        </p:sp>
        <p:sp>
          <p:nvSpPr>
            <p:cNvPr id="40" name="テキスト ボックス 39">
              <a:extLst>
                <a:ext uri="{FF2B5EF4-FFF2-40B4-BE49-F238E27FC236}">
                  <a16:creationId xmlns:a16="http://schemas.microsoft.com/office/drawing/2014/main" id="{10AE43E3-89C3-5B4A-ABBA-46600389CAD1}"/>
                </a:ext>
              </a:extLst>
            </p:cNvPr>
            <p:cNvSpPr txBox="1"/>
            <p:nvPr/>
          </p:nvSpPr>
          <p:spPr>
            <a:xfrm>
              <a:off x="1696854" y="6281609"/>
              <a:ext cx="5750292"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自分たちは何者なのか？いかなる価値を社会や顧客に提供するのか？</a:t>
              </a:r>
            </a:p>
          </p:txBody>
        </p:sp>
        <p:sp>
          <p:nvSpPr>
            <p:cNvPr id="44" name="テキスト ボックス 43">
              <a:extLst>
                <a:ext uri="{FF2B5EF4-FFF2-40B4-BE49-F238E27FC236}">
                  <a16:creationId xmlns:a16="http://schemas.microsoft.com/office/drawing/2014/main" id="{49F77AFD-57D8-EB4D-BE31-A01FF97B47C8}"/>
                </a:ext>
              </a:extLst>
            </p:cNvPr>
            <p:cNvSpPr txBox="1"/>
            <p:nvPr/>
          </p:nvSpPr>
          <p:spPr>
            <a:xfrm>
              <a:off x="262273" y="5813580"/>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目的</a:t>
              </a:r>
              <a:endParaRPr kumimoji="1" lang="ja-JP" altLang="en-US" b="1">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80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ppt_y</p:attrName>
                                        </p:attrNameLst>
                                      </p:cBhvr>
                                      <p:tavLst>
                                        <p:tav tm="0">
                                          <p:val>
                                            <p:strVal val="#ppt_y-#ppt_h*1.125000"/>
                                          </p:val>
                                        </p:tav>
                                        <p:tav tm="100000">
                                          <p:val>
                                            <p:strVal val="#ppt_y"/>
                                          </p:val>
                                        </p:tav>
                                      </p:tavLst>
                                    </p:anim>
                                    <p:animEffect transition="in" filter="wipe(down)">
                                      <p:cBhvr>
                                        <p:cTn id="8" dur="500"/>
                                        <p:tgtEl>
                                          <p:spTgt spid="48"/>
                                        </p:tgtEl>
                                      </p:cBhvr>
                                    </p:animEffect>
                                  </p:childTnLst>
                                </p:cTn>
                              </p:par>
                              <p:par>
                                <p:cTn id="9" presetID="1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p:tgtEl>
                                          <p:spTgt spid="49"/>
                                        </p:tgtEl>
                                        <p:attrNameLst>
                                          <p:attrName>ppt_y</p:attrName>
                                        </p:attrNameLst>
                                      </p:cBhvr>
                                      <p:tavLst>
                                        <p:tav tm="0">
                                          <p:val>
                                            <p:strVal val="#ppt_y-#ppt_h*1.125000"/>
                                          </p:val>
                                        </p:tav>
                                        <p:tav tm="100000">
                                          <p:val>
                                            <p:strVal val="#ppt_y"/>
                                          </p:val>
                                        </p:tav>
                                      </p:tavLst>
                                    </p:anim>
                                    <p:animEffect transition="in" filter="wipe(down)">
                                      <p:cBhvr>
                                        <p:cTn id="12" dur="500"/>
                                        <p:tgtEl>
                                          <p:spTgt spid="49"/>
                                        </p:tgtEl>
                                      </p:cBhvr>
                                    </p:animEffect>
                                  </p:childTnLst>
                                </p:cTn>
                              </p:par>
                              <p:par>
                                <p:cTn id="13" presetID="12" presetClass="entr" presetSubtype="1"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p:tgtEl>
                                          <p:spTgt spid="45"/>
                                        </p:tgtEl>
                                        <p:attrNameLst>
                                          <p:attrName>ppt_y</p:attrName>
                                        </p:attrNameLst>
                                      </p:cBhvr>
                                      <p:tavLst>
                                        <p:tav tm="0">
                                          <p:val>
                                            <p:strVal val="#ppt_y-#ppt_h*1.125000"/>
                                          </p:val>
                                        </p:tav>
                                        <p:tav tm="100000">
                                          <p:val>
                                            <p:strVal val="#ppt_y"/>
                                          </p:val>
                                        </p:tav>
                                      </p:tavLst>
                                    </p:anim>
                                    <p:animEffect transition="in" filter="wipe(down)">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down)">
                                      <p:cBhvr>
                                        <p:cTn id="22" dur="500"/>
                                        <p:tgtEl>
                                          <p:spTgt spid="17"/>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down)">
                                      <p:cBhvr>
                                        <p:cTn id="26" dur="500"/>
                                        <p:tgtEl>
                                          <p:spTgt spid="16"/>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p:tgtEl>
                                          <p:spTgt spid="18"/>
                                        </p:tgtEl>
                                        <p:attrNameLst>
                                          <p:attrName>ppt_y</p:attrName>
                                        </p:attrNameLst>
                                      </p:cBhvr>
                                      <p:tavLst>
                                        <p:tav tm="0">
                                          <p:val>
                                            <p:strVal val="#ppt_y-#ppt_h*1.125000"/>
                                          </p:val>
                                        </p:tav>
                                        <p:tav tm="100000">
                                          <p:val>
                                            <p:strVal val="#ppt_y"/>
                                          </p:val>
                                        </p:tav>
                                      </p:tavLst>
                                    </p:anim>
                                    <p:animEffect transition="in" filter="wipe(down)">
                                      <p:cBhvr>
                                        <p:cTn id="30" dur="500"/>
                                        <p:tgtEl>
                                          <p:spTgt spid="18"/>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down)">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additive="base">
                                        <p:cTn id="44" dur="500" fill="hold"/>
                                        <p:tgtEl>
                                          <p:spTgt spid="50"/>
                                        </p:tgtEl>
                                        <p:attrNameLst>
                                          <p:attrName>ppt_x</p:attrName>
                                        </p:attrNameLst>
                                      </p:cBhvr>
                                      <p:tavLst>
                                        <p:tav tm="0">
                                          <p:val>
                                            <p:strVal val="0-#ppt_w/2"/>
                                          </p:val>
                                        </p:tav>
                                        <p:tav tm="100000">
                                          <p:val>
                                            <p:strVal val="#ppt_x"/>
                                          </p:val>
                                        </p:tav>
                                      </p:tavLst>
                                    </p:anim>
                                    <p:anim calcmode="lin" valueType="num">
                                      <p:cBhvr additive="base">
                                        <p:cTn id="45"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nodeType="click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p:tgtEl>
                                          <p:spTgt spid="51"/>
                                        </p:tgtEl>
                                        <p:attrNameLst>
                                          <p:attrName>ppt_y</p:attrName>
                                        </p:attrNameLst>
                                      </p:cBhvr>
                                      <p:tavLst>
                                        <p:tav tm="0">
                                          <p:val>
                                            <p:strVal val="#ppt_y-#ppt_h*1.125000"/>
                                          </p:val>
                                        </p:tav>
                                        <p:tav tm="100000">
                                          <p:val>
                                            <p:strVal val="#ppt_y"/>
                                          </p:val>
                                        </p:tav>
                                      </p:tavLst>
                                    </p:anim>
                                    <p:animEffect transition="in" filter="wipe(down)">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p:cTn id="56" dur="500" fill="hold"/>
                                        <p:tgtEl>
                                          <p:spTgt spid="52"/>
                                        </p:tgtEl>
                                        <p:attrNameLst>
                                          <p:attrName>ppt_w</p:attrName>
                                        </p:attrNameLst>
                                      </p:cBhvr>
                                      <p:tavLst>
                                        <p:tav tm="0">
                                          <p:val>
                                            <p:fltVal val="0"/>
                                          </p:val>
                                        </p:tav>
                                        <p:tav tm="100000">
                                          <p:val>
                                            <p:strVal val="#ppt_w"/>
                                          </p:val>
                                        </p:tav>
                                      </p:tavLst>
                                    </p:anim>
                                    <p:anim calcmode="lin" valueType="num">
                                      <p:cBhvr>
                                        <p:cTn id="57" dur="500" fill="hold"/>
                                        <p:tgtEl>
                                          <p:spTgt spid="52"/>
                                        </p:tgtEl>
                                        <p:attrNameLst>
                                          <p:attrName>ppt_h</p:attrName>
                                        </p:attrNameLst>
                                      </p:cBhvr>
                                      <p:tavLst>
                                        <p:tav tm="0">
                                          <p:val>
                                            <p:fltVal val="0"/>
                                          </p:val>
                                        </p:tav>
                                        <p:tav tm="100000">
                                          <p:val>
                                            <p:strVal val="#ppt_h"/>
                                          </p:val>
                                        </p:tav>
                                      </p:tavLst>
                                    </p:anim>
                                    <p:animEffect transition="in" filter="fade">
                                      <p:cBhvr>
                                        <p:cTn id="5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50F88B0-F1EA-A64C-AE87-20A2140880B7}"/>
              </a:ext>
            </a:extLst>
          </p:cNvPr>
          <p:cNvSpPr/>
          <p:nvPr/>
        </p:nvSpPr>
        <p:spPr>
          <a:xfrm>
            <a:off x="174812" y="774403"/>
            <a:ext cx="8801100" cy="48870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2732770-0DD9-2846-9AD3-5DC2D5F92A45}"/>
              </a:ext>
            </a:extLst>
          </p:cNvPr>
          <p:cNvSpPr>
            <a:spLocks noGrp="1"/>
          </p:cNvSpPr>
          <p:nvPr>
            <p:ph type="title"/>
          </p:nvPr>
        </p:nvSpPr>
        <p:spPr/>
        <p:txBody>
          <a:bodyPr/>
          <a:lstStyle/>
          <a:p>
            <a:r>
              <a:rPr kumimoji="1" lang="ja-JP" altLang="en-US"/>
              <a:t>「何を？」</a:t>
            </a:r>
            <a:r>
              <a:rPr kumimoji="1" lang="en-US" altLang="ja-JP" dirty="0"/>
              <a:t> </a:t>
            </a:r>
            <a:r>
              <a:rPr lang="ja-JP" altLang="en-US"/>
              <a:t>変革するのか</a:t>
            </a:r>
            <a:endParaRPr kumimoji="1" lang="ja-JP" altLang="en-US"/>
          </a:p>
        </p:txBody>
      </p:sp>
      <p:sp>
        <p:nvSpPr>
          <p:cNvPr id="3" name="スライド番号プレースホルダー 2">
            <a:extLst>
              <a:ext uri="{FF2B5EF4-FFF2-40B4-BE49-F238E27FC236}">
                <a16:creationId xmlns:a16="http://schemas.microsoft.com/office/drawing/2014/main" id="{97F98B0E-2D18-6248-ABB9-20BD5221F2A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33</a:t>
            </a:fld>
            <a:endParaRPr kumimoji="1" lang="ja-JP" altLang="en-US"/>
          </a:p>
        </p:txBody>
      </p:sp>
      <p:sp>
        <p:nvSpPr>
          <p:cNvPr id="5" name="テキスト ボックス 4">
            <a:extLst>
              <a:ext uri="{FF2B5EF4-FFF2-40B4-BE49-F238E27FC236}">
                <a16:creationId xmlns:a16="http://schemas.microsoft.com/office/drawing/2014/main" id="{336937E3-E132-8945-9BC4-86D65B44AB12}"/>
              </a:ext>
            </a:extLst>
          </p:cNvPr>
          <p:cNvSpPr txBox="1"/>
          <p:nvPr/>
        </p:nvSpPr>
        <p:spPr>
          <a:xfrm>
            <a:off x="1775014" y="898175"/>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デジタル</a:t>
            </a:r>
          </a:p>
        </p:txBody>
      </p:sp>
      <p:sp>
        <p:nvSpPr>
          <p:cNvPr id="6" name="テキスト ボックス 5">
            <a:extLst>
              <a:ext uri="{FF2B5EF4-FFF2-40B4-BE49-F238E27FC236}">
                <a16:creationId xmlns:a16="http://schemas.microsoft.com/office/drawing/2014/main" id="{AEE1B23A-17C3-694E-B18B-666AC25F626B}"/>
              </a:ext>
            </a:extLst>
          </p:cNvPr>
          <p:cNvSpPr txBox="1"/>
          <p:nvPr/>
        </p:nvSpPr>
        <p:spPr>
          <a:xfrm>
            <a:off x="3733988" y="890444"/>
            <a:ext cx="510909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トランスフォーメーション</a:t>
            </a:r>
          </a:p>
        </p:txBody>
      </p:sp>
      <p:sp>
        <p:nvSpPr>
          <p:cNvPr id="42" name="テキスト ボックス 41">
            <a:extLst>
              <a:ext uri="{FF2B5EF4-FFF2-40B4-BE49-F238E27FC236}">
                <a16:creationId xmlns:a16="http://schemas.microsoft.com/office/drawing/2014/main" id="{A43AAB30-261D-2D41-B272-80D87A61766B}"/>
              </a:ext>
            </a:extLst>
          </p:cNvPr>
          <p:cNvSpPr txBox="1"/>
          <p:nvPr/>
        </p:nvSpPr>
        <p:spPr>
          <a:xfrm>
            <a:off x="262274" y="838031"/>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手段</a:t>
            </a:r>
            <a:endParaRPr kumimoji="1" lang="ja-JP" altLang="en-US" b="1">
              <a:solidFill>
                <a:schemeClr val="bg1"/>
              </a:solidFill>
              <a:latin typeface="Meiryo" panose="020B0604030504040204" pitchFamily="34" charset="-128"/>
              <a:ea typeface="Meiryo" panose="020B0604030504040204" pitchFamily="34" charset="-128"/>
            </a:endParaRPr>
          </a:p>
        </p:txBody>
      </p:sp>
      <p:grpSp>
        <p:nvGrpSpPr>
          <p:cNvPr id="52" name="グループ化 51">
            <a:extLst>
              <a:ext uri="{FF2B5EF4-FFF2-40B4-BE49-F238E27FC236}">
                <a16:creationId xmlns:a16="http://schemas.microsoft.com/office/drawing/2014/main" id="{95B38EE7-3155-5447-A1C6-2FF51BA8A982}"/>
              </a:ext>
            </a:extLst>
          </p:cNvPr>
          <p:cNvGrpSpPr/>
          <p:nvPr/>
        </p:nvGrpSpPr>
        <p:grpSpPr>
          <a:xfrm>
            <a:off x="171450" y="5710105"/>
            <a:ext cx="8801100" cy="858053"/>
            <a:chOff x="171450" y="5738025"/>
            <a:chExt cx="8801100" cy="858053"/>
          </a:xfrm>
        </p:grpSpPr>
        <p:sp>
          <p:nvSpPr>
            <p:cNvPr id="37" name="正方形/長方形 36">
              <a:extLst>
                <a:ext uri="{FF2B5EF4-FFF2-40B4-BE49-F238E27FC236}">
                  <a16:creationId xmlns:a16="http://schemas.microsoft.com/office/drawing/2014/main" id="{D99D96DA-1509-F74E-B7D5-5C656EE4E9F0}"/>
                </a:ext>
              </a:extLst>
            </p:cNvPr>
            <p:cNvSpPr/>
            <p:nvPr/>
          </p:nvSpPr>
          <p:spPr>
            <a:xfrm>
              <a:off x="171450" y="5738025"/>
              <a:ext cx="8801100" cy="8580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142ACDF2-07C8-A344-8B2E-461EB3E8455C}"/>
                </a:ext>
              </a:extLst>
            </p:cNvPr>
            <p:cNvSpPr txBox="1"/>
            <p:nvPr/>
          </p:nvSpPr>
          <p:spPr>
            <a:xfrm>
              <a:off x="2017455" y="5813580"/>
              <a:ext cx="5109091" cy="584775"/>
            </a:xfrm>
            <a:prstGeom prst="rect">
              <a:avLst/>
            </a:prstGeom>
            <a:noFill/>
          </p:spPr>
          <p:txBody>
            <a:bodyPr wrap="none" rtlCol="0">
              <a:spAutoFit/>
            </a:bodyPr>
            <a:lstStyle/>
            <a:p>
              <a:pPr algn="ctr"/>
              <a:r>
                <a:rPr lang="ja-JP" altLang="en-US" sz="3200" b="1">
                  <a:solidFill>
                    <a:schemeClr val="bg1"/>
                  </a:solidFill>
                  <a:latin typeface="Meiryo" panose="020B0604030504040204" pitchFamily="34" charset="-128"/>
                  <a:ea typeface="Meiryo" panose="020B0604030504040204" pitchFamily="34" charset="-128"/>
                </a:rPr>
                <a:t>企業の存在意義を貫くこと</a:t>
              </a:r>
            </a:p>
          </p:txBody>
        </p:sp>
        <p:sp>
          <p:nvSpPr>
            <p:cNvPr id="40" name="テキスト ボックス 39">
              <a:extLst>
                <a:ext uri="{FF2B5EF4-FFF2-40B4-BE49-F238E27FC236}">
                  <a16:creationId xmlns:a16="http://schemas.microsoft.com/office/drawing/2014/main" id="{10AE43E3-89C3-5B4A-ABBA-46600389CAD1}"/>
                </a:ext>
              </a:extLst>
            </p:cNvPr>
            <p:cNvSpPr txBox="1"/>
            <p:nvPr/>
          </p:nvSpPr>
          <p:spPr>
            <a:xfrm>
              <a:off x="1696854" y="6281609"/>
              <a:ext cx="5750292"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自分たちは何者なのか？いかなる価値を社会や顧客に提供するのか？</a:t>
              </a:r>
            </a:p>
          </p:txBody>
        </p:sp>
        <p:sp>
          <p:nvSpPr>
            <p:cNvPr id="44" name="テキスト ボックス 43">
              <a:extLst>
                <a:ext uri="{FF2B5EF4-FFF2-40B4-BE49-F238E27FC236}">
                  <a16:creationId xmlns:a16="http://schemas.microsoft.com/office/drawing/2014/main" id="{49F77AFD-57D8-EB4D-BE31-A01FF97B47C8}"/>
                </a:ext>
              </a:extLst>
            </p:cNvPr>
            <p:cNvSpPr txBox="1"/>
            <p:nvPr/>
          </p:nvSpPr>
          <p:spPr>
            <a:xfrm>
              <a:off x="262273" y="5813580"/>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目的</a:t>
              </a:r>
              <a:endParaRPr kumimoji="1" lang="ja-JP" altLang="en-US" b="1">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B180193D-3317-5E47-A468-D934BBB4B361}"/>
              </a:ext>
            </a:extLst>
          </p:cNvPr>
          <p:cNvGrpSpPr/>
          <p:nvPr/>
        </p:nvGrpSpPr>
        <p:grpSpPr>
          <a:xfrm>
            <a:off x="427938" y="1767883"/>
            <a:ext cx="8288124" cy="3758871"/>
            <a:chOff x="427938" y="1767883"/>
            <a:chExt cx="8288124" cy="3758871"/>
          </a:xfrm>
        </p:grpSpPr>
        <p:sp>
          <p:nvSpPr>
            <p:cNvPr id="7" name="正方形/長方形 6">
              <a:extLst>
                <a:ext uri="{FF2B5EF4-FFF2-40B4-BE49-F238E27FC236}">
                  <a16:creationId xmlns:a16="http://schemas.microsoft.com/office/drawing/2014/main" id="{3ED04261-6C24-964B-A4D4-1799E9A681F6}"/>
                </a:ext>
              </a:extLst>
            </p:cNvPr>
            <p:cNvSpPr/>
            <p:nvPr/>
          </p:nvSpPr>
          <p:spPr>
            <a:xfrm>
              <a:off x="427938" y="2831216"/>
              <a:ext cx="8288124" cy="26955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台形 24">
              <a:extLst>
                <a:ext uri="{FF2B5EF4-FFF2-40B4-BE49-F238E27FC236}">
                  <a16:creationId xmlns:a16="http://schemas.microsoft.com/office/drawing/2014/main" id="{0D2B5CE5-5B3A-3B41-A4A4-5A864384044C}"/>
                </a:ext>
              </a:extLst>
            </p:cNvPr>
            <p:cNvSpPr/>
            <p:nvPr/>
          </p:nvSpPr>
          <p:spPr>
            <a:xfrm>
              <a:off x="427938" y="1767883"/>
              <a:ext cx="8288124" cy="1063332"/>
            </a:xfrm>
            <a:custGeom>
              <a:avLst/>
              <a:gdLst>
                <a:gd name="connsiteX0" fmla="*/ 0 w 8288124"/>
                <a:gd name="connsiteY0" fmla="*/ 937419 h 937419"/>
                <a:gd name="connsiteX1" fmla="*/ 3473147 w 8288124"/>
                <a:gd name="connsiteY1" fmla="*/ 0 h 937419"/>
                <a:gd name="connsiteX2" fmla="*/ 4814977 w 8288124"/>
                <a:gd name="connsiteY2" fmla="*/ 0 h 937419"/>
                <a:gd name="connsiteX3" fmla="*/ 8288124 w 8288124"/>
                <a:gd name="connsiteY3" fmla="*/ 937419 h 937419"/>
                <a:gd name="connsiteX4" fmla="*/ 0 w 8288124"/>
                <a:gd name="connsiteY4" fmla="*/ 937419 h 937419"/>
                <a:gd name="connsiteX0" fmla="*/ 0 w 8288124"/>
                <a:gd name="connsiteY0" fmla="*/ 937419 h 937419"/>
                <a:gd name="connsiteX1" fmla="*/ 3473147 w 8288124"/>
                <a:gd name="connsiteY1" fmla="*/ 0 h 937419"/>
                <a:gd name="connsiteX2" fmla="*/ 5247746 w 8288124"/>
                <a:gd name="connsiteY2" fmla="*/ 6980 h 937419"/>
                <a:gd name="connsiteX3" fmla="*/ 8288124 w 8288124"/>
                <a:gd name="connsiteY3" fmla="*/ 937419 h 937419"/>
                <a:gd name="connsiteX4" fmla="*/ 0 w 8288124"/>
                <a:gd name="connsiteY4" fmla="*/ 937419 h 937419"/>
                <a:gd name="connsiteX0" fmla="*/ 0 w 8288124"/>
                <a:gd name="connsiteY0" fmla="*/ 937420 h 937420"/>
                <a:gd name="connsiteX1" fmla="*/ 3473147 w 8288124"/>
                <a:gd name="connsiteY1" fmla="*/ 1 h 937420"/>
                <a:gd name="connsiteX2" fmla="*/ 5254726 w 8288124"/>
                <a:gd name="connsiteY2" fmla="*/ 0 h 937420"/>
                <a:gd name="connsiteX3" fmla="*/ 8288124 w 8288124"/>
                <a:gd name="connsiteY3" fmla="*/ 937420 h 937420"/>
                <a:gd name="connsiteX4" fmla="*/ 0 w 8288124"/>
                <a:gd name="connsiteY4" fmla="*/ 937420 h 937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124" h="937420">
                  <a:moveTo>
                    <a:pt x="0" y="937420"/>
                  </a:moveTo>
                  <a:lnTo>
                    <a:pt x="3473147" y="1"/>
                  </a:lnTo>
                  <a:lnTo>
                    <a:pt x="5254726" y="0"/>
                  </a:lnTo>
                  <a:lnTo>
                    <a:pt x="8288124" y="937420"/>
                  </a:lnTo>
                  <a:lnTo>
                    <a:pt x="0" y="937420"/>
                  </a:lnTo>
                  <a:close/>
                </a:path>
              </a:pathLst>
            </a:cu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054660A3-83C6-AB4F-931C-620E8DCA91AA}"/>
                </a:ext>
              </a:extLst>
            </p:cNvPr>
            <p:cNvSpPr txBox="1"/>
            <p:nvPr/>
          </p:nvSpPr>
          <p:spPr>
            <a:xfrm>
              <a:off x="749454" y="3103612"/>
              <a:ext cx="3704860" cy="954107"/>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ビジネス・プロセス</a:t>
              </a:r>
              <a:endParaRPr kumimoji="1" lang="en-US" altLang="ja-JP" sz="14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業務プロセスのリストラ・スリム化</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徹底したペーパーレス化</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働く場所・時間の制約からの解放　など</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29211C6-E243-B645-8D46-44168AD5794C}"/>
                </a:ext>
              </a:extLst>
            </p:cNvPr>
            <p:cNvSpPr txBox="1"/>
            <p:nvPr/>
          </p:nvSpPr>
          <p:spPr>
            <a:xfrm>
              <a:off x="4436102" y="3103612"/>
              <a:ext cx="3704860" cy="2031325"/>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企業の風土や文化</a:t>
              </a:r>
              <a:endParaRPr kumimoji="1" lang="en-US" altLang="ja-JP" sz="14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データ活用を重視する経営へのシフト</a:t>
              </a: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社内における「情報」の透明性を担保</a:t>
              </a: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戦略に応じた多様な業績評価基準の適用</a:t>
              </a: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階層的組織から自律的組織への転換</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心理的安全性の確保</a:t>
              </a: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大幅な現場への権限委譲</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時間管理から品質管理への転換</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多様性を許容する企業風土の醸成　など</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3046291F-FB46-5046-BE4D-4225804DAC79}"/>
                </a:ext>
              </a:extLst>
            </p:cNvPr>
            <p:cNvSpPr txBox="1"/>
            <p:nvPr/>
          </p:nvSpPr>
          <p:spPr>
            <a:xfrm>
              <a:off x="752249" y="4099491"/>
              <a:ext cx="2751394" cy="1292662"/>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ビジネス・モデル</a:t>
              </a:r>
              <a:endParaRPr kumimoji="1" lang="en-US" altLang="ja-JP" sz="14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事業目標の再定義</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マーケット・顧客の再定義</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収益構造の変革</a:t>
              </a:r>
              <a:endParaRPr lang="en-US" altLang="ja-JP" sz="1400" dirty="0">
                <a:solidFill>
                  <a:srgbClr val="0070C0"/>
                </a:solidFill>
                <a:latin typeface="Meiryo" panose="020B0604030504040204" pitchFamily="34" charset="-128"/>
                <a:ea typeface="Meiryo" panose="020B0604030504040204" pitchFamily="34" charset="-128"/>
              </a:endParaRPr>
            </a:p>
            <a:p>
              <a:pPr marL="446088" lvl="1" indent="-209550">
                <a:buFont typeface="Wingdings" pitchFamily="2" charset="2"/>
                <a:buChar char="ü"/>
              </a:pPr>
              <a:r>
                <a:rPr lang="ja-JP" altLang="en-US" sz="1100">
                  <a:solidFill>
                    <a:srgbClr val="0070C0"/>
                  </a:solidFill>
                  <a:latin typeface="Meiryo" panose="020B0604030504040204" pitchFamily="34" charset="-128"/>
                  <a:ea typeface="Meiryo" panose="020B0604030504040204" pitchFamily="34" charset="-128"/>
                </a:rPr>
                <a:t>売買からサブスクリプション</a:t>
              </a:r>
              <a:endParaRPr lang="en-US" altLang="ja-JP" sz="1100" dirty="0">
                <a:solidFill>
                  <a:srgbClr val="0070C0"/>
                </a:solidFill>
                <a:latin typeface="Meiryo" panose="020B0604030504040204" pitchFamily="34" charset="-128"/>
                <a:ea typeface="Meiryo" panose="020B0604030504040204" pitchFamily="34" charset="-128"/>
              </a:endParaRPr>
            </a:p>
            <a:p>
              <a:pPr marL="446088" lvl="1" indent="-209550">
                <a:buFont typeface="Wingdings" pitchFamily="2" charset="2"/>
                <a:buChar char="ü"/>
              </a:pPr>
              <a:r>
                <a:rPr lang="ja-JP" altLang="en-US" sz="1100">
                  <a:solidFill>
                    <a:srgbClr val="0070C0"/>
                  </a:solidFill>
                  <a:latin typeface="Meiryo" panose="020B0604030504040204" pitchFamily="34" charset="-128"/>
                  <a:ea typeface="Meiryo" panose="020B0604030504040204" pitchFamily="34" charset="-128"/>
                </a:rPr>
                <a:t>手段の提供から価値の提供　など</a:t>
              </a:r>
              <a:endParaRPr lang="en-US" altLang="ja-JP" sz="1100" dirty="0">
                <a:solidFill>
                  <a:srgbClr val="0070C0"/>
                </a:solidFill>
                <a:latin typeface="Meiryo" panose="020B0604030504040204" pitchFamily="34" charset="-128"/>
                <a:ea typeface="Meiryo" panose="020B0604030504040204" pitchFamily="34" charset="-128"/>
              </a:endParaRPr>
            </a:p>
          </p:txBody>
        </p:sp>
      </p:grpSp>
      <p:sp>
        <p:nvSpPr>
          <p:cNvPr id="53" name="テキスト ボックス 52">
            <a:extLst>
              <a:ext uri="{FF2B5EF4-FFF2-40B4-BE49-F238E27FC236}">
                <a16:creationId xmlns:a16="http://schemas.microsoft.com/office/drawing/2014/main" id="{34EBE945-6F79-4B4A-9CF3-17A3360B60DF}"/>
              </a:ext>
            </a:extLst>
          </p:cNvPr>
          <p:cNvSpPr txBox="1"/>
          <p:nvPr/>
        </p:nvSpPr>
        <p:spPr>
          <a:xfrm>
            <a:off x="1691657" y="1487763"/>
            <a:ext cx="1992853" cy="307777"/>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デジタル</a:t>
            </a:r>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を駆使して</a:t>
            </a:r>
          </a:p>
        </p:txBody>
      </p:sp>
      <p:sp>
        <p:nvSpPr>
          <p:cNvPr id="54" name="テキスト ボックス 53">
            <a:extLst>
              <a:ext uri="{FF2B5EF4-FFF2-40B4-BE49-F238E27FC236}">
                <a16:creationId xmlns:a16="http://schemas.microsoft.com/office/drawing/2014/main" id="{4C6B908B-3C23-054D-8DDA-B32BFC5E887E}"/>
              </a:ext>
            </a:extLst>
          </p:cNvPr>
          <p:cNvSpPr txBox="1"/>
          <p:nvPr/>
        </p:nvSpPr>
        <p:spPr>
          <a:xfrm>
            <a:off x="5837127" y="1487762"/>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変革する</a:t>
            </a:r>
            <a:endParaRPr kumimoji="1" lang="ja-JP" altLang="en-US" sz="1400">
              <a:solidFill>
                <a:schemeClr val="bg1"/>
              </a:solidFill>
              <a:latin typeface="Meiryo" panose="020B0604030504040204" pitchFamily="34" charset="-128"/>
              <a:ea typeface="Meiryo" panose="020B0604030504040204" pitchFamily="34" charset="-128"/>
            </a:endParaRPr>
          </a:p>
        </p:txBody>
      </p:sp>
      <p:grpSp>
        <p:nvGrpSpPr>
          <p:cNvPr id="55" name="グループ化 54">
            <a:extLst>
              <a:ext uri="{FF2B5EF4-FFF2-40B4-BE49-F238E27FC236}">
                <a16:creationId xmlns:a16="http://schemas.microsoft.com/office/drawing/2014/main" id="{1A5D6257-6274-EB4C-899C-342C61B773F1}"/>
              </a:ext>
            </a:extLst>
          </p:cNvPr>
          <p:cNvGrpSpPr/>
          <p:nvPr/>
        </p:nvGrpSpPr>
        <p:grpSpPr>
          <a:xfrm>
            <a:off x="464987" y="1448930"/>
            <a:ext cx="1076011" cy="369332"/>
            <a:chOff x="464987" y="3919896"/>
            <a:chExt cx="1076011" cy="369332"/>
          </a:xfrm>
        </p:grpSpPr>
        <p:sp>
          <p:nvSpPr>
            <p:cNvPr id="56" name="正方形/長方形 55">
              <a:extLst>
                <a:ext uri="{FF2B5EF4-FFF2-40B4-BE49-F238E27FC236}">
                  <a16:creationId xmlns:a16="http://schemas.microsoft.com/office/drawing/2014/main" id="{B9141969-60F4-1340-BACD-F4C41024C15F}"/>
                </a:ext>
              </a:extLst>
            </p:cNvPr>
            <p:cNvSpPr/>
            <p:nvPr/>
          </p:nvSpPr>
          <p:spPr>
            <a:xfrm>
              <a:off x="464987" y="3919897"/>
              <a:ext cx="1076011"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Meiryo" panose="020B0604030504040204" pitchFamily="34" charset="-128"/>
                <a:ea typeface="Meiryo" panose="020B0604030504040204" pitchFamily="34" charset="-128"/>
                <a:cs typeface="ＭＳ Ｐゴシック"/>
              </a:endParaRPr>
            </a:p>
          </p:txBody>
        </p:sp>
        <p:sp>
          <p:nvSpPr>
            <p:cNvPr id="57" name="正方形/長方形 56">
              <a:extLst>
                <a:ext uri="{FF2B5EF4-FFF2-40B4-BE49-F238E27FC236}">
                  <a16:creationId xmlns:a16="http://schemas.microsoft.com/office/drawing/2014/main" id="{109D6F2F-5015-2140-9746-2440DF144458}"/>
                </a:ext>
              </a:extLst>
            </p:cNvPr>
            <p:cNvSpPr/>
            <p:nvPr/>
          </p:nvSpPr>
          <p:spPr>
            <a:xfrm>
              <a:off x="562857" y="3919896"/>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誰が？</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58" name="グループ化 57">
            <a:extLst>
              <a:ext uri="{FF2B5EF4-FFF2-40B4-BE49-F238E27FC236}">
                <a16:creationId xmlns:a16="http://schemas.microsoft.com/office/drawing/2014/main" id="{9FC4CB17-B56F-494B-8C99-1960930387E7}"/>
              </a:ext>
            </a:extLst>
          </p:cNvPr>
          <p:cNvGrpSpPr/>
          <p:nvPr/>
        </p:nvGrpSpPr>
        <p:grpSpPr>
          <a:xfrm>
            <a:off x="3898052" y="1460512"/>
            <a:ext cx="1775012" cy="372586"/>
            <a:chOff x="3898052" y="3931478"/>
            <a:chExt cx="1775012" cy="372586"/>
          </a:xfrm>
        </p:grpSpPr>
        <p:sp>
          <p:nvSpPr>
            <p:cNvPr id="59" name="正方形/長方形 58">
              <a:extLst>
                <a:ext uri="{FF2B5EF4-FFF2-40B4-BE49-F238E27FC236}">
                  <a16:creationId xmlns:a16="http://schemas.microsoft.com/office/drawing/2014/main" id="{00A86C00-8FA8-9F45-8FA2-0A1ABF0B8987}"/>
                </a:ext>
              </a:extLst>
            </p:cNvPr>
            <p:cNvSpPr/>
            <p:nvPr/>
          </p:nvSpPr>
          <p:spPr>
            <a:xfrm>
              <a:off x="3898052" y="3931478"/>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E23EA0EB-33BD-9840-BF25-56C2A1F420AF}"/>
                </a:ext>
              </a:extLst>
            </p:cNvPr>
            <p:cNvSpPr/>
            <p:nvPr/>
          </p:nvSpPr>
          <p:spPr>
            <a:xfrm>
              <a:off x="4322237" y="3934732"/>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何を？</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61" name="グループ化 60">
            <a:extLst>
              <a:ext uri="{FF2B5EF4-FFF2-40B4-BE49-F238E27FC236}">
                <a16:creationId xmlns:a16="http://schemas.microsoft.com/office/drawing/2014/main" id="{F7638F1F-3241-CC40-8985-49211C82D052}"/>
              </a:ext>
            </a:extLst>
          </p:cNvPr>
          <p:cNvGrpSpPr/>
          <p:nvPr/>
        </p:nvGrpSpPr>
        <p:grpSpPr>
          <a:xfrm>
            <a:off x="6904001" y="1448930"/>
            <a:ext cx="1775012" cy="370721"/>
            <a:chOff x="6904001" y="3919896"/>
            <a:chExt cx="1775012" cy="370721"/>
          </a:xfrm>
        </p:grpSpPr>
        <p:sp>
          <p:nvSpPr>
            <p:cNvPr id="62" name="正方形/長方形 61">
              <a:extLst>
                <a:ext uri="{FF2B5EF4-FFF2-40B4-BE49-F238E27FC236}">
                  <a16:creationId xmlns:a16="http://schemas.microsoft.com/office/drawing/2014/main" id="{E43E47F1-92B6-B444-805D-AD311E04FC00}"/>
                </a:ext>
              </a:extLst>
            </p:cNvPr>
            <p:cNvSpPr/>
            <p:nvPr/>
          </p:nvSpPr>
          <p:spPr>
            <a:xfrm>
              <a:off x="6904001" y="3919896"/>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EAB8CC22-A069-8645-B0AF-C2D6EDE1E14B}"/>
                </a:ext>
              </a:extLst>
            </p:cNvPr>
            <p:cNvSpPr/>
            <p:nvPr/>
          </p:nvSpPr>
          <p:spPr>
            <a:xfrm>
              <a:off x="7001577" y="3921285"/>
              <a:ext cx="1569660"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何のために？</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sp>
        <p:nvSpPr>
          <p:cNvPr id="64" name="テキスト ボックス 63">
            <a:extLst>
              <a:ext uri="{FF2B5EF4-FFF2-40B4-BE49-F238E27FC236}">
                <a16:creationId xmlns:a16="http://schemas.microsoft.com/office/drawing/2014/main" id="{3EEA38CE-8806-4E43-B953-65EB14A23215}"/>
              </a:ext>
            </a:extLst>
          </p:cNvPr>
          <p:cNvSpPr txBox="1"/>
          <p:nvPr/>
        </p:nvSpPr>
        <p:spPr>
          <a:xfrm>
            <a:off x="457200" y="1828092"/>
            <a:ext cx="902811"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自分たち</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事業主体</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B51925F5-3BC4-5F46-A793-6D3BE4971D62}"/>
              </a:ext>
            </a:extLst>
          </p:cNvPr>
          <p:cNvSpPr txBox="1"/>
          <p:nvPr/>
        </p:nvSpPr>
        <p:spPr>
          <a:xfrm>
            <a:off x="6830988" y="1828092"/>
            <a:ext cx="1620957"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事業の継続と成長</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企業の存続</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2B99EF70-154B-554F-B54B-ECED9BF29CE0}"/>
              </a:ext>
            </a:extLst>
          </p:cNvPr>
          <p:cNvSpPr txBox="1"/>
          <p:nvPr/>
        </p:nvSpPr>
        <p:spPr>
          <a:xfrm>
            <a:off x="3872571" y="1818332"/>
            <a:ext cx="1800493" cy="738664"/>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ビジネス・プロセス</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ビジネス・モデル</a:t>
            </a:r>
            <a:endParaRPr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企業の文化や風土</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22674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a:extLst>
              <a:ext uri="{FF2B5EF4-FFF2-40B4-BE49-F238E27FC236}">
                <a16:creationId xmlns:a16="http://schemas.microsoft.com/office/drawing/2014/main" id="{897CF06F-8BF9-0741-87C9-53FA7C2DCCBE}"/>
              </a:ext>
            </a:extLst>
          </p:cNvPr>
          <p:cNvSpPr/>
          <p:nvPr/>
        </p:nvSpPr>
        <p:spPr>
          <a:xfrm>
            <a:off x="281085" y="3758784"/>
            <a:ext cx="5044190" cy="1697636"/>
          </a:xfrm>
          <a:prstGeom prst="ellipse">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a:extLst>
              <a:ext uri="{FF2B5EF4-FFF2-40B4-BE49-F238E27FC236}">
                <a16:creationId xmlns:a16="http://schemas.microsoft.com/office/drawing/2014/main" id="{DABDFC06-4FDA-A247-AD5A-9A3EB5C2B7A2}"/>
              </a:ext>
            </a:extLst>
          </p:cNvPr>
          <p:cNvCxnSpPr>
            <a:stCxn id="4" idx="2"/>
            <a:endCxn id="3" idx="2"/>
          </p:cNvCxnSpPr>
          <p:nvPr/>
        </p:nvCxnSpPr>
        <p:spPr>
          <a:xfrm>
            <a:off x="281085" y="2580182"/>
            <a:ext cx="0" cy="2027420"/>
          </a:xfrm>
          <a:prstGeom prst="line">
            <a:avLst/>
          </a:prstGeom>
          <a:ln w="38100">
            <a:solidFill>
              <a:schemeClr val="bg1">
                <a:lumMod val="50000"/>
              </a:schemeClr>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936CD8FA-73B2-194E-BE24-26F88BE02933}"/>
              </a:ext>
            </a:extLst>
          </p:cNvPr>
          <p:cNvCxnSpPr>
            <a:cxnSpLocks/>
            <a:stCxn id="4" idx="6"/>
            <a:endCxn id="3" idx="6"/>
          </p:cNvCxnSpPr>
          <p:nvPr/>
        </p:nvCxnSpPr>
        <p:spPr>
          <a:xfrm>
            <a:off x="5325275" y="2580182"/>
            <a:ext cx="0" cy="2027420"/>
          </a:xfrm>
          <a:prstGeom prst="line">
            <a:avLst/>
          </a:prstGeom>
          <a:ln w="38100">
            <a:solidFill>
              <a:schemeClr val="bg1">
                <a:lumMod val="50000"/>
              </a:schemeClr>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71578B08-F990-5A4A-9535-4A14D39BD019}"/>
              </a:ext>
            </a:extLst>
          </p:cNvPr>
          <p:cNvSpPr>
            <a:spLocks noGrp="1"/>
          </p:cNvSpPr>
          <p:nvPr>
            <p:ph type="title"/>
          </p:nvPr>
        </p:nvSpPr>
        <p:spPr>
          <a:xfrm>
            <a:off x="230399" y="266400"/>
            <a:ext cx="8913585" cy="416221"/>
          </a:xfrm>
        </p:spPr>
        <p:txBody>
          <a:bodyPr/>
          <a:lstStyle/>
          <a:p>
            <a:r>
              <a:rPr kumimoji="1" lang="ja-JP" altLang="en-US"/>
              <a:t>デジタルとフィジカルが一体となった高速な改善活動</a:t>
            </a:r>
          </a:p>
        </p:txBody>
      </p:sp>
      <p:sp>
        <p:nvSpPr>
          <p:cNvPr id="4" name="円/楕円 3">
            <a:extLst>
              <a:ext uri="{FF2B5EF4-FFF2-40B4-BE49-F238E27FC236}">
                <a16:creationId xmlns:a16="http://schemas.microsoft.com/office/drawing/2014/main" id="{5921F031-60AC-AD4E-A488-7A094500F709}"/>
              </a:ext>
            </a:extLst>
          </p:cNvPr>
          <p:cNvSpPr/>
          <p:nvPr/>
        </p:nvSpPr>
        <p:spPr>
          <a:xfrm>
            <a:off x="281085" y="1731364"/>
            <a:ext cx="5044190" cy="169763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5D81AD7D-7D59-C04D-ABF9-10CB78E01129}"/>
              </a:ext>
            </a:extLst>
          </p:cNvPr>
          <p:cNvSpPr/>
          <p:nvPr/>
        </p:nvSpPr>
        <p:spPr>
          <a:xfrm>
            <a:off x="488929" y="2118437"/>
            <a:ext cx="1855032" cy="9069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D10AF99C-76C5-4B4A-817F-6766EE49DB98}"/>
              </a:ext>
            </a:extLst>
          </p:cNvPr>
          <p:cNvSpPr txBox="1"/>
          <p:nvPr/>
        </p:nvSpPr>
        <p:spPr>
          <a:xfrm>
            <a:off x="631616" y="2333960"/>
            <a:ext cx="1569660" cy="492443"/>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最適解の導出</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機械学習・シミュレーション</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9" name="円/楕円 8">
            <a:extLst>
              <a:ext uri="{FF2B5EF4-FFF2-40B4-BE49-F238E27FC236}">
                <a16:creationId xmlns:a16="http://schemas.microsoft.com/office/drawing/2014/main" id="{F54FF354-11E7-704B-B852-087621B3F512}"/>
              </a:ext>
            </a:extLst>
          </p:cNvPr>
          <p:cNvSpPr/>
          <p:nvPr/>
        </p:nvSpPr>
        <p:spPr>
          <a:xfrm>
            <a:off x="2840801" y="1908894"/>
            <a:ext cx="1077272" cy="467365"/>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A380853C-424A-9B47-BF64-73D35D7E48FE}"/>
              </a:ext>
            </a:extLst>
          </p:cNvPr>
          <p:cNvSpPr/>
          <p:nvPr/>
        </p:nvSpPr>
        <p:spPr>
          <a:xfrm>
            <a:off x="3112643" y="2791658"/>
            <a:ext cx="1077272" cy="467365"/>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10544CD5-659F-E841-B5AC-C5BAB7926458}"/>
              </a:ext>
            </a:extLst>
          </p:cNvPr>
          <p:cNvSpPr/>
          <p:nvPr/>
        </p:nvSpPr>
        <p:spPr>
          <a:xfrm>
            <a:off x="3262400" y="2118437"/>
            <a:ext cx="1855032" cy="90690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2A89A926-DDEA-3041-A3AA-013655B32344}"/>
              </a:ext>
            </a:extLst>
          </p:cNvPr>
          <p:cNvSpPr txBox="1"/>
          <p:nvPr/>
        </p:nvSpPr>
        <p:spPr>
          <a:xfrm>
            <a:off x="3379437" y="2443676"/>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アプリケーション</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3" name="右矢印 12">
            <a:extLst>
              <a:ext uri="{FF2B5EF4-FFF2-40B4-BE49-F238E27FC236}">
                <a16:creationId xmlns:a16="http://schemas.microsoft.com/office/drawing/2014/main" id="{5D8FBA1D-FDB7-6E47-9302-D028413A7281}"/>
              </a:ext>
            </a:extLst>
          </p:cNvPr>
          <p:cNvSpPr/>
          <p:nvPr/>
        </p:nvSpPr>
        <p:spPr>
          <a:xfrm>
            <a:off x="2374951" y="2434167"/>
            <a:ext cx="856459" cy="32679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B47A0DC1-CC40-CB49-BEB1-CB4080A307CC}"/>
              </a:ext>
            </a:extLst>
          </p:cNvPr>
          <p:cNvSpPr/>
          <p:nvPr/>
        </p:nvSpPr>
        <p:spPr>
          <a:xfrm>
            <a:off x="488929" y="4131803"/>
            <a:ext cx="1855032" cy="90690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BABE0C54-8CB0-0549-8819-9A9174894375}"/>
              </a:ext>
            </a:extLst>
          </p:cNvPr>
          <p:cNvSpPr txBox="1"/>
          <p:nvPr/>
        </p:nvSpPr>
        <p:spPr>
          <a:xfrm>
            <a:off x="747031" y="4436528"/>
            <a:ext cx="133882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データ収集</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6" name="円/楕円 15">
            <a:extLst>
              <a:ext uri="{FF2B5EF4-FFF2-40B4-BE49-F238E27FC236}">
                <a16:creationId xmlns:a16="http://schemas.microsoft.com/office/drawing/2014/main" id="{C5569D27-8C9E-BD44-A282-B5D4090A8C7A}"/>
              </a:ext>
            </a:extLst>
          </p:cNvPr>
          <p:cNvSpPr/>
          <p:nvPr/>
        </p:nvSpPr>
        <p:spPr>
          <a:xfrm>
            <a:off x="2840801" y="3922260"/>
            <a:ext cx="1077272" cy="46736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a:extLst>
              <a:ext uri="{FF2B5EF4-FFF2-40B4-BE49-F238E27FC236}">
                <a16:creationId xmlns:a16="http://schemas.microsoft.com/office/drawing/2014/main" id="{A528EA38-F8A8-6848-9287-66B829998F78}"/>
              </a:ext>
            </a:extLst>
          </p:cNvPr>
          <p:cNvSpPr/>
          <p:nvPr/>
        </p:nvSpPr>
        <p:spPr>
          <a:xfrm>
            <a:off x="3112643" y="4805024"/>
            <a:ext cx="1077272" cy="46736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BA145BEE-22C3-1B43-8F21-09C8E6ED5B48}"/>
              </a:ext>
            </a:extLst>
          </p:cNvPr>
          <p:cNvSpPr/>
          <p:nvPr/>
        </p:nvSpPr>
        <p:spPr>
          <a:xfrm>
            <a:off x="3262400" y="4131803"/>
            <a:ext cx="1855032" cy="906904"/>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28A82EB-85C7-4B45-9093-AEDCEC648F9F}"/>
              </a:ext>
            </a:extLst>
          </p:cNvPr>
          <p:cNvSpPr txBox="1"/>
          <p:nvPr/>
        </p:nvSpPr>
        <p:spPr>
          <a:xfrm>
            <a:off x="3418278" y="4647717"/>
            <a:ext cx="1620957" cy="338554"/>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機器制御・</a:t>
            </a:r>
            <a:r>
              <a:rPr kumimoji="1" lang="ja-JP" altLang="en-US" sz="800">
                <a:solidFill>
                  <a:schemeClr val="bg1"/>
                </a:solidFill>
                <a:latin typeface="Meiryo" panose="020B0604030504040204" pitchFamily="34" charset="-128"/>
                <a:ea typeface="Meiryo" panose="020B0604030504040204" pitchFamily="34" charset="-128"/>
              </a:rPr>
              <a:t>指示命令</a:t>
            </a:r>
            <a:r>
              <a:rPr lang="ja-JP" altLang="en-US" sz="800">
                <a:solidFill>
                  <a:schemeClr val="bg1"/>
                </a:solidFill>
                <a:latin typeface="Meiryo" panose="020B0604030504040204" pitchFamily="34" charset="-128"/>
                <a:ea typeface="Meiryo" panose="020B0604030504040204" pitchFamily="34" charset="-128"/>
              </a:rPr>
              <a:t>・情報提供</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など</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20" name="右矢印 19">
            <a:extLst>
              <a:ext uri="{FF2B5EF4-FFF2-40B4-BE49-F238E27FC236}">
                <a16:creationId xmlns:a16="http://schemas.microsoft.com/office/drawing/2014/main" id="{3CF005E5-DAB6-B549-A6B6-6604AB138D6F}"/>
              </a:ext>
            </a:extLst>
          </p:cNvPr>
          <p:cNvSpPr/>
          <p:nvPr/>
        </p:nvSpPr>
        <p:spPr>
          <a:xfrm rot="10800000">
            <a:off x="2374951" y="4447533"/>
            <a:ext cx="856459" cy="32679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6B7F3EA2-46A9-BA4E-96FC-72EEE2270F16}"/>
              </a:ext>
            </a:extLst>
          </p:cNvPr>
          <p:cNvSpPr txBox="1"/>
          <p:nvPr/>
        </p:nvSpPr>
        <p:spPr>
          <a:xfrm>
            <a:off x="3597814" y="4392475"/>
            <a:ext cx="1261884"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サービス利用</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02B6984C-0423-6F44-A9A7-F23DA4863E50}"/>
              </a:ext>
            </a:extLst>
          </p:cNvPr>
          <p:cNvSpPr txBox="1"/>
          <p:nvPr/>
        </p:nvSpPr>
        <p:spPr>
          <a:xfrm>
            <a:off x="1039716" y="5514328"/>
            <a:ext cx="3526928" cy="400110"/>
          </a:xfrm>
          <a:prstGeom prst="rect">
            <a:avLst/>
          </a:prstGeom>
          <a:noFill/>
        </p:spPr>
        <p:txBody>
          <a:bodyPr wrap="none" rtlCol="0">
            <a:spAutoFit/>
          </a:bodyPr>
          <a:lstStyle/>
          <a:p>
            <a:pPr algn="ctr"/>
            <a:r>
              <a:rPr kumimoji="1" lang="ja-JP" altLang="en-US" sz="2000">
                <a:solidFill>
                  <a:schemeClr val="accent3">
                    <a:lumMod val="75000"/>
                  </a:schemeClr>
                </a:solidFill>
                <a:latin typeface="Meiryo" panose="020B0604030504040204" pitchFamily="34" charset="-128"/>
                <a:ea typeface="Meiryo" panose="020B0604030504040204" pitchFamily="34" charset="-128"/>
              </a:rPr>
              <a:t>現実世界（</a:t>
            </a:r>
            <a:r>
              <a:rPr kumimoji="1" lang="en-US" altLang="ja-JP" sz="2000" dirty="0">
                <a:solidFill>
                  <a:schemeClr val="accent3">
                    <a:lumMod val="75000"/>
                  </a:schemeClr>
                </a:solidFill>
                <a:latin typeface="Meiryo" panose="020B0604030504040204" pitchFamily="34" charset="-128"/>
                <a:ea typeface="Meiryo" panose="020B0604030504040204" pitchFamily="34" charset="-128"/>
              </a:rPr>
              <a:t>Physical World</a:t>
            </a:r>
            <a:r>
              <a:rPr kumimoji="1" lang="ja-JP" altLang="en-US" sz="2000">
                <a:solidFill>
                  <a:schemeClr val="accent3">
                    <a:lumMod val="75000"/>
                  </a:schemeClr>
                </a:solidFill>
                <a:latin typeface="Meiryo" panose="020B0604030504040204" pitchFamily="34" charset="-128"/>
                <a:ea typeface="Meiryo" panose="020B0604030504040204" pitchFamily="34" charset="-128"/>
              </a:rPr>
              <a:t>）</a:t>
            </a:r>
          </a:p>
        </p:txBody>
      </p:sp>
      <p:sp>
        <p:nvSpPr>
          <p:cNvPr id="30" name="テキスト ボックス 29">
            <a:extLst>
              <a:ext uri="{FF2B5EF4-FFF2-40B4-BE49-F238E27FC236}">
                <a16:creationId xmlns:a16="http://schemas.microsoft.com/office/drawing/2014/main" id="{A2F420F5-BCEC-D648-AECD-B2A60EB00CAA}"/>
              </a:ext>
            </a:extLst>
          </p:cNvPr>
          <p:cNvSpPr txBox="1"/>
          <p:nvPr/>
        </p:nvSpPr>
        <p:spPr>
          <a:xfrm>
            <a:off x="700427" y="1313651"/>
            <a:ext cx="420551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デジタル・ツイン（</a:t>
            </a:r>
            <a:r>
              <a:rPr kumimoji="1" lang="en-US" altLang="ja-JP" sz="2000" dirty="0">
                <a:solidFill>
                  <a:srgbClr val="0070C0"/>
                </a:solidFill>
                <a:latin typeface="Meiryo" panose="020B0604030504040204" pitchFamily="34" charset="-128"/>
                <a:ea typeface="Meiryo" panose="020B0604030504040204" pitchFamily="34" charset="-128"/>
              </a:rPr>
              <a:t>Digital Twin</a:t>
            </a:r>
            <a:r>
              <a:rPr kumimoji="1" lang="ja-JP" altLang="en-US" sz="2000">
                <a:solidFill>
                  <a:srgbClr val="0070C0"/>
                </a:solidFill>
                <a:latin typeface="Meiryo" panose="020B0604030504040204" pitchFamily="34" charset="-128"/>
                <a:ea typeface="Meiryo" panose="020B0604030504040204" pitchFamily="34" charset="-128"/>
              </a:rPr>
              <a:t>）</a:t>
            </a:r>
          </a:p>
        </p:txBody>
      </p:sp>
      <p:sp>
        <p:nvSpPr>
          <p:cNvPr id="31" name="下カーブ矢印 30">
            <a:extLst>
              <a:ext uri="{FF2B5EF4-FFF2-40B4-BE49-F238E27FC236}">
                <a16:creationId xmlns:a16="http://schemas.microsoft.com/office/drawing/2014/main" id="{8ADCE5CF-DA43-0B4A-97D2-31D26D0C5AF9}"/>
              </a:ext>
            </a:extLst>
          </p:cNvPr>
          <p:cNvSpPr/>
          <p:nvPr/>
        </p:nvSpPr>
        <p:spPr>
          <a:xfrm rot="16200000">
            <a:off x="31702" y="3175846"/>
            <a:ext cx="1743614" cy="836091"/>
          </a:xfrm>
          <a:prstGeom prst="curvedDown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カーブ矢印 31">
            <a:extLst>
              <a:ext uri="{FF2B5EF4-FFF2-40B4-BE49-F238E27FC236}">
                <a16:creationId xmlns:a16="http://schemas.microsoft.com/office/drawing/2014/main" id="{0B54741D-D37D-A944-9758-C72E5CD43B2F}"/>
              </a:ext>
            </a:extLst>
          </p:cNvPr>
          <p:cNvSpPr/>
          <p:nvPr/>
        </p:nvSpPr>
        <p:spPr>
          <a:xfrm rot="5400000">
            <a:off x="3827578" y="3146676"/>
            <a:ext cx="1743614" cy="836091"/>
          </a:xfrm>
          <a:prstGeom prst="curved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7A76B478-8082-2342-A177-72E3C55BD898}"/>
              </a:ext>
            </a:extLst>
          </p:cNvPr>
          <p:cNvGrpSpPr/>
          <p:nvPr/>
        </p:nvGrpSpPr>
        <p:grpSpPr>
          <a:xfrm>
            <a:off x="4699385" y="1717909"/>
            <a:ext cx="4291900" cy="1277770"/>
            <a:chOff x="4699385" y="1717909"/>
            <a:chExt cx="4291900" cy="1277770"/>
          </a:xfrm>
        </p:grpSpPr>
        <p:sp>
          <p:nvSpPr>
            <p:cNvPr id="33" name="テキスト ボックス 32">
              <a:extLst>
                <a:ext uri="{FF2B5EF4-FFF2-40B4-BE49-F238E27FC236}">
                  <a16:creationId xmlns:a16="http://schemas.microsoft.com/office/drawing/2014/main" id="{C6C4AC4E-F2B2-9B45-95F7-0D540EAD522B}"/>
                </a:ext>
              </a:extLst>
            </p:cNvPr>
            <p:cNvSpPr txBox="1"/>
            <p:nvPr/>
          </p:nvSpPr>
          <p:spPr>
            <a:xfrm>
              <a:off x="5267188" y="2164682"/>
              <a:ext cx="3724097" cy="830997"/>
            </a:xfrm>
            <a:prstGeom prst="rect">
              <a:avLst/>
            </a:prstGeom>
            <a:noFill/>
          </p:spPr>
          <p:txBody>
            <a:bodyPr wrap="none" rtlCol="0">
              <a:spAutoFit/>
            </a:bodyPr>
            <a:lstStyle/>
            <a:p>
              <a:pPr algn="r"/>
              <a:r>
                <a:rPr kumimoji="1" lang="ja-JP" altLang="en-US" sz="1200">
                  <a:solidFill>
                    <a:srgbClr val="0070C0"/>
                  </a:solidFill>
                  <a:latin typeface="Meiryo" panose="020B0604030504040204" pitchFamily="34" charset="-128"/>
                  <a:ea typeface="Meiryo" panose="020B0604030504040204" pitchFamily="34" charset="-128"/>
                </a:rPr>
                <a:t>デジタル・ツイン／現実世界のデジタル・コピーで</a:t>
              </a:r>
              <a:endParaRPr lang="en-US" altLang="ja-JP" sz="1200" dirty="0">
                <a:solidFill>
                  <a:srgbClr val="0070C0"/>
                </a:solidFill>
                <a:latin typeface="Meiryo" panose="020B0604030504040204" pitchFamily="34" charset="-128"/>
                <a:ea typeface="Meiryo" panose="020B0604030504040204" pitchFamily="34" charset="-128"/>
              </a:endParaRPr>
            </a:p>
            <a:p>
              <a:pPr algn="r"/>
              <a:r>
                <a:rPr kumimoji="1" lang="ja-JP" altLang="en-US" sz="1200">
                  <a:solidFill>
                    <a:srgbClr val="0070C0"/>
                  </a:solidFill>
                  <a:latin typeface="Meiryo" panose="020B0604030504040204" pitchFamily="34" charset="-128"/>
                  <a:ea typeface="Meiryo" panose="020B0604030504040204" pitchFamily="34" charset="-128"/>
                </a:rPr>
                <a:t>起こりうる未来を予測（機械学習）し</a:t>
              </a:r>
              <a:endParaRPr kumimoji="1" lang="en-US" altLang="ja-JP" sz="1200" dirty="0">
                <a:solidFill>
                  <a:srgbClr val="0070C0"/>
                </a:solidFill>
                <a:latin typeface="Meiryo" panose="020B0604030504040204" pitchFamily="34" charset="-128"/>
                <a:ea typeface="Meiryo" panose="020B0604030504040204" pitchFamily="34" charset="-128"/>
              </a:endParaRPr>
            </a:p>
            <a:p>
              <a:pPr algn="r"/>
              <a:r>
                <a:rPr kumimoji="1" lang="ja-JP" altLang="en-US" sz="1200">
                  <a:solidFill>
                    <a:srgbClr val="0070C0"/>
                  </a:solidFill>
                  <a:latin typeface="Meiryo" panose="020B0604030504040204" pitchFamily="34" charset="-128"/>
                  <a:ea typeface="Meiryo" panose="020B0604030504040204" pitchFamily="34" charset="-128"/>
                </a:rPr>
                <a:t>実験（シミュレーション）を繰り返し</a:t>
              </a:r>
              <a:endParaRPr kumimoji="1" lang="en-US" altLang="ja-JP" sz="1200" dirty="0">
                <a:solidFill>
                  <a:srgbClr val="0070C0"/>
                </a:solidFill>
                <a:latin typeface="Meiryo" panose="020B0604030504040204" pitchFamily="34" charset="-128"/>
                <a:ea typeface="Meiryo" panose="020B0604030504040204" pitchFamily="34" charset="-128"/>
              </a:endParaRPr>
            </a:p>
            <a:p>
              <a:pPr algn="r"/>
              <a:r>
                <a:rPr lang="ja-JP" altLang="en-US" sz="1200">
                  <a:solidFill>
                    <a:srgbClr val="0070C0"/>
                  </a:solidFill>
                  <a:latin typeface="Meiryo" panose="020B0604030504040204" pitchFamily="34" charset="-128"/>
                  <a:ea typeface="Meiryo" panose="020B0604030504040204" pitchFamily="34" charset="-128"/>
                </a:rPr>
                <a:t>最適解を導出し、アプリケーションを実行する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2B46C727-E7CA-704E-A570-2065DF87BAAC}"/>
                </a:ext>
              </a:extLst>
            </p:cNvPr>
            <p:cNvSpPr txBox="1"/>
            <p:nvPr/>
          </p:nvSpPr>
          <p:spPr>
            <a:xfrm>
              <a:off x="4699385" y="1717909"/>
              <a:ext cx="4288353" cy="338554"/>
            </a:xfrm>
            <a:prstGeom prst="rect">
              <a:avLst/>
            </a:prstGeom>
            <a:noFill/>
          </p:spPr>
          <p:txBody>
            <a:bodyPr wrap="none" rtlCol="0">
              <a:spAutoFit/>
            </a:bodyPr>
            <a:lstStyle/>
            <a:p>
              <a:pPr algn="r"/>
              <a:r>
                <a:rPr lang="ja-JP" altLang="en-US" sz="1600" b="1">
                  <a:solidFill>
                    <a:srgbClr val="0070C0"/>
                  </a:solidFill>
                  <a:latin typeface="Meiryo" panose="020B0604030504040204" pitchFamily="34" charset="-128"/>
                  <a:ea typeface="Meiryo" panose="020B0604030504040204" pitchFamily="34" charset="-128"/>
                </a:rPr>
                <a:t>デジタル・ツインを使ってビジネスを最適化</a:t>
              </a:r>
              <a:endParaRPr kumimoji="1" lang="en-US" altLang="ja-JP" sz="1600" b="1" dirty="0">
                <a:solidFill>
                  <a:srgbClr val="0070C0"/>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595563DE-4F43-2C48-B43C-51EFCA07C675}"/>
              </a:ext>
            </a:extLst>
          </p:cNvPr>
          <p:cNvGrpSpPr/>
          <p:nvPr/>
        </p:nvGrpSpPr>
        <p:grpSpPr>
          <a:xfrm>
            <a:off x="4494200" y="4358828"/>
            <a:ext cx="4493538" cy="1266869"/>
            <a:chOff x="4494200" y="4358828"/>
            <a:chExt cx="4493538" cy="1266869"/>
          </a:xfrm>
        </p:grpSpPr>
        <p:sp>
          <p:nvSpPr>
            <p:cNvPr id="34" name="テキスト ボックス 33">
              <a:extLst>
                <a:ext uri="{FF2B5EF4-FFF2-40B4-BE49-F238E27FC236}">
                  <a16:creationId xmlns:a16="http://schemas.microsoft.com/office/drawing/2014/main" id="{078A5504-D1C2-D845-B12F-60EDB322C243}"/>
                </a:ext>
              </a:extLst>
            </p:cNvPr>
            <p:cNvSpPr txBox="1"/>
            <p:nvPr/>
          </p:nvSpPr>
          <p:spPr>
            <a:xfrm>
              <a:off x="5417530" y="4358828"/>
              <a:ext cx="3570208" cy="830997"/>
            </a:xfrm>
            <a:prstGeom prst="rect">
              <a:avLst/>
            </a:prstGeom>
            <a:noFill/>
          </p:spPr>
          <p:txBody>
            <a:bodyPr wrap="none" rtlCol="0">
              <a:spAutoFit/>
            </a:bodyPr>
            <a:lstStyle/>
            <a:p>
              <a:pPr algn="r"/>
              <a:r>
                <a:rPr kumimoji="1" lang="ja-JP" altLang="en-US" sz="1200">
                  <a:solidFill>
                    <a:schemeClr val="accent3">
                      <a:lumMod val="75000"/>
                    </a:schemeClr>
                  </a:solidFill>
                  <a:latin typeface="Meiryo" panose="020B0604030504040204" pitchFamily="34" charset="-128"/>
                  <a:ea typeface="Meiryo" panose="020B0604030504040204" pitchFamily="34" charset="-128"/>
                </a:rPr>
                <a:t>最適解を使って実行したアプリケーションを</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200">
                  <a:solidFill>
                    <a:schemeClr val="accent3">
                      <a:lumMod val="75000"/>
                    </a:schemeClr>
                  </a:solidFill>
                  <a:latin typeface="Meiryo" panose="020B0604030504040204" pitchFamily="34" charset="-128"/>
                  <a:ea typeface="Meiryo" panose="020B0604030504040204" pitchFamily="34" charset="-128"/>
                </a:rPr>
                <a:t>現場で実行（機器制御・指示命令・情報提供）し</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3">
                      <a:lumMod val="75000"/>
                    </a:schemeClr>
                  </a:solidFill>
                  <a:latin typeface="Meiryo" panose="020B0604030504040204" pitchFamily="34" charset="-128"/>
                  <a:ea typeface="Meiryo" panose="020B0604030504040204" pitchFamily="34" charset="-128"/>
                </a:rPr>
                <a:t>その行動や状態・変化をデータとして収集し</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3">
                      <a:lumMod val="75000"/>
                    </a:schemeClr>
                  </a:solidFill>
                  <a:latin typeface="Meiryo" panose="020B0604030504040204" pitchFamily="34" charset="-128"/>
                  <a:ea typeface="Meiryo" panose="020B0604030504040204" pitchFamily="34" charset="-128"/>
                </a:rPr>
                <a:t>デジタル・ツインをアップデートする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4EA30CFF-63D1-E04D-8079-A333127AC18B}"/>
                </a:ext>
              </a:extLst>
            </p:cNvPr>
            <p:cNvSpPr txBox="1"/>
            <p:nvPr/>
          </p:nvSpPr>
          <p:spPr>
            <a:xfrm>
              <a:off x="4494200" y="5287143"/>
              <a:ext cx="4493538" cy="338554"/>
            </a:xfrm>
            <a:prstGeom prst="rect">
              <a:avLst/>
            </a:prstGeom>
            <a:noFill/>
          </p:spPr>
          <p:txBody>
            <a:bodyPr wrap="none" rtlCol="0">
              <a:spAutoFit/>
            </a:bodyPr>
            <a:lstStyle/>
            <a:p>
              <a:pPr algn="r"/>
              <a:r>
                <a:rPr lang="ja-JP" altLang="en-US" sz="1600" b="1">
                  <a:solidFill>
                    <a:schemeClr val="accent3">
                      <a:lumMod val="75000"/>
                    </a:schemeClr>
                  </a:solidFill>
                  <a:latin typeface="Meiryo" panose="020B0604030504040204" pitchFamily="34" charset="-128"/>
                  <a:ea typeface="Meiryo" panose="020B0604030504040204" pitchFamily="34" charset="-128"/>
                </a:rPr>
                <a:t>最適化されたビジネスを実行してデータを収集</a:t>
              </a:r>
              <a:endParaRPr kumimoji="1" lang="en-US" altLang="ja-JP" sz="1600" b="1" dirty="0">
                <a:solidFill>
                  <a:schemeClr val="accent3">
                    <a:lumMod val="75000"/>
                  </a:schemeClr>
                </a:solidFill>
                <a:latin typeface="Meiryo" panose="020B0604030504040204" pitchFamily="34" charset="-128"/>
                <a:ea typeface="Meiryo" panose="020B0604030504040204" pitchFamily="34" charset="-128"/>
              </a:endParaRPr>
            </a:p>
          </p:txBody>
        </p:sp>
      </p:grpSp>
      <p:sp>
        <p:nvSpPr>
          <p:cNvPr id="37" name="テキスト ボックス 36">
            <a:extLst>
              <a:ext uri="{FF2B5EF4-FFF2-40B4-BE49-F238E27FC236}">
                <a16:creationId xmlns:a16="http://schemas.microsoft.com/office/drawing/2014/main" id="{D9B82094-D3C2-DA47-8C01-CF00FDEBD86B}"/>
              </a:ext>
            </a:extLst>
          </p:cNvPr>
          <p:cNvSpPr txBox="1"/>
          <p:nvPr/>
        </p:nvSpPr>
        <p:spPr>
          <a:xfrm>
            <a:off x="5383362" y="3348746"/>
            <a:ext cx="3672800" cy="584775"/>
          </a:xfrm>
          <a:prstGeom prst="rect">
            <a:avLst/>
          </a:prstGeom>
          <a:noFill/>
        </p:spPr>
        <p:txBody>
          <a:bodyPr wrap="none" rtlCol="0">
            <a:spAutoFit/>
          </a:bodyPr>
          <a:lstStyle/>
          <a:p>
            <a:pPr algn="r"/>
            <a:r>
              <a:rPr lang="ja-JP" altLang="en-US" sz="1600" b="1">
                <a:solidFill>
                  <a:schemeClr val="accent6">
                    <a:lumMod val="75000"/>
                  </a:schemeClr>
                </a:solidFill>
                <a:latin typeface="Meiryo" panose="020B0604030504040204" pitchFamily="34" charset="-128"/>
                <a:ea typeface="Meiryo" panose="020B0604030504040204" pitchFamily="34" charset="-128"/>
              </a:rPr>
              <a:t>デジタルとフィジカルが一体となって</a:t>
            </a:r>
            <a:endParaRPr lang="en-US" altLang="ja-JP" sz="1600" b="1"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600" b="1">
                <a:solidFill>
                  <a:schemeClr val="accent6">
                    <a:lumMod val="75000"/>
                  </a:schemeClr>
                </a:solidFill>
                <a:latin typeface="Meiryo" panose="020B0604030504040204" pitchFamily="34" charset="-128"/>
                <a:ea typeface="Meiryo" panose="020B0604030504040204" pitchFamily="34" charset="-128"/>
              </a:rPr>
              <a:t>高速に改善活動を繰り返す状態を実現</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1754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ppt_x</p:attrName>
                                        </p:attrNameLst>
                                      </p:cBhvr>
                                      <p:tavLst>
                                        <p:tav tm="0">
                                          <p:val>
                                            <p:strVal val="#ppt_x-#ppt_w*1.125000"/>
                                          </p:val>
                                        </p:tav>
                                        <p:tav tm="100000">
                                          <p:val>
                                            <p:strVal val="#ppt_x"/>
                                          </p:val>
                                        </p:tav>
                                      </p:tavLst>
                                    </p:anim>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p:cNvSpPr/>
          <p:nvPr/>
        </p:nvSpPr>
        <p:spPr bwMode="auto">
          <a:xfrm>
            <a:off x="1977632" y="2236806"/>
            <a:ext cx="5208058" cy="3551204"/>
          </a:xfrm>
          <a:prstGeom prst="rect">
            <a:avLst/>
          </a:prstGeom>
          <a:solidFill>
            <a:schemeClr val="accent1">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dirty="0">
              <a:ln>
                <a:noFill/>
              </a:ln>
              <a:effectLst/>
              <a:latin typeface="メイリオ"/>
              <a:ea typeface="メイリオ"/>
              <a:cs typeface="メイリオ"/>
            </a:endParaRPr>
          </a:p>
        </p:txBody>
      </p:sp>
      <p:sp>
        <p:nvSpPr>
          <p:cNvPr id="24" name="正方形/長方形 23"/>
          <p:cNvSpPr/>
          <p:nvPr/>
        </p:nvSpPr>
        <p:spPr bwMode="auto">
          <a:xfrm>
            <a:off x="3093084" y="2337074"/>
            <a:ext cx="2972976" cy="295794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effectLst/>
                <a:latin typeface="メイリオ"/>
                <a:ea typeface="メイリオ"/>
                <a:cs typeface="メイリオ"/>
              </a:rPr>
              <a:t>可視化</a:t>
            </a:r>
          </a:p>
        </p:txBody>
      </p:sp>
      <p:sp>
        <p:nvSpPr>
          <p:cNvPr id="63" name="正方形/長方形 62">
            <a:extLst>
              <a:ext uri="{FF2B5EF4-FFF2-40B4-BE49-F238E27FC236}">
                <a16:creationId xmlns:a16="http://schemas.microsoft.com/office/drawing/2014/main" id="{F9A805F9-82A6-864B-B83C-D927B889BB86}"/>
              </a:ext>
            </a:extLst>
          </p:cNvPr>
          <p:cNvSpPr/>
          <p:nvPr/>
        </p:nvSpPr>
        <p:spPr>
          <a:xfrm>
            <a:off x="3617976" y="3592223"/>
            <a:ext cx="1869927" cy="2892123"/>
          </a:xfrm>
          <a:prstGeom prst="rect">
            <a:avLst/>
          </a:prstGeom>
          <a:solidFill>
            <a:schemeClr val="accent6">
              <a:lumMod val="75000"/>
              <a:alpha val="4627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4" name="タイトル 3"/>
          <p:cNvSpPr>
            <a:spLocks noGrp="1"/>
          </p:cNvSpPr>
          <p:nvPr>
            <p:ph type="title"/>
          </p:nvPr>
        </p:nvSpPr>
        <p:spPr/>
        <p:txBody>
          <a:bodyPr/>
          <a:lstStyle/>
          <a:p>
            <a:r>
              <a:rPr kumimoji="1" lang="en-US" altLang="ja-JP" dirty="0">
                <a:latin typeface="メイリオ"/>
                <a:ea typeface="メイリオ"/>
                <a:cs typeface="メイリオ"/>
              </a:rPr>
              <a:t>DX</a:t>
            </a:r>
            <a:r>
              <a:rPr kumimoji="1" lang="ja-JP" altLang="en-US" dirty="0">
                <a:latin typeface="メイリオ"/>
                <a:ea typeface="メイリオ"/>
                <a:cs typeface="メイリオ"/>
              </a:rPr>
              <a:t>と</a:t>
            </a:r>
            <a:r>
              <a:rPr kumimoji="1" lang="en-US" altLang="ja-JP" dirty="0">
                <a:latin typeface="メイリオ"/>
                <a:ea typeface="メイリオ"/>
                <a:cs typeface="メイリオ"/>
              </a:rPr>
              <a:t>ERP</a:t>
            </a:r>
            <a:endParaRPr kumimoji="1" lang="ja-JP" altLang="en-US" dirty="0">
              <a:latin typeface="メイリオ"/>
              <a:ea typeface="メイリオ"/>
              <a:cs typeface="メイリオ"/>
            </a:endParaRPr>
          </a:p>
        </p:txBody>
      </p:sp>
      <p:sp>
        <p:nvSpPr>
          <p:cNvPr id="5" name="フローチャート: 磁気ディスク 4"/>
          <p:cNvSpPr/>
          <p:nvPr/>
        </p:nvSpPr>
        <p:spPr bwMode="auto">
          <a:xfrm>
            <a:off x="3602895" y="3181006"/>
            <a:ext cx="1869927" cy="952564"/>
          </a:xfrm>
          <a:prstGeom prst="flowChartMagneticDisk">
            <a:avLst/>
          </a:prstGeom>
          <a:solidFill>
            <a:srgbClr val="8000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メイリオ"/>
                <a:ea typeface="メイリオ"/>
                <a:cs typeface="メイリオ"/>
              </a:rPr>
              <a:t>統合データ</a:t>
            </a:r>
          </a:p>
        </p:txBody>
      </p:sp>
      <p:grpSp>
        <p:nvGrpSpPr>
          <p:cNvPr id="6" name="図形グループ 5"/>
          <p:cNvGrpSpPr/>
          <p:nvPr/>
        </p:nvGrpSpPr>
        <p:grpSpPr>
          <a:xfrm>
            <a:off x="1054353" y="1681870"/>
            <a:ext cx="401064" cy="852289"/>
            <a:chOff x="1052787" y="1829914"/>
            <a:chExt cx="401064" cy="852289"/>
          </a:xfrm>
          <a:effectLst>
            <a:outerShdw blurRad="50800" dist="38100" dir="2700000" algn="tl" rotWithShape="0">
              <a:prstClr val="black">
                <a:alpha val="40000"/>
              </a:prstClr>
            </a:outerShdw>
          </a:effectLst>
        </p:grpSpPr>
        <p:sp>
          <p:nvSpPr>
            <p:cNvPr id="2" name="円/楕円 1"/>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 name="フローチャート: 論理積ゲート 2"/>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7" name="テキスト ボックス 6"/>
          <p:cNvSpPr txBox="1"/>
          <p:nvPr/>
        </p:nvSpPr>
        <p:spPr>
          <a:xfrm>
            <a:off x="979154" y="2575937"/>
            <a:ext cx="954107" cy="276999"/>
          </a:xfrm>
          <a:prstGeom prst="rect">
            <a:avLst/>
          </a:prstGeom>
          <a:noFill/>
        </p:spPr>
        <p:txBody>
          <a:bodyPr wrap="none" rtlCol="0">
            <a:spAutoFit/>
          </a:bodyPr>
          <a:lstStyle/>
          <a:p>
            <a:r>
              <a:rPr kumimoji="1" lang="ja-JP" altLang="en-US" sz="1200" dirty="0">
                <a:solidFill>
                  <a:schemeClr val="tx1">
                    <a:lumMod val="50000"/>
                    <a:lumOff val="50000"/>
                  </a:schemeClr>
                </a:solidFill>
                <a:latin typeface="メイリオ"/>
                <a:ea typeface="メイリオ"/>
                <a:cs typeface="メイリオ"/>
              </a:rPr>
              <a:t>営業・販売</a:t>
            </a:r>
          </a:p>
        </p:txBody>
      </p:sp>
      <p:grpSp>
        <p:nvGrpSpPr>
          <p:cNvPr id="8" name="図形グループ 7"/>
          <p:cNvGrpSpPr/>
          <p:nvPr/>
        </p:nvGrpSpPr>
        <p:grpSpPr>
          <a:xfrm>
            <a:off x="1062709" y="3999871"/>
            <a:ext cx="401064" cy="852289"/>
            <a:chOff x="1052787" y="1829914"/>
            <a:chExt cx="401064" cy="852289"/>
          </a:xfrm>
          <a:effectLst>
            <a:outerShdw blurRad="50800" dist="38100" dir="2700000" algn="tl" rotWithShape="0">
              <a:prstClr val="black">
                <a:alpha val="40000"/>
              </a:prstClr>
            </a:outerShdw>
          </a:effectLst>
        </p:grpSpPr>
        <p:sp>
          <p:nvSpPr>
            <p:cNvPr id="9" name="円/楕円 8"/>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10" name="フローチャート: 論理積ゲート 9"/>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11" name="テキスト ボックス 10"/>
          <p:cNvSpPr txBox="1"/>
          <p:nvPr/>
        </p:nvSpPr>
        <p:spPr>
          <a:xfrm>
            <a:off x="987510" y="4893938"/>
            <a:ext cx="954107" cy="276999"/>
          </a:xfrm>
          <a:prstGeom prst="rect">
            <a:avLst/>
          </a:prstGeom>
          <a:noFill/>
        </p:spPr>
        <p:txBody>
          <a:bodyPr wrap="none" rtlCol="0">
            <a:spAutoFit/>
          </a:bodyPr>
          <a:lstStyle/>
          <a:p>
            <a:r>
              <a:rPr kumimoji="1" lang="ja-JP" altLang="en-US" sz="1200" dirty="0">
                <a:solidFill>
                  <a:schemeClr val="tx1">
                    <a:lumMod val="50000"/>
                    <a:lumOff val="50000"/>
                  </a:schemeClr>
                </a:solidFill>
                <a:latin typeface="メイリオ"/>
                <a:ea typeface="メイリオ"/>
                <a:cs typeface="メイリオ"/>
              </a:rPr>
              <a:t>倉庫・物流</a:t>
            </a:r>
          </a:p>
        </p:txBody>
      </p:sp>
      <p:grpSp>
        <p:nvGrpSpPr>
          <p:cNvPr id="12" name="図形グループ 11"/>
          <p:cNvGrpSpPr/>
          <p:nvPr/>
        </p:nvGrpSpPr>
        <p:grpSpPr>
          <a:xfrm>
            <a:off x="7663514" y="1690226"/>
            <a:ext cx="401064" cy="852289"/>
            <a:chOff x="1052787" y="1829914"/>
            <a:chExt cx="401064" cy="852289"/>
          </a:xfrm>
          <a:effectLst>
            <a:outerShdw blurRad="50800" dist="38100" dir="2700000" algn="tl" rotWithShape="0">
              <a:prstClr val="black">
                <a:alpha val="40000"/>
              </a:prstClr>
            </a:outerShdw>
          </a:effectLst>
        </p:grpSpPr>
        <p:sp>
          <p:nvSpPr>
            <p:cNvPr id="13" name="円/楕円 12"/>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14" name="フローチャート: 論理積ゲート 13"/>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15" name="テキスト ボックス 14"/>
          <p:cNvSpPr txBox="1"/>
          <p:nvPr/>
        </p:nvSpPr>
        <p:spPr>
          <a:xfrm>
            <a:off x="7220695" y="2575937"/>
            <a:ext cx="954107" cy="276999"/>
          </a:xfrm>
          <a:prstGeom prst="rect">
            <a:avLst/>
          </a:prstGeom>
          <a:noFill/>
        </p:spPr>
        <p:txBody>
          <a:bodyPr wrap="none" rtlCol="0">
            <a:spAutoFit/>
          </a:bodyPr>
          <a:lstStyle/>
          <a:p>
            <a:pPr algn="r"/>
            <a:r>
              <a:rPr kumimoji="1" lang="ja-JP" altLang="en-US" sz="1200" dirty="0">
                <a:solidFill>
                  <a:schemeClr val="tx1">
                    <a:lumMod val="50000"/>
                    <a:lumOff val="50000"/>
                  </a:schemeClr>
                </a:solidFill>
                <a:latin typeface="メイリオ"/>
                <a:ea typeface="メイリオ"/>
                <a:cs typeface="メイリオ"/>
              </a:rPr>
              <a:t>経理・財務</a:t>
            </a:r>
          </a:p>
        </p:txBody>
      </p:sp>
      <p:grpSp>
        <p:nvGrpSpPr>
          <p:cNvPr id="16" name="図形グループ 15"/>
          <p:cNvGrpSpPr/>
          <p:nvPr/>
        </p:nvGrpSpPr>
        <p:grpSpPr>
          <a:xfrm>
            <a:off x="7663514" y="3999871"/>
            <a:ext cx="401064" cy="852289"/>
            <a:chOff x="1052787" y="1829914"/>
            <a:chExt cx="401064" cy="852289"/>
          </a:xfrm>
          <a:effectLst>
            <a:outerShdw blurRad="50800" dist="38100" dir="2700000" algn="tl" rotWithShape="0">
              <a:prstClr val="black">
                <a:alpha val="40000"/>
              </a:prstClr>
            </a:outerShdw>
          </a:effectLst>
        </p:grpSpPr>
        <p:sp>
          <p:nvSpPr>
            <p:cNvPr id="17" name="円/楕円 16"/>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18" name="フローチャート: 論理積ゲート 17"/>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19" name="テキスト ボックス 18"/>
          <p:cNvSpPr txBox="1"/>
          <p:nvPr/>
        </p:nvSpPr>
        <p:spPr>
          <a:xfrm>
            <a:off x="7229051" y="4893938"/>
            <a:ext cx="954107" cy="276999"/>
          </a:xfrm>
          <a:prstGeom prst="rect">
            <a:avLst/>
          </a:prstGeom>
          <a:noFill/>
        </p:spPr>
        <p:txBody>
          <a:bodyPr wrap="none" rtlCol="0">
            <a:spAutoFit/>
          </a:bodyPr>
          <a:lstStyle/>
          <a:p>
            <a:pPr algn="r"/>
            <a:r>
              <a:rPr kumimoji="1" lang="ja-JP" altLang="en-US" sz="1200" dirty="0">
                <a:solidFill>
                  <a:schemeClr val="tx1">
                    <a:lumMod val="50000"/>
                    <a:lumOff val="50000"/>
                  </a:schemeClr>
                </a:solidFill>
                <a:latin typeface="メイリオ"/>
                <a:ea typeface="メイリオ"/>
                <a:cs typeface="メイリオ"/>
              </a:rPr>
              <a:t>調達・管理</a:t>
            </a:r>
          </a:p>
        </p:txBody>
      </p:sp>
      <p:grpSp>
        <p:nvGrpSpPr>
          <p:cNvPr id="20" name="図形グループ 19"/>
          <p:cNvGrpSpPr/>
          <p:nvPr/>
        </p:nvGrpSpPr>
        <p:grpSpPr>
          <a:xfrm>
            <a:off x="4379040" y="792040"/>
            <a:ext cx="401064" cy="852289"/>
            <a:chOff x="1052787" y="1829914"/>
            <a:chExt cx="401064" cy="852289"/>
          </a:xfrm>
          <a:solidFill>
            <a:schemeClr val="tx1">
              <a:lumMod val="50000"/>
              <a:lumOff val="50000"/>
            </a:schemeClr>
          </a:solidFill>
          <a:effectLst>
            <a:outerShdw blurRad="50800" dist="38100" dir="2700000" algn="tl" rotWithShape="0">
              <a:prstClr val="black">
                <a:alpha val="40000"/>
              </a:prstClr>
            </a:outerShdw>
          </a:effectLst>
        </p:grpSpPr>
        <p:sp>
          <p:nvSpPr>
            <p:cNvPr id="21" name="円/楕円 20"/>
            <p:cNvSpPr/>
            <p:nvPr/>
          </p:nvSpPr>
          <p:spPr bwMode="auto">
            <a:xfrm>
              <a:off x="1052787" y="1829914"/>
              <a:ext cx="401062" cy="376010"/>
            </a:xfrm>
            <a:prstGeom prst="ellipse">
              <a:avLst/>
            </a:prstGeom>
            <a:grp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22" name="フローチャート: 論理積ゲート 21"/>
            <p:cNvSpPr/>
            <p:nvPr/>
          </p:nvSpPr>
          <p:spPr bwMode="auto">
            <a:xfrm rot="16200000">
              <a:off x="1004744" y="2233096"/>
              <a:ext cx="497154" cy="401060"/>
            </a:xfrm>
            <a:prstGeom prst="flowChartDelay">
              <a:avLst/>
            </a:prstGeom>
            <a:grp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23" name="テキスト ボックス 22"/>
          <p:cNvSpPr txBox="1"/>
          <p:nvPr/>
        </p:nvSpPr>
        <p:spPr>
          <a:xfrm>
            <a:off x="4325778" y="1687032"/>
            <a:ext cx="492443" cy="276999"/>
          </a:xfrm>
          <a:prstGeom prst="rect">
            <a:avLst/>
          </a:prstGeom>
          <a:noFill/>
        </p:spPr>
        <p:txBody>
          <a:bodyPr wrap="none" rtlCol="0">
            <a:spAutoFit/>
          </a:bodyPr>
          <a:lstStyle/>
          <a:p>
            <a:pPr algn="ctr"/>
            <a:r>
              <a:rPr kumimoji="1" lang="ja-JP" altLang="en-US" sz="1200" dirty="0">
                <a:solidFill>
                  <a:schemeClr val="tx1">
                    <a:lumMod val="50000"/>
                    <a:lumOff val="50000"/>
                  </a:schemeClr>
                </a:solidFill>
                <a:latin typeface="メイリオ"/>
                <a:ea typeface="メイリオ"/>
                <a:cs typeface="メイリオ"/>
              </a:rPr>
              <a:t>経営</a:t>
            </a:r>
          </a:p>
        </p:txBody>
      </p:sp>
      <p:sp>
        <p:nvSpPr>
          <p:cNvPr id="29" name="テキスト ボックス 28"/>
          <p:cNvSpPr txBox="1"/>
          <p:nvPr/>
        </p:nvSpPr>
        <p:spPr>
          <a:xfrm>
            <a:off x="3671753" y="2362141"/>
            <a:ext cx="1800493" cy="523220"/>
          </a:xfrm>
          <a:prstGeom prst="rect">
            <a:avLst/>
          </a:prstGeom>
          <a:noFill/>
        </p:spPr>
        <p:txBody>
          <a:bodyPr wrap="none" rtlCol="0">
            <a:spAutoFit/>
          </a:bodyPr>
          <a:lstStyle/>
          <a:p>
            <a:pPr algn="ctr"/>
            <a:r>
              <a:rPr kumimoji="1" lang="ja-JP" altLang="en-US" sz="1400" dirty="0">
                <a:solidFill>
                  <a:srgbClr val="0000FF"/>
                </a:solidFill>
                <a:latin typeface="メイリオ"/>
                <a:ea typeface="メイリオ"/>
                <a:cs typeface="メイリオ"/>
              </a:rPr>
              <a:t>可視化・分析・計画</a:t>
            </a:r>
            <a:endParaRPr kumimoji="1" lang="en-US" altLang="ja-JP" sz="1400" dirty="0">
              <a:solidFill>
                <a:srgbClr val="0000FF"/>
              </a:solidFill>
              <a:latin typeface="メイリオ"/>
              <a:ea typeface="メイリオ"/>
              <a:cs typeface="メイリオ"/>
            </a:endParaRPr>
          </a:p>
          <a:p>
            <a:pPr algn="ctr"/>
            <a:r>
              <a:rPr kumimoji="1" lang="ja-JP" altLang="en-US" sz="1400" dirty="0">
                <a:solidFill>
                  <a:srgbClr val="0000FF"/>
                </a:solidFill>
                <a:latin typeface="メイリオ"/>
                <a:ea typeface="メイリオ"/>
                <a:cs typeface="メイリオ"/>
              </a:rPr>
              <a:t>アプリケーション</a:t>
            </a:r>
          </a:p>
        </p:txBody>
      </p:sp>
      <p:sp>
        <p:nvSpPr>
          <p:cNvPr id="30" name="テキスト ボックス 29"/>
          <p:cNvSpPr txBox="1"/>
          <p:nvPr/>
        </p:nvSpPr>
        <p:spPr>
          <a:xfrm>
            <a:off x="3671754" y="2830065"/>
            <a:ext cx="1800493" cy="369332"/>
          </a:xfrm>
          <a:prstGeom prst="rect">
            <a:avLst/>
          </a:prstGeom>
          <a:noFill/>
        </p:spPr>
        <p:txBody>
          <a:bodyPr wrap="none" rtlCol="0">
            <a:spAutoFit/>
          </a:bodyPr>
          <a:lstStyle/>
          <a:p>
            <a:pPr algn="ctr"/>
            <a:r>
              <a:rPr kumimoji="1" lang="ja-JP" altLang="en-US" b="1" dirty="0">
                <a:solidFill>
                  <a:srgbClr val="008000"/>
                </a:solidFill>
                <a:latin typeface="メイリオ"/>
                <a:ea typeface="メイリオ"/>
                <a:cs typeface="メイリオ"/>
              </a:rPr>
              <a:t>アナリティクス</a:t>
            </a:r>
          </a:p>
        </p:txBody>
      </p:sp>
      <p:cxnSp>
        <p:nvCxnSpPr>
          <p:cNvPr id="32" name="直線矢印コネクタ 31"/>
          <p:cNvCxnSpPr>
            <a:cxnSpLocks/>
            <a:stCxn id="5" idx="2"/>
          </p:cNvCxnSpPr>
          <p:nvPr/>
        </p:nvCxnSpPr>
        <p:spPr bwMode="auto">
          <a:xfrm flipH="1" flipV="1">
            <a:off x="1463771" y="2234714"/>
            <a:ext cx="2139124" cy="1422574"/>
          </a:xfrm>
          <a:prstGeom prst="straightConnector1">
            <a:avLst/>
          </a:prstGeom>
          <a:solidFill>
            <a:schemeClr val="bg1"/>
          </a:solidFill>
          <a:ln w="38100" cap="flat" cmpd="sng" algn="ctr">
            <a:solidFill>
              <a:srgbClr val="FF6600"/>
            </a:solidFill>
            <a:prstDash val="solid"/>
            <a:round/>
            <a:headEnd type="arrow"/>
            <a:tailEnd type="arrow"/>
          </a:ln>
          <a:effectLst/>
        </p:spPr>
      </p:cxnSp>
      <p:cxnSp>
        <p:nvCxnSpPr>
          <p:cNvPr id="33" name="直線矢印コネクタ 32"/>
          <p:cNvCxnSpPr>
            <a:stCxn id="5" idx="2"/>
            <a:endCxn id="10" idx="2"/>
          </p:cNvCxnSpPr>
          <p:nvPr/>
        </p:nvCxnSpPr>
        <p:spPr bwMode="auto">
          <a:xfrm flipH="1">
            <a:off x="1463773" y="3657288"/>
            <a:ext cx="2139122" cy="946295"/>
          </a:xfrm>
          <a:prstGeom prst="straightConnector1">
            <a:avLst/>
          </a:prstGeom>
          <a:solidFill>
            <a:schemeClr val="bg1"/>
          </a:solidFill>
          <a:ln w="38100" cap="flat" cmpd="sng" algn="ctr">
            <a:solidFill>
              <a:srgbClr val="FF6600"/>
            </a:solidFill>
            <a:prstDash val="solid"/>
            <a:round/>
            <a:headEnd type="arrow"/>
            <a:tailEnd type="arrow"/>
          </a:ln>
          <a:effectLst/>
        </p:spPr>
      </p:cxnSp>
      <p:cxnSp>
        <p:nvCxnSpPr>
          <p:cNvPr id="36" name="直線矢印コネクタ 35"/>
          <p:cNvCxnSpPr>
            <a:stCxn id="14" idx="0"/>
            <a:endCxn id="5" idx="4"/>
          </p:cNvCxnSpPr>
          <p:nvPr/>
        </p:nvCxnSpPr>
        <p:spPr bwMode="auto">
          <a:xfrm flipH="1">
            <a:off x="5472822" y="2293938"/>
            <a:ext cx="2190696" cy="1363350"/>
          </a:xfrm>
          <a:prstGeom prst="straightConnector1">
            <a:avLst/>
          </a:prstGeom>
          <a:solidFill>
            <a:schemeClr val="bg1"/>
          </a:solidFill>
          <a:ln w="38100" cap="flat" cmpd="sng" algn="ctr">
            <a:solidFill>
              <a:srgbClr val="FF6600"/>
            </a:solidFill>
            <a:prstDash val="solid"/>
            <a:round/>
            <a:headEnd type="arrow"/>
            <a:tailEnd type="arrow"/>
          </a:ln>
          <a:effectLst/>
        </p:spPr>
      </p:cxnSp>
      <p:cxnSp>
        <p:nvCxnSpPr>
          <p:cNvPr id="39" name="直線矢印コネクタ 38"/>
          <p:cNvCxnSpPr>
            <a:stCxn id="18" idx="0"/>
            <a:endCxn id="5" idx="4"/>
          </p:cNvCxnSpPr>
          <p:nvPr/>
        </p:nvCxnSpPr>
        <p:spPr bwMode="auto">
          <a:xfrm flipH="1" flipV="1">
            <a:off x="5472822" y="3657288"/>
            <a:ext cx="2190696" cy="946295"/>
          </a:xfrm>
          <a:prstGeom prst="straightConnector1">
            <a:avLst/>
          </a:prstGeom>
          <a:solidFill>
            <a:schemeClr val="bg1"/>
          </a:solidFill>
          <a:ln w="38100" cap="flat" cmpd="sng" algn="ctr">
            <a:solidFill>
              <a:srgbClr val="FF6600"/>
            </a:solidFill>
            <a:prstDash val="solid"/>
            <a:round/>
            <a:headEnd type="arrow"/>
            <a:tailEnd type="arrow"/>
          </a:ln>
          <a:effectLst/>
        </p:spPr>
      </p:cxnSp>
      <p:sp>
        <p:nvSpPr>
          <p:cNvPr id="25" name="正方形/長方形 24"/>
          <p:cNvSpPr/>
          <p:nvPr/>
        </p:nvSpPr>
        <p:spPr bwMode="auto">
          <a:xfrm>
            <a:off x="1895644" y="2798424"/>
            <a:ext cx="1590147"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rgbClr val="FFFFFF"/>
                </a:solidFill>
                <a:effectLst/>
                <a:latin typeface="メイリオ"/>
                <a:ea typeface="メイリオ"/>
                <a:cs typeface="メイリオ"/>
              </a:rPr>
              <a:t>営業・販売</a:t>
            </a:r>
            <a:endParaRPr kumimoji="0" lang="en-US" altLang="ja-JP" sz="1400" b="0" i="0" u="none" strike="noStrike" cap="none" normalizeH="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sp>
        <p:nvSpPr>
          <p:cNvPr id="26" name="正方形/長方形 25"/>
          <p:cNvSpPr/>
          <p:nvPr/>
        </p:nvSpPr>
        <p:spPr bwMode="auto">
          <a:xfrm>
            <a:off x="1895644" y="3817828"/>
            <a:ext cx="1590147"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メイリオ"/>
                <a:ea typeface="メイリオ"/>
                <a:cs typeface="メイリオ"/>
              </a:rPr>
              <a:t>倉庫・物流</a:t>
            </a:r>
            <a:endParaRPr kumimoji="0" lang="en-US" altLang="ja-JP" sz="14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sp>
        <p:nvSpPr>
          <p:cNvPr id="27" name="正方形/長方形 26"/>
          <p:cNvSpPr/>
          <p:nvPr/>
        </p:nvSpPr>
        <p:spPr bwMode="auto">
          <a:xfrm>
            <a:off x="5647243" y="2798424"/>
            <a:ext cx="1590147"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メイリオ"/>
                <a:ea typeface="メイリオ"/>
                <a:cs typeface="メイリオ"/>
              </a:rPr>
              <a:t>経理</a:t>
            </a:r>
            <a:r>
              <a:rPr kumimoji="0" lang="ja-JP" altLang="en-US" sz="1400" b="0" i="0" u="none" strike="noStrike" cap="none" normalizeH="0" dirty="0">
                <a:ln>
                  <a:noFill/>
                </a:ln>
                <a:solidFill>
                  <a:srgbClr val="FFFFFF"/>
                </a:solidFill>
                <a:effectLst/>
                <a:latin typeface="メイリオ"/>
                <a:ea typeface="メイリオ"/>
                <a:cs typeface="メイリオ"/>
              </a:rPr>
              <a:t>・財務</a:t>
            </a:r>
            <a:endParaRPr kumimoji="0" lang="en-US" altLang="ja-JP" sz="1400" b="0" i="0" u="none" strike="noStrike" cap="none" normalizeH="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sp>
        <p:nvSpPr>
          <p:cNvPr id="28" name="正方形/長方形 27"/>
          <p:cNvSpPr/>
          <p:nvPr/>
        </p:nvSpPr>
        <p:spPr bwMode="auto">
          <a:xfrm>
            <a:off x="5647243" y="3817828"/>
            <a:ext cx="1590147"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メイリオ"/>
                <a:ea typeface="メイリオ"/>
                <a:cs typeface="メイリオ"/>
              </a:rPr>
              <a:t>調達・管理</a:t>
            </a:r>
            <a:endParaRPr kumimoji="0" lang="en-US" altLang="ja-JP" sz="14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cxnSp>
        <p:nvCxnSpPr>
          <p:cNvPr id="43" name="直線矢印コネクタ 42"/>
          <p:cNvCxnSpPr>
            <a:cxnSpLocks/>
            <a:stCxn id="29" idx="0"/>
            <a:endCxn id="23" idx="2"/>
          </p:cNvCxnSpPr>
          <p:nvPr/>
        </p:nvCxnSpPr>
        <p:spPr bwMode="auto">
          <a:xfrm flipV="1">
            <a:off x="4572000" y="1964031"/>
            <a:ext cx="0" cy="398110"/>
          </a:xfrm>
          <a:prstGeom prst="straightConnector1">
            <a:avLst/>
          </a:prstGeom>
          <a:solidFill>
            <a:schemeClr val="bg1"/>
          </a:solidFill>
          <a:ln w="38100" cap="flat" cmpd="sng" algn="ctr">
            <a:solidFill>
              <a:srgbClr val="7DA0D0"/>
            </a:solidFill>
            <a:prstDash val="solid"/>
            <a:round/>
            <a:headEnd type="arrow"/>
            <a:tailEnd type="arrow"/>
          </a:ln>
          <a:effectLst/>
        </p:spPr>
      </p:cxnSp>
      <p:cxnSp>
        <p:nvCxnSpPr>
          <p:cNvPr id="48" name="直線矢印コネクタ 47"/>
          <p:cNvCxnSpPr>
            <a:endCxn id="3" idx="2"/>
          </p:cNvCxnSpPr>
          <p:nvPr/>
        </p:nvCxnSpPr>
        <p:spPr bwMode="auto">
          <a:xfrm flipH="1" flipV="1">
            <a:off x="1455417" y="2285582"/>
            <a:ext cx="1671089" cy="273644"/>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cxnSp>
        <p:nvCxnSpPr>
          <p:cNvPr id="51" name="直線矢印コネクタ 50"/>
          <p:cNvCxnSpPr>
            <a:endCxn id="10" idx="2"/>
          </p:cNvCxnSpPr>
          <p:nvPr/>
        </p:nvCxnSpPr>
        <p:spPr bwMode="auto">
          <a:xfrm flipH="1">
            <a:off x="1463773" y="4467794"/>
            <a:ext cx="1636100" cy="135789"/>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cxnSp>
        <p:nvCxnSpPr>
          <p:cNvPr id="54" name="直線矢印コネクタ 53"/>
          <p:cNvCxnSpPr/>
          <p:nvPr/>
        </p:nvCxnSpPr>
        <p:spPr bwMode="auto">
          <a:xfrm flipH="1" flipV="1">
            <a:off x="6032638" y="4484506"/>
            <a:ext cx="1664302" cy="108625"/>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cxnSp>
        <p:nvCxnSpPr>
          <p:cNvPr id="55" name="直線矢印コネクタ 54"/>
          <p:cNvCxnSpPr>
            <a:stCxn id="14" idx="0"/>
          </p:cNvCxnSpPr>
          <p:nvPr/>
        </p:nvCxnSpPr>
        <p:spPr bwMode="auto">
          <a:xfrm flipH="1">
            <a:off x="6038438" y="2293938"/>
            <a:ext cx="1625080" cy="239956"/>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sp>
        <p:nvSpPr>
          <p:cNvPr id="59" name="テキスト ボックス 58"/>
          <p:cNvSpPr txBox="1"/>
          <p:nvPr/>
        </p:nvSpPr>
        <p:spPr>
          <a:xfrm>
            <a:off x="3698203" y="5362826"/>
            <a:ext cx="1747593" cy="400110"/>
          </a:xfrm>
          <a:prstGeom prst="rect">
            <a:avLst/>
          </a:prstGeom>
          <a:noFill/>
        </p:spPr>
        <p:txBody>
          <a:bodyPr wrap="none" rtlCol="0">
            <a:spAutoFit/>
          </a:bodyPr>
          <a:lstStyle/>
          <a:p>
            <a:pPr algn="ctr"/>
            <a:r>
              <a:rPr kumimoji="1" lang="en-US" altLang="ja-JP" sz="2000" b="1" dirty="0">
                <a:solidFill>
                  <a:srgbClr val="0000FF"/>
                </a:solidFill>
                <a:latin typeface="メイリオ"/>
                <a:ea typeface="メイリオ"/>
                <a:cs typeface="メイリオ"/>
              </a:rPr>
              <a:t>ERP</a:t>
            </a:r>
            <a:r>
              <a:rPr lang="ja-JP" altLang="en-US" sz="2000" dirty="0">
                <a:solidFill>
                  <a:srgbClr val="0000FF"/>
                </a:solidFill>
                <a:latin typeface="メイリオ"/>
                <a:ea typeface="メイリオ"/>
                <a:cs typeface="メイリオ"/>
              </a:rPr>
              <a:t>システム</a:t>
            </a:r>
            <a:endParaRPr kumimoji="1" lang="ja-JP" altLang="en-US" sz="2000" dirty="0">
              <a:solidFill>
                <a:srgbClr val="0000FF"/>
              </a:solidFill>
              <a:latin typeface="メイリオ"/>
              <a:ea typeface="メイリオ"/>
              <a:cs typeface="メイリオ"/>
            </a:endParaRPr>
          </a:p>
        </p:txBody>
      </p:sp>
      <p:grpSp>
        <p:nvGrpSpPr>
          <p:cNvPr id="91" name="図形グループ 90"/>
          <p:cNvGrpSpPr/>
          <p:nvPr/>
        </p:nvGrpSpPr>
        <p:grpSpPr>
          <a:xfrm>
            <a:off x="2123852" y="4952432"/>
            <a:ext cx="401064" cy="852289"/>
            <a:chOff x="1052787" y="1829914"/>
            <a:chExt cx="401064" cy="852289"/>
          </a:xfrm>
          <a:effectLst>
            <a:outerShdw blurRad="50800" dist="38100" dir="2700000" algn="tl" rotWithShape="0">
              <a:prstClr val="black">
                <a:alpha val="40000"/>
              </a:prstClr>
            </a:outerShdw>
          </a:effectLst>
        </p:grpSpPr>
        <p:sp>
          <p:nvSpPr>
            <p:cNvPr id="92" name="円/楕円 91"/>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93" name="フローチャート: 論理積ゲート 92"/>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94" name="テキスト ボックス 93"/>
          <p:cNvSpPr txBox="1"/>
          <p:nvPr/>
        </p:nvSpPr>
        <p:spPr>
          <a:xfrm>
            <a:off x="2048653" y="5846499"/>
            <a:ext cx="954107" cy="276999"/>
          </a:xfrm>
          <a:prstGeom prst="rect">
            <a:avLst/>
          </a:prstGeom>
          <a:noFill/>
        </p:spPr>
        <p:txBody>
          <a:bodyPr wrap="none" rtlCol="0">
            <a:spAutoFit/>
          </a:bodyPr>
          <a:lstStyle/>
          <a:p>
            <a:r>
              <a:rPr kumimoji="1" lang="ja-JP" altLang="en-US" sz="1200" dirty="0">
                <a:solidFill>
                  <a:schemeClr val="tx1">
                    <a:lumMod val="50000"/>
                    <a:lumOff val="50000"/>
                  </a:schemeClr>
                </a:solidFill>
                <a:latin typeface="メイリオ"/>
                <a:ea typeface="メイリオ"/>
                <a:cs typeface="メイリオ"/>
              </a:rPr>
              <a:t>倉庫・物流</a:t>
            </a:r>
          </a:p>
        </p:txBody>
      </p:sp>
      <p:grpSp>
        <p:nvGrpSpPr>
          <p:cNvPr id="95" name="図形グループ 94"/>
          <p:cNvGrpSpPr/>
          <p:nvPr/>
        </p:nvGrpSpPr>
        <p:grpSpPr>
          <a:xfrm>
            <a:off x="6568949" y="4969144"/>
            <a:ext cx="401064" cy="852289"/>
            <a:chOff x="1052787" y="1829914"/>
            <a:chExt cx="401064" cy="852289"/>
          </a:xfrm>
          <a:effectLst>
            <a:outerShdw blurRad="50800" dist="38100" dir="2700000" algn="tl" rotWithShape="0">
              <a:prstClr val="black">
                <a:alpha val="40000"/>
              </a:prstClr>
            </a:outerShdw>
          </a:effectLst>
        </p:grpSpPr>
        <p:sp>
          <p:nvSpPr>
            <p:cNvPr id="96" name="円/楕円 95"/>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97" name="フローチャート: 論理積ゲート 96"/>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98" name="テキスト ボックス 97"/>
          <p:cNvSpPr txBox="1"/>
          <p:nvPr/>
        </p:nvSpPr>
        <p:spPr>
          <a:xfrm>
            <a:off x="6134486" y="5846506"/>
            <a:ext cx="954107" cy="276999"/>
          </a:xfrm>
          <a:prstGeom prst="rect">
            <a:avLst/>
          </a:prstGeom>
          <a:noFill/>
        </p:spPr>
        <p:txBody>
          <a:bodyPr wrap="none" rtlCol="0">
            <a:spAutoFit/>
          </a:bodyPr>
          <a:lstStyle/>
          <a:p>
            <a:pPr algn="r"/>
            <a:r>
              <a:rPr kumimoji="1" lang="ja-JP" altLang="en-US" sz="1200" dirty="0">
                <a:solidFill>
                  <a:schemeClr val="tx1">
                    <a:lumMod val="50000"/>
                    <a:lumOff val="50000"/>
                  </a:schemeClr>
                </a:solidFill>
                <a:latin typeface="メイリオ"/>
                <a:ea typeface="メイリオ"/>
                <a:cs typeface="メイリオ"/>
              </a:rPr>
              <a:t>調達・管理</a:t>
            </a:r>
          </a:p>
        </p:txBody>
      </p:sp>
      <p:cxnSp>
        <p:nvCxnSpPr>
          <p:cNvPr id="101" name="直線矢印コネクタ 100"/>
          <p:cNvCxnSpPr>
            <a:stCxn id="5" idx="3"/>
            <a:endCxn id="93" idx="2"/>
          </p:cNvCxnSpPr>
          <p:nvPr/>
        </p:nvCxnSpPr>
        <p:spPr bwMode="auto">
          <a:xfrm flipH="1">
            <a:off x="2524916" y="4133570"/>
            <a:ext cx="2012943" cy="1422574"/>
          </a:xfrm>
          <a:prstGeom prst="straightConnector1">
            <a:avLst/>
          </a:prstGeom>
          <a:solidFill>
            <a:schemeClr val="bg1"/>
          </a:solidFill>
          <a:ln w="38100" cap="flat" cmpd="sng" algn="ctr">
            <a:solidFill>
              <a:srgbClr val="FF6600"/>
            </a:solidFill>
            <a:prstDash val="solid"/>
            <a:round/>
            <a:headEnd type="arrow"/>
            <a:tailEnd type="arrow"/>
          </a:ln>
          <a:effectLst/>
        </p:spPr>
      </p:cxnSp>
      <p:cxnSp>
        <p:nvCxnSpPr>
          <p:cNvPr id="102" name="直線矢印コネクタ 101"/>
          <p:cNvCxnSpPr>
            <a:endCxn id="93" idx="2"/>
          </p:cNvCxnSpPr>
          <p:nvPr/>
        </p:nvCxnSpPr>
        <p:spPr bwMode="auto">
          <a:xfrm flipH="1">
            <a:off x="2524916" y="5303378"/>
            <a:ext cx="758777" cy="252766"/>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cxnSp>
        <p:nvCxnSpPr>
          <p:cNvPr id="108" name="直線矢印コネクタ 107"/>
          <p:cNvCxnSpPr>
            <a:stCxn id="5" idx="3"/>
            <a:endCxn id="97" idx="0"/>
          </p:cNvCxnSpPr>
          <p:nvPr/>
        </p:nvCxnSpPr>
        <p:spPr bwMode="auto">
          <a:xfrm>
            <a:off x="4537859" y="4133570"/>
            <a:ext cx="2031094" cy="1439286"/>
          </a:xfrm>
          <a:prstGeom prst="straightConnector1">
            <a:avLst/>
          </a:prstGeom>
          <a:solidFill>
            <a:schemeClr val="bg1"/>
          </a:solidFill>
          <a:ln w="38100" cap="flat" cmpd="sng" algn="ctr">
            <a:solidFill>
              <a:srgbClr val="FF6600"/>
            </a:solidFill>
            <a:prstDash val="solid"/>
            <a:round/>
            <a:headEnd type="arrow"/>
            <a:tailEnd type="arrow"/>
          </a:ln>
          <a:effectLst/>
        </p:spPr>
      </p:cxnSp>
      <p:cxnSp>
        <p:nvCxnSpPr>
          <p:cNvPr id="109" name="直線矢印コネクタ 108"/>
          <p:cNvCxnSpPr>
            <a:endCxn id="97" idx="0"/>
          </p:cNvCxnSpPr>
          <p:nvPr/>
        </p:nvCxnSpPr>
        <p:spPr bwMode="auto">
          <a:xfrm>
            <a:off x="5798685" y="5303378"/>
            <a:ext cx="770268" cy="269478"/>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sp>
        <p:nvSpPr>
          <p:cNvPr id="99" name="正方形/長方形 98"/>
          <p:cNvSpPr/>
          <p:nvPr/>
        </p:nvSpPr>
        <p:spPr bwMode="auto">
          <a:xfrm>
            <a:off x="2882632" y="4569848"/>
            <a:ext cx="1320161"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メイリオ"/>
                <a:ea typeface="メイリオ"/>
                <a:cs typeface="メイリオ"/>
              </a:rPr>
              <a:t>生産・製造</a:t>
            </a:r>
            <a:endParaRPr kumimoji="0" lang="en-US" altLang="ja-JP" sz="14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sp>
        <p:nvSpPr>
          <p:cNvPr id="100" name="正方形/長方形 99"/>
          <p:cNvSpPr/>
          <p:nvPr/>
        </p:nvSpPr>
        <p:spPr bwMode="auto">
          <a:xfrm>
            <a:off x="4938073" y="4569848"/>
            <a:ext cx="1320161"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メイリオ"/>
                <a:ea typeface="メイリオ"/>
                <a:cs typeface="メイリオ"/>
              </a:rPr>
              <a:t>人事・給与</a:t>
            </a:r>
            <a:endParaRPr kumimoji="0" lang="en-US" altLang="ja-JP" sz="14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sp>
        <p:nvSpPr>
          <p:cNvPr id="31" name="ホームベース 30"/>
          <p:cNvSpPr/>
          <p:nvPr/>
        </p:nvSpPr>
        <p:spPr>
          <a:xfrm>
            <a:off x="1062713" y="867490"/>
            <a:ext cx="3140080" cy="730112"/>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u="sng" dirty="0">
                <a:solidFill>
                  <a:srgbClr val="FFFFFF"/>
                </a:solidFill>
                <a:latin typeface="メイリオ"/>
                <a:ea typeface="メイリオ"/>
                <a:cs typeface="メイリオ"/>
              </a:rPr>
              <a:t>ERP</a:t>
            </a:r>
            <a:r>
              <a:rPr kumimoji="1" lang="ja-JP" altLang="en-US" sz="1200" b="1" u="sng" dirty="0">
                <a:solidFill>
                  <a:srgbClr val="FFFFFF"/>
                </a:solidFill>
                <a:latin typeface="メイリオ"/>
                <a:ea typeface="メイリオ"/>
                <a:cs typeface="メイリオ"/>
              </a:rPr>
              <a:t>システム</a:t>
            </a:r>
            <a:r>
              <a:rPr kumimoji="1" lang="ja-JP" altLang="en-US" sz="1200" dirty="0">
                <a:solidFill>
                  <a:srgbClr val="FFFFFF"/>
                </a:solidFill>
                <a:latin typeface="メイリオ"/>
                <a:ea typeface="メイリオ"/>
                <a:cs typeface="メイリオ"/>
              </a:rPr>
              <a:t>のもたらす価値</a:t>
            </a:r>
            <a:endParaRPr kumimoji="1" lang="en-US" altLang="ja-JP" sz="1200" dirty="0">
              <a:solidFill>
                <a:srgbClr val="FFFFFF"/>
              </a:solidFill>
              <a:latin typeface="メイリオ"/>
              <a:ea typeface="メイリオ"/>
              <a:cs typeface="メイリオ"/>
            </a:endParaRPr>
          </a:p>
          <a:p>
            <a:pPr marL="685800" lvl="1" indent="-228600">
              <a:buFont typeface="+mj-lt"/>
              <a:buAutoNum type="arabicPeriod"/>
            </a:pPr>
            <a:r>
              <a:rPr kumimoji="1" lang="ja-JP" altLang="en-US" sz="1000" dirty="0">
                <a:solidFill>
                  <a:srgbClr val="FFFFFF"/>
                </a:solidFill>
                <a:latin typeface="メイリオ"/>
                <a:ea typeface="メイリオ"/>
                <a:cs typeface="メイリオ"/>
              </a:rPr>
              <a:t>効率的義務運営</a:t>
            </a:r>
            <a:endParaRPr kumimoji="1" lang="en-US" altLang="ja-JP" sz="1000" dirty="0">
              <a:solidFill>
                <a:srgbClr val="FFFFFF"/>
              </a:solidFill>
              <a:latin typeface="メイリオ"/>
              <a:ea typeface="メイリオ"/>
              <a:cs typeface="メイリオ"/>
            </a:endParaRPr>
          </a:p>
          <a:p>
            <a:pPr marL="685800" lvl="1" indent="-228600">
              <a:buFont typeface="+mj-lt"/>
              <a:buAutoNum type="arabicPeriod"/>
            </a:pPr>
            <a:r>
              <a:rPr lang="ja-JP" altLang="en-US" sz="1000" dirty="0">
                <a:solidFill>
                  <a:srgbClr val="FFFFFF"/>
                </a:solidFill>
                <a:latin typeface="メイリオ"/>
                <a:ea typeface="メイリオ"/>
                <a:cs typeface="メイリオ"/>
              </a:rPr>
              <a:t>リアルタイム経営</a:t>
            </a:r>
            <a:endParaRPr lang="en-US" altLang="ja-JP" sz="1000" dirty="0">
              <a:solidFill>
                <a:srgbClr val="FFFFFF"/>
              </a:solidFill>
              <a:latin typeface="メイリオ"/>
              <a:ea typeface="メイリオ"/>
              <a:cs typeface="メイリオ"/>
            </a:endParaRPr>
          </a:p>
          <a:p>
            <a:pPr marL="685800" lvl="1" indent="-228600">
              <a:buFont typeface="+mj-lt"/>
              <a:buAutoNum type="arabicPeriod"/>
            </a:pPr>
            <a:r>
              <a:rPr kumimoji="1" lang="ja-JP" altLang="en-US" sz="1000" dirty="0">
                <a:solidFill>
                  <a:srgbClr val="FFFFFF"/>
                </a:solidFill>
                <a:latin typeface="メイリオ"/>
                <a:ea typeface="メイリオ"/>
                <a:cs typeface="メイリオ"/>
              </a:rPr>
              <a:t>内部統制</a:t>
            </a:r>
          </a:p>
        </p:txBody>
      </p:sp>
      <p:sp>
        <p:nvSpPr>
          <p:cNvPr id="60" name="ホームベース 59"/>
          <p:cNvSpPr/>
          <p:nvPr/>
        </p:nvSpPr>
        <p:spPr>
          <a:xfrm flipH="1">
            <a:off x="5043078" y="867490"/>
            <a:ext cx="3140080" cy="730112"/>
          </a:xfrm>
          <a:prstGeom prst="homePlate">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u="sng" dirty="0">
                <a:solidFill>
                  <a:srgbClr val="FFFFFF"/>
                </a:solidFill>
                <a:latin typeface="メイリオ"/>
                <a:ea typeface="メイリオ"/>
                <a:cs typeface="メイリオ"/>
              </a:rPr>
              <a:t>ERP</a:t>
            </a:r>
            <a:r>
              <a:rPr kumimoji="1" lang="ja-JP" altLang="en-US" sz="1200" b="1" u="sng" dirty="0">
                <a:solidFill>
                  <a:srgbClr val="FFFFFF"/>
                </a:solidFill>
                <a:latin typeface="メイリオ"/>
                <a:ea typeface="メイリオ"/>
                <a:cs typeface="メイリオ"/>
              </a:rPr>
              <a:t>パッケージ</a:t>
            </a:r>
            <a:r>
              <a:rPr kumimoji="1" lang="ja-JP" altLang="en-US" sz="1200" dirty="0">
                <a:solidFill>
                  <a:srgbClr val="FFFFFF"/>
                </a:solidFill>
                <a:latin typeface="メイリオ"/>
                <a:ea typeface="メイリオ"/>
                <a:cs typeface="メイリオ"/>
              </a:rPr>
              <a:t>利用のメリット</a:t>
            </a:r>
            <a:endParaRPr kumimoji="1" lang="en-US" altLang="ja-JP" sz="1200" dirty="0">
              <a:solidFill>
                <a:srgbClr val="FFFFFF"/>
              </a:solidFill>
              <a:latin typeface="メイリオ"/>
              <a:ea typeface="メイリオ"/>
              <a:cs typeface="メイリオ"/>
            </a:endParaRPr>
          </a:p>
          <a:p>
            <a:pPr marL="685800" lvl="1" indent="-228600">
              <a:buFont typeface="+mj-lt"/>
              <a:buAutoNum type="arabicPeriod"/>
            </a:pPr>
            <a:r>
              <a:rPr lang="ja-JP" altLang="en-US" sz="1000" dirty="0">
                <a:solidFill>
                  <a:srgbClr val="FFFFFF"/>
                </a:solidFill>
                <a:latin typeface="メイリオ"/>
                <a:ea typeface="メイリオ"/>
                <a:cs typeface="メイリオ"/>
              </a:rPr>
              <a:t>ベストプラクティスの活用</a:t>
            </a:r>
            <a:endParaRPr lang="en-US" altLang="ja-JP" sz="1000" dirty="0">
              <a:solidFill>
                <a:srgbClr val="FFFFFF"/>
              </a:solidFill>
              <a:latin typeface="メイリオ"/>
              <a:ea typeface="メイリオ"/>
              <a:cs typeface="メイリオ"/>
            </a:endParaRPr>
          </a:p>
          <a:p>
            <a:pPr marL="685800" lvl="1" indent="-228600">
              <a:buFont typeface="+mj-lt"/>
              <a:buAutoNum type="arabicPeriod"/>
            </a:pPr>
            <a:r>
              <a:rPr kumimoji="1" lang="ja-JP" altLang="en-US" sz="1000" dirty="0">
                <a:solidFill>
                  <a:srgbClr val="FFFFFF"/>
                </a:solidFill>
                <a:latin typeface="メイリオ"/>
                <a:ea typeface="メイリオ"/>
                <a:cs typeface="メイリオ"/>
              </a:rPr>
              <a:t>法律・制度変更への迅速な対応</a:t>
            </a:r>
          </a:p>
          <a:p>
            <a:pPr marL="685800" lvl="1" indent="-228600">
              <a:buFont typeface="+mj-lt"/>
              <a:buAutoNum type="arabicPeriod"/>
            </a:pPr>
            <a:r>
              <a:rPr kumimoji="1" lang="ja-JP" altLang="en-US" sz="1000" dirty="0">
                <a:solidFill>
                  <a:srgbClr val="FFFFFF"/>
                </a:solidFill>
                <a:latin typeface="メイリオ"/>
                <a:ea typeface="メイリオ"/>
                <a:cs typeface="メイリオ"/>
              </a:rPr>
              <a:t>構築に関わる期間とコストの削減</a:t>
            </a:r>
            <a:endParaRPr kumimoji="1" lang="en-US" altLang="ja-JP" sz="1000" dirty="0">
              <a:solidFill>
                <a:srgbClr val="FFFFFF"/>
              </a:solidFill>
              <a:latin typeface="メイリオ"/>
              <a:ea typeface="メイリオ"/>
              <a:cs typeface="メイリオ"/>
            </a:endParaRPr>
          </a:p>
        </p:txBody>
      </p:sp>
      <p:sp>
        <p:nvSpPr>
          <p:cNvPr id="65" name="テキスト ボックス 64">
            <a:extLst>
              <a:ext uri="{FF2B5EF4-FFF2-40B4-BE49-F238E27FC236}">
                <a16:creationId xmlns:a16="http://schemas.microsoft.com/office/drawing/2014/main" id="{7510E898-FE50-CF42-9EB1-9AEA916320CF}"/>
              </a:ext>
            </a:extLst>
          </p:cNvPr>
          <p:cNvSpPr txBox="1"/>
          <p:nvPr/>
        </p:nvSpPr>
        <p:spPr>
          <a:xfrm>
            <a:off x="3661761" y="5871886"/>
            <a:ext cx="1826142"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企業活動の</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デジタル・ツイン</a:t>
            </a:r>
            <a:endParaRPr kumimoji="1" lang="ja-JP" altLang="en-US" sz="16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17148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93160B2-F08C-5A42-B8B9-7457938223AE}"/>
              </a:ext>
            </a:extLst>
          </p:cNvPr>
          <p:cNvSpPr/>
          <p:nvPr/>
        </p:nvSpPr>
        <p:spPr>
          <a:xfrm>
            <a:off x="1115615" y="790361"/>
            <a:ext cx="3312369" cy="469114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99F8EF-7284-CE46-9A2E-693071FE262F}"/>
              </a:ext>
            </a:extLst>
          </p:cNvPr>
          <p:cNvSpPr/>
          <p:nvPr/>
        </p:nvSpPr>
        <p:spPr>
          <a:xfrm>
            <a:off x="4716016" y="790361"/>
            <a:ext cx="3312369" cy="469114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7516FD9-C278-6A4A-B49F-73E13000EC34}"/>
              </a:ext>
            </a:extLst>
          </p:cNvPr>
          <p:cNvSpPr>
            <a:spLocks noGrp="1"/>
          </p:cNvSpPr>
          <p:nvPr>
            <p:ph type="title"/>
          </p:nvPr>
        </p:nvSpPr>
        <p:spPr>
          <a:xfrm>
            <a:off x="230400" y="266400"/>
            <a:ext cx="8913600" cy="416221"/>
          </a:xfrm>
        </p:spPr>
        <p:txBody>
          <a:bodyPr/>
          <a:lstStyle/>
          <a:p>
            <a:r>
              <a:rPr kumimoji="1" lang="ja-JP" altLang="en-US"/>
              <a:t>デジタイゼーション／デジタライゼーションと</a:t>
            </a:r>
            <a:r>
              <a:rPr kumimoji="1" lang="en-US" altLang="ja-JP" dirty="0"/>
              <a:t>DX</a:t>
            </a:r>
            <a:r>
              <a:rPr kumimoji="1" lang="ja-JP" altLang="en-US"/>
              <a:t>の関係</a:t>
            </a:r>
          </a:p>
        </p:txBody>
      </p:sp>
      <p:sp>
        <p:nvSpPr>
          <p:cNvPr id="5" name="正方形/長方形 4">
            <a:extLst>
              <a:ext uri="{FF2B5EF4-FFF2-40B4-BE49-F238E27FC236}">
                <a16:creationId xmlns:a16="http://schemas.microsoft.com/office/drawing/2014/main" id="{006A2422-AFEB-9F40-8C94-DC25585055AE}"/>
              </a:ext>
            </a:extLst>
          </p:cNvPr>
          <p:cNvSpPr/>
          <p:nvPr/>
        </p:nvSpPr>
        <p:spPr>
          <a:xfrm>
            <a:off x="5040053" y="1324237"/>
            <a:ext cx="2664294" cy="11984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940E36A8-ABA4-024E-BB01-E6F925316571}"/>
              </a:ext>
            </a:extLst>
          </p:cNvPr>
          <p:cNvSpPr txBox="1"/>
          <p:nvPr/>
        </p:nvSpPr>
        <p:spPr>
          <a:xfrm>
            <a:off x="1692016" y="933602"/>
            <a:ext cx="2159566" cy="307777"/>
          </a:xfrm>
          <a:prstGeom prst="rect">
            <a:avLst/>
          </a:prstGeom>
          <a:noFill/>
        </p:spPr>
        <p:txBody>
          <a:bodyPr wrap="none" rtlCol="0">
            <a:spAutoFit/>
          </a:bodyPr>
          <a:lstStyle/>
          <a:p>
            <a:pPr algn="ctr"/>
            <a:r>
              <a:rPr kumimoji="1" lang="ja-JP" altLang="en-US" sz="1400" b="1">
                <a:solidFill>
                  <a:schemeClr val="accent3">
                    <a:lumMod val="75000"/>
                  </a:schemeClr>
                </a:solidFill>
                <a:latin typeface="Meiryo" panose="020B0604030504040204" pitchFamily="34" charset="-128"/>
                <a:ea typeface="Meiryo" panose="020B0604030504040204" pitchFamily="34" charset="-128"/>
              </a:rPr>
              <a:t>既存事業の改善・最適化</a:t>
            </a:r>
          </a:p>
        </p:txBody>
      </p:sp>
      <p:sp>
        <p:nvSpPr>
          <p:cNvPr id="12" name="テキスト ボックス 11">
            <a:extLst>
              <a:ext uri="{FF2B5EF4-FFF2-40B4-BE49-F238E27FC236}">
                <a16:creationId xmlns:a16="http://schemas.microsoft.com/office/drawing/2014/main" id="{48AEEFF1-5936-7A4F-B5D7-E0959F95DFE2}"/>
              </a:ext>
            </a:extLst>
          </p:cNvPr>
          <p:cNvSpPr txBox="1"/>
          <p:nvPr/>
        </p:nvSpPr>
        <p:spPr>
          <a:xfrm>
            <a:off x="4844798" y="908720"/>
            <a:ext cx="3057247" cy="307777"/>
          </a:xfrm>
          <a:prstGeom prst="rect">
            <a:avLst/>
          </a:prstGeom>
          <a:noFill/>
        </p:spPr>
        <p:txBody>
          <a:bodyPr wrap="none" rtlCol="0">
            <a:spAutoFit/>
          </a:bodyPr>
          <a:lstStyle/>
          <a:p>
            <a:pPr algn="ctr"/>
            <a:r>
              <a:rPr lang="ja-JP" altLang="en-US" sz="1400" b="1">
                <a:solidFill>
                  <a:srgbClr val="0070C0"/>
                </a:solidFill>
                <a:latin typeface="Meiryo" panose="020B0604030504040204" pitchFamily="34" charset="-128"/>
                <a:ea typeface="Meiryo" panose="020B0604030504040204" pitchFamily="34" charset="-128"/>
              </a:rPr>
              <a:t>企業</a:t>
            </a:r>
            <a:r>
              <a:rPr kumimoji="1" lang="ja-JP" altLang="en-US" sz="1400" b="1">
                <a:solidFill>
                  <a:srgbClr val="0070C0"/>
                </a:solidFill>
                <a:latin typeface="Meiryo" panose="020B0604030504040204" pitchFamily="34" charset="-128"/>
                <a:ea typeface="Meiryo" panose="020B0604030504040204" pitchFamily="34" charset="-128"/>
              </a:rPr>
              <a:t>文化やビジネス・モデルの変革</a:t>
            </a:r>
          </a:p>
        </p:txBody>
      </p:sp>
      <p:sp>
        <p:nvSpPr>
          <p:cNvPr id="13" name="円/楕円 12">
            <a:extLst>
              <a:ext uri="{FF2B5EF4-FFF2-40B4-BE49-F238E27FC236}">
                <a16:creationId xmlns:a16="http://schemas.microsoft.com/office/drawing/2014/main" id="{99EA597D-55E0-0740-8921-26B703931BDD}"/>
              </a:ext>
            </a:extLst>
          </p:cNvPr>
          <p:cNvSpPr/>
          <p:nvPr/>
        </p:nvSpPr>
        <p:spPr>
          <a:xfrm>
            <a:off x="2627783" y="5013176"/>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屈折矢印 13">
            <a:extLst>
              <a:ext uri="{FF2B5EF4-FFF2-40B4-BE49-F238E27FC236}">
                <a16:creationId xmlns:a16="http://schemas.microsoft.com/office/drawing/2014/main" id="{9B440A7E-F183-7A43-B8CC-1445BEE370F3}"/>
              </a:ext>
            </a:extLst>
          </p:cNvPr>
          <p:cNvSpPr/>
          <p:nvPr/>
        </p:nvSpPr>
        <p:spPr>
          <a:xfrm>
            <a:off x="2987824" y="2555845"/>
            <a:ext cx="4176464" cy="2745363"/>
          </a:xfrm>
          <a:prstGeom prst="bentUpArrow">
            <a:avLst>
              <a:gd name="adj1" fmla="val 10224"/>
              <a:gd name="adj2" fmla="val 9168"/>
              <a:gd name="adj3" fmla="val 11640"/>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8477274A-5B7D-DF4B-BA27-D3A6F286DE25}"/>
              </a:ext>
            </a:extLst>
          </p:cNvPr>
          <p:cNvSpPr/>
          <p:nvPr/>
        </p:nvSpPr>
        <p:spPr>
          <a:xfrm>
            <a:off x="2495358" y="3723709"/>
            <a:ext cx="552882" cy="1255639"/>
          </a:xfrm>
          <a:prstGeom prst="upArrow">
            <a:avLst>
              <a:gd name="adj1" fmla="val 50000"/>
              <a:gd name="adj2" fmla="val 53376"/>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13A8795A-E110-F240-B89E-32A81A9E4878}"/>
              </a:ext>
            </a:extLst>
          </p:cNvPr>
          <p:cNvSpPr/>
          <p:nvPr/>
        </p:nvSpPr>
        <p:spPr>
          <a:xfrm>
            <a:off x="1439652" y="4069082"/>
            <a:ext cx="2664294" cy="6480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屈折矢印 16">
            <a:extLst>
              <a:ext uri="{FF2B5EF4-FFF2-40B4-BE49-F238E27FC236}">
                <a16:creationId xmlns:a16="http://schemas.microsoft.com/office/drawing/2014/main" id="{932F4680-6F78-1548-9B97-58B97B6F942C}"/>
              </a:ext>
            </a:extLst>
          </p:cNvPr>
          <p:cNvSpPr/>
          <p:nvPr/>
        </p:nvSpPr>
        <p:spPr>
          <a:xfrm rot="5400000" flipH="1">
            <a:off x="3126263" y="1490357"/>
            <a:ext cx="1415307" cy="2412271"/>
          </a:xfrm>
          <a:prstGeom prst="bentUpArrow">
            <a:avLst>
              <a:gd name="adj1" fmla="val 20316"/>
              <a:gd name="adj2" fmla="val 18116"/>
              <a:gd name="adj3" fmla="val 2328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屈折矢印 17">
            <a:extLst>
              <a:ext uri="{FF2B5EF4-FFF2-40B4-BE49-F238E27FC236}">
                <a16:creationId xmlns:a16="http://schemas.microsoft.com/office/drawing/2014/main" id="{3D7624F7-78C6-E043-969C-0B5C8730FC02}"/>
              </a:ext>
            </a:extLst>
          </p:cNvPr>
          <p:cNvSpPr/>
          <p:nvPr/>
        </p:nvSpPr>
        <p:spPr>
          <a:xfrm>
            <a:off x="2950502" y="2555845"/>
            <a:ext cx="3133666" cy="1165380"/>
          </a:xfrm>
          <a:prstGeom prst="bentUpArrow">
            <a:avLst>
              <a:gd name="adj1" fmla="val 24636"/>
              <a:gd name="adj2" fmla="val 21978"/>
              <a:gd name="adj3" fmla="val 29788"/>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0C265887-BA8B-1C42-AC5B-A77AD562FB08}"/>
              </a:ext>
            </a:extLst>
          </p:cNvPr>
          <p:cNvSpPr/>
          <p:nvPr/>
        </p:nvSpPr>
        <p:spPr>
          <a:xfrm>
            <a:off x="2634004" y="3426972"/>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E0BE2A06-D49D-A049-B1B2-5F4072181153}"/>
              </a:ext>
            </a:extLst>
          </p:cNvPr>
          <p:cNvSpPr/>
          <p:nvPr/>
        </p:nvSpPr>
        <p:spPr>
          <a:xfrm>
            <a:off x="2626464" y="1567118"/>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CBFE2FB1-6469-074E-AEF8-C6B79367E24C}"/>
              </a:ext>
            </a:extLst>
          </p:cNvPr>
          <p:cNvSpPr/>
          <p:nvPr/>
        </p:nvSpPr>
        <p:spPr>
          <a:xfrm>
            <a:off x="2950502" y="1432149"/>
            <a:ext cx="2086288" cy="557970"/>
          </a:xfrm>
          <a:prstGeom prst="rightArrow">
            <a:avLst>
              <a:gd name="adj1" fmla="val 50000"/>
              <a:gd name="adj2" fmla="val 57804"/>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809C43AD-D9E9-2348-9D00-1DB63431D679}"/>
              </a:ext>
            </a:extLst>
          </p:cNvPr>
          <p:cNvSpPr/>
          <p:nvPr/>
        </p:nvSpPr>
        <p:spPr>
          <a:xfrm>
            <a:off x="1439652" y="2524411"/>
            <a:ext cx="2664294" cy="6480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乗算記号 21">
            <a:extLst>
              <a:ext uri="{FF2B5EF4-FFF2-40B4-BE49-F238E27FC236}">
                <a16:creationId xmlns:a16="http://schemas.microsoft.com/office/drawing/2014/main" id="{02C0C854-642E-C941-8B14-FE7AAB0EC67C}"/>
              </a:ext>
            </a:extLst>
          </p:cNvPr>
          <p:cNvSpPr/>
          <p:nvPr/>
        </p:nvSpPr>
        <p:spPr>
          <a:xfrm>
            <a:off x="6584138" y="3656061"/>
            <a:ext cx="720080" cy="772905"/>
          </a:xfrm>
          <a:prstGeom prst="mathMultiply">
            <a:avLst>
              <a:gd name="adj1" fmla="val 12744"/>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ドーナツ 22">
            <a:extLst>
              <a:ext uri="{FF2B5EF4-FFF2-40B4-BE49-F238E27FC236}">
                <a16:creationId xmlns:a16="http://schemas.microsoft.com/office/drawing/2014/main" id="{3E4D381F-C2A1-ED4F-B0B5-C2F3E7AA704B}"/>
              </a:ext>
            </a:extLst>
          </p:cNvPr>
          <p:cNvSpPr/>
          <p:nvPr/>
        </p:nvSpPr>
        <p:spPr>
          <a:xfrm>
            <a:off x="3671902" y="1989867"/>
            <a:ext cx="522056" cy="525256"/>
          </a:xfrm>
          <a:prstGeom prst="donut">
            <a:avLst>
              <a:gd name="adj" fmla="val 15088"/>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三角形 24">
            <a:extLst>
              <a:ext uri="{FF2B5EF4-FFF2-40B4-BE49-F238E27FC236}">
                <a16:creationId xmlns:a16="http://schemas.microsoft.com/office/drawing/2014/main" id="{DB35E7B6-35C6-304E-A5B5-56E7AFA2A718}"/>
              </a:ext>
            </a:extLst>
          </p:cNvPr>
          <p:cNvSpPr/>
          <p:nvPr/>
        </p:nvSpPr>
        <p:spPr>
          <a:xfrm>
            <a:off x="4948745" y="3329467"/>
            <a:ext cx="518646" cy="467373"/>
          </a:xfrm>
          <a:prstGeom prst="triangle">
            <a:avLst/>
          </a:prstGeom>
          <a:noFill/>
          <a:ln w="76200">
            <a:solidFill>
              <a:schemeClr val="accent2">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ドーナツ 25">
            <a:extLst>
              <a:ext uri="{FF2B5EF4-FFF2-40B4-BE49-F238E27FC236}">
                <a16:creationId xmlns:a16="http://schemas.microsoft.com/office/drawing/2014/main" id="{26000573-37A3-1B43-8C89-EC753B2CA490}"/>
              </a:ext>
            </a:extLst>
          </p:cNvPr>
          <p:cNvSpPr/>
          <p:nvPr/>
        </p:nvSpPr>
        <p:spPr>
          <a:xfrm>
            <a:off x="3671902" y="1461099"/>
            <a:ext cx="522056" cy="525256"/>
          </a:xfrm>
          <a:prstGeom prst="donut">
            <a:avLst>
              <a:gd name="adj" fmla="val 15088"/>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FAC8275E-42C3-9C45-8631-25902E0D524B}"/>
              </a:ext>
            </a:extLst>
          </p:cNvPr>
          <p:cNvSpPr txBox="1"/>
          <p:nvPr/>
        </p:nvSpPr>
        <p:spPr>
          <a:xfrm>
            <a:off x="1531525" y="2691087"/>
            <a:ext cx="249299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デジタライゼーション</a:t>
            </a:r>
          </a:p>
        </p:txBody>
      </p:sp>
      <p:sp>
        <p:nvSpPr>
          <p:cNvPr id="28" name="テキスト ボックス 27">
            <a:extLst>
              <a:ext uri="{FF2B5EF4-FFF2-40B4-BE49-F238E27FC236}">
                <a16:creationId xmlns:a16="http://schemas.microsoft.com/office/drawing/2014/main" id="{F90783A6-C02F-9A47-97A6-0C40FC660802}"/>
              </a:ext>
            </a:extLst>
          </p:cNvPr>
          <p:cNvSpPr txBox="1"/>
          <p:nvPr/>
        </p:nvSpPr>
        <p:spPr>
          <a:xfrm>
            <a:off x="1635852" y="4242271"/>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デジタイゼーション</a:t>
            </a:r>
          </a:p>
        </p:txBody>
      </p:sp>
      <p:sp>
        <p:nvSpPr>
          <p:cNvPr id="29" name="テキスト ボックス 28">
            <a:extLst>
              <a:ext uri="{FF2B5EF4-FFF2-40B4-BE49-F238E27FC236}">
                <a16:creationId xmlns:a16="http://schemas.microsoft.com/office/drawing/2014/main" id="{D17B795A-D4B4-5A43-8836-A99CB15B3A5E}"/>
              </a:ext>
            </a:extLst>
          </p:cNvPr>
          <p:cNvSpPr txBox="1"/>
          <p:nvPr/>
        </p:nvSpPr>
        <p:spPr>
          <a:xfrm>
            <a:off x="5043316" y="1618430"/>
            <a:ext cx="2661032" cy="615553"/>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トランスフォーメーション</a:t>
            </a:r>
          </a:p>
        </p:txBody>
      </p:sp>
      <p:grpSp>
        <p:nvGrpSpPr>
          <p:cNvPr id="10" name="グループ化 9">
            <a:extLst>
              <a:ext uri="{FF2B5EF4-FFF2-40B4-BE49-F238E27FC236}">
                <a16:creationId xmlns:a16="http://schemas.microsoft.com/office/drawing/2014/main" id="{2E0BEE46-41AD-EE42-B194-F1FA1A473B78}"/>
              </a:ext>
            </a:extLst>
          </p:cNvPr>
          <p:cNvGrpSpPr/>
          <p:nvPr/>
        </p:nvGrpSpPr>
        <p:grpSpPr>
          <a:xfrm>
            <a:off x="1111254" y="5575448"/>
            <a:ext cx="6921492" cy="684348"/>
            <a:chOff x="1133095" y="5589240"/>
            <a:chExt cx="6921492" cy="684348"/>
          </a:xfrm>
        </p:grpSpPr>
        <p:sp>
          <p:nvSpPr>
            <p:cNvPr id="9" name="直角三角形 8">
              <a:extLst>
                <a:ext uri="{FF2B5EF4-FFF2-40B4-BE49-F238E27FC236}">
                  <a16:creationId xmlns:a16="http://schemas.microsoft.com/office/drawing/2014/main" id="{2807F920-9C18-494F-98B7-401654ADF3BD}"/>
                </a:ext>
              </a:extLst>
            </p:cNvPr>
            <p:cNvSpPr/>
            <p:nvPr/>
          </p:nvSpPr>
          <p:spPr>
            <a:xfrm rot="10800000" flipH="1">
              <a:off x="1133095" y="5589240"/>
              <a:ext cx="6921492" cy="684348"/>
            </a:xfrm>
            <a:prstGeom prst="rtTriangl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662925D6-E116-4647-BDB8-4354945484F4}"/>
                </a:ext>
              </a:extLst>
            </p:cNvPr>
            <p:cNvSpPr txBox="1"/>
            <p:nvPr/>
          </p:nvSpPr>
          <p:spPr>
            <a:xfrm>
              <a:off x="1368850" y="5750441"/>
              <a:ext cx="646331"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技術</a:t>
              </a:r>
              <a:endParaRPr kumimoji="1" lang="ja-JP" altLang="en-US" b="1">
                <a:solidFill>
                  <a:schemeClr val="bg1"/>
                </a:solidFill>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94D84F78-BBD5-9344-B3D6-80963783BC03}"/>
              </a:ext>
            </a:extLst>
          </p:cNvPr>
          <p:cNvGrpSpPr/>
          <p:nvPr/>
        </p:nvGrpSpPr>
        <p:grpSpPr>
          <a:xfrm>
            <a:off x="1111254" y="5696980"/>
            <a:ext cx="6921492" cy="684348"/>
            <a:chOff x="1111254" y="5696980"/>
            <a:chExt cx="6921492" cy="684348"/>
          </a:xfrm>
        </p:grpSpPr>
        <p:sp>
          <p:nvSpPr>
            <p:cNvPr id="6" name="直角三角形 5">
              <a:extLst>
                <a:ext uri="{FF2B5EF4-FFF2-40B4-BE49-F238E27FC236}">
                  <a16:creationId xmlns:a16="http://schemas.microsoft.com/office/drawing/2014/main" id="{16D450F5-8159-D743-9538-E24FB06BF7AB}"/>
                </a:ext>
              </a:extLst>
            </p:cNvPr>
            <p:cNvSpPr/>
            <p:nvPr/>
          </p:nvSpPr>
          <p:spPr>
            <a:xfrm flipH="1">
              <a:off x="1111254" y="5696980"/>
              <a:ext cx="6921492" cy="684348"/>
            </a:xfrm>
            <a:prstGeom prst="rtTriangl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49146DC1-EFB2-7746-9A4F-D3638F0F42F3}"/>
                </a:ext>
              </a:extLst>
            </p:cNvPr>
            <p:cNvSpPr txBox="1"/>
            <p:nvPr/>
          </p:nvSpPr>
          <p:spPr>
            <a:xfrm>
              <a:off x="6570896" y="5955206"/>
              <a:ext cx="1338828"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ヒトと組織</a:t>
              </a:r>
              <a:endParaRPr kumimoji="1" lang="ja-JP" altLang="en-US" b="1">
                <a:solidFill>
                  <a:schemeClr val="bg1"/>
                </a:solidFill>
                <a:latin typeface="Meiryo" panose="020B0604030504040204" pitchFamily="34" charset="-128"/>
                <a:ea typeface="Meiryo" panose="020B0604030504040204" pitchFamily="34" charset="-128"/>
              </a:endParaRPr>
            </a:p>
          </p:txBody>
        </p:sp>
      </p:grpSp>
      <p:sp>
        <p:nvSpPr>
          <p:cNvPr id="32" name="テキスト ボックス 31">
            <a:extLst>
              <a:ext uri="{FF2B5EF4-FFF2-40B4-BE49-F238E27FC236}">
                <a16:creationId xmlns:a16="http://schemas.microsoft.com/office/drawing/2014/main" id="{B1890155-03C4-DF40-A648-1885AC34F7EE}"/>
              </a:ext>
            </a:extLst>
          </p:cNvPr>
          <p:cNvSpPr txBox="1"/>
          <p:nvPr/>
        </p:nvSpPr>
        <p:spPr>
          <a:xfrm>
            <a:off x="1355193" y="6425376"/>
            <a:ext cx="1595309" cy="261610"/>
          </a:xfrm>
          <a:prstGeom prst="rect">
            <a:avLst/>
          </a:prstGeom>
          <a:noFill/>
        </p:spPr>
        <p:txBody>
          <a:bodyPr wrap="none" rtlCol="0">
            <a:spAutoFit/>
          </a:bodyPr>
          <a:lstStyle/>
          <a:p>
            <a:r>
              <a:rPr kumimoji="1" lang="ja-JP" altLang="en-US" sz="1100">
                <a:latin typeface="Meiryo" panose="020B0604030504040204" pitchFamily="34" charset="-128"/>
                <a:ea typeface="Meiryo" panose="020B0604030504040204" pitchFamily="34" charset="-128"/>
              </a:rPr>
              <a:t>自分たちのポジション</a:t>
            </a:r>
          </a:p>
        </p:txBody>
      </p:sp>
      <p:sp>
        <p:nvSpPr>
          <p:cNvPr id="34" name="円/楕円 33">
            <a:extLst>
              <a:ext uri="{FF2B5EF4-FFF2-40B4-BE49-F238E27FC236}">
                <a16:creationId xmlns:a16="http://schemas.microsoft.com/office/drawing/2014/main" id="{A442D18C-02A0-1748-838E-A9B192E2EF6A}"/>
              </a:ext>
            </a:extLst>
          </p:cNvPr>
          <p:cNvSpPr/>
          <p:nvPr/>
        </p:nvSpPr>
        <p:spPr>
          <a:xfrm>
            <a:off x="1133094" y="6430514"/>
            <a:ext cx="170588" cy="17058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0538FC75-FA7C-F84F-A30E-9DDE70AE2AA8}"/>
              </a:ext>
            </a:extLst>
          </p:cNvPr>
          <p:cNvSpPr txBox="1"/>
          <p:nvPr/>
        </p:nvSpPr>
        <p:spPr>
          <a:xfrm>
            <a:off x="6084168" y="6434554"/>
            <a:ext cx="3074881"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及川卓也</a:t>
            </a:r>
            <a:r>
              <a:rPr kumimoji="1" lang="en-US" altLang="ja-JP" sz="800" dirty="0">
                <a:latin typeface="Meiryo" panose="020B0604030504040204" pitchFamily="34" charset="-128"/>
                <a:ea typeface="Meiryo" panose="020B0604030504040204" pitchFamily="34" charset="-128"/>
              </a:rPr>
              <a:t> </a:t>
            </a:r>
            <a:r>
              <a:rPr kumimoji="1" lang="ja-JP" altLang="en-US" sz="800">
                <a:latin typeface="Meiryo" panose="020B0604030504040204" pitchFamily="34" charset="-128"/>
                <a:ea typeface="Meiryo" panose="020B0604030504040204" pitchFamily="34" charset="-128"/>
              </a:rPr>
              <a:t>著「ソフトウェア・ファースト」</a:t>
            </a:r>
            <a:r>
              <a:rPr kumimoji="1" lang="en-US" altLang="ja-JP" sz="800" dirty="0">
                <a:latin typeface="Meiryo" panose="020B0604030504040204" pitchFamily="34" charset="-128"/>
                <a:ea typeface="Meiryo" panose="020B0604030504040204" pitchFamily="34" charset="-128"/>
              </a:rPr>
              <a:t>p.196</a:t>
            </a:r>
            <a:r>
              <a:rPr kumimoji="1" lang="ja-JP" altLang="en-US" sz="800">
                <a:latin typeface="Meiryo" panose="020B0604030504040204" pitchFamily="34" charset="-128"/>
                <a:ea typeface="Meiryo" panose="020B0604030504040204" pitchFamily="34" charset="-128"/>
              </a:rPr>
              <a:t>を参考に作成</a:t>
            </a:r>
          </a:p>
        </p:txBody>
      </p:sp>
    </p:spTree>
    <p:extLst>
      <p:ext uri="{BB962C8B-B14F-4D97-AF65-F5344CB8AC3E}">
        <p14:creationId xmlns:p14="http://schemas.microsoft.com/office/powerpoint/2010/main" val="30847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ppt_x</p:attrName>
                                        </p:attrNameLst>
                                      </p:cBhvr>
                                      <p:tavLst>
                                        <p:tav tm="0">
                                          <p:val>
                                            <p:strVal val="#ppt_x+#ppt_w*1.125000"/>
                                          </p:val>
                                        </p:tav>
                                        <p:tav tm="100000">
                                          <p:val>
                                            <p:strVal val="#ppt_x"/>
                                          </p:val>
                                        </p:tav>
                                      </p:tavLst>
                                    </p:anim>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93160B2-F08C-5A42-B8B9-7457938223AE}"/>
              </a:ext>
            </a:extLst>
          </p:cNvPr>
          <p:cNvSpPr/>
          <p:nvPr/>
        </p:nvSpPr>
        <p:spPr>
          <a:xfrm>
            <a:off x="1115615" y="790361"/>
            <a:ext cx="3312369" cy="469114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99F8EF-7284-CE46-9A2E-693071FE262F}"/>
              </a:ext>
            </a:extLst>
          </p:cNvPr>
          <p:cNvSpPr/>
          <p:nvPr/>
        </p:nvSpPr>
        <p:spPr>
          <a:xfrm>
            <a:off x="4716016" y="790361"/>
            <a:ext cx="3312369" cy="469114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7516FD9-C278-6A4A-B49F-73E13000EC34}"/>
              </a:ext>
            </a:extLst>
          </p:cNvPr>
          <p:cNvSpPr>
            <a:spLocks noGrp="1"/>
          </p:cNvSpPr>
          <p:nvPr>
            <p:ph type="title"/>
          </p:nvPr>
        </p:nvSpPr>
        <p:spPr>
          <a:xfrm>
            <a:off x="230400" y="266400"/>
            <a:ext cx="8913600" cy="416221"/>
          </a:xfrm>
        </p:spPr>
        <p:txBody>
          <a:bodyPr/>
          <a:lstStyle/>
          <a:p>
            <a:r>
              <a:rPr kumimoji="1" lang="en-US" altLang="ja-JP" dirty="0"/>
              <a:t>DX</a:t>
            </a:r>
            <a:r>
              <a:rPr kumimoji="1" lang="ja-JP" altLang="en-US"/>
              <a:t>の</a:t>
            </a:r>
            <a:r>
              <a:rPr lang="ja-JP" altLang="en-US"/>
              <a:t>実践</a:t>
            </a:r>
            <a:endParaRPr kumimoji="1" lang="ja-JP" altLang="en-US"/>
          </a:p>
        </p:txBody>
      </p:sp>
      <p:grpSp>
        <p:nvGrpSpPr>
          <p:cNvPr id="10" name="グループ化 9">
            <a:extLst>
              <a:ext uri="{FF2B5EF4-FFF2-40B4-BE49-F238E27FC236}">
                <a16:creationId xmlns:a16="http://schemas.microsoft.com/office/drawing/2014/main" id="{2E0BEE46-41AD-EE42-B194-F1FA1A473B78}"/>
              </a:ext>
            </a:extLst>
          </p:cNvPr>
          <p:cNvGrpSpPr/>
          <p:nvPr/>
        </p:nvGrpSpPr>
        <p:grpSpPr>
          <a:xfrm>
            <a:off x="1111254" y="5575448"/>
            <a:ext cx="6921492" cy="684348"/>
            <a:chOff x="1133095" y="5589240"/>
            <a:chExt cx="6921492" cy="684348"/>
          </a:xfrm>
        </p:grpSpPr>
        <p:sp>
          <p:nvSpPr>
            <p:cNvPr id="9" name="直角三角形 8">
              <a:extLst>
                <a:ext uri="{FF2B5EF4-FFF2-40B4-BE49-F238E27FC236}">
                  <a16:creationId xmlns:a16="http://schemas.microsoft.com/office/drawing/2014/main" id="{2807F920-9C18-494F-98B7-401654ADF3BD}"/>
                </a:ext>
              </a:extLst>
            </p:cNvPr>
            <p:cNvSpPr/>
            <p:nvPr/>
          </p:nvSpPr>
          <p:spPr>
            <a:xfrm rot="10800000" flipH="1">
              <a:off x="1133095" y="5589240"/>
              <a:ext cx="6921492" cy="684348"/>
            </a:xfrm>
            <a:prstGeom prst="rtTriangl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662925D6-E116-4647-BDB8-4354945484F4}"/>
                </a:ext>
              </a:extLst>
            </p:cNvPr>
            <p:cNvSpPr txBox="1"/>
            <p:nvPr/>
          </p:nvSpPr>
          <p:spPr>
            <a:xfrm>
              <a:off x="1368850" y="5750441"/>
              <a:ext cx="646331" cy="369332"/>
            </a:xfrm>
            <a:prstGeom prst="rect">
              <a:avLst/>
            </a:prstGeom>
            <a:noFill/>
          </p:spPr>
          <p:txBody>
            <a:bodyPr wrap="none" rtlCol="0">
              <a:spAutoFit/>
            </a:bodyPr>
            <a:lstStyle/>
            <a:p>
              <a:pPr algn="ctr"/>
              <a:r>
                <a:rPr lang="ja-JP" altLang="en-US" b="1" dirty="0">
                  <a:solidFill>
                    <a:schemeClr val="bg1"/>
                  </a:solidFill>
                  <a:latin typeface="Meiryo" panose="020B0604030504040204" pitchFamily="34" charset="-128"/>
                  <a:ea typeface="Meiryo" panose="020B0604030504040204" pitchFamily="34" charset="-128"/>
                </a:rPr>
                <a:t>技術</a:t>
              </a:r>
              <a:endParaRPr kumimoji="1" lang="ja-JP" altLang="en-US" b="1" dirty="0">
                <a:solidFill>
                  <a:schemeClr val="bg1"/>
                </a:solidFill>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94D84F78-BBD5-9344-B3D6-80963783BC03}"/>
              </a:ext>
            </a:extLst>
          </p:cNvPr>
          <p:cNvGrpSpPr/>
          <p:nvPr/>
        </p:nvGrpSpPr>
        <p:grpSpPr>
          <a:xfrm>
            <a:off x="1111254" y="5696980"/>
            <a:ext cx="6921492" cy="684348"/>
            <a:chOff x="1111254" y="5696980"/>
            <a:chExt cx="6921492" cy="684348"/>
          </a:xfrm>
        </p:grpSpPr>
        <p:sp>
          <p:nvSpPr>
            <p:cNvPr id="6" name="直角三角形 5">
              <a:extLst>
                <a:ext uri="{FF2B5EF4-FFF2-40B4-BE49-F238E27FC236}">
                  <a16:creationId xmlns:a16="http://schemas.microsoft.com/office/drawing/2014/main" id="{16D450F5-8159-D743-9538-E24FB06BF7AB}"/>
                </a:ext>
              </a:extLst>
            </p:cNvPr>
            <p:cNvSpPr/>
            <p:nvPr/>
          </p:nvSpPr>
          <p:spPr>
            <a:xfrm flipH="1">
              <a:off x="1111254" y="5696980"/>
              <a:ext cx="6921492" cy="684348"/>
            </a:xfrm>
            <a:prstGeom prst="rtTriangl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49146DC1-EFB2-7746-9A4F-D3638F0F42F3}"/>
                </a:ext>
              </a:extLst>
            </p:cNvPr>
            <p:cNvSpPr txBox="1"/>
            <p:nvPr/>
          </p:nvSpPr>
          <p:spPr>
            <a:xfrm>
              <a:off x="6570896" y="5955206"/>
              <a:ext cx="1338828" cy="369332"/>
            </a:xfrm>
            <a:prstGeom prst="rect">
              <a:avLst/>
            </a:prstGeom>
            <a:noFill/>
          </p:spPr>
          <p:txBody>
            <a:bodyPr wrap="none" rtlCol="0">
              <a:spAutoFit/>
            </a:bodyPr>
            <a:lstStyle/>
            <a:p>
              <a:pPr algn="ctr"/>
              <a:r>
                <a:rPr lang="ja-JP" altLang="en-US" b="1" dirty="0">
                  <a:solidFill>
                    <a:schemeClr val="bg1"/>
                  </a:solidFill>
                  <a:latin typeface="Meiryo" panose="020B0604030504040204" pitchFamily="34" charset="-128"/>
                  <a:ea typeface="Meiryo" panose="020B0604030504040204" pitchFamily="34" charset="-128"/>
                </a:rPr>
                <a:t>ヒトと組織</a:t>
              </a:r>
              <a:endParaRPr kumimoji="1" lang="ja-JP" altLang="en-US" b="1" dirty="0">
                <a:solidFill>
                  <a:schemeClr val="bg1"/>
                </a:solidFill>
                <a:latin typeface="Meiryo" panose="020B0604030504040204" pitchFamily="34" charset="-128"/>
                <a:ea typeface="Meiryo" panose="020B0604030504040204" pitchFamily="34" charset="-128"/>
              </a:endParaRPr>
            </a:p>
          </p:txBody>
        </p:sp>
      </p:grpSp>
      <p:sp>
        <p:nvSpPr>
          <p:cNvPr id="41" name="環状矢印 40">
            <a:extLst>
              <a:ext uri="{FF2B5EF4-FFF2-40B4-BE49-F238E27FC236}">
                <a16:creationId xmlns:a16="http://schemas.microsoft.com/office/drawing/2014/main" id="{75742EB2-739D-CB41-AEAA-B5E9879F5C65}"/>
              </a:ext>
            </a:extLst>
          </p:cNvPr>
          <p:cNvSpPr/>
          <p:nvPr/>
        </p:nvSpPr>
        <p:spPr>
          <a:xfrm rot="17196856">
            <a:off x="1982044" y="1518797"/>
            <a:ext cx="4874406" cy="4832493"/>
          </a:xfrm>
          <a:prstGeom prst="circularArrow">
            <a:avLst>
              <a:gd name="adj1" fmla="val 12500"/>
              <a:gd name="adj2" fmla="val 1142319"/>
              <a:gd name="adj3" fmla="val 20457681"/>
              <a:gd name="adj4" fmla="val 15188728"/>
              <a:gd name="adj5" fmla="val 12500"/>
            </a:avLst>
          </a:prstGeom>
          <a:solidFill>
            <a:srgbClr val="FF6666">
              <a:alpha val="1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2A4E55EE-4784-DE45-8488-F3E92F52E023}"/>
              </a:ext>
            </a:extLst>
          </p:cNvPr>
          <p:cNvSpPr txBox="1"/>
          <p:nvPr/>
        </p:nvSpPr>
        <p:spPr>
          <a:xfrm>
            <a:off x="1260732" y="3582344"/>
            <a:ext cx="3016848" cy="1661993"/>
          </a:xfrm>
          <a:prstGeom prst="rect">
            <a:avLst/>
          </a:prstGeom>
          <a:noFill/>
        </p:spPr>
        <p:txBody>
          <a:bodyPr wrap="square" rtlCol="0">
            <a:spAutoFit/>
          </a:bodyPr>
          <a:lstStyle/>
          <a:p>
            <a:pPr marL="171450" indent="-171450">
              <a:buFont typeface="Wingdings" pitchFamily="2" charset="2"/>
              <a:buChar char="l"/>
            </a:pPr>
            <a:r>
              <a:rPr kumimoji="1" lang="ja-JP" altLang="en-US" sz="1200" dirty="0">
                <a:solidFill>
                  <a:schemeClr val="accent3">
                    <a:lumMod val="50000"/>
                  </a:schemeClr>
                </a:solidFill>
                <a:latin typeface="Meiryo" panose="020B0604030504040204" pitchFamily="34" charset="-128"/>
                <a:ea typeface="Meiryo" panose="020B0604030504040204" pitchFamily="34" charset="-128"/>
              </a:rPr>
              <a:t>業務プロセスのリストラ・スリム化</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accent3">
                    <a:lumMod val="50000"/>
                  </a:schemeClr>
                </a:solidFill>
                <a:latin typeface="Meiryo" panose="020B0604030504040204" pitchFamily="34" charset="-128"/>
                <a:ea typeface="Meiryo" panose="020B0604030504040204" pitchFamily="34" charset="-128"/>
              </a:rPr>
              <a:t>徹底したペーパーレス化</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chemeClr val="accent3">
                    <a:lumMod val="50000"/>
                  </a:schemeClr>
                </a:solidFill>
                <a:latin typeface="Meiryo" panose="020B0604030504040204" pitchFamily="34" charset="-128"/>
                <a:ea typeface="Meiryo" panose="020B0604030504040204" pitchFamily="34" charset="-128"/>
              </a:rPr>
              <a:t>クラウド利用の制限撤廃</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accent3">
                    <a:lumMod val="50000"/>
                  </a:schemeClr>
                </a:solidFill>
                <a:latin typeface="Meiryo" panose="020B0604030504040204" pitchFamily="34" charset="-128"/>
                <a:ea typeface="Meiryo" panose="020B0604030504040204" pitchFamily="34" charset="-128"/>
              </a:rPr>
              <a:t>働く場所や時間から解放されるデジタル・ワーキング・スペースの整備</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en-US" altLang="ja-JP" sz="1200" dirty="0">
                <a:solidFill>
                  <a:schemeClr val="accent3">
                    <a:lumMod val="50000"/>
                  </a:schemeClr>
                </a:solidFill>
                <a:latin typeface="Meiryo" panose="020B0604030504040204" pitchFamily="34" charset="-128"/>
                <a:ea typeface="Meiryo" panose="020B0604030504040204" pitchFamily="34" charset="-128"/>
              </a:rPr>
              <a:t>IT</a:t>
            </a:r>
            <a:r>
              <a:rPr lang="ja-JP" altLang="en-US" sz="1200" dirty="0">
                <a:solidFill>
                  <a:schemeClr val="accent3">
                    <a:lumMod val="50000"/>
                  </a:schemeClr>
                </a:solidFill>
                <a:latin typeface="Meiryo" panose="020B0604030504040204" pitchFamily="34" charset="-128"/>
                <a:ea typeface="Meiryo" panose="020B0604030504040204" pitchFamily="34" charset="-128"/>
              </a:rPr>
              <a:t>価値を毀損する使い方の排除</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314325" lvl="1" indent="-168275">
              <a:buFont typeface="Wingdings" pitchFamily="2" charset="2"/>
              <a:buChar char="Ø"/>
            </a:pPr>
            <a:r>
              <a:rPr kumimoji="1" lang="en-US" altLang="ja-JP" sz="900" dirty="0">
                <a:solidFill>
                  <a:schemeClr val="accent3">
                    <a:lumMod val="50000"/>
                  </a:schemeClr>
                </a:solidFill>
                <a:latin typeface="Meiryo" panose="020B0604030504040204" pitchFamily="34" charset="-128"/>
                <a:ea typeface="Meiryo" panose="020B0604030504040204" pitchFamily="34" charset="-128"/>
              </a:rPr>
              <a:t>VDI </a:t>
            </a:r>
            <a:r>
              <a:rPr kumimoji="1" lang="ja-JP" altLang="en-US" sz="900" dirty="0">
                <a:solidFill>
                  <a:schemeClr val="accent3">
                    <a:lumMod val="50000"/>
                  </a:schemeClr>
                </a:solidFill>
                <a:latin typeface="Meiryo" panose="020B0604030504040204" pitchFamily="34" charset="-128"/>
                <a:ea typeface="Meiryo" panose="020B0604030504040204" pitchFamily="34" charset="-128"/>
              </a:rPr>
              <a:t>→</a:t>
            </a:r>
            <a:r>
              <a:rPr kumimoji="1" lang="en-US" altLang="ja-JP" sz="900" dirty="0">
                <a:solidFill>
                  <a:schemeClr val="accent3">
                    <a:lumMod val="50000"/>
                  </a:schemeClr>
                </a:solidFill>
                <a:latin typeface="Meiryo" panose="020B0604030504040204" pitchFamily="34" charset="-128"/>
                <a:ea typeface="Meiryo" panose="020B0604030504040204" pitchFamily="34" charset="-128"/>
              </a:rPr>
              <a:t> </a:t>
            </a:r>
            <a:r>
              <a:rPr kumimoji="1" lang="ja-JP" altLang="en-US" sz="900" dirty="0">
                <a:solidFill>
                  <a:schemeClr val="accent3">
                    <a:lumMod val="50000"/>
                  </a:schemeClr>
                </a:solidFill>
                <a:latin typeface="Meiryo" panose="020B0604030504040204" pitchFamily="34" charset="-128"/>
                <a:ea typeface="Meiryo" panose="020B0604030504040204" pitchFamily="34" charset="-128"/>
              </a:rPr>
              <a:t>高性能</a:t>
            </a:r>
            <a:r>
              <a:rPr kumimoji="1" lang="en-US" altLang="ja-JP" sz="900" dirty="0">
                <a:solidFill>
                  <a:schemeClr val="accent3">
                    <a:lumMod val="50000"/>
                  </a:schemeClr>
                </a:solidFill>
                <a:latin typeface="Meiryo" panose="020B0604030504040204" pitchFamily="34" charset="-128"/>
                <a:ea typeface="Meiryo" panose="020B0604030504040204" pitchFamily="34" charset="-128"/>
              </a:rPr>
              <a:t>PC</a:t>
            </a:r>
          </a:p>
          <a:p>
            <a:pPr marL="314325" lvl="1" indent="-168275">
              <a:buFont typeface="Wingdings" pitchFamily="2" charset="2"/>
              <a:buChar char="Ø"/>
            </a:pPr>
            <a:r>
              <a:rPr lang="en-US" altLang="ja-JP" sz="900" dirty="0">
                <a:solidFill>
                  <a:schemeClr val="accent3">
                    <a:lumMod val="50000"/>
                  </a:schemeClr>
                </a:solidFill>
                <a:latin typeface="Meiryo" panose="020B0604030504040204" pitchFamily="34" charset="-128"/>
                <a:ea typeface="Meiryo" panose="020B0604030504040204" pitchFamily="34" charset="-128"/>
              </a:rPr>
              <a:t>FW</a:t>
            </a:r>
            <a:r>
              <a:rPr lang="ja-JP" altLang="en-US"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a:solidFill>
                  <a:schemeClr val="accent3">
                    <a:lumMod val="50000"/>
                  </a:schemeClr>
                </a:solidFill>
                <a:latin typeface="Meiryo" panose="020B0604030504040204" pitchFamily="34" charset="-128"/>
                <a:ea typeface="Meiryo" panose="020B0604030504040204" pitchFamily="34" charset="-128"/>
              </a:rPr>
              <a:t>PW</a:t>
            </a:r>
            <a:r>
              <a:rPr lang="ja-JP" altLang="en-US"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a:solidFill>
                  <a:schemeClr val="accent3">
                    <a:lumMod val="50000"/>
                  </a:schemeClr>
                </a:solidFill>
                <a:latin typeface="Meiryo" panose="020B0604030504040204" pitchFamily="34" charset="-128"/>
                <a:ea typeface="Meiryo" panose="020B0604030504040204" pitchFamily="34" charset="-128"/>
              </a:rPr>
              <a:t>VPN </a:t>
            </a:r>
            <a:r>
              <a:rPr lang="ja-JP" altLang="en-US"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a:solidFill>
                  <a:schemeClr val="accent3">
                    <a:lumMod val="50000"/>
                  </a:schemeClr>
                </a:solidFill>
                <a:latin typeface="Meiryo" panose="020B0604030504040204" pitchFamily="34" charset="-128"/>
                <a:ea typeface="Meiryo" panose="020B0604030504040204" pitchFamily="34" charset="-128"/>
              </a:rPr>
              <a:t> </a:t>
            </a:r>
            <a:r>
              <a:rPr lang="ja-JP" altLang="en-US" sz="900" dirty="0">
                <a:solidFill>
                  <a:schemeClr val="accent3">
                    <a:lumMod val="50000"/>
                  </a:schemeClr>
                </a:solidFill>
                <a:latin typeface="Meiryo" panose="020B0604030504040204" pitchFamily="34" charset="-128"/>
                <a:ea typeface="Meiryo" panose="020B0604030504040204" pitchFamily="34" charset="-128"/>
              </a:rPr>
              <a:t>ゼロトラスト・</a:t>
            </a:r>
            <a:r>
              <a:rPr lang="en-US" altLang="ja-JP" sz="900" dirty="0">
                <a:solidFill>
                  <a:schemeClr val="accent3">
                    <a:lumMod val="50000"/>
                  </a:schemeClr>
                </a:solidFill>
                <a:latin typeface="Meiryo" panose="020B0604030504040204" pitchFamily="34" charset="-128"/>
                <a:ea typeface="Meiryo" panose="020B0604030504040204" pitchFamily="34" charset="-128"/>
              </a:rPr>
              <a:t>FIDO2</a:t>
            </a:r>
            <a:r>
              <a:rPr lang="ja-JP" altLang="en-US"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a:solidFill>
                  <a:schemeClr val="accent3">
                    <a:lumMod val="50000"/>
                  </a:schemeClr>
                </a:solidFill>
                <a:latin typeface="Meiryo" panose="020B0604030504040204" pitchFamily="34" charset="-128"/>
                <a:ea typeface="Meiryo" panose="020B0604030504040204" pitchFamily="34" charset="-128"/>
              </a:rPr>
              <a:t>SSO</a:t>
            </a:r>
          </a:p>
          <a:p>
            <a:pPr marL="146050" lvl="1" algn="r"/>
            <a:r>
              <a:rPr lang="ja-JP" altLang="en-US" sz="1200" dirty="0">
                <a:solidFill>
                  <a:schemeClr val="accent3">
                    <a:lumMod val="50000"/>
                  </a:schemeClr>
                </a:solidFill>
                <a:latin typeface="Meiryo" panose="020B0604030504040204" pitchFamily="34" charset="-128"/>
                <a:ea typeface="Meiryo" panose="020B0604030504040204" pitchFamily="34" charset="-128"/>
              </a:rPr>
              <a:t>など</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9E49499-5710-8446-AA6A-23025AE4A349}"/>
              </a:ext>
            </a:extLst>
          </p:cNvPr>
          <p:cNvSpPr txBox="1"/>
          <p:nvPr/>
        </p:nvSpPr>
        <p:spPr>
          <a:xfrm>
            <a:off x="1260733" y="1469102"/>
            <a:ext cx="3016847" cy="1846659"/>
          </a:xfrm>
          <a:prstGeom prst="rect">
            <a:avLst/>
          </a:prstGeom>
          <a:noFill/>
        </p:spPr>
        <p:txBody>
          <a:bodyPr wrap="square" rtlCol="0">
            <a:spAutoFit/>
          </a:bodyPr>
          <a:lstStyle/>
          <a:p>
            <a:pPr marL="171450" indent="-171450">
              <a:buFont typeface="Wingdings" pitchFamily="2" charset="2"/>
              <a:buChar char="l"/>
            </a:pPr>
            <a:r>
              <a:rPr kumimoji="1" lang="ja-JP" altLang="en-US" sz="1200" dirty="0">
                <a:solidFill>
                  <a:schemeClr val="accent3">
                    <a:lumMod val="50000"/>
                  </a:schemeClr>
                </a:solidFill>
                <a:latin typeface="Meiryo" panose="020B0604030504040204" pitchFamily="34" charset="-128"/>
                <a:ea typeface="Meiryo" panose="020B0604030504040204" pitchFamily="34" charset="-128"/>
              </a:rPr>
              <a:t>日常業務の</a:t>
            </a:r>
            <a:r>
              <a:rPr lang="en-US" altLang="ja-JP" sz="1200" dirty="0">
                <a:solidFill>
                  <a:schemeClr val="accent3">
                    <a:lumMod val="50000"/>
                  </a:schemeClr>
                </a:solidFill>
                <a:latin typeface="Meiryo" panose="020B0604030504040204" pitchFamily="34" charset="-128"/>
                <a:ea typeface="Meiryo" panose="020B0604030504040204" pitchFamily="34" charset="-128"/>
              </a:rPr>
              <a:t>SaaS</a:t>
            </a:r>
            <a:r>
              <a:rPr lang="ja-JP" altLang="en-US" sz="1200" dirty="0">
                <a:solidFill>
                  <a:schemeClr val="accent3">
                    <a:lumMod val="50000"/>
                  </a:schemeClr>
                </a:solidFill>
                <a:latin typeface="Meiryo" panose="020B0604030504040204" pitchFamily="34" charset="-128"/>
                <a:ea typeface="Meiryo" panose="020B0604030504040204" pitchFamily="34" charset="-128"/>
              </a:rPr>
              <a:t>適用範囲を拡大</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accent3">
                    <a:lumMod val="50000"/>
                  </a:schemeClr>
                </a:solidFill>
                <a:latin typeface="Meiryo" panose="020B0604030504040204" pitchFamily="34" charset="-128"/>
                <a:ea typeface="Meiryo" panose="020B0604030504040204" pitchFamily="34" charset="-128"/>
              </a:rPr>
              <a:t>デジタルを駆使した戦略的サービスの拡充</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accent3">
                    <a:lumMod val="50000"/>
                  </a:schemeClr>
                </a:solidFill>
                <a:latin typeface="Meiryo" panose="020B0604030504040204" pitchFamily="34" charset="-128"/>
                <a:ea typeface="Meiryo" panose="020B0604030504040204" pitchFamily="34" charset="-128"/>
              </a:rPr>
              <a:t>戦略的（売上や利益に直結）サービスの内製化</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accent3">
                    <a:lumMod val="50000"/>
                  </a:schemeClr>
                </a:solidFill>
                <a:latin typeface="Meiryo" panose="020B0604030504040204" pitchFamily="34" charset="-128"/>
                <a:ea typeface="Meiryo" panose="020B0604030504040204" pitchFamily="34" charset="-128"/>
              </a:rPr>
              <a:t>スピード・スケーラビリティ・アジリティの追求</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314325" lvl="1" indent="-168275">
              <a:buFont typeface="Wingdings" pitchFamily="2" charset="2"/>
              <a:buChar char="Ø"/>
            </a:pPr>
            <a:r>
              <a:rPr kumimoji="1" lang="ja-JP" altLang="en-US" sz="900" dirty="0">
                <a:solidFill>
                  <a:schemeClr val="accent3">
                    <a:lumMod val="50000"/>
                  </a:schemeClr>
                </a:solidFill>
                <a:latin typeface="Meiryo" panose="020B0604030504040204" pitchFamily="34" charset="-128"/>
                <a:ea typeface="Meiryo" panose="020B0604030504040204" pitchFamily="34" charset="-128"/>
              </a:rPr>
              <a:t>アジャイル開発と</a:t>
            </a:r>
            <a:r>
              <a:rPr kumimoji="1" lang="en-US" altLang="ja-JP" sz="900" dirty="0">
                <a:solidFill>
                  <a:schemeClr val="accent3">
                    <a:lumMod val="50000"/>
                  </a:schemeClr>
                </a:solidFill>
                <a:latin typeface="Meiryo" panose="020B0604030504040204" pitchFamily="34" charset="-128"/>
                <a:ea typeface="Meiryo" panose="020B0604030504040204" pitchFamily="34" charset="-128"/>
              </a:rPr>
              <a:t>DevOps</a:t>
            </a:r>
          </a:p>
          <a:p>
            <a:pPr marL="314325" lvl="1" indent="-168275">
              <a:buFont typeface="Wingdings" pitchFamily="2" charset="2"/>
              <a:buChar char="Ø"/>
            </a:pPr>
            <a:r>
              <a:rPr lang="en-US" altLang="ja-JP" sz="900" dirty="0">
                <a:solidFill>
                  <a:schemeClr val="accent3">
                    <a:lumMod val="50000"/>
                  </a:schemeClr>
                </a:solidFill>
                <a:latin typeface="Meiryo" panose="020B0604030504040204" pitchFamily="34" charset="-128"/>
                <a:ea typeface="Meiryo" panose="020B0604030504040204" pitchFamily="34" charset="-128"/>
              </a:rPr>
              <a:t>PaaS</a:t>
            </a:r>
            <a:r>
              <a:rPr lang="ja-JP" altLang="en-US" sz="900" dirty="0">
                <a:solidFill>
                  <a:schemeClr val="accent3">
                    <a:lumMod val="50000"/>
                  </a:schemeClr>
                </a:solidFill>
                <a:latin typeface="Meiryo" panose="020B0604030504040204" pitchFamily="34" charset="-128"/>
                <a:ea typeface="Meiryo" panose="020B0604030504040204" pitchFamily="34" charset="-128"/>
              </a:rPr>
              <a:t>・サーバーレス</a:t>
            </a:r>
            <a:r>
              <a:rPr lang="en-US" altLang="ja-JP"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err="1">
                <a:solidFill>
                  <a:schemeClr val="accent3">
                    <a:lumMod val="50000"/>
                  </a:schemeClr>
                </a:solidFill>
                <a:latin typeface="Meiryo" panose="020B0604030504040204" pitchFamily="34" charset="-128"/>
                <a:ea typeface="Meiryo" panose="020B0604030504040204" pitchFamily="34" charset="-128"/>
              </a:rPr>
              <a:t>FaaS</a:t>
            </a:r>
            <a:r>
              <a:rPr lang="ja-JP" altLang="en-US"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a:solidFill>
                  <a:schemeClr val="accent3">
                    <a:lumMod val="50000"/>
                  </a:schemeClr>
                </a:solidFill>
                <a:latin typeface="Meiryo" panose="020B0604030504040204" pitchFamily="34" charset="-128"/>
                <a:ea typeface="Meiryo" panose="020B0604030504040204" pitchFamily="34" charset="-128"/>
              </a:rPr>
              <a:t>SaaS</a:t>
            </a:r>
          </a:p>
          <a:p>
            <a:pPr algn="r"/>
            <a:r>
              <a:rPr lang="ja-JP" altLang="en-US" sz="1200" dirty="0">
                <a:solidFill>
                  <a:schemeClr val="accent3">
                    <a:lumMod val="50000"/>
                  </a:schemeClr>
                </a:solidFill>
                <a:latin typeface="Meiryo" panose="020B0604030504040204" pitchFamily="34" charset="-128"/>
                <a:ea typeface="Meiryo" panose="020B0604030504040204" pitchFamily="34" charset="-128"/>
              </a:rPr>
              <a:t>　など</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EAEB474-A8EB-4E49-BC71-E6B7C22A5B2F}"/>
              </a:ext>
            </a:extLst>
          </p:cNvPr>
          <p:cNvSpPr txBox="1"/>
          <p:nvPr/>
        </p:nvSpPr>
        <p:spPr>
          <a:xfrm>
            <a:off x="4863776" y="1525797"/>
            <a:ext cx="3016847" cy="2123658"/>
          </a:xfrm>
          <a:prstGeom prst="rect">
            <a:avLst/>
          </a:prstGeom>
          <a:noFill/>
        </p:spPr>
        <p:txBody>
          <a:bodyPr wrap="square" rtlCol="0">
            <a:spAutoFit/>
          </a:bodyPr>
          <a:lstStyle/>
          <a:p>
            <a:pPr marL="171450" indent="-171450">
              <a:buFont typeface="Wingdings" pitchFamily="2" charset="2"/>
              <a:buChar char="l"/>
            </a:pPr>
            <a:r>
              <a:rPr kumimoji="1" lang="ja-JP" altLang="en-US" sz="1200" dirty="0">
                <a:solidFill>
                  <a:srgbClr val="0070C0"/>
                </a:solidFill>
                <a:latin typeface="Meiryo" panose="020B0604030504040204" pitchFamily="34" charset="-128"/>
                <a:ea typeface="Meiryo" panose="020B0604030504040204" pitchFamily="34" charset="-128"/>
              </a:rPr>
              <a:t>徹底した現場への権限委譲</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en-US" altLang="ja-JP" sz="1200" dirty="0">
                <a:solidFill>
                  <a:srgbClr val="0070C0"/>
                </a:solidFill>
                <a:latin typeface="Meiryo" panose="020B0604030504040204" pitchFamily="34" charset="-128"/>
                <a:ea typeface="Meiryo" panose="020B0604030504040204" pitchFamily="34" charset="-128"/>
              </a:rPr>
              <a:t>“Purpose Beyond Profit”</a:t>
            </a:r>
            <a:r>
              <a:rPr kumimoji="1" lang="ja-JP" altLang="en-US" sz="1200" dirty="0">
                <a:solidFill>
                  <a:srgbClr val="0070C0"/>
                </a:solidFill>
                <a:latin typeface="Meiryo" panose="020B0604030504040204" pitchFamily="34" charset="-128"/>
                <a:ea typeface="Meiryo" panose="020B0604030504040204" pitchFamily="34" charset="-128"/>
              </a:rPr>
              <a:t>経営に基づく</a:t>
            </a:r>
            <a:r>
              <a:rPr lang="ja-JP" altLang="en-US" sz="1200" dirty="0">
                <a:solidFill>
                  <a:srgbClr val="0070C0"/>
                </a:solidFill>
                <a:latin typeface="Meiryo" panose="020B0604030504040204" pitchFamily="34" charset="-128"/>
                <a:ea typeface="Meiryo" panose="020B0604030504040204" pitchFamily="34" charset="-128"/>
              </a:rPr>
              <a:t>経営</a:t>
            </a:r>
            <a:r>
              <a:rPr kumimoji="1" lang="ja-JP" altLang="en-US" sz="1200" dirty="0">
                <a:solidFill>
                  <a:srgbClr val="0070C0"/>
                </a:solidFill>
                <a:latin typeface="Meiryo" panose="020B0604030504040204" pitchFamily="34" charset="-128"/>
                <a:ea typeface="Meiryo" panose="020B0604030504040204" pitchFamily="34" charset="-128"/>
              </a:rPr>
              <a:t>ビジョンの再定義</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rgbClr val="0070C0"/>
                </a:solidFill>
                <a:latin typeface="Meiryo" panose="020B0604030504040204" pitchFamily="34" charset="-128"/>
                <a:ea typeface="Meiryo" panose="020B0604030504040204" pitchFamily="34" charset="-128"/>
              </a:rPr>
              <a:t>プロセスの効率化ではなくデータ活用を重視する経営へのシフト</a:t>
            </a:r>
            <a:endParaRPr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rgbClr val="0070C0"/>
                </a:solidFill>
                <a:latin typeface="Meiryo" panose="020B0604030504040204" pitchFamily="34" charset="-128"/>
                <a:ea typeface="Meiryo" panose="020B0604030504040204" pitchFamily="34" charset="-128"/>
              </a:rPr>
              <a:t>「心理的安全性</a:t>
            </a:r>
            <a:r>
              <a:rPr kumimoji="1" lang="ja-JP" altLang="en-US" sz="1200">
                <a:solidFill>
                  <a:srgbClr val="0070C0"/>
                </a:solidFill>
                <a:latin typeface="Meiryo" panose="020B0604030504040204" pitchFamily="34" charset="-128"/>
                <a:ea typeface="Meiryo" panose="020B0604030504040204" pitchFamily="34" charset="-128"/>
              </a:rPr>
              <a:t>」の担保</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rgbClr val="0070C0"/>
                </a:solidFill>
                <a:latin typeface="Meiryo" panose="020B0604030504040204" pitchFamily="34" charset="-128"/>
                <a:ea typeface="Meiryo" panose="020B0604030504040204" pitchFamily="34" charset="-128"/>
              </a:rPr>
              <a:t>社内における「情報」のオープン化</a:t>
            </a:r>
            <a:endParaRPr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rgbClr val="0070C0"/>
                </a:solidFill>
                <a:latin typeface="Meiryo" panose="020B0604030504040204" pitchFamily="34" charset="-128"/>
                <a:ea typeface="Meiryo" panose="020B0604030504040204" pitchFamily="34" charset="-128"/>
              </a:rPr>
              <a:t>戦略に応じた多様な業績評価基準</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rgbClr val="0070C0"/>
                </a:solidFill>
                <a:latin typeface="Meiryo" panose="020B0604030504040204" pitchFamily="34" charset="-128"/>
                <a:ea typeface="Meiryo" panose="020B0604030504040204" pitchFamily="34" charset="-128"/>
              </a:rPr>
              <a:t>時間や場所に制約ない目標・成果の評価とセルフマネージメント</a:t>
            </a:r>
            <a:endParaRPr lang="en-US" altLang="ja-JP" sz="1200" dirty="0">
              <a:solidFill>
                <a:srgbClr val="0070C0"/>
              </a:solidFill>
              <a:latin typeface="Meiryo" panose="020B0604030504040204" pitchFamily="34" charset="-128"/>
              <a:ea typeface="Meiryo" panose="020B0604030504040204" pitchFamily="34" charset="-128"/>
            </a:endParaRPr>
          </a:p>
          <a:p>
            <a:pPr algn="r"/>
            <a:r>
              <a:rPr kumimoji="1" lang="ja-JP" altLang="en-US" sz="1200" dirty="0">
                <a:solidFill>
                  <a:srgbClr val="0070C0"/>
                </a:solidFill>
                <a:latin typeface="Meiryo" panose="020B0604030504040204" pitchFamily="34" charset="-128"/>
                <a:ea typeface="Meiryo" panose="020B0604030504040204" pitchFamily="34" charset="-128"/>
              </a:rPr>
              <a:t>など</a:t>
            </a:r>
          </a:p>
        </p:txBody>
      </p:sp>
      <p:sp>
        <p:nvSpPr>
          <p:cNvPr id="33" name="テキスト ボックス 32">
            <a:extLst>
              <a:ext uri="{FF2B5EF4-FFF2-40B4-BE49-F238E27FC236}">
                <a16:creationId xmlns:a16="http://schemas.microsoft.com/office/drawing/2014/main" id="{34CE7731-CC1A-3941-9812-F6F05456527F}"/>
              </a:ext>
            </a:extLst>
          </p:cNvPr>
          <p:cNvSpPr txBox="1"/>
          <p:nvPr/>
        </p:nvSpPr>
        <p:spPr>
          <a:xfrm>
            <a:off x="1245026" y="1217688"/>
            <a:ext cx="3016847" cy="307777"/>
          </a:xfrm>
          <a:prstGeom prst="rect">
            <a:avLst/>
          </a:prstGeom>
          <a:noFill/>
        </p:spPr>
        <p:txBody>
          <a:bodyPr wrap="square" rtlCol="0">
            <a:spAutoFit/>
          </a:bodyPr>
          <a:lstStyle/>
          <a:p>
            <a:pPr algn="ctr"/>
            <a:r>
              <a:rPr kumimoji="1" lang="ja-JP" altLang="en-US" sz="1400" b="1" dirty="0">
                <a:solidFill>
                  <a:schemeClr val="accent3">
                    <a:lumMod val="50000"/>
                  </a:schemeClr>
                </a:solidFill>
                <a:latin typeface="Meiryo" panose="020B0604030504040204" pitchFamily="34" charset="-128"/>
                <a:ea typeface="Meiryo" panose="020B0604030504040204" pitchFamily="34" charset="-128"/>
              </a:rPr>
              <a:t>デジタライゼーション</a:t>
            </a:r>
          </a:p>
        </p:txBody>
      </p:sp>
      <p:sp>
        <p:nvSpPr>
          <p:cNvPr id="38" name="テキスト ボックス 37">
            <a:extLst>
              <a:ext uri="{FF2B5EF4-FFF2-40B4-BE49-F238E27FC236}">
                <a16:creationId xmlns:a16="http://schemas.microsoft.com/office/drawing/2014/main" id="{DC875289-F52B-CD43-9916-0B4070BF4172}"/>
              </a:ext>
            </a:extLst>
          </p:cNvPr>
          <p:cNvSpPr txBox="1"/>
          <p:nvPr/>
        </p:nvSpPr>
        <p:spPr>
          <a:xfrm>
            <a:off x="1245025" y="3334508"/>
            <a:ext cx="3016847" cy="307777"/>
          </a:xfrm>
          <a:prstGeom prst="rect">
            <a:avLst/>
          </a:prstGeom>
          <a:noFill/>
        </p:spPr>
        <p:txBody>
          <a:bodyPr wrap="square" rtlCol="0">
            <a:spAutoFit/>
          </a:bodyPr>
          <a:lstStyle/>
          <a:p>
            <a:pPr algn="ctr"/>
            <a:r>
              <a:rPr kumimoji="1" lang="ja-JP" altLang="en-US" sz="1400" b="1" dirty="0">
                <a:solidFill>
                  <a:schemeClr val="accent3">
                    <a:lumMod val="50000"/>
                  </a:schemeClr>
                </a:solidFill>
                <a:latin typeface="Meiryo" panose="020B0604030504040204" pitchFamily="34" charset="-128"/>
                <a:ea typeface="Meiryo" panose="020B0604030504040204" pitchFamily="34" charset="-128"/>
              </a:rPr>
              <a:t>デジタイゼーション</a:t>
            </a:r>
          </a:p>
        </p:txBody>
      </p:sp>
      <p:sp>
        <p:nvSpPr>
          <p:cNvPr id="39" name="テキスト ボックス 38">
            <a:extLst>
              <a:ext uri="{FF2B5EF4-FFF2-40B4-BE49-F238E27FC236}">
                <a16:creationId xmlns:a16="http://schemas.microsoft.com/office/drawing/2014/main" id="{AC237605-E948-C643-8CE8-052BDF9A97F2}"/>
              </a:ext>
            </a:extLst>
          </p:cNvPr>
          <p:cNvSpPr txBox="1"/>
          <p:nvPr/>
        </p:nvSpPr>
        <p:spPr>
          <a:xfrm>
            <a:off x="4716016" y="1217688"/>
            <a:ext cx="3312369" cy="307777"/>
          </a:xfrm>
          <a:prstGeom prst="rect">
            <a:avLst/>
          </a:prstGeom>
          <a:noFill/>
        </p:spPr>
        <p:txBody>
          <a:bodyPr wrap="square" rtlCol="0">
            <a:spAutoFit/>
          </a:bodyPr>
          <a:lstStyle/>
          <a:p>
            <a:pPr algn="ctr"/>
            <a:r>
              <a:rPr kumimoji="1" lang="ja-JP" altLang="en-US" sz="1400" b="1" dirty="0">
                <a:solidFill>
                  <a:srgbClr val="0070C0"/>
                </a:solidFill>
                <a:latin typeface="Meiryo" panose="020B0604030504040204" pitchFamily="34" charset="-128"/>
                <a:ea typeface="Meiryo" panose="020B0604030504040204" pitchFamily="34" charset="-128"/>
              </a:rPr>
              <a:t>デジタル・トランスフォーメーション</a:t>
            </a:r>
          </a:p>
        </p:txBody>
      </p:sp>
      <p:sp>
        <p:nvSpPr>
          <p:cNvPr id="42" name="テキスト ボックス 41">
            <a:extLst>
              <a:ext uri="{FF2B5EF4-FFF2-40B4-BE49-F238E27FC236}">
                <a16:creationId xmlns:a16="http://schemas.microsoft.com/office/drawing/2014/main" id="{FF4FB6C9-79A6-A448-8880-B8A7F4BF125E}"/>
              </a:ext>
            </a:extLst>
          </p:cNvPr>
          <p:cNvSpPr txBox="1"/>
          <p:nvPr/>
        </p:nvSpPr>
        <p:spPr>
          <a:xfrm>
            <a:off x="4723743" y="4164412"/>
            <a:ext cx="3312369" cy="830997"/>
          </a:xfrm>
          <a:prstGeom prst="rect">
            <a:avLst/>
          </a:prstGeom>
          <a:noFill/>
        </p:spPr>
        <p:txBody>
          <a:bodyPr wrap="square" rtlCol="0">
            <a:spAutoFit/>
          </a:bodyPr>
          <a:lstStyle/>
          <a:p>
            <a:pPr algn="ctr"/>
            <a:r>
              <a:rPr kumimoji="1" lang="ja-JP" altLang="en-US" sz="2400" b="1" dirty="0">
                <a:solidFill>
                  <a:schemeClr val="accent6">
                    <a:lumMod val="75000"/>
                  </a:schemeClr>
                </a:solidFill>
                <a:latin typeface="Meiryo" panose="020B0604030504040204" pitchFamily="34" charset="-128"/>
                <a:ea typeface="Meiryo" panose="020B0604030504040204" pitchFamily="34" charset="-128"/>
              </a:rPr>
              <a:t>企業の文化と体質</a:t>
            </a:r>
            <a:endParaRPr kumimoji="1"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2400" b="1" dirty="0">
                <a:solidFill>
                  <a:schemeClr val="accent6">
                    <a:lumMod val="75000"/>
                  </a:schemeClr>
                </a:solidFill>
                <a:latin typeface="Meiryo" panose="020B0604030504040204" pitchFamily="34" charset="-128"/>
                <a:ea typeface="Meiryo" panose="020B0604030504040204" pitchFamily="34" charset="-128"/>
              </a:rPr>
              <a:t>の変革</a:t>
            </a:r>
          </a:p>
        </p:txBody>
      </p:sp>
    </p:spTree>
    <p:extLst>
      <p:ext uri="{BB962C8B-B14F-4D97-AF65-F5344CB8AC3E}">
        <p14:creationId xmlns:p14="http://schemas.microsoft.com/office/powerpoint/2010/main" val="4134857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5D25C346-CE3B-F643-B375-ACF04107A08F}"/>
              </a:ext>
            </a:extLst>
          </p:cNvPr>
          <p:cNvSpPr/>
          <p:nvPr/>
        </p:nvSpPr>
        <p:spPr>
          <a:xfrm>
            <a:off x="444240" y="4900019"/>
            <a:ext cx="8223308" cy="8574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1EABB91-6D32-3E48-9922-FBB9CDCEDD75}"/>
              </a:ext>
            </a:extLst>
          </p:cNvPr>
          <p:cNvSpPr/>
          <p:nvPr/>
        </p:nvSpPr>
        <p:spPr>
          <a:xfrm>
            <a:off x="452741" y="881975"/>
            <a:ext cx="8238517" cy="195850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D1A39E1-DD65-384F-A129-2AF177C28739}"/>
              </a:ext>
            </a:extLst>
          </p:cNvPr>
          <p:cNvSpPr>
            <a:spLocks noGrp="1"/>
          </p:cNvSpPr>
          <p:nvPr>
            <p:ph type="title"/>
          </p:nvPr>
        </p:nvSpPr>
        <p:spPr/>
        <p:txBody>
          <a:bodyPr/>
          <a:lstStyle/>
          <a:p>
            <a:r>
              <a:rPr lang="en-US" altLang="ja-JP" dirty="0"/>
              <a:t>DX</a:t>
            </a:r>
            <a:r>
              <a:rPr lang="ja-JP" altLang="en-US"/>
              <a:t>と企業文化とアーキテクチャ</a:t>
            </a:r>
            <a:endParaRPr kumimoji="1" lang="ja-JP" altLang="en-US"/>
          </a:p>
        </p:txBody>
      </p:sp>
      <p:sp>
        <p:nvSpPr>
          <p:cNvPr id="3" name="正方形/長方形 2">
            <a:extLst>
              <a:ext uri="{FF2B5EF4-FFF2-40B4-BE49-F238E27FC236}">
                <a16:creationId xmlns:a16="http://schemas.microsoft.com/office/drawing/2014/main" id="{17091735-DB7E-5942-B741-8B9142BB3ED8}"/>
              </a:ext>
            </a:extLst>
          </p:cNvPr>
          <p:cNvSpPr/>
          <p:nvPr/>
        </p:nvSpPr>
        <p:spPr>
          <a:xfrm>
            <a:off x="567041" y="1076396"/>
            <a:ext cx="8124217" cy="156966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法律</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a:solidFill>
                  <a:schemeClr val="bg1"/>
                </a:solidFill>
                <a:latin typeface="Meiryo" panose="020B0604030504040204" pitchFamily="34" charset="-128"/>
                <a:ea typeface="Meiryo" panose="020B0604030504040204" pitchFamily="34" charset="-128"/>
              </a:rPr>
              <a:t>：法律を定め、違反者に罰則を課すことで影響を与えること</a:t>
            </a:r>
          </a:p>
          <a:p>
            <a:r>
              <a:rPr lang="ja-JP" altLang="en-US" sz="2400" b="1">
                <a:solidFill>
                  <a:schemeClr val="bg1"/>
                </a:solidFill>
                <a:latin typeface="Meiryo" panose="020B0604030504040204" pitchFamily="34" charset="-128"/>
                <a:ea typeface="Meiryo" panose="020B0604030504040204" pitchFamily="34" charset="-128"/>
              </a:rPr>
              <a:t>規範</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a:solidFill>
                  <a:schemeClr val="bg1"/>
                </a:solidFill>
                <a:latin typeface="Meiryo" panose="020B0604030504040204" pitchFamily="34" charset="-128"/>
                <a:ea typeface="Meiryo" panose="020B0604030504040204" pitchFamily="34" charset="-128"/>
              </a:rPr>
              <a:t>：社会的常識や世間の評価などで影響を与えること</a:t>
            </a:r>
          </a:p>
          <a:p>
            <a:r>
              <a:rPr lang="ja-JP" altLang="en-US" sz="2400" b="1">
                <a:solidFill>
                  <a:schemeClr val="bg1"/>
                </a:solidFill>
                <a:latin typeface="Meiryo" panose="020B0604030504040204" pitchFamily="34" charset="-128"/>
                <a:ea typeface="Meiryo" panose="020B0604030504040204" pitchFamily="34" charset="-128"/>
              </a:rPr>
              <a:t>市場</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a:solidFill>
                  <a:schemeClr val="bg1"/>
                </a:solidFill>
                <a:latin typeface="Meiryo" panose="020B0604030504040204" pitchFamily="34" charset="-128"/>
                <a:ea typeface="Meiryo" panose="020B0604030504040204" pitchFamily="34" charset="-128"/>
              </a:rPr>
              <a:t>：製品の魅力や料金の高低、市場の評価などにより影響を与えること</a:t>
            </a:r>
          </a:p>
          <a:p>
            <a:r>
              <a:rPr lang="ja-JP" altLang="en-US" sz="2400" b="1" u="sng">
                <a:solidFill>
                  <a:schemeClr val="bg1"/>
                </a:solidFill>
                <a:latin typeface="Meiryo" panose="020B0604030504040204" pitchFamily="34" charset="-128"/>
                <a:ea typeface="Meiryo" panose="020B0604030504040204" pitchFamily="34" charset="-128"/>
              </a:rPr>
              <a:t>アーキテクチャ</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a:solidFill>
                  <a:schemeClr val="bg1"/>
                </a:solidFill>
                <a:latin typeface="Meiryo" panose="020B0604030504040204" pitchFamily="34" charset="-128"/>
                <a:ea typeface="Meiryo" panose="020B0604030504040204" pitchFamily="34" charset="-128"/>
              </a:rPr>
              <a:t>：暗黙の決まりごと、行動習慣で、影響を与えること</a:t>
            </a:r>
            <a:endParaRPr lang="ja-JP" altLang="en-US"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84C8842C-C3D7-9D4C-8109-AEF83BC6C035}"/>
              </a:ext>
            </a:extLst>
          </p:cNvPr>
          <p:cNvSpPr/>
          <p:nvPr/>
        </p:nvSpPr>
        <p:spPr>
          <a:xfrm>
            <a:off x="1294993" y="2890485"/>
            <a:ext cx="7396264" cy="276999"/>
          </a:xfrm>
          <a:prstGeom prst="rect">
            <a:avLst/>
          </a:prstGeom>
        </p:spPr>
        <p:txBody>
          <a:bodyPr wrap="square">
            <a:spAutoFit/>
          </a:bodyPr>
          <a:lstStyle/>
          <a:p>
            <a:pPr algn="r"/>
            <a:r>
              <a:rPr lang="ja-JP" altLang="en-US" sz="1200">
                <a:solidFill>
                  <a:srgbClr val="953735"/>
                </a:solidFill>
                <a:latin typeface="Meiryo" panose="020B0604030504040204" pitchFamily="34" charset="-128"/>
                <a:ea typeface="Meiryo" panose="020B0604030504040204" pitchFamily="34" charset="-128"/>
              </a:rPr>
              <a:t>人のふるまいに影響を及ぼすもの　ハーバード大学教授・法学者／</a:t>
            </a:r>
            <a:r>
              <a:rPr lang="en-US" altLang="ja-JP" sz="1200" dirty="0">
                <a:solidFill>
                  <a:srgbClr val="953735"/>
                </a:solidFill>
                <a:latin typeface="Meiryo" panose="020B0604030504040204" pitchFamily="34" charset="-128"/>
                <a:ea typeface="Meiryo" panose="020B0604030504040204" pitchFamily="34" charset="-128"/>
              </a:rPr>
              <a:t>Lawrence Lessig</a:t>
            </a:r>
            <a:endParaRPr lang="ja-JP" altLang="en-US" sz="1200">
              <a:solidFill>
                <a:srgbClr val="953735"/>
              </a:solidFill>
            </a:endParaRPr>
          </a:p>
        </p:txBody>
      </p:sp>
      <p:grpSp>
        <p:nvGrpSpPr>
          <p:cNvPr id="15" name="グループ化 14">
            <a:extLst>
              <a:ext uri="{FF2B5EF4-FFF2-40B4-BE49-F238E27FC236}">
                <a16:creationId xmlns:a16="http://schemas.microsoft.com/office/drawing/2014/main" id="{BA2602D5-C4C7-5146-807C-E96736FE7009}"/>
              </a:ext>
            </a:extLst>
          </p:cNvPr>
          <p:cNvGrpSpPr/>
          <p:nvPr/>
        </p:nvGrpSpPr>
        <p:grpSpPr>
          <a:xfrm>
            <a:off x="444240" y="3180588"/>
            <a:ext cx="6218073" cy="1469592"/>
            <a:chOff x="444240" y="3180588"/>
            <a:chExt cx="6218073" cy="1469592"/>
          </a:xfrm>
        </p:grpSpPr>
        <p:sp>
          <p:nvSpPr>
            <p:cNvPr id="10" name="正方形/長方形 9">
              <a:extLst>
                <a:ext uri="{FF2B5EF4-FFF2-40B4-BE49-F238E27FC236}">
                  <a16:creationId xmlns:a16="http://schemas.microsoft.com/office/drawing/2014/main" id="{7B5AE2FA-DB1A-E14C-A062-718F184A07E0}"/>
                </a:ext>
              </a:extLst>
            </p:cNvPr>
            <p:cNvSpPr/>
            <p:nvPr/>
          </p:nvSpPr>
          <p:spPr>
            <a:xfrm>
              <a:off x="452740" y="3180588"/>
              <a:ext cx="6209573" cy="146959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ABCD864D-8640-C749-A54A-D2E7014EB8E9}"/>
                </a:ext>
              </a:extLst>
            </p:cNvPr>
            <p:cNvSpPr/>
            <p:nvPr/>
          </p:nvSpPr>
          <p:spPr>
            <a:xfrm>
              <a:off x="444240" y="3365311"/>
              <a:ext cx="6153649" cy="1077218"/>
            </a:xfrm>
            <a:prstGeom prst="rect">
              <a:avLst/>
            </a:prstGeom>
          </p:spPr>
          <p:txBody>
            <a:bodyPr wrap="square">
              <a:spAutoFit/>
            </a:bodyPr>
            <a:lstStyle/>
            <a:p>
              <a:r>
                <a:rPr lang="ja-JP" altLang="en-US" sz="1600">
                  <a:solidFill>
                    <a:schemeClr val="bg1"/>
                  </a:solidFill>
                  <a:latin typeface="Yu Mincho" panose="02020400000000000000" pitchFamily="18" charset="-128"/>
                  <a:ea typeface="Yu Mincho" panose="02020400000000000000" pitchFamily="18" charset="-128"/>
                </a:rPr>
                <a:t>「アーキテクチャ」は、本人が意識することなく、自動的にふるまいを規制してしまう。また、その規制力を放置しておけば限りなく大きくなってしまい、行き過ぎると、思考停止に陥り、無自覚に振る舞ってしまい、結果として、自由が奪われてしまう。</a:t>
              </a:r>
            </a:p>
          </p:txBody>
        </p:sp>
      </p:grpSp>
      <p:sp>
        <p:nvSpPr>
          <p:cNvPr id="7" name="正方形/長方形 6">
            <a:extLst>
              <a:ext uri="{FF2B5EF4-FFF2-40B4-BE49-F238E27FC236}">
                <a16:creationId xmlns:a16="http://schemas.microsoft.com/office/drawing/2014/main" id="{612CE46D-FD78-6146-9907-6FCC012BC684}"/>
              </a:ext>
            </a:extLst>
          </p:cNvPr>
          <p:cNvSpPr/>
          <p:nvPr/>
        </p:nvSpPr>
        <p:spPr>
          <a:xfrm>
            <a:off x="516320" y="5043882"/>
            <a:ext cx="8044321" cy="646331"/>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企業文化とはまさにこのアーキテクチャ。つまり、あるインプットがあれば、どのようにアウトプットをするかを意識することなくやってしまうこと。</a:t>
            </a:r>
            <a:endParaRPr lang="ja-JP" altLang="en-US">
              <a:solidFill>
                <a:schemeClr val="bg1"/>
              </a:solidFill>
            </a:endParaRPr>
          </a:p>
        </p:txBody>
      </p:sp>
      <p:grpSp>
        <p:nvGrpSpPr>
          <p:cNvPr id="13" name="グループ化 12">
            <a:extLst>
              <a:ext uri="{FF2B5EF4-FFF2-40B4-BE49-F238E27FC236}">
                <a16:creationId xmlns:a16="http://schemas.microsoft.com/office/drawing/2014/main" id="{2B93B82A-E3AF-9A44-BE95-D77A660D7069}"/>
              </a:ext>
            </a:extLst>
          </p:cNvPr>
          <p:cNvGrpSpPr/>
          <p:nvPr/>
        </p:nvGrpSpPr>
        <p:grpSpPr>
          <a:xfrm>
            <a:off x="444240" y="5842385"/>
            <a:ext cx="8238517" cy="582688"/>
            <a:chOff x="452740" y="5841350"/>
            <a:chExt cx="8238517" cy="582688"/>
          </a:xfrm>
        </p:grpSpPr>
        <p:sp>
          <p:nvSpPr>
            <p:cNvPr id="11" name="正方形/長方形 10">
              <a:extLst>
                <a:ext uri="{FF2B5EF4-FFF2-40B4-BE49-F238E27FC236}">
                  <a16:creationId xmlns:a16="http://schemas.microsoft.com/office/drawing/2014/main" id="{FBD0D6F7-D233-7E46-AA41-C7F859CF6B26}"/>
                </a:ext>
              </a:extLst>
            </p:cNvPr>
            <p:cNvSpPr/>
            <p:nvPr/>
          </p:nvSpPr>
          <p:spPr>
            <a:xfrm>
              <a:off x="452740" y="5841350"/>
              <a:ext cx="8238517" cy="5826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B94A4B1-CF51-C447-8A17-554E09753901}"/>
                </a:ext>
              </a:extLst>
            </p:cNvPr>
            <p:cNvSpPr/>
            <p:nvPr/>
          </p:nvSpPr>
          <p:spPr>
            <a:xfrm>
              <a:off x="476452" y="5942918"/>
              <a:ext cx="8191096" cy="461665"/>
            </a:xfrm>
            <a:prstGeom prst="rect">
              <a:avLst/>
            </a:prstGeom>
          </p:spPr>
          <p:txBody>
            <a:bodyPr wrap="square">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DX</a:t>
              </a:r>
              <a:r>
                <a:rPr lang="ja-JP" altLang="en-US" sz="2400">
                  <a:solidFill>
                    <a:schemeClr val="bg1"/>
                  </a:solidFill>
                  <a:latin typeface="Meiryo" panose="020B0604030504040204" pitchFamily="34" charset="-128"/>
                  <a:ea typeface="Meiryo" panose="020B0604030504040204" pitchFamily="34" charset="-128"/>
                </a:rPr>
                <a:t>とは、この企業文化＝アーキテクチャを変革すること</a:t>
              </a:r>
              <a:endParaRPr lang="ja-JP" altLang="en-US" sz="2400">
                <a:solidFill>
                  <a:schemeClr val="bg1"/>
                </a:solidFill>
              </a:endParaRPr>
            </a:p>
          </p:txBody>
        </p:sp>
      </p:grpSp>
      <p:pic>
        <p:nvPicPr>
          <p:cNvPr id="9" name="図 8">
            <a:extLst>
              <a:ext uri="{FF2B5EF4-FFF2-40B4-BE49-F238E27FC236}">
                <a16:creationId xmlns:a16="http://schemas.microsoft.com/office/drawing/2014/main" id="{84C1DA90-987D-9D4E-8ACF-0B1E1C0634E6}"/>
              </a:ext>
            </a:extLst>
          </p:cNvPr>
          <p:cNvPicPr>
            <a:picLocks noChangeAspect="1"/>
          </p:cNvPicPr>
          <p:nvPr/>
        </p:nvPicPr>
        <p:blipFill>
          <a:blip r:embed="rId2"/>
          <a:stretch>
            <a:fillRect/>
          </a:stretch>
        </p:blipFill>
        <p:spPr>
          <a:xfrm>
            <a:off x="6653812" y="3157661"/>
            <a:ext cx="1990024" cy="14925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021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a:t>
            </a:r>
            <a:endParaRPr lang="en-US" altLang="ja-JP" sz="2400" dirty="0">
              <a:solidFill>
                <a:srgbClr val="FFFFFF"/>
              </a:solidFill>
              <a:effectLst/>
              <a:latin typeface="メイリオ"/>
              <a:ea typeface="メイリオ"/>
              <a:cs typeface="メイリオ"/>
            </a:endParaRPr>
          </a:p>
          <a:p>
            <a:pPr algn="r"/>
            <a:r>
              <a:rPr lang="ja-JP" altLang="en-US" dirty="0">
                <a:solidFill>
                  <a:srgbClr val="FFFFFF"/>
                </a:solidFill>
                <a:latin typeface="メイリオ"/>
                <a:ea typeface="メイリオ"/>
                <a:cs typeface="メイリオ"/>
              </a:rPr>
              <a:t>変更に柔軟・ビジネス成果に直結</a:t>
            </a:r>
            <a:endParaRPr lang="en-US" altLang="ja-JP" dirty="0">
              <a:solidFill>
                <a:srgbClr val="FFFFFF"/>
              </a:solidFill>
              <a:latin typeface="メイリオ"/>
              <a:ea typeface="メイリオ"/>
              <a:cs typeface="メイリオ"/>
            </a:endParaRPr>
          </a:p>
          <a:p>
            <a:pPr algn="r"/>
            <a:r>
              <a:rPr lang="en-US" altLang="ja-JP" dirty="0">
                <a:solidFill>
                  <a:srgbClr val="FFFFFF"/>
                </a:solidFill>
                <a:latin typeface="メイリオ"/>
                <a:ea typeface="メイリオ"/>
                <a:cs typeface="メイリオ"/>
              </a:rPr>
              <a:t>&amp; </a:t>
            </a:r>
            <a:r>
              <a:rPr lang="ja-JP" altLang="en-US">
                <a:solidFill>
                  <a:srgbClr val="FFFFFF"/>
                </a:solidFill>
                <a:latin typeface="メイリオ"/>
                <a:ea typeface="メイリオ"/>
                <a:cs typeface="メイリオ"/>
              </a:rPr>
              <a:t>バグフリー</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5201362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デジタル／デジタル・テクノロジー</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47D36FDB-2AB7-B84E-8ECC-4AEB7AE7CA6B}"/>
              </a:ext>
            </a:extLst>
          </p:cNvPr>
          <p:cNvSpPr/>
          <p:nvPr/>
        </p:nvSpPr>
        <p:spPr>
          <a:xfrm>
            <a:off x="732329" y="2406006"/>
            <a:ext cx="7104807" cy="369332"/>
          </a:xfrm>
          <a:prstGeom prst="rect">
            <a:avLst/>
          </a:prstGeom>
        </p:spPr>
        <p:txBody>
          <a:bodyPr wrap="square">
            <a:spAutoFit/>
          </a:bodyPr>
          <a:lstStyle/>
          <a:p>
            <a:r>
              <a:rPr lang="ja-JP" altLang="ja-JP">
                <a:solidFill>
                  <a:srgbClr val="0070C0"/>
                </a:solidFill>
                <a:latin typeface="Meiryo" panose="020B0604030504040204" pitchFamily="34" charset="-128"/>
                <a:ea typeface="Meiryo" panose="020B0604030504040204" pitchFamily="34" charset="-128"/>
                <a:cs typeface="Times New Roman" panose="02020603050405020304" pitchFamily="18" charset="0"/>
              </a:rPr>
              <a:t>社会やビジネスの常識を大転換</a:t>
            </a:r>
            <a:r>
              <a:rPr lang="ja-JP" altLang="ja-JP">
                <a:solidFill>
                  <a:srgbClr val="0070C0"/>
                </a:solidFill>
                <a:latin typeface="Meiryo" panose="020B0604030504040204" pitchFamily="34" charset="-128"/>
                <a:ea typeface="Meiryo" panose="020B0604030504040204" pitchFamily="34" charset="-128"/>
              </a:rPr>
              <a:t> </a:t>
            </a:r>
            <a:endParaRPr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69495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98AF0B7E-EBBD-C54F-A1CE-5B1D581ABFE9}"/>
              </a:ext>
            </a:extLst>
          </p:cNvPr>
          <p:cNvSpPr/>
          <p:nvPr/>
        </p:nvSpPr>
        <p:spPr>
          <a:xfrm>
            <a:off x="1442077" y="1021718"/>
            <a:ext cx="2899142" cy="521559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0BCD8DF4-5F18-5B41-96CA-03E69492C997}"/>
              </a:ext>
            </a:extLst>
          </p:cNvPr>
          <p:cNvSpPr/>
          <p:nvPr/>
        </p:nvSpPr>
        <p:spPr>
          <a:xfrm>
            <a:off x="4382898" y="1021718"/>
            <a:ext cx="2899142" cy="521559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星 24 21">
            <a:extLst>
              <a:ext uri="{FF2B5EF4-FFF2-40B4-BE49-F238E27FC236}">
                <a16:creationId xmlns:a16="http://schemas.microsoft.com/office/drawing/2014/main" id="{7C7847FB-5849-E845-8037-6701E72896FB}"/>
              </a:ext>
            </a:extLst>
          </p:cNvPr>
          <p:cNvSpPr/>
          <p:nvPr/>
        </p:nvSpPr>
        <p:spPr>
          <a:xfrm>
            <a:off x="716130" y="4175800"/>
            <a:ext cx="7272808" cy="1006616"/>
          </a:xfrm>
          <a:prstGeom prst="star24">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C7B6470A-B050-954F-88EF-3CA3322FB2F1}"/>
              </a:ext>
            </a:extLst>
          </p:cNvPr>
          <p:cNvSpPr/>
          <p:nvPr/>
        </p:nvSpPr>
        <p:spPr>
          <a:xfrm>
            <a:off x="1294267" y="1556931"/>
            <a:ext cx="6124473" cy="792088"/>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9B9EC282-E044-FB44-9C10-CE79A01E1D9F}"/>
              </a:ext>
            </a:extLst>
          </p:cNvPr>
          <p:cNvSpPr/>
          <p:nvPr/>
        </p:nvSpPr>
        <p:spPr>
          <a:xfrm>
            <a:off x="1294269" y="2389874"/>
            <a:ext cx="6124473" cy="7920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C3137E24-A769-1A49-9E8E-9365F35E5425}"/>
              </a:ext>
            </a:extLst>
          </p:cNvPr>
          <p:cNvSpPr/>
          <p:nvPr/>
        </p:nvSpPr>
        <p:spPr>
          <a:xfrm>
            <a:off x="1294269" y="3222956"/>
            <a:ext cx="6124473" cy="7920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E1B06F91-D189-F24A-9ADA-DD32627142EC}"/>
              </a:ext>
            </a:extLst>
          </p:cNvPr>
          <p:cNvSpPr/>
          <p:nvPr/>
        </p:nvSpPr>
        <p:spPr>
          <a:xfrm>
            <a:off x="1294268" y="5290528"/>
            <a:ext cx="6124473" cy="7920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19A8E05-0D5D-D643-9A27-A2D22313B855}"/>
              </a:ext>
            </a:extLst>
          </p:cNvPr>
          <p:cNvSpPr>
            <a:spLocks noGrp="1"/>
          </p:cNvSpPr>
          <p:nvPr>
            <p:ph type="title"/>
          </p:nvPr>
        </p:nvSpPr>
        <p:spPr/>
        <p:txBody>
          <a:bodyPr/>
          <a:lstStyle/>
          <a:p>
            <a:r>
              <a:rPr kumimoji="1" lang="en-US" altLang="ja-JP" dirty="0"/>
              <a:t>IT</a:t>
            </a:r>
            <a:r>
              <a:rPr kumimoji="1" lang="ja-JP" altLang="en-US"/>
              <a:t>の役割の歴史的変遷</a:t>
            </a:r>
          </a:p>
        </p:txBody>
      </p:sp>
      <p:sp>
        <p:nvSpPr>
          <p:cNvPr id="3" name="テキスト ボックス 2">
            <a:extLst>
              <a:ext uri="{FF2B5EF4-FFF2-40B4-BE49-F238E27FC236}">
                <a16:creationId xmlns:a16="http://schemas.microsoft.com/office/drawing/2014/main" id="{FACF30F1-7BB5-5C45-BD44-DF4BCD7E6F69}"/>
              </a:ext>
            </a:extLst>
          </p:cNvPr>
          <p:cNvSpPr txBox="1"/>
          <p:nvPr/>
        </p:nvSpPr>
        <p:spPr>
          <a:xfrm>
            <a:off x="1442077" y="1095266"/>
            <a:ext cx="28991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ビジネス</a:t>
            </a:r>
            <a:endParaRPr kumimoji="1" lang="ja-JP" altLang="en-US" sz="2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ACE1A51A-10BC-594C-99CB-69CA5C3A8440}"/>
              </a:ext>
            </a:extLst>
          </p:cNvPr>
          <p:cNvSpPr txBox="1"/>
          <p:nvPr/>
        </p:nvSpPr>
        <p:spPr>
          <a:xfrm>
            <a:off x="4526529" y="1729142"/>
            <a:ext cx="3180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バッチ処理システム</a:t>
            </a:r>
            <a:endParaRPr kumimoji="1" lang="en-US" altLang="ja-JP" sz="1400" b="1"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ビジネス</a:t>
            </a:r>
            <a:r>
              <a:rPr kumimoji="1" lang="ja-JP" altLang="en-US" sz="1400" b="0"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の事後で事務</a:t>
            </a:r>
            <a:r>
              <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処理</a:t>
            </a:r>
          </a:p>
        </p:txBody>
      </p:sp>
      <p:sp>
        <p:nvSpPr>
          <p:cNvPr id="5" name="テキスト ボックス 4">
            <a:extLst>
              <a:ext uri="{FF2B5EF4-FFF2-40B4-BE49-F238E27FC236}">
                <a16:creationId xmlns:a16="http://schemas.microsoft.com/office/drawing/2014/main" id="{364C3C04-A106-B04F-B47B-30455A9084A3}"/>
              </a:ext>
            </a:extLst>
          </p:cNvPr>
          <p:cNvSpPr txBox="1"/>
          <p:nvPr/>
        </p:nvSpPr>
        <p:spPr>
          <a:xfrm>
            <a:off x="4526529" y="2528577"/>
            <a:ext cx="3036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オンライン処理システム</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ビジネスと</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同時並行で事務</a:t>
            </a:r>
            <a:r>
              <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処理</a:t>
            </a:r>
          </a:p>
        </p:txBody>
      </p:sp>
      <p:sp>
        <p:nvSpPr>
          <p:cNvPr id="6" name="テキスト ボックス 5">
            <a:extLst>
              <a:ext uri="{FF2B5EF4-FFF2-40B4-BE49-F238E27FC236}">
                <a16:creationId xmlns:a16="http://schemas.microsoft.com/office/drawing/2014/main" id="{97B61C57-EE60-7B46-8CD7-905C5F34B38D}"/>
              </a:ext>
            </a:extLst>
          </p:cNvPr>
          <p:cNvSpPr txBox="1"/>
          <p:nvPr/>
        </p:nvSpPr>
        <p:spPr>
          <a:xfrm>
            <a:off x="1514084" y="3378237"/>
            <a:ext cx="2880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モノとサービスの組合せ</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モノが主役・サービスは脇役</a:t>
            </a:r>
            <a:endPar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1C4FCBC-90D0-1B40-9963-6950CCE41AD4}"/>
              </a:ext>
            </a:extLst>
          </p:cNvPr>
          <p:cNvSpPr txBox="1"/>
          <p:nvPr/>
        </p:nvSpPr>
        <p:spPr>
          <a:xfrm>
            <a:off x="4526529" y="3378237"/>
            <a:ext cx="34040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インターネット／</a:t>
            </a:r>
            <a:r>
              <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Web</a:t>
            </a: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システム</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一方通行発信・受信</a:t>
            </a:r>
            <a:r>
              <a:rPr lang="ja-JP" altLang="en-US" sz="1400">
                <a:solidFill>
                  <a:schemeClr val="bg1"/>
                </a:solidFill>
                <a:latin typeface="Meiryo" panose="020B0604030504040204" pitchFamily="34" charset="-128"/>
                <a:ea typeface="Meiryo" panose="020B0604030504040204" pitchFamily="34" charset="-128"/>
              </a:rPr>
              <a:t>・</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会話型</a:t>
            </a:r>
            <a:r>
              <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EC</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BED5135-55E8-0D45-AC5E-F1180D0416B9}"/>
              </a:ext>
            </a:extLst>
          </p:cNvPr>
          <p:cNvSpPr txBox="1"/>
          <p:nvPr/>
        </p:nvSpPr>
        <p:spPr>
          <a:xfrm>
            <a:off x="1517758" y="5424962"/>
            <a:ext cx="273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サービス中心</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サービスが主役、モノが脇役</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B7AF878B-AC51-2348-8136-B54D57346DE9}"/>
              </a:ext>
            </a:extLst>
          </p:cNvPr>
          <p:cNvSpPr txBox="1"/>
          <p:nvPr/>
        </p:nvSpPr>
        <p:spPr>
          <a:xfrm>
            <a:off x="4502299" y="5426640"/>
            <a:ext cx="3564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エンゲージメント型</a:t>
            </a:r>
            <a:r>
              <a:rPr lang="en-US" altLang="ja-JP" sz="1400" b="1" dirty="0">
                <a:solidFill>
                  <a:schemeClr val="bg1"/>
                </a:solidFill>
                <a:latin typeface="Meiryo" panose="020B0604030504040204" pitchFamily="34" charset="-128"/>
                <a:ea typeface="Meiryo" panose="020B0604030504040204" pitchFamily="34" charset="-128"/>
              </a:rPr>
              <a:t>Web</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モバイル、ソーシャル、</a:t>
            </a:r>
            <a:r>
              <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UX</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など</a:t>
            </a:r>
            <a:endParaRPr kumimoji="1" lang="en-US" altLang="ja-JP"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9E03FFB8-C28A-0647-B3E3-3A50D43AEA18}"/>
              </a:ext>
            </a:extLst>
          </p:cNvPr>
          <p:cNvSpPr txBox="1"/>
          <p:nvPr/>
        </p:nvSpPr>
        <p:spPr>
          <a:xfrm>
            <a:off x="259552" y="1682975"/>
            <a:ext cx="131014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a:t>
            </a: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1970</a:t>
            </a:r>
            <a:endPar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D3910753-823A-6040-9937-82CB8A4C3894}"/>
              </a:ext>
            </a:extLst>
          </p:cNvPr>
          <p:cNvSpPr txBox="1"/>
          <p:nvPr/>
        </p:nvSpPr>
        <p:spPr>
          <a:xfrm>
            <a:off x="300792" y="2533228"/>
            <a:ext cx="99347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a:t>
            </a: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1990</a:t>
            </a:r>
            <a:endPar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B5CE1AFF-710A-C245-8607-CCFCC3066206}"/>
              </a:ext>
            </a:extLst>
          </p:cNvPr>
          <p:cNvSpPr txBox="1"/>
          <p:nvPr/>
        </p:nvSpPr>
        <p:spPr>
          <a:xfrm>
            <a:off x="300792" y="3378237"/>
            <a:ext cx="99347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schemeClr val="accent6">
                    <a:lumMod val="50000"/>
                  </a:schemeClr>
                </a:solidFill>
                <a:effectLst/>
                <a:uLnTx/>
                <a:uFillTx/>
                <a:latin typeface="Meiryo" panose="020B0604030504040204" pitchFamily="34" charset="-128"/>
                <a:ea typeface="Meiryo" panose="020B0604030504040204" pitchFamily="34" charset="-128"/>
              </a:rPr>
              <a:t>～</a:t>
            </a: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2000</a:t>
            </a:r>
            <a:endPar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44838D6-DEC6-D447-AAB3-779EAC223998}"/>
              </a:ext>
            </a:extLst>
          </p:cNvPr>
          <p:cNvSpPr txBox="1"/>
          <p:nvPr/>
        </p:nvSpPr>
        <p:spPr>
          <a:xfrm>
            <a:off x="259552" y="5424962"/>
            <a:ext cx="140742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2010</a:t>
            </a:r>
            <a:r>
              <a:rPr kumimoji="1" lang="ja-JP" altLang="en-US" b="0" i="0" u="none" strike="noStrike" kern="1200" cap="none" spc="0" normalizeH="0" baseline="0" noProof="0" dirty="0">
                <a:ln>
                  <a:noFill/>
                </a:ln>
                <a:solidFill>
                  <a:schemeClr val="accent6">
                    <a:lumMod val="50000"/>
                  </a:schemeClr>
                </a:solidFill>
                <a:effectLst/>
                <a:uLnTx/>
                <a:uFillTx/>
                <a:latin typeface="Meiryo" panose="020B0604030504040204" pitchFamily="34" charset="-128"/>
                <a:ea typeface="Meiryo" panose="020B0604030504040204" pitchFamily="34" charset="-128"/>
              </a:rPr>
              <a:t>～    </a:t>
            </a:r>
          </a:p>
        </p:txBody>
      </p:sp>
      <p:sp>
        <p:nvSpPr>
          <p:cNvPr id="16" name="正方形/長方形 15">
            <a:extLst>
              <a:ext uri="{FF2B5EF4-FFF2-40B4-BE49-F238E27FC236}">
                <a16:creationId xmlns:a16="http://schemas.microsoft.com/office/drawing/2014/main" id="{595F6024-EFDA-094B-9AA2-66BDEF6B37CD}"/>
              </a:ext>
            </a:extLst>
          </p:cNvPr>
          <p:cNvSpPr/>
          <p:nvPr/>
        </p:nvSpPr>
        <p:spPr>
          <a:xfrm>
            <a:off x="1074274" y="4386653"/>
            <a:ext cx="6556519" cy="615553"/>
          </a:xfrm>
          <a:prstGeom prst="rect">
            <a:avLst/>
          </a:prstGeom>
        </p:spPr>
        <p:txBody>
          <a:bodyPr wrap="square">
            <a:spAutoFit/>
          </a:bodyPr>
          <a:lstStyle/>
          <a:p>
            <a:pPr lvl="0" algn="ctr" defTabSz="914400">
              <a:defRPr/>
            </a:pPr>
            <a:r>
              <a:rPr lang="ja-JP" altLang="en-US" b="1">
                <a:solidFill>
                  <a:srgbClr val="FF0000"/>
                </a:solidFill>
                <a:latin typeface="Meiryo" panose="020B0604030504040204" pitchFamily="34" charset="-128"/>
                <a:ea typeface="Meiryo" panose="020B0604030504040204" pitchFamily="34" charset="-128"/>
              </a:rPr>
              <a:t>ハイパー・コンペティション</a:t>
            </a:r>
            <a:endParaRPr lang="en-US" altLang="ja-JP" b="1" dirty="0">
              <a:solidFill>
                <a:srgbClr val="FF0000"/>
              </a:solidFill>
              <a:latin typeface="Meiryo" panose="020B0604030504040204" pitchFamily="34" charset="-128"/>
              <a:ea typeface="Meiryo" panose="020B0604030504040204" pitchFamily="34" charset="-128"/>
            </a:endParaRPr>
          </a:p>
          <a:p>
            <a:pPr lvl="0" algn="ctr" defTabSz="914400">
              <a:defRPr/>
            </a:pPr>
            <a:r>
              <a:rPr lang="ja-JP" altLang="en-US" sz="1600">
                <a:solidFill>
                  <a:srgbClr val="FF0000"/>
                </a:solidFill>
                <a:latin typeface="Meiryo" panose="020B0604030504040204" pitchFamily="34" charset="-128"/>
                <a:ea typeface="Meiryo" panose="020B0604030504040204" pitchFamily="34" charset="-128"/>
              </a:rPr>
              <a:t>不確実性の増大・競争原理の変化</a:t>
            </a:r>
            <a:endParaRPr lang="ja-JP" altLang="en-US" sz="1600" dirty="0">
              <a:solidFill>
                <a:srgbClr val="FF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BC86671F-BBEC-3C44-9EAF-F13C2AD54E9B}"/>
              </a:ext>
            </a:extLst>
          </p:cNvPr>
          <p:cNvSpPr txBox="1"/>
          <p:nvPr/>
        </p:nvSpPr>
        <p:spPr>
          <a:xfrm>
            <a:off x="1514084" y="2527984"/>
            <a:ext cx="2088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モノ中心</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モノ</a:t>
            </a:r>
            <a:r>
              <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、製品</a:t>
            </a:r>
            <a:r>
              <a:rPr kumimoji="1" lang="ja-JP" altLang="en-US" sz="1400" b="0"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が主役</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23" name="ホームベース 22">
            <a:extLst>
              <a:ext uri="{FF2B5EF4-FFF2-40B4-BE49-F238E27FC236}">
                <a16:creationId xmlns:a16="http://schemas.microsoft.com/office/drawing/2014/main" id="{5CA59B94-1023-404E-A9FC-224862A9A406}"/>
              </a:ext>
            </a:extLst>
          </p:cNvPr>
          <p:cNvSpPr/>
          <p:nvPr/>
        </p:nvSpPr>
        <p:spPr>
          <a:xfrm rot="10800000">
            <a:off x="7282039" y="1556931"/>
            <a:ext cx="1328402" cy="791949"/>
          </a:xfrm>
          <a:prstGeom prst="homePlat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ホームベース 23">
            <a:extLst>
              <a:ext uri="{FF2B5EF4-FFF2-40B4-BE49-F238E27FC236}">
                <a16:creationId xmlns:a16="http://schemas.microsoft.com/office/drawing/2014/main" id="{19A618CB-A772-BC43-8FF6-D381F1BDB736}"/>
              </a:ext>
            </a:extLst>
          </p:cNvPr>
          <p:cNvSpPr/>
          <p:nvPr/>
        </p:nvSpPr>
        <p:spPr>
          <a:xfrm rot="10800000">
            <a:off x="7274724" y="2398179"/>
            <a:ext cx="1328402" cy="791949"/>
          </a:xfrm>
          <a:prstGeom prst="homePlat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ホームベース 24">
            <a:extLst>
              <a:ext uri="{FF2B5EF4-FFF2-40B4-BE49-F238E27FC236}">
                <a16:creationId xmlns:a16="http://schemas.microsoft.com/office/drawing/2014/main" id="{B633173D-8D50-5F4C-8BE2-745F831F79A9}"/>
              </a:ext>
            </a:extLst>
          </p:cNvPr>
          <p:cNvSpPr/>
          <p:nvPr/>
        </p:nvSpPr>
        <p:spPr>
          <a:xfrm rot="10800000">
            <a:off x="7282039" y="3217481"/>
            <a:ext cx="1328402" cy="79194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ホームベース 25">
            <a:extLst>
              <a:ext uri="{FF2B5EF4-FFF2-40B4-BE49-F238E27FC236}">
                <a16:creationId xmlns:a16="http://schemas.microsoft.com/office/drawing/2014/main" id="{4C3344DA-A9D7-7C46-A45B-319463B33E2B}"/>
              </a:ext>
            </a:extLst>
          </p:cNvPr>
          <p:cNvSpPr/>
          <p:nvPr/>
        </p:nvSpPr>
        <p:spPr>
          <a:xfrm rot="10800000">
            <a:off x="7274724" y="5288162"/>
            <a:ext cx="1328402" cy="791949"/>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2AFCB8CD-C24A-0847-B652-5BA34AC07E5D}"/>
              </a:ext>
            </a:extLst>
          </p:cNvPr>
          <p:cNvSpPr txBox="1"/>
          <p:nvPr/>
        </p:nvSpPr>
        <p:spPr>
          <a:xfrm>
            <a:off x="7069269" y="1714063"/>
            <a:ext cx="15159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ウオーター</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フォール</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0E51A083-6672-2F4A-8974-8D77D1160C51}"/>
              </a:ext>
            </a:extLst>
          </p:cNvPr>
          <p:cNvSpPr txBox="1"/>
          <p:nvPr/>
        </p:nvSpPr>
        <p:spPr>
          <a:xfrm>
            <a:off x="7061954" y="2561758"/>
            <a:ext cx="15159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ウオーター</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フォール</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7D6FD7C-5310-5447-900A-60ED8EE7C98D}"/>
              </a:ext>
            </a:extLst>
          </p:cNvPr>
          <p:cNvSpPr txBox="1"/>
          <p:nvPr/>
        </p:nvSpPr>
        <p:spPr>
          <a:xfrm>
            <a:off x="7069269" y="3460631"/>
            <a:ext cx="15159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アジャイル</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30CEDBC-DF0B-B549-AA69-2871C45469E0}"/>
              </a:ext>
            </a:extLst>
          </p:cNvPr>
          <p:cNvSpPr txBox="1"/>
          <p:nvPr/>
        </p:nvSpPr>
        <p:spPr>
          <a:xfrm>
            <a:off x="7058700" y="5471129"/>
            <a:ext cx="15159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panose="020B0604030504040204" pitchFamily="34" charset="-128"/>
                <a:ea typeface="Meiryo" panose="020B0604030504040204" pitchFamily="34" charset="-128"/>
              </a:rPr>
              <a:t>アジャイル</a:t>
            </a:r>
            <a:endParaRPr kumimoji="1" lang="en-US" altLang="ja-JP" sz="1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bg1"/>
                </a:solidFill>
                <a:latin typeface="Meiryo" panose="020B0604030504040204" pitchFamily="34" charset="-128"/>
                <a:ea typeface="Meiryo" panose="020B0604030504040204" pitchFamily="34" charset="-128"/>
              </a:rPr>
              <a:t>&amp; DevOps</a:t>
            </a:r>
            <a:endParaRPr kumimoji="1" lang="ja-JP" altLang="en-US" sz="1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897B616E-ADF9-F14E-A56A-9A82375181A0}"/>
              </a:ext>
            </a:extLst>
          </p:cNvPr>
          <p:cNvSpPr txBox="1"/>
          <p:nvPr/>
        </p:nvSpPr>
        <p:spPr>
          <a:xfrm>
            <a:off x="4378290" y="1103642"/>
            <a:ext cx="28991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rPr>
              <a:t>IT</a:t>
            </a:r>
            <a:endParaRPr kumimoji="1" lang="ja-JP" altLang="en-US" sz="2400" b="0" i="0" u="none" strike="noStrike" kern="1200" cap="none" spc="0" normalizeH="0" baseline="0" noProof="0" dirty="0">
              <a:ln>
                <a:noFill/>
              </a:ln>
              <a:solidFill>
                <a:schemeClr val="bg1"/>
              </a:solidFill>
              <a:effectLst/>
              <a:uLnTx/>
              <a:uFillTx/>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03FA9A6-5BDE-CA4C-A4F7-56D1A6E23C89}"/>
              </a:ext>
            </a:extLst>
          </p:cNvPr>
          <p:cNvSpPr txBox="1"/>
          <p:nvPr/>
        </p:nvSpPr>
        <p:spPr>
          <a:xfrm>
            <a:off x="1514084" y="1689383"/>
            <a:ext cx="2088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モノ中心</a:t>
            </a:r>
            <a:endParaRPr kumimoji="1" lang="en-US" altLang="ja-JP" sz="1400" b="1"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モノ</a:t>
            </a:r>
            <a:r>
              <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rPr>
              <a:t>、製品</a:t>
            </a:r>
            <a:r>
              <a:rPr kumimoji="1" lang="ja-JP" altLang="en-US" sz="1400" b="0"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が主役</a:t>
            </a:r>
            <a:endPar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341D91D7-D71C-4C4B-A4AF-6DAF1C5C5F8E}"/>
              </a:ext>
            </a:extLst>
          </p:cNvPr>
          <p:cNvSpPr txBox="1"/>
          <p:nvPr/>
        </p:nvSpPr>
        <p:spPr>
          <a:xfrm>
            <a:off x="7420062" y="1111142"/>
            <a:ext cx="13284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accent3">
                    <a:lumMod val="50000"/>
                  </a:schemeClr>
                </a:solidFill>
                <a:effectLst/>
                <a:uLnTx/>
                <a:uFillTx/>
                <a:latin typeface="Meiryo" panose="020B0604030504040204" pitchFamily="34" charset="-128"/>
                <a:ea typeface="Meiryo" panose="020B0604030504040204" pitchFamily="34" charset="-128"/>
              </a:rPr>
              <a:t>開発手法</a:t>
            </a:r>
            <a:endParaRPr kumimoji="1" lang="ja-JP" altLang="en-US" sz="1400" b="0" i="0" u="none" strike="noStrike" kern="1200" cap="none" spc="0" normalizeH="0" baseline="0" noProof="0" dirty="0">
              <a:ln>
                <a:noFill/>
              </a:ln>
              <a:solidFill>
                <a:schemeClr val="accent3">
                  <a:lumMod val="50000"/>
                </a:schemeClr>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06437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18CAA-84A0-B949-872C-56171221812D}"/>
              </a:ext>
            </a:extLst>
          </p:cNvPr>
          <p:cNvSpPr>
            <a:spLocks noGrp="1"/>
          </p:cNvSpPr>
          <p:nvPr>
            <p:ph type="title"/>
          </p:nvPr>
        </p:nvSpPr>
        <p:spPr/>
        <p:txBody>
          <a:bodyPr/>
          <a:lstStyle/>
          <a:p>
            <a:r>
              <a:rPr lang="ja-JP" altLang="en-US" dirty="0"/>
              <a:t>生産物（完成品）とサービス（未完成品）</a:t>
            </a:r>
          </a:p>
        </p:txBody>
      </p:sp>
      <p:sp>
        <p:nvSpPr>
          <p:cNvPr id="5" name="正方形/長方形 4">
            <a:extLst>
              <a:ext uri="{FF2B5EF4-FFF2-40B4-BE49-F238E27FC236}">
                <a16:creationId xmlns:a16="http://schemas.microsoft.com/office/drawing/2014/main" id="{D8726199-BEE0-2E4D-AF52-646429428735}"/>
              </a:ext>
            </a:extLst>
          </p:cNvPr>
          <p:cNvSpPr/>
          <p:nvPr/>
        </p:nvSpPr>
        <p:spPr>
          <a:xfrm>
            <a:off x="1144249" y="1531193"/>
            <a:ext cx="7058744" cy="442849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リーフォーム 5">
            <a:extLst>
              <a:ext uri="{FF2B5EF4-FFF2-40B4-BE49-F238E27FC236}">
                <a16:creationId xmlns:a16="http://schemas.microsoft.com/office/drawing/2014/main" id="{448F25F7-5817-424F-9ED0-529995C81F0C}"/>
              </a:ext>
            </a:extLst>
          </p:cNvPr>
          <p:cNvSpPr/>
          <p:nvPr/>
        </p:nvSpPr>
        <p:spPr>
          <a:xfrm>
            <a:off x="1232962" y="2337125"/>
            <a:ext cx="7058744" cy="3577514"/>
          </a:xfrm>
          <a:custGeom>
            <a:avLst/>
            <a:gdLst>
              <a:gd name="connsiteX0" fmla="*/ 0 w 3723861"/>
              <a:gd name="connsiteY0" fmla="*/ 3313314 h 3661165"/>
              <a:gd name="connsiteX1" fmla="*/ 1007165 w 3723861"/>
              <a:gd name="connsiteY1" fmla="*/ 3154288 h 3661165"/>
              <a:gd name="connsiteX2" fmla="*/ 1828800 w 3723861"/>
              <a:gd name="connsiteY2" fmla="*/ 270 h 3661165"/>
              <a:gd name="connsiteX3" fmla="*/ 3074504 w 3723861"/>
              <a:gd name="connsiteY3" fmla="*/ 3339818 h 3661165"/>
              <a:gd name="connsiteX4" fmla="*/ 3723861 w 3723861"/>
              <a:gd name="connsiteY4" fmla="*/ 3339818 h 3661165"/>
              <a:gd name="connsiteX0" fmla="*/ 0 w 3723861"/>
              <a:gd name="connsiteY0" fmla="*/ 3318013 h 3665864"/>
              <a:gd name="connsiteX1" fmla="*/ 1099930 w 3723861"/>
              <a:gd name="connsiteY1" fmla="*/ 2609916 h 3665864"/>
              <a:gd name="connsiteX2" fmla="*/ 1828800 w 3723861"/>
              <a:gd name="connsiteY2" fmla="*/ 4969 h 3665864"/>
              <a:gd name="connsiteX3" fmla="*/ 3074504 w 3723861"/>
              <a:gd name="connsiteY3" fmla="*/ 3344517 h 3665864"/>
              <a:gd name="connsiteX4" fmla="*/ 3723861 w 3723861"/>
              <a:gd name="connsiteY4" fmla="*/ 3344517 h 3665864"/>
              <a:gd name="connsiteX0" fmla="*/ 0 w 3723861"/>
              <a:gd name="connsiteY0" fmla="*/ 3296935 h 3643299"/>
              <a:gd name="connsiteX1" fmla="*/ 1099930 w 3723861"/>
              <a:gd name="connsiteY1" fmla="*/ 2588838 h 3643299"/>
              <a:gd name="connsiteX2" fmla="*/ 1908313 w 3723861"/>
              <a:gd name="connsiteY2" fmla="*/ 5009 h 3643299"/>
              <a:gd name="connsiteX3" fmla="*/ 3074504 w 3723861"/>
              <a:gd name="connsiteY3" fmla="*/ 3323439 h 3643299"/>
              <a:gd name="connsiteX4" fmla="*/ 3723861 w 3723861"/>
              <a:gd name="connsiteY4" fmla="*/ 3323439 h 3643299"/>
              <a:gd name="connsiteX0" fmla="*/ 0 w 3723861"/>
              <a:gd name="connsiteY0" fmla="*/ 3292497 h 3638861"/>
              <a:gd name="connsiteX1" fmla="*/ 1099930 w 3723861"/>
              <a:gd name="connsiteY1" fmla="*/ 2584400 h 3638861"/>
              <a:gd name="connsiteX2" fmla="*/ 1908313 w 3723861"/>
              <a:gd name="connsiteY2" fmla="*/ 571 h 3638861"/>
              <a:gd name="connsiteX3" fmla="*/ 3074504 w 3723861"/>
              <a:gd name="connsiteY3" fmla="*/ 3319001 h 3638861"/>
              <a:gd name="connsiteX4" fmla="*/ 3723861 w 3723861"/>
              <a:gd name="connsiteY4" fmla="*/ 3319001 h 3638861"/>
              <a:gd name="connsiteX0" fmla="*/ 0 w 3723861"/>
              <a:gd name="connsiteY0" fmla="*/ 3433070 h 3487739"/>
              <a:gd name="connsiteX1" fmla="*/ 1099930 w 3723861"/>
              <a:gd name="connsiteY1" fmla="*/ 2724973 h 3487739"/>
              <a:gd name="connsiteX2" fmla="*/ 1908313 w 3723861"/>
              <a:gd name="connsiteY2" fmla="*/ 141144 h 3487739"/>
              <a:gd name="connsiteX3" fmla="*/ 2729948 w 3723861"/>
              <a:gd name="connsiteY3" fmla="*/ 671982 h 3487739"/>
              <a:gd name="connsiteX4" fmla="*/ 3723861 w 3723861"/>
              <a:gd name="connsiteY4" fmla="*/ 3459574 h 3487739"/>
              <a:gd name="connsiteX0" fmla="*/ 0 w 3723861"/>
              <a:gd name="connsiteY0" fmla="*/ 3540573 h 3595244"/>
              <a:gd name="connsiteX1" fmla="*/ 1099930 w 3723861"/>
              <a:gd name="connsiteY1" fmla="*/ 2832476 h 3595244"/>
              <a:gd name="connsiteX2" fmla="*/ 1908313 w 3723861"/>
              <a:gd name="connsiteY2" fmla="*/ 248647 h 3595244"/>
              <a:gd name="connsiteX3" fmla="*/ 2729948 w 3723861"/>
              <a:gd name="connsiteY3" fmla="*/ 779485 h 3595244"/>
              <a:gd name="connsiteX4" fmla="*/ 3723861 w 3723861"/>
              <a:gd name="connsiteY4" fmla="*/ 3567077 h 3595244"/>
              <a:gd name="connsiteX0" fmla="*/ 0 w 3723861"/>
              <a:gd name="connsiteY0" fmla="*/ 3548044 h 3614553"/>
              <a:gd name="connsiteX1" fmla="*/ 742121 w 3723861"/>
              <a:gd name="connsiteY1" fmla="*/ 2945536 h 3614553"/>
              <a:gd name="connsiteX2" fmla="*/ 1908313 w 3723861"/>
              <a:gd name="connsiteY2" fmla="*/ 256118 h 3614553"/>
              <a:gd name="connsiteX3" fmla="*/ 2729948 w 3723861"/>
              <a:gd name="connsiteY3" fmla="*/ 786956 h 3614553"/>
              <a:gd name="connsiteX4" fmla="*/ 3723861 w 3723861"/>
              <a:gd name="connsiteY4" fmla="*/ 3574548 h 3614553"/>
              <a:gd name="connsiteX0" fmla="*/ 0 w 3723861"/>
              <a:gd name="connsiteY0" fmla="*/ 3243673 h 3305356"/>
              <a:gd name="connsiteX1" fmla="*/ 742121 w 3723861"/>
              <a:gd name="connsiteY1" fmla="*/ 2641165 h 3305356"/>
              <a:gd name="connsiteX2" fmla="*/ 1245704 w 3723861"/>
              <a:gd name="connsiteY2" fmla="*/ 205165 h 3305356"/>
              <a:gd name="connsiteX3" fmla="*/ 2729948 w 3723861"/>
              <a:gd name="connsiteY3" fmla="*/ 482585 h 3305356"/>
              <a:gd name="connsiteX4" fmla="*/ 3723861 w 3723861"/>
              <a:gd name="connsiteY4" fmla="*/ 3270177 h 3305356"/>
              <a:gd name="connsiteX0" fmla="*/ 0 w 3723861"/>
              <a:gd name="connsiteY0" fmla="*/ 3258888 h 3320954"/>
              <a:gd name="connsiteX1" fmla="*/ 742121 w 3723861"/>
              <a:gd name="connsiteY1" fmla="*/ 2656380 h 3320954"/>
              <a:gd name="connsiteX2" fmla="*/ 1285460 w 3723861"/>
              <a:gd name="connsiteY2" fmla="*/ 199260 h 3320954"/>
              <a:gd name="connsiteX3" fmla="*/ 2729948 w 3723861"/>
              <a:gd name="connsiteY3" fmla="*/ 497800 h 3320954"/>
              <a:gd name="connsiteX4" fmla="*/ 3723861 w 3723861"/>
              <a:gd name="connsiteY4" fmla="*/ 3285392 h 3320954"/>
              <a:gd name="connsiteX0" fmla="*/ 0 w 3723861"/>
              <a:gd name="connsiteY0" fmla="*/ 3258888 h 3310966"/>
              <a:gd name="connsiteX1" fmla="*/ 742121 w 3723861"/>
              <a:gd name="connsiteY1" fmla="*/ 2656380 h 3310966"/>
              <a:gd name="connsiteX2" fmla="*/ 1285460 w 3723861"/>
              <a:gd name="connsiteY2" fmla="*/ 199260 h 3310966"/>
              <a:gd name="connsiteX3" fmla="*/ 2729948 w 3723861"/>
              <a:gd name="connsiteY3" fmla="*/ 497800 h 3310966"/>
              <a:gd name="connsiteX4" fmla="*/ 3723861 w 3723861"/>
              <a:gd name="connsiteY4" fmla="*/ 3285392 h 3310966"/>
              <a:gd name="connsiteX0" fmla="*/ 0 w 3723861"/>
              <a:gd name="connsiteY0" fmla="*/ 3314682 h 3366758"/>
              <a:gd name="connsiteX1" fmla="*/ 742121 w 3723861"/>
              <a:gd name="connsiteY1" fmla="*/ 2712174 h 3366758"/>
              <a:gd name="connsiteX2" fmla="*/ 1285460 w 3723861"/>
              <a:gd name="connsiteY2" fmla="*/ 255054 h 3366758"/>
              <a:gd name="connsiteX3" fmla="*/ 2729948 w 3723861"/>
              <a:gd name="connsiteY3" fmla="*/ 553594 h 3366758"/>
              <a:gd name="connsiteX4" fmla="*/ 3723861 w 3723861"/>
              <a:gd name="connsiteY4" fmla="*/ 3341186 h 3366758"/>
              <a:gd name="connsiteX0" fmla="*/ 0 w 3723861"/>
              <a:gd name="connsiteY0" fmla="*/ 3380749 h 3432827"/>
              <a:gd name="connsiteX1" fmla="*/ 742121 w 3723861"/>
              <a:gd name="connsiteY1" fmla="*/ 2778241 h 3432827"/>
              <a:gd name="connsiteX2" fmla="*/ 1285460 w 3723861"/>
              <a:gd name="connsiteY2" fmla="*/ 321121 h 3432827"/>
              <a:gd name="connsiteX3" fmla="*/ 2597427 w 3723861"/>
              <a:gd name="connsiteY3" fmla="*/ 366244 h 3432827"/>
              <a:gd name="connsiteX4" fmla="*/ 3723861 w 3723861"/>
              <a:gd name="connsiteY4" fmla="*/ 3407253 h 343282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431234 w 3723861"/>
              <a:gd name="connsiteY2" fmla="*/ 321121 h 3426617"/>
              <a:gd name="connsiteX3" fmla="*/ 2597427 w 3723861"/>
              <a:gd name="connsiteY3" fmla="*/ 366244 h 3426617"/>
              <a:gd name="connsiteX4" fmla="*/ 3723861 w 3723861"/>
              <a:gd name="connsiteY4" fmla="*/ 3407253 h 3426617"/>
              <a:gd name="connsiteX0" fmla="*/ 0 w 3750365"/>
              <a:gd name="connsiteY0" fmla="*/ 3318841 h 3318841"/>
              <a:gd name="connsiteX1" fmla="*/ 742121 w 3750365"/>
              <a:gd name="connsiteY1" fmla="*/ 2716333 h 3318841"/>
              <a:gd name="connsiteX2" fmla="*/ 1431234 w 3750365"/>
              <a:gd name="connsiteY2" fmla="*/ 259213 h 3318841"/>
              <a:gd name="connsiteX3" fmla="*/ 2597427 w 3750365"/>
              <a:gd name="connsiteY3" fmla="*/ 304336 h 3318841"/>
              <a:gd name="connsiteX4" fmla="*/ 3750365 w 3750365"/>
              <a:gd name="connsiteY4" fmla="*/ 2310558 h 3318841"/>
              <a:gd name="connsiteX0" fmla="*/ 0 w 3750365"/>
              <a:gd name="connsiteY0" fmla="*/ 3351805 h 3351805"/>
              <a:gd name="connsiteX1" fmla="*/ 742121 w 3750365"/>
              <a:gd name="connsiteY1" fmla="*/ 2749297 h 3351805"/>
              <a:gd name="connsiteX2" fmla="*/ 1431234 w 3750365"/>
              <a:gd name="connsiteY2" fmla="*/ 292177 h 3351805"/>
              <a:gd name="connsiteX3" fmla="*/ 2292627 w 3750365"/>
              <a:gd name="connsiteY3" fmla="*/ 273947 h 3351805"/>
              <a:gd name="connsiteX4" fmla="*/ 3750365 w 3750365"/>
              <a:gd name="connsiteY4" fmla="*/ 2343522 h 3351805"/>
              <a:gd name="connsiteX0" fmla="*/ 0 w 3750365"/>
              <a:gd name="connsiteY0" fmla="*/ 3441542 h 3441542"/>
              <a:gd name="connsiteX1" fmla="*/ 742121 w 3750365"/>
              <a:gd name="connsiteY1" fmla="*/ 2839034 h 3441542"/>
              <a:gd name="connsiteX2" fmla="*/ 1431234 w 3750365"/>
              <a:gd name="connsiteY2" fmla="*/ 381914 h 3441542"/>
              <a:gd name="connsiteX3" fmla="*/ 2173358 w 3750365"/>
              <a:gd name="connsiteY3" fmla="*/ 215858 h 3441542"/>
              <a:gd name="connsiteX4" fmla="*/ 3750365 w 3750365"/>
              <a:gd name="connsiteY4" fmla="*/ 2433259 h 3441542"/>
              <a:gd name="connsiteX0" fmla="*/ 0 w 3750365"/>
              <a:gd name="connsiteY0" fmla="*/ 3380572 h 3380572"/>
              <a:gd name="connsiteX1" fmla="*/ 742121 w 3750365"/>
              <a:gd name="connsiteY1" fmla="*/ 2778064 h 3380572"/>
              <a:gd name="connsiteX2" fmla="*/ 1431234 w 3750365"/>
              <a:gd name="connsiteY2" fmla="*/ 320944 h 3380572"/>
              <a:gd name="connsiteX3" fmla="*/ 2173358 w 3750365"/>
              <a:gd name="connsiteY3" fmla="*/ 154888 h 3380572"/>
              <a:gd name="connsiteX4" fmla="*/ 3750365 w 3750365"/>
              <a:gd name="connsiteY4" fmla="*/ 2372289 h 3380572"/>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47488 h 3447488"/>
              <a:gd name="connsiteX1" fmla="*/ 742121 w 3803374"/>
              <a:gd name="connsiteY1" fmla="*/ 2844980 h 3447488"/>
              <a:gd name="connsiteX2" fmla="*/ 1431234 w 3803374"/>
              <a:gd name="connsiteY2" fmla="*/ 387860 h 3447488"/>
              <a:gd name="connsiteX3" fmla="*/ 2173358 w 3803374"/>
              <a:gd name="connsiteY3" fmla="*/ 221804 h 3447488"/>
              <a:gd name="connsiteX4" fmla="*/ 3803374 w 3803374"/>
              <a:gd name="connsiteY4" fmla="*/ 1890133 h 3447488"/>
              <a:gd name="connsiteX0" fmla="*/ 0 w 3803374"/>
              <a:gd name="connsiteY0" fmla="*/ 3445329 h 3445329"/>
              <a:gd name="connsiteX1" fmla="*/ 980660 w 3803374"/>
              <a:gd name="connsiteY1" fmla="*/ 2800586 h 3445329"/>
              <a:gd name="connsiteX2" fmla="*/ 1431234 w 3803374"/>
              <a:gd name="connsiteY2" fmla="*/ 385701 h 3445329"/>
              <a:gd name="connsiteX3" fmla="*/ 2173358 w 3803374"/>
              <a:gd name="connsiteY3" fmla="*/ 219645 h 3445329"/>
              <a:gd name="connsiteX4" fmla="*/ 3803374 w 3803374"/>
              <a:gd name="connsiteY4" fmla="*/ 1887974 h 3445329"/>
              <a:gd name="connsiteX0" fmla="*/ 0 w 3803374"/>
              <a:gd name="connsiteY0" fmla="*/ 3433672 h 3433672"/>
              <a:gd name="connsiteX1" fmla="*/ 980660 w 3803374"/>
              <a:gd name="connsiteY1" fmla="*/ 2788929 h 3433672"/>
              <a:gd name="connsiteX2" fmla="*/ 1524000 w 3803374"/>
              <a:gd name="connsiteY2" fmla="*/ 310690 h 3433672"/>
              <a:gd name="connsiteX3" fmla="*/ 2173358 w 3803374"/>
              <a:gd name="connsiteY3" fmla="*/ 207988 h 3433672"/>
              <a:gd name="connsiteX4" fmla="*/ 3803374 w 3803374"/>
              <a:gd name="connsiteY4" fmla="*/ 1876317 h 3433672"/>
              <a:gd name="connsiteX0" fmla="*/ 0 w 3803374"/>
              <a:gd name="connsiteY0" fmla="*/ 3559633 h 3559633"/>
              <a:gd name="connsiteX1" fmla="*/ 980660 w 3803374"/>
              <a:gd name="connsiteY1" fmla="*/ 2914890 h 3559633"/>
              <a:gd name="connsiteX2" fmla="*/ 1524000 w 3803374"/>
              <a:gd name="connsiteY2" fmla="*/ 436651 h 3559633"/>
              <a:gd name="connsiteX3" fmla="*/ 2180647 w 3803374"/>
              <a:gd name="connsiteY3" fmla="*/ 143885 h 3559633"/>
              <a:gd name="connsiteX4" fmla="*/ 3803374 w 3803374"/>
              <a:gd name="connsiteY4" fmla="*/ 2002278 h 3559633"/>
              <a:gd name="connsiteX0" fmla="*/ 0 w 3803374"/>
              <a:gd name="connsiteY0" fmla="*/ 3494692 h 3494692"/>
              <a:gd name="connsiteX1" fmla="*/ 980660 w 3803374"/>
              <a:gd name="connsiteY1" fmla="*/ 2849949 h 3494692"/>
              <a:gd name="connsiteX2" fmla="*/ 1524000 w 3803374"/>
              <a:gd name="connsiteY2" fmla="*/ 371710 h 3494692"/>
              <a:gd name="connsiteX3" fmla="*/ 2180647 w 3803374"/>
              <a:gd name="connsiteY3" fmla="*/ 78944 h 3494692"/>
              <a:gd name="connsiteX4" fmla="*/ 3803374 w 3803374"/>
              <a:gd name="connsiteY4" fmla="*/ 1937337 h 3494692"/>
              <a:gd name="connsiteX0" fmla="*/ 0 w 3810664"/>
              <a:gd name="connsiteY0" fmla="*/ 3637465 h 3637465"/>
              <a:gd name="connsiteX1" fmla="*/ 980660 w 3810664"/>
              <a:gd name="connsiteY1" fmla="*/ 2992722 h 3637465"/>
              <a:gd name="connsiteX2" fmla="*/ 1524000 w 3810664"/>
              <a:gd name="connsiteY2" fmla="*/ 514483 h 3637465"/>
              <a:gd name="connsiteX3" fmla="*/ 2180647 w 3810664"/>
              <a:gd name="connsiteY3" fmla="*/ 221717 h 3637465"/>
              <a:gd name="connsiteX4" fmla="*/ 3810664 w 3810664"/>
              <a:gd name="connsiteY4" fmla="*/ 3136017 h 3637465"/>
              <a:gd name="connsiteX0" fmla="*/ 0 w 3810664"/>
              <a:gd name="connsiteY0" fmla="*/ 3669588 h 3669588"/>
              <a:gd name="connsiteX1" fmla="*/ 980660 w 3810664"/>
              <a:gd name="connsiteY1" fmla="*/ 3024845 h 3669588"/>
              <a:gd name="connsiteX2" fmla="*/ 1524000 w 3810664"/>
              <a:gd name="connsiteY2" fmla="*/ 546606 h 3669588"/>
              <a:gd name="connsiteX3" fmla="*/ 2450348 w 3810664"/>
              <a:gd name="connsiteY3" fmla="*/ 211604 h 3669588"/>
              <a:gd name="connsiteX4" fmla="*/ 3810664 w 3810664"/>
              <a:gd name="connsiteY4" fmla="*/ 3168140 h 3669588"/>
              <a:gd name="connsiteX0" fmla="*/ 0 w 3810664"/>
              <a:gd name="connsiteY0" fmla="*/ 3669588 h 3669588"/>
              <a:gd name="connsiteX1" fmla="*/ 980660 w 3810664"/>
              <a:gd name="connsiteY1" fmla="*/ 3024845 h 3669588"/>
              <a:gd name="connsiteX2" fmla="*/ 1524000 w 3810664"/>
              <a:gd name="connsiteY2" fmla="*/ 546606 h 3669588"/>
              <a:gd name="connsiteX3" fmla="*/ 2362878 w 3810664"/>
              <a:gd name="connsiteY3" fmla="*/ 211604 h 3669588"/>
              <a:gd name="connsiteX4" fmla="*/ 3810664 w 3810664"/>
              <a:gd name="connsiteY4" fmla="*/ 3168140 h 3669588"/>
              <a:gd name="connsiteX0" fmla="*/ 0 w 3810664"/>
              <a:gd name="connsiteY0" fmla="*/ 3800963 h 3800963"/>
              <a:gd name="connsiteX1" fmla="*/ 980660 w 3810664"/>
              <a:gd name="connsiteY1" fmla="*/ 3156220 h 3800963"/>
              <a:gd name="connsiteX2" fmla="*/ 1524000 w 3810664"/>
              <a:gd name="connsiteY2" fmla="*/ 677981 h 3800963"/>
              <a:gd name="connsiteX3" fmla="*/ 2362878 w 3810664"/>
              <a:gd name="connsiteY3" fmla="*/ 342979 h 3800963"/>
              <a:gd name="connsiteX4" fmla="*/ 3810664 w 3810664"/>
              <a:gd name="connsiteY4" fmla="*/ 3299515 h 3800963"/>
              <a:gd name="connsiteX0" fmla="*/ 0 w 3810664"/>
              <a:gd name="connsiteY0" fmla="*/ 3857271 h 3857271"/>
              <a:gd name="connsiteX1" fmla="*/ 980660 w 3810664"/>
              <a:gd name="connsiteY1" fmla="*/ 3212528 h 3857271"/>
              <a:gd name="connsiteX2" fmla="*/ 1524000 w 3810664"/>
              <a:gd name="connsiteY2" fmla="*/ 734289 h 3857271"/>
              <a:gd name="connsiteX3" fmla="*/ 2362878 w 3810664"/>
              <a:gd name="connsiteY3" fmla="*/ 399287 h 3857271"/>
              <a:gd name="connsiteX4" fmla="*/ 3810664 w 3810664"/>
              <a:gd name="connsiteY4" fmla="*/ 3355823 h 3857271"/>
              <a:gd name="connsiteX0" fmla="*/ 0 w 3810664"/>
              <a:gd name="connsiteY0" fmla="*/ 3951122 h 3951122"/>
              <a:gd name="connsiteX1" fmla="*/ 980660 w 3810664"/>
              <a:gd name="connsiteY1" fmla="*/ 3306379 h 3951122"/>
              <a:gd name="connsiteX2" fmla="*/ 1524000 w 3810664"/>
              <a:gd name="connsiteY2" fmla="*/ 828140 h 3951122"/>
              <a:gd name="connsiteX3" fmla="*/ 2362878 w 3810664"/>
              <a:gd name="connsiteY3" fmla="*/ 493138 h 3951122"/>
              <a:gd name="connsiteX4" fmla="*/ 3810664 w 3810664"/>
              <a:gd name="connsiteY4" fmla="*/ 3449674 h 3951122"/>
              <a:gd name="connsiteX0" fmla="*/ 0 w 3810664"/>
              <a:gd name="connsiteY0" fmla="*/ 3797364 h 3797364"/>
              <a:gd name="connsiteX1" fmla="*/ 980660 w 3810664"/>
              <a:gd name="connsiteY1" fmla="*/ 3152621 h 3797364"/>
              <a:gd name="connsiteX2" fmla="*/ 1545868 w 3810664"/>
              <a:gd name="connsiteY2" fmla="*/ 378728 h 3797364"/>
              <a:gd name="connsiteX3" fmla="*/ 2362878 w 3810664"/>
              <a:gd name="connsiteY3" fmla="*/ 339380 h 3797364"/>
              <a:gd name="connsiteX4" fmla="*/ 3810664 w 3810664"/>
              <a:gd name="connsiteY4" fmla="*/ 3295916 h 3797364"/>
              <a:gd name="connsiteX0" fmla="*/ 0 w 3810664"/>
              <a:gd name="connsiteY0" fmla="*/ 3820252 h 3820252"/>
              <a:gd name="connsiteX1" fmla="*/ 980660 w 3810664"/>
              <a:gd name="connsiteY1" fmla="*/ 3175509 h 3820252"/>
              <a:gd name="connsiteX2" fmla="*/ 1582314 w 3810664"/>
              <a:gd name="connsiteY2" fmla="*/ 359381 h 3820252"/>
              <a:gd name="connsiteX3" fmla="*/ 2362878 w 3810664"/>
              <a:gd name="connsiteY3" fmla="*/ 362268 h 3820252"/>
              <a:gd name="connsiteX4" fmla="*/ 3810664 w 3810664"/>
              <a:gd name="connsiteY4" fmla="*/ 3318804 h 3820252"/>
              <a:gd name="connsiteX0" fmla="*/ 0 w 3810664"/>
              <a:gd name="connsiteY0" fmla="*/ 3699162 h 3699162"/>
              <a:gd name="connsiteX1" fmla="*/ 980660 w 3810664"/>
              <a:gd name="connsiteY1" fmla="*/ 3054419 h 3699162"/>
              <a:gd name="connsiteX2" fmla="*/ 1582314 w 3810664"/>
              <a:gd name="connsiteY2" fmla="*/ 238291 h 3699162"/>
              <a:gd name="connsiteX3" fmla="*/ 2362878 w 3810664"/>
              <a:gd name="connsiteY3" fmla="*/ 241178 h 3699162"/>
              <a:gd name="connsiteX4" fmla="*/ 3810664 w 3810664"/>
              <a:gd name="connsiteY4" fmla="*/ 3197714 h 3699162"/>
              <a:gd name="connsiteX0" fmla="*/ 0 w 3810664"/>
              <a:gd name="connsiteY0" fmla="*/ 3552341 h 3552341"/>
              <a:gd name="connsiteX1" fmla="*/ 980660 w 3810664"/>
              <a:gd name="connsiteY1" fmla="*/ 2907598 h 3552341"/>
              <a:gd name="connsiteX2" fmla="*/ 1582314 w 3810664"/>
              <a:gd name="connsiteY2" fmla="*/ 91470 h 3552341"/>
              <a:gd name="connsiteX3" fmla="*/ 2362878 w 3810664"/>
              <a:gd name="connsiteY3" fmla="*/ 94357 h 3552341"/>
              <a:gd name="connsiteX4" fmla="*/ 3810664 w 3810664"/>
              <a:gd name="connsiteY4" fmla="*/ 3050893 h 3552341"/>
              <a:gd name="connsiteX0" fmla="*/ 0 w 3810664"/>
              <a:gd name="connsiteY0" fmla="*/ 3506521 h 3506521"/>
              <a:gd name="connsiteX1" fmla="*/ 980660 w 3810664"/>
              <a:gd name="connsiteY1" fmla="*/ 2861778 h 3506521"/>
              <a:gd name="connsiteX2" fmla="*/ 1582314 w 3810664"/>
              <a:gd name="connsiteY2" fmla="*/ 45650 h 3506521"/>
              <a:gd name="connsiteX3" fmla="*/ 2362878 w 3810664"/>
              <a:gd name="connsiteY3" fmla="*/ 48537 h 3506521"/>
              <a:gd name="connsiteX4" fmla="*/ 3810664 w 3810664"/>
              <a:gd name="connsiteY4" fmla="*/ 3005073 h 3506521"/>
              <a:gd name="connsiteX0" fmla="*/ 0 w 3817953"/>
              <a:gd name="connsiteY0" fmla="*/ 3663483 h 3663483"/>
              <a:gd name="connsiteX1" fmla="*/ 980660 w 3817953"/>
              <a:gd name="connsiteY1" fmla="*/ 3018740 h 3663483"/>
              <a:gd name="connsiteX2" fmla="*/ 1582314 w 3817953"/>
              <a:gd name="connsiteY2" fmla="*/ 202612 h 3663483"/>
              <a:gd name="connsiteX3" fmla="*/ 2362878 w 3817953"/>
              <a:gd name="connsiteY3" fmla="*/ 205499 h 3663483"/>
              <a:gd name="connsiteX4" fmla="*/ 3817953 w 3817953"/>
              <a:gd name="connsiteY4" fmla="*/ 2676318 h 3663483"/>
              <a:gd name="connsiteX0" fmla="*/ 0 w 3817953"/>
              <a:gd name="connsiteY0" fmla="*/ 3706786 h 3706786"/>
              <a:gd name="connsiteX1" fmla="*/ 980660 w 3817953"/>
              <a:gd name="connsiteY1" fmla="*/ 3062043 h 3706786"/>
              <a:gd name="connsiteX2" fmla="*/ 1582314 w 3817953"/>
              <a:gd name="connsiteY2" fmla="*/ 245915 h 3706786"/>
              <a:gd name="connsiteX3" fmla="*/ 2362878 w 3817953"/>
              <a:gd name="connsiteY3" fmla="*/ 248802 h 3706786"/>
              <a:gd name="connsiteX4" fmla="*/ 3817953 w 3817953"/>
              <a:gd name="connsiteY4" fmla="*/ 2719621 h 3706786"/>
              <a:gd name="connsiteX0" fmla="*/ 0 w 3817953"/>
              <a:gd name="connsiteY0" fmla="*/ 3727987 h 3727987"/>
              <a:gd name="connsiteX1" fmla="*/ 980660 w 3817953"/>
              <a:gd name="connsiteY1" fmla="*/ 3083244 h 3727987"/>
              <a:gd name="connsiteX2" fmla="*/ 1582314 w 3817953"/>
              <a:gd name="connsiteY2" fmla="*/ 267116 h 3727987"/>
              <a:gd name="connsiteX3" fmla="*/ 2362878 w 3817953"/>
              <a:gd name="connsiteY3" fmla="*/ 270003 h 3727987"/>
              <a:gd name="connsiteX4" fmla="*/ 3817953 w 3817953"/>
              <a:gd name="connsiteY4" fmla="*/ 2740822 h 3727987"/>
              <a:gd name="connsiteX0" fmla="*/ 0 w 3817953"/>
              <a:gd name="connsiteY0" fmla="*/ 3692428 h 3692428"/>
              <a:gd name="connsiteX1" fmla="*/ 980660 w 3817953"/>
              <a:gd name="connsiteY1" fmla="*/ 3047685 h 3692428"/>
              <a:gd name="connsiteX2" fmla="*/ 1582314 w 3817953"/>
              <a:gd name="connsiteY2" fmla="*/ 231557 h 3692428"/>
              <a:gd name="connsiteX3" fmla="*/ 2479505 w 3817953"/>
              <a:gd name="connsiteY3" fmla="*/ 445625 h 3692428"/>
              <a:gd name="connsiteX4" fmla="*/ 3817953 w 3817953"/>
              <a:gd name="connsiteY4" fmla="*/ 2705263 h 3692428"/>
              <a:gd name="connsiteX0" fmla="*/ 0 w 3817953"/>
              <a:gd name="connsiteY0" fmla="*/ 3790272 h 3790272"/>
              <a:gd name="connsiteX1" fmla="*/ 980660 w 3817953"/>
              <a:gd name="connsiteY1" fmla="*/ 3145529 h 3790272"/>
              <a:gd name="connsiteX2" fmla="*/ 1582314 w 3817953"/>
              <a:gd name="connsiteY2" fmla="*/ 329401 h 3790272"/>
              <a:gd name="connsiteX3" fmla="*/ 2464927 w 3817953"/>
              <a:gd name="connsiteY3" fmla="*/ 332290 h 3790272"/>
              <a:gd name="connsiteX4" fmla="*/ 3817953 w 3817953"/>
              <a:gd name="connsiteY4" fmla="*/ 2803107 h 3790272"/>
              <a:gd name="connsiteX0" fmla="*/ 0 w 3817953"/>
              <a:gd name="connsiteY0" fmla="*/ 3854223 h 3854223"/>
              <a:gd name="connsiteX1" fmla="*/ 980660 w 3817953"/>
              <a:gd name="connsiteY1" fmla="*/ 3209480 h 3854223"/>
              <a:gd name="connsiteX2" fmla="*/ 1582314 w 3817953"/>
              <a:gd name="connsiteY2" fmla="*/ 393352 h 3854223"/>
              <a:gd name="connsiteX3" fmla="*/ 2464927 w 3817953"/>
              <a:gd name="connsiteY3" fmla="*/ 396241 h 3854223"/>
              <a:gd name="connsiteX4" fmla="*/ 3817953 w 3817953"/>
              <a:gd name="connsiteY4" fmla="*/ 2867058 h 3854223"/>
              <a:gd name="connsiteX0" fmla="*/ 0 w 3817953"/>
              <a:gd name="connsiteY0" fmla="*/ 3736489 h 3736489"/>
              <a:gd name="connsiteX1" fmla="*/ 980660 w 3817953"/>
              <a:gd name="connsiteY1" fmla="*/ 3091746 h 3736489"/>
              <a:gd name="connsiteX2" fmla="*/ 1582314 w 3817953"/>
              <a:gd name="connsiteY2" fmla="*/ 275618 h 3736489"/>
              <a:gd name="connsiteX3" fmla="*/ 2464927 w 3817953"/>
              <a:gd name="connsiteY3" fmla="*/ 278507 h 3736489"/>
              <a:gd name="connsiteX4" fmla="*/ 2922978 w 3817953"/>
              <a:gd name="connsiteY4" fmla="*/ 1798334 h 3736489"/>
              <a:gd name="connsiteX5" fmla="*/ 3817953 w 3817953"/>
              <a:gd name="connsiteY5" fmla="*/ 2749324 h 3736489"/>
              <a:gd name="connsiteX0" fmla="*/ 0 w 3817953"/>
              <a:gd name="connsiteY0" fmla="*/ 3736489 h 3736489"/>
              <a:gd name="connsiteX1" fmla="*/ 980660 w 3817953"/>
              <a:gd name="connsiteY1" fmla="*/ 3091746 h 3736489"/>
              <a:gd name="connsiteX2" fmla="*/ 1582314 w 3817953"/>
              <a:gd name="connsiteY2" fmla="*/ 275618 h 3736489"/>
              <a:gd name="connsiteX3" fmla="*/ 2464927 w 3817953"/>
              <a:gd name="connsiteY3" fmla="*/ 278507 h 3736489"/>
              <a:gd name="connsiteX4" fmla="*/ 2922978 w 3817953"/>
              <a:gd name="connsiteY4" fmla="*/ 1798334 h 3736489"/>
              <a:gd name="connsiteX5" fmla="*/ 3817953 w 3817953"/>
              <a:gd name="connsiteY5" fmla="*/ 2707089 h 3736489"/>
              <a:gd name="connsiteX0" fmla="*/ 0 w 3817953"/>
              <a:gd name="connsiteY0" fmla="*/ 3778487 h 3778487"/>
              <a:gd name="connsiteX1" fmla="*/ 980660 w 3817953"/>
              <a:gd name="connsiteY1" fmla="*/ 3133744 h 3778487"/>
              <a:gd name="connsiteX2" fmla="*/ 1582314 w 3817953"/>
              <a:gd name="connsiteY2" fmla="*/ 317616 h 3778487"/>
              <a:gd name="connsiteX3" fmla="*/ 2362878 w 3817953"/>
              <a:gd name="connsiteY3" fmla="*/ 236033 h 3778487"/>
              <a:gd name="connsiteX4" fmla="*/ 2922978 w 3817953"/>
              <a:gd name="connsiteY4" fmla="*/ 1840332 h 3778487"/>
              <a:gd name="connsiteX5" fmla="*/ 3817953 w 3817953"/>
              <a:gd name="connsiteY5" fmla="*/ 2749087 h 3778487"/>
              <a:gd name="connsiteX0" fmla="*/ 0 w 3817953"/>
              <a:gd name="connsiteY0" fmla="*/ 3729186 h 3729186"/>
              <a:gd name="connsiteX1" fmla="*/ 980660 w 3817953"/>
              <a:gd name="connsiteY1" fmla="*/ 3084443 h 3729186"/>
              <a:gd name="connsiteX2" fmla="*/ 1582314 w 3817953"/>
              <a:gd name="connsiteY2" fmla="*/ 268315 h 3729186"/>
              <a:gd name="connsiteX3" fmla="*/ 2362878 w 3817953"/>
              <a:gd name="connsiteY3" fmla="*/ 186732 h 3729186"/>
              <a:gd name="connsiteX4" fmla="*/ 2922978 w 3817953"/>
              <a:gd name="connsiteY4" fmla="*/ 1791031 h 3729186"/>
              <a:gd name="connsiteX5" fmla="*/ 3817953 w 3817953"/>
              <a:gd name="connsiteY5" fmla="*/ 2699786 h 3729186"/>
              <a:gd name="connsiteX0" fmla="*/ 0 w 3817953"/>
              <a:gd name="connsiteY0" fmla="*/ 3793830 h 3793830"/>
              <a:gd name="connsiteX1" fmla="*/ 980660 w 3817953"/>
              <a:gd name="connsiteY1" fmla="*/ 3149087 h 3793830"/>
              <a:gd name="connsiteX2" fmla="*/ 1582314 w 3817953"/>
              <a:gd name="connsiteY2" fmla="*/ 332959 h 3793830"/>
              <a:gd name="connsiteX3" fmla="*/ 2362878 w 3817953"/>
              <a:gd name="connsiteY3" fmla="*/ 124667 h 3793830"/>
              <a:gd name="connsiteX4" fmla="*/ 2922978 w 3817953"/>
              <a:gd name="connsiteY4" fmla="*/ 1855675 h 3793830"/>
              <a:gd name="connsiteX5" fmla="*/ 3817953 w 3817953"/>
              <a:gd name="connsiteY5" fmla="*/ 2764430 h 3793830"/>
              <a:gd name="connsiteX0" fmla="*/ 0 w 3817953"/>
              <a:gd name="connsiteY0" fmla="*/ 3856535 h 3856535"/>
              <a:gd name="connsiteX1" fmla="*/ 980660 w 3817953"/>
              <a:gd name="connsiteY1" fmla="*/ 3211792 h 3856535"/>
              <a:gd name="connsiteX2" fmla="*/ 1582314 w 3817953"/>
              <a:gd name="connsiteY2" fmla="*/ 395664 h 3856535"/>
              <a:gd name="connsiteX3" fmla="*/ 2362878 w 3817953"/>
              <a:gd name="connsiteY3" fmla="*/ 187372 h 3856535"/>
              <a:gd name="connsiteX4" fmla="*/ 2922978 w 3817953"/>
              <a:gd name="connsiteY4" fmla="*/ 1918380 h 3856535"/>
              <a:gd name="connsiteX5" fmla="*/ 3817953 w 3817953"/>
              <a:gd name="connsiteY5" fmla="*/ 2827135 h 385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953" h="3856535">
                <a:moveTo>
                  <a:pt x="0" y="3856535"/>
                </a:moveTo>
                <a:cubicBezTo>
                  <a:pt x="536713" y="3736338"/>
                  <a:pt x="716941" y="3788604"/>
                  <a:pt x="980660" y="3211792"/>
                </a:cubicBezTo>
                <a:cubicBezTo>
                  <a:pt x="1244379" y="2634980"/>
                  <a:pt x="1351944" y="899734"/>
                  <a:pt x="1582314" y="395664"/>
                </a:cubicBezTo>
                <a:cubicBezTo>
                  <a:pt x="1812684" y="-108406"/>
                  <a:pt x="2139434" y="-75731"/>
                  <a:pt x="2362878" y="187372"/>
                </a:cubicBezTo>
                <a:cubicBezTo>
                  <a:pt x="2586322" y="450475"/>
                  <a:pt x="2697474" y="1506577"/>
                  <a:pt x="2922978" y="1918380"/>
                </a:cubicBezTo>
                <a:cubicBezTo>
                  <a:pt x="3148482" y="2330183"/>
                  <a:pt x="3683369" y="2615842"/>
                  <a:pt x="3817953" y="2827135"/>
                </a:cubicBezTo>
              </a:path>
            </a:pathLst>
          </a:custGeom>
          <a:noFill/>
          <a:ln w="57150">
            <a:solidFill>
              <a:srgbClr val="FF8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7BCD87A-F437-884A-96C5-09B3C4A3E77F}"/>
              </a:ext>
            </a:extLst>
          </p:cNvPr>
          <p:cNvSpPr txBox="1"/>
          <p:nvPr/>
        </p:nvSpPr>
        <p:spPr>
          <a:xfrm>
            <a:off x="661088" y="1531193"/>
            <a:ext cx="461665" cy="1872208"/>
          </a:xfrm>
          <a:prstGeom prst="rect">
            <a:avLst/>
          </a:prstGeom>
          <a:noFill/>
        </p:spPr>
        <p:txBody>
          <a:bodyPr vert="eaVert" wrap="square" rtlCol="0">
            <a:spAutoFit/>
          </a:bodyPr>
          <a:lstStyle/>
          <a:p>
            <a:r>
              <a:rPr kumimoji="1" lang="ja-JP" altLang="en-US" dirty="0">
                <a:solidFill>
                  <a:srgbClr val="009051"/>
                </a:solidFill>
                <a:latin typeface="Meiryo" panose="020B0604030504040204" pitchFamily="34" charset="-128"/>
                <a:ea typeface="Meiryo" panose="020B0604030504040204" pitchFamily="34" charset="-128"/>
              </a:rPr>
              <a:t>ワークロード</a:t>
            </a:r>
          </a:p>
        </p:txBody>
      </p:sp>
      <p:cxnSp>
        <p:nvCxnSpPr>
          <p:cNvPr id="11" name="直線矢印コネクタ 10">
            <a:extLst>
              <a:ext uri="{FF2B5EF4-FFF2-40B4-BE49-F238E27FC236}">
                <a16:creationId xmlns:a16="http://schemas.microsoft.com/office/drawing/2014/main" id="{F16F5217-3B99-B143-9A1A-C425FE14520B}"/>
              </a:ext>
            </a:extLst>
          </p:cNvPr>
          <p:cNvCxnSpPr>
            <a:cxnSpLocks/>
          </p:cNvCxnSpPr>
          <p:nvPr/>
        </p:nvCxnSpPr>
        <p:spPr>
          <a:xfrm flipV="1">
            <a:off x="1144252" y="1531193"/>
            <a:ext cx="0" cy="4383446"/>
          </a:xfrm>
          <a:prstGeom prst="straightConnector1">
            <a:avLst/>
          </a:prstGeom>
          <a:ln>
            <a:solidFill>
              <a:srgbClr val="00905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26B1EE43-DB7A-4E46-81EF-9A855A510AFB}"/>
              </a:ext>
            </a:extLst>
          </p:cNvPr>
          <p:cNvCxnSpPr>
            <a:cxnSpLocks/>
          </p:cNvCxnSpPr>
          <p:nvPr/>
        </p:nvCxnSpPr>
        <p:spPr>
          <a:xfrm>
            <a:off x="1187624" y="6067696"/>
            <a:ext cx="7129772" cy="0"/>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EE1A020F-DC59-5F4A-A232-7DCFACBB3AEE}"/>
              </a:ext>
            </a:extLst>
          </p:cNvPr>
          <p:cNvSpPr txBox="1"/>
          <p:nvPr/>
        </p:nvSpPr>
        <p:spPr>
          <a:xfrm>
            <a:off x="6562241" y="6156012"/>
            <a:ext cx="1800493" cy="369332"/>
          </a:xfrm>
          <a:prstGeom prst="rect">
            <a:avLst/>
          </a:prstGeom>
          <a:noFill/>
        </p:spPr>
        <p:txBody>
          <a:bodyPr wrap="none" rtlCol="0">
            <a:spAutoFit/>
          </a:bodyPr>
          <a:lstStyle/>
          <a:p>
            <a:r>
              <a:rPr kumimoji="1" lang="ja-JP" altLang="en-US" dirty="0">
                <a:solidFill>
                  <a:srgbClr val="953735"/>
                </a:solidFill>
                <a:latin typeface="Meiryo" panose="020B0604030504040204" pitchFamily="34" charset="-128"/>
                <a:ea typeface="Meiryo" panose="020B0604030504040204" pitchFamily="34" charset="-128"/>
              </a:rPr>
              <a:t>ライフ・タイム</a:t>
            </a:r>
          </a:p>
        </p:txBody>
      </p:sp>
      <p:sp>
        <p:nvSpPr>
          <p:cNvPr id="20" name="テキスト ボックス 19">
            <a:extLst>
              <a:ext uri="{FF2B5EF4-FFF2-40B4-BE49-F238E27FC236}">
                <a16:creationId xmlns:a16="http://schemas.microsoft.com/office/drawing/2014/main" id="{6BF291F4-DB36-544D-A469-912899453275}"/>
              </a:ext>
            </a:extLst>
          </p:cNvPr>
          <p:cNvSpPr txBox="1"/>
          <p:nvPr/>
        </p:nvSpPr>
        <p:spPr>
          <a:xfrm>
            <a:off x="1909390" y="1952306"/>
            <a:ext cx="2723823" cy="646331"/>
          </a:xfrm>
          <a:prstGeom prst="rect">
            <a:avLst/>
          </a:prstGeom>
          <a:noFill/>
        </p:spPr>
        <p:txBody>
          <a:bodyPr wrap="none" rtlCol="0">
            <a:spAutoFit/>
          </a:bodyPr>
          <a:lstStyle/>
          <a:p>
            <a:r>
              <a:rPr lang="ja-JP" altLang="en-US" dirty="0">
                <a:solidFill>
                  <a:schemeClr val="accent6">
                    <a:lumMod val="50000"/>
                  </a:schemeClr>
                </a:solidFill>
                <a:latin typeface="Meiryo" panose="020B0604030504040204" pitchFamily="34" charset="-128"/>
                <a:ea typeface="Meiryo" panose="020B0604030504040204" pitchFamily="34" charset="-128"/>
              </a:rPr>
              <a:t>ウォーターフォール開発</a:t>
            </a:r>
            <a:endParaRPr lang="en-US" altLang="ja-JP"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dirty="0">
                <a:solidFill>
                  <a:schemeClr val="accent6">
                    <a:lumMod val="50000"/>
                  </a:schemeClr>
                </a:solidFill>
                <a:latin typeface="Meiryo" panose="020B0604030504040204" pitchFamily="34" charset="-128"/>
                <a:ea typeface="Meiryo" panose="020B0604030504040204" pitchFamily="34" charset="-128"/>
              </a:rPr>
              <a:t>外注</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46151DBA-450F-B048-9CBB-5EAAEA27EA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2890210" y="2228477"/>
            <a:ext cx="1307055" cy="1200523"/>
          </a:xfrm>
          <a:prstGeom prst="rect">
            <a:avLst/>
          </a:prstGeom>
          <a:effectLst>
            <a:outerShdw blurRad="50800" dist="38100" dir="2700000" algn="tl" rotWithShape="0">
              <a:prstClr val="black">
                <a:alpha val="40000"/>
              </a:prstClr>
            </a:outerShdw>
          </a:effectLst>
        </p:spPr>
      </p:pic>
      <p:sp>
        <p:nvSpPr>
          <p:cNvPr id="33" name="テキスト ボックス 32">
            <a:extLst>
              <a:ext uri="{FF2B5EF4-FFF2-40B4-BE49-F238E27FC236}">
                <a16:creationId xmlns:a16="http://schemas.microsoft.com/office/drawing/2014/main" id="{DA79A5D5-9B78-7044-ABA5-1F83CC6064CE}"/>
              </a:ext>
            </a:extLst>
          </p:cNvPr>
          <p:cNvSpPr txBox="1"/>
          <p:nvPr/>
        </p:nvSpPr>
        <p:spPr>
          <a:xfrm>
            <a:off x="1680330" y="3175162"/>
            <a:ext cx="1960793" cy="738664"/>
          </a:xfrm>
          <a:prstGeom prst="rect">
            <a:avLst/>
          </a:prstGeom>
          <a:noFill/>
        </p:spPr>
        <p:txBody>
          <a:bodyPr wrap="none" rtlCol="0">
            <a:spAutoFit/>
          </a:bodyPr>
          <a:lstStyle/>
          <a:p>
            <a:r>
              <a:rPr lang="ja-JP" altLang="en-US" sz="1400" dirty="0">
                <a:solidFill>
                  <a:schemeClr val="accent6">
                    <a:lumMod val="75000"/>
                  </a:schemeClr>
                </a:solidFill>
                <a:latin typeface="Meiryo" panose="020B0604030504040204" pitchFamily="34" charset="-128"/>
                <a:ea typeface="Meiryo" panose="020B0604030504040204" pitchFamily="34" charset="-128"/>
              </a:rPr>
              <a:t>リリース後の</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dirty="0">
                <a:solidFill>
                  <a:schemeClr val="accent6">
                    <a:lumMod val="75000"/>
                  </a:schemeClr>
                </a:solidFill>
                <a:latin typeface="Meiryo" panose="020B0604030504040204" pitchFamily="34" charset="-128"/>
                <a:ea typeface="Meiryo" panose="020B0604030504040204" pitchFamily="34" charset="-128"/>
              </a:rPr>
              <a:t>手戻りが許されない</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en-US" altLang="ja-JP" sz="14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完全</a:t>
            </a:r>
            <a:r>
              <a:rPr kumimoji="1" lang="en-US" altLang="ja-JP" sz="14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な成果物を提供</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4" name="四角形吹き出し 3">
            <a:extLst>
              <a:ext uri="{FF2B5EF4-FFF2-40B4-BE49-F238E27FC236}">
                <a16:creationId xmlns:a16="http://schemas.microsoft.com/office/drawing/2014/main" id="{3972B1D0-A5A3-E84C-A976-DEE1A4B0275B}"/>
              </a:ext>
            </a:extLst>
          </p:cNvPr>
          <p:cNvSpPr/>
          <p:nvPr/>
        </p:nvSpPr>
        <p:spPr>
          <a:xfrm>
            <a:off x="3563888" y="1033893"/>
            <a:ext cx="1800190" cy="687277"/>
          </a:xfrm>
          <a:prstGeom prst="wedgeRectCallout">
            <a:avLst>
              <a:gd name="adj1" fmla="val -45367"/>
              <a:gd name="adj2" fmla="val 7664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生産物としての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情報システム</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 name="グループ化 6">
            <a:extLst>
              <a:ext uri="{FF2B5EF4-FFF2-40B4-BE49-F238E27FC236}">
                <a16:creationId xmlns:a16="http://schemas.microsoft.com/office/drawing/2014/main" id="{C3356A48-2D59-C249-8C63-26DD7715D1D8}"/>
              </a:ext>
            </a:extLst>
          </p:cNvPr>
          <p:cNvGrpSpPr/>
          <p:nvPr/>
        </p:nvGrpSpPr>
        <p:grpSpPr>
          <a:xfrm>
            <a:off x="1232962" y="2038336"/>
            <a:ext cx="7058741" cy="3876302"/>
            <a:chOff x="1232962" y="2038336"/>
            <a:chExt cx="7058741" cy="3876302"/>
          </a:xfrm>
        </p:grpSpPr>
        <p:sp>
          <p:nvSpPr>
            <p:cNvPr id="8" name="フリーフォーム 7">
              <a:extLst>
                <a:ext uri="{FF2B5EF4-FFF2-40B4-BE49-F238E27FC236}">
                  <a16:creationId xmlns:a16="http://schemas.microsoft.com/office/drawing/2014/main" id="{74EBDD06-E397-944C-B896-64AA7FEAD147}"/>
                </a:ext>
              </a:extLst>
            </p:cNvPr>
            <p:cNvSpPr/>
            <p:nvPr/>
          </p:nvSpPr>
          <p:spPr>
            <a:xfrm>
              <a:off x="1232962" y="3043363"/>
              <a:ext cx="7058741" cy="2871275"/>
            </a:xfrm>
            <a:custGeom>
              <a:avLst/>
              <a:gdLst>
                <a:gd name="connsiteX0" fmla="*/ 0 w 3723861"/>
                <a:gd name="connsiteY0" fmla="*/ 3313314 h 3661165"/>
                <a:gd name="connsiteX1" fmla="*/ 1007165 w 3723861"/>
                <a:gd name="connsiteY1" fmla="*/ 3154288 h 3661165"/>
                <a:gd name="connsiteX2" fmla="*/ 1828800 w 3723861"/>
                <a:gd name="connsiteY2" fmla="*/ 270 h 3661165"/>
                <a:gd name="connsiteX3" fmla="*/ 3074504 w 3723861"/>
                <a:gd name="connsiteY3" fmla="*/ 3339818 h 3661165"/>
                <a:gd name="connsiteX4" fmla="*/ 3723861 w 3723861"/>
                <a:gd name="connsiteY4" fmla="*/ 3339818 h 3661165"/>
                <a:gd name="connsiteX0" fmla="*/ 0 w 3723861"/>
                <a:gd name="connsiteY0" fmla="*/ 3318013 h 3665864"/>
                <a:gd name="connsiteX1" fmla="*/ 1099930 w 3723861"/>
                <a:gd name="connsiteY1" fmla="*/ 2609916 h 3665864"/>
                <a:gd name="connsiteX2" fmla="*/ 1828800 w 3723861"/>
                <a:gd name="connsiteY2" fmla="*/ 4969 h 3665864"/>
                <a:gd name="connsiteX3" fmla="*/ 3074504 w 3723861"/>
                <a:gd name="connsiteY3" fmla="*/ 3344517 h 3665864"/>
                <a:gd name="connsiteX4" fmla="*/ 3723861 w 3723861"/>
                <a:gd name="connsiteY4" fmla="*/ 3344517 h 3665864"/>
                <a:gd name="connsiteX0" fmla="*/ 0 w 3723861"/>
                <a:gd name="connsiteY0" fmla="*/ 3296935 h 3643299"/>
                <a:gd name="connsiteX1" fmla="*/ 1099930 w 3723861"/>
                <a:gd name="connsiteY1" fmla="*/ 2588838 h 3643299"/>
                <a:gd name="connsiteX2" fmla="*/ 1908313 w 3723861"/>
                <a:gd name="connsiteY2" fmla="*/ 5009 h 3643299"/>
                <a:gd name="connsiteX3" fmla="*/ 3074504 w 3723861"/>
                <a:gd name="connsiteY3" fmla="*/ 3323439 h 3643299"/>
                <a:gd name="connsiteX4" fmla="*/ 3723861 w 3723861"/>
                <a:gd name="connsiteY4" fmla="*/ 3323439 h 3643299"/>
                <a:gd name="connsiteX0" fmla="*/ 0 w 3723861"/>
                <a:gd name="connsiteY0" fmla="*/ 3292497 h 3638861"/>
                <a:gd name="connsiteX1" fmla="*/ 1099930 w 3723861"/>
                <a:gd name="connsiteY1" fmla="*/ 2584400 h 3638861"/>
                <a:gd name="connsiteX2" fmla="*/ 1908313 w 3723861"/>
                <a:gd name="connsiteY2" fmla="*/ 571 h 3638861"/>
                <a:gd name="connsiteX3" fmla="*/ 3074504 w 3723861"/>
                <a:gd name="connsiteY3" fmla="*/ 3319001 h 3638861"/>
                <a:gd name="connsiteX4" fmla="*/ 3723861 w 3723861"/>
                <a:gd name="connsiteY4" fmla="*/ 3319001 h 3638861"/>
                <a:gd name="connsiteX0" fmla="*/ 0 w 3723861"/>
                <a:gd name="connsiteY0" fmla="*/ 3433070 h 3487739"/>
                <a:gd name="connsiteX1" fmla="*/ 1099930 w 3723861"/>
                <a:gd name="connsiteY1" fmla="*/ 2724973 h 3487739"/>
                <a:gd name="connsiteX2" fmla="*/ 1908313 w 3723861"/>
                <a:gd name="connsiteY2" fmla="*/ 141144 h 3487739"/>
                <a:gd name="connsiteX3" fmla="*/ 2729948 w 3723861"/>
                <a:gd name="connsiteY3" fmla="*/ 671982 h 3487739"/>
                <a:gd name="connsiteX4" fmla="*/ 3723861 w 3723861"/>
                <a:gd name="connsiteY4" fmla="*/ 3459574 h 3487739"/>
                <a:gd name="connsiteX0" fmla="*/ 0 w 3723861"/>
                <a:gd name="connsiteY0" fmla="*/ 3540573 h 3595244"/>
                <a:gd name="connsiteX1" fmla="*/ 1099930 w 3723861"/>
                <a:gd name="connsiteY1" fmla="*/ 2832476 h 3595244"/>
                <a:gd name="connsiteX2" fmla="*/ 1908313 w 3723861"/>
                <a:gd name="connsiteY2" fmla="*/ 248647 h 3595244"/>
                <a:gd name="connsiteX3" fmla="*/ 2729948 w 3723861"/>
                <a:gd name="connsiteY3" fmla="*/ 779485 h 3595244"/>
                <a:gd name="connsiteX4" fmla="*/ 3723861 w 3723861"/>
                <a:gd name="connsiteY4" fmla="*/ 3567077 h 3595244"/>
                <a:gd name="connsiteX0" fmla="*/ 0 w 3723861"/>
                <a:gd name="connsiteY0" fmla="*/ 3548044 h 3614553"/>
                <a:gd name="connsiteX1" fmla="*/ 742121 w 3723861"/>
                <a:gd name="connsiteY1" fmla="*/ 2945536 h 3614553"/>
                <a:gd name="connsiteX2" fmla="*/ 1908313 w 3723861"/>
                <a:gd name="connsiteY2" fmla="*/ 256118 h 3614553"/>
                <a:gd name="connsiteX3" fmla="*/ 2729948 w 3723861"/>
                <a:gd name="connsiteY3" fmla="*/ 786956 h 3614553"/>
                <a:gd name="connsiteX4" fmla="*/ 3723861 w 3723861"/>
                <a:gd name="connsiteY4" fmla="*/ 3574548 h 3614553"/>
                <a:gd name="connsiteX0" fmla="*/ 0 w 3723861"/>
                <a:gd name="connsiteY0" fmla="*/ 3243673 h 3305356"/>
                <a:gd name="connsiteX1" fmla="*/ 742121 w 3723861"/>
                <a:gd name="connsiteY1" fmla="*/ 2641165 h 3305356"/>
                <a:gd name="connsiteX2" fmla="*/ 1245704 w 3723861"/>
                <a:gd name="connsiteY2" fmla="*/ 205165 h 3305356"/>
                <a:gd name="connsiteX3" fmla="*/ 2729948 w 3723861"/>
                <a:gd name="connsiteY3" fmla="*/ 482585 h 3305356"/>
                <a:gd name="connsiteX4" fmla="*/ 3723861 w 3723861"/>
                <a:gd name="connsiteY4" fmla="*/ 3270177 h 3305356"/>
                <a:gd name="connsiteX0" fmla="*/ 0 w 3723861"/>
                <a:gd name="connsiteY0" fmla="*/ 3258888 h 3320954"/>
                <a:gd name="connsiteX1" fmla="*/ 742121 w 3723861"/>
                <a:gd name="connsiteY1" fmla="*/ 2656380 h 3320954"/>
                <a:gd name="connsiteX2" fmla="*/ 1285460 w 3723861"/>
                <a:gd name="connsiteY2" fmla="*/ 199260 h 3320954"/>
                <a:gd name="connsiteX3" fmla="*/ 2729948 w 3723861"/>
                <a:gd name="connsiteY3" fmla="*/ 497800 h 3320954"/>
                <a:gd name="connsiteX4" fmla="*/ 3723861 w 3723861"/>
                <a:gd name="connsiteY4" fmla="*/ 3285392 h 3320954"/>
                <a:gd name="connsiteX0" fmla="*/ 0 w 3723861"/>
                <a:gd name="connsiteY0" fmla="*/ 3258888 h 3310966"/>
                <a:gd name="connsiteX1" fmla="*/ 742121 w 3723861"/>
                <a:gd name="connsiteY1" fmla="*/ 2656380 h 3310966"/>
                <a:gd name="connsiteX2" fmla="*/ 1285460 w 3723861"/>
                <a:gd name="connsiteY2" fmla="*/ 199260 h 3310966"/>
                <a:gd name="connsiteX3" fmla="*/ 2729948 w 3723861"/>
                <a:gd name="connsiteY3" fmla="*/ 497800 h 3310966"/>
                <a:gd name="connsiteX4" fmla="*/ 3723861 w 3723861"/>
                <a:gd name="connsiteY4" fmla="*/ 3285392 h 3310966"/>
                <a:gd name="connsiteX0" fmla="*/ 0 w 3723861"/>
                <a:gd name="connsiteY0" fmla="*/ 3314682 h 3366758"/>
                <a:gd name="connsiteX1" fmla="*/ 742121 w 3723861"/>
                <a:gd name="connsiteY1" fmla="*/ 2712174 h 3366758"/>
                <a:gd name="connsiteX2" fmla="*/ 1285460 w 3723861"/>
                <a:gd name="connsiteY2" fmla="*/ 255054 h 3366758"/>
                <a:gd name="connsiteX3" fmla="*/ 2729948 w 3723861"/>
                <a:gd name="connsiteY3" fmla="*/ 553594 h 3366758"/>
                <a:gd name="connsiteX4" fmla="*/ 3723861 w 3723861"/>
                <a:gd name="connsiteY4" fmla="*/ 3341186 h 3366758"/>
                <a:gd name="connsiteX0" fmla="*/ 0 w 3723861"/>
                <a:gd name="connsiteY0" fmla="*/ 3380749 h 3432827"/>
                <a:gd name="connsiteX1" fmla="*/ 742121 w 3723861"/>
                <a:gd name="connsiteY1" fmla="*/ 2778241 h 3432827"/>
                <a:gd name="connsiteX2" fmla="*/ 1285460 w 3723861"/>
                <a:gd name="connsiteY2" fmla="*/ 321121 h 3432827"/>
                <a:gd name="connsiteX3" fmla="*/ 2597427 w 3723861"/>
                <a:gd name="connsiteY3" fmla="*/ 366244 h 3432827"/>
                <a:gd name="connsiteX4" fmla="*/ 3723861 w 3723861"/>
                <a:gd name="connsiteY4" fmla="*/ 3407253 h 343282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431234 w 3723861"/>
                <a:gd name="connsiteY2" fmla="*/ 321121 h 3426617"/>
                <a:gd name="connsiteX3" fmla="*/ 2597427 w 3723861"/>
                <a:gd name="connsiteY3" fmla="*/ 366244 h 3426617"/>
                <a:gd name="connsiteX4" fmla="*/ 3723861 w 3723861"/>
                <a:gd name="connsiteY4" fmla="*/ 3407253 h 3426617"/>
                <a:gd name="connsiteX0" fmla="*/ 0 w 3750365"/>
                <a:gd name="connsiteY0" fmla="*/ 3318841 h 3318841"/>
                <a:gd name="connsiteX1" fmla="*/ 742121 w 3750365"/>
                <a:gd name="connsiteY1" fmla="*/ 2716333 h 3318841"/>
                <a:gd name="connsiteX2" fmla="*/ 1431234 w 3750365"/>
                <a:gd name="connsiteY2" fmla="*/ 259213 h 3318841"/>
                <a:gd name="connsiteX3" fmla="*/ 2597427 w 3750365"/>
                <a:gd name="connsiteY3" fmla="*/ 304336 h 3318841"/>
                <a:gd name="connsiteX4" fmla="*/ 3750365 w 3750365"/>
                <a:gd name="connsiteY4" fmla="*/ 2310558 h 3318841"/>
                <a:gd name="connsiteX0" fmla="*/ 0 w 3750365"/>
                <a:gd name="connsiteY0" fmla="*/ 3351805 h 3351805"/>
                <a:gd name="connsiteX1" fmla="*/ 742121 w 3750365"/>
                <a:gd name="connsiteY1" fmla="*/ 2749297 h 3351805"/>
                <a:gd name="connsiteX2" fmla="*/ 1431234 w 3750365"/>
                <a:gd name="connsiteY2" fmla="*/ 292177 h 3351805"/>
                <a:gd name="connsiteX3" fmla="*/ 2292627 w 3750365"/>
                <a:gd name="connsiteY3" fmla="*/ 273947 h 3351805"/>
                <a:gd name="connsiteX4" fmla="*/ 3750365 w 3750365"/>
                <a:gd name="connsiteY4" fmla="*/ 2343522 h 3351805"/>
                <a:gd name="connsiteX0" fmla="*/ 0 w 3750365"/>
                <a:gd name="connsiteY0" fmla="*/ 3441542 h 3441542"/>
                <a:gd name="connsiteX1" fmla="*/ 742121 w 3750365"/>
                <a:gd name="connsiteY1" fmla="*/ 2839034 h 3441542"/>
                <a:gd name="connsiteX2" fmla="*/ 1431234 w 3750365"/>
                <a:gd name="connsiteY2" fmla="*/ 381914 h 3441542"/>
                <a:gd name="connsiteX3" fmla="*/ 2173358 w 3750365"/>
                <a:gd name="connsiteY3" fmla="*/ 215858 h 3441542"/>
                <a:gd name="connsiteX4" fmla="*/ 3750365 w 3750365"/>
                <a:gd name="connsiteY4" fmla="*/ 2433259 h 3441542"/>
                <a:gd name="connsiteX0" fmla="*/ 0 w 3750365"/>
                <a:gd name="connsiteY0" fmla="*/ 3380572 h 3380572"/>
                <a:gd name="connsiteX1" fmla="*/ 742121 w 3750365"/>
                <a:gd name="connsiteY1" fmla="*/ 2778064 h 3380572"/>
                <a:gd name="connsiteX2" fmla="*/ 1431234 w 3750365"/>
                <a:gd name="connsiteY2" fmla="*/ 320944 h 3380572"/>
                <a:gd name="connsiteX3" fmla="*/ 2173358 w 3750365"/>
                <a:gd name="connsiteY3" fmla="*/ 154888 h 3380572"/>
                <a:gd name="connsiteX4" fmla="*/ 3750365 w 3750365"/>
                <a:gd name="connsiteY4" fmla="*/ 2372289 h 3380572"/>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47488 h 3447488"/>
                <a:gd name="connsiteX1" fmla="*/ 742121 w 3803374"/>
                <a:gd name="connsiteY1" fmla="*/ 2844980 h 3447488"/>
                <a:gd name="connsiteX2" fmla="*/ 1431234 w 3803374"/>
                <a:gd name="connsiteY2" fmla="*/ 387860 h 3447488"/>
                <a:gd name="connsiteX3" fmla="*/ 2173358 w 3803374"/>
                <a:gd name="connsiteY3" fmla="*/ 221804 h 3447488"/>
                <a:gd name="connsiteX4" fmla="*/ 3803374 w 3803374"/>
                <a:gd name="connsiteY4" fmla="*/ 1890133 h 3447488"/>
                <a:gd name="connsiteX0" fmla="*/ 0 w 3803374"/>
                <a:gd name="connsiteY0" fmla="*/ 3225897 h 3225897"/>
                <a:gd name="connsiteX1" fmla="*/ 742121 w 3803374"/>
                <a:gd name="connsiteY1" fmla="*/ 2623389 h 3225897"/>
                <a:gd name="connsiteX2" fmla="*/ 1232451 w 3803374"/>
                <a:gd name="connsiteY2" fmla="*/ 1560065 h 3225897"/>
                <a:gd name="connsiteX3" fmla="*/ 2173358 w 3803374"/>
                <a:gd name="connsiteY3" fmla="*/ 213 h 3225897"/>
                <a:gd name="connsiteX4" fmla="*/ 3803374 w 3803374"/>
                <a:gd name="connsiteY4" fmla="*/ 1668542 h 3225897"/>
                <a:gd name="connsiteX0" fmla="*/ 0 w 3803374"/>
                <a:gd name="connsiteY0" fmla="*/ 3225905 h 3225905"/>
                <a:gd name="connsiteX1" fmla="*/ 622851 w 3803374"/>
                <a:gd name="connsiteY1" fmla="*/ 2919051 h 3225905"/>
                <a:gd name="connsiteX2" fmla="*/ 1232451 w 3803374"/>
                <a:gd name="connsiteY2" fmla="*/ 1560073 h 3225905"/>
                <a:gd name="connsiteX3" fmla="*/ 2173358 w 3803374"/>
                <a:gd name="connsiteY3" fmla="*/ 221 h 3225905"/>
                <a:gd name="connsiteX4" fmla="*/ 3803374 w 3803374"/>
                <a:gd name="connsiteY4" fmla="*/ 1668550 h 3225905"/>
                <a:gd name="connsiteX0" fmla="*/ 0 w 3803374"/>
                <a:gd name="connsiteY0" fmla="*/ 3225695 h 3225695"/>
                <a:gd name="connsiteX1" fmla="*/ 622851 w 3803374"/>
                <a:gd name="connsiteY1" fmla="*/ 2918841 h 3225695"/>
                <a:gd name="connsiteX2" fmla="*/ 1020416 w 3803374"/>
                <a:gd name="connsiteY2" fmla="*/ 1644336 h 3225695"/>
                <a:gd name="connsiteX3" fmla="*/ 2173358 w 3803374"/>
                <a:gd name="connsiteY3" fmla="*/ 11 h 3225695"/>
                <a:gd name="connsiteX4" fmla="*/ 3803374 w 3803374"/>
                <a:gd name="connsiteY4" fmla="*/ 1668340 h 3225695"/>
                <a:gd name="connsiteX0" fmla="*/ 0 w 3803374"/>
                <a:gd name="connsiteY0" fmla="*/ 3225697 h 3225697"/>
                <a:gd name="connsiteX1" fmla="*/ 622851 w 3803374"/>
                <a:gd name="connsiteY1" fmla="*/ 2918843 h 3225697"/>
                <a:gd name="connsiteX2" fmla="*/ 1020416 w 3803374"/>
                <a:gd name="connsiteY2" fmla="*/ 1644338 h 3225697"/>
                <a:gd name="connsiteX3" fmla="*/ 2173358 w 3803374"/>
                <a:gd name="connsiteY3" fmla="*/ 13 h 3225697"/>
                <a:gd name="connsiteX4" fmla="*/ 3803374 w 3803374"/>
                <a:gd name="connsiteY4" fmla="*/ 1668342 h 3225697"/>
                <a:gd name="connsiteX0" fmla="*/ 0 w 3803374"/>
                <a:gd name="connsiteY0" fmla="*/ 2444338 h 2444338"/>
                <a:gd name="connsiteX1" fmla="*/ 622851 w 3803374"/>
                <a:gd name="connsiteY1" fmla="*/ 2137484 h 2444338"/>
                <a:gd name="connsiteX2" fmla="*/ 1020416 w 3803374"/>
                <a:gd name="connsiteY2" fmla="*/ 862979 h 2444338"/>
                <a:gd name="connsiteX3" fmla="*/ 2160106 w 3803374"/>
                <a:gd name="connsiteY3" fmla="*/ 24 h 2444338"/>
                <a:gd name="connsiteX4" fmla="*/ 3803374 w 3803374"/>
                <a:gd name="connsiteY4" fmla="*/ 886983 h 2444338"/>
                <a:gd name="connsiteX0" fmla="*/ 0 w 3803374"/>
                <a:gd name="connsiteY0" fmla="*/ 2472013 h 2472013"/>
                <a:gd name="connsiteX1" fmla="*/ 622851 w 3803374"/>
                <a:gd name="connsiteY1" fmla="*/ 2165159 h 2472013"/>
                <a:gd name="connsiteX2" fmla="*/ 1020416 w 3803374"/>
                <a:gd name="connsiteY2" fmla="*/ 890654 h 2472013"/>
                <a:gd name="connsiteX3" fmla="*/ 2160106 w 3803374"/>
                <a:gd name="connsiteY3" fmla="*/ 27699 h 2472013"/>
                <a:gd name="connsiteX4" fmla="*/ 3803374 w 3803374"/>
                <a:gd name="connsiteY4" fmla="*/ 914658 h 2472013"/>
                <a:gd name="connsiteX0" fmla="*/ 0 w 3710608"/>
                <a:gd name="connsiteY0" fmla="*/ 3443936 h 3443936"/>
                <a:gd name="connsiteX1" fmla="*/ 622851 w 3710608"/>
                <a:gd name="connsiteY1" fmla="*/ 3137082 h 3443936"/>
                <a:gd name="connsiteX2" fmla="*/ 1020416 w 3710608"/>
                <a:gd name="connsiteY2" fmla="*/ 1862577 h 3443936"/>
                <a:gd name="connsiteX3" fmla="*/ 2160106 w 3710608"/>
                <a:gd name="connsiteY3" fmla="*/ 999622 h 3443936"/>
                <a:gd name="connsiteX4" fmla="*/ 3710608 w 3710608"/>
                <a:gd name="connsiteY4" fmla="*/ 49305 h 3443936"/>
                <a:gd name="connsiteX0" fmla="*/ 0 w 3710608"/>
                <a:gd name="connsiteY0" fmla="*/ 3394631 h 3394631"/>
                <a:gd name="connsiteX1" fmla="*/ 622851 w 3710608"/>
                <a:gd name="connsiteY1" fmla="*/ 3087777 h 3394631"/>
                <a:gd name="connsiteX2" fmla="*/ 1020416 w 3710608"/>
                <a:gd name="connsiteY2" fmla="*/ 1813272 h 3394631"/>
                <a:gd name="connsiteX3" fmla="*/ 2160106 w 3710608"/>
                <a:gd name="connsiteY3" fmla="*/ 950317 h 3394631"/>
                <a:gd name="connsiteX4" fmla="*/ 3710608 w 3710608"/>
                <a:gd name="connsiteY4" fmla="*/ 0 h 3394631"/>
                <a:gd name="connsiteX0" fmla="*/ 0 w 3710608"/>
                <a:gd name="connsiteY0" fmla="*/ 3394631 h 3394631"/>
                <a:gd name="connsiteX1" fmla="*/ 622851 w 3710608"/>
                <a:gd name="connsiteY1" fmla="*/ 3087777 h 3394631"/>
                <a:gd name="connsiteX2" fmla="*/ 1020416 w 3710608"/>
                <a:gd name="connsiteY2" fmla="*/ 1813272 h 3394631"/>
                <a:gd name="connsiteX3" fmla="*/ 2160106 w 3710608"/>
                <a:gd name="connsiteY3" fmla="*/ 865844 h 3394631"/>
                <a:gd name="connsiteX4" fmla="*/ 3710608 w 3710608"/>
                <a:gd name="connsiteY4" fmla="*/ 0 h 3394631"/>
                <a:gd name="connsiteX0" fmla="*/ 0 w 3710608"/>
                <a:gd name="connsiteY0" fmla="*/ 3394631 h 3394631"/>
                <a:gd name="connsiteX1" fmla="*/ 622851 w 3710608"/>
                <a:gd name="connsiteY1" fmla="*/ 3087777 h 3394631"/>
                <a:gd name="connsiteX2" fmla="*/ 1033668 w 3710608"/>
                <a:gd name="connsiteY2" fmla="*/ 1517619 h 3394631"/>
                <a:gd name="connsiteX3" fmla="*/ 2160106 w 3710608"/>
                <a:gd name="connsiteY3" fmla="*/ 865844 h 3394631"/>
                <a:gd name="connsiteX4" fmla="*/ 3710608 w 3710608"/>
                <a:gd name="connsiteY4" fmla="*/ 0 h 3394631"/>
                <a:gd name="connsiteX0" fmla="*/ 0 w 3710608"/>
                <a:gd name="connsiteY0" fmla="*/ 3394631 h 3394631"/>
                <a:gd name="connsiteX1" fmla="*/ 622851 w 3710608"/>
                <a:gd name="connsiteY1" fmla="*/ 3087777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46854 w 3710608"/>
                <a:gd name="connsiteY3" fmla="*/ 739134 h 3394631"/>
                <a:gd name="connsiteX4" fmla="*/ 3710608 w 3710608"/>
                <a:gd name="connsiteY4" fmla="*/ 0 h 3394631"/>
                <a:gd name="connsiteX0" fmla="*/ 0 w 3710608"/>
                <a:gd name="connsiteY0" fmla="*/ 3394631 h 3394631"/>
                <a:gd name="connsiteX1" fmla="*/ 596347 w 3710608"/>
                <a:gd name="connsiteY1" fmla="*/ 3003304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97563 w 3710608"/>
                <a:gd name="connsiteY1" fmla="*/ 3024422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18050 w 3710608"/>
                <a:gd name="connsiteY1" fmla="*/ 3045541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81131 w 3710608"/>
                <a:gd name="connsiteY2" fmla="*/ 1420214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94855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18988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18988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608" h="3394631">
                  <a:moveTo>
                    <a:pt x="0" y="3394631"/>
                  </a:moveTo>
                  <a:cubicBezTo>
                    <a:pt x="284921" y="3105489"/>
                    <a:pt x="267538" y="2921597"/>
                    <a:pt x="318988" y="2702201"/>
                  </a:cubicBezTo>
                  <a:cubicBezTo>
                    <a:pt x="370438" y="2482805"/>
                    <a:pt x="376487" y="1773505"/>
                    <a:pt x="681131" y="1420214"/>
                  </a:cubicBezTo>
                  <a:cubicBezTo>
                    <a:pt x="985775" y="1066923"/>
                    <a:pt x="1641941" y="819158"/>
                    <a:pt x="2146854" y="582456"/>
                  </a:cubicBezTo>
                  <a:cubicBezTo>
                    <a:pt x="2651767" y="345754"/>
                    <a:pt x="3331815" y="67114"/>
                    <a:pt x="3710608" y="0"/>
                  </a:cubicBezTo>
                </a:path>
              </a:pathLst>
            </a:custGeom>
            <a:noFill/>
            <a:ln w="76200">
              <a:solidFill>
                <a:srgbClr val="043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FE0DFE6B-0E4F-9E4A-A3F0-4F80CABD544B}"/>
                </a:ext>
              </a:extLst>
            </p:cNvPr>
            <p:cNvSpPr txBox="1"/>
            <p:nvPr/>
          </p:nvSpPr>
          <p:spPr>
            <a:xfrm>
              <a:off x="6021424" y="2038336"/>
              <a:ext cx="1800493" cy="646331"/>
            </a:xfrm>
            <a:prstGeom prst="rect">
              <a:avLst/>
            </a:prstGeom>
            <a:noFill/>
          </p:spPr>
          <p:txBody>
            <a:bodyPr wrap="none" rtlCol="0">
              <a:spAutoFit/>
            </a:bodyPr>
            <a:lstStyle/>
            <a:p>
              <a:r>
                <a:rPr lang="ja-JP" altLang="en-US" dirty="0">
                  <a:solidFill>
                    <a:srgbClr val="0432FF"/>
                  </a:solidFill>
                  <a:latin typeface="Meiryo" panose="020B0604030504040204" pitchFamily="34" charset="-128"/>
                  <a:ea typeface="Meiryo" panose="020B0604030504040204" pitchFamily="34" charset="-128"/>
                </a:rPr>
                <a:t>アジャイル開発</a:t>
              </a:r>
              <a:endParaRPr lang="en-US" altLang="ja-JP" dirty="0">
                <a:solidFill>
                  <a:srgbClr val="0432FF"/>
                </a:solidFill>
                <a:latin typeface="Meiryo" panose="020B0604030504040204" pitchFamily="34" charset="-128"/>
                <a:ea typeface="Meiryo" panose="020B0604030504040204" pitchFamily="34" charset="-128"/>
              </a:endParaRPr>
            </a:p>
            <a:p>
              <a:r>
                <a:rPr kumimoji="1" lang="ja-JP" altLang="en-US" dirty="0">
                  <a:solidFill>
                    <a:srgbClr val="0432FF"/>
                  </a:solidFill>
                  <a:latin typeface="Meiryo" panose="020B0604030504040204" pitchFamily="34" charset="-128"/>
                  <a:ea typeface="Meiryo" panose="020B0604030504040204" pitchFamily="34" charset="-128"/>
                </a:rPr>
                <a:t>内製</a:t>
              </a:r>
              <a:endParaRPr kumimoji="1" lang="en-US" altLang="ja-JP" dirty="0">
                <a:solidFill>
                  <a:srgbClr val="0432FF"/>
                </a:solidFill>
                <a:latin typeface="Meiryo" panose="020B0604030504040204" pitchFamily="34" charset="-128"/>
                <a:ea typeface="Meiryo" panose="020B0604030504040204" pitchFamily="34" charset="-128"/>
              </a:endParaRPr>
            </a:p>
          </p:txBody>
        </p:sp>
        <p:pic>
          <p:nvPicPr>
            <p:cNvPr id="27" name="図 26">
              <a:extLst>
                <a:ext uri="{FF2B5EF4-FFF2-40B4-BE49-F238E27FC236}">
                  <a16:creationId xmlns:a16="http://schemas.microsoft.com/office/drawing/2014/main" id="{44C3EDDA-BB43-044F-AA39-0045A00738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23269" y="2250399"/>
              <a:ext cx="1287769" cy="1196599"/>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36FF714F-CC12-CF46-91E8-3503A49930B1}"/>
                </a:ext>
              </a:extLst>
            </p:cNvPr>
            <p:cNvSpPr txBox="1"/>
            <p:nvPr/>
          </p:nvSpPr>
          <p:spPr>
            <a:xfrm>
              <a:off x="6634904" y="3427540"/>
              <a:ext cx="1441420" cy="738664"/>
            </a:xfrm>
            <a:prstGeom prst="rect">
              <a:avLst/>
            </a:prstGeom>
            <a:noFill/>
          </p:spPr>
          <p:txBody>
            <a:bodyPr wrap="none" rtlCol="0">
              <a:spAutoFit/>
            </a:bodyPr>
            <a:lstStyle/>
            <a:p>
              <a:r>
                <a:rPr kumimoji="1" lang="ja-JP" altLang="en-US" sz="1400" dirty="0">
                  <a:solidFill>
                    <a:srgbClr val="0432FF"/>
                  </a:solidFill>
                  <a:latin typeface="Meiryo" panose="020B0604030504040204" pitchFamily="34" charset="-128"/>
                  <a:ea typeface="Meiryo" panose="020B0604030504040204" pitchFamily="34" charset="-128"/>
                </a:rPr>
                <a:t>リリース後も</a:t>
              </a:r>
              <a:endParaRPr kumimoji="1" lang="en-US" altLang="ja-JP" sz="1400" dirty="0">
                <a:solidFill>
                  <a:srgbClr val="0432FF"/>
                </a:solidFill>
                <a:latin typeface="Meiryo" panose="020B0604030504040204" pitchFamily="34" charset="-128"/>
                <a:ea typeface="Meiryo" panose="020B0604030504040204" pitchFamily="34" charset="-128"/>
              </a:endParaRPr>
            </a:p>
            <a:p>
              <a:r>
                <a:rPr lang="ja-JP" altLang="en-US" sz="1400" dirty="0">
                  <a:solidFill>
                    <a:srgbClr val="0432FF"/>
                  </a:solidFill>
                  <a:latin typeface="Meiryo" panose="020B0604030504040204" pitchFamily="34" charset="-128"/>
                  <a:ea typeface="Meiryo" panose="020B0604030504040204" pitchFamily="34" charset="-128"/>
                </a:rPr>
                <a:t>継続的に改善</a:t>
              </a:r>
              <a:endParaRPr lang="en-US" altLang="ja-JP" sz="1400" dirty="0">
                <a:solidFill>
                  <a:srgbClr val="0432FF"/>
                </a:solidFill>
                <a:latin typeface="Meiryo" panose="020B0604030504040204" pitchFamily="34" charset="-128"/>
                <a:ea typeface="Meiryo" panose="020B0604030504040204" pitchFamily="34" charset="-128"/>
              </a:endParaRPr>
            </a:p>
            <a:p>
              <a:r>
                <a:rPr kumimoji="1" lang="ja-JP" altLang="en-US" sz="1400" dirty="0">
                  <a:solidFill>
                    <a:srgbClr val="0432FF"/>
                  </a:solidFill>
                  <a:latin typeface="Meiryo" panose="020B0604030504040204" pitchFamily="34" charset="-128"/>
                  <a:ea typeface="Meiryo" panose="020B0604030504040204" pitchFamily="34" charset="-128"/>
                </a:rPr>
                <a:t>常に最新を維持</a:t>
              </a:r>
            </a:p>
          </p:txBody>
        </p:sp>
        <p:sp>
          <p:nvSpPr>
            <p:cNvPr id="19" name="四角形吹き出し 18">
              <a:extLst>
                <a:ext uri="{FF2B5EF4-FFF2-40B4-BE49-F238E27FC236}">
                  <a16:creationId xmlns:a16="http://schemas.microsoft.com/office/drawing/2014/main" id="{F1B23CEA-40C7-B345-9009-5F6FFB018D5C}"/>
                </a:ext>
              </a:extLst>
            </p:cNvPr>
            <p:cNvSpPr/>
            <p:nvPr/>
          </p:nvSpPr>
          <p:spPr>
            <a:xfrm>
              <a:off x="4572000" y="3987294"/>
              <a:ext cx="1800190" cy="687277"/>
            </a:xfrm>
            <a:prstGeom prst="wedgeRectCallout">
              <a:avLst>
                <a:gd name="adj1" fmla="val 57634"/>
                <a:gd name="adj2" fmla="val -10998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サービスとしての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情報システム</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grpSp>
    </p:spTree>
    <p:extLst>
      <p:ext uri="{BB962C8B-B14F-4D97-AF65-F5344CB8AC3E}">
        <p14:creationId xmlns:p14="http://schemas.microsoft.com/office/powerpoint/2010/main" val="289117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アジャイル開発の基本構造</a:t>
            </a:r>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20414" y="5443466"/>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0414" y="4828325"/>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03583" y="4393501"/>
            <a:ext cx="569387" cy="276999"/>
          </a:xfrm>
          <a:prstGeom prst="rect">
            <a:avLst/>
          </a:prstGeom>
          <a:noFill/>
        </p:spPr>
        <p:txBody>
          <a:bodyPr wrap="none" rtlCol="0">
            <a:spAutoFit/>
          </a:bodyPr>
          <a:lstStyle/>
          <a:p>
            <a:r>
              <a:rPr kumimoji="1" lang="en-US" altLang="ja-JP" sz="1200" b="1" dirty="0">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1694910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1926360"/>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025590"/>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418" y="3585575"/>
            <a:ext cx="1996124" cy="1833429"/>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E6856CBA-8866-0247-B571-F0E58EFA196F}"/>
              </a:ext>
            </a:extLst>
          </p:cNvPr>
          <p:cNvSpPr txBox="1"/>
          <p:nvPr/>
        </p:nvSpPr>
        <p:spPr>
          <a:xfrm>
            <a:off x="443783" y="5768236"/>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1926360"/>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025590"/>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1932" y="3591133"/>
              <a:ext cx="2008650" cy="1827871"/>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A5EC8A62-5207-CB4C-B63F-68A8D9390CE6}"/>
                </a:ext>
              </a:extLst>
            </p:cNvPr>
            <p:cNvSpPr txBox="1"/>
            <p:nvPr/>
          </p:nvSpPr>
          <p:spPr>
            <a:xfrm>
              <a:off x="4918559" y="5761973"/>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373790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400" y="899449"/>
            <a:ext cx="932711" cy="85669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036" y="899449"/>
              <a:ext cx="938564" cy="854093"/>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 2〜3</a:t>
              </a:r>
              <a:r>
                <a:rPr lang="ja-JP" altLang="en-US" sz="120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646489" y="1208805"/>
              <a:ext cx="2236510" cy="400110"/>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1078656" y="1208805"/>
            <a:ext cx="3262432"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err="1">
                <a:solidFill>
                  <a:schemeClr val="tx1">
                    <a:lumMod val="50000"/>
                    <a:lumOff val="50000"/>
                  </a:schemeClr>
                </a:solidFill>
                <a:latin typeface="Roboto Slab"/>
              </a:rPr>
              <a:t>Yasunobu</a:t>
            </a:r>
            <a:r>
              <a:rPr lang="en-US" altLang="ja-JP" sz="1000" b="1" dirty="0">
                <a:solidFill>
                  <a:schemeClr val="tx1">
                    <a:lumMod val="50000"/>
                    <a:lumOff val="50000"/>
                  </a:schemeClr>
                </a:solidFill>
                <a:latin typeface="Roboto Slab"/>
              </a:rPr>
              <a:t> Kawaguchi</a:t>
            </a:r>
            <a:r>
              <a:rPr lang="ja-JP" altLang="en-US" sz="1000" b="1">
                <a:solidFill>
                  <a:schemeClr val="tx1">
                    <a:lumMod val="50000"/>
                    <a:lumOff val="50000"/>
                  </a:schemeClr>
                </a:solidFill>
                <a:latin typeface="Roboto Slab"/>
              </a:rPr>
              <a:t>氏　資料を参考に作成</a:t>
            </a:r>
            <a:endParaRPr lang="ja-JP" altLang="en-US" sz="1000">
              <a:solidFill>
                <a:schemeClr val="tx1">
                  <a:lumMod val="50000"/>
                  <a:lumOff val="50000"/>
                </a:schemeClr>
              </a:solidFill>
            </a:endParaRPr>
          </a:p>
        </p:txBody>
      </p:sp>
    </p:spTree>
    <p:extLst>
      <p:ext uri="{BB962C8B-B14F-4D97-AF65-F5344CB8AC3E}">
        <p14:creationId xmlns:p14="http://schemas.microsoft.com/office/powerpoint/2010/main" val="13905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ローコード開発</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28000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13B0D0-915C-C541-BFEC-BFD14F65920C}"/>
              </a:ext>
            </a:extLst>
          </p:cNvPr>
          <p:cNvSpPr>
            <a:spLocks noGrp="1"/>
          </p:cNvSpPr>
          <p:nvPr>
            <p:ph type="title"/>
          </p:nvPr>
        </p:nvSpPr>
        <p:spPr/>
        <p:txBody>
          <a:bodyPr/>
          <a:lstStyle/>
          <a:p>
            <a:r>
              <a:rPr kumimoji="1" lang="ja-JP" altLang="en-US"/>
              <a:t>ノー・コード／ロー・コード／プロ・コード</a:t>
            </a:r>
          </a:p>
        </p:txBody>
      </p:sp>
      <p:sp>
        <p:nvSpPr>
          <p:cNvPr id="3" name="スライド番号プレースホルダー 2">
            <a:extLst>
              <a:ext uri="{FF2B5EF4-FFF2-40B4-BE49-F238E27FC236}">
                <a16:creationId xmlns:a16="http://schemas.microsoft.com/office/drawing/2014/main" id="{FFD400BF-389C-D940-A5D2-F6A1E172BCDF}"/>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46</a:t>
            </a:fld>
            <a:endParaRPr kumimoji="1" lang="ja-JP" altLang="en-US"/>
          </a:p>
        </p:txBody>
      </p:sp>
      <p:sp>
        <p:nvSpPr>
          <p:cNvPr id="4" name="正方形/長方形 3">
            <a:extLst>
              <a:ext uri="{FF2B5EF4-FFF2-40B4-BE49-F238E27FC236}">
                <a16:creationId xmlns:a16="http://schemas.microsoft.com/office/drawing/2014/main" id="{86DAF7BC-1DA5-454C-BA5E-4B855D334361}"/>
              </a:ext>
            </a:extLst>
          </p:cNvPr>
          <p:cNvSpPr/>
          <p:nvPr/>
        </p:nvSpPr>
        <p:spPr>
          <a:xfrm>
            <a:off x="539552" y="908720"/>
            <a:ext cx="2664296" cy="4680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45F0EC3-8A69-304F-AD4C-DF0265AE5282}"/>
              </a:ext>
            </a:extLst>
          </p:cNvPr>
          <p:cNvSpPr/>
          <p:nvPr/>
        </p:nvSpPr>
        <p:spPr>
          <a:xfrm>
            <a:off x="3239852" y="909666"/>
            <a:ext cx="2664296" cy="46795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E4B0713-8C82-C740-9271-64B233514E63}"/>
              </a:ext>
            </a:extLst>
          </p:cNvPr>
          <p:cNvSpPr/>
          <p:nvPr/>
        </p:nvSpPr>
        <p:spPr>
          <a:xfrm>
            <a:off x="5940152" y="908720"/>
            <a:ext cx="2664296" cy="46795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08A018B-4E6D-A541-ADAF-6D9D7BE38809}"/>
              </a:ext>
            </a:extLst>
          </p:cNvPr>
          <p:cNvSpPr txBox="1"/>
          <p:nvPr/>
        </p:nvSpPr>
        <p:spPr>
          <a:xfrm>
            <a:off x="10099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ノー・コード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No-Code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CF04142-B6A4-8F41-B521-06CCFA38189B}"/>
              </a:ext>
            </a:extLst>
          </p:cNvPr>
          <p:cNvSpPr txBox="1"/>
          <p:nvPr/>
        </p:nvSpPr>
        <p:spPr>
          <a:xfrm>
            <a:off x="37102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ロー・コード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Low-Code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6B245AAB-05E4-6E4F-9B6B-3DE46F7ADD97}"/>
              </a:ext>
            </a:extLst>
          </p:cNvPr>
          <p:cNvSpPr txBox="1"/>
          <p:nvPr/>
        </p:nvSpPr>
        <p:spPr>
          <a:xfrm>
            <a:off x="64105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プロ・コード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Pro-Code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970AFDDE-016A-344C-A662-406DD1E15413}"/>
              </a:ext>
            </a:extLst>
          </p:cNvPr>
          <p:cNvSpPr/>
          <p:nvPr/>
        </p:nvSpPr>
        <p:spPr>
          <a:xfrm>
            <a:off x="611560" y="1776903"/>
            <a:ext cx="5220580" cy="5929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955B5D5-5933-3D49-9222-EABACC7BCE74}"/>
              </a:ext>
            </a:extLst>
          </p:cNvPr>
          <p:cNvSpPr txBox="1"/>
          <p:nvPr/>
        </p:nvSpPr>
        <p:spPr>
          <a:xfrm>
            <a:off x="611560" y="1846662"/>
            <a:ext cx="5220580" cy="523220"/>
          </a:xfrm>
          <a:prstGeom prst="rect">
            <a:avLst/>
          </a:prstGeom>
          <a:noFill/>
        </p:spPr>
        <p:txBody>
          <a:bodyPr wrap="squar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プログラム・コードを書くことなく、</a:t>
            </a:r>
            <a:r>
              <a:rPr kumimoji="1" lang="en-US" altLang="ja-JP" sz="1400" dirty="0">
                <a:solidFill>
                  <a:schemeClr val="bg1"/>
                </a:solidFill>
                <a:latin typeface="Meiryo" panose="020B0604030504040204" pitchFamily="34" charset="-128"/>
                <a:ea typeface="Meiryo" panose="020B0604030504040204" pitchFamily="34" charset="-128"/>
              </a:rPr>
              <a:t>GUI</a:t>
            </a:r>
            <a:r>
              <a:rPr lang="ja-JP" altLang="en-US" sz="1400">
                <a:solidFill>
                  <a:schemeClr val="bg1"/>
                </a:solidFill>
                <a:latin typeface="Meiryo" panose="020B0604030504040204" pitchFamily="34" charset="-128"/>
                <a:ea typeface="Meiryo" panose="020B0604030504040204" pitchFamily="34" charset="-128"/>
              </a:rPr>
              <a:t>を操作してシステムを開発する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A3A61C91-D5B0-294F-B84C-D48E99104F88}"/>
              </a:ext>
            </a:extLst>
          </p:cNvPr>
          <p:cNvSpPr/>
          <p:nvPr/>
        </p:nvSpPr>
        <p:spPr>
          <a:xfrm>
            <a:off x="6012161" y="1776903"/>
            <a:ext cx="2520280" cy="5929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BEB6576A-2100-7249-BE9D-9A4B7EDEE8E4}"/>
              </a:ext>
            </a:extLst>
          </p:cNvPr>
          <p:cNvSpPr txBox="1"/>
          <p:nvPr/>
        </p:nvSpPr>
        <p:spPr>
          <a:xfrm>
            <a:off x="6012160" y="1846662"/>
            <a:ext cx="252028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プログラム・コードを書く</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ことで</a:t>
            </a:r>
            <a:r>
              <a:rPr lang="ja-JP" altLang="en-US" sz="1400">
                <a:solidFill>
                  <a:schemeClr val="bg1"/>
                </a:solidFill>
                <a:latin typeface="Meiryo" panose="020B0604030504040204" pitchFamily="34" charset="-128"/>
                <a:ea typeface="Meiryo" panose="020B0604030504040204" pitchFamily="34" charset="-128"/>
              </a:rPr>
              <a:t>システムを開発する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591CF4E-6391-2F4E-8F8C-FEAE45B098EC}"/>
              </a:ext>
            </a:extLst>
          </p:cNvPr>
          <p:cNvSpPr txBox="1"/>
          <p:nvPr/>
        </p:nvSpPr>
        <p:spPr>
          <a:xfrm>
            <a:off x="6792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機能制限があるためユースケースを絞った開発に限定され、広範囲のシステムに向いていない</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小さなアプリケーションを構築するのに適したシンプルなツールで 基本的な機能のユースケースの解決に最適。また、専用のものであったり機能が限られている傾向がある。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CEA9117-EBAE-5A4A-9E51-AF202E4402B7}"/>
              </a:ext>
            </a:extLst>
          </p:cNvPr>
          <p:cNvSpPr txBox="1"/>
          <p:nvPr/>
        </p:nvSpPr>
        <p:spPr>
          <a:xfrm>
            <a:off x="33795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拡張性が高く、他のソフトウェアとの統合機能も豊富なので広範囲のシステムに向いている</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拡張性のあるアーキテクチャ、再利用可能なオープン</a:t>
            </a:r>
            <a:r>
              <a:rPr lang="en" altLang="ja-JP" sz="1400" dirty="0">
                <a:solidFill>
                  <a:schemeClr val="bg1"/>
                </a:solidFill>
                <a:latin typeface="Meiryo" panose="020B0604030504040204" pitchFamily="34" charset="-128"/>
                <a:ea typeface="Meiryo" panose="020B0604030504040204" pitchFamily="34" charset="-128"/>
              </a:rPr>
              <a:t>API</a:t>
            </a:r>
            <a:r>
              <a:rPr lang="ja-JP" altLang="en-US" sz="1400">
                <a:solidFill>
                  <a:schemeClr val="bg1"/>
                </a:solidFill>
                <a:latin typeface="Meiryo" panose="020B0604030504040204" pitchFamily="34" charset="-128"/>
                <a:ea typeface="Meiryo" panose="020B0604030504040204" pitchFamily="34" charset="-128"/>
              </a:rPr>
              <a:t>を使用してプラットフォームの機能を拡張する機能、クラウド環境やオンプレミス環境にデプロイできる柔軟性がある。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9EC093D-2B98-0840-A4F4-4E6AA9876722}"/>
              </a:ext>
            </a:extLst>
          </p:cNvPr>
          <p:cNvSpPr txBox="1"/>
          <p:nvPr/>
        </p:nvSpPr>
        <p:spPr>
          <a:xfrm>
            <a:off x="60798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コードを書くことで、あらゆる機能を実装できるので広範囲のシステムに向いている</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拡張性のあるアーキテクチャ、再利用可能なオープン</a:t>
            </a:r>
            <a:r>
              <a:rPr lang="en" altLang="ja-JP" sz="1400" dirty="0">
                <a:solidFill>
                  <a:schemeClr val="bg1"/>
                </a:solidFill>
                <a:latin typeface="Meiryo" panose="020B0604030504040204" pitchFamily="34" charset="-128"/>
                <a:ea typeface="Meiryo" panose="020B0604030504040204" pitchFamily="34" charset="-128"/>
              </a:rPr>
              <a:t>API</a:t>
            </a:r>
            <a:r>
              <a:rPr lang="ja-JP" altLang="en-US" sz="1400">
                <a:solidFill>
                  <a:schemeClr val="bg1"/>
                </a:solidFill>
                <a:latin typeface="Meiryo" panose="020B0604030504040204" pitchFamily="34" charset="-128"/>
                <a:ea typeface="Meiryo" panose="020B0604030504040204" pitchFamily="34" charset="-128"/>
              </a:rPr>
              <a:t>を使用してプラットフォームの機能を拡張する機能、クラウド環境やオンプレミス環境にデプロイできる柔軟性がある。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8" name="左右矢印 17">
            <a:extLst>
              <a:ext uri="{FF2B5EF4-FFF2-40B4-BE49-F238E27FC236}">
                <a16:creationId xmlns:a16="http://schemas.microsoft.com/office/drawing/2014/main" id="{30B2F6ED-558F-9E47-9970-934270E7DF76}"/>
              </a:ext>
            </a:extLst>
          </p:cNvPr>
          <p:cNvSpPr/>
          <p:nvPr/>
        </p:nvSpPr>
        <p:spPr>
          <a:xfrm>
            <a:off x="539552" y="5689605"/>
            <a:ext cx="8064896" cy="765925"/>
          </a:xfrm>
          <a:prstGeom prst="leftRightArrow">
            <a:avLst>
              <a:gd name="adj1" fmla="val 61370"/>
              <a:gd name="adj2" fmla="val 50000"/>
            </a:avLst>
          </a:prstGeom>
          <a:gradFill>
            <a:gsLst>
              <a:gs pos="0">
                <a:srgbClr val="0070C0"/>
              </a:gs>
              <a:gs pos="50000">
                <a:schemeClr val="accent3">
                  <a:lumMod val="75000"/>
                </a:schemeClr>
              </a:gs>
              <a:gs pos="100000">
                <a:srgbClr val="7030A0"/>
              </a:gs>
            </a:gsLst>
            <a:lin ang="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22E7391E-6C9A-A14F-A533-16BD88B96334}"/>
              </a:ext>
            </a:extLst>
          </p:cNvPr>
          <p:cNvSpPr txBox="1"/>
          <p:nvPr/>
        </p:nvSpPr>
        <p:spPr>
          <a:xfrm>
            <a:off x="3838466" y="5909210"/>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開発生産性</a:t>
            </a:r>
          </a:p>
        </p:txBody>
      </p:sp>
      <p:sp>
        <p:nvSpPr>
          <p:cNvPr id="20" name="テキスト ボックス 19">
            <a:extLst>
              <a:ext uri="{FF2B5EF4-FFF2-40B4-BE49-F238E27FC236}">
                <a16:creationId xmlns:a16="http://schemas.microsoft.com/office/drawing/2014/main" id="{D5BEA8C7-6CD4-2F45-AF81-05B563ACE503}"/>
              </a:ext>
            </a:extLst>
          </p:cNvPr>
          <p:cNvSpPr txBox="1"/>
          <p:nvPr/>
        </p:nvSpPr>
        <p:spPr>
          <a:xfrm>
            <a:off x="955824" y="5909210"/>
            <a:ext cx="441146"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高</a:t>
            </a:r>
          </a:p>
        </p:txBody>
      </p:sp>
      <p:sp>
        <p:nvSpPr>
          <p:cNvPr id="21" name="テキスト ボックス 20">
            <a:extLst>
              <a:ext uri="{FF2B5EF4-FFF2-40B4-BE49-F238E27FC236}">
                <a16:creationId xmlns:a16="http://schemas.microsoft.com/office/drawing/2014/main" id="{8AE6B299-D7BC-AC43-BB5F-4890EBA7EB75}"/>
              </a:ext>
            </a:extLst>
          </p:cNvPr>
          <p:cNvSpPr txBox="1"/>
          <p:nvPr/>
        </p:nvSpPr>
        <p:spPr>
          <a:xfrm>
            <a:off x="7722384" y="5909210"/>
            <a:ext cx="441146"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低</a:t>
            </a:r>
          </a:p>
        </p:txBody>
      </p:sp>
    </p:spTree>
    <p:extLst>
      <p:ext uri="{BB962C8B-B14F-4D97-AF65-F5344CB8AC3E}">
        <p14:creationId xmlns:p14="http://schemas.microsoft.com/office/powerpoint/2010/main" val="2386681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345842" y="3089334"/>
            <a:ext cx="7330613" cy="3033166"/>
          </a:xfrm>
          <a:prstGeom prst="rect">
            <a:avLst/>
          </a:prstGeom>
          <a:solidFill>
            <a:srgbClr val="0432FF">
              <a:alpha val="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ローコード開発</a:t>
            </a:r>
            <a:r>
              <a:rPr kumimoji="1" lang="ja-JP" altLang="en-US"/>
              <a:t>ツール</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47</a:t>
            </a:fld>
            <a:endParaRPr kumimoji="1" lang="ja-JP" altLang="en-US"/>
          </a:p>
        </p:txBody>
      </p:sp>
      <p:sp>
        <p:nvSpPr>
          <p:cNvPr id="4" name="正方形/長方形 3"/>
          <p:cNvSpPr/>
          <p:nvPr/>
        </p:nvSpPr>
        <p:spPr>
          <a:xfrm>
            <a:off x="457200" y="1196752"/>
            <a:ext cx="3096344"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インフラ</a:t>
            </a:r>
            <a:r>
              <a:rPr kumimoji="1" lang="ja-JP" altLang="en-US" sz="1400" dirty="0">
                <a:solidFill>
                  <a:srgbClr val="FFFFFF"/>
                </a:solidFill>
                <a:latin typeface="Meiryo" charset="-128"/>
                <a:ea typeface="Meiryo" charset="-128"/>
                <a:cs typeface="Meiryo" charset="-128"/>
              </a:rPr>
              <a:t>・</a:t>
            </a:r>
            <a:r>
              <a:rPr lang="ja-JP" altLang="en-US" sz="1400" dirty="0">
                <a:solidFill>
                  <a:srgbClr val="FFFFFF"/>
                </a:solidFill>
                <a:latin typeface="Meiryo" charset="-128"/>
                <a:ea typeface="Meiryo" charset="-128"/>
                <a:cs typeface="Meiryo" charset="-128"/>
              </a:rPr>
              <a:t>プラットフォーム構築</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3553544" y="1196752"/>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7" name="正方形/長方形 6"/>
          <p:cNvSpPr/>
          <p:nvPr/>
        </p:nvSpPr>
        <p:spPr>
          <a:xfrm>
            <a:off x="457200" y="2134693"/>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8" name="正方形/長方形 7"/>
          <p:cNvSpPr/>
          <p:nvPr/>
        </p:nvSpPr>
        <p:spPr>
          <a:xfrm>
            <a:off x="1351316" y="2134693"/>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10" name="正方形/長方形 9"/>
          <p:cNvSpPr/>
          <p:nvPr/>
        </p:nvSpPr>
        <p:spPr>
          <a:xfrm>
            <a:off x="451726" y="3072634"/>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11" name="正方形/長方形 10"/>
          <p:cNvSpPr/>
          <p:nvPr/>
        </p:nvSpPr>
        <p:spPr>
          <a:xfrm>
            <a:off x="1345842" y="3072634"/>
            <a:ext cx="165875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ローコード</a:t>
            </a:r>
            <a:endParaRPr kumimoji="1" lang="en-US" altLang="ja-JP" sz="1400" b="1" dirty="0">
              <a:solidFill>
                <a:srgbClr val="FFFFFF"/>
              </a:solidFill>
              <a:latin typeface="Meiryo" charset="-128"/>
              <a:ea typeface="Meiryo" charset="-128"/>
              <a:cs typeface="Meiryo" charset="-128"/>
            </a:endParaRPr>
          </a:p>
          <a:p>
            <a:pPr algn="ctr"/>
            <a:r>
              <a:rPr kumimoji="1" lang="ja-JP" altLang="en-US" sz="1400" b="1">
                <a:solidFill>
                  <a:srgbClr val="FFFFFF"/>
                </a:solidFill>
                <a:latin typeface="Meiryo" charset="-128"/>
                <a:ea typeface="Meiryo" charset="-128"/>
                <a:cs typeface="Meiryo" charset="-128"/>
              </a:rPr>
              <a:t>開発ツール</a:t>
            </a:r>
            <a:endParaRPr kumimoji="1" lang="ja-JP" altLang="en-US" sz="1400" b="1" dirty="0">
              <a:solidFill>
                <a:srgbClr val="FFFFFF"/>
              </a:solidFill>
              <a:latin typeface="Meiryo" charset="-128"/>
              <a:ea typeface="Meiryo" charset="-128"/>
              <a:cs typeface="Meiryo" charset="-128"/>
            </a:endParaRPr>
          </a:p>
        </p:txBody>
      </p:sp>
      <p:cxnSp>
        <p:nvCxnSpPr>
          <p:cNvPr id="14" name="直線コネクタ 13"/>
          <p:cNvCxnSpPr/>
          <p:nvPr/>
        </p:nvCxnSpPr>
        <p:spPr>
          <a:xfrm>
            <a:off x="457200" y="1772816"/>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a:off x="1351316"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6474228"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58695" y="2727457"/>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45842" y="2710758"/>
            <a:ext cx="6691" cy="361876"/>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a:off x="2994319" y="2710013"/>
            <a:ext cx="3479909" cy="362620"/>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左矢印 31"/>
          <p:cNvSpPr/>
          <p:nvPr/>
        </p:nvSpPr>
        <p:spPr>
          <a:xfrm>
            <a:off x="2994319" y="3113425"/>
            <a:ext cx="5538122" cy="494482"/>
          </a:xfrm>
          <a:prstGeom prst="leftArrow">
            <a:avLst>
              <a:gd name="adj1" fmla="val 68428"/>
              <a:gd name="adj2" fmla="val 50000"/>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ビジネスニーズ</a:t>
            </a:r>
            <a:r>
              <a:rPr lang="ja-JP" altLang="en-US" sz="1400" dirty="0">
                <a:solidFill>
                  <a:srgbClr val="FFFFFF"/>
                </a:solidFill>
                <a:latin typeface="Meiryo" charset="-128"/>
                <a:ea typeface="Meiryo" charset="-128"/>
                <a:cs typeface="Meiryo" charset="-128"/>
              </a:rPr>
              <a:t>の変化に即応</a:t>
            </a:r>
            <a:endParaRPr kumimoji="1" lang="ja-JP" altLang="en-US" sz="1400" dirty="0">
              <a:solidFill>
                <a:srgbClr val="FFFFFF"/>
              </a:solidFill>
              <a:latin typeface="Meiryo" charset="-128"/>
              <a:ea typeface="Meiryo" charset="-128"/>
              <a:cs typeface="Meiryo" charset="-128"/>
            </a:endParaRPr>
          </a:p>
        </p:txBody>
      </p:sp>
      <p:sp>
        <p:nvSpPr>
          <p:cNvPr id="34" name="正方形/長方形 33"/>
          <p:cNvSpPr/>
          <p:nvPr/>
        </p:nvSpPr>
        <p:spPr>
          <a:xfrm>
            <a:off x="3553544" y="3609463"/>
            <a:ext cx="4978897" cy="923330"/>
          </a:xfrm>
          <a:prstGeom prst="rect">
            <a:avLst/>
          </a:prstGeom>
        </p:spPr>
        <p:txBody>
          <a:bodyPr wrap="square">
            <a:spAutoFit/>
          </a:bodyPr>
          <a:lstStyle/>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新規アプリケーションの開発期間の短縮</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日々改善に対応できる保守・改修の実現</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業務プロセス可視化による属人性の排除</a:t>
            </a:r>
            <a:endParaRPr lang="en-US" altLang="ja-JP" dirty="0">
              <a:solidFill>
                <a:schemeClr val="accent6">
                  <a:lumMod val="75000"/>
                </a:schemeClr>
              </a:solidFill>
              <a:latin typeface="Meiryo" charset="-128"/>
              <a:ea typeface="Meiryo" charset="-128"/>
              <a:cs typeface="Meiryo" charset="-128"/>
            </a:endParaRPr>
          </a:p>
        </p:txBody>
      </p:sp>
      <p:grpSp>
        <p:nvGrpSpPr>
          <p:cNvPr id="40" name="図形グループ 39"/>
          <p:cNvGrpSpPr/>
          <p:nvPr/>
        </p:nvGrpSpPr>
        <p:grpSpPr>
          <a:xfrm>
            <a:off x="1691680" y="4624677"/>
            <a:ext cx="1097870" cy="1202923"/>
            <a:chOff x="5409461" y="1068046"/>
            <a:chExt cx="547466" cy="636692"/>
          </a:xfrm>
        </p:grpSpPr>
        <p:pic>
          <p:nvPicPr>
            <p:cNvPr id="42" name="図 41"/>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43" name="図形グループ 42"/>
            <p:cNvGrpSpPr/>
            <p:nvPr/>
          </p:nvGrpSpPr>
          <p:grpSpPr>
            <a:xfrm>
              <a:off x="5409461" y="1139394"/>
              <a:ext cx="245559" cy="565344"/>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6" name="ストライプ矢印 45"/>
          <p:cNvSpPr/>
          <p:nvPr/>
        </p:nvSpPr>
        <p:spPr>
          <a:xfrm rot="16200000">
            <a:off x="1775238" y="3718186"/>
            <a:ext cx="799961" cy="837668"/>
          </a:xfrm>
          <a:prstGeom prst="striped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四角形吹き出し 38"/>
          <p:cNvSpPr/>
          <p:nvPr/>
        </p:nvSpPr>
        <p:spPr>
          <a:xfrm>
            <a:off x="2953724" y="4963504"/>
            <a:ext cx="4680520" cy="864096"/>
          </a:xfrm>
          <a:prstGeom prst="wedgeRectCallout">
            <a:avLst>
              <a:gd name="adj1" fmla="val -59197"/>
              <a:gd name="adj2" fmla="val -42555"/>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経営視点を持ち、ビジネスゴールを設定できる能力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業務を分析・整理して、業務プロセスを描ける能力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現場のニーズを引き出せるファシリテーション能力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901371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フリーフォーム 118">
            <a:extLst>
              <a:ext uri="{FF2B5EF4-FFF2-40B4-BE49-F238E27FC236}">
                <a16:creationId xmlns:a16="http://schemas.microsoft.com/office/drawing/2014/main" id="{C253D3E2-C1A8-524B-928C-740C270A7953}"/>
              </a:ext>
            </a:extLst>
          </p:cNvPr>
          <p:cNvSpPr/>
          <p:nvPr/>
        </p:nvSpPr>
        <p:spPr>
          <a:xfrm>
            <a:off x="1020076" y="3452645"/>
            <a:ext cx="7934324" cy="500062"/>
          </a:xfrm>
          <a:custGeom>
            <a:avLst/>
            <a:gdLst>
              <a:gd name="connsiteX0" fmla="*/ 1100137 w 4852987"/>
              <a:gd name="connsiteY0" fmla="*/ 0 h 495300"/>
              <a:gd name="connsiteX1" fmla="*/ 3028950 w 4852987"/>
              <a:gd name="connsiteY1" fmla="*/ 9525 h 495300"/>
              <a:gd name="connsiteX2" fmla="*/ 4852987 w 4852987"/>
              <a:gd name="connsiteY2" fmla="*/ 495300 h 495300"/>
              <a:gd name="connsiteX3" fmla="*/ 0 w 4852987"/>
              <a:gd name="connsiteY3" fmla="*/ 495300 h 495300"/>
              <a:gd name="connsiteX4" fmla="*/ 1100137 w 4852987"/>
              <a:gd name="connsiteY4" fmla="*/ 0 h 495300"/>
              <a:gd name="connsiteX0" fmla="*/ 1100137 w 4852987"/>
              <a:gd name="connsiteY0" fmla="*/ 0 h 495300"/>
              <a:gd name="connsiteX1" fmla="*/ 4562475 w 4852987"/>
              <a:gd name="connsiteY1" fmla="*/ 19050 h 495300"/>
              <a:gd name="connsiteX2" fmla="*/ 4852987 w 4852987"/>
              <a:gd name="connsiteY2" fmla="*/ 495300 h 495300"/>
              <a:gd name="connsiteX3" fmla="*/ 0 w 4852987"/>
              <a:gd name="connsiteY3" fmla="*/ 495300 h 495300"/>
              <a:gd name="connsiteX4" fmla="*/ 1100137 w 4852987"/>
              <a:gd name="connsiteY4" fmla="*/ 0 h 495300"/>
              <a:gd name="connsiteX0" fmla="*/ 1100137 w 4852987"/>
              <a:gd name="connsiteY0" fmla="*/ 0 h 495300"/>
              <a:gd name="connsiteX1" fmla="*/ 4557713 w 4852987"/>
              <a:gd name="connsiteY1" fmla="*/ 0 h 495300"/>
              <a:gd name="connsiteX2" fmla="*/ 4852987 w 4852987"/>
              <a:gd name="connsiteY2" fmla="*/ 495300 h 495300"/>
              <a:gd name="connsiteX3" fmla="*/ 0 w 4852987"/>
              <a:gd name="connsiteY3" fmla="*/ 495300 h 495300"/>
              <a:gd name="connsiteX4" fmla="*/ 1100137 w 4852987"/>
              <a:gd name="connsiteY4" fmla="*/ 0 h 495300"/>
              <a:gd name="connsiteX0" fmla="*/ 1100137 w 7934324"/>
              <a:gd name="connsiteY0" fmla="*/ 0 h 500062"/>
              <a:gd name="connsiteX1" fmla="*/ 4557713 w 7934324"/>
              <a:gd name="connsiteY1" fmla="*/ 0 h 500062"/>
              <a:gd name="connsiteX2" fmla="*/ 7934324 w 7934324"/>
              <a:gd name="connsiteY2" fmla="*/ 500062 h 500062"/>
              <a:gd name="connsiteX3" fmla="*/ 0 w 7934324"/>
              <a:gd name="connsiteY3" fmla="*/ 495300 h 500062"/>
              <a:gd name="connsiteX4" fmla="*/ 1100137 w 7934324"/>
              <a:gd name="connsiteY4" fmla="*/ 0 h 50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4324" h="500062">
                <a:moveTo>
                  <a:pt x="1100137" y="0"/>
                </a:moveTo>
                <a:lnTo>
                  <a:pt x="4557713" y="0"/>
                </a:lnTo>
                <a:lnTo>
                  <a:pt x="7934324" y="500062"/>
                </a:lnTo>
                <a:lnTo>
                  <a:pt x="0" y="495300"/>
                </a:lnTo>
                <a:lnTo>
                  <a:pt x="1100137" y="0"/>
                </a:lnTo>
                <a:close/>
              </a:path>
            </a:pathLst>
          </a:custGeom>
          <a:solidFill>
            <a:schemeClr val="accent2">
              <a:lumMod val="60000"/>
              <a:lumOff val="40000"/>
            </a:schemeClr>
          </a:solidFill>
          <a:ln>
            <a:solidFill>
              <a:schemeClr val="accent2">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リーフォーム 116">
            <a:extLst>
              <a:ext uri="{FF2B5EF4-FFF2-40B4-BE49-F238E27FC236}">
                <a16:creationId xmlns:a16="http://schemas.microsoft.com/office/drawing/2014/main" id="{8DE10912-92BE-9C4F-BA94-0ED1BB7C2A50}"/>
              </a:ext>
            </a:extLst>
          </p:cNvPr>
          <p:cNvSpPr/>
          <p:nvPr/>
        </p:nvSpPr>
        <p:spPr>
          <a:xfrm>
            <a:off x="1014413" y="3434987"/>
            <a:ext cx="5793513" cy="507545"/>
          </a:xfrm>
          <a:custGeom>
            <a:avLst/>
            <a:gdLst>
              <a:gd name="connsiteX0" fmla="*/ 1100137 w 4852987"/>
              <a:gd name="connsiteY0" fmla="*/ 0 h 495300"/>
              <a:gd name="connsiteX1" fmla="*/ 3028950 w 4852987"/>
              <a:gd name="connsiteY1" fmla="*/ 9525 h 495300"/>
              <a:gd name="connsiteX2" fmla="*/ 4852987 w 4852987"/>
              <a:gd name="connsiteY2" fmla="*/ 495300 h 495300"/>
              <a:gd name="connsiteX3" fmla="*/ 0 w 4852987"/>
              <a:gd name="connsiteY3" fmla="*/ 495300 h 495300"/>
              <a:gd name="connsiteX4" fmla="*/ 1100137 w 4852987"/>
              <a:gd name="connsiteY4" fmla="*/ 0 h 495300"/>
              <a:gd name="connsiteX0" fmla="*/ 1100137 w 5793513"/>
              <a:gd name="connsiteY0" fmla="*/ 0 h 504008"/>
              <a:gd name="connsiteX1" fmla="*/ 3028950 w 5793513"/>
              <a:gd name="connsiteY1" fmla="*/ 9525 h 504008"/>
              <a:gd name="connsiteX2" fmla="*/ 5793513 w 5793513"/>
              <a:gd name="connsiteY2" fmla="*/ 504008 h 504008"/>
              <a:gd name="connsiteX3" fmla="*/ 0 w 5793513"/>
              <a:gd name="connsiteY3" fmla="*/ 495300 h 504008"/>
              <a:gd name="connsiteX4" fmla="*/ 1100137 w 5793513"/>
              <a:gd name="connsiteY4" fmla="*/ 0 h 504008"/>
              <a:gd name="connsiteX0" fmla="*/ 1100137 w 5793513"/>
              <a:gd name="connsiteY0" fmla="*/ 10069 h 514077"/>
              <a:gd name="connsiteX1" fmla="*/ 2695847 w 5793513"/>
              <a:gd name="connsiteY1" fmla="*/ 0 h 514077"/>
              <a:gd name="connsiteX2" fmla="*/ 5793513 w 5793513"/>
              <a:gd name="connsiteY2" fmla="*/ 514077 h 514077"/>
              <a:gd name="connsiteX3" fmla="*/ 0 w 5793513"/>
              <a:gd name="connsiteY3" fmla="*/ 505369 h 514077"/>
              <a:gd name="connsiteX4" fmla="*/ 1100137 w 5793513"/>
              <a:gd name="connsiteY4" fmla="*/ 10069 h 514077"/>
              <a:gd name="connsiteX0" fmla="*/ 1119731 w 5793513"/>
              <a:gd name="connsiteY0" fmla="*/ 23132 h 514077"/>
              <a:gd name="connsiteX1" fmla="*/ 2695847 w 5793513"/>
              <a:gd name="connsiteY1" fmla="*/ 0 h 514077"/>
              <a:gd name="connsiteX2" fmla="*/ 5793513 w 5793513"/>
              <a:gd name="connsiteY2" fmla="*/ 514077 h 514077"/>
              <a:gd name="connsiteX3" fmla="*/ 0 w 5793513"/>
              <a:gd name="connsiteY3" fmla="*/ 505369 h 514077"/>
              <a:gd name="connsiteX4" fmla="*/ 1119731 w 5793513"/>
              <a:gd name="connsiteY4" fmla="*/ 23132 h 514077"/>
              <a:gd name="connsiteX0" fmla="*/ 1119731 w 5793513"/>
              <a:gd name="connsiteY0" fmla="*/ 3538 h 494483"/>
              <a:gd name="connsiteX1" fmla="*/ 2695847 w 5793513"/>
              <a:gd name="connsiteY1" fmla="*/ 0 h 494483"/>
              <a:gd name="connsiteX2" fmla="*/ 5793513 w 5793513"/>
              <a:gd name="connsiteY2" fmla="*/ 494483 h 494483"/>
              <a:gd name="connsiteX3" fmla="*/ 0 w 5793513"/>
              <a:gd name="connsiteY3" fmla="*/ 485775 h 494483"/>
              <a:gd name="connsiteX4" fmla="*/ 1119731 w 5793513"/>
              <a:gd name="connsiteY4" fmla="*/ 3538 h 494483"/>
              <a:gd name="connsiteX0" fmla="*/ 1119731 w 5793513"/>
              <a:gd name="connsiteY0" fmla="*/ 16600 h 507545"/>
              <a:gd name="connsiteX1" fmla="*/ 2695847 w 5793513"/>
              <a:gd name="connsiteY1" fmla="*/ 0 h 507545"/>
              <a:gd name="connsiteX2" fmla="*/ 5793513 w 5793513"/>
              <a:gd name="connsiteY2" fmla="*/ 507545 h 507545"/>
              <a:gd name="connsiteX3" fmla="*/ 0 w 5793513"/>
              <a:gd name="connsiteY3" fmla="*/ 498837 h 507545"/>
              <a:gd name="connsiteX4" fmla="*/ 1119731 w 5793513"/>
              <a:gd name="connsiteY4" fmla="*/ 16600 h 507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513" h="507545">
                <a:moveTo>
                  <a:pt x="1119731" y="16600"/>
                </a:moveTo>
                <a:lnTo>
                  <a:pt x="2695847" y="0"/>
                </a:lnTo>
                <a:lnTo>
                  <a:pt x="5793513" y="507545"/>
                </a:lnTo>
                <a:lnTo>
                  <a:pt x="0" y="498837"/>
                </a:lnTo>
                <a:lnTo>
                  <a:pt x="1119731" y="16600"/>
                </a:lnTo>
                <a:close/>
              </a:path>
            </a:pathLst>
          </a:custGeom>
          <a:solidFill>
            <a:schemeClr val="tx2">
              <a:lumMod val="40000"/>
              <a:lumOff val="60000"/>
            </a:schemeClr>
          </a:solidFill>
          <a:ln>
            <a:solidFill>
              <a:schemeClr val="tx2">
                <a:lumMod val="60000"/>
                <a:lumOff val="4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5C5D79C3-4832-8141-AE91-3FE29E1A363D}"/>
              </a:ext>
            </a:extLst>
          </p:cNvPr>
          <p:cNvSpPr/>
          <p:nvPr/>
        </p:nvSpPr>
        <p:spPr>
          <a:xfrm>
            <a:off x="1014838" y="3942709"/>
            <a:ext cx="7942222" cy="25747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225489A1-32A6-4D41-80D3-8E072BA17674}"/>
              </a:ext>
            </a:extLst>
          </p:cNvPr>
          <p:cNvSpPr/>
          <p:nvPr/>
        </p:nvSpPr>
        <p:spPr>
          <a:xfrm>
            <a:off x="1020076" y="3933056"/>
            <a:ext cx="5784172" cy="16050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リーフォーム 24">
            <a:extLst>
              <a:ext uri="{FF2B5EF4-FFF2-40B4-BE49-F238E27FC236}">
                <a16:creationId xmlns:a16="http://schemas.microsoft.com/office/drawing/2014/main" id="{AF887A41-3CA1-0043-81DB-1B7F7FDECE20}"/>
              </a:ext>
            </a:extLst>
          </p:cNvPr>
          <p:cNvSpPr/>
          <p:nvPr/>
        </p:nvSpPr>
        <p:spPr>
          <a:xfrm>
            <a:off x="2117868" y="1473544"/>
            <a:ext cx="4312429" cy="1399064"/>
          </a:xfrm>
          <a:custGeom>
            <a:avLst/>
            <a:gdLst>
              <a:gd name="connsiteX0" fmla="*/ 0 w 4312429"/>
              <a:gd name="connsiteY0" fmla="*/ 0 h 802312"/>
              <a:gd name="connsiteX1" fmla="*/ 0 w 4312429"/>
              <a:gd name="connsiteY1" fmla="*/ 802312 h 802312"/>
              <a:gd name="connsiteX2" fmla="*/ 1592826 w 4312429"/>
              <a:gd name="connsiteY2" fmla="*/ 802312 h 802312"/>
              <a:gd name="connsiteX3" fmla="*/ 4312429 w 4312429"/>
              <a:gd name="connsiteY3" fmla="*/ 0 h 802312"/>
              <a:gd name="connsiteX4" fmla="*/ 0 w 4312429"/>
              <a:gd name="connsiteY4" fmla="*/ 0 h 80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429" h="802312">
                <a:moveTo>
                  <a:pt x="0" y="0"/>
                </a:moveTo>
                <a:lnTo>
                  <a:pt x="0" y="802312"/>
                </a:lnTo>
                <a:lnTo>
                  <a:pt x="1592826" y="802312"/>
                </a:lnTo>
                <a:lnTo>
                  <a:pt x="4312429" y="0"/>
                </a:lnTo>
                <a:lnTo>
                  <a:pt x="0" y="0"/>
                </a:lnTo>
                <a:close/>
              </a:path>
            </a:pathLst>
          </a:custGeom>
          <a:solidFill>
            <a:schemeClr val="accent4">
              <a:lumMod val="20000"/>
              <a:lumOff val="80000"/>
            </a:schemeClr>
          </a:solidFill>
          <a:ln>
            <a:solidFill>
              <a:schemeClr val="accent4">
                <a:lumMod val="60000"/>
                <a:lumOff val="4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424813" y="256921"/>
            <a:ext cx="8686800" cy="416221"/>
          </a:xfrm>
        </p:spPr>
        <p:txBody>
          <a:bodyPr/>
          <a:lstStyle/>
          <a:p>
            <a:r>
              <a:rPr lang="ja-JP" altLang="en-US"/>
              <a:t>ローコード開発</a:t>
            </a:r>
            <a:r>
              <a:rPr kumimoji="1" lang="ja-JP" altLang="en-US"/>
              <a:t>ツール</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48</a:t>
            </a:fld>
            <a:endParaRPr kumimoji="1" lang="ja-JP" altLang="en-US"/>
          </a:p>
        </p:txBody>
      </p:sp>
      <p:sp>
        <p:nvSpPr>
          <p:cNvPr id="6" name="正方形/長方形 5">
            <a:extLst>
              <a:ext uri="{FF2B5EF4-FFF2-40B4-BE49-F238E27FC236}">
                <a16:creationId xmlns:a16="http://schemas.microsoft.com/office/drawing/2014/main" id="{2B0030CE-CC4E-2043-A341-78901432CE37}"/>
              </a:ext>
            </a:extLst>
          </p:cNvPr>
          <p:cNvSpPr/>
          <p:nvPr/>
        </p:nvSpPr>
        <p:spPr>
          <a:xfrm>
            <a:off x="1021447" y="891233"/>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69AF0967-3221-C847-B5E7-14297C495345}"/>
              </a:ext>
            </a:extLst>
          </p:cNvPr>
          <p:cNvSpPr/>
          <p:nvPr/>
        </p:nvSpPr>
        <p:spPr>
          <a:xfrm>
            <a:off x="2120512" y="891234"/>
            <a:ext cx="1086930"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9FD66F39-5FE9-374F-A7B7-6FB633F7D7F2}"/>
              </a:ext>
            </a:extLst>
          </p:cNvPr>
          <p:cNvSpPr/>
          <p:nvPr/>
        </p:nvSpPr>
        <p:spPr>
          <a:xfrm>
            <a:off x="3207442" y="891234"/>
            <a:ext cx="1086930"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F55A9DB-BC3C-1241-B2F6-CF684357B9EC}"/>
              </a:ext>
            </a:extLst>
          </p:cNvPr>
          <p:cNvSpPr/>
          <p:nvPr/>
        </p:nvSpPr>
        <p:spPr>
          <a:xfrm>
            <a:off x="4286743" y="891234"/>
            <a:ext cx="1086930" cy="5760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699F1A2-F689-1548-8762-BD83DE38F149}"/>
              </a:ext>
            </a:extLst>
          </p:cNvPr>
          <p:cNvSpPr txBox="1"/>
          <p:nvPr/>
        </p:nvSpPr>
        <p:spPr>
          <a:xfrm>
            <a:off x="1054818" y="1051793"/>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35" name="テキスト ボックス 34">
            <a:extLst>
              <a:ext uri="{FF2B5EF4-FFF2-40B4-BE49-F238E27FC236}">
                <a16:creationId xmlns:a16="http://schemas.microsoft.com/office/drawing/2014/main" id="{700DA989-05DE-624A-87BF-A4CCDF7E487E}"/>
              </a:ext>
            </a:extLst>
          </p:cNvPr>
          <p:cNvSpPr txBox="1"/>
          <p:nvPr/>
        </p:nvSpPr>
        <p:spPr>
          <a:xfrm>
            <a:off x="2215742" y="1051795"/>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概要設計</a:t>
            </a:r>
          </a:p>
        </p:txBody>
      </p:sp>
      <p:sp>
        <p:nvSpPr>
          <p:cNvPr id="36" name="正方形/長方形 35">
            <a:extLst>
              <a:ext uri="{FF2B5EF4-FFF2-40B4-BE49-F238E27FC236}">
                <a16:creationId xmlns:a16="http://schemas.microsoft.com/office/drawing/2014/main" id="{6B635723-D669-9046-8D5A-B3F11DDB19A2}"/>
              </a:ext>
            </a:extLst>
          </p:cNvPr>
          <p:cNvSpPr/>
          <p:nvPr/>
        </p:nvSpPr>
        <p:spPr>
          <a:xfrm>
            <a:off x="5364330" y="891234"/>
            <a:ext cx="1086930"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5DDAF206-AF5C-F245-B71A-C87C22A16E34}"/>
              </a:ext>
            </a:extLst>
          </p:cNvPr>
          <p:cNvSpPr txBox="1"/>
          <p:nvPr/>
        </p:nvSpPr>
        <p:spPr>
          <a:xfrm>
            <a:off x="3287595" y="1051795"/>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詳細設計</a:t>
            </a:r>
          </a:p>
        </p:txBody>
      </p:sp>
      <p:sp>
        <p:nvSpPr>
          <p:cNvPr id="38" name="テキスト ボックス 37">
            <a:extLst>
              <a:ext uri="{FF2B5EF4-FFF2-40B4-BE49-F238E27FC236}">
                <a16:creationId xmlns:a16="http://schemas.microsoft.com/office/drawing/2014/main" id="{B2977B39-7020-E749-9948-D0C36A778F6F}"/>
              </a:ext>
            </a:extLst>
          </p:cNvPr>
          <p:cNvSpPr txBox="1"/>
          <p:nvPr/>
        </p:nvSpPr>
        <p:spPr>
          <a:xfrm>
            <a:off x="5353876" y="1051795"/>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単体テスト</a:t>
            </a:r>
          </a:p>
        </p:txBody>
      </p:sp>
      <p:sp>
        <p:nvSpPr>
          <p:cNvPr id="41" name="テキスト ボックス 40">
            <a:extLst>
              <a:ext uri="{FF2B5EF4-FFF2-40B4-BE49-F238E27FC236}">
                <a16:creationId xmlns:a16="http://schemas.microsoft.com/office/drawing/2014/main" id="{8F24D489-5224-AF45-9467-96C9ABAD403D}"/>
              </a:ext>
            </a:extLst>
          </p:cNvPr>
          <p:cNvSpPr txBox="1"/>
          <p:nvPr/>
        </p:nvSpPr>
        <p:spPr>
          <a:xfrm>
            <a:off x="6559226" y="1061736"/>
            <a:ext cx="89647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60" name="正方形/長方形 59">
            <a:extLst>
              <a:ext uri="{FF2B5EF4-FFF2-40B4-BE49-F238E27FC236}">
                <a16:creationId xmlns:a16="http://schemas.microsoft.com/office/drawing/2014/main" id="{D113DA08-AAA9-6B4A-A963-C1A0669DDC48}"/>
              </a:ext>
            </a:extLst>
          </p:cNvPr>
          <p:cNvSpPr/>
          <p:nvPr/>
        </p:nvSpPr>
        <p:spPr>
          <a:xfrm>
            <a:off x="6434288" y="891234"/>
            <a:ext cx="108693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a:extLst>
              <a:ext uri="{FF2B5EF4-FFF2-40B4-BE49-F238E27FC236}">
                <a16:creationId xmlns:a16="http://schemas.microsoft.com/office/drawing/2014/main" id="{905191B8-9CC1-B740-B94F-44187F1389AA}"/>
              </a:ext>
            </a:extLst>
          </p:cNvPr>
          <p:cNvSpPr txBox="1"/>
          <p:nvPr/>
        </p:nvSpPr>
        <p:spPr>
          <a:xfrm>
            <a:off x="4290136" y="1082572"/>
            <a:ext cx="1086930"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62" name="テキスト ボックス 61">
            <a:extLst>
              <a:ext uri="{FF2B5EF4-FFF2-40B4-BE49-F238E27FC236}">
                <a16:creationId xmlns:a16="http://schemas.microsoft.com/office/drawing/2014/main" id="{AFDA994B-E9E8-E342-9839-1F8C2A2D0302}"/>
              </a:ext>
            </a:extLst>
          </p:cNvPr>
          <p:cNvSpPr txBox="1"/>
          <p:nvPr/>
        </p:nvSpPr>
        <p:spPr>
          <a:xfrm>
            <a:off x="6437348" y="1051795"/>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12" name="テキスト ボックス 11">
            <a:extLst>
              <a:ext uri="{FF2B5EF4-FFF2-40B4-BE49-F238E27FC236}">
                <a16:creationId xmlns:a16="http://schemas.microsoft.com/office/drawing/2014/main" id="{9109F30F-54F2-6D42-A276-175B841A95E7}"/>
              </a:ext>
            </a:extLst>
          </p:cNvPr>
          <p:cNvSpPr txBox="1"/>
          <p:nvPr/>
        </p:nvSpPr>
        <p:spPr>
          <a:xfrm>
            <a:off x="338895" y="944077"/>
            <a:ext cx="723275" cy="523220"/>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従来型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sz="1400">
                <a:solidFill>
                  <a:schemeClr val="accent3">
                    <a:lumMod val="50000"/>
                  </a:schemeClr>
                </a:solidFill>
                <a:latin typeface="Meiryo" panose="020B0604030504040204" pitchFamily="34" charset="-128"/>
                <a:ea typeface="Meiryo" panose="020B0604030504040204" pitchFamily="34" charset="-128"/>
              </a:rPr>
              <a:t>開　発</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D428CDC9-F087-DE44-9BBF-17C6BEB8688B}"/>
              </a:ext>
            </a:extLst>
          </p:cNvPr>
          <p:cNvSpPr/>
          <p:nvPr/>
        </p:nvSpPr>
        <p:spPr>
          <a:xfrm>
            <a:off x="1014838" y="2870336"/>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FADDE475-2D23-EF4D-8376-49996C21AB29}"/>
              </a:ext>
            </a:extLst>
          </p:cNvPr>
          <p:cNvSpPr/>
          <p:nvPr/>
        </p:nvSpPr>
        <p:spPr>
          <a:xfrm>
            <a:off x="2120512" y="2870337"/>
            <a:ext cx="1587392" cy="5760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D1C010B0-8868-F541-A74F-C55AC922EDE0}"/>
              </a:ext>
            </a:extLst>
          </p:cNvPr>
          <p:cNvSpPr txBox="1"/>
          <p:nvPr/>
        </p:nvSpPr>
        <p:spPr>
          <a:xfrm>
            <a:off x="1054818" y="3030896"/>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70" name="ホームベース 69">
            <a:extLst>
              <a:ext uri="{FF2B5EF4-FFF2-40B4-BE49-F238E27FC236}">
                <a16:creationId xmlns:a16="http://schemas.microsoft.com/office/drawing/2014/main" id="{6A6F3C40-E6A9-8C4D-B399-23EDE6472CD8}"/>
              </a:ext>
            </a:extLst>
          </p:cNvPr>
          <p:cNvSpPr/>
          <p:nvPr/>
        </p:nvSpPr>
        <p:spPr>
          <a:xfrm>
            <a:off x="4427984" y="2870336"/>
            <a:ext cx="1436944" cy="576064"/>
          </a:xfrm>
          <a:prstGeom prst="homePlate">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a:extLst>
              <a:ext uri="{FF2B5EF4-FFF2-40B4-BE49-F238E27FC236}">
                <a16:creationId xmlns:a16="http://schemas.microsoft.com/office/drawing/2014/main" id="{0E1D4DBE-D3E8-CA45-B364-FF7A74E17862}"/>
              </a:ext>
            </a:extLst>
          </p:cNvPr>
          <p:cNvSpPr txBox="1"/>
          <p:nvPr/>
        </p:nvSpPr>
        <p:spPr>
          <a:xfrm>
            <a:off x="4427984" y="2984308"/>
            <a:ext cx="1185152" cy="43088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（高速化・効率化）</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75" name="正方形/長方形 74">
            <a:extLst>
              <a:ext uri="{FF2B5EF4-FFF2-40B4-BE49-F238E27FC236}">
                <a16:creationId xmlns:a16="http://schemas.microsoft.com/office/drawing/2014/main" id="{08334AAD-F1F1-A34E-8569-9D9FA4C6B024}"/>
              </a:ext>
            </a:extLst>
          </p:cNvPr>
          <p:cNvSpPr/>
          <p:nvPr/>
        </p:nvSpPr>
        <p:spPr>
          <a:xfrm>
            <a:off x="3707904" y="2870336"/>
            <a:ext cx="72008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8AC340A-4DB6-B34A-A497-928F33CEFD0A}"/>
              </a:ext>
            </a:extLst>
          </p:cNvPr>
          <p:cNvSpPr txBox="1"/>
          <p:nvPr/>
        </p:nvSpPr>
        <p:spPr>
          <a:xfrm>
            <a:off x="3707904" y="2984728"/>
            <a:ext cx="720080" cy="400110"/>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結　合</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テスト</a:t>
            </a:r>
          </a:p>
        </p:txBody>
      </p:sp>
      <p:sp>
        <p:nvSpPr>
          <p:cNvPr id="78" name="テキスト ボックス 77">
            <a:extLst>
              <a:ext uri="{FF2B5EF4-FFF2-40B4-BE49-F238E27FC236}">
                <a16:creationId xmlns:a16="http://schemas.microsoft.com/office/drawing/2014/main" id="{6795C93F-E816-DD41-9536-76B838137B6A}"/>
              </a:ext>
            </a:extLst>
          </p:cNvPr>
          <p:cNvSpPr txBox="1"/>
          <p:nvPr/>
        </p:nvSpPr>
        <p:spPr>
          <a:xfrm>
            <a:off x="288807" y="2925729"/>
            <a:ext cx="761747" cy="446276"/>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ローコード</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1400">
                <a:solidFill>
                  <a:srgbClr val="7030A0"/>
                </a:solidFill>
                <a:latin typeface="Meiryo" panose="020B0604030504040204" pitchFamily="34" charset="-128"/>
                <a:ea typeface="Meiryo" panose="020B0604030504040204" pitchFamily="34" charset="-128"/>
              </a:rPr>
              <a:t>開　発</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9AFADCEA-8F88-8848-B211-4FF1DBA4CEEA}"/>
              </a:ext>
            </a:extLst>
          </p:cNvPr>
          <p:cNvSpPr txBox="1"/>
          <p:nvPr/>
        </p:nvSpPr>
        <p:spPr>
          <a:xfrm>
            <a:off x="2116940" y="3030895"/>
            <a:ext cx="1590964"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ローコード開発</a:t>
            </a:r>
          </a:p>
        </p:txBody>
      </p:sp>
      <p:cxnSp>
        <p:nvCxnSpPr>
          <p:cNvPr id="16" name="直線コネクタ 15">
            <a:extLst>
              <a:ext uri="{FF2B5EF4-FFF2-40B4-BE49-F238E27FC236}">
                <a16:creationId xmlns:a16="http://schemas.microsoft.com/office/drawing/2014/main" id="{DB721724-92A2-0243-9A03-78C1E3B0D72C}"/>
              </a:ext>
            </a:extLst>
          </p:cNvPr>
          <p:cNvCxnSpPr>
            <a:cxnSpLocks/>
          </p:cNvCxnSpPr>
          <p:nvPr/>
        </p:nvCxnSpPr>
        <p:spPr>
          <a:xfrm>
            <a:off x="1021447" y="1467297"/>
            <a:ext cx="0" cy="1403039"/>
          </a:xfrm>
          <a:prstGeom prst="line">
            <a:avLst/>
          </a:prstGeom>
          <a:ln>
            <a:solidFill>
              <a:schemeClr val="accent3">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F5E32123-EFE5-294B-9865-BF5E640D6FCB}"/>
              </a:ext>
            </a:extLst>
          </p:cNvPr>
          <p:cNvCxnSpPr>
            <a:cxnSpLocks/>
          </p:cNvCxnSpPr>
          <p:nvPr/>
        </p:nvCxnSpPr>
        <p:spPr>
          <a:xfrm flipH="1">
            <a:off x="4427984" y="1490109"/>
            <a:ext cx="3092132" cy="1380227"/>
          </a:xfrm>
          <a:prstGeom prst="line">
            <a:avLst/>
          </a:prstGeom>
          <a:ln>
            <a:solidFill>
              <a:schemeClr val="tx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00" name="図形グループ 39">
            <a:extLst>
              <a:ext uri="{FF2B5EF4-FFF2-40B4-BE49-F238E27FC236}">
                <a16:creationId xmlns:a16="http://schemas.microsoft.com/office/drawing/2014/main" id="{724038E6-E5B2-444B-B6DC-4D9F7E9A5840}"/>
              </a:ext>
            </a:extLst>
          </p:cNvPr>
          <p:cNvGrpSpPr/>
          <p:nvPr/>
        </p:nvGrpSpPr>
        <p:grpSpPr>
          <a:xfrm>
            <a:off x="2339941" y="1520130"/>
            <a:ext cx="450987" cy="489758"/>
            <a:chOff x="5409461" y="1068046"/>
            <a:chExt cx="547466" cy="636692"/>
          </a:xfrm>
        </p:grpSpPr>
        <p:pic>
          <p:nvPicPr>
            <p:cNvPr id="101" name="図 100">
              <a:extLst>
                <a:ext uri="{FF2B5EF4-FFF2-40B4-BE49-F238E27FC236}">
                  <a16:creationId xmlns:a16="http://schemas.microsoft.com/office/drawing/2014/main" id="{C3FFE449-6767-CC43-BB8E-D8466866827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102" name="図形グループ 42">
              <a:extLst>
                <a:ext uri="{FF2B5EF4-FFF2-40B4-BE49-F238E27FC236}">
                  <a16:creationId xmlns:a16="http://schemas.microsoft.com/office/drawing/2014/main" id="{9BF0B0D4-0125-724F-A23E-A5E7BA2217EB}"/>
                </a:ext>
              </a:extLst>
            </p:cNvPr>
            <p:cNvGrpSpPr/>
            <p:nvPr/>
          </p:nvGrpSpPr>
          <p:grpSpPr>
            <a:xfrm>
              <a:off x="5409461" y="1139394"/>
              <a:ext cx="245559" cy="565344"/>
              <a:chOff x="1946324" y="4125162"/>
              <a:chExt cx="969964" cy="2007872"/>
            </a:xfrm>
          </p:grpSpPr>
          <p:sp>
            <p:nvSpPr>
              <p:cNvPr id="103" name="円/楕円 102">
                <a:extLst>
                  <a:ext uri="{FF2B5EF4-FFF2-40B4-BE49-F238E27FC236}">
                    <a16:creationId xmlns:a16="http://schemas.microsoft.com/office/drawing/2014/main" id="{859AE62A-8F1A-BF49-AA24-F8B227B78B2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フローチャート: 論理積ゲート 103">
                <a:extLst>
                  <a:ext uri="{FF2B5EF4-FFF2-40B4-BE49-F238E27FC236}">
                    <a16:creationId xmlns:a16="http://schemas.microsoft.com/office/drawing/2014/main" id="{2CA6A37D-4424-064D-BD11-BC3CF974251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06" name="テキスト ボックス 105">
            <a:extLst>
              <a:ext uri="{FF2B5EF4-FFF2-40B4-BE49-F238E27FC236}">
                <a16:creationId xmlns:a16="http://schemas.microsoft.com/office/drawing/2014/main" id="{E3A42330-030A-814F-8FB8-23E4E03FCBCF}"/>
              </a:ext>
            </a:extLst>
          </p:cNvPr>
          <p:cNvSpPr txBox="1"/>
          <p:nvPr/>
        </p:nvSpPr>
        <p:spPr>
          <a:xfrm>
            <a:off x="2790928" y="1571775"/>
            <a:ext cx="1800493" cy="369332"/>
          </a:xfrm>
          <a:prstGeom prst="rect">
            <a:avLst/>
          </a:prstGeom>
          <a:noFill/>
        </p:spPr>
        <p:txBody>
          <a:bodyPr wrap="none" rtlCol="0">
            <a:spAutoFit/>
          </a:bodyPr>
          <a:lstStyle/>
          <a:p>
            <a:r>
              <a:rPr kumimoji="1" lang="ja-JP" altLang="en-US">
                <a:solidFill>
                  <a:schemeClr val="accent3">
                    <a:lumMod val="50000"/>
                  </a:schemeClr>
                </a:solidFill>
                <a:latin typeface="Meiryo" panose="020B0604030504040204" pitchFamily="34" charset="-128"/>
                <a:ea typeface="Meiryo" panose="020B0604030504040204" pitchFamily="34" charset="-128"/>
              </a:rPr>
              <a:t>人手による作業</a:t>
            </a:r>
          </a:p>
        </p:txBody>
      </p:sp>
      <p:pic>
        <p:nvPicPr>
          <p:cNvPr id="107" name="図 106">
            <a:extLst>
              <a:ext uri="{FF2B5EF4-FFF2-40B4-BE49-F238E27FC236}">
                <a16:creationId xmlns:a16="http://schemas.microsoft.com/office/drawing/2014/main" id="{3CE3A9F7-DD27-3143-99DB-464DC582ED7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70826" y="2292159"/>
            <a:ext cx="489758" cy="489758"/>
          </a:xfrm>
          <a:prstGeom prst="rect">
            <a:avLst/>
          </a:prstGeom>
          <a:effectLst>
            <a:outerShdw blurRad="50800" dist="38100" dir="2700000" algn="tl" rotWithShape="0">
              <a:prstClr val="black">
                <a:alpha val="40000"/>
              </a:prstClr>
            </a:outerShdw>
          </a:effectLst>
        </p:spPr>
      </p:pic>
      <p:sp>
        <p:nvSpPr>
          <p:cNvPr id="108" name="テキスト ボックス 107">
            <a:extLst>
              <a:ext uri="{FF2B5EF4-FFF2-40B4-BE49-F238E27FC236}">
                <a16:creationId xmlns:a16="http://schemas.microsoft.com/office/drawing/2014/main" id="{128DF9E5-CB32-1E48-BC4C-20D65B2BBFB3}"/>
              </a:ext>
            </a:extLst>
          </p:cNvPr>
          <p:cNvSpPr txBox="1"/>
          <p:nvPr/>
        </p:nvSpPr>
        <p:spPr>
          <a:xfrm>
            <a:off x="2790928" y="2246059"/>
            <a:ext cx="1569660" cy="646331"/>
          </a:xfrm>
          <a:prstGeom prst="rect">
            <a:avLst/>
          </a:prstGeom>
          <a:noFill/>
        </p:spPr>
        <p:txBody>
          <a:bodyPr wrap="none" rtlCol="0">
            <a:spAutoFit/>
          </a:bodyPr>
          <a:lstStyle/>
          <a:p>
            <a:r>
              <a:rPr kumimoji="1" lang="ja-JP" altLang="en-US">
                <a:solidFill>
                  <a:srgbClr val="7030A0"/>
                </a:solidFill>
                <a:latin typeface="Meiryo" panose="020B0604030504040204" pitchFamily="34" charset="-128"/>
                <a:ea typeface="Meiryo" panose="020B0604030504040204" pitchFamily="34" charset="-128"/>
              </a:rPr>
              <a:t>ツールによる</a:t>
            </a:r>
            <a:endParaRPr kumimoji="1" lang="en-US" altLang="ja-JP" dirty="0">
              <a:solidFill>
                <a:srgbClr val="7030A0"/>
              </a:solidFill>
              <a:latin typeface="Meiryo" panose="020B0604030504040204" pitchFamily="34" charset="-128"/>
              <a:ea typeface="Meiryo" panose="020B0604030504040204" pitchFamily="34" charset="-128"/>
            </a:endParaRPr>
          </a:p>
          <a:p>
            <a:r>
              <a:rPr kumimoji="1" lang="ja-JP" altLang="en-US">
                <a:solidFill>
                  <a:srgbClr val="7030A0"/>
                </a:solidFill>
                <a:latin typeface="Meiryo" panose="020B0604030504040204" pitchFamily="34" charset="-128"/>
                <a:ea typeface="Meiryo" panose="020B0604030504040204" pitchFamily="34" charset="-128"/>
              </a:rPr>
              <a:t>自動化</a:t>
            </a:r>
          </a:p>
        </p:txBody>
      </p:sp>
      <p:sp>
        <p:nvSpPr>
          <p:cNvPr id="109" name="テキスト ボックス 108">
            <a:extLst>
              <a:ext uri="{FF2B5EF4-FFF2-40B4-BE49-F238E27FC236}">
                <a16:creationId xmlns:a16="http://schemas.microsoft.com/office/drawing/2014/main" id="{579D657F-C8CB-8645-A660-ED0BDD9F8596}"/>
              </a:ext>
            </a:extLst>
          </p:cNvPr>
          <p:cNvSpPr txBox="1"/>
          <p:nvPr/>
        </p:nvSpPr>
        <p:spPr>
          <a:xfrm>
            <a:off x="1231265" y="4052721"/>
            <a:ext cx="2031325"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プログラム生成型</a:t>
            </a:r>
          </a:p>
        </p:txBody>
      </p:sp>
      <p:sp>
        <p:nvSpPr>
          <p:cNvPr id="110" name="テキスト ボックス 109">
            <a:extLst>
              <a:ext uri="{FF2B5EF4-FFF2-40B4-BE49-F238E27FC236}">
                <a16:creationId xmlns:a16="http://schemas.microsoft.com/office/drawing/2014/main" id="{70822EC1-7305-3946-9A28-3E9BBE669EDB}"/>
              </a:ext>
            </a:extLst>
          </p:cNvPr>
          <p:cNvSpPr txBox="1"/>
          <p:nvPr/>
        </p:nvSpPr>
        <p:spPr>
          <a:xfrm>
            <a:off x="1231265" y="4763319"/>
            <a:ext cx="133882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統合環境型</a:t>
            </a:r>
          </a:p>
        </p:txBody>
      </p:sp>
      <p:sp>
        <p:nvSpPr>
          <p:cNvPr id="111" name="テキスト ボックス 110">
            <a:extLst>
              <a:ext uri="{FF2B5EF4-FFF2-40B4-BE49-F238E27FC236}">
                <a16:creationId xmlns:a16="http://schemas.microsoft.com/office/drawing/2014/main" id="{CB3AE07C-A91A-EA4F-9BC7-EA4AA8DFB30A}"/>
              </a:ext>
            </a:extLst>
          </p:cNvPr>
          <p:cNvSpPr txBox="1"/>
          <p:nvPr/>
        </p:nvSpPr>
        <p:spPr>
          <a:xfrm>
            <a:off x="1930801" y="5716388"/>
            <a:ext cx="226215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プラットフォーム型</a:t>
            </a:r>
          </a:p>
        </p:txBody>
      </p:sp>
      <p:sp>
        <p:nvSpPr>
          <p:cNvPr id="112" name="テキスト ボックス 111">
            <a:extLst>
              <a:ext uri="{FF2B5EF4-FFF2-40B4-BE49-F238E27FC236}">
                <a16:creationId xmlns:a16="http://schemas.microsoft.com/office/drawing/2014/main" id="{1D07FE5A-CFB2-3B47-89C0-6CD819043A7C}"/>
              </a:ext>
            </a:extLst>
          </p:cNvPr>
          <p:cNvSpPr txBox="1"/>
          <p:nvPr/>
        </p:nvSpPr>
        <p:spPr>
          <a:xfrm>
            <a:off x="1231265" y="4357058"/>
            <a:ext cx="3046497"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画面や業務ロジック、データ構造などセグメント毎に機能が独立</a:t>
            </a:r>
          </a:p>
        </p:txBody>
      </p:sp>
      <p:sp>
        <p:nvSpPr>
          <p:cNvPr id="113" name="テキスト ボックス 112">
            <a:extLst>
              <a:ext uri="{FF2B5EF4-FFF2-40B4-BE49-F238E27FC236}">
                <a16:creationId xmlns:a16="http://schemas.microsoft.com/office/drawing/2014/main" id="{B2E6870E-26D8-8549-BB4E-16FA52EF4217}"/>
              </a:ext>
            </a:extLst>
          </p:cNvPr>
          <p:cNvSpPr txBox="1"/>
          <p:nvPr/>
        </p:nvSpPr>
        <p:spPr>
          <a:xfrm>
            <a:off x="1231266" y="5071839"/>
            <a:ext cx="3046496"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アプリケーション層よりも上位に特化、システムを統一的に構築、抽象化モデルを使い</a:t>
            </a:r>
            <a:r>
              <a:rPr kumimoji="1" lang="en-US" altLang="ja-JP" sz="1000" dirty="0">
                <a:solidFill>
                  <a:schemeClr val="bg1"/>
                </a:solidFill>
                <a:latin typeface="Meiryo" panose="020B0604030504040204" pitchFamily="34" charset="-128"/>
                <a:ea typeface="Meiryo" panose="020B0604030504040204" pitchFamily="34" charset="-128"/>
              </a:rPr>
              <a:t>GUI</a:t>
            </a:r>
            <a:r>
              <a:rPr kumimoji="1" lang="ja-JP" altLang="en-US" sz="1000">
                <a:solidFill>
                  <a:schemeClr val="bg1"/>
                </a:solidFill>
                <a:latin typeface="Meiryo" panose="020B0604030504040204" pitchFamily="34" charset="-128"/>
                <a:ea typeface="Meiryo" panose="020B0604030504040204" pitchFamily="34" charset="-128"/>
              </a:rPr>
              <a:t>で開発</a:t>
            </a:r>
          </a:p>
        </p:txBody>
      </p:sp>
      <p:sp>
        <p:nvSpPr>
          <p:cNvPr id="114" name="テキスト ボックス 113">
            <a:extLst>
              <a:ext uri="{FF2B5EF4-FFF2-40B4-BE49-F238E27FC236}">
                <a16:creationId xmlns:a16="http://schemas.microsoft.com/office/drawing/2014/main" id="{92420DFF-6338-F847-91AD-A265538C842F}"/>
              </a:ext>
            </a:extLst>
          </p:cNvPr>
          <p:cNvSpPr txBox="1"/>
          <p:nvPr/>
        </p:nvSpPr>
        <p:spPr>
          <a:xfrm>
            <a:off x="1930802" y="6020781"/>
            <a:ext cx="3057868"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システム開発だけではなく、ライフサイクル全体を統一的に管理・支援</a:t>
            </a:r>
          </a:p>
        </p:txBody>
      </p:sp>
      <p:sp>
        <p:nvSpPr>
          <p:cNvPr id="120" name="テキスト ボックス 119">
            <a:extLst>
              <a:ext uri="{FF2B5EF4-FFF2-40B4-BE49-F238E27FC236}">
                <a16:creationId xmlns:a16="http://schemas.microsoft.com/office/drawing/2014/main" id="{961DBD2C-6605-E746-B30F-40E3E4CCFA74}"/>
              </a:ext>
            </a:extLst>
          </p:cNvPr>
          <p:cNvSpPr txBox="1"/>
          <p:nvPr/>
        </p:nvSpPr>
        <p:spPr>
          <a:xfrm>
            <a:off x="4501297" y="4015789"/>
            <a:ext cx="2339102" cy="584775"/>
          </a:xfrm>
          <a:prstGeom prst="rect">
            <a:avLst/>
          </a:prstGeom>
          <a:noFill/>
        </p:spPr>
        <p:txBody>
          <a:bodyPr wrap="none" rtlCol="0">
            <a:spAutoFit/>
          </a:bodyPr>
          <a:lstStyle/>
          <a:p>
            <a:r>
              <a:rPr kumimoji="1" lang="en-US" altLang="ja-JP" sz="800" dirty="0">
                <a:solidFill>
                  <a:schemeClr val="bg1"/>
                </a:solidFill>
                <a:latin typeface="Meiryo" panose="020B0604030504040204" pitchFamily="34" charset="-128"/>
                <a:ea typeface="Meiryo" panose="020B0604030504040204" pitchFamily="34" charset="-128"/>
              </a:rPr>
              <a:t>NTT</a:t>
            </a:r>
            <a:r>
              <a:rPr kumimoji="1" lang="ja-JP" altLang="en-US" sz="800">
                <a:solidFill>
                  <a:schemeClr val="bg1"/>
                </a:solidFill>
                <a:latin typeface="Meiryo" panose="020B0604030504040204" pitchFamily="34" charset="-128"/>
                <a:ea typeface="Meiryo" panose="020B0604030504040204" pitchFamily="34" charset="-128"/>
              </a:rPr>
              <a:t>データ・</a:t>
            </a:r>
            <a:r>
              <a:rPr kumimoji="1" lang="en-US" altLang="ja-JP" sz="800" dirty="0">
                <a:solidFill>
                  <a:schemeClr val="bg1"/>
                </a:solidFill>
                <a:latin typeface="Meiryo" panose="020B0604030504040204" pitchFamily="34" charset="-128"/>
                <a:ea typeface="Meiryo" panose="020B0604030504040204" pitchFamily="34" charset="-128"/>
              </a:rPr>
              <a:t>TERASOLUNA</a:t>
            </a:r>
          </a:p>
          <a:p>
            <a:r>
              <a:rPr lang="en-US" altLang="ja-JP" sz="800" dirty="0">
                <a:solidFill>
                  <a:schemeClr val="bg1"/>
                </a:solidFill>
                <a:latin typeface="Meiryo" panose="020B0604030504040204" pitchFamily="34" charset="-128"/>
                <a:ea typeface="Meiryo" panose="020B0604030504040204" pitchFamily="34" charset="-128"/>
              </a:rPr>
              <a:t>NEC</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SytemDirector</a:t>
            </a:r>
            <a:r>
              <a:rPr lang="en-US" altLang="ja-JP" sz="800" dirty="0">
                <a:solidFill>
                  <a:schemeClr val="bg1"/>
                </a:solidFill>
                <a:latin typeface="Meiryo" panose="020B0604030504040204" pitchFamily="34" charset="-128"/>
                <a:ea typeface="Meiryo" panose="020B0604030504040204" pitchFamily="34" charset="-128"/>
              </a:rPr>
              <a:t> Enterprise</a:t>
            </a:r>
          </a:p>
          <a:p>
            <a:r>
              <a:rPr kumimoji="1" lang="en-US" altLang="ja-JP" sz="800" dirty="0">
                <a:solidFill>
                  <a:schemeClr val="bg1"/>
                </a:solidFill>
                <a:latin typeface="Meiryo" panose="020B0604030504040204" pitchFamily="34" charset="-128"/>
                <a:ea typeface="Meiryo" panose="020B0604030504040204" pitchFamily="34" charset="-128"/>
              </a:rPr>
              <a:t>F</a:t>
            </a:r>
            <a:r>
              <a:rPr lang="en-US" altLang="ja-JP" sz="800" dirty="0">
                <a:solidFill>
                  <a:schemeClr val="bg1"/>
                </a:solidFill>
                <a:latin typeface="Meiryo" panose="020B0604030504040204" pitchFamily="34" charset="-128"/>
                <a:ea typeface="Meiryo" panose="020B0604030504040204" pitchFamily="34" charset="-128"/>
              </a:rPr>
              <a:t>UJITSU</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Software </a:t>
            </a:r>
            <a:r>
              <a:rPr lang="en-US" altLang="ja-JP" sz="800" dirty="0" err="1">
                <a:solidFill>
                  <a:schemeClr val="bg1"/>
                </a:solidFill>
                <a:latin typeface="Meiryo" panose="020B0604030504040204" pitchFamily="34" charset="-128"/>
                <a:ea typeface="Meiryo" panose="020B0604030504040204" pitchFamily="34" charset="-128"/>
              </a:rPr>
              <a:t>Interdevelop</a:t>
            </a:r>
            <a:r>
              <a:rPr lang="en-US" altLang="ja-JP" sz="800" dirty="0">
                <a:solidFill>
                  <a:schemeClr val="bg1"/>
                </a:solidFill>
                <a:latin typeface="Meiryo" panose="020B0604030504040204" pitchFamily="34" charset="-128"/>
                <a:ea typeface="Meiryo" panose="020B0604030504040204" pitchFamily="34" charset="-128"/>
              </a:rPr>
              <a:t> Designer </a:t>
            </a:r>
          </a:p>
          <a:p>
            <a:r>
              <a:rPr lang="ja-JP" altLang="en-US" sz="800">
                <a:solidFill>
                  <a:schemeClr val="bg1"/>
                </a:solidFill>
                <a:latin typeface="Meiryo" panose="020B0604030504040204" pitchFamily="34" charset="-128"/>
                <a:ea typeface="Meiryo" panose="020B0604030504040204" pitchFamily="34" charset="-128"/>
              </a:rPr>
              <a:t>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46BB6B8B-E61E-2B47-9011-D75FFEA7DFEA}"/>
              </a:ext>
            </a:extLst>
          </p:cNvPr>
          <p:cNvSpPr txBox="1"/>
          <p:nvPr/>
        </p:nvSpPr>
        <p:spPr>
          <a:xfrm>
            <a:off x="4501297" y="4739336"/>
            <a:ext cx="2143536" cy="830997"/>
          </a:xfrm>
          <a:prstGeom prst="rect">
            <a:avLst/>
          </a:prstGeom>
          <a:noFill/>
        </p:spPr>
        <p:txBody>
          <a:bodyPr wrap="none" rtlCol="0">
            <a:spAutoFit/>
          </a:bodyPr>
          <a:lstStyle/>
          <a:p>
            <a:r>
              <a:rPr kumimoji="1" lang="en-US" altLang="ja-JP" sz="800" dirty="0" err="1">
                <a:solidFill>
                  <a:schemeClr val="bg1"/>
                </a:solidFill>
                <a:latin typeface="Meiryo" panose="020B0604030504040204" pitchFamily="34" charset="-128"/>
                <a:ea typeface="Meiryo" panose="020B0604030504040204" pitchFamily="34" charset="-128"/>
              </a:rPr>
              <a:t>GeneXus</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キヤノン</a:t>
            </a:r>
            <a:r>
              <a:rPr kumimoji="1" lang="en-US" altLang="ja-JP" sz="800" dirty="0">
                <a:solidFill>
                  <a:schemeClr val="bg1"/>
                </a:solidFill>
                <a:latin typeface="Meiryo" panose="020B0604030504040204" pitchFamily="34" charset="-128"/>
                <a:ea typeface="Meiryo" panose="020B0604030504040204" pitchFamily="34" charset="-128"/>
              </a:rPr>
              <a:t>ITS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Web Performer</a:t>
            </a:r>
          </a:p>
          <a:p>
            <a:r>
              <a:rPr kumimoji="1" lang="ja-JP" altLang="en-US" sz="800">
                <a:solidFill>
                  <a:schemeClr val="bg1"/>
                </a:solidFill>
                <a:latin typeface="Meiryo" panose="020B0604030504040204" pitchFamily="34" charset="-128"/>
                <a:ea typeface="Meiryo" panose="020B0604030504040204" pitchFamily="34" charset="-128"/>
              </a:rPr>
              <a:t>住友電工情報システム・楽々</a:t>
            </a:r>
            <a:r>
              <a:rPr kumimoji="1" lang="en-US" altLang="ja-JP" sz="800" dirty="0">
                <a:solidFill>
                  <a:schemeClr val="bg1"/>
                </a:solidFill>
                <a:latin typeface="Meiryo" panose="020B0604030504040204" pitchFamily="34" charset="-128"/>
                <a:ea typeface="Meiryo" panose="020B0604030504040204" pitchFamily="34" charset="-128"/>
              </a:rPr>
              <a:t>Framework3</a:t>
            </a:r>
          </a:p>
          <a:p>
            <a:r>
              <a:rPr lang="ja-JP" altLang="en-US" sz="800">
                <a:solidFill>
                  <a:schemeClr val="bg1"/>
                </a:solidFill>
                <a:latin typeface="Meiryo" panose="020B0604030504040204" pitchFamily="34" charset="-128"/>
                <a:ea typeface="Meiryo" panose="020B0604030504040204" pitchFamily="34" charset="-128"/>
              </a:rPr>
              <a:t>ジャスミンソフト・</a:t>
            </a:r>
            <a:r>
              <a:rPr lang="en-US" altLang="ja-JP" sz="800" dirty="0" err="1">
                <a:solidFill>
                  <a:schemeClr val="bg1"/>
                </a:solidFill>
                <a:latin typeface="Meiryo" panose="020B0604030504040204" pitchFamily="34" charset="-128"/>
                <a:ea typeface="Meiryo" panose="020B0604030504040204" pitchFamily="34" charset="-128"/>
              </a:rPr>
              <a:t>Wagby</a:t>
            </a:r>
            <a:endParaRPr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SCSK</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FastAPP</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ECEA8A80-FD08-4D45-B85B-FE7C81330AB4}"/>
              </a:ext>
            </a:extLst>
          </p:cNvPr>
          <p:cNvSpPr txBox="1"/>
          <p:nvPr/>
        </p:nvSpPr>
        <p:spPr>
          <a:xfrm>
            <a:off x="5202535" y="5709105"/>
            <a:ext cx="1186543" cy="584775"/>
          </a:xfrm>
          <a:prstGeom prst="rect">
            <a:avLst/>
          </a:prstGeom>
          <a:noFill/>
        </p:spPr>
        <p:txBody>
          <a:bodyPr wrap="none" rtlCol="0">
            <a:spAutoFit/>
          </a:bodyPr>
          <a:lstStyle/>
          <a:p>
            <a:r>
              <a:rPr kumimoji="1" lang="en-US" altLang="ja-JP" sz="800" dirty="0" err="1">
                <a:solidFill>
                  <a:schemeClr val="bg1"/>
                </a:solidFill>
                <a:latin typeface="Meiryo" panose="020B0604030504040204" pitchFamily="34" charset="-128"/>
                <a:ea typeface="Meiryo" panose="020B0604030504040204" pitchFamily="34" charset="-128"/>
              </a:rPr>
              <a:t>OutSystems</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ServiceNow</a:t>
            </a:r>
          </a:p>
          <a:p>
            <a:r>
              <a:rPr kumimoji="1" lang="en-US" altLang="ja-JP" sz="800" dirty="0" err="1">
                <a:solidFill>
                  <a:schemeClr val="bg1"/>
                </a:solidFill>
                <a:latin typeface="Meiryo" panose="020B0604030504040204" pitchFamily="34" charset="-128"/>
                <a:ea typeface="Meiryo" panose="020B0604030504040204" pitchFamily="34" charset="-128"/>
              </a:rPr>
              <a:t>Mendix</a:t>
            </a:r>
            <a:r>
              <a:rPr kumimoji="1" lang="en-US" altLang="ja-JP" sz="800" dirty="0">
                <a:solidFill>
                  <a:schemeClr val="bg1"/>
                </a:solidFill>
                <a:latin typeface="Meiryo" panose="020B0604030504040204" pitchFamily="34" charset="-128"/>
                <a:ea typeface="Meiryo" panose="020B0604030504040204" pitchFamily="34" charset="-128"/>
              </a:rPr>
              <a:t> </a:t>
            </a:r>
            <a:r>
              <a:rPr kumimoji="1" lang="en-US" altLang="ja-JP" sz="800" dirty="0" err="1">
                <a:solidFill>
                  <a:schemeClr val="bg1"/>
                </a:solidFill>
                <a:latin typeface="Meiryo" panose="020B0604030504040204" pitchFamily="34" charset="-128"/>
                <a:ea typeface="Meiryo" panose="020B0604030504040204" pitchFamily="34" charset="-128"/>
              </a:rPr>
              <a:t>AppPlatform</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サイボウズ・</a:t>
            </a:r>
            <a:r>
              <a:rPr lang="en-US" altLang="ja-JP" sz="800" dirty="0" err="1">
                <a:solidFill>
                  <a:schemeClr val="bg1"/>
                </a:solidFill>
                <a:latin typeface="Meiryo" panose="020B0604030504040204" pitchFamily="34" charset="-128"/>
                <a:ea typeface="Meiryo" panose="020B0604030504040204" pitchFamily="34" charset="-128"/>
              </a:rPr>
              <a:t>kintone</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123" name="テキスト ボックス 122">
            <a:extLst>
              <a:ext uri="{FF2B5EF4-FFF2-40B4-BE49-F238E27FC236}">
                <a16:creationId xmlns:a16="http://schemas.microsoft.com/office/drawing/2014/main" id="{DD09E57E-8196-A441-9AE4-0ADCB31212BD}"/>
              </a:ext>
            </a:extLst>
          </p:cNvPr>
          <p:cNvSpPr txBox="1"/>
          <p:nvPr/>
        </p:nvSpPr>
        <p:spPr>
          <a:xfrm>
            <a:off x="6559226" y="5718749"/>
            <a:ext cx="1713931" cy="707886"/>
          </a:xfrm>
          <a:prstGeom prst="rect">
            <a:avLst/>
          </a:prstGeom>
          <a:noFill/>
        </p:spPr>
        <p:txBody>
          <a:bodyPr wrap="none" rtlCol="0">
            <a:spAutoFit/>
          </a:bodyPr>
          <a:lstStyle/>
          <a:p>
            <a:r>
              <a:rPr lang="en-US" altLang="ja-JP" sz="800" dirty="0">
                <a:solidFill>
                  <a:schemeClr val="bg1"/>
                </a:solidFill>
                <a:latin typeface="Meiryo" panose="020B0604030504040204" pitchFamily="34" charset="-128"/>
                <a:ea typeface="Meiryo" panose="020B0604030504040204" pitchFamily="34" charset="-128"/>
              </a:rPr>
              <a:t>Microsoft </a:t>
            </a:r>
            <a:r>
              <a:rPr lang="en-US" altLang="ja-JP" sz="800" dirty="0" err="1">
                <a:solidFill>
                  <a:schemeClr val="bg1"/>
                </a:solidFill>
                <a:latin typeface="Meiryo" panose="020B0604030504040204" pitchFamily="34" charset="-128"/>
                <a:ea typeface="Meiryo" panose="020B0604030504040204" pitchFamily="34" charset="-128"/>
              </a:rPr>
              <a:t>PowerApp</a:t>
            </a:r>
            <a:r>
              <a:rPr lang="en-US" altLang="ja-JP" sz="800" dirty="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Datahlex</a:t>
            </a:r>
            <a:endParaRPr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Salesforce</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Lightning</a:t>
            </a:r>
            <a:r>
              <a:rPr lang="en-US" altLang="ja-JP" sz="800" dirty="0">
                <a:solidFill>
                  <a:schemeClr val="bg1"/>
                </a:solidFill>
                <a:latin typeface="Meiryo" panose="020B0604030504040204" pitchFamily="34" charset="-128"/>
                <a:ea typeface="Meiryo" panose="020B0604030504040204" pitchFamily="34" charset="-128"/>
              </a:rPr>
              <a:t> Platform</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AWS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err="1">
                <a:solidFill>
                  <a:schemeClr val="bg1"/>
                </a:solidFill>
                <a:latin typeface="Meiryo" panose="020B0604030504040204" pitchFamily="34" charset="-128"/>
                <a:ea typeface="Meiryo" panose="020B0604030504040204" pitchFamily="34" charset="-128"/>
              </a:rPr>
              <a:t>Honeycode</a:t>
            </a:r>
            <a:endParaRPr kumimoji="1" lang="en-US" altLang="ja-JP" sz="800" dirty="0">
              <a:solidFill>
                <a:schemeClr val="bg1"/>
              </a:solidFill>
              <a:latin typeface="Meiryo" panose="020B0604030504040204" pitchFamily="34" charset="-128"/>
              <a:ea typeface="Meiryo" panose="020B0604030504040204" pitchFamily="34" charset="-128"/>
            </a:endParaRPr>
          </a:p>
          <a:p>
            <a:r>
              <a:rPr lang="en-US" altLang="ja-JP" sz="800" dirty="0">
                <a:solidFill>
                  <a:schemeClr val="bg1"/>
                </a:solidFill>
                <a:latin typeface="Meiryo" panose="020B0604030504040204" pitchFamily="34" charset="-128"/>
                <a:ea typeface="Meiryo" panose="020B0604030504040204" pitchFamily="34" charset="-128"/>
              </a:rPr>
              <a:t>Google</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AppSheet</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など</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30" name="ホームベース 29">
            <a:extLst>
              <a:ext uri="{FF2B5EF4-FFF2-40B4-BE49-F238E27FC236}">
                <a16:creationId xmlns:a16="http://schemas.microsoft.com/office/drawing/2014/main" id="{FAF3888D-F5BC-564A-90B7-8A0EE5477BD7}"/>
              </a:ext>
            </a:extLst>
          </p:cNvPr>
          <p:cNvSpPr/>
          <p:nvPr/>
        </p:nvSpPr>
        <p:spPr>
          <a:xfrm>
            <a:off x="7520116" y="891234"/>
            <a:ext cx="1436944" cy="57606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3FCAFDC2-5808-BF4A-B29F-33D3E2A61837}"/>
              </a:ext>
            </a:extLst>
          </p:cNvPr>
          <p:cNvSpPr txBox="1"/>
          <p:nvPr/>
        </p:nvSpPr>
        <p:spPr>
          <a:xfrm>
            <a:off x="7524790" y="1051795"/>
            <a:ext cx="118515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p>
        </p:txBody>
      </p:sp>
    </p:spTree>
    <p:extLst>
      <p:ext uri="{BB962C8B-B14F-4D97-AF65-F5344CB8AC3E}">
        <p14:creationId xmlns:p14="http://schemas.microsoft.com/office/powerpoint/2010/main" val="3442986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正方形/長方形 72">
            <a:extLst>
              <a:ext uri="{FF2B5EF4-FFF2-40B4-BE49-F238E27FC236}">
                <a16:creationId xmlns:a16="http://schemas.microsoft.com/office/drawing/2014/main" id="{F0C09434-5E04-EF43-8BC5-7A5E9CA0A4D0}"/>
              </a:ext>
            </a:extLst>
          </p:cNvPr>
          <p:cNvSpPr/>
          <p:nvPr/>
        </p:nvSpPr>
        <p:spPr>
          <a:xfrm>
            <a:off x="1863834" y="5709387"/>
            <a:ext cx="6827355" cy="68942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C7AC387E-59EF-0D4A-8130-C4633E9EC25F}"/>
              </a:ext>
            </a:extLst>
          </p:cNvPr>
          <p:cNvSpPr/>
          <p:nvPr/>
        </p:nvSpPr>
        <p:spPr>
          <a:xfrm>
            <a:off x="1866430" y="1248290"/>
            <a:ext cx="6824760" cy="4430445"/>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E8DF7D17-B303-CF47-A884-AB390189CE7B}"/>
              </a:ext>
            </a:extLst>
          </p:cNvPr>
          <p:cNvSpPr/>
          <p:nvPr/>
        </p:nvSpPr>
        <p:spPr>
          <a:xfrm>
            <a:off x="2047685" y="2006499"/>
            <a:ext cx="893886" cy="222765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EC5CF558-D31B-B446-8480-FC6F09EF2204}"/>
              </a:ext>
            </a:extLst>
          </p:cNvPr>
          <p:cNvSpPr/>
          <p:nvPr/>
        </p:nvSpPr>
        <p:spPr>
          <a:xfrm>
            <a:off x="756950" y="1556792"/>
            <a:ext cx="1106884" cy="4842023"/>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970A929E-8B4B-7840-B722-E4E68B572B60}"/>
              </a:ext>
            </a:extLst>
          </p:cNvPr>
          <p:cNvSpPr/>
          <p:nvPr/>
        </p:nvSpPr>
        <p:spPr>
          <a:xfrm>
            <a:off x="5088005" y="2191507"/>
            <a:ext cx="2166239" cy="2520280"/>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9450D9F0-F7E8-394B-98EB-96BD0B9415C8}"/>
              </a:ext>
            </a:extLst>
          </p:cNvPr>
          <p:cNvSpPr/>
          <p:nvPr/>
        </p:nvSpPr>
        <p:spPr>
          <a:xfrm>
            <a:off x="5458958" y="3355588"/>
            <a:ext cx="1428985" cy="66781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3" name="円柱 32">
            <a:extLst>
              <a:ext uri="{FF2B5EF4-FFF2-40B4-BE49-F238E27FC236}">
                <a16:creationId xmlns:a16="http://schemas.microsoft.com/office/drawing/2014/main" id="{5C1F1469-92AE-2D4B-806D-AD3A2BC5F861}"/>
              </a:ext>
            </a:extLst>
          </p:cNvPr>
          <p:cNvSpPr/>
          <p:nvPr/>
        </p:nvSpPr>
        <p:spPr>
          <a:xfrm>
            <a:off x="5449861" y="2332573"/>
            <a:ext cx="1450147" cy="800832"/>
          </a:xfrm>
          <a:prstGeom prst="can">
            <a:avLst>
              <a:gd name="adj" fmla="val 16576"/>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9" name="ホームベース 28">
            <a:extLst>
              <a:ext uri="{FF2B5EF4-FFF2-40B4-BE49-F238E27FC236}">
                <a16:creationId xmlns:a16="http://schemas.microsoft.com/office/drawing/2014/main" id="{956A7867-C0E3-FC43-B8AD-C601BE8EAA79}"/>
              </a:ext>
            </a:extLst>
          </p:cNvPr>
          <p:cNvSpPr/>
          <p:nvPr/>
        </p:nvSpPr>
        <p:spPr>
          <a:xfrm>
            <a:off x="3370026" y="2839579"/>
            <a:ext cx="2088232" cy="737566"/>
          </a:xfrm>
          <a:prstGeom prst="homePlat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808F7AE8-23D4-2A46-A94B-707988F2B722}"/>
              </a:ext>
            </a:extLst>
          </p:cNvPr>
          <p:cNvSpPr txBox="1"/>
          <p:nvPr/>
        </p:nvSpPr>
        <p:spPr>
          <a:xfrm>
            <a:off x="3813455" y="3063679"/>
            <a:ext cx="1501763"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自動生成</a:t>
            </a:r>
          </a:p>
        </p:txBody>
      </p:sp>
      <p:sp>
        <p:nvSpPr>
          <p:cNvPr id="2" name="タイトル 1">
            <a:extLst>
              <a:ext uri="{FF2B5EF4-FFF2-40B4-BE49-F238E27FC236}">
                <a16:creationId xmlns:a16="http://schemas.microsoft.com/office/drawing/2014/main" id="{06EC7C25-A053-9344-BCB2-76B1F2C2B2BD}"/>
              </a:ext>
            </a:extLst>
          </p:cNvPr>
          <p:cNvSpPr>
            <a:spLocks noGrp="1"/>
          </p:cNvSpPr>
          <p:nvPr>
            <p:ph type="title"/>
          </p:nvPr>
        </p:nvSpPr>
        <p:spPr/>
        <p:txBody>
          <a:bodyPr/>
          <a:lstStyle/>
          <a:p>
            <a:r>
              <a:rPr kumimoji="1" lang="ja-JP" altLang="en-US"/>
              <a:t>ローコード開発ツールの 基本的な構造</a:t>
            </a:r>
          </a:p>
        </p:txBody>
      </p:sp>
      <p:sp>
        <p:nvSpPr>
          <p:cNvPr id="3" name="スライド番号プレースホルダー 2">
            <a:extLst>
              <a:ext uri="{FF2B5EF4-FFF2-40B4-BE49-F238E27FC236}">
                <a16:creationId xmlns:a16="http://schemas.microsoft.com/office/drawing/2014/main" id="{811C50AF-8179-C449-9393-D1891A85D72F}"/>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49</a:t>
            </a:fld>
            <a:endParaRPr kumimoji="1" lang="ja-JP" altLang="en-US"/>
          </a:p>
        </p:txBody>
      </p:sp>
      <p:sp>
        <p:nvSpPr>
          <p:cNvPr id="4" name="正方形/長方形 3">
            <a:extLst>
              <a:ext uri="{FF2B5EF4-FFF2-40B4-BE49-F238E27FC236}">
                <a16:creationId xmlns:a16="http://schemas.microsoft.com/office/drawing/2014/main" id="{554A86B6-99FE-F847-AFF5-DAC2561B7342}"/>
              </a:ext>
            </a:extLst>
          </p:cNvPr>
          <p:cNvSpPr/>
          <p:nvPr/>
        </p:nvSpPr>
        <p:spPr>
          <a:xfrm>
            <a:off x="755576" y="980728"/>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41DDE78-C348-1645-A880-DEC3F056FB77}"/>
              </a:ext>
            </a:extLst>
          </p:cNvPr>
          <p:cNvSpPr/>
          <p:nvPr/>
        </p:nvSpPr>
        <p:spPr>
          <a:xfrm>
            <a:off x="1854641" y="980729"/>
            <a:ext cx="1086930"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793D9CB-2B5D-424B-8708-15CAFFB11065}"/>
              </a:ext>
            </a:extLst>
          </p:cNvPr>
          <p:cNvSpPr/>
          <p:nvPr/>
        </p:nvSpPr>
        <p:spPr>
          <a:xfrm>
            <a:off x="2941571" y="980729"/>
            <a:ext cx="1086930"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975F6CB-27A9-0443-BE3C-DEBA53CDF3FF}"/>
              </a:ext>
            </a:extLst>
          </p:cNvPr>
          <p:cNvSpPr/>
          <p:nvPr/>
        </p:nvSpPr>
        <p:spPr>
          <a:xfrm>
            <a:off x="4020872" y="980729"/>
            <a:ext cx="1086930" cy="5760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1AE2C3A6-B384-0C42-9669-7EF46FA1A621}"/>
              </a:ext>
            </a:extLst>
          </p:cNvPr>
          <p:cNvSpPr txBox="1"/>
          <p:nvPr/>
        </p:nvSpPr>
        <p:spPr>
          <a:xfrm>
            <a:off x="788947" y="1141288"/>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9" name="テキスト ボックス 8">
            <a:extLst>
              <a:ext uri="{FF2B5EF4-FFF2-40B4-BE49-F238E27FC236}">
                <a16:creationId xmlns:a16="http://schemas.microsoft.com/office/drawing/2014/main" id="{EFD8F321-1F3F-5E41-A758-D747E16DD52A}"/>
              </a:ext>
            </a:extLst>
          </p:cNvPr>
          <p:cNvSpPr txBox="1"/>
          <p:nvPr/>
        </p:nvSpPr>
        <p:spPr>
          <a:xfrm>
            <a:off x="1949871" y="1141290"/>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概要設計</a:t>
            </a:r>
          </a:p>
        </p:txBody>
      </p:sp>
      <p:sp>
        <p:nvSpPr>
          <p:cNvPr id="10" name="正方形/長方形 9">
            <a:extLst>
              <a:ext uri="{FF2B5EF4-FFF2-40B4-BE49-F238E27FC236}">
                <a16:creationId xmlns:a16="http://schemas.microsoft.com/office/drawing/2014/main" id="{A1C63F7B-5548-554E-98C9-A9ECD22A9669}"/>
              </a:ext>
            </a:extLst>
          </p:cNvPr>
          <p:cNvSpPr/>
          <p:nvPr/>
        </p:nvSpPr>
        <p:spPr>
          <a:xfrm>
            <a:off x="5098459" y="980729"/>
            <a:ext cx="1086930"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69F7AEA0-26E3-4A4E-AC2C-902EB62B81A8}"/>
              </a:ext>
            </a:extLst>
          </p:cNvPr>
          <p:cNvSpPr txBox="1"/>
          <p:nvPr/>
        </p:nvSpPr>
        <p:spPr>
          <a:xfrm>
            <a:off x="3021724" y="1141290"/>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詳細設計</a:t>
            </a:r>
          </a:p>
        </p:txBody>
      </p:sp>
      <p:sp>
        <p:nvSpPr>
          <p:cNvPr id="13" name="テキスト ボックス 12">
            <a:extLst>
              <a:ext uri="{FF2B5EF4-FFF2-40B4-BE49-F238E27FC236}">
                <a16:creationId xmlns:a16="http://schemas.microsoft.com/office/drawing/2014/main" id="{84D71C6D-FBFE-C24D-8FE8-3525A6681695}"/>
              </a:ext>
            </a:extLst>
          </p:cNvPr>
          <p:cNvSpPr txBox="1"/>
          <p:nvPr/>
        </p:nvSpPr>
        <p:spPr>
          <a:xfrm>
            <a:off x="5088005" y="1141290"/>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単体テスト</a:t>
            </a:r>
          </a:p>
        </p:txBody>
      </p:sp>
      <p:sp>
        <p:nvSpPr>
          <p:cNvPr id="14" name="テキスト ボックス 13">
            <a:extLst>
              <a:ext uri="{FF2B5EF4-FFF2-40B4-BE49-F238E27FC236}">
                <a16:creationId xmlns:a16="http://schemas.microsoft.com/office/drawing/2014/main" id="{51F962DD-902F-9D44-8994-561750731892}"/>
              </a:ext>
            </a:extLst>
          </p:cNvPr>
          <p:cNvSpPr txBox="1"/>
          <p:nvPr/>
        </p:nvSpPr>
        <p:spPr>
          <a:xfrm>
            <a:off x="6293355" y="1151231"/>
            <a:ext cx="89647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16" name="正方形/長方形 15">
            <a:extLst>
              <a:ext uri="{FF2B5EF4-FFF2-40B4-BE49-F238E27FC236}">
                <a16:creationId xmlns:a16="http://schemas.microsoft.com/office/drawing/2014/main" id="{8E75C6F1-16B7-1549-A27B-C1307D68332B}"/>
              </a:ext>
            </a:extLst>
          </p:cNvPr>
          <p:cNvSpPr/>
          <p:nvPr/>
        </p:nvSpPr>
        <p:spPr>
          <a:xfrm>
            <a:off x="6168417" y="980729"/>
            <a:ext cx="108693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9FF0CCB9-8594-244A-BCB3-C401E9A498C9}"/>
              </a:ext>
            </a:extLst>
          </p:cNvPr>
          <p:cNvSpPr txBox="1"/>
          <p:nvPr/>
        </p:nvSpPr>
        <p:spPr>
          <a:xfrm>
            <a:off x="4024265" y="1172067"/>
            <a:ext cx="1086930"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18" name="テキスト ボックス 17">
            <a:extLst>
              <a:ext uri="{FF2B5EF4-FFF2-40B4-BE49-F238E27FC236}">
                <a16:creationId xmlns:a16="http://schemas.microsoft.com/office/drawing/2014/main" id="{9684E22C-4A85-CE43-8A6F-389945D010DE}"/>
              </a:ext>
            </a:extLst>
          </p:cNvPr>
          <p:cNvSpPr txBox="1"/>
          <p:nvPr/>
        </p:nvSpPr>
        <p:spPr>
          <a:xfrm>
            <a:off x="6171477" y="1141290"/>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21" name="正方形/長方形 20">
            <a:extLst>
              <a:ext uri="{FF2B5EF4-FFF2-40B4-BE49-F238E27FC236}">
                <a16:creationId xmlns:a16="http://schemas.microsoft.com/office/drawing/2014/main" id="{05E9B7C3-2A0C-E344-A98A-73CAD5BDB971}"/>
              </a:ext>
            </a:extLst>
          </p:cNvPr>
          <p:cNvSpPr/>
          <p:nvPr/>
        </p:nvSpPr>
        <p:spPr>
          <a:xfrm>
            <a:off x="2142295" y="2263515"/>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A419191F-469D-2943-A065-824A05E03837}"/>
              </a:ext>
            </a:extLst>
          </p:cNvPr>
          <p:cNvSpPr/>
          <p:nvPr/>
        </p:nvSpPr>
        <p:spPr>
          <a:xfrm>
            <a:off x="2142295" y="2920331"/>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390E628A-A9F0-BB49-B917-61B125CFC1D6}"/>
              </a:ext>
            </a:extLst>
          </p:cNvPr>
          <p:cNvSpPr/>
          <p:nvPr/>
        </p:nvSpPr>
        <p:spPr>
          <a:xfrm>
            <a:off x="2142295" y="3577145"/>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a:extLst>
              <a:ext uri="{FF2B5EF4-FFF2-40B4-BE49-F238E27FC236}">
                <a16:creationId xmlns:a16="http://schemas.microsoft.com/office/drawing/2014/main" id="{C54AD4A5-60C1-4C4A-9DC0-D9C003BEFBF9}"/>
              </a:ext>
            </a:extLst>
          </p:cNvPr>
          <p:cNvSpPr/>
          <p:nvPr/>
        </p:nvSpPr>
        <p:spPr>
          <a:xfrm>
            <a:off x="3108122" y="2802585"/>
            <a:ext cx="723674" cy="800832"/>
          </a:xfrm>
          <a:prstGeom prst="can">
            <a:avLst>
              <a:gd name="adj" fmla="val 16576"/>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48BC11-BEEF-A24E-BE19-AA9828EA6A95}"/>
              </a:ext>
            </a:extLst>
          </p:cNvPr>
          <p:cNvSpPr txBox="1"/>
          <p:nvPr/>
        </p:nvSpPr>
        <p:spPr>
          <a:xfrm>
            <a:off x="3123038" y="3049517"/>
            <a:ext cx="723275" cy="43088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設　計</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リポジトリ</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18E4E9E-70F4-6140-92D7-71A78E28D9B9}"/>
              </a:ext>
            </a:extLst>
          </p:cNvPr>
          <p:cNvSpPr txBox="1"/>
          <p:nvPr/>
        </p:nvSpPr>
        <p:spPr>
          <a:xfrm>
            <a:off x="2142295" y="2425212"/>
            <a:ext cx="723674"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面</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E03F0627-41E8-1C41-9C84-9D55C60D74B6}"/>
              </a:ext>
            </a:extLst>
          </p:cNvPr>
          <p:cNvSpPr txBox="1"/>
          <p:nvPr/>
        </p:nvSpPr>
        <p:spPr>
          <a:xfrm>
            <a:off x="2127379" y="3037529"/>
            <a:ext cx="723674" cy="43088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務</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ロジック</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D17EFB7-C6E7-5C42-B63F-2B418E345FB9}"/>
              </a:ext>
            </a:extLst>
          </p:cNvPr>
          <p:cNvSpPr txBox="1"/>
          <p:nvPr/>
        </p:nvSpPr>
        <p:spPr>
          <a:xfrm>
            <a:off x="2127379" y="3652735"/>
            <a:ext cx="723674" cy="469359"/>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データ</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構</a:t>
            </a:r>
            <a:r>
              <a:rPr lang="en-US" altLang="ja-JP" sz="1400" dirty="0">
                <a:solidFill>
                  <a:schemeClr val="bg1"/>
                </a:solidFill>
                <a:latin typeface="Meiryo" panose="020B0604030504040204" pitchFamily="34" charset="-128"/>
                <a:ea typeface="Meiryo" panose="020B0604030504040204" pitchFamily="34" charset="-128"/>
              </a:rPr>
              <a:t> </a:t>
            </a:r>
            <a:r>
              <a:rPr lang="ja-JP" altLang="en-US" sz="1400">
                <a:solidFill>
                  <a:schemeClr val="bg1"/>
                </a:solidFill>
                <a:latin typeface="Meiryo" panose="020B0604030504040204" pitchFamily="34" charset="-128"/>
                <a:ea typeface="Meiryo" panose="020B0604030504040204" pitchFamily="34" charset="-128"/>
              </a:rPr>
              <a:t>造</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94BF1393-6122-2C49-B4D2-041A2EF2C2D9}"/>
              </a:ext>
            </a:extLst>
          </p:cNvPr>
          <p:cNvSpPr txBox="1"/>
          <p:nvPr/>
        </p:nvSpPr>
        <p:spPr>
          <a:xfrm>
            <a:off x="5346134" y="3580872"/>
            <a:ext cx="1644565"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アプリケーション</a:t>
            </a:r>
          </a:p>
        </p:txBody>
      </p:sp>
      <p:sp>
        <p:nvSpPr>
          <p:cNvPr id="34" name="テキスト ボックス 33">
            <a:extLst>
              <a:ext uri="{FF2B5EF4-FFF2-40B4-BE49-F238E27FC236}">
                <a16:creationId xmlns:a16="http://schemas.microsoft.com/office/drawing/2014/main" id="{6FC1C062-353B-D044-BDEB-C2C8834B7F42}"/>
              </a:ext>
            </a:extLst>
          </p:cNvPr>
          <p:cNvSpPr txBox="1"/>
          <p:nvPr/>
        </p:nvSpPr>
        <p:spPr>
          <a:xfrm>
            <a:off x="5363106" y="2682583"/>
            <a:ext cx="1644565"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データベース</a:t>
            </a:r>
          </a:p>
        </p:txBody>
      </p:sp>
      <p:sp>
        <p:nvSpPr>
          <p:cNvPr id="11" name="ホームベース 10">
            <a:extLst>
              <a:ext uri="{FF2B5EF4-FFF2-40B4-BE49-F238E27FC236}">
                <a16:creationId xmlns:a16="http://schemas.microsoft.com/office/drawing/2014/main" id="{F2E545E8-D443-384C-BB83-9F1926D8E8CB}"/>
              </a:ext>
            </a:extLst>
          </p:cNvPr>
          <p:cNvSpPr/>
          <p:nvPr/>
        </p:nvSpPr>
        <p:spPr>
          <a:xfrm>
            <a:off x="7254245" y="980729"/>
            <a:ext cx="1436944" cy="57606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ACAB3A4A-C261-834A-9C9F-B8CBC7272EE4}"/>
              </a:ext>
            </a:extLst>
          </p:cNvPr>
          <p:cNvSpPr txBox="1"/>
          <p:nvPr/>
        </p:nvSpPr>
        <p:spPr>
          <a:xfrm>
            <a:off x="7258919" y="1141290"/>
            <a:ext cx="118515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p>
        </p:txBody>
      </p:sp>
      <p:cxnSp>
        <p:nvCxnSpPr>
          <p:cNvPr id="37" name="カギ線コネクタ 36">
            <a:extLst>
              <a:ext uri="{FF2B5EF4-FFF2-40B4-BE49-F238E27FC236}">
                <a16:creationId xmlns:a16="http://schemas.microsoft.com/office/drawing/2014/main" id="{C7E3340A-824F-744A-8450-704773DFDD90}"/>
              </a:ext>
            </a:extLst>
          </p:cNvPr>
          <p:cNvCxnSpPr>
            <a:cxnSpLocks/>
            <a:stCxn id="21" idx="3"/>
            <a:endCxn id="24" idx="2"/>
          </p:cNvCxnSpPr>
          <p:nvPr/>
        </p:nvCxnSpPr>
        <p:spPr>
          <a:xfrm>
            <a:off x="2865969" y="2551547"/>
            <a:ext cx="242153" cy="651454"/>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8" name="カギ線コネクタ 37">
            <a:extLst>
              <a:ext uri="{FF2B5EF4-FFF2-40B4-BE49-F238E27FC236}">
                <a16:creationId xmlns:a16="http://schemas.microsoft.com/office/drawing/2014/main" id="{98BCDA0E-4475-3347-B0F8-07A2B3BFBA83}"/>
              </a:ext>
            </a:extLst>
          </p:cNvPr>
          <p:cNvCxnSpPr>
            <a:cxnSpLocks/>
            <a:stCxn id="23" idx="3"/>
            <a:endCxn id="24" idx="2"/>
          </p:cNvCxnSpPr>
          <p:nvPr/>
        </p:nvCxnSpPr>
        <p:spPr>
          <a:xfrm flipV="1">
            <a:off x="2865969" y="3203001"/>
            <a:ext cx="242153" cy="662176"/>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7C7F4BD7-AB3C-6F4D-8473-0E685B26C05E}"/>
              </a:ext>
            </a:extLst>
          </p:cNvPr>
          <p:cNvCxnSpPr>
            <a:cxnSpLocks/>
            <a:stCxn id="22" idx="3"/>
            <a:endCxn id="24" idx="2"/>
          </p:cNvCxnSpPr>
          <p:nvPr/>
        </p:nvCxnSpPr>
        <p:spPr>
          <a:xfrm flipV="1">
            <a:off x="2865969" y="3203001"/>
            <a:ext cx="242153" cy="536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5" name="正方形/長方形 54">
            <a:extLst>
              <a:ext uri="{FF2B5EF4-FFF2-40B4-BE49-F238E27FC236}">
                <a16:creationId xmlns:a16="http://schemas.microsoft.com/office/drawing/2014/main" id="{4CFBDF02-936C-D448-BFEB-23F5537845DB}"/>
              </a:ext>
            </a:extLst>
          </p:cNvPr>
          <p:cNvSpPr/>
          <p:nvPr/>
        </p:nvSpPr>
        <p:spPr>
          <a:xfrm>
            <a:off x="7270962" y="2191507"/>
            <a:ext cx="1137189" cy="252028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4338DB3F-B2D2-734A-9068-994F95A933CB}"/>
              </a:ext>
            </a:extLst>
          </p:cNvPr>
          <p:cNvSpPr txBox="1"/>
          <p:nvPr/>
        </p:nvSpPr>
        <p:spPr>
          <a:xfrm>
            <a:off x="5363106" y="4175437"/>
            <a:ext cx="1644565" cy="461665"/>
          </a:xfrm>
          <a:prstGeom prst="rect">
            <a:avLst/>
          </a:prstGeom>
          <a:noFill/>
        </p:spPr>
        <p:txBody>
          <a:bodyPr wrap="squar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アプリケーション</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実行基盤</a:t>
            </a:r>
          </a:p>
        </p:txBody>
      </p:sp>
      <p:sp>
        <p:nvSpPr>
          <p:cNvPr id="57" name="テキスト ボックス 56">
            <a:extLst>
              <a:ext uri="{FF2B5EF4-FFF2-40B4-BE49-F238E27FC236}">
                <a16:creationId xmlns:a16="http://schemas.microsoft.com/office/drawing/2014/main" id="{BE0EEF04-8A25-D84A-B57F-EDDF4E101A68}"/>
              </a:ext>
            </a:extLst>
          </p:cNvPr>
          <p:cNvSpPr txBox="1"/>
          <p:nvPr/>
        </p:nvSpPr>
        <p:spPr>
          <a:xfrm>
            <a:off x="7270962" y="4148625"/>
            <a:ext cx="1137189" cy="461665"/>
          </a:xfrm>
          <a:prstGeom prst="rect">
            <a:avLst/>
          </a:prstGeom>
          <a:noFill/>
        </p:spPr>
        <p:txBody>
          <a:bodyPr wrap="squar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運用管理</a:t>
            </a:r>
            <a:endParaRPr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ツール</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p:txBody>
      </p:sp>
      <p:sp>
        <p:nvSpPr>
          <p:cNvPr id="58" name="メモ 57">
            <a:extLst>
              <a:ext uri="{FF2B5EF4-FFF2-40B4-BE49-F238E27FC236}">
                <a16:creationId xmlns:a16="http://schemas.microsoft.com/office/drawing/2014/main" id="{BFA7BA4B-9056-F045-A31C-C39A30AD2F83}"/>
              </a:ext>
            </a:extLst>
          </p:cNvPr>
          <p:cNvSpPr/>
          <p:nvPr/>
        </p:nvSpPr>
        <p:spPr>
          <a:xfrm>
            <a:off x="7454813" y="2807854"/>
            <a:ext cx="792088" cy="742480"/>
          </a:xfrm>
          <a:prstGeom prst="foldedCorner">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F7B59084-9AB7-3E41-B3A8-CA7AEA661298}"/>
              </a:ext>
            </a:extLst>
          </p:cNvPr>
          <p:cNvSpPr txBox="1"/>
          <p:nvPr/>
        </p:nvSpPr>
        <p:spPr>
          <a:xfrm>
            <a:off x="7463947" y="2984259"/>
            <a:ext cx="782954" cy="400110"/>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運</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レポート</a:t>
            </a:r>
            <a:endParaRPr kumimoji="1" lang="en-US" altLang="ja-JP" sz="800" dirty="0">
              <a:solidFill>
                <a:schemeClr val="bg1"/>
              </a:solidFill>
              <a:latin typeface="Meiryo" panose="020B0604030504040204" pitchFamily="34" charset="-128"/>
              <a:ea typeface="Meiryo" panose="020B0604030504040204" pitchFamily="34" charset="-128"/>
            </a:endParaRPr>
          </a:p>
        </p:txBody>
      </p:sp>
      <p:grpSp>
        <p:nvGrpSpPr>
          <p:cNvPr id="60" name="図形グループ 39">
            <a:extLst>
              <a:ext uri="{FF2B5EF4-FFF2-40B4-BE49-F238E27FC236}">
                <a16:creationId xmlns:a16="http://schemas.microsoft.com/office/drawing/2014/main" id="{1649056F-6F6E-814C-85DB-F55B5A0DA520}"/>
              </a:ext>
            </a:extLst>
          </p:cNvPr>
          <p:cNvGrpSpPr/>
          <p:nvPr/>
        </p:nvGrpSpPr>
        <p:grpSpPr>
          <a:xfrm>
            <a:off x="1909283" y="1844824"/>
            <a:ext cx="450987" cy="489758"/>
            <a:chOff x="5409461" y="1068046"/>
            <a:chExt cx="547466" cy="636692"/>
          </a:xfrm>
        </p:grpSpPr>
        <p:pic>
          <p:nvPicPr>
            <p:cNvPr id="61" name="図 60">
              <a:extLst>
                <a:ext uri="{FF2B5EF4-FFF2-40B4-BE49-F238E27FC236}">
                  <a16:creationId xmlns:a16="http://schemas.microsoft.com/office/drawing/2014/main" id="{1705A9BF-72B4-BE45-B4B5-2053CE0BDDE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62" name="図形グループ 42">
              <a:extLst>
                <a:ext uri="{FF2B5EF4-FFF2-40B4-BE49-F238E27FC236}">
                  <a16:creationId xmlns:a16="http://schemas.microsoft.com/office/drawing/2014/main" id="{0F370884-71C7-5C47-B4B2-91E782EDEC0B}"/>
                </a:ext>
              </a:extLst>
            </p:cNvPr>
            <p:cNvGrpSpPr/>
            <p:nvPr/>
          </p:nvGrpSpPr>
          <p:grpSpPr>
            <a:xfrm>
              <a:off x="5409461" y="1139394"/>
              <a:ext cx="245559" cy="565344"/>
              <a:chOff x="1946324" y="4125162"/>
              <a:chExt cx="969964" cy="2007872"/>
            </a:xfrm>
          </p:grpSpPr>
          <p:sp>
            <p:nvSpPr>
              <p:cNvPr id="63" name="円/楕円 62">
                <a:extLst>
                  <a:ext uri="{FF2B5EF4-FFF2-40B4-BE49-F238E27FC236}">
                    <a16:creationId xmlns:a16="http://schemas.microsoft.com/office/drawing/2014/main" id="{51F58DA5-4D85-5046-B9EB-6024B6D7E82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a:extLst>
                  <a:ext uri="{FF2B5EF4-FFF2-40B4-BE49-F238E27FC236}">
                    <a16:creationId xmlns:a16="http://schemas.microsoft.com/office/drawing/2014/main" id="{94440B32-B9A3-6743-B769-9140C594F9A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65" name="図 64">
            <a:extLst>
              <a:ext uri="{FF2B5EF4-FFF2-40B4-BE49-F238E27FC236}">
                <a16:creationId xmlns:a16="http://schemas.microsoft.com/office/drawing/2014/main" id="{FBA1AA97-FE5C-2B44-90F9-FAB881FA5FC3}"/>
              </a:ext>
            </a:extLst>
          </p:cNvPr>
          <p:cNvPicPr>
            <a:picLocks noChangeAspect="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062647" y="2091411"/>
            <a:ext cx="314014" cy="314014"/>
          </a:xfrm>
          <a:prstGeom prst="rect">
            <a:avLst/>
          </a:prstGeom>
          <a:effectLst>
            <a:outerShdw blurRad="50800" dist="38100" dir="2700000" algn="tl" rotWithShape="0">
              <a:prstClr val="black">
                <a:alpha val="40000"/>
              </a:prstClr>
            </a:outerShdw>
          </a:effectLst>
        </p:spPr>
      </p:pic>
      <p:sp>
        <p:nvSpPr>
          <p:cNvPr id="67" name="テキスト ボックス 66">
            <a:extLst>
              <a:ext uri="{FF2B5EF4-FFF2-40B4-BE49-F238E27FC236}">
                <a16:creationId xmlns:a16="http://schemas.microsoft.com/office/drawing/2014/main" id="{F75CBE47-5D9C-9546-B4B1-89888A78F5FB}"/>
              </a:ext>
            </a:extLst>
          </p:cNvPr>
          <p:cNvSpPr txBox="1"/>
          <p:nvPr/>
        </p:nvSpPr>
        <p:spPr>
          <a:xfrm>
            <a:off x="2168305" y="5017512"/>
            <a:ext cx="6135013" cy="461665"/>
          </a:xfrm>
          <a:prstGeom prst="rect">
            <a:avLst/>
          </a:prstGeom>
          <a:noFill/>
        </p:spPr>
        <p:txBody>
          <a:bodyPr wrap="none" rtlCol="0">
            <a:spAutoFit/>
          </a:bodyPr>
          <a:lstStyle/>
          <a:p>
            <a:r>
              <a:rPr kumimoji="1" lang="ja-JP" altLang="en-US" sz="2400" b="1">
                <a:solidFill>
                  <a:srgbClr val="7030A0"/>
                </a:solidFill>
                <a:latin typeface="Meiryo" panose="020B0604030504040204" pitchFamily="34" charset="-128"/>
                <a:ea typeface="Meiryo" panose="020B0604030504040204" pitchFamily="34" charset="-128"/>
              </a:rPr>
              <a:t>プラットフォーム型</a:t>
            </a:r>
            <a:r>
              <a:rPr kumimoji="1" lang="en-US" altLang="ja-JP" sz="2400" b="1" dirty="0">
                <a:solidFill>
                  <a:srgbClr val="7030A0"/>
                </a:solidFill>
                <a:latin typeface="Meiryo" panose="020B0604030504040204" pitchFamily="34" charset="-128"/>
                <a:ea typeface="Meiryo" panose="020B0604030504040204" pitchFamily="34" charset="-128"/>
              </a:rPr>
              <a:t> </a:t>
            </a:r>
            <a:r>
              <a:rPr kumimoji="1" lang="ja-JP" altLang="en-US" sz="2400" b="1">
                <a:solidFill>
                  <a:srgbClr val="7030A0"/>
                </a:solidFill>
                <a:latin typeface="Meiryo" panose="020B0604030504040204" pitchFamily="34" charset="-128"/>
                <a:ea typeface="Meiryo" panose="020B0604030504040204" pitchFamily="34" charset="-128"/>
              </a:rPr>
              <a:t>ローコード開発ツール</a:t>
            </a:r>
          </a:p>
        </p:txBody>
      </p:sp>
      <p:sp>
        <p:nvSpPr>
          <p:cNvPr id="69" name="テキスト ボックス 68">
            <a:extLst>
              <a:ext uri="{FF2B5EF4-FFF2-40B4-BE49-F238E27FC236}">
                <a16:creationId xmlns:a16="http://schemas.microsoft.com/office/drawing/2014/main" id="{DF98999A-B530-C949-80B5-3B44D2A0A21F}"/>
              </a:ext>
            </a:extLst>
          </p:cNvPr>
          <p:cNvSpPr txBox="1"/>
          <p:nvPr/>
        </p:nvSpPr>
        <p:spPr>
          <a:xfrm>
            <a:off x="755576" y="3841884"/>
            <a:ext cx="1110853" cy="523220"/>
          </a:xfrm>
          <a:prstGeom prst="rect">
            <a:avLst/>
          </a:prstGeom>
          <a:noFill/>
        </p:spPr>
        <p:txBody>
          <a:bodyPr wrap="squar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人手による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作業</a:t>
            </a:r>
          </a:p>
        </p:txBody>
      </p:sp>
      <p:sp>
        <p:nvSpPr>
          <p:cNvPr id="70" name="テキスト ボックス 69">
            <a:extLst>
              <a:ext uri="{FF2B5EF4-FFF2-40B4-BE49-F238E27FC236}">
                <a16:creationId xmlns:a16="http://schemas.microsoft.com/office/drawing/2014/main" id="{002359AE-1AA9-0142-B4EE-33B771719251}"/>
              </a:ext>
            </a:extLst>
          </p:cNvPr>
          <p:cNvSpPr txBox="1"/>
          <p:nvPr/>
        </p:nvSpPr>
        <p:spPr>
          <a:xfrm>
            <a:off x="3124018" y="2475636"/>
            <a:ext cx="1800493" cy="307777"/>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ツールによる自動化</a:t>
            </a:r>
          </a:p>
        </p:txBody>
      </p:sp>
      <p:sp>
        <p:nvSpPr>
          <p:cNvPr id="71" name="テキスト ボックス 70">
            <a:extLst>
              <a:ext uri="{FF2B5EF4-FFF2-40B4-BE49-F238E27FC236}">
                <a16:creationId xmlns:a16="http://schemas.microsoft.com/office/drawing/2014/main" id="{EC87E9BA-884C-DA4F-B2A1-2F66A9E0BF2E}"/>
              </a:ext>
            </a:extLst>
          </p:cNvPr>
          <p:cNvSpPr txBox="1"/>
          <p:nvPr/>
        </p:nvSpPr>
        <p:spPr>
          <a:xfrm>
            <a:off x="2263371" y="1988840"/>
            <a:ext cx="723674" cy="30777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GUI</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3764E6D1-331A-8341-A021-1A4DF9C7A9EA}"/>
              </a:ext>
            </a:extLst>
          </p:cNvPr>
          <p:cNvSpPr txBox="1"/>
          <p:nvPr/>
        </p:nvSpPr>
        <p:spPr>
          <a:xfrm>
            <a:off x="3021724" y="3634070"/>
            <a:ext cx="1720854" cy="415498"/>
          </a:xfrm>
          <a:prstGeom prst="rect">
            <a:avLst/>
          </a:prstGeom>
          <a:noFill/>
        </p:spPr>
        <p:txBody>
          <a:bodyPr wrap="square" rtlCol="0">
            <a:spAutoFit/>
          </a:bodyPr>
          <a:lstStyle/>
          <a:p>
            <a:r>
              <a:rPr lang="ja-JP" altLang="en-US" sz="1050">
                <a:solidFill>
                  <a:srgbClr val="C00000"/>
                </a:solidFill>
                <a:latin typeface="Meiryo" panose="020B0604030504040204" pitchFamily="34" charset="-128"/>
                <a:ea typeface="Meiryo" panose="020B0604030504040204" pitchFamily="34" charset="-128"/>
              </a:rPr>
              <a:t>画面・業務ロジック</a:t>
            </a:r>
            <a:endParaRPr lang="en-US" altLang="ja-JP" sz="1050" dirty="0">
              <a:solidFill>
                <a:srgbClr val="C00000"/>
              </a:solidFill>
              <a:latin typeface="Meiryo" panose="020B0604030504040204" pitchFamily="34" charset="-128"/>
              <a:ea typeface="Meiryo" panose="020B0604030504040204" pitchFamily="34" charset="-128"/>
            </a:endParaRPr>
          </a:p>
          <a:p>
            <a:r>
              <a:rPr lang="ja-JP" altLang="en-US" sz="1050">
                <a:solidFill>
                  <a:srgbClr val="C00000"/>
                </a:solidFill>
                <a:latin typeface="Meiryo" panose="020B0604030504040204" pitchFamily="34" charset="-128"/>
                <a:ea typeface="Meiryo" panose="020B0604030504040204" pitchFamily="34" charset="-128"/>
              </a:rPr>
              <a:t>・データ構造を管理</a:t>
            </a:r>
            <a:endParaRPr kumimoji="1" lang="ja-JP" altLang="en-US" sz="1050">
              <a:solidFill>
                <a:srgbClr val="C00000"/>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8791B527-2062-F245-A12D-6285A3D138EF}"/>
              </a:ext>
            </a:extLst>
          </p:cNvPr>
          <p:cNvSpPr txBox="1"/>
          <p:nvPr/>
        </p:nvSpPr>
        <p:spPr>
          <a:xfrm>
            <a:off x="2211551" y="5902835"/>
            <a:ext cx="3413285" cy="369332"/>
          </a:xfrm>
          <a:prstGeom prst="rect">
            <a:avLst/>
          </a:prstGeom>
          <a:noFill/>
        </p:spPr>
        <p:txBody>
          <a:bodyPr wrap="square" rtlCol="0">
            <a:spAutoFit/>
          </a:bodyPr>
          <a:lstStyle/>
          <a:p>
            <a:r>
              <a:rPr kumimoji="1" lang="ja-JP" altLang="en-US">
                <a:solidFill>
                  <a:schemeClr val="bg1"/>
                </a:solidFill>
                <a:latin typeface="Meiryo" panose="020B0604030504040204" pitchFamily="34" charset="-128"/>
                <a:ea typeface="Meiryo" panose="020B0604030504040204" pitchFamily="34" charset="-128"/>
              </a:rPr>
              <a:t>クラウド・サービス</a:t>
            </a:r>
          </a:p>
        </p:txBody>
      </p:sp>
      <p:sp>
        <p:nvSpPr>
          <p:cNvPr id="75" name="正方形/長方形 74">
            <a:extLst>
              <a:ext uri="{FF2B5EF4-FFF2-40B4-BE49-F238E27FC236}">
                <a16:creationId xmlns:a16="http://schemas.microsoft.com/office/drawing/2014/main" id="{94127EB7-025D-3348-9A3A-B12DE79C6B4A}"/>
              </a:ext>
            </a:extLst>
          </p:cNvPr>
          <p:cNvSpPr/>
          <p:nvPr/>
        </p:nvSpPr>
        <p:spPr>
          <a:xfrm>
            <a:off x="5107802" y="5578759"/>
            <a:ext cx="3300349" cy="4988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952EC04D-BB44-1B44-B3DE-2D13BF928A19}"/>
              </a:ext>
            </a:extLst>
          </p:cNvPr>
          <p:cNvSpPr txBox="1"/>
          <p:nvPr/>
        </p:nvSpPr>
        <p:spPr>
          <a:xfrm>
            <a:off x="5107802" y="5669443"/>
            <a:ext cx="3300349"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オンプレミス</a:t>
            </a:r>
          </a:p>
        </p:txBody>
      </p:sp>
      <p:grpSp>
        <p:nvGrpSpPr>
          <p:cNvPr id="78" name="図形グループ 39">
            <a:extLst>
              <a:ext uri="{FF2B5EF4-FFF2-40B4-BE49-F238E27FC236}">
                <a16:creationId xmlns:a16="http://schemas.microsoft.com/office/drawing/2014/main" id="{5C5DE1F7-82EC-2943-8C58-55D408F1F751}"/>
              </a:ext>
            </a:extLst>
          </p:cNvPr>
          <p:cNvGrpSpPr/>
          <p:nvPr/>
        </p:nvGrpSpPr>
        <p:grpSpPr>
          <a:xfrm>
            <a:off x="1090677" y="3177236"/>
            <a:ext cx="450987" cy="489758"/>
            <a:chOff x="5409461" y="1068046"/>
            <a:chExt cx="547466" cy="636692"/>
          </a:xfrm>
        </p:grpSpPr>
        <p:pic>
          <p:nvPicPr>
            <p:cNvPr id="79" name="図 78">
              <a:extLst>
                <a:ext uri="{FF2B5EF4-FFF2-40B4-BE49-F238E27FC236}">
                  <a16:creationId xmlns:a16="http://schemas.microsoft.com/office/drawing/2014/main" id="{AB0A3E8C-C63A-5844-B5F1-2407A2F3165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80" name="図形グループ 42">
              <a:extLst>
                <a:ext uri="{FF2B5EF4-FFF2-40B4-BE49-F238E27FC236}">
                  <a16:creationId xmlns:a16="http://schemas.microsoft.com/office/drawing/2014/main" id="{07C65939-BAD2-5C41-BB5E-C22AD844BEA9}"/>
                </a:ext>
              </a:extLst>
            </p:cNvPr>
            <p:cNvGrpSpPr/>
            <p:nvPr/>
          </p:nvGrpSpPr>
          <p:grpSpPr>
            <a:xfrm>
              <a:off x="5409461" y="1139394"/>
              <a:ext cx="245559" cy="565344"/>
              <a:chOff x="1946324" y="4125162"/>
              <a:chExt cx="969964" cy="2007872"/>
            </a:xfrm>
          </p:grpSpPr>
          <p:sp>
            <p:nvSpPr>
              <p:cNvPr id="81" name="円/楕円 80">
                <a:extLst>
                  <a:ext uri="{FF2B5EF4-FFF2-40B4-BE49-F238E27FC236}">
                    <a16:creationId xmlns:a16="http://schemas.microsoft.com/office/drawing/2014/main" id="{B370E29F-DCA3-9849-B790-E386D53DD27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D8F4983B-68BD-4D4D-8887-05056C61ACC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3910072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FA50BA26-9CC3-4E43-A11F-7608724C0C3E}"/>
              </a:ext>
            </a:extLst>
          </p:cNvPr>
          <p:cNvSpPr/>
          <p:nvPr/>
        </p:nvSpPr>
        <p:spPr>
          <a:xfrm>
            <a:off x="211071" y="848651"/>
            <a:ext cx="4019866" cy="5734711"/>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kumimoji="1" lang="ja-JP" altLang="en-US"/>
              <a:t>デジタルとフィジカル</a:t>
            </a:r>
          </a:p>
        </p:txBody>
      </p:sp>
      <p:pic>
        <p:nvPicPr>
          <p:cNvPr id="4" name="図 3">
            <a:extLst>
              <a:ext uri="{FF2B5EF4-FFF2-40B4-BE49-F238E27FC236}">
                <a16:creationId xmlns:a16="http://schemas.microsoft.com/office/drawing/2014/main" id="{72A9CB2E-114F-ED41-AEDF-36DF31CDFD8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7542" y="1904013"/>
            <a:ext cx="1086359" cy="1301029"/>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D1AD209B-D585-0444-9B95-0C7D036D98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0562" y="4667654"/>
            <a:ext cx="692454" cy="926361"/>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D87A520F-09F1-DE45-9D4E-5441B68917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23073" y="4667653"/>
            <a:ext cx="926362" cy="926362"/>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8733029A-94CA-3249-8E05-B9B9054B03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9672" y="3437651"/>
            <a:ext cx="1302659" cy="1064923"/>
          </a:xfrm>
          <a:prstGeom prst="rect">
            <a:avLst/>
          </a:prstGeom>
          <a:effectLst>
            <a:outerShdw blurRad="50800" dist="38100" dir="2700000" algn="tl" rotWithShape="0">
              <a:prstClr val="black">
                <a:alpha val="40000"/>
              </a:prstClr>
            </a:outerShdw>
          </a:effectLst>
        </p:spPr>
      </p:pic>
      <p:sp>
        <p:nvSpPr>
          <p:cNvPr id="39" name="テキスト ボックス 38">
            <a:extLst>
              <a:ext uri="{FF2B5EF4-FFF2-40B4-BE49-F238E27FC236}">
                <a16:creationId xmlns:a16="http://schemas.microsoft.com/office/drawing/2014/main" id="{9AE44A30-C36E-A74B-A557-58F9393AB099}"/>
              </a:ext>
            </a:extLst>
          </p:cNvPr>
          <p:cNvSpPr txBox="1"/>
          <p:nvPr/>
        </p:nvSpPr>
        <p:spPr>
          <a:xfrm>
            <a:off x="598263" y="5715728"/>
            <a:ext cx="3236785" cy="738664"/>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28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400">
                <a:solidFill>
                  <a:schemeClr val="accent6">
                    <a:lumMod val="75000"/>
                  </a:schemeClr>
                </a:solidFill>
                <a:latin typeface="Meiryo" panose="020B0604030504040204" pitchFamily="34" charset="-128"/>
                <a:ea typeface="Meiryo" panose="020B0604030504040204" pitchFamily="34" charset="-128"/>
              </a:rPr>
              <a:t>連続量（区切りなく続く値を持つ量）</a:t>
            </a:r>
            <a:endParaRPr kumimoji="1" lang="ja-JP" altLang="en-US" sz="1400">
              <a:solidFill>
                <a:schemeClr val="accent6">
                  <a:lumMod val="7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24B9141-C9A7-EA4D-8A4B-660A00B6A6E0}"/>
              </a:ext>
            </a:extLst>
          </p:cNvPr>
          <p:cNvSpPr txBox="1"/>
          <p:nvPr/>
        </p:nvSpPr>
        <p:spPr>
          <a:xfrm>
            <a:off x="457200" y="1049076"/>
            <a:ext cx="3518912" cy="707886"/>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現実世界（フィジカル世界）</a:t>
            </a:r>
            <a:endParaRPr kumimoji="1" lang="en-US" altLang="ja-JP" sz="20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のものごとやできごと</a:t>
            </a:r>
          </a:p>
        </p:txBody>
      </p:sp>
      <p:grpSp>
        <p:nvGrpSpPr>
          <p:cNvPr id="3" name="グループ化 2">
            <a:extLst>
              <a:ext uri="{FF2B5EF4-FFF2-40B4-BE49-F238E27FC236}">
                <a16:creationId xmlns:a16="http://schemas.microsoft.com/office/drawing/2014/main" id="{EB79EC07-2C28-2C43-9CD5-813235605695}"/>
              </a:ext>
            </a:extLst>
          </p:cNvPr>
          <p:cNvGrpSpPr/>
          <p:nvPr/>
        </p:nvGrpSpPr>
        <p:grpSpPr>
          <a:xfrm>
            <a:off x="3471819" y="848651"/>
            <a:ext cx="5461110" cy="5734711"/>
            <a:chOff x="3471819" y="848651"/>
            <a:chExt cx="5461110" cy="5734711"/>
          </a:xfrm>
        </p:grpSpPr>
        <p:sp>
          <p:nvSpPr>
            <p:cNvPr id="38" name="正方形/長方形 37">
              <a:extLst>
                <a:ext uri="{FF2B5EF4-FFF2-40B4-BE49-F238E27FC236}">
                  <a16:creationId xmlns:a16="http://schemas.microsoft.com/office/drawing/2014/main" id="{A75070BC-F7B0-7541-B32D-008F4042C1A1}"/>
                </a:ext>
              </a:extLst>
            </p:cNvPr>
            <p:cNvSpPr/>
            <p:nvPr/>
          </p:nvSpPr>
          <p:spPr>
            <a:xfrm>
              <a:off x="4913063" y="848651"/>
              <a:ext cx="4019866" cy="5734711"/>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48571D8-DBBF-4845-965E-E2242DABA99C}"/>
                </a:ext>
              </a:extLst>
            </p:cNvPr>
            <p:cNvPicPr>
              <a:picLocks noChangeAspect="1"/>
            </p:cNvPicPr>
            <p:nvPr/>
          </p:nvPicPr>
          <p:blipFill>
            <a:blip r:embed="rId6"/>
            <a:stretch>
              <a:fillRect/>
            </a:stretch>
          </p:blipFill>
          <p:spPr>
            <a:xfrm>
              <a:off x="6063818" y="1867442"/>
              <a:ext cx="1721813" cy="1528109"/>
            </a:xfrm>
            <a:prstGeom prst="rect">
              <a:avLst/>
            </a:prstGeom>
            <a:effectLst>
              <a:outerShdw blurRad="50800" dist="38100" dir="2700000" algn="tl" rotWithShape="0">
                <a:prstClr val="black">
                  <a:alpha val="40000"/>
                </a:prstClr>
              </a:outerShdw>
            </a:effectLst>
          </p:spPr>
        </p:pic>
        <p:grpSp>
          <p:nvGrpSpPr>
            <p:cNvPr id="21" name="グループ化 20">
              <a:extLst>
                <a:ext uri="{FF2B5EF4-FFF2-40B4-BE49-F238E27FC236}">
                  <a16:creationId xmlns:a16="http://schemas.microsoft.com/office/drawing/2014/main" id="{954E3802-7B14-674D-A06E-04F3572B4BFA}"/>
                </a:ext>
              </a:extLst>
            </p:cNvPr>
            <p:cNvGrpSpPr/>
            <p:nvPr/>
          </p:nvGrpSpPr>
          <p:grpSpPr>
            <a:xfrm>
              <a:off x="6161275" y="3627605"/>
              <a:ext cx="1523442" cy="682812"/>
              <a:chOff x="3021306" y="2463800"/>
              <a:chExt cx="4338160" cy="1930400"/>
            </a:xfrm>
            <a:effectLst>
              <a:outerShdw blurRad="50800" dist="38100" dir="2700000" algn="tl" rotWithShape="0">
                <a:prstClr val="black">
                  <a:alpha val="40000"/>
                </a:prstClr>
              </a:outerShdw>
            </a:effectLst>
          </p:grpSpPr>
          <p:pic>
            <p:nvPicPr>
              <p:cNvPr id="17" name="図 16">
                <a:extLst>
                  <a:ext uri="{FF2B5EF4-FFF2-40B4-BE49-F238E27FC236}">
                    <a16:creationId xmlns:a16="http://schemas.microsoft.com/office/drawing/2014/main" id="{EFEC5A7A-6693-9A46-A4A1-EA042614211F}"/>
                  </a:ext>
                </a:extLst>
              </p:cNvPr>
              <p:cNvPicPr>
                <a:picLocks noChangeAspect="1"/>
              </p:cNvPicPr>
              <p:nvPr/>
            </p:nvPicPr>
            <p:blipFill>
              <a:blip r:embed="rId7"/>
              <a:stretch>
                <a:fillRect/>
              </a:stretch>
            </p:blipFill>
            <p:spPr>
              <a:xfrm>
                <a:off x="4975133" y="2463800"/>
                <a:ext cx="1320800" cy="1930400"/>
              </a:xfrm>
              <a:prstGeom prst="rect">
                <a:avLst/>
              </a:prstGeom>
            </p:spPr>
          </p:pic>
          <p:pic>
            <p:nvPicPr>
              <p:cNvPr id="18" name="図 17">
                <a:extLst>
                  <a:ext uri="{FF2B5EF4-FFF2-40B4-BE49-F238E27FC236}">
                    <a16:creationId xmlns:a16="http://schemas.microsoft.com/office/drawing/2014/main" id="{93A263EA-797D-9043-8F39-F7D33D246361}"/>
                  </a:ext>
                </a:extLst>
              </p:cNvPr>
              <p:cNvPicPr>
                <a:picLocks noChangeAspect="1"/>
              </p:cNvPicPr>
              <p:nvPr/>
            </p:nvPicPr>
            <p:blipFill>
              <a:blip r:embed="rId8"/>
              <a:stretch>
                <a:fillRect/>
              </a:stretch>
            </p:blipFill>
            <p:spPr>
              <a:xfrm>
                <a:off x="3911600" y="2463800"/>
                <a:ext cx="1320800" cy="1930400"/>
              </a:xfrm>
              <a:prstGeom prst="rect">
                <a:avLst/>
              </a:prstGeom>
            </p:spPr>
          </p:pic>
          <p:pic>
            <p:nvPicPr>
              <p:cNvPr id="19" name="図 18">
                <a:extLst>
                  <a:ext uri="{FF2B5EF4-FFF2-40B4-BE49-F238E27FC236}">
                    <a16:creationId xmlns:a16="http://schemas.microsoft.com/office/drawing/2014/main" id="{C81B3B32-8C10-A245-9CC0-428D27D1C83C}"/>
                  </a:ext>
                </a:extLst>
              </p:cNvPr>
              <p:cNvPicPr>
                <a:picLocks noChangeAspect="1"/>
              </p:cNvPicPr>
              <p:nvPr/>
            </p:nvPicPr>
            <p:blipFill>
              <a:blip r:embed="rId9"/>
              <a:stretch>
                <a:fillRect/>
              </a:stretch>
            </p:blipFill>
            <p:spPr>
              <a:xfrm>
                <a:off x="6038666" y="2463800"/>
                <a:ext cx="1320800" cy="1930400"/>
              </a:xfrm>
              <a:prstGeom prst="rect">
                <a:avLst/>
              </a:prstGeom>
            </p:spPr>
          </p:pic>
          <p:pic>
            <p:nvPicPr>
              <p:cNvPr id="20" name="図 19">
                <a:extLst>
                  <a:ext uri="{FF2B5EF4-FFF2-40B4-BE49-F238E27FC236}">
                    <a16:creationId xmlns:a16="http://schemas.microsoft.com/office/drawing/2014/main" id="{2BBFCC14-6B9E-2F4F-BFE4-4CF4C9115535}"/>
                  </a:ext>
                </a:extLst>
              </p:cNvPr>
              <p:cNvPicPr>
                <a:picLocks noChangeAspect="1"/>
              </p:cNvPicPr>
              <p:nvPr/>
            </p:nvPicPr>
            <p:blipFill>
              <a:blip r:embed="rId10"/>
              <a:stretch>
                <a:fillRect/>
              </a:stretch>
            </p:blipFill>
            <p:spPr>
              <a:xfrm>
                <a:off x="3021306" y="2463800"/>
                <a:ext cx="1320800" cy="1930400"/>
              </a:xfrm>
              <a:prstGeom prst="rect">
                <a:avLst/>
              </a:prstGeom>
            </p:spPr>
          </p:pic>
        </p:grpSp>
        <p:grpSp>
          <p:nvGrpSpPr>
            <p:cNvPr id="36" name="グループ化 35">
              <a:extLst>
                <a:ext uri="{FF2B5EF4-FFF2-40B4-BE49-F238E27FC236}">
                  <a16:creationId xmlns:a16="http://schemas.microsoft.com/office/drawing/2014/main" id="{69FFE215-D4A8-BC46-BA1F-142B761E0B83}"/>
                </a:ext>
              </a:extLst>
            </p:cNvPr>
            <p:cNvGrpSpPr/>
            <p:nvPr/>
          </p:nvGrpSpPr>
          <p:grpSpPr>
            <a:xfrm>
              <a:off x="6160198" y="4764299"/>
              <a:ext cx="1524519" cy="738664"/>
              <a:chOff x="5893431" y="4929170"/>
              <a:chExt cx="1721814" cy="844775"/>
            </a:xfrm>
            <a:effectLst>
              <a:outerShdw blurRad="50800" dist="38100" dir="2700000" algn="tl" rotWithShape="0">
                <a:prstClr val="black">
                  <a:alpha val="40000"/>
                </a:prstClr>
              </a:outerShdw>
            </a:effectLst>
          </p:grpSpPr>
          <p:grpSp>
            <p:nvGrpSpPr>
              <p:cNvPr id="28" name="グループ化 27">
                <a:extLst>
                  <a:ext uri="{FF2B5EF4-FFF2-40B4-BE49-F238E27FC236}">
                    <a16:creationId xmlns:a16="http://schemas.microsoft.com/office/drawing/2014/main" id="{E4D9D6B4-A10F-5147-BC9F-8DC977DA46C2}"/>
                  </a:ext>
                </a:extLst>
              </p:cNvPr>
              <p:cNvGrpSpPr/>
              <p:nvPr/>
            </p:nvGrpSpPr>
            <p:grpSpPr>
              <a:xfrm>
                <a:off x="5893431" y="4929170"/>
                <a:ext cx="1721814" cy="375695"/>
                <a:chOff x="4572000" y="5059152"/>
                <a:chExt cx="3044733" cy="740950"/>
              </a:xfrm>
            </p:grpSpPr>
            <p:pic>
              <p:nvPicPr>
                <p:cNvPr id="22" name="図 21">
                  <a:extLst>
                    <a:ext uri="{FF2B5EF4-FFF2-40B4-BE49-F238E27FC236}">
                      <a16:creationId xmlns:a16="http://schemas.microsoft.com/office/drawing/2014/main" id="{241373FD-CE17-5046-A1EC-65A82BBB604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72000" y="5059152"/>
                  <a:ext cx="506966" cy="740950"/>
                </a:xfrm>
                <a:prstGeom prst="rect">
                  <a:avLst/>
                </a:prstGeom>
              </p:spPr>
            </p:pic>
            <p:pic>
              <p:nvPicPr>
                <p:cNvPr id="23" name="図 22">
                  <a:extLst>
                    <a:ext uri="{FF2B5EF4-FFF2-40B4-BE49-F238E27FC236}">
                      <a16:creationId xmlns:a16="http://schemas.microsoft.com/office/drawing/2014/main" id="{BE367473-8490-C34F-8F0E-65DB47BC239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78966" y="5059152"/>
                  <a:ext cx="506966" cy="740950"/>
                </a:xfrm>
                <a:prstGeom prst="rect">
                  <a:avLst/>
                </a:prstGeom>
              </p:spPr>
            </p:pic>
            <p:pic>
              <p:nvPicPr>
                <p:cNvPr id="24" name="図 23">
                  <a:extLst>
                    <a:ext uri="{FF2B5EF4-FFF2-40B4-BE49-F238E27FC236}">
                      <a16:creationId xmlns:a16="http://schemas.microsoft.com/office/drawing/2014/main" id="{C64C93BB-F418-C84F-B102-064A340ACE5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85932" y="5059152"/>
                  <a:ext cx="506966" cy="740950"/>
                </a:xfrm>
                <a:prstGeom prst="rect">
                  <a:avLst/>
                </a:prstGeom>
              </p:spPr>
            </p:pic>
            <p:pic>
              <p:nvPicPr>
                <p:cNvPr id="25" name="図 24">
                  <a:extLst>
                    <a:ext uri="{FF2B5EF4-FFF2-40B4-BE49-F238E27FC236}">
                      <a16:creationId xmlns:a16="http://schemas.microsoft.com/office/drawing/2014/main" id="{B12E4D47-6B54-4846-8591-9F8CF414577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92898" y="5059152"/>
                  <a:ext cx="506966" cy="740950"/>
                </a:xfrm>
                <a:prstGeom prst="rect">
                  <a:avLst/>
                </a:prstGeom>
              </p:spPr>
            </p:pic>
            <p:pic>
              <p:nvPicPr>
                <p:cNvPr id="26" name="図 25">
                  <a:extLst>
                    <a:ext uri="{FF2B5EF4-FFF2-40B4-BE49-F238E27FC236}">
                      <a16:creationId xmlns:a16="http://schemas.microsoft.com/office/drawing/2014/main" id="{96C307B2-4F34-CC42-8E43-8548FC96010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02801" y="5059152"/>
                  <a:ext cx="506966" cy="740950"/>
                </a:xfrm>
                <a:prstGeom prst="rect">
                  <a:avLst/>
                </a:prstGeom>
              </p:spPr>
            </p:pic>
            <p:pic>
              <p:nvPicPr>
                <p:cNvPr id="27" name="図 26">
                  <a:extLst>
                    <a:ext uri="{FF2B5EF4-FFF2-40B4-BE49-F238E27FC236}">
                      <a16:creationId xmlns:a16="http://schemas.microsoft.com/office/drawing/2014/main" id="{EBD4936F-73FB-E244-BBA8-622CC1BE5E8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09767" y="5059152"/>
                  <a:ext cx="506966" cy="740950"/>
                </a:xfrm>
                <a:prstGeom prst="rect">
                  <a:avLst/>
                </a:prstGeom>
              </p:spPr>
            </p:pic>
          </p:grpSp>
          <p:pic>
            <p:nvPicPr>
              <p:cNvPr id="30" name="図 29">
                <a:extLst>
                  <a:ext uri="{FF2B5EF4-FFF2-40B4-BE49-F238E27FC236}">
                    <a16:creationId xmlns:a16="http://schemas.microsoft.com/office/drawing/2014/main" id="{AABF51AB-E45F-D640-8F33-6BF9992B6C0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157512" y="5390762"/>
                <a:ext cx="286692" cy="375695"/>
              </a:xfrm>
              <a:prstGeom prst="rect">
                <a:avLst/>
              </a:prstGeom>
            </p:spPr>
          </p:pic>
          <p:pic>
            <p:nvPicPr>
              <p:cNvPr id="31" name="図 30">
                <a:extLst>
                  <a:ext uri="{FF2B5EF4-FFF2-40B4-BE49-F238E27FC236}">
                    <a16:creationId xmlns:a16="http://schemas.microsoft.com/office/drawing/2014/main" id="{5B83AEF3-3F41-7F41-BF43-34087089B07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893431" y="5390763"/>
                <a:ext cx="286692" cy="375695"/>
              </a:xfrm>
              <a:prstGeom prst="rect">
                <a:avLst/>
              </a:prstGeom>
            </p:spPr>
          </p:pic>
          <p:pic>
            <p:nvPicPr>
              <p:cNvPr id="32" name="図 31">
                <a:extLst>
                  <a:ext uri="{FF2B5EF4-FFF2-40B4-BE49-F238E27FC236}">
                    <a16:creationId xmlns:a16="http://schemas.microsoft.com/office/drawing/2014/main" id="{15E9209F-1BCF-B342-9361-530B0AD273A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461023" y="5390763"/>
                <a:ext cx="286692" cy="375695"/>
              </a:xfrm>
              <a:prstGeom prst="rect">
                <a:avLst/>
              </a:prstGeom>
            </p:spPr>
          </p:pic>
          <p:pic>
            <p:nvPicPr>
              <p:cNvPr id="33" name="図 32">
                <a:extLst>
                  <a:ext uri="{FF2B5EF4-FFF2-40B4-BE49-F238E27FC236}">
                    <a16:creationId xmlns:a16="http://schemas.microsoft.com/office/drawing/2014/main" id="{E9586CA0-43A8-D047-A712-77A85AF6877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47716" y="5390763"/>
                <a:ext cx="286692" cy="375695"/>
              </a:xfrm>
              <a:prstGeom prst="rect">
                <a:avLst/>
              </a:prstGeom>
            </p:spPr>
          </p:pic>
          <p:pic>
            <p:nvPicPr>
              <p:cNvPr id="34" name="図 33">
                <a:extLst>
                  <a:ext uri="{FF2B5EF4-FFF2-40B4-BE49-F238E27FC236}">
                    <a16:creationId xmlns:a16="http://schemas.microsoft.com/office/drawing/2014/main" id="{B65DACA4-CDAD-6A43-BEF5-8422C035C05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22761" y="5398250"/>
                <a:ext cx="286692" cy="375695"/>
              </a:xfrm>
              <a:prstGeom prst="rect">
                <a:avLst/>
              </a:prstGeom>
            </p:spPr>
          </p:pic>
          <p:pic>
            <p:nvPicPr>
              <p:cNvPr id="35" name="図 34">
                <a:extLst>
                  <a:ext uri="{FF2B5EF4-FFF2-40B4-BE49-F238E27FC236}">
                    <a16:creationId xmlns:a16="http://schemas.microsoft.com/office/drawing/2014/main" id="{724FC5E8-8E62-3142-AD81-33A328DC9CC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41861" y="5390761"/>
                <a:ext cx="286692" cy="375695"/>
              </a:xfrm>
              <a:prstGeom prst="rect">
                <a:avLst/>
              </a:prstGeom>
            </p:spPr>
          </p:pic>
        </p:grpSp>
        <p:sp>
          <p:nvSpPr>
            <p:cNvPr id="40" name="テキスト ボックス 39">
              <a:extLst>
                <a:ext uri="{FF2B5EF4-FFF2-40B4-BE49-F238E27FC236}">
                  <a16:creationId xmlns:a16="http://schemas.microsoft.com/office/drawing/2014/main" id="{926B0763-5B8B-5D4B-B5B6-71F37C5ED807}"/>
                </a:ext>
              </a:extLst>
            </p:cNvPr>
            <p:cNvSpPr txBox="1"/>
            <p:nvPr/>
          </p:nvSpPr>
          <p:spPr>
            <a:xfrm>
              <a:off x="5363915" y="5715728"/>
              <a:ext cx="3118162" cy="738664"/>
            </a:xfrm>
            <a:prstGeom prst="rect">
              <a:avLst/>
            </a:prstGeom>
            <a:noFill/>
          </p:spPr>
          <p:txBody>
            <a:bodyPr wrap="none" rtlCol="0">
              <a:spAutoFit/>
            </a:bodyPr>
            <a:lstStyle/>
            <a:p>
              <a:pPr algn="ctr"/>
              <a:r>
                <a:rPr kumimoji="1" lang="ja-JP" altLang="en-US" sz="2800">
                  <a:solidFill>
                    <a:srgbClr val="0052FF"/>
                  </a:solidFill>
                  <a:latin typeface="Meiryo" panose="020B0604030504040204" pitchFamily="34" charset="-128"/>
                  <a:ea typeface="Meiryo" panose="020B0604030504040204" pitchFamily="34" charset="-128"/>
                </a:rPr>
                <a:t>デジタル／</a:t>
              </a:r>
              <a:r>
                <a:rPr kumimoji="1" lang="en-US" altLang="ja-JP" sz="2800" dirty="0">
                  <a:solidFill>
                    <a:srgbClr val="0052FF"/>
                  </a:solidFill>
                  <a:latin typeface="Meiryo" panose="020B0604030504040204" pitchFamily="34" charset="-128"/>
                  <a:ea typeface="Meiryo" panose="020B0604030504040204" pitchFamily="34" charset="-128"/>
                </a:rPr>
                <a:t>Digital</a:t>
              </a:r>
            </a:p>
            <a:p>
              <a:pPr algn="ctr"/>
              <a:r>
                <a:rPr lang="ja-JP" altLang="en-US" sz="1400">
                  <a:solidFill>
                    <a:srgbClr val="0052FF"/>
                  </a:solidFill>
                  <a:latin typeface="Meiryo" panose="020B0604030504040204" pitchFamily="34" charset="-128"/>
                  <a:ea typeface="Meiryo" panose="020B0604030504040204" pitchFamily="34" charset="-128"/>
                </a:rPr>
                <a:t>離散量（</a:t>
              </a:r>
              <a:r>
                <a:rPr lang="ja-JP" altLang="ja-JP" sz="1400">
                  <a:solidFill>
                    <a:srgbClr val="0052FF"/>
                  </a:solidFill>
                  <a:latin typeface="Meiryo" panose="020B0604030504040204" pitchFamily="34" charset="-128"/>
                  <a:ea typeface="Meiryo" panose="020B0604030504040204" pitchFamily="34" charset="-128"/>
                </a:rPr>
                <a:t>とびとびの値しかない量 </a:t>
              </a:r>
              <a:r>
                <a:rPr lang="ja-JP" altLang="en-US" sz="1400">
                  <a:solidFill>
                    <a:srgbClr val="0052FF"/>
                  </a:solidFill>
                  <a:latin typeface="Meiryo" panose="020B0604030504040204" pitchFamily="34" charset="-128"/>
                  <a:ea typeface="Meiryo" panose="020B0604030504040204" pitchFamily="34" charset="-128"/>
                </a:rPr>
                <a:t>）</a:t>
              </a:r>
              <a:endParaRPr kumimoji="1" lang="ja-JP" altLang="en-US" sz="1400">
                <a:solidFill>
                  <a:srgbClr val="0052FF"/>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06B83FE5-13F2-E545-9D48-E8FDAF8A9CE7}"/>
                </a:ext>
              </a:extLst>
            </p:cNvPr>
            <p:cNvSpPr txBox="1"/>
            <p:nvPr/>
          </p:nvSpPr>
          <p:spPr>
            <a:xfrm>
              <a:off x="5087949" y="1205655"/>
              <a:ext cx="3518912" cy="400110"/>
            </a:xfrm>
            <a:prstGeom prst="rect">
              <a:avLst/>
            </a:prstGeom>
            <a:noFill/>
          </p:spPr>
          <p:txBody>
            <a:bodyPr wrap="none" rtlCol="0">
              <a:spAutoFit/>
            </a:bodyPr>
            <a:lstStyle/>
            <a:p>
              <a:pPr algn="ctr"/>
              <a:r>
                <a:rPr lang="ja-JP" altLang="en-US" sz="2000">
                  <a:solidFill>
                    <a:srgbClr val="0052FF"/>
                  </a:solidFill>
                  <a:latin typeface="Meiryo" panose="020B0604030504040204" pitchFamily="34" charset="-128"/>
                  <a:ea typeface="Meiryo" panose="020B0604030504040204" pitchFamily="34" charset="-128"/>
                </a:rPr>
                <a:t>コンピュータで扱えるカタチ</a:t>
              </a:r>
              <a:endParaRPr kumimoji="1" lang="ja-JP" altLang="en-US" sz="2000">
                <a:solidFill>
                  <a:srgbClr val="0052FF"/>
                </a:solidFill>
                <a:latin typeface="Meiryo" panose="020B0604030504040204" pitchFamily="34" charset="-128"/>
                <a:ea typeface="Meiryo" panose="020B0604030504040204" pitchFamily="34" charset="-128"/>
              </a:endParaRPr>
            </a:p>
          </p:txBody>
        </p:sp>
        <p:sp>
          <p:nvSpPr>
            <p:cNvPr id="43" name="右矢印 42">
              <a:extLst>
                <a:ext uri="{FF2B5EF4-FFF2-40B4-BE49-F238E27FC236}">
                  <a16:creationId xmlns:a16="http://schemas.microsoft.com/office/drawing/2014/main" id="{E3CB456D-54C0-334B-B0A8-C11523C5BB96}"/>
                </a:ext>
              </a:extLst>
            </p:cNvPr>
            <p:cNvSpPr/>
            <p:nvPr/>
          </p:nvSpPr>
          <p:spPr>
            <a:xfrm>
              <a:off x="3757030" y="2329648"/>
              <a:ext cx="1524519" cy="2662197"/>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82E91642-5884-B740-BC4C-2004A250841A}"/>
                </a:ext>
              </a:extLst>
            </p:cNvPr>
            <p:cNvSpPr txBox="1"/>
            <p:nvPr/>
          </p:nvSpPr>
          <p:spPr>
            <a:xfrm>
              <a:off x="3827944" y="3337580"/>
              <a:ext cx="1210588" cy="646331"/>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デジタル化</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en-US" altLang="ja-JP" sz="2000" dirty="0">
                  <a:solidFill>
                    <a:schemeClr val="bg1"/>
                  </a:solidFill>
                  <a:latin typeface="Meiryo" panose="020B0604030504040204" pitchFamily="34" charset="-128"/>
                  <a:ea typeface="Meiryo" panose="020B0604030504040204" pitchFamily="34" charset="-128"/>
                </a:rPr>
                <a:t>Digitize</a:t>
              </a:r>
              <a:endParaRPr kumimoji="1" lang="ja-JP" altLang="en-US" sz="2000">
                <a:solidFill>
                  <a:schemeClr val="bg1"/>
                </a:solidFill>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CF77A412-EE6D-6942-82B2-7D2A685C0AE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540600" y="2457523"/>
              <a:ext cx="797085" cy="801090"/>
            </a:xfrm>
            <a:prstGeom prst="rect">
              <a:avLst/>
            </a:prstGeom>
          </p:spPr>
        </p:pic>
        <p:pic>
          <p:nvPicPr>
            <p:cNvPr id="47" name="図 46">
              <a:extLst>
                <a:ext uri="{FF2B5EF4-FFF2-40B4-BE49-F238E27FC236}">
                  <a16:creationId xmlns:a16="http://schemas.microsoft.com/office/drawing/2014/main" id="{E86C566F-3003-DE43-9F05-648EFB0794D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940936" y="3900920"/>
              <a:ext cx="665141" cy="766733"/>
            </a:xfrm>
            <a:prstGeom prst="rect">
              <a:avLst/>
            </a:prstGeom>
          </p:spPr>
        </p:pic>
        <p:pic>
          <p:nvPicPr>
            <p:cNvPr id="48" name="図 47">
              <a:extLst>
                <a:ext uri="{FF2B5EF4-FFF2-40B4-BE49-F238E27FC236}">
                  <a16:creationId xmlns:a16="http://schemas.microsoft.com/office/drawing/2014/main" id="{784A24C4-119B-BB42-82CB-FA910642087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471819" y="3753374"/>
              <a:ext cx="534771" cy="627297"/>
            </a:xfrm>
            <a:prstGeom prst="rect">
              <a:avLst/>
            </a:prstGeom>
          </p:spPr>
        </p:pic>
      </p:grpSp>
    </p:spTree>
    <p:extLst>
      <p:ext uri="{BB962C8B-B14F-4D97-AF65-F5344CB8AC3E}">
        <p14:creationId xmlns:p14="http://schemas.microsoft.com/office/powerpoint/2010/main" val="357069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働き方の新しいカタチ</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22207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C72829BA-BFA7-9740-914B-C8675E009C19}"/>
              </a:ext>
            </a:extLst>
          </p:cNvPr>
          <p:cNvSpPr/>
          <p:nvPr/>
        </p:nvSpPr>
        <p:spPr>
          <a:xfrm>
            <a:off x="128016" y="981667"/>
            <a:ext cx="8887968" cy="87434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7854AE0-1898-184B-811B-BD75FDC89652}"/>
              </a:ext>
            </a:extLst>
          </p:cNvPr>
          <p:cNvSpPr/>
          <p:nvPr/>
        </p:nvSpPr>
        <p:spPr>
          <a:xfrm>
            <a:off x="128016" y="1892957"/>
            <a:ext cx="8887968" cy="8743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D5922DC4-E9B4-2E45-8101-F5D0E12058C6}"/>
              </a:ext>
            </a:extLst>
          </p:cNvPr>
          <p:cNvSpPr/>
          <p:nvPr/>
        </p:nvSpPr>
        <p:spPr>
          <a:xfrm>
            <a:off x="128016" y="2804247"/>
            <a:ext cx="8887968" cy="87434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DB6F3F15-D6CA-9448-873D-AFC63187B5DC}"/>
              </a:ext>
            </a:extLst>
          </p:cNvPr>
          <p:cNvSpPr/>
          <p:nvPr/>
        </p:nvSpPr>
        <p:spPr>
          <a:xfrm>
            <a:off x="128016" y="3718408"/>
            <a:ext cx="8887968" cy="87434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03A575A-DC1B-E64A-BEB4-C71E64555C73}"/>
              </a:ext>
            </a:extLst>
          </p:cNvPr>
          <p:cNvSpPr/>
          <p:nvPr/>
        </p:nvSpPr>
        <p:spPr>
          <a:xfrm>
            <a:off x="128016" y="4626672"/>
            <a:ext cx="8887968" cy="87434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5C8B0975-F025-BB41-8D41-12AA9FF1A5E5}"/>
              </a:ext>
            </a:extLst>
          </p:cNvPr>
          <p:cNvSpPr/>
          <p:nvPr/>
        </p:nvSpPr>
        <p:spPr>
          <a:xfrm>
            <a:off x="128016" y="5540833"/>
            <a:ext cx="8887968" cy="87434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9B7B48F-FB99-5145-9D22-9B5C0B29269C}"/>
              </a:ext>
            </a:extLst>
          </p:cNvPr>
          <p:cNvSpPr>
            <a:spLocks noGrp="1"/>
          </p:cNvSpPr>
          <p:nvPr>
            <p:ph type="title"/>
          </p:nvPr>
        </p:nvSpPr>
        <p:spPr>
          <a:xfrm>
            <a:off x="230400" y="266400"/>
            <a:ext cx="8913600" cy="416221"/>
          </a:xfrm>
        </p:spPr>
        <p:txBody>
          <a:bodyPr/>
          <a:lstStyle/>
          <a:p>
            <a:r>
              <a:rPr lang="ja-JP" altLang="en-US" sz="2800" b="1"/>
              <a:t>職場　リモートワークの</a:t>
            </a:r>
            <a:r>
              <a:rPr lang="en-US" altLang="ja-JP" sz="2800" b="1" dirty="0"/>
              <a:t>5</a:t>
            </a:r>
            <a:r>
              <a:rPr lang="ja-JP" altLang="en-US" sz="2800" b="1"/>
              <a:t>段階</a:t>
            </a:r>
            <a:endParaRPr kumimoji="1" lang="ja-JP" altLang="en-US" sz="2800"/>
          </a:p>
        </p:txBody>
      </p:sp>
      <p:sp>
        <p:nvSpPr>
          <p:cNvPr id="9" name="正方形/長方形 8">
            <a:extLst>
              <a:ext uri="{FF2B5EF4-FFF2-40B4-BE49-F238E27FC236}">
                <a16:creationId xmlns:a16="http://schemas.microsoft.com/office/drawing/2014/main" id="{9E4E6580-309C-084B-B44A-064C875A671C}"/>
              </a:ext>
            </a:extLst>
          </p:cNvPr>
          <p:cNvSpPr/>
          <p:nvPr/>
        </p:nvSpPr>
        <p:spPr>
          <a:xfrm>
            <a:off x="929029" y="5793339"/>
            <a:ext cx="3514953" cy="369332"/>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リモートワークできない職場</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EACFB5DF-4125-BE4A-9B41-A90046612AEA}"/>
              </a:ext>
            </a:extLst>
          </p:cNvPr>
          <p:cNvSpPr/>
          <p:nvPr/>
        </p:nvSpPr>
        <p:spPr>
          <a:xfrm>
            <a:off x="4508602" y="5599032"/>
            <a:ext cx="4572000" cy="830997"/>
          </a:xfrm>
          <a:prstGeom prst="rect">
            <a:avLst/>
          </a:prstGeom>
        </p:spPr>
        <p:txBody>
          <a:bodyPr>
            <a:spAutoFit/>
          </a:bodyPr>
          <a:lstStyle/>
          <a:p>
            <a:r>
              <a:rPr lang="ja-JP" altLang="en-US" sz="1200">
                <a:solidFill>
                  <a:schemeClr val="bg1"/>
                </a:solidFill>
                <a:latin typeface="Meiryo" panose="020B0604030504040204" pitchFamily="34" charset="-128"/>
                <a:ea typeface="Meiryo" panose="020B0604030504040204" pitchFamily="34" charset="-128"/>
              </a:rPr>
              <a:t>医療・介護従事者、運送業者・郵便局員などの流通に従事する人、スーパーやドラッグストアなどの小売業に従事する人、公共交通機関で働く人、電気やガス・水道・通信などインフラ業に従事する人、消防員や警察官、公務員など</a:t>
            </a:r>
          </a:p>
        </p:txBody>
      </p:sp>
      <p:sp>
        <p:nvSpPr>
          <p:cNvPr id="11" name="正方形/長方形 10">
            <a:extLst>
              <a:ext uri="{FF2B5EF4-FFF2-40B4-BE49-F238E27FC236}">
                <a16:creationId xmlns:a16="http://schemas.microsoft.com/office/drawing/2014/main" id="{0AD4817F-E614-FB48-A9A7-F76B1B18040A}"/>
              </a:ext>
            </a:extLst>
          </p:cNvPr>
          <p:cNvSpPr/>
          <p:nvPr/>
        </p:nvSpPr>
        <p:spPr>
          <a:xfrm>
            <a:off x="929029" y="4879178"/>
            <a:ext cx="3514953" cy="369332"/>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リモートワークをしない職場</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6F9A2381-3E0D-7148-BB9B-6E492C95F45E}"/>
              </a:ext>
            </a:extLst>
          </p:cNvPr>
          <p:cNvSpPr/>
          <p:nvPr/>
        </p:nvSpPr>
        <p:spPr>
          <a:xfrm>
            <a:off x="4508602" y="4670019"/>
            <a:ext cx="4572000" cy="830997"/>
          </a:xfrm>
          <a:prstGeom prst="rect">
            <a:avLst/>
          </a:prstGeom>
        </p:spPr>
        <p:txBody>
          <a:bodyPr>
            <a:spAutoFit/>
          </a:bodyPr>
          <a:lstStyle/>
          <a:p>
            <a:r>
              <a:rPr lang="ja-JP" altLang="en-US" sz="1200">
                <a:solidFill>
                  <a:schemeClr val="bg1"/>
                </a:solidFill>
                <a:latin typeface="Meiryo" panose="020B0604030504040204" pitchFamily="34" charset="-128"/>
                <a:ea typeface="Meiryo" panose="020B0604030504040204" pitchFamily="34" charset="-128"/>
              </a:rPr>
              <a:t>コロナ禍でも出社を求める。仕事をすることと出社することは同義。例え、在宅でできる仕事であっても、出社して仕事をすることを求める。リモートワークのための環境整備やルールー作りの努力はしない。</a:t>
            </a:r>
          </a:p>
        </p:txBody>
      </p:sp>
      <p:sp>
        <p:nvSpPr>
          <p:cNvPr id="13" name="正方形/長方形 12">
            <a:extLst>
              <a:ext uri="{FF2B5EF4-FFF2-40B4-BE49-F238E27FC236}">
                <a16:creationId xmlns:a16="http://schemas.microsoft.com/office/drawing/2014/main" id="{B9D1A570-17DC-CD4E-A27C-5BE75AF9E154}"/>
              </a:ext>
            </a:extLst>
          </p:cNvPr>
          <p:cNvSpPr/>
          <p:nvPr/>
        </p:nvSpPr>
        <p:spPr>
          <a:xfrm>
            <a:off x="929029" y="4004833"/>
            <a:ext cx="3514953" cy="369332"/>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リモートワークできる職場</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68D88D2A-D497-F349-B513-8C88EEEAC02C}"/>
              </a:ext>
            </a:extLst>
          </p:cNvPr>
          <p:cNvSpPr/>
          <p:nvPr/>
        </p:nvSpPr>
        <p:spPr>
          <a:xfrm>
            <a:off x="4508602" y="3774001"/>
            <a:ext cx="4572000" cy="830997"/>
          </a:xfrm>
          <a:prstGeom prst="rect">
            <a:avLst/>
          </a:prstGeom>
        </p:spPr>
        <p:txBody>
          <a:bodyPr>
            <a:spAutoFit/>
          </a:bodyPr>
          <a:lstStyle/>
          <a:p>
            <a:r>
              <a:rPr lang="ja-JP" altLang="en-US" sz="1200">
                <a:solidFill>
                  <a:schemeClr val="bg1"/>
                </a:solidFill>
                <a:latin typeface="Meiryo" panose="020B0604030504040204" pitchFamily="34" charset="-128"/>
                <a:ea typeface="Meiryo" panose="020B0604030504040204" pitchFamily="34" charset="-128"/>
              </a:rPr>
              <a:t>自粛要請に対応すべく、リモートワークに対応。ただし、仕事のやり方はオフィースと変わらない。書類の確認や捺印などのために出社せざるを得ない。</a:t>
            </a:r>
            <a:r>
              <a:rPr lang="en-US" altLang="ja-JP" sz="1200" dirty="0">
                <a:solidFill>
                  <a:schemeClr val="bg1"/>
                </a:solidFill>
                <a:latin typeface="Meiryo" panose="020B0604030504040204" pitchFamily="34" charset="-128"/>
                <a:ea typeface="Meiryo" panose="020B0604030504040204" pitchFamily="34" charset="-128"/>
              </a:rPr>
              <a:t>PC</a:t>
            </a:r>
            <a:r>
              <a:rPr lang="ja-JP" altLang="en-US" sz="1200">
                <a:solidFill>
                  <a:schemeClr val="bg1"/>
                </a:solidFill>
                <a:latin typeface="Meiryo" panose="020B0604030504040204" pitchFamily="34" charset="-128"/>
                <a:ea typeface="Meiryo" panose="020B0604030504040204" pitchFamily="34" charset="-128"/>
              </a:rPr>
              <a:t>に監視ソフトを導入、あるいは、始業時と就業時に上司にメールで知らせる。</a:t>
            </a:r>
          </a:p>
        </p:txBody>
      </p:sp>
      <p:sp>
        <p:nvSpPr>
          <p:cNvPr id="15" name="正方形/長方形 14">
            <a:extLst>
              <a:ext uri="{FF2B5EF4-FFF2-40B4-BE49-F238E27FC236}">
                <a16:creationId xmlns:a16="http://schemas.microsoft.com/office/drawing/2014/main" id="{E493DE10-4EE9-C44B-A53E-E8757EC017CB}"/>
              </a:ext>
            </a:extLst>
          </p:cNvPr>
          <p:cNvSpPr/>
          <p:nvPr/>
        </p:nvSpPr>
        <p:spPr>
          <a:xfrm>
            <a:off x="929031" y="3085224"/>
            <a:ext cx="3514953" cy="369332"/>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リモートワークへ移行する職場</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5B97BE4C-4360-7D4C-93AA-F907A9D161B6}"/>
              </a:ext>
            </a:extLst>
          </p:cNvPr>
          <p:cNvSpPr/>
          <p:nvPr/>
        </p:nvSpPr>
        <p:spPr>
          <a:xfrm>
            <a:off x="4508602" y="2838403"/>
            <a:ext cx="4572000" cy="830997"/>
          </a:xfrm>
          <a:prstGeom prst="rect">
            <a:avLst/>
          </a:prstGeom>
        </p:spPr>
        <p:txBody>
          <a:bodyPr>
            <a:spAutoFit/>
          </a:bodyPr>
          <a:lstStyle/>
          <a:p>
            <a:r>
              <a:rPr lang="ja-JP" altLang="en-US" sz="1200">
                <a:solidFill>
                  <a:schemeClr val="bg1"/>
                </a:solidFill>
                <a:latin typeface="Meiryo" panose="020B0604030504040204" pitchFamily="34" charset="-128"/>
                <a:ea typeface="Meiryo" panose="020B0604030504040204" pitchFamily="34" charset="-128"/>
              </a:rPr>
              <a:t>コロナ禍を機にリモートワークの可能性を認識。リモートワークのための環境整備やルール作りを始める。会議や報告などもオンラインで対応可能、ペーパーレスでも仕事が進められるように見直す。ただし、労働時間を管理する考え方はそのまま。</a:t>
            </a:r>
          </a:p>
        </p:txBody>
      </p:sp>
      <p:sp>
        <p:nvSpPr>
          <p:cNvPr id="17" name="正方形/長方形 16">
            <a:extLst>
              <a:ext uri="{FF2B5EF4-FFF2-40B4-BE49-F238E27FC236}">
                <a16:creationId xmlns:a16="http://schemas.microsoft.com/office/drawing/2014/main" id="{D077177B-FF5C-FF4F-AE96-D9DA529572EB}"/>
              </a:ext>
            </a:extLst>
          </p:cNvPr>
          <p:cNvSpPr/>
          <p:nvPr/>
        </p:nvSpPr>
        <p:spPr>
          <a:xfrm>
            <a:off x="929031" y="2163139"/>
            <a:ext cx="3514953" cy="369332"/>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リモートワークに対応する職場</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C2594551-8CAA-8344-94A4-8D6FD02B5A39}"/>
              </a:ext>
            </a:extLst>
          </p:cNvPr>
          <p:cNvSpPr/>
          <p:nvPr/>
        </p:nvSpPr>
        <p:spPr>
          <a:xfrm>
            <a:off x="4508602" y="1944150"/>
            <a:ext cx="4572000" cy="830997"/>
          </a:xfrm>
          <a:prstGeom prst="rect">
            <a:avLst/>
          </a:prstGeom>
        </p:spPr>
        <p:txBody>
          <a:bodyPr>
            <a:spAutoFit/>
          </a:bodyPr>
          <a:lstStyle/>
          <a:p>
            <a:r>
              <a:rPr lang="ja-JP" altLang="en-US" sz="1200">
                <a:solidFill>
                  <a:schemeClr val="bg1"/>
                </a:solidFill>
                <a:latin typeface="Meiryo" panose="020B0604030504040204" pitchFamily="34" charset="-128"/>
                <a:ea typeface="Meiryo" panose="020B0604030504040204" pitchFamily="34" charset="-128"/>
              </a:rPr>
              <a:t>コロナ禍に関わらず、現場への権限委譲をすすめ、従業員への信頼を前提に、時間に縛られることなく非同期に業務を行う。評価は、仕事の成果であり、自分で目標を設定し、自からの行動を管理する。</a:t>
            </a:r>
          </a:p>
        </p:txBody>
      </p:sp>
      <p:sp>
        <p:nvSpPr>
          <p:cNvPr id="19" name="正方形/長方形 18">
            <a:extLst>
              <a:ext uri="{FF2B5EF4-FFF2-40B4-BE49-F238E27FC236}">
                <a16:creationId xmlns:a16="http://schemas.microsoft.com/office/drawing/2014/main" id="{8DD97244-6B4C-C843-86FC-1F4B69ACCCD3}"/>
              </a:ext>
            </a:extLst>
          </p:cNvPr>
          <p:cNvSpPr/>
          <p:nvPr/>
        </p:nvSpPr>
        <p:spPr>
          <a:xfrm>
            <a:off x="929031" y="1105930"/>
            <a:ext cx="3514953" cy="646331"/>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リモートワークであるかどうかに無関係な職場</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492AEBF2-7FB5-A446-88D1-C3389A24823B}"/>
              </a:ext>
            </a:extLst>
          </p:cNvPr>
          <p:cNvSpPr/>
          <p:nvPr/>
        </p:nvSpPr>
        <p:spPr>
          <a:xfrm>
            <a:off x="4508602" y="1046688"/>
            <a:ext cx="4572000" cy="830997"/>
          </a:xfrm>
          <a:prstGeom prst="rect">
            <a:avLst/>
          </a:prstGeom>
        </p:spPr>
        <p:txBody>
          <a:bodyPr>
            <a:spAutoFit/>
          </a:bodyPr>
          <a:lstStyle/>
          <a:p>
            <a:r>
              <a:rPr lang="ja-JP" altLang="en-US" sz="1200">
                <a:solidFill>
                  <a:schemeClr val="bg1"/>
                </a:solidFill>
                <a:latin typeface="Meiryo" panose="020B0604030504040204" pitchFamily="34" charset="-128"/>
                <a:ea typeface="Meiryo" panose="020B0604030504040204" pitchFamily="34" charset="-128"/>
              </a:rPr>
              <a:t>組織が示すビジョンやゴールの達成に向けて、その必要性や価値観を共感・共有する従業員。完全に自律した個人や組織として行動し、自らが目標を設定し、自らが管理して、共通の目標の達成をめざし、その行動を楽しめる。</a:t>
            </a:r>
          </a:p>
        </p:txBody>
      </p:sp>
      <p:sp>
        <p:nvSpPr>
          <p:cNvPr id="27" name="正方形/長方形 26">
            <a:extLst>
              <a:ext uri="{FF2B5EF4-FFF2-40B4-BE49-F238E27FC236}">
                <a16:creationId xmlns:a16="http://schemas.microsoft.com/office/drawing/2014/main" id="{B6DEF1F5-87A0-6D43-AC01-0D6C00FF729D}"/>
              </a:ext>
            </a:extLst>
          </p:cNvPr>
          <p:cNvSpPr/>
          <p:nvPr/>
        </p:nvSpPr>
        <p:spPr>
          <a:xfrm>
            <a:off x="301750" y="5707291"/>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O</a:t>
            </a:r>
          </a:p>
        </p:txBody>
      </p:sp>
      <p:sp>
        <p:nvSpPr>
          <p:cNvPr id="28" name="正方形/長方形 27">
            <a:extLst>
              <a:ext uri="{FF2B5EF4-FFF2-40B4-BE49-F238E27FC236}">
                <a16:creationId xmlns:a16="http://schemas.microsoft.com/office/drawing/2014/main" id="{CAAE55A7-6696-E54B-8E90-1A888B69FA07}"/>
              </a:ext>
            </a:extLst>
          </p:cNvPr>
          <p:cNvSpPr/>
          <p:nvPr/>
        </p:nvSpPr>
        <p:spPr>
          <a:xfrm>
            <a:off x="301750" y="4793130"/>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p>
        </p:txBody>
      </p:sp>
      <p:sp>
        <p:nvSpPr>
          <p:cNvPr id="29" name="正方形/長方形 28">
            <a:extLst>
              <a:ext uri="{FF2B5EF4-FFF2-40B4-BE49-F238E27FC236}">
                <a16:creationId xmlns:a16="http://schemas.microsoft.com/office/drawing/2014/main" id="{AD9AA44A-247D-454B-AB09-2A69B3BE12B6}"/>
              </a:ext>
            </a:extLst>
          </p:cNvPr>
          <p:cNvSpPr/>
          <p:nvPr/>
        </p:nvSpPr>
        <p:spPr>
          <a:xfrm>
            <a:off x="301750" y="3875675"/>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2</a:t>
            </a:r>
          </a:p>
        </p:txBody>
      </p:sp>
      <p:sp>
        <p:nvSpPr>
          <p:cNvPr id="30" name="正方形/長方形 29">
            <a:extLst>
              <a:ext uri="{FF2B5EF4-FFF2-40B4-BE49-F238E27FC236}">
                <a16:creationId xmlns:a16="http://schemas.microsoft.com/office/drawing/2014/main" id="{71137905-82A3-3F49-9B1A-03843C147729}"/>
              </a:ext>
            </a:extLst>
          </p:cNvPr>
          <p:cNvSpPr/>
          <p:nvPr/>
        </p:nvSpPr>
        <p:spPr>
          <a:xfrm>
            <a:off x="301750" y="2961514"/>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a:t>
            </a:r>
          </a:p>
        </p:txBody>
      </p:sp>
      <p:sp>
        <p:nvSpPr>
          <p:cNvPr id="31" name="正方形/長方形 30">
            <a:extLst>
              <a:ext uri="{FF2B5EF4-FFF2-40B4-BE49-F238E27FC236}">
                <a16:creationId xmlns:a16="http://schemas.microsoft.com/office/drawing/2014/main" id="{D24F3B91-784F-2048-81EB-752D41C8262D}"/>
              </a:ext>
            </a:extLst>
          </p:cNvPr>
          <p:cNvSpPr/>
          <p:nvPr/>
        </p:nvSpPr>
        <p:spPr>
          <a:xfrm>
            <a:off x="301750" y="2061120"/>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4</a:t>
            </a:r>
          </a:p>
        </p:txBody>
      </p:sp>
      <p:sp>
        <p:nvSpPr>
          <p:cNvPr id="32" name="正方形/長方形 31">
            <a:extLst>
              <a:ext uri="{FF2B5EF4-FFF2-40B4-BE49-F238E27FC236}">
                <a16:creationId xmlns:a16="http://schemas.microsoft.com/office/drawing/2014/main" id="{D723EC9F-6AA9-DF45-BB5E-BE33C42B89B4}"/>
              </a:ext>
            </a:extLst>
          </p:cNvPr>
          <p:cNvSpPr/>
          <p:nvPr/>
        </p:nvSpPr>
        <p:spPr>
          <a:xfrm>
            <a:off x="301750" y="1146959"/>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5</a:t>
            </a:r>
          </a:p>
        </p:txBody>
      </p:sp>
    </p:spTree>
    <p:extLst>
      <p:ext uri="{BB962C8B-B14F-4D97-AF65-F5344CB8AC3E}">
        <p14:creationId xmlns:p14="http://schemas.microsoft.com/office/powerpoint/2010/main" val="1978047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C72829BA-BFA7-9740-914B-C8675E009C19}"/>
              </a:ext>
            </a:extLst>
          </p:cNvPr>
          <p:cNvSpPr/>
          <p:nvPr/>
        </p:nvSpPr>
        <p:spPr>
          <a:xfrm>
            <a:off x="128016" y="981667"/>
            <a:ext cx="8887968" cy="874344"/>
          </a:xfrm>
          <a:prstGeom prst="rect">
            <a:avLst/>
          </a:prstGeom>
          <a:solidFill>
            <a:srgbClr val="37441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7854AE0-1898-184B-811B-BD75FDC89652}"/>
              </a:ext>
            </a:extLst>
          </p:cNvPr>
          <p:cNvSpPr/>
          <p:nvPr/>
        </p:nvSpPr>
        <p:spPr>
          <a:xfrm>
            <a:off x="128016" y="1892957"/>
            <a:ext cx="8887968" cy="87434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D5922DC4-E9B4-2E45-8101-F5D0E12058C6}"/>
              </a:ext>
            </a:extLst>
          </p:cNvPr>
          <p:cNvSpPr/>
          <p:nvPr/>
        </p:nvSpPr>
        <p:spPr>
          <a:xfrm>
            <a:off x="128016" y="2804247"/>
            <a:ext cx="8887968" cy="87434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DB6F3F15-D6CA-9448-873D-AFC63187B5DC}"/>
              </a:ext>
            </a:extLst>
          </p:cNvPr>
          <p:cNvSpPr/>
          <p:nvPr/>
        </p:nvSpPr>
        <p:spPr>
          <a:xfrm>
            <a:off x="128016" y="3718408"/>
            <a:ext cx="8887968" cy="874344"/>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03A575A-DC1B-E64A-BEB4-C71E64555C73}"/>
              </a:ext>
            </a:extLst>
          </p:cNvPr>
          <p:cNvSpPr/>
          <p:nvPr/>
        </p:nvSpPr>
        <p:spPr>
          <a:xfrm>
            <a:off x="128016" y="4626672"/>
            <a:ext cx="8887968" cy="87434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5C8B0975-F025-BB41-8D41-12AA9FF1A5E5}"/>
              </a:ext>
            </a:extLst>
          </p:cNvPr>
          <p:cNvSpPr/>
          <p:nvPr/>
        </p:nvSpPr>
        <p:spPr>
          <a:xfrm>
            <a:off x="128016" y="5540833"/>
            <a:ext cx="8887968" cy="87434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9B7B48F-FB99-5145-9D22-9B5C0B29269C}"/>
              </a:ext>
            </a:extLst>
          </p:cNvPr>
          <p:cNvSpPr>
            <a:spLocks noGrp="1"/>
          </p:cNvSpPr>
          <p:nvPr>
            <p:ph type="title"/>
          </p:nvPr>
        </p:nvSpPr>
        <p:spPr>
          <a:xfrm>
            <a:off x="230400" y="266400"/>
            <a:ext cx="8913600" cy="416221"/>
          </a:xfrm>
        </p:spPr>
        <p:txBody>
          <a:bodyPr/>
          <a:lstStyle/>
          <a:p>
            <a:r>
              <a:rPr lang="ja-JP" altLang="en-US" sz="2800" b="1"/>
              <a:t>個人　自己完結能力の</a:t>
            </a:r>
            <a:r>
              <a:rPr lang="en-US" altLang="ja-JP" sz="2800" b="1" dirty="0"/>
              <a:t>5</a:t>
            </a:r>
            <a:r>
              <a:rPr lang="ja-JP" altLang="en-US" sz="2800" b="1"/>
              <a:t>段階</a:t>
            </a:r>
            <a:endParaRPr kumimoji="1" lang="ja-JP" altLang="en-US" sz="2800"/>
          </a:p>
        </p:txBody>
      </p:sp>
      <p:sp>
        <p:nvSpPr>
          <p:cNvPr id="9" name="正方形/長方形 8">
            <a:extLst>
              <a:ext uri="{FF2B5EF4-FFF2-40B4-BE49-F238E27FC236}">
                <a16:creationId xmlns:a16="http://schemas.microsoft.com/office/drawing/2014/main" id="{9E4E6580-309C-084B-B44A-064C875A671C}"/>
              </a:ext>
            </a:extLst>
          </p:cNvPr>
          <p:cNvSpPr/>
          <p:nvPr/>
        </p:nvSpPr>
        <p:spPr>
          <a:xfrm>
            <a:off x="929029" y="5793339"/>
            <a:ext cx="3514953" cy="369332"/>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なにもできない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0AD4817F-E614-FB48-A9A7-F76B1B18040A}"/>
              </a:ext>
            </a:extLst>
          </p:cNvPr>
          <p:cNvSpPr/>
          <p:nvPr/>
        </p:nvSpPr>
        <p:spPr>
          <a:xfrm>
            <a:off x="929029" y="4762351"/>
            <a:ext cx="3514953" cy="646331"/>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ひとりでは行動できない</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状況報告はできる</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6F9A2381-3E0D-7148-BB9B-6E492C95F45E}"/>
              </a:ext>
            </a:extLst>
          </p:cNvPr>
          <p:cNvSpPr/>
          <p:nvPr/>
        </p:nvSpPr>
        <p:spPr>
          <a:xfrm>
            <a:off x="4508602" y="4670019"/>
            <a:ext cx="4572000" cy="830997"/>
          </a:xfrm>
          <a:prstGeom prst="rect">
            <a:avLst/>
          </a:prstGeom>
        </p:spPr>
        <p:txBody>
          <a:bodyPr>
            <a:spAutoFit/>
          </a:bodyPr>
          <a:lstStyle/>
          <a:p>
            <a:pPr fontAlgn="ctr">
              <a:spcBef>
                <a:spcPts val="0"/>
              </a:spcBef>
              <a:spcAft>
                <a:spcPts val="0"/>
              </a:spcAft>
            </a:pPr>
            <a:r>
              <a:rPr lang="ja-JP" altLang="en-US" sz="1200" b="1">
                <a:solidFill>
                  <a:schemeClr val="bg1"/>
                </a:solidFill>
                <a:latin typeface="メイリオ" panose="020B0604030504040204" pitchFamily="34" charset="-128"/>
                <a:ea typeface="メイリオ" panose="020B0604030504040204" pitchFamily="34" charset="-128"/>
              </a:rPr>
              <a:t>このような状況でした（このような問題がありました）。</a:t>
            </a:r>
            <a:endParaRPr lang="en-US" altLang="ja-JP" sz="1200" b="1" dirty="0">
              <a:solidFill>
                <a:schemeClr val="bg1"/>
              </a:solidFill>
              <a:latin typeface="メイリオ" panose="020B0604030504040204" pitchFamily="34" charset="-128"/>
              <a:ea typeface="メイリオ" panose="020B0604030504040204" pitchFamily="34" charset="-128"/>
            </a:endParaRPr>
          </a:p>
          <a:p>
            <a:pPr fontAlgn="ctr"/>
            <a:r>
              <a:rPr lang="ja-JP" altLang="en-US" sz="1200">
                <a:solidFill>
                  <a:schemeClr val="bg1"/>
                </a:solidFill>
                <a:latin typeface="メイリオ" panose="020B0604030504040204" pitchFamily="34" charset="-128"/>
                <a:ea typeface="メイリオ" panose="020B0604030504040204" pitchFamily="34" charset="-128"/>
              </a:rPr>
              <a:t>状況を客観的に把握し（ただし考察は浅い）、管理者に説明できる。ただし、対処の方法については、ひとつひとつ管理者の指示に従い、共に行動する。</a:t>
            </a:r>
            <a:endParaRPr lang="ja-JP" altLang="en-US" sz="1600">
              <a:solidFill>
                <a:schemeClr val="bg1"/>
              </a:solidFill>
              <a:latin typeface="Arial" panose="020B0604020202020204" pitchFamily="34" charset="0"/>
            </a:endParaRPr>
          </a:p>
        </p:txBody>
      </p:sp>
      <p:sp>
        <p:nvSpPr>
          <p:cNvPr id="13" name="正方形/長方形 12">
            <a:extLst>
              <a:ext uri="{FF2B5EF4-FFF2-40B4-BE49-F238E27FC236}">
                <a16:creationId xmlns:a16="http://schemas.microsoft.com/office/drawing/2014/main" id="{B9D1A570-17DC-CD4E-A27C-5BE75AF9E154}"/>
              </a:ext>
            </a:extLst>
          </p:cNvPr>
          <p:cNvSpPr/>
          <p:nvPr/>
        </p:nvSpPr>
        <p:spPr>
          <a:xfrm>
            <a:off x="929029" y="3866333"/>
            <a:ext cx="3514953" cy="646331"/>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管理者が行動を決定し</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管理者の指示を受けて行動</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68D88D2A-D497-F349-B513-8C88EEEAC02C}"/>
              </a:ext>
            </a:extLst>
          </p:cNvPr>
          <p:cNvSpPr/>
          <p:nvPr/>
        </p:nvSpPr>
        <p:spPr>
          <a:xfrm>
            <a:off x="4508602" y="3774001"/>
            <a:ext cx="4572000" cy="830997"/>
          </a:xfrm>
          <a:prstGeom prst="rect">
            <a:avLst/>
          </a:prstGeom>
        </p:spPr>
        <p:txBody>
          <a:bodyPr>
            <a:spAutoFit/>
          </a:bodyPr>
          <a:lstStyle/>
          <a:p>
            <a:pPr fontAlgn="ctr">
              <a:spcBef>
                <a:spcPts val="0"/>
              </a:spcBef>
              <a:spcAft>
                <a:spcPts val="0"/>
              </a:spcAft>
            </a:pPr>
            <a:r>
              <a:rPr lang="ja-JP" altLang="en-US" sz="1200" b="1">
                <a:solidFill>
                  <a:schemeClr val="bg1"/>
                </a:solidFill>
                <a:latin typeface="メイリオ" panose="020B0604030504040204" pitchFamily="34" charset="-128"/>
                <a:ea typeface="メイリオ" panose="020B0604030504040204" pitchFamily="34" charset="-128"/>
              </a:rPr>
              <a:t>どのように対処すればいいのでしょうか。</a:t>
            </a:r>
            <a:endParaRPr lang="en-US" altLang="ja-JP" sz="1200" b="1" dirty="0">
              <a:solidFill>
                <a:schemeClr val="bg1"/>
              </a:solidFill>
              <a:latin typeface="メイリオ" panose="020B0604030504040204" pitchFamily="34" charset="-128"/>
              <a:ea typeface="メイリオ" panose="020B0604030504040204" pitchFamily="34" charset="-128"/>
            </a:endParaRPr>
          </a:p>
          <a:p>
            <a:pPr fontAlgn="ctr"/>
            <a:r>
              <a:rPr lang="ja-JP" altLang="en-US" sz="1200">
                <a:solidFill>
                  <a:schemeClr val="bg1"/>
                </a:solidFill>
                <a:latin typeface="メイリオ" panose="020B0604030504040204" pitchFamily="34" charset="-128"/>
                <a:ea typeface="メイリオ" panose="020B0604030504040204" pitchFamily="34" charset="-128"/>
              </a:rPr>
              <a:t>ひとつひとつ管理者からの指示を受け、何をするかを管理者に確認、意識しながら、自分で行動できる。自分で結果について報告できるが、不十分。管理者との対話を通じて報告する。</a:t>
            </a:r>
            <a:endParaRPr lang="ja-JP" altLang="en-US" sz="1600">
              <a:solidFill>
                <a:schemeClr val="bg1"/>
              </a:solidFill>
              <a:latin typeface="Arial" panose="020B0604020202020204" pitchFamily="34" charset="0"/>
            </a:endParaRPr>
          </a:p>
        </p:txBody>
      </p:sp>
      <p:sp>
        <p:nvSpPr>
          <p:cNvPr id="15" name="正方形/長方形 14">
            <a:extLst>
              <a:ext uri="{FF2B5EF4-FFF2-40B4-BE49-F238E27FC236}">
                <a16:creationId xmlns:a16="http://schemas.microsoft.com/office/drawing/2014/main" id="{E493DE10-4EE9-C44B-A53E-E8757EC017CB}"/>
              </a:ext>
            </a:extLst>
          </p:cNvPr>
          <p:cNvSpPr/>
          <p:nvPr/>
        </p:nvSpPr>
        <p:spPr>
          <a:xfrm>
            <a:off x="972918" y="2935319"/>
            <a:ext cx="3514953" cy="646331"/>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管理者が行動を決定し</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自ら実行して結果を報告</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5B97BE4C-4360-7D4C-93AA-F907A9D161B6}"/>
              </a:ext>
            </a:extLst>
          </p:cNvPr>
          <p:cNvSpPr/>
          <p:nvPr/>
        </p:nvSpPr>
        <p:spPr>
          <a:xfrm>
            <a:off x="4508602" y="2838403"/>
            <a:ext cx="4572000" cy="830997"/>
          </a:xfrm>
          <a:prstGeom prst="rect">
            <a:avLst/>
          </a:prstGeom>
        </p:spPr>
        <p:txBody>
          <a:bodyPr>
            <a:spAutoFit/>
          </a:bodyPr>
          <a:lstStyle/>
          <a:p>
            <a:pPr fontAlgn="ctr">
              <a:spcBef>
                <a:spcPts val="0"/>
              </a:spcBef>
              <a:spcAft>
                <a:spcPts val="0"/>
              </a:spcAft>
            </a:pPr>
            <a:r>
              <a:rPr lang="ja-JP" altLang="en-US" sz="1200" b="1">
                <a:solidFill>
                  <a:schemeClr val="bg1"/>
                </a:solidFill>
                <a:latin typeface="メイリオ" panose="020B0604030504040204" pitchFamily="34" charset="-128"/>
                <a:ea typeface="メイリオ" panose="020B0604030504040204" pitchFamily="34" charset="-128"/>
              </a:rPr>
              <a:t>このような方法が考えられます。どれを選べばいいでしょうか。</a:t>
            </a:r>
            <a:endParaRPr lang="en-US" altLang="ja-JP" sz="1200" b="1" dirty="0">
              <a:solidFill>
                <a:schemeClr val="bg1"/>
              </a:solidFill>
              <a:latin typeface="メイリオ" panose="020B0604030504040204" pitchFamily="34" charset="-128"/>
              <a:ea typeface="メイリオ" panose="020B0604030504040204" pitchFamily="34" charset="-128"/>
            </a:endParaRPr>
          </a:p>
          <a:p>
            <a:pPr fontAlgn="ctr"/>
            <a:r>
              <a:rPr lang="ja-JP" altLang="en-US" sz="1200">
                <a:solidFill>
                  <a:schemeClr val="bg1"/>
                </a:solidFill>
                <a:latin typeface="メイリオ" panose="020B0604030504040204" pitchFamily="34" charset="-128"/>
                <a:ea typeface="メイリオ" panose="020B0604030504040204" pitchFamily="34" charset="-128"/>
              </a:rPr>
              <a:t>未熟ながらも状況に対応するための選択肢を自分で提示できる。また、管理者と相談して行動を決定し、管理者が行動を管理し、自分で結果を報告できる。</a:t>
            </a:r>
            <a:endParaRPr lang="ja-JP" altLang="en-US" sz="1600">
              <a:solidFill>
                <a:schemeClr val="bg1"/>
              </a:solidFill>
              <a:latin typeface="Arial" panose="020B0604020202020204" pitchFamily="34" charset="0"/>
            </a:endParaRPr>
          </a:p>
        </p:txBody>
      </p:sp>
      <p:sp>
        <p:nvSpPr>
          <p:cNvPr id="17" name="正方形/長方形 16">
            <a:extLst>
              <a:ext uri="{FF2B5EF4-FFF2-40B4-BE49-F238E27FC236}">
                <a16:creationId xmlns:a16="http://schemas.microsoft.com/office/drawing/2014/main" id="{D077177B-FF5C-FF4F-AE96-D9DA529572EB}"/>
              </a:ext>
            </a:extLst>
          </p:cNvPr>
          <p:cNvSpPr/>
          <p:nvPr/>
        </p:nvSpPr>
        <p:spPr>
          <a:xfrm>
            <a:off x="929029" y="2036482"/>
            <a:ext cx="3514953" cy="646331"/>
          </a:xfrm>
          <a:prstGeom prst="rect">
            <a:avLst/>
          </a:prstGeom>
        </p:spPr>
        <p:txBody>
          <a:bodyPr wrap="square">
            <a:spAutoFit/>
          </a:bodyPr>
          <a:lstStyle/>
          <a:p>
            <a:r>
              <a:rPr lang="ja-JP" altLang="en-US">
                <a:solidFill>
                  <a:schemeClr val="bg1"/>
                </a:solidFill>
                <a:latin typeface="Meiryo" panose="020B0604030504040204" pitchFamily="34" charset="-128"/>
                <a:ea typeface="Meiryo" panose="020B0604030504040204" pitchFamily="34" charset="-128"/>
              </a:rPr>
              <a:t>管理者と相談して行動を決定し</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自ら実行して結果を報告</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C2594551-8CAA-8344-94A4-8D6FD02B5A39}"/>
              </a:ext>
            </a:extLst>
          </p:cNvPr>
          <p:cNvSpPr/>
          <p:nvPr/>
        </p:nvSpPr>
        <p:spPr>
          <a:xfrm>
            <a:off x="4508602" y="1944150"/>
            <a:ext cx="4572000" cy="830997"/>
          </a:xfrm>
          <a:prstGeom prst="rect">
            <a:avLst/>
          </a:prstGeom>
        </p:spPr>
        <p:txBody>
          <a:bodyPr>
            <a:spAutoFit/>
          </a:bodyPr>
          <a:lstStyle/>
          <a:p>
            <a:pPr fontAlgn="ctr">
              <a:spcBef>
                <a:spcPts val="0"/>
              </a:spcBef>
              <a:spcAft>
                <a:spcPts val="0"/>
              </a:spcAft>
            </a:pPr>
            <a:r>
              <a:rPr lang="ja-JP" altLang="en-US" sz="1200" b="1">
                <a:solidFill>
                  <a:schemeClr val="bg1"/>
                </a:solidFill>
                <a:latin typeface="メイリオ" panose="020B0604030504040204" pitchFamily="34" charset="-128"/>
                <a:ea typeface="メイリオ" panose="020B0604030504040204" pitchFamily="34" charset="-128"/>
              </a:rPr>
              <a:t>この対応がいいのではないかと思います。</a:t>
            </a:r>
            <a:endParaRPr lang="en-US" altLang="ja-JP" sz="1200" b="1" dirty="0">
              <a:solidFill>
                <a:schemeClr val="bg1"/>
              </a:solidFill>
              <a:latin typeface="メイリオ" panose="020B0604030504040204" pitchFamily="34" charset="-128"/>
              <a:ea typeface="メイリオ" panose="020B0604030504040204" pitchFamily="34" charset="-128"/>
            </a:endParaRPr>
          </a:p>
          <a:p>
            <a:pPr fontAlgn="ctr"/>
            <a:r>
              <a:rPr lang="ja-JP" altLang="en-US" sz="1200">
                <a:solidFill>
                  <a:schemeClr val="bg1"/>
                </a:solidFill>
                <a:latin typeface="メイリオ" panose="020B0604030504040204" pitchFamily="34" charset="-128"/>
                <a:ea typeface="メイリオ" panose="020B0604030504040204" pitchFamily="34" charset="-128"/>
              </a:rPr>
              <a:t>複数の選択肢の中から最良の選択肢を自分で選び出し、提示できる。また、管理者と相談し行動を決定し、自分で行動を管理し、自分で結果を報告できる。。</a:t>
            </a:r>
            <a:endParaRPr lang="ja-JP" altLang="en-US" sz="1600">
              <a:solidFill>
                <a:schemeClr val="bg1"/>
              </a:solidFill>
              <a:latin typeface="Arial" panose="020B0604020202020204" pitchFamily="34" charset="0"/>
            </a:endParaRPr>
          </a:p>
        </p:txBody>
      </p:sp>
      <p:sp>
        <p:nvSpPr>
          <p:cNvPr id="19" name="正方形/長方形 18">
            <a:extLst>
              <a:ext uri="{FF2B5EF4-FFF2-40B4-BE49-F238E27FC236}">
                <a16:creationId xmlns:a16="http://schemas.microsoft.com/office/drawing/2014/main" id="{8DD97244-6B4C-C843-86FC-1F4B69ACCCD3}"/>
              </a:ext>
            </a:extLst>
          </p:cNvPr>
          <p:cNvSpPr/>
          <p:nvPr/>
        </p:nvSpPr>
        <p:spPr>
          <a:xfrm>
            <a:off x="929029" y="1271119"/>
            <a:ext cx="3514953" cy="369332"/>
          </a:xfrm>
          <a:prstGeom prst="rect">
            <a:avLst/>
          </a:prstGeom>
        </p:spPr>
        <p:txBody>
          <a:bodyPr wrap="square">
            <a:spAutoFit/>
          </a:bodyPr>
          <a:lstStyle/>
          <a:p>
            <a:pPr fontAlgn="ctr">
              <a:spcBef>
                <a:spcPts val="0"/>
              </a:spcBef>
              <a:spcAft>
                <a:spcPts val="0"/>
              </a:spcAft>
            </a:pPr>
            <a:r>
              <a:rPr lang="ja-JP" altLang="en-US">
                <a:solidFill>
                  <a:schemeClr val="bg1"/>
                </a:solidFill>
                <a:latin typeface="メイリオ" panose="020B0604030504040204" pitchFamily="34" charset="-128"/>
                <a:ea typeface="メイリオ" panose="020B0604030504040204" pitchFamily="34" charset="-128"/>
              </a:rPr>
              <a:t>自分の判断で実行し結果を報告</a:t>
            </a:r>
            <a:endParaRPr lang="ja-JP" altLang="en-US">
              <a:solidFill>
                <a:schemeClr val="bg1"/>
              </a:solidFill>
              <a:latin typeface="Arial" panose="020B0604020202020204" pitchFamily="34" charset="0"/>
            </a:endParaRPr>
          </a:p>
        </p:txBody>
      </p:sp>
      <p:sp>
        <p:nvSpPr>
          <p:cNvPr id="20" name="正方形/長方形 19">
            <a:extLst>
              <a:ext uri="{FF2B5EF4-FFF2-40B4-BE49-F238E27FC236}">
                <a16:creationId xmlns:a16="http://schemas.microsoft.com/office/drawing/2014/main" id="{492AEBF2-7FB5-A446-88D1-C3389A24823B}"/>
              </a:ext>
            </a:extLst>
          </p:cNvPr>
          <p:cNvSpPr/>
          <p:nvPr/>
        </p:nvSpPr>
        <p:spPr>
          <a:xfrm>
            <a:off x="4508602" y="1107295"/>
            <a:ext cx="4572000" cy="646331"/>
          </a:xfrm>
          <a:prstGeom prst="rect">
            <a:avLst/>
          </a:prstGeom>
        </p:spPr>
        <p:txBody>
          <a:bodyPr>
            <a:spAutoFit/>
          </a:bodyPr>
          <a:lstStyle/>
          <a:p>
            <a:pPr fontAlgn="ctr">
              <a:spcBef>
                <a:spcPts val="0"/>
              </a:spcBef>
              <a:spcAft>
                <a:spcPts val="0"/>
              </a:spcAft>
            </a:pPr>
            <a:r>
              <a:rPr lang="ja-JP" altLang="en-US" sz="1200" b="1">
                <a:solidFill>
                  <a:schemeClr val="bg1"/>
                </a:solidFill>
                <a:latin typeface="メイリオ" panose="020B0604030504040204" pitchFamily="34" charset="-128"/>
                <a:ea typeface="メイリオ" panose="020B0604030504040204" pitchFamily="34" charset="-128"/>
              </a:rPr>
              <a:t>対応しておきました。結果は、○○○でした。</a:t>
            </a:r>
            <a:endParaRPr lang="en-US" altLang="ja-JP" sz="1200" b="1" dirty="0">
              <a:solidFill>
                <a:schemeClr val="bg1"/>
              </a:solidFill>
              <a:latin typeface="メイリオ" panose="020B0604030504040204" pitchFamily="34" charset="-128"/>
              <a:ea typeface="メイリオ" panose="020B0604030504040204" pitchFamily="34" charset="-128"/>
            </a:endParaRPr>
          </a:p>
          <a:p>
            <a:pPr fontAlgn="ctr"/>
            <a:r>
              <a:rPr lang="ja-JP" altLang="en-US" sz="1200">
                <a:solidFill>
                  <a:schemeClr val="bg1"/>
                </a:solidFill>
                <a:latin typeface="メイリオ" panose="020B0604030504040204" pitchFamily="34" charset="-128"/>
                <a:ea typeface="メイリオ" panose="020B0604030504040204" pitchFamily="34" charset="-128"/>
              </a:rPr>
              <a:t>最良の選択肢を自分で決定し、自分で行動を管理し、自分で結果を報告できる。</a:t>
            </a:r>
            <a:endParaRPr lang="ja-JP" altLang="en-US" sz="1600">
              <a:solidFill>
                <a:schemeClr val="bg1"/>
              </a:solidFill>
              <a:latin typeface="Arial" panose="020B0604020202020204" pitchFamily="34" charset="0"/>
            </a:endParaRPr>
          </a:p>
        </p:txBody>
      </p:sp>
      <p:sp>
        <p:nvSpPr>
          <p:cNvPr id="27" name="正方形/長方形 26">
            <a:extLst>
              <a:ext uri="{FF2B5EF4-FFF2-40B4-BE49-F238E27FC236}">
                <a16:creationId xmlns:a16="http://schemas.microsoft.com/office/drawing/2014/main" id="{B6DEF1F5-87A0-6D43-AC01-0D6C00FF729D}"/>
              </a:ext>
            </a:extLst>
          </p:cNvPr>
          <p:cNvSpPr/>
          <p:nvPr/>
        </p:nvSpPr>
        <p:spPr>
          <a:xfrm>
            <a:off x="301750" y="5707291"/>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O</a:t>
            </a:r>
          </a:p>
        </p:txBody>
      </p:sp>
      <p:sp>
        <p:nvSpPr>
          <p:cNvPr id="28" name="正方形/長方形 27">
            <a:extLst>
              <a:ext uri="{FF2B5EF4-FFF2-40B4-BE49-F238E27FC236}">
                <a16:creationId xmlns:a16="http://schemas.microsoft.com/office/drawing/2014/main" id="{CAAE55A7-6696-E54B-8E90-1A888B69FA07}"/>
              </a:ext>
            </a:extLst>
          </p:cNvPr>
          <p:cNvSpPr/>
          <p:nvPr/>
        </p:nvSpPr>
        <p:spPr>
          <a:xfrm>
            <a:off x="301750" y="4793130"/>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p>
        </p:txBody>
      </p:sp>
      <p:sp>
        <p:nvSpPr>
          <p:cNvPr id="29" name="正方形/長方形 28">
            <a:extLst>
              <a:ext uri="{FF2B5EF4-FFF2-40B4-BE49-F238E27FC236}">
                <a16:creationId xmlns:a16="http://schemas.microsoft.com/office/drawing/2014/main" id="{AD9AA44A-247D-454B-AB09-2A69B3BE12B6}"/>
              </a:ext>
            </a:extLst>
          </p:cNvPr>
          <p:cNvSpPr/>
          <p:nvPr/>
        </p:nvSpPr>
        <p:spPr>
          <a:xfrm>
            <a:off x="301750" y="3875675"/>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2</a:t>
            </a:r>
          </a:p>
        </p:txBody>
      </p:sp>
      <p:sp>
        <p:nvSpPr>
          <p:cNvPr id="30" name="正方形/長方形 29">
            <a:extLst>
              <a:ext uri="{FF2B5EF4-FFF2-40B4-BE49-F238E27FC236}">
                <a16:creationId xmlns:a16="http://schemas.microsoft.com/office/drawing/2014/main" id="{71137905-82A3-3F49-9B1A-03843C147729}"/>
              </a:ext>
            </a:extLst>
          </p:cNvPr>
          <p:cNvSpPr/>
          <p:nvPr/>
        </p:nvSpPr>
        <p:spPr>
          <a:xfrm>
            <a:off x="301750" y="2961514"/>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a:t>
            </a:r>
          </a:p>
        </p:txBody>
      </p:sp>
      <p:sp>
        <p:nvSpPr>
          <p:cNvPr id="31" name="正方形/長方形 30">
            <a:extLst>
              <a:ext uri="{FF2B5EF4-FFF2-40B4-BE49-F238E27FC236}">
                <a16:creationId xmlns:a16="http://schemas.microsoft.com/office/drawing/2014/main" id="{D24F3B91-784F-2048-81EB-752D41C8262D}"/>
              </a:ext>
            </a:extLst>
          </p:cNvPr>
          <p:cNvSpPr/>
          <p:nvPr/>
        </p:nvSpPr>
        <p:spPr>
          <a:xfrm>
            <a:off x="301750" y="2061120"/>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4</a:t>
            </a:r>
          </a:p>
        </p:txBody>
      </p:sp>
      <p:sp>
        <p:nvSpPr>
          <p:cNvPr id="32" name="正方形/長方形 31">
            <a:extLst>
              <a:ext uri="{FF2B5EF4-FFF2-40B4-BE49-F238E27FC236}">
                <a16:creationId xmlns:a16="http://schemas.microsoft.com/office/drawing/2014/main" id="{D723EC9F-6AA9-DF45-BB5E-BE33C42B89B4}"/>
              </a:ext>
            </a:extLst>
          </p:cNvPr>
          <p:cNvSpPr/>
          <p:nvPr/>
        </p:nvSpPr>
        <p:spPr>
          <a:xfrm>
            <a:off x="301750" y="1146959"/>
            <a:ext cx="497434" cy="707886"/>
          </a:xfrm>
          <a:prstGeom prst="rect">
            <a:avLst/>
          </a:prstGeom>
        </p:spPr>
        <p:txBody>
          <a:bodyPr wrap="squar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5</a:t>
            </a:r>
          </a:p>
        </p:txBody>
      </p:sp>
    </p:spTree>
    <p:extLst>
      <p:ext uri="{BB962C8B-B14F-4D97-AF65-F5344CB8AC3E}">
        <p14:creationId xmlns:p14="http://schemas.microsoft.com/office/powerpoint/2010/main" val="2793525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09B5092-7640-3D42-808B-15E5D143E492}"/>
              </a:ext>
            </a:extLst>
          </p:cNvPr>
          <p:cNvSpPr>
            <a:spLocks noGrp="1"/>
          </p:cNvSpPr>
          <p:nvPr>
            <p:ph type="title"/>
          </p:nvPr>
        </p:nvSpPr>
        <p:spPr/>
        <p:txBody>
          <a:bodyPr/>
          <a:lstStyle/>
          <a:p>
            <a:r>
              <a:rPr lang="ja-JP" altLang="en-US" sz="2800"/>
              <a:t>職場と個人のギャップ</a:t>
            </a:r>
          </a:p>
        </p:txBody>
      </p:sp>
      <p:sp>
        <p:nvSpPr>
          <p:cNvPr id="5" name="正方形/長方形 4">
            <a:extLst>
              <a:ext uri="{FF2B5EF4-FFF2-40B4-BE49-F238E27FC236}">
                <a16:creationId xmlns:a16="http://schemas.microsoft.com/office/drawing/2014/main" id="{DED0B8CF-6986-9241-AB0F-1DFE6C1DB4B1}"/>
              </a:ext>
            </a:extLst>
          </p:cNvPr>
          <p:cNvSpPr/>
          <p:nvPr/>
        </p:nvSpPr>
        <p:spPr>
          <a:xfrm>
            <a:off x="4572000" y="981667"/>
            <a:ext cx="2984602" cy="874344"/>
          </a:xfrm>
          <a:prstGeom prst="rect">
            <a:avLst/>
          </a:prstGeom>
          <a:solidFill>
            <a:srgbClr val="37441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F344569-BD68-E945-8DA2-0BBAFF8BD5B4}"/>
              </a:ext>
            </a:extLst>
          </p:cNvPr>
          <p:cNvSpPr/>
          <p:nvPr/>
        </p:nvSpPr>
        <p:spPr>
          <a:xfrm>
            <a:off x="4572000" y="1892957"/>
            <a:ext cx="2984602" cy="87434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B4B172A2-854E-6F4E-BAFA-6AFF89E531B1}"/>
              </a:ext>
            </a:extLst>
          </p:cNvPr>
          <p:cNvSpPr/>
          <p:nvPr/>
        </p:nvSpPr>
        <p:spPr>
          <a:xfrm>
            <a:off x="4572000" y="2804247"/>
            <a:ext cx="2984602" cy="87434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622A9BB-1EEF-A64C-923B-2C5DADE1A18A}"/>
              </a:ext>
            </a:extLst>
          </p:cNvPr>
          <p:cNvSpPr/>
          <p:nvPr/>
        </p:nvSpPr>
        <p:spPr>
          <a:xfrm>
            <a:off x="4572000" y="3718408"/>
            <a:ext cx="2984602" cy="874344"/>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7297D8A4-CC41-5B49-8C5B-D088980401F1}"/>
              </a:ext>
            </a:extLst>
          </p:cNvPr>
          <p:cNvSpPr/>
          <p:nvPr/>
        </p:nvSpPr>
        <p:spPr>
          <a:xfrm>
            <a:off x="4572000" y="4626672"/>
            <a:ext cx="2984602" cy="87434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F002794C-3A32-144E-B584-AE5A816A66CA}"/>
              </a:ext>
            </a:extLst>
          </p:cNvPr>
          <p:cNvSpPr/>
          <p:nvPr/>
        </p:nvSpPr>
        <p:spPr>
          <a:xfrm>
            <a:off x="1536192" y="5540833"/>
            <a:ext cx="6020410" cy="87434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787308D8-A13F-FB40-95C1-04A9AD77D603}"/>
              </a:ext>
            </a:extLst>
          </p:cNvPr>
          <p:cNvSpPr/>
          <p:nvPr/>
        </p:nvSpPr>
        <p:spPr>
          <a:xfrm>
            <a:off x="857705" y="5707291"/>
            <a:ext cx="497434" cy="707886"/>
          </a:xfrm>
          <a:prstGeom prst="rect">
            <a:avLst/>
          </a:prstGeom>
        </p:spPr>
        <p:txBody>
          <a:bodyPr wrap="square">
            <a:spAutoFit/>
          </a:bodyPr>
          <a:lstStyle/>
          <a:p>
            <a:pPr algn="ctr"/>
            <a:r>
              <a:rPr lang="en-US" altLang="ja-JP" sz="4000" dirty="0">
                <a:solidFill>
                  <a:srgbClr val="7030A0"/>
                </a:solidFill>
                <a:latin typeface="Meiryo" panose="020B0604030504040204" pitchFamily="34" charset="-128"/>
                <a:ea typeface="Meiryo" panose="020B0604030504040204" pitchFamily="34" charset="-128"/>
              </a:rPr>
              <a:t>O</a:t>
            </a:r>
          </a:p>
        </p:txBody>
      </p:sp>
      <p:sp>
        <p:nvSpPr>
          <p:cNvPr id="12" name="正方形/長方形 11">
            <a:extLst>
              <a:ext uri="{FF2B5EF4-FFF2-40B4-BE49-F238E27FC236}">
                <a16:creationId xmlns:a16="http://schemas.microsoft.com/office/drawing/2014/main" id="{97545CBD-2B3B-214C-B71C-036A9A6B5943}"/>
              </a:ext>
            </a:extLst>
          </p:cNvPr>
          <p:cNvSpPr/>
          <p:nvPr/>
        </p:nvSpPr>
        <p:spPr>
          <a:xfrm>
            <a:off x="857705" y="4793130"/>
            <a:ext cx="497434" cy="707886"/>
          </a:xfrm>
          <a:prstGeom prst="rect">
            <a:avLst/>
          </a:prstGeom>
        </p:spPr>
        <p:txBody>
          <a:bodyPr wrap="square">
            <a:spAutoFit/>
          </a:bodyPr>
          <a:lstStyle/>
          <a:p>
            <a:pPr algn="ctr"/>
            <a:r>
              <a:rPr lang="en-US" altLang="ja-JP" sz="4000" dirty="0">
                <a:solidFill>
                  <a:srgbClr val="7030A0"/>
                </a:solidFill>
                <a:latin typeface="Meiryo" panose="020B0604030504040204" pitchFamily="34" charset="-128"/>
                <a:ea typeface="Meiryo" panose="020B0604030504040204" pitchFamily="34" charset="-128"/>
              </a:rPr>
              <a:t>1</a:t>
            </a:r>
          </a:p>
        </p:txBody>
      </p:sp>
      <p:sp>
        <p:nvSpPr>
          <p:cNvPr id="13" name="正方形/長方形 12">
            <a:extLst>
              <a:ext uri="{FF2B5EF4-FFF2-40B4-BE49-F238E27FC236}">
                <a16:creationId xmlns:a16="http://schemas.microsoft.com/office/drawing/2014/main" id="{54FF5817-1A43-9C44-8437-7786C52AFBCD}"/>
              </a:ext>
            </a:extLst>
          </p:cNvPr>
          <p:cNvSpPr/>
          <p:nvPr/>
        </p:nvSpPr>
        <p:spPr>
          <a:xfrm>
            <a:off x="857705" y="3875675"/>
            <a:ext cx="497434" cy="707886"/>
          </a:xfrm>
          <a:prstGeom prst="rect">
            <a:avLst/>
          </a:prstGeom>
        </p:spPr>
        <p:txBody>
          <a:bodyPr wrap="square">
            <a:spAutoFit/>
          </a:bodyPr>
          <a:lstStyle/>
          <a:p>
            <a:pPr algn="ctr"/>
            <a:r>
              <a:rPr lang="en-US" altLang="ja-JP" sz="4000" dirty="0">
                <a:solidFill>
                  <a:srgbClr val="7030A0"/>
                </a:solidFill>
                <a:latin typeface="Meiryo" panose="020B0604030504040204" pitchFamily="34" charset="-128"/>
                <a:ea typeface="Meiryo" panose="020B0604030504040204" pitchFamily="34" charset="-128"/>
              </a:rPr>
              <a:t>2</a:t>
            </a:r>
          </a:p>
        </p:txBody>
      </p:sp>
      <p:sp>
        <p:nvSpPr>
          <p:cNvPr id="14" name="正方形/長方形 13">
            <a:extLst>
              <a:ext uri="{FF2B5EF4-FFF2-40B4-BE49-F238E27FC236}">
                <a16:creationId xmlns:a16="http://schemas.microsoft.com/office/drawing/2014/main" id="{9CCB9569-42FA-F740-B0F0-CA48CAE70143}"/>
              </a:ext>
            </a:extLst>
          </p:cNvPr>
          <p:cNvSpPr/>
          <p:nvPr/>
        </p:nvSpPr>
        <p:spPr>
          <a:xfrm>
            <a:off x="857705" y="2961514"/>
            <a:ext cx="497434" cy="707886"/>
          </a:xfrm>
          <a:prstGeom prst="rect">
            <a:avLst/>
          </a:prstGeom>
        </p:spPr>
        <p:txBody>
          <a:bodyPr wrap="square">
            <a:spAutoFit/>
          </a:bodyPr>
          <a:lstStyle/>
          <a:p>
            <a:pPr algn="ctr"/>
            <a:r>
              <a:rPr lang="en-US" altLang="ja-JP" sz="4000" dirty="0">
                <a:solidFill>
                  <a:srgbClr val="7030A0"/>
                </a:solidFill>
                <a:latin typeface="Meiryo" panose="020B0604030504040204" pitchFamily="34" charset="-128"/>
                <a:ea typeface="Meiryo" panose="020B0604030504040204" pitchFamily="34" charset="-128"/>
              </a:rPr>
              <a:t>3</a:t>
            </a:r>
          </a:p>
        </p:txBody>
      </p:sp>
      <p:sp>
        <p:nvSpPr>
          <p:cNvPr id="15" name="正方形/長方形 14">
            <a:extLst>
              <a:ext uri="{FF2B5EF4-FFF2-40B4-BE49-F238E27FC236}">
                <a16:creationId xmlns:a16="http://schemas.microsoft.com/office/drawing/2014/main" id="{FEC05EC1-2636-2149-B0A6-E05745BFBAB0}"/>
              </a:ext>
            </a:extLst>
          </p:cNvPr>
          <p:cNvSpPr/>
          <p:nvPr/>
        </p:nvSpPr>
        <p:spPr>
          <a:xfrm>
            <a:off x="857705" y="2061120"/>
            <a:ext cx="497434" cy="707886"/>
          </a:xfrm>
          <a:prstGeom prst="rect">
            <a:avLst/>
          </a:prstGeom>
        </p:spPr>
        <p:txBody>
          <a:bodyPr wrap="square">
            <a:spAutoFit/>
          </a:bodyPr>
          <a:lstStyle/>
          <a:p>
            <a:pPr algn="ctr"/>
            <a:r>
              <a:rPr lang="en-US" altLang="ja-JP" sz="4000" dirty="0">
                <a:solidFill>
                  <a:srgbClr val="7030A0"/>
                </a:solidFill>
                <a:latin typeface="Meiryo" panose="020B0604030504040204" pitchFamily="34" charset="-128"/>
                <a:ea typeface="Meiryo" panose="020B0604030504040204" pitchFamily="34" charset="-128"/>
              </a:rPr>
              <a:t>4</a:t>
            </a:r>
          </a:p>
        </p:txBody>
      </p:sp>
      <p:sp>
        <p:nvSpPr>
          <p:cNvPr id="16" name="正方形/長方形 15">
            <a:extLst>
              <a:ext uri="{FF2B5EF4-FFF2-40B4-BE49-F238E27FC236}">
                <a16:creationId xmlns:a16="http://schemas.microsoft.com/office/drawing/2014/main" id="{49699597-63EF-624D-AD46-FBFB2B6FF650}"/>
              </a:ext>
            </a:extLst>
          </p:cNvPr>
          <p:cNvSpPr/>
          <p:nvPr/>
        </p:nvSpPr>
        <p:spPr>
          <a:xfrm>
            <a:off x="857705" y="1146959"/>
            <a:ext cx="497434" cy="707886"/>
          </a:xfrm>
          <a:prstGeom prst="rect">
            <a:avLst/>
          </a:prstGeom>
        </p:spPr>
        <p:txBody>
          <a:bodyPr wrap="square">
            <a:spAutoFit/>
          </a:bodyPr>
          <a:lstStyle/>
          <a:p>
            <a:pPr algn="ctr"/>
            <a:r>
              <a:rPr lang="en-US" altLang="ja-JP" sz="4000" dirty="0">
                <a:solidFill>
                  <a:srgbClr val="7030A0"/>
                </a:solidFill>
                <a:latin typeface="Meiryo" panose="020B0604030504040204" pitchFamily="34" charset="-128"/>
                <a:ea typeface="Meiryo" panose="020B0604030504040204" pitchFamily="34" charset="-128"/>
              </a:rPr>
              <a:t>5</a:t>
            </a:r>
          </a:p>
        </p:txBody>
      </p:sp>
      <p:sp>
        <p:nvSpPr>
          <p:cNvPr id="17" name="正方形/長方形 16">
            <a:extLst>
              <a:ext uri="{FF2B5EF4-FFF2-40B4-BE49-F238E27FC236}">
                <a16:creationId xmlns:a16="http://schemas.microsoft.com/office/drawing/2014/main" id="{37B0C9E7-C717-3248-BC88-A04C7D4E8FA2}"/>
              </a:ext>
            </a:extLst>
          </p:cNvPr>
          <p:cNvSpPr/>
          <p:nvPr/>
        </p:nvSpPr>
        <p:spPr>
          <a:xfrm>
            <a:off x="1536192" y="981667"/>
            <a:ext cx="2984602" cy="87434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8274F2EC-DF1C-4643-9706-47C3EBFD3496}"/>
              </a:ext>
            </a:extLst>
          </p:cNvPr>
          <p:cNvSpPr/>
          <p:nvPr/>
        </p:nvSpPr>
        <p:spPr>
          <a:xfrm>
            <a:off x="1536192" y="1892957"/>
            <a:ext cx="2984602" cy="8743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2D8D2408-115C-6341-8ABE-520E55ABE876}"/>
              </a:ext>
            </a:extLst>
          </p:cNvPr>
          <p:cNvSpPr/>
          <p:nvPr/>
        </p:nvSpPr>
        <p:spPr>
          <a:xfrm>
            <a:off x="1536192" y="2804247"/>
            <a:ext cx="2984602" cy="87434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FCFF9C4-14FC-AE45-8F76-21584D974587}"/>
              </a:ext>
            </a:extLst>
          </p:cNvPr>
          <p:cNvSpPr/>
          <p:nvPr/>
        </p:nvSpPr>
        <p:spPr>
          <a:xfrm>
            <a:off x="1536192" y="3718408"/>
            <a:ext cx="2984602" cy="87434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2E5867CD-BF10-D745-8767-93D527A12D99}"/>
              </a:ext>
            </a:extLst>
          </p:cNvPr>
          <p:cNvSpPr/>
          <p:nvPr/>
        </p:nvSpPr>
        <p:spPr>
          <a:xfrm>
            <a:off x="1536192" y="4626672"/>
            <a:ext cx="2984602" cy="87434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4EB92A6-C5E6-B44E-B45C-03C247B8FCAD}"/>
              </a:ext>
            </a:extLst>
          </p:cNvPr>
          <p:cNvSpPr txBox="1"/>
          <p:nvPr/>
        </p:nvSpPr>
        <p:spPr>
          <a:xfrm>
            <a:off x="5612895" y="1236385"/>
            <a:ext cx="902811"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個人</a:t>
            </a:r>
          </a:p>
        </p:txBody>
      </p:sp>
      <p:sp>
        <p:nvSpPr>
          <p:cNvPr id="27" name="テキスト ボックス 26">
            <a:extLst>
              <a:ext uri="{FF2B5EF4-FFF2-40B4-BE49-F238E27FC236}">
                <a16:creationId xmlns:a16="http://schemas.microsoft.com/office/drawing/2014/main" id="{CBEA6F9B-F717-3445-BC41-CFC67BB39AFF}"/>
              </a:ext>
            </a:extLst>
          </p:cNvPr>
          <p:cNvSpPr txBox="1"/>
          <p:nvPr/>
        </p:nvSpPr>
        <p:spPr>
          <a:xfrm>
            <a:off x="2555142" y="1243700"/>
            <a:ext cx="902811"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組織</a:t>
            </a:r>
          </a:p>
        </p:txBody>
      </p:sp>
      <p:grpSp>
        <p:nvGrpSpPr>
          <p:cNvPr id="34" name="グループ化 33">
            <a:extLst>
              <a:ext uri="{FF2B5EF4-FFF2-40B4-BE49-F238E27FC236}">
                <a16:creationId xmlns:a16="http://schemas.microsoft.com/office/drawing/2014/main" id="{FE849770-3C3C-0E47-955E-DE6539D26E45}"/>
              </a:ext>
            </a:extLst>
          </p:cNvPr>
          <p:cNvGrpSpPr/>
          <p:nvPr/>
        </p:nvGrpSpPr>
        <p:grpSpPr>
          <a:xfrm>
            <a:off x="-23311" y="2139584"/>
            <a:ext cx="9210492" cy="4090927"/>
            <a:chOff x="-23311" y="2139584"/>
            <a:chExt cx="9210492" cy="4090927"/>
          </a:xfrm>
        </p:grpSpPr>
        <p:sp>
          <p:nvSpPr>
            <p:cNvPr id="25" name="角丸四角形 24">
              <a:extLst>
                <a:ext uri="{FF2B5EF4-FFF2-40B4-BE49-F238E27FC236}">
                  <a16:creationId xmlns:a16="http://schemas.microsoft.com/office/drawing/2014/main" id="{DB208A6F-BF01-664D-9EF2-ACED24C4B4A8}"/>
                </a:ext>
              </a:extLst>
            </p:cNvPr>
            <p:cNvSpPr/>
            <p:nvPr/>
          </p:nvSpPr>
          <p:spPr>
            <a:xfrm rot="1999936" flipV="1">
              <a:off x="-23311" y="3079426"/>
              <a:ext cx="9210492" cy="1242972"/>
            </a:xfrm>
            <a:prstGeom prst="roundRect">
              <a:avLst>
                <a:gd name="adj" fmla="val 50000"/>
              </a:avLst>
            </a:prstGeom>
            <a:solidFill>
              <a:srgbClr val="FF0000">
                <a:alpha val="2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E2832239-7DC5-AA48-96CD-189920DF5F03}"/>
                </a:ext>
              </a:extLst>
            </p:cNvPr>
            <p:cNvSpPr txBox="1"/>
            <p:nvPr/>
          </p:nvSpPr>
          <p:spPr>
            <a:xfrm>
              <a:off x="7528440" y="5707291"/>
              <a:ext cx="902811" cy="523220"/>
            </a:xfrm>
            <a:prstGeom prst="rect">
              <a:avLst/>
            </a:prstGeom>
            <a:noFill/>
          </p:spPr>
          <p:txBody>
            <a:bodyPr wrap="none" rtlCol="0">
              <a:spAutoFit/>
            </a:bodyPr>
            <a:lstStyle/>
            <a:p>
              <a:pPr algn="ctr"/>
              <a:r>
                <a:rPr kumimoji="1" lang="ja-JP" altLang="en-US" sz="2800">
                  <a:solidFill>
                    <a:srgbClr val="FF0000"/>
                  </a:solidFill>
                  <a:latin typeface="Meiryo" panose="020B0604030504040204" pitchFamily="34" charset="-128"/>
                  <a:ea typeface="Meiryo" panose="020B0604030504040204" pitchFamily="34" charset="-128"/>
                </a:rPr>
                <a:t>保身</a:t>
              </a:r>
            </a:p>
          </p:txBody>
        </p:sp>
        <p:sp>
          <p:nvSpPr>
            <p:cNvPr id="31" name="上矢印 30">
              <a:extLst>
                <a:ext uri="{FF2B5EF4-FFF2-40B4-BE49-F238E27FC236}">
                  <a16:creationId xmlns:a16="http://schemas.microsoft.com/office/drawing/2014/main" id="{C0723BEA-32CF-8E42-96CB-301A0B9A7E20}"/>
                </a:ext>
              </a:extLst>
            </p:cNvPr>
            <p:cNvSpPr/>
            <p:nvPr/>
          </p:nvSpPr>
          <p:spPr>
            <a:xfrm>
              <a:off x="2837778" y="2139584"/>
              <a:ext cx="337537" cy="459716"/>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グループ化 23">
            <a:extLst>
              <a:ext uri="{FF2B5EF4-FFF2-40B4-BE49-F238E27FC236}">
                <a16:creationId xmlns:a16="http://schemas.microsoft.com/office/drawing/2014/main" id="{A27FA40A-DD9F-1146-BD52-9735FB0EDEBD}"/>
              </a:ext>
            </a:extLst>
          </p:cNvPr>
          <p:cNvGrpSpPr/>
          <p:nvPr/>
        </p:nvGrpSpPr>
        <p:grpSpPr>
          <a:xfrm>
            <a:off x="-43180" y="1265646"/>
            <a:ext cx="9210492" cy="3025239"/>
            <a:chOff x="-43180" y="1265646"/>
            <a:chExt cx="9210492" cy="3025239"/>
          </a:xfrm>
        </p:grpSpPr>
        <p:sp>
          <p:nvSpPr>
            <p:cNvPr id="23" name="角丸四角形 22">
              <a:extLst>
                <a:ext uri="{FF2B5EF4-FFF2-40B4-BE49-F238E27FC236}">
                  <a16:creationId xmlns:a16="http://schemas.microsoft.com/office/drawing/2014/main" id="{62BE2452-7263-8844-BA9F-0A16A70ED91D}"/>
                </a:ext>
              </a:extLst>
            </p:cNvPr>
            <p:cNvSpPr/>
            <p:nvPr/>
          </p:nvSpPr>
          <p:spPr>
            <a:xfrm rot="19600064">
              <a:off x="-43180" y="3047913"/>
              <a:ext cx="9210492" cy="1242972"/>
            </a:xfrm>
            <a:prstGeom prst="roundRect">
              <a:avLst>
                <a:gd name="adj" fmla="val 50000"/>
              </a:avLst>
            </a:prstGeom>
            <a:solidFill>
              <a:schemeClr val="tx2">
                <a:lumMod val="60000"/>
                <a:lumOff val="40000"/>
                <a:alpha val="2313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C810BF84-EBFD-6348-A3CA-139E671463D0}"/>
                </a:ext>
              </a:extLst>
            </p:cNvPr>
            <p:cNvSpPr txBox="1"/>
            <p:nvPr/>
          </p:nvSpPr>
          <p:spPr>
            <a:xfrm>
              <a:off x="7528440" y="1265646"/>
              <a:ext cx="902811" cy="523220"/>
            </a:xfrm>
            <a:prstGeom prst="rect">
              <a:avLst/>
            </a:prstGeom>
            <a:noFill/>
          </p:spPr>
          <p:txBody>
            <a:bodyPr wrap="none" rtlCol="0">
              <a:spAutoFit/>
            </a:bodyPr>
            <a:lstStyle/>
            <a:p>
              <a:pPr algn="ctr"/>
              <a:r>
                <a:rPr kumimoji="1" lang="ja-JP" altLang="en-US" sz="2800">
                  <a:solidFill>
                    <a:srgbClr val="0070C0"/>
                  </a:solidFill>
                  <a:latin typeface="Meiryo" panose="020B0604030504040204" pitchFamily="34" charset="-128"/>
                  <a:ea typeface="Meiryo" panose="020B0604030504040204" pitchFamily="34" charset="-128"/>
                </a:rPr>
                <a:t>転職</a:t>
              </a:r>
            </a:p>
          </p:txBody>
        </p:sp>
        <p:sp>
          <p:nvSpPr>
            <p:cNvPr id="32" name="上矢印 31">
              <a:extLst>
                <a:ext uri="{FF2B5EF4-FFF2-40B4-BE49-F238E27FC236}">
                  <a16:creationId xmlns:a16="http://schemas.microsoft.com/office/drawing/2014/main" id="{6FE11E19-77B3-5F4F-97D0-9759A30D458A}"/>
                </a:ext>
              </a:extLst>
            </p:cNvPr>
            <p:cNvSpPr/>
            <p:nvPr/>
          </p:nvSpPr>
          <p:spPr>
            <a:xfrm>
              <a:off x="5895531" y="2139584"/>
              <a:ext cx="337537" cy="459716"/>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 name="グループ化 2">
            <a:extLst>
              <a:ext uri="{FF2B5EF4-FFF2-40B4-BE49-F238E27FC236}">
                <a16:creationId xmlns:a16="http://schemas.microsoft.com/office/drawing/2014/main" id="{972C1BCA-8CBC-1647-AB72-9703D2245133}"/>
              </a:ext>
            </a:extLst>
          </p:cNvPr>
          <p:cNvGrpSpPr/>
          <p:nvPr/>
        </p:nvGrpSpPr>
        <p:grpSpPr>
          <a:xfrm>
            <a:off x="603504" y="3087820"/>
            <a:ext cx="7936992" cy="1313219"/>
            <a:chOff x="603504" y="3087820"/>
            <a:chExt cx="7936992" cy="1313219"/>
          </a:xfrm>
        </p:grpSpPr>
        <p:grpSp>
          <p:nvGrpSpPr>
            <p:cNvPr id="2" name="グループ化 1">
              <a:extLst>
                <a:ext uri="{FF2B5EF4-FFF2-40B4-BE49-F238E27FC236}">
                  <a16:creationId xmlns:a16="http://schemas.microsoft.com/office/drawing/2014/main" id="{ED536BC7-5C59-3F46-8775-8935CC9B539E}"/>
                </a:ext>
              </a:extLst>
            </p:cNvPr>
            <p:cNvGrpSpPr/>
            <p:nvPr/>
          </p:nvGrpSpPr>
          <p:grpSpPr>
            <a:xfrm>
              <a:off x="603504" y="3087820"/>
              <a:ext cx="7936992" cy="1313219"/>
              <a:chOff x="603504" y="3087820"/>
              <a:chExt cx="7936992" cy="1313219"/>
            </a:xfrm>
          </p:grpSpPr>
          <p:sp>
            <p:nvSpPr>
              <p:cNvPr id="22" name="角丸四角形 21">
                <a:extLst>
                  <a:ext uri="{FF2B5EF4-FFF2-40B4-BE49-F238E27FC236}">
                    <a16:creationId xmlns:a16="http://schemas.microsoft.com/office/drawing/2014/main" id="{268EA783-CD77-DE4C-A800-360E35E5EFC8}"/>
                  </a:ext>
                </a:extLst>
              </p:cNvPr>
              <p:cNvSpPr/>
              <p:nvPr/>
            </p:nvSpPr>
            <p:spPr>
              <a:xfrm>
                <a:off x="603504" y="3087820"/>
                <a:ext cx="7936992" cy="1313219"/>
              </a:xfrm>
              <a:prstGeom prst="roundRect">
                <a:avLst>
                  <a:gd name="adj" fmla="val 50000"/>
                </a:avLst>
              </a:prstGeom>
              <a:solidFill>
                <a:srgbClr val="E46C0A">
                  <a:alpha val="2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左右矢印 32">
                <a:extLst>
                  <a:ext uri="{FF2B5EF4-FFF2-40B4-BE49-F238E27FC236}">
                    <a16:creationId xmlns:a16="http://schemas.microsoft.com/office/drawing/2014/main" id="{69BD4209-C371-E449-BDC1-2B7D44CEF5AC}"/>
                  </a:ext>
                </a:extLst>
              </p:cNvPr>
              <p:cNvSpPr/>
              <p:nvPr/>
            </p:nvSpPr>
            <p:spPr>
              <a:xfrm>
                <a:off x="4089257" y="3492395"/>
                <a:ext cx="902811" cy="388999"/>
              </a:xfrm>
              <a:prstGeom prst="lef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テキスト ボックス 27">
              <a:extLst>
                <a:ext uri="{FF2B5EF4-FFF2-40B4-BE49-F238E27FC236}">
                  <a16:creationId xmlns:a16="http://schemas.microsoft.com/office/drawing/2014/main" id="{B8A99720-3D75-3D44-AEAB-F33403F7A3C5}"/>
                </a:ext>
              </a:extLst>
            </p:cNvPr>
            <p:cNvSpPr txBox="1"/>
            <p:nvPr/>
          </p:nvSpPr>
          <p:spPr>
            <a:xfrm>
              <a:off x="7565016" y="3540673"/>
              <a:ext cx="902811" cy="523220"/>
            </a:xfrm>
            <a:prstGeom prst="rect">
              <a:avLst/>
            </a:prstGeom>
            <a:noFill/>
          </p:spPr>
          <p:txBody>
            <a:bodyPr wrap="none" rtlCol="0">
              <a:spAutoFit/>
            </a:bodyPr>
            <a:lstStyle/>
            <a:p>
              <a:pPr algn="ctr"/>
              <a:r>
                <a:rPr kumimoji="1" lang="ja-JP" altLang="en-US" sz="2800">
                  <a:solidFill>
                    <a:schemeClr val="accent6">
                      <a:lumMod val="50000"/>
                    </a:schemeClr>
                  </a:solidFill>
                  <a:latin typeface="Meiryo" panose="020B0604030504040204" pitchFamily="34" charset="-128"/>
                  <a:ea typeface="Meiryo" panose="020B0604030504040204" pitchFamily="34" charset="-128"/>
                </a:rPr>
                <a:t>満足</a:t>
              </a:r>
            </a:p>
          </p:txBody>
        </p:sp>
      </p:grpSp>
    </p:spTree>
    <p:extLst>
      <p:ext uri="{BB962C8B-B14F-4D97-AF65-F5344CB8AC3E}">
        <p14:creationId xmlns:p14="http://schemas.microsoft.com/office/powerpoint/2010/main" val="425969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out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C74DA43F-6A75-6C41-9EA6-E50AB21B55F3}"/>
              </a:ext>
            </a:extLst>
          </p:cNvPr>
          <p:cNvSpPr/>
          <p:nvPr/>
        </p:nvSpPr>
        <p:spPr>
          <a:xfrm>
            <a:off x="1508007" y="826758"/>
            <a:ext cx="3604817" cy="5650658"/>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7D6E916F-EBF0-0148-AA10-7D5CECEA7F2B}"/>
              </a:ext>
            </a:extLst>
          </p:cNvPr>
          <p:cNvSpPr/>
          <p:nvPr/>
        </p:nvSpPr>
        <p:spPr>
          <a:xfrm>
            <a:off x="5146024" y="826758"/>
            <a:ext cx="3604817" cy="5650658"/>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10ECF21-D549-6E43-AB24-FAE032BFBD9E}"/>
              </a:ext>
            </a:extLst>
          </p:cNvPr>
          <p:cNvSpPr/>
          <p:nvPr/>
        </p:nvSpPr>
        <p:spPr>
          <a:xfrm>
            <a:off x="191458" y="1321361"/>
            <a:ext cx="8783385" cy="478738"/>
          </a:xfrm>
          <a:prstGeom prst="rect">
            <a:avLst/>
          </a:prstGeom>
          <a:solidFill>
            <a:schemeClr val="bg1">
              <a:alpha val="3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AA8D6F50-A9FF-B140-BADF-4E133B7C07C0}"/>
              </a:ext>
            </a:extLst>
          </p:cNvPr>
          <p:cNvSpPr/>
          <p:nvPr/>
        </p:nvSpPr>
        <p:spPr>
          <a:xfrm>
            <a:off x="191458" y="1865910"/>
            <a:ext cx="8783385" cy="478738"/>
          </a:xfrm>
          <a:prstGeom prst="rect">
            <a:avLst/>
          </a:prstGeom>
          <a:solidFill>
            <a:schemeClr val="bg1">
              <a:alpha val="3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C88C950A-EF95-3241-B640-3A3C22A82E74}"/>
              </a:ext>
            </a:extLst>
          </p:cNvPr>
          <p:cNvSpPr/>
          <p:nvPr/>
        </p:nvSpPr>
        <p:spPr>
          <a:xfrm>
            <a:off x="191458" y="2412632"/>
            <a:ext cx="8783385" cy="478738"/>
          </a:xfrm>
          <a:prstGeom prst="rect">
            <a:avLst/>
          </a:prstGeom>
          <a:solidFill>
            <a:schemeClr val="bg1">
              <a:alpha val="3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F4B9A7D5-4FB0-F748-804F-E9C6800D1C4E}"/>
              </a:ext>
            </a:extLst>
          </p:cNvPr>
          <p:cNvSpPr/>
          <p:nvPr/>
        </p:nvSpPr>
        <p:spPr>
          <a:xfrm>
            <a:off x="192399" y="2947521"/>
            <a:ext cx="8783385" cy="478738"/>
          </a:xfrm>
          <a:prstGeom prst="rect">
            <a:avLst/>
          </a:prstGeom>
          <a:solidFill>
            <a:schemeClr val="bg1">
              <a:alpha val="3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D8ECFBF9-27EB-3747-BEAE-581D495905B5}"/>
              </a:ext>
            </a:extLst>
          </p:cNvPr>
          <p:cNvSpPr/>
          <p:nvPr/>
        </p:nvSpPr>
        <p:spPr>
          <a:xfrm>
            <a:off x="191458" y="3485145"/>
            <a:ext cx="8783385" cy="478738"/>
          </a:xfrm>
          <a:prstGeom prst="rect">
            <a:avLst/>
          </a:prstGeom>
          <a:solidFill>
            <a:schemeClr val="bg1">
              <a:alpha val="3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3B539BED-8CD0-9148-A2D9-87883C2C4664}"/>
              </a:ext>
            </a:extLst>
          </p:cNvPr>
          <p:cNvSpPr/>
          <p:nvPr/>
        </p:nvSpPr>
        <p:spPr>
          <a:xfrm>
            <a:off x="191458" y="4018218"/>
            <a:ext cx="8783385" cy="478738"/>
          </a:xfrm>
          <a:prstGeom prst="rect">
            <a:avLst/>
          </a:prstGeom>
          <a:solidFill>
            <a:schemeClr val="bg1">
              <a:alpha val="3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A57E19C-9B7B-E34B-B690-F282546DAB8A}"/>
              </a:ext>
            </a:extLst>
          </p:cNvPr>
          <p:cNvSpPr>
            <a:spLocks noGrp="1"/>
          </p:cNvSpPr>
          <p:nvPr>
            <p:ph type="title"/>
          </p:nvPr>
        </p:nvSpPr>
        <p:spPr/>
        <p:txBody>
          <a:bodyPr/>
          <a:lstStyle/>
          <a:p>
            <a:r>
              <a:rPr kumimoji="1" lang="ja-JP" altLang="en-US"/>
              <a:t>ジョブ型雇用とメンバーシップ型雇用</a:t>
            </a:r>
          </a:p>
        </p:txBody>
      </p:sp>
      <p:sp>
        <p:nvSpPr>
          <p:cNvPr id="3" name="テキスト ボックス 2">
            <a:extLst>
              <a:ext uri="{FF2B5EF4-FFF2-40B4-BE49-F238E27FC236}">
                <a16:creationId xmlns:a16="http://schemas.microsoft.com/office/drawing/2014/main" id="{9C87B0EE-12AF-934C-9920-A0AC177727F2}"/>
              </a:ext>
            </a:extLst>
          </p:cNvPr>
          <p:cNvSpPr txBox="1"/>
          <p:nvPr/>
        </p:nvSpPr>
        <p:spPr>
          <a:xfrm>
            <a:off x="1781793" y="1425271"/>
            <a:ext cx="3057247"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職務記述書で決定。</a:t>
            </a:r>
            <a:r>
              <a:rPr kumimoji="1" lang="ja-JP" altLang="en-US" sz="1400">
                <a:solidFill>
                  <a:schemeClr val="bg1"/>
                </a:solidFill>
                <a:latin typeface="Meiryo" panose="020B0604030504040204" pitchFamily="34" charset="-128"/>
                <a:ea typeface="Meiryo" panose="020B0604030504040204" pitchFamily="34" charset="-128"/>
              </a:rPr>
              <a:t>専門的・限定的</a:t>
            </a:r>
          </a:p>
        </p:txBody>
      </p:sp>
      <p:sp>
        <p:nvSpPr>
          <p:cNvPr id="4" name="テキスト ボックス 3">
            <a:extLst>
              <a:ext uri="{FF2B5EF4-FFF2-40B4-BE49-F238E27FC236}">
                <a16:creationId xmlns:a16="http://schemas.microsoft.com/office/drawing/2014/main" id="{D1BDFF88-4434-D84A-9C7A-51F00744D768}"/>
              </a:ext>
            </a:extLst>
          </p:cNvPr>
          <p:cNvSpPr txBox="1"/>
          <p:nvPr/>
        </p:nvSpPr>
        <p:spPr>
          <a:xfrm>
            <a:off x="2392005" y="1942190"/>
            <a:ext cx="18004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業務の成果に応じる</a:t>
            </a:r>
          </a:p>
        </p:txBody>
      </p:sp>
      <p:sp>
        <p:nvSpPr>
          <p:cNvPr id="5" name="テキスト ボックス 4">
            <a:extLst>
              <a:ext uri="{FF2B5EF4-FFF2-40B4-BE49-F238E27FC236}">
                <a16:creationId xmlns:a16="http://schemas.microsoft.com/office/drawing/2014/main" id="{A6FC45B0-16C5-FF4F-991A-7CB42871B623}"/>
              </a:ext>
            </a:extLst>
          </p:cNvPr>
          <p:cNvSpPr txBox="1"/>
          <p:nvPr/>
        </p:nvSpPr>
        <p:spPr>
          <a:xfrm>
            <a:off x="2589704" y="3600477"/>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自主的・自発的</a:t>
            </a:r>
          </a:p>
        </p:txBody>
      </p:sp>
      <p:sp>
        <p:nvSpPr>
          <p:cNvPr id="6" name="テキスト ボックス 5">
            <a:extLst>
              <a:ext uri="{FF2B5EF4-FFF2-40B4-BE49-F238E27FC236}">
                <a16:creationId xmlns:a16="http://schemas.microsoft.com/office/drawing/2014/main" id="{1CAAFD84-5A80-3942-AC66-488D19304F5B}"/>
              </a:ext>
            </a:extLst>
          </p:cNvPr>
          <p:cNvSpPr txBox="1"/>
          <p:nvPr/>
        </p:nvSpPr>
        <p:spPr>
          <a:xfrm>
            <a:off x="442805" y="4086822"/>
            <a:ext cx="877163"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流動性</a:t>
            </a:r>
          </a:p>
        </p:txBody>
      </p:sp>
      <p:sp>
        <p:nvSpPr>
          <p:cNvPr id="7" name="テキスト ボックス 6">
            <a:extLst>
              <a:ext uri="{FF2B5EF4-FFF2-40B4-BE49-F238E27FC236}">
                <a16:creationId xmlns:a16="http://schemas.microsoft.com/office/drawing/2014/main" id="{3B9106CC-3C42-004D-A68E-312273858C61}"/>
              </a:ext>
            </a:extLst>
          </p:cNvPr>
          <p:cNvSpPr txBox="1"/>
          <p:nvPr/>
        </p:nvSpPr>
        <p:spPr>
          <a:xfrm>
            <a:off x="2410168" y="4134211"/>
            <a:ext cx="18004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高い（</a:t>
            </a:r>
            <a:r>
              <a:rPr lang="ja-JP" altLang="en-US" sz="1400">
                <a:solidFill>
                  <a:schemeClr val="bg1"/>
                </a:solidFill>
                <a:latin typeface="Meiryo" panose="020B0604030504040204" pitchFamily="34" charset="-128"/>
                <a:ea typeface="Meiryo" panose="020B0604030504040204" pitchFamily="34" charset="-128"/>
              </a:rPr>
              <a:t>転職・解雇</a:t>
            </a:r>
            <a:r>
              <a:rPr kumimoji="1" lang="ja-JP" altLang="en-US" sz="1400">
                <a:solidFill>
                  <a:schemeClr val="bg1"/>
                </a:solidFill>
                <a:latin typeface="Meiryo" panose="020B0604030504040204" pitchFamily="34" charset="-128"/>
                <a:ea typeface="Meiryo" panose="020B0604030504040204" pitchFamily="34" charset="-128"/>
              </a:rPr>
              <a:t>）</a:t>
            </a:r>
          </a:p>
        </p:txBody>
      </p:sp>
      <p:sp>
        <p:nvSpPr>
          <p:cNvPr id="8" name="テキスト ボックス 7">
            <a:extLst>
              <a:ext uri="{FF2B5EF4-FFF2-40B4-BE49-F238E27FC236}">
                <a16:creationId xmlns:a16="http://schemas.microsoft.com/office/drawing/2014/main" id="{743852CC-2BFB-5542-AAC7-10A70BC9B7F1}"/>
              </a:ext>
            </a:extLst>
          </p:cNvPr>
          <p:cNvSpPr txBox="1"/>
          <p:nvPr/>
        </p:nvSpPr>
        <p:spPr>
          <a:xfrm>
            <a:off x="5413612" y="1425271"/>
            <a:ext cx="305724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配属組織と現場判断で決定。総合的</a:t>
            </a:r>
          </a:p>
        </p:txBody>
      </p:sp>
      <p:sp>
        <p:nvSpPr>
          <p:cNvPr id="9" name="テキスト ボックス 8">
            <a:extLst>
              <a:ext uri="{FF2B5EF4-FFF2-40B4-BE49-F238E27FC236}">
                <a16:creationId xmlns:a16="http://schemas.microsoft.com/office/drawing/2014/main" id="{12EC565E-8C54-6145-B953-E176EF876034}"/>
              </a:ext>
            </a:extLst>
          </p:cNvPr>
          <p:cNvSpPr txBox="1"/>
          <p:nvPr/>
        </p:nvSpPr>
        <p:spPr>
          <a:xfrm>
            <a:off x="5323839" y="1929812"/>
            <a:ext cx="3236784"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勤続年数や役職などで総合的に決まる</a:t>
            </a:r>
          </a:p>
        </p:txBody>
      </p:sp>
      <p:sp>
        <p:nvSpPr>
          <p:cNvPr id="10" name="テキスト ボックス 9">
            <a:extLst>
              <a:ext uri="{FF2B5EF4-FFF2-40B4-BE49-F238E27FC236}">
                <a16:creationId xmlns:a16="http://schemas.microsoft.com/office/drawing/2014/main" id="{F4E50792-7ADE-FA49-860B-8955C9310B73}"/>
              </a:ext>
            </a:extLst>
          </p:cNvPr>
          <p:cNvSpPr txBox="1"/>
          <p:nvPr/>
        </p:nvSpPr>
        <p:spPr>
          <a:xfrm>
            <a:off x="6321346" y="3570625"/>
            <a:ext cx="10823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会社が提供</a:t>
            </a:r>
          </a:p>
        </p:txBody>
      </p:sp>
      <p:sp>
        <p:nvSpPr>
          <p:cNvPr id="11" name="テキスト ボックス 10">
            <a:extLst>
              <a:ext uri="{FF2B5EF4-FFF2-40B4-BE49-F238E27FC236}">
                <a16:creationId xmlns:a16="http://schemas.microsoft.com/office/drawing/2014/main" id="{E75F5B59-E991-B742-A473-9E81B749BC0A}"/>
              </a:ext>
            </a:extLst>
          </p:cNvPr>
          <p:cNvSpPr txBox="1"/>
          <p:nvPr/>
        </p:nvSpPr>
        <p:spPr>
          <a:xfrm>
            <a:off x="5423666" y="4108020"/>
            <a:ext cx="28777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低い（</a:t>
            </a:r>
            <a:r>
              <a:rPr lang="ja-JP" altLang="en-US" sz="1400">
                <a:solidFill>
                  <a:schemeClr val="bg1"/>
                </a:solidFill>
                <a:latin typeface="Meiryo" panose="020B0604030504040204" pitchFamily="34" charset="-128"/>
                <a:ea typeface="Meiryo" panose="020B0604030504040204" pitchFamily="34" charset="-128"/>
              </a:rPr>
              <a:t>長期継続的な勤務を想定</a:t>
            </a:r>
            <a:r>
              <a:rPr kumimoji="1" lang="ja-JP" altLang="en-US" sz="1400">
                <a:solidFill>
                  <a:schemeClr val="bg1"/>
                </a:solidFill>
                <a:latin typeface="Meiryo" panose="020B0604030504040204" pitchFamily="34" charset="-128"/>
                <a:ea typeface="Meiryo" panose="020B0604030504040204" pitchFamily="34" charset="-128"/>
              </a:rPr>
              <a:t>）</a:t>
            </a:r>
          </a:p>
        </p:txBody>
      </p:sp>
      <p:sp>
        <p:nvSpPr>
          <p:cNvPr id="12" name="テキスト ボックス 11">
            <a:extLst>
              <a:ext uri="{FF2B5EF4-FFF2-40B4-BE49-F238E27FC236}">
                <a16:creationId xmlns:a16="http://schemas.microsoft.com/office/drawing/2014/main" id="{69DFDD13-99E1-AD4E-AEFA-CE49AEFFA71E}"/>
              </a:ext>
            </a:extLst>
          </p:cNvPr>
          <p:cNvSpPr txBox="1"/>
          <p:nvPr/>
        </p:nvSpPr>
        <p:spPr>
          <a:xfrm>
            <a:off x="1876742" y="2938888"/>
            <a:ext cx="2877711"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原則として転勤や異動はない</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勤務場所が問われない場合もある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5C45B3E6-8D0F-E34E-A5AC-8DF418F9A023}"/>
              </a:ext>
            </a:extLst>
          </p:cNvPr>
          <p:cNvSpPr txBox="1"/>
          <p:nvPr/>
        </p:nvSpPr>
        <p:spPr>
          <a:xfrm>
            <a:off x="5513432" y="2928206"/>
            <a:ext cx="2698175"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会社都合で転職や移動がある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勤務場所への出社が前提となる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5CF043D7-4A65-EA48-B588-D6DA0C274CBC}"/>
              </a:ext>
            </a:extLst>
          </p:cNvPr>
          <p:cNvSpPr/>
          <p:nvPr/>
        </p:nvSpPr>
        <p:spPr>
          <a:xfrm>
            <a:off x="1508006" y="4736420"/>
            <a:ext cx="3568493" cy="1600438"/>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職務内容・職務の目的・責任範囲・必要なスキル経験などを、細かく具体的に定めた職務記述書（ジョブディスクリプション）に基づき業務を遂行する。それが達成できたかどうかで、報酬や処遇（継続や解雇）が決まる。会社の事業方針の変更によりポジションがなくなれば、解雇もあり得る。</a:t>
            </a:r>
          </a:p>
        </p:txBody>
      </p:sp>
      <p:sp>
        <p:nvSpPr>
          <p:cNvPr id="15" name="テキスト ボックス 14">
            <a:extLst>
              <a:ext uri="{FF2B5EF4-FFF2-40B4-BE49-F238E27FC236}">
                <a16:creationId xmlns:a16="http://schemas.microsoft.com/office/drawing/2014/main" id="{A9CAD97A-FEBC-7C4A-B928-E42929483EA1}"/>
              </a:ext>
            </a:extLst>
          </p:cNvPr>
          <p:cNvSpPr txBox="1"/>
          <p:nvPr/>
        </p:nvSpPr>
        <p:spPr>
          <a:xfrm>
            <a:off x="327389" y="1428594"/>
            <a:ext cx="1107996"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職務内容</a:t>
            </a:r>
          </a:p>
        </p:txBody>
      </p:sp>
      <p:sp>
        <p:nvSpPr>
          <p:cNvPr id="16" name="テキスト ボックス 15">
            <a:extLst>
              <a:ext uri="{FF2B5EF4-FFF2-40B4-BE49-F238E27FC236}">
                <a16:creationId xmlns:a16="http://schemas.microsoft.com/office/drawing/2014/main" id="{7DBB22EC-82BC-1F4D-ADD8-A8A04F14FE5D}"/>
              </a:ext>
            </a:extLst>
          </p:cNvPr>
          <p:cNvSpPr txBox="1"/>
          <p:nvPr/>
        </p:nvSpPr>
        <p:spPr>
          <a:xfrm>
            <a:off x="563796" y="1975316"/>
            <a:ext cx="646331"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報酬</a:t>
            </a:r>
          </a:p>
        </p:txBody>
      </p:sp>
      <p:sp>
        <p:nvSpPr>
          <p:cNvPr id="17" name="テキスト ボックス 16">
            <a:extLst>
              <a:ext uri="{FF2B5EF4-FFF2-40B4-BE49-F238E27FC236}">
                <a16:creationId xmlns:a16="http://schemas.microsoft.com/office/drawing/2014/main" id="{CD88D091-5C58-6C47-8051-5531036F0CBA}"/>
              </a:ext>
            </a:extLst>
          </p:cNvPr>
          <p:cNvSpPr txBox="1"/>
          <p:nvPr/>
        </p:nvSpPr>
        <p:spPr>
          <a:xfrm>
            <a:off x="558222" y="3056927"/>
            <a:ext cx="646331"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職場</a:t>
            </a:r>
          </a:p>
        </p:txBody>
      </p:sp>
      <p:sp>
        <p:nvSpPr>
          <p:cNvPr id="18" name="テキスト ボックス 17">
            <a:extLst>
              <a:ext uri="{FF2B5EF4-FFF2-40B4-BE49-F238E27FC236}">
                <a16:creationId xmlns:a16="http://schemas.microsoft.com/office/drawing/2014/main" id="{EF62F239-D9D5-BB43-9B58-3CD4201F8BF8}"/>
              </a:ext>
            </a:extLst>
          </p:cNvPr>
          <p:cNvSpPr txBox="1"/>
          <p:nvPr/>
        </p:nvSpPr>
        <p:spPr>
          <a:xfrm>
            <a:off x="558222" y="3603985"/>
            <a:ext cx="646331"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教育</a:t>
            </a:r>
          </a:p>
        </p:txBody>
      </p:sp>
      <p:sp>
        <p:nvSpPr>
          <p:cNvPr id="19" name="テキスト ボックス 18">
            <a:extLst>
              <a:ext uri="{FF2B5EF4-FFF2-40B4-BE49-F238E27FC236}">
                <a16:creationId xmlns:a16="http://schemas.microsoft.com/office/drawing/2014/main" id="{66022611-DD6B-7445-8059-F0C8733F3E86}"/>
              </a:ext>
            </a:extLst>
          </p:cNvPr>
          <p:cNvSpPr txBox="1"/>
          <p:nvPr/>
        </p:nvSpPr>
        <p:spPr>
          <a:xfrm>
            <a:off x="327389" y="2519303"/>
            <a:ext cx="1107996"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労働時間</a:t>
            </a:r>
          </a:p>
        </p:txBody>
      </p:sp>
      <p:sp>
        <p:nvSpPr>
          <p:cNvPr id="20" name="テキスト ボックス 19">
            <a:extLst>
              <a:ext uri="{FF2B5EF4-FFF2-40B4-BE49-F238E27FC236}">
                <a16:creationId xmlns:a16="http://schemas.microsoft.com/office/drawing/2014/main" id="{035A097A-CFFE-314E-987D-6116A036075E}"/>
              </a:ext>
            </a:extLst>
          </p:cNvPr>
          <p:cNvSpPr txBox="1"/>
          <p:nvPr/>
        </p:nvSpPr>
        <p:spPr>
          <a:xfrm>
            <a:off x="1961326" y="2511379"/>
            <a:ext cx="26981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本人の裁量（自己管理が前提）</a:t>
            </a:r>
          </a:p>
        </p:txBody>
      </p:sp>
      <p:sp>
        <p:nvSpPr>
          <p:cNvPr id="21" name="テキスト ボックス 20">
            <a:extLst>
              <a:ext uri="{FF2B5EF4-FFF2-40B4-BE49-F238E27FC236}">
                <a16:creationId xmlns:a16="http://schemas.microsoft.com/office/drawing/2014/main" id="{E3AB6968-C450-6C41-9285-25F4F6A16DE2}"/>
              </a:ext>
            </a:extLst>
          </p:cNvPr>
          <p:cNvSpPr txBox="1"/>
          <p:nvPr/>
        </p:nvSpPr>
        <p:spPr>
          <a:xfrm>
            <a:off x="5503455" y="2496745"/>
            <a:ext cx="28777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会社が決定（会社の管理が前提）</a:t>
            </a:r>
          </a:p>
        </p:txBody>
      </p:sp>
      <p:sp>
        <p:nvSpPr>
          <p:cNvPr id="22" name="正方形/長方形 21">
            <a:extLst>
              <a:ext uri="{FF2B5EF4-FFF2-40B4-BE49-F238E27FC236}">
                <a16:creationId xmlns:a16="http://schemas.microsoft.com/office/drawing/2014/main" id="{FBEEE8AC-32A4-DD41-8826-53DA220FCBC0}"/>
              </a:ext>
            </a:extLst>
          </p:cNvPr>
          <p:cNvSpPr/>
          <p:nvPr/>
        </p:nvSpPr>
        <p:spPr>
          <a:xfrm>
            <a:off x="5146023" y="4736420"/>
            <a:ext cx="3604818" cy="1600438"/>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職務内容や責任範囲は、配属組織のミッションに応じ、現場の空気や管理者の期待に依存して決まることが多い。原則として時間で管理され、勤続年数や役職、管理者の恣意的な評価などにより相互的に判断されるが、透明性に欠く場合も多い。解雇は犯罪行為や重大な規範違反を除けばない。</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C94C39F-3323-CC45-8689-294B49A3968C}"/>
              </a:ext>
            </a:extLst>
          </p:cNvPr>
          <p:cNvSpPr txBox="1"/>
          <p:nvPr/>
        </p:nvSpPr>
        <p:spPr>
          <a:xfrm>
            <a:off x="2430476" y="891900"/>
            <a:ext cx="172354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ジョブ型雇用</a:t>
            </a:r>
          </a:p>
        </p:txBody>
      </p:sp>
      <p:sp>
        <p:nvSpPr>
          <p:cNvPr id="24" name="テキスト ボックス 23">
            <a:extLst>
              <a:ext uri="{FF2B5EF4-FFF2-40B4-BE49-F238E27FC236}">
                <a16:creationId xmlns:a16="http://schemas.microsoft.com/office/drawing/2014/main" id="{7FD0BFDD-20A6-B04D-B3C3-1CE1B5016A12}"/>
              </a:ext>
            </a:extLst>
          </p:cNvPr>
          <p:cNvSpPr txBox="1"/>
          <p:nvPr/>
        </p:nvSpPr>
        <p:spPr>
          <a:xfrm>
            <a:off x="5487785" y="891808"/>
            <a:ext cx="2749471"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メンバーシップ型雇用</a:t>
            </a:r>
          </a:p>
        </p:txBody>
      </p:sp>
    </p:spTree>
    <p:extLst>
      <p:ext uri="{BB962C8B-B14F-4D97-AF65-F5344CB8AC3E}">
        <p14:creationId xmlns:p14="http://schemas.microsoft.com/office/powerpoint/2010/main" val="493324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id="{B7FE167D-5859-794A-908D-B3BE22B057ED}"/>
              </a:ext>
            </a:extLst>
          </p:cNvPr>
          <p:cNvSpPr/>
          <p:nvPr/>
        </p:nvSpPr>
        <p:spPr>
          <a:xfrm>
            <a:off x="1185671" y="2164751"/>
            <a:ext cx="6772656" cy="2865120"/>
          </a:xfrm>
          <a:prstGeom prst="r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直角三角形 2">
            <a:extLst>
              <a:ext uri="{FF2B5EF4-FFF2-40B4-BE49-F238E27FC236}">
                <a16:creationId xmlns:a16="http://schemas.microsoft.com/office/drawing/2014/main" id="{B6130FED-11B6-B84C-9266-F2C12F02188A}"/>
              </a:ext>
            </a:extLst>
          </p:cNvPr>
          <p:cNvSpPr/>
          <p:nvPr/>
        </p:nvSpPr>
        <p:spPr>
          <a:xfrm rot="10800000">
            <a:off x="1185671" y="2090860"/>
            <a:ext cx="6772656" cy="2865120"/>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E00FBCBD-7303-6F49-85EA-CB42A97B3729}"/>
              </a:ext>
            </a:extLst>
          </p:cNvPr>
          <p:cNvSpPr txBox="1"/>
          <p:nvPr/>
        </p:nvSpPr>
        <p:spPr>
          <a:xfrm>
            <a:off x="5425643" y="2118502"/>
            <a:ext cx="2492990"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ローコンテクスト文化</a:t>
            </a:r>
          </a:p>
        </p:txBody>
      </p:sp>
      <p:sp>
        <p:nvSpPr>
          <p:cNvPr id="5" name="テキスト ボックス 4">
            <a:extLst>
              <a:ext uri="{FF2B5EF4-FFF2-40B4-BE49-F238E27FC236}">
                <a16:creationId xmlns:a16="http://schemas.microsoft.com/office/drawing/2014/main" id="{2E3F24C6-79B9-5145-9057-5F16C4AA84D7}"/>
              </a:ext>
            </a:extLst>
          </p:cNvPr>
          <p:cNvSpPr txBox="1"/>
          <p:nvPr/>
        </p:nvSpPr>
        <p:spPr>
          <a:xfrm>
            <a:off x="1277109" y="4673551"/>
            <a:ext cx="2492990"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ハイ</a:t>
            </a:r>
            <a:r>
              <a:rPr kumimoji="1" lang="ja-JP" altLang="en-US" b="1">
                <a:solidFill>
                  <a:schemeClr val="bg1"/>
                </a:solidFill>
                <a:latin typeface="Meiryo" panose="020B0604030504040204" pitchFamily="34" charset="-128"/>
                <a:ea typeface="Meiryo" panose="020B0604030504040204" pitchFamily="34" charset="-128"/>
              </a:rPr>
              <a:t>コンテクスト文化</a:t>
            </a:r>
          </a:p>
        </p:txBody>
      </p:sp>
      <p:sp>
        <p:nvSpPr>
          <p:cNvPr id="6" name="テキスト ボックス 5">
            <a:extLst>
              <a:ext uri="{FF2B5EF4-FFF2-40B4-BE49-F238E27FC236}">
                <a16:creationId xmlns:a16="http://schemas.microsoft.com/office/drawing/2014/main" id="{BCA471A7-A573-EF49-BD97-5C4E2B8D6565}"/>
              </a:ext>
            </a:extLst>
          </p:cNvPr>
          <p:cNvSpPr txBox="1"/>
          <p:nvPr/>
        </p:nvSpPr>
        <p:spPr>
          <a:xfrm>
            <a:off x="1283212" y="3361504"/>
            <a:ext cx="1800493"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空気を読む文化</a:t>
            </a:r>
          </a:p>
        </p:txBody>
      </p:sp>
      <p:sp>
        <p:nvSpPr>
          <p:cNvPr id="7" name="正方形/長方形 6">
            <a:extLst>
              <a:ext uri="{FF2B5EF4-FFF2-40B4-BE49-F238E27FC236}">
                <a16:creationId xmlns:a16="http://schemas.microsoft.com/office/drawing/2014/main" id="{8C4D6508-3023-3A43-BC0C-3E866F5FAB7F}"/>
              </a:ext>
            </a:extLst>
          </p:cNvPr>
          <p:cNvSpPr/>
          <p:nvPr/>
        </p:nvSpPr>
        <p:spPr>
          <a:xfrm>
            <a:off x="1277107" y="3694386"/>
            <a:ext cx="3294891" cy="1015663"/>
          </a:xfrm>
          <a:prstGeom prst="rect">
            <a:avLst/>
          </a:prstGeom>
        </p:spPr>
        <p:txBody>
          <a:bodyPr wrap="square">
            <a:spAutoFit/>
          </a:bodyPr>
          <a:lstStyle/>
          <a:p>
            <a:pPr fontAlgn="base"/>
            <a:r>
              <a:rPr lang="ja-JP" altLang="en-US" sz="1200">
                <a:solidFill>
                  <a:schemeClr val="bg1"/>
                </a:solidFill>
                <a:latin typeface="Meiryo" panose="020B0604030504040204" pitchFamily="34" charset="-128"/>
                <a:ea typeface="Meiryo" panose="020B0604030504040204" pitchFamily="34" charset="-128"/>
              </a:rPr>
              <a:t>前提となる文脈（言語や価値観、考え方など）が非常に近い状態のこと。コミュニケーションの際に互いに相手の意図を察し合うことで、「以心伝心」でなんとなく通じてしまう環境や状況のこと。</a:t>
            </a:r>
            <a:endParaRPr lang="ja-JP" altLang="en-US" sz="1200" b="0" i="0">
              <a:solidFill>
                <a:schemeClr val="bg1"/>
              </a:solidFill>
              <a:effectLst/>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D3FD4DE6-3930-6B4A-83DE-4C5F3FA0C9D4}"/>
              </a:ext>
            </a:extLst>
          </p:cNvPr>
          <p:cNvSpPr/>
          <p:nvPr/>
        </p:nvSpPr>
        <p:spPr>
          <a:xfrm>
            <a:off x="4663436" y="2453769"/>
            <a:ext cx="3294891" cy="1015663"/>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前提となる文脈や共通の価値観が少ない常態のこと。コミュニケーションの際に、言語で表現された内容が高い価値を有する傾向にあり、思考力や表現力、論理的な説明能力やディベート力といった能力が重視される。</a:t>
            </a:r>
          </a:p>
        </p:txBody>
      </p:sp>
      <p:sp>
        <p:nvSpPr>
          <p:cNvPr id="9" name="テキスト ボックス 8">
            <a:extLst>
              <a:ext uri="{FF2B5EF4-FFF2-40B4-BE49-F238E27FC236}">
                <a16:creationId xmlns:a16="http://schemas.microsoft.com/office/drawing/2014/main" id="{38EBEC3F-5C1D-9B45-A933-530910C0109F}"/>
              </a:ext>
            </a:extLst>
          </p:cNvPr>
          <p:cNvSpPr txBox="1"/>
          <p:nvPr/>
        </p:nvSpPr>
        <p:spPr>
          <a:xfrm>
            <a:off x="5696169" y="3440627"/>
            <a:ext cx="2262158"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言葉で伝え合う文化</a:t>
            </a:r>
          </a:p>
        </p:txBody>
      </p:sp>
      <p:sp>
        <p:nvSpPr>
          <p:cNvPr id="10" name="正方形/長方形 9">
            <a:extLst>
              <a:ext uri="{FF2B5EF4-FFF2-40B4-BE49-F238E27FC236}">
                <a16:creationId xmlns:a16="http://schemas.microsoft.com/office/drawing/2014/main" id="{420999F7-0A02-1B40-8AA3-2125DCA04FA0}"/>
              </a:ext>
            </a:extLst>
          </p:cNvPr>
          <p:cNvSpPr/>
          <p:nvPr/>
        </p:nvSpPr>
        <p:spPr>
          <a:xfrm>
            <a:off x="3834383" y="6435281"/>
            <a:ext cx="5309617" cy="215444"/>
          </a:xfrm>
          <a:prstGeom prst="rect">
            <a:avLst/>
          </a:prstGeom>
        </p:spPr>
        <p:txBody>
          <a:bodyPr wrap="square">
            <a:spAutoFit/>
          </a:bodyPr>
          <a:lstStyle/>
          <a:p>
            <a:pPr algn="r"/>
            <a:r>
              <a:rPr lang="ja-JP" altLang="en-US" sz="800">
                <a:solidFill>
                  <a:srgbClr val="000000"/>
                </a:solidFill>
                <a:latin typeface="Meiryo" panose="020B0604030504040204" pitchFamily="34" charset="-128"/>
                <a:ea typeface="Meiryo" panose="020B0604030504040204" pitchFamily="34" charset="-128"/>
              </a:rPr>
              <a:t>アメリカの文化人類学者・エドワード</a:t>
            </a:r>
            <a:r>
              <a:rPr lang="en-US" altLang="ja-JP" sz="800" dirty="0">
                <a:solidFill>
                  <a:srgbClr val="000000"/>
                </a:solidFill>
                <a:latin typeface="Meiryo" panose="020B0604030504040204" pitchFamily="34" charset="-128"/>
                <a:ea typeface="Meiryo" panose="020B0604030504040204" pitchFamily="34" charset="-128"/>
              </a:rPr>
              <a:t>.</a:t>
            </a:r>
            <a:r>
              <a:rPr lang="en" altLang="ja-JP" sz="800" dirty="0">
                <a:solidFill>
                  <a:srgbClr val="000000"/>
                </a:solidFill>
                <a:latin typeface="Meiryo" panose="020B0604030504040204" pitchFamily="34" charset="-128"/>
                <a:ea typeface="Meiryo" panose="020B0604030504040204" pitchFamily="34" charset="-128"/>
              </a:rPr>
              <a:t>T.</a:t>
            </a:r>
            <a:r>
              <a:rPr lang="ja-JP" altLang="en-US" sz="800">
                <a:solidFill>
                  <a:srgbClr val="000000"/>
                </a:solidFill>
                <a:latin typeface="Meiryo" panose="020B0604030504040204" pitchFamily="34" charset="-128"/>
                <a:ea typeface="Meiryo" panose="020B0604030504040204" pitchFamily="34" charset="-128"/>
              </a:rPr>
              <a:t>ホールが唱えた「ハイコンテクスト文化とローコンテクスト文化」</a:t>
            </a:r>
            <a:endParaRPr lang="ja-JP" altLang="en-US" sz="8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5B6FBDE9-B916-704C-8045-ACA764C98FB1}"/>
              </a:ext>
            </a:extLst>
          </p:cNvPr>
          <p:cNvSpPr txBox="1"/>
          <p:nvPr/>
        </p:nvSpPr>
        <p:spPr>
          <a:xfrm>
            <a:off x="1494502" y="1543968"/>
            <a:ext cx="338554" cy="477054"/>
          </a:xfrm>
          <a:prstGeom prst="rect">
            <a:avLst/>
          </a:prstGeom>
          <a:noFill/>
        </p:spPr>
        <p:txBody>
          <a:bodyPr vert="eaVert" wrap="none" rtlCol="0">
            <a:spAutoFit/>
          </a:bodyPr>
          <a:lstStyle/>
          <a:p>
            <a:r>
              <a:rPr kumimoji="1" lang="ja-JP" altLang="en-US" sz="1000" b="1">
                <a:solidFill>
                  <a:srgbClr val="C00000"/>
                </a:solidFill>
                <a:latin typeface="Meiryo" panose="020B0604030504040204" pitchFamily="34" charset="-128"/>
                <a:ea typeface="Meiryo" panose="020B0604030504040204" pitchFamily="34" charset="-128"/>
              </a:rPr>
              <a:t>日本人</a:t>
            </a:r>
          </a:p>
        </p:txBody>
      </p:sp>
      <p:sp>
        <p:nvSpPr>
          <p:cNvPr id="12" name="テキスト ボックス 11">
            <a:extLst>
              <a:ext uri="{FF2B5EF4-FFF2-40B4-BE49-F238E27FC236}">
                <a16:creationId xmlns:a16="http://schemas.microsoft.com/office/drawing/2014/main" id="{8250A3CA-18BD-434D-99AC-542E253D733E}"/>
              </a:ext>
            </a:extLst>
          </p:cNvPr>
          <p:cNvSpPr txBox="1"/>
          <p:nvPr/>
        </p:nvSpPr>
        <p:spPr>
          <a:xfrm>
            <a:off x="2003124" y="1541931"/>
            <a:ext cx="338554" cy="477054"/>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中国人</a:t>
            </a:r>
          </a:p>
        </p:txBody>
      </p:sp>
      <p:sp>
        <p:nvSpPr>
          <p:cNvPr id="13" name="テキスト ボックス 12">
            <a:extLst>
              <a:ext uri="{FF2B5EF4-FFF2-40B4-BE49-F238E27FC236}">
                <a16:creationId xmlns:a16="http://schemas.microsoft.com/office/drawing/2014/main" id="{5DB73EFC-6A53-514A-9609-005F606B8720}"/>
              </a:ext>
            </a:extLst>
          </p:cNvPr>
          <p:cNvSpPr txBox="1"/>
          <p:nvPr/>
        </p:nvSpPr>
        <p:spPr>
          <a:xfrm>
            <a:off x="2545668" y="1417333"/>
            <a:ext cx="338554" cy="605294"/>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アラブ人</a:t>
            </a:r>
          </a:p>
        </p:txBody>
      </p:sp>
      <p:sp>
        <p:nvSpPr>
          <p:cNvPr id="14" name="テキスト ボックス 13">
            <a:extLst>
              <a:ext uri="{FF2B5EF4-FFF2-40B4-BE49-F238E27FC236}">
                <a16:creationId xmlns:a16="http://schemas.microsoft.com/office/drawing/2014/main" id="{266AAE00-1781-1B46-BE2E-25F3DC03E44D}"/>
              </a:ext>
            </a:extLst>
          </p:cNvPr>
          <p:cNvSpPr txBox="1"/>
          <p:nvPr/>
        </p:nvSpPr>
        <p:spPr>
          <a:xfrm>
            <a:off x="3083705" y="1291995"/>
            <a:ext cx="338554" cy="733534"/>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ギリシャ人</a:t>
            </a:r>
          </a:p>
        </p:txBody>
      </p:sp>
      <p:sp>
        <p:nvSpPr>
          <p:cNvPr id="15" name="テキスト ボックス 14">
            <a:extLst>
              <a:ext uri="{FF2B5EF4-FFF2-40B4-BE49-F238E27FC236}">
                <a16:creationId xmlns:a16="http://schemas.microsoft.com/office/drawing/2014/main" id="{DD00E8F8-D749-3542-9BA7-D284D88A2B5E}"/>
              </a:ext>
            </a:extLst>
          </p:cNvPr>
          <p:cNvSpPr txBox="1"/>
          <p:nvPr/>
        </p:nvSpPr>
        <p:spPr>
          <a:xfrm>
            <a:off x="3616210" y="1295652"/>
            <a:ext cx="338554" cy="733534"/>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スペイン人</a:t>
            </a:r>
          </a:p>
        </p:txBody>
      </p:sp>
      <p:sp>
        <p:nvSpPr>
          <p:cNvPr id="16" name="テキスト ボックス 15">
            <a:extLst>
              <a:ext uri="{FF2B5EF4-FFF2-40B4-BE49-F238E27FC236}">
                <a16:creationId xmlns:a16="http://schemas.microsoft.com/office/drawing/2014/main" id="{133D1A92-EEEA-8E4C-89B3-4AEEE5BAE0F6}"/>
              </a:ext>
            </a:extLst>
          </p:cNvPr>
          <p:cNvSpPr txBox="1"/>
          <p:nvPr/>
        </p:nvSpPr>
        <p:spPr>
          <a:xfrm>
            <a:off x="4145843" y="1291995"/>
            <a:ext cx="338554" cy="733534"/>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イタリア人</a:t>
            </a:r>
          </a:p>
        </p:txBody>
      </p:sp>
      <p:sp>
        <p:nvSpPr>
          <p:cNvPr id="17" name="テキスト ボックス 16">
            <a:extLst>
              <a:ext uri="{FF2B5EF4-FFF2-40B4-BE49-F238E27FC236}">
                <a16:creationId xmlns:a16="http://schemas.microsoft.com/office/drawing/2014/main" id="{3EE4CD0E-5C3F-0645-9A32-B7B315FBF31C}"/>
              </a:ext>
            </a:extLst>
          </p:cNvPr>
          <p:cNvSpPr txBox="1"/>
          <p:nvPr/>
        </p:nvSpPr>
        <p:spPr>
          <a:xfrm>
            <a:off x="4666768" y="1289634"/>
            <a:ext cx="338554" cy="733534"/>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イギリス人</a:t>
            </a:r>
          </a:p>
        </p:txBody>
      </p:sp>
      <p:sp>
        <p:nvSpPr>
          <p:cNvPr id="18" name="テキスト ボックス 17">
            <a:extLst>
              <a:ext uri="{FF2B5EF4-FFF2-40B4-BE49-F238E27FC236}">
                <a16:creationId xmlns:a16="http://schemas.microsoft.com/office/drawing/2014/main" id="{2974400D-175A-444F-B851-7D212738F75B}"/>
              </a:ext>
            </a:extLst>
          </p:cNvPr>
          <p:cNvSpPr txBox="1"/>
          <p:nvPr/>
        </p:nvSpPr>
        <p:spPr>
          <a:xfrm>
            <a:off x="5181530" y="1285870"/>
            <a:ext cx="338554" cy="733534"/>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フランス人</a:t>
            </a:r>
          </a:p>
        </p:txBody>
      </p:sp>
      <p:sp>
        <p:nvSpPr>
          <p:cNvPr id="19" name="テキスト ボックス 18">
            <a:extLst>
              <a:ext uri="{FF2B5EF4-FFF2-40B4-BE49-F238E27FC236}">
                <a16:creationId xmlns:a16="http://schemas.microsoft.com/office/drawing/2014/main" id="{3E19E3D2-BDD9-B84A-92B2-0653F51F0B77}"/>
              </a:ext>
            </a:extLst>
          </p:cNvPr>
          <p:cNvSpPr txBox="1"/>
          <p:nvPr/>
        </p:nvSpPr>
        <p:spPr>
          <a:xfrm>
            <a:off x="5699501" y="1287432"/>
            <a:ext cx="338554" cy="733534"/>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アメリカ人</a:t>
            </a:r>
          </a:p>
        </p:txBody>
      </p:sp>
      <p:sp>
        <p:nvSpPr>
          <p:cNvPr id="20" name="テキスト ボックス 19">
            <a:extLst>
              <a:ext uri="{FF2B5EF4-FFF2-40B4-BE49-F238E27FC236}">
                <a16:creationId xmlns:a16="http://schemas.microsoft.com/office/drawing/2014/main" id="{67A2B3CD-CAED-DE4B-B292-D29ECE4141B5}"/>
              </a:ext>
            </a:extLst>
          </p:cNvPr>
          <p:cNvSpPr txBox="1"/>
          <p:nvPr/>
        </p:nvSpPr>
        <p:spPr>
          <a:xfrm>
            <a:off x="6222943" y="899845"/>
            <a:ext cx="338554" cy="1118255"/>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スカンジナビア人</a:t>
            </a:r>
          </a:p>
        </p:txBody>
      </p:sp>
      <p:sp>
        <p:nvSpPr>
          <p:cNvPr id="21" name="テキスト ボックス 20">
            <a:extLst>
              <a:ext uri="{FF2B5EF4-FFF2-40B4-BE49-F238E27FC236}">
                <a16:creationId xmlns:a16="http://schemas.microsoft.com/office/drawing/2014/main" id="{B68808E6-2421-8241-808E-6DB2231FA069}"/>
              </a:ext>
            </a:extLst>
          </p:cNvPr>
          <p:cNvSpPr txBox="1"/>
          <p:nvPr/>
        </p:nvSpPr>
        <p:spPr>
          <a:xfrm>
            <a:off x="6752576" y="1417333"/>
            <a:ext cx="338554" cy="605294"/>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ドイツ人</a:t>
            </a:r>
          </a:p>
        </p:txBody>
      </p:sp>
      <p:sp>
        <p:nvSpPr>
          <p:cNvPr id="22" name="テキスト ボックス 21">
            <a:extLst>
              <a:ext uri="{FF2B5EF4-FFF2-40B4-BE49-F238E27FC236}">
                <a16:creationId xmlns:a16="http://schemas.microsoft.com/office/drawing/2014/main" id="{815373B9-254C-E943-B67B-F990A47EAF7D}"/>
              </a:ext>
            </a:extLst>
          </p:cNvPr>
          <p:cNvSpPr txBox="1"/>
          <p:nvPr/>
        </p:nvSpPr>
        <p:spPr>
          <a:xfrm>
            <a:off x="7273501" y="902679"/>
            <a:ext cx="338554" cy="1118255"/>
          </a:xfrm>
          <a:prstGeom prst="rect">
            <a:avLst/>
          </a:prstGeom>
          <a:noFill/>
        </p:spPr>
        <p:txBody>
          <a:bodyPr vert="eaVert" wrap="none" rtlCol="0">
            <a:spAutoFit/>
          </a:bodyPr>
          <a:lstStyle/>
          <a:p>
            <a:r>
              <a:rPr kumimoji="1" lang="ja-JP" altLang="en-US" sz="1000">
                <a:latin typeface="Meiryo" panose="020B0604030504040204" pitchFamily="34" charset="-128"/>
                <a:ea typeface="Meiryo" panose="020B0604030504040204" pitchFamily="34" charset="-128"/>
              </a:rPr>
              <a:t>ドイツ系スイス人</a:t>
            </a:r>
          </a:p>
        </p:txBody>
      </p:sp>
      <p:sp>
        <p:nvSpPr>
          <p:cNvPr id="23" name="正方形/長方形 22">
            <a:extLst>
              <a:ext uri="{FF2B5EF4-FFF2-40B4-BE49-F238E27FC236}">
                <a16:creationId xmlns:a16="http://schemas.microsoft.com/office/drawing/2014/main" id="{03D7B900-4472-9747-BD5D-2227751FFE1E}"/>
              </a:ext>
            </a:extLst>
          </p:cNvPr>
          <p:cNvSpPr/>
          <p:nvPr/>
        </p:nvSpPr>
        <p:spPr>
          <a:xfrm>
            <a:off x="1181977" y="5111842"/>
            <a:ext cx="3350765" cy="1200329"/>
          </a:xfrm>
          <a:prstGeom prst="rect">
            <a:avLst/>
          </a:prstGeom>
        </p:spPr>
        <p:txBody>
          <a:bodyPr wrap="square">
            <a:spAutoFit/>
          </a:bodyPr>
          <a:lstStyle/>
          <a:p>
            <a:r>
              <a:rPr lang="ja-JP" altLang="en-US" sz="1200" b="1">
                <a:solidFill>
                  <a:schemeClr val="accent3">
                    <a:lumMod val="75000"/>
                  </a:schemeClr>
                </a:solidFill>
                <a:latin typeface="Meiryo" panose="020B0604030504040204" pitchFamily="34" charset="-128"/>
                <a:ea typeface="Meiryo" panose="020B0604030504040204" pitchFamily="34" charset="-128"/>
              </a:rPr>
              <a:t>聞き手の能力を期待する</a:t>
            </a:r>
            <a:endParaRPr lang="en-US" altLang="ja-JP" sz="1200" b="1" dirty="0">
              <a:solidFill>
                <a:schemeClr val="accent3">
                  <a:lumMod val="75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accent3">
                    <a:lumMod val="75000"/>
                  </a:schemeClr>
                </a:solidFill>
                <a:latin typeface="Meiryo" panose="020B0604030504040204" pitchFamily="34" charset="-128"/>
                <a:ea typeface="Meiryo" panose="020B0604030504040204" pitchFamily="34" charset="-128"/>
              </a:rPr>
              <a:t>直接的表現より単純表現や凝った描写を好む</a:t>
            </a:r>
            <a:endParaRPr lang="en-US" altLang="ja-JP" sz="1000" dirty="0">
              <a:solidFill>
                <a:schemeClr val="accent3">
                  <a:lumMod val="75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accent3">
                    <a:lumMod val="75000"/>
                  </a:schemeClr>
                </a:solidFill>
                <a:latin typeface="Meiryo" panose="020B0604030504040204" pitchFamily="34" charset="-128"/>
                <a:ea typeface="Meiryo" panose="020B0604030504040204" pitchFamily="34" charset="-128"/>
              </a:rPr>
              <a:t>立場や状況、人間関係などに配慮する姿勢を示す</a:t>
            </a:r>
          </a:p>
          <a:p>
            <a:pPr marL="171450" indent="-171450">
              <a:buFont typeface="Wingdings" pitchFamily="2" charset="2"/>
              <a:buChar char="ü"/>
            </a:pPr>
            <a:r>
              <a:rPr lang="ja-JP" altLang="en-US" sz="1000">
                <a:solidFill>
                  <a:schemeClr val="accent3">
                    <a:lumMod val="75000"/>
                  </a:schemeClr>
                </a:solidFill>
                <a:latin typeface="Meiryo" panose="020B0604030504040204" pitchFamily="34" charset="-128"/>
                <a:ea typeface="Meiryo" panose="020B0604030504040204" pitchFamily="34" charset="-128"/>
              </a:rPr>
              <a:t>曖昧な表現を好む</a:t>
            </a:r>
          </a:p>
          <a:p>
            <a:pPr marL="171450" indent="-171450">
              <a:buFont typeface="Wingdings" pitchFamily="2" charset="2"/>
              <a:buChar char="ü"/>
            </a:pPr>
            <a:r>
              <a:rPr lang="ja-JP" altLang="en-US" sz="1000">
                <a:solidFill>
                  <a:schemeClr val="accent3">
                    <a:lumMod val="75000"/>
                  </a:schemeClr>
                </a:solidFill>
                <a:latin typeface="Meiryo" panose="020B0604030504040204" pitchFamily="34" charset="-128"/>
                <a:ea typeface="Meiryo" panose="020B0604030504040204" pitchFamily="34" charset="-128"/>
              </a:rPr>
              <a:t>多く話さない</a:t>
            </a:r>
          </a:p>
          <a:p>
            <a:pPr marL="171450" indent="-171450">
              <a:buFont typeface="Wingdings" pitchFamily="2" charset="2"/>
              <a:buChar char="ü"/>
            </a:pPr>
            <a:r>
              <a:rPr lang="ja-JP" altLang="en-US" sz="1000">
                <a:solidFill>
                  <a:schemeClr val="accent3">
                    <a:lumMod val="75000"/>
                  </a:schemeClr>
                </a:solidFill>
                <a:latin typeface="Meiryo" panose="020B0604030504040204" pitchFamily="34" charset="-128"/>
                <a:ea typeface="Meiryo" panose="020B0604030504040204" pitchFamily="34" charset="-128"/>
              </a:rPr>
              <a:t>論理的飛躍が許される</a:t>
            </a:r>
          </a:p>
          <a:p>
            <a:pPr marL="171450" indent="-171450">
              <a:buFont typeface="Wingdings" pitchFamily="2" charset="2"/>
              <a:buChar char="ü"/>
            </a:pPr>
            <a:r>
              <a:rPr lang="ja-JP" altLang="en-US" sz="1000">
                <a:solidFill>
                  <a:schemeClr val="accent3">
                    <a:lumMod val="75000"/>
                  </a:schemeClr>
                </a:solidFill>
                <a:latin typeface="Meiryo" panose="020B0604030504040204" pitchFamily="34" charset="-128"/>
                <a:ea typeface="Meiryo" panose="020B0604030504040204" pitchFamily="34" charset="-128"/>
              </a:rPr>
              <a:t>質疑応答の直接性を重要視しない</a:t>
            </a:r>
            <a:endParaRPr lang="ja-JP" altLang="en-US" sz="1000" b="0" i="0">
              <a:solidFill>
                <a:schemeClr val="accent3">
                  <a:lumMod val="75000"/>
                </a:schemeClr>
              </a:solidFill>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4BF49EE-9A0C-3246-AE19-4BC9DCDCBB95}"/>
              </a:ext>
            </a:extLst>
          </p:cNvPr>
          <p:cNvSpPr/>
          <p:nvPr/>
        </p:nvSpPr>
        <p:spPr>
          <a:xfrm>
            <a:off x="5181530" y="5111842"/>
            <a:ext cx="2981216" cy="1200329"/>
          </a:xfrm>
          <a:prstGeom prst="rect">
            <a:avLst/>
          </a:prstGeom>
        </p:spPr>
        <p:txBody>
          <a:bodyPr wrap="square">
            <a:spAutoFit/>
          </a:bodyPr>
          <a:lstStyle/>
          <a:p>
            <a:r>
              <a:rPr lang="ja-JP" altLang="en-US" sz="1200" b="1">
                <a:solidFill>
                  <a:srgbClr val="0070C0"/>
                </a:solidFill>
                <a:latin typeface="Meiryo" panose="020B0604030504040204" pitchFamily="34" charset="-128"/>
                <a:ea typeface="Meiryo" panose="020B0604030504040204" pitchFamily="34" charset="-128"/>
              </a:rPr>
              <a:t>話し手の能力を重要と考える</a:t>
            </a:r>
            <a:endParaRPr lang="en-US" altLang="ja-JP" sz="1200" b="1"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rgbClr val="0070C0"/>
                </a:solidFill>
                <a:latin typeface="Meiryo" panose="020B0604030504040204" pitchFamily="34" charset="-128"/>
                <a:ea typeface="Meiryo" panose="020B0604030504040204" pitchFamily="34" charset="-128"/>
              </a:rPr>
              <a:t>直接的・明示的で解りやすい表現を好む</a:t>
            </a:r>
          </a:p>
          <a:p>
            <a:pPr marL="171450" indent="-171450">
              <a:buFont typeface="Wingdings" pitchFamily="2" charset="2"/>
              <a:buChar char="ü"/>
            </a:pPr>
            <a:r>
              <a:rPr lang="ja-JP" altLang="en-US" sz="1000">
                <a:solidFill>
                  <a:srgbClr val="0070C0"/>
                </a:solidFill>
                <a:latin typeface="Meiryo" panose="020B0604030504040204" pitchFamily="34" charset="-128"/>
                <a:ea typeface="Meiryo" panose="020B0604030504040204" pitchFamily="34" charset="-128"/>
              </a:rPr>
              <a:t>言語に対し高い価値と積極的な姿勢を示す</a:t>
            </a:r>
          </a:p>
          <a:p>
            <a:pPr marL="171450" indent="-171450">
              <a:buFont typeface="Wingdings" pitchFamily="2" charset="2"/>
              <a:buChar char="ü"/>
            </a:pPr>
            <a:r>
              <a:rPr lang="ja-JP" altLang="en-US" sz="1000">
                <a:solidFill>
                  <a:srgbClr val="0070C0"/>
                </a:solidFill>
                <a:latin typeface="Meiryo" panose="020B0604030504040204" pitchFamily="34" charset="-128"/>
                <a:ea typeface="Meiryo" panose="020B0604030504040204" pitchFamily="34" charset="-128"/>
              </a:rPr>
              <a:t>単純でシンプルな理論を好む</a:t>
            </a:r>
          </a:p>
          <a:p>
            <a:pPr marL="171450" indent="-171450">
              <a:buFont typeface="Wingdings" pitchFamily="2" charset="2"/>
              <a:buChar char="ü"/>
            </a:pPr>
            <a:r>
              <a:rPr lang="ja-JP" altLang="en-US" sz="1000">
                <a:solidFill>
                  <a:srgbClr val="0070C0"/>
                </a:solidFill>
                <a:latin typeface="Meiryo" panose="020B0604030504040204" pitchFamily="34" charset="-128"/>
                <a:ea typeface="Meiryo" panose="020B0604030504040204" pitchFamily="34" charset="-128"/>
              </a:rPr>
              <a:t>寡黙であることを評価しない</a:t>
            </a:r>
          </a:p>
          <a:p>
            <a:pPr marL="171450" indent="-171450">
              <a:buFont typeface="Wingdings" pitchFamily="2" charset="2"/>
              <a:buChar char="ü"/>
            </a:pPr>
            <a:r>
              <a:rPr lang="ja-JP" altLang="en-US" sz="1000">
                <a:solidFill>
                  <a:srgbClr val="0070C0"/>
                </a:solidFill>
                <a:latin typeface="Meiryo" panose="020B0604030504040204" pitchFamily="34" charset="-128"/>
                <a:ea typeface="Meiryo" panose="020B0604030504040204" pitchFamily="34" charset="-128"/>
              </a:rPr>
              <a:t>論理的飛躍を好まない</a:t>
            </a:r>
          </a:p>
          <a:p>
            <a:pPr marL="171450" indent="-171450">
              <a:buFont typeface="Wingdings" pitchFamily="2" charset="2"/>
              <a:buChar char="ü"/>
            </a:pPr>
            <a:r>
              <a:rPr lang="ja-JP" altLang="en-US" sz="1000">
                <a:solidFill>
                  <a:srgbClr val="0070C0"/>
                </a:solidFill>
                <a:latin typeface="Meiryo" panose="020B0604030504040204" pitchFamily="34" charset="-128"/>
                <a:ea typeface="Meiryo" panose="020B0604030504040204" pitchFamily="34" charset="-128"/>
              </a:rPr>
              <a:t>質疑応答では直接的に答える</a:t>
            </a:r>
            <a:endParaRPr lang="ja-JP" altLang="en-US" sz="1000" b="0" i="0">
              <a:solidFill>
                <a:srgbClr val="0070C0"/>
              </a:solidFill>
              <a:effectLst/>
              <a:latin typeface="Meiryo" panose="020B0604030504040204" pitchFamily="34" charset="-128"/>
              <a:ea typeface="Meiryo" panose="020B0604030504040204" pitchFamily="34" charset="-128"/>
            </a:endParaRPr>
          </a:p>
        </p:txBody>
      </p:sp>
      <p:pic>
        <p:nvPicPr>
          <p:cNvPr id="25" name="図 24">
            <a:extLst>
              <a:ext uri="{FF2B5EF4-FFF2-40B4-BE49-F238E27FC236}">
                <a16:creationId xmlns:a16="http://schemas.microsoft.com/office/drawing/2014/main" id="{092F4224-6C71-284A-93EF-FE7F2C4267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0954" y="2170683"/>
            <a:ext cx="996367" cy="961494"/>
          </a:xfrm>
          <a:prstGeom prst="rect">
            <a:avLst/>
          </a:prstGeom>
        </p:spPr>
      </p:pic>
      <p:pic>
        <p:nvPicPr>
          <p:cNvPr id="26" name="図 25">
            <a:extLst>
              <a:ext uri="{FF2B5EF4-FFF2-40B4-BE49-F238E27FC236}">
                <a16:creationId xmlns:a16="http://schemas.microsoft.com/office/drawing/2014/main" id="{0967CE26-789E-9441-A9F8-9F87CB55E9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2220" y="4001955"/>
            <a:ext cx="782772" cy="854969"/>
          </a:xfrm>
          <a:prstGeom prst="rect">
            <a:avLst/>
          </a:prstGeom>
        </p:spPr>
      </p:pic>
      <p:pic>
        <p:nvPicPr>
          <p:cNvPr id="27" name="図 26">
            <a:extLst>
              <a:ext uri="{FF2B5EF4-FFF2-40B4-BE49-F238E27FC236}">
                <a16:creationId xmlns:a16="http://schemas.microsoft.com/office/drawing/2014/main" id="{6FF8AF3A-D4E6-F840-9372-B6B2FBE807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94121" y="3996795"/>
            <a:ext cx="1054518" cy="917431"/>
          </a:xfrm>
          <a:prstGeom prst="rect">
            <a:avLst/>
          </a:prstGeom>
        </p:spPr>
      </p:pic>
      <p:pic>
        <p:nvPicPr>
          <p:cNvPr id="28" name="図 27">
            <a:extLst>
              <a:ext uri="{FF2B5EF4-FFF2-40B4-BE49-F238E27FC236}">
                <a16:creationId xmlns:a16="http://schemas.microsoft.com/office/drawing/2014/main" id="{33A423FF-8A5C-4F4C-903B-221061B467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5358" y="2222718"/>
            <a:ext cx="951081" cy="903527"/>
          </a:xfrm>
          <a:prstGeom prst="rect">
            <a:avLst/>
          </a:prstGeom>
        </p:spPr>
      </p:pic>
      <p:sp>
        <p:nvSpPr>
          <p:cNvPr id="29" name="タイトル 28">
            <a:extLst>
              <a:ext uri="{FF2B5EF4-FFF2-40B4-BE49-F238E27FC236}">
                <a16:creationId xmlns:a16="http://schemas.microsoft.com/office/drawing/2014/main" id="{CFBFC4A5-0C56-3748-B652-F315136065E2}"/>
              </a:ext>
            </a:extLst>
          </p:cNvPr>
          <p:cNvSpPr>
            <a:spLocks noGrp="1"/>
          </p:cNvSpPr>
          <p:nvPr>
            <p:ph type="title"/>
          </p:nvPr>
        </p:nvSpPr>
        <p:spPr/>
        <p:txBody>
          <a:bodyPr/>
          <a:lstStyle/>
          <a:p>
            <a:r>
              <a:rPr lang="ja-JP" altLang="en-US"/>
              <a:t>コンテクスト文化から考えるリモートワーク</a:t>
            </a:r>
          </a:p>
        </p:txBody>
      </p:sp>
      <p:sp>
        <p:nvSpPr>
          <p:cNvPr id="30" name="テキスト ボックス 29">
            <a:extLst>
              <a:ext uri="{FF2B5EF4-FFF2-40B4-BE49-F238E27FC236}">
                <a16:creationId xmlns:a16="http://schemas.microsoft.com/office/drawing/2014/main" id="{A7BAB37E-8E55-2142-98E5-0C1779C06437}"/>
              </a:ext>
            </a:extLst>
          </p:cNvPr>
          <p:cNvSpPr txBox="1"/>
          <p:nvPr/>
        </p:nvSpPr>
        <p:spPr>
          <a:xfrm>
            <a:off x="1277107" y="3139248"/>
            <a:ext cx="1107996"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五感を総動員</a:t>
            </a:r>
          </a:p>
        </p:txBody>
      </p:sp>
      <p:sp>
        <p:nvSpPr>
          <p:cNvPr id="31" name="テキスト ボックス 30">
            <a:extLst>
              <a:ext uri="{FF2B5EF4-FFF2-40B4-BE49-F238E27FC236}">
                <a16:creationId xmlns:a16="http://schemas.microsoft.com/office/drawing/2014/main" id="{13A550F5-9E26-B64D-B1C5-23CB833BF6C2}"/>
              </a:ext>
            </a:extLst>
          </p:cNvPr>
          <p:cNvSpPr txBox="1"/>
          <p:nvPr/>
        </p:nvSpPr>
        <p:spPr>
          <a:xfrm>
            <a:off x="6953609" y="3766092"/>
            <a:ext cx="954107"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言語を駆使</a:t>
            </a:r>
          </a:p>
        </p:txBody>
      </p:sp>
    </p:spTree>
    <p:extLst>
      <p:ext uri="{BB962C8B-B14F-4D97-AF65-F5344CB8AC3E}">
        <p14:creationId xmlns:p14="http://schemas.microsoft.com/office/powerpoint/2010/main" val="33515410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5FB9A6A-6A8C-C247-9EC5-770F4C41DB09}"/>
              </a:ext>
            </a:extLst>
          </p:cNvPr>
          <p:cNvSpPr>
            <a:spLocks noGrp="1"/>
          </p:cNvSpPr>
          <p:nvPr>
            <p:ph type="title"/>
          </p:nvPr>
        </p:nvSpPr>
        <p:spPr/>
        <p:txBody>
          <a:bodyPr/>
          <a:lstStyle/>
          <a:p>
            <a:r>
              <a:rPr lang="ja-JP" altLang="en-US"/>
              <a:t>リモートワーク成功の</a:t>
            </a:r>
            <a:r>
              <a:rPr lang="en-US" altLang="ja-JP" dirty="0"/>
              <a:t>3</a:t>
            </a:r>
            <a:r>
              <a:rPr lang="ja-JP" altLang="en-US"/>
              <a:t>要件</a:t>
            </a:r>
          </a:p>
        </p:txBody>
      </p:sp>
      <p:sp>
        <p:nvSpPr>
          <p:cNvPr id="5" name="正方形/長方形 4">
            <a:extLst>
              <a:ext uri="{FF2B5EF4-FFF2-40B4-BE49-F238E27FC236}">
                <a16:creationId xmlns:a16="http://schemas.microsoft.com/office/drawing/2014/main" id="{E78C1AEB-7057-4540-88FB-5AD74B1B592F}"/>
              </a:ext>
            </a:extLst>
          </p:cNvPr>
          <p:cNvSpPr/>
          <p:nvPr/>
        </p:nvSpPr>
        <p:spPr>
          <a:xfrm>
            <a:off x="1664208" y="3027119"/>
            <a:ext cx="4572000" cy="400110"/>
          </a:xfrm>
          <a:prstGeom prst="rect">
            <a:avLst/>
          </a:prstGeom>
        </p:spPr>
        <p:txBody>
          <a:bodyPr>
            <a:spAutoFit/>
          </a:bodyPr>
          <a:lstStyle/>
          <a:p>
            <a:r>
              <a:rPr lang="ja-JP" altLang="en-US" sz="2000" b="1">
                <a:solidFill>
                  <a:srgbClr val="333333"/>
                </a:solidFill>
                <a:latin typeface="Meiryo" panose="020B0604030504040204" pitchFamily="34" charset="-128"/>
                <a:ea typeface="Meiryo" panose="020B0604030504040204" pitchFamily="34" charset="-128"/>
              </a:rPr>
              <a:t>セルフマネージメント</a:t>
            </a:r>
            <a:endParaRPr lang="ja-JP" altLang="en-US" sz="2000" b="1"/>
          </a:p>
        </p:txBody>
      </p:sp>
      <p:sp>
        <p:nvSpPr>
          <p:cNvPr id="6" name="正方形/長方形 5">
            <a:extLst>
              <a:ext uri="{FF2B5EF4-FFF2-40B4-BE49-F238E27FC236}">
                <a16:creationId xmlns:a16="http://schemas.microsoft.com/office/drawing/2014/main" id="{015E09A2-4624-6645-9034-C1A38E79DF3A}"/>
              </a:ext>
            </a:extLst>
          </p:cNvPr>
          <p:cNvSpPr/>
          <p:nvPr/>
        </p:nvSpPr>
        <p:spPr>
          <a:xfrm>
            <a:off x="1652016" y="4562594"/>
            <a:ext cx="3518912" cy="400110"/>
          </a:xfrm>
          <a:prstGeom prst="rect">
            <a:avLst/>
          </a:prstGeom>
        </p:spPr>
        <p:txBody>
          <a:bodyPr wrap="none">
            <a:spAutoFit/>
          </a:bodyPr>
          <a:lstStyle/>
          <a:p>
            <a:r>
              <a:rPr lang="ja-JP" altLang="en-US" sz="2000" b="1">
                <a:solidFill>
                  <a:srgbClr val="333333"/>
                </a:solidFill>
                <a:latin typeface="Meiryo" panose="020B0604030504040204" pitchFamily="34" charset="-128"/>
                <a:ea typeface="Meiryo" panose="020B0604030504040204" pitchFamily="34" charset="-128"/>
              </a:rPr>
              <a:t>コミットメントと成果の管理</a:t>
            </a:r>
            <a:endParaRPr lang="ja-JP" altLang="en-US" sz="2000" b="1"/>
          </a:p>
        </p:txBody>
      </p:sp>
      <p:sp>
        <p:nvSpPr>
          <p:cNvPr id="7" name="正方形/長方形 6">
            <a:extLst>
              <a:ext uri="{FF2B5EF4-FFF2-40B4-BE49-F238E27FC236}">
                <a16:creationId xmlns:a16="http://schemas.microsoft.com/office/drawing/2014/main" id="{419DA1E0-01BB-1F43-BF35-CE8B2850036A}"/>
              </a:ext>
            </a:extLst>
          </p:cNvPr>
          <p:cNvSpPr/>
          <p:nvPr/>
        </p:nvSpPr>
        <p:spPr>
          <a:xfrm>
            <a:off x="1652016" y="1491644"/>
            <a:ext cx="4031873" cy="400110"/>
          </a:xfrm>
          <a:prstGeom prst="rect">
            <a:avLst/>
          </a:prstGeom>
        </p:spPr>
        <p:txBody>
          <a:bodyPr wrap="none">
            <a:spAutoFit/>
          </a:bodyPr>
          <a:lstStyle/>
          <a:p>
            <a:r>
              <a:rPr lang="ja-JP" altLang="en-US" sz="2000" b="1">
                <a:solidFill>
                  <a:srgbClr val="333333"/>
                </a:solidFill>
                <a:latin typeface="Meiryo" panose="020B0604030504040204" pitchFamily="34" charset="-128"/>
                <a:ea typeface="Meiryo" panose="020B0604030504040204" pitchFamily="34" charset="-128"/>
              </a:rPr>
              <a:t>相互信頼を前提とした権限の委譲</a:t>
            </a:r>
            <a:endParaRPr lang="ja-JP" altLang="en-US" sz="2000" b="1"/>
          </a:p>
        </p:txBody>
      </p:sp>
      <p:sp>
        <p:nvSpPr>
          <p:cNvPr id="10" name="正方形/長方形 9">
            <a:extLst>
              <a:ext uri="{FF2B5EF4-FFF2-40B4-BE49-F238E27FC236}">
                <a16:creationId xmlns:a16="http://schemas.microsoft.com/office/drawing/2014/main" id="{B13357CD-6B4C-2943-8E32-264B0515628C}"/>
              </a:ext>
            </a:extLst>
          </p:cNvPr>
          <p:cNvSpPr/>
          <p:nvPr/>
        </p:nvSpPr>
        <p:spPr>
          <a:xfrm>
            <a:off x="1664208" y="3427229"/>
            <a:ext cx="6906768" cy="523220"/>
          </a:xfrm>
          <a:prstGeom prst="rect">
            <a:avLst/>
          </a:prstGeom>
        </p:spPr>
        <p:txBody>
          <a:bodyPr wrap="square">
            <a:spAutoFit/>
          </a:bodyPr>
          <a:lstStyle/>
          <a:p>
            <a:r>
              <a:rPr lang="ja-JP" altLang="en-US" sz="1400">
                <a:solidFill>
                  <a:srgbClr val="333333"/>
                </a:solidFill>
                <a:latin typeface="Meiryo" panose="020B0604030504040204" pitchFamily="34" charset="-128"/>
                <a:ea typeface="Meiryo" panose="020B0604030504040204" pitchFamily="34" charset="-128"/>
              </a:rPr>
              <a:t>労働時間の管理も含め、コミットした目標を確実に達成することを、外部の管理者ではなく、自分自身で管理すること。</a:t>
            </a:r>
            <a:endParaRPr lang="ja-JP" altLang="en-US" sz="1400"/>
          </a:p>
        </p:txBody>
      </p:sp>
      <p:sp>
        <p:nvSpPr>
          <p:cNvPr id="11" name="正方形/長方形 10">
            <a:extLst>
              <a:ext uri="{FF2B5EF4-FFF2-40B4-BE49-F238E27FC236}">
                <a16:creationId xmlns:a16="http://schemas.microsoft.com/office/drawing/2014/main" id="{730E4326-C271-CD48-86F6-F90D643D392B}"/>
              </a:ext>
            </a:extLst>
          </p:cNvPr>
          <p:cNvSpPr/>
          <p:nvPr/>
        </p:nvSpPr>
        <p:spPr>
          <a:xfrm>
            <a:off x="1652016" y="1891754"/>
            <a:ext cx="6906768" cy="523220"/>
          </a:xfrm>
          <a:prstGeom prst="rect">
            <a:avLst/>
          </a:prstGeom>
        </p:spPr>
        <p:txBody>
          <a:bodyPr wrap="square">
            <a:spAutoFit/>
          </a:bodyPr>
          <a:lstStyle/>
          <a:p>
            <a:r>
              <a:rPr lang="ja-JP" altLang="en-US" sz="1400">
                <a:solidFill>
                  <a:srgbClr val="333333"/>
                </a:solidFill>
                <a:latin typeface="Meiryo" panose="020B0604030504040204" pitchFamily="34" charset="-128"/>
                <a:ea typeface="Meiryo" panose="020B0604030504040204" pitchFamily="34" charset="-128"/>
              </a:rPr>
              <a:t>社員への徹底した情報の開示と十分な対話。これらを支えるビジネス・プロセスのデジタル化（</a:t>
            </a:r>
            <a:r>
              <a:rPr lang="en-US" altLang="ja-JP" sz="1400" dirty="0">
                <a:solidFill>
                  <a:srgbClr val="333333"/>
                </a:solidFill>
                <a:latin typeface="Meiryo" panose="020B0604030504040204" pitchFamily="34" charset="-128"/>
                <a:ea typeface="Meiryo" panose="020B0604030504040204" pitchFamily="34" charset="-128"/>
              </a:rPr>
              <a:t>ERP</a:t>
            </a:r>
            <a:r>
              <a:rPr lang="ja-JP" altLang="en-US" sz="1400">
                <a:solidFill>
                  <a:srgbClr val="333333"/>
                </a:solidFill>
                <a:latin typeface="Meiryo" panose="020B0604030504040204" pitchFamily="34" charset="-128"/>
                <a:ea typeface="Meiryo" panose="020B0604030504040204" pitchFamily="34" charset="-128"/>
              </a:rPr>
              <a:t>、経営ダッシュボード、チャットなど）。</a:t>
            </a:r>
            <a:endParaRPr lang="ja-JP" altLang="en-US" sz="1400"/>
          </a:p>
        </p:txBody>
      </p:sp>
      <p:sp>
        <p:nvSpPr>
          <p:cNvPr id="12" name="正方形/長方形 11">
            <a:extLst>
              <a:ext uri="{FF2B5EF4-FFF2-40B4-BE49-F238E27FC236}">
                <a16:creationId xmlns:a16="http://schemas.microsoft.com/office/drawing/2014/main" id="{DEF7BBA8-9C59-3144-A856-610441153914}"/>
              </a:ext>
            </a:extLst>
          </p:cNvPr>
          <p:cNvSpPr/>
          <p:nvPr/>
        </p:nvSpPr>
        <p:spPr>
          <a:xfrm>
            <a:off x="1664208" y="4951946"/>
            <a:ext cx="6906768" cy="523220"/>
          </a:xfrm>
          <a:prstGeom prst="rect">
            <a:avLst/>
          </a:prstGeom>
        </p:spPr>
        <p:txBody>
          <a:bodyPr wrap="square">
            <a:spAutoFit/>
          </a:bodyPr>
          <a:lstStyle/>
          <a:p>
            <a:r>
              <a:rPr lang="ja-JP" altLang="en-US" sz="1400">
                <a:solidFill>
                  <a:srgbClr val="333333"/>
                </a:solidFill>
                <a:latin typeface="Meiryo" panose="020B0604030504040204" pitchFamily="34" charset="-128"/>
                <a:ea typeface="Meiryo" panose="020B0604030504040204" pitchFamily="34" charset="-128"/>
              </a:rPr>
              <a:t>ジョブ型雇用への移行。ミッション・ステートメントの明確化と社員の個人事業主化。自己責任と会社の役割の再定義。</a:t>
            </a:r>
            <a:endParaRPr lang="ja-JP" altLang="en-US" sz="1400"/>
          </a:p>
        </p:txBody>
      </p:sp>
      <p:pic>
        <p:nvPicPr>
          <p:cNvPr id="14" name="図 13">
            <a:extLst>
              <a:ext uri="{FF2B5EF4-FFF2-40B4-BE49-F238E27FC236}">
                <a16:creationId xmlns:a16="http://schemas.microsoft.com/office/drawing/2014/main" id="{E4AF2171-4A38-0B45-93D2-B24BCC49F3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5216" y="1453480"/>
            <a:ext cx="996367" cy="961494"/>
          </a:xfrm>
          <a:prstGeom prst="rect">
            <a:avLst/>
          </a:prstGeom>
        </p:spPr>
      </p:pic>
      <p:pic>
        <p:nvPicPr>
          <p:cNvPr id="15" name="図 14">
            <a:extLst>
              <a:ext uri="{FF2B5EF4-FFF2-40B4-BE49-F238E27FC236}">
                <a16:creationId xmlns:a16="http://schemas.microsoft.com/office/drawing/2014/main" id="{83576FFC-1810-7D42-9836-C8445A1642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215" y="2867472"/>
            <a:ext cx="996366" cy="1119513"/>
          </a:xfrm>
          <a:prstGeom prst="rect">
            <a:avLst/>
          </a:prstGeom>
        </p:spPr>
      </p:pic>
      <p:pic>
        <p:nvPicPr>
          <p:cNvPr id="16" name="図 15">
            <a:extLst>
              <a:ext uri="{FF2B5EF4-FFF2-40B4-BE49-F238E27FC236}">
                <a16:creationId xmlns:a16="http://schemas.microsoft.com/office/drawing/2014/main" id="{A848BBDC-3301-D541-A34B-2858F7DB80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5215" y="4562594"/>
            <a:ext cx="1078993" cy="1014254"/>
          </a:xfrm>
          <a:prstGeom prst="rect">
            <a:avLst/>
          </a:prstGeom>
        </p:spPr>
      </p:pic>
    </p:spTree>
    <p:extLst>
      <p:ext uri="{BB962C8B-B14F-4D97-AF65-F5344CB8AC3E}">
        <p14:creationId xmlns:p14="http://schemas.microsoft.com/office/powerpoint/2010/main" val="1782753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dirty="0"/>
              <a:t>変革のステージに立てるかどうかの３つの問いかけ</a:t>
            </a:r>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95874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AB62EA-631A-AF47-9F51-DDDDBBF9570D}"/>
              </a:ext>
            </a:extLst>
          </p:cNvPr>
          <p:cNvSpPr>
            <a:spLocks noGrp="1"/>
          </p:cNvSpPr>
          <p:nvPr>
            <p:ph type="title"/>
          </p:nvPr>
        </p:nvSpPr>
        <p:spPr/>
        <p:txBody>
          <a:bodyPr/>
          <a:lstStyle/>
          <a:p>
            <a:r>
              <a:rPr lang="ja-JP" altLang="en-US"/>
              <a:t>新刊書籍の御案内　</a:t>
            </a:r>
            <a:r>
              <a:rPr lang="en-US" altLang="ja-JP" dirty="0"/>
              <a:t>2020</a:t>
            </a:r>
            <a:r>
              <a:rPr lang="ja-JP" altLang="en-US"/>
              <a:t>年</a:t>
            </a:r>
            <a:r>
              <a:rPr lang="en-US" altLang="ja-JP" dirty="0"/>
              <a:t>1</a:t>
            </a:r>
            <a:r>
              <a:rPr lang="ja-JP" altLang="en-US"/>
              <a:t>月</a:t>
            </a:r>
            <a:r>
              <a:rPr lang="en-US" altLang="ja-JP" dirty="0"/>
              <a:t>26</a:t>
            </a:r>
            <a:r>
              <a:rPr lang="ja-JP" altLang="en-US"/>
              <a:t>日･発刊</a:t>
            </a:r>
            <a:endParaRPr kumimoji="1" lang="ja-JP" altLang="en-US"/>
          </a:p>
        </p:txBody>
      </p:sp>
      <p:pic>
        <p:nvPicPr>
          <p:cNvPr id="3" name="図 2">
            <a:extLst>
              <a:ext uri="{FF2B5EF4-FFF2-40B4-BE49-F238E27FC236}">
                <a16:creationId xmlns:a16="http://schemas.microsoft.com/office/drawing/2014/main" id="{3D8FE90A-1CC8-024A-8100-982BFD8786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568" y="1790530"/>
            <a:ext cx="2448272" cy="3439822"/>
          </a:xfrm>
          <a:prstGeom prst="rect">
            <a:avLst/>
          </a:prstGeom>
          <a:ln>
            <a:noFill/>
          </a:ln>
          <a:effectLst>
            <a:outerShdw blurRad="292100" dist="139700" dir="2700000" algn="tl" rotWithShape="0">
              <a:srgbClr val="333333">
                <a:alpha val="65000"/>
              </a:srgbClr>
            </a:outerShdw>
          </a:effectLst>
        </p:spPr>
      </p:pic>
      <p:sp>
        <p:nvSpPr>
          <p:cNvPr id="4" name="正方形/長方形 3">
            <a:extLst>
              <a:ext uri="{FF2B5EF4-FFF2-40B4-BE49-F238E27FC236}">
                <a16:creationId xmlns:a16="http://schemas.microsoft.com/office/drawing/2014/main" id="{4BDAF148-07B0-0C4B-839A-CA3DAF7D3274}"/>
              </a:ext>
            </a:extLst>
          </p:cNvPr>
          <p:cNvSpPr/>
          <p:nvPr/>
        </p:nvSpPr>
        <p:spPr>
          <a:xfrm>
            <a:off x="3563888" y="1790530"/>
            <a:ext cx="5022304" cy="2523768"/>
          </a:xfrm>
          <a:prstGeom prst="rect">
            <a:avLst/>
          </a:prstGeom>
        </p:spPr>
        <p:txBody>
          <a:bodyPr wrap="square">
            <a:spAutoFit/>
          </a:bodyPr>
          <a:lstStyle/>
          <a:p>
            <a:pPr fontAlgn="base"/>
            <a:r>
              <a:rPr lang="ja-JP" altLang="en-US" sz="1600">
                <a:solidFill>
                  <a:srgbClr val="2B2B2B"/>
                </a:solidFill>
                <a:latin typeface="Meiryo" panose="020B0604030504040204" pitchFamily="34" charset="-128"/>
                <a:ea typeface="Meiryo" panose="020B0604030504040204" pitchFamily="34" charset="-128"/>
              </a:rPr>
              <a:t>新用語・技術を大幅追加しリニューアル！</a:t>
            </a:r>
            <a:endParaRPr lang="en-US" altLang="ja-JP" sz="1600" dirty="0">
              <a:solidFill>
                <a:srgbClr val="2B2B2B"/>
              </a:solidFill>
              <a:latin typeface="Meiryo" panose="020B0604030504040204" pitchFamily="34" charset="-128"/>
              <a:ea typeface="Meiryo" panose="020B0604030504040204" pitchFamily="34" charset="-128"/>
            </a:endParaRPr>
          </a:p>
          <a:p>
            <a:pPr fontAlgn="base"/>
            <a:endParaRPr lang="ja-JP" altLang="en-US" sz="1600">
              <a:solidFill>
                <a:srgbClr val="2B2B2B"/>
              </a:solidFill>
              <a:latin typeface="Meiryo" panose="020B0604030504040204" pitchFamily="34" charset="-128"/>
              <a:ea typeface="Meiryo" panose="020B0604030504040204" pitchFamily="34" charset="-128"/>
            </a:endParaRP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デジタル・トランスフォーメーションと共創</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デザイン思考とリーンスタートアップ</a:t>
            </a:r>
          </a:p>
          <a:p>
            <a:pPr marL="177800" lvl="1" indent="279400" fontAlgn="base">
              <a:buFont typeface="Wingdings" pitchFamily="2" charset="2"/>
              <a:buChar char="Ø"/>
            </a:pPr>
            <a:r>
              <a:rPr lang="en-US" altLang="ja-JP" sz="1400" dirty="0">
                <a:solidFill>
                  <a:srgbClr val="2B2B2B"/>
                </a:solidFill>
                <a:latin typeface="Meiryo" panose="020B0604030504040204" pitchFamily="34" charset="-128"/>
                <a:ea typeface="Meiryo" panose="020B0604030504040204" pitchFamily="34" charset="-128"/>
              </a:rPr>
              <a:t>IoT </a:t>
            </a:r>
            <a:r>
              <a:rPr lang="ja-JP" altLang="en-US" sz="1400">
                <a:solidFill>
                  <a:srgbClr val="2B2B2B"/>
                </a:solidFill>
                <a:latin typeface="Meiryo" panose="020B0604030504040204" pitchFamily="34" charset="-128"/>
                <a:ea typeface="Meiryo" panose="020B0604030504040204" pitchFamily="34" charset="-128"/>
              </a:rPr>
              <a:t>とモノのサービス化</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機械学習とディープラーニング</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ゼロトラスト・ネットワーク</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クラウド・バイ・デフォルト原則</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アジャイル開発と </a:t>
            </a:r>
            <a:r>
              <a:rPr lang="en-US" altLang="ja-JP" sz="1400" dirty="0">
                <a:solidFill>
                  <a:srgbClr val="2B2B2B"/>
                </a:solidFill>
                <a:latin typeface="Meiryo" panose="020B0604030504040204" pitchFamily="34" charset="-128"/>
                <a:ea typeface="Meiryo" panose="020B0604030504040204" pitchFamily="34" charset="-128"/>
              </a:rPr>
              <a:t>DevOps</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ブロックチェーン</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量子コンピュータ　など</a:t>
            </a:r>
            <a:endParaRPr lang="en-US" altLang="ja-JP" sz="1400" dirty="0">
              <a:solidFill>
                <a:srgbClr val="2B2B2B"/>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4183789C-CF17-F24E-8B42-3FDD56D0B13F}"/>
              </a:ext>
            </a:extLst>
          </p:cNvPr>
          <p:cNvSpPr/>
          <p:nvPr/>
        </p:nvSpPr>
        <p:spPr>
          <a:xfrm>
            <a:off x="467544" y="1082891"/>
            <a:ext cx="8064896" cy="461665"/>
          </a:xfrm>
          <a:prstGeom prst="rect">
            <a:avLst/>
          </a:prstGeom>
        </p:spPr>
        <p:txBody>
          <a:bodyPr wrap="square">
            <a:spAutoFit/>
          </a:bodyPr>
          <a:lstStyle/>
          <a:p>
            <a:pPr fontAlgn="base"/>
            <a:r>
              <a:rPr lang="en-US" altLang="ja-JP" sz="2400" dirty="0">
                <a:solidFill>
                  <a:srgbClr val="000000"/>
                </a:solidFill>
                <a:latin typeface="Meiryo" panose="020B0604030504040204" pitchFamily="34" charset="-128"/>
                <a:ea typeface="Meiryo" panose="020B0604030504040204" pitchFamily="34" charset="-128"/>
              </a:rPr>
              <a:t>【</a:t>
            </a:r>
            <a:r>
              <a:rPr lang="ja-JP" altLang="en-US" sz="2400">
                <a:solidFill>
                  <a:srgbClr val="000000"/>
                </a:solidFill>
                <a:latin typeface="Meiryo" panose="020B0604030504040204" pitchFamily="34" charset="-128"/>
                <a:ea typeface="Meiryo" panose="020B0604030504040204" pitchFamily="34" charset="-128"/>
              </a:rPr>
              <a:t>図解</a:t>
            </a:r>
            <a:r>
              <a:rPr lang="en-US" altLang="ja-JP" sz="2400" dirty="0">
                <a:solidFill>
                  <a:srgbClr val="000000"/>
                </a:solidFill>
                <a:latin typeface="Meiryo" panose="020B0604030504040204" pitchFamily="34" charset="-128"/>
                <a:ea typeface="Meiryo" panose="020B0604030504040204" pitchFamily="34" charset="-128"/>
              </a:rPr>
              <a:t>】</a:t>
            </a:r>
            <a:r>
              <a:rPr lang="ja-JP" altLang="en-US" sz="2400">
                <a:solidFill>
                  <a:srgbClr val="000000"/>
                </a:solidFill>
                <a:latin typeface="Meiryo" panose="020B0604030504040204" pitchFamily="34" charset="-128"/>
                <a:ea typeface="Meiryo" panose="020B0604030504040204" pitchFamily="34" charset="-128"/>
              </a:rPr>
              <a:t>コレ一枚でわかる最新</a:t>
            </a:r>
            <a:r>
              <a:rPr lang="en-US" altLang="ja-JP" sz="2400" dirty="0">
                <a:solidFill>
                  <a:srgbClr val="000000"/>
                </a:solidFill>
                <a:latin typeface="Meiryo" panose="020B0604030504040204" pitchFamily="34" charset="-128"/>
                <a:ea typeface="Meiryo" panose="020B0604030504040204" pitchFamily="34" charset="-128"/>
              </a:rPr>
              <a:t>IT</a:t>
            </a:r>
            <a:r>
              <a:rPr lang="ja-JP" altLang="en-US" sz="2400">
                <a:solidFill>
                  <a:srgbClr val="000000"/>
                </a:solidFill>
                <a:latin typeface="Meiryo" panose="020B0604030504040204" pitchFamily="34" charset="-128"/>
                <a:ea typeface="Meiryo" panose="020B0604030504040204" pitchFamily="34" charset="-128"/>
              </a:rPr>
              <a:t>トレン・改装新訂</a:t>
            </a:r>
            <a:r>
              <a:rPr lang="en-US" altLang="ja-JP" sz="2400" dirty="0">
                <a:solidFill>
                  <a:srgbClr val="000000"/>
                </a:solidFill>
                <a:latin typeface="Meiryo" panose="020B0604030504040204" pitchFamily="34" charset="-128"/>
                <a:ea typeface="Meiryo" panose="020B0604030504040204" pitchFamily="34" charset="-128"/>
              </a:rPr>
              <a:t>3</a:t>
            </a:r>
            <a:r>
              <a:rPr lang="ja-JP" altLang="en-US" sz="2400">
                <a:solidFill>
                  <a:srgbClr val="000000"/>
                </a:solidFill>
                <a:latin typeface="Meiryo" panose="020B0604030504040204" pitchFamily="34" charset="-128"/>
                <a:ea typeface="Meiryo" panose="020B0604030504040204" pitchFamily="34" charset="-128"/>
              </a:rPr>
              <a:t>版</a:t>
            </a:r>
            <a:endParaRPr lang="en-US" altLang="ja-JP" sz="2400" dirty="0">
              <a:solidFill>
                <a:srgbClr val="000000"/>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2294641A-2801-994D-94B9-02E06130FE9F}"/>
              </a:ext>
            </a:extLst>
          </p:cNvPr>
          <p:cNvSpPr/>
          <p:nvPr/>
        </p:nvSpPr>
        <p:spPr>
          <a:xfrm>
            <a:off x="3059054" y="4437112"/>
            <a:ext cx="5545394" cy="1815882"/>
          </a:xfrm>
          <a:prstGeom prst="rect">
            <a:avLst/>
          </a:prstGeom>
        </p:spPr>
        <p:txBody>
          <a:bodyPr wrap="square">
            <a:spAutoFit/>
          </a:bodyPr>
          <a:lstStyle/>
          <a:p>
            <a:pPr algn="r" fontAlgn="base"/>
            <a:r>
              <a:rPr lang="ja-JP" altLang="en-US" sz="1600">
                <a:solidFill>
                  <a:srgbClr val="2B2B2B"/>
                </a:solidFill>
                <a:latin typeface="Meiryo" panose="020B0604030504040204" pitchFamily="34" charset="-128"/>
                <a:ea typeface="Meiryo" panose="020B0604030504040204" pitchFamily="34" charset="-128"/>
              </a:rPr>
              <a:t>言葉は知っているけれど、</a:t>
            </a:r>
            <a:endParaRPr lang="en-US" altLang="ja-JP" sz="1600" dirty="0">
              <a:solidFill>
                <a:srgbClr val="2B2B2B"/>
              </a:solidFill>
              <a:latin typeface="Meiryo" panose="020B0604030504040204" pitchFamily="34" charset="-128"/>
              <a:ea typeface="Meiryo" panose="020B0604030504040204" pitchFamily="34" charset="-128"/>
            </a:endParaRPr>
          </a:p>
          <a:p>
            <a:pPr algn="r" fontAlgn="base"/>
            <a:r>
              <a:rPr lang="ja-JP" altLang="en-US" sz="1600">
                <a:solidFill>
                  <a:srgbClr val="2B2B2B"/>
                </a:solidFill>
                <a:latin typeface="Meiryo" panose="020B0604030504040204" pitchFamily="34" charset="-128"/>
                <a:ea typeface="Meiryo" panose="020B0604030504040204" pitchFamily="34" charset="-128"/>
              </a:rPr>
              <a:t>それが何なのか、何ができるようになるのか、</a:t>
            </a:r>
            <a:endParaRPr lang="en-US" altLang="ja-JP" sz="1600" dirty="0">
              <a:solidFill>
                <a:srgbClr val="2B2B2B"/>
              </a:solidFill>
              <a:latin typeface="Meiryo" panose="020B0604030504040204" pitchFamily="34" charset="-128"/>
              <a:ea typeface="Meiryo" panose="020B0604030504040204" pitchFamily="34" charset="-128"/>
            </a:endParaRPr>
          </a:p>
          <a:p>
            <a:pPr algn="r" fontAlgn="base"/>
            <a:r>
              <a:rPr lang="ja-JP" altLang="en-US" sz="1600">
                <a:solidFill>
                  <a:srgbClr val="2B2B2B"/>
                </a:solidFill>
                <a:latin typeface="Meiryo" panose="020B0604030504040204" pitchFamily="34" charset="-128"/>
                <a:ea typeface="Meiryo" panose="020B0604030504040204" pitchFamily="34" charset="-128"/>
              </a:rPr>
              <a:t>なぜそんなに注目されているのか、</a:t>
            </a:r>
            <a:endParaRPr lang="en-US" altLang="ja-JP" sz="1600" dirty="0">
              <a:solidFill>
                <a:srgbClr val="2B2B2B"/>
              </a:solidFill>
              <a:latin typeface="Meiryo" panose="020B0604030504040204" pitchFamily="34" charset="-128"/>
              <a:ea typeface="Meiryo" panose="020B0604030504040204" pitchFamily="34" charset="-128"/>
            </a:endParaRPr>
          </a:p>
          <a:p>
            <a:pPr algn="r" fontAlgn="base"/>
            <a:r>
              <a:rPr lang="ja-JP" altLang="en-US" sz="1600">
                <a:solidFill>
                  <a:srgbClr val="2B2B2B"/>
                </a:solidFill>
                <a:latin typeface="Meiryo" panose="020B0604030504040204" pitchFamily="34" charset="-128"/>
                <a:ea typeface="Meiryo" panose="020B0604030504040204" pitchFamily="34" charset="-128"/>
              </a:rPr>
              <a:t>あなたは、ご存知ですか？</a:t>
            </a:r>
          </a:p>
          <a:p>
            <a:pPr algn="r" fontAlgn="base"/>
            <a:endParaRPr lang="en-US" altLang="ja-JP" sz="1600" dirty="0">
              <a:solidFill>
                <a:srgbClr val="2B2B2B"/>
              </a:solidFill>
              <a:latin typeface="Meiryo" panose="020B0604030504040204" pitchFamily="34" charset="-128"/>
              <a:ea typeface="Meiryo" panose="020B0604030504040204" pitchFamily="34" charset="-128"/>
            </a:endParaRPr>
          </a:p>
          <a:p>
            <a:pPr algn="r" fontAlgn="base"/>
            <a:r>
              <a:rPr lang="en-US" altLang="ja-JP" sz="1600" dirty="0">
                <a:solidFill>
                  <a:srgbClr val="2B2B2B"/>
                </a:solidFill>
                <a:latin typeface="Meiryo" panose="020B0604030504040204" pitchFamily="34" charset="-128"/>
                <a:ea typeface="Meiryo" panose="020B0604030504040204" pitchFamily="34" charset="-128"/>
              </a:rPr>
              <a:t>IT</a:t>
            </a:r>
            <a:r>
              <a:rPr lang="ja-JP" altLang="en-US" sz="1600">
                <a:solidFill>
                  <a:srgbClr val="2B2B2B"/>
                </a:solidFill>
                <a:latin typeface="Meiryo" panose="020B0604030504040204" pitchFamily="34" charset="-128"/>
                <a:ea typeface="Meiryo" panose="020B0604030504040204" pitchFamily="34" charset="-128"/>
              </a:rPr>
              <a:t>の常識をあなたのビジネスの武器にする。</a:t>
            </a:r>
          </a:p>
          <a:p>
            <a:pPr algn="r" fontAlgn="base"/>
            <a:r>
              <a:rPr lang="ja-JP" altLang="en-US" sz="1600">
                <a:solidFill>
                  <a:srgbClr val="2B2B2B"/>
                </a:solidFill>
                <a:latin typeface="Meiryo" panose="020B0604030504040204" pitchFamily="34" charset="-128"/>
                <a:ea typeface="Meiryo" panose="020B0604030504040204" pitchFamily="34" charset="-128"/>
              </a:rPr>
              <a:t>そのためのお手伝いをさせて頂きます。</a:t>
            </a:r>
          </a:p>
        </p:txBody>
      </p:sp>
      <p:sp>
        <p:nvSpPr>
          <p:cNvPr id="7" name="正方形/長方形 6">
            <a:extLst>
              <a:ext uri="{FF2B5EF4-FFF2-40B4-BE49-F238E27FC236}">
                <a16:creationId xmlns:a16="http://schemas.microsoft.com/office/drawing/2014/main" id="{CC337654-D836-024B-874A-4A7C080D80D3}"/>
              </a:ext>
            </a:extLst>
          </p:cNvPr>
          <p:cNvSpPr/>
          <p:nvPr/>
        </p:nvSpPr>
        <p:spPr>
          <a:xfrm>
            <a:off x="622416" y="5557007"/>
            <a:ext cx="2570575" cy="369332"/>
          </a:xfrm>
          <a:prstGeom prst="rect">
            <a:avLst/>
          </a:prstGeom>
        </p:spPr>
        <p:txBody>
          <a:bodyPr wrap="none">
            <a:spAutoFit/>
          </a:bodyPr>
          <a:lstStyle/>
          <a:p>
            <a:r>
              <a:rPr lang="ja-JP" altLang="en-US"/>
              <a:t>https://amzn.to/2Qj1AhE</a:t>
            </a:r>
          </a:p>
        </p:txBody>
      </p:sp>
    </p:spTree>
    <p:extLst>
      <p:ext uri="{BB962C8B-B14F-4D97-AF65-F5344CB8AC3E}">
        <p14:creationId xmlns:p14="http://schemas.microsoft.com/office/powerpoint/2010/main" val="4002937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r>
              <a:rPr kumimoji="1" lang="en-US" altLang="ja-JP" dirty="0"/>
              <a:t> </a:t>
            </a:r>
            <a:endParaRPr kumimoji="1" lang="ja-JP" altLang="en-US"/>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grpSp>
        <p:nvGrpSpPr>
          <p:cNvPr id="37" name="グループ化 36">
            <a:extLst>
              <a:ext uri="{FF2B5EF4-FFF2-40B4-BE49-F238E27FC236}">
                <a16:creationId xmlns:a16="http://schemas.microsoft.com/office/drawing/2014/main" id="{B88061FD-8141-2F49-811D-556042FE9271}"/>
              </a:ext>
            </a:extLst>
          </p:cNvPr>
          <p:cNvGrpSpPr/>
          <p:nvPr/>
        </p:nvGrpSpPr>
        <p:grpSpPr>
          <a:xfrm>
            <a:off x="5228139" y="3091006"/>
            <a:ext cx="3357060" cy="1267894"/>
            <a:chOff x="5228139" y="3091006"/>
            <a:chExt cx="3357060" cy="1267894"/>
          </a:xfrm>
        </p:grpSpPr>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35913" y="3437239"/>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状況を即座に</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把握</a:t>
              </a:r>
              <a:r>
                <a:rPr lang="ja-JP" altLang="en-US" sz="2000">
                  <a:solidFill>
                    <a:schemeClr val="bg1"/>
                  </a:solidFill>
                  <a:latin typeface="Meiryo" panose="020B0604030504040204" pitchFamily="34" charset="-128"/>
                  <a:ea typeface="Meiryo" panose="020B0604030504040204" pitchFamily="34" charset="-128"/>
                </a:rPr>
                <a:t>し</a:t>
              </a:r>
              <a:r>
                <a:rPr kumimoji="1" lang="ja-JP" altLang="en-US" sz="2000">
                  <a:solidFill>
                    <a:schemeClr val="bg1"/>
                  </a:solidFill>
                  <a:latin typeface="Meiryo" panose="020B0604030504040204" pitchFamily="34" charset="-128"/>
                  <a:ea typeface="Meiryo" panose="020B0604030504040204" pitchFamily="34" charset="-128"/>
                </a:rPr>
                <a:t>即応できる</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39" name="右矢印 38">
              <a:extLst>
                <a:ext uri="{FF2B5EF4-FFF2-40B4-BE49-F238E27FC236}">
                  <a16:creationId xmlns:a16="http://schemas.microsoft.com/office/drawing/2014/main" id="{D602B09A-839D-A44B-B819-C17BE4ADAB8D}"/>
                </a:ext>
              </a:extLst>
            </p:cNvPr>
            <p:cNvSpPr/>
            <p:nvPr/>
          </p:nvSpPr>
          <p:spPr>
            <a:xfrm>
              <a:off x="5228139" y="3319511"/>
              <a:ext cx="747091" cy="81088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グループ化 43">
            <a:extLst>
              <a:ext uri="{FF2B5EF4-FFF2-40B4-BE49-F238E27FC236}">
                <a16:creationId xmlns:a16="http://schemas.microsoft.com/office/drawing/2014/main" id="{E1FF1684-2855-6F47-93C8-3C53646B77CB}"/>
              </a:ext>
            </a:extLst>
          </p:cNvPr>
          <p:cNvGrpSpPr/>
          <p:nvPr/>
        </p:nvGrpSpPr>
        <p:grpSpPr>
          <a:xfrm>
            <a:off x="5251143" y="4454479"/>
            <a:ext cx="3337685" cy="1267894"/>
            <a:chOff x="5251143" y="4454479"/>
            <a:chExt cx="3337685" cy="1267894"/>
          </a:xfrm>
        </p:grpSpPr>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39542" y="4744177"/>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エコシステムが</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容易に形成</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41" name="右矢印 40">
              <a:extLst>
                <a:ext uri="{FF2B5EF4-FFF2-40B4-BE49-F238E27FC236}">
                  <a16:creationId xmlns:a16="http://schemas.microsoft.com/office/drawing/2014/main" id="{E83D0E01-74FA-C047-BD09-9401E4F047AB}"/>
                </a:ext>
              </a:extLst>
            </p:cNvPr>
            <p:cNvSpPr/>
            <p:nvPr/>
          </p:nvSpPr>
          <p:spPr>
            <a:xfrm>
              <a:off x="5251143" y="4699738"/>
              <a:ext cx="747091" cy="81088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グループ化 29">
            <a:extLst>
              <a:ext uri="{FF2B5EF4-FFF2-40B4-BE49-F238E27FC236}">
                <a16:creationId xmlns:a16="http://schemas.microsoft.com/office/drawing/2014/main" id="{C59DC266-0C5D-274E-BFEA-E97152B32946}"/>
              </a:ext>
            </a:extLst>
          </p:cNvPr>
          <p:cNvGrpSpPr/>
          <p:nvPr/>
        </p:nvGrpSpPr>
        <p:grpSpPr>
          <a:xfrm>
            <a:off x="5228139" y="1020862"/>
            <a:ext cx="3357061" cy="1994355"/>
            <a:chOff x="5228139" y="1020862"/>
            <a:chExt cx="3357061" cy="1994355"/>
          </a:xfrm>
        </p:grpSpPr>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35913" y="2041787"/>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規模の拡大が</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容易で早い</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6" name="右矢印 25">
              <a:extLst>
                <a:ext uri="{FF2B5EF4-FFF2-40B4-BE49-F238E27FC236}">
                  <a16:creationId xmlns:a16="http://schemas.microsoft.com/office/drawing/2014/main" id="{58CA904A-81EC-824A-BFE3-B33F37FC8A3F}"/>
                </a:ext>
              </a:extLst>
            </p:cNvPr>
            <p:cNvSpPr/>
            <p:nvPr/>
          </p:nvSpPr>
          <p:spPr>
            <a:xfrm>
              <a:off x="5228139" y="1971944"/>
              <a:ext cx="747091" cy="81088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3631A69F-A227-2B46-874E-F5FD28C4040A}"/>
                </a:ext>
              </a:extLst>
            </p:cNvPr>
            <p:cNvSpPr txBox="1"/>
            <p:nvPr/>
          </p:nvSpPr>
          <p:spPr>
            <a:xfrm>
              <a:off x="6066496" y="1020862"/>
              <a:ext cx="2518703" cy="661720"/>
            </a:xfrm>
            <a:prstGeom prst="rect">
              <a:avLst/>
            </a:prstGeom>
            <a:noFill/>
          </p:spPr>
          <p:txBody>
            <a:bodyPr wrap="none" rtlCol="0">
              <a:spAutoFit/>
            </a:bodyPr>
            <a:lstStyle/>
            <a:p>
              <a:pPr algn="r"/>
              <a:r>
                <a:rPr kumimoji="1" lang="ja-JP" altLang="en-US" sz="1300">
                  <a:solidFill>
                    <a:srgbClr val="0070C0"/>
                  </a:solidFill>
                  <a:latin typeface="Meiryo" panose="020B0604030504040204" pitchFamily="34" charset="-128"/>
                  <a:ea typeface="Meiryo" panose="020B0604030504040204" pitchFamily="34" charset="-128"/>
                </a:rPr>
                <a:t>デジタルによってもたらされる</a:t>
              </a:r>
              <a:endParaRPr kumimoji="1" lang="en-US" altLang="ja-JP" sz="1300" dirty="0">
                <a:solidFill>
                  <a:srgbClr val="0070C0"/>
                </a:solidFill>
                <a:latin typeface="Meiryo" panose="020B0604030504040204" pitchFamily="34" charset="-128"/>
                <a:ea typeface="Meiryo" panose="020B0604030504040204" pitchFamily="34" charset="-128"/>
              </a:endParaRPr>
            </a:p>
            <a:p>
              <a:pPr algn="r"/>
              <a:endParaRPr kumimoji="1" lang="en-US" altLang="ja-JP" sz="400" b="1" dirty="0">
                <a:solidFill>
                  <a:srgbClr val="0070C0"/>
                </a:solidFill>
                <a:latin typeface="Meiryo" panose="020B0604030504040204" pitchFamily="34" charset="-128"/>
                <a:ea typeface="Meiryo" panose="020B0604030504040204" pitchFamily="34" charset="-128"/>
              </a:endParaRPr>
            </a:p>
            <a:p>
              <a:pPr algn="r"/>
              <a:r>
                <a:rPr kumimoji="1" lang="ja-JP" altLang="en-US" sz="2000" b="1">
                  <a:solidFill>
                    <a:srgbClr val="0070C0"/>
                  </a:solidFill>
                  <a:latin typeface="Meiryo" panose="020B0604030504040204" pitchFamily="34" charset="-128"/>
                  <a:ea typeface="Meiryo" panose="020B0604030504040204" pitchFamily="34" charset="-128"/>
                </a:rPr>
                <a:t>ビジネス価値</a:t>
              </a:r>
              <a:endParaRPr kumimoji="1" lang="en-US" altLang="ja-JP" sz="2000" b="1" dirty="0">
                <a:solidFill>
                  <a:srgbClr val="0070C0"/>
                </a:solidFill>
                <a:latin typeface="Meiryo" panose="020B0604030504040204" pitchFamily="34" charset="-128"/>
                <a:ea typeface="Meiryo" panose="020B0604030504040204" pitchFamily="34" charset="-128"/>
              </a:endParaRPr>
            </a:p>
          </p:txBody>
        </p:sp>
      </p:grpSp>
      <p:sp>
        <p:nvSpPr>
          <p:cNvPr id="29" name="角丸四角形吹き出し 28">
            <a:extLst>
              <a:ext uri="{FF2B5EF4-FFF2-40B4-BE49-F238E27FC236}">
                <a16:creationId xmlns:a16="http://schemas.microsoft.com/office/drawing/2014/main" id="{F8F7B6F5-DFFC-5D4B-92B8-923570966A30}"/>
              </a:ext>
            </a:extLst>
          </p:cNvPr>
          <p:cNvSpPr/>
          <p:nvPr/>
        </p:nvSpPr>
        <p:spPr>
          <a:xfrm>
            <a:off x="5228139" y="5679703"/>
            <a:ext cx="2024742" cy="719286"/>
          </a:xfrm>
          <a:prstGeom prst="wedgeRoundRectCallout">
            <a:avLst>
              <a:gd name="adj1" fmla="val 28770"/>
              <a:gd name="adj2" fmla="val -83971"/>
              <a:gd name="adj3" fmla="val 16667"/>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イノベーション</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を</a:t>
            </a:r>
            <a:r>
              <a:rPr lang="ja-JP" altLang="en-US" sz="1600">
                <a:solidFill>
                  <a:srgbClr val="FFFFFF"/>
                </a:solidFill>
                <a:latin typeface="Meiryo" panose="020B0604030504040204" pitchFamily="34" charset="-128"/>
                <a:ea typeface="Meiryo" panose="020B0604030504040204" pitchFamily="34" charset="-128"/>
                <a:cs typeface="ＭＳ Ｐゴシック"/>
              </a:rPr>
              <a:t>加速する！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4332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righ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「イノベーション」と「インベンション」の違い</a:t>
            </a:r>
          </a:p>
        </p:txBody>
      </p:sp>
      <p:pic>
        <p:nvPicPr>
          <p:cNvPr id="3" name="図 2">
            <a:extLst>
              <a:ext uri="{FF2B5EF4-FFF2-40B4-BE49-F238E27FC236}">
                <a16:creationId xmlns:a16="http://schemas.microsoft.com/office/drawing/2014/main" id="{65B8C89A-5ADE-B349-913E-731E3CB1F858}"/>
              </a:ext>
            </a:extLst>
          </p:cNvPr>
          <p:cNvPicPr>
            <a:picLocks noChangeAspect="1"/>
          </p:cNvPicPr>
          <p:nvPr/>
        </p:nvPicPr>
        <p:blipFill>
          <a:blip r:embed="rId2"/>
          <a:stretch>
            <a:fillRect/>
          </a:stretch>
        </p:blipFill>
        <p:spPr>
          <a:xfrm>
            <a:off x="1119005" y="692696"/>
            <a:ext cx="2857500" cy="2438400"/>
          </a:xfrm>
          <a:prstGeom prst="rect">
            <a:avLst/>
          </a:prstGeom>
        </p:spPr>
      </p:pic>
      <p:pic>
        <p:nvPicPr>
          <p:cNvPr id="5" name="図 4">
            <a:extLst>
              <a:ext uri="{FF2B5EF4-FFF2-40B4-BE49-F238E27FC236}">
                <a16:creationId xmlns:a16="http://schemas.microsoft.com/office/drawing/2014/main" id="{383BFE18-A364-ED40-A10B-D8F8A8B5A95B}"/>
              </a:ext>
            </a:extLst>
          </p:cNvPr>
          <p:cNvPicPr>
            <a:picLocks noChangeAspect="1"/>
          </p:cNvPicPr>
          <p:nvPr/>
        </p:nvPicPr>
        <p:blipFill>
          <a:blip r:embed="rId3"/>
          <a:stretch>
            <a:fillRect/>
          </a:stretch>
        </p:blipFill>
        <p:spPr>
          <a:xfrm>
            <a:off x="5603294" y="952750"/>
            <a:ext cx="1755559" cy="1908216"/>
          </a:xfrm>
          <a:prstGeom prst="rect">
            <a:avLst/>
          </a:prstGeom>
        </p:spPr>
      </p:pic>
      <p:sp>
        <p:nvSpPr>
          <p:cNvPr id="6" name="テキスト ボックス 5">
            <a:extLst>
              <a:ext uri="{FF2B5EF4-FFF2-40B4-BE49-F238E27FC236}">
                <a16:creationId xmlns:a16="http://schemas.microsoft.com/office/drawing/2014/main" id="{D1CA4331-7BD5-7D47-B79A-B7B3EFD9B2E2}"/>
              </a:ext>
            </a:extLst>
          </p:cNvPr>
          <p:cNvSpPr txBox="1"/>
          <p:nvPr/>
        </p:nvSpPr>
        <p:spPr>
          <a:xfrm>
            <a:off x="991183" y="3131096"/>
            <a:ext cx="3343493"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これまでにはなかった</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新しい組合せを見つけ</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新たな価値を産み出すこと</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4809328" y="3131096"/>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1497474B-FF1B-7C4D-86D7-6E051AC994DA}"/>
              </a:ext>
            </a:extLst>
          </p:cNvPr>
          <p:cNvSpPr txBox="1"/>
          <p:nvPr/>
        </p:nvSpPr>
        <p:spPr>
          <a:xfrm>
            <a:off x="1031712" y="5229200"/>
            <a:ext cx="3262432" cy="1200329"/>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高速な試行錯誤</a:t>
            </a:r>
          </a:p>
          <a:p>
            <a:pPr algn="ctr"/>
            <a:r>
              <a:rPr lang="ja-JP" altLang="en-US" sz="2400" b="1">
                <a:solidFill>
                  <a:srgbClr val="0070C0"/>
                </a:solidFill>
                <a:latin typeface="Meiryo" panose="020B0604030504040204" pitchFamily="34" charset="-128"/>
                <a:ea typeface="Meiryo" panose="020B0604030504040204" pitchFamily="34" charset="-128"/>
              </a:rPr>
              <a:t>高速なフィードバック</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高速なアップデート</a:t>
            </a:r>
            <a:endParaRPr lang="en-US" altLang="ja-JP" sz="2400" b="1"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5007146" y="5229199"/>
            <a:ext cx="2954655" cy="1200329"/>
          </a:xfrm>
          <a:prstGeom prst="rect">
            <a:avLst/>
          </a:prstGeom>
          <a:noFill/>
        </p:spPr>
        <p:txBody>
          <a:bodyPr wrap="none" rtlCol="0">
            <a:spAutoFit/>
          </a:bodyPr>
          <a:lstStyle/>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知識の蓄積</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試行錯誤の繰り返し</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ひらめき・洞察</a:t>
            </a:r>
          </a:p>
        </p:txBody>
      </p:sp>
    </p:spTree>
    <p:extLst>
      <p:ext uri="{BB962C8B-B14F-4D97-AF65-F5344CB8AC3E}">
        <p14:creationId xmlns:p14="http://schemas.microsoft.com/office/powerpoint/2010/main" val="2991582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DAB5F192-0131-0D42-9AAD-B4E5044AA547}"/>
              </a:ext>
            </a:extLst>
          </p:cNvPr>
          <p:cNvSpPr/>
          <p:nvPr/>
        </p:nvSpPr>
        <p:spPr>
          <a:xfrm>
            <a:off x="720245" y="970767"/>
            <a:ext cx="3726493" cy="43152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5C5D37E-9EA2-A247-8FF3-562E940E1157}"/>
              </a:ext>
            </a:extLst>
          </p:cNvPr>
          <p:cNvSpPr>
            <a:spLocks noGrp="1"/>
          </p:cNvSpPr>
          <p:nvPr>
            <p:ph type="title"/>
          </p:nvPr>
        </p:nvSpPr>
        <p:spPr>
          <a:xfrm>
            <a:off x="230400" y="266400"/>
            <a:ext cx="8913600" cy="416221"/>
          </a:xfrm>
        </p:spPr>
        <p:txBody>
          <a:bodyPr/>
          <a:lstStyle/>
          <a:p>
            <a:r>
              <a:rPr lang="ja-JP" altLang="en-US" sz="2400"/>
              <a:t>２つのデジタル化：デジタイゼーションとデジタライゼーション</a:t>
            </a:r>
            <a:endParaRPr kumimoji="1" lang="ja-JP" altLang="en-US" sz="2400"/>
          </a:p>
        </p:txBody>
      </p:sp>
      <p:sp>
        <p:nvSpPr>
          <p:cNvPr id="13" name="テキスト ボックス 12">
            <a:extLst>
              <a:ext uri="{FF2B5EF4-FFF2-40B4-BE49-F238E27FC236}">
                <a16:creationId xmlns:a16="http://schemas.microsoft.com/office/drawing/2014/main" id="{06C4D2D9-7C1E-7A4A-A957-9BDDDBC65BD8}"/>
              </a:ext>
            </a:extLst>
          </p:cNvPr>
          <p:cNvSpPr txBox="1"/>
          <p:nvPr/>
        </p:nvSpPr>
        <p:spPr>
          <a:xfrm>
            <a:off x="1089304" y="1141641"/>
            <a:ext cx="2928000"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デジタイゼーション</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Digitization</a:t>
            </a:r>
            <a:endParaRPr kumimoji="1" lang="ja-JP" altLang="en-US" sz="2400">
              <a:solidFill>
                <a:schemeClr val="bg1"/>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C5C96C66-6405-BE4E-8FB6-C8BE67EF3B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2311" y="1950761"/>
            <a:ext cx="949194" cy="766474"/>
          </a:xfrm>
          <a:prstGeom prst="rect">
            <a:avLst/>
          </a:prstGeom>
        </p:spPr>
      </p:pic>
      <p:pic>
        <p:nvPicPr>
          <p:cNvPr id="15" name="図 14">
            <a:extLst>
              <a:ext uri="{FF2B5EF4-FFF2-40B4-BE49-F238E27FC236}">
                <a16:creationId xmlns:a16="http://schemas.microsoft.com/office/drawing/2014/main" id="{F392DA03-29DD-9C4E-BF0F-A9A2A6515B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0290" y="1986646"/>
            <a:ext cx="632587" cy="760450"/>
          </a:xfrm>
          <a:prstGeom prst="rect">
            <a:avLst/>
          </a:prstGeom>
        </p:spPr>
      </p:pic>
      <p:sp>
        <p:nvSpPr>
          <p:cNvPr id="16" name="右矢印 15">
            <a:extLst>
              <a:ext uri="{FF2B5EF4-FFF2-40B4-BE49-F238E27FC236}">
                <a16:creationId xmlns:a16="http://schemas.microsoft.com/office/drawing/2014/main" id="{8B1D5BBD-646E-E347-ADDF-054E24F529B7}"/>
              </a:ext>
            </a:extLst>
          </p:cNvPr>
          <p:cNvSpPr/>
          <p:nvPr/>
        </p:nvSpPr>
        <p:spPr>
          <a:xfrm>
            <a:off x="2126364" y="2031079"/>
            <a:ext cx="582460" cy="488515"/>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DF73266-B120-3E4E-B2BE-15DDAC01BC55}"/>
              </a:ext>
            </a:extLst>
          </p:cNvPr>
          <p:cNvSpPr txBox="1"/>
          <p:nvPr/>
        </p:nvSpPr>
        <p:spPr>
          <a:xfrm>
            <a:off x="1154217" y="2784095"/>
            <a:ext cx="2807179"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アナログ放送→デジタル放送</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紙の書籍→電子書籍</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人手によるコピペ→</a:t>
            </a:r>
            <a:r>
              <a:rPr lang="en-US" altLang="ja-JP" sz="1400" dirty="0">
                <a:solidFill>
                  <a:schemeClr val="bg1"/>
                </a:solidFill>
                <a:latin typeface="Meiryo" panose="020B0604030504040204" pitchFamily="34" charset="-128"/>
                <a:ea typeface="Meiryo" panose="020B0604030504040204" pitchFamily="34" charset="-128"/>
              </a:rPr>
              <a:t>RPA</a:t>
            </a:r>
          </a:p>
        </p:txBody>
      </p:sp>
      <p:sp>
        <p:nvSpPr>
          <p:cNvPr id="18" name="テキスト ボックス 17">
            <a:extLst>
              <a:ext uri="{FF2B5EF4-FFF2-40B4-BE49-F238E27FC236}">
                <a16:creationId xmlns:a16="http://schemas.microsoft.com/office/drawing/2014/main" id="{DA0E7EA7-719A-C54D-BD0D-3B968681EB89}"/>
              </a:ext>
            </a:extLst>
          </p:cNvPr>
          <p:cNvSpPr txBox="1"/>
          <p:nvPr/>
        </p:nvSpPr>
        <p:spPr>
          <a:xfrm>
            <a:off x="1926864" y="4031289"/>
            <a:ext cx="1261884"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効率化</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E0B700F6-4A72-8C46-9C4F-875E5961A397}"/>
              </a:ext>
            </a:extLst>
          </p:cNvPr>
          <p:cNvSpPr/>
          <p:nvPr/>
        </p:nvSpPr>
        <p:spPr>
          <a:xfrm>
            <a:off x="797018" y="3592358"/>
            <a:ext cx="3241152" cy="400110"/>
          </a:xfrm>
          <a:prstGeom prst="rect">
            <a:avLst/>
          </a:prstGeom>
        </p:spPr>
        <p:txBody>
          <a:bodyPr wrap="square">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ビジネス・プロセス</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90041C98-A474-6F49-8FFE-0747DC05085D}"/>
              </a:ext>
            </a:extLst>
          </p:cNvPr>
          <p:cNvSpPr/>
          <p:nvPr/>
        </p:nvSpPr>
        <p:spPr>
          <a:xfrm>
            <a:off x="1127620" y="4554509"/>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改善・改良・修正</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コストや納期の削減・効率化</a:t>
            </a:r>
            <a:endParaRPr lang="en-US" altLang="ja-JP" sz="1600" dirty="0">
              <a:solidFill>
                <a:schemeClr val="bg1"/>
              </a:solidFill>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019F46F6-B25D-D54B-B09E-505CAF203CA7}"/>
              </a:ext>
            </a:extLst>
          </p:cNvPr>
          <p:cNvGrpSpPr/>
          <p:nvPr/>
        </p:nvGrpSpPr>
        <p:grpSpPr>
          <a:xfrm>
            <a:off x="4697263" y="970767"/>
            <a:ext cx="3726493" cy="4315217"/>
            <a:chOff x="4697263" y="970767"/>
            <a:chExt cx="3726493" cy="4315217"/>
          </a:xfrm>
        </p:grpSpPr>
        <p:sp>
          <p:nvSpPr>
            <p:cNvPr id="36" name="正方形/長方形 35">
              <a:extLst>
                <a:ext uri="{FF2B5EF4-FFF2-40B4-BE49-F238E27FC236}">
                  <a16:creationId xmlns:a16="http://schemas.microsoft.com/office/drawing/2014/main" id="{E4B529F1-3FB6-CA4C-BC60-BEC94B66D95B}"/>
                </a:ext>
              </a:extLst>
            </p:cNvPr>
            <p:cNvSpPr/>
            <p:nvPr/>
          </p:nvSpPr>
          <p:spPr>
            <a:xfrm>
              <a:off x="4697263" y="970767"/>
              <a:ext cx="3726493" cy="43152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4C774A42-9D00-3B42-92B5-C189DABDB8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1781" y="1867345"/>
              <a:ext cx="819828" cy="819828"/>
            </a:xfrm>
            <a:prstGeom prst="rect">
              <a:avLst/>
            </a:prstGeom>
          </p:spPr>
        </p:pic>
        <p:pic>
          <p:nvPicPr>
            <p:cNvPr id="25" name="図 24">
              <a:extLst>
                <a:ext uri="{FF2B5EF4-FFF2-40B4-BE49-F238E27FC236}">
                  <a16:creationId xmlns:a16="http://schemas.microsoft.com/office/drawing/2014/main" id="{202218E7-E8D6-7840-83A3-9AD2D3E5A9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37244" y="1935080"/>
              <a:ext cx="930465" cy="690612"/>
            </a:xfrm>
            <a:prstGeom prst="rect">
              <a:avLst/>
            </a:prstGeom>
          </p:spPr>
        </p:pic>
        <p:sp>
          <p:nvSpPr>
            <p:cNvPr id="28" name="テキスト ボックス 27">
              <a:extLst>
                <a:ext uri="{FF2B5EF4-FFF2-40B4-BE49-F238E27FC236}">
                  <a16:creationId xmlns:a16="http://schemas.microsoft.com/office/drawing/2014/main" id="{FC6D467E-59CC-F349-9CFA-8B6CDA9556D4}"/>
                </a:ext>
              </a:extLst>
            </p:cNvPr>
            <p:cNvSpPr txBox="1"/>
            <p:nvPr/>
          </p:nvSpPr>
          <p:spPr>
            <a:xfrm>
              <a:off x="5442253" y="3592358"/>
              <a:ext cx="2236510" cy="400110"/>
            </a:xfrm>
            <a:prstGeom prst="rect">
              <a:avLst/>
            </a:prstGeom>
            <a:noFill/>
          </p:spPr>
          <p:txBody>
            <a:bodyPr wrap="none" rtlCol="0">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ビジネス・モデル</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7CBCE5F-5AA3-E84C-A4FE-041538A0544B}"/>
                </a:ext>
              </a:extLst>
            </p:cNvPr>
            <p:cNvSpPr txBox="1"/>
            <p:nvPr/>
          </p:nvSpPr>
          <p:spPr>
            <a:xfrm>
              <a:off x="4935167" y="1138411"/>
              <a:ext cx="3262432" cy="830997"/>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デジタライゼーション</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Digitalization</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433D4C7-B8C3-6C41-879C-D9D85D8F96B9}"/>
                </a:ext>
              </a:extLst>
            </p:cNvPr>
            <p:cNvSpPr txBox="1"/>
            <p:nvPr/>
          </p:nvSpPr>
          <p:spPr>
            <a:xfrm>
              <a:off x="4887614" y="2785702"/>
              <a:ext cx="3345788"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自動車販売→カーシェア／サブスク</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ビデオレンタル→ストリーミング</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電話や郵便→</a:t>
              </a:r>
              <a:r>
                <a:rPr lang="en-US" altLang="ja-JP" sz="1400" dirty="0">
                  <a:solidFill>
                    <a:schemeClr val="bg1"/>
                  </a:solidFill>
                  <a:latin typeface="Meiryo" panose="020B0604030504040204" pitchFamily="34" charset="-128"/>
                  <a:ea typeface="Meiryo" panose="020B0604030504040204" pitchFamily="34" charset="-128"/>
                </a:rPr>
                <a:t>SNS</a:t>
              </a:r>
              <a:r>
                <a:rPr lang="ja-JP" altLang="en-US" sz="1400">
                  <a:solidFill>
                    <a:schemeClr val="bg1"/>
                  </a:solidFill>
                  <a:latin typeface="Meiryo" panose="020B0604030504040204" pitchFamily="34" charset="-128"/>
                  <a:ea typeface="Meiryo" panose="020B0604030504040204" pitchFamily="34" charset="-128"/>
                </a:rPr>
                <a:t>・チャット</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34" name="右矢印 33">
              <a:extLst>
                <a:ext uri="{FF2B5EF4-FFF2-40B4-BE49-F238E27FC236}">
                  <a16:creationId xmlns:a16="http://schemas.microsoft.com/office/drawing/2014/main" id="{84752622-BE52-5E44-BF6B-D1CC43DDF450}"/>
                </a:ext>
              </a:extLst>
            </p:cNvPr>
            <p:cNvSpPr/>
            <p:nvPr/>
          </p:nvSpPr>
          <p:spPr>
            <a:xfrm>
              <a:off x="6269279" y="2031079"/>
              <a:ext cx="582460" cy="488515"/>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F4DB51A4-F4A1-FA4F-8F8E-3315F2C27A24}"/>
                </a:ext>
              </a:extLst>
            </p:cNvPr>
            <p:cNvSpPr txBox="1"/>
            <p:nvPr/>
          </p:nvSpPr>
          <p:spPr>
            <a:xfrm>
              <a:off x="6089433" y="4031289"/>
              <a:ext cx="902811"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変革</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B404A2A5-086E-F643-AAB4-FC3FE49F5949}"/>
                </a:ext>
              </a:extLst>
            </p:cNvPr>
            <p:cNvSpPr/>
            <p:nvPr/>
          </p:nvSpPr>
          <p:spPr>
            <a:xfrm>
              <a:off x="5179793" y="4548246"/>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事業構造の転換</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新しい価値の創出</a:t>
              </a:r>
              <a:endParaRPr lang="en-US" altLang="ja-JP" sz="1600" dirty="0">
                <a:solidFill>
                  <a:schemeClr val="bg1"/>
                </a:solidFill>
                <a:latin typeface="Meiryo" panose="020B0604030504040204" pitchFamily="34" charset="-128"/>
                <a:ea typeface="Meiryo" panose="020B0604030504040204" pitchFamily="34" charset="-128"/>
              </a:endParaRPr>
            </a:p>
          </p:txBody>
        </p:sp>
      </p:grpSp>
      <p:grpSp>
        <p:nvGrpSpPr>
          <p:cNvPr id="3" name="グループ化 2">
            <a:extLst>
              <a:ext uri="{FF2B5EF4-FFF2-40B4-BE49-F238E27FC236}">
                <a16:creationId xmlns:a16="http://schemas.microsoft.com/office/drawing/2014/main" id="{B388BDC7-F0F7-AD43-B6CD-B640B8A435D3}"/>
              </a:ext>
            </a:extLst>
          </p:cNvPr>
          <p:cNvGrpSpPr/>
          <p:nvPr/>
        </p:nvGrpSpPr>
        <p:grpSpPr>
          <a:xfrm>
            <a:off x="690057" y="5109013"/>
            <a:ext cx="3756679" cy="1223150"/>
            <a:chOff x="690057" y="5109013"/>
            <a:chExt cx="3756679" cy="1223150"/>
          </a:xfrm>
        </p:grpSpPr>
        <p:sp>
          <p:nvSpPr>
            <p:cNvPr id="29" name="正方形/長方形 28">
              <a:extLst>
                <a:ext uri="{FF2B5EF4-FFF2-40B4-BE49-F238E27FC236}">
                  <a16:creationId xmlns:a16="http://schemas.microsoft.com/office/drawing/2014/main" id="{B5628B68-A103-5141-BFE4-DEAFFFC9BA9A}"/>
                </a:ext>
              </a:extLst>
            </p:cNvPr>
            <p:cNvSpPr/>
            <p:nvPr/>
          </p:nvSpPr>
          <p:spPr>
            <a:xfrm>
              <a:off x="720243" y="5416404"/>
              <a:ext cx="3726493" cy="91575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058C2B9-4113-9A4E-A687-4588DAB562DF}"/>
                </a:ext>
              </a:extLst>
            </p:cNvPr>
            <p:cNvSpPr txBox="1"/>
            <p:nvPr/>
          </p:nvSpPr>
          <p:spPr>
            <a:xfrm>
              <a:off x="1593475" y="5510252"/>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既存の改善</a:t>
              </a:r>
            </a:p>
          </p:txBody>
        </p:sp>
        <p:sp>
          <p:nvSpPr>
            <p:cNvPr id="8" name="正方形/長方形 7">
              <a:extLst>
                <a:ext uri="{FF2B5EF4-FFF2-40B4-BE49-F238E27FC236}">
                  <a16:creationId xmlns:a16="http://schemas.microsoft.com/office/drawing/2014/main" id="{8CB7249C-BC1F-CB43-879B-E469D9D27217}"/>
                </a:ext>
              </a:extLst>
            </p:cNvPr>
            <p:cNvSpPr/>
            <p:nvPr/>
          </p:nvSpPr>
          <p:spPr>
            <a:xfrm>
              <a:off x="690057" y="5958043"/>
              <a:ext cx="3726493" cy="338554"/>
            </a:xfrm>
            <a:prstGeom prst="rect">
              <a:avLst/>
            </a:prstGeom>
          </p:spPr>
          <p:txBody>
            <a:bodyPr wrap="squar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企業活動の効率</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向上と</a:t>
              </a: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持続的な成長</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043CF217-F2DC-5C4B-BA6F-FC98DDF0DD1F}"/>
                </a:ext>
              </a:extLst>
            </p:cNvPr>
            <p:cNvSpPr/>
            <p:nvPr/>
          </p:nvSpPr>
          <p:spPr>
            <a:xfrm>
              <a:off x="1696291"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4" name="グループ化 3">
            <a:extLst>
              <a:ext uri="{FF2B5EF4-FFF2-40B4-BE49-F238E27FC236}">
                <a16:creationId xmlns:a16="http://schemas.microsoft.com/office/drawing/2014/main" id="{FC127DF2-444A-F44C-99BD-9AA7495CC396}"/>
              </a:ext>
            </a:extLst>
          </p:cNvPr>
          <p:cNvGrpSpPr/>
          <p:nvPr/>
        </p:nvGrpSpPr>
        <p:grpSpPr>
          <a:xfrm>
            <a:off x="4697263" y="5109013"/>
            <a:ext cx="3734968" cy="1214939"/>
            <a:chOff x="4697263" y="5109013"/>
            <a:chExt cx="3734968" cy="1214939"/>
          </a:xfrm>
        </p:grpSpPr>
        <p:sp>
          <p:nvSpPr>
            <p:cNvPr id="30" name="正方形/長方形 29">
              <a:extLst>
                <a:ext uri="{FF2B5EF4-FFF2-40B4-BE49-F238E27FC236}">
                  <a16:creationId xmlns:a16="http://schemas.microsoft.com/office/drawing/2014/main" id="{5BD594BE-FD81-814B-B833-A9050E0528D2}"/>
                </a:ext>
              </a:extLst>
            </p:cNvPr>
            <p:cNvSpPr/>
            <p:nvPr/>
          </p:nvSpPr>
          <p:spPr>
            <a:xfrm>
              <a:off x="4697263" y="5421535"/>
              <a:ext cx="3726493" cy="9024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4DADFA34-51A0-284C-B1A3-9D5E87C2684C}"/>
                </a:ext>
              </a:extLst>
            </p:cNvPr>
            <p:cNvSpPr txBox="1"/>
            <p:nvPr/>
          </p:nvSpPr>
          <p:spPr>
            <a:xfrm>
              <a:off x="5619964" y="5515944"/>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既存の破壊</a:t>
              </a:r>
            </a:p>
          </p:txBody>
        </p:sp>
        <p:sp>
          <p:nvSpPr>
            <p:cNvPr id="7" name="正方形/長方形 6">
              <a:extLst>
                <a:ext uri="{FF2B5EF4-FFF2-40B4-BE49-F238E27FC236}">
                  <a16:creationId xmlns:a16="http://schemas.microsoft.com/office/drawing/2014/main" id="{35AA1827-1199-9642-94A6-9FE161E9A0DB}"/>
                </a:ext>
              </a:extLst>
            </p:cNvPr>
            <p:cNvSpPr/>
            <p:nvPr/>
          </p:nvSpPr>
          <p:spPr>
            <a:xfrm>
              <a:off x="4712943" y="5958515"/>
              <a:ext cx="3719288" cy="338554"/>
            </a:xfrm>
            <a:prstGeom prst="rect">
              <a:avLst/>
            </a:prstGeom>
          </p:spPr>
          <p:txBody>
            <a:bodyPr wrap="non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新たな顧客価値や破壊的競争力を創出</a:t>
              </a:r>
              <a:r>
                <a:rPr lang="ja-JP" altLang="ja-JP" sz="1600">
                  <a:solidFill>
                    <a:schemeClr val="bg1"/>
                  </a:solidFill>
                  <a:latin typeface="Meiryo" panose="020B0604030504040204" pitchFamily="34" charset="-128"/>
                  <a:ea typeface="Meiryo" panose="020B0604030504040204" pitchFamily="34" charset="-128"/>
                </a:rPr>
                <a:t> </a:t>
              </a:r>
              <a:endParaRPr lang="ja-JP" altLang="en-US" sz="1600">
                <a:solidFill>
                  <a:schemeClr val="bg1"/>
                </a:solidFill>
                <a:latin typeface="Meiryo" panose="020B0604030504040204" pitchFamily="34" charset="-128"/>
                <a:ea typeface="Meiryo" panose="020B0604030504040204" pitchFamily="34" charset="-128"/>
              </a:endParaRPr>
            </a:p>
          </p:txBody>
        </p:sp>
        <p:sp>
          <p:nvSpPr>
            <p:cNvPr id="41" name="下矢印 40">
              <a:extLst>
                <a:ext uri="{FF2B5EF4-FFF2-40B4-BE49-F238E27FC236}">
                  <a16:creationId xmlns:a16="http://schemas.microsoft.com/office/drawing/2014/main" id="{134BF654-0784-3149-8BA0-0761DA015E86}"/>
                </a:ext>
              </a:extLst>
            </p:cNvPr>
            <p:cNvSpPr/>
            <p:nvPr/>
          </p:nvSpPr>
          <p:spPr>
            <a:xfrm>
              <a:off x="5696089"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54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36E0B-28C6-1542-84B9-609873C99F93}"/>
              </a:ext>
            </a:extLst>
          </p:cNvPr>
          <p:cNvSpPr>
            <a:spLocks noGrp="1"/>
          </p:cNvSpPr>
          <p:nvPr>
            <p:ph type="title"/>
          </p:nvPr>
        </p:nvSpPr>
        <p:spPr>
          <a:xfrm>
            <a:off x="230400" y="266400"/>
            <a:ext cx="8913600" cy="416221"/>
          </a:xfrm>
        </p:spPr>
        <p:txBody>
          <a:bodyPr/>
          <a:lstStyle/>
          <a:p>
            <a:r>
              <a:rPr lang="ja-JP" altLang="en-US" sz="2800"/>
              <a:t>デジタル化と変革</a:t>
            </a:r>
            <a:endParaRPr kumimoji="1" lang="ja-JP" altLang="en-US" sz="2800"/>
          </a:p>
        </p:txBody>
      </p:sp>
      <p:pic>
        <p:nvPicPr>
          <p:cNvPr id="5" name="図 4">
            <a:extLst>
              <a:ext uri="{FF2B5EF4-FFF2-40B4-BE49-F238E27FC236}">
                <a16:creationId xmlns:a16="http://schemas.microsoft.com/office/drawing/2014/main" id="{EB520BA2-42F3-6E4E-BD97-AA4E2FF28F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9259" y="1371039"/>
            <a:ext cx="1145481" cy="1145481"/>
          </a:xfrm>
          <a:prstGeom prst="rect">
            <a:avLst/>
          </a:prstGeom>
        </p:spPr>
      </p:pic>
      <p:pic>
        <p:nvPicPr>
          <p:cNvPr id="6" name="図 5">
            <a:extLst>
              <a:ext uri="{FF2B5EF4-FFF2-40B4-BE49-F238E27FC236}">
                <a16:creationId xmlns:a16="http://schemas.microsoft.com/office/drawing/2014/main" id="{0474EEDB-654F-1F4B-A269-4B1AC34A33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1801" y="1358327"/>
            <a:ext cx="1148352" cy="1145481"/>
          </a:xfrm>
          <a:prstGeom prst="rect">
            <a:avLst/>
          </a:prstGeom>
        </p:spPr>
      </p:pic>
      <p:pic>
        <p:nvPicPr>
          <p:cNvPr id="7" name="図 6">
            <a:extLst>
              <a:ext uri="{FF2B5EF4-FFF2-40B4-BE49-F238E27FC236}">
                <a16:creationId xmlns:a16="http://schemas.microsoft.com/office/drawing/2014/main" id="{6183565D-FA72-BE4F-8750-536CBE3F64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428794" y="1327905"/>
            <a:ext cx="1007789" cy="1171848"/>
          </a:xfrm>
          <a:prstGeom prst="rect">
            <a:avLst/>
          </a:prstGeom>
        </p:spPr>
      </p:pic>
      <p:pic>
        <p:nvPicPr>
          <p:cNvPr id="8" name="図 7">
            <a:extLst>
              <a:ext uri="{FF2B5EF4-FFF2-40B4-BE49-F238E27FC236}">
                <a16:creationId xmlns:a16="http://schemas.microsoft.com/office/drawing/2014/main" id="{29217D28-A2BF-BA46-802F-672CAB6D84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8448" y="1322464"/>
            <a:ext cx="958230" cy="1194056"/>
          </a:xfrm>
          <a:prstGeom prst="rect">
            <a:avLst/>
          </a:prstGeom>
        </p:spPr>
      </p:pic>
      <p:sp>
        <p:nvSpPr>
          <p:cNvPr id="13" name="テキスト ボックス 12">
            <a:extLst>
              <a:ext uri="{FF2B5EF4-FFF2-40B4-BE49-F238E27FC236}">
                <a16:creationId xmlns:a16="http://schemas.microsoft.com/office/drawing/2014/main" id="{CBB30CF0-6930-DF4C-AEB3-BD369A7E72CB}"/>
              </a:ext>
            </a:extLst>
          </p:cNvPr>
          <p:cNvSpPr txBox="1"/>
          <p:nvPr/>
        </p:nvSpPr>
        <p:spPr>
          <a:xfrm>
            <a:off x="3787169" y="793636"/>
            <a:ext cx="1569661" cy="646331"/>
          </a:xfrm>
          <a:prstGeom prst="rect">
            <a:avLst/>
          </a:prstGeom>
          <a:noFill/>
        </p:spPr>
        <p:txBody>
          <a:bodyPr wrap="none" rtlCol="0">
            <a:spAutoFit/>
          </a:bodyPr>
          <a:lstStyle/>
          <a:p>
            <a:pPr algn="ctr"/>
            <a:r>
              <a:rPr kumimoji="1" lang="ja-JP" altLang="en-US" sz="3600">
                <a:solidFill>
                  <a:schemeClr val="tx1">
                    <a:lumMod val="50000"/>
                    <a:lumOff val="50000"/>
                  </a:schemeClr>
                </a:solidFill>
                <a:latin typeface="Meiryo" panose="020B0604030504040204" pitchFamily="34" charset="-128"/>
                <a:ea typeface="Meiryo" panose="020B0604030504040204" pitchFamily="34" charset="-128"/>
              </a:rPr>
              <a:t>変革前</a:t>
            </a:r>
          </a:p>
        </p:txBody>
      </p:sp>
      <p:pic>
        <p:nvPicPr>
          <p:cNvPr id="14" name="図 13">
            <a:extLst>
              <a:ext uri="{FF2B5EF4-FFF2-40B4-BE49-F238E27FC236}">
                <a16:creationId xmlns:a16="http://schemas.microsoft.com/office/drawing/2014/main" id="{3236D74C-A07B-224B-9A41-A81D933543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51867" y="1407289"/>
            <a:ext cx="871732" cy="817036"/>
          </a:xfrm>
          <a:prstGeom prst="rect">
            <a:avLst/>
          </a:prstGeom>
        </p:spPr>
      </p:pic>
      <p:pic>
        <p:nvPicPr>
          <p:cNvPr id="4" name="図 3">
            <a:extLst>
              <a:ext uri="{FF2B5EF4-FFF2-40B4-BE49-F238E27FC236}">
                <a16:creationId xmlns:a16="http://schemas.microsoft.com/office/drawing/2014/main" id="{60555856-2FC1-D84F-BA8D-02A0971728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87600" y="1771217"/>
            <a:ext cx="728534" cy="745303"/>
          </a:xfrm>
          <a:prstGeom prst="rect">
            <a:avLst/>
          </a:prstGeom>
        </p:spPr>
      </p:pic>
      <p:sp>
        <p:nvSpPr>
          <p:cNvPr id="15" name="テキスト ボックス 14">
            <a:extLst>
              <a:ext uri="{FF2B5EF4-FFF2-40B4-BE49-F238E27FC236}">
                <a16:creationId xmlns:a16="http://schemas.microsoft.com/office/drawing/2014/main" id="{8C200F4E-4B77-2F47-97C9-11F778ECED5E}"/>
              </a:ext>
            </a:extLst>
          </p:cNvPr>
          <p:cNvSpPr txBox="1"/>
          <p:nvPr/>
        </p:nvSpPr>
        <p:spPr>
          <a:xfrm>
            <a:off x="2823466" y="1466143"/>
            <a:ext cx="728534" cy="246221"/>
          </a:xfrm>
          <a:prstGeom prst="rect">
            <a:avLst/>
          </a:prstGeom>
          <a:noFill/>
        </p:spPr>
        <p:txBody>
          <a:bodyPr wrap="square" rtlCol="0">
            <a:spAutoFit/>
          </a:bodyPr>
          <a:lstStyle/>
          <a:p>
            <a:pPr algn="ctr"/>
            <a:r>
              <a:rPr kumimoji="1" lang="ja-JP" altLang="en-US" sz="1000">
                <a:solidFill>
                  <a:srgbClr val="3366FF"/>
                </a:solidFill>
                <a:latin typeface="Hiragino Kaku Gothic Std W8" panose="020B0800000000000000" pitchFamily="34" charset="-128"/>
                <a:ea typeface="Hiragino Kaku Gothic Std W8" panose="020B0800000000000000" pitchFamily="34" charset="-128"/>
              </a:rPr>
              <a:t>写真屋</a:t>
            </a:r>
          </a:p>
        </p:txBody>
      </p:sp>
      <p:grpSp>
        <p:nvGrpSpPr>
          <p:cNvPr id="10" name="グループ化 9">
            <a:extLst>
              <a:ext uri="{FF2B5EF4-FFF2-40B4-BE49-F238E27FC236}">
                <a16:creationId xmlns:a16="http://schemas.microsoft.com/office/drawing/2014/main" id="{4A067B9B-ED80-774E-A247-6FEC09A97AC9}"/>
              </a:ext>
            </a:extLst>
          </p:cNvPr>
          <p:cNvGrpSpPr/>
          <p:nvPr/>
        </p:nvGrpSpPr>
        <p:grpSpPr>
          <a:xfrm>
            <a:off x="1367041" y="2552348"/>
            <a:ext cx="6549458" cy="4215340"/>
            <a:chOff x="1367041" y="2552348"/>
            <a:chExt cx="6549458" cy="4215340"/>
          </a:xfrm>
        </p:grpSpPr>
        <p:sp>
          <p:nvSpPr>
            <p:cNvPr id="25" name="下矢印 24">
              <a:extLst>
                <a:ext uri="{FF2B5EF4-FFF2-40B4-BE49-F238E27FC236}">
                  <a16:creationId xmlns:a16="http://schemas.microsoft.com/office/drawing/2014/main" id="{0B142AC9-42AE-E24B-9541-1A79F75DCD3D}"/>
                </a:ext>
              </a:extLst>
            </p:cNvPr>
            <p:cNvSpPr/>
            <p:nvPr/>
          </p:nvSpPr>
          <p:spPr>
            <a:xfrm>
              <a:off x="3851920" y="2552348"/>
              <a:ext cx="1459587" cy="1145481"/>
            </a:xfrm>
            <a:prstGeom prst="down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2A2D6E19-475A-124F-9A62-A52B5990F65B}"/>
                </a:ext>
              </a:extLst>
            </p:cNvPr>
            <p:cNvPicPr>
              <a:picLocks noChangeAspect="1"/>
            </p:cNvPicPr>
            <p:nvPr/>
          </p:nvPicPr>
          <p:blipFill>
            <a:blip r:embed="rId8"/>
            <a:stretch>
              <a:fillRect/>
            </a:stretch>
          </p:blipFill>
          <p:spPr>
            <a:xfrm>
              <a:off x="3278154" y="3697829"/>
              <a:ext cx="2483640" cy="1756611"/>
            </a:xfrm>
            <a:prstGeom prst="rect">
              <a:avLst/>
            </a:prstGeom>
          </p:spPr>
        </p:pic>
        <p:pic>
          <p:nvPicPr>
            <p:cNvPr id="9" name="図 8">
              <a:extLst>
                <a:ext uri="{FF2B5EF4-FFF2-40B4-BE49-F238E27FC236}">
                  <a16:creationId xmlns:a16="http://schemas.microsoft.com/office/drawing/2014/main" id="{6F43266F-D991-6F45-89DE-E1CB1CAD99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67041" y="4919189"/>
              <a:ext cx="1051734" cy="1171848"/>
            </a:xfrm>
            <a:prstGeom prst="rect">
              <a:avLst/>
            </a:prstGeom>
          </p:spPr>
        </p:pic>
        <p:pic>
          <p:nvPicPr>
            <p:cNvPr id="11" name="図 10">
              <a:extLst>
                <a:ext uri="{FF2B5EF4-FFF2-40B4-BE49-F238E27FC236}">
                  <a16:creationId xmlns:a16="http://schemas.microsoft.com/office/drawing/2014/main" id="{CF512912-2AD3-BD46-A1FA-8AB49B2D49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744651" y="4903144"/>
              <a:ext cx="1171848" cy="1171848"/>
            </a:xfrm>
            <a:prstGeom prst="rect">
              <a:avLst/>
            </a:prstGeom>
          </p:spPr>
        </p:pic>
        <p:pic>
          <p:nvPicPr>
            <p:cNvPr id="12" name="図 11">
              <a:extLst>
                <a:ext uri="{FF2B5EF4-FFF2-40B4-BE49-F238E27FC236}">
                  <a16:creationId xmlns:a16="http://schemas.microsoft.com/office/drawing/2014/main" id="{FB5941EA-1AD0-7346-8152-3079548A1B3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55846" y="5021734"/>
              <a:ext cx="1051734" cy="1051734"/>
            </a:xfrm>
            <a:prstGeom prst="rect">
              <a:avLst/>
            </a:prstGeom>
          </p:spPr>
        </p:pic>
        <p:sp>
          <p:nvSpPr>
            <p:cNvPr id="16" name="右矢印 15">
              <a:extLst>
                <a:ext uri="{FF2B5EF4-FFF2-40B4-BE49-F238E27FC236}">
                  <a16:creationId xmlns:a16="http://schemas.microsoft.com/office/drawing/2014/main" id="{E76E2770-687A-004E-AB2B-9F3DAC01EA5A}"/>
                </a:ext>
              </a:extLst>
            </p:cNvPr>
            <p:cNvSpPr/>
            <p:nvPr/>
          </p:nvSpPr>
          <p:spPr>
            <a:xfrm>
              <a:off x="2751867" y="5212987"/>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50496F62-B53A-DA49-BCF3-DFA48CD5417A}"/>
                </a:ext>
              </a:extLst>
            </p:cNvPr>
            <p:cNvSpPr/>
            <p:nvPr/>
          </p:nvSpPr>
          <p:spPr>
            <a:xfrm>
              <a:off x="5296848" y="5207801"/>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DF62027-C868-2C4E-A56E-4AEB1E53AA79}"/>
                </a:ext>
              </a:extLst>
            </p:cNvPr>
            <p:cNvSpPr txBox="1"/>
            <p:nvPr/>
          </p:nvSpPr>
          <p:spPr>
            <a:xfrm>
              <a:off x="3780882" y="6121357"/>
              <a:ext cx="1569661" cy="646331"/>
            </a:xfrm>
            <a:prstGeom prst="rect">
              <a:avLst/>
            </a:prstGeom>
            <a:noFill/>
          </p:spPr>
          <p:txBody>
            <a:bodyPr wrap="none" rtlCol="0">
              <a:spAutoFit/>
            </a:bodyPr>
            <a:lstStyle/>
            <a:p>
              <a:pPr algn="ctr"/>
              <a:r>
                <a:rPr lang="ja-JP" altLang="en-US" sz="3600">
                  <a:solidFill>
                    <a:srgbClr val="3366FF"/>
                  </a:solidFill>
                  <a:latin typeface="Meiryo" panose="020B0604030504040204" pitchFamily="34" charset="-128"/>
                  <a:ea typeface="Meiryo" panose="020B0604030504040204" pitchFamily="34" charset="-128"/>
                </a:rPr>
                <a:t>変革後</a:t>
              </a:r>
              <a:endParaRPr kumimoji="1" lang="ja-JP" altLang="en-US" sz="3600">
                <a:solidFill>
                  <a:srgbClr val="3366FF"/>
                </a:solidFill>
                <a:latin typeface="Meiryo" panose="020B0604030504040204" pitchFamily="34" charset="-128"/>
                <a:ea typeface="Meiryo" panose="020B0604030504040204" pitchFamily="34" charset="-128"/>
              </a:endParaRPr>
            </a:p>
          </p:txBody>
        </p:sp>
      </p:grpSp>
      <p:sp>
        <p:nvSpPr>
          <p:cNvPr id="20" name="右矢印 19">
            <a:extLst>
              <a:ext uri="{FF2B5EF4-FFF2-40B4-BE49-F238E27FC236}">
                <a16:creationId xmlns:a16="http://schemas.microsoft.com/office/drawing/2014/main" id="{2AC4DD2E-999B-854F-88E8-E9A1B828698F}"/>
              </a:ext>
            </a:extLst>
          </p:cNvPr>
          <p:cNvSpPr/>
          <p:nvPr/>
        </p:nvSpPr>
        <p:spPr>
          <a:xfrm>
            <a:off x="2114080" y="1703468"/>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7498046B-A42B-CB40-A576-7843E1160215}"/>
              </a:ext>
            </a:extLst>
          </p:cNvPr>
          <p:cNvSpPr/>
          <p:nvPr/>
        </p:nvSpPr>
        <p:spPr>
          <a:xfrm>
            <a:off x="3695198" y="1697805"/>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B2B3D63-5EDB-A640-AC71-73C77843D32F}"/>
              </a:ext>
            </a:extLst>
          </p:cNvPr>
          <p:cNvSpPr/>
          <p:nvPr/>
        </p:nvSpPr>
        <p:spPr>
          <a:xfrm>
            <a:off x="5174158"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D4B6BA8F-3C1A-C14A-B8E5-1E390B6BDDEC}"/>
              </a:ext>
            </a:extLst>
          </p:cNvPr>
          <p:cNvSpPr/>
          <p:nvPr/>
        </p:nvSpPr>
        <p:spPr>
          <a:xfrm>
            <a:off x="6436583"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3DA9546-B00D-BF4D-8896-669321A19235}"/>
              </a:ext>
            </a:extLst>
          </p:cNvPr>
          <p:cNvSpPr txBox="1"/>
          <p:nvPr/>
        </p:nvSpPr>
        <p:spPr>
          <a:xfrm>
            <a:off x="1087035" y="2816501"/>
            <a:ext cx="6957353" cy="646331"/>
          </a:xfrm>
          <a:prstGeom prst="rect">
            <a:avLst/>
          </a:prstGeom>
          <a:noFill/>
        </p:spPr>
        <p:txBody>
          <a:bodyPr wrap="none" rtlCol="0">
            <a:spAutoFit/>
          </a:bodyPr>
          <a:lstStyle/>
          <a:p>
            <a:pPr algn="ct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プロセスをそのままに</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効率化するのではなく</a:t>
            </a:r>
            <a:endParaRPr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 を再</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定義</a:t>
            </a: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a:t>
            </a:r>
            <a:r>
              <a:rPr kumimoji="1"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新しい価値</a:t>
            </a:r>
            <a:r>
              <a:rPr lang="ja-JP" altLang="en-US"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ビジネス・モデル</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を創出する</a:t>
            </a:r>
            <a:endParaRPr kumimoji="1"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745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57376</TotalTime>
  <Words>8692</Words>
  <Application>Microsoft Macintosh PowerPoint</Application>
  <PresentationFormat>画面に合わせる (4:3)</PresentationFormat>
  <Paragraphs>1130</Paragraphs>
  <Slides>59</Slides>
  <Notes>12</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59</vt:i4>
      </vt:variant>
    </vt:vector>
  </HeadingPairs>
  <TitlesOfParts>
    <vt:vector size="72" baseType="lpstr">
      <vt:lpstr>Hiragino Kaku Gothic Std W8</vt:lpstr>
      <vt:lpstr>ＭＳ Ｐゴシック</vt:lpstr>
      <vt:lpstr>Roboto Slab</vt:lpstr>
      <vt:lpstr>ヒラギノ角ゴ Pro W3</vt:lpstr>
      <vt:lpstr>Meiryo</vt:lpstr>
      <vt:lpstr>Meiryo</vt:lpstr>
      <vt:lpstr>Yu Mincho</vt:lpstr>
      <vt:lpstr>American Typewriter</vt:lpstr>
      <vt:lpstr>Arial</vt:lpstr>
      <vt:lpstr>Arial</vt:lpstr>
      <vt:lpstr>Calibri</vt:lpstr>
      <vt:lpstr>Wingdings</vt:lpstr>
      <vt:lpstr>NC標準テンプレート</vt:lpstr>
      <vt:lpstr>PowerPoint プレゼンテーション</vt:lpstr>
      <vt:lpstr>なぜ自動車メーカーが「自動車を売らない」ビジネスをはじめるのか？</vt:lpstr>
      <vt:lpstr>平安保険のデジタル活用</vt:lpstr>
      <vt:lpstr>PowerPoint プレゼンテーション</vt:lpstr>
      <vt:lpstr>デジタルとフィジカル</vt:lpstr>
      <vt:lpstr>デジタルとフィジカル </vt:lpstr>
      <vt:lpstr>「イノベーション」と「インベンション」の違い</vt:lpstr>
      <vt:lpstr>２つのデジタル化：デジタイゼーションとデジタライゼーション</vt:lpstr>
      <vt:lpstr>デジタル化と変革</vt:lpstr>
      <vt:lpstr>デジタル化によって生みだされる２つのビジネス領域</vt:lpstr>
      <vt:lpstr>ビジネス発展のサイクル</vt:lpstr>
      <vt:lpstr>ビジネス発展のサイクル</vt:lpstr>
      <vt:lpstr>PowerPoint プレゼンテーション</vt:lpstr>
      <vt:lpstr>競争環境の変化とDX </vt:lpstr>
      <vt:lpstr>異業種からの破壊者の参入が既存の業界を破壊する</vt:lpstr>
      <vt:lpstr>デジタル・トランスフォーメーションの定義</vt:lpstr>
      <vt:lpstr>デジタル・ビジネス・トランスフォーメーションの定義</vt:lpstr>
      <vt:lpstr>デジタル・トランスフォーメーション　2つの解釈</vt:lpstr>
      <vt:lpstr>デジタル・ビジネス・トランスフォーメーションの解釈</vt:lpstr>
      <vt:lpstr>DXの常識とDXの実現</vt:lpstr>
      <vt:lpstr>DXとCXとEX</vt:lpstr>
      <vt:lpstr>DXの実現に立ちはだかる課題</vt:lpstr>
      <vt:lpstr>DXの実現を支える3つの取り組み</vt:lpstr>
      <vt:lpstr>DXとPurpose</vt:lpstr>
      <vt:lpstr>Purpose:不確実な社会でもぶれることのない価値の根源</vt:lpstr>
      <vt:lpstr>サイバーフィジカルシステムとDX</vt:lpstr>
      <vt:lpstr>DXはどんな世界を目指すのか</vt:lpstr>
      <vt:lpstr>DXを支えるテクノロジー・トライアングル</vt:lpstr>
      <vt:lpstr>DXとテクノロジー・トライアングルの関係</vt:lpstr>
      <vt:lpstr>テクノロジー・トライアングルとその役割</vt:lpstr>
      <vt:lpstr>ビジネスに大きな影響を与える3つの要因と対処方法</vt:lpstr>
      <vt:lpstr>デジタル・トランスフォーメーションとは何か</vt:lpstr>
      <vt:lpstr>「何を？」 変革するのか</vt:lpstr>
      <vt:lpstr>デジタルとフィジカルが一体となった高速な改善活動</vt:lpstr>
      <vt:lpstr>DXとERP</vt:lpstr>
      <vt:lpstr>デジタイゼーション／デジタライゼーションとDXの関係</vt:lpstr>
      <vt:lpstr>DXの実践</vt:lpstr>
      <vt:lpstr>DXと企業文化とアーキテクチャ</vt:lpstr>
      <vt:lpstr>PowerPoint プレゼンテーション</vt:lpstr>
      <vt:lpstr>ITの役割の歴史的変遷</vt:lpstr>
      <vt:lpstr>生産物（完成品）とサービス（未完成品）</vt:lpstr>
      <vt:lpstr>アジャイル開発の基本構造</vt:lpstr>
      <vt:lpstr>ウォーターフォールとアジャイルの違い</vt:lpstr>
      <vt:lpstr>ウォーターフォールとアジャイルの違い</vt:lpstr>
      <vt:lpstr>PowerPoint プレゼンテーション</vt:lpstr>
      <vt:lpstr>ノー・コード／ロー・コード／プロ・コード</vt:lpstr>
      <vt:lpstr>ローコード開発ツール</vt:lpstr>
      <vt:lpstr>ローコード開発ツール</vt:lpstr>
      <vt:lpstr>ローコード開発ツールの 基本的な構造</vt:lpstr>
      <vt:lpstr>PowerPoint プレゼンテーション</vt:lpstr>
      <vt:lpstr>職場　リモートワークの5段階</vt:lpstr>
      <vt:lpstr>個人　自己完結能力の5段階</vt:lpstr>
      <vt:lpstr>職場と個人のギャップ</vt:lpstr>
      <vt:lpstr>ジョブ型雇用とメンバーシップ型雇用</vt:lpstr>
      <vt:lpstr>コンテクスト文化から考えるリモートワーク</vt:lpstr>
      <vt:lpstr>リモートワーク成功の3要件</vt:lpstr>
      <vt:lpstr>変革のステージに立てるかどうかの３つの問いかけ</vt:lpstr>
      <vt:lpstr>新刊書籍の御案内　2020年1月26日･発刊</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1926</cp:revision>
  <cp:lastPrinted>2018-09-25T02:18:38Z</cp:lastPrinted>
  <dcterms:created xsi:type="dcterms:W3CDTF">2014-04-30T01:58:06Z</dcterms:created>
  <dcterms:modified xsi:type="dcterms:W3CDTF">2020-09-15T00:10:32Z</dcterms:modified>
  <cp:category/>
</cp:coreProperties>
</file>