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handoutMasterIdLst>
    <p:handoutMasterId r:id="rId45"/>
  </p:handoutMasterIdLst>
  <p:sldIdLst>
    <p:sldId id="896" r:id="rId2"/>
    <p:sldId id="897" r:id="rId3"/>
    <p:sldId id="938" r:id="rId4"/>
    <p:sldId id="935" r:id="rId5"/>
    <p:sldId id="967" r:id="rId6"/>
    <p:sldId id="1020" r:id="rId7"/>
    <p:sldId id="939" r:id="rId8"/>
    <p:sldId id="972" r:id="rId9"/>
    <p:sldId id="970" r:id="rId10"/>
    <p:sldId id="974" r:id="rId11"/>
    <p:sldId id="1001" r:id="rId12"/>
    <p:sldId id="978" r:id="rId13"/>
    <p:sldId id="1011" r:id="rId14"/>
    <p:sldId id="976" r:id="rId15"/>
    <p:sldId id="977" r:id="rId16"/>
    <p:sldId id="975" r:id="rId17"/>
    <p:sldId id="1019" r:id="rId18"/>
    <p:sldId id="989" r:id="rId19"/>
    <p:sldId id="973" r:id="rId20"/>
    <p:sldId id="1002" r:id="rId21"/>
    <p:sldId id="1012" r:id="rId22"/>
    <p:sldId id="1005" r:id="rId23"/>
    <p:sldId id="1016" r:id="rId24"/>
    <p:sldId id="1004" r:id="rId25"/>
    <p:sldId id="1021" r:id="rId26"/>
    <p:sldId id="1003" r:id="rId27"/>
    <p:sldId id="1022" r:id="rId28"/>
    <p:sldId id="1007" r:id="rId29"/>
    <p:sldId id="1013" r:id="rId30"/>
    <p:sldId id="1008" r:id="rId31"/>
    <p:sldId id="1023" r:id="rId32"/>
    <p:sldId id="1014" r:id="rId33"/>
    <p:sldId id="952" r:id="rId34"/>
    <p:sldId id="951" r:id="rId35"/>
    <p:sldId id="986" r:id="rId36"/>
    <p:sldId id="982" r:id="rId37"/>
    <p:sldId id="999" r:id="rId38"/>
    <p:sldId id="1009" r:id="rId39"/>
    <p:sldId id="1000" r:id="rId40"/>
    <p:sldId id="980" r:id="rId41"/>
    <p:sldId id="1010" r:id="rId42"/>
    <p:sldId id="1018" r:id="rId43"/>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5959"/>
    <a:srgbClr val="FF6666"/>
    <a:srgbClr val="FF7C00"/>
    <a:srgbClr val="FFFBD2"/>
    <a:srgbClr val="FF0000"/>
    <a:srgbClr val="D84942"/>
    <a:srgbClr val="AA7900"/>
    <a:srgbClr val="0432FF"/>
    <a:srgbClr val="604A7B"/>
    <a:srgbClr val="E46C0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85"/>
    <p:restoredTop sz="94127" autoAdjust="0"/>
  </p:normalViewPr>
  <p:slideViewPr>
    <p:cSldViewPr snapToObjects="1" showGuides="1">
      <p:cViewPr varScale="1">
        <p:scale>
          <a:sx n="207" d="100"/>
          <a:sy n="207" d="100"/>
        </p:scale>
        <p:origin x="2976" y="176"/>
      </p:cViewPr>
      <p:guideLst>
        <p:guide orient="horz" pos="2387"/>
        <p:guide pos="2880"/>
      </p:guideLst>
    </p:cSldViewPr>
  </p:slideViewPr>
  <p:notesTextViewPr>
    <p:cViewPr>
      <p:scale>
        <a:sx n="100" d="100"/>
        <a:sy n="100" d="100"/>
      </p:scale>
      <p:origin x="0" y="0"/>
    </p:cViewPr>
  </p:notesTextViewPr>
  <p:sorterViewPr>
    <p:cViewPr>
      <p:scale>
        <a:sx n="158" d="100"/>
        <a:sy n="158" d="100"/>
      </p:scale>
      <p:origin x="0" y="5680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2016/11/24</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2016/11/24</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071230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【図解】コレ１枚でわかるスマートマシンが実現しようとしていること</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スマートマシンはふたつのことを実現しようとしています。ひとつは、「人間にしかできなかったこと」を代替し効率化すること、もうひとつは、「人間にはできなかったこと」を可能にし、人間の能力を拡張することです。</a:t>
            </a:r>
          </a:p>
          <a:p>
            <a:r>
              <a:rPr kumimoji="1" lang="ja-JP" altLang="ja-JP" sz="1200" kern="1200" dirty="0">
                <a:solidFill>
                  <a:schemeClr val="tx1"/>
                </a:solidFill>
                <a:effectLst/>
                <a:latin typeface="+mn-lt"/>
                <a:ea typeface="+mn-ea"/>
                <a:cs typeface="+mn-cs"/>
              </a:rPr>
              <a:t>前者は「置換」と「支援」です。自律走行車がトラックやタクシーの運転手を、作業用ロボットが工場の作業員を、自律型無人機が戦闘機のパイロットを置き換えてくれます。また、音声を認識し、言葉の意味や文脈を解釈し、検索やプログラム操作を代替してくれるでしょう。</a:t>
            </a:r>
          </a:p>
          <a:p>
            <a:r>
              <a:rPr kumimoji="1" lang="ja-JP" altLang="ja-JP" sz="1200" kern="1200" dirty="0">
                <a:solidFill>
                  <a:schemeClr val="tx1"/>
                </a:solidFill>
                <a:effectLst/>
                <a:latin typeface="+mn-lt"/>
                <a:ea typeface="+mn-ea"/>
                <a:cs typeface="+mn-cs"/>
              </a:rPr>
              <a:t>後者は、「助言」と「強化」です。人間には一生かかっても読み尽くせない膨大な医療文献や法律文書を読み、これを分析し、最適な解釈や判断基準を示してくれます。また、膨大な物質の組合せを検証し、遺伝子やタンパク質の合成メカニズムを探り、これまでに無かった薬や個人に最適化されたカスタムメイドの薬を創り出してくれるでしょう。また、スマートマシンによって創られた新しい知識や解釈、最適化されたルールが、機械を制御し自ら状況を判断して行動する自律化を実現します。</a:t>
            </a:r>
          </a:p>
          <a:p>
            <a:r>
              <a:rPr kumimoji="1" lang="ja-JP" altLang="ja-JP" sz="1200" kern="1200" dirty="0">
                <a:solidFill>
                  <a:schemeClr val="tx1"/>
                </a:solidFill>
                <a:effectLst/>
                <a:latin typeface="+mn-lt"/>
                <a:ea typeface="+mn-ea"/>
                <a:cs typeface="+mn-cs"/>
              </a:rPr>
              <a:t>人間の能力不足を補い強化もしてくれます。例えば、障害者や高齢者の筋力や認知能力を補完し日常生活を快適なものに、言葉の異なる人同士がリアルタイムで対話し、意思疎通が図れる世界が実現するでしょう。</a:t>
            </a:r>
          </a:p>
          <a:p>
            <a:r>
              <a:rPr kumimoji="1" lang="ja-JP" altLang="ja-JP" sz="1200" kern="1200" dirty="0">
                <a:solidFill>
                  <a:schemeClr val="tx1"/>
                </a:solidFill>
                <a:effectLst/>
                <a:latin typeface="+mn-lt"/>
                <a:ea typeface="+mn-ea"/>
                <a:cs typeface="+mn-cs"/>
              </a:rPr>
              <a:t>その一方で、「人間にしかできない」と考えられていた仕事を、低コストでミスなく効率よくこなせる機械の出現は、これまでの職業をなくしてしまうかも知れません。しかし、これらをうまく使いこなし、「人間にはできなかったこと」ができるようになれば、人々の生活はますます豊かで快適になります。使いこなしてゆくための人間の知恵が求められて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21</a:t>
            </a:fld>
            <a:endParaRPr kumimoji="1" lang="ja-JP" altLang="en-US"/>
          </a:p>
        </p:txBody>
      </p:sp>
    </p:spTree>
    <p:extLst>
      <p:ext uri="{BB962C8B-B14F-4D97-AF65-F5344CB8AC3E}">
        <p14:creationId xmlns:p14="http://schemas.microsoft.com/office/powerpoint/2010/main" val="639581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【図解】コレ１枚でわかる人工知能の歴史</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「電子頭脳を実現する。」</a:t>
            </a:r>
            <a:r>
              <a:rPr kumimoji="1" lang="en-US" altLang="ja-JP" sz="1200" kern="1200" dirty="0">
                <a:solidFill>
                  <a:schemeClr val="tx1"/>
                </a:solidFill>
                <a:effectLst/>
                <a:latin typeface="+mn-lt"/>
                <a:ea typeface="+mn-ea"/>
                <a:cs typeface="+mn-cs"/>
              </a:rPr>
              <a:t>1940</a:t>
            </a:r>
            <a:r>
              <a:rPr kumimoji="1" lang="ja-JP" altLang="ja-JP" sz="1200" kern="1200" dirty="0">
                <a:solidFill>
                  <a:schemeClr val="tx1"/>
                </a:solidFill>
                <a:effectLst/>
                <a:latin typeface="+mn-lt"/>
                <a:ea typeface="+mn-ea"/>
                <a:cs typeface="+mn-cs"/>
              </a:rPr>
              <a:t>年代、プログラム可能な電子計算機の登場に触発され、思考する機械が作れるのではないかという議論が始まったと言われています。</a:t>
            </a:r>
          </a:p>
          <a:p>
            <a:r>
              <a:rPr kumimoji="1" lang="ja-JP" altLang="ja-JP" sz="1200" kern="1200" dirty="0">
                <a:solidFill>
                  <a:schemeClr val="tx1"/>
                </a:solidFill>
                <a:effectLst/>
                <a:latin typeface="+mn-lt"/>
                <a:ea typeface="+mn-ea"/>
                <a:cs typeface="+mn-cs"/>
              </a:rPr>
              <a:t>当時最新の神経学の成果として、「脳の神経細胞は、電気的ネットワークで構成され、</a:t>
            </a:r>
            <a:r>
              <a:rPr kumimoji="1" lang="en-US" altLang="ja-JP" sz="1200" kern="1200" dirty="0">
                <a:solidFill>
                  <a:schemeClr val="tx1"/>
                </a:solidFill>
                <a:effectLst/>
                <a:latin typeface="+mn-lt"/>
                <a:ea typeface="+mn-ea"/>
                <a:cs typeface="+mn-cs"/>
              </a:rPr>
              <a:t>ON</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OFF</a:t>
            </a:r>
            <a:r>
              <a:rPr kumimoji="1" lang="ja-JP" altLang="ja-JP" sz="1200" kern="1200" dirty="0">
                <a:solidFill>
                  <a:schemeClr val="tx1"/>
                </a:solidFill>
                <a:effectLst/>
                <a:latin typeface="+mn-lt"/>
                <a:ea typeface="+mn-ea"/>
                <a:cs typeface="+mn-cs"/>
              </a:rPr>
              <a:t>のパルスの組合せによって思考する」ということがわかってきました。「思考機械」の研究は、この仕組みを機械で再現しようというところから始まったのです。当時は、まだコンピューターが普及する前だったこともあり、アナログ回路を作っての研究が中心でした。</a:t>
            </a:r>
          </a:p>
          <a:p>
            <a:r>
              <a:rPr kumimoji="1" lang="en-US" altLang="ja-JP" sz="1200" kern="1200" dirty="0">
                <a:solidFill>
                  <a:schemeClr val="tx1"/>
                </a:solidFill>
                <a:effectLst/>
                <a:latin typeface="+mn-lt"/>
                <a:ea typeface="+mn-ea"/>
                <a:cs typeface="+mn-cs"/>
              </a:rPr>
              <a:t>1950</a:t>
            </a:r>
            <a:r>
              <a:rPr kumimoji="1" lang="ja-JP" altLang="ja-JP" sz="1200" kern="1200" dirty="0">
                <a:solidFill>
                  <a:schemeClr val="tx1"/>
                </a:solidFill>
                <a:effectLst/>
                <a:latin typeface="+mn-lt"/>
                <a:ea typeface="+mn-ea"/>
                <a:cs typeface="+mn-cs"/>
              </a:rPr>
              <a:t>年代に入り、コンピューターが使えるようになると、「数を操作できる機械は記号も操作できるはず」との考えから、コンピューターを使った思考機械の研究が始まります。</a:t>
            </a:r>
            <a:r>
              <a:rPr kumimoji="1" lang="en-US" altLang="ja-JP" sz="1200" kern="1200" dirty="0">
                <a:solidFill>
                  <a:schemeClr val="tx1"/>
                </a:solidFill>
                <a:effectLst/>
                <a:latin typeface="+mn-lt"/>
                <a:ea typeface="+mn-ea"/>
                <a:cs typeface="+mn-cs"/>
              </a:rPr>
              <a:t>1956</a:t>
            </a:r>
            <a:r>
              <a:rPr kumimoji="1" lang="ja-JP" altLang="ja-JP" sz="1200" kern="1200" dirty="0">
                <a:solidFill>
                  <a:schemeClr val="tx1"/>
                </a:solidFill>
                <a:effectLst/>
                <a:latin typeface="+mn-lt"/>
                <a:ea typeface="+mn-ea"/>
                <a:cs typeface="+mn-cs"/>
              </a:rPr>
              <a:t>年、米ダートマスに研究者たちが集まり、「やがて人間の知能は機械でシミュレーションできるようになる」と考えを提唱、これを</a:t>
            </a:r>
            <a:r>
              <a:rPr kumimoji="1" lang="en-US" altLang="ja-JP" sz="1200" kern="1200" dirty="0">
                <a:solidFill>
                  <a:schemeClr val="tx1"/>
                </a:solidFill>
                <a:effectLst/>
                <a:latin typeface="+mn-lt"/>
                <a:ea typeface="+mn-ea"/>
                <a:cs typeface="+mn-cs"/>
              </a:rPr>
              <a:t>"Artificial Intelligence</a:t>
            </a:r>
            <a:r>
              <a:rPr kumimoji="1" lang="ja-JP" altLang="ja-JP" sz="1200" kern="1200" dirty="0">
                <a:solidFill>
                  <a:schemeClr val="tx1"/>
                </a:solidFill>
                <a:effectLst/>
                <a:latin typeface="+mn-lt"/>
                <a:ea typeface="+mn-ea"/>
                <a:cs typeface="+mn-cs"/>
              </a:rPr>
              <a:t>（人工知能）</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と名付けたのです。これを切っ掛けとして、企業や政府から多額の研究資金を集めました。</a:t>
            </a:r>
          </a:p>
          <a:p>
            <a:r>
              <a:rPr kumimoji="1" lang="en-US" altLang="ja-JP" sz="1200" kern="1200" dirty="0">
                <a:solidFill>
                  <a:schemeClr val="tx1"/>
                </a:solidFill>
                <a:effectLst/>
                <a:latin typeface="+mn-lt"/>
                <a:ea typeface="+mn-ea"/>
                <a:cs typeface="+mn-cs"/>
              </a:rPr>
              <a:t>1958</a:t>
            </a:r>
            <a:r>
              <a:rPr kumimoji="1" lang="ja-JP" altLang="ja-JP" sz="1200" kern="1200" dirty="0">
                <a:solidFill>
                  <a:schemeClr val="tx1"/>
                </a:solidFill>
                <a:effectLst/>
                <a:latin typeface="+mn-lt"/>
                <a:ea typeface="+mn-ea"/>
                <a:cs typeface="+mn-cs"/>
              </a:rPr>
              <a:t>年、脳の神経活動を数式モデル化しコンピューターに処理させる初歩的なニューラル・ネットワーク「パーセプトロン」が登場します。また、</a:t>
            </a:r>
            <a:r>
              <a:rPr kumimoji="1" lang="en-US" altLang="ja-JP" sz="1200" kern="1200" dirty="0">
                <a:solidFill>
                  <a:schemeClr val="tx1"/>
                </a:solidFill>
                <a:effectLst/>
                <a:latin typeface="+mn-lt"/>
                <a:ea typeface="+mn-ea"/>
                <a:cs typeface="+mn-cs"/>
              </a:rPr>
              <a:t>1960</a:t>
            </a:r>
            <a:r>
              <a:rPr kumimoji="1" lang="ja-JP" altLang="ja-JP" sz="1200" kern="1200" dirty="0">
                <a:solidFill>
                  <a:schemeClr val="tx1"/>
                </a:solidFill>
                <a:effectLst/>
                <a:latin typeface="+mn-lt"/>
                <a:ea typeface="+mn-ea"/>
                <a:cs typeface="+mn-cs"/>
              </a:rPr>
              <a:t>年代に入り、記号処理のためのルールや数式をプログラム化し思考や推論など人間が行う情報処理を行わせようという研究も広がりを見せました。</a:t>
            </a:r>
          </a:p>
          <a:p>
            <a:r>
              <a:rPr kumimoji="1" lang="ja-JP" altLang="ja-JP" sz="1200" kern="1200" dirty="0">
                <a:solidFill>
                  <a:schemeClr val="tx1"/>
                </a:solidFill>
                <a:effectLst/>
                <a:latin typeface="+mn-lt"/>
                <a:ea typeface="+mn-ea"/>
                <a:cs typeface="+mn-cs"/>
              </a:rPr>
              <a:t>しかし、コンピューター能力の限界、また、記号処理のルールを全て人間が記述しなければならず、限界が見え始めました。その結果、実用に使える成果をあげることができないまま</a:t>
            </a:r>
            <a:r>
              <a:rPr kumimoji="1" lang="en-US" altLang="ja-JP" sz="1200" kern="1200" dirty="0">
                <a:solidFill>
                  <a:schemeClr val="tx1"/>
                </a:solidFill>
                <a:effectLst/>
                <a:latin typeface="+mn-lt"/>
                <a:ea typeface="+mn-ea"/>
                <a:cs typeface="+mn-cs"/>
              </a:rPr>
              <a:t>1970</a:t>
            </a:r>
            <a:r>
              <a:rPr kumimoji="1" lang="ja-JP" altLang="ja-JP" sz="1200" kern="1200" dirty="0">
                <a:solidFill>
                  <a:schemeClr val="tx1"/>
                </a:solidFill>
                <a:effectLst/>
                <a:latin typeface="+mn-lt"/>
                <a:ea typeface="+mn-ea"/>
                <a:cs typeface="+mn-cs"/>
              </a:rPr>
              <a:t>年代に入り、資金も縮小され、人工知能研究は、冬の時代を迎えることになります。</a:t>
            </a:r>
          </a:p>
          <a:p>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に入り、「エキスパートシステム」が登場します。これは、特定分野に絞り、その専門家の知識やノウハウをルール化し、コンピューターに処理させようというものでした。例えば、計測結果から化合物の種類を特定する、複雑なコンピューターのハードウェアやソフトウェアの構成を過不足なく組み合わせるなど、特定の領域に限れば、実用で成果をあげられるようになったのです。</a:t>
            </a:r>
          </a:p>
          <a:p>
            <a:r>
              <a:rPr kumimoji="1" lang="ja-JP" altLang="ja-JP" sz="1200" kern="1200" dirty="0">
                <a:solidFill>
                  <a:schemeClr val="tx1"/>
                </a:solidFill>
                <a:effectLst/>
                <a:latin typeface="+mn-lt"/>
                <a:ea typeface="+mn-ea"/>
                <a:cs typeface="+mn-cs"/>
              </a:rPr>
              <a:t>また、このルール処理を効率的に行う「推論コンピューター」の研究も始まります。</a:t>
            </a:r>
            <a:r>
              <a:rPr kumimoji="1" lang="en-US" altLang="ja-JP" sz="1200" kern="1200" dirty="0">
                <a:solidFill>
                  <a:schemeClr val="tx1"/>
                </a:solidFill>
                <a:effectLst/>
                <a:latin typeface="+mn-lt"/>
                <a:ea typeface="+mn-ea"/>
                <a:cs typeface="+mn-cs"/>
              </a:rPr>
              <a:t>1981</a:t>
            </a:r>
            <a:r>
              <a:rPr kumimoji="1" lang="ja-JP" altLang="ja-JP" sz="1200" kern="1200" dirty="0">
                <a:solidFill>
                  <a:schemeClr val="tx1"/>
                </a:solidFill>
                <a:effectLst/>
                <a:latin typeface="+mn-lt"/>
                <a:ea typeface="+mn-ea"/>
                <a:cs typeface="+mn-cs"/>
              </a:rPr>
              <a:t>年、日本の通産省は、「第五世代コンピュータプロジェクト」としてこの取り組みを支援しました。これに対抗するように、イギリスや米国でも同様のプロジェクトが始まります。また、ニューラル・ネットワークの研究においても、「</a:t>
            </a:r>
            <a:r>
              <a:rPr kumimoji="1" lang="en-US" altLang="ja-JP" sz="1200" kern="1200" dirty="0" err="1">
                <a:solidFill>
                  <a:schemeClr val="tx1"/>
                </a:solidFill>
                <a:effectLst/>
                <a:latin typeface="+mn-lt"/>
                <a:ea typeface="+mn-ea"/>
                <a:cs typeface="+mn-cs"/>
              </a:rPr>
              <a:t>Backpropagation</a:t>
            </a:r>
            <a:r>
              <a:rPr kumimoji="1" lang="ja-JP" altLang="ja-JP" sz="1200" kern="1200" dirty="0">
                <a:solidFill>
                  <a:schemeClr val="tx1"/>
                </a:solidFill>
                <a:effectLst/>
                <a:latin typeface="+mn-lt"/>
                <a:ea typeface="+mn-ea"/>
                <a:cs typeface="+mn-cs"/>
              </a:rPr>
              <a:t>（誤差逆伝播法）」という、今の機械学習の基礎となる手法が登場し、新たな研究成果を上げるようになりました。</a:t>
            </a:r>
          </a:p>
          <a:p>
            <a:r>
              <a:rPr kumimoji="1" lang="en-US" altLang="ja-JP" sz="1200" kern="1200" dirty="0">
                <a:solidFill>
                  <a:schemeClr val="tx1"/>
                </a:solidFill>
                <a:effectLst/>
                <a:latin typeface="+mn-lt"/>
                <a:ea typeface="+mn-ea"/>
                <a:cs typeface="+mn-cs"/>
              </a:rPr>
              <a:t>1984</a:t>
            </a:r>
            <a:r>
              <a:rPr kumimoji="1" lang="ja-JP" altLang="ja-JP" sz="1200" kern="1200" dirty="0">
                <a:solidFill>
                  <a:schemeClr val="tx1"/>
                </a:solidFill>
                <a:effectLst/>
                <a:latin typeface="+mn-lt"/>
                <a:ea typeface="+mn-ea"/>
                <a:cs typeface="+mn-cs"/>
              </a:rPr>
              <a:t>年、エキスパートシステムの延長線上で、人間の知識を全て記述しようという「</a:t>
            </a:r>
            <a:r>
              <a:rPr kumimoji="1" lang="en-US" altLang="ja-JP" sz="1200" kern="1200" dirty="0" err="1">
                <a:solidFill>
                  <a:schemeClr val="tx1"/>
                </a:solidFill>
                <a:effectLst/>
                <a:latin typeface="+mn-lt"/>
                <a:ea typeface="+mn-ea"/>
                <a:cs typeface="+mn-cs"/>
              </a:rPr>
              <a:t>Cyc</a:t>
            </a:r>
            <a:r>
              <a:rPr kumimoji="1" lang="ja-JP" altLang="ja-JP" sz="1200" kern="1200" dirty="0">
                <a:solidFill>
                  <a:schemeClr val="tx1"/>
                </a:solidFill>
                <a:effectLst/>
                <a:latin typeface="+mn-lt"/>
                <a:ea typeface="+mn-ea"/>
                <a:cs typeface="+mn-cs"/>
              </a:rPr>
              <a:t>プロジェクト」が米国でスタートします。例えば、「日本の首都は、東京だ」、「インド建国の父は、ガンジーだ」、「鯨は、ほ乳類だ」といった、知識をルールとして記述し、人間と同等の推論ができるシステムを構築することを目指したのです。しかし、知識は常に増えてゆきます。また、そもそも人間の知っていることが多すぎることやそれをどう表現するか、また、解釈や意味の多様性に対応することは容易なことではありません。そして、「知識やルールを入れれば賢くなるが、知識すべてを書ききれない」という限界に行き当たり、この取り組みも下火となっていったのです。</a:t>
            </a:r>
          </a:p>
          <a:p>
            <a:r>
              <a:rPr kumimoji="1" lang="ja-JP" altLang="ja-JP" sz="1200" kern="1200" dirty="0">
                <a:solidFill>
                  <a:schemeClr val="tx1"/>
                </a:solidFill>
                <a:effectLst/>
                <a:latin typeface="+mn-lt"/>
                <a:ea typeface="+mn-ea"/>
                <a:cs typeface="+mn-cs"/>
              </a:rPr>
              <a:t>また、「推論コンピューター」も、ムーアの法則に沿って急速に価格性能比を高めて行った汎用で安価なコンピューターの登場により、存在意義を失ってゆきます。</a:t>
            </a:r>
          </a:p>
          <a:p>
            <a:r>
              <a:rPr kumimoji="1" lang="en-US" altLang="ja-JP" sz="1200" kern="1200" dirty="0">
                <a:solidFill>
                  <a:schemeClr val="tx1"/>
                </a:solidFill>
                <a:effectLst/>
                <a:latin typeface="+mn-lt"/>
                <a:ea typeface="+mn-ea"/>
                <a:cs typeface="+mn-cs"/>
              </a:rPr>
              <a:t>2000</a:t>
            </a:r>
            <a:r>
              <a:rPr kumimoji="1" lang="ja-JP" altLang="ja-JP" sz="1200" kern="1200" dirty="0">
                <a:solidFill>
                  <a:schemeClr val="tx1"/>
                </a:solidFill>
                <a:effectLst/>
                <a:latin typeface="+mn-lt"/>
                <a:ea typeface="+mn-ea"/>
                <a:cs typeface="+mn-cs"/>
              </a:rPr>
              <a:t>年代に入り、様々な、そして膨大なデータがインターネット上に集まるようになりました。また、コンピューターの性能もかつてとは比べられないほどに性能を向上させて行きました。この膨大なデータを高速のコンピューターを使って並列処理させ、統計的な処理によってコンピューター自身にルール生成をさせようという「機械学習」が登場します。また、最新の脳科学の研究成果を取り入れ、より忠実に脳の神経活動を再現しようという「ディープ・ラーニング」が登場しました。</a:t>
            </a:r>
          </a:p>
          <a:p>
            <a:r>
              <a:rPr kumimoji="1" lang="ja-JP" altLang="ja-JP" sz="1200" kern="1200" dirty="0">
                <a:solidFill>
                  <a:schemeClr val="tx1"/>
                </a:solidFill>
                <a:effectLst/>
                <a:latin typeface="+mn-lt"/>
                <a:ea typeface="+mn-ea"/>
                <a:cs typeface="+mn-cs"/>
              </a:rPr>
              <a:t>このような新たな取り組みは、これまでの人工知能の研究成果の限界をことごとく打ち破ってしまいました。そして、実用においても多くの成果をあげつつあるのです。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22</a:t>
            </a:fld>
            <a:endParaRPr kumimoji="1" lang="ja-JP" altLang="en-US"/>
          </a:p>
        </p:txBody>
      </p:sp>
    </p:spTree>
    <p:extLst>
      <p:ext uri="{BB962C8B-B14F-4D97-AF65-F5344CB8AC3E}">
        <p14:creationId xmlns:p14="http://schemas.microsoft.com/office/powerpoint/2010/main" val="909079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23</a:t>
            </a:fld>
            <a:endParaRPr kumimoji="1" lang="ja-JP" altLang="en-US"/>
          </a:p>
        </p:txBody>
      </p:sp>
    </p:spTree>
    <p:extLst>
      <p:ext uri="{BB962C8B-B14F-4D97-AF65-F5344CB8AC3E}">
        <p14:creationId xmlns:p14="http://schemas.microsoft.com/office/powerpoint/2010/main" val="1283049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【図解】コレ１枚でわかる機械学習</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人工知能を支える中核的な技術に「機械学習」があります。機械学習とは、大量の学習データを機械に読み込ませ、分類や判断と言った推論のためのルールを機械に作らせようという仕組みです。そのプロセスは、大きく「学習」と「推論」の２つに分けることができます。</a:t>
            </a:r>
          </a:p>
          <a:p>
            <a:r>
              <a:rPr kumimoji="1" lang="ja-JP" altLang="ja-JP" sz="1200" kern="1200" dirty="0">
                <a:solidFill>
                  <a:schemeClr val="tx1"/>
                </a:solidFill>
                <a:effectLst/>
                <a:latin typeface="+mn-lt"/>
                <a:ea typeface="+mn-ea"/>
                <a:cs typeface="+mn-cs"/>
              </a:rPr>
              <a:t>学習</a:t>
            </a:r>
          </a:p>
          <a:p>
            <a:r>
              <a:rPr kumimoji="1" lang="ja-JP" altLang="ja-JP" sz="1200" kern="1200" dirty="0">
                <a:solidFill>
                  <a:schemeClr val="tx1"/>
                </a:solidFill>
                <a:effectLst/>
                <a:latin typeface="+mn-lt"/>
                <a:ea typeface="+mn-ea"/>
                <a:cs typeface="+mn-cs"/>
              </a:rPr>
              <a:t>大量の学習データから特徴を抽出し、推論を行うための「ひな形」となる「推論モデル」を生成するプロセスです。</a:t>
            </a:r>
          </a:p>
          <a:p>
            <a:r>
              <a:rPr kumimoji="1" lang="ja-JP" altLang="ja-JP" sz="1200" kern="1200" dirty="0">
                <a:solidFill>
                  <a:schemeClr val="tx1"/>
                </a:solidFill>
                <a:effectLst/>
                <a:latin typeface="+mn-lt"/>
                <a:ea typeface="+mn-ea"/>
                <a:cs typeface="+mn-cs"/>
              </a:rPr>
              <a:t>例えば、学習データである写真から「ネコの特徴」、「イヌの特徴」、「トリの特徴」を取り出し、それぞれに典型的な特徴の組合せパターン（＝推論モデル）を作ります。</a:t>
            </a:r>
          </a:p>
          <a:p>
            <a:r>
              <a:rPr kumimoji="1" lang="ja-JP" altLang="ja-JP" sz="1200" kern="1200" dirty="0">
                <a:solidFill>
                  <a:schemeClr val="tx1"/>
                </a:solidFill>
                <a:effectLst/>
                <a:latin typeface="+mn-lt"/>
                <a:ea typeface="+mn-ea"/>
                <a:cs typeface="+mn-cs"/>
              </a:rPr>
              <a:t>学習には、入力データとそれに対応する答えの組み合わせて与え特徴抽出のパターンを予め方向付ける「教師あり学習」、入力データだけを与えて特徴抽出のパターンを機械自らが創り出す「教師なし学習」があります。例えば、前者であれば、「ネコ」の写真に、これは「ネコ」であるという答え付けてデータを与えるやり方です。後者は、そのような答えを与えず機械自身に特徴の抽出や特徴パターンの生成をやらせるやり方です。</a:t>
            </a:r>
          </a:p>
          <a:p>
            <a:r>
              <a:rPr kumimoji="1" lang="ja-JP" altLang="ja-JP" sz="1200" kern="1200" dirty="0">
                <a:solidFill>
                  <a:schemeClr val="tx1"/>
                </a:solidFill>
                <a:effectLst/>
                <a:latin typeface="+mn-lt"/>
                <a:ea typeface="+mn-ea"/>
                <a:cs typeface="+mn-cs"/>
              </a:rPr>
              <a:t>推論</a:t>
            </a:r>
          </a:p>
          <a:p>
            <a:r>
              <a:rPr kumimoji="1" lang="ja-JP" altLang="ja-JP" sz="1200" kern="1200" dirty="0">
                <a:solidFill>
                  <a:schemeClr val="tx1"/>
                </a:solidFill>
                <a:effectLst/>
                <a:latin typeface="+mn-lt"/>
                <a:ea typeface="+mn-ea"/>
                <a:cs typeface="+mn-cs"/>
              </a:rPr>
              <a:t>与えられたデータを推論モデルに当てはめて、推論結果を導き出すプロセスです。</a:t>
            </a:r>
          </a:p>
          <a:p>
            <a:r>
              <a:rPr kumimoji="1" lang="ja-JP" altLang="ja-JP" sz="1200" kern="1200" dirty="0">
                <a:solidFill>
                  <a:schemeClr val="tx1"/>
                </a:solidFill>
                <a:effectLst/>
                <a:latin typeface="+mn-lt"/>
                <a:ea typeface="+mn-ea"/>
                <a:cs typeface="+mn-cs"/>
              </a:rPr>
              <a:t>例えば、ネコの写真から、その特徴を抽出し、予め用意されている「推論モデル」にその特徴を照合します。そして、ネコの推論モデルが、もっともその特徴パターンに近いと判断すれば、「コレはネコです。」という推論結果を導き出し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機械学習が登場する以前は、人間が、このような特徴を抽出し推論モデルを作成し、推論ルールを作成していました。しかし、人手による作業では、特徴の多様性においても、絶対量においても限界がありました。</a:t>
            </a:r>
          </a:p>
          <a:p>
            <a:r>
              <a:rPr kumimoji="1" lang="ja-JP" altLang="ja-JP" sz="1200" kern="1200" dirty="0">
                <a:solidFill>
                  <a:schemeClr val="tx1"/>
                </a:solidFill>
                <a:effectLst/>
                <a:latin typeface="+mn-lt"/>
                <a:ea typeface="+mn-ea"/>
                <a:cs typeface="+mn-cs"/>
              </a:rPr>
              <a:t>インターネットの普及によって、大量の学習データが簡単に手に入るようになったこと、高性能のコンピューターやストレージを安いコストで利用できるようになったこと、</a:t>
            </a:r>
            <a:r>
              <a:rPr kumimoji="1" lang="en-US" altLang="ja-JP" sz="1200" kern="1200" dirty="0" err="1">
                <a:solidFill>
                  <a:schemeClr val="tx1"/>
                </a:solidFill>
                <a:effectLst/>
                <a:latin typeface="+mn-lt"/>
                <a:ea typeface="+mn-ea"/>
                <a:cs typeface="+mn-cs"/>
              </a:rPr>
              <a:t>Hadoop</a:t>
            </a:r>
            <a:r>
              <a:rPr kumimoji="1" lang="ja-JP" altLang="ja-JP" sz="1200" kern="1200" dirty="0">
                <a:solidFill>
                  <a:schemeClr val="tx1"/>
                </a:solidFill>
                <a:effectLst/>
                <a:latin typeface="+mn-lt"/>
                <a:ea typeface="+mn-ea"/>
                <a:cs typeface="+mn-cs"/>
              </a:rPr>
              <a:t>などの大規模なデータを効率よく並列処理でできるソフトウェアが登場したことなどが、機械学習を実用性で使えるものにしたと言えるでしょう。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24</a:t>
            </a:fld>
            <a:endParaRPr kumimoji="1" lang="ja-JP" altLang="en-US"/>
          </a:p>
        </p:txBody>
      </p:sp>
    </p:spTree>
    <p:extLst>
      <p:ext uri="{BB962C8B-B14F-4D97-AF65-F5344CB8AC3E}">
        <p14:creationId xmlns:p14="http://schemas.microsoft.com/office/powerpoint/2010/main" val="1213458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【図解】コレ１枚で分かる人工知能・機械学習・ディープラーニングの関係</a:t>
            </a:r>
          </a:p>
          <a:p>
            <a:r>
              <a:rPr kumimoji="1" lang="ja-JP" altLang="ja-JP" sz="1200" kern="1200" dirty="0">
                <a:solidFill>
                  <a:schemeClr val="tx1"/>
                </a:solidFill>
                <a:effectLst/>
                <a:latin typeface="+mn-lt"/>
                <a:ea typeface="+mn-ea"/>
                <a:cs typeface="+mn-cs"/>
              </a:rPr>
              <a:t>「人間の“知能”は機械で人工的に再現できる」</a:t>
            </a:r>
          </a:p>
          <a:p>
            <a:r>
              <a:rPr kumimoji="1" lang="ja-JP" altLang="ja-JP" sz="1200" kern="1200" dirty="0">
                <a:solidFill>
                  <a:schemeClr val="tx1"/>
                </a:solidFill>
                <a:effectLst/>
                <a:latin typeface="+mn-lt"/>
                <a:ea typeface="+mn-ea"/>
                <a:cs typeface="+mn-cs"/>
              </a:rPr>
              <a:t>そんな研究者の理想から 「人工知能」という言葉が生まれたのは</a:t>
            </a:r>
            <a:r>
              <a:rPr kumimoji="1" lang="en-US" altLang="ja-JP" sz="1200" kern="1200" dirty="0">
                <a:solidFill>
                  <a:schemeClr val="tx1"/>
                </a:solidFill>
                <a:effectLst/>
                <a:latin typeface="+mn-lt"/>
                <a:ea typeface="+mn-ea"/>
                <a:cs typeface="+mn-cs"/>
              </a:rPr>
              <a:t>1956</a:t>
            </a:r>
            <a:r>
              <a:rPr kumimoji="1" lang="ja-JP" altLang="ja-JP" sz="1200" kern="1200" dirty="0">
                <a:solidFill>
                  <a:schemeClr val="tx1"/>
                </a:solidFill>
                <a:effectLst/>
                <a:latin typeface="+mn-lt"/>
                <a:ea typeface="+mn-ea"/>
                <a:cs typeface="+mn-cs"/>
              </a:rPr>
              <a:t>年のことです。その後、半世紀以上にわたり研究が続けられてきました。この間、迷路やパズル、チェスや将棋といったゲームをうまく解くところから始まり、人間が持つ知識を辞書やルールとしてコンピューターに登録し、専門家のような回答を導こうとする研究が行われてきました。しかし、人間が辞書やルールを作るわけですから、世の中の全ての事象を登録することなどできません。そのため狭い限られた分野では成果を上げることはできましたが、様々な分野で広く応用が利く「人間の“知能”」にはほど遠いもので、大きな成果をあげることはありませんでした。</a:t>
            </a:r>
          </a:p>
          <a:p>
            <a:r>
              <a:rPr kumimoji="1" lang="ja-JP" altLang="ja-JP" sz="1200" kern="1200" dirty="0">
                <a:solidFill>
                  <a:schemeClr val="tx1"/>
                </a:solidFill>
                <a:effectLst/>
                <a:latin typeface="+mn-lt"/>
                <a:ea typeface="+mn-ea"/>
                <a:cs typeface="+mn-cs"/>
              </a:rPr>
              <a:t>その後、特定の業務や分野でのデータを解析し、その結果から分類や区別、判断や予測を行うための規則性やルールを見つけ出す手法「機械学習」が登場します。「機械学習」の考え方は以前からありました。しかし、コンピューター性能が不十分であり、その能力を発揮するには至らなかったのですが、コンピューター性能の向上と手法の進化と共に、その能力を高めてゆきます。</a:t>
            </a:r>
          </a:p>
          <a:p>
            <a:r>
              <a:rPr kumimoji="1" lang="ja-JP" altLang="ja-JP" sz="1200" kern="1200" dirty="0">
                <a:solidFill>
                  <a:schemeClr val="tx1"/>
                </a:solidFill>
                <a:effectLst/>
                <a:latin typeface="+mn-lt"/>
                <a:ea typeface="+mn-ea"/>
                <a:cs typeface="+mn-cs"/>
              </a:rPr>
              <a:t>「機械学習」は、どのような点に着目して分類や区別、判断や予測をおこなえばいいのか、その基準となる「特徴の選定と組合せ（特徴量）」を使ってデータを分析し、そのデータに潜む規則性やルールを見つけ出してゆきます。しかし、特徴量は人間が設計し登録しなければならず、その巧緻が結果を大きく左右しました。</a:t>
            </a:r>
          </a:p>
          <a:p>
            <a:r>
              <a:rPr kumimoji="1" lang="ja-JP" altLang="ja-JP" sz="1200" kern="1200" dirty="0">
                <a:solidFill>
                  <a:schemeClr val="tx1"/>
                </a:solidFill>
                <a:effectLst/>
                <a:latin typeface="+mn-lt"/>
                <a:ea typeface="+mn-ea"/>
                <a:cs typeface="+mn-cs"/>
              </a:rPr>
              <a:t>しかし、ここ最近になって人間の脳の働きついての研究が進み、その成果を応用した機械学習の一手法である「ディープラーニング」が登場します。この技術は、特徴量の選定や組合せを、データを解析することで自ら作り出すことができます。そのため、人間の能力に依存せずデータ量を増やすほどに、その性能を向上させることができます。いまでは、画像や音声の認識などで人間の能力を凌駕する性能を発揮して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25</a:t>
            </a:fld>
            <a:endParaRPr kumimoji="1" lang="ja-JP" altLang="en-US"/>
          </a:p>
        </p:txBody>
      </p:sp>
    </p:spTree>
    <p:extLst>
      <p:ext uri="{BB962C8B-B14F-4D97-AF65-F5344CB8AC3E}">
        <p14:creationId xmlns:p14="http://schemas.microsoft.com/office/powerpoint/2010/main" val="881649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私たちの日常生活や社会活動には、様々な「パターン（規則性）」が組み込まれています。それは、予め人間によって定められた規則やルールに従って生みだされる場合もあります。しかし、何かパターンはありそうだが、それがどのようなものなのか分からない、あるいは、パターンの存在そのものに気付かないといったこともあります。</a:t>
            </a:r>
          </a:p>
          <a:p>
            <a:r>
              <a:rPr kumimoji="1" lang="ja-JP" altLang="en-US" sz="1200" b="0" i="0" kern="1200" dirty="0">
                <a:solidFill>
                  <a:schemeClr val="tx1"/>
                </a:solidFill>
                <a:effectLst/>
                <a:latin typeface="+mn-lt"/>
                <a:ea typeface="+mn-ea"/>
                <a:cs typeface="+mn-cs"/>
              </a:rPr>
              <a:t/>
            </a:r>
            <a:br>
              <a:rPr kumimoji="1" lang="ja-JP" altLang="en-US" sz="1200" b="0" i="0" kern="1200" dirty="0">
                <a:solidFill>
                  <a:schemeClr val="tx1"/>
                </a:solidFill>
                <a:effectLst/>
                <a:latin typeface="+mn-lt"/>
                <a:ea typeface="+mn-ea"/>
                <a:cs typeface="+mn-cs"/>
              </a:rPr>
            </a:br>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例えば、機械が故障を繰り返しているとしましょう。しかし、なぜそのようなことになるのかが分かりません。そこで、稼働時間と使われ方、作業者など、関係しそうなデータを幅広く集め、故障が起きる際のパターンを見つけ出せれば、同様のパターンが登場したときに次の故障を予見することができ、事前の対処が可能になります。パターンだけでは原因までは分かりませんが、これを参考にして原因を見つけ出す切っ掛けを掴むことができるかもしれません。</a:t>
            </a:r>
          </a:p>
          <a:p>
            <a:r>
              <a:rPr kumimoji="1" lang="ja-JP" altLang="en-US" sz="1200" b="0" i="0" kern="1200" dirty="0">
                <a:solidFill>
                  <a:schemeClr val="tx1"/>
                </a:solidFill>
                <a:effectLst/>
                <a:latin typeface="+mn-lt"/>
                <a:ea typeface="+mn-ea"/>
                <a:cs typeface="+mn-cs"/>
              </a:rPr>
              <a:t>また、ウェアラブル端末を身につけた人たちの情報を大量に集め分析し、その行動や食事、生活と病気との関係を見つけることができます。ならば、病気が起こりそうな行動や食事、生活のパターンを持っている人に事前に改善を促し、病気の予防に役立てることができます。</a:t>
            </a:r>
          </a:p>
          <a:p>
            <a:r>
              <a:rPr kumimoji="1" lang="ja-JP" altLang="en-US" sz="1200" b="0" i="0" kern="1200" dirty="0">
                <a:solidFill>
                  <a:schemeClr val="tx1"/>
                </a:solidFill>
                <a:effectLst/>
                <a:latin typeface="+mn-lt"/>
                <a:ea typeface="+mn-ea"/>
                <a:cs typeface="+mn-cs"/>
              </a:rPr>
              <a:t>パターンは、以上のような日常生活や社会活動の他にも様々なところで利用されています。例えば、人物の写真を撮って</a:t>
            </a:r>
            <a:r>
              <a:rPr kumimoji="1" lang="en-US" altLang="ja-JP" sz="1200" b="0" i="0" kern="1200" dirty="0">
                <a:solidFill>
                  <a:schemeClr val="tx1"/>
                </a:solidFill>
                <a:effectLst/>
                <a:latin typeface="+mn-lt"/>
                <a:ea typeface="+mn-ea"/>
                <a:cs typeface="+mn-cs"/>
              </a:rPr>
              <a:t>Facebook</a:t>
            </a:r>
            <a:r>
              <a:rPr kumimoji="1" lang="ja-JP" altLang="en-US" sz="1200" b="0" i="0" kern="1200" dirty="0">
                <a:solidFill>
                  <a:schemeClr val="tx1"/>
                </a:solidFill>
                <a:effectLst/>
                <a:latin typeface="+mn-lt"/>
                <a:ea typeface="+mn-ea"/>
                <a:cs typeface="+mn-cs"/>
              </a:rPr>
              <a:t>で投稿しようとすると自動的にその人の名前がタグ付けされていることがあります。これは、</a:t>
            </a:r>
            <a:r>
              <a:rPr kumimoji="1" lang="en-US" altLang="ja-JP" sz="1200" b="0" i="0" kern="1200" dirty="0">
                <a:solidFill>
                  <a:schemeClr val="tx1"/>
                </a:solidFill>
                <a:effectLst/>
                <a:latin typeface="+mn-lt"/>
                <a:ea typeface="+mn-ea"/>
                <a:cs typeface="+mn-cs"/>
              </a:rPr>
              <a:t>Facebook</a:t>
            </a:r>
            <a:r>
              <a:rPr kumimoji="1" lang="ja-JP" altLang="en-US" sz="1200" b="0" i="0" kern="1200" dirty="0">
                <a:solidFill>
                  <a:schemeClr val="tx1"/>
                </a:solidFill>
                <a:effectLst/>
                <a:latin typeface="+mn-lt"/>
                <a:ea typeface="+mn-ea"/>
                <a:cs typeface="+mn-cs"/>
              </a:rPr>
              <a:t>に投稿された多くの人物写真を分析し、顔の特徴パターンと名前の関係をデータとして蓄積しているからなのです。新しい人物写真が投稿されると、そのパターンに照らし合わせて、その特徴パターンがよく似ている人物の名前をタグ付けしているのです。</a:t>
            </a:r>
          </a:p>
          <a:p>
            <a:r>
              <a:rPr kumimoji="1" lang="ja-JP" altLang="en-US" sz="1200" b="0" i="0" kern="1200" dirty="0">
                <a:solidFill>
                  <a:schemeClr val="tx1"/>
                </a:solidFill>
                <a:effectLst/>
                <a:latin typeface="+mn-lt"/>
                <a:ea typeface="+mn-ea"/>
                <a:cs typeface="+mn-cs"/>
              </a:rPr>
              <a:t>また、意外に思われるかもしれませんが機械翻訳も同じやり方を使っています。例えば、同じ内容の英語と日本語の文書を大量に集め、単語や表現が登場するパターンから、「英語でこの表現を使うときは、日本語ではこの表現を使う」という関係を見つけ出しパターンとして蓄えておくと、まったく新しい英語の文章表現を入力すれば、それに対応する日本語表現に変換してくれます。このようなやり方であれば、言語固有の文法などに関係なく、言語間の翻訳が可能となり、既に多くの言語間でこの機械翻訳が使われています。</a:t>
            </a:r>
          </a:p>
          <a:p>
            <a:r>
              <a:rPr kumimoji="1" lang="ja-JP" altLang="en-US" sz="1200" b="0" i="0" kern="1200" dirty="0">
                <a:solidFill>
                  <a:schemeClr val="tx1"/>
                </a:solidFill>
                <a:effectLst/>
                <a:latin typeface="+mn-lt"/>
                <a:ea typeface="+mn-ea"/>
                <a:cs typeface="+mn-cs"/>
              </a:rPr>
              <a:t>このように、本来であれば人間が学習してパターン、規則、関係などの特徴を見つけ出すわけですが、これと同様のことをコンピューターのソフトウェアによって実現させようとしているのが「機械学習（</a:t>
            </a:r>
            <a:r>
              <a:rPr kumimoji="1" lang="en-US" altLang="ja-JP" sz="1200" b="0" i="0" kern="1200" dirty="0">
                <a:solidFill>
                  <a:schemeClr val="tx1"/>
                </a:solidFill>
                <a:effectLst/>
                <a:latin typeface="+mn-lt"/>
                <a:ea typeface="+mn-ea"/>
                <a:cs typeface="+mn-cs"/>
              </a:rPr>
              <a:t>Machine Learning</a:t>
            </a:r>
            <a:r>
              <a:rPr kumimoji="1" lang="ja-JP" altLang="en-US" sz="1200" b="0" i="0" kern="1200" dirty="0">
                <a:solidFill>
                  <a:schemeClr val="tx1"/>
                </a:solidFill>
                <a:effectLst/>
                <a:latin typeface="+mn-lt"/>
                <a:ea typeface="+mn-ea"/>
                <a:cs typeface="+mn-cs"/>
              </a:rPr>
              <a:t>）」なのです。</a:t>
            </a:r>
            <a:endParaRPr kumimoji="1" lang="en-US" altLang="ja-JP" sz="1200" b="0" i="0" kern="1200" dirty="0">
              <a:solidFill>
                <a:schemeClr val="tx1"/>
              </a:solidFill>
              <a:effectLst/>
              <a:latin typeface="+mn-lt"/>
              <a:ea typeface="+mn-ea"/>
              <a:cs typeface="+mn-cs"/>
            </a:endParaRPr>
          </a:p>
          <a:p>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機械学習のアルゴリズム（コンピューターで計算を行うときの計算の方法）の進化に加えコンピューターの性能向上が、機械学習を進化させています。また、</a:t>
            </a:r>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の普及により、世の中のデータを大量にリアルタイムで集める仕組みが整ってゆけば、機械学習で利用できるデータは増大し、その精度は向上し用途も拡大してゆくことになるでしょう。</a:t>
            </a:r>
          </a:p>
          <a:p>
            <a:r>
              <a:rPr kumimoji="1" lang="ja-JP" altLang="en-US" sz="1200" b="0" i="0" kern="1200" dirty="0">
                <a:solidFill>
                  <a:schemeClr val="tx1"/>
                </a:solidFill>
                <a:effectLst/>
                <a:latin typeface="+mn-lt"/>
                <a:ea typeface="+mn-ea"/>
                <a:cs typeface="+mn-cs"/>
              </a:rPr>
              <a:t>人間の知的な活動や知性そのものを機械によって実現させる技術は「人工知能（</a:t>
            </a:r>
            <a:r>
              <a:rPr kumimoji="1" lang="en-US" altLang="ja-JP" sz="1200" b="0" i="0" kern="1200" dirty="0">
                <a:solidFill>
                  <a:schemeClr val="tx1"/>
                </a:solidFill>
                <a:effectLst/>
                <a:latin typeface="+mn-lt"/>
                <a:ea typeface="+mn-ea"/>
                <a:cs typeface="+mn-cs"/>
              </a:rPr>
              <a:t>Artificial Intelligence</a:t>
            </a:r>
            <a:r>
              <a:rPr kumimoji="1" lang="ja-JP" altLang="en-US" sz="1200" b="0" i="0" kern="1200" dirty="0">
                <a:solidFill>
                  <a:schemeClr val="tx1"/>
                </a:solidFill>
                <a:effectLst/>
                <a:latin typeface="+mn-lt"/>
                <a:ea typeface="+mn-ea"/>
                <a:cs typeface="+mn-cs"/>
              </a:rPr>
              <a:t>）」と呼ばれていますが、「機械学習」は、その中核となる技術のひとつで、人間の行う「学習」を機械にやらせる技術や手法と位置付けることができるでしょう。</a:t>
            </a:r>
          </a:p>
          <a:p>
            <a:endParaRPr kumimoji="1" lang="ja-JP" altLang="en-US" sz="1200" b="0" i="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26</a:t>
            </a:fld>
            <a:endParaRPr kumimoji="1" lang="ja-JP" altLang="en-US"/>
          </a:p>
        </p:txBody>
      </p:sp>
    </p:spTree>
    <p:extLst>
      <p:ext uri="{BB962C8B-B14F-4D97-AF65-F5344CB8AC3E}">
        <p14:creationId xmlns:p14="http://schemas.microsoft.com/office/powerpoint/2010/main" val="81622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【図解】コレ１枚でわかる特化型人工知能と汎用型人工知能</a:t>
            </a:r>
          </a:p>
          <a:p>
            <a:r>
              <a:rPr kumimoji="1" lang="ja-JP" altLang="ja-JP" sz="1200" kern="1200" dirty="0" smtClean="0">
                <a:solidFill>
                  <a:schemeClr val="tx1"/>
                </a:solidFill>
                <a:effectLst/>
                <a:latin typeface="+mn-lt"/>
                <a:ea typeface="+mn-ea"/>
                <a:cs typeface="+mn-cs"/>
              </a:rPr>
              <a:t>人工知能の進化には、ここ数年目を見張るものがあります。例えば、画像認識では、画像の中に何が写っているかを識別する能力は、既に人間の能力を超える成果が示されています。その技術を使って、</a:t>
            </a:r>
            <a:r>
              <a:rPr kumimoji="1" lang="en-US" altLang="ja-JP" sz="1200" kern="1200" dirty="0" smtClean="0">
                <a:solidFill>
                  <a:schemeClr val="tx1"/>
                </a:solidFill>
                <a:effectLst/>
                <a:latin typeface="+mn-lt"/>
                <a:ea typeface="+mn-ea"/>
                <a:cs typeface="+mn-cs"/>
              </a:rPr>
              <a:t>CT</a:t>
            </a:r>
            <a:r>
              <a:rPr kumimoji="1" lang="ja-JP" altLang="ja-JP" sz="1200" kern="1200" dirty="0" smtClean="0">
                <a:solidFill>
                  <a:schemeClr val="tx1"/>
                </a:solidFill>
                <a:effectLst/>
                <a:latin typeface="+mn-lt"/>
                <a:ea typeface="+mn-ea"/>
                <a:cs typeface="+mn-cs"/>
              </a:rPr>
              <a:t>やレントゲンの映像から病巣を見つけ出す、あるいは防犯カメラに写った来店客の挙動から窃盗の可能性を察知するなどの実用例も登場しています。また、音声認識では、異なる言語同士の対話をリアルタイムで翻訳するサービスが登場しました。さらに、対話応答の分野では、</a:t>
            </a:r>
            <a:r>
              <a:rPr kumimoji="1" lang="en-US" altLang="ja-JP" sz="1200" kern="1200" dirty="0" smtClean="0">
                <a:solidFill>
                  <a:schemeClr val="tx1"/>
                </a:solidFill>
                <a:effectLst/>
                <a:latin typeface="+mn-lt"/>
                <a:ea typeface="+mn-ea"/>
                <a:cs typeface="+mn-cs"/>
              </a:rPr>
              <a:t>Amazon</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Echo</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Apple</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Siri</a:t>
            </a:r>
            <a:r>
              <a:rPr kumimoji="1" lang="ja-JP" altLang="ja-JP" sz="1200" kern="1200" dirty="0" smtClean="0">
                <a:solidFill>
                  <a:schemeClr val="tx1"/>
                </a:solidFill>
                <a:effectLst/>
                <a:latin typeface="+mn-lt"/>
                <a:ea typeface="+mn-ea"/>
                <a:cs typeface="+mn-cs"/>
              </a:rPr>
              <a:t>のように自然な言葉で語りかけるだけでエアコンを操作する、オンラインで買い物をする、好きな音楽を再生するなどのことができるようになっています。</a:t>
            </a:r>
          </a:p>
          <a:p>
            <a:r>
              <a:rPr kumimoji="1" lang="ja-JP" altLang="ja-JP" sz="1200" kern="1200" dirty="0" smtClean="0">
                <a:solidFill>
                  <a:schemeClr val="tx1"/>
                </a:solidFill>
                <a:effectLst/>
                <a:latin typeface="+mn-lt"/>
                <a:ea typeface="+mn-ea"/>
                <a:cs typeface="+mn-cs"/>
              </a:rPr>
              <a:t>このように、人工知能は特定の知的作業領域において、既に人間の能力を凌駕するほどの実力を示しています。</a:t>
            </a:r>
          </a:p>
          <a:p>
            <a:r>
              <a:rPr kumimoji="1" lang="ja-JP" altLang="ja-JP" sz="1200" kern="1200" dirty="0" smtClean="0">
                <a:solidFill>
                  <a:schemeClr val="tx1"/>
                </a:solidFill>
                <a:effectLst/>
                <a:latin typeface="+mn-lt"/>
                <a:ea typeface="+mn-ea"/>
                <a:cs typeface="+mn-cs"/>
              </a:rPr>
              <a:t>しかし、その成果は、ここに示したような特定の知的作業を専門にこなす「特化型人工知能」です。人間のようにひとつの脳で画像認識や音声認識、対話応答ができ、それらを組み合わせた高度な知的作業をこなせる能力はありません。また、人間の脳には自分が何ものかという「自己理解」、自分が何をしているのかが分かる「意識」、興味を持ち自らの行動を選択する「意欲」などがあるわけですが、そのような能力は未だ人工知能で実現できていません。</a:t>
            </a:r>
          </a:p>
          <a:p>
            <a:r>
              <a:rPr kumimoji="1" lang="ja-JP" altLang="ja-JP" sz="1200" kern="1200" dirty="0" smtClean="0">
                <a:solidFill>
                  <a:schemeClr val="tx1"/>
                </a:solidFill>
                <a:effectLst/>
                <a:latin typeface="+mn-lt"/>
                <a:ea typeface="+mn-ea"/>
                <a:cs typeface="+mn-cs"/>
              </a:rPr>
              <a:t>例えば、</a:t>
            </a:r>
            <a:r>
              <a:rPr kumimoji="1" lang="en-US" altLang="ja-JP" sz="1200" kern="1200" dirty="0" smtClean="0">
                <a:solidFill>
                  <a:schemeClr val="tx1"/>
                </a:solidFill>
                <a:effectLst/>
                <a:latin typeface="+mn-lt"/>
                <a:ea typeface="+mn-ea"/>
                <a:cs typeface="+mn-cs"/>
              </a:rPr>
              <a:t>Google</a:t>
            </a:r>
            <a:r>
              <a:rPr kumimoji="1" lang="ja-JP" altLang="ja-JP" sz="1200" kern="1200" dirty="0" smtClean="0">
                <a:solidFill>
                  <a:schemeClr val="tx1"/>
                </a:solidFill>
                <a:effectLst/>
                <a:latin typeface="+mn-lt"/>
                <a:ea typeface="+mn-ea"/>
                <a:cs typeface="+mn-cs"/>
              </a:rPr>
              <a:t>の人工知能</a:t>
            </a:r>
            <a:r>
              <a:rPr kumimoji="1" lang="en-US" altLang="ja-JP" sz="1200" kern="1200" dirty="0" smtClean="0">
                <a:solidFill>
                  <a:schemeClr val="tx1"/>
                </a:solidFill>
                <a:effectLst/>
                <a:latin typeface="+mn-lt"/>
                <a:ea typeface="+mn-ea"/>
                <a:cs typeface="+mn-cs"/>
              </a:rPr>
              <a:t>”Alpha Go”</a:t>
            </a:r>
            <a:r>
              <a:rPr kumimoji="1" lang="ja-JP" altLang="ja-JP" sz="1200" kern="1200" dirty="0" smtClean="0">
                <a:solidFill>
                  <a:schemeClr val="tx1"/>
                </a:solidFill>
                <a:effectLst/>
                <a:latin typeface="+mn-lt"/>
                <a:ea typeface="+mn-ea"/>
                <a:cs typeface="+mn-cs"/>
              </a:rPr>
              <a:t>が囲碁の世界チャンピオンに勝ちましたが、</a:t>
            </a:r>
            <a:r>
              <a:rPr kumimoji="1" lang="en-US" altLang="ja-JP" sz="1200" kern="1200" dirty="0" smtClean="0">
                <a:solidFill>
                  <a:schemeClr val="tx1"/>
                </a:solidFill>
                <a:effectLst/>
                <a:latin typeface="+mn-lt"/>
                <a:ea typeface="+mn-ea"/>
                <a:cs typeface="+mn-cs"/>
              </a:rPr>
              <a:t>Alpha Go</a:t>
            </a:r>
            <a:r>
              <a:rPr kumimoji="1" lang="ja-JP" altLang="ja-JP" sz="1200" kern="1200" dirty="0" smtClean="0">
                <a:solidFill>
                  <a:schemeClr val="tx1"/>
                </a:solidFill>
                <a:effectLst/>
                <a:latin typeface="+mn-lt"/>
                <a:ea typeface="+mn-ea"/>
                <a:cs typeface="+mn-cs"/>
              </a:rPr>
              <a:t>自身が、その勝利を励みとして自らの能力を他の分野でも活かしていこうと意欲を持ち、自らに課題を課して能力を拡げ、磨いてゆこうという「意志」は持ちません。</a:t>
            </a:r>
          </a:p>
          <a:p>
            <a:r>
              <a:rPr kumimoji="1" lang="en-US" altLang="ja-JP" sz="1200" kern="1200" dirty="0" smtClean="0">
                <a:solidFill>
                  <a:schemeClr val="tx1"/>
                </a:solidFill>
                <a:effectLst/>
                <a:latin typeface="+mn-lt"/>
                <a:ea typeface="+mn-ea"/>
                <a:cs typeface="+mn-cs"/>
              </a:rPr>
              <a:t>Alpha Go</a:t>
            </a:r>
            <a:r>
              <a:rPr kumimoji="1" lang="ja-JP" altLang="ja-JP" sz="1200" kern="1200" dirty="0" smtClean="0">
                <a:solidFill>
                  <a:schemeClr val="tx1"/>
                </a:solidFill>
                <a:effectLst/>
                <a:latin typeface="+mn-lt"/>
                <a:ea typeface="+mn-ea"/>
                <a:cs typeface="+mn-cs"/>
              </a:rPr>
              <a:t>は、囲碁という分野では人間を凌駕する能力を発揮した「特化型人工知能」ですが、だからといって人間の脳の機能を全て代替できるわけではないのです。</a:t>
            </a:r>
          </a:p>
          <a:p>
            <a:r>
              <a:rPr kumimoji="1" lang="ja-JP" altLang="ja-JP" sz="1200" kern="1200" dirty="0" smtClean="0">
                <a:solidFill>
                  <a:schemeClr val="tx1"/>
                </a:solidFill>
                <a:effectLst/>
                <a:latin typeface="+mn-lt"/>
                <a:ea typeface="+mn-ea"/>
                <a:cs typeface="+mn-cs"/>
              </a:rPr>
              <a:t>ただ、人間の脳全体の仕組みを解明し、同様の機能を持つ「汎用型人工知能」を実現しようという取り組みもすすんでいます。将来的には、意志を持ち自ら課題を発見し、自律的に能力を高めてゆく人工知能が登場するかもしれません。ただ、いまの段階では、まだまだハードルが高いのも現実と言えるでしょう。</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27</a:t>
            </a:fld>
            <a:endParaRPr kumimoji="1" lang="ja-JP" altLang="en-US"/>
          </a:p>
        </p:txBody>
      </p:sp>
    </p:spTree>
    <p:extLst>
      <p:ext uri="{BB962C8B-B14F-4D97-AF65-F5344CB8AC3E}">
        <p14:creationId xmlns:p14="http://schemas.microsoft.com/office/powerpoint/2010/main" val="1328398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では、そんな人工知能とどう付き合えばいいのでしょうか。</a:t>
            </a:r>
          </a:p>
          <a:p>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人間と機械との「自然な関係」を築く</a:t>
            </a:r>
          </a:p>
          <a:p>
            <a:r>
              <a:rPr kumimoji="1" lang="en-US" altLang="ja-JP" sz="1200" kern="1200" dirty="0">
                <a:solidFill>
                  <a:schemeClr val="tx1"/>
                </a:solidFill>
                <a:effectLst/>
                <a:latin typeface="+mn-lt"/>
                <a:ea typeface="+mn-ea"/>
                <a:cs typeface="+mn-cs"/>
              </a:rPr>
              <a:t>Amazon</a:t>
            </a:r>
            <a:r>
              <a:rPr kumimoji="1" lang="ja-JP" altLang="ja-JP" sz="1200" kern="1200" dirty="0">
                <a:solidFill>
                  <a:schemeClr val="tx1"/>
                </a:solidFill>
                <a:effectLst/>
                <a:latin typeface="+mn-lt"/>
                <a:ea typeface="+mn-ea"/>
                <a:cs typeface="+mn-cs"/>
              </a:rPr>
              <a:t>が「</a:t>
            </a:r>
            <a:r>
              <a:rPr kumimoji="1" lang="en-US" altLang="ja-JP" sz="1200" kern="1200" dirty="0">
                <a:solidFill>
                  <a:schemeClr val="tx1"/>
                </a:solidFill>
                <a:effectLst/>
                <a:latin typeface="+mn-lt"/>
                <a:ea typeface="+mn-ea"/>
                <a:cs typeface="+mn-cs"/>
              </a:rPr>
              <a:t>Echo</a:t>
            </a:r>
            <a:r>
              <a:rPr kumimoji="1" lang="ja-JP" altLang="ja-JP" sz="1200" kern="1200" dirty="0">
                <a:solidFill>
                  <a:schemeClr val="tx1"/>
                </a:solidFill>
                <a:effectLst/>
                <a:latin typeface="+mn-lt"/>
                <a:ea typeface="+mn-ea"/>
                <a:cs typeface="+mn-cs"/>
              </a:rPr>
              <a:t>」というネット接続機能付きスピーカー端末を米国で発売しています。この</a:t>
            </a:r>
            <a:r>
              <a:rPr kumimoji="1" lang="en-US" altLang="ja-JP" sz="1200" kern="1200" dirty="0">
                <a:solidFill>
                  <a:schemeClr val="tx1"/>
                </a:solidFill>
                <a:effectLst/>
                <a:latin typeface="+mn-lt"/>
                <a:ea typeface="+mn-ea"/>
                <a:cs typeface="+mn-cs"/>
              </a:rPr>
              <a:t>Echo</a:t>
            </a:r>
            <a:r>
              <a:rPr kumimoji="1" lang="ja-JP" altLang="ja-JP" sz="1200" kern="1200" dirty="0">
                <a:solidFill>
                  <a:schemeClr val="tx1"/>
                </a:solidFill>
                <a:effectLst/>
                <a:latin typeface="+mn-lt"/>
                <a:ea typeface="+mn-ea"/>
                <a:cs typeface="+mn-cs"/>
              </a:rPr>
              <a:t>には、「</a:t>
            </a:r>
            <a:r>
              <a:rPr kumimoji="1" lang="en-US" altLang="ja-JP" sz="1200" kern="1200" dirty="0">
                <a:solidFill>
                  <a:schemeClr val="tx1"/>
                </a:solidFill>
                <a:effectLst/>
                <a:latin typeface="+mn-lt"/>
                <a:ea typeface="+mn-ea"/>
                <a:cs typeface="+mn-cs"/>
              </a:rPr>
              <a:t>Alexa</a:t>
            </a:r>
            <a:r>
              <a:rPr kumimoji="1" lang="ja-JP" altLang="ja-JP" sz="1200" kern="1200" dirty="0">
                <a:solidFill>
                  <a:schemeClr val="tx1"/>
                </a:solidFill>
                <a:effectLst/>
                <a:latin typeface="+mn-lt"/>
                <a:ea typeface="+mn-ea"/>
                <a:cs typeface="+mn-cs"/>
              </a:rPr>
              <a:t>」という人工知能が搭載され、話しかけると音声を認識し、指示されたとおり処理してくれます。例えば、</a:t>
            </a:r>
            <a:r>
              <a:rPr kumimoji="1" lang="en-US" altLang="ja-JP" sz="1200" kern="1200" dirty="0">
                <a:solidFill>
                  <a:schemeClr val="tx1"/>
                </a:solidFill>
                <a:effectLst/>
                <a:latin typeface="+mn-lt"/>
                <a:ea typeface="+mn-ea"/>
                <a:cs typeface="+mn-cs"/>
              </a:rPr>
              <a:t>Amazon</a:t>
            </a:r>
            <a:r>
              <a:rPr kumimoji="1" lang="ja-JP" altLang="ja-JP" sz="1200" kern="1200" dirty="0">
                <a:solidFill>
                  <a:schemeClr val="tx1"/>
                </a:solidFill>
                <a:effectLst/>
                <a:latin typeface="+mn-lt"/>
                <a:ea typeface="+mn-ea"/>
                <a:cs typeface="+mn-cs"/>
              </a:rPr>
              <a:t>のショッピング・サイトとつなぎ、「この商品をお気に入りに追加して」、「（商品名）を注文して」、「（作家名）の最新作を</a:t>
            </a:r>
            <a:r>
              <a:rPr kumimoji="1" lang="en-US" altLang="ja-JP" sz="1200" kern="1200" dirty="0">
                <a:solidFill>
                  <a:schemeClr val="tx1"/>
                </a:solidFill>
                <a:effectLst/>
                <a:latin typeface="+mn-lt"/>
                <a:ea typeface="+mn-ea"/>
                <a:cs typeface="+mn-cs"/>
              </a:rPr>
              <a:t>Kindle</a:t>
            </a:r>
            <a:r>
              <a:rPr kumimoji="1" lang="ja-JP" altLang="ja-JP" sz="1200" kern="1200" dirty="0">
                <a:solidFill>
                  <a:schemeClr val="tx1"/>
                </a:solidFill>
                <a:effectLst/>
                <a:latin typeface="+mn-lt"/>
                <a:ea typeface="+mn-ea"/>
                <a:cs typeface="+mn-cs"/>
              </a:rPr>
              <a:t>に入れておいて」といえば、それで済んでしまいます。また、</a:t>
            </a:r>
            <a:r>
              <a:rPr kumimoji="1" lang="en-US" altLang="ja-JP" sz="1200" kern="1200" dirty="0">
                <a:solidFill>
                  <a:schemeClr val="tx1"/>
                </a:solidFill>
                <a:effectLst/>
                <a:latin typeface="+mn-lt"/>
                <a:ea typeface="+mn-ea"/>
                <a:cs typeface="+mn-cs"/>
              </a:rPr>
              <a:t>Alexa</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Amazon</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Fire TV</a:t>
            </a:r>
            <a:r>
              <a:rPr kumimoji="1" lang="ja-JP" altLang="ja-JP" sz="1200" kern="1200" dirty="0">
                <a:solidFill>
                  <a:schemeClr val="tx1"/>
                </a:solidFill>
                <a:effectLst/>
                <a:latin typeface="+mn-lt"/>
                <a:ea typeface="+mn-ea"/>
                <a:cs typeface="+mn-cs"/>
              </a:rPr>
              <a:t>」にも組み込まれて、「スターウォーズの最新作を見せて」と指示することもできるようになるそうです。さらに照明や空調の制御までできるようになっています。</a:t>
            </a:r>
          </a:p>
          <a:p>
            <a:r>
              <a:rPr kumimoji="1" lang="ja-JP" altLang="ja-JP" sz="1200" kern="1200" dirty="0">
                <a:solidFill>
                  <a:schemeClr val="tx1"/>
                </a:solidFill>
                <a:effectLst/>
                <a:latin typeface="+mn-lt"/>
                <a:ea typeface="+mn-ea"/>
                <a:cs typeface="+mn-cs"/>
              </a:rPr>
              <a:t>外部サービスとの連携も期待されており、配車サービス「</a:t>
            </a:r>
            <a:r>
              <a:rPr kumimoji="1" lang="en-US" altLang="ja-JP" sz="1200" kern="1200" dirty="0">
                <a:solidFill>
                  <a:schemeClr val="tx1"/>
                </a:solidFill>
                <a:effectLst/>
                <a:latin typeface="+mn-lt"/>
                <a:ea typeface="+mn-ea"/>
                <a:cs typeface="+mn-cs"/>
              </a:rPr>
              <a:t>Uber</a:t>
            </a:r>
            <a:r>
              <a:rPr kumimoji="1" lang="ja-JP" altLang="ja-JP" sz="1200" kern="1200" dirty="0">
                <a:solidFill>
                  <a:schemeClr val="tx1"/>
                </a:solidFill>
                <a:effectLst/>
                <a:latin typeface="+mn-lt"/>
                <a:ea typeface="+mn-ea"/>
                <a:cs typeface="+mn-cs"/>
              </a:rPr>
              <a:t>」とつながれば、「車をよこしてくれ」というだけで自動車の手配をしてくれるようになるでしょう。また音楽配信サービス「</a:t>
            </a:r>
            <a:r>
              <a:rPr kumimoji="1" lang="en-US" altLang="ja-JP" sz="1200" kern="1200" dirty="0">
                <a:solidFill>
                  <a:schemeClr val="tx1"/>
                </a:solidFill>
                <a:effectLst/>
                <a:latin typeface="+mn-lt"/>
                <a:ea typeface="+mn-ea"/>
                <a:cs typeface="+mn-cs"/>
              </a:rPr>
              <a:t>Spotify</a:t>
            </a:r>
            <a:r>
              <a:rPr kumimoji="1" lang="ja-JP" altLang="ja-JP" sz="1200" kern="1200" dirty="0">
                <a:solidFill>
                  <a:schemeClr val="tx1"/>
                </a:solidFill>
                <a:effectLst/>
                <a:latin typeface="+mn-lt"/>
                <a:ea typeface="+mn-ea"/>
                <a:cs typeface="+mn-cs"/>
              </a:rPr>
              <a:t>」とつながれば、「（アーティスト名）の音楽を流して」などと指示すればその音楽を探して流してくれます。</a:t>
            </a:r>
          </a:p>
          <a:p>
            <a:r>
              <a:rPr kumimoji="1" lang="ja-JP" altLang="ja-JP" sz="1200" kern="1200" dirty="0">
                <a:solidFill>
                  <a:schemeClr val="tx1"/>
                </a:solidFill>
                <a:effectLst/>
                <a:latin typeface="+mn-lt"/>
                <a:ea typeface="+mn-ea"/>
                <a:cs typeface="+mn-cs"/>
              </a:rPr>
              <a:t>さらに「キット、ガレージから出ておいで」と</a:t>
            </a:r>
            <a:r>
              <a:rPr kumimoji="1" lang="en-US" altLang="ja-JP" sz="1200" kern="1200" dirty="0">
                <a:solidFill>
                  <a:schemeClr val="tx1"/>
                </a:solidFill>
                <a:effectLst/>
                <a:latin typeface="+mn-lt"/>
                <a:ea typeface="+mn-ea"/>
                <a:cs typeface="+mn-cs"/>
              </a:rPr>
              <a:t>Echo</a:t>
            </a:r>
            <a:r>
              <a:rPr kumimoji="1" lang="ja-JP" altLang="ja-JP" sz="1200" kern="1200" dirty="0">
                <a:solidFill>
                  <a:schemeClr val="tx1"/>
                </a:solidFill>
                <a:effectLst/>
                <a:latin typeface="+mn-lt"/>
                <a:ea typeface="+mn-ea"/>
                <a:cs typeface="+mn-cs"/>
              </a:rPr>
              <a:t>に話しかけると、ガレージの扉が開いて電気自動車の「</a:t>
            </a:r>
            <a:r>
              <a:rPr kumimoji="1" lang="en-US" altLang="ja-JP" sz="1200" kern="1200" dirty="0">
                <a:solidFill>
                  <a:schemeClr val="tx1"/>
                </a:solidFill>
                <a:effectLst/>
                <a:latin typeface="+mn-lt"/>
                <a:ea typeface="+mn-ea"/>
                <a:cs typeface="+mn-cs"/>
              </a:rPr>
              <a:t>TESLA</a:t>
            </a:r>
            <a:r>
              <a:rPr kumimoji="1" lang="ja-JP" altLang="ja-JP" sz="1200" kern="1200" dirty="0">
                <a:solidFill>
                  <a:schemeClr val="tx1"/>
                </a:solidFill>
                <a:effectLst/>
                <a:latin typeface="+mn-lt"/>
                <a:ea typeface="+mn-ea"/>
                <a:cs typeface="+mn-cs"/>
              </a:rPr>
              <a:t>」が出てくるシーンもビデオで紹介されています。ちなみに「キット」とは</a:t>
            </a:r>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年代に米国で</a:t>
            </a:r>
            <a:r>
              <a:rPr kumimoji="1" lang="en-US" altLang="ja-JP" sz="1200" kern="1200" dirty="0">
                <a:solidFill>
                  <a:schemeClr val="tx1"/>
                </a:solidFill>
                <a:effectLst/>
                <a:latin typeface="+mn-lt"/>
                <a:ea typeface="+mn-ea"/>
                <a:cs typeface="+mn-cs"/>
              </a:rPr>
              <a:t>TV</a:t>
            </a:r>
            <a:r>
              <a:rPr kumimoji="1" lang="ja-JP" altLang="ja-JP" sz="1200" kern="1200" dirty="0">
                <a:solidFill>
                  <a:schemeClr val="tx1"/>
                </a:solidFill>
                <a:effectLst/>
                <a:latin typeface="+mn-lt"/>
                <a:ea typeface="+mn-ea"/>
                <a:cs typeface="+mn-cs"/>
              </a:rPr>
              <a:t>放映されたドラマ「ナイトライダー」に登場する人工知能（？）搭載の自動車の名前です。</a:t>
            </a:r>
          </a:p>
          <a:p>
            <a:r>
              <a:rPr kumimoji="1" lang="ja-JP" altLang="ja-JP" sz="1200" kern="1200" dirty="0">
                <a:solidFill>
                  <a:schemeClr val="tx1"/>
                </a:solidFill>
                <a:effectLst/>
                <a:latin typeface="+mn-lt"/>
                <a:ea typeface="+mn-ea"/>
                <a:cs typeface="+mn-cs"/>
              </a:rPr>
              <a:t>このような自然な対話で指示ができるようになれば、難しい操作や面倒なキーボード入力は不要になり、</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利用の裾野は大きく広がるでしょう。そんな楽に使えるならそのサービスを使おう、その製品を買おうと言うことにもなります。</a:t>
            </a:r>
          </a:p>
          <a:p>
            <a:r>
              <a:rPr kumimoji="1" lang="ja-JP" altLang="ja-JP" sz="1200" kern="1200" dirty="0">
                <a:solidFill>
                  <a:schemeClr val="tx1"/>
                </a:solidFill>
                <a:effectLst/>
                <a:latin typeface="+mn-lt"/>
                <a:ea typeface="+mn-ea"/>
                <a:cs typeface="+mn-cs"/>
              </a:rPr>
              <a:t>このような人間と機械との「自然な関係」を築こうというのが人工知能の役割の１つです。</a:t>
            </a:r>
          </a:p>
          <a:p>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膨大なデータから「仮設」を見つけ出す</a:t>
            </a:r>
          </a:p>
          <a:p>
            <a:r>
              <a:rPr kumimoji="1" lang="ja-JP" altLang="ja-JP" sz="1200" kern="1200" dirty="0">
                <a:solidFill>
                  <a:schemeClr val="tx1"/>
                </a:solidFill>
                <a:effectLst/>
                <a:latin typeface="+mn-lt"/>
                <a:ea typeface="+mn-ea"/>
                <a:cs typeface="+mn-cs"/>
              </a:rPr>
              <a:t>ソーシャル・メディアや</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によって集められた膨大なデータから価値ある情報や洞察を見つけようというのも人工知能の得意とするところです。</a:t>
            </a:r>
          </a:p>
          <a:p>
            <a:r>
              <a:rPr kumimoji="1" lang="ja-JP" altLang="ja-JP" sz="1200" kern="1200" dirty="0">
                <a:solidFill>
                  <a:schemeClr val="tx1"/>
                </a:solidFill>
                <a:effectLst/>
                <a:latin typeface="+mn-lt"/>
                <a:ea typeface="+mn-ea"/>
                <a:cs typeface="+mn-cs"/>
              </a:rPr>
              <a:t>データは膨大であればあるほど、精緻で網羅的に現実を写し取っています。しかし、それは同時にそれを解釈し整理することを難しくします。この矛盾を解決してくれるのが人工知能です。膨大なデータに潜む規則性や構造を見つけ出してくれます。</a:t>
            </a:r>
          </a:p>
          <a:p>
            <a:r>
              <a:rPr kumimoji="1" lang="ja-JP" altLang="ja-JP" sz="1200" kern="1200" dirty="0">
                <a:solidFill>
                  <a:schemeClr val="tx1"/>
                </a:solidFill>
                <a:effectLst/>
                <a:latin typeface="+mn-lt"/>
                <a:ea typeface="+mn-ea"/>
                <a:cs typeface="+mn-cs"/>
              </a:rPr>
              <a:t>かつてコンピューターは人間が立てた仮説に基づき処理フローを描き、それに従ってプログラムを作っていました。例えば、「こういう手順で仕事を進めれば、仕事の効率は良くなるはず」と経験者の知見や体験を踏まえて仮説を立てて、それを前提にプログラムを書き処理させることで効率を上げてきたのです。しかし、そのやり方が最適なのかどうかは、かならずしもわかりません。</a:t>
            </a:r>
          </a:p>
          <a:p>
            <a:r>
              <a:rPr kumimoji="1" lang="ja-JP" altLang="ja-JP" sz="1200" kern="1200" dirty="0">
                <a:solidFill>
                  <a:schemeClr val="tx1"/>
                </a:solidFill>
                <a:effectLst/>
                <a:latin typeface="+mn-lt"/>
                <a:ea typeface="+mn-ea"/>
                <a:cs typeface="+mn-cs"/>
              </a:rPr>
              <a:t>一方、人工知能は、その仮説を膨大なデータから見つけ出してくれます。これまでのやり方とは正反対のアプローチです。データに裏付けられた仮説は時にして人間の経験や勘と一致しないこともあります。しかし、思いも寄らなかった「人工知能が膨大なデータを解析して導いた最適解」を実際に試してみたら「人間の経験や勘から導いた最適解」よりも優れていた結果が出てしまったといった事例が数多く報告されています。</a:t>
            </a:r>
          </a:p>
          <a:p>
            <a:r>
              <a:rPr kumimoji="1" lang="en-US" altLang="ja-JP" sz="1200" kern="1200" dirty="0">
                <a:solidFill>
                  <a:schemeClr val="tx1"/>
                </a:solidFill>
                <a:effectLst/>
                <a:latin typeface="+mn-lt"/>
                <a:ea typeface="+mn-ea"/>
                <a:cs typeface="+mn-cs"/>
              </a:rPr>
              <a:t>Alpha Go</a:t>
            </a:r>
            <a:r>
              <a:rPr kumimoji="1" lang="ja-JP" altLang="ja-JP" sz="1200" kern="1200" dirty="0">
                <a:solidFill>
                  <a:schemeClr val="tx1"/>
                </a:solidFill>
                <a:effectLst/>
                <a:latin typeface="+mn-lt"/>
                <a:ea typeface="+mn-ea"/>
                <a:cs typeface="+mn-cs"/>
              </a:rPr>
              <a:t>の場合も同様で、人間の最高の英知を打ち負かしたとすれば、それは紛れもなく「最適解」だったのです。しかし、人間の経験や勘がうまく説明できないように、人工知能もなぜそのようになったかを教えてくれません。そこで、プロ棋士たちは、</a:t>
            </a:r>
            <a:r>
              <a:rPr kumimoji="1" lang="en-US" altLang="ja-JP" sz="1200" kern="1200" dirty="0">
                <a:solidFill>
                  <a:schemeClr val="tx1"/>
                </a:solidFill>
                <a:effectLst/>
                <a:latin typeface="+mn-lt"/>
                <a:ea typeface="+mn-ea"/>
                <a:cs typeface="+mn-cs"/>
              </a:rPr>
              <a:t>Alpha Go</a:t>
            </a:r>
            <a:r>
              <a:rPr kumimoji="1" lang="ja-JP" altLang="ja-JP" sz="1200" kern="1200" dirty="0">
                <a:solidFill>
                  <a:schemeClr val="tx1"/>
                </a:solidFill>
                <a:effectLst/>
                <a:latin typeface="+mn-lt"/>
                <a:ea typeface="+mn-ea"/>
                <a:cs typeface="+mn-cs"/>
              </a:rPr>
              <a:t>がなぜそんな手を打ったのかを考え、これまでの常識を上書きしようとしているそうです。人工知能の進化が人間の進化を促しているとも言えるでしょう。そんな共進化の役割を人工知能は果たしてくれるのかもしれません。</a:t>
            </a:r>
          </a:p>
          <a:p>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状況や変化を読み取り自律的に動作する</a:t>
            </a:r>
          </a:p>
          <a:p>
            <a:r>
              <a:rPr kumimoji="1" lang="ja-JP" altLang="ja-JP" sz="1200" kern="1200" dirty="0">
                <a:solidFill>
                  <a:schemeClr val="tx1"/>
                </a:solidFill>
                <a:effectLst/>
                <a:latin typeface="+mn-lt"/>
                <a:ea typeface="+mn-ea"/>
                <a:cs typeface="+mn-cs"/>
              </a:rPr>
              <a:t>モノそのものや周囲の状況、あるいはその変化を学習し、最適解を見つけ出し、自身で判断・動作する自律化の能力を実現してくれるのも人工知能です。例えば、自動運転自動者や自ら職人技を身につける産業用ロボット、自動で土木工事をしてくれる建設機械などは、そんな自律化の適用例です。</a:t>
            </a:r>
          </a:p>
          <a:p>
            <a:r>
              <a:rPr kumimoji="1" lang="ja-JP" altLang="ja-JP" sz="1200" kern="1200" dirty="0">
                <a:solidFill>
                  <a:schemeClr val="tx1"/>
                </a:solidFill>
                <a:effectLst/>
                <a:latin typeface="+mn-lt"/>
                <a:ea typeface="+mn-ea"/>
                <a:cs typeface="+mn-cs"/>
              </a:rPr>
              <a:t>これまでは人間がやらなければならなかった判断を人工知能が行い、その機能が組み込まれたロボットが自律的に行動するといったことが、身近なものになってゆくでしょう。</a:t>
            </a:r>
          </a:p>
          <a:p>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限界を理解して、その価値を最大限に利用する</a:t>
            </a:r>
          </a:p>
          <a:p>
            <a:r>
              <a:rPr kumimoji="1" lang="en-US" altLang="ja-JP" sz="1200" kern="1200" dirty="0">
                <a:solidFill>
                  <a:schemeClr val="tx1"/>
                </a:solidFill>
                <a:effectLst/>
                <a:latin typeface="+mn-lt"/>
                <a:ea typeface="+mn-ea"/>
                <a:cs typeface="+mn-cs"/>
              </a:rPr>
              <a:t>Amazon</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Echo</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Alpha Go</a:t>
            </a:r>
            <a:r>
              <a:rPr kumimoji="1" lang="ja-JP" altLang="ja-JP" sz="1200" kern="1200">
                <a:solidFill>
                  <a:schemeClr val="tx1"/>
                </a:solidFill>
                <a:effectLst/>
                <a:latin typeface="+mn-lt"/>
                <a:ea typeface="+mn-ea"/>
                <a:cs typeface="+mn-cs"/>
              </a:rPr>
              <a:t>など、人間の能力に匹敵するかそれ以上の能力を人工知能は発揮します。しかし、現実を冷静に見れば、音声認識、画像認識、対話応答、自動翻訳などの「特定の知的作業」の中のことであり、それらを組み合わせた「総合的な知的作業」となると、まだまだ課題は残されています。例えば、「こういうことをしたいが、どのような技術を組み合わせれば、実現できるだろうか」を考え、その組合せを実現する能力は人工知能にはありません。将来、そのような人工知能が実現するかどうかは分かりませんが、当面はそのようなことを不安に思うより、既に実現している現実的な能力や役割に注目し、自社のサービスや商品に取り込んでゆくことを考えてゆくべきなので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30</a:t>
            </a:fld>
            <a:endParaRPr kumimoji="1" lang="ja-JP" altLang="en-US"/>
          </a:p>
        </p:txBody>
      </p:sp>
    </p:spTree>
    <p:extLst>
      <p:ext uri="{BB962C8B-B14F-4D97-AF65-F5344CB8AC3E}">
        <p14:creationId xmlns:p14="http://schemas.microsoft.com/office/powerpoint/2010/main" val="583475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【図解】コレ１枚で分かる人工知能の適用領域</a:t>
            </a:r>
          </a:p>
          <a:p>
            <a:r>
              <a:rPr kumimoji="1" lang="ja-JP" altLang="ja-JP" sz="1200" kern="1200" dirty="0" smtClean="0">
                <a:solidFill>
                  <a:schemeClr val="tx1"/>
                </a:solidFill>
                <a:effectLst/>
                <a:latin typeface="+mn-lt"/>
                <a:ea typeface="+mn-ea"/>
                <a:cs typeface="+mn-cs"/>
              </a:rPr>
              <a:t>人工知能は、</a:t>
            </a:r>
            <a:r>
              <a:rPr kumimoji="1" lang="ja-JP" altLang="ja-JP" sz="1200" b="1" u="sng" kern="1200" dirty="0" smtClean="0">
                <a:solidFill>
                  <a:schemeClr val="tx1"/>
                </a:solidFill>
                <a:effectLst/>
                <a:latin typeface="+mn-lt"/>
                <a:ea typeface="+mn-ea"/>
                <a:cs typeface="+mn-cs"/>
              </a:rPr>
              <a:t>人間の関与を前提</a:t>
            </a:r>
            <a:r>
              <a:rPr kumimoji="1" lang="ja-JP" altLang="ja-JP" sz="1200" kern="1200" dirty="0" smtClean="0">
                <a:solidFill>
                  <a:schemeClr val="tx1"/>
                </a:solidFill>
                <a:effectLst/>
                <a:latin typeface="+mn-lt"/>
                <a:ea typeface="+mn-ea"/>
                <a:cs typeface="+mn-cs"/>
              </a:rPr>
              <a:t>とした「人間の知的作業を支援」、あるいは「人間の知的能力を拡張」といった適用領域と、</a:t>
            </a:r>
            <a:r>
              <a:rPr kumimoji="1" lang="ja-JP" altLang="ja-JP" sz="1200" b="1" u="sng" kern="1200" dirty="0" smtClean="0">
                <a:solidFill>
                  <a:schemeClr val="tx1"/>
                </a:solidFill>
                <a:effectLst/>
                <a:latin typeface="+mn-lt"/>
                <a:ea typeface="+mn-ea"/>
                <a:cs typeface="+mn-cs"/>
              </a:rPr>
              <a:t>人間の関与を前提としない</a:t>
            </a:r>
            <a:r>
              <a:rPr kumimoji="1" lang="ja-JP" altLang="ja-JP" sz="1200" kern="1200" dirty="0" smtClean="0">
                <a:solidFill>
                  <a:schemeClr val="tx1"/>
                </a:solidFill>
                <a:effectLst/>
                <a:latin typeface="+mn-lt"/>
                <a:ea typeface="+mn-ea"/>
                <a:cs typeface="+mn-cs"/>
              </a:rPr>
              <a:t>「知的作業の自律化」の２つの方向に拡がっています。</a:t>
            </a:r>
          </a:p>
          <a:p>
            <a:r>
              <a:rPr kumimoji="1" lang="ja-JP" altLang="ja-JP" sz="1200" kern="1200" dirty="0" smtClean="0">
                <a:solidFill>
                  <a:schemeClr val="tx1"/>
                </a:solidFill>
                <a:effectLst/>
                <a:latin typeface="+mn-lt"/>
                <a:ea typeface="+mn-ea"/>
                <a:cs typeface="+mn-cs"/>
              </a:rPr>
              <a:t>例えば、人間の関与が前提となる適用領域としては、要求に従って大量の情報を整理し、そこから必要な情報を探し出す「情報整理・提供」があります。質問応答や判例検索などで利用が始まっています。また、日常使う言葉で機器を制御、操作したり、サービスを利用したりといったことを実現する「対話的操作」もこの領域に位置付けられるでしょう。</a:t>
            </a:r>
            <a:r>
              <a:rPr kumimoji="1" lang="en-US" altLang="ja-JP" sz="1200" kern="1200" dirty="0" smtClean="0">
                <a:solidFill>
                  <a:schemeClr val="tx1"/>
                </a:solidFill>
                <a:effectLst/>
                <a:latin typeface="+mn-lt"/>
                <a:ea typeface="+mn-ea"/>
                <a:cs typeface="+mn-cs"/>
              </a:rPr>
              <a:t>Apple</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Siri</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Microsoft</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Cortana</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Amazon</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Echo</a:t>
            </a:r>
            <a:r>
              <a:rPr kumimoji="1" lang="ja-JP" altLang="ja-JP" sz="1200" kern="1200" dirty="0" smtClean="0">
                <a:solidFill>
                  <a:schemeClr val="tx1"/>
                </a:solidFill>
                <a:effectLst/>
                <a:latin typeface="+mn-lt"/>
                <a:ea typeface="+mn-ea"/>
                <a:cs typeface="+mn-cs"/>
              </a:rPr>
              <a:t>などのスマートアシスタントや人とのコミュニケーションを実現するサービスロボットなどがあります。</a:t>
            </a:r>
          </a:p>
          <a:p>
            <a:r>
              <a:rPr kumimoji="1" lang="ja-JP" altLang="ja-JP" sz="1200" kern="1200" dirty="0" smtClean="0">
                <a:solidFill>
                  <a:schemeClr val="tx1"/>
                </a:solidFill>
                <a:effectLst/>
                <a:latin typeface="+mn-lt"/>
                <a:ea typeface="+mn-ea"/>
                <a:cs typeface="+mn-cs"/>
              </a:rPr>
              <a:t>人間と人工知能が協力し合い成果をあげようという領域として、「知識の発見」があります。データを解析し、そこに潜在する規則性やルールを発見しようというものです。故障の診断や予知、創薬用の新物質を発見するなどに使われます。</a:t>
            </a:r>
          </a:p>
          <a:p>
            <a:r>
              <a:rPr kumimoji="1" lang="ja-JP" altLang="ja-JP" sz="1200" kern="1200" dirty="0" smtClean="0">
                <a:solidFill>
                  <a:schemeClr val="tx1"/>
                </a:solidFill>
                <a:effectLst/>
                <a:latin typeface="+mn-lt"/>
                <a:ea typeface="+mn-ea"/>
                <a:cs typeface="+mn-cs"/>
              </a:rPr>
              <a:t>人間が関与を前提とせず機械の自律性を活かしていこうという領域では、データを解析し最適な答えを機械自身に見つけ出させようという「推奨・判断」があります。</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Watson</a:t>
            </a:r>
            <a:r>
              <a:rPr kumimoji="1" lang="ja-JP" altLang="ja-JP" sz="1200" kern="1200" dirty="0" smtClean="0">
                <a:solidFill>
                  <a:schemeClr val="tx1"/>
                </a:solidFill>
                <a:effectLst/>
                <a:latin typeface="+mn-lt"/>
                <a:ea typeface="+mn-ea"/>
                <a:cs typeface="+mn-cs"/>
              </a:rPr>
              <a:t>が行っている癌の診断支援のように膨大な論文を読み込み、さらに患者の診断所見や検査データを分析することで、癌を診断し治療法を提案してくれるサービスや、自分の好みやライフスタイルを教えることで自分にふさわしい商品を紹介してくれるサービスなどに応用が拡がっています。</a:t>
            </a:r>
          </a:p>
          <a:p>
            <a:r>
              <a:rPr kumimoji="1" lang="ja-JP" altLang="ja-JP" sz="1200" kern="1200" dirty="0" smtClean="0">
                <a:solidFill>
                  <a:schemeClr val="tx1"/>
                </a:solidFill>
                <a:effectLst/>
                <a:latin typeface="+mn-lt"/>
                <a:ea typeface="+mn-ea"/>
                <a:cs typeface="+mn-cs"/>
              </a:rPr>
              <a:t>さらに、自ら状況を把握、学習し、自律的に判断して実行する「自律制御」があります。自動運転の自動車や株の自動取引、工場の自動操業や建設現場での自動工事などに適用分野は拡がり始めています。</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31</a:t>
            </a:fld>
            <a:endParaRPr kumimoji="1" lang="ja-JP" altLang="en-US"/>
          </a:p>
        </p:txBody>
      </p:sp>
    </p:spTree>
    <p:extLst>
      <p:ext uri="{BB962C8B-B14F-4D97-AF65-F5344CB8AC3E}">
        <p14:creationId xmlns:p14="http://schemas.microsoft.com/office/powerpoint/2010/main" val="1132828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の仕組み</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of Things</a:t>
            </a:r>
            <a:r>
              <a:rPr kumimoji="1" lang="ja-JP" altLang="ja-JP" sz="1200" kern="1200" dirty="0">
                <a:solidFill>
                  <a:schemeClr val="tx1"/>
                </a:solidFill>
                <a:effectLst/>
                <a:latin typeface="+mn-lt"/>
                <a:ea typeface="+mn-ea"/>
                <a:cs typeface="+mn-cs"/>
              </a:rPr>
              <a:t>：モノのインターネット）は、私たちの住む現実世界の出来事をデジタル・データに変換し、ネットの世界（</a:t>
            </a:r>
            <a:r>
              <a:rPr kumimoji="1" lang="en-US" altLang="ja-JP" sz="1200" kern="1200" dirty="0">
                <a:solidFill>
                  <a:schemeClr val="tx1"/>
                </a:solidFill>
                <a:effectLst/>
                <a:latin typeface="+mn-lt"/>
                <a:ea typeface="+mn-ea"/>
                <a:cs typeface="+mn-cs"/>
              </a:rPr>
              <a:t>Cyber World</a:t>
            </a:r>
            <a:r>
              <a:rPr kumimoji="1" lang="ja-JP" altLang="ja-JP" sz="1200" kern="1200" dirty="0">
                <a:solidFill>
                  <a:schemeClr val="tx1"/>
                </a:solidFill>
                <a:effectLst/>
                <a:latin typeface="+mn-lt"/>
                <a:ea typeface="+mn-ea"/>
                <a:cs typeface="+mn-cs"/>
              </a:rPr>
              <a:t>：電脳世界）に送り出す仕掛けです。そんな</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が普及すれば、私たちの日常生活や社会活動は、きめ細かくリアルタイムにデジタル・データ化されることになります。</a:t>
            </a:r>
          </a:p>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を支えるインターネットにつながるモノの数は、</a:t>
            </a:r>
            <a:r>
              <a:rPr kumimoji="1" lang="en-US" altLang="ja-JP" sz="1200" kern="1200" dirty="0">
                <a:solidFill>
                  <a:schemeClr val="tx1"/>
                </a:solidFill>
                <a:effectLst/>
                <a:latin typeface="+mn-lt"/>
                <a:ea typeface="+mn-ea"/>
                <a:cs typeface="+mn-cs"/>
              </a:rPr>
              <a:t>2020</a:t>
            </a:r>
            <a:r>
              <a:rPr kumimoji="1" lang="ja-JP" altLang="ja-JP" sz="1200" kern="1200" dirty="0">
                <a:solidFill>
                  <a:schemeClr val="tx1"/>
                </a:solidFill>
                <a:effectLst/>
                <a:latin typeface="+mn-lt"/>
                <a:ea typeface="+mn-ea"/>
                <a:cs typeface="+mn-cs"/>
              </a:rPr>
              <a:t>年には</a:t>
            </a:r>
            <a:r>
              <a:rPr kumimoji="1" lang="en-US" altLang="ja-JP" sz="1200" kern="1200" dirty="0">
                <a:solidFill>
                  <a:schemeClr val="tx1"/>
                </a:solidFill>
                <a:effectLst/>
                <a:latin typeface="+mn-lt"/>
                <a:ea typeface="+mn-ea"/>
                <a:cs typeface="+mn-cs"/>
              </a:rPr>
              <a:t>500</a:t>
            </a:r>
            <a:r>
              <a:rPr kumimoji="1" lang="ja-JP" altLang="ja-JP" sz="1200" kern="1200" dirty="0">
                <a:solidFill>
                  <a:schemeClr val="tx1"/>
                </a:solidFill>
                <a:effectLst/>
                <a:latin typeface="+mn-lt"/>
                <a:ea typeface="+mn-ea"/>
                <a:cs typeface="+mn-cs"/>
              </a:rPr>
              <a:t>億個、そのわずか</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年後の</a:t>
            </a:r>
            <a:r>
              <a:rPr kumimoji="1" lang="en-US" altLang="ja-JP" sz="1200" kern="1200" dirty="0">
                <a:solidFill>
                  <a:schemeClr val="tx1"/>
                </a:solidFill>
                <a:effectLst/>
                <a:latin typeface="+mn-lt"/>
                <a:ea typeface="+mn-ea"/>
                <a:cs typeface="+mn-cs"/>
              </a:rPr>
              <a:t>2025</a:t>
            </a:r>
            <a:r>
              <a:rPr kumimoji="1" lang="ja-JP" altLang="ja-JP" sz="1200" kern="1200" dirty="0">
                <a:solidFill>
                  <a:schemeClr val="tx1"/>
                </a:solidFill>
                <a:effectLst/>
                <a:latin typeface="+mn-lt"/>
                <a:ea typeface="+mn-ea"/>
                <a:cs typeface="+mn-cs"/>
              </a:rPr>
              <a:t>年には</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兆個にもなると言われ、そのときには一人当たり</a:t>
            </a:r>
            <a:r>
              <a:rPr kumimoji="1" lang="en-US" altLang="ja-JP" sz="1200" kern="1200" dirty="0">
                <a:solidFill>
                  <a:schemeClr val="tx1"/>
                </a:solidFill>
                <a:effectLst/>
                <a:latin typeface="+mn-lt"/>
                <a:ea typeface="+mn-ea"/>
                <a:cs typeface="+mn-cs"/>
              </a:rPr>
              <a:t>250</a:t>
            </a:r>
            <a:r>
              <a:rPr kumimoji="1" lang="ja-JP" altLang="ja-JP" sz="1200" kern="1200" dirty="0">
                <a:solidFill>
                  <a:schemeClr val="tx1"/>
                </a:solidFill>
                <a:effectLst/>
                <a:latin typeface="+mn-lt"/>
                <a:ea typeface="+mn-ea"/>
                <a:cs typeface="+mn-cs"/>
              </a:rPr>
              <a:t>個ものインターネットにつながるモノに私たちは取り囲まれる計算になるのです。つまり、私たちの住む現実世界（</a:t>
            </a:r>
            <a:r>
              <a:rPr kumimoji="1" lang="en-US" altLang="ja-JP" sz="1200" kern="1200" dirty="0">
                <a:solidFill>
                  <a:schemeClr val="tx1"/>
                </a:solidFill>
                <a:effectLst/>
                <a:latin typeface="+mn-lt"/>
                <a:ea typeface="+mn-ea"/>
                <a:cs typeface="+mn-cs"/>
              </a:rPr>
              <a:t>Physical World</a:t>
            </a:r>
            <a:r>
              <a:rPr kumimoji="1" lang="ja-JP" altLang="ja-JP" sz="1200" kern="1200" dirty="0">
                <a:solidFill>
                  <a:schemeClr val="tx1"/>
                </a:solidFill>
                <a:effectLst/>
                <a:latin typeface="+mn-lt"/>
                <a:ea typeface="+mn-ea"/>
                <a:cs typeface="+mn-cs"/>
              </a:rPr>
              <a:t>）の緻密でリアルタイムなデジタル・コピーが電脳世界に出来上がる、そんな時代を迎えようとしているのです。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ような現実世界のデジタル・コピーを持つことの価値は、それを使った様々な実験（シミュレーション）を電脳世界で行えることにあります。例えば、自動車や鉄道の交通網やそれを利用する人々の動きのデジタル・コピーを使い、そこに大地震や大津波が襲ってきたことを想定して、様々な実験を行うことができます。例えば、大津波で沿岸部の道路が寸断され、都心部ではビル火災が起きて道路が通行できなくなります。また、鉄道は停まりターミナル駅に人があふれてしまいます。そんな世界をいろいろと条件を変えて再現し、そのときにどのように対処すれば一番被害を減らすことができるのかをいろいろな確度から検証することが可能になり、防災・減災に役立てることができるのです。このような実験を現実社会で行うことは決してできません。</a:t>
            </a:r>
          </a:p>
          <a:p>
            <a:r>
              <a:rPr kumimoji="1" lang="ja-JP" altLang="ja-JP" sz="1200" kern="1200" dirty="0">
                <a:solidFill>
                  <a:schemeClr val="tx1"/>
                </a:solidFill>
                <a:effectLst/>
                <a:latin typeface="+mn-lt"/>
                <a:ea typeface="+mn-ea"/>
                <a:cs typeface="+mn-cs"/>
              </a:rPr>
              <a:t>また、ウェアラブル・デバイスを持つ数千万人あるいは数億人の身体状況や行動のデータを様々な角度から分析し、病気を起こす可能性の高い生活習慣を見つけ出し、生活習慣の改善や予防措置を促すことができれば、大きな国家財政負担になっている医療費を削減することにつながります。</a:t>
            </a:r>
          </a:p>
          <a:p>
            <a:r>
              <a:rPr kumimoji="1" lang="ja-JP" altLang="ja-JP" sz="1200" kern="1200" dirty="0">
                <a:solidFill>
                  <a:schemeClr val="tx1"/>
                </a:solidFill>
                <a:effectLst/>
                <a:latin typeface="+mn-lt"/>
                <a:ea typeface="+mn-ea"/>
                <a:cs typeface="+mn-cs"/>
              </a:rPr>
              <a:t>このような現実世界と電脳世界が、デジタル・データでつながり、一体となって機能する仕組みがサイバーフィジカル・システム（</a:t>
            </a:r>
            <a:r>
              <a:rPr kumimoji="1" lang="en-US" altLang="ja-JP" sz="1200" kern="1200" dirty="0">
                <a:solidFill>
                  <a:schemeClr val="tx1"/>
                </a:solidFill>
                <a:effectLst/>
                <a:latin typeface="+mn-lt"/>
                <a:ea typeface="+mn-ea"/>
                <a:cs typeface="+mn-cs"/>
              </a:rPr>
              <a:t>Cyber Physical System/CPS</a:t>
            </a:r>
            <a:r>
              <a:rPr kumimoji="1" lang="ja-JP" altLang="ja-JP" sz="1200" kern="1200" dirty="0">
                <a:solidFill>
                  <a:schemeClr val="tx1"/>
                </a:solidFill>
                <a:effectLst/>
                <a:latin typeface="+mn-lt"/>
                <a:ea typeface="+mn-ea"/>
                <a:cs typeface="+mn-cs"/>
              </a:rPr>
              <a:t>）です。</a:t>
            </a:r>
          </a:p>
          <a:p>
            <a:r>
              <a:rPr kumimoji="1" lang="ja-JP" altLang="ja-JP" sz="1200" kern="1200" dirty="0">
                <a:solidFill>
                  <a:schemeClr val="tx1"/>
                </a:solidFill>
                <a:effectLst/>
                <a:latin typeface="+mn-lt"/>
                <a:ea typeface="+mn-ea"/>
                <a:cs typeface="+mn-cs"/>
              </a:rPr>
              <a:t>ところで、電脳世界に構築されるこのデジタル・コピーですが、現実世界に存在するモノやヒトと根本的に異なる特徴があります。それは、物理的・地理的な障壁が存在しないことです。</a:t>
            </a:r>
          </a:p>
          <a:p>
            <a:r>
              <a:rPr kumimoji="1" lang="ja-JP" altLang="ja-JP" sz="1200" kern="1200" dirty="0">
                <a:solidFill>
                  <a:schemeClr val="tx1"/>
                </a:solidFill>
                <a:effectLst/>
                <a:latin typeface="+mn-lt"/>
                <a:ea typeface="+mn-ea"/>
                <a:cs typeface="+mn-cs"/>
              </a:rPr>
              <a:t>例えば、私たちの住む現実世界では、自分の肉体を瞬時に数千キロ離れた別の場所に移動させることはできません。また、モノに直接触れなければ、それを使うことはできません。また、時間を巻き戻してやり直すことも未来の世界でいろいろと試してみることもできないのです。しかし、物理的実態のない電脳世界ではその制約はありません。物理的、時間的、地理的な制約故に実現できない仕事の流れも電脳世界では実現できるのです。</a:t>
            </a:r>
          </a:p>
          <a:p>
            <a:r>
              <a:rPr kumimoji="1" lang="ja-JP" altLang="ja-JP" sz="1200" kern="1200" dirty="0">
                <a:solidFill>
                  <a:schemeClr val="tx1"/>
                </a:solidFill>
                <a:effectLst/>
                <a:latin typeface="+mn-lt"/>
                <a:ea typeface="+mn-ea"/>
                <a:cs typeface="+mn-cs"/>
              </a:rPr>
              <a:t>このようにデジタル・データによって構築される電脳世界においては、現実世界では実現できなかった仕事の流れを作り出すことができます。例えば、多くの自動車の利用状況がリアルタイムに電脳世界に開示されていれば、必要な時に誰もが自動車の空き時間を把握でき自動車を協同で利用することも可能になるでしょう。また、仲介者を介することなく世界中と様々な取引をすることもできます。このような仕組みは、ヒトやモノが物理的、地理的に固定されている現実世界だけではなしえないことなのです。</a:t>
            </a:r>
          </a:p>
          <a:p>
            <a:r>
              <a:rPr kumimoji="1" lang="ja-JP" altLang="ja-JP" sz="1200" kern="1200" dirty="0">
                <a:solidFill>
                  <a:schemeClr val="tx1"/>
                </a:solidFill>
                <a:effectLst/>
                <a:latin typeface="+mn-lt"/>
                <a:ea typeface="+mn-ea"/>
                <a:cs typeface="+mn-cs"/>
              </a:rPr>
              <a:t>「既存の仕事の仕組みをデジタルで組み替え、新たな価値を生みだす」</a:t>
            </a:r>
          </a:p>
          <a:p>
            <a:r>
              <a:rPr kumimoji="1" lang="ja-JP" altLang="ja-JP" sz="1200" kern="1200" dirty="0">
                <a:solidFill>
                  <a:schemeClr val="tx1"/>
                </a:solidFill>
                <a:effectLst/>
                <a:latin typeface="+mn-lt"/>
                <a:ea typeface="+mn-ea"/>
                <a:cs typeface="+mn-cs"/>
              </a:rPr>
              <a:t>効率化だけではない新たな価値を生みだすこのような取り組みは、「デジタル・トランスフォーメーション」と呼ばれています。</a:t>
            </a:r>
            <a:r>
              <a:rPr kumimoji="1" lang="en-US" altLang="ja-JP" sz="1200" kern="1200" dirty="0">
                <a:solidFill>
                  <a:schemeClr val="tx1"/>
                </a:solidFill>
                <a:effectLst/>
                <a:latin typeface="+mn-lt"/>
                <a:ea typeface="+mn-ea"/>
                <a:cs typeface="+mn-cs"/>
              </a:rPr>
              <a:t>CPS</a:t>
            </a:r>
            <a:r>
              <a:rPr kumimoji="1" lang="ja-JP" altLang="ja-JP" sz="1200" kern="1200">
                <a:solidFill>
                  <a:schemeClr val="tx1"/>
                </a:solidFill>
                <a:effectLst/>
                <a:latin typeface="+mn-lt"/>
                <a:ea typeface="+mn-ea"/>
                <a:cs typeface="+mn-cs"/>
              </a:rPr>
              <a:t>によってますますこのデジタル・トランスフォーメーションが拡がってゆくことになるのです。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32</a:t>
            </a:fld>
            <a:endParaRPr kumimoji="1" lang="ja-JP" altLang="en-US"/>
          </a:p>
        </p:txBody>
      </p:sp>
    </p:spTree>
    <p:extLst>
      <p:ext uri="{BB962C8B-B14F-4D97-AF65-F5344CB8AC3E}">
        <p14:creationId xmlns:p14="http://schemas.microsoft.com/office/powerpoint/2010/main" val="29301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618455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33</a:t>
            </a:fld>
            <a:endParaRPr kumimoji="1" lang="ja-JP" altLang="en-US"/>
          </a:p>
        </p:txBody>
      </p:sp>
    </p:spTree>
    <p:extLst>
      <p:ext uri="{BB962C8B-B14F-4D97-AF65-F5344CB8AC3E}">
        <p14:creationId xmlns:p14="http://schemas.microsoft.com/office/powerpoint/2010/main" val="260455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枚でわかる</a:t>
            </a:r>
            <a:r>
              <a:rPr kumimoji="1" lang="en-US" altLang="ja-JP" sz="1200" kern="1200" dirty="0" err="1">
                <a:solidFill>
                  <a:schemeClr val="tx1"/>
                </a:solidFill>
                <a:effectLst/>
                <a:latin typeface="+mn-lt"/>
                <a:ea typeface="+mn-ea"/>
                <a:cs typeface="+mn-cs"/>
              </a:rPr>
              <a:t>IoT</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モノが直接インターネットにつながり、モノ同士が、あるいはモノとクラウドが、さらにはモノとヒトとがデータをやり取りする</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of Things</a:t>
            </a:r>
            <a:r>
              <a:rPr kumimoji="1" lang="ja-JP" altLang="ja-JP" sz="1200" kern="1200" dirty="0">
                <a:solidFill>
                  <a:schemeClr val="tx1"/>
                </a:solidFill>
                <a:effectLst/>
                <a:latin typeface="+mn-lt"/>
                <a:ea typeface="+mn-ea"/>
                <a:cs typeface="+mn-cs"/>
              </a:rPr>
              <a:t>：モノのインターネット）が急速な広がりを見せ始めています。</a:t>
            </a:r>
          </a:p>
          <a:p>
            <a:r>
              <a:rPr kumimoji="1" lang="en-US" altLang="ja-JP" sz="1200" kern="1200" dirty="0">
                <a:solidFill>
                  <a:schemeClr val="tx1"/>
                </a:solidFill>
                <a:effectLst/>
                <a:latin typeface="+mn-lt"/>
                <a:ea typeface="+mn-ea"/>
                <a:cs typeface="+mn-cs"/>
              </a:rPr>
              <a:t>2009</a:t>
            </a:r>
            <a:r>
              <a:rPr kumimoji="1" lang="ja-JP" altLang="ja-JP" sz="1200" kern="1200" dirty="0">
                <a:solidFill>
                  <a:schemeClr val="tx1"/>
                </a:solidFill>
                <a:effectLst/>
                <a:latin typeface="+mn-lt"/>
                <a:ea typeface="+mn-ea"/>
                <a:cs typeface="+mn-cs"/>
              </a:rPr>
              <a:t>年、インターネットにつながっていたモノは</a:t>
            </a:r>
            <a:r>
              <a:rPr kumimoji="1" lang="en-US" altLang="ja-JP" sz="1200" kern="1200" dirty="0">
                <a:solidFill>
                  <a:schemeClr val="tx1"/>
                </a:solidFill>
                <a:effectLst/>
                <a:latin typeface="+mn-lt"/>
                <a:ea typeface="+mn-ea"/>
                <a:cs typeface="+mn-cs"/>
              </a:rPr>
              <a:t>25</a:t>
            </a:r>
            <a:r>
              <a:rPr kumimoji="1" lang="ja-JP" altLang="ja-JP" sz="1200" kern="1200" dirty="0">
                <a:solidFill>
                  <a:schemeClr val="tx1"/>
                </a:solidFill>
                <a:effectLst/>
                <a:latin typeface="+mn-lt"/>
                <a:ea typeface="+mn-ea"/>
                <a:cs typeface="+mn-cs"/>
              </a:rPr>
              <a:t>億個あったとされていますが、</a:t>
            </a:r>
            <a:r>
              <a:rPr kumimoji="1" lang="en-US" altLang="ja-JP" sz="1200" kern="1200" dirty="0">
                <a:solidFill>
                  <a:schemeClr val="tx1"/>
                </a:solidFill>
                <a:effectLst/>
                <a:latin typeface="+mn-lt"/>
                <a:ea typeface="+mn-ea"/>
                <a:cs typeface="+mn-cs"/>
              </a:rPr>
              <a:t>2015</a:t>
            </a:r>
            <a:r>
              <a:rPr kumimoji="1" lang="ja-JP" altLang="ja-JP" sz="1200" kern="1200" dirty="0">
                <a:solidFill>
                  <a:schemeClr val="tx1"/>
                </a:solidFill>
                <a:effectLst/>
                <a:latin typeface="+mn-lt"/>
                <a:ea typeface="+mn-ea"/>
                <a:cs typeface="+mn-cs"/>
              </a:rPr>
              <a:t>年には</a:t>
            </a:r>
            <a:r>
              <a:rPr kumimoji="1" lang="en-US" altLang="ja-JP" sz="1200" kern="1200" dirty="0">
                <a:solidFill>
                  <a:schemeClr val="tx1"/>
                </a:solidFill>
                <a:effectLst/>
                <a:latin typeface="+mn-lt"/>
                <a:ea typeface="+mn-ea"/>
                <a:cs typeface="+mn-cs"/>
              </a:rPr>
              <a:t>180</a:t>
            </a:r>
            <a:r>
              <a:rPr kumimoji="1" lang="ja-JP" altLang="ja-JP" sz="1200" kern="1200" dirty="0">
                <a:solidFill>
                  <a:schemeClr val="tx1"/>
                </a:solidFill>
                <a:effectLst/>
                <a:latin typeface="+mn-lt"/>
                <a:ea typeface="+mn-ea"/>
                <a:cs typeface="+mn-cs"/>
              </a:rPr>
              <a:t>億個に、そして</a:t>
            </a:r>
            <a:r>
              <a:rPr kumimoji="1" lang="en-US" altLang="ja-JP" sz="1200" kern="1200" dirty="0">
                <a:solidFill>
                  <a:schemeClr val="tx1"/>
                </a:solidFill>
                <a:effectLst/>
                <a:latin typeface="+mn-lt"/>
                <a:ea typeface="+mn-ea"/>
                <a:cs typeface="+mn-cs"/>
              </a:rPr>
              <a:t>2020</a:t>
            </a:r>
            <a:r>
              <a:rPr kumimoji="1" lang="ja-JP" altLang="ja-JP" sz="1200" kern="1200" dirty="0">
                <a:solidFill>
                  <a:schemeClr val="tx1"/>
                </a:solidFill>
                <a:effectLst/>
                <a:latin typeface="+mn-lt"/>
                <a:ea typeface="+mn-ea"/>
                <a:cs typeface="+mn-cs"/>
              </a:rPr>
              <a:t>年には</a:t>
            </a:r>
            <a:r>
              <a:rPr kumimoji="1" lang="en-US" altLang="ja-JP" sz="1200" kern="1200" dirty="0">
                <a:solidFill>
                  <a:schemeClr val="tx1"/>
                </a:solidFill>
                <a:effectLst/>
                <a:latin typeface="+mn-lt"/>
                <a:ea typeface="+mn-ea"/>
                <a:cs typeface="+mn-cs"/>
              </a:rPr>
              <a:t>500</a:t>
            </a:r>
            <a:r>
              <a:rPr kumimoji="1" lang="ja-JP" altLang="ja-JP" sz="1200" kern="1200" dirty="0">
                <a:solidFill>
                  <a:schemeClr val="tx1"/>
                </a:solidFill>
                <a:effectLst/>
                <a:latin typeface="+mn-lt"/>
                <a:ea typeface="+mn-ea"/>
                <a:cs typeface="+mn-cs"/>
              </a:rPr>
              <a:t>億個に達するであろうという予測もなされており、私たちの住む現実世界は、インターネットとのつながりをますます深めようとしているのです。</a:t>
            </a:r>
          </a:p>
          <a:p>
            <a:r>
              <a:rPr kumimoji="1" lang="en-US" altLang="ja-JP" sz="1200" kern="1200" dirty="0">
                <a:solidFill>
                  <a:schemeClr val="tx1"/>
                </a:solidFill>
                <a:effectLst/>
                <a:latin typeface="+mn-lt"/>
                <a:ea typeface="+mn-ea"/>
                <a:cs typeface="+mn-cs"/>
              </a:rPr>
              <a:t>http://</a:t>
            </a:r>
            <a:r>
              <a:rPr kumimoji="1" lang="en-US" altLang="ja-JP" sz="1200" kern="1200" dirty="0" err="1">
                <a:solidFill>
                  <a:schemeClr val="tx1"/>
                </a:solidFill>
                <a:effectLst/>
                <a:latin typeface="+mn-lt"/>
                <a:ea typeface="+mn-ea"/>
                <a:cs typeface="+mn-cs"/>
              </a:rPr>
              <a:t>www.t-ink.com</a:t>
            </a:r>
            <a:r>
              <a:rPr kumimoji="1" lang="en-US" altLang="ja-JP" sz="1200" kern="1200" dirty="0">
                <a:solidFill>
                  <a:schemeClr val="tx1"/>
                </a:solidFill>
                <a:effectLst/>
                <a:latin typeface="+mn-lt"/>
                <a:ea typeface="+mn-ea"/>
                <a:cs typeface="+mn-cs"/>
              </a:rPr>
              <a:t>/is-it-time-to-stop-overthinking-the-internet-of-things/</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モノは私たちの日常生活や社会活動の様々なアクティビティを、あるいはモノの周囲の環境や変化をセンサーで捉え、それをデジタルデータとしてインターネットを介して送り出してゆきます。つまり、私たちの現実世界のデジタル・コピーがサイバー世界、すなわちクラウドの中に築かれつつあるのです。インターネットにつながるモノの数が増えてゆくということは、ますます精緻な現実世界のデジタル・コピーが、出来あがることを意味しているのです。</a:t>
            </a:r>
          </a:p>
          <a:p>
            <a:r>
              <a:rPr kumimoji="1" lang="ja-JP" altLang="ja-JP" sz="1200" kern="1200" dirty="0">
                <a:solidFill>
                  <a:schemeClr val="tx1"/>
                </a:solidFill>
                <a:effectLst/>
                <a:latin typeface="+mn-lt"/>
                <a:ea typeface="+mn-ea"/>
                <a:cs typeface="+mn-cs"/>
              </a:rPr>
              <a:t>膨大な数のモノから送り出されるデータもまた膨大な量となります。まさに、ビッグデータが構築されつつあるわけですが、データをただ溜め込んでいてもそこから価値を生みだすことはありません。そこで、この膨大なデータを使って、現実社会の出来事を分析し、その因果関係を明らかにしたり、様々なデータ上での実験（シミュレーション）を行ったりして、私たちの社会活動や生活を快適で安心なものにするための情報を生みだす必要があります。この情報を使って、自動車や航空機を動かし、交通システムを管制したり、健康のためのアドバイスを提供してくれたりといった価値が生みだされるのです。</a:t>
            </a:r>
          </a:p>
          <a:p>
            <a:r>
              <a:rPr kumimoji="1" lang="ja-JP" altLang="ja-JP" sz="1200" b="1" kern="1200" dirty="0">
                <a:solidFill>
                  <a:schemeClr val="tx1"/>
                </a:solidFill>
                <a:effectLst/>
                <a:latin typeface="+mn-lt"/>
                <a:ea typeface="+mn-ea"/>
                <a:cs typeface="+mn-cs"/>
              </a:rPr>
              <a:t>「デジタルで現実世界を捉え、アナログな現実世界を動かす仕組み」</a:t>
            </a:r>
            <a:endParaRPr kumimoji="1" lang="ja-JP" altLang="ja-JP" sz="1200" kern="1200" dirty="0">
              <a:solidFill>
                <a:schemeClr val="tx1"/>
              </a:solidFill>
              <a:effectLst/>
              <a:latin typeface="+mn-lt"/>
              <a:ea typeface="+mn-ea"/>
              <a:cs typeface="+mn-cs"/>
            </a:endParaRPr>
          </a:p>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をあえて短い言葉にまとめるとすれば、このような表現になるかも知れません。では</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の普及によって、どのような価値が生まれるのでしょうか。</a:t>
            </a:r>
          </a:p>
          <a:p>
            <a:r>
              <a:rPr kumimoji="1" lang="ja-JP" altLang="ja-JP" sz="1200" kern="1200" dirty="0">
                <a:solidFill>
                  <a:schemeClr val="tx1"/>
                </a:solidFill>
                <a:effectLst/>
                <a:latin typeface="+mn-lt"/>
                <a:ea typeface="+mn-ea"/>
                <a:cs typeface="+mn-cs"/>
              </a:rPr>
              <a:t>モノ同士がつながり全体で協調・連携する</a:t>
            </a:r>
          </a:p>
          <a:p>
            <a:r>
              <a:rPr kumimoji="1" lang="ja-JP" altLang="ja-JP" sz="1200" kern="1200" dirty="0">
                <a:solidFill>
                  <a:schemeClr val="tx1"/>
                </a:solidFill>
                <a:effectLst/>
                <a:latin typeface="+mn-lt"/>
                <a:ea typeface="+mn-ea"/>
                <a:cs typeface="+mn-cs"/>
              </a:rPr>
              <a:t>少し前を走っている自動車がスピードを落とせば、後方の自動車もそれにあわせてスピードを落とします。自動車と信号機がつながり、自動車の通行量にあわせて信号機の点灯を制御します。その結果、渋滞は解消され、円滑でエネルギー消費も少ないモノやヒトの輸送が実現します。</a:t>
            </a:r>
          </a:p>
          <a:p>
            <a:r>
              <a:rPr kumimoji="1" lang="ja-JP" altLang="ja-JP" sz="1200" kern="1200" dirty="0">
                <a:solidFill>
                  <a:schemeClr val="tx1"/>
                </a:solidFill>
                <a:effectLst/>
                <a:latin typeface="+mn-lt"/>
                <a:ea typeface="+mn-ea"/>
                <a:cs typeface="+mn-cs"/>
              </a:rPr>
              <a:t>このように、モノ同士がつながることでモノがお互いに協調・連携しながら、全体最適を実現してくれるのです。</a:t>
            </a:r>
          </a:p>
          <a:p>
            <a:r>
              <a:rPr kumimoji="1" lang="ja-JP" altLang="ja-JP" sz="1200" kern="1200" dirty="0">
                <a:solidFill>
                  <a:schemeClr val="tx1"/>
                </a:solidFill>
                <a:effectLst/>
                <a:latin typeface="+mn-lt"/>
                <a:ea typeface="+mn-ea"/>
                <a:cs typeface="+mn-cs"/>
              </a:rPr>
              <a:t>クラウドにつながりモノ自身が賢くなる</a:t>
            </a:r>
          </a:p>
          <a:p>
            <a:r>
              <a:rPr kumimoji="1" lang="ja-JP" altLang="ja-JP" sz="1200" kern="1200" dirty="0">
                <a:solidFill>
                  <a:schemeClr val="tx1"/>
                </a:solidFill>
                <a:effectLst/>
                <a:latin typeface="+mn-lt"/>
                <a:ea typeface="+mn-ea"/>
                <a:cs typeface="+mn-cs"/>
              </a:rPr>
              <a:t>電子レンジはいま話題の料理のレシピを手に入れ最適な時間や調理法を設定してくれます。冷蔵庫は少なくなった常備食材を検知して自動で発注してくれます。自動車に今日食べたい料理を話しかけるとおすすめのレストランを紹介し予約までしくれます。そして、渋滞のない快適なルートに沿って自動車を走らせてくれるでしょう。</a:t>
            </a:r>
          </a:p>
          <a:p>
            <a:r>
              <a:rPr kumimoji="1" lang="ja-JP" altLang="ja-JP" sz="1200" kern="1200" dirty="0">
                <a:solidFill>
                  <a:schemeClr val="tx1"/>
                </a:solidFill>
                <a:effectLst/>
                <a:latin typeface="+mn-lt"/>
                <a:ea typeface="+mn-ea"/>
                <a:cs typeface="+mn-cs"/>
              </a:rPr>
              <a:t>ひとつひとつのモノに大きなデータや頭脳を持たせることには限界がありますが、モノにつながったインターネットの先には、ほぼ無尽蔵のデータ格納場所であり膨大な処理能力を持った頭脳であるクラウドがあります。モノは、このクラウドにデータを送り様々なデータ処理を行うことで、モノ単体ではなしえない強力な頭脳を持つことができるのです。</a:t>
            </a:r>
          </a:p>
          <a:p>
            <a:r>
              <a:rPr kumimoji="1" lang="ja-JP" altLang="ja-JP" sz="1200" kern="1200" dirty="0">
                <a:solidFill>
                  <a:schemeClr val="tx1"/>
                </a:solidFill>
                <a:effectLst/>
                <a:latin typeface="+mn-lt"/>
                <a:ea typeface="+mn-ea"/>
                <a:cs typeface="+mn-cs"/>
              </a:rPr>
              <a:t>モノがリアルタイムでつながり</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いま</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の事実を伝えてくれる</a:t>
            </a:r>
          </a:p>
          <a:p>
            <a:r>
              <a:rPr kumimoji="1" lang="ja-JP" altLang="ja-JP" sz="1200" kern="1200" dirty="0">
                <a:solidFill>
                  <a:schemeClr val="tx1"/>
                </a:solidFill>
                <a:effectLst/>
                <a:latin typeface="+mn-lt"/>
                <a:ea typeface="+mn-ea"/>
                <a:cs typeface="+mn-cs"/>
              </a:rPr>
              <a:t>航空機のジェットエンジンの稼働状況がリアルタイムに分かることで、故障や不具合を即座に把握できパイロットに適切な指示を与えることや、着陸先の空港で交換部品やエンジニアを事前に待機させておき、着陸後すぐに点検修理し次のフライトを欠航させないといった対応が可能になります。また、ジェットエンジンを製品の販売から、使用状況に応じた従量課金サービスにすることもできるでしょう。</a:t>
            </a:r>
          </a:p>
          <a:p>
            <a:r>
              <a:rPr kumimoji="1" lang="ja-JP" altLang="ja-JP" sz="1200" kern="1200" dirty="0">
                <a:solidFill>
                  <a:schemeClr val="tx1"/>
                </a:solidFill>
                <a:effectLst/>
                <a:latin typeface="+mn-lt"/>
                <a:ea typeface="+mn-ea"/>
                <a:cs typeface="+mn-cs"/>
              </a:rPr>
              <a:t>さらに災害が起きたとき、いま自分が乗っている自動車を安全に避難させるために、その位置や動きにあわせて最適なルートに誘導してくれます。また、スマートフォンやウェアラブルを持っている人の動きをリアルタイムで捉えながら、安全な避難経路へと誘導してくれるでしょう。</a:t>
            </a:r>
          </a:p>
          <a:p>
            <a:r>
              <a:rPr kumimoji="1" lang="ja-JP" altLang="ja-JP" sz="1200" kern="1200" dirty="0">
                <a:solidFill>
                  <a:schemeClr val="tx1"/>
                </a:solidFill>
                <a:effectLst/>
                <a:latin typeface="+mn-lt"/>
                <a:ea typeface="+mn-ea"/>
                <a:cs typeface="+mn-cs"/>
              </a:rPr>
              <a:t>このようにモノがリアルタイムにつながることで、その時々の最適なモノやヒトの動きを実現したり、モノを販売からサービスへ転換したりといったビジネス・モデルの変革が可能になるのです。</a:t>
            </a:r>
          </a:p>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の広がりは、これまでにない新たな価値を私たちにもたらしてくれるのです。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34</a:t>
            </a:fld>
            <a:endParaRPr kumimoji="1" lang="ja-JP" altLang="en-US"/>
          </a:p>
        </p:txBody>
      </p:sp>
    </p:spTree>
    <p:extLst>
      <p:ext uri="{BB962C8B-B14F-4D97-AF65-F5344CB8AC3E}">
        <p14:creationId xmlns:p14="http://schemas.microsoft.com/office/powerpoint/2010/main" val="1395262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【図解】コレ１枚でわかる「モノ」の価値のシフト</a:t>
            </a:r>
          </a:p>
          <a:p>
            <a:r>
              <a:rPr kumimoji="1" lang="ja-JP" altLang="ja-JP" sz="1200" kern="1200" dirty="0">
                <a:solidFill>
                  <a:schemeClr val="tx1"/>
                </a:solidFill>
                <a:effectLst/>
                <a:latin typeface="+mn-lt"/>
                <a:ea typeface="+mn-ea"/>
                <a:cs typeface="+mn-cs"/>
              </a:rPr>
              <a:t>かつてモノの機能や性能、操作性や品質は、ハードウェアのメカニズムやその作り方に依存していました。その後、モノには、ソフトウェアが組み込みまれ、それらを実現するようになったのです。</a:t>
            </a:r>
          </a:p>
          <a:p>
            <a:r>
              <a:rPr kumimoji="1" lang="ja-JP" altLang="ja-JP" sz="1200" kern="1200" dirty="0">
                <a:solidFill>
                  <a:schemeClr val="tx1"/>
                </a:solidFill>
                <a:effectLst/>
                <a:latin typeface="+mn-lt"/>
                <a:ea typeface="+mn-ea"/>
                <a:cs typeface="+mn-cs"/>
              </a:rPr>
              <a:t>例えば、以前のカメラは、露出、ピント、絞り、シャッター・スピード、感度、発色などは、ハードウェアのメカニズムやフイルムなどによって実現していました。しかし、最近のデジタルカメラは、そこに組み込まれたソフトウェアによって実現しています。</a:t>
            </a:r>
          </a:p>
          <a:p>
            <a:r>
              <a:rPr kumimoji="1" lang="ja-JP" altLang="ja-JP" sz="1200" kern="1200" dirty="0">
                <a:solidFill>
                  <a:schemeClr val="tx1"/>
                </a:solidFill>
                <a:effectLst/>
                <a:latin typeface="+mn-lt"/>
                <a:ea typeface="+mn-ea"/>
                <a:cs typeface="+mn-cs"/>
              </a:rPr>
              <a:t>いまでもハードウェアは、モノの価値を決める要素です。しかし、それは全体の一部に過ぎません。むしろ、ソフトウェアの機能や性能が、モノの価値を実現する上で大きな役割を占めるようになりました。</a:t>
            </a:r>
          </a:p>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は、この「ハードウェア＋ソフトウェア」で構成された「モノ」をネットワークにつなげることで、価値の本質をサービスへとシフトさせようとしています。</a:t>
            </a:r>
          </a:p>
          <a:p>
            <a:r>
              <a:rPr kumimoji="1" lang="ja-JP" altLang="ja-JP" sz="1200" kern="1200" dirty="0">
                <a:solidFill>
                  <a:schemeClr val="tx1"/>
                </a:solidFill>
                <a:effectLst/>
                <a:latin typeface="+mn-lt"/>
                <a:ea typeface="+mn-ea"/>
                <a:cs typeface="+mn-cs"/>
              </a:rPr>
              <a:t>例えば、ジタルカメラをインターネットにつないで、ソフトウェアを更新すれば、連写機能を向上させたり、アートフィルターの種類を増やしたりと、買ったときよりも高機能なものに変えてくれます。また、米国の電気自動車テスラのモデル</a:t>
            </a:r>
            <a:r>
              <a:rPr kumimoji="1" lang="en-US" altLang="ja-JP" sz="1200" kern="1200" dirty="0">
                <a:solidFill>
                  <a:schemeClr val="tx1"/>
                </a:solidFill>
                <a:effectLst/>
                <a:latin typeface="+mn-lt"/>
                <a:ea typeface="+mn-ea"/>
                <a:cs typeface="+mn-cs"/>
              </a:rPr>
              <a:t>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a:t>
            </a:r>
            <a:r>
              <a:rPr kumimoji="1" lang="ja-JP" altLang="ja-JP" sz="1200" kern="1200" dirty="0">
                <a:solidFill>
                  <a:schemeClr val="tx1"/>
                </a:solidFill>
                <a:effectLst/>
                <a:latin typeface="+mn-lt"/>
                <a:ea typeface="+mn-ea"/>
                <a:cs typeface="+mn-cs"/>
              </a:rPr>
              <a:t>シリーズには、自動運転機能が組み込まれています。いまは法律上の規制もあって完全な自動運転はできませんが、いずれはソフトウェアの更新によって完全な自律走行ができるようになるということです。また、</a:t>
            </a:r>
            <a:r>
              <a:rPr kumimoji="1" lang="en-US" altLang="ja-JP" sz="1200" kern="1200" dirty="0">
                <a:solidFill>
                  <a:schemeClr val="tx1"/>
                </a:solidFill>
                <a:effectLst/>
                <a:latin typeface="+mn-lt"/>
                <a:ea typeface="+mn-ea"/>
                <a:cs typeface="+mn-cs"/>
              </a:rPr>
              <a:t>Apple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iPod</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iTunes Music Store</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Apple Music</a:t>
            </a:r>
            <a:r>
              <a:rPr kumimoji="1" lang="ja-JP" altLang="ja-JP" sz="1200" kern="1200" dirty="0">
                <a:solidFill>
                  <a:schemeClr val="tx1"/>
                </a:solidFill>
                <a:effectLst/>
                <a:latin typeface="+mn-lt"/>
                <a:ea typeface="+mn-ea"/>
                <a:cs typeface="+mn-cs"/>
              </a:rPr>
              <a:t>というクラウド・サービスと一体となって提供されるからこそ、人気を博しているのです。</a:t>
            </a:r>
          </a:p>
          <a:p>
            <a:r>
              <a:rPr kumimoji="1" lang="ja-JP" altLang="ja-JP" sz="1200" kern="1200" dirty="0">
                <a:solidFill>
                  <a:schemeClr val="tx1"/>
                </a:solidFill>
                <a:effectLst/>
                <a:latin typeface="+mn-lt"/>
                <a:ea typeface="+mn-ea"/>
                <a:cs typeface="+mn-cs"/>
              </a:rPr>
              <a:t>このように、モノがネットワークにつながることで、モノは購入した後も継続的に価値を向上し続けます。「モノ」は、それを作り、出荷することで完結するのではなく、もの作りとその後のサービスが一体となって、モノの価値を実現しつつあるのです。</a:t>
            </a:r>
          </a:p>
          <a:p>
            <a:r>
              <a:rPr kumimoji="1" lang="ja-JP" altLang="ja-JP" sz="1200" kern="1200" dirty="0">
                <a:solidFill>
                  <a:schemeClr val="tx1"/>
                </a:solidFill>
                <a:effectLst/>
                <a:latin typeface="+mn-lt"/>
                <a:ea typeface="+mn-ea"/>
                <a:cs typeface="+mn-cs"/>
              </a:rPr>
              <a:t>また、</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は稼働状況をリアルタイムで確実に計測できるしくみでもあります。これにより、「モノ」を売らずに、タクシー料金のように使用量に応じて課金するといった「サービスとしてモノ」を提供するビジネスも可能になります。例えば、航空機用のジェット・エンジンを製造・販売する英ロールスロイスは、エンジンという「モノ」を販売するのではなく、実際に使用した時間と出力の積に応じて、エンジンの利用者である航空会社に利用量を請求する「</a:t>
            </a:r>
            <a:r>
              <a:rPr kumimoji="1" lang="en-US" altLang="ja-JP" sz="1200" kern="1200" dirty="0">
                <a:solidFill>
                  <a:schemeClr val="tx1"/>
                </a:solidFill>
                <a:effectLst/>
                <a:latin typeface="+mn-lt"/>
                <a:ea typeface="+mn-ea"/>
                <a:cs typeface="+mn-cs"/>
              </a:rPr>
              <a:t>Power by the Hour</a:t>
            </a:r>
            <a:r>
              <a:rPr kumimoji="1" lang="ja-JP" altLang="ja-JP" sz="1200" kern="1200" dirty="0">
                <a:solidFill>
                  <a:schemeClr val="tx1"/>
                </a:solidFill>
                <a:effectLst/>
                <a:latin typeface="+mn-lt"/>
                <a:ea typeface="+mn-ea"/>
                <a:cs typeface="+mn-cs"/>
              </a:rPr>
              <a:t>」というサービスを提供しています。エンジンに組み込まれたセンサーが、エンジンの使用状況や各部品の消耗具合、不具合などを検知し、ネットを経由してそのデータを送ります。そのデータは解析され、修理・点検の必要性やタイミングを個別に判断し、故障で動かなくなる前に対応できるようになります。これにより、より安全な運行が実現し、機材の稼働率が上がることで、ユーザーの満足度は高まります。さらに保守・点検のタイミングや必要な部品の在庫、エンジニアの稼働が個別最適化されることから、サービス・コストの削減が可能になるでしょう。</a:t>
            </a:r>
          </a:p>
          <a:p>
            <a:r>
              <a:rPr kumimoji="1" lang="ja-JP" altLang="ja-JP" sz="1200" kern="1200" dirty="0">
                <a:solidFill>
                  <a:schemeClr val="tx1"/>
                </a:solidFill>
                <a:effectLst/>
                <a:latin typeface="+mn-lt"/>
                <a:ea typeface="+mn-ea"/>
                <a:cs typeface="+mn-cs"/>
              </a:rPr>
              <a:t>このように、モノそのものではなく、モノを含むサービス全体が新たな価値を生みだそうとしているのです。</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ビジネスは、このような「モノ」の価値のシフトを前提に考えてゆく必要があるでしょう。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35</a:t>
            </a:fld>
            <a:endParaRPr kumimoji="1" lang="ja-JP" altLang="en-US"/>
          </a:p>
        </p:txBody>
      </p:sp>
    </p:spTree>
    <p:extLst>
      <p:ext uri="{BB962C8B-B14F-4D97-AF65-F5344CB8AC3E}">
        <p14:creationId xmlns:p14="http://schemas.microsoft.com/office/powerpoint/2010/main" val="11765328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【図解】コレ１枚でわかるアジャイル開発</a:t>
            </a:r>
          </a:p>
          <a:p>
            <a:r>
              <a:rPr kumimoji="1" lang="ja-JP" altLang="ja-JP" sz="1200" kern="1200" dirty="0">
                <a:solidFill>
                  <a:schemeClr val="tx1"/>
                </a:solidFill>
                <a:effectLst/>
                <a:latin typeface="+mn-lt"/>
                <a:ea typeface="+mn-ea"/>
                <a:cs typeface="+mn-cs"/>
              </a:rPr>
              <a:t>ユーザーの要求は時間とともに変化します。ビジネス・スピードが加速するなか、この要求が変化するスピードもまた速まっています。いま、情報システムの開発には、このような変化への即応性がこれまでになく求められているのです。</a:t>
            </a:r>
          </a:p>
          <a:p>
            <a:r>
              <a:rPr kumimoji="1" lang="ja-JP" altLang="ja-JP" sz="1200" kern="1200" dirty="0">
                <a:solidFill>
                  <a:schemeClr val="tx1"/>
                </a:solidFill>
                <a:effectLst/>
                <a:latin typeface="+mn-lt"/>
                <a:ea typeface="+mn-ea"/>
                <a:cs typeface="+mn-cs"/>
              </a:rPr>
              <a:t>しかし、従来は、作るべきシステムの要件を「すべて」決めてしまってから開発をスタートする「ウォーターフォール」手法が主流でしたが、このようなやり方では対応できない事態も増えてきたのです。そこで、注目されているのがアジャイル開発です。</a:t>
            </a:r>
          </a:p>
          <a:p>
            <a:r>
              <a:rPr kumimoji="1" lang="ja-JP" altLang="ja-JP" sz="1200" kern="1200" dirty="0">
                <a:solidFill>
                  <a:schemeClr val="tx1"/>
                </a:solidFill>
                <a:effectLst/>
                <a:latin typeface="+mn-lt"/>
                <a:ea typeface="+mn-ea"/>
                <a:cs typeface="+mn-cs"/>
              </a:rPr>
              <a:t>アジャイル開発の本質は、「全部作らない」ことです。これが、ウォーターフォール開発と本質的に異なる点です。アジャイル開発は、「業務上必要性が高い機能や業務プロセスを選別し、優先順位を決めて、そこにリソースを傾注することで、本当に使うシステムのみを作り上げよう」という考え方です。結果として、短期間、高品質での開発が実現するのです。</a:t>
            </a:r>
          </a:p>
          <a:p>
            <a:r>
              <a:rPr kumimoji="1" lang="ja-JP" altLang="ja-JP" sz="1200" kern="1200" dirty="0">
                <a:solidFill>
                  <a:schemeClr val="tx1"/>
                </a:solidFill>
                <a:effectLst/>
                <a:latin typeface="+mn-lt"/>
                <a:ea typeface="+mn-ea"/>
                <a:cs typeface="+mn-cs"/>
              </a:rPr>
              <a:t>一方、ウォーターフォール開発は、「全部作る」を前提とします。そのため、ユーザーの要求がすべて決まらなければ開発に着手できません。そのため、将来使うかもしれない機能とともに、推測を交えて仕様を固めてゆきます。また、いったん作り始めると、途中で変更することは難しく、すべてを作り上げることが優先されます。変更や品質保証は全部コードを書き終えた最後の最後に対応しなければなりません。</a:t>
            </a:r>
          </a:p>
          <a:p>
            <a:r>
              <a:rPr kumimoji="1" lang="ja-JP" altLang="ja-JP" sz="1200" kern="1200" dirty="0">
                <a:solidFill>
                  <a:schemeClr val="tx1"/>
                </a:solidFill>
                <a:effectLst/>
                <a:latin typeface="+mn-lt"/>
                <a:ea typeface="+mn-ea"/>
                <a:cs typeface="+mn-cs"/>
              </a:rPr>
              <a:t>アジャイル開発の手法を使っても、「全部作る」のであれば、ウォーターフォールと本質的には何も変わりません。アジャイル開発は「全部作らない」かわりに、短期間・高品質・変更への柔軟性を担保しようというもので、「全部作る」こととトレードオフの関係にあのです。</a:t>
            </a:r>
          </a:p>
          <a:p>
            <a:r>
              <a:rPr kumimoji="1" lang="ja-JP" altLang="ja-JP" sz="1200" kern="1200" dirty="0">
                <a:solidFill>
                  <a:schemeClr val="tx1"/>
                </a:solidFill>
                <a:effectLst/>
                <a:latin typeface="+mn-lt"/>
                <a:ea typeface="+mn-ea"/>
                <a:cs typeface="+mn-cs"/>
              </a:rPr>
              <a:t>アジャイル開発では、「ビジネス価値の高い＝業務を遂行上必須」のプロセスを実現する機能に絞り込んで開発対象を決めてゆきます。「必要かどうかわからない」、「あったほうがいいかもしれない」は、作りません。そして、おおよその工数と期間の見通しを立てて開発を始めます。</a:t>
            </a:r>
          </a:p>
          <a:p>
            <a:r>
              <a:rPr kumimoji="1" lang="ja-JP" altLang="ja-JP" sz="1200" kern="1200" dirty="0">
                <a:solidFill>
                  <a:schemeClr val="tx1"/>
                </a:solidFill>
                <a:effectLst/>
                <a:latin typeface="+mn-lt"/>
                <a:ea typeface="+mn-ea"/>
                <a:cs typeface="+mn-cs"/>
              </a:rPr>
              <a:t>ビジネス価値で優先順位を決められた機能を順次完成させてゆくため、途中で優先順位が変われば入れ替えることができるので、変更要求に柔軟に対応できるのです。</a:t>
            </a:r>
          </a:p>
          <a:p>
            <a:r>
              <a:rPr kumimoji="1" lang="ja-JP" altLang="ja-JP" sz="1200" kern="1200" dirty="0">
                <a:solidFill>
                  <a:schemeClr val="tx1"/>
                </a:solidFill>
                <a:effectLst/>
                <a:latin typeface="+mn-lt"/>
                <a:ea typeface="+mn-ea"/>
                <a:cs typeface="+mn-cs"/>
              </a:rPr>
              <a:t>重要なところから完成させるので、重要なところほど早い段階から検証されバグは徹底して潰されます。また、後期になるほど重要度が低くなるので、問題が生じても全体への影響は少なく品質は高まります。</a:t>
            </a:r>
          </a:p>
          <a:p>
            <a:r>
              <a:rPr kumimoji="1" lang="ja-JP" altLang="ja-JP" sz="1200" kern="1200" dirty="0">
                <a:solidFill>
                  <a:schemeClr val="tx1"/>
                </a:solidFill>
                <a:effectLst/>
                <a:latin typeface="+mn-lt"/>
                <a:ea typeface="+mn-ea"/>
                <a:cs typeface="+mn-cs"/>
              </a:rPr>
              <a:t>アジャイル開発の狙いを整理すれば、次の３つになるでしょう。</a:t>
            </a:r>
          </a:p>
          <a:p>
            <a:pPr lvl="0"/>
            <a:r>
              <a:rPr kumimoji="1" lang="ja-JP" altLang="ja-JP" sz="1200" kern="1200" dirty="0">
                <a:solidFill>
                  <a:schemeClr val="tx1"/>
                </a:solidFill>
                <a:effectLst/>
                <a:latin typeface="+mn-lt"/>
                <a:ea typeface="+mn-ea"/>
                <a:cs typeface="+mn-cs"/>
              </a:rPr>
              <a:t>予測できない未来を推測で決めさせず、本当に使うシステムだけを作ることでムダな開発投資をさせない。</a:t>
            </a:r>
          </a:p>
          <a:p>
            <a:pPr lvl="0"/>
            <a:r>
              <a:rPr kumimoji="1" lang="ja-JP" altLang="ja-JP" sz="1200" kern="1200" dirty="0">
                <a:solidFill>
                  <a:schemeClr val="tx1"/>
                </a:solidFill>
                <a:effectLst/>
                <a:latin typeface="+mn-lt"/>
                <a:ea typeface="+mn-ea"/>
                <a:cs typeface="+mn-cs"/>
              </a:rPr>
              <a:t>変更要求に柔軟に対応し、納得して使えるシステムを実現する。</a:t>
            </a:r>
          </a:p>
          <a:p>
            <a:pPr lvl="0"/>
            <a:r>
              <a:rPr kumimoji="1" lang="ja-JP" altLang="ja-JP" sz="1200" kern="1200" dirty="0">
                <a:solidFill>
                  <a:schemeClr val="tx1"/>
                </a:solidFill>
                <a:effectLst/>
                <a:latin typeface="+mn-lt"/>
                <a:ea typeface="+mn-ea"/>
                <a:cs typeface="+mn-cs"/>
              </a:rPr>
              <a:t>納得できる予算と期間の中で最善の機能と品質を実現する。</a:t>
            </a:r>
          </a:p>
          <a:p>
            <a:r>
              <a:rPr kumimoji="1" lang="ja-JP" altLang="ja-JP" sz="1200" kern="1200" dirty="0">
                <a:solidFill>
                  <a:schemeClr val="tx1"/>
                </a:solidFill>
                <a:effectLst/>
                <a:latin typeface="+mn-lt"/>
                <a:ea typeface="+mn-ea"/>
                <a:cs typeface="+mn-cs"/>
              </a:rPr>
              <a:t>そもそもアジャイル開発が生まれるきっかけは、</a:t>
            </a:r>
            <a:r>
              <a:rPr kumimoji="1" lang="en-US" altLang="ja-JP" sz="1200" kern="1200" dirty="0">
                <a:solidFill>
                  <a:schemeClr val="tx1"/>
                </a:solidFill>
                <a:effectLst/>
                <a:latin typeface="+mn-lt"/>
                <a:ea typeface="+mn-ea"/>
                <a:cs typeface="+mn-cs"/>
              </a:rPr>
              <a:t>1986</a:t>
            </a:r>
            <a:r>
              <a:rPr kumimoji="1" lang="ja-JP" altLang="ja-JP" sz="1200" kern="1200" dirty="0">
                <a:solidFill>
                  <a:schemeClr val="tx1"/>
                </a:solidFill>
                <a:effectLst/>
                <a:latin typeface="+mn-lt"/>
                <a:ea typeface="+mn-ea"/>
                <a:cs typeface="+mn-cs"/>
              </a:rPr>
              <a:t>年に日本の経営学者である野中郁次郎氏と竹内弘高氏が、日本の製造業の高い生産性と効率を研究した論文をハーバード・ビジネスレビュー誌に掲載したことにあります。それを読んだジェフ・サザーランド（</a:t>
            </a:r>
            <a:r>
              <a:rPr kumimoji="1" lang="en-US" altLang="ja-JP" sz="1200" kern="1200" dirty="0">
                <a:solidFill>
                  <a:schemeClr val="tx1"/>
                </a:solidFill>
                <a:effectLst/>
                <a:latin typeface="+mn-lt"/>
                <a:ea typeface="+mn-ea"/>
                <a:cs typeface="+mn-cs"/>
              </a:rPr>
              <a:t>Jeff Sutherland</a:t>
            </a:r>
            <a:r>
              <a:rPr kumimoji="1" lang="ja-JP" altLang="ja-JP" sz="1200" kern="1200" dirty="0">
                <a:solidFill>
                  <a:schemeClr val="tx1"/>
                </a:solidFill>
                <a:effectLst/>
                <a:latin typeface="+mn-lt"/>
                <a:ea typeface="+mn-ea"/>
                <a:cs typeface="+mn-cs"/>
              </a:rPr>
              <a:t>）氏らが、システム開発への適用を考え、</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半ばにアジャイル開発の方法論としてまとめました。ですから、アジャイル開発には、伝統的な日本の「ものづくり」にある、「不断の改善により、品質と生産性の向上を両立させる」という精神が、埋め込まれているといっても良いでしょう。</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38</a:t>
            </a:fld>
            <a:endParaRPr kumimoji="1" lang="ja-JP" altLang="en-US"/>
          </a:p>
        </p:txBody>
      </p:sp>
    </p:spTree>
    <p:extLst>
      <p:ext uri="{BB962C8B-B14F-4D97-AF65-F5344CB8AC3E}">
        <p14:creationId xmlns:p14="http://schemas.microsoft.com/office/powerpoint/2010/main" val="4877656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39</a:t>
            </a:fld>
            <a:endParaRPr kumimoji="1" lang="ja-JP" altLang="en-US"/>
          </a:p>
        </p:txBody>
      </p:sp>
    </p:spTree>
    <p:extLst>
      <p:ext uri="{BB962C8B-B14F-4D97-AF65-F5344CB8AC3E}">
        <p14:creationId xmlns:p14="http://schemas.microsoft.com/office/powerpoint/2010/main" val="14048734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191585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a:t>
            </a:r>
            <a:r>
              <a:rPr kumimoji="1" lang="en-US" altLang="ja-JP" sz="1200" kern="1200" dirty="0" err="1">
                <a:solidFill>
                  <a:schemeClr val="tx1"/>
                </a:solidFill>
                <a:effectLst/>
                <a:latin typeface="+mn-lt"/>
                <a:ea typeface="+mn-ea"/>
                <a:cs typeface="+mn-cs"/>
              </a:rPr>
              <a:t>FinTech</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テクノロジーを武器に、</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ベンチャーが新しい金融サービスを続々と登場させています。</a:t>
            </a:r>
            <a:r>
              <a:rPr kumimoji="1" lang="en-US" altLang="ja-JP" sz="1200" kern="1200" dirty="0" err="1">
                <a:solidFill>
                  <a:schemeClr val="tx1"/>
                </a:solidFill>
                <a:effectLst/>
                <a:latin typeface="+mn-lt"/>
                <a:ea typeface="+mn-ea"/>
                <a:cs typeface="+mn-cs"/>
              </a:rPr>
              <a:t>FinTech</a:t>
            </a:r>
            <a:r>
              <a:rPr kumimoji="1" lang="ja-JP" altLang="ja-JP" sz="1200" kern="1200" dirty="0">
                <a:solidFill>
                  <a:schemeClr val="tx1"/>
                </a:solidFill>
                <a:effectLst/>
                <a:latin typeface="+mn-lt"/>
                <a:ea typeface="+mn-ea"/>
                <a:cs typeface="+mn-cs"/>
              </a:rPr>
              <a:t>と呼ばれる新たなサービス分野は、銀行やカード会社といった金融機関が、これまで手を出してこなかったビジネス分野を開拓しようとしています。また、融資や決済といった銀行の基幹業務、さらには、通貨制度といった既存の金融システムの根幹を揺さぶる可能性もあります。</a:t>
            </a:r>
          </a:p>
          <a:p>
            <a:r>
              <a:rPr kumimoji="1" lang="en-US" altLang="ja-JP" sz="1200" kern="1200" dirty="0" err="1">
                <a:solidFill>
                  <a:schemeClr val="tx1"/>
                </a:solidFill>
                <a:effectLst/>
                <a:latin typeface="+mn-lt"/>
                <a:ea typeface="+mn-ea"/>
                <a:cs typeface="+mn-cs"/>
              </a:rPr>
              <a:t>FinTech</a:t>
            </a:r>
            <a:r>
              <a:rPr kumimoji="1" lang="ja-JP" altLang="ja-JP" sz="1200" kern="1200" dirty="0">
                <a:solidFill>
                  <a:schemeClr val="tx1"/>
                </a:solidFill>
                <a:effectLst/>
                <a:latin typeface="+mn-lt"/>
                <a:ea typeface="+mn-ea"/>
                <a:cs typeface="+mn-cs"/>
              </a:rPr>
              <a:t>とは、</a:t>
            </a:r>
            <a:r>
              <a:rPr kumimoji="1" lang="en-US" altLang="ja-JP" sz="1200" kern="1200" dirty="0">
                <a:solidFill>
                  <a:schemeClr val="tx1"/>
                </a:solidFill>
                <a:effectLst/>
                <a:latin typeface="+mn-lt"/>
                <a:ea typeface="+mn-ea"/>
                <a:cs typeface="+mn-cs"/>
              </a:rPr>
              <a:t>Finance</a:t>
            </a:r>
            <a:r>
              <a:rPr kumimoji="1" lang="ja-JP" altLang="ja-JP" sz="1200" kern="1200" dirty="0">
                <a:solidFill>
                  <a:schemeClr val="tx1"/>
                </a:solidFill>
                <a:effectLst/>
                <a:latin typeface="+mn-lt"/>
                <a:ea typeface="+mn-ea"/>
                <a:cs typeface="+mn-cs"/>
              </a:rPr>
              <a:t>（金融）と</a:t>
            </a:r>
            <a:r>
              <a:rPr kumimoji="1" lang="en-US" altLang="ja-JP" sz="1200" kern="1200" dirty="0">
                <a:solidFill>
                  <a:schemeClr val="tx1"/>
                </a:solidFill>
                <a:effectLst/>
                <a:latin typeface="+mn-lt"/>
                <a:ea typeface="+mn-ea"/>
                <a:cs typeface="+mn-cs"/>
              </a:rPr>
              <a:t>Technology</a:t>
            </a:r>
            <a:r>
              <a:rPr kumimoji="1" lang="ja-JP" altLang="ja-JP" sz="1200" kern="1200" dirty="0">
                <a:solidFill>
                  <a:schemeClr val="tx1"/>
                </a:solidFill>
                <a:effectLst/>
                <a:latin typeface="+mn-lt"/>
                <a:ea typeface="+mn-ea"/>
                <a:cs typeface="+mn-cs"/>
              </a:rPr>
              <a:t>（技術）を融合した造語ですが、この分野にスタートアップ企業が続々と登場し、それを後押しするように、ベンチャーキャピタルや既存の金融機関などからの投資が、年々増大しています。</a:t>
            </a:r>
          </a:p>
          <a:p>
            <a:r>
              <a:rPr kumimoji="1" lang="en-US" altLang="ja-JP" sz="1200" kern="1200" dirty="0" err="1">
                <a:solidFill>
                  <a:schemeClr val="tx1"/>
                </a:solidFill>
                <a:effectLst/>
                <a:latin typeface="+mn-lt"/>
                <a:ea typeface="+mn-ea"/>
                <a:cs typeface="+mn-cs"/>
              </a:rPr>
              <a:t>FinTech</a:t>
            </a:r>
            <a:r>
              <a:rPr kumimoji="1" lang="ja-JP" altLang="ja-JP" sz="1200" kern="1200" dirty="0">
                <a:solidFill>
                  <a:schemeClr val="tx1"/>
                </a:solidFill>
                <a:effectLst/>
                <a:latin typeface="+mn-lt"/>
                <a:ea typeface="+mn-ea"/>
                <a:cs typeface="+mn-cs"/>
              </a:rPr>
              <a:t>企業は、資金の「調達」、「流通」、「活用」と、この仕組みを支える「基盤」の４つのビジネス分野に区分することができそうです。</a:t>
            </a:r>
          </a:p>
          <a:p>
            <a:r>
              <a:rPr kumimoji="1" lang="ja-JP" altLang="ja-JP" sz="1200" kern="1200" dirty="0">
                <a:solidFill>
                  <a:schemeClr val="tx1"/>
                </a:solidFill>
                <a:effectLst/>
                <a:latin typeface="+mn-lt"/>
                <a:ea typeface="+mn-ea"/>
                <a:cs typeface="+mn-cs"/>
              </a:rPr>
              <a:t>調達</a:t>
            </a:r>
          </a:p>
          <a:p>
            <a:r>
              <a:rPr kumimoji="1" lang="ja-JP" altLang="ja-JP" sz="1200" kern="1200" dirty="0">
                <a:solidFill>
                  <a:schemeClr val="tx1"/>
                </a:solidFill>
                <a:effectLst/>
                <a:latin typeface="+mn-lt"/>
                <a:ea typeface="+mn-ea"/>
                <a:cs typeface="+mn-cs"/>
              </a:rPr>
              <a:t>融資サービス</a:t>
            </a:r>
          </a:p>
          <a:p>
            <a:r>
              <a:rPr kumimoji="1" lang="ja-JP" altLang="ja-JP" sz="1200" kern="1200" dirty="0">
                <a:solidFill>
                  <a:schemeClr val="tx1"/>
                </a:solidFill>
                <a:effectLst/>
                <a:latin typeface="+mn-lt"/>
                <a:ea typeface="+mn-ea"/>
                <a:cs typeface="+mn-cs"/>
              </a:rPr>
              <a:t>融資を受けたい人や企業と投資したい人や企業をマッチングさせるサービスです。ソーシャルレンディング（</a:t>
            </a:r>
            <a:r>
              <a:rPr kumimoji="1" lang="en-US" altLang="ja-JP" sz="1200" kern="1200" dirty="0">
                <a:solidFill>
                  <a:schemeClr val="tx1"/>
                </a:solidFill>
                <a:effectLst/>
                <a:latin typeface="+mn-lt"/>
                <a:ea typeface="+mn-ea"/>
                <a:cs typeface="+mn-cs"/>
              </a:rPr>
              <a:t>Social Lending</a:t>
            </a:r>
            <a:r>
              <a:rPr kumimoji="1" lang="ja-JP" altLang="ja-JP" sz="1200" kern="1200" dirty="0">
                <a:solidFill>
                  <a:schemeClr val="tx1"/>
                </a:solidFill>
                <a:effectLst/>
                <a:latin typeface="+mn-lt"/>
                <a:ea typeface="+mn-ea"/>
                <a:cs typeface="+mn-cs"/>
              </a:rPr>
              <a:t>）と呼ばれています。不特定多数の人がインターネット経由で他の人々や組織に資金提供や寄付などの協力を求めるクラウド・ファウンディング（</a:t>
            </a:r>
            <a:r>
              <a:rPr kumimoji="1" lang="en-US" altLang="ja-JP" sz="1200" kern="1200" dirty="0">
                <a:solidFill>
                  <a:schemeClr val="tx1"/>
                </a:solidFill>
                <a:effectLst/>
                <a:latin typeface="+mn-lt"/>
                <a:ea typeface="+mn-ea"/>
                <a:cs typeface="+mn-cs"/>
              </a:rPr>
              <a:t>crowd</a:t>
            </a:r>
            <a:r>
              <a:rPr kumimoji="1" lang="ja-JP" altLang="ja-JP" sz="1200" kern="1200" dirty="0">
                <a:solidFill>
                  <a:schemeClr val="tx1"/>
                </a:solidFill>
                <a:effectLst/>
                <a:latin typeface="+mn-lt"/>
                <a:ea typeface="+mn-ea"/>
                <a:cs typeface="+mn-cs"/>
              </a:rPr>
              <a:t>［群衆］</a:t>
            </a:r>
            <a:r>
              <a:rPr kumimoji="1" lang="en-US" altLang="ja-JP" sz="1200" kern="1200" dirty="0">
                <a:solidFill>
                  <a:schemeClr val="tx1"/>
                </a:solidFill>
                <a:effectLst/>
                <a:latin typeface="+mn-lt"/>
                <a:ea typeface="+mn-ea"/>
                <a:cs typeface="+mn-cs"/>
              </a:rPr>
              <a:t>funding</a:t>
            </a:r>
            <a:r>
              <a:rPr kumimoji="1" lang="ja-JP" altLang="ja-JP" sz="1200" kern="1200" dirty="0">
                <a:solidFill>
                  <a:schemeClr val="tx1"/>
                </a:solidFill>
                <a:effectLst/>
                <a:latin typeface="+mn-lt"/>
                <a:ea typeface="+mn-ea"/>
                <a:cs typeface="+mn-cs"/>
              </a:rPr>
              <a:t>［資金調達］）もここに含まれます。</a:t>
            </a:r>
          </a:p>
          <a:p>
            <a:r>
              <a:rPr kumimoji="1" lang="ja-JP" altLang="ja-JP" sz="1200" kern="1200" dirty="0">
                <a:solidFill>
                  <a:schemeClr val="tx1"/>
                </a:solidFill>
                <a:effectLst/>
                <a:latin typeface="+mn-lt"/>
                <a:ea typeface="+mn-ea"/>
                <a:cs typeface="+mn-cs"/>
              </a:rPr>
              <a:t>イギリスの</a:t>
            </a:r>
            <a:r>
              <a:rPr kumimoji="1" lang="en-US" altLang="ja-JP" sz="1200" kern="1200" dirty="0">
                <a:solidFill>
                  <a:schemeClr val="tx1"/>
                </a:solidFill>
                <a:effectLst/>
                <a:latin typeface="+mn-lt"/>
                <a:ea typeface="+mn-ea"/>
                <a:cs typeface="+mn-cs"/>
              </a:rPr>
              <a:t>ZOPA</a:t>
            </a:r>
            <a:r>
              <a:rPr kumimoji="1" lang="ja-JP" altLang="ja-JP" sz="1200" kern="1200" dirty="0">
                <a:solidFill>
                  <a:schemeClr val="tx1"/>
                </a:solidFill>
                <a:effectLst/>
                <a:latin typeface="+mn-lt"/>
                <a:ea typeface="+mn-ea"/>
                <a:cs typeface="+mn-cs"/>
              </a:rPr>
              <a:t>、米国の</a:t>
            </a:r>
            <a:r>
              <a:rPr kumimoji="1" lang="en-US" altLang="ja-JP" sz="1200" kern="1200" dirty="0">
                <a:solidFill>
                  <a:schemeClr val="tx1"/>
                </a:solidFill>
                <a:effectLst/>
                <a:latin typeface="+mn-lt"/>
                <a:ea typeface="+mn-ea"/>
                <a:cs typeface="+mn-cs"/>
              </a:rPr>
              <a:t>Prosper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Lending Club</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LendingClub</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Kabbage</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OnDeck</a:t>
            </a:r>
            <a:r>
              <a:rPr kumimoji="1" lang="ja-JP" altLang="ja-JP" sz="1200" kern="1200" dirty="0">
                <a:solidFill>
                  <a:schemeClr val="tx1"/>
                </a:solidFill>
                <a:effectLst/>
                <a:latin typeface="+mn-lt"/>
                <a:ea typeface="+mn-ea"/>
                <a:cs typeface="+mn-cs"/>
              </a:rPr>
              <a:t>などがあります。また我が国では、</a:t>
            </a:r>
            <a:r>
              <a:rPr kumimoji="1" lang="en-US" altLang="ja-JP" sz="1200" kern="1200" dirty="0" err="1">
                <a:solidFill>
                  <a:schemeClr val="tx1"/>
                </a:solidFill>
                <a:effectLst/>
                <a:latin typeface="+mn-lt"/>
                <a:ea typeface="+mn-ea"/>
                <a:cs typeface="+mn-cs"/>
              </a:rPr>
              <a:t>maneo</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Crowdcredit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SBI</a:t>
            </a:r>
            <a:r>
              <a:rPr kumimoji="1" lang="ja-JP" altLang="ja-JP" sz="1200" kern="1200" dirty="0">
                <a:solidFill>
                  <a:schemeClr val="tx1"/>
                </a:solidFill>
                <a:effectLst/>
                <a:latin typeface="+mn-lt"/>
                <a:ea typeface="+mn-ea"/>
                <a:cs typeface="+mn-cs"/>
              </a:rPr>
              <a:t>ソーシャルレンディング、クラウドクレジット、ラッキーバンクなどがあります。また、自社の</a:t>
            </a:r>
            <a:r>
              <a:rPr kumimoji="1" lang="en-US" altLang="ja-JP" sz="1200" kern="1200" dirty="0">
                <a:solidFill>
                  <a:schemeClr val="tx1"/>
                </a:solidFill>
                <a:effectLst/>
                <a:latin typeface="+mn-lt"/>
                <a:ea typeface="+mn-ea"/>
                <a:cs typeface="+mn-cs"/>
              </a:rPr>
              <a:t>EC</a:t>
            </a:r>
            <a:r>
              <a:rPr kumimoji="1" lang="ja-JP" altLang="ja-JP" sz="1200" kern="1200" dirty="0">
                <a:solidFill>
                  <a:schemeClr val="tx1"/>
                </a:solidFill>
                <a:effectLst/>
                <a:latin typeface="+mn-lt"/>
                <a:ea typeface="+mn-ea"/>
                <a:cs typeface="+mn-cs"/>
              </a:rPr>
              <a:t>サイトで商品を売る企業に対して、その取引状況から与信を分析・評価して融資する、楽天スーパービジネスローン、</a:t>
            </a:r>
            <a:r>
              <a:rPr kumimoji="1" lang="en-US" altLang="ja-JP" sz="1200" kern="1200" dirty="0">
                <a:solidFill>
                  <a:schemeClr val="tx1"/>
                </a:solidFill>
                <a:effectLst/>
                <a:latin typeface="+mn-lt"/>
                <a:ea typeface="+mn-ea"/>
                <a:cs typeface="+mn-cs"/>
              </a:rPr>
              <a:t>Amazon</a:t>
            </a:r>
            <a:r>
              <a:rPr kumimoji="1" lang="ja-JP" altLang="ja-JP" sz="1200" kern="1200" dirty="0">
                <a:solidFill>
                  <a:schemeClr val="tx1"/>
                </a:solidFill>
                <a:effectLst/>
                <a:latin typeface="+mn-lt"/>
                <a:ea typeface="+mn-ea"/>
                <a:cs typeface="+mn-cs"/>
              </a:rPr>
              <a:t>レイディング、</a:t>
            </a:r>
            <a:r>
              <a:rPr kumimoji="1" lang="en-US" altLang="ja-JP" sz="1200" kern="1200" dirty="0">
                <a:solidFill>
                  <a:schemeClr val="tx1"/>
                </a:solidFill>
                <a:effectLst/>
                <a:latin typeface="+mn-lt"/>
                <a:ea typeface="+mn-ea"/>
                <a:cs typeface="+mn-cs"/>
              </a:rPr>
              <a:t>GMO</a:t>
            </a:r>
            <a:r>
              <a:rPr kumimoji="1" lang="ja-JP" altLang="ja-JP" sz="1200" kern="1200" dirty="0">
                <a:solidFill>
                  <a:schemeClr val="tx1"/>
                </a:solidFill>
                <a:effectLst/>
                <a:latin typeface="+mn-lt"/>
                <a:ea typeface="+mn-ea"/>
                <a:cs typeface="+mn-cs"/>
              </a:rPr>
              <a:t>トランザクション・レイディング、</a:t>
            </a:r>
            <a:r>
              <a:rPr kumimoji="1" lang="en-US" altLang="ja-JP" sz="1200" kern="1200" dirty="0">
                <a:solidFill>
                  <a:schemeClr val="tx1"/>
                </a:solidFill>
                <a:effectLst/>
                <a:latin typeface="+mn-lt"/>
                <a:ea typeface="+mn-ea"/>
                <a:cs typeface="+mn-cs"/>
              </a:rPr>
              <a:t>JNB</a:t>
            </a:r>
            <a:r>
              <a:rPr kumimoji="1" lang="ja-JP" altLang="ja-JP" sz="1200" kern="1200" dirty="0">
                <a:solidFill>
                  <a:schemeClr val="tx1"/>
                </a:solidFill>
                <a:effectLst/>
                <a:latin typeface="+mn-lt"/>
                <a:ea typeface="+mn-ea"/>
                <a:cs typeface="+mn-cs"/>
              </a:rPr>
              <a:t>（ジャパネット銀行）ストアローンなどがあります。</a:t>
            </a:r>
          </a:p>
          <a:p>
            <a:r>
              <a:rPr kumimoji="1" lang="ja-JP" altLang="ja-JP" sz="1200" kern="1200" dirty="0">
                <a:solidFill>
                  <a:schemeClr val="tx1"/>
                </a:solidFill>
                <a:effectLst/>
                <a:latin typeface="+mn-lt"/>
                <a:ea typeface="+mn-ea"/>
                <a:cs typeface="+mn-cs"/>
              </a:rPr>
              <a:t>流通</a:t>
            </a:r>
          </a:p>
          <a:p>
            <a:r>
              <a:rPr kumimoji="1" lang="ja-JP" altLang="ja-JP" sz="1200" kern="1200" dirty="0">
                <a:solidFill>
                  <a:schemeClr val="tx1"/>
                </a:solidFill>
                <a:effectLst/>
                <a:latin typeface="+mn-lt"/>
                <a:ea typeface="+mn-ea"/>
                <a:cs typeface="+mn-cs"/>
              </a:rPr>
              <a:t>決済サービス</a:t>
            </a:r>
          </a:p>
          <a:p>
            <a:r>
              <a:rPr kumimoji="1" lang="ja-JP" altLang="ja-JP" sz="1200" kern="1200" dirty="0">
                <a:solidFill>
                  <a:schemeClr val="tx1"/>
                </a:solidFill>
                <a:effectLst/>
                <a:latin typeface="+mn-lt"/>
                <a:ea typeface="+mn-ea"/>
                <a:cs typeface="+mn-cs"/>
              </a:rPr>
              <a:t>決済機能を提供するサービスです。スマートフォンをクレジットカードの決済端末にするモバイル決済や決済代行などがあります。審査スピードの短さや手数料の安さ、決済機能の</a:t>
            </a:r>
            <a:r>
              <a:rPr kumimoji="1" lang="en-US" altLang="ja-JP" sz="1200" kern="1200" dirty="0">
                <a:solidFill>
                  <a:schemeClr val="tx1"/>
                </a:solidFill>
                <a:effectLst/>
                <a:latin typeface="+mn-lt"/>
                <a:ea typeface="+mn-ea"/>
                <a:cs typeface="+mn-cs"/>
              </a:rPr>
              <a:t>EC</a:t>
            </a:r>
            <a:r>
              <a:rPr kumimoji="1" lang="ja-JP" altLang="ja-JP" sz="1200" kern="1200" dirty="0">
                <a:solidFill>
                  <a:schemeClr val="tx1"/>
                </a:solidFill>
                <a:effectLst/>
                <a:latin typeface="+mn-lt"/>
                <a:ea typeface="+mn-ea"/>
                <a:cs typeface="+mn-cs"/>
              </a:rPr>
              <a:t>サイトへの組み込みの手軽さなどを武器に大手のカード会社や決済代行会社のビジネスを脅かす存在になりつつあります。</a:t>
            </a:r>
            <a:r>
              <a:rPr kumimoji="1" lang="en-US" altLang="ja-JP" sz="1200" kern="1200" dirty="0">
                <a:solidFill>
                  <a:schemeClr val="tx1"/>
                </a:solidFill>
                <a:effectLst/>
                <a:latin typeface="+mn-lt"/>
                <a:ea typeface="+mn-ea"/>
                <a:cs typeface="+mn-cs"/>
              </a:rPr>
              <a:t/>
            </a:r>
            <a:br>
              <a:rPr kumimoji="1" lang="en-US" altLang="ja-JP" sz="1200" kern="1200" dirty="0">
                <a:solidFill>
                  <a:schemeClr val="tx1"/>
                </a:solidFill>
                <a:effectLst/>
                <a:latin typeface="+mn-lt"/>
                <a:ea typeface="+mn-ea"/>
                <a:cs typeface="+mn-cs"/>
              </a:rPr>
            </a:br>
            <a:r>
              <a:rPr kumimoji="1" lang="ja-JP" altLang="ja-JP" sz="1200" kern="1200" dirty="0">
                <a:solidFill>
                  <a:schemeClr val="tx1"/>
                </a:solidFill>
                <a:effectLst/>
                <a:latin typeface="+mn-lt"/>
                <a:ea typeface="+mn-ea"/>
                <a:cs typeface="+mn-cs"/>
              </a:rPr>
              <a:t>米国の</a:t>
            </a:r>
            <a:r>
              <a:rPr kumimoji="1" lang="en-US" altLang="ja-JP" sz="1200" kern="1200" dirty="0">
                <a:solidFill>
                  <a:schemeClr val="tx1"/>
                </a:solidFill>
                <a:effectLst/>
                <a:latin typeface="+mn-lt"/>
                <a:ea typeface="+mn-ea"/>
                <a:cs typeface="+mn-cs"/>
              </a:rPr>
              <a:t>PayPal</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Stripe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Square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Braintree</a:t>
            </a:r>
            <a:r>
              <a:rPr kumimoji="1" lang="ja-JP" altLang="ja-JP" sz="1200" kern="1200" dirty="0">
                <a:solidFill>
                  <a:schemeClr val="tx1"/>
                </a:solidFill>
                <a:effectLst/>
                <a:latin typeface="+mn-lt"/>
                <a:ea typeface="+mn-ea"/>
                <a:cs typeface="+mn-cs"/>
              </a:rPr>
              <a:t>、さらには後程紹介する暗号通貨での決済を可能にする</a:t>
            </a:r>
            <a:r>
              <a:rPr kumimoji="1" lang="en-US" altLang="ja-JP" sz="1200" kern="1200" dirty="0" err="1">
                <a:solidFill>
                  <a:schemeClr val="tx1"/>
                </a:solidFill>
                <a:effectLst/>
                <a:latin typeface="+mn-lt"/>
                <a:ea typeface="+mn-ea"/>
                <a:cs typeface="+mn-cs"/>
              </a:rPr>
              <a:t>Coinebase</a:t>
            </a:r>
            <a:r>
              <a:rPr kumimoji="1" lang="ja-JP" altLang="ja-JP" sz="1200" kern="1200" dirty="0">
                <a:solidFill>
                  <a:schemeClr val="tx1"/>
                </a:solidFill>
                <a:effectLst/>
                <a:latin typeface="+mn-lt"/>
                <a:ea typeface="+mn-ea"/>
                <a:cs typeface="+mn-cs"/>
              </a:rPr>
              <a:t>などがあります。我が国では、</a:t>
            </a:r>
            <a:r>
              <a:rPr kumimoji="1" lang="en-US" altLang="ja-JP" sz="1200" kern="1200" dirty="0" err="1">
                <a:solidFill>
                  <a:schemeClr val="tx1"/>
                </a:solidFill>
                <a:effectLst/>
                <a:latin typeface="+mn-lt"/>
                <a:ea typeface="+mn-ea"/>
                <a:cs typeface="+mn-cs"/>
              </a:rPr>
              <a:t>WebPay</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Coiney</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SPIKE</a:t>
            </a:r>
            <a:r>
              <a:rPr kumimoji="1" lang="ja-JP" altLang="ja-JP" sz="1200" kern="1200" dirty="0">
                <a:solidFill>
                  <a:schemeClr val="tx1"/>
                </a:solidFill>
                <a:effectLst/>
                <a:latin typeface="+mn-lt"/>
                <a:ea typeface="+mn-ea"/>
                <a:cs typeface="+mn-cs"/>
              </a:rPr>
              <a:t>などがあります。</a:t>
            </a:r>
          </a:p>
          <a:p>
            <a:r>
              <a:rPr kumimoji="1" lang="ja-JP" altLang="ja-JP" sz="1200" kern="1200" dirty="0">
                <a:solidFill>
                  <a:schemeClr val="tx1"/>
                </a:solidFill>
                <a:effectLst/>
                <a:latin typeface="+mn-lt"/>
                <a:ea typeface="+mn-ea"/>
                <a:cs typeface="+mn-cs"/>
              </a:rPr>
              <a:t>送金サービス</a:t>
            </a:r>
          </a:p>
          <a:p>
            <a:r>
              <a:rPr kumimoji="1" lang="ja-JP" altLang="ja-JP" sz="1200" kern="1200" dirty="0">
                <a:solidFill>
                  <a:schemeClr val="tx1"/>
                </a:solidFill>
                <a:effectLst/>
                <a:latin typeface="+mn-lt"/>
                <a:ea typeface="+mn-ea"/>
                <a:cs typeface="+mn-cs"/>
              </a:rPr>
              <a:t>送金を代行してくれるサービスです。例えば、イギリスの</a:t>
            </a:r>
            <a:r>
              <a:rPr kumimoji="1" lang="en-US" altLang="ja-JP" sz="1200" kern="1200" dirty="0" err="1">
                <a:solidFill>
                  <a:schemeClr val="tx1"/>
                </a:solidFill>
                <a:effectLst/>
                <a:latin typeface="+mn-lt"/>
                <a:ea typeface="+mn-ea"/>
                <a:cs typeface="+mn-cs"/>
              </a:rPr>
              <a:t>Paym</a:t>
            </a:r>
            <a:r>
              <a:rPr kumimoji="1" lang="ja-JP" altLang="ja-JP" sz="1200" kern="1200" dirty="0">
                <a:solidFill>
                  <a:schemeClr val="tx1"/>
                </a:solidFill>
                <a:effectLst/>
                <a:latin typeface="+mn-lt"/>
                <a:ea typeface="+mn-ea"/>
                <a:cs typeface="+mn-cs"/>
              </a:rPr>
              <a:t>は、携帯電話番号だけで個人間送金ができるサービスを提供しています。また、</a:t>
            </a:r>
            <a:r>
              <a:rPr kumimoji="1" lang="en-US" altLang="ja-JP" sz="1200" kern="1200" dirty="0">
                <a:solidFill>
                  <a:schemeClr val="tx1"/>
                </a:solidFill>
                <a:effectLst/>
                <a:latin typeface="+mn-lt"/>
                <a:ea typeface="+mn-ea"/>
                <a:cs typeface="+mn-cs"/>
              </a:rPr>
              <a:t>SNS</a:t>
            </a:r>
            <a:r>
              <a:rPr kumimoji="1" lang="ja-JP" altLang="ja-JP" sz="1200" kern="1200" dirty="0">
                <a:solidFill>
                  <a:schemeClr val="tx1"/>
                </a:solidFill>
                <a:effectLst/>
                <a:latin typeface="+mn-lt"/>
                <a:ea typeface="+mn-ea"/>
                <a:cs typeface="+mn-cs"/>
              </a:rPr>
              <a:t>による個人間送金サービスも登場しています。中国の</a:t>
            </a:r>
            <a:r>
              <a:rPr kumimoji="1" lang="en-US" altLang="ja-JP" sz="1200" kern="1200" dirty="0" err="1">
                <a:solidFill>
                  <a:schemeClr val="tx1"/>
                </a:solidFill>
                <a:effectLst/>
                <a:latin typeface="+mn-lt"/>
                <a:ea typeface="+mn-ea"/>
                <a:cs typeface="+mn-cs"/>
              </a:rPr>
              <a:t>WeChat</a:t>
            </a:r>
            <a:r>
              <a:rPr kumimoji="1" lang="ja-JP" altLang="ja-JP" sz="1200" kern="1200" dirty="0">
                <a:solidFill>
                  <a:schemeClr val="tx1"/>
                </a:solidFill>
                <a:effectLst/>
                <a:latin typeface="+mn-lt"/>
                <a:ea typeface="+mn-ea"/>
                <a:cs typeface="+mn-cs"/>
              </a:rPr>
              <a:t>が運営する</a:t>
            </a:r>
            <a:r>
              <a:rPr kumimoji="1" lang="en-US" altLang="ja-JP" sz="1200" kern="1200" dirty="0" err="1">
                <a:solidFill>
                  <a:schemeClr val="tx1"/>
                </a:solidFill>
                <a:effectLst/>
                <a:latin typeface="+mn-lt"/>
                <a:ea typeface="+mn-ea"/>
                <a:cs typeface="+mn-cs"/>
              </a:rPr>
              <a:t>WeChat</a:t>
            </a:r>
            <a:r>
              <a:rPr kumimoji="1" lang="en-US" altLang="ja-JP" sz="1200" kern="1200" dirty="0">
                <a:solidFill>
                  <a:schemeClr val="tx1"/>
                </a:solidFill>
                <a:effectLst/>
                <a:latin typeface="+mn-lt"/>
                <a:ea typeface="+mn-ea"/>
                <a:cs typeface="+mn-cs"/>
              </a:rPr>
              <a:t> Payment</a:t>
            </a:r>
            <a:r>
              <a:rPr kumimoji="1" lang="ja-JP" altLang="ja-JP" sz="1200" kern="1200" dirty="0">
                <a:solidFill>
                  <a:schemeClr val="tx1"/>
                </a:solidFill>
                <a:effectLst/>
                <a:latin typeface="+mn-lt"/>
                <a:ea typeface="+mn-ea"/>
                <a:cs typeface="+mn-cs"/>
              </a:rPr>
              <a:t>、日本の</a:t>
            </a:r>
            <a:r>
              <a:rPr kumimoji="1" lang="en-US" altLang="ja-JP" sz="1200" kern="1200" dirty="0">
                <a:solidFill>
                  <a:schemeClr val="tx1"/>
                </a:solidFill>
                <a:effectLst/>
                <a:latin typeface="+mn-lt"/>
                <a:ea typeface="+mn-ea"/>
                <a:cs typeface="+mn-cs"/>
              </a:rPr>
              <a:t>LINE </a:t>
            </a:r>
            <a:r>
              <a:rPr kumimoji="1" lang="ja-JP" altLang="ja-JP" sz="1200" kern="1200" dirty="0">
                <a:solidFill>
                  <a:schemeClr val="tx1"/>
                </a:solidFill>
                <a:effectLst/>
                <a:latin typeface="+mn-lt"/>
                <a:ea typeface="+mn-ea"/>
                <a:cs typeface="+mn-cs"/>
              </a:rPr>
              <a:t>が運営する</a:t>
            </a:r>
            <a:r>
              <a:rPr kumimoji="1" lang="en-US" altLang="ja-JP" sz="1200" kern="1200" dirty="0">
                <a:solidFill>
                  <a:schemeClr val="tx1"/>
                </a:solidFill>
                <a:effectLst/>
                <a:latin typeface="+mn-lt"/>
                <a:ea typeface="+mn-ea"/>
                <a:cs typeface="+mn-cs"/>
              </a:rPr>
              <a:t>LINE Pay</a:t>
            </a:r>
            <a:r>
              <a:rPr kumimoji="1" lang="ja-JP" altLang="ja-JP" sz="1200" kern="1200" dirty="0">
                <a:solidFill>
                  <a:schemeClr val="tx1"/>
                </a:solidFill>
                <a:effectLst/>
                <a:latin typeface="+mn-lt"/>
                <a:ea typeface="+mn-ea"/>
                <a:cs typeface="+mn-cs"/>
              </a:rPr>
              <a:t>、さらに楽天銀行が</a:t>
            </a:r>
            <a:r>
              <a:rPr kumimoji="1" lang="en-US" altLang="ja-JP" sz="1200" kern="1200" dirty="0">
                <a:solidFill>
                  <a:schemeClr val="tx1"/>
                </a:solidFill>
                <a:effectLst/>
                <a:latin typeface="+mn-lt"/>
                <a:ea typeface="+mn-ea"/>
                <a:cs typeface="+mn-cs"/>
              </a:rPr>
              <a:t>Facebook</a:t>
            </a:r>
            <a:r>
              <a:rPr kumimoji="1" lang="ja-JP" altLang="ja-JP" sz="1200" kern="1200" dirty="0">
                <a:solidFill>
                  <a:schemeClr val="tx1"/>
                </a:solidFill>
                <a:effectLst/>
                <a:latin typeface="+mn-lt"/>
                <a:ea typeface="+mn-ea"/>
                <a:cs typeface="+mn-cs"/>
              </a:rPr>
              <a:t>の友達へ送金できるサービスを提供しています。</a:t>
            </a:r>
          </a:p>
          <a:p>
            <a:r>
              <a:rPr kumimoji="1" lang="ja-JP" altLang="ja-JP" sz="1200" kern="1200" dirty="0">
                <a:solidFill>
                  <a:schemeClr val="tx1"/>
                </a:solidFill>
                <a:effectLst/>
                <a:latin typeface="+mn-lt"/>
                <a:ea typeface="+mn-ea"/>
                <a:cs typeface="+mn-cs"/>
              </a:rPr>
              <a:t>個人向け資産管理サービス</a:t>
            </a:r>
          </a:p>
          <a:p>
            <a:r>
              <a:rPr kumimoji="1" lang="ja-JP" altLang="ja-JP" sz="1200" kern="1200" dirty="0">
                <a:solidFill>
                  <a:schemeClr val="tx1"/>
                </a:solidFill>
                <a:effectLst/>
                <a:latin typeface="+mn-lt"/>
                <a:ea typeface="+mn-ea"/>
                <a:cs typeface="+mn-cs"/>
              </a:rPr>
              <a:t>個人の資産管理を支援するサービスです。金融機関やカード会社からから自動的に取引の記録を取得できる家計簿アプリなどもここに含まれます。</a:t>
            </a:r>
          </a:p>
          <a:p>
            <a:r>
              <a:rPr kumimoji="1" lang="ja-JP" altLang="ja-JP" sz="1200" kern="1200" dirty="0">
                <a:solidFill>
                  <a:schemeClr val="tx1"/>
                </a:solidFill>
                <a:effectLst/>
                <a:latin typeface="+mn-lt"/>
                <a:ea typeface="+mn-ea"/>
                <a:cs typeface="+mn-cs"/>
              </a:rPr>
              <a:t>米国の</a:t>
            </a:r>
            <a:r>
              <a:rPr kumimoji="1" lang="en-US" altLang="ja-JP" sz="1200" kern="1200" dirty="0">
                <a:solidFill>
                  <a:schemeClr val="tx1"/>
                </a:solidFill>
                <a:effectLst/>
                <a:latin typeface="+mn-lt"/>
                <a:ea typeface="+mn-ea"/>
                <a:cs typeface="+mn-cs"/>
              </a:rPr>
              <a:t>Mint</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CreditKarma</a:t>
            </a:r>
            <a:r>
              <a:rPr kumimoji="1" lang="ja-JP" altLang="ja-JP" sz="1200" kern="1200" dirty="0">
                <a:solidFill>
                  <a:schemeClr val="tx1"/>
                </a:solidFill>
                <a:effectLst/>
                <a:latin typeface="+mn-lt"/>
                <a:ea typeface="+mn-ea"/>
                <a:cs typeface="+mn-cs"/>
              </a:rPr>
              <a:t>、日本の</a:t>
            </a:r>
            <a:r>
              <a:rPr kumimoji="1" lang="en-US" altLang="ja-JP" sz="1200" kern="1200" dirty="0" err="1">
                <a:solidFill>
                  <a:schemeClr val="tx1"/>
                </a:solidFill>
                <a:effectLst/>
                <a:latin typeface="+mn-lt"/>
                <a:ea typeface="+mn-ea"/>
                <a:cs typeface="+mn-cs"/>
              </a:rPr>
              <a:t>Moneyforward</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Zaim</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Moneytree</a:t>
            </a:r>
            <a:r>
              <a:rPr kumimoji="1" lang="ja-JP" altLang="ja-JP" sz="1200" kern="1200" dirty="0">
                <a:solidFill>
                  <a:schemeClr val="tx1"/>
                </a:solidFill>
                <a:effectLst/>
                <a:latin typeface="+mn-lt"/>
                <a:ea typeface="+mn-ea"/>
                <a:cs typeface="+mn-cs"/>
              </a:rPr>
              <a:t>などがあります。</a:t>
            </a:r>
          </a:p>
          <a:p>
            <a:r>
              <a:rPr kumimoji="1" lang="ja-JP" altLang="ja-JP" sz="1200" kern="1200" dirty="0">
                <a:solidFill>
                  <a:schemeClr val="tx1"/>
                </a:solidFill>
                <a:effectLst/>
                <a:latin typeface="+mn-lt"/>
                <a:ea typeface="+mn-ea"/>
                <a:cs typeface="+mn-cs"/>
              </a:rPr>
              <a:t>投資アドバイス・サービス</a:t>
            </a:r>
          </a:p>
          <a:p>
            <a:r>
              <a:rPr kumimoji="1" lang="ja-JP" altLang="ja-JP" sz="1200" kern="1200" dirty="0">
                <a:solidFill>
                  <a:schemeClr val="tx1"/>
                </a:solidFill>
                <a:effectLst/>
                <a:latin typeface="+mn-lt"/>
                <a:ea typeface="+mn-ea"/>
                <a:cs typeface="+mn-cs"/>
              </a:rPr>
              <a:t>個人投資の手助けをしてくれるサービスです。ロボ・アドバイザーとも呼ばれ、統計解析手法や人工知能を駆使し、家族構成、収入、ローン、投資趣向などの個人プロフィールと市場データを分析し、最適なポートフォリオを提案するといった投資・運用のアドバイスをしてくれます。</a:t>
            </a:r>
          </a:p>
          <a:p>
            <a:r>
              <a:rPr kumimoji="1" lang="ja-JP" altLang="ja-JP" sz="1200" kern="1200" dirty="0">
                <a:solidFill>
                  <a:schemeClr val="tx1"/>
                </a:solidFill>
                <a:effectLst/>
                <a:latin typeface="+mn-lt"/>
                <a:ea typeface="+mn-ea"/>
                <a:cs typeface="+mn-cs"/>
              </a:rPr>
              <a:t>米国の</a:t>
            </a:r>
            <a:r>
              <a:rPr kumimoji="1" lang="en-US" altLang="ja-JP" sz="1200" kern="1200" dirty="0">
                <a:solidFill>
                  <a:schemeClr val="tx1"/>
                </a:solidFill>
                <a:effectLst/>
                <a:latin typeface="+mn-lt"/>
                <a:ea typeface="+mn-ea"/>
                <a:cs typeface="+mn-cs"/>
              </a:rPr>
              <a:t>Betterment</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FutureAdvisor</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Wealthfront</a:t>
            </a:r>
            <a:r>
              <a:rPr kumimoji="1" lang="ja-JP" altLang="ja-JP" sz="1200" kern="1200" dirty="0">
                <a:solidFill>
                  <a:schemeClr val="tx1"/>
                </a:solidFill>
                <a:effectLst/>
                <a:latin typeface="+mn-lt"/>
                <a:ea typeface="+mn-ea"/>
                <a:cs typeface="+mn-cs"/>
              </a:rPr>
              <a:t>、日本のお金のデザイン、あすかぶ！、アノマリーサーチなどがあります。</a:t>
            </a:r>
          </a:p>
          <a:p>
            <a:r>
              <a:rPr kumimoji="1" lang="ja-JP" altLang="ja-JP" sz="1200" kern="1200" dirty="0">
                <a:solidFill>
                  <a:schemeClr val="tx1"/>
                </a:solidFill>
                <a:effectLst/>
                <a:latin typeface="+mn-lt"/>
                <a:ea typeface="+mn-ea"/>
                <a:cs typeface="+mn-cs"/>
              </a:rPr>
              <a:t>会計サービス</a:t>
            </a:r>
          </a:p>
          <a:p>
            <a:r>
              <a:rPr kumimoji="1" lang="ja-JP" altLang="ja-JP" sz="1200" b="1" kern="1200" dirty="0">
                <a:solidFill>
                  <a:schemeClr val="tx1"/>
                </a:solidFill>
                <a:effectLst/>
                <a:latin typeface="+mn-lt"/>
                <a:ea typeface="+mn-ea"/>
                <a:cs typeface="+mn-cs"/>
              </a:rPr>
              <a:t>記帳、仕訳、決算書の作成など、会計業務に必要な機能を提供するサービスです。税法改正に直ちに対応してくれるため、これまでのような会計ソフトウエアやシステムの改修は必要ありません。また、機能の向上や使い勝手のたびに会計ソフトをアップグレードしたり、買い換えたりする必要もありません。</a:t>
            </a:r>
            <a:endParaRPr kumimoji="1" lang="ja-JP" altLang="ja-JP" sz="1200" kern="1200" dirty="0">
              <a:solidFill>
                <a:schemeClr val="tx1"/>
              </a:solidFill>
              <a:effectLst/>
              <a:latin typeface="+mn-lt"/>
              <a:ea typeface="+mn-ea"/>
              <a:cs typeface="+mn-cs"/>
            </a:endParaRPr>
          </a:p>
          <a:p>
            <a:r>
              <a:rPr kumimoji="1" lang="en-US" altLang="ja-JP" sz="1200" b="1" kern="1200" dirty="0">
                <a:solidFill>
                  <a:schemeClr val="tx1"/>
                </a:solidFill>
                <a:effectLst/>
                <a:latin typeface="+mn-lt"/>
                <a:ea typeface="+mn-ea"/>
                <a:cs typeface="+mn-cs"/>
              </a:rPr>
              <a:t>MF</a:t>
            </a:r>
            <a:r>
              <a:rPr kumimoji="1" lang="ja-JP" altLang="ja-JP" sz="1200" b="1" kern="1200" dirty="0">
                <a:solidFill>
                  <a:schemeClr val="tx1"/>
                </a:solidFill>
                <a:effectLst/>
                <a:latin typeface="+mn-lt"/>
                <a:ea typeface="+mn-ea"/>
                <a:cs typeface="+mn-cs"/>
              </a:rPr>
              <a:t>クラウド会計、</a:t>
            </a:r>
            <a:r>
              <a:rPr kumimoji="1" lang="en-US" altLang="ja-JP" sz="1200" b="1" kern="1200" dirty="0" err="1">
                <a:solidFill>
                  <a:schemeClr val="tx1"/>
                </a:solidFill>
                <a:effectLst/>
                <a:latin typeface="+mn-lt"/>
                <a:ea typeface="+mn-ea"/>
                <a:cs typeface="+mn-cs"/>
              </a:rPr>
              <a:t>freee</a:t>
            </a:r>
            <a:r>
              <a:rPr kumimoji="1" lang="ja-JP" altLang="ja-JP" sz="1200" b="1" kern="1200" dirty="0">
                <a:solidFill>
                  <a:schemeClr val="tx1"/>
                </a:solidFill>
                <a:effectLst/>
                <a:latin typeface="+mn-lt"/>
                <a:ea typeface="+mn-ea"/>
                <a:cs typeface="+mn-cs"/>
              </a:rPr>
              <a:t>、やよいの店舗経営オンライン、ネット</a:t>
            </a:r>
            <a:r>
              <a:rPr kumimoji="1" lang="en-US" altLang="ja-JP" sz="1200" b="1" kern="1200" dirty="0">
                <a:solidFill>
                  <a:schemeClr val="tx1"/>
                </a:solidFill>
                <a:effectLst/>
                <a:latin typeface="+mn-lt"/>
                <a:ea typeface="+mn-ea"/>
                <a:cs typeface="+mn-cs"/>
              </a:rPr>
              <a:t>de</a:t>
            </a:r>
            <a:r>
              <a:rPr kumimoji="1" lang="ja-JP" altLang="ja-JP" sz="1200" b="1" kern="1200" dirty="0">
                <a:solidFill>
                  <a:schemeClr val="tx1"/>
                </a:solidFill>
                <a:effectLst/>
                <a:latin typeface="+mn-lt"/>
                <a:ea typeface="+mn-ea"/>
                <a:cs typeface="+mn-cs"/>
              </a:rPr>
              <a:t>会計などがあります。</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経営支援サービス</a:t>
            </a:r>
          </a:p>
          <a:p>
            <a:r>
              <a:rPr kumimoji="1" lang="ja-JP" altLang="ja-JP" sz="1200" kern="1200" dirty="0">
                <a:solidFill>
                  <a:schemeClr val="tx1"/>
                </a:solidFill>
                <a:effectLst/>
                <a:latin typeface="+mn-lt"/>
                <a:ea typeface="+mn-ea"/>
                <a:cs typeface="+mn-cs"/>
              </a:rPr>
              <a:t>企業経営者に対して資金調達やビジネス・プランのアドバイスを提供してくれるサービスです。事業業績や資金需要などを分析し、その企業にとって最適な事業ポートフォリオや資金調達方法などをアドバイスしてくれます。米国の</a:t>
            </a:r>
            <a:r>
              <a:rPr kumimoji="1" lang="en-US" altLang="ja-JP" sz="1200" kern="1200" dirty="0" err="1">
                <a:solidFill>
                  <a:schemeClr val="tx1"/>
                </a:solidFill>
                <a:effectLst/>
                <a:latin typeface="+mn-lt"/>
                <a:ea typeface="+mn-ea"/>
                <a:cs typeface="+mn-cs"/>
              </a:rPr>
              <a:t>BodeTree</a:t>
            </a:r>
            <a:r>
              <a:rPr kumimoji="1" lang="ja-JP" altLang="ja-JP" sz="1200" kern="1200" dirty="0">
                <a:solidFill>
                  <a:schemeClr val="tx1"/>
                </a:solidFill>
                <a:effectLst/>
                <a:latin typeface="+mn-lt"/>
                <a:ea typeface="+mn-ea"/>
                <a:cs typeface="+mn-cs"/>
              </a:rPr>
              <a:t>などがあります。</a:t>
            </a:r>
          </a:p>
          <a:p>
            <a:r>
              <a:rPr kumimoji="1" lang="ja-JP" altLang="ja-JP" sz="1200" kern="1200" dirty="0">
                <a:solidFill>
                  <a:schemeClr val="tx1"/>
                </a:solidFill>
                <a:effectLst/>
                <a:latin typeface="+mn-lt"/>
                <a:ea typeface="+mn-ea"/>
                <a:cs typeface="+mn-cs"/>
              </a:rPr>
              <a:t>銀行サービス</a:t>
            </a:r>
          </a:p>
          <a:p>
            <a:r>
              <a:rPr kumimoji="1" lang="ja-JP" altLang="ja-JP" sz="1200" kern="1200" dirty="0">
                <a:solidFill>
                  <a:schemeClr val="tx1"/>
                </a:solidFill>
                <a:effectLst/>
                <a:latin typeface="+mn-lt"/>
                <a:ea typeface="+mn-ea"/>
                <a:cs typeface="+mn-cs"/>
              </a:rPr>
              <a:t>銀行業務の代理店サービスとも言えるオンライン専用の銀行です。店舗はありませんが、銀行と提携し</a:t>
            </a:r>
            <a:r>
              <a:rPr kumimoji="1" lang="en-US" altLang="ja-JP" sz="1200" kern="1200" dirty="0">
                <a:solidFill>
                  <a:schemeClr val="tx1"/>
                </a:solidFill>
                <a:effectLst/>
                <a:latin typeface="+mn-lt"/>
                <a:ea typeface="+mn-ea"/>
                <a:cs typeface="+mn-cs"/>
              </a:rPr>
              <a:t>ATM</a:t>
            </a:r>
            <a:r>
              <a:rPr kumimoji="1" lang="ja-JP" altLang="ja-JP" sz="1200" kern="1200" dirty="0">
                <a:solidFill>
                  <a:schemeClr val="tx1"/>
                </a:solidFill>
                <a:effectLst/>
                <a:latin typeface="+mn-lt"/>
                <a:ea typeface="+mn-ea"/>
                <a:cs typeface="+mn-cs"/>
              </a:rPr>
              <a:t>での入出金や店舗決済にも対応し、口座維持などの手数料が無料や低料金で利用できます。また、費目の自動振り分けや個人資産管理機能を提供してくれるものもあります。使いやすくデザインも洗練されたスマートフォンアプリを提供し、ユーザーを増やしているようです。米国の</a:t>
            </a:r>
            <a:r>
              <a:rPr kumimoji="1" lang="en-US" altLang="ja-JP" sz="1200" kern="1200" dirty="0">
                <a:solidFill>
                  <a:schemeClr val="tx1"/>
                </a:solidFill>
                <a:effectLst/>
                <a:latin typeface="+mn-lt"/>
                <a:ea typeface="+mn-ea"/>
                <a:cs typeface="+mn-cs"/>
              </a:rPr>
              <a:t>Simple</a:t>
            </a:r>
            <a:r>
              <a:rPr kumimoji="1" lang="ja-JP" altLang="ja-JP" sz="1200" kern="1200" dirty="0">
                <a:solidFill>
                  <a:schemeClr val="tx1"/>
                </a:solidFill>
                <a:effectLst/>
                <a:latin typeface="+mn-lt"/>
                <a:ea typeface="+mn-ea"/>
                <a:cs typeface="+mn-cs"/>
              </a:rPr>
              <a:t>や</a:t>
            </a:r>
            <a:r>
              <a:rPr kumimoji="1" lang="en-US" altLang="ja-JP" sz="1200" kern="1200" dirty="0" err="1">
                <a:solidFill>
                  <a:schemeClr val="tx1"/>
                </a:solidFill>
                <a:effectLst/>
                <a:latin typeface="+mn-lt"/>
                <a:ea typeface="+mn-ea"/>
                <a:cs typeface="+mn-cs"/>
              </a:rPr>
              <a:t>Moven</a:t>
            </a:r>
            <a:r>
              <a:rPr kumimoji="1" lang="ja-JP" altLang="ja-JP" sz="1200" kern="1200" dirty="0">
                <a:solidFill>
                  <a:schemeClr val="tx1"/>
                </a:solidFill>
                <a:effectLst/>
                <a:latin typeface="+mn-lt"/>
                <a:ea typeface="+mn-ea"/>
                <a:cs typeface="+mn-cs"/>
              </a:rPr>
              <a:t>、ドイツの</a:t>
            </a:r>
            <a:r>
              <a:rPr kumimoji="1" lang="en-US" altLang="ja-JP" sz="1200" kern="1200" dirty="0">
                <a:solidFill>
                  <a:schemeClr val="tx1"/>
                </a:solidFill>
                <a:effectLst/>
                <a:latin typeface="+mn-lt"/>
                <a:ea typeface="+mn-ea"/>
                <a:cs typeface="+mn-cs"/>
              </a:rPr>
              <a:t>Number26</a:t>
            </a:r>
            <a:r>
              <a:rPr kumimoji="1" lang="ja-JP" altLang="ja-JP" sz="1200" kern="1200" dirty="0">
                <a:solidFill>
                  <a:schemeClr val="tx1"/>
                </a:solidFill>
                <a:effectLst/>
                <a:latin typeface="+mn-lt"/>
                <a:ea typeface="+mn-ea"/>
                <a:cs typeface="+mn-cs"/>
              </a:rPr>
              <a:t>などがあります。</a:t>
            </a:r>
          </a:p>
          <a:p>
            <a:r>
              <a:rPr kumimoji="1" lang="ja-JP" altLang="ja-JP" sz="1200" kern="1200" dirty="0">
                <a:solidFill>
                  <a:schemeClr val="tx1"/>
                </a:solidFill>
                <a:effectLst/>
                <a:latin typeface="+mn-lt"/>
                <a:ea typeface="+mn-ea"/>
                <a:cs typeface="+mn-cs"/>
              </a:rPr>
              <a:t>基盤</a:t>
            </a:r>
          </a:p>
          <a:p>
            <a:r>
              <a:rPr kumimoji="1" lang="ja-JP" altLang="ja-JP" sz="1200" kern="1200" dirty="0">
                <a:solidFill>
                  <a:schemeClr val="tx1"/>
                </a:solidFill>
                <a:effectLst/>
                <a:latin typeface="+mn-lt"/>
                <a:ea typeface="+mn-ea"/>
                <a:cs typeface="+mn-cs"/>
              </a:rPr>
              <a:t>銀行インフラ・サービス</a:t>
            </a:r>
          </a:p>
          <a:p>
            <a:r>
              <a:rPr kumimoji="1" lang="ja-JP" altLang="ja-JP" sz="1200" kern="1200" dirty="0">
                <a:solidFill>
                  <a:schemeClr val="tx1"/>
                </a:solidFill>
                <a:effectLst/>
                <a:latin typeface="+mn-lt"/>
                <a:ea typeface="+mn-ea"/>
                <a:cs typeface="+mn-cs"/>
              </a:rPr>
              <a:t>銀行のデータにアクセスするための</a:t>
            </a:r>
            <a:r>
              <a:rPr kumimoji="1" lang="en-US" altLang="ja-JP" sz="1200" kern="1200" dirty="0">
                <a:solidFill>
                  <a:schemeClr val="tx1"/>
                </a:solidFill>
                <a:effectLst/>
                <a:latin typeface="+mn-lt"/>
                <a:ea typeface="+mn-ea"/>
                <a:cs typeface="+mn-cs"/>
              </a:rPr>
              <a:t>API</a:t>
            </a:r>
            <a:r>
              <a:rPr kumimoji="1" lang="ja-JP" altLang="ja-JP" sz="1200" kern="1200" dirty="0">
                <a:solidFill>
                  <a:schemeClr val="tx1"/>
                </a:solidFill>
                <a:effectLst/>
                <a:latin typeface="+mn-lt"/>
                <a:ea typeface="+mn-ea"/>
                <a:cs typeface="+mn-cs"/>
              </a:rPr>
              <a:t>を提供しているサービスです。既存の銀行システムとデータをやり取りするための</a:t>
            </a:r>
            <a:r>
              <a:rPr kumimoji="1" lang="en-US" altLang="ja-JP" sz="1200" kern="1200" dirty="0">
                <a:solidFill>
                  <a:schemeClr val="tx1"/>
                </a:solidFill>
                <a:effectLst/>
                <a:latin typeface="+mn-lt"/>
                <a:ea typeface="+mn-ea"/>
                <a:cs typeface="+mn-cs"/>
              </a:rPr>
              <a:t>API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Application Program Interface</a:t>
            </a:r>
            <a:r>
              <a:rPr kumimoji="1" lang="ja-JP" altLang="ja-JP" sz="1200" kern="1200" dirty="0">
                <a:solidFill>
                  <a:schemeClr val="tx1"/>
                </a:solidFill>
                <a:effectLst/>
                <a:latin typeface="+mn-lt"/>
                <a:ea typeface="+mn-ea"/>
                <a:cs typeface="+mn-cs"/>
              </a:rPr>
              <a:t>）と独自のスマートフォンアプリを使い、無店舗のモバイル銀行サービスを構築することができます。米国の</a:t>
            </a:r>
            <a:r>
              <a:rPr kumimoji="1" lang="en-US" altLang="ja-JP" sz="1200" kern="1200" dirty="0">
                <a:solidFill>
                  <a:schemeClr val="tx1"/>
                </a:solidFill>
                <a:effectLst/>
                <a:latin typeface="+mn-lt"/>
                <a:ea typeface="+mn-ea"/>
                <a:cs typeface="+mn-cs"/>
              </a:rPr>
              <a:t>Plaid</a:t>
            </a:r>
            <a:r>
              <a:rPr kumimoji="1" lang="ja-JP" altLang="ja-JP" sz="1200" kern="1200" dirty="0">
                <a:solidFill>
                  <a:schemeClr val="tx1"/>
                </a:solidFill>
                <a:effectLst/>
                <a:latin typeface="+mn-lt"/>
                <a:ea typeface="+mn-ea"/>
                <a:cs typeface="+mn-cs"/>
              </a:rPr>
              <a:t>やドイツの</a:t>
            </a:r>
            <a:r>
              <a:rPr kumimoji="1" lang="en-US" altLang="ja-JP" sz="1200" kern="1200" dirty="0">
                <a:solidFill>
                  <a:schemeClr val="tx1"/>
                </a:solidFill>
                <a:effectLst/>
                <a:latin typeface="+mn-lt"/>
                <a:ea typeface="+mn-ea"/>
                <a:cs typeface="+mn-cs"/>
              </a:rPr>
              <a:t>Open Bank Project</a:t>
            </a:r>
            <a:r>
              <a:rPr kumimoji="1" lang="ja-JP" altLang="ja-JP" sz="1200" kern="1200" dirty="0">
                <a:solidFill>
                  <a:schemeClr val="tx1"/>
                </a:solidFill>
                <a:effectLst/>
                <a:latin typeface="+mn-lt"/>
                <a:ea typeface="+mn-ea"/>
                <a:cs typeface="+mn-cs"/>
              </a:rPr>
              <a:t>などの取り組みがあります。</a:t>
            </a:r>
          </a:p>
          <a:p>
            <a:r>
              <a:rPr kumimoji="1" lang="ja-JP" altLang="ja-JP" sz="1200" kern="1200" dirty="0">
                <a:solidFill>
                  <a:schemeClr val="tx1"/>
                </a:solidFill>
                <a:effectLst/>
                <a:latin typeface="+mn-lt"/>
                <a:ea typeface="+mn-ea"/>
                <a:cs typeface="+mn-cs"/>
              </a:rPr>
              <a:t>暗号通貨</a:t>
            </a:r>
          </a:p>
          <a:p>
            <a:r>
              <a:rPr kumimoji="1" lang="ja-JP" altLang="ja-JP" sz="1200" kern="1200" dirty="0">
                <a:solidFill>
                  <a:schemeClr val="tx1"/>
                </a:solidFill>
                <a:effectLst/>
                <a:latin typeface="+mn-lt"/>
                <a:ea typeface="+mn-ea"/>
                <a:cs typeface="+mn-cs"/>
              </a:rPr>
              <a:t>暗号通貨（</a:t>
            </a:r>
            <a:r>
              <a:rPr kumimoji="1" lang="en-US" altLang="ja-JP" sz="1200" kern="1200" dirty="0" err="1">
                <a:solidFill>
                  <a:schemeClr val="tx1"/>
                </a:solidFill>
                <a:effectLst/>
                <a:latin typeface="+mn-lt"/>
                <a:ea typeface="+mn-ea"/>
                <a:cs typeface="+mn-cs"/>
              </a:rPr>
              <a:t>Cryptocurrency</a:t>
            </a:r>
            <a:r>
              <a:rPr kumimoji="1" lang="ja-JP" altLang="ja-JP" sz="1200" kern="1200" dirty="0">
                <a:solidFill>
                  <a:schemeClr val="tx1"/>
                </a:solidFill>
                <a:effectLst/>
                <a:latin typeface="+mn-lt"/>
                <a:ea typeface="+mn-ea"/>
                <a:cs typeface="+mn-cs"/>
              </a:rPr>
              <a:t>、仮想通貨とも言われます）は、高度な暗号化や電子署名の技術を駆使し、国家機関や中央銀行といった公的権威に依存することなく、ネット上を流通する通貨です。国家機関や中央銀行といった権威に担保されないため信用や価値は、ネットワーク参加者全体で相互に形成されてゆきます。そのため価値下落を防ぐ努力をしてくれる公的な組織や体制は存在しません。一方で、使用者の意図に反して価値をコントロールすることもできないといった特徴を持っています。</a:t>
            </a:r>
          </a:p>
          <a:p>
            <a:r>
              <a:rPr kumimoji="1" lang="en-US" altLang="ja-JP" sz="1200" kern="1200" dirty="0" err="1">
                <a:solidFill>
                  <a:schemeClr val="tx1"/>
                </a:solidFill>
                <a:effectLst/>
                <a:latin typeface="+mn-lt"/>
                <a:ea typeface="+mn-ea"/>
                <a:cs typeface="+mn-cs"/>
              </a:rPr>
              <a:t>Bitcoin</a:t>
            </a:r>
            <a:r>
              <a:rPr kumimoji="1" lang="ja-JP" altLang="ja-JP" sz="1200" kern="1200" dirty="0">
                <a:solidFill>
                  <a:schemeClr val="tx1"/>
                </a:solidFill>
                <a:effectLst/>
                <a:latin typeface="+mn-lt"/>
                <a:ea typeface="+mn-ea"/>
                <a:cs typeface="+mn-cs"/>
              </a:rPr>
              <a:t>が有名ですが、それ以外にも</a:t>
            </a:r>
            <a:r>
              <a:rPr kumimoji="1" lang="en-US" altLang="ja-JP" sz="1200" kern="1200" dirty="0">
                <a:solidFill>
                  <a:schemeClr val="tx1"/>
                </a:solidFill>
                <a:effectLst/>
                <a:latin typeface="+mn-lt"/>
                <a:ea typeface="+mn-ea"/>
                <a:cs typeface="+mn-cs"/>
              </a:rPr>
              <a:t>Ripple</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Litecoin</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Dogecoin</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Bitshares</a:t>
            </a:r>
            <a:r>
              <a:rPr kumimoji="1" lang="ja-JP" altLang="ja-JP" sz="1200" kern="1200" dirty="0">
                <a:solidFill>
                  <a:schemeClr val="tx1"/>
                </a:solidFill>
                <a:effectLst/>
                <a:latin typeface="+mn-lt"/>
                <a:ea typeface="+mn-ea"/>
                <a:cs typeface="+mn-cs"/>
              </a:rPr>
              <a:t>　などがあります。</a:t>
            </a:r>
          </a:p>
          <a:p>
            <a:r>
              <a:rPr kumimoji="1" lang="ja-JP" altLang="ja-JP" sz="1200" kern="1200" dirty="0">
                <a:solidFill>
                  <a:schemeClr val="tx1"/>
                </a:solidFill>
                <a:effectLst/>
                <a:latin typeface="+mn-lt"/>
                <a:ea typeface="+mn-ea"/>
                <a:cs typeface="+mn-cs"/>
              </a:rPr>
              <a:t>現在は、投資目的での利用が多いようですが、実際の物品購入やサービス利用にも使われはじめています。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既存の法律や制度による規制の多い金融業界ですが、</a:t>
            </a:r>
            <a:r>
              <a:rPr kumimoji="1" lang="en-US" altLang="ja-JP" sz="1200" kern="1200" dirty="0" err="1">
                <a:solidFill>
                  <a:schemeClr val="tx1"/>
                </a:solidFill>
                <a:effectLst/>
                <a:latin typeface="+mn-lt"/>
                <a:ea typeface="+mn-ea"/>
                <a:cs typeface="+mn-cs"/>
              </a:rPr>
              <a:t>FinTech</a:t>
            </a:r>
            <a:r>
              <a:rPr kumimoji="1" lang="ja-JP" altLang="ja-JP" sz="1200" kern="1200" dirty="0">
                <a:solidFill>
                  <a:schemeClr val="tx1"/>
                </a:solidFill>
                <a:effectLst/>
                <a:latin typeface="+mn-lt"/>
                <a:ea typeface="+mn-ea"/>
                <a:cs typeface="+mn-cs"/>
              </a:rPr>
              <a:t>の登場により、これまでの常識を大きく揺さぶり始めています。金融業界や規制当局は、この変化への対応を求められているのです。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10</a:t>
            </a:fld>
            <a:endParaRPr kumimoji="1" lang="ja-JP" altLang="en-US"/>
          </a:p>
        </p:txBody>
      </p:sp>
    </p:spTree>
    <p:extLst>
      <p:ext uri="{BB962C8B-B14F-4D97-AF65-F5344CB8AC3E}">
        <p14:creationId xmlns:p14="http://schemas.microsoft.com/office/powerpoint/2010/main" val="2109636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「デジタル・データから立体の造形物を直接作り出す装置」が、</a:t>
            </a:r>
            <a:r>
              <a:rPr kumimoji="1" lang="en-US" altLang="ja-JP" sz="1200" kern="1200" dirty="0">
                <a:solidFill>
                  <a:schemeClr val="tx1"/>
                </a:solidFill>
                <a:effectLst/>
                <a:latin typeface="+mn-lt"/>
                <a:ea typeface="+mn-ea"/>
                <a:cs typeface="+mn-cs"/>
              </a:rPr>
              <a:t>3D</a:t>
            </a:r>
            <a:r>
              <a:rPr kumimoji="1" lang="ja-JP" altLang="ja-JP" sz="1200" kern="1200" dirty="0">
                <a:solidFill>
                  <a:schemeClr val="tx1"/>
                </a:solidFill>
                <a:effectLst/>
                <a:latin typeface="+mn-lt"/>
                <a:ea typeface="+mn-ea"/>
                <a:cs typeface="+mn-cs"/>
              </a:rPr>
              <a:t>プリンタです。</a:t>
            </a:r>
          </a:p>
          <a:p>
            <a:r>
              <a:rPr kumimoji="1" lang="en-US" altLang="ja-JP" sz="1200" kern="1200" dirty="0">
                <a:solidFill>
                  <a:schemeClr val="tx1"/>
                </a:solidFill>
                <a:effectLst/>
                <a:latin typeface="+mn-lt"/>
                <a:ea typeface="+mn-ea"/>
                <a:cs typeface="+mn-cs"/>
              </a:rPr>
              <a:t>3D</a:t>
            </a:r>
            <a:r>
              <a:rPr kumimoji="1" lang="ja-JP" altLang="ja-JP" sz="1200" kern="1200" dirty="0">
                <a:solidFill>
                  <a:schemeClr val="tx1"/>
                </a:solidFill>
                <a:effectLst/>
                <a:latin typeface="+mn-lt"/>
                <a:ea typeface="+mn-ea"/>
                <a:cs typeface="+mn-cs"/>
              </a:rPr>
              <a:t>プリンタは、コンピュータに取り込まれた</a:t>
            </a:r>
            <a:r>
              <a:rPr kumimoji="1" lang="en-US" altLang="ja-JP" sz="1200" kern="1200" dirty="0">
                <a:solidFill>
                  <a:schemeClr val="tx1"/>
                </a:solidFill>
                <a:effectLst/>
                <a:latin typeface="+mn-lt"/>
                <a:ea typeface="+mn-ea"/>
                <a:cs typeface="+mn-cs"/>
              </a:rPr>
              <a:t>3D</a:t>
            </a:r>
            <a:r>
              <a:rPr kumimoji="1" lang="ja-JP" altLang="ja-JP" sz="1200" kern="1200" dirty="0">
                <a:solidFill>
                  <a:schemeClr val="tx1"/>
                </a:solidFill>
                <a:effectLst/>
                <a:latin typeface="+mn-lt"/>
                <a:ea typeface="+mn-ea"/>
                <a:cs typeface="+mn-cs"/>
              </a:rPr>
              <a:t>データをミクロン単位の薄い断層データに分解し、これに沿って樹脂や金属粉末などを少しずつ積層しながら立体形状に仕上げてゆく「</a:t>
            </a:r>
            <a:r>
              <a:rPr kumimoji="1" lang="en-US" altLang="ja-JP" sz="1200" kern="1200" dirty="0">
                <a:solidFill>
                  <a:schemeClr val="tx1"/>
                </a:solidFill>
                <a:effectLst/>
                <a:latin typeface="+mn-lt"/>
                <a:ea typeface="+mn-ea"/>
                <a:cs typeface="+mn-cs"/>
              </a:rPr>
              <a:t>3D</a:t>
            </a:r>
            <a:r>
              <a:rPr kumimoji="1" lang="ja-JP" altLang="ja-JP" sz="1200" kern="1200" dirty="0">
                <a:solidFill>
                  <a:schemeClr val="tx1"/>
                </a:solidFill>
                <a:effectLst/>
                <a:latin typeface="+mn-lt"/>
                <a:ea typeface="+mn-ea"/>
                <a:cs typeface="+mn-cs"/>
              </a:rPr>
              <a:t>積層造形技術」が、一般的に使われています。最近では、食品素材を材料に食べ物を作れる</a:t>
            </a:r>
            <a:r>
              <a:rPr kumimoji="1" lang="en-US" altLang="ja-JP" sz="1200" kern="1200" dirty="0">
                <a:solidFill>
                  <a:schemeClr val="tx1"/>
                </a:solidFill>
                <a:effectLst/>
                <a:latin typeface="+mn-lt"/>
                <a:ea typeface="+mn-ea"/>
                <a:cs typeface="+mn-cs"/>
              </a:rPr>
              <a:t>3D</a:t>
            </a:r>
            <a:r>
              <a:rPr kumimoji="1" lang="ja-JP" altLang="ja-JP" sz="1200" kern="1200" dirty="0">
                <a:solidFill>
                  <a:schemeClr val="tx1"/>
                </a:solidFill>
                <a:effectLst/>
                <a:latin typeface="+mn-lt"/>
                <a:ea typeface="+mn-ea"/>
                <a:cs typeface="+mn-cs"/>
              </a:rPr>
              <a:t>プリンタも登場しています。</a:t>
            </a:r>
          </a:p>
          <a:p>
            <a:r>
              <a:rPr kumimoji="1" lang="ja-JP" altLang="ja-JP" sz="1200" kern="1200" dirty="0">
                <a:solidFill>
                  <a:schemeClr val="tx1"/>
                </a:solidFill>
                <a:effectLst/>
                <a:latin typeface="+mn-lt"/>
                <a:ea typeface="+mn-ea"/>
                <a:cs typeface="+mn-cs"/>
              </a:rPr>
              <a:t>用途には次のようなものがあります。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pPr lvl="0"/>
            <a:r>
              <a:rPr kumimoji="1" lang="ja-JP" altLang="ja-JP" sz="1200" kern="1200" dirty="0">
                <a:solidFill>
                  <a:schemeClr val="tx1"/>
                </a:solidFill>
                <a:effectLst/>
                <a:latin typeface="+mn-lt"/>
                <a:ea typeface="+mn-ea"/>
                <a:cs typeface="+mn-cs"/>
              </a:rPr>
              <a:t>製造業：</a:t>
            </a:r>
            <a:r>
              <a:rPr kumimoji="1" lang="en-US" altLang="ja-JP" sz="1200" kern="1200" dirty="0">
                <a:solidFill>
                  <a:schemeClr val="tx1"/>
                </a:solidFill>
                <a:effectLst/>
                <a:latin typeface="+mn-lt"/>
                <a:ea typeface="+mn-ea"/>
                <a:cs typeface="+mn-cs"/>
              </a:rPr>
              <a:t>CAD</a:t>
            </a:r>
            <a:r>
              <a:rPr kumimoji="1" lang="ja-JP" altLang="ja-JP" sz="1200" kern="1200" dirty="0">
                <a:solidFill>
                  <a:schemeClr val="tx1"/>
                </a:solidFill>
                <a:effectLst/>
                <a:latin typeface="+mn-lt"/>
                <a:ea typeface="+mn-ea"/>
                <a:cs typeface="+mn-cs"/>
              </a:rPr>
              <a:t>（コンピュータを使った設計）データを元に、試作品やモックアップ、鋳物のための中子や砂型、少量生産の特注品など</a:t>
            </a:r>
          </a:p>
          <a:p>
            <a:pPr lvl="0"/>
            <a:r>
              <a:rPr kumimoji="1" lang="ja-JP" altLang="ja-JP" sz="1200" kern="1200" dirty="0">
                <a:solidFill>
                  <a:schemeClr val="tx1"/>
                </a:solidFill>
                <a:effectLst/>
                <a:latin typeface="+mn-lt"/>
                <a:ea typeface="+mn-ea"/>
                <a:cs typeface="+mn-cs"/>
              </a:rPr>
              <a:t>医療</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コンピュータ断層撮影装置などの人体内部の立体形状データを元にした手術前検討用臓器模型、患者個別の移植用人工骨格など</a:t>
            </a:r>
          </a:p>
          <a:p>
            <a:pPr lvl="0"/>
            <a:r>
              <a:rPr kumimoji="1" lang="ja-JP" altLang="ja-JP" sz="1200" kern="1200" dirty="0">
                <a:solidFill>
                  <a:schemeClr val="tx1"/>
                </a:solidFill>
                <a:effectLst/>
                <a:latin typeface="+mn-lt"/>
                <a:ea typeface="+mn-ea"/>
                <a:cs typeface="+mn-cs"/>
              </a:rPr>
              <a:t>建築業：提案、説明のための建築模型</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年代に登場した</a:t>
            </a:r>
            <a:r>
              <a:rPr kumimoji="1" lang="en-US" altLang="ja-JP" sz="1200" kern="1200" dirty="0">
                <a:solidFill>
                  <a:schemeClr val="tx1"/>
                </a:solidFill>
                <a:effectLst/>
                <a:latin typeface="+mn-lt"/>
                <a:ea typeface="+mn-ea"/>
                <a:cs typeface="+mn-cs"/>
              </a:rPr>
              <a:t>3D</a:t>
            </a:r>
            <a:r>
              <a:rPr kumimoji="1" lang="ja-JP" altLang="ja-JP" sz="1200" kern="1200" dirty="0">
                <a:solidFill>
                  <a:schemeClr val="tx1"/>
                </a:solidFill>
                <a:effectLst/>
                <a:latin typeface="+mn-lt"/>
                <a:ea typeface="+mn-ea"/>
                <a:cs typeface="+mn-cs"/>
              </a:rPr>
              <a:t>プリンタですが、当時は周辺技術が揃わず、価格も数千万円と高価で普及しませんでした。それが、昨今、技術の進歩とともに、数十万円、数万円に価格低下したことで、注目されるようになったのです。また、従来、素早く試作する（ラピッド・プロトタイピング）が主な用途でしたが、最近は精度も上がり材料の選択肢も増えたことで、素早く生産する（ラピッド・マニュファクチャリング）へと用途を広げつつあります。</a:t>
            </a:r>
          </a:p>
          <a:p>
            <a:r>
              <a:rPr kumimoji="1" lang="en-US" altLang="ja-JP" sz="1200" kern="1200" dirty="0">
                <a:solidFill>
                  <a:schemeClr val="tx1"/>
                </a:solidFill>
                <a:effectLst/>
                <a:latin typeface="+mn-lt"/>
                <a:ea typeface="+mn-ea"/>
                <a:cs typeface="+mn-cs"/>
              </a:rPr>
              <a:t>3D</a:t>
            </a:r>
            <a:r>
              <a:rPr kumimoji="1" lang="ja-JP" altLang="ja-JP" sz="1200" kern="1200" dirty="0">
                <a:solidFill>
                  <a:schemeClr val="tx1"/>
                </a:solidFill>
                <a:effectLst/>
                <a:latin typeface="+mn-lt"/>
                <a:ea typeface="+mn-ea"/>
                <a:cs typeface="+mn-cs"/>
              </a:rPr>
              <a:t>データはネットを介して自由にやり取りできます。例えば、地上で作られた設計データを使い国際宇宙ステーション（</a:t>
            </a:r>
            <a:r>
              <a:rPr kumimoji="1" lang="en-US" altLang="ja-JP" sz="1200" kern="1200" dirty="0">
                <a:solidFill>
                  <a:schemeClr val="tx1"/>
                </a:solidFill>
                <a:effectLst/>
                <a:latin typeface="+mn-lt"/>
                <a:ea typeface="+mn-ea"/>
                <a:cs typeface="+mn-cs"/>
              </a:rPr>
              <a:t>ISS</a:t>
            </a:r>
            <a:r>
              <a:rPr kumimoji="1" lang="ja-JP" altLang="ja-JP" sz="1200" kern="1200" dirty="0">
                <a:solidFill>
                  <a:schemeClr val="tx1"/>
                </a:solidFill>
                <a:effectLst/>
                <a:latin typeface="+mn-lt"/>
                <a:ea typeface="+mn-ea"/>
                <a:cs typeface="+mn-cs"/>
              </a:rPr>
              <a:t>）に設置された</a:t>
            </a:r>
            <a:r>
              <a:rPr kumimoji="1" lang="en-US" altLang="ja-JP" sz="1200" kern="1200" dirty="0">
                <a:solidFill>
                  <a:schemeClr val="tx1"/>
                </a:solidFill>
                <a:effectLst/>
                <a:latin typeface="+mn-lt"/>
                <a:ea typeface="+mn-ea"/>
                <a:cs typeface="+mn-cs"/>
              </a:rPr>
              <a:t>3D</a:t>
            </a:r>
            <a:r>
              <a:rPr kumimoji="1" lang="ja-JP" altLang="ja-JP" sz="1200" kern="1200" dirty="0">
                <a:solidFill>
                  <a:schemeClr val="tx1"/>
                </a:solidFill>
                <a:effectLst/>
                <a:latin typeface="+mn-lt"/>
                <a:ea typeface="+mn-ea"/>
                <a:cs typeface="+mn-cs"/>
              </a:rPr>
              <a:t>プリンタで、工具や補修部品が作られるようになりました。また、「もの作りの民主化」が進み、産業のあり方を根底から変えてしまうと言う意見も聞かれるようになりました。</a:t>
            </a:r>
          </a:p>
          <a:p>
            <a:r>
              <a:rPr kumimoji="1" lang="ja-JP" altLang="ja-JP" sz="1200" kern="1200" dirty="0">
                <a:solidFill>
                  <a:schemeClr val="tx1"/>
                </a:solidFill>
                <a:effectLst/>
                <a:latin typeface="+mn-lt"/>
                <a:ea typeface="+mn-ea"/>
                <a:cs typeface="+mn-cs"/>
              </a:rPr>
              <a:t>ロボット同様、</a:t>
            </a:r>
            <a:r>
              <a:rPr kumimoji="1" lang="en-US" altLang="ja-JP" sz="1200" kern="1200" dirty="0">
                <a:solidFill>
                  <a:schemeClr val="tx1"/>
                </a:solidFill>
                <a:effectLst/>
                <a:latin typeface="+mn-lt"/>
                <a:ea typeface="+mn-ea"/>
                <a:cs typeface="+mn-cs"/>
              </a:rPr>
              <a:t>3D</a:t>
            </a:r>
            <a:r>
              <a:rPr kumimoji="1" lang="ja-JP" altLang="ja-JP" sz="1200" kern="1200" dirty="0">
                <a:solidFill>
                  <a:schemeClr val="tx1"/>
                </a:solidFill>
                <a:effectLst/>
                <a:latin typeface="+mn-lt"/>
                <a:ea typeface="+mn-ea"/>
                <a:cs typeface="+mn-cs"/>
              </a:rPr>
              <a:t>プリンタは、コンピュータと人をつなぐ新しい</a:t>
            </a:r>
            <a:r>
              <a:rPr kumimoji="1" lang="en-US" altLang="ja-JP" sz="1200" kern="1200" dirty="0">
                <a:solidFill>
                  <a:schemeClr val="tx1"/>
                </a:solidFill>
                <a:effectLst/>
                <a:latin typeface="+mn-lt"/>
                <a:ea typeface="+mn-ea"/>
                <a:cs typeface="+mn-cs"/>
              </a:rPr>
              <a:t>UI</a:t>
            </a:r>
            <a:r>
              <a:rPr kumimoji="1" lang="ja-JP" altLang="ja-JP" sz="1200" kern="1200" dirty="0">
                <a:solidFill>
                  <a:schemeClr val="tx1"/>
                </a:solidFill>
                <a:effectLst/>
                <a:latin typeface="+mn-lt"/>
                <a:ea typeface="+mn-ea"/>
                <a:cs typeface="+mn-cs"/>
              </a:rPr>
              <a:t>（ユーザー・インターフェイス）として、今後も注目されてゆくことになるでしょう。</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12</a:t>
            </a:fld>
            <a:endParaRPr kumimoji="1" lang="ja-JP" altLang="en-US"/>
          </a:p>
        </p:txBody>
      </p:sp>
    </p:spTree>
    <p:extLst>
      <p:ext uri="{BB962C8B-B14F-4D97-AF65-F5344CB8AC3E}">
        <p14:creationId xmlns:p14="http://schemas.microsoft.com/office/powerpoint/2010/main" val="882003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ドローン（</a:t>
            </a:r>
            <a:r>
              <a:rPr kumimoji="1" lang="en-US" altLang="ja-JP" sz="1200" b="0" i="0" kern="1200" dirty="0">
                <a:solidFill>
                  <a:schemeClr val="tx1"/>
                </a:solidFill>
                <a:effectLst/>
                <a:latin typeface="+mn-lt"/>
                <a:ea typeface="+mn-ea"/>
                <a:cs typeface="+mn-cs"/>
              </a:rPr>
              <a:t>drone</a:t>
            </a:r>
            <a:r>
              <a:rPr kumimoji="1" lang="ja-JP" altLang="en-US" sz="1200" b="0" i="0" kern="1200" dirty="0">
                <a:solidFill>
                  <a:schemeClr val="tx1"/>
                </a:solidFill>
                <a:effectLst/>
                <a:latin typeface="+mn-lt"/>
                <a:ea typeface="+mn-ea"/>
                <a:cs typeface="+mn-cs"/>
              </a:rPr>
              <a:t>）とは、遠隔操作が可能な無人飛行機の総称で、ブーンと羽音を立てて飛ぶ「雄の蜂」を意味する英単語から転じて使われるようになりました。</a:t>
            </a:r>
          </a:p>
          <a:p>
            <a:r>
              <a:rPr kumimoji="1" lang="ja-JP" altLang="en-US" sz="1200" b="0" i="0" kern="1200" dirty="0">
                <a:solidFill>
                  <a:schemeClr val="tx1"/>
                </a:solidFill>
                <a:effectLst/>
                <a:latin typeface="+mn-lt"/>
                <a:ea typeface="+mn-ea"/>
                <a:cs typeface="+mn-cs"/>
              </a:rPr>
              <a:t>元々は戦場における偵察や攻撃などの軍事用に開発されましたが、農薬散布や空撮などの業務用、あるいは飛ばして楽しむホビー用として用途が広がっています。大きさは全長数センチ程度の小型のものから</a:t>
            </a:r>
            <a:r>
              <a:rPr kumimoji="1" lang="en-US" altLang="ja-JP" sz="1200" b="0" i="0" kern="1200" dirty="0">
                <a:solidFill>
                  <a:schemeClr val="tx1"/>
                </a:solidFill>
                <a:effectLst/>
                <a:latin typeface="+mn-lt"/>
                <a:ea typeface="+mn-ea"/>
                <a:cs typeface="+mn-cs"/>
              </a:rPr>
              <a:t>10</a:t>
            </a:r>
            <a:r>
              <a:rPr kumimoji="1" lang="ja-JP" altLang="en-US" sz="1200" b="0" i="0" kern="1200" dirty="0">
                <a:solidFill>
                  <a:schemeClr val="tx1"/>
                </a:solidFill>
                <a:effectLst/>
                <a:latin typeface="+mn-lt"/>
                <a:ea typeface="+mn-ea"/>
                <a:cs typeface="+mn-cs"/>
              </a:rPr>
              <a:t>メートル超の大型のものまであり、形状は複数のプロペラを持つヘリコプター（マルチコプター）が一般的で、固定翼の機体なども登場しています。</a:t>
            </a:r>
          </a:p>
          <a:p>
            <a:r>
              <a:rPr kumimoji="1" lang="ja-JP" altLang="en-US" sz="1200" b="0" i="0" kern="1200" dirty="0">
                <a:solidFill>
                  <a:schemeClr val="tx1"/>
                </a:solidFill>
                <a:effectLst/>
                <a:latin typeface="+mn-lt"/>
                <a:ea typeface="+mn-ea"/>
                <a:cs typeface="+mn-cs"/>
              </a:rPr>
              <a:t>また、静止画や動画を撮影するカメラに加え、位置情報を捉える</a:t>
            </a:r>
            <a:r>
              <a:rPr kumimoji="1" lang="en-US" altLang="ja-JP" sz="1200" b="0" i="0" kern="1200" dirty="0">
                <a:solidFill>
                  <a:schemeClr val="tx1"/>
                </a:solidFill>
                <a:effectLst/>
                <a:latin typeface="+mn-lt"/>
                <a:ea typeface="+mn-ea"/>
                <a:cs typeface="+mn-cs"/>
              </a:rPr>
              <a:t>GPS</a:t>
            </a:r>
            <a:r>
              <a:rPr kumimoji="1" lang="ja-JP" altLang="en-US" sz="1200" b="0" i="0" kern="1200" dirty="0">
                <a:solidFill>
                  <a:schemeClr val="tx1"/>
                </a:solidFill>
                <a:effectLst/>
                <a:latin typeface="+mn-lt"/>
                <a:ea typeface="+mn-ea"/>
                <a:cs typeface="+mn-cs"/>
              </a:rPr>
              <a:t>、速度や動きを検知する加速度センサー、傾きや角度などを検知するジャイロセンサーなどを搭載しています。それらを使って自ら機体を安定させ、指定した経路を自動で飛行し元の位置に戻ってくるなどの自律飛行ができる機体もあります。このあたりが従来のラジコン機と異なるところです。</a:t>
            </a:r>
          </a:p>
          <a:p>
            <a:r>
              <a:rPr kumimoji="1" lang="ja-JP" altLang="en-US" sz="1200" b="0" i="0" kern="1200" dirty="0">
                <a:solidFill>
                  <a:schemeClr val="tx1"/>
                </a:solidFill>
                <a:effectLst/>
                <a:latin typeface="+mn-lt"/>
                <a:ea typeface="+mn-ea"/>
                <a:cs typeface="+mn-cs"/>
              </a:rPr>
              <a:t>これらドローンに使われている電子部品は、スマートフォンで使われるカメラやセンサー、プロセッサーや電池などと共通するものもすくなくありません。そのためスマートフォンの大量生産による部品の低価格化によって、ドローンの市販価格も下がり、業務用途ばかりでなく個人での利用も拡大しています。</a:t>
            </a:r>
          </a:p>
          <a:p>
            <a:r>
              <a:rPr kumimoji="1" lang="ja-JP" altLang="en-US" sz="1200" b="0" i="0" kern="1200" dirty="0">
                <a:solidFill>
                  <a:schemeClr val="tx1"/>
                </a:solidFill>
                <a:effectLst/>
                <a:latin typeface="+mn-lt"/>
                <a:ea typeface="+mn-ea"/>
                <a:cs typeface="+mn-cs"/>
              </a:rPr>
              <a:t>「オープン化」への取り組みも注目されています。ドローンは、カメラやセンサーで様々なデータを捉え、無線を介してインターネットとつなげて、クラウドにデータを送ることができます。「空飛ぶ</a:t>
            </a:r>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デバイス」とも言えるこのような特徴を活かし、様々な用途での利用が模索されていますが、そのアプリケーションを誰もが容易に開発できるようにし、用途を広げてゆこうというのです。そのために、ドローンに最適化したオペレーティングシステムやプログラミング環境を共同で開発し広く公開する取り組みや、ドローンに必要な機能を標準で搭載したプロセッサーや電子部品のモジュールが市販されるようになりました。特に、</a:t>
            </a:r>
            <a:r>
              <a:rPr kumimoji="1" lang="en-US" altLang="ja-JP" sz="1200" b="0" i="0" kern="1200" dirty="0">
                <a:solidFill>
                  <a:schemeClr val="tx1"/>
                </a:solidFill>
                <a:effectLst/>
                <a:latin typeface="+mn-lt"/>
                <a:ea typeface="+mn-ea"/>
                <a:cs typeface="+mn-cs"/>
              </a:rPr>
              <a:t>Intel</a:t>
            </a:r>
            <a:r>
              <a:rPr kumimoji="1" lang="ja-JP" altLang="en-US" sz="1200" b="0" i="0" kern="1200" dirty="0">
                <a:solidFill>
                  <a:schemeClr val="tx1"/>
                </a:solidFill>
                <a:effectLst/>
                <a:latin typeface="+mn-lt"/>
                <a:ea typeface="+mn-ea"/>
                <a:cs typeface="+mn-cs"/>
              </a:rPr>
              <a:t>や</a:t>
            </a:r>
            <a:r>
              <a:rPr kumimoji="1" lang="en-US" altLang="ja-JP" sz="1200" b="0" i="0" kern="1200" dirty="0">
                <a:solidFill>
                  <a:schemeClr val="tx1"/>
                </a:solidFill>
                <a:effectLst/>
                <a:latin typeface="+mn-lt"/>
                <a:ea typeface="+mn-ea"/>
                <a:cs typeface="+mn-cs"/>
              </a:rPr>
              <a:t>QUALCOMM</a:t>
            </a:r>
            <a:r>
              <a:rPr kumimoji="1" lang="ja-JP" altLang="en-US" sz="1200" b="0" i="0" kern="1200" dirty="0">
                <a:solidFill>
                  <a:schemeClr val="tx1"/>
                </a:solidFill>
                <a:effectLst/>
                <a:latin typeface="+mn-lt"/>
                <a:ea typeface="+mn-ea"/>
                <a:cs typeface="+mn-cs"/>
              </a:rPr>
              <a:t>など、パソコンやスマートフォンで標準プラットフォームを提供している企業は、次のプラットフォームの覇権を握るべく、積極的に製品開発を行っています。</a:t>
            </a:r>
          </a:p>
          <a:p>
            <a:r>
              <a:rPr kumimoji="1" lang="ja-JP" altLang="en-US" sz="1200" b="0" i="0" kern="1200" dirty="0">
                <a:solidFill>
                  <a:schemeClr val="tx1"/>
                </a:solidFill>
                <a:effectLst/>
                <a:latin typeface="+mn-lt"/>
                <a:ea typeface="+mn-ea"/>
                <a:cs typeface="+mn-cs"/>
              </a:rPr>
              <a:t>ドローンが注目されるのは、これまでには無かった「空間をデータ化できる」有効な手段だからです。</a:t>
            </a:r>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が「現実世界をデータ化し、ネットに送り出す仕組み」として注目されていますが、「空間のデータ化」も当然に求められています。その手段として航空機や人工衛星など高高度からのセンシング技術は既にありますが、低高度でしかも移動しながらきめ細かくセンシングする有効な手段はこれまでありませんでした。そこに登場したのがドローンです。まさに未知の領域への可能性が生まれたのです。そのため用途については、まだまだ模索の段階ですが、大きな可能性が広がっていると言えるでしょう。このような理由から注目されているのです。</a:t>
            </a:r>
          </a:p>
          <a:p>
            <a:r>
              <a:rPr kumimoji="1" lang="ja-JP" altLang="en-US" sz="1200" b="0" i="0" kern="1200" dirty="0">
                <a:solidFill>
                  <a:schemeClr val="tx1"/>
                </a:solidFill>
                <a:effectLst/>
                <a:latin typeface="+mn-lt"/>
                <a:ea typeface="+mn-ea"/>
                <a:cs typeface="+mn-cs"/>
              </a:rPr>
              <a:t>そんな模索段階ではありますが、既に様々な用途で使われはじめています。</a:t>
            </a:r>
          </a:p>
          <a:p>
            <a:r>
              <a:rPr kumimoji="1" lang="ja-JP" altLang="en-US" sz="1200" b="1" i="0" kern="1200" dirty="0">
                <a:solidFill>
                  <a:schemeClr val="tx1"/>
                </a:solidFill>
                <a:effectLst/>
                <a:latin typeface="+mn-lt"/>
                <a:ea typeface="+mn-ea"/>
                <a:cs typeface="+mn-cs"/>
              </a:rPr>
              <a:t>鳥の目線での空撮</a:t>
            </a:r>
          </a:p>
          <a:p>
            <a:r>
              <a:rPr kumimoji="1" lang="ja-JP" altLang="en-US" sz="1200" b="0" i="0" kern="1200" dirty="0">
                <a:solidFill>
                  <a:schemeClr val="tx1"/>
                </a:solidFill>
                <a:effectLst/>
                <a:latin typeface="+mn-lt"/>
                <a:ea typeface="+mn-ea"/>
                <a:cs typeface="+mn-cs"/>
              </a:rPr>
              <a:t>「鳥の目線」で飛びながら撮影できるのはドローンの魅力のひとつです。</a:t>
            </a:r>
          </a:p>
          <a:p>
            <a:r>
              <a:rPr kumimoji="1" lang="ja-JP" altLang="en-US" sz="1200" b="0" i="0" kern="1200" dirty="0">
                <a:solidFill>
                  <a:schemeClr val="tx1"/>
                </a:solidFill>
                <a:effectLst/>
                <a:latin typeface="+mn-lt"/>
                <a:ea typeface="+mn-ea"/>
                <a:cs typeface="+mn-cs"/>
              </a:rPr>
              <a:t>ヘリコプターや航空機はどんなに低空でも数百メートルの高さからの撮影となります。人間が高台に登っても固定した位置からしか撮影できません。ドローであれば数メートルから</a:t>
            </a:r>
            <a:r>
              <a:rPr kumimoji="1" lang="en-US" altLang="ja-JP" sz="1200" b="0" i="0" kern="1200" dirty="0">
                <a:solidFill>
                  <a:schemeClr val="tx1"/>
                </a:solidFill>
                <a:effectLst/>
                <a:latin typeface="+mn-lt"/>
                <a:ea typeface="+mn-ea"/>
                <a:cs typeface="+mn-cs"/>
              </a:rPr>
              <a:t>100</a:t>
            </a:r>
            <a:r>
              <a:rPr kumimoji="1" lang="ja-JP" altLang="en-US" sz="1200" b="0" i="0" kern="1200" dirty="0">
                <a:solidFill>
                  <a:schemeClr val="tx1"/>
                </a:solidFill>
                <a:effectLst/>
                <a:latin typeface="+mn-lt"/>
                <a:ea typeface="+mn-ea"/>
                <a:cs typeface="+mn-cs"/>
              </a:rPr>
              <a:t>メートルほどの高さで鳥のように飛びながら撮影することができます。しかも機体の振動や風による揺れを補正してなめらかな動画を高画質で撮影できるカメラが搭載された機体も数万円から手に入るようになり、業務ばかりでなく趣味で空撮を楽しむ個人も増えてきています。</a:t>
            </a:r>
          </a:p>
          <a:p>
            <a:r>
              <a:rPr kumimoji="1" lang="ja-JP" altLang="en-US" sz="1200" b="1" i="0" kern="1200" dirty="0">
                <a:solidFill>
                  <a:schemeClr val="tx1"/>
                </a:solidFill>
                <a:effectLst/>
                <a:latin typeface="+mn-lt"/>
                <a:ea typeface="+mn-ea"/>
                <a:cs typeface="+mn-cs"/>
              </a:rPr>
              <a:t>土木工事現場での測量や記録</a:t>
            </a:r>
          </a:p>
          <a:p>
            <a:r>
              <a:rPr kumimoji="1" lang="ja-JP" altLang="en-US" sz="1200" b="0" i="0" kern="1200" dirty="0">
                <a:solidFill>
                  <a:schemeClr val="tx1"/>
                </a:solidFill>
                <a:effectLst/>
                <a:latin typeface="+mn-lt"/>
                <a:ea typeface="+mn-ea"/>
                <a:cs typeface="+mn-cs"/>
              </a:rPr>
              <a:t>土木工事の現場で、土地の形状や掘り出す土量を計測し、工事の経過を画像で残すことに使われています。</a:t>
            </a:r>
          </a:p>
          <a:p>
            <a:r>
              <a:rPr kumimoji="1" lang="ja-JP" altLang="en-US" sz="1200" b="0" i="0" kern="1200" dirty="0">
                <a:solidFill>
                  <a:schemeClr val="tx1"/>
                </a:solidFill>
                <a:effectLst/>
                <a:latin typeface="+mn-lt"/>
                <a:ea typeface="+mn-ea"/>
                <a:cs typeface="+mn-cs"/>
              </a:rPr>
              <a:t>工事現場を複数の角度から撮影して３次元画像を作成、それを工事図面と重ね合わせることで工事箇所や掘り出す土量を計測できます。人間が行うことに比べ、短時間で高精度に計測できるようになりました。また、広い工事現場での作業状況を上空から撮影し、工事の進め方や進捗を記録し、安全管理や進捗管理に役立てようという取り組みも始まっています。</a:t>
            </a:r>
          </a:p>
          <a:p>
            <a:r>
              <a:rPr kumimoji="1" lang="ja-JP" altLang="en-US" sz="1200" b="1" i="0" kern="1200" dirty="0">
                <a:solidFill>
                  <a:schemeClr val="tx1"/>
                </a:solidFill>
                <a:effectLst/>
                <a:latin typeface="+mn-lt"/>
                <a:ea typeface="+mn-ea"/>
                <a:cs typeface="+mn-cs"/>
              </a:rPr>
              <a:t>耕作地のデータ収集や農薬散布</a:t>
            </a:r>
          </a:p>
          <a:p>
            <a:r>
              <a:rPr kumimoji="1" lang="ja-JP" altLang="en-US" sz="1200" b="0" i="0" kern="1200" dirty="0">
                <a:solidFill>
                  <a:schemeClr val="tx1"/>
                </a:solidFill>
                <a:effectLst/>
                <a:latin typeface="+mn-lt"/>
                <a:ea typeface="+mn-ea"/>
                <a:cs typeface="+mn-cs"/>
              </a:rPr>
              <a:t>これまで勘や経験、人手に頼りがちだった耕作地の様子をデータとして捉えるためにも使われています。</a:t>
            </a:r>
          </a:p>
          <a:p>
            <a:r>
              <a:rPr kumimoji="1" lang="ja-JP" altLang="en-US" sz="1200" b="0" i="0" kern="1200" dirty="0">
                <a:solidFill>
                  <a:schemeClr val="tx1"/>
                </a:solidFill>
                <a:effectLst/>
                <a:latin typeface="+mn-lt"/>
                <a:ea typeface="+mn-ea"/>
                <a:cs typeface="+mn-cs"/>
              </a:rPr>
              <a:t>例えば、ドローンに搭載した複数の異なる波長の光で撮影する「マルチスペクトル・カメラ」を使い、</a:t>
            </a:r>
          </a:p>
          <a:p>
            <a:pPr lvl="1"/>
            <a:r>
              <a:rPr kumimoji="1" lang="ja-JP" altLang="en-US" sz="1200" b="0" i="0" kern="1200" dirty="0">
                <a:solidFill>
                  <a:schemeClr val="tx1"/>
                </a:solidFill>
                <a:effectLst/>
                <a:latin typeface="+mn-lt"/>
                <a:ea typeface="+mn-ea"/>
                <a:cs typeface="+mn-cs"/>
              </a:rPr>
              <a:t>水分の不足しているところを見つける。</a:t>
            </a:r>
          </a:p>
          <a:p>
            <a:pPr lvl="1"/>
            <a:r>
              <a:rPr kumimoji="1" lang="ja-JP" altLang="en-US" sz="1200" b="0" i="0" kern="1200" dirty="0">
                <a:solidFill>
                  <a:schemeClr val="tx1"/>
                </a:solidFill>
                <a:effectLst/>
                <a:latin typeface="+mn-lt"/>
                <a:ea typeface="+mn-ea"/>
                <a:cs typeface="+mn-cs"/>
              </a:rPr>
              <a:t>肥料の足りないところを見つける。</a:t>
            </a:r>
          </a:p>
          <a:p>
            <a:pPr lvl="1"/>
            <a:r>
              <a:rPr kumimoji="1" lang="ja-JP" altLang="en-US" sz="1200" b="0" i="0" kern="1200" dirty="0">
                <a:solidFill>
                  <a:schemeClr val="tx1"/>
                </a:solidFill>
                <a:effectLst/>
                <a:latin typeface="+mn-lt"/>
                <a:ea typeface="+mn-ea"/>
                <a:cs typeface="+mn-cs"/>
              </a:rPr>
              <a:t>生育具合を確認する。</a:t>
            </a:r>
          </a:p>
          <a:p>
            <a:r>
              <a:rPr kumimoji="1" lang="ja-JP" altLang="en-US" sz="1200" b="0" i="0" kern="1200" dirty="0">
                <a:solidFill>
                  <a:schemeClr val="tx1"/>
                </a:solidFill>
                <a:effectLst/>
                <a:latin typeface="+mn-lt"/>
                <a:ea typeface="+mn-ea"/>
                <a:cs typeface="+mn-cs"/>
              </a:rPr>
              <a:t>といったことがおこなわれています。</a:t>
            </a:r>
          </a:p>
          <a:p>
            <a:r>
              <a:rPr kumimoji="1" lang="ja-JP" altLang="en-US" sz="1200" b="0" i="0" kern="1200" dirty="0">
                <a:solidFill>
                  <a:schemeClr val="tx1"/>
                </a:solidFill>
                <a:effectLst/>
                <a:latin typeface="+mn-lt"/>
                <a:ea typeface="+mn-ea"/>
                <a:cs typeface="+mn-cs"/>
              </a:rPr>
              <a:t>これまで、広い耕作地でこのようなデータを集める手段はありませんでした。もちろん航空機やヘリコプターを使えばそれも可能ですが、膨大なコストがかかり現時的ではありません。ドローンならあまりコストをかけず、１日に何度でも耕作地の上空を飛び回り、撮影することができます。そして、そのデータを活かして効率の良い耕作地の管理や作業が可能になるのです。</a:t>
            </a:r>
          </a:p>
          <a:p>
            <a:r>
              <a:rPr kumimoji="1" lang="ja-JP" altLang="en-US" sz="1200" b="0" i="0" kern="1200" dirty="0">
                <a:solidFill>
                  <a:schemeClr val="tx1"/>
                </a:solidFill>
                <a:effectLst/>
                <a:latin typeface="+mn-lt"/>
                <a:ea typeface="+mn-ea"/>
                <a:cs typeface="+mn-cs"/>
              </a:rPr>
              <a:t>また、田畑への農薬散布にも使われています。人力で撒くには、背中に農薬を背負って歩きながら行わなければなりません。広い田畑なら何日も何週間もかかってしまいます。かといって、車両では田畑の内部までは入り込めませんから散布は困難でした。そのため以前は有人ヘリコプターによる上空からの農薬散布も行われていたのですが、高高度からの散布は農薬が広範囲に飛散することから人体への影響が心配され、次第に行われなくなっています。そこでドローンが使われるようになりました。有人ヘリコプターに比べ低高度で散布ができるので、周囲への飛散量が抑えられるからです。</a:t>
            </a:r>
          </a:p>
          <a:p>
            <a:r>
              <a:rPr kumimoji="1" lang="ja-JP" altLang="en-US" sz="1200" b="1" i="0" kern="1200" dirty="0">
                <a:solidFill>
                  <a:schemeClr val="tx1"/>
                </a:solidFill>
                <a:effectLst/>
                <a:latin typeface="+mn-lt"/>
                <a:ea typeface="+mn-ea"/>
                <a:cs typeface="+mn-cs"/>
              </a:rPr>
              <a:t>荷物の配送</a:t>
            </a:r>
          </a:p>
          <a:p>
            <a:r>
              <a:rPr kumimoji="1" lang="ja-JP" altLang="en-US" sz="1200" b="0" i="0" kern="1200" dirty="0">
                <a:solidFill>
                  <a:schemeClr val="tx1"/>
                </a:solidFill>
                <a:effectLst/>
                <a:latin typeface="+mn-lt"/>
                <a:ea typeface="+mn-ea"/>
                <a:cs typeface="+mn-cs"/>
              </a:rPr>
              <a:t>宅急便や郵便などの荷物をドローンで届けようという取り組みが始まっています。</a:t>
            </a:r>
          </a:p>
          <a:p>
            <a:r>
              <a:rPr kumimoji="1" lang="ja-JP" altLang="en-US" sz="1200" b="0" i="0" kern="1200" dirty="0">
                <a:solidFill>
                  <a:schemeClr val="tx1"/>
                </a:solidFill>
                <a:effectLst/>
                <a:latin typeface="+mn-lt"/>
                <a:ea typeface="+mn-ea"/>
                <a:cs typeface="+mn-cs"/>
              </a:rPr>
              <a:t>ドローンであれば、道路の渋滞を気にする必要がなく、地上で配送するよりも短い時間、低コストで届けられると期待されています。また、住宅や集落が広い地域にまばらに点在している地域は世界を見渡せば少なくありません。そういうところで荷物ひとつのためにトラックや配送員を使うのではコストがかかりすぎます。このような課題を解決しようと、ドローンによる配送が試みられています。</a:t>
            </a:r>
          </a:p>
          <a:p>
            <a:r>
              <a:rPr kumimoji="1" lang="ja-JP" altLang="en-US" sz="1200" b="1" i="0" kern="1200" dirty="0">
                <a:solidFill>
                  <a:schemeClr val="tx1"/>
                </a:solidFill>
                <a:effectLst/>
                <a:latin typeface="+mn-lt"/>
                <a:ea typeface="+mn-ea"/>
                <a:cs typeface="+mn-cs"/>
              </a:rPr>
              <a:t>災害現場の調査や緊急物資の輸送</a:t>
            </a:r>
          </a:p>
          <a:p>
            <a:r>
              <a:rPr kumimoji="1" lang="ja-JP" altLang="en-US" sz="1200" b="0" i="0" kern="1200" dirty="0">
                <a:solidFill>
                  <a:schemeClr val="tx1"/>
                </a:solidFill>
                <a:effectLst/>
                <a:latin typeface="+mn-lt"/>
                <a:ea typeface="+mn-ea"/>
                <a:cs typeface="+mn-cs"/>
              </a:rPr>
              <a:t>災害現場の調査にも活躍しています。</a:t>
            </a:r>
          </a:p>
          <a:p>
            <a:r>
              <a:rPr kumimoji="1" lang="ja-JP" altLang="en-US" sz="1200" b="0" i="0" kern="1200" dirty="0">
                <a:solidFill>
                  <a:schemeClr val="tx1"/>
                </a:solidFill>
                <a:effectLst/>
                <a:latin typeface="+mn-lt"/>
                <a:ea typeface="+mn-ea"/>
                <a:cs typeface="+mn-cs"/>
              </a:rPr>
              <a:t>例えば、河川の決壊や土砂崩れなどの災害では被災現場へ入れないことも多く、空からの調査は有効な手段です。しかも、低空でカメラからの画像を見ながら移動し、高画質の動画撮影できるので被害状況を詳細に把握できます。</a:t>
            </a:r>
          </a:p>
          <a:p>
            <a:r>
              <a:rPr kumimoji="1" lang="ja-JP" altLang="en-US" sz="1200" b="0" i="0" kern="1200" dirty="0">
                <a:solidFill>
                  <a:schemeClr val="tx1"/>
                </a:solidFill>
                <a:effectLst/>
                <a:latin typeface="+mn-lt"/>
                <a:ea typeface="+mn-ea"/>
                <a:cs typeface="+mn-cs"/>
              </a:rPr>
              <a:t>また、道路が寸断され孤立した集落に物資を届けるようなときにも役に立つと期待されています。</a:t>
            </a:r>
          </a:p>
          <a:p>
            <a:r>
              <a:rPr kumimoji="1" lang="ja-JP" altLang="en-US" sz="1200" b="1" i="0" kern="1200" dirty="0">
                <a:solidFill>
                  <a:schemeClr val="tx1"/>
                </a:solidFill>
                <a:effectLst/>
                <a:latin typeface="+mn-lt"/>
                <a:ea typeface="+mn-ea"/>
                <a:cs typeface="+mn-cs"/>
              </a:rPr>
              <a:t>防犯や犯罪捜査</a:t>
            </a:r>
          </a:p>
          <a:p>
            <a:r>
              <a:rPr kumimoji="1" lang="ja-JP" altLang="en-US" sz="1200" b="0" i="0" kern="1200" dirty="0">
                <a:solidFill>
                  <a:schemeClr val="tx1"/>
                </a:solidFill>
                <a:effectLst/>
                <a:latin typeface="+mn-lt"/>
                <a:ea typeface="+mn-ea"/>
                <a:cs typeface="+mn-cs"/>
              </a:rPr>
              <a:t>警察でもドローンが使われています。</a:t>
            </a:r>
          </a:p>
          <a:p>
            <a:r>
              <a:rPr kumimoji="1" lang="ja-JP" altLang="en-US" sz="1200" b="0" i="0" kern="1200" dirty="0">
                <a:solidFill>
                  <a:schemeClr val="tx1"/>
                </a:solidFill>
                <a:effectLst/>
                <a:latin typeface="+mn-lt"/>
                <a:ea typeface="+mn-ea"/>
                <a:cs typeface="+mn-cs"/>
              </a:rPr>
              <a:t>例えば、米国では危険な犯罪現場の偵察、メキシコ国境の密入国者の監視に使われています。また日本でも交通事故や犯罪現場の捜査にドローンの導入がすすめられています。</a:t>
            </a:r>
          </a:p>
          <a:p>
            <a:r>
              <a:rPr kumimoji="1" lang="ja-JP" altLang="en-US" sz="1200" b="0" i="0" kern="1200" dirty="0">
                <a:solidFill>
                  <a:schemeClr val="tx1"/>
                </a:solidFill>
                <a:effectLst/>
                <a:latin typeface="+mn-lt"/>
                <a:ea typeface="+mn-ea"/>
                <a:cs typeface="+mn-cs"/>
              </a:rPr>
              <a:t>我が国では、</a:t>
            </a:r>
            <a:r>
              <a:rPr kumimoji="1" lang="en-US" altLang="ja-JP" sz="1200" b="0" i="0" kern="1200" dirty="0">
                <a:solidFill>
                  <a:schemeClr val="tx1"/>
                </a:solidFill>
                <a:effectLst/>
                <a:latin typeface="+mn-lt"/>
                <a:ea typeface="+mn-ea"/>
                <a:cs typeface="+mn-cs"/>
              </a:rPr>
              <a:t>2015</a:t>
            </a:r>
            <a:r>
              <a:rPr kumimoji="1" lang="ja-JP" altLang="en-US" sz="1200" b="0" i="0" kern="1200" dirty="0">
                <a:solidFill>
                  <a:schemeClr val="tx1"/>
                </a:solidFill>
                <a:effectLst/>
                <a:latin typeface="+mn-lt"/>
                <a:ea typeface="+mn-ea"/>
                <a:cs typeface="+mn-cs"/>
              </a:rPr>
              <a:t>年</a:t>
            </a:r>
            <a:r>
              <a:rPr kumimoji="1" lang="en-US" altLang="ja-JP" sz="1200" b="0" i="0" kern="1200" dirty="0">
                <a:solidFill>
                  <a:schemeClr val="tx1"/>
                </a:solidFill>
                <a:effectLst/>
                <a:latin typeface="+mn-lt"/>
                <a:ea typeface="+mn-ea"/>
                <a:cs typeface="+mn-cs"/>
              </a:rPr>
              <a:t>12</a:t>
            </a:r>
            <a:r>
              <a:rPr kumimoji="1" lang="ja-JP" altLang="en-US" sz="1200" b="0" i="0" kern="1200" dirty="0">
                <a:solidFill>
                  <a:schemeClr val="tx1"/>
                </a:solidFill>
                <a:effectLst/>
                <a:latin typeface="+mn-lt"/>
                <a:ea typeface="+mn-ea"/>
                <a:cs typeface="+mn-cs"/>
              </a:rPr>
              <a:t>月の航空法改正により、ドローンの飛行ルールが明確になりました。これをきっかけとして、ドローンの活用が一層拡がるものと期待されています。</a:t>
            </a:r>
          </a:p>
          <a:p>
            <a:r>
              <a:rPr lang="ja-JP" altLang="en-US"/>
              <a:t/>
            </a:r>
            <a:br>
              <a:rPr lang="ja-JP" altLang="en-US"/>
            </a:b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a:t>
            </a:fld>
            <a:endParaRPr kumimoji="1" lang="ja-JP" altLang="en-US"/>
          </a:p>
        </p:txBody>
      </p:sp>
    </p:spTree>
    <p:extLst>
      <p:ext uri="{BB962C8B-B14F-4D97-AF65-F5344CB8AC3E}">
        <p14:creationId xmlns:p14="http://schemas.microsoft.com/office/powerpoint/2010/main" val="815107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【図解】コレ１枚で分かるこれからのワークスタイル</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インフラの進化は、多くの人たちのワークスタイル（働き方）にも大きな影響を及ぼします。</a:t>
            </a:r>
          </a:p>
          <a:p>
            <a:r>
              <a:rPr kumimoji="1" lang="ja-JP" altLang="ja-JP" sz="1200" kern="1200" dirty="0">
                <a:solidFill>
                  <a:schemeClr val="tx1"/>
                </a:solidFill>
                <a:effectLst/>
                <a:latin typeface="+mn-lt"/>
                <a:ea typeface="+mn-ea"/>
                <a:cs typeface="+mn-cs"/>
              </a:rPr>
              <a:t>例えば、今までは見積を作成し捺印をする、あるいは、ミーティングをするためには、出社する必要がありました。このような場所に縛られた働き方は、昨今求められるライフスタイルの多様化への対応は難しく、災害時に自宅や別の場所で仕事を続けることもできません。</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インフラの進化は、この状況を変えつつあります。例えば、デスクトップ仮想化を使えば、どこでも、いつでも、パソコン、タブレット、スマートフォンといった様々なデバイスから、会社にあるパソコンと同じデスクトップ画面を開いて仕事ができます。見積を作成するため、日報を書くために出社する必要はなく、カフェや自宅で仕事が出来ることで、移動時間が削減され、家族と過ごす時間を増やすことができます。データは、データセンターのサーバーに安全に保存されバックアップも取られているので安心です。</a:t>
            </a:r>
          </a:p>
          <a:p>
            <a:r>
              <a:rPr kumimoji="1" lang="ja-JP" altLang="ja-JP" sz="1200" kern="1200" dirty="0">
                <a:solidFill>
                  <a:schemeClr val="tx1"/>
                </a:solidFill>
                <a:effectLst/>
                <a:latin typeface="+mn-lt"/>
                <a:ea typeface="+mn-ea"/>
                <a:cs typeface="+mn-cs"/>
              </a:rPr>
              <a:t>また、「</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会議」を使えば、オフィスに出向かなくても会議を開くことができます。</a:t>
            </a:r>
          </a:p>
          <a:p>
            <a:r>
              <a:rPr kumimoji="1" lang="ja-JP" altLang="ja-JP" sz="1200" kern="1200" dirty="0">
                <a:solidFill>
                  <a:schemeClr val="tx1"/>
                </a:solidFill>
                <a:effectLst/>
                <a:latin typeface="+mn-lt"/>
                <a:ea typeface="+mn-ea"/>
                <a:cs typeface="+mn-cs"/>
              </a:rPr>
              <a:t>労働時間の管理、人事制度の整備、管理職の管理手法の変更やそのための教育は必要です。さらに全ての業務が紙の書類に頼っていては、働く場所はオフィスに縛られてしまうので、ペーパーレス化などの業務改革も求められます。</a:t>
            </a:r>
          </a:p>
          <a:p>
            <a:r>
              <a:rPr kumimoji="1" lang="ja-JP" altLang="ja-JP" sz="1200" kern="1200" dirty="0">
                <a:solidFill>
                  <a:schemeClr val="tx1"/>
                </a:solidFill>
                <a:effectLst/>
                <a:latin typeface="+mn-lt"/>
                <a:ea typeface="+mn-ea"/>
                <a:cs typeface="+mn-cs"/>
              </a:rPr>
              <a:t>しかし、このような取り組みは、個人の裁量で働くことができる在宅勤務やテレワークのなどを可能とし、社員の待遇改善や災害時の対策などに貢献するでしょう。</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インフラの整備と進化は、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の専門家達の業務を改善するだけではなく、多くの人たちのワークスタイルを改革する基盤ともなるのです。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16</a:t>
            </a:fld>
            <a:endParaRPr kumimoji="1" lang="ja-JP" altLang="en-US"/>
          </a:p>
        </p:txBody>
      </p:sp>
    </p:spTree>
    <p:extLst>
      <p:ext uri="{BB962C8B-B14F-4D97-AF65-F5344CB8AC3E}">
        <p14:creationId xmlns:p14="http://schemas.microsoft.com/office/powerpoint/2010/main" val="1758514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lang="ja-JP" altLang="en-US" b="1" dirty="0">
                <a:effectLst/>
              </a:rPr>
              <a:t>「テクノロジー・ドリブン」</a:t>
            </a:r>
            <a:endParaRPr lang="ja-JP" altLang="en-US" dirty="0">
              <a:effectLst/>
            </a:endParaRPr>
          </a:p>
          <a:p>
            <a:pPr fontAlgn="base"/>
            <a:r>
              <a:rPr kumimoji="1" lang="ja-JP" altLang="en-US" sz="1200" b="0" i="0" kern="1200" dirty="0">
                <a:solidFill>
                  <a:schemeClr val="tx1"/>
                </a:solidFill>
                <a:effectLst/>
                <a:latin typeface="+mn-lt"/>
                <a:ea typeface="+mn-ea"/>
                <a:cs typeface="+mn-cs"/>
              </a:rPr>
              <a:t>ここ数年の動きを見ていると、こんな言葉がふさわしいかもしれません。例えば、</a:t>
            </a:r>
            <a:r>
              <a:rPr kumimoji="1" lang="en-US" altLang="ja-JP" sz="1200" b="0" i="0" kern="1200" dirty="0" err="1">
                <a:solidFill>
                  <a:schemeClr val="tx1"/>
                </a:solidFill>
                <a:effectLst/>
                <a:latin typeface="+mn-lt"/>
                <a:ea typeface="+mn-ea"/>
                <a:cs typeface="+mn-cs"/>
              </a:rPr>
              <a:t>Uber</a:t>
            </a:r>
            <a:r>
              <a:rPr kumimoji="1" lang="ja-JP" altLang="en-US" sz="1200" b="0" i="0" kern="1200" dirty="0">
                <a:solidFill>
                  <a:schemeClr val="tx1"/>
                </a:solidFill>
                <a:effectLst/>
                <a:latin typeface="+mn-lt"/>
                <a:ea typeface="+mn-ea"/>
                <a:cs typeface="+mn-cs"/>
              </a:rPr>
              <a:t>や</a:t>
            </a:r>
            <a:r>
              <a:rPr kumimoji="1" lang="en-US" altLang="ja-JP" sz="1200" b="0" i="0" kern="1200" dirty="0" err="1">
                <a:solidFill>
                  <a:schemeClr val="tx1"/>
                </a:solidFill>
                <a:effectLst/>
                <a:latin typeface="+mn-lt"/>
                <a:ea typeface="+mn-ea"/>
                <a:cs typeface="+mn-cs"/>
              </a:rPr>
              <a:t>Airbnb</a:t>
            </a:r>
            <a:r>
              <a:rPr kumimoji="1" lang="ja-JP" altLang="en-US" sz="1200" b="0" i="0" kern="1200" dirty="0">
                <a:solidFill>
                  <a:schemeClr val="tx1"/>
                </a:solidFill>
                <a:effectLst/>
                <a:latin typeface="+mn-lt"/>
                <a:ea typeface="+mn-ea"/>
                <a:cs typeface="+mn-cs"/>
              </a:rPr>
              <a:t>といったテクノロジー・ドリブンなビジネスが既存のビジネスを破壊しようとしています。</a:t>
            </a:r>
          </a:p>
          <a:p>
            <a:pPr fontAlgn="base"/>
            <a:r>
              <a:rPr kumimoji="1" lang="ja-JP" altLang="en-US" sz="1200" b="0" i="0" kern="1200" dirty="0">
                <a:solidFill>
                  <a:schemeClr val="tx1"/>
                </a:solidFill>
                <a:effectLst/>
                <a:latin typeface="+mn-lt"/>
                <a:ea typeface="+mn-ea"/>
                <a:cs typeface="+mn-cs"/>
              </a:rPr>
              <a:t>「テクノロジー・ドリブン」とは、テクノロジーの進化がこれまでの常識を大きく変えてしまうことであり、それを前提に新たな常識が築かれることを表す言葉です。</a:t>
            </a:r>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や人工知能の普及もまた、そんなテクノロジー・ドリブンを支えるキーワードと言えるでしょう。</a:t>
            </a:r>
          </a:p>
          <a:p>
            <a:pPr fontAlgn="base"/>
            <a:r>
              <a:rPr kumimoji="1" lang="ja-JP" altLang="en-US" sz="1200" b="0" i="0" kern="1200" dirty="0">
                <a:solidFill>
                  <a:schemeClr val="tx1"/>
                </a:solidFill>
                <a:effectLst/>
                <a:latin typeface="+mn-lt"/>
                <a:ea typeface="+mn-ea"/>
                <a:cs typeface="+mn-cs"/>
              </a:rPr>
              <a:t>テクノロジーは、これまでの常識の延長線ではなしえない劇的な生産性やコスト削減を実現し、これまでの常識を破壊する新しいビジネスを創出する手段として、その存在感を増しつつあるといえるでしょう。</a:t>
            </a:r>
          </a:p>
          <a:p>
            <a:pPr fontAlgn="base"/>
            <a:r>
              <a:rPr kumimoji="1" lang="ja-JP" altLang="en-US" sz="1200" b="0" i="0" kern="1200" dirty="0">
                <a:solidFill>
                  <a:schemeClr val="tx1"/>
                </a:solidFill>
                <a:effectLst/>
                <a:latin typeface="+mn-lt"/>
                <a:ea typeface="+mn-ea"/>
                <a:cs typeface="+mn-cs"/>
              </a:rPr>
              <a:t>またクラウドは企業の基幹業務を支えるシステム基盤として広く世の中に受け入れられつつあります。モバイルやウエアラブルは「前提」であり、ソーシャル・メディアは人のつながりのあり方を大きく変えてしまいました。さらに、「オープン」は、人々の価値観や企業戦略の前提を変えつつあります。オープンソース・ソフトウェア、オープンデータ、オープン・コミュニティへのコミットメントなくとして、これからの時代を生き抜くことはできません。</a:t>
            </a:r>
          </a:p>
          <a:p>
            <a:pPr fontAlgn="base"/>
            <a:r>
              <a:rPr kumimoji="1" lang="ja-JP" altLang="en-US" sz="1200" b="0" i="0" kern="1200" dirty="0">
                <a:solidFill>
                  <a:schemeClr val="tx1"/>
                </a:solidFill>
                <a:effectLst/>
                <a:latin typeface="+mn-lt"/>
                <a:ea typeface="+mn-ea"/>
                <a:cs typeface="+mn-cs"/>
              </a:rPr>
              <a:t>これはテクノロジーによる時代の再定義であり、既存のビジネスや社会基盤を「デジタルで組み替える」動きといえます。</a:t>
            </a:r>
          </a:p>
          <a:p>
            <a:pPr fontAlgn="base"/>
            <a:r>
              <a:rPr lang="ja-JP" altLang="en-US" b="1" dirty="0">
                <a:effectLst/>
              </a:rPr>
              <a:t>「デジタル・トランスフォーメーション」</a:t>
            </a:r>
            <a:endParaRPr lang="ja-JP" altLang="en-US" dirty="0">
              <a:effectLst/>
            </a:endParaRPr>
          </a:p>
          <a:p>
            <a:pPr fontAlgn="base"/>
            <a:r>
              <a:rPr kumimoji="1" lang="ja-JP" altLang="en-US" sz="1200" b="0" i="0" kern="1200" dirty="0">
                <a:solidFill>
                  <a:schemeClr val="tx1"/>
                </a:solidFill>
                <a:effectLst/>
                <a:latin typeface="+mn-lt"/>
                <a:ea typeface="+mn-ea"/>
                <a:cs typeface="+mn-cs"/>
              </a:rPr>
              <a:t>この変化を言葉にすれば、こういう表現になるかもしれません。これはこれからのビジネスの方向を指し示していることばです。この「デジタル・トランスフォーメーション」は、サービス化、オープン化、ソーシャル化、スマート化の</a:t>
            </a:r>
            <a:r>
              <a:rPr kumimoji="1" lang="en-US" altLang="ja-JP" sz="1200" b="0" i="0" kern="1200" dirty="0">
                <a:solidFill>
                  <a:schemeClr val="tx1"/>
                </a:solidFill>
                <a:effectLst/>
                <a:latin typeface="+mn-lt"/>
                <a:ea typeface="+mn-ea"/>
                <a:cs typeface="+mn-cs"/>
              </a:rPr>
              <a:t>4</a:t>
            </a:r>
            <a:r>
              <a:rPr kumimoji="1" lang="ja-JP" altLang="en-US" sz="1200" b="0" i="0" kern="1200" dirty="0">
                <a:solidFill>
                  <a:schemeClr val="tx1"/>
                </a:solidFill>
                <a:effectLst/>
                <a:latin typeface="+mn-lt"/>
                <a:ea typeface="+mn-ea"/>
                <a:cs typeface="+mn-cs"/>
              </a:rPr>
              <a:t>つの大きな力に牽引されます。</a:t>
            </a:r>
          </a:p>
          <a:p>
            <a:pPr fontAlgn="base"/>
            <a:r>
              <a:rPr kumimoji="1" lang="ja-JP" altLang="en-US" sz="1200" b="1" i="0" kern="1200" dirty="0">
                <a:solidFill>
                  <a:schemeClr val="tx1"/>
                </a:solidFill>
                <a:effectLst/>
                <a:latin typeface="+mn-lt"/>
                <a:ea typeface="+mn-ea"/>
                <a:cs typeface="+mn-cs"/>
              </a:rPr>
              <a:t>サービス化</a:t>
            </a:r>
          </a:p>
          <a:p>
            <a:pPr fontAlgn="base"/>
            <a:r>
              <a:rPr kumimoji="1" lang="ja-JP" altLang="en-US" sz="1200" b="0" i="0" kern="1200" dirty="0">
                <a:solidFill>
                  <a:schemeClr val="tx1"/>
                </a:solidFill>
                <a:effectLst/>
                <a:latin typeface="+mn-lt"/>
                <a:ea typeface="+mn-ea"/>
                <a:cs typeface="+mn-cs"/>
              </a:rPr>
              <a:t>ジェットエンジンを「出力</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稼働時間」で従量課金する、あるいは建築機械を測量、設計、自動運転とともにサービスとして提供するといった、これまでは販売が常識だったビジネスにもサービス化の流れが生まれています。また、サーバーやストレージ、ネットワーク設備や</a:t>
            </a:r>
            <a:r>
              <a:rPr kumimoji="1" lang="en-US" altLang="ja-JP" sz="1200" b="0" i="0" kern="1200" dirty="0">
                <a:solidFill>
                  <a:schemeClr val="tx1"/>
                </a:solidFill>
                <a:effectLst/>
                <a:latin typeface="+mn-lt"/>
                <a:ea typeface="+mn-ea"/>
                <a:cs typeface="+mn-cs"/>
              </a:rPr>
              <a:t>PC</a:t>
            </a:r>
            <a:r>
              <a:rPr kumimoji="1" lang="ja-JP" altLang="en-US" sz="1200" b="0" i="0" kern="1200" dirty="0">
                <a:solidFill>
                  <a:schemeClr val="tx1"/>
                </a:solidFill>
                <a:effectLst/>
                <a:latin typeface="+mn-lt"/>
                <a:ea typeface="+mn-ea"/>
                <a:cs typeface="+mn-cs"/>
              </a:rPr>
              <a:t>などのコンピューター資源は、もはやクラウド・サービスとして使用することは必然の流れになろうとしています。また、システムを開発し実行する環境さえもクラウドに頼ることで、開発の生産性を劇的に高め、運用管理を不要とします。</a:t>
            </a:r>
          </a:p>
          <a:p>
            <a:pPr fontAlgn="base"/>
            <a:r>
              <a:rPr kumimoji="1" lang="ja-JP" altLang="en-US" sz="1200" b="0" i="0" kern="1200" dirty="0">
                <a:solidFill>
                  <a:schemeClr val="tx1"/>
                </a:solidFill>
                <a:effectLst/>
                <a:latin typeface="+mn-lt"/>
                <a:ea typeface="+mn-ea"/>
                <a:cs typeface="+mn-cs"/>
              </a:rPr>
              <a:t>人々は、これまで価値を手に入れるためにその手段を所有しなければなりませんでした。しかし、様々な価値がサービスとして手に入れられる時代へと変わろうとしています。</a:t>
            </a:r>
          </a:p>
          <a:p>
            <a:pPr fontAlgn="base"/>
            <a:r>
              <a:rPr kumimoji="1" lang="ja-JP" altLang="en-US" sz="1200" b="0" i="0" kern="1200" dirty="0">
                <a:solidFill>
                  <a:schemeClr val="tx1"/>
                </a:solidFill>
                <a:effectLst/>
                <a:latin typeface="+mn-lt"/>
                <a:ea typeface="+mn-ea"/>
                <a:cs typeface="+mn-cs"/>
              </a:rPr>
              <a:t>ユーザーが求めているのは、結果としての価値であり、その手段ではありません。手段を所有しなくても価値が手に入るのであれば、そちらに人々の需要がシフトするのは必然なのです。</a:t>
            </a:r>
          </a:p>
          <a:p>
            <a:pPr fontAlgn="base"/>
            <a:r>
              <a:rPr kumimoji="1" lang="ja-JP" altLang="en-US" sz="1200" b="1" i="0" kern="1200" dirty="0">
                <a:solidFill>
                  <a:schemeClr val="tx1"/>
                </a:solidFill>
                <a:effectLst/>
                <a:latin typeface="+mn-lt"/>
                <a:ea typeface="+mn-ea"/>
                <a:cs typeface="+mn-cs"/>
              </a:rPr>
              <a:t>オープン化</a:t>
            </a:r>
          </a:p>
          <a:p>
            <a:pPr fontAlgn="base"/>
            <a:r>
              <a:rPr kumimoji="1" lang="ja-JP" altLang="en-US" sz="1200" b="0" i="0" kern="1200" dirty="0">
                <a:solidFill>
                  <a:schemeClr val="tx1"/>
                </a:solidFill>
                <a:effectLst/>
                <a:latin typeface="+mn-lt"/>
                <a:ea typeface="+mn-ea"/>
                <a:cs typeface="+mn-cs"/>
              </a:rPr>
              <a:t>「特定の企業の所有する技術や製品ではなく、ひろく多くの人が関与する技術や製品の方が進化のスピードは早く、安心・安全も担保される」</a:t>
            </a:r>
          </a:p>
          <a:p>
            <a:pPr fontAlgn="base"/>
            <a:r>
              <a:rPr kumimoji="1" lang="ja-JP" altLang="en-US" sz="1200" b="0" i="0" kern="1200" dirty="0">
                <a:solidFill>
                  <a:schemeClr val="tx1"/>
                </a:solidFill>
                <a:effectLst/>
                <a:latin typeface="+mn-lt"/>
                <a:ea typeface="+mn-ea"/>
                <a:cs typeface="+mn-cs"/>
              </a:rPr>
              <a:t>そんな常識が広く受け入れつつあります。</a:t>
            </a:r>
          </a:p>
          <a:p>
            <a:pPr fontAlgn="base"/>
            <a:r>
              <a:rPr kumimoji="1" lang="ja-JP" altLang="en-US" sz="1200" b="0" i="0" kern="1200" dirty="0">
                <a:solidFill>
                  <a:schemeClr val="tx1"/>
                </a:solidFill>
                <a:effectLst/>
                <a:latin typeface="+mn-lt"/>
                <a:ea typeface="+mn-ea"/>
                <a:cs typeface="+mn-cs"/>
              </a:rPr>
              <a:t>オープン化の動きは、これまでも世の中の常識が変わる節目に度々登場しています。例えば、</a:t>
            </a:r>
            <a:r>
              <a:rPr kumimoji="1" lang="en-US" altLang="ja-JP" sz="1200" b="0" i="0" kern="1200" dirty="0">
                <a:solidFill>
                  <a:schemeClr val="tx1"/>
                </a:solidFill>
                <a:effectLst/>
                <a:latin typeface="+mn-lt"/>
                <a:ea typeface="+mn-ea"/>
                <a:cs typeface="+mn-cs"/>
              </a:rPr>
              <a:t>1964</a:t>
            </a:r>
            <a:r>
              <a:rPr kumimoji="1" lang="ja-JP" altLang="en-US" sz="1200" b="0" i="0" kern="1200" dirty="0">
                <a:solidFill>
                  <a:schemeClr val="tx1"/>
                </a:solidFill>
                <a:effectLst/>
                <a:latin typeface="+mn-lt"/>
                <a:ea typeface="+mn-ea"/>
                <a:cs typeface="+mn-cs"/>
              </a:rPr>
              <a:t>年、</a:t>
            </a:r>
            <a:r>
              <a:rPr kumimoji="1" lang="en-US" altLang="ja-JP" sz="1200" b="0" i="0" kern="1200" dirty="0">
                <a:solidFill>
                  <a:schemeClr val="tx1"/>
                </a:solidFill>
                <a:effectLst/>
                <a:latin typeface="+mn-lt"/>
                <a:ea typeface="+mn-ea"/>
                <a:cs typeface="+mn-cs"/>
              </a:rPr>
              <a:t>IBM</a:t>
            </a:r>
            <a:r>
              <a:rPr kumimoji="1" lang="ja-JP" altLang="en-US" sz="1200" b="0" i="0" kern="1200" dirty="0">
                <a:solidFill>
                  <a:schemeClr val="tx1"/>
                </a:solidFill>
                <a:effectLst/>
                <a:latin typeface="+mn-lt"/>
                <a:ea typeface="+mn-ea"/>
                <a:cs typeface="+mn-cs"/>
              </a:rPr>
              <a:t>は自社の虎の子の技術であるコンピューターの技術仕様を「システム</a:t>
            </a:r>
            <a:r>
              <a:rPr kumimoji="1" lang="en-US" altLang="ja-JP" sz="1200" b="0" i="0" kern="1200" dirty="0">
                <a:solidFill>
                  <a:schemeClr val="tx1"/>
                </a:solidFill>
                <a:effectLst/>
                <a:latin typeface="+mn-lt"/>
                <a:ea typeface="+mn-ea"/>
                <a:cs typeface="+mn-cs"/>
              </a:rPr>
              <a:t>/360</a:t>
            </a:r>
            <a:r>
              <a:rPr kumimoji="1" lang="ja-JP" altLang="en-US" sz="1200" b="0" i="0" kern="1200" dirty="0">
                <a:solidFill>
                  <a:schemeClr val="tx1"/>
                </a:solidFill>
                <a:effectLst/>
                <a:latin typeface="+mn-lt"/>
                <a:ea typeface="+mn-ea"/>
                <a:cs typeface="+mn-cs"/>
              </a:rPr>
              <a:t>アーキテクチャー」としてオープン化しました。これにより、</a:t>
            </a:r>
            <a:r>
              <a:rPr kumimoji="1" lang="en-US" altLang="ja-JP" sz="1200" b="0" i="0" kern="1200" dirty="0">
                <a:solidFill>
                  <a:schemeClr val="tx1"/>
                </a:solidFill>
                <a:effectLst/>
                <a:latin typeface="+mn-lt"/>
                <a:ea typeface="+mn-ea"/>
                <a:cs typeface="+mn-cs"/>
              </a:rPr>
              <a:t>IBM</a:t>
            </a:r>
            <a:r>
              <a:rPr kumimoji="1" lang="ja-JP" altLang="en-US" sz="1200" b="0" i="0" kern="1200" dirty="0">
                <a:solidFill>
                  <a:schemeClr val="tx1"/>
                </a:solidFill>
                <a:effectLst/>
                <a:latin typeface="+mn-lt"/>
                <a:ea typeface="+mn-ea"/>
                <a:cs typeface="+mn-cs"/>
              </a:rPr>
              <a:t>のコンピューターの周辺に様々なビジネスが生まれ、今のビジネス・コンピューター市場を生みだす切っ掛けとなりました。また、</a:t>
            </a:r>
            <a:r>
              <a:rPr kumimoji="1" lang="en-US" altLang="ja-JP" sz="1200" b="0" i="0" kern="1200" dirty="0">
                <a:solidFill>
                  <a:schemeClr val="tx1"/>
                </a:solidFill>
                <a:effectLst/>
                <a:latin typeface="+mn-lt"/>
                <a:ea typeface="+mn-ea"/>
                <a:cs typeface="+mn-cs"/>
              </a:rPr>
              <a:t>1981</a:t>
            </a:r>
            <a:r>
              <a:rPr kumimoji="1" lang="ja-JP" altLang="en-US" sz="1200" b="0" i="0" kern="1200" dirty="0">
                <a:solidFill>
                  <a:schemeClr val="tx1"/>
                </a:solidFill>
                <a:effectLst/>
                <a:latin typeface="+mn-lt"/>
                <a:ea typeface="+mn-ea"/>
                <a:cs typeface="+mn-cs"/>
              </a:rPr>
              <a:t>年、やはり</a:t>
            </a:r>
            <a:r>
              <a:rPr kumimoji="1" lang="en-US" altLang="ja-JP" sz="1200" b="0" i="0" kern="1200" dirty="0">
                <a:solidFill>
                  <a:schemeClr val="tx1"/>
                </a:solidFill>
                <a:effectLst/>
                <a:latin typeface="+mn-lt"/>
                <a:ea typeface="+mn-ea"/>
                <a:cs typeface="+mn-cs"/>
              </a:rPr>
              <a:t>IBM</a:t>
            </a:r>
            <a:r>
              <a:rPr kumimoji="1" lang="ja-JP" altLang="en-US" sz="1200" b="0" i="0" kern="1200" dirty="0">
                <a:solidFill>
                  <a:schemeClr val="tx1"/>
                </a:solidFill>
                <a:effectLst/>
                <a:latin typeface="+mn-lt"/>
                <a:ea typeface="+mn-ea"/>
                <a:cs typeface="+mn-cs"/>
              </a:rPr>
              <a:t>は自社の</a:t>
            </a:r>
            <a:r>
              <a:rPr kumimoji="1" lang="en-US" altLang="ja-JP" sz="1200" b="0" i="0" kern="1200" dirty="0">
                <a:solidFill>
                  <a:schemeClr val="tx1"/>
                </a:solidFill>
                <a:effectLst/>
                <a:latin typeface="+mn-lt"/>
                <a:ea typeface="+mn-ea"/>
                <a:cs typeface="+mn-cs"/>
              </a:rPr>
              <a:t>PC</a:t>
            </a:r>
            <a:r>
              <a:rPr kumimoji="1" lang="ja-JP" altLang="en-US" sz="1200" b="0" i="0" kern="1200" dirty="0">
                <a:solidFill>
                  <a:schemeClr val="tx1"/>
                </a:solidFill>
                <a:effectLst/>
                <a:latin typeface="+mn-lt"/>
                <a:ea typeface="+mn-ea"/>
                <a:cs typeface="+mn-cs"/>
              </a:rPr>
              <a:t>を開発、販売するに当たり主要な技術を囲い込むことをせずインテルやマイクロソフトから調達し、</a:t>
            </a:r>
            <a:r>
              <a:rPr kumimoji="1" lang="en-US" altLang="ja-JP" sz="1200" b="0" i="0" kern="1200" dirty="0">
                <a:solidFill>
                  <a:schemeClr val="tx1"/>
                </a:solidFill>
                <a:effectLst/>
                <a:latin typeface="+mn-lt"/>
                <a:ea typeface="+mn-ea"/>
                <a:cs typeface="+mn-cs"/>
              </a:rPr>
              <a:t>PC</a:t>
            </a:r>
            <a:r>
              <a:rPr kumimoji="1" lang="ja-JP" altLang="en-US" sz="1200" b="0" i="0" kern="1200" dirty="0">
                <a:solidFill>
                  <a:schemeClr val="tx1"/>
                </a:solidFill>
                <a:effectLst/>
                <a:latin typeface="+mn-lt"/>
                <a:ea typeface="+mn-ea"/>
                <a:cs typeface="+mn-cs"/>
              </a:rPr>
              <a:t>市場拡大のきっかけを作りました。インターネットや</a:t>
            </a:r>
            <a:r>
              <a:rPr kumimoji="1" lang="en-US" altLang="ja-JP" sz="1200" b="0" i="0" kern="1200" dirty="0">
                <a:solidFill>
                  <a:schemeClr val="tx1"/>
                </a:solidFill>
                <a:effectLst/>
                <a:latin typeface="+mn-lt"/>
                <a:ea typeface="+mn-ea"/>
                <a:cs typeface="+mn-cs"/>
              </a:rPr>
              <a:t>Linux</a:t>
            </a:r>
            <a:r>
              <a:rPr kumimoji="1" lang="ja-JP" altLang="en-US" sz="1200" b="0" i="0" kern="1200" dirty="0">
                <a:solidFill>
                  <a:schemeClr val="tx1"/>
                </a:solidFill>
                <a:effectLst/>
                <a:latin typeface="+mn-lt"/>
                <a:ea typeface="+mn-ea"/>
                <a:cs typeface="+mn-cs"/>
              </a:rPr>
              <a:t>といった技術もオープンであったことが、その後の発展と進化を支えてきたのです。</a:t>
            </a:r>
          </a:p>
          <a:p>
            <a:pPr fontAlgn="base"/>
            <a:r>
              <a:rPr kumimoji="1" lang="ja-JP" altLang="en-US" sz="1200" b="0" i="0" kern="1200" dirty="0">
                <a:solidFill>
                  <a:schemeClr val="tx1"/>
                </a:solidFill>
                <a:effectLst/>
                <a:latin typeface="+mn-lt"/>
                <a:ea typeface="+mn-ea"/>
                <a:cs typeface="+mn-cs"/>
              </a:rPr>
              <a:t>オープンはこれまでも時代を動かす切っ掛けを生みだしてきました。そして、いま多くの企業が再び、オープンに積極的に関わろうとしています。</a:t>
            </a:r>
          </a:p>
          <a:p>
            <a:pPr fontAlgn="base"/>
            <a:r>
              <a:rPr kumimoji="1" lang="ja-JP" altLang="en-US" sz="1200" b="0" i="0" kern="1200" dirty="0">
                <a:solidFill>
                  <a:schemeClr val="tx1"/>
                </a:solidFill>
                <a:effectLst/>
                <a:latin typeface="+mn-lt"/>
                <a:ea typeface="+mn-ea"/>
                <a:cs typeface="+mn-cs"/>
              </a:rPr>
              <a:t>例えば、自らが開発したテクノロジーをオープンにすることは、もはや社会正義にも近い感覚となりつつあります。そして、自らがオープン・コミュニティのなかで存在感を高め、その中でリーダーシップを示すことが、自らのビジネスを成長させる原動力になることを受け入れはじめています。もはや、ビジネスはオープンに支えられ、オープンへのコミットメントなくして生き抜くことができなくなったとも言えるでしょう。</a:t>
            </a:r>
          </a:p>
          <a:p>
            <a:pPr fontAlgn="base"/>
            <a:r>
              <a:rPr kumimoji="1" lang="ja-JP" altLang="en-US" sz="1200" b="0" i="0" kern="1200" dirty="0">
                <a:solidFill>
                  <a:schemeClr val="tx1"/>
                </a:solidFill>
                <a:effectLst/>
                <a:latin typeface="+mn-lt"/>
                <a:ea typeface="+mn-ea"/>
                <a:cs typeface="+mn-cs"/>
              </a:rPr>
              <a:t>インターネットの普及やソーシャルメディアなどはこのオープン化を加速させる推進力として、その役割をますます強めています。</a:t>
            </a:r>
          </a:p>
          <a:p>
            <a:pPr fontAlgn="base"/>
            <a:r>
              <a:rPr kumimoji="1" lang="ja-JP" altLang="en-US" sz="1200" b="1" i="0" kern="1200" dirty="0">
                <a:solidFill>
                  <a:schemeClr val="tx1"/>
                </a:solidFill>
                <a:effectLst/>
                <a:latin typeface="+mn-lt"/>
                <a:ea typeface="+mn-ea"/>
                <a:cs typeface="+mn-cs"/>
              </a:rPr>
              <a:t>ソーシャル化</a:t>
            </a:r>
          </a:p>
          <a:p>
            <a:pPr fontAlgn="base"/>
            <a:r>
              <a:rPr kumimoji="1" lang="ja-JP" altLang="en-US" sz="1200" b="0" i="0" kern="1200" dirty="0">
                <a:solidFill>
                  <a:schemeClr val="tx1"/>
                </a:solidFill>
                <a:effectLst/>
                <a:latin typeface="+mn-lt"/>
                <a:ea typeface="+mn-ea"/>
                <a:cs typeface="+mn-cs"/>
              </a:rPr>
              <a:t>インターネットの普及と共にコミュニケーション・コストが劇的に下がりました。その結果、誰もがフラットにつながることができるようになりました。また、コミュニケーションにハブや管理者は不要となり、そこに権力や富が集中することはできなくなろうとしています。ソーシャル・メディアやピア・ツー・ピア通信のテクノロジーは、この流れをさらに加速しています。</a:t>
            </a:r>
            <a:r>
              <a:rPr kumimoji="1" lang="en-US" altLang="ja-JP" sz="1200" b="0" i="0" kern="1200" dirty="0" err="1">
                <a:solidFill>
                  <a:schemeClr val="tx1"/>
                </a:solidFill>
                <a:effectLst/>
                <a:latin typeface="+mn-lt"/>
                <a:ea typeface="+mn-ea"/>
                <a:cs typeface="+mn-cs"/>
              </a:rPr>
              <a:t>Uber</a:t>
            </a:r>
            <a:r>
              <a:rPr kumimoji="1" lang="ja-JP" altLang="en-US" sz="1200" b="0" i="0" kern="1200" dirty="0">
                <a:solidFill>
                  <a:schemeClr val="tx1"/>
                </a:solidFill>
                <a:effectLst/>
                <a:latin typeface="+mn-lt"/>
                <a:ea typeface="+mn-ea"/>
                <a:cs typeface="+mn-cs"/>
              </a:rPr>
              <a:t>や</a:t>
            </a:r>
            <a:r>
              <a:rPr kumimoji="1" lang="en-US" altLang="ja-JP" sz="1200" b="0" i="0" kern="1200" dirty="0" err="1">
                <a:solidFill>
                  <a:schemeClr val="tx1"/>
                </a:solidFill>
                <a:effectLst/>
                <a:latin typeface="+mn-lt"/>
                <a:ea typeface="+mn-ea"/>
                <a:cs typeface="+mn-cs"/>
              </a:rPr>
              <a:t>Airbnb</a:t>
            </a:r>
            <a:r>
              <a:rPr kumimoji="1" lang="ja-JP" altLang="en-US" sz="1200" b="0" i="0" kern="1200" dirty="0">
                <a:solidFill>
                  <a:schemeClr val="tx1"/>
                </a:solidFill>
                <a:effectLst/>
                <a:latin typeface="+mn-lt"/>
                <a:ea typeface="+mn-ea"/>
                <a:cs typeface="+mn-cs"/>
              </a:rPr>
              <a:t>など、これまでの常識を破壊しようとするビジネスはこんなコミュニケーション基盤に支えられています。このコミュニケーション基盤は「シェアリング・エコノミー」を生みだし、こりまでの常識を破壊する新たなビジネスを登場させる基盤としても大きな役割を果たすことになります。</a:t>
            </a:r>
          </a:p>
          <a:p>
            <a:pPr fontAlgn="base"/>
            <a:r>
              <a:rPr kumimoji="1" lang="ja-JP" altLang="en-US" sz="1200" b="1" i="0" kern="1200" dirty="0">
                <a:solidFill>
                  <a:schemeClr val="tx1"/>
                </a:solidFill>
                <a:effectLst/>
                <a:latin typeface="+mn-lt"/>
                <a:ea typeface="+mn-ea"/>
                <a:cs typeface="+mn-cs"/>
              </a:rPr>
              <a:t>スマート化</a:t>
            </a:r>
          </a:p>
          <a:p>
            <a:pPr fontAlgn="base"/>
            <a:r>
              <a:rPr kumimoji="1" lang="ja-JP" altLang="en-US" sz="1200" b="0" i="0" kern="1200" dirty="0">
                <a:solidFill>
                  <a:schemeClr val="tx1"/>
                </a:solidFill>
                <a:effectLst/>
                <a:latin typeface="+mn-lt"/>
                <a:ea typeface="+mn-ea"/>
                <a:cs typeface="+mn-cs"/>
              </a:rPr>
              <a:t>個別最適化は無駄を随所に生みだしてしまうので、全体最適化こそがあるべき姿だと言われ続けてきました。しかし、</a:t>
            </a:r>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の普及により、個別の現実をきめ細かくリアルタイムに捉えることができるようになり、この常識も変わろうとしています。</a:t>
            </a:r>
          </a:p>
          <a:p>
            <a:pPr fontAlgn="base"/>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によって収集された「個別の事実」は、人工知能によって解析されます。そして、他の「個別の事実」との関係を考慮しつつも可能な限り個別最適化を実現しようとするでしょう。サンプルデータによる平均的・一般的解釈や人間の判断が介在すれば、とてもできることではありません。</a:t>
            </a:r>
          </a:p>
          <a:p>
            <a:pPr fontAlgn="base"/>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をはじめとして、ビジネスがデジタルに構築されるようになれば、現実世界とデジタル世界は表裏一体の関係として存在することになります。現実世界は、簡単にそれを変えることも破壊することもできませんが、デジタル世界は、シミュレーションというカタチで、どのようにでも変えることができるし破壊することもできます。人工知能はそのための手段として大きな役割を果たすことになります。そこで得られた新たな知見、未来予測、最適解は、私たちの住む現実社会をより快適にしてくれます。スマート化とは、このような現実世界とデジタル世界を一体の仕組みとして捉え、新たな社会システムを構築しようという変化なのです。</a:t>
            </a:r>
          </a:p>
          <a:p>
            <a:pPr fontAlgn="base"/>
            <a:r>
              <a:rPr kumimoji="1" lang="ja-JP" altLang="en-US" sz="1200" b="0" i="0" kern="1200" dirty="0">
                <a:solidFill>
                  <a:schemeClr val="tx1"/>
                </a:solidFill>
                <a:effectLst/>
                <a:latin typeface="+mn-lt"/>
                <a:ea typeface="+mn-ea"/>
                <a:cs typeface="+mn-cs"/>
              </a:rPr>
              <a:t>また、機械が人間の代わりを果たしてくれる範疇はますます拡がってゆくでしょう。肉体的にも知的にも、時間と労力をかけることで生みだしてきた価値は機械に置き換えられてゆきます。その方が、遥かに効率的で正確だからです。時間もコストも大幅に削減され、生産性は飛躍的に高まります。</a:t>
            </a:r>
          </a:p>
          <a:p>
            <a:pPr fontAlgn="base"/>
            <a:r>
              <a:rPr kumimoji="1" lang="ja-JP" altLang="en-US" sz="1200" b="0" i="0" kern="1200" dirty="0">
                <a:solidFill>
                  <a:schemeClr val="tx1"/>
                </a:solidFill>
                <a:effectLst/>
                <a:latin typeface="+mn-lt"/>
                <a:ea typeface="+mn-ea"/>
                <a:cs typeface="+mn-cs"/>
              </a:rPr>
              <a:t>一方で、人間の役割は大きく変わってくるでしょう。感性、協調性、創造性がこれまでにも増して重視されるようになり、人間は新たな進化のステージに立たされることになるのです。</a:t>
            </a:r>
          </a:p>
          <a:p>
            <a:pPr fontAlgn="base"/>
            <a:r>
              <a:rPr kumimoji="1" lang="ja-JP" altLang="en-US" sz="1200" b="0" i="0" kern="1200" dirty="0">
                <a:solidFill>
                  <a:schemeClr val="tx1"/>
                </a:solidFill>
                <a:effectLst/>
                <a:latin typeface="+mn-lt"/>
                <a:ea typeface="+mn-ea"/>
                <a:cs typeface="+mn-cs"/>
              </a:rPr>
              <a:t>このような時代の変化の中で、</a:t>
            </a:r>
            <a:r>
              <a:rPr kumimoji="1" lang="en-US" altLang="ja-JP" sz="1200" b="0" i="0" kern="1200" dirty="0">
                <a:solidFill>
                  <a:schemeClr val="tx1"/>
                </a:solidFill>
                <a:effectLst/>
                <a:latin typeface="+mn-lt"/>
                <a:ea typeface="+mn-ea"/>
                <a:cs typeface="+mn-cs"/>
              </a:rPr>
              <a:t>IT</a:t>
            </a:r>
            <a:r>
              <a:rPr kumimoji="1" lang="ja-JP" altLang="en-US" sz="1200" b="0" i="0" kern="1200" dirty="0">
                <a:solidFill>
                  <a:schemeClr val="tx1"/>
                </a:solidFill>
                <a:effectLst/>
                <a:latin typeface="+mn-lt"/>
                <a:ea typeface="+mn-ea"/>
                <a:cs typeface="+mn-cs"/>
              </a:rPr>
              <a:t>ビジネスはとのような方向に向かうのでしょうか。それを著したのが以下のチャートです。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18</a:t>
            </a:fld>
            <a:endParaRPr kumimoji="1" lang="ja-JP" altLang="en-US"/>
          </a:p>
        </p:txBody>
      </p:sp>
    </p:spTree>
    <p:extLst>
      <p:ext uri="{BB962C8B-B14F-4D97-AF65-F5344CB8AC3E}">
        <p14:creationId xmlns:p14="http://schemas.microsoft.com/office/powerpoint/2010/main" val="64598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603302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【図解】コレ１枚で分かる人工知能を支えると技術と適用領域</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人工知能が、いま実用化へ向けて大きく動き出した背景には、４つのテクノロジーの進化に支えられています。</a:t>
            </a:r>
          </a:p>
          <a:p>
            <a:r>
              <a:rPr kumimoji="1" lang="ja-JP" altLang="ja-JP" sz="1200" u="sng" kern="1200" dirty="0">
                <a:solidFill>
                  <a:schemeClr val="tx1"/>
                </a:solidFill>
                <a:effectLst/>
                <a:latin typeface="+mn-lt"/>
                <a:ea typeface="+mn-ea"/>
                <a:cs typeface="+mn-cs"/>
              </a:rPr>
              <a:t>ビッグデータの蓄積</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インターネットの普及と共に、膨大なデジタル・データが日々生みだされています。スマートフォン、ソーシャルメディア、そして</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普及は、日常生活や社会活動などの現実世界のデジタル・データ化を加速し、拡大させています。こうして集められたデータは、ビッグデータとも言われ、現実世界の様々な事象がデータとして取り込まれたものです。これが人工知能の知識の源となっています。</a:t>
            </a:r>
          </a:p>
          <a:p>
            <a:r>
              <a:rPr kumimoji="1" lang="ja-JP" altLang="ja-JP" sz="1200" u="sng" kern="1200" dirty="0">
                <a:solidFill>
                  <a:schemeClr val="tx1"/>
                </a:solidFill>
                <a:effectLst/>
                <a:latin typeface="+mn-lt"/>
                <a:ea typeface="+mn-ea"/>
                <a:cs typeface="+mn-cs"/>
              </a:rPr>
              <a:t>ハードウェアの性能向上</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ハードウェアの高性能化とコスト低下は、膨大かつ急激に増え続けるビッグデータを格納する受け皿として、さらにこれを分析する巨大な計算資源として使われています。また、センサーやコンピュータの小型・高性能・低価格化は、ウェアラブルやロボット、</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を普及させる要件となります。それらが、現実世界のデータを収集する感覚器として、また、作られた情報を利用する手段になります。</a:t>
            </a:r>
          </a:p>
          <a:p>
            <a:r>
              <a:rPr kumimoji="1" lang="ja-JP" altLang="ja-JP" sz="1200" u="sng" kern="1200" dirty="0">
                <a:solidFill>
                  <a:schemeClr val="tx1"/>
                </a:solidFill>
                <a:effectLst/>
                <a:latin typeface="+mn-lt"/>
                <a:ea typeface="+mn-ea"/>
                <a:cs typeface="+mn-cs"/>
              </a:rPr>
              <a:t>アルゴリズムの進化</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機械学習やディープラーニング、神経言語プログラミングなどのアルゴリズム（計算の手法や手順）が開発され、状況の分析や判断、最適なルールの生成や解釈など、自律的行動に必要な知識を生成します。人工知能の賢さを飛躍的に向上させました。</a:t>
            </a:r>
          </a:p>
          <a:p>
            <a:r>
              <a:rPr kumimoji="1" lang="ja-JP" altLang="ja-JP" sz="1200" u="sng" kern="1200" dirty="0">
                <a:solidFill>
                  <a:schemeClr val="tx1"/>
                </a:solidFill>
                <a:effectLst/>
                <a:latin typeface="+mn-lt"/>
                <a:ea typeface="+mn-ea"/>
                <a:cs typeface="+mn-cs"/>
              </a:rPr>
              <a:t>ネットワークの低コスト・高速化</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高速・大容量のネットワークは、膨大なデータを収拾し、その結果をフィートバックするために欠かせません。さらに近接通信技術により、ウェアラブルとモバイル、あるいは、センサーが埋め込まれたモノが低消費電力で効率よくつながる仕組みができあがりました。</a:t>
            </a:r>
          </a:p>
          <a:p>
            <a:r>
              <a:rPr kumimoji="1" lang="ja-JP" altLang="ja-JP" sz="1200" kern="1200" dirty="0">
                <a:solidFill>
                  <a:schemeClr val="tx1"/>
                </a:solidFill>
                <a:effectLst/>
                <a:latin typeface="+mn-lt"/>
                <a:ea typeface="+mn-ea"/>
                <a:cs typeface="+mn-cs"/>
              </a:rPr>
              <a:t>このようなテクノロジーの支えにより様々な用途で人工知能が使われはじめています。</a:t>
            </a:r>
          </a:p>
          <a:p>
            <a:r>
              <a:rPr kumimoji="1" lang="ja-JP" altLang="ja-JP" sz="1200" u="sng" kern="1200" dirty="0">
                <a:solidFill>
                  <a:schemeClr val="tx1"/>
                </a:solidFill>
                <a:effectLst/>
                <a:latin typeface="+mn-lt"/>
                <a:ea typeface="+mn-ea"/>
                <a:cs typeface="+mn-cs"/>
              </a:rPr>
              <a:t>高度な専門的アドバイス</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膨大な文献や診断記録から病名や治療法を提示</a:t>
            </a:r>
          </a:p>
          <a:p>
            <a:r>
              <a:rPr kumimoji="1" lang="ja-JP" altLang="ja-JP" sz="1200" kern="1200" dirty="0">
                <a:solidFill>
                  <a:schemeClr val="tx1"/>
                </a:solidFill>
                <a:effectLst/>
                <a:latin typeface="+mn-lt"/>
                <a:ea typeface="+mn-ea"/>
                <a:cs typeface="+mn-cs"/>
              </a:rPr>
              <a:t>株式市場や</a:t>
            </a:r>
            <a:r>
              <a:rPr kumimoji="1" lang="en-US" altLang="ja-JP" sz="1200" kern="1200" dirty="0">
                <a:solidFill>
                  <a:schemeClr val="tx1"/>
                </a:solidFill>
                <a:effectLst/>
                <a:latin typeface="+mn-lt"/>
                <a:ea typeface="+mn-ea"/>
                <a:cs typeface="+mn-cs"/>
              </a:rPr>
              <a:t>SNS</a:t>
            </a:r>
            <a:r>
              <a:rPr kumimoji="1" lang="ja-JP" altLang="ja-JP" sz="1200" kern="1200" dirty="0">
                <a:solidFill>
                  <a:schemeClr val="tx1"/>
                </a:solidFill>
                <a:effectLst/>
                <a:latin typeface="+mn-lt"/>
                <a:ea typeface="+mn-ea"/>
                <a:cs typeface="+mn-cs"/>
              </a:rPr>
              <a:t>から投資判断</a:t>
            </a:r>
          </a:p>
          <a:p>
            <a:r>
              <a:rPr kumimoji="1" lang="ja-JP" altLang="ja-JP" sz="1200" kern="1200" dirty="0">
                <a:solidFill>
                  <a:schemeClr val="tx1"/>
                </a:solidFill>
                <a:effectLst/>
                <a:latin typeface="+mn-lt"/>
                <a:ea typeface="+mn-ea"/>
                <a:cs typeface="+mn-cs"/>
              </a:rPr>
              <a:t>規制や産業動向から</a:t>
            </a:r>
            <a:r>
              <a:rPr kumimoji="1" lang="en-US" altLang="ja-JP" sz="1200" kern="1200" dirty="0">
                <a:solidFill>
                  <a:schemeClr val="tx1"/>
                </a:solidFill>
                <a:effectLst/>
                <a:latin typeface="+mn-lt"/>
                <a:ea typeface="+mn-ea"/>
                <a:cs typeface="+mn-cs"/>
              </a:rPr>
              <a:t>M&amp;A</a:t>
            </a:r>
            <a:r>
              <a:rPr kumimoji="1" lang="ja-JP" altLang="ja-JP" sz="1200" kern="1200" dirty="0">
                <a:solidFill>
                  <a:schemeClr val="tx1"/>
                </a:solidFill>
                <a:effectLst/>
                <a:latin typeface="+mn-lt"/>
                <a:ea typeface="+mn-ea"/>
                <a:cs typeface="+mn-cs"/>
              </a:rPr>
              <a:t>戦略を提案</a:t>
            </a:r>
          </a:p>
          <a:p>
            <a:r>
              <a:rPr kumimoji="1" lang="ja-JP" altLang="ja-JP" sz="1200" kern="1200" dirty="0">
                <a:solidFill>
                  <a:schemeClr val="tx1"/>
                </a:solidFill>
                <a:effectLst/>
                <a:latin typeface="+mn-lt"/>
                <a:ea typeface="+mn-ea"/>
                <a:cs typeface="+mn-cs"/>
              </a:rPr>
              <a:t>遺伝子や疾患データから新薬候補物質を探索</a:t>
            </a:r>
          </a:p>
          <a:p>
            <a:r>
              <a:rPr kumimoji="1" lang="ja-JP" altLang="ja-JP" sz="1200" kern="1200" dirty="0">
                <a:solidFill>
                  <a:schemeClr val="tx1"/>
                </a:solidFill>
                <a:effectLst/>
                <a:latin typeface="+mn-lt"/>
                <a:ea typeface="+mn-ea"/>
                <a:cs typeface="+mn-cs"/>
              </a:rPr>
              <a:t>論文の採点や校正</a:t>
            </a:r>
          </a:p>
          <a:p>
            <a:r>
              <a:rPr kumimoji="1" lang="ja-JP" altLang="ja-JP" sz="1200" u="sng" kern="1200" dirty="0">
                <a:solidFill>
                  <a:schemeClr val="tx1"/>
                </a:solidFill>
                <a:effectLst/>
                <a:latin typeface="+mn-lt"/>
                <a:ea typeface="+mn-ea"/>
                <a:cs typeface="+mn-cs"/>
              </a:rPr>
              <a:t>利便性と安心安全</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ウイルスと振る舞いからワクチンを自動生成</a:t>
            </a:r>
          </a:p>
          <a:p>
            <a:r>
              <a:rPr kumimoji="1" lang="ja-JP" altLang="ja-JP" sz="1200" kern="1200" dirty="0">
                <a:solidFill>
                  <a:schemeClr val="tx1"/>
                </a:solidFill>
                <a:effectLst/>
                <a:latin typeface="+mn-lt"/>
                <a:ea typeface="+mn-ea"/>
                <a:cs typeface="+mn-cs"/>
              </a:rPr>
              <a:t>自動翻訳・通訳</a:t>
            </a:r>
          </a:p>
          <a:p>
            <a:r>
              <a:rPr kumimoji="1" lang="ja-JP" altLang="ja-JP" sz="1200" kern="1200" dirty="0">
                <a:solidFill>
                  <a:schemeClr val="tx1"/>
                </a:solidFill>
                <a:effectLst/>
                <a:latin typeface="+mn-lt"/>
                <a:ea typeface="+mn-ea"/>
                <a:cs typeface="+mn-cs"/>
              </a:rPr>
              <a:t>自然言語での検索や商品紹介・問合わせ対応</a:t>
            </a:r>
          </a:p>
          <a:p>
            <a:r>
              <a:rPr kumimoji="1" lang="ja-JP" altLang="ja-JP" sz="1200" kern="1200" dirty="0">
                <a:solidFill>
                  <a:schemeClr val="tx1"/>
                </a:solidFill>
                <a:effectLst/>
                <a:latin typeface="+mn-lt"/>
                <a:ea typeface="+mn-ea"/>
                <a:cs typeface="+mn-cs"/>
              </a:rPr>
              <a:t>気象やゲノム、マクロ経済の解析</a:t>
            </a:r>
          </a:p>
          <a:p>
            <a:r>
              <a:rPr kumimoji="1" lang="ja-JP" altLang="ja-JP" sz="1200" kern="1200" dirty="0">
                <a:solidFill>
                  <a:schemeClr val="tx1"/>
                </a:solidFill>
                <a:effectLst/>
                <a:latin typeface="+mn-lt"/>
                <a:ea typeface="+mn-ea"/>
                <a:cs typeface="+mn-cs"/>
              </a:rPr>
              <a:t>自然言語での対話型のデータ分析</a:t>
            </a:r>
          </a:p>
          <a:p>
            <a:r>
              <a:rPr kumimoji="1" lang="ja-JP" altLang="ja-JP" sz="1200" u="sng" kern="1200" dirty="0">
                <a:solidFill>
                  <a:schemeClr val="tx1"/>
                </a:solidFill>
                <a:effectLst/>
                <a:latin typeface="+mn-lt"/>
                <a:ea typeface="+mn-ea"/>
                <a:cs typeface="+mn-cs"/>
              </a:rPr>
              <a:t>効率化・省力化</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自動運転自動車やドローン</a:t>
            </a:r>
          </a:p>
          <a:p>
            <a:r>
              <a:rPr kumimoji="1" lang="ja-JP" altLang="ja-JP" sz="1200" kern="1200" dirty="0">
                <a:solidFill>
                  <a:schemeClr val="tx1"/>
                </a:solidFill>
                <a:effectLst/>
                <a:latin typeface="+mn-lt"/>
                <a:ea typeface="+mn-ea"/>
                <a:cs typeface="+mn-cs"/>
              </a:rPr>
              <a:t>工作機械やロボット、搬送機械などの生産設備</a:t>
            </a:r>
          </a:p>
          <a:p>
            <a:r>
              <a:rPr kumimoji="1" lang="ja-JP" altLang="ja-JP" sz="1200" kern="1200" dirty="0">
                <a:solidFill>
                  <a:schemeClr val="tx1"/>
                </a:solidFill>
                <a:effectLst/>
                <a:latin typeface="+mn-lt"/>
                <a:ea typeface="+mn-ea"/>
                <a:cs typeface="+mn-cs"/>
              </a:rPr>
              <a:t>コールセンターや受付での接客・応対</a:t>
            </a:r>
          </a:p>
          <a:p>
            <a:r>
              <a:rPr kumimoji="1" lang="ja-JP" altLang="ja-JP" sz="1200" kern="1200" dirty="0">
                <a:solidFill>
                  <a:schemeClr val="tx1"/>
                </a:solidFill>
                <a:effectLst/>
                <a:latin typeface="+mn-lt"/>
                <a:ea typeface="+mn-ea"/>
                <a:cs typeface="+mn-cs"/>
              </a:rPr>
              <a:t>ニュース記事の執筆やテクニカルライティング</a:t>
            </a:r>
          </a:p>
          <a:p>
            <a:r>
              <a:rPr kumimoji="1" lang="ja-JP" altLang="ja-JP" sz="1200" kern="1200" dirty="0">
                <a:solidFill>
                  <a:schemeClr val="tx1"/>
                </a:solidFill>
                <a:effectLst/>
                <a:latin typeface="+mn-lt"/>
                <a:ea typeface="+mn-ea"/>
                <a:cs typeface="+mn-cs"/>
              </a:rPr>
              <a:t>プログラミングやシステム運用</a:t>
            </a:r>
          </a:p>
          <a:p>
            <a:r>
              <a:rPr kumimoji="1" lang="ja-JP" altLang="ja-JP" sz="1200" kern="1200" dirty="0">
                <a:solidFill>
                  <a:schemeClr val="tx1"/>
                </a:solidFill>
                <a:effectLst/>
                <a:latin typeface="+mn-lt"/>
                <a:ea typeface="+mn-ea"/>
                <a:cs typeface="+mn-cs"/>
              </a:rPr>
              <a:t>適用領域の広がりは、ここに挙げた例に留まりません。今後益々私の日常に、深く、そして、静かに浸透してゆくでしょう。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20</a:t>
            </a:fld>
            <a:endParaRPr kumimoji="1" lang="ja-JP" altLang="en-US"/>
          </a:p>
        </p:txBody>
      </p:sp>
    </p:spTree>
    <p:extLst>
      <p:ext uri="{BB962C8B-B14F-4D97-AF65-F5344CB8AC3E}">
        <p14:creationId xmlns:p14="http://schemas.microsoft.com/office/powerpoint/2010/main" val="15636716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8" name="図 7" descr="単独LOGO01.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70204" y="5560175"/>
            <a:ext cx="987996" cy="1082996"/>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a:stretch>
            <a:fillRect/>
          </a:stretch>
        </p:blipFill>
        <p:spPr>
          <a:xfrm>
            <a:off x="99885" y="6717943"/>
            <a:ext cx="639634" cy="95299"/>
          </a:xfrm>
          <a:prstGeom prst="rect">
            <a:avLst/>
          </a:prstGeom>
        </p:spPr>
      </p:pic>
      <p:pic>
        <p:nvPicPr>
          <p:cNvPr id="18" name="図 17"/>
          <p:cNvPicPr>
            <a:picLocks noChangeAspect="1"/>
          </p:cNvPicPr>
          <p:nvPr/>
        </p:nvPicPr>
        <p:blipFill>
          <a:blip r:embed="rId14"/>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eg"/><Relationship Id="rId6" Type="http://schemas.openxmlformats.org/officeDocument/2006/relationships/image" Target="../media/image10.jpg"/><Relationship Id="rId1" Type="http://schemas.openxmlformats.org/officeDocument/2006/relationships/slideLayout" Target="../slideLayouts/slideLayout6.xml"/><Relationship Id="rId2"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jpeg"/><Relationship Id="rId7"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4.png"/><Relationship Id="rId5"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libra.netcommerce.co.jp/" TargetMode="Externa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png"/><Relationship Id="rId5" Type="http://schemas.openxmlformats.org/officeDocument/2006/relationships/image" Target="../media/image21.tiff"/><Relationship Id="rId6" Type="http://schemas.openxmlformats.org/officeDocument/2006/relationships/image" Target="../media/image22.jpg"/><Relationship Id="rId7" Type="http://schemas.openxmlformats.org/officeDocument/2006/relationships/image" Target="../media/image23.png"/><Relationship Id="rId8"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jp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11" Type="http://schemas.openxmlformats.org/officeDocument/2006/relationships/image" Target="../media/image40.jpg"/><Relationship Id="rId12" Type="http://schemas.openxmlformats.org/officeDocument/2006/relationships/image" Target="../media/image41.jpg"/><Relationship Id="rId13" Type="http://schemas.openxmlformats.org/officeDocument/2006/relationships/image" Target="../media/image42.jpg"/><Relationship Id="rId14" Type="http://schemas.openxmlformats.org/officeDocument/2006/relationships/image" Target="../media/image43.jpg"/><Relationship Id="rId15" Type="http://schemas.openxmlformats.org/officeDocument/2006/relationships/image" Target="../media/image44.jpg"/><Relationship Id="rId16" Type="http://schemas.openxmlformats.org/officeDocument/2006/relationships/image" Target="../media/image11.png"/><Relationship Id="rId17" Type="http://schemas.openxmlformats.org/officeDocument/2006/relationships/image" Target="../media/image29.jpg"/><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2.jpg"/><Relationship Id="rId4" Type="http://schemas.openxmlformats.org/officeDocument/2006/relationships/image" Target="../media/image33.jpg"/><Relationship Id="rId5" Type="http://schemas.openxmlformats.org/officeDocument/2006/relationships/image" Target="../media/image34.jpg"/><Relationship Id="rId6" Type="http://schemas.openxmlformats.org/officeDocument/2006/relationships/image" Target="../media/image35.jpg"/><Relationship Id="rId7" Type="http://schemas.openxmlformats.org/officeDocument/2006/relationships/image" Target="../media/image36.jpg"/><Relationship Id="rId8" Type="http://schemas.openxmlformats.org/officeDocument/2006/relationships/image" Target="../media/image37.jpg"/><Relationship Id="rId9" Type="http://schemas.openxmlformats.org/officeDocument/2006/relationships/image" Target="../media/image38.jpg"/><Relationship Id="rId10" Type="http://schemas.openxmlformats.org/officeDocument/2006/relationships/image" Target="../media/image39.jpg"/></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g"/><Relationship Id="rId5" Type="http://schemas.openxmlformats.org/officeDocument/2006/relationships/image" Target="../media/image45.tiff"/><Relationship Id="rId6" Type="http://schemas.openxmlformats.org/officeDocument/2006/relationships/image" Target="../media/image29.jp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png"/><Relationship Id="rId5" Type="http://schemas.openxmlformats.org/officeDocument/2006/relationships/image" Target="../media/image21.tiff"/><Relationship Id="rId6" Type="http://schemas.openxmlformats.org/officeDocument/2006/relationships/image" Target="../media/image22.jpg"/><Relationship Id="rId7" Type="http://schemas.openxmlformats.org/officeDocument/2006/relationships/image" Target="../media/image23.png"/><Relationship Id="rId8"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jpg"/><Relationship Id="rId5" Type="http://schemas.openxmlformats.org/officeDocument/2006/relationships/image" Target="../media/image10.jpg"/><Relationship Id="rId6" Type="http://schemas.openxmlformats.org/officeDocument/2006/relationships/image" Target="../media/image30.jp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png"/><Relationship Id="rId3"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0.gif"/><Relationship Id="rId4" Type="http://schemas.openxmlformats.org/officeDocument/2006/relationships/image" Target="../media/image19.jp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2.tiff"/><Relationship Id="rId4" Type="http://schemas.openxmlformats.org/officeDocument/2006/relationships/image" Target="../media/image15.png"/><Relationship Id="rId5" Type="http://schemas.openxmlformats.org/officeDocument/2006/relationships/image" Target="../media/image14.png"/><Relationship Id="rId6" Type="http://schemas.openxmlformats.org/officeDocument/2006/relationships/image" Target="../media/image19.jpg"/><Relationship Id="rId7"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14.png"/><Relationship Id="rId6" Type="http://schemas.openxmlformats.org/officeDocument/2006/relationships/image" Target="../media/image19.jpg"/><Relationship Id="rId7"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54.jpg"/><Relationship Id="rId5" Type="http://schemas.openxmlformats.org/officeDocument/2006/relationships/image" Target="../media/image55.tiff"/><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14.png"/><Relationship Id="rId5"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1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sz="2800" dirty="0"/>
              <a:t>未来を味方に付ける技術</a:t>
            </a:r>
            <a:r>
              <a:rPr kumimoji="1" lang="en-US" altLang="ja-JP" sz="2800" dirty="0"/>
              <a:t/>
            </a:r>
            <a:br>
              <a:rPr kumimoji="1" lang="en-US" altLang="ja-JP" sz="2800" dirty="0"/>
            </a:br>
            <a:r>
              <a:rPr lang="ja-JP" altLang="en-US" sz="2000" dirty="0"/>
              <a:t>変化を先取りする</a:t>
            </a:r>
            <a:r>
              <a:rPr lang="en-US" altLang="ja-JP" sz="2000" dirty="0"/>
              <a:t>IT</a:t>
            </a:r>
            <a:r>
              <a:rPr lang="ja-JP" altLang="en-US" sz="2000" dirty="0"/>
              <a:t>の基礎の基礎</a:t>
            </a:r>
            <a:endParaRPr kumimoji="1" lang="ja-JP" altLang="en-US" sz="2000" dirty="0"/>
          </a:p>
        </p:txBody>
      </p:sp>
      <p:sp>
        <p:nvSpPr>
          <p:cNvPr id="4" name="サブタイトル 3"/>
          <p:cNvSpPr>
            <a:spLocks noGrp="1"/>
          </p:cNvSpPr>
          <p:nvPr>
            <p:ph type="subTitle" idx="1"/>
          </p:nvPr>
        </p:nvSpPr>
        <p:spPr>
          <a:xfrm>
            <a:off x="685800" y="3391244"/>
            <a:ext cx="7772400" cy="1264162"/>
          </a:xfrm>
        </p:spPr>
        <p:txBody>
          <a:bodyPr>
            <a:normAutofit/>
          </a:bodyPr>
          <a:lstStyle/>
          <a:p>
            <a:r>
              <a:rPr kumimoji="1" lang="ja-JP" altLang="en-US" dirty="0"/>
              <a:t>プレゼンテーション</a:t>
            </a:r>
            <a:endParaRPr kumimoji="1" lang="en-US" altLang="ja-JP" dirty="0"/>
          </a:p>
          <a:p>
            <a:r>
              <a:rPr kumimoji="1" lang="en-US" altLang="ja-JP" dirty="0"/>
              <a:t>2016</a:t>
            </a:r>
            <a:r>
              <a:rPr kumimoji="1" lang="ja-JP" altLang="en-US" dirty="0" smtClean="0"/>
              <a:t>年</a:t>
            </a:r>
            <a:r>
              <a:rPr kumimoji="1" lang="en-US" altLang="ja-JP" dirty="0" smtClean="0"/>
              <a:t>12</a:t>
            </a:r>
            <a:r>
              <a:rPr kumimoji="1" lang="ja-JP" altLang="en-US" dirty="0" smtClean="0"/>
              <a:t>月</a:t>
            </a:r>
            <a:endParaRPr kumimoji="1" lang="ja-JP" altLang="en-US" dirty="0"/>
          </a:p>
        </p:txBody>
      </p:sp>
    </p:spTree>
    <p:extLst>
      <p:ext uri="{BB962C8B-B14F-4D97-AF65-F5344CB8AC3E}">
        <p14:creationId xmlns:p14="http://schemas.microsoft.com/office/powerpoint/2010/main" val="534030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091157" y="837847"/>
            <a:ext cx="3104662" cy="5691443"/>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5285624" y="837847"/>
            <a:ext cx="3104662" cy="5691443"/>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err="1"/>
              <a:t>FinTech</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p:spPr>
        <p:txBody>
          <a:bodyPr/>
          <a:lstStyle/>
          <a:p>
            <a:fld id="{8FF8CC5D-A65D-5946-99B5-645367A967AD}" type="slidenum">
              <a:rPr kumimoji="1" lang="ja-JP" altLang="en-US" smtClean="0"/>
              <a:t>10</a:t>
            </a:fld>
            <a:endParaRPr kumimoji="1" lang="ja-JP" altLang="en-US" dirty="0"/>
          </a:p>
        </p:txBody>
      </p:sp>
      <p:sp>
        <p:nvSpPr>
          <p:cNvPr id="4" name="正方形/長方形 3"/>
          <p:cNvSpPr/>
          <p:nvPr/>
        </p:nvSpPr>
        <p:spPr>
          <a:xfrm>
            <a:off x="642809" y="980728"/>
            <a:ext cx="7855207" cy="922537"/>
          </a:xfrm>
          <a:prstGeom prst="rect">
            <a:avLst/>
          </a:prstGeom>
          <a:solidFill>
            <a:schemeClr val="accent3">
              <a:lumMod val="40000"/>
              <a:lumOff val="60000"/>
              <a:alpha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4000" dirty="0">
                <a:solidFill>
                  <a:schemeClr val="accent3">
                    <a:lumMod val="50000"/>
                  </a:schemeClr>
                </a:solidFill>
                <a:latin typeface="Hiragino Maru Gothic ProN W4" charset="-128"/>
                <a:ea typeface="Hiragino Maru Gothic ProN W4" charset="-128"/>
                <a:cs typeface="Hiragino Maru Gothic ProN W4" charset="-128"/>
              </a:rPr>
              <a:t> </a:t>
            </a:r>
            <a:r>
              <a:rPr kumimoji="1" lang="ja-JP" altLang="en-US" sz="4000" dirty="0">
                <a:solidFill>
                  <a:schemeClr val="accent3">
                    <a:lumMod val="50000"/>
                  </a:schemeClr>
                </a:solidFill>
                <a:latin typeface="Hiragino Maru Gothic ProN W4" charset="-128"/>
                <a:ea typeface="Hiragino Maru Gothic ProN W4" charset="-128"/>
                <a:cs typeface="Hiragino Maru Gothic ProN W4" charset="-128"/>
              </a:rPr>
              <a:t>調達</a:t>
            </a:r>
          </a:p>
        </p:txBody>
      </p:sp>
      <p:sp>
        <p:nvSpPr>
          <p:cNvPr id="5" name="正方形/長方形 4"/>
          <p:cNvSpPr/>
          <p:nvPr/>
        </p:nvSpPr>
        <p:spPr>
          <a:xfrm>
            <a:off x="642809" y="2029515"/>
            <a:ext cx="7855207" cy="1111453"/>
          </a:xfrm>
          <a:prstGeom prst="rect">
            <a:avLst/>
          </a:prstGeom>
          <a:solidFill>
            <a:schemeClr val="accent3">
              <a:lumMod val="60000"/>
              <a:lumOff val="40000"/>
              <a:alpha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4000" dirty="0">
                <a:solidFill>
                  <a:srgbClr val="4F6228"/>
                </a:solidFill>
                <a:latin typeface="Hiragino Maru Gothic ProN W4" charset="-128"/>
                <a:ea typeface="Hiragino Maru Gothic ProN W4" charset="-128"/>
                <a:cs typeface="Hiragino Maru Gothic ProN W4" charset="-128"/>
              </a:rPr>
              <a:t> </a:t>
            </a:r>
            <a:r>
              <a:rPr kumimoji="1" lang="ja-JP" altLang="en-US" sz="4000" dirty="0">
                <a:solidFill>
                  <a:srgbClr val="4F6228"/>
                </a:solidFill>
                <a:latin typeface="Hiragino Maru Gothic ProN W4" charset="-128"/>
                <a:ea typeface="Hiragino Maru Gothic ProN W4" charset="-128"/>
                <a:cs typeface="Hiragino Maru Gothic ProN W4" charset="-128"/>
              </a:rPr>
              <a:t>流通</a:t>
            </a:r>
          </a:p>
        </p:txBody>
      </p:sp>
      <p:sp>
        <p:nvSpPr>
          <p:cNvPr id="6" name="正方形/長方形 5"/>
          <p:cNvSpPr/>
          <p:nvPr/>
        </p:nvSpPr>
        <p:spPr>
          <a:xfrm>
            <a:off x="642809" y="3325659"/>
            <a:ext cx="7855207" cy="1368152"/>
          </a:xfrm>
          <a:prstGeom prst="rect">
            <a:avLst/>
          </a:prstGeom>
          <a:solidFill>
            <a:schemeClr val="accent3">
              <a:lumMod val="75000"/>
              <a:alpha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4000" dirty="0">
                <a:solidFill>
                  <a:srgbClr val="FFFFFF"/>
                </a:solidFill>
                <a:latin typeface="Hiragino Maru Gothic ProN W4" charset="-128"/>
                <a:ea typeface="Hiragino Maru Gothic ProN W4" charset="-128"/>
                <a:cs typeface="Hiragino Maru Gothic ProN W4" charset="-128"/>
              </a:rPr>
              <a:t> </a:t>
            </a:r>
            <a:r>
              <a:rPr kumimoji="1" lang="ja-JP" altLang="en-US" sz="4000" dirty="0">
                <a:solidFill>
                  <a:srgbClr val="FFFFFF"/>
                </a:solidFill>
                <a:latin typeface="Hiragino Maru Gothic ProN W4" charset="-128"/>
                <a:ea typeface="Hiragino Maru Gothic ProN W4" charset="-128"/>
                <a:cs typeface="Hiragino Maru Gothic ProN W4" charset="-128"/>
              </a:rPr>
              <a:t>活用</a:t>
            </a:r>
          </a:p>
        </p:txBody>
      </p:sp>
      <p:sp>
        <p:nvSpPr>
          <p:cNvPr id="7" name="正方形/長方形 6"/>
          <p:cNvSpPr/>
          <p:nvPr/>
        </p:nvSpPr>
        <p:spPr>
          <a:xfrm>
            <a:off x="642809" y="4837827"/>
            <a:ext cx="7855207" cy="967437"/>
          </a:xfrm>
          <a:prstGeom prst="rect">
            <a:avLst/>
          </a:prstGeom>
          <a:solidFill>
            <a:schemeClr val="accent3">
              <a:lumMod val="50000"/>
              <a:alpha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4000" dirty="0">
                <a:solidFill>
                  <a:srgbClr val="FFFFFF"/>
                </a:solidFill>
                <a:latin typeface="Hiragino Maru Gothic ProN W4" charset="-128"/>
                <a:ea typeface="Hiragino Maru Gothic ProN W4" charset="-128"/>
                <a:cs typeface="Hiragino Maru Gothic ProN W4" charset="-128"/>
              </a:rPr>
              <a:t> </a:t>
            </a:r>
            <a:r>
              <a:rPr kumimoji="1" lang="ja-JP" altLang="en-US" sz="4000" dirty="0">
                <a:solidFill>
                  <a:srgbClr val="FFFFFF"/>
                </a:solidFill>
                <a:latin typeface="Hiragino Maru Gothic ProN W4" charset="-128"/>
                <a:ea typeface="Hiragino Maru Gothic ProN W4" charset="-128"/>
                <a:cs typeface="Hiragino Maru Gothic ProN W4" charset="-128"/>
              </a:rPr>
              <a:t>基盤</a:t>
            </a:r>
          </a:p>
        </p:txBody>
      </p:sp>
      <p:sp>
        <p:nvSpPr>
          <p:cNvPr id="10" name="テキスト ボックス 9"/>
          <p:cNvSpPr txBox="1"/>
          <p:nvPr/>
        </p:nvSpPr>
        <p:spPr>
          <a:xfrm>
            <a:off x="3194540" y="5906030"/>
            <a:ext cx="1005403" cy="584776"/>
          </a:xfrm>
          <a:prstGeom prst="rect">
            <a:avLst/>
          </a:prstGeom>
          <a:noFill/>
        </p:spPr>
        <p:txBody>
          <a:bodyPr wrap="none" rtlCol="0">
            <a:spAutoFit/>
          </a:bodyPr>
          <a:lstStyle/>
          <a:p>
            <a:pPr algn="ctr"/>
            <a:r>
              <a:rPr kumimoji="1" lang="ja-JP" altLang="en-US" sz="3200" dirty="0">
                <a:solidFill>
                  <a:schemeClr val="bg1"/>
                </a:solidFill>
                <a:latin typeface="メイリオ"/>
                <a:ea typeface="メイリオ"/>
                <a:cs typeface="メイリオ"/>
              </a:rPr>
              <a:t>個人</a:t>
            </a:r>
          </a:p>
        </p:txBody>
      </p:sp>
      <p:sp>
        <p:nvSpPr>
          <p:cNvPr id="11" name="テキスト ボックス 10"/>
          <p:cNvSpPr txBox="1"/>
          <p:nvPr/>
        </p:nvSpPr>
        <p:spPr>
          <a:xfrm>
            <a:off x="6403887" y="5906030"/>
            <a:ext cx="1005403" cy="584776"/>
          </a:xfrm>
          <a:prstGeom prst="rect">
            <a:avLst/>
          </a:prstGeom>
          <a:noFill/>
        </p:spPr>
        <p:txBody>
          <a:bodyPr wrap="none" rtlCol="0">
            <a:spAutoFit/>
          </a:bodyPr>
          <a:lstStyle/>
          <a:p>
            <a:pPr algn="ctr"/>
            <a:r>
              <a:rPr kumimoji="1" lang="ja-JP" altLang="en-US" sz="3200" dirty="0">
                <a:solidFill>
                  <a:schemeClr val="bg1"/>
                </a:solidFill>
                <a:latin typeface="メイリオ"/>
                <a:ea typeface="メイリオ"/>
                <a:cs typeface="メイリオ"/>
              </a:rPr>
              <a:t>企業</a:t>
            </a:r>
          </a:p>
        </p:txBody>
      </p:sp>
      <p:sp>
        <p:nvSpPr>
          <p:cNvPr id="12" name="六角形 11"/>
          <p:cNvSpPr/>
          <p:nvPr/>
        </p:nvSpPr>
        <p:spPr>
          <a:xfrm>
            <a:off x="2280896" y="1453451"/>
            <a:ext cx="2902386" cy="319365"/>
          </a:xfrm>
          <a:prstGeom prst="hexagon">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融資</a:t>
            </a:r>
            <a:r>
              <a:rPr kumimoji="1" lang="ja-JP" altLang="en-US" sz="800" dirty="0">
                <a:solidFill>
                  <a:srgbClr val="FFFFFF"/>
                </a:solidFill>
                <a:latin typeface="メイリオ"/>
                <a:ea typeface="メイリオ"/>
                <a:cs typeface="メイリオ"/>
              </a:rPr>
              <a:t>（ソーシャルレンディング）</a:t>
            </a:r>
            <a:endParaRPr kumimoji="1" lang="ja-JP" altLang="en-US" sz="1400" dirty="0">
              <a:solidFill>
                <a:srgbClr val="FFFFFF"/>
              </a:solidFill>
              <a:latin typeface="メイリオ"/>
              <a:ea typeface="メイリオ"/>
              <a:cs typeface="メイリオ"/>
            </a:endParaRPr>
          </a:p>
        </p:txBody>
      </p:sp>
      <p:sp>
        <p:nvSpPr>
          <p:cNvPr id="13" name="六角形 12"/>
          <p:cNvSpPr/>
          <p:nvPr/>
        </p:nvSpPr>
        <p:spPr>
          <a:xfrm>
            <a:off x="2293305" y="2564904"/>
            <a:ext cx="5898789" cy="319365"/>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送金</a:t>
            </a:r>
          </a:p>
        </p:txBody>
      </p:sp>
      <p:sp>
        <p:nvSpPr>
          <p:cNvPr id="14" name="六角形 13"/>
          <p:cNvSpPr/>
          <p:nvPr/>
        </p:nvSpPr>
        <p:spPr>
          <a:xfrm>
            <a:off x="2284928" y="2177877"/>
            <a:ext cx="5898789" cy="319365"/>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決済</a:t>
            </a:r>
          </a:p>
        </p:txBody>
      </p:sp>
      <p:sp>
        <p:nvSpPr>
          <p:cNvPr id="15" name="六角形 14"/>
          <p:cNvSpPr/>
          <p:nvPr/>
        </p:nvSpPr>
        <p:spPr>
          <a:xfrm>
            <a:off x="2291204" y="3429000"/>
            <a:ext cx="2908628" cy="319365"/>
          </a:xfrm>
          <a:prstGeom prst="hexagon">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個人資産管理</a:t>
            </a:r>
          </a:p>
        </p:txBody>
      </p:sp>
      <p:sp>
        <p:nvSpPr>
          <p:cNvPr id="16" name="六角形 15"/>
          <p:cNvSpPr/>
          <p:nvPr/>
        </p:nvSpPr>
        <p:spPr>
          <a:xfrm>
            <a:off x="5285624" y="4102080"/>
            <a:ext cx="2908628" cy="319365"/>
          </a:xfrm>
          <a:prstGeom prst="hexagon">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経営支援</a:t>
            </a:r>
          </a:p>
        </p:txBody>
      </p:sp>
      <p:sp>
        <p:nvSpPr>
          <p:cNvPr id="17" name="六角形 16"/>
          <p:cNvSpPr/>
          <p:nvPr/>
        </p:nvSpPr>
        <p:spPr>
          <a:xfrm>
            <a:off x="2293306" y="3847674"/>
            <a:ext cx="2908628" cy="319365"/>
          </a:xfrm>
          <a:prstGeom prst="hexagon">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投資アドバイス</a:t>
            </a:r>
          </a:p>
        </p:txBody>
      </p:sp>
      <p:sp>
        <p:nvSpPr>
          <p:cNvPr id="18" name="六角形 17"/>
          <p:cNvSpPr/>
          <p:nvPr/>
        </p:nvSpPr>
        <p:spPr>
          <a:xfrm>
            <a:off x="2315704" y="5373216"/>
            <a:ext cx="5898789" cy="319365"/>
          </a:xfrm>
          <a:prstGeom prst="hexagon">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デジタル通貨</a:t>
            </a:r>
          </a:p>
        </p:txBody>
      </p:sp>
      <p:sp>
        <p:nvSpPr>
          <p:cNvPr id="19" name="六角形 18"/>
          <p:cNvSpPr/>
          <p:nvPr/>
        </p:nvSpPr>
        <p:spPr>
          <a:xfrm>
            <a:off x="2307327" y="4981843"/>
            <a:ext cx="5898789" cy="319365"/>
          </a:xfrm>
          <a:prstGeom prst="hexagon">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銀行インフラ</a:t>
            </a:r>
          </a:p>
        </p:txBody>
      </p:sp>
      <p:sp>
        <p:nvSpPr>
          <p:cNvPr id="20" name="六角形 19"/>
          <p:cNvSpPr/>
          <p:nvPr/>
        </p:nvSpPr>
        <p:spPr>
          <a:xfrm>
            <a:off x="2274654" y="4261763"/>
            <a:ext cx="2908628" cy="319365"/>
          </a:xfrm>
          <a:prstGeom prst="hexagon">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銀行代理店</a:t>
            </a:r>
          </a:p>
        </p:txBody>
      </p:sp>
      <p:sp>
        <p:nvSpPr>
          <p:cNvPr id="21" name="六角形 20"/>
          <p:cNvSpPr/>
          <p:nvPr/>
        </p:nvSpPr>
        <p:spPr>
          <a:xfrm>
            <a:off x="5292080" y="3687991"/>
            <a:ext cx="2908628" cy="319365"/>
          </a:xfrm>
          <a:prstGeom prst="hexagon">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会計</a:t>
            </a:r>
          </a:p>
        </p:txBody>
      </p:sp>
      <p:sp>
        <p:nvSpPr>
          <p:cNvPr id="22" name="六角形 21"/>
          <p:cNvSpPr/>
          <p:nvPr/>
        </p:nvSpPr>
        <p:spPr>
          <a:xfrm>
            <a:off x="5297306" y="1274790"/>
            <a:ext cx="2894788" cy="319365"/>
          </a:xfrm>
          <a:prstGeom prst="hexagon">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融資</a:t>
            </a:r>
            <a:r>
              <a:rPr kumimoji="1" lang="ja-JP" altLang="en-US" sz="800" dirty="0">
                <a:solidFill>
                  <a:srgbClr val="FFFFFF"/>
                </a:solidFill>
                <a:latin typeface="メイリオ"/>
                <a:ea typeface="メイリオ"/>
                <a:cs typeface="メイリオ"/>
              </a:rPr>
              <a:t>（トランザクションレンディング）</a:t>
            </a:r>
          </a:p>
        </p:txBody>
      </p:sp>
      <p:sp>
        <p:nvSpPr>
          <p:cNvPr id="23" name="六角形 22"/>
          <p:cNvSpPr/>
          <p:nvPr/>
        </p:nvSpPr>
        <p:spPr>
          <a:xfrm>
            <a:off x="2277775" y="1062078"/>
            <a:ext cx="2902386" cy="319365"/>
          </a:xfrm>
          <a:prstGeom prst="hexagon">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融資</a:t>
            </a:r>
            <a:r>
              <a:rPr kumimoji="1" lang="ja-JP" altLang="en-US" sz="800" dirty="0">
                <a:solidFill>
                  <a:srgbClr val="FFFFFF"/>
                </a:solidFill>
                <a:latin typeface="メイリオ"/>
                <a:ea typeface="メイリオ"/>
                <a:cs typeface="メイリオ"/>
              </a:rPr>
              <a:t>（</a:t>
            </a:r>
            <a:r>
              <a:rPr kumimoji="1" lang="en-US" altLang="ja-JP" sz="800" dirty="0">
                <a:solidFill>
                  <a:srgbClr val="FFFFFF"/>
                </a:solidFill>
                <a:latin typeface="メイリオ"/>
                <a:ea typeface="メイリオ"/>
                <a:cs typeface="メイリオ"/>
              </a:rPr>
              <a:t>P2P</a:t>
            </a:r>
            <a:r>
              <a:rPr kumimoji="1" lang="ja-JP" altLang="en-US" sz="800" dirty="0">
                <a:solidFill>
                  <a:srgbClr val="FFFFFF"/>
                </a:solidFill>
                <a:latin typeface="メイリオ"/>
                <a:ea typeface="メイリオ"/>
                <a:cs typeface="メイリオ"/>
              </a:rPr>
              <a:t>レンディング）</a:t>
            </a:r>
          </a:p>
        </p:txBody>
      </p:sp>
      <p:sp>
        <p:nvSpPr>
          <p:cNvPr id="24" name="テキスト ボックス 23"/>
          <p:cNvSpPr txBox="1"/>
          <p:nvPr/>
        </p:nvSpPr>
        <p:spPr>
          <a:xfrm>
            <a:off x="2986898" y="2246084"/>
            <a:ext cx="1313180" cy="215444"/>
          </a:xfrm>
          <a:prstGeom prst="rect">
            <a:avLst/>
          </a:prstGeom>
          <a:noFill/>
        </p:spPr>
        <p:txBody>
          <a:bodyPr wrap="none" rtlCol="0">
            <a:spAutoFit/>
          </a:bodyPr>
          <a:lstStyle/>
          <a:p>
            <a:pPr algn="ctr"/>
            <a:r>
              <a:rPr kumimoji="1" lang="ja-JP" altLang="en-US" sz="800">
                <a:solidFill>
                  <a:schemeClr val="bg1"/>
                </a:solidFill>
                <a:latin typeface="Meiryo" charset="-128"/>
                <a:ea typeface="Meiryo" charset="-128"/>
                <a:cs typeface="Meiryo" charset="-128"/>
              </a:rPr>
              <a:t>（デジタルウォレット）</a:t>
            </a:r>
          </a:p>
        </p:txBody>
      </p:sp>
    </p:spTree>
    <p:extLst>
      <p:ext uri="{BB962C8B-B14F-4D97-AF65-F5344CB8AC3E}">
        <p14:creationId xmlns:p14="http://schemas.microsoft.com/office/powerpoint/2010/main" val="885849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260594" y="3156037"/>
            <a:ext cx="5039598" cy="69233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タイトル 19"/>
          <p:cNvSpPr>
            <a:spLocks noGrp="1"/>
          </p:cNvSpPr>
          <p:nvPr>
            <p:ph type="title"/>
          </p:nvPr>
        </p:nvSpPr>
        <p:spPr/>
        <p:txBody>
          <a:bodyPr/>
          <a:lstStyle/>
          <a:p>
            <a:r>
              <a:rPr kumimoji="1" lang="ja-JP" altLang="en-US" dirty="0"/>
              <a:t>スマートマシン</a:t>
            </a:r>
          </a:p>
        </p:txBody>
      </p:sp>
      <p:sp>
        <p:nvSpPr>
          <p:cNvPr id="2" name="スライド番号プレースホルダー 1"/>
          <p:cNvSpPr>
            <a:spLocks noGrp="1"/>
          </p:cNvSpPr>
          <p:nvPr>
            <p:ph type="sldNum" sz="quarter" idx="12"/>
          </p:nvPr>
        </p:nvSpPr>
        <p:spPr>
          <a:xfrm>
            <a:off x="6948264" y="6669360"/>
            <a:ext cx="2133600" cy="217800"/>
          </a:xfrm>
        </p:spPr>
        <p:txBody>
          <a:bodyPr/>
          <a:lstStyle/>
          <a:p>
            <a:fld id="{8FF8CC5D-A65D-5946-99B5-645367A967AD}" type="slidenum">
              <a:rPr kumimoji="1" lang="ja-JP" altLang="en-US" smtClean="0"/>
              <a:t>11</a:t>
            </a:fld>
            <a:endParaRPr kumimoji="1" lang="ja-JP" altLang="en-US" dirty="0"/>
          </a:p>
        </p:txBody>
      </p:sp>
      <p:sp>
        <p:nvSpPr>
          <p:cNvPr id="7" name="テキスト ボックス 6"/>
          <p:cNvSpPr txBox="1"/>
          <p:nvPr/>
        </p:nvSpPr>
        <p:spPr>
          <a:xfrm>
            <a:off x="1260593" y="3275551"/>
            <a:ext cx="1689223" cy="523220"/>
          </a:xfrm>
          <a:prstGeom prst="rect">
            <a:avLst/>
          </a:prstGeom>
          <a:noFill/>
        </p:spPr>
        <p:txBody>
          <a:bodyPr wrap="square" rtlCol="0">
            <a:spAutoFit/>
          </a:bodyPr>
          <a:lstStyle/>
          <a:p>
            <a:pPr algn="ctr"/>
            <a:r>
              <a:rPr kumimoji="1" lang="ja-JP" altLang="en-US" sz="2000" b="1" dirty="0">
                <a:solidFill>
                  <a:srgbClr val="0432FF"/>
                </a:solidFill>
                <a:latin typeface="Meiryo" charset="-128"/>
                <a:ea typeface="Meiryo" charset="-128"/>
                <a:cs typeface="Meiryo" charset="-128"/>
              </a:rPr>
              <a:t>人工知能</a:t>
            </a:r>
            <a:endParaRPr lang="en-US" altLang="ja-JP" sz="1200" dirty="0">
              <a:solidFill>
                <a:srgbClr val="0432FF"/>
              </a:solidFill>
              <a:latin typeface="Meiryo" charset="-128"/>
              <a:ea typeface="Meiryo" charset="-128"/>
              <a:cs typeface="Meiryo" charset="-128"/>
            </a:endParaRPr>
          </a:p>
          <a:p>
            <a:pPr algn="ctr"/>
            <a:r>
              <a:rPr kumimoji="1" lang="en-US" altLang="ja-JP" sz="800" dirty="0">
                <a:solidFill>
                  <a:srgbClr val="0432FF"/>
                </a:solidFill>
                <a:latin typeface="Meiryo" charset="-128"/>
                <a:ea typeface="Meiryo" charset="-128"/>
                <a:cs typeface="Meiryo" charset="-128"/>
              </a:rPr>
              <a:t>Artificial Intelligence</a:t>
            </a:r>
            <a:endParaRPr kumimoji="1" lang="ja-JP" altLang="en-US" sz="800" dirty="0">
              <a:solidFill>
                <a:srgbClr val="0432FF"/>
              </a:solidFill>
              <a:latin typeface="Meiryo" charset="-128"/>
              <a:ea typeface="Meiryo" charset="-128"/>
              <a:cs typeface="Meiryo" charset="-128"/>
            </a:endParaRPr>
          </a:p>
        </p:txBody>
      </p:sp>
      <p:sp>
        <p:nvSpPr>
          <p:cNvPr id="12" name="円柱 11"/>
          <p:cNvSpPr/>
          <p:nvPr/>
        </p:nvSpPr>
        <p:spPr>
          <a:xfrm>
            <a:off x="6660232" y="2929293"/>
            <a:ext cx="1368152" cy="1167062"/>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ビッグ</a:t>
            </a:r>
            <a:endParaRPr kumimoji="1" lang="en-US" altLang="ja-JP" dirty="0">
              <a:solidFill>
                <a:srgbClr val="FFFFFF"/>
              </a:solidFill>
              <a:latin typeface="Meiryo" charset="-128"/>
              <a:ea typeface="Meiryo" charset="-128"/>
              <a:cs typeface="Meiryo" charset="-128"/>
            </a:endParaRPr>
          </a:p>
          <a:p>
            <a:pPr algn="ctr"/>
            <a:r>
              <a:rPr kumimoji="1" lang="ja-JP" altLang="en-US" dirty="0">
                <a:solidFill>
                  <a:srgbClr val="FFFFFF"/>
                </a:solidFill>
                <a:latin typeface="Meiryo" charset="-128"/>
                <a:ea typeface="Meiryo" charset="-128"/>
                <a:cs typeface="Meiryo" charset="-128"/>
              </a:rPr>
              <a:t>データ</a:t>
            </a:r>
          </a:p>
        </p:txBody>
      </p:sp>
      <p:sp>
        <p:nvSpPr>
          <p:cNvPr id="28" name="正方形/長方形 27"/>
          <p:cNvSpPr/>
          <p:nvPr/>
        </p:nvSpPr>
        <p:spPr>
          <a:xfrm>
            <a:off x="2929029" y="1020069"/>
            <a:ext cx="3285942" cy="5256237"/>
          </a:xfrm>
          <a:prstGeom prst="rect">
            <a:avLst/>
          </a:prstGeom>
          <a:solidFill>
            <a:srgbClr val="FFC000">
              <a:alpha val="4078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p:cNvSpPr/>
          <p:nvPr/>
        </p:nvSpPr>
        <p:spPr>
          <a:xfrm>
            <a:off x="3047793" y="3257173"/>
            <a:ext cx="3024994" cy="52840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機械学習</a:t>
            </a:r>
          </a:p>
        </p:txBody>
      </p:sp>
      <p:sp>
        <p:nvSpPr>
          <p:cNvPr id="6" name="正方形/長方形 5"/>
          <p:cNvSpPr/>
          <p:nvPr/>
        </p:nvSpPr>
        <p:spPr>
          <a:xfrm>
            <a:off x="3055661" y="3949512"/>
            <a:ext cx="2576296" cy="140392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機械的駆動装置</a:t>
            </a:r>
            <a:endParaRPr kumimoji="1" lang="en-US" altLang="ja-JP" sz="2000" dirty="0">
              <a:solidFill>
                <a:srgbClr val="FFFFFF"/>
              </a:solidFill>
              <a:latin typeface="Meiryo" charset="-128"/>
              <a:ea typeface="Meiryo" charset="-128"/>
              <a:cs typeface="Meiryo" charset="-128"/>
            </a:endParaRPr>
          </a:p>
          <a:p>
            <a:pPr algn="ctr"/>
            <a:endParaRPr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油圧・電磁アクチュエーター</a:t>
            </a: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モーター／エンジンなど</a:t>
            </a:r>
          </a:p>
        </p:txBody>
      </p:sp>
      <p:sp>
        <p:nvSpPr>
          <p:cNvPr id="8" name="テキスト ボックス 7"/>
          <p:cNvSpPr txBox="1"/>
          <p:nvPr/>
        </p:nvSpPr>
        <p:spPr>
          <a:xfrm>
            <a:off x="2929029" y="1124744"/>
            <a:ext cx="3285942" cy="584775"/>
          </a:xfrm>
          <a:prstGeom prst="rect">
            <a:avLst/>
          </a:prstGeom>
          <a:noFill/>
        </p:spPr>
        <p:txBody>
          <a:bodyPr wrap="square" rtlCol="0">
            <a:spAutoFit/>
          </a:bodyPr>
          <a:lstStyle/>
          <a:p>
            <a:pPr algn="ctr"/>
            <a:r>
              <a:rPr kumimoji="1" lang="ja-JP" altLang="en-US" sz="2000" b="1" dirty="0">
                <a:solidFill>
                  <a:srgbClr val="C00000"/>
                </a:solidFill>
                <a:latin typeface="Meiryo" charset="-128"/>
                <a:ea typeface="Meiryo" charset="-128"/>
                <a:cs typeface="Meiryo" charset="-128"/>
              </a:rPr>
              <a:t>スマートマシン</a:t>
            </a:r>
            <a:endParaRPr kumimoji="1" lang="en-US" altLang="ja-JP" sz="2000" b="1" dirty="0">
              <a:solidFill>
                <a:srgbClr val="C00000"/>
              </a:solidFill>
              <a:latin typeface="Meiryo" charset="-128"/>
              <a:ea typeface="Meiryo" charset="-128"/>
              <a:cs typeface="Meiryo" charset="-128"/>
            </a:endParaRPr>
          </a:p>
          <a:p>
            <a:pPr algn="ctr"/>
            <a:r>
              <a:rPr lang="en-US" altLang="ja-JP" sz="1200" dirty="0">
                <a:solidFill>
                  <a:srgbClr val="C00000"/>
                </a:solidFill>
                <a:latin typeface="Meiryo" charset="-128"/>
                <a:ea typeface="Meiryo" charset="-128"/>
                <a:cs typeface="Meiryo" charset="-128"/>
              </a:rPr>
              <a:t>Smart Machine</a:t>
            </a:r>
            <a:endParaRPr kumimoji="1" lang="ja-JP" altLang="en-US" sz="1200" dirty="0">
              <a:solidFill>
                <a:srgbClr val="C00000"/>
              </a:solidFill>
              <a:latin typeface="Meiryo" charset="-128"/>
              <a:ea typeface="Meiryo" charset="-128"/>
              <a:cs typeface="Meiryo" charset="-128"/>
            </a:endParaRPr>
          </a:p>
        </p:txBody>
      </p:sp>
      <p:sp>
        <p:nvSpPr>
          <p:cNvPr id="9" name="正方形/長方形 8"/>
          <p:cNvSpPr/>
          <p:nvPr/>
        </p:nvSpPr>
        <p:spPr>
          <a:xfrm>
            <a:off x="5717178" y="4657235"/>
            <a:ext cx="360039" cy="696202"/>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dirty="0">
                <a:solidFill>
                  <a:srgbClr val="FFFFFF"/>
                </a:solidFill>
                <a:latin typeface="Hiragino Kaku Gothic ProN W6" charset="-128"/>
                <a:ea typeface="Hiragino Kaku Gothic ProN W6" charset="-128"/>
                <a:cs typeface="Hiragino Kaku Gothic ProN W6" charset="-128"/>
              </a:rPr>
              <a:t>センサー</a:t>
            </a:r>
          </a:p>
        </p:txBody>
      </p:sp>
      <p:sp>
        <p:nvSpPr>
          <p:cNvPr id="10" name="正方形/長方形 9"/>
          <p:cNvSpPr/>
          <p:nvPr/>
        </p:nvSpPr>
        <p:spPr>
          <a:xfrm>
            <a:off x="5717178" y="3946871"/>
            <a:ext cx="360039" cy="696202"/>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dirty="0">
                <a:solidFill>
                  <a:srgbClr val="FFFFFF"/>
                </a:solidFill>
                <a:latin typeface="Hiragino Kaku Gothic ProN W6" charset="-128"/>
                <a:ea typeface="Hiragino Kaku Gothic ProN W6" charset="-128"/>
                <a:cs typeface="Hiragino Kaku Gothic ProN W6" charset="-128"/>
              </a:rPr>
              <a:t>通信機能</a:t>
            </a:r>
          </a:p>
        </p:txBody>
      </p:sp>
      <p:pic>
        <p:nvPicPr>
          <p:cNvPr id="22" name="図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3543" y="5495002"/>
            <a:ext cx="989244" cy="597411"/>
          </a:xfrm>
          <a:prstGeom prst="rect">
            <a:avLst/>
          </a:prstGeom>
          <a:effectLst>
            <a:outerShdw blurRad="50800" dist="38100" dir="2700000" algn="tl" rotWithShape="0">
              <a:prstClr val="black">
                <a:alpha val="40000"/>
              </a:prstClr>
            </a:outerShdw>
          </a:effectLst>
        </p:spPr>
      </p:pic>
      <p:pic>
        <p:nvPicPr>
          <p:cNvPr id="23" name="図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8935" y="5497332"/>
            <a:ext cx="1015408" cy="601229"/>
          </a:xfrm>
          <a:prstGeom prst="rect">
            <a:avLst/>
          </a:prstGeom>
          <a:effectLst>
            <a:outerShdw blurRad="50800" dist="38100" dir="2700000" algn="tl" rotWithShape="0">
              <a:prstClr val="black">
                <a:alpha val="40000"/>
              </a:prstClr>
            </a:outerShdw>
          </a:effectLst>
        </p:spPr>
      </p:pic>
      <p:pic>
        <p:nvPicPr>
          <p:cNvPr id="25" name="図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1229" y="5493409"/>
            <a:ext cx="898506" cy="599004"/>
          </a:xfrm>
          <a:prstGeom prst="rect">
            <a:avLst/>
          </a:prstGeom>
          <a:effectLst>
            <a:outerShdw blurRad="50800" dist="38100" dir="2700000" algn="tl" rotWithShape="0">
              <a:prstClr val="black">
                <a:alpha val="40000"/>
              </a:prstClr>
            </a:outerShdw>
          </a:effectLst>
        </p:spPr>
      </p:pic>
      <p:pic>
        <p:nvPicPr>
          <p:cNvPr id="26" name="Picture 12" descr="http://www.blogcdn.com/www.engadget.com/media/2013/10/ibm-watson-doctors-2013-10-15-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7058" y="2308618"/>
            <a:ext cx="1440160" cy="78976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27" name="図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5661" y="2307181"/>
            <a:ext cx="1511513" cy="789765"/>
          </a:xfrm>
          <a:prstGeom prst="rect">
            <a:avLst/>
          </a:prstGeom>
          <a:effectLst>
            <a:outerShdw blurRad="50800" dist="38100" dir="2700000" algn="tl" rotWithShape="0">
              <a:prstClr val="black">
                <a:alpha val="40000"/>
              </a:prstClr>
            </a:outerShdw>
          </a:effectLst>
        </p:spPr>
      </p:pic>
      <p:sp>
        <p:nvSpPr>
          <p:cNvPr id="16" name="屈折矢印 15"/>
          <p:cNvSpPr/>
          <p:nvPr/>
        </p:nvSpPr>
        <p:spPr>
          <a:xfrm>
            <a:off x="6152216" y="4066068"/>
            <a:ext cx="1372112" cy="418836"/>
          </a:xfrm>
          <a:prstGeom prst="bentUpArrow">
            <a:avLst>
              <a:gd name="adj1" fmla="val 42583"/>
              <a:gd name="adj2" fmla="val 44048"/>
              <a:gd name="adj3" fmla="val 35257"/>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屈折矢印 28"/>
          <p:cNvSpPr/>
          <p:nvPr/>
        </p:nvSpPr>
        <p:spPr>
          <a:xfrm flipV="1">
            <a:off x="6152216" y="2512668"/>
            <a:ext cx="1372112" cy="440104"/>
          </a:xfrm>
          <a:prstGeom prst="bentUpArrow">
            <a:avLst>
              <a:gd name="adj1" fmla="val 42583"/>
              <a:gd name="adj2" fmla="val 44048"/>
              <a:gd name="adj3" fmla="val 35257"/>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p:cNvSpPr/>
          <p:nvPr/>
        </p:nvSpPr>
        <p:spPr>
          <a:xfrm rot="10800000">
            <a:off x="5955965" y="3344334"/>
            <a:ext cx="738923" cy="378768"/>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3051229" y="1781467"/>
            <a:ext cx="3021558" cy="420099"/>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eiryo" charset="-128"/>
                <a:ea typeface="Meiryo" charset="-128"/>
                <a:cs typeface="Meiryo" charset="-128"/>
              </a:rPr>
              <a:t>応対</a:t>
            </a:r>
            <a:r>
              <a:rPr lang="ja-JP" altLang="en-US" sz="2000">
                <a:solidFill>
                  <a:srgbClr val="FFFFFF"/>
                </a:solidFill>
                <a:latin typeface="Meiryo" charset="-128"/>
                <a:ea typeface="Meiryo" charset="-128"/>
                <a:cs typeface="Meiryo" charset="-128"/>
              </a:rPr>
              <a:t>・応答機能</a:t>
            </a:r>
            <a:endParaRPr kumimoji="1" lang="en-US" altLang="ja-JP" sz="20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210680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正方形/長方形 91"/>
          <p:cNvSpPr/>
          <p:nvPr/>
        </p:nvSpPr>
        <p:spPr>
          <a:xfrm>
            <a:off x="4078027" y="1390330"/>
            <a:ext cx="1911350" cy="1620113"/>
          </a:xfrm>
          <a:prstGeom prst="rect">
            <a:avLst/>
          </a:prstGeom>
          <a:solidFill>
            <a:srgbClr val="FFFBD2"/>
          </a:solidFill>
          <a:ln>
            <a:solidFill>
              <a:srgbClr val="17375E"/>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直方体 75"/>
          <p:cNvSpPr/>
          <p:nvPr/>
        </p:nvSpPr>
        <p:spPr>
          <a:xfrm>
            <a:off x="7010400" y="1400287"/>
            <a:ext cx="1593850" cy="1574800"/>
          </a:xfrm>
          <a:prstGeom prst="cube">
            <a:avLst/>
          </a:prstGeom>
          <a:solidFill>
            <a:schemeClr val="accent1">
              <a:lumMod val="20000"/>
              <a:lumOff val="80000"/>
            </a:schemeClr>
          </a:solidFill>
          <a:ln w="76200" cmpd="sng">
            <a:solidFill>
              <a:schemeClr val="tx2">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4" name="直線コネクタ 83"/>
          <p:cNvCxnSpPr/>
          <p:nvPr/>
        </p:nvCxnSpPr>
        <p:spPr>
          <a:xfrm>
            <a:off x="7423150" y="2590911"/>
            <a:ext cx="1181100" cy="0"/>
          </a:xfrm>
          <a:prstGeom prst="line">
            <a:avLst/>
          </a:prstGeom>
          <a:ln w="76200" cmpd="sng">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p:txBody>
          <a:bodyPr/>
          <a:lstStyle/>
          <a:p>
            <a:r>
              <a:rPr kumimoji="1" lang="en-US" altLang="ja-JP" dirty="0"/>
              <a:t>3D</a:t>
            </a:r>
            <a:r>
              <a:rPr kumimoji="1" lang="ja-JP" altLang="en-US" dirty="0"/>
              <a:t>プリンタ</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12</a:t>
            </a:fld>
            <a:endParaRPr kumimoji="1" lang="ja-JP" altLang="en-US"/>
          </a:p>
        </p:txBody>
      </p:sp>
      <p:grpSp>
        <p:nvGrpSpPr>
          <p:cNvPr id="4" name="図形グループ 3"/>
          <p:cNvGrpSpPr/>
          <p:nvPr/>
        </p:nvGrpSpPr>
        <p:grpSpPr>
          <a:xfrm>
            <a:off x="1696909" y="1219937"/>
            <a:ext cx="1748696" cy="1883612"/>
            <a:chOff x="2667295" y="1059799"/>
            <a:chExt cx="681672" cy="722281"/>
          </a:xfrm>
        </p:grpSpPr>
        <p:sp>
          <p:nvSpPr>
            <p:cNvPr id="5" name="角丸四角形 4"/>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6" name="図 5"/>
            <p:cNvPicPr>
              <a:picLocks noChangeAspect="1"/>
            </p:cNvPicPr>
            <p:nvPr/>
          </p:nvPicPr>
          <p:blipFill>
            <a:blip r:embed="rId3">
              <a:clrChange>
                <a:clrFrom>
                  <a:srgbClr val="FFFFFF"/>
                </a:clrFrom>
                <a:clrTo>
                  <a:srgbClr val="FFFFFF">
                    <a:alpha val="0"/>
                  </a:srgbClr>
                </a:clrTo>
              </a:clrChange>
            </a:blip>
            <a:stretch>
              <a:fillRect/>
            </a:stretch>
          </p:blipFill>
          <p:spPr>
            <a:xfrm>
              <a:off x="2667295" y="1059799"/>
              <a:ext cx="681672" cy="722281"/>
            </a:xfrm>
            <a:prstGeom prst="rect">
              <a:avLst/>
            </a:prstGeom>
          </p:spPr>
        </p:pic>
      </p:grpSp>
      <p:sp>
        <p:nvSpPr>
          <p:cNvPr id="7" name="直方体 6"/>
          <p:cNvSpPr/>
          <p:nvPr/>
        </p:nvSpPr>
        <p:spPr>
          <a:xfrm>
            <a:off x="2167654" y="1537856"/>
            <a:ext cx="831850" cy="815974"/>
          </a:xfrm>
          <a:prstGeom prst="cube">
            <a:avLst/>
          </a:prstGeom>
          <a:solidFill>
            <a:schemeClr val="bg1">
              <a:lumMod val="95000"/>
            </a:schemeClr>
          </a:solidFill>
          <a:ln w="12700" cmpd="sng">
            <a:solidFill>
              <a:schemeClr val="tx1">
                <a:lumMod val="75000"/>
                <a:lumOff val="2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p:cNvSpPr txBox="1"/>
          <p:nvPr/>
        </p:nvSpPr>
        <p:spPr>
          <a:xfrm>
            <a:off x="2148604" y="1912506"/>
            <a:ext cx="673206" cy="246221"/>
          </a:xfrm>
          <a:prstGeom prst="rect">
            <a:avLst/>
          </a:prstGeom>
          <a:noFill/>
        </p:spPr>
        <p:txBody>
          <a:bodyPr wrap="none" rtlCol="0">
            <a:spAutoFit/>
          </a:bodyPr>
          <a:lstStyle/>
          <a:p>
            <a:r>
              <a:rPr kumimoji="1" lang="en-US" altLang="ja-JP" sz="1000" dirty="0"/>
              <a:t>3D</a:t>
            </a:r>
            <a:r>
              <a:rPr kumimoji="1" lang="ja-JP" altLang="en-US" sz="1000" dirty="0"/>
              <a:t>データ</a:t>
            </a:r>
          </a:p>
        </p:txBody>
      </p:sp>
      <p:grpSp>
        <p:nvGrpSpPr>
          <p:cNvPr id="74" name="図形グループ 73"/>
          <p:cNvGrpSpPr/>
          <p:nvPr/>
        </p:nvGrpSpPr>
        <p:grpSpPr>
          <a:xfrm>
            <a:off x="4606665" y="1663380"/>
            <a:ext cx="831850" cy="815974"/>
            <a:chOff x="4013200" y="1365250"/>
            <a:chExt cx="831850" cy="815974"/>
          </a:xfrm>
        </p:grpSpPr>
        <p:sp>
          <p:nvSpPr>
            <p:cNvPr id="9" name="直方体 8"/>
            <p:cNvSpPr/>
            <p:nvPr/>
          </p:nvSpPr>
          <p:spPr>
            <a:xfrm>
              <a:off x="4013200" y="1365250"/>
              <a:ext cx="831850" cy="815974"/>
            </a:xfrm>
            <a:prstGeom prst="cube">
              <a:avLst/>
            </a:prstGeom>
            <a:solidFill>
              <a:schemeClr val="bg1">
                <a:lumMod val="95000"/>
              </a:schemeClr>
            </a:solidFill>
            <a:ln w="12700" cmpd="sng">
              <a:solidFill>
                <a:schemeClr val="tx1">
                  <a:lumMod val="75000"/>
                  <a:lumOff val="2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 name="直線コネクタ 10"/>
            <p:cNvCxnSpPr/>
            <p:nvPr/>
          </p:nvCxnSpPr>
          <p:spPr>
            <a:xfrm>
              <a:off x="4013200" y="1612900"/>
              <a:ext cx="641350" cy="0"/>
            </a:xfrm>
            <a:prstGeom prst="line">
              <a:avLst/>
            </a:prstGeom>
            <a:ln w="3175" cmpd="sng">
              <a:solidFill>
                <a:schemeClr val="tx1">
                  <a:lumMod val="65000"/>
                  <a:lumOff val="3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a:off x="4013200" y="1657350"/>
              <a:ext cx="641350" cy="0"/>
            </a:xfrm>
            <a:prstGeom prst="line">
              <a:avLst/>
            </a:prstGeom>
            <a:ln w="3175" cmpd="sng">
              <a:solidFill>
                <a:schemeClr val="tx1">
                  <a:lumMod val="65000"/>
                  <a:lumOff val="3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flipV="1">
              <a:off x="4654550" y="1409700"/>
              <a:ext cx="190500" cy="203200"/>
            </a:xfrm>
            <a:prstGeom prst="line">
              <a:avLst/>
            </a:prstGeom>
            <a:ln w="3175" cmpd="sng">
              <a:solidFill>
                <a:schemeClr val="tx1">
                  <a:lumMod val="65000"/>
                  <a:lumOff val="3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6" name="直線コネクタ 15"/>
            <p:cNvCxnSpPr/>
            <p:nvPr/>
          </p:nvCxnSpPr>
          <p:spPr>
            <a:xfrm flipV="1">
              <a:off x="4654550" y="1454150"/>
              <a:ext cx="190500" cy="203200"/>
            </a:xfrm>
            <a:prstGeom prst="line">
              <a:avLst/>
            </a:prstGeom>
            <a:ln w="3175" cmpd="sng">
              <a:solidFill>
                <a:schemeClr val="tx1">
                  <a:lumMod val="65000"/>
                  <a:lumOff val="3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7" name="直線コネクタ 16"/>
            <p:cNvCxnSpPr/>
            <p:nvPr/>
          </p:nvCxnSpPr>
          <p:spPr>
            <a:xfrm>
              <a:off x="4013200" y="1695450"/>
              <a:ext cx="641350" cy="0"/>
            </a:xfrm>
            <a:prstGeom prst="line">
              <a:avLst/>
            </a:prstGeom>
            <a:ln w="3175" cmpd="sng">
              <a:solidFill>
                <a:schemeClr val="tx1">
                  <a:lumMod val="65000"/>
                  <a:lumOff val="3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a:off x="4013200" y="1739900"/>
              <a:ext cx="641350" cy="0"/>
            </a:xfrm>
            <a:prstGeom prst="line">
              <a:avLst/>
            </a:prstGeom>
            <a:ln w="3175" cmpd="sng">
              <a:solidFill>
                <a:schemeClr val="tx1">
                  <a:lumMod val="65000"/>
                  <a:lumOff val="3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9" name="直線コネクタ 18"/>
            <p:cNvCxnSpPr/>
            <p:nvPr/>
          </p:nvCxnSpPr>
          <p:spPr>
            <a:xfrm flipV="1">
              <a:off x="4654550" y="1492250"/>
              <a:ext cx="190500" cy="203200"/>
            </a:xfrm>
            <a:prstGeom prst="line">
              <a:avLst/>
            </a:prstGeom>
            <a:ln w="3175" cmpd="sng">
              <a:solidFill>
                <a:schemeClr val="tx1">
                  <a:lumMod val="65000"/>
                  <a:lumOff val="3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0" name="直線コネクタ 19"/>
            <p:cNvCxnSpPr/>
            <p:nvPr/>
          </p:nvCxnSpPr>
          <p:spPr>
            <a:xfrm flipV="1">
              <a:off x="4654550" y="1536700"/>
              <a:ext cx="190500" cy="203200"/>
            </a:xfrm>
            <a:prstGeom prst="line">
              <a:avLst/>
            </a:prstGeom>
            <a:ln w="3175" cmpd="sng">
              <a:solidFill>
                <a:schemeClr val="tx1">
                  <a:lumMod val="65000"/>
                  <a:lumOff val="3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1" name="直線コネクタ 20"/>
            <p:cNvCxnSpPr/>
            <p:nvPr/>
          </p:nvCxnSpPr>
          <p:spPr>
            <a:xfrm>
              <a:off x="4013200" y="1784350"/>
              <a:ext cx="641350" cy="0"/>
            </a:xfrm>
            <a:prstGeom prst="line">
              <a:avLst/>
            </a:prstGeom>
            <a:ln w="3175" cmpd="sng">
              <a:solidFill>
                <a:schemeClr val="tx1">
                  <a:lumMod val="65000"/>
                  <a:lumOff val="3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2" name="直線コネクタ 21"/>
            <p:cNvCxnSpPr/>
            <p:nvPr/>
          </p:nvCxnSpPr>
          <p:spPr>
            <a:xfrm>
              <a:off x="4013200" y="1828800"/>
              <a:ext cx="641350" cy="0"/>
            </a:xfrm>
            <a:prstGeom prst="line">
              <a:avLst/>
            </a:prstGeom>
            <a:ln w="3175" cmpd="sng">
              <a:solidFill>
                <a:schemeClr val="tx1">
                  <a:lumMod val="65000"/>
                  <a:lumOff val="3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3" name="直線コネクタ 22"/>
            <p:cNvCxnSpPr/>
            <p:nvPr/>
          </p:nvCxnSpPr>
          <p:spPr>
            <a:xfrm flipV="1">
              <a:off x="4654550" y="1581150"/>
              <a:ext cx="190500" cy="203200"/>
            </a:xfrm>
            <a:prstGeom prst="line">
              <a:avLst/>
            </a:prstGeom>
            <a:ln w="3175" cmpd="sng">
              <a:solidFill>
                <a:schemeClr val="tx1">
                  <a:lumMod val="65000"/>
                  <a:lumOff val="3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4" name="直線コネクタ 23"/>
            <p:cNvCxnSpPr/>
            <p:nvPr/>
          </p:nvCxnSpPr>
          <p:spPr>
            <a:xfrm flipV="1">
              <a:off x="4654550" y="1625600"/>
              <a:ext cx="190500" cy="203200"/>
            </a:xfrm>
            <a:prstGeom prst="line">
              <a:avLst/>
            </a:prstGeom>
            <a:ln w="3175" cmpd="sng">
              <a:solidFill>
                <a:schemeClr val="tx1">
                  <a:lumMod val="65000"/>
                  <a:lumOff val="3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5" name="直線コネクタ 24"/>
            <p:cNvCxnSpPr/>
            <p:nvPr/>
          </p:nvCxnSpPr>
          <p:spPr>
            <a:xfrm>
              <a:off x="4013200" y="1866900"/>
              <a:ext cx="641350" cy="0"/>
            </a:xfrm>
            <a:prstGeom prst="line">
              <a:avLst/>
            </a:prstGeom>
            <a:ln w="3175" cmpd="sng">
              <a:solidFill>
                <a:schemeClr val="tx1">
                  <a:lumMod val="65000"/>
                  <a:lumOff val="3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6" name="直線コネクタ 25"/>
            <p:cNvCxnSpPr/>
            <p:nvPr/>
          </p:nvCxnSpPr>
          <p:spPr>
            <a:xfrm>
              <a:off x="4013200" y="1911350"/>
              <a:ext cx="641350" cy="0"/>
            </a:xfrm>
            <a:prstGeom prst="line">
              <a:avLst/>
            </a:prstGeom>
            <a:ln w="3175" cmpd="sng">
              <a:solidFill>
                <a:schemeClr val="tx1">
                  <a:lumMod val="65000"/>
                  <a:lumOff val="3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7" name="直線コネクタ 26"/>
            <p:cNvCxnSpPr/>
            <p:nvPr/>
          </p:nvCxnSpPr>
          <p:spPr>
            <a:xfrm flipV="1">
              <a:off x="4654550" y="1663700"/>
              <a:ext cx="190500" cy="203200"/>
            </a:xfrm>
            <a:prstGeom prst="line">
              <a:avLst/>
            </a:prstGeom>
            <a:ln w="3175" cmpd="sng">
              <a:solidFill>
                <a:schemeClr val="tx1">
                  <a:lumMod val="65000"/>
                  <a:lumOff val="3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8" name="直線コネクタ 27"/>
            <p:cNvCxnSpPr/>
            <p:nvPr/>
          </p:nvCxnSpPr>
          <p:spPr>
            <a:xfrm flipV="1">
              <a:off x="4654550" y="1708150"/>
              <a:ext cx="190500" cy="203200"/>
            </a:xfrm>
            <a:prstGeom prst="line">
              <a:avLst/>
            </a:prstGeom>
            <a:ln w="3175" cmpd="sng">
              <a:solidFill>
                <a:schemeClr val="tx1">
                  <a:lumMod val="65000"/>
                  <a:lumOff val="3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9" name="直線コネクタ 28"/>
            <p:cNvCxnSpPr/>
            <p:nvPr/>
          </p:nvCxnSpPr>
          <p:spPr>
            <a:xfrm>
              <a:off x="4013200" y="1955800"/>
              <a:ext cx="641350" cy="0"/>
            </a:xfrm>
            <a:prstGeom prst="line">
              <a:avLst/>
            </a:prstGeom>
            <a:ln w="3175" cmpd="sng">
              <a:solidFill>
                <a:schemeClr val="tx1">
                  <a:lumMod val="65000"/>
                  <a:lumOff val="3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a:off x="4013200" y="2000250"/>
              <a:ext cx="641350" cy="0"/>
            </a:xfrm>
            <a:prstGeom prst="line">
              <a:avLst/>
            </a:prstGeom>
            <a:ln w="3175" cmpd="sng">
              <a:solidFill>
                <a:schemeClr val="tx1">
                  <a:lumMod val="65000"/>
                  <a:lumOff val="3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flipV="1">
              <a:off x="4654550" y="1752600"/>
              <a:ext cx="190500" cy="203200"/>
            </a:xfrm>
            <a:prstGeom prst="line">
              <a:avLst/>
            </a:prstGeom>
            <a:ln w="3175" cmpd="sng">
              <a:solidFill>
                <a:schemeClr val="tx1">
                  <a:lumMod val="65000"/>
                  <a:lumOff val="3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2" name="直線コネクタ 31"/>
            <p:cNvCxnSpPr/>
            <p:nvPr/>
          </p:nvCxnSpPr>
          <p:spPr>
            <a:xfrm flipV="1">
              <a:off x="4654550" y="1797050"/>
              <a:ext cx="190500" cy="203200"/>
            </a:xfrm>
            <a:prstGeom prst="line">
              <a:avLst/>
            </a:prstGeom>
            <a:ln w="3175" cmpd="sng">
              <a:solidFill>
                <a:schemeClr val="tx1">
                  <a:lumMod val="65000"/>
                  <a:lumOff val="3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3" name="直線コネクタ 32"/>
            <p:cNvCxnSpPr/>
            <p:nvPr/>
          </p:nvCxnSpPr>
          <p:spPr>
            <a:xfrm>
              <a:off x="4013200" y="2038350"/>
              <a:ext cx="641350" cy="0"/>
            </a:xfrm>
            <a:prstGeom prst="line">
              <a:avLst/>
            </a:prstGeom>
            <a:ln w="3175" cmpd="sng">
              <a:solidFill>
                <a:schemeClr val="tx1">
                  <a:lumMod val="65000"/>
                  <a:lumOff val="3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4" name="直線コネクタ 33"/>
            <p:cNvCxnSpPr/>
            <p:nvPr/>
          </p:nvCxnSpPr>
          <p:spPr>
            <a:xfrm>
              <a:off x="4013200" y="2082800"/>
              <a:ext cx="641350" cy="0"/>
            </a:xfrm>
            <a:prstGeom prst="line">
              <a:avLst/>
            </a:prstGeom>
            <a:ln w="3175" cmpd="sng">
              <a:solidFill>
                <a:schemeClr val="tx1">
                  <a:lumMod val="65000"/>
                  <a:lumOff val="3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5" name="直線コネクタ 34"/>
            <p:cNvCxnSpPr/>
            <p:nvPr/>
          </p:nvCxnSpPr>
          <p:spPr>
            <a:xfrm flipV="1">
              <a:off x="4654550" y="1835150"/>
              <a:ext cx="190500" cy="203200"/>
            </a:xfrm>
            <a:prstGeom prst="line">
              <a:avLst/>
            </a:prstGeom>
            <a:ln w="3175" cmpd="sng">
              <a:solidFill>
                <a:schemeClr val="tx1">
                  <a:lumMod val="65000"/>
                  <a:lumOff val="3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6" name="直線コネクタ 35"/>
            <p:cNvCxnSpPr/>
            <p:nvPr/>
          </p:nvCxnSpPr>
          <p:spPr>
            <a:xfrm flipV="1">
              <a:off x="4654550" y="1879600"/>
              <a:ext cx="190500" cy="203200"/>
            </a:xfrm>
            <a:prstGeom prst="line">
              <a:avLst/>
            </a:prstGeom>
            <a:ln w="3175" cmpd="sng">
              <a:solidFill>
                <a:schemeClr val="tx1">
                  <a:lumMod val="65000"/>
                  <a:lumOff val="3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7" name="直線コネクタ 36"/>
            <p:cNvCxnSpPr/>
            <p:nvPr/>
          </p:nvCxnSpPr>
          <p:spPr>
            <a:xfrm>
              <a:off x="4013200" y="2127250"/>
              <a:ext cx="641350" cy="0"/>
            </a:xfrm>
            <a:prstGeom prst="line">
              <a:avLst/>
            </a:prstGeom>
            <a:ln w="3175" cmpd="sng">
              <a:solidFill>
                <a:schemeClr val="tx1">
                  <a:lumMod val="65000"/>
                  <a:lumOff val="3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9" name="直線コネクタ 38"/>
            <p:cNvCxnSpPr/>
            <p:nvPr/>
          </p:nvCxnSpPr>
          <p:spPr>
            <a:xfrm flipV="1">
              <a:off x="4654550" y="1924050"/>
              <a:ext cx="190500" cy="203200"/>
            </a:xfrm>
            <a:prstGeom prst="line">
              <a:avLst/>
            </a:prstGeom>
            <a:ln w="3175" cmpd="sng">
              <a:solidFill>
                <a:schemeClr val="tx1">
                  <a:lumMod val="65000"/>
                  <a:lumOff val="35000"/>
                </a:schemeClr>
              </a:solidFill>
              <a:prstDash val="sysDash"/>
            </a:ln>
            <a:effectLst/>
          </p:spPr>
          <p:style>
            <a:lnRef idx="2">
              <a:schemeClr val="accent1"/>
            </a:lnRef>
            <a:fillRef idx="0">
              <a:schemeClr val="accent1"/>
            </a:fillRef>
            <a:effectRef idx="1">
              <a:schemeClr val="accent1"/>
            </a:effectRef>
            <a:fontRef idx="minor">
              <a:schemeClr val="tx1"/>
            </a:fontRef>
          </p:style>
        </p:cxnSp>
      </p:grpSp>
      <p:cxnSp>
        <p:nvCxnSpPr>
          <p:cNvPr id="80" name="直線コネクタ 79"/>
          <p:cNvCxnSpPr/>
          <p:nvPr/>
        </p:nvCxnSpPr>
        <p:spPr>
          <a:xfrm flipV="1">
            <a:off x="7010400" y="2590911"/>
            <a:ext cx="406400" cy="384176"/>
          </a:xfrm>
          <a:prstGeom prst="line">
            <a:avLst/>
          </a:prstGeom>
          <a:ln w="76200" cmpd="sng">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cxnSp>
        <p:nvCxnSpPr>
          <p:cNvPr id="78" name="直線コネクタ 77"/>
          <p:cNvCxnSpPr/>
          <p:nvPr/>
        </p:nvCxnSpPr>
        <p:spPr>
          <a:xfrm>
            <a:off x="7416800" y="1400287"/>
            <a:ext cx="6350" cy="1190624"/>
          </a:xfrm>
          <a:prstGeom prst="line">
            <a:avLst/>
          </a:prstGeom>
          <a:ln w="76200" cmpd="sng">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45" name="直方体 44"/>
          <p:cNvSpPr/>
          <p:nvPr/>
        </p:nvSpPr>
        <p:spPr>
          <a:xfrm>
            <a:off x="7450992" y="2294594"/>
            <a:ext cx="831850" cy="485774"/>
          </a:xfrm>
          <a:prstGeom prst="cube">
            <a:avLst>
              <a:gd name="adj" fmla="val 35458"/>
            </a:avLst>
          </a:prstGeom>
          <a:solidFill>
            <a:schemeClr val="tx1">
              <a:lumMod val="65000"/>
              <a:lumOff val="35000"/>
            </a:schemeClr>
          </a:solidFill>
          <a:ln w="12700" cmpd="sng">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9" name="直線コネクタ 58"/>
          <p:cNvCxnSpPr/>
          <p:nvPr/>
        </p:nvCxnSpPr>
        <p:spPr>
          <a:xfrm>
            <a:off x="7450992" y="2510494"/>
            <a:ext cx="641350" cy="0"/>
          </a:xfrm>
          <a:prstGeom prst="line">
            <a:avLst/>
          </a:prstGeom>
          <a:ln w="3175" cmpd="sng">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2" name="直線コネクタ 61"/>
          <p:cNvCxnSpPr/>
          <p:nvPr/>
        </p:nvCxnSpPr>
        <p:spPr>
          <a:xfrm>
            <a:off x="7450992" y="2554944"/>
            <a:ext cx="641350" cy="0"/>
          </a:xfrm>
          <a:prstGeom prst="line">
            <a:avLst/>
          </a:prstGeom>
          <a:ln w="3175" cmpd="sng">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3" name="直線コネクタ 62"/>
          <p:cNvCxnSpPr/>
          <p:nvPr/>
        </p:nvCxnSpPr>
        <p:spPr>
          <a:xfrm>
            <a:off x="7450992" y="2599394"/>
            <a:ext cx="641350" cy="0"/>
          </a:xfrm>
          <a:prstGeom prst="line">
            <a:avLst/>
          </a:prstGeom>
          <a:ln w="3175" cmpd="sng">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4" name="直線コネクタ 63"/>
          <p:cNvCxnSpPr/>
          <p:nvPr/>
        </p:nvCxnSpPr>
        <p:spPr>
          <a:xfrm flipV="1">
            <a:off x="8092342" y="2351744"/>
            <a:ext cx="190500" cy="203200"/>
          </a:xfrm>
          <a:prstGeom prst="line">
            <a:avLst/>
          </a:prstGeom>
          <a:ln w="3175" cmpd="sng">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5" name="直線コネクタ 64"/>
          <p:cNvCxnSpPr/>
          <p:nvPr/>
        </p:nvCxnSpPr>
        <p:spPr>
          <a:xfrm flipV="1">
            <a:off x="8092342" y="2396194"/>
            <a:ext cx="190500" cy="203200"/>
          </a:xfrm>
          <a:prstGeom prst="line">
            <a:avLst/>
          </a:prstGeom>
          <a:ln w="3175" cmpd="sng">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6" name="直線コネクタ 65"/>
          <p:cNvCxnSpPr/>
          <p:nvPr/>
        </p:nvCxnSpPr>
        <p:spPr>
          <a:xfrm>
            <a:off x="7450992" y="2637494"/>
            <a:ext cx="641350" cy="0"/>
          </a:xfrm>
          <a:prstGeom prst="line">
            <a:avLst/>
          </a:prstGeom>
          <a:ln w="3175" cmpd="sng">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7" name="直線コネクタ 66"/>
          <p:cNvCxnSpPr/>
          <p:nvPr/>
        </p:nvCxnSpPr>
        <p:spPr>
          <a:xfrm>
            <a:off x="7450992" y="2681944"/>
            <a:ext cx="641350" cy="0"/>
          </a:xfrm>
          <a:prstGeom prst="line">
            <a:avLst/>
          </a:prstGeom>
          <a:ln w="3175" cmpd="sng">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8" name="直線コネクタ 67"/>
          <p:cNvCxnSpPr/>
          <p:nvPr/>
        </p:nvCxnSpPr>
        <p:spPr>
          <a:xfrm flipV="1">
            <a:off x="8092342" y="2434294"/>
            <a:ext cx="190500" cy="203200"/>
          </a:xfrm>
          <a:prstGeom prst="line">
            <a:avLst/>
          </a:prstGeom>
          <a:ln w="3175" cmpd="sng">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9" name="直線コネクタ 68"/>
          <p:cNvCxnSpPr/>
          <p:nvPr/>
        </p:nvCxnSpPr>
        <p:spPr>
          <a:xfrm flipV="1">
            <a:off x="8092342" y="2478744"/>
            <a:ext cx="190500" cy="203200"/>
          </a:xfrm>
          <a:prstGeom prst="line">
            <a:avLst/>
          </a:prstGeom>
          <a:ln w="3175" cmpd="sng">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0" name="直線コネクタ 69"/>
          <p:cNvCxnSpPr/>
          <p:nvPr/>
        </p:nvCxnSpPr>
        <p:spPr>
          <a:xfrm>
            <a:off x="7450992" y="2726394"/>
            <a:ext cx="641350" cy="0"/>
          </a:xfrm>
          <a:prstGeom prst="line">
            <a:avLst/>
          </a:prstGeom>
          <a:ln w="3175" cmpd="sng">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1" name="直線コネクタ 70"/>
          <p:cNvCxnSpPr/>
          <p:nvPr/>
        </p:nvCxnSpPr>
        <p:spPr>
          <a:xfrm flipV="1">
            <a:off x="8092342" y="2523194"/>
            <a:ext cx="190500" cy="203200"/>
          </a:xfrm>
          <a:prstGeom prst="line">
            <a:avLst/>
          </a:prstGeom>
          <a:ln w="3175" cmpd="sng">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8" name="直線コネクタ 87"/>
          <p:cNvCxnSpPr/>
          <p:nvPr/>
        </p:nvCxnSpPr>
        <p:spPr>
          <a:xfrm>
            <a:off x="8204200" y="1814625"/>
            <a:ext cx="6350" cy="1160462"/>
          </a:xfrm>
          <a:prstGeom prst="line">
            <a:avLst/>
          </a:prstGeom>
          <a:ln w="76200" cmpd="sng">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90" name="直方体 89"/>
          <p:cNvSpPr/>
          <p:nvPr/>
        </p:nvSpPr>
        <p:spPr>
          <a:xfrm>
            <a:off x="7105650" y="1879280"/>
            <a:ext cx="1041400" cy="203632"/>
          </a:xfrm>
          <a:prstGeom prst="cube">
            <a:avLst>
              <a:gd name="adj" fmla="val 27560"/>
            </a:avLst>
          </a:prstGeom>
          <a:solidFill>
            <a:srgbClr val="4A452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台形 71"/>
          <p:cNvSpPr/>
          <p:nvPr/>
        </p:nvSpPr>
        <p:spPr>
          <a:xfrm flipV="1">
            <a:off x="7476392" y="1996099"/>
            <a:ext cx="127000" cy="261438"/>
          </a:xfrm>
          <a:prstGeom prst="trapezoid">
            <a:avLst/>
          </a:prstGeom>
          <a:solidFill>
            <a:schemeClr val="bg2">
              <a:lumMod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下矢印 72"/>
          <p:cNvSpPr/>
          <p:nvPr/>
        </p:nvSpPr>
        <p:spPr>
          <a:xfrm>
            <a:off x="7501792" y="2270237"/>
            <a:ext cx="82550" cy="184150"/>
          </a:xfrm>
          <a:prstGeom prst="downArrow">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テキスト ボックス 90"/>
          <p:cNvSpPr txBox="1"/>
          <p:nvPr/>
        </p:nvSpPr>
        <p:spPr>
          <a:xfrm>
            <a:off x="4593965" y="2006280"/>
            <a:ext cx="673206" cy="246221"/>
          </a:xfrm>
          <a:prstGeom prst="rect">
            <a:avLst/>
          </a:prstGeom>
          <a:noFill/>
        </p:spPr>
        <p:txBody>
          <a:bodyPr wrap="none" rtlCol="0">
            <a:spAutoFit/>
          </a:bodyPr>
          <a:lstStyle/>
          <a:p>
            <a:r>
              <a:rPr kumimoji="1" lang="en-US" altLang="ja-JP" sz="1000" dirty="0"/>
              <a:t>3D</a:t>
            </a:r>
            <a:r>
              <a:rPr kumimoji="1" lang="ja-JP" altLang="en-US" sz="1000" dirty="0"/>
              <a:t>データ</a:t>
            </a:r>
          </a:p>
        </p:txBody>
      </p:sp>
      <p:sp>
        <p:nvSpPr>
          <p:cNvPr id="93" name="テキスト ボックス 92"/>
          <p:cNvSpPr txBox="1"/>
          <p:nvPr/>
        </p:nvSpPr>
        <p:spPr>
          <a:xfrm>
            <a:off x="4199287" y="2622931"/>
            <a:ext cx="1646605" cy="276999"/>
          </a:xfrm>
          <a:prstGeom prst="rect">
            <a:avLst/>
          </a:prstGeom>
          <a:noFill/>
        </p:spPr>
        <p:txBody>
          <a:bodyPr wrap="none" rtlCol="0">
            <a:spAutoFit/>
          </a:bodyPr>
          <a:lstStyle/>
          <a:p>
            <a:r>
              <a:rPr lang="ja-JP" altLang="en-US" sz="1200" dirty="0"/>
              <a:t>断面化</a:t>
            </a:r>
            <a:r>
              <a:rPr kumimoji="1" lang="ja-JP" altLang="en-US" sz="1200" dirty="0"/>
              <a:t>された</a:t>
            </a:r>
            <a:r>
              <a:rPr kumimoji="1" lang="en-US" altLang="ja-JP" sz="1200" dirty="0"/>
              <a:t>3D</a:t>
            </a:r>
            <a:r>
              <a:rPr kumimoji="1" lang="ja-JP" altLang="en-US" sz="1200" dirty="0"/>
              <a:t>データ</a:t>
            </a:r>
          </a:p>
        </p:txBody>
      </p:sp>
      <p:sp>
        <p:nvSpPr>
          <p:cNvPr id="94" name="正方形/長方形 93"/>
          <p:cNvSpPr/>
          <p:nvPr/>
        </p:nvSpPr>
        <p:spPr>
          <a:xfrm>
            <a:off x="406400" y="1357108"/>
            <a:ext cx="1290509" cy="368799"/>
          </a:xfrm>
          <a:prstGeom prst="rect">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CAD</a:t>
            </a:r>
            <a:r>
              <a:rPr kumimoji="1" lang="ja-JP" altLang="en-US" sz="1200" dirty="0">
                <a:solidFill>
                  <a:srgbClr val="FFFFFF"/>
                </a:solidFill>
                <a:latin typeface="ＭＳ Ｐゴシック"/>
                <a:ea typeface="ＭＳ Ｐゴシック"/>
                <a:cs typeface="ＭＳ Ｐゴシック"/>
              </a:rPr>
              <a:t>システム</a:t>
            </a:r>
          </a:p>
        </p:txBody>
      </p:sp>
      <p:sp>
        <p:nvSpPr>
          <p:cNvPr id="95" name="正方形/長方形 94"/>
          <p:cNvSpPr/>
          <p:nvPr/>
        </p:nvSpPr>
        <p:spPr>
          <a:xfrm>
            <a:off x="406400" y="1780743"/>
            <a:ext cx="1290509" cy="368799"/>
          </a:xfrm>
          <a:prstGeom prst="rect">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コンピュータ</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000" dirty="0">
                <a:solidFill>
                  <a:srgbClr val="FFFFFF"/>
                </a:solidFill>
                <a:latin typeface="ＭＳ Ｐゴシック"/>
                <a:ea typeface="ＭＳ Ｐゴシック"/>
                <a:cs typeface="ＭＳ Ｐゴシック"/>
              </a:rPr>
              <a:t>断層撮影装置</a:t>
            </a:r>
          </a:p>
        </p:txBody>
      </p:sp>
      <p:sp>
        <p:nvSpPr>
          <p:cNvPr id="96" name="正方形/長方形 95"/>
          <p:cNvSpPr/>
          <p:nvPr/>
        </p:nvSpPr>
        <p:spPr>
          <a:xfrm>
            <a:off x="406400" y="2191996"/>
            <a:ext cx="1290509" cy="368799"/>
          </a:xfrm>
          <a:prstGeom prst="rect">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3D</a:t>
            </a:r>
            <a:r>
              <a:rPr kumimoji="1" lang="ja-JP" altLang="en-US" sz="1200" dirty="0">
                <a:solidFill>
                  <a:srgbClr val="FFFFFF"/>
                </a:solidFill>
                <a:latin typeface="ＭＳ Ｐゴシック"/>
                <a:ea typeface="ＭＳ Ｐゴシック"/>
                <a:cs typeface="ＭＳ Ｐゴシック"/>
              </a:rPr>
              <a:t>スキャナ</a:t>
            </a:r>
          </a:p>
        </p:txBody>
      </p:sp>
      <p:sp>
        <p:nvSpPr>
          <p:cNvPr id="97" name="テキスト ボックス 96"/>
          <p:cNvSpPr txBox="1"/>
          <p:nvPr/>
        </p:nvSpPr>
        <p:spPr>
          <a:xfrm>
            <a:off x="406400" y="2590939"/>
            <a:ext cx="1290509" cy="369332"/>
          </a:xfrm>
          <a:prstGeom prst="rect">
            <a:avLst/>
          </a:prstGeom>
          <a:noFill/>
        </p:spPr>
        <p:txBody>
          <a:bodyPr wrap="square" rtlCol="0">
            <a:spAutoFit/>
          </a:bodyPr>
          <a:lstStyle/>
          <a:p>
            <a:pPr algn="ctr"/>
            <a:r>
              <a:rPr kumimoji="1" lang="ja-JP" altLang="en-US" dirty="0">
                <a:solidFill>
                  <a:schemeClr val="accent6">
                    <a:lumMod val="50000"/>
                  </a:schemeClr>
                </a:solidFill>
              </a:rPr>
              <a:t>・・・</a:t>
            </a:r>
          </a:p>
        </p:txBody>
      </p:sp>
      <p:cxnSp>
        <p:nvCxnSpPr>
          <p:cNvPr id="99" name="カギ線コネクタ 98"/>
          <p:cNvCxnSpPr>
            <a:stCxn id="94" idx="3"/>
            <a:endCxn id="8" idx="1"/>
          </p:cNvCxnSpPr>
          <p:nvPr/>
        </p:nvCxnSpPr>
        <p:spPr>
          <a:xfrm>
            <a:off x="1696909" y="1541508"/>
            <a:ext cx="451695" cy="494109"/>
          </a:xfrm>
          <a:prstGeom prst="bentConnector3">
            <a:avLst/>
          </a:prstGeom>
          <a:ln w="12700" cmpd="sng">
            <a:solidFill>
              <a:schemeClr val="accent6">
                <a:lumMod val="50000"/>
              </a:schemeClr>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00" name="カギ線コネクタ 99"/>
          <p:cNvCxnSpPr>
            <a:stCxn id="95" idx="3"/>
            <a:endCxn id="8" idx="1"/>
          </p:cNvCxnSpPr>
          <p:nvPr/>
        </p:nvCxnSpPr>
        <p:spPr>
          <a:xfrm>
            <a:off x="1696909" y="1965143"/>
            <a:ext cx="451695" cy="70474"/>
          </a:xfrm>
          <a:prstGeom prst="bentConnector3">
            <a:avLst/>
          </a:prstGeom>
          <a:ln w="12700" cmpd="sng">
            <a:solidFill>
              <a:schemeClr val="accent6">
                <a:lumMod val="50000"/>
              </a:schemeClr>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01" name="カギ線コネクタ 100"/>
          <p:cNvCxnSpPr>
            <a:stCxn id="96" idx="3"/>
            <a:endCxn id="8" idx="1"/>
          </p:cNvCxnSpPr>
          <p:nvPr/>
        </p:nvCxnSpPr>
        <p:spPr>
          <a:xfrm flipV="1">
            <a:off x="1696909" y="2035617"/>
            <a:ext cx="451695" cy="340779"/>
          </a:xfrm>
          <a:prstGeom prst="bentConnector3">
            <a:avLst/>
          </a:prstGeom>
          <a:ln w="12700" cmpd="sng">
            <a:solidFill>
              <a:schemeClr val="accent6">
                <a:lumMod val="50000"/>
              </a:schemeClr>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120" name="右矢印 119"/>
          <p:cNvSpPr/>
          <p:nvPr/>
        </p:nvSpPr>
        <p:spPr>
          <a:xfrm>
            <a:off x="5683799" y="1997468"/>
            <a:ext cx="1248447" cy="39872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テキスト ボックス 120"/>
          <p:cNvSpPr txBox="1"/>
          <p:nvPr/>
        </p:nvSpPr>
        <p:spPr>
          <a:xfrm>
            <a:off x="7393842" y="1416789"/>
            <a:ext cx="1026856" cy="307777"/>
          </a:xfrm>
          <a:prstGeom prst="rect">
            <a:avLst/>
          </a:prstGeom>
          <a:noFill/>
        </p:spPr>
        <p:txBody>
          <a:bodyPr wrap="none" rtlCol="0">
            <a:spAutoFit/>
          </a:bodyPr>
          <a:lstStyle/>
          <a:p>
            <a:r>
              <a:rPr kumimoji="1" lang="en-US" altLang="ja-JP" sz="1400" dirty="0">
                <a:solidFill>
                  <a:srgbClr val="FF6600"/>
                </a:solidFill>
                <a:latin typeface="Arial Black"/>
                <a:ea typeface="HGP創英角ｺﾞｼｯｸUB"/>
                <a:cs typeface="Arial Black"/>
              </a:rPr>
              <a:t>3D</a:t>
            </a:r>
            <a:r>
              <a:rPr kumimoji="1" lang="ja-JP" altLang="en-US" sz="1400" dirty="0">
                <a:solidFill>
                  <a:srgbClr val="FF6600"/>
                </a:solidFill>
                <a:latin typeface="Arial Black"/>
                <a:ea typeface="HGP創英角ｺﾞｼｯｸUB"/>
                <a:cs typeface="Arial Black"/>
              </a:rPr>
              <a:t>プリンタ</a:t>
            </a:r>
          </a:p>
        </p:txBody>
      </p:sp>
      <p:sp>
        <p:nvSpPr>
          <p:cNvPr id="123" name="右矢印 122"/>
          <p:cNvSpPr/>
          <p:nvPr/>
        </p:nvSpPr>
        <p:spPr>
          <a:xfrm>
            <a:off x="3133052" y="1992632"/>
            <a:ext cx="1248447" cy="39872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正方形/長方形 123"/>
          <p:cNvSpPr/>
          <p:nvPr/>
        </p:nvSpPr>
        <p:spPr>
          <a:xfrm>
            <a:off x="7132874" y="2749437"/>
            <a:ext cx="915635" cy="215444"/>
          </a:xfrm>
          <a:prstGeom prst="rect">
            <a:avLst/>
          </a:prstGeom>
        </p:spPr>
        <p:txBody>
          <a:bodyPr wrap="none">
            <a:spAutoFit/>
          </a:bodyPr>
          <a:lstStyle/>
          <a:p>
            <a:pPr algn="ctr"/>
            <a:r>
              <a:rPr lang="en-US" altLang="ja-JP" sz="800" dirty="0">
                <a:solidFill>
                  <a:srgbClr val="FF6600"/>
                </a:solidFill>
              </a:rPr>
              <a:t>3D</a:t>
            </a:r>
            <a:r>
              <a:rPr lang="ja-JP" altLang="en-US" sz="800" dirty="0">
                <a:solidFill>
                  <a:srgbClr val="FF6600"/>
                </a:solidFill>
              </a:rPr>
              <a:t>積層造形技術</a:t>
            </a:r>
          </a:p>
        </p:txBody>
      </p:sp>
      <p:sp>
        <p:nvSpPr>
          <p:cNvPr id="126" name="正方形/長方形 125"/>
          <p:cNvSpPr/>
          <p:nvPr/>
        </p:nvSpPr>
        <p:spPr>
          <a:xfrm>
            <a:off x="7069992" y="1889601"/>
            <a:ext cx="1085954" cy="215444"/>
          </a:xfrm>
          <a:prstGeom prst="rect">
            <a:avLst/>
          </a:prstGeom>
        </p:spPr>
        <p:txBody>
          <a:bodyPr wrap="none">
            <a:spAutoFit/>
          </a:bodyPr>
          <a:lstStyle/>
          <a:p>
            <a:r>
              <a:rPr lang="ja-JP" altLang="ja-JP" sz="800" dirty="0">
                <a:solidFill>
                  <a:schemeClr val="bg1"/>
                </a:solidFill>
              </a:rPr>
              <a:t>樹脂や金属粉末</a:t>
            </a:r>
            <a:r>
              <a:rPr lang="ja-JP" altLang="en-US" sz="800" dirty="0">
                <a:solidFill>
                  <a:schemeClr val="bg1"/>
                </a:solidFill>
              </a:rPr>
              <a:t>など</a:t>
            </a:r>
          </a:p>
        </p:txBody>
      </p:sp>
      <p:sp>
        <p:nvSpPr>
          <p:cNvPr id="127" name="ストライプ矢印 126"/>
          <p:cNvSpPr/>
          <p:nvPr/>
        </p:nvSpPr>
        <p:spPr>
          <a:xfrm rot="16200000">
            <a:off x="7641149" y="2461480"/>
            <a:ext cx="720679" cy="181710"/>
          </a:xfrm>
          <a:prstGeom prst="stripedRightArrow">
            <a:avLst>
              <a:gd name="adj1" fmla="val 49999"/>
              <a:gd name="adj2" fmla="val 77958"/>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正方形/長方形 127"/>
          <p:cNvSpPr/>
          <p:nvPr/>
        </p:nvSpPr>
        <p:spPr>
          <a:xfrm>
            <a:off x="895350" y="3803650"/>
            <a:ext cx="1170602" cy="48260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粉末焼結</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レーザー／電子ビーム</a:t>
            </a:r>
          </a:p>
        </p:txBody>
      </p:sp>
      <p:sp>
        <p:nvSpPr>
          <p:cNvPr id="129" name="正方形/長方形 128"/>
          <p:cNvSpPr/>
          <p:nvPr/>
        </p:nvSpPr>
        <p:spPr>
          <a:xfrm>
            <a:off x="895350" y="4337050"/>
            <a:ext cx="1170602" cy="48260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インクジェット</a:t>
            </a:r>
          </a:p>
        </p:txBody>
      </p:sp>
      <p:sp>
        <p:nvSpPr>
          <p:cNvPr id="130" name="正方形/長方形 129"/>
          <p:cNvSpPr/>
          <p:nvPr/>
        </p:nvSpPr>
        <p:spPr>
          <a:xfrm>
            <a:off x="895350" y="4876800"/>
            <a:ext cx="1170602" cy="48260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ＭＳ Ｐゴシック"/>
                <a:ea typeface="ＭＳ Ｐゴシック"/>
                <a:cs typeface="ＭＳ Ｐゴシック"/>
              </a:rPr>
              <a:t>光造形</a:t>
            </a:r>
            <a:endParaRPr kumimoji="1" lang="ja-JP" altLang="en-US" sz="1200" dirty="0">
              <a:solidFill>
                <a:srgbClr val="FFFFFF"/>
              </a:solidFill>
              <a:latin typeface="ＭＳ Ｐゴシック"/>
              <a:ea typeface="ＭＳ Ｐゴシック"/>
              <a:cs typeface="ＭＳ Ｐゴシック"/>
            </a:endParaRPr>
          </a:p>
        </p:txBody>
      </p:sp>
      <p:sp>
        <p:nvSpPr>
          <p:cNvPr id="131" name="正方形/長方形 130"/>
          <p:cNvSpPr/>
          <p:nvPr/>
        </p:nvSpPr>
        <p:spPr>
          <a:xfrm>
            <a:off x="895350" y="5429250"/>
            <a:ext cx="1170602" cy="48260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ＭＳ Ｐゴシック"/>
                <a:ea typeface="ＭＳ Ｐゴシック"/>
                <a:cs typeface="ＭＳ Ｐゴシック"/>
              </a:rPr>
              <a:t>熱融解造形</a:t>
            </a:r>
            <a:endParaRPr kumimoji="1" lang="ja-JP" altLang="en-US" sz="1200" dirty="0">
              <a:solidFill>
                <a:srgbClr val="FFFFFF"/>
              </a:solidFill>
              <a:latin typeface="ＭＳ Ｐゴシック"/>
              <a:ea typeface="ＭＳ Ｐゴシック"/>
              <a:cs typeface="ＭＳ Ｐゴシック"/>
            </a:endParaRPr>
          </a:p>
        </p:txBody>
      </p:sp>
      <p:sp>
        <p:nvSpPr>
          <p:cNvPr id="132" name="正方形/長方形 131"/>
          <p:cNvSpPr/>
          <p:nvPr/>
        </p:nvSpPr>
        <p:spPr>
          <a:xfrm>
            <a:off x="2102151" y="3803650"/>
            <a:ext cx="897353" cy="48260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金属材料</a:t>
            </a:r>
          </a:p>
        </p:txBody>
      </p:sp>
      <p:sp>
        <p:nvSpPr>
          <p:cNvPr id="133" name="正方形/長方形 132"/>
          <p:cNvSpPr/>
          <p:nvPr/>
        </p:nvSpPr>
        <p:spPr>
          <a:xfrm>
            <a:off x="2102151" y="4337050"/>
            <a:ext cx="897353" cy="48260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紫外線硬化</a:t>
            </a:r>
            <a:endParaRPr kumimoji="1" lang="en-US" altLang="ja-JP" sz="1050" dirty="0">
              <a:solidFill>
                <a:srgbClr val="FFFFFF"/>
              </a:solidFill>
              <a:latin typeface="ＭＳ Ｐゴシック"/>
              <a:ea typeface="ＭＳ Ｐゴシック"/>
              <a:cs typeface="ＭＳ Ｐゴシック"/>
            </a:endParaRPr>
          </a:p>
          <a:p>
            <a:pPr algn="ctr"/>
            <a:r>
              <a:rPr kumimoji="1" lang="ja-JP" altLang="en-US" sz="1050" dirty="0">
                <a:solidFill>
                  <a:srgbClr val="FFFFFF"/>
                </a:solidFill>
                <a:latin typeface="ＭＳ Ｐゴシック"/>
                <a:ea typeface="ＭＳ Ｐゴシック"/>
                <a:cs typeface="ＭＳ Ｐゴシック"/>
              </a:rPr>
              <a:t>樹脂</a:t>
            </a:r>
          </a:p>
        </p:txBody>
      </p:sp>
      <p:sp>
        <p:nvSpPr>
          <p:cNvPr id="134" name="正方形/長方形 133"/>
          <p:cNvSpPr/>
          <p:nvPr/>
        </p:nvSpPr>
        <p:spPr>
          <a:xfrm>
            <a:off x="2102151" y="4876800"/>
            <a:ext cx="897353" cy="48260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紫外線硬化</a:t>
            </a:r>
            <a:endParaRPr kumimoji="1" lang="en-US" altLang="ja-JP" sz="1050" dirty="0">
              <a:solidFill>
                <a:srgbClr val="FFFFFF"/>
              </a:solidFill>
              <a:latin typeface="ＭＳ Ｐゴシック"/>
              <a:ea typeface="ＭＳ Ｐゴシック"/>
              <a:cs typeface="ＭＳ Ｐゴシック"/>
            </a:endParaRPr>
          </a:p>
          <a:p>
            <a:pPr algn="ctr"/>
            <a:r>
              <a:rPr kumimoji="1" lang="ja-JP" altLang="en-US" sz="1050" dirty="0">
                <a:solidFill>
                  <a:srgbClr val="FFFFFF"/>
                </a:solidFill>
                <a:latin typeface="ＭＳ Ｐゴシック"/>
                <a:ea typeface="ＭＳ Ｐゴシック"/>
                <a:cs typeface="ＭＳ Ｐゴシック"/>
              </a:rPr>
              <a:t>樹脂</a:t>
            </a:r>
          </a:p>
        </p:txBody>
      </p:sp>
      <p:sp>
        <p:nvSpPr>
          <p:cNvPr id="135" name="正方形/長方形 134"/>
          <p:cNvSpPr/>
          <p:nvPr/>
        </p:nvSpPr>
        <p:spPr>
          <a:xfrm>
            <a:off x="2102151" y="5429250"/>
            <a:ext cx="897353" cy="48260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熱可塑性</a:t>
            </a:r>
            <a:endParaRPr kumimoji="1" lang="en-US" altLang="ja-JP" sz="1050" dirty="0">
              <a:solidFill>
                <a:srgbClr val="FFFFFF"/>
              </a:solidFill>
              <a:latin typeface="ＭＳ Ｐゴシック"/>
              <a:ea typeface="ＭＳ Ｐゴシック"/>
              <a:cs typeface="ＭＳ Ｐゴシック"/>
            </a:endParaRPr>
          </a:p>
          <a:p>
            <a:pPr algn="ctr"/>
            <a:r>
              <a:rPr kumimoji="1" lang="ja-JP" altLang="en-US" sz="1050" dirty="0">
                <a:solidFill>
                  <a:srgbClr val="FFFFFF"/>
                </a:solidFill>
                <a:latin typeface="ＭＳ Ｐゴシック"/>
                <a:ea typeface="ＭＳ Ｐゴシック"/>
                <a:cs typeface="ＭＳ Ｐゴシック"/>
              </a:rPr>
              <a:t>樹脂</a:t>
            </a:r>
          </a:p>
        </p:txBody>
      </p:sp>
      <p:sp>
        <p:nvSpPr>
          <p:cNvPr id="136" name="正方形/長方形 135"/>
          <p:cNvSpPr/>
          <p:nvPr/>
        </p:nvSpPr>
        <p:spPr>
          <a:xfrm>
            <a:off x="3045555" y="3803650"/>
            <a:ext cx="2859945" cy="48260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800" dirty="0">
                <a:solidFill>
                  <a:srgbClr val="FFFFFF"/>
                </a:solidFill>
                <a:latin typeface="ＭＳ Ｐゴシック"/>
                <a:cs typeface="ＭＳ Ｐゴシック"/>
              </a:rPr>
              <a:t>断面データに基づいて、レーザーや電子ビームを粉末素材表面に照射、照査された部分のみが硬化し、断面形状が形成。この工程を繰り返しながら断面を積層し、立体形状を作成。</a:t>
            </a:r>
            <a:endParaRPr kumimoji="1" lang="ja-JP" altLang="en-US" sz="800" dirty="0">
              <a:solidFill>
                <a:srgbClr val="FFFFFF"/>
              </a:solidFill>
              <a:latin typeface="ＭＳ Ｐゴシック"/>
              <a:ea typeface="ＭＳ Ｐゴシック"/>
              <a:cs typeface="ＭＳ Ｐゴシック"/>
            </a:endParaRPr>
          </a:p>
        </p:txBody>
      </p:sp>
      <p:sp>
        <p:nvSpPr>
          <p:cNvPr id="137" name="正方形/長方形 136"/>
          <p:cNvSpPr/>
          <p:nvPr/>
        </p:nvSpPr>
        <p:spPr>
          <a:xfrm>
            <a:off x="3045555" y="4337050"/>
            <a:ext cx="2859945" cy="48260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800" dirty="0">
                <a:solidFill>
                  <a:srgbClr val="FFFFFF"/>
                </a:solidFill>
                <a:latin typeface="ＭＳ Ｐゴシック"/>
                <a:cs typeface="ＭＳ Ｐゴシック"/>
              </a:rPr>
              <a:t>断面データに基づいて、インクジェットノズルで紫外線硬化性樹脂を塗布、すぐに紫外線を照射して硬化させ、層を形成。この工程を繰り返しながら断面を積層し、立体形状を作成。</a:t>
            </a:r>
            <a:endParaRPr kumimoji="1" lang="ja-JP" altLang="en-US" sz="800" dirty="0">
              <a:solidFill>
                <a:srgbClr val="FFFFFF"/>
              </a:solidFill>
              <a:latin typeface="ＭＳ Ｐゴシック"/>
              <a:ea typeface="ＭＳ Ｐゴシック"/>
              <a:cs typeface="ＭＳ Ｐゴシック"/>
            </a:endParaRPr>
          </a:p>
        </p:txBody>
      </p:sp>
      <p:sp>
        <p:nvSpPr>
          <p:cNvPr id="138" name="正方形/長方形 137"/>
          <p:cNvSpPr/>
          <p:nvPr/>
        </p:nvSpPr>
        <p:spPr>
          <a:xfrm>
            <a:off x="3045555" y="4876800"/>
            <a:ext cx="2859945" cy="48260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800" dirty="0">
                <a:solidFill>
                  <a:srgbClr val="FFFFFF"/>
                </a:solidFill>
                <a:latin typeface="ＭＳ Ｐゴシック"/>
                <a:cs typeface="ＭＳ Ｐゴシック"/>
              </a:rPr>
              <a:t>断面データに基づいて、レーザーを液状の光硬化性樹脂の表面に照射、照射された部分のみが硬化し、断面形状が形成。この工程を繰り返しながら断面を積層し、立体形状を作成。</a:t>
            </a:r>
          </a:p>
        </p:txBody>
      </p:sp>
      <p:sp>
        <p:nvSpPr>
          <p:cNvPr id="139" name="正方形/長方形 138"/>
          <p:cNvSpPr/>
          <p:nvPr/>
        </p:nvSpPr>
        <p:spPr>
          <a:xfrm>
            <a:off x="3045555" y="5429250"/>
            <a:ext cx="2859945" cy="48260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800" dirty="0">
                <a:solidFill>
                  <a:srgbClr val="FFFFFF"/>
                </a:solidFill>
                <a:latin typeface="ＭＳ Ｐゴシック"/>
                <a:cs typeface="ＭＳ Ｐゴシック"/>
              </a:rPr>
              <a:t>断面データに基づいて、紐状に巻かれた樹脂をヒーターで溶かし、溶けた樹脂をノズルから押し出しながら、断面形状を形成。この工程を繰り返しながら断面を積層し、立体形状を作成。</a:t>
            </a:r>
          </a:p>
        </p:txBody>
      </p:sp>
      <p:sp>
        <p:nvSpPr>
          <p:cNvPr id="140" name="上下矢印 139"/>
          <p:cNvSpPr/>
          <p:nvPr/>
        </p:nvSpPr>
        <p:spPr>
          <a:xfrm>
            <a:off x="406400" y="3803650"/>
            <a:ext cx="444500" cy="2108200"/>
          </a:xfrm>
          <a:prstGeom prst="upDownArrow">
            <a:avLst>
              <a:gd name="adj1" fmla="val 64286"/>
              <a:gd name="adj2" fmla="val 50000"/>
            </a:avLst>
          </a:prstGeom>
          <a:gradFill flip="none" rotWithShape="1">
            <a:gsLst>
              <a:gs pos="31000">
                <a:schemeClr val="accent3">
                  <a:lumMod val="75000"/>
                </a:schemeClr>
              </a:gs>
              <a:gs pos="100000">
                <a:srgbClr val="000090"/>
              </a:gs>
            </a:gsLst>
            <a:path path="circle">
              <a:fillToRect l="100000" t="100000"/>
            </a:path>
            <a:tileRect r="-100000" b="-100000"/>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テキスト ボックス 140"/>
          <p:cNvSpPr txBox="1"/>
          <p:nvPr/>
        </p:nvSpPr>
        <p:spPr>
          <a:xfrm>
            <a:off x="429300" y="3966746"/>
            <a:ext cx="389850" cy="338554"/>
          </a:xfrm>
          <a:prstGeom prst="rect">
            <a:avLst/>
          </a:prstGeom>
          <a:noFill/>
        </p:spPr>
        <p:txBody>
          <a:bodyPr wrap="none" rtlCol="0">
            <a:spAutoFit/>
          </a:bodyPr>
          <a:lstStyle/>
          <a:p>
            <a:pPr algn="ctr"/>
            <a:r>
              <a:rPr kumimoji="1" lang="ja-JP" altLang="en-US" sz="800" dirty="0">
                <a:solidFill>
                  <a:schemeClr val="bg1"/>
                </a:solidFill>
              </a:rPr>
              <a:t>産業</a:t>
            </a:r>
            <a:endParaRPr kumimoji="1" lang="en-US" altLang="ja-JP" sz="800" dirty="0">
              <a:solidFill>
                <a:schemeClr val="bg1"/>
              </a:solidFill>
            </a:endParaRPr>
          </a:p>
          <a:p>
            <a:pPr algn="ctr"/>
            <a:r>
              <a:rPr lang="ja-JP" altLang="en-US" sz="800" dirty="0">
                <a:solidFill>
                  <a:schemeClr val="bg1"/>
                </a:solidFill>
              </a:rPr>
              <a:t>用途</a:t>
            </a:r>
            <a:endParaRPr kumimoji="1" lang="ja-JP" altLang="en-US" sz="800" dirty="0">
              <a:solidFill>
                <a:schemeClr val="bg1"/>
              </a:solidFill>
            </a:endParaRPr>
          </a:p>
        </p:txBody>
      </p:sp>
      <p:sp>
        <p:nvSpPr>
          <p:cNvPr id="142" name="テキスト ボックス 141"/>
          <p:cNvSpPr txBox="1"/>
          <p:nvPr/>
        </p:nvSpPr>
        <p:spPr>
          <a:xfrm>
            <a:off x="429300" y="5441950"/>
            <a:ext cx="402674" cy="307777"/>
          </a:xfrm>
          <a:prstGeom prst="rect">
            <a:avLst/>
          </a:prstGeom>
          <a:noFill/>
        </p:spPr>
        <p:txBody>
          <a:bodyPr wrap="none" rtlCol="0">
            <a:spAutoFit/>
          </a:bodyPr>
          <a:lstStyle/>
          <a:p>
            <a:pPr algn="ctr"/>
            <a:r>
              <a:rPr lang="ja-JP" altLang="en-US" sz="600" dirty="0">
                <a:solidFill>
                  <a:srgbClr val="FFFFFF"/>
                </a:solidFill>
              </a:rPr>
              <a:t>ホビー</a:t>
            </a:r>
            <a:endParaRPr lang="en-US" altLang="ja-JP" sz="600" dirty="0">
              <a:solidFill>
                <a:srgbClr val="FFFFFF"/>
              </a:solidFill>
            </a:endParaRPr>
          </a:p>
          <a:p>
            <a:pPr algn="ctr"/>
            <a:r>
              <a:rPr lang="ja-JP" altLang="en-US" sz="800" dirty="0">
                <a:solidFill>
                  <a:srgbClr val="FFFFFF"/>
                </a:solidFill>
              </a:rPr>
              <a:t>用途</a:t>
            </a:r>
            <a:endParaRPr kumimoji="1" lang="ja-JP" altLang="en-US" sz="800" dirty="0">
              <a:solidFill>
                <a:srgbClr val="FFFFFF"/>
              </a:solidFill>
            </a:endParaRPr>
          </a:p>
        </p:txBody>
      </p:sp>
      <p:sp>
        <p:nvSpPr>
          <p:cNvPr id="143" name="正方形/長方形 142"/>
          <p:cNvSpPr/>
          <p:nvPr/>
        </p:nvSpPr>
        <p:spPr>
          <a:xfrm>
            <a:off x="895350" y="3600450"/>
            <a:ext cx="1170602" cy="15240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積層方法</a:t>
            </a:r>
          </a:p>
        </p:txBody>
      </p:sp>
      <p:sp>
        <p:nvSpPr>
          <p:cNvPr id="144" name="正方形/長方形 143"/>
          <p:cNvSpPr/>
          <p:nvPr/>
        </p:nvSpPr>
        <p:spPr>
          <a:xfrm>
            <a:off x="2108501" y="3600450"/>
            <a:ext cx="892866" cy="15240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材料</a:t>
            </a:r>
          </a:p>
        </p:txBody>
      </p:sp>
      <p:sp>
        <p:nvSpPr>
          <p:cNvPr id="145" name="正方形/長方形 144"/>
          <p:cNvSpPr/>
          <p:nvPr/>
        </p:nvSpPr>
        <p:spPr>
          <a:xfrm>
            <a:off x="3045555" y="3600450"/>
            <a:ext cx="2859945" cy="15240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方法</a:t>
            </a:r>
          </a:p>
        </p:txBody>
      </p:sp>
      <p:sp>
        <p:nvSpPr>
          <p:cNvPr id="146" name="正方形/長方形 145"/>
          <p:cNvSpPr/>
          <p:nvPr/>
        </p:nvSpPr>
        <p:spPr>
          <a:xfrm>
            <a:off x="6210300" y="3587750"/>
            <a:ext cx="2425700" cy="7429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u="sng" dirty="0">
                <a:solidFill>
                  <a:srgbClr val="FFFFFF"/>
                </a:solidFill>
                <a:latin typeface="HGP創英角ｺﾞｼｯｸUB"/>
                <a:ea typeface="HGP創英角ｺﾞｼｯｸUB"/>
                <a:cs typeface="HGP創英角ｺﾞｼｯｸUB"/>
              </a:rPr>
              <a:t>どんな形状でも制作できる</a:t>
            </a:r>
            <a:endParaRPr kumimoji="1" lang="en-US" altLang="ja-JP" sz="400" u="sng" dirty="0">
              <a:solidFill>
                <a:srgbClr val="FFFFFF"/>
              </a:solidFill>
              <a:latin typeface="HGP創英角ｺﾞｼｯｸUB"/>
              <a:ea typeface="HGP創英角ｺﾞｼｯｸUB"/>
              <a:cs typeface="HGP創英角ｺﾞｼｯｸUB"/>
            </a:endParaRPr>
          </a:p>
          <a:p>
            <a:endParaRPr lang="en-US" altLang="ja-JP" sz="400" dirty="0">
              <a:solidFill>
                <a:srgbClr val="FFFFFF"/>
              </a:solidFill>
              <a:latin typeface="ＭＳ Ｐゴシック"/>
              <a:cs typeface="ＭＳ Ｐゴシック"/>
            </a:endParaRPr>
          </a:p>
          <a:p>
            <a:r>
              <a:rPr lang="ja-JP" altLang="en-US" sz="800" dirty="0">
                <a:solidFill>
                  <a:srgbClr val="FFFFFF"/>
                </a:solidFill>
                <a:latin typeface="ＭＳ Ｐゴシック"/>
                <a:cs typeface="ＭＳ Ｐゴシック"/>
              </a:rPr>
              <a:t>切削工具が届かない、硬くて加工が難しいなど、複数のパーツを組み合わせて作っていた立体を「一体造形」できる。</a:t>
            </a:r>
            <a:endParaRPr kumimoji="1" lang="ja-JP" altLang="en-US" sz="800" dirty="0">
              <a:solidFill>
                <a:srgbClr val="FFFFFF"/>
              </a:solidFill>
              <a:latin typeface="ＭＳ Ｐゴシック"/>
              <a:ea typeface="ＭＳ Ｐゴシック"/>
              <a:cs typeface="ＭＳ Ｐゴシック"/>
            </a:endParaRPr>
          </a:p>
        </p:txBody>
      </p:sp>
      <p:sp>
        <p:nvSpPr>
          <p:cNvPr id="147" name="正方形/長方形 146"/>
          <p:cNvSpPr/>
          <p:nvPr/>
        </p:nvSpPr>
        <p:spPr>
          <a:xfrm>
            <a:off x="6210300" y="4375150"/>
            <a:ext cx="2425700" cy="7429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u="sng" dirty="0">
                <a:solidFill>
                  <a:srgbClr val="FFFFFF"/>
                </a:solidFill>
                <a:latin typeface="HGP創英角ｺﾞｼｯｸUB"/>
                <a:ea typeface="HGP創英角ｺﾞｼｯｸUB"/>
                <a:cs typeface="HGP創英角ｺﾞｼｯｸUB"/>
              </a:rPr>
              <a:t>究極の多品種・少量生産ができる</a:t>
            </a:r>
            <a:endParaRPr kumimoji="1" lang="en-US" altLang="ja-JP" sz="1200" u="sng" dirty="0">
              <a:solidFill>
                <a:srgbClr val="FFFFFF"/>
              </a:solidFill>
              <a:latin typeface="HGP創英角ｺﾞｼｯｸUB"/>
              <a:ea typeface="HGP創英角ｺﾞｼｯｸUB"/>
              <a:cs typeface="HGP創英角ｺﾞｼｯｸUB"/>
            </a:endParaRPr>
          </a:p>
          <a:p>
            <a:endParaRPr lang="en-US" altLang="ja-JP" sz="400" dirty="0">
              <a:solidFill>
                <a:srgbClr val="FFFFFF"/>
              </a:solidFill>
              <a:latin typeface="ＭＳ Ｐゴシック"/>
              <a:cs typeface="ＭＳ Ｐゴシック"/>
            </a:endParaRPr>
          </a:p>
          <a:p>
            <a:r>
              <a:rPr lang="ja-JP" altLang="en-US" sz="800" dirty="0">
                <a:solidFill>
                  <a:srgbClr val="FFFFFF"/>
                </a:solidFill>
                <a:latin typeface="ＭＳ Ｐゴシック"/>
                <a:cs typeface="ＭＳ Ｐゴシック"/>
              </a:rPr>
              <a:t>金属粉を使用し金型や砂型などを用いることなく製造できるため、「</a:t>
            </a:r>
            <a:r>
              <a:rPr lang="en-US" altLang="ja-JP" sz="800" dirty="0">
                <a:solidFill>
                  <a:srgbClr val="FFFFFF"/>
                </a:solidFill>
                <a:latin typeface="ＭＳ Ｐゴシック"/>
                <a:cs typeface="ＭＳ Ｐゴシック"/>
              </a:rPr>
              <a:t>10</a:t>
            </a:r>
            <a:r>
              <a:rPr lang="ja-JP" altLang="en-US" sz="800" dirty="0">
                <a:solidFill>
                  <a:srgbClr val="FFFFFF"/>
                </a:solidFill>
                <a:latin typeface="ＭＳ Ｐゴシック"/>
                <a:cs typeface="ＭＳ Ｐゴシック"/>
              </a:rPr>
              <a:t>種類の製品を</a:t>
            </a:r>
            <a:r>
              <a:rPr lang="en-US" altLang="ja-JP" sz="800" dirty="0">
                <a:solidFill>
                  <a:srgbClr val="FFFFFF"/>
                </a:solidFill>
                <a:latin typeface="ＭＳ Ｐゴシック"/>
                <a:cs typeface="ＭＳ Ｐゴシック"/>
              </a:rPr>
              <a:t>1</a:t>
            </a:r>
            <a:r>
              <a:rPr lang="ja-JP" altLang="en-US" sz="800" dirty="0">
                <a:solidFill>
                  <a:srgbClr val="FFFFFF"/>
                </a:solidFill>
                <a:latin typeface="ＭＳ Ｐゴシック"/>
                <a:cs typeface="ＭＳ Ｐゴシック"/>
              </a:rPr>
              <a:t>個ずつ生産する」といった、「究極の多品種・少量生産」にも対応。</a:t>
            </a:r>
            <a:endParaRPr kumimoji="1" lang="ja-JP" altLang="en-US" sz="800" dirty="0">
              <a:solidFill>
                <a:srgbClr val="FFFFFF"/>
              </a:solidFill>
              <a:latin typeface="ＭＳ Ｐゴシック"/>
              <a:ea typeface="ＭＳ Ｐゴシック"/>
              <a:cs typeface="ＭＳ Ｐゴシック"/>
            </a:endParaRPr>
          </a:p>
        </p:txBody>
      </p:sp>
      <p:sp>
        <p:nvSpPr>
          <p:cNvPr id="148" name="正方形/長方形 147"/>
          <p:cNvSpPr/>
          <p:nvPr/>
        </p:nvSpPr>
        <p:spPr>
          <a:xfrm>
            <a:off x="6210300" y="5168900"/>
            <a:ext cx="2425700" cy="7429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u="sng" dirty="0">
                <a:solidFill>
                  <a:srgbClr val="FFFFFF"/>
                </a:solidFill>
                <a:latin typeface="HGP創英角ｺﾞｼｯｸUB"/>
                <a:ea typeface="HGP創英角ｺﾞｼｯｸUB"/>
                <a:cs typeface="HGP創英角ｺﾞｼｯｸUB"/>
              </a:rPr>
              <a:t>異なる材料の組合せができる</a:t>
            </a:r>
            <a:endParaRPr kumimoji="1" lang="en-US" altLang="ja-JP" sz="1200" u="sng" dirty="0">
              <a:solidFill>
                <a:srgbClr val="FFFFFF"/>
              </a:solidFill>
              <a:latin typeface="HGP創英角ｺﾞｼｯｸUB"/>
              <a:ea typeface="HGP創英角ｺﾞｼｯｸUB"/>
              <a:cs typeface="HGP創英角ｺﾞｼｯｸUB"/>
            </a:endParaRPr>
          </a:p>
          <a:p>
            <a:endParaRPr lang="en-US" altLang="ja-JP" sz="400" dirty="0">
              <a:solidFill>
                <a:srgbClr val="FFFFFF"/>
              </a:solidFill>
              <a:latin typeface="ＭＳ Ｐゴシック"/>
              <a:cs typeface="ＭＳ Ｐゴシック"/>
            </a:endParaRPr>
          </a:p>
          <a:p>
            <a:r>
              <a:rPr lang="ja-JP" altLang="en-US" sz="800" dirty="0">
                <a:solidFill>
                  <a:srgbClr val="FFFFFF"/>
                </a:solidFill>
                <a:latin typeface="ＭＳ Ｐゴシック"/>
                <a:cs typeface="ＭＳ Ｐゴシック"/>
              </a:rPr>
              <a:t>積層することから、</a:t>
            </a:r>
            <a:r>
              <a:rPr lang="en-US" altLang="ja-JP" sz="800" dirty="0">
                <a:solidFill>
                  <a:srgbClr val="FFFFFF"/>
                </a:solidFill>
                <a:latin typeface="ＭＳ Ｐゴシック"/>
                <a:cs typeface="ＭＳ Ｐゴシック"/>
              </a:rPr>
              <a:t>1</a:t>
            </a:r>
            <a:r>
              <a:rPr lang="ja-JP" altLang="en-US" sz="800" dirty="0" err="1">
                <a:solidFill>
                  <a:srgbClr val="FFFFFF"/>
                </a:solidFill>
                <a:latin typeface="ＭＳ Ｐゴシック"/>
                <a:cs typeface="ＭＳ Ｐゴシック"/>
              </a:rPr>
              <a:t>つの</a:t>
            </a:r>
            <a:r>
              <a:rPr lang="ja-JP" altLang="en-US" sz="800" dirty="0">
                <a:solidFill>
                  <a:srgbClr val="FFFFFF"/>
                </a:solidFill>
                <a:latin typeface="ＭＳ Ｐゴシック"/>
                <a:cs typeface="ＭＳ Ｐゴシック"/>
              </a:rPr>
              <a:t>製品の中に違う材料を共存させることができるので、これまでにない特性を持つ新しい材料やモノを生み出せる。</a:t>
            </a:r>
            <a:endParaRPr kumimoji="1" lang="ja-JP" altLang="en-US" sz="800" dirty="0">
              <a:solidFill>
                <a:srgbClr val="FFFFFF"/>
              </a:solidFill>
              <a:latin typeface="ＭＳ Ｐゴシック"/>
              <a:ea typeface="ＭＳ Ｐゴシック"/>
              <a:cs typeface="ＭＳ Ｐゴシック"/>
            </a:endParaRPr>
          </a:p>
        </p:txBody>
      </p:sp>
      <p:sp>
        <p:nvSpPr>
          <p:cNvPr id="149" name="二等辺三角形 148"/>
          <p:cNvSpPr/>
          <p:nvPr/>
        </p:nvSpPr>
        <p:spPr>
          <a:xfrm rot="5400000">
            <a:off x="5690511" y="3887111"/>
            <a:ext cx="736600" cy="163278"/>
          </a:xfrm>
          <a:prstGeom prst="triangle">
            <a:avLst/>
          </a:prstGeom>
          <a:solidFill>
            <a:srgbClr val="FAC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二等辺三角形 149"/>
          <p:cNvSpPr/>
          <p:nvPr/>
        </p:nvSpPr>
        <p:spPr>
          <a:xfrm rot="5400000">
            <a:off x="5693687" y="4664986"/>
            <a:ext cx="730250" cy="163278"/>
          </a:xfrm>
          <a:prstGeom prst="triangle">
            <a:avLst/>
          </a:prstGeom>
          <a:solidFill>
            <a:srgbClr val="FAC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二等辺三角形 150"/>
          <p:cNvSpPr/>
          <p:nvPr/>
        </p:nvSpPr>
        <p:spPr>
          <a:xfrm rot="5400000">
            <a:off x="5687337" y="5465086"/>
            <a:ext cx="742950" cy="163278"/>
          </a:xfrm>
          <a:prstGeom prst="triangle">
            <a:avLst/>
          </a:prstGeom>
          <a:solidFill>
            <a:srgbClr val="FAC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テキスト ボックス 152"/>
          <p:cNvSpPr txBox="1"/>
          <p:nvPr/>
        </p:nvSpPr>
        <p:spPr>
          <a:xfrm>
            <a:off x="5104264" y="6032542"/>
            <a:ext cx="3531736"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rPr>
              <a:t>「</a:t>
            </a:r>
            <a:r>
              <a:rPr kumimoji="1" lang="en-US" altLang="ja-JP" sz="1050" dirty="0">
                <a:solidFill>
                  <a:schemeClr val="tx1">
                    <a:lumMod val="50000"/>
                    <a:lumOff val="50000"/>
                  </a:schemeClr>
                </a:solidFill>
              </a:rPr>
              <a:t>METI Journal 2013</a:t>
            </a:r>
            <a:r>
              <a:rPr kumimoji="1" lang="ja-JP" altLang="en-US" sz="1050" dirty="0">
                <a:solidFill>
                  <a:schemeClr val="tx1">
                    <a:lumMod val="50000"/>
                    <a:lumOff val="50000"/>
                  </a:schemeClr>
                </a:solidFill>
              </a:rPr>
              <a:t>年</a:t>
            </a:r>
            <a:r>
              <a:rPr kumimoji="1" lang="en-US" altLang="ja-JP" sz="1050" dirty="0">
                <a:solidFill>
                  <a:schemeClr val="tx1">
                    <a:lumMod val="50000"/>
                    <a:lumOff val="50000"/>
                  </a:schemeClr>
                </a:solidFill>
              </a:rPr>
              <a:t>8</a:t>
            </a:r>
            <a:r>
              <a:rPr kumimoji="1" lang="ja-JP" altLang="en-US" sz="1050" dirty="0">
                <a:solidFill>
                  <a:schemeClr val="tx1">
                    <a:lumMod val="50000"/>
                    <a:lumOff val="50000"/>
                  </a:schemeClr>
                </a:solidFill>
              </a:rPr>
              <a:t>・</a:t>
            </a:r>
            <a:r>
              <a:rPr kumimoji="1" lang="en-US" altLang="ja-JP" sz="1050" dirty="0">
                <a:solidFill>
                  <a:schemeClr val="tx1">
                    <a:lumMod val="50000"/>
                    <a:lumOff val="50000"/>
                  </a:schemeClr>
                </a:solidFill>
              </a:rPr>
              <a:t>9</a:t>
            </a:r>
            <a:r>
              <a:rPr kumimoji="1" lang="ja-JP" altLang="en-US" sz="1050" dirty="0">
                <a:solidFill>
                  <a:schemeClr val="tx1">
                    <a:lumMod val="50000"/>
                    <a:lumOff val="50000"/>
                  </a:schemeClr>
                </a:solidFill>
              </a:rPr>
              <a:t>月号／経済産業省</a:t>
            </a:r>
            <a:r>
              <a:rPr lang="ja-JP" altLang="en-US" sz="1050" dirty="0">
                <a:solidFill>
                  <a:schemeClr val="tx1">
                    <a:lumMod val="50000"/>
                    <a:lumOff val="50000"/>
                  </a:schemeClr>
                </a:solidFill>
              </a:rPr>
              <a:t>」を参考に作成</a:t>
            </a:r>
            <a:r>
              <a:rPr kumimoji="1" lang="en-US" altLang="ja-JP" sz="1050" dirty="0">
                <a:solidFill>
                  <a:schemeClr val="tx1">
                    <a:lumMod val="50000"/>
                    <a:lumOff val="50000"/>
                  </a:schemeClr>
                </a:solidFill>
              </a:rPr>
              <a:t> </a:t>
            </a:r>
            <a:endParaRPr kumimoji="1" lang="ja-JP" altLang="en-US" sz="1050" dirty="0">
              <a:solidFill>
                <a:schemeClr val="tx1">
                  <a:lumMod val="50000"/>
                  <a:lumOff val="50000"/>
                </a:schemeClr>
              </a:solidFill>
            </a:endParaRPr>
          </a:p>
        </p:txBody>
      </p:sp>
    </p:spTree>
    <p:extLst>
      <p:ext uri="{BB962C8B-B14F-4D97-AF65-F5344CB8AC3E}">
        <p14:creationId xmlns:p14="http://schemas.microsoft.com/office/powerpoint/2010/main" val="605569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p:cNvSpPr/>
          <p:nvPr/>
        </p:nvSpPr>
        <p:spPr>
          <a:xfrm>
            <a:off x="608050" y="4915052"/>
            <a:ext cx="7924390" cy="1383227"/>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600" dirty="0">
              <a:solidFill>
                <a:schemeClr val="bg1"/>
              </a:solidFill>
              <a:latin typeface="Meiryo" charset="-128"/>
              <a:ea typeface="Meiryo" charset="-128"/>
              <a:cs typeface="Meiryo" charset="-128"/>
            </a:endParaRPr>
          </a:p>
          <a:p>
            <a:pPr algn="ctr"/>
            <a:endParaRPr lang="en-US" altLang="ja-JP" sz="1600" dirty="0">
              <a:solidFill>
                <a:schemeClr val="bg1"/>
              </a:solidFill>
              <a:latin typeface="Meiryo" charset="-128"/>
              <a:ea typeface="Meiryo" charset="-128"/>
              <a:cs typeface="Meiryo" charset="-128"/>
            </a:endParaRPr>
          </a:p>
          <a:p>
            <a:pPr algn="ctr"/>
            <a:endParaRPr lang="en-US" altLang="ja-JP" sz="1600" dirty="0">
              <a:solidFill>
                <a:schemeClr val="bg1"/>
              </a:solidFill>
              <a:latin typeface="Meiryo" charset="-128"/>
              <a:ea typeface="Meiryo" charset="-128"/>
              <a:cs typeface="Meiryo" charset="-128"/>
            </a:endParaRPr>
          </a:p>
          <a:p>
            <a:pPr algn="ctr"/>
            <a:r>
              <a:rPr lang="ja-JP" altLang="en-US" sz="1600" dirty="0">
                <a:solidFill>
                  <a:schemeClr val="bg1"/>
                </a:solidFill>
                <a:latin typeface="Meiryo" charset="-128"/>
                <a:ea typeface="Meiryo" charset="-128"/>
                <a:cs typeface="Meiryo" charset="-128"/>
              </a:rPr>
              <a:t>さまざまなアプリケーション展開が期待される</a:t>
            </a:r>
            <a:endParaRPr lang="en-US" altLang="ja-JP" sz="1600" dirty="0">
              <a:solidFill>
                <a:schemeClr val="bg1"/>
              </a:solidFill>
              <a:latin typeface="Meiryo" charset="-128"/>
              <a:ea typeface="Meiryo" charset="-128"/>
              <a:cs typeface="Meiryo" charset="-128"/>
            </a:endParaRPr>
          </a:p>
          <a:p>
            <a:pPr algn="ctr"/>
            <a:r>
              <a:rPr lang="ja-JP" altLang="en-US" sz="2400" b="1" dirty="0">
                <a:solidFill>
                  <a:schemeClr val="bg1"/>
                </a:solidFill>
                <a:latin typeface="Meiryo" charset="-128"/>
                <a:ea typeface="Meiryo" charset="-128"/>
                <a:cs typeface="Meiryo" charset="-128"/>
              </a:rPr>
              <a:t>オープン</a:t>
            </a:r>
            <a:r>
              <a:rPr kumimoji="1" lang="ja-JP" altLang="en-US" sz="2400" b="1" dirty="0">
                <a:solidFill>
                  <a:schemeClr val="bg1"/>
                </a:solidFill>
                <a:latin typeface="Meiryo" charset="-128"/>
                <a:ea typeface="Meiryo" charset="-128"/>
                <a:cs typeface="Meiryo" charset="-128"/>
              </a:rPr>
              <a:t>プラットフォーム</a:t>
            </a:r>
            <a:endParaRPr kumimoji="1" lang="en-US" altLang="ja-JP" sz="2400" b="1" dirty="0">
              <a:solidFill>
                <a:schemeClr val="bg1"/>
              </a:solidFill>
              <a:latin typeface="Meiryo" charset="-128"/>
              <a:ea typeface="Meiryo" charset="-128"/>
              <a:cs typeface="Meiryo" charset="-128"/>
            </a:endParaRPr>
          </a:p>
        </p:txBody>
      </p:sp>
      <p:sp>
        <p:nvSpPr>
          <p:cNvPr id="21" name="三角形 20"/>
          <p:cNvSpPr/>
          <p:nvPr/>
        </p:nvSpPr>
        <p:spPr>
          <a:xfrm>
            <a:off x="524238" y="3086754"/>
            <a:ext cx="8077519" cy="1350358"/>
          </a:xfrm>
          <a:prstGeom prst="triangle">
            <a:avLst/>
          </a:prstGeom>
          <a:gradFill flip="none" rotWithShape="1">
            <a:gsLst>
              <a:gs pos="12000">
                <a:srgbClr val="0070C0"/>
              </a:gs>
              <a:gs pos="67000">
                <a:srgbClr val="33ACBD">
                  <a:tint val="44500"/>
                  <a:satMod val="160000"/>
                </a:srgbClr>
              </a:gs>
              <a:gs pos="100000">
                <a:schemeClr val="bg1"/>
              </a:gs>
            </a:gsLst>
            <a:lin ang="5400000" scaled="1"/>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空間をデータ化する</a:t>
            </a:r>
            <a:r>
              <a:rPr kumimoji="1" lang="en-US" altLang="ja-JP" dirty="0" err="1"/>
              <a:t>IoT</a:t>
            </a:r>
            <a:r>
              <a:rPr kumimoji="1" lang="ja-JP" altLang="en-US" dirty="0"/>
              <a:t>デバイス「ドローン」</a:t>
            </a:r>
          </a:p>
        </p:txBody>
      </p:sp>
      <p:grpSp>
        <p:nvGrpSpPr>
          <p:cNvPr id="28" name="図形グループ 27"/>
          <p:cNvGrpSpPr/>
          <p:nvPr/>
        </p:nvGrpSpPr>
        <p:grpSpPr>
          <a:xfrm>
            <a:off x="3228588" y="2276871"/>
            <a:ext cx="2619656" cy="864097"/>
            <a:chOff x="4256600" y="3356991"/>
            <a:chExt cx="3409410" cy="1039312"/>
          </a:xfrm>
        </p:grpSpPr>
        <p:sp>
          <p:nvSpPr>
            <p:cNvPr id="27" name="正方形/長方形 26"/>
            <p:cNvSpPr/>
            <p:nvPr/>
          </p:nvSpPr>
          <p:spPr>
            <a:xfrm>
              <a:off x="5618678" y="3506863"/>
              <a:ext cx="681513" cy="100097"/>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フリーフォーム 25"/>
            <p:cNvSpPr/>
            <p:nvPr/>
          </p:nvSpPr>
          <p:spPr>
            <a:xfrm rot="14082756">
              <a:off x="6143232" y="4043986"/>
              <a:ext cx="476027" cy="228605"/>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75000"/>
                <a:lumOff val="2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フリーフォーム 24"/>
            <p:cNvSpPr/>
            <p:nvPr/>
          </p:nvSpPr>
          <p:spPr>
            <a:xfrm rot="7517244" flipH="1">
              <a:off x="5333051" y="4043987"/>
              <a:ext cx="476027" cy="228605"/>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75000"/>
                <a:lumOff val="2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5784685" y="4077072"/>
              <a:ext cx="365764" cy="234239"/>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0" name="図形グループ 9"/>
            <p:cNvGrpSpPr/>
            <p:nvPr/>
          </p:nvGrpSpPr>
          <p:grpSpPr>
            <a:xfrm>
              <a:off x="4256600" y="3356991"/>
              <a:ext cx="1467528" cy="648073"/>
              <a:chOff x="4256600" y="3356991"/>
              <a:chExt cx="1467528" cy="648073"/>
            </a:xfrm>
            <a:solidFill>
              <a:schemeClr val="tx1"/>
            </a:solidFill>
            <a:effectLst>
              <a:outerShdw blurRad="50800" dist="38100" dir="2700000" algn="tl" rotWithShape="0">
                <a:prstClr val="black">
                  <a:alpha val="40000"/>
                </a:prstClr>
              </a:outerShdw>
            </a:effectLst>
          </p:grpSpPr>
          <p:sp>
            <p:nvSpPr>
              <p:cNvPr id="6" name="フリーフォーム 5"/>
              <p:cNvSpPr/>
              <p:nvPr/>
            </p:nvSpPr>
            <p:spPr>
              <a:xfrm>
                <a:off x="4644008"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フリーフォーム 6"/>
              <p:cNvSpPr/>
              <p:nvPr/>
            </p:nvSpPr>
            <p:spPr>
              <a:xfrm flipH="1">
                <a:off x="4256600"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ローチャート: 手作業 7"/>
              <p:cNvSpPr/>
              <p:nvPr/>
            </p:nvSpPr>
            <p:spPr>
              <a:xfrm flipV="1">
                <a:off x="4598506" y="3506864"/>
                <a:ext cx="91003" cy="288032"/>
              </a:xfrm>
              <a:prstGeom prst="flowChartManualOperation">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論理積ゲート 8"/>
              <p:cNvSpPr/>
              <p:nvPr/>
            </p:nvSpPr>
            <p:spPr>
              <a:xfrm rot="16200000">
                <a:off x="4584678" y="3370821"/>
                <a:ext cx="118661" cy="91002"/>
              </a:xfrm>
              <a:prstGeom prst="flowChartDelay">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リーフォーム 4"/>
              <p:cNvSpPr/>
              <p:nvPr/>
            </p:nvSpPr>
            <p:spPr>
              <a:xfrm>
                <a:off x="4572000" y="3663737"/>
                <a:ext cx="1152128" cy="341327"/>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 name="図形グループ 10"/>
            <p:cNvGrpSpPr/>
            <p:nvPr/>
          </p:nvGrpSpPr>
          <p:grpSpPr>
            <a:xfrm flipH="1">
              <a:off x="6198482" y="3356991"/>
              <a:ext cx="1467528" cy="648073"/>
              <a:chOff x="4256600" y="3356991"/>
              <a:chExt cx="1467528" cy="648073"/>
            </a:xfrm>
            <a:solidFill>
              <a:schemeClr val="tx1"/>
            </a:solidFill>
            <a:effectLst>
              <a:outerShdw blurRad="50800" dist="38100" dir="2700000" algn="tl" rotWithShape="0">
                <a:prstClr val="black">
                  <a:alpha val="40000"/>
                </a:prstClr>
              </a:outerShdw>
            </a:effectLst>
          </p:grpSpPr>
          <p:sp>
            <p:nvSpPr>
              <p:cNvPr id="12" name="フリーフォーム 11"/>
              <p:cNvSpPr/>
              <p:nvPr/>
            </p:nvSpPr>
            <p:spPr>
              <a:xfrm>
                <a:off x="4644008"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リーフォーム 12"/>
              <p:cNvSpPr/>
              <p:nvPr/>
            </p:nvSpPr>
            <p:spPr>
              <a:xfrm flipH="1">
                <a:off x="4256600"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フローチャート: 手作業 13"/>
              <p:cNvSpPr/>
              <p:nvPr/>
            </p:nvSpPr>
            <p:spPr>
              <a:xfrm flipV="1">
                <a:off x="4598506" y="3506864"/>
                <a:ext cx="91003" cy="288032"/>
              </a:xfrm>
              <a:prstGeom prst="flowChartManualOperation">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フローチャート: 論理積ゲート 14"/>
              <p:cNvSpPr/>
              <p:nvPr/>
            </p:nvSpPr>
            <p:spPr>
              <a:xfrm rot="16200000">
                <a:off x="4584678" y="3370821"/>
                <a:ext cx="118661" cy="91002"/>
              </a:xfrm>
              <a:prstGeom prst="flowChartDelay">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フリーフォーム 15"/>
              <p:cNvSpPr/>
              <p:nvPr/>
            </p:nvSpPr>
            <p:spPr>
              <a:xfrm>
                <a:off x="4572000" y="3663737"/>
                <a:ext cx="1152128" cy="341327"/>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7" name="正方形/長方形 16"/>
            <p:cNvSpPr/>
            <p:nvPr/>
          </p:nvSpPr>
          <p:spPr>
            <a:xfrm>
              <a:off x="5580112" y="3573016"/>
              <a:ext cx="792088" cy="50405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円/楕円 18"/>
            <p:cNvSpPr/>
            <p:nvPr/>
          </p:nvSpPr>
          <p:spPr>
            <a:xfrm>
              <a:off x="5891499" y="4133848"/>
              <a:ext cx="144016" cy="144016"/>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 name="ホームベース 3"/>
          <p:cNvSpPr/>
          <p:nvPr/>
        </p:nvSpPr>
        <p:spPr>
          <a:xfrm>
            <a:off x="533729" y="1052736"/>
            <a:ext cx="2612017" cy="2034018"/>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遠隔操縦</a:t>
            </a:r>
            <a:endParaRPr kumimoji="1" lang="en-US" altLang="ja-JP" sz="2800" dirty="0">
              <a:solidFill>
                <a:srgbClr val="FFFFFF"/>
              </a:solidFill>
              <a:latin typeface="Meiryo" charset="-128"/>
              <a:ea typeface="Meiryo" charset="-128"/>
              <a:cs typeface="Meiryo" charset="-128"/>
            </a:endParaRPr>
          </a:p>
          <a:p>
            <a:pPr algn="ctr"/>
            <a:r>
              <a:rPr lang="ja-JP" altLang="en-US" sz="2800" dirty="0">
                <a:solidFill>
                  <a:srgbClr val="FFFFFF"/>
                </a:solidFill>
                <a:latin typeface="Meiryo" charset="-128"/>
                <a:ea typeface="Meiryo" charset="-128"/>
                <a:cs typeface="Meiryo" charset="-128"/>
              </a:rPr>
              <a:t>自律飛行</a:t>
            </a:r>
            <a:endParaRPr lang="en-US" altLang="ja-JP" sz="2800" dirty="0">
              <a:solidFill>
                <a:srgbClr val="FFFFFF"/>
              </a:solidFill>
              <a:latin typeface="Meiryo" charset="-128"/>
              <a:ea typeface="Meiryo" charset="-128"/>
              <a:cs typeface="Meiryo" charset="-128"/>
            </a:endParaRPr>
          </a:p>
          <a:p>
            <a:pPr algn="ctr"/>
            <a:r>
              <a:rPr lang="ja-JP" altLang="en-US" sz="2800" dirty="0">
                <a:solidFill>
                  <a:srgbClr val="FFFFFF"/>
                </a:solidFill>
                <a:latin typeface="Meiryo" charset="-128"/>
                <a:ea typeface="Meiryo" charset="-128"/>
                <a:cs typeface="Meiryo" charset="-128"/>
              </a:rPr>
              <a:t>＋</a:t>
            </a:r>
            <a:endParaRPr lang="en-US" altLang="ja-JP" sz="2800" dirty="0">
              <a:solidFill>
                <a:srgbClr val="FFFFFF"/>
              </a:solidFill>
              <a:latin typeface="Meiryo" charset="-128"/>
              <a:ea typeface="Meiryo" charset="-128"/>
              <a:cs typeface="Meiryo" charset="-128"/>
            </a:endParaRPr>
          </a:p>
          <a:p>
            <a:pPr algn="ctr"/>
            <a:r>
              <a:rPr kumimoji="1" lang="ja-JP" altLang="en-US" sz="1600" b="1" dirty="0">
                <a:solidFill>
                  <a:srgbClr val="FFFFFF"/>
                </a:solidFill>
                <a:latin typeface="Meiryo" charset="-128"/>
                <a:ea typeface="Meiryo" charset="-128"/>
                <a:cs typeface="Meiryo" charset="-128"/>
              </a:rPr>
              <a:t>プログラミング</a:t>
            </a:r>
          </a:p>
        </p:txBody>
      </p:sp>
      <p:sp>
        <p:nvSpPr>
          <p:cNvPr id="79" name="ホームベース 78"/>
          <p:cNvSpPr/>
          <p:nvPr/>
        </p:nvSpPr>
        <p:spPr>
          <a:xfrm flipH="1">
            <a:off x="5992429" y="1052736"/>
            <a:ext cx="2612017" cy="2034018"/>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solidFill>
                  <a:srgbClr val="FFFFFF"/>
                </a:solidFill>
                <a:latin typeface="Meiryo" charset="-128"/>
                <a:ea typeface="Meiryo" charset="-128"/>
                <a:cs typeface="Meiryo" charset="-128"/>
              </a:rPr>
              <a:t>GPS</a:t>
            </a:r>
            <a:r>
              <a:rPr lang="ja-JP" altLang="en-US" sz="2000" dirty="0">
                <a:solidFill>
                  <a:srgbClr val="FFFFFF"/>
                </a:solidFill>
                <a:latin typeface="Meiryo" charset="-128"/>
                <a:ea typeface="Meiryo" charset="-128"/>
                <a:cs typeface="Meiryo" charset="-128"/>
              </a:rPr>
              <a:t>／カメラ</a:t>
            </a:r>
            <a:endParaRPr lang="en-US" altLang="ja-JP" sz="2000" dirty="0">
              <a:solidFill>
                <a:srgbClr val="FFFFFF"/>
              </a:solidFill>
              <a:latin typeface="Meiryo" charset="-128"/>
              <a:ea typeface="Meiryo" charset="-128"/>
              <a:cs typeface="Meiryo" charset="-128"/>
            </a:endParaRPr>
          </a:p>
          <a:p>
            <a:pPr algn="ctr"/>
            <a:r>
              <a:rPr lang="ja-JP" altLang="en-US" sz="2000" dirty="0">
                <a:solidFill>
                  <a:srgbClr val="FFFFFF"/>
                </a:solidFill>
                <a:latin typeface="Meiryo" charset="-128"/>
                <a:ea typeface="Meiryo" charset="-128"/>
                <a:cs typeface="Meiryo" charset="-128"/>
              </a:rPr>
              <a:t>各種センサー</a:t>
            </a:r>
            <a:endParaRPr lang="en-US" altLang="ja-JP" sz="20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コンピュータ</a:t>
            </a:r>
          </a:p>
        </p:txBody>
      </p:sp>
      <p:grpSp>
        <p:nvGrpSpPr>
          <p:cNvPr id="80" name="図形グループ 79"/>
          <p:cNvGrpSpPr/>
          <p:nvPr/>
        </p:nvGrpSpPr>
        <p:grpSpPr>
          <a:xfrm>
            <a:off x="3289933" y="472869"/>
            <a:ext cx="2475832" cy="2185172"/>
            <a:chOff x="3059832" y="544760"/>
            <a:chExt cx="3024336" cy="2625580"/>
          </a:xfrm>
        </p:grpSpPr>
        <p:pic>
          <p:nvPicPr>
            <p:cNvPr id="81" name="図 80" descr="design_img_f_1133791_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832" y="544760"/>
              <a:ext cx="3024336" cy="2625580"/>
            </a:xfrm>
            <a:prstGeom prst="rect">
              <a:avLst/>
            </a:prstGeom>
            <a:ln>
              <a:noFill/>
            </a:ln>
            <a:effectLst>
              <a:outerShdw blurRad="292100" dist="139700" dir="2700000" algn="tl" rotWithShape="0">
                <a:srgbClr val="333333">
                  <a:alpha val="65000"/>
                </a:srgbClr>
              </a:outerShdw>
            </a:effectLst>
          </p:spPr>
        </p:pic>
        <p:pic>
          <p:nvPicPr>
            <p:cNvPr id="82" name="図 8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7022" y="1424685"/>
              <a:ext cx="857946" cy="860565"/>
            </a:xfrm>
            <a:prstGeom prst="rect">
              <a:avLst/>
            </a:prstGeom>
          </p:spPr>
        </p:pic>
        <p:sp>
          <p:nvSpPr>
            <p:cNvPr id="83" name="円柱 82"/>
            <p:cNvSpPr/>
            <p:nvPr/>
          </p:nvSpPr>
          <p:spPr>
            <a:xfrm>
              <a:off x="3364827" y="1474997"/>
              <a:ext cx="1039878" cy="746745"/>
            </a:xfrm>
            <a:prstGeom prst="can">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テキスト ボックス 88"/>
            <p:cNvSpPr txBox="1"/>
            <p:nvPr/>
          </p:nvSpPr>
          <p:spPr>
            <a:xfrm>
              <a:off x="3372611" y="1790164"/>
              <a:ext cx="1047995" cy="305091"/>
            </a:xfrm>
            <a:prstGeom prst="rect">
              <a:avLst/>
            </a:prstGeom>
            <a:noFill/>
          </p:spPr>
          <p:txBody>
            <a:bodyPr wrap="none" rtlCol="0">
              <a:spAutoFit/>
            </a:bodyPr>
            <a:lstStyle/>
            <a:p>
              <a:pPr algn="ctr"/>
              <a:r>
                <a:rPr lang="ja-JP" altLang="en-US" sz="1050" b="1" dirty="0">
                  <a:solidFill>
                    <a:schemeClr val="bg1"/>
                  </a:solidFill>
                  <a:latin typeface="Meiryo" charset="-128"/>
                  <a:ea typeface="Meiryo" charset="-128"/>
                  <a:cs typeface="Meiryo" charset="-128"/>
                </a:rPr>
                <a:t>収集データ</a:t>
              </a:r>
              <a:endParaRPr kumimoji="1" lang="ja-JP" altLang="en-US" sz="1050" dirty="0">
                <a:solidFill>
                  <a:schemeClr val="bg1"/>
                </a:solidFill>
                <a:latin typeface="Meiryo" charset="-128"/>
                <a:ea typeface="Meiryo" charset="-128"/>
                <a:cs typeface="Meiryo" charset="-128"/>
              </a:endParaRPr>
            </a:p>
          </p:txBody>
        </p:sp>
        <p:sp>
          <p:nvSpPr>
            <p:cNvPr id="91" name="テキスト ボックス 90"/>
            <p:cNvSpPr txBox="1"/>
            <p:nvPr/>
          </p:nvSpPr>
          <p:spPr>
            <a:xfrm>
              <a:off x="4655706" y="1706535"/>
              <a:ext cx="1228143" cy="462259"/>
            </a:xfrm>
            <a:prstGeom prst="rect">
              <a:avLst/>
            </a:prstGeom>
            <a:noFill/>
          </p:spPr>
          <p:txBody>
            <a:bodyPr wrap="none" rtlCol="0">
              <a:spAutoFit/>
            </a:bodyPr>
            <a:lstStyle/>
            <a:p>
              <a:pPr algn="ctr"/>
              <a:r>
                <a:rPr lang="ja-JP" altLang="en-US" sz="1100" b="1" dirty="0">
                  <a:solidFill>
                    <a:schemeClr val="bg1"/>
                  </a:solidFill>
                  <a:latin typeface="Meiryo" charset="-128"/>
                  <a:ea typeface="Meiryo" charset="-128"/>
                  <a:cs typeface="Meiryo" charset="-128"/>
                </a:rPr>
                <a:t>分析</a:t>
              </a:r>
              <a:endParaRPr lang="en-US" altLang="ja-JP" sz="1100" b="1" dirty="0">
                <a:solidFill>
                  <a:schemeClr val="bg1"/>
                </a:solidFill>
                <a:latin typeface="Meiryo" charset="-128"/>
                <a:ea typeface="Meiryo" charset="-128"/>
                <a:cs typeface="Meiryo" charset="-128"/>
              </a:endParaRPr>
            </a:p>
            <a:p>
              <a:pPr algn="ctr"/>
              <a:r>
                <a:rPr kumimoji="1" lang="ja-JP" altLang="en-US" sz="800" b="1" dirty="0">
                  <a:solidFill>
                    <a:schemeClr val="bg1"/>
                  </a:solidFill>
                  <a:latin typeface="Meiryo" charset="-128"/>
                  <a:ea typeface="Meiryo" charset="-128"/>
                  <a:cs typeface="Meiryo" charset="-128"/>
                </a:rPr>
                <a:t>シミュレーション</a:t>
              </a:r>
            </a:p>
          </p:txBody>
        </p:sp>
      </p:grpSp>
      <p:sp>
        <p:nvSpPr>
          <p:cNvPr id="20" name="正方形/長方形 19"/>
          <p:cNvSpPr/>
          <p:nvPr/>
        </p:nvSpPr>
        <p:spPr>
          <a:xfrm>
            <a:off x="542242" y="4437112"/>
            <a:ext cx="1221446" cy="1114126"/>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chemeClr val="bg1"/>
                </a:solidFill>
                <a:latin typeface="Meiryo" charset="-128"/>
                <a:ea typeface="Meiryo" charset="-128"/>
                <a:cs typeface="Meiryo" charset="-128"/>
              </a:rPr>
              <a:t>鳥の目線</a:t>
            </a:r>
            <a:endParaRPr lang="en-US" altLang="ja-JP" sz="1600" dirty="0">
              <a:solidFill>
                <a:schemeClr val="bg1"/>
              </a:solidFill>
              <a:latin typeface="Meiryo" charset="-128"/>
              <a:ea typeface="Meiryo" charset="-128"/>
              <a:cs typeface="Meiryo" charset="-128"/>
            </a:endParaRPr>
          </a:p>
          <a:p>
            <a:pPr algn="ctr"/>
            <a:r>
              <a:rPr lang="ja-JP" altLang="en-US" sz="1600" dirty="0">
                <a:solidFill>
                  <a:schemeClr val="bg1"/>
                </a:solidFill>
                <a:latin typeface="Meiryo" charset="-128"/>
                <a:ea typeface="Meiryo" charset="-128"/>
                <a:cs typeface="Meiryo" charset="-128"/>
              </a:rPr>
              <a:t>での空撮</a:t>
            </a:r>
            <a:endParaRPr kumimoji="1" lang="ja-JP" altLang="en-US" sz="1600" dirty="0">
              <a:solidFill>
                <a:schemeClr val="bg1"/>
              </a:solidFill>
              <a:latin typeface="Meiryo" charset="-128"/>
              <a:ea typeface="Meiryo" charset="-128"/>
              <a:cs typeface="Meiryo" charset="-128"/>
            </a:endParaRPr>
          </a:p>
        </p:txBody>
      </p:sp>
      <p:sp>
        <p:nvSpPr>
          <p:cNvPr id="93" name="正方形/長方形 92"/>
          <p:cNvSpPr/>
          <p:nvPr/>
        </p:nvSpPr>
        <p:spPr>
          <a:xfrm>
            <a:off x="1910394" y="4440560"/>
            <a:ext cx="1221446" cy="1114126"/>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chemeClr val="bg1"/>
                </a:solidFill>
                <a:latin typeface="Meiryo" charset="-128"/>
                <a:ea typeface="Meiryo" charset="-128"/>
                <a:cs typeface="Meiryo" charset="-128"/>
              </a:rPr>
              <a:t>工事現場</a:t>
            </a:r>
            <a:endParaRPr kumimoji="1" lang="en-US" altLang="ja-JP" sz="1600" dirty="0">
              <a:solidFill>
                <a:schemeClr val="bg1"/>
              </a:solidFill>
              <a:latin typeface="Meiryo" charset="-128"/>
              <a:ea typeface="Meiryo" charset="-128"/>
              <a:cs typeface="Meiryo" charset="-128"/>
            </a:endParaRPr>
          </a:p>
          <a:p>
            <a:pPr algn="ctr"/>
            <a:r>
              <a:rPr kumimoji="1" lang="ja-JP" altLang="en-US" sz="1600" dirty="0">
                <a:solidFill>
                  <a:schemeClr val="bg1"/>
                </a:solidFill>
                <a:latin typeface="Meiryo" charset="-128"/>
                <a:ea typeface="Meiryo" charset="-128"/>
                <a:cs typeface="Meiryo" charset="-128"/>
              </a:rPr>
              <a:t>での</a:t>
            </a:r>
            <a:endParaRPr kumimoji="1" lang="en-US" altLang="ja-JP" sz="1600" dirty="0">
              <a:solidFill>
                <a:schemeClr val="bg1"/>
              </a:solidFill>
              <a:latin typeface="Meiryo" charset="-128"/>
              <a:ea typeface="Meiryo" charset="-128"/>
              <a:cs typeface="Meiryo" charset="-128"/>
            </a:endParaRPr>
          </a:p>
          <a:p>
            <a:pPr algn="ctr"/>
            <a:r>
              <a:rPr kumimoji="1" lang="ja-JP" altLang="en-US" sz="1600" dirty="0">
                <a:solidFill>
                  <a:schemeClr val="bg1"/>
                </a:solidFill>
                <a:latin typeface="Meiryo" charset="-128"/>
                <a:ea typeface="Meiryo" charset="-128"/>
                <a:cs typeface="Meiryo" charset="-128"/>
              </a:rPr>
              <a:t>測量や記録</a:t>
            </a:r>
          </a:p>
        </p:txBody>
      </p:sp>
      <p:sp>
        <p:nvSpPr>
          <p:cNvPr id="94" name="正方形/長方形 93"/>
          <p:cNvSpPr/>
          <p:nvPr/>
        </p:nvSpPr>
        <p:spPr>
          <a:xfrm>
            <a:off x="3279985" y="4437112"/>
            <a:ext cx="1221446" cy="111412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1600" dirty="0">
                <a:solidFill>
                  <a:schemeClr val="bg1"/>
                </a:solidFill>
                <a:latin typeface="Meiryo" charset="-128"/>
                <a:ea typeface="Meiryo" charset="-128"/>
                <a:cs typeface="Meiryo" charset="-128"/>
              </a:rPr>
              <a:t>耕作地のデータ収集や農薬散布 </a:t>
            </a:r>
            <a:endParaRPr kumimoji="1" lang="ja-JP" altLang="en-US" sz="1600" dirty="0">
              <a:solidFill>
                <a:schemeClr val="bg1"/>
              </a:solidFill>
              <a:latin typeface="Meiryo" charset="-128"/>
              <a:ea typeface="Meiryo" charset="-128"/>
              <a:cs typeface="Meiryo" charset="-128"/>
            </a:endParaRPr>
          </a:p>
        </p:txBody>
      </p:sp>
      <p:sp>
        <p:nvSpPr>
          <p:cNvPr id="95" name="正方形/長方形 94"/>
          <p:cNvSpPr/>
          <p:nvPr/>
        </p:nvSpPr>
        <p:spPr>
          <a:xfrm>
            <a:off x="4642569" y="4437112"/>
            <a:ext cx="1221446" cy="1114126"/>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1600" dirty="0">
                <a:solidFill>
                  <a:schemeClr val="bg1"/>
                </a:solidFill>
                <a:latin typeface="Meiryo" charset="-128"/>
                <a:ea typeface="Meiryo" charset="-128"/>
                <a:cs typeface="Meiryo" charset="-128"/>
              </a:rPr>
              <a:t>荷物の配送</a:t>
            </a:r>
          </a:p>
        </p:txBody>
      </p:sp>
      <p:sp>
        <p:nvSpPr>
          <p:cNvPr id="96" name="正方形/長方形 95"/>
          <p:cNvSpPr/>
          <p:nvPr/>
        </p:nvSpPr>
        <p:spPr>
          <a:xfrm>
            <a:off x="6012160" y="4440560"/>
            <a:ext cx="1221446" cy="1114126"/>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1600" dirty="0">
                <a:solidFill>
                  <a:schemeClr val="bg1"/>
                </a:solidFill>
                <a:latin typeface="Meiryo" charset="-128"/>
                <a:ea typeface="Meiryo" charset="-128"/>
                <a:cs typeface="Meiryo" charset="-128"/>
              </a:rPr>
              <a:t>災害現場</a:t>
            </a:r>
            <a:endParaRPr lang="en-US" altLang="ja-JP" sz="1600" dirty="0">
              <a:solidFill>
                <a:schemeClr val="bg1"/>
              </a:solidFill>
              <a:latin typeface="Meiryo" charset="-128"/>
              <a:ea typeface="Meiryo" charset="-128"/>
              <a:cs typeface="Meiryo" charset="-128"/>
            </a:endParaRPr>
          </a:p>
          <a:p>
            <a:pPr algn="ctr"/>
            <a:r>
              <a:rPr lang="ja-JP" altLang="ja-JP" sz="1600" dirty="0">
                <a:solidFill>
                  <a:schemeClr val="bg1"/>
                </a:solidFill>
                <a:latin typeface="Meiryo" charset="-128"/>
                <a:ea typeface="Meiryo" charset="-128"/>
                <a:cs typeface="Meiryo" charset="-128"/>
              </a:rPr>
              <a:t>の調査</a:t>
            </a:r>
            <a:endParaRPr lang="en-US" altLang="ja-JP" sz="1600" dirty="0">
              <a:solidFill>
                <a:schemeClr val="bg1"/>
              </a:solidFill>
              <a:latin typeface="Meiryo" charset="-128"/>
              <a:ea typeface="Meiryo" charset="-128"/>
              <a:cs typeface="Meiryo" charset="-128"/>
            </a:endParaRPr>
          </a:p>
          <a:p>
            <a:pPr algn="ctr"/>
            <a:r>
              <a:rPr lang="ja-JP" altLang="ja-JP" sz="1600" dirty="0">
                <a:solidFill>
                  <a:schemeClr val="bg1"/>
                </a:solidFill>
                <a:latin typeface="Meiryo" charset="-128"/>
                <a:ea typeface="Meiryo" charset="-128"/>
                <a:cs typeface="Meiryo" charset="-128"/>
              </a:rPr>
              <a:t>や物資輸送</a:t>
            </a:r>
          </a:p>
        </p:txBody>
      </p:sp>
      <p:sp>
        <p:nvSpPr>
          <p:cNvPr id="97" name="正方形/長方形 96"/>
          <p:cNvSpPr/>
          <p:nvPr/>
        </p:nvSpPr>
        <p:spPr>
          <a:xfrm>
            <a:off x="7380312" y="4437112"/>
            <a:ext cx="1221446" cy="1114126"/>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1600" dirty="0">
                <a:solidFill>
                  <a:schemeClr val="bg1"/>
                </a:solidFill>
                <a:latin typeface="Meiryo" charset="-128"/>
                <a:ea typeface="Meiryo" charset="-128"/>
                <a:cs typeface="Meiryo" charset="-128"/>
              </a:rPr>
              <a:t>防犯や</a:t>
            </a:r>
            <a:endParaRPr lang="en-US" altLang="ja-JP" sz="1600" dirty="0">
              <a:solidFill>
                <a:schemeClr val="bg1"/>
              </a:solidFill>
              <a:latin typeface="Meiryo" charset="-128"/>
              <a:ea typeface="Meiryo" charset="-128"/>
              <a:cs typeface="Meiryo" charset="-128"/>
            </a:endParaRPr>
          </a:p>
          <a:p>
            <a:pPr algn="ctr"/>
            <a:r>
              <a:rPr lang="ja-JP" altLang="ja-JP" sz="1600" dirty="0">
                <a:solidFill>
                  <a:schemeClr val="bg1"/>
                </a:solidFill>
                <a:latin typeface="Meiryo" charset="-128"/>
                <a:ea typeface="Meiryo" charset="-128"/>
                <a:cs typeface="Meiryo" charset="-128"/>
              </a:rPr>
              <a:t>犯罪捜査</a:t>
            </a:r>
          </a:p>
        </p:txBody>
      </p:sp>
      <p:sp>
        <p:nvSpPr>
          <p:cNvPr id="22" name="テキスト ボックス 21"/>
          <p:cNvSpPr txBox="1"/>
          <p:nvPr/>
        </p:nvSpPr>
        <p:spPr>
          <a:xfrm>
            <a:off x="3117217" y="3458159"/>
            <a:ext cx="2891561" cy="769441"/>
          </a:xfrm>
          <a:prstGeom prst="rect">
            <a:avLst/>
          </a:prstGeom>
          <a:noFill/>
        </p:spPr>
        <p:txBody>
          <a:bodyPr wrap="none" rtlCol="0">
            <a:spAutoFit/>
          </a:bodyPr>
          <a:lstStyle/>
          <a:p>
            <a:pPr algn="ctr"/>
            <a:r>
              <a:rPr kumimoji="1" lang="ja-JP" altLang="en-US" sz="2000" b="1" dirty="0">
                <a:solidFill>
                  <a:schemeClr val="bg1"/>
                </a:solidFill>
                <a:effectLst>
                  <a:outerShdw blurRad="50800" dist="76200" dir="2700000" algn="tl" rotWithShape="0">
                    <a:prstClr val="black">
                      <a:alpha val="40000"/>
                    </a:prstClr>
                  </a:outerShdw>
                </a:effectLst>
                <a:latin typeface="Meiryo" charset="-128"/>
                <a:ea typeface="Meiryo" charset="-128"/>
                <a:cs typeface="Meiryo" charset="-128"/>
              </a:rPr>
              <a:t>空間</a:t>
            </a:r>
            <a:r>
              <a:rPr kumimoji="1" lang="ja-JP" altLang="en-US" sz="2000" dirty="0">
                <a:solidFill>
                  <a:schemeClr val="bg1"/>
                </a:solidFill>
                <a:effectLst>
                  <a:outerShdw blurRad="50800" dist="76200" dir="2700000" algn="tl" rotWithShape="0">
                    <a:prstClr val="black">
                      <a:alpha val="40000"/>
                    </a:prstClr>
                  </a:outerShdw>
                </a:effectLst>
                <a:latin typeface="Meiryo" charset="-128"/>
                <a:ea typeface="Meiryo" charset="-128"/>
                <a:cs typeface="Meiryo" charset="-128"/>
              </a:rPr>
              <a:t>を</a:t>
            </a:r>
            <a:r>
              <a:rPr kumimoji="1" lang="ja-JP" altLang="en-US" sz="2000" b="1" dirty="0">
                <a:solidFill>
                  <a:schemeClr val="bg1"/>
                </a:solidFill>
                <a:effectLst>
                  <a:outerShdw blurRad="50800" dist="76200" dir="2700000" algn="tl" rotWithShape="0">
                    <a:prstClr val="black">
                      <a:alpha val="40000"/>
                    </a:prstClr>
                  </a:outerShdw>
                </a:effectLst>
                <a:latin typeface="Meiryo" charset="-128"/>
                <a:ea typeface="Meiryo" charset="-128"/>
                <a:cs typeface="Meiryo" charset="-128"/>
              </a:rPr>
              <a:t>データ化</a:t>
            </a:r>
            <a:r>
              <a:rPr kumimoji="1" lang="ja-JP" altLang="en-US" sz="2000" dirty="0">
                <a:solidFill>
                  <a:schemeClr val="bg1"/>
                </a:solidFill>
                <a:effectLst>
                  <a:outerShdw blurRad="50800" dist="76200" dir="2700000" algn="tl" rotWithShape="0">
                    <a:prstClr val="black">
                      <a:alpha val="40000"/>
                    </a:prstClr>
                  </a:outerShdw>
                </a:effectLst>
                <a:latin typeface="Meiryo" charset="-128"/>
                <a:ea typeface="Meiryo" charset="-128"/>
                <a:cs typeface="Meiryo" charset="-128"/>
              </a:rPr>
              <a:t>する</a:t>
            </a:r>
            <a:endParaRPr kumimoji="1" lang="en-US" altLang="ja-JP" sz="2000" dirty="0">
              <a:solidFill>
                <a:schemeClr val="bg1"/>
              </a:solidFill>
              <a:effectLst>
                <a:outerShdw blurRad="50800" dist="76200" dir="2700000" algn="tl" rotWithShape="0">
                  <a:prstClr val="black">
                    <a:alpha val="40000"/>
                  </a:prstClr>
                </a:outerShdw>
              </a:effectLst>
              <a:latin typeface="Meiryo" charset="-128"/>
              <a:ea typeface="Meiryo" charset="-128"/>
              <a:cs typeface="Meiryo" charset="-128"/>
            </a:endParaRPr>
          </a:p>
          <a:p>
            <a:pPr algn="ctr"/>
            <a:r>
              <a:rPr kumimoji="1" lang="ja-JP" altLang="en-US" sz="2400" dirty="0">
                <a:solidFill>
                  <a:schemeClr val="bg1"/>
                </a:solidFill>
                <a:effectLst>
                  <a:outerShdw blurRad="50800" dist="76200" dir="2700000" algn="tl" rotWithShape="0">
                    <a:prstClr val="black">
                      <a:alpha val="40000"/>
                    </a:prstClr>
                  </a:outerShdw>
                </a:effectLst>
                <a:latin typeface="Meiryo" charset="-128"/>
                <a:ea typeface="Meiryo" charset="-128"/>
                <a:cs typeface="Meiryo" charset="-128"/>
              </a:rPr>
              <a:t>空飛ぶ</a:t>
            </a:r>
            <a:r>
              <a:rPr kumimoji="1" lang="en-US" altLang="ja-JP" sz="2400" b="1" dirty="0" err="1">
                <a:solidFill>
                  <a:schemeClr val="bg1"/>
                </a:solidFill>
                <a:effectLst>
                  <a:outerShdw blurRad="50800" dist="76200" dir="2700000" algn="tl" rotWithShape="0">
                    <a:prstClr val="black">
                      <a:alpha val="40000"/>
                    </a:prstClr>
                  </a:outerShdw>
                </a:effectLst>
                <a:latin typeface="Meiryo" charset="-128"/>
                <a:ea typeface="Meiryo" charset="-128"/>
                <a:cs typeface="Meiryo" charset="-128"/>
              </a:rPr>
              <a:t>IoT</a:t>
            </a:r>
            <a:r>
              <a:rPr kumimoji="1" lang="ja-JP" altLang="en-US" sz="2400" b="1" dirty="0">
                <a:solidFill>
                  <a:schemeClr val="bg1"/>
                </a:solidFill>
                <a:effectLst>
                  <a:outerShdw blurRad="50800" dist="76200" dir="2700000" algn="tl" rotWithShape="0">
                    <a:prstClr val="black">
                      <a:alpha val="40000"/>
                    </a:prstClr>
                  </a:outerShdw>
                </a:effectLst>
                <a:latin typeface="Meiryo" charset="-128"/>
                <a:ea typeface="Meiryo" charset="-128"/>
                <a:cs typeface="Meiryo" charset="-128"/>
              </a:rPr>
              <a:t>デバイス</a:t>
            </a:r>
          </a:p>
        </p:txBody>
      </p:sp>
      <p:sp>
        <p:nvSpPr>
          <p:cNvPr id="98" name="テキスト ボックス 97"/>
          <p:cNvSpPr txBox="1"/>
          <p:nvPr/>
        </p:nvSpPr>
        <p:spPr>
          <a:xfrm>
            <a:off x="4268621" y="1125324"/>
            <a:ext cx="595035" cy="215444"/>
          </a:xfrm>
          <a:prstGeom prst="rect">
            <a:avLst/>
          </a:prstGeom>
          <a:noFill/>
        </p:spPr>
        <p:txBody>
          <a:bodyPr wrap="none" rtlCol="0">
            <a:spAutoFit/>
          </a:bodyPr>
          <a:lstStyle/>
          <a:p>
            <a:pPr algn="ctr"/>
            <a:r>
              <a:rPr kumimoji="1" lang="ja-JP" altLang="en-US" sz="800" b="1">
                <a:solidFill>
                  <a:schemeClr val="bg1"/>
                </a:solidFill>
                <a:latin typeface="Meiryo" charset="-128"/>
                <a:ea typeface="Meiryo" charset="-128"/>
                <a:cs typeface="Meiryo" charset="-128"/>
              </a:rPr>
              <a:t>クラウド</a:t>
            </a:r>
            <a:endParaRPr kumimoji="1" lang="ja-JP" altLang="en-US" sz="800" b="1" dirty="0">
              <a:solidFill>
                <a:schemeClr val="bg1"/>
              </a:solidFill>
              <a:latin typeface="Meiryo" charset="-128"/>
              <a:ea typeface="Meiryo" charset="-128"/>
              <a:cs typeface="Meiryo" charset="-128"/>
            </a:endParaRPr>
          </a:p>
        </p:txBody>
      </p:sp>
      <p:sp>
        <p:nvSpPr>
          <p:cNvPr id="23" name="上下矢印 22"/>
          <p:cNvSpPr/>
          <p:nvPr/>
        </p:nvSpPr>
        <p:spPr>
          <a:xfrm>
            <a:off x="4394849" y="2013296"/>
            <a:ext cx="288898" cy="379565"/>
          </a:xfrm>
          <a:prstGeom prst="upDown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130027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14400" y="869570"/>
            <a:ext cx="7715200" cy="2631438"/>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1129847" y="2298988"/>
            <a:ext cx="6884305" cy="1013171"/>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マーケティングオートメーション</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14</a:t>
            </a:fld>
            <a:endParaRPr kumimoji="1" lang="ja-JP" altLang="en-US"/>
          </a:p>
        </p:txBody>
      </p:sp>
      <p:sp>
        <p:nvSpPr>
          <p:cNvPr id="5" name="正方形/長方形 4"/>
          <p:cNvSpPr/>
          <p:nvPr/>
        </p:nvSpPr>
        <p:spPr>
          <a:xfrm>
            <a:off x="714400" y="3789039"/>
            <a:ext cx="7715200" cy="2640269"/>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1331641" y="2425946"/>
            <a:ext cx="1814430" cy="77194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a:solidFill>
                  <a:srgbClr val="FFFFFF"/>
                </a:solidFill>
                <a:latin typeface="Meiryo" charset="-128"/>
                <a:ea typeface="Meiryo" charset="-128"/>
                <a:cs typeface="Meiryo" charset="-128"/>
              </a:rPr>
              <a:t>Web</a:t>
            </a:r>
            <a:r>
              <a:rPr kumimoji="1" lang="ja-JP" altLang="en-US" b="1" dirty="0">
                <a:solidFill>
                  <a:srgbClr val="FFFFFF"/>
                </a:solidFill>
                <a:latin typeface="Meiryo" charset="-128"/>
                <a:ea typeface="Meiryo" charset="-128"/>
                <a:cs typeface="Meiryo" charset="-128"/>
              </a:rPr>
              <a:t>サイト</a:t>
            </a:r>
            <a:endParaRPr kumimoji="1" lang="en-US" altLang="ja-JP" b="1" dirty="0">
              <a:solidFill>
                <a:srgbClr val="FFFFFF"/>
              </a:solidFill>
              <a:latin typeface="Meiryo" charset="-128"/>
              <a:ea typeface="Meiryo" charset="-128"/>
              <a:cs typeface="Meiryo" charset="-128"/>
            </a:endParaRPr>
          </a:p>
          <a:p>
            <a:pPr algn="ctr"/>
            <a:r>
              <a:rPr lang="ja-JP" altLang="en-US" dirty="0">
                <a:solidFill>
                  <a:srgbClr val="FFFFFF"/>
                </a:solidFill>
                <a:latin typeface="Meiryo" charset="-128"/>
                <a:ea typeface="Meiryo" charset="-128"/>
                <a:cs typeface="Meiryo" charset="-128"/>
              </a:rPr>
              <a:t>（アクセス）</a:t>
            </a:r>
            <a:endParaRPr kumimoji="1" lang="ja-JP" altLang="en-US" dirty="0">
              <a:solidFill>
                <a:srgbClr val="FFFFFF"/>
              </a:solidFill>
              <a:latin typeface="Meiryo" charset="-128"/>
              <a:ea typeface="Meiryo" charset="-128"/>
              <a:cs typeface="Meiryo" charset="-128"/>
            </a:endParaRPr>
          </a:p>
        </p:txBody>
      </p:sp>
      <p:sp>
        <p:nvSpPr>
          <p:cNvPr id="7" name="正方形/長方形 6"/>
          <p:cNvSpPr/>
          <p:nvPr/>
        </p:nvSpPr>
        <p:spPr>
          <a:xfrm>
            <a:off x="3250881" y="2425946"/>
            <a:ext cx="2664296" cy="77194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charset="-128"/>
                <a:ea typeface="Meiryo" charset="-128"/>
                <a:cs typeface="Meiryo" charset="-128"/>
              </a:rPr>
              <a:t>ソーシャルメディア</a:t>
            </a:r>
            <a:endParaRPr kumimoji="1" lang="en-US" altLang="ja-JP" sz="1600" b="1" dirty="0">
              <a:solidFill>
                <a:srgbClr val="FFFFFF"/>
              </a:solidFill>
              <a:latin typeface="Meiryo" charset="-128"/>
              <a:ea typeface="Meiryo" charset="-128"/>
              <a:cs typeface="Meiryo" charset="-128"/>
            </a:endParaRPr>
          </a:p>
          <a:p>
            <a:pPr algn="ctr"/>
            <a:r>
              <a:rPr lang="ja-JP" altLang="en-US" dirty="0">
                <a:solidFill>
                  <a:srgbClr val="FFFFFF"/>
                </a:solidFill>
                <a:latin typeface="Meiryo" charset="-128"/>
                <a:ea typeface="Meiryo" charset="-128"/>
                <a:cs typeface="Meiryo" charset="-128"/>
              </a:rPr>
              <a:t>（発言・発信）</a:t>
            </a:r>
            <a:endParaRPr kumimoji="1" lang="ja-JP" altLang="en-US" dirty="0">
              <a:solidFill>
                <a:srgbClr val="FFFFFF"/>
              </a:solidFill>
              <a:latin typeface="Meiryo" charset="-128"/>
              <a:ea typeface="Meiryo" charset="-128"/>
              <a:cs typeface="Meiryo" charset="-128"/>
            </a:endParaRPr>
          </a:p>
        </p:txBody>
      </p:sp>
      <p:sp>
        <p:nvSpPr>
          <p:cNvPr id="8" name="正方形/長方形 7"/>
          <p:cNvSpPr/>
          <p:nvPr/>
        </p:nvSpPr>
        <p:spPr>
          <a:xfrm>
            <a:off x="5997928" y="2425946"/>
            <a:ext cx="1814432" cy="77194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err="1">
                <a:solidFill>
                  <a:srgbClr val="FFFFFF"/>
                </a:solidFill>
                <a:latin typeface="Meiryo" charset="-128"/>
                <a:ea typeface="Meiryo" charset="-128"/>
                <a:cs typeface="Meiryo" charset="-128"/>
              </a:rPr>
              <a:t>IoT</a:t>
            </a:r>
            <a:endParaRPr kumimoji="1" lang="en-US" altLang="ja-JP" b="1" dirty="0">
              <a:solidFill>
                <a:srgbClr val="FFFFFF"/>
              </a:solidFill>
              <a:latin typeface="Meiryo" charset="-128"/>
              <a:ea typeface="Meiryo" charset="-128"/>
              <a:cs typeface="Meiryo" charset="-128"/>
            </a:endParaRPr>
          </a:p>
          <a:p>
            <a:pPr algn="ctr"/>
            <a:r>
              <a:rPr kumimoji="1" lang="ja-JP" altLang="en-US" dirty="0">
                <a:solidFill>
                  <a:srgbClr val="FFFFFF"/>
                </a:solidFill>
                <a:latin typeface="Meiryo" charset="-128"/>
                <a:ea typeface="Meiryo" charset="-128"/>
                <a:cs typeface="Meiryo" charset="-128"/>
              </a:rPr>
              <a:t>（行動・状況）</a:t>
            </a:r>
          </a:p>
        </p:txBody>
      </p:sp>
      <p:sp>
        <p:nvSpPr>
          <p:cNvPr id="9" name="正方形/長方形 8"/>
          <p:cNvSpPr/>
          <p:nvPr/>
        </p:nvSpPr>
        <p:spPr>
          <a:xfrm>
            <a:off x="1129847" y="3933056"/>
            <a:ext cx="6884305" cy="101317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1331641" y="4087094"/>
            <a:ext cx="1814430" cy="72008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a:solidFill>
                  <a:srgbClr val="FFFFFF"/>
                </a:solidFill>
                <a:latin typeface="Meiryo" charset="-128"/>
                <a:ea typeface="Meiryo" charset="-128"/>
                <a:cs typeface="Meiryo" charset="-128"/>
              </a:rPr>
              <a:t>リード管理</a:t>
            </a:r>
            <a:endParaRPr kumimoji="1" lang="ja-JP" altLang="en-US" dirty="0">
              <a:solidFill>
                <a:srgbClr val="FFFFFF"/>
              </a:solidFill>
              <a:latin typeface="Meiryo" charset="-128"/>
              <a:ea typeface="Meiryo" charset="-128"/>
              <a:cs typeface="Meiryo" charset="-128"/>
            </a:endParaRPr>
          </a:p>
        </p:txBody>
      </p:sp>
      <p:sp>
        <p:nvSpPr>
          <p:cNvPr id="11" name="正方形/長方形 10"/>
          <p:cNvSpPr/>
          <p:nvPr/>
        </p:nvSpPr>
        <p:spPr>
          <a:xfrm>
            <a:off x="5997928" y="4087094"/>
            <a:ext cx="1814432" cy="72008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rgbClr val="FFFFFF"/>
                </a:solidFill>
                <a:latin typeface="Meiryo" charset="-128"/>
                <a:ea typeface="Meiryo" charset="-128"/>
                <a:cs typeface="Meiryo" charset="-128"/>
              </a:rPr>
              <a:t>履歴管理</a:t>
            </a:r>
            <a:endParaRPr kumimoji="1" lang="ja-JP" altLang="en-US" dirty="0">
              <a:solidFill>
                <a:srgbClr val="FFFFFF"/>
              </a:solidFill>
              <a:latin typeface="Meiryo" charset="-128"/>
              <a:ea typeface="Meiryo" charset="-128"/>
              <a:cs typeface="Meiryo" charset="-128"/>
            </a:endParaRPr>
          </a:p>
        </p:txBody>
      </p:sp>
      <p:sp>
        <p:nvSpPr>
          <p:cNvPr id="12" name="正方形/長方形 11"/>
          <p:cNvSpPr/>
          <p:nvPr/>
        </p:nvSpPr>
        <p:spPr>
          <a:xfrm>
            <a:off x="3250881" y="4087094"/>
            <a:ext cx="2664296" cy="72008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rgbClr val="FFFFFF"/>
                </a:solidFill>
                <a:latin typeface="Meiryo" charset="-128"/>
                <a:ea typeface="Meiryo" charset="-128"/>
                <a:cs typeface="Meiryo" charset="-128"/>
              </a:rPr>
              <a:t>アナリティクス</a:t>
            </a:r>
            <a:endParaRPr kumimoji="1" lang="en-US" altLang="ja-JP" b="1" dirty="0">
              <a:solidFill>
                <a:srgbClr val="FFFFFF"/>
              </a:solidFill>
              <a:latin typeface="Meiryo" charset="-128"/>
              <a:ea typeface="Meiryo" charset="-128"/>
              <a:cs typeface="Meiryo" charset="-128"/>
            </a:endParaRPr>
          </a:p>
          <a:p>
            <a:pPr algn="ctr"/>
            <a:r>
              <a:rPr lang="ja-JP" altLang="en-US" sz="1400" dirty="0">
                <a:solidFill>
                  <a:srgbClr val="FFFFFF"/>
                </a:solidFill>
                <a:latin typeface="Meiryo" charset="-128"/>
                <a:ea typeface="Meiryo" charset="-128"/>
                <a:cs typeface="Meiryo" charset="-128"/>
              </a:rPr>
              <a:t>（統計分析・人工知能）</a:t>
            </a:r>
            <a:endParaRPr kumimoji="1" lang="ja-JP" altLang="en-US" sz="1400" dirty="0">
              <a:solidFill>
                <a:srgbClr val="FFFFFF"/>
              </a:solidFill>
              <a:latin typeface="Meiryo" charset="-128"/>
              <a:ea typeface="Meiryo" charset="-128"/>
              <a:cs typeface="Meiryo" charset="-128"/>
            </a:endParaRPr>
          </a:p>
        </p:txBody>
      </p:sp>
      <p:sp>
        <p:nvSpPr>
          <p:cNvPr id="13" name="フローチャート: 準備 12"/>
          <p:cNvSpPr/>
          <p:nvPr/>
        </p:nvSpPr>
        <p:spPr>
          <a:xfrm>
            <a:off x="3638381" y="5099542"/>
            <a:ext cx="1865527" cy="589640"/>
          </a:xfrm>
          <a:prstGeom prst="flowChartPreparation">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a:solidFill>
                  <a:srgbClr val="FFFFFF"/>
                </a:solidFill>
                <a:latin typeface="Meiryo" charset="-128"/>
                <a:ea typeface="Meiryo" charset="-128"/>
                <a:cs typeface="Meiryo" charset="-128"/>
              </a:rPr>
              <a:t>可視化</a:t>
            </a:r>
            <a:endParaRPr kumimoji="1" lang="ja-JP" altLang="en-US" sz="1400" dirty="0">
              <a:solidFill>
                <a:srgbClr val="FFFFFF"/>
              </a:solidFill>
              <a:latin typeface="Meiryo" charset="-128"/>
              <a:ea typeface="Meiryo" charset="-128"/>
              <a:cs typeface="Meiryo" charset="-128"/>
            </a:endParaRPr>
          </a:p>
        </p:txBody>
      </p:sp>
      <p:sp>
        <p:nvSpPr>
          <p:cNvPr id="14" name="左カーブ矢印 13"/>
          <p:cNvSpPr/>
          <p:nvPr/>
        </p:nvSpPr>
        <p:spPr>
          <a:xfrm rot="16200000">
            <a:off x="4252794" y="4302543"/>
            <a:ext cx="638413" cy="1483617"/>
          </a:xfrm>
          <a:prstGeom prst="curvedLef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左カーブ矢印 14"/>
          <p:cNvSpPr/>
          <p:nvPr/>
        </p:nvSpPr>
        <p:spPr>
          <a:xfrm rot="5400000">
            <a:off x="4236662" y="4925001"/>
            <a:ext cx="544898" cy="1483620"/>
          </a:xfrm>
          <a:prstGeom prst="curvedLef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 name="図 15"/>
          <p:cNvPicPr>
            <a:picLocks noChangeAspect="1"/>
          </p:cNvPicPr>
          <p:nvPr/>
        </p:nvPicPr>
        <p:blipFill>
          <a:blip r:embed="rId2">
            <a:clrChange>
              <a:clrFrom>
                <a:srgbClr val="FFFFFF"/>
              </a:clrFrom>
              <a:clrTo>
                <a:srgbClr val="FFFFFF">
                  <a:alpha val="0"/>
                </a:srgbClr>
              </a:clrTo>
            </a:clrChange>
          </a:blip>
          <a:stretch>
            <a:fillRect/>
          </a:stretch>
        </p:blipFill>
        <p:spPr>
          <a:xfrm>
            <a:off x="3214600" y="5099542"/>
            <a:ext cx="411589" cy="436108"/>
          </a:xfrm>
          <a:prstGeom prst="rect">
            <a:avLst/>
          </a:prstGeom>
        </p:spPr>
      </p:pic>
      <p:grpSp>
        <p:nvGrpSpPr>
          <p:cNvPr id="17" name="図形グループ 16"/>
          <p:cNvGrpSpPr/>
          <p:nvPr/>
        </p:nvGrpSpPr>
        <p:grpSpPr>
          <a:xfrm>
            <a:off x="3124884" y="5253528"/>
            <a:ext cx="276245" cy="564244"/>
            <a:chOff x="1946324" y="4125162"/>
            <a:chExt cx="969964" cy="2007872"/>
          </a:xfrm>
        </p:grpSpPr>
        <p:sp>
          <p:nvSpPr>
            <p:cNvPr id="18" name="円/楕円 1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フローチャート: 論理積ゲート 1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20" name="図 19"/>
          <p:cNvPicPr>
            <a:picLocks noChangeAspect="1"/>
          </p:cNvPicPr>
          <p:nvPr/>
        </p:nvPicPr>
        <p:blipFill>
          <a:blip r:embed="rId2">
            <a:clrChange>
              <a:clrFrom>
                <a:srgbClr val="FFFFFF"/>
              </a:clrFrom>
              <a:clrTo>
                <a:srgbClr val="FFFFFF">
                  <a:alpha val="0"/>
                </a:srgbClr>
              </a:clrTo>
            </a:clrChange>
          </a:blip>
          <a:stretch>
            <a:fillRect/>
          </a:stretch>
        </p:blipFill>
        <p:spPr>
          <a:xfrm>
            <a:off x="5508104" y="5099542"/>
            <a:ext cx="411589" cy="436108"/>
          </a:xfrm>
          <a:prstGeom prst="rect">
            <a:avLst/>
          </a:prstGeom>
        </p:spPr>
      </p:pic>
      <p:grpSp>
        <p:nvGrpSpPr>
          <p:cNvPr id="21" name="図形グループ 20"/>
          <p:cNvGrpSpPr/>
          <p:nvPr/>
        </p:nvGrpSpPr>
        <p:grpSpPr>
          <a:xfrm>
            <a:off x="5745357" y="5253528"/>
            <a:ext cx="276245" cy="564244"/>
            <a:chOff x="1946324" y="4125162"/>
            <a:chExt cx="969964" cy="2007872"/>
          </a:xfrm>
        </p:grpSpPr>
        <p:sp>
          <p:nvSpPr>
            <p:cNvPr id="22" name="円/楕円 2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フローチャート: 論理積ゲート 2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4" name="テキスト ボックス 23"/>
          <p:cNvSpPr txBox="1"/>
          <p:nvPr/>
        </p:nvSpPr>
        <p:spPr>
          <a:xfrm>
            <a:off x="1128138" y="5063840"/>
            <a:ext cx="1980029" cy="707886"/>
          </a:xfrm>
          <a:prstGeom prst="rect">
            <a:avLst/>
          </a:prstGeom>
          <a:noFill/>
        </p:spPr>
        <p:txBody>
          <a:bodyPr wrap="none" rtlCol="0">
            <a:spAutoFit/>
          </a:bodyPr>
          <a:lstStyle/>
          <a:p>
            <a:pPr algn="r"/>
            <a:r>
              <a:rPr lang="ja-JP" altLang="en-US" sz="2000" dirty="0">
                <a:solidFill>
                  <a:srgbClr val="0432FF"/>
                </a:solidFill>
                <a:latin typeface="Meiryo" charset="-128"/>
                <a:ea typeface="Meiryo" charset="-128"/>
                <a:cs typeface="Meiryo" charset="-128"/>
              </a:rPr>
              <a:t>マーケティング</a:t>
            </a:r>
            <a:endParaRPr lang="en-US" altLang="ja-JP" sz="2000" dirty="0">
              <a:solidFill>
                <a:srgbClr val="0432FF"/>
              </a:solidFill>
              <a:latin typeface="Meiryo" charset="-128"/>
              <a:ea typeface="Meiryo" charset="-128"/>
              <a:cs typeface="Meiryo" charset="-128"/>
            </a:endParaRPr>
          </a:p>
          <a:p>
            <a:pPr algn="r"/>
            <a:r>
              <a:rPr kumimoji="1" lang="ja-JP" altLang="en-US" sz="2000" dirty="0">
                <a:solidFill>
                  <a:srgbClr val="0432FF"/>
                </a:solidFill>
                <a:latin typeface="Meiryo" charset="-128"/>
                <a:ea typeface="Meiryo" charset="-128"/>
                <a:cs typeface="Meiryo" charset="-128"/>
              </a:rPr>
              <a:t>戦略</a:t>
            </a:r>
          </a:p>
        </p:txBody>
      </p:sp>
      <p:sp>
        <p:nvSpPr>
          <p:cNvPr id="25" name="テキスト ボックス 24"/>
          <p:cNvSpPr txBox="1"/>
          <p:nvPr/>
        </p:nvSpPr>
        <p:spPr>
          <a:xfrm>
            <a:off x="6034123" y="5063840"/>
            <a:ext cx="1980029" cy="707886"/>
          </a:xfrm>
          <a:prstGeom prst="rect">
            <a:avLst/>
          </a:prstGeom>
          <a:noFill/>
        </p:spPr>
        <p:txBody>
          <a:bodyPr wrap="none" rtlCol="0">
            <a:spAutoFit/>
          </a:bodyPr>
          <a:lstStyle/>
          <a:p>
            <a:r>
              <a:rPr lang="ja-JP" altLang="en-US" sz="2000" dirty="0">
                <a:solidFill>
                  <a:srgbClr val="0432FF"/>
                </a:solidFill>
                <a:latin typeface="Meiryo" charset="-128"/>
                <a:ea typeface="Meiryo" charset="-128"/>
                <a:cs typeface="Meiryo" charset="-128"/>
              </a:rPr>
              <a:t>マーケティング</a:t>
            </a:r>
            <a:endParaRPr lang="en-US" altLang="ja-JP" sz="2000" dirty="0">
              <a:solidFill>
                <a:srgbClr val="0432FF"/>
              </a:solidFill>
              <a:latin typeface="Meiryo" charset="-128"/>
              <a:ea typeface="Meiryo" charset="-128"/>
              <a:cs typeface="Meiryo" charset="-128"/>
            </a:endParaRPr>
          </a:p>
          <a:p>
            <a:r>
              <a:rPr kumimoji="1" lang="ja-JP" altLang="en-US" sz="2000" dirty="0">
                <a:solidFill>
                  <a:srgbClr val="0432FF"/>
                </a:solidFill>
                <a:latin typeface="Meiryo" charset="-128"/>
                <a:ea typeface="Meiryo" charset="-128"/>
                <a:cs typeface="Meiryo" charset="-128"/>
              </a:rPr>
              <a:t>施策</a:t>
            </a:r>
          </a:p>
        </p:txBody>
      </p:sp>
      <p:sp>
        <p:nvSpPr>
          <p:cNvPr id="28" name="U ターン矢印 27"/>
          <p:cNvSpPr/>
          <p:nvPr/>
        </p:nvSpPr>
        <p:spPr>
          <a:xfrm rot="16200000" flipH="1">
            <a:off x="-180184" y="3212633"/>
            <a:ext cx="1944218" cy="936794"/>
          </a:xfrm>
          <a:prstGeom prst="uturnArrow">
            <a:avLst>
              <a:gd name="adj1" fmla="val 32208"/>
              <a:gd name="adj2" fmla="val 25000"/>
              <a:gd name="adj3" fmla="val 33108"/>
              <a:gd name="adj4" fmla="val 47354"/>
              <a:gd name="adj5" fmla="val 100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U ターン矢印 28"/>
          <p:cNvSpPr/>
          <p:nvPr/>
        </p:nvSpPr>
        <p:spPr>
          <a:xfrm rot="5400000" flipH="1">
            <a:off x="7379967" y="3149452"/>
            <a:ext cx="1944218" cy="936794"/>
          </a:xfrm>
          <a:prstGeom prst="uturnArrow">
            <a:avLst>
              <a:gd name="adj1" fmla="val 32208"/>
              <a:gd name="adj2" fmla="val 25000"/>
              <a:gd name="adj3" fmla="val 33108"/>
              <a:gd name="adj4" fmla="val 47354"/>
              <a:gd name="adj5" fmla="val 100000"/>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0" name="図形グループ 59"/>
          <p:cNvGrpSpPr/>
          <p:nvPr/>
        </p:nvGrpSpPr>
        <p:grpSpPr>
          <a:xfrm>
            <a:off x="5096064" y="1636917"/>
            <a:ext cx="520699" cy="493081"/>
            <a:chOff x="5656639" y="1121664"/>
            <a:chExt cx="1055744" cy="1101571"/>
          </a:xfrm>
        </p:grpSpPr>
        <p:pic>
          <p:nvPicPr>
            <p:cNvPr id="30" name="図 29"/>
            <p:cNvPicPr>
              <a:picLocks noChangeAspect="1"/>
            </p:cNvPicPr>
            <p:nvPr/>
          </p:nvPicPr>
          <p:blipFill>
            <a:blip r:embed="rId3">
              <a:clrChange>
                <a:clrFrom>
                  <a:srgbClr val="FFFFFF"/>
                </a:clrFrom>
                <a:clrTo>
                  <a:srgbClr val="FFFFFF">
                    <a:alpha val="0"/>
                  </a:srgbClr>
                </a:clrTo>
              </a:clrChange>
            </a:blip>
            <a:stretch>
              <a:fillRect/>
            </a:stretch>
          </p:blipFill>
          <p:spPr>
            <a:xfrm>
              <a:off x="5656639" y="1356286"/>
              <a:ext cx="341289" cy="550466"/>
            </a:xfrm>
            <a:prstGeom prst="rect">
              <a:avLst/>
            </a:prstGeom>
          </p:spPr>
        </p:pic>
        <p:grpSp>
          <p:nvGrpSpPr>
            <p:cNvPr id="35" name="図形グループ 34"/>
            <p:cNvGrpSpPr/>
            <p:nvPr/>
          </p:nvGrpSpPr>
          <p:grpSpPr>
            <a:xfrm>
              <a:off x="6182207" y="1121664"/>
              <a:ext cx="530176" cy="1101571"/>
              <a:chOff x="1946324" y="4125162"/>
              <a:chExt cx="969964" cy="2007872"/>
            </a:xfrm>
          </p:grpSpPr>
          <p:sp>
            <p:nvSpPr>
              <p:cNvPr id="36" name="円/楕円 3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フローチャート: 論理積ゲート 3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8" name="フローチャート: 論理積ゲート 37"/>
            <p:cNvSpPr/>
            <p:nvPr/>
          </p:nvSpPr>
          <p:spPr>
            <a:xfrm flipH="1">
              <a:off x="5897012" y="1766230"/>
              <a:ext cx="373808" cy="243167"/>
            </a:xfrm>
            <a:prstGeom prst="flowChartDelay">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1" name="図形グループ 60"/>
          <p:cNvGrpSpPr/>
          <p:nvPr/>
        </p:nvGrpSpPr>
        <p:grpSpPr>
          <a:xfrm>
            <a:off x="3448265" y="1637822"/>
            <a:ext cx="633134" cy="493081"/>
            <a:chOff x="2783174" y="1122843"/>
            <a:chExt cx="1283712" cy="1101571"/>
          </a:xfrm>
        </p:grpSpPr>
        <p:grpSp>
          <p:nvGrpSpPr>
            <p:cNvPr id="31" name="図形グループ 30"/>
            <p:cNvGrpSpPr/>
            <p:nvPr/>
          </p:nvGrpSpPr>
          <p:grpSpPr>
            <a:xfrm>
              <a:off x="2783174" y="1122843"/>
              <a:ext cx="530176" cy="1101571"/>
              <a:chOff x="1946324" y="4125162"/>
              <a:chExt cx="969964" cy="2007872"/>
            </a:xfrm>
          </p:grpSpPr>
          <p:sp>
            <p:nvSpPr>
              <p:cNvPr id="32" name="円/楕円 3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フローチャート: 論理積ゲート 3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4" name="フローチャート: 論理積ゲート 33"/>
            <p:cNvSpPr/>
            <p:nvPr/>
          </p:nvSpPr>
          <p:spPr>
            <a:xfrm>
              <a:off x="3245123" y="1767409"/>
              <a:ext cx="373808" cy="243167"/>
            </a:xfrm>
            <a:prstGeom prst="flowChartDelay">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8" name="図 47"/>
            <p:cNvPicPr>
              <a:picLocks noChangeAspect="1"/>
            </p:cNvPicPr>
            <p:nvPr/>
          </p:nvPicPr>
          <p:blipFill>
            <a:blip r:embed="rId4">
              <a:clrChange>
                <a:clrFrom>
                  <a:srgbClr val="FFFFFF"/>
                </a:clrFrom>
                <a:clrTo>
                  <a:srgbClr val="FFFFFF">
                    <a:alpha val="0"/>
                  </a:srgbClr>
                </a:clrTo>
              </a:clrChange>
            </a:blip>
            <a:stretch>
              <a:fillRect/>
            </a:stretch>
          </p:blipFill>
          <p:spPr>
            <a:xfrm>
              <a:off x="3387345" y="1237599"/>
              <a:ext cx="679541" cy="593816"/>
            </a:xfrm>
            <a:prstGeom prst="rect">
              <a:avLst/>
            </a:prstGeom>
          </p:spPr>
        </p:pic>
      </p:grpSp>
      <p:grpSp>
        <p:nvGrpSpPr>
          <p:cNvPr id="62" name="図形グループ 61"/>
          <p:cNvGrpSpPr/>
          <p:nvPr/>
        </p:nvGrpSpPr>
        <p:grpSpPr>
          <a:xfrm>
            <a:off x="2709529" y="1634391"/>
            <a:ext cx="415052" cy="493081"/>
            <a:chOff x="1697241" y="327405"/>
            <a:chExt cx="841539" cy="1101571"/>
          </a:xfrm>
        </p:grpSpPr>
        <p:sp>
          <p:nvSpPr>
            <p:cNvPr id="43" name="フローチャート: 論理積ゲート 42"/>
            <p:cNvSpPr/>
            <p:nvPr/>
          </p:nvSpPr>
          <p:spPr>
            <a:xfrm>
              <a:off x="2164972" y="976680"/>
              <a:ext cx="373808" cy="243167"/>
            </a:xfrm>
            <a:prstGeom prst="flowChartDelay">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4" name="図形グループ 43"/>
            <p:cNvGrpSpPr/>
            <p:nvPr/>
          </p:nvGrpSpPr>
          <p:grpSpPr>
            <a:xfrm>
              <a:off x="1697241" y="327405"/>
              <a:ext cx="530176" cy="1101571"/>
              <a:chOff x="1946324" y="4125162"/>
              <a:chExt cx="969964" cy="2007872"/>
            </a:xfrm>
          </p:grpSpPr>
          <p:sp>
            <p:nvSpPr>
              <p:cNvPr id="45" name="円/楕円 4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フローチャート: 論理積ゲート 4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9" name="図形グループ 48"/>
            <p:cNvGrpSpPr/>
            <p:nvPr/>
          </p:nvGrpSpPr>
          <p:grpSpPr>
            <a:xfrm>
              <a:off x="2300058" y="950071"/>
              <a:ext cx="161020" cy="300733"/>
              <a:chOff x="5118100" y="4941610"/>
              <a:chExt cx="190500" cy="405090"/>
            </a:xfrm>
          </p:grpSpPr>
          <p:sp>
            <p:nvSpPr>
              <p:cNvPr id="50" name="正方形/長方形 49"/>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角丸四角形 51"/>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59" name="図形グループ 58"/>
          <p:cNvGrpSpPr/>
          <p:nvPr/>
        </p:nvGrpSpPr>
        <p:grpSpPr>
          <a:xfrm>
            <a:off x="5939727" y="1634649"/>
            <a:ext cx="408268" cy="493081"/>
            <a:chOff x="6921562" y="324250"/>
            <a:chExt cx="827785" cy="1101571"/>
          </a:xfrm>
        </p:grpSpPr>
        <p:grpSp>
          <p:nvGrpSpPr>
            <p:cNvPr id="40" name="図形グループ 39"/>
            <p:cNvGrpSpPr/>
            <p:nvPr/>
          </p:nvGrpSpPr>
          <p:grpSpPr>
            <a:xfrm>
              <a:off x="7219171" y="324250"/>
              <a:ext cx="530176" cy="1101571"/>
              <a:chOff x="1946324" y="4125162"/>
              <a:chExt cx="969964" cy="2007872"/>
            </a:xfrm>
          </p:grpSpPr>
          <p:sp>
            <p:nvSpPr>
              <p:cNvPr id="41" name="円/楕円 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フローチャート: 論理積ゲート 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7" name="フローチャート: 論理積ゲート 46"/>
            <p:cNvSpPr/>
            <p:nvPr/>
          </p:nvSpPr>
          <p:spPr>
            <a:xfrm flipH="1">
              <a:off x="6921562" y="968816"/>
              <a:ext cx="373808" cy="243167"/>
            </a:xfrm>
            <a:prstGeom prst="flowChartDelay">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3" name="図形グループ 52"/>
            <p:cNvGrpSpPr/>
            <p:nvPr/>
          </p:nvGrpSpPr>
          <p:grpSpPr>
            <a:xfrm>
              <a:off x="7213155" y="480320"/>
              <a:ext cx="441102" cy="177800"/>
              <a:chOff x="4715098" y="3962400"/>
              <a:chExt cx="441102" cy="177800"/>
            </a:xfrm>
          </p:grpSpPr>
          <p:sp>
            <p:nvSpPr>
              <p:cNvPr id="54" name="角丸四角形 53"/>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角丸四角形 54"/>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角丸四角形 55"/>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pic>
        <p:nvPicPr>
          <p:cNvPr id="57" name="図 56" descr="l_e_company_15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2709" y="1640787"/>
            <a:ext cx="363089" cy="491770"/>
          </a:xfrm>
          <a:prstGeom prst="rect">
            <a:avLst/>
          </a:prstGeom>
          <a:effectLst>
            <a:outerShdw blurRad="50800" dist="38100" dir="2700000" algn="tl" rotWithShape="0">
              <a:prstClr val="black">
                <a:alpha val="40000"/>
              </a:prstClr>
            </a:outerShdw>
          </a:effectLst>
        </p:spPr>
      </p:pic>
      <p:pic>
        <p:nvPicPr>
          <p:cNvPr id="58" name="図 57" descr="552234196_512.png"/>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1843513" y="1640787"/>
            <a:ext cx="486686" cy="486686"/>
          </a:xfrm>
          <a:prstGeom prst="rect">
            <a:avLst/>
          </a:prstGeom>
          <a:ln>
            <a:noFill/>
          </a:ln>
          <a:effectLst>
            <a:outerShdw blurRad="292100" dist="139700" dir="2700000" algn="tl" rotWithShape="0">
              <a:srgbClr val="333333">
                <a:alpha val="65000"/>
              </a:srgbClr>
            </a:outerShdw>
          </a:effectLst>
        </p:spPr>
      </p:pic>
      <p:grpSp>
        <p:nvGrpSpPr>
          <p:cNvPr id="66" name="図形グループ 65"/>
          <p:cNvGrpSpPr/>
          <p:nvPr/>
        </p:nvGrpSpPr>
        <p:grpSpPr>
          <a:xfrm>
            <a:off x="4411985" y="1619861"/>
            <a:ext cx="336205" cy="512995"/>
            <a:chOff x="4866205" y="1550518"/>
            <a:chExt cx="336205" cy="512995"/>
          </a:xfrm>
        </p:grpSpPr>
        <p:pic>
          <p:nvPicPr>
            <p:cNvPr id="39" name="図 38"/>
            <p:cNvPicPr>
              <a:picLocks noChangeAspect="1"/>
            </p:cNvPicPr>
            <p:nvPr/>
          </p:nvPicPr>
          <p:blipFill>
            <a:blip r:embed="rId2">
              <a:clrChange>
                <a:clrFrom>
                  <a:srgbClr val="FFFFFF"/>
                </a:clrFrom>
                <a:clrTo>
                  <a:srgbClr val="FFFFFF">
                    <a:alpha val="0"/>
                  </a:srgbClr>
                </a:clrTo>
              </a:clrChange>
            </a:blip>
            <a:stretch>
              <a:fillRect/>
            </a:stretch>
          </p:blipFill>
          <p:spPr>
            <a:xfrm>
              <a:off x="4866205" y="1550518"/>
              <a:ext cx="336205" cy="356234"/>
            </a:xfrm>
            <a:prstGeom prst="rect">
              <a:avLst/>
            </a:prstGeom>
          </p:spPr>
        </p:pic>
        <p:grpSp>
          <p:nvGrpSpPr>
            <p:cNvPr id="63" name="図形グループ 62"/>
            <p:cNvGrpSpPr/>
            <p:nvPr/>
          </p:nvGrpSpPr>
          <p:grpSpPr>
            <a:xfrm>
              <a:off x="4922909" y="1641875"/>
              <a:ext cx="225650" cy="421638"/>
              <a:chOff x="1946324" y="4125162"/>
              <a:chExt cx="969964" cy="2007872"/>
            </a:xfrm>
          </p:grpSpPr>
          <p:sp>
            <p:nvSpPr>
              <p:cNvPr id="64" name="円/楕円 6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フローチャート: 論理積ゲート 6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67" name="正方形/長方形 66"/>
          <p:cNvSpPr/>
          <p:nvPr/>
        </p:nvSpPr>
        <p:spPr>
          <a:xfrm>
            <a:off x="7879547" y="3245985"/>
            <a:ext cx="1100104" cy="77813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メール配信</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アプリ情報</a:t>
            </a:r>
            <a:endParaRPr lang="en-US" altLang="ja-JP" sz="80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Web</a:t>
            </a:r>
            <a:r>
              <a:rPr kumimoji="1" lang="ja-JP" altLang="en-US" sz="800" dirty="0">
                <a:solidFill>
                  <a:srgbClr val="FFFFFF"/>
                </a:solidFill>
                <a:latin typeface="Meiryo" charset="-128"/>
                <a:ea typeface="Meiryo" charset="-128"/>
                <a:cs typeface="Meiryo" charset="-128"/>
              </a:rPr>
              <a:t>カスタマイズ</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など</a:t>
            </a:r>
            <a:endParaRPr kumimoji="1" lang="ja-JP" altLang="en-US" sz="800" dirty="0">
              <a:solidFill>
                <a:srgbClr val="FFFFFF"/>
              </a:solidFill>
              <a:latin typeface="Meiryo" charset="-128"/>
              <a:ea typeface="Meiryo" charset="-128"/>
              <a:cs typeface="Meiryo" charset="-128"/>
            </a:endParaRPr>
          </a:p>
        </p:txBody>
      </p:sp>
      <p:sp>
        <p:nvSpPr>
          <p:cNvPr id="68" name="正方形/長方形 67"/>
          <p:cNvSpPr/>
          <p:nvPr/>
        </p:nvSpPr>
        <p:spPr>
          <a:xfrm>
            <a:off x="188922" y="3251548"/>
            <a:ext cx="1100104" cy="77813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顧客や見込み客の</a:t>
            </a:r>
            <a:endParaRPr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アクティビティ</a:t>
            </a:r>
            <a:endParaRPr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や状況変化など</a:t>
            </a:r>
            <a:endParaRPr kumimoji="1" lang="ja-JP" altLang="en-US" sz="800" dirty="0">
              <a:solidFill>
                <a:srgbClr val="FFFFFF"/>
              </a:solidFill>
              <a:latin typeface="Meiryo" charset="-128"/>
              <a:ea typeface="Meiryo" charset="-128"/>
              <a:cs typeface="Meiryo" charset="-128"/>
            </a:endParaRPr>
          </a:p>
        </p:txBody>
      </p:sp>
      <p:sp>
        <p:nvSpPr>
          <p:cNvPr id="69" name="テキスト ボックス 68"/>
          <p:cNvSpPr txBox="1"/>
          <p:nvPr/>
        </p:nvSpPr>
        <p:spPr>
          <a:xfrm>
            <a:off x="2684303" y="6027236"/>
            <a:ext cx="4031873" cy="400110"/>
          </a:xfrm>
          <a:prstGeom prst="rect">
            <a:avLst/>
          </a:prstGeom>
          <a:noFill/>
        </p:spPr>
        <p:txBody>
          <a:bodyPr wrap="none" rtlCol="0">
            <a:spAutoFit/>
          </a:bodyPr>
          <a:lstStyle/>
          <a:p>
            <a:pPr algn="r"/>
            <a:r>
              <a:rPr lang="ja-JP" altLang="en-US" sz="2000" b="1" dirty="0">
                <a:solidFill>
                  <a:srgbClr val="0432FF"/>
                </a:solidFill>
                <a:latin typeface="Meiryo" charset="-128"/>
                <a:ea typeface="Meiryo" charset="-128"/>
                <a:cs typeface="Meiryo" charset="-128"/>
              </a:rPr>
              <a:t>マーケティングオートメーション</a:t>
            </a:r>
            <a:endParaRPr kumimoji="1" lang="ja-JP" altLang="en-US" sz="2000" b="1" dirty="0">
              <a:solidFill>
                <a:srgbClr val="0432FF"/>
              </a:solidFill>
              <a:latin typeface="Meiryo" charset="-128"/>
              <a:ea typeface="Meiryo" charset="-128"/>
              <a:cs typeface="Meiryo" charset="-128"/>
            </a:endParaRPr>
          </a:p>
        </p:txBody>
      </p:sp>
      <p:sp>
        <p:nvSpPr>
          <p:cNvPr id="70" name="テキスト ボックス 69"/>
          <p:cNvSpPr txBox="1"/>
          <p:nvPr/>
        </p:nvSpPr>
        <p:spPr>
          <a:xfrm>
            <a:off x="3850137" y="948630"/>
            <a:ext cx="1467068" cy="400110"/>
          </a:xfrm>
          <a:prstGeom prst="rect">
            <a:avLst/>
          </a:prstGeom>
          <a:noFill/>
        </p:spPr>
        <p:txBody>
          <a:bodyPr wrap="none" rtlCol="0">
            <a:spAutoFit/>
          </a:bodyPr>
          <a:lstStyle/>
          <a:p>
            <a:pPr algn="r"/>
            <a:r>
              <a:rPr kumimoji="1" lang="ja-JP" altLang="en-US" sz="2000" b="1">
                <a:solidFill>
                  <a:srgbClr val="00B050"/>
                </a:solidFill>
                <a:latin typeface="Meiryo" charset="-128"/>
                <a:ea typeface="Meiryo" charset="-128"/>
                <a:cs typeface="Meiryo" charset="-128"/>
              </a:rPr>
              <a:t>マーケット</a:t>
            </a:r>
            <a:endParaRPr kumimoji="1" lang="ja-JP" altLang="en-US" sz="2000" b="1" dirty="0">
              <a:solidFill>
                <a:srgbClr val="00B050"/>
              </a:solidFill>
              <a:latin typeface="Meiryo" charset="-128"/>
              <a:ea typeface="Meiryo" charset="-128"/>
              <a:cs typeface="Meiryo" charset="-128"/>
            </a:endParaRPr>
          </a:p>
        </p:txBody>
      </p:sp>
    </p:spTree>
    <p:extLst>
      <p:ext uri="{BB962C8B-B14F-4D97-AF65-F5344CB8AC3E}">
        <p14:creationId xmlns:p14="http://schemas.microsoft.com/office/powerpoint/2010/main" val="1660181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三角形 32"/>
          <p:cNvSpPr/>
          <p:nvPr/>
        </p:nvSpPr>
        <p:spPr>
          <a:xfrm>
            <a:off x="2915816" y="1989104"/>
            <a:ext cx="5922403" cy="985774"/>
          </a:xfrm>
          <a:prstGeom prst="triangle">
            <a:avLst>
              <a:gd name="adj" fmla="val 70566"/>
            </a:avLst>
          </a:prstGeom>
          <a:solidFill>
            <a:schemeClr val="accent5">
              <a:lumMod val="20000"/>
              <a:lumOff val="80000"/>
              <a:alpha val="22000"/>
            </a:schemeClr>
          </a:solidFill>
          <a:ln>
            <a:noFill/>
          </a:ln>
          <a:effectLst>
            <a:outerShdw blurRad="50800" dist="38100" dir="2700000" algn="tl" rotWithShape="0">
              <a:prstClr val="black">
                <a:alpha val="6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平行四辺形 31"/>
          <p:cNvSpPr/>
          <p:nvPr/>
        </p:nvSpPr>
        <p:spPr>
          <a:xfrm>
            <a:off x="305780" y="2974876"/>
            <a:ext cx="8532439" cy="2533888"/>
          </a:xfrm>
          <a:prstGeom prst="parallelogram">
            <a:avLst>
              <a:gd name="adj" fmla="val 106454"/>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農業</a:t>
            </a:r>
            <a:r>
              <a:rPr kumimoji="1" lang="en-US" altLang="ja-JP" dirty="0"/>
              <a:t>IT</a:t>
            </a:r>
            <a:r>
              <a:rPr kumimoji="1" lang="ja-JP" altLang="en-US" dirty="0"/>
              <a:t>の可能性</a:t>
            </a:r>
          </a:p>
        </p:txBody>
      </p:sp>
      <p:sp>
        <p:nvSpPr>
          <p:cNvPr id="3" name="スライド番号プレースホルダー 2"/>
          <p:cNvSpPr>
            <a:spLocks noGrp="1"/>
          </p:cNvSpPr>
          <p:nvPr>
            <p:ph type="sldNum" sz="quarter" idx="12"/>
          </p:nvPr>
        </p:nvSpPr>
        <p:spPr>
          <a:xfrm>
            <a:off x="6947223" y="6662419"/>
            <a:ext cx="2133600" cy="217800"/>
          </a:xfrm>
        </p:spPr>
        <p:txBody>
          <a:bodyPr/>
          <a:lstStyle/>
          <a:p>
            <a:fld id="{8FF8CC5D-A65D-5946-99B5-645367A967AD}" type="slidenum">
              <a:rPr kumimoji="1" lang="ja-JP" altLang="en-US" smtClean="0"/>
              <a:t>15</a:t>
            </a:fld>
            <a:endParaRPr kumimoji="1" lang="ja-JP" altLang="en-US"/>
          </a:p>
        </p:txBody>
      </p:sp>
      <p:grpSp>
        <p:nvGrpSpPr>
          <p:cNvPr id="28" name="図形グループ 27"/>
          <p:cNvGrpSpPr/>
          <p:nvPr/>
        </p:nvGrpSpPr>
        <p:grpSpPr>
          <a:xfrm>
            <a:off x="5778388" y="1206697"/>
            <a:ext cx="2619656" cy="864097"/>
            <a:chOff x="4256600" y="3356991"/>
            <a:chExt cx="3409410" cy="1039312"/>
          </a:xfrm>
        </p:grpSpPr>
        <p:sp>
          <p:nvSpPr>
            <p:cNvPr id="27" name="正方形/長方形 26"/>
            <p:cNvSpPr/>
            <p:nvPr/>
          </p:nvSpPr>
          <p:spPr>
            <a:xfrm>
              <a:off x="5618678" y="3506863"/>
              <a:ext cx="681513" cy="100097"/>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フリーフォーム 25"/>
            <p:cNvSpPr/>
            <p:nvPr/>
          </p:nvSpPr>
          <p:spPr>
            <a:xfrm rot="14082756">
              <a:off x="6143232" y="4043986"/>
              <a:ext cx="476027" cy="228605"/>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75000"/>
                <a:lumOff val="2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フリーフォーム 24"/>
            <p:cNvSpPr/>
            <p:nvPr/>
          </p:nvSpPr>
          <p:spPr>
            <a:xfrm rot="7517244" flipH="1">
              <a:off x="5333051" y="4043987"/>
              <a:ext cx="476027" cy="228605"/>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75000"/>
                <a:lumOff val="2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5784685" y="4077072"/>
              <a:ext cx="365764" cy="234239"/>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0" name="図形グループ 9"/>
            <p:cNvGrpSpPr/>
            <p:nvPr/>
          </p:nvGrpSpPr>
          <p:grpSpPr>
            <a:xfrm>
              <a:off x="4256600" y="3356991"/>
              <a:ext cx="1467528" cy="648073"/>
              <a:chOff x="4256600" y="3356991"/>
              <a:chExt cx="1467528" cy="648073"/>
            </a:xfrm>
            <a:solidFill>
              <a:schemeClr val="tx1"/>
            </a:solidFill>
            <a:effectLst>
              <a:outerShdw blurRad="50800" dist="38100" dir="2700000" algn="tl" rotWithShape="0">
                <a:prstClr val="black">
                  <a:alpha val="40000"/>
                </a:prstClr>
              </a:outerShdw>
            </a:effectLst>
          </p:grpSpPr>
          <p:sp>
            <p:nvSpPr>
              <p:cNvPr id="6" name="フリーフォーム 5"/>
              <p:cNvSpPr/>
              <p:nvPr/>
            </p:nvSpPr>
            <p:spPr>
              <a:xfrm>
                <a:off x="4644008"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フリーフォーム 6"/>
              <p:cNvSpPr/>
              <p:nvPr/>
            </p:nvSpPr>
            <p:spPr>
              <a:xfrm flipH="1">
                <a:off x="4256600"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ローチャート: 手作業 7"/>
              <p:cNvSpPr/>
              <p:nvPr/>
            </p:nvSpPr>
            <p:spPr>
              <a:xfrm flipV="1">
                <a:off x="4598506" y="3506864"/>
                <a:ext cx="91003" cy="288032"/>
              </a:xfrm>
              <a:prstGeom prst="flowChartManualOperation">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論理積ゲート 8"/>
              <p:cNvSpPr/>
              <p:nvPr/>
            </p:nvSpPr>
            <p:spPr>
              <a:xfrm rot="16200000">
                <a:off x="4584678" y="3370821"/>
                <a:ext cx="118661" cy="91002"/>
              </a:xfrm>
              <a:prstGeom prst="flowChartDelay">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リーフォーム 4"/>
              <p:cNvSpPr/>
              <p:nvPr/>
            </p:nvSpPr>
            <p:spPr>
              <a:xfrm>
                <a:off x="4572000" y="3663737"/>
                <a:ext cx="1152128" cy="341327"/>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 name="図形グループ 10"/>
            <p:cNvGrpSpPr/>
            <p:nvPr/>
          </p:nvGrpSpPr>
          <p:grpSpPr>
            <a:xfrm flipH="1">
              <a:off x="6198482" y="3356991"/>
              <a:ext cx="1467528" cy="648073"/>
              <a:chOff x="4256600" y="3356991"/>
              <a:chExt cx="1467528" cy="648073"/>
            </a:xfrm>
            <a:solidFill>
              <a:schemeClr val="tx1"/>
            </a:solidFill>
            <a:effectLst>
              <a:outerShdw blurRad="50800" dist="38100" dir="2700000" algn="tl" rotWithShape="0">
                <a:prstClr val="black">
                  <a:alpha val="40000"/>
                </a:prstClr>
              </a:outerShdw>
            </a:effectLst>
          </p:grpSpPr>
          <p:sp>
            <p:nvSpPr>
              <p:cNvPr id="12" name="フリーフォーム 11"/>
              <p:cNvSpPr/>
              <p:nvPr/>
            </p:nvSpPr>
            <p:spPr>
              <a:xfrm>
                <a:off x="4644008"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リーフォーム 12"/>
              <p:cNvSpPr/>
              <p:nvPr/>
            </p:nvSpPr>
            <p:spPr>
              <a:xfrm flipH="1">
                <a:off x="4256600"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フローチャート: 手作業 13"/>
              <p:cNvSpPr/>
              <p:nvPr/>
            </p:nvSpPr>
            <p:spPr>
              <a:xfrm flipV="1">
                <a:off x="4598506" y="3506864"/>
                <a:ext cx="91003" cy="288032"/>
              </a:xfrm>
              <a:prstGeom prst="flowChartManualOperation">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フローチャート: 論理積ゲート 14"/>
              <p:cNvSpPr/>
              <p:nvPr/>
            </p:nvSpPr>
            <p:spPr>
              <a:xfrm rot="16200000">
                <a:off x="4584678" y="3370821"/>
                <a:ext cx="118661" cy="91002"/>
              </a:xfrm>
              <a:prstGeom prst="flowChartDelay">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フリーフォーム 15"/>
              <p:cNvSpPr/>
              <p:nvPr/>
            </p:nvSpPr>
            <p:spPr>
              <a:xfrm>
                <a:off x="4572000" y="3663737"/>
                <a:ext cx="1152128" cy="341327"/>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7" name="正方形/長方形 16"/>
            <p:cNvSpPr/>
            <p:nvPr/>
          </p:nvSpPr>
          <p:spPr>
            <a:xfrm>
              <a:off x="5580112" y="3573016"/>
              <a:ext cx="792088" cy="50405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円/楕円 18"/>
            <p:cNvSpPr/>
            <p:nvPr/>
          </p:nvSpPr>
          <p:spPr>
            <a:xfrm>
              <a:off x="5891499" y="4133848"/>
              <a:ext cx="144016" cy="144016"/>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29" name="図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0152" y="3520547"/>
            <a:ext cx="1340424" cy="1340424"/>
          </a:xfrm>
          <a:prstGeom prst="rect">
            <a:avLst/>
          </a:prstGeom>
          <a:ln>
            <a:noFill/>
          </a:ln>
          <a:effectLst>
            <a:outerShdw blurRad="292100" dist="139700" dir="2700000" algn="tl" rotWithShape="0">
              <a:srgbClr val="333333">
                <a:alpha val="65000"/>
              </a:srgbClr>
            </a:outerShdw>
          </a:effectLst>
        </p:spPr>
      </p:pic>
      <p:pic>
        <p:nvPicPr>
          <p:cNvPr id="30" name="図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312" y="3042343"/>
            <a:ext cx="1340424" cy="1340424"/>
          </a:xfrm>
          <a:prstGeom prst="rect">
            <a:avLst/>
          </a:prstGeom>
          <a:ln>
            <a:noFill/>
          </a:ln>
          <a:effectLst>
            <a:outerShdw blurRad="292100" dist="139700" dir="2700000" algn="tl" rotWithShape="0">
              <a:srgbClr val="333333">
                <a:alpha val="65000"/>
              </a:srgbClr>
            </a:outerShdw>
          </a:effectLst>
        </p:spPr>
      </p:pic>
      <p:pic>
        <p:nvPicPr>
          <p:cNvPr id="31" name="図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0963" y="3659073"/>
            <a:ext cx="1340424" cy="1340424"/>
          </a:xfrm>
          <a:prstGeom prst="rect">
            <a:avLst/>
          </a:prstGeom>
          <a:ln>
            <a:noFill/>
          </a:ln>
          <a:effectLst>
            <a:outerShdw blurRad="292100" dist="139700" dir="2700000" algn="tl" rotWithShape="0">
              <a:srgbClr val="333333">
                <a:alpha val="65000"/>
              </a:srgbClr>
            </a:outerShdw>
          </a:effectLst>
        </p:spPr>
      </p:pic>
      <p:grpSp>
        <p:nvGrpSpPr>
          <p:cNvPr id="40" name="図形グループ 39"/>
          <p:cNvGrpSpPr/>
          <p:nvPr/>
        </p:nvGrpSpPr>
        <p:grpSpPr>
          <a:xfrm>
            <a:off x="314307" y="307250"/>
            <a:ext cx="3024336" cy="2625580"/>
            <a:chOff x="3059832" y="544760"/>
            <a:chExt cx="3024336" cy="2625580"/>
          </a:xfrm>
        </p:grpSpPr>
        <p:pic>
          <p:nvPicPr>
            <p:cNvPr id="35" name="図 34" descr="design_img_f_1133791_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832" y="544760"/>
              <a:ext cx="3024336" cy="2625580"/>
            </a:xfrm>
            <a:prstGeom prst="rect">
              <a:avLst/>
            </a:prstGeom>
            <a:ln>
              <a:noFill/>
            </a:ln>
            <a:effectLst>
              <a:outerShdw blurRad="292100" dist="139700" dir="2700000" algn="tl" rotWithShape="0">
                <a:srgbClr val="333333">
                  <a:alpha val="65000"/>
                </a:srgbClr>
              </a:outerShdw>
            </a:effectLst>
          </p:spPr>
        </p:pic>
        <p:pic>
          <p:nvPicPr>
            <p:cNvPr id="36" name="図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7022" y="1424685"/>
              <a:ext cx="857946" cy="860565"/>
            </a:xfrm>
            <a:prstGeom prst="rect">
              <a:avLst/>
            </a:prstGeom>
          </p:spPr>
        </p:pic>
        <p:sp>
          <p:nvSpPr>
            <p:cNvPr id="37" name="円柱 36"/>
            <p:cNvSpPr/>
            <p:nvPr/>
          </p:nvSpPr>
          <p:spPr>
            <a:xfrm>
              <a:off x="3364827" y="1474997"/>
              <a:ext cx="1039878" cy="746745"/>
            </a:xfrm>
            <a:prstGeom prst="can">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テキスト ボックス 37"/>
            <p:cNvSpPr txBox="1"/>
            <p:nvPr/>
          </p:nvSpPr>
          <p:spPr>
            <a:xfrm>
              <a:off x="3419555" y="1790164"/>
              <a:ext cx="954107" cy="276999"/>
            </a:xfrm>
            <a:prstGeom prst="rect">
              <a:avLst/>
            </a:prstGeom>
            <a:noFill/>
          </p:spPr>
          <p:txBody>
            <a:bodyPr wrap="none" rtlCol="0">
              <a:spAutoFit/>
            </a:bodyPr>
            <a:lstStyle/>
            <a:p>
              <a:pPr algn="ctr"/>
              <a:r>
                <a:rPr lang="ja-JP" altLang="en-US" sz="1200" b="1" dirty="0">
                  <a:solidFill>
                    <a:schemeClr val="bg1"/>
                  </a:solidFill>
                  <a:latin typeface="Meiryo" charset="-128"/>
                  <a:ea typeface="Meiryo" charset="-128"/>
                  <a:cs typeface="Meiryo" charset="-128"/>
                </a:rPr>
                <a:t>収集データ</a:t>
              </a:r>
              <a:endParaRPr kumimoji="1" lang="ja-JP" altLang="en-US" sz="900" dirty="0">
                <a:solidFill>
                  <a:schemeClr val="bg1"/>
                </a:solidFill>
                <a:latin typeface="Meiryo" charset="-128"/>
                <a:ea typeface="Meiryo" charset="-128"/>
                <a:cs typeface="Meiryo" charset="-128"/>
              </a:endParaRPr>
            </a:p>
          </p:txBody>
        </p:sp>
        <p:sp>
          <p:nvSpPr>
            <p:cNvPr id="39" name="テキスト ボックス 38"/>
            <p:cNvSpPr txBox="1"/>
            <p:nvPr/>
          </p:nvSpPr>
          <p:spPr>
            <a:xfrm>
              <a:off x="4664483" y="1706535"/>
              <a:ext cx="1210588" cy="430887"/>
            </a:xfrm>
            <a:prstGeom prst="rect">
              <a:avLst/>
            </a:prstGeom>
            <a:noFill/>
          </p:spPr>
          <p:txBody>
            <a:bodyPr wrap="none" rtlCol="0">
              <a:spAutoFit/>
            </a:bodyPr>
            <a:lstStyle/>
            <a:p>
              <a:pPr algn="ctr"/>
              <a:r>
                <a:rPr lang="ja-JP" altLang="en-US" sz="1200" b="1" dirty="0">
                  <a:solidFill>
                    <a:schemeClr val="bg1"/>
                  </a:solidFill>
                  <a:latin typeface="Meiryo" charset="-128"/>
                  <a:ea typeface="Meiryo" charset="-128"/>
                  <a:cs typeface="Meiryo" charset="-128"/>
                </a:rPr>
                <a:t>分析</a:t>
              </a:r>
              <a:endParaRPr lang="en-US" altLang="ja-JP" sz="1200" b="1" dirty="0">
                <a:solidFill>
                  <a:schemeClr val="bg1"/>
                </a:solidFill>
                <a:latin typeface="Meiryo" charset="-128"/>
                <a:ea typeface="Meiryo" charset="-128"/>
                <a:cs typeface="Meiryo" charset="-128"/>
              </a:endParaRPr>
            </a:p>
            <a:p>
              <a:pPr algn="ctr"/>
              <a:r>
                <a:rPr kumimoji="1" lang="ja-JP" altLang="en-US" sz="1000" b="1" dirty="0">
                  <a:solidFill>
                    <a:schemeClr val="bg1"/>
                  </a:solidFill>
                  <a:latin typeface="Meiryo" charset="-128"/>
                  <a:ea typeface="Meiryo" charset="-128"/>
                  <a:cs typeface="Meiryo" charset="-128"/>
                </a:rPr>
                <a:t>シミュレーション</a:t>
              </a:r>
            </a:p>
          </p:txBody>
        </p:sp>
      </p:grpSp>
      <p:sp>
        <p:nvSpPr>
          <p:cNvPr id="41" name="テキスト ボックス 40"/>
          <p:cNvSpPr txBox="1"/>
          <p:nvPr/>
        </p:nvSpPr>
        <p:spPr>
          <a:xfrm>
            <a:off x="6490200" y="2186519"/>
            <a:ext cx="1088760" cy="830997"/>
          </a:xfrm>
          <a:prstGeom prst="rect">
            <a:avLst/>
          </a:prstGeom>
          <a:noFill/>
        </p:spPr>
        <p:txBody>
          <a:bodyPr wrap="none" rtlCol="0">
            <a:spAutoFit/>
          </a:bodyPr>
          <a:lstStyle/>
          <a:p>
            <a:pPr marL="285750" indent="-285750">
              <a:buFont typeface="Wingdings" charset="2"/>
              <a:buChar char="ü"/>
            </a:pPr>
            <a:r>
              <a:rPr kumimoji="1" lang="ja-JP" altLang="en-US" sz="1200" dirty="0">
                <a:solidFill>
                  <a:srgbClr val="0432FF"/>
                </a:solidFill>
                <a:latin typeface="Meiryo" charset="-128"/>
                <a:ea typeface="Meiryo" charset="-128"/>
                <a:cs typeface="Meiryo" charset="-128"/>
              </a:rPr>
              <a:t>水分量</a:t>
            </a:r>
            <a:endParaRPr kumimoji="1" lang="en-US" altLang="ja-JP" sz="1200" dirty="0">
              <a:solidFill>
                <a:srgbClr val="0432FF"/>
              </a:solidFill>
              <a:latin typeface="Meiryo" charset="-128"/>
              <a:ea typeface="Meiryo" charset="-128"/>
              <a:cs typeface="Meiryo" charset="-128"/>
            </a:endParaRPr>
          </a:p>
          <a:p>
            <a:pPr marL="285750" indent="-285750">
              <a:buFont typeface="Wingdings" charset="2"/>
              <a:buChar char="ü"/>
            </a:pPr>
            <a:r>
              <a:rPr lang="ja-JP" altLang="en-US" sz="1200" dirty="0">
                <a:solidFill>
                  <a:srgbClr val="0432FF"/>
                </a:solidFill>
                <a:latin typeface="Meiryo" charset="-128"/>
                <a:ea typeface="Meiryo" charset="-128"/>
                <a:cs typeface="Meiryo" charset="-128"/>
              </a:rPr>
              <a:t>栄養分</a:t>
            </a:r>
            <a:endParaRPr lang="en-US" altLang="ja-JP" sz="1200" dirty="0">
              <a:solidFill>
                <a:srgbClr val="0432FF"/>
              </a:solidFill>
              <a:latin typeface="Meiryo" charset="-128"/>
              <a:ea typeface="Meiryo" charset="-128"/>
              <a:cs typeface="Meiryo" charset="-128"/>
            </a:endParaRPr>
          </a:p>
          <a:p>
            <a:pPr marL="285750" indent="-285750">
              <a:buFont typeface="Wingdings" charset="2"/>
              <a:buChar char="ü"/>
            </a:pPr>
            <a:r>
              <a:rPr kumimoji="1" lang="ja-JP" altLang="en-US" sz="1200" dirty="0">
                <a:solidFill>
                  <a:srgbClr val="0432FF"/>
                </a:solidFill>
                <a:latin typeface="Meiryo" charset="-128"/>
                <a:ea typeface="Meiryo" charset="-128"/>
                <a:cs typeface="Meiryo" charset="-128"/>
              </a:rPr>
              <a:t>生育状況</a:t>
            </a:r>
            <a:endParaRPr kumimoji="1" lang="en-US" altLang="ja-JP" sz="1200" dirty="0">
              <a:solidFill>
                <a:srgbClr val="0432FF"/>
              </a:solidFill>
              <a:latin typeface="Meiryo" charset="-128"/>
              <a:ea typeface="Meiryo" charset="-128"/>
              <a:cs typeface="Meiryo" charset="-128"/>
            </a:endParaRPr>
          </a:p>
          <a:p>
            <a:pPr marL="285750" indent="-285750">
              <a:buFont typeface="Wingdings" charset="2"/>
              <a:buChar char="ü"/>
            </a:pPr>
            <a:r>
              <a:rPr lang="ja-JP" altLang="en-US" sz="1200" dirty="0">
                <a:solidFill>
                  <a:srgbClr val="0432FF"/>
                </a:solidFill>
                <a:latin typeface="Meiryo" charset="-128"/>
                <a:ea typeface="Meiryo" charset="-128"/>
                <a:cs typeface="Meiryo" charset="-128"/>
              </a:rPr>
              <a:t>・・・</a:t>
            </a:r>
            <a:endParaRPr kumimoji="1" lang="ja-JP" altLang="en-US" sz="1200" dirty="0">
              <a:solidFill>
                <a:srgbClr val="0432FF"/>
              </a:solidFill>
              <a:latin typeface="Meiryo" charset="-128"/>
              <a:ea typeface="Meiryo" charset="-128"/>
              <a:cs typeface="Meiryo" charset="-128"/>
            </a:endParaRPr>
          </a:p>
        </p:txBody>
      </p:sp>
      <p:grpSp>
        <p:nvGrpSpPr>
          <p:cNvPr id="54" name="図形グループ 53"/>
          <p:cNvGrpSpPr/>
          <p:nvPr/>
        </p:nvGrpSpPr>
        <p:grpSpPr>
          <a:xfrm>
            <a:off x="5322360" y="3240581"/>
            <a:ext cx="1107234" cy="1032266"/>
            <a:chOff x="5825014" y="3310833"/>
            <a:chExt cx="1107234" cy="1032266"/>
          </a:xfrm>
        </p:grpSpPr>
        <p:sp>
          <p:nvSpPr>
            <p:cNvPr id="45" name="フローチャート: 論理積ゲート 44"/>
            <p:cNvSpPr/>
            <p:nvPr/>
          </p:nvSpPr>
          <p:spPr>
            <a:xfrm rot="16200000">
              <a:off x="6469595" y="3319978"/>
              <a:ext cx="471796" cy="453510"/>
            </a:xfrm>
            <a:prstGeom prst="flowChartDelay">
              <a:avLst/>
            </a:pr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p:cNvSpPr/>
            <p:nvPr/>
          </p:nvSpPr>
          <p:spPr>
            <a:xfrm rot="19060783">
              <a:off x="6016937" y="3574363"/>
              <a:ext cx="822005" cy="560593"/>
            </a:xfrm>
            <a:prstGeom prst="rect">
              <a:avLst/>
            </a:pr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フローチャート: 論理積ゲート 42"/>
            <p:cNvSpPr/>
            <p:nvPr/>
          </p:nvSpPr>
          <p:spPr>
            <a:xfrm rot="16200000">
              <a:off x="5845797" y="3857913"/>
              <a:ext cx="459931" cy="501498"/>
            </a:xfrm>
            <a:prstGeom prst="flowChartDelay">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7" name="直線コネクタ 46"/>
            <p:cNvCxnSpPr/>
            <p:nvPr/>
          </p:nvCxnSpPr>
          <p:spPr>
            <a:xfrm flipV="1">
              <a:off x="6094878" y="3310833"/>
              <a:ext cx="640496" cy="571743"/>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9" name="直線コネクタ 48"/>
            <p:cNvCxnSpPr/>
            <p:nvPr/>
          </p:nvCxnSpPr>
          <p:spPr>
            <a:xfrm flipV="1">
              <a:off x="6271945" y="3429143"/>
              <a:ext cx="622977" cy="544553"/>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51" name="直線コネクタ 50"/>
            <p:cNvCxnSpPr/>
            <p:nvPr/>
          </p:nvCxnSpPr>
          <p:spPr>
            <a:xfrm flipV="1">
              <a:off x="6326509" y="3605887"/>
              <a:ext cx="605737" cy="563545"/>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3" name="正方形/長方形 52"/>
            <p:cNvSpPr/>
            <p:nvPr/>
          </p:nvSpPr>
          <p:spPr>
            <a:xfrm>
              <a:off x="5949016" y="4108662"/>
              <a:ext cx="207159" cy="234437"/>
            </a:xfrm>
            <a:prstGeom prst="rect">
              <a:avLst/>
            </a:prstGeom>
            <a:solidFill>
              <a:schemeClr val="tx1">
                <a:lumMod val="85000"/>
                <a:lumOff val="1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5" name="図形グループ 54"/>
          <p:cNvGrpSpPr/>
          <p:nvPr/>
        </p:nvGrpSpPr>
        <p:grpSpPr>
          <a:xfrm>
            <a:off x="5802790" y="3240902"/>
            <a:ext cx="1107234" cy="1032266"/>
            <a:chOff x="5825014" y="3310833"/>
            <a:chExt cx="1107234" cy="1032266"/>
          </a:xfrm>
        </p:grpSpPr>
        <p:sp>
          <p:nvSpPr>
            <p:cNvPr id="56" name="フローチャート: 論理積ゲート 55"/>
            <p:cNvSpPr/>
            <p:nvPr/>
          </p:nvSpPr>
          <p:spPr>
            <a:xfrm rot="16200000">
              <a:off x="6469595" y="3319978"/>
              <a:ext cx="471796" cy="453510"/>
            </a:xfrm>
            <a:prstGeom prst="flowChartDelay">
              <a:avLst/>
            </a:pr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rot="19060783">
              <a:off x="6016937" y="3574363"/>
              <a:ext cx="822005" cy="560593"/>
            </a:xfrm>
            <a:prstGeom prst="rect">
              <a:avLst/>
            </a:pr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フローチャート: 論理積ゲート 57"/>
            <p:cNvSpPr/>
            <p:nvPr/>
          </p:nvSpPr>
          <p:spPr>
            <a:xfrm rot="16200000">
              <a:off x="5845797" y="3857913"/>
              <a:ext cx="459931" cy="501498"/>
            </a:xfrm>
            <a:prstGeom prst="flowChartDelay">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9" name="直線コネクタ 58"/>
            <p:cNvCxnSpPr/>
            <p:nvPr/>
          </p:nvCxnSpPr>
          <p:spPr>
            <a:xfrm flipV="1">
              <a:off x="6094878" y="3310833"/>
              <a:ext cx="640496" cy="571743"/>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60" name="直線コネクタ 59"/>
            <p:cNvCxnSpPr/>
            <p:nvPr/>
          </p:nvCxnSpPr>
          <p:spPr>
            <a:xfrm flipV="1">
              <a:off x="6271945" y="3429143"/>
              <a:ext cx="622977" cy="544553"/>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61" name="直線コネクタ 60"/>
            <p:cNvCxnSpPr/>
            <p:nvPr/>
          </p:nvCxnSpPr>
          <p:spPr>
            <a:xfrm flipV="1">
              <a:off x="6326509" y="3605887"/>
              <a:ext cx="605737" cy="563545"/>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62" name="正方形/長方形 61"/>
            <p:cNvSpPr/>
            <p:nvPr/>
          </p:nvSpPr>
          <p:spPr>
            <a:xfrm>
              <a:off x="5949016" y="4108662"/>
              <a:ext cx="207159" cy="234437"/>
            </a:xfrm>
            <a:prstGeom prst="rect">
              <a:avLst/>
            </a:prstGeom>
            <a:solidFill>
              <a:schemeClr val="tx1">
                <a:lumMod val="85000"/>
                <a:lumOff val="1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3" name="図形グループ 62"/>
          <p:cNvGrpSpPr/>
          <p:nvPr/>
        </p:nvGrpSpPr>
        <p:grpSpPr>
          <a:xfrm>
            <a:off x="6293499" y="3236109"/>
            <a:ext cx="1107234" cy="1032266"/>
            <a:chOff x="5825014" y="3310833"/>
            <a:chExt cx="1107234" cy="1032266"/>
          </a:xfrm>
        </p:grpSpPr>
        <p:sp>
          <p:nvSpPr>
            <p:cNvPr id="64" name="フローチャート: 論理積ゲート 63"/>
            <p:cNvSpPr/>
            <p:nvPr/>
          </p:nvSpPr>
          <p:spPr>
            <a:xfrm rot="16200000">
              <a:off x="6469595" y="3319978"/>
              <a:ext cx="471796" cy="453510"/>
            </a:xfrm>
            <a:prstGeom prst="flowChartDelay">
              <a:avLst/>
            </a:pr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p:cNvSpPr/>
            <p:nvPr/>
          </p:nvSpPr>
          <p:spPr>
            <a:xfrm rot="19060783">
              <a:off x="6016937" y="3574363"/>
              <a:ext cx="822005" cy="560593"/>
            </a:xfrm>
            <a:prstGeom prst="rect">
              <a:avLst/>
            </a:pr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5845797" y="3857913"/>
              <a:ext cx="459931" cy="501498"/>
            </a:xfrm>
            <a:prstGeom prst="flowChartDelay">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7" name="直線コネクタ 66"/>
            <p:cNvCxnSpPr/>
            <p:nvPr/>
          </p:nvCxnSpPr>
          <p:spPr>
            <a:xfrm flipV="1">
              <a:off x="6094878" y="3310833"/>
              <a:ext cx="640496" cy="571743"/>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直線コネクタ 67"/>
            <p:cNvCxnSpPr/>
            <p:nvPr/>
          </p:nvCxnSpPr>
          <p:spPr>
            <a:xfrm flipV="1">
              <a:off x="6271945" y="3429143"/>
              <a:ext cx="622977" cy="544553"/>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69" name="直線コネクタ 68"/>
            <p:cNvCxnSpPr/>
            <p:nvPr/>
          </p:nvCxnSpPr>
          <p:spPr>
            <a:xfrm flipV="1">
              <a:off x="6326509" y="3605887"/>
              <a:ext cx="605737" cy="563545"/>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0" name="正方形/長方形 69"/>
            <p:cNvSpPr/>
            <p:nvPr/>
          </p:nvSpPr>
          <p:spPr>
            <a:xfrm>
              <a:off x="5949016" y="4108662"/>
              <a:ext cx="207159" cy="234437"/>
            </a:xfrm>
            <a:prstGeom prst="rect">
              <a:avLst/>
            </a:prstGeom>
            <a:solidFill>
              <a:schemeClr val="tx1">
                <a:lumMod val="85000"/>
                <a:lumOff val="1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1" name="正方形/長方形 70"/>
          <p:cNvSpPr/>
          <p:nvPr/>
        </p:nvSpPr>
        <p:spPr>
          <a:xfrm>
            <a:off x="3059832" y="5656728"/>
            <a:ext cx="3024336" cy="72008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情報収集</a:t>
            </a:r>
            <a:endParaRPr kumimoji="1" lang="ja-JP" altLang="en-US" sz="2000" dirty="0">
              <a:solidFill>
                <a:srgbClr val="FFFFFF"/>
              </a:solidFill>
              <a:latin typeface="Meiryo" charset="-128"/>
              <a:ea typeface="Meiryo" charset="-128"/>
              <a:cs typeface="Meiryo" charset="-128"/>
            </a:endParaRPr>
          </a:p>
        </p:txBody>
      </p:sp>
      <p:sp>
        <p:nvSpPr>
          <p:cNvPr id="76" name="左右矢印 75"/>
          <p:cNvSpPr/>
          <p:nvPr/>
        </p:nvSpPr>
        <p:spPr>
          <a:xfrm>
            <a:off x="3446768" y="1474736"/>
            <a:ext cx="2391724" cy="354917"/>
          </a:xfrm>
          <a:prstGeom prst="lef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フローチャート: 準備 77"/>
          <p:cNvSpPr/>
          <p:nvPr/>
        </p:nvSpPr>
        <p:spPr>
          <a:xfrm>
            <a:off x="998223" y="5695595"/>
            <a:ext cx="2131324" cy="601526"/>
          </a:xfrm>
          <a:prstGeom prst="flowChartPreparation">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可視化</a:t>
            </a:r>
            <a:endParaRPr kumimoji="1" lang="en-US" altLang="ja-JP" sz="1400" dirty="0">
              <a:solidFill>
                <a:srgbClr val="FFFFFF"/>
              </a:solidFill>
              <a:latin typeface="Meiryo" charset="-128"/>
              <a:ea typeface="Meiryo" charset="-128"/>
              <a:cs typeface="Meiryo" charset="-128"/>
            </a:endParaRPr>
          </a:p>
          <a:p>
            <a:pPr algn="ctr"/>
            <a:r>
              <a:rPr lang="ja-JP" altLang="en-US" sz="1400" dirty="0">
                <a:solidFill>
                  <a:srgbClr val="FFFFFF"/>
                </a:solidFill>
                <a:latin typeface="Meiryo" charset="-128"/>
                <a:ea typeface="Meiryo" charset="-128"/>
                <a:cs typeface="Meiryo" charset="-128"/>
              </a:rPr>
              <a:t>状況把握</a:t>
            </a:r>
            <a:endParaRPr kumimoji="1" lang="ja-JP" altLang="en-US" sz="1400" dirty="0">
              <a:solidFill>
                <a:srgbClr val="FFFFFF"/>
              </a:solidFill>
              <a:latin typeface="Meiryo" charset="-128"/>
              <a:ea typeface="Meiryo" charset="-128"/>
              <a:cs typeface="Meiryo" charset="-128"/>
            </a:endParaRPr>
          </a:p>
        </p:txBody>
      </p:sp>
      <p:grpSp>
        <p:nvGrpSpPr>
          <p:cNvPr id="88" name="図形グループ 87"/>
          <p:cNvGrpSpPr/>
          <p:nvPr/>
        </p:nvGrpSpPr>
        <p:grpSpPr>
          <a:xfrm>
            <a:off x="575120" y="5648425"/>
            <a:ext cx="411589" cy="728383"/>
            <a:chOff x="4764297" y="5575815"/>
            <a:chExt cx="411589" cy="728383"/>
          </a:xfrm>
        </p:grpSpPr>
        <p:pic>
          <p:nvPicPr>
            <p:cNvPr id="72" name="図 71"/>
            <p:cNvPicPr>
              <a:picLocks noChangeAspect="1"/>
            </p:cNvPicPr>
            <p:nvPr/>
          </p:nvPicPr>
          <p:blipFill>
            <a:blip r:embed="rId5">
              <a:clrChange>
                <a:clrFrom>
                  <a:srgbClr val="FFFFFF"/>
                </a:clrFrom>
                <a:clrTo>
                  <a:srgbClr val="FFFFFF">
                    <a:alpha val="0"/>
                  </a:srgbClr>
                </a:clrTo>
              </a:clrChange>
            </a:blip>
            <a:stretch>
              <a:fillRect/>
            </a:stretch>
          </p:blipFill>
          <p:spPr>
            <a:xfrm>
              <a:off x="4764297" y="5575815"/>
              <a:ext cx="411589" cy="436108"/>
            </a:xfrm>
            <a:prstGeom prst="rect">
              <a:avLst/>
            </a:prstGeom>
          </p:spPr>
        </p:pic>
        <p:grpSp>
          <p:nvGrpSpPr>
            <p:cNvPr id="73" name="図形グループ 72"/>
            <p:cNvGrpSpPr/>
            <p:nvPr/>
          </p:nvGrpSpPr>
          <p:grpSpPr>
            <a:xfrm>
              <a:off x="4831968" y="5739954"/>
              <a:ext cx="276245" cy="564244"/>
              <a:chOff x="1946324" y="4125162"/>
              <a:chExt cx="969964" cy="2007872"/>
            </a:xfrm>
          </p:grpSpPr>
          <p:sp>
            <p:nvSpPr>
              <p:cNvPr id="74" name="円/楕円 7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フローチャート: 論理積ゲート 7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84" name="テキスト ボックス 83"/>
          <p:cNvSpPr txBox="1"/>
          <p:nvPr/>
        </p:nvSpPr>
        <p:spPr>
          <a:xfrm>
            <a:off x="6080779" y="4329034"/>
            <a:ext cx="800219" cy="276999"/>
          </a:xfrm>
          <a:prstGeom prst="rect">
            <a:avLst/>
          </a:prstGeom>
          <a:noFill/>
        </p:spPr>
        <p:txBody>
          <a:bodyPr wrap="none" rtlCol="0">
            <a:spAutoFit/>
          </a:bodyPr>
          <a:lstStyle/>
          <a:p>
            <a:r>
              <a:rPr kumimoji="1" lang="ja-JP" altLang="en-US" sz="1200" b="1">
                <a:solidFill>
                  <a:schemeClr val="bg1"/>
                </a:solidFill>
                <a:latin typeface="Meiryo" charset="-128"/>
                <a:ea typeface="Meiryo" charset="-128"/>
                <a:cs typeface="Meiryo" charset="-128"/>
              </a:rPr>
              <a:t>植物工場</a:t>
            </a:r>
            <a:endParaRPr kumimoji="1" lang="ja-JP" altLang="en-US" sz="1200" b="1" dirty="0">
              <a:solidFill>
                <a:schemeClr val="bg1"/>
              </a:solidFill>
              <a:latin typeface="Meiryo" charset="-128"/>
              <a:ea typeface="Meiryo" charset="-128"/>
              <a:cs typeface="Meiryo" charset="-128"/>
            </a:endParaRPr>
          </a:p>
        </p:txBody>
      </p:sp>
      <p:sp>
        <p:nvSpPr>
          <p:cNvPr id="85" name="テキスト ボックス 84"/>
          <p:cNvSpPr txBox="1"/>
          <p:nvPr/>
        </p:nvSpPr>
        <p:spPr>
          <a:xfrm>
            <a:off x="4079986" y="3382021"/>
            <a:ext cx="800219" cy="276999"/>
          </a:xfrm>
          <a:prstGeom prst="rect">
            <a:avLst/>
          </a:prstGeom>
          <a:noFill/>
        </p:spPr>
        <p:txBody>
          <a:bodyPr wrap="none" rtlCol="0">
            <a:spAutoFit/>
          </a:bodyPr>
          <a:lstStyle/>
          <a:p>
            <a:r>
              <a:rPr kumimoji="1" lang="ja-JP" altLang="en-US" sz="1200" b="1">
                <a:solidFill>
                  <a:schemeClr val="bg1"/>
                </a:solidFill>
                <a:latin typeface="Meiryo" charset="-128"/>
                <a:ea typeface="Meiryo" charset="-128"/>
                <a:cs typeface="Meiryo" charset="-128"/>
              </a:rPr>
              <a:t>自動耕作</a:t>
            </a:r>
            <a:endParaRPr kumimoji="1" lang="ja-JP" altLang="en-US" sz="1200" b="1" dirty="0">
              <a:solidFill>
                <a:schemeClr val="bg1"/>
              </a:solidFill>
              <a:latin typeface="Meiryo" charset="-128"/>
              <a:ea typeface="Meiryo" charset="-128"/>
              <a:cs typeface="Meiryo" charset="-128"/>
            </a:endParaRPr>
          </a:p>
        </p:txBody>
      </p:sp>
      <p:sp>
        <p:nvSpPr>
          <p:cNvPr id="86" name="テキスト ボックス 85"/>
          <p:cNvSpPr txBox="1"/>
          <p:nvPr/>
        </p:nvSpPr>
        <p:spPr>
          <a:xfrm>
            <a:off x="6697752" y="1066666"/>
            <a:ext cx="800219" cy="276999"/>
          </a:xfrm>
          <a:prstGeom prst="rect">
            <a:avLst/>
          </a:prstGeom>
          <a:noFill/>
        </p:spPr>
        <p:txBody>
          <a:bodyPr wrap="none" rtlCol="0">
            <a:spAutoFit/>
          </a:bodyPr>
          <a:lstStyle/>
          <a:p>
            <a:r>
              <a:rPr kumimoji="1" lang="ja-JP" altLang="en-US" sz="1200" b="1">
                <a:solidFill>
                  <a:srgbClr val="0432FF"/>
                </a:solidFill>
                <a:latin typeface="Meiryo" charset="-128"/>
                <a:ea typeface="Meiryo" charset="-128"/>
                <a:cs typeface="Meiryo" charset="-128"/>
              </a:rPr>
              <a:t>ドローン</a:t>
            </a:r>
            <a:endParaRPr kumimoji="1" lang="ja-JP" altLang="en-US" sz="1200" b="1" dirty="0">
              <a:solidFill>
                <a:srgbClr val="0432FF"/>
              </a:solidFill>
              <a:latin typeface="Meiryo" charset="-128"/>
              <a:ea typeface="Meiryo" charset="-128"/>
              <a:cs typeface="Meiryo" charset="-128"/>
            </a:endParaRPr>
          </a:p>
        </p:txBody>
      </p:sp>
      <p:sp>
        <p:nvSpPr>
          <p:cNvPr id="87" name="テキスト ボックス 86"/>
          <p:cNvSpPr txBox="1"/>
          <p:nvPr/>
        </p:nvSpPr>
        <p:spPr>
          <a:xfrm>
            <a:off x="1488590" y="1943719"/>
            <a:ext cx="800219" cy="276999"/>
          </a:xfrm>
          <a:prstGeom prst="rect">
            <a:avLst/>
          </a:prstGeom>
          <a:noFill/>
        </p:spPr>
        <p:txBody>
          <a:bodyPr wrap="none" rtlCol="0">
            <a:spAutoFit/>
          </a:bodyPr>
          <a:lstStyle/>
          <a:p>
            <a:r>
              <a:rPr kumimoji="1" lang="ja-JP" altLang="en-US" sz="1200" b="1">
                <a:solidFill>
                  <a:schemeClr val="bg1"/>
                </a:solidFill>
                <a:latin typeface="Meiryo" charset="-128"/>
                <a:ea typeface="Meiryo" charset="-128"/>
                <a:cs typeface="Meiryo" charset="-128"/>
              </a:rPr>
              <a:t>クラウド</a:t>
            </a:r>
            <a:endParaRPr kumimoji="1" lang="ja-JP" altLang="en-US" sz="1200" b="1" dirty="0">
              <a:solidFill>
                <a:schemeClr val="bg1"/>
              </a:solidFill>
              <a:latin typeface="Meiryo" charset="-128"/>
              <a:ea typeface="Meiryo" charset="-128"/>
              <a:cs typeface="Meiryo" charset="-128"/>
            </a:endParaRPr>
          </a:p>
        </p:txBody>
      </p:sp>
      <p:sp>
        <p:nvSpPr>
          <p:cNvPr id="77" name="左右矢印 76"/>
          <p:cNvSpPr/>
          <p:nvPr/>
        </p:nvSpPr>
        <p:spPr>
          <a:xfrm rot="16200000">
            <a:off x="116746" y="3846067"/>
            <a:ext cx="3419460" cy="354917"/>
          </a:xfrm>
          <a:prstGeom prst="lef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0" name="カギ線コネクタ 89"/>
          <p:cNvCxnSpPr>
            <a:stCxn id="41" idx="3"/>
            <a:endCxn id="71" idx="3"/>
          </p:cNvCxnSpPr>
          <p:nvPr/>
        </p:nvCxnSpPr>
        <p:spPr>
          <a:xfrm flipH="1">
            <a:off x="6084168" y="2602018"/>
            <a:ext cx="1494792" cy="3414750"/>
          </a:xfrm>
          <a:prstGeom prst="bentConnector3">
            <a:avLst>
              <a:gd name="adj1" fmla="val -15293"/>
            </a:avLst>
          </a:prstGeom>
          <a:ln w="7620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92" name="カギ線コネクタ 91"/>
          <p:cNvCxnSpPr>
            <a:stCxn id="62" idx="2"/>
            <a:endCxn id="71" idx="0"/>
          </p:cNvCxnSpPr>
          <p:nvPr/>
        </p:nvCxnSpPr>
        <p:spPr>
          <a:xfrm rot="5400000">
            <a:off x="4609406" y="4235762"/>
            <a:ext cx="1383560" cy="1458372"/>
          </a:xfrm>
          <a:prstGeom prst="bentConnector3">
            <a:avLst>
              <a:gd name="adj1" fmla="val 50000"/>
            </a:avLst>
          </a:prstGeom>
          <a:ln w="7620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102" name="直線矢印コネクタ 101"/>
          <p:cNvCxnSpPr/>
          <p:nvPr/>
        </p:nvCxnSpPr>
        <p:spPr>
          <a:xfrm>
            <a:off x="3851920" y="4653136"/>
            <a:ext cx="0" cy="1042459"/>
          </a:xfrm>
          <a:prstGeom prst="straightConnector1">
            <a:avLst/>
          </a:prstGeom>
          <a:ln w="76200">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103" name="左右矢印 102"/>
          <p:cNvSpPr/>
          <p:nvPr/>
        </p:nvSpPr>
        <p:spPr>
          <a:xfrm rot="2932797">
            <a:off x="2752635" y="2591125"/>
            <a:ext cx="1548833" cy="354917"/>
          </a:xfrm>
          <a:prstGeom prst="lef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左右矢印 103"/>
          <p:cNvSpPr/>
          <p:nvPr/>
        </p:nvSpPr>
        <p:spPr>
          <a:xfrm rot="1859793">
            <a:off x="3040841" y="2625453"/>
            <a:ext cx="3399581" cy="354917"/>
          </a:xfrm>
          <a:prstGeom prst="lef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361783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角丸四角形 65"/>
          <p:cNvSpPr/>
          <p:nvPr/>
        </p:nvSpPr>
        <p:spPr>
          <a:xfrm>
            <a:off x="4836291" y="3179115"/>
            <a:ext cx="3911600" cy="1868301"/>
          </a:xfrm>
          <a:prstGeom prst="roundRect">
            <a:avLst/>
          </a:prstGeom>
          <a:solidFill>
            <a:schemeClr val="tx2">
              <a:lumMod val="60000"/>
              <a:lumOff val="40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dirty="0">
              <a:solidFill>
                <a:srgbClr val="FFFFFF"/>
              </a:solidFill>
              <a:latin typeface="メイリオ"/>
              <a:ea typeface="メイリオ"/>
              <a:cs typeface="メイリオ"/>
            </a:endParaRPr>
          </a:p>
        </p:txBody>
      </p:sp>
      <p:sp>
        <p:nvSpPr>
          <p:cNvPr id="149" name="片側の 2 つの角を切り取った四角形 148"/>
          <p:cNvSpPr/>
          <p:nvPr/>
        </p:nvSpPr>
        <p:spPr>
          <a:xfrm>
            <a:off x="6464300" y="4611158"/>
            <a:ext cx="1274724" cy="1222258"/>
          </a:xfrm>
          <a:prstGeom prst="snip2SameRect">
            <a:avLst>
              <a:gd name="adj1" fmla="val 0"/>
              <a:gd name="adj2" fmla="val 0"/>
            </a:avLst>
          </a:prstGeom>
          <a:solidFill>
            <a:srgbClr val="0000FF">
              <a:alpha val="35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50" name="片側の 2 つの角を切り取った四角形 149"/>
          <p:cNvSpPr/>
          <p:nvPr/>
        </p:nvSpPr>
        <p:spPr>
          <a:xfrm>
            <a:off x="4990768" y="4590542"/>
            <a:ext cx="754746" cy="1222258"/>
          </a:xfrm>
          <a:prstGeom prst="snip2SameRect">
            <a:avLst>
              <a:gd name="adj1" fmla="val 50000"/>
              <a:gd name="adj2" fmla="val 0"/>
            </a:avLst>
          </a:prstGeom>
          <a:solidFill>
            <a:schemeClr val="accent6">
              <a:lumMod val="50000"/>
              <a:alpha val="47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40" name="片側の 2 つの角を切り取った四角形 139"/>
          <p:cNvSpPr/>
          <p:nvPr/>
        </p:nvSpPr>
        <p:spPr>
          <a:xfrm flipV="1">
            <a:off x="5936030" y="5550650"/>
            <a:ext cx="378647" cy="282765"/>
          </a:xfrm>
          <a:prstGeom prst="snip2Same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41" name="右大かっこ 140"/>
          <p:cNvSpPr/>
          <p:nvPr/>
        </p:nvSpPr>
        <p:spPr>
          <a:xfrm>
            <a:off x="6321090" y="5615831"/>
            <a:ext cx="103436" cy="130365"/>
          </a:xfrm>
          <a:prstGeom prst="rightBracket">
            <a:avLst/>
          </a:prstGeom>
          <a:solidFill>
            <a:schemeClr val="bg1">
              <a:lumMod val="65000"/>
            </a:schemeClr>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メイリオ"/>
              <a:ea typeface="メイリオ"/>
              <a:cs typeface="メイリオ"/>
            </a:endParaRPr>
          </a:p>
        </p:txBody>
      </p:sp>
      <p:sp>
        <p:nvSpPr>
          <p:cNvPr id="4" name="正方形/長方形 3"/>
          <p:cNvSpPr/>
          <p:nvPr/>
        </p:nvSpPr>
        <p:spPr>
          <a:xfrm>
            <a:off x="463217" y="1913585"/>
            <a:ext cx="3784600" cy="3919830"/>
          </a:xfrm>
          <a:prstGeom prst="rect">
            <a:avLst/>
          </a:prstGeom>
          <a:solidFill>
            <a:srgbClr val="0000FF">
              <a:alpha val="35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メイリオ"/>
              <a:ea typeface="メイリオ"/>
              <a:cs typeface="メイリオ"/>
            </a:endParaRPr>
          </a:p>
        </p:txBody>
      </p:sp>
      <p:grpSp>
        <p:nvGrpSpPr>
          <p:cNvPr id="86" name="図形グループ 85"/>
          <p:cNvGrpSpPr/>
          <p:nvPr/>
        </p:nvGrpSpPr>
        <p:grpSpPr>
          <a:xfrm>
            <a:off x="2228556" y="3068855"/>
            <a:ext cx="265954" cy="577851"/>
            <a:chOff x="1946324" y="4125162"/>
            <a:chExt cx="969964" cy="2007872"/>
          </a:xfrm>
        </p:grpSpPr>
        <p:sp>
          <p:nvSpPr>
            <p:cNvPr id="87" name="円/楕円 8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88" name="フローチャート: 論理積ゲート 8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grpSp>
        <p:nvGrpSpPr>
          <p:cNvPr id="89" name="図形グループ 88"/>
          <p:cNvGrpSpPr/>
          <p:nvPr/>
        </p:nvGrpSpPr>
        <p:grpSpPr>
          <a:xfrm>
            <a:off x="2750426" y="3068855"/>
            <a:ext cx="265954" cy="577851"/>
            <a:chOff x="1946324" y="4125162"/>
            <a:chExt cx="969964" cy="2007872"/>
          </a:xfrm>
        </p:grpSpPr>
        <p:sp>
          <p:nvSpPr>
            <p:cNvPr id="90" name="円/楕円 8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91" name="フローチャート: 論理積ゲート 9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grpSp>
        <p:nvGrpSpPr>
          <p:cNvPr id="92" name="図形グループ 91"/>
          <p:cNvGrpSpPr/>
          <p:nvPr/>
        </p:nvGrpSpPr>
        <p:grpSpPr>
          <a:xfrm>
            <a:off x="3315664" y="3077226"/>
            <a:ext cx="265954" cy="577851"/>
            <a:chOff x="1946324" y="4125162"/>
            <a:chExt cx="969964" cy="2007872"/>
          </a:xfrm>
        </p:grpSpPr>
        <p:sp>
          <p:nvSpPr>
            <p:cNvPr id="93" name="円/楕円 9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94" name="フローチャート: 論理積ゲート 9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2" name="タイトル 1"/>
          <p:cNvSpPr>
            <a:spLocks noGrp="1"/>
          </p:cNvSpPr>
          <p:nvPr>
            <p:ph type="title"/>
          </p:nvPr>
        </p:nvSpPr>
        <p:spPr/>
        <p:txBody>
          <a:bodyPr/>
          <a:lstStyle/>
          <a:p>
            <a:r>
              <a:rPr kumimoji="1" lang="en-US" altLang="ja-JP" dirty="0"/>
              <a:t>IT</a:t>
            </a:r>
            <a:r>
              <a:rPr kumimoji="1" lang="ja-JP" altLang="en-US" dirty="0"/>
              <a:t>で変わるこれからのワークスタイル</a:t>
            </a:r>
          </a:p>
        </p:txBody>
      </p:sp>
      <p:grpSp>
        <p:nvGrpSpPr>
          <p:cNvPr id="5" name="図形グループ 4"/>
          <p:cNvGrpSpPr/>
          <p:nvPr/>
        </p:nvGrpSpPr>
        <p:grpSpPr>
          <a:xfrm>
            <a:off x="7900325" y="4813841"/>
            <a:ext cx="452632" cy="369857"/>
            <a:chOff x="-62676" y="3965594"/>
            <a:chExt cx="679541" cy="593816"/>
          </a:xfrm>
        </p:grpSpPr>
        <p:sp>
          <p:nvSpPr>
            <p:cNvPr id="6" name="角丸四角形 5"/>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pic>
          <p:nvPicPr>
            <p:cNvPr id="7" name="図 6"/>
            <p:cNvPicPr>
              <a:picLocks noChangeAspect="1"/>
            </p:cNvPicPr>
            <p:nvPr/>
          </p:nvPicPr>
          <p:blipFill>
            <a:blip r:embed="rId3">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8" name="図形グループ 7"/>
          <p:cNvGrpSpPr/>
          <p:nvPr/>
        </p:nvGrpSpPr>
        <p:grpSpPr>
          <a:xfrm>
            <a:off x="8371579" y="4784532"/>
            <a:ext cx="237248" cy="390909"/>
            <a:chOff x="1140657" y="4229811"/>
            <a:chExt cx="341289" cy="550466"/>
          </a:xfrm>
        </p:grpSpPr>
        <p:sp>
          <p:nvSpPr>
            <p:cNvPr id="9" name="角丸四角形 8"/>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pic>
          <p:nvPicPr>
            <p:cNvPr id="10" name="図 9"/>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11" name="図形グループ 10"/>
          <p:cNvGrpSpPr/>
          <p:nvPr/>
        </p:nvGrpSpPr>
        <p:grpSpPr>
          <a:xfrm>
            <a:off x="5103991" y="4757369"/>
            <a:ext cx="517785" cy="587435"/>
            <a:chOff x="2667295" y="1059799"/>
            <a:chExt cx="681672" cy="722281"/>
          </a:xfrm>
        </p:grpSpPr>
        <p:sp>
          <p:nvSpPr>
            <p:cNvPr id="12" name="角丸四角形 11"/>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13" name="図 12"/>
            <p:cNvPicPr>
              <a:picLocks noChangeAspect="1"/>
            </p:cNvPicPr>
            <p:nvPr/>
          </p:nvPicPr>
          <p:blipFill>
            <a:blip r:embed="rId5">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14" name="図形グループ 13"/>
          <p:cNvGrpSpPr/>
          <p:nvPr/>
        </p:nvGrpSpPr>
        <p:grpSpPr>
          <a:xfrm>
            <a:off x="4731875" y="3937783"/>
            <a:ext cx="517785" cy="587435"/>
            <a:chOff x="2667295" y="1059799"/>
            <a:chExt cx="681672" cy="722281"/>
          </a:xfrm>
        </p:grpSpPr>
        <p:sp>
          <p:nvSpPr>
            <p:cNvPr id="15" name="角丸四角形 14"/>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16" name="図 15"/>
            <p:cNvPicPr>
              <a:picLocks noChangeAspect="1"/>
            </p:cNvPicPr>
            <p:nvPr/>
          </p:nvPicPr>
          <p:blipFill>
            <a:blip r:embed="rId5">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20" name="図形グループ 19"/>
          <p:cNvGrpSpPr/>
          <p:nvPr/>
        </p:nvGrpSpPr>
        <p:grpSpPr>
          <a:xfrm>
            <a:off x="876969" y="2199813"/>
            <a:ext cx="517785" cy="587435"/>
            <a:chOff x="2667295" y="1059799"/>
            <a:chExt cx="681672" cy="722281"/>
          </a:xfrm>
        </p:grpSpPr>
        <p:sp>
          <p:nvSpPr>
            <p:cNvPr id="21" name="角丸四角形 20"/>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chemeClr val="bg1"/>
                </a:solidFill>
                <a:latin typeface="ＭＳ Ｐゴシック"/>
                <a:ea typeface="ＭＳ Ｐゴシック"/>
                <a:cs typeface="ＭＳ Ｐゴシック"/>
              </a:endParaRPr>
            </a:p>
          </p:txBody>
        </p:sp>
        <p:pic>
          <p:nvPicPr>
            <p:cNvPr id="22" name="図 21"/>
            <p:cNvPicPr>
              <a:picLocks noChangeAspect="1"/>
            </p:cNvPicPr>
            <p:nvPr/>
          </p:nvPicPr>
          <p:blipFill>
            <a:blip r:embed="rId5">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29" name="図形グループ 28"/>
          <p:cNvGrpSpPr/>
          <p:nvPr/>
        </p:nvGrpSpPr>
        <p:grpSpPr>
          <a:xfrm>
            <a:off x="1656791" y="2199813"/>
            <a:ext cx="517785" cy="587435"/>
            <a:chOff x="2667295" y="1059799"/>
            <a:chExt cx="681672" cy="722281"/>
          </a:xfrm>
        </p:grpSpPr>
        <p:sp>
          <p:nvSpPr>
            <p:cNvPr id="30" name="角丸四角形 2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chemeClr val="bg1"/>
                </a:solidFill>
                <a:latin typeface="ＭＳ Ｐゴシック"/>
                <a:ea typeface="ＭＳ Ｐゴシック"/>
                <a:cs typeface="ＭＳ Ｐゴシック"/>
              </a:endParaRPr>
            </a:p>
          </p:txBody>
        </p:sp>
        <p:pic>
          <p:nvPicPr>
            <p:cNvPr id="31" name="図 30"/>
            <p:cNvPicPr>
              <a:picLocks noChangeAspect="1"/>
            </p:cNvPicPr>
            <p:nvPr/>
          </p:nvPicPr>
          <p:blipFill>
            <a:blip r:embed="rId5">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32" name="図形グループ 31"/>
          <p:cNvGrpSpPr/>
          <p:nvPr/>
        </p:nvGrpSpPr>
        <p:grpSpPr>
          <a:xfrm>
            <a:off x="8345289" y="3937783"/>
            <a:ext cx="452632" cy="369857"/>
            <a:chOff x="-62676" y="3965594"/>
            <a:chExt cx="679541" cy="593816"/>
          </a:xfrm>
        </p:grpSpPr>
        <p:sp>
          <p:nvSpPr>
            <p:cNvPr id="33" name="角丸四角形 32"/>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pic>
          <p:nvPicPr>
            <p:cNvPr id="34" name="図 33"/>
            <p:cNvPicPr>
              <a:picLocks noChangeAspect="1"/>
            </p:cNvPicPr>
            <p:nvPr/>
          </p:nvPicPr>
          <p:blipFill>
            <a:blip r:embed="rId3">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35" name="図形グループ 34"/>
          <p:cNvGrpSpPr/>
          <p:nvPr/>
        </p:nvGrpSpPr>
        <p:grpSpPr>
          <a:xfrm>
            <a:off x="5298122" y="4987298"/>
            <a:ext cx="265954" cy="577851"/>
            <a:chOff x="1946324" y="4125162"/>
            <a:chExt cx="969964" cy="2007872"/>
          </a:xfrm>
        </p:grpSpPr>
        <p:sp>
          <p:nvSpPr>
            <p:cNvPr id="36" name="円/楕円 3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7" name="フローチャート: 論理積ゲート 3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8" name="図形グループ 37"/>
          <p:cNvGrpSpPr/>
          <p:nvPr/>
        </p:nvGrpSpPr>
        <p:grpSpPr>
          <a:xfrm>
            <a:off x="4820911" y="4155629"/>
            <a:ext cx="265954" cy="577851"/>
            <a:chOff x="1946324" y="4125162"/>
            <a:chExt cx="969964" cy="2007872"/>
          </a:xfrm>
        </p:grpSpPr>
        <p:sp>
          <p:nvSpPr>
            <p:cNvPr id="39" name="円/楕円 3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0" name="フローチャート: 論理積ゲート 3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4" name="図形グループ 43"/>
          <p:cNvGrpSpPr/>
          <p:nvPr/>
        </p:nvGrpSpPr>
        <p:grpSpPr>
          <a:xfrm>
            <a:off x="8520242" y="4123579"/>
            <a:ext cx="265954" cy="577851"/>
            <a:chOff x="1946324" y="4125162"/>
            <a:chExt cx="969964" cy="2007872"/>
          </a:xfrm>
        </p:grpSpPr>
        <p:sp>
          <p:nvSpPr>
            <p:cNvPr id="45" name="円/楕円 4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6" name="フローチャート: 論理積ゲート 4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7" name="図形グループ 46"/>
          <p:cNvGrpSpPr/>
          <p:nvPr/>
        </p:nvGrpSpPr>
        <p:grpSpPr>
          <a:xfrm>
            <a:off x="7939688" y="4998771"/>
            <a:ext cx="265954" cy="577850"/>
            <a:chOff x="1946324" y="4125162"/>
            <a:chExt cx="969964" cy="2007867"/>
          </a:xfrm>
        </p:grpSpPr>
        <p:sp>
          <p:nvSpPr>
            <p:cNvPr id="48" name="円/楕円 4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9" name="フローチャート: 論理積ゲート 48"/>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50" name="図形グループ 49"/>
          <p:cNvGrpSpPr/>
          <p:nvPr/>
        </p:nvGrpSpPr>
        <p:grpSpPr>
          <a:xfrm>
            <a:off x="8309461" y="5002378"/>
            <a:ext cx="265954" cy="577851"/>
            <a:chOff x="1946324" y="4125162"/>
            <a:chExt cx="969964" cy="2007872"/>
          </a:xfrm>
        </p:grpSpPr>
        <p:sp>
          <p:nvSpPr>
            <p:cNvPr id="51" name="円/楕円 5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2" name="フローチャート: 論理積ゲート 5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56" name="図形グループ 55"/>
          <p:cNvGrpSpPr/>
          <p:nvPr/>
        </p:nvGrpSpPr>
        <p:grpSpPr>
          <a:xfrm>
            <a:off x="795550" y="2371474"/>
            <a:ext cx="265954" cy="577851"/>
            <a:chOff x="1946324" y="4125162"/>
            <a:chExt cx="969964" cy="2007872"/>
          </a:xfrm>
        </p:grpSpPr>
        <p:sp>
          <p:nvSpPr>
            <p:cNvPr id="57" name="円/楕円 5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8" name="フローチャート: 論理積ゲート 5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grpSp>
        <p:nvGrpSpPr>
          <p:cNvPr id="62" name="図形グループ 61"/>
          <p:cNvGrpSpPr/>
          <p:nvPr/>
        </p:nvGrpSpPr>
        <p:grpSpPr>
          <a:xfrm>
            <a:off x="1962603" y="2371474"/>
            <a:ext cx="265954" cy="577851"/>
            <a:chOff x="1946324" y="4125162"/>
            <a:chExt cx="969964" cy="2007872"/>
          </a:xfrm>
        </p:grpSpPr>
        <p:sp>
          <p:nvSpPr>
            <p:cNvPr id="63" name="円/楕円 6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4" name="フローチャート: 論理積ゲート 6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65" name="テキスト ボックス 64"/>
          <p:cNvSpPr txBox="1"/>
          <p:nvPr/>
        </p:nvSpPr>
        <p:spPr>
          <a:xfrm>
            <a:off x="5745514" y="3744266"/>
            <a:ext cx="2262158" cy="738664"/>
          </a:xfrm>
          <a:prstGeom prst="rect">
            <a:avLst/>
          </a:prstGeom>
          <a:noFill/>
        </p:spPr>
        <p:txBody>
          <a:bodyPr wrap="none" rtlCol="0">
            <a:spAutoFit/>
          </a:bodyPr>
          <a:lstStyle/>
          <a:p>
            <a:r>
              <a:rPr kumimoji="1" lang="ja-JP" altLang="en-US" sz="2400" dirty="0">
                <a:solidFill>
                  <a:schemeClr val="bg1"/>
                </a:solidFill>
                <a:latin typeface="メイリオ"/>
                <a:ea typeface="メイリオ"/>
                <a:cs typeface="メイリオ"/>
              </a:rPr>
              <a:t>ネットワーク</a:t>
            </a:r>
            <a:endParaRPr kumimoji="1" lang="en-US" altLang="ja-JP" sz="2400" dirty="0">
              <a:solidFill>
                <a:schemeClr val="bg1"/>
              </a:solidFill>
              <a:latin typeface="メイリオ"/>
              <a:ea typeface="メイリオ"/>
              <a:cs typeface="メイリオ"/>
            </a:endParaRPr>
          </a:p>
          <a:p>
            <a:r>
              <a:rPr lang="ja-JP" altLang="en-US" dirty="0">
                <a:solidFill>
                  <a:schemeClr val="bg1"/>
                </a:solidFill>
                <a:latin typeface="メイリオ"/>
                <a:ea typeface="メイリオ"/>
                <a:cs typeface="メイリオ"/>
              </a:rPr>
              <a:t>（インターネット）</a:t>
            </a:r>
            <a:endParaRPr kumimoji="1" lang="ja-JP" altLang="en-US" dirty="0">
              <a:solidFill>
                <a:schemeClr val="bg1"/>
              </a:solidFill>
              <a:latin typeface="メイリオ"/>
              <a:ea typeface="メイリオ"/>
              <a:cs typeface="メイリオ"/>
            </a:endParaRPr>
          </a:p>
        </p:txBody>
      </p:sp>
      <p:sp>
        <p:nvSpPr>
          <p:cNvPr id="67" name="正方形/長方形 66"/>
          <p:cNvSpPr/>
          <p:nvPr/>
        </p:nvSpPr>
        <p:spPr>
          <a:xfrm>
            <a:off x="1229654" y="2354479"/>
            <a:ext cx="389263" cy="43277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chemeClr val="tx1">
                    <a:lumMod val="85000"/>
                    <a:lumOff val="15000"/>
                  </a:schemeClr>
                </a:solidFill>
                <a:latin typeface="ＭＳ Ｐゴシック"/>
                <a:ea typeface="ＭＳ Ｐゴシック"/>
                <a:cs typeface="ＭＳ Ｐゴシック"/>
              </a:rPr>
              <a:t>~~~~~~~~~~~~~~~</a:t>
            </a:r>
            <a:endParaRPr kumimoji="1" lang="ja-JP" altLang="en-US" sz="800" dirty="0">
              <a:solidFill>
                <a:schemeClr val="tx1">
                  <a:lumMod val="85000"/>
                  <a:lumOff val="15000"/>
                </a:schemeClr>
              </a:solidFill>
              <a:latin typeface="ＭＳ Ｐゴシック"/>
              <a:ea typeface="ＭＳ Ｐゴシック"/>
              <a:cs typeface="ＭＳ Ｐゴシック"/>
            </a:endParaRPr>
          </a:p>
        </p:txBody>
      </p:sp>
      <p:sp>
        <p:nvSpPr>
          <p:cNvPr id="68" name="正方形/長方形 67"/>
          <p:cNvSpPr/>
          <p:nvPr/>
        </p:nvSpPr>
        <p:spPr>
          <a:xfrm>
            <a:off x="1343728" y="2436807"/>
            <a:ext cx="389263" cy="43277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chemeClr val="tx1">
                    <a:lumMod val="85000"/>
                    <a:lumOff val="15000"/>
                  </a:schemeClr>
                </a:solidFill>
                <a:latin typeface="ＭＳ Ｐゴシック"/>
                <a:ea typeface="ＭＳ Ｐゴシック"/>
                <a:cs typeface="ＭＳ Ｐゴシック"/>
              </a:rPr>
              <a:t>~~~~~~~~~~~~~~~</a:t>
            </a:r>
            <a:endParaRPr kumimoji="1" lang="ja-JP" altLang="en-US" sz="800" dirty="0">
              <a:solidFill>
                <a:schemeClr val="tx1">
                  <a:lumMod val="85000"/>
                  <a:lumOff val="15000"/>
                </a:schemeClr>
              </a:solidFill>
              <a:latin typeface="ＭＳ Ｐゴシック"/>
              <a:ea typeface="ＭＳ Ｐゴシック"/>
              <a:cs typeface="ＭＳ Ｐゴシック"/>
            </a:endParaRPr>
          </a:p>
        </p:txBody>
      </p:sp>
      <p:sp>
        <p:nvSpPr>
          <p:cNvPr id="69" name="正方形/長方形 68"/>
          <p:cNvSpPr/>
          <p:nvPr/>
        </p:nvSpPr>
        <p:spPr>
          <a:xfrm>
            <a:off x="1426337" y="2516555"/>
            <a:ext cx="389263" cy="43277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chemeClr val="tx1">
                    <a:lumMod val="85000"/>
                    <a:lumOff val="15000"/>
                  </a:schemeClr>
                </a:solidFill>
                <a:latin typeface="ＭＳ Ｐゴシック"/>
                <a:ea typeface="ＭＳ Ｐゴシック"/>
                <a:cs typeface="ＭＳ Ｐゴシック"/>
              </a:rPr>
              <a:t>~~~~~~~~~~~~~~~</a:t>
            </a:r>
            <a:endParaRPr kumimoji="1" lang="ja-JP" altLang="en-US" sz="800" dirty="0">
              <a:solidFill>
                <a:schemeClr val="tx1">
                  <a:lumMod val="85000"/>
                  <a:lumOff val="15000"/>
                </a:schemeClr>
              </a:solidFill>
              <a:latin typeface="ＭＳ Ｐゴシック"/>
              <a:ea typeface="ＭＳ Ｐゴシック"/>
              <a:cs typeface="ＭＳ Ｐゴシック"/>
            </a:endParaRPr>
          </a:p>
        </p:txBody>
      </p:sp>
      <p:sp>
        <p:nvSpPr>
          <p:cNvPr id="70" name="円/楕円 69"/>
          <p:cNvSpPr/>
          <p:nvPr/>
        </p:nvSpPr>
        <p:spPr>
          <a:xfrm>
            <a:off x="1815600" y="3522015"/>
            <a:ext cx="1963329" cy="503671"/>
          </a:xfrm>
          <a:prstGeom prst="ellipse">
            <a:avLst/>
          </a:prstGeom>
          <a:solidFill>
            <a:srgbClr val="CC99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95" name="正方形/長方形 94"/>
          <p:cNvSpPr/>
          <p:nvPr/>
        </p:nvSpPr>
        <p:spPr>
          <a:xfrm>
            <a:off x="2177756" y="3474483"/>
            <a:ext cx="389263" cy="43277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chemeClr val="tx1">
                    <a:lumMod val="85000"/>
                    <a:lumOff val="15000"/>
                  </a:schemeClr>
                </a:solidFill>
                <a:latin typeface="ＭＳ Ｐゴシック"/>
                <a:ea typeface="ＭＳ Ｐゴシック"/>
                <a:cs typeface="ＭＳ Ｐゴシック"/>
              </a:rPr>
              <a:t>~~~~~~~~~~~~~~~</a:t>
            </a:r>
            <a:endParaRPr kumimoji="1" lang="ja-JP" altLang="en-US" sz="800" dirty="0">
              <a:solidFill>
                <a:schemeClr val="tx1">
                  <a:lumMod val="85000"/>
                  <a:lumOff val="15000"/>
                </a:schemeClr>
              </a:solidFill>
              <a:latin typeface="ＭＳ Ｐゴシック"/>
              <a:ea typeface="ＭＳ Ｐゴシック"/>
              <a:cs typeface="ＭＳ Ｐゴシック"/>
            </a:endParaRPr>
          </a:p>
        </p:txBody>
      </p:sp>
      <p:sp>
        <p:nvSpPr>
          <p:cNvPr id="96" name="正方形/長方形 95"/>
          <p:cNvSpPr/>
          <p:nvPr/>
        </p:nvSpPr>
        <p:spPr>
          <a:xfrm>
            <a:off x="2725488" y="3464092"/>
            <a:ext cx="389263" cy="43277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chemeClr val="tx1">
                    <a:lumMod val="85000"/>
                    <a:lumOff val="15000"/>
                  </a:schemeClr>
                </a:solidFill>
                <a:latin typeface="ＭＳ Ｐゴシック"/>
                <a:ea typeface="ＭＳ Ｐゴシック"/>
                <a:cs typeface="ＭＳ Ｐゴシック"/>
              </a:rPr>
              <a:t>~~~~~~~~~~~~~~~</a:t>
            </a:r>
            <a:endParaRPr kumimoji="1" lang="ja-JP" altLang="en-US" sz="800" dirty="0">
              <a:solidFill>
                <a:schemeClr val="tx1">
                  <a:lumMod val="85000"/>
                  <a:lumOff val="15000"/>
                </a:schemeClr>
              </a:solidFill>
              <a:latin typeface="ＭＳ Ｐゴシック"/>
              <a:ea typeface="ＭＳ Ｐゴシック"/>
              <a:cs typeface="ＭＳ Ｐゴシック"/>
            </a:endParaRPr>
          </a:p>
        </p:txBody>
      </p:sp>
      <p:sp>
        <p:nvSpPr>
          <p:cNvPr id="97" name="正方形/長方形 96"/>
          <p:cNvSpPr/>
          <p:nvPr/>
        </p:nvSpPr>
        <p:spPr>
          <a:xfrm>
            <a:off x="3244578" y="3453216"/>
            <a:ext cx="389263" cy="43277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chemeClr val="tx1">
                    <a:lumMod val="85000"/>
                    <a:lumOff val="15000"/>
                  </a:schemeClr>
                </a:solidFill>
                <a:latin typeface="ＭＳ Ｐゴシック"/>
                <a:ea typeface="ＭＳ Ｐゴシック"/>
                <a:cs typeface="ＭＳ Ｐゴシック"/>
              </a:rPr>
              <a:t>~~~~~~~~~~~~~~~</a:t>
            </a:r>
            <a:endParaRPr kumimoji="1" lang="ja-JP" altLang="en-US" sz="800" dirty="0">
              <a:solidFill>
                <a:schemeClr val="tx1">
                  <a:lumMod val="85000"/>
                  <a:lumOff val="15000"/>
                </a:schemeClr>
              </a:solidFill>
              <a:latin typeface="ＭＳ Ｐゴシック"/>
              <a:ea typeface="ＭＳ Ｐゴシック"/>
              <a:cs typeface="ＭＳ Ｐゴシック"/>
            </a:endParaRPr>
          </a:p>
        </p:txBody>
      </p:sp>
      <p:sp>
        <p:nvSpPr>
          <p:cNvPr id="98" name="正方形/長方形 97"/>
          <p:cNvSpPr/>
          <p:nvPr/>
        </p:nvSpPr>
        <p:spPr>
          <a:xfrm>
            <a:off x="2054210" y="3664787"/>
            <a:ext cx="389263" cy="43277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chemeClr val="tx1">
                    <a:lumMod val="85000"/>
                    <a:lumOff val="15000"/>
                  </a:schemeClr>
                </a:solidFill>
                <a:latin typeface="ＭＳ Ｐゴシック"/>
                <a:ea typeface="ＭＳ Ｐゴシック"/>
                <a:cs typeface="ＭＳ Ｐゴシック"/>
              </a:rPr>
              <a:t>~~~~~~~~~~~~~~~</a:t>
            </a:r>
            <a:endParaRPr kumimoji="1" lang="ja-JP" altLang="en-US" sz="800" dirty="0">
              <a:solidFill>
                <a:schemeClr val="tx1">
                  <a:lumMod val="85000"/>
                  <a:lumOff val="15000"/>
                </a:schemeClr>
              </a:solidFill>
              <a:latin typeface="ＭＳ Ｐゴシック"/>
              <a:ea typeface="ＭＳ Ｐゴシック"/>
              <a:cs typeface="ＭＳ Ｐゴシック"/>
            </a:endParaRPr>
          </a:p>
        </p:txBody>
      </p:sp>
      <p:sp>
        <p:nvSpPr>
          <p:cNvPr id="99" name="正方形/長方形 98"/>
          <p:cNvSpPr/>
          <p:nvPr/>
        </p:nvSpPr>
        <p:spPr>
          <a:xfrm>
            <a:off x="2601942" y="3654396"/>
            <a:ext cx="389263" cy="43277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chemeClr val="tx1">
                    <a:lumMod val="85000"/>
                    <a:lumOff val="15000"/>
                  </a:schemeClr>
                </a:solidFill>
                <a:latin typeface="ＭＳ Ｐゴシック"/>
                <a:ea typeface="ＭＳ Ｐゴシック"/>
                <a:cs typeface="ＭＳ Ｐゴシック"/>
              </a:rPr>
              <a:t>~~~~~~~~~~~~~~~</a:t>
            </a:r>
            <a:endParaRPr kumimoji="1" lang="ja-JP" altLang="en-US" sz="800" dirty="0">
              <a:solidFill>
                <a:schemeClr val="tx1">
                  <a:lumMod val="85000"/>
                  <a:lumOff val="15000"/>
                </a:schemeClr>
              </a:solidFill>
              <a:latin typeface="ＭＳ Ｐゴシック"/>
              <a:ea typeface="ＭＳ Ｐゴシック"/>
              <a:cs typeface="ＭＳ Ｐゴシック"/>
            </a:endParaRPr>
          </a:p>
        </p:txBody>
      </p:sp>
      <p:sp>
        <p:nvSpPr>
          <p:cNvPr id="100" name="正方形/長方形 99"/>
          <p:cNvSpPr/>
          <p:nvPr/>
        </p:nvSpPr>
        <p:spPr>
          <a:xfrm>
            <a:off x="3121032" y="3643520"/>
            <a:ext cx="389263" cy="43277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chemeClr val="tx1">
                    <a:lumMod val="85000"/>
                    <a:lumOff val="15000"/>
                  </a:schemeClr>
                </a:solidFill>
                <a:latin typeface="ＭＳ Ｐゴシック"/>
                <a:ea typeface="ＭＳ Ｐゴシック"/>
                <a:cs typeface="ＭＳ Ｐゴシック"/>
              </a:rPr>
              <a:t>~~~~~~~~~~~~~~~</a:t>
            </a:r>
            <a:endParaRPr kumimoji="1" lang="ja-JP" altLang="en-US" sz="800" dirty="0">
              <a:solidFill>
                <a:schemeClr val="tx1">
                  <a:lumMod val="85000"/>
                  <a:lumOff val="15000"/>
                </a:schemeClr>
              </a:solidFill>
              <a:latin typeface="ＭＳ Ｐゴシック"/>
              <a:ea typeface="ＭＳ Ｐゴシック"/>
              <a:cs typeface="ＭＳ Ｐゴシック"/>
            </a:endParaRPr>
          </a:p>
        </p:txBody>
      </p:sp>
      <p:grpSp>
        <p:nvGrpSpPr>
          <p:cNvPr id="71" name="図形グループ 70"/>
          <p:cNvGrpSpPr/>
          <p:nvPr/>
        </p:nvGrpSpPr>
        <p:grpSpPr>
          <a:xfrm>
            <a:off x="2095580" y="3747831"/>
            <a:ext cx="265954" cy="577851"/>
            <a:chOff x="1946324" y="4125162"/>
            <a:chExt cx="969964" cy="2007872"/>
          </a:xfrm>
        </p:grpSpPr>
        <p:sp>
          <p:nvSpPr>
            <p:cNvPr id="72" name="円/楕円 7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3" name="フローチャート: 論理積ゲート 7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grpSp>
        <p:nvGrpSpPr>
          <p:cNvPr id="77" name="図形グループ 76"/>
          <p:cNvGrpSpPr/>
          <p:nvPr/>
        </p:nvGrpSpPr>
        <p:grpSpPr>
          <a:xfrm>
            <a:off x="3182687" y="3745724"/>
            <a:ext cx="265954" cy="577851"/>
            <a:chOff x="1946324" y="4125162"/>
            <a:chExt cx="969964" cy="2007872"/>
          </a:xfrm>
        </p:grpSpPr>
        <p:sp>
          <p:nvSpPr>
            <p:cNvPr id="78" name="円/楕円 7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9" name="フローチャート: 論理積ゲート 7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grpSp>
        <p:nvGrpSpPr>
          <p:cNvPr id="74" name="図形グループ 73"/>
          <p:cNvGrpSpPr/>
          <p:nvPr/>
        </p:nvGrpSpPr>
        <p:grpSpPr>
          <a:xfrm>
            <a:off x="2671430" y="3747831"/>
            <a:ext cx="265954" cy="577851"/>
            <a:chOff x="1946324" y="4125162"/>
            <a:chExt cx="969964" cy="2007872"/>
          </a:xfrm>
        </p:grpSpPr>
        <p:sp>
          <p:nvSpPr>
            <p:cNvPr id="75" name="円/楕円 7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6" name="フローチャート: 論理積ゲート 7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grpSp>
        <p:nvGrpSpPr>
          <p:cNvPr id="101" name="図形グループ 100"/>
          <p:cNvGrpSpPr/>
          <p:nvPr/>
        </p:nvGrpSpPr>
        <p:grpSpPr>
          <a:xfrm>
            <a:off x="3404141" y="2187301"/>
            <a:ext cx="517785" cy="587435"/>
            <a:chOff x="2667295" y="1059799"/>
            <a:chExt cx="681672" cy="722281"/>
          </a:xfrm>
        </p:grpSpPr>
        <p:sp>
          <p:nvSpPr>
            <p:cNvPr id="102" name="角丸四角形 101"/>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chemeClr val="bg1"/>
                </a:solidFill>
                <a:latin typeface="ＭＳ Ｐゴシック"/>
                <a:ea typeface="ＭＳ Ｐゴシック"/>
                <a:cs typeface="ＭＳ Ｐゴシック"/>
              </a:endParaRPr>
            </a:p>
          </p:txBody>
        </p:sp>
        <p:pic>
          <p:nvPicPr>
            <p:cNvPr id="103" name="図 102"/>
            <p:cNvPicPr>
              <a:picLocks noChangeAspect="1"/>
            </p:cNvPicPr>
            <p:nvPr/>
          </p:nvPicPr>
          <p:blipFill>
            <a:blip r:embed="rId5">
              <a:clrChange>
                <a:clrFrom>
                  <a:srgbClr val="FFFFFF"/>
                </a:clrFrom>
                <a:clrTo>
                  <a:srgbClr val="FFFFFF">
                    <a:alpha val="0"/>
                  </a:srgbClr>
                </a:clrTo>
              </a:clrChange>
            </a:blip>
            <a:stretch>
              <a:fillRect/>
            </a:stretch>
          </p:blipFill>
          <p:spPr>
            <a:xfrm>
              <a:off x="2667295" y="1059799"/>
              <a:ext cx="681672" cy="722281"/>
            </a:xfrm>
            <a:prstGeom prst="rect">
              <a:avLst/>
            </a:prstGeom>
          </p:spPr>
        </p:pic>
      </p:grpSp>
      <p:sp>
        <p:nvSpPr>
          <p:cNvPr id="107" name="正方形/長方形 106"/>
          <p:cNvSpPr/>
          <p:nvPr/>
        </p:nvSpPr>
        <p:spPr>
          <a:xfrm>
            <a:off x="3562767" y="2503125"/>
            <a:ext cx="389263" cy="43277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chemeClr val="tx1">
                    <a:lumMod val="85000"/>
                    <a:lumOff val="15000"/>
                  </a:schemeClr>
                </a:solidFill>
                <a:latin typeface="ＭＳ Ｐゴシック"/>
                <a:ea typeface="ＭＳ Ｐゴシック"/>
                <a:cs typeface="ＭＳ Ｐゴシック"/>
              </a:rPr>
              <a:t>~~~~~~~~~~~~~~~</a:t>
            </a:r>
            <a:endParaRPr kumimoji="1" lang="ja-JP" altLang="en-US" sz="800" dirty="0">
              <a:solidFill>
                <a:schemeClr val="tx1">
                  <a:lumMod val="85000"/>
                  <a:lumOff val="15000"/>
                </a:schemeClr>
              </a:solidFill>
              <a:latin typeface="ＭＳ Ｐゴシック"/>
              <a:ea typeface="ＭＳ Ｐゴシック"/>
              <a:cs typeface="ＭＳ Ｐゴシック"/>
            </a:endParaRPr>
          </a:p>
        </p:txBody>
      </p:sp>
      <p:grpSp>
        <p:nvGrpSpPr>
          <p:cNvPr id="104" name="図形グループ 103"/>
          <p:cNvGrpSpPr/>
          <p:nvPr/>
        </p:nvGrpSpPr>
        <p:grpSpPr>
          <a:xfrm>
            <a:off x="3723340" y="2358044"/>
            <a:ext cx="265954" cy="577851"/>
            <a:chOff x="1946324" y="4125162"/>
            <a:chExt cx="969964" cy="2007872"/>
          </a:xfrm>
        </p:grpSpPr>
        <p:sp>
          <p:nvSpPr>
            <p:cNvPr id="105" name="円/楕円 10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06" name="フローチャート: 論理積ゲート 10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grpSp>
        <p:nvGrpSpPr>
          <p:cNvPr id="108" name="図形グループ 107"/>
          <p:cNvGrpSpPr/>
          <p:nvPr/>
        </p:nvGrpSpPr>
        <p:grpSpPr>
          <a:xfrm>
            <a:off x="2580222" y="4484915"/>
            <a:ext cx="517785" cy="587435"/>
            <a:chOff x="2667295" y="1059799"/>
            <a:chExt cx="681672" cy="722281"/>
          </a:xfrm>
        </p:grpSpPr>
        <p:sp>
          <p:nvSpPr>
            <p:cNvPr id="109" name="角丸四角形 108"/>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chemeClr val="bg1"/>
                </a:solidFill>
                <a:latin typeface="ＭＳ Ｐゴシック"/>
                <a:ea typeface="ＭＳ Ｐゴシック"/>
                <a:cs typeface="ＭＳ Ｐゴシック"/>
              </a:endParaRPr>
            </a:p>
          </p:txBody>
        </p:sp>
        <p:pic>
          <p:nvPicPr>
            <p:cNvPr id="110" name="図 109"/>
            <p:cNvPicPr>
              <a:picLocks noChangeAspect="1"/>
            </p:cNvPicPr>
            <p:nvPr/>
          </p:nvPicPr>
          <p:blipFill>
            <a:blip r:embed="rId5">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111" name="図形グループ 110"/>
          <p:cNvGrpSpPr/>
          <p:nvPr/>
        </p:nvGrpSpPr>
        <p:grpSpPr>
          <a:xfrm>
            <a:off x="3360044" y="4484915"/>
            <a:ext cx="517785" cy="587435"/>
            <a:chOff x="2667295" y="1059799"/>
            <a:chExt cx="681672" cy="722281"/>
          </a:xfrm>
        </p:grpSpPr>
        <p:sp>
          <p:nvSpPr>
            <p:cNvPr id="112" name="角丸四角形 111"/>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chemeClr val="bg1"/>
                </a:solidFill>
                <a:latin typeface="ＭＳ Ｐゴシック"/>
                <a:ea typeface="ＭＳ Ｐゴシック"/>
                <a:cs typeface="ＭＳ Ｐゴシック"/>
              </a:endParaRPr>
            </a:p>
          </p:txBody>
        </p:sp>
        <p:pic>
          <p:nvPicPr>
            <p:cNvPr id="113" name="図 112"/>
            <p:cNvPicPr>
              <a:picLocks noChangeAspect="1"/>
            </p:cNvPicPr>
            <p:nvPr/>
          </p:nvPicPr>
          <p:blipFill>
            <a:blip r:embed="rId5">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114" name="図形グループ 113"/>
          <p:cNvGrpSpPr/>
          <p:nvPr/>
        </p:nvGrpSpPr>
        <p:grpSpPr>
          <a:xfrm>
            <a:off x="2498803" y="4656576"/>
            <a:ext cx="265954" cy="577851"/>
            <a:chOff x="1946324" y="4125162"/>
            <a:chExt cx="969964" cy="2007872"/>
          </a:xfrm>
        </p:grpSpPr>
        <p:sp>
          <p:nvSpPr>
            <p:cNvPr id="115" name="円/楕円 11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6" name="フローチャート: 論理積ゲート 11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grpSp>
        <p:nvGrpSpPr>
          <p:cNvPr id="117" name="図形グループ 116"/>
          <p:cNvGrpSpPr/>
          <p:nvPr/>
        </p:nvGrpSpPr>
        <p:grpSpPr>
          <a:xfrm>
            <a:off x="3665856" y="4656576"/>
            <a:ext cx="265954" cy="577851"/>
            <a:chOff x="1946324" y="4125162"/>
            <a:chExt cx="969964" cy="2007872"/>
          </a:xfrm>
        </p:grpSpPr>
        <p:sp>
          <p:nvSpPr>
            <p:cNvPr id="118" name="円/楕円 11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9" name="フローチャート: 論理積ゲート 11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120" name="正方形/長方形 119"/>
          <p:cNvSpPr/>
          <p:nvPr/>
        </p:nvSpPr>
        <p:spPr>
          <a:xfrm>
            <a:off x="2932907" y="4639581"/>
            <a:ext cx="389263" cy="43277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chemeClr val="tx1">
                    <a:lumMod val="85000"/>
                    <a:lumOff val="15000"/>
                  </a:schemeClr>
                </a:solidFill>
                <a:latin typeface="ＭＳ Ｐゴシック"/>
                <a:ea typeface="ＭＳ Ｐゴシック"/>
                <a:cs typeface="ＭＳ Ｐゴシック"/>
              </a:rPr>
              <a:t>~~~~~~~~~~~~~~~</a:t>
            </a:r>
            <a:endParaRPr kumimoji="1" lang="ja-JP" altLang="en-US" sz="800" dirty="0">
              <a:solidFill>
                <a:schemeClr val="tx1">
                  <a:lumMod val="85000"/>
                  <a:lumOff val="15000"/>
                </a:schemeClr>
              </a:solidFill>
              <a:latin typeface="ＭＳ Ｐゴシック"/>
              <a:ea typeface="ＭＳ Ｐゴシック"/>
              <a:cs typeface="ＭＳ Ｐゴシック"/>
            </a:endParaRPr>
          </a:p>
        </p:txBody>
      </p:sp>
      <p:sp>
        <p:nvSpPr>
          <p:cNvPr id="121" name="正方形/長方形 120"/>
          <p:cNvSpPr/>
          <p:nvPr/>
        </p:nvSpPr>
        <p:spPr>
          <a:xfrm>
            <a:off x="3046981" y="4721909"/>
            <a:ext cx="389263" cy="43277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chemeClr val="tx1">
                    <a:lumMod val="85000"/>
                    <a:lumOff val="15000"/>
                  </a:schemeClr>
                </a:solidFill>
                <a:latin typeface="ＭＳ Ｐゴシック"/>
                <a:ea typeface="ＭＳ Ｐゴシック"/>
                <a:cs typeface="ＭＳ Ｐゴシック"/>
              </a:rPr>
              <a:t>~~~~~~~~~~~~~~~</a:t>
            </a:r>
            <a:endParaRPr kumimoji="1" lang="ja-JP" altLang="en-US" sz="800" dirty="0">
              <a:solidFill>
                <a:schemeClr val="tx1">
                  <a:lumMod val="85000"/>
                  <a:lumOff val="15000"/>
                </a:schemeClr>
              </a:solidFill>
              <a:latin typeface="ＭＳ Ｐゴシック"/>
              <a:ea typeface="ＭＳ Ｐゴシック"/>
              <a:cs typeface="ＭＳ Ｐゴシック"/>
            </a:endParaRPr>
          </a:p>
        </p:txBody>
      </p:sp>
      <p:sp>
        <p:nvSpPr>
          <p:cNvPr id="122" name="正方形/長方形 121"/>
          <p:cNvSpPr/>
          <p:nvPr/>
        </p:nvSpPr>
        <p:spPr>
          <a:xfrm>
            <a:off x="3129590" y="4801657"/>
            <a:ext cx="389263" cy="43277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chemeClr val="tx1">
                    <a:lumMod val="85000"/>
                    <a:lumOff val="15000"/>
                  </a:schemeClr>
                </a:solidFill>
                <a:latin typeface="ＭＳ Ｐゴシック"/>
                <a:ea typeface="ＭＳ Ｐゴシック"/>
                <a:cs typeface="ＭＳ Ｐゴシック"/>
              </a:rPr>
              <a:t>~~~~~~~~~~~~~~~</a:t>
            </a:r>
            <a:endParaRPr kumimoji="1" lang="ja-JP" altLang="en-US" sz="800" dirty="0">
              <a:solidFill>
                <a:schemeClr val="tx1">
                  <a:lumMod val="85000"/>
                  <a:lumOff val="15000"/>
                </a:schemeClr>
              </a:solidFill>
              <a:latin typeface="ＭＳ Ｐゴシック"/>
              <a:ea typeface="ＭＳ Ｐゴシック"/>
              <a:cs typeface="ＭＳ Ｐゴシック"/>
            </a:endParaRPr>
          </a:p>
        </p:txBody>
      </p:sp>
      <p:grpSp>
        <p:nvGrpSpPr>
          <p:cNvPr id="123" name="図形グループ 122"/>
          <p:cNvGrpSpPr/>
          <p:nvPr/>
        </p:nvGrpSpPr>
        <p:grpSpPr>
          <a:xfrm>
            <a:off x="932745" y="4528105"/>
            <a:ext cx="517785" cy="587435"/>
            <a:chOff x="2667295" y="1059799"/>
            <a:chExt cx="681672" cy="722281"/>
          </a:xfrm>
        </p:grpSpPr>
        <p:sp>
          <p:nvSpPr>
            <p:cNvPr id="124" name="角丸四角形 123"/>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chemeClr val="bg1"/>
                </a:solidFill>
                <a:latin typeface="ＭＳ Ｐゴシック"/>
                <a:ea typeface="ＭＳ Ｐゴシック"/>
                <a:cs typeface="ＭＳ Ｐゴシック"/>
              </a:endParaRPr>
            </a:p>
          </p:txBody>
        </p:sp>
        <p:pic>
          <p:nvPicPr>
            <p:cNvPr id="125" name="図 124"/>
            <p:cNvPicPr>
              <a:picLocks noChangeAspect="1"/>
            </p:cNvPicPr>
            <p:nvPr/>
          </p:nvPicPr>
          <p:blipFill>
            <a:blip r:embed="rId5">
              <a:clrChange>
                <a:clrFrom>
                  <a:srgbClr val="FFFFFF"/>
                </a:clrFrom>
                <a:clrTo>
                  <a:srgbClr val="FFFFFF">
                    <a:alpha val="0"/>
                  </a:srgbClr>
                </a:clrTo>
              </a:clrChange>
            </a:blip>
            <a:stretch>
              <a:fillRect/>
            </a:stretch>
          </p:blipFill>
          <p:spPr>
            <a:xfrm>
              <a:off x="2667295" y="1059799"/>
              <a:ext cx="681672" cy="722281"/>
            </a:xfrm>
            <a:prstGeom prst="rect">
              <a:avLst/>
            </a:prstGeom>
          </p:spPr>
        </p:pic>
      </p:grpSp>
      <p:sp>
        <p:nvSpPr>
          <p:cNvPr id="126" name="正方形/長方形 125"/>
          <p:cNvSpPr/>
          <p:nvPr/>
        </p:nvSpPr>
        <p:spPr>
          <a:xfrm>
            <a:off x="940709" y="4757369"/>
            <a:ext cx="389263" cy="43277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chemeClr val="tx1">
                    <a:lumMod val="85000"/>
                    <a:lumOff val="15000"/>
                  </a:schemeClr>
                </a:solidFill>
                <a:latin typeface="ＭＳ Ｐゴシック"/>
                <a:ea typeface="ＭＳ Ｐゴシック"/>
                <a:cs typeface="ＭＳ Ｐゴシック"/>
              </a:rPr>
              <a:t>~~~~~~~~~~~~~~~</a:t>
            </a:r>
            <a:endParaRPr kumimoji="1" lang="ja-JP" altLang="en-US" sz="800" dirty="0">
              <a:solidFill>
                <a:schemeClr val="tx1">
                  <a:lumMod val="85000"/>
                  <a:lumOff val="15000"/>
                </a:schemeClr>
              </a:solidFill>
              <a:latin typeface="ＭＳ Ｐゴシック"/>
              <a:ea typeface="ＭＳ Ｐゴシック"/>
              <a:cs typeface="ＭＳ Ｐゴシック"/>
            </a:endParaRPr>
          </a:p>
        </p:txBody>
      </p:sp>
      <p:grpSp>
        <p:nvGrpSpPr>
          <p:cNvPr id="127" name="図形グループ 126"/>
          <p:cNvGrpSpPr/>
          <p:nvPr/>
        </p:nvGrpSpPr>
        <p:grpSpPr>
          <a:xfrm>
            <a:off x="856545" y="4665519"/>
            <a:ext cx="265954" cy="577851"/>
            <a:chOff x="1946324" y="4125162"/>
            <a:chExt cx="969964" cy="2007872"/>
          </a:xfrm>
        </p:grpSpPr>
        <p:sp>
          <p:nvSpPr>
            <p:cNvPr id="128" name="円/楕円 12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29" name="フローチャート: 論理積ゲート 12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grpSp>
        <p:nvGrpSpPr>
          <p:cNvPr id="130" name="図形グループ 129"/>
          <p:cNvGrpSpPr/>
          <p:nvPr/>
        </p:nvGrpSpPr>
        <p:grpSpPr>
          <a:xfrm>
            <a:off x="825943" y="3371069"/>
            <a:ext cx="517785" cy="587435"/>
            <a:chOff x="2667295" y="1059799"/>
            <a:chExt cx="681672" cy="722281"/>
          </a:xfrm>
        </p:grpSpPr>
        <p:sp>
          <p:nvSpPr>
            <p:cNvPr id="131" name="角丸四角形 130"/>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chemeClr val="bg1"/>
                </a:solidFill>
                <a:latin typeface="ＭＳ Ｐゴシック"/>
                <a:ea typeface="ＭＳ Ｐゴシック"/>
                <a:cs typeface="ＭＳ Ｐゴシック"/>
              </a:endParaRPr>
            </a:p>
          </p:txBody>
        </p:sp>
        <p:pic>
          <p:nvPicPr>
            <p:cNvPr id="132" name="図 131"/>
            <p:cNvPicPr>
              <a:picLocks noChangeAspect="1"/>
            </p:cNvPicPr>
            <p:nvPr/>
          </p:nvPicPr>
          <p:blipFill>
            <a:blip r:embed="rId5">
              <a:clrChange>
                <a:clrFrom>
                  <a:srgbClr val="FFFFFF"/>
                </a:clrFrom>
                <a:clrTo>
                  <a:srgbClr val="FFFFFF">
                    <a:alpha val="0"/>
                  </a:srgbClr>
                </a:clrTo>
              </a:clrChange>
            </a:blip>
            <a:stretch>
              <a:fillRect/>
            </a:stretch>
          </p:blipFill>
          <p:spPr>
            <a:xfrm>
              <a:off x="2667295" y="1059799"/>
              <a:ext cx="681672" cy="722281"/>
            </a:xfrm>
            <a:prstGeom prst="rect">
              <a:avLst/>
            </a:prstGeom>
          </p:spPr>
        </p:pic>
      </p:grpSp>
      <p:sp>
        <p:nvSpPr>
          <p:cNvPr id="133" name="正方形/長方形 132"/>
          <p:cNvSpPr/>
          <p:nvPr/>
        </p:nvSpPr>
        <p:spPr>
          <a:xfrm>
            <a:off x="984569" y="3686893"/>
            <a:ext cx="389263" cy="43277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chemeClr val="tx1">
                    <a:lumMod val="85000"/>
                    <a:lumOff val="15000"/>
                  </a:schemeClr>
                </a:solidFill>
                <a:latin typeface="ＭＳ Ｐゴシック"/>
                <a:ea typeface="ＭＳ Ｐゴシック"/>
                <a:cs typeface="ＭＳ Ｐゴシック"/>
              </a:rPr>
              <a:t>~~~~~~~~~~~~~~~</a:t>
            </a:r>
            <a:endParaRPr kumimoji="1" lang="ja-JP" altLang="en-US" sz="800" dirty="0">
              <a:solidFill>
                <a:schemeClr val="tx1">
                  <a:lumMod val="85000"/>
                  <a:lumOff val="15000"/>
                </a:schemeClr>
              </a:solidFill>
              <a:latin typeface="ＭＳ Ｐゴシック"/>
              <a:ea typeface="ＭＳ Ｐゴシック"/>
              <a:cs typeface="ＭＳ Ｐゴシック"/>
            </a:endParaRPr>
          </a:p>
        </p:txBody>
      </p:sp>
      <p:grpSp>
        <p:nvGrpSpPr>
          <p:cNvPr id="134" name="図形グループ 133"/>
          <p:cNvGrpSpPr/>
          <p:nvPr/>
        </p:nvGrpSpPr>
        <p:grpSpPr>
          <a:xfrm>
            <a:off x="1145142" y="3541812"/>
            <a:ext cx="265954" cy="577851"/>
            <a:chOff x="1946324" y="4125162"/>
            <a:chExt cx="969964" cy="2007872"/>
          </a:xfrm>
        </p:grpSpPr>
        <p:sp>
          <p:nvSpPr>
            <p:cNvPr id="135" name="円/楕円 1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36" name="フローチャート: 論理積ゲート 1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3" name="スライド番号プレースホルダー 2"/>
          <p:cNvSpPr>
            <a:spLocks noGrp="1"/>
          </p:cNvSpPr>
          <p:nvPr>
            <p:ph type="sldNum" sz="quarter" idx="12"/>
          </p:nvPr>
        </p:nvSpPr>
        <p:spPr>
          <a:xfrm>
            <a:off x="6957020" y="6640200"/>
            <a:ext cx="2133600" cy="217800"/>
          </a:xfrm>
        </p:spPr>
        <p:txBody>
          <a:bodyPr/>
          <a:lstStyle/>
          <a:p>
            <a:fld id="{8FF8CC5D-A65D-5946-99B5-645367A967AD}" type="slidenum">
              <a:rPr kumimoji="1" lang="ja-JP" altLang="en-US" smtClean="0"/>
              <a:t>16</a:t>
            </a:fld>
            <a:endParaRPr kumimoji="1" lang="ja-JP" altLang="en-US"/>
          </a:p>
        </p:txBody>
      </p:sp>
      <p:grpSp>
        <p:nvGrpSpPr>
          <p:cNvPr id="143" name="図形グループ 142"/>
          <p:cNvGrpSpPr/>
          <p:nvPr/>
        </p:nvGrpSpPr>
        <p:grpSpPr>
          <a:xfrm>
            <a:off x="6560122" y="4757369"/>
            <a:ext cx="517785" cy="587435"/>
            <a:chOff x="2667295" y="1059799"/>
            <a:chExt cx="681672" cy="722281"/>
          </a:xfrm>
        </p:grpSpPr>
        <p:sp>
          <p:nvSpPr>
            <p:cNvPr id="144" name="角丸四角形 143"/>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145" name="図 144"/>
            <p:cNvPicPr>
              <a:picLocks noChangeAspect="1"/>
            </p:cNvPicPr>
            <p:nvPr/>
          </p:nvPicPr>
          <p:blipFill>
            <a:blip r:embed="rId5">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146" name="図形グループ 145"/>
          <p:cNvGrpSpPr/>
          <p:nvPr/>
        </p:nvGrpSpPr>
        <p:grpSpPr>
          <a:xfrm>
            <a:off x="6741553" y="4987298"/>
            <a:ext cx="265954" cy="577851"/>
            <a:chOff x="1946324" y="4125162"/>
            <a:chExt cx="969964" cy="2007872"/>
          </a:xfrm>
        </p:grpSpPr>
        <p:sp>
          <p:nvSpPr>
            <p:cNvPr id="147" name="円/楕円 14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48" name="フローチャート: 論理積ゲート 14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51" name="図形グループ 150"/>
          <p:cNvGrpSpPr/>
          <p:nvPr/>
        </p:nvGrpSpPr>
        <p:grpSpPr>
          <a:xfrm>
            <a:off x="5807719" y="4802369"/>
            <a:ext cx="452632" cy="369857"/>
            <a:chOff x="-62676" y="3965594"/>
            <a:chExt cx="679541" cy="593816"/>
          </a:xfrm>
        </p:grpSpPr>
        <p:sp>
          <p:nvSpPr>
            <p:cNvPr id="152" name="角丸四角形 151"/>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pic>
          <p:nvPicPr>
            <p:cNvPr id="153" name="図 152"/>
            <p:cNvPicPr>
              <a:picLocks noChangeAspect="1"/>
            </p:cNvPicPr>
            <p:nvPr/>
          </p:nvPicPr>
          <p:blipFill>
            <a:blip r:embed="rId3">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154" name="図形グループ 153"/>
          <p:cNvGrpSpPr/>
          <p:nvPr/>
        </p:nvGrpSpPr>
        <p:grpSpPr>
          <a:xfrm>
            <a:off x="5847082" y="4987299"/>
            <a:ext cx="265954" cy="577850"/>
            <a:chOff x="1946324" y="4125162"/>
            <a:chExt cx="969964" cy="2007867"/>
          </a:xfrm>
        </p:grpSpPr>
        <p:sp>
          <p:nvSpPr>
            <p:cNvPr id="155" name="円/楕円 15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56" name="フローチャート: 論理積ゲート 155"/>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58" name="テキスト ボックス 157"/>
          <p:cNvSpPr txBox="1"/>
          <p:nvPr/>
        </p:nvSpPr>
        <p:spPr>
          <a:xfrm>
            <a:off x="4990768" y="5568729"/>
            <a:ext cx="754746" cy="276999"/>
          </a:xfrm>
          <a:prstGeom prst="rect">
            <a:avLst/>
          </a:prstGeom>
          <a:noFill/>
        </p:spPr>
        <p:txBody>
          <a:bodyPr wrap="square" rtlCol="0">
            <a:spAutoFit/>
          </a:bodyPr>
          <a:lstStyle/>
          <a:p>
            <a:pPr algn="ctr"/>
            <a:r>
              <a:rPr kumimoji="1" lang="ja-JP" altLang="en-US" sz="1200" dirty="0">
                <a:solidFill>
                  <a:schemeClr val="bg1"/>
                </a:solidFill>
                <a:latin typeface="メイリオ"/>
                <a:ea typeface="メイリオ"/>
                <a:cs typeface="メイリオ"/>
              </a:rPr>
              <a:t>自宅</a:t>
            </a:r>
          </a:p>
        </p:txBody>
      </p:sp>
      <p:sp>
        <p:nvSpPr>
          <p:cNvPr id="159" name="テキスト ボックス 158"/>
          <p:cNvSpPr txBox="1"/>
          <p:nvPr/>
        </p:nvSpPr>
        <p:spPr>
          <a:xfrm>
            <a:off x="5669780" y="5568729"/>
            <a:ext cx="754746" cy="276999"/>
          </a:xfrm>
          <a:prstGeom prst="rect">
            <a:avLst/>
          </a:prstGeom>
          <a:noFill/>
        </p:spPr>
        <p:txBody>
          <a:bodyPr wrap="square" rtlCol="0">
            <a:spAutoFit/>
          </a:bodyPr>
          <a:lstStyle/>
          <a:p>
            <a:pPr algn="ctr"/>
            <a:r>
              <a:rPr kumimoji="1" lang="ja-JP" altLang="en-US" sz="1200" dirty="0">
                <a:solidFill>
                  <a:schemeClr val="tx1">
                    <a:lumMod val="95000"/>
                    <a:lumOff val="5000"/>
                  </a:schemeClr>
                </a:solidFill>
                <a:latin typeface="メイリオ"/>
                <a:ea typeface="メイリオ"/>
                <a:cs typeface="メイリオ"/>
              </a:rPr>
              <a:t>カフェ</a:t>
            </a:r>
          </a:p>
        </p:txBody>
      </p:sp>
      <p:sp>
        <p:nvSpPr>
          <p:cNvPr id="160" name="テキスト ボックス 159"/>
          <p:cNvSpPr txBox="1"/>
          <p:nvPr/>
        </p:nvSpPr>
        <p:spPr>
          <a:xfrm>
            <a:off x="6460302" y="5568729"/>
            <a:ext cx="1278722" cy="276999"/>
          </a:xfrm>
          <a:prstGeom prst="rect">
            <a:avLst/>
          </a:prstGeom>
          <a:noFill/>
        </p:spPr>
        <p:txBody>
          <a:bodyPr wrap="square" rtlCol="0">
            <a:spAutoFit/>
          </a:bodyPr>
          <a:lstStyle/>
          <a:p>
            <a:pPr algn="ctr"/>
            <a:r>
              <a:rPr kumimoji="1" lang="ja-JP" altLang="en-US" sz="1200" dirty="0">
                <a:solidFill>
                  <a:schemeClr val="bg1"/>
                </a:solidFill>
                <a:latin typeface="メイリオ"/>
                <a:ea typeface="メイリオ"/>
                <a:cs typeface="メイリオ"/>
              </a:rPr>
              <a:t>オフィス</a:t>
            </a:r>
          </a:p>
        </p:txBody>
      </p:sp>
      <p:sp>
        <p:nvSpPr>
          <p:cNvPr id="162" name="AutoShape 6"/>
          <p:cNvSpPr>
            <a:spLocks noChangeArrowheads="1"/>
          </p:cNvSpPr>
          <p:nvPr/>
        </p:nvSpPr>
        <p:spPr bwMode="auto">
          <a:xfrm>
            <a:off x="4988829" y="1926974"/>
            <a:ext cx="1086901" cy="1373646"/>
          </a:xfrm>
          <a:prstGeom prst="can">
            <a:avLst>
              <a:gd name="adj" fmla="val 22910"/>
            </a:avLst>
          </a:prstGeom>
          <a:solidFill>
            <a:srgbClr val="0000FF"/>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163" name="フローチャート: 複数書類 162"/>
          <p:cNvSpPr/>
          <p:nvPr/>
        </p:nvSpPr>
        <p:spPr>
          <a:xfrm>
            <a:off x="5131699" y="2413537"/>
            <a:ext cx="527050" cy="443927"/>
          </a:xfrm>
          <a:prstGeom prst="flowChartMultidocument">
            <a:avLst/>
          </a:prstGeom>
          <a:solidFill>
            <a:schemeClr val="bg1">
              <a:lumMod val="50000"/>
            </a:schemeClr>
          </a:solidFill>
          <a:ln w="12700" cmpd="sng">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lumMod val="50000"/>
                </a:schemeClr>
              </a:solidFill>
              <a:latin typeface="メイリオ"/>
              <a:ea typeface="メイリオ"/>
              <a:cs typeface="メイリオ"/>
            </a:endParaRPr>
          </a:p>
        </p:txBody>
      </p:sp>
      <p:sp>
        <p:nvSpPr>
          <p:cNvPr id="164" name="フローチャート: 複数書類 163"/>
          <p:cNvSpPr/>
          <p:nvPr/>
        </p:nvSpPr>
        <p:spPr>
          <a:xfrm>
            <a:off x="5284099" y="2515137"/>
            <a:ext cx="527050" cy="443927"/>
          </a:xfrm>
          <a:prstGeom prst="flowChartMultidocument">
            <a:avLst/>
          </a:prstGeom>
          <a:solidFill>
            <a:schemeClr val="bg1">
              <a:lumMod val="50000"/>
            </a:schemeClr>
          </a:solidFill>
          <a:ln w="12700" cmpd="sng">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lumMod val="50000"/>
                </a:schemeClr>
              </a:solidFill>
              <a:latin typeface="メイリオ"/>
              <a:ea typeface="メイリオ"/>
              <a:cs typeface="メイリオ"/>
            </a:endParaRPr>
          </a:p>
        </p:txBody>
      </p:sp>
      <p:sp>
        <p:nvSpPr>
          <p:cNvPr id="165" name="フローチャート: 複数書類 164"/>
          <p:cNvSpPr/>
          <p:nvPr/>
        </p:nvSpPr>
        <p:spPr>
          <a:xfrm>
            <a:off x="5436499" y="2642137"/>
            <a:ext cx="527050" cy="443927"/>
          </a:xfrm>
          <a:prstGeom prst="flowChartMultidocument">
            <a:avLst/>
          </a:prstGeom>
          <a:solidFill>
            <a:schemeClr val="bg1">
              <a:lumMod val="50000"/>
            </a:schemeClr>
          </a:solidFill>
          <a:ln w="12700" cmpd="sng">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lumMod val="50000"/>
                </a:schemeClr>
              </a:solidFill>
              <a:latin typeface="メイリオ"/>
              <a:ea typeface="メイリオ"/>
              <a:cs typeface="メイリオ"/>
            </a:endParaRPr>
          </a:p>
        </p:txBody>
      </p:sp>
      <p:sp>
        <p:nvSpPr>
          <p:cNvPr id="166" name="正方形/長方形 165"/>
          <p:cNvSpPr/>
          <p:nvPr/>
        </p:nvSpPr>
        <p:spPr>
          <a:xfrm>
            <a:off x="6200544" y="1913585"/>
            <a:ext cx="1112146" cy="137364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メイリオ"/>
                <a:ea typeface="メイリオ"/>
                <a:cs typeface="メイリオ"/>
              </a:rPr>
              <a:t>Web</a:t>
            </a:r>
          </a:p>
          <a:p>
            <a:pPr algn="ctr"/>
            <a:r>
              <a:rPr kumimoji="1" lang="ja-JP" altLang="en-US" sz="2000" dirty="0">
                <a:solidFill>
                  <a:srgbClr val="FFFFFF"/>
                </a:solidFill>
                <a:latin typeface="メイリオ"/>
                <a:ea typeface="メイリオ"/>
                <a:cs typeface="メイリオ"/>
              </a:rPr>
              <a:t>会議</a:t>
            </a:r>
            <a:endParaRPr kumimoji="1" lang="en-US" altLang="ja-JP" sz="2000" dirty="0">
              <a:solidFill>
                <a:srgbClr val="FFFFFF"/>
              </a:solidFill>
              <a:latin typeface="メイリオ"/>
              <a:ea typeface="メイリオ"/>
              <a:cs typeface="メイリオ"/>
            </a:endParaRPr>
          </a:p>
        </p:txBody>
      </p:sp>
      <p:sp>
        <p:nvSpPr>
          <p:cNvPr id="167" name="正方形/長方形 166"/>
          <p:cNvSpPr/>
          <p:nvPr/>
        </p:nvSpPr>
        <p:spPr>
          <a:xfrm>
            <a:off x="7448219" y="1913585"/>
            <a:ext cx="1112146" cy="137364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メイリオ"/>
                <a:ea typeface="メイリオ"/>
                <a:cs typeface="メイリオ"/>
              </a:rPr>
              <a:t>電子</a:t>
            </a:r>
            <a:endParaRPr kumimoji="1" lang="en-US" altLang="ja-JP" sz="20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ワークフロー</a:t>
            </a:r>
          </a:p>
        </p:txBody>
      </p:sp>
      <p:sp>
        <p:nvSpPr>
          <p:cNvPr id="168" name="テキスト ボックス 167"/>
          <p:cNvSpPr txBox="1"/>
          <p:nvPr/>
        </p:nvSpPr>
        <p:spPr>
          <a:xfrm>
            <a:off x="569262" y="5344804"/>
            <a:ext cx="1210588" cy="400110"/>
          </a:xfrm>
          <a:prstGeom prst="rect">
            <a:avLst/>
          </a:prstGeom>
          <a:noFill/>
        </p:spPr>
        <p:txBody>
          <a:bodyPr wrap="none" rtlCol="0">
            <a:spAutoFit/>
          </a:bodyPr>
          <a:lstStyle/>
          <a:p>
            <a:r>
              <a:rPr kumimoji="1" lang="ja-JP" altLang="en-US" sz="2000" dirty="0">
                <a:solidFill>
                  <a:schemeClr val="bg1"/>
                </a:solidFill>
                <a:latin typeface="メイリオ"/>
                <a:ea typeface="メイリオ"/>
                <a:cs typeface="メイリオ"/>
              </a:rPr>
              <a:t>オフィス</a:t>
            </a:r>
          </a:p>
        </p:txBody>
      </p:sp>
      <p:sp>
        <p:nvSpPr>
          <p:cNvPr id="169" name="テキスト ボックス 168"/>
          <p:cNvSpPr txBox="1"/>
          <p:nvPr/>
        </p:nvSpPr>
        <p:spPr>
          <a:xfrm>
            <a:off x="4939637" y="2293571"/>
            <a:ext cx="1210588" cy="707886"/>
          </a:xfrm>
          <a:prstGeom prst="rect">
            <a:avLst/>
          </a:prstGeom>
          <a:noFill/>
        </p:spPr>
        <p:txBody>
          <a:bodyPr wrap="none" rtlCol="0">
            <a:spAutoFit/>
          </a:bodyPr>
          <a:lstStyle/>
          <a:p>
            <a:pPr algn="ctr"/>
            <a:r>
              <a:rPr kumimoji="1" lang="ja-JP" altLang="en-US" sz="2000" dirty="0">
                <a:solidFill>
                  <a:schemeClr val="bg1"/>
                </a:solidFill>
                <a:latin typeface="メイリオ"/>
                <a:ea typeface="メイリオ"/>
                <a:cs typeface="メイリオ"/>
              </a:rPr>
              <a:t>ファイル</a:t>
            </a:r>
            <a:endParaRPr kumimoji="1" lang="en-US" altLang="ja-JP" sz="2000" dirty="0">
              <a:solidFill>
                <a:schemeClr val="bg1"/>
              </a:solidFill>
              <a:latin typeface="メイリオ"/>
              <a:ea typeface="メイリオ"/>
              <a:cs typeface="メイリオ"/>
            </a:endParaRPr>
          </a:p>
          <a:p>
            <a:pPr algn="ctr"/>
            <a:r>
              <a:rPr lang="ja-JP" altLang="en-US" sz="2000" dirty="0">
                <a:solidFill>
                  <a:schemeClr val="bg1"/>
                </a:solidFill>
                <a:latin typeface="メイリオ"/>
                <a:ea typeface="メイリオ"/>
                <a:cs typeface="メイリオ"/>
              </a:rPr>
              <a:t>共有</a:t>
            </a:r>
            <a:endParaRPr kumimoji="1" lang="ja-JP" altLang="en-US" sz="2000" dirty="0">
              <a:solidFill>
                <a:schemeClr val="bg1"/>
              </a:solidFill>
              <a:latin typeface="メイリオ"/>
              <a:ea typeface="メイリオ"/>
              <a:cs typeface="メイリオ"/>
            </a:endParaRPr>
          </a:p>
        </p:txBody>
      </p:sp>
      <p:sp>
        <p:nvSpPr>
          <p:cNvPr id="170" name="テキスト ボックス 169"/>
          <p:cNvSpPr txBox="1"/>
          <p:nvPr/>
        </p:nvSpPr>
        <p:spPr>
          <a:xfrm>
            <a:off x="782725" y="1239340"/>
            <a:ext cx="3262432" cy="461665"/>
          </a:xfrm>
          <a:prstGeom prst="rect">
            <a:avLst/>
          </a:prstGeom>
          <a:noFill/>
        </p:spPr>
        <p:txBody>
          <a:bodyPr wrap="none" rtlCol="0">
            <a:spAutoFit/>
          </a:bodyPr>
          <a:lstStyle/>
          <a:p>
            <a:pPr algn="ctr"/>
            <a:r>
              <a:rPr kumimoji="1" lang="ja-JP" altLang="en-US" sz="2400" dirty="0">
                <a:solidFill>
                  <a:schemeClr val="tx1">
                    <a:lumMod val="50000"/>
                    <a:lumOff val="50000"/>
                  </a:schemeClr>
                </a:solidFill>
                <a:latin typeface="メイリオ"/>
                <a:ea typeface="メイリオ"/>
                <a:cs typeface="メイリオ"/>
              </a:rPr>
              <a:t>従来のワークスタイル</a:t>
            </a:r>
          </a:p>
        </p:txBody>
      </p:sp>
      <p:sp>
        <p:nvSpPr>
          <p:cNvPr id="171" name="テキスト ボックス 170"/>
          <p:cNvSpPr txBox="1"/>
          <p:nvPr/>
        </p:nvSpPr>
        <p:spPr>
          <a:xfrm>
            <a:off x="5010895" y="1239340"/>
            <a:ext cx="3262432" cy="461665"/>
          </a:xfrm>
          <a:prstGeom prst="rect">
            <a:avLst/>
          </a:prstGeom>
          <a:noFill/>
        </p:spPr>
        <p:txBody>
          <a:bodyPr wrap="none" rtlCol="0">
            <a:spAutoFit/>
          </a:bodyPr>
          <a:lstStyle/>
          <a:p>
            <a:pPr algn="ctr"/>
            <a:r>
              <a:rPr kumimoji="1" lang="ja-JP" altLang="en-US" sz="2400" dirty="0">
                <a:solidFill>
                  <a:srgbClr val="0000FF"/>
                </a:solidFill>
                <a:latin typeface="メイリオ"/>
                <a:ea typeface="メイリオ"/>
                <a:cs typeface="メイリオ"/>
              </a:rPr>
              <a:t>新しいワークスタイル</a:t>
            </a:r>
          </a:p>
        </p:txBody>
      </p:sp>
      <p:grpSp>
        <p:nvGrpSpPr>
          <p:cNvPr id="172" name="図形グループ 171"/>
          <p:cNvGrpSpPr/>
          <p:nvPr/>
        </p:nvGrpSpPr>
        <p:grpSpPr>
          <a:xfrm>
            <a:off x="7101036" y="4765296"/>
            <a:ext cx="517785" cy="587435"/>
            <a:chOff x="2667295" y="1059799"/>
            <a:chExt cx="681672" cy="722281"/>
          </a:xfrm>
        </p:grpSpPr>
        <p:sp>
          <p:nvSpPr>
            <p:cNvPr id="173" name="角丸四角形 172"/>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174" name="図 173"/>
            <p:cNvPicPr>
              <a:picLocks noChangeAspect="1"/>
            </p:cNvPicPr>
            <p:nvPr/>
          </p:nvPicPr>
          <p:blipFill>
            <a:blip r:embed="rId5">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175" name="図形グループ 174"/>
          <p:cNvGrpSpPr/>
          <p:nvPr/>
        </p:nvGrpSpPr>
        <p:grpSpPr>
          <a:xfrm>
            <a:off x="7190072" y="4983142"/>
            <a:ext cx="265954" cy="577851"/>
            <a:chOff x="1946324" y="4125162"/>
            <a:chExt cx="969964" cy="2007872"/>
          </a:xfrm>
        </p:grpSpPr>
        <p:sp>
          <p:nvSpPr>
            <p:cNvPr id="176" name="円/楕円 17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77" name="フローチャート: 論理積ゲート 17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37" name="太陽 136"/>
          <p:cNvSpPr/>
          <p:nvPr/>
        </p:nvSpPr>
        <p:spPr>
          <a:xfrm>
            <a:off x="8315738" y="5381586"/>
            <a:ext cx="471978" cy="464892"/>
          </a:xfrm>
          <a:prstGeom prst="sun">
            <a:avLst/>
          </a:prstGeom>
          <a:solidFill>
            <a:srgbClr val="FFFF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61" name="テキスト ボックス 160"/>
          <p:cNvSpPr txBox="1"/>
          <p:nvPr/>
        </p:nvSpPr>
        <p:spPr>
          <a:xfrm>
            <a:off x="7774800" y="5580230"/>
            <a:ext cx="754746" cy="276999"/>
          </a:xfrm>
          <a:prstGeom prst="rect">
            <a:avLst/>
          </a:prstGeom>
          <a:noFill/>
        </p:spPr>
        <p:txBody>
          <a:bodyPr wrap="square" rtlCol="0">
            <a:spAutoFit/>
          </a:bodyPr>
          <a:lstStyle/>
          <a:p>
            <a:pPr algn="ctr"/>
            <a:r>
              <a:rPr kumimoji="1" lang="ja-JP" altLang="en-US" sz="1200" dirty="0">
                <a:solidFill>
                  <a:srgbClr val="0000FF"/>
                </a:solidFill>
                <a:latin typeface="メイリオ"/>
                <a:ea typeface="メイリオ"/>
                <a:cs typeface="メイリオ"/>
              </a:rPr>
              <a:t>外出先</a:t>
            </a:r>
          </a:p>
        </p:txBody>
      </p:sp>
      <p:sp>
        <p:nvSpPr>
          <p:cNvPr id="178" name="右矢印 177"/>
          <p:cNvSpPr/>
          <p:nvPr/>
        </p:nvSpPr>
        <p:spPr>
          <a:xfrm>
            <a:off x="2498803" y="2436807"/>
            <a:ext cx="630787" cy="337929"/>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80" name="環状矢印 179"/>
          <p:cNvSpPr/>
          <p:nvPr/>
        </p:nvSpPr>
        <p:spPr>
          <a:xfrm rot="16200000" flipH="1">
            <a:off x="1438174" y="2388789"/>
            <a:ext cx="1211614" cy="1225336"/>
          </a:xfrm>
          <a:prstGeom prst="circularArrow">
            <a:avLst>
              <a:gd name="adj1" fmla="val 12500"/>
              <a:gd name="adj2" fmla="val 1142319"/>
              <a:gd name="adj3" fmla="val 20457681"/>
              <a:gd name="adj4" fmla="val 16399108"/>
              <a:gd name="adj5" fmla="val 12500"/>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81" name="環状矢印 180"/>
          <p:cNvSpPr/>
          <p:nvPr/>
        </p:nvSpPr>
        <p:spPr>
          <a:xfrm rot="10800000" flipH="1">
            <a:off x="924402" y="3630415"/>
            <a:ext cx="1211614" cy="1225336"/>
          </a:xfrm>
          <a:prstGeom prst="circularArrow">
            <a:avLst>
              <a:gd name="adj1" fmla="val 12500"/>
              <a:gd name="adj2" fmla="val 1142319"/>
              <a:gd name="adj3" fmla="val 20457681"/>
              <a:gd name="adj4" fmla="val 16399108"/>
              <a:gd name="adj5" fmla="val 12500"/>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82" name="右矢印 181"/>
          <p:cNvSpPr/>
          <p:nvPr/>
        </p:nvSpPr>
        <p:spPr>
          <a:xfrm flipH="1">
            <a:off x="1713647" y="4798381"/>
            <a:ext cx="630787" cy="337929"/>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83" name="右矢印 182"/>
          <p:cNvSpPr/>
          <p:nvPr/>
        </p:nvSpPr>
        <p:spPr>
          <a:xfrm rot="16200000">
            <a:off x="953601" y="2992992"/>
            <a:ext cx="310965" cy="304292"/>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765290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p:cNvSpPr/>
          <p:nvPr/>
        </p:nvSpPr>
        <p:spPr>
          <a:xfrm>
            <a:off x="2107096" y="794957"/>
            <a:ext cx="4931954" cy="2690366"/>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デジタルトランスフォーメーションの意味</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17</a:t>
            </a:fld>
            <a:endParaRPr kumimoji="1" lang="ja-JP" altLang="en-US"/>
          </a:p>
        </p:txBody>
      </p:sp>
      <p:grpSp>
        <p:nvGrpSpPr>
          <p:cNvPr id="7" name="図形グループ 6"/>
          <p:cNvGrpSpPr/>
          <p:nvPr/>
        </p:nvGrpSpPr>
        <p:grpSpPr>
          <a:xfrm>
            <a:off x="3093307" y="1299839"/>
            <a:ext cx="300949" cy="662297"/>
            <a:chOff x="1946324" y="4125162"/>
            <a:chExt cx="969964" cy="2007872"/>
          </a:xfrm>
        </p:grpSpPr>
        <p:sp>
          <p:nvSpPr>
            <p:cNvPr id="8" name="円/楕円 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9" name="フローチャート: 論理積ゲート 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0" name="図形グループ 9"/>
          <p:cNvGrpSpPr/>
          <p:nvPr/>
        </p:nvGrpSpPr>
        <p:grpSpPr>
          <a:xfrm>
            <a:off x="3093308" y="2019727"/>
            <a:ext cx="300949" cy="662297"/>
            <a:chOff x="1946324" y="4125162"/>
            <a:chExt cx="969964" cy="2007872"/>
          </a:xfrm>
        </p:grpSpPr>
        <p:sp>
          <p:nvSpPr>
            <p:cNvPr id="11" name="円/楕円 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2" name="フローチャート: 論理積ゲート 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3" name="図形グループ 12"/>
          <p:cNvGrpSpPr/>
          <p:nvPr/>
        </p:nvGrpSpPr>
        <p:grpSpPr>
          <a:xfrm>
            <a:off x="3093306" y="2742327"/>
            <a:ext cx="300949" cy="662297"/>
            <a:chOff x="1946324" y="4125162"/>
            <a:chExt cx="969964" cy="2007872"/>
          </a:xfrm>
        </p:grpSpPr>
        <p:sp>
          <p:nvSpPr>
            <p:cNvPr id="14" name="円/楕円 1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5" name="フローチャート: 論理積ゲート 1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6" name="図形グループ 15"/>
          <p:cNvGrpSpPr/>
          <p:nvPr/>
        </p:nvGrpSpPr>
        <p:grpSpPr>
          <a:xfrm>
            <a:off x="4426227" y="1299839"/>
            <a:ext cx="300949" cy="662297"/>
            <a:chOff x="1946324" y="4125162"/>
            <a:chExt cx="969964" cy="2007872"/>
          </a:xfrm>
        </p:grpSpPr>
        <p:sp>
          <p:nvSpPr>
            <p:cNvPr id="17" name="円/楕円 1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8" name="フローチャート: 論理積ゲート 1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9" name="図形グループ 18"/>
          <p:cNvGrpSpPr/>
          <p:nvPr/>
        </p:nvGrpSpPr>
        <p:grpSpPr>
          <a:xfrm>
            <a:off x="4426228" y="2019727"/>
            <a:ext cx="300949" cy="662297"/>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2" name="図形グループ 21"/>
          <p:cNvGrpSpPr/>
          <p:nvPr/>
        </p:nvGrpSpPr>
        <p:grpSpPr>
          <a:xfrm>
            <a:off x="4426226" y="2742327"/>
            <a:ext cx="300949" cy="662297"/>
            <a:chOff x="1946324" y="4125162"/>
            <a:chExt cx="969964" cy="2007872"/>
          </a:xfrm>
        </p:grpSpPr>
        <p:sp>
          <p:nvSpPr>
            <p:cNvPr id="23" name="円/楕円 2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4" name="フローチャート: 論理積ゲート 2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5" name="図形グループ 24"/>
          <p:cNvGrpSpPr/>
          <p:nvPr/>
        </p:nvGrpSpPr>
        <p:grpSpPr>
          <a:xfrm>
            <a:off x="5755295" y="1306843"/>
            <a:ext cx="300949" cy="662297"/>
            <a:chOff x="1946324" y="4125162"/>
            <a:chExt cx="969964" cy="2007872"/>
          </a:xfrm>
        </p:grpSpPr>
        <p:sp>
          <p:nvSpPr>
            <p:cNvPr id="26" name="円/楕円 2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7" name="フローチャート: 論理積ゲート 2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8" name="図形グループ 27"/>
          <p:cNvGrpSpPr/>
          <p:nvPr/>
        </p:nvGrpSpPr>
        <p:grpSpPr>
          <a:xfrm>
            <a:off x="5755296" y="2026731"/>
            <a:ext cx="300949" cy="662297"/>
            <a:chOff x="1946324" y="4125162"/>
            <a:chExt cx="969964" cy="2007872"/>
          </a:xfrm>
        </p:grpSpPr>
        <p:sp>
          <p:nvSpPr>
            <p:cNvPr id="29" name="円/楕円 2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0" name="フローチャート: 論理積ゲート 2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1" name="図形グループ 30"/>
          <p:cNvGrpSpPr/>
          <p:nvPr/>
        </p:nvGrpSpPr>
        <p:grpSpPr>
          <a:xfrm>
            <a:off x="5755294" y="2749331"/>
            <a:ext cx="300949" cy="662297"/>
            <a:chOff x="1946324" y="4125162"/>
            <a:chExt cx="969964" cy="2007872"/>
          </a:xfrm>
        </p:grpSpPr>
        <p:sp>
          <p:nvSpPr>
            <p:cNvPr id="32" name="円/楕円 3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3" name="フローチャート: 論理積ゲート 3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9" name="テキスト ボックス 38"/>
          <p:cNvSpPr txBox="1"/>
          <p:nvPr/>
        </p:nvSpPr>
        <p:spPr>
          <a:xfrm>
            <a:off x="2286758" y="874272"/>
            <a:ext cx="4570482" cy="369332"/>
          </a:xfrm>
          <a:prstGeom prst="rect">
            <a:avLst/>
          </a:prstGeom>
          <a:noFill/>
        </p:spPr>
        <p:txBody>
          <a:bodyPr wrap="none" rtlCol="0">
            <a:spAutoFit/>
          </a:bodyPr>
          <a:lstStyle/>
          <a:p>
            <a:pPr algn="ctr"/>
            <a:r>
              <a:rPr kumimoji="1" lang="ja-JP" altLang="en-US" b="1" u="sng" dirty="0">
                <a:latin typeface="Meiryo" charset="-128"/>
                <a:ea typeface="Meiryo" charset="-128"/>
                <a:cs typeface="Meiryo" charset="-128"/>
              </a:rPr>
              <a:t>人間</a:t>
            </a:r>
            <a:r>
              <a:rPr kumimoji="1" lang="ja-JP" altLang="en-US" dirty="0">
                <a:latin typeface="Meiryo" charset="-128"/>
                <a:ea typeface="Meiryo" charset="-128"/>
                <a:cs typeface="Meiryo" charset="-128"/>
              </a:rPr>
              <a:t>を前提に最適化したビジネスプロセス</a:t>
            </a:r>
          </a:p>
        </p:txBody>
      </p:sp>
      <p:sp>
        <p:nvSpPr>
          <p:cNvPr id="41" name="角丸四角形 40"/>
          <p:cNvSpPr/>
          <p:nvPr/>
        </p:nvSpPr>
        <p:spPr>
          <a:xfrm>
            <a:off x="708771" y="2171582"/>
            <a:ext cx="1166635" cy="640506"/>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Hiragino Kaku Gothic Std W8" charset="-128"/>
                <a:ea typeface="Hiragino Kaku Gothic Std W8" charset="-128"/>
                <a:cs typeface="Hiragino Kaku Gothic Std W8" charset="-128"/>
              </a:rPr>
              <a:t>IN</a:t>
            </a:r>
            <a:endParaRPr kumimoji="1" lang="ja-JP" altLang="en-US" sz="2400" dirty="0">
              <a:solidFill>
                <a:srgbClr val="FFFFFF"/>
              </a:solidFill>
              <a:latin typeface="Hiragino Kaku Gothic Std W8" charset="-128"/>
              <a:ea typeface="Hiragino Kaku Gothic Std W8" charset="-128"/>
              <a:cs typeface="Hiragino Kaku Gothic Std W8" charset="-128"/>
            </a:endParaRPr>
          </a:p>
        </p:txBody>
      </p:sp>
      <p:sp>
        <p:nvSpPr>
          <p:cNvPr id="42" name="角丸四角形 41"/>
          <p:cNvSpPr/>
          <p:nvPr/>
        </p:nvSpPr>
        <p:spPr>
          <a:xfrm>
            <a:off x="7280368" y="2171582"/>
            <a:ext cx="1166635" cy="640506"/>
          </a:xfrm>
          <a:prstGeom prst="round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Hiragino Kaku Gothic Std W8" charset="-128"/>
                <a:ea typeface="Hiragino Kaku Gothic Std W8" charset="-128"/>
                <a:cs typeface="Hiragino Kaku Gothic Std W8" charset="-128"/>
              </a:rPr>
              <a:t>OUT</a:t>
            </a:r>
            <a:endParaRPr kumimoji="1" lang="ja-JP" altLang="en-US" sz="2400" dirty="0">
              <a:solidFill>
                <a:srgbClr val="FFFFFF"/>
              </a:solidFill>
              <a:latin typeface="Hiragino Kaku Gothic Std W8" charset="-128"/>
              <a:ea typeface="Hiragino Kaku Gothic Std W8" charset="-128"/>
              <a:cs typeface="Hiragino Kaku Gothic Std W8" charset="-128"/>
            </a:endParaRPr>
          </a:p>
        </p:txBody>
      </p:sp>
      <p:cxnSp>
        <p:nvCxnSpPr>
          <p:cNvPr id="45" name="直線矢印コネクタ 44"/>
          <p:cNvCxnSpPr>
            <a:stCxn id="41" idx="3"/>
            <a:endCxn id="12" idx="0"/>
          </p:cNvCxnSpPr>
          <p:nvPr/>
        </p:nvCxnSpPr>
        <p:spPr>
          <a:xfrm>
            <a:off x="1875406" y="2491835"/>
            <a:ext cx="1217902" cy="108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8" name="直線矢印コネクタ 47"/>
          <p:cNvCxnSpPr>
            <a:stCxn id="41" idx="3"/>
            <a:endCxn id="15" idx="0"/>
          </p:cNvCxnSpPr>
          <p:nvPr/>
        </p:nvCxnSpPr>
        <p:spPr>
          <a:xfrm>
            <a:off x="1875406" y="2491835"/>
            <a:ext cx="1217900" cy="7334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直線矢印コネクタ 50"/>
          <p:cNvCxnSpPr>
            <a:stCxn id="9" idx="2"/>
            <a:endCxn id="18" idx="0"/>
          </p:cNvCxnSpPr>
          <p:nvPr/>
        </p:nvCxnSpPr>
        <p:spPr>
          <a:xfrm>
            <a:off x="3394256" y="1782842"/>
            <a:ext cx="103197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2" name="直線矢印コネクタ 51"/>
          <p:cNvCxnSpPr>
            <a:stCxn id="9" idx="2"/>
            <a:endCxn id="21" idx="0"/>
          </p:cNvCxnSpPr>
          <p:nvPr/>
        </p:nvCxnSpPr>
        <p:spPr>
          <a:xfrm>
            <a:off x="3394256" y="1782842"/>
            <a:ext cx="1031972" cy="7198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3" name="直線矢印コネクタ 52"/>
          <p:cNvCxnSpPr>
            <a:stCxn id="12" idx="2"/>
            <a:endCxn id="21" idx="0"/>
          </p:cNvCxnSpPr>
          <p:nvPr/>
        </p:nvCxnSpPr>
        <p:spPr>
          <a:xfrm>
            <a:off x="3394257" y="2502730"/>
            <a:ext cx="103197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0" name="直線矢印コネクタ 59"/>
          <p:cNvCxnSpPr>
            <a:stCxn id="15" idx="2"/>
            <a:endCxn id="24" idx="0"/>
          </p:cNvCxnSpPr>
          <p:nvPr/>
        </p:nvCxnSpPr>
        <p:spPr>
          <a:xfrm>
            <a:off x="3394255" y="3225330"/>
            <a:ext cx="103197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3" name="直線矢印コネクタ 62"/>
          <p:cNvCxnSpPr>
            <a:stCxn id="24" idx="2"/>
            <a:endCxn id="33" idx="0"/>
          </p:cNvCxnSpPr>
          <p:nvPr/>
        </p:nvCxnSpPr>
        <p:spPr>
          <a:xfrm>
            <a:off x="4727175" y="3225330"/>
            <a:ext cx="1028119" cy="70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6" name="直線矢印コネクタ 65"/>
          <p:cNvCxnSpPr>
            <a:stCxn id="21" idx="2"/>
            <a:endCxn id="30" idx="0"/>
          </p:cNvCxnSpPr>
          <p:nvPr/>
        </p:nvCxnSpPr>
        <p:spPr>
          <a:xfrm>
            <a:off x="4727177" y="2502730"/>
            <a:ext cx="1028119" cy="70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9" name="直線矢印コネクタ 68"/>
          <p:cNvCxnSpPr>
            <a:stCxn id="18" idx="2"/>
            <a:endCxn id="27" idx="0"/>
          </p:cNvCxnSpPr>
          <p:nvPr/>
        </p:nvCxnSpPr>
        <p:spPr>
          <a:xfrm>
            <a:off x="4727176" y="1782842"/>
            <a:ext cx="1028119" cy="70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2" name="直線矢印コネクタ 71"/>
          <p:cNvCxnSpPr>
            <a:stCxn id="24" idx="2"/>
            <a:endCxn id="30" idx="0"/>
          </p:cNvCxnSpPr>
          <p:nvPr/>
        </p:nvCxnSpPr>
        <p:spPr>
          <a:xfrm flipV="1">
            <a:off x="4727175" y="2509734"/>
            <a:ext cx="1028121" cy="7155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5" name="直線矢印コネクタ 74"/>
          <p:cNvCxnSpPr>
            <a:stCxn id="33" idx="2"/>
            <a:endCxn id="42" idx="1"/>
          </p:cNvCxnSpPr>
          <p:nvPr/>
        </p:nvCxnSpPr>
        <p:spPr>
          <a:xfrm flipV="1">
            <a:off x="6056243" y="2491835"/>
            <a:ext cx="1224125" cy="7404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9" name="直線矢印コネクタ 78"/>
          <p:cNvCxnSpPr>
            <a:stCxn id="30" idx="2"/>
            <a:endCxn id="42" idx="1"/>
          </p:cNvCxnSpPr>
          <p:nvPr/>
        </p:nvCxnSpPr>
        <p:spPr>
          <a:xfrm flipV="1">
            <a:off x="6056245" y="2491835"/>
            <a:ext cx="1224123" cy="178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2" name="直線矢印コネクタ 81"/>
          <p:cNvCxnSpPr>
            <a:stCxn id="27" idx="2"/>
            <a:endCxn id="42" idx="1"/>
          </p:cNvCxnSpPr>
          <p:nvPr/>
        </p:nvCxnSpPr>
        <p:spPr>
          <a:xfrm>
            <a:off x="6056244" y="1789846"/>
            <a:ext cx="1224124" cy="7019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4" name="図形グループ 3"/>
          <p:cNvGrpSpPr/>
          <p:nvPr/>
        </p:nvGrpSpPr>
        <p:grpSpPr>
          <a:xfrm>
            <a:off x="685891" y="3582339"/>
            <a:ext cx="7761112" cy="2985968"/>
            <a:chOff x="685891" y="3582339"/>
            <a:chExt cx="7761112" cy="2985968"/>
          </a:xfrm>
        </p:grpSpPr>
        <p:sp>
          <p:nvSpPr>
            <p:cNvPr id="38" name="正方形/長方形 37"/>
            <p:cNvSpPr/>
            <p:nvPr/>
          </p:nvSpPr>
          <p:spPr>
            <a:xfrm>
              <a:off x="2100470" y="3877941"/>
              <a:ext cx="4931954" cy="2690366"/>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正方形/長方形 94"/>
            <p:cNvSpPr/>
            <p:nvPr/>
          </p:nvSpPr>
          <p:spPr>
            <a:xfrm>
              <a:off x="2171342" y="5797815"/>
              <a:ext cx="4760904" cy="67259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テキスト ボックス 39"/>
            <p:cNvSpPr txBox="1"/>
            <p:nvPr/>
          </p:nvSpPr>
          <p:spPr>
            <a:xfrm>
              <a:off x="2100470" y="3962442"/>
              <a:ext cx="4938580" cy="369332"/>
            </a:xfrm>
            <a:prstGeom prst="rect">
              <a:avLst/>
            </a:prstGeom>
            <a:noFill/>
          </p:spPr>
          <p:txBody>
            <a:bodyPr wrap="square" rtlCol="0">
              <a:spAutoFit/>
            </a:bodyPr>
            <a:lstStyle/>
            <a:p>
              <a:pPr algn="ctr"/>
              <a:r>
                <a:rPr kumimoji="1" lang="ja-JP" altLang="en-US" b="1" u="sng" dirty="0">
                  <a:solidFill>
                    <a:srgbClr val="0432FF"/>
                  </a:solidFill>
                  <a:latin typeface="Meiryo" charset="-128"/>
                  <a:ea typeface="Meiryo" charset="-128"/>
                  <a:cs typeface="Meiryo" charset="-128"/>
                </a:rPr>
                <a:t>機械</a:t>
              </a:r>
              <a:r>
                <a:rPr kumimoji="1" lang="ja-JP" altLang="en-US" dirty="0">
                  <a:solidFill>
                    <a:srgbClr val="0432FF"/>
                  </a:solidFill>
                  <a:latin typeface="Meiryo" charset="-128"/>
                  <a:ea typeface="Meiryo" charset="-128"/>
                  <a:cs typeface="Meiryo" charset="-128"/>
                </a:rPr>
                <a:t>を前提に最適化したビジネスプロセス</a:t>
              </a:r>
            </a:p>
          </p:txBody>
        </p:sp>
        <p:cxnSp>
          <p:nvCxnSpPr>
            <p:cNvPr id="44" name="直線矢印コネクタ 43"/>
            <p:cNvCxnSpPr>
              <a:stCxn id="91" idx="3"/>
              <a:endCxn id="93" idx="1"/>
            </p:cNvCxnSpPr>
            <p:nvPr/>
          </p:nvCxnSpPr>
          <p:spPr>
            <a:xfrm flipV="1">
              <a:off x="1852526" y="5008584"/>
              <a:ext cx="318815" cy="5769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1" name="角丸四角形 90"/>
            <p:cNvSpPr/>
            <p:nvPr/>
          </p:nvSpPr>
          <p:spPr>
            <a:xfrm>
              <a:off x="685891" y="5265243"/>
              <a:ext cx="1166635" cy="640506"/>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Hiragino Kaku Gothic Std W8" charset="-128"/>
                  <a:ea typeface="Hiragino Kaku Gothic Std W8" charset="-128"/>
                  <a:cs typeface="Hiragino Kaku Gothic Std W8" charset="-128"/>
                </a:rPr>
                <a:t>IN</a:t>
              </a:r>
              <a:endParaRPr kumimoji="1" lang="ja-JP" altLang="en-US" sz="2400" dirty="0">
                <a:solidFill>
                  <a:srgbClr val="FFFFFF"/>
                </a:solidFill>
                <a:latin typeface="Hiragino Kaku Gothic Std W8" charset="-128"/>
                <a:ea typeface="Hiragino Kaku Gothic Std W8" charset="-128"/>
                <a:cs typeface="Hiragino Kaku Gothic Std W8" charset="-128"/>
              </a:endParaRPr>
            </a:p>
          </p:txBody>
        </p:sp>
        <p:sp>
          <p:nvSpPr>
            <p:cNvPr id="92" name="角丸四角形 91"/>
            <p:cNvSpPr/>
            <p:nvPr/>
          </p:nvSpPr>
          <p:spPr>
            <a:xfrm>
              <a:off x="7280368" y="5265243"/>
              <a:ext cx="1166635" cy="640506"/>
            </a:xfrm>
            <a:prstGeom prst="round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Hiragino Kaku Gothic Std W8" charset="-128"/>
                  <a:ea typeface="Hiragino Kaku Gothic Std W8" charset="-128"/>
                  <a:cs typeface="Hiragino Kaku Gothic Std W8" charset="-128"/>
                </a:rPr>
                <a:t>OUT</a:t>
              </a:r>
              <a:endParaRPr kumimoji="1" lang="ja-JP" altLang="en-US" sz="2400" dirty="0">
                <a:solidFill>
                  <a:srgbClr val="FFFFFF"/>
                </a:solidFill>
                <a:latin typeface="Hiragino Kaku Gothic Std W8" charset="-128"/>
                <a:ea typeface="Hiragino Kaku Gothic Std W8" charset="-128"/>
                <a:cs typeface="Hiragino Kaku Gothic Std W8" charset="-128"/>
              </a:endParaRPr>
            </a:p>
          </p:txBody>
        </p:sp>
        <p:sp>
          <p:nvSpPr>
            <p:cNvPr id="93" name="正方形/長方形 92"/>
            <p:cNvSpPr/>
            <p:nvPr/>
          </p:nvSpPr>
          <p:spPr>
            <a:xfrm>
              <a:off x="2171341" y="4422151"/>
              <a:ext cx="4760905" cy="1172865"/>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p:cNvSpPr/>
            <p:nvPr/>
          </p:nvSpPr>
          <p:spPr>
            <a:xfrm>
              <a:off x="4727175" y="5905749"/>
              <a:ext cx="2071190" cy="46854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HGPSoeiKakugothicUB" charset="-128"/>
                  <a:ea typeface="HGPSoeiKakugothicUB" charset="-128"/>
                  <a:cs typeface="HGPSoeiKakugothicUB" charset="-128"/>
                </a:rPr>
                <a:t>ロボット</a:t>
              </a:r>
            </a:p>
          </p:txBody>
        </p:sp>
        <p:sp>
          <p:nvSpPr>
            <p:cNvPr id="96" name="正方形/長方形 95"/>
            <p:cNvSpPr/>
            <p:nvPr/>
          </p:nvSpPr>
          <p:spPr>
            <a:xfrm>
              <a:off x="4727174" y="4930431"/>
              <a:ext cx="2071190" cy="56124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HGPSoeiKakugothicUB" charset="-128"/>
                  <a:ea typeface="HGPSoeiKakugothicUB" charset="-128"/>
                  <a:cs typeface="HGPSoeiKakugothicUB" charset="-128"/>
                </a:rPr>
                <a:t>アプリケーション</a:t>
              </a:r>
              <a:endParaRPr kumimoji="1" lang="en-US" altLang="ja-JP" sz="1400" dirty="0">
                <a:solidFill>
                  <a:srgbClr val="FFFFFF"/>
                </a:solidFill>
                <a:latin typeface="HGPSoeiKakugothicUB" charset="-128"/>
                <a:ea typeface="HGPSoeiKakugothicUB" charset="-128"/>
                <a:cs typeface="HGPSoeiKakugothicUB" charset="-128"/>
              </a:endParaRPr>
            </a:p>
            <a:p>
              <a:pPr algn="ctr"/>
              <a:r>
                <a:rPr lang="ja-JP" altLang="en-US" sz="1400" dirty="0">
                  <a:solidFill>
                    <a:srgbClr val="FFFFFF"/>
                  </a:solidFill>
                  <a:latin typeface="HGPSoeiKakugothicUB" charset="-128"/>
                  <a:ea typeface="HGPSoeiKakugothicUB" charset="-128"/>
                  <a:cs typeface="HGPSoeiKakugothicUB" charset="-128"/>
                </a:rPr>
                <a:t>サービス</a:t>
              </a:r>
              <a:endParaRPr kumimoji="1" lang="ja-JP" altLang="en-US" sz="1400" dirty="0">
                <a:solidFill>
                  <a:srgbClr val="FFFFFF"/>
                </a:solidFill>
                <a:latin typeface="HGPSoeiKakugothicUB" charset="-128"/>
                <a:ea typeface="HGPSoeiKakugothicUB" charset="-128"/>
                <a:cs typeface="HGPSoeiKakugothicUB" charset="-128"/>
              </a:endParaRPr>
            </a:p>
          </p:txBody>
        </p:sp>
        <p:sp>
          <p:nvSpPr>
            <p:cNvPr id="97" name="正方形/長方形 96"/>
            <p:cNvSpPr/>
            <p:nvPr/>
          </p:nvSpPr>
          <p:spPr>
            <a:xfrm>
              <a:off x="2355036" y="4930431"/>
              <a:ext cx="2071190" cy="56124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HGPSoeiKakugothicUB" charset="-128"/>
                  <a:ea typeface="HGPSoeiKakugothicUB" charset="-128"/>
                  <a:cs typeface="HGPSoeiKakugothicUB" charset="-128"/>
                </a:rPr>
                <a:t>人工知能</a:t>
              </a:r>
            </a:p>
          </p:txBody>
        </p:sp>
        <p:sp>
          <p:nvSpPr>
            <p:cNvPr id="98" name="テキスト ボックス 97"/>
            <p:cNvSpPr txBox="1"/>
            <p:nvPr/>
          </p:nvSpPr>
          <p:spPr>
            <a:xfrm>
              <a:off x="3086701" y="5905749"/>
              <a:ext cx="607859" cy="369332"/>
            </a:xfrm>
            <a:prstGeom prst="rect">
              <a:avLst/>
            </a:prstGeom>
            <a:noFill/>
          </p:spPr>
          <p:txBody>
            <a:bodyPr wrap="none" rtlCol="0">
              <a:spAutoFit/>
            </a:bodyPr>
            <a:lstStyle/>
            <a:p>
              <a:pPr algn="ctr"/>
              <a:r>
                <a:rPr kumimoji="1" lang="en-US" altLang="ja-JP" b="1" dirty="0" err="1">
                  <a:solidFill>
                    <a:schemeClr val="bg1"/>
                  </a:solidFill>
                  <a:latin typeface="Hiragino Kaku Gothic Std W8" charset="-128"/>
                  <a:ea typeface="Hiragino Kaku Gothic Std W8" charset="-128"/>
                  <a:cs typeface="Hiragino Kaku Gothic Std W8" charset="-128"/>
                </a:rPr>
                <a:t>IoT</a:t>
              </a:r>
              <a:endParaRPr kumimoji="1" lang="ja-JP" altLang="en-US" b="1" dirty="0">
                <a:solidFill>
                  <a:schemeClr val="bg1"/>
                </a:solidFill>
                <a:latin typeface="Hiragino Kaku Gothic Std W8" charset="-128"/>
                <a:ea typeface="Hiragino Kaku Gothic Std W8" charset="-128"/>
                <a:cs typeface="Hiragino Kaku Gothic Std W8" charset="-128"/>
              </a:endParaRPr>
            </a:p>
          </p:txBody>
        </p:sp>
        <p:sp>
          <p:nvSpPr>
            <p:cNvPr id="99" name="テキスト ボックス 98"/>
            <p:cNvSpPr txBox="1"/>
            <p:nvPr/>
          </p:nvSpPr>
          <p:spPr>
            <a:xfrm>
              <a:off x="3216773" y="4477511"/>
              <a:ext cx="2712601" cy="369332"/>
            </a:xfrm>
            <a:prstGeom prst="rect">
              <a:avLst/>
            </a:prstGeom>
            <a:noFill/>
          </p:spPr>
          <p:txBody>
            <a:bodyPr wrap="none" rtlCol="0">
              <a:spAutoFit/>
            </a:bodyPr>
            <a:lstStyle/>
            <a:p>
              <a:pPr algn="ctr"/>
              <a:r>
                <a:rPr kumimoji="1" lang="ja-JP" altLang="en-US" b="1" dirty="0">
                  <a:solidFill>
                    <a:schemeClr val="bg1"/>
                  </a:solidFill>
                  <a:latin typeface="Hiragino Kaku Gothic Std W8" charset="-128"/>
                  <a:ea typeface="Hiragino Kaku Gothic Std W8" charset="-128"/>
                  <a:cs typeface="Hiragino Kaku Gothic Std W8" charset="-128"/>
                </a:rPr>
                <a:t>クラウドコンピューティング</a:t>
              </a:r>
            </a:p>
          </p:txBody>
        </p:sp>
        <p:cxnSp>
          <p:nvCxnSpPr>
            <p:cNvPr id="102" name="直線矢印コネクタ 101"/>
            <p:cNvCxnSpPr>
              <a:stCxn id="91" idx="3"/>
              <a:endCxn id="95" idx="1"/>
            </p:cNvCxnSpPr>
            <p:nvPr/>
          </p:nvCxnSpPr>
          <p:spPr>
            <a:xfrm>
              <a:off x="1852526" y="5585496"/>
              <a:ext cx="318816" cy="5486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9" name="直線矢印コネクタ 108"/>
            <p:cNvCxnSpPr>
              <a:stCxn id="93" idx="3"/>
              <a:endCxn id="92" idx="1"/>
            </p:cNvCxnSpPr>
            <p:nvPr/>
          </p:nvCxnSpPr>
          <p:spPr>
            <a:xfrm>
              <a:off x="6932246" y="5008584"/>
              <a:ext cx="348122" cy="5769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3" name="直線矢印コネクタ 112"/>
            <p:cNvCxnSpPr>
              <a:stCxn id="94" idx="3"/>
              <a:endCxn id="92" idx="1"/>
            </p:cNvCxnSpPr>
            <p:nvPr/>
          </p:nvCxnSpPr>
          <p:spPr>
            <a:xfrm flipV="1">
              <a:off x="6798365" y="5585496"/>
              <a:ext cx="482003" cy="5545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6" name="下矢印 115"/>
            <p:cNvSpPr/>
            <p:nvPr/>
          </p:nvSpPr>
          <p:spPr>
            <a:xfrm>
              <a:off x="3974895" y="3582339"/>
              <a:ext cx="1173169" cy="365590"/>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64" name="直線矢印コネクタ 63"/>
          <p:cNvCxnSpPr>
            <a:stCxn id="41" idx="3"/>
            <a:endCxn id="9" idx="0"/>
          </p:cNvCxnSpPr>
          <p:nvPr/>
        </p:nvCxnSpPr>
        <p:spPr>
          <a:xfrm flipV="1">
            <a:off x="1875406" y="1782842"/>
            <a:ext cx="1217901" cy="7089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548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955650" y="1065653"/>
            <a:ext cx="7246449" cy="546961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テクノロジードリブンの時代へシフト</a:t>
            </a:r>
          </a:p>
        </p:txBody>
      </p:sp>
      <p:sp>
        <p:nvSpPr>
          <p:cNvPr id="3" name="スライド番号プレースホルダー 2"/>
          <p:cNvSpPr>
            <a:spLocks noGrp="1"/>
          </p:cNvSpPr>
          <p:nvPr>
            <p:ph type="sldNum" sz="quarter" idx="12"/>
          </p:nvPr>
        </p:nvSpPr>
        <p:spPr>
          <a:xfrm>
            <a:off x="6945387" y="6669505"/>
            <a:ext cx="2133600" cy="217800"/>
          </a:xfrm>
        </p:spPr>
        <p:txBody>
          <a:bodyPr/>
          <a:lstStyle/>
          <a:p>
            <a:fld id="{8FF8CC5D-A65D-5946-99B5-645367A967AD}" type="slidenum">
              <a:rPr kumimoji="1" lang="ja-JP" altLang="en-US" smtClean="0"/>
              <a:t>18</a:t>
            </a:fld>
            <a:endParaRPr kumimoji="1" lang="ja-JP" altLang="en-US" dirty="0"/>
          </a:p>
        </p:txBody>
      </p:sp>
      <p:sp>
        <p:nvSpPr>
          <p:cNvPr id="4" name="正方形/長方形 3"/>
          <p:cNvSpPr/>
          <p:nvPr/>
        </p:nvSpPr>
        <p:spPr>
          <a:xfrm>
            <a:off x="1040666" y="1145511"/>
            <a:ext cx="7065844" cy="498451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p:cNvSpPr/>
          <p:nvPr/>
        </p:nvSpPr>
        <p:spPr>
          <a:xfrm>
            <a:off x="3186023" y="2237961"/>
            <a:ext cx="2775129" cy="279292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ホームベース 5"/>
          <p:cNvSpPr/>
          <p:nvPr/>
        </p:nvSpPr>
        <p:spPr>
          <a:xfrm>
            <a:off x="1387205" y="2757743"/>
            <a:ext cx="2304201" cy="1760048"/>
          </a:xfrm>
          <a:prstGeom prst="homePlate">
            <a:avLst/>
          </a:prstGeom>
          <a:solidFill>
            <a:srgbClr val="00B0F0">
              <a:alpha val="6039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ホームベース 6"/>
          <p:cNvSpPr/>
          <p:nvPr/>
        </p:nvSpPr>
        <p:spPr>
          <a:xfrm flipH="1">
            <a:off x="5496735" y="2757743"/>
            <a:ext cx="2263233" cy="1760048"/>
          </a:xfrm>
          <a:prstGeom prst="homePlate">
            <a:avLst/>
          </a:prstGeom>
          <a:solidFill>
            <a:srgbClr val="00B0F0">
              <a:alpha val="6039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5400000" flipH="1">
            <a:off x="3904333" y="4388382"/>
            <a:ext cx="1343119" cy="1738239"/>
          </a:xfrm>
          <a:prstGeom prst="homePlate">
            <a:avLst/>
          </a:prstGeom>
          <a:solidFill>
            <a:srgbClr val="00B0F0">
              <a:alpha val="6039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ホームベース 8"/>
          <p:cNvSpPr/>
          <p:nvPr/>
        </p:nvSpPr>
        <p:spPr>
          <a:xfrm rot="16200000" flipH="1" flipV="1">
            <a:off x="3869273" y="1178431"/>
            <a:ext cx="1397871" cy="1753607"/>
          </a:xfrm>
          <a:prstGeom prst="homePlate">
            <a:avLst/>
          </a:prstGeom>
          <a:solidFill>
            <a:srgbClr val="00B0F0">
              <a:alpha val="6039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3593191" y="2735850"/>
            <a:ext cx="1960794" cy="800219"/>
          </a:xfrm>
          <a:prstGeom prst="rect">
            <a:avLst/>
          </a:prstGeom>
          <a:noFill/>
        </p:spPr>
        <p:txBody>
          <a:bodyPr wrap="none" rtlCol="0">
            <a:spAutoFit/>
          </a:bodyPr>
          <a:lstStyle/>
          <a:p>
            <a:pPr algn="ctr"/>
            <a:r>
              <a:rPr kumimoji="1" lang="ja-JP" altLang="en-US" sz="3200" dirty="0">
                <a:solidFill>
                  <a:schemeClr val="bg1"/>
                </a:solidFill>
                <a:latin typeface="Hiragino Kaku Gothic Pro W6" charset="-128"/>
                <a:ea typeface="Hiragino Kaku Gothic Pro W6" charset="-128"/>
                <a:cs typeface="Hiragino Kaku Gothic Pro W6" charset="-128"/>
              </a:rPr>
              <a:t>デジタル</a:t>
            </a:r>
            <a:endParaRPr kumimoji="1" lang="en-US" altLang="ja-JP" sz="3200" dirty="0">
              <a:solidFill>
                <a:schemeClr val="bg1"/>
              </a:solidFill>
              <a:latin typeface="Hiragino Kaku Gothic Pro W6" charset="-128"/>
              <a:ea typeface="Hiragino Kaku Gothic Pro W6" charset="-128"/>
              <a:cs typeface="Hiragino Kaku Gothic Pro W6" charset="-128"/>
            </a:endParaRPr>
          </a:p>
          <a:p>
            <a:pPr algn="ctr"/>
            <a:r>
              <a:rPr lang="ja-JP" altLang="en-US" sz="1400" dirty="0">
                <a:solidFill>
                  <a:schemeClr val="bg1"/>
                </a:solidFill>
                <a:latin typeface="Hiragino Kaku Gothic Pro W6" charset="-128"/>
                <a:ea typeface="Hiragino Kaku Gothic Pro W6" charset="-128"/>
                <a:cs typeface="Hiragino Kaku Gothic Pro W6" charset="-128"/>
              </a:rPr>
              <a:t>トランスフォーメーション</a:t>
            </a:r>
            <a:endParaRPr kumimoji="1" lang="ja-JP" altLang="en-US" sz="1400" dirty="0">
              <a:solidFill>
                <a:schemeClr val="bg1"/>
              </a:solidFill>
              <a:latin typeface="Hiragino Kaku Gothic Pro W6" charset="-128"/>
              <a:ea typeface="Hiragino Kaku Gothic Pro W6" charset="-128"/>
              <a:cs typeface="Hiragino Kaku Gothic Pro W6" charset="-128"/>
            </a:endParaRPr>
          </a:p>
        </p:txBody>
      </p:sp>
      <p:sp>
        <p:nvSpPr>
          <p:cNvPr id="11" name="テキスト ボックス 10"/>
          <p:cNvSpPr txBox="1"/>
          <p:nvPr/>
        </p:nvSpPr>
        <p:spPr>
          <a:xfrm>
            <a:off x="3711813" y="1628065"/>
            <a:ext cx="1723550" cy="461665"/>
          </a:xfrm>
          <a:prstGeom prst="rect">
            <a:avLst/>
          </a:prstGeom>
          <a:noFill/>
        </p:spPr>
        <p:txBody>
          <a:bodyPr wrap="none" rtlCol="0">
            <a:spAutoFit/>
          </a:bodyPr>
          <a:lstStyle/>
          <a:p>
            <a:pPr algn="ctr"/>
            <a:r>
              <a:rPr kumimoji="1" lang="ja-JP" altLang="en-US" sz="2400" dirty="0">
                <a:solidFill>
                  <a:schemeClr val="bg1"/>
                </a:solidFill>
                <a:latin typeface="Hiragino Kaku Gothic Pro W6" charset="-128"/>
                <a:ea typeface="Hiragino Kaku Gothic Pro W6" charset="-128"/>
                <a:cs typeface="Hiragino Kaku Gothic Pro W6" charset="-128"/>
              </a:rPr>
              <a:t>サービス化</a:t>
            </a:r>
          </a:p>
        </p:txBody>
      </p:sp>
      <p:sp>
        <p:nvSpPr>
          <p:cNvPr id="12" name="テキスト ボックス 11"/>
          <p:cNvSpPr txBox="1"/>
          <p:nvPr/>
        </p:nvSpPr>
        <p:spPr>
          <a:xfrm>
            <a:off x="3721800" y="5238902"/>
            <a:ext cx="1723549" cy="461665"/>
          </a:xfrm>
          <a:prstGeom prst="rect">
            <a:avLst/>
          </a:prstGeom>
          <a:noFill/>
        </p:spPr>
        <p:txBody>
          <a:bodyPr wrap="none" rtlCol="0">
            <a:spAutoFit/>
          </a:bodyPr>
          <a:lstStyle/>
          <a:p>
            <a:pPr algn="ctr"/>
            <a:r>
              <a:rPr kumimoji="1" lang="ja-JP" altLang="en-US" sz="2400">
                <a:solidFill>
                  <a:schemeClr val="bg1"/>
                </a:solidFill>
                <a:latin typeface="Hiragino Kaku Gothic Pro W6" charset="-128"/>
                <a:ea typeface="Hiragino Kaku Gothic Pro W6" charset="-128"/>
                <a:cs typeface="Hiragino Kaku Gothic Pro W6" charset="-128"/>
              </a:rPr>
              <a:t>スマート化</a:t>
            </a:r>
            <a:endParaRPr kumimoji="1" lang="ja-JP" altLang="en-US" sz="2400" dirty="0">
              <a:solidFill>
                <a:schemeClr val="bg1"/>
              </a:solidFill>
              <a:latin typeface="Hiragino Kaku Gothic Pro W6" charset="-128"/>
              <a:ea typeface="Hiragino Kaku Gothic Pro W6" charset="-128"/>
              <a:cs typeface="Hiragino Kaku Gothic Pro W6" charset="-128"/>
            </a:endParaRPr>
          </a:p>
        </p:txBody>
      </p:sp>
      <p:sp>
        <p:nvSpPr>
          <p:cNvPr id="15" name="テキスト ボックス 14"/>
          <p:cNvSpPr txBox="1"/>
          <p:nvPr/>
        </p:nvSpPr>
        <p:spPr>
          <a:xfrm>
            <a:off x="1090349" y="1452006"/>
            <a:ext cx="1800493" cy="954107"/>
          </a:xfrm>
          <a:prstGeom prst="rect">
            <a:avLst/>
          </a:prstGeom>
          <a:noFill/>
        </p:spPr>
        <p:txBody>
          <a:bodyPr wrap="none" rtlCol="0">
            <a:spAutoFit/>
          </a:bodyPr>
          <a:lstStyle/>
          <a:p>
            <a:r>
              <a:rPr lang="ja-JP" altLang="en-US" sz="1400" dirty="0">
                <a:solidFill>
                  <a:srgbClr val="0070C0"/>
                </a:solidFill>
                <a:latin typeface="Meiryo" charset="-128"/>
                <a:ea typeface="Meiryo" charset="-128"/>
                <a:cs typeface="Meiryo" charset="-128"/>
              </a:rPr>
              <a:t>所有を前提とした</a:t>
            </a:r>
            <a:endParaRPr lang="en-US" altLang="ja-JP" sz="1400" dirty="0">
              <a:solidFill>
                <a:srgbClr val="0070C0"/>
              </a:solidFill>
              <a:latin typeface="Meiryo" charset="-128"/>
              <a:ea typeface="Meiryo" charset="-128"/>
              <a:cs typeface="Meiryo" charset="-128"/>
            </a:endParaRPr>
          </a:p>
          <a:p>
            <a:r>
              <a:rPr lang="ja-JP" altLang="en-US" sz="1400" dirty="0">
                <a:solidFill>
                  <a:srgbClr val="0070C0"/>
                </a:solidFill>
                <a:latin typeface="Meiryo" charset="-128"/>
                <a:ea typeface="Meiryo" charset="-128"/>
                <a:cs typeface="Meiryo" charset="-128"/>
              </a:rPr>
              <a:t>経済システムから</a:t>
            </a:r>
            <a:endParaRPr lang="en-US" altLang="ja-JP" sz="1400" dirty="0">
              <a:solidFill>
                <a:srgbClr val="0070C0"/>
              </a:solidFill>
              <a:latin typeface="Meiryo" charset="-128"/>
              <a:ea typeface="Meiryo" charset="-128"/>
              <a:cs typeface="Meiryo" charset="-128"/>
            </a:endParaRPr>
          </a:p>
          <a:p>
            <a:r>
              <a:rPr kumimoji="1" lang="ja-JP" altLang="en-US" sz="1400" b="1" dirty="0">
                <a:solidFill>
                  <a:srgbClr val="0070C0"/>
                </a:solidFill>
                <a:latin typeface="Meiryo" charset="-128"/>
                <a:ea typeface="Meiryo" charset="-128"/>
                <a:cs typeface="Meiryo" charset="-128"/>
              </a:rPr>
              <a:t>所有を前提としない</a:t>
            </a:r>
            <a:endParaRPr kumimoji="1" lang="en-US" altLang="ja-JP" sz="1400" b="1" dirty="0">
              <a:solidFill>
                <a:srgbClr val="0070C0"/>
              </a:solidFill>
              <a:latin typeface="Meiryo" charset="-128"/>
              <a:ea typeface="Meiryo" charset="-128"/>
              <a:cs typeface="Meiryo" charset="-128"/>
            </a:endParaRPr>
          </a:p>
          <a:p>
            <a:r>
              <a:rPr kumimoji="1" lang="ja-JP" altLang="en-US" sz="1400" b="1" dirty="0">
                <a:solidFill>
                  <a:srgbClr val="0070C0"/>
                </a:solidFill>
                <a:latin typeface="Meiryo" charset="-128"/>
                <a:ea typeface="Meiryo" charset="-128"/>
                <a:cs typeface="Meiryo" charset="-128"/>
              </a:rPr>
              <a:t>経済システム</a:t>
            </a:r>
            <a:r>
              <a:rPr kumimoji="1" lang="ja-JP" altLang="en-US" sz="1400" dirty="0">
                <a:solidFill>
                  <a:srgbClr val="0070C0"/>
                </a:solidFill>
                <a:latin typeface="Meiryo" charset="-128"/>
                <a:ea typeface="Meiryo" charset="-128"/>
                <a:cs typeface="Meiryo" charset="-128"/>
              </a:rPr>
              <a:t>へ</a:t>
            </a:r>
          </a:p>
        </p:txBody>
      </p:sp>
      <p:sp>
        <p:nvSpPr>
          <p:cNvPr id="16" name="テキスト ボックス 15"/>
          <p:cNvSpPr txBox="1"/>
          <p:nvPr/>
        </p:nvSpPr>
        <p:spPr>
          <a:xfrm>
            <a:off x="5701292" y="1456062"/>
            <a:ext cx="2339102" cy="954107"/>
          </a:xfrm>
          <a:prstGeom prst="rect">
            <a:avLst/>
          </a:prstGeom>
          <a:noFill/>
        </p:spPr>
        <p:txBody>
          <a:bodyPr wrap="none" rtlCol="0">
            <a:spAutoFit/>
          </a:bodyPr>
          <a:lstStyle/>
          <a:p>
            <a:pPr algn="r"/>
            <a:r>
              <a:rPr kumimoji="1" lang="ja-JP" altLang="en-US" sz="1400" dirty="0">
                <a:solidFill>
                  <a:srgbClr val="0070C0"/>
                </a:solidFill>
                <a:latin typeface="Meiryo" charset="-128"/>
                <a:ea typeface="Meiryo" charset="-128"/>
                <a:cs typeface="Meiryo" charset="-128"/>
              </a:rPr>
              <a:t>顧客価値を実現する手段を</a:t>
            </a:r>
            <a:endParaRPr kumimoji="1" lang="en-US" altLang="ja-JP" sz="1400" dirty="0">
              <a:solidFill>
                <a:srgbClr val="0070C0"/>
              </a:solidFill>
              <a:latin typeface="Meiryo" charset="-128"/>
              <a:ea typeface="Meiryo" charset="-128"/>
              <a:cs typeface="Meiryo" charset="-128"/>
            </a:endParaRPr>
          </a:p>
          <a:p>
            <a:pPr algn="r"/>
            <a:r>
              <a:rPr kumimoji="1" lang="ja-JP" altLang="en-US" sz="1400" dirty="0">
                <a:solidFill>
                  <a:srgbClr val="0070C0"/>
                </a:solidFill>
                <a:latin typeface="Meiryo" charset="-128"/>
                <a:ea typeface="Meiryo" charset="-128"/>
                <a:cs typeface="Meiryo" charset="-128"/>
              </a:rPr>
              <a:t>提供するビジネスから</a:t>
            </a:r>
            <a:endParaRPr kumimoji="1" lang="en-US" altLang="ja-JP" sz="1400" dirty="0">
              <a:solidFill>
                <a:srgbClr val="0070C0"/>
              </a:solidFill>
              <a:latin typeface="Meiryo" charset="-128"/>
              <a:ea typeface="Meiryo" charset="-128"/>
              <a:cs typeface="Meiryo" charset="-128"/>
            </a:endParaRPr>
          </a:p>
          <a:p>
            <a:pPr algn="r"/>
            <a:r>
              <a:rPr lang="ja-JP" altLang="en-US" sz="1400" b="1" dirty="0">
                <a:solidFill>
                  <a:srgbClr val="0070C0"/>
                </a:solidFill>
                <a:latin typeface="Meiryo" charset="-128"/>
                <a:ea typeface="Meiryo" charset="-128"/>
                <a:cs typeface="Meiryo" charset="-128"/>
              </a:rPr>
              <a:t>顧客価値を直接提供する</a:t>
            </a:r>
            <a:endParaRPr lang="en-US" altLang="ja-JP" sz="1400" b="1" dirty="0">
              <a:solidFill>
                <a:srgbClr val="0070C0"/>
              </a:solidFill>
              <a:latin typeface="Meiryo" charset="-128"/>
              <a:ea typeface="Meiryo" charset="-128"/>
              <a:cs typeface="Meiryo" charset="-128"/>
            </a:endParaRPr>
          </a:p>
          <a:p>
            <a:pPr algn="r"/>
            <a:r>
              <a:rPr lang="ja-JP" altLang="en-US" sz="1400" b="1" dirty="0">
                <a:solidFill>
                  <a:srgbClr val="0070C0"/>
                </a:solidFill>
                <a:latin typeface="Meiryo" charset="-128"/>
                <a:ea typeface="Meiryo" charset="-128"/>
                <a:cs typeface="Meiryo" charset="-128"/>
              </a:rPr>
              <a:t>ビジネス</a:t>
            </a:r>
            <a:r>
              <a:rPr lang="ja-JP" altLang="en-US" sz="1400" dirty="0">
                <a:solidFill>
                  <a:srgbClr val="0070C0"/>
                </a:solidFill>
                <a:latin typeface="Meiryo" charset="-128"/>
                <a:ea typeface="Meiryo" charset="-128"/>
                <a:cs typeface="Meiryo" charset="-128"/>
              </a:rPr>
              <a:t>へ</a:t>
            </a:r>
            <a:endParaRPr kumimoji="1" lang="ja-JP" altLang="en-US" sz="1400" dirty="0">
              <a:solidFill>
                <a:srgbClr val="0070C0"/>
              </a:solidFill>
              <a:latin typeface="Meiryo" charset="-128"/>
              <a:ea typeface="Meiryo" charset="-128"/>
              <a:cs typeface="Meiryo" charset="-128"/>
            </a:endParaRPr>
          </a:p>
        </p:txBody>
      </p:sp>
      <p:sp>
        <p:nvSpPr>
          <p:cNvPr id="17" name="テキスト ボックス 16"/>
          <p:cNvSpPr txBox="1"/>
          <p:nvPr/>
        </p:nvSpPr>
        <p:spPr>
          <a:xfrm>
            <a:off x="1090349" y="5144757"/>
            <a:ext cx="2518638" cy="738664"/>
          </a:xfrm>
          <a:prstGeom prst="rect">
            <a:avLst/>
          </a:prstGeom>
          <a:noFill/>
        </p:spPr>
        <p:txBody>
          <a:bodyPr wrap="none" rtlCol="0">
            <a:spAutoFit/>
          </a:bodyPr>
          <a:lstStyle/>
          <a:p>
            <a:r>
              <a:rPr lang="ja-JP" altLang="en-US" sz="1400" dirty="0">
                <a:solidFill>
                  <a:srgbClr val="0070C0"/>
                </a:solidFill>
                <a:latin typeface="Meiryo" charset="-128"/>
                <a:ea typeface="Meiryo" charset="-128"/>
                <a:cs typeface="Meiryo" charset="-128"/>
              </a:rPr>
              <a:t>機械との共生が進み</a:t>
            </a:r>
            <a:endParaRPr lang="en-US" altLang="ja-JP" sz="1400" dirty="0">
              <a:solidFill>
                <a:srgbClr val="0070C0"/>
              </a:solidFill>
              <a:latin typeface="Meiryo" charset="-128"/>
              <a:ea typeface="Meiryo" charset="-128"/>
              <a:cs typeface="Meiryo" charset="-128"/>
            </a:endParaRPr>
          </a:p>
          <a:p>
            <a:r>
              <a:rPr lang="ja-JP" altLang="en-US" sz="1400" dirty="0">
                <a:solidFill>
                  <a:srgbClr val="0070C0"/>
                </a:solidFill>
                <a:latin typeface="Meiryo" charset="-128"/>
                <a:ea typeface="Meiryo" charset="-128"/>
                <a:cs typeface="Meiryo" charset="-128"/>
              </a:rPr>
              <a:t>求められる人間の能力が</a:t>
            </a:r>
            <a:endParaRPr lang="en-US" altLang="ja-JP" sz="1400" dirty="0">
              <a:solidFill>
                <a:srgbClr val="0070C0"/>
              </a:solidFill>
              <a:latin typeface="Meiryo" charset="-128"/>
              <a:ea typeface="Meiryo" charset="-128"/>
              <a:cs typeface="Meiryo" charset="-128"/>
            </a:endParaRPr>
          </a:p>
          <a:p>
            <a:r>
              <a:rPr lang="ja-JP" altLang="en-US" sz="1400" b="1" dirty="0">
                <a:solidFill>
                  <a:srgbClr val="0070C0"/>
                </a:solidFill>
                <a:latin typeface="Meiryo" charset="-128"/>
                <a:ea typeface="Meiryo" charset="-128"/>
                <a:cs typeface="Meiryo" charset="-128"/>
              </a:rPr>
              <a:t>感性</a:t>
            </a:r>
            <a:r>
              <a:rPr lang="en-US" altLang="ja-JP" sz="1400" b="1" dirty="0">
                <a:solidFill>
                  <a:srgbClr val="0070C0"/>
                </a:solidFill>
                <a:latin typeface="Meiryo" charset="-128"/>
                <a:ea typeface="Meiryo" charset="-128"/>
                <a:cs typeface="Meiryo" charset="-128"/>
              </a:rPr>
              <a:t>､</a:t>
            </a:r>
            <a:r>
              <a:rPr lang="ja-JP" altLang="en-US" sz="1400" b="1" dirty="0">
                <a:solidFill>
                  <a:srgbClr val="0070C0"/>
                </a:solidFill>
                <a:latin typeface="Meiryo" charset="-128"/>
                <a:ea typeface="Meiryo" charset="-128"/>
                <a:cs typeface="Meiryo" charset="-128"/>
              </a:rPr>
              <a:t>協調性</a:t>
            </a:r>
            <a:r>
              <a:rPr lang="en-US" altLang="ja-JP" sz="1400" b="1" dirty="0">
                <a:solidFill>
                  <a:srgbClr val="0070C0"/>
                </a:solidFill>
                <a:latin typeface="Meiryo" charset="-128"/>
                <a:ea typeface="Meiryo" charset="-128"/>
                <a:cs typeface="Meiryo" charset="-128"/>
              </a:rPr>
              <a:t>､</a:t>
            </a:r>
            <a:r>
              <a:rPr lang="ja-JP" altLang="en-US" sz="1400" b="1" dirty="0">
                <a:solidFill>
                  <a:srgbClr val="0070C0"/>
                </a:solidFill>
                <a:latin typeface="Meiryo" charset="-128"/>
                <a:ea typeface="Meiryo" charset="-128"/>
                <a:cs typeface="Meiryo" charset="-128"/>
              </a:rPr>
              <a:t>創造性の重視</a:t>
            </a:r>
            <a:r>
              <a:rPr lang="ja-JP" altLang="en-US" sz="1400" dirty="0">
                <a:solidFill>
                  <a:srgbClr val="0070C0"/>
                </a:solidFill>
                <a:latin typeface="Meiryo" charset="-128"/>
                <a:ea typeface="Meiryo" charset="-128"/>
                <a:cs typeface="Meiryo" charset="-128"/>
              </a:rPr>
              <a:t>へ</a:t>
            </a:r>
            <a:endParaRPr kumimoji="1" lang="ja-JP" altLang="en-US" sz="1400" dirty="0">
              <a:solidFill>
                <a:srgbClr val="0070C0"/>
              </a:solidFill>
              <a:latin typeface="Meiryo" charset="-128"/>
              <a:ea typeface="Meiryo" charset="-128"/>
              <a:cs typeface="Meiryo" charset="-128"/>
            </a:endParaRPr>
          </a:p>
        </p:txBody>
      </p:sp>
      <p:sp>
        <p:nvSpPr>
          <p:cNvPr id="18" name="テキスト ボックス 17"/>
          <p:cNvSpPr txBox="1"/>
          <p:nvPr/>
        </p:nvSpPr>
        <p:spPr>
          <a:xfrm>
            <a:off x="6418730" y="5144757"/>
            <a:ext cx="1620957" cy="738664"/>
          </a:xfrm>
          <a:prstGeom prst="rect">
            <a:avLst/>
          </a:prstGeom>
          <a:noFill/>
        </p:spPr>
        <p:txBody>
          <a:bodyPr wrap="none" rtlCol="0">
            <a:spAutoFit/>
          </a:bodyPr>
          <a:lstStyle/>
          <a:p>
            <a:pPr algn="r"/>
            <a:r>
              <a:rPr lang="ja-JP" altLang="en-US" sz="1400" dirty="0">
                <a:solidFill>
                  <a:srgbClr val="0070C0"/>
                </a:solidFill>
                <a:latin typeface="Meiryo" charset="-128"/>
                <a:ea typeface="Meiryo" charset="-128"/>
                <a:cs typeface="Meiryo" charset="-128"/>
              </a:rPr>
              <a:t>企業の組織形態や</a:t>
            </a:r>
            <a:endParaRPr lang="en-US" altLang="ja-JP" sz="1400" dirty="0">
              <a:solidFill>
                <a:srgbClr val="0070C0"/>
              </a:solidFill>
              <a:latin typeface="Meiryo" charset="-128"/>
              <a:ea typeface="Meiryo" charset="-128"/>
              <a:cs typeface="Meiryo" charset="-128"/>
            </a:endParaRPr>
          </a:p>
          <a:p>
            <a:pPr algn="r"/>
            <a:r>
              <a:rPr lang="ja-JP" altLang="en-US" sz="1400" dirty="0">
                <a:solidFill>
                  <a:srgbClr val="0070C0"/>
                </a:solidFill>
                <a:latin typeface="Meiryo" charset="-128"/>
                <a:ea typeface="Meiryo" charset="-128"/>
                <a:cs typeface="Meiryo" charset="-128"/>
              </a:rPr>
              <a:t>労働のあり方が</a:t>
            </a:r>
            <a:endParaRPr lang="en-US" altLang="ja-JP" sz="1400" dirty="0">
              <a:solidFill>
                <a:srgbClr val="0070C0"/>
              </a:solidFill>
              <a:latin typeface="Meiryo" charset="-128"/>
              <a:ea typeface="Meiryo" charset="-128"/>
              <a:cs typeface="Meiryo" charset="-128"/>
            </a:endParaRPr>
          </a:p>
          <a:p>
            <a:pPr algn="r"/>
            <a:r>
              <a:rPr lang="ja-JP" altLang="en-US" sz="1400" b="1" dirty="0">
                <a:solidFill>
                  <a:srgbClr val="0070C0"/>
                </a:solidFill>
                <a:latin typeface="Meiryo" charset="-128"/>
                <a:ea typeface="Meiryo" charset="-128"/>
                <a:cs typeface="Meiryo" charset="-128"/>
              </a:rPr>
              <a:t>多様化</a:t>
            </a:r>
            <a:r>
              <a:rPr lang="ja-JP" altLang="en-US" sz="1400" dirty="0">
                <a:solidFill>
                  <a:srgbClr val="0070C0"/>
                </a:solidFill>
                <a:latin typeface="Meiryo" charset="-128"/>
                <a:ea typeface="Meiryo" charset="-128"/>
                <a:cs typeface="Meiryo" charset="-128"/>
              </a:rPr>
              <a:t>へ</a:t>
            </a:r>
            <a:endParaRPr kumimoji="1" lang="ja-JP" altLang="en-US" sz="1400" dirty="0">
              <a:solidFill>
                <a:srgbClr val="0070C0"/>
              </a:solidFill>
              <a:latin typeface="Meiryo" charset="-128"/>
              <a:ea typeface="Meiryo" charset="-128"/>
              <a:cs typeface="Meiryo" charset="-128"/>
            </a:endParaRPr>
          </a:p>
        </p:txBody>
      </p:sp>
      <p:sp>
        <p:nvSpPr>
          <p:cNvPr id="19" name="正方形/長方形 18"/>
          <p:cNvSpPr/>
          <p:nvPr/>
        </p:nvSpPr>
        <p:spPr>
          <a:xfrm>
            <a:off x="3691407" y="831899"/>
            <a:ext cx="1753606" cy="43313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Hiragino Kaku Gothic Pro W6" charset="-128"/>
                <a:ea typeface="Hiragino Kaku Gothic Pro W6" charset="-128"/>
                <a:cs typeface="Hiragino Kaku Gothic Pro W6" charset="-128"/>
              </a:rPr>
              <a:t>クラウド</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0" name="正方形/長方形 19"/>
          <p:cNvSpPr/>
          <p:nvPr/>
        </p:nvSpPr>
        <p:spPr>
          <a:xfrm>
            <a:off x="3706773" y="5997762"/>
            <a:ext cx="1753607" cy="43313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Hiragino Kaku Gothic Pro W6" charset="-128"/>
                <a:ea typeface="Hiragino Kaku Gothic Pro W6" charset="-128"/>
                <a:cs typeface="Hiragino Kaku Gothic Pro W6" charset="-128"/>
              </a:rPr>
              <a:t>スマートマシン</a:t>
            </a:r>
            <a:endParaRPr kumimoji="1" lang="en-US" altLang="ja-JP" sz="1000" dirty="0">
              <a:solidFill>
                <a:srgbClr val="FFFFFF"/>
              </a:solidFill>
              <a:latin typeface="Hiragino Kaku Gothic Pro W6" charset="-128"/>
              <a:ea typeface="Hiragino Kaku Gothic Pro W6" charset="-128"/>
              <a:cs typeface="Hiragino Kaku Gothic Pro W6" charset="-128"/>
            </a:endParaRPr>
          </a:p>
          <a:p>
            <a:pPr algn="ctr"/>
            <a:r>
              <a:rPr lang="ja-JP" altLang="en-US" sz="1000" dirty="0">
                <a:solidFill>
                  <a:srgbClr val="FFFFFF"/>
                </a:solidFill>
                <a:latin typeface="Hiragino Kaku Gothic Pro W6" charset="-128"/>
                <a:ea typeface="Hiragino Kaku Gothic Pro W6" charset="-128"/>
                <a:cs typeface="Hiragino Kaku Gothic Pro W6" charset="-128"/>
              </a:rPr>
              <a:t>（人工知能とロボット）</a:t>
            </a:r>
            <a:endParaRPr kumimoji="1" lang="ja-JP" altLang="en-US" sz="1000" dirty="0">
              <a:solidFill>
                <a:srgbClr val="FFFFFF"/>
              </a:solidFill>
              <a:latin typeface="Hiragino Kaku Gothic Pro W6" charset="-128"/>
              <a:ea typeface="Hiragino Kaku Gothic Pro W6" charset="-128"/>
              <a:cs typeface="Hiragino Kaku Gothic Pro W6" charset="-128"/>
            </a:endParaRPr>
          </a:p>
        </p:txBody>
      </p:sp>
      <p:sp>
        <p:nvSpPr>
          <p:cNvPr id="21" name="正方形/長方形 20"/>
          <p:cNvSpPr/>
          <p:nvPr/>
        </p:nvSpPr>
        <p:spPr>
          <a:xfrm>
            <a:off x="804043" y="829688"/>
            <a:ext cx="1753606" cy="43313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a:solidFill>
                  <a:srgbClr val="FFFFFF"/>
                </a:solidFill>
                <a:latin typeface="Hiragino Kaku Gothic Pro W6" charset="-128"/>
                <a:ea typeface="Hiragino Kaku Gothic Pro W6" charset="-128"/>
                <a:cs typeface="Hiragino Kaku Gothic Pro W6" charset="-128"/>
              </a:rPr>
              <a:t>IoT</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2" name="正方形/長方形 21"/>
          <p:cNvSpPr/>
          <p:nvPr/>
        </p:nvSpPr>
        <p:spPr>
          <a:xfrm>
            <a:off x="6578768" y="837314"/>
            <a:ext cx="1753606" cy="43313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Hiragino Kaku Gothic Pro W6" charset="-128"/>
                <a:ea typeface="Hiragino Kaku Gothic Pro W6" charset="-128"/>
                <a:cs typeface="Hiragino Kaku Gothic Pro W6" charset="-128"/>
              </a:rPr>
              <a:t>API</a:t>
            </a:r>
            <a:r>
              <a:rPr kumimoji="1" lang="ja-JP" altLang="en-US" sz="1200" dirty="0">
                <a:solidFill>
                  <a:srgbClr val="FFFFFF"/>
                </a:solidFill>
                <a:latin typeface="Hiragino Kaku Gothic Pro W6" charset="-128"/>
                <a:ea typeface="Hiragino Kaku Gothic Pro W6" charset="-128"/>
                <a:cs typeface="Hiragino Kaku Gothic Pro W6" charset="-128"/>
              </a:rPr>
              <a:t>／</a:t>
            </a:r>
            <a:r>
              <a:rPr kumimoji="1" lang="en-US" altLang="ja-JP" sz="1200" dirty="0">
                <a:solidFill>
                  <a:srgbClr val="FFFFFF"/>
                </a:solidFill>
                <a:latin typeface="Hiragino Kaku Gothic Pro W6" charset="-128"/>
                <a:ea typeface="Hiragino Kaku Gothic Pro W6" charset="-128"/>
                <a:cs typeface="Hiragino Kaku Gothic Pro W6" charset="-128"/>
              </a:rPr>
              <a:t>PaaS</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3" name="正方形/長方形 22"/>
          <p:cNvSpPr/>
          <p:nvPr/>
        </p:nvSpPr>
        <p:spPr>
          <a:xfrm>
            <a:off x="799667" y="2757280"/>
            <a:ext cx="515835" cy="1760511"/>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Hiragino Kaku Gothic Pro W6" charset="-128"/>
                <a:ea typeface="Hiragino Kaku Gothic Pro W6" charset="-128"/>
                <a:cs typeface="Hiragino Kaku Gothic Pro W6" charset="-128"/>
              </a:rPr>
              <a:t>ピアツーピア通信</a:t>
            </a:r>
            <a:endParaRPr kumimoji="1" lang="en-US" altLang="ja-JP" sz="1200" dirty="0">
              <a:solidFill>
                <a:srgbClr val="FFFFFF"/>
              </a:solidFill>
              <a:latin typeface="Hiragino Kaku Gothic Pro W6" charset="-128"/>
              <a:ea typeface="Hiragino Kaku Gothic Pro W6" charset="-128"/>
              <a:cs typeface="Hiragino Kaku Gothic Pro W6" charset="-128"/>
            </a:endParaRPr>
          </a:p>
          <a:p>
            <a:pPr algn="ctr"/>
            <a:r>
              <a:rPr kumimoji="1" lang="ja-JP" altLang="en-US" sz="1200" dirty="0">
                <a:solidFill>
                  <a:srgbClr val="FFFFFF"/>
                </a:solidFill>
                <a:latin typeface="Hiragino Kaku Gothic Pro W6" charset="-128"/>
                <a:ea typeface="Hiragino Kaku Gothic Pro W6" charset="-128"/>
                <a:cs typeface="Hiragino Kaku Gothic Pro W6" charset="-128"/>
              </a:rPr>
              <a:t>ソーシャルメディア</a:t>
            </a:r>
          </a:p>
        </p:txBody>
      </p:sp>
      <p:sp>
        <p:nvSpPr>
          <p:cNvPr id="24" name="正方形/長方形 23"/>
          <p:cNvSpPr/>
          <p:nvPr/>
        </p:nvSpPr>
        <p:spPr>
          <a:xfrm>
            <a:off x="7816539" y="2754170"/>
            <a:ext cx="515835" cy="1760511"/>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lang="ja-JP" altLang="en-US" sz="1200" dirty="0">
                <a:solidFill>
                  <a:srgbClr val="FFFFFF"/>
                </a:solidFill>
                <a:latin typeface="Hiragino Kaku Gothic Pro W6" charset="-128"/>
                <a:ea typeface="Hiragino Kaku Gothic Pro W6" charset="-128"/>
                <a:cs typeface="Hiragino Kaku Gothic Pro W6" charset="-128"/>
              </a:rPr>
              <a:t>オープンソース</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5" name="テキスト ボックス 24"/>
          <p:cNvSpPr txBox="1"/>
          <p:nvPr/>
        </p:nvSpPr>
        <p:spPr>
          <a:xfrm>
            <a:off x="3474412" y="3811860"/>
            <a:ext cx="2187591" cy="646331"/>
          </a:xfrm>
          <a:prstGeom prst="rect">
            <a:avLst/>
          </a:prstGeom>
          <a:noFill/>
        </p:spPr>
        <p:txBody>
          <a:bodyPr wrap="square" rtlCol="0">
            <a:spAutoFit/>
          </a:bodyPr>
          <a:lstStyle/>
          <a:p>
            <a:pPr algn="ctr"/>
            <a:r>
              <a:rPr kumimoji="1" lang="ja-JP" altLang="en-US" sz="1200" dirty="0">
                <a:solidFill>
                  <a:schemeClr val="bg1"/>
                </a:solidFill>
                <a:latin typeface="Hiragino Kaku Gothic Pro W6" charset="-128"/>
                <a:ea typeface="Hiragino Kaku Gothic Pro W6" charset="-128"/>
                <a:cs typeface="Hiragino Kaku Gothic Pro W6" charset="-128"/>
              </a:rPr>
              <a:t>ビジネスや社会システムの</a:t>
            </a:r>
            <a:endParaRPr kumimoji="1" lang="en-US" altLang="ja-JP" sz="1200" dirty="0">
              <a:solidFill>
                <a:schemeClr val="bg1"/>
              </a:solidFill>
              <a:latin typeface="Hiragino Kaku Gothic Pro W6" charset="-128"/>
              <a:ea typeface="Hiragino Kaku Gothic Pro W6" charset="-128"/>
              <a:cs typeface="Hiragino Kaku Gothic Pro W6" charset="-128"/>
            </a:endParaRPr>
          </a:p>
          <a:p>
            <a:pPr algn="ctr"/>
            <a:r>
              <a:rPr kumimoji="1" lang="ja-JP" altLang="en-US" sz="1200" dirty="0">
                <a:solidFill>
                  <a:schemeClr val="bg1"/>
                </a:solidFill>
                <a:latin typeface="Hiragino Kaku Gothic Pro W6" charset="-128"/>
                <a:ea typeface="Hiragino Kaku Gothic Pro W6" charset="-128"/>
                <a:cs typeface="Hiragino Kaku Gothic Pro W6" charset="-128"/>
              </a:rPr>
              <a:t>基盤をデジタルを前提とした</a:t>
            </a:r>
            <a:endParaRPr kumimoji="1" lang="en-US" altLang="ja-JP" sz="1200" dirty="0">
              <a:solidFill>
                <a:schemeClr val="bg1"/>
              </a:solidFill>
              <a:latin typeface="Hiragino Kaku Gothic Pro W6" charset="-128"/>
              <a:ea typeface="Hiragino Kaku Gothic Pro W6" charset="-128"/>
              <a:cs typeface="Hiragino Kaku Gothic Pro W6" charset="-128"/>
            </a:endParaRPr>
          </a:p>
          <a:p>
            <a:pPr algn="ctr"/>
            <a:r>
              <a:rPr kumimoji="1" lang="ja-JP" altLang="en-US" sz="1200" dirty="0">
                <a:solidFill>
                  <a:schemeClr val="bg1"/>
                </a:solidFill>
                <a:latin typeface="Hiragino Kaku Gothic Pro W6" charset="-128"/>
                <a:ea typeface="Hiragino Kaku Gothic Pro W6" charset="-128"/>
                <a:cs typeface="Hiragino Kaku Gothic Pro W6" charset="-128"/>
              </a:rPr>
              <a:t>仕組みに作り替える取り組み</a:t>
            </a:r>
          </a:p>
        </p:txBody>
      </p:sp>
      <p:sp>
        <p:nvSpPr>
          <p:cNvPr id="27" name="テキスト ボックス 26"/>
          <p:cNvSpPr txBox="1"/>
          <p:nvPr/>
        </p:nvSpPr>
        <p:spPr>
          <a:xfrm>
            <a:off x="6485553" y="6176085"/>
            <a:ext cx="1620957" cy="338554"/>
          </a:xfrm>
          <a:prstGeom prst="rect">
            <a:avLst/>
          </a:prstGeom>
          <a:noFill/>
        </p:spPr>
        <p:txBody>
          <a:bodyPr wrap="none" rtlCol="0">
            <a:spAutoFit/>
          </a:bodyPr>
          <a:lstStyle/>
          <a:p>
            <a:pPr algn="ctr"/>
            <a:r>
              <a:rPr kumimoji="1" lang="ja-JP" altLang="en-US" sz="1600">
                <a:solidFill>
                  <a:schemeClr val="bg1"/>
                </a:solidFill>
                <a:latin typeface="Hiragino Kaku Gothic Pro W6" charset="-128"/>
                <a:ea typeface="Hiragino Kaku Gothic Pro W6" charset="-128"/>
                <a:cs typeface="Hiragino Kaku Gothic Pro W6" charset="-128"/>
              </a:rPr>
              <a:t>インターネット</a:t>
            </a:r>
            <a:endParaRPr kumimoji="1" lang="ja-JP" altLang="en-US" sz="1600" dirty="0">
              <a:solidFill>
                <a:schemeClr val="bg1"/>
              </a:solidFill>
              <a:latin typeface="Hiragino Kaku Gothic Pro W6" charset="-128"/>
              <a:ea typeface="Hiragino Kaku Gothic Pro W6" charset="-128"/>
              <a:cs typeface="Hiragino Kaku Gothic Pro W6" charset="-128"/>
            </a:endParaRPr>
          </a:p>
        </p:txBody>
      </p:sp>
      <p:sp>
        <p:nvSpPr>
          <p:cNvPr id="28" name="テキスト ボックス 27"/>
          <p:cNvSpPr txBox="1"/>
          <p:nvPr/>
        </p:nvSpPr>
        <p:spPr>
          <a:xfrm rot="5400000">
            <a:off x="1433071" y="3455524"/>
            <a:ext cx="1515158" cy="400110"/>
          </a:xfrm>
          <a:prstGeom prst="rect">
            <a:avLst/>
          </a:prstGeom>
          <a:noFill/>
        </p:spPr>
        <p:txBody>
          <a:bodyPr wrap="none" rtlCol="0">
            <a:spAutoFit/>
          </a:bodyPr>
          <a:lstStyle/>
          <a:p>
            <a:r>
              <a:rPr kumimoji="1" lang="ja-JP" altLang="en-US" sz="2000">
                <a:solidFill>
                  <a:schemeClr val="bg1"/>
                </a:solidFill>
                <a:latin typeface="HGPSoeiKakugothicUB" charset="-128"/>
                <a:ea typeface="HGPSoeiKakugothicUB" charset="-128"/>
                <a:cs typeface="HGPSoeiKakugothicUB" charset="-128"/>
              </a:rPr>
              <a:t>ソーシャル化</a:t>
            </a:r>
            <a:endParaRPr kumimoji="1" lang="ja-JP" altLang="en-US" sz="2000" dirty="0">
              <a:solidFill>
                <a:schemeClr val="bg1"/>
              </a:solidFill>
              <a:latin typeface="HGPSoeiKakugothicUB" charset="-128"/>
              <a:ea typeface="HGPSoeiKakugothicUB" charset="-128"/>
              <a:cs typeface="HGPSoeiKakugothicUB" charset="-128"/>
            </a:endParaRPr>
          </a:p>
        </p:txBody>
      </p:sp>
      <p:sp>
        <p:nvSpPr>
          <p:cNvPr id="29" name="テキスト ボックス 28"/>
          <p:cNvSpPr txBox="1"/>
          <p:nvPr/>
        </p:nvSpPr>
        <p:spPr>
          <a:xfrm rot="5400000">
            <a:off x="6301951" y="3434369"/>
            <a:ext cx="1340432" cy="400110"/>
          </a:xfrm>
          <a:prstGeom prst="rect">
            <a:avLst/>
          </a:prstGeom>
          <a:noFill/>
        </p:spPr>
        <p:txBody>
          <a:bodyPr wrap="none" rtlCol="0">
            <a:spAutoFit/>
          </a:bodyPr>
          <a:lstStyle/>
          <a:p>
            <a:r>
              <a:rPr kumimoji="1" lang="ja-JP" altLang="en-US" sz="2000" dirty="0">
                <a:solidFill>
                  <a:schemeClr val="bg1"/>
                </a:solidFill>
                <a:latin typeface="HGPSoeiKakugothicUB" charset="-128"/>
                <a:ea typeface="HGPSoeiKakugothicUB" charset="-128"/>
                <a:cs typeface="HGPSoeiKakugothicUB" charset="-128"/>
              </a:rPr>
              <a:t>オープン化</a:t>
            </a:r>
          </a:p>
        </p:txBody>
      </p:sp>
    </p:spTree>
    <p:extLst>
      <p:ext uri="{BB962C8B-B14F-4D97-AF65-F5344CB8AC3E}">
        <p14:creationId xmlns:p14="http://schemas.microsoft.com/office/powerpoint/2010/main" val="1152041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Arial" pitchFamily="34" charset="0"/>
                <a:ea typeface="HGP創英角ｺﾞｼｯｸUB" pitchFamily="50" charset="-128"/>
                <a:cs typeface="Arial" pitchFamily="34" charset="0"/>
              </a:rPr>
              <a:t>第</a:t>
            </a:r>
            <a:r>
              <a:rPr lang="en-US" altLang="ja-JP" sz="2400" dirty="0">
                <a:solidFill>
                  <a:schemeClr val="bg1"/>
                </a:solidFill>
                <a:latin typeface="Arial" pitchFamily="34" charset="0"/>
                <a:ea typeface="HGP創英角ｺﾞｼｯｸUB" pitchFamily="50" charset="-128"/>
                <a:cs typeface="Arial" pitchFamily="34" charset="0"/>
              </a:rPr>
              <a:t>3</a:t>
            </a:r>
            <a:r>
              <a:rPr lang="ja-JP" altLang="en-US" sz="2400" dirty="0">
                <a:solidFill>
                  <a:schemeClr val="bg1"/>
                </a:solidFill>
                <a:latin typeface="Arial" pitchFamily="34" charset="0"/>
                <a:ea typeface="HGP創英角ｺﾞｼｯｸUB" pitchFamily="50" charset="-128"/>
                <a:cs typeface="Arial" pitchFamily="34" charset="0"/>
              </a:rPr>
              <a:t>章</a:t>
            </a:r>
            <a:endParaRPr lang="en-US" altLang="ja-JP" sz="2400" dirty="0">
              <a:solidFill>
                <a:schemeClr val="bg1"/>
              </a:solidFill>
              <a:latin typeface="Arial" pitchFamily="34" charset="0"/>
              <a:ea typeface="HGP創英角ｺﾞｼｯｸUB" pitchFamily="50" charset="-128"/>
              <a:cs typeface="Arial" pitchFamily="34" charset="0"/>
            </a:endParaRPr>
          </a:p>
          <a:p>
            <a:pPr algn="r"/>
            <a:r>
              <a:rPr lang="ja-JP" altLang="en-US" sz="2400" dirty="0">
                <a:solidFill>
                  <a:schemeClr val="bg1"/>
                </a:solidFill>
                <a:latin typeface="Arial" pitchFamily="34" charset="0"/>
                <a:ea typeface="HGP創英角ｺﾞｼｯｸUB" pitchFamily="50" charset="-128"/>
                <a:cs typeface="Arial" pitchFamily="34" charset="0"/>
              </a:rPr>
              <a:t>未来を支える技術</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70159118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ja-JP" altLang="en-US" dirty="0"/>
              <a:t>ご案内</a:t>
            </a:r>
          </a:p>
        </p:txBody>
      </p:sp>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2</a:t>
            </a:fld>
            <a:endParaRPr kumimoji="1" lang="ja-JP" altLang="en-US"/>
          </a:p>
        </p:txBody>
      </p:sp>
      <p:sp>
        <p:nvSpPr>
          <p:cNvPr id="6" name="テキスト ボックス 5"/>
          <p:cNvSpPr txBox="1"/>
          <p:nvPr/>
        </p:nvSpPr>
        <p:spPr>
          <a:xfrm>
            <a:off x="369888" y="1544494"/>
            <a:ext cx="8401050" cy="1969770"/>
          </a:xfrm>
          <a:prstGeom prst="rect">
            <a:avLst/>
          </a:prstGeom>
          <a:noFill/>
        </p:spPr>
        <p:txBody>
          <a:bodyPr wrap="square" rtlCol="0">
            <a:spAutoFit/>
          </a:bodyPr>
          <a:lstStyle/>
          <a:p>
            <a:r>
              <a:rPr lang="ja-JP" altLang="en-US" dirty="0" smtClean="0">
                <a:solidFill>
                  <a:srgbClr val="7F7F7F"/>
                </a:solidFill>
                <a:latin typeface="メイリオ"/>
                <a:ea typeface="メイリオ"/>
                <a:cs typeface="メイリオ"/>
              </a:rPr>
              <a:t>本プレゼンテーション</a:t>
            </a:r>
            <a:r>
              <a:rPr lang="ja-JP" altLang="en-US" dirty="0">
                <a:solidFill>
                  <a:srgbClr val="7F7F7F"/>
                </a:solidFill>
                <a:latin typeface="メイリオ"/>
                <a:ea typeface="メイリオ"/>
                <a:cs typeface="メイリオ"/>
              </a:rPr>
              <a:t>は、ロイヤリティ・フリーです。ご自身の資料として、加工編集して頂いても構いません。</a:t>
            </a:r>
            <a:endParaRPr lang="en-US" altLang="ja-JP" dirty="0">
              <a:solidFill>
                <a:srgbClr val="7F7F7F"/>
              </a:solidFill>
              <a:latin typeface="メイリオ"/>
              <a:ea typeface="メイリオ"/>
              <a:cs typeface="メイリオ"/>
            </a:endParaRPr>
          </a:p>
          <a:p>
            <a:endParaRPr lang="en-US" altLang="ja-JP" dirty="0">
              <a:solidFill>
                <a:srgbClr val="7F7F7F"/>
              </a:solidFill>
              <a:latin typeface="メイリオ"/>
              <a:ea typeface="メイリオ"/>
              <a:cs typeface="メイリオ"/>
            </a:endParaRPr>
          </a:p>
          <a:p>
            <a:r>
              <a:rPr lang="ja-JP" altLang="en-US" dirty="0">
                <a:solidFill>
                  <a:srgbClr val="7F7F7F"/>
                </a:solidFill>
                <a:latin typeface="メイリオ"/>
                <a:ea typeface="メイリオ"/>
                <a:cs typeface="メイリオ"/>
              </a:rPr>
              <a:t>知識の確かな定着と仕事の生産性向上のために、ご活用下さい。</a:t>
            </a:r>
            <a:endParaRPr lang="en-US" altLang="ja-JP" dirty="0">
              <a:solidFill>
                <a:srgbClr val="7F7F7F"/>
              </a:solidFill>
              <a:latin typeface="メイリオ"/>
              <a:ea typeface="メイリオ"/>
              <a:cs typeface="メイリオ"/>
            </a:endParaRPr>
          </a:p>
          <a:p>
            <a:pPr algn="r"/>
            <a:endParaRPr lang="en-US" altLang="ja-JP" dirty="0">
              <a:solidFill>
                <a:srgbClr val="7F7F7F"/>
              </a:solidFill>
              <a:latin typeface="メイリオ"/>
              <a:ea typeface="メイリオ"/>
              <a:cs typeface="メイリオ"/>
            </a:endParaRPr>
          </a:p>
          <a:p>
            <a:pPr algn="r"/>
            <a:r>
              <a:rPr lang="ja-JP" altLang="en-US" sz="1400" dirty="0">
                <a:solidFill>
                  <a:srgbClr val="7F7F7F"/>
                </a:solidFill>
                <a:latin typeface="メイリオ"/>
                <a:ea typeface="メイリオ"/>
                <a:cs typeface="メイリオ"/>
              </a:rPr>
              <a:t>ネットコマース株式会社</a:t>
            </a:r>
            <a:endParaRPr lang="en-US" altLang="ja-JP" sz="1400" dirty="0">
              <a:solidFill>
                <a:srgbClr val="7F7F7F"/>
              </a:solidFill>
              <a:latin typeface="メイリオ"/>
              <a:ea typeface="メイリオ"/>
              <a:cs typeface="メイリオ"/>
            </a:endParaRPr>
          </a:p>
          <a:p>
            <a:pPr algn="r"/>
            <a:r>
              <a:rPr lang="ja-JP" altLang="en-US" dirty="0">
                <a:solidFill>
                  <a:srgbClr val="7F7F7F"/>
                </a:solidFill>
                <a:latin typeface="メイリオ"/>
                <a:ea typeface="メイリオ"/>
                <a:cs typeface="メイリオ"/>
              </a:rPr>
              <a:t>斎藤昌義</a:t>
            </a:r>
            <a:endParaRPr lang="en-US" altLang="ja-JP" dirty="0">
              <a:solidFill>
                <a:srgbClr val="7F7F7F"/>
              </a:solidFill>
              <a:latin typeface="メイリオ"/>
              <a:ea typeface="メイリオ"/>
              <a:cs typeface="メイリオ"/>
            </a:endParaRPr>
          </a:p>
        </p:txBody>
      </p:sp>
      <p:sp>
        <p:nvSpPr>
          <p:cNvPr id="7" name="正方形/長方形 6"/>
          <p:cNvSpPr/>
          <p:nvPr/>
        </p:nvSpPr>
        <p:spPr>
          <a:xfrm>
            <a:off x="7073037" y="6338012"/>
            <a:ext cx="1697901" cy="230832"/>
          </a:xfrm>
          <a:prstGeom prst="rect">
            <a:avLst/>
          </a:prstGeom>
        </p:spPr>
        <p:txBody>
          <a:bodyPr wrap="none">
            <a:spAutoFit/>
          </a:bodyPr>
          <a:lstStyle/>
          <a:p>
            <a:r>
              <a:rPr lang="en-US" altLang="ja-JP" sz="900" dirty="0">
                <a:solidFill>
                  <a:srgbClr val="595959"/>
                </a:solidFill>
              </a:rPr>
              <a:t>http://</a:t>
            </a:r>
            <a:r>
              <a:rPr lang="en-US" altLang="ja-JP" sz="900" dirty="0" err="1">
                <a:solidFill>
                  <a:srgbClr val="595959"/>
                </a:solidFill>
              </a:rPr>
              <a:t>libra.netcommerce.co.jp</a:t>
            </a:r>
            <a:r>
              <a:rPr lang="en-US" altLang="ja-JP" sz="900" dirty="0">
                <a:solidFill>
                  <a:srgbClr val="595959"/>
                </a:solidFill>
              </a:rPr>
              <a:t>/</a:t>
            </a:r>
            <a:endParaRPr lang="ja-JP" altLang="en-US" sz="900" dirty="0">
              <a:solidFill>
                <a:srgbClr val="595959"/>
              </a:solidFill>
            </a:endParaRPr>
          </a:p>
        </p:txBody>
      </p:sp>
      <p:pic>
        <p:nvPicPr>
          <p:cNvPr id="9" name="図 8" descr="LIBRA_logo.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5500" y="6081312"/>
            <a:ext cx="1466850" cy="256700"/>
          </a:xfrm>
          <a:prstGeom prst="rect">
            <a:avLst/>
          </a:prstGeom>
        </p:spPr>
      </p:pic>
      <p:sp>
        <p:nvSpPr>
          <p:cNvPr id="11" name="正方形/長方形 10"/>
          <p:cNvSpPr/>
          <p:nvPr/>
        </p:nvSpPr>
        <p:spPr>
          <a:xfrm>
            <a:off x="369888" y="5640176"/>
            <a:ext cx="8401050" cy="253916"/>
          </a:xfrm>
          <a:prstGeom prst="rect">
            <a:avLst/>
          </a:prstGeom>
        </p:spPr>
        <p:txBody>
          <a:bodyPr wrap="square">
            <a:spAutoFit/>
          </a:bodyPr>
          <a:lstStyle/>
          <a:p>
            <a:pPr lvl="0"/>
            <a:r>
              <a:rPr lang="ja-JP" altLang="en-US" sz="1050" dirty="0">
                <a:solidFill>
                  <a:srgbClr val="7F7F7F"/>
                </a:solidFill>
                <a:latin typeface="メイリオ"/>
                <a:ea typeface="メイリオ"/>
                <a:cs typeface="メイリオ"/>
              </a:rPr>
              <a:t>最新のアップデートは、「</a:t>
            </a:r>
            <a:r>
              <a:rPr lang="en-US" altLang="ja-JP" sz="1050" dirty="0">
                <a:solidFill>
                  <a:schemeClr val="tx1">
                    <a:lumMod val="65000"/>
                    <a:lumOff val="35000"/>
                  </a:schemeClr>
                </a:solidFill>
                <a:latin typeface="メイリオ"/>
                <a:ea typeface="メイリオ"/>
                <a:cs typeface="メイリオ"/>
              </a:rPr>
              <a:t>IT</a:t>
            </a:r>
            <a:r>
              <a:rPr lang="ja-JP" altLang="en-US" sz="1050" dirty="0">
                <a:solidFill>
                  <a:schemeClr val="tx1">
                    <a:lumMod val="65000"/>
                    <a:lumOff val="35000"/>
                  </a:schemeClr>
                </a:solidFill>
                <a:latin typeface="メイリオ"/>
                <a:ea typeface="メイリオ"/>
                <a:cs typeface="メイリオ"/>
              </a:rPr>
              <a:t>ビジネス・プレゼンテーション・ライブラリー／</a:t>
            </a:r>
            <a:r>
              <a:rPr lang="en-US" altLang="ja-JP" sz="1050" dirty="0" err="1">
                <a:solidFill>
                  <a:schemeClr val="tx1">
                    <a:lumMod val="65000"/>
                    <a:lumOff val="35000"/>
                  </a:schemeClr>
                </a:solidFill>
                <a:latin typeface="メイリオ"/>
                <a:ea typeface="メイリオ"/>
                <a:cs typeface="メイリオ"/>
              </a:rPr>
              <a:t>LiBRA</a:t>
            </a:r>
            <a:r>
              <a:rPr lang="ja-JP" altLang="en-US" sz="1050" dirty="0">
                <a:solidFill>
                  <a:schemeClr val="tx1">
                    <a:lumMod val="65000"/>
                    <a:lumOff val="35000"/>
                  </a:schemeClr>
                </a:solidFill>
                <a:latin typeface="メイリオ"/>
                <a:ea typeface="メイリオ"/>
                <a:cs typeface="メイリオ"/>
              </a:rPr>
              <a:t>」</a:t>
            </a:r>
            <a:r>
              <a:rPr lang="ja-JP" altLang="en-US" sz="1050" dirty="0">
                <a:solidFill>
                  <a:srgbClr val="7F7F7F"/>
                </a:solidFill>
                <a:latin typeface="メイリオ"/>
                <a:ea typeface="メイリオ"/>
                <a:cs typeface="メイリオ"/>
              </a:rPr>
              <a:t>にて随時更新しております。</a:t>
            </a:r>
            <a:endParaRPr lang="en-US" altLang="ja-JP" sz="1050" dirty="0">
              <a:solidFill>
                <a:srgbClr val="7F7F7F"/>
              </a:solidFill>
              <a:latin typeface="メイリオ"/>
              <a:ea typeface="メイリオ"/>
              <a:cs typeface="メイリオ"/>
            </a:endParaRPr>
          </a:p>
        </p:txBody>
      </p:sp>
    </p:spTree>
    <p:extLst>
      <p:ext uri="{BB962C8B-B14F-4D97-AF65-F5344CB8AC3E}">
        <p14:creationId xmlns:p14="http://schemas.microsoft.com/office/powerpoint/2010/main" val="1117225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人工知能の進化と適用領域の広がり</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20</a:t>
            </a:fld>
            <a:endParaRPr kumimoji="1" lang="ja-JP" altLang="en-US"/>
          </a:p>
        </p:txBody>
      </p:sp>
      <p:sp>
        <p:nvSpPr>
          <p:cNvPr id="7" name="正方形/長方形 6"/>
          <p:cNvSpPr/>
          <p:nvPr/>
        </p:nvSpPr>
        <p:spPr>
          <a:xfrm>
            <a:off x="638644" y="5600894"/>
            <a:ext cx="7880552" cy="854896"/>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b"/>
          <a:lstStyle/>
          <a:p>
            <a:r>
              <a:rPr kumimoji="1" lang="en-US" altLang="ja-JP" sz="2000" dirty="0">
                <a:solidFill>
                  <a:srgbClr val="FFFFFF"/>
                </a:solidFill>
                <a:latin typeface="メイリオ"/>
                <a:ea typeface="メイリオ"/>
                <a:cs typeface="メイリオ"/>
              </a:rPr>
              <a:t> </a:t>
            </a:r>
            <a:r>
              <a:rPr kumimoji="1" lang="ja-JP" altLang="en-US" sz="2000" dirty="0">
                <a:solidFill>
                  <a:srgbClr val="FFFFFF"/>
                </a:solidFill>
                <a:latin typeface="メイリオ"/>
                <a:ea typeface="メイリオ"/>
                <a:cs typeface="メイリオ"/>
              </a:rPr>
              <a:t>ハードウェア</a:t>
            </a:r>
            <a:endParaRPr kumimoji="1" lang="en-US" altLang="ja-JP" sz="2000" dirty="0">
              <a:solidFill>
                <a:srgbClr val="FFFFFF"/>
              </a:solidFill>
              <a:latin typeface="メイリオ"/>
              <a:ea typeface="メイリオ"/>
              <a:cs typeface="メイリオ"/>
            </a:endParaRPr>
          </a:p>
          <a:p>
            <a:r>
              <a:rPr kumimoji="1" lang="en-US" altLang="ja-JP" sz="2000" dirty="0">
                <a:solidFill>
                  <a:srgbClr val="FFFFFF"/>
                </a:solidFill>
                <a:latin typeface="メイリオ"/>
                <a:ea typeface="メイリオ"/>
                <a:cs typeface="メイリオ"/>
              </a:rPr>
              <a:t> </a:t>
            </a:r>
            <a:r>
              <a:rPr kumimoji="1" lang="ja-JP" altLang="en-US" sz="2000" dirty="0">
                <a:solidFill>
                  <a:srgbClr val="FFFFFF"/>
                </a:solidFill>
                <a:latin typeface="メイリオ"/>
                <a:ea typeface="メイリオ"/>
                <a:cs typeface="メイリオ"/>
              </a:rPr>
              <a:t>性能向上</a:t>
            </a:r>
          </a:p>
        </p:txBody>
      </p:sp>
      <p:sp>
        <p:nvSpPr>
          <p:cNvPr id="11" name="正方形/長方形 10"/>
          <p:cNvSpPr/>
          <p:nvPr/>
        </p:nvSpPr>
        <p:spPr>
          <a:xfrm>
            <a:off x="2645840" y="5229837"/>
            <a:ext cx="5896308" cy="1136896"/>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2000" dirty="0">
                <a:solidFill>
                  <a:srgbClr val="FFFFFF"/>
                </a:solidFill>
                <a:latin typeface="メイリオ"/>
                <a:ea typeface="メイリオ"/>
                <a:cs typeface="メイリオ"/>
              </a:rPr>
              <a:t> </a:t>
            </a:r>
            <a:r>
              <a:rPr kumimoji="1" lang="ja-JP" altLang="en-US" sz="2000" dirty="0">
                <a:solidFill>
                  <a:srgbClr val="FFFFFF"/>
                </a:solidFill>
                <a:latin typeface="メイリオ"/>
                <a:ea typeface="メイリオ"/>
                <a:cs typeface="メイリオ"/>
              </a:rPr>
              <a:t>ネットワーク</a:t>
            </a:r>
            <a:endParaRPr kumimoji="1" lang="en-US" altLang="ja-JP" sz="2000" dirty="0">
              <a:solidFill>
                <a:srgbClr val="FFFFFF"/>
              </a:solidFill>
              <a:latin typeface="メイリオ"/>
              <a:ea typeface="メイリオ"/>
              <a:cs typeface="メイリオ"/>
            </a:endParaRPr>
          </a:p>
          <a:p>
            <a:r>
              <a:rPr lang="en-US" altLang="ja-JP" sz="1400" dirty="0">
                <a:solidFill>
                  <a:srgbClr val="FFFFFF"/>
                </a:solidFill>
                <a:latin typeface="メイリオ"/>
                <a:ea typeface="メイリオ"/>
                <a:cs typeface="メイリオ"/>
              </a:rPr>
              <a:t>  </a:t>
            </a:r>
            <a:r>
              <a:rPr lang="ja-JP" altLang="en-US" sz="1400" dirty="0">
                <a:solidFill>
                  <a:srgbClr val="FFFFFF"/>
                </a:solidFill>
                <a:latin typeface="メイリオ"/>
                <a:ea typeface="メイリオ"/>
                <a:cs typeface="メイリオ"/>
              </a:rPr>
              <a:t>低コスト・高速化</a:t>
            </a:r>
            <a:endParaRPr kumimoji="1" lang="ja-JP" altLang="en-US" sz="1400" dirty="0">
              <a:solidFill>
                <a:srgbClr val="FFFFFF"/>
              </a:solidFill>
              <a:latin typeface="メイリオ"/>
              <a:ea typeface="メイリオ"/>
              <a:cs typeface="メイリオ"/>
            </a:endParaRPr>
          </a:p>
        </p:txBody>
      </p:sp>
      <p:sp>
        <p:nvSpPr>
          <p:cNvPr id="12" name="上矢印 11"/>
          <p:cNvSpPr/>
          <p:nvPr/>
        </p:nvSpPr>
        <p:spPr>
          <a:xfrm rot="4312876">
            <a:off x="3549241" y="-84910"/>
            <a:ext cx="2082397" cy="8228683"/>
          </a:xfrm>
          <a:custGeom>
            <a:avLst/>
            <a:gdLst>
              <a:gd name="connsiteX0" fmla="*/ 0 w 1930376"/>
              <a:gd name="connsiteY0" fmla="*/ 965188 h 2742311"/>
              <a:gd name="connsiteX1" fmla="*/ 965188 w 1930376"/>
              <a:gd name="connsiteY1" fmla="*/ 0 h 2742311"/>
              <a:gd name="connsiteX2" fmla="*/ 1930376 w 1930376"/>
              <a:gd name="connsiteY2" fmla="*/ 965188 h 2742311"/>
              <a:gd name="connsiteX3" fmla="*/ 1447782 w 1930376"/>
              <a:gd name="connsiteY3" fmla="*/ 965188 h 2742311"/>
              <a:gd name="connsiteX4" fmla="*/ 1447782 w 1930376"/>
              <a:gd name="connsiteY4" fmla="*/ 2742311 h 2742311"/>
              <a:gd name="connsiteX5" fmla="*/ 482594 w 1930376"/>
              <a:gd name="connsiteY5" fmla="*/ 2742311 h 2742311"/>
              <a:gd name="connsiteX6" fmla="*/ 482594 w 1930376"/>
              <a:gd name="connsiteY6" fmla="*/ 965188 h 2742311"/>
              <a:gd name="connsiteX7" fmla="*/ 0 w 1930376"/>
              <a:gd name="connsiteY7" fmla="*/ 965188 h 2742311"/>
              <a:gd name="connsiteX0" fmla="*/ 0 w 1930376"/>
              <a:gd name="connsiteY0" fmla="*/ 965188 h 2752039"/>
              <a:gd name="connsiteX1" fmla="*/ 965188 w 1930376"/>
              <a:gd name="connsiteY1" fmla="*/ 0 h 2752039"/>
              <a:gd name="connsiteX2" fmla="*/ 1930376 w 1930376"/>
              <a:gd name="connsiteY2" fmla="*/ 965188 h 2752039"/>
              <a:gd name="connsiteX3" fmla="*/ 1447782 w 1930376"/>
              <a:gd name="connsiteY3" fmla="*/ 965188 h 2752039"/>
              <a:gd name="connsiteX4" fmla="*/ 1447782 w 1930376"/>
              <a:gd name="connsiteY4" fmla="*/ 2742311 h 2752039"/>
              <a:gd name="connsiteX5" fmla="*/ 949522 w 1930376"/>
              <a:gd name="connsiteY5" fmla="*/ 2752039 h 2752039"/>
              <a:gd name="connsiteX6" fmla="*/ 482594 w 1930376"/>
              <a:gd name="connsiteY6" fmla="*/ 965188 h 2752039"/>
              <a:gd name="connsiteX7" fmla="*/ 0 w 1930376"/>
              <a:gd name="connsiteY7" fmla="*/ 965188 h 2752039"/>
              <a:gd name="connsiteX0" fmla="*/ 0 w 1930376"/>
              <a:gd name="connsiteY0" fmla="*/ 965188 h 2761766"/>
              <a:gd name="connsiteX1" fmla="*/ 965188 w 1930376"/>
              <a:gd name="connsiteY1" fmla="*/ 0 h 2761766"/>
              <a:gd name="connsiteX2" fmla="*/ 1930376 w 1930376"/>
              <a:gd name="connsiteY2" fmla="*/ 965188 h 2761766"/>
              <a:gd name="connsiteX3" fmla="*/ 1447782 w 1930376"/>
              <a:gd name="connsiteY3" fmla="*/ 965188 h 2761766"/>
              <a:gd name="connsiteX4" fmla="*/ 961399 w 1930376"/>
              <a:gd name="connsiteY4" fmla="*/ 2761766 h 2761766"/>
              <a:gd name="connsiteX5" fmla="*/ 949522 w 1930376"/>
              <a:gd name="connsiteY5" fmla="*/ 2752039 h 2761766"/>
              <a:gd name="connsiteX6" fmla="*/ 482594 w 1930376"/>
              <a:gd name="connsiteY6" fmla="*/ 965188 h 2761766"/>
              <a:gd name="connsiteX7" fmla="*/ 0 w 1930376"/>
              <a:gd name="connsiteY7" fmla="*/ 965188 h 2761766"/>
              <a:gd name="connsiteX0" fmla="*/ 0 w 1930376"/>
              <a:gd name="connsiteY0" fmla="*/ 965188 h 2761766"/>
              <a:gd name="connsiteX1" fmla="*/ 965188 w 1930376"/>
              <a:gd name="connsiteY1" fmla="*/ 0 h 2761766"/>
              <a:gd name="connsiteX2" fmla="*/ 1930376 w 1930376"/>
              <a:gd name="connsiteY2" fmla="*/ 965188 h 2761766"/>
              <a:gd name="connsiteX3" fmla="*/ 1447782 w 1930376"/>
              <a:gd name="connsiteY3" fmla="*/ 965188 h 2761766"/>
              <a:gd name="connsiteX4" fmla="*/ 961399 w 1930376"/>
              <a:gd name="connsiteY4" fmla="*/ 2761766 h 2761766"/>
              <a:gd name="connsiteX5" fmla="*/ 949522 w 1930376"/>
              <a:gd name="connsiteY5" fmla="*/ 2752039 h 2761766"/>
              <a:gd name="connsiteX6" fmla="*/ 793924 w 1930376"/>
              <a:gd name="connsiteY6" fmla="*/ 526399 h 2761766"/>
              <a:gd name="connsiteX7" fmla="*/ 0 w 1930376"/>
              <a:gd name="connsiteY7" fmla="*/ 965188 h 2761766"/>
              <a:gd name="connsiteX0" fmla="*/ 0 w 1930376"/>
              <a:gd name="connsiteY0" fmla="*/ 965188 h 2761766"/>
              <a:gd name="connsiteX1" fmla="*/ 965188 w 1930376"/>
              <a:gd name="connsiteY1" fmla="*/ 0 h 2761766"/>
              <a:gd name="connsiteX2" fmla="*/ 1930376 w 1930376"/>
              <a:gd name="connsiteY2" fmla="*/ 965188 h 2761766"/>
              <a:gd name="connsiteX3" fmla="*/ 1204846 w 1930376"/>
              <a:gd name="connsiteY3" fmla="*/ 540232 h 2761766"/>
              <a:gd name="connsiteX4" fmla="*/ 961399 w 1930376"/>
              <a:gd name="connsiteY4" fmla="*/ 2761766 h 2761766"/>
              <a:gd name="connsiteX5" fmla="*/ 949522 w 1930376"/>
              <a:gd name="connsiteY5" fmla="*/ 2752039 h 2761766"/>
              <a:gd name="connsiteX6" fmla="*/ 793924 w 1930376"/>
              <a:gd name="connsiteY6" fmla="*/ 526399 h 2761766"/>
              <a:gd name="connsiteX7" fmla="*/ 0 w 1930376"/>
              <a:gd name="connsiteY7" fmla="*/ 965188 h 2761766"/>
              <a:gd name="connsiteX0" fmla="*/ 0 w 1930376"/>
              <a:gd name="connsiteY0" fmla="*/ 965188 h 2761766"/>
              <a:gd name="connsiteX1" fmla="*/ 965188 w 1930376"/>
              <a:gd name="connsiteY1" fmla="*/ 0 h 2761766"/>
              <a:gd name="connsiteX2" fmla="*/ 1930376 w 1930376"/>
              <a:gd name="connsiteY2" fmla="*/ 965188 h 2761766"/>
              <a:gd name="connsiteX3" fmla="*/ 1119395 w 1930376"/>
              <a:gd name="connsiteY3" fmla="*/ 524846 h 2761766"/>
              <a:gd name="connsiteX4" fmla="*/ 961399 w 1930376"/>
              <a:gd name="connsiteY4" fmla="*/ 2761766 h 2761766"/>
              <a:gd name="connsiteX5" fmla="*/ 949522 w 1930376"/>
              <a:gd name="connsiteY5" fmla="*/ 2752039 h 2761766"/>
              <a:gd name="connsiteX6" fmla="*/ 793924 w 1930376"/>
              <a:gd name="connsiteY6" fmla="*/ 526399 h 2761766"/>
              <a:gd name="connsiteX7" fmla="*/ 0 w 1930376"/>
              <a:gd name="connsiteY7" fmla="*/ 965188 h 2761766"/>
              <a:gd name="connsiteX0" fmla="*/ 0 w 1514280"/>
              <a:gd name="connsiteY0" fmla="*/ 965188 h 2761766"/>
              <a:gd name="connsiteX1" fmla="*/ 965188 w 1514280"/>
              <a:gd name="connsiteY1" fmla="*/ 0 h 2761766"/>
              <a:gd name="connsiteX2" fmla="*/ 1514280 w 1514280"/>
              <a:gd name="connsiteY2" fmla="*/ 531047 h 2761766"/>
              <a:gd name="connsiteX3" fmla="*/ 1119395 w 1514280"/>
              <a:gd name="connsiteY3" fmla="*/ 524846 h 2761766"/>
              <a:gd name="connsiteX4" fmla="*/ 961399 w 1514280"/>
              <a:gd name="connsiteY4" fmla="*/ 2761766 h 2761766"/>
              <a:gd name="connsiteX5" fmla="*/ 949522 w 1514280"/>
              <a:gd name="connsiteY5" fmla="*/ 2752039 h 2761766"/>
              <a:gd name="connsiteX6" fmla="*/ 793924 w 1514280"/>
              <a:gd name="connsiteY6" fmla="*/ 526399 h 2761766"/>
              <a:gd name="connsiteX7" fmla="*/ 0 w 1514280"/>
              <a:gd name="connsiteY7" fmla="*/ 965188 h 2761766"/>
              <a:gd name="connsiteX0" fmla="*/ 0 w 1067118"/>
              <a:gd name="connsiteY0" fmla="*/ 517866 h 2761766"/>
              <a:gd name="connsiteX1" fmla="*/ 518026 w 1067118"/>
              <a:gd name="connsiteY1" fmla="*/ 0 h 2761766"/>
              <a:gd name="connsiteX2" fmla="*/ 1067118 w 1067118"/>
              <a:gd name="connsiteY2" fmla="*/ 531047 h 2761766"/>
              <a:gd name="connsiteX3" fmla="*/ 672233 w 1067118"/>
              <a:gd name="connsiteY3" fmla="*/ 524846 h 2761766"/>
              <a:gd name="connsiteX4" fmla="*/ 514237 w 1067118"/>
              <a:gd name="connsiteY4" fmla="*/ 2761766 h 2761766"/>
              <a:gd name="connsiteX5" fmla="*/ 502360 w 1067118"/>
              <a:gd name="connsiteY5" fmla="*/ 2752039 h 2761766"/>
              <a:gd name="connsiteX6" fmla="*/ 346762 w 1067118"/>
              <a:gd name="connsiteY6" fmla="*/ 526399 h 2761766"/>
              <a:gd name="connsiteX7" fmla="*/ 0 w 1067118"/>
              <a:gd name="connsiteY7" fmla="*/ 517866 h 2761766"/>
              <a:gd name="connsiteX0" fmla="*/ 0 w 1067118"/>
              <a:gd name="connsiteY0" fmla="*/ 517866 h 2761766"/>
              <a:gd name="connsiteX1" fmla="*/ 518026 w 1067118"/>
              <a:gd name="connsiteY1" fmla="*/ 0 h 2761766"/>
              <a:gd name="connsiteX2" fmla="*/ 1067118 w 1067118"/>
              <a:gd name="connsiteY2" fmla="*/ 531047 h 2761766"/>
              <a:gd name="connsiteX3" fmla="*/ 672233 w 1067118"/>
              <a:gd name="connsiteY3" fmla="*/ 524846 h 2761766"/>
              <a:gd name="connsiteX4" fmla="*/ 514237 w 1067118"/>
              <a:gd name="connsiteY4" fmla="*/ 2761766 h 2761766"/>
              <a:gd name="connsiteX5" fmla="*/ 502360 w 1067118"/>
              <a:gd name="connsiteY5" fmla="*/ 2752039 h 2761766"/>
              <a:gd name="connsiteX6" fmla="*/ 397000 w 1067118"/>
              <a:gd name="connsiteY6" fmla="*/ 462134 h 2761766"/>
              <a:gd name="connsiteX7" fmla="*/ 0 w 1067118"/>
              <a:gd name="connsiteY7" fmla="*/ 517866 h 2761766"/>
              <a:gd name="connsiteX0" fmla="*/ 0 w 1067118"/>
              <a:gd name="connsiteY0" fmla="*/ 517866 h 2761766"/>
              <a:gd name="connsiteX1" fmla="*/ 518026 w 1067118"/>
              <a:gd name="connsiteY1" fmla="*/ 0 h 2761766"/>
              <a:gd name="connsiteX2" fmla="*/ 1067118 w 1067118"/>
              <a:gd name="connsiteY2" fmla="*/ 531047 h 2761766"/>
              <a:gd name="connsiteX3" fmla="*/ 648709 w 1067118"/>
              <a:gd name="connsiteY3" fmla="*/ 458297 h 2761766"/>
              <a:gd name="connsiteX4" fmla="*/ 514237 w 1067118"/>
              <a:gd name="connsiteY4" fmla="*/ 2761766 h 2761766"/>
              <a:gd name="connsiteX5" fmla="*/ 502360 w 1067118"/>
              <a:gd name="connsiteY5" fmla="*/ 2752039 h 2761766"/>
              <a:gd name="connsiteX6" fmla="*/ 397000 w 1067118"/>
              <a:gd name="connsiteY6" fmla="*/ 462134 h 2761766"/>
              <a:gd name="connsiteX7" fmla="*/ 0 w 1067118"/>
              <a:gd name="connsiteY7" fmla="*/ 517866 h 2761766"/>
              <a:gd name="connsiteX0" fmla="*/ 0 w 1067118"/>
              <a:gd name="connsiteY0" fmla="*/ 517866 h 2761766"/>
              <a:gd name="connsiteX1" fmla="*/ 518026 w 1067118"/>
              <a:gd name="connsiteY1" fmla="*/ 0 h 2761766"/>
              <a:gd name="connsiteX2" fmla="*/ 1067118 w 1067118"/>
              <a:gd name="connsiteY2" fmla="*/ 531047 h 2761766"/>
              <a:gd name="connsiteX3" fmla="*/ 648709 w 1067118"/>
              <a:gd name="connsiteY3" fmla="*/ 458297 h 2761766"/>
              <a:gd name="connsiteX4" fmla="*/ 514237 w 1067118"/>
              <a:gd name="connsiteY4" fmla="*/ 2761766 h 2761766"/>
              <a:gd name="connsiteX5" fmla="*/ 502360 w 1067118"/>
              <a:gd name="connsiteY5" fmla="*/ 2752039 h 2761766"/>
              <a:gd name="connsiteX6" fmla="*/ 278397 w 1067118"/>
              <a:gd name="connsiteY6" fmla="*/ 481069 h 2761766"/>
              <a:gd name="connsiteX7" fmla="*/ 0 w 1067118"/>
              <a:gd name="connsiteY7" fmla="*/ 517866 h 2761766"/>
              <a:gd name="connsiteX0" fmla="*/ 0 w 1067118"/>
              <a:gd name="connsiteY0" fmla="*/ 517866 h 2761766"/>
              <a:gd name="connsiteX1" fmla="*/ 518026 w 1067118"/>
              <a:gd name="connsiteY1" fmla="*/ 0 h 2761766"/>
              <a:gd name="connsiteX2" fmla="*/ 1067118 w 1067118"/>
              <a:gd name="connsiteY2" fmla="*/ 531047 h 2761766"/>
              <a:gd name="connsiteX3" fmla="*/ 835758 w 1067118"/>
              <a:gd name="connsiteY3" fmla="*/ 488349 h 2761766"/>
              <a:gd name="connsiteX4" fmla="*/ 514237 w 1067118"/>
              <a:gd name="connsiteY4" fmla="*/ 2761766 h 2761766"/>
              <a:gd name="connsiteX5" fmla="*/ 502360 w 1067118"/>
              <a:gd name="connsiteY5" fmla="*/ 2752039 h 2761766"/>
              <a:gd name="connsiteX6" fmla="*/ 278397 w 1067118"/>
              <a:gd name="connsiteY6" fmla="*/ 481069 h 2761766"/>
              <a:gd name="connsiteX7" fmla="*/ 0 w 1067118"/>
              <a:gd name="connsiteY7" fmla="*/ 517866 h 2761766"/>
              <a:gd name="connsiteX0" fmla="*/ 0 w 1067118"/>
              <a:gd name="connsiteY0" fmla="*/ 517866 h 2761766"/>
              <a:gd name="connsiteX1" fmla="*/ 518026 w 1067118"/>
              <a:gd name="connsiteY1" fmla="*/ 0 h 2761766"/>
              <a:gd name="connsiteX2" fmla="*/ 1067118 w 1067118"/>
              <a:gd name="connsiteY2" fmla="*/ 531047 h 2761766"/>
              <a:gd name="connsiteX3" fmla="*/ 758301 w 1067118"/>
              <a:gd name="connsiteY3" fmla="*/ 456762 h 2761766"/>
              <a:gd name="connsiteX4" fmla="*/ 514237 w 1067118"/>
              <a:gd name="connsiteY4" fmla="*/ 2761766 h 2761766"/>
              <a:gd name="connsiteX5" fmla="*/ 502360 w 1067118"/>
              <a:gd name="connsiteY5" fmla="*/ 2752039 h 2761766"/>
              <a:gd name="connsiteX6" fmla="*/ 278397 w 1067118"/>
              <a:gd name="connsiteY6" fmla="*/ 481069 h 2761766"/>
              <a:gd name="connsiteX7" fmla="*/ 0 w 1067118"/>
              <a:gd name="connsiteY7" fmla="*/ 517866 h 2761766"/>
              <a:gd name="connsiteX0" fmla="*/ 0 w 1022209"/>
              <a:gd name="connsiteY0" fmla="*/ 517866 h 2761766"/>
              <a:gd name="connsiteX1" fmla="*/ 518026 w 1022209"/>
              <a:gd name="connsiteY1" fmla="*/ 0 h 2761766"/>
              <a:gd name="connsiteX2" fmla="*/ 1022209 w 1022209"/>
              <a:gd name="connsiteY2" fmla="*/ 497502 h 2761766"/>
              <a:gd name="connsiteX3" fmla="*/ 758301 w 1022209"/>
              <a:gd name="connsiteY3" fmla="*/ 456762 h 2761766"/>
              <a:gd name="connsiteX4" fmla="*/ 514237 w 1022209"/>
              <a:gd name="connsiteY4" fmla="*/ 2761766 h 2761766"/>
              <a:gd name="connsiteX5" fmla="*/ 502360 w 1022209"/>
              <a:gd name="connsiteY5" fmla="*/ 2752039 h 2761766"/>
              <a:gd name="connsiteX6" fmla="*/ 278397 w 1022209"/>
              <a:gd name="connsiteY6" fmla="*/ 481069 h 2761766"/>
              <a:gd name="connsiteX7" fmla="*/ 0 w 1022209"/>
              <a:gd name="connsiteY7" fmla="*/ 517866 h 276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2209" h="2761766">
                <a:moveTo>
                  <a:pt x="0" y="517866"/>
                </a:moveTo>
                <a:lnTo>
                  <a:pt x="518026" y="0"/>
                </a:lnTo>
                <a:lnTo>
                  <a:pt x="1022209" y="497502"/>
                </a:lnTo>
                <a:lnTo>
                  <a:pt x="758301" y="456762"/>
                </a:lnTo>
                <a:lnTo>
                  <a:pt x="514237" y="2761766"/>
                </a:lnTo>
                <a:lnTo>
                  <a:pt x="502360" y="2752039"/>
                </a:lnTo>
                <a:lnTo>
                  <a:pt x="278397" y="481069"/>
                </a:lnTo>
                <a:lnTo>
                  <a:pt x="0" y="517866"/>
                </a:lnTo>
                <a:close/>
              </a:path>
            </a:pathLst>
          </a:cu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3333724" y="3434203"/>
            <a:ext cx="2513429" cy="1125147"/>
          </a:xfrm>
          <a:prstGeom prst="rect">
            <a:avLst/>
          </a:prstGeom>
          <a:solidFill>
            <a:srgbClr val="77933C">
              <a:alpha val="5960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メイリオ"/>
                <a:ea typeface="メイリオ"/>
                <a:cs typeface="メイリオ"/>
              </a:rPr>
              <a:t>高度な専門的アドバイス</a:t>
            </a:r>
            <a:endParaRPr kumimoji="1" lang="en-US" altLang="ja-JP" sz="1600" dirty="0">
              <a:solidFill>
                <a:srgbClr val="FFFFFF"/>
              </a:solidFill>
              <a:latin typeface="メイリオ"/>
              <a:ea typeface="メイリオ"/>
              <a:cs typeface="メイリオ"/>
            </a:endParaRPr>
          </a:p>
          <a:p>
            <a:pPr marL="171450" indent="-171450">
              <a:buFont typeface="Wingdings" charset="2"/>
              <a:buChar char="ü"/>
            </a:pPr>
            <a:r>
              <a:rPr lang="ja-JP" altLang="en-US" sz="800" dirty="0">
                <a:solidFill>
                  <a:srgbClr val="FFFFFF"/>
                </a:solidFill>
                <a:latin typeface="メイリオ"/>
                <a:ea typeface="メイリオ"/>
                <a:cs typeface="メイリオ"/>
              </a:rPr>
              <a:t>膨大な文献や診断記録から病名や治療法を提示</a:t>
            </a:r>
            <a:endParaRPr lang="en-US" altLang="ja-JP" sz="800" dirty="0">
              <a:solidFill>
                <a:srgbClr val="FFFFFF"/>
              </a:solidFill>
              <a:latin typeface="メイリオ"/>
              <a:ea typeface="メイリオ"/>
              <a:cs typeface="メイリオ"/>
            </a:endParaRPr>
          </a:p>
          <a:p>
            <a:pPr marL="171450" indent="-171450">
              <a:buFont typeface="Wingdings" charset="2"/>
              <a:buChar char="ü"/>
            </a:pPr>
            <a:r>
              <a:rPr kumimoji="1" lang="ja-JP" altLang="en-US" sz="800" dirty="0">
                <a:solidFill>
                  <a:srgbClr val="FFFFFF"/>
                </a:solidFill>
                <a:latin typeface="メイリオ"/>
                <a:ea typeface="メイリオ"/>
                <a:cs typeface="メイリオ"/>
              </a:rPr>
              <a:t>株式市場や</a:t>
            </a:r>
            <a:r>
              <a:rPr kumimoji="1" lang="en-US" altLang="ja-JP" sz="800" dirty="0">
                <a:solidFill>
                  <a:srgbClr val="FFFFFF"/>
                </a:solidFill>
                <a:latin typeface="メイリオ"/>
                <a:ea typeface="メイリオ"/>
                <a:cs typeface="メイリオ"/>
              </a:rPr>
              <a:t>SNS</a:t>
            </a:r>
            <a:r>
              <a:rPr kumimoji="1" lang="ja-JP" altLang="en-US" sz="800" dirty="0">
                <a:solidFill>
                  <a:srgbClr val="FFFFFF"/>
                </a:solidFill>
                <a:latin typeface="メイリオ"/>
                <a:ea typeface="メイリオ"/>
                <a:cs typeface="メイリオ"/>
              </a:rPr>
              <a:t>から投資判断</a:t>
            </a:r>
            <a:endParaRPr kumimoji="1" lang="en-US" altLang="ja-JP" sz="800" dirty="0">
              <a:solidFill>
                <a:srgbClr val="FFFFFF"/>
              </a:solidFill>
              <a:latin typeface="メイリオ"/>
              <a:ea typeface="メイリオ"/>
              <a:cs typeface="メイリオ"/>
            </a:endParaRPr>
          </a:p>
          <a:p>
            <a:pPr marL="171450" indent="-171450">
              <a:buFont typeface="Wingdings" charset="2"/>
              <a:buChar char="ü"/>
            </a:pPr>
            <a:r>
              <a:rPr lang="ja-JP" altLang="en-US" sz="800" dirty="0">
                <a:solidFill>
                  <a:srgbClr val="FFFFFF"/>
                </a:solidFill>
                <a:latin typeface="メイリオ"/>
                <a:ea typeface="メイリオ"/>
                <a:cs typeface="メイリオ"/>
              </a:rPr>
              <a:t>規制や産業動向から</a:t>
            </a:r>
            <a:r>
              <a:rPr lang="en-US" altLang="ja-JP" sz="800" dirty="0">
                <a:solidFill>
                  <a:srgbClr val="FFFFFF"/>
                </a:solidFill>
                <a:latin typeface="メイリオ"/>
                <a:ea typeface="メイリオ"/>
                <a:cs typeface="メイリオ"/>
              </a:rPr>
              <a:t>M&amp;A</a:t>
            </a:r>
            <a:r>
              <a:rPr lang="ja-JP" altLang="en-US" sz="800" dirty="0">
                <a:solidFill>
                  <a:srgbClr val="FFFFFF"/>
                </a:solidFill>
                <a:latin typeface="メイリオ"/>
                <a:ea typeface="メイリオ"/>
                <a:cs typeface="メイリオ"/>
              </a:rPr>
              <a:t>戦略を提案</a:t>
            </a:r>
            <a:endParaRPr lang="en-US" altLang="ja-JP" sz="800" dirty="0">
              <a:solidFill>
                <a:srgbClr val="FFFFFF"/>
              </a:solidFill>
              <a:latin typeface="メイリオ"/>
              <a:ea typeface="メイリオ"/>
              <a:cs typeface="メイリオ"/>
            </a:endParaRPr>
          </a:p>
          <a:p>
            <a:pPr marL="171450" indent="-171450">
              <a:buFont typeface="Wingdings" charset="2"/>
              <a:buChar char="ü"/>
            </a:pPr>
            <a:r>
              <a:rPr kumimoji="1" lang="ja-JP" altLang="en-US" sz="800" dirty="0">
                <a:solidFill>
                  <a:srgbClr val="FFFFFF"/>
                </a:solidFill>
                <a:latin typeface="メイリオ"/>
                <a:ea typeface="メイリオ"/>
                <a:cs typeface="メイリオ"/>
              </a:rPr>
              <a:t>遺伝子や疾患データから新薬候補物質を探索</a:t>
            </a:r>
            <a:endParaRPr kumimoji="1" lang="en-US" altLang="ja-JP" sz="800" dirty="0">
              <a:solidFill>
                <a:srgbClr val="FFFFFF"/>
              </a:solidFill>
              <a:latin typeface="メイリオ"/>
              <a:ea typeface="メイリオ"/>
              <a:cs typeface="メイリオ"/>
            </a:endParaRPr>
          </a:p>
          <a:p>
            <a:pPr marL="171450" indent="-171450">
              <a:buFont typeface="Wingdings" charset="2"/>
              <a:buChar char="ü"/>
            </a:pPr>
            <a:r>
              <a:rPr lang="ja-JP" altLang="en-US" sz="800" dirty="0">
                <a:solidFill>
                  <a:srgbClr val="FFFFFF"/>
                </a:solidFill>
                <a:latin typeface="メイリオ"/>
                <a:ea typeface="メイリオ"/>
                <a:cs typeface="メイリオ"/>
              </a:rPr>
              <a:t>論文の採点や校正</a:t>
            </a:r>
            <a:endParaRPr kumimoji="1" lang="ja-JP" altLang="en-US" sz="800" dirty="0">
              <a:solidFill>
                <a:srgbClr val="FFFFFF"/>
              </a:solidFill>
              <a:latin typeface="メイリオ"/>
              <a:ea typeface="メイリオ"/>
              <a:cs typeface="メイリオ"/>
            </a:endParaRPr>
          </a:p>
        </p:txBody>
      </p:sp>
      <p:sp>
        <p:nvSpPr>
          <p:cNvPr id="15" name="正方形/長方形 14"/>
          <p:cNvSpPr/>
          <p:nvPr/>
        </p:nvSpPr>
        <p:spPr>
          <a:xfrm>
            <a:off x="635836" y="4002831"/>
            <a:ext cx="2513429" cy="1125147"/>
          </a:xfrm>
          <a:prstGeom prst="rect">
            <a:avLst/>
          </a:prstGeom>
          <a:solidFill>
            <a:srgbClr val="77933C">
              <a:alpha val="5960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メイリオ"/>
                <a:ea typeface="メイリオ"/>
                <a:cs typeface="メイリオ"/>
              </a:rPr>
              <a:t>効率化・省力化</a:t>
            </a:r>
            <a:endParaRPr kumimoji="1" lang="en-US" altLang="ja-JP" sz="1600" dirty="0">
              <a:solidFill>
                <a:srgbClr val="FFFFFF"/>
              </a:solidFill>
              <a:latin typeface="メイリオ"/>
              <a:ea typeface="メイリオ"/>
              <a:cs typeface="メイリオ"/>
            </a:endParaRPr>
          </a:p>
          <a:p>
            <a:pPr marL="171450" indent="-171450">
              <a:buFont typeface="Wingdings" charset="2"/>
              <a:buChar char="ü"/>
            </a:pPr>
            <a:r>
              <a:rPr lang="ja-JP" altLang="en-US" sz="800" dirty="0">
                <a:solidFill>
                  <a:srgbClr val="FFFFFF"/>
                </a:solidFill>
                <a:latin typeface="メイリオ"/>
                <a:ea typeface="メイリオ"/>
                <a:cs typeface="メイリオ"/>
              </a:rPr>
              <a:t>自動運転自動車やドローン</a:t>
            </a:r>
            <a:endParaRPr lang="en-US" altLang="ja-JP" sz="800" dirty="0">
              <a:solidFill>
                <a:srgbClr val="FFFFFF"/>
              </a:solidFill>
              <a:latin typeface="メイリオ"/>
              <a:ea typeface="メイリオ"/>
              <a:cs typeface="メイリオ"/>
            </a:endParaRPr>
          </a:p>
          <a:p>
            <a:pPr marL="171450" indent="-171450">
              <a:buFont typeface="Wingdings" charset="2"/>
              <a:buChar char="ü"/>
            </a:pPr>
            <a:r>
              <a:rPr lang="ja-JP" altLang="en-US" sz="800" dirty="0">
                <a:solidFill>
                  <a:srgbClr val="FFFFFF"/>
                </a:solidFill>
                <a:latin typeface="メイリオ"/>
                <a:ea typeface="メイリオ"/>
                <a:cs typeface="メイリオ"/>
              </a:rPr>
              <a:t>工作機械やロボット、搬送機械などの生産設備</a:t>
            </a:r>
            <a:endParaRPr lang="en-US" altLang="ja-JP" sz="800" dirty="0">
              <a:solidFill>
                <a:srgbClr val="FFFFFF"/>
              </a:solidFill>
              <a:latin typeface="メイリオ"/>
              <a:ea typeface="メイリオ"/>
              <a:cs typeface="メイリオ"/>
            </a:endParaRPr>
          </a:p>
          <a:p>
            <a:pPr marL="171450" indent="-171450">
              <a:buFont typeface="Wingdings" charset="2"/>
              <a:buChar char="ü"/>
            </a:pPr>
            <a:r>
              <a:rPr lang="ja-JP" altLang="ja-JP" sz="800" dirty="0">
                <a:solidFill>
                  <a:schemeClr val="bg1"/>
                </a:solidFill>
              </a:rPr>
              <a:t>コールセンターや受付での</a:t>
            </a:r>
            <a:r>
              <a:rPr lang="ja-JP" altLang="en-US" sz="800" dirty="0">
                <a:solidFill>
                  <a:schemeClr val="bg1"/>
                </a:solidFill>
                <a:latin typeface="メイリオ"/>
                <a:ea typeface="メイリオ"/>
                <a:cs typeface="メイリオ"/>
              </a:rPr>
              <a:t>接客・応対</a:t>
            </a:r>
            <a:endParaRPr lang="en-US" altLang="ja-JP" sz="800" dirty="0">
              <a:solidFill>
                <a:schemeClr val="bg1"/>
              </a:solidFill>
              <a:latin typeface="メイリオ"/>
              <a:ea typeface="メイリオ"/>
              <a:cs typeface="メイリオ"/>
            </a:endParaRPr>
          </a:p>
          <a:p>
            <a:pPr marL="171450" indent="-171450">
              <a:buFont typeface="Wingdings" charset="2"/>
              <a:buChar char="ü"/>
            </a:pPr>
            <a:r>
              <a:rPr lang="ja-JP" altLang="en-US" sz="800" dirty="0">
                <a:solidFill>
                  <a:srgbClr val="FFFFFF"/>
                </a:solidFill>
                <a:latin typeface="メイリオ"/>
                <a:ea typeface="メイリオ"/>
                <a:cs typeface="メイリオ"/>
              </a:rPr>
              <a:t>ニュース記事の執筆やテクニカルライティング</a:t>
            </a:r>
            <a:endParaRPr lang="en-US" altLang="ja-JP" sz="800" dirty="0">
              <a:solidFill>
                <a:srgbClr val="FFFFFF"/>
              </a:solidFill>
              <a:latin typeface="メイリオ"/>
              <a:ea typeface="メイリオ"/>
              <a:cs typeface="メイリオ"/>
            </a:endParaRPr>
          </a:p>
          <a:p>
            <a:pPr marL="171450" indent="-171450">
              <a:buFont typeface="Wingdings" charset="2"/>
              <a:buChar char="ü"/>
            </a:pPr>
            <a:r>
              <a:rPr lang="ja-JP" altLang="en-US" sz="800" dirty="0">
                <a:solidFill>
                  <a:srgbClr val="FFFFFF"/>
                </a:solidFill>
                <a:latin typeface="メイリオ"/>
                <a:ea typeface="メイリオ"/>
                <a:cs typeface="メイリオ"/>
              </a:rPr>
              <a:t>プログラミングやシステム運用</a:t>
            </a:r>
            <a:endParaRPr lang="en-US" altLang="ja-JP" sz="800" dirty="0">
              <a:solidFill>
                <a:srgbClr val="FFFFFF"/>
              </a:solidFill>
              <a:latin typeface="メイリオ"/>
              <a:ea typeface="メイリオ"/>
              <a:cs typeface="メイリオ"/>
            </a:endParaRPr>
          </a:p>
        </p:txBody>
      </p:sp>
      <p:sp>
        <p:nvSpPr>
          <p:cNvPr id="16" name="正方形/長方形 15"/>
          <p:cNvSpPr/>
          <p:nvPr/>
        </p:nvSpPr>
        <p:spPr>
          <a:xfrm>
            <a:off x="6021866" y="2811767"/>
            <a:ext cx="2513429" cy="1125147"/>
          </a:xfrm>
          <a:prstGeom prst="rect">
            <a:avLst/>
          </a:prstGeom>
          <a:solidFill>
            <a:srgbClr val="77933C">
              <a:alpha val="5960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メイリオ"/>
                <a:ea typeface="メイリオ"/>
                <a:cs typeface="メイリオ"/>
              </a:rPr>
              <a:t>利便性と安心安全</a:t>
            </a:r>
            <a:endParaRPr kumimoji="1" lang="en-US" altLang="ja-JP" sz="1600" dirty="0">
              <a:solidFill>
                <a:srgbClr val="FFFFFF"/>
              </a:solidFill>
              <a:latin typeface="メイリオ"/>
              <a:ea typeface="メイリオ"/>
              <a:cs typeface="メイリオ"/>
            </a:endParaRPr>
          </a:p>
          <a:p>
            <a:pPr marL="171450" indent="-171450">
              <a:buFont typeface="Wingdings" charset="2"/>
              <a:buChar char="ü"/>
            </a:pPr>
            <a:r>
              <a:rPr lang="ja-JP" altLang="en-US" sz="800" dirty="0">
                <a:solidFill>
                  <a:srgbClr val="FFFFFF"/>
                </a:solidFill>
                <a:latin typeface="メイリオ"/>
                <a:ea typeface="メイリオ"/>
                <a:cs typeface="メイリオ"/>
              </a:rPr>
              <a:t>ウイルスと振る舞いからワクチンを自動生成</a:t>
            </a:r>
            <a:endParaRPr lang="en-US" altLang="ja-JP" sz="800" dirty="0">
              <a:solidFill>
                <a:srgbClr val="FFFFFF"/>
              </a:solidFill>
              <a:latin typeface="メイリオ"/>
              <a:ea typeface="メイリオ"/>
              <a:cs typeface="メイリオ"/>
            </a:endParaRPr>
          </a:p>
          <a:p>
            <a:pPr marL="171450" indent="-171450">
              <a:buFont typeface="Wingdings" charset="2"/>
              <a:buChar char="ü"/>
            </a:pPr>
            <a:r>
              <a:rPr kumimoji="1" lang="ja-JP" altLang="en-US" sz="800" dirty="0">
                <a:solidFill>
                  <a:srgbClr val="FFFFFF"/>
                </a:solidFill>
                <a:latin typeface="メイリオ"/>
                <a:ea typeface="メイリオ"/>
                <a:cs typeface="メイリオ"/>
              </a:rPr>
              <a:t>自動翻訳・通訳</a:t>
            </a:r>
            <a:endParaRPr lang="en-US" altLang="ja-JP" sz="800" dirty="0">
              <a:solidFill>
                <a:srgbClr val="FFFFFF"/>
              </a:solidFill>
              <a:latin typeface="メイリオ"/>
              <a:ea typeface="メイリオ"/>
              <a:cs typeface="メイリオ"/>
            </a:endParaRPr>
          </a:p>
          <a:p>
            <a:pPr marL="171450" indent="-171450">
              <a:buFont typeface="Wingdings" charset="2"/>
              <a:buChar char="ü"/>
            </a:pPr>
            <a:r>
              <a:rPr lang="ja-JP" altLang="en-US" sz="800" dirty="0">
                <a:solidFill>
                  <a:srgbClr val="FFFFFF"/>
                </a:solidFill>
                <a:latin typeface="メイリオ"/>
                <a:ea typeface="メイリオ"/>
                <a:cs typeface="メイリオ"/>
              </a:rPr>
              <a:t>自然言語での検索や商品紹介・問い合わせ対応</a:t>
            </a:r>
            <a:endParaRPr lang="en-US" altLang="ja-JP" sz="800" dirty="0">
              <a:solidFill>
                <a:srgbClr val="FFFFFF"/>
              </a:solidFill>
              <a:latin typeface="メイリオ"/>
              <a:ea typeface="メイリオ"/>
              <a:cs typeface="メイリオ"/>
            </a:endParaRPr>
          </a:p>
          <a:p>
            <a:pPr marL="171450" indent="-171450">
              <a:buFont typeface="Wingdings" charset="2"/>
              <a:buChar char="ü"/>
            </a:pPr>
            <a:r>
              <a:rPr kumimoji="1" lang="ja-JP" altLang="en-US" sz="800" dirty="0">
                <a:solidFill>
                  <a:srgbClr val="FFFFFF"/>
                </a:solidFill>
                <a:latin typeface="メイリオ"/>
                <a:ea typeface="メイリオ"/>
                <a:cs typeface="メイリオ"/>
              </a:rPr>
              <a:t>気象やゲノム、マクロ経済の解析</a:t>
            </a:r>
            <a:endParaRPr kumimoji="1" lang="en-US" altLang="ja-JP" sz="800" dirty="0">
              <a:solidFill>
                <a:srgbClr val="FFFFFF"/>
              </a:solidFill>
              <a:latin typeface="メイリオ"/>
              <a:ea typeface="メイリオ"/>
              <a:cs typeface="メイリオ"/>
            </a:endParaRPr>
          </a:p>
          <a:p>
            <a:pPr marL="171450" indent="-171450">
              <a:buFont typeface="Wingdings" charset="2"/>
              <a:buChar char="ü"/>
            </a:pPr>
            <a:r>
              <a:rPr lang="ja-JP" altLang="en-US" sz="800" dirty="0">
                <a:solidFill>
                  <a:srgbClr val="FFFFFF"/>
                </a:solidFill>
                <a:latin typeface="メイリオ"/>
                <a:ea typeface="メイリオ"/>
                <a:cs typeface="メイリオ"/>
              </a:rPr>
              <a:t>自然言語での対話型のデータ分析</a:t>
            </a:r>
            <a:endParaRPr kumimoji="1" lang="en-US" altLang="ja-JP" sz="800" dirty="0">
              <a:solidFill>
                <a:srgbClr val="FFFFFF"/>
              </a:solidFill>
              <a:latin typeface="メイリオ"/>
              <a:ea typeface="メイリオ"/>
              <a:cs typeface="メイリオ"/>
            </a:endParaRPr>
          </a:p>
        </p:txBody>
      </p:sp>
      <p:pic>
        <p:nvPicPr>
          <p:cNvPr id="18" name="図 17"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74594" y="1082339"/>
            <a:ext cx="792088" cy="543647"/>
          </a:xfrm>
          <a:prstGeom prst="rect">
            <a:avLst/>
          </a:prstGeom>
        </p:spPr>
      </p:pic>
      <p:grpSp>
        <p:nvGrpSpPr>
          <p:cNvPr id="19" name="図形グループ 18"/>
          <p:cNvGrpSpPr/>
          <p:nvPr/>
        </p:nvGrpSpPr>
        <p:grpSpPr>
          <a:xfrm>
            <a:off x="2255117" y="1095538"/>
            <a:ext cx="300621" cy="590586"/>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2" name="図形グループ 21"/>
          <p:cNvGrpSpPr/>
          <p:nvPr/>
        </p:nvGrpSpPr>
        <p:grpSpPr>
          <a:xfrm>
            <a:off x="2716071" y="1070367"/>
            <a:ext cx="300621" cy="590586"/>
            <a:chOff x="1946324" y="4125162"/>
            <a:chExt cx="969964" cy="2007872"/>
          </a:xfrm>
        </p:grpSpPr>
        <p:sp>
          <p:nvSpPr>
            <p:cNvPr id="23" name="円/楕円 2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フローチャート: 論理積ゲート 2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 name="図形グループ 24"/>
          <p:cNvGrpSpPr/>
          <p:nvPr/>
        </p:nvGrpSpPr>
        <p:grpSpPr>
          <a:xfrm>
            <a:off x="2487472" y="1017571"/>
            <a:ext cx="300621" cy="590586"/>
            <a:chOff x="1946324" y="4125162"/>
            <a:chExt cx="969964" cy="2007872"/>
          </a:xfrm>
        </p:grpSpPr>
        <p:sp>
          <p:nvSpPr>
            <p:cNvPr id="26" name="円/楕円 2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フローチャート: 論理積ゲート 2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28" name="図 2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4003" y="1338421"/>
            <a:ext cx="499881" cy="499881"/>
          </a:xfrm>
          <a:prstGeom prst="rect">
            <a:avLst/>
          </a:prstGeom>
        </p:spPr>
      </p:pic>
      <p:pic>
        <p:nvPicPr>
          <p:cNvPr id="29" name="図 28"/>
          <p:cNvPicPr>
            <a:picLocks noChangeAspect="1"/>
          </p:cNvPicPr>
          <p:nvPr/>
        </p:nvPicPr>
        <p:blipFill>
          <a:blip r:embed="rId5">
            <a:clrChange>
              <a:clrFrom>
                <a:srgbClr val="FFFFFF"/>
              </a:clrFrom>
              <a:clrTo>
                <a:srgbClr val="FFFFFF">
                  <a:alpha val="0"/>
                </a:srgbClr>
              </a:clrTo>
            </a:clrChange>
          </a:blip>
          <a:stretch>
            <a:fillRect/>
          </a:stretch>
        </p:blipFill>
        <p:spPr>
          <a:xfrm>
            <a:off x="3524310" y="1167982"/>
            <a:ext cx="535070" cy="535070"/>
          </a:xfrm>
          <a:prstGeom prst="rect">
            <a:avLst/>
          </a:prstGeom>
        </p:spPr>
      </p:pic>
      <p:pic>
        <p:nvPicPr>
          <p:cNvPr id="30" name="図 29"/>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67336" y="919642"/>
            <a:ext cx="608263" cy="608263"/>
          </a:xfrm>
          <a:prstGeom prst="rect">
            <a:avLst/>
          </a:prstGeom>
        </p:spPr>
      </p:pic>
      <p:pic>
        <p:nvPicPr>
          <p:cNvPr id="31" name="図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7147" y="979650"/>
            <a:ext cx="1023013" cy="766272"/>
          </a:xfrm>
          <a:prstGeom prst="rect">
            <a:avLst/>
          </a:prstGeom>
        </p:spPr>
      </p:pic>
      <p:grpSp>
        <p:nvGrpSpPr>
          <p:cNvPr id="32" name="図形グループ 31"/>
          <p:cNvGrpSpPr/>
          <p:nvPr/>
        </p:nvGrpSpPr>
        <p:grpSpPr>
          <a:xfrm>
            <a:off x="908322" y="993721"/>
            <a:ext cx="662027" cy="675697"/>
            <a:chOff x="921147" y="2673903"/>
            <a:chExt cx="2035043" cy="2195257"/>
          </a:xfrm>
        </p:grpSpPr>
        <p:sp>
          <p:nvSpPr>
            <p:cNvPr id="33" name="台形 32"/>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5" name="図形グループ 34"/>
            <p:cNvGrpSpPr/>
            <p:nvPr/>
          </p:nvGrpSpPr>
          <p:grpSpPr>
            <a:xfrm rot="18523230">
              <a:off x="289583" y="3305467"/>
              <a:ext cx="1602719" cy="339591"/>
              <a:chOff x="1084045" y="2295821"/>
              <a:chExt cx="1399064" cy="288032"/>
            </a:xfrm>
          </p:grpSpPr>
          <p:grpSp>
            <p:nvGrpSpPr>
              <p:cNvPr id="40" name="図形グループ 39"/>
              <p:cNvGrpSpPr/>
              <p:nvPr/>
            </p:nvGrpSpPr>
            <p:grpSpPr>
              <a:xfrm>
                <a:off x="1084045" y="2295821"/>
                <a:ext cx="1399064" cy="288032"/>
                <a:chOff x="531457" y="2456892"/>
                <a:chExt cx="1399064" cy="288032"/>
              </a:xfrm>
            </p:grpSpPr>
            <p:sp>
              <p:nvSpPr>
                <p:cNvPr id="42" name="正方形/長方形 41"/>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円/楕円 42"/>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1" name="円/楕円 40"/>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6" name="円/楕円 35"/>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正方形/長方形 37"/>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台形 38"/>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4" name="円柱 43"/>
          <p:cNvSpPr/>
          <p:nvPr/>
        </p:nvSpPr>
        <p:spPr>
          <a:xfrm>
            <a:off x="635836" y="1776129"/>
            <a:ext cx="1203064" cy="328494"/>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Hiragino Kaku Gothic Pro W6" charset="-128"/>
                <a:ea typeface="Hiragino Kaku Gothic Pro W6" charset="-128"/>
                <a:cs typeface="Hiragino Kaku Gothic Pro W6" charset="-128"/>
              </a:rPr>
              <a:t>機械</a:t>
            </a:r>
            <a:endParaRPr kumimoji="1" lang="ja-JP" altLang="en-US" sz="1050" dirty="0">
              <a:solidFill>
                <a:srgbClr val="FFFFFF"/>
              </a:solidFill>
              <a:latin typeface="Hiragino Kaku Gothic Pro W6" charset="-128"/>
              <a:ea typeface="Hiragino Kaku Gothic Pro W6" charset="-128"/>
              <a:cs typeface="Hiragino Kaku Gothic Pro W6" charset="-128"/>
            </a:endParaRPr>
          </a:p>
        </p:txBody>
      </p:sp>
      <p:sp>
        <p:nvSpPr>
          <p:cNvPr id="45" name="円柱 44"/>
          <p:cNvSpPr/>
          <p:nvPr/>
        </p:nvSpPr>
        <p:spPr>
          <a:xfrm>
            <a:off x="1989447" y="1762920"/>
            <a:ext cx="1198130" cy="344524"/>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Hiragino Kaku Gothic Pro W6" charset="-128"/>
                <a:ea typeface="Hiragino Kaku Gothic Pro W6" charset="-128"/>
                <a:cs typeface="Hiragino Kaku Gothic Pro W6" charset="-128"/>
              </a:rPr>
              <a:t>人間</a:t>
            </a:r>
          </a:p>
        </p:txBody>
      </p:sp>
      <p:sp>
        <p:nvSpPr>
          <p:cNvPr id="46" name="円柱 45"/>
          <p:cNvSpPr/>
          <p:nvPr/>
        </p:nvSpPr>
        <p:spPr>
          <a:xfrm>
            <a:off x="3338124" y="1771837"/>
            <a:ext cx="1131804" cy="332785"/>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Hiragino Kaku Gothic Pro W6" charset="-128"/>
                <a:ea typeface="Hiragino Kaku Gothic Pro W6" charset="-128"/>
                <a:cs typeface="Hiragino Kaku Gothic Pro W6" charset="-128"/>
              </a:rPr>
              <a:t>交通</a:t>
            </a:r>
          </a:p>
        </p:txBody>
      </p:sp>
      <p:sp>
        <p:nvSpPr>
          <p:cNvPr id="47" name="円柱 46"/>
          <p:cNvSpPr/>
          <p:nvPr/>
        </p:nvSpPr>
        <p:spPr>
          <a:xfrm>
            <a:off x="4646662" y="1758178"/>
            <a:ext cx="1219179" cy="335522"/>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Hiragino Kaku Gothic Pro W6" charset="-128"/>
                <a:ea typeface="Hiragino Kaku Gothic Pro W6" charset="-128"/>
                <a:cs typeface="Hiragino Kaku Gothic Pro W6" charset="-128"/>
              </a:rPr>
              <a:t>自動車</a:t>
            </a:r>
          </a:p>
        </p:txBody>
      </p:sp>
      <p:sp>
        <p:nvSpPr>
          <p:cNvPr id="48" name="円柱 47"/>
          <p:cNvSpPr/>
          <p:nvPr/>
        </p:nvSpPr>
        <p:spPr>
          <a:xfrm>
            <a:off x="7344016" y="1751998"/>
            <a:ext cx="1198132" cy="341701"/>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Hiragino Kaku Gothic Pro W6" charset="-128"/>
                <a:ea typeface="Hiragino Kaku Gothic Pro W6" charset="-128"/>
                <a:cs typeface="Hiragino Kaku Gothic Pro W6" charset="-128"/>
              </a:rPr>
              <a:t>情報システム</a:t>
            </a:r>
          </a:p>
        </p:txBody>
      </p:sp>
      <p:sp>
        <p:nvSpPr>
          <p:cNvPr id="49" name="円柱 48"/>
          <p:cNvSpPr/>
          <p:nvPr/>
        </p:nvSpPr>
        <p:spPr>
          <a:xfrm>
            <a:off x="5995623" y="1769102"/>
            <a:ext cx="1197848" cy="335521"/>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Hiragino Kaku Gothic Pro W6" charset="-128"/>
                <a:ea typeface="Hiragino Kaku Gothic Pro W6" charset="-128"/>
                <a:cs typeface="Hiragino Kaku Gothic Pro W6" charset="-128"/>
              </a:rPr>
              <a:t>医療</a:t>
            </a:r>
            <a:endParaRPr kumimoji="1" lang="ja-JP" altLang="en-US" sz="1050" dirty="0">
              <a:solidFill>
                <a:srgbClr val="FFFFFF"/>
              </a:solidFill>
              <a:latin typeface="Hiragino Kaku Gothic Pro W6" charset="-128"/>
              <a:ea typeface="Hiragino Kaku Gothic Pro W6" charset="-128"/>
              <a:cs typeface="Hiragino Kaku Gothic Pro W6" charset="-128"/>
            </a:endParaRPr>
          </a:p>
        </p:txBody>
      </p:sp>
      <p:grpSp>
        <p:nvGrpSpPr>
          <p:cNvPr id="50" name="図形グループ 49"/>
          <p:cNvGrpSpPr/>
          <p:nvPr/>
        </p:nvGrpSpPr>
        <p:grpSpPr>
          <a:xfrm>
            <a:off x="7704057" y="1009505"/>
            <a:ext cx="517785" cy="587435"/>
            <a:chOff x="2667295" y="1059799"/>
            <a:chExt cx="681672" cy="722281"/>
          </a:xfrm>
        </p:grpSpPr>
        <p:sp>
          <p:nvSpPr>
            <p:cNvPr id="51" name="角丸四角形 50"/>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52" name="図 51"/>
            <p:cNvPicPr>
              <a:picLocks noChangeAspect="1"/>
            </p:cNvPicPr>
            <p:nvPr/>
          </p:nvPicPr>
          <p:blipFill>
            <a:blip r:embed="rId8">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53" name="図形グループ 52"/>
          <p:cNvGrpSpPr/>
          <p:nvPr/>
        </p:nvGrpSpPr>
        <p:grpSpPr>
          <a:xfrm>
            <a:off x="7782342" y="1106246"/>
            <a:ext cx="265954" cy="577851"/>
            <a:chOff x="1946324" y="4125162"/>
            <a:chExt cx="969964" cy="2007872"/>
          </a:xfrm>
        </p:grpSpPr>
        <p:sp>
          <p:nvSpPr>
            <p:cNvPr id="54" name="円/楕円 5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5" name="フローチャート: 論理積ゲート 5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5" name="正方形/長方形 4"/>
          <p:cNvSpPr/>
          <p:nvPr/>
        </p:nvSpPr>
        <p:spPr>
          <a:xfrm>
            <a:off x="4653036" y="4853382"/>
            <a:ext cx="3866160" cy="142130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2000" dirty="0">
                <a:solidFill>
                  <a:srgbClr val="FFFFFF"/>
                </a:solidFill>
                <a:latin typeface="メイリオ"/>
                <a:ea typeface="メイリオ"/>
                <a:cs typeface="メイリオ"/>
              </a:rPr>
              <a:t> </a:t>
            </a:r>
            <a:r>
              <a:rPr kumimoji="1" lang="ja-JP" altLang="en-US" sz="2000" dirty="0">
                <a:solidFill>
                  <a:srgbClr val="FFFFFF"/>
                </a:solidFill>
                <a:latin typeface="メイリオ"/>
                <a:ea typeface="メイリオ"/>
                <a:cs typeface="メイリオ"/>
              </a:rPr>
              <a:t>ビッグデータ</a:t>
            </a:r>
            <a:endParaRPr kumimoji="1" lang="en-US" altLang="ja-JP" sz="2000" dirty="0">
              <a:solidFill>
                <a:srgbClr val="FFFFFF"/>
              </a:solidFill>
              <a:latin typeface="メイリオ"/>
              <a:ea typeface="メイリオ"/>
              <a:cs typeface="メイリオ"/>
            </a:endParaRPr>
          </a:p>
          <a:p>
            <a:r>
              <a:rPr kumimoji="1" lang="en-US" altLang="ja-JP" sz="2000" dirty="0">
                <a:solidFill>
                  <a:srgbClr val="FFFFFF"/>
                </a:solidFill>
                <a:latin typeface="メイリオ"/>
                <a:ea typeface="メイリオ"/>
                <a:cs typeface="メイリオ"/>
              </a:rPr>
              <a:t> </a:t>
            </a:r>
            <a:r>
              <a:rPr kumimoji="1" lang="ja-JP" altLang="en-US" sz="2000" dirty="0">
                <a:solidFill>
                  <a:srgbClr val="FFFFFF"/>
                </a:solidFill>
                <a:latin typeface="メイリオ"/>
                <a:ea typeface="メイリオ"/>
                <a:cs typeface="メイリオ"/>
              </a:rPr>
              <a:t>収集・蓄積</a:t>
            </a:r>
          </a:p>
        </p:txBody>
      </p:sp>
      <p:sp>
        <p:nvSpPr>
          <p:cNvPr id="6" name="正方形/長方形 5"/>
          <p:cNvSpPr/>
          <p:nvPr/>
        </p:nvSpPr>
        <p:spPr>
          <a:xfrm>
            <a:off x="6660232" y="4369769"/>
            <a:ext cx="1858964" cy="186754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2000" dirty="0">
                <a:solidFill>
                  <a:srgbClr val="FFFFFF"/>
                </a:solidFill>
                <a:latin typeface="メイリオ"/>
                <a:ea typeface="メイリオ"/>
                <a:cs typeface="メイリオ"/>
              </a:rPr>
              <a:t> </a:t>
            </a:r>
            <a:r>
              <a:rPr kumimoji="1" lang="ja-JP" altLang="en-US" sz="2000" dirty="0">
                <a:solidFill>
                  <a:srgbClr val="FFFFFF"/>
                </a:solidFill>
                <a:latin typeface="メイリオ"/>
                <a:ea typeface="メイリオ"/>
                <a:cs typeface="メイリオ"/>
              </a:rPr>
              <a:t>アルゴリズム</a:t>
            </a:r>
            <a:endParaRPr kumimoji="1" lang="en-US" altLang="ja-JP" sz="2000" dirty="0">
              <a:solidFill>
                <a:srgbClr val="FFFFFF"/>
              </a:solidFill>
              <a:latin typeface="メイリオ"/>
              <a:ea typeface="メイリオ"/>
              <a:cs typeface="メイリオ"/>
            </a:endParaRPr>
          </a:p>
          <a:p>
            <a:r>
              <a:rPr kumimoji="1" lang="en-US" altLang="ja-JP" sz="2000" dirty="0">
                <a:solidFill>
                  <a:srgbClr val="FFFFFF"/>
                </a:solidFill>
                <a:latin typeface="メイリオ"/>
                <a:ea typeface="メイリオ"/>
                <a:cs typeface="メイリオ"/>
              </a:rPr>
              <a:t> </a:t>
            </a:r>
            <a:r>
              <a:rPr kumimoji="1" lang="ja-JP" altLang="en-US" sz="2000" dirty="0">
                <a:solidFill>
                  <a:srgbClr val="FFFFFF"/>
                </a:solidFill>
                <a:latin typeface="メイリオ"/>
                <a:ea typeface="メイリオ"/>
                <a:cs typeface="メイリオ"/>
              </a:rPr>
              <a:t>進化</a:t>
            </a:r>
          </a:p>
        </p:txBody>
      </p:sp>
      <p:sp>
        <p:nvSpPr>
          <p:cNvPr id="56" name="テキスト ボックス 55"/>
          <p:cNvSpPr txBox="1"/>
          <p:nvPr/>
        </p:nvSpPr>
        <p:spPr>
          <a:xfrm>
            <a:off x="595698" y="2464036"/>
            <a:ext cx="3877985" cy="646331"/>
          </a:xfrm>
          <a:prstGeom prst="rect">
            <a:avLst/>
          </a:prstGeom>
          <a:noFill/>
        </p:spPr>
        <p:txBody>
          <a:bodyPr wrap="none" rtlCol="0">
            <a:spAutoFit/>
          </a:bodyPr>
          <a:lstStyle/>
          <a:p>
            <a:r>
              <a:rPr lang="ja-JP" altLang="en-US" sz="3600" b="1" dirty="0">
                <a:solidFill>
                  <a:srgbClr val="00B050"/>
                </a:solidFill>
                <a:latin typeface="Meiryo" charset="-128"/>
                <a:ea typeface="Meiryo" charset="-128"/>
                <a:cs typeface="Meiryo" charset="-128"/>
              </a:rPr>
              <a:t>実用</a:t>
            </a:r>
            <a:r>
              <a:rPr lang="ja-JP" altLang="en-US" sz="3600" b="1">
                <a:solidFill>
                  <a:srgbClr val="00B050"/>
                </a:solidFill>
                <a:latin typeface="Meiryo" charset="-128"/>
                <a:ea typeface="Meiryo" charset="-128"/>
                <a:cs typeface="Meiryo" charset="-128"/>
              </a:rPr>
              <a:t>への適用拡大</a:t>
            </a:r>
            <a:endParaRPr kumimoji="1" lang="ja-JP" altLang="en-US" sz="3600" b="1" dirty="0">
              <a:solidFill>
                <a:srgbClr val="00B050"/>
              </a:solidFill>
              <a:latin typeface="Meiryo" charset="-128"/>
              <a:ea typeface="Meiryo" charset="-128"/>
              <a:cs typeface="Meiryo" charset="-128"/>
            </a:endParaRPr>
          </a:p>
        </p:txBody>
      </p:sp>
    </p:spTree>
    <p:extLst>
      <p:ext uri="{BB962C8B-B14F-4D97-AF65-F5344CB8AC3E}">
        <p14:creationId xmlns:p14="http://schemas.microsoft.com/office/powerpoint/2010/main" val="4976417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スマートマシンが実現しようとしている</a:t>
            </a:r>
            <a:r>
              <a:rPr lang="ja-JP" altLang="en-US" dirty="0"/>
              <a:t>こと</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21</a:t>
            </a:fld>
            <a:endParaRPr kumimoji="1" lang="ja-JP" altLang="en-US"/>
          </a:p>
        </p:txBody>
      </p:sp>
      <p:sp>
        <p:nvSpPr>
          <p:cNvPr id="6" name="フリーフォーム 5"/>
          <p:cNvSpPr/>
          <p:nvPr/>
        </p:nvSpPr>
        <p:spPr>
          <a:xfrm>
            <a:off x="412750" y="1206500"/>
            <a:ext cx="4781550" cy="1358900"/>
          </a:xfrm>
          <a:custGeom>
            <a:avLst/>
            <a:gdLst>
              <a:gd name="connsiteX0" fmla="*/ 0 w 4781550"/>
              <a:gd name="connsiteY0" fmla="*/ 0 h 1987550"/>
              <a:gd name="connsiteX1" fmla="*/ 6350 w 4781550"/>
              <a:gd name="connsiteY1" fmla="*/ 1974850 h 1987550"/>
              <a:gd name="connsiteX2" fmla="*/ 4781550 w 4781550"/>
              <a:gd name="connsiteY2" fmla="*/ 1987550 h 1987550"/>
              <a:gd name="connsiteX3" fmla="*/ 3498850 w 4781550"/>
              <a:gd name="connsiteY3" fmla="*/ 0 h 1987550"/>
              <a:gd name="connsiteX4" fmla="*/ 0 w 4781550"/>
              <a:gd name="connsiteY4" fmla="*/ 0 h 198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550" h="1987550">
                <a:moveTo>
                  <a:pt x="0" y="0"/>
                </a:moveTo>
                <a:cubicBezTo>
                  <a:pt x="2117" y="658283"/>
                  <a:pt x="4233" y="1316567"/>
                  <a:pt x="6350" y="1974850"/>
                </a:cubicBezTo>
                <a:lnTo>
                  <a:pt x="4781550" y="1987550"/>
                </a:lnTo>
                <a:lnTo>
                  <a:pt x="3498850" y="0"/>
                </a:lnTo>
                <a:lnTo>
                  <a:pt x="0" y="0"/>
                </a:lnTo>
                <a:close/>
              </a:path>
            </a:pathLst>
          </a:cu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7" name="フリーフォーム 6"/>
          <p:cNvSpPr/>
          <p:nvPr/>
        </p:nvSpPr>
        <p:spPr>
          <a:xfrm flipH="1" flipV="1">
            <a:off x="3981450" y="1206500"/>
            <a:ext cx="4781550" cy="1358900"/>
          </a:xfrm>
          <a:custGeom>
            <a:avLst/>
            <a:gdLst>
              <a:gd name="connsiteX0" fmla="*/ 0 w 4781550"/>
              <a:gd name="connsiteY0" fmla="*/ 0 h 1987550"/>
              <a:gd name="connsiteX1" fmla="*/ 6350 w 4781550"/>
              <a:gd name="connsiteY1" fmla="*/ 1974850 h 1987550"/>
              <a:gd name="connsiteX2" fmla="*/ 4781550 w 4781550"/>
              <a:gd name="connsiteY2" fmla="*/ 1987550 h 1987550"/>
              <a:gd name="connsiteX3" fmla="*/ 3498850 w 4781550"/>
              <a:gd name="connsiteY3" fmla="*/ 0 h 1987550"/>
              <a:gd name="connsiteX4" fmla="*/ 0 w 4781550"/>
              <a:gd name="connsiteY4" fmla="*/ 0 h 198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550" h="1987550">
                <a:moveTo>
                  <a:pt x="0" y="0"/>
                </a:moveTo>
                <a:cubicBezTo>
                  <a:pt x="2117" y="658283"/>
                  <a:pt x="4233" y="1316567"/>
                  <a:pt x="6350" y="1974850"/>
                </a:cubicBezTo>
                <a:lnTo>
                  <a:pt x="4781550" y="1987550"/>
                </a:lnTo>
                <a:lnTo>
                  <a:pt x="3498850" y="0"/>
                </a:lnTo>
                <a:lnTo>
                  <a:pt x="0" y="0"/>
                </a:lnTo>
                <a:close/>
              </a:path>
            </a:pathLst>
          </a:cu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8" name="左右矢印 7"/>
          <p:cNvSpPr/>
          <p:nvPr/>
        </p:nvSpPr>
        <p:spPr>
          <a:xfrm>
            <a:off x="412751" y="2647950"/>
            <a:ext cx="8350250" cy="1231900"/>
          </a:xfrm>
          <a:prstGeom prst="lef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ホームベース 8"/>
          <p:cNvSpPr/>
          <p:nvPr/>
        </p:nvSpPr>
        <p:spPr>
          <a:xfrm rot="16200000">
            <a:off x="214500" y="3970155"/>
            <a:ext cx="2343145" cy="1946640"/>
          </a:xfrm>
          <a:prstGeom prst="homePlate">
            <a:avLst>
              <a:gd name="adj" fmla="val 27272"/>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p:cNvSpPr/>
          <p:nvPr/>
        </p:nvSpPr>
        <p:spPr>
          <a:xfrm rot="16200000">
            <a:off x="2338212" y="3970156"/>
            <a:ext cx="2343148" cy="1946642"/>
          </a:xfrm>
          <a:prstGeom prst="homePlate">
            <a:avLst>
              <a:gd name="adj" fmla="val 27272"/>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ホームベース 10"/>
          <p:cNvSpPr/>
          <p:nvPr/>
        </p:nvSpPr>
        <p:spPr>
          <a:xfrm rot="16200000">
            <a:off x="4454715" y="3970154"/>
            <a:ext cx="2343150" cy="1946642"/>
          </a:xfrm>
          <a:prstGeom prst="homePlate">
            <a:avLst>
              <a:gd name="adj" fmla="val 27272"/>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ホームベース 11"/>
          <p:cNvSpPr/>
          <p:nvPr/>
        </p:nvSpPr>
        <p:spPr>
          <a:xfrm rot="16200000">
            <a:off x="6618107" y="3970153"/>
            <a:ext cx="2343148" cy="1946641"/>
          </a:xfrm>
          <a:prstGeom prst="homePlate">
            <a:avLst>
              <a:gd name="adj" fmla="val 27272"/>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571500" y="1644650"/>
            <a:ext cx="3768580" cy="461665"/>
          </a:xfrm>
          <a:prstGeom prst="rect">
            <a:avLst/>
          </a:prstGeom>
          <a:noFill/>
        </p:spPr>
        <p:txBody>
          <a:bodyPr wrap="none" rtlCol="0">
            <a:spAutoFit/>
          </a:bodyPr>
          <a:lstStyle/>
          <a:p>
            <a:pPr algn="ctr"/>
            <a:r>
              <a:rPr kumimoji="1" lang="ja-JP" altLang="en-US" sz="2400" dirty="0">
                <a:solidFill>
                  <a:srgbClr val="FFFFFF"/>
                </a:solidFill>
                <a:latin typeface="HGP創英角ｺﾞｼｯｸUB"/>
                <a:ea typeface="HGP創英角ｺﾞｼｯｸUB"/>
                <a:cs typeface="HGP創英角ｺﾞｼｯｸUB"/>
              </a:rPr>
              <a:t>人間にしかできなかったこと</a:t>
            </a:r>
          </a:p>
        </p:txBody>
      </p:sp>
      <p:sp>
        <p:nvSpPr>
          <p:cNvPr id="14" name="テキスト ボックス 13"/>
          <p:cNvSpPr txBox="1"/>
          <p:nvPr/>
        </p:nvSpPr>
        <p:spPr>
          <a:xfrm>
            <a:off x="4969221" y="1644650"/>
            <a:ext cx="3532938" cy="461665"/>
          </a:xfrm>
          <a:prstGeom prst="rect">
            <a:avLst/>
          </a:prstGeom>
          <a:noFill/>
        </p:spPr>
        <p:txBody>
          <a:bodyPr wrap="none" rtlCol="0">
            <a:spAutoFit/>
          </a:bodyPr>
          <a:lstStyle/>
          <a:p>
            <a:pPr algn="ctr"/>
            <a:r>
              <a:rPr kumimoji="1" lang="ja-JP" altLang="en-US" sz="2400" dirty="0">
                <a:solidFill>
                  <a:srgbClr val="FFFFFF"/>
                </a:solidFill>
                <a:latin typeface="HGP創英角ｺﾞｼｯｸUB"/>
                <a:ea typeface="HGP創英角ｺﾞｼｯｸUB"/>
                <a:cs typeface="HGP創英角ｺﾞｼｯｸUB"/>
              </a:rPr>
              <a:t>人間にはできなかったこと</a:t>
            </a:r>
          </a:p>
        </p:txBody>
      </p:sp>
      <p:sp>
        <p:nvSpPr>
          <p:cNvPr id="15" name="テキスト ボックス 14"/>
          <p:cNvSpPr txBox="1"/>
          <p:nvPr/>
        </p:nvSpPr>
        <p:spPr>
          <a:xfrm>
            <a:off x="1009650" y="3016250"/>
            <a:ext cx="2031325" cy="461665"/>
          </a:xfrm>
          <a:prstGeom prst="rect">
            <a:avLst/>
          </a:prstGeom>
          <a:noFill/>
        </p:spPr>
        <p:txBody>
          <a:bodyPr wrap="none" rtlCol="0">
            <a:spAutoFit/>
          </a:bodyPr>
          <a:lstStyle/>
          <a:p>
            <a:r>
              <a:rPr kumimoji="1" lang="ja-JP" altLang="en-US" sz="2400" dirty="0">
                <a:solidFill>
                  <a:srgbClr val="FFFFFF"/>
                </a:solidFill>
                <a:latin typeface="HGP創英角ｺﾞｼｯｸUB"/>
                <a:ea typeface="HGP創英角ｺﾞｼｯｸUB"/>
                <a:cs typeface="HGP創英角ｺﾞｼｯｸUB"/>
              </a:rPr>
              <a:t>作業の効率化</a:t>
            </a:r>
          </a:p>
        </p:txBody>
      </p:sp>
      <p:sp>
        <p:nvSpPr>
          <p:cNvPr id="16" name="テキスト ボックス 15"/>
          <p:cNvSpPr txBox="1"/>
          <p:nvPr/>
        </p:nvSpPr>
        <p:spPr>
          <a:xfrm>
            <a:off x="6451998" y="3016250"/>
            <a:ext cx="1723549" cy="461665"/>
          </a:xfrm>
          <a:prstGeom prst="rect">
            <a:avLst/>
          </a:prstGeom>
          <a:noFill/>
        </p:spPr>
        <p:txBody>
          <a:bodyPr wrap="none" rtlCol="0">
            <a:spAutoFit/>
          </a:bodyPr>
          <a:lstStyle/>
          <a:p>
            <a:pPr algn="r"/>
            <a:r>
              <a:rPr kumimoji="1" lang="ja-JP" altLang="en-US" sz="2400" dirty="0">
                <a:solidFill>
                  <a:srgbClr val="FFFFFF"/>
                </a:solidFill>
                <a:latin typeface="HGP創英角ｺﾞｼｯｸUB"/>
                <a:ea typeface="HGP創英角ｺﾞｼｯｸUB"/>
                <a:cs typeface="HGP創英角ｺﾞｼｯｸUB"/>
              </a:rPr>
              <a:t>能力の拡張</a:t>
            </a:r>
          </a:p>
        </p:txBody>
      </p:sp>
      <p:sp>
        <p:nvSpPr>
          <p:cNvPr id="17" name="テキスト ボックス 16"/>
          <p:cNvSpPr txBox="1"/>
          <p:nvPr/>
        </p:nvSpPr>
        <p:spPr>
          <a:xfrm>
            <a:off x="775433" y="4305300"/>
            <a:ext cx="1277914" cy="584776"/>
          </a:xfrm>
          <a:prstGeom prst="rect">
            <a:avLst/>
          </a:prstGeom>
          <a:noFill/>
        </p:spPr>
        <p:txBody>
          <a:bodyPr wrap="none" rtlCol="0">
            <a:spAutoFit/>
          </a:bodyPr>
          <a:lstStyle/>
          <a:p>
            <a:pPr algn="ctr"/>
            <a:r>
              <a:rPr kumimoji="1" lang="ja-JP" altLang="en-US" sz="3200" dirty="0">
                <a:solidFill>
                  <a:srgbClr val="FFFFFF"/>
                </a:solidFill>
                <a:latin typeface="HGP創英角ｺﾞｼｯｸUB"/>
                <a:ea typeface="HGP創英角ｺﾞｼｯｸUB"/>
                <a:cs typeface="HGP創英角ｺﾞｼｯｸUB"/>
              </a:rPr>
              <a:t>置　換</a:t>
            </a:r>
          </a:p>
        </p:txBody>
      </p:sp>
      <p:sp>
        <p:nvSpPr>
          <p:cNvPr id="18" name="テキスト ボックス 17"/>
          <p:cNvSpPr txBox="1"/>
          <p:nvPr/>
        </p:nvSpPr>
        <p:spPr>
          <a:xfrm>
            <a:off x="2870933" y="4305300"/>
            <a:ext cx="1277914" cy="584776"/>
          </a:xfrm>
          <a:prstGeom prst="rect">
            <a:avLst/>
          </a:prstGeom>
          <a:noFill/>
        </p:spPr>
        <p:txBody>
          <a:bodyPr wrap="none" rtlCol="0">
            <a:spAutoFit/>
          </a:bodyPr>
          <a:lstStyle/>
          <a:p>
            <a:pPr algn="ctr"/>
            <a:r>
              <a:rPr kumimoji="1" lang="ja-JP" altLang="en-US" sz="3200" dirty="0">
                <a:solidFill>
                  <a:srgbClr val="FFFFFF"/>
                </a:solidFill>
                <a:latin typeface="HGP創英角ｺﾞｼｯｸUB"/>
                <a:ea typeface="HGP創英角ｺﾞｼｯｸUB"/>
                <a:cs typeface="HGP創英角ｺﾞｼｯｸUB"/>
              </a:rPr>
              <a:t>支　援</a:t>
            </a:r>
          </a:p>
        </p:txBody>
      </p:sp>
      <p:sp>
        <p:nvSpPr>
          <p:cNvPr id="19" name="テキスト ボックス 18"/>
          <p:cNvSpPr txBox="1"/>
          <p:nvPr/>
        </p:nvSpPr>
        <p:spPr>
          <a:xfrm>
            <a:off x="5010884" y="4305300"/>
            <a:ext cx="1277914" cy="584776"/>
          </a:xfrm>
          <a:prstGeom prst="rect">
            <a:avLst/>
          </a:prstGeom>
          <a:noFill/>
        </p:spPr>
        <p:txBody>
          <a:bodyPr wrap="none" rtlCol="0">
            <a:spAutoFit/>
          </a:bodyPr>
          <a:lstStyle/>
          <a:p>
            <a:pPr algn="ctr"/>
            <a:r>
              <a:rPr kumimoji="1" lang="ja-JP" altLang="en-US" sz="3200" dirty="0">
                <a:solidFill>
                  <a:srgbClr val="FFFFFF"/>
                </a:solidFill>
                <a:latin typeface="HGP創英角ｺﾞｼｯｸUB"/>
                <a:ea typeface="HGP創英角ｺﾞｼｯｸUB"/>
                <a:cs typeface="HGP創英角ｺﾞｼｯｸUB"/>
              </a:rPr>
              <a:t>助　言</a:t>
            </a:r>
          </a:p>
        </p:txBody>
      </p:sp>
      <p:sp>
        <p:nvSpPr>
          <p:cNvPr id="20" name="テキスト ボックス 19"/>
          <p:cNvSpPr txBox="1"/>
          <p:nvPr/>
        </p:nvSpPr>
        <p:spPr>
          <a:xfrm>
            <a:off x="7148045" y="4337050"/>
            <a:ext cx="1277914" cy="584776"/>
          </a:xfrm>
          <a:prstGeom prst="rect">
            <a:avLst/>
          </a:prstGeom>
          <a:noFill/>
        </p:spPr>
        <p:txBody>
          <a:bodyPr wrap="none" rtlCol="0">
            <a:spAutoFit/>
          </a:bodyPr>
          <a:lstStyle/>
          <a:p>
            <a:pPr algn="ctr"/>
            <a:r>
              <a:rPr lang="ja-JP" altLang="en-US" sz="3200" dirty="0">
                <a:solidFill>
                  <a:srgbClr val="FFFFFF"/>
                </a:solidFill>
                <a:latin typeface="HGP創英角ｺﾞｼｯｸUB"/>
                <a:ea typeface="HGP創英角ｺﾞｼｯｸUB"/>
                <a:cs typeface="HGP創英角ｺﾞｼｯｸUB"/>
              </a:rPr>
              <a:t>強　化</a:t>
            </a:r>
            <a:endParaRPr kumimoji="1" lang="ja-JP" altLang="en-US" sz="3200" dirty="0">
              <a:solidFill>
                <a:srgbClr val="FFFFFF"/>
              </a:solidFill>
              <a:latin typeface="HGP創英角ｺﾞｼｯｸUB"/>
              <a:ea typeface="HGP創英角ｺﾞｼｯｸUB"/>
              <a:cs typeface="HGP創英角ｺﾞｼｯｸUB"/>
            </a:endParaRPr>
          </a:p>
        </p:txBody>
      </p:sp>
      <p:sp>
        <p:nvSpPr>
          <p:cNvPr id="21" name="テキスト ボックス 20"/>
          <p:cNvSpPr txBox="1"/>
          <p:nvPr/>
        </p:nvSpPr>
        <p:spPr>
          <a:xfrm>
            <a:off x="651019" y="4935102"/>
            <a:ext cx="1467068" cy="1015663"/>
          </a:xfrm>
          <a:prstGeom prst="rect">
            <a:avLst/>
          </a:prstGeom>
          <a:noFill/>
        </p:spPr>
        <p:txBody>
          <a:bodyPr wrap="none" rtlCol="0">
            <a:spAutoFit/>
          </a:bodyPr>
          <a:lstStyle/>
          <a:p>
            <a:pPr algn="ctr"/>
            <a:r>
              <a:rPr kumimoji="1" lang="ja-JP" altLang="en-US" sz="2000" dirty="0">
                <a:solidFill>
                  <a:srgbClr val="FFFFFF"/>
                </a:solidFill>
              </a:rPr>
              <a:t>運転手</a:t>
            </a:r>
            <a:endParaRPr kumimoji="1" lang="en-US" altLang="ja-JP" sz="2000" dirty="0">
              <a:solidFill>
                <a:srgbClr val="FFFFFF"/>
              </a:solidFill>
            </a:endParaRPr>
          </a:p>
          <a:p>
            <a:pPr algn="ctr"/>
            <a:r>
              <a:rPr lang="ja-JP" altLang="en-US" sz="2000" dirty="0">
                <a:solidFill>
                  <a:srgbClr val="FFFFFF"/>
                </a:solidFill>
              </a:rPr>
              <a:t>工場作業者</a:t>
            </a:r>
            <a:endParaRPr lang="en-US" altLang="ja-JP" sz="2000" dirty="0">
              <a:solidFill>
                <a:srgbClr val="FFFFFF"/>
              </a:solidFill>
            </a:endParaRPr>
          </a:p>
          <a:p>
            <a:pPr algn="ctr"/>
            <a:r>
              <a:rPr kumimoji="1" lang="ja-JP" altLang="en-US" sz="2000" dirty="0">
                <a:solidFill>
                  <a:srgbClr val="FFFFFF"/>
                </a:solidFill>
              </a:rPr>
              <a:t>兵士</a:t>
            </a:r>
          </a:p>
        </p:txBody>
      </p:sp>
      <p:sp>
        <p:nvSpPr>
          <p:cNvPr id="22" name="テキスト ボックス 21"/>
          <p:cNvSpPr txBox="1"/>
          <p:nvPr/>
        </p:nvSpPr>
        <p:spPr>
          <a:xfrm>
            <a:off x="2900161" y="4935102"/>
            <a:ext cx="1210588" cy="1015663"/>
          </a:xfrm>
          <a:prstGeom prst="rect">
            <a:avLst/>
          </a:prstGeom>
          <a:noFill/>
        </p:spPr>
        <p:txBody>
          <a:bodyPr wrap="none" rtlCol="0">
            <a:spAutoFit/>
          </a:bodyPr>
          <a:lstStyle/>
          <a:p>
            <a:pPr algn="ctr"/>
            <a:r>
              <a:rPr lang="ja-JP" altLang="en-US" sz="2000" dirty="0">
                <a:solidFill>
                  <a:srgbClr val="FFFFFF"/>
                </a:solidFill>
              </a:rPr>
              <a:t>音声認識</a:t>
            </a:r>
            <a:endParaRPr lang="en-US" altLang="ja-JP" sz="2000" dirty="0">
              <a:solidFill>
                <a:srgbClr val="FFFFFF"/>
              </a:solidFill>
            </a:endParaRPr>
          </a:p>
          <a:p>
            <a:pPr algn="ctr"/>
            <a:r>
              <a:rPr kumimoji="1" lang="ja-JP" altLang="en-US" sz="2000" dirty="0">
                <a:solidFill>
                  <a:srgbClr val="FFFFFF"/>
                </a:solidFill>
              </a:rPr>
              <a:t>文脈理解</a:t>
            </a:r>
          </a:p>
          <a:p>
            <a:pPr algn="ctr"/>
            <a:r>
              <a:rPr kumimoji="1" lang="ja-JP" altLang="en-US" sz="2000" dirty="0">
                <a:solidFill>
                  <a:srgbClr val="FFFFFF"/>
                </a:solidFill>
              </a:rPr>
              <a:t>検索代行</a:t>
            </a:r>
            <a:endParaRPr kumimoji="1" lang="en-US" altLang="ja-JP" sz="2000" dirty="0">
              <a:solidFill>
                <a:srgbClr val="FFFFFF"/>
              </a:solidFill>
            </a:endParaRPr>
          </a:p>
        </p:txBody>
      </p:sp>
      <p:sp>
        <p:nvSpPr>
          <p:cNvPr id="23" name="テキスト ボックス 22"/>
          <p:cNvSpPr txBox="1"/>
          <p:nvPr/>
        </p:nvSpPr>
        <p:spPr>
          <a:xfrm>
            <a:off x="4728450" y="4936254"/>
            <a:ext cx="1838965" cy="1015663"/>
          </a:xfrm>
          <a:prstGeom prst="rect">
            <a:avLst/>
          </a:prstGeom>
          <a:noFill/>
        </p:spPr>
        <p:txBody>
          <a:bodyPr wrap="none" rtlCol="0">
            <a:spAutoFit/>
          </a:bodyPr>
          <a:lstStyle/>
          <a:p>
            <a:pPr algn="ctr"/>
            <a:r>
              <a:rPr kumimoji="1" lang="ja-JP" altLang="en-US" sz="2000" dirty="0">
                <a:solidFill>
                  <a:srgbClr val="FFFFFF"/>
                </a:solidFill>
              </a:rPr>
              <a:t>知識蓄積</a:t>
            </a:r>
            <a:endParaRPr kumimoji="1" lang="en-US" altLang="ja-JP" sz="2000" dirty="0">
              <a:solidFill>
                <a:srgbClr val="FFFFFF"/>
              </a:solidFill>
            </a:endParaRPr>
          </a:p>
          <a:p>
            <a:pPr algn="ctr"/>
            <a:r>
              <a:rPr kumimoji="1" lang="ja-JP" altLang="en-US" sz="2000" dirty="0">
                <a:solidFill>
                  <a:srgbClr val="FFFFFF"/>
                </a:solidFill>
              </a:rPr>
              <a:t>関係付け・解釈</a:t>
            </a:r>
            <a:endParaRPr kumimoji="1" lang="en-US" altLang="ja-JP" sz="2000" dirty="0">
              <a:solidFill>
                <a:srgbClr val="FFFFFF"/>
              </a:solidFill>
            </a:endParaRPr>
          </a:p>
          <a:p>
            <a:pPr algn="ctr"/>
            <a:r>
              <a:rPr lang="ja-JP" altLang="en-US" sz="2000" dirty="0">
                <a:solidFill>
                  <a:srgbClr val="FFFFFF"/>
                </a:solidFill>
              </a:rPr>
              <a:t>選択・判断</a:t>
            </a:r>
            <a:endParaRPr kumimoji="1" lang="en-US" altLang="ja-JP" sz="2000" dirty="0">
              <a:solidFill>
                <a:srgbClr val="FFFFFF"/>
              </a:solidFill>
            </a:endParaRPr>
          </a:p>
        </p:txBody>
      </p:sp>
      <p:sp>
        <p:nvSpPr>
          <p:cNvPr id="24" name="テキスト ボックス 23"/>
          <p:cNvSpPr txBox="1"/>
          <p:nvPr/>
        </p:nvSpPr>
        <p:spPr>
          <a:xfrm>
            <a:off x="6861992" y="4935102"/>
            <a:ext cx="1851789" cy="1015663"/>
          </a:xfrm>
          <a:prstGeom prst="rect">
            <a:avLst/>
          </a:prstGeom>
          <a:noFill/>
        </p:spPr>
        <p:txBody>
          <a:bodyPr wrap="none" rtlCol="0">
            <a:spAutoFit/>
          </a:bodyPr>
          <a:lstStyle/>
          <a:p>
            <a:pPr algn="ctr"/>
            <a:r>
              <a:rPr kumimoji="1" lang="ja-JP" altLang="en-US" sz="2000" dirty="0">
                <a:solidFill>
                  <a:srgbClr val="FFFFFF"/>
                </a:solidFill>
              </a:rPr>
              <a:t>観察・監視</a:t>
            </a:r>
            <a:endParaRPr kumimoji="1" lang="en-US" altLang="ja-JP" sz="2000" dirty="0">
              <a:solidFill>
                <a:srgbClr val="FFFFFF"/>
              </a:solidFill>
            </a:endParaRPr>
          </a:p>
          <a:p>
            <a:pPr algn="ctr"/>
            <a:r>
              <a:rPr lang="ja-JP" altLang="en-US" sz="2000" dirty="0">
                <a:solidFill>
                  <a:srgbClr val="FFFFFF"/>
                </a:solidFill>
              </a:rPr>
              <a:t>介助・補助</a:t>
            </a:r>
          </a:p>
          <a:p>
            <a:pPr algn="ctr"/>
            <a:r>
              <a:rPr lang="ja-JP" altLang="en-US" sz="2000" dirty="0">
                <a:solidFill>
                  <a:srgbClr val="FFFFFF"/>
                </a:solidFill>
              </a:rPr>
              <a:t>能力強化・補完</a:t>
            </a:r>
            <a:endParaRPr lang="en-US" altLang="ja-JP" sz="2000" dirty="0">
              <a:solidFill>
                <a:srgbClr val="FFFFFF"/>
              </a:solidFill>
            </a:endParaRPr>
          </a:p>
        </p:txBody>
      </p:sp>
    </p:spTree>
    <p:extLst>
      <p:ext uri="{BB962C8B-B14F-4D97-AF65-F5344CB8AC3E}">
        <p14:creationId xmlns:p14="http://schemas.microsoft.com/office/powerpoint/2010/main" val="13384619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p:cNvSpPr/>
          <p:nvPr/>
        </p:nvSpPr>
        <p:spPr>
          <a:xfrm>
            <a:off x="142755" y="797844"/>
            <a:ext cx="8860818" cy="256449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endParaRPr kumimoji="1" lang="ja-JP" altLang="en-US" sz="1400" dirty="0">
              <a:solidFill>
                <a:srgbClr val="FFFFFF"/>
              </a:solidFill>
              <a:latin typeface="メイリオ"/>
              <a:ea typeface="メイリオ"/>
              <a:cs typeface="メイリオ"/>
            </a:endParaRPr>
          </a:p>
        </p:txBody>
      </p:sp>
      <p:sp>
        <p:nvSpPr>
          <p:cNvPr id="36" name="正方形/長方形 35"/>
          <p:cNvSpPr/>
          <p:nvPr/>
        </p:nvSpPr>
        <p:spPr>
          <a:xfrm>
            <a:off x="142755" y="3972029"/>
            <a:ext cx="8860818" cy="257355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endParaRPr kumimoji="1" lang="ja-JP" altLang="en-US" sz="1400" dirty="0">
              <a:solidFill>
                <a:srgbClr val="FFFFFF"/>
              </a:solidFill>
              <a:latin typeface="メイリオ"/>
              <a:ea typeface="メイリオ"/>
              <a:cs typeface="メイリオ"/>
            </a:endParaRPr>
          </a:p>
        </p:txBody>
      </p:sp>
      <p:sp>
        <p:nvSpPr>
          <p:cNvPr id="35" name="正方形/長方形 34"/>
          <p:cNvSpPr/>
          <p:nvPr/>
        </p:nvSpPr>
        <p:spPr>
          <a:xfrm>
            <a:off x="5591542" y="862974"/>
            <a:ext cx="977972" cy="5625616"/>
          </a:xfrm>
          <a:prstGeom prst="rect">
            <a:avLst/>
          </a:prstGeom>
          <a:solidFill>
            <a:srgbClr val="595959">
              <a:alpha val="76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2400" dirty="0">
                <a:solidFill>
                  <a:srgbClr val="FFFFFF"/>
                </a:solidFill>
                <a:latin typeface="Hiragino Kaku Gothic Pro W6" charset="-128"/>
                <a:ea typeface="Hiragino Kaku Gothic Pro W6" charset="-128"/>
                <a:cs typeface="Hiragino Kaku Gothic Pro W6" charset="-128"/>
              </a:rPr>
              <a:t>　　　　　　　　　人工知能の冬</a:t>
            </a:r>
          </a:p>
        </p:txBody>
      </p:sp>
      <p:sp>
        <p:nvSpPr>
          <p:cNvPr id="16" name="正方形/長方形 15"/>
          <p:cNvSpPr/>
          <p:nvPr/>
        </p:nvSpPr>
        <p:spPr>
          <a:xfrm>
            <a:off x="3514877" y="862974"/>
            <a:ext cx="973104" cy="5625616"/>
          </a:xfrm>
          <a:prstGeom prst="rect">
            <a:avLst/>
          </a:prstGeom>
          <a:solidFill>
            <a:schemeClr val="tx1">
              <a:lumMod val="65000"/>
              <a:lumOff val="35000"/>
              <a:alpha val="76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2400" dirty="0">
                <a:solidFill>
                  <a:srgbClr val="FFFFFF"/>
                </a:solidFill>
                <a:latin typeface="Hiragino Kaku Gothic Pro W6" charset="-128"/>
                <a:ea typeface="Hiragino Kaku Gothic Pro W6" charset="-128"/>
                <a:cs typeface="Hiragino Kaku Gothic Pro W6" charset="-128"/>
              </a:rPr>
              <a:t>　　　　　　　　　人工知能の冬</a:t>
            </a:r>
          </a:p>
        </p:txBody>
      </p:sp>
      <p:sp>
        <p:nvSpPr>
          <p:cNvPr id="4" name="右矢印 3"/>
          <p:cNvSpPr/>
          <p:nvPr/>
        </p:nvSpPr>
        <p:spPr>
          <a:xfrm>
            <a:off x="142755" y="3448412"/>
            <a:ext cx="8860818" cy="446599"/>
          </a:xfrm>
          <a:prstGeom prst="rightArrow">
            <a:avLst>
              <a:gd name="adj1" fmla="val 100000"/>
              <a:gd name="adj2" fmla="val 45361"/>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rgbClr val="FFFFFF"/>
                </a:solidFill>
                <a:latin typeface="メイリオ"/>
                <a:ea typeface="メイリオ"/>
                <a:cs typeface="メイリオ"/>
              </a:rPr>
              <a:t>　　　</a:t>
            </a:r>
            <a:r>
              <a:rPr lang="en-US" altLang="ja-JP" sz="1200" b="1" dirty="0">
                <a:solidFill>
                  <a:srgbClr val="FFFFFF"/>
                </a:solidFill>
                <a:latin typeface="メイリオ"/>
                <a:ea typeface="メイリオ"/>
                <a:cs typeface="メイリオ"/>
              </a:rPr>
              <a:t>1950</a:t>
            </a:r>
            <a:r>
              <a:rPr lang="ja-JP" altLang="en-US" sz="1200" b="1" dirty="0">
                <a:solidFill>
                  <a:srgbClr val="FFFFFF"/>
                </a:solidFill>
                <a:latin typeface="メイリオ"/>
                <a:ea typeface="メイリオ"/>
                <a:cs typeface="メイリオ"/>
              </a:rPr>
              <a:t>　　　　　</a:t>
            </a:r>
            <a:r>
              <a:rPr lang="en-US" altLang="ja-JP" sz="1200" b="1" dirty="0">
                <a:solidFill>
                  <a:srgbClr val="FFFFFF"/>
                </a:solidFill>
                <a:latin typeface="メイリオ"/>
                <a:ea typeface="メイリオ"/>
                <a:cs typeface="メイリオ"/>
              </a:rPr>
              <a:t>1960</a:t>
            </a:r>
            <a:r>
              <a:rPr lang="ja-JP" altLang="en-US" sz="1200" b="1" dirty="0">
                <a:solidFill>
                  <a:srgbClr val="FFFFFF"/>
                </a:solidFill>
                <a:latin typeface="メイリオ"/>
                <a:ea typeface="メイリオ"/>
                <a:cs typeface="メイリオ"/>
              </a:rPr>
              <a:t>　　　　　</a:t>
            </a:r>
            <a:r>
              <a:rPr lang="en-US" altLang="ja-JP" sz="1200" b="1" dirty="0">
                <a:solidFill>
                  <a:srgbClr val="FFFFFF"/>
                </a:solidFill>
                <a:latin typeface="メイリオ"/>
                <a:ea typeface="メイリオ"/>
                <a:cs typeface="メイリオ"/>
              </a:rPr>
              <a:t>1970</a:t>
            </a:r>
            <a:r>
              <a:rPr lang="ja-JP" altLang="en-US" sz="1200" b="1" dirty="0">
                <a:solidFill>
                  <a:srgbClr val="FFFFFF"/>
                </a:solidFill>
                <a:latin typeface="メイリオ"/>
                <a:ea typeface="メイリオ"/>
                <a:cs typeface="メイリオ"/>
              </a:rPr>
              <a:t>　　　　　</a:t>
            </a:r>
            <a:r>
              <a:rPr lang="en-US" altLang="ja-JP" sz="1200" b="1" dirty="0">
                <a:solidFill>
                  <a:srgbClr val="FFFFFF"/>
                </a:solidFill>
                <a:latin typeface="メイリオ"/>
                <a:ea typeface="メイリオ"/>
                <a:cs typeface="メイリオ"/>
              </a:rPr>
              <a:t>1980</a:t>
            </a:r>
            <a:r>
              <a:rPr lang="ja-JP" altLang="en-US" sz="1200" b="1" dirty="0">
                <a:solidFill>
                  <a:srgbClr val="FFFFFF"/>
                </a:solidFill>
                <a:latin typeface="メイリオ"/>
                <a:ea typeface="メイリオ"/>
                <a:cs typeface="メイリオ"/>
              </a:rPr>
              <a:t>　　　　　</a:t>
            </a:r>
            <a:r>
              <a:rPr lang="en-US" altLang="ja-JP" sz="1200" b="1" dirty="0">
                <a:solidFill>
                  <a:srgbClr val="FFFFFF"/>
                </a:solidFill>
                <a:latin typeface="メイリオ"/>
                <a:ea typeface="メイリオ"/>
                <a:cs typeface="メイリオ"/>
              </a:rPr>
              <a:t>1990</a:t>
            </a:r>
            <a:r>
              <a:rPr lang="ja-JP" altLang="en-US" sz="1200" b="1" dirty="0">
                <a:solidFill>
                  <a:srgbClr val="FFFFFF"/>
                </a:solidFill>
                <a:latin typeface="メイリオ"/>
                <a:ea typeface="メイリオ"/>
                <a:cs typeface="メイリオ"/>
              </a:rPr>
              <a:t>　　　　　</a:t>
            </a:r>
            <a:r>
              <a:rPr lang="en-US" altLang="ja-JP" sz="1200" b="1" dirty="0">
                <a:solidFill>
                  <a:srgbClr val="FFFFFF"/>
                </a:solidFill>
                <a:latin typeface="メイリオ"/>
                <a:ea typeface="メイリオ"/>
                <a:cs typeface="メイリオ"/>
              </a:rPr>
              <a:t>2000</a:t>
            </a:r>
            <a:r>
              <a:rPr lang="ja-JP" altLang="en-US" sz="1200" b="1" dirty="0">
                <a:solidFill>
                  <a:srgbClr val="FFFFFF"/>
                </a:solidFill>
                <a:latin typeface="メイリオ"/>
                <a:ea typeface="メイリオ"/>
                <a:cs typeface="メイリオ"/>
              </a:rPr>
              <a:t>　　　　　　　</a:t>
            </a:r>
            <a:r>
              <a:rPr lang="en-US" altLang="ja-JP" sz="1200" b="1" dirty="0">
                <a:solidFill>
                  <a:srgbClr val="FFFFFF"/>
                </a:solidFill>
                <a:latin typeface="メイリオ"/>
                <a:ea typeface="メイリオ"/>
                <a:cs typeface="メイリオ"/>
              </a:rPr>
              <a:t>2010                     </a:t>
            </a:r>
            <a:endParaRPr kumimoji="1" lang="ja-JP" altLang="en-US" sz="1200" b="1" dirty="0">
              <a:solidFill>
                <a:srgbClr val="FFFFFF"/>
              </a:solidFill>
              <a:latin typeface="メイリオ"/>
              <a:ea typeface="メイリオ"/>
              <a:cs typeface="メイリオ"/>
            </a:endParaRPr>
          </a:p>
        </p:txBody>
      </p:sp>
      <p:sp>
        <p:nvSpPr>
          <p:cNvPr id="11" name="四角形吹き出し 10"/>
          <p:cNvSpPr/>
          <p:nvPr/>
        </p:nvSpPr>
        <p:spPr>
          <a:xfrm>
            <a:off x="553566" y="4423375"/>
            <a:ext cx="2898075" cy="1905056"/>
          </a:xfrm>
          <a:prstGeom prst="wedgeRectCallout">
            <a:avLst>
              <a:gd name="adj1" fmla="val -12229"/>
              <a:gd name="adj2" fmla="val -82910"/>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a:solidFill>
                  <a:srgbClr val="FFFFFF"/>
                </a:solidFill>
                <a:latin typeface="メイリオ"/>
                <a:ea typeface="メイリオ"/>
                <a:cs typeface="メイリオ"/>
              </a:rPr>
              <a:t>1958</a:t>
            </a:r>
            <a:r>
              <a:rPr kumimoji="1" lang="ja-JP" altLang="en-US" b="1" dirty="0">
                <a:solidFill>
                  <a:srgbClr val="FFFFFF"/>
                </a:solidFill>
                <a:latin typeface="メイリオ"/>
                <a:ea typeface="メイリオ"/>
                <a:cs typeface="メイリオ"/>
              </a:rPr>
              <a:t>年</a:t>
            </a:r>
            <a:r>
              <a:rPr kumimoji="1" lang="en-US" altLang="ja-JP" b="1" dirty="0">
                <a:solidFill>
                  <a:srgbClr val="FFFFFF"/>
                </a:solidFill>
                <a:latin typeface="メイリオ"/>
                <a:ea typeface="メイリオ"/>
                <a:cs typeface="メイリオ"/>
              </a:rPr>
              <a:t> </a:t>
            </a:r>
            <a:r>
              <a:rPr lang="ja-JP" altLang="en-US" sz="1200" b="1" dirty="0">
                <a:solidFill>
                  <a:srgbClr val="FFFFFF"/>
                </a:solidFill>
                <a:latin typeface="メイリオ"/>
                <a:ea typeface="メイリオ"/>
                <a:cs typeface="メイリオ"/>
              </a:rPr>
              <a:t>パーセプトロン</a:t>
            </a:r>
            <a:endParaRPr lang="en-US" altLang="ja-JP" sz="1200" b="1" dirty="0">
              <a:solidFill>
                <a:srgbClr val="FFFFFF"/>
              </a:solidFill>
              <a:latin typeface="メイリオ"/>
              <a:ea typeface="メイリオ"/>
              <a:cs typeface="メイリオ"/>
            </a:endParaRPr>
          </a:p>
          <a:p>
            <a:r>
              <a:rPr kumimoji="1" lang="ja-JP" altLang="en-US" sz="900" dirty="0">
                <a:solidFill>
                  <a:srgbClr val="FFFFFF"/>
                </a:solidFill>
                <a:latin typeface="メイリオ"/>
                <a:ea typeface="メイリオ"/>
                <a:cs typeface="メイリオ"/>
              </a:rPr>
              <a:t>脳の神経活動を数式モデル化してコンピュータに</a:t>
            </a:r>
            <a:endParaRPr lang="en-US" altLang="ja-JP" sz="900" dirty="0">
              <a:solidFill>
                <a:srgbClr val="FFFFFF"/>
              </a:solidFill>
              <a:latin typeface="メイリオ"/>
              <a:ea typeface="メイリオ"/>
              <a:cs typeface="メイリオ"/>
            </a:endParaRPr>
          </a:p>
          <a:p>
            <a:r>
              <a:rPr kumimoji="1" lang="ja-JP" altLang="en-US" sz="900" dirty="0">
                <a:solidFill>
                  <a:srgbClr val="FFFFFF"/>
                </a:solidFill>
                <a:latin typeface="メイリオ"/>
                <a:ea typeface="メイリオ"/>
                <a:cs typeface="メイリオ"/>
              </a:rPr>
              <a:t>処理させる、初歩的なニューラルネットワーク</a:t>
            </a:r>
            <a:endParaRPr kumimoji="1" lang="en-US" altLang="ja-JP" sz="900" dirty="0">
              <a:solidFill>
                <a:srgbClr val="FFFFFF"/>
              </a:solidFill>
              <a:latin typeface="メイリオ"/>
              <a:ea typeface="メイリオ"/>
              <a:cs typeface="メイリオ"/>
            </a:endParaRPr>
          </a:p>
          <a:p>
            <a:endParaRPr kumimoji="1" lang="en-US" altLang="ja-JP" sz="1200" dirty="0">
              <a:solidFill>
                <a:srgbClr val="FFFFFF"/>
              </a:solidFill>
              <a:latin typeface="メイリオ"/>
              <a:ea typeface="メイリオ"/>
              <a:cs typeface="メイリオ"/>
            </a:endParaRPr>
          </a:p>
          <a:p>
            <a:pPr algn="ctr"/>
            <a:endParaRPr lang="en-US" altLang="ja-JP" sz="1200" dirty="0">
              <a:solidFill>
                <a:srgbClr val="FFFFFF"/>
              </a:solidFill>
              <a:latin typeface="メイリオ"/>
              <a:ea typeface="メイリオ"/>
              <a:cs typeface="メイリオ"/>
            </a:endParaRPr>
          </a:p>
          <a:p>
            <a:pPr algn="ctr"/>
            <a:endParaRPr kumimoji="1" lang="en-US" altLang="ja-JP" sz="1200" dirty="0">
              <a:solidFill>
                <a:srgbClr val="FFFFFF"/>
              </a:solidFill>
              <a:latin typeface="メイリオ"/>
              <a:ea typeface="メイリオ"/>
              <a:cs typeface="メイリオ"/>
            </a:endParaRPr>
          </a:p>
          <a:p>
            <a:pPr algn="ctr"/>
            <a:endParaRPr kumimoji="1" lang="en-US" altLang="ja-JP" sz="1200" dirty="0">
              <a:solidFill>
                <a:srgbClr val="FFFFFF"/>
              </a:solidFill>
              <a:latin typeface="メイリオ"/>
              <a:ea typeface="メイリオ"/>
              <a:cs typeface="メイリオ"/>
            </a:endParaRPr>
          </a:p>
          <a:p>
            <a:pPr algn="ctr"/>
            <a:endParaRPr kumimoji="1" lang="ja-JP" altLang="en-US" sz="1200" dirty="0">
              <a:solidFill>
                <a:srgbClr val="FFFFFF"/>
              </a:solidFill>
              <a:latin typeface="メイリオ"/>
              <a:ea typeface="メイリオ"/>
              <a:cs typeface="メイリオ"/>
            </a:endParaRPr>
          </a:p>
        </p:txBody>
      </p:sp>
      <p:sp>
        <p:nvSpPr>
          <p:cNvPr id="14" name="四角形吹き出し 13"/>
          <p:cNvSpPr/>
          <p:nvPr/>
        </p:nvSpPr>
        <p:spPr>
          <a:xfrm>
            <a:off x="553566" y="1009514"/>
            <a:ext cx="2898075" cy="1905056"/>
          </a:xfrm>
          <a:prstGeom prst="wedgeRectCallout">
            <a:avLst>
              <a:gd name="adj1" fmla="val 14689"/>
              <a:gd name="adj2" fmla="val 82606"/>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a:solidFill>
                  <a:srgbClr val="FFFFFF"/>
                </a:solidFill>
                <a:latin typeface="メイリオ"/>
                <a:ea typeface="メイリオ"/>
                <a:cs typeface="メイリオ"/>
              </a:rPr>
              <a:t>1960</a:t>
            </a:r>
            <a:r>
              <a:rPr kumimoji="1" lang="ja-JP" altLang="en-US" b="1" dirty="0">
                <a:solidFill>
                  <a:srgbClr val="FFFFFF"/>
                </a:solidFill>
                <a:latin typeface="メイリオ"/>
                <a:ea typeface="メイリオ"/>
                <a:cs typeface="メイリオ"/>
              </a:rPr>
              <a:t>年代</a:t>
            </a:r>
            <a:r>
              <a:rPr kumimoji="1" lang="en-US" altLang="ja-JP" b="1" dirty="0">
                <a:solidFill>
                  <a:srgbClr val="FFFFFF"/>
                </a:solidFill>
                <a:latin typeface="メイリオ"/>
                <a:ea typeface="メイリオ"/>
                <a:cs typeface="メイリオ"/>
              </a:rPr>
              <a:t> </a:t>
            </a:r>
            <a:r>
              <a:rPr kumimoji="1" lang="ja-JP" altLang="en-US" sz="1200" b="1" dirty="0">
                <a:solidFill>
                  <a:srgbClr val="FFFFFF"/>
                </a:solidFill>
                <a:latin typeface="メイリオ"/>
                <a:ea typeface="メイリオ"/>
                <a:cs typeface="メイリオ"/>
              </a:rPr>
              <a:t>記号処理方式</a:t>
            </a:r>
            <a:endParaRPr lang="en-US" altLang="ja-JP" sz="1200" b="1" dirty="0">
              <a:solidFill>
                <a:srgbClr val="FFFFFF"/>
              </a:solidFill>
              <a:latin typeface="メイリオ"/>
              <a:ea typeface="メイリオ"/>
              <a:cs typeface="メイリオ"/>
            </a:endParaRPr>
          </a:p>
          <a:p>
            <a:r>
              <a:rPr kumimoji="1" lang="ja-JP" altLang="en-US" sz="900" dirty="0">
                <a:solidFill>
                  <a:srgbClr val="FFFFFF"/>
                </a:solidFill>
                <a:latin typeface="メイリオ"/>
                <a:ea typeface="メイリオ"/>
                <a:cs typeface="メイリオ"/>
              </a:rPr>
              <a:t>記号処理のためのルールや数式をプログラム化し、思考や推論など人間が行う情報処理を行わせる</a:t>
            </a:r>
            <a:endParaRPr kumimoji="1" lang="en-US" altLang="ja-JP" sz="900" dirty="0">
              <a:solidFill>
                <a:srgbClr val="FFFFFF"/>
              </a:solidFill>
              <a:latin typeface="メイリオ"/>
              <a:ea typeface="メイリオ"/>
              <a:cs typeface="メイリオ"/>
            </a:endParaRPr>
          </a:p>
          <a:p>
            <a:endParaRPr kumimoji="1" lang="en-US" altLang="ja-JP" sz="1200" dirty="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kumimoji="1" lang="en-US" altLang="ja-JP" sz="1200" dirty="0">
              <a:solidFill>
                <a:srgbClr val="FFFFFF"/>
              </a:solidFill>
              <a:latin typeface="メイリオ"/>
              <a:ea typeface="メイリオ"/>
              <a:cs typeface="メイリオ"/>
            </a:endParaRPr>
          </a:p>
          <a:p>
            <a:endParaRPr kumimoji="1" lang="en-US" altLang="ja-JP" sz="1200" dirty="0">
              <a:solidFill>
                <a:srgbClr val="FFFFFF"/>
              </a:solidFill>
              <a:latin typeface="メイリオ"/>
              <a:ea typeface="メイリオ"/>
              <a:cs typeface="メイリオ"/>
            </a:endParaRPr>
          </a:p>
          <a:p>
            <a:pPr algn="ctr"/>
            <a:endParaRPr kumimoji="1" lang="ja-JP" altLang="en-US" sz="1200" dirty="0">
              <a:solidFill>
                <a:srgbClr val="FFFFFF"/>
              </a:solidFill>
              <a:latin typeface="メイリオ"/>
              <a:ea typeface="メイリオ"/>
              <a:cs typeface="メイリオ"/>
            </a:endParaRPr>
          </a:p>
        </p:txBody>
      </p:sp>
      <p:sp>
        <p:nvSpPr>
          <p:cNvPr id="17" name="四角形吹き出し 16"/>
          <p:cNvSpPr/>
          <p:nvPr/>
        </p:nvSpPr>
        <p:spPr>
          <a:xfrm>
            <a:off x="3789763" y="1009514"/>
            <a:ext cx="2331998" cy="1905056"/>
          </a:xfrm>
          <a:prstGeom prst="wedgeRectCallout">
            <a:avLst>
              <a:gd name="adj1" fmla="val -186"/>
              <a:gd name="adj2" fmla="val 86025"/>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b="1" dirty="0">
                <a:solidFill>
                  <a:srgbClr val="FFFFFF"/>
                </a:solidFill>
                <a:latin typeface="メイリオ"/>
                <a:ea typeface="メイリオ"/>
                <a:cs typeface="メイリオ"/>
              </a:rPr>
              <a:t>1980</a:t>
            </a:r>
            <a:r>
              <a:rPr kumimoji="1" lang="ja-JP" altLang="en-US" b="1" dirty="0">
                <a:solidFill>
                  <a:srgbClr val="FFFFFF"/>
                </a:solidFill>
                <a:latin typeface="メイリオ"/>
                <a:ea typeface="メイリオ"/>
                <a:cs typeface="メイリオ"/>
              </a:rPr>
              <a:t>年代</a:t>
            </a:r>
            <a:r>
              <a:rPr kumimoji="1" lang="en-US" altLang="ja-JP" sz="2000" dirty="0">
                <a:solidFill>
                  <a:srgbClr val="FFFFFF"/>
                </a:solidFill>
                <a:latin typeface="メイリオ"/>
                <a:ea typeface="メイリオ"/>
                <a:cs typeface="メイリオ"/>
              </a:rPr>
              <a:t> </a:t>
            </a:r>
          </a:p>
          <a:p>
            <a:r>
              <a:rPr kumimoji="1" lang="ja-JP" altLang="en-US" sz="900" dirty="0">
                <a:solidFill>
                  <a:srgbClr val="FFFFFF"/>
                </a:solidFill>
                <a:latin typeface="メイリオ"/>
                <a:ea typeface="メイリオ"/>
                <a:cs typeface="メイリオ"/>
              </a:rPr>
              <a:t>専門家の知識やノウハウをルール化し、コンピュータに処理を行わせる</a:t>
            </a:r>
            <a:endParaRPr kumimoji="1" lang="en-US" altLang="ja-JP" sz="900" dirty="0">
              <a:solidFill>
                <a:srgbClr val="FFFFFF"/>
              </a:solidFill>
              <a:latin typeface="メイリオ"/>
              <a:ea typeface="メイリオ"/>
              <a:cs typeface="メイリオ"/>
            </a:endParaRPr>
          </a:p>
          <a:p>
            <a:endParaRPr kumimoji="1" lang="en-US" altLang="ja-JP" sz="1000" dirty="0">
              <a:solidFill>
                <a:srgbClr val="FFFFFF"/>
              </a:solidFill>
              <a:latin typeface="メイリオ"/>
              <a:ea typeface="メイリオ"/>
              <a:cs typeface="メイリオ"/>
            </a:endParaRPr>
          </a:p>
          <a:p>
            <a:endParaRPr kumimoji="1" lang="en-US" altLang="ja-JP" sz="1000" dirty="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kumimoji="1" lang="en-US" altLang="ja-JP" sz="1200" dirty="0">
              <a:solidFill>
                <a:srgbClr val="FFFFFF"/>
              </a:solidFill>
              <a:latin typeface="メイリオ"/>
              <a:ea typeface="メイリオ"/>
              <a:cs typeface="メイリオ"/>
            </a:endParaRPr>
          </a:p>
          <a:p>
            <a:endParaRPr kumimoji="1" lang="en-US" altLang="ja-JP" sz="1200" dirty="0">
              <a:solidFill>
                <a:srgbClr val="FFFFFF"/>
              </a:solidFill>
              <a:latin typeface="メイリオ"/>
              <a:ea typeface="メイリオ"/>
              <a:cs typeface="メイリオ"/>
            </a:endParaRPr>
          </a:p>
          <a:p>
            <a:pPr algn="ctr"/>
            <a:endParaRPr kumimoji="1" lang="ja-JP" altLang="en-US" sz="1200" dirty="0">
              <a:solidFill>
                <a:srgbClr val="FFFFFF"/>
              </a:solidFill>
              <a:latin typeface="メイリオ"/>
              <a:ea typeface="メイリオ"/>
              <a:cs typeface="メイリオ"/>
            </a:endParaRPr>
          </a:p>
        </p:txBody>
      </p:sp>
      <p:sp>
        <p:nvSpPr>
          <p:cNvPr id="18" name="正方形/長方形 17"/>
          <p:cNvSpPr/>
          <p:nvPr/>
        </p:nvSpPr>
        <p:spPr>
          <a:xfrm>
            <a:off x="4960701" y="1111219"/>
            <a:ext cx="954107" cy="400110"/>
          </a:xfrm>
          <a:prstGeom prst="rect">
            <a:avLst/>
          </a:prstGeom>
        </p:spPr>
        <p:txBody>
          <a:bodyPr wrap="none">
            <a:spAutoFit/>
          </a:bodyPr>
          <a:lstStyle/>
          <a:p>
            <a:r>
              <a:rPr lang="ja-JP" altLang="en-US" sz="1000" b="1" dirty="0">
                <a:solidFill>
                  <a:srgbClr val="FFFFFF"/>
                </a:solidFill>
                <a:latin typeface="メイリオ"/>
                <a:ea typeface="メイリオ"/>
                <a:cs typeface="メイリオ"/>
              </a:rPr>
              <a:t>ルールベース</a:t>
            </a:r>
            <a:endParaRPr lang="en-US" altLang="ja-JP" sz="1000" b="1" dirty="0">
              <a:solidFill>
                <a:srgbClr val="FFFFFF"/>
              </a:solidFill>
              <a:latin typeface="メイリオ"/>
              <a:ea typeface="メイリオ"/>
              <a:cs typeface="メイリオ"/>
            </a:endParaRPr>
          </a:p>
          <a:p>
            <a:r>
              <a:rPr lang="ja-JP" altLang="en-US" sz="1000" b="1" dirty="0">
                <a:solidFill>
                  <a:srgbClr val="FFFFFF"/>
                </a:solidFill>
                <a:latin typeface="メイリオ"/>
                <a:ea typeface="メイリオ"/>
                <a:cs typeface="メイリオ"/>
              </a:rPr>
              <a:t>アプローチ</a:t>
            </a:r>
            <a:endParaRPr lang="ja-JP" altLang="en-US" sz="1000" b="1" dirty="0"/>
          </a:p>
        </p:txBody>
      </p:sp>
      <p:sp>
        <p:nvSpPr>
          <p:cNvPr id="21" name="四角形吹き出し 20"/>
          <p:cNvSpPr/>
          <p:nvPr/>
        </p:nvSpPr>
        <p:spPr>
          <a:xfrm>
            <a:off x="6317150" y="1009514"/>
            <a:ext cx="2605013" cy="1905056"/>
          </a:xfrm>
          <a:prstGeom prst="wedgeRectCallout">
            <a:avLst>
              <a:gd name="adj1" fmla="val -25250"/>
              <a:gd name="adj2" fmla="val 83888"/>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b="1" dirty="0">
                <a:solidFill>
                  <a:srgbClr val="FFFFFF"/>
                </a:solidFill>
                <a:latin typeface="メイリオ"/>
                <a:ea typeface="メイリオ"/>
                <a:cs typeface="メイリオ"/>
              </a:rPr>
              <a:t>2000</a:t>
            </a:r>
            <a:r>
              <a:rPr kumimoji="1" lang="ja-JP" altLang="en-US" b="1" dirty="0">
                <a:solidFill>
                  <a:srgbClr val="FFFFFF"/>
                </a:solidFill>
                <a:latin typeface="メイリオ"/>
                <a:ea typeface="メイリオ"/>
                <a:cs typeface="メイリオ"/>
              </a:rPr>
              <a:t>年代</a:t>
            </a:r>
            <a:r>
              <a:rPr kumimoji="1" lang="en-US" altLang="ja-JP" b="1" dirty="0">
                <a:solidFill>
                  <a:srgbClr val="FFFFFF"/>
                </a:solidFill>
                <a:latin typeface="メイリオ"/>
                <a:ea typeface="メイリオ"/>
                <a:cs typeface="メイリオ"/>
              </a:rPr>
              <a:t> </a:t>
            </a:r>
          </a:p>
          <a:p>
            <a:r>
              <a:rPr kumimoji="1" lang="ja-JP" altLang="en-US" sz="900" dirty="0">
                <a:solidFill>
                  <a:srgbClr val="FFFFFF"/>
                </a:solidFill>
                <a:latin typeface="メイリオ"/>
                <a:ea typeface="メイリオ"/>
                <a:cs typeface="メイリオ"/>
              </a:rPr>
              <a:t>膨大なデータをベイズ理論に基づく統計的手法で計算し自らルール生成し、情報処理する</a:t>
            </a:r>
            <a:endParaRPr kumimoji="1" lang="en-US" altLang="ja-JP" sz="900" dirty="0">
              <a:solidFill>
                <a:srgbClr val="FFFFFF"/>
              </a:solidFill>
              <a:latin typeface="メイリオ"/>
              <a:ea typeface="メイリオ"/>
              <a:cs typeface="メイリオ"/>
            </a:endParaRPr>
          </a:p>
          <a:p>
            <a:endParaRPr kumimoji="1" lang="en-US" altLang="ja-JP" sz="1000" dirty="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kumimoji="1" lang="en-US" altLang="ja-JP" sz="1200" dirty="0">
              <a:solidFill>
                <a:srgbClr val="FFFFFF"/>
              </a:solidFill>
              <a:latin typeface="メイリオ"/>
              <a:ea typeface="メイリオ"/>
              <a:cs typeface="メイリオ"/>
            </a:endParaRPr>
          </a:p>
          <a:p>
            <a:endParaRPr kumimoji="1" lang="en-US" altLang="ja-JP" sz="1200" dirty="0">
              <a:solidFill>
                <a:srgbClr val="FFFFFF"/>
              </a:solidFill>
              <a:latin typeface="メイリオ"/>
              <a:ea typeface="メイリオ"/>
              <a:cs typeface="メイリオ"/>
            </a:endParaRPr>
          </a:p>
          <a:p>
            <a:pPr algn="ctr"/>
            <a:endParaRPr kumimoji="1" lang="ja-JP" altLang="en-US" sz="1200" dirty="0">
              <a:solidFill>
                <a:srgbClr val="FFFFFF"/>
              </a:solidFill>
              <a:latin typeface="メイリオ"/>
              <a:ea typeface="メイリオ"/>
              <a:cs typeface="メイリオ"/>
            </a:endParaRPr>
          </a:p>
        </p:txBody>
      </p:sp>
      <p:sp>
        <p:nvSpPr>
          <p:cNvPr id="24" name="四角形吹き出し 23"/>
          <p:cNvSpPr/>
          <p:nvPr/>
        </p:nvSpPr>
        <p:spPr>
          <a:xfrm>
            <a:off x="6317150" y="4423375"/>
            <a:ext cx="2605013" cy="1905056"/>
          </a:xfrm>
          <a:prstGeom prst="wedgeRectCallout">
            <a:avLst>
              <a:gd name="adj1" fmla="val 2792"/>
              <a:gd name="adj2" fmla="val -84916"/>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b="1" dirty="0">
                <a:solidFill>
                  <a:srgbClr val="FFFFFF"/>
                </a:solidFill>
                <a:latin typeface="メイリオ"/>
                <a:ea typeface="メイリオ"/>
                <a:cs typeface="メイリオ"/>
              </a:rPr>
              <a:t>2006</a:t>
            </a:r>
            <a:r>
              <a:rPr kumimoji="1" lang="ja-JP" altLang="en-US" b="1" dirty="0">
                <a:solidFill>
                  <a:srgbClr val="FFFFFF"/>
                </a:solidFill>
                <a:latin typeface="メイリオ"/>
                <a:ea typeface="メイリオ"/>
                <a:cs typeface="メイリオ"/>
              </a:rPr>
              <a:t>年</a:t>
            </a:r>
            <a:r>
              <a:rPr kumimoji="1" lang="en-US" altLang="ja-JP" b="1" dirty="0">
                <a:solidFill>
                  <a:srgbClr val="FFFFFF"/>
                </a:solidFill>
                <a:latin typeface="メイリオ"/>
                <a:ea typeface="メイリオ"/>
                <a:cs typeface="メイリオ"/>
              </a:rPr>
              <a:t> </a:t>
            </a:r>
            <a:r>
              <a:rPr kumimoji="1" lang="ja-JP" altLang="en-US" sz="1200" b="1" dirty="0">
                <a:solidFill>
                  <a:srgbClr val="FFFFFF"/>
                </a:solidFill>
                <a:latin typeface="メイリオ"/>
                <a:ea typeface="メイリオ"/>
                <a:cs typeface="メイリオ"/>
              </a:rPr>
              <a:t>脳科学的アプローチ</a:t>
            </a:r>
            <a:endParaRPr kumimoji="1" lang="en-US" altLang="ja-JP" sz="1200" b="1" dirty="0">
              <a:solidFill>
                <a:srgbClr val="FFFFFF"/>
              </a:solidFill>
              <a:latin typeface="メイリオ"/>
              <a:ea typeface="メイリオ"/>
              <a:cs typeface="メイリオ"/>
            </a:endParaRPr>
          </a:p>
          <a:p>
            <a:r>
              <a:rPr kumimoji="1" lang="ja-JP" altLang="en-US" sz="900" dirty="0">
                <a:solidFill>
                  <a:srgbClr val="FFFFFF"/>
                </a:solidFill>
                <a:latin typeface="メイリオ"/>
                <a:ea typeface="メイリオ"/>
                <a:cs typeface="メイリオ"/>
              </a:rPr>
              <a:t>脳科学の研究成果を取り入れ、より忠実に脳の神経活動を再現</a:t>
            </a:r>
            <a:endParaRPr kumimoji="1" lang="en-US" altLang="ja-JP" sz="900" dirty="0">
              <a:solidFill>
                <a:srgbClr val="FFFFFF"/>
              </a:solidFill>
              <a:latin typeface="メイリオ"/>
              <a:ea typeface="メイリオ"/>
              <a:cs typeface="メイリオ"/>
            </a:endParaRPr>
          </a:p>
          <a:p>
            <a:endParaRPr kumimoji="1" lang="en-US" altLang="ja-JP" sz="1000" dirty="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kumimoji="1" lang="en-US" altLang="ja-JP" sz="1200" dirty="0">
              <a:solidFill>
                <a:srgbClr val="FFFFFF"/>
              </a:solidFill>
              <a:latin typeface="メイリオ"/>
              <a:ea typeface="メイリオ"/>
              <a:cs typeface="メイリオ"/>
            </a:endParaRPr>
          </a:p>
          <a:p>
            <a:endParaRPr kumimoji="1" lang="en-US" altLang="ja-JP" sz="1200" dirty="0">
              <a:solidFill>
                <a:srgbClr val="FFFFFF"/>
              </a:solidFill>
              <a:latin typeface="メイリオ"/>
              <a:ea typeface="メイリオ"/>
              <a:cs typeface="メイリオ"/>
            </a:endParaRPr>
          </a:p>
          <a:p>
            <a:pPr algn="ctr"/>
            <a:endParaRPr kumimoji="1" lang="ja-JP" altLang="en-US" sz="1200" dirty="0">
              <a:solidFill>
                <a:srgbClr val="FFFFFF"/>
              </a:solidFill>
              <a:latin typeface="メイリオ"/>
              <a:ea typeface="メイリオ"/>
              <a:cs typeface="メイリオ"/>
            </a:endParaRPr>
          </a:p>
        </p:txBody>
      </p:sp>
      <p:sp>
        <p:nvSpPr>
          <p:cNvPr id="30" name="正方形/長方形 29"/>
          <p:cNvSpPr/>
          <p:nvPr/>
        </p:nvSpPr>
        <p:spPr>
          <a:xfrm>
            <a:off x="627192" y="1864344"/>
            <a:ext cx="2743415" cy="97582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p:cNvSpPr/>
          <p:nvPr/>
        </p:nvSpPr>
        <p:spPr>
          <a:xfrm>
            <a:off x="3907509" y="1864344"/>
            <a:ext cx="2149124" cy="97582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6414838" y="1864344"/>
            <a:ext cx="2419422" cy="97582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p:cNvSpPr/>
          <p:nvPr/>
        </p:nvSpPr>
        <p:spPr>
          <a:xfrm>
            <a:off x="6414838" y="5276760"/>
            <a:ext cx="2419422" cy="97582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p:cNvSpPr/>
          <p:nvPr/>
        </p:nvSpPr>
        <p:spPr>
          <a:xfrm>
            <a:off x="627192" y="5276760"/>
            <a:ext cx="2743415" cy="97582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455613" y="274638"/>
            <a:ext cx="8686800" cy="416221"/>
          </a:xfrm>
        </p:spPr>
        <p:txBody>
          <a:bodyPr/>
          <a:lstStyle/>
          <a:p>
            <a:r>
              <a:rPr kumimoji="1" lang="ja-JP" altLang="en-US" dirty="0"/>
              <a:t>人工知能研究の歴史</a:t>
            </a:r>
          </a:p>
        </p:txBody>
      </p:sp>
      <p:pic>
        <p:nvPicPr>
          <p:cNvPr id="12" name="図 11" descr="perceptron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392" y="5382680"/>
            <a:ext cx="965025" cy="782082"/>
          </a:xfrm>
          <a:prstGeom prst="rect">
            <a:avLst/>
          </a:prstGeom>
        </p:spPr>
      </p:pic>
      <p:pic>
        <p:nvPicPr>
          <p:cNvPr id="13" name="図 12" descr="img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9593" y="5327745"/>
            <a:ext cx="1046271" cy="837017"/>
          </a:xfrm>
          <a:prstGeom prst="rect">
            <a:avLst/>
          </a:prstGeom>
        </p:spPr>
      </p:pic>
      <p:pic>
        <p:nvPicPr>
          <p:cNvPr id="15" name="図 14" descr="tagont_smal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475" y="1917921"/>
            <a:ext cx="2320106" cy="901941"/>
          </a:xfrm>
          <a:prstGeom prst="rect">
            <a:avLst/>
          </a:prstGeom>
        </p:spPr>
      </p:pic>
      <p:pic>
        <p:nvPicPr>
          <p:cNvPr id="19" name="図 18" descr="expert syste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0070" y="1949712"/>
            <a:ext cx="2083999" cy="817190"/>
          </a:xfrm>
          <a:prstGeom prst="rect">
            <a:avLst/>
          </a:prstGeom>
        </p:spPr>
      </p:pic>
      <p:pic>
        <p:nvPicPr>
          <p:cNvPr id="23" name="図 22" descr="2014032622273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14838" y="2012407"/>
            <a:ext cx="2419423" cy="654798"/>
          </a:xfrm>
          <a:prstGeom prst="rect">
            <a:avLst/>
          </a:prstGeom>
        </p:spPr>
      </p:pic>
      <p:grpSp>
        <p:nvGrpSpPr>
          <p:cNvPr id="25" name="図形グループ 24"/>
          <p:cNvGrpSpPr/>
          <p:nvPr/>
        </p:nvGrpSpPr>
        <p:grpSpPr>
          <a:xfrm>
            <a:off x="6854435" y="5327745"/>
            <a:ext cx="1550624" cy="869907"/>
            <a:chOff x="4434679" y="1522802"/>
            <a:chExt cx="4147313" cy="1987721"/>
          </a:xfrm>
        </p:grpSpPr>
        <p:pic>
          <p:nvPicPr>
            <p:cNvPr id="26" name="図 25" descr="DL_2.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34679" y="1522802"/>
              <a:ext cx="4147313" cy="1987721"/>
            </a:xfrm>
            <a:prstGeom prst="rect">
              <a:avLst/>
            </a:prstGeom>
          </p:spPr>
        </p:pic>
        <p:sp>
          <p:nvSpPr>
            <p:cNvPr id="27" name="円/楕円 26"/>
            <p:cNvSpPr/>
            <p:nvPr/>
          </p:nvSpPr>
          <p:spPr>
            <a:xfrm>
              <a:off x="5553859" y="18859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28" name="円/楕円 27"/>
            <p:cNvSpPr/>
            <p:nvPr/>
          </p:nvSpPr>
          <p:spPr>
            <a:xfrm>
              <a:off x="6646265" y="220070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29" name="円/楕円 28"/>
            <p:cNvSpPr/>
            <p:nvPr/>
          </p:nvSpPr>
          <p:spPr>
            <a:xfrm>
              <a:off x="6982941" y="26896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grpSp>
      <p:sp>
        <p:nvSpPr>
          <p:cNvPr id="38" name="四角形吹き出し 37"/>
          <p:cNvSpPr/>
          <p:nvPr/>
        </p:nvSpPr>
        <p:spPr>
          <a:xfrm>
            <a:off x="5517446" y="3134388"/>
            <a:ext cx="1218056" cy="227955"/>
          </a:xfrm>
          <a:prstGeom prst="wedgeRectCallout">
            <a:avLst>
              <a:gd name="adj1" fmla="val -1302"/>
              <a:gd name="adj2" fmla="val 103277"/>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メイリオ"/>
                <a:ea typeface="メイリオ"/>
                <a:cs typeface="メイリオ"/>
              </a:rPr>
              <a:t>インターネット登場</a:t>
            </a:r>
          </a:p>
        </p:txBody>
      </p:sp>
      <p:sp>
        <p:nvSpPr>
          <p:cNvPr id="39" name="四角形吹き出し 38"/>
          <p:cNvSpPr/>
          <p:nvPr/>
        </p:nvSpPr>
        <p:spPr>
          <a:xfrm>
            <a:off x="6386841" y="4004593"/>
            <a:ext cx="1218056" cy="227955"/>
          </a:xfrm>
          <a:prstGeom prst="wedgeRectCallout">
            <a:avLst>
              <a:gd name="adj1" fmla="val -634"/>
              <a:gd name="adj2" fmla="val -111009"/>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メイリオ"/>
                <a:ea typeface="メイリオ"/>
                <a:cs typeface="メイリオ"/>
              </a:rPr>
              <a:t>ハードウェア性能向上</a:t>
            </a:r>
          </a:p>
        </p:txBody>
      </p:sp>
      <p:sp>
        <p:nvSpPr>
          <p:cNvPr id="40" name="四角形吹き出し 39"/>
          <p:cNvSpPr/>
          <p:nvPr/>
        </p:nvSpPr>
        <p:spPr>
          <a:xfrm>
            <a:off x="7681317" y="3134388"/>
            <a:ext cx="1218056" cy="227955"/>
          </a:xfrm>
          <a:prstGeom prst="wedgeRectCallout">
            <a:avLst>
              <a:gd name="adj1" fmla="val 20754"/>
              <a:gd name="adj2" fmla="val 117564"/>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メイリオ"/>
                <a:ea typeface="メイリオ"/>
                <a:cs typeface="メイリオ"/>
              </a:rPr>
              <a:t>ビッグデータ・</a:t>
            </a:r>
            <a:r>
              <a:rPr kumimoji="1" lang="en-US" altLang="ja-JP" sz="800" dirty="0" err="1">
                <a:solidFill>
                  <a:srgbClr val="FFFFFF"/>
                </a:solidFill>
                <a:latin typeface="メイリオ"/>
                <a:ea typeface="メイリオ"/>
                <a:cs typeface="メイリオ"/>
              </a:rPr>
              <a:t>IoT</a:t>
            </a:r>
            <a:endParaRPr kumimoji="1" lang="ja-JP" altLang="en-US" sz="800" dirty="0">
              <a:solidFill>
                <a:srgbClr val="FFFFFF"/>
              </a:solidFill>
              <a:latin typeface="メイリオ"/>
              <a:ea typeface="メイリオ"/>
              <a:cs typeface="メイリオ"/>
            </a:endParaRPr>
          </a:p>
        </p:txBody>
      </p:sp>
      <p:sp>
        <p:nvSpPr>
          <p:cNvPr id="41" name="四角形吹き出し 40"/>
          <p:cNvSpPr/>
          <p:nvPr/>
        </p:nvSpPr>
        <p:spPr>
          <a:xfrm>
            <a:off x="4151736" y="4004593"/>
            <a:ext cx="1218056" cy="227955"/>
          </a:xfrm>
          <a:prstGeom prst="wedgeRectCallout">
            <a:avLst>
              <a:gd name="adj1" fmla="val -11327"/>
              <a:gd name="adj2" fmla="val -118152"/>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メイリオ"/>
                <a:ea typeface="メイリオ"/>
                <a:cs typeface="メイリオ"/>
              </a:rPr>
              <a:t>PC</a:t>
            </a:r>
            <a:r>
              <a:rPr kumimoji="1" lang="ja-JP" altLang="en-US" sz="800" dirty="0">
                <a:solidFill>
                  <a:srgbClr val="FFFFFF"/>
                </a:solidFill>
                <a:latin typeface="メイリオ"/>
                <a:ea typeface="メイリオ"/>
                <a:cs typeface="メイリオ"/>
              </a:rPr>
              <a:t>登場</a:t>
            </a:r>
          </a:p>
        </p:txBody>
      </p:sp>
      <p:sp>
        <p:nvSpPr>
          <p:cNvPr id="42" name="四角形吹き出し 41"/>
          <p:cNvSpPr/>
          <p:nvPr/>
        </p:nvSpPr>
        <p:spPr>
          <a:xfrm>
            <a:off x="2039593" y="4004593"/>
            <a:ext cx="1218056" cy="227955"/>
          </a:xfrm>
          <a:prstGeom prst="wedgeRectCallout">
            <a:avLst>
              <a:gd name="adj1" fmla="val -11327"/>
              <a:gd name="adj2" fmla="val -118152"/>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メイリオ"/>
                <a:ea typeface="メイリオ"/>
                <a:cs typeface="メイリオ"/>
              </a:rPr>
              <a:t>メインフレーム</a:t>
            </a:r>
            <a:r>
              <a:rPr kumimoji="1" lang="ja-JP" altLang="en-US" sz="800" dirty="0">
                <a:solidFill>
                  <a:srgbClr val="FFFFFF"/>
                </a:solidFill>
                <a:latin typeface="メイリオ"/>
                <a:ea typeface="メイリオ"/>
                <a:cs typeface="メイリオ"/>
              </a:rPr>
              <a:t>登場</a:t>
            </a:r>
          </a:p>
        </p:txBody>
      </p:sp>
      <p:sp>
        <p:nvSpPr>
          <p:cNvPr id="43" name="テキスト ボックス 42"/>
          <p:cNvSpPr txBox="1"/>
          <p:nvPr/>
        </p:nvSpPr>
        <p:spPr>
          <a:xfrm>
            <a:off x="114330" y="1217269"/>
            <a:ext cx="461665" cy="1708160"/>
          </a:xfrm>
          <a:prstGeom prst="rect">
            <a:avLst/>
          </a:prstGeom>
          <a:noFill/>
        </p:spPr>
        <p:txBody>
          <a:bodyPr vert="eaVert" wrap="none" rtlCol="0">
            <a:spAutoFit/>
          </a:bodyPr>
          <a:lstStyle/>
          <a:p>
            <a:pPr algn="ctr"/>
            <a:r>
              <a:rPr kumimoji="1" lang="ja-JP" altLang="en-US" dirty="0">
                <a:solidFill>
                  <a:srgbClr val="FFFFFF"/>
                </a:solidFill>
                <a:latin typeface="Hiragino Kaku Gothic Pro W6" charset="-128"/>
                <a:ea typeface="Hiragino Kaku Gothic Pro W6" charset="-128"/>
                <a:cs typeface="Hiragino Kaku Gothic Pro W6" charset="-128"/>
              </a:rPr>
              <a:t>知的活動を再現</a:t>
            </a:r>
          </a:p>
        </p:txBody>
      </p:sp>
      <p:sp>
        <p:nvSpPr>
          <p:cNvPr id="44" name="テキスト ボックス 43"/>
          <p:cNvSpPr txBox="1"/>
          <p:nvPr/>
        </p:nvSpPr>
        <p:spPr>
          <a:xfrm>
            <a:off x="132963" y="4419454"/>
            <a:ext cx="461665" cy="1708160"/>
          </a:xfrm>
          <a:prstGeom prst="rect">
            <a:avLst/>
          </a:prstGeom>
          <a:noFill/>
        </p:spPr>
        <p:txBody>
          <a:bodyPr vert="eaVert" wrap="none" rtlCol="0">
            <a:spAutoFit/>
          </a:bodyPr>
          <a:lstStyle/>
          <a:p>
            <a:pPr algn="ctr"/>
            <a:r>
              <a:rPr kumimoji="1" lang="ja-JP" altLang="en-US" dirty="0">
                <a:solidFill>
                  <a:srgbClr val="FFFFFF"/>
                </a:solidFill>
                <a:latin typeface="Hiragino Kaku Gothic Pro W6" charset="-128"/>
                <a:ea typeface="Hiragino Kaku Gothic Pro W6" charset="-128"/>
                <a:cs typeface="Hiragino Kaku Gothic Pro W6" charset="-128"/>
              </a:rPr>
              <a:t>脳の活動を再現</a:t>
            </a:r>
          </a:p>
        </p:txBody>
      </p:sp>
      <p:sp>
        <p:nvSpPr>
          <p:cNvPr id="3" name="正方形/長方形 2"/>
          <p:cNvSpPr/>
          <p:nvPr/>
        </p:nvSpPr>
        <p:spPr>
          <a:xfrm>
            <a:off x="7515646" y="1151896"/>
            <a:ext cx="1082348" cy="400110"/>
          </a:xfrm>
          <a:prstGeom prst="rect">
            <a:avLst/>
          </a:prstGeom>
        </p:spPr>
        <p:txBody>
          <a:bodyPr wrap="none">
            <a:spAutoFit/>
          </a:bodyPr>
          <a:lstStyle/>
          <a:p>
            <a:r>
              <a:rPr lang="ja-JP" altLang="en-US" sz="1000" b="1" dirty="0">
                <a:solidFill>
                  <a:srgbClr val="FFFFFF"/>
                </a:solidFill>
                <a:latin typeface="メイリオ"/>
                <a:ea typeface="メイリオ"/>
                <a:cs typeface="メイリオ"/>
              </a:rPr>
              <a:t>統計・確率論的</a:t>
            </a:r>
            <a:endParaRPr lang="en-US" altLang="ja-JP" sz="1000" b="1" dirty="0">
              <a:solidFill>
                <a:srgbClr val="FFFFFF"/>
              </a:solidFill>
              <a:latin typeface="メイリオ"/>
              <a:ea typeface="メイリオ"/>
              <a:cs typeface="メイリオ"/>
            </a:endParaRPr>
          </a:p>
          <a:p>
            <a:r>
              <a:rPr lang="ja-JP" altLang="en-US" sz="1000" b="1" dirty="0">
                <a:solidFill>
                  <a:srgbClr val="FFFFFF"/>
                </a:solidFill>
                <a:latin typeface="メイリオ"/>
                <a:ea typeface="メイリオ"/>
                <a:cs typeface="メイリオ"/>
              </a:rPr>
              <a:t>アプローチ</a:t>
            </a:r>
            <a:endParaRPr lang="en-US" altLang="ja-JP" sz="1000" b="1"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2097322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p:cNvSpPr/>
          <p:nvPr/>
        </p:nvSpPr>
        <p:spPr>
          <a:xfrm>
            <a:off x="827584" y="1039668"/>
            <a:ext cx="7416824" cy="534165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人工知能と機械学習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23</a:t>
            </a:fld>
            <a:endParaRPr kumimoji="1" lang="ja-JP" altLang="en-US"/>
          </a:p>
        </p:txBody>
      </p:sp>
      <p:pic>
        <p:nvPicPr>
          <p:cNvPr id="64" name="図 63" descr="brain-illustration-1940x900_35269.jpg"/>
          <p:cNvPicPr>
            <a:picLocks noChangeAspect="1"/>
          </p:cNvPicPr>
          <p:nvPr/>
        </p:nvPicPr>
        <p:blipFill>
          <a:blip r:embed="rId3">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2664746" y="1445953"/>
            <a:ext cx="1774784" cy="959337"/>
          </a:xfrm>
          <a:prstGeom prst="rect">
            <a:avLst/>
          </a:prstGeom>
        </p:spPr>
      </p:pic>
      <p:pic>
        <p:nvPicPr>
          <p:cNvPr id="65" name="図 64" descr="11105b75.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5485" y="1384965"/>
            <a:ext cx="1250242" cy="1081314"/>
          </a:xfrm>
          <a:prstGeom prst="rect">
            <a:avLst/>
          </a:prstGeom>
        </p:spPr>
      </p:pic>
      <p:sp>
        <p:nvSpPr>
          <p:cNvPr id="66" name="右矢印 65"/>
          <p:cNvSpPr/>
          <p:nvPr/>
        </p:nvSpPr>
        <p:spPr>
          <a:xfrm>
            <a:off x="2448723" y="1660396"/>
            <a:ext cx="432047" cy="504055"/>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テキスト ボックス 66"/>
          <p:cNvSpPr txBox="1"/>
          <p:nvPr/>
        </p:nvSpPr>
        <p:spPr>
          <a:xfrm>
            <a:off x="1134632" y="1129778"/>
            <a:ext cx="3342775" cy="400110"/>
          </a:xfrm>
          <a:prstGeom prst="rect">
            <a:avLst/>
          </a:prstGeom>
          <a:noFill/>
        </p:spPr>
        <p:txBody>
          <a:bodyPr wrap="none" rtlCol="0">
            <a:spAutoFit/>
          </a:bodyPr>
          <a:lstStyle/>
          <a:p>
            <a:r>
              <a:rPr kumimoji="1" lang="ja-JP" altLang="en-US" sz="2000" b="1" dirty="0">
                <a:solidFill>
                  <a:srgbClr val="0432FF"/>
                </a:solidFill>
                <a:latin typeface="Meiryo" charset="-128"/>
                <a:ea typeface="Meiryo" charset="-128"/>
                <a:cs typeface="Meiryo" charset="-128"/>
              </a:rPr>
              <a:t>人工知能</a:t>
            </a:r>
            <a:r>
              <a:rPr kumimoji="1" lang="ja-JP" altLang="en-US" sz="1400" dirty="0">
                <a:solidFill>
                  <a:srgbClr val="0432FF"/>
                </a:solidFill>
                <a:latin typeface="Meiryo" charset="-128"/>
                <a:ea typeface="Meiryo" charset="-128"/>
                <a:cs typeface="Meiryo" charset="-128"/>
              </a:rPr>
              <a:t>（</a:t>
            </a:r>
            <a:r>
              <a:rPr kumimoji="1" lang="en-US" altLang="ja-JP" sz="1400" dirty="0">
                <a:solidFill>
                  <a:srgbClr val="0432FF"/>
                </a:solidFill>
                <a:latin typeface="Meiryo" charset="-128"/>
                <a:ea typeface="Meiryo" charset="-128"/>
                <a:cs typeface="Meiryo" charset="-128"/>
              </a:rPr>
              <a:t>Artificial Intelligence</a:t>
            </a:r>
            <a:r>
              <a:rPr kumimoji="1" lang="ja-JP" altLang="en-US" sz="1400" dirty="0">
                <a:solidFill>
                  <a:srgbClr val="0432FF"/>
                </a:solidFill>
                <a:latin typeface="Meiryo" charset="-128"/>
                <a:ea typeface="Meiryo" charset="-128"/>
                <a:cs typeface="Meiryo" charset="-128"/>
              </a:rPr>
              <a:t>）</a:t>
            </a:r>
          </a:p>
        </p:txBody>
      </p:sp>
      <p:sp>
        <p:nvSpPr>
          <p:cNvPr id="68" name="テキスト ボックス 67"/>
          <p:cNvSpPr txBox="1"/>
          <p:nvPr/>
        </p:nvSpPr>
        <p:spPr>
          <a:xfrm>
            <a:off x="4363521" y="1384965"/>
            <a:ext cx="3775393" cy="954107"/>
          </a:xfrm>
          <a:prstGeom prst="rect">
            <a:avLst/>
          </a:prstGeom>
          <a:noFill/>
        </p:spPr>
        <p:txBody>
          <a:bodyPr wrap="none" rtlCol="0">
            <a:spAutoFit/>
          </a:bodyPr>
          <a:lstStyle/>
          <a:p>
            <a:r>
              <a:rPr kumimoji="1" lang="ja-JP" altLang="en-US" sz="2800" dirty="0">
                <a:solidFill>
                  <a:srgbClr val="0432FF"/>
                </a:solidFill>
                <a:latin typeface="Meiryo" charset="-128"/>
                <a:ea typeface="Meiryo" charset="-128"/>
                <a:cs typeface="Meiryo" charset="-128"/>
              </a:rPr>
              <a:t>人間の“知能”を機械で</a:t>
            </a:r>
            <a:endParaRPr kumimoji="1" lang="en-US" altLang="ja-JP" sz="2800" dirty="0">
              <a:solidFill>
                <a:srgbClr val="0432FF"/>
              </a:solidFill>
              <a:latin typeface="Meiryo" charset="-128"/>
              <a:ea typeface="Meiryo" charset="-128"/>
              <a:cs typeface="Meiryo" charset="-128"/>
            </a:endParaRPr>
          </a:p>
          <a:p>
            <a:r>
              <a:rPr kumimoji="1" lang="ja-JP" altLang="en-US" sz="2800" dirty="0">
                <a:solidFill>
                  <a:srgbClr val="0432FF"/>
                </a:solidFill>
                <a:latin typeface="Meiryo" charset="-128"/>
                <a:ea typeface="Meiryo" charset="-128"/>
                <a:cs typeface="Meiryo" charset="-128"/>
              </a:rPr>
              <a:t>人工的に再現したもの</a:t>
            </a:r>
          </a:p>
        </p:txBody>
      </p:sp>
      <p:sp>
        <p:nvSpPr>
          <p:cNvPr id="69" name="正方形/長方形 68"/>
          <p:cNvSpPr/>
          <p:nvPr/>
        </p:nvSpPr>
        <p:spPr>
          <a:xfrm>
            <a:off x="1259632" y="2564904"/>
            <a:ext cx="6624736" cy="3068315"/>
          </a:xfrm>
          <a:prstGeom prst="rect">
            <a:avLst/>
          </a:prstGeom>
          <a:gradFill flip="none" rotWithShape="1">
            <a:gsLst>
              <a:gs pos="0">
                <a:schemeClr val="accent3">
                  <a:lumMod val="40000"/>
                  <a:lumOff val="60000"/>
                </a:schemeClr>
              </a:gs>
              <a:gs pos="100000">
                <a:schemeClr val="accent6">
                  <a:lumMod val="40000"/>
                  <a:lumOff val="60000"/>
                </a:schemeClr>
              </a:gs>
              <a:gs pos="100000">
                <a:schemeClr val="accent1">
                  <a:lumMod val="30000"/>
                  <a:lumOff val="70000"/>
                </a:schemeClr>
              </a:gs>
            </a:gsLst>
            <a:lin ang="54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b="1" dirty="0">
              <a:solidFill>
                <a:schemeClr val="tx1">
                  <a:lumMod val="65000"/>
                  <a:lumOff val="35000"/>
                </a:schemeClr>
              </a:solidFill>
              <a:latin typeface="ＭＳ Ｐゴシック"/>
              <a:ea typeface="ＭＳ Ｐゴシック"/>
              <a:cs typeface="ＭＳ Ｐゴシック"/>
            </a:endParaRPr>
          </a:p>
        </p:txBody>
      </p:sp>
      <p:sp>
        <p:nvSpPr>
          <p:cNvPr id="5" name="テキスト ボックス 4"/>
          <p:cNvSpPr txBox="1"/>
          <p:nvPr/>
        </p:nvSpPr>
        <p:spPr>
          <a:xfrm>
            <a:off x="1257839" y="5060976"/>
            <a:ext cx="1415772" cy="584775"/>
          </a:xfrm>
          <a:prstGeom prst="rect">
            <a:avLst/>
          </a:prstGeom>
          <a:noFill/>
        </p:spPr>
        <p:txBody>
          <a:bodyPr wrap="none" rtlCol="0">
            <a:spAutoFit/>
          </a:bodyPr>
          <a:lstStyle/>
          <a:p>
            <a:r>
              <a:rPr kumimoji="1" lang="ja-JP" altLang="en-US" sz="3200" b="1" dirty="0">
                <a:solidFill>
                  <a:schemeClr val="accent6">
                    <a:lumMod val="50000"/>
                  </a:schemeClr>
                </a:solidFill>
                <a:latin typeface="Meiryo" charset="-128"/>
                <a:ea typeface="Meiryo" charset="-128"/>
                <a:cs typeface="Meiryo" charset="-128"/>
              </a:rPr>
              <a:t>基礎的</a:t>
            </a:r>
          </a:p>
        </p:txBody>
      </p:sp>
      <p:sp>
        <p:nvSpPr>
          <p:cNvPr id="71" name="テキスト ボックス 70"/>
          <p:cNvSpPr txBox="1"/>
          <p:nvPr/>
        </p:nvSpPr>
        <p:spPr>
          <a:xfrm>
            <a:off x="6486423" y="2610259"/>
            <a:ext cx="1415773" cy="584775"/>
          </a:xfrm>
          <a:prstGeom prst="rect">
            <a:avLst/>
          </a:prstGeom>
          <a:noFill/>
        </p:spPr>
        <p:txBody>
          <a:bodyPr wrap="none" rtlCol="0">
            <a:spAutoFit/>
          </a:bodyPr>
          <a:lstStyle/>
          <a:p>
            <a:pPr algn="r"/>
            <a:r>
              <a:rPr kumimoji="1" lang="ja-JP" altLang="en-US" sz="3200" b="1" dirty="0">
                <a:solidFill>
                  <a:srgbClr val="009051"/>
                </a:solidFill>
                <a:latin typeface="Meiryo" charset="-128"/>
                <a:ea typeface="Meiryo" charset="-128"/>
                <a:cs typeface="Meiryo" charset="-128"/>
              </a:rPr>
              <a:t>応用的</a:t>
            </a:r>
          </a:p>
        </p:txBody>
      </p:sp>
      <p:sp>
        <p:nvSpPr>
          <p:cNvPr id="6" name="正方形/長方形 5"/>
          <p:cNvSpPr/>
          <p:nvPr/>
        </p:nvSpPr>
        <p:spPr>
          <a:xfrm>
            <a:off x="2701752" y="5205323"/>
            <a:ext cx="1107996"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知識表現</a:t>
            </a:r>
            <a:endParaRPr lang="ja-JP" altLang="en-US">
              <a:solidFill>
                <a:schemeClr val="tx1">
                  <a:lumMod val="65000"/>
                  <a:lumOff val="35000"/>
                </a:schemeClr>
              </a:solidFill>
            </a:endParaRPr>
          </a:p>
        </p:txBody>
      </p:sp>
      <p:sp>
        <p:nvSpPr>
          <p:cNvPr id="7" name="正方形/長方形 6"/>
          <p:cNvSpPr/>
          <p:nvPr/>
        </p:nvSpPr>
        <p:spPr>
          <a:xfrm>
            <a:off x="1750063" y="4549863"/>
            <a:ext cx="646331"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推論</a:t>
            </a:r>
            <a:endParaRPr lang="ja-JP" altLang="en-US" dirty="0">
              <a:solidFill>
                <a:schemeClr val="tx1">
                  <a:lumMod val="65000"/>
                  <a:lumOff val="35000"/>
                </a:schemeClr>
              </a:solidFill>
            </a:endParaRPr>
          </a:p>
        </p:txBody>
      </p:sp>
      <p:sp>
        <p:nvSpPr>
          <p:cNvPr id="8" name="正方形/長方形 7"/>
          <p:cNvSpPr/>
          <p:nvPr/>
        </p:nvSpPr>
        <p:spPr>
          <a:xfrm>
            <a:off x="3190290" y="4544436"/>
            <a:ext cx="646331"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探索</a:t>
            </a:r>
            <a:endParaRPr lang="ja-JP" altLang="en-US" dirty="0">
              <a:solidFill>
                <a:schemeClr val="tx1">
                  <a:lumMod val="65000"/>
                  <a:lumOff val="35000"/>
                </a:schemeClr>
              </a:solidFill>
            </a:endParaRPr>
          </a:p>
        </p:txBody>
      </p:sp>
      <p:sp>
        <p:nvSpPr>
          <p:cNvPr id="9" name="正方形/長方形 8"/>
          <p:cNvSpPr/>
          <p:nvPr/>
        </p:nvSpPr>
        <p:spPr>
          <a:xfrm>
            <a:off x="3923349" y="4899327"/>
            <a:ext cx="1620957" cy="523220"/>
          </a:xfrm>
          <a:prstGeom prst="rect">
            <a:avLst/>
          </a:prstGeom>
        </p:spPr>
        <p:txBody>
          <a:bodyPr wrap="none">
            <a:spAutoFit/>
          </a:bodyPr>
          <a:lstStyle/>
          <a:p>
            <a:r>
              <a:rPr lang="ja-JP" altLang="en-US" sz="2800" dirty="0">
                <a:solidFill>
                  <a:schemeClr val="accent6">
                    <a:lumMod val="75000"/>
                  </a:schemeClr>
                </a:solidFill>
                <a:effectLst>
                  <a:outerShdw blurRad="50800" dist="38100" dir="2700000" algn="tl" rotWithShape="0">
                    <a:prstClr val="black">
                      <a:alpha val="40000"/>
                    </a:prstClr>
                  </a:outerShdw>
                </a:effectLst>
                <a:latin typeface="Meiryo" charset="-128"/>
                <a:ea typeface="Meiryo" charset="-128"/>
                <a:cs typeface="Meiryo" charset="-128"/>
              </a:rPr>
              <a:t>機械学習</a:t>
            </a:r>
            <a:endParaRPr lang="ja-JP" altLang="en-US" sz="2800" dirty="0">
              <a:solidFill>
                <a:schemeClr val="accent6">
                  <a:lumMod val="75000"/>
                </a:schemeClr>
              </a:solidFill>
              <a:effectLst>
                <a:outerShdw blurRad="50800" dist="38100" dir="2700000" algn="tl" rotWithShape="0">
                  <a:prstClr val="black">
                    <a:alpha val="40000"/>
                  </a:prstClr>
                </a:outerShdw>
              </a:effectLst>
            </a:endParaRPr>
          </a:p>
        </p:txBody>
      </p:sp>
      <p:sp>
        <p:nvSpPr>
          <p:cNvPr id="10" name="正方形/長方形 9"/>
          <p:cNvSpPr/>
          <p:nvPr/>
        </p:nvSpPr>
        <p:spPr>
          <a:xfrm>
            <a:off x="3415911" y="4029694"/>
            <a:ext cx="1569660"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自然言語理解</a:t>
            </a:r>
            <a:endParaRPr lang="ja-JP" altLang="en-US" dirty="0">
              <a:solidFill>
                <a:schemeClr val="tx1">
                  <a:lumMod val="65000"/>
                  <a:lumOff val="35000"/>
                </a:schemeClr>
              </a:solidFill>
            </a:endParaRPr>
          </a:p>
        </p:txBody>
      </p:sp>
      <p:sp>
        <p:nvSpPr>
          <p:cNvPr id="11" name="正方形/長方形 10"/>
          <p:cNvSpPr/>
          <p:nvPr/>
        </p:nvSpPr>
        <p:spPr>
          <a:xfrm>
            <a:off x="1300519" y="4027896"/>
            <a:ext cx="1107996"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感性処理</a:t>
            </a:r>
            <a:endParaRPr lang="ja-JP" altLang="en-US" dirty="0">
              <a:solidFill>
                <a:schemeClr val="tx1">
                  <a:lumMod val="65000"/>
                  <a:lumOff val="35000"/>
                </a:schemeClr>
              </a:solidFill>
            </a:endParaRPr>
          </a:p>
        </p:txBody>
      </p:sp>
      <p:sp>
        <p:nvSpPr>
          <p:cNvPr id="12" name="正方形/長方形 11"/>
          <p:cNvSpPr/>
          <p:nvPr/>
        </p:nvSpPr>
        <p:spPr>
          <a:xfrm>
            <a:off x="1300519" y="3599023"/>
            <a:ext cx="1107996"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画像認識</a:t>
            </a:r>
            <a:endParaRPr lang="ja-JP" altLang="en-US" dirty="0">
              <a:solidFill>
                <a:schemeClr val="tx1">
                  <a:lumMod val="65000"/>
                  <a:lumOff val="35000"/>
                </a:schemeClr>
              </a:solidFill>
            </a:endParaRPr>
          </a:p>
        </p:txBody>
      </p:sp>
      <p:sp>
        <p:nvSpPr>
          <p:cNvPr id="13" name="正方形/長方形 12"/>
          <p:cNvSpPr/>
          <p:nvPr/>
        </p:nvSpPr>
        <p:spPr>
          <a:xfrm>
            <a:off x="2682383" y="2633609"/>
            <a:ext cx="2492990"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エキスパートシステム</a:t>
            </a:r>
            <a:endParaRPr lang="ja-JP" altLang="en-US" dirty="0">
              <a:solidFill>
                <a:schemeClr val="tx1">
                  <a:lumMod val="65000"/>
                  <a:lumOff val="35000"/>
                </a:schemeClr>
              </a:solidFill>
            </a:endParaRPr>
          </a:p>
        </p:txBody>
      </p:sp>
      <p:sp>
        <p:nvSpPr>
          <p:cNvPr id="14" name="正方形/長方形 13"/>
          <p:cNvSpPr/>
          <p:nvPr/>
        </p:nvSpPr>
        <p:spPr>
          <a:xfrm>
            <a:off x="5800181" y="3094967"/>
            <a:ext cx="2031325"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データマイニング</a:t>
            </a:r>
            <a:endParaRPr lang="ja-JP" altLang="en-US" dirty="0">
              <a:solidFill>
                <a:schemeClr val="tx1">
                  <a:lumMod val="65000"/>
                  <a:lumOff val="35000"/>
                </a:schemeClr>
              </a:solidFill>
            </a:endParaRPr>
          </a:p>
        </p:txBody>
      </p:sp>
      <p:sp>
        <p:nvSpPr>
          <p:cNvPr id="15" name="正方形/長方形 14"/>
          <p:cNvSpPr/>
          <p:nvPr/>
        </p:nvSpPr>
        <p:spPr>
          <a:xfrm>
            <a:off x="5162403" y="2637271"/>
            <a:ext cx="1107996"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情報検索</a:t>
            </a:r>
            <a:endParaRPr lang="ja-JP" altLang="en-US">
              <a:solidFill>
                <a:schemeClr val="tx1">
                  <a:lumMod val="65000"/>
                  <a:lumOff val="35000"/>
                </a:schemeClr>
              </a:solidFill>
            </a:endParaRPr>
          </a:p>
        </p:txBody>
      </p:sp>
      <p:sp>
        <p:nvSpPr>
          <p:cNvPr id="16" name="正方形/長方形 15"/>
          <p:cNvSpPr/>
          <p:nvPr/>
        </p:nvSpPr>
        <p:spPr>
          <a:xfrm>
            <a:off x="4545212" y="3094967"/>
            <a:ext cx="1107996"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音声認識</a:t>
            </a:r>
            <a:endParaRPr lang="ja-JP" altLang="en-US">
              <a:solidFill>
                <a:schemeClr val="tx1">
                  <a:lumMod val="65000"/>
                  <a:lumOff val="35000"/>
                </a:schemeClr>
              </a:solidFill>
            </a:endParaRPr>
          </a:p>
        </p:txBody>
      </p:sp>
      <p:sp>
        <p:nvSpPr>
          <p:cNvPr id="17" name="正方形/長方形 16"/>
          <p:cNvSpPr/>
          <p:nvPr/>
        </p:nvSpPr>
        <p:spPr>
          <a:xfrm>
            <a:off x="1277768" y="3093200"/>
            <a:ext cx="3185487"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ヒューマンインターフェース</a:t>
            </a:r>
            <a:endParaRPr lang="ja-JP" altLang="en-US">
              <a:solidFill>
                <a:schemeClr val="tx1">
                  <a:lumMod val="65000"/>
                  <a:lumOff val="35000"/>
                </a:schemeClr>
              </a:solidFill>
            </a:endParaRPr>
          </a:p>
        </p:txBody>
      </p:sp>
      <p:sp>
        <p:nvSpPr>
          <p:cNvPr id="18" name="正方形/長方形 17"/>
          <p:cNvSpPr/>
          <p:nvPr/>
        </p:nvSpPr>
        <p:spPr>
          <a:xfrm>
            <a:off x="5799659" y="5207005"/>
            <a:ext cx="2031325"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遺伝アルゴリズム</a:t>
            </a:r>
            <a:endParaRPr lang="ja-JP" altLang="en-US" dirty="0">
              <a:solidFill>
                <a:schemeClr val="tx1">
                  <a:lumMod val="65000"/>
                  <a:lumOff val="35000"/>
                </a:schemeClr>
              </a:solidFill>
            </a:endParaRPr>
          </a:p>
        </p:txBody>
      </p:sp>
      <p:sp>
        <p:nvSpPr>
          <p:cNvPr id="19" name="正方形/長方形 18"/>
          <p:cNvSpPr/>
          <p:nvPr/>
        </p:nvSpPr>
        <p:spPr>
          <a:xfrm>
            <a:off x="5564813" y="4012953"/>
            <a:ext cx="2262158"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マルチエージェント</a:t>
            </a:r>
            <a:endParaRPr lang="ja-JP" altLang="en-US">
              <a:solidFill>
                <a:schemeClr val="tx1">
                  <a:lumMod val="65000"/>
                  <a:lumOff val="35000"/>
                </a:schemeClr>
              </a:solidFill>
            </a:endParaRPr>
          </a:p>
        </p:txBody>
      </p:sp>
      <p:sp>
        <p:nvSpPr>
          <p:cNvPr id="20" name="正方形/長方形 19"/>
          <p:cNvSpPr/>
          <p:nvPr/>
        </p:nvSpPr>
        <p:spPr>
          <a:xfrm>
            <a:off x="2954246" y="3599023"/>
            <a:ext cx="2031325"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ニューラルネット</a:t>
            </a:r>
            <a:endParaRPr lang="ja-JP" altLang="en-US" dirty="0">
              <a:solidFill>
                <a:schemeClr val="tx1">
                  <a:lumMod val="65000"/>
                  <a:lumOff val="35000"/>
                </a:schemeClr>
              </a:solidFill>
            </a:endParaRPr>
          </a:p>
        </p:txBody>
      </p:sp>
      <p:sp>
        <p:nvSpPr>
          <p:cNvPr id="21" name="正方形/長方形 20"/>
          <p:cNvSpPr/>
          <p:nvPr/>
        </p:nvSpPr>
        <p:spPr>
          <a:xfrm>
            <a:off x="1300519" y="2661014"/>
            <a:ext cx="877163"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ゲーム</a:t>
            </a:r>
            <a:endParaRPr lang="ja-JP" altLang="en-US" dirty="0">
              <a:solidFill>
                <a:schemeClr val="tx1">
                  <a:lumMod val="65000"/>
                  <a:lumOff val="35000"/>
                </a:schemeClr>
              </a:solidFill>
            </a:endParaRPr>
          </a:p>
        </p:txBody>
      </p:sp>
      <p:sp>
        <p:nvSpPr>
          <p:cNvPr id="22" name="正方形/長方形 21"/>
          <p:cNvSpPr/>
          <p:nvPr/>
        </p:nvSpPr>
        <p:spPr>
          <a:xfrm>
            <a:off x="5799659" y="4550377"/>
            <a:ext cx="1569660"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プランニング</a:t>
            </a:r>
            <a:endParaRPr lang="ja-JP" altLang="en-US" dirty="0">
              <a:solidFill>
                <a:schemeClr val="tx1">
                  <a:lumMod val="65000"/>
                  <a:lumOff val="35000"/>
                </a:schemeClr>
              </a:solidFill>
            </a:endParaRPr>
          </a:p>
        </p:txBody>
      </p:sp>
      <p:sp>
        <p:nvSpPr>
          <p:cNvPr id="24" name="正方形/長方形 23"/>
          <p:cNvSpPr/>
          <p:nvPr/>
        </p:nvSpPr>
        <p:spPr>
          <a:xfrm>
            <a:off x="5564813" y="3604267"/>
            <a:ext cx="1107996"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ロボット</a:t>
            </a:r>
          </a:p>
        </p:txBody>
      </p:sp>
      <p:sp>
        <p:nvSpPr>
          <p:cNvPr id="25" name="四角形吹き出し 24"/>
          <p:cNvSpPr/>
          <p:nvPr/>
        </p:nvSpPr>
        <p:spPr>
          <a:xfrm>
            <a:off x="4584251" y="5735094"/>
            <a:ext cx="2160240" cy="449783"/>
          </a:xfrm>
          <a:prstGeom prst="wedgeRectCallout">
            <a:avLst>
              <a:gd name="adj1" fmla="val -39881"/>
              <a:gd name="adj2" fmla="val -135715"/>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bg1"/>
                </a:solidFill>
                <a:latin typeface="Meiryo" charset="-128"/>
                <a:ea typeface="Meiryo" charset="-128"/>
                <a:cs typeface="Meiryo" charset="-128"/>
              </a:rPr>
              <a:t>人工</a:t>
            </a:r>
            <a:r>
              <a:rPr kumimoji="1" lang="ja-JP" altLang="en-US" sz="1400" dirty="0">
                <a:solidFill>
                  <a:schemeClr val="bg1"/>
                </a:solidFill>
                <a:latin typeface="Meiryo" charset="-128"/>
                <a:ea typeface="Meiryo" charset="-128"/>
                <a:cs typeface="Meiryo" charset="-128"/>
              </a:rPr>
              <a:t>知能の一研究分野</a:t>
            </a:r>
          </a:p>
        </p:txBody>
      </p:sp>
    </p:spTree>
    <p:extLst>
      <p:ext uri="{BB962C8B-B14F-4D97-AF65-F5344CB8AC3E}">
        <p14:creationId xmlns:p14="http://schemas.microsoft.com/office/powerpoint/2010/main" val="315676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610550" y="862974"/>
            <a:ext cx="3899377" cy="5609333"/>
          </a:xfrm>
          <a:prstGeom prst="rect">
            <a:avLst/>
          </a:prstGeom>
          <a:solidFill>
            <a:srgbClr val="31859C">
              <a:alpha val="6470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4640178" y="862974"/>
            <a:ext cx="3899377" cy="5609333"/>
          </a:xfrm>
          <a:prstGeom prst="rect">
            <a:avLst/>
          </a:prstGeom>
          <a:solidFill>
            <a:srgbClr val="604A7B">
              <a:alpha val="6078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機械学習の仕組み</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24</a:t>
            </a:fld>
            <a:endParaRPr kumimoji="1" lang="ja-JP" altLang="en-US"/>
          </a:p>
        </p:txBody>
      </p:sp>
      <p:sp>
        <p:nvSpPr>
          <p:cNvPr id="12" name="正方形/長方形 11"/>
          <p:cNvSpPr/>
          <p:nvPr/>
        </p:nvSpPr>
        <p:spPr>
          <a:xfrm>
            <a:off x="803942" y="1340768"/>
            <a:ext cx="3532613" cy="134585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pic>
        <p:nvPicPr>
          <p:cNvPr id="13" name="図 12" descr="image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778" y="1705175"/>
            <a:ext cx="413343" cy="309608"/>
          </a:xfrm>
          <a:prstGeom prst="rect">
            <a:avLst/>
          </a:prstGeom>
          <a:ln>
            <a:noFill/>
          </a:ln>
          <a:effectLst>
            <a:outerShdw blurRad="292100" dist="139700" dir="2700000" algn="tl" rotWithShape="0">
              <a:srgbClr val="333333">
                <a:alpha val="65000"/>
              </a:srgbClr>
            </a:outerShdw>
          </a:effectLst>
        </p:spPr>
      </p:pic>
      <p:pic>
        <p:nvPicPr>
          <p:cNvPr id="14" name="図 13" descr="images-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208" y="1711452"/>
            <a:ext cx="413343" cy="309608"/>
          </a:xfrm>
          <a:prstGeom prst="rect">
            <a:avLst/>
          </a:prstGeom>
          <a:ln>
            <a:noFill/>
          </a:ln>
          <a:effectLst>
            <a:outerShdw blurRad="292100" dist="139700" dir="2700000" algn="tl" rotWithShape="0">
              <a:srgbClr val="333333">
                <a:alpha val="65000"/>
              </a:srgbClr>
            </a:outerShdw>
          </a:effectLst>
        </p:spPr>
      </p:pic>
      <p:pic>
        <p:nvPicPr>
          <p:cNvPr id="15" name="図 14" descr="im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4367" y="2110415"/>
            <a:ext cx="475169" cy="316203"/>
          </a:xfrm>
          <a:prstGeom prst="rect">
            <a:avLst/>
          </a:prstGeom>
          <a:ln>
            <a:noFill/>
          </a:ln>
          <a:effectLst>
            <a:outerShdw blurRad="292100" dist="139700" dir="2700000" algn="tl" rotWithShape="0">
              <a:srgbClr val="333333">
                <a:alpha val="65000"/>
              </a:srgbClr>
            </a:outerShdw>
          </a:effectLst>
        </p:spPr>
      </p:pic>
      <p:pic>
        <p:nvPicPr>
          <p:cNvPr id="17" name="図 16" descr="imgres-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7218" y="2115881"/>
            <a:ext cx="422147" cy="316203"/>
          </a:xfrm>
          <a:prstGeom prst="rect">
            <a:avLst/>
          </a:prstGeom>
          <a:ln>
            <a:noFill/>
          </a:ln>
          <a:effectLst>
            <a:outerShdw blurRad="292100" dist="139700" dir="2700000" algn="tl" rotWithShape="0">
              <a:srgbClr val="333333">
                <a:alpha val="65000"/>
              </a:srgbClr>
            </a:outerShdw>
          </a:effectLst>
        </p:spPr>
      </p:pic>
      <p:pic>
        <p:nvPicPr>
          <p:cNvPr id="22" name="図 21" descr="imgre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0060" y="2115881"/>
            <a:ext cx="422148" cy="316203"/>
          </a:xfrm>
          <a:prstGeom prst="rect">
            <a:avLst/>
          </a:prstGeom>
          <a:ln>
            <a:noFill/>
          </a:ln>
          <a:effectLst>
            <a:outerShdw blurRad="292100" dist="139700" dir="2700000" algn="tl" rotWithShape="0">
              <a:srgbClr val="333333">
                <a:alpha val="65000"/>
              </a:srgbClr>
            </a:outerShdw>
          </a:effectLst>
        </p:spPr>
      </p:pic>
      <p:pic>
        <p:nvPicPr>
          <p:cNvPr id="23" name="図 22" descr="imgres-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2220" y="1711771"/>
            <a:ext cx="422147" cy="316203"/>
          </a:xfrm>
          <a:prstGeom prst="rect">
            <a:avLst/>
          </a:prstGeom>
          <a:ln>
            <a:noFill/>
          </a:ln>
          <a:effectLst>
            <a:outerShdw blurRad="292100" dist="139700" dir="2700000" algn="tl" rotWithShape="0">
              <a:srgbClr val="333333">
                <a:alpha val="65000"/>
              </a:srgbClr>
            </a:outerShdw>
          </a:effectLst>
        </p:spPr>
      </p:pic>
      <p:pic>
        <p:nvPicPr>
          <p:cNvPr id="24" name="図 23" descr="imgres-2.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778" y="2103817"/>
            <a:ext cx="516124" cy="321669"/>
          </a:xfrm>
          <a:prstGeom prst="rect">
            <a:avLst/>
          </a:prstGeom>
          <a:ln>
            <a:noFill/>
          </a:ln>
          <a:effectLst>
            <a:outerShdw blurRad="292100" dist="139700" dir="2700000" algn="tl" rotWithShape="0">
              <a:srgbClr val="333333">
                <a:alpha val="65000"/>
              </a:srgbClr>
            </a:outerShdw>
          </a:effectLst>
        </p:spPr>
      </p:pic>
      <p:pic>
        <p:nvPicPr>
          <p:cNvPr id="27" name="図 26" descr="imgres-5.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62426" y="1711611"/>
            <a:ext cx="552870" cy="309607"/>
          </a:xfrm>
          <a:prstGeom prst="rect">
            <a:avLst/>
          </a:prstGeom>
          <a:ln>
            <a:noFill/>
          </a:ln>
          <a:effectLst>
            <a:outerShdw blurRad="292100" dist="139700" dir="2700000" algn="tl" rotWithShape="0">
              <a:srgbClr val="333333">
                <a:alpha val="65000"/>
              </a:srgbClr>
            </a:outerShdw>
          </a:effectLst>
        </p:spPr>
      </p:pic>
      <p:pic>
        <p:nvPicPr>
          <p:cNvPr id="28" name="図 27" descr="imgres-7.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38825" y="2103819"/>
            <a:ext cx="470398" cy="321669"/>
          </a:xfrm>
          <a:prstGeom prst="rect">
            <a:avLst/>
          </a:prstGeom>
          <a:ln>
            <a:noFill/>
          </a:ln>
          <a:effectLst>
            <a:outerShdw blurRad="292100" dist="139700" dir="2700000" algn="tl" rotWithShape="0">
              <a:srgbClr val="333333">
                <a:alpha val="65000"/>
              </a:srgbClr>
            </a:outerShdw>
          </a:effectLst>
        </p:spPr>
      </p:pic>
      <p:pic>
        <p:nvPicPr>
          <p:cNvPr id="30" name="図 29" descr="imgres-9.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92364" y="1718368"/>
            <a:ext cx="397172" cy="309606"/>
          </a:xfrm>
          <a:prstGeom prst="rect">
            <a:avLst/>
          </a:prstGeom>
          <a:ln>
            <a:noFill/>
          </a:ln>
          <a:effectLst>
            <a:outerShdw blurRad="292100" dist="139700" dir="2700000" algn="tl" rotWithShape="0">
              <a:srgbClr val="333333">
                <a:alpha val="65000"/>
              </a:srgbClr>
            </a:outerShdw>
          </a:effectLst>
        </p:spPr>
      </p:pic>
      <p:pic>
        <p:nvPicPr>
          <p:cNvPr id="35" name="図 34" descr="images-3.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87692" y="2115880"/>
            <a:ext cx="411222" cy="309607"/>
          </a:xfrm>
          <a:prstGeom prst="rect">
            <a:avLst/>
          </a:prstGeom>
          <a:ln>
            <a:noFill/>
          </a:ln>
          <a:effectLst>
            <a:outerShdw blurRad="292100" dist="139700" dir="2700000" algn="tl" rotWithShape="0">
              <a:srgbClr val="333333">
                <a:alpha val="65000"/>
              </a:srgbClr>
            </a:outerShdw>
          </a:effectLst>
        </p:spPr>
      </p:pic>
      <p:pic>
        <p:nvPicPr>
          <p:cNvPr id="36" name="図 35" descr="images-4.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86576" y="1701472"/>
            <a:ext cx="461550" cy="307140"/>
          </a:xfrm>
          <a:prstGeom prst="rect">
            <a:avLst/>
          </a:prstGeom>
          <a:ln>
            <a:noFill/>
          </a:ln>
          <a:effectLst>
            <a:outerShdw blurRad="292100" dist="139700" dir="2700000" algn="tl" rotWithShape="0">
              <a:srgbClr val="333333">
                <a:alpha val="65000"/>
              </a:srgbClr>
            </a:outerShdw>
          </a:effectLst>
        </p:spPr>
      </p:pic>
      <p:pic>
        <p:nvPicPr>
          <p:cNvPr id="43" name="図 42" descr="images.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57214" y="1340768"/>
            <a:ext cx="2022455" cy="1345852"/>
          </a:xfrm>
          <a:prstGeom prst="rect">
            <a:avLst/>
          </a:prstGeom>
          <a:ln>
            <a:solidFill>
              <a:srgbClr val="A6A6A6"/>
            </a:solidFill>
          </a:ln>
          <a:effectLst>
            <a:outerShdw blurRad="292100" dist="139700" dir="2700000" algn="tl" rotWithShape="0">
              <a:srgbClr val="333333">
                <a:alpha val="65000"/>
              </a:srgbClr>
            </a:outerShdw>
          </a:effectLst>
        </p:spPr>
      </p:pic>
      <p:sp>
        <p:nvSpPr>
          <p:cNvPr id="44" name="テキスト ボックス 43"/>
          <p:cNvSpPr txBox="1"/>
          <p:nvPr/>
        </p:nvSpPr>
        <p:spPr>
          <a:xfrm>
            <a:off x="1751948" y="1340768"/>
            <a:ext cx="1620957" cy="307777"/>
          </a:xfrm>
          <a:prstGeom prst="rect">
            <a:avLst/>
          </a:prstGeom>
          <a:noFill/>
        </p:spPr>
        <p:txBody>
          <a:bodyPr wrap="none" rtlCol="0">
            <a:spAutoFit/>
          </a:bodyPr>
          <a:lstStyle/>
          <a:p>
            <a:pPr algn="ctr"/>
            <a:r>
              <a:rPr kumimoji="1" lang="ja-JP" altLang="en-US" sz="1400" dirty="0">
                <a:solidFill>
                  <a:srgbClr val="FF6600"/>
                </a:solidFill>
                <a:latin typeface="メイリオ"/>
                <a:ea typeface="メイリオ"/>
                <a:cs typeface="メイリオ"/>
              </a:rPr>
              <a:t>大量の学習データ</a:t>
            </a:r>
          </a:p>
        </p:txBody>
      </p:sp>
      <p:sp>
        <p:nvSpPr>
          <p:cNvPr id="55" name="テキスト ボックス 54"/>
          <p:cNvSpPr txBox="1"/>
          <p:nvPr/>
        </p:nvSpPr>
        <p:spPr>
          <a:xfrm>
            <a:off x="6041934" y="1340768"/>
            <a:ext cx="1261884" cy="307777"/>
          </a:xfrm>
          <a:prstGeom prst="rect">
            <a:avLst/>
          </a:prstGeom>
          <a:noFill/>
        </p:spPr>
        <p:txBody>
          <a:bodyPr wrap="none" rtlCol="0">
            <a:spAutoFit/>
          </a:bodyPr>
          <a:lstStyle/>
          <a:p>
            <a:pPr algn="ctr"/>
            <a:r>
              <a:rPr kumimoji="1" lang="ja-JP" altLang="en-US" sz="1400" dirty="0">
                <a:solidFill>
                  <a:schemeClr val="accent3">
                    <a:lumMod val="50000"/>
                  </a:schemeClr>
                </a:solidFill>
                <a:latin typeface="メイリオ"/>
                <a:ea typeface="メイリオ"/>
                <a:cs typeface="メイリオ"/>
              </a:rPr>
              <a:t>未知のデータ</a:t>
            </a:r>
          </a:p>
        </p:txBody>
      </p:sp>
      <p:sp>
        <p:nvSpPr>
          <p:cNvPr id="10" name="テキスト ボックス 9"/>
          <p:cNvSpPr txBox="1"/>
          <p:nvPr/>
        </p:nvSpPr>
        <p:spPr>
          <a:xfrm>
            <a:off x="2111020" y="887397"/>
            <a:ext cx="902811" cy="523220"/>
          </a:xfrm>
          <a:prstGeom prst="rect">
            <a:avLst/>
          </a:prstGeom>
          <a:noFill/>
        </p:spPr>
        <p:txBody>
          <a:bodyPr wrap="none" rtlCol="0">
            <a:spAutoFit/>
          </a:bodyPr>
          <a:lstStyle/>
          <a:p>
            <a:pPr algn="ctr"/>
            <a:r>
              <a:rPr kumimoji="1" lang="ja-JP" altLang="en-US" sz="2800" dirty="0">
                <a:solidFill>
                  <a:schemeClr val="bg1"/>
                </a:solidFill>
                <a:latin typeface="メイリオ"/>
                <a:ea typeface="メイリオ"/>
                <a:cs typeface="メイリオ"/>
              </a:rPr>
              <a:t>学習</a:t>
            </a:r>
          </a:p>
        </p:txBody>
      </p:sp>
      <p:sp>
        <p:nvSpPr>
          <p:cNvPr id="38" name="テキスト ボックス 37"/>
          <p:cNvSpPr txBox="1"/>
          <p:nvPr/>
        </p:nvSpPr>
        <p:spPr>
          <a:xfrm>
            <a:off x="6222056" y="862974"/>
            <a:ext cx="902811" cy="523220"/>
          </a:xfrm>
          <a:prstGeom prst="rect">
            <a:avLst/>
          </a:prstGeom>
          <a:noFill/>
        </p:spPr>
        <p:txBody>
          <a:bodyPr wrap="none" rtlCol="0">
            <a:spAutoFit/>
          </a:bodyPr>
          <a:lstStyle/>
          <a:p>
            <a:pPr algn="ctr"/>
            <a:r>
              <a:rPr kumimoji="1" lang="ja-JP" altLang="en-US" sz="2800" dirty="0">
                <a:solidFill>
                  <a:schemeClr val="bg1"/>
                </a:solidFill>
                <a:latin typeface="メイリオ"/>
                <a:ea typeface="メイリオ"/>
                <a:cs typeface="メイリオ"/>
              </a:rPr>
              <a:t>推論</a:t>
            </a:r>
          </a:p>
        </p:txBody>
      </p:sp>
      <p:sp>
        <p:nvSpPr>
          <p:cNvPr id="41" name="正方形/長方形 40"/>
          <p:cNvSpPr/>
          <p:nvPr/>
        </p:nvSpPr>
        <p:spPr>
          <a:xfrm>
            <a:off x="4783672" y="3017409"/>
            <a:ext cx="3532613" cy="948176"/>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メイリオ"/>
                <a:ea typeface="メイリオ"/>
                <a:cs typeface="メイリオ"/>
              </a:rPr>
              <a:t>特徴抽出</a:t>
            </a:r>
            <a:endParaRPr kumimoji="1" lang="ja-JP" altLang="en-US" sz="1200" dirty="0">
              <a:solidFill>
                <a:srgbClr val="FFFFFF"/>
              </a:solidFill>
              <a:latin typeface="メイリオ"/>
              <a:ea typeface="メイリオ"/>
              <a:cs typeface="メイリオ"/>
            </a:endParaRPr>
          </a:p>
        </p:txBody>
      </p:sp>
      <p:sp>
        <p:nvSpPr>
          <p:cNvPr id="42" name="正方形/長方形 41"/>
          <p:cNvSpPr/>
          <p:nvPr/>
        </p:nvSpPr>
        <p:spPr>
          <a:xfrm>
            <a:off x="790762" y="3017409"/>
            <a:ext cx="3532613" cy="948176"/>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7" name="下矢印 46"/>
          <p:cNvSpPr/>
          <p:nvPr/>
        </p:nvSpPr>
        <p:spPr>
          <a:xfrm>
            <a:off x="1939175" y="2643215"/>
            <a:ext cx="1262145" cy="410814"/>
          </a:xfrm>
          <a:prstGeom prst="down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下矢印 51"/>
          <p:cNvSpPr/>
          <p:nvPr/>
        </p:nvSpPr>
        <p:spPr>
          <a:xfrm>
            <a:off x="5985895" y="2636912"/>
            <a:ext cx="1262145" cy="41081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p:cNvSpPr/>
          <p:nvPr/>
        </p:nvSpPr>
        <p:spPr>
          <a:xfrm>
            <a:off x="899592" y="3356992"/>
            <a:ext cx="1584176" cy="405441"/>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200" dirty="0">
                <a:solidFill>
                  <a:srgbClr val="FFFFFF"/>
                </a:solidFill>
                <a:latin typeface="Meiryo" charset="-128"/>
                <a:ea typeface="Meiryo" charset="-128"/>
                <a:cs typeface="Meiryo" charset="-128"/>
              </a:rPr>
              <a:t>人間による</a:t>
            </a:r>
            <a:endParaRPr kumimoji="1" lang="en-US" altLang="ja-JP" sz="1200" dirty="0">
              <a:solidFill>
                <a:srgbClr val="FFFFFF"/>
              </a:solidFill>
              <a:latin typeface="Meiryo" charset="-128"/>
              <a:ea typeface="Meiryo" charset="-128"/>
              <a:cs typeface="Meiryo" charset="-128"/>
            </a:endParaRPr>
          </a:p>
          <a:p>
            <a:pPr algn="r"/>
            <a:r>
              <a:rPr kumimoji="1" lang="ja-JP" altLang="en-US" sz="1200" dirty="0">
                <a:solidFill>
                  <a:srgbClr val="FFFFFF"/>
                </a:solidFill>
                <a:latin typeface="Meiryo" charset="-128"/>
                <a:ea typeface="Meiryo" charset="-128"/>
                <a:cs typeface="Meiryo" charset="-128"/>
              </a:rPr>
              <a:t>特徴量の設定</a:t>
            </a:r>
          </a:p>
        </p:txBody>
      </p:sp>
      <p:sp>
        <p:nvSpPr>
          <p:cNvPr id="54" name="正方形/長方形 53"/>
          <p:cNvSpPr/>
          <p:nvPr/>
        </p:nvSpPr>
        <p:spPr>
          <a:xfrm>
            <a:off x="2627784" y="3356992"/>
            <a:ext cx="1584176" cy="405441"/>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Meiryo" charset="-128"/>
                <a:ea typeface="Meiryo" charset="-128"/>
                <a:cs typeface="Meiryo" charset="-128"/>
              </a:rPr>
              <a:t>機械による</a:t>
            </a:r>
            <a:endParaRPr kumimoji="1" lang="en-US" altLang="ja-JP" sz="1200" dirty="0">
              <a:solidFill>
                <a:srgbClr val="FFFFFF"/>
              </a:solidFill>
              <a:latin typeface="Meiryo" charset="-128"/>
              <a:ea typeface="Meiryo" charset="-128"/>
              <a:cs typeface="Meiryo" charset="-128"/>
            </a:endParaRPr>
          </a:p>
          <a:p>
            <a:r>
              <a:rPr kumimoji="1" lang="ja-JP" altLang="en-US" sz="1200" dirty="0">
                <a:solidFill>
                  <a:srgbClr val="FFFFFF"/>
                </a:solidFill>
                <a:latin typeface="Meiryo" charset="-128"/>
                <a:ea typeface="Meiryo" charset="-128"/>
                <a:cs typeface="Meiryo" charset="-128"/>
              </a:rPr>
              <a:t>特徴量の設定</a:t>
            </a:r>
          </a:p>
        </p:txBody>
      </p:sp>
      <p:grpSp>
        <p:nvGrpSpPr>
          <p:cNvPr id="56" name="図形グループ 55"/>
          <p:cNvGrpSpPr/>
          <p:nvPr/>
        </p:nvGrpSpPr>
        <p:grpSpPr>
          <a:xfrm>
            <a:off x="925671" y="3441873"/>
            <a:ext cx="517785" cy="587435"/>
            <a:chOff x="2667295" y="1059799"/>
            <a:chExt cx="681672" cy="722281"/>
          </a:xfrm>
        </p:grpSpPr>
        <p:sp>
          <p:nvSpPr>
            <p:cNvPr id="57" name="角丸四角形 5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58" name="図 57"/>
            <p:cNvPicPr>
              <a:picLocks noChangeAspect="1"/>
            </p:cNvPicPr>
            <p:nvPr/>
          </p:nvPicPr>
          <p:blipFill>
            <a:blip r:embed="rId16">
              <a:clrChange>
                <a:clrFrom>
                  <a:srgbClr val="FFFFFF"/>
                </a:clrFrom>
                <a:clrTo>
                  <a:srgbClr val="FFFFFF">
                    <a:alpha val="0"/>
                  </a:srgbClr>
                </a:clrTo>
              </a:clrChange>
            </a:blip>
            <a:stretch>
              <a:fillRect/>
            </a:stretch>
          </p:blipFill>
          <p:spPr>
            <a:xfrm>
              <a:off x="2667295" y="1059799"/>
              <a:ext cx="681672" cy="722281"/>
            </a:xfrm>
            <a:prstGeom prst="rect">
              <a:avLst/>
            </a:prstGeom>
          </p:spPr>
        </p:pic>
      </p:grpSp>
      <p:sp>
        <p:nvSpPr>
          <p:cNvPr id="59" name="正方形/長方形 58"/>
          <p:cNvSpPr/>
          <p:nvPr/>
        </p:nvSpPr>
        <p:spPr>
          <a:xfrm>
            <a:off x="2054366" y="3063096"/>
            <a:ext cx="1005403" cy="338554"/>
          </a:xfrm>
          <a:prstGeom prst="rect">
            <a:avLst/>
          </a:prstGeom>
        </p:spPr>
        <p:txBody>
          <a:bodyPr wrap="none">
            <a:spAutoFit/>
          </a:bodyPr>
          <a:lstStyle/>
          <a:p>
            <a:pPr algn="ctr"/>
            <a:r>
              <a:rPr lang="ja-JP" altLang="en-US" sz="1600" dirty="0">
                <a:solidFill>
                  <a:srgbClr val="FFFFFF"/>
                </a:solidFill>
                <a:latin typeface="メイリオ"/>
                <a:ea typeface="メイリオ"/>
                <a:cs typeface="メイリオ"/>
              </a:rPr>
              <a:t>特徴抽出</a:t>
            </a:r>
          </a:p>
        </p:txBody>
      </p:sp>
      <p:sp>
        <p:nvSpPr>
          <p:cNvPr id="5" name="正方形/長方形 4"/>
          <p:cNvSpPr/>
          <p:nvPr/>
        </p:nvSpPr>
        <p:spPr>
          <a:xfrm>
            <a:off x="803942" y="4365704"/>
            <a:ext cx="3532612" cy="714398"/>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メイリオ"/>
                <a:ea typeface="メイリオ"/>
                <a:cs typeface="メイリオ"/>
              </a:rPr>
              <a:t>推論モデル生成</a:t>
            </a:r>
            <a:endParaRPr kumimoji="1" lang="en-US" altLang="ja-JP" sz="2400" dirty="0">
              <a:solidFill>
                <a:srgbClr val="FFFFFF"/>
              </a:solidFill>
              <a:latin typeface="メイリオ"/>
              <a:ea typeface="メイリオ"/>
              <a:cs typeface="メイリオ"/>
            </a:endParaRPr>
          </a:p>
          <a:p>
            <a:pPr algn="ctr"/>
            <a:r>
              <a:rPr lang="ja-JP" altLang="en-US" sz="1200" dirty="0">
                <a:solidFill>
                  <a:srgbClr val="FFFFFF"/>
                </a:solidFill>
                <a:latin typeface="メイリオ"/>
                <a:ea typeface="メイリオ"/>
                <a:cs typeface="メイリオ"/>
              </a:rPr>
              <a:t>（ルールや特徴パターン）</a:t>
            </a:r>
            <a:endParaRPr kumimoji="1" lang="ja-JP" altLang="en-US" sz="1200" dirty="0">
              <a:solidFill>
                <a:srgbClr val="FFFFFF"/>
              </a:solidFill>
              <a:latin typeface="メイリオ"/>
              <a:ea typeface="メイリオ"/>
              <a:cs typeface="メイリオ"/>
            </a:endParaRPr>
          </a:p>
        </p:txBody>
      </p:sp>
      <p:sp>
        <p:nvSpPr>
          <p:cNvPr id="6" name="円柱 5"/>
          <p:cNvSpPr/>
          <p:nvPr/>
        </p:nvSpPr>
        <p:spPr>
          <a:xfrm>
            <a:off x="803942" y="5539204"/>
            <a:ext cx="3532612" cy="714398"/>
          </a:xfrm>
          <a:prstGeom prst="can">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メイリオ"/>
                <a:ea typeface="メイリオ"/>
                <a:cs typeface="メイリオ"/>
              </a:rPr>
              <a:t>推論モデル保存</a:t>
            </a:r>
          </a:p>
        </p:txBody>
      </p:sp>
      <p:sp>
        <p:nvSpPr>
          <p:cNvPr id="7" name="正方形/長方形 6"/>
          <p:cNvSpPr/>
          <p:nvPr/>
        </p:nvSpPr>
        <p:spPr>
          <a:xfrm>
            <a:off x="4801442" y="4365704"/>
            <a:ext cx="3532612" cy="714398"/>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a:solidFill>
                  <a:srgbClr val="FFFFFF"/>
                </a:solidFill>
                <a:latin typeface="メイリオ"/>
                <a:ea typeface="メイリオ"/>
                <a:cs typeface="メイリオ"/>
              </a:rPr>
              <a:t>推論モデル適用</a:t>
            </a:r>
            <a:endParaRPr lang="en-US" altLang="ja-JP" sz="24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（推論エンジン</a:t>
            </a:r>
            <a:r>
              <a:rPr lang="ja-JP" altLang="en-US" sz="1200" dirty="0">
                <a:solidFill>
                  <a:srgbClr val="FFFFFF"/>
                </a:solidFill>
                <a:latin typeface="メイリオ"/>
                <a:ea typeface="メイリオ"/>
                <a:cs typeface="メイリオ"/>
              </a:rPr>
              <a:t>／特徴のマッチング</a:t>
            </a:r>
            <a:r>
              <a:rPr kumimoji="1" lang="ja-JP" altLang="en-US" sz="1200" dirty="0">
                <a:solidFill>
                  <a:srgbClr val="FFFFFF"/>
                </a:solidFill>
                <a:latin typeface="メイリオ"/>
                <a:ea typeface="メイリオ"/>
                <a:cs typeface="メイリオ"/>
              </a:rPr>
              <a:t>）</a:t>
            </a:r>
          </a:p>
        </p:txBody>
      </p:sp>
      <p:sp>
        <p:nvSpPr>
          <p:cNvPr id="9" name="フローチャート: 準備 8"/>
          <p:cNvSpPr/>
          <p:nvPr/>
        </p:nvSpPr>
        <p:spPr>
          <a:xfrm>
            <a:off x="4801443" y="5539204"/>
            <a:ext cx="3532611" cy="714398"/>
          </a:xfrm>
          <a:prstGeom prst="flowChartPreparation">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メイリオ"/>
                <a:ea typeface="メイリオ"/>
                <a:cs typeface="メイリオ"/>
              </a:rPr>
              <a:t>推論結果</a:t>
            </a:r>
            <a:endParaRPr kumimoji="1" lang="en-US" altLang="ja-JP" sz="2400" dirty="0">
              <a:solidFill>
                <a:srgbClr val="FFFFFF"/>
              </a:solidFill>
              <a:latin typeface="メイリオ"/>
              <a:ea typeface="メイリオ"/>
              <a:cs typeface="メイリオ"/>
            </a:endParaRPr>
          </a:p>
          <a:p>
            <a:pPr algn="ctr"/>
            <a:r>
              <a:rPr lang="ja-JP" altLang="en-US" sz="1200" dirty="0">
                <a:solidFill>
                  <a:srgbClr val="FFFFFF"/>
                </a:solidFill>
                <a:latin typeface="メイリオ"/>
                <a:ea typeface="メイリオ"/>
                <a:cs typeface="メイリオ"/>
              </a:rPr>
              <a:t>「これはネコです」</a:t>
            </a:r>
            <a:endParaRPr kumimoji="1" lang="ja-JP" altLang="en-US" sz="1200" dirty="0">
              <a:solidFill>
                <a:srgbClr val="FFFFFF"/>
              </a:solidFill>
              <a:latin typeface="メイリオ"/>
              <a:ea typeface="メイリオ"/>
              <a:cs typeface="メイリオ"/>
            </a:endParaRPr>
          </a:p>
        </p:txBody>
      </p:sp>
      <p:cxnSp>
        <p:nvCxnSpPr>
          <p:cNvPr id="11" name="カギ線コネクタ 10"/>
          <p:cNvCxnSpPr>
            <a:stCxn id="6" idx="4"/>
            <a:endCxn id="7" idx="1"/>
          </p:cNvCxnSpPr>
          <p:nvPr/>
        </p:nvCxnSpPr>
        <p:spPr>
          <a:xfrm flipV="1">
            <a:off x="4336554" y="4722903"/>
            <a:ext cx="464888" cy="1173500"/>
          </a:xfrm>
          <a:prstGeom prst="bentConnector3">
            <a:avLst/>
          </a:prstGeom>
          <a:ln w="38100" cmpd="sng">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45" name="下矢印 44"/>
          <p:cNvSpPr/>
          <p:nvPr/>
        </p:nvSpPr>
        <p:spPr>
          <a:xfrm>
            <a:off x="1931353" y="5014972"/>
            <a:ext cx="1262145" cy="616092"/>
          </a:xfrm>
          <a:prstGeom prst="down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下矢印 47"/>
          <p:cNvSpPr/>
          <p:nvPr/>
        </p:nvSpPr>
        <p:spPr>
          <a:xfrm>
            <a:off x="1948126" y="3861491"/>
            <a:ext cx="1262145" cy="616092"/>
          </a:xfrm>
          <a:prstGeom prst="down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下矢印 48"/>
          <p:cNvSpPr/>
          <p:nvPr/>
        </p:nvSpPr>
        <p:spPr>
          <a:xfrm>
            <a:off x="5969122" y="4976844"/>
            <a:ext cx="1262145" cy="616092"/>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下矢印 50"/>
          <p:cNvSpPr/>
          <p:nvPr/>
        </p:nvSpPr>
        <p:spPr>
          <a:xfrm>
            <a:off x="5985895" y="3861491"/>
            <a:ext cx="1262145" cy="616092"/>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1" name="図形グループ 60"/>
          <p:cNvGrpSpPr/>
          <p:nvPr/>
        </p:nvGrpSpPr>
        <p:grpSpPr>
          <a:xfrm>
            <a:off x="1003956" y="3538614"/>
            <a:ext cx="265954" cy="577851"/>
            <a:chOff x="1946324" y="4125162"/>
            <a:chExt cx="969964" cy="2007872"/>
          </a:xfrm>
        </p:grpSpPr>
        <p:sp>
          <p:nvSpPr>
            <p:cNvPr id="62" name="円/楕円 6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3" name="フローチャート: 論理積ゲート 6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64" name="図形グループ 63"/>
          <p:cNvGrpSpPr/>
          <p:nvPr/>
        </p:nvGrpSpPr>
        <p:grpSpPr>
          <a:xfrm rot="5400000">
            <a:off x="3646124" y="3500835"/>
            <a:ext cx="668408" cy="570707"/>
            <a:chOff x="4434679" y="1522802"/>
            <a:chExt cx="4147313" cy="1987721"/>
          </a:xfrm>
          <a:effectLst>
            <a:outerShdw blurRad="50800" dist="38100" dir="2700000" algn="tl" rotWithShape="0">
              <a:prstClr val="black">
                <a:alpha val="40000"/>
              </a:prstClr>
            </a:outerShdw>
          </a:effectLst>
        </p:grpSpPr>
        <p:pic>
          <p:nvPicPr>
            <p:cNvPr id="65" name="図 64" descr="DL_2.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34679" y="1522802"/>
              <a:ext cx="4147313" cy="1987721"/>
            </a:xfrm>
            <a:prstGeom prst="rect">
              <a:avLst/>
            </a:prstGeom>
          </p:spPr>
        </p:pic>
        <p:sp>
          <p:nvSpPr>
            <p:cNvPr id="66" name="円/楕円 65"/>
            <p:cNvSpPr/>
            <p:nvPr/>
          </p:nvSpPr>
          <p:spPr>
            <a:xfrm>
              <a:off x="5553859" y="18859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67" name="円/楕円 66"/>
            <p:cNvSpPr/>
            <p:nvPr/>
          </p:nvSpPr>
          <p:spPr>
            <a:xfrm>
              <a:off x="6646265" y="220070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68" name="円/楕円 67"/>
            <p:cNvSpPr/>
            <p:nvPr/>
          </p:nvSpPr>
          <p:spPr>
            <a:xfrm>
              <a:off x="6982941" y="26896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grpSp>
      <p:sp>
        <p:nvSpPr>
          <p:cNvPr id="69" name="四角形吹き出し 68"/>
          <p:cNvSpPr/>
          <p:nvPr/>
        </p:nvSpPr>
        <p:spPr>
          <a:xfrm>
            <a:off x="3201320" y="2719382"/>
            <a:ext cx="1232371" cy="469942"/>
          </a:xfrm>
          <a:prstGeom prst="wedgeRectCallout">
            <a:avLst>
              <a:gd name="adj1" fmla="val 15369"/>
              <a:gd name="adj2" fmla="val 124881"/>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u="sng" dirty="0">
                <a:solidFill>
                  <a:srgbClr val="FFFFFF"/>
                </a:solidFill>
                <a:latin typeface="Meiryo" charset="-128"/>
                <a:ea typeface="Meiryo" charset="-128"/>
                <a:cs typeface="Meiryo" charset="-128"/>
              </a:rPr>
              <a:t>ディープラーニング</a:t>
            </a:r>
            <a:endParaRPr kumimoji="1" lang="en-US" altLang="ja-JP" sz="800" b="1" u="sng" dirty="0">
              <a:solidFill>
                <a:srgbClr val="FFFFFF"/>
              </a:solidFill>
              <a:latin typeface="Meiryo" charset="-128"/>
              <a:ea typeface="Meiryo" charset="-128"/>
              <a:cs typeface="Meiryo" charset="-128"/>
            </a:endParaRPr>
          </a:p>
          <a:p>
            <a:r>
              <a:rPr lang="ja-JP" altLang="en-US" sz="800" dirty="0">
                <a:solidFill>
                  <a:srgbClr val="FFFFFF"/>
                </a:solidFill>
                <a:latin typeface="Meiryo" charset="-128"/>
                <a:ea typeface="Meiryo" charset="-128"/>
                <a:cs typeface="Meiryo" charset="-128"/>
              </a:rPr>
              <a:t>分類に必要な特徴は機械が設定・組み合わせ</a:t>
            </a:r>
            <a:endParaRPr kumimoji="1" lang="ja-JP" altLang="en-US" sz="800" dirty="0">
              <a:solidFill>
                <a:srgbClr val="FFFFFF"/>
              </a:solidFill>
              <a:latin typeface="Meiryo" charset="-128"/>
              <a:ea typeface="Meiryo" charset="-128"/>
              <a:cs typeface="Meiryo" charset="-128"/>
            </a:endParaRPr>
          </a:p>
        </p:txBody>
      </p:sp>
      <p:sp>
        <p:nvSpPr>
          <p:cNvPr id="71" name="四角形吹き出し 70"/>
          <p:cNvSpPr/>
          <p:nvPr/>
        </p:nvSpPr>
        <p:spPr>
          <a:xfrm>
            <a:off x="689072" y="2719382"/>
            <a:ext cx="1235043" cy="464573"/>
          </a:xfrm>
          <a:prstGeom prst="wedgeRectCallout">
            <a:avLst>
              <a:gd name="adj1" fmla="val -21143"/>
              <a:gd name="adj2" fmla="val 128295"/>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u="sng" dirty="0">
                <a:solidFill>
                  <a:srgbClr val="FFFFFF"/>
                </a:solidFill>
                <a:latin typeface="Meiryo" charset="-128"/>
                <a:ea typeface="Meiryo" charset="-128"/>
                <a:cs typeface="Meiryo" charset="-128"/>
              </a:rPr>
              <a:t>従来の機械学習</a:t>
            </a:r>
            <a:endParaRPr kumimoji="1" lang="en-US" altLang="ja-JP" sz="800" b="1" u="sng" dirty="0">
              <a:solidFill>
                <a:srgbClr val="FFFFFF"/>
              </a:solidFill>
              <a:latin typeface="Meiryo" charset="-128"/>
              <a:ea typeface="Meiryo" charset="-128"/>
              <a:cs typeface="Meiryo" charset="-128"/>
            </a:endParaRPr>
          </a:p>
          <a:p>
            <a:r>
              <a:rPr kumimoji="1" lang="ja-JP" altLang="en-US" sz="800" dirty="0">
                <a:solidFill>
                  <a:srgbClr val="FFFFFF"/>
                </a:solidFill>
                <a:latin typeface="Meiryo" charset="-128"/>
                <a:ea typeface="Meiryo" charset="-128"/>
                <a:cs typeface="Meiryo" charset="-128"/>
              </a:rPr>
              <a:t>分類に必要な特徴は職人が設定・組み合わせ</a:t>
            </a:r>
          </a:p>
        </p:txBody>
      </p:sp>
    </p:spTree>
    <p:extLst>
      <p:ext uri="{BB962C8B-B14F-4D97-AF65-F5344CB8AC3E}">
        <p14:creationId xmlns:p14="http://schemas.microsoft.com/office/powerpoint/2010/main" val="85935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人工知能・機械学習・ディープラーニングの関係</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25</a:t>
            </a:fld>
            <a:endParaRPr kumimoji="1" lang="ja-JP" altLang="en-US"/>
          </a:p>
        </p:txBody>
      </p:sp>
      <p:sp>
        <p:nvSpPr>
          <p:cNvPr id="4" name="正方形/長方形 3"/>
          <p:cNvSpPr/>
          <p:nvPr/>
        </p:nvSpPr>
        <p:spPr>
          <a:xfrm>
            <a:off x="629562" y="1124744"/>
            <a:ext cx="7902878" cy="4464496"/>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275856" y="1993147"/>
            <a:ext cx="5256584" cy="359609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5922150" y="2852936"/>
            <a:ext cx="2610290" cy="273630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629562" y="5733256"/>
            <a:ext cx="882098" cy="432048"/>
          </a:xfrm>
          <a:prstGeom prst="rect">
            <a:avLst/>
          </a:prstGeom>
          <a:solidFill>
            <a:schemeClr val="tx2">
              <a:lumMod val="60000"/>
              <a:lumOff val="40000"/>
            </a:schemeClr>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a:solidFill>
                  <a:srgbClr val="FFFFFF"/>
                </a:solidFill>
                <a:latin typeface="Arial Rounded MT Bold" charset="0"/>
                <a:ea typeface="Arial Rounded MT Bold" charset="0"/>
                <a:cs typeface="Arial Rounded MT Bold" charset="0"/>
              </a:rPr>
              <a:t>1950</a:t>
            </a:r>
            <a:r>
              <a:rPr kumimoji="1" lang="ja-JP" altLang="en-US" sz="900" dirty="0">
                <a:solidFill>
                  <a:srgbClr val="FFFFFF"/>
                </a:solidFill>
                <a:latin typeface="HGSoeiKakugothicUB" charset="-128"/>
                <a:ea typeface="HGSoeiKakugothicUB" charset="-128"/>
                <a:cs typeface="HGSoeiKakugothicUB" charset="-128"/>
              </a:rPr>
              <a:t>年代</a:t>
            </a:r>
          </a:p>
        </p:txBody>
      </p:sp>
      <p:sp>
        <p:nvSpPr>
          <p:cNvPr id="8" name="正方形/長方形 7"/>
          <p:cNvSpPr/>
          <p:nvPr/>
        </p:nvSpPr>
        <p:spPr>
          <a:xfrm>
            <a:off x="1511660" y="5733256"/>
            <a:ext cx="882098" cy="432048"/>
          </a:xfrm>
          <a:prstGeom prst="rect">
            <a:avLst/>
          </a:prstGeom>
          <a:solidFill>
            <a:schemeClr val="tx2">
              <a:lumMod val="60000"/>
              <a:lumOff val="40000"/>
            </a:schemeClr>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a:solidFill>
                  <a:srgbClr val="FFFFFF"/>
                </a:solidFill>
                <a:latin typeface="Arial Rounded MT Bold" charset="0"/>
                <a:ea typeface="Arial Rounded MT Bold" charset="0"/>
                <a:cs typeface="Arial Rounded MT Bold" charset="0"/>
              </a:rPr>
              <a:t>1960</a:t>
            </a:r>
            <a:r>
              <a:rPr kumimoji="1" lang="ja-JP" altLang="en-US" sz="900" dirty="0">
                <a:solidFill>
                  <a:srgbClr val="FFFFFF"/>
                </a:solidFill>
                <a:latin typeface="HGSoeiKakugothicUB" charset="-128"/>
                <a:ea typeface="HGSoeiKakugothicUB" charset="-128"/>
                <a:cs typeface="HGSoeiKakugothicUB" charset="-128"/>
              </a:rPr>
              <a:t>年代</a:t>
            </a:r>
          </a:p>
        </p:txBody>
      </p:sp>
      <p:sp>
        <p:nvSpPr>
          <p:cNvPr id="9" name="正方形/長方形 8"/>
          <p:cNvSpPr/>
          <p:nvPr/>
        </p:nvSpPr>
        <p:spPr>
          <a:xfrm>
            <a:off x="2393758" y="5733256"/>
            <a:ext cx="882098" cy="432048"/>
          </a:xfrm>
          <a:prstGeom prst="rect">
            <a:avLst/>
          </a:prstGeom>
          <a:solidFill>
            <a:schemeClr val="tx2">
              <a:lumMod val="60000"/>
              <a:lumOff val="40000"/>
            </a:schemeClr>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a:solidFill>
                  <a:srgbClr val="FFFFFF"/>
                </a:solidFill>
                <a:latin typeface="Arial Rounded MT Bold" charset="0"/>
                <a:ea typeface="Arial Rounded MT Bold" charset="0"/>
                <a:cs typeface="Arial Rounded MT Bold" charset="0"/>
              </a:rPr>
              <a:t>1970</a:t>
            </a:r>
            <a:r>
              <a:rPr kumimoji="1" lang="ja-JP" altLang="en-US" sz="900" dirty="0">
                <a:solidFill>
                  <a:srgbClr val="FFFFFF"/>
                </a:solidFill>
                <a:latin typeface="HGSoeiKakugothicUB" charset="-128"/>
                <a:ea typeface="HGSoeiKakugothicUB" charset="-128"/>
                <a:cs typeface="HGSoeiKakugothicUB" charset="-128"/>
              </a:rPr>
              <a:t>年代</a:t>
            </a:r>
          </a:p>
        </p:txBody>
      </p:sp>
      <p:sp>
        <p:nvSpPr>
          <p:cNvPr id="10" name="正方形/長方形 9"/>
          <p:cNvSpPr/>
          <p:nvPr/>
        </p:nvSpPr>
        <p:spPr>
          <a:xfrm>
            <a:off x="3275856" y="5733256"/>
            <a:ext cx="882098" cy="432048"/>
          </a:xfrm>
          <a:prstGeom prst="rect">
            <a:avLst/>
          </a:prstGeom>
          <a:solidFill>
            <a:srgbClr val="0070C0"/>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a:solidFill>
                  <a:srgbClr val="FFFFFF"/>
                </a:solidFill>
                <a:latin typeface="Arial Rounded MT Bold" charset="0"/>
                <a:ea typeface="Arial Rounded MT Bold" charset="0"/>
                <a:cs typeface="Arial Rounded MT Bold" charset="0"/>
              </a:rPr>
              <a:t>1980</a:t>
            </a:r>
            <a:r>
              <a:rPr kumimoji="1" lang="ja-JP" altLang="en-US" sz="900" dirty="0">
                <a:solidFill>
                  <a:srgbClr val="FFFFFF"/>
                </a:solidFill>
                <a:latin typeface="HGSoeiKakugothicUB" charset="-128"/>
                <a:ea typeface="HGSoeiKakugothicUB" charset="-128"/>
                <a:cs typeface="HGSoeiKakugothicUB" charset="-128"/>
              </a:rPr>
              <a:t>年代</a:t>
            </a:r>
          </a:p>
        </p:txBody>
      </p:sp>
      <p:sp>
        <p:nvSpPr>
          <p:cNvPr id="11" name="正方形/長方形 10"/>
          <p:cNvSpPr/>
          <p:nvPr/>
        </p:nvSpPr>
        <p:spPr>
          <a:xfrm>
            <a:off x="4157954" y="5733256"/>
            <a:ext cx="882098" cy="432048"/>
          </a:xfrm>
          <a:prstGeom prst="rect">
            <a:avLst/>
          </a:prstGeom>
          <a:solidFill>
            <a:srgbClr val="0070C0"/>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a:solidFill>
                  <a:srgbClr val="FFFFFF"/>
                </a:solidFill>
                <a:latin typeface="Arial Rounded MT Bold" charset="0"/>
                <a:ea typeface="Arial Rounded MT Bold" charset="0"/>
                <a:cs typeface="Arial Rounded MT Bold" charset="0"/>
              </a:rPr>
              <a:t>1990</a:t>
            </a:r>
            <a:r>
              <a:rPr kumimoji="1" lang="ja-JP" altLang="en-US" sz="900" dirty="0">
                <a:solidFill>
                  <a:srgbClr val="FFFFFF"/>
                </a:solidFill>
                <a:latin typeface="HGSoeiKakugothicUB" charset="-128"/>
                <a:ea typeface="HGSoeiKakugothicUB" charset="-128"/>
                <a:cs typeface="HGSoeiKakugothicUB" charset="-128"/>
              </a:rPr>
              <a:t>年代</a:t>
            </a:r>
          </a:p>
        </p:txBody>
      </p:sp>
      <p:sp>
        <p:nvSpPr>
          <p:cNvPr id="12" name="正方形/長方形 11"/>
          <p:cNvSpPr/>
          <p:nvPr/>
        </p:nvSpPr>
        <p:spPr>
          <a:xfrm>
            <a:off x="5040052" y="5733256"/>
            <a:ext cx="882098" cy="432048"/>
          </a:xfrm>
          <a:prstGeom prst="rect">
            <a:avLst/>
          </a:prstGeom>
          <a:solidFill>
            <a:srgbClr val="0070C0"/>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a:solidFill>
                  <a:srgbClr val="FFFFFF"/>
                </a:solidFill>
                <a:latin typeface="Arial Rounded MT Bold" charset="0"/>
                <a:ea typeface="Arial Rounded MT Bold" charset="0"/>
                <a:cs typeface="Arial Rounded MT Bold" charset="0"/>
              </a:rPr>
              <a:t>2000</a:t>
            </a:r>
            <a:r>
              <a:rPr kumimoji="1" lang="ja-JP" altLang="en-US" sz="900" dirty="0">
                <a:solidFill>
                  <a:srgbClr val="FFFFFF"/>
                </a:solidFill>
                <a:latin typeface="HGSoeiKakugothicUB" charset="-128"/>
                <a:ea typeface="HGSoeiKakugothicUB" charset="-128"/>
                <a:cs typeface="HGSoeiKakugothicUB" charset="-128"/>
              </a:rPr>
              <a:t>年代</a:t>
            </a:r>
          </a:p>
        </p:txBody>
      </p:sp>
      <p:sp>
        <p:nvSpPr>
          <p:cNvPr id="14" name="ホームベース 13"/>
          <p:cNvSpPr/>
          <p:nvPr/>
        </p:nvSpPr>
        <p:spPr>
          <a:xfrm>
            <a:off x="5922150" y="5733256"/>
            <a:ext cx="2610290" cy="432048"/>
          </a:xfrm>
          <a:prstGeom prst="homePlate">
            <a:avLst/>
          </a:prstGeom>
          <a:solidFill>
            <a:srgbClr val="0432FF"/>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1400" dirty="0">
                <a:solidFill>
                  <a:srgbClr val="FFFFFF"/>
                </a:solidFill>
                <a:latin typeface="Arial Rounded MT Bold" charset="0"/>
                <a:ea typeface="Arial Rounded MT Bold" charset="0"/>
                <a:cs typeface="Arial Rounded MT Bold" charset="0"/>
              </a:rPr>
              <a:t>2010</a:t>
            </a:r>
            <a:r>
              <a:rPr kumimoji="1" lang="ja-JP" altLang="en-US" sz="1400" dirty="0">
                <a:solidFill>
                  <a:srgbClr val="FFFFFF"/>
                </a:solidFill>
                <a:latin typeface="HGSoeiKakugothicUB" charset="-128"/>
                <a:ea typeface="HGSoeiKakugothicUB" charset="-128"/>
                <a:cs typeface="HGSoeiKakugothicUB" charset="-128"/>
              </a:rPr>
              <a:t>年代</a:t>
            </a:r>
          </a:p>
        </p:txBody>
      </p:sp>
      <p:sp>
        <p:nvSpPr>
          <p:cNvPr id="15" name="テキスト ボックス 14"/>
          <p:cNvSpPr txBox="1"/>
          <p:nvPr/>
        </p:nvSpPr>
        <p:spPr>
          <a:xfrm>
            <a:off x="758527" y="1340768"/>
            <a:ext cx="1596912" cy="523220"/>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人工知能</a:t>
            </a:r>
            <a:endParaRPr kumimoji="1" lang="en-US" altLang="ja-JP" sz="1200" b="1" dirty="0">
              <a:solidFill>
                <a:schemeClr val="bg1"/>
              </a:solidFill>
              <a:latin typeface="Meiryo" charset="-128"/>
              <a:ea typeface="Meiryo" charset="-128"/>
              <a:cs typeface="Meiryo" charset="-128"/>
            </a:endParaRPr>
          </a:p>
          <a:p>
            <a:r>
              <a:rPr kumimoji="1" lang="en-US" altLang="ja-JP" sz="1000" b="1" dirty="0">
                <a:solidFill>
                  <a:schemeClr val="bg1"/>
                </a:solidFill>
                <a:latin typeface="Meiryo" charset="-128"/>
                <a:ea typeface="Meiryo" charset="-128"/>
                <a:cs typeface="Meiryo" charset="-128"/>
              </a:rPr>
              <a:t>Artificial Intelligence</a:t>
            </a:r>
            <a:endParaRPr kumimoji="1" lang="ja-JP" altLang="en-US" sz="1000" b="1" dirty="0">
              <a:solidFill>
                <a:schemeClr val="bg1"/>
              </a:solidFill>
              <a:latin typeface="Meiryo" charset="-128"/>
              <a:ea typeface="Meiryo" charset="-128"/>
              <a:cs typeface="Meiryo" charset="-128"/>
            </a:endParaRPr>
          </a:p>
        </p:txBody>
      </p:sp>
      <p:sp>
        <p:nvSpPr>
          <p:cNvPr id="16" name="テキスト ボックス 15"/>
          <p:cNvSpPr txBox="1"/>
          <p:nvPr/>
        </p:nvSpPr>
        <p:spPr>
          <a:xfrm>
            <a:off x="3393141" y="2204864"/>
            <a:ext cx="1382110" cy="523220"/>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機械学習</a:t>
            </a:r>
            <a:endParaRPr lang="en-US" altLang="ja-JP" sz="1200" b="1" dirty="0">
              <a:solidFill>
                <a:schemeClr val="bg1"/>
              </a:solidFill>
              <a:latin typeface="Meiryo" charset="-128"/>
              <a:ea typeface="Meiryo" charset="-128"/>
              <a:cs typeface="Meiryo" charset="-128"/>
            </a:endParaRPr>
          </a:p>
          <a:p>
            <a:r>
              <a:rPr kumimoji="1" lang="en-US" altLang="ja-JP" sz="1000" b="1" dirty="0">
                <a:solidFill>
                  <a:schemeClr val="bg1"/>
                </a:solidFill>
                <a:latin typeface="Meiryo" charset="-128"/>
                <a:ea typeface="Meiryo" charset="-128"/>
                <a:cs typeface="Meiryo" charset="-128"/>
              </a:rPr>
              <a:t>Machine Learning</a:t>
            </a:r>
            <a:endParaRPr kumimoji="1" lang="ja-JP" altLang="en-US" sz="1000" b="1" dirty="0">
              <a:solidFill>
                <a:schemeClr val="bg1"/>
              </a:solidFill>
              <a:latin typeface="Meiryo" charset="-128"/>
              <a:ea typeface="Meiryo" charset="-128"/>
              <a:cs typeface="Meiryo" charset="-128"/>
            </a:endParaRPr>
          </a:p>
        </p:txBody>
      </p:sp>
      <p:sp>
        <p:nvSpPr>
          <p:cNvPr id="17" name="テキスト ボックス 16"/>
          <p:cNvSpPr txBox="1"/>
          <p:nvPr/>
        </p:nvSpPr>
        <p:spPr>
          <a:xfrm>
            <a:off x="6141437" y="3068960"/>
            <a:ext cx="1168910" cy="523220"/>
          </a:xfrm>
          <a:prstGeom prst="rect">
            <a:avLst/>
          </a:prstGeom>
          <a:noFill/>
        </p:spPr>
        <p:txBody>
          <a:bodyPr wrap="none" rtlCol="0">
            <a:spAutoFit/>
          </a:bodyPr>
          <a:lstStyle/>
          <a:p>
            <a:r>
              <a:rPr lang="ja-JP" altLang="en-US" b="1" dirty="0">
                <a:solidFill>
                  <a:schemeClr val="bg1"/>
                </a:solidFill>
                <a:latin typeface="Meiryo" charset="-128"/>
                <a:ea typeface="Meiryo" charset="-128"/>
                <a:cs typeface="Meiryo" charset="-128"/>
              </a:rPr>
              <a:t>深層</a:t>
            </a:r>
            <a:r>
              <a:rPr kumimoji="1" lang="ja-JP" altLang="en-US" b="1" dirty="0">
                <a:solidFill>
                  <a:schemeClr val="bg1"/>
                </a:solidFill>
                <a:latin typeface="Meiryo" charset="-128"/>
                <a:ea typeface="Meiryo" charset="-128"/>
                <a:cs typeface="Meiryo" charset="-128"/>
              </a:rPr>
              <a:t>学習</a:t>
            </a:r>
            <a:endParaRPr lang="en-US" altLang="ja-JP" sz="1200" b="1" dirty="0">
              <a:solidFill>
                <a:schemeClr val="bg1"/>
              </a:solidFill>
              <a:latin typeface="Meiryo" charset="-128"/>
              <a:ea typeface="Meiryo" charset="-128"/>
              <a:cs typeface="Meiryo" charset="-128"/>
            </a:endParaRPr>
          </a:p>
          <a:p>
            <a:r>
              <a:rPr kumimoji="1" lang="en-US" altLang="ja-JP" sz="1000" b="1" dirty="0">
                <a:solidFill>
                  <a:schemeClr val="bg1"/>
                </a:solidFill>
                <a:latin typeface="Meiryo" charset="-128"/>
                <a:ea typeface="Meiryo" charset="-128"/>
                <a:cs typeface="Meiryo" charset="-128"/>
              </a:rPr>
              <a:t>Deep Learning</a:t>
            </a:r>
            <a:endParaRPr kumimoji="1" lang="ja-JP" altLang="en-US" sz="1000" b="1" dirty="0">
              <a:solidFill>
                <a:schemeClr val="bg1"/>
              </a:solidFill>
              <a:latin typeface="Meiryo" charset="-128"/>
              <a:ea typeface="Meiryo" charset="-128"/>
              <a:cs typeface="Meiryo" charset="-128"/>
            </a:endParaRPr>
          </a:p>
        </p:txBody>
      </p:sp>
      <p:sp>
        <p:nvSpPr>
          <p:cNvPr id="18" name="テキスト ボックス 17"/>
          <p:cNvSpPr txBox="1"/>
          <p:nvPr/>
        </p:nvSpPr>
        <p:spPr>
          <a:xfrm>
            <a:off x="758527" y="1851969"/>
            <a:ext cx="1723549" cy="461665"/>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人間の”知能”を機械で</a:t>
            </a:r>
            <a:endParaRPr kumimoji="1" lang="en-US" altLang="ja-JP" sz="1200" dirty="0">
              <a:solidFill>
                <a:schemeClr val="bg1"/>
              </a:solidFill>
              <a:latin typeface="Meiryo" charset="-128"/>
              <a:ea typeface="Meiryo" charset="-128"/>
              <a:cs typeface="Meiryo" charset="-128"/>
            </a:endParaRPr>
          </a:p>
          <a:p>
            <a:r>
              <a:rPr kumimoji="1" lang="ja-JP" altLang="en-US" sz="1200" dirty="0">
                <a:solidFill>
                  <a:schemeClr val="bg1"/>
                </a:solidFill>
                <a:latin typeface="Meiryo" charset="-128"/>
                <a:ea typeface="Meiryo" charset="-128"/>
                <a:cs typeface="Meiryo" charset="-128"/>
              </a:rPr>
              <a:t>人工的に再現したもの</a:t>
            </a:r>
          </a:p>
        </p:txBody>
      </p:sp>
      <p:sp>
        <p:nvSpPr>
          <p:cNvPr id="19" name="正方形/長方形 18"/>
          <p:cNvSpPr/>
          <p:nvPr/>
        </p:nvSpPr>
        <p:spPr>
          <a:xfrm>
            <a:off x="3393142" y="2734336"/>
            <a:ext cx="2411724" cy="830997"/>
          </a:xfrm>
          <a:prstGeom prst="rect">
            <a:avLst/>
          </a:prstGeom>
          <a:noFill/>
        </p:spPr>
        <p:txBody>
          <a:bodyPr wrap="square" rtlCol="0">
            <a:spAutoFit/>
          </a:bodyPr>
          <a:lstStyle/>
          <a:p>
            <a:r>
              <a:rPr lang="ja-JP" altLang="en-US" sz="1200" dirty="0">
                <a:solidFill>
                  <a:schemeClr val="bg1"/>
                </a:solidFill>
                <a:latin typeface="Meiryo" charset="-128"/>
                <a:ea typeface="Meiryo" charset="-128"/>
                <a:cs typeface="Meiryo" charset="-128"/>
              </a:rPr>
              <a:t>人工知能の研究分野の</a:t>
            </a:r>
            <a:r>
              <a:rPr lang="en-US" altLang="ja-JP" sz="1200" dirty="0">
                <a:solidFill>
                  <a:schemeClr val="bg1"/>
                </a:solidFill>
                <a:latin typeface="Meiryo" charset="-128"/>
                <a:ea typeface="Meiryo" charset="-128"/>
                <a:cs typeface="Meiryo" charset="-128"/>
              </a:rPr>
              <a:t>1</a:t>
            </a:r>
            <a:r>
              <a:rPr lang="ja-JP" altLang="en-US" sz="1200" dirty="0">
                <a:solidFill>
                  <a:schemeClr val="bg1"/>
                </a:solidFill>
                <a:latin typeface="Meiryo" charset="-128"/>
                <a:ea typeface="Meiryo" charset="-128"/>
                <a:cs typeface="Meiryo" charset="-128"/>
              </a:rPr>
              <a:t>つで、</a:t>
            </a:r>
            <a:endParaRPr lang="en-US" altLang="ja-JP" sz="1200" dirty="0">
              <a:solidFill>
                <a:schemeClr val="bg1"/>
              </a:solidFill>
              <a:latin typeface="Meiryo" charset="-128"/>
              <a:ea typeface="Meiryo" charset="-128"/>
              <a:cs typeface="Meiryo" charset="-128"/>
            </a:endParaRPr>
          </a:p>
          <a:p>
            <a:r>
              <a:rPr lang="ja-JP" altLang="en-US" sz="1200" dirty="0">
                <a:solidFill>
                  <a:schemeClr val="bg1"/>
                </a:solidFill>
                <a:latin typeface="Meiryo" charset="-128"/>
                <a:ea typeface="Meiryo" charset="-128"/>
                <a:cs typeface="Meiryo" charset="-128"/>
              </a:rPr>
              <a:t>データを解析し、その結果から判断や予測を行うための規則性やルールを見つけ出す手法</a:t>
            </a:r>
          </a:p>
        </p:txBody>
      </p:sp>
      <p:sp>
        <p:nvSpPr>
          <p:cNvPr id="20" name="正方形/長方形 19"/>
          <p:cNvSpPr/>
          <p:nvPr/>
        </p:nvSpPr>
        <p:spPr>
          <a:xfrm>
            <a:off x="6141437" y="3637473"/>
            <a:ext cx="2376264" cy="1015663"/>
          </a:xfrm>
          <a:prstGeom prst="rect">
            <a:avLst/>
          </a:prstGeom>
          <a:noFill/>
        </p:spPr>
        <p:txBody>
          <a:bodyPr wrap="square" rtlCol="0">
            <a:spAutoFit/>
          </a:bodyPr>
          <a:lstStyle/>
          <a:p>
            <a:r>
              <a:rPr lang="ja-JP" altLang="en-US" sz="1200" dirty="0">
                <a:solidFill>
                  <a:schemeClr val="bg1"/>
                </a:solidFill>
                <a:latin typeface="Meiryo" charset="-128"/>
                <a:ea typeface="Meiryo" charset="-128"/>
                <a:cs typeface="Meiryo" charset="-128"/>
              </a:rPr>
              <a:t>脳科学の研究成果を基盤に、データの分類や認識の基準を人間が教えなくても、データを解析することで自ら見つけ出すことができる機械学習の手法</a:t>
            </a:r>
          </a:p>
        </p:txBody>
      </p:sp>
      <p:pic>
        <p:nvPicPr>
          <p:cNvPr id="21" name="図 20" descr="brain-illustration-1940x900_35269.jpg"/>
          <p:cNvPicPr>
            <a:picLocks noChangeAspect="1"/>
          </p:cNvPicPr>
          <p:nvPr/>
        </p:nvPicPr>
        <p:blipFill>
          <a:blip r:embed="rId3">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635744" y="4318828"/>
            <a:ext cx="2359480" cy="1177646"/>
          </a:xfrm>
          <a:prstGeom prst="rect">
            <a:avLst/>
          </a:prstGeom>
        </p:spPr>
      </p:pic>
      <p:pic>
        <p:nvPicPr>
          <p:cNvPr id="22" name="図 21" descr="11105b75.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092" y="2436376"/>
            <a:ext cx="1674869" cy="1448567"/>
          </a:xfrm>
          <a:prstGeom prst="rect">
            <a:avLst/>
          </a:prstGeom>
        </p:spPr>
      </p:pic>
      <p:sp>
        <p:nvSpPr>
          <p:cNvPr id="23" name="右矢印 22"/>
          <p:cNvSpPr/>
          <p:nvPr/>
        </p:nvSpPr>
        <p:spPr>
          <a:xfrm rot="5400000">
            <a:off x="1592083" y="3717235"/>
            <a:ext cx="464885" cy="580899"/>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円柱 23"/>
          <p:cNvSpPr/>
          <p:nvPr/>
        </p:nvSpPr>
        <p:spPr>
          <a:xfrm>
            <a:off x="3784615" y="3647393"/>
            <a:ext cx="1581484" cy="537079"/>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solidFill>
                  <a:srgbClr val="FFFFFF"/>
                </a:solidFill>
                <a:latin typeface="Meiryo" charset="-128"/>
                <a:ea typeface="Meiryo" charset="-128"/>
                <a:cs typeface="Meiryo" charset="-128"/>
              </a:rPr>
              <a:t>データ</a:t>
            </a:r>
            <a:endParaRPr kumimoji="1" lang="en-US" altLang="ja-JP" sz="1400" b="1" dirty="0">
              <a:solidFill>
                <a:srgbClr val="FFFFFF"/>
              </a:solidFill>
              <a:latin typeface="Meiryo" charset="-128"/>
              <a:ea typeface="Meiryo" charset="-128"/>
              <a:cs typeface="Meiryo" charset="-128"/>
            </a:endParaRPr>
          </a:p>
        </p:txBody>
      </p:sp>
      <p:sp>
        <p:nvSpPr>
          <p:cNvPr id="25" name="正方形/長方形 24"/>
          <p:cNvSpPr/>
          <p:nvPr/>
        </p:nvSpPr>
        <p:spPr>
          <a:xfrm>
            <a:off x="3784615" y="4405811"/>
            <a:ext cx="1570438" cy="416610"/>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dirty="0">
                <a:solidFill>
                  <a:srgbClr val="FFFFFF"/>
                </a:solidFill>
                <a:latin typeface="Meiryo" charset="-128"/>
                <a:ea typeface="Meiryo" charset="-128"/>
                <a:cs typeface="Meiryo" charset="-128"/>
              </a:rPr>
              <a:t>アルゴリズム</a:t>
            </a:r>
          </a:p>
        </p:txBody>
      </p:sp>
      <p:grpSp>
        <p:nvGrpSpPr>
          <p:cNvPr id="65" name="図形グループ 64"/>
          <p:cNvGrpSpPr/>
          <p:nvPr/>
        </p:nvGrpSpPr>
        <p:grpSpPr>
          <a:xfrm>
            <a:off x="4830038" y="4688868"/>
            <a:ext cx="697233" cy="302481"/>
            <a:chOff x="6847005" y="3794192"/>
            <a:chExt cx="1068834" cy="535079"/>
          </a:xfrm>
        </p:grpSpPr>
        <p:grpSp>
          <p:nvGrpSpPr>
            <p:cNvPr id="27" name="図形グループ 26"/>
            <p:cNvGrpSpPr/>
            <p:nvPr/>
          </p:nvGrpSpPr>
          <p:grpSpPr>
            <a:xfrm>
              <a:off x="7223689" y="3794192"/>
              <a:ext cx="317500" cy="157483"/>
              <a:chOff x="6769100" y="1390650"/>
              <a:chExt cx="317500" cy="157483"/>
            </a:xfrm>
          </p:grpSpPr>
          <p:sp>
            <p:nvSpPr>
              <p:cNvPr id="28" name="正方形/長方形 2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円/楕円 2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 name="直線コネクタ 2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 name="図形グループ 30"/>
            <p:cNvGrpSpPr/>
            <p:nvPr/>
          </p:nvGrpSpPr>
          <p:grpSpPr>
            <a:xfrm>
              <a:off x="7223689" y="3987654"/>
              <a:ext cx="317500" cy="157483"/>
              <a:chOff x="6769100" y="1390650"/>
              <a:chExt cx="317500" cy="157483"/>
            </a:xfrm>
          </p:grpSpPr>
          <p:sp>
            <p:nvSpPr>
              <p:cNvPr id="32" name="正方形/長方形 3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円/楕円 3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4" name="直線コネクタ 3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5" name="図形グループ 34"/>
            <p:cNvGrpSpPr/>
            <p:nvPr/>
          </p:nvGrpSpPr>
          <p:grpSpPr>
            <a:xfrm>
              <a:off x="7223689" y="4169247"/>
              <a:ext cx="317500" cy="157483"/>
              <a:chOff x="6769100" y="1390650"/>
              <a:chExt cx="317500" cy="157483"/>
            </a:xfrm>
          </p:grpSpPr>
          <p:sp>
            <p:nvSpPr>
              <p:cNvPr id="36" name="正方形/長方形 3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円/楕円 3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 name="直線コネクタ 3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9" name="図形グループ 38"/>
            <p:cNvGrpSpPr/>
            <p:nvPr/>
          </p:nvGrpSpPr>
          <p:grpSpPr>
            <a:xfrm>
              <a:off x="7598339" y="3796733"/>
              <a:ext cx="317500" cy="157483"/>
              <a:chOff x="6769100" y="1390650"/>
              <a:chExt cx="317500" cy="157483"/>
            </a:xfrm>
          </p:grpSpPr>
          <p:sp>
            <p:nvSpPr>
              <p:cNvPr id="40" name="正方形/長方形 3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円/楕円 4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2" name="直線コネクタ 4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3" name="図形グループ 42"/>
            <p:cNvGrpSpPr/>
            <p:nvPr/>
          </p:nvGrpSpPr>
          <p:grpSpPr>
            <a:xfrm>
              <a:off x="7598339" y="3990195"/>
              <a:ext cx="317500" cy="157483"/>
              <a:chOff x="6769100" y="1390650"/>
              <a:chExt cx="317500" cy="157483"/>
            </a:xfrm>
          </p:grpSpPr>
          <p:sp>
            <p:nvSpPr>
              <p:cNvPr id="44" name="正方形/長方形 4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円/楕円 4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6" name="直線コネクタ 4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7" name="図形グループ 46"/>
            <p:cNvGrpSpPr/>
            <p:nvPr/>
          </p:nvGrpSpPr>
          <p:grpSpPr>
            <a:xfrm>
              <a:off x="7598339" y="4171788"/>
              <a:ext cx="317500" cy="157483"/>
              <a:chOff x="6769100" y="1390650"/>
              <a:chExt cx="317500" cy="157483"/>
            </a:xfrm>
          </p:grpSpPr>
          <p:sp>
            <p:nvSpPr>
              <p:cNvPr id="48" name="正方形/長方形 4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円/楕円 4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0" name="直線コネクタ 4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2" name="図形グループ 51"/>
            <p:cNvGrpSpPr/>
            <p:nvPr/>
          </p:nvGrpSpPr>
          <p:grpSpPr>
            <a:xfrm>
              <a:off x="6847005" y="3794192"/>
              <a:ext cx="317500" cy="157483"/>
              <a:chOff x="6769100" y="1390650"/>
              <a:chExt cx="317500" cy="157483"/>
            </a:xfrm>
          </p:grpSpPr>
          <p:sp>
            <p:nvSpPr>
              <p:cNvPr id="53" name="正方形/長方形 5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楕円 5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5" name="直線コネクタ 5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6" name="図形グループ 55"/>
            <p:cNvGrpSpPr/>
            <p:nvPr/>
          </p:nvGrpSpPr>
          <p:grpSpPr>
            <a:xfrm>
              <a:off x="6847005" y="3987654"/>
              <a:ext cx="317500" cy="157483"/>
              <a:chOff x="6769100" y="1390650"/>
              <a:chExt cx="317500" cy="157483"/>
            </a:xfrm>
          </p:grpSpPr>
          <p:sp>
            <p:nvSpPr>
              <p:cNvPr id="57" name="正方形/長方形 5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9" name="直線コネクタ 5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0" name="図形グループ 59"/>
            <p:cNvGrpSpPr/>
            <p:nvPr/>
          </p:nvGrpSpPr>
          <p:grpSpPr>
            <a:xfrm>
              <a:off x="6847005" y="4169247"/>
              <a:ext cx="317500" cy="157483"/>
              <a:chOff x="6769100" y="1390650"/>
              <a:chExt cx="317500" cy="157483"/>
            </a:xfrm>
          </p:grpSpPr>
          <p:sp>
            <p:nvSpPr>
              <p:cNvPr id="61" name="正方形/長方形 6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3" name="直線コネクタ 6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sp>
        <p:nvSpPr>
          <p:cNvPr id="64" name="上矢印 63"/>
          <p:cNvSpPr/>
          <p:nvPr/>
        </p:nvSpPr>
        <p:spPr>
          <a:xfrm rot="10800000">
            <a:off x="4380085" y="4153683"/>
            <a:ext cx="400044" cy="286194"/>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p:cNvSpPr/>
          <p:nvPr/>
        </p:nvSpPr>
        <p:spPr>
          <a:xfrm>
            <a:off x="3795817" y="5060950"/>
            <a:ext cx="1570438" cy="41661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dirty="0">
                <a:solidFill>
                  <a:srgbClr val="FFFFFF"/>
                </a:solidFill>
                <a:latin typeface="Meiryo" charset="-128"/>
                <a:ea typeface="Meiryo" charset="-128"/>
                <a:cs typeface="Meiryo" charset="-128"/>
              </a:rPr>
              <a:t>規則性やルール</a:t>
            </a:r>
          </a:p>
        </p:txBody>
      </p:sp>
      <p:sp>
        <p:nvSpPr>
          <p:cNvPr id="67" name="上矢印 66"/>
          <p:cNvSpPr/>
          <p:nvPr/>
        </p:nvSpPr>
        <p:spPr>
          <a:xfrm rot="10800000">
            <a:off x="4380084" y="4798232"/>
            <a:ext cx="400044" cy="286194"/>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8" name="図 67"/>
          <p:cNvPicPr>
            <a:picLocks noChangeAspect="1"/>
          </p:cNvPicPr>
          <p:nvPr/>
        </p:nvPicPr>
        <p:blipFill>
          <a:blip r:embed="rId5"/>
          <a:stretch>
            <a:fillRect/>
          </a:stretch>
        </p:blipFill>
        <p:spPr>
          <a:xfrm>
            <a:off x="6252878" y="4765343"/>
            <a:ext cx="947445" cy="712217"/>
          </a:xfrm>
          <a:prstGeom prst="rect">
            <a:avLst/>
          </a:prstGeom>
        </p:spPr>
      </p:pic>
      <p:sp>
        <p:nvSpPr>
          <p:cNvPr id="69" name="正方形/長方形 68"/>
          <p:cNvSpPr/>
          <p:nvPr/>
        </p:nvSpPr>
        <p:spPr>
          <a:xfrm>
            <a:off x="7230914" y="4762037"/>
            <a:ext cx="1113441" cy="71552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0" name="図形グループ 69"/>
          <p:cNvGrpSpPr/>
          <p:nvPr/>
        </p:nvGrpSpPr>
        <p:grpSpPr>
          <a:xfrm>
            <a:off x="7310347" y="4790912"/>
            <a:ext cx="929451" cy="657772"/>
            <a:chOff x="4434679" y="1522802"/>
            <a:chExt cx="4147313" cy="1987721"/>
          </a:xfrm>
        </p:grpSpPr>
        <p:pic>
          <p:nvPicPr>
            <p:cNvPr id="71" name="図 70" descr="DL_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4679" y="1522802"/>
              <a:ext cx="4147313" cy="1987721"/>
            </a:xfrm>
            <a:prstGeom prst="rect">
              <a:avLst/>
            </a:prstGeom>
          </p:spPr>
        </p:pic>
        <p:sp>
          <p:nvSpPr>
            <p:cNvPr id="72" name="円/楕円 71"/>
            <p:cNvSpPr/>
            <p:nvPr/>
          </p:nvSpPr>
          <p:spPr>
            <a:xfrm>
              <a:off x="5553859" y="18859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73" name="円/楕円 72"/>
            <p:cNvSpPr/>
            <p:nvPr/>
          </p:nvSpPr>
          <p:spPr>
            <a:xfrm>
              <a:off x="6646265" y="220070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74" name="円/楕円 73"/>
            <p:cNvSpPr/>
            <p:nvPr/>
          </p:nvSpPr>
          <p:spPr>
            <a:xfrm>
              <a:off x="6982941" y="26896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133400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正方形/長方形 65"/>
          <p:cNvSpPr/>
          <p:nvPr/>
        </p:nvSpPr>
        <p:spPr>
          <a:xfrm>
            <a:off x="598775" y="5013176"/>
            <a:ext cx="7946450" cy="707186"/>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メイリオ"/>
              <a:ea typeface="メイリオ"/>
              <a:cs typeface="メイリオ"/>
            </a:endParaRPr>
          </a:p>
        </p:txBody>
      </p:sp>
      <p:sp>
        <p:nvSpPr>
          <p:cNvPr id="65" name="正方形/長方形 64"/>
          <p:cNvSpPr/>
          <p:nvPr/>
        </p:nvSpPr>
        <p:spPr>
          <a:xfrm>
            <a:off x="595698" y="3945950"/>
            <a:ext cx="7946450" cy="707186"/>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メイリオ"/>
              <a:ea typeface="メイリオ"/>
              <a:cs typeface="メイリオ"/>
            </a:endParaRPr>
          </a:p>
        </p:txBody>
      </p:sp>
      <p:sp>
        <p:nvSpPr>
          <p:cNvPr id="61" name="正方形/長方形 60"/>
          <p:cNvSpPr/>
          <p:nvPr/>
        </p:nvSpPr>
        <p:spPr>
          <a:xfrm>
            <a:off x="595698" y="2277160"/>
            <a:ext cx="7946450" cy="13678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3600" dirty="0">
                <a:solidFill>
                  <a:srgbClr val="FFFFFF"/>
                </a:solidFill>
                <a:latin typeface="メイリオ"/>
                <a:ea typeface="メイリオ"/>
                <a:cs typeface="メイリオ"/>
              </a:rPr>
              <a:t>機械学習</a:t>
            </a:r>
            <a:r>
              <a:rPr lang="en-US" altLang="ja-JP" sz="3600" dirty="0">
                <a:solidFill>
                  <a:srgbClr val="FFFFFF"/>
                </a:solidFill>
                <a:latin typeface="メイリオ"/>
                <a:ea typeface="メイリオ"/>
                <a:cs typeface="メイリオ"/>
              </a:rPr>
              <a:t>(Machine Learning)</a:t>
            </a:r>
          </a:p>
          <a:p>
            <a:pPr algn="ctr"/>
            <a:r>
              <a:rPr kumimoji="1" lang="ja-JP" altLang="en-US" sz="2000" dirty="0">
                <a:solidFill>
                  <a:srgbClr val="FFFFFF"/>
                </a:solidFill>
                <a:latin typeface="メイリオ"/>
                <a:ea typeface="メイリオ"/>
                <a:cs typeface="メイリオ"/>
              </a:rPr>
              <a:t>パターン・規則・関係などの特徴を抽出、ルールを生成</a:t>
            </a:r>
          </a:p>
        </p:txBody>
      </p:sp>
      <p:sp>
        <p:nvSpPr>
          <p:cNvPr id="2" name="タイトル 1"/>
          <p:cNvSpPr>
            <a:spLocks noGrp="1"/>
          </p:cNvSpPr>
          <p:nvPr>
            <p:ph type="title"/>
          </p:nvPr>
        </p:nvSpPr>
        <p:spPr/>
        <p:txBody>
          <a:bodyPr/>
          <a:lstStyle/>
          <a:p>
            <a:r>
              <a:rPr kumimoji="1" lang="ja-JP" altLang="en-US" dirty="0"/>
              <a:t>機械学習とは何か</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26</a:t>
            </a:fld>
            <a:endParaRPr kumimoji="1" lang="ja-JP" altLang="en-US"/>
          </a:p>
        </p:txBody>
      </p:sp>
      <p:pic>
        <p:nvPicPr>
          <p:cNvPr id="5" name="図 4"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74594" y="949675"/>
            <a:ext cx="792088" cy="543647"/>
          </a:xfrm>
          <a:prstGeom prst="rect">
            <a:avLst/>
          </a:prstGeom>
        </p:spPr>
      </p:pic>
      <p:grpSp>
        <p:nvGrpSpPr>
          <p:cNvPr id="6" name="図形グループ 5"/>
          <p:cNvGrpSpPr/>
          <p:nvPr/>
        </p:nvGrpSpPr>
        <p:grpSpPr>
          <a:xfrm>
            <a:off x="2214979" y="951952"/>
            <a:ext cx="300621" cy="590586"/>
            <a:chOff x="1946324" y="4125162"/>
            <a:chExt cx="969964" cy="2007872"/>
          </a:xfrm>
        </p:grpSpPr>
        <p:sp>
          <p:nvSpPr>
            <p:cNvPr id="7" name="円/楕円 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ローチャート: 論理積ゲート 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 name="図形グループ 8"/>
          <p:cNvGrpSpPr/>
          <p:nvPr/>
        </p:nvGrpSpPr>
        <p:grpSpPr>
          <a:xfrm>
            <a:off x="2675933" y="926781"/>
            <a:ext cx="300621" cy="590586"/>
            <a:chOff x="1946324" y="4125162"/>
            <a:chExt cx="969964" cy="2007872"/>
          </a:xfrm>
        </p:grpSpPr>
        <p:sp>
          <p:nvSpPr>
            <p:cNvPr id="10" name="円/楕円 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フローチャート: 論理積ゲート 1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 name="図形グループ 11"/>
          <p:cNvGrpSpPr/>
          <p:nvPr/>
        </p:nvGrpSpPr>
        <p:grpSpPr>
          <a:xfrm>
            <a:off x="2447334" y="873985"/>
            <a:ext cx="300621" cy="590586"/>
            <a:chOff x="1946324" y="4125162"/>
            <a:chExt cx="969964" cy="2007872"/>
          </a:xfrm>
        </p:grpSpPr>
        <p:sp>
          <p:nvSpPr>
            <p:cNvPr id="13" name="円/楕円 1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フローチャート: 論理積ゲート 1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5" name="図 1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13865" y="1194835"/>
            <a:ext cx="499881" cy="499881"/>
          </a:xfrm>
          <a:prstGeom prst="rect">
            <a:avLst/>
          </a:prstGeom>
        </p:spPr>
      </p:pic>
      <p:pic>
        <p:nvPicPr>
          <p:cNvPr id="16" name="図 15"/>
          <p:cNvPicPr>
            <a:picLocks noChangeAspect="1"/>
          </p:cNvPicPr>
          <p:nvPr/>
        </p:nvPicPr>
        <p:blipFill>
          <a:blip r:embed="rId5">
            <a:clrChange>
              <a:clrFrom>
                <a:srgbClr val="FFFFFF"/>
              </a:clrFrom>
              <a:clrTo>
                <a:srgbClr val="FFFFFF">
                  <a:alpha val="0"/>
                </a:srgbClr>
              </a:clrTo>
            </a:clrChange>
          </a:blip>
          <a:stretch>
            <a:fillRect/>
          </a:stretch>
        </p:blipFill>
        <p:spPr>
          <a:xfrm>
            <a:off x="3484172" y="1024396"/>
            <a:ext cx="535070" cy="535070"/>
          </a:xfrm>
          <a:prstGeom prst="rect">
            <a:avLst/>
          </a:prstGeom>
        </p:spPr>
      </p:pic>
      <p:pic>
        <p:nvPicPr>
          <p:cNvPr id="17" name="図 16"/>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27198" y="776056"/>
            <a:ext cx="608263" cy="608263"/>
          </a:xfrm>
          <a:prstGeom prst="rect">
            <a:avLst/>
          </a:prstGeom>
        </p:spPr>
      </p:pic>
      <p:pic>
        <p:nvPicPr>
          <p:cNvPr id="18" name="図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7147" y="846986"/>
            <a:ext cx="1023013" cy="766272"/>
          </a:xfrm>
          <a:prstGeom prst="rect">
            <a:avLst/>
          </a:prstGeom>
        </p:spPr>
      </p:pic>
      <p:grpSp>
        <p:nvGrpSpPr>
          <p:cNvPr id="19" name="図形グループ 18"/>
          <p:cNvGrpSpPr/>
          <p:nvPr/>
        </p:nvGrpSpPr>
        <p:grpSpPr>
          <a:xfrm>
            <a:off x="868184" y="850135"/>
            <a:ext cx="662027" cy="675697"/>
            <a:chOff x="921147" y="2673903"/>
            <a:chExt cx="2035043" cy="2195257"/>
          </a:xfrm>
        </p:grpSpPr>
        <p:sp>
          <p:nvSpPr>
            <p:cNvPr id="20" name="台形 19"/>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2" name="図形グループ 21"/>
            <p:cNvGrpSpPr/>
            <p:nvPr/>
          </p:nvGrpSpPr>
          <p:grpSpPr>
            <a:xfrm rot="18523230">
              <a:off x="289583" y="3305467"/>
              <a:ext cx="1602719" cy="339591"/>
              <a:chOff x="1084045" y="2295821"/>
              <a:chExt cx="1399064" cy="288032"/>
            </a:xfrm>
          </p:grpSpPr>
          <p:grpSp>
            <p:nvGrpSpPr>
              <p:cNvPr id="27" name="図形グループ 26"/>
              <p:cNvGrpSpPr/>
              <p:nvPr/>
            </p:nvGrpSpPr>
            <p:grpSpPr>
              <a:xfrm>
                <a:off x="1084045" y="2295821"/>
                <a:ext cx="1399064" cy="288032"/>
                <a:chOff x="531457" y="2456892"/>
                <a:chExt cx="1399064" cy="288032"/>
              </a:xfrm>
            </p:grpSpPr>
            <p:sp>
              <p:nvSpPr>
                <p:cNvPr id="29" name="正方形/長方形 28"/>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円/楕円 29"/>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8" name="円/楕円 27"/>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3" name="円/楕円 22"/>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台形 25"/>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1" name="円柱 30"/>
          <p:cNvSpPr/>
          <p:nvPr/>
        </p:nvSpPr>
        <p:spPr>
          <a:xfrm>
            <a:off x="595698" y="1632543"/>
            <a:ext cx="1203064" cy="328494"/>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Hiragino Kaku Gothic Pro W6" charset="-128"/>
                <a:ea typeface="Hiragino Kaku Gothic Pro W6" charset="-128"/>
                <a:cs typeface="Hiragino Kaku Gothic Pro W6" charset="-128"/>
              </a:rPr>
              <a:t>機械</a:t>
            </a:r>
            <a:endParaRPr kumimoji="1" lang="ja-JP" altLang="en-US" sz="1050" dirty="0">
              <a:solidFill>
                <a:srgbClr val="FFFFFF"/>
              </a:solidFill>
              <a:latin typeface="Hiragino Kaku Gothic Pro W6" charset="-128"/>
              <a:ea typeface="Hiragino Kaku Gothic Pro W6" charset="-128"/>
              <a:cs typeface="Hiragino Kaku Gothic Pro W6" charset="-128"/>
            </a:endParaRPr>
          </a:p>
        </p:txBody>
      </p:sp>
      <p:sp>
        <p:nvSpPr>
          <p:cNvPr id="32" name="円柱 31"/>
          <p:cNvSpPr/>
          <p:nvPr/>
        </p:nvSpPr>
        <p:spPr>
          <a:xfrm>
            <a:off x="1949309" y="1619334"/>
            <a:ext cx="1198130" cy="344524"/>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Hiragino Kaku Gothic Pro W6" charset="-128"/>
                <a:ea typeface="Hiragino Kaku Gothic Pro W6" charset="-128"/>
                <a:cs typeface="Hiragino Kaku Gothic Pro W6" charset="-128"/>
              </a:rPr>
              <a:t>人間</a:t>
            </a:r>
          </a:p>
        </p:txBody>
      </p:sp>
      <p:sp>
        <p:nvSpPr>
          <p:cNvPr id="33" name="円柱 32"/>
          <p:cNvSpPr/>
          <p:nvPr/>
        </p:nvSpPr>
        <p:spPr>
          <a:xfrm>
            <a:off x="3297986" y="1628251"/>
            <a:ext cx="1131804" cy="332785"/>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Hiragino Kaku Gothic Pro W6" charset="-128"/>
                <a:ea typeface="Hiragino Kaku Gothic Pro W6" charset="-128"/>
                <a:cs typeface="Hiragino Kaku Gothic Pro W6" charset="-128"/>
              </a:rPr>
              <a:t>交通</a:t>
            </a:r>
          </a:p>
        </p:txBody>
      </p:sp>
      <p:sp>
        <p:nvSpPr>
          <p:cNvPr id="34" name="円柱 33"/>
          <p:cNvSpPr/>
          <p:nvPr/>
        </p:nvSpPr>
        <p:spPr>
          <a:xfrm>
            <a:off x="4646662" y="1625514"/>
            <a:ext cx="1219179" cy="335522"/>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Hiragino Kaku Gothic Pro W6" charset="-128"/>
                <a:ea typeface="Hiragino Kaku Gothic Pro W6" charset="-128"/>
                <a:cs typeface="Hiragino Kaku Gothic Pro W6" charset="-128"/>
              </a:rPr>
              <a:t>自動車</a:t>
            </a:r>
          </a:p>
        </p:txBody>
      </p:sp>
      <p:sp>
        <p:nvSpPr>
          <p:cNvPr id="35" name="円柱 34"/>
          <p:cNvSpPr/>
          <p:nvPr/>
        </p:nvSpPr>
        <p:spPr>
          <a:xfrm>
            <a:off x="7344016" y="1619334"/>
            <a:ext cx="1198132" cy="341701"/>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Hiragino Kaku Gothic Pro W6" charset="-128"/>
                <a:ea typeface="Hiragino Kaku Gothic Pro W6" charset="-128"/>
                <a:cs typeface="Hiragino Kaku Gothic Pro W6" charset="-128"/>
              </a:rPr>
              <a:t>情報システム</a:t>
            </a:r>
          </a:p>
        </p:txBody>
      </p:sp>
      <p:sp>
        <p:nvSpPr>
          <p:cNvPr id="36" name="円柱 35"/>
          <p:cNvSpPr/>
          <p:nvPr/>
        </p:nvSpPr>
        <p:spPr>
          <a:xfrm>
            <a:off x="5995623" y="1636438"/>
            <a:ext cx="1197848" cy="335521"/>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Hiragino Kaku Gothic Pro W6" charset="-128"/>
                <a:ea typeface="Hiragino Kaku Gothic Pro W6" charset="-128"/>
                <a:cs typeface="Hiragino Kaku Gothic Pro W6" charset="-128"/>
              </a:rPr>
              <a:t>医療</a:t>
            </a:r>
            <a:endParaRPr kumimoji="1" lang="ja-JP" altLang="en-US" sz="1050" dirty="0">
              <a:solidFill>
                <a:srgbClr val="FFFFFF"/>
              </a:solidFill>
              <a:latin typeface="Hiragino Kaku Gothic Pro W6" charset="-128"/>
              <a:ea typeface="Hiragino Kaku Gothic Pro W6" charset="-128"/>
              <a:cs typeface="Hiragino Kaku Gothic Pro W6" charset="-128"/>
            </a:endParaRPr>
          </a:p>
        </p:txBody>
      </p:sp>
      <p:grpSp>
        <p:nvGrpSpPr>
          <p:cNvPr id="37" name="図形グループ 36"/>
          <p:cNvGrpSpPr/>
          <p:nvPr/>
        </p:nvGrpSpPr>
        <p:grpSpPr>
          <a:xfrm>
            <a:off x="7704057" y="876841"/>
            <a:ext cx="517785" cy="587435"/>
            <a:chOff x="2667295" y="1059799"/>
            <a:chExt cx="681672" cy="722281"/>
          </a:xfrm>
        </p:grpSpPr>
        <p:sp>
          <p:nvSpPr>
            <p:cNvPr id="38" name="角丸四角形 37"/>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9" name="図 38"/>
            <p:cNvPicPr>
              <a:picLocks noChangeAspect="1"/>
            </p:cNvPicPr>
            <p:nvPr/>
          </p:nvPicPr>
          <p:blipFill>
            <a:blip r:embed="rId8">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40" name="図形グループ 39"/>
          <p:cNvGrpSpPr/>
          <p:nvPr/>
        </p:nvGrpSpPr>
        <p:grpSpPr>
          <a:xfrm>
            <a:off x="7782342" y="973582"/>
            <a:ext cx="265954" cy="577851"/>
            <a:chOff x="1946324" y="4125162"/>
            <a:chExt cx="969964" cy="2007872"/>
          </a:xfrm>
        </p:grpSpPr>
        <p:sp>
          <p:nvSpPr>
            <p:cNvPr id="41" name="円/楕円 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2" name="フローチャート: 論理積ゲート 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43" name="正方形/長方形 42"/>
          <p:cNvSpPr/>
          <p:nvPr/>
        </p:nvSpPr>
        <p:spPr>
          <a:xfrm>
            <a:off x="1288252" y="4031507"/>
            <a:ext cx="1198131" cy="51187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Hiragino Kaku Gothic Pro W6" charset="-128"/>
                <a:ea typeface="Hiragino Kaku Gothic Pro W6" charset="-128"/>
                <a:cs typeface="Hiragino Kaku Gothic Pro W6" charset="-128"/>
              </a:rPr>
              <a:t>検索</a:t>
            </a:r>
          </a:p>
        </p:txBody>
      </p:sp>
      <p:sp>
        <p:nvSpPr>
          <p:cNvPr id="44" name="正方形/長方形 43"/>
          <p:cNvSpPr/>
          <p:nvPr/>
        </p:nvSpPr>
        <p:spPr>
          <a:xfrm>
            <a:off x="2636929" y="4037876"/>
            <a:ext cx="1198131" cy="51187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Hiragino Kaku Gothic Pro W6" charset="-128"/>
                <a:ea typeface="Hiragino Kaku Gothic Pro W6" charset="-128"/>
                <a:cs typeface="Hiragino Kaku Gothic Pro W6" charset="-128"/>
              </a:rPr>
              <a:t>分類</a:t>
            </a:r>
          </a:p>
        </p:txBody>
      </p:sp>
      <p:sp>
        <p:nvSpPr>
          <p:cNvPr id="45" name="正方形/長方形 44"/>
          <p:cNvSpPr/>
          <p:nvPr/>
        </p:nvSpPr>
        <p:spPr>
          <a:xfrm>
            <a:off x="3985606" y="4037876"/>
            <a:ext cx="1198131" cy="51187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Hiragino Kaku Gothic Pro W6" charset="-128"/>
                <a:ea typeface="Hiragino Kaku Gothic Pro W6" charset="-128"/>
                <a:cs typeface="Hiragino Kaku Gothic Pro W6" charset="-128"/>
              </a:rPr>
              <a:t>判別</a:t>
            </a:r>
            <a:endParaRPr kumimoji="1" lang="en-US" altLang="ja-JP" sz="2000" dirty="0">
              <a:solidFill>
                <a:srgbClr val="FFFFFF"/>
              </a:solidFill>
              <a:latin typeface="Hiragino Kaku Gothic Pro W6" charset="-128"/>
              <a:ea typeface="Hiragino Kaku Gothic Pro W6" charset="-128"/>
              <a:cs typeface="Hiragino Kaku Gothic Pro W6" charset="-128"/>
            </a:endParaRPr>
          </a:p>
        </p:txBody>
      </p:sp>
      <p:sp>
        <p:nvSpPr>
          <p:cNvPr id="46" name="正方形/長方形 45"/>
          <p:cNvSpPr/>
          <p:nvPr/>
        </p:nvSpPr>
        <p:spPr>
          <a:xfrm>
            <a:off x="5334283" y="4037876"/>
            <a:ext cx="1198131" cy="51187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Hiragino Kaku Gothic Pro W6" charset="-128"/>
                <a:ea typeface="Hiragino Kaku Gothic Pro W6" charset="-128"/>
                <a:cs typeface="Hiragino Kaku Gothic Pro W6" charset="-128"/>
              </a:rPr>
              <a:t>検知</a:t>
            </a:r>
            <a:endParaRPr kumimoji="1" lang="en-US" altLang="ja-JP" sz="2000" dirty="0">
              <a:solidFill>
                <a:srgbClr val="FFFFFF"/>
              </a:solidFill>
              <a:latin typeface="Hiragino Kaku Gothic Pro W6" charset="-128"/>
              <a:ea typeface="Hiragino Kaku Gothic Pro W6" charset="-128"/>
              <a:cs typeface="Hiragino Kaku Gothic Pro W6" charset="-128"/>
            </a:endParaRPr>
          </a:p>
        </p:txBody>
      </p:sp>
      <p:sp>
        <p:nvSpPr>
          <p:cNvPr id="47" name="正方形/長方形 46"/>
          <p:cNvSpPr/>
          <p:nvPr/>
        </p:nvSpPr>
        <p:spPr>
          <a:xfrm>
            <a:off x="6680518" y="4037876"/>
            <a:ext cx="1198131" cy="51187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Hiragino Kaku Gothic Pro W6" charset="-128"/>
                <a:ea typeface="Hiragino Kaku Gothic Pro W6" charset="-128"/>
                <a:cs typeface="Hiragino Kaku Gothic Pro W6" charset="-128"/>
              </a:rPr>
              <a:t>予測</a:t>
            </a:r>
            <a:endParaRPr kumimoji="1" lang="en-US" altLang="ja-JP" sz="2000" dirty="0">
              <a:solidFill>
                <a:srgbClr val="FFFFFF"/>
              </a:solidFill>
              <a:latin typeface="Hiragino Kaku Gothic Pro W6" charset="-128"/>
              <a:ea typeface="Hiragino Kaku Gothic Pro W6" charset="-128"/>
              <a:cs typeface="Hiragino Kaku Gothic Pro W6" charset="-128"/>
            </a:endParaRPr>
          </a:p>
        </p:txBody>
      </p:sp>
      <p:sp>
        <p:nvSpPr>
          <p:cNvPr id="49" name="下矢印 48"/>
          <p:cNvSpPr/>
          <p:nvPr/>
        </p:nvSpPr>
        <p:spPr>
          <a:xfrm>
            <a:off x="1057206" y="1971319"/>
            <a:ext cx="260610" cy="383620"/>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下矢印 49"/>
          <p:cNvSpPr/>
          <p:nvPr/>
        </p:nvSpPr>
        <p:spPr>
          <a:xfrm>
            <a:off x="2418069" y="1971319"/>
            <a:ext cx="260610" cy="383620"/>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下矢印 50"/>
          <p:cNvSpPr/>
          <p:nvPr/>
        </p:nvSpPr>
        <p:spPr>
          <a:xfrm>
            <a:off x="3755487" y="1965260"/>
            <a:ext cx="260610" cy="383620"/>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下矢印 51"/>
          <p:cNvSpPr/>
          <p:nvPr/>
        </p:nvSpPr>
        <p:spPr>
          <a:xfrm>
            <a:off x="5116350" y="1965260"/>
            <a:ext cx="260610" cy="383620"/>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下矢印 52"/>
          <p:cNvSpPr/>
          <p:nvPr/>
        </p:nvSpPr>
        <p:spPr>
          <a:xfrm>
            <a:off x="6474624" y="1968571"/>
            <a:ext cx="260610" cy="383620"/>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下矢印 53"/>
          <p:cNvSpPr/>
          <p:nvPr/>
        </p:nvSpPr>
        <p:spPr>
          <a:xfrm>
            <a:off x="7835487" y="1968571"/>
            <a:ext cx="260610" cy="383620"/>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3643158" y="5110818"/>
            <a:ext cx="1883026" cy="51190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Hiragino Kaku Gothic Pro W6" charset="-128"/>
                <a:ea typeface="Hiragino Kaku Gothic Pro W6" charset="-128"/>
                <a:cs typeface="Hiragino Kaku Gothic Pro W6" charset="-128"/>
              </a:rPr>
              <a:t>推　論</a:t>
            </a:r>
          </a:p>
        </p:txBody>
      </p:sp>
      <p:sp>
        <p:nvSpPr>
          <p:cNvPr id="58" name="正方形/長方形 57"/>
          <p:cNvSpPr/>
          <p:nvPr/>
        </p:nvSpPr>
        <p:spPr>
          <a:xfrm>
            <a:off x="5995623" y="5110819"/>
            <a:ext cx="1883026" cy="51190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Hiragino Kaku Gothic Pro W6" charset="-128"/>
                <a:ea typeface="Hiragino Kaku Gothic Pro W6" charset="-128"/>
                <a:cs typeface="Hiragino Kaku Gothic Pro W6" charset="-128"/>
              </a:rPr>
              <a:t>判　断</a:t>
            </a:r>
            <a:endParaRPr lang="en-US" altLang="ja-JP" sz="2000" dirty="0">
              <a:solidFill>
                <a:srgbClr val="FFFFFF"/>
              </a:solidFill>
              <a:latin typeface="Hiragino Kaku Gothic Pro W6" charset="-128"/>
              <a:ea typeface="Hiragino Kaku Gothic Pro W6" charset="-128"/>
              <a:cs typeface="Hiragino Kaku Gothic Pro W6" charset="-128"/>
            </a:endParaRPr>
          </a:p>
        </p:txBody>
      </p:sp>
      <p:sp>
        <p:nvSpPr>
          <p:cNvPr id="59" name="正方形/長方形 58"/>
          <p:cNvSpPr/>
          <p:nvPr/>
        </p:nvSpPr>
        <p:spPr>
          <a:xfrm>
            <a:off x="1291452" y="5110818"/>
            <a:ext cx="1883026" cy="51190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Hiragino Kaku Gothic Pro W6" charset="-128"/>
                <a:ea typeface="Hiragino Kaku Gothic Pro W6" charset="-128"/>
                <a:cs typeface="Hiragino Kaku Gothic Pro W6" charset="-128"/>
              </a:rPr>
              <a:t>最適化</a:t>
            </a:r>
            <a:endParaRPr kumimoji="1" lang="en-US" altLang="ja-JP" sz="2000" dirty="0">
              <a:solidFill>
                <a:srgbClr val="FFFFFF"/>
              </a:solidFill>
              <a:latin typeface="Hiragino Kaku Gothic Pro W6" charset="-128"/>
              <a:ea typeface="Hiragino Kaku Gothic Pro W6" charset="-128"/>
              <a:cs typeface="Hiragino Kaku Gothic Pro W6" charset="-128"/>
            </a:endParaRPr>
          </a:p>
        </p:txBody>
      </p:sp>
      <p:sp>
        <p:nvSpPr>
          <p:cNvPr id="62" name="正方形/長方形 61"/>
          <p:cNvSpPr/>
          <p:nvPr/>
        </p:nvSpPr>
        <p:spPr>
          <a:xfrm>
            <a:off x="3288360" y="6000547"/>
            <a:ext cx="2513429" cy="51190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Hiragino Kaku Gothic Pro W6" charset="-128"/>
                <a:ea typeface="Hiragino Kaku Gothic Pro W6" charset="-128"/>
                <a:cs typeface="Hiragino Kaku Gothic Pro W6" charset="-128"/>
              </a:rPr>
              <a:t>意志決定</a:t>
            </a:r>
            <a:endParaRPr kumimoji="1" lang="ja-JP" altLang="en-US" sz="2000" dirty="0">
              <a:solidFill>
                <a:srgbClr val="FFFFFF"/>
              </a:solidFill>
              <a:latin typeface="Hiragino Kaku Gothic Pro W6" charset="-128"/>
              <a:ea typeface="Hiragino Kaku Gothic Pro W6" charset="-128"/>
              <a:cs typeface="Hiragino Kaku Gothic Pro W6" charset="-128"/>
            </a:endParaRPr>
          </a:p>
        </p:txBody>
      </p:sp>
      <p:sp>
        <p:nvSpPr>
          <p:cNvPr id="63" name="正方形/長方形 62"/>
          <p:cNvSpPr/>
          <p:nvPr/>
        </p:nvSpPr>
        <p:spPr>
          <a:xfrm>
            <a:off x="5995623" y="6000547"/>
            <a:ext cx="2513429" cy="51190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Hiragino Kaku Gothic Pro W6" charset="-128"/>
                <a:ea typeface="Hiragino Kaku Gothic Pro W6" charset="-128"/>
                <a:cs typeface="Hiragino Kaku Gothic Pro W6" charset="-128"/>
              </a:rPr>
              <a:t>機器制御</a:t>
            </a:r>
            <a:endParaRPr lang="en-US" altLang="ja-JP" sz="2000" dirty="0">
              <a:solidFill>
                <a:srgbClr val="FFFFFF"/>
              </a:solidFill>
              <a:latin typeface="Hiragino Kaku Gothic Pro W6" charset="-128"/>
              <a:ea typeface="Hiragino Kaku Gothic Pro W6" charset="-128"/>
              <a:cs typeface="Hiragino Kaku Gothic Pro W6" charset="-128"/>
            </a:endParaRPr>
          </a:p>
        </p:txBody>
      </p:sp>
      <p:sp>
        <p:nvSpPr>
          <p:cNvPr id="64" name="正方形/長方形 63"/>
          <p:cNvSpPr/>
          <p:nvPr/>
        </p:nvSpPr>
        <p:spPr>
          <a:xfrm>
            <a:off x="562602" y="6000547"/>
            <a:ext cx="2513429" cy="51190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Hiragino Kaku Gothic Pro W6" charset="-128"/>
                <a:ea typeface="Hiragino Kaku Gothic Pro W6" charset="-128"/>
                <a:cs typeface="Hiragino Kaku Gothic Pro W6" charset="-128"/>
              </a:rPr>
              <a:t>アドバイス</a:t>
            </a:r>
            <a:endParaRPr kumimoji="1" lang="en-US" altLang="ja-JP" sz="2000" dirty="0">
              <a:solidFill>
                <a:srgbClr val="FFFFFF"/>
              </a:solidFill>
              <a:latin typeface="Hiragino Kaku Gothic Pro W6" charset="-128"/>
              <a:ea typeface="Hiragino Kaku Gothic Pro W6" charset="-128"/>
              <a:cs typeface="Hiragino Kaku Gothic Pro W6" charset="-128"/>
            </a:endParaRPr>
          </a:p>
        </p:txBody>
      </p:sp>
      <p:sp>
        <p:nvSpPr>
          <p:cNvPr id="67" name="下矢印 66"/>
          <p:cNvSpPr/>
          <p:nvPr/>
        </p:nvSpPr>
        <p:spPr>
          <a:xfrm>
            <a:off x="4100798" y="3609754"/>
            <a:ext cx="963214" cy="383620"/>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下矢印 67"/>
          <p:cNvSpPr/>
          <p:nvPr/>
        </p:nvSpPr>
        <p:spPr>
          <a:xfrm>
            <a:off x="4090393" y="4626205"/>
            <a:ext cx="963214" cy="383620"/>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下矢印 68"/>
          <p:cNvSpPr/>
          <p:nvPr/>
        </p:nvSpPr>
        <p:spPr>
          <a:xfrm>
            <a:off x="1337709" y="5690233"/>
            <a:ext cx="963214" cy="383620"/>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下矢印 69"/>
          <p:cNvSpPr/>
          <p:nvPr/>
        </p:nvSpPr>
        <p:spPr>
          <a:xfrm>
            <a:off x="4100798" y="5690233"/>
            <a:ext cx="963214" cy="383620"/>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下矢印 70"/>
          <p:cNvSpPr/>
          <p:nvPr/>
        </p:nvSpPr>
        <p:spPr>
          <a:xfrm>
            <a:off x="6770730" y="5690233"/>
            <a:ext cx="963214" cy="383620"/>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872436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p:cNvSpPr/>
          <p:nvPr/>
        </p:nvSpPr>
        <p:spPr>
          <a:xfrm>
            <a:off x="4639676" y="822704"/>
            <a:ext cx="4320480" cy="562798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179512" y="825348"/>
            <a:ext cx="4320480" cy="5627988"/>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人工知能の</a:t>
            </a:r>
            <a:r>
              <a:rPr kumimoji="1" lang="en-US" altLang="ja-JP" dirty="0" smtClean="0"/>
              <a:t>2</a:t>
            </a:r>
            <a:r>
              <a:rPr kumimoji="1" lang="ja-JP" altLang="en-US" dirty="0" smtClean="0"/>
              <a:t>つの方向性　　＊差し替えの図</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27</a:t>
            </a:fld>
            <a:endParaRPr kumimoji="1" lang="ja-JP" altLang="en-US"/>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9692" y="3590872"/>
            <a:ext cx="1384616" cy="659530"/>
          </a:xfrm>
          <a:prstGeom prst="rect">
            <a:avLst/>
          </a:prstGeom>
          <a:ln>
            <a:noFill/>
          </a:ln>
          <a:effectLst>
            <a:outerShdw blurRad="292100" dist="139700" dir="2700000" algn="tl" rotWithShape="0">
              <a:srgbClr val="333333">
                <a:alpha val="65000"/>
              </a:srgbClr>
            </a:outerShdw>
          </a:effectLst>
        </p:spPr>
      </p:pic>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9692" y="4793769"/>
            <a:ext cx="1384616" cy="723463"/>
          </a:xfrm>
          <a:prstGeom prst="rect">
            <a:avLst/>
          </a:prstGeom>
          <a:ln>
            <a:noFill/>
          </a:ln>
          <a:effectLst>
            <a:outerShdw blurRad="292100" dist="139700" dir="2700000" algn="tl" rotWithShape="0">
              <a:srgbClr val="333333">
                <a:alpha val="65000"/>
              </a:srgbClr>
            </a:outerShdw>
          </a:effectLst>
        </p:spPr>
      </p:pic>
      <p:pic>
        <p:nvPicPr>
          <p:cNvPr id="11" name="図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9692" y="2254092"/>
            <a:ext cx="1384616" cy="723462"/>
          </a:xfrm>
          <a:prstGeom prst="rect">
            <a:avLst/>
          </a:prstGeom>
          <a:ln>
            <a:noFill/>
          </a:ln>
          <a:effectLst>
            <a:outerShdw blurRad="292100" dist="139700" dir="2700000" algn="tl" rotWithShape="0">
              <a:srgbClr val="333333">
                <a:alpha val="65000"/>
              </a:srgbClr>
            </a:outerShdw>
          </a:effectLst>
        </p:spPr>
      </p:pic>
      <p:sp>
        <p:nvSpPr>
          <p:cNvPr id="12" name="テキスト ボックス 11"/>
          <p:cNvSpPr txBox="1"/>
          <p:nvPr/>
        </p:nvSpPr>
        <p:spPr>
          <a:xfrm>
            <a:off x="3879692" y="3167921"/>
            <a:ext cx="1519968" cy="369332"/>
          </a:xfrm>
          <a:prstGeom prst="rect">
            <a:avLst/>
          </a:prstGeom>
          <a:noFill/>
        </p:spPr>
        <p:txBody>
          <a:bodyPr wrap="none" rtlCol="0">
            <a:spAutoFit/>
          </a:bodyPr>
          <a:lstStyle/>
          <a:p>
            <a:r>
              <a:rPr kumimoji="1" lang="ja-JP" altLang="en-US" dirty="0" smtClean="0">
                <a:solidFill>
                  <a:srgbClr val="002060"/>
                </a:solidFill>
                <a:latin typeface="Meiryo" charset="-128"/>
                <a:ea typeface="Meiryo" charset="-128"/>
                <a:cs typeface="Meiryo" charset="-128"/>
              </a:rPr>
              <a:t>視覚（</a:t>
            </a:r>
            <a:r>
              <a:rPr kumimoji="1" lang="en-US" altLang="ja-JP" dirty="0" smtClean="0">
                <a:solidFill>
                  <a:srgbClr val="002060"/>
                </a:solidFill>
                <a:latin typeface="Meiryo" charset="-128"/>
                <a:ea typeface="Meiryo" charset="-128"/>
                <a:cs typeface="Meiryo" charset="-128"/>
              </a:rPr>
              <a:t>See</a:t>
            </a:r>
            <a:r>
              <a:rPr kumimoji="1" lang="ja-JP" altLang="en-US" dirty="0" smtClean="0">
                <a:solidFill>
                  <a:srgbClr val="002060"/>
                </a:solidFill>
                <a:latin typeface="Meiryo" charset="-128"/>
                <a:ea typeface="Meiryo" charset="-128"/>
                <a:cs typeface="Meiryo" charset="-128"/>
              </a:rPr>
              <a:t>）</a:t>
            </a:r>
            <a:endParaRPr kumimoji="1" lang="ja-JP" altLang="en-US" dirty="0">
              <a:solidFill>
                <a:srgbClr val="002060"/>
              </a:solidFill>
              <a:latin typeface="Meiryo" charset="-128"/>
              <a:ea typeface="Meiryo" charset="-128"/>
              <a:cs typeface="Meiryo" charset="-128"/>
            </a:endParaRPr>
          </a:p>
        </p:txBody>
      </p:sp>
      <p:sp>
        <p:nvSpPr>
          <p:cNvPr id="13" name="テキスト ボックス 12"/>
          <p:cNvSpPr txBox="1"/>
          <p:nvPr/>
        </p:nvSpPr>
        <p:spPr>
          <a:xfrm>
            <a:off x="3872705" y="4453108"/>
            <a:ext cx="1515158" cy="369332"/>
          </a:xfrm>
          <a:prstGeom prst="rect">
            <a:avLst/>
          </a:prstGeom>
          <a:noFill/>
        </p:spPr>
        <p:txBody>
          <a:bodyPr wrap="none" rtlCol="0">
            <a:spAutoFit/>
          </a:bodyPr>
          <a:lstStyle/>
          <a:p>
            <a:r>
              <a:rPr kumimoji="1" lang="ja-JP" altLang="en-US" dirty="0" smtClean="0">
                <a:solidFill>
                  <a:srgbClr val="002060"/>
                </a:solidFill>
                <a:latin typeface="Meiryo" charset="-128"/>
                <a:ea typeface="Meiryo" charset="-128"/>
                <a:cs typeface="Meiryo" charset="-128"/>
              </a:rPr>
              <a:t>聴覚</a:t>
            </a:r>
            <a:r>
              <a:rPr kumimoji="1" lang="en-US" altLang="ja-JP" dirty="0" smtClean="0">
                <a:solidFill>
                  <a:srgbClr val="002060"/>
                </a:solidFill>
                <a:latin typeface="Meiryo" charset="-128"/>
                <a:ea typeface="Meiryo" charset="-128"/>
                <a:cs typeface="Meiryo" charset="-128"/>
              </a:rPr>
              <a:t>(Listen)</a:t>
            </a:r>
          </a:p>
        </p:txBody>
      </p:sp>
      <p:sp>
        <p:nvSpPr>
          <p:cNvPr id="14" name="テキスト ボックス 13"/>
          <p:cNvSpPr txBox="1"/>
          <p:nvPr/>
        </p:nvSpPr>
        <p:spPr>
          <a:xfrm>
            <a:off x="3879692" y="1884760"/>
            <a:ext cx="1549078" cy="369332"/>
          </a:xfrm>
          <a:prstGeom prst="rect">
            <a:avLst/>
          </a:prstGeom>
          <a:noFill/>
        </p:spPr>
        <p:txBody>
          <a:bodyPr wrap="none" rtlCol="0">
            <a:spAutoFit/>
          </a:bodyPr>
          <a:lstStyle/>
          <a:p>
            <a:r>
              <a:rPr kumimoji="1" lang="ja-JP" altLang="en-US" dirty="0" smtClean="0">
                <a:solidFill>
                  <a:srgbClr val="002060"/>
                </a:solidFill>
                <a:latin typeface="Meiryo" charset="-128"/>
                <a:ea typeface="Meiryo" charset="-128"/>
                <a:cs typeface="Meiryo" charset="-128"/>
              </a:rPr>
              <a:t>対話（</a:t>
            </a:r>
            <a:r>
              <a:rPr kumimoji="1" lang="en-US" altLang="ja-JP" dirty="0" smtClean="0">
                <a:solidFill>
                  <a:srgbClr val="002060"/>
                </a:solidFill>
                <a:latin typeface="Meiryo" charset="-128"/>
                <a:ea typeface="Meiryo" charset="-128"/>
                <a:cs typeface="Meiryo" charset="-128"/>
              </a:rPr>
              <a:t>Talk</a:t>
            </a:r>
            <a:r>
              <a:rPr kumimoji="1" lang="ja-JP" altLang="en-US" dirty="0" smtClean="0">
                <a:solidFill>
                  <a:srgbClr val="002060"/>
                </a:solidFill>
                <a:latin typeface="Meiryo" charset="-128"/>
                <a:ea typeface="Meiryo" charset="-128"/>
                <a:cs typeface="Meiryo" charset="-128"/>
              </a:rPr>
              <a:t>）</a:t>
            </a:r>
            <a:endParaRPr kumimoji="1" lang="ja-JP" altLang="en-US" dirty="0">
              <a:solidFill>
                <a:srgbClr val="002060"/>
              </a:solidFill>
              <a:latin typeface="Meiryo" charset="-128"/>
              <a:ea typeface="Meiryo" charset="-128"/>
              <a:cs typeface="Meiryo" charset="-128"/>
            </a:endParaRPr>
          </a:p>
        </p:txBody>
      </p:sp>
      <p:sp>
        <p:nvSpPr>
          <p:cNvPr id="16" name="テキスト ボックス 15"/>
          <p:cNvSpPr txBox="1"/>
          <p:nvPr/>
        </p:nvSpPr>
        <p:spPr>
          <a:xfrm>
            <a:off x="6565484" y="1045829"/>
            <a:ext cx="2339102" cy="461665"/>
          </a:xfrm>
          <a:prstGeom prst="rect">
            <a:avLst/>
          </a:prstGeom>
          <a:noFill/>
        </p:spPr>
        <p:txBody>
          <a:bodyPr wrap="none" rtlCol="0">
            <a:spAutoFit/>
          </a:bodyPr>
          <a:lstStyle/>
          <a:p>
            <a:pPr algn="r"/>
            <a:r>
              <a:rPr kumimoji="1" lang="ja-JP" altLang="en-US" sz="2400" b="1" dirty="0" smtClean="0">
                <a:solidFill>
                  <a:srgbClr val="009051"/>
                </a:solidFill>
                <a:latin typeface="Meiryo" charset="-128"/>
                <a:ea typeface="Meiryo" charset="-128"/>
                <a:cs typeface="Meiryo" charset="-128"/>
              </a:rPr>
              <a:t>特化型人工知能</a:t>
            </a:r>
            <a:endParaRPr kumimoji="1" lang="ja-JP" altLang="en-US" sz="2400" b="1" dirty="0">
              <a:solidFill>
                <a:srgbClr val="009051"/>
              </a:solidFill>
              <a:latin typeface="Meiryo" charset="-128"/>
              <a:ea typeface="Meiryo" charset="-128"/>
              <a:cs typeface="Meiryo" charset="-128"/>
            </a:endParaRPr>
          </a:p>
        </p:txBody>
      </p:sp>
      <p:sp>
        <p:nvSpPr>
          <p:cNvPr id="17" name="テキスト ボックス 16"/>
          <p:cNvSpPr txBox="1"/>
          <p:nvPr/>
        </p:nvSpPr>
        <p:spPr>
          <a:xfrm>
            <a:off x="5436970" y="1434262"/>
            <a:ext cx="3467616" cy="338554"/>
          </a:xfrm>
          <a:prstGeom prst="rect">
            <a:avLst/>
          </a:prstGeom>
          <a:noFill/>
        </p:spPr>
        <p:txBody>
          <a:bodyPr wrap="none" rtlCol="0">
            <a:spAutoFit/>
          </a:bodyPr>
          <a:lstStyle/>
          <a:p>
            <a:pPr algn="r"/>
            <a:r>
              <a:rPr kumimoji="1" lang="ja-JP" altLang="en-US" sz="1600" dirty="0" smtClean="0">
                <a:solidFill>
                  <a:schemeClr val="tx1">
                    <a:lumMod val="50000"/>
                    <a:lumOff val="50000"/>
                  </a:schemeClr>
                </a:solidFill>
                <a:latin typeface="Meiryo" charset="-128"/>
                <a:ea typeface="Meiryo" charset="-128"/>
                <a:cs typeface="Meiryo" charset="-128"/>
              </a:rPr>
              <a:t>個別の領域において知的に振る舞う</a:t>
            </a:r>
            <a:endParaRPr kumimoji="1" lang="ja-JP" altLang="en-US" sz="1600" dirty="0">
              <a:solidFill>
                <a:schemeClr val="tx1">
                  <a:lumMod val="50000"/>
                  <a:lumOff val="50000"/>
                </a:schemeClr>
              </a:solidFill>
              <a:latin typeface="Meiryo" charset="-128"/>
              <a:ea typeface="Meiryo" charset="-128"/>
              <a:cs typeface="Meiryo" charset="-128"/>
            </a:endParaRPr>
          </a:p>
        </p:txBody>
      </p:sp>
      <p:sp>
        <p:nvSpPr>
          <p:cNvPr id="18" name="テキスト ボックス 17"/>
          <p:cNvSpPr txBox="1"/>
          <p:nvPr/>
        </p:nvSpPr>
        <p:spPr>
          <a:xfrm>
            <a:off x="234363" y="1041819"/>
            <a:ext cx="2339102" cy="461665"/>
          </a:xfrm>
          <a:prstGeom prst="rect">
            <a:avLst/>
          </a:prstGeom>
          <a:noFill/>
        </p:spPr>
        <p:txBody>
          <a:bodyPr wrap="none" rtlCol="0">
            <a:spAutoFit/>
          </a:bodyPr>
          <a:lstStyle/>
          <a:p>
            <a:r>
              <a:rPr kumimoji="1" lang="ja-JP" altLang="en-US" sz="2400" b="1" dirty="0" smtClean="0">
                <a:solidFill>
                  <a:srgbClr val="0432FF"/>
                </a:solidFill>
                <a:latin typeface="Meiryo" charset="-128"/>
                <a:ea typeface="Meiryo" charset="-128"/>
                <a:cs typeface="Meiryo" charset="-128"/>
              </a:rPr>
              <a:t>汎用型人工知能</a:t>
            </a:r>
            <a:endParaRPr kumimoji="1" lang="ja-JP" altLang="en-US" sz="2400" b="1" dirty="0">
              <a:solidFill>
                <a:srgbClr val="0432FF"/>
              </a:solidFill>
              <a:latin typeface="Meiryo" charset="-128"/>
              <a:ea typeface="Meiryo" charset="-128"/>
              <a:cs typeface="Meiryo" charset="-128"/>
            </a:endParaRPr>
          </a:p>
        </p:txBody>
      </p:sp>
      <p:sp>
        <p:nvSpPr>
          <p:cNvPr id="19" name="テキスト ボックス 18"/>
          <p:cNvSpPr txBox="1"/>
          <p:nvPr/>
        </p:nvSpPr>
        <p:spPr>
          <a:xfrm>
            <a:off x="234363" y="1434185"/>
            <a:ext cx="4083169" cy="338554"/>
          </a:xfrm>
          <a:prstGeom prst="rect">
            <a:avLst/>
          </a:prstGeom>
          <a:noFill/>
        </p:spPr>
        <p:txBody>
          <a:bodyPr wrap="none" rtlCol="0">
            <a:spAutoFit/>
          </a:bodyPr>
          <a:lstStyle/>
          <a:p>
            <a:r>
              <a:rPr kumimoji="1" lang="ja-JP" altLang="en-US" sz="1600" dirty="0" smtClean="0">
                <a:solidFill>
                  <a:schemeClr val="tx1">
                    <a:lumMod val="50000"/>
                    <a:lumOff val="50000"/>
                  </a:schemeClr>
                </a:solidFill>
                <a:latin typeface="Meiryo" charset="-128"/>
                <a:ea typeface="Meiryo" charset="-128"/>
                <a:cs typeface="Meiryo" charset="-128"/>
              </a:rPr>
              <a:t>異なる領域で多様で複雑な問題を解決する</a:t>
            </a:r>
            <a:endParaRPr kumimoji="1" lang="ja-JP" altLang="en-US" sz="1600" dirty="0">
              <a:solidFill>
                <a:schemeClr val="tx1">
                  <a:lumMod val="50000"/>
                  <a:lumOff val="50000"/>
                </a:schemeClr>
              </a:solidFill>
              <a:latin typeface="Meiryo" charset="-128"/>
              <a:ea typeface="Meiryo" charset="-128"/>
              <a:cs typeface="Meiryo" charset="-128"/>
            </a:endParaRPr>
          </a:p>
        </p:txBody>
      </p:sp>
      <p:sp>
        <p:nvSpPr>
          <p:cNvPr id="32" name="テキスト ボックス 31"/>
          <p:cNvSpPr txBox="1"/>
          <p:nvPr/>
        </p:nvSpPr>
        <p:spPr>
          <a:xfrm>
            <a:off x="446791" y="2456958"/>
            <a:ext cx="2262158" cy="646331"/>
          </a:xfrm>
          <a:prstGeom prst="rect">
            <a:avLst/>
          </a:prstGeom>
          <a:noFill/>
        </p:spPr>
        <p:txBody>
          <a:bodyPr wrap="none" rtlCol="0">
            <a:spAutoFit/>
          </a:bodyPr>
          <a:lstStyle/>
          <a:p>
            <a:r>
              <a:rPr kumimoji="1" lang="ja-JP" altLang="en-US" dirty="0" smtClean="0">
                <a:solidFill>
                  <a:schemeClr val="tx1">
                    <a:lumMod val="50000"/>
                    <a:lumOff val="50000"/>
                  </a:schemeClr>
                </a:solidFill>
                <a:latin typeface="Meiryo" charset="-128"/>
                <a:ea typeface="Meiryo" charset="-128"/>
                <a:cs typeface="Meiryo" charset="-128"/>
              </a:rPr>
              <a:t>自己理解・自己制御</a:t>
            </a:r>
            <a:endParaRPr kumimoji="1" lang="en-US" altLang="ja-JP" dirty="0" smtClean="0">
              <a:solidFill>
                <a:schemeClr val="tx1">
                  <a:lumMod val="50000"/>
                  <a:lumOff val="50000"/>
                </a:schemeClr>
              </a:solidFill>
              <a:latin typeface="Meiryo" charset="-128"/>
              <a:ea typeface="Meiryo" charset="-128"/>
              <a:cs typeface="Meiryo" charset="-128"/>
            </a:endParaRPr>
          </a:p>
          <a:p>
            <a:r>
              <a:rPr lang="ja-JP" altLang="en-US" dirty="0" smtClean="0">
                <a:solidFill>
                  <a:schemeClr val="tx1">
                    <a:lumMod val="50000"/>
                    <a:lumOff val="50000"/>
                  </a:schemeClr>
                </a:solidFill>
                <a:latin typeface="Meiryo" charset="-128"/>
                <a:ea typeface="Meiryo" charset="-128"/>
                <a:cs typeface="Meiryo" charset="-128"/>
              </a:rPr>
              <a:t>意識・意欲を持つ</a:t>
            </a:r>
            <a:endParaRPr kumimoji="1" lang="ja-JP" altLang="en-US" dirty="0">
              <a:solidFill>
                <a:schemeClr val="tx1">
                  <a:lumMod val="50000"/>
                  <a:lumOff val="50000"/>
                </a:schemeClr>
              </a:solidFill>
              <a:latin typeface="Meiryo" charset="-128"/>
              <a:ea typeface="Meiryo" charset="-128"/>
              <a:cs typeface="Meiryo" charset="-128"/>
            </a:endParaRPr>
          </a:p>
        </p:txBody>
      </p:sp>
      <p:sp>
        <p:nvSpPr>
          <p:cNvPr id="40" name="テキスト ボックス 39"/>
          <p:cNvSpPr txBox="1"/>
          <p:nvPr/>
        </p:nvSpPr>
        <p:spPr>
          <a:xfrm>
            <a:off x="234363" y="5661248"/>
            <a:ext cx="3268107" cy="646331"/>
          </a:xfrm>
          <a:prstGeom prst="rect">
            <a:avLst/>
          </a:prstGeom>
          <a:noFill/>
        </p:spPr>
        <p:txBody>
          <a:bodyPr wrap="square" rtlCol="0">
            <a:spAutoFit/>
          </a:bodyPr>
          <a:lstStyle/>
          <a:p>
            <a:r>
              <a:rPr kumimoji="1" lang="ja-JP" altLang="en-US" dirty="0" smtClean="0">
                <a:solidFill>
                  <a:srgbClr val="0432FF"/>
                </a:solidFill>
                <a:latin typeface="Meiryo" charset="-128"/>
                <a:ea typeface="Meiryo" charset="-128"/>
                <a:cs typeface="Meiryo" charset="-128"/>
              </a:rPr>
              <a:t>自ら課題を発見し</a:t>
            </a:r>
            <a:endParaRPr kumimoji="1" lang="en-US" altLang="ja-JP" dirty="0" smtClean="0">
              <a:solidFill>
                <a:srgbClr val="0432FF"/>
              </a:solidFill>
              <a:latin typeface="Meiryo" charset="-128"/>
              <a:ea typeface="Meiryo" charset="-128"/>
              <a:cs typeface="Meiryo" charset="-128"/>
            </a:endParaRPr>
          </a:p>
          <a:p>
            <a:r>
              <a:rPr kumimoji="1" lang="ja-JP" altLang="en-US" dirty="0" smtClean="0">
                <a:solidFill>
                  <a:srgbClr val="0432FF"/>
                </a:solidFill>
                <a:latin typeface="Meiryo" charset="-128"/>
                <a:ea typeface="Meiryo" charset="-128"/>
                <a:cs typeface="Meiryo" charset="-128"/>
              </a:rPr>
              <a:t>自律的に能力を高めてゆく</a:t>
            </a:r>
            <a:endParaRPr kumimoji="1" lang="ja-JP" altLang="en-US" dirty="0">
              <a:solidFill>
                <a:srgbClr val="0432FF"/>
              </a:solidFill>
              <a:latin typeface="Meiryo" charset="-128"/>
              <a:ea typeface="Meiryo" charset="-128"/>
              <a:cs typeface="Meiryo" charset="-128"/>
            </a:endParaRPr>
          </a:p>
        </p:txBody>
      </p:sp>
      <p:pic>
        <p:nvPicPr>
          <p:cNvPr id="24" name="図 23" descr="brain-illustration-1940x900_35269.jpg"/>
          <p:cNvPicPr>
            <a:picLocks noChangeAspect="1"/>
          </p:cNvPicPr>
          <p:nvPr/>
        </p:nvPicPr>
        <p:blipFill>
          <a:blip r:embed="rId6">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0" y="3168487"/>
            <a:ext cx="3059832" cy="1653953"/>
          </a:xfrm>
          <a:prstGeom prst="rect">
            <a:avLst/>
          </a:prstGeom>
        </p:spPr>
      </p:pic>
      <p:pic>
        <p:nvPicPr>
          <p:cNvPr id="25" name="図 24" descr="brain-illustration-1940x900_35269.jpg"/>
          <p:cNvPicPr>
            <a:picLocks noChangeAspect="1"/>
          </p:cNvPicPr>
          <p:nvPr/>
        </p:nvPicPr>
        <p:blipFill>
          <a:blip r:embed="rId6">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6932246" y="2254092"/>
            <a:ext cx="1338415" cy="723463"/>
          </a:xfrm>
          <a:prstGeom prst="rect">
            <a:avLst/>
          </a:prstGeom>
        </p:spPr>
      </p:pic>
      <p:pic>
        <p:nvPicPr>
          <p:cNvPr id="26" name="図 25" descr="brain-illustration-1940x900_35269.jpg"/>
          <p:cNvPicPr>
            <a:picLocks noChangeAspect="1"/>
          </p:cNvPicPr>
          <p:nvPr/>
        </p:nvPicPr>
        <p:blipFill>
          <a:blip r:embed="rId6">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6932246" y="3505286"/>
            <a:ext cx="1338415" cy="723463"/>
          </a:xfrm>
          <a:prstGeom prst="rect">
            <a:avLst/>
          </a:prstGeom>
        </p:spPr>
      </p:pic>
      <p:pic>
        <p:nvPicPr>
          <p:cNvPr id="28" name="図 27" descr="brain-illustration-1940x900_35269.jpg"/>
          <p:cNvPicPr>
            <a:picLocks noChangeAspect="1"/>
          </p:cNvPicPr>
          <p:nvPr/>
        </p:nvPicPr>
        <p:blipFill>
          <a:blip r:embed="rId6">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6932246" y="4793769"/>
            <a:ext cx="1338415" cy="723463"/>
          </a:xfrm>
          <a:prstGeom prst="rect">
            <a:avLst/>
          </a:prstGeom>
        </p:spPr>
      </p:pic>
      <p:sp>
        <p:nvSpPr>
          <p:cNvPr id="29" name="テキスト ボックス 28"/>
          <p:cNvSpPr txBox="1"/>
          <p:nvPr/>
        </p:nvSpPr>
        <p:spPr>
          <a:xfrm>
            <a:off x="6100981" y="5680874"/>
            <a:ext cx="2803605" cy="646331"/>
          </a:xfrm>
          <a:prstGeom prst="rect">
            <a:avLst/>
          </a:prstGeom>
          <a:noFill/>
        </p:spPr>
        <p:txBody>
          <a:bodyPr wrap="square" rtlCol="0">
            <a:spAutoFit/>
          </a:bodyPr>
          <a:lstStyle/>
          <a:p>
            <a:pPr algn="r"/>
            <a:r>
              <a:rPr kumimoji="1" lang="ja-JP" altLang="en-US" dirty="0" smtClean="0">
                <a:solidFill>
                  <a:srgbClr val="00B050"/>
                </a:solidFill>
                <a:latin typeface="Meiryo" charset="-128"/>
                <a:ea typeface="Meiryo" charset="-128"/>
                <a:cs typeface="Meiryo" charset="-128"/>
              </a:rPr>
              <a:t>人間が課題を発見し</a:t>
            </a:r>
            <a:endParaRPr kumimoji="1" lang="en-US" altLang="ja-JP" dirty="0" smtClean="0">
              <a:solidFill>
                <a:srgbClr val="00B050"/>
              </a:solidFill>
              <a:latin typeface="Meiryo" charset="-128"/>
              <a:ea typeface="Meiryo" charset="-128"/>
              <a:cs typeface="Meiryo" charset="-128"/>
            </a:endParaRPr>
          </a:p>
          <a:p>
            <a:pPr algn="r"/>
            <a:r>
              <a:rPr kumimoji="1" lang="ja-JP" altLang="en-US" dirty="0" smtClean="0">
                <a:solidFill>
                  <a:srgbClr val="00B050"/>
                </a:solidFill>
                <a:latin typeface="Meiryo" charset="-128"/>
                <a:ea typeface="Meiryo" charset="-128"/>
                <a:cs typeface="Meiryo" charset="-128"/>
              </a:rPr>
              <a:t>人間が能力を高めてゆく</a:t>
            </a:r>
            <a:endParaRPr kumimoji="1" lang="ja-JP" altLang="en-US" dirty="0">
              <a:solidFill>
                <a:srgbClr val="00B050"/>
              </a:solidFill>
              <a:latin typeface="Meiryo" charset="-128"/>
              <a:ea typeface="Meiryo" charset="-128"/>
              <a:cs typeface="Meiryo" charset="-128"/>
            </a:endParaRPr>
          </a:p>
        </p:txBody>
      </p:sp>
      <p:cxnSp>
        <p:nvCxnSpPr>
          <p:cNvPr id="5" name="直線矢印コネクタ 4"/>
          <p:cNvCxnSpPr>
            <a:endCxn id="11" idx="1"/>
          </p:cNvCxnSpPr>
          <p:nvPr/>
        </p:nvCxnSpPr>
        <p:spPr>
          <a:xfrm flipV="1">
            <a:off x="2411760" y="2615823"/>
            <a:ext cx="1467932" cy="1310430"/>
          </a:xfrm>
          <a:prstGeom prst="straightConnector1">
            <a:avLst/>
          </a:prstGeom>
          <a:ln w="38100">
            <a:solidFill>
              <a:srgbClr val="0432FF"/>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33" name="直線矢印コネクタ 32"/>
          <p:cNvCxnSpPr>
            <a:endCxn id="8" idx="1"/>
          </p:cNvCxnSpPr>
          <p:nvPr/>
        </p:nvCxnSpPr>
        <p:spPr>
          <a:xfrm flipV="1">
            <a:off x="2411760" y="3920637"/>
            <a:ext cx="1467932" cy="5616"/>
          </a:xfrm>
          <a:prstGeom prst="straightConnector1">
            <a:avLst/>
          </a:prstGeom>
          <a:ln w="38100">
            <a:solidFill>
              <a:srgbClr val="0432FF"/>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37" name="直線矢印コネクタ 36"/>
          <p:cNvCxnSpPr>
            <a:endCxn id="9" idx="1"/>
          </p:cNvCxnSpPr>
          <p:nvPr/>
        </p:nvCxnSpPr>
        <p:spPr>
          <a:xfrm>
            <a:off x="2411760" y="3926253"/>
            <a:ext cx="1467932" cy="1229248"/>
          </a:xfrm>
          <a:prstGeom prst="straightConnector1">
            <a:avLst/>
          </a:prstGeom>
          <a:ln w="38100">
            <a:solidFill>
              <a:srgbClr val="0432FF"/>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39" name="直線矢印コネクタ 38"/>
          <p:cNvCxnSpPr>
            <a:endCxn id="11" idx="3"/>
          </p:cNvCxnSpPr>
          <p:nvPr/>
        </p:nvCxnSpPr>
        <p:spPr>
          <a:xfrm flipH="1">
            <a:off x="5264308" y="2615823"/>
            <a:ext cx="1906470" cy="0"/>
          </a:xfrm>
          <a:prstGeom prst="straightConnector1">
            <a:avLst/>
          </a:prstGeom>
          <a:ln w="38100">
            <a:solidFill>
              <a:srgbClr val="00B05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44" name="直線矢印コネクタ 43"/>
          <p:cNvCxnSpPr>
            <a:endCxn id="8" idx="3"/>
          </p:cNvCxnSpPr>
          <p:nvPr/>
        </p:nvCxnSpPr>
        <p:spPr>
          <a:xfrm flipH="1" flipV="1">
            <a:off x="5264308" y="3920637"/>
            <a:ext cx="1906470" cy="6392"/>
          </a:xfrm>
          <a:prstGeom prst="straightConnector1">
            <a:avLst/>
          </a:prstGeom>
          <a:ln w="38100">
            <a:solidFill>
              <a:srgbClr val="00B05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46" name="直線矢印コネクタ 45"/>
          <p:cNvCxnSpPr>
            <a:endCxn id="9" idx="3"/>
          </p:cNvCxnSpPr>
          <p:nvPr/>
        </p:nvCxnSpPr>
        <p:spPr>
          <a:xfrm flipH="1" flipV="1">
            <a:off x="5264308" y="5155501"/>
            <a:ext cx="1906470" cy="16330"/>
          </a:xfrm>
          <a:prstGeom prst="straightConnector1">
            <a:avLst/>
          </a:prstGeom>
          <a:ln w="38100">
            <a:solidFill>
              <a:srgbClr val="00B050"/>
            </a:solidFill>
            <a:prstDash val="sysDot"/>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48776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人工知能に置き換えられる職業と置き換えられない職業 </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28</a:t>
            </a:fld>
            <a:endParaRPr kumimoji="1" lang="ja-JP" altLang="en-US"/>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130548"/>
            <a:ext cx="4238611" cy="4103466"/>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4803" y="2121585"/>
            <a:ext cx="4278715" cy="3966980"/>
          </a:xfrm>
          <a:prstGeom prst="rect">
            <a:avLst/>
          </a:prstGeom>
        </p:spPr>
      </p:pic>
      <p:sp>
        <p:nvSpPr>
          <p:cNvPr id="7" name="正方形/長方形 6"/>
          <p:cNvSpPr/>
          <p:nvPr/>
        </p:nvSpPr>
        <p:spPr>
          <a:xfrm>
            <a:off x="89579" y="1733292"/>
            <a:ext cx="4482421" cy="276999"/>
          </a:xfrm>
          <a:prstGeom prst="rect">
            <a:avLst/>
          </a:prstGeom>
        </p:spPr>
        <p:txBody>
          <a:bodyPr wrap="square">
            <a:spAutoFit/>
          </a:bodyPr>
          <a:lstStyle/>
          <a:p>
            <a:pPr algn="ctr"/>
            <a:r>
              <a:rPr lang="ja-JP" altLang="en-US" sz="1200" b="1" dirty="0">
                <a:solidFill>
                  <a:srgbClr val="333333"/>
                </a:solidFill>
                <a:latin typeface="Meiryo" charset="-128"/>
                <a:ea typeface="Meiryo" charset="-128"/>
                <a:cs typeface="Meiryo" charset="-128"/>
              </a:rPr>
              <a:t>人工知能やロボット等による代替可能性が高い</a:t>
            </a:r>
            <a:r>
              <a:rPr lang="en-US" altLang="ja-JP" sz="1200" b="1" dirty="0">
                <a:solidFill>
                  <a:srgbClr val="333333"/>
                </a:solidFill>
                <a:latin typeface="Meiryo" charset="-128"/>
                <a:ea typeface="Meiryo" charset="-128"/>
                <a:cs typeface="Meiryo" charset="-128"/>
              </a:rPr>
              <a:t>100</a:t>
            </a:r>
            <a:r>
              <a:rPr lang="ja-JP" altLang="en-US" sz="1200" b="1" dirty="0">
                <a:solidFill>
                  <a:srgbClr val="333333"/>
                </a:solidFill>
                <a:latin typeface="Meiryo" charset="-128"/>
                <a:ea typeface="Meiryo" charset="-128"/>
                <a:cs typeface="Meiryo" charset="-128"/>
              </a:rPr>
              <a:t>種の職業</a:t>
            </a:r>
            <a:endParaRPr lang="ja-JP" altLang="en-US" sz="1200" b="1" i="0" dirty="0">
              <a:solidFill>
                <a:srgbClr val="333333"/>
              </a:solidFill>
              <a:effectLst/>
              <a:latin typeface="Meiryo" charset="-128"/>
              <a:ea typeface="Meiryo" charset="-128"/>
              <a:cs typeface="Meiryo" charset="-128"/>
            </a:endParaRPr>
          </a:p>
        </p:txBody>
      </p:sp>
      <p:sp>
        <p:nvSpPr>
          <p:cNvPr id="8" name="正方形/長方形 7"/>
          <p:cNvSpPr/>
          <p:nvPr/>
        </p:nvSpPr>
        <p:spPr>
          <a:xfrm>
            <a:off x="4576523" y="1739881"/>
            <a:ext cx="4476995" cy="276999"/>
          </a:xfrm>
          <a:prstGeom prst="rect">
            <a:avLst/>
          </a:prstGeom>
        </p:spPr>
        <p:txBody>
          <a:bodyPr wrap="square">
            <a:spAutoFit/>
          </a:bodyPr>
          <a:lstStyle/>
          <a:p>
            <a:pPr algn="ctr"/>
            <a:r>
              <a:rPr lang="ja-JP" altLang="en-US" sz="1200" b="1" dirty="0">
                <a:solidFill>
                  <a:srgbClr val="333333"/>
                </a:solidFill>
                <a:latin typeface="メイリオ" charset="-128"/>
              </a:rPr>
              <a:t>人工知能やロボット等に</a:t>
            </a:r>
            <a:r>
              <a:rPr lang="ja-JP" altLang="en-US" sz="1200" b="1" dirty="0">
                <a:solidFill>
                  <a:srgbClr val="333333"/>
                </a:solidFill>
                <a:latin typeface="Meiryo" charset="-128"/>
                <a:ea typeface="Meiryo" charset="-128"/>
                <a:cs typeface="Meiryo" charset="-128"/>
              </a:rPr>
              <a:t>よる</a:t>
            </a:r>
            <a:r>
              <a:rPr lang="ja-JP" altLang="en-US" sz="1200" b="1" dirty="0">
                <a:solidFill>
                  <a:srgbClr val="333333"/>
                </a:solidFill>
                <a:latin typeface="メイリオ" charset="-128"/>
              </a:rPr>
              <a:t>代替可能性が低い</a:t>
            </a:r>
            <a:r>
              <a:rPr lang="en-US" altLang="ja-JP" sz="1200" b="1" dirty="0">
                <a:solidFill>
                  <a:srgbClr val="333333"/>
                </a:solidFill>
                <a:latin typeface="メイリオ" charset="-128"/>
              </a:rPr>
              <a:t>100</a:t>
            </a:r>
            <a:r>
              <a:rPr lang="ja-JP" altLang="en-US" sz="1200" b="1" dirty="0">
                <a:solidFill>
                  <a:srgbClr val="333333"/>
                </a:solidFill>
                <a:latin typeface="メイリオ" charset="-128"/>
              </a:rPr>
              <a:t>種の職業</a:t>
            </a:r>
            <a:endParaRPr lang="ja-JP" altLang="en-US" sz="1200" b="1" i="0" dirty="0">
              <a:solidFill>
                <a:srgbClr val="333333"/>
              </a:solidFill>
              <a:effectLst/>
              <a:latin typeface="メイリオ" charset="-128"/>
            </a:endParaRPr>
          </a:p>
        </p:txBody>
      </p:sp>
      <p:grpSp>
        <p:nvGrpSpPr>
          <p:cNvPr id="9" name="図形グループ 8"/>
          <p:cNvGrpSpPr/>
          <p:nvPr/>
        </p:nvGrpSpPr>
        <p:grpSpPr>
          <a:xfrm>
            <a:off x="203672" y="912952"/>
            <a:ext cx="300621" cy="590586"/>
            <a:chOff x="1946324" y="4125162"/>
            <a:chExt cx="969964" cy="2007872"/>
          </a:xfrm>
        </p:grpSpPr>
        <p:sp>
          <p:nvSpPr>
            <p:cNvPr id="10" name="円/楕円 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フローチャート: 論理積ゲート 1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 name="図形グループ 11"/>
          <p:cNvGrpSpPr/>
          <p:nvPr/>
        </p:nvGrpSpPr>
        <p:grpSpPr>
          <a:xfrm>
            <a:off x="4774803" y="912952"/>
            <a:ext cx="300621" cy="590586"/>
            <a:chOff x="1946324" y="4125162"/>
            <a:chExt cx="969964" cy="2007872"/>
          </a:xfrm>
        </p:grpSpPr>
        <p:sp>
          <p:nvSpPr>
            <p:cNvPr id="13" name="円/楕円 12"/>
            <p:cNvSpPr/>
            <p:nvPr/>
          </p:nvSpPr>
          <p:spPr>
            <a:xfrm>
              <a:off x="1946324" y="4125162"/>
              <a:ext cx="969962" cy="920750"/>
            </a:xfrm>
            <a:prstGeom prst="ellipse">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フローチャート: 論理積ゲート 13"/>
            <p:cNvSpPr/>
            <p:nvPr/>
          </p:nvSpPr>
          <p:spPr>
            <a:xfrm rot="16200000">
              <a:off x="1887746" y="5104491"/>
              <a:ext cx="1087122" cy="969963"/>
            </a:xfrm>
            <a:prstGeom prst="flowChartDelay">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5" name="テキスト ボックス 14"/>
          <p:cNvSpPr txBox="1"/>
          <p:nvPr/>
        </p:nvSpPr>
        <p:spPr>
          <a:xfrm>
            <a:off x="5075423" y="1072126"/>
            <a:ext cx="4031873" cy="461665"/>
          </a:xfrm>
          <a:prstGeom prst="rect">
            <a:avLst/>
          </a:prstGeom>
          <a:noFill/>
        </p:spPr>
        <p:txBody>
          <a:bodyPr wrap="none" rtlCol="0">
            <a:spAutoFit/>
          </a:bodyPr>
          <a:lstStyle/>
          <a:p>
            <a:r>
              <a:rPr lang="ja-JP" altLang="en-US" sz="1200" dirty="0">
                <a:solidFill>
                  <a:srgbClr val="0070C0"/>
                </a:solidFill>
                <a:latin typeface="Meiryo" charset="-128"/>
                <a:ea typeface="Meiryo" charset="-128"/>
                <a:cs typeface="Meiryo" charset="-128"/>
              </a:rPr>
              <a:t>感性、協調性、創造性、好奇心、問題発見力など</a:t>
            </a:r>
            <a:endParaRPr lang="en-US" altLang="ja-JP" sz="1200" dirty="0">
              <a:solidFill>
                <a:srgbClr val="0070C0"/>
              </a:solidFill>
              <a:latin typeface="Meiryo" charset="-128"/>
              <a:ea typeface="Meiryo" charset="-128"/>
              <a:cs typeface="Meiryo" charset="-128"/>
            </a:endParaRPr>
          </a:p>
          <a:p>
            <a:r>
              <a:rPr lang="ja-JP" altLang="en-US" sz="1200" dirty="0">
                <a:solidFill>
                  <a:srgbClr val="0070C0"/>
                </a:solidFill>
                <a:latin typeface="Meiryo" charset="-128"/>
                <a:ea typeface="Meiryo" charset="-128"/>
                <a:cs typeface="Meiryo" charset="-128"/>
              </a:rPr>
              <a:t>非定型的で、機械を何にどう使うかを決められる能力</a:t>
            </a:r>
            <a:endParaRPr kumimoji="1" lang="ja-JP" altLang="en-US" sz="1200" dirty="0">
              <a:solidFill>
                <a:srgbClr val="0070C0"/>
              </a:solidFill>
              <a:latin typeface="Meiryo" charset="-128"/>
              <a:ea typeface="Meiryo" charset="-128"/>
              <a:cs typeface="Meiryo" charset="-128"/>
            </a:endParaRPr>
          </a:p>
        </p:txBody>
      </p:sp>
      <p:sp>
        <p:nvSpPr>
          <p:cNvPr id="16" name="テキスト ボックス 15"/>
          <p:cNvSpPr txBox="1"/>
          <p:nvPr/>
        </p:nvSpPr>
        <p:spPr>
          <a:xfrm>
            <a:off x="578941" y="1070354"/>
            <a:ext cx="3993059" cy="461665"/>
          </a:xfrm>
          <a:prstGeom prst="rect">
            <a:avLst/>
          </a:prstGeom>
          <a:noFill/>
        </p:spPr>
        <p:txBody>
          <a:bodyPr wrap="square" rtlCol="0">
            <a:spAutoFit/>
          </a:bodyPr>
          <a:lstStyle/>
          <a:p>
            <a:r>
              <a:rPr lang="ja-JP" altLang="en-US" sz="1200" dirty="0">
                <a:latin typeface="Meiryo" charset="-128"/>
                <a:ea typeface="Meiryo" charset="-128"/>
                <a:cs typeface="Meiryo" charset="-128"/>
              </a:rPr>
              <a:t>技能や経験の蓄積に依存し、パターン化しやすく</a:t>
            </a:r>
            <a:endParaRPr lang="en-US" altLang="ja-JP" sz="1200" dirty="0">
              <a:latin typeface="Meiryo" charset="-128"/>
              <a:ea typeface="Meiryo" charset="-128"/>
              <a:cs typeface="Meiryo" charset="-128"/>
            </a:endParaRPr>
          </a:p>
          <a:p>
            <a:r>
              <a:rPr lang="ja-JP" altLang="en-US" sz="1200" dirty="0">
                <a:latin typeface="Meiryo" charset="-128"/>
                <a:ea typeface="Meiryo" charset="-128"/>
                <a:cs typeface="Meiryo" charset="-128"/>
              </a:rPr>
              <a:t>定型的で、特定の領域を越えない能力</a:t>
            </a:r>
            <a:endParaRPr kumimoji="1" lang="ja-JP" altLang="en-US" sz="1200" dirty="0">
              <a:latin typeface="Meiryo" charset="-128"/>
              <a:ea typeface="Meiryo" charset="-128"/>
              <a:cs typeface="Meiryo" charset="-128"/>
            </a:endParaRPr>
          </a:p>
        </p:txBody>
      </p:sp>
      <p:sp>
        <p:nvSpPr>
          <p:cNvPr id="17" name="正方形/長方形 16"/>
          <p:cNvSpPr/>
          <p:nvPr/>
        </p:nvSpPr>
        <p:spPr>
          <a:xfrm>
            <a:off x="5589163" y="6207747"/>
            <a:ext cx="3482043" cy="430887"/>
          </a:xfrm>
          <a:prstGeom prst="rect">
            <a:avLst/>
          </a:prstGeom>
        </p:spPr>
        <p:txBody>
          <a:bodyPr wrap="none">
            <a:spAutoFit/>
          </a:bodyPr>
          <a:lstStyle/>
          <a:p>
            <a:pPr algn="r"/>
            <a:r>
              <a:rPr lang="en-US" altLang="ja-JP" sz="1200" dirty="0">
                <a:latin typeface="Meiryo" charset="-128"/>
                <a:ea typeface="Meiryo" charset="-128"/>
                <a:cs typeface="Meiryo" charset="-128"/>
              </a:rPr>
              <a:t>2015</a:t>
            </a:r>
            <a:r>
              <a:rPr lang="ja-JP" altLang="en-US" sz="1200" dirty="0">
                <a:latin typeface="Meiryo" charset="-128"/>
                <a:ea typeface="Meiryo" charset="-128"/>
                <a:cs typeface="Meiryo" charset="-128"/>
              </a:rPr>
              <a:t>年</a:t>
            </a:r>
            <a:r>
              <a:rPr lang="en-US" altLang="ja-JP" sz="1200" dirty="0">
                <a:latin typeface="Meiryo" charset="-128"/>
                <a:ea typeface="Meiryo" charset="-128"/>
                <a:cs typeface="Meiryo" charset="-128"/>
              </a:rPr>
              <a:t>12</a:t>
            </a:r>
            <a:r>
              <a:rPr lang="ja-JP" altLang="en-US" sz="1200" dirty="0">
                <a:latin typeface="Meiryo" charset="-128"/>
                <a:ea typeface="Meiryo" charset="-128"/>
                <a:cs typeface="Meiryo" charset="-128"/>
              </a:rPr>
              <a:t>月</a:t>
            </a:r>
            <a:r>
              <a:rPr lang="en-US" altLang="ja-JP" sz="1200" dirty="0">
                <a:latin typeface="Meiryo" charset="-128"/>
                <a:ea typeface="Meiryo" charset="-128"/>
                <a:cs typeface="Meiryo" charset="-128"/>
              </a:rPr>
              <a:t>02</a:t>
            </a:r>
            <a:r>
              <a:rPr lang="ja-JP" altLang="en-US" sz="1200" dirty="0">
                <a:latin typeface="Meiryo" charset="-128"/>
                <a:ea typeface="Meiryo" charset="-128"/>
                <a:cs typeface="Meiryo" charset="-128"/>
              </a:rPr>
              <a:t>日・株式会社野村総合研究所</a:t>
            </a:r>
            <a:endParaRPr lang="en-US" altLang="ja-JP" sz="1200" dirty="0">
              <a:latin typeface="Meiryo" charset="-128"/>
              <a:ea typeface="Meiryo" charset="-128"/>
              <a:cs typeface="Meiryo" charset="-128"/>
            </a:endParaRPr>
          </a:p>
          <a:p>
            <a:pPr algn="r"/>
            <a:r>
              <a:rPr lang="en-US" altLang="ja-JP" sz="1000" dirty="0">
                <a:latin typeface="Meiryo" charset="-128"/>
                <a:ea typeface="Meiryo" charset="-128"/>
                <a:cs typeface="Meiryo" charset="-128"/>
              </a:rPr>
              <a:t>https://</a:t>
            </a:r>
            <a:r>
              <a:rPr lang="en-US" altLang="ja-JP" sz="1000" dirty="0" err="1">
                <a:latin typeface="Meiryo" charset="-128"/>
                <a:ea typeface="Meiryo" charset="-128"/>
                <a:cs typeface="Meiryo" charset="-128"/>
              </a:rPr>
              <a:t>www.nri.com</a:t>
            </a:r>
            <a:r>
              <a:rPr lang="en-US" altLang="ja-JP" sz="1000" dirty="0">
                <a:latin typeface="Meiryo" charset="-128"/>
                <a:ea typeface="Meiryo" charset="-128"/>
                <a:cs typeface="Meiryo" charset="-128"/>
              </a:rPr>
              <a:t>/</a:t>
            </a:r>
            <a:r>
              <a:rPr lang="en-US" altLang="ja-JP" sz="1000" dirty="0" err="1">
                <a:latin typeface="Meiryo" charset="-128"/>
                <a:ea typeface="Meiryo" charset="-128"/>
                <a:cs typeface="Meiryo" charset="-128"/>
              </a:rPr>
              <a:t>jp</a:t>
            </a:r>
            <a:r>
              <a:rPr lang="en-US" altLang="ja-JP" sz="1000" dirty="0">
                <a:latin typeface="Meiryo" charset="-128"/>
                <a:ea typeface="Meiryo" charset="-128"/>
                <a:cs typeface="Meiryo" charset="-128"/>
              </a:rPr>
              <a:t>/news/2015/151202_1.aspx</a:t>
            </a:r>
            <a:endParaRPr lang="ja-JP" altLang="en-US" sz="1000" dirty="0">
              <a:latin typeface="Meiryo" charset="-128"/>
              <a:ea typeface="Meiryo" charset="-128"/>
              <a:cs typeface="Meiryo" charset="-128"/>
            </a:endParaRPr>
          </a:p>
        </p:txBody>
      </p:sp>
    </p:spTree>
    <p:extLst>
      <p:ext uri="{BB962C8B-B14F-4D97-AF65-F5344CB8AC3E}">
        <p14:creationId xmlns:p14="http://schemas.microsoft.com/office/powerpoint/2010/main" val="526177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産業発展の歴史から見る人工知能の位置付け</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29</a:t>
            </a:fld>
            <a:endParaRPr kumimoji="1" lang="ja-JP" altLang="en-US"/>
          </a:p>
        </p:txBody>
      </p:sp>
      <p:sp>
        <p:nvSpPr>
          <p:cNvPr id="4" name="正方形/長方形 3"/>
          <p:cNvSpPr/>
          <p:nvPr/>
        </p:nvSpPr>
        <p:spPr>
          <a:xfrm>
            <a:off x="539552" y="764704"/>
            <a:ext cx="1944216" cy="574298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2582671" y="764704"/>
            <a:ext cx="1944216" cy="574298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4617113" y="764704"/>
            <a:ext cx="1944216" cy="574298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6660232" y="764704"/>
            <a:ext cx="1944216" cy="574298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539552" y="1290826"/>
            <a:ext cx="1944216" cy="553998"/>
          </a:xfrm>
          <a:prstGeom prst="rect">
            <a:avLst/>
          </a:prstGeom>
          <a:noFill/>
        </p:spPr>
        <p:txBody>
          <a:bodyPr wrap="square" rtlCol="0">
            <a:spAutoFit/>
          </a:bodyPr>
          <a:lstStyle/>
          <a:p>
            <a:r>
              <a:rPr lang="ja-JP" altLang="en-US" sz="1200" dirty="0">
                <a:solidFill>
                  <a:schemeClr val="bg1"/>
                </a:solidFill>
                <a:latin typeface="Meiryo" charset="-128"/>
                <a:ea typeface="Meiryo" charset="-128"/>
                <a:cs typeface="Meiryo" charset="-128"/>
              </a:rPr>
              <a:t>人手による</a:t>
            </a:r>
            <a:endParaRPr lang="en-US" altLang="ja-JP" sz="1200" dirty="0">
              <a:solidFill>
                <a:schemeClr val="bg1"/>
              </a:solidFill>
              <a:latin typeface="Meiryo" charset="-128"/>
              <a:ea typeface="Meiryo" charset="-128"/>
              <a:cs typeface="Meiryo" charset="-128"/>
            </a:endParaRPr>
          </a:p>
          <a:p>
            <a:pPr algn="ctr"/>
            <a:r>
              <a:rPr lang="ja-JP" altLang="en-US" b="1" dirty="0">
                <a:solidFill>
                  <a:schemeClr val="bg1"/>
                </a:solidFill>
                <a:latin typeface="Meiryo" charset="-128"/>
                <a:ea typeface="Meiryo" charset="-128"/>
                <a:cs typeface="Meiryo" charset="-128"/>
              </a:rPr>
              <a:t>家内制手工業</a:t>
            </a:r>
            <a:endParaRPr kumimoji="1" lang="ja-JP" altLang="en-US" b="1" dirty="0">
              <a:solidFill>
                <a:schemeClr val="bg1"/>
              </a:solidFill>
              <a:latin typeface="Meiryo" charset="-128"/>
              <a:ea typeface="Meiryo" charset="-128"/>
              <a:cs typeface="Meiryo" charset="-128"/>
            </a:endParaRPr>
          </a:p>
        </p:txBody>
      </p:sp>
      <p:sp>
        <p:nvSpPr>
          <p:cNvPr id="10" name="テキスト ボックス 9"/>
          <p:cNvSpPr txBox="1"/>
          <p:nvPr/>
        </p:nvSpPr>
        <p:spPr>
          <a:xfrm>
            <a:off x="2623446" y="1290826"/>
            <a:ext cx="1944216" cy="553998"/>
          </a:xfrm>
          <a:prstGeom prst="rect">
            <a:avLst/>
          </a:prstGeom>
          <a:noFill/>
        </p:spPr>
        <p:txBody>
          <a:bodyPr wrap="square" rtlCol="0">
            <a:spAutoFit/>
          </a:bodyPr>
          <a:lstStyle/>
          <a:p>
            <a:r>
              <a:rPr lang="ja-JP" altLang="en-US" sz="1200" dirty="0">
                <a:solidFill>
                  <a:schemeClr val="bg1"/>
                </a:solidFill>
                <a:latin typeface="Meiryo" charset="-128"/>
                <a:ea typeface="Meiryo" charset="-128"/>
                <a:cs typeface="Meiryo" charset="-128"/>
              </a:rPr>
              <a:t>動力による</a:t>
            </a:r>
            <a:endParaRPr lang="en-US" altLang="ja-JP" sz="1200" dirty="0">
              <a:solidFill>
                <a:schemeClr val="bg1"/>
              </a:solidFill>
              <a:latin typeface="Meiryo" charset="-128"/>
              <a:ea typeface="Meiryo" charset="-128"/>
              <a:cs typeface="Meiryo" charset="-128"/>
            </a:endParaRPr>
          </a:p>
          <a:p>
            <a:pPr algn="ctr"/>
            <a:r>
              <a:rPr lang="ja-JP" altLang="en-US" b="1" dirty="0">
                <a:solidFill>
                  <a:schemeClr val="bg1"/>
                </a:solidFill>
                <a:latin typeface="Meiryo" charset="-128"/>
                <a:ea typeface="Meiryo" charset="-128"/>
                <a:cs typeface="Meiryo" charset="-128"/>
              </a:rPr>
              <a:t>大量生産</a:t>
            </a:r>
            <a:endParaRPr kumimoji="1" lang="ja-JP" altLang="en-US" b="1" dirty="0">
              <a:solidFill>
                <a:schemeClr val="bg1"/>
              </a:solidFill>
              <a:latin typeface="Meiryo" charset="-128"/>
              <a:ea typeface="Meiryo" charset="-128"/>
              <a:cs typeface="Meiryo" charset="-128"/>
            </a:endParaRPr>
          </a:p>
        </p:txBody>
      </p:sp>
      <p:sp>
        <p:nvSpPr>
          <p:cNvPr id="11" name="テキスト ボックス 10"/>
          <p:cNvSpPr txBox="1"/>
          <p:nvPr/>
        </p:nvSpPr>
        <p:spPr>
          <a:xfrm>
            <a:off x="4626433" y="1290826"/>
            <a:ext cx="1944216" cy="553998"/>
          </a:xfrm>
          <a:prstGeom prst="rect">
            <a:avLst/>
          </a:prstGeom>
          <a:noFill/>
        </p:spPr>
        <p:txBody>
          <a:bodyPr wrap="square" rtlCol="0">
            <a:spAutoFit/>
          </a:bodyPr>
          <a:lstStyle/>
          <a:p>
            <a:r>
              <a:rPr lang="ja-JP" altLang="en-US" sz="1200" dirty="0">
                <a:solidFill>
                  <a:schemeClr val="bg1"/>
                </a:solidFill>
                <a:latin typeface="Meiryo" charset="-128"/>
                <a:ea typeface="Meiryo" charset="-128"/>
                <a:cs typeface="Meiryo" charset="-128"/>
              </a:rPr>
              <a:t>データに基づく</a:t>
            </a:r>
            <a:endParaRPr lang="en-US" altLang="ja-JP" sz="1200" dirty="0">
              <a:solidFill>
                <a:schemeClr val="bg1"/>
              </a:solidFill>
              <a:latin typeface="Meiryo" charset="-128"/>
              <a:ea typeface="Meiryo" charset="-128"/>
              <a:cs typeface="Meiryo" charset="-128"/>
            </a:endParaRPr>
          </a:p>
          <a:p>
            <a:pPr algn="ctr"/>
            <a:r>
              <a:rPr lang="ja-JP" altLang="en-US" b="1" dirty="0">
                <a:solidFill>
                  <a:schemeClr val="bg1"/>
                </a:solidFill>
                <a:latin typeface="Meiryo" charset="-128"/>
                <a:ea typeface="Meiryo" charset="-128"/>
                <a:cs typeface="Meiryo" charset="-128"/>
              </a:rPr>
              <a:t>科学的管理手法</a:t>
            </a:r>
            <a:endParaRPr lang="en-US" altLang="ja-JP" b="1" dirty="0">
              <a:solidFill>
                <a:schemeClr val="bg1"/>
              </a:solidFill>
              <a:latin typeface="Meiryo" charset="-128"/>
              <a:ea typeface="Meiryo" charset="-128"/>
              <a:cs typeface="Meiryo" charset="-128"/>
            </a:endParaRPr>
          </a:p>
        </p:txBody>
      </p:sp>
      <p:sp>
        <p:nvSpPr>
          <p:cNvPr id="12" name="テキスト ボックス 11"/>
          <p:cNvSpPr txBox="1"/>
          <p:nvPr/>
        </p:nvSpPr>
        <p:spPr>
          <a:xfrm>
            <a:off x="6660232" y="1290826"/>
            <a:ext cx="1944216" cy="553998"/>
          </a:xfrm>
          <a:prstGeom prst="rect">
            <a:avLst/>
          </a:prstGeom>
          <a:noFill/>
        </p:spPr>
        <p:txBody>
          <a:bodyPr wrap="square" rtlCol="0">
            <a:spAutoFit/>
          </a:bodyPr>
          <a:lstStyle/>
          <a:p>
            <a:r>
              <a:rPr lang="ja-JP" altLang="en-US" sz="1200" dirty="0">
                <a:solidFill>
                  <a:schemeClr val="bg1"/>
                </a:solidFill>
                <a:latin typeface="Meiryo" charset="-128"/>
                <a:ea typeface="Meiryo" charset="-128"/>
                <a:cs typeface="Meiryo" charset="-128"/>
              </a:rPr>
              <a:t>ビッグデータを活かした</a:t>
            </a:r>
            <a:endParaRPr lang="en-US" altLang="ja-JP" sz="1200" dirty="0">
              <a:solidFill>
                <a:schemeClr val="bg1"/>
              </a:solidFill>
              <a:latin typeface="Meiryo" charset="-128"/>
              <a:ea typeface="Meiryo" charset="-128"/>
              <a:cs typeface="Meiryo" charset="-128"/>
            </a:endParaRPr>
          </a:p>
          <a:p>
            <a:pPr algn="ctr"/>
            <a:r>
              <a:rPr lang="ja-JP" altLang="en-US" b="1" dirty="0">
                <a:solidFill>
                  <a:schemeClr val="bg1"/>
                </a:solidFill>
                <a:latin typeface="Meiryo" charset="-128"/>
                <a:ea typeface="Meiryo" charset="-128"/>
                <a:cs typeface="Meiryo" charset="-128"/>
              </a:rPr>
              <a:t>人間能力の拡張</a:t>
            </a:r>
            <a:endParaRPr lang="en-US" altLang="ja-JP" b="1" dirty="0">
              <a:solidFill>
                <a:schemeClr val="bg1"/>
              </a:solidFill>
              <a:latin typeface="Meiryo" charset="-128"/>
              <a:ea typeface="Meiryo" charset="-128"/>
              <a:cs typeface="Meiryo" charset="-128"/>
            </a:endParaRPr>
          </a:p>
        </p:txBody>
      </p:sp>
      <p:sp>
        <p:nvSpPr>
          <p:cNvPr id="26" name="フリーフォーム 25"/>
          <p:cNvSpPr/>
          <p:nvPr/>
        </p:nvSpPr>
        <p:spPr>
          <a:xfrm>
            <a:off x="824248" y="4887378"/>
            <a:ext cx="4752304" cy="1493950"/>
          </a:xfrm>
          <a:custGeom>
            <a:avLst/>
            <a:gdLst>
              <a:gd name="connsiteX0" fmla="*/ 0 w 4752304"/>
              <a:gd name="connsiteY0" fmla="*/ 1493950 h 1493950"/>
              <a:gd name="connsiteX1" fmla="*/ 2588653 w 4752304"/>
              <a:gd name="connsiteY1" fmla="*/ 1146220 h 1493950"/>
              <a:gd name="connsiteX2" fmla="*/ 4752304 w 4752304"/>
              <a:gd name="connsiteY2" fmla="*/ 0 h 1493950"/>
            </a:gdLst>
            <a:ahLst/>
            <a:cxnLst>
              <a:cxn ang="0">
                <a:pos x="connsiteX0" y="connsiteY0"/>
              </a:cxn>
              <a:cxn ang="0">
                <a:pos x="connsiteX1" y="connsiteY1"/>
              </a:cxn>
              <a:cxn ang="0">
                <a:pos x="connsiteX2" y="connsiteY2"/>
              </a:cxn>
            </a:cxnLst>
            <a:rect l="l" t="t" r="r" b="b"/>
            <a:pathLst>
              <a:path w="4752304" h="1493950">
                <a:moveTo>
                  <a:pt x="0" y="1493950"/>
                </a:moveTo>
                <a:cubicBezTo>
                  <a:pt x="898301" y="1444581"/>
                  <a:pt x="1796602" y="1395212"/>
                  <a:pt x="2588653" y="1146220"/>
                </a:cubicBezTo>
                <a:cubicBezTo>
                  <a:pt x="3380704" y="897228"/>
                  <a:pt x="4013915" y="463639"/>
                  <a:pt x="4752304" y="0"/>
                </a:cubicBezTo>
              </a:path>
            </a:pathLst>
          </a:cu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9" name="フリーフォーム 28"/>
          <p:cNvSpPr/>
          <p:nvPr/>
        </p:nvSpPr>
        <p:spPr>
          <a:xfrm>
            <a:off x="631065" y="2856873"/>
            <a:ext cx="7867515" cy="3524455"/>
          </a:xfrm>
          <a:custGeom>
            <a:avLst/>
            <a:gdLst>
              <a:gd name="connsiteX0" fmla="*/ 0 w 7907628"/>
              <a:gd name="connsiteY0" fmla="*/ 4726546 h 4726546"/>
              <a:gd name="connsiteX1" fmla="*/ 1751527 w 7907628"/>
              <a:gd name="connsiteY1" fmla="*/ 4610637 h 4726546"/>
              <a:gd name="connsiteX2" fmla="*/ 3928056 w 7907628"/>
              <a:gd name="connsiteY2" fmla="*/ 4031087 h 4726546"/>
              <a:gd name="connsiteX3" fmla="*/ 5950039 w 7907628"/>
              <a:gd name="connsiteY3" fmla="*/ 1390918 h 4726546"/>
              <a:gd name="connsiteX4" fmla="*/ 7907628 w 7907628"/>
              <a:gd name="connsiteY4" fmla="*/ 0 h 4726546"/>
              <a:gd name="connsiteX5" fmla="*/ 7907628 w 7907628"/>
              <a:gd name="connsiteY5" fmla="*/ 0 h 4726546"/>
              <a:gd name="connsiteX6" fmla="*/ 7907628 w 7907628"/>
              <a:gd name="connsiteY6" fmla="*/ 0 h 4726546"/>
              <a:gd name="connsiteX0" fmla="*/ 0 w 7907628"/>
              <a:gd name="connsiteY0" fmla="*/ 4726546 h 4726971"/>
              <a:gd name="connsiteX1" fmla="*/ 1815921 w 7907628"/>
              <a:gd name="connsiteY1" fmla="*/ 4623516 h 4726971"/>
              <a:gd name="connsiteX2" fmla="*/ 3928056 w 7907628"/>
              <a:gd name="connsiteY2" fmla="*/ 4031087 h 4726971"/>
              <a:gd name="connsiteX3" fmla="*/ 5950039 w 7907628"/>
              <a:gd name="connsiteY3" fmla="*/ 1390918 h 4726971"/>
              <a:gd name="connsiteX4" fmla="*/ 7907628 w 7907628"/>
              <a:gd name="connsiteY4" fmla="*/ 0 h 4726971"/>
              <a:gd name="connsiteX5" fmla="*/ 7907628 w 7907628"/>
              <a:gd name="connsiteY5" fmla="*/ 0 h 4726971"/>
              <a:gd name="connsiteX6" fmla="*/ 7907628 w 7907628"/>
              <a:gd name="connsiteY6" fmla="*/ 0 h 4726971"/>
              <a:gd name="connsiteX0" fmla="*/ 0 w 7907628"/>
              <a:gd name="connsiteY0" fmla="*/ 4726546 h 4726546"/>
              <a:gd name="connsiteX1" fmla="*/ 1815921 w 7907628"/>
              <a:gd name="connsiteY1" fmla="*/ 4623516 h 4726546"/>
              <a:gd name="connsiteX2" fmla="*/ 3928056 w 7907628"/>
              <a:gd name="connsiteY2" fmla="*/ 4031087 h 4726546"/>
              <a:gd name="connsiteX3" fmla="*/ 5950039 w 7907628"/>
              <a:gd name="connsiteY3" fmla="*/ 1390918 h 4726546"/>
              <a:gd name="connsiteX4" fmla="*/ 7907628 w 7907628"/>
              <a:gd name="connsiteY4" fmla="*/ 0 h 4726546"/>
              <a:gd name="connsiteX5" fmla="*/ 7907628 w 7907628"/>
              <a:gd name="connsiteY5" fmla="*/ 0 h 4726546"/>
              <a:gd name="connsiteX6" fmla="*/ 7907628 w 7907628"/>
              <a:gd name="connsiteY6" fmla="*/ 0 h 4726546"/>
              <a:gd name="connsiteX0" fmla="*/ 0 w 7907628"/>
              <a:gd name="connsiteY0" fmla="*/ 4726546 h 4742257"/>
              <a:gd name="connsiteX1" fmla="*/ 1815921 w 7907628"/>
              <a:gd name="connsiteY1" fmla="*/ 4623516 h 4742257"/>
              <a:gd name="connsiteX2" fmla="*/ 3741443 w 7907628"/>
              <a:gd name="connsiteY2" fmla="*/ 3657862 h 4742257"/>
              <a:gd name="connsiteX3" fmla="*/ 5950039 w 7907628"/>
              <a:gd name="connsiteY3" fmla="*/ 1390918 h 4742257"/>
              <a:gd name="connsiteX4" fmla="*/ 7907628 w 7907628"/>
              <a:gd name="connsiteY4" fmla="*/ 0 h 4742257"/>
              <a:gd name="connsiteX5" fmla="*/ 7907628 w 7907628"/>
              <a:gd name="connsiteY5" fmla="*/ 0 h 4742257"/>
              <a:gd name="connsiteX6" fmla="*/ 7907628 w 7907628"/>
              <a:gd name="connsiteY6" fmla="*/ 0 h 4742257"/>
              <a:gd name="connsiteX0" fmla="*/ 0 w 7907628"/>
              <a:gd name="connsiteY0" fmla="*/ 4726546 h 4743324"/>
              <a:gd name="connsiteX1" fmla="*/ 1815921 w 7907628"/>
              <a:gd name="connsiteY1" fmla="*/ 4623516 h 4743324"/>
              <a:gd name="connsiteX2" fmla="*/ 3666798 w 7907628"/>
              <a:gd name="connsiteY2" fmla="*/ 3639201 h 4743324"/>
              <a:gd name="connsiteX3" fmla="*/ 5950039 w 7907628"/>
              <a:gd name="connsiteY3" fmla="*/ 1390918 h 4743324"/>
              <a:gd name="connsiteX4" fmla="*/ 7907628 w 7907628"/>
              <a:gd name="connsiteY4" fmla="*/ 0 h 4743324"/>
              <a:gd name="connsiteX5" fmla="*/ 7907628 w 7907628"/>
              <a:gd name="connsiteY5" fmla="*/ 0 h 4743324"/>
              <a:gd name="connsiteX6" fmla="*/ 7907628 w 7907628"/>
              <a:gd name="connsiteY6" fmla="*/ 0 h 4743324"/>
              <a:gd name="connsiteX0" fmla="*/ 0 w 7907628"/>
              <a:gd name="connsiteY0" fmla="*/ 4726546 h 4743324"/>
              <a:gd name="connsiteX1" fmla="*/ 1815921 w 7907628"/>
              <a:gd name="connsiteY1" fmla="*/ 4623516 h 4743324"/>
              <a:gd name="connsiteX2" fmla="*/ 3666798 w 7907628"/>
              <a:gd name="connsiteY2" fmla="*/ 3639201 h 4743324"/>
              <a:gd name="connsiteX3" fmla="*/ 6043345 w 7907628"/>
              <a:gd name="connsiteY3" fmla="*/ 1148322 h 4743324"/>
              <a:gd name="connsiteX4" fmla="*/ 7907628 w 7907628"/>
              <a:gd name="connsiteY4" fmla="*/ 0 h 4743324"/>
              <a:gd name="connsiteX5" fmla="*/ 7907628 w 7907628"/>
              <a:gd name="connsiteY5" fmla="*/ 0 h 4743324"/>
              <a:gd name="connsiteX6" fmla="*/ 7907628 w 7907628"/>
              <a:gd name="connsiteY6" fmla="*/ 0 h 4743324"/>
              <a:gd name="connsiteX0" fmla="*/ 0 w 7907628"/>
              <a:gd name="connsiteY0" fmla="*/ 4726546 h 4743324"/>
              <a:gd name="connsiteX1" fmla="*/ 1815921 w 7907628"/>
              <a:gd name="connsiteY1" fmla="*/ 4623516 h 4743324"/>
              <a:gd name="connsiteX2" fmla="*/ 3666798 w 7907628"/>
              <a:gd name="connsiteY2" fmla="*/ 3639201 h 4743324"/>
              <a:gd name="connsiteX3" fmla="*/ 6024684 w 7907628"/>
              <a:gd name="connsiteY3" fmla="*/ 849742 h 4743324"/>
              <a:gd name="connsiteX4" fmla="*/ 7907628 w 7907628"/>
              <a:gd name="connsiteY4" fmla="*/ 0 h 4743324"/>
              <a:gd name="connsiteX5" fmla="*/ 7907628 w 7907628"/>
              <a:gd name="connsiteY5" fmla="*/ 0 h 4743324"/>
              <a:gd name="connsiteX6" fmla="*/ 7907628 w 7907628"/>
              <a:gd name="connsiteY6" fmla="*/ 0 h 4743324"/>
              <a:gd name="connsiteX0" fmla="*/ 0 w 7907628"/>
              <a:gd name="connsiteY0" fmla="*/ 4726602 h 4743380"/>
              <a:gd name="connsiteX1" fmla="*/ 1815921 w 7907628"/>
              <a:gd name="connsiteY1" fmla="*/ 4623572 h 4743380"/>
              <a:gd name="connsiteX2" fmla="*/ 3666798 w 7907628"/>
              <a:gd name="connsiteY2" fmla="*/ 3639257 h 4743380"/>
              <a:gd name="connsiteX3" fmla="*/ 5968700 w 7907628"/>
              <a:gd name="connsiteY3" fmla="*/ 588541 h 4743380"/>
              <a:gd name="connsiteX4" fmla="*/ 7907628 w 7907628"/>
              <a:gd name="connsiteY4" fmla="*/ 56 h 4743380"/>
              <a:gd name="connsiteX5" fmla="*/ 7907628 w 7907628"/>
              <a:gd name="connsiteY5" fmla="*/ 56 h 4743380"/>
              <a:gd name="connsiteX6" fmla="*/ 7907628 w 7907628"/>
              <a:gd name="connsiteY6" fmla="*/ 56 h 474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7628" h="4743380">
                <a:moveTo>
                  <a:pt x="0" y="4726602"/>
                </a:moveTo>
                <a:cubicBezTo>
                  <a:pt x="548425" y="4726602"/>
                  <a:pt x="1204788" y="4804796"/>
                  <a:pt x="1815921" y="4623572"/>
                </a:cubicBezTo>
                <a:cubicBezTo>
                  <a:pt x="2427054" y="4442348"/>
                  <a:pt x="2974668" y="4311762"/>
                  <a:pt x="3666798" y="3639257"/>
                </a:cubicBezTo>
                <a:cubicBezTo>
                  <a:pt x="4358928" y="2966752"/>
                  <a:pt x="5261895" y="1195074"/>
                  <a:pt x="5968700" y="588541"/>
                </a:cubicBezTo>
                <a:cubicBezTo>
                  <a:pt x="6675505" y="-17992"/>
                  <a:pt x="7907628" y="56"/>
                  <a:pt x="7907628" y="56"/>
                </a:cubicBezTo>
                <a:lnTo>
                  <a:pt x="7907628" y="56"/>
                </a:lnTo>
                <a:lnTo>
                  <a:pt x="7907628" y="56"/>
                </a:lnTo>
              </a:path>
            </a:pathLst>
          </a:custGeom>
          <a:noFill/>
          <a:ln w="76200">
            <a:solidFill>
              <a:schemeClr val="accent6">
                <a:lumMod val="60000"/>
                <a:lumOff val="40000"/>
              </a:schemeClr>
            </a:solidFill>
            <a:prstDash val="sysDot"/>
            <a:headEnd type="none"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 name="正方形/長方形 12"/>
          <p:cNvSpPr/>
          <p:nvPr/>
        </p:nvSpPr>
        <p:spPr>
          <a:xfrm>
            <a:off x="645419" y="3268568"/>
            <a:ext cx="1732481" cy="950152"/>
          </a:xfrm>
          <a:prstGeom prst="rect">
            <a:avLst/>
          </a:prstGeom>
          <a:solidFill>
            <a:srgbClr val="FFFFFF">
              <a:alpha val="7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accent5">
                    <a:lumMod val="75000"/>
                  </a:schemeClr>
                </a:solidFill>
                <a:latin typeface="Meiryo" charset="-128"/>
                <a:ea typeface="Meiryo" charset="-128"/>
                <a:cs typeface="Meiryo" charset="-128"/>
              </a:rPr>
              <a:t>製作者の能力に</a:t>
            </a:r>
            <a:endParaRPr lang="en-US" altLang="ja-JP" sz="1400" dirty="0">
              <a:solidFill>
                <a:schemeClr val="accent5">
                  <a:lumMod val="75000"/>
                </a:schemeClr>
              </a:solidFill>
              <a:latin typeface="Meiryo" charset="-128"/>
              <a:ea typeface="Meiryo" charset="-128"/>
              <a:cs typeface="Meiryo" charset="-128"/>
            </a:endParaRPr>
          </a:p>
          <a:p>
            <a:pPr algn="ctr"/>
            <a:r>
              <a:rPr lang="ja-JP" altLang="en-US" sz="1400" dirty="0">
                <a:solidFill>
                  <a:schemeClr val="accent5">
                    <a:lumMod val="75000"/>
                  </a:schemeClr>
                </a:solidFill>
                <a:latin typeface="Meiryo" charset="-128"/>
                <a:ea typeface="Meiryo" charset="-128"/>
                <a:cs typeface="Meiryo" charset="-128"/>
              </a:rPr>
              <a:t>依存した</a:t>
            </a:r>
            <a:endParaRPr lang="en-US" altLang="ja-JP" sz="1400" dirty="0">
              <a:solidFill>
                <a:schemeClr val="accent5">
                  <a:lumMod val="75000"/>
                </a:schemeClr>
              </a:solidFill>
              <a:latin typeface="Meiryo" charset="-128"/>
              <a:ea typeface="Meiryo" charset="-128"/>
              <a:cs typeface="Meiryo" charset="-128"/>
            </a:endParaRPr>
          </a:p>
          <a:p>
            <a:pPr algn="ctr"/>
            <a:r>
              <a:rPr kumimoji="1" lang="ja-JP" altLang="en-US" sz="2000" b="1" dirty="0">
                <a:solidFill>
                  <a:schemeClr val="accent5">
                    <a:lumMod val="75000"/>
                  </a:schemeClr>
                </a:solidFill>
                <a:latin typeface="Meiryo" charset="-128"/>
                <a:ea typeface="Meiryo" charset="-128"/>
                <a:cs typeface="Meiryo" charset="-128"/>
              </a:rPr>
              <a:t>独自化</a:t>
            </a:r>
          </a:p>
        </p:txBody>
      </p:sp>
      <p:sp>
        <p:nvSpPr>
          <p:cNvPr id="14" name="正方形/長方形 13"/>
          <p:cNvSpPr/>
          <p:nvPr/>
        </p:nvSpPr>
        <p:spPr>
          <a:xfrm>
            <a:off x="2688538" y="3274873"/>
            <a:ext cx="1732481" cy="950152"/>
          </a:xfrm>
          <a:prstGeom prst="rect">
            <a:avLst/>
          </a:prstGeom>
          <a:solidFill>
            <a:srgbClr val="FFFFFF">
              <a:alpha val="7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tx2">
                    <a:lumMod val="60000"/>
                    <a:lumOff val="40000"/>
                  </a:schemeClr>
                </a:solidFill>
                <a:latin typeface="Meiryo" charset="-128"/>
                <a:ea typeface="Meiryo" charset="-128"/>
                <a:cs typeface="Meiryo" charset="-128"/>
              </a:rPr>
              <a:t>分業による</a:t>
            </a:r>
            <a:endParaRPr lang="en-US" altLang="ja-JP" sz="1400" dirty="0">
              <a:solidFill>
                <a:schemeClr val="tx2">
                  <a:lumMod val="60000"/>
                  <a:lumOff val="40000"/>
                </a:schemeClr>
              </a:solidFill>
              <a:latin typeface="Meiryo" charset="-128"/>
              <a:ea typeface="Meiryo" charset="-128"/>
              <a:cs typeface="Meiryo" charset="-128"/>
            </a:endParaRPr>
          </a:p>
          <a:p>
            <a:pPr algn="ctr"/>
            <a:endParaRPr lang="en-US" altLang="ja-JP" sz="1400" dirty="0">
              <a:solidFill>
                <a:schemeClr val="tx2">
                  <a:lumMod val="60000"/>
                  <a:lumOff val="40000"/>
                </a:schemeClr>
              </a:solidFill>
              <a:latin typeface="Meiryo" charset="-128"/>
              <a:ea typeface="Meiryo" charset="-128"/>
              <a:cs typeface="Meiryo" charset="-128"/>
            </a:endParaRPr>
          </a:p>
          <a:p>
            <a:pPr algn="ctr"/>
            <a:r>
              <a:rPr kumimoji="1" lang="ja-JP" altLang="en-US" sz="2000" b="1" dirty="0">
                <a:solidFill>
                  <a:schemeClr val="tx2">
                    <a:lumMod val="60000"/>
                    <a:lumOff val="40000"/>
                  </a:schemeClr>
                </a:solidFill>
                <a:latin typeface="Meiryo" charset="-128"/>
                <a:ea typeface="Meiryo" charset="-128"/>
                <a:cs typeface="Meiryo" charset="-128"/>
              </a:rPr>
              <a:t>専門化</a:t>
            </a:r>
          </a:p>
        </p:txBody>
      </p:sp>
      <p:sp>
        <p:nvSpPr>
          <p:cNvPr id="15" name="正方形/長方形 14"/>
          <p:cNvSpPr/>
          <p:nvPr/>
        </p:nvSpPr>
        <p:spPr>
          <a:xfrm>
            <a:off x="4732300" y="3265317"/>
            <a:ext cx="1732481" cy="950152"/>
          </a:xfrm>
          <a:prstGeom prst="rect">
            <a:avLst/>
          </a:prstGeom>
          <a:solidFill>
            <a:srgbClr val="FFFFFF">
              <a:alpha val="7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rgbClr val="0070C0"/>
                </a:solidFill>
                <a:latin typeface="Meiryo" charset="-128"/>
                <a:ea typeface="Meiryo" charset="-128"/>
                <a:cs typeface="Meiryo" charset="-128"/>
              </a:rPr>
              <a:t>プロセス分解</a:t>
            </a:r>
            <a:endParaRPr lang="en-US" altLang="ja-JP" sz="1400" dirty="0">
              <a:solidFill>
                <a:srgbClr val="0070C0"/>
              </a:solidFill>
              <a:latin typeface="Meiryo" charset="-128"/>
              <a:ea typeface="Meiryo" charset="-128"/>
              <a:cs typeface="Meiryo" charset="-128"/>
            </a:endParaRPr>
          </a:p>
          <a:p>
            <a:pPr algn="ctr"/>
            <a:r>
              <a:rPr lang="ja-JP" altLang="en-US" sz="1400" dirty="0">
                <a:solidFill>
                  <a:srgbClr val="0070C0"/>
                </a:solidFill>
                <a:latin typeface="Meiryo" charset="-128"/>
                <a:ea typeface="Meiryo" charset="-128"/>
                <a:cs typeface="Meiryo" charset="-128"/>
              </a:rPr>
              <a:t>による</a:t>
            </a:r>
            <a:endParaRPr lang="en-US" altLang="ja-JP" sz="1400" dirty="0">
              <a:solidFill>
                <a:srgbClr val="0070C0"/>
              </a:solidFill>
              <a:latin typeface="Meiryo" charset="-128"/>
              <a:ea typeface="Meiryo" charset="-128"/>
              <a:cs typeface="Meiryo" charset="-128"/>
            </a:endParaRPr>
          </a:p>
          <a:p>
            <a:pPr algn="ctr"/>
            <a:r>
              <a:rPr kumimoji="1" lang="ja-JP" altLang="en-US" sz="2000" b="1" dirty="0">
                <a:solidFill>
                  <a:srgbClr val="0070C0"/>
                </a:solidFill>
                <a:latin typeface="Meiryo" charset="-128"/>
                <a:ea typeface="Meiryo" charset="-128"/>
                <a:cs typeface="Meiryo" charset="-128"/>
              </a:rPr>
              <a:t>標準化</a:t>
            </a:r>
          </a:p>
        </p:txBody>
      </p:sp>
      <p:sp>
        <p:nvSpPr>
          <p:cNvPr id="16" name="正方形/長方形 15"/>
          <p:cNvSpPr/>
          <p:nvPr/>
        </p:nvSpPr>
        <p:spPr>
          <a:xfrm>
            <a:off x="6766099" y="3268567"/>
            <a:ext cx="1732481" cy="950152"/>
          </a:xfrm>
          <a:prstGeom prst="rect">
            <a:avLst/>
          </a:prstGeom>
          <a:solidFill>
            <a:srgbClr val="FFFFFF">
              <a:alpha val="7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rgbClr val="0432FF"/>
                </a:solidFill>
                <a:latin typeface="Meiryo" charset="-128"/>
                <a:ea typeface="Meiryo" charset="-128"/>
                <a:cs typeface="Meiryo" charset="-128"/>
              </a:rPr>
              <a:t>自動化・自律化</a:t>
            </a:r>
            <a:endParaRPr lang="en-US" altLang="ja-JP" sz="1400" dirty="0">
              <a:solidFill>
                <a:srgbClr val="0432FF"/>
              </a:solidFill>
              <a:latin typeface="Meiryo" charset="-128"/>
              <a:ea typeface="Meiryo" charset="-128"/>
              <a:cs typeface="Meiryo" charset="-128"/>
            </a:endParaRPr>
          </a:p>
          <a:p>
            <a:pPr algn="ctr"/>
            <a:r>
              <a:rPr kumimoji="1" lang="ja-JP" altLang="en-US" sz="1400" dirty="0">
                <a:solidFill>
                  <a:srgbClr val="0432FF"/>
                </a:solidFill>
                <a:latin typeface="Meiryo" charset="-128"/>
                <a:ea typeface="Meiryo" charset="-128"/>
                <a:cs typeface="Meiryo" charset="-128"/>
              </a:rPr>
              <a:t>による</a:t>
            </a:r>
            <a:endParaRPr kumimoji="1" lang="en-US" altLang="ja-JP" sz="1400" dirty="0">
              <a:solidFill>
                <a:srgbClr val="0432FF"/>
              </a:solidFill>
              <a:latin typeface="Meiryo" charset="-128"/>
              <a:ea typeface="Meiryo" charset="-128"/>
              <a:cs typeface="Meiryo" charset="-128"/>
            </a:endParaRPr>
          </a:p>
          <a:p>
            <a:pPr algn="ctr"/>
            <a:r>
              <a:rPr kumimoji="1" lang="ja-JP" altLang="en-US" sz="2000" b="1" dirty="0">
                <a:solidFill>
                  <a:srgbClr val="0432FF"/>
                </a:solidFill>
                <a:latin typeface="Meiryo" charset="-128"/>
                <a:ea typeface="Meiryo" charset="-128"/>
                <a:cs typeface="Meiryo" charset="-128"/>
              </a:rPr>
              <a:t>個別化</a:t>
            </a:r>
          </a:p>
        </p:txBody>
      </p:sp>
      <p:sp>
        <p:nvSpPr>
          <p:cNvPr id="17" name="正方形/長方形 16"/>
          <p:cNvSpPr/>
          <p:nvPr/>
        </p:nvSpPr>
        <p:spPr>
          <a:xfrm>
            <a:off x="645418" y="4368325"/>
            <a:ext cx="1732481" cy="663803"/>
          </a:xfrm>
          <a:prstGeom prst="rect">
            <a:avLst/>
          </a:prstGeom>
          <a:solidFill>
            <a:srgbClr val="FFFFFF">
              <a:alpha val="7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accent5">
                    <a:lumMod val="75000"/>
                  </a:schemeClr>
                </a:solidFill>
                <a:latin typeface="Meiryo" charset="-128"/>
                <a:ea typeface="Meiryo" charset="-128"/>
                <a:cs typeface="Meiryo" charset="-128"/>
              </a:rPr>
              <a:t>製作者の能力</a:t>
            </a:r>
            <a:endParaRPr kumimoji="1" lang="ja-JP" altLang="en-US" b="1" dirty="0">
              <a:solidFill>
                <a:schemeClr val="accent5">
                  <a:lumMod val="75000"/>
                </a:schemeClr>
              </a:solidFill>
              <a:latin typeface="Meiryo" charset="-128"/>
              <a:ea typeface="Meiryo" charset="-128"/>
              <a:cs typeface="Meiryo" charset="-128"/>
            </a:endParaRPr>
          </a:p>
        </p:txBody>
      </p:sp>
      <p:sp>
        <p:nvSpPr>
          <p:cNvPr id="18" name="正方形/長方形 17"/>
          <p:cNvSpPr/>
          <p:nvPr/>
        </p:nvSpPr>
        <p:spPr>
          <a:xfrm>
            <a:off x="2688538" y="4363929"/>
            <a:ext cx="1732481" cy="663803"/>
          </a:xfrm>
          <a:prstGeom prst="rect">
            <a:avLst/>
          </a:prstGeom>
          <a:solidFill>
            <a:srgbClr val="FFFFFF">
              <a:alpha val="7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2">
                    <a:lumMod val="60000"/>
                    <a:lumOff val="40000"/>
                  </a:schemeClr>
                </a:solidFill>
                <a:latin typeface="Meiryo" charset="-128"/>
                <a:ea typeface="Meiryo" charset="-128"/>
                <a:cs typeface="Meiryo" charset="-128"/>
              </a:rPr>
              <a:t>動力の進化</a:t>
            </a:r>
            <a:endParaRPr lang="en-US" altLang="ja-JP" dirty="0">
              <a:solidFill>
                <a:schemeClr val="tx2">
                  <a:lumMod val="60000"/>
                  <a:lumOff val="40000"/>
                </a:schemeClr>
              </a:solidFill>
              <a:latin typeface="Meiryo" charset="-128"/>
              <a:ea typeface="Meiryo" charset="-128"/>
              <a:cs typeface="Meiryo" charset="-128"/>
            </a:endParaRPr>
          </a:p>
          <a:p>
            <a:pPr algn="ctr"/>
            <a:r>
              <a:rPr kumimoji="1" lang="ja-JP" altLang="en-US" sz="1200" dirty="0">
                <a:solidFill>
                  <a:schemeClr val="tx2">
                    <a:lumMod val="60000"/>
                    <a:lumOff val="40000"/>
                  </a:schemeClr>
                </a:solidFill>
                <a:latin typeface="Meiryo" charset="-128"/>
                <a:ea typeface="Meiryo" charset="-128"/>
                <a:cs typeface="Meiryo" charset="-128"/>
              </a:rPr>
              <a:t>水力→蒸気力→電力</a:t>
            </a:r>
          </a:p>
        </p:txBody>
      </p:sp>
      <p:sp>
        <p:nvSpPr>
          <p:cNvPr id="19" name="正方形/長方形 18"/>
          <p:cNvSpPr/>
          <p:nvPr/>
        </p:nvSpPr>
        <p:spPr>
          <a:xfrm>
            <a:off x="4722980" y="4363929"/>
            <a:ext cx="1732481" cy="663803"/>
          </a:xfrm>
          <a:prstGeom prst="rect">
            <a:avLst/>
          </a:prstGeom>
          <a:solidFill>
            <a:srgbClr val="FFFFFF">
              <a:alpha val="7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0070C0"/>
                </a:solidFill>
                <a:latin typeface="Meiryo" charset="-128"/>
                <a:ea typeface="Meiryo" charset="-128"/>
                <a:cs typeface="Meiryo" charset="-128"/>
              </a:rPr>
              <a:t>コンピュータ</a:t>
            </a:r>
            <a:endParaRPr lang="en-US" altLang="ja-JP" dirty="0">
              <a:solidFill>
                <a:srgbClr val="0070C0"/>
              </a:solidFill>
              <a:latin typeface="Meiryo" charset="-128"/>
              <a:ea typeface="Meiryo" charset="-128"/>
              <a:cs typeface="Meiryo" charset="-128"/>
            </a:endParaRPr>
          </a:p>
          <a:p>
            <a:pPr algn="ctr"/>
            <a:r>
              <a:rPr lang="ja-JP" altLang="en-US" dirty="0">
                <a:solidFill>
                  <a:srgbClr val="0070C0"/>
                </a:solidFill>
                <a:latin typeface="Meiryo" charset="-128"/>
                <a:ea typeface="Meiryo" charset="-128"/>
                <a:cs typeface="Meiryo" charset="-128"/>
              </a:rPr>
              <a:t>＋プログラム</a:t>
            </a:r>
            <a:endParaRPr lang="en-US" altLang="ja-JP" dirty="0">
              <a:solidFill>
                <a:srgbClr val="0070C0"/>
              </a:solidFill>
              <a:latin typeface="Meiryo" charset="-128"/>
              <a:ea typeface="Meiryo" charset="-128"/>
              <a:cs typeface="Meiryo" charset="-128"/>
            </a:endParaRPr>
          </a:p>
        </p:txBody>
      </p:sp>
      <p:sp>
        <p:nvSpPr>
          <p:cNvPr id="20" name="正方形/長方形 19"/>
          <p:cNvSpPr/>
          <p:nvPr/>
        </p:nvSpPr>
        <p:spPr>
          <a:xfrm>
            <a:off x="6766099" y="4363929"/>
            <a:ext cx="1732481" cy="663803"/>
          </a:xfrm>
          <a:prstGeom prst="rect">
            <a:avLst/>
          </a:prstGeom>
          <a:solidFill>
            <a:srgbClr val="FFFFFF">
              <a:alpha val="7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0432FF"/>
                </a:solidFill>
                <a:latin typeface="Meiryo" charset="-128"/>
                <a:ea typeface="Meiryo" charset="-128"/>
                <a:cs typeface="Meiryo" charset="-128"/>
              </a:rPr>
              <a:t>人工知能</a:t>
            </a:r>
            <a:endParaRPr lang="ja-JP" altLang="en-US" dirty="0">
              <a:solidFill>
                <a:srgbClr val="0432FF"/>
              </a:solidFill>
              <a:latin typeface="Meiryo" charset="-128"/>
              <a:ea typeface="Meiryo" charset="-128"/>
              <a:cs typeface="Meiryo" charset="-128"/>
            </a:endParaRPr>
          </a:p>
        </p:txBody>
      </p:sp>
      <p:sp>
        <p:nvSpPr>
          <p:cNvPr id="21" name="正方形/長方形 20"/>
          <p:cNvSpPr/>
          <p:nvPr/>
        </p:nvSpPr>
        <p:spPr>
          <a:xfrm>
            <a:off x="645418" y="5145398"/>
            <a:ext cx="1732481" cy="663803"/>
          </a:xfrm>
          <a:prstGeom prst="rect">
            <a:avLst/>
          </a:prstGeom>
          <a:solidFill>
            <a:srgbClr val="FFFFFF">
              <a:alpha val="7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b="1">
                <a:solidFill>
                  <a:schemeClr val="accent5">
                    <a:lumMod val="75000"/>
                  </a:schemeClr>
                </a:solidFill>
                <a:latin typeface="Meiryo" charset="-128"/>
                <a:ea typeface="Meiryo" charset="-128"/>
                <a:cs typeface="Meiryo" charset="-128"/>
              </a:rPr>
              <a:t>需要の充足</a:t>
            </a:r>
            <a:endParaRPr kumimoji="1" lang="ja-JP" altLang="en-US" b="1" dirty="0">
              <a:solidFill>
                <a:schemeClr val="accent5">
                  <a:lumMod val="75000"/>
                </a:schemeClr>
              </a:solidFill>
              <a:latin typeface="Meiryo" charset="-128"/>
              <a:ea typeface="Meiryo" charset="-128"/>
              <a:cs typeface="Meiryo" charset="-128"/>
            </a:endParaRPr>
          </a:p>
        </p:txBody>
      </p:sp>
      <p:sp>
        <p:nvSpPr>
          <p:cNvPr id="22" name="正方形/長方形 21"/>
          <p:cNvSpPr/>
          <p:nvPr/>
        </p:nvSpPr>
        <p:spPr>
          <a:xfrm>
            <a:off x="2691793" y="5145398"/>
            <a:ext cx="1732481" cy="663803"/>
          </a:xfrm>
          <a:prstGeom prst="rect">
            <a:avLst/>
          </a:prstGeom>
          <a:solidFill>
            <a:srgbClr val="FFFFFF">
              <a:alpha val="7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b="1">
                <a:solidFill>
                  <a:schemeClr val="tx2">
                    <a:lumMod val="60000"/>
                    <a:lumOff val="40000"/>
                  </a:schemeClr>
                </a:solidFill>
                <a:latin typeface="Meiryo" charset="-128"/>
                <a:ea typeface="Meiryo" charset="-128"/>
                <a:cs typeface="Meiryo" charset="-128"/>
              </a:rPr>
              <a:t>効率化の追求</a:t>
            </a:r>
            <a:endParaRPr kumimoji="1" lang="ja-JP" altLang="en-US" b="1" dirty="0">
              <a:solidFill>
                <a:schemeClr val="tx2">
                  <a:lumMod val="60000"/>
                  <a:lumOff val="40000"/>
                </a:schemeClr>
              </a:solidFill>
              <a:latin typeface="Meiryo" charset="-128"/>
              <a:ea typeface="Meiryo" charset="-128"/>
              <a:cs typeface="Meiryo" charset="-128"/>
            </a:endParaRPr>
          </a:p>
        </p:txBody>
      </p:sp>
      <p:sp>
        <p:nvSpPr>
          <p:cNvPr id="23" name="正方形/長方形 22"/>
          <p:cNvSpPr/>
          <p:nvPr/>
        </p:nvSpPr>
        <p:spPr>
          <a:xfrm>
            <a:off x="4722979" y="5145398"/>
            <a:ext cx="1732481" cy="663803"/>
          </a:xfrm>
          <a:prstGeom prst="rect">
            <a:avLst/>
          </a:prstGeom>
          <a:solidFill>
            <a:srgbClr val="FFFFFF">
              <a:alpha val="7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b="1">
                <a:solidFill>
                  <a:srgbClr val="0070C0"/>
                </a:solidFill>
                <a:latin typeface="Meiryo" charset="-128"/>
                <a:ea typeface="Meiryo" charset="-128"/>
                <a:cs typeface="Meiryo" charset="-128"/>
              </a:rPr>
              <a:t>効率化の加速</a:t>
            </a:r>
            <a:endParaRPr kumimoji="1" lang="ja-JP" altLang="en-US" b="1" dirty="0">
              <a:solidFill>
                <a:srgbClr val="0070C0"/>
              </a:solidFill>
              <a:latin typeface="Meiryo" charset="-128"/>
              <a:ea typeface="Meiryo" charset="-128"/>
              <a:cs typeface="Meiryo" charset="-128"/>
            </a:endParaRPr>
          </a:p>
        </p:txBody>
      </p:sp>
      <p:sp>
        <p:nvSpPr>
          <p:cNvPr id="24" name="正方形/長方形 23"/>
          <p:cNvSpPr/>
          <p:nvPr/>
        </p:nvSpPr>
        <p:spPr>
          <a:xfrm>
            <a:off x="6766099" y="5145397"/>
            <a:ext cx="1732481" cy="663803"/>
          </a:xfrm>
          <a:prstGeom prst="rect">
            <a:avLst/>
          </a:prstGeom>
          <a:solidFill>
            <a:srgbClr val="FFFFFF">
              <a:alpha val="7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b="1" dirty="0">
                <a:solidFill>
                  <a:srgbClr val="0432FF"/>
                </a:solidFill>
                <a:latin typeface="Meiryo" charset="-128"/>
                <a:ea typeface="Meiryo" charset="-128"/>
                <a:cs typeface="Meiryo" charset="-128"/>
              </a:rPr>
              <a:t>最適化の追求</a:t>
            </a:r>
            <a:endParaRPr kumimoji="1" lang="ja-JP" altLang="en-US" b="1" dirty="0">
              <a:solidFill>
                <a:srgbClr val="0432FF"/>
              </a:solidFill>
              <a:latin typeface="Meiryo" charset="-128"/>
              <a:ea typeface="Meiryo" charset="-128"/>
              <a:cs typeface="Meiryo" charset="-128"/>
            </a:endParaRPr>
          </a:p>
        </p:txBody>
      </p:sp>
      <p:sp>
        <p:nvSpPr>
          <p:cNvPr id="31" name="左右矢印 30"/>
          <p:cNvSpPr/>
          <p:nvPr/>
        </p:nvSpPr>
        <p:spPr>
          <a:xfrm>
            <a:off x="2688538" y="1848761"/>
            <a:ext cx="3776243" cy="792088"/>
          </a:xfrm>
          <a:prstGeom prst="lef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生産性の飛躍的向上</a:t>
            </a:r>
            <a:endParaRPr kumimoji="1" lang="ja-JP" altLang="en-US" sz="1200" dirty="0">
              <a:solidFill>
                <a:srgbClr val="FFFFFF"/>
              </a:solidFill>
              <a:latin typeface="Meiryo" charset="-128"/>
              <a:ea typeface="Meiryo" charset="-128"/>
              <a:cs typeface="Meiryo" charset="-128"/>
            </a:endParaRPr>
          </a:p>
        </p:txBody>
      </p:sp>
      <p:sp>
        <p:nvSpPr>
          <p:cNvPr id="32" name="左右矢印 31"/>
          <p:cNvSpPr/>
          <p:nvPr/>
        </p:nvSpPr>
        <p:spPr>
          <a:xfrm>
            <a:off x="631064" y="1848761"/>
            <a:ext cx="1746835" cy="792088"/>
          </a:xfrm>
          <a:prstGeom prst="leftRightArrow">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生産性の停滞</a:t>
            </a:r>
          </a:p>
        </p:txBody>
      </p:sp>
      <p:sp>
        <p:nvSpPr>
          <p:cNvPr id="33" name="左右矢印 32"/>
          <p:cNvSpPr/>
          <p:nvPr/>
        </p:nvSpPr>
        <p:spPr>
          <a:xfrm>
            <a:off x="6751745" y="1848761"/>
            <a:ext cx="1746835" cy="792088"/>
          </a:xfrm>
          <a:prstGeom prst="lef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生産性の維持</a:t>
            </a:r>
          </a:p>
        </p:txBody>
      </p:sp>
      <p:sp>
        <p:nvSpPr>
          <p:cNvPr id="30" name="テキスト ボックス 29"/>
          <p:cNvSpPr txBox="1"/>
          <p:nvPr/>
        </p:nvSpPr>
        <p:spPr>
          <a:xfrm>
            <a:off x="548229" y="6025225"/>
            <a:ext cx="1155533" cy="338554"/>
          </a:xfrm>
          <a:prstGeom prst="rect">
            <a:avLst/>
          </a:prstGeom>
          <a:noFill/>
        </p:spPr>
        <p:txBody>
          <a:bodyPr wrap="square" rtlCol="0">
            <a:spAutoFit/>
          </a:bodyPr>
          <a:lstStyle/>
          <a:p>
            <a:r>
              <a:rPr lang="ja-JP" altLang="en-US" sz="1600" dirty="0">
                <a:solidFill>
                  <a:schemeClr val="bg1"/>
                </a:solidFill>
                <a:latin typeface="Meiryo" charset="-128"/>
                <a:ea typeface="Meiryo" charset="-128"/>
                <a:cs typeface="Meiryo" charset="-128"/>
              </a:rPr>
              <a:t>生産性</a:t>
            </a:r>
            <a:endParaRPr kumimoji="1" lang="ja-JP" altLang="en-US" sz="1600" b="1" dirty="0">
              <a:solidFill>
                <a:schemeClr val="bg1"/>
              </a:solidFill>
              <a:latin typeface="Meiryo" charset="-128"/>
              <a:ea typeface="Meiryo" charset="-128"/>
              <a:cs typeface="Meiryo" charset="-128"/>
            </a:endParaRPr>
          </a:p>
        </p:txBody>
      </p:sp>
      <p:sp>
        <p:nvSpPr>
          <p:cNvPr id="34" name="テキスト ボックス 33"/>
          <p:cNvSpPr txBox="1"/>
          <p:nvPr/>
        </p:nvSpPr>
        <p:spPr>
          <a:xfrm>
            <a:off x="521194" y="836712"/>
            <a:ext cx="1944216" cy="369332"/>
          </a:xfrm>
          <a:prstGeom prst="rect">
            <a:avLst/>
          </a:prstGeom>
          <a:noFill/>
        </p:spPr>
        <p:txBody>
          <a:bodyPr wrap="square" rtlCol="0">
            <a:spAutoFit/>
          </a:bodyPr>
          <a:lstStyle/>
          <a:p>
            <a:pPr algn="ctr"/>
            <a:r>
              <a:rPr lang="en-US" altLang="ja-JP" b="1" dirty="0">
                <a:solidFill>
                  <a:schemeClr val="bg1"/>
                </a:solidFill>
                <a:latin typeface="Meiryo" charset="-128"/>
                <a:ea typeface="Meiryo" charset="-128"/>
                <a:cs typeface="Meiryo" charset="-128"/>
              </a:rPr>
              <a:t>〜18</a:t>
            </a:r>
            <a:r>
              <a:rPr lang="ja-JP" altLang="en-US" b="1" dirty="0">
                <a:solidFill>
                  <a:schemeClr val="bg1"/>
                </a:solidFill>
                <a:latin typeface="Meiryo" charset="-128"/>
                <a:ea typeface="Meiryo" charset="-128"/>
                <a:cs typeface="Meiryo" charset="-128"/>
              </a:rPr>
              <a:t>世紀半ば</a:t>
            </a:r>
            <a:endParaRPr kumimoji="1" lang="ja-JP" altLang="en-US" b="1" dirty="0">
              <a:solidFill>
                <a:schemeClr val="bg1"/>
              </a:solidFill>
              <a:latin typeface="Meiryo" charset="-128"/>
              <a:ea typeface="Meiryo" charset="-128"/>
              <a:cs typeface="Meiryo" charset="-128"/>
            </a:endParaRPr>
          </a:p>
        </p:txBody>
      </p:sp>
      <p:sp>
        <p:nvSpPr>
          <p:cNvPr id="35" name="テキスト ボックス 34"/>
          <p:cNvSpPr txBox="1"/>
          <p:nvPr/>
        </p:nvSpPr>
        <p:spPr>
          <a:xfrm>
            <a:off x="2588990" y="838796"/>
            <a:ext cx="1944216" cy="369332"/>
          </a:xfrm>
          <a:prstGeom prst="rect">
            <a:avLst/>
          </a:prstGeom>
          <a:noFill/>
        </p:spPr>
        <p:txBody>
          <a:bodyPr wrap="square" rtlCol="0">
            <a:spAutoFit/>
          </a:bodyPr>
          <a:lstStyle/>
          <a:p>
            <a:pPr algn="ctr"/>
            <a:r>
              <a:rPr lang="en-US" altLang="ja-JP" b="1" dirty="0">
                <a:solidFill>
                  <a:schemeClr val="bg1"/>
                </a:solidFill>
                <a:latin typeface="Meiryo" charset="-128"/>
                <a:ea typeface="Meiryo" charset="-128"/>
                <a:cs typeface="Meiryo" charset="-128"/>
              </a:rPr>
              <a:t>1800</a:t>
            </a:r>
            <a:r>
              <a:rPr lang="ja-JP" altLang="en-US" b="1" dirty="0">
                <a:solidFill>
                  <a:schemeClr val="bg1"/>
                </a:solidFill>
                <a:latin typeface="Meiryo" charset="-128"/>
                <a:ea typeface="Meiryo" charset="-128"/>
                <a:cs typeface="Meiryo" charset="-128"/>
              </a:rPr>
              <a:t>年代</a:t>
            </a:r>
            <a:r>
              <a:rPr lang="en-US" altLang="ja-JP" b="1" dirty="0">
                <a:solidFill>
                  <a:schemeClr val="bg1"/>
                </a:solidFill>
                <a:latin typeface="Meiryo" charset="-128"/>
                <a:ea typeface="Meiryo" charset="-128"/>
                <a:cs typeface="Meiryo" charset="-128"/>
              </a:rPr>
              <a:t>〜</a:t>
            </a:r>
            <a:endParaRPr kumimoji="1" lang="ja-JP" altLang="en-US" b="1" dirty="0">
              <a:solidFill>
                <a:schemeClr val="bg1"/>
              </a:solidFill>
              <a:latin typeface="Meiryo" charset="-128"/>
              <a:ea typeface="Meiryo" charset="-128"/>
              <a:cs typeface="Meiryo" charset="-128"/>
            </a:endParaRPr>
          </a:p>
        </p:txBody>
      </p:sp>
      <p:sp>
        <p:nvSpPr>
          <p:cNvPr id="36" name="テキスト ボックス 35"/>
          <p:cNvSpPr txBox="1"/>
          <p:nvPr/>
        </p:nvSpPr>
        <p:spPr>
          <a:xfrm>
            <a:off x="4632109" y="843099"/>
            <a:ext cx="1944216" cy="369332"/>
          </a:xfrm>
          <a:prstGeom prst="rect">
            <a:avLst/>
          </a:prstGeom>
          <a:noFill/>
        </p:spPr>
        <p:txBody>
          <a:bodyPr wrap="square" rtlCol="0">
            <a:spAutoFit/>
          </a:bodyPr>
          <a:lstStyle/>
          <a:p>
            <a:pPr algn="ctr"/>
            <a:r>
              <a:rPr lang="en-US" altLang="ja-JP" b="1">
                <a:solidFill>
                  <a:schemeClr val="bg1"/>
                </a:solidFill>
                <a:latin typeface="Meiryo" charset="-128"/>
                <a:ea typeface="Meiryo" charset="-128"/>
                <a:cs typeface="Meiryo" charset="-128"/>
              </a:rPr>
              <a:t>1900</a:t>
            </a:r>
            <a:r>
              <a:rPr lang="ja-JP" altLang="en-US" b="1" dirty="0">
                <a:solidFill>
                  <a:schemeClr val="bg1"/>
                </a:solidFill>
                <a:latin typeface="Meiryo" charset="-128"/>
                <a:ea typeface="Meiryo" charset="-128"/>
                <a:cs typeface="Meiryo" charset="-128"/>
              </a:rPr>
              <a:t>年代</a:t>
            </a:r>
            <a:r>
              <a:rPr lang="en-US" altLang="ja-JP" b="1" dirty="0">
                <a:solidFill>
                  <a:schemeClr val="bg1"/>
                </a:solidFill>
                <a:latin typeface="Meiryo" charset="-128"/>
                <a:ea typeface="Meiryo" charset="-128"/>
                <a:cs typeface="Meiryo" charset="-128"/>
              </a:rPr>
              <a:t>〜</a:t>
            </a:r>
            <a:endParaRPr kumimoji="1" lang="ja-JP" altLang="en-US" b="1" dirty="0">
              <a:solidFill>
                <a:schemeClr val="bg1"/>
              </a:solidFill>
              <a:latin typeface="Meiryo" charset="-128"/>
              <a:ea typeface="Meiryo" charset="-128"/>
              <a:cs typeface="Meiryo" charset="-128"/>
            </a:endParaRPr>
          </a:p>
        </p:txBody>
      </p:sp>
      <p:sp>
        <p:nvSpPr>
          <p:cNvPr id="37" name="テキスト ボックス 36"/>
          <p:cNvSpPr txBox="1"/>
          <p:nvPr/>
        </p:nvSpPr>
        <p:spPr>
          <a:xfrm>
            <a:off x="6660232" y="843958"/>
            <a:ext cx="1944216" cy="369332"/>
          </a:xfrm>
          <a:prstGeom prst="rect">
            <a:avLst/>
          </a:prstGeom>
          <a:noFill/>
        </p:spPr>
        <p:txBody>
          <a:bodyPr wrap="square" rtlCol="0">
            <a:spAutoFit/>
          </a:bodyPr>
          <a:lstStyle/>
          <a:p>
            <a:pPr algn="ctr"/>
            <a:r>
              <a:rPr lang="en-US" altLang="ja-JP" b="1" dirty="0">
                <a:solidFill>
                  <a:schemeClr val="bg1"/>
                </a:solidFill>
                <a:latin typeface="Meiryo" charset="-128"/>
                <a:ea typeface="Meiryo" charset="-128"/>
                <a:cs typeface="Meiryo" charset="-128"/>
              </a:rPr>
              <a:t>2010</a:t>
            </a:r>
            <a:r>
              <a:rPr lang="ja-JP" altLang="en-US" b="1" dirty="0">
                <a:solidFill>
                  <a:schemeClr val="bg1"/>
                </a:solidFill>
                <a:latin typeface="Meiryo" charset="-128"/>
                <a:ea typeface="Meiryo" charset="-128"/>
                <a:cs typeface="Meiryo" charset="-128"/>
              </a:rPr>
              <a:t>年代</a:t>
            </a:r>
            <a:r>
              <a:rPr lang="en-US" altLang="ja-JP" b="1" dirty="0">
                <a:solidFill>
                  <a:schemeClr val="bg1"/>
                </a:solidFill>
                <a:latin typeface="Meiryo" charset="-128"/>
                <a:ea typeface="Meiryo" charset="-128"/>
                <a:cs typeface="Meiryo" charset="-128"/>
              </a:rPr>
              <a:t>〜</a:t>
            </a:r>
            <a:endParaRPr kumimoji="1" lang="ja-JP" altLang="en-US"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477224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Arial" pitchFamily="34" charset="0"/>
                <a:ea typeface="HGP創英角ｺﾞｼｯｸUB" pitchFamily="50" charset="-128"/>
                <a:cs typeface="Arial" pitchFamily="34" charset="0"/>
              </a:rPr>
              <a:t>第１章</a:t>
            </a:r>
            <a:endParaRPr lang="en-US" altLang="ja-JP" sz="2400" dirty="0">
              <a:solidFill>
                <a:schemeClr val="bg1"/>
              </a:solidFill>
              <a:latin typeface="Arial" pitchFamily="34" charset="0"/>
              <a:ea typeface="HGP創英角ｺﾞｼｯｸUB" pitchFamily="50" charset="-128"/>
              <a:cs typeface="Arial" pitchFamily="34" charset="0"/>
            </a:endParaRPr>
          </a:p>
          <a:p>
            <a:pPr algn="r"/>
            <a:r>
              <a:rPr lang="en-US" altLang="ja-JP" sz="2400" dirty="0">
                <a:solidFill>
                  <a:schemeClr val="bg1"/>
                </a:solidFill>
                <a:latin typeface="Arial" pitchFamily="34" charset="0"/>
                <a:ea typeface="HGP創英角ｺﾞｼｯｸUB" pitchFamily="50" charset="-128"/>
                <a:cs typeface="Arial" pitchFamily="34" charset="0"/>
              </a:rPr>
              <a:t>IT</a:t>
            </a:r>
            <a:r>
              <a:rPr lang="ja-JP" altLang="en-US" sz="2400" dirty="0">
                <a:solidFill>
                  <a:schemeClr val="bg1"/>
                </a:solidFill>
                <a:latin typeface="Arial" pitchFamily="34" charset="0"/>
                <a:ea typeface="HGP創英角ｺﾞｼｯｸUB" pitchFamily="50" charset="-128"/>
                <a:cs typeface="Arial" pitchFamily="34" charset="0"/>
              </a:rPr>
              <a:t>とはなんだろう</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77789960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人工知能との付き合い方 </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30</a:t>
            </a:fld>
            <a:endParaRPr kumimoji="1" lang="ja-JP" altLang="en-US"/>
          </a:p>
        </p:txBody>
      </p:sp>
      <p:sp>
        <p:nvSpPr>
          <p:cNvPr id="4" name="円柱 3"/>
          <p:cNvSpPr/>
          <p:nvPr/>
        </p:nvSpPr>
        <p:spPr>
          <a:xfrm>
            <a:off x="1403648" y="1967999"/>
            <a:ext cx="1570348" cy="1122981"/>
          </a:xfrm>
          <a:prstGeom prst="can">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ビッグデータ</a:t>
            </a:r>
            <a:endParaRPr kumimoji="1" lang="ja-JP" altLang="en-US" sz="1200" dirty="0">
              <a:solidFill>
                <a:srgbClr val="FFFFFF"/>
              </a:solidFill>
              <a:latin typeface="Meiryo" charset="-128"/>
              <a:ea typeface="Meiryo" charset="-128"/>
              <a:cs typeface="Meiryo" charset="-128"/>
            </a:endParaRPr>
          </a:p>
        </p:txBody>
      </p:sp>
      <p:sp>
        <p:nvSpPr>
          <p:cNvPr id="5" name="正方形/長方形 4"/>
          <p:cNvSpPr/>
          <p:nvPr/>
        </p:nvSpPr>
        <p:spPr>
          <a:xfrm>
            <a:off x="3777856" y="1967999"/>
            <a:ext cx="1570348" cy="1122981"/>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 name="図 5" descr="20120923172222dfb.gif"/>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51527" y="2204864"/>
            <a:ext cx="924324" cy="946059"/>
          </a:xfrm>
          <a:prstGeom prst="rect">
            <a:avLst/>
          </a:prstGeom>
        </p:spPr>
      </p:pic>
      <p:grpSp>
        <p:nvGrpSpPr>
          <p:cNvPr id="23" name="図形グループ 22"/>
          <p:cNvGrpSpPr/>
          <p:nvPr/>
        </p:nvGrpSpPr>
        <p:grpSpPr>
          <a:xfrm>
            <a:off x="6323250" y="2535140"/>
            <a:ext cx="499492" cy="545661"/>
            <a:chOff x="4000500" y="1182650"/>
            <a:chExt cx="499492" cy="545661"/>
          </a:xfrm>
        </p:grpSpPr>
        <p:sp>
          <p:nvSpPr>
            <p:cNvPr id="24" name="角丸四角形 23"/>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263</a:t>
              </a:r>
            </a:p>
            <a:p>
              <a:pPr algn="ctr"/>
              <a:r>
                <a:rPr kumimoji="1" lang="en-US" altLang="ja-JP" sz="800" dirty="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4000500" y="1511573"/>
              <a:ext cx="497352" cy="215444"/>
            </a:xfrm>
            <a:prstGeom prst="rect">
              <a:avLst/>
            </a:prstGeom>
            <a:noFill/>
          </p:spPr>
          <p:txBody>
            <a:bodyPr wrap="none" rtlCol="0">
              <a:spAutoFit/>
            </a:bodyPr>
            <a:lstStyle/>
            <a:p>
              <a:pPr algn="ctr"/>
              <a:r>
                <a:rPr kumimoji="1" lang="en-US" altLang="ja-JP" sz="800" dirty="0">
                  <a:solidFill>
                    <a:schemeClr val="bg1"/>
                  </a:solidFill>
                </a:rPr>
                <a:t>○×</a:t>
              </a:r>
              <a:r>
                <a:rPr kumimoji="1" lang="ja-JP" altLang="en-US" sz="800" dirty="0">
                  <a:solidFill>
                    <a:schemeClr val="bg1"/>
                  </a:solidFill>
                </a:rPr>
                <a:t>電力</a:t>
              </a:r>
            </a:p>
          </p:txBody>
        </p:sp>
      </p:grpSp>
      <p:grpSp>
        <p:nvGrpSpPr>
          <p:cNvPr id="27" name="図形グループ 26"/>
          <p:cNvGrpSpPr/>
          <p:nvPr/>
        </p:nvGrpSpPr>
        <p:grpSpPr>
          <a:xfrm>
            <a:off x="7240860" y="2011977"/>
            <a:ext cx="499492" cy="539049"/>
            <a:chOff x="6373788" y="4940591"/>
            <a:chExt cx="499492" cy="545661"/>
          </a:xfrm>
        </p:grpSpPr>
        <p:sp>
          <p:nvSpPr>
            <p:cNvPr id="28" name="角丸四角形 27"/>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円/楕円 28"/>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角丸四角形 29"/>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5" name="図 34"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76952" y="1992367"/>
            <a:ext cx="792088" cy="543647"/>
          </a:xfrm>
          <a:prstGeom prst="rect">
            <a:avLst/>
          </a:prstGeom>
          <a:effectLst>
            <a:outerShdw blurRad="50800" dist="38100" dir="2700000" algn="tl" rotWithShape="0">
              <a:prstClr val="black">
                <a:alpha val="40000"/>
              </a:prstClr>
            </a:outerShdw>
          </a:effectLst>
        </p:spPr>
      </p:pic>
      <p:grpSp>
        <p:nvGrpSpPr>
          <p:cNvPr id="42" name="図形グループ 41"/>
          <p:cNvGrpSpPr/>
          <p:nvPr/>
        </p:nvGrpSpPr>
        <p:grpSpPr>
          <a:xfrm>
            <a:off x="7219131" y="2629844"/>
            <a:ext cx="193413" cy="457219"/>
            <a:chOff x="1946324" y="4125162"/>
            <a:chExt cx="969964" cy="2007872"/>
          </a:xfrm>
        </p:grpSpPr>
        <p:sp>
          <p:nvSpPr>
            <p:cNvPr id="43" name="円/楕円 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フローチャート: 論理積ゲート 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5" name="図形グループ 44"/>
          <p:cNvGrpSpPr/>
          <p:nvPr/>
        </p:nvGrpSpPr>
        <p:grpSpPr>
          <a:xfrm>
            <a:off x="7519312" y="2616179"/>
            <a:ext cx="193413" cy="457219"/>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47"/>
          <p:cNvGrpSpPr/>
          <p:nvPr/>
        </p:nvGrpSpPr>
        <p:grpSpPr>
          <a:xfrm>
            <a:off x="7363147" y="2592386"/>
            <a:ext cx="193413" cy="457219"/>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51" name="正方形/長方形 50"/>
          <p:cNvSpPr/>
          <p:nvPr/>
        </p:nvSpPr>
        <p:spPr>
          <a:xfrm>
            <a:off x="1331640" y="3618414"/>
            <a:ext cx="6479264" cy="109249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1412618" y="5229200"/>
            <a:ext cx="1570348" cy="57606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仮設設定</a:t>
            </a:r>
          </a:p>
        </p:txBody>
      </p:sp>
      <p:sp>
        <p:nvSpPr>
          <p:cNvPr id="53" name="正方形/長方形 52"/>
          <p:cNvSpPr/>
          <p:nvPr/>
        </p:nvSpPr>
        <p:spPr>
          <a:xfrm>
            <a:off x="3786826" y="5229200"/>
            <a:ext cx="1570348" cy="576064"/>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自然言語や動作</a:t>
            </a:r>
            <a:endParaRPr kumimoji="1" lang="en-US" altLang="ja-JP" sz="1400" dirty="0">
              <a:solidFill>
                <a:srgbClr val="FFFFFF"/>
              </a:solidFill>
              <a:latin typeface="Meiryo" charset="-128"/>
              <a:ea typeface="Meiryo" charset="-128"/>
              <a:cs typeface="Meiryo" charset="-128"/>
            </a:endParaRPr>
          </a:p>
          <a:p>
            <a:pPr algn="ctr"/>
            <a:r>
              <a:rPr kumimoji="1" lang="ja-JP" altLang="en-US" sz="900" dirty="0">
                <a:solidFill>
                  <a:srgbClr val="FFFFFF"/>
                </a:solidFill>
                <a:latin typeface="Meiryo" charset="-128"/>
                <a:ea typeface="Meiryo" charset="-128"/>
                <a:cs typeface="Meiryo" charset="-128"/>
              </a:rPr>
              <a:t>による</a:t>
            </a:r>
            <a:r>
              <a:rPr kumimoji="1" lang="ja-JP" altLang="en-US" sz="1400" dirty="0">
                <a:solidFill>
                  <a:srgbClr val="FFFFFF"/>
                </a:solidFill>
                <a:latin typeface="Meiryo" charset="-128"/>
                <a:ea typeface="Meiryo" charset="-128"/>
                <a:cs typeface="Meiryo" charset="-128"/>
              </a:rPr>
              <a:t>指示・操作</a:t>
            </a:r>
          </a:p>
        </p:txBody>
      </p:sp>
      <p:sp>
        <p:nvSpPr>
          <p:cNvPr id="54" name="正方形/長方形 53"/>
          <p:cNvSpPr/>
          <p:nvPr/>
        </p:nvSpPr>
        <p:spPr>
          <a:xfrm>
            <a:off x="6178974" y="5229200"/>
            <a:ext cx="1570348" cy="57606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自律動作・判断</a:t>
            </a:r>
          </a:p>
        </p:txBody>
      </p:sp>
      <p:sp>
        <p:nvSpPr>
          <p:cNvPr id="55" name="正方形/長方形 54"/>
          <p:cNvSpPr/>
          <p:nvPr/>
        </p:nvSpPr>
        <p:spPr>
          <a:xfrm>
            <a:off x="1412618" y="3933056"/>
            <a:ext cx="1561378" cy="5129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規則性の発見</a:t>
            </a:r>
          </a:p>
        </p:txBody>
      </p:sp>
      <p:sp>
        <p:nvSpPr>
          <p:cNvPr id="56" name="正方形/長方形 55"/>
          <p:cNvSpPr/>
          <p:nvPr/>
        </p:nvSpPr>
        <p:spPr>
          <a:xfrm>
            <a:off x="3786826" y="3933056"/>
            <a:ext cx="1561378" cy="51291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自然言語や</a:t>
            </a:r>
            <a:endParaRPr kumimoji="1" lang="en-US" altLang="ja-JP" sz="1400"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動作の理解</a:t>
            </a:r>
          </a:p>
        </p:txBody>
      </p:sp>
      <p:sp>
        <p:nvSpPr>
          <p:cNvPr id="57" name="正方形/長方形 56"/>
          <p:cNvSpPr/>
          <p:nvPr/>
        </p:nvSpPr>
        <p:spPr>
          <a:xfrm>
            <a:off x="6178974" y="3923719"/>
            <a:ext cx="1561378" cy="512913"/>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最適解の発見</a:t>
            </a:r>
          </a:p>
        </p:txBody>
      </p:sp>
      <p:sp>
        <p:nvSpPr>
          <p:cNvPr id="58" name="左カーブ矢印 57"/>
          <p:cNvSpPr/>
          <p:nvPr/>
        </p:nvSpPr>
        <p:spPr>
          <a:xfrm>
            <a:off x="2339752" y="3212976"/>
            <a:ext cx="724192" cy="2025884"/>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左カーブ矢印 58"/>
          <p:cNvSpPr/>
          <p:nvPr/>
        </p:nvSpPr>
        <p:spPr>
          <a:xfrm rot="10800000">
            <a:off x="1331640" y="3131308"/>
            <a:ext cx="690368" cy="2025884"/>
          </a:xfrm>
          <a:prstGeom prst="curvedLeft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左カーブ矢印 59"/>
          <p:cNvSpPr/>
          <p:nvPr/>
        </p:nvSpPr>
        <p:spPr>
          <a:xfrm>
            <a:off x="4722930" y="3222636"/>
            <a:ext cx="724192" cy="2025884"/>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左カーブ矢印 60"/>
          <p:cNvSpPr/>
          <p:nvPr/>
        </p:nvSpPr>
        <p:spPr>
          <a:xfrm rot="10800000">
            <a:off x="3714818" y="3140968"/>
            <a:ext cx="690368" cy="2025884"/>
          </a:xfrm>
          <a:prstGeom prst="curvedLeft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左カーブ矢印 61"/>
          <p:cNvSpPr/>
          <p:nvPr/>
        </p:nvSpPr>
        <p:spPr>
          <a:xfrm>
            <a:off x="7086712" y="3209522"/>
            <a:ext cx="724192" cy="2025884"/>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左カーブ矢印 62"/>
          <p:cNvSpPr/>
          <p:nvPr/>
        </p:nvSpPr>
        <p:spPr>
          <a:xfrm rot="10800000">
            <a:off x="6078600" y="3127854"/>
            <a:ext cx="690368" cy="2025884"/>
          </a:xfrm>
          <a:prstGeom prst="curvedLeft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テキスト ボックス 63"/>
          <p:cNvSpPr txBox="1"/>
          <p:nvPr/>
        </p:nvSpPr>
        <p:spPr>
          <a:xfrm>
            <a:off x="4217376" y="1988840"/>
            <a:ext cx="1107996" cy="461665"/>
          </a:xfrm>
          <a:prstGeom prst="rect">
            <a:avLst/>
          </a:prstGeom>
          <a:noFill/>
        </p:spPr>
        <p:txBody>
          <a:bodyPr wrap="none" rtlCol="0">
            <a:spAutoFit/>
          </a:bodyPr>
          <a:lstStyle/>
          <a:p>
            <a:pPr algn="r"/>
            <a:r>
              <a:rPr kumimoji="1" lang="ja-JP" altLang="en-US" sz="1200" dirty="0">
                <a:latin typeface="Meiryo" charset="-128"/>
                <a:ea typeface="Meiryo" charset="-128"/>
                <a:cs typeface="Meiryo" charset="-128"/>
              </a:rPr>
              <a:t>コンピュータ</a:t>
            </a:r>
            <a:endParaRPr kumimoji="1" lang="en-US" altLang="ja-JP" sz="1200" dirty="0">
              <a:latin typeface="Meiryo" charset="-128"/>
              <a:ea typeface="Meiryo" charset="-128"/>
              <a:cs typeface="Meiryo" charset="-128"/>
            </a:endParaRPr>
          </a:p>
          <a:p>
            <a:pPr algn="r"/>
            <a:r>
              <a:rPr kumimoji="1" lang="ja-JP" altLang="en-US" sz="1200" dirty="0">
                <a:latin typeface="Meiryo" charset="-128"/>
                <a:ea typeface="Meiryo" charset="-128"/>
                <a:cs typeface="Meiryo" charset="-128"/>
              </a:rPr>
              <a:t>や</a:t>
            </a:r>
            <a:r>
              <a:rPr lang="ja-JP" altLang="en-US" sz="1200" dirty="0">
                <a:latin typeface="Meiryo" charset="-128"/>
                <a:ea typeface="Meiryo" charset="-128"/>
                <a:cs typeface="Meiryo" charset="-128"/>
              </a:rPr>
              <a:t>機械</a:t>
            </a:r>
            <a:endParaRPr lang="en-US" altLang="ja-JP" sz="1200" dirty="0">
              <a:latin typeface="Meiryo" charset="-128"/>
              <a:ea typeface="Meiryo" charset="-128"/>
              <a:cs typeface="Meiryo" charset="-128"/>
            </a:endParaRPr>
          </a:p>
        </p:txBody>
      </p:sp>
      <p:pic>
        <p:nvPicPr>
          <p:cNvPr id="65" name="図 64" descr="20120923172222dfb.gif"/>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63950" y="2402065"/>
            <a:ext cx="569539" cy="582932"/>
          </a:xfrm>
          <a:prstGeom prst="rect">
            <a:avLst/>
          </a:prstGeom>
        </p:spPr>
      </p:pic>
      <p:sp>
        <p:nvSpPr>
          <p:cNvPr id="66" name="テキスト ボックス 65"/>
          <p:cNvSpPr txBox="1"/>
          <p:nvPr/>
        </p:nvSpPr>
        <p:spPr>
          <a:xfrm>
            <a:off x="6598754" y="2398162"/>
            <a:ext cx="954107" cy="276999"/>
          </a:xfrm>
          <a:prstGeom prst="rect">
            <a:avLst/>
          </a:prstGeom>
          <a:solidFill>
            <a:srgbClr val="595959">
              <a:alpha val="68627"/>
            </a:srgbClr>
          </a:solidFill>
        </p:spPr>
        <p:txBody>
          <a:bodyPr wrap="none" rtlCol="0">
            <a:spAutoFit/>
          </a:bodyPr>
          <a:lstStyle/>
          <a:p>
            <a:pPr algn="r"/>
            <a:r>
              <a:rPr kumimoji="1" lang="ja-JP" altLang="en-US" sz="1200">
                <a:solidFill>
                  <a:schemeClr val="bg1"/>
                </a:solidFill>
                <a:latin typeface="Meiryo" charset="-128"/>
                <a:ea typeface="Meiryo" charset="-128"/>
                <a:cs typeface="Meiryo" charset="-128"/>
              </a:rPr>
              <a:t>状況や変化</a:t>
            </a:r>
            <a:endParaRPr lang="en-US" altLang="ja-JP" sz="1200" dirty="0">
              <a:solidFill>
                <a:schemeClr val="bg1"/>
              </a:solidFill>
              <a:latin typeface="Meiryo" charset="-128"/>
              <a:ea typeface="Meiryo" charset="-128"/>
              <a:cs typeface="Meiryo" charset="-128"/>
            </a:endParaRPr>
          </a:p>
        </p:txBody>
      </p:sp>
      <p:sp>
        <p:nvSpPr>
          <p:cNvPr id="67" name="正方形/長方形 66"/>
          <p:cNvSpPr/>
          <p:nvPr/>
        </p:nvSpPr>
        <p:spPr>
          <a:xfrm>
            <a:off x="3573015" y="1280945"/>
            <a:ext cx="1980029" cy="523220"/>
          </a:xfrm>
          <a:prstGeom prst="rect">
            <a:avLst/>
          </a:prstGeom>
        </p:spPr>
        <p:txBody>
          <a:bodyPr wrap="square">
            <a:spAutoFit/>
          </a:bodyPr>
          <a:lstStyle/>
          <a:p>
            <a:pPr algn="ctr"/>
            <a:r>
              <a:rPr lang="ja-JP" altLang="ja-JP" sz="1400" dirty="0">
                <a:solidFill>
                  <a:schemeClr val="accent6">
                    <a:lumMod val="50000"/>
                  </a:schemeClr>
                </a:solidFill>
                <a:latin typeface="Meiryo" charset="-128"/>
                <a:ea typeface="Meiryo" charset="-128"/>
                <a:cs typeface="Meiryo" charset="-128"/>
              </a:rPr>
              <a:t>人間と機械との</a:t>
            </a:r>
            <a:endParaRPr lang="en-US" altLang="ja-JP" sz="1400" dirty="0">
              <a:solidFill>
                <a:schemeClr val="accent6">
                  <a:lumMod val="50000"/>
                </a:schemeClr>
              </a:solidFill>
              <a:latin typeface="Meiryo" charset="-128"/>
              <a:ea typeface="Meiryo" charset="-128"/>
              <a:cs typeface="Meiryo" charset="-128"/>
            </a:endParaRPr>
          </a:p>
          <a:p>
            <a:pPr algn="ctr"/>
            <a:r>
              <a:rPr lang="ja-JP" altLang="ja-JP" sz="1400" dirty="0">
                <a:solidFill>
                  <a:schemeClr val="accent6">
                    <a:lumMod val="50000"/>
                  </a:schemeClr>
                </a:solidFill>
                <a:latin typeface="Meiryo" charset="-128"/>
                <a:ea typeface="Meiryo" charset="-128"/>
                <a:cs typeface="Meiryo" charset="-128"/>
              </a:rPr>
              <a:t>「自然な関係」を築く</a:t>
            </a:r>
          </a:p>
        </p:txBody>
      </p:sp>
      <p:sp>
        <p:nvSpPr>
          <p:cNvPr id="68" name="正方形/長方形 67"/>
          <p:cNvSpPr/>
          <p:nvPr/>
        </p:nvSpPr>
        <p:spPr>
          <a:xfrm>
            <a:off x="791365" y="1270269"/>
            <a:ext cx="2794914" cy="523220"/>
          </a:xfrm>
          <a:prstGeom prst="rect">
            <a:avLst/>
          </a:prstGeom>
        </p:spPr>
        <p:txBody>
          <a:bodyPr wrap="square">
            <a:spAutoFit/>
          </a:bodyPr>
          <a:lstStyle/>
          <a:p>
            <a:pPr algn="ctr"/>
            <a:r>
              <a:rPr lang="ja-JP" altLang="ja-JP" sz="1400" dirty="0">
                <a:solidFill>
                  <a:srgbClr val="00B050"/>
                </a:solidFill>
                <a:latin typeface="Meiryo" charset="-128"/>
                <a:ea typeface="Meiryo" charset="-128"/>
                <a:cs typeface="Meiryo" charset="-128"/>
              </a:rPr>
              <a:t>膨大なデータから</a:t>
            </a:r>
            <a:endParaRPr lang="en-US" altLang="ja-JP" sz="1400" dirty="0">
              <a:solidFill>
                <a:srgbClr val="00B050"/>
              </a:solidFill>
              <a:latin typeface="Meiryo" charset="-128"/>
              <a:ea typeface="Meiryo" charset="-128"/>
              <a:cs typeface="Meiryo" charset="-128"/>
            </a:endParaRPr>
          </a:p>
          <a:p>
            <a:pPr algn="ctr"/>
            <a:r>
              <a:rPr lang="ja-JP" altLang="ja-JP" sz="1400" dirty="0">
                <a:solidFill>
                  <a:srgbClr val="00B050"/>
                </a:solidFill>
                <a:latin typeface="Meiryo" charset="-128"/>
                <a:ea typeface="Meiryo" charset="-128"/>
                <a:cs typeface="Meiryo" charset="-128"/>
              </a:rPr>
              <a:t>「仮設」を見つけ出</a:t>
            </a:r>
            <a:r>
              <a:rPr lang="ja-JP" altLang="en-US" sz="1400" dirty="0">
                <a:solidFill>
                  <a:srgbClr val="00B050"/>
                </a:solidFill>
                <a:latin typeface="Meiryo" charset="-128"/>
                <a:ea typeface="Meiryo" charset="-128"/>
                <a:cs typeface="Meiryo" charset="-128"/>
              </a:rPr>
              <a:t>す</a:t>
            </a:r>
            <a:r>
              <a:rPr lang="ja-JP" altLang="ja-JP" sz="1400" dirty="0">
                <a:solidFill>
                  <a:srgbClr val="00B050"/>
                </a:solidFill>
                <a:latin typeface="Meiryo" charset="-128"/>
                <a:ea typeface="Meiryo" charset="-128"/>
                <a:cs typeface="Meiryo" charset="-128"/>
              </a:rPr>
              <a:t> </a:t>
            </a:r>
            <a:endParaRPr lang="ja-JP" altLang="en-US" sz="1400" dirty="0">
              <a:solidFill>
                <a:srgbClr val="00B050"/>
              </a:solidFill>
              <a:latin typeface="Meiryo" charset="-128"/>
              <a:ea typeface="Meiryo" charset="-128"/>
              <a:cs typeface="Meiryo" charset="-128"/>
            </a:endParaRPr>
          </a:p>
        </p:txBody>
      </p:sp>
      <p:sp>
        <p:nvSpPr>
          <p:cNvPr id="69" name="正方形/長方形 68"/>
          <p:cNvSpPr/>
          <p:nvPr/>
        </p:nvSpPr>
        <p:spPr>
          <a:xfrm>
            <a:off x="5969648" y="1311967"/>
            <a:ext cx="1980030" cy="523220"/>
          </a:xfrm>
          <a:prstGeom prst="rect">
            <a:avLst/>
          </a:prstGeom>
        </p:spPr>
        <p:txBody>
          <a:bodyPr wrap="none">
            <a:spAutoFit/>
          </a:bodyPr>
          <a:lstStyle/>
          <a:p>
            <a:pPr algn="ctr"/>
            <a:r>
              <a:rPr lang="ja-JP" altLang="ja-JP" sz="1400" dirty="0">
                <a:solidFill>
                  <a:srgbClr val="0070C0"/>
                </a:solidFill>
                <a:latin typeface="Meiryo" charset="-128"/>
                <a:ea typeface="Meiryo" charset="-128"/>
                <a:cs typeface="Meiryo" charset="-128"/>
              </a:rPr>
              <a:t>状況や変化を読み</a:t>
            </a:r>
            <a:r>
              <a:rPr lang="ja-JP" altLang="en-US" sz="1400" dirty="0">
                <a:solidFill>
                  <a:srgbClr val="0070C0"/>
                </a:solidFill>
                <a:latin typeface="Meiryo" charset="-128"/>
                <a:ea typeface="Meiryo" charset="-128"/>
                <a:cs typeface="Meiryo" charset="-128"/>
              </a:rPr>
              <a:t>と</a:t>
            </a:r>
            <a:r>
              <a:rPr lang="ja-JP" altLang="ja-JP" sz="1400" dirty="0">
                <a:solidFill>
                  <a:srgbClr val="0070C0"/>
                </a:solidFill>
                <a:latin typeface="Meiryo" charset="-128"/>
                <a:ea typeface="Meiryo" charset="-128"/>
                <a:cs typeface="Meiryo" charset="-128"/>
              </a:rPr>
              <a:t>り</a:t>
            </a:r>
            <a:endParaRPr lang="en-US" altLang="ja-JP" sz="1400" dirty="0">
              <a:solidFill>
                <a:srgbClr val="0070C0"/>
              </a:solidFill>
              <a:latin typeface="Meiryo" charset="-128"/>
              <a:ea typeface="Meiryo" charset="-128"/>
              <a:cs typeface="Meiryo" charset="-128"/>
            </a:endParaRPr>
          </a:p>
          <a:p>
            <a:pPr algn="ctr"/>
            <a:r>
              <a:rPr lang="ja-JP" altLang="ja-JP" sz="1400" dirty="0">
                <a:solidFill>
                  <a:srgbClr val="0070C0"/>
                </a:solidFill>
                <a:latin typeface="Meiryo" charset="-128"/>
                <a:ea typeface="Meiryo" charset="-128"/>
                <a:cs typeface="Meiryo" charset="-128"/>
              </a:rPr>
              <a:t>自律的に動作する </a:t>
            </a:r>
            <a:endParaRPr lang="ja-JP" altLang="en-US" sz="1400" dirty="0">
              <a:solidFill>
                <a:srgbClr val="0070C0"/>
              </a:solidFill>
              <a:latin typeface="Meiryo" charset="-128"/>
              <a:ea typeface="Meiryo" charset="-128"/>
              <a:cs typeface="Meiryo" charset="-128"/>
            </a:endParaRPr>
          </a:p>
        </p:txBody>
      </p:sp>
    </p:spTree>
    <p:extLst>
      <p:ext uri="{BB962C8B-B14F-4D97-AF65-F5344CB8AC3E}">
        <p14:creationId xmlns:p14="http://schemas.microsoft.com/office/powerpoint/2010/main" val="1218025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人工知能の</a:t>
            </a:r>
            <a:r>
              <a:rPr kumimoji="1" lang="ja-JP" altLang="en-US" smtClean="0"/>
              <a:t>適用領域　＊追加コラムの図</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31</a:t>
            </a:fld>
            <a:endParaRPr kumimoji="1" lang="ja-JP" altLang="en-US"/>
          </a:p>
        </p:txBody>
      </p:sp>
      <p:sp>
        <p:nvSpPr>
          <p:cNvPr id="4" name="正方形/長方形 3"/>
          <p:cNvSpPr/>
          <p:nvPr/>
        </p:nvSpPr>
        <p:spPr>
          <a:xfrm>
            <a:off x="539552" y="1306811"/>
            <a:ext cx="4032448" cy="5218533"/>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4572000" y="1321944"/>
            <a:ext cx="4032448" cy="5218533"/>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左右矢印 7"/>
          <p:cNvSpPr/>
          <p:nvPr/>
        </p:nvSpPr>
        <p:spPr>
          <a:xfrm>
            <a:off x="530506" y="889904"/>
            <a:ext cx="8082987" cy="860052"/>
          </a:xfrm>
          <a:prstGeom prst="leftRightArrow">
            <a:avLst/>
          </a:prstGeom>
          <a:gradFill flip="none" rotWithShape="1">
            <a:gsLst>
              <a:gs pos="0">
                <a:srgbClr val="FF8000"/>
              </a:gs>
              <a:gs pos="42000">
                <a:schemeClr val="accent6">
                  <a:lumMod val="20000"/>
                  <a:lumOff val="80000"/>
                </a:schemeClr>
              </a:gs>
              <a:gs pos="100000">
                <a:schemeClr val="tx2">
                  <a:lumMod val="60000"/>
                  <a:lumOff val="4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8" name="図形グループ 57"/>
          <p:cNvGrpSpPr/>
          <p:nvPr/>
        </p:nvGrpSpPr>
        <p:grpSpPr>
          <a:xfrm>
            <a:off x="1108875" y="1035893"/>
            <a:ext cx="205489" cy="408188"/>
            <a:chOff x="1946324" y="4125162"/>
            <a:chExt cx="969964" cy="2007872"/>
          </a:xfrm>
        </p:grpSpPr>
        <p:sp>
          <p:nvSpPr>
            <p:cNvPr id="59" name="円/楕円 5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フローチャート: 論理積ゲート 5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1" name="図形グループ 60"/>
          <p:cNvGrpSpPr/>
          <p:nvPr/>
        </p:nvGrpSpPr>
        <p:grpSpPr>
          <a:xfrm>
            <a:off x="1264382" y="913756"/>
            <a:ext cx="205489" cy="408188"/>
            <a:chOff x="1946324" y="4125162"/>
            <a:chExt cx="969964" cy="2007872"/>
          </a:xfrm>
        </p:grpSpPr>
        <p:sp>
          <p:nvSpPr>
            <p:cNvPr id="62" name="円/楕円 6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フローチャート: 論理積ゲート 6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4" name="図形グループ 63"/>
          <p:cNvGrpSpPr/>
          <p:nvPr/>
        </p:nvGrpSpPr>
        <p:grpSpPr>
          <a:xfrm>
            <a:off x="1379545" y="1081107"/>
            <a:ext cx="205489" cy="408188"/>
            <a:chOff x="1946324" y="4125162"/>
            <a:chExt cx="969964" cy="2007872"/>
          </a:xfrm>
        </p:grpSpPr>
        <p:sp>
          <p:nvSpPr>
            <p:cNvPr id="65" name="円/楕円 6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328" y="873228"/>
            <a:ext cx="606570" cy="606570"/>
          </a:xfrm>
          <a:prstGeom prst="rect">
            <a:avLst/>
          </a:prstGeom>
          <a:effectLst>
            <a:outerShdw blurRad="50800" dist="38100" dir="2700000" algn="tl" rotWithShape="0">
              <a:prstClr val="black">
                <a:alpha val="40000"/>
              </a:prstClr>
            </a:outerShdw>
          </a:effectLst>
        </p:spPr>
      </p:pic>
      <p:sp>
        <p:nvSpPr>
          <p:cNvPr id="17" name="テキスト ボックス 16"/>
          <p:cNvSpPr txBox="1"/>
          <p:nvPr/>
        </p:nvSpPr>
        <p:spPr>
          <a:xfrm>
            <a:off x="3838465" y="1156686"/>
            <a:ext cx="1467068" cy="400110"/>
          </a:xfrm>
          <a:prstGeom prst="rect">
            <a:avLst/>
          </a:prstGeom>
          <a:noFill/>
        </p:spPr>
        <p:txBody>
          <a:bodyPr wrap="none" rtlCol="0">
            <a:spAutoFit/>
          </a:bodyPr>
          <a:lstStyle/>
          <a:p>
            <a:pPr algn="ctr"/>
            <a:r>
              <a:rPr kumimoji="1" lang="ja-JP" altLang="en-US" sz="2000" smtClean="0">
                <a:latin typeface="Meiryo" charset="-128"/>
                <a:ea typeface="Meiryo" charset="-128"/>
                <a:cs typeface="Meiryo" charset="-128"/>
              </a:rPr>
              <a:t>人間の関与</a:t>
            </a:r>
            <a:endParaRPr kumimoji="1" lang="ja-JP" altLang="en-US" sz="2000">
              <a:latin typeface="Meiryo" charset="-128"/>
              <a:ea typeface="Meiryo" charset="-128"/>
              <a:cs typeface="Meiryo" charset="-128"/>
            </a:endParaRPr>
          </a:p>
        </p:txBody>
      </p:sp>
      <p:sp>
        <p:nvSpPr>
          <p:cNvPr id="72" name="正方形/長方形 71"/>
          <p:cNvSpPr/>
          <p:nvPr/>
        </p:nvSpPr>
        <p:spPr>
          <a:xfrm>
            <a:off x="5301011" y="1772816"/>
            <a:ext cx="3150375" cy="89786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chemeClr val="bg1"/>
                </a:solidFill>
                <a:latin typeface="Meiryo" charset="-128"/>
                <a:ea typeface="Meiryo" charset="-128"/>
                <a:cs typeface="Meiryo" charset="-128"/>
              </a:rPr>
              <a:t>自律的制御</a:t>
            </a:r>
            <a:endParaRPr lang="en-US" altLang="ja-JP" sz="2000" dirty="0">
              <a:solidFill>
                <a:schemeClr val="bg1"/>
              </a:solidFill>
              <a:latin typeface="Meiryo" charset="-128"/>
              <a:ea typeface="Meiryo" charset="-128"/>
              <a:cs typeface="Meiryo" charset="-128"/>
            </a:endParaRPr>
          </a:p>
          <a:p>
            <a:pPr algn="ctr"/>
            <a:r>
              <a:rPr lang="ja-JP" altLang="en-US" sz="1000" dirty="0">
                <a:solidFill>
                  <a:schemeClr val="bg1"/>
                </a:solidFill>
                <a:latin typeface="Meiryo" charset="-128"/>
                <a:ea typeface="Meiryo" charset="-128"/>
                <a:cs typeface="Meiryo" charset="-128"/>
              </a:rPr>
              <a:t>状況を把握して自律的に判断</a:t>
            </a:r>
            <a:r>
              <a:rPr lang="ja-JP" altLang="en-US" sz="1000" dirty="0" smtClean="0">
                <a:solidFill>
                  <a:schemeClr val="bg1"/>
                </a:solidFill>
                <a:latin typeface="Meiryo" charset="-128"/>
                <a:ea typeface="Meiryo" charset="-128"/>
                <a:cs typeface="Meiryo" charset="-128"/>
              </a:rPr>
              <a:t>し実行</a:t>
            </a:r>
            <a:endParaRPr lang="en-US" altLang="ja-JP" sz="1000" dirty="0" smtClean="0">
              <a:solidFill>
                <a:schemeClr val="bg1"/>
              </a:solidFill>
              <a:latin typeface="Meiryo" charset="-128"/>
              <a:ea typeface="Meiryo" charset="-128"/>
              <a:cs typeface="Meiryo" charset="-128"/>
            </a:endParaRPr>
          </a:p>
          <a:p>
            <a:pPr algn="ctr"/>
            <a:endParaRPr lang="en-US" altLang="ja-JP" sz="800" dirty="0">
              <a:solidFill>
                <a:schemeClr val="bg1"/>
              </a:solidFill>
              <a:latin typeface="Meiryo" charset="-128"/>
              <a:ea typeface="Meiryo" charset="-128"/>
              <a:cs typeface="Meiryo" charset="-128"/>
            </a:endParaRPr>
          </a:p>
          <a:p>
            <a:pPr algn="ctr"/>
            <a:r>
              <a:rPr lang="ja-JP" altLang="en-US" sz="1200" b="1" dirty="0">
                <a:solidFill>
                  <a:schemeClr val="bg1"/>
                </a:solidFill>
                <a:latin typeface="Meiryo" charset="-128"/>
                <a:ea typeface="Meiryo" charset="-128"/>
                <a:cs typeface="Meiryo" charset="-128"/>
              </a:rPr>
              <a:t>自動運転自動車・株の自動取引</a:t>
            </a:r>
            <a:r>
              <a:rPr lang="ja-JP" altLang="en-US" sz="800" dirty="0">
                <a:solidFill>
                  <a:schemeClr val="bg1"/>
                </a:solidFill>
                <a:latin typeface="Meiryo" charset="-128"/>
                <a:ea typeface="Meiryo" charset="-128"/>
                <a:cs typeface="Meiryo" charset="-128"/>
              </a:rPr>
              <a:t>など</a:t>
            </a:r>
          </a:p>
        </p:txBody>
      </p:sp>
      <p:sp>
        <p:nvSpPr>
          <p:cNvPr id="73" name="正方形/長方形 72"/>
          <p:cNvSpPr/>
          <p:nvPr/>
        </p:nvSpPr>
        <p:spPr>
          <a:xfrm>
            <a:off x="4184657" y="2708520"/>
            <a:ext cx="3150375" cy="89786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推奨・判断</a:t>
            </a:r>
            <a:endParaRPr kumimoji="1" lang="en-US" altLang="ja-JP" sz="2000" dirty="0" smtClean="0">
              <a:solidFill>
                <a:srgbClr val="FFFFFF"/>
              </a:solidFill>
              <a:latin typeface="Meiryo" charset="-128"/>
              <a:ea typeface="Meiryo" charset="-128"/>
              <a:cs typeface="Meiryo" charset="-128"/>
            </a:endParaRPr>
          </a:p>
          <a:p>
            <a:pPr algn="ctr"/>
            <a:r>
              <a:rPr lang="ja-JP" altLang="en-US" sz="1000" dirty="0" smtClean="0">
                <a:solidFill>
                  <a:srgbClr val="FFFFFF"/>
                </a:solidFill>
                <a:latin typeface="Meiryo" charset="-128"/>
                <a:ea typeface="Meiryo" charset="-128"/>
                <a:cs typeface="Meiryo" charset="-128"/>
              </a:rPr>
              <a:t>データを解析し最適解を見つけ出し推奨、判断</a:t>
            </a:r>
            <a:endParaRPr lang="en-US" altLang="ja-JP" sz="1000" dirty="0" smtClean="0">
              <a:solidFill>
                <a:srgbClr val="FFFFFF"/>
              </a:solidFill>
              <a:latin typeface="Meiryo" charset="-128"/>
              <a:ea typeface="Meiryo" charset="-128"/>
              <a:cs typeface="Meiryo" charset="-128"/>
            </a:endParaRPr>
          </a:p>
          <a:p>
            <a:pPr algn="ctr"/>
            <a:endParaRPr kumimoji="1" lang="en-US" altLang="ja-JP" sz="800" dirty="0">
              <a:solidFill>
                <a:srgbClr val="FFFFFF"/>
              </a:solidFill>
              <a:latin typeface="Meiryo" charset="-128"/>
              <a:ea typeface="Meiryo" charset="-128"/>
              <a:cs typeface="Meiryo" charset="-128"/>
            </a:endParaRPr>
          </a:p>
          <a:p>
            <a:pPr algn="ctr"/>
            <a:r>
              <a:rPr kumimoji="1" lang="ja-JP" altLang="en-US" sz="1200" b="1" dirty="0" smtClean="0">
                <a:solidFill>
                  <a:srgbClr val="FFFFFF"/>
                </a:solidFill>
                <a:latin typeface="Meiryo" charset="-128"/>
                <a:ea typeface="Meiryo" charset="-128"/>
                <a:cs typeface="Meiryo" charset="-128"/>
              </a:rPr>
              <a:t>医療診断支援・商品レコメンド</a:t>
            </a:r>
            <a:r>
              <a:rPr kumimoji="1" lang="ja-JP" altLang="en-US" sz="800" dirty="0" smtClean="0">
                <a:solidFill>
                  <a:srgbClr val="FFFFFF"/>
                </a:solidFill>
                <a:latin typeface="Meiryo" charset="-128"/>
                <a:ea typeface="Meiryo" charset="-128"/>
                <a:cs typeface="Meiryo" charset="-128"/>
              </a:rPr>
              <a:t>など</a:t>
            </a:r>
            <a:endParaRPr kumimoji="1" lang="ja-JP" altLang="en-US" sz="800" dirty="0">
              <a:solidFill>
                <a:srgbClr val="FFFFFF"/>
              </a:solidFill>
              <a:latin typeface="Meiryo" charset="-128"/>
              <a:ea typeface="Meiryo" charset="-128"/>
              <a:cs typeface="Meiryo" charset="-128"/>
            </a:endParaRPr>
          </a:p>
        </p:txBody>
      </p:sp>
      <p:sp>
        <p:nvSpPr>
          <p:cNvPr id="74" name="正方形/長方形 73"/>
          <p:cNvSpPr/>
          <p:nvPr/>
        </p:nvSpPr>
        <p:spPr>
          <a:xfrm>
            <a:off x="3019037" y="3644224"/>
            <a:ext cx="3150375" cy="89786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知識の発見</a:t>
            </a:r>
            <a:endParaRPr kumimoji="1" lang="en-US" altLang="ja-JP" sz="2000" dirty="0" smtClean="0">
              <a:solidFill>
                <a:srgbClr val="FFFFFF"/>
              </a:solidFill>
              <a:latin typeface="Meiryo" charset="-128"/>
              <a:ea typeface="Meiryo" charset="-128"/>
              <a:cs typeface="Meiryo" charset="-128"/>
            </a:endParaRPr>
          </a:p>
          <a:p>
            <a:pPr algn="ctr"/>
            <a:r>
              <a:rPr lang="ja-JP" altLang="en-US" sz="1000" dirty="0" smtClean="0">
                <a:solidFill>
                  <a:srgbClr val="FFFFFF"/>
                </a:solidFill>
                <a:latin typeface="Meiryo" charset="-128"/>
                <a:ea typeface="Meiryo" charset="-128"/>
                <a:cs typeface="Meiryo" charset="-128"/>
              </a:rPr>
              <a:t>データを解析し規則性やルールなどの知識を発見</a:t>
            </a:r>
            <a:endParaRPr lang="en-US" altLang="ja-JP" sz="1000" dirty="0" smtClean="0">
              <a:solidFill>
                <a:srgbClr val="FFFFFF"/>
              </a:solidFill>
              <a:latin typeface="Meiryo" charset="-128"/>
              <a:ea typeface="Meiryo" charset="-128"/>
              <a:cs typeface="Meiryo" charset="-128"/>
            </a:endParaRPr>
          </a:p>
          <a:p>
            <a:pPr algn="ctr"/>
            <a:endParaRPr kumimoji="1" lang="en-US" altLang="ja-JP" sz="800" dirty="0">
              <a:solidFill>
                <a:srgbClr val="FFFFFF"/>
              </a:solidFill>
              <a:latin typeface="Meiryo" charset="-128"/>
              <a:ea typeface="Meiryo" charset="-128"/>
              <a:cs typeface="Meiryo" charset="-128"/>
            </a:endParaRPr>
          </a:p>
          <a:p>
            <a:pPr algn="ctr"/>
            <a:r>
              <a:rPr lang="ja-JP" altLang="en-US" sz="1200" b="1" dirty="0" smtClean="0">
                <a:solidFill>
                  <a:srgbClr val="FFFFFF"/>
                </a:solidFill>
                <a:latin typeface="Meiryo" charset="-128"/>
                <a:ea typeface="Meiryo" charset="-128"/>
                <a:cs typeface="Meiryo" charset="-128"/>
              </a:rPr>
              <a:t>故障診断や予知・創薬用新物質発見</a:t>
            </a:r>
            <a:r>
              <a:rPr lang="ja-JP" altLang="en-US" sz="1200" dirty="0" smtClean="0">
                <a:solidFill>
                  <a:srgbClr val="FFFFFF"/>
                </a:solidFill>
                <a:latin typeface="Meiryo" charset="-128"/>
                <a:ea typeface="Meiryo" charset="-128"/>
                <a:cs typeface="Meiryo" charset="-128"/>
              </a:rPr>
              <a:t>など</a:t>
            </a:r>
            <a:endParaRPr kumimoji="1" lang="ja-JP" altLang="en-US" sz="1200" dirty="0">
              <a:solidFill>
                <a:srgbClr val="FFFFFF"/>
              </a:solidFill>
              <a:latin typeface="Meiryo" charset="-128"/>
              <a:ea typeface="Meiryo" charset="-128"/>
              <a:cs typeface="Meiryo" charset="-128"/>
            </a:endParaRPr>
          </a:p>
        </p:txBody>
      </p:sp>
      <p:sp>
        <p:nvSpPr>
          <p:cNvPr id="75" name="正方形/長方形 74"/>
          <p:cNvSpPr/>
          <p:nvPr/>
        </p:nvSpPr>
        <p:spPr>
          <a:xfrm>
            <a:off x="1804100" y="4579928"/>
            <a:ext cx="3150375" cy="89786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対話的操作</a:t>
            </a:r>
            <a:endParaRPr kumimoji="1" lang="en-US" altLang="ja-JP" sz="2000" dirty="0" smtClean="0">
              <a:solidFill>
                <a:srgbClr val="FFFFFF"/>
              </a:solidFill>
              <a:latin typeface="Meiryo" charset="-128"/>
              <a:ea typeface="Meiryo" charset="-128"/>
              <a:cs typeface="Meiryo" charset="-128"/>
            </a:endParaRPr>
          </a:p>
          <a:p>
            <a:pPr algn="ctr"/>
            <a:r>
              <a:rPr lang="ja-JP" altLang="en-US" sz="1000" dirty="0" smtClean="0">
                <a:solidFill>
                  <a:srgbClr val="FFFFFF"/>
                </a:solidFill>
                <a:latin typeface="Meiryo" charset="-128"/>
                <a:ea typeface="Meiryo" charset="-128"/>
                <a:cs typeface="Meiryo" charset="-128"/>
              </a:rPr>
              <a:t>自然な対話で機器制御、サービスを利用</a:t>
            </a:r>
            <a:endParaRPr lang="en-US" altLang="ja-JP" sz="1000" dirty="0" smtClean="0">
              <a:solidFill>
                <a:srgbClr val="FFFFFF"/>
              </a:solidFill>
              <a:latin typeface="Meiryo" charset="-128"/>
              <a:ea typeface="Meiryo" charset="-128"/>
              <a:cs typeface="Meiryo" charset="-128"/>
            </a:endParaRPr>
          </a:p>
          <a:p>
            <a:pPr algn="ctr"/>
            <a:endParaRPr kumimoji="1" lang="en-US" altLang="ja-JP" sz="800" dirty="0">
              <a:solidFill>
                <a:srgbClr val="FFFFFF"/>
              </a:solidFill>
              <a:latin typeface="Meiryo" charset="-128"/>
              <a:ea typeface="Meiryo" charset="-128"/>
              <a:cs typeface="Meiryo" charset="-128"/>
            </a:endParaRPr>
          </a:p>
          <a:p>
            <a:pPr algn="ctr"/>
            <a:r>
              <a:rPr lang="ja-JP" altLang="en-US" sz="1100" b="1" dirty="0" smtClean="0">
                <a:solidFill>
                  <a:srgbClr val="FFFFFF"/>
                </a:solidFill>
                <a:latin typeface="Meiryo" charset="-128"/>
                <a:ea typeface="Meiryo" charset="-128"/>
                <a:cs typeface="Meiryo" charset="-128"/>
              </a:rPr>
              <a:t>スマートアシスタント・サービスロボット</a:t>
            </a:r>
            <a:r>
              <a:rPr lang="ja-JP" altLang="en-US" sz="800" dirty="0" smtClean="0">
                <a:solidFill>
                  <a:srgbClr val="FFFFFF"/>
                </a:solidFill>
                <a:latin typeface="Meiryo" charset="-128"/>
                <a:ea typeface="Meiryo" charset="-128"/>
                <a:cs typeface="Meiryo" charset="-128"/>
              </a:rPr>
              <a:t>など</a:t>
            </a:r>
            <a:endParaRPr kumimoji="1" lang="ja-JP" altLang="en-US" sz="800" dirty="0">
              <a:solidFill>
                <a:srgbClr val="FFFFFF"/>
              </a:solidFill>
              <a:latin typeface="Meiryo" charset="-128"/>
              <a:ea typeface="Meiryo" charset="-128"/>
              <a:cs typeface="Meiryo" charset="-128"/>
            </a:endParaRPr>
          </a:p>
        </p:txBody>
      </p:sp>
      <p:sp>
        <p:nvSpPr>
          <p:cNvPr id="76" name="正方形/長方形 75"/>
          <p:cNvSpPr/>
          <p:nvPr/>
        </p:nvSpPr>
        <p:spPr>
          <a:xfrm>
            <a:off x="655169" y="5518926"/>
            <a:ext cx="3150375" cy="897868"/>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情報整理・提供</a:t>
            </a:r>
            <a:endParaRPr lang="en-US" altLang="ja-JP" sz="2000" dirty="0" smtClean="0">
              <a:solidFill>
                <a:srgbClr val="FFFFFF"/>
              </a:solidFill>
              <a:latin typeface="Meiryo" charset="-128"/>
              <a:ea typeface="Meiryo" charset="-128"/>
              <a:cs typeface="Meiryo" charset="-128"/>
            </a:endParaRPr>
          </a:p>
          <a:p>
            <a:pPr algn="ctr"/>
            <a:r>
              <a:rPr kumimoji="1" lang="ja-JP" altLang="en-US" sz="1000" dirty="0" smtClean="0">
                <a:solidFill>
                  <a:srgbClr val="FFFFFF"/>
                </a:solidFill>
                <a:latin typeface="Meiryo" charset="-128"/>
                <a:ea typeface="Meiryo" charset="-128"/>
                <a:cs typeface="Meiryo" charset="-128"/>
              </a:rPr>
              <a:t>要求に従い大量の情報を整理し情報を探し出す</a:t>
            </a:r>
            <a:endParaRPr kumimoji="1" lang="en-US" altLang="ja-JP" sz="1000" dirty="0" smtClean="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r>
              <a:rPr kumimoji="1" lang="ja-JP" altLang="en-US" sz="1200" b="1" dirty="0" smtClean="0">
                <a:solidFill>
                  <a:srgbClr val="FFFFFF"/>
                </a:solidFill>
                <a:latin typeface="Meiryo" charset="-128"/>
                <a:ea typeface="Meiryo" charset="-128"/>
                <a:cs typeface="Meiryo" charset="-128"/>
              </a:rPr>
              <a:t>質問応答・判例検索</a:t>
            </a:r>
            <a:r>
              <a:rPr kumimoji="1" lang="ja-JP" altLang="en-US" sz="1200" dirty="0" smtClean="0">
                <a:solidFill>
                  <a:srgbClr val="FFFFFF"/>
                </a:solidFill>
                <a:latin typeface="Meiryo" charset="-128"/>
                <a:ea typeface="Meiryo" charset="-128"/>
                <a:cs typeface="Meiryo" charset="-128"/>
              </a:rPr>
              <a:t>など</a:t>
            </a:r>
            <a:endParaRPr kumimoji="1" lang="ja-JP" altLang="en-US" sz="1200" dirty="0">
              <a:solidFill>
                <a:srgbClr val="FFFFFF"/>
              </a:solidFill>
              <a:latin typeface="Meiryo" charset="-128"/>
              <a:ea typeface="Meiryo" charset="-128"/>
              <a:cs typeface="Meiryo" charset="-128"/>
            </a:endParaRPr>
          </a:p>
        </p:txBody>
      </p:sp>
      <p:sp>
        <p:nvSpPr>
          <p:cNvPr id="77" name="テキスト ボックス 76"/>
          <p:cNvSpPr txBox="1"/>
          <p:nvPr/>
        </p:nvSpPr>
        <p:spPr>
          <a:xfrm>
            <a:off x="1265179" y="2112947"/>
            <a:ext cx="2339102" cy="830997"/>
          </a:xfrm>
          <a:prstGeom prst="rect">
            <a:avLst/>
          </a:prstGeom>
          <a:noFill/>
        </p:spPr>
        <p:txBody>
          <a:bodyPr wrap="none" rtlCol="0">
            <a:spAutoFit/>
          </a:bodyPr>
          <a:lstStyle/>
          <a:p>
            <a:r>
              <a:rPr kumimoji="1" lang="ja-JP" altLang="en-US" sz="2400" dirty="0" smtClean="0">
                <a:solidFill>
                  <a:schemeClr val="accent6">
                    <a:lumMod val="75000"/>
                  </a:schemeClr>
                </a:solidFill>
                <a:latin typeface="Meiryo" charset="-128"/>
                <a:ea typeface="Meiryo" charset="-128"/>
                <a:cs typeface="Meiryo" charset="-128"/>
              </a:rPr>
              <a:t>知的作業の支援</a:t>
            </a:r>
            <a:endParaRPr kumimoji="1" lang="en-US" altLang="ja-JP" sz="2400" dirty="0" smtClean="0">
              <a:solidFill>
                <a:schemeClr val="accent6">
                  <a:lumMod val="75000"/>
                </a:schemeClr>
              </a:solidFill>
              <a:latin typeface="Meiryo" charset="-128"/>
              <a:ea typeface="Meiryo" charset="-128"/>
              <a:cs typeface="Meiryo" charset="-128"/>
            </a:endParaRPr>
          </a:p>
          <a:p>
            <a:r>
              <a:rPr lang="ja-JP" altLang="en-US" sz="2400" dirty="0" smtClean="0">
                <a:solidFill>
                  <a:schemeClr val="accent6">
                    <a:lumMod val="75000"/>
                  </a:schemeClr>
                </a:solidFill>
                <a:latin typeface="Meiryo" charset="-128"/>
                <a:ea typeface="Meiryo" charset="-128"/>
                <a:cs typeface="Meiryo" charset="-128"/>
              </a:rPr>
              <a:t>知的能力の拡張</a:t>
            </a:r>
            <a:endParaRPr kumimoji="1" lang="ja-JP" altLang="en-US" sz="2400" dirty="0">
              <a:solidFill>
                <a:schemeClr val="accent6">
                  <a:lumMod val="75000"/>
                </a:schemeClr>
              </a:solidFill>
              <a:latin typeface="Meiryo" charset="-128"/>
              <a:ea typeface="Meiryo" charset="-128"/>
              <a:cs typeface="Meiryo" charset="-128"/>
            </a:endParaRPr>
          </a:p>
        </p:txBody>
      </p:sp>
      <p:sp>
        <p:nvSpPr>
          <p:cNvPr id="78" name="テキスト ボックス 77"/>
          <p:cNvSpPr txBox="1"/>
          <p:nvPr/>
        </p:nvSpPr>
        <p:spPr>
          <a:xfrm>
            <a:off x="5525373" y="5445224"/>
            <a:ext cx="2646878" cy="461665"/>
          </a:xfrm>
          <a:prstGeom prst="rect">
            <a:avLst/>
          </a:prstGeom>
          <a:noFill/>
        </p:spPr>
        <p:txBody>
          <a:bodyPr wrap="none" rtlCol="0">
            <a:spAutoFit/>
          </a:bodyPr>
          <a:lstStyle/>
          <a:p>
            <a:r>
              <a:rPr kumimoji="1" lang="ja-JP" altLang="en-US" sz="2400" dirty="0" smtClean="0">
                <a:solidFill>
                  <a:srgbClr val="0432FF"/>
                </a:solidFill>
                <a:latin typeface="Meiryo" charset="-128"/>
                <a:ea typeface="Meiryo" charset="-128"/>
                <a:cs typeface="Meiryo" charset="-128"/>
              </a:rPr>
              <a:t>知的</a:t>
            </a:r>
            <a:r>
              <a:rPr kumimoji="1" lang="ja-JP" altLang="en-US" sz="2400" smtClean="0">
                <a:solidFill>
                  <a:srgbClr val="0432FF"/>
                </a:solidFill>
                <a:latin typeface="Meiryo" charset="-128"/>
                <a:ea typeface="Meiryo" charset="-128"/>
                <a:cs typeface="Meiryo" charset="-128"/>
              </a:rPr>
              <a:t>作業の自律化</a:t>
            </a:r>
            <a:endParaRPr kumimoji="1" lang="ja-JP" altLang="en-US" sz="2400" dirty="0">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11486204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正方形/長方形 52"/>
          <p:cNvSpPr/>
          <p:nvPr/>
        </p:nvSpPr>
        <p:spPr>
          <a:xfrm>
            <a:off x="312615" y="827128"/>
            <a:ext cx="8525282" cy="5737795"/>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p:cNvSpPr/>
          <p:nvPr/>
        </p:nvSpPr>
        <p:spPr>
          <a:xfrm>
            <a:off x="434049" y="918773"/>
            <a:ext cx="8272728" cy="2388867"/>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pic>
        <p:nvPicPr>
          <p:cNvPr id="8" name="図 7"/>
          <p:cNvPicPr>
            <a:picLocks noChangeAspect="1"/>
          </p:cNvPicPr>
          <p:nvPr/>
        </p:nvPicPr>
        <p:blipFill>
          <a:blip r:embed="rId3">
            <a:biLevel thresh="50000"/>
            <a:alphaModFix amt="15000"/>
          </a:blip>
          <a:stretch>
            <a:fillRect/>
          </a:stretch>
        </p:blipFill>
        <p:spPr>
          <a:xfrm>
            <a:off x="2118123" y="986680"/>
            <a:ext cx="6388642" cy="2225587"/>
          </a:xfrm>
          <a:prstGeom prst="rect">
            <a:avLst/>
          </a:prstGeom>
        </p:spPr>
      </p:pic>
      <p:sp>
        <p:nvSpPr>
          <p:cNvPr id="2" name="タイトル 1"/>
          <p:cNvSpPr>
            <a:spLocks noGrp="1"/>
          </p:cNvSpPr>
          <p:nvPr>
            <p:ph type="title"/>
          </p:nvPr>
        </p:nvSpPr>
        <p:spPr/>
        <p:txBody>
          <a:bodyPr/>
          <a:lstStyle/>
          <a:p>
            <a:r>
              <a:rPr lang="ja-JP" altLang="en-US" dirty="0"/>
              <a:t>デジタルコピー／デジタルツイン</a:t>
            </a:r>
            <a:endParaRPr kumimoji="1" lang="ja-JP" altLang="en-US" dirty="0"/>
          </a:p>
        </p:txBody>
      </p:sp>
      <p:sp>
        <p:nvSpPr>
          <p:cNvPr id="3" name="スライド番号プレースホルダー 2"/>
          <p:cNvSpPr>
            <a:spLocks noGrp="1"/>
          </p:cNvSpPr>
          <p:nvPr>
            <p:ph type="sldNum" sz="quarter" idx="12"/>
          </p:nvPr>
        </p:nvSpPr>
        <p:spPr>
          <a:xfrm>
            <a:off x="6844206" y="6660754"/>
            <a:ext cx="2133600" cy="217800"/>
          </a:xfrm>
        </p:spPr>
        <p:txBody>
          <a:bodyPr/>
          <a:lstStyle/>
          <a:p>
            <a:fld id="{8FF8CC5D-A65D-5946-99B5-645367A967AD}" type="slidenum">
              <a:rPr kumimoji="1" lang="ja-JP" altLang="en-US" smtClean="0"/>
              <a:t>32</a:t>
            </a:fld>
            <a:endParaRPr kumimoji="1" lang="ja-JP" altLang="en-US"/>
          </a:p>
        </p:txBody>
      </p:sp>
      <p:sp>
        <p:nvSpPr>
          <p:cNvPr id="5" name="正方形/長方形 4"/>
          <p:cNvSpPr/>
          <p:nvPr/>
        </p:nvSpPr>
        <p:spPr>
          <a:xfrm>
            <a:off x="434049" y="4094339"/>
            <a:ext cx="8272728" cy="238886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テキスト ボックス 49"/>
          <p:cNvSpPr txBox="1"/>
          <p:nvPr/>
        </p:nvSpPr>
        <p:spPr>
          <a:xfrm>
            <a:off x="670792" y="1864328"/>
            <a:ext cx="1210588" cy="584776"/>
          </a:xfrm>
          <a:prstGeom prst="rect">
            <a:avLst/>
          </a:prstGeom>
          <a:noFill/>
        </p:spPr>
        <p:txBody>
          <a:bodyPr wrap="none" rtlCol="0">
            <a:spAutoFit/>
          </a:bodyPr>
          <a:lstStyle/>
          <a:p>
            <a:pPr algn="ctr"/>
            <a:r>
              <a:rPr lang="ja-JP" altLang="en-US" sz="2000" dirty="0">
                <a:solidFill>
                  <a:srgbClr val="0000FF"/>
                </a:solidFill>
              </a:rPr>
              <a:t>電脳世界</a:t>
            </a:r>
            <a:endParaRPr lang="en-US" altLang="ja-JP" sz="2000" dirty="0">
              <a:solidFill>
                <a:srgbClr val="0000FF"/>
              </a:solidFill>
            </a:endParaRPr>
          </a:p>
          <a:p>
            <a:pPr algn="ctr"/>
            <a:r>
              <a:rPr lang="ja-JP" altLang="en-US" sz="1200" dirty="0">
                <a:solidFill>
                  <a:srgbClr val="0000FF"/>
                </a:solidFill>
              </a:rPr>
              <a:t>（</a:t>
            </a:r>
            <a:r>
              <a:rPr lang="en-US" altLang="ja-JP" sz="1200" dirty="0">
                <a:solidFill>
                  <a:srgbClr val="0000FF"/>
                </a:solidFill>
              </a:rPr>
              <a:t>Cyber World</a:t>
            </a:r>
            <a:r>
              <a:rPr lang="ja-JP" altLang="en-US" sz="1200" dirty="0">
                <a:solidFill>
                  <a:srgbClr val="0000FF"/>
                </a:solidFill>
              </a:rPr>
              <a:t>）</a:t>
            </a:r>
            <a:endParaRPr kumimoji="1" lang="ja-JP" altLang="en-US" sz="1200" dirty="0">
              <a:solidFill>
                <a:srgbClr val="0000FF"/>
              </a:solidFill>
            </a:endParaRPr>
          </a:p>
        </p:txBody>
      </p:sp>
      <p:sp>
        <p:nvSpPr>
          <p:cNvPr id="52" name="テキスト ボックス 51"/>
          <p:cNvSpPr txBox="1"/>
          <p:nvPr/>
        </p:nvSpPr>
        <p:spPr>
          <a:xfrm>
            <a:off x="649001" y="5023769"/>
            <a:ext cx="1260832" cy="584776"/>
          </a:xfrm>
          <a:prstGeom prst="rect">
            <a:avLst/>
          </a:prstGeom>
          <a:noFill/>
        </p:spPr>
        <p:txBody>
          <a:bodyPr wrap="none" rtlCol="0">
            <a:spAutoFit/>
          </a:bodyPr>
          <a:lstStyle/>
          <a:p>
            <a:pPr algn="ctr"/>
            <a:r>
              <a:rPr kumimoji="1" lang="ja-JP" altLang="en-US" sz="2000" dirty="0">
                <a:solidFill>
                  <a:srgbClr val="008000"/>
                </a:solidFill>
              </a:rPr>
              <a:t>現実世界</a:t>
            </a:r>
            <a:endParaRPr kumimoji="1" lang="en-US" altLang="ja-JP" sz="2000" dirty="0">
              <a:solidFill>
                <a:srgbClr val="008000"/>
              </a:solidFill>
            </a:endParaRPr>
          </a:p>
          <a:p>
            <a:pPr algn="ctr"/>
            <a:r>
              <a:rPr kumimoji="1" lang="ja-JP" altLang="en-US" sz="1200" dirty="0">
                <a:solidFill>
                  <a:srgbClr val="008000"/>
                </a:solidFill>
              </a:rPr>
              <a:t>（</a:t>
            </a:r>
            <a:r>
              <a:rPr kumimoji="1" lang="en-US" altLang="ja-JP" sz="1200" dirty="0">
                <a:solidFill>
                  <a:srgbClr val="008000"/>
                </a:solidFill>
              </a:rPr>
              <a:t>Physical World</a:t>
            </a:r>
            <a:r>
              <a:rPr kumimoji="1" lang="ja-JP" altLang="en-US" sz="1200" dirty="0">
                <a:solidFill>
                  <a:srgbClr val="008000"/>
                </a:solidFill>
              </a:rPr>
              <a:t>）</a:t>
            </a:r>
          </a:p>
        </p:txBody>
      </p:sp>
      <p:sp>
        <p:nvSpPr>
          <p:cNvPr id="54" name="テキスト ボックス 53"/>
          <p:cNvSpPr txBox="1"/>
          <p:nvPr/>
        </p:nvSpPr>
        <p:spPr>
          <a:xfrm>
            <a:off x="411504" y="3497707"/>
            <a:ext cx="2488245" cy="400110"/>
          </a:xfrm>
          <a:prstGeom prst="rect">
            <a:avLst/>
          </a:prstGeom>
          <a:noFill/>
        </p:spPr>
        <p:txBody>
          <a:bodyPr wrap="none" rtlCol="0">
            <a:spAutoFit/>
          </a:bodyPr>
          <a:lstStyle/>
          <a:p>
            <a:pPr algn="r"/>
            <a:r>
              <a:rPr kumimoji="1" lang="en-US" altLang="ja-JP" sz="2000" dirty="0">
                <a:solidFill>
                  <a:schemeClr val="bg1"/>
                </a:solidFill>
              </a:rPr>
              <a:t>Cyber-Physical System</a:t>
            </a:r>
            <a:endParaRPr kumimoji="1" lang="ja-JP" altLang="en-US" sz="2000" dirty="0">
              <a:solidFill>
                <a:schemeClr val="bg1"/>
              </a:solidFill>
            </a:endParaRPr>
          </a:p>
        </p:txBody>
      </p:sp>
      <p:sp>
        <p:nvSpPr>
          <p:cNvPr id="69" name="角丸四角形 68"/>
          <p:cNvSpPr/>
          <p:nvPr/>
        </p:nvSpPr>
        <p:spPr bwMode="auto">
          <a:xfrm>
            <a:off x="4935789"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スマートフォン</a:t>
            </a:r>
          </a:p>
        </p:txBody>
      </p:sp>
      <p:sp>
        <p:nvSpPr>
          <p:cNvPr id="70" name="角丸四角形 69"/>
          <p:cNvSpPr/>
          <p:nvPr/>
        </p:nvSpPr>
        <p:spPr bwMode="auto">
          <a:xfrm>
            <a:off x="2699792"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自動車</a:t>
            </a:r>
          </a:p>
        </p:txBody>
      </p:sp>
      <p:sp>
        <p:nvSpPr>
          <p:cNvPr id="71" name="角丸四角形 70"/>
          <p:cNvSpPr/>
          <p:nvPr/>
        </p:nvSpPr>
        <p:spPr bwMode="auto">
          <a:xfrm>
            <a:off x="6051913"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ウェアラブル</a:t>
            </a:r>
          </a:p>
        </p:txBody>
      </p:sp>
      <p:sp>
        <p:nvSpPr>
          <p:cNvPr id="72" name="角丸四角形 71"/>
          <p:cNvSpPr/>
          <p:nvPr/>
        </p:nvSpPr>
        <p:spPr bwMode="auto">
          <a:xfrm>
            <a:off x="7204041"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家電</a:t>
            </a:r>
          </a:p>
        </p:txBody>
      </p:sp>
      <p:sp>
        <p:nvSpPr>
          <p:cNvPr id="73" name="角丸四角形 72"/>
          <p:cNvSpPr/>
          <p:nvPr/>
        </p:nvSpPr>
        <p:spPr bwMode="auto">
          <a:xfrm>
            <a:off x="3851920"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スマートメーター</a:t>
            </a:r>
          </a:p>
        </p:txBody>
      </p:sp>
      <p:grpSp>
        <p:nvGrpSpPr>
          <p:cNvPr id="77" name="図形グループ 76"/>
          <p:cNvGrpSpPr/>
          <p:nvPr/>
        </p:nvGrpSpPr>
        <p:grpSpPr>
          <a:xfrm>
            <a:off x="6166430" y="4554217"/>
            <a:ext cx="161020" cy="300733"/>
            <a:chOff x="5118100" y="4941610"/>
            <a:chExt cx="190500" cy="405090"/>
          </a:xfrm>
        </p:grpSpPr>
        <p:sp>
          <p:nvSpPr>
            <p:cNvPr id="101" name="正方形/長方形 10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角丸四角形 115"/>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7" name="図形グループ 116"/>
          <p:cNvGrpSpPr/>
          <p:nvPr/>
        </p:nvGrpSpPr>
        <p:grpSpPr>
          <a:xfrm>
            <a:off x="6432141" y="4635606"/>
            <a:ext cx="441102" cy="177800"/>
            <a:chOff x="4715098" y="3962400"/>
            <a:chExt cx="441102" cy="177800"/>
          </a:xfrm>
        </p:grpSpPr>
        <p:sp>
          <p:nvSpPr>
            <p:cNvPr id="118" name="角丸四角形 117"/>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角丸四角形 118"/>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角丸四角形 119"/>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1" name="図形グループ 120"/>
          <p:cNvGrpSpPr/>
          <p:nvPr/>
        </p:nvGrpSpPr>
        <p:grpSpPr>
          <a:xfrm>
            <a:off x="5022469" y="4340993"/>
            <a:ext cx="679541" cy="593816"/>
            <a:chOff x="-62676" y="3965594"/>
            <a:chExt cx="679541" cy="593816"/>
          </a:xfrm>
        </p:grpSpPr>
        <p:sp>
          <p:nvSpPr>
            <p:cNvPr id="122" name="角丸四角形 121"/>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3" name="図 122"/>
            <p:cNvPicPr>
              <a:picLocks noChangeAspect="1"/>
            </p:cNvPicPr>
            <p:nvPr/>
          </p:nvPicPr>
          <p:blipFill>
            <a:blip r:embed="rId4">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124" name="図形グループ 123"/>
          <p:cNvGrpSpPr/>
          <p:nvPr/>
        </p:nvGrpSpPr>
        <p:grpSpPr>
          <a:xfrm>
            <a:off x="5509487" y="4460010"/>
            <a:ext cx="341289" cy="550466"/>
            <a:chOff x="1140657" y="4229811"/>
            <a:chExt cx="341289" cy="550466"/>
          </a:xfrm>
        </p:grpSpPr>
        <p:sp>
          <p:nvSpPr>
            <p:cNvPr id="125" name="角丸四角形 124"/>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6" name="図 125"/>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127" name="図 126" descr="img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69642" y="4406852"/>
            <a:ext cx="792088" cy="543647"/>
          </a:xfrm>
          <a:prstGeom prst="rect">
            <a:avLst/>
          </a:prstGeom>
        </p:spPr>
      </p:pic>
      <p:grpSp>
        <p:nvGrpSpPr>
          <p:cNvPr id="128" name="図形グループ 127"/>
          <p:cNvGrpSpPr/>
          <p:nvPr/>
        </p:nvGrpSpPr>
        <p:grpSpPr>
          <a:xfrm>
            <a:off x="4108636" y="4406852"/>
            <a:ext cx="499492" cy="545661"/>
            <a:chOff x="4000500" y="1182650"/>
            <a:chExt cx="499492" cy="545661"/>
          </a:xfrm>
        </p:grpSpPr>
        <p:sp>
          <p:nvSpPr>
            <p:cNvPr id="129" name="角丸四角形 128"/>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正方形/長方形 129"/>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263</a:t>
              </a:r>
            </a:p>
            <a:p>
              <a:pPr algn="ctr"/>
              <a:r>
                <a:rPr kumimoji="1" lang="en-US" altLang="ja-JP" sz="800" dirty="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131" name="テキスト ボックス 130"/>
            <p:cNvSpPr txBox="1"/>
            <p:nvPr/>
          </p:nvSpPr>
          <p:spPr>
            <a:xfrm>
              <a:off x="4000500" y="1511573"/>
              <a:ext cx="497352" cy="215444"/>
            </a:xfrm>
            <a:prstGeom prst="rect">
              <a:avLst/>
            </a:prstGeom>
            <a:noFill/>
          </p:spPr>
          <p:txBody>
            <a:bodyPr wrap="none" rtlCol="0">
              <a:spAutoFit/>
            </a:bodyPr>
            <a:lstStyle/>
            <a:p>
              <a:pPr algn="ctr"/>
              <a:r>
                <a:rPr kumimoji="1" lang="en-US" altLang="ja-JP" sz="800" dirty="0">
                  <a:solidFill>
                    <a:schemeClr val="bg1"/>
                  </a:solidFill>
                </a:rPr>
                <a:t>○×</a:t>
              </a:r>
              <a:r>
                <a:rPr kumimoji="1" lang="ja-JP" altLang="en-US" sz="800" dirty="0">
                  <a:solidFill>
                    <a:schemeClr val="bg1"/>
                  </a:solidFill>
                </a:rPr>
                <a:t>電力</a:t>
              </a:r>
            </a:p>
          </p:txBody>
        </p:sp>
      </p:grpSp>
      <p:grpSp>
        <p:nvGrpSpPr>
          <p:cNvPr id="132" name="図形グループ 131"/>
          <p:cNvGrpSpPr/>
          <p:nvPr/>
        </p:nvGrpSpPr>
        <p:grpSpPr>
          <a:xfrm>
            <a:off x="7204041" y="4406852"/>
            <a:ext cx="499492" cy="545661"/>
            <a:chOff x="6373788" y="4940591"/>
            <a:chExt cx="499492" cy="545661"/>
          </a:xfrm>
        </p:grpSpPr>
        <p:sp>
          <p:nvSpPr>
            <p:cNvPr id="133" name="角丸四角形 132"/>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円/楕円 133"/>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角丸四角形 134"/>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6" name="図形グループ 135"/>
          <p:cNvGrpSpPr/>
          <p:nvPr/>
        </p:nvGrpSpPr>
        <p:grpSpPr>
          <a:xfrm>
            <a:off x="7635841" y="4470352"/>
            <a:ext cx="499492" cy="445407"/>
            <a:chOff x="6805588" y="5004091"/>
            <a:chExt cx="499492" cy="445407"/>
          </a:xfrm>
        </p:grpSpPr>
        <p:sp>
          <p:nvSpPr>
            <p:cNvPr id="137" name="台形 136"/>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角丸四角形 137"/>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角丸四角形 138"/>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0" name="角丸四角形 139"/>
          <p:cNvSpPr/>
          <p:nvPr/>
        </p:nvSpPr>
        <p:spPr bwMode="auto">
          <a:xfrm>
            <a:off x="2699792" y="5355545"/>
            <a:ext cx="5435541"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a:solidFill>
                  <a:srgbClr val="FFFFFF"/>
                </a:solidFill>
              </a:rPr>
              <a:t>さまざま</a:t>
            </a:r>
            <a:r>
              <a:rPr kumimoji="0" lang="ja-JP" altLang="en-US" sz="800" b="0" i="0" u="none" strike="noStrike" cap="none" normalizeH="0" dirty="0">
                <a:ln>
                  <a:noFill/>
                </a:ln>
                <a:solidFill>
                  <a:srgbClr val="FFFFFF"/>
                </a:solidFill>
                <a:effectLst/>
                <a:latin typeface="+mn-lt"/>
                <a:ea typeface="+mn-ea"/>
              </a:rPr>
              <a:t>なアクティビティ</a:t>
            </a:r>
          </a:p>
        </p:txBody>
      </p:sp>
      <p:grpSp>
        <p:nvGrpSpPr>
          <p:cNvPr id="141" name="図形グループ 140"/>
          <p:cNvGrpSpPr/>
          <p:nvPr/>
        </p:nvGrpSpPr>
        <p:grpSpPr>
          <a:xfrm>
            <a:off x="3878604" y="5692641"/>
            <a:ext cx="228599" cy="443927"/>
            <a:chOff x="1946324" y="4125162"/>
            <a:chExt cx="969964" cy="2007872"/>
          </a:xfrm>
        </p:grpSpPr>
        <p:sp>
          <p:nvSpPr>
            <p:cNvPr id="142" name="円/楕円 14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フローチャート: 論理積ゲート 14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4" name="図形グループ 143"/>
          <p:cNvGrpSpPr/>
          <p:nvPr/>
        </p:nvGrpSpPr>
        <p:grpSpPr>
          <a:xfrm>
            <a:off x="4389262" y="5692641"/>
            <a:ext cx="228599" cy="443927"/>
            <a:chOff x="1946324" y="4125162"/>
            <a:chExt cx="969964" cy="2007872"/>
          </a:xfrm>
        </p:grpSpPr>
        <p:sp>
          <p:nvSpPr>
            <p:cNvPr id="145" name="円/楕円 14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フローチャート: 論理積ゲート 14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7" name="図形グループ 146"/>
          <p:cNvGrpSpPr/>
          <p:nvPr/>
        </p:nvGrpSpPr>
        <p:grpSpPr>
          <a:xfrm>
            <a:off x="4160663" y="5622791"/>
            <a:ext cx="228599" cy="443927"/>
            <a:chOff x="1946324" y="4125162"/>
            <a:chExt cx="969964" cy="2007872"/>
          </a:xfrm>
        </p:grpSpPr>
        <p:sp>
          <p:nvSpPr>
            <p:cNvPr id="148" name="円/楕円 14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フローチャート: 論理積ゲート 14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0" name="図形グループ 149"/>
          <p:cNvGrpSpPr/>
          <p:nvPr/>
        </p:nvGrpSpPr>
        <p:grpSpPr>
          <a:xfrm>
            <a:off x="4634288" y="5622791"/>
            <a:ext cx="228599" cy="443927"/>
            <a:chOff x="1946324" y="4125162"/>
            <a:chExt cx="969964" cy="2007872"/>
          </a:xfrm>
        </p:grpSpPr>
        <p:sp>
          <p:nvSpPr>
            <p:cNvPr id="151" name="円/楕円 15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フローチャート: 論理積ゲート 15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3" name="図形グループ 152"/>
          <p:cNvGrpSpPr/>
          <p:nvPr/>
        </p:nvGrpSpPr>
        <p:grpSpPr>
          <a:xfrm>
            <a:off x="2834578" y="5692641"/>
            <a:ext cx="228599" cy="443927"/>
            <a:chOff x="1946324" y="4125162"/>
            <a:chExt cx="969964" cy="2007872"/>
          </a:xfrm>
        </p:grpSpPr>
        <p:sp>
          <p:nvSpPr>
            <p:cNvPr id="154" name="円/楕円 15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フローチャート: 論理積ゲート 15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6" name="図形グループ 155"/>
          <p:cNvGrpSpPr/>
          <p:nvPr/>
        </p:nvGrpSpPr>
        <p:grpSpPr>
          <a:xfrm>
            <a:off x="3345236" y="5692641"/>
            <a:ext cx="228599" cy="443927"/>
            <a:chOff x="1946324" y="4125162"/>
            <a:chExt cx="969964" cy="2007872"/>
          </a:xfrm>
        </p:grpSpPr>
        <p:sp>
          <p:nvSpPr>
            <p:cNvPr id="157" name="円/楕円 15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フローチャート: 論理積ゲート 15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9" name="図形グループ 158"/>
          <p:cNvGrpSpPr/>
          <p:nvPr/>
        </p:nvGrpSpPr>
        <p:grpSpPr>
          <a:xfrm>
            <a:off x="3116637" y="5622791"/>
            <a:ext cx="228599" cy="443927"/>
            <a:chOff x="1946324" y="4125162"/>
            <a:chExt cx="969964" cy="2007872"/>
          </a:xfrm>
        </p:grpSpPr>
        <p:sp>
          <p:nvSpPr>
            <p:cNvPr id="160" name="円/楕円 15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フローチャート: 論理積ゲート 16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2" name="図形グループ 161"/>
          <p:cNvGrpSpPr/>
          <p:nvPr/>
        </p:nvGrpSpPr>
        <p:grpSpPr>
          <a:xfrm>
            <a:off x="3590262" y="5622791"/>
            <a:ext cx="228599" cy="443927"/>
            <a:chOff x="1946324" y="4125162"/>
            <a:chExt cx="969964" cy="2007872"/>
          </a:xfrm>
        </p:grpSpPr>
        <p:sp>
          <p:nvSpPr>
            <p:cNvPr id="163" name="円/楕円 16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フローチャート: 論理積ゲート 16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5" name="図形グループ 164"/>
          <p:cNvGrpSpPr/>
          <p:nvPr/>
        </p:nvGrpSpPr>
        <p:grpSpPr>
          <a:xfrm>
            <a:off x="5950465" y="5697994"/>
            <a:ext cx="228599" cy="443927"/>
            <a:chOff x="1946324" y="4125162"/>
            <a:chExt cx="969964" cy="2007872"/>
          </a:xfrm>
        </p:grpSpPr>
        <p:sp>
          <p:nvSpPr>
            <p:cNvPr id="166" name="円/楕円 16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フローチャート: 論理積ゲート 16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8" name="図形グループ 167"/>
          <p:cNvGrpSpPr/>
          <p:nvPr/>
        </p:nvGrpSpPr>
        <p:grpSpPr>
          <a:xfrm>
            <a:off x="6461123" y="5697994"/>
            <a:ext cx="228599" cy="443927"/>
            <a:chOff x="1946324" y="4125162"/>
            <a:chExt cx="969964" cy="2007872"/>
          </a:xfrm>
        </p:grpSpPr>
        <p:sp>
          <p:nvSpPr>
            <p:cNvPr id="169" name="円/楕円 1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フローチャート: 論理積ゲート 1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1" name="図形グループ 170"/>
          <p:cNvGrpSpPr/>
          <p:nvPr/>
        </p:nvGrpSpPr>
        <p:grpSpPr>
          <a:xfrm>
            <a:off x="6232524" y="5628144"/>
            <a:ext cx="228599" cy="443927"/>
            <a:chOff x="1946324" y="4125162"/>
            <a:chExt cx="969964" cy="2007872"/>
          </a:xfrm>
        </p:grpSpPr>
        <p:sp>
          <p:nvSpPr>
            <p:cNvPr id="172" name="円/楕円 17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フローチャート: 論理積ゲート 17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4" name="図形グループ 173"/>
          <p:cNvGrpSpPr/>
          <p:nvPr/>
        </p:nvGrpSpPr>
        <p:grpSpPr>
          <a:xfrm>
            <a:off x="6706149" y="5628144"/>
            <a:ext cx="228599" cy="443927"/>
            <a:chOff x="1946324" y="4125162"/>
            <a:chExt cx="969964" cy="2007872"/>
          </a:xfrm>
        </p:grpSpPr>
        <p:sp>
          <p:nvSpPr>
            <p:cNvPr id="175" name="円/楕円 17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フローチャート: 論理積ゲート 17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7" name="図形グループ 176"/>
          <p:cNvGrpSpPr/>
          <p:nvPr/>
        </p:nvGrpSpPr>
        <p:grpSpPr>
          <a:xfrm>
            <a:off x="4918483" y="5691773"/>
            <a:ext cx="228599" cy="443927"/>
            <a:chOff x="1946324" y="4125162"/>
            <a:chExt cx="969964" cy="2007872"/>
          </a:xfrm>
        </p:grpSpPr>
        <p:sp>
          <p:nvSpPr>
            <p:cNvPr id="178" name="円/楕円 17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フローチャート: 論理積ゲート 17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0" name="図形グループ 179"/>
          <p:cNvGrpSpPr/>
          <p:nvPr/>
        </p:nvGrpSpPr>
        <p:grpSpPr>
          <a:xfrm>
            <a:off x="5429141" y="5691773"/>
            <a:ext cx="228599" cy="443927"/>
            <a:chOff x="1946324" y="4125162"/>
            <a:chExt cx="969964" cy="2007872"/>
          </a:xfrm>
        </p:grpSpPr>
        <p:sp>
          <p:nvSpPr>
            <p:cNvPr id="181" name="円/楕円 1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フローチャート: 論理積ゲート 1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3" name="図形グループ 182"/>
          <p:cNvGrpSpPr/>
          <p:nvPr/>
        </p:nvGrpSpPr>
        <p:grpSpPr>
          <a:xfrm>
            <a:off x="5200542" y="5621923"/>
            <a:ext cx="228599" cy="443927"/>
            <a:chOff x="1946324" y="4125162"/>
            <a:chExt cx="969964" cy="2007872"/>
          </a:xfrm>
        </p:grpSpPr>
        <p:sp>
          <p:nvSpPr>
            <p:cNvPr id="184" name="円/楕円 18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フローチャート: 論理積ゲート 18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6" name="図形グループ 185"/>
          <p:cNvGrpSpPr/>
          <p:nvPr/>
        </p:nvGrpSpPr>
        <p:grpSpPr>
          <a:xfrm>
            <a:off x="5674167" y="5621923"/>
            <a:ext cx="228599" cy="443927"/>
            <a:chOff x="1946324" y="4125162"/>
            <a:chExt cx="969964" cy="2007872"/>
          </a:xfrm>
        </p:grpSpPr>
        <p:sp>
          <p:nvSpPr>
            <p:cNvPr id="187" name="円/楕円 18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フローチャート: 論理積ゲート 18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9" name="図形グループ 188"/>
          <p:cNvGrpSpPr/>
          <p:nvPr/>
        </p:nvGrpSpPr>
        <p:grpSpPr>
          <a:xfrm>
            <a:off x="6971072" y="5705868"/>
            <a:ext cx="228599" cy="443927"/>
            <a:chOff x="1946324" y="4125162"/>
            <a:chExt cx="969964" cy="2007872"/>
          </a:xfrm>
        </p:grpSpPr>
        <p:sp>
          <p:nvSpPr>
            <p:cNvPr id="190" name="円/楕円 18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フローチャート: 論理積ゲート 19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2" name="図形グループ 191"/>
          <p:cNvGrpSpPr/>
          <p:nvPr/>
        </p:nvGrpSpPr>
        <p:grpSpPr>
          <a:xfrm>
            <a:off x="7481730" y="5705868"/>
            <a:ext cx="228599" cy="443927"/>
            <a:chOff x="1946324" y="4125162"/>
            <a:chExt cx="969964" cy="2007872"/>
          </a:xfrm>
        </p:grpSpPr>
        <p:sp>
          <p:nvSpPr>
            <p:cNvPr id="193" name="円/楕円 19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フローチャート: 論理積ゲート 19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5" name="図形グループ 194"/>
          <p:cNvGrpSpPr/>
          <p:nvPr/>
        </p:nvGrpSpPr>
        <p:grpSpPr>
          <a:xfrm>
            <a:off x="7253131" y="5636018"/>
            <a:ext cx="228599" cy="443927"/>
            <a:chOff x="1946324" y="4125162"/>
            <a:chExt cx="969964" cy="2007872"/>
          </a:xfrm>
        </p:grpSpPr>
        <p:sp>
          <p:nvSpPr>
            <p:cNvPr id="196" name="円/楕円 19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フローチャート: 論理積ゲート 19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8" name="図形グループ 197"/>
          <p:cNvGrpSpPr/>
          <p:nvPr/>
        </p:nvGrpSpPr>
        <p:grpSpPr>
          <a:xfrm>
            <a:off x="7726756" y="5636018"/>
            <a:ext cx="228599" cy="443927"/>
            <a:chOff x="1946324" y="4125162"/>
            <a:chExt cx="969964" cy="2007872"/>
          </a:xfrm>
        </p:grpSpPr>
        <p:sp>
          <p:nvSpPr>
            <p:cNvPr id="199" name="円/楕円 19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フローチャート: 論理積ゲート 19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01" name="角丸四角形 200"/>
          <p:cNvSpPr/>
          <p:nvPr/>
        </p:nvSpPr>
        <p:spPr bwMode="auto">
          <a:xfrm>
            <a:off x="4935789"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スマートフォン</a:t>
            </a:r>
          </a:p>
        </p:txBody>
      </p:sp>
      <p:sp>
        <p:nvSpPr>
          <p:cNvPr id="202" name="角丸四角形 201"/>
          <p:cNvSpPr/>
          <p:nvPr/>
        </p:nvSpPr>
        <p:spPr bwMode="auto">
          <a:xfrm>
            <a:off x="2699792"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自動車</a:t>
            </a:r>
          </a:p>
        </p:txBody>
      </p:sp>
      <p:sp>
        <p:nvSpPr>
          <p:cNvPr id="203" name="角丸四角形 202"/>
          <p:cNvSpPr/>
          <p:nvPr/>
        </p:nvSpPr>
        <p:spPr bwMode="auto">
          <a:xfrm>
            <a:off x="6051913"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ウェアラブル</a:t>
            </a:r>
          </a:p>
        </p:txBody>
      </p:sp>
      <p:sp>
        <p:nvSpPr>
          <p:cNvPr id="204" name="角丸四角形 203"/>
          <p:cNvSpPr/>
          <p:nvPr/>
        </p:nvSpPr>
        <p:spPr bwMode="auto">
          <a:xfrm>
            <a:off x="7204041"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家電</a:t>
            </a:r>
          </a:p>
        </p:txBody>
      </p:sp>
      <p:sp>
        <p:nvSpPr>
          <p:cNvPr id="205" name="角丸四角形 204"/>
          <p:cNvSpPr/>
          <p:nvPr/>
        </p:nvSpPr>
        <p:spPr bwMode="auto">
          <a:xfrm>
            <a:off x="3851920"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スマートメーター</a:t>
            </a:r>
          </a:p>
        </p:txBody>
      </p:sp>
      <p:grpSp>
        <p:nvGrpSpPr>
          <p:cNvPr id="206" name="図形グループ 205"/>
          <p:cNvGrpSpPr/>
          <p:nvPr/>
        </p:nvGrpSpPr>
        <p:grpSpPr>
          <a:xfrm>
            <a:off x="6166430" y="1519284"/>
            <a:ext cx="161020" cy="300733"/>
            <a:chOff x="5118100" y="4941610"/>
            <a:chExt cx="190500" cy="405090"/>
          </a:xfrm>
        </p:grpSpPr>
        <p:sp>
          <p:nvSpPr>
            <p:cNvPr id="207" name="正方形/長方形 206"/>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正方形/長方形 207"/>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角丸四角形 208"/>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0" name="図形グループ 209"/>
          <p:cNvGrpSpPr/>
          <p:nvPr/>
        </p:nvGrpSpPr>
        <p:grpSpPr>
          <a:xfrm>
            <a:off x="6432141" y="1600673"/>
            <a:ext cx="441102" cy="177800"/>
            <a:chOff x="4715098" y="3962400"/>
            <a:chExt cx="441102" cy="177800"/>
          </a:xfrm>
        </p:grpSpPr>
        <p:sp>
          <p:nvSpPr>
            <p:cNvPr id="211" name="角丸四角形 210"/>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角丸四角形 211"/>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角丸四角形 212"/>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4" name="図形グループ 213"/>
          <p:cNvGrpSpPr/>
          <p:nvPr/>
        </p:nvGrpSpPr>
        <p:grpSpPr>
          <a:xfrm>
            <a:off x="5022469" y="1306060"/>
            <a:ext cx="679541" cy="593816"/>
            <a:chOff x="-62676" y="3965594"/>
            <a:chExt cx="679541" cy="593816"/>
          </a:xfrm>
        </p:grpSpPr>
        <p:sp>
          <p:nvSpPr>
            <p:cNvPr id="215" name="角丸四角形 214"/>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16" name="図 215"/>
            <p:cNvPicPr>
              <a:picLocks noChangeAspect="1"/>
            </p:cNvPicPr>
            <p:nvPr/>
          </p:nvPicPr>
          <p:blipFill>
            <a:blip r:embed="rId4">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217" name="図形グループ 216"/>
          <p:cNvGrpSpPr/>
          <p:nvPr/>
        </p:nvGrpSpPr>
        <p:grpSpPr>
          <a:xfrm>
            <a:off x="5509487" y="1425077"/>
            <a:ext cx="341289" cy="550466"/>
            <a:chOff x="1140657" y="4229811"/>
            <a:chExt cx="341289" cy="550466"/>
          </a:xfrm>
        </p:grpSpPr>
        <p:sp>
          <p:nvSpPr>
            <p:cNvPr id="218" name="角丸四角形 217"/>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19" name="図 218"/>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220" name="図 219" descr="img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69642" y="1371919"/>
            <a:ext cx="792088" cy="543647"/>
          </a:xfrm>
          <a:prstGeom prst="rect">
            <a:avLst/>
          </a:prstGeom>
        </p:spPr>
      </p:pic>
      <p:grpSp>
        <p:nvGrpSpPr>
          <p:cNvPr id="221" name="図形グループ 220"/>
          <p:cNvGrpSpPr/>
          <p:nvPr/>
        </p:nvGrpSpPr>
        <p:grpSpPr>
          <a:xfrm>
            <a:off x="4108636" y="1371919"/>
            <a:ext cx="499492" cy="545661"/>
            <a:chOff x="4000500" y="1182650"/>
            <a:chExt cx="499492" cy="545661"/>
          </a:xfrm>
        </p:grpSpPr>
        <p:sp>
          <p:nvSpPr>
            <p:cNvPr id="222" name="角丸四角形 221"/>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3" name="正方形/長方形 222"/>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263</a:t>
              </a:r>
            </a:p>
            <a:p>
              <a:pPr algn="ctr"/>
              <a:r>
                <a:rPr kumimoji="1" lang="en-US" altLang="ja-JP" sz="800" dirty="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224" name="テキスト ボックス 223"/>
            <p:cNvSpPr txBox="1"/>
            <p:nvPr/>
          </p:nvSpPr>
          <p:spPr>
            <a:xfrm>
              <a:off x="4000500" y="1511573"/>
              <a:ext cx="497352" cy="215444"/>
            </a:xfrm>
            <a:prstGeom prst="rect">
              <a:avLst/>
            </a:prstGeom>
            <a:noFill/>
          </p:spPr>
          <p:txBody>
            <a:bodyPr wrap="none" rtlCol="0">
              <a:spAutoFit/>
            </a:bodyPr>
            <a:lstStyle/>
            <a:p>
              <a:pPr algn="ctr"/>
              <a:r>
                <a:rPr kumimoji="1" lang="en-US" altLang="ja-JP" sz="800" dirty="0">
                  <a:solidFill>
                    <a:schemeClr val="bg1"/>
                  </a:solidFill>
                </a:rPr>
                <a:t>○×</a:t>
              </a:r>
              <a:r>
                <a:rPr kumimoji="1" lang="ja-JP" altLang="en-US" sz="800" dirty="0">
                  <a:solidFill>
                    <a:schemeClr val="bg1"/>
                  </a:solidFill>
                </a:rPr>
                <a:t>電力</a:t>
              </a:r>
            </a:p>
          </p:txBody>
        </p:sp>
      </p:grpSp>
      <p:grpSp>
        <p:nvGrpSpPr>
          <p:cNvPr id="225" name="図形グループ 224"/>
          <p:cNvGrpSpPr/>
          <p:nvPr/>
        </p:nvGrpSpPr>
        <p:grpSpPr>
          <a:xfrm>
            <a:off x="7204041" y="1371919"/>
            <a:ext cx="499492" cy="545661"/>
            <a:chOff x="6373788" y="4940591"/>
            <a:chExt cx="499492" cy="545661"/>
          </a:xfrm>
        </p:grpSpPr>
        <p:sp>
          <p:nvSpPr>
            <p:cNvPr id="226" name="角丸四角形 225"/>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7" name="円/楕円 226"/>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角丸四角形 227"/>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29" name="図形グループ 228"/>
          <p:cNvGrpSpPr/>
          <p:nvPr/>
        </p:nvGrpSpPr>
        <p:grpSpPr>
          <a:xfrm>
            <a:off x="7635841" y="1435419"/>
            <a:ext cx="499492" cy="445407"/>
            <a:chOff x="6805588" y="5004091"/>
            <a:chExt cx="499492" cy="445407"/>
          </a:xfrm>
        </p:grpSpPr>
        <p:sp>
          <p:nvSpPr>
            <p:cNvPr id="230" name="台形 229"/>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1" name="角丸四角形 230"/>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角丸四角形 231"/>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33" name="角丸四角形 232"/>
          <p:cNvSpPr/>
          <p:nvPr/>
        </p:nvSpPr>
        <p:spPr bwMode="auto">
          <a:xfrm>
            <a:off x="2699792" y="2320612"/>
            <a:ext cx="5435541"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a:solidFill>
                  <a:srgbClr val="FFFFFF"/>
                </a:solidFill>
              </a:rPr>
              <a:t>さまざま</a:t>
            </a:r>
            <a:r>
              <a:rPr kumimoji="0" lang="ja-JP" altLang="en-US" sz="800" b="0" i="0" u="none" strike="noStrike" cap="none" normalizeH="0" dirty="0">
                <a:ln>
                  <a:noFill/>
                </a:ln>
                <a:solidFill>
                  <a:srgbClr val="FFFFFF"/>
                </a:solidFill>
                <a:effectLst/>
                <a:latin typeface="+mn-lt"/>
                <a:ea typeface="+mn-ea"/>
              </a:rPr>
              <a:t>なアクティビティ</a:t>
            </a:r>
          </a:p>
        </p:txBody>
      </p:sp>
      <p:grpSp>
        <p:nvGrpSpPr>
          <p:cNvPr id="234" name="図形グループ 233"/>
          <p:cNvGrpSpPr/>
          <p:nvPr/>
        </p:nvGrpSpPr>
        <p:grpSpPr>
          <a:xfrm>
            <a:off x="3878604" y="2657708"/>
            <a:ext cx="228599" cy="443927"/>
            <a:chOff x="1946324" y="4125162"/>
            <a:chExt cx="969964" cy="2007872"/>
          </a:xfrm>
        </p:grpSpPr>
        <p:sp>
          <p:nvSpPr>
            <p:cNvPr id="235" name="円/楕円 2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フローチャート: 論理積ゲート 2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7" name="図形グループ 236"/>
          <p:cNvGrpSpPr/>
          <p:nvPr/>
        </p:nvGrpSpPr>
        <p:grpSpPr>
          <a:xfrm>
            <a:off x="4389262" y="2657708"/>
            <a:ext cx="228599" cy="443927"/>
            <a:chOff x="1946324" y="4125162"/>
            <a:chExt cx="969964" cy="2007872"/>
          </a:xfrm>
        </p:grpSpPr>
        <p:sp>
          <p:nvSpPr>
            <p:cNvPr id="238" name="円/楕円 2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9" name="フローチャート: 論理積ゲート 2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0" name="図形グループ 239"/>
          <p:cNvGrpSpPr/>
          <p:nvPr/>
        </p:nvGrpSpPr>
        <p:grpSpPr>
          <a:xfrm>
            <a:off x="4160663" y="2587858"/>
            <a:ext cx="228599" cy="443927"/>
            <a:chOff x="1946324" y="4125162"/>
            <a:chExt cx="969964" cy="2007872"/>
          </a:xfrm>
        </p:grpSpPr>
        <p:sp>
          <p:nvSpPr>
            <p:cNvPr id="241" name="円/楕円 2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2" name="フローチャート: 論理積ゲート 2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3" name="図形グループ 242"/>
          <p:cNvGrpSpPr/>
          <p:nvPr/>
        </p:nvGrpSpPr>
        <p:grpSpPr>
          <a:xfrm>
            <a:off x="4634288" y="2587858"/>
            <a:ext cx="228599" cy="443927"/>
            <a:chOff x="1946324" y="4125162"/>
            <a:chExt cx="969964" cy="2007872"/>
          </a:xfrm>
        </p:grpSpPr>
        <p:sp>
          <p:nvSpPr>
            <p:cNvPr id="244" name="円/楕円 24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5" name="フローチャート: 論理積ゲート 24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6" name="図形グループ 245"/>
          <p:cNvGrpSpPr/>
          <p:nvPr/>
        </p:nvGrpSpPr>
        <p:grpSpPr>
          <a:xfrm>
            <a:off x="2834578" y="2657708"/>
            <a:ext cx="228599" cy="443927"/>
            <a:chOff x="1946324" y="4125162"/>
            <a:chExt cx="969964" cy="2007872"/>
          </a:xfrm>
        </p:grpSpPr>
        <p:sp>
          <p:nvSpPr>
            <p:cNvPr id="247" name="円/楕円 24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フローチャート: 論理積ゲート 24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9" name="図形グループ 248"/>
          <p:cNvGrpSpPr/>
          <p:nvPr/>
        </p:nvGrpSpPr>
        <p:grpSpPr>
          <a:xfrm>
            <a:off x="3345236" y="2657708"/>
            <a:ext cx="228599" cy="443927"/>
            <a:chOff x="1946324" y="4125162"/>
            <a:chExt cx="969964" cy="2007872"/>
          </a:xfrm>
        </p:grpSpPr>
        <p:sp>
          <p:nvSpPr>
            <p:cNvPr id="250" name="円/楕円 24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1" name="フローチャート: 論理積ゲート 25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2" name="図形グループ 251"/>
          <p:cNvGrpSpPr/>
          <p:nvPr/>
        </p:nvGrpSpPr>
        <p:grpSpPr>
          <a:xfrm>
            <a:off x="3116637" y="2587858"/>
            <a:ext cx="228599" cy="443927"/>
            <a:chOff x="1946324" y="4125162"/>
            <a:chExt cx="969964" cy="2007872"/>
          </a:xfrm>
        </p:grpSpPr>
        <p:sp>
          <p:nvSpPr>
            <p:cNvPr id="253" name="円/楕円 25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4" name="フローチャート: 論理積ゲート 25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5" name="図形グループ 254"/>
          <p:cNvGrpSpPr/>
          <p:nvPr/>
        </p:nvGrpSpPr>
        <p:grpSpPr>
          <a:xfrm>
            <a:off x="3590262" y="2587858"/>
            <a:ext cx="228599" cy="443927"/>
            <a:chOff x="1946324" y="4125162"/>
            <a:chExt cx="969964" cy="2007872"/>
          </a:xfrm>
        </p:grpSpPr>
        <p:sp>
          <p:nvSpPr>
            <p:cNvPr id="256" name="円/楕円 25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7" name="フローチャート: 論理積ゲート 25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8" name="図形グループ 257"/>
          <p:cNvGrpSpPr/>
          <p:nvPr/>
        </p:nvGrpSpPr>
        <p:grpSpPr>
          <a:xfrm>
            <a:off x="5950465" y="2663061"/>
            <a:ext cx="228599" cy="443927"/>
            <a:chOff x="1946324" y="4125162"/>
            <a:chExt cx="969964" cy="2007872"/>
          </a:xfrm>
        </p:grpSpPr>
        <p:sp>
          <p:nvSpPr>
            <p:cNvPr id="259" name="円/楕円 25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0" name="フローチャート: 論理積ゲート 25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1" name="図形グループ 260"/>
          <p:cNvGrpSpPr/>
          <p:nvPr/>
        </p:nvGrpSpPr>
        <p:grpSpPr>
          <a:xfrm>
            <a:off x="6461123" y="2663061"/>
            <a:ext cx="228599" cy="443927"/>
            <a:chOff x="1946324" y="4125162"/>
            <a:chExt cx="969964" cy="2007872"/>
          </a:xfrm>
        </p:grpSpPr>
        <p:sp>
          <p:nvSpPr>
            <p:cNvPr id="262" name="円/楕円 26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3" name="フローチャート: 論理積ゲート 26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4" name="図形グループ 263"/>
          <p:cNvGrpSpPr/>
          <p:nvPr/>
        </p:nvGrpSpPr>
        <p:grpSpPr>
          <a:xfrm>
            <a:off x="6232524" y="2593211"/>
            <a:ext cx="228599" cy="443927"/>
            <a:chOff x="1946324" y="4125162"/>
            <a:chExt cx="969964" cy="2007872"/>
          </a:xfrm>
        </p:grpSpPr>
        <p:sp>
          <p:nvSpPr>
            <p:cNvPr id="265" name="円/楕円 26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6" name="フローチャート: 論理積ゲート 26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7" name="図形グループ 266"/>
          <p:cNvGrpSpPr/>
          <p:nvPr/>
        </p:nvGrpSpPr>
        <p:grpSpPr>
          <a:xfrm>
            <a:off x="6706149" y="2593211"/>
            <a:ext cx="228599" cy="443927"/>
            <a:chOff x="1946324" y="4125162"/>
            <a:chExt cx="969964" cy="2007872"/>
          </a:xfrm>
        </p:grpSpPr>
        <p:sp>
          <p:nvSpPr>
            <p:cNvPr id="268" name="円/楕円 26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9" name="フローチャート: 論理積ゲート 26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0" name="図形グループ 269"/>
          <p:cNvGrpSpPr/>
          <p:nvPr/>
        </p:nvGrpSpPr>
        <p:grpSpPr>
          <a:xfrm>
            <a:off x="4918483" y="2656840"/>
            <a:ext cx="228599" cy="443927"/>
            <a:chOff x="1946324" y="4125162"/>
            <a:chExt cx="969964" cy="2007872"/>
          </a:xfrm>
        </p:grpSpPr>
        <p:sp>
          <p:nvSpPr>
            <p:cNvPr id="271" name="円/楕円 27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フローチャート: 論理積ゲート 27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3" name="図形グループ 272"/>
          <p:cNvGrpSpPr/>
          <p:nvPr/>
        </p:nvGrpSpPr>
        <p:grpSpPr>
          <a:xfrm>
            <a:off x="5429141" y="2656840"/>
            <a:ext cx="228599" cy="443927"/>
            <a:chOff x="1946324" y="4125162"/>
            <a:chExt cx="969964" cy="2007872"/>
          </a:xfrm>
        </p:grpSpPr>
        <p:sp>
          <p:nvSpPr>
            <p:cNvPr id="274" name="円/楕円 27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5" name="フローチャート: 論理積ゲート 27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6" name="図形グループ 275"/>
          <p:cNvGrpSpPr/>
          <p:nvPr/>
        </p:nvGrpSpPr>
        <p:grpSpPr>
          <a:xfrm>
            <a:off x="5200542" y="2586990"/>
            <a:ext cx="228599" cy="443927"/>
            <a:chOff x="1946324" y="4125162"/>
            <a:chExt cx="969964" cy="2007872"/>
          </a:xfrm>
        </p:grpSpPr>
        <p:sp>
          <p:nvSpPr>
            <p:cNvPr id="277" name="円/楕円 27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8" name="フローチャート: 論理積ゲート 27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9" name="図形グループ 278"/>
          <p:cNvGrpSpPr/>
          <p:nvPr/>
        </p:nvGrpSpPr>
        <p:grpSpPr>
          <a:xfrm>
            <a:off x="5674167" y="2586990"/>
            <a:ext cx="228599" cy="443927"/>
            <a:chOff x="1946324" y="4125162"/>
            <a:chExt cx="969964" cy="2007872"/>
          </a:xfrm>
        </p:grpSpPr>
        <p:sp>
          <p:nvSpPr>
            <p:cNvPr id="280" name="円/楕円 27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1" name="フローチャート: 論理積ゲート 28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2" name="図形グループ 281"/>
          <p:cNvGrpSpPr/>
          <p:nvPr/>
        </p:nvGrpSpPr>
        <p:grpSpPr>
          <a:xfrm>
            <a:off x="6971072" y="2670935"/>
            <a:ext cx="228599" cy="443927"/>
            <a:chOff x="1946324" y="4125162"/>
            <a:chExt cx="969964" cy="2007872"/>
          </a:xfrm>
        </p:grpSpPr>
        <p:sp>
          <p:nvSpPr>
            <p:cNvPr id="283" name="円/楕円 28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4" name="フローチャート: 論理積ゲート 28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5" name="図形グループ 284"/>
          <p:cNvGrpSpPr/>
          <p:nvPr/>
        </p:nvGrpSpPr>
        <p:grpSpPr>
          <a:xfrm>
            <a:off x="7481730" y="2670935"/>
            <a:ext cx="228599" cy="443927"/>
            <a:chOff x="1946324" y="4125162"/>
            <a:chExt cx="969964" cy="2007872"/>
          </a:xfrm>
        </p:grpSpPr>
        <p:sp>
          <p:nvSpPr>
            <p:cNvPr id="286" name="円/楕円 28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7" name="フローチャート: 論理積ゲート 28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8" name="図形グループ 287"/>
          <p:cNvGrpSpPr/>
          <p:nvPr/>
        </p:nvGrpSpPr>
        <p:grpSpPr>
          <a:xfrm>
            <a:off x="7253131" y="2601085"/>
            <a:ext cx="228599" cy="443927"/>
            <a:chOff x="1946324" y="4125162"/>
            <a:chExt cx="969964" cy="2007872"/>
          </a:xfrm>
        </p:grpSpPr>
        <p:sp>
          <p:nvSpPr>
            <p:cNvPr id="289" name="円/楕円 28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0" name="フローチャート: 論理積ゲート 28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1" name="図形グループ 290"/>
          <p:cNvGrpSpPr/>
          <p:nvPr/>
        </p:nvGrpSpPr>
        <p:grpSpPr>
          <a:xfrm>
            <a:off x="7726756" y="2601085"/>
            <a:ext cx="228599" cy="443927"/>
            <a:chOff x="1946324" y="4125162"/>
            <a:chExt cx="969964" cy="2007872"/>
          </a:xfrm>
        </p:grpSpPr>
        <p:sp>
          <p:nvSpPr>
            <p:cNvPr id="292" name="円/楕円 29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3" name="フローチャート: 論理積ゲート 29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0" name="上矢印 9"/>
          <p:cNvSpPr/>
          <p:nvPr/>
        </p:nvSpPr>
        <p:spPr>
          <a:xfrm>
            <a:off x="3052566" y="3193831"/>
            <a:ext cx="1267406" cy="101150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4" name="上矢印 293"/>
          <p:cNvSpPr/>
          <p:nvPr/>
        </p:nvSpPr>
        <p:spPr>
          <a:xfrm rot="10800000">
            <a:off x="6432141" y="3204726"/>
            <a:ext cx="1267406" cy="101150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5" name="テキスト ボックス 294"/>
          <p:cNvSpPr txBox="1"/>
          <p:nvPr/>
        </p:nvSpPr>
        <p:spPr>
          <a:xfrm>
            <a:off x="2640127" y="1005777"/>
            <a:ext cx="5543184" cy="369332"/>
          </a:xfrm>
          <a:prstGeom prst="rect">
            <a:avLst/>
          </a:prstGeom>
          <a:noFill/>
        </p:spPr>
        <p:txBody>
          <a:bodyPr wrap="none" rtlCol="0">
            <a:spAutoFit/>
          </a:bodyPr>
          <a:lstStyle/>
          <a:p>
            <a:pPr algn="ctr"/>
            <a:r>
              <a:rPr lang="ja-JP" altLang="en-US" b="1" dirty="0">
                <a:ln>
                  <a:solidFill>
                    <a:srgbClr val="C00000"/>
                  </a:solidFill>
                </a:ln>
                <a:solidFill>
                  <a:schemeClr val="accent2"/>
                </a:solidFill>
                <a:effectLst>
                  <a:glow rad="127000">
                    <a:schemeClr val="bg1"/>
                  </a:glow>
                </a:effectLst>
                <a:latin typeface="Meiryo" charset="-128"/>
                <a:ea typeface="Meiryo" charset="-128"/>
                <a:cs typeface="Meiryo" charset="-128"/>
              </a:rPr>
              <a:t>デジタルコピー／デジタルツイン（</a:t>
            </a:r>
            <a:r>
              <a:rPr lang="en-US" altLang="ja-JP" b="1" dirty="0">
                <a:ln>
                  <a:solidFill>
                    <a:srgbClr val="C00000"/>
                  </a:solidFill>
                </a:ln>
                <a:solidFill>
                  <a:schemeClr val="accent2"/>
                </a:solidFill>
                <a:effectLst>
                  <a:glow rad="127000">
                    <a:schemeClr val="bg1"/>
                  </a:glow>
                </a:effectLst>
                <a:latin typeface="Meiryo" charset="-128"/>
                <a:ea typeface="Meiryo" charset="-128"/>
                <a:cs typeface="Meiryo" charset="-128"/>
              </a:rPr>
              <a:t>Digital Twin</a:t>
            </a:r>
            <a:r>
              <a:rPr lang="ja-JP" altLang="en-US" b="1" dirty="0">
                <a:ln>
                  <a:solidFill>
                    <a:srgbClr val="C00000"/>
                  </a:solidFill>
                </a:ln>
                <a:solidFill>
                  <a:schemeClr val="accent2"/>
                </a:solidFill>
                <a:effectLst>
                  <a:glow rad="127000">
                    <a:schemeClr val="bg1"/>
                  </a:glow>
                </a:effectLst>
                <a:latin typeface="Meiryo" charset="-128"/>
                <a:ea typeface="Meiryo" charset="-128"/>
                <a:cs typeface="Meiryo" charset="-128"/>
              </a:rPr>
              <a:t>）</a:t>
            </a:r>
            <a:endParaRPr kumimoji="1" lang="ja-JP" altLang="en-US" b="1" dirty="0">
              <a:ln>
                <a:solidFill>
                  <a:srgbClr val="C00000"/>
                </a:solidFill>
              </a:ln>
              <a:solidFill>
                <a:schemeClr val="accent2"/>
              </a:solidFill>
              <a:effectLst>
                <a:glow rad="127000">
                  <a:schemeClr val="bg1"/>
                </a:glow>
              </a:effectLst>
              <a:latin typeface="Meiryo" charset="-128"/>
              <a:ea typeface="Meiryo" charset="-128"/>
              <a:cs typeface="Meiryo" charset="-128"/>
            </a:endParaRPr>
          </a:p>
        </p:txBody>
      </p:sp>
      <p:pic>
        <p:nvPicPr>
          <p:cNvPr id="13" name="図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4044" y="1240140"/>
            <a:ext cx="1932582" cy="1938481"/>
          </a:xfrm>
          <a:prstGeom prst="rect">
            <a:avLst/>
          </a:prstGeom>
        </p:spPr>
      </p:pic>
      <p:sp>
        <p:nvSpPr>
          <p:cNvPr id="14" name="テキスト ボックス 13"/>
          <p:cNvSpPr txBox="1"/>
          <p:nvPr/>
        </p:nvSpPr>
        <p:spPr>
          <a:xfrm>
            <a:off x="4283968" y="2164794"/>
            <a:ext cx="2236510" cy="400110"/>
          </a:xfrm>
          <a:prstGeom prst="rect">
            <a:avLst/>
          </a:prstGeom>
          <a:noFill/>
          <a:effectLst>
            <a:glow rad="228600">
              <a:schemeClr val="accent2">
                <a:satMod val="175000"/>
                <a:alpha val="40000"/>
              </a:schemeClr>
            </a:glow>
          </a:effectLst>
        </p:spPr>
        <p:txBody>
          <a:bodyPr wrap="none" rtlCol="0">
            <a:spAutoFit/>
          </a:bodyPr>
          <a:lstStyle/>
          <a:p>
            <a:pPr algn="ctr"/>
            <a:r>
              <a:rPr lang="ja-JP" altLang="en-US" sz="2000" b="1" dirty="0">
                <a:solidFill>
                  <a:schemeClr val="bg1"/>
                </a:solidFill>
                <a:effectLst>
                  <a:glow rad="228600">
                    <a:schemeClr val="tx1">
                      <a:alpha val="40000"/>
                    </a:schemeClr>
                  </a:glow>
                </a:effectLst>
                <a:latin typeface="Hiragino Kaku Gothic Pro W6" charset="-128"/>
                <a:ea typeface="Hiragino Kaku Gothic Pro W6" charset="-128"/>
                <a:cs typeface="Hiragino Kaku Gothic Pro W6" charset="-128"/>
              </a:rPr>
              <a:t>シミュレーション</a:t>
            </a:r>
            <a:endParaRPr kumimoji="1" lang="ja-JP" altLang="en-US" sz="2000" b="1" dirty="0">
              <a:solidFill>
                <a:schemeClr val="bg1"/>
              </a:solidFill>
              <a:effectLst>
                <a:glow rad="228600">
                  <a:schemeClr val="tx1">
                    <a:alpha val="40000"/>
                  </a:schemeClr>
                </a:glow>
              </a:effectLst>
              <a:latin typeface="Hiragino Kaku Gothic Pro W6" charset="-128"/>
              <a:ea typeface="Hiragino Kaku Gothic Pro W6" charset="-128"/>
              <a:cs typeface="Hiragino Kaku Gothic Pro W6" charset="-128"/>
            </a:endParaRPr>
          </a:p>
        </p:txBody>
      </p:sp>
      <p:sp>
        <p:nvSpPr>
          <p:cNvPr id="15" name="テキスト ボックス 14"/>
          <p:cNvSpPr txBox="1"/>
          <p:nvPr/>
        </p:nvSpPr>
        <p:spPr>
          <a:xfrm>
            <a:off x="3344669" y="3647069"/>
            <a:ext cx="723275"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データ</a:t>
            </a:r>
          </a:p>
        </p:txBody>
      </p:sp>
      <p:sp>
        <p:nvSpPr>
          <p:cNvPr id="296" name="テキスト ボックス 295"/>
          <p:cNvSpPr txBox="1"/>
          <p:nvPr/>
        </p:nvSpPr>
        <p:spPr>
          <a:xfrm>
            <a:off x="6718147" y="3542486"/>
            <a:ext cx="723275"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最適解</a:t>
            </a:r>
          </a:p>
        </p:txBody>
      </p:sp>
    </p:spTree>
    <p:extLst>
      <p:ext uri="{BB962C8B-B14F-4D97-AF65-F5344CB8AC3E}">
        <p14:creationId xmlns:p14="http://schemas.microsoft.com/office/powerpoint/2010/main" val="17314559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en-US" altLang="ja-JP" dirty="0" err="1">
                <a:solidFill>
                  <a:schemeClr val="tx1">
                    <a:lumMod val="50000"/>
                    <a:lumOff val="50000"/>
                  </a:schemeClr>
                </a:solidFill>
              </a:rPr>
              <a:t>IoT</a:t>
            </a:r>
            <a:r>
              <a:rPr lang="ja-JP" altLang="en-US" dirty="0">
                <a:solidFill>
                  <a:schemeClr val="tx1">
                    <a:lumMod val="50000"/>
                    <a:lumOff val="50000"/>
                  </a:schemeClr>
                </a:solidFill>
              </a:rPr>
              <a:t>と</a:t>
            </a:r>
            <a:r>
              <a:rPr lang="en-US" altLang="ja-JP" dirty="0">
                <a:solidFill>
                  <a:schemeClr val="tx1">
                    <a:lumMod val="50000"/>
                    <a:lumOff val="50000"/>
                  </a:schemeClr>
                </a:solidFill>
              </a:rPr>
              <a:t>CPS</a:t>
            </a:r>
            <a:r>
              <a:rPr lang="ja-JP" altLang="en-US" dirty="0">
                <a:solidFill>
                  <a:schemeClr val="tx1">
                    <a:lumMod val="50000"/>
                    <a:lumOff val="50000"/>
                  </a:schemeClr>
                </a:solidFill>
              </a:rPr>
              <a:t>の関係</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33</a:t>
            </a:fld>
            <a:endParaRPr kumimoji="1" lang="ja-JP" altLang="en-US"/>
          </a:p>
        </p:txBody>
      </p:sp>
      <p:sp>
        <p:nvSpPr>
          <p:cNvPr id="4" name="正方形/長方形 3"/>
          <p:cNvSpPr/>
          <p:nvPr/>
        </p:nvSpPr>
        <p:spPr>
          <a:xfrm>
            <a:off x="755650" y="1110348"/>
            <a:ext cx="7632774"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74385" y="3820152"/>
            <a:ext cx="7614037"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48" name="テキスト ボックス 47"/>
          <p:cNvSpPr txBox="1"/>
          <p:nvPr/>
        </p:nvSpPr>
        <p:spPr>
          <a:xfrm>
            <a:off x="868097" y="4010100"/>
            <a:ext cx="104368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dirty="0">
                <a:solidFill>
                  <a:schemeClr val="bg1"/>
                </a:solidFill>
                <a:latin typeface="メイリオ"/>
                <a:ea typeface="メイリオ"/>
                <a:cs typeface="メイリオ"/>
              </a:rPr>
              <a:t>狭義の</a:t>
            </a:r>
            <a:r>
              <a:rPr kumimoji="1" lang="en-US" altLang="ja-JP" sz="1400" dirty="0" err="1">
                <a:solidFill>
                  <a:schemeClr val="bg1"/>
                </a:solidFill>
                <a:latin typeface="メイリオ"/>
                <a:ea typeface="メイリオ"/>
                <a:cs typeface="メイリオ"/>
              </a:rPr>
              <a:t>IoT</a:t>
            </a:r>
            <a:endParaRPr kumimoji="1" lang="ja-JP" altLang="en-US" sz="1400" dirty="0">
              <a:solidFill>
                <a:schemeClr val="bg1"/>
              </a:solidFill>
              <a:latin typeface="メイリオ"/>
              <a:ea typeface="メイリオ"/>
              <a:cs typeface="メイリオ"/>
            </a:endParaRPr>
          </a:p>
        </p:txBody>
      </p:sp>
      <p:sp>
        <p:nvSpPr>
          <p:cNvPr id="49" name="テキスト ボックス 48"/>
          <p:cNvSpPr txBox="1"/>
          <p:nvPr/>
        </p:nvSpPr>
        <p:spPr>
          <a:xfrm>
            <a:off x="868097" y="4408643"/>
            <a:ext cx="2206353" cy="1077218"/>
          </a:xfrm>
          <a:prstGeom prst="rect">
            <a:avLst/>
          </a:prstGeom>
          <a:noFill/>
          <a:effectLst>
            <a:outerShdw blurRad="50800" dist="38100" dir="2700000" algn="tl" rotWithShape="0">
              <a:prstClr val="black">
                <a:alpha val="40000"/>
              </a:prstClr>
            </a:outerShdw>
          </a:effectLst>
        </p:spPr>
        <p:txBody>
          <a:bodyPr wrap="square" rtlCol="0">
            <a:spAutoFit/>
          </a:bodyPr>
          <a:lstStyle/>
          <a:p>
            <a:r>
              <a:rPr kumimoji="1" lang="ja-JP" altLang="en-US" sz="1600" dirty="0">
                <a:solidFill>
                  <a:schemeClr val="bg1"/>
                </a:solidFill>
                <a:latin typeface="メイリオ"/>
                <a:ea typeface="メイリオ"/>
                <a:cs typeface="メイリオ"/>
              </a:rPr>
              <a:t>現実世界の出来事をデジタルデータに変換し、ネットに送り出す仕組み</a:t>
            </a:r>
          </a:p>
        </p:txBody>
      </p:sp>
      <p:sp>
        <p:nvSpPr>
          <p:cNvPr id="11" name="左右矢印 10"/>
          <p:cNvSpPr/>
          <p:nvPr/>
        </p:nvSpPr>
        <p:spPr>
          <a:xfrm>
            <a:off x="3131840" y="3944250"/>
            <a:ext cx="3245972" cy="391647"/>
          </a:xfrm>
          <a:prstGeom prst="leftRight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a:solidFill>
                  <a:srgbClr val="FFFFFF"/>
                </a:solidFill>
                <a:latin typeface="Meiryo" charset="-128"/>
                <a:ea typeface="Meiryo" charset="-128"/>
                <a:cs typeface="Meiryo" charset="-128"/>
              </a:rPr>
              <a:t>現実世界をデジタルデータに変換</a:t>
            </a:r>
          </a:p>
        </p:txBody>
      </p:sp>
      <p:sp>
        <p:nvSpPr>
          <p:cNvPr id="179" name="円/楕円 178"/>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円/楕円 179"/>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1" name="上矢印 180"/>
          <p:cNvSpPr/>
          <p:nvPr/>
        </p:nvSpPr>
        <p:spPr>
          <a:xfrm rot="12915436">
            <a:off x="4962182" y="3192514"/>
            <a:ext cx="1013855" cy="838274"/>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上矢印 182"/>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テキスト ボックス 183"/>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a:p>
            <a:pPr algn="ctr"/>
            <a:r>
              <a:rPr kumimoji="1" lang="ja-JP" altLang="en-US" sz="1200" b="1" dirty="0">
                <a:solidFill>
                  <a:schemeClr val="bg1"/>
                </a:solidFill>
                <a:latin typeface="Meiryo" charset="-128"/>
                <a:ea typeface="Meiryo" charset="-128"/>
                <a:cs typeface="Meiryo" charset="-128"/>
              </a:rPr>
              <a:t>原因解明・発見</a:t>
            </a:r>
            <a:r>
              <a:rPr lang="ja-JP" altLang="en-US" sz="1200" b="1" dirty="0">
                <a:solidFill>
                  <a:schemeClr val="bg1"/>
                </a:solidFill>
                <a:latin typeface="Meiryo" charset="-128"/>
                <a:ea typeface="Meiryo" charset="-128"/>
                <a:cs typeface="Meiryo" charset="-128"/>
              </a:rPr>
              <a:t>／</a:t>
            </a:r>
            <a:r>
              <a:rPr kumimoji="1" lang="ja-JP" altLang="en-US" sz="1200" b="1" dirty="0">
                <a:solidFill>
                  <a:schemeClr val="bg1"/>
                </a:solidFill>
                <a:latin typeface="Meiryo" charset="-128"/>
                <a:ea typeface="Meiryo" charset="-128"/>
                <a:cs typeface="Meiryo" charset="-128"/>
              </a:rPr>
              <a:t>洞察</a:t>
            </a:r>
          </a:p>
          <a:p>
            <a:pPr algn="ctr"/>
            <a:r>
              <a:rPr kumimoji="1" lang="ja-JP" altLang="en-US" sz="1200" b="1" dirty="0">
                <a:solidFill>
                  <a:schemeClr val="bg1"/>
                </a:solidFill>
                <a:latin typeface="Meiryo" charset="-128"/>
                <a:ea typeface="Meiryo" charset="-128"/>
                <a:cs typeface="Meiryo" charset="-128"/>
              </a:rPr>
              <a:t>計画の最適化</a:t>
            </a:r>
          </a:p>
        </p:txBody>
      </p:sp>
      <p:sp>
        <p:nvSpPr>
          <p:cNvPr id="185" name="テキスト ボックス 184"/>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p>
          <a:p>
            <a:pPr algn="ctr"/>
            <a:r>
              <a:rPr kumimoji="1" lang="ja-JP" altLang="en-US" sz="1200" b="1" dirty="0">
                <a:solidFill>
                  <a:schemeClr val="bg1"/>
                </a:solidFill>
                <a:latin typeface="Meiryo" charset="-128"/>
                <a:ea typeface="Meiryo" charset="-128"/>
                <a:cs typeface="Meiryo" charset="-128"/>
              </a:rPr>
              <a:t>業務処理・情報提供</a:t>
            </a:r>
          </a:p>
          <a:p>
            <a:pPr algn="ctr"/>
            <a:r>
              <a:rPr kumimoji="1" lang="ja-JP" altLang="en-US" sz="1200" b="1" dirty="0">
                <a:solidFill>
                  <a:schemeClr val="bg1"/>
                </a:solidFill>
                <a:latin typeface="Meiryo" charset="-128"/>
                <a:ea typeface="Meiryo" charset="-128"/>
                <a:cs typeface="Meiryo" charset="-128"/>
              </a:rPr>
              <a:t>機器制御</a:t>
            </a:r>
          </a:p>
        </p:txBody>
      </p:sp>
      <p:sp>
        <p:nvSpPr>
          <p:cNvPr id="186" name="上矢印 185"/>
          <p:cNvSpPr/>
          <p:nvPr/>
        </p:nvSpPr>
        <p:spPr>
          <a:xfrm rot="18963333">
            <a:off x="3297640" y="3087904"/>
            <a:ext cx="1013855" cy="838274"/>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四角形吹き出し 11"/>
          <p:cNvSpPr/>
          <p:nvPr/>
        </p:nvSpPr>
        <p:spPr>
          <a:xfrm>
            <a:off x="4916223" y="904280"/>
            <a:ext cx="3570391" cy="1010636"/>
          </a:xfrm>
          <a:prstGeom prst="wedgeRectCallout">
            <a:avLst>
              <a:gd name="adj1" fmla="val -85083"/>
              <a:gd name="adj2" fmla="val -46836"/>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テキスト ボックス 77"/>
          <p:cNvSpPr txBox="1"/>
          <p:nvPr/>
        </p:nvSpPr>
        <p:spPr>
          <a:xfrm>
            <a:off x="4932069" y="939723"/>
            <a:ext cx="104368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ja-JP" altLang="en-US" sz="1400" dirty="0">
                <a:solidFill>
                  <a:srgbClr val="0000FF"/>
                </a:solidFill>
                <a:latin typeface="メイリオ"/>
                <a:ea typeface="メイリオ"/>
                <a:cs typeface="メイリオ"/>
              </a:rPr>
              <a:t>広義の</a:t>
            </a:r>
            <a:r>
              <a:rPr lang="en-US" altLang="ja-JP" sz="1400" dirty="0" err="1">
                <a:solidFill>
                  <a:srgbClr val="0000FF"/>
                </a:solidFill>
                <a:latin typeface="メイリオ"/>
                <a:ea typeface="メイリオ"/>
                <a:cs typeface="メイリオ"/>
              </a:rPr>
              <a:t>IoT</a:t>
            </a:r>
            <a:endParaRPr kumimoji="1" lang="ja-JP" altLang="en-US" sz="1400" dirty="0">
              <a:solidFill>
                <a:srgbClr val="0000FF"/>
              </a:solidFill>
              <a:latin typeface="メイリオ"/>
              <a:ea typeface="メイリオ"/>
              <a:cs typeface="メイリオ"/>
            </a:endParaRPr>
          </a:p>
        </p:txBody>
      </p:sp>
      <p:sp>
        <p:nvSpPr>
          <p:cNvPr id="188" name="テキスト ボックス 187"/>
          <p:cNvSpPr txBox="1"/>
          <p:nvPr/>
        </p:nvSpPr>
        <p:spPr>
          <a:xfrm>
            <a:off x="4916223" y="1251794"/>
            <a:ext cx="3584649" cy="584775"/>
          </a:xfrm>
          <a:prstGeom prst="rect">
            <a:avLst/>
          </a:prstGeom>
          <a:noFill/>
        </p:spPr>
        <p:txBody>
          <a:bodyPr wrap="square" rtlCol="0">
            <a:spAutoFit/>
          </a:bodyPr>
          <a:lstStyle/>
          <a:p>
            <a:r>
              <a:rPr kumimoji="1" lang="ja-JP" altLang="en-US" sz="1600" dirty="0">
                <a:solidFill>
                  <a:srgbClr val="0432FF"/>
                </a:solidFill>
                <a:latin typeface="Meiryo" charset="-128"/>
                <a:ea typeface="Meiryo" charset="-128"/>
                <a:cs typeface="Meiryo" charset="-128"/>
              </a:rPr>
              <a:t>デジタルデータで現実世界を捉え</a:t>
            </a:r>
            <a:endParaRPr kumimoji="1" lang="en-US" altLang="ja-JP" sz="1600" dirty="0">
              <a:solidFill>
                <a:srgbClr val="0432FF"/>
              </a:solidFill>
              <a:latin typeface="Meiryo" charset="-128"/>
              <a:ea typeface="Meiryo" charset="-128"/>
              <a:cs typeface="Meiryo" charset="-128"/>
            </a:endParaRPr>
          </a:p>
          <a:p>
            <a:r>
              <a:rPr lang="ja-JP" altLang="en-US" sz="1600" dirty="0">
                <a:solidFill>
                  <a:srgbClr val="0432FF"/>
                </a:solidFill>
                <a:latin typeface="Meiryo" charset="-128"/>
                <a:ea typeface="Meiryo" charset="-128"/>
                <a:cs typeface="Meiryo" charset="-128"/>
              </a:rPr>
              <a:t>アナログな現実世界を動かす仕組み</a:t>
            </a:r>
            <a:endParaRPr kumimoji="1" lang="ja-JP" altLang="en-US" sz="1600" dirty="0">
              <a:solidFill>
                <a:srgbClr val="0432FF"/>
              </a:solidFill>
              <a:latin typeface="Meiryo" charset="-128"/>
              <a:ea typeface="Meiryo" charset="-128"/>
              <a:cs typeface="Meiryo" charset="-128"/>
            </a:endParaRPr>
          </a:p>
        </p:txBody>
      </p:sp>
      <p:sp>
        <p:nvSpPr>
          <p:cNvPr id="189" name="テキスト ボックス 188"/>
          <p:cNvSpPr txBox="1"/>
          <p:nvPr/>
        </p:nvSpPr>
        <p:spPr>
          <a:xfrm>
            <a:off x="774386" y="802571"/>
            <a:ext cx="2312749"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endParaRPr kumimoji="1" lang="ja-JP" altLang="en-US" sz="1400" dirty="0">
              <a:solidFill>
                <a:srgbClr val="0000FF"/>
              </a:solidFill>
              <a:latin typeface="メイリオ"/>
              <a:ea typeface="メイリオ"/>
              <a:cs typeface="メイリオ"/>
            </a:endParaRPr>
          </a:p>
        </p:txBody>
      </p:sp>
      <p:grpSp>
        <p:nvGrpSpPr>
          <p:cNvPr id="9" name="図形グループ 8"/>
          <p:cNvGrpSpPr/>
          <p:nvPr/>
        </p:nvGrpSpPr>
        <p:grpSpPr>
          <a:xfrm>
            <a:off x="5212712" y="4351920"/>
            <a:ext cx="517928" cy="486290"/>
            <a:chOff x="6286320" y="4518782"/>
            <a:chExt cx="1773027" cy="1741174"/>
          </a:xfrm>
        </p:grpSpPr>
        <p:sp>
          <p:nvSpPr>
            <p:cNvPr id="122" name="円/楕円 121"/>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正方形/長方形 122"/>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正方形/長方形 123"/>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41" name="図形グループ 140"/>
          <p:cNvGrpSpPr/>
          <p:nvPr/>
        </p:nvGrpSpPr>
        <p:grpSpPr>
          <a:xfrm>
            <a:off x="5859884" y="5392740"/>
            <a:ext cx="517928" cy="486290"/>
            <a:chOff x="6286320" y="4518782"/>
            <a:chExt cx="1773027" cy="1741174"/>
          </a:xfrm>
        </p:grpSpPr>
        <p:sp>
          <p:nvSpPr>
            <p:cNvPr id="142" name="円/楕円 141"/>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正方形/長方形 142"/>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正方形/長方形 143"/>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45" name="図形グループ 144"/>
          <p:cNvGrpSpPr/>
          <p:nvPr/>
        </p:nvGrpSpPr>
        <p:grpSpPr>
          <a:xfrm>
            <a:off x="3526470" y="5046575"/>
            <a:ext cx="517928" cy="486290"/>
            <a:chOff x="6286320" y="4518782"/>
            <a:chExt cx="1773027" cy="1741174"/>
          </a:xfrm>
        </p:grpSpPr>
        <p:sp>
          <p:nvSpPr>
            <p:cNvPr id="146" name="円/楕円 145"/>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正方形/長方形 146"/>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正方形/長方形 147"/>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65" name="図形グループ 164"/>
          <p:cNvGrpSpPr/>
          <p:nvPr/>
        </p:nvGrpSpPr>
        <p:grpSpPr>
          <a:xfrm>
            <a:off x="3135414" y="4817671"/>
            <a:ext cx="517928" cy="486290"/>
            <a:chOff x="6286320" y="4518782"/>
            <a:chExt cx="1773027" cy="1741174"/>
          </a:xfrm>
        </p:grpSpPr>
        <p:sp>
          <p:nvSpPr>
            <p:cNvPr id="166" name="円/楕円 165"/>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正方形/長方形 166"/>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正方形/長方形 167"/>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69" name="図形グループ 168"/>
          <p:cNvGrpSpPr/>
          <p:nvPr/>
        </p:nvGrpSpPr>
        <p:grpSpPr>
          <a:xfrm>
            <a:off x="5624289" y="4485410"/>
            <a:ext cx="517928" cy="486290"/>
            <a:chOff x="6286320" y="4518782"/>
            <a:chExt cx="1773027" cy="1741174"/>
          </a:xfrm>
        </p:grpSpPr>
        <p:sp>
          <p:nvSpPr>
            <p:cNvPr id="170" name="円/楕円 169"/>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正方形/長方形 170"/>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正方形/長方形 171"/>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73" name="図形グループ 172"/>
          <p:cNvGrpSpPr/>
          <p:nvPr/>
        </p:nvGrpSpPr>
        <p:grpSpPr>
          <a:xfrm>
            <a:off x="3635424" y="4482749"/>
            <a:ext cx="517928" cy="486290"/>
            <a:chOff x="6286320" y="4518782"/>
            <a:chExt cx="1773027" cy="1741174"/>
          </a:xfrm>
        </p:grpSpPr>
        <p:sp>
          <p:nvSpPr>
            <p:cNvPr id="174" name="円/楕円 173"/>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5" name="正方形/長方形 174"/>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正方形/長方形 175"/>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77" name="図形グループ 176"/>
          <p:cNvGrpSpPr/>
          <p:nvPr/>
        </p:nvGrpSpPr>
        <p:grpSpPr>
          <a:xfrm>
            <a:off x="4063049" y="4298106"/>
            <a:ext cx="517928" cy="486290"/>
            <a:chOff x="6286320" y="4518782"/>
            <a:chExt cx="1773027" cy="1741174"/>
          </a:xfrm>
        </p:grpSpPr>
        <p:sp>
          <p:nvSpPr>
            <p:cNvPr id="178" name="円/楕円 177"/>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正方形/長方形 181"/>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7" name="正方形/長方形 186"/>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90" name="図形グループ 189"/>
          <p:cNvGrpSpPr/>
          <p:nvPr/>
        </p:nvGrpSpPr>
        <p:grpSpPr>
          <a:xfrm>
            <a:off x="5770621" y="5036399"/>
            <a:ext cx="517928" cy="486290"/>
            <a:chOff x="6286320" y="4518782"/>
            <a:chExt cx="1773027" cy="1741174"/>
          </a:xfrm>
        </p:grpSpPr>
        <p:sp>
          <p:nvSpPr>
            <p:cNvPr id="191" name="円/楕円 190"/>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正方形/長方形 191"/>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3" name="正方形/長方形 192"/>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94" name="図形グループ 193"/>
          <p:cNvGrpSpPr/>
          <p:nvPr/>
        </p:nvGrpSpPr>
        <p:grpSpPr>
          <a:xfrm>
            <a:off x="3246021" y="5329175"/>
            <a:ext cx="517928" cy="486290"/>
            <a:chOff x="6286320" y="4518782"/>
            <a:chExt cx="1773027" cy="1741174"/>
          </a:xfrm>
        </p:grpSpPr>
        <p:sp>
          <p:nvSpPr>
            <p:cNvPr id="195" name="円/楕円 194"/>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正方形/長方形 195"/>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正方形/長方形 196"/>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98" name="図形グループ 197"/>
          <p:cNvGrpSpPr/>
          <p:nvPr/>
        </p:nvGrpSpPr>
        <p:grpSpPr>
          <a:xfrm>
            <a:off x="3734335" y="5701999"/>
            <a:ext cx="517928" cy="486290"/>
            <a:chOff x="6286320" y="4518782"/>
            <a:chExt cx="1773027" cy="1741174"/>
          </a:xfrm>
        </p:grpSpPr>
        <p:sp>
          <p:nvSpPr>
            <p:cNvPr id="199" name="円/楕円 198"/>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正方形/長方形 199"/>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正方形/長方形 200"/>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02" name="図形グループ 201"/>
          <p:cNvGrpSpPr/>
          <p:nvPr/>
        </p:nvGrpSpPr>
        <p:grpSpPr>
          <a:xfrm>
            <a:off x="4659466" y="4293096"/>
            <a:ext cx="517928" cy="486290"/>
            <a:chOff x="6286320" y="4518782"/>
            <a:chExt cx="1773027" cy="1741174"/>
          </a:xfrm>
        </p:grpSpPr>
        <p:sp>
          <p:nvSpPr>
            <p:cNvPr id="203" name="円/楕円 202"/>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正方形/長方形 203"/>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正方形/長方形 204"/>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06" name="図形グループ 205"/>
          <p:cNvGrpSpPr/>
          <p:nvPr/>
        </p:nvGrpSpPr>
        <p:grpSpPr>
          <a:xfrm>
            <a:off x="5484605" y="4824554"/>
            <a:ext cx="517928" cy="486290"/>
            <a:chOff x="6286320" y="4518782"/>
            <a:chExt cx="1773027" cy="1741174"/>
          </a:xfrm>
        </p:grpSpPr>
        <p:sp>
          <p:nvSpPr>
            <p:cNvPr id="207" name="円/楕円 206"/>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正方形/長方形 207"/>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正方形/長方形 208"/>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10" name="図形グループ 209"/>
          <p:cNvGrpSpPr/>
          <p:nvPr/>
        </p:nvGrpSpPr>
        <p:grpSpPr>
          <a:xfrm>
            <a:off x="5507609" y="5493234"/>
            <a:ext cx="517928" cy="486290"/>
            <a:chOff x="6286320" y="4518782"/>
            <a:chExt cx="1773027" cy="1741174"/>
          </a:xfrm>
        </p:grpSpPr>
        <p:sp>
          <p:nvSpPr>
            <p:cNvPr id="211" name="円/楕円 210"/>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正方形/長方形 211"/>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正方形/長方形 212"/>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14" name="図形グループ 213"/>
          <p:cNvGrpSpPr/>
          <p:nvPr/>
        </p:nvGrpSpPr>
        <p:grpSpPr>
          <a:xfrm>
            <a:off x="4637885" y="5930708"/>
            <a:ext cx="517928" cy="486290"/>
            <a:chOff x="6286320" y="4518782"/>
            <a:chExt cx="1773027" cy="1741174"/>
          </a:xfrm>
        </p:grpSpPr>
        <p:sp>
          <p:nvSpPr>
            <p:cNvPr id="215" name="円/楕円 214"/>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6" name="正方形/長方形 215"/>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7" name="正方形/長方形 216"/>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18" name="図形グループ 217"/>
          <p:cNvGrpSpPr/>
          <p:nvPr/>
        </p:nvGrpSpPr>
        <p:grpSpPr>
          <a:xfrm>
            <a:off x="4126347" y="5902696"/>
            <a:ext cx="517928" cy="486290"/>
            <a:chOff x="6286320" y="4518782"/>
            <a:chExt cx="1773027" cy="1741174"/>
          </a:xfrm>
        </p:grpSpPr>
        <p:sp>
          <p:nvSpPr>
            <p:cNvPr id="219" name="円/楕円 218"/>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0" name="正方形/長方形 219"/>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1" name="正方形/長方形 220"/>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22" name="図形グループ 221"/>
          <p:cNvGrpSpPr/>
          <p:nvPr/>
        </p:nvGrpSpPr>
        <p:grpSpPr>
          <a:xfrm>
            <a:off x="5160725" y="5858015"/>
            <a:ext cx="517928" cy="486290"/>
            <a:chOff x="6286320" y="4518782"/>
            <a:chExt cx="1773027" cy="1741174"/>
          </a:xfrm>
        </p:grpSpPr>
        <p:sp>
          <p:nvSpPr>
            <p:cNvPr id="223" name="円/楕円 222"/>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4" name="正方形/長方形 223"/>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5" name="正方形/長方形 224"/>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3" name="図形グループ 12"/>
          <p:cNvGrpSpPr/>
          <p:nvPr/>
        </p:nvGrpSpPr>
        <p:grpSpPr>
          <a:xfrm>
            <a:off x="3876225" y="4468558"/>
            <a:ext cx="1773027" cy="1741174"/>
            <a:chOff x="4211959" y="4455738"/>
            <a:chExt cx="1773027" cy="1741174"/>
          </a:xfrm>
        </p:grpSpPr>
        <p:sp>
          <p:nvSpPr>
            <p:cNvPr id="7" name="円/楕円 6"/>
            <p:cNvSpPr/>
            <p:nvPr/>
          </p:nvSpPr>
          <p:spPr>
            <a:xfrm>
              <a:off x="4211959" y="4455738"/>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4572000" y="5005072"/>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正方形/長方形 118"/>
            <p:cNvSpPr/>
            <p:nvPr/>
          </p:nvSpPr>
          <p:spPr>
            <a:xfrm>
              <a:off x="4697756" y="5056819"/>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センサー</a:t>
              </a:r>
              <a:endParaRPr kumimoji="1" lang="ja-JP" altLang="en-US" sz="1000" dirty="0">
                <a:solidFill>
                  <a:srgbClr val="FFFFFF"/>
                </a:solidFill>
                <a:latin typeface="Meiryo" charset="-128"/>
                <a:ea typeface="Meiryo" charset="-128"/>
                <a:cs typeface="Meiryo" charset="-128"/>
              </a:endParaRPr>
            </a:p>
          </p:txBody>
        </p:sp>
        <p:sp>
          <p:nvSpPr>
            <p:cNvPr id="120" name="テキスト ボックス 119"/>
            <p:cNvSpPr txBox="1"/>
            <p:nvPr/>
          </p:nvSpPr>
          <p:spPr>
            <a:xfrm>
              <a:off x="4572000" y="5378139"/>
              <a:ext cx="1005403" cy="215444"/>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800" dirty="0">
                  <a:solidFill>
                    <a:schemeClr val="bg1"/>
                  </a:solidFill>
                  <a:latin typeface="メイリオ"/>
                  <a:ea typeface="メイリオ"/>
                  <a:cs typeface="メイリオ"/>
                </a:rPr>
                <a:t>モノの状態や変化</a:t>
              </a:r>
            </a:p>
          </p:txBody>
        </p:sp>
        <p:sp>
          <p:nvSpPr>
            <p:cNvPr id="121" name="テキスト ボックス 120"/>
            <p:cNvSpPr txBox="1"/>
            <p:nvPr/>
          </p:nvSpPr>
          <p:spPr>
            <a:xfrm>
              <a:off x="4418111" y="5711705"/>
              <a:ext cx="1313180" cy="215444"/>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800">
                  <a:solidFill>
                    <a:srgbClr val="0432FF"/>
                  </a:solidFill>
                  <a:latin typeface="メイリオ"/>
                  <a:ea typeface="メイリオ"/>
                  <a:cs typeface="メイリオ"/>
                </a:rPr>
                <a:t>モノの周辺の状態や変化</a:t>
              </a:r>
              <a:endParaRPr kumimoji="1" lang="ja-JP" altLang="en-US" sz="800" dirty="0">
                <a:solidFill>
                  <a:srgbClr val="0432FF"/>
                </a:solidFill>
                <a:latin typeface="メイリオ"/>
                <a:ea typeface="メイリオ"/>
                <a:cs typeface="メイリオ"/>
              </a:endParaRPr>
            </a:p>
          </p:txBody>
        </p:sp>
      </p:grpSp>
      <p:grpSp>
        <p:nvGrpSpPr>
          <p:cNvPr id="226" name="図形グループ 225"/>
          <p:cNvGrpSpPr/>
          <p:nvPr/>
        </p:nvGrpSpPr>
        <p:grpSpPr>
          <a:xfrm>
            <a:off x="5737020" y="5768784"/>
            <a:ext cx="517928" cy="486290"/>
            <a:chOff x="6286320" y="4518782"/>
            <a:chExt cx="1773027" cy="1741174"/>
          </a:xfrm>
        </p:grpSpPr>
        <p:sp>
          <p:nvSpPr>
            <p:cNvPr id="227" name="円/楕円 226"/>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正方形/長方形 227"/>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9" name="正方形/長方形 228"/>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30" name="図形グループ 229"/>
          <p:cNvGrpSpPr/>
          <p:nvPr/>
        </p:nvGrpSpPr>
        <p:grpSpPr>
          <a:xfrm>
            <a:off x="3182181" y="4349839"/>
            <a:ext cx="517928" cy="486290"/>
            <a:chOff x="6286320" y="4518782"/>
            <a:chExt cx="1773027" cy="1741174"/>
          </a:xfrm>
        </p:grpSpPr>
        <p:sp>
          <p:nvSpPr>
            <p:cNvPr id="231" name="円/楕円 230"/>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正方形/長方形 231"/>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3" name="正方形/長方形 232"/>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34" name="図形グループ 233"/>
          <p:cNvGrpSpPr/>
          <p:nvPr/>
        </p:nvGrpSpPr>
        <p:grpSpPr>
          <a:xfrm>
            <a:off x="3325257" y="5624519"/>
            <a:ext cx="517928" cy="486290"/>
            <a:chOff x="6286320" y="4518782"/>
            <a:chExt cx="1773027" cy="1741174"/>
          </a:xfrm>
        </p:grpSpPr>
        <p:sp>
          <p:nvSpPr>
            <p:cNvPr id="235" name="円/楕円 234"/>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正方形/長方形 235"/>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7" name="正方形/長方形 236"/>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spTree>
    <p:extLst>
      <p:ext uri="{BB962C8B-B14F-4D97-AF65-F5344CB8AC3E}">
        <p14:creationId xmlns:p14="http://schemas.microsoft.com/office/powerpoint/2010/main" val="18060892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 name="図形グループ 152"/>
          <p:cNvGrpSpPr/>
          <p:nvPr/>
        </p:nvGrpSpPr>
        <p:grpSpPr>
          <a:xfrm>
            <a:off x="6159015" y="2902550"/>
            <a:ext cx="499492" cy="445407"/>
            <a:chOff x="6805588" y="5004091"/>
            <a:chExt cx="499492" cy="445407"/>
          </a:xfrm>
        </p:grpSpPr>
        <p:sp>
          <p:nvSpPr>
            <p:cNvPr id="154" name="台形 153"/>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角丸四角形 154"/>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角丸四角形 155"/>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 name="タイトル 1"/>
          <p:cNvSpPr>
            <a:spLocks noGrp="1"/>
          </p:cNvSpPr>
          <p:nvPr>
            <p:ph type="title"/>
          </p:nvPr>
        </p:nvSpPr>
        <p:spPr/>
        <p:txBody>
          <a:bodyPr/>
          <a:lstStyle/>
          <a:p>
            <a:r>
              <a:rPr kumimoji="1" lang="en-US" altLang="ja-JP" dirty="0" err="1"/>
              <a:t>IoT</a:t>
            </a:r>
            <a:r>
              <a:rPr kumimoji="1" lang="ja-JP" altLang="en-US" dirty="0"/>
              <a:t>とは何か</a:t>
            </a:r>
          </a:p>
        </p:txBody>
      </p:sp>
      <p:pic>
        <p:nvPicPr>
          <p:cNvPr id="32" name="図 31" descr="design_img_f_1133791_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832" y="544760"/>
            <a:ext cx="3024336" cy="2625580"/>
          </a:xfrm>
          <a:prstGeom prst="rect">
            <a:avLst/>
          </a:prstGeom>
          <a:ln>
            <a:noFill/>
          </a:ln>
          <a:effectLst>
            <a:outerShdw blurRad="292100" dist="139700" dir="2700000" algn="tl" rotWithShape="0">
              <a:srgbClr val="333333">
                <a:alpha val="65000"/>
              </a:srgbClr>
            </a:outerShdw>
          </a:effectLst>
        </p:spPr>
      </p:pic>
      <p:sp>
        <p:nvSpPr>
          <p:cNvPr id="33" name="角丸四角形 32"/>
          <p:cNvSpPr/>
          <p:nvPr/>
        </p:nvSpPr>
        <p:spPr bwMode="auto">
          <a:xfrm>
            <a:off x="4139952"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スマートフォン</a:t>
            </a:r>
          </a:p>
        </p:txBody>
      </p:sp>
      <p:sp>
        <p:nvSpPr>
          <p:cNvPr id="34" name="角丸四角形 33"/>
          <p:cNvSpPr/>
          <p:nvPr/>
        </p:nvSpPr>
        <p:spPr bwMode="auto">
          <a:xfrm>
            <a:off x="1903955"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自動車</a:t>
            </a:r>
          </a:p>
        </p:txBody>
      </p:sp>
      <p:sp>
        <p:nvSpPr>
          <p:cNvPr id="37" name="角丸四角形 36"/>
          <p:cNvSpPr/>
          <p:nvPr/>
        </p:nvSpPr>
        <p:spPr bwMode="auto">
          <a:xfrm>
            <a:off x="5256076"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ウェアラブル</a:t>
            </a:r>
          </a:p>
        </p:txBody>
      </p:sp>
      <p:sp>
        <p:nvSpPr>
          <p:cNvPr id="38" name="角丸四角形 37"/>
          <p:cNvSpPr/>
          <p:nvPr/>
        </p:nvSpPr>
        <p:spPr bwMode="auto">
          <a:xfrm>
            <a:off x="6408204"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家電</a:t>
            </a:r>
          </a:p>
        </p:txBody>
      </p:sp>
      <p:sp>
        <p:nvSpPr>
          <p:cNvPr id="39" name="角丸四角形 38"/>
          <p:cNvSpPr/>
          <p:nvPr/>
        </p:nvSpPr>
        <p:spPr bwMode="auto">
          <a:xfrm>
            <a:off x="3056083"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スマートメーター</a:t>
            </a:r>
          </a:p>
        </p:txBody>
      </p:sp>
      <p:grpSp>
        <p:nvGrpSpPr>
          <p:cNvPr id="40" name="図形グループ 39"/>
          <p:cNvGrpSpPr/>
          <p:nvPr/>
        </p:nvGrpSpPr>
        <p:grpSpPr>
          <a:xfrm>
            <a:off x="5370593" y="3654430"/>
            <a:ext cx="161020" cy="300733"/>
            <a:chOff x="5118100" y="4941610"/>
            <a:chExt cx="190500" cy="405090"/>
          </a:xfrm>
        </p:grpSpPr>
        <p:sp>
          <p:nvSpPr>
            <p:cNvPr id="41" name="正方形/長方形 4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角丸四角形 42"/>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4" name="図形グループ 43"/>
          <p:cNvGrpSpPr/>
          <p:nvPr/>
        </p:nvGrpSpPr>
        <p:grpSpPr>
          <a:xfrm>
            <a:off x="5636304" y="3735819"/>
            <a:ext cx="441102" cy="177800"/>
            <a:chOff x="4715098" y="3962400"/>
            <a:chExt cx="441102" cy="177800"/>
          </a:xfrm>
        </p:grpSpPr>
        <p:sp>
          <p:nvSpPr>
            <p:cNvPr id="45" name="角丸四角形 44"/>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角丸四角形 45"/>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角丸四角形 46"/>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47"/>
          <p:cNvGrpSpPr/>
          <p:nvPr/>
        </p:nvGrpSpPr>
        <p:grpSpPr>
          <a:xfrm>
            <a:off x="4226632" y="3441206"/>
            <a:ext cx="679541" cy="593816"/>
            <a:chOff x="-62676" y="3965594"/>
            <a:chExt cx="679541" cy="593816"/>
          </a:xfrm>
        </p:grpSpPr>
        <p:sp>
          <p:nvSpPr>
            <p:cNvPr id="49" name="角丸四角形 48"/>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0" name="図 49"/>
            <p:cNvPicPr>
              <a:picLocks noChangeAspect="1"/>
            </p:cNvPicPr>
            <p:nvPr/>
          </p:nvPicPr>
          <p:blipFill>
            <a:blip r:embed="rId4">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51" name="図形グループ 50"/>
          <p:cNvGrpSpPr/>
          <p:nvPr/>
        </p:nvGrpSpPr>
        <p:grpSpPr>
          <a:xfrm>
            <a:off x="4713650" y="3560223"/>
            <a:ext cx="341289" cy="550466"/>
            <a:chOff x="1140657" y="4229811"/>
            <a:chExt cx="341289" cy="550466"/>
          </a:xfrm>
        </p:grpSpPr>
        <p:sp>
          <p:nvSpPr>
            <p:cNvPr id="52" name="角丸四角形 51"/>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3" name="図 52"/>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54" name="図 53" descr="img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3805" y="3507065"/>
            <a:ext cx="792088" cy="543647"/>
          </a:xfrm>
          <a:prstGeom prst="rect">
            <a:avLst/>
          </a:prstGeom>
          <a:effectLst>
            <a:outerShdw blurRad="50800" dist="38100" dir="2700000" algn="tl" rotWithShape="0">
              <a:prstClr val="black">
                <a:alpha val="40000"/>
              </a:prstClr>
            </a:outerShdw>
          </a:effectLst>
        </p:spPr>
      </p:pic>
      <p:grpSp>
        <p:nvGrpSpPr>
          <p:cNvPr id="56" name="図形グループ 55"/>
          <p:cNvGrpSpPr/>
          <p:nvPr/>
        </p:nvGrpSpPr>
        <p:grpSpPr>
          <a:xfrm>
            <a:off x="3312799" y="3507065"/>
            <a:ext cx="499492" cy="545661"/>
            <a:chOff x="4000500" y="1182650"/>
            <a:chExt cx="499492" cy="545661"/>
          </a:xfrm>
        </p:grpSpPr>
        <p:sp>
          <p:nvSpPr>
            <p:cNvPr id="59" name="角丸四角形 58"/>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263</a:t>
              </a:r>
            </a:p>
            <a:p>
              <a:pPr algn="ctr"/>
              <a:r>
                <a:rPr kumimoji="1" lang="en-US" altLang="ja-JP" sz="800" dirty="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62" name="テキスト ボックス 61"/>
            <p:cNvSpPr txBox="1"/>
            <p:nvPr/>
          </p:nvSpPr>
          <p:spPr>
            <a:xfrm>
              <a:off x="4000500" y="1511573"/>
              <a:ext cx="497352" cy="215444"/>
            </a:xfrm>
            <a:prstGeom prst="rect">
              <a:avLst/>
            </a:prstGeom>
            <a:noFill/>
          </p:spPr>
          <p:txBody>
            <a:bodyPr wrap="none" rtlCol="0">
              <a:spAutoFit/>
            </a:bodyPr>
            <a:lstStyle/>
            <a:p>
              <a:pPr algn="ctr"/>
              <a:r>
                <a:rPr kumimoji="1" lang="en-US" altLang="ja-JP" sz="800" dirty="0">
                  <a:solidFill>
                    <a:schemeClr val="bg1"/>
                  </a:solidFill>
                </a:rPr>
                <a:t>○×</a:t>
              </a:r>
              <a:r>
                <a:rPr kumimoji="1" lang="ja-JP" altLang="en-US" sz="800" dirty="0">
                  <a:solidFill>
                    <a:schemeClr val="bg1"/>
                  </a:solidFill>
                </a:rPr>
                <a:t>電力</a:t>
              </a:r>
            </a:p>
          </p:txBody>
        </p:sp>
      </p:grpSp>
      <p:grpSp>
        <p:nvGrpSpPr>
          <p:cNvPr id="63" name="図形グループ 62"/>
          <p:cNvGrpSpPr/>
          <p:nvPr/>
        </p:nvGrpSpPr>
        <p:grpSpPr>
          <a:xfrm>
            <a:off x="6408204" y="3507065"/>
            <a:ext cx="499492" cy="545661"/>
            <a:chOff x="6373788" y="4940591"/>
            <a:chExt cx="499492" cy="545661"/>
          </a:xfrm>
        </p:grpSpPr>
        <p:sp>
          <p:nvSpPr>
            <p:cNvPr id="64" name="角丸四角形 63"/>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円/楕円 64"/>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角丸四角形 65"/>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6840004" y="3570565"/>
            <a:ext cx="499492" cy="445407"/>
            <a:chOff x="6805588" y="5004091"/>
            <a:chExt cx="499492" cy="445407"/>
          </a:xfrm>
        </p:grpSpPr>
        <p:sp>
          <p:nvSpPr>
            <p:cNvPr id="68" name="台形 67"/>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角丸四角形 68"/>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角丸四角形 69"/>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1" name="角丸四角形 70"/>
          <p:cNvSpPr/>
          <p:nvPr/>
        </p:nvSpPr>
        <p:spPr bwMode="auto">
          <a:xfrm>
            <a:off x="1903955" y="4455758"/>
            <a:ext cx="5435541"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a:solidFill>
                  <a:srgbClr val="FFFFFF"/>
                </a:solidFill>
              </a:rPr>
              <a:t>さまざま</a:t>
            </a:r>
            <a:r>
              <a:rPr kumimoji="0" lang="ja-JP" altLang="en-US" sz="800" b="0" i="0" u="none" strike="noStrike" cap="none" normalizeH="0" dirty="0">
                <a:ln>
                  <a:noFill/>
                </a:ln>
                <a:solidFill>
                  <a:srgbClr val="FFFFFF"/>
                </a:solidFill>
                <a:effectLst/>
                <a:latin typeface="+mn-lt"/>
                <a:ea typeface="+mn-ea"/>
              </a:rPr>
              <a:t>なアクティビティ</a:t>
            </a:r>
          </a:p>
        </p:txBody>
      </p:sp>
      <p:grpSp>
        <p:nvGrpSpPr>
          <p:cNvPr id="72" name="図形グループ 71"/>
          <p:cNvGrpSpPr/>
          <p:nvPr/>
        </p:nvGrpSpPr>
        <p:grpSpPr>
          <a:xfrm>
            <a:off x="3082767" y="4792854"/>
            <a:ext cx="228599" cy="443927"/>
            <a:chOff x="1946324" y="4125162"/>
            <a:chExt cx="969964" cy="2007872"/>
          </a:xfrm>
        </p:grpSpPr>
        <p:sp>
          <p:nvSpPr>
            <p:cNvPr id="73" name="円/楕円 7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フローチャート: 論理積ゲート 7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5" name="図形グループ 74"/>
          <p:cNvGrpSpPr/>
          <p:nvPr/>
        </p:nvGrpSpPr>
        <p:grpSpPr>
          <a:xfrm>
            <a:off x="3593425" y="4792854"/>
            <a:ext cx="228599" cy="443927"/>
            <a:chOff x="1946324" y="4125162"/>
            <a:chExt cx="969964" cy="2007872"/>
          </a:xfrm>
        </p:grpSpPr>
        <p:sp>
          <p:nvSpPr>
            <p:cNvPr id="76" name="円/楕円 7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フローチャート: 論理積ゲート 7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8" name="図形グループ 77"/>
          <p:cNvGrpSpPr/>
          <p:nvPr/>
        </p:nvGrpSpPr>
        <p:grpSpPr>
          <a:xfrm>
            <a:off x="3364826" y="4723004"/>
            <a:ext cx="228599" cy="443927"/>
            <a:chOff x="1946324" y="4125162"/>
            <a:chExt cx="969964" cy="2007872"/>
          </a:xfrm>
        </p:grpSpPr>
        <p:sp>
          <p:nvSpPr>
            <p:cNvPr id="79" name="円/楕円 7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フローチャート: 論理積ゲート 7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1" name="図形グループ 80"/>
          <p:cNvGrpSpPr/>
          <p:nvPr/>
        </p:nvGrpSpPr>
        <p:grpSpPr>
          <a:xfrm>
            <a:off x="3838451" y="4723004"/>
            <a:ext cx="228599" cy="443927"/>
            <a:chOff x="1946324" y="4125162"/>
            <a:chExt cx="969964" cy="2007872"/>
          </a:xfrm>
        </p:grpSpPr>
        <p:sp>
          <p:nvSpPr>
            <p:cNvPr id="82" name="円/楕円 8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フローチャート: 論理積ゲート 8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4" name="図形グループ 83"/>
          <p:cNvGrpSpPr/>
          <p:nvPr/>
        </p:nvGrpSpPr>
        <p:grpSpPr>
          <a:xfrm>
            <a:off x="2038741" y="4792854"/>
            <a:ext cx="228599" cy="443927"/>
            <a:chOff x="1946324" y="4125162"/>
            <a:chExt cx="969964" cy="2007872"/>
          </a:xfrm>
        </p:grpSpPr>
        <p:sp>
          <p:nvSpPr>
            <p:cNvPr id="85" name="円/楕円 8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フローチャート: 論理積ゲート 8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7" name="図形グループ 86"/>
          <p:cNvGrpSpPr/>
          <p:nvPr/>
        </p:nvGrpSpPr>
        <p:grpSpPr>
          <a:xfrm>
            <a:off x="2549399" y="4792854"/>
            <a:ext cx="228599" cy="443927"/>
            <a:chOff x="1946324" y="4125162"/>
            <a:chExt cx="969964" cy="2007872"/>
          </a:xfrm>
        </p:grpSpPr>
        <p:sp>
          <p:nvSpPr>
            <p:cNvPr id="88" name="円/楕円 8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フローチャート: 論理積ゲート 8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0" name="図形グループ 89"/>
          <p:cNvGrpSpPr/>
          <p:nvPr/>
        </p:nvGrpSpPr>
        <p:grpSpPr>
          <a:xfrm>
            <a:off x="2320800" y="4723004"/>
            <a:ext cx="228599" cy="443927"/>
            <a:chOff x="1946324" y="4125162"/>
            <a:chExt cx="969964" cy="2007872"/>
          </a:xfrm>
        </p:grpSpPr>
        <p:sp>
          <p:nvSpPr>
            <p:cNvPr id="92" name="円/楕円 9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フローチャート: 論理積ゲート 9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4" name="図形グループ 93"/>
          <p:cNvGrpSpPr/>
          <p:nvPr/>
        </p:nvGrpSpPr>
        <p:grpSpPr>
          <a:xfrm>
            <a:off x="2794425" y="4723004"/>
            <a:ext cx="228599" cy="443927"/>
            <a:chOff x="1946324" y="4125162"/>
            <a:chExt cx="969964" cy="2007872"/>
          </a:xfrm>
        </p:grpSpPr>
        <p:sp>
          <p:nvSpPr>
            <p:cNvPr id="95" name="円/楕円 9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フローチャート: 論理積ゲート 9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7" name="図形グループ 96"/>
          <p:cNvGrpSpPr/>
          <p:nvPr/>
        </p:nvGrpSpPr>
        <p:grpSpPr>
          <a:xfrm>
            <a:off x="5154628" y="4798207"/>
            <a:ext cx="228599" cy="443927"/>
            <a:chOff x="1946324" y="4125162"/>
            <a:chExt cx="969964" cy="2007872"/>
          </a:xfrm>
        </p:grpSpPr>
        <p:sp>
          <p:nvSpPr>
            <p:cNvPr id="98" name="円/楕円 9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フローチャート: 論理積ゲート 9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0" name="図形グループ 99"/>
          <p:cNvGrpSpPr/>
          <p:nvPr/>
        </p:nvGrpSpPr>
        <p:grpSpPr>
          <a:xfrm>
            <a:off x="5665286" y="4798207"/>
            <a:ext cx="228599" cy="443927"/>
            <a:chOff x="1946324" y="4125162"/>
            <a:chExt cx="969964" cy="2007872"/>
          </a:xfrm>
        </p:grpSpPr>
        <p:sp>
          <p:nvSpPr>
            <p:cNvPr id="101" name="円/楕円 10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フローチャート: 論理積ゲート 10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3" name="図形グループ 102"/>
          <p:cNvGrpSpPr/>
          <p:nvPr/>
        </p:nvGrpSpPr>
        <p:grpSpPr>
          <a:xfrm>
            <a:off x="5436687" y="4728357"/>
            <a:ext cx="228599" cy="443927"/>
            <a:chOff x="1946324" y="4125162"/>
            <a:chExt cx="969964" cy="2007872"/>
          </a:xfrm>
        </p:grpSpPr>
        <p:sp>
          <p:nvSpPr>
            <p:cNvPr id="104" name="円/楕円 10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フローチャート: 論理積ゲート 10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6" name="図形グループ 105"/>
          <p:cNvGrpSpPr/>
          <p:nvPr/>
        </p:nvGrpSpPr>
        <p:grpSpPr>
          <a:xfrm>
            <a:off x="5910312" y="4728357"/>
            <a:ext cx="228599" cy="443927"/>
            <a:chOff x="1946324" y="4125162"/>
            <a:chExt cx="969964" cy="2007872"/>
          </a:xfrm>
        </p:grpSpPr>
        <p:sp>
          <p:nvSpPr>
            <p:cNvPr id="107" name="円/楕円 10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フローチャート: 論理積ゲート 10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9" name="図形グループ 108"/>
          <p:cNvGrpSpPr/>
          <p:nvPr/>
        </p:nvGrpSpPr>
        <p:grpSpPr>
          <a:xfrm>
            <a:off x="4122646" y="4791986"/>
            <a:ext cx="228599" cy="443927"/>
            <a:chOff x="1946324" y="4125162"/>
            <a:chExt cx="969964" cy="2007872"/>
          </a:xfrm>
        </p:grpSpPr>
        <p:sp>
          <p:nvSpPr>
            <p:cNvPr id="110" name="円/楕円 10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フローチャート: 論理積ゲート 11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2" name="図形グループ 111"/>
          <p:cNvGrpSpPr/>
          <p:nvPr/>
        </p:nvGrpSpPr>
        <p:grpSpPr>
          <a:xfrm>
            <a:off x="4633304" y="4791986"/>
            <a:ext cx="228599" cy="443927"/>
            <a:chOff x="1946324" y="4125162"/>
            <a:chExt cx="969964" cy="2007872"/>
          </a:xfrm>
        </p:grpSpPr>
        <p:sp>
          <p:nvSpPr>
            <p:cNvPr id="113" name="円/楕円 11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フローチャート: 論理積ゲート 11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5" name="図形グループ 114"/>
          <p:cNvGrpSpPr/>
          <p:nvPr/>
        </p:nvGrpSpPr>
        <p:grpSpPr>
          <a:xfrm>
            <a:off x="4404705" y="4722136"/>
            <a:ext cx="228599" cy="443927"/>
            <a:chOff x="1946324" y="4125162"/>
            <a:chExt cx="969964" cy="2007872"/>
          </a:xfrm>
        </p:grpSpPr>
        <p:sp>
          <p:nvSpPr>
            <p:cNvPr id="116" name="円/楕円 11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フローチャート: 論理積ゲート 11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8" name="図形グループ 117"/>
          <p:cNvGrpSpPr/>
          <p:nvPr/>
        </p:nvGrpSpPr>
        <p:grpSpPr>
          <a:xfrm>
            <a:off x="4878330" y="4722136"/>
            <a:ext cx="228599" cy="443927"/>
            <a:chOff x="1946324" y="4125162"/>
            <a:chExt cx="969964" cy="2007872"/>
          </a:xfrm>
        </p:grpSpPr>
        <p:sp>
          <p:nvSpPr>
            <p:cNvPr id="119" name="円/楕円 11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フローチャート: 論理積ゲート 11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3" name="図形グループ 132"/>
          <p:cNvGrpSpPr/>
          <p:nvPr/>
        </p:nvGrpSpPr>
        <p:grpSpPr>
          <a:xfrm>
            <a:off x="6175235" y="4806081"/>
            <a:ext cx="228599" cy="443927"/>
            <a:chOff x="1946324" y="4125162"/>
            <a:chExt cx="969964" cy="2007872"/>
          </a:xfrm>
        </p:grpSpPr>
        <p:sp>
          <p:nvSpPr>
            <p:cNvPr id="134" name="円/楕円 1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フローチャート: 論理積ゲート 1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6" name="図形グループ 135"/>
          <p:cNvGrpSpPr/>
          <p:nvPr/>
        </p:nvGrpSpPr>
        <p:grpSpPr>
          <a:xfrm>
            <a:off x="6685893" y="4806081"/>
            <a:ext cx="228599" cy="443927"/>
            <a:chOff x="1946324" y="4125162"/>
            <a:chExt cx="969964" cy="2007872"/>
          </a:xfrm>
        </p:grpSpPr>
        <p:sp>
          <p:nvSpPr>
            <p:cNvPr id="137" name="円/楕円 13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フローチャート: 論理積ゲート 13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9" name="図形グループ 138"/>
          <p:cNvGrpSpPr/>
          <p:nvPr/>
        </p:nvGrpSpPr>
        <p:grpSpPr>
          <a:xfrm>
            <a:off x="6457294" y="4736231"/>
            <a:ext cx="228599" cy="443927"/>
            <a:chOff x="1946324" y="4125162"/>
            <a:chExt cx="969964" cy="2007872"/>
          </a:xfrm>
        </p:grpSpPr>
        <p:sp>
          <p:nvSpPr>
            <p:cNvPr id="140" name="円/楕円 1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フローチャート: 論理積ゲート 1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2" name="図形グループ 141"/>
          <p:cNvGrpSpPr/>
          <p:nvPr/>
        </p:nvGrpSpPr>
        <p:grpSpPr>
          <a:xfrm>
            <a:off x="6930919" y="4736231"/>
            <a:ext cx="228599" cy="443927"/>
            <a:chOff x="1946324" y="4125162"/>
            <a:chExt cx="969964" cy="2007872"/>
          </a:xfrm>
        </p:grpSpPr>
        <p:sp>
          <p:nvSpPr>
            <p:cNvPr id="143" name="円/楕円 1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フローチャート: 論理積ゲート 1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45" name="直線矢印コネクタ 144"/>
          <p:cNvCxnSpPr>
            <a:stCxn id="59" idx="0"/>
          </p:cNvCxnSpPr>
          <p:nvPr/>
        </p:nvCxnSpPr>
        <p:spPr>
          <a:xfrm flipV="1">
            <a:off x="3562545" y="2341115"/>
            <a:ext cx="592079" cy="1165950"/>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46" name="直線矢印コネクタ 145"/>
          <p:cNvCxnSpPr>
            <a:stCxn id="50" idx="0"/>
          </p:cNvCxnSpPr>
          <p:nvPr/>
        </p:nvCxnSpPr>
        <p:spPr>
          <a:xfrm flipV="1">
            <a:off x="4566403" y="2510377"/>
            <a:ext cx="5597" cy="930829"/>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47" name="直線矢印コネクタ 146"/>
          <p:cNvCxnSpPr/>
          <p:nvPr/>
        </p:nvCxnSpPr>
        <p:spPr>
          <a:xfrm flipH="1" flipV="1">
            <a:off x="5106929" y="2341115"/>
            <a:ext cx="529375" cy="1145954"/>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48" name="直線矢印コネクタ 147"/>
          <p:cNvCxnSpPr/>
          <p:nvPr/>
        </p:nvCxnSpPr>
        <p:spPr>
          <a:xfrm flipH="1" flipV="1">
            <a:off x="5740855" y="2341116"/>
            <a:ext cx="1135401" cy="1113983"/>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pic>
        <p:nvPicPr>
          <p:cNvPr id="149" name="図 148" descr="img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75758" y="2861632"/>
            <a:ext cx="792088" cy="543647"/>
          </a:xfrm>
          <a:prstGeom prst="rect">
            <a:avLst/>
          </a:prstGeom>
          <a:effectLst>
            <a:outerShdw blurRad="50800" dist="38100" dir="2700000" algn="tl" rotWithShape="0">
              <a:prstClr val="black">
                <a:alpha val="40000"/>
              </a:prstClr>
            </a:outerShdw>
          </a:effectLst>
        </p:spPr>
      </p:pic>
      <p:cxnSp>
        <p:nvCxnSpPr>
          <p:cNvPr id="6" name="直線矢印コネクタ 5"/>
          <p:cNvCxnSpPr>
            <a:stCxn id="54" idx="0"/>
          </p:cNvCxnSpPr>
          <p:nvPr/>
        </p:nvCxnSpPr>
        <p:spPr>
          <a:xfrm flipV="1">
            <a:off x="2369849" y="2420888"/>
            <a:ext cx="1122031" cy="1086177"/>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nvGrpSpPr>
          <p:cNvPr id="150" name="図形グループ 149"/>
          <p:cNvGrpSpPr/>
          <p:nvPr/>
        </p:nvGrpSpPr>
        <p:grpSpPr>
          <a:xfrm>
            <a:off x="4668820" y="2850021"/>
            <a:ext cx="341289" cy="550466"/>
            <a:chOff x="1140657" y="4229811"/>
            <a:chExt cx="341289" cy="550466"/>
          </a:xfrm>
        </p:grpSpPr>
        <p:sp>
          <p:nvSpPr>
            <p:cNvPr id="151" name="角丸四角形 150"/>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2" name="図 151"/>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cxnSp>
        <p:nvCxnSpPr>
          <p:cNvPr id="18" name="曲線コネクタ 17"/>
          <p:cNvCxnSpPr>
            <a:stCxn id="149" idx="1"/>
            <a:endCxn id="54" idx="1"/>
          </p:cNvCxnSpPr>
          <p:nvPr/>
        </p:nvCxnSpPr>
        <p:spPr>
          <a:xfrm rot="10800000" flipV="1">
            <a:off x="1973806" y="3133455"/>
            <a:ext cx="501953" cy="645433"/>
          </a:xfrm>
          <a:prstGeom prst="curvedConnector3">
            <a:avLst>
              <a:gd name="adj1" fmla="val 145542"/>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57" name="曲線コネクタ 156"/>
          <p:cNvCxnSpPr>
            <a:stCxn id="152" idx="1"/>
            <a:endCxn id="54" idx="3"/>
          </p:cNvCxnSpPr>
          <p:nvPr/>
        </p:nvCxnSpPr>
        <p:spPr>
          <a:xfrm rot="10800000" flipV="1">
            <a:off x="2765894" y="3125253"/>
            <a:ext cx="1902927" cy="653635"/>
          </a:xfrm>
          <a:prstGeom prst="curvedConnector3">
            <a:avLst>
              <a:gd name="adj1" fmla="val 72246"/>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58" name="曲線コネクタ 157"/>
          <p:cNvCxnSpPr>
            <a:stCxn id="50" idx="1"/>
            <a:endCxn id="59" idx="3"/>
          </p:cNvCxnSpPr>
          <p:nvPr/>
        </p:nvCxnSpPr>
        <p:spPr>
          <a:xfrm rot="10800000" flipV="1">
            <a:off x="3812292" y="3738114"/>
            <a:ext cx="414341" cy="41782"/>
          </a:xfrm>
          <a:prstGeom prst="curvedConnector3">
            <a:avLst>
              <a:gd name="adj1" fmla="val 50000"/>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63" name="曲線コネクタ 162"/>
          <p:cNvCxnSpPr>
            <a:stCxn id="156" idx="3"/>
            <a:endCxn id="69" idx="0"/>
          </p:cNvCxnSpPr>
          <p:nvPr/>
        </p:nvCxnSpPr>
        <p:spPr>
          <a:xfrm>
            <a:off x="6610659" y="3086094"/>
            <a:ext cx="479091" cy="484471"/>
          </a:xfrm>
          <a:prstGeom prst="curvedConnector2">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1" name="曲線コネクタ 170"/>
          <p:cNvCxnSpPr>
            <a:stCxn id="43" idx="1"/>
            <a:endCxn id="53" idx="3"/>
          </p:cNvCxnSpPr>
          <p:nvPr/>
        </p:nvCxnSpPr>
        <p:spPr>
          <a:xfrm rot="10800000" flipV="1">
            <a:off x="5054939" y="3776028"/>
            <a:ext cx="315654" cy="59428"/>
          </a:xfrm>
          <a:prstGeom prst="curvedConnector3">
            <a:avLst>
              <a:gd name="adj1" fmla="val 50000"/>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5" name="曲線コネクタ 174"/>
          <p:cNvCxnSpPr>
            <a:stCxn id="156" idx="1"/>
            <a:endCxn id="45" idx="0"/>
          </p:cNvCxnSpPr>
          <p:nvPr/>
        </p:nvCxnSpPr>
        <p:spPr>
          <a:xfrm rot="10800000" flipV="1">
            <a:off x="5856855" y="3086093"/>
            <a:ext cx="352960" cy="649725"/>
          </a:xfrm>
          <a:prstGeom prst="curvedConnector2">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33" name="四角形吹き出し 232"/>
          <p:cNvSpPr/>
          <p:nvPr/>
        </p:nvSpPr>
        <p:spPr>
          <a:xfrm>
            <a:off x="6192180" y="1252293"/>
            <a:ext cx="2027970" cy="620194"/>
          </a:xfrm>
          <a:prstGeom prst="wedgeRectCallout">
            <a:avLst>
              <a:gd name="adj1" fmla="val -62285"/>
              <a:gd name="adj2" fmla="val 30341"/>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クラウドにつながり</a:t>
            </a:r>
            <a:endParaRPr kumimoji="1" lang="en-US" altLang="ja-JP" sz="1400"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モノ自身が賢くなる</a:t>
            </a:r>
            <a:endParaRPr kumimoji="1" lang="ja-JP" altLang="en-US" sz="1400" b="1" dirty="0">
              <a:solidFill>
                <a:srgbClr val="FFFFFF"/>
              </a:solidFill>
              <a:latin typeface="Meiryo" charset="-128"/>
              <a:ea typeface="Meiryo" charset="-128"/>
              <a:cs typeface="Meiryo" charset="-128"/>
            </a:endParaRPr>
          </a:p>
        </p:txBody>
      </p:sp>
      <p:sp>
        <p:nvSpPr>
          <p:cNvPr id="179" name="四角形吹き出し 178"/>
          <p:cNvSpPr/>
          <p:nvPr/>
        </p:nvSpPr>
        <p:spPr>
          <a:xfrm>
            <a:off x="928313" y="1252735"/>
            <a:ext cx="2027970" cy="620194"/>
          </a:xfrm>
          <a:prstGeom prst="wedgeRectCallout">
            <a:avLst>
              <a:gd name="adj1" fmla="val 34574"/>
              <a:gd name="adj2" fmla="val 165492"/>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rgbClr val="FFFFFF"/>
                </a:solidFill>
                <a:latin typeface="Meiryo" charset="-128"/>
                <a:ea typeface="Meiryo" charset="-128"/>
                <a:cs typeface="Meiryo" charset="-128"/>
              </a:rPr>
              <a:t>モノ</a:t>
            </a:r>
            <a:r>
              <a:rPr kumimoji="1" lang="ja-JP" altLang="en-US" sz="1400" dirty="0">
                <a:solidFill>
                  <a:srgbClr val="FFFFFF"/>
                </a:solidFill>
                <a:latin typeface="Meiryo" charset="-128"/>
                <a:ea typeface="Meiryo" charset="-128"/>
                <a:cs typeface="Meiryo" charset="-128"/>
              </a:rPr>
              <a:t>同士がにつながり</a:t>
            </a:r>
            <a:endParaRPr kumimoji="1" lang="en-US" altLang="ja-JP" sz="1400"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全体で協調・連携する</a:t>
            </a:r>
            <a:endParaRPr kumimoji="1" lang="ja-JP" altLang="en-US" sz="1400" b="1" dirty="0">
              <a:solidFill>
                <a:srgbClr val="FFFFFF"/>
              </a:solidFill>
              <a:latin typeface="Meiryo" charset="-128"/>
              <a:ea typeface="Meiryo" charset="-128"/>
              <a:cs typeface="Meiryo" charset="-128"/>
            </a:endParaRPr>
          </a:p>
        </p:txBody>
      </p:sp>
      <p:sp>
        <p:nvSpPr>
          <p:cNvPr id="180" name="四角形吹き出し 179"/>
          <p:cNvSpPr/>
          <p:nvPr/>
        </p:nvSpPr>
        <p:spPr>
          <a:xfrm>
            <a:off x="5368703" y="5408542"/>
            <a:ext cx="2851447" cy="620194"/>
          </a:xfrm>
          <a:prstGeom prst="wedgeRectCallout">
            <a:avLst>
              <a:gd name="adj1" fmla="val 2427"/>
              <a:gd name="adj2" fmla="val -8296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モノがリアルタイムでつながり</a:t>
            </a:r>
            <a:endParaRPr kumimoji="1" lang="en-US" altLang="ja-JP" sz="1400"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いまの事実を教えてくれる</a:t>
            </a:r>
            <a:endParaRPr kumimoji="1" lang="ja-JP" altLang="en-US" sz="1400" b="1" dirty="0">
              <a:solidFill>
                <a:srgbClr val="FFFFFF"/>
              </a:solidFill>
              <a:latin typeface="Meiryo" charset="-128"/>
              <a:ea typeface="Meiryo" charset="-128"/>
              <a:cs typeface="Meiryo" charset="-128"/>
            </a:endParaRPr>
          </a:p>
        </p:txBody>
      </p:sp>
      <p:sp>
        <p:nvSpPr>
          <p:cNvPr id="234" name="テキスト ボックス 233"/>
          <p:cNvSpPr txBox="1"/>
          <p:nvPr/>
        </p:nvSpPr>
        <p:spPr>
          <a:xfrm>
            <a:off x="811311" y="5347643"/>
            <a:ext cx="4288353" cy="707886"/>
          </a:xfrm>
          <a:prstGeom prst="rect">
            <a:avLst/>
          </a:prstGeom>
          <a:noFill/>
        </p:spPr>
        <p:txBody>
          <a:bodyPr wrap="none" rtlCol="0">
            <a:spAutoFit/>
          </a:bodyPr>
          <a:lstStyle/>
          <a:p>
            <a:r>
              <a:rPr kumimoji="1" lang="ja-JP" altLang="en-US" sz="2000" dirty="0">
                <a:solidFill>
                  <a:srgbClr val="0070C0"/>
                </a:solidFill>
                <a:latin typeface="Meiryo" charset="-128"/>
                <a:ea typeface="Meiryo" charset="-128"/>
                <a:cs typeface="Meiryo" charset="-128"/>
              </a:rPr>
              <a:t>デジタルで現実世界を捉え</a:t>
            </a:r>
            <a:endParaRPr kumimoji="1" lang="en-US" altLang="ja-JP" sz="2000" dirty="0">
              <a:solidFill>
                <a:srgbClr val="0070C0"/>
              </a:solidFill>
              <a:latin typeface="Meiryo" charset="-128"/>
              <a:ea typeface="Meiryo" charset="-128"/>
              <a:cs typeface="Meiryo" charset="-128"/>
            </a:endParaRPr>
          </a:p>
          <a:p>
            <a:r>
              <a:rPr lang="ja-JP" altLang="en-US" sz="2000" dirty="0">
                <a:solidFill>
                  <a:srgbClr val="0070C0"/>
                </a:solidFill>
                <a:latin typeface="Meiryo" charset="-128"/>
                <a:ea typeface="Meiryo" charset="-128"/>
                <a:cs typeface="Meiryo" charset="-128"/>
              </a:rPr>
              <a:t>アナログな現実世界を動かす仕組み</a:t>
            </a:r>
            <a:endParaRPr kumimoji="1" lang="ja-JP" altLang="en-US" sz="2000" dirty="0">
              <a:solidFill>
                <a:srgbClr val="0070C0"/>
              </a:solidFill>
              <a:latin typeface="Meiryo" charset="-128"/>
              <a:ea typeface="Meiryo" charset="-128"/>
              <a:cs typeface="Meiryo" charset="-128"/>
            </a:endParaRPr>
          </a:p>
        </p:txBody>
      </p:sp>
      <p:pic>
        <p:nvPicPr>
          <p:cNvPr id="183" name="図 18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7022" y="1424685"/>
            <a:ext cx="857946" cy="860565"/>
          </a:xfrm>
          <a:prstGeom prst="rect">
            <a:avLst/>
          </a:prstGeom>
        </p:spPr>
      </p:pic>
      <p:sp>
        <p:nvSpPr>
          <p:cNvPr id="235" name="円柱 234"/>
          <p:cNvSpPr/>
          <p:nvPr/>
        </p:nvSpPr>
        <p:spPr>
          <a:xfrm>
            <a:off x="3364827" y="1474997"/>
            <a:ext cx="1039878" cy="746745"/>
          </a:xfrm>
          <a:prstGeom prst="can">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テキスト ボックス 235"/>
          <p:cNvSpPr txBox="1"/>
          <p:nvPr/>
        </p:nvSpPr>
        <p:spPr>
          <a:xfrm>
            <a:off x="3322360" y="1681644"/>
            <a:ext cx="1107996" cy="553998"/>
          </a:xfrm>
          <a:prstGeom prst="rect">
            <a:avLst/>
          </a:prstGeom>
          <a:noFill/>
        </p:spPr>
        <p:txBody>
          <a:bodyPr wrap="none" rtlCol="0">
            <a:spAutoFit/>
          </a:bodyPr>
          <a:lstStyle/>
          <a:p>
            <a:pPr algn="ctr"/>
            <a:r>
              <a:rPr kumimoji="1" lang="ja-JP" altLang="en-US" sz="1200" b="1" dirty="0">
                <a:solidFill>
                  <a:schemeClr val="bg1"/>
                </a:solidFill>
                <a:latin typeface="Meiryo" charset="-128"/>
                <a:ea typeface="Meiryo" charset="-128"/>
                <a:cs typeface="Meiryo" charset="-128"/>
              </a:rPr>
              <a:t>ビッグデータ</a:t>
            </a:r>
            <a:endParaRPr kumimoji="1" lang="en-US" altLang="ja-JP" sz="1200" b="1" dirty="0">
              <a:solidFill>
                <a:schemeClr val="bg1"/>
              </a:solidFill>
              <a:latin typeface="Meiryo" charset="-128"/>
              <a:ea typeface="Meiryo" charset="-128"/>
              <a:cs typeface="Meiryo" charset="-128"/>
            </a:endParaRPr>
          </a:p>
          <a:p>
            <a:pPr algn="ctr"/>
            <a:r>
              <a:rPr lang="ja-JP" altLang="en-US" sz="900" dirty="0">
                <a:solidFill>
                  <a:schemeClr val="bg1"/>
                </a:solidFill>
                <a:latin typeface="Meiryo" charset="-128"/>
                <a:ea typeface="Meiryo" charset="-128"/>
                <a:cs typeface="Meiryo" charset="-128"/>
              </a:rPr>
              <a:t>現実世界の</a:t>
            </a:r>
            <a:endParaRPr lang="en-US" altLang="ja-JP" sz="900" dirty="0">
              <a:solidFill>
                <a:schemeClr val="bg1"/>
              </a:solidFill>
              <a:latin typeface="Meiryo" charset="-128"/>
              <a:ea typeface="Meiryo" charset="-128"/>
              <a:cs typeface="Meiryo" charset="-128"/>
            </a:endParaRPr>
          </a:p>
          <a:p>
            <a:pPr algn="ctr"/>
            <a:r>
              <a:rPr lang="ja-JP" altLang="en-US" sz="900" dirty="0">
                <a:solidFill>
                  <a:schemeClr val="bg1"/>
                </a:solidFill>
                <a:latin typeface="Meiryo" charset="-128"/>
                <a:ea typeface="Meiryo" charset="-128"/>
                <a:cs typeface="Meiryo" charset="-128"/>
              </a:rPr>
              <a:t>デジタルコピー</a:t>
            </a:r>
            <a:endParaRPr kumimoji="1" lang="ja-JP" altLang="en-US" sz="900" dirty="0">
              <a:solidFill>
                <a:schemeClr val="bg1"/>
              </a:solidFill>
              <a:latin typeface="Meiryo" charset="-128"/>
              <a:ea typeface="Meiryo" charset="-128"/>
              <a:cs typeface="Meiryo" charset="-128"/>
            </a:endParaRPr>
          </a:p>
        </p:txBody>
      </p:sp>
      <p:sp>
        <p:nvSpPr>
          <p:cNvPr id="187" name="テキスト ボックス 186"/>
          <p:cNvSpPr txBox="1"/>
          <p:nvPr/>
        </p:nvSpPr>
        <p:spPr>
          <a:xfrm>
            <a:off x="4561041" y="1746510"/>
            <a:ext cx="1415772" cy="276999"/>
          </a:xfrm>
          <a:prstGeom prst="rect">
            <a:avLst/>
          </a:prstGeom>
          <a:noFill/>
        </p:spPr>
        <p:txBody>
          <a:bodyPr wrap="none" rtlCol="0">
            <a:spAutoFit/>
          </a:bodyPr>
          <a:lstStyle/>
          <a:p>
            <a:pPr algn="ctr"/>
            <a:r>
              <a:rPr lang="ja-JP" altLang="en-US" sz="1200" b="1">
                <a:solidFill>
                  <a:schemeClr val="bg1"/>
                </a:solidFill>
                <a:latin typeface="Meiryo" charset="-128"/>
                <a:ea typeface="Meiryo" charset="-128"/>
                <a:cs typeface="Meiryo" charset="-128"/>
              </a:rPr>
              <a:t>シミュレーション</a:t>
            </a:r>
            <a:endParaRPr kumimoji="1" lang="ja-JP" altLang="en-US" sz="12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1212453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「モノ」のサービス化</a:t>
            </a:r>
          </a:p>
        </p:txBody>
      </p:sp>
      <p:sp>
        <p:nvSpPr>
          <p:cNvPr id="3" name="スライド番号プレースホルダー 2"/>
          <p:cNvSpPr>
            <a:spLocks noGrp="1"/>
          </p:cNvSpPr>
          <p:nvPr>
            <p:ph type="sldNum" sz="quarter" idx="12"/>
          </p:nvPr>
        </p:nvSpPr>
        <p:spPr>
          <a:xfrm>
            <a:off x="6932246" y="6662500"/>
            <a:ext cx="2133600" cy="217800"/>
          </a:xfrm>
        </p:spPr>
        <p:txBody>
          <a:bodyPr/>
          <a:lstStyle/>
          <a:p>
            <a:fld id="{8FF8CC5D-A65D-5946-99B5-645367A967AD}" type="slidenum">
              <a:rPr kumimoji="1" lang="ja-JP" altLang="en-US" smtClean="0"/>
              <a:t>35</a:t>
            </a:fld>
            <a:endParaRPr kumimoji="1" lang="ja-JP" altLang="en-US" dirty="0"/>
          </a:p>
        </p:txBody>
      </p:sp>
      <p:sp>
        <p:nvSpPr>
          <p:cNvPr id="4" name="正方形/長方形 3"/>
          <p:cNvSpPr/>
          <p:nvPr/>
        </p:nvSpPr>
        <p:spPr>
          <a:xfrm>
            <a:off x="5706533" y="2620773"/>
            <a:ext cx="2768600" cy="3892953"/>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183467" y="4018494"/>
            <a:ext cx="5190066" cy="241056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626534" y="5094147"/>
            <a:ext cx="7653866" cy="1233314"/>
          </a:xfrm>
          <a:prstGeom prst="rect">
            <a:avLst/>
          </a:prstGeom>
          <a:solidFill>
            <a:schemeClr val="bg2">
              <a:lumMod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3107267" y="5384917"/>
            <a:ext cx="2954655" cy="646331"/>
          </a:xfrm>
          <a:prstGeom prst="rect">
            <a:avLst/>
          </a:prstGeom>
          <a:noFill/>
        </p:spPr>
        <p:txBody>
          <a:bodyPr wrap="none" rtlCol="0">
            <a:spAutoFit/>
          </a:bodyPr>
          <a:lstStyle/>
          <a:p>
            <a:pPr algn="ctr"/>
            <a:r>
              <a:rPr kumimoji="1" lang="ja-JP" altLang="en-US" sz="3600" dirty="0">
                <a:solidFill>
                  <a:schemeClr val="bg1"/>
                </a:solidFill>
                <a:latin typeface="メイリオ"/>
                <a:ea typeface="メイリオ"/>
                <a:cs typeface="メイリオ"/>
              </a:rPr>
              <a:t>ハードウェア</a:t>
            </a:r>
          </a:p>
        </p:txBody>
      </p:sp>
      <p:sp>
        <p:nvSpPr>
          <p:cNvPr id="8" name="テキスト ボックス 7"/>
          <p:cNvSpPr txBox="1"/>
          <p:nvPr/>
        </p:nvSpPr>
        <p:spPr>
          <a:xfrm>
            <a:off x="4301068" y="4274349"/>
            <a:ext cx="2954655" cy="646331"/>
          </a:xfrm>
          <a:prstGeom prst="rect">
            <a:avLst/>
          </a:prstGeom>
          <a:noFill/>
        </p:spPr>
        <p:txBody>
          <a:bodyPr wrap="none" rtlCol="0">
            <a:spAutoFit/>
          </a:bodyPr>
          <a:lstStyle/>
          <a:p>
            <a:pPr algn="ctr"/>
            <a:r>
              <a:rPr kumimoji="1" lang="ja-JP" altLang="en-US" sz="3600" dirty="0">
                <a:solidFill>
                  <a:schemeClr val="bg1"/>
                </a:solidFill>
                <a:latin typeface="メイリオ"/>
                <a:ea typeface="メイリオ"/>
                <a:cs typeface="メイリオ"/>
              </a:rPr>
              <a:t>ソフトウェア</a:t>
            </a:r>
          </a:p>
        </p:txBody>
      </p:sp>
      <p:sp>
        <p:nvSpPr>
          <p:cNvPr id="9" name="テキスト ボックス 8"/>
          <p:cNvSpPr txBox="1"/>
          <p:nvPr/>
        </p:nvSpPr>
        <p:spPr>
          <a:xfrm>
            <a:off x="6075068" y="3051345"/>
            <a:ext cx="2031325" cy="646331"/>
          </a:xfrm>
          <a:prstGeom prst="rect">
            <a:avLst/>
          </a:prstGeom>
          <a:noFill/>
        </p:spPr>
        <p:txBody>
          <a:bodyPr wrap="none" rtlCol="0">
            <a:spAutoFit/>
          </a:bodyPr>
          <a:lstStyle/>
          <a:p>
            <a:pPr algn="ctr"/>
            <a:r>
              <a:rPr kumimoji="1" lang="ja-JP" altLang="en-US" sz="3600" dirty="0">
                <a:solidFill>
                  <a:schemeClr val="bg1"/>
                </a:solidFill>
                <a:latin typeface="メイリオ"/>
                <a:ea typeface="メイリオ"/>
                <a:cs typeface="メイリオ"/>
              </a:rPr>
              <a:t>サービス</a:t>
            </a:r>
          </a:p>
        </p:txBody>
      </p:sp>
      <p:sp>
        <p:nvSpPr>
          <p:cNvPr id="27" name="正方形/長方形 26"/>
          <p:cNvSpPr/>
          <p:nvPr/>
        </p:nvSpPr>
        <p:spPr>
          <a:xfrm>
            <a:off x="457200" y="1023190"/>
            <a:ext cx="5122333" cy="1015663"/>
          </a:xfrm>
          <a:prstGeom prst="rect">
            <a:avLst/>
          </a:prstGeom>
        </p:spPr>
        <p:txBody>
          <a:bodyPr wrap="square">
            <a:spAutoFit/>
          </a:bodyPr>
          <a:lstStyle/>
          <a:p>
            <a:r>
              <a:rPr lang="ja-JP" altLang="en-US" sz="2000" dirty="0">
                <a:solidFill>
                  <a:srgbClr val="3366FF"/>
                </a:solidFill>
                <a:latin typeface="メイリオ"/>
                <a:ea typeface="メイリオ"/>
                <a:cs typeface="メイリオ"/>
              </a:rPr>
              <a:t>モノの価値は、</a:t>
            </a:r>
            <a:endParaRPr lang="en-US" altLang="ja-JP" sz="2000" dirty="0">
              <a:solidFill>
                <a:srgbClr val="3366FF"/>
              </a:solidFill>
              <a:latin typeface="メイリオ"/>
              <a:ea typeface="メイリオ"/>
              <a:cs typeface="メイリオ"/>
            </a:endParaRPr>
          </a:p>
          <a:p>
            <a:r>
              <a:rPr lang="ja-JP" altLang="ja-JP" sz="2000" b="1" dirty="0">
                <a:solidFill>
                  <a:srgbClr val="3366FF"/>
                </a:solidFill>
                <a:latin typeface="メイリオ"/>
                <a:ea typeface="メイリオ"/>
                <a:cs typeface="メイリオ"/>
              </a:rPr>
              <a:t>ハードウェア</a:t>
            </a:r>
            <a:r>
              <a:rPr lang="ja-JP" altLang="ja-JP" sz="2000" dirty="0">
                <a:solidFill>
                  <a:srgbClr val="3366FF"/>
                </a:solidFill>
                <a:latin typeface="メイリオ"/>
                <a:ea typeface="メイリオ"/>
                <a:cs typeface="メイリオ"/>
              </a:rPr>
              <a:t>から</a:t>
            </a:r>
            <a:r>
              <a:rPr lang="ja-JP" altLang="ja-JP" sz="2000" b="1" dirty="0">
                <a:solidFill>
                  <a:srgbClr val="3366FF"/>
                </a:solidFill>
                <a:latin typeface="メイリオ"/>
                <a:ea typeface="メイリオ"/>
                <a:cs typeface="メイリオ"/>
              </a:rPr>
              <a:t>ソフトウェア</a:t>
            </a:r>
            <a:r>
              <a:rPr lang="ja-JP" altLang="ja-JP" sz="2000" dirty="0">
                <a:solidFill>
                  <a:srgbClr val="3366FF"/>
                </a:solidFill>
                <a:latin typeface="メイリオ"/>
                <a:ea typeface="メイリオ"/>
                <a:cs typeface="メイリオ"/>
              </a:rPr>
              <a:t>へ</a:t>
            </a:r>
            <a:r>
              <a:rPr lang="ja-JP" altLang="en-US" sz="2000" dirty="0">
                <a:solidFill>
                  <a:srgbClr val="3366FF"/>
                </a:solidFill>
                <a:latin typeface="メイリオ"/>
                <a:ea typeface="メイリオ"/>
                <a:cs typeface="メイリオ"/>
              </a:rPr>
              <a:t>、</a:t>
            </a:r>
            <a:endParaRPr lang="en-US" altLang="ja-JP" sz="2000" dirty="0">
              <a:solidFill>
                <a:srgbClr val="3366FF"/>
              </a:solidFill>
              <a:latin typeface="メイリオ"/>
              <a:ea typeface="メイリオ"/>
              <a:cs typeface="メイリオ"/>
            </a:endParaRPr>
          </a:p>
          <a:p>
            <a:r>
              <a:rPr lang="ja-JP" altLang="ja-JP" sz="2000" dirty="0">
                <a:solidFill>
                  <a:srgbClr val="3366FF"/>
                </a:solidFill>
                <a:latin typeface="メイリオ"/>
                <a:ea typeface="メイリオ"/>
                <a:cs typeface="メイリオ"/>
              </a:rPr>
              <a:t>そして</a:t>
            </a:r>
            <a:r>
              <a:rPr lang="ja-JP" altLang="ja-JP" sz="2000" b="1" dirty="0">
                <a:solidFill>
                  <a:srgbClr val="3366FF"/>
                </a:solidFill>
                <a:latin typeface="メイリオ"/>
                <a:ea typeface="メイリオ"/>
                <a:cs typeface="メイリオ"/>
              </a:rPr>
              <a:t>サービス</a:t>
            </a:r>
            <a:r>
              <a:rPr lang="ja-JP" altLang="ja-JP" sz="2000" dirty="0">
                <a:solidFill>
                  <a:srgbClr val="3366FF"/>
                </a:solidFill>
                <a:latin typeface="メイリオ"/>
                <a:ea typeface="メイリオ"/>
                <a:cs typeface="メイリオ"/>
              </a:rPr>
              <a:t>へとシフト</a:t>
            </a:r>
            <a:endParaRPr lang="ja-JP" altLang="en-US" sz="2000" dirty="0">
              <a:solidFill>
                <a:srgbClr val="3366FF"/>
              </a:solidFill>
              <a:latin typeface="メイリオ"/>
              <a:ea typeface="メイリオ"/>
              <a:cs typeface="メイリオ"/>
            </a:endParaRPr>
          </a:p>
        </p:txBody>
      </p:sp>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284" y="3182590"/>
            <a:ext cx="2433099" cy="1824824"/>
          </a:xfrm>
          <a:prstGeom prst="rect">
            <a:avLst/>
          </a:prstGeom>
          <a:ln>
            <a:noFill/>
          </a:ln>
          <a:effectLst>
            <a:softEdge rad="112500"/>
          </a:effectLst>
        </p:spPr>
      </p:pic>
      <p:pic>
        <p:nvPicPr>
          <p:cNvPr id="12" name="図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5416" y="2581418"/>
            <a:ext cx="1916102" cy="1437076"/>
          </a:xfrm>
          <a:prstGeom prst="rect">
            <a:avLst/>
          </a:prstGeom>
        </p:spPr>
      </p:pic>
      <p:pic>
        <p:nvPicPr>
          <p:cNvPr id="19" name="図 18"/>
          <p:cNvPicPr>
            <a:picLocks noChangeAspect="1"/>
          </p:cNvPicPr>
          <p:nvPr/>
        </p:nvPicPr>
        <p:blipFill>
          <a:blip r:embed="rId5"/>
          <a:stretch>
            <a:fillRect/>
          </a:stretch>
        </p:blipFill>
        <p:spPr>
          <a:xfrm>
            <a:off x="5854048" y="875360"/>
            <a:ext cx="2473364" cy="1706058"/>
          </a:xfrm>
          <a:prstGeom prst="rect">
            <a:avLst/>
          </a:prstGeom>
          <a:ln>
            <a:noFill/>
          </a:ln>
          <a:effectLst>
            <a:softEdge rad="112500"/>
          </a:effectLst>
        </p:spPr>
      </p:pic>
    </p:spTree>
    <p:extLst>
      <p:ext uri="{BB962C8B-B14F-4D97-AF65-F5344CB8AC3E}">
        <p14:creationId xmlns:p14="http://schemas.microsoft.com/office/powerpoint/2010/main" val="17026474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a:t>IoT</a:t>
            </a:r>
            <a:r>
              <a:rPr kumimoji="1" lang="ja-JP" altLang="en-US" dirty="0"/>
              <a:t>で変わるビジネス価値</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36</a:t>
            </a:fld>
            <a:endParaRPr kumimoji="1" lang="ja-JP" altLang="en-US"/>
          </a:p>
        </p:txBody>
      </p:sp>
      <p:sp>
        <p:nvSpPr>
          <p:cNvPr id="8" name="正方形/長方形 7"/>
          <p:cNvSpPr/>
          <p:nvPr/>
        </p:nvSpPr>
        <p:spPr>
          <a:xfrm>
            <a:off x="457200" y="1617172"/>
            <a:ext cx="3869239" cy="1368499"/>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連続型ビジネス</a:t>
            </a:r>
            <a:endParaRPr kumimoji="1" lang="en-US" altLang="ja-JP" sz="2400" b="1"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フェイズ分けされたビジネスから</a:t>
            </a:r>
            <a:endParaRPr kumimoji="1" lang="en-US" altLang="ja-JP" sz="1400" dirty="0">
              <a:solidFill>
                <a:srgbClr val="FFFFFF"/>
              </a:solidFill>
              <a:latin typeface="Meiryo" charset="-128"/>
              <a:ea typeface="Meiryo" charset="-128"/>
              <a:cs typeface="Meiryo" charset="-128"/>
            </a:endParaRPr>
          </a:p>
          <a:p>
            <a:pPr algn="ctr"/>
            <a:r>
              <a:rPr lang="ja-JP" altLang="en-US" sz="1400" b="1" u="sng" dirty="0">
                <a:solidFill>
                  <a:srgbClr val="FFFFFF"/>
                </a:solidFill>
                <a:latin typeface="Meiryo" charset="-128"/>
                <a:ea typeface="Meiryo" charset="-128"/>
                <a:cs typeface="Meiryo" charset="-128"/>
              </a:rPr>
              <a:t>連続的・継続的ビジネスへ</a:t>
            </a:r>
            <a:endParaRPr kumimoji="1" lang="ja-JP" altLang="en-US" sz="1400" b="1" u="sng" dirty="0">
              <a:solidFill>
                <a:srgbClr val="FFFFFF"/>
              </a:solidFill>
              <a:latin typeface="Meiryo" charset="-128"/>
              <a:ea typeface="Meiryo" charset="-128"/>
              <a:cs typeface="Meiryo" charset="-128"/>
            </a:endParaRPr>
          </a:p>
        </p:txBody>
      </p:sp>
      <p:sp>
        <p:nvSpPr>
          <p:cNvPr id="9" name="正方形/長方形 8"/>
          <p:cNvSpPr/>
          <p:nvPr/>
        </p:nvSpPr>
        <p:spPr>
          <a:xfrm>
            <a:off x="2637380" y="4725144"/>
            <a:ext cx="3869239" cy="1368499"/>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エコシステム型ビジネス</a:t>
            </a:r>
            <a:endParaRPr kumimoji="1" lang="en-US" altLang="ja-JP" sz="2400" b="1"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クローズドビジネスから</a:t>
            </a:r>
            <a:endParaRPr kumimoji="1" lang="en-US" altLang="ja-JP" sz="1400" dirty="0">
              <a:solidFill>
                <a:srgbClr val="FFFFFF"/>
              </a:solidFill>
              <a:latin typeface="Meiryo" charset="-128"/>
              <a:ea typeface="Meiryo" charset="-128"/>
              <a:cs typeface="Meiryo" charset="-128"/>
            </a:endParaRPr>
          </a:p>
          <a:p>
            <a:pPr algn="ctr"/>
            <a:r>
              <a:rPr lang="ja-JP" altLang="en-US" sz="1400" b="1" u="sng" dirty="0">
                <a:solidFill>
                  <a:srgbClr val="FFFFFF"/>
                </a:solidFill>
                <a:latin typeface="Meiryo" charset="-128"/>
                <a:ea typeface="Meiryo" charset="-128"/>
                <a:cs typeface="Meiryo" charset="-128"/>
              </a:rPr>
              <a:t>エコシステムを活かした顧客価値の創出へ</a:t>
            </a:r>
            <a:endParaRPr kumimoji="1" lang="ja-JP" altLang="en-US" sz="1400" b="1" u="sng" dirty="0">
              <a:solidFill>
                <a:srgbClr val="FFFFFF"/>
              </a:solidFill>
              <a:latin typeface="Meiryo" charset="-128"/>
              <a:ea typeface="Meiryo" charset="-128"/>
              <a:cs typeface="Meiryo" charset="-128"/>
            </a:endParaRPr>
          </a:p>
        </p:txBody>
      </p:sp>
      <p:sp>
        <p:nvSpPr>
          <p:cNvPr id="10" name="正方形/長方形 9"/>
          <p:cNvSpPr/>
          <p:nvPr/>
        </p:nvSpPr>
        <p:spPr>
          <a:xfrm>
            <a:off x="4800600" y="1614452"/>
            <a:ext cx="3869239" cy="136849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未来対応型ビジネス</a:t>
            </a:r>
            <a:endParaRPr kumimoji="1" lang="en-US" altLang="ja-JP" sz="2400" b="1"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現状に対応するビジネスから</a:t>
            </a:r>
            <a:endParaRPr kumimoji="1" lang="en-US" altLang="ja-JP" sz="1400" dirty="0">
              <a:solidFill>
                <a:srgbClr val="FFFFFF"/>
              </a:solidFill>
              <a:latin typeface="Meiryo" charset="-128"/>
              <a:ea typeface="Meiryo" charset="-128"/>
              <a:cs typeface="Meiryo" charset="-128"/>
            </a:endParaRPr>
          </a:p>
          <a:p>
            <a:pPr algn="ctr"/>
            <a:r>
              <a:rPr lang="ja-JP" altLang="en-US" sz="1400" b="1" u="sng" dirty="0">
                <a:solidFill>
                  <a:srgbClr val="FFFFFF"/>
                </a:solidFill>
                <a:latin typeface="Meiryo" charset="-128"/>
                <a:ea typeface="Meiryo" charset="-128"/>
                <a:cs typeface="Meiryo" charset="-128"/>
              </a:rPr>
              <a:t>未来を予見し、事前に対処するビジネスへ</a:t>
            </a:r>
            <a:endParaRPr kumimoji="1" lang="ja-JP" altLang="en-US" sz="1400" b="1" u="sng" dirty="0">
              <a:solidFill>
                <a:srgbClr val="FFFFFF"/>
              </a:solidFill>
              <a:latin typeface="Meiryo" charset="-128"/>
              <a:ea typeface="Meiryo" charset="-128"/>
              <a:cs typeface="Meiryo" charset="-128"/>
            </a:endParaRPr>
          </a:p>
        </p:txBody>
      </p:sp>
      <p:sp>
        <p:nvSpPr>
          <p:cNvPr id="4" name="円/楕円 3"/>
          <p:cNvSpPr/>
          <p:nvPr/>
        </p:nvSpPr>
        <p:spPr>
          <a:xfrm>
            <a:off x="3460376" y="2708920"/>
            <a:ext cx="2223247" cy="2160240"/>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b="1" dirty="0" err="1">
                <a:solidFill>
                  <a:srgbClr val="FFFFFF"/>
                </a:solidFill>
                <a:latin typeface="Meiryo" charset="-128"/>
                <a:ea typeface="Meiryo" charset="-128"/>
                <a:cs typeface="Meiryo" charset="-128"/>
              </a:rPr>
              <a:t>IoT</a:t>
            </a:r>
            <a:endParaRPr lang="en-US" altLang="ja-JP" sz="4000" b="1" dirty="0">
              <a:solidFill>
                <a:srgbClr val="FFFFFF"/>
              </a:solidFill>
              <a:latin typeface="Meiryo" charset="-128"/>
              <a:ea typeface="Meiryo" charset="-128"/>
              <a:cs typeface="Meiryo" charset="-128"/>
            </a:endParaRPr>
          </a:p>
          <a:p>
            <a:pPr algn="ctr"/>
            <a:r>
              <a:rPr lang="ja-JP" altLang="en-US" sz="2400" dirty="0">
                <a:solidFill>
                  <a:srgbClr val="FFFFFF"/>
                </a:solidFill>
                <a:latin typeface="Meiryo" charset="-128"/>
                <a:ea typeface="Meiryo" charset="-128"/>
                <a:cs typeface="Meiryo" charset="-128"/>
              </a:rPr>
              <a:t>ビジネス</a:t>
            </a:r>
            <a:endParaRPr kumimoji="1" lang="ja-JP" altLang="en-US" sz="24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3635648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274638"/>
            <a:ext cx="8686800" cy="416221"/>
          </a:xfrm>
        </p:spPr>
        <p:txBody>
          <a:bodyPr/>
          <a:lstStyle/>
          <a:p>
            <a:r>
              <a:rPr kumimoji="1" lang="ja-JP" altLang="en-US" dirty="0"/>
              <a:t>クラウドによる新しい組み合わせ</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37</a:t>
            </a:fld>
            <a:endParaRPr kumimoji="1" lang="ja-JP" altLang="en-US"/>
          </a:p>
        </p:txBody>
      </p:sp>
      <p:sp>
        <p:nvSpPr>
          <p:cNvPr id="4" name="角丸四角形 3"/>
          <p:cNvSpPr/>
          <p:nvPr/>
        </p:nvSpPr>
        <p:spPr>
          <a:xfrm>
            <a:off x="1067061" y="2388309"/>
            <a:ext cx="6900834" cy="3001073"/>
          </a:xfrm>
          <a:prstGeom prst="round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1424960" y="5210967"/>
            <a:ext cx="864096" cy="720080"/>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11" name="正方形/長方形 10"/>
          <p:cNvSpPr/>
          <p:nvPr/>
        </p:nvSpPr>
        <p:spPr>
          <a:xfrm>
            <a:off x="1244940" y="5409151"/>
            <a:ext cx="864096" cy="72008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12" name="正方形/長方形 11"/>
          <p:cNvSpPr/>
          <p:nvPr/>
        </p:nvSpPr>
        <p:spPr>
          <a:xfrm>
            <a:off x="2876163" y="5210967"/>
            <a:ext cx="864096" cy="720080"/>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13" name="正方形/長方形 12"/>
          <p:cNvSpPr/>
          <p:nvPr/>
        </p:nvSpPr>
        <p:spPr>
          <a:xfrm>
            <a:off x="2696143" y="5409151"/>
            <a:ext cx="864096" cy="72008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14" name="正方形/長方形 13"/>
          <p:cNvSpPr/>
          <p:nvPr/>
        </p:nvSpPr>
        <p:spPr>
          <a:xfrm>
            <a:off x="4317831" y="5195111"/>
            <a:ext cx="864096" cy="720080"/>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15" name="正方形/長方形 14"/>
          <p:cNvSpPr/>
          <p:nvPr/>
        </p:nvSpPr>
        <p:spPr>
          <a:xfrm>
            <a:off x="4137811" y="5393295"/>
            <a:ext cx="864096" cy="72008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16" name="正方形/長方形 15"/>
          <p:cNvSpPr/>
          <p:nvPr/>
        </p:nvSpPr>
        <p:spPr>
          <a:xfrm>
            <a:off x="5726587" y="5195111"/>
            <a:ext cx="864096" cy="720080"/>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17" name="正方形/長方形 16"/>
          <p:cNvSpPr/>
          <p:nvPr/>
        </p:nvSpPr>
        <p:spPr>
          <a:xfrm>
            <a:off x="5546567" y="5393295"/>
            <a:ext cx="864096" cy="72008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18" name="正方形/長方形 17"/>
          <p:cNvSpPr/>
          <p:nvPr/>
        </p:nvSpPr>
        <p:spPr>
          <a:xfrm>
            <a:off x="7101657" y="5157216"/>
            <a:ext cx="864096" cy="720080"/>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19" name="正方形/長方形 18"/>
          <p:cNvSpPr/>
          <p:nvPr/>
        </p:nvSpPr>
        <p:spPr>
          <a:xfrm>
            <a:off x="6921637" y="5355400"/>
            <a:ext cx="864096" cy="72008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5" name="正方形/長方形 4"/>
          <p:cNvSpPr/>
          <p:nvPr/>
        </p:nvSpPr>
        <p:spPr>
          <a:xfrm>
            <a:off x="1064920" y="5616348"/>
            <a:ext cx="864096" cy="720080"/>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eiryo" charset="-128"/>
                <a:ea typeface="Meiryo" charset="-128"/>
                <a:cs typeface="Meiryo" charset="-128"/>
              </a:rPr>
              <a:t>銀行</a:t>
            </a:r>
            <a:endParaRPr kumimoji="1" lang="ja-JP" altLang="en-US" sz="2000" dirty="0">
              <a:solidFill>
                <a:srgbClr val="FFFFFF"/>
              </a:solidFill>
              <a:latin typeface="Meiryo" charset="-128"/>
              <a:ea typeface="Meiryo" charset="-128"/>
              <a:cs typeface="Meiryo" charset="-128"/>
            </a:endParaRPr>
          </a:p>
        </p:txBody>
      </p:sp>
      <p:sp>
        <p:nvSpPr>
          <p:cNvPr id="6" name="正方形/長方形 5"/>
          <p:cNvSpPr/>
          <p:nvPr/>
        </p:nvSpPr>
        <p:spPr>
          <a:xfrm>
            <a:off x="2475740" y="5616348"/>
            <a:ext cx="864096" cy="720080"/>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rgbClr val="FFFFFF"/>
                </a:solidFill>
                <a:latin typeface="Meiryo" charset="-128"/>
                <a:ea typeface="Meiryo" charset="-128"/>
                <a:cs typeface="Meiryo" charset="-128"/>
              </a:rPr>
              <a:t>カード</a:t>
            </a:r>
            <a:endParaRPr lang="en-US" altLang="ja-JP" sz="1400" dirty="0">
              <a:solidFill>
                <a:srgbClr val="FFFFFF"/>
              </a:solidFill>
              <a:latin typeface="Meiryo" charset="-128"/>
              <a:ea typeface="Meiryo" charset="-128"/>
              <a:cs typeface="Meiryo" charset="-128"/>
            </a:endParaRPr>
          </a:p>
          <a:p>
            <a:pPr algn="ctr"/>
            <a:r>
              <a:rPr lang="ja-JP" altLang="en-US" sz="2000" dirty="0">
                <a:solidFill>
                  <a:srgbClr val="FFFFFF"/>
                </a:solidFill>
                <a:latin typeface="Meiryo" charset="-128"/>
                <a:ea typeface="Meiryo" charset="-128"/>
                <a:cs typeface="Meiryo" charset="-128"/>
              </a:rPr>
              <a:t>会社</a:t>
            </a:r>
            <a:endParaRPr kumimoji="1" lang="ja-JP" altLang="en-US" sz="2000" dirty="0">
              <a:solidFill>
                <a:srgbClr val="FFFFFF"/>
              </a:solidFill>
              <a:latin typeface="Meiryo" charset="-128"/>
              <a:ea typeface="Meiryo" charset="-128"/>
              <a:cs typeface="Meiryo" charset="-128"/>
            </a:endParaRPr>
          </a:p>
        </p:txBody>
      </p:sp>
      <p:sp>
        <p:nvSpPr>
          <p:cNvPr id="7" name="正方形/長方形 6"/>
          <p:cNvSpPr/>
          <p:nvPr/>
        </p:nvSpPr>
        <p:spPr>
          <a:xfrm>
            <a:off x="5361947" y="5641012"/>
            <a:ext cx="864096" cy="720080"/>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a:solidFill>
                  <a:srgbClr val="FFFFFF"/>
                </a:solidFill>
                <a:latin typeface="Meiryo" charset="-128"/>
                <a:ea typeface="Meiryo" charset="-128"/>
                <a:cs typeface="Meiryo" charset="-128"/>
              </a:rPr>
              <a:t>保険会社</a:t>
            </a:r>
            <a:endParaRPr kumimoji="1" lang="ja-JP" altLang="en-US" sz="2000" dirty="0">
              <a:solidFill>
                <a:srgbClr val="FFFFFF"/>
              </a:solidFill>
              <a:latin typeface="Meiryo" charset="-128"/>
              <a:ea typeface="Meiryo" charset="-128"/>
              <a:cs typeface="Meiryo" charset="-128"/>
            </a:endParaRPr>
          </a:p>
        </p:txBody>
      </p:sp>
      <p:sp>
        <p:nvSpPr>
          <p:cNvPr id="8" name="正方形/長方形 7"/>
          <p:cNvSpPr/>
          <p:nvPr/>
        </p:nvSpPr>
        <p:spPr>
          <a:xfrm>
            <a:off x="3940447" y="5628634"/>
            <a:ext cx="864096" cy="720080"/>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eiryo" charset="-128"/>
                <a:ea typeface="Meiryo" charset="-128"/>
                <a:cs typeface="Meiryo" charset="-128"/>
              </a:rPr>
              <a:t>運送会社</a:t>
            </a:r>
            <a:endParaRPr kumimoji="1" lang="ja-JP" altLang="en-US" sz="2000" dirty="0">
              <a:solidFill>
                <a:srgbClr val="FFFFFF"/>
              </a:solidFill>
              <a:latin typeface="Meiryo" charset="-128"/>
              <a:ea typeface="Meiryo" charset="-128"/>
              <a:cs typeface="Meiryo" charset="-128"/>
            </a:endParaRPr>
          </a:p>
        </p:txBody>
      </p:sp>
      <p:sp>
        <p:nvSpPr>
          <p:cNvPr id="9" name="正方形/長方形 8"/>
          <p:cNvSpPr/>
          <p:nvPr/>
        </p:nvSpPr>
        <p:spPr>
          <a:xfrm>
            <a:off x="6730098" y="5616348"/>
            <a:ext cx="864096" cy="720080"/>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eiryo" charset="-128"/>
                <a:ea typeface="Meiryo" charset="-128"/>
                <a:cs typeface="Meiryo" charset="-128"/>
              </a:rPr>
              <a:t>電力</a:t>
            </a:r>
            <a:endParaRPr lang="en-US" altLang="ja-JP" sz="2000" dirty="0">
              <a:solidFill>
                <a:srgbClr val="FFFFFF"/>
              </a:solidFill>
              <a:latin typeface="Meiryo" charset="-128"/>
              <a:ea typeface="Meiryo" charset="-128"/>
              <a:cs typeface="Meiryo" charset="-128"/>
            </a:endParaRPr>
          </a:p>
          <a:p>
            <a:pPr algn="ctr"/>
            <a:r>
              <a:rPr lang="ja-JP" altLang="en-US" sz="2000" dirty="0">
                <a:solidFill>
                  <a:srgbClr val="FFFFFF"/>
                </a:solidFill>
                <a:latin typeface="Meiryo" charset="-128"/>
                <a:ea typeface="Meiryo" charset="-128"/>
                <a:cs typeface="Meiryo" charset="-128"/>
              </a:rPr>
              <a:t>会社</a:t>
            </a:r>
            <a:endParaRPr kumimoji="1" lang="ja-JP" altLang="en-US" sz="2000" dirty="0">
              <a:solidFill>
                <a:srgbClr val="FFFFFF"/>
              </a:solidFill>
              <a:latin typeface="Meiryo" charset="-128"/>
              <a:ea typeface="Meiryo" charset="-128"/>
              <a:cs typeface="Meiryo" charset="-128"/>
            </a:endParaRPr>
          </a:p>
        </p:txBody>
      </p:sp>
      <p:grpSp>
        <p:nvGrpSpPr>
          <p:cNvPr id="35" name="図形グループ 34"/>
          <p:cNvGrpSpPr/>
          <p:nvPr/>
        </p:nvGrpSpPr>
        <p:grpSpPr>
          <a:xfrm>
            <a:off x="1247080" y="3580642"/>
            <a:ext cx="517785" cy="587435"/>
            <a:chOff x="2667295" y="1059799"/>
            <a:chExt cx="681672" cy="722281"/>
          </a:xfrm>
        </p:grpSpPr>
        <p:sp>
          <p:nvSpPr>
            <p:cNvPr id="36" name="角丸四角形 35"/>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7" name="図 36"/>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38" name="図形グループ 37"/>
          <p:cNvGrpSpPr/>
          <p:nvPr/>
        </p:nvGrpSpPr>
        <p:grpSpPr>
          <a:xfrm>
            <a:off x="1325365" y="3677383"/>
            <a:ext cx="265954" cy="577851"/>
            <a:chOff x="1946324" y="4125162"/>
            <a:chExt cx="969964" cy="2007872"/>
          </a:xfrm>
        </p:grpSpPr>
        <p:sp>
          <p:nvSpPr>
            <p:cNvPr id="39" name="円/楕円 3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0" name="フローチャート: 論理積ゲート 3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41" name="図 40"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71417" y="2669555"/>
            <a:ext cx="792088" cy="543647"/>
          </a:xfrm>
          <a:prstGeom prst="rect">
            <a:avLst/>
          </a:prstGeom>
        </p:spPr>
      </p:pic>
      <p:grpSp>
        <p:nvGrpSpPr>
          <p:cNvPr id="42" name="図形グループ 41"/>
          <p:cNvGrpSpPr/>
          <p:nvPr/>
        </p:nvGrpSpPr>
        <p:grpSpPr>
          <a:xfrm>
            <a:off x="7539143" y="3358243"/>
            <a:ext cx="341289" cy="550466"/>
            <a:chOff x="1140657" y="4229811"/>
            <a:chExt cx="341289" cy="550466"/>
          </a:xfrm>
        </p:grpSpPr>
        <p:sp>
          <p:nvSpPr>
            <p:cNvPr id="43" name="角丸四角形 42"/>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4" name="図 43"/>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45" name="図形グループ 44"/>
          <p:cNvGrpSpPr/>
          <p:nvPr/>
        </p:nvGrpSpPr>
        <p:grpSpPr>
          <a:xfrm>
            <a:off x="7364216" y="3459856"/>
            <a:ext cx="265954" cy="577851"/>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56" name="テキスト ボックス 55"/>
          <p:cNvSpPr txBox="1"/>
          <p:nvPr/>
        </p:nvSpPr>
        <p:spPr>
          <a:xfrm>
            <a:off x="2699792" y="4766010"/>
            <a:ext cx="5262979" cy="369332"/>
          </a:xfrm>
          <a:prstGeom prst="rect">
            <a:avLst/>
          </a:prstGeom>
          <a:noFill/>
        </p:spPr>
        <p:txBody>
          <a:bodyPr wrap="none" rtlCol="0">
            <a:spAutoFit/>
          </a:bodyPr>
          <a:lstStyle/>
          <a:p>
            <a:r>
              <a:rPr lang="ja-JP" altLang="en-US" dirty="0">
                <a:solidFill>
                  <a:schemeClr val="bg1"/>
                </a:solidFill>
                <a:latin typeface="Meiryo" charset="-128"/>
                <a:ea typeface="Meiryo" charset="-128"/>
                <a:cs typeface="Meiryo" charset="-128"/>
              </a:rPr>
              <a:t>さまざま</a:t>
            </a:r>
            <a:r>
              <a:rPr kumimoji="1" lang="ja-JP" altLang="en-US" dirty="0">
                <a:solidFill>
                  <a:schemeClr val="bg1"/>
                </a:solidFill>
                <a:latin typeface="Meiryo" charset="-128"/>
                <a:ea typeface="Meiryo" charset="-128"/>
                <a:cs typeface="Meiryo" charset="-128"/>
              </a:rPr>
              <a:t>な企業やサービスがオープンにつながる</a:t>
            </a:r>
          </a:p>
        </p:txBody>
      </p:sp>
      <p:sp>
        <p:nvSpPr>
          <p:cNvPr id="58" name="テキスト ボックス 57"/>
          <p:cNvSpPr txBox="1"/>
          <p:nvPr/>
        </p:nvSpPr>
        <p:spPr>
          <a:xfrm>
            <a:off x="3219855" y="3642048"/>
            <a:ext cx="2698175" cy="523220"/>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インターネット</a:t>
            </a:r>
          </a:p>
        </p:txBody>
      </p:sp>
      <p:sp>
        <p:nvSpPr>
          <p:cNvPr id="59" name="四角形吹き出し 58"/>
          <p:cNvSpPr/>
          <p:nvPr/>
        </p:nvSpPr>
        <p:spPr>
          <a:xfrm>
            <a:off x="7059960" y="2716631"/>
            <a:ext cx="1640943" cy="395313"/>
          </a:xfrm>
          <a:prstGeom prst="wedgeRectCallout">
            <a:avLst>
              <a:gd name="adj1" fmla="val -59699"/>
              <a:gd name="adj2" fmla="val -2135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000" dirty="0">
                <a:solidFill>
                  <a:srgbClr val="FFFFFF"/>
                </a:solidFill>
                <a:latin typeface="Meiryo" charset="-128"/>
                <a:ea typeface="Meiryo" charset="-128"/>
                <a:cs typeface="Meiryo" charset="-128"/>
              </a:rPr>
              <a:t>運転の丁寧さに応じて</a:t>
            </a:r>
            <a:endParaRPr lang="en-US" altLang="ja-JP" sz="1000" dirty="0">
              <a:solidFill>
                <a:srgbClr val="FFFFFF"/>
              </a:solidFill>
              <a:latin typeface="Meiryo" charset="-128"/>
              <a:ea typeface="Meiryo" charset="-128"/>
              <a:cs typeface="Meiryo" charset="-128"/>
            </a:endParaRPr>
          </a:p>
          <a:p>
            <a:r>
              <a:rPr lang="ja-JP" altLang="en-US" sz="1000" dirty="0">
                <a:solidFill>
                  <a:srgbClr val="FFFFFF"/>
                </a:solidFill>
                <a:latin typeface="Meiryo" charset="-128"/>
                <a:ea typeface="Meiryo" charset="-128"/>
                <a:cs typeface="Meiryo" charset="-128"/>
              </a:rPr>
              <a:t>料金が変わる自動車保険</a:t>
            </a:r>
            <a:endParaRPr kumimoji="1" lang="ja-JP" altLang="en-US" sz="1000" dirty="0">
              <a:solidFill>
                <a:srgbClr val="FFFFFF"/>
              </a:solidFill>
              <a:latin typeface="Meiryo" charset="-128"/>
              <a:ea typeface="Meiryo" charset="-128"/>
              <a:cs typeface="Meiryo" charset="-128"/>
            </a:endParaRPr>
          </a:p>
        </p:txBody>
      </p:sp>
      <p:sp>
        <p:nvSpPr>
          <p:cNvPr id="60" name="四角形吹き出し 59"/>
          <p:cNvSpPr/>
          <p:nvPr/>
        </p:nvSpPr>
        <p:spPr>
          <a:xfrm>
            <a:off x="6084168" y="4156426"/>
            <a:ext cx="2616735" cy="409213"/>
          </a:xfrm>
          <a:prstGeom prst="wedgeRectCallout">
            <a:avLst>
              <a:gd name="adj1" fmla="val -5667"/>
              <a:gd name="adj2" fmla="val -9586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000" dirty="0">
                <a:solidFill>
                  <a:srgbClr val="FFFFFF"/>
                </a:solidFill>
                <a:latin typeface="Meiryo" charset="-128"/>
                <a:ea typeface="Meiryo" charset="-128"/>
                <a:cs typeface="Meiryo" charset="-128"/>
              </a:rPr>
              <a:t>ネットや店舗での買い物や銀行やカードの引き落としをまとめて管理できる家計簿</a:t>
            </a:r>
            <a:endParaRPr kumimoji="1" lang="ja-JP" altLang="en-US" sz="1000" dirty="0">
              <a:solidFill>
                <a:srgbClr val="FFFFFF"/>
              </a:solidFill>
              <a:latin typeface="Meiryo" charset="-128"/>
              <a:ea typeface="Meiryo" charset="-128"/>
              <a:cs typeface="Meiryo" charset="-128"/>
            </a:endParaRPr>
          </a:p>
        </p:txBody>
      </p:sp>
      <p:sp>
        <p:nvSpPr>
          <p:cNvPr id="61" name="四角形吹き出し 60"/>
          <p:cNvSpPr/>
          <p:nvPr/>
        </p:nvSpPr>
        <p:spPr>
          <a:xfrm>
            <a:off x="536703" y="3115227"/>
            <a:ext cx="2595137" cy="395313"/>
          </a:xfrm>
          <a:prstGeom prst="wedgeRectCallout">
            <a:avLst>
              <a:gd name="adj1" fmla="val -13804"/>
              <a:gd name="adj2" fmla="val 7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000" dirty="0">
                <a:solidFill>
                  <a:srgbClr val="FFFFFF"/>
                </a:solidFill>
                <a:latin typeface="Meiryo" charset="-128"/>
                <a:ea typeface="Meiryo" charset="-128"/>
                <a:cs typeface="Meiryo" charset="-128"/>
              </a:rPr>
              <a:t>荷台に空きのあるトラック</a:t>
            </a:r>
            <a:r>
              <a:rPr lang="ja-JP" altLang="en-US" sz="1000">
                <a:solidFill>
                  <a:srgbClr val="FFFFFF"/>
                </a:solidFill>
                <a:latin typeface="Meiryo" charset="-128"/>
                <a:ea typeface="Meiryo" charset="-128"/>
                <a:cs typeface="Meiryo" charset="-128"/>
              </a:rPr>
              <a:t>を見つけ安く荷物を運び、自動で銀行振込を行う</a:t>
            </a:r>
            <a:endParaRPr kumimoji="1" lang="ja-JP" altLang="en-US" sz="1000" dirty="0">
              <a:solidFill>
                <a:srgbClr val="FFFFFF"/>
              </a:solidFill>
              <a:latin typeface="Meiryo" charset="-128"/>
              <a:ea typeface="Meiryo" charset="-128"/>
              <a:cs typeface="Meiryo" charset="-128"/>
            </a:endParaRPr>
          </a:p>
        </p:txBody>
      </p:sp>
      <p:sp>
        <p:nvSpPr>
          <p:cNvPr id="62" name="四角形吹き出し 61"/>
          <p:cNvSpPr/>
          <p:nvPr/>
        </p:nvSpPr>
        <p:spPr>
          <a:xfrm>
            <a:off x="3989712" y="3110169"/>
            <a:ext cx="2094834" cy="395313"/>
          </a:xfrm>
          <a:prstGeom prst="wedgeRectCallout">
            <a:avLst>
              <a:gd name="adj1" fmla="val 100230"/>
              <a:gd name="adj2" fmla="val 50562"/>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000" dirty="0">
                <a:solidFill>
                  <a:srgbClr val="FFFFFF"/>
                </a:solidFill>
                <a:latin typeface="Meiryo" charset="-128"/>
                <a:ea typeface="Meiryo" charset="-128"/>
                <a:cs typeface="Meiryo" charset="-128"/>
              </a:rPr>
              <a:t>未使用の時間に自動車を借りて料金はカードで引き落とす</a:t>
            </a:r>
            <a:endParaRPr kumimoji="1" lang="ja-JP" altLang="en-US" sz="1000" dirty="0">
              <a:solidFill>
                <a:srgbClr val="FFFFFF"/>
              </a:solidFill>
              <a:latin typeface="Meiryo" charset="-128"/>
              <a:ea typeface="Meiryo" charset="-128"/>
              <a:cs typeface="Meiryo" charset="-128"/>
            </a:endParaRPr>
          </a:p>
        </p:txBody>
      </p:sp>
      <p:sp>
        <p:nvSpPr>
          <p:cNvPr id="63" name="四角形吹き出し 62"/>
          <p:cNvSpPr/>
          <p:nvPr/>
        </p:nvSpPr>
        <p:spPr>
          <a:xfrm>
            <a:off x="2604240" y="4170326"/>
            <a:ext cx="2215014" cy="395313"/>
          </a:xfrm>
          <a:prstGeom prst="wedgeRectCallout">
            <a:avLst>
              <a:gd name="adj1" fmla="val -55433"/>
              <a:gd name="adj2" fmla="val 95269"/>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000" dirty="0">
                <a:solidFill>
                  <a:srgbClr val="FFFFFF"/>
                </a:solidFill>
                <a:latin typeface="Meiryo" charset="-128"/>
                <a:ea typeface="Meiryo" charset="-128"/>
                <a:cs typeface="Meiryo" charset="-128"/>
              </a:rPr>
              <a:t>電気の使用状況から節電方法をアドバイス、割安な料金プランを提示</a:t>
            </a:r>
            <a:endParaRPr lang="en-US" altLang="ja-JP" sz="1000" dirty="0">
              <a:solidFill>
                <a:srgbClr val="FFFFFF"/>
              </a:solidFill>
              <a:latin typeface="Meiryo" charset="-128"/>
              <a:ea typeface="Meiryo" charset="-128"/>
              <a:cs typeface="Meiryo" charset="-128"/>
            </a:endParaRPr>
          </a:p>
        </p:txBody>
      </p:sp>
      <p:grpSp>
        <p:nvGrpSpPr>
          <p:cNvPr id="64" name="図形グループ 63"/>
          <p:cNvGrpSpPr/>
          <p:nvPr/>
        </p:nvGrpSpPr>
        <p:grpSpPr>
          <a:xfrm>
            <a:off x="1978388" y="4606309"/>
            <a:ext cx="499492" cy="545661"/>
            <a:chOff x="4000500" y="1182650"/>
            <a:chExt cx="499492" cy="545661"/>
          </a:xfrm>
        </p:grpSpPr>
        <p:sp>
          <p:nvSpPr>
            <p:cNvPr id="65" name="角丸四角形 64"/>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263</a:t>
              </a:r>
            </a:p>
            <a:p>
              <a:pPr algn="ctr"/>
              <a:r>
                <a:rPr kumimoji="1" lang="en-US" altLang="ja-JP" sz="800" dirty="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67" name="テキスト ボックス 66"/>
            <p:cNvSpPr txBox="1"/>
            <p:nvPr/>
          </p:nvSpPr>
          <p:spPr>
            <a:xfrm>
              <a:off x="4000500" y="1511573"/>
              <a:ext cx="497352" cy="215444"/>
            </a:xfrm>
            <a:prstGeom prst="rect">
              <a:avLst/>
            </a:prstGeom>
            <a:noFill/>
          </p:spPr>
          <p:txBody>
            <a:bodyPr wrap="none" rtlCol="0">
              <a:spAutoFit/>
            </a:bodyPr>
            <a:lstStyle/>
            <a:p>
              <a:pPr algn="ctr"/>
              <a:r>
                <a:rPr kumimoji="1" lang="en-US" altLang="ja-JP" sz="800" dirty="0">
                  <a:solidFill>
                    <a:schemeClr val="bg1"/>
                  </a:solidFill>
                </a:rPr>
                <a:t>○×</a:t>
              </a:r>
              <a:r>
                <a:rPr kumimoji="1" lang="ja-JP" altLang="en-US" sz="800" dirty="0">
                  <a:solidFill>
                    <a:schemeClr val="bg1"/>
                  </a:solidFill>
                </a:rPr>
                <a:t>電力</a:t>
              </a:r>
            </a:p>
          </p:txBody>
        </p:sp>
      </p:grpSp>
      <p:pic>
        <p:nvPicPr>
          <p:cNvPr id="68" name="図 67" descr="design_img_f_1133791_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606" y="260648"/>
            <a:ext cx="8067745" cy="3113574"/>
          </a:xfrm>
          <a:prstGeom prst="rect">
            <a:avLst/>
          </a:prstGeom>
          <a:ln>
            <a:noFill/>
          </a:ln>
          <a:effectLst>
            <a:outerShdw blurRad="292100" dist="139700" dir="2700000" algn="tl" rotWithShape="0">
              <a:srgbClr val="333333">
                <a:alpha val="65000"/>
              </a:srgbClr>
            </a:outerShdw>
          </a:effectLst>
        </p:spPr>
      </p:pic>
      <p:sp>
        <p:nvSpPr>
          <p:cNvPr id="20" name="正方形/長方形 19"/>
          <p:cNvSpPr/>
          <p:nvPr/>
        </p:nvSpPr>
        <p:spPr>
          <a:xfrm>
            <a:off x="1424960" y="1095880"/>
            <a:ext cx="864096" cy="72008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21" name="正方形/長方形 20"/>
          <p:cNvSpPr/>
          <p:nvPr/>
        </p:nvSpPr>
        <p:spPr>
          <a:xfrm>
            <a:off x="1244940" y="1294064"/>
            <a:ext cx="864096" cy="7200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22" name="正方形/長方形 21"/>
          <p:cNvSpPr/>
          <p:nvPr/>
        </p:nvSpPr>
        <p:spPr>
          <a:xfrm>
            <a:off x="2876163" y="1095880"/>
            <a:ext cx="864096" cy="72008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23" name="正方形/長方形 22"/>
          <p:cNvSpPr/>
          <p:nvPr/>
        </p:nvSpPr>
        <p:spPr>
          <a:xfrm>
            <a:off x="2696143" y="1294064"/>
            <a:ext cx="864096" cy="72008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24" name="正方形/長方形 23"/>
          <p:cNvSpPr/>
          <p:nvPr/>
        </p:nvSpPr>
        <p:spPr>
          <a:xfrm>
            <a:off x="4317831" y="1080024"/>
            <a:ext cx="864096" cy="72008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25" name="正方形/長方形 24"/>
          <p:cNvSpPr/>
          <p:nvPr/>
        </p:nvSpPr>
        <p:spPr>
          <a:xfrm>
            <a:off x="4137811" y="1278208"/>
            <a:ext cx="864096" cy="72008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26" name="正方形/長方形 25"/>
          <p:cNvSpPr/>
          <p:nvPr/>
        </p:nvSpPr>
        <p:spPr>
          <a:xfrm>
            <a:off x="5726587" y="1080024"/>
            <a:ext cx="864096" cy="720080"/>
          </a:xfrm>
          <a:prstGeom prst="rect">
            <a:avLst/>
          </a:prstGeom>
          <a:solidFill>
            <a:schemeClr val="accent4">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27" name="正方形/長方形 26"/>
          <p:cNvSpPr/>
          <p:nvPr/>
        </p:nvSpPr>
        <p:spPr>
          <a:xfrm>
            <a:off x="5546567" y="1278208"/>
            <a:ext cx="864096" cy="72008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28" name="正方形/長方形 27"/>
          <p:cNvSpPr/>
          <p:nvPr/>
        </p:nvSpPr>
        <p:spPr>
          <a:xfrm>
            <a:off x="7101658" y="1052736"/>
            <a:ext cx="864096" cy="720080"/>
          </a:xfrm>
          <a:prstGeom prst="rect">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29" name="正方形/長方形 28"/>
          <p:cNvSpPr/>
          <p:nvPr/>
        </p:nvSpPr>
        <p:spPr>
          <a:xfrm>
            <a:off x="6921638" y="1250920"/>
            <a:ext cx="864096" cy="720080"/>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30" name="正方形/長方形 29"/>
          <p:cNvSpPr/>
          <p:nvPr/>
        </p:nvSpPr>
        <p:spPr>
          <a:xfrm>
            <a:off x="1064920" y="1501261"/>
            <a:ext cx="864096" cy="72008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ショッピング</a:t>
            </a:r>
            <a:endParaRPr lang="en-US" altLang="ja-JP" sz="80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EC</a:t>
            </a:r>
            <a:r>
              <a:rPr kumimoji="1" lang="ja-JP" altLang="en-US" sz="800" dirty="0">
                <a:solidFill>
                  <a:srgbClr val="FFFFFF"/>
                </a:solidFill>
                <a:latin typeface="Meiryo" charset="-128"/>
                <a:ea typeface="Meiryo" charset="-128"/>
                <a:cs typeface="Meiryo" charset="-128"/>
              </a:rPr>
              <a:t>サービス</a:t>
            </a:r>
          </a:p>
        </p:txBody>
      </p:sp>
      <p:sp>
        <p:nvSpPr>
          <p:cNvPr id="31" name="正方形/長方形 30"/>
          <p:cNvSpPr/>
          <p:nvPr/>
        </p:nvSpPr>
        <p:spPr>
          <a:xfrm>
            <a:off x="2475740" y="1501261"/>
            <a:ext cx="864096" cy="72008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健康管理</a:t>
            </a: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サービス</a:t>
            </a:r>
          </a:p>
        </p:txBody>
      </p:sp>
      <p:sp>
        <p:nvSpPr>
          <p:cNvPr id="32" name="正方形/長方形 31"/>
          <p:cNvSpPr/>
          <p:nvPr/>
        </p:nvSpPr>
        <p:spPr>
          <a:xfrm>
            <a:off x="5361947" y="1525925"/>
            <a:ext cx="864096" cy="72008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研修</a:t>
            </a: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サービス</a:t>
            </a:r>
          </a:p>
        </p:txBody>
      </p:sp>
      <p:sp>
        <p:nvSpPr>
          <p:cNvPr id="33" name="正方形/長方形 32"/>
          <p:cNvSpPr/>
          <p:nvPr/>
        </p:nvSpPr>
        <p:spPr>
          <a:xfrm>
            <a:off x="3940447" y="1513547"/>
            <a:ext cx="864096" cy="720080"/>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家計簿</a:t>
            </a:r>
            <a:endParaRPr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サービス</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6730099" y="1511868"/>
            <a:ext cx="864096" cy="72008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カーシェアリング</a:t>
            </a: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サービス</a:t>
            </a:r>
            <a:endParaRPr kumimoji="1" lang="en-US" altLang="ja-JP" sz="1200" dirty="0">
              <a:solidFill>
                <a:srgbClr val="FFFFFF"/>
              </a:solidFill>
              <a:latin typeface="Meiryo" charset="-128"/>
              <a:ea typeface="Meiryo" charset="-128"/>
              <a:cs typeface="Meiryo" charset="-128"/>
            </a:endParaRPr>
          </a:p>
        </p:txBody>
      </p:sp>
      <p:sp>
        <p:nvSpPr>
          <p:cNvPr id="57" name="テキスト ボックス 56"/>
          <p:cNvSpPr txBox="1"/>
          <p:nvPr/>
        </p:nvSpPr>
        <p:spPr>
          <a:xfrm>
            <a:off x="899592" y="2656653"/>
            <a:ext cx="5493812" cy="369332"/>
          </a:xfrm>
          <a:prstGeom prst="rect">
            <a:avLst/>
          </a:prstGeom>
          <a:noFill/>
        </p:spPr>
        <p:txBody>
          <a:bodyPr wrap="none" rtlCol="0">
            <a:spAutoFit/>
          </a:bodyPr>
          <a:lstStyle/>
          <a:p>
            <a:pPr algn="r"/>
            <a:r>
              <a:rPr kumimoji="1" lang="ja-JP" altLang="en-US" dirty="0">
                <a:solidFill>
                  <a:schemeClr val="bg1"/>
                </a:solidFill>
                <a:latin typeface="Meiryo" charset="-128"/>
                <a:ea typeface="Meiryo" charset="-128"/>
                <a:cs typeface="Meiryo" charset="-128"/>
              </a:rPr>
              <a:t>オープンな組み合わせが</a:t>
            </a:r>
            <a:r>
              <a:rPr lang="ja-JP" altLang="en-US" dirty="0">
                <a:solidFill>
                  <a:schemeClr val="bg1"/>
                </a:solidFill>
                <a:latin typeface="Meiryo" charset="-128"/>
                <a:ea typeface="Meiryo" charset="-128"/>
                <a:cs typeface="Meiryo" charset="-128"/>
              </a:rPr>
              <a:t>新たなビジネスを生みだす</a:t>
            </a:r>
            <a:endParaRPr kumimoji="1" lang="ja-JP" altLang="en-US"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4640167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正方形/長方形 105"/>
          <p:cNvSpPr/>
          <p:nvPr/>
        </p:nvSpPr>
        <p:spPr>
          <a:xfrm>
            <a:off x="4651375" y="984250"/>
            <a:ext cx="4083050" cy="54421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a:solidFill>
                  <a:schemeClr val="bg1"/>
                </a:solidFill>
              </a:rPr>
              <a:t>アジャイル開発</a:t>
            </a:r>
            <a:endParaRPr lang="en-US" altLang="ja-JP" sz="2400" dirty="0">
              <a:solidFill>
                <a:schemeClr val="bg1"/>
              </a:solidFill>
            </a:endParaRPr>
          </a:p>
        </p:txBody>
      </p:sp>
      <p:sp>
        <p:nvSpPr>
          <p:cNvPr id="34" name="正方形/長方形 33"/>
          <p:cNvSpPr/>
          <p:nvPr/>
        </p:nvSpPr>
        <p:spPr>
          <a:xfrm>
            <a:off x="400050" y="984250"/>
            <a:ext cx="4083050" cy="544215"/>
          </a:xfrm>
          <a:prstGeom prst="rect">
            <a:avLst/>
          </a:prstGeom>
          <a:solidFill>
            <a:srgbClr val="948A5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a:solidFill>
                  <a:schemeClr val="bg1"/>
                </a:solidFill>
              </a:rPr>
              <a:t>ウォーターフォール開発</a:t>
            </a:r>
            <a:endParaRPr lang="en-US" altLang="ja-JP" sz="2400" dirty="0">
              <a:solidFill>
                <a:schemeClr val="bg1"/>
              </a:solidFill>
            </a:endParaRPr>
          </a:p>
        </p:txBody>
      </p:sp>
      <p:sp>
        <p:nvSpPr>
          <p:cNvPr id="104" name="角丸四角形 103"/>
          <p:cNvSpPr/>
          <p:nvPr/>
        </p:nvSpPr>
        <p:spPr bwMode="auto">
          <a:xfrm>
            <a:off x="400050" y="1657350"/>
            <a:ext cx="4083050" cy="45212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60" name="角丸四角形 59"/>
          <p:cNvSpPr/>
          <p:nvPr/>
        </p:nvSpPr>
        <p:spPr bwMode="auto">
          <a:xfrm>
            <a:off x="5865535" y="280670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61" name="角丸四角形 60"/>
          <p:cNvSpPr/>
          <p:nvPr/>
        </p:nvSpPr>
        <p:spPr bwMode="auto">
          <a:xfrm>
            <a:off x="5090835" y="165735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59" name="角丸四角形 58"/>
          <p:cNvSpPr/>
          <p:nvPr/>
        </p:nvSpPr>
        <p:spPr bwMode="auto">
          <a:xfrm>
            <a:off x="7414935" y="511175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86" name="角丸四角形 85"/>
          <p:cNvSpPr/>
          <p:nvPr/>
        </p:nvSpPr>
        <p:spPr bwMode="auto">
          <a:xfrm>
            <a:off x="6640235" y="396240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57" name="角丸四角形吹き出し 56"/>
          <p:cNvSpPr/>
          <p:nvPr/>
        </p:nvSpPr>
        <p:spPr bwMode="auto">
          <a:xfrm>
            <a:off x="495300" y="5105400"/>
            <a:ext cx="2061885" cy="990600"/>
          </a:xfrm>
          <a:prstGeom prst="wedgeRoundRectCallout">
            <a:avLst>
              <a:gd name="adj1" fmla="val 20278"/>
              <a:gd name="adj2" fmla="val -75717"/>
              <a:gd name="adj3" fmla="val 16667"/>
            </a:avLst>
          </a:prstGeom>
          <a:solidFill>
            <a:schemeClr val="bg2">
              <a:lumMod val="5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lang="ja-JP" altLang="en-US" sz="1200" dirty="0">
                <a:solidFill>
                  <a:srgbClr val="FFFFFF"/>
                </a:solidFill>
                <a:effectLst/>
              </a:rPr>
              <a:t>最初に要件をあらかじめ</a:t>
            </a:r>
            <a:endParaRPr lang="en-US" altLang="ja-JP" sz="1200" dirty="0">
              <a:solidFill>
                <a:srgbClr val="FFFFFF"/>
              </a:solidFill>
              <a:effectLst/>
            </a:endParaRPr>
          </a:p>
          <a:p>
            <a:pPr algn="ctr">
              <a:spcBef>
                <a:spcPct val="20000"/>
              </a:spcBef>
            </a:pPr>
            <a:r>
              <a:rPr lang="ja-JP" altLang="en-US" sz="1200" dirty="0">
                <a:solidFill>
                  <a:srgbClr val="FFFFFF"/>
                </a:solidFill>
              </a:rPr>
              <a:t>すべ</a:t>
            </a:r>
            <a:r>
              <a:rPr lang="ja-JP" altLang="en-US" sz="1200" dirty="0">
                <a:solidFill>
                  <a:srgbClr val="FFFFFF"/>
                </a:solidFill>
                <a:effectLst/>
              </a:rPr>
              <a:t>て決めてから開発</a:t>
            </a:r>
            <a:endParaRPr kumimoji="0" lang="ja-JP" altLang="en-US" sz="1200" b="0" i="0" u="none" strike="noStrike" cap="none" normalizeH="0" baseline="0" dirty="0">
              <a:ln>
                <a:noFill/>
              </a:ln>
              <a:solidFill>
                <a:srgbClr val="FFFFFF"/>
              </a:solidFill>
              <a:effectLst/>
              <a:latin typeface="Arial" charset="0"/>
              <a:ea typeface="HG丸ｺﾞｼｯｸM-PRO" pitchFamily="50" charset="-128"/>
            </a:endParaRPr>
          </a:p>
        </p:txBody>
      </p:sp>
      <p:sp>
        <p:nvSpPr>
          <p:cNvPr id="2" name="角丸四角形 1"/>
          <p:cNvSpPr/>
          <p:nvPr/>
        </p:nvSpPr>
        <p:spPr bwMode="auto">
          <a:xfrm>
            <a:off x="495300" y="1752600"/>
            <a:ext cx="914400" cy="9144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chemeClr val="bg1"/>
                </a:solidFill>
                <a:effectLst/>
                <a:latin typeface="Arial" charset="0"/>
                <a:ea typeface="HG丸ｺﾞｼｯｸM-PRO" pitchFamily="50" charset="-128"/>
              </a:rPr>
              <a:t>要件</a:t>
            </a:r>
          </a:p>
        </p:txBody>
      </p:sp>
      <p:sp>
        <p:nvSpPr>
          <p:cNvPr id="3" name="角丸四角形 2"/>
          <p:cNvSpPr/>
          <p:nvPr/>
        </p:nvSpPr>
        <p:spPr bwMode="auto">
          <a:xfrm>
            <a:off x="1327150" y="2895600"/>
            <a:ext cx="914400" cy="9144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a:solidFill>
                  <a:schemeClr val="bg1"/>
                </a:solidFill>
              </a:rPr>
              <a:t>設計</a:t>
            </a:r>
            <a:endParaRPr kumimoji="0" lang="en-US" altLang="ja-JP" sz="1000" b="0" i="0" u="none" strike="noStrike" cap="none" normalizeH="0" baseline="0" dirty="0">
              <a:ln>
                <a:noFill/>
              </a:ln>
              <a:solidFill>
                <a:schemeClr val="bg1"/>
              </a:solidFill>
              <a:effectLst/>
            </a:endParaRPr>
          </a:p>
        </p:txBody>
      </p:sp>
      <p:sp>
        <p:nvSpPr>
          <p:cNvPr id="4" name="角丸四角形 3"/>
          <p:cNvSpPr/>
          <p:nvPr/>
        </p:nvSpPr>
        <p:spPr bwMode="auto">
          <a:xfrm>
            <a:off x="2159000" y="4038600"/>
            <a:ext cx="914400" cy="9144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baseline="0" dirty="0">
                <a:ln>
                  <a:noFill/>
                </a:ln>
                <a:solidFill>
                  <a:schemeClr val="bg1"/>
                </a:solidFill>
                <a:effectLst/>
              </a:rPr>
              <a:t>コーディング</a:t>
            </a:r>
            <a:endParaRPr kumimoji="0" lang="en-US" altLang="ja-JP" sz="800" b="0" i="0" u="none" strike="noStrike" cap="none" normalizeH="0" baseline="0" dirty="0">
              <a:ln>
                <a:noFill/>
              </a:ln>
              <a:solidFill>
                <a:schemeClr val="bg1"/>
              </a:solidFill>
              <a:effectLst/>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a:solidFill>
                  <a:schemeClr val="bg1"/>
                </a:solidFill>
              </a:rPr>
              <a:t>単体テスト</a:t>
            </a:r>
            <a:endParaRPr kumimoji="0" lang="ja-JP" altLang="en-US" sz="1000" b="0" i="0" u="none" strike="noStrike" cap="none" normalizeH="0" baseline="0" dirty="0">
              <a:ln>
                <a:noFill/>
              </a:ln>
              <a:solidFill>
                <a:schemeClr val="bg1"/>
              </a:solidFill>
              <a:effectLst/>
            </a:endParaRPr>
          </a:p>
        </p:txBody>
      </p:sp>
      <p:sp>
        <p:nvSpPr>
          <p:cNvPr id="5" name="角丸四角形 4"/>
          <p:cNvSpPr/>
          <p:nvPr/>
        </p:nvSpPr>
        <p:spPr bwMode="auto">
          <a:xfrm>
            <a:off x="2990850" y="5181600"/>
            <a:ext cx="914400" cy="9144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chemeClr val="bg1"/>
                </a:solidFill>
                <a:effectLst/>
                <a:latin typeface="Arial" charset="0"/>
                <a:ea typeface="HG丸ｺﾞｼｯｸM-PRO" pitchFamily="50" charset="-128"/>
              </a:rPr>
              <a:t>結合テスト</a:t>
            </a:r>
          </a:p>
        </p:txBody>
      </p:sp>
      <p:cxnSp>
        <p:nvCxnSpPr>
          <p:cNvPr id="23" name="カギ線コネクタ 22"/>
          <p:cNvCxnSpPr>
            <a:stCxn id="2" idx="3"/>
            <a:endCxn id="3" idx="0"/>
          </p:cNvCxnSpPr>
          <p:nvPr/>
        </p:nvCxnSpPr>
        <p:spPr bwMode="auto">
          <a:xfrm>
            <a:off x="1409700" y="2209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4" name="カギ線コネクタ 23"/>
          <p:cNvCxnSpPr>
            <a:stCxn id="3" idx="3"/>
            <a:endCxn id="4" idx="0"/>
          </p:cNvCxnSpPr>
          <p:nvPr/>
        </p:nvCxnSpPr>
        <p:spPr bwMode="auto">
          <a:xfrm>
            <a:off x="2241550" y="3352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5" name="カギ線コネクタ 24"/>
          <p:cNvCxnSpPr>
            <a:stCxn id="4" idx="3"/>
            <a:endCxn id="5" idx="0"/>
          </p:cNvCxnSpPr>
          <p:nvPr/>
        </p:nvCxnSpPr>
        <p:spPr bwMode="auto">
          <a:xfrm>
            <a:off x="3073400" y="4495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0" name="カギ線コネクタ 29"/>
          <p:cNvCxnSpPr>
            <a:stCxn id="3" idx="1"/>
            <a:endCxn id="2" idx="2"/>
          </p:cNvCxnSpPr>
          <p:nvPr/>
        </p:nvCxnSpPr>
        <p:spPr bwMode="auto">
          <a:xfrm rot="10800000">
            <a:off x="952500" y="26670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1" name="カギ線コネクタ 30"/>
          <p:cNvCxnSpPr>
            <a:stCxn id="5" idx="1"/>
            <a:endCxn id="4" idx="2"/>
          </p:cNvCxnSpPr>
          <p:nvPr/>
        </p:nvCxnSpPr>
        <p:spPr bwMode="auto">
          <a:xfrm rot="10800000">
            <a:off x="2616200" y="4953000"/>
            <a:ext cx="374650" cy="685800"/>
          </a:xfrm>
          <a:prstGeom prst="bentConnector2">
            <a:avLst/>
          </a:prstGeom>
          <a:solidFill>
            <a:schemeClr val="bg1"/>
          </a:solidFill>
          <a:ln w="38100" cap="flat" cmpd="sng" algn="ctr">
            <a:solidFill>
              <a:srgbClr val="FF99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2" name="カギ線コネクタ 31"/>
          <p:cNvCxnSpPr>
            <a:stCxn id="4" idx="1"/>
            <a:endCxn id="3" idx="2"/>
          </p:cNvCxnSpPr>
          <p:nvPr/>
        </p:nvCxnSpPr>
        <p:spPr bwMode="auto">
          <a:xfrm rot="10800000">
            <a:off x="1784350" y="3810000"/>
            <a:ext cx="374650" cy="685800"/>
          </a:xfrm>
          <a:prstGeom prst="bentConnector2">
            <a:avLst/>
          </a:prstGeom>
          <a:solidFill>
            <a:schemeClr val="bg1"/>
          </a:solidFill>
          <a:ln w="38100" cap="flat" cmpd="sng" algn="ctr">
            <a:solidFill>
              <a:srgbClr val="FF99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47" name="右矢印 46"/>
          <p:cNvSpPr/>
          <p:nvPr/>
        </p:nvSpPr>
        <p:spPr bwMode="auto">
          <a:xfrm>
            <a:off x="4002365" y="57150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91" name="タイトル 90"/>
          <p:cNvSpPr>
            <a:spLocks noGrp="1"/>
          </p:cNvSpPr>
          <p:nvPr>
            <p:ph type="title"/>
          </p:nvPr>
        </p:nvSpPr>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a:t>
            </a:r>
            <a:endParaRPr kumimoji="1" lang="ja-JP" altLang="en-US" dirty="0">
              <a:latin typeface="MS PGothic" charset="-128"/>
              <a:ea typeface="MS PGothic" charset="-128"/>
              <a:cs typeface="MS PGothic" charset="-128"/>
            </a:endParaRPr>
          </a:p>
        </p:txBody>
      </p:sp>
      <p:sp>
        <p:nvSpPr>
          <p:cNvPr id="92" name="テキスト ボックス 91"/>
          <p:cNvSpPr txBox="1"/>
          <p:nvPr/>
        </p:nvSpPr>
        <p:spPr>
          <a:xfrm>
            <a:off x="4002365" y="5505906"/>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6" name="角丸四角形 5"/>
          <p:cNvSpPr/>
          <p:nvPr/>
        </p:nvSpPr>
        <p:spPr bwMode="auto">
          <a:xfrm>
            <a:off x="5168900" y="1752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7" name="角丸四角形 6"/>
          <p:cNvSpPr/>
          <p:nvPr/>
        </p:nvSpPr>
        <p:spPr bwMode="auto">
          <a:xfrm>
            <a:off x="5321300" y="1981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8" name="角丸四角形 7"/>
          <p:cNvSpPr/>
          <p:nvPr/>
        </p:nvSpPr>
        <p:spPr bwMode="auto">
          <a:xfrm>
            <a:off x="5473700" y="2209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9" name="角丸四角形 8"/>
          <p:cNvSpPr/>
          <p:nvPr/>
        </p:nvSpPr>
        <p:spPr bwMode="auto">
          <a:xfrm>
            <a:off x="5626100" y="2438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48" name="右矢印 47"/>
          <p:cNvSpPr/>
          <p:nvPr/>
        </p:nvSpPr>
        <p:spPr bwMode="auto">
          <a:xfrm>
            <a:off x="6007100" y="2362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49" name="右矢印 48"/>
          <p:cNvSpPr/>
          <p:nvPr/>
        </p:nvSpPr>
        <p:spPr bwMode="auto">
          <a:xfrm>
            <a:off x="6858000" y="3505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50" name="右矢印 49"/>
          <p:cNvSpPr/>
          <p:nvPr/>
        </p:nvSpPr>
        <p:spPr bwMode="auto">
          <a:xfrm>
            <a:off x="7556500" y="4648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51" name="右矢印 50"/>
          <p:cNvSpPr/>
          <p:nvPr/>
        </p:nvSpPr>
        <p:spPr bwMode="auto">
          <a:xfrm>
            <a:off x="8353425" y="5778044"/>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58" name="角丸四角形吹き出し 57"/>
          <p:cNvSpPr/>
          <p:nvPr/>
        </p:nvSpPr>
        <p:spPr bwMode="auto">
          <a:xfrm>
            <a:off x="5092700" y="5181600"/>
            <a:ext cx="2061885" cy="990600"/>
          </a:xfrm>
          <a:prstGeom prst="wedgeRoundRectCallout">
            <a:avLst>
              <a:gd name="adj1" fmla="val -18134"/>
              <a:gd name="adj2" fmla="val -86828"/>
              <a:gd name="adj3" fmla="val 16667"/>
            </a:avLst>
          </a:prstGeom>
          <a:solidFill>
            <a:srgbClr val="33ACBD"/>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r>
              <a:rPr lang="ja-JP" altLang="en-US" sz="1200" dirty="0">
                <a:solidFill>
                  <a:schemeClr val="bg1"/>
                </a:solidFill>
                <a:effectLst/>
              </a:rPr>
              <a:t>ビジネス上の重要度で要件の優先順位を決め、それに従って必要機能を順次開発</a:t>
            </a:r>
            <a:endParaRPr kumimoji="0" lang="ja-JP" altLang="en-US" sz="1200" b="0" i="0" u="none" strike="noStrike" cap="none" normalizeH="0" baseline="0" dirty="0">
              <a:ln>
                <a:noFill/>
              </a:ln>
              <a:solidFill>
                <a:schemeClr val="bg1"/>
              </a:solidFill>
              <a:effectLst/>
              <a:latin typeface="Arial" charset="0"/>
              <a:ea typeface="HG丸ｺﾞｼｯｸM-PRO" pitchFamily="50" charset="-128"/>
            </a:endParaRPr>
          </a:p>
        </p:txBody>
      </p:sp>
      <p:sp>
        <p:nvSpPr>
          <p:cNvPr id="87" name="テキスト ボックス 86"/>
          <p:cNvSpPr txBox="1"/>
          <p:nvPr/>
        </p:nvSpPr>
        <p:spPr>
          <a:xfrm>
            <a:off x="5930900" y="1676400"/>
            <a:ext cx="1634432" cy="276999"/>
          </a:xfrm>
          <a:prstGeom prst="rect">
            <a:avLst/>
          </a:prstGeom>
          <a:noFill/>
        </p:spPr>
        <p:txBody>
          <a:bodyPr wrap="none" rtlCol="0">
            <a:spAutoFit/>
          </a:bodyPr>
          <a:lstStyle/>
          <a:p>
            <a:r>
              <a:rPr kumimoji="1" lang="ja-JP" altLang="en-US" sz="1200" dirty="0">
                <a:solidFill>
                  <a:srgbClr val="0000FF"/>
                </a:solidFill>
                <a:effectLst/>
              </a:rPr>
              <a:t>反復</a:t>
            </a:r>
            <a:r>
              <a:rPr lang="ja-JP" altLang="en-US" sz="1200" dirty="0">
                <a:solidFill>
                  <a:srgbClr val="0000FF"/>
                </a:solidFill>
                <a:effectLst/>
              </a:rPr>
              <a:t>（イテレーション）</a:t>
            </a:r>
            <a:r>
              <a:rPr lang="en-US" altLang="ja-JP" sz="1200" dirty="0">
                <a:solidFill>
                  <a:srgbClr val="0000FF"/>
                </a:solidFill>
                <a:effectLst/>
              </a:rPr>
              <a:t>1</a:t>
            </a:r>
            <a:endParaRPr kumimoji="1" lang="ja-JP" altLang="en-US" sz="1200" dirty="0">
              <a:solidFill>
                <a:srgbClr val="0000FF"/>
              </a:solidFill>
              <a:effectLst/>
            </a:endParaRPr>
          </a:p>
        </p:txBody>
      </p:sp>
      <p:sp>
        <p:nvSpPr>
          <p:cNvPr id="88" name="テキスト ボックス 87"/>
          <p:cNvSpPr txBox="1"/>
          <p:nvPr/>
        </p:nvSpPr>
        <p:spPr>
          <a:xfrm>
            <a:off x="6705600" y="2819400"/>
            <a:ext cx="607859" cy="276999"/>
          </a:xfrm>
          <a:prstGeom prst="rect">
            <a:avLst/>
          </a:prstGeom>
          <a:noFill/>
        </p:spPr>
        <p:txBody>
          <a:bodyPr wrap="none" rtlCol="0">
            <a:spAutoFit/>
          </a:bodyPr>
          <a:lstStyle/>
          <a:p>
            <a:r>
              <a:rPr kumimoji="1" lang="ja-JP" altLang="en-US" sz="1200" dirty="0">
                <a:solidFill>
                  <a:srgbClr val="0000FF"/>
                </a:solidFill>
                <a:effectLst/>
              </a:rPr>
              <a:t>反復</a:t>
            </a:r>
            <a:r>
              <a:rPr kumimoji="1" lang="en-US" altLang="ja-JP" sz="1200" dirty="0">
                <a:solidFill>
                  <a:srgbClr val="0000FF"/>
                </a:solidFill>
                <a:effectLst/>
              </a:rPr>
              <a:t> </a:t>
            </a:r>
            <a:r>
              <a:rPr lang="en-US" altLang="ja-JP" sz="1200" dirty="0">
                <a:solidFill>
                  <a:srgbClr val="0000FF"/>
                </a:solidFill>
                <a:effectLst/>
              </a:rPr>
              <a:t>2</a:t>
            </a:r>
            <a:endParaRPr kumimoji="1" lang="ja-JP" altLang="en-US" sz="1200" dirty="0">
              <a:solidFill>
                <a:srgbClr val="0000FF"/>
              </a:solidFill>
              <a:effectLst/>
            </a:endParaRPr>
          </a:p>
        </p:txBody>
      </p:sp>
      <p:sp>
        <p:nvSpPr>
          <p:cNvPr id="89" name="テキスト ボックス 88"/>
          <p:cNvSpPr txBox="1"/>
          <p:nvPr/>
        </p:nvSpPr>
        <p:spPr>
          <a:xfrm>
            <a:off x="7480300" y="3962400"/>
            <a:ext cx="607859" cy="276999"/>
          </a:xfrm>
          <a:prstGeom prst="rect">
            <a:avLst/>
          </a:prstGeom>
          <a:noFill/>
        </p:spPr>
        <p:txBody>
          <a:bodyPr wrap="none" rtlCol="0">
            <a:spAutoFit/>
          </a:bodyPr>
          <a:lstStyle/>
          <a:p>
            <a:r>
              <a:rPr kumimoji="1" lang="ja-JP" altLang="en-US" sz="1200" dirty="0">
                <a:solidFill>
                  <a:srgbClr val="0000FF"/>
                </a:solidFill>
                <a:effectLst/>
              </a:rPr>
              <a:t>反復</a:t>
            </a:r>
            <a:r>
              <a:rPr kumimoji="1" lang="en-US" altLang="ja-JP" sz="1200" dirty="0">
                <a:solidFill>
                  <a:srgbClr val="0000FF"/>
                </a:solidFill>
                <a:effectLst/>
              </a:rPr>
              <a:t> </a:t>
            </a:r>
            <a:r>
              <a:rPr lang="en-US" altLang="ja-JP" sz="1200" dirty="0">
                <a:solidFill>
                  <a:srgbClr val="0000FF"/>
                </a:solidFill>
                <a:effectLst/>
              </a:rPr>
              <a:t>3</a:t>
            </a:r>
            <a:endParaRPr kumimoji="1" lang="ja-JP" altLang="en-US" sz="1200" dirty="0">
              <a:solidFill>
                <a:srgbClr val="0000FF"/>
              </a:solidFill>
              <a:effectLst/>
            </a:endParaRPr>
          </a:p>
        </p:txBody>
      </p:sp>
      <p:sp>
        <p:nvSpPr>
          <p:cNvPr id="90" name="テキスト ボックス 89"/>
          <p:cNvSpPr txBox="1"/>
          <p:nvPr/>
        </p:nvSpPr>
        <p:spPr>
          <a:xfrm>
            <a:off x="8255000" y="5105400"/>
            <a:ext cx="607859" cy="276999"/>
          </a:xfrm>
          <a:prstGeom prst="rect">
            <a:avLst/>
          </a:prstGeom>
          <a:noFill/>
        </p:spPr>
        <p:txBody>
          <a:bodyPr wrap="none" rtlCol="0">
            <a:spAutoFit/>
          </a:bodyPr>
          <a:lstStyle/>
          <a:p>
            <a:r>
              <a:rPr kumimoji="1" lang="ja-JP" altLang="en-US" sz="1200" dirty="0">
                <a:solidFill>
                  <a:srgbClr val="0000FF"/>
                </a:solidFill>
                <a:effectLst/>
              </a:rPr>
              <a:t>反復</a:t>
            </a:r>
            <a:r>
              <a:rPr kumimoji="1" lang="en-US" altLang="ja-JP" sz="1200" dirty="0">
                <a:solidFill>
                  <a:srgbClr val="0000FF"/>
                </a:solidFill>
                <a:effectLst/>
              </a:rPr>
              <a:t> </a:t>
            </a:r>
            <a:r>
              <a:rPr lang="en-US" altLang="ja-JP" sz="1200" dirty="0">
                <a:solidFill>
                  <a:srgbClr val="0000FF"/>
                </a:solidFill>
                <a:effectLst/>
              </a:rPr>
              <a:t>4</a:t>
            </a:r>
            <a:endParaRPr kumimoji="1" lang="ja-JP" altLang="en-US" sz="1200" dirty="0">
              <a:solidFill>
                <a:srgbClr val="0000FF"/>
              </a:solidFill>
              <a:effectLst/>
            </a:endParaRPr>
          </a:p>
        </p:txBody>
      </p:sp>
      <p:sp>
        <p:nvSpPr>
          <p:cNvPr id="93" name="テキスト ボックス 92"/>
          <p:cNvSpPr txBox="1"/>
          <p:nvPr/>
        </p:nvSpPr>
        <p:spPr>
          <a:xfrm>
            <a:off x="6007100" y="2133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94" name="テキスト ボックス 93"/>
          <p:cNvSpPr txBox="1"/>
          <p:nvPr/>
        </p:nvSpPr>
        <p:spPr>
          <a:xfrm>
            <a:off x="6858000" y="3276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95" name="テキスト ボックス 94"/>
          <p:cNvSpPr txBox="1"/>
          <p:nvPr/>
        </p:nvSpPr>
        <p:spPr>
          <a:xfrm>
            <a:off x="7556500" y="4419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96" name="テキスト ボックス 95"/>
          <p:cNvSpPr txBox="1"/>
          <p:nvPr/>
        </p:nvSpPr>
        <p:spPr>
          <a:xfrm>
            <a:off x="8331200" y="5562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77" name="角丸四角形 76"/>
          <p:cNvSpPr/>
          <p:nvPr/>
        </p:nvSpPr>
        <p:spPr bwMode="auto">
          <a:xfrm>
            <a:off x="5943600" y="2895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78" name="角丸四角形 77"/>
          <p:cNvSpPr/>
          <p:nvPr/>
        </p:nvSpPr>
        <p:spPr bwMode="auto">
          <a:xfrm>
            <a:off x="6096000" y="3124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79" name="角丸四角形 78"/>
          <p:cNvSpPr/>
          <p:nvPr/>
        </p:nvSpPr>
        <p:spPr bwMode="auto">
          <a:xfrm>
            <a:off x="6248400" y="3352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80" name="角丸四角形 79"/>
          <p:cNvSpPr/>
          <p:nvPr/>
        </p:nvSpPr>
        <p:spPr bwMode="auto">
          <a:xfrm>
            <a:off x="6400800" y="3581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81" name="角丸四角形 80"/>
          <p:cNvSpPr/>
          <p:nvPr/>
        </p:nvSpPr>
        <p:spPr bwMode="auto">
          <a:xfrm>
            <a:off x="6697385" y="4010799"/>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82" name="角丸四角形 81"/>
          <p:cNvSpPr/>
          <p:nvPr/>
        </p:nvSpPr>
        <p:spPr bwMode="auto">
          <a:xfrm>
            <a:off x="6849785" y="4239399"/>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98" name="角丸四角形 97"/>
          <p:cNvSpPr/>
          <p:nvPr/>
        </p:nvSpPr>
        <p:spPr bwMode="auto">
          <a:xfrm>
            <a:off x="7002185" y="4467999"/>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99" name="角丸四角形 98"/>
          <p:cNvSpPr/>
          <p:nvPr/>
        </p:nvSpPr>
        <p:spPr bwMode="auto">
          <a:xfrm>
            <a:off x="7154585" y="4696599"/>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100" name="角丸四角形 99"/>
          <p:cNvSpPr/>
          <p:nvPr/>
        </p:nvSpPr>
        <p:spPr bwMode="auto">
          <a:xfrm>
            <a:off x="7493000" y="5181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101" name="角丸四角形 100"/>
          <p:cNvSpPr/>
          <p:nvPr/>
        </p:nvSpPr>
        <p:spPr bwMode="auto">
          <a:xfrm>
            <a:off x="7645400" y="5410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102" name="角丸四角形 101"/>
          <p:cNvSpPr/>
          <p:nvPr/>
        </p:nvSpPr>
        <p:spPr bwMode="auto">
          <a:xfrm>
            <a:off x="7797800" y="5638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103" name="角丸四角形 102"/>
          <p:cNvSpPr/>
          <p:nvPr/>
        </p:nvSpPr>
        <p:spPr bwMode="auto">
          <a:xfrm>
            <a:off x="7950200" y="5867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Tree>
    <p:extLst>
      <p:ext uri="{BB962C8B-B14F-4D97-AF65-F5344CB8AC3E}">
        <p14:creationId xmlns:p14="http://schemas.microsoft.com/office/powerpoint/2010/main" val="52964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ja-JP" altLang="en-US" dirty="0">
                <a:solidFill>
                  <a:schemeClr val="tx1">
                    <a:lumMod val="50000"/>
                    <a:lumOff val="50000"/>
                  </a:schemeClr>
                </a:solidFill>
              </a:rPr>
              <a:t>サイバーフィジカルシステム（</a:t>
            </a:r>
            <a:r>
              <a:rPr lang="en-US" altLang="ja-JP" dirty="0">
                <a:solidFill>
                  <a:schemeClr val="tx1">
                    <a:lumMod val="50000"/>
                    <a:lumOff val="50000"/>
                  </a:schemeClr>
                </a:solidFill>
              </a:rPr>
              <a:t>CPS</a:t>
            </a:r>
            <a:r>
              <a:rPr lang="ja-JP" altLang="en-US" dirty="0">
                <a:solidFill>
                  <a:schemeClr val="tx1">
                    <a:lumMod val="50000"/>
                    <a:lumOff val="50000"/>
                  </a:schemeClr>
                </a:solidFill>
              </a:rPr>
              <a:t>）</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39</a:t>
            </a:fld>
            <a:endParaRPr kumimoji="1" lang="ja-JP" altLang="en-US"/>
          </a:p>
        </p:txBody>
      </p:sp>
      <p:sp>
        <p:nvSpPr>
          <p:cNvPr id="4" name="正方形/長方形 3"/>
          <p:cNvSpPr/>
          <p:nvPr/>
        </p:nvSpPr>
        <p:spPr>
          <a:xfrm>
            <a:off x="774386" y="1110348"/>
            <a:ext cx="7613853"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74386" y="3820152"/>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953465" y="153054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5340912" y="153054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365104"/>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813213"/>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22772" y="5064092"/>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p>
          <a:p>
            <a:pPr algn="ctr"/>
            <a:r>
              <a:rPr lang="ja-JP" altLang="en-US" sz="1200" b="1" dirty="0">
                <a:solidFill>
                  <a:schemeClr val="bg1"/>
                </a:solidFill>
                <a:latin typeface="Meiryo" charset="-128"/>
                <a:ea typeface="Meiryo" charset="-128"/>
                <a:cs typeface="Meiryo" charset="-128"/>
              </a:rPr>
              <a:t>モニタリング</a:t>
            </a:r>
            <a:endParaRPr kumimoji="1" lang="ja-JP" altLang="en-US" sz="1200" b="1" dirty="0">
              <a:solidFill>
                <a:schemeClr val="bg1"/>
              </a:solidFill>
              <a:latin typeface="Meiryo" charset="-128"/>
              <a:ea typeface="Meiryo" charset="-128"/>
              <a:cs typeface="Meiryo" charset="-128"/>
            </a:endParaRPr>
          </a:p>
        </p:txBody>
      </p:sp>
      <p:sp>
        <p:nvSpPr>
          <p:cNvPr id="23" name="テキスト ボックス 22"/>
          <p:cNvSpPr txBox="1"/>
          <p:nvPr/>
        </p:nvSpPr>
        <p:spPr>
          <a:xfrm>
            <a:off x="1953465"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a:p>
            <a:pPr algn="ctr"/>
            <a:r>
              <a:rPr kumimoji="1" lang="ja-JP" altLang="en-US" sz="1200" b="1" dirty="0">
                <a:solidFill>
                  <a:schemeClr val="bg1"/>
                </a:solidFill>
                <a:latin typeface="Meiryo" charset="-128"/>
                <a:ea typeface="Meiryo" charset="-128"/>
                <a:cs typeface="Meiryo" charset="-128"/>
              </a:rPr>
              <a:t>原因解明・発見</a:t>
            </a:r>
            <a:r>
              <a:rPr lang="ja-JP" altLang="en-US" sz="1200" b="1" dirty="0">
                <a:solidFill>
                  <a:schemeClr val="bg1"/>
                </a:solidFill>
                <a:latin typeface="Meiryo" charset="-128"/>
                <a:ea typeface="Meiryo" charset="-128"/>
                <a:cs typeface="Meiryo" charset="-128"/>
              </a:rPr>
              <a:t>／</a:t>
            </a:r>
            <a:r>
              <a:rPr kumimoji="1" lang="ja-JP" altLang="en-US" sz="1200" b="1" dirty="0">
                <a:solidFill>
                  <a:schemeClr val="bg1"/>
                </a:solidFill>
                <a:latin typeface="Meiryo" charset="-128"/>
                <a:ea typeface="Meiryo" charset="-128"/>
                <a:cs typeface="Meiryo" charset="-128"/>
              </a:rPr>
              <a:t>洞察</a:t>
            </a:r>
          </a:p>
          <a:p>
            <a:pPr algn="ctr"/>
            <a:r>
              <a:rPr kumimoji="1" lang="ja-JP" altLang="en-US" sz="1200" b="1" dirty="0">
                <a:solidFill>
                  <a:schemeClr val="bg1"/>
                </a:solidFill>
                <a:latin typeface="Meiryo" charset="-128"/>
                <a:ea typeface="Meiryo" charset="-128"/>
                <a:cs typeface="Meiryo" charset="-128"/>
              </a:rPr>
              <a:t>計画の最適化</a:t>
            </a:r>
          </a:p>
        </p:txBody>
      </p:sp>
      <p:sp>
        <p:nvSpPr>
          <p:cNvPr id="24" name="テキスト ボックス 23"/>
          <p:cNvSpPr txBox="1"/>
          <p:nvPr/>
        </p:nvSpPr>
        <p:spPr>
          <a:xfrm>
            <a:off x="5337841"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p>
          <a:p>
            <a:pPr algn="ctr"/>
            <a:r>
              <a:rPr kumimoji="1" lang="ja-JP" altLang="en-US" sz="1200" b="1" dirty="0">
                <a:solidFill>
                  <a:schemeClr val="bg1"/>
                </a:solidFill>
                <a:latin typeface="Meiryo" charset="-128"/>
                <a:ea typeface="Meiryo" charset="-128"/>
                <a:cs typeface="Meiryo" charset="-128"/>
              </a:rPr>
              <a:t>業務処理・情報提供</a:t>
            </a:r>
          </a:p>
          <a:p>
            <a:pPr algn="ctr"/>
            <a:r>
              <a:rPr kumimoji="1" lang="ja-JP" altLang="en-US" sz="1200" b="1" dirty="0">
                <a:solidFill>
                  <a:schemeClr val="bg1"/>
                </a:solidFill>
                <a:latin typeface="Meiryo" charset="-128"/>
                <a:ea typeface="Meiryo" charset="-128"/>
                <a:cs typeface="Meiryo" charset="-128"/>
              </a:rPr>
              <a:t>機器制御</a:t>
            </a:r>
          </a:p>
        </p:txBody>
      </p:sp>
      <p:pic>
        <p:nvPicPr>
          <p:cNvPr id="25" name="図 24"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1065472" y="4231041"/>
            <a:ext cx="697628" cy="400110"/>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2000" b="1">
                <a:solidFill>
                  <a:schemeClr val="bg1"/>
                </a:solidFill>
                <a:latin typeface="メイリオ"/>
                <a:ea typeface="メイリオ"/>
                <a:cs typeface="メイリオ"/>
              </a:rPr>
              <a:t>ヒト</a:t>
            </a:r>
            <a:endParaRPr kumimoji="1" lang="ja-JP" altLang="en-US" sz="2000" b="1" dirty="0">
              <a:solidFill>
                <a:schemeClr val="bg1"/>
              </a:solidFill>
              <a:latin typeface="メイリオ"/>
              <a:ea typeface="メイリオ"/>
              <a:cs typeface="メイリオ"/>
            </a:endParaRPr>
          </a:p>
        </p:txBody>
      </p:sp>
      <p:sp>
        <p:nvSpPr>
          <p:cNvPr id="42" name="上矢印 41"/>
          <p:cNvSpPr/>
          <p:nvPr/>
        </p:nvSpPr>
        <p:spPr>
          <a:xfrm rot="16200000" flipV="1">
            <a:off x="2787094" y="4890737"/>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890737"/>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643844"/>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日常生活・社会活動</a:t>
            </a:r>
          </a:p>
        </p:txBody>
      </p:sp>
      <p:sp>
        <p:nvSpPr>
          <p:cNvPr id="62" name="テキスト ボックス 61"/>
          <p:cNvSpPr txBox="1"/>
          <p:nvPr/>
        </p:nvSpPr>
        <p:spPr>
          <a:xfrm>
            <a:off x="6245546" y="4643844"/>
            <a:ext cx="2031325"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環境・公共・産業</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717093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／現実世界とサイバー世界が連携して世の中を動かす仕組み</a:t>
            </a:r>
            <a:endParaRPr kumimoji="1" lang="ja-JP" altLang="en-US" sz="1400" dirty="0">
              <a:solidFill>
                <a:srgbClr val="0000FF"/>
              </a:solidFill>
              <a:latin typeface="メイリオ"/>
              <a:ea typeface="メイリオ"/>
              <a:cs typeface="メイリオ"/>
            </a:endParaRPr>
          </a:p>
        </p:txBody>
      </p:sp>
      <p:sp>
        <p:nvSpPr>
          <p:cNvPr id="6" name="角丸四角形 5"/>
          <p:cNvSpPr/>
          <p:nvPr/>
        </p:nvSpPr>
        <p:spPr>
          <a:xfrm>
            <a:off x="1051799" y="3525967"/>
            <a:ext cx="7048593" cy="512141"/>
          </a:xfrm>
          <a:prstGeom prst="round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上矢印 17"/>
          <p:cNvSpPr/>
          <p:nvPr/>
        </p:nvSpPr>
        <p:spPr>
          <a:xfrm rot="12915436">
            <a:off x="4786670" y="320480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66645" y="3274741"/>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テキスト ボックス 48"/>
          <p:cNvSpPr txBox="1"/>
          <p:nvPr/>
        </p:nvSpPr>
        <p:spPr>
          <a:xfrm>
            <a:off x="7560168" y="4231041"/>
            <a:ext cx="697628" cy="400110"/>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2000" b="1">
                <a:solidFill>
                  <a:schemeClr val="bg1"/>
                </a:solidFill>
                <a:latin typeface="メイリオ"/>
                <a:ea typeface="メイリオ"/>
                <a:cs typeface="メイリオ"/>
              </a:rPr>
              <a:t>モノ</a:t>
            </a:r>
            <a:endParaRPr kumimoji="1" lang="ja-JP" altLang="en-US" sz="2000" b="1" dirty="0">
              <a:solidFill>
                <a:schemeClr val="bg1"/>
              </a:solidFill>
              <a:latin typeface="メイリオ"/>
              <a:ea typeface="メイリオ"/>
              <a:cs typeface="メイリオ"/>
            </a:endParaRPr>
          </a:p>
        </p:txBody>
      </p:sp>
      <p:sp>
        <p:nvSpPr>
          <p:cNvPr id="10" name="ホームベース 9"/>
          <p:cNvSpPr/>
          <p:nvPr/>
        </p:nvSpPr>
        <p:spPr>
          <a:xfrm flipH="1">
            <a:off x="6248483" y="2853193"/>
            <a:ext cx="1849804" cy="295596"/>
          </a:xfrm>
          <a:prstGeom prst="homePlate">
            <a:avLst/>
          </a:prstGeom>
          <a:solidFill>
            <a:srgbClr val="FF6666">
              <a:alpha val="69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solidFill>
                  <a:srgbClr val="FFFFFF"/>
                </a:solidFill>
                <a:latin typeface="Meiryo" charset="-128"/>
                <a:ea typeface="Meiryo" charset="-128"/>
                <a:cs typeface="Meiryo" charset="-128"/>
              </a:rPr>
              <a:t>クラウド</a:t>
            </a:r>
          </a:p>
        </p:txBody>
      </p:sp>
      <p:sp>
        <p:nvSpPr>
          <p:cNvPr id="51" name="ホームベース 50"/>
          <p:cNvSpPr/>
          <p:nvPr/>
        </p:nvSpPr>
        <p:spPr>
          <a:xfrm>
            <a:off x="896198" y="3622579"/>
            <a:ext cx="1760811" cy="295596"/>
          </a:xfrm>
          <a:prstGeom prst="homePlate">
            <a:avLst/>
          </a:prstGeom>
          <a:solidFill>
            <a:srgbClr val="FF6666">
              <a:alpha val="69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solidFill>
                  <a:srgbClr val="FFFFFF"/>
                </a:solidFill>
                <a:latin typeface="Meiryo" charset="-128"/>
                <a:ea typeface="Meiryo" charset="-128"/>
                <a:cs typeface="Meiryo" charset="-128"/>
              </a:rPr>
              <a:t>インターネット</a:t>
            </a:r>
          </a:p>
        </p:txBody>
      </p:sp>
      <p:sp>
        <p:nvSpPr>
          <p:cNvPr id="52" name="ホームベース 51"/>
          <p:cNvSpPr/>
          <p:nvPr/>
        </p:nvSpPr>
        <p:spPr>
          <a:xfrm flipH="1">
            <a:off x="4375672" y="5820896"/>
            <a:ext cx="1849804" cy="295596"/>
          </a:xfrm>
          <a:prstGeom prst="homePlate">
            <a:avLst/>
          </a:prstGeom>
          <a:solidFill>
            <a:srgbClr val="FF6666">
              <a:alpha val="69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err="1">
                <a:solidFill>
                  <a:srgbClr val="FFFFFF"/>
                </a:solidFill>
                <a:latin typeface="Meiryo" charset="-128"/>
                <a:ea typeface="Meiryo" charset="-128"/>
                <a:cs typeface="Meiryo" charset="-128"/>
              </a:rPr>
              <a:t>IoT</a:t>
            </a:r>
            <a:endParaRPr kumimoji="1" lang="ja-JP" altLang="en-US" sz="1200" b="1" dirty="0">
              <a:solidFill>
                <a:srgbClr val="FFFFFF"/>
              </a:solidFill>
              <a:latin typeface="Meiryo" charset="-128"/>
              <a:ea typeface="Meiryo" charset="-128"/>
              <a:cs typeface="Meiryo" charset="-128"/>
            </a:endParaRPr>
          </a:p>
        </p:txBody>
      </p:sp>
      <p:sp>
        <p:nvSpPr>
          <p:cNvPr id="53" name="ホームベース 52"/>
          <p:cNvSpPr/>
          <p:nvPr/>
        </p:nvSpPr>
        <p:spPr>
          <a:xfrm>
            <a:off x="1051959" y="1657325"/>
            <a:ext cx="1760811" cy="295596"/>
          </a:xfrm>
          <a:prstGeom prst="homePlate">
            <a:avLst/>
          </a:prstGeom>
          <a:solidFill>
            <a:srgbClr val="FF6666">
              <a:alpha val="69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solidFill>
                  <a:srgbClr val="FFFFFF"/>
                </a:solidFill>
                <a:latin typeface="Meiryo" charset="-128"/>
                <a:ea typeface="Meiryo" charset="-128"/>
                <a:cs typeface="Meiryo" charset="-128"/>
              </a:rPr>
              <a:t>人工知能とロボット</a:t>
            </a:r>
          </a:p>
        </p:txBody>
      </p:sp>
      <p:sp>
        <p:nvSpPr>
          <p:cNvPr id="56" name="テキスト ボックス 55"/>
          <p:cNvSpPr txBox="1"/>
          <p:nvPr/>
        </p:nvSpPr>
        <p:spPr>
          <a:xfrm>
            <a:off x="6643590" y="1124744"/>
            <a:ext cx="1723550" cy="400110"/>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lang="ja-JP" altLang="en-US" sz="2000" b="1" dirty="0">
                <a:solidFill>
                  <a:srgbClr val="FFFFFF"/>
                </a:solidFill>
                <a:latin typeface="メイリオ"/>
                <a:ea typeface="メイリオ"/>
                <a:cs typeface="メイリオ"/>
              </a:rPr>
              <a:t>デジタル世界</a:t>
            </a:r>
            <a:endParaRPr kumimoji="1" lang="ja-JP" altLang="en-US" sz="2000" b="1" dirty="0">
              <a:solidFill>
                <a:srgbClr val="FFFFFF"/>
              </a:solidFill>
              <a:latin typeface="メイリオ"/>
              <a:ea typeface="メイリオ"/>
              <a:cs typeface="メイリオ"/>
            </a:endParaRPr>
          </a:p>
        </p:txBody>
      </p:sp>
      <p:sp>
        <p:nvSpPr>
          <p:cNvPr id="57" name="テキスト ボックス 56"/>
          <p:cNvSpPr txBox="1"/>
          <p:nvPr/>
        </p:nvSpPr>
        <p:spPr>
          <a:xfrm>
            <a:off x="6643590" y="6028390"/>
            <a:ext cx="1723550" cy="400110"/>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lang="ja-JP" altLang="en-US" sz="2000" b="1" dirty="0">
                <a:solidFill>
                  <a:srgbClr val="FFFFFF"/>
                </a:solidFill>
                <a:latin typeface="メイリオ"/>
                <a:ea typeface="メイリオ"/>
                <a:cs typeface="メイリオ"/>
              </a:rPr>
              <a:t>アナログ世界</a:t>
            </a:r>
            <a:endParaRPr kumimoji="1" lang="ja-JP" altLang="en-US" sz="2000" b="1" dirty="0">
              <a:solidFill>
                <a:srgbClr val="FFFFFF"/>
              </a:solidFill>
              <a:latin typeface="メイリオ"/>
              <a:ea typeface="メイリオ"/>
              <a:cs typeface="メイリオ"/>
            </a:endParaRPr>
          </a:p>
        </p:txBody>
      </p:sp>
      <p:sp>
        <p:nvSpPr>
          <p:cNvPr id="11" name="テキスト ボックス 10"/>
          <p:cNvSpPr txBox="1"/>
          <p:nvPr/>
        </p:nvSpPr>
        <p:spPr>
          <a:xfrm>
            <a:off x="6458219" y="3645024"/>
            <a:ext cx="1467069" cy="400110"/>
          </a:xfrm>
          <a:prstGeom prst="rect">
            <a:avLst/>
          </a:prstGeom>
          <a:noFill/>
        </p:spPr>
        <p:txBody>
          <a:bodyPr wrap="none" rtlCol="0">
            <a:spAutoFit/>
          </a:bodyPr>
          <a:lstStyle/>
          <a:p>
            <a:pPr algn="r"/>
            <a:r>
              <a:rPr kumimoji="1" lang="ja-JP" altLang="en-US" sz="2000" b="1">
                <a:solidFill>
                  <a:schemeClr val="bg1"/>
                </a:solidFill>
                <a:latin typeface="Meiryo" charset="-128"/>
                <a:ea typeface="Meiryo" charset="-128"/>
                <a:cs typeface="Meiryo" charset="-128"/>
              </a:rPr>
              <a:t>データ転送</a:t>
            </a:r>
            <a:endParaRPr kumimoji="1" lang="ja-JP" altLang="en-US" sz="20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008550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563888" y="1519975"/>
            <a:ext cx="2016224" cy="3650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インターネット</a:t>
            </a:r>
          </a:p>
        </p:txBody>
      </p:sp>
      <p:sp>
        <p:nvSpPr>
          <p:cNvPr id="8" name="正方形/長方形 7"/>
          <p:cNvSpPr/>
          <p:nvPr/>
        </p:nvSpPr>
        <p:spPr>
          <a:xfrm>
            <a:off x="3563888" y="2011358"/>
            <a:ext cx="2016224" cy="3650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クラウド</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3563888" y="2502741"/>
            <a:ext cx="2016224" cy="3650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人工知能</a:t>
            </a:r>
          </a:p>
        </p:txBody>
      </p:sp>
      <p:sp>
        <p:nvSpPr>
          <p:cNvPr id="10" name="正方形/長方形 9"/>
          <p:cNvSpPr/>
          <p:nvPr/>
        </p:nvSpPr>
        <p:spPr>
          <a:xfrm>
            <a:off x="3563888" y="4730795"/>
            <a:ext cx="2016224" cy="36504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小型・高性能化</a:t>
            </a:r>
            <a:endParaRPr kumimoji="1" lang="en-US" altLang="ja-JP" sz="1200" dirty="0">
              <a:solidFill>
                <a:srgbClr val="FFFFFF"/>
              </a:solidFill>
              <a:latin typeface="Meiryo" charset="-128"/>
              <a:ea typeface="Meiryo" charset="-128"/>
              <a:cs typeface="Meiryo" charset="-128"/>
            </a:endParaRPr>
          </a:p>
        </p:txBody>
      </p:sp>
      <p:sp>
        <p:nvSpPr>
          <p:cNvPr id="11" name="正方形/長方形 10"/>
          <p:cNvSpPr/>
          <p:nvPr/>
        </p:nvSpPr>
        <p:spPr>
          <a:xfrm>
            <a:off x="3563888" y="5211682"/>
            <a:ext cx="2016224" cy="36504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価格破壊</a:t>
            </a:r>
          </a:p>
        </p:txBody>
      </p:sp>
      <p:sp>
        <p:nvSpPr>
          <p:cNvPr id="12" name="正方形/長方形 11"/>
          <p:cNvSpPr/>
          <p:nvPr/>
        </p:nvSpPr>
        <p:spPr>
          <a:xfrm>
            <a:off x="3563888" y="5692569"/>
            <a:ext cx="2016224" cy="36504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IT</a:t>
            </a:r>
            <a:r>
              <a:rPr kumimoji="1" lang="ja-JP" altLang="en-US" sz="1200" dirty="0">
                <a:solidFill>
                  <a:srgbClr val="FFFFFF"/>
                </a:solidFill>
                <a:latin typeface="Meiryo" charset="-128"/>
                <a:ea typeface="Meiryo" charset="-128"/>
                <a:cs typeface="Meiryo" charset="-128"/>
              </a:rPr>
              <a:t>リテラシーの向上</a:t>
            </a:r>
          </a:p>
        </p:txBody>
      </p:sp>
      <p:sp>
        <p:nvSpPr>
          <p:cNvPr id="15" name="正方形/長方形 14"/>
          <p:cNvSpPr/>
          <p:nvPr/>
        </p:nvSpPr>
        <p:spPr>
          <a:xfrm>
            <a:off x="3570709" y="2994124"/>
            <a:ext cx="2016224" cy="3650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a:t>
            </a:r>
          </a:p>
        </p:txBody>
      </p:sp>
      <p:sp>
        <p:nvSpPr>
          <p:cNvPr id="16" name="正方形/長方形 15"/>
          <p:cNvSpPr/>
          <p:nvPr/>
        </p:nvSpPr>
        <p:spPr>
          <a:xfrm>
            <a:off x="3564572" y="4249908"/>
            <a:ext cx="2016224" cy="36504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a:t>
            </a:r>
          </a:p>
        </p:txBody>
      </p:sp>
      <p:sp>
        <p:nvSpPr>
          <p:cNvPr id="2" name="タイトル 1"/>
          <p:cNvSpPr>
            <a:spLocks noGrp="1"/>
          </p:cNvSpPr>
          <p:nvPr>
            <p:ph type="title"/>
          </p:nvPr>
        </p:nvSpPr>
        <p:spPr/>
        <p:txBody>
          <a:bodyPr/>
          <a:lstStyle/>
          <a:p>
            <a:r>
              <a:rPr kumimoji="1" lang="ja-JP" altLang="en-US" dirty="0"/>
              <a:t>常識崩壊の時代</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a:t>
            </a:fld>
            <a:endParaRPr kumimoji="1" lang="ja-JP" altLang="en-US"/>
          </a:p>
        </p:txBody>
      </p:sp>
      <p:sp>
        <p:nvSpPr>
          <p:cNvPr id="4" name="正方形/長方形 3"/>
          <p:cNvSpPr/>
          <p:nvPr/>
        </p:nvSpPr>
        <p:spPr>
          <a:xfrm>
            <a:off x="755576" y="1521111"/>
            <a:ext cx="2664296" cy="453650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5724128" y="1521111"/>
            <a:ext cx="2664296" cy="453650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右矢印 5"/>
          <p:cNvSpPr/>
          <p:nvPr/>
        </p:nvSpPr>
        <p:spPr>
          <a:xfrm>
            <a:off x="2192564" y="2193880"/>
            <a:ext cx="4772514" cy="3085467"/>
          </a:xfrm>
          <a:custGeom>
            <a:avLst/>
            <a:gdLst>
              <a:gd name="connsiteX0" fmla="*/ 0 w 3672408"/>
              <a:gd name="connsiteY0" fmla="*/ 558062 h 2232248"/>
              <a:gd name="connsiteX1" fmla="*/ 2556284 w 3672408"/>
              <a:gd name="connsiteY1" fmla="*/ 558062 h 2232248"/>
              <a:gd name="connsiteX2" fmla="*/ 2556284 w 3672408"/>
              <a:gd name="connsiteY2" fmla="*/ 0 h 2232248"/>
              <a:gd name="connsiteX3" fmla="*/ 3672408 w 3672408"/>
              <a:gd name="connsiteY3" fmla="*/ 1116124 h 2232248"/>
              <a:gd name="connsiteX4" fmla="*/ 2556284 w 3672408"/>
              <a:gd name="connsiteY4" fmla="*/ 2232248 h 2232248"/>
              <a:gd name="connsiteX5" fmla="*/ 2556284 w 3672408"/>
              <a:gd name="connsiteY5" fmla="*/ 1674186 h 2232248"/>
              <a:gd name="connsiteX6" fmla="*/ 0 w 3672408"/>
              <a:gd name="connsiteY6" fmla="*/ 1674186 h 2232248"/>
              <a:gd name="connsiteX7" fmla="*/ 0 w 3672408"/>
              <a:gd name="connsiteY7" fmla="*/ 558062 h 2232248"/>
              <a:gd name="connsiteX0" fmla="*/ 6137 w 3672408"/>
              <a:gd name="connsiteY0" fmla="*/ 1122658 h 2232248"/>
              <a:gd name="connsiteX1" fmla="*/ 2556284 w 3672408"/>
              <a:gd name="connsiteY1" fmla="*/ 558062 h 2232248"/>
              <a:gd name="connsiteX2" fmla="*/ 2556284 w 3672408"/>
              <a:gd name="connsiteY2" fmla="*/ 0 h 2232248"/>
              <a:gd name="connsiteX3" fmla="*/ 3672408 w 3672408"/>
              <a:gd name="connsiteY3" fmla="*/ 1116124 h 2232248"/>
              <a:gd name="connsiteX4" fmla="*/ 2556284 w 3672408"/>
              <a:gd name="connsiteY4" fmla="*/ 2232248 h 2232248"/>
              <a:gd name="connsiteX5" fmla="*/ 2556284 w 3672408"/>
              <a:gd name="connsiteY5" fmla="*/ 1674186 h 2232248"/>
              <a:gd name="connsiteX6" fmla="*/ 0 w 3672408"/>
              <a:gd name="connsiteY6" fmla="*/ 1674186 h 2232248"/>
              <a:gd name="connsiteX7" fmla="*/ 6137 w 3672408"/>
              <a:gd name="connsiteY7" fmla="*/ 1122658 h 2232248"/>
              <a:gd name="connsiteX0" fmla="*/ 6137 w 3672408"/>
              <a:gd name="connsiteY0" fmla="*/ 1122658 h 2232248"/>
              <a:gd name="connsiteX1" fmla="*/ 2556284 w 3672408"/>
              <a:gd name="connsiteY1" fmla="*/ 558062 h 2232248"/>
              <a:gd name="connsiteX2" fmla="*/ 2556284 w 3672408"/>
              <a:gd name="connsiteY2" fmla="*/ 0 h 2232248"/>
              <a:gd name="connsiteX3" fmla="*/ 3672408 w 3672408"/>
              <a:gd name="connsiteY3" fmla="*/ 1116124 h 2232248"/>
              <a:gd name="connsiteX4" fmla="*/ 2556284 w 3672408"/>
              <a:gd name="connsiteY4" fmla="*/ 2232248 h 2232248"/>
              <a:gd name="connsiteX5" fmla="*/ 2556284 w 3672408"/>
              <a:gd name="connsiteY5" fmla="*/ 1674186 h 2232248"/>
              <a:gd name="connsiteX6" fmla="*/ 0 w 3672408"/>
              <a:gd name="connsiteY6" fmla="*/ 1134138 h 2232248"/>
              <a:gd name="connsiteX7" fmla="*/ 6137 w 3672408"/>
              <a:gd name="connsiteY7" fmla="*/ 1122658 h 223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2408" h="2232248">
                <a:moveTo>
                  <a:pt x="6137" y="1122658"/>
                </a:moveTo>
                <a:lnTo>
                  <a:pt x="2556284" y="558062"/>
                </a:lnTo>
                <a:lnTo>
                  <a:pt x="2556284" y="0"/>
                </a:lnTo>
                <a:lnTo>
                  <a:pt x="3672408" y="1116124"/>
                </a:lnTo>
                <a:lnTo>
                  <a:pt x="2556284" y="2232248"/>
                </a:lnTo>
                <a:lnTo>
                  <a:pt x="2556284" y="1674186"/>
                </a:lnTo>
                <a:lnTo>
                  <a:pt x="0" y="1134138"/>
                </a:lnTo>
                <a:cubicBezTo>
                  <a:pt x="2046" y="950295"/>
                  <a:pt x="4091" y="1306501"/>
                  <a:pt x="6137" y="1122658"/>
                </a:cubicBezTo>
                <a:close/>
              </a:path>
            </a:pathLst>
          </a:custGeom>
          <a:solidFill>
            <a:srgbClr val="FF6666">
              <a:alpha val="6588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918173" y="3219976"/>
            <a:ext cx="2339102" cy="1138773"/>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これまでの常識</a:t>
            </a:r>
            <a:endParaRPr kumimoji="1" lang="en-US" altLang="ja-JP" sz="2400" b="1" dirty="0">
              <a:solidFill>
                <a:schemeClr val="bg1"/>
              </a:solidFill>
              <a:latin typeface="Meiryo" charset="-128"/>
              <a:ea typeface="Meiryo" charset="-128"/>
              <a:cs typeface="Meiryo" charset="-128"/>
            </a:endParaRPr>
          </a:p>
          <a:p>
            <a:endParaRPr kumimoji="1" lang="en-US" altLang="ja-JP" sz="800" dirty="0">
              <a:solidFill>
                <a:schemeClr val="bg1"/>
              </a:solidFill>
              <a:latin typeface="Meiryo" charset="-128"/>
              <a:ea typeface="Meiryo" charset="-128"/>
              <a:cs typeface="Meiryo" charset="-128"/>
            </a:endParaRPr>
          </a:p>
          <a:p>
            <a:pPr marL="285750" indent="-285750">
              <a:buFont typeface="Wingdings" charset="2"/>
              <a:buChar char="ü"/>
            </a:pPr>
            <a:r>
              <a:rPr lang="ja-JP" altLang="en-US" sz="1200" dirty="0">
                <a:solidFill>
                  <a:schemeClr val="bg1"/>
                </a:solidFill>
                <a:latin typeface="Meiryo" charset="-128"/>
                <a:ea typeface="Meiryo" charset="-128"/>
                <a:cs typeface="Meiryo" charset="-128"/>
              </a:rPr>
              <a:t>リアルな人と人のつながり</a:t>
            </a:r>
            <a:endParaRPr lang="en-US" altLang="ja-JP" sz="1200" dirty="0">
              <a:solidFill>
                <a:schemeClr val="bg1"/>
              </a:solidFill>
              <a:latin typeface="Meiryo" charset="-128"/>
              <a:ea typeface="Meiryo" charset="-128"/>
              <a:cs typeface="Meiryo" charset="-128"/>
            </a:endParaRPr>
          </a:p>
          <a:p>
            <a:pPr marL="285750" indent="-285750">
              <a:buFont typeface="Wingdings" charset="2"/>
              <a:buChar char="ü"/>
            </a:pPr>
            <a:r>
              <a:rPr kumimoji="1" lang="ja-JP" altLang="en-US" sz="1200" dirty="0">
                <a:solidFill>
                  <a:schemeClr val="bg1"/>
                </a:solidFill>
                <a:latin typeface="Meiryo" charset="-128"/>
                <a:ea typeface="Meiryo" charset="-128"/>
                <a:cs typeface="Meiryo" charset="-128"/>
              </a:rPr>
              <a:t>規模や資産による競争力</a:t>
            </a:r>
            <a:endParaRPr kumimoji="1" lang="en-US" altLang="ja-JP" sz="1200" dirty="0">
              <a:solidFill>
                <a:schemeClr val="bg1"/>
              </a:solidFill>
              <a:latin typeface="Meiryo" charset="-128"/>
              <a:ea typeface="Meiryo" charset="-128"/>
              <a:cs typeface="Meiryo" charset="-128"/>
            </a:endParaRPr>
          </a:p>
          <a:p>
            <a:pPr marL="285750" indent="-285750">
              <a:buFont typeface="Wingdings" charset="2"/>
              <a:buChar char="ü"/>
            </a:pPr>
            <a:r>
              <a:rPr lang="ja-JP" altLang="en-US" sz="1200" dirty="0">
                <a:solidFill>
                  <a:schemeClr val="bg1"/>
                </a:solidFill>
                <a:latin typeface="Meiryo" charset="-128"/>
                <a:ea typeface="Meiryo" charset="-128"/>
                <a:cs typeface="Meiryo" charset="-128"/>
              </a:rPr>
              <a:t>地理的距離や時間の制約</a:t>
            </a:r>
            <a:endParaRPr kumimoji="1" lang="ja-JP" altLang="en-US" sz="1200" dirty="0">
              <a:solidFill>
                <a:schemeClr val="bg1"/>
              </a:solidFill>
              <a:latin typeface="Meiryo" charset="-128"/>
              <a:ea typeface="Meiryo" charset="-128"/>
              <a:cs typeface="Meiryo" charset="-128"/>
            </a:endParaRPr>
          </a:p>
        </p:txBody>
      </p:sp>
      <p:sp>
        <p:nvSpPr>
          <p:cNvPr id="14" name="テキスト ボックス 13"/>
          <p:cNvSpPr txBox="1"/>
          <p:nvPr/>
        </p:nvSpPr>
        <p:spPr>
          <a:xfrm>
            <a:off x="5819399" y="3224210"/>
            <a:ext cx="2473754" cy="1138773"/>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これからの常識</a:t>
            </a:r>
            <a:endParaRPr kumimoji="1" lang="en-US" altLang="ja-JP" sz="2400" b="1" dirty="0">
              <a:solidFill>
                <a:schemeClr val="bg1"/>
              </a:solidFill>
              <a:latin typeface="Meiryo" charset="-128"/>
              <a:ea typeface="Meiryo" charset="-128"/>
              <a:cs typeface="Meiryo" charset="-128"/>
            </a:endParaRPr>
          </a:p>
          <a:p>
            <a:endParaRPr kumimoji="1" lang="en-US" altLang="ja-JP" sz="800" dirty="0">
              <a:solidFill>
                <a:schemeClr val="bg1"/>
              </a:solidFill>
              <a:latin typeface="Meiryo" charset="-128"/>
              <a:ea typeface="Meiryo" charset="-128"/>
              <a:cs typeface="Meiryo" charset="-128"/>
            </a:endParaRPr>
          </a:p>
          <a:p>
            <a:pPr marL="285750" indent="-285750">
              <a:buFont typeface="Wingdings" charset="2"/>
              <a:buChar char="ü"/>
            </a:pPr>
            <a:r>
              <a:rPr lang="ja-JP" altLang="en-US" sz="1200" dirty="0">
                <a:solidFill>
                  <a:schemeClr val="bg1"/>
                </a:solidFill>
                <a:latin typeface="Meiryo" charset="-128"/>
                <a:ea typeface="Meiryo" charset="-128"/>
                <a:cs typeface="Meiryo" charset="-128"/>
              </a:rPr>
              <a:t>デジタルな人と人のつながり</a:t>
            </a:r>
            <a:endParaRPr lang="en-US" altLang="ja-JP" sz="1200" dirty="0">
              <a:solidFill>
                <a:schemeClr val="bg1"/>
              </a:solidFill>
              <a:latin typeface="Meiryo" charset="-128"/>
              <a:ea typeface="Meiryo" charset="-128"/>
              <a:cs typeface="Meiryo" charset="-128"/>
            </a:endParaRPr>
          </a:p>
          <a:p>
            <a:pPr marL="285750" indent="-285750">
              <a:buFont typeface="Wingdings" charset="2"/>
              <a:buChar char="ü"/>
            </a:pPr>
            <a:r>
              <a:rPr kumimoji="1" lang="ja-JP" altLang="en-US" sz="1200" dirty="0">
                <a:solidFill>
                  <a:schemeClr val="bg1"/>
                </a:solidFill>
                <a:latin typeface="Meiryo" charset="-128"/>
                <a:ea typeface="Meiryo" charset="-128"/>
                <a:cs typeface="Meiryo" charset="-128"/>
              </a:rPr>
              <a:t>個人資産のオープンな共有</a:t>
            </a:r>
            <a:endParaRPr kumimoji="1" lang="en-US" altLang="ja-JP" sz="1200" dirty="0">
              <a:solidFill>
                <a:schemeClr val="bg1"/>
              </a:solidFill>
              <a:latin typeface="Meiryo" charset="-128"/>
              <a:ea typeface="Meiryo" charset="-128"/>
              <a:cs typeface="Meiryo" charset="-128"/>
            </a:endParaRPr>
          </a:p>
          <a:p>
            <a:pPr marL="285750" indent="-285750">
              <a:buFont typeface="Wingdings" charset="2"/>
              <a:buChar char="ü"/>
            </a:pPr>
            <a:r>
              <a:rPr lang="ja-JP" altLang="en-US" sz="1200" dirty="0">
                <a:solidFill>
                  <a:schemeClr val="bg1"/>
                </a:solidFill>
                <a:latin typeface="Meiryo" charset="-128"/>
                <a:ea typeface="Meiryo" charset="-128"/>
                <a:cs typeface="Meiryo" charset="-128"/>
              </a:rPr>
              <a:t>地域を越えたリアルタイム性</a:t>
            </a:r>
            <a:endParaRPr kumimoji="1" lang="ja-JP" altLang="en-US" sz="1200" dirty="0">
              <a:solidFill>
                <a:schemeClr val="bg1"/>
              </a:solidFill>
              <a:latin typeface="Meiryo" charset="-128"/>
              <a:ea typeface="Meiryo" charset="-128"/>
              <a:cs typeface="Meiryo" charset="-128"/>
            </a:endParaRPr>
          </a:p>
        </p:txBody>
      </p:sp>
      <p:sp>
        <p:nvSpPr>
          <p:cNvPr id="17" name="テキスト ボックス 16"/>
          <p:cNvSpPr txBox="1"/>
          <p:nvPr/>
        </p:nvSpPr>
        <p:spPr>
          <a:xfrm>
            <a:off x="3649521" y="3478246"/>
            <a:ext cx="2074607" cy="630942"/>
          </a:xfrm>
          <a:prstGeom prst="rect">
            <a:avLst/>
          </a:prstGeom>
          <a:noFill/>
        </p:spPr>
        <p:txBody>
          <a:bodyPr wrap="none" rtlCol="0">
            <a:spAutoFit/>
          </a:bodyPr>
          <a:lstStyle/>
          <a:p>
            <a:r>
              <a:rPr kumimoji="1" lang="en-US" altLang="ja-JP" sz="2000" b="1" dirty="0">
                <a:solidFill>
                  <a:schemeClr val="bg1"/>
                </a:solidFill>
                <a:latin typeface="Meiryo" charset="-128"/>
                <a:ea typeface="Meiryo" charset="-128"/>
                <a:cs typeface="Meiryo" charset="-128"/>
              </a:rPr>
              <a:t>IT</a:t>
            </a:r>
            <a:r>
              <a:rPr kumimoji="1" lang="ja-JP" altLang="en-US" sz="2000" b="1" dirty="0">
                <a:solidFill>
                  <a:schemeClr val="bg1"/>
                </a:solidFill>
                <a:latin typeface="Meiryo" charset="-128"/>
                <a:ea typeface="Meiryo" charset="-128"/>
                <a:cs typeface="Meiryo" charset="-128"/>
              </a:rPr>
              <a:t>（情報技術</a:t>
            </a:r>
            <a:r>
              <a:rPr kumimoji="1" lang="ja-JP" altLang="en-US" sz="2400" b="1" dirty="0">
                <a:solidFill>
                  <a:schemeClr val="bg1"/>
                </a:solidFill>
                <a:latin typeface="Meiryo" charset="-128"/>
                <a:ea typeface="Meiryo" charset="-128"/>
                <a:cs typeface="Meiryo" charset="-128"/>
              </a:rPr>
              <a:t>）</a:t>
            </a:r>
            <a:endParaRPr kumimoji="1" lang="en-US" altLang="ja-JP" sz="2400" b="1" dirty="0">
              <a:solidFill>
                <a:schemeClr val="bg1"/>
              </a:solidFill>
              <a:latin typeface="Meiryo" charset="-128"/>
              <a:ea typeface="Meiryo" charset="-128"/>
              <a:cs typeface="Meiryo" charset="-128"/>
            </a:endParaRPr>
          </a:p>
          <a:p>
            <a:r>
              <a:rPr lang="en-US" altLang="ja-JP" sz="1100" dirty="0">
                <a:solidFill>
                  <a:schemeClr val="bg1"/>
                </a:solidFill>
                <a:latin typeface="Meiryo" charset="-128"/>
                <a:ea typeface="Meiryo" charset="-128"/>
                <a:cs typeface="Meiryo" charset="-128"/>
              </a:rPr>
              <a:t>Information Technology</a:t>
            </a:r>
            <a:endParaRPr kumimoji="1" lang="en-US" altLang="ja-JP" sz="11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9466845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Arial" pitchFamily="34" charset="0"/>
                <a:ea typeface="HGP創英角ｺﾞｼｯｸUB" pitchFamily="50" charset="-128"/>
                <a:cs typeface="Arial" pitchFamily="34" charset="0"/>
              </a:rPr>
              <a:t>第</a:t>
            </a:r>
            <a:r>
              <a:rPr lang="en-US" altLang="ja-JP" sz="2400" dirty="0">
                <a:solidFill>
                  <a:schemeClr val="bg1"/>
                </a:solidFill>
                <a:latin typeface="Arial" pitchFamily="34" charset="0"/>
                <a:ea typeface="HGP創英角ｺﾞｼｯｸUB" pitchFamily="50" charset="-128"/>
                <a:cs typeface="Arial" pitchFamily="34" charset="0"/>
              </a:rPr>
              <a:t>4</a:t>
            </a:r>
            <a:r>
              <a:rPr lang="ja-JP" altLang="en-US" sz="2400" dirty="0">
                <a:solidFill>
                  <a:schemeClr val="bg1"/>
                </a:solidFill>
                <a:latin typeface="Arial" pitchFamily="34" charset="0"/>
                <a:ea typeface="HGP創英角ｺﾞｼｯｸUB" pitchFamily="50" charset="-128"/>
                <a:cs typeface="Arial" pitchFamily="34" charset="0"/>
              </a:rPr>
              <a:t>章</a:t>
            </a:r>
            <a:endParaRPr lang="en-US" altLang="ja-JP" sz="2400" dirty="0">
              <a:solidFill>
                <a:schemeClr val="bg1"/>
              </a:solidFill>
              <a:latin typeface="Arial" pitchFamily="34" charset="0"/>
              <a:ea typeface="HGP創英角ｺﾞｼｯｸUB" pitchFamily="50" charset="-128"/>
              <a:cs typeface="Arial" pitchFamily="34" charset="0"/>
            </a:endParaRPr>
          </a:p>
          <a:p>
            <a:pPr algn="r"/>
            <a:r>
              <a:rPr lang="en-US" altLang="ja-JP" sz="2400" dirty="0">
                <a:solidFill>
                  <a:schemeClr val="bg1"/>
                </a:solidFill>
                <a:latin typeface="Arial" pitchFamily="34" charset="0"/>
                <a:ea typeface="HGP創英角ｺﾞｼｯｸUB" pitchFamily="50" charset="-128"/>
                <a:cs typeface="Arial" pitchFamily="34" charset="0"/>
              </a:rPr>
              <a:t>IT</a:t>
            </a:r>
            <a:r>
              <a:rPr lang="ja-JP" altLang="en-US" sz="2400" dirty="0">
                <a:solidFill>
                  <a:schemeClr val="bg1"/>
                </a:solidFill>
                <a:latin typeface="Arial" pitchFamily="34" charset="0"/>
                <a:ea typeface="HGP創英角ｺﾞｼｯｸUB" pitchFamily="50" charset="-128"/>
                <a:cs typeface="Arial" pitchFamily="34" charset="0"/>
              </a:rPr>
              <a:t>との正しい付き合い方</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61435711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a:t>IoT</a:t>
            </a:r>
            <a:r>
              <a:rPr kumimoji="1" lang="ja-JP" altLang="en-US" dirty="0"/>
              <a:t>への取り組みを成功させる３つの要件</a:t>
            </a:r>
          </a:p>
        </p:txBody>
      </p:sp>
      <p:sp>
        <p:nvSpPr>
          <p:cNvPr id="3" name="スライド番号プレースホルダー 2"/>
          <p:cNvSpPr>
            <a:spLocks noGrp="1"/>
          </p:cNvSpPr>
          <p:nvPr>
            <p:ph type="sldNum" sz="quarter" idx="12"/>
          </p:nvPr>
        </p:nvSpPr>
        <p:spPr>
          <a:xfrm>
            <a:off x="6948264" y="6658783"/>
            <a:ext cx="2133600" cy="217800"/>
          </a:xfrm>
        </p:spPr>
        <p:txBody>
          <a:bodyPr/>
          <a:lstStyle/>
          <a:p>
            <a:fld id="{8FF8CC5D-A65D-5946-99B5-645367A967AD}" type="slidenum">
              <a:rPr kumimoji="1" lang="ja-JP" altLang="en-US" smtClean="0"/>
              <a:t>41</a:t>
            </a:fld>
            <a:endParaRPr kumimoji="1" lang="ja-JP" altLang="en-US" dirty="0"/>
          </a:p>
        </p:txBody>
      </p:sp>
      <p:sp>
        <p:nvSpPr>
          <p:cNvPr id="4" name="正方形/長方形 3"/>
          <p:cNvSpPr/>
          <p:nvPr/>
        </p:nvSpPr>
        <p:spPr>
          <a:xfrm>
            <a:off x="179512" y="1340768"/>
            <a:ext cx="2736304" cy="122413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若者・未経験者を</a:t>
            </a:r>
            <a:endParaRPr kumimoji="1" lang="en-US" altLang="ja-JP" sz="16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即戦力化したい</a:t>
            </a:r>
            <a:endParaRPr kumimoji="1" lang="ja-JP" altLang="en-US" sz="1600" dirty="0">
              <a:solidFill>
                <a:srgbClr val="FFFFFF"/>
              </a:solidFill>
              <a:latin typeface="Meiryo" charset="-128"/>
              <a:ea typeface="Meiryo" charset="-128"/>
              <a:cs typeface="Meiryo" charset="-128"/>
            </a:endParaRPr>
          </a:p>
        </p:txBody>
      </p:sp>
      <p:sp>
        <p:nvSpPr>
          <p:cNvPr id="5" name="正方形/長方形 4"/>
          <p:cNvSpPr/>
          <p:nvPr/>
        </p:nvSpPr>
        <p:spPr>
          <a:xfrm>
            <a:off x="180136" y="2636912"/>
            <a:ext cx="2732354" cy="122413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減り続ける人材（人口）</a:t>
            </a:r>
            <a:endParaRPr kumimoji="1" lang="en-US" altLang="ja-JP" sz="16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に対処し</a:t>
            </a:r>
            <a:endParaRPr lang="en-US" altLang="ja-JP" sz="16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事業を維持・継続したい</a:t>
            </a:r>
            <a:endParaRPr kumimoji="1" lang="ja-JP" altLang="en-US" sz="1600" dirty="0">
              <a:solidFill>
                <a:srgbClr val="FFFFFF"/>
              </a:solidFill>
              <a:latin typeface="Meiryo" charset="-128"/>
              <a:ea typeface="Meiryo" charset="-128"/>
              <a:cs typeface="Meiryo" charset="-128"/>
            </a:endParaRPr>
          </a:p>
        </p:txBody>
      </p:sp>
      <p:sp>
        <p:nvSpPr>
          <p:cNvPr id="6" name="正方形/長方形 5"/>
          <p:cNvSpPr/>
          <p:nvPr/>
        </p:nvSpPr>
        <p:spPr>
          <a:xfrm>
            <a:off x="180136" y="3933056"/>
            <a:ext cx="2732354" cy="1224136"/>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charset="-128"/>
                <a:ea typeface="Meiryo" charset="-128"/>
                <a:cs typeface="Meiryo" charset="-128"/>
              </a:rPr>
              <a:t>ビジネス環境の</a:t>
            </a:r>
            <a:endParaRPr lang="en-US" altLang="ja-JP" sz="16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急激な変化に即応したい</a:t>
            </a:r>
            <a:endParaRPr lang="en-US" altLang="ja-JP" sz="1600" dirty="0">
              <a:solidFill>
                <a:srgbClr val="FFFFFF"/>
              </a:solidFill>
              <a:latin typeface="Meiryo" charset="-128"/>
              <a:ea typeface="Meiryo" charset="-128"/>
              <a:cs typeface="Meiryo" charset="-128"/>
            </a:endParaRPr>
          </a:p>
        </p:txBody>
      </p:sp>
      <p:sp>
        <p:nvSpPr>
          <p:cNvPr id="7" name="正方形/長方形 6"/>
          <p:cNvSpPr/>
          <p:nvPr/>
        </p:nvSpPr>
        <p:spPr>
          <a:xfrm>
            <a:off x="2987823" y="1340768"/>
            <a:ext cx="1076795" cy="57514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個人化</a:t>
            </a:r>
            <a:endParaRPr kumimoji="1" lang="ja-JP" altLang="en-US" sz="1400" dirty="0">
              <a:solidFill>
                <a:srgbClr val="FFFFFF"/>
              </a:solidFill>
              <a:latin typeface="Meiryo" charset="-128"/>
              <a:ea typeface="Meiryo" charset="-128"/>
              <a:cs typeface="Meiryo" charset="-128"/>
            </a:endParaRPr>
          </a:p>
        </p:txBody>
      </p:sp>
      <p:sp>
        <p:nvSpPr>
          <p:cNvPr id="10" name="正方形/長方形 9"/>
          <p:cNvSpPr/>
          <p:nvPr/>
        </p:nvSpPr>
        <p:spPr>
          <a:xfrm>
            <a:off x="177849" y="5589240"/>
            <a:ext cx="2732978" cy="8640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切迫する課題に</a:t>
            </a:r>
            <a:endParaRPr kumimoji="1" lang="en-US" altLang="ja-JP" sz="1600" dirty="0">
              <a:solidFill>
                <a:srgbClr val="FFFFFF"/>
              </a:solidFill>
              <a:latin typeface="Meiryo" charset="-128"/>
              <a:ea typeface="Meiryo" charset="-128"/>
              <a:cs typeface="Meiryo" charset="-128"/>
            </a:endParaRPr>
          </a:p>
          <a:p>
            <a:pPr algn="ctr"/>
            <a:r>
              <a:rPr kumimoji="1" lang="ja-JP" altLang="en-US" sz="1600" dirty="0">
                <a:solidFill>
                  <a:srgbClr val="FFFFFF"/>
                </a:solidFill>
                <a:latin typeface="Meiryo" charset="-128"/>
                <a:ea typeface="Meiryo" charset="-128"/>
                <a:cs typeface="Meiryo" charset="-128"/>
              </a:rPr>
              <a:t>ごまかすことなく</a:t>
            </a:r>
            <a:endParaRPr kumimoji="1" lang="en-US" altLang="ja-JP" sz="16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真摯に向き合う態度</a:t>
            </a:r>
            <a:endParaRPr kumimoji="1" lang="ja-JP" altLang="en-US" sz="1600" dirty="0">
              <a:solidFill>
                <a:srgbClr val="FFFFFF"/>
              </a:solidFill>
              <a:latin typeface="Meiryo" charset="-128"/>
              <a:ea typeface="Meiryo" charset="-128"/>
              <a:cs typeface="Meiryo" charset="-128"/>
            </a:endParaRPr>
          </a:p>
        </p:txBody>
      </p:sp>
      <p:sp>
        <p:nvSpPr>
          <p:cNvPr id="11" name="正方形/長方形 10"/>
          <p:cNvSpPr/>
          <p:nvPr/>
        </p:nvSpPr>
        <p:spPr>
          <a:xfrm>
            <a:off x="2986161" y="5589240"/>
            <a:ext cx="5976664" cy="8640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「過去の常識や方法論にこだわらない</a:t>
            </a:r>
            <a:r>
              <a:rPr lang="ja-JP" altLang="en-US" sz="1600" dirty="0">
                <a:solidFill>
                  <a:srgbClr val="FFFFFF"/>
                </a:solidFill>
                <a:latin typeface="Meiryo" charset="-128"/>
                <a:ea typeface="Meiryo" charset="-128"/>
                <a:cs typeface="Meiryo" charset="-128"/>
              </a:rPr>
              <a:t>」</a:t>
            </a:r>
            <a:endParaRPr lang="en-US" altLang="ja-JP" sz="16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「テクノロジーがもたらす新しい常識」</a:t>
            </a:r>
            <a:endParaRPr lang="en-US" altLang="ja-JP" sz="16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から現実や課題を捉え直す態度</a:t>
            </a:r>
            <a:endParaRPr kumimoji="1" lang="ja-JP" altLang="en-US" sz="1600" dirty="0">
              <a:solidFill>
                <a:srgbClr val="FFFFFF"/>
              </a:solidFill>
              <a:latin typeface="Meiryo" charset="-128"/>
              <a:ea typeface="Meiryo" charset="-128"/>
              <a:cs typeface="Meiryo" charset="-128"/>
            </a:endParaRPr>
          </a:p>
        </p:txBody>
      </p:sp>
      <p:sp>
        <p:nvSpPr>
          <p:cNvPr id="16" name="正方形/長方形 15"/>
          <p:cNvSpPr/>
          <p:nvPr/>
        </p:nvSpPr>
        <p:spPr>
          <a:xfrm>
            <a:off x="2987823" y="1990082"/>
            <a:ext cx="1076795" cy="57514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仕組化</a:t>
            </a:r>
          </a:p>
        </p:txBody>
      </p:sp>
      <p:sp>
        <p:nvSpPr>
          <p:cNvPr id="17" name="正方形/長方形 16"/>
          <p:cNvSpPr/>
          <p:nvPr/>
        </p:nvSpPr>
        <p:spPr>
          <a:xfrm>
            <a:off x="2986160" y="2645923"/>
            <a:ext cx="1076795" cy="5751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人間前提</a:t>
            </a:r>
          </a:p>
        </p:txBody>
      </p:sp>
      <p:sp>
        <p:nvSpPr>
          <p:cNvPr id="18" name="正方形/長方形 17"/>
          <p:cNvSpPr/>
          <p:nvPr/>
        </p:nvSpPr>
        <p:spPr>
          <a:xfrm>
            <a:off x="2986160" y="3295237"/>
            <a:ext cx="1076795" cy="575145"/>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機械前提</a:t>
            </a:r>
          </a:p>
        </p:txBody>
      </p:sp>
      <p:sp>
        <p:nvSpPr>
          <p:cNvPr id="21" name="正方形/長方形 20"/>
          <p:cNvSpPr/>
          <p:nvPr/>
        </p:nvSpPr>
        <p:spPr>
          <a:xfrm>
            <a:off x="2987823" y="3933056"/>
            <a:ext cx="1076795" cy="575145"/>
          </a:xfrm>
          <a:prstGeom prst="rect">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リスク回避</a:t>
            </a:r>
          </a:p>
        </p:txBody>
      </p:sp>
      <p:sp>
        <p:nvSpPr>
          <p:cNvPr id="22" name="正方形/長方形 21"/>
          <p:cNvSpPr/>
          <p:nvPr/>
        </p:nvSpPr>
        <p:spPr>
          <a:xfrm>
            <a:off x="2987823" y="4582370"/>
            <a:ext cx="1076795" cy="57514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試行錯誤</a:t>
            </a:r>
          </a:p>
        </p:txBody>
      </p:sp>
      <p:sp>
        <p:nvSpPr>
          <p:cNvPr id="23" name="正方形/長方形 22"/>
          <p:cNvSpPr/>
          <p:nvPr/>
        </p:nvSpPr>
        <p:spPr>
          <a:xfrm>
            <a:off x="7380312" y="1343524"/>
            <a:ext cx="1584176" cy="122138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a:solidFill>
                  <a:srgbClr val="FFFFFF"/>
                </a:solidFill>
                <a:latin typeface="Meiryo" charset="-128"/>
                <a:ea typeface="Meiryo" charset="-128"/>
                <a:cs typeface="Meiryo" charset="-128"/>
              </a:rPr>
              <a:t>ノウハウを個人に埋没させず、最適化された仕組みを標準化し、共有する</a:t>
            </a:r>
          </a:p>
        </p:txBody>
      </p:sp>
      <p:sp>
        <p:nvSpPr>
          <p:cNvPr id="24" name="正方形/長方形 23"/>
          <p:cNvSpPr/>
          <p:nvPr/>
        </p:nvSpPr>
        <p:spPr>
          <a:xfrm>
            <a:off x="7378649" y="2651946"/>
            <a:ext cx="1584176" cy="1221380"/>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a:solidFill>
                  <a:srgbClr val="FFFFFF"/>
                </a:solidFill>
                <a:latin typeface="Meiryo" charset="-128"/>
                <a:ea typeface="Meiryo" charset="-128"/>
                <a:cs typeface="Meiryo" charset="-128"/>
              </a:rPr>
              <a:t>人間が行うことを前提として作られた仕組みを、機械（ロボットや人工知能）を前提</a:t>
            </a:r>
            <a:r>
              <a:rPr kumimoji="1" lang="ja-JP" altLang="en-US" sz="1100">
                <a:solidFill>
                  <a:srgbClr val="FFFFFF"/>
                </a:solidFill>
                <a:latin typeface="Meiryo" charset="-128"/>
                <a:ea typeface="Meiryo" charset="-128"/>
                <a:cs typeface="Meiryo" charset="-128"/>
              </a:rPr>
              <a:t>とした仕組みに作り直す</a:t>
            </a:r>
            <a:endParaRPr kumimoji="1" lang="ja-JP" altLang="en-US" sz="1100" dirty="0">
              <a:solidFill>
                <a:srgbClr val="FFFFFF"/>
              </a:solidFill>
              <a:latin typeface="Meiryo" charset="-128"/>
              <a:ea typeface="Meiryo" charset="-128"/>
              <a:cs typeface="Meiryo" charset="-128"/>
            </a:endParaRPr>
          </a:p>
        </p:txBody>
      </p:sp>
      <p:sp>
        <p:nvSpPr>
          <p:cNvPr id="25" name="正方形/長方形 24"/>
          <p:cNvSpPr/>
          <p:nvPr/>
        </p:nvSpPr>
        <p:spPr>
          <a:xfrm>
            <a:off x="7380312" y="3935812"/>
            <a:ext cx="1584176" cy="122138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a:solidFill>
                  <a:srgbClr val="FFFFFF"/>
                </a:solidFill>
                <a:latin typeface="Meiryo" charset="-128"/>
                <a:ea typeface="Meiryo" charset="-128"/>
                <a:cs typeface="Meiryo" charset="-128"/>
              </a:rPr>
              <a:t>見通せない未来を保証させるのではなく、自らが未来を創り出してゆく発見的取り組みを継続する</a:t>
            </a:r>
          </a:p>
        </p:txBody>
      </p:sp>
      <p:sp>
        <p:nvSpPr>
          <p:cNvPr id="26" name="正方形/長方形 25"/>
          <p:cNvSpPr/>
          <p:nvPr/>
        </p:nvSpPr>
        <p:spPr>
          <a:xfrm>
            <a:off x="179512" y="908720"/>
            <a:ext cx="2736304" cy="360040"/>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charset="-128"/>
                <a:ea typeface="Meiryo" charset="-128"/>
                <a:cs typeface="Meiryo" charset="-128"/>
              </a:rPr>
              <a:t>課題</a:t>
            </a:r>
            <a:endParaRPr kumimoji="1" lang="ja-JP" altLang="en-US" sz="1600" dirty="0">
              <a:solidFill>
                <a:srgbClr val="FFFFFF"/>
              </a:solidFill>
              <a:latin typeface="Meiryo" charset="-128"/>
              <a:ea typeface="Meiryo" charset="-128"/>
              <a:cs typeface="Meiryo" charset="-128"/>
            </a:endParaRPr>
          </a:p>
        </p:txBody>
      </p:sp>
      <p:sp>
        <p:nvSpPr>
          <p:cNvPr id="27" name="正方形/長方形 26"/>
          <p:cNvSpPr/>
          <p:nvPr/>
        </p:nvSpPr>
        <p:spPr>
          <a:xfrm>
            <a:off x="2986161" y="908720"/>
            <a:ext cx="4320480" cy="360040"/>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charset="-128"/>
                <a:ea typeface="Meiryo" charset="-128"/>
                <a:cs typeface="Meiryo" charset="-128"/>
              </a:rPr>
              <a:t>取り組み</a:t>
            </a:r>
            <a:endParaRPr kumimoji="1" lang="ja-JP" altLang="en-US" sz="1600" dirty="0">
              <a:solidFill>
                <a:srgbClr val="FFFFFF"/>
              </a:solidFill>
              <a:latin typeface="Meiryo" charset="-128"/>
              <a:ea typeface="Meiryo" charset="-128"/>
              <a:cs typeface="Meiryo" charset="-128"/>
            </a:endParaRPr>
          </a:p>
        </p:txBody>
      </p:sp>
      <p:sp>
        <p:nvSpPr>
          <p:cNvPr id="28" name="正方形/長方形 27"/>
          <p:cNvSpPr/>
          <p:nvPr/>
        </p:nvSpPr>
        <p:spPr>
          <a:xfrm>
            <a:off x="7376985" y="908720"/>
            <a:ext cx="1585839" cy="360040"/>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結果</a:t>
            </a:r>
          </a:p>
        </p:txBody>
      </p:sp>
      <p:sp>
        <p:nvSpPr>
          <p:cNvPr id="12" name="正方形/長方形 11"/>
          <p:cNvSpPr/>
          <p:nvPr/>
        </p:nvSpPr>
        <p:spPr>
          <a:xfrm>
            <a:off x="4138289" y="1340768"/>
            <a:ext cx="3168352" cy="57790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体験→経験→ノウハウ</a:t>
            </a:r>
          </a:p>
        </p:txBody>
      </p:sp>
      <p:sp>
        <p:nvSpPr>
          <p:cNvPr id="13" name="正方形/長方形 12"/>
          <p:cNvSpPr/>
          <p:nvPr/>
        </p:nvSpPr>
        <p:spPr>
          <a:xfrm>
            <a:off x="4138289" y="1989758"/>
            <a:ext cx="3168352" cy="57790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データ化→見える化→最適化</a:t>
            </a:r>
          </a:p>
        </p:txBody>
      </p:sp>
      <p:sp>
        <p:nvSpPr>
          <p:cNvPr id="14" name="正方形/長方形 13"/>
          <p:cNvSpPr/>
          <p:nvPr/>
        </p:nvSpPr>
        <p:spPr>
          <a:xfrm>
            <a:off x="4138289" y="2648679"/>
            <a:ext cx="3168352" cy="5779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人間が行うことを前提とした最適化</a:t>
            </a:r>
          </a:p>
        </p:txBody>
      </p:sp>
      <p:sp>
        <p:nvSpPr>
          <p:cNvPr id="15" name="正方形/長方形 14"/>
          <p:cNvSpPr/>
          <p:nvPr/>
        </p:nvSpPr>
        <p:spPr>
          <a:xfrm>
            <a:off x="4138289" y="3297669"/>
            <a:ext cx="3168352" cy="577901"/>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機械が行うことを前提とした最適化</a:t>
            </a:r>
          </a:p>
        </p:txBody>
      </p:sp>
      <p:sp>
        <p:nvSpPr>
          <p:cNvPr id="19" name="正方形/長方形 18"/>
          <p:cNvSpPr/>
          <p:nvPr/>
        </p:nvSpPr>
        <p:spPr>
          <a:xfrm>
            <a:off x="4139952" y="3935812"/>
            <a:ext cx="3168352" cy="577901"/>
          </a:xfrm>
          <a:prstGeom prst="rect">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実績を求め、数字を保証させる</a:t>
            </a:r>
          </a:p>
        </p:txBody>
      </p:sp>
      <p:sp>
        <p:nvSpPr>
          <p:cNvPr id="20" name="正方形/長方形 19"/>
          <p:cNvSpPr/>
          <p:nvPr/>
        </p:nvSpPr>
        <p:spPr>
          <a:xfrm>
            <a:off x="4139952" y="4584802"/>
            <a:ext cx="3168352" cy="577901"/>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まずはやってみる、直ちに修正する</a:t>
            </a:r>
            <a:endParaRPr kumimoji="1" lang="en-US" altLang="ja-JP" sz="1400" dirty="0">
              <a:solidFill>
                <a:srgbClr val="FFFFFF"/>
              </a:solidFill>
              <a:latin typeface="Meiryo" charset="-128"/>
              <a:ea typeface="Meiryo" charset="-128"/>
              <a:cs typeface="Meiryo" charset="-128"/>
            </a:endParaRPr>
          </a:p>
          <a:p>
            <a:pPr algn="ctr"/>
            <a:r>
              <a:rPr lang="ja-JP" altLang="en-US" sz="1400" dirty="0">
                <a:solidFill>
                  <a:srgbClr val="FFFFFF"/>
                </a:solidFill>
                <a:latin typeface="Meiryo" charset="-128"/>
                <a:ea typeface="Meiryo" charset="-128"/>
                <a:cs typeface="Meiryo" charset="-128"/>
              </a:rPr>
              <a:t>（リーン</a:t>
            </a:r>
            <a:r>
              <a:rPr lang="en-US" altLang="ja-JP" sz="1400" dirty="0">
                <a:solidFill>
                  <a:srgbClr val="FFFFFF"/>
                </a:solidFill>
                <a:latin typeface="Meiryo" charset="-128"/>
                <a:ea typeface="Meiryo" charset="-128"/>
                <a:cs typeface="Meiryo" charset="-128"/>
              </a:rPr>
              <a:t>&amp;</a:t>
            </a:r>
            <a:r>
              <a:rPr lang="ja-JP" altLang="en-US" sz="1400" dirty="0">
                <a:solidFill>
                  <a:srgbClr val="FFFFFF"/>
                </a:solidFill>
                <a:latin typeface="Meiryo" charset="-128"/>
                <a:ea typeface="Meiryo" charset="-128"/>
                <a:cs typeface="Meiryo" charset="-128"/>
              </a:rPr>
              <a:t>アジャイルなアプローチ）</a:t>
            </a:r>
            <a:endParaRPr kumimoji="1" lang="ja-JP" altLang="en-US" sz="1400" dirty="0">
              <a:solidFill>
                <a:srgbClr val="FFFFFF"/>
              </a:solidFill>
              <a:latin typeface="Meiryo" charset="-128"/>
              <a:ea typeface="Meiryo" charset="-128"/>
              <a:cs typeface="Meiryo" charset="-128"/>
            </a:endParaRPr>
          </a:p>
        </p:txBody>
      </p:sp>
      <p:sp>
        <p:nvSpPr>
          <p:cNvPr id="29" name="下矢印 28"/>
          <p:cNvSpPr/>
          <p:nvPr/>
        </p:nvSpPr>
        <p:spPr>
          <a:xfrm>
            <a:off x="3344537" y="1853376"/>
            <a:ext cx="360040" cy="21602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p:cNvSpPr/>
          <p:nvPr/>
        </p:nvSpPr>
        <p:spPr>
          <a:xfrm>
            <a:off x="3345369" y="3150141"/>
            <a:ext cx="360040" cy="21602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下矢印 30"/>
          <p:cNvSpPr/>
          <p:nvPr/>
        </p:nvSpPr>
        <p:spPr>
          <a:xfrm>
            <a:off x="3344537" y="4437274"/>
            <a:ext cx="360040" cy="21602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上矢印 32"/>
          <p:cNvSpPr/>
          <p:nvPr/>
        </p:nvSpPr>
        <p:spPr>
          <a:xfrm>
            <a:off x="1040282" y="5229200"/>
            <a:ext cx="1008112" cy="288032"/>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上矢印 33"/>
          <p:cNvSpPr/>
          <p:nvPr/>
        </p:nvSpPr>
        <p:spPr>
          <a:xfrm>
            <a:off x="5364088" y="5223275"/>
            <a:ext cx="1008112" cy="288032"/>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655308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375399" y="5587846"/>
            <a:ext cx="8383288" cy="82020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IT</a:t>
            </a:r>
            <a:r>
              <a:rPr kumimoji="1" lang="ja-JP" altLang="en-US" sz="2400" dirty="0">
                <a:solidFill>
                  <a:srgbClr val="FFFFFF"/>
                </a:solidFill>
                <a:latin typeface="Meiryo" charset="-128"/>
                <a:ea typeface="Meiryo" charset="-128"/>
                <a:cs typeface="Meiryo" charset="-128"/>
              </a:rPr>
              <a:t>と一体化した</a:t>
            </a:r>
            <a:r>
              <a:rPr kumimoji="1" lang="ja-JP" altLang="en-US" sz="3200" dirty="0">
                <a:solidFill>
                  <a:srgbClr val="FFFFFF"/>
                </a:solidFill>
                <a:latin typeface="Meiryo" charset="-128"/>
                <a:ea typeface="Meiryo" charset="-128"/>
                <a:cs typeface="Meiryo" charset="-128"/>
              </a:rPr>
              <a:t>「</a:t>
            </a:r>
            <a:r>
              <a:rPr kumimoji="1" lang="ja-JP" altLang="en-US" sz="3200" b="1" dirty="0">
                <a:solidFill>
                  <a:srgbClr val="FFFFFF"/>
                </a:solidFill>
                <a:latin typeface="Meiryo" charset="-128"/>
                <a:ea typeface="Meiryo" charset="-128"/>
                <a:cs typeface="Meiryo" charset="-128"/>
              </a:rPr>
              <a:t>これからのビジネス</a:t>
            </a:r>
            <a:r>
              <a:rPr kumimoji="1" lang="ja-JP" altLang="en-US" sz="3200" dirty="0">
                <a:solidFill>
                  <a:srgbClr val="FFFFFF"/>
                </a:solidFill>
                <a:latin typeface="Meiryo" charset="-128"/>
                <a:ea typeface="Meiryo" charset="-128"/>
                <a:cs typeface="Meiryo" charset="-128"/>
              </a:rPr>
              <a:t>」</a:t>
            </a:r>
          </a:p>
        </p:txBody>
      </p:sp>
      <p:sp>
        <p:nvSpPr>
          <p:cNvPr id="23" name="下矢印 22"/>
          <p:cNvSpPr/>
          <p:nvPr/>
        </p:nvSpPr>
        <p:spPr>
          <a:xfrm>
            <a:off x="3476739" y="2066191"/>
            <a:ext cx="2193696" cy="3626775"/>
          </a:xfrm>
          <a:prstGeom prst="downArrow">
            <a:avLst>
              <a:gd name="adj1" fmla="val 50000"/>
              <a:gd name="adj2" fmla="val 1723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a:t>
            </a:r>
            <a:r>
              <a:rPr lang="en-US" altLang="ja-JP" dirty="0" err="1"/>
              <a:t>U</a:t>
            </a:r>
            <a:r>
              <a:rPr kumimoji="1" lang="en-US" altLang="ja-JP" dirty="0" err="1"/>
              <a:t>berist</a:t>
            </a:r>
            <a:r>
              <a:rPr kumimoji="1" lang="ja-JP" altLang="en-US" dirty="0"/>
              <a:t>”になるための</a:t>
            </a:r>
            <a:r>
              <a:rPr lang="ja-JP" altLang="en-US" dirty="0"/>
              <a:t>実践のステップ</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42</a:t>
            </a:fld>
            <a:endParaRPr kumimoji="1" lang="ja-JP" altLang="en-US"/>
          </a:p>
        </p:txBody>
      </p:sp>
      <p:sp>
        <p:nvSpPr>
          <p:cNvPr id="4" name="正方形/長方形 3"/>
          <p:cNvSpPr/>
          <p:nvPr/>
        </p:nvSpPr>
        <p:spPr>
          <a:xfrm>
            <a:off x="375399" y="960407"/>
            <a:ext cx="8383288" cy="106967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p:cNvSpPr txBox="1"/>
          <p:nvPr/>
        </p:nvSpPr>
        <p:spPr>
          <a:xfrm>
            <a:off x="3888945" y="997836"/>
            <a:ext cx="1369286" cy="400110"/>
          </a:xfrm>
          <a:prstGeom prst="rect">
            <a:avLst/>
          </a:prstGeom>
          <a:noFill/>
        </p:spPr>
        <p:txBody>
          <a:bodyPr wrap="none" rtlCol="0">
            <a:spAutoFit/>
          </a:bodyPr>
          <a:lstStyle/>
          <a:p>
            <a:pPr algn="ctr"/>
            <a:r>
              <a:rPr kumimoji="1" lang="en-US" altLang="ja-JP" sz="2000" dirty="0">
                <a:solidFill>
                  <a:schemeClr val="bg1"/>
                </a:solidFill>
                <a:latin typeface="Meiryo" charset="-128"/>
                <a:ea typeface="Meiryo" charset="-128"/>
                <a:cs typeface="Meiryo" charset="-128"/>
              </a:rPr>
              <a:t>3</a:t>
            </a:r>
            <a:r>
              <a:rPr kumimoji="1" lang="ja-JP" altLang="en-US" sz="2000" dirty="0">
                <a:solidFill>
                  <a:schemeClr val="bg1"/>
                </a:solidFill>
                <a:latin typeface="Meiryo" charset="-128"/>
                <a:ea typeface="Meiryo" charset="-128"/>
                <a:cs typeface="Meiryo" charset="-128"/>
              </a:rPr>
              <a:t>つの原則</a:t>
            </a:r>
          </a:p>
        </p:txBody>
      </p:sp>
      <p:sp>
        <p:nvSpPr>
          <p:cNvPr id="6" name="正方形/長方形 5"/>
          <p:cNvSpPr/>
          <p:nvPr/>
        </p:nvSpPr>
        <p:spPr>
          <a:xfrm>
            <a:off x="775486" y="1444644"/>
            <a:ext cx="1846086" cy="471133"/>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charset="-128"/>
                <a:ea typeface="Meiryo" charset="-128"/>
                <a:cs typeface="Meiryo" charset="-128"/>
              </a:rPr>
              <a:t>課題の実感</a:t>
            </a:r>
            <a:endParaRPr kumimoji="1" lang="ja-JP" altLang="en-US" sz="2000" b="1" dirty="0">
              <a:solidFill>
                <a:srgbClr val="FFFFFF"/>
              </a:solidFill>
              <a:latin typeface="Meiryo" charset="-128"/>
              <a:ea typeface="Meiryo" charset="-128"/>
              <a:cs typeface="Meiryo" charset="-128"/>
            </a:endParaRPr>
          </a:p>
        </p:txBody>
      </p:sp>
      <p:sp>
        <p:nvSpPr>
          <p:cNvPr id="7" name="正方形/長方形 6"/>
          <p:cNvSpPr/>
          <p:nvPr/>
        </p:nvSpPr>
        <p:spPr>
          <a:xfrm>
            <a:off x="3111163" y="1445390"/>
            <a:ext cx="2924849" cy="471133"/>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トレンドの風を読む</a:t>
            </a:r>
          </a:p>
        </p:txBody>
      </p:sp>
      <p:sp>
        <p:nvSpPr>
          <p:cNvPr id="8" name="正方形/長方形 7"/>
          <p:cNvSpPr/>
          <p:nvPr/>
        </p:nvSpPr>
        <p:spPr>
          <a:xfrm>
            <a:off x="6528017" y="1444644"/>
            <a:ext cx="1846086" cy="471133"/>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試行錯誤</a:t>
            </a:r>
          </a:p>
        </p:txBody>
      </p:sp>
      <p:sp>
        <p:nvSpPr>
          <p:cNvPr id="9" name="正方形/長方形 8"/>
          <p:cNvSpPr/>
          <p:nvPr/>
        </p:nvSpPr>
        <p:spPr>
          <a:xfrm>
            <a:off x="1581509" y="2383067"/>
            <a:ext cx="7177178" cy="820205"/>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p:cNvSpPr/>
          <p:nvPr/>
        </p:nvSpPr>
        <p:spPr>
          <a:xfrm>
            <a:off x="375399" y="2383067"/>
            <a:ext cx="1407393" cy="820205"/>
          </a:xfrm>
          <a:prstGeom prst="homePlate">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ステップ</a:t>
            </a:r>
            <a:endParaRPr lang="en-US" altLang="ja-JP" sz="1200" dirty="0">
              <a:solidFill>
                <a:srgbClr val="FFFFFF"/>
              </a:solidFill>
              <a:latin typeface="Meiryo" charset="-128"/>
              <a:ea typeface="Meiryo" charset="-128"/>
              <a:cs typeface="Meiryo" charset="-128"/>
            </a:endParaRPr>
          </a:p>
          <a:p>
            <a:pPr algn="ctr"/>
            <a:r>
              <a:rPr lang="ja-JP" altLang="en-US" sz="2800" b="1" dirty="0">
                <a:solidFill>
                  <a:srgbClr val="FFFFFF"/>
                </a:solidFill>
                <a:latin typeface="Meiryo" charset="-128"/>
                <a:ea typeface="Meiryo" charset="-128"/>
                <a:cs typeface="Meiryo" charset="-128"/>
              </a:rPr>
              <a:t>１</a:t>
            </a:r>
          </a:p>
        </p:txBody>
      </p:sp>
      <p:sp>
        <p:nvSpPr>
          <p:cNvPr id="12" name="テキスト ボックス 11"/>
          <p:cNvSpPr txBox="1"/>
          <p:nvPr/>
        </p:nvSpPr>
        <p:spPr>
          <a:xfrm>
            <a:off x="2203464" y="2592313"/>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戦略</a:t>
            </a:r>
            <a:r>
              <a:rPr kumimoji="1" lang="ja-JP" altLang="en-US" sz="2400" dirty="0">
                <a:solidFill>
                  <a:schemeClr val="bg1"/>
                </a:solidFill>
                <a:latin typeface="Meiryo" charset="-128"/>
                <a:ea typeface="Meiryo" charset="-128"/>
                <a:cs typeface="Meiryo" charset="-128"/>
              </a:rPr>
              <a:t>：ビジネスモデル</a:t>
            </a:r>
          </a:p>
        </p:txBody>
      </p:sp>
      <p:sp>
        <p:nvSpPr>
          <p:cNvPr id="13" name="テキスト ボックス 12"/>
          <p:cNvSpPr txBox="1"/>
          <p:nvPr/>
        </p:nvSpPr>
        <p:spPr>
          <a:xfrm>
            <a:off x="6293892" y="2499981"/>
            <a:ext cx="1800493" cy="646331"/>
          </a:xfrm>
          <a:prstGeom prst="rect">
            <a:avLst/>
          </a:prstGeom>
          <a:noFill/>
        </p:spPr>
        <p:txBody>
          <a:bodyPr wrap="none" rtlCol="0">
            <a:spAutoFit/>
          </a:bodyPr>
          <a:lstStyle/>
          <a:p>
            <a:r>
              <a:rPr lang="ja-JP" altLang="en-US" dirty="0">
                <a:solidFill>
                  <a:schemeClr val="bg1"/>
                </a:solidFill>
                <a:latin typeface="Meiryo" charset="-128"/>
                <a:ea typeface="Meiryo" charset="-128"/>
                <a:cs typeface="Meiryo" charset="-128"/>
              </a:rPr>
              <a:t>あるべき姿と</a:t>
            </a:r>
            <a:endParaRPr lang="en-US" altLang="ja-JP" dirty="0">
              <a:solidFill>
                <a:schemeClr val="bg1"/>
              </a:solidFill>
              <a:latin typeface="Meiryo" charset="-128"/>
              <a:ea typeface="Meiryo" charset="-128"/>
              <a:cs typeface="Meiryo" charset="-128"/>
            </a:endParaRPr>
          </a:p>
          <a:p>
            <a:r>
              <a:rPr lang="ja-JP" altLang="en-US" dirty="0">
                <a:solidFill>
                  <a:schemeClr val="bg1"/>
                </a:solidFill>
                <a:latin typeface="Meiryo" charset="-128"/>
                <a:ea typeface="Meiryo" charset="-128"/>
                <a:cs typeface="Meiryo" charset="-128"/>
              </a:rPr>
              <a:t>シナリオを示す</a:t>
            </a:r>
            <a:endParaRPr kumimoji="1" lang="ja-JP" altLang="en-US" dirty="0">
              <a:solidFill>
                <a:schemeClr val="bg1"/>
              </a:solidFill>
              <a:latin typeface="Meiryo" charset="-128"/>
              <a:ea typeface="Meiryo" charset="-128"/>
              <a:cs typeface="Meiryo" charset="-128"/>
            </a:endParaRPr>
          </a:p>
        </p:txBody>
      </p:sp>
      <p:sp>
        <p:nvSpPr>
          <p:cNvPr id="14" name="正方形/長方形 13"/>
          <p:cNvSpPr/>
          <p:nvPr/>
        </p:nvSpPr>
        <p:spPr>
          <a:xfrm>
            <a:off x="1581509" y="3382540"/>
            <a:ext cx="7177178" cy="820205"/>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ホームベース 14"/>
          <p:cNvSpPr/>
          <p:nvPr/>
        </p:nvSpPr>
        <p:spPr>
          <a:xfrm>
            <a:off x="375399" y="3382540"/>
            <a:ext cx="1407393" cy="820205"/>
          </a:xfrm>
          <a:prstGeom prst="homePlate">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ステップ</a:t>
            </a:r>
            <a:endParaRPr lang="en-US" altLang="ja-JP" sz="1200" dirty="0">
              <a:solidFill>
                <a:srgbClr val="FFFFFF"/>
              </a:solidFill>
              <a:latin typeface="Meiryo" charset="-128"/>
              <a:ea typeface="Meiryo" charset="-128"/>
              <a:cs typeface="Meiryo" charset="-128"/>
            </a:endParaRPr>
          </a:p>
          <a:p>
            <a:pPr algn="ctr"/>
            <a:r>
              <a:rPr lang="ja-JP" altLang="en-US" sz="2800" b="1" dirty="0">
                <a:solidFill>
                  <a:srgbClr val="FFFFFF"/>
                </a:solidFill>
                <a:latin typeface="Meiryo" charset="-128"/>
                <a:ea typeface="Meiryo" charset="-128"/>
                <a:cs typeface="Meiryo" charset="-128"/>
              </a:rPr>
              <a:t>２</a:t>
            </a:r>
          </a:p>
        </p:txBody>
      </p:sp>
      <p:sp>
        <p:nvSpPr>
          <p:cNvPr id="16" name="テキスト ボックス 15"/>
          <p:cNvSpPr txBox="1"/>
          <p:nvPr/>
        </p:nvSpPr>
        <p:spPr>
          <a:xfrm>
            <a:off x="2203464" y="3599884"/>
            <a:ext cx="3570208"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作戦</a:t>
            </a:r>
            <a:r>
              <a:rPr kumimoji="1" lang="ja-JP" altLang="en-US" sz="2400" dirty="0">
                <a:solidFill>
                  <a:schemeClr val="bg1"/>
                </a:solidFill>
                <a:latin typeface="Meiryo" charset="-128"/>
                <a:ea typeface="Meiryo" charset="-128"/>
                <a:cs typeface="Meiryo" charset="-128"/>
              </a:rPr>
              <a:t>：ビジネスプロセス</a:t>
            </a:r>
          </a:p>
        </p:txBody>
      </p:sp>
      <p:sp>
        <p:nvSpPr>
          <p:cNvPr id="17" name="テキスト ボックス 16"/>
          <p:cNvSpPr txBox="1"/>
          <p:nvPr/>
        </p:nvSpPr>
        <p:spPr>
          <a:xfrm>
            <a:off x="6293893" y="3556414"/>
            <a:ext cx="1800493" cy="646331"/>
          </a:xfrm>
          <a:prstGeom prst="rect">
            <a:avLst/>
          </a:prstGeom>
          <a:noFill/>
        </p:spPr>
        <p:txBody>
          <a:bodyPr wrap="none" rtlCol="0">
            <a:spAutoFit/>
          </a:bodyPr>
          <a:lstStyle/>
          <a:p>
            <a:r>
              <a:rPr lang="en-US" altLang="ja-JP" dirty="0">
                <a:solidFill>
                  <a:schemeClr val="bg1"/>
                </a:solidFill>
                <a:latin typeface="Meiryo" charset="-128"/>
                <a:ea typeface="Meiryo" charset="-128"/>
                <a:cs typeface="Meiryo" charset="-128"/>
              </a:rPr>
              <a:t>IT</a:t>
            </a:r>
            <a:r>
              <a:rPr lang="ja-JP" altLang="en-US" dirty="0">
                <a:solidFill>
                  <a:schemeClr val="bg1"/>
                </a:solidFill>
                <a:latin typeface="Meiryo" charset="-128"/>
                <a:ea typeface="Meiryo" charset="-128"/>
                <a:cs typeface="Meiryo" charset="-128"/>
              </a:rPr>
              <a:t>の可能性を</a:t>
            </a:r>
            <a:endParaRPr lang="en-US" altLang="ja-JP" dirty="0">
              <a:solidFill>
                <a:schemeClr val="bg1"/>
              </a:solidFill>
              <a:latin typeface="Meiryo" charset="-128"/>
              <a:ea typeface="Meiryo" charset="-128"/>
              <a:cs typeface="Meiryo" charset="-128"/>
            </a:endParaRPr>
          </a:p>
          <a:p>
            <a:r>
              <a:rPr lang="ja-JP" altLang="en-US" dirty="0">
                <a:solidFill>
                  <a:schemeClr val="bg1"/>
                </a:solidFill>
                <a:latin typeface="Meiryo" charset="-128"/>
                <a:ea typeface="Meiryo" charset="-128"/>
                <a:cs typeface="Meiryo" charset="-128"/>
              </a:rPr>
              <a:t>最大限に活かす</a:t>
            </a:r>
            <a:endParaRPr kumimoji="1" lang="ja-JP" altLang="en-US" dirty="0">
              <a:solidFill>
                <a:schemeClr val="bg1"/>
              </a:solidFill>
              <a:latin typeface="Meiryo" charset="-128"/>
              <a:ea typeface="Meiryo" charset="-128"/>
              <a:cs typeface="Meiryo" charset="-128"/>
            </a:endParaRPr>
          </a:p>
        </p:txBody>
      </p:sp>
      <p:sp>
        <p:nvSpPr>
          <p:cNvPr id="18" name="正方形/長方形 17"/>
          <p:cNvSpPr/>
          <p:nvPr/>
        </p:nvSpPr>
        <p:spPr>
          <a:xfrm>
            <a:off x="1581509" y="4373610"/>
            <a:ext cx="7177178" cy="8202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9" name="ホームベース 18"/>
          <p:cNvSpPr/>
          <p:nvPr/>
        </p:nvSpPr>
        <p:spPr>
          <a:xfrm>
            <a:off x="375399" y="4373610"/>
            <a:ext cx="1407393" cy="82020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bg1"/>
                </a:solidFill>
                <a:latin typeface="Meiryo" charset="-128"/>
                <a:ea typeface="Meiryo" charset="-128"/>
                <a:cs typeface="Meiryo" charset="-128"/>
              </a:rPr>
              <a:t>ステップ</a:t>
            </a:r>
            <a:endParaRPr lang="en-US" altLang="ja-JP" sz="1200" dirty="0">
              <a:solidFill>
                <a:schemeClr val="bg1"/>
              </a:solidFill>
              <a:latin typeface="Meiryo" charset="-128"/>
              <a:ea typeface="Meiryo" charset="-128"/>
              <a:cs typeface="Meiryo" charset="-128"/>
            </a:endParaRPr>
          </a:p>
          <a:p>
            <a:pPr algn="ctr"/>
            <a:r>
              <a:rPr lang="ja-JP" altLang="en-US" sz="2800" b="1" dirty="0">
                <a:solidFill>
                  <a:schemeClr val="bg1"/>
                </a:solidFill>
                <a:latin typeface="Meiryo" charset="-128"/>
                <a:ea typeface="Meiryo" charset="-128"/>
                <a:cs typeface="Meiryo" charset="-128"/>
              </a:rPr>
              <a:t>３</a:t>
            </a:r>
          </a:p>
        </p:txBody>
      </p:sp>
      <p:sp>
        <p:nvSpPr>
          <p:cNvPr id="20" name="テキスト ボックス 19"/>
          <p:cNvSpPr txBox="1"/>
          <p:nvPr/>
        </p:nvSpPr>
        <p:spPr>
          <a:xfrm>
            <a:off x="2179611" y="4590954"/>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戦術</a:t>
            </a:r>
            <a:r>
              <a:rPr kumimoji="1" lang="ja-JP" altLang="en-US" sz="2400" dirty="0">
                <a:solidFill>
                  <a:schemeClr val="bg1"/>
                </a:solidFill>
                <a:latin typeface="Meiryo" charset="-128"/>
                <a:ea typeface="Meiryo" charset="-128"/>
                <a:cs typeface="Meiryo" charset="-128"/>
              </a:rPr>
              <a:t>：使い方や見栄え</a:t>
            </a:r>
          </a:p>
        </p:txBody>
      </p:sp>
      <p:sp>
        <p:nvSpPr>
          <p:cNvPr id="21" name="テキスト ボックス 20"/>
          <p:cNvSpPr txBox="1"/>
          <p:nvPr/>
        </p:nvSpPr>
        <p:spPr>
          <a:xfrm>
            <a:off x="6293893" y="4498620"/>
            <a:ext cx="2031325" cy="646331"/>
          </a:xfrm>
          <a:prstGeom prst="rect">
            <a:avLst/>
          </a:prstGeom>
          <a:noFill/>
        </p:spPr>
        <p:txBody>
          <a:bodyPr wrap="none" rtlCol="0">
            <a:spAutoFit/>
          </a:bodyPr>
          <a:lstStyle/>
          <a:p>
            <a:r>
              <a:rPr lang="ja-JP" altLang="en-US" dirty="0">
                <a:solidFill>
                  <a:schemeClr val="bg1"/>
                </a:solidFill>
                <a:latin typeface="Meiryo" charset="-128"/>
                <a:ea typeface="Meiryo" charset="-128"/>
                <a:cs typeface="Meiryo" charset="-128"/>
              </a:rPr>
              <a:t>新しい常識で</a:t>
            </a:r>
            <a:endParaRPr lang="en-US" altLang="ja-JP" dirty="0">
              <a:solidFill>
                <a:schemeClr val="bg1"/>
              </a:solidFill>
              <a:latin typeface="Meiryo" charset="-128"/>
              <a:ea typeface="Meiryo" charset="-128"/>
              <a:cs typeface="Meiryo" charset="-128"/>
            </a:endParaRPr>
          </a:p>
          <a:p>
            <a:r>
              <a:rPr lang="ja-JP" altLang="en-US" dirty="0">
                <a:solidFill>
                  <a:schemeClr val="bg1"/>
                </a:solidFill>
                <a:latin typeface="Meiryo" charset="-128"/>
                <a:ea typeface="Meiryo" charset="-128"/>
                <a:cs typeface="Meiryo" charset="-128"/>
              </a:rPr>
              <a:t>選択肢を模索する</a:t>
            </a:r>
            <a:endParaRPr kumimoji="1" lang="ja-JP" altLang="en-US"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29674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5"/>
          <p:cNvSpPr/>
          <p:nvPr/>
        </p:nvSpPr>
        <p:spPr>
          <a:xfrm>
            <a:off x="868703" y="1136715"/>
            <a:ext cx="1066397" cy="5189109"/>
          </a:xfrm>
          <a:custGeom>
            <a:avLst/>
            <a:gdLst>
              <a:gd name="connsiteX0" fmla="*/ 0 w 1071944"/>
              <a:gd name="connsiteY0" fmla="*/ 0 h 4102875"/>
              <a:gd name="connsiteX1" fmla="*/ 1071944 w 1071944"/>
              <a:gd name="connsiteY1" fmla="*/ 0 h 4102875"/>
              <a:gd name="connsiteX2" fmla="*/ 1071944 w 1071944"/>
              <a:gd name="connsiteY2" fmla="*/ 4102875 h 4102875"/>
              <a:gd name="connsiteX3" fmla="*/ 0 w 1071944"/>
              <a:gd name="connsiteY3" fmla="*/ 4102875 h 4102875"/>
              <a:gd name="connsiteX4" fmla="*/ 0 w 1071944"/>
              <a:gd name="connsiteY4" fmla="*/ 0 h 4102875"/>
              <a:gd name="connsiteX0" fmla="*/ 0 w 1071944"/>
              <a:gd name="connsiteY0" fmla="*/ 1073960 h 5176835"/>
              <a:gd name="connsiteX1" fmla="*/ 1071944 w 1071944"/>
              <a:gd name="connsiteY1" fmla="*/ 0 h 5176835"/>
              <a:gd name="connsiteX2" fmla="*/ 1071944 w 1071944"/>
              <a:gd name="connsiteY2" fmla="*/ 5176835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3998548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59670 w 1071944"/>
              <a:gd name="connsiteY2" fmla="*/ 3771482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4084465 h 5176835"/>
              <a:gd name="connsiteX3" fmla="*/ 0 w 1071944"/>
              <a:gd name="connsiteY3" fmla="*/ 5176835 h 5176835"/>
              <a:gd name="connsiteX4" fmla="*/ 0 w 1071944"/>
              <a:gd name="connsiteY4" fmla="*/ 1073960 h 5176835"/>
              <a:gd name="connsiteX0" fmla="*/ 0 w 1066397"/>
              <a:gd name="connsiteY0" fmla="*/ 1086234 h 5189109"/>
              <a:gd name="connsiteX1" fmla="*/ 1065808 w 1066397"/>
              <a:gd name="connsiteY1" fmla="*/ 0 h 5189109"/>
              <a:gd name="connsiteX2" fmla="*/ 1065807 w 1066397"/>
              <a:gd name="connsiteY2" fmla="*/ 4096739 h 5189109"/>
              <a:gd name="connsiteX3" fmla="*/ 0 w 1066397"/>
              <a:gd name="connsiteY3" fmla="*/ 5189109 h 5189109"/>
              <a:gd name="connsiteX4" fmla="*/ 0 w 1066397"/>
              <a:gd name="connsiteY4" fmla="*/ 1086234 h 5189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397" h="5189109">
                <a:moveTo>
                  <a:pt x="0" y="1086234"/>
                </a:moveTo>
                <a:lnTo>
                  <a:pt x="1065808" y="0"/>
                </a:lnTo>
                <a:cubicBezTo>
                  <a:pt x="1063762" y="1332849"/>
                  <a:pt x="1067853" y="2763890"/>
                  <a:pt x="1065807" y="4096739"/>
                </a:cubicBezTo>
                <a:lnTo>
                  <a:pt x="0" y="5189109"/>
                </a:lnTo>
                <a:lnTo>
                  <a:pt x="0" y="1086234"/>
                </a:lnTo>
                <a:close/>
              </a:path>
            </a:pathLst>
          </a:custGeom>
          <a:solidFill>
            <a:schemeClr val="tx2">
              <a:lumMod val="40000"/>
              <a:lumOff val="60000"/>
              <a:alpha val="30980"/>
            </a:schemeClr>
          </a:solidFill>
          <a:ln w="3175">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タイトル 19"/>
          <p:cNvSpPr>
            <a:spLocks noGrp="1"/>
          </p:cNvSpPr>
          <p:nvPr>
            <p:ph type="title"/>
          </p:nvPr>
        </p:nvSpPr>
        <p:spPr/>
        <p:txBody>
          <a:bodyPr/>
          <a:lstStyle/>
          <a:p>
            <a:r>
              <a:rPr kumimoji="1" lang="en-US" altLang="ja-JP" dirty="0"/>
              <a:t>IT</a:t>
            </a:r>
            <a:r>
              <a:rPr kumimoji="1" lang="ja-JP" altLang="en-US" dirty="0"/>
              <a:t>との正しい付き合い方</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sp>
        <p:nvSpPr>
          <p:cNvPr id="3" name="正方形/長方形 2"/>
          <p:cNvSpPr/>
          <p:nvPr/>
        </p:nvSpPr>
        <p:spPr>
          <a:xfrm>
            <a:off x="1943151" y="1124744"/>
            <a:ext cx="6336704" cy="410445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871206" y="2204864"/>
            <a:ext cx="6336704" cy="135277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思想としての</a:t>
            </a:r>
            <a:r>
              <a:rPr kumimoji="1" lang="en-US" altLang="ja-JP" sz="2400" b="1" dirty="0">
                <a:solidFill>
                  <a:srgbClr val="FFFFFF"/>
                </a:solidFill>
                <a:latin typeface="Meiryo" charset="-128"/>
                <a:ea typeface="Meiryo" charset="-128"/>
                <a:cs typeface="Meiryo" charset="-128"/>
              </a:rPr>
              <a:t>IT</a:t>
            </a:r>
          </a:p>
          <a:p>
            <a:pPr algn="ctr"/>
            <a:r>
              <a:rPr lang="ja-JP" altLang="en-US" sz="1600" dirty="0">
                <a:solidFill>
                  <a:srgbClr val="FFFFFF"/>
                </a:solidFill>
                <a:latin typeface="Meiryo" charset="-128"/>
                <a:ea typeface="Meiryo" charset="-128"/>
                <a:cs typeface="Meiryo" charset="-128"/>
              </a:rPr>
              <a:t>ビジネスの変革と創造</a:t>
            </a:r>
            <a:endParaRPr kumimoji="1" lang="ja-JP" altLang="en-US" sz="1600" dirty="0">
              <a:solidFill>
                <a:srgbClr val="FFFFFF"/>
              </a:solidFill>
              <a:latin typeface="Meiryo" charset="-128"/>
              <a:ea typeface="Meiryo" charset="-128"/>
              <a:cs typeface="Meiryo" charset="-128"/>
            </a:endParaRPr>
          </a:p>
        </p:txBody>
      </p:sp>
      <p:sp>
        <p:nvSpPr>
          <p:cNvPr id="6" name="正方形/長方形 5"/>
          <p:cNvSpPr/>
          <p:nvPr/>
        </p:nvSpPr>
        <p:spPr>
          <a:xfrm>
            <a:off x="871206" y="3580829"/>
            <a:ext cx="3160301" cy="1352773"/>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仕組みとしての</a:t>
            </a:r>
            <a:r>
              <a:rPr kumimoji="1" lang="en-US" altLang="ja-JP" sz="2400" b="1" dirty="0">
                <a:solidFill>
                  <a:srgbClr val="FFFFFF"/>
                </a:solidFill>
                <a:latin typeface="Meiryo" charset="-128"/>
                <a:ea typeface="Meiryo" charset="-128"/>
                <a:cs typeface="Meiryo" charset="-128"/>
              </a:rPr>
              <a:t>IT</a:t>
            </a:r>
          </a:p>
          <a:p>
            <a:pPr algn="ctr"/>
            <a:r>
              <a:rPr lang="ja-JP" altLang="en-US" sz="1600" dirty="0">
                <a:solidFill>
                  <a:srgbClr val="FFFFFF"/>
                </a:solidFill>
                <a:latin typeface="Meiryo" charset="-128"/>
                <a:ea typeface="Meiryo" charset="-128"/>
                <a:cs typeface="Meiryo" charset="-128"/>
              </a:rPr>
              <a:t>業務プロセスの効率化と実践</a:t>
            </a:r>
            <a:endParaRPr kumimoji="1" lang="ja-JP" altLang="en-US" sz="1600" dirty="0">
              <a:solidFill>
                <a:srgbClr val="FFFFFF"/>
              </a:solidFill>
              <a:latin typeface="Meiryo" charset="-128"/>
              <a:ea typeface="Meiryo" charset="-128"/>
              <a:cs typeface="Meiryo" charset="-128"/>
            </a:endParaRPr>
          </a:p>
        </p:txBody>
      </p:sp>
      <p:sp>
        <p:nvSpPr>
          <p:cNvPr id="7" name="正方形/長方形 6"/>
          <p:cNvSpPr/>
          <p:nvPr/>
        </p:nvSpPr>
        <p:spPr>
          <a:xfrm>
            <a:off x="871206" y="4956794"/>
            <a:ext cx="6336704" cy="1352773"/>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道具としての</a:t>
            </a:r>
            <a:r>
              <a:rPr kumimoji="1" lang="en-US" altLang="ja-JP" sz="2400" b="1" dirty="0">
                <a:solidFill>
                  <a:srgbClr val="FFFFFF"/>
                </a:solidFill>
                <a:latin typeface="Meiryo" charset="-128"/>
                <a:ea typeface="Meiryo" charset="-128"/>
                <a:cs typeface="Meiryo" charset="-128"/>
              </a:rPr>
              <a:t>IT</a:t>
            </a:r>
          </a:p>
          <a:p>
            <a:pPr algn="ctr"/>
            <a:r>
              <a:rPr lang="ja-JP" altLang="en-US" sz="1600" dirty="0">
                <a:solidFill>
                  <a:srgbClr val="FFFFFF"/>
                </a:solidFill>
                <a:latin typeface="Meiryo" charset="-128"/>
                <a:ea typeface="Meiryo" charset="-128"/>
                <a:cs typeface="Meiryo" charset="-128"/>
              </a:rPr>
              <a:t>利便性の向上と多様性の許容</a:t>
            </a:r>
            <a:endParaRPr kumimoji="1" lang="ja-JP" altLang="en-US" sz="1600" dirty="0">
              <a:solidFill>
                <a:srgbClr val="FFFFFF"/>
              </a:solidFill>
              <a:latin typeface="Meiryo" charset="-128"/>
              <a:ea typeface="Meiryo" charset="-128"/>
              <a:cs typeface="Meiryo" charset="-128"/>
            </a:endParaRPr>
          </a:p>
        </p:txBody>
      </p:sp>
      <p:sp>
        <p:nvSpPr>
          <p:cNvPr id="8" name="正方形/長方形 7"/>
          <p:cNvSpPr/>
          <p:nvPr/>
        </p:nvSpPr>
        <p:spPr>
          <a:xfrm>
            <a:off x="4047609" y="3580828"/>
            <a:ext cx="3160301" cy="135277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商品としての</a:t>
            </a:r>
            <a:r>
              <a:rPr kumimoji="1" lang="en-US" altLang="ja-JP" sz="2400" b="1" dirty="0">
                <a:solidFill>
                  <a:srgbClr val="FFFFFF"/>
                </a:solidFill>
                <a:latin typeface="Meiryo" charset="-128"/>
                <a:ea typeface="Meiryo" charset="-128"/>
                <a:cs typeface="Meiryo" charset="-128"/>
              </a:rPr>
              <a:t>IT</a:t>
            </a:r>
          </a:p>
          <a:p>
            <a:pPr algn="ctr"/>
            <a:r>
              <a:rPr lang="ja-JP" altLang="en-US" sz="1600" dirty="0">
                <a:solidFill>
                  <a:srgbClr val="FFFFFF"/>
                </a:solidFill>
                <a:latin typeface="Meiryo" charset="-128"/>
                <a:ea typeface="Meiryo" charset="-128"/>
                <a:cs typeface="Meiryo" charset="-128"/>
              </a:rPr>
              <a:t>収益拡大とビジネスの成長</a:t>
            </a:r>
            <a:endParaRPr kumimoji="1" lang="ja-JP" altLang="en-US" sz="1600" dirty="0">
              <a:solidFill>
                <a:srgbClr val="FFFFFF"/>
              </a:solidFill>
              <a:latin typeface="Meiryo" charset="-128"/>
              <a:ea typeface="Meiryo" charset="-128"/>
              <a:cs typeface="Meiryo" charset="-128"/>
            </a:endParaRPr>
          </a:p>
        </p:txBody>
      </p:sp>
      <p:sp>
        <p:nvSpPr>
          <p:cNvPr id="9" name="テキスト ボックス 8"/>
          <p:cNvSpPr txBox="1"/>
          <p:nvPr/>
        </p:nvSpPr>
        <p:spPr>
          <a:xfrm>
            <a:off x="4095344" y="1252725"/>
            <a:ext cx="2031325" cy="861774"/>
          </a:xfrm>
          <a:prstGeom prst="rect">
            <a:avLst/>
          </a:prstGeom>
          <a:noFill/>
        </p:spPr>
        <p:txBody>
          <a:bodyPr wrap="none" rtlCol="0">
            <a:spAutoFit/>
          </a:bodyPr>
          <a:lstStyle/>
          <a:p>
            <a:pPr algn="ctr"/>
            <a:r>
              <a:rPr kumimoji="1" lang="ja-JP" altLang="en-US" sz="3600" b="1" dirty="0">
                <a:solidFill>
                  <a:schemeClr val="bg1"/>
                </a:solidFill>
                <a:latin typeface="Meiryo" charset="-128"/>
                <a:ea typeface="Meiryo" charset="-128"/>
                <a:cs typeface="Meiryo" charset="-128"/>
              </a:rPr>
              <a:t>ビジネス</a:t>
            </a:r>
            <a:endParaRPr kumimoji="1" lang="en-US" altLang="ja-JP" sz="3600" b="1" dirty="0">
              <a:solidFill>
                <a:schemeClr val="bg1"/>
              </a:solidFill>
              <a:latin typeface="Meiryo" charset="-128"/>
              <a:ea typeface="Meiryo" charset="-128"/>
              <a:cs typeface="Meiryo" charset="-128"/>
            </a:endParaRPr>
          </a:p>
          <a:p>
            <a:pPr algn="ctr"/>
            <a:r>
              <a:rPr lang="ja-JP" altLang="en-US" sz="1400" dirty="0">
                <a:solidFill>
                  <a:schemeClr val="bg1"/>
                </a:solidFill>
                <a:latin typeface="Meiryo" charset="-128"/>
                <a:ea typeface="Meiryo" charset="-128"/>
                <a:cs typeface="Meiryo" charset="-128"/>
              </a:rPr>
              <a:t>経営と業務プロセス</a:t>
            </a:r>
            <a:endParaRPr kumimoji="1" lang="ja-JP" altLang="en-US" sz="1400" dirty="0">
              <a:solidFill>
                <a:schemeClr val="bg1"/>
              </a:solidFill>
              <a:latin typeface="Meiryo" charset="-128"/>
              <a:ea typeface="Meiryo" charset="-128"/>
              <a:cs typeface="Meiryo" charset="-128"/>
            </a:endParaRPr>
          </a:p>
        </p:txBody>
      </p:sp>
      <p:grpSp>
        <p:nvGrpSpPr>
          <p:cNvPr id="10" name="図形グループ 9"/>
          <p:cNvGrpSpPr/>
          <p:nvPr/>
        </p:nvGrpSpPr>
        <p:grpSpPr>
          <a:xfrm>
            <a:off x="871206" y="1123606"/>
            <a:ext cx="370648" cy="790507"/>
            <a:chOff x="1946324" y="4125162"/>
            <a:chExt cx="969964" cy="2007872"/>
          </a:xfrm>
        </p:grpSpPr>
        <p:sp>
          <p:nvSpPr>
            <p:cNvPr id="11" name="円/楕円 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2" name="フローチャート: 論理積ゲート 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3" name="テキスト ボックス 12"/>
          <p:cNvSpPr txBox="1"/>
          <p:nvPr/>
        </p:nvSpPr>
        <p:spPr>
          <a:xfrm>
            <a:off x="791023" y="1914113"/>
            <a:ext cx="1107996" cy="338554"/>
          </a:xfrm>
          <a:prstGeom prst="rect">
            <a:avLst/>
          </a:prstGeom>
          <a:noFill/>
        </p:spPr>
        <p:txBody>
          <a:bodyPr wrap="none" rtlCol="0">
            <a:spAutoFit/>
          </a:bodyPr>
          <a:lstStyle/>
          <a:p>
            <a:r>
              <a:rPr kumimoji="1" lang="ja-JP" altLang="en-US" sz="800" b="1" dirty="0">
                <a:solidFill>
                  <a:srgbClr val="002060"/>
                </a:solidFill>
                <a:latin typeface="Meiryo" charset="-128"/>
                <a:ea typeface="Meiryo" charset="-128"/>
                <a:cs typeface="Meiryo" charset="-128"/>
              </a:rPr>
              <a:t>ビジネス</a:t>
            </a:r>
            <a:endParaRPr lang="en-US" altLang="ja-JP" sz="800" b="1" dirty="0">
              <a:solidFill>
                <a:srgbClr val="002060"/>
              </a:solidFill>
              <a:latin typeface="Meiryo" charset="-128"/>
              <a:ea typeface="Meiryo" charset="-128"/>
              <a:cs typeface="Meiryo" charset="-128"/>
            </a:endParaRPr>
          </a:p>
          <a:p>
            <a:r>
              <a:rPr kumimoji="1" lang="ja-JP" altLang="en-US" sz="800" b="1" dirty="0">
                <a:solidFill>
                  <a:srgbClr val="002060"/>
                </a:solidFill>
                <a:latin typeface="Meiryo" charset="-128"/>
                <a:ea typeface="Meiryo" charset="-128"/>
                <a:cs typeface="Meiryo" charset="-128"/>
              </a:rPr>
              <a:t>プロフェッショナル</a:t>
            </a:r>
          </a:p>
        </p:txBody>
      </p:sp>
      <p:sp>
        <p:nvSpPr>
          <p:cNvPr id="18" name="環状矢印 17"/>
          <p:cNvSpPr/>
          <p:nvPr/>
        </p:nvSpPr>
        <p:spPr>
          <a:xfrm>
            <a:off x="33924" y="1129704"/>
            <a:ext cx="2622194" cy="1978136"/>
          </a:xfrm>
          <a:prstGeom prst="circularArrow">
            <a:avLst>
              <a:gd name="adj1" fmla="val 12500"/>
              <a:gd name="adj2" fmla="val 1142319"/>
              <a:gd name="adj3" fmla="val 20457681"/>
              <a:gd name="adj4" fmla="val 16232524"/>
              <a:gd name="adj5" fmla="val 12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7207909" y="1118630"/>
            <a:ext cx="1066397" cy="5189109"/>
          </a:xfrm>
          <a:custGeom>
            <a:avLst/>
            <a:gdLst>
              <a:gd name="connsiteX0" fmla="*/ 0 w 1071944"/>
              <a:gd name="connsiteY0" fmla="*/ 0 h 4102875"/>
              <a:gd name="connsiteX1" fmla="*/ 1071944 w 1071944"/>
              <a:gd name="connsiteY1" fmla="*/ 0 h 4102875"/>
              <a:gd name="connsiteX2" fmla="*/ 1071944 w 1071944"/>
              <a:gd name="connsiteY2" fmla="*/ 4102875 h 4102875"/>
              <a:gd name="connsiteX3" fmla="*/ 0 w 1071944"/>
              <a:gd name="connsiteY3" fmla="*/ 4102875 h 4102875"/>
              <a:gd name="connsiteX4" fmla="*/ 0 w 1071944"/>
              <a:gd name="connsiteY4" fmla="*/ 0 h 4102875"/>
              <a:gd name="connsiteX0" fmla="*/ 0 w 1071944"/>
              <a:gd name="connsiteY0" fmla="*/ 1073960 h 5176835"/>
              <a:gd name="connsiteX1" fmla="*/ 1071944 w 1071944"/>
              <a:gd name="connsiteY1" fmla="*/ 0 h 5176835"/>
              <a:gd name="connsiteX2" fmla="*/ 1071944 w 1071944"/>
              <a:gd name="connsiteY2" fmla="*/ 5176835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3998548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59670 w 1071944"/>
              <a:gd name="connsiteY2" fmla="*/ 3771482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4084465 h 5176835"/>
              <a:gd name="connsiteX3" fmla="*/ 0 w 1071944"/>
              <a:gd name="connsiteY3" fmla="*/ 5176835 h 5176835"/>
              <a:gd name="connsiteX4" fmla="*/ 0 w 1071944"/>
              <a:gd name="connsiteY4" fmla="*/ 1073960 h 5176835"/>
              <a:gd name="connsiteX0" fmla="*/ 0 w 1066397"/>
              <a:gd name="connsiteY0" fmla="*/ 1086234 h 5189109"/>
              <a:gd name="connsiteX1" fmla="*/ 1065808 w 1066397"/>
              <a:gd name="connsiteY1" fmla="*/ 0 h 5189109"/>
              <a:gd name="connsiteX2" fmla="*/ 1065807 w 1066397"/>
              <a:gd name="connsiteY2" fmla="*/ 4096739 h 5189109"/>
              <a:gd name="connsiteX3" fmla="*/ 0 w 1066397"/>
              <a:gd name="connsiteY3" fmla="*/ 5189109 h 5189109"/>
              <a:gd name="connsiteX4" fmla="*/ 0 w 1066397"/>
              <a:gd name="connsiteY4" fmla="*/ 1086234 h 5189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397" h="5189109">
                <a:moveTo>
                  <a:pt x="0" y="1086234"/>
                </a:moveTo>
                <a:lnTo>
                  <a:pt x="1065808" y="0"/>
                </a:lnTo>
                <a:cubicBezTo>
                  <a:pt x="1063762" y="1332849"/>
                  <a:pt x="1067853" y="2763890"/>
                  <a:pt x="1065807" y="4096739"/>
                </a:cubicBezTo>
                <a:lnTo>
                  <a:pt x="0" y="5189109"/>
                </a:lnTo>
                <a:lnTo>
                  <a:pt x="0" y="1086234"/>
                </a:lnTo>
                <a:close/>
              </a:path>
            </a:pathLst>
          </a:custGeom>
          <a:solidFill>
            <a:schemeClr val="tx2">
              <a:lumMod val="40000"/>
              <a:lumOff val="60000"/>
              <a:alpha val="30980"/>
            </a:schemeClr>
          </a:solidFill>
          <a:ln w="3175">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4" name="図形グループ 13"/>
          <p:cNvGrpSpPr/>
          <p:nvPr/>
        </p:nvGrpSpPr>
        <p:grpSpPr>
          <a:xfrm>
            <a:off x="7909207" y="5517232"/>
            <a:ext cx="370648" cy="790507"/>
            <a:chOff x="1946324" y="4125162"/>
            <a:chExt cx="969964" cy="2007872"/>
          </a:xfrm>
        </p:grpSpPr>
        <p:sp>
          <p:nvSpPr>
            <p:cNvPr id="15" name="円/楕円 1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6" name="フローチャート: 論理積ゲート 1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7" name="テキスト ボックス 16"/>
          <p:cNvSpPr txBox="1"/>
          <p:nvPr/>
        </p:nvSpPr>
        <p:spPr>
          <a:xfrm>
            <a:off x="7160203" y="5264129"/>
            <a:ext cx="1228221" cy="215444"/>
          </a:xfrm>
          <a:prstGeom prst="rect">
            <a:avLst/>
          </a:prstGeom>
          <a:noFill/>
        </p:spPr>
        <p:txBody>
          <a:bodyPr wrap="none" rtlCol="0">
            <a:spAutoFit/>
          </a:bodyPr>
          <a:lstStyle/>
          <a:p>
            <a:pPr algn="r"/>
            <a:r>
              <a:rPr kumimoji="1" lang="en-US" altLang="ja-JP" sz="800" b="1" dirty="0">
                <a:solidFill>
                  <a:srgbClr val="002060"/>
                </a:solidFill>
                <a:latin typeface="Meiryo" charset="-128"/>
                <a:ea typeface="Meiryo" charset="-128"/>
                <a:cs typeface="Meiryo" charset="-128"/>
              </a:rPr>
              <a:t>IT</a:t>
            </a:r>
            <a:r>
              <a:rPr kumimoji="1" lang="ja-JP" altLang="en-US" sz="800" b="1" dirty="0">
                <a:solidFill>
                  <a:srgbClr val="002060"/>
                </a:solidFill>
                <a:latin typeface="Meiryo" charset="-128"/>
                <a:ea typeface="Meiryo" charset="-128"/>
                <a:cs typeface="Meiryo" charset="-128"/>
              </a:rPr>
              <a:t>プロフェッショナル</a:t>
            </a:r>
          </a:p>
        </p:txBody>
      </p:sp>
      <p:sp>
        <p:nvSpPr>
          <p:cNvPr id="19" name="環状矢印 18"/>
          <p:cNvSpPr/>
          <p:nvPr/>
        </p:nvSpPr>
        <p:spPr>
          <a:xfrm rot="10800000">
            <a:off x="6468649" y="4330497"/>
            <a:ext cx="2622194" cy="1978136"/>
          </a:xfrm>
          <a:prstGeom prst="circularArrow">
            <a:avLst>
              <a:gd name="adj1" fmla="val 12500"/>
              <a:gd name="adj2" fmla="val 1142319"/>
              <a:gd name="adj3" fmla="val 20457681"/>
              <a:gd name="adj4" fmla="val 16207855"/>
              <a:gd name="adj5" fmla="val 12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下矢印 21"/>
          <p:cNvSpPr/>
          <p:nvPr/>
        </p:nvSpPr>
        <p:spPr>
          <a:xfrm>
            <a:off x="5430474" y="3450046"/>
            <a:ext cx="394569" cy="395912"/>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下矢印 22"/>
          <p:cNvSpPr/>
          <p:nvPr/>
        </p:nvSpPr>
        <p:spPr>
          <a:xfrm rot="16200000">
            <a:off x="3882392" y="4059257"/>
            <a:ext cx="394569" cy="395912"/>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下矢印 23"/>
          <p:cNvSpPr/>
          <p:nvPr/>
        </p:nvSpPr>
        <p:spPr>
          <a:xfrm rot="10800000">
            <a:off x="5430474" y="4658457"/>
            <a:ext cx="394569" cy="395912"/>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987552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p:cNvSpPr/>
          <p:nvPr/>
        </p:nvSpPr>
        <p:spPr>
          <a:xfrm>
            <a:off x="6086159" y="1108471"/>
            <a:ext cx="2743200" cy="419496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ja-JP" dirty="0"/>
              <a:t>「商品としての</a:t>
            </a:r>
            <a:r>
              <a:rPr lang="en-US" altLang="ja-JP" dirty="0"/>
              <a:t>IT</a:t>
            </a:r>
            <a:r>
              <a:rPr lang="ja-JP" altLang="ja-JP" dirty="0"/>
              <a:t>」が生まれた歴史的背景 </a:t>
            </a:r>
            <a:endParaRPr kumimoji="1" lang="ja-JP" altLang="en-US" dirty="0"/>
          </a:p>
        </p:txBody>
      </p:sp>
      <p:sp>
        <p:nvSpPr>
          <p:cNvPr id="4" name="正方形/長方形 3"/>
          <p:cNvSpPr/>
          <p:nvPr/>
        </p:nvSpPr>
        <p:spPr>
          <a:xfrm>
            <a:off x="3201988" y="1108471"/>
            <a:ext cx="2743200" cy="419496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eiryo" charset="-128"/>
                <a:ea typeface="Meiryo" charset="-128"/>
                <a:cs typeface="Meiryo" charset="-128"/>
              </a:rPr>
              <a:t>ビジネス</a:t>
            </a:r>
          </a:p>
        </p:txBody>
      </p:sp>
      <p:sp>
        <p:nvSpPr>
          <p:cNvPr id="5" name="正方形/長方形 4"/>
          <p:cNvSpPr/>
          <p:nvPr/>
        </p:nvSpPr>
        <p:spPr>
          <a:xfrm>
            <a:off x="309281" y="1108471"/>
            <a:ext cx="2751735" cy="419496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charset="-128"/>
                <a:ea typeface="Meiryo" charset="-128"/>
                <a:cs typeface="Meiryo" charset="-128"/>
              </a:rPr>
              <a:t>ビジネス</a:t>
            </a:r>
            <a:endParaRPr kumimoji="1" lang="ja-JP" altLang="en-US" sz="2400" dirty="0">
              <a:solidFill>
                <a:srgbClr val="FFFFFF"/>
              </a:solidFill>
              <a:latin typeface="Meiryo" charset="-128"/>
              <a:ea typeface="Meiryo" charset="-128"/>
              <a:cs typeface="Meiryo" charset="-128"/>
            </a:endParaRPr>
          </a:p>
        </p:txBody>
      </p:sp>
      <p:sp>
        <p:nvSpPr>
          <p:cNvPr id="7" name="正方形/長方形 6"/>
          <p:cNvSpPr/>
          <p:nvPr/>
        </p:nvSpPr>
        <p:spPr>
          <a:xfrm>
            <a:off x="1664043" y="4819132"/>
            <a:ext cx="1390146" cy="47631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9" name="正方形/長方形 8"/>
          <p:cNvSpPr/>
          <p:nvPr/>
        </p:nvSpPr>
        <p:spPr>
          <a:xfrm>
            <a:off x="3201988" y="3937684"/>
            <a:ext cx="2743200" cy="136575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38" name="テキスト ボックス 37"/>
          <p:cNvSpPr txBox="1"/>
          <p:nvPr/>
        </p:nvSpPr>
        <p:spPr>
          <a:xfrm>
            <a:off x="531364" y="761585"/>
            <a:ext cx="2480167"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1960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〜1980</a:t>
            </a:r>
            <a:r>
              <a:rPr kumimoji="1" lang="ja-JP" altLang="en-US" dirty="0">
                <a:latin typeface="Meiryo" charset="-128"/>
                <a:ea typeface="Meiryo" charset="-128"/>
                <a:cs typeface="Meiryo" charset="-128"/>
              </a:rPr>
              <a:t>年代</a:t>
            </a:r>
          </a:p>
        </p:txBody>
      </p:sp>
      <p:sp>
        <p:nvSpPr>
          <p:cNvPr id="39" name="テキスト ボックス 38"/>
          <p:cNvSpPr txBox="1"/>
          <p:nvPr/>
        </p:nvSpPr>
        <p:spPr>
          <a:xfrm>
            <a:off x="3333504" y="739139"/>
            <a:ext cx="2480167"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1990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〜2000</a:t>
            </a:r>
            <a:r>
              <a:rPr kumimoji="1" lang="ja-JP" altLang="en-US" dirty="0">
                <a:latin typeface="Meiryo" charset="-128"/>
                <a:ea typeface="Meiryo" charset="-128"/>
                <a:cs typeface="Meiryo" charset="-128"/>
              </a:rPr>
              <a:t>年代</a:t>
            </a:r>
          </a:p>
        </p:txBody>
      </p:sp>
      <p:sp>
        <p:nvSpPr>
          <p:cNvPr id="40" name="テキスト ボックス 39"/>
          <p:cNvSpPr txBox="1"/>
          <p:nvPr/>
        </p:nvSpPr>
        <p:spPr>
          <a:xfrm>
            <a:off x="6752039" y="737141"/>
            <a:ext cx="1447832"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2010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a:t>
            </a:r>
            <a:endParaRPr kumimoji="1" lang="ja-JP" altLang="en-US" dirty="0">
              <a:latin typeface="Meiryo" charset="-128"/>
              <a:ea typeface="Meiryo" charset="-128"/>
              <a:cs typeface="Meiryo" charset="-128"/>
            </a:endParaRPr>
          </a:p>
        </p:txBody>
      </p:sp>
      <p:sp>
        <p:nvSpPr>
          <p:cNvPr id="42" name="ホームベース 41"/>
          <p:cNvSpPr/>
          <p:nvPr/>
        </p:nvSpPr>
        <p:spPr>
          <a:xfrm>
            <a:off x="309281" y="5379305"/>
            <a:ext cx="8562870" cy="387178"/>
          </a:xfrm>
          <a:prstGeom prst="homePlate">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chemeClr val="bg1"/>
                </a:solidFill>
                <a:latin typeface="Meiryo" charset="-128"/>
                <a:ea typeface="Meiryo" charset="-128"/>
                <a:cs typeface="Meiryo" charset="-128"/>
              </a:rPr>
              <a:t>道具としての</a:t>
            </a:r>
            <a:r>
              <a:rPr kumimoji="1" lang="en-US" altLang="ja-JP" sz="1400" dirty="0">
                <a:solidFill>
                  <a:schemeClr val="bg1"/>
                </a:solidFill>
                <a:latin typeface="Meiryo" charset="-128"/>
                <a:ea typeface="Meiryo" charset="-128"/>
                <a:cs typeface="Meiryo" charset="-128"/>
              </a:rPr>
              <a:t>IT</a:t>
            </a:r>
            <a:endParaRPr kumimoji="1" lang="ja-JP" altLang="en-US" sz="1400" dirty="0">
              <a:solidFill>
                <a:schemeClr val="bg1"/>
              </a:solidFill>
              <a:latin typeface="Meiryo" charset="-128"/>
              <a:ea typeface="Meiryo" charset="-128"/>
              <a:cs typeface="Meiryo" charset="-128"/>
            </a:endParaRPr>
          </a:p>
        </p:txBody>
      </p:sp>
      <p:sp>
        <p:nvSpPr>
          <p:cNvPr id="43" name="ホームベース 42"/>
          <p:cNvSpPr/>
          <p:nvPr/>
        </p:nvSpPr>
        <p:spPr>
          <a:xfrm>
            <a:off x="2314831" y="5790534"/>
            <a:ext cx="6557319" cy="387178"/>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chemeClr val="bg1"/>
                </a:solidFill>
                <a:latin typeface="Meiryo" charset="-128"/>
                <a:ea typeface="Meiryo" charset="-128"/>
                <a:cs typeface="Meiryo" charset="-128"/>
              </a:rPr>
              <a:t>仕組みとしての</a:t>
            </a:r>
            <a:r>
              <a:rPr kumimoji="1" lang="en-US" altLang="ja-JP" sz="1400" dirty="0">
                <a:solidFill>
                  <a:schemeClr val="bg1"/>
                </a:solidFill>
                <a:latin typeface="Meiryo" charset="-128"/>
                <a:ea typeface="Meiryo" charset="-128"/>
                <a:cs typeface="Meiryo" charset="-128"/>
              </a:rPr>
              <a:t>IT</a:t>
            </a:r>
            <a:endParaRPr kumimoji="1" lang="ja-JP" altLang="en-US" sz="1400" dirty="0">
              <a:solidFill>
                <a:schemeClr val="bg1"/>
              </a:solidFill>
              <a:latin typeface="Meiryo" charset="-128"/>
              <a:ea typeface="Meiryo" charset="-128"/>
              <a:cs typeface="Meiryo" charset="-128"/>
            </a:endParaRPr>
          </a:p>
        </p:txBody>
      </p:sp>
      <p:sp>
        <p:nvSpPr>
          <p:cNvPr id="44" name="ホームベース 43"/>
          <p:cNvSpPr/>
          <p:nvPr/>
        </p:nvSpPr>
        <p:spPr>
          <a:xfrm>
            <a:off x="6133367" y="6201763"/>
            <a:ext cx="2738783" cy="387178"/>
          </a:xfrm>
          <a:prstGeom prst="homePlat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chemeClr val="bg1"/>
                </a:solidFill>
                <a:latin typeface="Meiryo" charset="-128"/>
                <a:ea typeface="Meiryo" charset="-128"/>
                <a:cs typeface="Meiryo" charset="-128"/>
              </a:rPr>
              <a:t>思想としての</a:t>
            </a:r>
            <a:r>
              <a:rPr kumimoji="1" lang="en-US" altLang="ja-JP" sz="1400" dirty="0">
                <a:solidFill>
                  <a:schemeClr val="bg1"/>
                </a:solidFill>
                <a:latin typeface="Meiryo" charset="-128"/>
                <a:ea typeface="Meiryo" charset="-128"/>
                <a:cs typeface="Meiryo" charset="-128"/>
              </a:rPr>
              <a:t>IT</a:t>
            </a:r>
            <a:endParaRPr kumimoji="1" lang="ja-JP" altLang="en-US" sz="1400" dirty="0">
              <a:solidFill>
                <a:schemeClr val="bg1"/>
              </a:solidFill>
              <a:latin typeface="Meiryo" charset="-128"/>
              <a:ea typeface="Meiryo" charset="-128"/>
              <a:cs typeface="Meiryo" charset="-128"/>
            </a:endParaRPr>
          </a:p>
        </p:txBody>
      </p:sp>
      <p:sp>
        <p:nvSpPr>
          <p:cNvPr id="45" name="正方形/長方形 44"/>
          <p:cNvSpPr/>
          <p:nvPr/>
        </p:nvSpPr>
        <p:spPr>
          <a:xfrm>
            <a:off x="6085809"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6" name="正方形/長方形 45"/>
          <p:cNvSpPr/>
          <p:nvPr/>
        </p:nvSpPr>
        <p:spPr>
          <a:xfrm>
            <a:off x="7931908"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7" name="正方形/長方形 46"/>
          <p:cNvSpPr/>
          <p:nvPr/>
        </p:nvSpPr>
        <p:spPr>
          <a:xfrm>
            <a:off x="6983260" y="1937712"/>
            <a:ext cx="948648"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8" name="正方形/長方形 47"/>
          <p:cNvSpPr/>
          <p:nvPr/>
        </p:nvSpPr>
        <p:spPr>
          <a:xfrm>
            <a:off x="6085809" y="2774267"/>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9" name="正方形/長方形 48"/>
          <p:cNvSpPr/>
          <p:nvPr/>
        </p:nvSpPr>
        <p:spPr>
          <a:xfrm>
            <a:off x="6983260" y="3615750"/>
            <a:ext cx="947948" cy="847656"/>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0" name="正方形/長方形 49"/>
          <p:cNvSpPr/>
          <p:nvPr/>
        </p:nvSpPr>
        <p:spPr>
          <a:xfrm>
            <a:off x="6085809" y="4467796"/>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1" name="正方形/長方形 50"/>
          <p:cNvSpPr/>
          <p:nvPr/>
        </p:nvSpPr>
        <p:spPr>
          <a:xfrm>
            <a:off x="7931558" y="276695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2" name="正方形/長方形 51"/>
          <p:cNvSpPr/>
          <p:nvPr/>
        </p:nvSpPr>
        <p:spPr>
          <a:xfrm>
            <a:off x="7931557" y="4467795"/>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37" name="テキスト ボックス 36"/>
          <p:cNvSpPr txBox="1"/>
          <p:nvPr/>
        </p:nvSpPr>
        <p:spPr>
          <a:xfrm>
            <a:off x="6380142" y="2866726"/>
            <a:ext cx="2191626" cy="646331"/>
          </a:xfrm>
          <a:prstGeom prst="rect">
            <a:avLst/>
          </a:prstGeom>
          <a:noFill/>
          <a:effectLst/>
        </p:spPr>
        <p:txBody>
          <a:bodyPr wrap="none" rtlCol="0">
            <a:spAutoFit/>
          </a:bodyPr>
          <a:lstStyle/>
          <a:p>
            <a:pPr algn="ctr"/>
            <a:r>
              <a:rPr kumimoji="1" lang="ja-JP" altLang="en-US" sz="2400" dirty="0">
                <a:solidFill>
                  <a:schemeClr val="bg1"/>
                </a:solidFill>
                <a:latin typeface="Meiryo" charset="-128"/>
                <a:ea typeface="Meiryo" charset="-128"/>
                <a:cs typeface="Meiryo" charset="-128"/>
              </a:rPr>
              <a:t>ビジネス＋</a:t>
            </a:r>
            <a:r>
              <a:rPr kumimoji="1" lang="en-US" altLang="ja-JP" sz="2400" dirty="0">
                <a:solidFill>
                  <a:schemeClr val="bg1"/>
                </a:solidFill>
                <a:latin typeface="Meiryo" charset="-128"/>
                <a:ea typeface="Meiryo" charset="-128"/>
                <a:cs typeface="Meiryo" charset="-128"/>
              </a:rPr>
              <a:t>IT</a:t>
            </a:r>
          </a:p>
          <a:p>
            <a:pPr algn="ctr"/>
            <a:r>
              <a:rPr lang="ja-JP" altLang="en-US" sz="1200" dirty="0">
                <a:solidFill>
                  <a:schemeClr val="bg1"/>
                </a:solidFill>
                <a:latin typeface="Meiryo" charset="-128"/>
                <a:ea typeface="Meiryo" charset="-128"/>
                <a:cs typeface="Meiryo" charset="-128"/>
              </a:rPr>
              <a:t>（</a:t>
            </a:r>
            <a:r>
              <a:rPr lang="en-US" altLang="ja-JP" sz="1200" dirty="0">
                <a:solidFill>
                  <a:schemeClr val="bg1"/>
                </a:solidFill>
                <a:latin typeface="Meiryo" charset="-128"/>
                <a:ea typeface="Meiryo" charset="-128"/>
                <a:cs typeface="Meiryo" charset="-128"/>
              </a:rPr>
              <a:t>IT</a:t>
            </a:r>
            <a:r>
              <a:rPr lang="ja-JP" altLang="en-US" sz="1200" dirty="0">
                <a:solidFill>
                  <a:schemeClr val="bg1"/>
                </a:solidFill>
                <a:latin typeface="Meiryo" charset="-128"/>
                <a:ea typeface="Meiryo" charset="-128"/>
                <a:cs typeface="Meiryo" charset="-128"/>
              </a:rPr>
              <a:t>と一体化したビジネス）</a:t>
            </a:r>
            <a:endParaRPr kumimoji="1" lang="ja-JP" altLang="en-US" sz="1200" dirty="0">
              <a:solidFill>
                <a:schemeClr val="bg1"/>
              </a:solidFill>
              <a:latin typeface="Meiryo" charset="-128"/>
              <a:ea typeface="Meiryo" charset="-128"/>
              <a:cs typeface="Meiryo" charset="-128"/>
            </a:endParaRPr>
          </a:p>
        </p:txBody>
      </p:sp>
      <p:sp>
        <p:nvSpPr>
          <p:cNvPr id="23" name="スライド番号プレースホルダー 2"/>
          <p:cNvSpPr>
            <a:spLocks noGrp="1"/>
          </p:cNvSpPr>
          <p:nvPr>
            <p:ph type="sldNum" sz="quarter" idx="12"/>
          </p:nvPr>
        </p:nvSpPr>
        <p:spPr>
          <a:xfrm>
            <a:off x="6932246" y="6651702"/>
            <a:ext cx="2133600" cy="217800"/>
          </a:xfrm>
        </p:spPr>
        <p:txBody>
          <a:bodyPr/>
          <a:lstStyle/>
          <a:p>
            <a:r>
              <a:rPr kumimoji="1" lang="en-US" altLang="ja-JP" dirty="0"/>
              <a:t>36</a:t>
            </a:r>
            <a:endParaRPr kumimoji="1" lang="ja-JP" altLang="en-US" dirty="0"/>
          </a:p>
        </p:txBody>
      </p:sp>
    </p:spTree>
    <p:extLst>
      <p:ext uri="{BB962C8B-B14F-4D97-AF65-F5344CB8AC3E}">
        <p14:creationId xmlns:p14="http://schemas.microsoft.com/office/powerpoint/2010/main" val="482275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Arial" pitchFamily="34" charset="0"/>
                <a:ea typeface="HGP創英角ｺﾞｼｯｸUB" pitchFamily="50" charset="-128"/>
                <a:cs typeface="Arial" pitchFamily="34" charset="0"/>
              </a:rPr>
              <a:t>第</a:t>
            </a:r>
            <a:r>
              <a:rPr lang="en-US" altLang="ja-JP" sz="2400" dirty="0">
                <a:solidFill>
                  <a:schemeClr val="bg1"/>
                </a:solidFill>
                <a:latin typeface="Arial" pitchFamily="34" charset="0"/>
                <a:ea typeface="HGP創英角ｺﾞｼｯｸUB" pitchFamily="50" charset="-128"/>
                <a:cs typeface="Arial" pitchFamily="34" charset="0"/>
              </a:rPr>
              <a:t>2</a:t>
            </a:r>
            <a:r>
              <a:rPr lang="ja-JP" altLang="en-US" sz="2400" dirty="0">
                <a:solidFill>
                  <a:schemeClr val="bg1"/>
                </a:solidFill>
                <a:latin typeface="Arial" pitchFamily="34" charset="0"/>
                <a:ea typeface="HGP創英角ｺﾞｼｯｸUB" pitchFamily="50" charset="-128"/>
                <a:cs typeface="Arial" pitchFamily="34" charset="0"/>
              </a:rPr>
              <a:t>章</a:t>
            </a:r>
            <a:endParaRPr lang="en-US" altLang="ja-JP" sz="2400" dirty="0">
              <a:solidFill>
                <a:schemeClr val="bg1"/>
              </a:solidFill>
              <a:latin typeface="Arial" pitchFamily="34" charset="0"/>
              <a:ea typeface="HGP創英角ｺﾞｼｯｸUB" pitchFamily="50" charset="-128"/>
              <a:cs typeface="Arial" pitchFamily="34" charset="0"/>
            </a:endParaRPr>
          </a:p>
          <a:p>
            <a:pPr algn="r"/>
            <a:r>
              <a:rPr lang="en-US" altLang="ja-JP" sz="2400" dirty="0">
                <a:solidFill>
                  <a:schemeClr val="bg1"/>
                </a:solidFill>
                <a:latin typeface="Arial" pitchFamily="34" charset="0"/>
                <a:ea typeface="HGP創英角ｺﾞｼｯｸUB" pitchFamily="50" charset="-128"/>
                <a:cs typeface="Arial" pitchFamily="34" charset="0"/>
              </a:rPr>
              <a:t>IT</a:t>
            </a:r>
            <a:r>
              <a:rPr lang="ja-JP" altLang="en-US" sz="2400" dirty="0">
                <a:solidFill>
                  <a:schemeClr val="bg1"/>
                </a:solidFill>
                <a:latin typeface="Arial" pitchFamily="34" charset="0"/>
                <a:ea typeface="HGP創英角ｺﾞｼｯｸUB" pitchFamily="50" charset="-128"/>
                <a:cs typeface="Arial" pitchFamily="34" charset="0"/>
              </a:rPr>
              <a:t>で変わるビジネス</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72131633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正方形/長方形 135"/>
          <p:cNvSpPr/>
          <p:nvPr/>
        </p:nvSpPr>
        <p:spPr>
          <a:xfrm>
            <a:off x="755576" y="2943319"/>
            <a:ext cx="7632848" cy="358202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755576" y="908720"/>
            <a:ext cx="7632848" cy="1659935"/>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ホームベース 134"/>
          <p:cNvSpPr/>
          <p:nvPr/>
        </p:nvSpPr>
        <p:spPr>
          <a:xfrm>
            <a:off x="3284969" y="5499216"/>
            <a:ext cx="2576788" cy="412797"/>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a:solidFill>
                  <a:srgbClr val="FFFFFF"/>
                </a:solidFill>
                <a:latin typeface="Hiragino Kaku Gothic Pro W6" charset="-128"/>
                <a:ea typeface="Hiragino Kaku Gothic Pro W6" charset="-128"/>
                <a:cs typeface="Hiragino Kaku Gothic Pro W6" charset="-128"/>
              </a:rPr>
              <a:t>コンサルティング</a:t>
            </a:r>
            <a:r>
              <a:rPr lang="ja-JP" altLang="en-US" sz="1100" dirty="0">
                <a:solidFill>
                  <a:srgbClr val="FFFFFF"/>
                </a:solidFill>
                <a:latin typeface="Hiragino Kaku Gothic Pro W6" charset="-128"/>
                <a:ea typeface="Hiragino Kaku Gothic Pro W6" charset="-128"/>
                <a:cs typeface="Hiragino Kaku Gothic Pro W6" charset="-128"/>
              </a:rPr>
              <a:t>やサービスなど</a:t>
            </a:r>
            <a:endParaRPr lang="en-US" altLang="ja-JP" sz="1100" dirty="0">
              <a:solidFill>
                <a:srgbClr val="FFFFFF"/>
              </a:solidFill>
              <a:latin typeface="Hiragino Kaku Gothic Pro W6" charset="-128"/>
              <a:ea typeface="Hiragino Kaku Gothic Pro W6" charset="-128"/>
              <a:cs typeface="Hiragino Kaku Gothic Pro W6" charset="-128"/>
            </a:endParaRPr>
          </a:p>
          <a:p>
            <a:pPr algn="ctr"/>
            <a:r>
              <a:rPr kumimoji="1" lang="ja-JP" altLang="en-US" sz="1100" dirty="0">
                <a:solidFill>
                  <a:srgbClr val="FFFFFF"/>
                </a:solidFill>
                <a:latin typeface="Hiragino Kaku Gothic Pro W6" charset="-128"/>
                <a:ea typeface="Hiragino Kaku Gothic Pro W6" charset="-128"/>
                <a:cs typeface="Hiragino Kaku Gothic Pro W6" charset="-128"/>
              </a:rPr>
              <a:t>新たなビジネス価値の創出・提供</a:t>
            </a:r>
          </a:p>
        </p:txBody>
      </p:sp>
      <p:sp>
        <p:nvSpPr>
          <p:cNvPr id="132" name="ホームベース 131"/>
          <p:cNvSpPr/>
          <p:nvPr/>
        </p:nvSpPr>
        <p:spPr>
          <a:xfrm>
            <a:off x="1183415" y="4385401"/>
            <a:ext cx="3456384" cy="648072"/>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b"/>
          <a:lstStyle/>
          <a:p>
            <a:r>
              <a:rPr kumimoji="1" lang="en-US" altLang="ja-JP" sz="1400" dirty="0">
                <a:solidFill>
                  <a:srgbClr val="FFFFFF"/>
                </a:solidFill>
                <a:latin typeface="Hiragino Kaku Gothic Pro W6" charset="-128"/>
                <a:ea typeface="Hiragino Kaku Gothic Pro W6" charset="-128"/>
                <a:cs typeface="Hiragino Kaku Gothic Pro W6" charset="-128"/>
              </a:rPr>
              <a:t>		</a:t>
            </a:r>
            <a:r>
              <a:rPr kumimoji="1" lang="ja-JP" altLang="en-US" sz="1400" dirty="0">
                <a:solidFill>
                  <a:srgbClr val="FFFFFF"/>
                </a:solidFill>
                <a:latin typeface="Hiragino Kaku Gothic Pro W6" charset="-128"/>
                <a:ea typeface="Hiragino Kaku Gothic Pro W6" charset="-128"/>
                <a:cs typeface="Hiragino Kaku Gothic Pro W6" charset="-128"/>
              </a:rPr>
              <a:t>開発・生産による</a:t>
            </a:r>
            <a:r>
              <a:rPr kumimoji="1" lang="ja-JP" altLang="en-US" sz="2400" dirty="0">
                <a:solidFill>
                  <a:srgbClr val="FFFFFF"/>
                </a:solidFill>
                <a:latin typeface="Hiragino Kaku Gothic Pro W6" charset="-128"/>
                <a:ea typeface="Hiragino Kaku Gothic Pro W6" charset="-128"/>
                <a:cs typeface="Hiragino Kaku Gothic Pro W6" charset="-128"/>
              </a:rPr>
              <a:t>　　　</a:t>
            </a:r>
            <a:endParaRPr kumimoji="1" lang="en-US" altLang="ja-JP" sz="2400" dirty="0">
              <a:solidFill>
                <a:srgbClr val="FFFFFF"/>
              </a:solidFill>
              <a:latin typeface="Hiragino Kaku Gothic Pro W6" charset="-128"/>
              <a:ea typeface="Hiragino Kaku Gothic Pro W6" charset="-128"/>
              <a:cs typeface="Hiragino Kaku Gothic Pro W6" charset="-128"/>
            </a:endParaRPr>
          </a:p>
          <a:p>
            <a:r>
              <a:rPr kumimoji="1" lang="en-US" altLang="ja-JP" sz="2400" dirty="0">
                <a:solidFill>
                  <a:srgbClr val="FFFFFF"/>
                </a:solidFill>
                <a:latin typeface="Hiragino Kaku Gothic Pro W6" charset="-128"/>
                <a:ea typeface="Hiragino Kaku Gothic Pro W6" charset="-128"/>
                <a:cs typeface="Hiragino Kaku Gothic Pro W6" charset="-128"/>
              </a:rPr>
              <a:t>		</a:t>
            </a:r>
            <a:r>
              <a:rPr kumimoji="1" lang="ja-JP" altLang="en-US" sz="2400" dirty="0">
                <a:solidFill>
                  <a:srgbClr val="FFFFFF"/>
                </a:solidFill>
                <a:latin typeface="Hiragino Kaku Gothic Pro W6" charset="-128"/>
                <a:ea typeface="Hiragino Kaku Gothic Pro W6" charset="-128"/>
                <a:cs typeface="Hiragino Kaku Gothic Pro W6" charset="-128"/>
              </a:rPr>
              <a:t>価値の創出</a:t>
            </a:r>
          </a:p>
        </p:txBody>
      </p:sp>
      <p:sp>
        <p:nvSpPr>
          <p:cNvPr id="133" name="ホームベース 132"/>
          <p:cNvSpPr/>
          <p:nvPr/>
        </p:nvSpPr>
        <p:spPr>
          <a:xfrm>
            <a:off x="4644008" y="4358182"/>
            <a:ext cx="3456384" cy="648072"/>
          </a:xfrm>
          <a:prstGeom prst="homePlat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b"/>
          <a:lstStyle/>
          <a:p>
            <a:r>
              <a:rPr kumimoji="1" lang="en-US" altLang="ja-JP" sz="1400" dirty="0">
                <a:solidFill>
                  <a:srgbClr val="FFFFFF"/>
                </a:solidFill>
                <a:latin typeface="Hiragino Kaku Gothic Pro W6" charset="-128"/>
                <a:ea typeface="Hiragino Kaku Gothic Pro W6" charset="-128"/>
                <a:cs typeface="Hiragino Kaku Gothic Pro W6" charset="-128"/>
              </a:rPr>
              <a:t>			</a:t>
            </a:r>
            <a:r>
              <a:rPr kumimoji="1" lang="ja-JP" altLang="en-US" sz="1400" dirty="0">
                <a:solidFill>
                  <a:srgbClr val="FFFFFF"/>
                </a:solidFill>
                <a:latin typeface="Hiragino Kaku Gothic Pro W6" charset="-128"/>
                <a:ea typeface="Hiragino Kaku Gothic Pro W6" charset="-128"/>
                <a:cs typeface="Hiragino Kaku Gothic Pro W6" charset="-128"/>
              </a:rPr>
              <a:t>使用による</a:t>
            </a:r>
            <a:r>
              <a:rPr kumimoji="1" lang="ja-JP" altLang="en-US" sz="2400" dirty="0">
                <a:solidFill>
                  <a:srgbClr val="FFFFFF"/>
                </a:solidFill>
                <a:latin typeface="Hiragino Kaku Gothic Pro W6" charset="-128"/>
                <a:ea typeface="Hiragino Kaku Gothic Pro W6" charset="-128"/>
                <a:cs typeface="Hiragino Kaku Gothic Pro W6" charset="-128"/>
              </a:rPr>
              <a:t>　　　　</a:t>
            </a:r>
            <a:endParaRPr kumimoji="1" lang="en-US" altLang="ja-JP" sz="2400" dirty="0">
              <a:solidFill>
                <a:srgbClr val="FFFFFF"/>
              </a:solidFill>
              <a:latin typeface="Hiragino Kaku Gothic Pro W6" charset="-128"/>
              <a:ea typeface="Hiragino Kaku Gothic Pro W6" charset="-128"/>
              <a:cs typeface="Hiragino Kaku Gothic Pro W6" charset="-128"/>
            </a:endParaRPr>
          </a:p>
          <a:p>
            <a:r>
              <a:rPr kumimoji="1" lang="en-US" altLang="ja-JP" sz="2400" dirty="0">
                <a:solidFill>
                  <a:srgbClr val="FFFFFF"/>
                </a:solidFill>
                <a:latin typeface="Hiragino Kaku Gothic Pro W6" charset="-128"/>
                <a:ea typeface="Hiragino Kaku Gothic Pro W6" charset="-128"/>
                <a:cs typeface="Hiragino Kaku Gothic Pro W6" charset="-128"/>
              </a:rPr>
              <a:t>			</a:t>
            </a:r>
            <a:r>
              <a:rPr kumimoji="1" lang="ja-JP" altLang="en-US" sz="2400" dirty="0">
                <a:solidFill>
                  <a:srgbClr val="FFFFFF"/>
                </a:solidFill>
                <a:latin typeface="Hiragino Kaku Gothic Pro W6" charset="-128"/>
                <a:ea typeface="Hiragino Kaku Gothic Pro W6" charset="-128"/>
                <a:cs typeface="Hiragino Kaku Gothic Pro W6" charset="-128"/>
              </a:rPr>
              <a:t>価値の消費</a:t>
            </a:r>
          </a:p>
        </p:txBody>
      </p:sp>
      <p:sp>
        <p:nvSpPr>
          <p:cNvPr id="2" name="タイトル 1"/>
          <p:cNvSpPr>
            <a:spLocks noGrp="1"/>
          </p:cNvSpPr>
          <p:nvPr>
            <p:ph type="title"/>
          </p:nvPr>
        </p:nvSpPr>
        <p:spPr/>
        <p:txBody>
          <a:bodyPr/>
          <a:lstStyle/>
          <a:p>
            <a:r>
              <a:rPr lang="ja-JP" altLang="en-US" dirty="0"/>
              <a:t>製造業のサービス化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a:t>
            </a:fld>
            <a:endParaRPr kumimoji="1" lang="ja-JP" altLang="en-US"/>
          </a:p>
        </p:txBody>
      </p:sp>
      <p:sp>
        <p:nvSpPr>
          <p:cNvPr id="4" name="ホームベース 3"/>
          <p:cNvSpPr/>
          <p:nvPr/>
        </p:nvSpPr>
        <p:spPr>
          <a:xfrm>
            <a:off x="1187624" y="1407412"/>
            <a:ext cx="3456384" cy="648072"/>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b"/>
          <a:lstStyle/>
          <a:p>
            <a:r>
              <a:rPr kumimoji="1" lang="en-US" altLang="ja-JP" sz="1400" dirty="0">
                <a:solidFill>
                  <a:srgbClr val="FFFFFF"/>
                </a:solidFill>
                <a:latin typeface="Hiragino Kaku Gothic Pro W6" charset="-128"/>
                <a:ea typeface="Hiragino Kaku Gothic Pro W6" charset="-128"/>
                <a:cs typeface="Hiragino Kaku Gothic Pro W6" charset="-128"/>
              </a:rPr>
              <a:t>		</a:t>
            </a:r>
            <a:r>
              <a:rPr kumimoji="1" lang="ja-JP" altLang="en-US" sz="1400" dirty="0">
                <a:solidFill>
                  <a:srgbClr val="FFFFFF"/>
                </a:solidFill>
                <a:latin typeface="Hiragino Kaku Gothic Pro W6" charset="-128"/>
                <a:ea typeface="Hiragino Kaku Gothic Pro W6" charset="-128"/>
                <a:cs typeface="Hiragino Kaku Gothic Pro W6" charset="-128"/>
              </a:rPr>
              <a:t>開発・生産による</a:t>
            </a:r>
            <a:r>
              <a:rPr kumimoji="1" lang="ja-JP" altLang="en-US" sz="2400" dirty="0">
                <a:solidFill>
                  <a:srgbClr val="FFFFFF"/>
                </a:solidFill>
                <a:latin typeface="Hiragino Kaku Gothic Pro W6" charset="-128"/>
                <a:ea typeface="Hiragino Kaku Gothic Pro W6" charset="-128"/>
                <a:cs typeface="Hiragino Kaku Gothic Pro W6" charset="-128"/>
              </a:rPr>
              <a:t>　　　</a:t>
            </a:r>
            <a:endParaRPr kumimoji="1" lang="en-US" altLang="ja-JP" sz="2400" dirty="0">
              <a:solidFill>
                <a:srgbClr val="FFFFFF"/>
              </a:solidFill>
              <a:latin typeface="Hiragino Kaku Gothic Pro W6" charset="-128"/>
              <a:ea typeface="Hiragino Kaku Gothic Pro W6" charset="-128"/>
              <a:cs typeface="Hiragino Kaku Gothic Pro W6" charset="-128"/>
            </a:endParaRPr>
          </a:p>
          <a:p>
            <a:r>
              <a:rPr kumimoji="1" lang="en-US" altLang="ja-JP" sz="2400" dirty="0">
                <a:solidFill>
                  <a:srgbClr val="FFFFFF"/>
                </a:solidFill>
                <a:latin typeface="Hiragino Kaku Gothic Pro W6" charset="-128"/>
                <a:ea typeface="Hiragino Kaku Gothic Pro W6" charset="-128"/>
                <a:cs typeface="Hiragino Kaku Gothic Pro W6" charset="-128"/>
              </a:rPr>
              <a:t>		</a:t>
            </a:r>
            <a:r>
              <a:rPr kumimoji="1" lang="ja-JP" altLang="en-US" sz="2400" dirty="0">
                <a:solidFill>
                  <a:srgbClr val="FFFFFF"/>
                </a:solidFill>
                <a:latin typeface="Hiragino Kaku Gothic Pro W6" charset="-128"/>
                <a:ea typeface="Hiragino Kaku Gothic Pro W6" charset="-128"/>
                <a:cs typeface="Hiragino Kaku Gothic Pro W6" charset="-128"/>
              </a:rPr>
              <a:t>価値の創出</a:t>
            </a:r>
          </a:p>
        </p:txBody>
      </p:sp>
      <p:sp>
        <p:nvSpPr>
          <p:cNvPr id="5" name="ホームベース 4"/>
          <p:cNvSpPr/>
          <p:nvPr/>
        </p:nvSpPr>
        <p:spPr>
          <a:xfrm>
            <a:off x="4648217" y="1380193"/>
            <a:ext cx="3456384" cy="648072"/>
          </a:xfrm>
          <a:prstGeom prst="homePlat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b"/>
          <a:lstStyle/>
          <a:p>
            <a:r>
              <a:rPr kumimoji="1" lang="en-US" altLang="ja-JP" sz="1400" dirty="0">
                <a:solidFill>
                  <a:srgbClr val="FFFFFF"/>
                </a:solidFill>
                <a:latin typeface="Hiragino Kaku Gothic Pro W6" charset="-128"/>
                <a:ea typeface="Hiragino Kaku Gothic Pro W6" charset="-128"/>
                <a:cs typeface="Hiragino Kaku Gothic Pro W6" charset="-128"/>
              </a:rPr>
              <a:t>			</a:t>
            </a:r>
            <a:r>
              <a:rPr kumimoji="1" lang="ja-JP" altLang="en-US" sz="1400" dirty="0">
                <a:solidFill>
                  <a:srgbClr val="FFFFFF"/>
                </a:solidFill>
                <a:latin typeface="Hiragino Kaku Gothic Pro W6" charset="-128"/>
                <a:ea typeface="Hiragino Kaku Gothic Pro W6" charset="-128"/>
                <a:cs typeface="Hiragino Kaku Gothic Pro W6" charset="-128"/>
              </a:rPr>
              <a:t>使用による</a:t>
            </a:r>
            <a:r>
              <a:rPr kumimoji="1" lang="ja-JP" altLang="en-US" sz="2400" dirty="0">
                <a:solidFill>
                  <a:srgbClr val="FFFFFF"/>
                </a:solidFill>
                <a:latin typeface="Hiragino Kaku Gothic Pro W6" charset="-128"/>
                <a:ea typeface="Hiragino Kaku Gothic Pro W6" charset="-128"/>
                <a:cs typeface="Hiragino Kaku Gothic Pro W6" charset="-128"/>
              </a:rPr>
              <a:t>　　　　</a:t>
            </a:r>
            <a:endParaRPr kumimoji="1" lang="en-US" altLang="ja-JP" sz="2400" dirty="0">
              <a:solidFill>
                <a:srgbClr val="FFFFFF"/>
              </a:solidFill>
              <a:latin typeface="Hiragino Kaku Gothic Pro W6" charset="-128"/>
              <a:ea typeface="Hiragino Kaku Gothic Pro W6" charset="-128"/>
              <a:cs typeface="Hiragino Kaku Gothic Pro W6" charset="-128"/>
            </a:endParaRPr>
          </a:p>
          <a:p>
            <a:r>
              <a:rPr kumimoji="1" lang="en-US" altLang="ja-JP" sz="2400" dirty="0">
                <a:solidFill>
                  <a:srgbClr val="FFFFFF"/>
                </a:solidFill>
                <a:latin typeface="Hiragino Kaku Gothic Pro W6" charset="-128"/>
                <a:ea typeface="Hiragino Kaku Gothic Pro W6" charset="-128"/>
                <a:cs typeface="Hiragino Kaku Gothic Pro W6" charset="-128"/>
              </a:rPr>
              <a:t>			</a:t>
            </a:r>
            <a:r>
              <a:rPr kumimoji="1" lang="ja-JP" altLang="en-US" sz="2400" dirty="0">
                <a:solidFill>
                  <a:srgbClr val="FFFFFF"/>
                </a:solidFill>
                <a:latin typeface="Hiragino Kaku Gothic Pro W6" charset="-128"/>
                <a:ea typeface="Hiragino Kaku Gothic Pro W6" charset="-128"/>
                <a:cs typeface="Hiragino Kaku Gothic Pro W6" charset="-128"/>
              </a:rPr>
              <a:t>価値の消費</a:t>
            </a:r>
          </a:p>
        </p:txBody>
      </p:sp>
      <p:sp>
        <p:nvSpPr>
          <p:cNvPr id="6" name="左カーブ矢印 5"/>
          <p:cNvSpPr/>
          <p:nvPr/>
        </p:nvSpPr>
        <p:spPr>
          <a:xfrm rot="16200000">
            <a:off x="4367861" y="906132"/>
            <a:ext cx="449475" cy="1090301"/>
          </a:xfrm>
          <a:prstGeom prst="curvedLef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左カーブ矢印 6"/>
          <p:cNvSpPr/>
          <p:nvPr/>
        </p:nvSpPr>
        <p:spPr>
          <a:xfrm rot="5400000">
            <a:off x="4320558" y="1474401"/>
            <a:ext cx="449475" cy="1090301"/>
          </a:xfrm>
          <a:prstGeom prst="curvedLeft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 name="図形グループ 7"/>
          <p:cNvGrpSpPr/>
          <p:nvPr/>
        </p:nvGrpSpPr>
        <p:grpSpPr>
          <a:xfrm>
            <a:off x="5460306" y="1475817"/>
            <a:ext cx="230909" cy="419498"/>
            <a:chOff x="1946324" y="4125162"/>
            <a:chExt cx="969964" cy="2007872"/>
          </a:xfrm>
        </p:grpSpPr>
        <p:sp>
          <p:nvSpPr>
            <p:cNvPr id="9" name="円/楕円 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0" name="フローチャート: 論理積ゲート 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1" name="図形グループ 10"/>
          <p:cNvGrpSpPr/>
          <p:nvPr/>
        </p:nvGrpSpPr>
        <p:grpSpPr>
          <a:xfrm>
            <a:off x="1636777" y="1475817"/>
            <a:ext cx="419151" cy="480440"/>
            <a:chOff x="4732300" y="5435324"/>
            <a:chExt cx="669536" cy="1021093"/>
          </a:xfrm>
        </p:grpSpPr>
        <p:sp>
          <p:nvSpPr>
            <p:cNvPr id="12" name="正方形/長方形 11"/>
            <p:cNvSpPr/>
            <p:nvPr/>
          </p:nvSpPr>
          <p:spPr>
            <a:xfrm>
              <a:off x="4732300" y="5435324"/>
              <a:ext cx="669536" cy="102109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518218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497053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4761453"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 name="直線コネクタ 15"/>
            <p:cNvCxnSpPr/>
            <p:nvPr/>
          </p:nvCxnSpPr>
          <p:spPr>
            <a:xfrm>
              <a:off x="4761453" y="6192188"/>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7" name="正方形/長方形 16"/>
            <p:cNvSpPr/>
            <p:nvPr/>
          </p:nvSpPr>
          <p:spPr>
            <a:xfrm>
              <a:off x="518218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497053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4761453"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 name="直線コネクタ 19"/>
            <p:cNvCxnSpPr/>
            <p:nvPr/>
          </p:nvCxnSpPr>
          <p:spPr>
            <a:xfrm>
              <a:off x="4761453" y="5490662"/>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21" name="正方形/長方形 20"/>
            <p:cNvSpPr/>
            <p:nvPr/>
          </p:nvSpPr>
          <p:spPr>
            <a:xfrm>
              <a:off x="518218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497053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4761453"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 name="直線コネクタ 23"/>
            <p:cNvCxnSpPr/>
            <p:nvPr/>
          </p:nvCxnSpPr>
          <p:spPr>
            <a:xfrm>
              <a:off x="4761453" y="5719444"/>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25" name="正方形/長方形 24"/>
            <p:cNvSpPr/>
            <p:nvPr/>
          </p:nvSpPr>
          <p:spPr>
            <a:xfrm>
              <a:off x="518218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497053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4761453"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 name="直線コネクタ 27"/>
            <p:cNvCxnSpPr/>
            <p:nvPr/>
          </p:nvCxnSpPr>
          <p:spPr>
            <a:xfrm>
              <a:off x="4761453" y="5951835"/>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67" name="テキスト ボックス 66"/>
          <p:cNvSpPr txBox="1"/>
          <p:nvPr/>
        </p:nvSpPr>
        <p:spPr>
          <a:xfrm>
            <a:off x="4127512" y="1584068"/>
            <a:ext cx="902811" cy="307777"/>
          </a:xfrm>
          <a:prstGeom prst="rect">
            <a:avLst/>
          </a:prstGeom>
          <a:noFill/>
        </p:spPr>
        <p:txBody>
          <a:bodyPr wrap="none" rtlCol="0">
            <a:spAutoFit/>
          </a:bodyPr>
          <a:lstStyle/>
          <a:p>
            <a:pPr algn="ctr"/>
            <a:r>
              <a:rPr kumimoji="1" lang="ja-JP" altLang="en-US" sz="1400" b="1">
                <a:solidFill>
                  <a:srgbClr val="002060"/>
                </a:solidFill>
                <a:latin typeface="Hiragino Kaku Gothic Pro W6" charset="-128"/>
                <a:ea typeface="Hiragino Kaku Gothic Pro W6" charset="-128"/>
                <a:cs typeface="Hiragino Kaku Gothic Pro W6" charset="-128"/>
              </a:rPr>
              <a:t>価値交換</a:t>
            </a:r>
          </a:p>
        </p:txBody>
      </p:sp>
      <p:sp>
        <p:nvSpPr>
          <p:cNvPr id="92" name="テキスト ボックス 91"/>
          <p:cNvSpPr txBox="1"/>
          <p:nvPr/>
        </p:nvSpPr>
        <p:spPr>
          <a:xfrm>
            <a:off x="4305107" y="991873"/>
            <a:ext cx="543739" cy="307777"/>
          </a:xfrm>
          <a:prstGeom prst="rect">
            <a:avLst/>
          </a:prstGeom>
          <a:noFill/>
        </p:spPr>
        <p:txBody>
          <a:bodyPr wrap="none" rtlCol="0">
            <a:spAutoFit/>
          </a:bodyPr>
          <a:lstStyle/>
          <a:p>
            <a:pPr algn="ctr"/>
            <a:r>
              <a:rPr kumimoji="1" lang="ja-JP" altLang="en-US" sz="1400">
                <a:solidFill>
                  <a:srgbClr val="0432FF"/>
                </a:solidFill>
                <a:latin typeface="Meiryo" charset="-128"/>
                <a:ea typeface="Meiryo" charset="-128"/>
                <a:cs typeface="Meiryo" charset="-128"/>
              </a:rPr>
              <a:t>販売</a:t>
            </a:r>
            <a:endParaRPr kumimoji="1" lang="ja-JP" altLang="en-US" sz="1400" dirty="0">
              <a:solidFill>
                <a:srgbClr val="0432FF"/>
              </a:solidFill>
              <a:latin typeface="Meiryo" charset="-128"/>
              <a:ea typeface="Meiryo" charset="-128"/>
              <a:cs typeface="Meiryo" charset="-128"/>
            </a:endParaRPr>
          </a:p>
        </p:txBody>
      </p:sp>
      <p:sp>
        <p:nvSpPr>
          <p:cNvPr id="95" name="テキスト ボックス 94"/>
          <p:cNvSpPr txBox="1"/>
          <p:nvPr/>
        </p:nvSpPr>
        <p:spPr>
          <a:xfrm>
            <a:off x="789727" y="951036"/>
            <a:ext cx="1620957" cy="307777"/>
          </a:xfrm>
          <a:prstGeom prst="rect">
            <a:avLst/>
          </a:prstGeom>
          <a:noFill/>
        </p:spPr>
        <p:txBody>
          <a:bodyPr wrap="none" rtlCol="0">
            <a:spAutoFit/>
          </a:bodyPr>
          <a:lstStyle/>
          <a:p>
            <a:r>
              <a:rPr lang="ja-JP" altLang="en-US" sz="1400" b="1" dirty="0">
                <a:solidFill>
                  <a:schemeClr val="tx1">
                    <a:lumMod val="50000"/>
                    <a:lumOff val="50000"/>
                  </a:schemeClr>
                </a:solidFill>
                <a:latin typeface="Meiryo" charset="-128"/>
                <a:ea typeface="Meiryo" charset="-128"/>
                <a:cs typeface="Meiryo" charset="-128"/>
              </a:rPr>
              <a:t>これまでの</a:t>
            </a:r>
            <a:r>
              <a:rPr kumimoji="1" lang="ja-JP" altLang="en-US" sz="1400" b="1" dirty="0">
                <a:solidFill>
                  <a:schemeClr val="tx1">
                    <a:lumMod val="50000"/>
                    <a:lumOff val="50000"/>
                  </a:schemeClr>
                </a:solidFill>
                <a:latin typeface="Meiryo" charset="-128"/>
                <a:ea typeface="Meiryo" charset="-128"/>
                <a:cs typeface="Meiryo" charset="-128"/>
              </a:rPr>
              <a:t>製造業</a:t>
            </a:r>
          </a:p>
        </p:txBody>
      </p:sp>
      <p:sp>
        <p:nvSpPr>
          <p:cNvPr id="89" name="テキスト ボックス 88"/>
          <p:cNvSpPr txBox="1"/>
          <p:nvPr/>
        </p:nvSpPr>
        <p:spPr>
          <a:xfrm>
            <a:off x="4313402" y="2248432"/>
            <a:ext cx="543739" cy="307777"/>
          </a:xfrm>
          <a:prstGeom prst="rect">
            <a:avLst/>
          </a:prstGeom>
          <a:noFill/>
        </p:spPr>
        <p:txBody>
          <a:bodyPr wrap="none" rtlCol="0">
            <a:spAutoFit/>
          </a:bodyPr>
          <a:lstStyle/>
          <a:p>
            <a:pPr algn="ctr"/>
            <a:r>
              <a:rPr kumimoji="1" lang="ja-JP" altLang="en-US" sz="1400" dirty="0">
                <a:solidFill>
                  <a:srgbClr val="00B050"/>
                </a:solidFill>
                <a:latin typeface="Meiryo" charset="-128"/>
                <a:ea typeface="Meiryo" charset="-128"/>
                <a:cs typeface="Meiryo" charset="-128"/>
              </a:rPr>
              <a:t>購入</a:t>
            </a:r>
          </a:p>
        </p:txBody>
      </p:sp>
      <p:sp>
        <p:nvSpPr>
          <p:cNvPr id="100" name="左カーブ矢印 99"/>
          <p:cNvSpPr/>
          <p:nvPr/>
        </p:nvSpPr>
        <p:spPr>
          <a:xfrm rot="16200000">
            <a:off x="4363652" y="3869907"/>
            <a:ext cx="449475" cy="1090301"/>
          </a:xfrm>
          <a:prstGeom prst="curvedLef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左カーブ矢印 100"/>
          <p:cNvSpPr/>
          <p:nvPr/>
        </p:nvSpPr>
        <p:spPr>
          <a:xfrm rot="5400000">
            <a:off x="4316349" y="4438176"/>
            <a:ext cx="449475" cy="1090301"/>
          </a:xfrm>
          <a:prstGeom prst="curvedLeft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05" name="図形グループ 104"/>
          <p:cNvGrpSpPr/>
          <p:nvPr/>
        </p:nvGrpSpPr>
        <p:grpSpPr>
          <a:xfrm>
            <a:off x="5456097" y="4439592"/>
            <a:ext cx="230909" cy="419498"/>
            <a:chOff x="1946324" y="4125162"/>
            <a:chExt cx="969964" cy="2007872"/>
          </a:xfrm>
        </p:grpSpPr>
        <p:sp>
          <p:nvSpPr>
            <p:cNvPr id="106" name="円/楕円 10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07" name="フローチャート: 論理積ゲート 10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08" name="図形グループ 107"/>
          <p:cNvGrpSpPr/>
          <p:nvPr/>
        </p:nvGrpSpPr>
        <p:grpSpPr>
          <a:xfrm>
            <a:off x="1632568" y="4439592"/>
            <a:ext cx="419151" cy="480440"/>
            <a:chOff x="4732300" y="5435324"/>
            <a:chExt cx="669536" cy="1021093"/>
          </a:xfrm>
        </p:grpSpPr>
        <p:sp>
          <p:nvSpPr>
            <p:cNvPr id="109" name="正方形/長方形 108"/>
            <p:cNvSpPr/>
            <p:nvPr/>
          </p:nvSpPr>
          <p:spPr>
            <a:xfrm>
              <a:off x="4732300" y="5435324"/>
              <a:ext cx="669536" cy="102109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正方形/長方形 109"/>
            <p:cNvSpPr/>
            <p:nvPr/>
          </p:nvSpPr>
          <p:spPr>
            <a:xfrm>
              <a:off x="518218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正方形/長方形 110"/>
            <p:cNvSpPr/>
            <p:nvPr/>
          </p:nvSpPr>
          <p:spPr>
            <a:xfrm>
              <a:off x="497053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正方形/長方形 111"/>
            <p:cNvSpPr/>
            <p:nvPr/>
          </p:nvSpPr>
          <p:spPr>
            <a:xfrm>
              <a:off x="4761453"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3" name="直線コネクタ 112"/>
            <p:cNvCxnSpPr/>
            <p:nvPr/>
          </p:nvCxnSpPr>
          <p:spPr>
            <a:xfrm>
              <a:off x="4761453" y="6192188"/>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14" name="正方形/長方形 113"/>
            <p:cNvSpPr/>
            <p:nvPr/>
          </p:nvSpPr>
          <p:spPr>
            <a:xfrm>
              <a:off x="518218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p:cNvSpPr/>
            <p:nvPr/>
          </p:nvSpPr>
          <p:spPr>
            <a:xfrm>
              <a:off x="497053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正方形/長方形 115"/>
            <p:cNvSpPr/>
            <p:nvPr/>
          </p:nvSpPr>
          <p:spPr>
            <a:xfrm>
              <a:off x="4761453"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7" name="直線コネクタ 116"/>
            <p:cNvCxnSpPr/>
            <p:nvPr/>
          </p:nvCxnSpPr>
          <p:spPr>
            <a:xfrm>
              <a:off x="4761453" y="5490662"/>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18" name="正方形/長方形 117"/>
            <p:cNvSpPr/>
            <p:nvPr/>
          </p:nvSpPr>
          <p:spPr>
            <a:xfrm>
              <a:off x="518218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正方形/長方形 118"/>
            <p:cNvSpPr/>
            <p:nvPr/>
          </p:nvSpPr>
          <p:spPr>
            <a:xfrm>
              <a:off x="497053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正方形/長方形 119"/>
            <p:cNvSpPr/>
            <p:nvPr/>
          </p:nvSpPr>
          <p:spPr>
            <a:xfrm>
              <a:off x="4761453"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1" name="直線コネクタ 120"/>
            <p:cNvCxnSpPr/>
            <p:nvPr/>
          </p:nvCxnSpPr>
          <p:spPr>
            <a:xfrm>
              <a:off x="4761453" y="5719444"/>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22" name="正方形/長方形 121"/>
            <p:cNvSpPr/>
            <p:nvPr/>
          </p:nvSpPr>
          <p:spPr>
            <a:xfrm>
              <a:off x="518218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正方形/長方形 122"/>
            <p:cNvSpPr/>
            <p:nvPr/>
          </p:nvSpPr>
          <p:spPr>
            <a:xfrm>
              <a:off x="497053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正方形/長方形 123"/>
            <p:cNvSpPr/>
            <p:nvPr/>
          </p:nvSpPr>
          <p:spPr>
            <a:xfrm>
              <a:off x="4761453"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5" name="直線コネクタ 124"/>
            <p:cNvCxnSpPr/>
            <p:nvPr/>
          </p:nvCxnSpPr>
          <p:spPr>
            <a:xfrm>
              <a:off x="4761453" y="5951835"/>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126" name="テキスト ボックス 125"/>
          <p:cNvSpPr txBox="1"/>
          <p:nvPr/>
        </p:nvSpPr>
        <p:spPr>
          <a:xfrm>
            <a:off x="4123303" y="4547843"/>
            <a:ext cx="902811" cy="307777"/>
          </a:xfrm>
          <a:prstGeom prst="rect">
            <a:avLst/>
          </a:prstGeom>
          <a:noFill/>
        </p:spPr>
        <p:txBody>
          <a:bodyPr wrap="none" rtlCol="0">
            <a:spAutoFit/>
          </a:bodyPr>
          <a:lstStyle/>
          <a:p>
            <a:pPr algn="ctr"/>
            <a:r>
              <a:rPr kumimoji="1" lang="ja-JP" altLang="en-US" sz="1400" b="1">
                <a:solidFill>
                  <a:srgbClr val="002060"/>
                </a:solidFill>
                <a:latin typeface="Hiragino Kaku Gothic Pro W6" charset="-128"/>
                <a:ea typeface="Hiragino Kaku Gothic Pro W6" charset="-128"/>
                <a:cs typeface="Hiragino Kaku Gothic Pro W6" charset="-128"/>
              </a:rPr>
              <a:t>価値交換</a:t>
            </a:r>
          </a:p>
        </p:txBody>
      </p:sp>
      <p:sp>
        <p:nvSpPr>
          <p:cNvPr id="127" name="テキスト ボックス 126"/>
          <p:cNvSpPr txBox="1"/>
          <p:nvPr/>
        </p:nvSpPr>
        <p:spPr>
          <a:xfrm>
            <a:off x="4300898" y="3955648"/>
            <a:ext cx="543739" cy="307777"/>
          </a:xfrm>
          <a:prstGeom prst="rect">
            <a:avLst/>
          </a:prstGeom>
          <a:noFill/>
        </p:spPr>
        <p:txBody>
          <a:bodyPr wrap="none" rtlCol="0">
            <a:spAutoFit/>
          </a:bodyPr>
          <a:lstStyle/>
          <a:p>
            <a:pPr algn="ctr"/>
            <a:r>
              <a:rPr kumimoji="1" lang="ja-JP" altLang="en-US" sz="1400">
                <a:solidFill>
                  <a:srgbClr val="0432FF"/>
                </a:solidFill>
                <a:latin typeface="Meiryo" charset="-128"/>
                <a:ea typeface="Meiryo" charset="-128"/>
                <a:cs typeface="Meiryo" charset="-128"/>
              </a:rPr>
              <a:t>販売</a:t>
            </a:r>
            <a:endParaRPr kumimoji="1" lang="ja-JP" altLang="en-US" sz="1400" dirty="0">
              <a:solidFill>
                <a:srgbClr val="0432FF"/>
              </a:solidFill>
              <a:latin typeface="Meiryo" charset="-128"/>
              <a:ea typeface="Meiryo" charset="-128"/>
              <a:cs typeface="Meiryo" charset="-128"/>
            </a:endParaRPr>
          </a:p>
        </p:txBody>
      </p:sp>
      <p:sp>
        <p:nvSpPr>
          <p:cNvPr id="128" name="テキスト ボックス 127"/>
          <p:cNvSpPr txBox="1"/>
          <p:nvPr/>
        </p:nvSpPr>
        <p:spPr>
          <a:xfrm>
            <a:off x="789727" y="2967750"/>
            <a:ext cx="1620957" cy="307777"/>
          </a:xfrm>
          <a:prstGeom prst="rect">
            <a:avLst/>
          </a:prstGeom>
          <a:noFill/>
        </p:spPr>
        <p:txBody>
          <a:bodyPr wrap="none" rtlCol="0">
            <a:spAutoFit/>
          </a:bodyPr>
          <a:lstStyle/>
          <a:p>
            <a:r>
              <a:rPr lang="ja-JP" altLang="en-US" sz="1400" b="1" dirty="0">
                <a:solidFill>
                  <a:schemeClr val="tx1">
                    <a:lumMod val="50000"/>
                    <a:lumOff val="50000"/>
                  </a:schemeClr>
                </a:solidFill>
                <a:latin typeface="Meiryo" charset="-128"/>
                <a:ea typeface="Meiryo" charset="-128"/>
                <a:cs typeface="Meiryo" charset="-128"/>
              </a:rPr>
              <a:t>これからの</a:t>
            </a:r>
            <a:r>
              <a:rPr kumimoji="1" lang="ja-JP" altLang="en-US" sz="1400" b="1" dirty="0">
                <a:solidFill>
                  <a:schemeClr val="tx1">
                    <a:lumMod val="50000"/>
                    <a:lumOff val="50000"/>
                  </a:schemeClr>
                </a:solidFill>
                <a:latin typeface="Meiryo" charset="-128"/>
                <a:ea typeface="Meiryo" charset="-128"/>
                <a:cs typeface="Meiryo" charset="-128"/>
              </a:rPr>
              <a:t>製造業</a:t>
            </a:r>
            <a:endParaRPr kumimoji="1" lang="ja-JP" altLang="en-US" sz="1400" dirty="0">
              <a:solidFill>
                <a:schemeClr val="tx1">
                  <a:lumMod val="50000"/>
                  <a:lumOff val="50000"/>
                </a:schemeClr>
              </a:solidFill>
              <a:latin typeface="Meiryo" charset="-128"/>
              <a:ea typeface="Meiryo" charset="-128"/>
              <a:cs typeface="Meiryo" charset="-128"/>
            </a:endParaRPr>
          </a:p>
        </p:txBody>
      </p:sp>
      <p:sp>
        <p:nvSpPr>
          <p:cNvPr id="129" name="テキスト ボックス 128"/>
          <p:cNvSpPr txBox="1"/>
          <p:nvPr/>
        </p:nvSpPr>
        <p:spPr>
          <a:xfrm>
            <a:off x="4309193" y="5212207"/>
            <a:ext cx="543739" cy="307777"/>
          </a:xfrm>
          <a:prstGeom prst="rect">
            <a:avLst/>
          </a:prstGeom>
          <a:noFill/>
        </p:spPr>
        <p:txBody>
          <a:bodyPr wrap="none" rtlCol="0">
            <a:spAutoFit/>
          </a:bodyPr>
          <a:lstStyle/>
          <a:p>
            <a:pPr algn="ctr"/>
            <a:r>
              <a:rPr kumimoji="1" lang="ja-JP" altLang="en-US" sz="1400" dirty="0">
                <a:solidFill>
                  <a:srgbClr val="00B050"/>
                </a:solidFill>
                <a:latin typeface="Meiryo" charset="-128"/>
                <a:ea typeface="Meiryo" charset="-128"/>
                <a:cs typeface="Meiryo" charset="-128"/>
              </a:rPr>
              <a:t>購入</a:t>
            </a:r>
          </a:p>
        </p:txBody>
      </p:sp>
      <p:sp>
        <p:nvSpPr>
          <p:cNvPr id="31" name="U ターン矢印 30"/>
          <p:cNvSpPr/>
          <p:nvPr/>
        </p:nvSpPr>
        <p:spPr>
          <a:xfrm flipH="1">
            <a:off x="2411761" y="3125086"/>
            <a:ext cx="4320480" cy="864096"/>
          </a:xfrm>
          <a:prstGeom prst="uturnArrow">
            <a:avLst>
              <a:gd name="adj1" fmla="val 34944"/>
              <a:gd name="adj2" fmla="val 25000"/>
              <a:gd name="adj3" fmla="val 22160"/>
              <a:gd name="adj4" fmla="val 49432"/>
              <a:gd name="adj5" fmla="val 7571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テキスト ボックス 129"/>
          <p:cNvSpPr txBox="1"/>
          <p:nvPr/>
        </p:nvSpPr>
        <p:spPr>
          <a:xfrm>
            <a:off x="1763688" y="3840653"/>
            <a:ext cx="1723549" cy="553998"/>
          </a:xfrm>
          <a:prstGeom prst="rect">
            <a:avLst/>
          </a:prstGeom>
          <a:noFill/>
        </p:spPr>
        <p:txBody>
          <a:bodyPr wrap="none" rtlCol="0">
            <a:spAutoFit/>
          </a:bodyPr>
          <a:lstStyle/>
          <a:p>
            <a:pPr algn="ctr"/>
            <a:r>
              <a:rPr kumimoji="1" lang="ja-JP" altLang="en-US" sz="1000" dirty="0">
                <a:solidFill>
                  <a:schemeClr val="accent6">
                    <a:lumMod val="75000"/>
                  </a:schemeClr>
                </a:solidFill>
                <a:latin typeface="Meiryo" charset="-128"/>
                <a:ea typeface="Meiryo" charset="-128"/>
                <a:cs typeface="Meiryo" charset="-128"/>
              </a:rPr>
              <a:t>使用状況の把握</a:t>
            </a:r>
            <a:endParaRPr kumimoji="1" lang="en-US" altLang="ja-JP" sz="1000" dirty="0">
              <a:solidFill>
                <a:schemeClr val="accent6">
                  <a:lumMod val="75000"/>
                </a:schemeClr>
              </a:solidFill>
              <a:latin typeface="Meiryo" charset="-128"/>
              <a:ea typeface="Meiryo" charset="-128"/>
              <a:cs typeface="Meiryo" charset="-128"/>
            </a:endParaRPr>
          </a:p>
          <a:p>
            <a:pPr algn="ctr"/>
            <a:r>
              <a:rPr lang="ja-JP" altLang="en-US" sz="1000" dirty="0">
                <a:solidFill>
                  <a:schemeClr val="accent6">
                    <a:lumMod val="75000"/>
                  </a:schemeClr>
                </a:solidFill>
                <a:latin typeface="Meiryo" charset="-128"/>
                <a:ea typeface="Meiryo" charset="-128"/>
                <a:cs typeface="Meiryo" charset="-128"/>
              </a:rPr>
              <a:t>集めたデータの解析による</a:t>
            </a:r>
            <a:endParaRPr lang="en-US" altLang="ja-JP" sz="1000" dirty="0">
              <a:solidFill>
                <a:schemeClr val="accent6">
                  <a:lumMod val="75000"/>
                </a:schemeClr>
              </a:solidFill>
              <a:latin typeface="Meiryo" charset="-128"/>
              <a:ea typeface="Meiryo" charset="-128"/>
              <a:cs typeface="Meiryo" charset="-128"/>
            </a:endParaRPr>
          </a:p>
          <a:p>
            <a:pPr algn="ctr"/>
            <a:r>
              <a:rPr lang="ja-JP" altLang="en-US" sz="1000" dirty="0">
                <a:solidFill>
                  <a:schemeClr val="accent6">
                    <a:lumMod val="75000"/>
                  </a:schemeClr>
                </a:solidFill>
                <a:latin typeface="Meiryo" charset="-128"/>
                <a:ea typeface="Meiryo" charset="-128"/>
                <a:cs typeface="Meiryo" charset="-128"/>
              </a:rPr>
              <a:t>洞察・発見</a:t>
            </a:r>
            <a:endParaRPr kumimoji="1" lang="ja-JP" altLang="en-US" sz="1000" dirty="0">
              <a:solidFill>
                <a:schemeClr val="accent6">
                  <a:lumMod val="75000"/>
                </a:schemeClr>
              </a:solidFill>
              <a:latin typeface="Meiryo" charset="-128"/>
              <a:ea typeface="Meiryo" charset="-128"/>
              <a:cs typeface="Meiryo" charset="-128"/>
            </a:endParaRPr>
          </a:p>
        </p:txBody>
      </p:sp>
      <p:sp>
        <p:nvSpPr>
          <p:cNvPr id="131" name="U ターン矢印 130"/>
          <p:cNvSpPr/>
          <p:nvPr/>
        </p:nvSpPr>
        <p:spPr>
          <a:xfrm rot="10800000" flipH="1">
            <a:off x="2411761" y="5445224"/>
            <a:ext cx="4320480" cy="864096"/>
          </a:xfrm>
          <a:prstGeom prst="uturnArrow">
            <a:avLst>
              <a:gd name="adj1" fmla="val 35654"/>
              <a:gd name="adj2" fmla="val 25000"/>
              <a:gd name="adj3" fmla="val 22160"/>
              <a:gd name="adj4" fmla="val 49432"/>
              <a:gd name="adj5" fmla="val 75710"/>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テキスト ボックス 133"/>
          <p:cNvSpPr txBox="1"/>
          <p:nvPr/>
        </p:nvSpPr>
        <p:spPr>
          <a:xfrm>
            <a:off x="5495954" y="5070931"/>
            <a:ext cx="2108269" cy="553998"/>
          </a:xfrm>
          <a:prstGeom prst="rect">
            <a:avLst/>
          </a:prstGeom>
          <a:noFill/>
        </p:spPr>
        <p:txBody>
          <a:bodyPr wrap="none" rtlCol="0">
            <a:spAutoFit/>
          </a:bodyPr>
          <a:lstStyle/>
          <a:p>
            <a:pPr algn="ctr"/>
            <a:r>
              <a:rPr kumimoji="1" lang="ja-JP" altLang="en-US" sz="1000" dirty="0">
                <a:solidFill>
                  <a:srgbClr val="0432FF"/>
                </a:solidFill>
                <a:latin typeface="Meiryo" charset="-128"/>
                <a:ea typeface="Meiryo" charset="-128"/>
                <a:cs typeface="Meiryo" charset="-128"/>
              </a:rPr>
              <a:t>故障の予測と事前対応</a:t>
            </a:r>
            <a:endParaRPr kumimoji="1" lang="en-US" altLang="ja-JP" sz="1000" dirty="0">
              <a:solidFill>
                <a:srgbClr val="0432FF"/>
              </a:solidFill>
              <a:latin typeface="Meiryo" charset="-128"/>
              <a:ea typeface="Meiryo" charset="-128"/>
              <a:cs typeface="Meiryo" charset="-128"/>
            </a:endParaRPr>
          </a:p>
          <a:p>
            <a:pPr algn="ctr"/>
            <a:r>
              <a:rPr lang="ja-JP" altLang="en-US" sz="1000" dirty="0">
                <a:solidFill>
                  <a:srgbClr val="0432FF"/>
                </a:solidFill>
                <a:latin typeface="Meiryo" charset="-128"/>
                <a:ea typeface="Meiryo" charset="-128"/>
                <a:cs typeface="Meiryo" charset="-128"/>
              </a:rPr>
              <a:t>ソフトウェアアップデートによる</a:t>
            </a:r>
            <a:endParaRPr lang="en-US" altLang="ja-JP" sz="1000" dirty="0">
              <a:solidFill>
                <a:srgbClr val="0432FF"/>
              </a:solidFill>
              <a:latin typeface="Meiryo" charset="-128"/>
              <a:ea typeface="Meiryo" charset="-128"/>
              <a:cs typeface="Meiryo" charset="-128"/>
            </a:endParaRPr>
          </a:p>
          <a:p>
            <a:pPr algn="ctr"/>
            <a:r>
              <a:rPr lang="ja-JP" altLang="en-US" sz="1000" dirty="0">
                <a:solidFill>
                  <a:srgbClr val="0432FF"/>
                </a:solidFill>
                <a:latin typeface="Meiryo" charset="-128"/>
                <a:ea typeface="Meiryo" charset="-128"/>
                <a:cs typeface="Meiryo" charset="-128"/>
              </a:rPr>
              <a:t>機能改善・性能向上</a:t>
            </a:r>
            <a:endParaRPr kumimoji="1" lang="ja-JP" altLang="en-US" sz="1000" dirty="0">
              <a:solidFill>
                <a:srgbClr val="0432FF"/>
              </a:solidFill>
              <a:latin typeface="Meiryo" charset="-128"/>
              <a:ea typeface="Meiryo" charset="-128"/>
              <a:cs typeface="Meiryo" charset="-128"/>
            </a:endParaRPr>
          </a:p>
        </p:txBody>
      </p:sp>
      <p:sp>
        <p:nvSpPr>
          <p:cNvPr id="137" name="ホームベース 136"/>
          <p:cNvSpPr/>
          <p:nvPr/>
        </p:nvSpPr>
        <p:spPr>
          <a:xfrm flipH="1">
            <a:off x="3284969" y="3502243"/>
            <a:ext cx="2576788" cy="412797"/>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a:solidFill>
                  <a:srgbClr val="FFFFFF"/>
                </a:solidFill>
                <a:latin typeface="Hiragino Kaku Gothic Pro W6" charset="-128"/>
                <a:ea typeface="Hiragino Kaku Gothic Pro W6" charset="-128"/>
                <a:cs typeface="Hiragino Kaku Gothic Pro W6" charset="-128"/>
              </a:rPr>
              <a:t>販売後も連続的・継続的に</a:t>
            </a:r>
            <a:endParaRPr kumimoji="1" lang="en-US" altLang="ja-JP" sz="1100" dirty="0">
              <a:solidFill>
                <a:srgbClr val="FFFFFF"/>
              </a:solidFill>
              <a:latin typeface="Hiragino Kaku Gothic Pro W6" charset="-128"/>
              <a:ea typeface="Hiragino Kaku Gothic Pro W6" charset="-128"/>
              <a:cs typeface="Hiragino Kaku Gothic Pro W6" charset="-128"/>
            </a:endParaRPr>
          </a:p>
          <a:p>
            <a:pPr algn="ctr"/>
            <a:r>
              <a:rPr lang="ja-JP" altLang="en-US" sz="1100" dirty="0">
                <a:solidFill>
                  <a:srgbClr val="FFFFFF"/>
                </a:solidFill>
                <a:latin typeface="Hiragino Kaku Gothic Pro W6" charset="-128"/>
                <a:ea typeface="Hiragino Kaku Gothic Pro W6" charset="-128"/>
                <a:cs typeface="Hiragino Kaku Gothic Pro W6" charset="-128"/>
              </a:rPr>
              <a:t>顧客を把握・関係を維持</a:t>
            </a:r>
            <a:endParaRPr kumimoji="1" lang="ja-JP" altLang="en-US" sz="1100" dirty="0">
              <a:solidFill>
                <a:srgbClr val="FFFFFF"/>
              </a:solidFill>
              <a:latin typeface="Hiragino Kaku Gothic Pro W6" charset="-128"/>
              <a:ea typeface="Hiragino Kaku Gothic Pro W6" charset="-128"/>
              <a:cs typeface="Hiragino Kaku Gothic Pro W6" charset="-128"/>
            </a:endParaRPr>
          </a:p>
        </p:txBody>
      </p:sp>
      <p:sp>
        <p:nvSpPr>
          <p:cNvPr id="54" name="下矢印 53"/>
          <p:cNvSpPr/>
          <p:nvPr/>
        </p:nvSpPr>
        <p:spPr>
          <a:xfrm>
            <a:off x="4038857" y="2606268"/>
            <a:ext cx="1080120" cy="457830"/>
          </a:xfrm>
          <a:prstGeom prst="downArrow">
            <a:avLst/>
          </a:prstGeom>
          <a:solidFill>
            <a:srgbClr val="D8494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280529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ハブ型社会からメッシュ型社会へ</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9</a:t>
            </a:fld>
            <a:endParaRPr kumimoji="1" lang="ja-JP" altLang="en-US"/>
          </a:p>
        </p:txBody>
      </p:sp>
      <p:sp>
        <p:nvSpPr>
          <p:cNvPr id="6" name="円/楕円 5"/>
          <p:cNvSpPr/>
          <p:nvPr/>
        </p:nvSpPr>
        <p:spPr>
          <a:xfrm>
            <a:off x="2131620" y="1130868"/>
            <a:ext cx="347134" cy="33020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p:cNvSpPr/>
          <p:nvPr/>
        </p:nvSpPr>
        <p:spPr>
          <a:xfrm>
            <a:off x="1039420" y="1858356"/>
            <a:ext cx="347134" cy="33020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1039420" y="2922548"/>
            <a:ext cx="347134" cy="33020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2131620" y="3673965"/>
            <a:ext cx="347134" cy="33020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円/楕円 9"/>
          <p:cNvSpPr/>
          <p:nvPr/>
        </p:nvSpPr>
        <p:spPr>
          <a:xfrm>
            <a:off x="3179371" y="2919451"/>
            <a:ext cx="347134" cy="33020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円/楕円 10"/>
          <p:cNvSpPr/>
          <p:nvPr/>
        </p:nvSpPr>
        <p:spPr>
          <a:xfrm>
            <a:off x="3179371" y="1803968"/>
            <a:ext cx="347134" cy="33020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 name="直線矢印コネクタ 13"/>
          <p:cNvCxnSpPr>
            <a:stCxn id="7" idx="7"/>
            <a:endCxn id="6" idx="2"/>
          </p:cNvCxnSpPr>
          <p:nvPr/>
        </p:nvCxnSpPr>
        <p:spPr>
          <a:xfrm flipV="1">
            <a:off x="1335717" y="1295968"/>
            <a:ext cx="795903" cy="610745"/>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 name="直線矢印コネクタ 18"/>
          <p:cNvCxnSpPr>
            <a:stCxn id="7" idx="4"/>
            <a:endCxn id="8" idx="0"/>
          </p:cNvCxnSpPr>
          <p:nvPr/>
        </p:nvCxnSpPr>
        <p:spPr>
          <a:xfrm>
            <a:off x="1212987" y="2188556"/>
            <a:ext cx="0" cy="733992"/>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a:stCxn id="11" idx="1"/>
            <a:endCxn id="6" idx="6"/>
          </p:cNvCxnSpPr>
          <p:nvPr/>
        </p:nvCxnSpPr>
        <p:spPr>
          <a:xfrm flipH="1" flipV="1">
            <a:off x="2478754" y="1295968"/>
            <a:ext cx="751454" cy="556357"/>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a:stCxn id="10" idx="0"/>
            <a:endCxn id="11" idx="4"/>
          </p:cNvCxnSpPr>
          <p:nvPr/>
        </p:nvCxnSpPr>
        <p:spPr>
          <a:xfrm flipV="1">
            <a:off x="3352938" y="2134168"/>
            <a:ext cx="0" cy="785283"/>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0" name="直線矢印コネクタ 29"/>
          <p:cNvCxnSpPr>
            <a:stCxn id="10" idx="3"/>
          </p:cNvCxnSpPr>
          <p:nvPr/>
        </p:nvCxnSpPr>
        <p:spPr>
          <a:xfrm flipH="1">
            <a:off x="2432187" y="3201294"/>
            <a:ext cx="798021" cy="556520"/>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4" name="直線矢印コネクタ 33"/>
          <p:cNvCxnSpPr>
            <a:stCxn id="8" idx="5"/>
            <a:endCxn id="9" idx="1"/>
          </p:cNvCxnSpPr>
          <p:nvPr/>
        </p:nvCxnSpPr>
        <p:spPr>
          <a:xfrm>
            <a:off x="1335717" y="3204391"/>
            <a:ext cx="846740" cy="517931"/>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7" name="直線矢印コネクタ 36"/>
          <p:cNvCxnSpPr>
            <a:stCxn id="10" idx="1"/>
            <a:endCxn id="6" idx="5"/>
          </p:cNvCxnSpPr>
          <p:nvPr/>
        </p:nvCxnSpPr>
        <p:spPr>
          <a:xfrm flipH="1" flipV="1">
            <a:off x="2427917" y="1412711"/>
            <a:ext cx="802291" cy="1555097"/>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0" name="直線矢印コネクタ 39"/>
          <p:cNvCxnSpPr>
            <a:stCxn id="9" idx="0"/>
            <a:endCxn id="6" idx="4"/>
          </p:cNvCxnSpPr>
          <p:nvPr/>
        </p:nvCxnSpPr>
        <p:spPr>
          <a:xfrm flipV="1">
            <a:off x="2305187" y="1461068"/>
            <a:ext cx="0" cy="2212897"/>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3" name="直線矢印コネクタ 42"/>
          <p:cNvCxnSpPr>
            <a:stCxn id="8" idx="7"/>
            <a:endCxn id="6" idx="3"/>
          </p:cNvCxnSpPr>
          <p:nvPr/>
        </p:nvCxnSpPr>
        <p:spPr>
          <a:xfrm flipV="1">
            <a:off x="1335717" y="1412711"/>
            <a:ext cx="846740" cy="1558194"/>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6" name="直線矢印コネクタ 45"/>
          <p:cNvCxnSpPr>
            <a:stCxn id="7" idx="6"/>
            <a:endCxn id="11" idx="2"/>
          </p:cNvCxnSpPr>
          <p:nvPr/>
        </p:nvCxnSpPr>
        <p:spPr>
          <a:xfrm flipV="1">
            <a:off x="1386554" y="1969068"/>
            <a:ext cx="1792817" cy="54388"/>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9" name="直線矢印コネクタ 48"/>
          <p:cNvCxnSpPr/>
          <p:nvPr/>
        </p:nvCxnSpPr>
        <p:spPr>
          <a:xfrm>
            <a:off x="1335717" y="2127320"/>
            <a:ext cx="1830975" cy="869788"/>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2" name="直線矢印コネクタ 51"/>
          <p:cNvCxnSpPr/>
          <p:nvPr/>
        </p:nvCxnSpPr>
        <p:spPr>
          <a:xfrm>
            <a:off x="1271159" y="2158604"/>
            <a:ext cx="957792" cy="1515361"/>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6" name="直線矢印コネクタ 55"/>
          <p:cNvCxnSpPr/>
          <p:nvPr/>
        </p:nvCxnSpPr>
        <p:spPr>
          <a:xfrm flipV="1">
            <a:off x="2375037" y="2140199"/>
            <a:ext cx="899620" cy="1530751"/>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9" name="直線矢印コネクタ 58"/>
          <p:cNvCxnSpPr>
            <a:stCxn id="8" idx="6"/>
            <a:endCxn id="11" idx="3"/>
          </p:cNvCxnSpPr>
          <p:nvPr/>
        </p:nvCxnSpPr>
        <p:spPr>
          <a:xfrm flipV="1">
            <a:off x="1386554" y="2085811"/>
            <a:ext cx="1843654" cy="1001837"/>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2" name="直線矢印コネクタ 61"/>
          <p:cNvCxnSpPr/>
          <p:nvPr/>
        </p:nvCxnSpPr>
        <p:spPr>
          <a:xfrm flipV="1">
            <a:off x="1386554" y="3096851"/>
            <a:ext cx="1792817" cy="3097"/>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76" name="円/楕円 75"/>
          <p:cNvSpPr/>
          <p:nvPr/>
        </p:nvSpPr>
        <p:spPr>
          <a:xfrm>
            <a:off x="6716058" y="1130868"/>
            <a:ext cx="347134" cy="33020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円/楕円 76"/>
          <p:cNvSpPr/>
          <p:nvPr/>
        </p:nvSpPr>
        <p:spPr>
          <a:xfrm>
            <a:off x="5623858" y="1858356"/>
            <a:ext cx="347134" cy="33020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円/楕円 77"/>
          <p:cNvSpPr/>
          <p:nvPr/>
        </p:nvSpPr>
        <p:spPr>
          <a:xfrm>
            <a:off x="5623858" y="2922548"/>
            <a:ext cx="347134" cy="33020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円/楕円 78"/>
          <p:cNvSpPr/>
          <p:nvPr/>
        </p:nvSpPr>
        <p:spPr>
          <a:xfrm>
            <a:off x="6716058" y="3673965"/>
            <a:ext cx="347134" cy="33020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円/楕円 79"/>
          <p:cNvSpPr/>
          <p:nvPr/>
        </p:nvSpPr>
        <p:spPr>
          <a:xfrm>
            <a:off x="7763809" y="2919451"/>
            <a:ext cx="347134" cy="33020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円/楕円 80"/>
          <p:cNvSpPr/>
          <p:nvPr/>
        </p:nvSpPr>
        <p:spPr>
          <a:xfrm>
            <a:off x="7763809" y="1848810"/>
            <a:ext cx="347134" cy="330200"/>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2" name="直線矢印コネクタ 81"/>
          <p:cNvCxnSpPr>
            <a:stCxn id="83" idx="0"/>
          </p:cNvCxnSpPr>
          <p:nvPr/>
        </p:nvCxnSpPr>
        <p:spPr>
          <a:xfrm flipV="1">
            <a:off x="6876945" y="1461069"/>
            <a:ext cx="0" cy="853183"/>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83" name="円/楕円 82"/>
          <p:cNvSpPr/>
          <p:nvPr/>
        </p:nvSpPr>
        <p:spPr>
          <a:xfrm>
            <a:off x="6629295" y="2314252"/>
            <a:ext cx="495300" cy="482600"/>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6" name="直線矢印コネクタ 85"/>
          <p:cNvCxnSpPr>
            <a:stCxn id="79" idx="0"/>
            <a:endCxn id="83" idx="4"/>
          </p:cNvCxnSpPr>
          <p:nvPr/>
        </p:nvCxnSpPr>
        <p:spPr>
          <a:xfrm flipH="1" flipV="1">
            <a:off x="6876945" y="2796852"/>
            <a:ext cx="12680" cy="877113"/>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9" name="直線矢印コネクタ 88"/>
          <p:cNvCxnSpPr>
            <a:stCxn id="83" idx="3"/>
            <a:endCxn id="78" idx="6"/>
          </p:cNvCxnSpPr>
          <p:nvPr/>
        </p:nvCxnSpPr>
        <p:spPr>
          <a:xfrm flipH="1">
            <a:off x="5970992" y="2726177"/>
            <a:ext cx="730838" cy="361471"/>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2" name="直線矢印コネクタ 91"/>
          <p:cNvCxnSpPr>
            <a:stCxn id="83" idx="1"/>
          </p:cNvCxnSpPr>
          <p:nvPr/>
        </p:nvCxnSpPr>
        <p:spPr>
          <a:xfrm flipH="1" flipV="1">
            <a:off x="5959861" y="2023456"/>
            <a:ext cx="741969" cy="361471"/>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4" name="直線矢印コネクタ 93"/>
          <p:cNvCxnSpPr>
            <a:stCxn id="83" idx="7"/>
            <a:endCxn id="81" idx="2"/>
          </p:cNvCxnSpPr>
          <p:nvPr/>
        </p:nvCxnSpPr>
        <p:spPr>
          <a:xfrm flipV="1">
            <a:off x="7052060" y="2013910"/>
            <a:ext cx="711749" cy="371017"/>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8" name="直線矢印コネクタ 97"/>
          <p:cNvCxnSpPr>
            <a:stCxn id="83" idx="5"/>
            <a:endCxn id="80" idx="2"/>
          </p:cNvCxnSpPr>
          <p:nvPr/>
        </p:nvCxnSpPr>
        <p:spPr>
          <a:xfrm>
            <a:off x="7052060" y="2726177"/>
            <a:ext cx="711749" cy="358374"/>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05" name="左矢印 104"/>
          <p:cNvSpPr/>
          <p:nvPr/>
        </p:nvSpPr>
        <p:spPr>
          <a:xfrm>
            <a:off x="3906838" y="1773659"/>
            <a:ext cx="1333500" cy="1587713"/>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正方形/長方形 105"/>
          <p:cNvSpPr/>
          <p:nvPr/>
        </p:nvSpPr>
        <p:spPr>
          <a:xfrm>
            <a:off x="1315172" y="4473739"/>
            <a:ext cx="1980030" cy="400110"/>
          </a:xfrm>
          <a:prstGeom prst="rect">
            <a:avLst/>
          </a:prstGeom>
        </p:spPr>
        <p:txBody>
          <a:bodyPr wrap="none">
            <a:spAutoFit/>
          </a:bodyPr>
          <a:lstStyle/>
          <a:p>
            <a:pPr algn="ctr"/>
            <a:r>
              <a:rPr lang="ja-JP" altLang="en-US" sz="2000" dirty="0">
                <a:solidFill>
                  <a:schemeClr val="tx1">
                    <a:lumMod val="50000"/>
                    <a:lumOff val="50000"/>
                  </a:schemeClr>
                </a:solidFill>
                <a:latin typeface="Meiryo" charset="-128"/>
                <a:ea typeface="Meiryo" charset="-128"/>
                <a:cs typeface="Meiryo" charset="-128"/>
              </a:rPr>
              <a:t>メッシュ型社会</a:t>
            </a:r>
          </a:p>
        </p:txBody>
      </p:sp>
      <p:sp>
        <p:nvSpPr>
          <p:cNvPr id="107" name="正方形/長方形 106"/>
          <p:cNvSpPr/>
          <p:nvPr/>
        </p:nvSpPr>
        <p:spPr>
          <a:xfrm>
            <a:off x="6143411" y="4473739"/>
            <a:ext cx="1467068" cy="400110"/>
          </a:xfrm>
          <a:prstGeom prst="rect">
            <a:avLst/>
          </a:prstGeom>
        </p:spPr>
        <p:txBody>
          <a:bodyPr wrap="none">
            <a:spAutoFit/>
          </a:bodyPr>
          <a:lstStyle/>
          <a:p>
            <a:pPr algn="ctr"/>
            <a:r>
              <a:rPr lang="ja-JP" altLang="en-US" sz="2000" dirty="0">
                <a:solidFill>
                  <a:schemeClr val="tx1">
                    <a:lumMod val="50000"/>
                    <a:lumOff val="50000"/>
                  </a:schemeClr>
                </a:solidFill>
                <a:latin typeface="Meiryo" charset="-128"/>
                <a:ea typeface="Meiryo" charset="-128"/>
                <a:cs typeface="Meiryo" charset="-128"/>
              </a:rPr>
              <a:t>ハブ型社会</a:t>
            </a:r>
          </a:p>
        </p:txBody>
      </p:sp>
      <p:sp>
        <p:nvSpPr>
          <p:cNvPr id="108" name="テキスト ボックス 107"/>
          <p:cNvSpPr txBox="1"/>
          <p:nvPr/>
        </p:nvSpPr>
        <p:spPr>
          <a:xfrm>
            <a:off x="5306499" y="4860495"/>
            <a:ext cx="3166251" cy="738664"/>
          </a:xfrm>
          <a:prstGeom prst="rect">
            <a:avLst/>
          </a:prstGeom>
          <a:noFill/>
        </p:spPr>
        <p:txBody>
          <a:bodyPr wrap="none" rtlCol="0">
            <a:spAutoFit/>
          </a:bodyPr>
          <a:lstStyle/>
          <a:p>
            <a:pPr marL="285750" indent="-285750">
              <a:buFont typeface="Wingdings" charset="2"/>
              <a:buChar char="l"/>
            </a:pPr>
            <a:r>
              <a:rPr kumimoji="1" lang="ja-JP" altLang="en-US" sz="1400" dirty="0">
                <a:solidFill>
                  <a:schemeClr val="tx1">
                    <a:lumMod val="50000"/>
                    <a:lumOff val="50000"/>
                  </a:schemeClr>
                </a:solidFill>
                <a:latin typeface="Meiryo" charset="-128"/>
                <a:ea typeface="Meiryo" charset="-128"/>
                <a:cs typeface="Meiryo" charset="-128"/>
              </a:rPr>
              <a:t>情報の非対称性・権力の偏在</a:t>
            </a:r>
          </a:p>
          <a:p>
            <a:pPr marL="285750" indent="-285750">
              <a:buFont typeface="Wingdings" charset="2"/>
              <a:buChar char="l"/>
            </a:pPr>
            <a:r>
              <a:rPr kumimoji="1" lang="ja-JP" altLang="en-US" sz="1400" dirty="0">
                <a:solidFill>
                  <a:schemeClr val="tx1">
                    <a:lumMod val="50000"/>
                    <a:lumOff val="50000"/>
                  </a:schemeClr>
                </a:solidFill>
                <a:latin typeface="Meiryo" charset="-128"/>
                <a:ea typeface="Meiryo" charset="-128"/>
                <a:cs typeface="Meiryo" charset="-128"/>
              </a:rPr>
              <a:t>情報伝達に伴うタイムラグの拡大</a:t>
            </a:r>
          </a:p>
          <a:p>
            <a:pPr marL="285750" indent="-285750">
              <a:buFont typeface="Wingdings" charset="2"/>
              <a:buChar char="l"/>
            </a:pPr>
            <a:r>
              <a:rPr kumimoji="1" lang="ja-JP" altLang="en-US" sz="1400" dirty="0">
                <a:solidFill>
                  <a:schemeClr val="tx1">
                    <a:lumMod val="50000"/>
                    <a:lumOff val="50000"/>
                  </a:schemeClr>
                </a:solidFill>
                <a:latin typeface="Meiryo" charset="-128"/>
                <a:ea typeface="Meiryo" charset="-128"/>
                <a:cs typeface="Meiryo" charset="-128"/>
              </a:rPr>
              <a:t>仲介による情報伝達コストの増加</a:t>
            </a:r>
          </a:p>
        </p:txBody>
      </p:sp>
      <p:sp>
        <p:nvSpPr>
          <p:cNvPr id="110" name="円/楕円 109"/>
          <p:cNvSpPr/>
          <p:nvPr/>
        </p:nvSpPr>
        <p:spPr>
          <a:xfrm>
            <a:off x="7822288" y="1161952"/>
            <a:ext cx="230176" cy="226294"/>
          </a:xfrm>
          <a:prstGeom prst="ellipse">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円/楕円 110"/>
          <p:cNvSpPr/>
          <p:nvPr/>
        </p:nvSpPr>
        <p:spPr>
          <a:xfrm>
            <a:off x="8398465" y="1482960"/>
            <a:ext cx="230176" cy="226294"/>
          </a:xfrm>
          <a:prstGeom prst="ellipse">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2" name="直線矢印コネクタ 111"/>
          <p:cNvCxnSpPr>
            <a:stCxn id="81" idx="0"/>
            <a:endCxn id="110" idx="4"/>
          </p:cNvCxnSpPr>
          <p:nvPr/>
        </p:nvCxnSpPr>
        <p:spPr>
          <a:xfrm flipV="1">
            <a:off x="7937376" y="1388246"/>
            <a:ext cx="0" cy="460564"/>
          </a:xfrm>
          <a:prstGeom prst="straightConnector1">
            <a:avLst/>
          </a:prstGeom>
          <a:ln w="19050">
            <a:solidFill>
              <a:schemeClr val="accent5">
                <a:lumMod val="60000"/>
                <a:lumOff val="4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16" name="直線矢印コネクタ 115"/>
          <p:cNvCxnSpPr>
            <a:stCxn id="81" idx="7"/>
            <a:endCxn id="111" idx="3"/>
          </p:cNvCxnSpPr>
          <p:nvPr/>
        </p:nvCxnSpPr>
        <p:spPr>
          <a:xfrm flipV="1">
            <a:off x="8060106" y="1676114"/>
            <a:ext cx="372067" cy="221053"/>
          </a:xfrm>
          <a:prstGeom prst="straightConnector1">
            <a:avLst/>
          </a:prstGeom>
          <a:ln w="19050">
            <a:solidFill>
              <a:schemeClr val="accent5">
                <a:lumMod val="60000"/>
                <a:lumOff val="4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22" name="円/楕円 121"/>
          <p:cNvSpPr/>
          <p:nvPr/>
        </p:nvSpPr>
        <p:spPr>
          <a:xfrm>
            <a:off x="7822288" y="2555545"/>
            <a:ext cx="230176" cy="226294"/>
          </a:xfrm>
          <a:prstGeom prst="ellipse">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円/楕円 122"/>
          <p:cNvSpPr/>
          <p:nvPr/>
        </p:nvSpPr>
        <p:spPr>
          <a:xfrm>
            <a:off x="8398465" y="2265798"/>
            <a:ext cx="230176" cy="226294"/>
          </a:xfrm>
          <a:prstGeom prst="ellipse">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4" name="直線矢印コネクタ 123"/>
          <p:cNvCxnSpPr>
            <a:stCxn id="122" idx="0"/>
            <a:endCxn id="81" idx="4"/>
          </p:cNvCxnSpPr>
          <p:nvPr/>
        </p:nvCxnSpPr>
        <p:spPr>
          <a:xfrm flipV="1">
            <a:off x="7937376" y="2179010"/>
            <a:ext cx="0" cy="376535"/>
          </a:xfrm>
          <a:prstGeom prst="straightConnector1">
            <a:avLst/>
          </a:prstGeom>
          <a:ln w="19050">
            <a:solidFill>
              <a:schemeClr val="accent5">
                <a:lumMod val="60000"/>
                <a:lumOff val="4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25" name="直線矢印コネクタ 124"/>
          <p:cNvCxnSpPr>
            <a:stCxn id="81" idx="5"/>
            <a:endCxn id="123" idx="1"/>
          </p:cNvCxnSpPr>
          <p:nvPr/>
        </p:nvCxnSpPr>
        <p:spPr>
          <a:xfrm>
            <a:off x="8060106" y="2130653"/>
            <a:ext cx="372067" cy="168285"/>
          </a:xfrm>
          <a:prstGeom prst="straightConnector1">
            <a:avLst/>
          </a:prstGeom>
          <a:ln w="19050">
            <a:solidFill>
              <a:schemeClr val="accent5">
                <a:lumMod val="60000"/>
                <a:lumOff val="4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31" name="テキスト ボックス 130"/>
          <p:cNvSpPr txBox="1"/>
          <p:nvPr/>
        </p:nvSpPr>
        <p:spPr>
          <a:xfrm>
            <a:off x="362988" y="4895038"/>
            <a:ext cx="3884397" cy="738664"/>
          </a:xfrm>
          <a:prstGeom prst="rect">
            <a:avLst/>
          </a:prstGeom>
          <a:noFill/>
        </p:spPr>
        <p:txBody>
          <a:bodyPr wrap="none" rtlCol="0">
            <a:spAutoFit/>
          </a:bodyPr>
          <a:lstStyle/>
          <a:p>
            <a:pPr marL="285750" indent="-285750">
              <a:buFont typeface="Wingdings" charset="2"/>
              <a:buChar char="l"/>
            </a:pPr>
            <a:r>
              <a:rPr kumimoji="1" lang="ja-JP" altLang="en-US" sz="1400" dirty="0">
                <a:solidFill>
                  <a:schemeClr val="tx1">
                    <a:lumMod val="50000"/>
                    <a:lumOff val="50000"/>
                  </a:schemeClr>
                </a:solidFill>
                <a:latin typeface="Meiryo" charset="-128"/>
                <a:ea typeface="Meiryo" charset="-128"/>
                <a:cs typeface="Meiryo" charset="-128"/>
              </a:rPr>
              <a:t>情報の双方向性・権力の分散</a:t>
            </a:r>
          </a:p>
          <a:p>
            <a:pPr marL="285750" indent="-285750">
              <a:buFont typeface="Wingdings" charset="2"/>
              <a:buChar char="l"/>
            </a:pPr>
            <a:r>
              <a:rPr kumimoji="1" lang="ja-JP" altLang="en-US" sz="1400" dirty="0">
                <a:solidFill>
                  <a:schemeClr val="tx1">
                    <a:lumMod val="50000"/>
                    <a:lumOff val="50000"/>
                  </a:schemeClr>
                </a:solidFill>
                <a:latin typeface="Meiryo" charset="-128"/>
                <a:ea typeface="Meiryo" charset="-128"/>
                <a:cs typeface="Meiryo" charset="-128"/>
              </a:rPr>
              <a:t>情報伝達に伴うタイムラグが発生せず</a:t>
            </a:r>
          </a:p>
          <a:p>
            <a:pPr marL="285750" indent="-285750">
              <a:buFont typeface="Wingdings" charset="2"/>
              <a:buChar char="l"/>
            </a:pPr>
            <a:r>
              <a:rPr kumimoji="1" lang="ja-JP" altLang="en-US" sz="1400" dirty="0">
                <a:solidFill>
                  <a:schemeClr val="tx1">
                    <a:lumMod val="50000"/>
                    <a:lumOff val="50000"/>
                  </a:schemeClr>
                </a:solidFill>
                <a:latin typeface="Meiryo" charset="-128"/>
                <a:ea typeface="Meiryo" charset="-128"/>
                <a:cs typeface="Meiryo" charset="-128"/>
              </a:rPr>
              <a:t>仲介を無くすことで情報伝達コストが低減</a:t>
            </a:r>
          </a:p>
        </p:txBody>
      </p:sp>
      <p:sp>
        <p:nvSpPr>
          <p:cNvPr id="132" name="テキスト ボックス 131"/>
          <p:cNvSpPr txBox="1"/>
          <p:nvPr/>
        </p:nvSpPr>
        <p:spPr>
          <a:xfrm>
            <a:off x="943275" y="5635243"/>
            <a:ext cx="2723823" cy="369332"/>
          </a:xfrm>
          <a:prstGeom prst="rect">
            <a:avLst/>
          </a:prstGeom>
          <a:noFill/>
        </p:spPr>
        <p:txBody>
          <a:bodyPr wrap="none" rtlCol="0">
            <a:spAutoFit/>
          </a:bodyPr>
          <a:lstStyle/>
          <a:p>
            <a:pPr algn="ctr"/>
            <a:r>
              <a:rPr kumimoji="1" lang="ja-JP" altLang="en-US" b="1" dirty="0">
                <a:solidFill>
                  <a:schemeClr val="tx1">
                    <a:lumMod val="50000"/>
                    <a:lumOff val="50000"/>
                  </a:schemeClr>
                </a:solidFill>
                <a:latin typeface="Meiryo" charset="-128"/>
                <a:ea typeface="Meiryo" charset="-128"/>
                <a:cs typeface="Meiryo" charset="-128"/>
              </a:rPr>
              <a:t>シェアリングエコノミー</a:t>
            </a:r>
          </a:p>
        </p:txBody>
      </p:sp>
      <p:sp>
        <p:nvSpPr>
          <p:cNvPr id="133" name="円/楕円 132"/>
          <p:cNvSpPr/>
          <p:nvPr/>
        </p:nvSpPr>
        <p:spPr>
          <a:xfrm>
            <a:off x="7215305" y="1479877"/>
            <a:ext cx="230176" cy="226294"/>
          </a:xfrm>
          <a:prstGeom prst="ellipse">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4" name="直線矢印コネクタ 133"/>
          <p:cNvCxnSpPr>
            <a:stCxn id="81" idx="1"/>
            <a:endCxn id="133" idx="5"/>
          </p:cNvCxnSpPr>
          <p:nvPr/>
        </p:nvCxnSpPr>
        <p:spPr>
          <a:xfrm flipH="1" flipV="1">
            <a:off x="7411773" y="1673031"/>
            <a:ext cx="402873" cy="224136"/>
          </a:xfrm>
          <a:prstGeom prst="straightConnector1">
            <a:avLst/>
          </a:prstGeom>
          <a:ln w="19050">
            <a:solidFill>
              <a:schemeClr val="accent5">
                <a:lumMod val="60000"/>
                <a:lumOff val="4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41" name="テキスト ボックス 140"/>
          <p:cNvSpPr txBox="1"/>
          <p:nvPr/>
        </p:nvSpPr>
        <p:spPr>
          <a:xfrm>
            <a:off x="5515033" y="5659090"/>
            <a:ext cx="2723823" cy="369332"/>
          </a:xfrm>
          <a:prstGeom prst="rect">
            <a:avLst/>
          </a:prstGeom>
          <a:noFill/>
        </p:spPr>
        <p:txBody>
          <a:bodyPr wrap="none" rtlCol="0">
            <a:spAutoFit/>
          </a:bodyPr>
          <a:lstStyle/>
          <a:p>
            <a:pPr algn="ctr"/>
            <a:r>
              <a:rPr kumimoji="1" lang="ja-JP" altLang="en-US" b="1" dirty="0">
                <a:solidFill>
                  <a:schemeClr val="tx1">
                    <a:lumMod val="50000"/>
                    <a:lumOff val="50000"/>
                  </a:schemeClr>
                </a:solidFill>
                <a:latin typeface="Meiryo" charset="-128"/>
                <a:ea typeface="Meiryo" charset="-128"/>
                <a:cs typeface="Meiryo" charset="-128"/>
              </a:rPr>
              <a:t>ホスティングエコノミー</a:t>
            </a:r>
          </a:p>
        </p:txBody>
      </p:sp>
      <p:sp>
        <p:nvSpPr>
          <p:cNvPr id="142" name="テキスト ボックス 141"/>
          <p:cNvSpPr txBox="1"/>
          <p:nvPr/>
        </p:nvSpPr>
        <p:spPr>
          <a:xfrm>
            <a:off x="856930" y="6000337"/>
            <a:ext cx="2852063" cy="338554"/>
          </a:xfrm>
          <a:prstGeom prst="rect">
            <a:avLst/>
          </a:prstGeom>
          <a:noFill/>
        </p:spPr>
        <p:txBody>
          <a:bodyPr wrap="none" rtlCol="0">
            <a:spAutoFit/>
          </a:bodyPr>
          <a:lstStyle/>
          <a:p>
            <a:pPr algn="ctr"/>
            <a:r>
              <a:rPr kumimoji="1" lang="ja-JP" altLang="en-US" sz="1600" dirty="0">
                <a:solidFill>
                  <a:schemeClr val="tx1">
                    <a:lumMod val="50000"/>
                    <a:lumOff val="50000"/>
                  </a:schemeClr>
                </a:solidFill>
                <a:latin typeface="Meiryo" charset="-128"/>
                <a:ea typeface="Meiryo" charset="-128"/>
                <a:cs typeface="Meiryo" charset="-128"/>
              </a:rPr>
              <a:t>安い社会コストとフラット化</a:t>
            </a:r>
          </a:p>
        </p:txBody>
      </p:sp>
      <p:sp>
        <p:nvSpPr>
          <p:cNvPr id="143" name="テキスト ボックス 142"/>
          <p:cNvSpPr txBox="1"/>
          <p:nvPr/>
        </p:nvSpPr>
        <p:spPr>
          <a:xfrm>
            <a:off x="5668779" y="6000337"/>
            <a:ext cx="2441694" cy="338554"/>
          </a:xfrm>
          <a:prstGeom prst="rect">
            <a:avLst/>
          </a:prstGeom>
          <a:noFill/>
        </p:spPr>
        <p:txBody>
          <a:bodyPr wrap="none" rtlCol="0">
            <a:spAutoFit/>
          </a:bodyPr>
          <a:lstStyle/>
          <a:p>
            <a:pPr algn="ctr"/>
            <a:r>
              <a:rPr kumimoji="1" lang="ja-JP" altLang="en-US" sz="1600" dirty="0">
                <a:solidFill>
                  <a:schemeClr val="tx1">
                    <a:lumMod val="50000"/>
                    <a:lumOff val="50000"/>
                  </a:schemeClr>
                </a:solidFill>
                <a:latin typeface="Meiryo" charset="-128"/>
                <a:ea typeface="Meiryo" charset="-128"/>
                <a:cs typeface="Meiryo" charset="-128"/>
              </a:rPr>
              <a:t>高い社会コストと階級化</a:t>
            </a:r>
          </a:p>
        </p:txBody>
      </p:sp>
    </p:spTree>
    <p:extLst>
      <p:ext uri="{BB962C8B-B14F-4D97-AF65-F5344CB8AC3E}">
        <p14:creationId xmlns:p14="http://schemas.microsoft.com/office/powerpoint/2010/main" val="493789039"/>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34519</TotalTime>
  <Words>11604</Words>
  <Application>Microsoft Macintosh PowerPoint</Application>
  <PresentationFormat>画面に合わせる (4:3)</PresentationFormat>
  <Paragraphs>1205</Paragraphs>
  <Slides>42</Slides>
  <Notes>25</Notes>
  <HiddenSlides>0</HiddenSlides>
  <MMClips>0</MMClips>
  <ScaleCrop>false</ScaleCrop>
  <HeadingPairs>
    <vt:vector size="6" baseType="variant">
      <vt:variant>
        <vt:lpstr>使用されているフォント</vt:lpstr>
      </vt:variant>
      <vt:variant>
        <vt:i4>18</vt:i4>
      </vt:variant>
      <vt:variant>
        <vt:lpstr>テーマ</vt:lpstr>
      </vt:variant>
      <vt:variant>
        <vt:i4>1</vt:i4>
      </vt:variant>
      <vt:variant>
        <vt:lpstr>スライド タイトル</vt:lpstr>
      </vt:variant>
      <vt:variant>
        <vt:i4>42</vt:i4>
      </vt:variant>
    </vt:vector>
  </HeadingPairs>
  <TitlesOfParts>
    <vt:vector size="61" baseType="lpstr">
      <vt:lpstr>American Typewriter</vt:lpstr>
      <vt:lpstr>Arial Black</vt:lpstr>
      <vt:lpstr>Arial Rounded MT Bold</vt:lpstr>
      <vt:lpstr>Calibri</vt:lpstr>
      <vt:lpstr>HGPSoeiKakugothicUB</vt:lpstr>
      <vt:lpstr>HGP創英角ｺﾞｼｯｸUB</vt:lpstr>
      <vt:lpstr>HGSoeiKakugothicUB</vt:lpstr>
      <vt:lpstr>HG丸ｺﾞｼｯｸM-PRO</vt:lpstr>
      <vt:lpstr>Hiragino Kaku Gothic Pro W6</vt:lpstr>
      <vt:lpstr>Hiragino Kaku Gothic ProN W6</vt:lpstr>
      <vt:lpstr>Hiragino Kaku Gothic Std W8</vt:lpstr>
      <vt:lpstr>Hiragino Maru Gothic ProN W4</vt:lpstr>
      <vt:lpstr>Meiryo</vt:lpstr>
      <vt:lpstr>MS PGothic</vt:lpstr>
      <vt:lpstr>ＭＳ Ｐゴシック</vt:lpstr>
      <vt:lpstr>Wingdings</vt:lpstr>
      <vt:lpstr>メイリオ</vt:lpstr>
      <vt:lpstr>Arial</vt:lpstr>
      <vt:lpstr>NC標準テンプレート</vt:lpstr>
      <vt:lpstr>未来を味方に付ける技術 変化を先取りするITの基礎の基礎</vt:lpstr>
      <vt:lpstr>ご案内</vt:lpstr>
      <vt:lpstr>PowerPoint プレゼンテーション</vt:lpstr>
      <vt:lpstr>常識崩壊の時代</vt:lpstr>
      <vt:lpstr>ITとの正しい付き合い方</vt:lpstr>
      <vt:lpstr>「商品としてのIT」が生まれた歴史的背景 </vt:lpstr>
      <vt:lpstr>PowerPoint プレゼンテーション</vt:lpstr>
      <vt:lpstr>製造業のサービス化</vt:lpstr>
      <vt:lpstr>ハブ型社会からメッシュ型社会へ</vt:lpstr>
      <vt:lpstr>FinTech</vt:lpstr>
      <vt:lpstr>スマートマシン</vt:lpstr>
      <vt:lpstr>3Dプリンタ</vt:lpstr>
      <vt:lpstr>空間をデータ化するIoTデバイス「ドローン」</vt:lpstr>
      <vt:lpstr>マーケティングオートメーション</vt:lpstr>
      <vt:lpstr>農業ITの可能性</vt:lpstr>
      <vt:lpstr>ITで変わるこれからのワークスタイル</vt:lpstr>
      <vt:lpstr>デジタルトランスフォーメーションの意味</vt:lpstr>
      <vt:lpstr>テクノロジードリブンの時代へシフト</vt:lpstr>
      <vt:lpstr>PowerPoint プレゼンテーション</vt:lpstr>
      <vt:lpstr>人工知能の進化と適用領域の広がり</vt:lpstr>
      <vt:lpstr>スマートマシンが実現しようとしていること</vt:lpstr>
      <vt:lpstr>人工知能研究の歴史</vt:lpstr>
      <vt:lpstr>人工知能と機械学習</vt:lpstr>
      <vt:lpstr>機械学習の仕組み</vt:lpstr>
      <vt:lpstr>人工知能・機械学習・ディープラーニングの関係</vt:lpstr>
      <vt:lpstr>機械学習とは何か</vt:lpstr>
      <vt:lpstr>人工知能の2つの方向性　　＊差し替えの図</vt:lpstr>
      <vt:lpstr>人工知能に置き換えられる職業と置き換えられない職業 </vt:lpstr>
      <vt:lpstr>産業発展の歴史から見る人工知能の位置付け</vt:lpstr>
      <vt:lpstr>人工知能との付き合い方 </vt:lpstr>
      <vt:lpstr>人工知能の適用領域　＊追加コラムの図</vt:lpstr>
      <vt:lpstr>デジタルコピー／デジタルツイン</vt:lpstr>
      <vt:lpstr>IoTとCPSの関係</vt:lpstr>
      <vt:lpstr>IoTとは何か</vt:lpstr>
      <vt:lpstr>「モノ」のサービス化</vt:lpstr>
      <vt:lpstr>IoTで変わるビジネス価値</vt:lpstr>
      <vt:lpstr>クラウドによる新しい組み合わせ</vt:lpstr>
      <vt:lpstr>ウォーターフォール開発とアジャイル開発</vt:lpstr>
      <vt:lpstr>サイバーフィジカルシステム（CPS）</vt:lpstr>
      <vt:lpstr>PowerPoint プレゼンテーション</vt:lpstr>
      <vt:lpstr>IoTへの取り組みを成功させる３つの要件</vt:lpstr>
      <vt:lpstr>“Uberist”になるための実践のステップ</vt:lpstr>
    </vt:vector>
  </TitlesOfParts>
  <Company>NetCommerce</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Microsoft Office ユーザー</cp:lastModifiedBy>
  <cp:revision>852</cp:revision>
  <cp:lastPrinted>2016-03-28T00:31:59Z</cp:lastPrinted>
  <dcterms:created xsi:type="dcterms:W3CDTF">2014-04-30T01:58:06Z</dcterms:created>
  <dcterms:modified xsi:type="dcterms:W3CDTF">2016-11-24T01:32:24Z</dcterms:modified>
</cp:coreProperties>
</file>