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3"/>
  </p:notesMasterIdLst>
  <p:handoutMasterIdLst>
    <p:handoutMasterId r:id="rId114"/>
  </p:handoutMasterIdLst>
  <p:sldIdLst>
    <p:sldId id="256" r:id="rId2"/>
    <p:sldId id="570" r:id="rId3"/>
    <p:sldId id="464" r:id="rId4"/>
    <p:sldId id="569"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 id="535" r:id="rId76"/>
    <p:sldId id="536" r:id="rId77"/>
    <p:sldId id="537" r:id="rId78"/>
    <p:sldId id="538" r:id="rId79"/>
    <p:sldId id="539" r:id="rId80"/>
    <p:sldId id="540" r:id="rId81"/>
    <p:sldId id="541" r:id="rId82"/>
    <p:sldId id="542" r:id="rId83"/>
    <p:sldId id="543" r:id="rId84"/>
    <p:sldId id="544" r:id="rId85"/>
    <p:sldId id="545" r:id="rId86"/>
    <p:sldId id="546" r:id="rId87"/>
    <p:sldId id="547" r:id="rId88"/>
    <p:sldId id="548" r:id="rId89"/>
    <p:sldId id="549" r:id="rId90"/>
    <p:sldId id="550" r:id="rId91"/>
    <p:sldId id="551" r:id="rId92"/>
    <p:sldId id="552" r:id="rId93"/>
    <p:sldId id="553" r:id="rId94"/>
    <p:sldId id="566" r:id="rId95"/>
    <p:sldId id="564" r:id="rId96"/>
    <p:sldId id="567" r:id="rId97"/>
    <p:sldId id="568" r:id="rId98"/>
    <p:sldId id="560" r:id="rId99"/>
    <p:sldId id="561" r:id="rId100"/>
    <p:sldId id="559" r:id="rId101"/>
    <p:sldId id="565" r:id="rId102"/>
    <p:sldId id="563" r:id="rId103"/>
    <p:sldId id="555" r:id="rId104"/>
    <p:sldId id="558" r:id="rId105"/>
    <p:sldId id="556" r:id="rId106"/>
    <p:sldId id="557" r:id="rId107"/>
    <p:sldId id="554" r:id="rId108"/>
    <p:sldId id="562" r:id="rId109"/>
    <p:sldId id="573" r:id="rId110"/>
    <p:sldId id="572" r:id="rId111"/>
    <p:sldId id="571" r:id="rId1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200" d="100"/>
          <a:sy n="200" d="100"/>
        </p:scale>
        <p:origin x="-1000" y="-8"/>
      </p:cViewPr>
      <p:guideLst>
        <p:guide orient="horz"/>
        <p:guide pos="2711"/>
      </p:guideLst>
    </p:cSldViewPr>
  </p:slideViewPr>
  <p:notesTextViewPr>
    <p:cViewPr>
      <p:scale>
        <a:sx n="100" d="100"/>
        <a:sy n="100" d="100"/>
      </p:scale>
      <p:origin x="0" y="0"/>
    </p:cViewPr>
  </p:notesTextViewPr>
  <p:sorterViewPr>
    <p:cViewPr>
      <p:scale>
        <a:sx n="102" d="100"/>
        <a:sy n="102" d="100"/>
      </p:scale>
      <p:origin x="0" y="10336"/>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handoutMaster" Target="handoutMasters/handout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15/01/11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15/01/11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21</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24</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25</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26</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28</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29</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56</a:t>
            </a:fld>
            <a:endParaRPr kumimoji="1" lang="ja-JP" altLang="en-US"/>
          </a:p>
        </p:txBody>
      </p:sp>
    </p:spTree>
    <p:extLst>
      <p:ext uri="{BB962C8B-B14F-4D97-AF65-F5344CB8AC3E}">
        <p14:creationId xmlns:p14="http://schemas.microsoft.com/office/powerpoint/2010/main" val="3378835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59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13334"/>
            <a:fld id="{08351766-17E3-4C7E-9AE5-5A14385647EF}" type="slidenum">
              <a:rPr lang="ja-JP" altLang="en-US" smtClean="0"/>
              <a:pPr defTabSz="913334"/>
              <a:t>11</a:t>
            </a:fld>
            <a:endParaRPr lang="en-US" altLang="ja-JP"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ja-JP"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63</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880234"/>
            <a:fld id="{EEA64FA6-2473-4309-9A71-C3A8F29E8E5E}" type="slidenum">
              <a:rPr lang="ja-JP" altLang="en-US" sz="1100"/>
              <a:pPr defTabSz="880234"/>
              <a:t>73</a:t>
            </a:fld>
            <a:endParaRPr lang="en-US" altLang="ja-JP"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79</a:t>
            </a:fld>
            <a:endParaRPr lang="en-US" altLang="ja-JP"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86</a:t>
            </a:fld>
            <a:endParaRPr kumimoji="1" lang="ja-JP" altLang="en-US"/>
          </a:p>
        </p:txBody>
      </p:sp>
    </p:spTree>
    <p:extLst>
      <p:ext uri="{BB962C8B-B14F-4D97-AF65-F5344CB8AC3E}">
        <p14:creationId xmlns:p14="http://schemas.microsoft.com/office/powerpoint/2010/main" val="807447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88</a:t>
            </a:fld>
            <a:endParaRPr kumimoji="1" lang="ja-JP" altLang="en-US"/>
          </a:p>
        </p:txBody>
      </p:sp>
    </p:spTree>
    <p:extLst>
      <p:ext uri="{BB962C8B-B14F-4D97-AF65-F5344CB8AC3E}">
        <p14:creationId xmlns:p14="http://schemas.microsoft.com/office/powerpoint/2010/main" val="1061762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107</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13334"/>
            <a:fld id="{08351766-17E3-4C7E-9AE5-5A14385647EF}" type="slidenum">
              <a:rPr lang="ja-JP" altLang="en-US" smtClean="0"/>
              <a:pPr defTabSz="913334"/>
              <a:t>12</a:t>
            </a:fld>
            <a:endParaRPr lang="en-US" altLang="ja-JP"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14</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17</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18</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19</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libra.netcommerce.co.jp/"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108.xml.rels><?xml version="1.0" encoding="UTF-8" standalone="yes"?>
<Relationships xmlns="http://schemas.openxmlformats.org/package/2006/relationships"><Relationship Id="rId11" Type="http://schemas.openxmlformats.org/officeDocument/2006/relationships/image" Target="../media/image77.jpeg"/><Relationship Id="rId12"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7.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hyperlink" Target="http://www.netcommerce.co.jp/blog" TargetMode="External"/><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JPG"/><Relationship Id="rId1" Type="http://schemas.openxmlformats.org/officeDocument/2006/relationships/slideLayout" Target="../slideLayouts/slideLayout6.xml"/><Relationship Id="rId2" Type="http://schemas.openxmlformats.org/officeDocument/2006/relationships/image" Target="../media/image7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libra.netcommerce.co.jp/" TargetMode="Externa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WMF"/><Relationship Id="rId3" Type="http://schemas.openxmlformats.org/officeDocument/2006/relationships/image" Target="../media/image2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wmf"/><Relationship Id="rId6"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7.pn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jpg"/><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48.jpg"/><Relationship Id="rId1" Type="http://schemas.openxmlformats.org/officeDocument/2006/relationships/slideLayout" Target="../slideLayouts/slideLayout6.xml"/><Relationship Id="rId2"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4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49.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50.g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74.xml.rels><?xml version="1.0" encoding="UTF-8" standalone="yes"?>
<Relationships xmlns="http://schemas.openxmlformats.org/package/2006/relationships"><Relationship Id="rId9" Type="http://schemas.openxmlformats.org/officeDocument/2006/relationships/image" Target="../media/image59.jpg"/><Relationship Id="rId20" Type="http://schemas.openxmlformats.org/officeDocument/2006/relationships/image" Target="../media/image70.jpg"/><Relationship Id="rId10" Type="http://schemas.openxmlformats.org/officeDocument/2006/relationships/image" Target="../media/image60.jpg"/><Relationship Id="rId11" Type="http://schemas.openxmlformats.org/officeDocument/2006/relationships/image" Target="../media/image61.gif"/><Relationship Id="rId12" Type="http://schemas.openxmlformats.org/officeDocument/2006/relationships/image" Target="../media/image62.jpg"/><Relationship Id="rId13" Type="http://schemas.openxmlformats.org/officeDocument/2006/relationships/image" Target="../media/image63.jpg"/><Relationship Id="rId14" Type="http://schemas.openxmlformats.org/officeDocument/2006/relationships/image" Target="../media/image64.jpg"/><Relationship Id="rId15" Type="http://schemas.openxmlformats.org/officeDocument/2006/relationships/image" Target="../media/image65.jpg"/><Relationship Id="rId16" Type="http://schemas.openxmlformats.org/officeDocument/2006/relationships/image" Target="../media/image66.jpg"/><Relationship Id="rId17" Type="http://schemas.openxmlformats.org/officeDocument/2006/relationships/image" Target="../media/image67.jpg"/><Relationship Id="rId18" Type="http://schemas.openxmlformats.org/officeDocument/2006/relationships/image" Target="../media/image68.jpg"/><Relationship Id="rId19" Type="http://schemas.openxmlformats.org/officeDocument/2006/relationships/image" Target="../media/image69.jpg"/><Relationship Id="rId1" Type="http://schemas.openxmlformats.org/officeDocument/2006/relationships/slideLayout" Target="../slideLayouts/slideLayout6.xml"/><Relationship Id="rId2" Type="http://schemas.openxmlformats.org/officeDocument/2006/relationships/image" Target="../media/image52.jpg"/><Relationship Id="rId3" Type="http://schemas.openxmlformats.org/officeDocument/2006/relationships/image" Target="../media/image53.jpg"/><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jpg"/><Relationship Id="rId7" Type="http://schemas.openxmlformats.org/officeDocument/2006/relationships/image" Target="../media/image57.jpg"/><Relationship Id="rId8" Type="http://schemas.openxmlformats.org/officeDocument/2006/relationships/image" Target="../media/image5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GIF"/><Relationship Id="rId6" Type="http://schemas.openxmlformats.org/officeDocument/2006/relationships/image" Target="../media/image15.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72.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jpg"/><Relationship Id="rId6" Type="http://schemas.openxmlformats.org/officeDocument/2006/relationships/image" Target="../media/image73.gif"/><Relationship Id="rId7" Type="http://schemas.openxmlformats.org/officeDocument/2006/relationships/image" Target="../media/image74.jp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kumimoji="1" lang="en-US" altLang="ja-JP" sz="2800" dirty="0" smtClean="0">
                <a:latin typeface="メイリオ"/>
                <a:ea typeface="メイリオ"/>
                <a:cs typeface="メイリオ"/>
              </a:rPr>
              <a:t>【</a:t>
            </a:r>
            <a:r>
              <a:rPr kumimoji="1" lang="ja-JP" altLang="en-US" sz="2800" dirty="0" smtClean="0">
                <a:latin typeface="メイリオ"/>
                <a:ea typeface="メイリオ"/>
                <a:cs typeface="メイリオ"/>
              </a:rPr>
              <a:t>図解</a:t>
            </a:r>
            <a:r>
              <a:rPr kumimoji="1" lang="en-US" altLang="ja-JP" sz="2800" dirty="0" smtClean="0">
                <a:latin typeface="メイリオ"/>
                <a:ea typeface="メイリオ"/>
                <a:cs typeface="メイリオ"/>
              </a:rPr>
              <a:t>】 </a:t>
            </a:r>
            <a:r>
              <a:rPr kumimoji="1" lang="ja-JP" altLang="en-US" sz="2800" dirty="0" smtClean="0">
                <a:latin typeface="メイリオ"/>
                <a:ea typeface="メイリオ"/>
                <a:cs typeface="メイリオ"/>
              </a:rPr>
              <a:t>コレ１枚でわかる最新</a:t>
            </a:r>
            <a:r>
              <a:rPr kumimoji="1" lang="en-US" altLang="ja-JP" sz="2800" dirty="0" smtClean="0">
                <a:latin typeface="メイリオ"/>
                <a:ea typeface="メイリオ"/>
                <a:cs typeface="メイリオ"/>
              </a:rPr>
              <a:t>IT</a:t>
            </a:r>
            <a:r>
              <a:rPr kumimoji="1" lang="ja-JP" altLang="en-US" sz="2800" dirty="0" smtClean="0">
                <a:latin typeface="メイリオ"/>
                <a:ea typeface="メイリオ"/>
                <a:cs typeface="メイリオ"/>
              </a:rPr>
              <a:t>トレンド</a:t>
            </a:r>
            <a:endParaRPr kumimoji="1" lang="ja-JP" altLang="en-US" sz="2800" dirty="0">
              <a:latin typeface="メイリオ"/>
              <a:ea typeface="メイリオ"/>
              <a:cs typeface="メイリオ"/>
            </a:endParaRPr>
          </a:p>
        </p:txBody>
      </p:sp>
      <p:sp>
        <p:nvSpPr>
          <p:cNvPr id="4" name="サブタイトル 3"/>
          <p:cNvSpPr>
            <a:spLocks noGrp="1"/>
          </p:cNvSpPr>
          <p:nvPr>
            <p:ph type="subTitle" idx="1"/>
          </p:nvPr>
        </p:nvSpPr>
        <p:spPr>
          <a:xfrm>
            <a:off x="685800" y="4089400"/>
            <a:ext cx="7772400" cy="566005"/>
          </a:xfrm>
        </p:spPr>
        <p:txBody>
          <a:bodyPr/>
          <a:lstStyle/>
          <a:p>
            <a:r>
              <a:rPr kumimoji="1" lang="en-US" altLang="ja-JP" dirty="0" smtClean="0">
                <a:latin typeface="メイリオ"/>
                <a:ea typeface="メイリオ"/>
                <a:cs typeface="メイリオ"/>
              </a:rPr>
              <a:t>2015</a:t>
            </a:r>
            <a:r>
              <a:rPr kumimoji="1" lang="ja-JP" altLang="en-US" dirty="0" smtClean="0">
                <a:latin typeface="メイリオ"/>
                <a:ea typeface="メイリオ"/>
                <a:cs typeface="メイリオ"/>
              </a:rPr>
              <a:t>年度版</a:t>
            </a:r>
            <a:endParaRPr kumimoji="1" lang="ja-JP" altLang="en-US" dirty="0">
              <a:latin typeface="メイリオ"/>
              <a:ea typeface="メイリオ"/>
              <a:cs typeface="メイリオ"/>
            </a:endParaRPr>
          </a:p>
        </p:txBody>
      </p:sp>
      <p:grpSp>
        <p:nvGrpSpPr>
          <p:cNvPr id="6" name="図形グループ 5"/>
          <p:cNvGrpSpPr/>
          <p:nvPr/>
        </p:nvGrpSpPr>
        <p:grpSpPr>
          <a:xfrm>
            <a:off x="6946900" y="198914"/>
            <a:ext cx="1597813" cy="427047"/>
            <a:chOff x="590550" y="6206014"/>
            <a:chExt cx="1597813" cy="427047"/>
          </a:xfrm>
        </p:grpSpPr>
        <p:pic>
          <p:nvPicPr>
            <p:cNvPr id="3" name="図 2" descr="LIBRA_logo.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206014"/>
              <a:ext cx="1396999" cy="244476"/>
            </a:xfrm>
            <a:prstGeom prst="rect">
              <a:avLst/>
            </a:prstGeom>
          </p:spPr>
        </p:pic>
        <p:sp>
          <p:nvSpPr>
            <p:cNvPr id="5" name="正方形/長方形 4"/>
            <p:cNvSpPr/>
            <p:nvPr/>
          </p:nvSpPr>
          <p:spPr>
            <a:xfrm>
              <a:off x="590550" y="6463784"/>
              <a:ext cx="1597813" cy="169277"/>
            </a:xfrm>
            <a:prstGeom prst="rect">
              <a:avLst/>
            </a:prstGeom>
          </p:spPr>
          <p:txBody>
            <a:bodyPr wrap="none">
              <a:spAutoFit/>
            </a:bodyPr>
            <a:lstStyle/>
            <a:p>
              <a:r>
                <a:rPr lang="en-US" altLang="ja-JP" sz="500" dirty="0">
                  <a:latin typeface="メイリオ"/>
                  <a:ea typeface="メイリオ"/>
                  <a:cs typeface="メイリオ"/>
                </a:rPr>
                <a:t>IT</a:t>
              </a:r>
              <a:r>
                <a:rPr lang="ja-JP" altLang="en-US" sz="500" dirty="0">
                  <a:latin typeface="メイリオ"/>
                  <a:ea typeface="メイリオ"/>
                  <a:cs typeface="メイリオ"/>
                </a:rPr>
                <a:t>ビジネス・プレゼンテーション・ライブラリー</a:t>
              </a:r>
            </a:p>
          </p:txBody>
        </p:sp>
      </p:grpSp>
    </p:spTree>
    <p:extLst>
      <p:ext uri="{BB962C8B-B14F-4D97-AF65-F5344CB8AC3E}">
        <p14:creationId xmlns:p14="http://schemas.microsoft.com/office/powerpoint/2010/main" val="2901131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4"/>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
        <p:nvSpPr>
          <p:cNvPr id="2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10</a:t>
            </a:fld>
            <a:endParaRPr kumimoji="1" lang="ja-JP" altLang="en-US" dirty="0"/>
          </a:p>
        </p:txBody>
      </p:sp>
    </p:spTree>
    <p:extLst>
      <p:ext uri="{BB962C8B-B14F-4D97-AF65-F5344CB8AC3E}">
        <p14:creationId xmlns:p14="http://schemas.microsoft.com/office/powerpoint/2010/main" val="29763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円/楕円 249"/>
          <p:cNvSpPr/>
          <p:nvPr/>
        </p:nvSpPr>
        <p:spPr>
          <a:xfrm>
            <a:off x="3055148" y="2072129"/>
            <a:ext cx="3003474" cy="2952142"/>
          </a:xfrm>
          <a:prstGeom prst="ellipse">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円/楕円 190"/>
          <p:cNvSpPr/>
          <p:nvPr/>
        </p:nvSpPr>
        <p:spPr>
          <a:xfrm>
            <a:off x="2419502" y="3379353"/>
            <a:ext cx="1600048" cy="1570956"/>
          </a:xfrm>
          <a:prstGeom prst="ellipse">
            <a:avLst/>
          </a:prstGeom>
          <a:solidFill>
            <a:srgbClr val="984807">
              <a:alpha val="3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円/楕円 189"/>
          <p:cNvSpPr/>
          <p:nvPr/>
        </p:nvSpPr>
        <p:spPr>
          <a:xfrm>
            <a:off x="1834388" y="1212850"/>
            <a:ext cx="2069593" cy="1955800"/>
          </a:xfrm>
          <a:prstGeom prst="ellipse">
            <a:avLst/>
          </a:prstGeom>
          <a:solidFill>
            <a:srgbClr val="0000FF">
              <a:alpha val="3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904948" y="3024144"/>
            <a:ext cx="1530667" cy="1424199"/>
          </a:xfrm>
          <a:prstGeom prst="ellipse">
            <a:avLst/>
          </a:prstGeom>
          <a:solidFill>
            <a:schemeClr val="accent5">
              <a:lumMod val="60000"/>
              <a:lumOff val="40000"/>
              <a:alpha val="3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1576229" y="4520424"/>
            <a:ext cx="1530667" cy="1424199"/>
          </a:xfrm>
          <a:prstGeom prst="ellipse">
            <a:avLst/>
          </a:prstGeom>
          <a:solidFill>
            <a:srgbClr val="FF6FCF">
              <a:alpha val="3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4283073" y="4582387"/>
            <a:ext cx="1675449" cy="1626364"/>
          </a:xfrm>
          <a:prstGeom prst="ellipse">
            <a:avLst/>
          </a:prstGeom>
          <a:solidFill>
            <a:srgbClr val="33ACBD">
              <a:alpha val="3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5777834" y="3693663"/>
            <a:ext cx="1806885" cy="1749952"/>
          </a:xfrm>
          <a:prstGeom prst="ellipse">
            <a:avLst/>
          </a:prstGeom>
          <a:solidFill>
            <a:srgbClr val="953735">
              <a:alpha val="3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円/楕円 170"/>
          <p:cNvSpPr/>
          <p:nvPr/>
        </p:nvSpPr>
        <p:spPr>
          <a:xfrm>
            <a:off x="4546600" y="985196"/>
            <a:ext cx="1755801" cy="1713813"/>
          </a:xfrm>
          <a:prstGeom prst="ellipse">
            <a:avLst/>
          </a:prstGeom>
          <a:solidFill>
            <a:srgbClr val="008000">
              <a:alpha val="3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ソーシャルグラフ</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100</a:t>
            </a:fld>
            <a:endParaRPr kumimoji="1" lang="ja-JP" altLang="en-US"/>
          </a:p>
        </p:txBody>
      </p:sp>
      <p:grpSp>
        <p:nvGrpSpPr>
          <p:cNvPr id="4" name="図形グループ 3"/>
          <p:cNvGrpSpPr/>
          <p:nvPr/>
        </p:nvGrpSpPr>
        <p:grpSpPr>
          <a:xfrm>
            <a:off x="4403886" y="2969287"/>
            <a:ext cx="378145" cy="800263"/>
            <a:chOff x="1946324" y="4125162"/>
            <a:chExt cx="969964" cy="2007872"/>
          </a:xfrm>
          <a:solidFill>
            <a:srgbClr val="FF6600"/>
          </a:solidFill>
        </p:grpSpPr>
        <p:sp>
          <p:nvSpPr>
            <p:cNvPr id="5" name="円/楕円 4"/>
            <p:cNvSpPr/>
            <p:nvPr/>
          </p:nvSpPr>
          <p:spPr>
            <a:xfrm>
              <a:off x="1946324" y="4125162"/>
              <a:ext cx="969962" cy="920750"/>
            </a:xfrm>
            <a:prstGeom prst="ellipse">
              <a:avLst/>
            </a:prstGeom>
            <a:grp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grp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a:off x="5150159" y="1783397"/>
            <a:ext cx="289564" cy="640063"/>
            <a:chOff x="1946324" y="4125162"/>
            <a:chExt cx="969964" cy="2007872"/>
          </a:xfrm>
          <a:solidFill>
            <a:srgbClr val="008000"/>
          </a:solidFill>
        </p:grpSpPr>
        <p:sp>
          <p:nvSpPr>
            <p:cNvPr id="8" name="円/楕円 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a:off x="6038849" y="2969287"/>
            <a:ext cx="289564" cy="640063"/>
            <a:chOff x="1946324" y="4125162"/>
            <a:chExt cx="969964" cy="2007872"/>
          </a:xfrm>
          <a:solidFill>
            <a:schemeClr val="accent3">
              <a:lumMod val="50000"/>
            </a:schemeClr>
          </a:solidFill>
        </p:grpSpPr>
        <p:sp>
          <p:nvSpPr>
            <p:cNvPr id="11" name="円/楕円 1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5646396" y="2236906"/>
            <a:ext cx="289564" cy="640063"/>
            <a:chOff x="1946324" y="4125162"/>
            <a:chExt cx="969964" cy="2007872"/>
          </a:xfrm>
          <a:solidFill>
            <a:srgbClr val="008000"/>
          </a:solidFill>
        </p:grpSpPr>
        <p:sp>
          <p:nvSpPr>
            <p:cNvPr id="14" name="円/楕円 1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4860597" y="863060"/>
            <a:ext cx="289564" cy="640063"/>
            <a:chOff x="1946324" y="4125162"/>
            <a:chExt cx="969964" cy="2007872"/>
          </a:xfrm>
          <a:solidFill>
            <a:srgbClr val="008000"/>
          </a:solidFill>
        </p:grpSpPr>
        <p:sp>
          <p:nvSpPr>
            <p:cNvPr id="17" name="円/楕円 16"/>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 name="図形グループ 18"/>
          <p:cNvGrpSpPr/>
          <p:nvPr/>
        </p:nvGrpSpPr>
        <p:grpSpPr>
          <a:xfrm>
            <a:off x="4448176" y="1592277"/>
            <a:ext cx="289564" cy="640063"/>
            <a:chOff x="1946324" y="4125162"/>
            <a:chExt cx="969964" cy="2007872"/>
          </a:xfrm>
          <a:solidFill>
            <a:srgbClr val="008000"/>
          </a:solidFill>
        </p:grpSpPr>
        <p:sp>
          <p:nvSpPr>
            <p:cNvPr id="20" name="円/楕円 1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論理積ゲート 2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2" name="図形グループ 21"/>
          <p:cNvGrpSpPr/>
          <p:nvPr/>
        </p:nvGrpSpPr>
        <p:grpSpPr>
          <a:xfrm>
            <a:off x="6794677" y="1877542"/>
            <a:ext cx="289564" cy="640063"/>
            <a:chOff x="1946324" y="4125162"/>
            <a:chExt cx="969964" cy="2007872"/>
          </a:xfrm>
          <a:solidFill>
            <a:schemeClr val="accent3">
              <a:lumMod val="50000"/>
            </a:schemeClr>
          </a:solidFill>
        </p:grpSpPr>
        <p:sp>
          <p:nvSpPr>
            <p:cNvPr id="23" name="円/楕円 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5233031" y="4483521"/>
            <a:ext cx="289564" cy="640063"/>
            <a:chOff x="1946324" y="4125162"/>
            <a:chExt cx="969964" cy="2007872"/>
          </a:xfrm>
          <a:solidFill>
            <a:srgbClr val="33ACBD"/>
          </a:solidFill>
        </p:grpSpPr>
        <p:sp>
          <p:nvSpPr>
            <p:cNvPr id="26" name="円/楕円 2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4448177" y="4723421"/>
            <a:ext cx="289564" cy="640063"/>
            <a:chOff x="1946324" y="4125162"/>
            <a:chExt cx="969964" cy="2007872"/>
          </a:xfrm>
          <a:solidFill>
            <a:srgbClr val="33ACBD"/>
          </a:solidFill>
        </p:grpSpPr>
        <p:sp>
          <p:nvSpPr>
            <p:cNvPr id="29" name="円/楕円 2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フローチャート: 論理積ゲート 2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 name="図形グループ 30"/>
          <p:cNvGrpSpPr/>
          <p:nvPr/>
        </p:nvGrpSpPr>
        <p:grpSpPr>
          <a:xfrm>
            <a:off x="5769058" y="5150102"/>
            <a:ext cx="289564" cy="640063"/>
            <a:chOff x="1946324" y="4125162"/>
            <a:chExt cx="969964" cy="2007872"/>
          </a:xfrm>
          <a:solidFill>
            <a:srgbClr val="33ACBD"/>
          </a:solidFill>
        </p:grpSpPr>
        <p:sp>
          <p:nvSpPr>
            <p:cNvPr id="32" name="円/楕円 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論理積ゲート 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33"/>
          <p:cNvGrpSpPr/>
          <p:nvPr/>
        </p:nvGrpSpPr>
        <p:grpSpPr>
          <a:xfrm>
            <a:off x="3184834" y="2289942"/>
            <a:ext cx="289564" cy="640063"/>
            <a:chOff x="1946324" y="4125162"/>
            <a:chExt cx="969964" cy="2007872"/>
          </a:xfrm>
          <a:solidFill>
            <a:schemeClr val="accent4">
              <a:lumMod val="50000"/>
            </a:schemeClr>
          </a:solidFill>
        </p:grpSpPr>
        <p:sp>
          <p:nvSpPr>
            <p:cNvPr id="35" name="円/楕円 3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2939251" y="3168650"/>
            <a:ext cx="289564" cy="640063"/>
            <a:chOff x="1946324" y="4125162"/>
            <a:chExt cx="969964" cy="2007872"/>
          </a:xfrm>
          <a:solidFill>
            <a:schemeClr val="accent6">
              <a:lumMod val="50000"/>
            </a:schemeClr>
          </a:solidFill>
        </p:grpSpPr>
        <p:sp>
          <p:nvSpPr>
            <p:cNvPr id="38" name="円/楕円 3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3680125" y="1699774"/>
            <a:ext cx="289564" cy="640063"/>
            <a:chOff x="1946324" y="4125162"/>
            <a:chExt cx="969964" cy="2007872"/>
          </a:xfrm>
          <a:solidFill>
            <a:schemeClr val="accent4">
              <a:lumMod val="50000"/>
            </a:schemeClr>
          </a:solidFill>
        </p:grpSpPr>
        <p:sp>
          <p:nvSpPr>
            <p:cNvPr id="41" name="円/楕円 4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3614418" y="4310246"/>
            <a:ext cx="289564" cy="640063"/>
            <a:chOff x="1946324" y="4125162"/>
            <a:chExt cx="969964" cy="2007872"/>
          </a:xfrm>
          <a:solidFill>
            <a:schemeClr val="accent6">
              <a:lumMod val="50000"/>
            </a:schemeClr>
          </a:solidFill>
        </p:grpSpPr>
        <p:sp>
          <p:nvSpPr>
            <p:cNvPr id="44" name="円/楕円 4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3092598" y="3885884"/>
            <a:ext cx="289564" cy="640063"/>
            <a:chOff x="1946324" y="4125162"/>
            <a:chExt cx="969964" cy="2007872"/>
          </a:xfrm>
          <a:solidFill>
            <a:schemeClr val="accent6">
              <a:lumMod val="50000"/>
            </a:schemeClr>
          </a:solidFill>
        </p:grpSpPr>
        <p:sp>
          <p:nvSpPr>
            <p:cNvPr id="47" name="円/楕円 46"/>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0" name="直線コネクタ 49"/>
          <p:cNvCxnSpPr>
            <a:stCxn id="6" idx="2"/>
            <a:endCxn id="12" idx="0"/>
          </p:cNvCxnSpPr>
          <p:nvPr/>
        </p:nvCxnSpPr>
        <p:spPr>
          <a:xfrm flipV="1">
            <a:off x="4782032" y="3436075"/>
            <a:ext cx="1256818" cy="116832"/>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12" idx="2"/>
            <a:endCxn id="24" idx="0"/>
          </p:cNvCxnSpPr>
          <p:nvPr/>
        </p:nvCxnSpPr>
        <p:spPr>
          <a:xfrm flipV="1">
            <a:off x="6328414" y="2344330"/>
            <a:ext cx="466264" cy="1091745"/>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4" name="直線コネクタ 53"/>
          <p:cNvCxnSpPr>
            <a:stCxn id="15" idx="2"/>
            <a:endCxn id="24" idx="0"/>
          </p:cNvCxnSpPr>
          <p:nvPr/>
        </p:nvCxnSpPr>
        <p:spPr>
          <a:xfrm flipV="1">
            <a:off x="5935961" y="2344330"/>
            <a:ext cx="858717" cy="359364"/>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7" name="直線コネクタ 56"/>
          <p:cNvCxnSpPr>
            <a:stCxn id="6" idx="2"/>
            <a:endCxn id="9" idx="0"/>
          </p:cNvCxnSpPr>
          <p:nvPr/>
        </p:nvCxnSpPr>
        <p:spPr>
          <a:xfrm flipV="1">
            <a:off x="4782032" y="2250185"/>
            <a:ext cx="368128" cy="1302722"/>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直線コネクタ 59"/>
          <p:cNvCxnSpPr>
            <a:stCxn id="5" idx="0"/>
            <a:endCxn id="21" idx="1"/>
          </p:cNvCxnSpPr>
          <p:nvPr/>
        </p:nvCxnSpPr>
        <p:spPr>
          <a:xfrm flipV="1">
            <a:off x="4592958" y="2232340"/>
            <a:ext cx="1" cy="736947"/>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a:stCxn id="18" idx="0"/>
            <a:endCxn id="21" idx="2"/>
          </p:cNvCxnSpPr>
          <p:nvPr/>
        </p:nvCxnSpPr>
        <p:spPr>
          <a:xfrm flipH="1">
            <a:off x="4737741" y="1329848"/>
            <a:ext cx="122857" cy="729217"/>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6" name="直線コネクタ 65"/>
          <p:cNvCxnSpPr>
            <a:stCxn id="162" idx="0"/>
            <a:endCxn id="130" idx="2"/>
          </p:cNvCxnSpPr>
          <p:nvPr/>
        </p:nvCxnSpPr>
        <p:spPr>
          <a:xfrm flipH="1">
            <a:off x="2658835" y="1499226"/>
            <a:ext cx="670781" cy="130572"/>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a:stCxn id="15" idx="0"/>
            <a:endCxn id="9" idx="2"/>
          </p:cNvCxnSpPr>
          <p:nvPr/>
        </p:nvCxnSpPr>
        <p:spPr>
          <a:xfrm flipH="1" flipV="1">
            <a:off x="5439724" y="2250185"/>
            <a:ext cx="206673" cy="453509"/>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a:stCxn id="9" idx="0"/>
            <a:endCxn id="18" idx="1"/>
          </p:cNvCxnSpPr>
          <p:nvPr/>
        </p:nvCxnSpPr>
        <p:spPr>
          <a:xfrm flipH="1" flipV="1">
            <a:off x="5005380" y="1503123"/>
            <a:ext cx="144780" cy="747062"/>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77" name="図形グループ 76"/>
          <p:cNvGrpSpPr/>
          <p:nvPr/>
        </p:nvGrpSpPr>
        <p:grpSpPr>
          <a:xfrm>
            <a:off x="7466627" y="2925069"/>
            <a:ext cx="289564" cy="640063"/>
            <a:chOff x="1946324" y="4125162"/>
            <a:chExt cx="969964" cy="2007872"/>
          </a:xfrm>
          <a:solidFill>
            <a:schemeClr val="accent3">
              <a:lumMod val="50000"/>
            </a:schemeClr>
          </a:solidFill>
        </p:grpSpPr>
        <p:sp>
          <p:nvSpPr>
            <p:cNvPr id="78" name="円/楕円 7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論理積ゲート 7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5777833" y="3835400"/>
            <a:ext cx="289564" cy="640063"/>
            <a:chOff x="1946324" y="4125162"/>
            <a:chExt cx="969964" cy="2007872"/>
          </a:xfrm>
          <a:solidFill>
            <a:schemeClr val="accent2">
              <a:lumMod val="75000"/>
            </a:schemeClr>
          </a:solidFill>
        </p:grpSpPr>
        <p:sp>
          <p:nvSpPr>
            <p:cNvPr id="81" name="円/楕円 8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cxnSp>
        <p:nvCxnSpPr>
          <p:cNvPr id="83" name="直線コネクタ 82"/>
          <p:cNvCxnSpPr>
            <a:stCxn id="79" idx="0"/>
            <a:endCxn id="82" idx="2"/>
          </p:cNvCxnSpPr>
          <p:nvPr/>
        </p:nvCxnSpPr>
        <p:spPr>
          <a:xfrm flipH="1">
            <a:off x="6067398" y="3391857"/>
            <a:ext cx="1399230" cy="910331"/>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a:stCxn id="33" idx="0"/>
            <a:endCxn id="27" idx="2"/>
          </p:cNvCxnSpPr>
          <p:nvPr/>
        </p:nvCxnSpPr>
        <p:spPr>
          <a:xfrm flipH="1" flipV="1">
            <a:off x="5522596" y="4950309"/>
            <a:ext cx="246463" cy="666581"/>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9" name="直線コネクタ 88"/>
          <p:cNvCxnSpPr>
            <a:stCxn id="6" idx="2"/>
            <a:endCxn id="27" idx="0"/>
          </p:cNvCxnSpPr>
          <p:nvPr/>
        </p:nvCxnSpPr>
        <p:spPr>
          <a:xfrm>
            <a:off x="4782032" y="3552907"/>
            <a:ext cx="451000" cy="1397402"/>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直線コネクタ 93"/>
          <p:cNvCxnSpPr>
            <a:stCxn id="30" idx="2"/>
            <a:endCxn id="27" idx="0"/>
          </p:cNvCxnSpPr>
          <p:nvPr/>
        </p:nvCxnSpPr>
        <p:spPr>
          <a:xfrm flipV="1">
            <a:off x="4737742" y="4950309"/>
            <a:ext cx="495290" cy="23990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82" idx="0"/>
            <a:endCxn id="27" idx="2"/>
          </p:cNvCxnSpPr>
          <p:nvPr/>
        </p:nvCxnSpPr>
        <p:spPr>
          <a:xfrm flipH="1">
            <a:off x="5522596" y="4302188"/>
            <a:ext cx="255238" cy="648121"/>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00" name="直線コネクタ 99"/>
          <p:cNvCxnSpPr>
            <a:stCxn id="6" idx="0"/>
            <a:endCxn id="36" idx="2"/>
          </p:cNvCxnSpPr>
          <p:nvPr/>
        </p:nvCxnSpPr>
        <p:spPr>
          <a:xfrm flipH="1" flipV="1">
            <a:off x="3474399" y="2756730"/>
            <a:ext cx="929488" cy="796177"/>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直線コネクタ 100"/>
          <p:cNvCxnSpPr>
            <a:stCxn id="39" idx="0"/>
            <a:endCxn id="127" idx="2"/>
          </p:cNvCxnSpPr>
          <p:nvPr/>
        </p:nvCxnSpPr>
        <p:spPr>
          <a:xfrm flipH="1" flipV="1">
            <a:off x="2123952" y="2484889"/>
            <a:ext cx="815300" cy="1150549"/>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02" name="直線コネクタ 101"/>
          <p:cNvCxnSpPr>
            <a:stCxn id="6" idx="0"/>
            <a:endCxn id="42" idx="2"/>
          </p:cNvCxnSpPr>
          <p:nvPr/>
        </p:nvCxnSpPr>
        <p:spPr>
          <a:xfrm flipH="1" flipV="1">
            <a:off x="3969690" y="2166562"/>
            <a:ext cx="434197" cy="1386345"/>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直線コネクタ 102"/>
          <p:cNvCxnSpPr>
            <a:stCxn id="42" idx="0"/>
            <a:endCxn id="130" idx="2"/>
          </p:cNvCxnSpPr>
          <p:nvPr/>
        </p:nvCxnSpPr>
        <p:spPr>
          <a:xfrm flipH="1" flipV="1">
            <a:off x="2658835" y="1629798"/>
            <a:ext cx="1021291" cy="536764"/>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6" idx="0"/>
            <a:endCxn id="39" idx="2"/>
          </p:cNvCxnSpPr>
          <p:nvPr/>
        </p:nvCxnSpPr>
        <p:spPr>
          <a:xfrm flipH="1">
            <a:off x="3228816" y="3552907"/>
            <a:ext cx="1175071" cy="82531"/>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6" idx="0"/>
            <a:endCxn id="45" idx="2"/>
          </p:cNvCxnSpPr>
          <p:nvPr/>
        </p:nvCxnSpPr>
        <p:spPr>
          <a:xfrm flipH="1">
            <a:off x="3903983" y="3552907"/>
            <a:ext cx="499904" cy="1224127"/>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直線コネクタ 105"/>
          <p:cNvCxnSpPr>
            <a:stCxn id="6" idx="0"/>
            <a:endCxn id="48" idx="2"/>
          </p:cNvCxnSpPr>
          <p:nvPr/>
        </p:nvCxnSpPr>
        <p:spPr>
          <a:xfrm flipH="1">
            <a:off x="3382163" y="3552907"/>
            <a:ext cx="1021724" cy="799765"/>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直線コネクタ 118"/>
          <p:cNvCxnSpPr>
            <a:stCxn id="29" idx="0"/>
            <a:endCxn id="6" idx="1"/>
          </p:cNvCxnSpPr>
          <p:nvPr/>
        </p:nvCxnSpPr>
        <p:spPr>
          <a:xfrm flipV="1">
            <a:off x="4592959" y="3769550"/>
            <a:ext cx="1" cy="953871"/>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125" name="図形グループ 124"/>
          <p:cNvGrpSpPr/>
          <p:nvPr/>
        </p:nvGrpSpPr>
        <p:grpSpPr>
          <a:xfrm>
            <a:off x="1834387" y="2018101"/>
            <a:ext cx="289564" cy="640063"/>
            <a:chOff x="1946324" y="4125162"/>
            <a:chExt cx="969964" cy="2007872"/>
          </a:xfrm>
          <a:solidFill>
            <a:schemeClr val="accent4">
              <a:lumMod val="50000"/>
            </a:schemeClr>
          </a:solidFill>
        </p:grpSpPr>
        <p:sp>
          <p:nvSpPr>
            <p:cNvPr id="126" name="円/楕円 12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フローチャート: 論理積ゲート 12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2369270" y="1163010"/>
            <a:ext cx="289564" cy="640063"/>
            <a:chOff x="1946324" y="4125162"/>
            <a:chExt cx="969964" cy="2007872"/>
          </a:xfrm>
          <a:solidFill>
            <a:schemeClr val="accent4">
              <a:lumMod val="50000"/>
            </a:schemeClr>
          </a:solidFill>
        </p:grpSpPr>
        <p:sp>
          <p:nvSpPr>
            <p:cNvPr id="129" name="円/楕円 12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6" name="直線コネクタ 135"/>
          <p:cNvCxnSpPr>
            <a:stCxn id="130" idx="0"/>
            <a:endCxn id="127" idx="2"/>
          </p:cNvCxnSpPr>
          <p:nvPr/>
        </p:nvCxnSpPr>
        <p:spPr>
          <a:xfrm flipH="1">
            <a:off x="2123952" y="1629798"/>
            <a:ext cx="245319" cy="855091"/>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6" idx="2"/>
            <a:endCxn id="15" idx="0"/>
          </p:cNvCxnSpPr>
          <p:nvPr/>
        </p:nvCxnSpPr>
        <p:spPr>
          <a:xfrm flipV="1">
            <a:off x="4782032" y="2703694"/>
            <a:ext cx="864365" cy="849213"/>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7" name="直線コネクタ 146"/>
          <p:cNvCxnSpPr>
            <a:stCxn id="12" idx="2"/>
            <a:endCxn id="79" idx="0"/>
          </p:cNvCxnSpPr>
          <p:nvPr/>
        </p:nvCxnSpPr>
        <p:spPr>
          <a:xfrm flipV="1">
            <a:off x="6328414" y="3391857"/>
            <a:ext cx="1138214" cy="44218"/>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50" name="直線コネクタ 149"/>
          <p:cNvCxnSpPr>
            <a:stCxn id="24" idx="2"/>
            <a:endCxn id="79" idx="0"/>
          </p:cNvCxnSpPr>
          <p:nvPr/>
        </p:nvCxnSpPr>
        <p:spPr>
          <a:xfrm>
            <a:off x="7084242" y="2344330"/>
            <a:ext cx="382386" cy="1047527"/>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48" idx="0"/>
            <a:endCxn id="127" idx="2"/>
          </p:cNvCxnSpPr>
          <p:nvPr/>
        </p:nvCxnSpPr>
        <p:spPr>
          <a:xfrm flipH="1" flipV="1">
            <a:off x="2123952" y="2484889"/>
            <a:ext cx="968647" cy="1867783"/>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1" name="直線コネクタ 160"/>
          <p:cNvCxnSpPr>
            <a:stCxn id="36" idx="0"/>
            <a:endCxn id="130" idx="2"/>
          </p:cNvCxnSpPr>
          <p:nvPr/>
        </p:nvCxnSpPr>
        <p:spPr>
          <a:xfrm flipH="1" flipV="1">
            <a:off x="2658835" y="1629798"/>
            <a:ext cx="526000" cy="1126932"/>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164" name="図形グループ 163"/>
          <p:cNvGrpSpPr/>
          <p:nvPr/>
        </p:nvGrpSpPr>
        <p:grpSpPr>
          <a:xfrm>
            <a:off x="5150160" y="5496651"/>
            <a:ext cx="289564" cy="640063"/>
            <a:chOff x="1946324" y="4125162"/>
            <a:chExt cx="969964" cy="2007872"/>
          </a:xfrm>
          <a:solidFill>
            <a:srgbClr val="33ACBD"/>
          </a:solidFill>
        </p:grpSpPr>
        <p:sp>
          <p:nvSpPr>
            <p:cNvPr id="165" name="円/楕円 16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67" name="直線コネクタ 166"/>
          <p:cNvCxnSpPr>
            <a:stCxn id="30" idx="2"/>
            <a:endCxn id="166" idx="0"/>
          </p:cNvCxnSpPr>
          <p:nvPr/>
        </p:nvCxnSpPr>
        <p:spPr>
          <a:xfrm>
            <a:off x="4737742" y="5190209"/>
            <a:ext cx="412419" cy="77323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70" name="直線コネクタ 169"/>
          <p:cNvCxnSpPr>
            <a:stCxn id="166" idx="2"/>
            <a:endCxn id="33" idx="0"/>
          </p:cNvCxnSpPr>
          <p:nvPr/>
        </p:nvCxnSpPr>
        <p:spPr>
          <a:xfrm flipV="1">
            <a:off x="5439725" y="5616890"/>
            <a:ext cx="329334" cy="346549"/>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73" name="直線コネクタ 172"/>
          <p:cNvCxnSpPr>
            <a:stCxn id="45" idx="2"/>
            <a:endCxn id="30" idx="0"/>
          </p:cNvCxnSpPr>
          <p:nvPr/>
        </p:nvCxnSpPr>
        <p:spPr>
          <a:xfrm>
            <a:off x="3903983" y="4777034"/>
            <a:ext cx="544195" cy="413175"/>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76" name="直線コネクタ 175"/>
          <p:cNvCxnSpPr>
            <a:stCxn id="6" idx="2"/>
            <a:endCxn id="82" idx="0"/>
          </p:cNvCxnSpPr>
          <p:nvPr/>
        </p:nvCxnSpPr>
        <p:spPr>
          <a:xfrm>
            <a:off x="4782032" y="3552907"/>
            <a:ext cx="995802" cy="749281"/>
          </a:xfrm>
          <a:prstGeom prst="line">
            <a:avLst/>
          </a:prstGeom>
          <a:ln w="28575"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179" name="図形グループ 178"/>
          <p:cNvGrpSpPr/>
          <p:nvPr/>
        </p:nvGrpSpPr>
        <p:grpSpPr>
          <a:xfrm>
            <a:off x="6481980" y="4830070"/>
            <a:ext cx="289564" cy="640063"/>
            <a:chOff x="1946324" y="4125162"/>
            <a:chExt cx="969964" cy="2007872"/>
          </a:xfrm>
          <a:solidFill>
            <a:schemeClr val="accent2">
              <a:lumMod val="75000"/>
            </a:schemeClr>
          </a:solidFill>
        </p:grpSpPr>
        <p:sp>
          <p:nvSpPr>
            <p:cNvPr id="180" name="円/楕円 17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2" name="図形グループ 181"/>
          <p:cNvGrpSpPr/>
          <p:nvPr/>
        </p:nvGrpSpPr>
        <p:grpSpPr>
          <a:xfrm>
            <a:off x="7308500" y="3916306"/>
            <a:ext cx="289564" cy="640063"/>
            <a:chOff x="1946324" y="4125162"/>
            <a:chExt cx="969964" cy="2007872"/>
          </a:xfrm>
          <a:solidFill>
            <a:schemeClr val="accent2">
              <a:lumMod val="75000"/>
            </a:schemeClr>
          </a:solidFill>
        </p:grpSpPr>
        <p:sp>
          <p:nvSpPr>
            <p:cNvPr id="183" name="円/楕円 18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フローチャート: 論理積ゲート 18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184"/>
          <p:cNvGrpSpPr/>
          <p:nvPr/>
        </p:nvGrpSpPr>
        <p:grpSpPr>
          <a:xfrm>
            <a:off x="6566482" y="4045452"/>
            <a:ext cx="289564" cy="640063"/>
            <a:chOff x="1946324" y="4125162"/>
            <a:chExt cx="969964" cy="2007872"/>
          </a:xfrm>
          <a:solidFill>
            <a:schemeClr val="accent2">
              <a:lumMod val="75000"/>
            </a:schemeClr>
          </a:solidFill>
        </p:grpSpPr>
        <p:sp>
          <p:nvSpPr>
            <p:cNvPr id="186" name="円/楕円 18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フローチャート: 論理積ゲート 18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88" name="直線コネクタ 187"/>
          <p:cNvCxnSpPr>
            <a:stCxn id="184" idx="0"/>
            <a:endCxn id="187" idx="2"/>
          </p:cNvCxnSpPr>
          <p:nvPr/>
        </p:nvCxnSpPr>
        <p:spPr>
          <a:xfrm flipH="1">
            <a:off x="6856047" y="4383094"/>
            <a:ext cx="452454" cy="129146"/>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95" idx="0"/>
            <a:endCxn id="181" idx="2"/>
          </p:cNvCxnSpPr>
          <p:nvPr/>
        </p:nvCxnSpPr>
        <p:spPr>
          <a:xfrm flipH="1">
            <a:off x="6771545" y="5258781"/>
            <a:ext cx="405520" cy="38077"/>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93" name="直線コネクタ 192"/>
          <p:cNvCxnSpPr>
            <a:stCxn id="187" idx="0"/>
            <a:endCxn id="82" idx="2"/>
          </p:cNvCxnSpPr>
          <p:nvPr/>
        </p:nvCxnSpPr>
        <p:spPr>
          <a:xfrm flipH="1" flipV="1">
            <a:off x="6067398" y="4302188"/>
            <a:ext cx="499085" cy="210052"/>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96" name="直線コネクタ 195"/>
          <p:cNvCxnSpPr>
            <a:stCxn id="181" idx="0"/>
            <a:endCxn id="33" idx="2"/>
          </p:cNvCxnSpPr>
          <p:nvPr/>
        </p:nvCxnSpPr>
        <p:spPr>
          <a:xfrm flipH="1">
            <a:off x="6058623" y="5296858"/>
            <a:ext cx="423358" cy="320032"/>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99" name="直線コネクタ 198"/>
          <p:cNvCxnSpPr>
            <a:stCxn id="36" idx="0"/>
            <a:endCxn id="127" idx="2"/>
          </p:cNvCxnSpPr>
          <p:nvPr/>
        </p:nvCxnSpPr>
        <p:spPr>
          <a:xfrm flipH="1" flipV="1">
            <a:off x="2123952" y="2484889"/>
            <a:ext cx="1060883" cy="271841"/>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202" name="図形グループ 201"/>
          <p:cNvGrpSpPr/>
          <p:nvPr/>
        </p:nvGrpSpPr>
        <p:grpSpPr>
          <a:xfrm>
            <a:off x="2794468" y="5024271"/>
            <a:ext cx="289564" cy="640063"/>
            <a:chOff x="1946324" y="4125162"/>
            <a:chExt cx="969964" cy="2007872"/>
          </a:xfrm>
          <a:solidFill>
            <a:srgbClr val="FF6666"/>
          </a:solidFill>
        </p:grpSpPr>
        <p:sp>
          <p:nvSpPr>
            <p:cNvPr id="203" name="円/楕円 20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フローチャート: 論理積ゲート 20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5" name="図形グループ 204"/>
          <p:cNvGrpSpPr/>
          <p:nvPr/>
        </p:nvGrpSpPr>
        <p:grpSpPr>
          <a:xfrm>
            <a:off x="2196777" y="5496651"/>
            <a:ext cx="289564" cy="640063"/>
            <a:chOff x="1946324" y="4125162"/>
            <a:chExt cx="969964" cy="2007872"/>
          </a:xfrm>
          <a:solidFill>
            <a:srgbClr val="FF6666"/>
          </a:solidFill>
        </p:grpSpPr>
        <p:sp>
          <p:nvSpPr>
            <p:cNvPr id="206" name="円/楕円 20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フローチャート: 論理積ゲート 20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1358618" y="4755661"/>
            <a:ext cx="289564" cy="640063"/>
            <a:chOff x="1946324" y="4125162"/>
            <a:chExt cx="969964" cy="2007872"/>
          </a:xfrm>
          <a:solidFill>
            <a:srgbClr val="FF6666"/>
          </a:solidFill>
        </p:grpSpPr>
        <p:sp>
          <p:nvSpPr>
            <p:cNvPr id="209" name="円/楕円 20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フローチャート: 論理積ゲート 20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1" name="図形グループ 210"/>
          <p:cNvGrpSpPr/>
          <p:nvPr/>
        </p:nvGrpSpPr>
        <p:grpSpPr>
          <a:xfrm>
            <a:off x="2486342" y="4163489"/>
            <a:ext cx="289564" cy="640063"/>
            <a:chOff x="1946324" y="4125162"/>
            <a:chExt cx="969964" cy="2007872"/>
          </a:xfrm>
          <a:solidFill>
            <a:schemeClr val="accent6">
              <a:lumMod val="50000"/>
            </a:schemeClr>
          </a:solidFill>
        </p:grpSpPr>
        <p:sp>
          <p:nvSpPr>
            <p:cNvPr id="212" name="円/楕円 21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フローチャート: 論理積ゲート 21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14" name="直線コネクタ 213"/>
          <p:cNvCxnSpPr>
            <a:stCxn id="242" idx="0"/>
            <a:endCxn id="239" idx="2"/>
          </p:cNvCxnSpPr>
          <p:nvPr/>
        </p:nvCxnSpPr>
        <p:spPr>
          <a:xfrm flipH="1" flipV="1">
            <a:off x="1194513" y="3570809"/>
            <a:ext cx="828835" cy="145027"/>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13" idx="0"/>
            <a:endCxn id="210" idx="2"/>
          </p:cNvCxnSpPr>
          <p:nvPr/>
        </p:nvCxnSpPr>
        <p:spPr>
          <a:xfrm flipH="1">
            <a:off x="1648183" y="4630277"/>
            <a:ext cx="838160" cy="592172"/>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7" idx="0"/>
            <a:endCxn id="210" idx="2"/>
          </p:cNvCxnSpPr>
          <p:nvPr/>
        </p:nvCxnSpPr>
        <p:spPr>
          <a:xfrm flipH="1" flipV="1">
            <a:off x="1648183" y="5222449"/>
            <a:ext cx="548595" cy="74099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21" name="直線コネクタ 220"/>
          <p:cNvCxnSpPr>
            <a:stCxn id="204" idx="0"/>
            <a:endCxn id="210" idx="2"/>
          </p:cNvCxnSpPr>
          <p:nvPr/>
        </p:nvCxnSpPr>
        <p:spPr>
          <a:xfrm flipH="1" flipV="1">
            <a:off x="1648183" y="5222449"/>
            <a:ext cx="1146286" cy="26861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25" name="直線コネクタ 224"/>
          <p:cNvCxnSpPr>
            <a:stCxn id="45" idx="0"/>
            <a:endCxn id="204" idx="2"/>
          </p:cNvCxnSpPr>
          <p:nvPr/>
        </p:nvCxnSpPr>
        <p:spPr>
          <a:xfrm flipH="1">
            <a:off x="3084033" y="4777034"/>
            <a:ext cx="530386" cy="714025"/>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28" name="直線コネクタ 227"/>
          <p:cNvCxnSpPr>
            <a:stCxn id="30" idx="0"/>
            <a:endCxn id="207" idx="2"/>
          </p:cNvCxnSpPr>
          <p:nvPr/>
        </p:nvCxnSpPr>
        <p:spPr>
          <a:xfrm flipH="1">
            <a:off x="2486342" y="5190209"/>
            <a:ext cx="1961836" cy="77323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31" name="直線コネクタ 230"/>
          <p:cNvCxnSpPr>
            <a:stCxn id="48" idx="0"/>
            <a:endCxn id="213" idx="2"/>
          </p:cNvCxnSpPr>
          <p:nvPr/>
        </p:nvCxnSpPr>
        <p:spPr>
          <a:xfrm flipH="1">
            <a:off x="2775907" y="4352672"/>
            <a:ext cx="316692" cy="277605"/>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234" name="図形グループ 233"/>
          <p:cNvGrpSpPr/>
          <p:nvPr/>
        </p:nvGrpSpPr>
        <p:grpSpPr>
          <a:xfrm>
            <a:off x="1525502" y="3774692"/>
            <a:ext cx="289564" cy="640063"/>
            <a:chOff x="1946324" y="4125162"/>
            <a:chExt cx="969964" cy="2007872"/>
          </a:xfrm>
          <a:solidFill>
            <a:schemeClr val="tx2">
              <a:lumMod val="60000"/>
              <a:lumOff val="40000"/>
            </a:schemeClr>
          </a:solidFill>
        </p:grpSpPr>
        <p:sp>
          <p:nvSpPr>
            <p:cNvPr id="235" name="円/楕円 23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フローチャート: 論理積ゲート 23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7" name="図形グループ 236"/>
          <p:cNvGrpSpPr/>
          <p:nvPr/>
        </p:nvGrpSpPr>
        <p:grpSpPr>
          <a:xfrm>
            <a:off x="904948" y="3104021"/>
            <a:ext cx="289564" cy="640063"/>
            <a:chOff x="1946324" y="4125162"/>
            <a:chExt cx="969964" cy="2007872"/>
          </a:xfrm>
          <a:solidFill>
            <a:schemeClr val="tx2">
              <a:lumMod val="60000"/>
              <a:lumOff val="40000"/>
            </a:schemeClr>
          </a:solidFill>
        </p:grpSpPr>
        <p:sp>
          <p:nvSpPr>
            <p:cNvPr id="238" name="円/楕円 23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9" name="フローチャート: 論理積ゲート 23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0" name="図形グループ 239"/>
          <p:cNvGrpSpPr/>
          <p:nvPr/>
        </p:nvGrpSpPr>
        <p:grpSpPr>
          <a:xfrm>
            <a:off x="2023347" y="3249048"/>
            <a:ext cx="289564" cy="640063"/>
            <a:chOff x="1946324" y="4125162"/>
            <a:chExt cx="969964" cy="2007872"/>
          </a:xfrm>
          <a:solidFill>
            <a:schemeClr val="tx2">
              <a:lumMod val="60000"/>
              <a:lumOff val="40000"/>
            </a:schemeClr>
          </a:solidFill>
        </p:grpSpPr>
        <p:sp>
          <p:nvSpPr>
            <p:cNvPr id="241" name="円/楕円 24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フローチャート: 論理積ゲート 24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45" name="直線コネクタ 244"/>
          <p:cNvCxnSpPr>
            <a:stCxn id="236" idx="0"/>
            <a:endCxn id="239" idx="2"/>
          </p:cNvCxnSpPr>
          <p:nvPr/>
        </p:nvCxnSpPr>
        <p:spPr>
          <a:xfrm flipH="1" flipV="1">
            <a:off x="1194513" y="3570809"/>
            <a:ext cx="330990" cy="670671"/>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48" name="直線コネクタ 247"/>
          <p:cNvCxnSpPr>
            <a:stCxn id="213" idx="0"/>
            <a:endCxn id="236" idx="2"/>
          </p:cNvCxnSpPr>
          <p:nvPr/>
        </p:nvCxnSpPr>
        <p:spPr>
          <a:xfrm flipH="1" flipV="1">
            <a:off x="1815067" y="4241480"/>
            <a:ext cx="671276" cy="388797"/>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51" name="直線コネクタ 250"/>
          <p:cNvCxnSpPr>
            <a:stCxn id="127" idx="0"/>
            <a:endCxn id="239" idx="2"/>
          </p:cNvCxnSpPr>
          <p:nvPr/>
        </p:nvCxnSpPr>
        <p:spPr>
          <a:xfrm flipH="1">
            <a:off x="1194513" y="2484889"/>
            <a:ext cx="639875" cy="108592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54" name="直線コネクタ 253"/>
          <p:cNvCxnSpPr>
            <a:stCxn id="242" idx="0"/>
            <a:endCxn id="236" idx="2"/>
          </p:cNvCxnSpPr>
          <p:nvPr/>
        </p:nvCxnSpPr>
        <p:spPr>
          <a:xfrm flipH="1">
            <a:off x="1815067" y="3715836"/>
            <a:ext cx="208281" cy="525644"/>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257" name="図形グループ 256"/>
          <p:cNvGrpSpPr/>
          <p:nvPr/>
        </p:nvGrpSpPr>
        <p:grpSpPr>
          <a:xfrm>
            <a:off x="4402461" y="5535351"/>
            <a:ext cx="289564" cy="640063"/>
            <a:chOff x="1946324" y="4125162"/>
            <a:chExt cx="969964" cy="2007872"/>
          </a:xfrm>
          <a:solidFill>
            <a:srgbClr val="33ACBD"/>
          </a:solidFill>
        </p:grpSpPr>
        <p:sp>
          <p:nvSpPr>
            <p:cNvPr id="258" name="円/楕円 25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フローチャート: 論理積ゲート 25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60" name="直線コネクタ 259"/>
          <p:cNvCxnSpPr>
            <a:stCxn id="166" idx="0"/>
            <a:endCxn id="259" idx="2"/>
          </p:cNvCxnSpPr>
          <p:nvPr/>
        </p:nvCxnSpPr>
        <p:spPr>
          <a:xfrm flipH="1">
            <a:off x="4692026" y="5963439"/>
            <a:ext cx="458135" cy="3870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07" idx="2"/>
            <a:endCxn id="259" idx="0"/>
          </p:cNvCxnSpPr>
          <p:nvPr/>
        </p:nvCxnSpPr>
        <p:spPr>
          <a:xfrm>
            <a:off x="2486342" y="5963439"/>
            <a:ext cx="1916120" cy="3870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49" name="直線コネクタ 148"/>
          <p:cNvCxnSpPr>
            <a:stCxn id="154" idx="0"/>
            <a:endCxn id="18" idx="2"/>
          </p:cNvCxnSpPr>
          <p:nvPr/>
        </p:nvCxnSpPr>
        <p:spPr>
          <a:xfrm flipH="1" flipV="1">
            <a:off x="5150162" y="1329848"/>
            <a:ext cx="663579" cy="280274"/>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152" name="図形グループ 151"/>
          <p:cNvGrpSpPr/>
          <p:nvPr/>
        </p:nvGrpSpPr>
        <p:grpSpPr>
          <a:xfrm>
            <a:off x="5813740" y="1143334"/>
            <a:ext cx="289564" cy="640063"/>
            <a:chOff x="1946324" y="4125162"/>
            <a:chExt cx="969964" cy="2007872"/>
          </a:xfrm>
          <a:solidFill>
            <a:srgbClr val="008000"/>
          </a:solidFill>
        </p:grpSpPr>
        <p:sp>
          <p:nvSpPr>
            <p:cNvPr id="153" name="円/楕円 15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フローチャート: 論理積ゲート 15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56" name="直線コネクタ 155"/>
          <p:cNvCxnSpPr>
            <a:stCxn id="24" idx="0"/>
            <a:endCxn id="154" idx="2"/>
          </p:cNvCxnSpPr>
          <p:nvPr/>
        </p:nvCxnSpPr>
        <p:spPr>
          <a:xfrm flipH="1" flipV="1">
            <a:off x="6103305" y="1610122"/>
            <a:ext cx="691373" cy="734208"/>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grpSp>
        <p:nvGrpSpPr>
          <p:cNvPr id="159" name="図形グループ 158"/>
          <p:cNvGrpSpPr/>
          <p:nvPr/>
        </p:nvGrpSpPr>
        <p:grpSpPr>
          <a:xfrm>
            <a:off x="3329615" y="1032438"/>
            <a:ext cx="289564" cy="640063"/>
            <a:chOff x="1946324" y="4125162"/>
            <a:chExt cx="969964" cy="2007872"/>
          </a:xfrm>
          <a:solidFill>
            <a:schemeClr val="accent4">
              <a:lumMod val="50000"/>
            </a:schemeClr>
          </a:solidFill>
        </p:grpSpPr>
        <p:sp>
          <p:nvSpPr>
            <p:cNvPr id="160" name="円/楕円 15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63" name="直線コネクタ 162"/>
          <p:cNvCxnSpPr>
            <a:stCxn id="42" idx="0"/>
            <a:endCxn id="162" idx="2"/>
          </p:cNvCxnSpPr>
          <p:nvPr/>
        </p:nvCxnSpPr>
        <p:spPr>
          <a:xfrm flipH="1" flipV="1">
            <a:off x="3619180" y="1499226"/>
            <a:ext cx="60946" cy="667336"/>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8" name="直線コネクタ 167"/>
          <p:cNvCxnSpPr>
            <a:stCxn id="18" idx="0"/>
            <a:endCxn id="162" idx="2"/>
          </p:cNvCxnSpPr>
          <p:nvPr/>
        </p:nvCxnSpPr>
        <p:spPr>
          <a:xfrm flipH="1">
            <a:off x="3619180" y="1329848"/>
            <a:ext cx="1241418" cy="169378"/>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72" name="円/楕円 171"/>
          <p:cNvSpPr/>
          <p:nvPr/>
        </p:nvSpPr>
        <p:spPr>
          <a:xfrm>
            <a:off x="6024708" y="2156851"/>
            <a:ext cx="1662674" cy="1478587"/>
          </a:xfrm>
          <a:prstGeom prst="ellipse">
            <a:avLst/>
          </a:prstGeom>
          <a:solidFill>
            <a:schemeClr val="accent3">
              <a:lumMod val="75000"/>
              <a:alpha val="3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角丸四角形吹き出し 51"/>
          <p:cNvSpPr/>
          <p:nvPr/>
        </p:nvSpPr>
        <p:spPr>
          <a:xfrm>
            <a:off x="4865068" y="3035137"/>
            <a:ext cx="1070893" cy="404074"/>
          </a:xfrm>
          <a:prstGeom prst="wedgeRoundRectCallout">
            <a:avLst>
              <a:gd name="adj1" fmla="val -74354"/>
              <a:gd name="adj2" fmla="val 84501"/>
              <a:gd name="adj3" fmla="val 16667"/>
            </a:avLst>
          </a:prstGeom>
          <a:solidFill>
            <a:srgbClr val="FF6600">
              <a:alpha val="46000"/>
            </a:srgb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自分の</a:t>
            </a:r>
            <a:r>
              <a:rPr kumimoji="1" lang="en-US" altLang="ja-JP" sz="1600" dirty="0" smtClean="0">
                <a:solidFill>
                  <a:srgbClr val="FFFFFF"/>
                </a:solidFill>
                <a:latin typeface="ＭＳ Ｐゴシック"/>
                <a:ea typeface="ＭＳ Ｐゴシック"/>
                <a:cs typeface="ＭＳ Ｐゴシック"/>
              </a:rPr>
              <a:t>ID</a:t>
            </a:r>
            <a:endParaRPr kumimoji="1" lang="ja-JP" altLang="en-US" sz="1600" dirty="0">
              <a:solidFill>
                <a:srgbClr val="FFFFFF"/>
              </a:solidFill>
              <a:latin typeface="ＭＳ Ｐゴシック"/>
              <a:ea typeface="ＭＳ Ｐゴシック"/>
              <a:cs typeface="ＭＳ Ｐゴシック"/>
            </a:endParaRPr>
          </a:p>
        </p:txBody>
      </p:sp>
      <p:grpSp>
        <p:nvGrpSpPr>
          <p:cNvPr id="192" name="図形グループ 191"/>
          <p:cNvGrpSpPr/>
          <p:nvPr/>
        </p:nvGrpSpPr>
        <p:grpSpPr>
          <a:xfrm>
            <a:off x="7177064" y="4791993"/>
            <a:ext cx="289564" cy="640063"/>
            <a:chOff x="1946324" y="4125162"/>
            <a:chExt cx="969964" cy="2007872"/>
          </a:xfrm>
          <a:solidFill>
            <a:schemeClr val="accent2">
              <a:lumMod val="75000"/>
            </a:schemeClr>
          </a:solidFill>
        </p:grpSpPr>
        <p:sp>
          <p:nvSpPr>
            <p:cNvPr id="194" name="円/楕円 19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フローチャート: 論理積ゲート 19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97" name="直線コネクタ 196"/>
          <p:cNvCxnSpPr>
            <a:stCxn id="181" idx="0"/>
            <a:endCxn id="82" idx="2"/>
          </p:cNvCxnSpPr>
          <p:nvPr/>
        </p:nvCxnSpPr>
        <p:spPr>
          <a:xfrm flipH="1" flipV="1">
            <a:off x="6067398" y="4302188"/>
            <a:ext cx="414583" cy="994670"/>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98" name="直線コネクタ 197"/>
          <p:cNvCxnSpPr>
            <a:stCxn id="184" idx="0"/>
            <a:endCxn id="181" idx="2"/>
          </p:cNvCxnSpPr>
          <p:nvPr/>
        </p:nvCxnSpPr>
        <p:spPr>
          <a:xfrm flipH="1">
            <a:off x="6771545" y="4383094"/>
            <a:ext cx="536956" cy="913764"/>
          </a:xfrm>
          <a:prstGeom prst="line">
            <a:avLst/>
          </a:prstGeom>
          <a:ln w="12700" cmpd="sng">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02633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101</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5"/>
            <a:ext cx="916709" cy="4355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5"/>
            <a:ext cx="916709" cy="4355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5"/>
            <a:ext cx="916709" cy="43550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848" y="3332479"/>
            <a:ext cx="472330" cy="400110"/>
          </a:xfrm>
          <a:prstGeom prst="rect">
            <a:avLst/>
          </a:prstGeom>
          <a:noFill/>
        </p:spPr>
        <p:txBody>
          <a:bodyPr wrap="none" rtlCol="0">
            <a:spAutoFit/>
          </a:bodyPr>
          <a:lstStyle/>
          <a:p>
            <a:pPr algn="ctr"/>
            <a:r>
              <a:rPr kumimoji="1" lang="en-US" altLang="ja-JP" sz="2000" dirty="0" smtClean="0">
                <a:solidFill>
                  <a:srgbClr val="FFFFFF"/>
                </a:solidFill>
              </a:rPr>
              <a:t>OS</a:t>
            </a:r>
            <a:endParaRPr kumimoji="1" lang="ja-JP" altLang="en-US" sz="2000" dirty="0">
              <a:solidFill>
                <a:srgbClr val="FFFFFF"/>
              </a:solidFill>
            </a:endParaRP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6968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fltVal val="0"/>
                                          </p:val>
                                        </p:tav>
                                        <p:tav tm="100000">
                                          <p:val>
                                            <p:strVal val="#ppt_w"/>
                                          </p:val>
                                        </p:tav>
                                      </p:tavLst>
                                    </p:anim>
                                    <p:anim calcmode="lin" valueType="num">
                                      <p:cBhvr>
                                        <p:cTn id="33" dur="500" fill="hold"/>
                                        <p:tgtEl>
                                          <p:spTgt spid="69"/>
                                        </p:tgtEl>
                                        <p:attrNameLst>
                                          <p:attrName>ppt_h</p:attrName>
                                        </p:attrNameLst>
                                      </p:cBhvr>
                                      <p:tavLst>
                                        <p:tav tm="0">
                                          <p:val>
                                            <p:fltVal val="0"/>
                                          </p:val>
                                        </p:tav>
                                        <p:tav tm="100000">
                                          <p:val>
                                            <p:strVal val="#ppt_h"/>
                                          </p:val>
                                        </p:tav>
                                      </p:tavLst>
                                    </p:anim>
                                    <p:animEffect transition="in" filter="fade">
                                      <p:cBhvr>
                                        <p:cTn id="34" dur="500"/>
                                        <p:tgtEl>
                                          <p:spTgt spid="6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Effect transition="in" filter="fade">
                                      <p:cBhvr>
                                        <p:cTn id="4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102</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2">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18466668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a:t>
            </a:r>
            <a:endParaRPr kumimoji="1" lang="ja-JP" altLang="en-US" dirty="0"/>
          </a:p>
        </p:txBody>
      </p:sp>
      <p:sp>
        <p:nvSpPr>
          <p:cNvPr id="4" name="下矢印 3"/>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角丸四角形 5"/>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角丸四角形 6"/>
          <p:cNvSpPr/>
          <p:nvPr/>
        </p:nvSpPr>
        <p:spPr bwMode="auto">
          <a:xfrm>
            <a:off x="2970213" y="12013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自社技術による顧客の囲い込み</a:t>
            </a:r>
          </a:p>
        </p:txBody>
      </p:sp>
      <p:sp>
        <p:nvSpPr>
          <p:cNvPr id="8" name="角丸四角形 7"/>
          <p:cNvSpPr/>
          <p:nvPr/>
        </p:nvSpPr>
        <p:spPr bwMode="auto">
          <a:xfrm>
            <a:off x="2970213" y="17347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特許などによる技術の保護</a:t>
            </a:r>
          </a:p>
        </p:txBody>
      </p:sp>
      <p:sp>
        <p:nvSpPr>
          <p:cNvPr id="9" name="角丸四角形 8"/>
          <p:cNvSpPr/>
          <p:nvPr/>
        </p:nvSpPr>
        <p:spPr bwMode="auto">
          <a:xfrm>
            <a:off x="2970213" y="22681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自社のみで利益を独占</a:t>
            </a:r>
          </a:p>
        </p:txBody>
      </p:sp>
      <p:sp>
        <p:nvSpPr>
          <p:cNvPr id="10" name="角丸四角形 9"/>
          <p:cNvSpPr/>
          <p:nvPr/>
        </p:nvSpPr>
        <p:spPr bwMode="auto">
          <a:xfrm>
            <a:off x="2970213" y="46169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外部のリソースを積極活用</a:t>
            </a:r>
          </a:p>
        </p:txBody>
      </p:sp>
      <p:sp>
        <p:nvSpPr>
          <p:cNvPr id="11" name="角丸四角形 10"/>
          <p:cNvSpPr/>
          <p:nvPr/>
        </p:nvSpPr>
        <p:spPr bwMode="auto">
          <a:xfrm>
            <a:off x="2970213" y="51503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自社で全てを開発する必要</a:t>
            </a:r>
            <a:r>
              <a:rPr kumimoji="0" lang="ja-JP" altLang="en-US" sz="1400" dirty="0" smtClean="0">
                <a:solidFill>
                  <a:schemeClr val="bg1"/>
                </a:solidFill>
                <a:latin typeface="Arial" charset="0"/>
                <a:ea typeface="HG丸ｺﾞｼｯｸM-PRO" pitchFamily="50" charset="-128"/>
              </a:rPr>
              <a:t>は無い</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2970213" y="56837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スモールスタート</a:t>
            </a:r>
            <a:r>
              <a:rPr kumimoji="0" lang="ja-JP" altLang="en-US" sz="1400" dirty="0" smtClean="0">
                <a:solidFill>
                  <a:schemeClr val="bg1"/>
                </a:solidFill>
                <a:latin typeface="Arial" charset="0"/>
                <a:ea typeface="HG丸ｺﾞｼｯｸM-PRO" pitchFamily="50" charset="-128"/>
              </a:rPr>
              <a:t>が可能</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 name="角丸四角形 12"/>
          <p:cNvSpPr/>
          <p:nvPr/>
        </p:nvSpPr>
        <p:spPr bwMode="auto">
          <a:xfrm>
            <a:off x="2724150" y="3244564"/>
            <a:ext cx="374015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オープン化</a:t>
            </a:r>
          </a:p>
        </p:txBody>
      </p:sp>
      <p:sp>
        <p:nvSpPr>
          <p:cNvPr id="14" name="テキスト ボックス 13"/>
          <p:cNvSpPr txBox="1"/>
          <p:nvPr/>
        </p:nvSpPr>
        <p:spPr>
          <a:xfrm>
            <a:off x="876300" y="1479550"/>
            <a:ext cx="1600200" cy="1015663"/>
          </a:xfrm>
          <a:prstGeom prst="rect">
            <a:avLst/>
          </a:prstGeom>
          <a:noFill/>
        </p:spPr>
        <p:txBody>
          <a:bodyPr wrap="square" rtlCol="0">
            <a:spAutoFit/>
          </a:bodyPr>
          <a:lstStyle/>
          <a:p>
            <a:pPr algn="ctr"/>
            <a:r>
              <a:rPr kumimoji="1" lang="ja-JP" altLang="en-US" sz="2400" dirty="0" smtClean="0">
                <a:solidFill>
                  <a:srgbClr val="800000"/>
                </a:solidFill>
                <a:effectLst/>
                <a:latin typeface="HGP創英角ｺﾞｼｯｸUB"/>
                <a:ea typeface="HGP創英角ｺﾞｼｯｸUB"/>
                <a:cs typeface="HGP創英角ｺﾞｼｯｸUB"/>
              </a:rPr>
              <a:t>かつての</a:t>
            </a:r>
          </a:p>
          <a:p>
            <a:pPr algn="ctr"/>
            <a:r>
              <a:rPr kumimoji="1" lang="ja-JP" altLang="en-US" sz="3600" dirty="0" smtClean="0">
                <a:solidFill>
                  <a:srgbClr val="800000"/>
                </a:solidFill>
                <a:effectLst/>
                <a:latin typeface="HGP創英角ｺﾞｼｯｸUB"/>
                <a:ea typeface="HGP創英角ｺﾞｼｯｸUB"/>
                <a:cs typeface="HGP創英角ｺﾞｼｯｸUB"/>
              </a:rPr>
              <a:t>常識</a:t>
            </a:r>
            <a:endParaRPr kumimoji="1" lang="ja-JP" altLang="en-US" sz="3600" dirty="0">
              <a:solidFill>
                <a:srgbClr val="800000"/>
              </a:solidFill>
              <a:effectLst/>
              <a:latin typeface="HGP創英角ｺﾞｼｯｸUB"/>
              <a:ea typeface="HGP創英角ｺﾞｼｯｸUB"/>
              <a:cs typeface="HGP創英角ｺﾞｼｯｸUB"/>
            </a:endParaRPr>
          </a:p>
        </p:txBody>
      </p:sp>
      <p:sp>
        <p:nvSpPr>
          <p:cNvPr id="15" name="テキスト ボックス 14"/>
          <p:cNvSpPr txBox="1"/>
          <p:nvPr/>
        </p:nvSpPr>
        <p:spPr>
          <a:xfrm>
            <a:off x="6247858" y="5060664"/>
            <a:ext cx="2362742" cy="646331"/>
          </a:xfrm>
          <a:prstGeom prst="rect">
            <a:avLst/>
          </a:prstGeom>
          <a:noFill/>
        </p:spPr>
        <p:txBody>
          <a:bodyPr wrap="square" rtlCol="0">
            <a:spAutoFit/>
          </a:bodyPr>
          <a:lstStyle/>
          <a:p>
            <a:pPr marL="342900" indent="-342900">
              <a:buFont typeface="Wingdings" charset="2"/>
              <a:buChar char="v"/>
            </a:pPr>
            <a:r>
              <a:rPr kumimoji="1" lang="ja-JP" altLang="en-US" sz="1200" dirty="0" smtClean="0">
                <a:solidFill>
                  <a:srgbClr val="0000FF"/>
                </a:solidFill>
                <a:effectLst/>
              </a:rPr>
              <a:t>オープンソース・ソフトウエア</a:t>
            </a:r>
          </a:p>
          <a:p>
            <a:pPr marL="342900" indent="-342900">
              <a:buFont typeface="Wingdings" charset="2"/>
              <a:buChar char="v"/>
            </a:pPr>
            <a:r>
              <a:rPr kumimoji="1" lang="ja-JP" altLang="en-US" sz="1200" dirty="0" smtClean="0">
                <a:solidFill>
                  <a:srgbClr val="0000FF"/>
                </a:solidFill>
                <a:effectLst/>
              </a:rPr>
              <a:t>オープン・データ</a:t>
            </a:r>
          </a:p>
          <a:p>
            <a:pPr marL="342900" indent="-342900">
              <a:buFont typeface="Wingdings" charset="2"/>
              <a:buChar char="v"/>
            </a:pPr>
            <a:r>
              <a:rPr lang="ja-JP" altLang="en-US" sz="1200" dirty="0" smtClean="0">
                <a:solidFill>
                  <a:srgbClr val="0000FF"/>
                </a:solidFill>
              </a:rPr>
              <a:t>オープン・ハードウェア</a:t>
            </a:r>
            <a:endParaRPr kumimoji="1" lang="en-US" altLang="ja-JP" sz="1200" dirty="0" smtClean="0">
              <a:solidFill>
                <a:srgbClr val="0000FF"/>
              </a:solidFill>
              <a:effectLst/>
            </a:endParaRPr>
          </a:p>
        </p:txBody>
      </p:sp>
      <p:sp>
        <p:nvSpPr>
          <p:cNvPr id="16" name="テキスト ボックス 15"/>
          <p:cNvSpPr txBox="1"/>
          <p:nvPr/>
        </p:nvSpPr>
        <p:spPr>
          <a:xfrm>
            <a:off x="615950" y="4978400"/>
            <a:ext cx="2108200" cy="861774"/>
          </a:xfrm>
          <a:prstGeom prst="rect">
            <a:avLst/>
          </a:prstGeom>
          <a:noFill/>
        </p:spPr>
        <p:txBody>
          <a:bodyPr wrap="square" rtlCol="0">
            <a:spAutoFit/>
          </a:bodyPr>
          <a:lstStyle/>
          <a:p>
            <a:pPr algn="ctr"/>
            <a:r>
              <a:rPr kumimoji="1" lang="ja-JP" altLang="en-US" dirty="0" smtClean="0">
                <a:solidFill>
                  <a:srgbClr val="0000FF"/>
                </a:solidFill>
                <a:effectLst/>
                <a:latin typeface="HGP創英角ｺﾞｼｯｸUB"/>
                <a:ea typeface="HGP創英角ｺﾞｼｯｸUB"/>
                <a:cs typeface="HGP創英角ｺﾞｼｯｸUB"/>
              </a:rPr>
              <a:t>クラウド</a:t>
            </a:r>
            <a:r>
              <a:rPr lang="ja-JP" altLang="en-US" dirty="0" smtClean="0">
                <a:solidFill>
                  <a:srgbClr val="0000FF"/>
                </a:solidFill>
                <a:latin typeface="HGP創英角ｺﾞｼｯｸUB"/>
                <a:ea typeface="HGP創英角ｺﾞｼｯｸUB"/>
                <a:cs typeface="HGP創英角ｺﾞｼｯｸUB"/>
              </a:rPr>
              <a:t>時代</a:t>
            </a:r>
            <a:r>
              <a:rPr kumimoji="1" lang="ja-JP" altLang="en-US" dirty="0" smtClean="0">
                <a:solidFill>
                  <a:srgbClr val="0000FF"/>
                </a:solidFill>
                <a:effectLst/>
                <a:latin typeface="HGP創英角ｺﾞｼｯｸUB"/>
                <a:ea typeface="HGP創英角ｺﾞｼｯｸUB"/>
                <a:cs typeface="HGP創英角ｺﾞｼｯｸUB"/>
              </a:rPr>
              <a:t>の</a:t>
            </a:r>
          </a:p>
          <a:p>
            <a:pPr algn="ctr"/>
            <a:r>
              <a:rPr kumimoji="1" lang="ja-JP" altLang="en-US" sz="3200" dirty="0" smtClean="0">
                <a:solidFill>
                  <a:srgbClr val="0000FF"/>
                </a:solidFill>
                <a:effectLst/>
                <a:latin typeface="HGP創英角ｺﾞｼｯｸUB"/>
                <a:ea typeface="HGP創英角ｺﾞｼｯｸUB"/>
                <a:cs typeface="HGP創英角ｺﾞｼｯｸUB"/>
              </a:rPr>
              <a:t>常識</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22" name="テキスト ボックス 21"/>
          <p:cNvSpPr txBox="1"/>
          <p:nvPr/>
        </p:nvSpPr>
        <p:spPr>
          <a:xfrm>
            <a:off x="6247858" y="1621779"/>
            <a:ext cx="2362742" cy="646331"/>
          </a:xfrm>
          <a:prstGeom prst="rect">
            <a:avLst/>
          </a:prstGeom>
          <a:noFill/>
        </p:spPr>
        <p:txBody>
          <a:bodyPr wrap="square" rtlCol="0">
            <a:spAutoFit/>
          </a:bodyPr>
          <a:lstStyle/>
          <a:p>
            <a:pPr marL="342900" indent="-342900">
              <a:buFont typeface="Wingdings" charset="2"/>
              <a:buChar char="v"/>
            </a:pPr>
            <a:r>
              <a:rPr lang="ja-JP" altLang="en-US" sz="1200" dirty="0" smtClean="0">
                <a:solidFill>
                  <a:srgbClr val="0000FF"/>
                </a:solidFill>
              </a:rPr>
              <a:t>プロプライエタリ・ソフトウェア</a:t>
            </a:r>
            <a:endParaRPr kumimoji="1" lang="ja-JP" altLang="en-US" sz="1200" dirty="0" smtClean="0">
              <a:solidFill>
                <a:srgbClr val="0000FF"/>
              </a:solidFill>
              <a:effectLst/>
            </a:endParaRPr>
          </a:p>
          <a:p>
            <a:pPr marL="342900" indent="-342900">
              <a:buFont typeface="Wingdings" charset="2"/>
              <a:buChar char="v"/>
            </a:pPr>
            <a:r>
              <a:rPr lang="ja-JP" altLang="en-US" sz="1200" dirty="0" smtClean="0">
                <a:solidFill>
                  <a:srgbClr val="0000FF"/>
                </a:solidFill>
              </a:rPr>
              <a:t>独自アーキテクチャ</a:t>
            </a:r>
            <a:endParaRPr lang="ja-JP" altLang="en-US" sz="1200" dirty="0">
              <a:solidFill>
                <a:srgbClr val="0000FF"/>
              </a:solidFill>
            </a:endParaRPr>
          </a:p>
          <a:p>
            <a:pPr marL="342900" indent="-342900">
              <a:buFont typeface="Wingdings" charset="2"/>
              <a:buChar char="v"/>
            </a:pPr>
            <a:r>
              <a:rPr lang="ja-JP" altLang="en-US" sz="1200" dirty="0" smtClean="0">
                <a:solidFill>
                  <a:srgbClr val="0000FF"/>
                </a:solidFill>
              </a:rPr>
              <a:t>ファミリー化戦略</a:t>
            </a:r>
          </a:p>
        </p:txBody>
      </p:sp>
      <p:sp>
        <p:nvSpPr>
          <p:cNvPr id="1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103</a:t>
            </a:fld>
            <a:endParaRPr kumimoji="1" lang="ja-JP" altLang="en-US" dirty="0"/>
          </a:p>
        </p:txBody>
      </p:sp>
    </p:spTree>
    <p:extLst>
      <p:ext uri="{BB962C8B-B14F-4D97-AF65-F5344CB8AC3E}">
        <p14:creationId xmlns:p14="http://schemas.microsoft.com/office/powerpoint/2010/main" val="356589259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104</a:t>
            </a:fld>
            <a:endParaRPr kumimoji="1" lang="ja-JP" altLang="en-US"/>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411631483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84251" y="5373092"/>
            <a:ext cx="3555701" cy="101500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dirty="0" smtClean="0">
              <a:solidFill>
                <a:schemeClr val="bg1"/>
              </a:solidFill>
            </a:endParaRPr>
          </a:p>
          <a:p>
            <a:pPr algn="ctr"/>
            <a:r>
              <a:rPr kumimoji="1" lang="ja-JP" altLang="en-US" dirty="0" smtClean="0">
                <a:solidFill>
                  <a:schemeClr val="bg1"/>
                </a:solidFill>
              </a:rPr>
              <a:t>マーケター</a:t>
            </a:r>
            <a:endParaRPr kumimoji="1" lang="ja-JP" altLang="en-US" dirty="0">
              <a:solidFill>
                <a:schemeClr val="bg1"/>
              </a:solidFill>
            </a:endParaRPr>
          </a:p>
        </p:txBody>
      </p:sp>
      <p:sp>
        <p:nvSpPr>
          <p:cNvPr id="6" name="正方形/長方形 5"/>
          <p:cNvSpPr/>
          <p:nvPr/>
        </p:nvSpPr>
        <p:spPr>
          <a:xfrm>
            <a:off x="586438" y="1257300"/>
            <a:ext cx="3555701" cy="101944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chemeClr val="bg1"/>
                </a:solidFill>
              </a:rPr>
              <a:t>消費者</a:t>
            </a:r>
            <a:r>
              <a:rPr kumimoji="1" lang="en-US" altLang="ja-JP" dirty="0" smtClean="0">
                <a:solidFill>
                  <a:schemeClr val="bg1"/>
                </a:solidFill>
              </a:rPr>
              <a:t>/</a:t>
            </a:r>
            <a:r>
              <a:rPr lang="ja-JP" altLang="en-US" dirty="0" smtClean="0">
                <a:solidFill>
                  <a:schemeClr val="bg1"/>
                </a:solidFill>
              </a:rPr>
              <a:t>法人購買関与者</a:t>
            </a:r>
            <a:endParaRPr lang="en-US" altLang="ja-JP" dirty="0" smtClean="0">
              <a:solidFill>
                <a:schemeClr val="bg1"/>
              </a:solidFill>
            </a:endParaRPr>
          </a:p>
          <a:p>
            <a:pPr algn="ctr"/>
            <a:endParaRPr kumimoji="1" lang="ja-JP" altLang="en-US" dirty="0">
              <a:solidFill>
                <a:schemeClr val="bg1"/>
              </a:solidFill>
            </a:endParaRPr>
          </a:p>
        </p:txBody>
      </p:sp>
      <p:sp>
        <p:nvSpPr>
          <p:cNvPr id="7" name="正方形/長方形 6"/>
          <p:cNvSpPr/>
          <p:nvPr/>
        </p:nvSpPr>
        <p:spPr>
          <a:xfrm>
            <a:off x="587427" y="3212852"/>
            <a:ext cx="888229" cy="122413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dirty="0" smtClean="0">
                <a:solidFill>
                  <a:schemeClr val="bg1"/>
                </a:solidFill>
              </a:rPr>
              <a:t>マス</a:t>
            </a:r>
            <a:endParaRPr lang="en-US" altLang="ja-JP" sz="1400" dirty="0" smtClean="0">
              <a:solidFill>
                <a:schemeClr val="bg1"/>
              </a:solidFill>
            </a:endParaRPr>
          </a:p>
          <a:p>
            <a:pPr algn="ctr"/>
            <a:r>
              <a:rPr lang="ja-JP" altLang="en-US" sz="1400" dirty="0" smtClean="0">
                <a:solidFill>
                  <a:schemeClr val="bg1"/>
                </a:solidFill>
              </a:rPr>
              <a:t>メディア</a:t>
            </a:r>
            <a:endParaRPr kumimoji="1" lang="ja-JP" altLang="en-US" sz="1400" dirty="0">
              <a:solidFill>
                <a:schemeClr val="bg1"/>
              </a:solidFill>
            </a:endParaRPr>
          </a:p>
        </p:txBody>
      </p:sp>
      <p:sp>
        <p:nvSpPr>
          <p:cNvPr id="9" name="正方形/長方形 8"/>
          <p:cNvSpPr/>
          <p:nvPr/>
        </p:nvSpPr>
        <p:spPr>
          <a:xfrm>
            <a:off x="1691680" y="3212852"/>
            <a:ext cx="888229" cy="122413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dirty="0" smtClean="0">
                <a:solidFill>
                  <a:schemeClr val="bg1"/>
                </a:solidFill>
              </a:rPr>
              <a:t>ダイレクト</a:t>
            </a:r>
            <a:endParaRPr lang="en-US" altLang="ja-JP" sz="1400" dirty="0" smtClean="0">
              <a:solidFill>
                <a:schemeClr val="bg1"/>
              </a:solidFill>
            </a:endParaRPr>
          </a:p>
          <a:p>
            <a:pPr algn="ctr"/>
            <a:r>
              <a:rPr lang="ja-JP" altLang="en-US" sz="1400" dirty="0" smtClean="0">
                <a:solidFill>
                  <a:schemeClr val="bg1"/>
                </a:solidFill>
              </a:rPr>
              <a:t>チャネル</a:t>
            </a:r>
            <a:endParaRPr kumimoji="1" lang="ja-JP" altLang="en-US" sz="1400" dirty="0">
              <a:solidFill>
                <a:schemeClr val="bg1"/>
              </a:solidFill>
            </a:endParaRPr>
          </a:p>
        </p:txBody>
      </p:sp>
      <p:cxnSp>
        <p:nvCxnSpPr>
          <p:cNvPr id="11" name="直線矢印コネクタ 10"/>
          <p:cNvCxnSpPr>
            <a:endCxn id="7" idx="2"/>
          </p:cNvCxnSpPr>
          <p:nvPr/>
        </p:nvCxnSpPr>
        <p:spPr>
          <a:xfrm flipV="1">
            <a:off x="1031542" y="443698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2123728" y="443698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flipV="1">
            <a:off x="1979712" y="227674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flipV="1">
            <a:off x="1031542" y="227674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2987824" y="2276748"/>
            <a:ext cx="0" cy="3096344"/>
          </a:xfrm>
          <a:prstGeom prst="straightConnector1">
            <a:avLst/>
          </a:prstGeom>
          <a:ln w="28575" cmpd="sng">
            <a:solidFill>
              <a:srgbClr val="FF6600"/>
            </a:solidFill>
            <a:prstDash val="sysDash"/>
            <a:headEnd type="none"/>
            <a:tailEnd type="arrow"/>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3001372" y="3502625"/>
            <a:ext cx="864339" cy="523220"/>
          </a:xfrm>
          <a:prstGeom prst="rect">
            <a:avLst/>
          </a:prstGeom>
          <a:noFill/>
        </p:spPr>
        <p:txBody>
          <a:bodyPr wrap="none" rtlCol="0">
            <a:spAutoFit/>
          </a:bodyPr>
          <a:lstStyle/>
          <a:p>
            <a:r>
              <a:rPr kumimoji="1" lang="ja-JP" altLang="en-US" sz="1400" dirty="0" smtClean="0"/>
              <a:t>認知度</a:t>
            </a:r>
            <a:endParaRPr kumimoji="1" lang="en-US" altLang="ja-JP" sz="1400" dirty="0" smtClean="0"/>
          </a:p>
          <a:p>
            <a:r>
              <a:rPr kumimoji="1" lang="ja-JP" altLang="en-US" sz="1400" dirty="0" smtClean="0"/>
              <a:t>調査など</a:t>
            </a:r>
            <a:endParaRPr kumimoji="1" lang="ja-JP" altLang="en-US" sz="1400" dirty="0"/>
          </a:p>
        </p:txBody>
      </p:sp>
      <p:sp>
        <p:nvSpPr>
          <p:cNvPr id="20" name="正方形/長方形 19"/>
          <p:cNvSpPr/>
          <p:nvPr/>
        </p:nvSpPr>
        <p:spPr>
          <a:xfrm>
            <a:off x="5004048" y="5373092"/>
            <a:ext cx="3555701" cy="101500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dirty="0" smtClean="0">
              <a:solidFill>
                <a:schemeClr val="bg1"/>
              </a:solidFill>
            </a:endParaRPr>
          </a:p>
          <a:p>
            <a:pPr algn="ctr"/>
            <a:r>
              <a:rPr kumimoji="1" lang="ja-JP" altLang="en-US" dirty="0" smtClean="0">
                <a:solidFill>
                  <a:schemeClr val="bg1"/>
                </a:solidFill>
              </a:rPr>
              <a:t>マーケター</a:t>
            </a:r>
            <a:endParaRPr kumimoji="1" lang="ja-JP" altLang="en-US" dirty="0">
              <a:solidFill>
                <a:schemeClr val="bg1"/>
              </a:solidFill>
            </a:endParaRPr>
          </a:p>
        </p:txBody>
      </p:sp>
      <p:sp>
        <p:nvSpPr>
          <p:cNvPr id="21" name="正方形/長方形 20"/>
          <p:cNvSpPr/>
          <p:nvPr/>
        </p:nvSpPr>
        <p:spPr>
          <a:xfrm>
            <a:off x="5006235" y="1257300"/>
            <a:ext cx="3555701" cy="101944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chemeClr val="bg1"/>
                </a:solidFill>
              </a:rPr>
              <a:t>消費者</a:t>
            </a:r>
            <a:r>
              <a:rPr kumimoji="1" lang="en-US" altLang="ja-JP" dirty="0" smtClean="0">
                <a:solidFill>
                  <a:schemeClr val="bg1"/>
                </a:solidFill>
              </a:rPr>
              <a:t>/</a:t>
            </a:r>
            <a:r>
              <a:rPr lang="ja-JP" altLang="en-US" dirty="0" smtClean="0">
                <a:solidFill>
                  <a:schemeClr val="bg1"/>
                </a:solidFill>
              </a:rPr>
              <a:t>法人購買関与者</a:t>
            </a:r>
            <a:endParaRPr lang="en-US" altLang="ja-JP" dirty="0" smtClean="0">
              <a:solidFill>
                <a:schemeClr val="bg1"/>
              </a:solidFill>
            </a:endParaRPr>
          </a:p>
          <a:p>
            <a:pPr algn="ctr"/>
            <a:endParaRPr kumimoji="1" lang="ja-JP" altLang="en-US" dirty="0">
              <a:solidFill>
                <a:schemeClr val="bg1"/>
              </a:solidFill>
            </a:endParaRPr>
          </a:p>
        </p:txBody>
      </p:sp>
      <p:sp>
        <p:nvSpPr>
          <p:cNvPr id="22" name="正方形/長方形 21"/>
          <p:cNvSpPr/>
          <p:nvPr/>
        </p:nvSpPr>
        <p:spPr>
          <a:xfrm>
            <a:off x="5007224" y="3212852"/>
            <a:ext cx="888229" cy="122413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dirty="0" smtClean="0">
                <a:solidFill>
                  <a:schemeClr val="bg1"/>
                </a:solidFill>
              </a:rPr>
              <a:t>マス</a:t>
            </a:r>
            <a:endParaRPr lang="en-US" altLang="ja-JP" sz="1400" dirty="0" smtClean="0">
              <a:solidFill>
                <a:schemeClr val="bg1"/>
              </a:solidFill>
            </a:endParaRPr>
          </a:p>
          <a:p>
            <a:pPr algn="ctr"/>
            <a:r>
              <a:rPr lang="ja-JP" altLang="en-US" sz="1400" dirty="0" smtClean="0">
                <a:solidFill>
                  <a:schemeClr val="bg1"/>
                </a:solidFill>
              </a:rPr>
              <a:t>メディア</a:t>
            </a:r>
            <a:endParaRPr kumimoji="1" lang="ja-JP" altLang="en-US" sz="1400" dirty="0">
              <a:solidFill>
                <a:schemeClr val="bg1"/>
              </a:solidFill>
            </a:endParaRPr>
          </a:p>
        </p:txBody>
      </p:sp>
      <p:sp>
        <p:nvSpPr>
          <p:cNvPr id="23" name="正方形/長方形 22"/>
          <p:cNvSpPr/>
          <p:nvPr/>
        </p:nvSpPr>
        <p:spPr>
          <a:xfrm>
            <a:off x="6060035" y="3212852"/>
            <a:ext cx="888229" cy="122413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dirty="0" smtClean="0">
                <a:solidFill>
                  <a:schemeClr val="bg1"/>
                </a:solidFill>
              </a:rPr>
              <a:t>ダイレクト</a:t>
            </a:r>
            <a:endParaRPr lang="en-US" altLang="ja-JP" sz="1400" dirty="0" smtClean="0">
              <a:solidFill>
                <a:schemeClr val="bg1"/>
              </a:solidFill>
            </a:endParaRPr>
          </a:p>
          <a:p>
            <a:pPr algn="ctr"/>
            <a:r>
              <a:rPr lang="ja-JP" altLang="en-US" sz="1400" dirty="0" smtClean="0">
                <a:solidFill>
                  <a:schemeClr val="bg1"/>
                </a:solidFill>
              </a:rPr>
              <a:t>チャネル</a:t>
            </a:r>
            <a:endParaRPr kumimoji="1" lang="ja-JP" altLang="en-US" sz="1400" dirty="0">
              <a:solidFill>
                <a:schemeClr val="bg1"/>
              </a:solidFill>
            </a:endParaRPr>
          </a:p>
        </p:txBody>
      </p:sp>
      <p:cxnSp>
        <p:nvCxnSpPr>
          <p:cNvPr id="24" name="直線矢印コネクタ 23"/>
          <p:cNvCxnSpPr>
            <a:endCxn id="22" idx="2"/>
          </p:cNvCxnSpPr>
          <p:nvPr/>
        </p:nvCxnSpPr>
        <p:spPr>
          <a:xfrm flipV="1">
            <a:off x="5451339" y="443698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flipV="1">
            <a:off x="6492083" y="443698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flipV="1">
            <a:off x="6372200" y="227674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27" name="直線矢印コネクタ 26"/>
          <p:cNvCxnSpPr/>
          <p:nvPr/>
        </p:nvCxnSpPr>
        <p:spPr>
          <a:xfrm flipV="1">
            <a:off x="5451339" y="227674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flipV="1">
            <a:off x="2267744" y="2276748"/>
            <a:ext cx="0" cy="936104"/>
          </a:xfrm>
          <a:prstGeom prst="straightConnector1">
            <a:avLst/>
          </a:prstGeom>
          <a:ln w="28575" cmpd="sng">
            <a:solidFill>
              <a:srgbClr val="FF6600"/>
            </a:solidFill>
            <a:prstDash val="sysDash"/>
            <a:headEnd type="none"/>
            <a:tailEnd type="arrow"/>
          </a:ln>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7092280" y="3212852"/>
            <a:ext cx="1469656" cy="122413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smtClean="0">
                <a:solidFill>
                  <a:schemeClr val="bg1"/>
                </a:solidFill>
              </a:rPr>
              <a:t>インターネット</a:t>
            </a:r>
            <a:endParaRPr kumimoji="1" lang="ja-JP" altLang="en-US" sz="1400" dirty="0">
              <a:solidFill>
                <a:schemeClr val="bg1"/>
              </a:solidFill>
            </a:endParaRPr>
          </a:p>
        </p:txBody>
      </p:sp>
      <p:cxnSp>
        <p:nvCxnSpPr>
          <p:cNvPr id="32" name="直線矢印コネクタ 31"/>
          <p:cNvCxnSpPr/>
          <p:nvPr/>
        </p:nvCxnSpPr>
        <p:spPr>
          <a:xfrm flipV="1">
            <a:off x="7524328" y="443698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a:off x="8172400" y="4436988"/>
            <a:ext cx="0" cy="946538"/>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sp>
        <p:nvSpPr>
          <p:cNvPr id="34" name="フリーフォーム 33"/>
          <p:cNvSpPr/>
          <p:nvPr/>
        </p:nvSpPr>
        <p:spPr>
          <a:xfrm>
            <a:off x="5441264" y="5383526"/>
            <a:ext cx="2726857" cy="361111"/>
          </a:xfrm>
          <a:custGeom>
            <a:avLst/>
            <a:gdLst>
              <a:gd name="connsiteX0" fmla="*/ 2726857 w 2726857"/>
              <a:gd name="connsiteY0" fmla="*/ 0 h 361111"/>
              <a:gd name="connsiteX1" fmla="*/ 2726857 w 2726857"/>
              <a:gd name="connsiteY1" fmla="*/ 361111 h 361111"/>
              <a:gd name="connsiteX2" fmla="*/ 0 w 2726857"/>
              <a:gd name="connsiteY2" fmla="*/ 348659 h 361111"/>
              <a:gd name="connsiteX3" fmla="*/ 0 w 2726857"/>
              <a:gd name="connsiteY3" fmla="*/ 0 h 361111"/>
            </a:gdLst>
            <a:ahLst/>
            <a:cxnLst>
              <a:cxn ang="0">
                <a:pos x="connsiteX0" y="connsiteY0"/>
              </a:cxn>
              <a:cxn ang="0">
                <a:pos x="connsiteX1" y="connsiteY1"/>
              </a:cxn>
              <a:cxn ang="0">
                <a:pos x="connsiteX2" y="connsiteY2"/>
              </a:cxn>
              <a:cxn ang="0">
                <a:pos x="connsiteX3" y="connsiteY3"/>
              </a:cxn>
            </a:cxnLst>
            <a:rect l="l" t="t" r="r" b="b"/>
            <a:pathLst>
              <a:path w="2726857" h="361111">
                <a:moveTo>
                  <a:pt x="2726857" y="0"/>
                </a:moveTo>
                <a:lnTo>
                  <a:pt x="2726857" y="361111"/>
                </a:lnTo>
                <a:lnTo>
                  <a:pt x="0" y="348659"/>
                </a:lnTo>
                <a:lnTo>
                  <a:pt x="0" y="0"/>
                </a:lnTo>
              </a:path>
            </a:pathLst>
          </a:custGeom>
          <a:ln w="28575" cmpd="sng">
            <a:solidFill>
              <a:schemeClr val="bg1"/>
            </a:solidFill>
            <a:prstDash val="sysDash"/>
            <a:headEnd type="none"/>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5" name="直線矢印コネクタ 34"/>
          <p:cNvCxnSpPr/>
          <p:nvPr/>
        </p:nvCxnSpPr>
        <p:spPr>
          <a:xfrm flipV="1">
            <a:off x="6492083" y="5373092"/>
            <a:ext cx="0" cy="371545"/>
          </a:xfrm>
          <a:prstGeom prst="straightConnector1">
            <a:avLst/>
          </a:prstGeom>
          <a:ln w="28575" cmpd="sng">
            <a:solidFill>
              <a:schemeClr val="bg1"/>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flipV="1">
            <a:off x="7524328" y="5373092"/>
            <a:ext cx="0" cy="371545"/>
          </a:xfrm>
          <a:prstGeom prst="straightConnector1">
            <a:avLst/>
          </a:prstGeom>
          <a:ln w="28575" cmpd="sng">
            <a:solidFill>
              <a:schemeClr val="bg1"/>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flipV="1">
            <a:off x="7524328" y="227674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39" name="直線矢印コネクタ 38"/>
          <p:cNvCxnSpPr>
            <a:stCxn id="41" idx="3"/>
          </p:cNvCxnSpPr>
          <p:nvPr/>
        </p:nvCxnSpPr>
        <p:spPr>
          <a:xfrm>
            <a:off x="8168121" y="2276748"/>
            <a:ext cx="0" cy="936104"/>
          </a:xfrm>
          <a:prstGeom prst="straightConnector1">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40" name="直線矢印コネクタ 39"/>
          <p:cNvCxnSpPr/>
          <p:nvPr/>
        </p:nvCxnSpPr>
        <p:spPr>
          <a:xfrm flipV="1">
            <a:off x="6660232" y="2276748"/>
            <a:ext cx="0" cy="936104"/>
          </a:xfrm>
          <a:prstGeom prst="straightConnector1">
            <a:avLst/>
          </a:prstGeom>
          <a:ln w="28575" cmpd="sng">
            <a:solidFill>
              <a:srgbClr val="FF6600"/>
            </a:solidFill>
            <a:prstDash val="sysDash"/>
            <a:headEnd type="none"/>
            <a:tailEnd type="arrow"/>
          </a:ln>
        </p:spPr>
        <p:style>
          <a:lnRef idx="1">
            <a:schemeClr val="dk1"/>
          </a:lnRef>
          <a:fillRef idx="0">
            <a:schemeClr val="dk1"/>
          </a:fillRef>
          <a:effectRef idx="0">
            <a:schemeClr val="dk1"/>
          </a:effectRef>
          <a:fontRef idx="minor">
            <a:schemeClr val="tx1"/>
          </a:fontRef>
        </p:style>
      </p:cxnSp>
      <p:sp>
        <p:nvSpPr>
          <p:cNvPr id="41" name="フリーフォーム 40"/>
          <p:cNvSpPr/>
          <p:nvPr/>
        </p:nvSpPr>
        <p:spPr>
          <a:xfrm rot="10800000">
            <a:off x="5441264" y="1915637"/>
            <a:ext cx="2726857" cy="361111"/>
          </a:xfrm>
          <a:custGeom>
            <a:avLst/>
            <a:gdLst>
              <a:gd name="connsiteX0" fmla="*/ 2726857 w 2726857"/>
              <a:gd name="connsiteY0" fmla="*/ 0 h 361111"/>
              <a:gd name="connsiteX1" fmla="*/ 2726857 w 2726857"/>
              <a:gd name="connsiteY1" fmla="*/ 361111 h 361111"/>
              <a:gd name="connsiteX2" fmla="*/ 0 w 2726857"/>
              <a:gd name="connsiteY2" fmla="*/ 348659 h 361111"/>
              <a:gd name="connsiteX3" fmla="*/ 0 w 2726857"/>
              <a:gd name="connsiteY3" fmla="*/ 0 h 361111"/>
            </a:gdLst>
            <a:ahLst/>
            <a:cxnLst>
              <a:cxn ang="0">
                <a:pos x="connsiteX0" y="connsiteY0"/>
              </a:cxn>
              <a:cxn ang="0">
                <a:pos x="connsiteX1" y="connsiteY1"/>
              </a:cxn>
              <a:cxn ang="0">
                <a:pos x="connsiteX2" y="connsiteY2"/>
              </a:cxn>
              <a:cxn ang="0">
                <a:pos x="connsiteX3" y="connsiteY3"/>
              </a:cxn>
            </a:cxnLst>
            <a:rect l="l" t="t" r="r" b="b"/>
            <a:pathLst>
              <a:path w="2726857" h="361111">
                <a:moveTo>
                  <a:pt x="2726857" y="0"/>
                </a:moveTo>
                <a:lnTo>
                  <a:pt x="2726857" y="361111"/>
                </a:lnTo>
                <a:lnTo>
                  <a:pt x="0" y="348659"/>
                </a:lnTo>
                <a:lnTo>
                  <a:pt x="0" y="0"/>
                </a:lnTo>
              </a:path>
            </a:pathLst>
          </a:custGeom>
          <a:ln w="28575" cmpd="sng">
            <a:solidFill>
              <a:schemeClr val="bg1"/>
            </a:solidFill>
            <a:prstDash val="sysDash"/>
            <a:headEnd type="none"/>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2" name="直線矢印コネクタ 41"/>
          <p:cNvCxnSpPr/>
          <p:nvPr/>
        </p:nvCxnSpPr>
        <p:spPr>
          <a:xfrm flipV="1">
            <a:off x="6372200" y="1905203"/>
            <a:ext cx="0" cy="371545"/>
          </a:xfrm>
          <a:prstGeom prst="straightConnector1">
            <a:avLst/>
          </a:prstGeom>
          <a:ln w="28575" cmpd="sng">
            <a:solidFill>
              <a:schemeClr val="bg1"/>
            </a:solidFill>
            <a:prstDash val="sysDash"/>
            <a:headEnd type="none"/>
            <a:tailEnd type="non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V="1">
            <a:off x="7524328" y="1915636"/>
            <a:ext cx="0" cy="371545"/>
          </a:xfrm>
          <a:prstGeom prst="straightConnector1">
            <a:avLst/>
          </a:prstGeom>
          <a:ln w="28575" cmpd="sng">
            <a:solidFill>
              <a:schemeClr val="bg1"/>
            </a:solidFill>
            <a:prstDash val="sysDash"/>
            <a:headEnd type="none"/>
            <a:tailEnd type="none"/>
          </a:ln>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1857629" y="857542"/>
            <a:ext cx="1013318" cy="369332"/>
          </a:xfrm>
          <a:prstGeom prst="rect">
            <a:avLst/>
          </a:prstGeom>
          <a:noFill/>
        </p:spPr>
        <p:txBody>
          <a:bodyPr wrap="none" rtlCol="0">
            <a:spAutoFit/>
          </a:bodyPr>
          <a:lstStyle/>
          <a:p>
            <a:pPr algn="ctr"/>
            <a:r>
              <a:rPr lang="ja-JP" altLang="en-US" dirty="0" smtClean="0"/>
              <a:t>これまで</a:t>
            </a:r>
            <a:endParaRPr kumimoji="1" lang="ja-JP" altLang="en-US" dirty="0"/>
          </a:p>
        </p:txBody>
      </p:sp>
      <p:sp>
        <p:nvSpPr>
          <p:cNvPr id="45" name="テキスト ボックス 44"/>
          <p:cNvSpPr txBox="1"/>
          <p:nvPr/>
        </p:nvSpPr>
        <p:spPr>
          <a:xfrm>
            <a:off x="6298840" y="856166"/>
            <a:ext cx="1016023" cy="369332"/>
          </a:xfrm>
          <a:prstGeom prst="rect">
            <a:avLst/>
          </a:prstGeom>
          <a:noFill/>
        </p:spPr>
        <p:txBody>
          <a:bodyPr wrap="none" rtlCol="0">
            <a:spAutoFit/>
          </a:bodyPr>
          <a:lstStyle/>
          <a:p>
            <a:pPr algn="ctr"/>
            <a:r>
              <a:rPr lang="ja-JP" altLang="en-US" dirty="0" smtClean="0"/>
              <a:t>これから</a:t>
            </a:r>
            <a:endParaRPr kumimoji="1" lang="ja-JP" altLang="en-US" dirty="0"/>
          </a:p>
        </p:txBody>
      </p:sp>
      <p:sp>
        <p:nvSpPr>
          <p:cNvPr id="46" name="二等辺三角形 45"/>
          <p:cNvSpPr/>
          <p:nvPr/>
        </p:nvSpPr>
        <p:spPr>
          <a:xfrm rot="5400000">
            <a:off x="3680172" y="3761184"/>
            <a:ext cx="1639640" cy="144016"/>
          </a:xfrm>
          <a:prstGeom prst="triangle">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p:txBody>
          <a:bodyPr/>
          <a:lstStyle/>
          <a:p>
            <a:r>
              <a:rPr lang="ja-JP" altLang="en-US" dirty="0"/>
              <a:t>デジタルマーケティング</a:t>
            </a:r>
            <a:r>
              <a:rPr lang="ja-JP" altLang="en-US" dirty="0" smtClean="0"/>
              <a:t>（２）</a:t>
            </a:r>
            <a:endParaRPr kumimoji="1" lang="ja-JP" altLang="en-US" dirty="0"/>
          </a:p>
        </p:txBody>
      </p:sp>
      <p:sp>
        <p:nvSpPr>
          <p:cNvPr id="4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105</a:t>
            </a:fld>
            <a:endParaRPr kumimoji="1" lang="ja-JP" altLang="en-US" dirty="0"/>
          </a:p>
        </p:txBody>
      </p:sp>
    </p:spTree>
    <p:extLst>
      <p:ext uri="{BB962C8B-B14F-4D97-AF65-F5344CB8AC3E}">
        <p14:creationId xmlns:p14="http://schemas.microsoft.com/office/powerpoint/2010/main" val="225483818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5576" y="993304"/>
            <a:ext cx="1393274" cy="5400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rPr>
              <a:t>サイト</a:t>
            </a:r>
            <a:endParaRPr kumimoji="1" lang="en-US" altLang="ja-JP" dirty="0" smtClean="0">
              <a:solidFill>
                <a:srgbClr val="FFFFFF"/>
              </a:solidFill>
            </a:endParaRPr>
          </a:p>
          <a:p>
            <a:pPr algn="ctr"/>
            <a:r>
              <a:rPr kumimoji="1" lang="ja-JP" altLang="en-US" dirty="0" smtClean="0">
                <a:solidFill>
                  <a:srgbClr val="FFFFFF"/>
                </a:solidFill>
              </a:rPr>
              <a:t>閲覧者</a:t>
            </a:r>
            <a:endParaRPr kumimoji="1" lang="ja-JP" altLang="en-US" dirty="0">
              <a:solidFill>
                <a:srgbClr val="FFFFFF"/>
              </a:solidFill>
            </a:endParaRPr>
          </a:p>
        </p:txBody>
      </p:sp>
      <p:sp>
        <p:nvSpPr>
          <p:cNvPr id="21" name="正方形/長方形 20"/>
          <p:cNvSpPr/>
          <p:nvPr/>
        </p:nvSpPr>
        <p:spPr>
          <a:xfrm>
            <a:off x="3601563" y="993304"/>
            <a:ext cx="1868030" cy="64807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rPr>
              <a:t>自社サイト</a:t>
            </a:r>
            <a:endParaRPr kumimoji="1" lang="en-US" altLang="ja-JP" dirty="0" smtClean="0">
              <a:solidFill>
                <a:srgbClr val="FFFFFF"/>
              </a:solidFill>
            </a:endParaRPr>
          </a:p>
          <a:p>
            <a:pPr algn="ctr"/>
            <a:r>
              <a:rPr lang="ja-JP" altLang="en-US" dirty="0" smtClean="0">
                <a:solidFill>
                  <a:srgbClr val="FFFFFF"/>
                </a:solidFill>
              </a:rPr>
              <a:t>アクセス履歴</a:t>
            </a:r>
            <a:endParaRPr kumimoji="1" lang="ja-JP" altLang="en-US" dirty="0">
              <a:solidFill>
                <a:srgbClr val="FFFFFF"/>
              </a:solidFill>
            </a:endParaRPr>
          </a:p>
        </p:txBody>
      </p:sp>
      <p:cxnSp>
        <p:nvCxnSpPr>
          <p:cNvPr id="27" name="直線矢印コネクタ 26"/>
          <p:cNvCxnSpPr>
            <a:endCxn id="67" idx="1"/>
          </p:cNvCxnSpPr>
          <p:nvPr/>
        </p:nvCxnSpPr>
        <p:spPr>
          <a:xfrm>
            <a:off x="2148850" y="5385792"/>
            <a:ext cx="876229" cy="0"/>
          </a:xfrm>
          <a:prstGeom prst="straightConnector1">
            <a:avLst/>
          </a:prstGeom>
          <a:ln w="28575" cmpd="sng">
            <a:solidFill>
              <a:srgbClr val="FF6600"/>
            </a:solidFill>
            <a:headEnd type="arrow"/>
            <a:tailEnd type="arrow"/>
          </a:ln>
        </p:spPr>
        <p:style>
          <a:lnRef idx="1">
            <a:schemeClr val="dk1"/>
          </a:lnRef>
          <a:fillRef idx="0">
            <a:schemeClr val="dk1"/>
          </a:fillRef>
          <a:effectRef idx="0">
            <a:schemeClr val="dk1"/>
          </a:effectRef>
          <a:fontRef idx="minor">
            <a:schemeClr val="tx1"/>
          </a:fontRef>
        </p:style>
      </p:cxnSp>
      <p:sp>
        <p:nvSpPr>
          <p:cNvPr id="49" name="正方形/長方形 48"/>
          <p:cNvSpPr/>
          <p:nvPr/>
        </p:nvSpPr>
        <p:spPr>
          <a:xfrm>
            <a:off x="3605713" y="1857400"/>
            <a:ext cx="1868030" cy="64807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smtClean="0">
                <a:solidFill>
                  <a:srgbClr val="FFFFFF"/>
                </a:solidFill>
              </a:rPr>
              <a:t>EC</a:t>
            </a:r>
            <a:r>
              <a:rPr lang="ja-JP" altLang="en-US" dirty="0" smtClean="0">
                <a:solidFill>
                  <a:srgbClr val="FFFFFF"/>
                </a:solidFill>
              </a:rPr>
              <a:t>サイト</a:t>
            </a:r>
            <a:endParaRPr lang="en-US" altLang="ja-JP" dirty="0" smtClean="0">
              <a:solidFill>
                <a:srgbClr val="FFFFFF"/>
              </a:solidFill>
            </a:endParaRPr>
          </a:p>
          <a:p>
            <a:pPr algn="ctr"/>
            <a:r>
              <a:rPr kumimoji="1" lang="ja-JP" altLang="en-US" dirty="0" smtClean="0">
                <a:solidFill>
                  <a:srgbClr val="FFFFFF"/>
                </a:solidFill>
              </a:rPr>
              <a:t>登録会員情報</a:t>
            </a:r>
            <a:endParaRPr kumimoji="1" lang="ja-JP" altLang="en-US" dirty="0">
              <a:solidFill>
                <a:srgbClr val="FFFFFF"/>
              </a:solidFill>
            </a:endParaRPr>
          </a:p>
        </p:txBody>
      </p:sp>
      <p:sp>
        <p:nvSpPr>
          <p:cNvPr id="50" name="正方形/長方形 49"/>
          <p:cNvSpPr/>
          <p:nvPr/>
        </p:nvSpPr>
        <p:spPr>
          <a:xfrm>
            <a:off x="3605713" y="2721496"/>
            <a:ext cx="1868030" cy="9361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rPr>
              <a:t>メディアサイト</a:t>
            </a:r>
            <a:endParaRPr lang="en-US" altLang="ja-JP" dirty="0" smtClean="0">
              <a:solidFill>
                <a:srgbClr val="FFFFFF"/>
              </a:solidFill>
            </a:endParaRPr>
          </a:p>
          <a:p>
            <a:pPr algn="ctr"/>
            <a:r>
              <a:rPr kumimoji="1" lang="ja-JP" altLang="en-US" dirty="0" smtClean="0">
                <a:solidFill>
                  <a:srgbClr val="FFFFFF"/>
                </a:solidFill>
              </a:rPr>
              <a:t>登録会員情報</a:t>
            </a:r>
            <a:endParaRPr kumimoji="1" lang="en-US" altLang="ja-JP" dirty="0" smtClean="0">
              <a:solidFill>
                <a:srgbClr val="FFFFFF"/>
              </a:solidFill>
            </a:endParaRPr>
          </a:p>
          <a:p>
            <a:pPr algn="ctr"/>
            <a:r>
              <a:rPr lang="ja-JP" altLang="en-US" dirty="0" smtClean="0">
                <a:solidFill>
                  <a:srgbClr val="FFFFFF"/>
                </a:solidFill>
              </a:rPr>
              <a:t>アクセス履歴</a:t>
            </a:r>
            <a:endParaRPr kumimoji="1" lang="ja-JP" altLang="en-US" dirty="0">
              <a:solidFill>
                <a:srgbClr val="FFFFFF"/>
              </a:solidFill>
            </a:endParaRPr>
          </a:p>
        </p:txBody>
      </p:sp>
      <p:cxnSp>
        <p:nvCxnSpPr>
          <p:cNvPr id="52" name="直線矢印コネクタ 51"/>
          <p:cNvCxnSpPr>
            <a:endCxn id="49" idx="1"/>
          </p:cNvCxnSpPr>
          <p:nvPr/>
        </p:nvCxnSpPr>
        <p:spPr>
          <a:xfrm>
            <a:off x="2148850" y="2181436"/>
            <a:ext cx="1456863" cy="0"/>
          </a:xfrm>
          <a:prstGeom prst="straightConnector1">
            <a:avLst/>
          </a:prstGeom>
          <a:ln w="28575" cmpd="sng">
            <a:solidFill>
              <a:srgbClr val="FF66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p:cNvCxnSpPr>
            <a:endCxn id="50" idx="1"/>
          </p:cNvCxnSpPr>
          <p:nvPr/>
        </p:nvCxnSpPr>
        <p:spPr>
          <a:xfrm>
            <a:off x="2148850" y="3189548"/>
            <a:ext cx="1456863" cy="0"/>
          </a:xfrm>
          <a:prstGeom prst="straightConnector1">
            <a:avLst/>
          </a:prstGeom>
          <a:ln w="28575" cmpd="sng">
            <a:solidFill>
              <a:srgbClr val="FF6600"/>
            </a:solidFill>
            <a:headEnd type="none"/>
            <a:tailEnd type="triangle"/>
          </a:ln>
        </p:spPr>
        <p:style>
          <a:lnRef idx="1">
            <a:schemeClr val="dk1"/>
          </a:lnRef>
          <a:fillRef idx="0">
            <a:schemeClr val="dk1"/>
          </a:fillRef>
          <a:effectRef idx="0">
            <a:schemeClr val="dk1"/>
          </a:effectRef>
          <a:fontRef idx="minor">
            <a:schemeClr val="tx1"/>
          </a:fontRef>
        </p:style>
      </p:cxnSp>
      <p:sp>
        <p:nvSpPr>
          <p:cNvPr id="28" name="円柱 27"/>
          <p:cNvSpPr/>
          <p:nvPr/>
        </p:nvSpPr>
        <p:spPr>
          <a:xfrm>
            <a:off x="6769915" y="4593704"/>
            <a:ext cx="1728192" cy="1224136"/>
          </a:xfrm>
          <a:prstGeom prst="can">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smtClean="0">
                <a:solidFill>
                  <a:srgbClr val="FFFFFF"/>
                </a:solidFill>
              </a:rPr>
              <a:t>DMP</a:t>
            </a:r>
            <a:endParaRPr lang="ja-JP" altLang="en-US" dirty="0">
              <a:solidFill>
                <a:srgbClr val="FFFFFF"/>
              </a:solidFill>
            </a:endParaRPr>
          </a:p>
        </p:txBody>
      </p:sp>
      <p:cxnSp>
        <p:nvCxnSpPr>
          <p:cNvPr id="55" name="直線矢印コネクタ 54"/>
          <p:cNvCxnSpPr>
            <a:stCxn id="21" idx="3"/>
            <a:endCxn id="28" idx="1"/>
          </p:cNvCxnSpPr>
          <p:nvPr/>
        </p:nvCxnSpPr>
        <p:spPr>
          <a:xfrm>
            <a:off x="5469593" y="1317340"/>
            <a:ext cx="2164418" cy="3276364"/>
          </a:xfrm>
          <a:prstGeom prst="bentConnector2">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57" name="直線矢印コネクタ 54"/>
          <p:cNvCxnSpPr>
            <a:stCxn id="49" idx="3"/>
            <a:endCxn id="28" idx="1"/>
          </p:cNvCxnSpPr>
          <p:nvPr/>
        </p:nvCxnSpPr>
        <p:spPr>
          <a:xfrm>
            <a:off x="5473743" y="2181436"/>
            <a:ext cx="2160268" cy="2412268"/>
          </a:xfrm>
          <a:prstGeom prst="bentConnector2">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cxnSp>
        <p:nvCxnSpPr>
          <p:cNvPr id="60" name="直線矢印コネクタ 54"/>
          <p:cNvCxnSpPr>
            <a:stCxn id="50" idx="3"/>
            <a:endCxn id="28" idx="1"/>
          </p:cNvCxnSpPr>
          <p:nvPr/>
        </p:nvCxnSpPr>
        <p:spPr>
          <a:xfrm>
            <a:off x="5473743" y="3189548"/>
            <a:ext cx="2160268" cy="1404156"/>
          </a:xfrm>
          <a:prstGeom prst="bentConnector2">
            <a:avLst/>
          </a:prstGeom>
          <a:ln w="28575" cmpd="sng">
            <a:solidFill>
              <a:srgbClr val="FF6600"/>
            </a:solidFill>
            <a:headEnd type="none"/>
            <a:tailEnd type="arrow"/>
          </a:ln>
        </p:spPr>
        <p:style>
          <a:lnRef idx="1">
            <a:schemeClr val="dk1"/>
          </a:lnRef>
          <a:fillRef idx="0">
            <a:schemeClr val="dk1"/>
          </a:fillRef>
          <a:effectRef idx="0">
            <a:schemeClr val="dk1"/>
          </a:effectRef>
          <a:fontRef idx="minor">
            <a:schemeClr val="tx1"/>
          </a:fontRef>
        </p:style>
      </p:cxnSp>
      <p:sp>
        <p:nvSpPr>
          <p:cNvPr id="67" name="正方形/長方形 66"/>
          <p:cNvSpPr/>
          <p:nvPr/>
        </p:nvSpPr>
        <p:spPr>
          <a:xfrm>
            <a:off x="3025079" y="4377680"/>
            <a:ext cx="2664716" cy="2016224"/>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p>
        </p:txBody>
      </p:sp>
      <p:sp>
        <p:nvSpPr>
          <p:cNvPr id="69" name="正方形/長方形 68"/>
          <p:cNvSpPr/>
          <p:nvPr/>
        </p:nvSpPr>
        <p:spPr>
          <a:xfrm>
            <a:off x="3169515" y="4521696"/>
            <a:ext cx="2376264"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p>
        </p:txBody>
      </p:sp>
      <p:cxnSp>
        <p:nvCxnSpPr>
          <p:cNvPr id="70" name="直線矢印コネクタ 69"/>
          <p:cNvCxnSpPr/>
          <p:nvPr/>
        </p:nvCxnSpPr>
        <p:spPr>
          <a:xfrm>
            <a:off x="3169515" y="5025752"/>
            <a:ext cx="1512168" cy="0"/>
          </a:xfrm>
          <a:prstGeom prst="straightConnector1">
            <a:avLst/>
          </a:prstGeom>
          <a:ln w="7620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2" name="直線矢印コネクタ 71"/>
          <p:cNvCxnSpPr/>
          <p:nvPr/>
        </p:nvCxnSpPr>
        <p:spPr>
          <a:xfrm>
            <a:off x="3169515" y="5169768"/>
            <a:ext cx="1512168"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3" name="直線矢印コネクタ 72"/>
          <p:cNvCxnSpPr/>
          <p:nvPr/>
        </p:nvCxnSpPr>
        <p:spPr>
          <a:xfrm>
            <a:off x="3169515" y="5313784"/>
            <a:ext cx="1512168"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4" name="直線矢印コネクタ 73"/>
          <p:cNvCxnSpPr/>
          <p:nvPr/>
        </p:nvCxnSpPr>
        <p:spPr>
          <a:xfrm>
            <a:off x="3169515" y="5457800"/>
            <a:ext cx="1512168"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5" name="直線矢印コネクタ 74"/>
          <p:cNvCxnSpPr/>
          <p:nvPr/>
        </p:nvCxnSpPr>
        <p:spPr>
          <a:xfrm>
            <a:off x="3169515" y="5601816"/>
            <a:ext cx="1512168"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6" name="直線矢印コネクタ 75"/>
          <p:cNvCxnSpPr/>
          <p:nvPr/>
        </p:nvCxnSpPr>
        <p:spPr>
          <a:xfrm>
            <a:off x="4033611" y="5745832"/>
            <a:ext cx="648072"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8" name="直線矢印コネクタ 77"/>
          <p:cNvCxnSpPr/>
          <p:nvPr/>
        </p:nvCxnSpPr>
        <p:spPr>
          <a:xfrm>
            <a:off x="4033611" y="5889848"/>
            <a:ext cx="648072"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79" name="直線矢印コネクタ 78"/>
          <p:cNvCxnSpPr/>
          <p:nvPr/>
        </p:nvCxnSpPr>
        <p:spPr>
          <a:xfrm>
            <a:off x="4033611" y="6033864"/>
            <a:ext cx="648072"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a:off x="4033611" y="6177880"/>
            <a:ext cx="648072" cy="0"/>
          </a:xfrm>
          <a:prstGeom prst="straightConnector1">
            <a:avLst/>
          </a:prstGeom>
          <a:ln w="19050" cmpd="sng">
            <a:solidFill>
              <a:srgbClr val="FFFFFF"/>
            </a:solidFill>
            <a:headEnd type="none"/>
            <a:tailEnd type="none"/>
          </a:ln>
        </p:spPr>
        <p:style>
          <a:lnRef idx="1">
            <a:schemeClr val="dk1"/>
          </a:lnRef>
          <a:fillRef idx="0">
            <a:schemeClr val="dk1"/>
          </a:fillRef>
          <a:effectRef idx="0">
            <a:schemeClr val="dk1"/>
          </a:effectRef>
          <a:fontRef idx="minor">
            <a:schemeClr val="tx1"/>
          </a:fontRef>
        </p:style>
      </p:cxnSp>
      <p:sp>
        <p:nvSpPr>
          <p:cNvPr id="81" name="正方形/長方形 80"/>
          <p:cNvSpPr/>
          <p:nvPr/>
        </p:nvSpPr>
        <p:spPr>
          <a:xfrm>
            <a:off x="4881509" y="4998868"/>
            <a:ext cx="664270" cy="602947"/>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p>
        </p:txBody>
      </p:sp>
      <p:sp>
        <p:nvSpPr>
          <p:cNvPr id="82" name="正方形/長方形 81"/>
          <p:cNvSpPr/>
          <p:nvPr/>
        </p:nvSpPr>
        <p:spPr>
          <a:xfrm>
            <a:off x="4881509" y="5732391"/>
            <a:ext cx="664270" cy="445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p>
        </p:txBody>
      </p:sp>
      <p:sp>
        <p:nvSpPr>
          <p:cNvPr id="83" name="正方形/長方形 82"/>
          <p:cNvSpPr/>
          <p:nvPr/>
        </p:nvSpPr>
        <p:spPr>
          <a:xfrm>
            <a:off x="3169515" y="5745832"/>
            <a:ext cx="664270" cy="4454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p>
        </p:txBody>
      </p:sp>
      <p:cxnSp>
        <p:nvCxnSpPr>
          <p:cNvPr id="86" name="直線矢印コネクタ 85"/>
          <p:cNvCxnSpPr>
            <a:endCxn id="21" idx="1"/>
          </p:cNvCxnSpPr>
          <p:nvPr/>
        </p:nvCxnSpPr>
        <p:spPr>
          <a:xfrm flipV="1">
            <a:off x="2148850" y="1317340"/>
            <a:ext cx="1452713" cy="8659"/>
          </a:xfrm>
          <a:prstGeom prst="straightConnector1">
            <a:avLst/>
          </a:prstGeom>
          <a:ln w="28575" cmpd="sng">
            <a:solidFill>
              <a:srgbClr val="FF6600"/>
            </a:solidFill>
            <a:headEnd type="none"/>
            <a:tailEnd type="triangle"/>
          </a:ln>
        </p:spPr>
        <p:style>
          <a:lnRef idx="1">
            <a:schemeClr val="dk1"/>
          </a:lnRef>
          <a:fillRef idx="0">
            <a:schemeClr val="dk1"/>
          </a:fillRef>
          <a:effectRef idx="0">
            <a:schemeClr val="dk1"/>
          </a:effectRef>
          <a:fontRef idx="minor">
            <a:schemeClr val="tx1"/>
          </a:fontRef>
        </p:style>
      </p:cxnSp>
      <p:sp>
        <p:nvSpPr>
          <p:cNvPr id="87" name="フリーフォーム 86"/>
          <p:cNvSpPr/>
          <p:nvPr/>
        </p:nvSpPr>
        <p:spPr>
          <a:xfrm>
            <a:off x="2559696" y="4094478"/>
            <a:ext cx="4191995" cy="1269896"/>
          </a:xfrm>
          <a:custGeom>
            <a:avLst/>
            <a:gdLst>
              <a:gd name="connsiteX0" fmla="*/ 0 w 4191995"/>
              <a:gd name="connsiteY0" fmla="*/ 1269896 h 1269896"/>
              <a:gd name="connsiteX1" fmla="*/ 11239 w 4191995"/>
              <a:gd name="connsiteY1" fmla="*/ 0 h 1269896"/>
              <a:gd name="connsiteX2" fmla="*/ 3573873 w 4191995"/>
              <a:gd name="connsiteY2" fmla="*/ 0 h 1269896"/>
              <a:gd name="connsiteX3" fmla="*/ 3562634 w 4191995"/>
              <a:gd name="connsiteY3" fmla="*/ 1033898 h 1269896"/>
              <a:gd name="connsiteX4" fmla="*/ 4191995 w 4191995"/>
              <a:gd name="connsiteY4" fmla="*/ 1033898 h 1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995" h="1269896">
                <a:moveTo>
                  <a:pt x="0" y="1269896"/>
                </a:moveTo>
                <a:cubicBezTo>
                  <a:pt x="3746" y="846597"/>
                  <a:pt x="7493" y="423299"/>
                  <a:pt x="11239" y="0"/>
                </a:cubicBezTo>
                <a:lnTo>
                  <a:pt x="3573873" y="0"/>
                </a:lnTo>
                <a:lnTo>
                  <a:pt x="3562634" y="1033898"/>
                </a:lnTo>
                <a:lnTo>
                  <a:pt x="4191995" y="1033898"/>
                </a:lnTo>
              </a:path>
            </a:pathLst>
          </a:custGeom>
          <a:ln w="28575" cmpd="sng">
            <a:solidFill>
              <a:srgbClr val="FF6600"/>
            </a:solidFill>
            <a:prstDash val="sysDash"/>
            <a:headEnd type="none"/>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88" name="直線矢印コネクタ 87"/>
          <p:cNvCxnSpPr/>
          <p:nvPr/>
        </p:nvCxnSpPr>
        <p:spPr>
          <a:xfrm flipH="1">
            <a:off x="5527555" y="5323156"/>
            <a:ext cx="1224136" cy="0"/>
          </a:xfrm>
          <a:prstGeom prst="straightConnector1">
            <a:avLst/>
          </a:prstGeom>
          <a:ln w="28575" cmpd="sng">
            <a:solidFill>
              <a:srgbClr val="FF6600"/>
            </a:solidFill>
            <a:headEnd type="arrow"/>
            <a:tailEnd type="arrow"/>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p:txBody>
          <a:bodyPr/>
          <a:lstStyle/>
          <a:p>
            <a:r>
              <a:rPr kumimoji="1" lang="ja-JP" altLang="en-US" dirty="0" smtClean="0"/>
              <a:t>デジタルマーケティング（１）</a:t>
            </a:r>
            <a:endParaRPr kumimoji="1" lang="ja-JP" altLang="en-US" dirty="0"/>
          </a:p>
        </p:txBody>
      </p:sp>
      <p:sp>
        <p:nvSpPr>
          <p:cNvPr id="3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106</a:t>
            </a:fld>
            <a:endParaRPr kumimoji="1" lang="ja-JP" altLang="en-US" dirty="0"/>
          </a:p>
        </p:txBody>
      </p:sp>
    </p:spTree>
    <p:extLst>
      <p:ext uri="{BB962C8B-B14F-4D97-AF65-F5344CB8AC3E}">
        <p14:creationId xmlns:p14="http://schemas.microsoft.com/office/powerpoint/2010/main" val="73824439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465137" y="209550"/>
            <a:ext cx="8678863" cy="493713"/>
          </a:xfrm>
        </p:spPr>
        <p:txBody>
          <a:bodyPr/>
          <a:lstStyle/>
          <a:p>
            <a:r>
              <a:rPr lang="ja-JP" altLang="en-US" sz="2800" dirty="0" smtClean="0">
                <a:ea typeface="ＭＳ Ｐゴシック" charset="-128"/>
              </a:rPr>
              <a:t>データサイエンティスト</a:t>
            </a:r>
          </a:p>
        </p:txBody>
      </p:sp>
      <p:sp>
        <p:nvSpPr>
          <p:cNvPr id="85" name="円柱 84"/>
          <p:cNvSpPr/>
          <p:nvPr/>
        </p:nvSpPr>
        <p:spPr bwMode="auto">
          <a:xfrm>
            <a:off x="533400" y="908720"/>
            <a:ext cx="8077200" cy="1669380"/>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6" name="正方形/長方形 85"/>
          <p:cNvSpPr/>
          <p:nvPr/>
        </p:nvSpPr>
        <p:spPr>
          <a:xfrm>
            <a:off x="717550" y="1438077"/>
            <a:ext cx="4953000" cy="9461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角丸四角形 104"/>
          <p:cNvSpPr/>
          <p:nvPr/>
        </p:nvSpPr>
        <p:spPr bwMode="auto">
          <a:xfrm>
            <a:off x="873224" y="1556421"/>
            <a:ext cx="22860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非構造化</a:t>
            </a:r>
          </a:p>
        </p:txBody>
      </p:sp>
      <p:sp>
        <p:nvSpPr>
          <p:cNvPr id="108" name="角丸四角形 107"/>
          <p:cNvSpPr/>
          <p:nvPr/>
        </p:nvSpPr>
        <p:spPr bwMode="auto">
          <a:xfrm>
            <a:off x="873224"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テキスト</a:t>
            </a:r>
          </a:p>
        </p:txBody>
      </p:sp>
      <p:sp>
        <p:nvSpPr>
          <p:cNvPr id="109" name="角丸四角形 108"/>
          <p:cNvSpPr/>
          <p:nvPr/>
        </p:nvSpPr>
        <p:spPr bwMode="auto">
          <a:xfrm>
            <a:off x="1676400"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動画</a:t>
            </a:r>
          </a:p>
        </p:txBody>
      </p:sp>
      <p:sp>
        <p:nvSpPr>
          <p:cNvPr id="110" name="角丸四角形 109"/>
          <p:cNvSpPr/>
          <p:nvPr/>
        </p:nvSpPr>
        <p:spPr bwMode="auto">
          <a:xfrm>
            <a:off x="2467272"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音声</a:t>
            </a:r>
          </a:p>
        </p:txBody>
      </p:sp>
      <p:sp>
        <p:nvSpPr>
          <p:cNvPr id="111" name="テキスト ボックス 110"/>
          <p:cNvSpPr txBox="1"/>
          <p:nvPr/>
        </p:nvSpPr>
        <p:spPr>
          <a:xfrm>
            <a:off x="3429000" y="908720"/>
            <a:ext cx="2286000" cy="461665"/>
          </a:xfrm>
          <a:prstGeom prst="rect">
            <a:avLst/>
          </a:prstGeom>
          <a:noFill/>
        </p:spPr>
        <p:txBody>
          <a:bodyPr wrap="square" rtlCol="0">
            <a:spAutoFit/>
          </a:bodyPr>
          <a:lstStyle/>
          <a:p>
            <a:pPr algn="ctr"/>
            <a:r>
              <a:rPr kumimoji="1" lang="ja-JP" altLang="en-US" sz="2400" dirty="0" smtClean="0">
                <a:solidFill>
                  <a:srgbClr val="0000FF"/>
                </a:solidFill>
                <a:effectLst/>
              </a:rPr>
              <a:t>ビッグデータ</a:t>
            </a:r>
            <a:endParaRPr kumimoji="1" lang="ja-JP" altLang="en-US" sz="2400" dirty="0">
              <a:solidFill>
                <a:srgbClr val="0000FF"/>
              </a:solidFill>
              <a:effectLst/>
            </a:endParaRPr>
          </a:p>
        </p:txBody>
      </p:sp>
      <p:sp>
        <p:nvSpPr>
          <p:cNvPr id="113" name="正方形/長方形 112"/>
          <p:cNvSpPr/>
          <p:nvPr/>
        </p:nvSpPr>
        <p:spPr>
          <a:xfrm>
            <a:off x="5867400" y="1435100"/>
            <a:ext cx="2559050" cy="94615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角丸四角形 113"/>
          <p:cNvSpPr/>
          <p:nvPr/>
        </p:nvSpPr>
        <p:spPr bwMode="auto">
          <a:xfrm>
            <a:off x="3227487" y="1556421"/>
            <a:ext cx="2286000" cy="304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半構造化</a:t>
            </a:r>
          </a:p>
        </p:txBody>
      </p:sp>
      <p:sp>
        <p:nvSpPr>
          <p:cNvPr id="115" name="角丸四角形 114"/>
          <p:cNvSpPr/>
          <p:nvPr/>
        </p:nvSpPr>
        <p:spPr bwMode="auto">
          <a:xfrm>
            <a:off x="32274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Arial" pitchFamily="34" charset="0"/>
                <a:ea typeface="HGP創英角ｺﾞｼｯｸUB" pitchFamily="50" charset="-128"/>
                <a:cs typeface="Arial" pitchFamily="34" charset="0"/>
              </a:rPr>
              <a:t>XML</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16" name="角丸四角形 115"/>
          <p:cNvSpPr/>
          <p:nvPr/>
        </p:nvSpPr>
        <p:spPr bwMode="auto">
          <a:xfrm>
            <a:off x="6007100" y="1556421"/>
            <a:ext cx="2286000" cy="3048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構造化</a:t>
            </a:r>
          </a:p>
        </p:txBody>
      </p:sp>
      <p:sp>
        <p:nvSpPr>
          <p:cNvPr id="117" name="角丸四角形 116"/>
          <p:cNvSpPr/>
          <p:nvPr/>
        </p:nvSpPr>
        <p:spPr bwMode="auto">
          <a:xfrm>
            <a:off x="4022924"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JSON</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18" name="角丸四角形 117"/>
          <p:cNvSpPr/>
          <p:nvPr/>
        </p:nvSpPr>
        <p:spPr bwMode="auto">
          <a:xfrm>
            <a:off x="60071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chemeClr val="bg1"/>
                </a:solidFill>
                <a:latin typeface="Arial" pitchFamily="34" charset="0"/>
                <a:ea typeface="HGP創英角ｺﾞｼｯｸUB" pitchFamily="50" charset="-128"/>
                <a:cs typeface="Arial" pitchFamily="34" charset="0"/>
              </a:rPr>
              <a:t>業務データ</a:t>
            </a:r>
            <a:endParaRPr kumimoji="0" lang="ja-JP" altLang="en-US" sz="9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19" name="角丸四角形 118"/>
          <p:cNvSpPr/>
          <p:nvPr/>
        </p:nvSpPr>
        <p:spPr bwMode="auto">
          <a:xfrm>
            <a:off x="67945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GPS</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0" name="角丸四角形 119"/>
          <p:cNvSpPr/>
          <p:nvPr/>
        </p:nvSpPr>
        <p:spPr bwMode="auto">
          <a:xfrm>
            <a:off x="7587456"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Arial" pitchFamily="34" charset="0"/>
                <a:ea typeface="HGP創英角ｺﾞｼｯｸUB" pitchFamily="50" charset="-128"/>
                <a:cs typeface="Arial" pitchFamily="34" charset="0"/>
              </a:rPr>
              <a:t>センサー</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1" name="角丸四角形 120"/>
          <p:cNvSpPr/>
          <p:nvPr/>
        </p:nvSpPr>
        <p:spPr bwMode="auto">
          <a:xfrm>
            <a:off x="48276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文書</a:t>
            </a:r>
          </a:p>
        </p:txBody>
      </p:sp>
      <p:sp>
        <p:nvSpPr>
          <p:cNvPr id="122" name="テキスト ボックス 121"/>
          <p:cNvSpPr txBox="1"/>
          <p:nvPr/>
        </p:nvSpPr>
        <p:spPr>
          <a:xfrm>
            <a:off x="2362397" y="2089150"/>
            <a:ext cx="1698627" cy="307777"/>
          </a:xfrm>
          <a:prstGeom prst="rect">
            <a:avLst/>
          </a:prstGeom>
          <a:noFill/>
        </p:spPr>
        <p:txBody>
          <a:bodyPr wrap="none" rtlCol="0">
            <a:spAutoFit/>
          </a:bodyPr>
          <a:lstStyle/>
          <a:p>
            <a:pPr algn="ctr"/>
            <a:r>
              <a:rPr kumimoji="1" lang="en-US" altLang="ja-JP" sz="1400" dirty="0" err="1" smtClean="0">
                <a:solidFill>
                  <a:srgbClr val="000090"/>
                </a:solidFill>
              </a:rPr>
              <a:t>NoSQL</a:t>
            </a:r>
            <a:r>
              <a:rPr kumimoji="1" lang="ja-JP" altLang="en-US" sz="1400" dirty="0" smtClean="0">
                <a:solidFill>
                  <a:srgbClr val="000090"/>
                </a:solidFill>
              </a:rPr>
              <a:t>データベース</a:t>
            </a:r>
            <a:endParaRPr kumimoji="1" lang="ja-JP" altLang="en-US" sz="1400" dirty="0">
              <a:solidFill>
                <a:srgbClr val="000090"/>
              </a:solidFill>
            </a:endParaRPr>
          </a:p>
        </p:txBody>
      </p:sp>
      <p:sp>
        <p:nvSpPr>
          <p:cNvPr id="123" name="テキスト ボックス 122"/>
          <p:cNvSpPr txBox="1"/>
          <p:nvPr/>
        </p:nvSpPr>
        <p:spPr>
          <a:xfrm>
            <a:off x="6385651" y="2089150"/>
            <a:ext cx="1530487" cy="307777"/>
          </a:xfrm>
          <a:prstGeom prst="rect">
            <a:avLst/>
          </a:prstGeom>
          <a:noFill/>
        </p:spPr>
        <p:txBody>
          <a:bodyPr wrap="none" rtlCol="0">
            <a:spAutoFit/>
          </a:bodyPr>
          <a:lstStyle/>
          <a:p>
            <a:pPr algn="ctr"/>
            <a:r>
              <a:rPr kumimoji="1" lang="ja-JP" altLang="en-US" sz="1400" dirty="0" smtClean="0">
                <a:solidFill>
                  <a:srgbClr val="000090"/>
                </a:solidFill>
              </a:rPr>
              <a:t>関係データベース</a:t>
            </a:r>
            <a:endParaRPr kumimoji="1" lang="ja-JP" altLang="en-US" sz="1400" dirty="0">
              <a:solidFill>
                <a:srgbClr val="000090"/>
              </a:solidFill>
            </a:endParaRPr>
          </a:p>
        </p:txBody>
      </p:sp>
      <p:sp>
        <p:nvSpPr>
          <p:cNvPr id="2" name="正方形/長方形 1"/>
          <p:cNvSpPr/>
          <p:nvPr/>
        </p:nvSpPr>
        <p:spPr>
          <a:xfrm>
            <a:off x="4800600" y="2698750"/>
            <a:ext cx="3810000" cy="13462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latin typeface="ＭＳ Ｐゴシック"/>
                <a:ea typeface="ＭＳ Ｐゴシック"/>
                <a:cs typeface="ＭＳ Ｐゴシック"/>
              </a:rPr>
              <a:t>人工知能</a:t>
            </a:r>
            <a:endParaRPr kumimoji="1" lang="ja-JP" altLang="en-US" sz="3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33400" y="2698750"/>
            <a:ext cx="3810000" cy="13462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ＭＳ Ｐゴシック"/>
                <a:ea typeface="ＭＳ Ｐゴシック"/>
                <a:cs typeface="ＭＳ Ｐゴシック"/>
              </a:rPr>
              <a:t>統計分析</a:t>
            </a:r>
            <a:endParaRPr kumimoji="1" lang="ja-JP" altLang="en-US" sz="3200" dirty="0">
              <a:solidFill>
                <a:srgbClr val="FFFFFF"/>
              </a:solidFill>
              <a:latin typeface="ＭＳ Ｐゴシック"/>
              <a:ea typeface="ＭＳ Ｐゴシック"/>
              <a:cs typeface="ＭＳ Ｐゴシック"/>
            </a:endParaRPr>
          </a:p>
        </p:txBody>
      </p:sp>
      <p:sp>
        <p:nvSpPr>
          <p:cNvPr id="112" name="上矢印 111"/>
          <p:cNvSpPr/>
          <p:nvPr/>
        </p:nvSpPr>
        <p:spPr bwMode="auto">
          <a:xfrm flipV="1">
            <a:off x="6231904" y="2485208"/>
            <a:ext cx="972792" cy="378642"/>
          </a:xfrm>
          <a:prstGeom prst="upArrow">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5" name="上矢印 124"/>
          <p:cNvSpPr/>
          <p:nvPr/>
        </p:nvSpPr>
        <p:spPr bwMode="auto">
          <a:xfrm flipV="1">
            <a:off x="1954312" y="2485208"/>
            <a:ext cx="972792" cy="378642"/>
          </a:xfrm>
          <a:prstGeom prst="upArrow">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6" name="正方形/長方形 125"/>
          <p:cNvSpPr/>
          <p:nvPr/>
        </p:nvSpPr>
        <p:spPr>
          <a:xfrm>
            <a:off x="4800600" y="4997450"/>
            <a:ext cx="3810000" cy="13081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dirty="0" smtClean="0">
                <a:solidFill>
                  <a:srgbClr val="FFFFFF"/>
                </a:solidFill>
                <a:latin typeface="ＭＳ Ｐゴシック"/>
                <a:ea typeface="ＭＳ Ｐゴシック"/>
                <a:cs typeface="ＭＳ Ｐゴシック"/>
              </a:rPr>
              <a:t>課題解決の手段</a:t>
            </a:r>
          </a:p>
          <a:p>
            <a:pPr algn="r"/>
            <a:r>
              <a:rPr lang="ja-JP" altLang="en-US" sz="2000" dirty="0" smtClean="0">
                <a:solidFill>
                  <a:srgbClr val="FFFFFF"/>
                </a:solidFill>
                <a:latin typeface="ＭＳ Ｐゴシック"/>
                <a:ea typeface="ＭＳ Ｐゴシック"/>
                <a:cs typeface="ＭＳ Ｐゴシック"/>
              </a:rPr>
              <a:t>問題の原因</a:t>
            </a:r>
          </a:p>
          <a:p>
            <a:pPr algn="r"/>
            <a:r>
              <a:rPr kumimoji="1" lang="ja-JP" altLang="en-US" sz="2000" dirty="0" smtClean="0">
                <a:solidFill>
                  <a:srgbClr val="FFFFFF"/>
                </a:solidFill>
                <a:latin typeface="ＭＳ Ｐゴシック"/>
                <a:ea typeface="ＭＳ Ｐゴシック"/>
                <a:cs typeface="ＭＳ Ｐゴシック"/>
              </a:rPr>
              <a:t>最適化の方法や数値モデル</a:t>
            </a:r>
            <a:endParaRPr kumimoji="1" lang="ja-JP" altLang="en-US" sz="2000" dirty="0">
              <a:solidFill>
                <a:srgbClr val="FFFFFF"/>
              </a:solidFill>
              <a:latin typeface="ＭＳ Ｐゴシック"/>
              <a:ea typeface="ＭＳ Ｐゴシック"/>
              <a:cs typeface="ＭＳ Ｐゴシック"/>
            </a:endParaRPr>
          </a:p>
        </p:txBody>
      </p:sp>
      <p:sp>
        <p:nvSpPr>
          <p:cNvPr id="127" name="正方形/長方形 126"/>
          <p:cNvSpPr/>
          <p:nvPr/>
        </p:nvSpPr>
        <p:spPr>
          <a:xfrm>
            <a:off x="533400" y="4997450"/>
            <a:ext cx="3810000" cy="13081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経営や業務上の課題</a:t>
            </a:r>
          </a:p>
          <a:p>
            <a:r>
              <a:rPr lang="ja-JP" altLang="en-US" sz="2000" dirty="0" smtClean="0">
                <a:solidFill>
                  <a:srgbClr val="FFFFFF"/>
                </a:solidFill>
                <a:latin typeface="ＭＳ Ｐゴシック"/>
                <a:ea typeface="ＭＳ Ｐゴシック"/>
                <a:cs typeface="ＭＳ Ｐゴシック"/>
              </a:rPr>
              <a:t>顕在的・潜在的な問題</a:t>
            </a:r>
            <a:endParaRPr lang="en-US" altLang="ja-JP" sz="2000" dirty="0" smtClean="0">
              <a:solidFill>
                <a:srgbClr val="FFFFFF"/>
              </a:solidFill>
              <a:latin typeface="ＭＳ Ｐゴシック"/>
              <a:ea typeface="ＭＳ Ｐゴシック"/>
              <a:cs typeface="ＭＳ Ｐゴシック"/>
            </a:endParaRPr>
          </a:p>
          <a:p>
            <a:r>
              <a:rPr lang="ja-JP" altLang="en-US" sz="2000" dirty="0" smtClean="0">
                <a:solidFill>
                  <a:srgbClr val="FFFFFF"/>
                </a:solidFill>
                <a:latin typeface="ＭＳ Ｐゴシック"/>
                <a:ea typeface="ＭＳ Ｐゴシック"/>
                <a:cs typeface="ＭＳ Ｐゴシック"/>
              </a:rPr>
              <a:t>判断のつかない事態や選択肢</a:t>
            </a:r>
            <a:endParaRPr kumimoji="1" lang="ja-JP" altLang="en-US" sz="2000" dirty="0" smtClean="0">
              <a:solidFill>
                <a:srgbClr val="FFFFFF"/>
              </a:solidFill>
              <a:latin typeface="ＭＳ Ｐゴシック"/>
              <a:ea typeface="ＭＳ Ｐゴシック"/>
              <a:cs typeface="ＭＳ Ｐゴシック"/>
            </a:endParaRPr>
          </a:p>
        </p:txBody>
      </p:sp>
      <p:sp>
        <p:nvSpPr>
          <p:cNvPr id="7" name="角丸四角形 6"/>
          <p:cNvSpPr/>
          <p:nvPr/>
        </p:nvSpPr>
        <p:spPr>
          <a:xfrm>
            <a:off x="3297238" y="2863850"/>
            <a:ext cx="2546350" cy="698500"/>
          </a:xfrm>
          <a:prstGeom prst="roundRect">
            <a:avLst>
              <a:gd name="adj"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ea typeface="ＭＳ Ｐゴシック"/>
                <a:cs typeface="ＭＳ Ｐゴシック"/>
              </a:rPr>
              <a:t>プログラミング・</a:t>
            </a:r>
            <a:r>
              <a:rPr kumimoji="1" lang="en-US" altLang="ja-JP" dirty="0" smtClean="0">
                <a:solidFill>
                  <a:srgbClr val="FFFFFF"/>
                </a:solidFill>
                <a:latin typeface="ＭＳ Ｐゴシック"/>
                <a:ea typeface="ＭＳ Ｐゴシック"/>
                <a:cs typeface="ＭＳ Ｐゴシック"/>
              </a:rPr>
              <a:t>IT</a:t>
            </a:r>
            <a:endParaRPr kumimoji="1" lang="ja-JP" altLang="en-US" dirty="0" smtClean="0">
              <a:solidFill>
                <a:srgbClr val="FFFFFF"/>
              </a:solidFill>
              <a:latin typeface="ＭＳ Ｐゴシック"/>
              <a:ea typeface="ＭＳ Ｐゴシック"/>
              <a:cs typeface="ＭＳ Ｐゴシック"/>
            </a:endParaRPr>
          </a:p>
          <a:p>
            <a:pPr algn="ctr"/>
            <a:r>
              <a:rPr kumimoji="1" lang="ja-JP" altLang="en-US" dirty="0" smtClean="0">
                <a:solidFill>
                  <a:srgbClr val="FFFFFF"/>
                </a:solidFill>
                <a:latin typeface="ＭＳ Ｐゴシック"/>
                <a:ea typeface="ＭＳ Ｐゴシック"/>
                <a:cs typeface="ＭＳ Ｐゴシック"/>
              </a:rPr>
              <a:t>スキル</a:t>
            </a:r>
            <a:endParaRPr kumimoji="1" lang="ja-JP" altLang="en-US" dirty="0">
              <a:solidFill>
                <a:srgbClr val="FFFFFF"/>
              </a:solidFill>
              <a:latin typeface="ＭＳ Ｐゴシック"/>
              <a:ea typeface="ＭＳ Ｐゴシック"/>
              <a:cs typeface="ＭＳ Ｐゴシック"/>
            </a:endParaRPr>
          </a:p>
        </p:txBody>
      </p:sp>
      <p:sp>
        <p:nvSpPr>
          <p:cNvPr id="128" name="角丸四角形 127"/>
          <p:cNvSpPr/>
          <p:nvPr/>
        </p:nvSpPr>
        <p:spPr>
          <a:xfrm>
            <a:off x="1954312" y="4157513"/>
            <a:ext cx="2546350" cy="698500"/>
          </a:xfrm>
          <a:prstGeom prst="roundRect">
            <a:avLst>
              <a:gd name="adj"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統計知識・解析</a:t>
            </a:r>
          </a:p>
          <a:p>
            <a:pPr algn="ctr"/>
            <a:r>
              <a:rPr kumimoji="1" lang="ja-JP" altLang="en-US" dirty="0" smtClean="0">
                <a:solidFill>
                  <a:srgbClr val="FFFFFF"/>
                </a:solidFill>
                <a:latin typeface="ＭＳ Ｐゴシック"/>
                <a:ea typeface="ＭＳ Ｐゴシック"/>
                <a:cs typeface="ＭＳ Ｐゴシック"/>
              </a:rPr>
              <a:t>スキル</a:t>
            </a:r>
            <a:endParaRPr kumimoji="1" lang="ja-JP" altLang="en-US" dirty="0">
              <a:solidFill>
                <a:srgbClr val="FFFFFF"/>
              </a:solidFill>
              <a:latin typeface="ＭＳ Ｐゴシック"/>
              <a:ea typeface="ＭＳ Ｐゴシック"/>
              <a:cs typeface="ＭＳ Ｐゴシック"/>
            </a:endParaRPr>
          </a:p>
        </p:txBody>
      </p:sp>
      <p:sp>
        <p:nvSpPr>
          <p:cNvPr id="129" name="角丸四角形 128"/>
          <p:cNvSpPr/>
          <p:nvPr/>
        </p:nvSpPr>
        <p:spPr>
          <a:xfrm>
            <a:off x="4658346" y="4157513"/>
            <a:ext cx="2546350" cy="698500"/>
          </a:xfrm>
          <a:prstGeom prst="roundRect">
            <a:avLst>
              <a:gd name="adj"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コンサルティング</a:t>
            </a:r>
          </a:p>
          <a:p>
            <a:pPr algn="ctr"/>
            <a:r>
              <a:rPr kumimoji="1" lang="ja-JP" altLang="en-US" dirty="0" smtClean="0">
                <a:solidFill>
                  <a:srgbClr val="FFFFFF"/>
                </a:solidFill>
                <a:latin typeface="ＭＳ Ｐゴシック"/>
                <a:ea typeface="ＭＳ Ｐゴシック"/>
                <a:cs typeface="ＭＳ Ｐゴシック"/>
              </a:rPr>
              <a:t>スキル</a:t>
            </a:r>
            <a:endParaRPr kumimoji="1" lang="ja-JP" altLang="en-US" dirty="0">
              <a:solidFill>
                <a:srgbClr val="FFFFFF"/>
              </a:solidFill>
              <a:latin typeface="ＭＳ Ｐゴシック"/>
              <a:ea typeface="ＭＳ Ｐゴシック"/>
              <a:cs typeface="ＭＳ Ｐゴシック"/>
            </a:endParaRPr>
          </a:p>
        </p:txBody>
      </p:sp>
      <p:sp>
        <p:nvSpPr>
          <p:cNvPr id="3" name="フローチャート: 論理積ゲート 2"/>
          <p:cNvSpPr/>
          <p:nvPr/>
        </p:nvSpPr>
        <p:spPr>
          <a:xfrm rot="16200000">
            <a:off x="3903665" y="4472136"/>
            <a:ext cx="1333500" cy="898228"/>
          </a:xfrm>
          <a:prstGeom prst="flowChartDelay">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円/楕円 5"/>
          <p:cNvSpPr/>
          <p:nvPr/>
        </p:nvSpPr>
        <p:spPr>
          <a:xfrm>
            <a:off x="4121299" y="3502319"/>
            <a:ext cx="898227" cy="815681"/>
          </a:xfrm>
          <a:prstGeom prst="ellips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左カーブ矢印 8"/>
          <p:cNvSpPr/>
          <p:nvPr/>
        </p:nvSpPr>
        <p:spPr>
          <a:xfrm rot="16200000">
            <a:off x="4105652" y="3614441"/>
            <a:ext cx="1218448" cy="2981166"/>
          </a:xfrm>
          <a:prstGeom prst="curvedLeftArrow">
            <a:avLst>
              <a:gd name="adj1" fmla="val 38830"/>
              <a:gd name="adj2" fmla="val 100029"/>
              <a:gd name="adj3" fmla="val 40341"/>
            </a:avLst>
          </a:prstGeom>
          <a:solidFill>
            <a:srgbClr val="FFFF0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374019" y="3638870"/>
            <a:ext cx="400110" cy="1862048"/>
          </a:xfrm>
          <a:prstGeom prst="rect">
            <a:avLst/>
          </a:prstGeom>
          <a:noFill/>
        </p:spPr>
        <p:txBody>
          <a:bodyPr vert="eaVert" wrap="none" rtlCol="0">
            <a:spAutoFit/>
          </a:bodyPr>
          <a:lstStyle/>
          <a:p>
            <a:pPr algn="ctr"/>
            <a:r>
              <a:rPr kumimoji="1" lang="ja-JP" altLang="en-US" sz="1400" dirty="0" smtClean="0">
                <a:solidFill>
                  <a:schemeClr val="bg1"/>
                </a:solidFill>
              </a:rPr>
              <a:t>データサイエンティスト</a:t>
            </a:r>
            <a:endParaRPr kumimoji="1" lang="ja-JP" altLang="en-US" sz="1400" dirty="0">
              <a:solidFill>
                <a:schemeClr val="bg1"/>
              </a:solidFill>
            </a:endParaRPr>
          </a:p>
        </p:txBody>
      </p:sp>
      <p:sp>
        <p:nvSpPr>
          <p:cNvPr id="3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107</a:t>
            </a:fld>
            <a:endParaRPr kumimoji="1" lang="ja-JP" altLang="en-US" dirty="0"/>
          </a:p>
        </p:txBody>
      </p:sp>
    </p:spTree>
    <p:extLst>
      <p:ext uri="{BB962C8B-B14F-4D97-AF65-F5344CB8AC3E}">
        <p14:creationId xmlns:p14="http://schemas.microsoft.com/office/powerpoint/2010/main" val="20197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1106644" y="1880674"/>
            <a:ext cx="6930712" cy="84455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106644" y="883724"/>
            <a:ext cx="6930712" cy="84455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コンテキスト・テクノロジー</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108</a:t>
            </a:fld>
            <a:endParaRPr kumimoji="1" lang="ja-JP" altLang="en-US"/>
          </a:p>
        </p:txBody>
      </p:sp>
      <p:grpSp>
        <p:nvGrpSpPr>
          <p:cNvPr id="50" name="図形グループ 49"/>
          <p:cNvGrpSpPr/>
          <p:nvPr/>
        </p:nvGrpSpPr>
        <p:grpSpPr>
          <a:xfrm>
            <a:off x="3014582" y="3434071"/>
            <a:ext cx="3092924" cy="1809750"/>
            <a:chOff x="3039177" y="3181655"/>
            <a:chExt cx="3092924" cy="1809750"/>
          </a:xfrm>
        </p:grpSpPr>
        <p:sp>
          <p:nvSpPr>
            <p:cNvPr id="4" name="フローチャート: 磁気ディスク 3"/>
            <p:cNvSpPr/>
            <p:nvPr/>
          </p:nvSpPr>
          <p:spPr>
            <a:xfrm>
              <a:off x="3039177" y="3181655"/>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p:cNvPicPr>
              <a:picLocks noChangeAspect="1"/>
            </p:cNvPicPr>
            <p:nvPr/>
          </p:nvPicPr>
          <p:blipFill>
            <a:blip r:embed="rId2">
              <a:clrChange>
                <a:clrFrom>
                  <a:srgbClr val="FEFEFE"/>
                </a:clrFrom>
                <a:clrTo>
                  <a:srgbClr val="FEFEFE">
                    <a:alpha val="0"/>
                  </a:srgbClr>
                </a:clrTo>
              </a:clrChange>
            </a:blip>
            <a:stretch>
              <a:fillRect/>
            </a:stretch>
          </p:blipFill>
          <p:spPr>
            <a:xfrm>
              <a:off x="4992506" y="4370485"/>
              <a:ext cx="625872" cy="513874"/>
            </a:xfrm>
            <a:prstGeom prst="rect">
              <a:avLst/>
            </a:prstGeom>
          </p:spPr>
        </p:pic>
        <p:pic>
          <p:nvPicPr>
            <p:cNvPr id="6" name="図 5"/>
            <p:cNvPicPr>
              <a:picLocks noChangeAspect="1"/>
            </p:cNvPicPr>
            <p:nvPr/>
          </p:nvPicPr>
          <p:blipFill>
            <a:blip r:embed="rId3">
              <a:clrChange>
                <a:clrFrom>
                  <a:srgbClr val="FEFEFE"/>
                </a:clrFrom>
                <a:clrTo>
                  <a:srgbClr val="FEFEFE">
                    <a:alpha val="0"/>
                  </a:srgbClr>
                </a:clrTo>
              </a:clrChange>
            </a:blip>
            <a:stretch>
              <a:fillRect/>
            </a:stretch>
          </p:blipFill>
          <p:spPr>
            <a:xfrm>
              <a:off x="5071564" y="3751862"/>
              <a:ext cx="546814" cy="527050"/>
            </a:xfrm>
            <a:prstGeom prst="rect">
              <a:avLst/>
            </a:prstGeom>
          </p:spPr>
        </p:pic>
        <p:pic>
          <p:nvPicPr>
            <p:cNvPr id="7" name="図 6"/>
            <p:cNvPicPr>
              <a:picLocks noChangeAspect="1"/>
            </p:cNvPicPr>
            <p:nvPr/>
          </p:nvPicPr>
          <p:blipFill>
            <a:blip r:embed="rId4">
              <a:clrChange>
                <a:clrFrom>
                  <a:srgbClr val="FEFEFE"/>
                </a:clrFrom>
                <a:clrTo>
                  <a:srgbClr val="FEFEFE">
                    <a:alpha val="0"/>
                  </a:srgbClr>
                </a:clrTo>
              </a:clrChange>
            </a:blip>
            <a:stretch>
              <a:fillRect/>
            </a:stretch>
          </p:blipFill>
          <p:spPr>
            <a:xfrm>
              <a:off x="3477613" y="3751862"/>
              <a:ext cx="671988" cy="487521"/>
            </a:xfrm>
            <a:prstGeom prst="rect">
              <a:avLst/>
            </a:prstGeom>
          </p:spPr>
        </p:pic>
        <p:pic>
          <p:nvPicPr>
            <p:cNvPr id="8" name="図 7"/>
            <p:cNvPicPr>
              <a:picLocks noChangeAspect="1"/>
            </p:cNvPicPr>
            <p:nvPr/>
          </p:nvPicPr>
          <p:blipFill>
            <a:blip r:embed="rId5">
              <a:clrChange>
                <a:clrFrom>
                  <a:srgbClr val="FEFEFE"/>
                </a:clrFrom>
                <a:clrTo>
                  <a:srgbClr val="FEFEFE">
                    <a:alpha val="0"/>
                  </a:srgbClr>
                </a:clrTo>
              </a:clrChange>
            </a:blip>
            <a:stretch>
              <a:fillRect/>
            </a:stretch>
          </p:blipFill>
          <p:spPr>
            <a:xfrm>
              <a:off x="3563258" y="4357309"/>
              <a:ext cx="586343" cy="527050"/>
            </a:xfrm>
            <a:prstGeom prst="rect">
              <a:avLst/>
            </a:prstGeom>
          </p:spPr>
        </p:pic>
        <p:pic>
          <p:nvPicPr>
            <p:cNvPr id="9" name="図 8"/>
            <p:cNvPicPr>
              <a:picLocks noChangeAspect="1"/>
            </p:cNvPicPr>
            <p:nvPr/>
          </p:nvPicPr>
          <p:blipFill>
            <a:blip r:embed="rId6">
              <a:clrChange>
                <a:clrFrom>
                  <a:srgbClr val="FEFEFE"/>
                </a:clrFrom>
                <a:clrTo>
                  <a:srgbClr val="FEFEFE">
                    <a:alpha val="0"/>
                  </a:srgbClr>
                </a:clrTo>
              </a:clrChange>
            </a:blip>
            <a:stretch>
              <a:fillRect/>
            </a:stretch>
          </p:blipFill>
          <p:spPr>
            <a:xfrm>
              <a:off x="4327241" y="4074508"/>
              <a:ext cx="516795" cy="546326"/>
            </a:xfrm>
            <a:prstGeom prst="rect">
              <a:avLst/>
            </a:prstGeom>
          </p:spPr>
        </p:pic>
        <p:sp>
          <p:nvSpPr>
            <p:cNvPr id="10" name="テキスト ボックス 9"/>
            <p:cNvSpPr txBox="1"/>
            <p:nvPr/>
          </p:nvSpPr>
          <p:spPr>
            <a:xfrm>
              <a:off x="3832368" y="3295955"/>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1" name="図 10"/>
          <p:cNvPicPr>
            <a:picLocks noChangeAspect="1"/>
          </p:cNvPicPr>
          <p:nvPr/>
        </p:nvPicPr>
        <p:blipFill>
          <a:blip r:embed="rId7">
            <a:clrChange>
              <a:clrFrom>
                <a:srgbClr val="FFFFFF"/>
              </a:clrFrom>
              <a:clrTo>
                <a:srgbClr val="FFFFFF">
                  <a:alpha val="0"/>
                </a:srgbClr>
              </a:clrTo>
            </a:clrChange>
          </a:blip>
          <a:stretch>
            <a:fillRect/>
          </a:stretch>
        </p:blipFill>
        <p:spPr>
          <a:xfrm>
            <a:off x="5386735" y="5478443"/>
            <a:ext cx="341289" cy="550466"/>
          </a:xfrm>
          <a:prstGeom prst="rect">
            <a:avLst/>
          </a:prstGeom>
        </p:spPr>
      </p:pic>
      <p:grpSp>
        <p:nvGrpSpPr>
          <p:cNvPr id="12" name="図形グループ 11"/>
          <p:cNvGrpSpPr/>
          <p:nvPr/>
        </p:nvGrpSpPr>
        <p:grpSpPr>
          <a:xfrm>
            <a:off x="2513270" y="5245000"/>
            <a:ext cx="530176" cy="1101571"/>
            <a:chOff x="1946324" y="4125162"/>
            <a:chExt cx="969964" cy="2007872"/>
          </a:xfrm>
        </p:grpSpPr>
        <p:sp>
          <p:nvSpPr>
            <p:cNvPr id="13" name="円/楕円 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論理積ゲート 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 name="フローチャート: 論理積ゲート 14"/>
          <p:cNvSpPr/>
          <p:nvPr/>
        </p:nvSpPr>
        <p:spPr>
          <a:xfrm>
            <a:off x="2975219" y="5889566"/>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6" name="図形グループ 15"/>
          <p:cNvGrpSpPr/>
          <p:nvPr/>
        </p:nvGrpSpPr>
        <p:grpSpPr>
          <a:xfrm>
            <a:off x="5912303" y="5243821"/>
            <a:ext cx="530176" cy="1101571"/>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 name="フローチャート: 論理積ゲート 18"/>
          <p:cNvSpPr/>
          <p:nvPr/>
        </p:nvSpPr>
        <p:spPr>
          <a:xfrm flipH="1">
            <a:off x="5627108" y="588838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p:cNvPicPr>
            <a:picLocks noChangeAspect="1"/>
          </p:cNvPicPr>
          <p:nvPr/>
        </p:nvPicPr>
        <p:blipFill>
          <a:blip r:embed="rId8">
            <a:clrChange>
              <a:clrFrom>
                <a:srgbClr val="FFFFFF"/>
              </a:clrFrom>
              <a:clrTo>
                <a:srgbClr val="FFFFFF">
                  <a:alpha val="0"/>
                </a:srgbClr>
              </a:clrTo>
            </a:clrChange>
          </a:blip>
          <a:stretch>
            <a:fillRect/>
          </a:stretch>
        </p:blipFill>
        <p:spPr>
          <a:xfrm>
            <a:off x="4250835" y="5306628"/>
            <a:ext cx="681672" cy="722281"/>
          </a:xfrm>
          <a:prstGeom prst="rect">
            <a:avLst/>
          </a:prstGeom>
        </p:spPr>
      </p:pic>
      <p:grpSp>
        <p:nvGrpSpPr>
          <p:cNvPr id="21" name="図形グループ 20"/>
          <p:cNvGrpSpPr/>
          <p:nvPr/>
        </p:nvGrpSpPr>
        <p:grpSpPr>
          <a:xfrm>
            <a:off x="4362913" y="5535573"/>
            <a:ext cx="457516" cy="941963"/>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6949267" y="4446407"/>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フローチャート: 論理積ゲート 26"/>
          <p:cNvSpPr/>
          <p:nvPr/>
        </p:nvSpPr>
        <p:spPr>
          <a:xfrm>
            <a:off x="1895068" y="509883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9" name="図形グループ 28"/>
          <p:cNvGrpSpPr/>
          <p:nvPr/>
        </p:nvGrpSpPr>
        <p:grpSpPr>
          <a:xfrm>
            <a:off x="1427337" y="4449562"/>
            <a:ext cx="530176" cy="1101571"/>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2" name="フローチャート: 論理積ゲート 31"/>
          <p:cNvSpPr/>
          <p:nvPr/>
        </p:nvSpPr>
        <p:spPr>
          <a:xfrm flipH="1">
            <a:off x="6651658" y="5090973"/>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p:cNvPicPr>
            <a:picLocks noChangeAspect="1"/>
          </p:cNvPicPr>
          <p:nvPr/>
        </p:nvPicPr>
        <p:blipFill>
          <a:blip r:embed="rId9">
            <a:clrChange>
              <a:clrFrom>
                <a:srgbClr val="FFFFFF"/>
              </a:clrFrom>
              <a:clrTo>
                <a:srgbClr val="FFFFFF">
                  <a:alpha val="0"/>
                </a:srgbClr>
              </a:clrTo>
            </a:clrChange>
          </a:blip>
          <a:stretch>
            <a:fillRect/>
          </a:stretch>
        </p:blipFill>
        <p:spPr>
          <a:xfrm>
            <a:off x="3117441" y="5359756"/>
            <a:ext cx="679541" cy="593816"/>
          </a:xfrm>
          <a:prstGeom prst="rect">
            <a:avLst/>
          </a:prstGeom>
        </p:spPr>
      </p:pic>
      <p:grpSp>
        <p:nvGrpSpPr>
          <p:cNvPr id="35" name="図形グループ 34"/>
          <p:cNvGrpSpPr/>
          <p:nvPr/>
        </p:nvGrpSpPr>
        <p:grpSpPr>
          <a:xfrm>
            <a:off x="2030154" y="5072228"/>
            <a:ext cx="161020" cy="300733"/>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6943251" y="4602477"/>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4" name="図 43" descr="l_e_company_15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1576" y="3515525"/>
            <a:ext cx="515538" cy="698246"/>
          </a:xfrm>
          <a:prstGeom prst="rect">
            <a:avLst/>
          </a:prstGeom>
          <a:effectLst>
            <a:outerShdw blurRad="50800" dist="38100" dir="2700000" algn="tl" rotWithShape="0">
              <a:prstClr val="black">
                <a:alpha val="40000"/>
              </a:prstClr>
            </a:outerShdw>
          </a:effectLst>
        </p:spPr>
      </p:pic>
      <p:pic>
        <p:nvPicPr>
          <p:cNvPr id="45" name="図 44" descr="552234196_512.png"/>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842051" y="3515525"/>
            <a:ext cx="698246" cy="698246"/>
          </a:xfrm>
          <a:prstGeom prst="rect">
            <a:avLst/>
          </a:prstGeom>
          <a:ln>
            <a:noFill/>
          </a:ln>
          <a:effectLst>
            <a:outerShdw blurRad="292100" dist="139700" dir="2700000" algn="tl" rotWithShape="0">
              <a:srgbClr val="333333">
                <a:alpha val="65000"/>
              </a:srgbClr>
            </a:outerShdw>
          </a:effectLst>
        </p:spPr>
      </p:pic>
      <p:sp>
        <p:nvSpPr>
          <p:cNvPr id="46" name="正方形/長方形 45"/>
          <p:cNvSpPr/>
          <p:nvPr/>
        </p:nvSpPr>
        <p:spPr>
          <a:xfrm>
            <a:off x="3512452" y="2123512"/>
            <a:ext cx="2087872" cy="46201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行動パターン</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生活習慣</a:t>
            </a:r>
            <a:endParaRPr kumimoji="1" lang="ja-JP" altLang="en-US" sz="1400" dirty="0">
              <a:solidFill>
                <a:srgbClr val="FFFFFF"/>
              </a:solidFill>
              <a:latin typeface="ＭＳ Ｐゴシック"/>
              <a:ea typeface="ＭＳ Ｐゴシック"/>
              <a:cs typeface="ＭＳ Ｐゴシック"/>
            </a:endParaRPr>
          </a:p>
        </p:txBody>
      </p:sp>
      <p:sp>
        <p:nvSpPr>
          <p:cNvPr id="47" name="正方形/長方形 46"/>
          <p:cNvSpPr/>
          <p:nvPr/>
        </p:nvSpPr>
        <p:spPr>
          <a:xfrm>
            <a:off x="1365146" y="2123512"/>
            <a:ext cx="2087872" cy="46201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興味・関心</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好き嫌い</a:t>
            </a:r>
            <a:endParaRPr kumimoji="1" lang="ja-JP" altLang="en-US" sz="1400" dirty="0">
              <a:solidFill>
                <a:srgbClr val="FFFFFF"/>
              </a:solidFill>
              <a:latin typeface="ＭＳ Ｐゴシック"/>
              <a:ea typeface="ＭＳ Ｐゴシック"/>
              <a:cs typeface="ＭＳ Ｐゴシック"/>
            </a:endParaRPr>
          </a:p>
        </p:txBody>
      </p:sp>
      <p:sp>
        <p:nvSpPr>
          <p:cNvPr id="48" name="正方形/長方形 47"/>
          <p:cNvSpPr/>
          <p:nvPr/>
        </p:nvSpPr>
        <p:spPr>
          <a:xfrm>
            <a:off x="5663630" y="2123512"/>
            <a:ext cx="2087872" cy="46201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スケジュール</a:t>
            </a:r>
            <a:endParaRPr lang="en-US" altLang="ja-JP" sz="1400" dirty="0" smtClean="0">
              <a:solidFill>
                <a:srgbClr val="FFFFFF"/>
              </a:solidFill>
              <a:latin typeface="ＭＳ Ｐゴシック"/>
              <a:ea typeface="ＭＳ Ｐゴシック"/>
              <a:cs typeface="ＭＳ Ｐゴシック"/>
            </a:endParaRPr>
          </a:p>
          <a:p>
            <a:pPr algn="ctr"/>
            <a:r>
              <a:rPr kumimoji="1" lang="ja-JP" altLang="en-US" sz="1400" dirty="0" smtClean="0">
                <a:solidFill>
                  <a:srgbClr val="FFFFFF"/>
                </a:solidFill>
                <a:latin typeface="ＭＳ Ｐゴシック"/>
                <a:ea typeface="ＭＳ Ｐゴシック"/>
                <a:cs typeface="ＭＳ Ｐゴシック"/>
              </a:rPr>
              <a:t>行先・訪問相手</a:t>
            </a:r>
            <a:endParaRPr kumimoji="1" lang="ja-JP" altLang="en-US" sz="1400" dirty="0">
              <a:solidFill>
                <a:srgbClr val="FFFFFF"/>
              </a:solidFill>
              <a:latin typeface="ＭＳ Ｐゴシック"/>
              <a:ea typeface="ＭＳ Ｐゴシック"/>
              <a:cs typeface="ＭＳ Ｐゴシック"/>
            </a:endParaRPr>
          </a:p>
        </p:txBody>
      </p:sp>
      <p:sp>
        <p:nvSpPr>
          <p:cNvPr id="49" name="正方形/長方形 48"/>
          <p:cNvSpPr/>
          <p:nvPr/>
        </p:nvSpPr>
        <p:spPr>
          <a:xfrm>
            <a:off x="1106644" y="2921305"/>
            <a:ext cx="6930712" cy="39974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アナリティクス（人工知能）</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1365146" y="1063062"/>
            <a:ext cx="2087872" cy="46201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おすすめ情報</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アドバイス</a:t>
            </a:r>
            <a:endParaRPr kumimoji="1" lang="ja-JP" altLang="en-US" sz="1400" dirty="0">
              <a:solidFill>
                <a:srgbClr val="FFFFFF"/>
              </a:solidFill>
              <a:latin typeface="ＭＳ Ｐゴシック"/>
              <a:ea typeface="ＭＳ Ｐゴシック"/>
              <a:cs typeface="ＭＳ Ｐゴシック"/>
            </a:endParaRPr>
          </a:p>
        </p:txBody>
      </p:sp>
      <p:sp>
        <p:nvSpPr>
          <p:cNvPr id="52" name="正方形/長方形 51"/>
          <p:cNvSpPr/>
          <p:nvPr/>
        </p:nvSpPr>
        <p:spPr>
          <a:xfrm>
            <a:off x="3517108" y="1063062"/>
            <a:ext cx="2087872" cy="46201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自動操作</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自動設定</a:t>
            </a:r>
            <a:endParaRPr kumimoji="1" lang="ja-JP" altLang="en-US" sz="1400" dirty="0">
              <a:solidFill>
                <a:srgbClr val="FFFFFF"/>
              </a:solidFill>
              <a:latin typeface="ＭＳ Ｐゴシック"/>
              <a:ea typeface="ＭＳ Ｐゴシック"/>
              <a:cs typeface="ＭＳ Ｐゴシック"/>
            </a:endParaRPr>
          </a:p>
        </p:txBody>
      </p:sp>
      <p:sp>
        <p:nvSpPr>
          <p:cNvPr id="53" name="正方形/長方形 52"/>
          <p:cNvSpPr/>
          <p:nvPr/>
        </p:nvSpPr>
        <p:spPr>
          <a:xfrm>
            <a:off x="5665208" y="1063062"/>
            <a:ext cx="2087872" cy="46201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案内・予約</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事前告知</a:t>
            </a:r>
            <a:endParaRPr kumimoji="1" lang="ja-JP" altLang="en-US" sz="1400" dirty="0">
              <a:solidFill>
                <a:srgbClr val="FFFFFF"/>
              </a:solidFill>
              <a:latin typeface="ＭＳ Ｐゴシック"/>
              <a:ea typeface="ＭＳ Ｐゴシック"/>
              <a:cs typeface="ＭＳ Ｐゴシック"/>
            </a:endParaRPr>
          </a:p>
        </p:txBody>
      </p:sp>
      <p:sp>
        <p:nvSpPr>
          <p:cNvPr id="56" name="上矢印 55"/>
          <p:cNvSpPr/>
          <p:nvPr/>
        </p:nvSpPr>
        <p:spPr>
          <a:xfrm>
            <a:off x="4110194" y="1590112"/>
            <a:ext cx="892932" cy="392162"/>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上矢印 56"/>
          <p:cNvSpPr/>
          <p:nvPr/>
        </p:nvSpPr>
        <p:spPr>
          <a:xfrm>
            <a:off x="4110194" y="2649024"/>
            <a:ext cx="892932" cy="32824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上矢印 57"/>
          <p:cNvSpPr/>
          <p:nvPr/>
        </p:nvSpPr>
        <p:spPr>
          <a:xfrm>
            <a:off x="4110194" y="3220127"/>
            <a:ext cx="892932" cy="32824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U ターン矢印 58"/>
          <p:cNvSpPr/>
          <p:nvPr/>
        </p:nvSpPr>
        <p:spPr>
          <a:xfrm rot="5400000">
            <a:off x="5980032" y="3121083"/>
            <a:ext cx="4550918" cy="704850"/>
          </a:xfrm>
          <a:prstGeom prst="uturnArrow">
            <a:avLst>
              <a:gd name="adj1" fmla="val 32208"/>
              <a:gd name="adj2" fmla="val 25000"/>
              <a:gd name="adj3" fmla="val 33108"/>
              <a:gd name="adj4" fmla="val 47354"/>
              <a:gd name="adj5" fmla="val 10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U ターン矢印 59"/>
          <p:cNvSpPr/>
          <p:nvPr/>
        </p:nvSpPr>
        <p:spPr>
          <a:xfrm rot="16200000" flipH="1">
            <a:off x="-1367562" y="3121083"/>
            <a:ext cx="4550918" cy="704850"/>
          </a:xfrm>
          <a:prstGeom prst="uturnArrow">
            <a:avLst>
              <a:gd name="adj1" fmla="val 32208"/>
              <a:gd name="adj2" fmla="val 25000"/>
              <a:gd name="adj3" fmla="val 33108"/>
              <a:gd name="adj4" fmla="val 47354"/>
              <a:gd name="adj5" fmla="val 10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スライド番号プレースホルダー 4"/>
          <p:cNvSpPr txBox="1">
            <a:spLocks/>
          </p:cNvSpPr>
          <p:nvPr/>
        </p:nvSpPr>
        <p:spPr>
          <a:xfrm>
            <a:off x="6932246" y="6639889"/>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108</a:t>
            </a:fld>
            <a:endParaRPr lang="ja-JP" altLang="en-US" dirty="0"/>
          </a:p>
        </p:txBody>
      </p:sp>
    </p:spTree>
    <p:extLst>
      <p:ext uri="{BB962C8B-B14F-4D97-AF65-F5344CB8AC3E}">
        <p14:creationId xmlns:p14="http://schemas.microsoft.com/office/powerpoint/2010/main" val="125034668"/>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078027" y="1390330"/>
            <a:ext cx="1911350" cy="1620113"/>
          </a:xfrm>
          <a:prstGeom prst="rect">
            <a:avLst/>
          </a:prstGeom>
          <a:solidFill>
            <a:srgbClr val="FFFBD2"/>
          </a:solidFill>
          <a:ln>
            <a:solidFill>
              <a:srgbClr val="17375E"/>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直方体 75"/>
          <p:cNvSpPr/>
          <p:nvPr/>
        </p:nvSpPr>
        <p:spPr>
          <a:xfrm>
            <a:off x="7010400" y="1400287"/>
            <a:ext cx="1593850" cy="1574800"/>
          </a:xfrm>
          <a:prstGeom prst="cube">
            <a:avLst/>
          </a:prstGeom>
          <a:solidFill>
            <a:schemeClr val="accent1">
              <a:lumMod val="20000"/>
              <a:lumOff val="80000"/>
            </a:schemeClr>
          </a:solidFill>
          <a:ln w="76200" cmpd="sng">
            <a:solidFill>
              <a:schemeClr val="tx2">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4" name="直線コネクタ 83"/>
          <p:cNvCxnSpPr/>
          <p:nvPr/>
        </p:nvCxnSpPr>
        <p:spPr>
          <a:xfrm>
            <a:off x="7423150" y="2590911"/>
            <a:ext cx="1181100" cy="0"/>
          </a:xfrm>
          <a:prstGeom prst="line">
            <a:avLst/>
          </a:prstGeom>
          <a:ln w="762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en-US" altLang="ja-JP" dirty="0" smtClean="0"/>
              <a:t>3D</a:t>
            </a:r>
            <a:r>
              <a:rPr kumimoji="1" lang="ja-JP" altLang="en-US" dirty="0" smtClean="0"/>
              <a:t>プリンタ</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109</a:t>
            </a:fld>
            <a:endParaRPr kumimoji="1" lang="ja-JP" altLang="en-US"/>
          </a:p>
        </p:txBody>
      </p:sp>
      <p:grpSp>
        <p:nvGrpSpPr>
          <p:cNvPr id="4" name="図形グループ 3"/>
          <p:cNvGrpSpPr/>
          <p:nvPr/>
        </p:nvGrpSpPr>
        <p:grpSpPr>
          <a:xfrm>
            <a:off x="1696909" y="1219937"/>
            <a:ext cx="1748696" cy="1883612"/>
            <a:chOff x="2667295" y="1059799"/>
            <a:chExt cx="681672" cy="722281"/>
          </a:xfrm>
        </p:grpSpPr>
        <p:sp>
          <p:nvSpPr>
            <p:cNvPr id="5" name="角丸四角形 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7" name="直方体 6"/>
          <p:cNvSpPr/>
          <p:nvPr/>
        </p:nvSpPr>
        <p:spPr>
          <a:xfrm>
            <a:off x="2167654" y="1537856"/>
            <a:ext cx="831850" cy="815974"/>
          </a:xfrm>
          <a:prstGeom prst="cube">
            <a:avLst/>
          </a:prstGeom>
          <a:solidFill>
            <a:schemeClr val="bg1">
              <a:lumMod val="95000"/>
            </a:schemeClr>
          </a:solidFill>
          <a:ln w="12700" cmpd="sng">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2148604" y="1912506"/>
            <a:ext cx="673206" cy="246221"/>
          </a:xfrm>
          <a:prstGeom prst="rect">
            <a:avLst/>
          </a:prstGeom>
          <a:noFill/>
        </p:spPr>
        <p:txBody>
          <a:bodyPr wrap="none" rtlCol="0">
            <a:spAutoFit/>
          </a:bodyPr>
          <a:lstStyle/>
          <a:p>
            <a:r>
              <a:rPr kumimoji="1" lang="en-US" altLang="ja-JP" sz="1000" dirty="0" smtClean="0"/>
              <a:t>3D</a:t>
            </a:r>
            <a:r>
              <a:rPr kumimoji="1" lang="ja-JP" altLang="en-US" sz="1000" dirty="0" smtClean="0"/>
              <a:t>データ</a:t>
            </a:r>
            <a:endParaRPr kumimoji="1" lang="ja-JP" altLang="en-US" sz="1000" dirty="0"/>
          </a:p>
        </p:txBody>
      </p:sp>
      <p:grpSp>
        <p:nvGrpSpPr>
          <p:cNvPr id="74" name="図形グループ 73"/>
          <p:cNvGrpSpPr/>
          <p:nvPr/>
        </p:nvGrpSpPr>
        <p:grpSpPr>
          <a:xfrm>
            <a:off x="4606665" y="1663380"/>
            <a:ext cx="831850" cy="815974"/>
            <a:chOff x="4013200" y="1365250"/>
            <a:chExt cx="831850" cy="815974"/>
          </a:xfrm>
        </p:grpSpPr>
        <p:sp>
          <p:nvSpPr>
            <p:cNvPr id="9" name="直方体 8"/>
            <p:cNvSpPr/>
            <p:nvPr/>
          </p:nvSpPr>
          <p:spPr>
            <a:xfrm>
              <a:off x="4013200" y="1365250"/>
              <a:ext cx="831850" cy="815974"/>
            </a:xfrm>
            <a:prstGeom prst="cube">
              <a:avLst/>
            </a:prstGeom>
            <a:solidFill>
              <a:schemeClr val="bg1">
                <a:lumMod val="95000"/>
              </a:schemeClr>
            </a:solidFill>
            <a:ln w="12700" cmpd="sng">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013200" y="161290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013200" y="16573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4654550" y="140970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654550" y="14541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4013200" y="16954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4013200" y="173990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flipV="1">
              <a:off x="4654550" y="14922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4654550" y="153670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4013200" y="17843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4013200" y="182880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flipV="1">
              <a:off x="4654550" y="15811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V="1">
              <a:off x="4654550" y="162560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4013200" y="186690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4013200" y="19113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V="1">
              <a:off x="4654550" y="166370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V="1">
              <a:off x="4654550" y="17081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4013200" y="195580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4013200" y="20002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V="1">
              <a:off x="4654550" y="175260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4654550" y="17970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4013200" y="20383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4013200" y="208280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V="1">
              <a:off x="4654550" y="18351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4654550" y="187960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4013200" y="2127250"/>
              <a:ext cx="641350" cy="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4654550" y="1924050"/>
              <a:ext cx="190500" cy="203200"/>
            </a:xfrm>
            <a:prstGeom prst="line">
              <a:avLst/>
            </a:prstGeom>
            <a:ln w="3175" cmpd="sng">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80" name="直線コネクタ 79"/>
          <p:cNvCxnSpPr/>
          <p:nvPr/>
        </p:nvCxnSpPr>
        <p:spPr>
          <a:xfrm flipV="1">
            <a:off x="7010400" y="2590911"/>
            <a:ext cx="406400" cy="384176"/>
          </a:xfrm>
          <a:prstGeom prst="line">
            <a:avLst/>
          </a:prstGeom>
          <a:ln w="762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a:off x="7416800" y="1400287"/>
            <a:ext cx="6350" cy="1190624"/>
          </a:xfrm>
          <a:prstGeom prst="line">
            <a:avLst/>
          </a:prstGeom>
          <a:ln w="762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45" name="直方体 44"/>
          <p:cNvSpPr/>
          <p:nvPr/>
        </p:nvSpPr>
        <p:spPr>
          <a:xfrm>
            <a:off x="7450992" y="2294594"/>
            <a:ext cx="831850" cy="485774"/>
          </a:xfrm>
          <a:prstGeom prst="cube">
            <a:avLst>
              <a:gd name="adj" fmla="val 35458"/>
            </a:avLst>
          </a:prstGeom>
          <a:solidFill>
            <a:schemeClr val="tx1">
              <a:lumMod val="65000"/>
              <a:lumOff val="35000"/>
            </a:schemeClr>
          </a:solidFill>
          <a:ln w="127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7450992" y="2510494"/>
            <a:ext cx="641350" cy="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7450992" y="2554944"/>
            <a:ext cx="641350" cy="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7450992" y="2599394"/>
            <a:ext cx="641350" cy="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flipV="1">
            <a:off x="8092342" y="2351744"/>
            <a:ext cx="190500" cy="2032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flipV="1">
            <a:off x="8092342" y="2396194"/>
            <a:ext cx="190500" cy="2032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7450992" y="2637494"/>
            <a:ext cx="641350" cy="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7450992" y="2681944"/>
            <a:ext cx="641350" cy="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V="1">
            <a:off x="8092342" y="2434294"/>
            <a:ext cx="190500" cy="2032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flipV="1">
            <a:off x="8092342" y="2478744"/>
            <a:ext cx="190500" cy="2032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7450992" y="2726394"/>
            <a:ext cx="641350" cy="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flipV="1">
            <a:off x="8092342" y="2523194"/>
            <a:ext cx="190500" cy="2032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a:off x="8204200" y="1814625"/>
            <a:ext cx="6350" cy="1160462"/>
          </a:xfrm>
          <a:prstGeom prst="line">
            <a:avLst/>
          </a:prstGeom>
          <a:ln w="762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90" name="直方体 89"/>
          <p:cNvSpPr/>
          <p:nvPr/>
        </p:nvSpPr>
        <p:spPr>
          <a:xfrm>
            <a:off x="7105650" y="1879280"/>
            <a:ext cx="1041400" cy="203632"/>
          </a:xfrm>
          <a:prstGeom prst="cube">
            <a:avLst>
              <a:gd name="adj" fmla="val 27560"/>
            </a:avLst>
          </a:prstGeom>
          <a:solidFill>
            <a:srgbClr val="4A452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台形 71"/>
          <p:cNvSpPr/>
          <p:nvPr/>
        </p:nvSpPr>
        <p:spPr>
          <a:xfrm flipV="1">
            <a:off x="7476392" y="1996099"/>
            <a:ext cx="127000" cy="261438"/>
          </a:xfrm>
          <a:prstGeom prst="trapezoid">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下矢印 72"/>
          <p:cNvSpPr/>
          <p:nvPr/>
        </p:nvSpPr>
        <p:spPr>
          <a:xfrm>
            <a:off x="7501792" y="2270237"/>
            <a:ext cx="82550" cy="184150"/>
          </a:xfrm>
          <a:prstGeom prst="downArrow">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4593965" y="2006280"/>
            <a:ext cx="673206" cy="246221"/>
          </a:xfrm>
          <a:prstGeom prst="rect">
            <a:avLst/>
          </a:prstGeom>
          <a:noFill/>
        </p:spPr>
        <p:txBody>
          <a:bodyPr wrap="none" rtlCol="0">
            <a:spAutoFit/>
          </a:bodyPr>
          <a:lstStyle/>
          <a:p>
            <a:r>
              <a:rPr kumimoji="1" lang="en-US" altLang="ja-JP" sz="1000" dirty="0" smtClean="0"/>
              <a:t>3D</a:t>
            </a:r>
            <a:r>
              <a:rPr kumimoji="1" lang="ja-JP" altLang="en-US" sz="1000" dirty="0" smtClean="0"/>
              <a:t>データ</a:t>
            </a:r>
            <a:endParaRPr kumimoji="1" lang="ja-JP" altLang="en-US" sz="1000" dirty="0"/>
          </a:p>
        </p:txBody>
      </p:sp>
      <p:sp>
        <p:nvSpPr>
          <p:cNvPr id="93" name="テキスト ボックス 92"/>
          <p:cNvSpPr txBox="1"/>
          <p:nvPr/>
        </p:nvSpPr>
        <p:spPr>
          <a:xfrm>
            <a:off x="4199287" y="2622931"/>
            <a:ext cx="1646605" cy="276999"/>
          </a:xfrm>
          <a:prstGeom prst="rect">
            <a:avLst/>
          </a:prstGeom>
          <a:noFill/>
        </p:spPr>
        <p:txBody>
          <a:bodyPr wrap="none" rtlCol="0">
            <a:spAutoFit/>
          </a:bodyPr>
          <a:lstStyle/>
          <a:p>
            <a:r>
              <a:rPr lang="ja-JP" altLang="en-US" sz="1200" dirty="0" smtClean="0"/>
              <a:t>断面化</a:t>
            </a:r>
            <a:r>
              <a:rPr kumimoji="1" lang="ja-JP" altLang="en-US" sz="1200" dirty="0" smtClean="0"/>
              <a:t>された</a:t>
            </a:r>
            <a:r>
              <a:rPr kumimoji="1" lang="en-US" altLang="ja-JP" sz="1200" dirty="0" smtClean="0"/>
              <a:t>3D</a:t>
            </a:r>
            <a:r>
              <a:rPr kumimoji="1" lang="ja-JP" altLang="en-US" sz="1200" dirty="0" smtClean="0"/>
              <a:t>データ</a:t>
            </a:r>
            <a:endParaRPr kumimoji="1" lang="ja-JP" altLang="en-US" sz="1200" dirty="0"/>
          </a:p>
        </p:txBody>
      </p:sp>
      <p:sp>
        <p:nvSpPr>
          <p:cNvPr id="94" name="正方形/長方形 93"/>
          <p:cNvSpPr/>
          <p:nvPr/>
        </p:nvSpPr>
        <p:spPr>
          <a:xfrm>
            <a:off x="406400" y="1357108"/>
            <a:ext cx="1290509" cy="368799"/>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CAD</a:t>
            </a:r>
            <a:r>
              <a:rPr kumimoji="1" lang="ja-JP" altLang="en-US" sz="1200" dirty="0" smtClean="0">
                <a:solidFill>
                  <a:srgbClr val="FFFFFF"/>
                </a:solidFill>
                <a:latin typeface="ＭＳ Ｐゴシック"/>
                <a:ea typeface="ＭＳ Ｐゴシック"/>
                <a:cs typeface="ＭＳ Ｐゴシック"/>
              </a:rPr>
              <a:t>システム</a:t>
            </a: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406400" y="1780743"/>
            <a:ext cx="1290509" cy="368799"/>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コンピュータ</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断層撮影装置</a:t>
            </a:r>
            <a:endParaRPr kumimoji="1" lang="ja-JP" altLang="en-US" sz="1000" dirty="0">
              <a:solidFill>
                <a:srgbClr val="FFFFFF"/>
              </a:solidFill>
              <a:latin typeface="ＭＳ Ｐゴシック"/>
              <a:ea typeface="ＭＳ Ｐゴシック"/>
              <a:cs typeface="ＭＳ Ｐゴシック"/>
            </a:endParaRPr>
          </a:p>
        </p:txBody>
      </p:sp>
      <p:sp>
        <p:nvSpPr>
          <p:cNvPr id="96" name="正方形/長方形 95"/>
          <p:cNvSpPr/>
          <p:nvPr/>
        </p:nvSpPr>
        <p:spPr>
          <a:xfrm>
            <a:off x="406400" y="2191996"/>
            <a:ext cx="1290509" cy="368799"/>
          </a:xfrm>
          <a:prstGeom prst="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3D</a:t>
            </a:r>
            <a:r>
              <a:rPr kumimoji="1" lang="ja-JP" altLang="en-US" sz="1200" dirty="0" smtClean="0">
                <a:solidFill>
                  <a:srgbClr val="FFFFFF"/>
                </a:solidFill>
                <a:latin typeface="ＭＳ Ｐゴシック"/>
                <a:ea typeface="ＭＳ Ｐゴシック"/>
                <a:cs typeface="ＭＳ Ｐゴシック"/>
              </a:rPr>
              <a:t>スキャナ</a:t>
            </a: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406400" y="2590939"/>
            <a:ext cx="1290509" cy="369332"/>
          </a:xfrm>
          <a:prstGeom prst="rect">
            <a:avLst/>
          </a:prstGeom>
          <a:noFill/>
        </p:spPr>
        <p:txBody>
          <a:bodyPr wrap="square" rtlCol="0">
            <a:spAutoFit/>
          </a:bodyPr>
          <a:lstStyle/>
          <a:p>
            <a:pPr algn="ctr"/>
            <a:r>
              <a:rPr kumimoji="1" lang="ja-JP" altLang="en-US" dirty="0" smtClean="0">
                <a:solidFill>
                  <a:schemeClr val="accent6">
                    <a:lumMod val="50000"/>
                  </a:schemeClr>
                </a:solidFill>
              </a:rPr>
              <a:t>・・・</a:t>
            </a:r>
            <a:endParaRPr kumimoji="1" lang="ja-JP" altLang="en-US" dirty="0">
              <a:solidFill>
                <a:schemeClr val="accent6">
                  <a:lumMod val="50000"/>
                </a:schemeClr>
              </a:solidFill>
            </a:endParaRPr>
          </a:p>
        </p:txBody>
      </p:sp>
      <p:cxnSp>
        <p:nvCxnSpPr>
          <p:cNvPr id="99" name="カギ線コネクタ 98"/>
          <p:cNvCxnSpPr>
            <a:stCxn id="94" idx="3"/>
            <a:endCxn id="8" idx="1"/>
          </p:cNvCxnSpPr>
          <p:nvPr/>
        </p:nvCxnSpPr>
        <p:spPr>
          <a:xfrm>
            <a:off x="1696909" y="1541508"/>
            <a:ext cx="451695" cy="494109"/>
          </a:xfrm>
          <a:prstGeom prst="bentConnector3">
            <a:avLst/>
          </a:prstGeom>
          <a:ln w="12700" cmpd="sng">
            <a:solidFill>
              <a:schemeClr val="accent6">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0" name="カギ線コネクタ 99"/>
          <p:cNvCxnSpPr>
            <a:stCxn id="95" idx="3"/>
            <a:endCxn id="8" idx="1"/>
          </p:cNvCxnSpPr>
          <p:nvPr/>
        </p:nvCxnSpPr>
        <p:spPr>
          <a:xfrm>
            <a:off x="1696909" y="1965143"/>
            <a:ext cx="451695" cy="70474"/>
          </a:xfrm>
          <a:prstGeom prst="bentConnector3">
            <a:avLst/>
          </a:prstGeom>
          <a:ln w="12700" cmpd="sng">
            <a:solidFill>
              <a:schemeClr val="accent6">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1" name="カギ線コネクタ 100"/>
          <p:cNvCxnSpPr>
            <a:stCxn id="96" idx="3"/>
            <a:endCxn id="8" idx="1"/>
          </p:cNvCxnSpPr>
          <p:nvPr/>
        </p:nvCxnSpPr>
        <p:spPr>
          <a:xfrm flipV="1">
            <a:off x="1696909" y="2035617"/>
            <a:ext cx="451695" cy="340779"/>
          </a:xfrm>
          <a:prstGeom prst="bentConnector3">
            <a:avLst/>
          </a:prstGeom>
          <a:ln w="12700" cmpd="sng">
            <a:solidFill>
              <a:schemeClr val="accent6">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20" name="右矢印 119"/>
          <p:cNvSpPr/>
          <p:nvPr/>
        </p:nvSpPr>
        <p:spPr>
          <a:xfrm>
            <a:off x="5683799" y="1997468"/>
            <a:ext cx="1248447" cy="398726"/>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テキスト ボックス 120"/>
          <p:cNvSpPr txBox="1"/>
          <p:nvPr/>
        </p:nvSpPr>
        <p:spPr>
          <a:xfrm>
            <a:off x="7393842" y="1416789"/>
            <a:ext cx="1026856" cy="307777"/>
          </a:xfrm>
          <a:prstGeom prst="rect">
            <a:avLst/>
          </a:prstGeom>
          <a:noFill/>
        </p:spPr>
        <p:txBody>
          <a:bodyPr wrap="none" rtlCol="0">
            <a:spAutoFit/>
          </a:bodyPr>
          <a:lstStyle/>
          <a:p>
            <a:r>
              <a:rPr kumimoji="1" lang="en-US" altLang="ja-JP" sz="1400" dirty="0" smtClean="0">
                <a:solidFill>
                  <a:srgbClr val="FF6600"/>
                </a:solidFill>
                <a:latin typeface="Arial Black"/>
                <a:ea typeface="HGP創英角ｺﾞｼｯｸUB"/>
                <a:cs typeface="Arial Black"/>
              </a:rPr>
              <a:t>3D</a:t>
            </a:r>
            <a:r>
              <a:rPr kumimoji="1" lang="ja-JP" altLang="en-US" sz="1400" dirty="0" smtClean="0">
                <a:solidFill>
                  <a:srgbClr val="FF6600"/>
                </a:solidFill>
                <a:latin typeface="Arial Black"/>
                <a:ea typeface="HGP創英角ｺﾞｼｯｸUB"/>
                <a:cs typeface="Arial Black"/>
              </a:rPr>
              <a:t>プリンタ</a:t>
            </a:r>
            <a:endParaRPr kumimoji="1" lang="ja-JP" altLang="en-US" sz="1400" dirty="0">
              <a:solidFill>
                <a:srgbClr val="FF6600"/>
              </a:solidFill>
              <a:latin typeface="Arial Black"/>
              <a:ea typeface="HGP創英角ｺﾞｼｯｸUB"/>
              <a:cs typeface="Arial Black"/>
            </a:endParaRPr>
          </a:p>
        </p:txBody>
      </p:sp>
      <p:sp>
        <p:nvSpPr>
          <p:cNvPr id="123" name="右矢印 122"/>
          <p:cNvSpPr/>
          <p:nvPr/>
        </p:nvSpPr>
        <p:spPr>
          <a:xfrm>
            <a:off x="3133052" y="1992632"/>
            <a:ext cx="1248447" cy="398726"/>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7132874" y="2749437"/>
            <a:ext cx="915635" cy="215444"/>
          </a:xfrm>
          <a:prstGeom prst="rect">
            <a:avLst/>
          </a:prstGeom>
        </p:spPr>
        <p:txBody>
          <a:bodyPr wrap="none">
            <a:spAutoFit/>
          </a:bodyPr>
          <a:lstStyle/>
          <a:p>
            <a:pPr algn="ctr"/>
            <a:r>
              <a:rPr lang="en-US" altLang="ja-JP" sz="800" dirty="0">
                <a:solidFill>
                  <a:srgbClr val="FF6600"/>
                </a:solidFill>
              </a:rPr>
              <a:t>3D</a:t>
            </a:r>
            <a:r>
              <a:rPr lang="ja-JP" altLang="en-US" sz="800" dirty="0">
                <a:solidFill>
                  <a:srgbClr val="FF6600"/>
                </a:solidFill>
              </a:rPr>
              <a:t>積層造形技術</a:t>
            </a:r>
          </a:p>
        </p:txBody>
      </p:sp>
      <p:sp>
        <p:nvSpPr>
          <p:cNvPr id="126" name="正方形/長方形 125"/>
          <p:cNvSpPr/>
          <p:nvPr/>
        </p:nvSpPr>
        <p:spPr>
          <a:xfrm>
            <a:off x="7069992" y="1889601"/>
            <a:ext cx="1085954" cy="215444"/>
          </a:xfrm>
          <a:prstGeom prst="rect">
            <a:avLst/>
          </a:prstGeom>
        </p:spPr>
        <p:txBody>
          <a:bodyPr wrap="none">
            <a:spAutoFit/>
          </a:bodyPr>
          <a:lstStyle/>
          <a:p>
            <a:r>
              <a:rPr lang="ja-JP" altLang="ja-JP" sz="800" dirty="0">
                <a:solidFill>
                  <a:schemeClr val="bg1"/>
                </a:solidFill>
              </a:rPr>
              <a:t>樹脂や金属</a:t>
            </a:r>
            <a:r>
              <a:rPr lang="ja-JP" altLang="ja-JP" sz="800" dirty="0" smtClean="0">
                <a:solidFill>
                  <a:schemeClr val="bg1"/>
                </a:solidFill>
              </a:rPr>
              <a:t>粉末</a:t>
            </a:r>
            <a:r>
              <a:rPr lang="ja-JP" altLang="en-US" sz="800" dirty="0" smtClean="0">
                <a:solidFill>
                  <a:schemeClr val="bg1"/>
                </a:solidFill>
              </a:rPr>
              <a:t>など</a:t>
            </a:r>
            <a:endParaRPr lang="ja-JP" altLang="en-US" sz="800" dirty="0">
              <a:solidFill>
                <a:schemeClr val="bg1"/>
              </a:solidFill>
            </a:endParaRPr>
          </a:p>
        </p:txBody>
      </p:sp>
      <p:sp>
        <p:nvSpPr>
          <p:cNvPr id="127" name="ストライプ矢印 126"/>
          <p:cNvSpPr/>
          <p:nvPr/>
        </p:nvSpPr>
        <p:spPr>
          <a:xfrm rot="16200000">
            <a:off x="7641149" y="2461480"/>
            <a:ext cx="720679" cy="181710"/>
          </a:xfrm>
          <a:prstGeom prst="stripedRightArrow">
            <a:avLst>
              <a:gd name="adj1" fmla="val 49999"/>
              <a:gd name="adj2" fmla="val 77958"/>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895350" y="3803650"/>
            <a:ext cx="1170602" cy="482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粉末焼結</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レーザー／電子ビーム</a:t>
            </a:r>
            <a:endParaRPr kumimoji="1" lang="ja-JP" altLang="en-US" sz="800" dirty="0">
              <a:solidFill>
                <a:srgbClr val="FFFFFF"/>
              </a:solidFill>
              <a:latin typeface="ＭＳ Ｐゴシック"/>
              <a:ea typeface="ＭＳ Ｐゴシック"/>
              <a:cs typeface="ＭＳ Ｐゴシック"/>
            </a:endParaRPr>
          </a:p>
        </p:txBody>
      </p:sp>
      <p:sp>
        <p:nvSpPr>
          <p:cNvPr id="129" name="正方形/長方形 128"/>
          <p:cNvSpPr/>
          <p:nvPr/>
        </p:nvSpPr>
        <p:spPr>
          <a:xfrm>
            <a:off x="895350" y="4337050"/>
            <a:ext cx="1170602" cy="482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インクジェット</a:t>
            </a: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895350" y="4876800"/>
            <a:ext cx="1170602" cy="482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光造形</a:t>
            </a: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895350" y="5429250"/>
            <a:ext cx="1170602" cy="482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熱融解造形</a:t>
            </a: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2102151" y="3803650"/>
            <a:ext cx="897353" cy="482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金属材料</a:t>
            </a:r>
            <a:endParaRPr kumimoji="1" lang="ja-JP" altLang="en-US" sz="1050" dirty="0">
              <a:solidFill>
                <a:srgbClr val="FFFFFF"/>
              </a:solidFill>
              <a:latin typeface="ＭＳ Ｐゴシック"/>
              <a:ea typeface="ＭＳ Ｐゴシック"/>
              <a:cs typeface="ＭＳ Ｐゴシック"/>
            </a:endParaRPr>
          </a:p>
        </p:txBody>
      </p:sp>
      <p:sp>
        <p:nvSpPr>
          <p:cNvPr id="133" name="正方形/長方形 132"/>
          <p:cNvSpPr/>
          <p:nvPr/>
        </p:nvSpPr>
        <p:spPr>
          <a:xfrm>
            <a:off x="2102151" y="4337050"/>
            <a:ext cx="897353" cy="482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紫外線硬化</a:t>
            </a:r>
            <a:endParaRPr kumimoji="1" lang="en-US" altLang="ja-JP" sz="1050" dirty="0" smtClean="0">
              <a:solidFill>
                <a:srgbClr val="FFFFFF"/>
              </a:solidFill>
              <a:latin typeface="ＭＳ Ｐゴシック"/>
              <a:ea typeface="ＭＳ Ｐゴシック"/>
              <a:cs typeface="ＭＳ Ｐゴシック"/>
            </a:endParaRPr>
          </a:p>
          <a:p>
            <a:pPr algn="ctr"/>
            <a:r>
              <a:rPr kumimoji="1" lang="ja-JP" altLang="en-US" sz="1050" dirty="0" smtClean="0">
                <a:solidFill>
                  <a:srgbClr val="FFFFFF"/>
                </a:solidFill>
                <a:latin typeface="ＭＳ Ｐゴシック"/>
                <a:ea typeface="ＭＳ Ｐゴシック"/>
                <a:cs typeface="ＭＳ Ｐゴシック"/>
              </a:rPr>
              <a:t>樹脂</a:t>
            </a:r>
            <a:endParaRPr kumimoji="1" lang="ja-JP" altLang="en-US" sz="1050" dirty="0">
              <a:solidFill>
                <a:srgbClr val="FFFFFF"/>
              </a:solidFill>
              <a:latin typeface="ＭＳ Ｐゴシック"/>
              <a:ea typeface="ＭＳ Ｐゴシック"/>
              <a:cs typeface="ＭＳ Ｐゴシック"/>
            </a:endParaRPr>
          </a:p>
        </p:txBody>
      </p:sp>
      <p:sp>
        <p:nvSpPr>
          <p:cNvPr id="134" name="正方形/長方形 133"/>
          <p:cNvSpPr/>
          <p:nvPr/>
        </p:nvSpPr>
        <p:spPr>
          <a:xfrm>
            <a:off x="2102151" y="4876800"/>
            <a:ext cx="897353" cy="482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紫外線硬化</a:t>
            </a:r>
            <a:endParaRPr kumimoji="1" lang="en-US" altLang="ja-JP" sz="1050" dirty="0" smtClean="0">
              <a:solidFill>
                <a:srgbClr val="FFFFFF"/>
              </a:solidFill>
              <a:latin typeface="ＭＳ Ｐゴシック"/>
              <a:ea typeface="ＭＳ Ｐゴシック"/>
              <a:cs typeface="ＭＳ Ｐゴシック"/>
            </a:endParaRPr>
          </a:p>
          <a:p>
            <a:pPr algn="ctr"/>
            <a:r>
              <a:rPr kumimoji="1" lang="ja-JP" altLang="en-US" sz="1050" dirty="0" smtClean="0">
                <a:solidFill>
                  <a:srgbClr val="FFFFFF"/>
                </a:solidFill>
                <a:latin typeface="ＭＳ Ｐゴシック"/>
                <a:ea typeface="ＭＳ Ｐゴシック"/>
                <a:cs typeface="ＭＳ Ｐゴシック"/>
              </a:rPr>
              <a:t>樹脂</a:t>
            </a:r>
            <a:endParaRPr kumimoji="1" lang="ja-JP" altLang="en-US" sz="1050" dirty="0">
              <a:solidFill>
                <a:srgbClr val="FFFFFF"/>
              </a:solidFill>
              <a:latin typeface="ＭＳ Ｐゴシック"/>
              <a:ea typeface="ＭＳ Ｐゴシック"/>
              <a:cs typeface="ＭＳ Ｐゴシック"/>
            </a:endParaRPr>
          </a:p>
        </p:txBody>
      </p:sp>
      <p:sp>
        <p:nvSpPr>
          <p:cNvPr id="135" name="正方形/長方形 134"/>
          <p:cNvSpPr/>
          <p:nvPr/>
        </p:nvSpPr>
        <p:spPr>
          <a:xfrm>
            <a:off x="2102151" y="5429250"/>
            <a:ext cx="897353" cy="482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熱可塑性</a:t>
            </a:r>
            <a:endParaRPr kumimoji="1" lang="en-US" altLang="ja-JP" sz="1050" dirty="0" smtClean="0">
              <a:solidFill>
                <a:srgbClr val="FFFFFF"/>
              </a:solidFill>
              <a:latin typeface="ＭＳ Ｐゴシック"/>
              <a:ea typeface="ＭＳ Ｐゴシック"/>
              <a:cs typeface="ＭＳ Ｐゴシック"/>
            </a:endParaRPr>
          </a:p>
          <a:p>
            <a:pPr algn="ctr"/>
            <a:r>
              <a:rPr kumimoji="1" lang="ja-JP" altLang="en-US" sz="1050" dirty="0" smtClean="0">
                <a:solidFill>
                  <a:srgbClr val="FFFFFF"/>
                </a:solidFill>
                <a:latin typeface="ＭＳ Ｐゴシック"/>
                <a:ea typeface="ＭＳ Ｐゴシック"/>
                <a:cs typeface="ＭＳ Ｐゴシック"/>
              </a:rPr>
              <a:t>樹脂</a:t>
            </a:r>
            <a:endParaRPr kumimoji="1" lang="ja-JP" altLang="en-US" sz="1050" dirty="0">
              <a:solidFill>
                <a:srgbClr val="FFFFFF"/>
              </a:solidFill>
              <a:latin typeface="ＭＳ Ｐゴシック"/>
              <a:ea typeface="ＭＳ Ｐゴシック"/>
              <a:cs typeface="ＭＳ Ｐゴシック"/>
            </a:endParaRPr>
          </a:p>
        </p:txBody>
      </p:sp>
      <p:sp>
        <p:nvSpPr>
          <p:cNvPr id="136" name="正方形/長方形 135"/>
          <p:cNvSpPr/>
          <p:nvPr/>
        </p:nvSpPr>
        <p:spPr>
          <a:xfrm>
            <a:off x="3045555" y="3803650"/>
            <a:ext cx="2859945" cy="48260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rgbClr val="FFFFFF"/>
                </a:solidFill>
                <a:latin typeface="ＭＳ Ｐゴシック"/>
                <a:cs typeface="ＭＳ Ｐゴシック"/>
              </a:rPr>
              <a:t>断面データに基づいて、レーザや電子ビームを</a:t>
            </a:r>
            <a:r>
              <a:rPr lang="ja-JP" altLang="en-US" sz="800" dirty="0">
                <a:solidFill>
                  <a:srgbClr val="FFFFFF"/>
                </a:solidFill>
                <a:latin typeface="ＭＳ Ｐゴシック"/>
                <a:cs typeface="ＭＳ Ｐゴシック"/>
              </a:rPr>
              <a:t>粉末素材</a:t>
            </a:r>
            <a:r>
              <a:rPr lang="ja-JP" altLang="en-US" sz="800" dirty="0" smtClean="0">
                <a:solidFill>
                  <a:srgbClr val="FFFFFF"/>
                </a:solidFill>
                <a:latin typeface="ＭＳ Ｐゴシック"/>
                <a:cs typeface="ＭＳ Ｐゴシック"/>
              </a:rPr>
              <a:t>表面に照射し、照査された</a:t>
            </a:r>
            <a:r>
              <a:rPr lang="ja-JP" altLang="en-US" sz="800" dirty="0">
                <a:solidFill>
                  <a:srgbClr val="FFFFFF"/>
                </a:solidFill>
                <a:latin typeface="ＭＳ Ｐゴシック"/>
                <a:cs typeface="ＭＳ Ｐゴシック"/>
              </a:rPr>
              <a:t>部分のみが硬化し</a:t>
            </a:r>
            <a:r>
              <a:rPr lang="ja-JP" altLang="en-US" sz="800" dirty="0" smtClean="0">
                <a:solidFill>
                  <a:srgbClr val="FFFFFF"/>
                </a:solidFill>
                <a:latin typeface="ＭＳ Ｐゴシック"/>
                <a:cs typeface="ＭＳ Ｐゴシック"/>
              </a:rPr>
              <a:t>、断面</a:t>
            </a:r>
            <a:r>
              <a:rPr lang="ja-JP" altLang="en-US" sz="800" dirty="0">
                <a:solidFill>
                  <a:srgbClr val="FFFFFF"/>
                </a:solidFill>
                <a:latin typeface="ＭＳ Ｐゴシック"/>
                <a:cs typeface="ＭＳ Ｐゴシック"/>
              </a:rPr>
              <a:t>形状が</a:t>
            </a:r>
            <a:r>
              <a:rPr lang="ja-JP" altLang="en-US" sz="800" dirty="0" smtClean="0">
                <a:solidFill>
                  <a:srgbClr val="FFFFFF"/>
                </a:solidFill>
                <a:latin typeface="ＭＳ Ｐゴシック"/>
                <a:cs typeface="ＭＳ Ｐゴシック"/>
              </a:rPr>
              <a:t>形成。この</a:t>
            </a:r>
            <a:r>
              <a:rPr lang="ja-JP" altLang="en-US" sz="800" dirty="0">
                <a:solidFill>
                  <a:srgbClr val="FFFFFF"/>
                </a:solidFill>
                <a:latin typeface="ＭＳ Ｐゴシック"/>
                <a:cs typeface="ＭＳ Ｐゴシック"/>
              </a:rPr>
              <a:t>工程を繰り返し</a:t>
            </a:r>
            <a:r>
              <a:rPr lang="ja-JP" altLang="en-US" sz="800" dirty="0" smtClean="0">
                <a:solidFill>
                  <a:srgbClr val="FFFFFF"/>
                </a:solidFill>
                <a:latin typeface="ＭＳ Ｐゴシック"/>
                <a:cs typeface="ＭＳ Ｐゴシック"/>
              </a:rPr>
              <a:t>ながら断面を積層し立体形状を作成。</a:t>
            </a:r>
            <a:endParaRPr kumimoji="1" lang="ja-JP" altLang="en-US" sz="800" dirty="0">
              <a:solidFill>
                <a:srgbClr val="FFFFFF"/>
              </a:solidFill>
              <a:latin typeface="ＭＳ Ｐゴシック"/>
              <a:ea typeface="ＭＳ Ｐゴシック"/>
              <a:cs typeface="ＭＳ Ｐゴシック"/>
            </a:endParaRPr>
          </a:p>
        </p:txBody>
      </p:sp>
      <p:sp>
        <p:nvSpPr>
          <p:cNvPr id="137" name="正方形/長方形 136"/>
          <p:cNvSpPr/>
          <p:nvPr/>
        </p:nvSpPr>
        <p:spPr>
          <a:xfrm>
            <a:off x="3045555" y="4337050"/>
            <a:ext cx="2859945" cy="48260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rgbClr val="FFFFFF"/>
                </a:solidFill>
                <a:latin typeface="ＭＳ Ｐゴシック"/>
                <a:cs typeface="ＭＳ Ｐゴシック"/>
              </a:rPr>
              <a:t>断面</a:t>
            </a:r>
            <a:r>
              <a:rPr lang="ja-JP" altLang="en-US" sz="800" dirty="0">
                <a:solidFill>
                  <a:srgbClr val="FFFFFF"/>
                </a:solidFill>
                <a:latin typeface="ＭＳ Ｐゴシック"/>
                <a:cs typeface="ＭＳ Ｐゴシック"/>
              </a:rPr>
              <a:t>データ</a:t>
            </a:r>
            <a:r>
              <a:rPr lang="ja-JP" altLang="en-US" sz="800" dirty="0" smtClean="0">
                <a:solidFill>
                  <a:srgbClr val="FFFFFF"/>
                </a:solidFill>
                <a:latin typeface="ＭＳ Ｐゴシック"/>
                <a:cs typeface="ＭＳ Ｐゴシック"/>
              </a:rPr>
              <a:t>に基づいて、</a:t>
            </a:r>
            <a:r>
              <a:rPr lang="ja-JP" altLang="en-US" sz="800" dirty="0">
                <a:solidFill>
                  <a:srgbClr val="FFFFFF"/>
                </a:solidFill>
                <a:latin typeface="ＭＳ Ｐゴシック"/>
                <a:cs typeface="ＭＳ Ｐゴシック"/>
              </a:rPr>
              <a:t>インクジェットノズルで紫外線硬化性樹脂を</a:t>
            </a:r>
            <a:r>
              <a:rPr lang="ja-JP" altLang="en-US" sz="800" dirty="0" smtClean="0">
                <a:solidFill>
                  <a:srgbClr val="FFFFFF"/>
                </a:solidFill>
                <a:latin typeface="ＭＳ Ｐゴシック"/>
                <a:cs typeface="ＭＳ Ｐゴシック"/>
              </a:rPr>
              <a:t>塗布し、すぐに紫外線を照射して硬化</a:t>
            </a:r>
            <a:r>
              <a:rPr lang="ja-JP" altLang="en-US" sz="800" dirty="0">
                <a:solidFill>
                  <a:srgbClr val="FFFFFF"/>
                </a:solidFill>
                <a:latin typeface="ＭＳ Ｐゴシック"/>
                <a:cs typeface="ＭＳ Ｐゴシック"/>
              </a:rPr>
              <a:t>させ層を</a:t>
            </a:r>
            <a:r>
              <a:rPr lang="ja-JP" altLang="en-US" sz="800" dirty="0" smtClean="0">
                <a:solidFill>
                  <a:srgbClr val="FFFFFF"/>
                </a:solidFill>
                <a:latin typeface="ＭＳ Ｐゴシック"/>
                <a:cs typeface="ＭＳ Ｐゴシック"/>
              </a:rPr>
              <a:t>形成。この</a:t>
            </a:r>
            <a:r>
              <a:rPr lang="ja-JP" altLang="en-US" sz="800" dirty="0">
                <a:solidFill>
                  <a:srgbClr val="FFFFFF"/>
                </a:solidFill>
                <a:latin typeface="ＭＳ Ｐゴシック"/>
                <a:cs typeface="ＭＳ Ｐゴシック"/>
              </a:rPr>
              <a:t>工程を繰り返し</a:t>
            </a:r>
            <a:r>
              <a:rPr lang="ja-JP" altLang="en-US" sz="800" dirty="0" smtClean="0">
                <a:solidFill>
                  <a:srgbClr val="FFFFFF"/>
                </a:solidFill>
                <a:latin typeface="ＭＳ Ｐゴシック"/>
                <a:cs typeface="ＭＳ Ｐゴシック"/>
              </a:rPr>
              <a:t>ながら</a:t>
            </a:r>
            <a:r>
              <a:rPr lang="ja-JP" altLang="en-US" sz="800" dirty="0">
                <a:solidFill>
                  <a:srgbClr val="FFFFFF"/>
                </a:solidFill>
                <a:latin typeface="ＭＳ Ｐゴシック"/>
                <a:cs typeface="ＭＳ Ｐゴシック"/>
              </a:rPr>
              <a:t>断面を積層し立体形状を</a:t>
            </a:r>
            <a:r>
              <a:rPr lang="ja-JP" altLang="en-US" sz="800" dirty="0" smtClean="0">
                <a:solidFill>
                  <a:srgbClr val="FFFFFF"/>
                </a:solidFill>
                <a:latin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045555" y="4876800"/>
            <a:ext cx="2859945" cy="48260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800" dirty="0">
                <a:solidFill>
                  <a:srgbClr val="FFFFFF"/>
                </a:solidFill>
                <a:latin typeface="ＭＳ Ｐゴシック"/>
                <a:cs typeface="ＭＳ Ｐゴシック"/>
              </a:rPr>
              <a:t>断面データに基づいて、レーザを液状の光硬化性樹脂の表面</a:t>
            </a:r>
            <a:r>
              <a:rPr lang="ja-JP" altLang="en-US" sz="800" dirty="0" smtClean="0">
                <a:solidFill>
                  <a:srgbClr val="FFFFFF"/>
                </a:solidFill>
                <a:latin typeface="ＭＳ Ｐゴシック"/>
                <a:cs typeface="ＭＳ Ｐゴシック"/>
              </a:rPr>
              <a:t>に照射し、照射</a:t>
            </a:r>
            <a:r>
              <a:rPr lang="ja-JP" altLang="en-US" sz="800" dirty="0">
                <a:solidFill>
                  <a:srgbClr val="FFFFFF"/>
                </a:solidFill>
                <a:latin typeface="ＭＳ Ｐゴシック"/>
                <a:cs typeface="ＭＳ Ｐゴシック"/>
              </a:rPr>
              <a:t>された部分のみが硬化し</a:t>
            </a:r>
            <a:r>
              <a:rPr lang="ja-JP" altLang="en-US" sz="800" dirty="0" smtClean="0">
                <a:solidFill>
                  <a:srgbClr val="FFFFFF"/>
                </a:solidFill>
                <a:latin typeface="ＭＳ Ｐゴシック"/>
                <a:cs typeface="ＭＳ Ｐゴシック"/>
              </a:rPr>
              <a:t>、断面</a:t>
            </a:r>
            <a:r>
              <a:rPr lang="ja-JP" altLang="en-US" sz="800" dirty="0">
                <a:solidFill>
                  <a:srgbClr val="FFFFFF"/>
                </a:solidFill>
                <a:latin typeface="ＭＳ Ｐゴシック"/>
                <a:cs typeface="ＭＳ Ｐゴシック"/>
              </a:rPr>
              <a:t>形状が</a:t>
            </a:r>
            <a:r>
              <a:rPr lang="ja-JP" altLang="en-US" sz="800" dirty="0" smtClean="0">
                <a:solidFill>
                  <a:srgbClr val="FFFFFF"/>
                </a:solidFill>
                <a:latin typeface="ＭＳ Ｐゴシック"/>
                <a:cs typeface="ＭＳ Ｐゴシック"/>
              </a:rPr>
              <a:t>形成。</a:t>
            </a:r>
            <a:r>
              <a:rPr lang="ja-JP" altLang="en-US" sz="800" dirty="0">
                <a:solidFill>
                  <a:srgbClr val="FFFFFF"/>
                </a:solidFill>
                <a:latin typeface="ＭＳ Ｐゴシック"/>
                <a:cs typeface="ＭＳ Ｐゴシック"/>
              </a:rPr>
              <a:t>この工程を繰り返しながら断面を積層し立体形状を作成。</a:t>
            </a:r>
          </a:p>
        </p:txBody>
      </p:sp>
      <p:sp>
        <p:nvSpPr>
          <p:cNvPr id="139" name="正方形/長方形 138"/>
          <p:cNvSpPr/>
          <p:nvPr/>
        </p:nvSpPr>
        <p:spPr>
          <a:xfrm>
            <a:off x="3045555" y="5429250"/>
            <a:ext cx="2859945" cy="48260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rgbClr val="FFFFFF"/>
                </a:solidFill>
                <a:latin typeface="ＭＳ Ｐゴシック"/>
                <a:cs typeface="ＭＳ Ｐゴシック"/>
              </a:rPr>
              <a:t>断面データに基づいて、紐状に巻かれた</a:t>
            </a:r>
            <a:r>
              <a:rPr lang="ja-JP" altLang="en-US" sz="800" dirty="0">
                <a:solidFill>
                  <a:srgbClr val="FFFFFF"/>
                </a:solidFill>
                <a:latin typeface="ＭＳ Ｐゴシック"/>
                <a:cs typeface="ＭＳ Ｐゴシック"/>
              </a:rPr>
              <a:t>樹脂をヒーターで溶かし、溶けた樹脂</a:t>
            </a:r>
            <a:r>
              <a:rPr lang="ja-JP" altLang="en-US" sz="800" dirty="0" smtClean="0">
                <a:solidFill>
                  <a:srgbClr val="FFFFFF"/>
                </a:solidFill>
                <a:latin typeface="ＭＳ Ｐゴシック"/>
                <a:cs typeface="ＭＳ Ｐゴシック"/>
              </a:rPr>
              <a:t>をノズルから</a:t>
            </a:r>
            <a:r>
              <a:rPr lang="ja-JP" altLang="en-US" sz="800" dirty="0">
                <a:solidFill>
                  <a:srgbClr val="FFFFFF"/>
                </a:solidFill>
                <a:latin typeface="ＭＳ Ｐゴシック"/>
                <a:cs typeface="ＭＳ Ｐゴシック"/>
              </a:rPr>
              <a:t>押し出しながら</a:t>
            </a:r>
            <a:r>
              <a:rPr lang="ja-JP" altLang="en-US" sz="800" dirty="0" smtClean="0">
                <a:solidFill>
                  <a:srgbClr val="FFFFFF"/>
                </a:solidFill>
                <a:latin typeface="ＭＳ Ｐゴシック"/>
                <a:cs typeface="ＭＳ Ｐゴシック"/>
              </a:rPr>
              <a:t>、断面形状を形成。</a:t>
            </a:r>
            <a:r>
              <a:rPr lang="ja-JP" altLang="en-US" sz="800" dirty="0">
                <a:solidFill>
                  <a:srgbClr val="FFFFFF"/>
                </a:solidFill>
                <a:latin typeface="ＭＳ Ｐゴシック"/>
                <a:cs typeface="ＭＳ Ｐゴシック"/>
              </a:rPr>
              <a:t>この工程を繰り返しながら断面を積層し立体形状を作成。</a:t>
            </a:r>
          </a:p>
        </p:txBody>
      </p:sp>
      <p:sp>
        <p:nvSpPr>
          <p:cNvPr id="140" name="上下矢印 139"/>
          <p:cNvSpPr/>
          <p:nvPr/>
        </p:nvSpPr>
        <p:spPr>
          <a:xfrm>
            <a:off x="406400" y="3803650"/>
            <a:ext cx="444500" cy="2108200"/>
          </a:xfrm>
          <a:prstGeom prst="upDownArrow">
            <a:avLst>
              <a:gd name="adj1" fmla="val 64286"/>
              <a:gd name="adj2" fmla="val 50000"/>
            </a:avLst>
          </a:prstGeom>
          <a:gradFill flip="none" rotWithShape="1">
            <a:gsLst>
              <a:gs pos="31000">
                <a:schemeClr val="accent3">
                  <a:lumMod val="75000"/>
                </a:schemeClr>
              </a:gs>
              <a:gs pos="100000">
                <a:srgbClr val="000090"/>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テキスト ボックス 140"/>
          <p:cNvSpPr txBox="1"/>
          <p:nvPr/>
        </p:nvSpPr>
        <p:spPr>
          <a:xfrm>
            <a:off x="429300" y="3966746"/>
            <a:ext cx="389850" cy="338554"/>
          </a:xfrm>
          <a:prstGeom prst="rect">
            <a:avLst/>
          </a:prstGeom>
          <a:noFill/>
        </p:spPr>
        <p:txBody>
          <a:bodyPr wrap="none" rtlCol="0">
            <a:spAutoFit/>
          </a:bodyPr>
          <a:lstStyle/>
          <a:p>
            <a:pPr algn="ctr"/>
            <a:r>
              <a:rPr kumimoji="1" lang="ja-JP" altLang="en-US" sz="800" dirty="0" smtClean="0">
                <a:solidFill>
                  <a:schemeClr val="bg1"/>
                </a:solidFill>
              </a:rPr>
              <a:t>産業</a:t>
            </a:r>
            <a:endParaRPr kumimoji="1" lang="en-US" altLang="ja-JP" sz="800" dirty="0" smtClean="0">
              <a:solidFill>
                <a:schemeClr val="bg1"/>
              </a:solidFill>
            </a:endParaRPr>
          </a:p>
          <a:p>
            <a:pPr algn="ctr"/>
            <a:r>
              <a:rPr lang="ja-JP" altLang="en-US" sz="800" dirty="0" smtClean="0">
                <a:solidFill>
                  <a:schemeClr val="bg1"/>
                </a:solidFill>
              </a:rPr>
              <a:t>用途</a:t>
            </a:r>
            <a:endParaRPr kumimoji="1" lang="ja-JP" altLang="en-US" sz="800" dirty="0">
              <a:solidFill>
                <a:schemeClr val="bg1"/>
              </a:solidFill>
            </a:endParaRPr>
          </a:p>
        </p:txBody>
      </p:sp>
      <p:sp>
        <p:nvSpPr>
          <p:cNvPr id="142" name="テキスト ボックス 141"/>
          <p:cNvSpPr txBox="1"/>
          <p:nvPr/>
        </p:nvSpPr>
        <p:spPr>
          <a:xfrm>
            <a:off x="429300" y="5441950"/>
            <a:ext cx="402674" cy="307777"/>
          </a:xfrm>
          <a:prstGeom prst="rect">
            <a:avLst/>
          </a:prstGeom>
          <a:noFill/>
        </p:spPr>
        <p:txBody>
          <a:bodyPr wrap="none" rtlCol="0">
            <a:spAutoFit/>
          </a:bodyPr>
          <a:lstStyle/>
          <a:p>
            <a:pPr algn="ctr"/>
            <a:r>
              <a:rPr lang="ja-JP" altLang="en-US" sz="600" dirty="0" smtClean="0">
                <a:solidFill>
                  <a:srgbClr val="FFFFFF"/>
                </a:solidFill>
              </a:rPr>
              <a:t>ホビー</a:t>
            </a:r>
            <a:endParaRPr lang="en-US" altLang="ja-JP" sz="600" dirty="0" smtClean="0">
              <a:solidFill>
                <a:srgbClr val="FFFFFF"/>
              </a:solidFill>
            </a:endParaRPr>
          </a:p>
          <a:p>
            <a:pPr algn="ctr"/>
            <a:r>
              <a:rPr lang="ja-JP" altLang="en-US" sz="800" dirty="0" smtClean="0">
                <a:solidFill>
                  <a:srgbClr val="FFFFFF"/>
                </a:solidFill>
              </a:rPr>
              <a:t>用途</a:t>
            </a:r>
            <a:endParaRPr kumimoji="1" lang="ja-JP" altLang="en-US" sz="800" dirty="0">
              <a:solidFill>
                <a:srgbClr val="FFFFFF"/>
              </a:solidFill>
            </a:endParaRPr>
          </a:p>
        </p:txBody>
      </p:sp>
      <p:sp>
        <p:nvSpPr>
          <p:cNvPr id="143" name="正方形/長方形 142"/>
          <p:cNvSpPr/>
          <p:nvPr/>
        </p:nvSpPr>
        <p:spPr>
          <a:xfrm>
            <a:off x="895350" y="3600450"/>
            <a:ext cx="1170602" cy="1524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積層方法</a:t>
            </a:r>
            <a:endParaRPr kumimoji="1" lang="ja-JP" altLang="en-US" sz="800" dirty="0">
              <a:solidFill>
                <a:srgbClr val="FFFFFF"/>
              </a:solidFill>
              <a:latin typeface="ＭＳ Ｐゴシック"/>
              <a:ea typeface="ＭＳ Ｐゴシック"/>
              <a:cs typeface="ＭＳ Ｐゴシック"/>
            </a:endParaRPr>
          </a:p>
        </p:txBody>
      </p:sp>
      <p:sp>
        <p:nvSpPr>
          <p:cNvPr id="144" name="正方形/長方形 143"/>
          <p:cNvSpPr/>
          <p:nvPr/>
        </p:nvSpPr>
        <p:spPr>
          <a:xfrm>
            <a:off x="2108501" y="3600450"/>
            <a:ext cx="892866" cy="1524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材料</a:t>
            </a:r>
            <a:endParaRPr kumimoji="1" lang="ja-JP" altLang="en-US" sz="800" dirty="0">
              <a:solidFill>
                <a:srgbClr val="FFFFFF"/>
              </a:solidFill>
              <a:latin typeface="ＭＳ Ｐゴシック"/>
              <a:ea typeface="ＭＳ Ｐゴシック"/>
              <a:cs typeface="ＭＳ Ｐゴシック"/>
            </a:endParaRPr>
          </a:p>
        </p:txBody>
      </p:sp>
      <p:sp>
        <p:nvSpPr>
          <p:cNvPr id="145" name="正方形/長方形 144"/>
          <p:cNvSpPr/>
          <p:nvPr/>
        </p:nvSpPr>
        <p:spPr>
          <a:xfrm>
            <a:off x="3045555" y="3600450"/>
            <a:ext cx="2859945" cy="15240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方法</a:t>
            </a:r>
            <a:endParaRPr kumimoji="1" lang="ja-JP" altLang="en-US" sz="800" dirty="0">
              <a:solidFill>
                <a:srgbClr val="FFFFFF"/>
              </a:solidFill>
              <a:latin typeface="ＭＳ Ｐゴシック"/>
              <a:ea typeface="ＭＳ Ｐゴシック"/>
              <a:cs typeface="ＭＳ Ｐゴシック"/>
            </a:endParaRPr>
          </a:p>
        </p:txBody>
      </p:sp>
      <p:sp>
        <p:nvSpPr>
          <p:cNvPr id="146" name="正方形/長方形 145"/>
          <p:cNvSpPr/>
          <p:nvPr/>
        </p:nvSpPr>
        <p:spPr>
          <a:xfrm>
            <a:off x="6210300" y="3587750"/>
            <a:ext cx="2425700" cy="7429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u="sng" dirty="0" smtClean="0">
                <a:solidFill>
                  <a:srgbClr val="FFFFFF"/>
                </a:solidFill>
                <a:latin typeface="HGP創英角ｺﾞｼｯｸUB"/>
                <a:ea typeface="HGP創英角ｺﾞｼｯｸUB"/>
                <a:cs typeface="HGP創英角ｺﾞｼｯｸUB"/>
              </a:rPr>
              <a:t>どんな形状でも制作できる</a:t>
            </a:r>
            <a:endParaRPr kumimoji="1" lang="en-US" altLang="ja-JP" sz="400" u="sng" dirty="0" smtClean="0">
              <a:solidFill>
                <a:srgbClr val="FFFFFF"/>
              </a:solidFill>
              <a:latin typeface="HGP創英角ｺﾞｼｯｸUB"/>
              <a:ea typeface="HGP創英角ｺﾞｼｯｸUB"/>
              <a:cs typeface="HGP創英角ｺﾞｼｯｸUB"/>
            </a:endParaRPr>
          </a:p>
          <a:p>
            <a:endParaRPr lang="en-US" altLang="ja-JP" sz="400" dirty="0" smtClean="0">
              <a:solidFill>
                <a:srgbClr val="FFFFFF"/>
              </a:solidFill>
              <a:latin typeface="ＭＳ Ｐゴシック"/>
              <a:cs typeface="ＭＳ Ｐゴシック"/>
            </a:endParaRPr>
          </a:p>
          <a:p>
            <a:r>
              <a:rPr lang="ja-JP" altLang="en-US" sz="800" dirty="0" smtClean="0">
                <a:solidFill>
                  <a:srgbClr val="FFFFFF"/>
                </a:solidFill>
                <a:latin typeface="ＭＳ Ｐゴシック"/>
                <a:cs typeface="ＭＳ Ｐゴシック"/>
              </a:rPr>
              <a:t>切削</a:t>
            </a:r>
            <a:r>
              <a:rPr lang="ja-JP" altLang="en-US" sz="800" dirty="0">
                <a:solidFill>
                  <a:srgbClr val="FFFFFF"/>
                </a:solidFill>
                <a:latin typeface="ＭＳ Ｐゴシック"/>
                <a:cs typeface="ＭＳ Ｐゴシック"/>
              </a:rPr>
              <a:t>工具が</a:t>
            </a:r>
            <a:r>
              <a:rPr lang="ja-JP" altLang="en-US" sz="800" dirty="0" smtClean="0">
                <a:solidFill>
                  <a:srgbClr val="FFFFFF"/>
                </a:solidFill>
                <a:latin typeface="ＭＳ Ｐゴシック"/>
                <a:cs typeface="ＭＳ Ｐゴシック"/>
              </a:rPr>
              <a:t>届かない、硬くて</a:t>
            </a:r>
            <a:r>
              <a:rPr lang="ja-JP" altLang="en-US" sz="800" dirty="0">
                <a:solidFill>
                  <a:srgbClr val="FFFFFF"/>
                </a:solidFill>
                <a:latin typeface="ＭＳ Ｐゴシック"/>
                <a:cs typeface="ＭＳ Ｐゴシック"/>
              </a:rPr>
              <a:t>加工</a:t>
            </a:r>
            <a:r>
              <a:rPr lang="ja-JP" altLang="en-US" sz="800" dirty="0" smtClean="0">
                <a:solidFill>
                  <a:srgbClr val="FFFFFF"/>
                </a:solidFill>
                <a:latin typeface="ＭＳ Ｐゴシック"/>
                <a:cs typeface="ＭＳ Ｐゴシック"/>
              </a:rPr>
              <a:t>が難しいなど、複数のパーツを組み合わせて作っていた立体を、「</a:t>
            </a:r>
            <a:r>
              <a:rPr lang="ja-JP" altLang="en-US" sz="800" dirty="0">
                <a:solidFill>
                  <a:srgbClr val="FFFFFF"/>
                </a:solidFill>
                <a:latin typeface="ＭＳ Ｐゴシック"/>
                <a:cs typeface="ＭＳ Ｐゴシック"/>
              </a:rPr>
              <a:t>一体造形</a:t>
            </a:r>
            <a:r>
              <a:rPr lang="ja-JP" altLang="en-US" sz="800" dirty="0" smtClean="0">
                <a:solidFill>
                  <a:srgbClr val="FFFFFF"/>
                </a:solidFill>
                <a:latin typeface="ＭＳ Ｐゴシック"/>
                <a:cs typeface="ＭＳ Ｐゴシック"/>
              </a:rPr>
              <a:t>」できる。</a:t>
            </a:r>
            <a:endParaRPr kumimoji="1" lang="ja-JP" altLang="en-US" sz="800" dirty="0">
              <a:solidFill>
                <a:srgbClr val="FFFFFF"/>
              </a:solidFill>
              <a:latin typeface="ＭＳ Ｐゴシック"/>
              <a:ea typeface="ＭＳ Ｐゴシック"/>
              <a:cs typeface="ＭＳ Ｐゴシック"/>
            </a:endParaRPr>
          </a:p>
        </p:txBody>
      </p:sp>
      <p:sp>
        <p:nvSpPr>
          <p:cNvPr id="147" name="正方形/長方形 146"/>
          <p:cNvSpPr/>
          <p:nvPr/>
        </p:nvSpPr>
        <p:spPr>
          <a:xfrm>
            <a:off x="6210300" y="4375150"/>
            <a:ext cx="2425700" cy="7429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u="sng" dirty="0" smtClean="0">
                <a:solidFill>
                  <a:srgbClr val="FFFFFF"/>
                </a:solidFill>
                <a:latin typeface="HGP創英角ｺﾞｼｯｸUB"/>
                <a:ea typeface="HGP創英角ｺﾞｼｯｸUB"/>
                <a:cs typeface="HGP創英角ｺﾞｼｯｸUB"/>
              </a:rPr>
              <a:t>究極の多品種・少量生産ができる</a:t>
            </a:r>
            <a:endParaRPr kumimoji="1" lang="en-US" altLang="ja-JP" sz="1200" u="sng" dirty="0" smtClean="0">
              <a:solidFill>
                <a:srgbClr val="FFFFFF"/>
              </a:solidFill>
              <a:latin typeface="HGP創英角ｺﾞｼｯｸUB"/>
              <a:ea typeface="HGP創英角ｺﾞｼｯｸUB"/>
              <a:cs typeface="HGP創英角ｺﾞｼｯｸUB"/>
            </a:endParaRPr>
          </a:p>
          <a:p>
            <a:endParaRPr lang="en-US" altLang="ja-JP" sz="400" dirty="0" smtClean="0">
              <a:solidFill>
                <a:srgbClr val="FFFFFF"/>
              </a:solidFill>
              <a:latin typeface="ＭＳ Ｐゴシック"/>
              <a:cs typeface="ＭＳ Ｐゴシック"/>
            </a:endParaRPr>
          </a:p>
          <a:p>
            <a:r>
              <a:rPr lang="ja-JP" altLang="en-US" sz="800" dirty="0" smtClean="0">
                <a:solidFill>
                  <a:srgbClr val="FFFFFF"/>
                </a:solidFill>
                <a:latin typeface="ＭＳ Ｐゴシック"/>
                <a:cs typeface="ＭＳ Ｐゴシック"/>
              </a:rPr>
              <a:t>金属</a:t>
            </a:r>
            <a:r>
              <a:rPr lang="ja-JP" altLang="en-US" sz="800" dirty="0">
                <a:solidFill>
                  <a:srgbClr val="FFFFFF"/>
                </a:solidFill>
                <a:latin typeface="ＭＳ Ｐゴシック"/>
                <a:cs typeface="ＭＳ Ｐゴシック"/>
              </a:rPr>
              <a:t>粉を</a:t>
            </a:r>
            <a:r>
              <a:rPr lang="ja-JP" altLang="en-US" sz="800" dirty="0" smtClean="0">
                <a:solidFill>
                  <a:srgbClr val="FFFFFF"/>
                </a:solidFill>
                <a:latin typeface="ＭＳ Ｐゴシック"/>
                <a:cs typeface="ＭＳ Ｐゴシック"/>
              </a:rPr>
              <a:t>使用し金型</a:t>
            </a:r>
            <a:r>
              <a:rPr lang="ja-JP" altLang="en-US" sz="800" dirty="0">
                <a:solidFill>
                  <a:srgbClr val="FFFFFF"/>
                </a:solidFill>
                <a:latin typeface="ＭＳ Ｐゴシック"/>
                <a:cs typeface="ＭＳ Ｐゴシック"/>
              </a:rPr>
              <a:t>や砂型</a:t>
            </a:r>
            <a:r>
              <a:rPr lang="ja-JP" altLang="en-US" sz="800" dirty="0" smtClean="0">
                <a:solidFill>
                  <a:srgbClr val="FFFFFF"/>
                </a:solidFill>
                <a:latin typeface="ＭＳ Ｐゴシック"/>
                <a:cs typeface="ＭＳ Ｐゴシック"/>
              </a:rPr>
              <a:t>などを</a:t>
            </a:r>
            <a:r>
              <a:rPr lang="ja-JP" altLang="en-US" sz="800" dirty="0">
                <a:solidFill>
                  <a:srgbClr val="FFFFFF"/>
                </a:solidFill>
                <a:latin typeface="ＭＳ Ｐゴシック"/>
                <a:cs typeface="ＭＳ Ｐゴシック"/>
              </a:rPr>
              <a:t>用いることなく製造</a:t>
            </a:r>
            <a:r>
              <a:rPr lang="ja-JP" altLang="en-US" sz="800" dirty="0" smtClean="0">
                <a:solidFill>
                  <a:srgbClr val="FFFFFF"/>
                </a:solidFill>
                <a:latin typeface="ＭＳ Ｐゴシック"/>
                <a:cs typeface="ＭＳ Ｐゴシック"/>
              </a:rPr>
              <a:t>できるため、「</a:t>
            </a:r>
            <a:r>
              <a:rPr lang="en-US" altLang="ja-JP" sz="800" dirty="0">
                <a:solidFill>
                  <a:srgbClr val="FFFFFF"/>
                </a:solidFill>
                <a:latin typeface="ＭＳ Ｐゴシック"/>
                <a:cs typeface="ＭＳ Ｐゴシック"/>
              </a:rPr>
              <a:t>10</a:t>
            </a:r>
            <a:r>
              <a:rPr lang="ja-JP" altLang="en-US" sz="800" dirty="0">
                <a:solidFill>
                  <a:srgbClr val="FFFFFF"/>
                </a:solidFill>
                <a:latin typeface="ＭＳ Ｐゴシック"/>
                <a:cs typeface="ＭＳ Ｐゴシック"/>
              </a:rPr>
              <a:t>種類の製品を</a:t>
            </a:r>
            <a:r>
              <a:rPr lang="en-US" altLang="ja-JP" sz="800" dirty="0">
                <a:solidFill>
                  <a:srgbClr val="FFFFFF"/>
                </a:solidFill>
                <a:latin typeface="ＭＳ Ｐゴシック"/>
                <a:cs typeface="ＭＳ Ｐゴシック"/>
              </a:rPr>
              <a:t>1</a:t>
            </a:r>
            <a:r>
              <a:rPr lang="ja-JP" altLang="en-US" sz="800" dirty="0">
                <a:solidFill>
                  <a:srgbClr val="FFFFFF"/>
                </a:solidFill>
                <a:latin typeface="ＭＳ Ｐゴシック"/>
                <a:cs typeface="ＭＳ Ｐゴシック"/>
              </a:rPr>
              <a:t>個</a:t>
            </a:r>
            <a:r>
              <a:rPr lang="ja-JP" altLang="en-US" sz="800" dirty="0" smtClean="0">
                <a:solidFill>
                  <a:srgbClr val="FFFFFF"/>
                </a:solidFill>
                <a:latin typeface="ＭＳ Ｐゴシック"/>
                <a:cs typeface="ＭＳ Ｐゴシック"/>
              </a:rPr>
              <a:t>ずつ生産</a:t>
            </a:r>
            <a:r>
              <a:rPr lang="ja-JP" altLang="en-US" sz="800" dirty="0">
                <a:solidFill>
                  <a:srgbClr val="FFFFFF"/>
                </a:solidFill>
                <a:latin typeface="ＭＳ Ｐゴシック"/>
                <a:cs typeface="ＭＳ Ｐゴシック"/>
              </a:rPr>
              <a:t>する」といった、「究極の</a:t>
            </a:r>
            <a:r>
              <a:rPr lang="ja-JP" altLang="en-US" sz="800" dirty="0" smtClean="0">
                <a:solidFill>
                  <a:srgbClr val="FFFFFF"/>
                </a:solidFill>
                <a:latin typeface="ＭＳ Ｐゴシック"/>
                <a:cs typeface="ＭＳ Ｐゴシック"/>
              </a:rPr>
              <a:t>多品種</a:t>
            </a:r>
            <a:r>
              <a:rPr lang="ja-JP" altLang="en-US" sz="800" dirty="0">
                <a:solidFill>
                  <a:srgbClr val="FFFFFF"/>
                </a:solidFill>
                <a:latin typeface="ＭＳ Ｐゴシック"/>
                <a:cs typeface="ＭＳ Ｐゴシック"/>
              </a:rPr>
              <a:t>・少量生産」にも</a:t>
            </a:r>
            <a:r>
              <a:rPr lang="ja-JP" altLang="en-US" sz="800" dirty="0" smtClean="0">
                <a:solidFill>
                  <a:srgbClr val="FFFFFF"/>
                </a:solidFill>
                <a:latin typeface="ＭＳ Ｐゴシック"/>
                <a:cs typeface="ＭＳ Ｐゴシック"/>
              </a:rPr>
              <a:t>対応。</a:t>
            </a:r>
            <a:endParaRPr kumimoji="1" lang="ja-JP" altLang="en-US" sz="800" dirty="0">
              <a:solidFill>
                <a:srgbClr val="FFFFFF"/>
              </a:solidFill>
              <a:latin typeface="ＭＳ Ｐゴシック"/>
              <a:ea typeface="ＭＳ Ｐゴシック"/>
              <a:cs typeface="ＭＳ Ｐゴシック"/>
            </a:endParaRPr>
          </a:p>
        </p:txBody>
      </p:sp>
      <p:sp>
        <p:nvSpPr>
          <p:cNvPr id="148" name="正方形/長方形 147"/>
          <p:cNvSpPr/>
          <p:nvPr/>
        </p:nvSpPr>
        <p:spPr>
          <a:xfrm>
            <a:off x="6210300" y="5168900"/>
            <a:ext cx="2425700" cy="7429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u="sng" dirty="0" smtClean="0">
                <a:solidFill>
                  <a:srgbClr val="FFFFFF"/>
                </a:solidFill>
                <a:latin typeface="HGP創英角ｺﾞｼｯｸUB"/>
                <a:ea typeface="HGP創英角ｺﾞｼｯｸUB"/>
                <a:cs typeface="HGP創英角ｺﾞｼｯｸUB"/>
              </a:rPr>
              <a:t>異なる材料の組合せができる</a:t>
            </a:r>
            <a:endParaRPr kumimoji="1" lang="en-US" altLang="ja-JP" sz="1200" u="sng" dirty="0" smtClean="0">
              <a:solidFill>
                <a:srgbClr val="FFFFFF"/>
              </a:solidFill>
              <a:latin typeface="HGP創英角ｺﾞｼｯｸUB"/>
              <a:ea typeface="HGP創英角ｺﾞｼｯｸUB"/>
              <a:cs typeface="HGP創英角ｺﾞｼｯｸUB"/>
            </a:endParaRPr>
          </a:p>
          <a:p>
            <a:endParaRPr lang="en-US" altLang="ja-JP" sz="400" dirty="0" smtClean="0">
              <a:solidFill>
                <a:srgbClr val="FFFFFF"/>
              </a:solidFill>
              <a:latin typeface="ＭＳ Ｐゴシック"/>
              <a:cs typeface="ＭＳ Ｐゴシック"/>
            </a:endParaRPr>
          </a:p>
          <a:p>
            <a:r>
              <a:rPr lang="ja-JP" altLang="en-US" sz="800" dirty="0" smtClean="0">
                <a:solidFill>
                  <a:srgbClr val="FFFFFF"/>
                </a:solidFill>
                <a:latin typeface="ＭＳ Ｐゴシック"/>
                <a:cs typeface="ＭＳ Ｐゴシック"/>
              </a:rPr>
              <a:t>積層</a:t>
            </a:r>
            <a:r>
              <a:rPr lang="ja-JP" altLang="en-US" sz="800" dirty="0">
                <a:solidFill>
                  <a:srgbClr val="FFFFFF"/>
                </a:solidFill>
                <a:latin typeface="ＭＳ Ｐゴシック"/>
                <a:cs typeface="ＭＳ Ｐゴシック"/>
              </a:rPr>
              <a:t>することから、一つ</a:t>
            </a:r>
            <a:r>
              <a:rPr lang="ja-JP" altLang="en-US" sz="800" dirty="0" smtClean="0">
                <a:solidFill>
                  <a:srgbClr val="FFFFFF"/>
                </a:solidFill>
                <a:latin typeface="ＭＳ Ｐゴシック"/>
                <a:cs typeface="ＭＳ Ｐゴシック"/>
              </a:rPr>
              <a:t>の製品の中に違う材料を</a:t>
            </a:r>
            <a:r>
              <a:rPr lang="ja-JP" altLang="en-US" sz="800" dirty="0">
                <a:solidFill>
                  <a:srgbClr val="FFFFFF"/>
                </a:solidFill>
                <a:latin typeface="ＭＳ Ｐゴシック"/>
                <a:cs typeface="ＭＳ Ｐゴシック"/>
              </a:rPr>
              <a:t>共存</a:t>
            </a:r>
            <a:r>
              <a:rPr lang="ja-JP" altLang="en-US" sz="800" dirty="0" smtClean="0">
                <a:solidFill>
                  <a:srgbClr val="FFFFFF"/>
                </a:solidFill>
                <a:latin typeface="ＭＳ Ｐゴシック"/>
                <a:cs typeface="ＭＳ Ｐゴシック"/>
              </a:rPr>
              <a:t>させること</a:t>
            </a:r>
            <a:r>
              <a:rPr lang="ja-JP" altLang="en-US" sz="800" dirty="0">
                <a:solidFill>
                  <a:srgbClr val="FFFFFF"/>
                </a:solidFill>
                <a:latin typeface="ＭＳ Ｐゴシック"/>
                <a:cs typeface="ＭＳ Ｐゴシック"/>
              </a:rPr>
              <a:t>が</a:t>
            </a:r>
            <a:r>
              <a:rPr lang="ja-JP" altLang="en-US" sz="800" dirty="0" smtClean="0">
                <a:solidFill>
                  <a:srgbClr val="FFFFFF"/>
                </a:solidFill>
                <a:latin typeface="ＭＳ Ｐゴシック"/>
                <a:cs typeface="ＭＳ Ｐゴシック"/>
              </a:rPr>
              <a:t>できるので、</a:t>
            </a:r>
            <a:r>
              <a:rPr lang="ja-JP" altLang="en-US" sz="800" dirty="0">
                <a:solidFill>
                  <a:srgbClr val="FFFFFF"/>
                </a:solidFill>
                <a:latin typeface="ＭＳ Ｐゴシック"/>
                <a:cs typeface="ＭＳ Ｐゴシック"/>
              </a:rPr>
              <a:t>これまでに</a:t>
            </a:r>
            <a:r>
              <a:rPr lang="ja-JP" altLang="en-US" sz="800" dirty="0" smtClean="0">
                <a:solidFill>
                  <a:srgbClr val="FFFFFF"/>
                </a:solidFill>
                <a:latin typeface="ＭＳ Ｐゴシック"/>
                <a:cs typeface="ＭＳ Ｐゴシック"/>
              </a:rPr>
              <a:t>ない</a:t>
            </a:r>
            <a:r>
              <a:rPr lang="ja-JP" altLang="en-US" sz="800" dirty="0">
                <a:solidFill>
                  <a:srgbClr val="FFFFFF"/>
                </a:solidFill>
                <a:latin typeface="ＭＳ Ｐゴシック"/>
                <a:cs typeface="ＭＳ Ｐゴシック"/>
              </a:rPr>
              <a:t>特性を</a:t>
            </a:r>
            <a:r>
              <a:rPr lang="ja-JP" altLang="en-US" sz="800" dirty="0" smtClean="0">
                <a:solidFill>
                  <a:srgbClr val="FFFFFF"/>
                </a:solidFill>
                <a:latin typeface="ＭＳ Ｐゴシック"/>
                <a:cs typeface="ＭＳ Ｐゴシック"/>
              </a:rPr>
              <a:t>もつ新しい材料やモノを生み出せる。</a:t>
            </a:r>
            <a:endParaRPr kumimoji="1" lang="ja-JP" altLang="en-US" sz="800" dirty="0">
              <a:solidFill>
                <a:srgbClr val="FFFFFF"/>
              </a:solidFill>
              <a:latin typeface="ＭＳ Ｐゴシック"/>
              <a:ea typeface="ＭＳ Ｐゴシック"/>
              <a:cs typeface="ＭＳ Ｐゴシック"/>
            </a:endParaRPr>
          </a:p>
        </p:txBody>
      </p:sp>
      <p:sp>
        <p:nvSpPr>
          <p:cNvPr id="149" name="二等辺三角形 148"/>
          <p:cNvSpPr/>
          <p:nvPr/>
        </p:nvSpPr>
        <p:spPr>
          <a:xfrm rot="5400000">
            <a:off x="5690511" y="3887111"/>
            <a:ext cx="736600" cy="163278"/>
          </a:xfrm>
          <a:prstGeom prst="triangle">
            <a:avLst/>
          </a:prstGeom>
          <a:solidFill>
            <a:srgbClr val="FAC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二等辺三角形 149"/>
          <p:cNvSpPr/>
          <p:nvPr/>
        </p:nvSpPr>
        <p:spPr>
          <a:xfrm rot="5400000">
            <a:off x="5693687" y="4664986"/>
            <a:ext cx="730250" cy="163278"/>
          </a:xfrm>
          <a:prstGeom prst="triangle">
            <a:avLst/>
          </a:prstGeom>
          <a:solidFill>
            <a:srgbClr val="FAC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二等辺三角形 150"/>
          <p:cNvSpPr/>
          <p:nvPr/>
        </p:nvSpPr>
        <p:spPr>
          <a:xfrm rot="5400000">
            <a:off x="5687337" y="5465086"/>
            <a:ext cx="742950" cy="163278"/>
          </a:xfrm>
          <a:prstGeom prst="triangle">
            <a:avLst/>
          </a:prstGeom>
          <a:solidFill>
            <a:srgbClr val="FAC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テキスト ボックス 152"/>
          <p:cNvSpPr txBox="1"/>
          <p:nvPr/>
        </p:nvSpPr>
        <p:spPr>
          <a:xfrm>
            <a:off x="5104264" y="6032542"/>
            <a:ext cx="3531736" cy="253916"/>
          </a:xfrm>
          <a:prstGeom prst="rect">
            <a:avLst/>
          </a:prstGeom>
          <a:noFill/>
        </p:spPr>
        <p:txBody>
          <a:bodyPr wrap="none" rtlCol="0">
            <a:spAutoFit/>
          </a:bodyPr>
          <a:lstStyle/>
          <a:p>
            <a:pPr algn="ctr"/>
            <a:r>
              <a:rPr kumimoji="1" lang="ja-JP" altLang="en-US" sz="1050" dirty="0" smtClean="0">
                <a:solidFill>
                  <a:schemeClr val="tx1">
                    <a:lumMod val="50000"/>
                    <a:lumOff val="50000"/>
                  </a:schemeClr>
                </a:solidFill>
              </a:rPr>
              <a:t>「</a:t>
            </a:r>
            <a:r>
              <a:rPr kumimoji="1" lang="en-US" altLang="ja-JP" sz="1050" dirty="0" smtClean="0">
                <a:solidFill>
                  <a:schemeClr val="tx1">
                    <a:lumMod val="50000"/>
                    <a:lumOff val="50000"/>
                  </a:schemeClr>
                </a:solidFill>
              </a:rPr>
              <a:t>METI Journal 2013</a:t>
            </a:r>
            <a:r>
              <a:rPr kumimoji="1" lang="ja-JP" altLang="en-US" sz="1050" dirty="0" smtClean="0">
                <a:solidFill>
                  <a:schemeClr val="tx1">
                    <a:lumMod val="50000"/>
                    <a:lumOff val="50000"/>
                  </a:schemeClr>
                </a:solidFill>
              </a:rPr>
              <a:t>年</a:t>
            </a:r>
            <a:r>
              <a:rPr kumimoji="1" lang="en-US" altLang="ja-JP" sz="1050" dirty="0" smtClean="0">
                <a:solidFill>
                  <a:schemeClr val="tx1">
                    <a:lumMod val="50000"/>
                    <a:lumOff val="50000"/>
                  </a:schemeClr>
                </a:solidFill>
              </a:rPr>
              <a:t>8</a:t>
            </a:r>
            <a:r>
              <a:rPr kumimoji="1" lang="ja-JP" altLang="en-US" sz="1050" dirty="0" smtClean="0">
                <a:solidFill>
                  <a:schemeClr val="tx1">
                    <a:lumMod val="50000"/>
                    <a:lumOff val="50000"/>
                  </a:schemeClr>
                </a:solidFill>
              </a:rPr>
              <a:t>・</a:t>
            </a:r>
            <a:r>
              <a:rPr kumimoji="1" lang="en-US" altLang="ja-JP" sz="1050" dirty="0" smtClean="0">
                <a:solidFill>
                  <a:schemeClr val="tx1">
                    <a:lumMod val="50000"/>
                    <a:lumOff val="50000"/>
                  </a:schemeClr>
                </a:solidFill>
              </a:rPr>
              <a:t>9</a:t>
            </a:r>
            <a:r>
              <a:rPr kumimoji="1" lang="ja-JP" altLang="en-US" sz="1050" dirty="0" smtClean="0">
                <a:solidFill>
                  <a:schemeClr val="tx1">
                    <a:lumMod val="50000"/>
                    <a:lumOff val="50000"/>
                  </a:schemeClr>
                </a:solidFill>
              </a:rPr>
              <a:t>月号／経済産業省</a:t>
            </a:r>
            <a:r>
              <a:rPr lang="ja-JP" altLang="en-US" sz="1050" dirty="0" smtClean="0">
                <a:solidFill>
                  <a:schemeClr val="tx1">
                    <a:lumMod val="50000"/>
                    <a:lumOff val="50000"/>
                  </a:schemeClr>
                </a:solidFill>
              </a:rPr>
              <a:t>」を参考に作成</a:t>
            </a:r>
            <a:r>
              <a:rPr kumimoji="1" lang="en-US" altLang="ja-JP" sz="1050" dirty="0" smtClean="0">
                <a:solidFill>
                  <a:schemeClr val="tx1">
                    <a:lumMod val="50000"/>
                    <a:lumOff val="50000"/>
                  </a:schemeClr>
                </a:solidFill>
              </a:rPr>
              <a:t> </a:t>
            </a:r>
            <a:endParaRPr kumimoji="1" lang="ja-JP" altLang="en-US" sz="1050" dirty="0">
              <a:solidFill>
                <a:schemeClr val="tx1">
                  <a:lumMod val="50000"/>
                  <a:lumOff val="50000"/>
                </a:schemeClr>
              </a:solidFill>
            </a:endParaRPr>
          </a:p>
        </p:txBody>
      </p:sp>
    </p:spTree>
    <p:extLst>
      <p:ext uri="{BB962C8B-B14F-4D97-AF65-F5344CB8AC3E}">
        <p14:creationId xmlns:p14="http://schemas.microsoft.com/office/powerpoint/2010/main" val="13290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直角三角形 38"/>
          <p:cNvSpPr/>
          <p:nvPr/>
        </p:nvSpPr>
        <p:spPr>
          <a:xfrm>
            <a:off x="319624" y="1276346"/>
            <a:ext cx="1873181" cy="5029202"/>
          </a:xfrm>
          <a:prstGeom prst="rtTriangle">
            <a:avLst/>
          </a:prstGeom>
          <a:solidFill>
            <a:srgbClr val="E6D6AF"/>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直角三角形 3"/>
          <p:cNvSpPr/>
          <p:nvPr/>
        </p:nvSpPr>
        <p:spPr>
          <a:xfrm flipH="1" flipV="1">
            <a:off x="6966560" y="1275332"/>
            <a:ext cx="1873181" cy="5029202"/>
          </a:xfrm>
          <a:prstGeom prst="rtTriangl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schemeClr val="dk1"/>
              </a:solidFill>
            </a:endParaRPr>
          </a:p>
        </p:txBody>
      </p:sp>
      <p:sp>
        <p:nvSpPr>
          <p:cNvPr id="59" name="角丸四角形 58"/>
          <p:cNvSpPr/>
          <p:nvPr/>
        </p:nvSpPr>
        <p:spPr bwMode="auto">
          <a:xfrm rot="16200000">
            <a:off x="1932428" y="1481730"/>
            <a:ext cx="5029200" cy="4618433"/>
          </a:xfrm>
          <a:prstGeom prst="roundRect">
            <a:avLst>
              <a:gd name="adj" fmla="val 0"/>
            </a:avLst>
          </a:prstGeom>
          <a:solidFill>
            <a:srgbClr val="0000FF">
              <a:alpha val="38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charset="0"/>
              <a:ea typeface="HG丸ｺﾞｼｯｸM-PRO" pitchFamily="50" charset="-128"/>
            </a:endParaRPr>
          </a:p>
        </p:txBody>
      </p:sp>
      <p:sp>
        <p:nvSpPr>
          <p:cNvPr id="38" name="テキスト ボックス 37"/>
          <p:cNvSpPr txBox="1"/>
          <p:nvPr/>
        </p:nvSpPr>
        <p:spPr>
          <a:xfrm>
            <a:off x="5393908" y="2584968"/>
            <a:ext cx="1353979" cy="523220"/>
          </a:xfrm>
          <a:prstGeom prst="rect">
            <a:avLst/>
          </a:prstGeom>
          <a:noFill/>
          <a:ln>
            <a:noFill/>
          </a:ln>
        </p:spPr>
        <p:txBody>
          <a:bodyPr wrap="square" rtlCol="0">
            <a:spAutoFit/>
          </a:bodyPr>
          <a:lstStyle/>
          <a:p>
            <a:pPr algn="ctr"/>
            <a:r>
              <a:rPr kumimoji="1" lang="en-US" altLang="ja-JP" sz="2000" dirty="0" err="1" smtClean="0">
                <a:solidFill>
                  <a:schemeClr val="bg1"/>
                </a:solidFill>
                <a:effectLst/>
              </a:rPr>
              <a:t>IoT</a:t>
            </a:r>
            <a:endParaRPr kumimoji="1" lang="en-US" altLang="ja-JP" sz="2000" dirty="0" smtClean="0">
              <a:solidFill>
                <a:schemeClr val="bg1"/>
              </a:solidFill>
              <a:effectLst/>
            </a:endParaRPr>
          </a:p>
          <a:p>
            <a:pPr algn="ctr"/>
            <a:r>
              <a:rPr lang="en-US" altLang="ja-JP" sz="800" dirty="0" smtClean="0">
                <a:solidFill>
                  <a:schemeClr val="bg1"/>
                </a:solidFill>
                <a:effectLst/>
              </a:rPr>
              <a:t>Internet of Things</a:t>
            </a:r>
            <a:endParaRPr kumimoji="1" lang="ja-JP" altLang="en-US" sz="800" dirty="0">
              <a:solidFill>
                <a:schemeClr val="bg1"/>
              </a:solidFill>
              <a:effectLst/>
            </a:endParaRPr>
          </a:p>
        </p:txBody>
      </p:sp>
      <p:sp>
        <p:nvSpPr>
          <p:cNvPr id="58" name="角丸四角形 57"/>
          <p:cNvSpPr/>
          <p:nvPr/>
        </p:nvSpPr>
        <p:spPr bwMode="auto">
          <a:xfrm rot="16200000">
            <a:off x="1438931" y="2137551"/>
            <a:ext cx="4828032" cy="3258024"/>
          </a:xfrm>
          <a:prstGeom prst="roundRect">
            <a:avLst>
              <a:gd name="adj" fmla="val 0"/>
            </a:avLst>
          </a:prstGeom>
          <a:solidFill>
            <a:srgbClr val="3366FF">
              <a:alpha val="43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09" name="Rectangle 2"/>
          <p:cNvSpPr>
            <a:spLocks noGrp="1" noChangeArrowheads="1"/>
          </p:cNvSpPr>
          <p:nvPr>
            <p:ph type="title"/>
          </p:nvPr>
        </p:nvSpPr>
        <p:spPr/>
        <p:txBody>
          <a:bodyPr/>
          <a:lstStyle/>
          <a:p>
            <a:pPr eaLnBrk="1" hangingPunct="1"/>
            <a:r>
              <a:rPr lang="ja-JP" altLang="en-US" sz="2800" dirty="0" smtClean="0">
                <a:ea typeface="ＭＳ Ｐゴシック" charset="-128"/>
              </a:rPr>
              <a:t>クラウドがもたらす本当の変化（１）</a:t>
            </a:r>
          </a:p>
        </p:txBody>
      </p:sp>
      <p:sp>
        <p:nvSpPr>
          <p:cNvPr id="27" name="テキスト ボックス 26"/>
          <p:cNvSpPr txBox="1"/>
          <p:nvPr/>
        </p:nvSpPr>
        <p:spPr>
          <a:xfrm>
            <a:off x="3979950" y="4011540"/>
            <a:ext cx="2698976" cy="338554"/>
          </a:xfrm>
          <a:prstGeom prst="rect">
            <a:avLst/>
          </a:prstGeom>
          <a:noFill/>
        </p:spPr>
        <p:txBody>
          <a:bodyPr wrap="none" rtlCol="0">
            <a:spAutoFit/>
          </a:bodyPr>
          <a:lstStyle/>
          <a:p>
            <a:pPr algn="ctr"/>
            <a:r>
              <a:rPr lang="ja-JP" altLang="en-US" sz="1600" dirty="0" smtClean="0">
                <a:solidFill>
                  <a:srgbClr val="FFFFFF"/>
                </a:solidFill>
                <a:effectLst/>
                <a:latin typeface="Arial"/>
                <a:ea typeface="HGP創英角ｺﾞｼｯｸUB"/>
                <a:cs typeface="Arial"/>
              </a:rPr>
              <a:t>リアルとネットの融合と日常化</a:t>
            </a:r>
            <a:endParaRPr kumimoji="1" lang="en-US" altLang="ja-JP" dirty="0" smtClean="0">
              <a:solidFill>
                <a:srgbClr val="FFFFFF"/>
              </a:solidFill>
              <a:effectLst/>
              <a:latin typeface="Arial"/>
              <a:ea typeface="HGP創英角ｺﾞｼｯｸUB"/>
              <a:cs typeface="Arial"/>
            </a:endParaRPr>
          </a:p>
        </p:txBody>
      </p:sp>
      <p:sp>
        <p:nvSpPr>
          <p:cNvPr id="60" name="テキスト ボックス 59"/>
          <p:cNvSpPr txBox="1"/>
          <p:nvPr/>
        </p:nvSpPr>
        <p:spPr>
          <a:xfrm>
            <a:off x="6477000" y="1276346"/>
            <a:ext cx="2362742" cy="615553"/>
          </a:xfrm>
          <a:prstGeom prst="rect">
            <a:avLst/>
          </a:prstGeom>
          <a:noFill/>
        </p:spPr>
        <p:txBody>
          <a:bodyPr wrap="square" rtlCol="0">
            <a:spAutoFit/>
          </a:bodyPr>
          <a:lstStyle/>
          <a:p>
            <a:pPr algn="r"/>
            <a:r>
              <a:rPr lang="ja-JP" altLang="en-US" sz="1400" dirty="0" smtClean="0">
                <a:solidFill>
                  <a:srgbClr val="0000FF"/>
                </a:solidFill>
                <a:effectLst/>
              </a:rPr>
              <a:t>クラウド</a:t>
            </a:r>
            <a:r>
              <a:rPr lang="en-US" altLang="ja-JP" sz="1400" dirty="0" smtClean="0">
                <a:solidFill>
                  <a:srgbClr val="0000FF"/>
                </a:solidFill>
                <a:effectLst/>
              </a:rPr>
              <a:t> + </a:t>
            </a:r>
            <a:r>
              <a:rPr lang="ja-JP" altLang="en-US" sz="1400" dirty="0" smtClean="0">
                <a:solidFill>
                  <a:srgbClr val="0000FF"/>
                </a:solidFill>
                <a:effectLst/>
              </a:rPr>
              <a:t>モバイル</a:t>
            </a:r>
            <a:r>
              <a:rPr lang="en-US" altLang="ja-JP" sz="1400" dirty="0" smtClean="0">
                <a:solidFill>
                  <a:srgbClr val="0000FF"/>
                </a:solidFill>
                <a:effectLst/>
              </a:rPr>
              <a:t> + </a:t>
            </a:r>
            <a:r>
              <a:rPr lang="en-US" altLang="ja-JP" sz="1400" dirty="0" err="1" smtClean="0">
                <a:solidFill>
                  <a:srgbClr val="0000FF"/>
                </a:solidFill>
                <a:effectLst/>
              </a:rPr>
              <a:t>IoT</a:t>
            </a:r>
            <a:endParaRPr lang="en-US" altLang="ja-JP" sz="1400" dirty="0" smtClean="0">
              <a:solidFill>
                <a:srgbClr val="0000FF"/>
              </a:solidFill>
              <a:effectLst/>
            </a:endParaRPr>
          </a:p>
          <a:p>
            <a:pPr algn="r"/>
            <a:r>
              <a:rPr lang="ja-JP" altLang="en-US" sz="1400" dirty="0" smtClean="0">
                <a:solidFill>
                  <a:srgbClr val="0000FF"/>
                </a:solidFill>
                <a:effectLst/>
              </a:rPr>
              <a:t>が</a:t>
            </a:r>
            <a:r>
              <a:rPr kumimoji="1" lang="ja-JP" altLang="en-US" sz="1400" dirty="0" smtClean="0">
                <a:solidFill>
                  <a:srgbClr val="0000FF"/>
                </a:solidFill>
                <a:effectLst/>
              </a:rPr>
              <a:t>一体となった</a:t>
            </a:r>
            <a:r>
              <a:rPr kumimoji="1" lang="en-US" altLang="ja-JP" sz="2000" dirty="0" smtClean="0">
                <a:solidFill>
                  <a:srgbClr val="0000FF"/>
                </a:solidFill>
                <a:effectLst/>
              </a:rPr>
              <a:t>IT</a:t>
            </a:r>
            <a:r>
              <a:rPr kumimoji="1" lang="ja-JP" altLang="en-US" sz="2000" dirty="0" smtClean="0">
                <a:solidFill>
                  <a:srgbClr val="0000FF"/>
                </a:solidFill>
                <a:effectLst/>
              </a:rPr>
              <a:t>基盤</a:t>
            </a:r>
            <a:endParaRPr kumimoji="1" lang="ja-JP" altLang="en-US" sz="2000" dirty="0">
              <a:solidFill>
                <a:srgbClr val="0000FF"/>
              </a:solidFill>
              <a:effectLst/>
            </a:endParaRPr>
          </a:p>
        </p:txBody>
      </p:sp>
      <p:sp>
        <p:nvSpPr>
          <p:cNvPr id="67" name="テキスト ボックス 66"/>
          <p:cNvSpPr txBox="1"/>
          <p:nvPr/>
        </p:nvSpPr>
        <p:spPr>
          <a:xfrm>
            <a:off x="6756579" y="3492360"/>
            <a:ext cx="2082621" cy="646331"/>
          </a:xfrm>
          <a:prstGeom prst="rect">
            <a:avLst/>
          </a:prstGeom>
          <a:noFill/>
        </p:spPr>
        <p:txBody>
          <a:bodyPr wrap="none" rtlCol="0">
            <a:spAutoFit/>
          </a:bodyPr>
          <a:lstStyle/>
          <a:p>
            <a:pPr algn="r"/>
            <a:r>
              <a:rPr kumimoji="1" lang="ja-JP" altLang="en-US" sz="1800" b="1" dirty="0" smtClean="0">
                <a:solidFill>
                  <a:srgbClr val="0000FF"/>
                </a:solidFill>
                <a:effectLst/>
              </a:rPr>
              <a:t>これからのビジネス</a:t>
            </a:r>
            <a:endParaRPr kumimoji="1" lang="en-US" altLang="ja-JP" sz="1800" b="1" dirty="0" smtClean="0">
              <a:solidFill>
                <a:srgbClr val="0000FF"/>
              </a:solidFill>
              <a:effectLst/>
            </a:endParaRPr>
          </a:p>
          <a:p>
            <a:pPr algn="r"/>
            <a:r>
              <a:rPr kumimoji="1" lang="ja-JP" altLang="en-US" sz="1800" b="1" dirty="0" smtClean="0">
                <a:solidFill>
                  <a:srgbClr val="0000FF"/>
                </a:solidFill>
                <a:effectLst/>
              </a:rPr>
              <a:t>や生活の基盤</a:t>
            </a:r>
            <a:endParaRPr kumimoji="1" lang="en-US" altLang="ja-JP" sz="1800" b="1" dirty="0" smtClean="0">
              <a:solidFill>
                <a:srgbClr val="0000FF"/>
              </a:solidFill>
              <a:effectLst/>
            </a:endParaRPr>
          </a:p>
        </p:txBody>
      </p:sp>
      <p:sp>
        <p:nvSpPr>
          <p:cNvPr id="68" name="正方形/長方形 67"/>
          <p:cNvSpPr/>
          <p:nvPr/>
        </p:nvSpPr>
        <p:spPr>
          <a:xfrm>
            <a:off x="6477542" y="2151327"/>
            <a:ext cx="2362200" cy="1169551"/>
          </a:xfrm>
          <a:prstGeom prst="rect">
            <a:avLst/>
          </a:prstGeom>
        </p:spPr>
        <p:txBody>
          <a:bodyPr wrap="square">
            <a:spAutoFit/>
          </a:bodyPr>
          <a:lstStyle/>
          <a:p>
            <a:pPr algn="r">
              <a:spcBef>
                <a:spcPts val="0"/>
              </a:spcBef>
            </a:pPr>
            <a:r>
              <a:rPr lang="ja-JP" altLang="en-US" sz="1400" dirty="0">
                <a:solidFill>
                  <a:srgbClr val="0000FF"/>
                </a:solidFill>
                <a:effectLst/>
              </a:rPr>
              <a:t>職場だけでは</a:t>
            </a:r>
            <a:r>
              <a:rPr lang="ja-JP" altLang="en-US" sz="1400" dirty="0" smtClean="0">
                <a:solidFill>
                  <a:srgbClr val="0000FF"/>
                </a:solidFill>
                <a:effectLst/>
              </a:rPr>
              <a:t>ない</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日常</a:t>
            </a:r>
            <a:r>
              <a:rPr lang="ja-JP" altLang="en-US" sz="1400" dirty="0">
                <a:solidFill>
                  <a:srgbClr val="0000FF"/>
                </a:solidFill>
                <a:effectLst/>
              </a:rPr>
              <a:t>生活や行動が</a:t>
            </a:r>
            <a:endParaRPr lang="en-US" altLang="ja-JP" sz="1400" dirty="0">
              <a:solidFill>
                <a:srgbClr val="0000FF"/>
              </a:solidFill>
              <a:effectLst/>
            </a:endParaRPr>
          </a:p>
          <a:p>
            <a:pPr algn="r">
              <a:spcBef>
                <a:spcPts val="0"/>
              </a:spcBef>
            </a:pPr>
            <a:r>
              <a:rPr lang="ja-JP" altLang="en-US" sz="1400" dirty="0">
                <a:solidFill>
                  <a:srgbClr val="0000FF"/>
                </a:solidFill>
                <a:effectLst/>
              </a:rPr>
              <a:t>ネットワークを</a:t>
            </a:r>
            <a:r>
              <a:rPr lang="ja-JP" altLang="en-US" sz="1400" dirty="0" smtClean="0">
                <a:solidFill>
                  <a:srgbClr val="0000FF"/>
                </a:solidFill>
                <a:effectLst/>
              </a:rPr>
              <a:t>介して</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情報</a:t>
            </a:r>
            <a:r>
              <a:rPr lang="ja-JP" altLang="en-US" sz="1400" dirty="0">
                <a:solidFill>
                  <a:srgbClr val="0000FF"/>
                </a:solidFill>
                <a:effectLst/>
              </a:rPr>
              <a:t>システムと</a:t>
            </a:r>
            <a:r>
              <a:rPr lang="ja-JP" altLang="en-US" sz="1400" dirty="0" smtClean="0">
                <a:solidFill>
                  <a:srgbClr val="0000FF"/>
                </a:solidFill>
                <a:effectLst/>
              </a:rPr>
              <a:t>つながる</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新しい</a:t>
            </a:r>
            <a:r>
              <a:rPr lang="ja-JP" altLang="en-US" sz="1400" dirty="0">
                <a:solidFill>
                  <a:srgbClr val="0000FF"/>
                </a:solidFill>
                <a:effectLst/>
              </a:rPr>
              <a:t>社会基盤</a:t>
            </a:r>
            <a:endParaRPr lang="en-US" altLang="ja-JP" sz="1400" dirty="0">
              <a:solidFill>
                <a:srgbClr val="0000FF"/>
              </a:solidFill>
              <a:effectLst/>
            </a:endParaRPr>
          </a:p>
        </p:txBody>
      </p:sp>
      <p:sp>
        <p:nvSpPr>
          <p:cNvPr id="69" name="テキスト ボックス 68"/>
          <p:cNvSpPr txBox="1"/>
          <p:nvPr/>
        </p:nvSpPr>
        <p:spPr>
          <a:xfrm>
            <a:off x="7010400" y="5029200"/>
            <a:ext cx="1600200" cy="1077218"/>
          </a:xfrm>
          <a:prstGeom prst="rect">
            <a:avLst/>
          </a:prstGeom>
          <a:noFill/>
        </p:spPr>
        <p:txBody>
          <a:bodyPr wrap="square" rtlCol="0">
            <a:spAutoFit/>
          </a:bodyPr>
          <a:lstStyle/>
          <a:p>
            <a:pPr algn="r"/>
            <a:r>
              <a:rPr kumimoji="1" lang="ja-JP" altLang="en-US" sz="3200" dirty="0" smtClean="0">
                <a:solidFill>
                  <a:srgbClr val="0000FF"/>
                </a:solidFill>
                <a:effectLst/>
                <a:latin typeface="HGP創英角ｺﾞｼｯｸUB"/>
                <a:ea typeface="HGP創英角ｺﾞｼｯｸUB"/>
                <a:cs typeface="HGP創英角ｺﾞｼｯｸUB"/>
              </a:rPr>
              <a:t>本質的</a:t>
            </a:r>
          </a:p>
          <a:p>
            <a:pPr algn="r"/>
            <a:r>
              <a:rPr kumimoji="1" lang="ja-JP" altLang="en-US" sz="3200" dirty="0" smtClean="0">
                <a:solidFill>
                  <a:srgbClr val="0000FF"/>
                </a:solidFill>
                <a:effectLst/>
                <a:latin typeface="HGP創英角ｺﾞｼｯｸUB"/>
                <a:ea typeface="HGP創英角ｺﾞｼｯｸUB"/>
                <a:cs typeface="HGP創英角ｺﾞｼｯｸUB"/>
              </a:rPr>
              <a:t>な変化</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48" name="角丸四角形 47"/>
          <p:cNvSpPr/>
          <p:nvPr/>
        </p:nvSpPr>
        <p:spPr bwMode="auto">
          <a:xfrm rot="16200000">
            <a:off x="808002" y="2918022"/>
            <a:ext cx="4618118" cy="1639568"/>
          </a:xfrm>
          <a:prstGeom prst="roundRect">
            <a:avLst>
              <a:gd name="adj" fmla="val 0"/>
            </a:avLst>
          </a:prstGeom>
          <a:solidFill>
            <a:srgbClr val="33ACBD">
              <a:alpha val="50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4" name="図 13"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011" y="741735"/>
            <a:ext cx="2819400" cy="2819400"/>
          </a:xfrm>
          <a:prstGeom prst="rect">
            <a:avLst/>
          </a:prstGeom>
        </p:spPr>
      </p:pic>
      <p:sp>
        <p:nvSpPr>
          <p:cNvPr id="17" name="テキスト ボックス 16"/>
          <p:cNvSpPr txBox="1"/>
          <p:nvPr/>
        </p:nvSpPr>
        <p:spPr>
          <a:xfrm>
            <a:off x="2716211" y="1975248"/>
            <a:ext cx="1371600" cy="523220"/>
          </a:xfrm>
          <a:prstGeom prst="rect">
            <a:avLst/>
          </a:prstGeom>
          <a:noFill/>
        </p:spPr>
        <p:txBody>
          <a:bodyPr wrap="square" rtlCol="0">
            <a:spAutoFit/>
          </a:bodyPr>
          <a:lstStyle/>
          <a:p>
            <a:pPr algn="ctr"/>
            <a:r>
              <a:rPr kumimoji="1" lang="ja-JP" altLang="en-US" sz="2800" dirty="0" smtClean="0">
                <a:solidFill>
                  <a:srgbClr val="FFFFFF"/>
                </a:solidFill>
                <a:effectLst/>
                <a:latin typeface="HGP創英角ｺﾞｼｯｸUB"/>
                <a:ea typeface="HGP創英角ｺﾞｼｯｸUB"/>
                <a:cs typeface="HGP創英角ｺﾞｼｯｸUB"/>
              </a:rPr>
              <a:t>クラウド</a:t>
            </a:r>
            <a:endParaRPr kumimoji="1" lang="ja-JP" altLang="en-US" sz="2800" dirty="0">
              <a:solidFill>
                <a:srgbClr val="FFFFFF"/>
              </a:solidFill>
              <a:effectLst/>
              <a:latin typeface="HGP創英角ｺﾞｼｯｸUB"/>
              <a:ea typeface="HGP創英角ｺﾞｼｯｸUB"/>
              <a:cs typeface="HGP創英角ｺﾞｼｯｸUB"/>
            </a:endParaRPr>
          </a:p>
        </p:txBody>
      </p:sp>
      <p:sp>
        <p:nvSpPr>
          <p:cNvPr id="54" name="フリーフォーム 53"/>
          <p:cNvSpPr/>
          <p:nvPr/>
        </p:nvSpPr>
        <p:spPr>
          <a:xfrm>
            <a:off x="1461525" y="2029229"/>
            <a:ext cx="1108237" cy="707886"/>
          </a:xfrm>
          <a:custGeom>
            <a:avLst/>
            <a:gdLst>
              <a:gd name="connsiteX0" fmla="*/ 0 w 5899150"/>
              <a:gd name="connsiteY0" fmla="*/ 3257550 h 3257550"/>
              <a:gd name="connsiteX1" fmla="*/ 4953000 w 5899150"/>
              <a:gd name="connsiteY1" fmla="*/ 393700 h 3257550"/>
              <a:gd name="connsiteX2" fmla="*/ 4768850 w 5899150"/>
              <a:gd name="connsiteY2" fmla="*/ 0 h 3257550"/>
              <a:gd name="connsiteX3" fmla="*/ 5899150 w 5899150"/>
              <a:gd name="connsiteY3" fmla="*/ 400050 h 3257550"/>
              <a:gd name="connsiteX4" fmla="*/ 5511800 w 5899150"/>
              <a:gd name="connsiteY4" fmla="*/ 1536700 h 3257550"/>
              <a:gd name="connsiteX5" fmla="*/ 5327650 w 5899150"/>
              <a:gd name="connsiteY5" fmla="*/ 1149350 h 3257550"/>
              <a:gd name="connsiteX6" fmla="*/ 0 w 5899150"/>
              <a:gd name="connsiteY6" fmla="*/ 325755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9150" h="3257550">
                <a:moveTo>
                  <a:pt x="0" y="3257550"/>
                </a:moveTo>
                <a:lnTo>
                  <a:pt x="4953000" y="393700"/>
                </a:lnTo>
                <a:lnTo>
                  <a:pt x="4768850" y="0"/>
                </a:lnTo>
                <a:lnTo>
                  <a:pt x="5899150" y="400050"/>
                </a:lnTo>
                <a:lnTo>
                  <a:pt x="5511800" y="1536700"/>
                </a:lnTo>
                <a:lnTo>
                  <a:pt x="5327650" y="1149350"/>
                </a:lnTo>
                <a:lnTo>
                  <a:pt x="0" y="3257550"/>
                </a:lnTo>
                <a:close/>
              </a:path>
            </a:pathLst>
          </a:custGeom>
          <a:solidFill>
            <a:srgbClr val="FFCC66"/>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ホームベース 48"/>
          <p:cNvSpPr/>
          <p:nvPr/>
        </p:nvSpPr>
        <p:spPr bwMode="auto">
          <a:xfrm>
            <a:off x="4023292" y="4540247"/>
            <a:ext cx="2504353" cy="228600"/>
          </a:xfrm>
          <a:prstGeom prst="homePlate">
            <a:avLst/>
          </a:prstGeom>
          <a:solidFill>
            <a:schemeClr val="accent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常時接続</a:t>
            </a:r>
          </a:p>
        </p:txBody>
      </p:sp>
      <p:sp>
        <p:nvSpPr>
          <p:cNvPr id="18" name="ホームベース 17"/>
          <p:cNvSpPr/>
          <p:nvPr/>
        </p:nvSpPr>
        <p:spPr bwMode="auto">
          <a:xfrm>
            <a:off x="2565245" y="4781547"/>
            <a:ext cx="2057400" cy="228600"/>
          </a:xfrm>
          <a:prstGeom prst="homePlate">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随時接続</a:t>
            </a:r>
          </a:p>
        </p:txBody>
      </p:sp>
      <p:sp>
        <p:nvSpPr>
          <p:cNvPr id="53" name="ホームベース 52"/>
          <p:cNvSpPr/>
          <p:nvPr/>
        </p:nvSpPr>
        <p:spPr bwMode="auto">
          <a:xfrm>
            <a:off x="4552080" y="5238747"/>
            <a:ext cx="1975565" cy="228600"/>
          </a:xfrm>
          <a:prstGeom prst="homePlate">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ソーシャル</a:t>
            </a:r>
          </a:p>
        </p:txBody>
      </p:sp>
      <p:sp>
        <p:nvSpPr>
          <p:cNvPr id="50" name="ホームベース 49"/>
          <p:cNvSpPr/>
          <p:nvPr/>
        </p:nvSpPr>
        <p:spPr bwMode="auto">
          <a:xfrm>
            <a:off x="3728453" y="5467347"/>
            <a:ext cx="2799192" cy="228600"/>
          </a:xfrm>
          <a:prstGeom prst="homePlate">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パーソナル</a:t>
            </a:r>
          </a:p>
        </p:txBody>
      </p:sp>
      <p:sp>
        <p:nvSpPr>
          <p:cNvPr id="51" name="ホームベース 50"/>
          <p:cNvSpPr/>
          <p:nvPr/>
        </p:nvSpPr>
        <p:spPr bwMode="auto">
          <a:xfrm>
            <a:off x="2553179" y="5695947"/>
            <a:ext cx="3974465" cy="228600"/>
          </a:xfrm>
          <a:prstGeom prst="homePlat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ビジネス</a:t>
            </a:r>
          </a:p>
        </p:txBody>
      </p:sp>
      <p:sp>
        <p:nvSpPr>
          <p:cNvPr id="21" name="テキスト ボックス 20"/>
          <p:cNvSpPr txBox="1"/>
          <p:nvPr/>
        </p:nvSpPr>
        <p:spPr>
          <a:xfrm>
            <a:off x="4030666" y="3463755"/>
            <a:ext cx="1353979" cy="523220"/>
          </a:xfrm>
          <a:prstGeom prst="rect">
            <a:avLst/>
          </a:prstGeom>
          <a:noFill/>
        </p:spPr>
        <p:txBody>
          <a:bodyPr wrap="square" rtlCol="0">
            <a:spAutoFit/>
          </a:bodyPr>
          <a:lstStyle/>
          <a:p>
            <a:pPr algn="ctr"/>
            <a:r>
              <a:rPr lang="ja-JP" altLang="en-US" sz="2000" dirty="0" smtClean="0">
                <a:solidFill>
                  <a:srgbClr val="FFFFFF"/>
                </a:solidFill>
                <a:effectLst/>
              </a:rPr>
              <a:t>モバイル</a:t>
            </a:r>
            <a:endParaRPr lang="en-US" altLang="ja-JP" sz="2000" dirty="0" smtClean="0">
              <a:solidFill>
                <a:srgbClr val="FFFFFF"/>
              </a:solidFill>
              <a:effectLst/>
            </a:endParaRPr>
          </a:p>
          <a:p>
            <a:pPr algn="ctr"/>
            <a:r>
              <a:rPr lang="en-US" altLang="ja-JP" sz="800" dirty="0" smtClean="0">
                <a:solidFill>
                  <a:srgbClr val="FFFFFF"/>
                </a:solidFill>
                <a:effectLst/>
              </a:rPr>
              <a:t> Smart Mobile Device</a:t>
            </a:r>
            <a:endParaRPr kumimoji="1" lang="ja-JP" altLang="en-US" sz="800" dirty="0">
              <a:solidFill>
                <a:srgbClr val="FFFFFF"/>
              </a:solidFill>
              <a:effectLst/>
            </a:endParaRPr>
          </a:p>
        </p:txBody>
      </p:sp>
      <p:sp>
        <p:nvSpPr>
          <p:cNvPr id="47" name="テキスト ボックス 46"/>
          <p:cNvSpPr txBox="1"/>
          <p:nvPr/>
        </p:nvSpPr>
        <p:spPr>
          <a:xfrm>
            <a:off x="2412845" y="4094977"/>
            <a:ext cx="1353979" cy="523220"/>
          </a:xfrm>
          <a:prstGeom prst="rect">
            <a:avLst/>
          </a:prstGeom>
          <a:noFill/>
        </p:spPr>
        <p:txBody>
          <a:bodyPr wrap="square" rtlCol="0">
            <a:spAutoFit/>
          </a:bodyPr>
          <a:lstStyle/>
          <a:p>
            <a:pPr algn="ctr"/>
            <a:r>
              <a:rPr kumimoji="1" lang="en-US" altLang="ja-JP" sz="2000" dirty="0" smtClean="0">
                <a:solidFill>
                  <a:srgbClr val="FFFFFF"/>
                </a:solidFill>
                <a:effectLst/>
              </a:rPr>
              <a:t>PC</a:t>
            </a:r>
          </a:p>
          <a:p>
            <a:pPr algn="ctr"/>
            <a:r>
              <a:rPr lang="en-US" altLang="ja-JP" sz="800" dirty="0" smtClean="0">
                <a:solidFill>
                  <a:srgbClr val="FFFFFF"/>
                </a:solidFill>
                <a:effectLst/>
              </a:rPr>
              <a:t>Personal Computer</a:t>
            </a:r>
            <a:endParaRPr kumimoji="1" lang="ja-JP" altLang="en-US" sz="800" dirty="0">
              <a:solidFill>
                <a:srgbClr val="FFFFFF"/>
              </a:solidFill>
              <a:effectLst/>
            </a:endParaRPr>
          </a:p>
        </p:txBody>
      </p:sp>
      <p:sp>
        <p:nvSpPr>
          <p:cNvPr id="41" name="テキスト ボックス 40"/>
          <p:cNvSpPr txBox="1"/>
          <p:nvPr/>
        </p:nvSpPr>
        <p:spPr>
          <a:xfrm>
            <a:off x="389022" y="5029200"/>
            <a:ext cx="1600200" cy="1077218"/>
          </a:xfrm>
          <a:prstGeom prst="rect">
            <a:avLst/>
          </a:prstGeom>
          <a:noFill/>
        </p:spPr>
        <p:txBody>
          <a:bodyPr wrap="square" rtlCol="0">
            <a:spAutoFit/>
          </a:bodyPr>
          <a:lstStyle/>
          <a:p>
            <a:r>
              <a:rPr kumimoji="1" lang="ja-JP" altLang="en-US" sz="3200" dirty="0" smtClean="0">
                <a:solidFill>
                  <a:srgbClr val="800000"/>
                </a:solidFill>
                <a:effectLst/>
                <a:latin typeface="HGP創英角ｺﾞｼｯｸUB"/>
                <a:ea typeface="HGP創英角ｺﾞｼｯｸUB"/>
                <a:cs typeface="HGP創英角ｺﾞｼｯｸUB"/>
              </a:rPr>
              <a:t>従来の</a:t>
            </a:r>
            <a:endParaRPr kumimoji="1" lang="en-US" altLang="ja-JP" sz="3200" dirty="0" smtClean="0">
              <a:solidFill>
                <a:srgbClr val="800000"/>
              </a:solidFill>
              <a:effectLst/>
              <a:latin typeface="HGP創英角ｺﾞｼｯｸUB"/>
              <a:ea typeface="HGP創英角ｺﾞｼｯｸUB"/>
              <a:cs typeface="HGP創英角ｺﾞｼｯｸUB"/>
            </a:endParaRPr>
          </a:p>
          <a:p>
            <a:r>
              <a:rPr lang="ja-JP" altLang="en-US" sz="3200" dirty="0" smtClean="0">
                <a:solidFill>
                  <a:srgbClr val="800000"/>
                </a:solidFill>
                <a:effectLst/>
                <a:latin typeface="HGP創英角ｺﾞｼｯｸUB"/>
                <a:ea typeface="HGP創英角ｺﾞｼｯｸUB"/>
                <a:cs typeface="HGP創英角ｺﾞｼｯｸUB"/>
              </a:rPr>
              <a:t>システム</a:t>
            </a:r>
            <a:endParaRPr kumimoji="1" lang="ja-JP" altLang="en-US" sz="3200" dirty="0">
              <a:solidFill>
                <a:srgbClr val="800000"/>
              </a:solidFill>
              <a:effectLst/>
              <a:latin typeface="HGP創英角ｺﾞｼｯｸUB"/>
              <a:ea typeface="HGP創英角ｺﾞｼｯｸUB"/>
              <a:cs typeface="HGP創英角ｺﾞｼｯｸUB"/>
            </a:endParaRPr>
          </a:p>
        </p:txBody>
      </p:sp>
      <p:grpSp>
        <p:nvGrpSpPr>
          <p:cNvPr id="3" name="図形グループ 2"/>
          <p:cNvGrpSpPr/>
          <p:nvPr/>
        </p:nvGrpSpPr>
        <p:grpSpPr>
          <a:xfrm>
            <a:off x="639009" y="2109442"/>
            <a:ext cx="1045796" cy="894082"/>
            <a:chOff x="639009" y="2109442"/>
            <a:chExt cx="1045796" cy="894082"/>
          </a:xfrm>
        </p:grpSpPr>
        <p:grpSp>
          <p:nvGrpSpPr>
            <p:cNvPr id="96" name="図形グループ 95"/>
            <p:cNvGrpSpPr/>
            <p:nvPr/>
          </p:nvGrpSpPr>
          <p:grpSpPr>
            <a:xfrm>
              <a:off x="639009" y="2111983"/>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a:stCxn id="98" idx="6"/>
                <a:endCxn id="9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39009" y="2305445"/>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a:stCxn id="102" idx="6"/>
                <a:endCxn id="10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39009" y="2487038"/>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a:stCxn id="106" idx="6"/>
                <a:endCxn id="10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39009" y="2846041"/>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a:stCxn id="110" idx="6"/>
                <a:endCxn id="10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39009" y="266272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a:stCxn id="114" idx="6"/>
                <a:endCxn id="11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992655" y="2109442"/>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a:stCxn id="118" idx="6"/>
                <a:endCxn id="11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992655" y="230290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a:stCxn id="122" idx="6"/>
                <a:endCxn id="1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992655" y="2484497"/>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a:stCxn id="126" idx="6"/>
                <a:endCxn id="1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992655" y="2843500"/>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a:stCxn id="130" idx="6"/>
                <a:endCxn id="1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992655" y="2660185"/>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a:stCxn id="134" idx="6"/>
                <a:endCxn id="1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1367305" y="2111983"/>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a:stCxn id="138" idx="6"/>
                <a:endCxn id="1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1367305" y="2305445"/>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a:stCxn id="142" idx="6"/>
                <a:endCxn id="1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1367305" y="2487038"/>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a:stCxn id="146" idx="6"/>
                <a:endCxn id="1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1367305" y="2846041"/>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a:stCxn id="150" idx="6"/>
                <a:endCxn id="1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1367305" y="2662726"/>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a:stCxn id="154" idx="6"/>
                <a:endCxn id="1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156" name="図 155"/>
          <p:cNvPicPr>
            <a:picLocks noChangeAspect="1"/>
          </p:cNvPicPr>
          <p:nvPr/>
        </p:nvPicPr>
        <p:blipFill>
          <a:blip r:embed="rId4">
            <a:clrChange>
              <a:clrFrom>
                <a:srgbClr val="FFFFFF"/>
              </a:clrFrom>
              <a:clrTo>
                <a:srgbClr val="FFFFFF">
                  <a:alpha val="0"/>
                </a:srgbClr>
              </a:clrTo>
            </a:clrChange>
          </a:blip>
          <a:stretch>
            <a:fillRect/>
          </a:stretch>
        </p:blipFill>
        <p:spPr>
          <a:xfrm>
            <a:off x="2716211" y="3393801"/>
            <a:ext cx="738189" cy="782165"/>
          </a:xfrm>
          <a:prstGeom prst="rect">
            <a:avLst/>
          </a:prstGeom>
        </p:spPr>
      </p:pic>
      <p:pic>
        <p:nvPicPr>
          <p:cNvPr id="157" name="図 156"/>
          <p:cNvPicPr>
            <a:picLocks noChangeAspect="1"/>
          </p:cNvPicPr>
          <p:nvPr/>
        </p:nvPicPr>
        <p:blipFill>
          <a:blip r:embed="rId5">
            <a:clrChange>
              <a:clrFrom>
                <a:srgbClr val="FFFFFF"/>
              </a:clrFrom>
              <a:clrTo>
                <a:srgbClr val="FFFFFF">
                  <a:alpha val="0"/>
                </a:srgbClr>
              </a:clrTo>
            </a:clrChange>
          </a:blip>
          <a:stretch>
            <a:fillRect/>
          </a:stretch>
        </p:blipFill>
        <p:spPr>
          <a:xfrm>
            <a:off x="4243987" y="2875249"/>
            <a:ext cx="667826" cy="583579"/>
          </a:xfrm>
          <a:prstGeom prst="rect">
            <a:avLst/>
          </a:prstGeom>
        </p:spPr>
      </p:pic>
      <p:pic>
        <p:nvPicPr>
          <p:cNvPr id="158" name="図 157"/>
          <p:cNvPicPr>
            <a:picLocks noChangeAspect="1"/>
          </p:cNvPicPr>
          <p:nvPr/>
        </p:nvPicPr>
        <p:blipFill>
          <a:blip r:embed="rId6">
            <a:clrChange>
              <a:clrFrom>
                <a:srgbClr val="FFFFFF"/>
              </a:clrFrom>
              <a:clrTo>
                <a:srgbClr val="FFFFFF">
                  <a:alpha val="0"/>
                </a:srgbClr>
              </a:clrTo>
            </a:clrChange>
          </a:blip>
          <a:stretch>
            <a:fillRect/>
          </a:stretch>
        </p:blipFill>
        <p:spPr>
          <a:xfrm>
            <a:off x="4936482" y="2915027"/>
            <a:ext cx="345858" cy="557836"/>
          </a:xfrm>
          <a:prstGeom prst="rect">
            <a:avLst/>
          </a:prstGeom>
        </p:spPr>
      </p:pic>
      <p:pic>
        <p:nvPicPr>
          <p:cNvPr id="159" name="図 158"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8353" y="2128570"/>
            <a:ext cx="879292" cy="603500"/>
          </a:xfrm>
          <a:prstGeom prst="rect">
            <a:avLst/>
          </a:prstGeom>
        </p:spPr>
      </p:pic>
      <p:grpSp>
        <p:nvGrpSpPr>
          <p:cNvPr id="8" name="図形グループ 7"/>
          <p:cNvGrpSpPr/>
          <p:nvPr/>
        </p:nvGrpSpPr>
        <p:grpSpPr>
          <a:xfrm>
            <a:off x="764055" y="3128710"/>
            <a:ext cx="806939" cy="688305"/>
            <a:chOff x="758730" y="3198675"/>
            <a:chExt cx="806939" cy="688305"/>
          </a:xfrm>
        </p:grpSpPr>
        <p:sp>
          <p:nvSpPr>
            <p:cNvPr id="7" name="正方形/長方形 6"/>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角丸四角形 15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リーフォーム 55"/>
          <p:cNvSpPr/>
          <p:nvPr/>
        </p:nvSpPr>
        <p:spPr>
          <a:xfrm flipV="1">
            <a:off x="1474225" y="3322391"/>
            <a:ext cx="1108237" cy="739928"/>
          </a:xfrm>
          <a:custGeom>
            <a:avLst/>
            <a:gdLst>
              <a:gd name="connsiteX0" fmla="*/ 0 w 5899150"/>
              <a:gd name="connsiteY0" fmla="*/ 3257550 h 3257550"/>
              <a:gd name="connsiteX1" fmla="*/ 4953000 w 5899150"/>
              <a:gd name="connsiteY1" fmla="*/ 393700 h 3257550"/>
              <a:gd name="connsiteX2" fmla="*/ 4768850 w 5899150"/>
              <a:gd name="connsiteY2" fmla="*/ 0 h 3257550"/>
              <a:gd name="connsiteX3" fmla="*/ 5899150 w 5899150"/>
              <a:gd name="connsiteY3" fmla="*/ 400050 h 3257550"/>
              <a:gd name="connsiteX4" fmla="*/ 5511800 w 5899150"/>
              <a:gd name="connsiteY4" fmla="*/ 1536700 h 3257550"/>
              <a:gd name="connsiteX5" fmla="*/ 5327650 w 5899150"/>
              <a:gd name="connsiteY5" fmla="*/ 1149350 h 3257550"/>
              <a:gd name="connsiteX6" fmla="*/ 0 w 5899150"/>
              <a:gd name="connsiteY6" fmla="*/ 325755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9150" h="3257550">
                <a:moveTo>
                  <a:pt x="0" y="3257550"/>
                </a:moveTo>
                <a:lnTo>
                  <a:pt x="4953000" y="393700"/>
                </a:lnTo>
                <a:lnTo>
                  <a:pt x="4768850" y="0"/>
                </a:lnTo>
                <a:lnTo>
                  <a:pt x="5899150" y="400050"/>
                </a:lnTo>
                <a:lnTo>
                  <a:pt x="5511800" y="1536700"/>
                </a:lnTo>
                <a:lnTo>
                  <a:pt x="5327650" y="1149350"/>
                </a:lnTo>
                <a:lnTo>
                  <a:pt x="0" y="3257550"/>
                </a:lnTo>
                <a:close/>
              </a:path>
            </a:pathLst>
          </a:custGeom>
          <a:solidFill>
            <a:srgbClr val="FFCC66"/>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11</a:t>
            </a:fld>
            <a:endParaRPr kumimoji="1" lang="ja-JP" altLang="en-US" dirty="0"/>
          </a:p>
        </p:txBody>
      </p:sp>
    </p:spTree>
    <p:extLst>
      <p:ext uri="{BB962C8B-B14F-4D97-AF65-F5344CB8AC3E}">
        <p14:creationId xmlns:p14="http://schemas.microsoft.com/office/powerpoint/2010/main" val="2034033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p:tgtEl>
                                          <p:spTgt spid="60"/>
                                        </p:tgtEl>
                                        <p:attrNameLst>
                                          <p:attrName>ppt_x</p:attrName>
                                        </p:attrNameLst>
                                      </p:cBhvr>
                                      <p:tavLst>
                                        <p:tav tm="0">
                                          <p:val>
                                            <p:strVal val="#ppt_x-#ppt_w*1.125000"/>
                                          </p:val>
                                        </p:tav>
                                        <p:tav tm="100000">
                                          <p:val>
                                            <p:strVal val="#ppt_x"/>
                                          </p:val>
                                        </p:tav>
                                      </p:tavLst>
                                    </p:anim>
                                    <p:animEffect transition="in" filter="wipe(right)">
                                      <p:cBhvr>
                                        <p:cTn id="34" dur="500"/>
                                        <p:tgtEl>
                                          <p:spTgt spid="60"/>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ppt_x</p:attrName>
                                        </p:attrNameLst>
                                      </p:cBhvr>
                                      <p:tavLst>
                                        <p:tav tm="0">
                                          <p:val>
                                            <p:strVal val="#ppt_x-#ppt_w*1.125000"/>
                                          </p:val>
                                        </p:tav>
                                        <p:tav tm="100000">
                                          <p:val>
                                            <p:strVal val="#ppt_x"/>
                                          </p:val>
                                        </p:tav>
                                      </p:tavLst>
                                    </p:anim>
                                    <p:animEffect transition="in" filter="wipe(right)">
                                      <p:cBhvr>
                                        <p:cTn id="38" dur="500"/>
                                        <p:tgtEl>
                                          <p:spTgt spid="6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p:tgtEl>
                                          <p:spTgt spid="67"/>
                                        </p:tgtEl>
                                        <p:attrNameLst>
                                          <p:attrName>ppt_x</p:attrName>
                                        </p:attrNameLst>
                                      </p:cBhvr>
                                      <p:tavLst>
                                        <p:tav tm="0">
                                          <p:val>
                                            <p:strVal val="#ppt_x-#ppt_w*1.125000"/>
                                          </p:val>
                                        </p:tav>
                                        <p:tav tm="100000">
                                          <p:val>
                                            <p:strVal val="#ppt_x"/>
                                          </p:val>
                                        </p:tav>
                                      </p:tavLst>
                                    </p:anim>
                                    <p:animEffect transition="in" filter="wipe(right)">
                                      <p:cBhvr>
                                        <p:cTn id="4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0" grpId="0"/>
      <p:bldP spid="67" grpId="0"/>
      <p:bldP spid="68" grpId="0"/>
      <p:bldP spid="49" grpId="0" animBg="1"/>
      <p:bldP spid="18" grpId="0" animBg="1"/>
      <p:bldP spid="53" grpId="0" animBg="1"/>
      <p:bldP spid="50" grpId="0" animBg="1"/>
      <p:bldP spid="5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239050" y="5359400"/>
            <a:ext cx="3359151" cy="768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関連情報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110</a:t>
            </a:fld>
            <a:endParaRPr kumimoji="1" lang="ja-JP" altLang="en-US"/>
          </a:p>
        </p:txBody>
      </p:sp>
      <p:sp>
        <p:nvSpPr>
          <p:cNvPr id="7" name="正方形/長方形 6"/>
          <p:cNvSpPr/>
          <p:nvPr/>
        </p:nvSpPr>
        <p:spPr>
          <a:xfrm>
            <a:off x="1377949" y="4398006"/>
            <a:ext cx="1525327" cy="215444"/>
          </a:xfrm>
          <a:prstGeom prst="rect">
            <a:avLst/>
          </a:prstGeom>
        </p:spPr>
        <p:txBody>
          <a:bodyPr wrap="none">
            <a:spAutoFit/>
          </a:bodyPr>
          <a:lstStyle/>
          <a:p>
            <a:r>
              <a:rPr lang="en-US" altLang="ja-JP" sz="800" dirty="0" smtClean="0">
                <a:solidFill>
                  <a:srgbClr val="595959"/>
                </a:solidFill>
              </a:rPr>
              <a:t>http://libra.netcommerce.co.jp/</a:t>
            </a:r>
            <a:endParaRPr lang="ja-JP" altLang="en-US" sz="800" dirty="0">
              <a:solidFill>
                <a:srgbClr val="595959"/>
              </a:solidFill>
            </a:endParaRPr>
          </a:p>
        </p:txBody>
      </p:sp>
      <p:pic>
        <p:nvPicPr>
          <p:cNvPr id="8" name="図 7"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61" y="4453538"/>
            <a:ext cx="762089" cy="134636"/>
          </a:xfrm>
          <a:prstGeom prst="rect">
            <a:avLst/>
          </a:prstGeom>
        </p:spPr>
      </p:pic>
      <p:pic>
        <p:nvPicPr>
          <p:cNvPr id="9" name="図 8" descr="スクリーンショット 2014-11-13 16.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1" y="1215434"/>
            <a:ext cx="2279120" cy="3099952"/>
          </a:xfrm>
          <a:prstGeom prst="rect">
            <a:avLst/>
          </a:prstGeom>
          <a:ln>
            <a:noFill/>
          </a:ln>
          <a:effectLst>
            <a:outerShdw blurRad="292100" dist="139700" dir="2700000" algn="tl" rotWithShape="0">
              <a:srgbClr val="333333">
                <a:alpha val="65000"/>
              </a:srgbClr>
            </a:outerShdw>
          </a:effectLst>
        </p:spPr>
      </p:pic>
      <p:sp>
        <p:nvSpPr>
          <p:cNvPr id="10" name="テキスト ボックス 2"/>
          <p:cNvSpPr txBox="1">
            <a:spLocks noChangeArrowheads="1"/>
          </p:cNvSpPr>
          <p:nvPr/>
        </p:nvSpPr>
        <p:spPr bwMode="auto">
          <a:xfrm>
            <a:off x="3248527" y="4407910"/>
            <a:ext cx="2351926"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毎日更新</a:t>
            </a:r>
            <a:r>
              <a:rPr lang="en-US" altLang="ja-JP" sz="800" dirty="0" smtClean="0">
                <a:solidFill>
                  <a:srgbClr val="595959"/>
                </a:solidFill>
                <a:latin typeface="メイリオ"/>
                <a:ea typeface="メイリオ"/>
                <a:cs typeface="メイリオ"/>
              </a:rPr>
              <a:t>】</a:t>
            </a:r>
            <a:r>
              <a:rPr lang="en-US" altLang="ja-JP" sz="800" dirty="0" err="1" smtClean="0">
                <a:solidFill>
                  <a:srgbClr val="595959"/>
                </a:solidFill>
                <a:latin typeface="メイリオ"/>
                <a:ea typeface="メイリオ"/>
                <a:cs typeface="メイリオ"/>
              </a:rPr>
              <a:t>Itmedia</a:t>
            </a:r>
            <a:r>
              <a:rPr lang="en-US" altLang="ja-JP" sz="800" dirty="0" smtClean="0">
                <a:solidFill>
                  <a:srgbClr val="595959"/>
                </a:solidFill>
                <a:latin typeface="メイリオ"/>
                <a:ea typeface="メイリオ"/>
                <a:cs typeface="メイリオ"/>
              </a:rPr>
              <a:t> </a:t>
            </a:r>
            <a:r>
              <a:rPr lang="ja-JP" altLang="en-US" sz="800" dirty="0" smtClean="0">
                <a:solidFill>
                  <a:srgbClr val="595959"/>
                </a:solidFill>
                <a:latin typeface="メイリオ"/>
                <a:ea typeface="メイリオ"/>
                <a:cs typeface="メイリオ"/>
              </a:rPr>
              <a:t>オルタナティブ・ブログ</a:t>
            </a:r>
            <a:endParaRPr lang="ja-JP" altLang="en-US" sz="800" dirty="0">
              <a:solidFill>
                <a:srgbClr val="595959"/>
              </a:solidFill>
              <a:latin typeface="メイリオ"/>
              <a:ea typeface="メイリオ"/>
              <a:cs typeface="メイリオ"/>
            </a:endParaRPr>
          </a:p>
        </p:txBody>
      </p:sp>
      <p:sp>
        <p:nvSpPr>
          <p:cNvPr id="11" name="正方形/長方形 5">
            <a:hlinkClick r:id="rId4"/>
          </p:cNvPr>
          <p:cNvSpPr>
            <a:spLocks noChangeArrowheads="1"/>
          </p:cNvSpPr>
          <p:nvPr/>
        </p:nvSpPr>
        <p:spPr bwMode="auto">
          <a:xfrm>
            <a:off x="3861175" y="4569044"/>
            <a:ext cx="1908295"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blogs.itmedia.co.jp</a:t>
            </a:r>
            <a:r>
              <a:rPr lang="en-US" altLang="ja-JP" sz="800" dirty="0">
                <a:solidFill>
                  <a:srgbClr val="595959"/>
                </a:solidFill>
                <a:effectLst/>
              </a:rPr>
              <a:t>/</a:t>
            </a:r>
            <a:r>
              <a:rPr lang="en-US" altLang="ja-JP" sz="800" dirty="0" err="1">
                <a:solidFill>
                  <a:srgbClr val="595959"/>
                </a:solidFill>
                <a:effectLst/>
              </a:rPr>
              <a:t>itsolutionjuku</a:t>
            </a:r>
            <a:r>
              <a:rPr lang="en-US" altLang="ja-JP" sz="800" dirty="0">
                <a:solidFill>
                  <a:srgbClr val="595959"/>
                </a:solidFill>
                <a:effectLst/>
              </a:rPr>
              <a:t>/</a:t>
            </a:r>
            <a:endParaRPr lang="ja-JP" altLang="en-US" sz="800" dirty="0">
              <a:solidFill>
                <a:srgbClr val="595959"/>
              </a:solidFill>
              <a:effectLst/>
            </a:endParaRPr>
          </a:p>
        </p:txBody>
      </p:sp>
      <p:pic>
        <p:nvPicPr>
          <p:cNvPr id="12" name="図 11" descr="スクリーンショット 2014-06-09 15.3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181" y="1215434"/>
            <a:ext cx="2684589" cy="2946400"/>
          </a:xfrm>
          <a:prstGeom prst="rect">
            <a:avLst/>
          </a:prstGeom>
          <a:ln>
            <a:noFill/>
          </a:ln>
          <a:effectLst>
            <a:outerShdw blurRad="292100" dist="139700" dir="2700000" algn="tl" rotWithShape="0">
              <a:srgbClr val="333333">
                <a:alpha val="65000"/>
              </a:srgbClr>
            </a:outerShdw>
          </a:effectLst>
        </p:spPr>
      </p:pic>
      <p:sp>
        <p:nvSpPr>
          <p:cNvPr id="13" name="正方形/長方形 5">
            <a:hlinkClick r:id="rId4"/>
          </p:cNvPr>
          <p:cNvSpPr>
            <a:spLocks noChangeArrowheads="1"/>
          </p:cNvSpPr>
          <p:nvPr/>
        </p:nvSpPr>
        <p:spPr bwMode="auto">
          <a:xfrm>
            <a:off x="3861175" y="4922170"/>
            <a:ext cx="1739278"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www.netcommerce.co.jp</a:t>
            </a:r>
            <a:r>
              <a:rPr lang="en-US" altLang="ja-JP" sz="800" dirty="0">
                <a:solidFill>
                  <a:srgbClr val="595959"/>
                </a:solidFill>
                <a:effectLst/>
              </a:rPr>
              <a:t>/blog</a:t>
            </a:r>
            <a:endParaRPr lang="ja-JP" altLang="en-US" sz="800" dirty="0">
              <a:solidFill>
                <a:srgbClr val="595959"/>
              </a:solidFill>
              <a:effectLst/>
            </a:endParaRPr>
          </a:p>
        </p:txBody>
      </p:sp>
      <p:pic>
        <p:nvPicPr>
          <p:cNvPr id="14" name="図 13" descr="スクリーンショット 2014-06-09 15.4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031" y="1407967"/>
            <a:ext cx="2170757" cy="2907419"/>
          </a:xfrm>
          <a:prstGeom prst="rect">
            <a:avLst/>
          </a:prstGeom>
          <a:ln>
            <a:noFill/>
          </a:ln>
          <a:effectLst>
            <a:outerShdw blurRad="292100" dist="139700" dir="2700000" algn="tl" rotWithShape="0">
              <a:srgbClr val="333333">
                <a:alpha val="65000"/>
              </a:srgbClr>
            </a:outerShdw>
          </a:effectLst>
        </p:spPr>
      </p:pic>
      <p:sp>
        <p:nvSpPr>
          <p:cNvPr id="15" name="テキスト ボックス 2"/>
          <p:cNvSpPr txBox="1">
            <a:spLocks noChangeArrowheads="1"/>
          </p:cNvSpPr>
          <p:nvPr/>
        </p:nvSpPr>
        <p:spPr bwMode="auto">
          <a:xfrm>
            <a:off x="3248527" y="4814448"/>
            <a:ext cx="1856548"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毎週更新</a:t>
            </a:r>
            <a:r>
              <a:rPr lang="en-US" altLang="ja-JP" sz="800" dirty="0" smtClean="0">
                <a:solidFill>
                  <a:srgbClr val="595959"/>
                </a:solidFill>
                <a:latin typeface="メイリオ"/>
                <a:ea typeface="メイリオ"/>
                <a:cs typeface="メイリオ"/>
              </a:rPr>
              <a:t>】NetCommerce </a:t>
            </a:r>
            <a:r>
              <a:rPr lang="ja-JP" altLang="en-US" sz="800" dirty="0" smtClean="0">
                <a:solidFill>
                  <a:srgbClr val="595959"/>
                </a:solidFill>
                <a:latin typeface="メイリオ"/>
                <a:ea typeface="メイリオ"/>
                <a:cs typeface="メイリオ"/>
              </a:rPr>
              <a:t>ブログ</a:t>
            </a:r>
            <a:endParaRPr lang="ja-JP" altLang="en-US" sz="800" dirty="0">
              <a:solidFill>
                <a:srgbClr val="595959"/>
              </a:solidFill>
              <a:latin typeface="メイリオ"/>
              <a:ea typeface="メイリオ"/>
              <a:cs typeface="メイリオ"/>
            </a:endParaRPr>
          </a:p>
        </p:txBody>
      </p:sp>
      <p:sp>
        <p:nvSpPr>
          <p:cNvPr id="21" name="正方形/長方形 20"/>
          <p:cNvSpPr/>
          <p:nvPr/>
        </p:nvSpPr>
        <p:spPr>
          <a:xfrm>
            <a:off x="6153150" y="4411317"/>
            <a:ext cx="2552700" cy="430887"/>
          </a:xfrm>
          <a:prstGeom prst="rect">
            <a:avLst/>
          </a:prstGeom>
        </p:spPr>
        <p:txBody>
          <a:bodyPr wrap="square">
            <a:spAutoFit/>
          </a:bodyPr>
          <a:lstStyle/>
          <a:p>
            <a:r>
              <a:rPr lang="ja-JP" altLang="en-US" sz="1200" dirty="0">
                <a:solidFill>
                  <a:srgbClr val="595959"/>
                </a:solidFill>
                <a:latin typeface="メイリオ"/>
                <a:ea typeface="メイリオ"/>
                <a:cs typeface="メイリオ"/>
              </a:rPr>
              <a:t>システムインテグレーション崩壊</a:t>
            </a:r>
          </a:p>
          <a:p>
            <a:r>
              <a:rPr lang="ja-JP" altLang="en-US" sz="1000" dirty="0" smtClean="0">
                <a:solidFill>
                  <a:srgbClr val="595959"/>
                </a:solidFill>
                <a:latin typeface="メイリオ"/>
                <a:ea typeface="メイリオ"/>
                <a:cs typeface="メイリオ"/>
              </a:rPr>
              <a:t>これから</a:t>
            </a:r>
            <a:r>
              <a:rPr lang="en-US" altLang="ja-JP" sz="1000" dirty="0" err="1">
                <a:solidFill>
                  <a:srgbClr val="595959"/>
                </a:solidFill>
                <a:latin typeface="メイリオ"/>
                <a:ea typeface="メイリオ"/>
                <a:cs typeface="メイリオ"/>
              </a:rPr>
              <a:t>SIer</a:t>
            </a:r>
            <a:r>
              <a:rPr lang="ja-JP" altLang="en-US" sz="1000" dirty="0">
                <a:solidFill>
                  <a:srgbClr val="595959"/>
                </a:solidFill>
                <a:latin typeface="メイリオ"/>
                <a:ea typeface="メイリオ"/>
                <a:cs typeface="メイリオ"/>
              </a:rPr>
              <a:t>はどう生き残ればいいか？</a:t>
            </a:r>
          </a:p>
        </p:txBody>
      </p:sp>
      <p:sp>
        <p:nvSpPr>
          <p:cNvPr id="23" name="正方形/長方形 22"/>
          <p:cNvSpPr/>
          <p:nvPr/>
        </p:nvSpPr>
        <p:spPr>
          <a:xfrm>
            <a:off x="6261100" y="4825028"/>
            <a:ext cx="2133918" cy="215444"/>
          </a:xfrm>
          <a:prstGeom prst="rect">
            <a:avLst/>
          </a:prstGeom>
        </p:spPr>
        <p:txBody>
          <a:bodyPr wrap="none">
            <a:spAutoFit/>
          </a:bodyPr>
          <a:lstStyle/>
          <a:p>
            <a:r>
              <a:rPr lang="en-US" altLang="ja-JP" sz="800" dirty="0">
                <a:solidFill>
                  <a:srgbClr val="595959"/>
                </a:solidFill>
              </a:rPr>
              <a:t>http://</a:t>
            </a:r>
            <a:r>
              <a:rPr lang="en-US" altLang="ja-JP" sz="800" dirty="0" err="1">
                <a:solidFill>
                  <a:srgbClr val="595959"/>
                </a:solidFill>
              </a:rPr>
              <a:t>gihyo.jp</a:t>
            </a:r>
            <a:r>
              <a:rPr lang="en-US" altLang="ja-JP" sz="800" dirty="0">
                <a:solidFill>
                  <a:srgbClr val="595959"/>
                </a:solidFill>
              </a:rPr>
              <a:t>/book/2014/978-4-7741-6522-6</a:t>
            </a:r>
            <a:endParaRPr lang="ja-JP" altLang="en-US" sz="800" dirty="0">
              <a:solidFill>
                <a:srgbClr val="595959"/>
              </a:solidFill>
            </a:endParaRPr>
          </a:p>
        </p:txBody>
      </p:sp>
      <p:pic>
        <p:nvPicPr>
          <p:cNvPr id="24" name="図 23" descr="IT_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575" y="5538613"/>
            <a:ext cx="2984825" cy="315854"/>
          </a:xfrm>
          <a:prstGeom prst="rect">
            <a:avLst/>
          </a:prstGeom>
        </p:spPr>
      </p:pic>
      <p:sp>
        <p:nvSpPr>
          <p:cNvPr id="26" name="正方形/長方形 25"/>
          <p:cNvSpPr/>
          <p:nvPr/>
        </p:nvSpPr>
        <p:spPr>
          <a:xfrm>
            <a:off x="5239050" y="5854467"/>
            <a:ext cx="3359152" cy="184666"/>
          </a:xfrm>
          <a:prstGeom prst="rect">
            <a:avLst/>
          </a:prstGeom>
        </p:spPr>
        <p:txBody>
          <a:bodyPr wrap="square">
            <a:spAutoFit/>
          </a:bodyPr>
          <a:lstStyle/>
          <a:p>
            <a:pPr algn="ctr"/>
            <a:r>
              <a:rPr lang="ja-JP" altLang="en-US" sz="600" dirty="0">
                <a:solidFill>
                  <a:schemeClr val="bg1"/>
                </a:solidFill>
              </a:rPr>
              <a:t>今さら聞けない最新</a:t>
            </a:r>
            <a:r>
              <a:rPr lang="en-US" altLang="ja-JP" sz="600" dirty="0">
                <a:solidFill>
                  <a:schemeClr val="bg1"/>
                </a:solidFill>
              </a:rPr>
              <a:t>IT</a:t>
            </a:r>
            <a:r>
              <a:rPr lang="ja-JP" altLang="en-US" sz="600" dirty="0">
                <a:solidFill>
                  <a:schemeClr val="bg1"/>
                </a:solidFill>
              </a:rPr>
              <a:t>トレンドをわかりやすく解説。 ビジネスに活かす実践ノウハウを学びます。</a:t>
            </a:r>
          </a:p>
        </p:txBody>
      </p:sp>
      <p:sp>
        <p:nvSpPr>
          <p:cNvPr id="27" name="正方形/長方形 26"/>
          <p:cNvSpPr/>
          <p:nvPr/>
        </p:nvSpPr>
        <p:spPr>
          <a:xfrm>
            <a:off x="4570413" y="6147540"/>
            <a:ext cx="4027789"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www.netcommerce.co.jp</a:t>
            </a:r>
            <a:r>
              <a:rPr lang="en-US" altLang="ja-JP" sz="800" dirty="0">
                <a:solidFill>
                  <a:schemeClr val="tx1">
                    <a:lumMod val="50000"/>
                    <a:lumOff val="50000"/>
                  </a:schemeClr>
                </a:solidFill>
                <a:latin typeface="メイリオ"/>
                <a:ea typeface="メイリオ"/>
                <a:cs typeface="メイリオ"/>
              </a:rPr>
              <a:t>/</a:t>
            </a:r>
            <a:r>
              <a:rPr lang="en-US" altLang="ja-JP" sz="800" dirty="0" err="1">
                <a:solidFill>
                  <a:schemeClr val="tx1">
                    <a:lumMod val="50000"/>
                    <a:lumOff val="50000"/>
                  </a:schemeClr>
                </a:solidFill>
                <a:latin typeface="メイリオ"/>
                <a:ea typeface="メイリオ"/>
                <a:cs typeface="メイリオ"/>
              </a:rPr>
              <a:t>forit</a:t>
            </a:r>
            <a:r>
              <a:rPr lang="en-US" altLang="ja-JP" sz="800" dirty="0">
                <a:solidFill>
                  <a:schemeClr val="tx1">
                    <a:lumMod val="50000"/>
                    <a:lumOff val="50000"/>
                  </a:schemeClr>
                </a:solidFill>
                <a:latin typeface="メイリオ"/>
                <a:ea typeface="メイリオ"/>
                <a:cs typeface="メイリオ"/>
              </a:rPr>
              <a:t>/it-workshop</a:t>
            </a:r>
            <a:endParaRPr lang="ja-JP" altLang="en-US" sz="800" dirty="0">
              <a:solidFill>
                <a:schemeClr val="tx1">
                  <a:lumMod val="50000"/>
                  <a:lumOff val="50000"/>
                </a:schemeClr>
              </a:solidFill>
              <a:latin typeface="メイリオ"/>
              <a:ea typeface="メイリオ"/>
              <a:cs typeface="メイリオ"/>
            </a:endParaRPr>
          </a:p>
        </p:txBody>
      </p:sp>
      <p:pic>
        <p:nvPicPr>
          <p:cNvPr id="22" name="図 21" descr="SI_disruptio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812993" y="1578691"/>
            <a:ext cx="3127653" cy="2345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7881131"/>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111</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9813597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bwMode="auto">
          <a:xfrm>
            <a:off x="476250" y="1198827"/>
            <a:ext cx="59880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直角三角形 24"/>
          <p:cNvSpPr/>
          <p:nvPr/>
        </p:nvSpPr>
        <p:spPr>
          <a:xfrm flipH="1" flipV="1">
            <a:off x="6966560" y="1275332"/>
            <a:ext cx="1873181" cy="5029202"/>
          </a:xfrm>
          <a:prstGeom prst="rtTriangle">
            <a:avLst/>
          </a:prstGeom>
          <a:solidFill>
            <a:schemeClr val="accent5">
              <a:lumMod val="40000"/>
              <a:lumOff val="6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schemeClr val="dk1"/>
              </a:solidFill>
            </a:endParaRPr>
          </a:p>
        </p:txBody>
      </p:sp>
      <p:sp>
        <p:nvSpPr>
          <p:cNvPr id="2" name="角丸四角形 1"/>
          <p:cNvSpPr/>
          <p:nvPr/>
        </p:nvSpPr>
        <p:spPr bwMode="auto">
          <a:xfrm>
            <a:off x="2724150" y="4572000"/>
            <a:ext cx="62738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09" name="Rectangle 2"/>
          <p:cNvSpPr>
            <a:spLocks noGrp="1" noChangeArrowheads="1"/>
          </p:cNvSpPr>
          <p:nvPr>
            <p:ph type="title"/>
          </p:nvPr>
        </p:nvSpPr>
        <p:spPr/>
        <p:txBody>
          <a:bodyPr/>
          <a:lstStyle/>
          <a:p>
            <a:pPr eaLnBrk="1" hangingPunct="1"/>
            <a:r>
              <a:rPr lang="ja-JP" altLang="en-US" sz="2800" dirty="0" smtClean="0">
                <a:ea typeface="ＭＳ Ｐゴシック" charset="-128"/>
              </a:rPr>
              <a:t>クラウドがもたらす本当の変化（２）</a:t>
            </a:r>
          </a:p>
        </p:txBody>
      </p:sp>
      <p:sp>
        <p:nvSpPr>
          <p:cNvPr id="32" name="角丸四角形 31"/>
          <p:cNvSpPr/>
          <p:nvPr/>
        </p:nvSpPr>
        <p:spPr bwMode="auto">
          <a:xfrm>
            <a:off x="2970213" y="13664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chemeClr val="bg1"/>
                </a:solidFill>
                <a:latin typeface="Arial" charset="0"/>
                <a:ea typeface="HG丸ｺﾞｼｯｸM-PRO" pitchFamily="50" charset="-128"/>
              </a:rPr>
              <a:t>デバイスの種類が増える</a:t>
            </a:r>
            <a:endParaRPr kumimoji="0" lang="ja-JP" altLang="en-US"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3" name="角丸四角形 32"/>
          <p:cNvSpPr/>
          <p:nvPr/>
        </p:nvSpPr>
        <p:spPr bwMode="auto">
          <a:xfrm>
            <a:off x="2970213" y="18998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dirty="0" smtClean="0">
                <a:solidFill>
                  <a:schemeClr val="bg1"/>
                </a:solidFill>
                <a:latin typeface="Arial" charset="0"/>
                <a:ea typeface="HG丸ｺﾞｼｯｸM-PRO" pitchFamily="50" charset="-128"/>
              </a:rPr>
              <a:t>UI</a:t>
            </a:r>
            <a:r>
              <a:rPr kumimoji="0" lang="ja-JP" altLang="en-US" sz="1800" dirty="0" smtClean="0">
                <a:solidFill>
                  <a:schemeClr val="bg1"/>
                </a:solidFill>
                <a:latin typeface="Arial" charset="0"/>
                <a:ea typeface="HG丸ｺﾞｼｯｸM-PRO" pitchFamily="50" charset="-128"/>
              </a:rPr>
              <a:t>が</a:t>
            </a:r>
            <a:r>
              <a:rPr kumimoji="0" lang="en-US" altLang="ja-JP" sz="1800" dirty="0" smtClean="0">
                <a:solidFill>
                  <a:schemeClr val="bg1"/>
                </a:solidFill>
                <a:latin typeface="Arial" charset="0"/>
                <a:ea typeface="HG丸ｺﾞｼｯｸM-PRO" pitchFamily="50" charset="-128"/>
              </a:rPr>
              <a:t> +UX </a:t>
            </a:r>
            <a:r>
              <a:rPr kumimoji="0" lang="ja-JP" altLang="en-US" sz="1800" dirty="0" smtClean="0">
                <a:solidFill>
                  <a:schemeClr val="bg1"/>
                </a:solidFill>
                <a:latin typeface="Arial" charset="0"/>
                <a:ea typeface="HG丸ｺﾞｼｯｸM-PRO" pitchFamily="50" charset="-128"/>
              </a:rPr>
              <a:t>へ</a:t>
            </a:r>
            <a:endParaRPr kumimoji="0" lang="ja-JP" altLang="en-US"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4" name="角丸四角形 33"/>
          <p:cNvSpPr/>
          <p:nvPr/>
        </p:nvSpPr>
        <p:spPr bwMode="auto">
          <a:xfrm>
            <a:off x="2970213" y="24332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アクセス手段が多様化する</a:t>
            </a:r>
          </a:p>
        </p:txBody>
      </p:sp>
      <p:sp>
        <p:nvSpPr>
          <p:cNvPr id="36" name="角丸四角形 35"/>
          <p:cNvSpPr/>
          <p:nvPr/>
        </p:nvSpPr>
        <p:spPr bwMode="auto">
          <a:xfrm>
            <a:off x="2970213" y="47820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仕事のやり方が変わる</a:t>
            </a:r>
          </a:p>
        </p:txBody>
      </p:sp>
      <p:sp>
        <p:nvSpPr>
          <p:cNvPr id="37" name="角丸四角形 36"/>
          <p:cNvSpPr/>
          <p:nvPr/>
        </p:nvSpPr>
        <p:spPr bwMode="auto">
          <a:xfrm>
            <a:off x="2970213" y="53154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人との係わり方が変わる</a:t>
            </a:r>
          </a:p>
        </p:txBody>
      </p:sp>
      <p:sp>
        <p:nvSpPr>
          <p:cNvPr id="39" name="角丸四角形 38"/>
          <p:cNvSpPr/>
          <p:nvPr/>
        </p:nvSpPr>
        <p:spPr bwMode="auto">
          <a:xfrm>
            <a:off x="2970213" y="58488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価値観が変わる</a:t>
            </a:r>
          </a:p>
        </p:txBody>
      </p:sp>
      <p:sp>
        <p:nvSpPr>
          <p:cNvPr id="41" name="角丸四角形 40"/>
          <p:cNvSpPr/>
          <p:nvPr/>
        </p:nvSpPr>
        <p:spPr bwMode="auto">
          <a:xfrm>
            <a:off x="476250" y="3505200"/>
            <a:ext cx="598805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常識が変わる　</a:t>
            </a:r>
            <a:r>
              <a:rPr kumimoji="0" lang="en-US" altLang="ja-JP" sz="2400" b="0" i="0" u="none" strike="noStrike" cap="none" normalizeH="0" baseline="0" dirty="0" smtClean="0">
                <a:ln>
                  <a:noFill/>
                </a:ln>
                <a:solidFill>
                  <a:schemeClr val="bg1"/>
                </a:solidFill>
                <a:effectLst/>
                <a:latin typeface="Arial" charset="0"/>
                <a:ea typeface="HG丸ｺﾞｼｯｸM-PRO" pitchFamily="50" charset="-128"/>
              </a:rPr>
              <a:t>= </a:t>
            </a: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パラダイム・シフト</a:t>
            </a:r>
          </a:p>
        </p:txBody>
      </p:sp>
      <p:sp>
        <p:nvSpPr>
          <p:cNvPr id="42" name="テキスト ボックス 41"/>
          <p:cNvSpPr txBox="1"/>
          <p:nvPr/>
        </p:nvSpPr>
        <p:spPr>
          <a:xfrm>
            <a:off x="711200" y="1593850"/>
            <a:ext cx="1600200" cy="1077218"/>
          </a:xfrm>
          <a:prstGeom prst="rect">
            <a:avLst/>
          </a:prstGeom>
          <a:noFill/>
        </p:spPr>
        <p:txBody>
          <a:bodyPr wrap="square" rtlCol="0">
            <a:spAutoFit/>
          </a:bodyPr>
          <a:lstStyle/>
          <a:p>
            <a:pPr algn="ctr"/>
            <a:r>
              <a:rPr kumimoji="1" lang="ja-JP" altLang="en-US" sz="3200" dirty="0" smtClean="0">
                <a:solidFill>
                  <a:srgbClr val="800000"/>
                </a:solidFill>
                <a:effectLst/>
                <a:latin typeface="HGP創英角ｺﾞｼｯｸUB"/>
                <a:ea typeface="HGP創英角ｺﾞｼｯｸUB"/>
                <a:cs typeface="HGP創英角ｺﾞｼｯｸUB"/>
              </a:rPr>
              <a:t>表面的</a:t>
            </a:r>
          </a:p>
          <a:p>
            <a:pPr algn="ctr"/>
            <a:r>
              <a:rPr kumimoji="1" lang="ja-JP" altLang="en-US" sz="3200" dirty="0" smtClean="0">
                <a:solidFill>
                  <a:srgbClr val="800000"/>
                </a:solidFill>
                <a:effectLst/>
                <a:latin typeface="HGP創英角ｺﾞｼｯｸUB"/>
                <a:ea typeface="HGP創英角ｺﾞｼｯｸUB"/>
                <a:cs typeface="HGP創英角ｺﾞｼｯｸUB"/>
              </a:rPr>
              <a:t>な変化</a:t>
            </a:r>
            <a:endParaRPr kumimoji="1" lang="ja-JP" altLang="en-US" sz="3200" dirty="0">
              <a:solidFill>
                <a:srgbClr val="800000"/>
              </a:solidFill>
              <a:effectLst/>
              <a:latin typeface="HGP創英角ｺﾞｼｯｸUB"/>
              <a:ea typeface="HGP創英角ｺﾞｼｯｸUB"/>
              <a:cs typeface="HGP創英角ｺﾞｼｯｸUB"/>
            </a:endParaRPr>
          </a:p>
        </p:txBody>
      </p:sp>
      <p:sp>
        <p:nvSpPr>
          <p:cNvPr id="26" name="テキスト ボックス 25"/>
          <p:cNvSpPr txBox="1"/>
          <p:nvPr/>
        </p:nvSpPr>
        <p:spPr>
          <a:xfrm>
            <a:off x="6477000" y="1276346"/>
            <a:ext cx="2362742" cy="615553"/>
          </a:xfrm>
          <a:prstGeom prst="rect">
            <a:avLst/>
          </a:prstGeom>
          <a:noFill/>
        </p:spPr>
        <p:txBody>
          <a:bodyPr wrap="square" rtlCol="0">
            <a:spAutoFit/>
          </a:bodyPr>
          <a:lstStyle/>
          <a:p>
            <a:pPr algn="r"/>
            <a:r>
              <a:rPr lang="ja-JP" altLang="en-US" sz="1400" dirty="0" smtClean="0">
                <a:solidFill>
                  <a:srgbClr val="0000FF"/>
                </a:solidFill>
                <a:effectLst/>
              </a:rPr>
              <a:t>クラウド</a:t>
            </a:r>
            <a:r>
              <a:rPr lang="en-US" altLang="ja-JP" sz="1400" dirty="0" smtClean="0">
                <a:solidFill>
                  <a:srgbClr val="0000FF"/>
                </a:solidFill>
                <a:effectLst/>
              </a:rPr>
              <a:t> + </a:t>
            </a:r>
            <a:r>
              <a:rPr lang="ja-JP" altLang="en-US" sz="1400" dirty="0" smtClean="0">
                <a:solidFill>
                  <a:srgbClr val="0000FF"/>
                </a:solidFill>
                <a:effectLst/>
              </a:rPr>
              <a:t>モバイル</a:t>
            </a:r>
            <a:r>
              <a:rPr lang="en-US" altLang="ja-JP" sz="1400" dirty="0" smtClean="0">
                <a:solidFill>
                  <a:srgbClr val="0000FF"/>
                </a:solidFill>
                <a:effectLst/>
              </a:rPr>
              <a:t> + </a:t>
            </a:r>
            <a:r>
              <a:rPr lang="en-US" altLang="ja-JP" sz="1400" dirty="0" err="1" smtClean="0">
                <a:solidFill>
                  <a:srgbClr val="0000FF"/>
                </a:solidFill>
                <a:effectLst/>
              </a:rPr>
              <a:t>IoT</a:t>
            </a:r>
            <a:endParaRPr lang="en-US" altLang="ja-JP" sz="1400" dirty="0" smtClean="0">
              <a:solidFill>
                <a:srgbClr val="0000FF"/>
              </a:solidFill>
              <a:effectLst/>
            </a:endParaRPr>
          </a:p>
          <a:p>
            <a:pPr algn="r"/>
            <a:r>
              <a:rPr lang="ja-JP" altLang="en-US" sz="1400" dirty="0" smtClean="0">
                <a:solidFill>
                  <a:srgbClr val="0000FF"/>
                </a:solidFill>
                <a:effectLst/>
              </a:rPr>
              <a:t>が</a:t>
            </a:r>
            <a:r>
              <a:rPr kumimoji="1" lang="ja-JP" altLang="en-US" sz="1400" dirty="0" smtClean="0">
                <a:solidFill>
                  <a:srgbClr val="0000FF"/>
                </a:solidFill>
                <a:effectLst/>
              </a:rPr>
              <a:t>一体となった</a:t>
            </a:r>
            <a:r>
              <a:rPr kumimoji="1" lang="en-US" altLang="ja-JP" sz="2000" dirty="0" smtClean="0">
                <a:solidFill>
                  <a:srgbClr val="0000FF"/>
                </a:solidFill>
                <a:effectLst/>
              </a:rPr>
              <a:t>IT</a:t>
            </a:r>
            <a:r>
              <a:rPr kumimoji="1" lang="ja-JP" altLang="en-US" sz="2000" dirty="0" smtClean="0">
                <a:solidFill>
                  <a:srgbClr val="0000FF"/>
                </a:solidFill>
                <a:effectLst/>
              </a:rPr>
              <a:t>基盤</a:t>
            </a:r>
            <a:endParaRPr kumimoji="1" lang="ja-JP" altLang="en-US" sz="2000" dirty="0">
              <a:solidFill>
                <a:srgbClr val="0000FF"/>
              </a:solidFill>
              <a:effectLst/>
            </a:endParaRPr>
          </a:p>
        </p:txBody>
      </p:sp>
      <p:sp>
        <p:nvSpPr>
          <p:cNvPr id="27" name="テキスト ボックス 26"/>
          <p:cNvSpPr txBox="1"/>
          <p:nvPr/>
        </p:nvSpPr>
        <p:spPr>
          <a:xfrm>
            <a:off x="6756579" y="3492360"/>
            <a:ext cx="2082621" cy="646331"/>
          </a:xfrm>
          <a:prstGeom prst="rect">
            <a:avLst/>
          </a:prstGeom>
          <a:noFill/>
        </p:spPr>
        <p:txBody>
          <a:bodyPr wrap="none" rtlCol="0">
            <a:spAutoFit/>
          </a:bodyPr>
          <a:lstStyle/>
          <a:p>
            <a:pPr algn="r"/>
            <a:r>
              <a:rPr kumimoji="1" lang="ja-JP" altLang="en-US" sz="1800" b="1" dirty="0" smtClean="0">
                <a:solidFill>
                  <a:srgbClr val="0000FF"/>
                </a:solidFill>
                <a:effectLst/>
              </a:rPr>
              <a:t>これからのビジネス</a:t>
            </a:r>
            <a:endParaRPr kumimoji="1" lang="en-US" altLang="ja-JP" sz="1800" b="1" dirty="0" smtClean="0">
              <a:solidFill>
                <a:srgbClr val="0000FF"/>
              </a:solidFill>
              <a:effectLst/>
            </a:endParaRPr>
          </a:p>
          <a:p>
            <a:pPr algn="r"/>
            <a:r>
              <a:rPr kumimoji="1" lang="ja-JP" altLang="en-US" sz="1800" b="1" dirty="0" smtClean="0">
                <a:solidFill>
                  <a:srgbClr val="0000FF"/>
                </a:solidFill>
                <a:effectLst/>
              </a:rPr>
              <a:t>や生活の基盤</a:t>
            </a:r>
            <a:endParaRPr kumimoji="1" lang="en-US" altLang="ja-JP" sz="1800" b="1" dirty="0" smtClean="0">
              <a:solidFill>
                <a:srgbClr val="0000FF"/>
              </a:solidFill>
              <a:effectLst/>
            </a:endParaRPr>
          </a:p>
        </p:txBody>
      </p:sp>
      <p:sp>
        <p:nvSpPr>
          <p:cNvPr id="28" name="正方形/長方形 27"/>
          <p:cNvSpPr/>
          <p:nvPr/>
        </p:nvSpPr>
        <p:spPr>
          <a:xfrm>
            <a:off x="6477542" y="2151327"/>
            <a:ext cx="2362200" cy="1169551"/>
          </a:xfrm>
          <a:prstGeom prst="rect">
            <a:avLst/>
          </a:prstGeom>
        </p:spPr>
        <p:txBody>
          <a:bodyPr wrap="square">
            <a:spAutoFit/>
          </a:bodyPr>
          <a:lstStyle/>
          <a:p>
            <a:pPr algn="r">
              <a:spcBef>
                <a:spcPts val="0"/>
              </a:spcBef>
            </a:pPr>
            <a:r>
              <a:rPr lang="ja-JP" altLang="en-US" sz="1400" dirty="0">
                <a:solidFill>
                  <a:srgbClr val="0000FF"/>
                </a:solidFill>
                <a:effectLst/>
              </a:rPr>
              <a:t>職場だけでは</a:t>
            </a:r>
            <a:r>
              <a:rPr lang="ja-JP" altLang="en-US" sz="1400" dirty="0" smtClean="0">
                <a:solidFill>
                  <a:srgbClr val="0000FF"/>
                </a:solidFill>
                <a:effectLst/>
              </a:rPr>
              <a:t>ない</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日常</a:t>
            </a:r>
            <a:r>
              <a:rPr lang="ja-JP" altLang="en-US" sz="1400" dirty="0">
                <a:solidFill>
                  <a:srgbClr val="0000FF"/>
                </a:solidFill>
                <a:effectLst/>
              </a:rPr>
              <a:t>生活や行動が</a:t>
            </a:r>
            <a:endParaRPr lang="en-US" altLang="ja-JP" sz="1400" dirty="0">
              <a:solidFill>
                <a:srgbClr val="0000FF"/>
              </a:solidFill>
              <a:effectLst/>
            </a:endParaRPr>
          </a:p>
          <a:p>
            <a:pPr algn="r">
              <a:spcBef>
                <a:spcPts val="0"/>
              </a:spcBef>
            </a:pPr>
            <a:r>
              <a:rPr lang="ja-JP" altLang="en-US" sz="1400" dirty="0">
                <a:solidFill>
                  <a:srgbClr val="0000FF"/>
                </a:solidFill>
                <a:effectLst/>
              </a:rPr>
              <a:t>ネットワークを</a:t>
            </a:r>
            <a:r>
              <a:rPr lang="ja-JP" altLang="en-US" sz="1400" dirty="0" smtClean="0">
                <a:solidFill>
                  <a:srgbClr val="0000FF"/>
                </a:solidFill>
                <a:effectLst/>
              </a:rPr>
              <a:t>介して</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情報</a:t>
            </a:r>
            <a:r>
              <a:rPr lang="ja-JP" altLang="en-US" sz="1400" dirty="0">
                <a:solidFill>
                  <a:srgbClr val="0000FF"/>
                </a:solidFill>
                <a:effectLst/>
              </a:rPr>
              <a:t>システムと</a:t>
            </a:r>
            <a:r>
              <a:rPr lang="ja-JP" altLang="en-US" sz="1400" dirty="0" smtClean="0">
                <a:solidFill>
                  <a:srgbClr val="0000FF"/>
                </a:solidFill>
                <a:effectLst/>
              </a:rPr>
              <a:t>つながる</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新しい</a:t>
            </a:r>
            <a:r>
              <a:rPr lang="ja-JP" altLang="en-US" sz="1400" dirty="0">
                <a:solidFill>
                  <a:srgbClr val="0000FF"/>
                </a:solidFill>
                <a:effectLst/>
              </a:rPr>
              <a:t>社会基盤</a:t>
            </a:r>
            <a:endParaRPr lang="en-US" altLang="ja-JP" sz="1400" dirty="0">
              <a:solidFill>
                <a:srgbClr val="0000FF"/>
              </a:solidFill>
              <a:effectLst/>
            </a:endParaRPr>
          </a:p>
        </p:txBody>
      </p:sp>
      <p:sp>
        <p:nvSpPr>
          <p:cNvPr id="29" name="テキスト ボックス 28"/>
          <p:cNvSpPr txBox="1"/>
          <p:nvPr/>
        </p:nvSpPr>
        <p:spPr>
          <a:xfrm>
            <a:off x="7010400" y="5029200"/>
            <a:ext cx="1600200" cy="1077218"/>
          </a:xfrm>
          <a:prstGeom prst="rect">
            <a:avLst/>
          </a:prstGeom>
          <a:noFill/>
        </p:spPr>
        <p:txBody>
          <a:bodyPr wrap="square" rtlCol="0">
            <a:spAutoFit/>
          </a:bodyPr>
          <a:lstStyle/>
          <a:p>
            <a:pPr algn="r"/>
            <a:r>
              <a:rPr kumimoji="1" lang="ja-JP" altLang="en-US" sz="3200" dirty="0" smtClean="0">
                <a:solidFill>
                  <a:srgbClr val="0000FF"/>
                </a:solidFill>
                <a:effectLst/>
                <a:latin typeface="HGP創英角ｺﾞｼｯｸUB"/>
                <a:ea typeface="HGP創英角ｺﾞｼｯｸUB"/>
                <a:cs typeface="HGP創英角ｺﾞｼｯｸUB"/>
              </a:rPr>
              <a:t>本質的</a:t>
            </a:r>
          </a:p>
          <a:p>
            <a:pPr algn="r"/>
            <a:r>
              <a:rPr kumimoji="1" lang="ja-JP" altLang="en-US" sz="3200" dirty="0" smtClean="0">
                <a:solidFill>
                  <a:srgbClr val="0000FF"/>
                </a:solidFill>
                <a:effectLst/>
                <a:latin typeface="HGP創英角ｺﾞｼｯｸUB"/>
                <a:ea typeface="HGP創英角ｺﾞｼｯｸUB"/>
                <a:cs typeface="HGP創英角ｺﾞｼｯｸUB"/>
              </a:rPr>
              <a:t>な変化</a:t>
            </a:r>
            <a:endParaRPr kumimoji="1" lang="ja-JP" altLang="en-US" sz="3200" dirty="0">
              <a:solidFill>
                <a:srgbClr val="0000FF"/>
              </a:solidFill>
              <a:effectLst/>
              <a:latin typeface="HGP創英角ｺﾞｼｯｸUB"/>
              <a:ea typeface="HGP創英角ｺﾞｼｯｸUB"/>
              <a:cs typeface="HGP創英角ｺﾞｼｯｸUB"/>
            </a:endParaRPr>
          </a:p>
        </p:txBody>
      </p:sp>
      <p:pic>
        <p:nvPicPr>
          <p:cNvPr id="19" name="図 18"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0"/>
            <a:ext cx="2055118" cy="2055118"/>
          </a:xfrm>
          <a:prstGeom prst="rect">
            <a:avLst/>
          </a:prstGeom>
        </p:spPr>
      </p:pic>
      <p:sp>
        <p:nvSpPr>
          <p:cNvPr id="20"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12</a:t>
            </a:fld>
            <a:endParaRPr kumimoji="1" lang="ja-JP" altLang="en-US" dirty="0"/>
          </a:p>
        </p:txBody>
      </p:sp>
    </p:spTree>
    <p:extLst>
      <p:ext uri="{BB962C8B-B14F-4D97-AF65-F5344CB8AC3E}">
        <p14:creationId xmlns:p14="http://schemas.microsoft.com/office/powerpoint/2010/main" val="1680901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ppt_x</p:attrName>
                                        </p:attrNameLst>
                                      </p:cBhvr>
                                      <p:tavLst>
                                        <p:tav tm="0">
                                          <p:val>
                                            <p:strVal val="#ppt_x-#ppt_w*1.125000"/>
                                          </p:val>
                                        </p:tav>
                                        <p:tav tm="100000">
                                          <p:val>
                                            <p:strVal val="#ppt_x"/>
                                          </p:val>
                                        </p:tav>
                                      </p:tavLst>
                                    </p:anim>
                                    <p:animEffect transition="in" filter="wipe(righ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dissolv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right)">
                                      <p:cBhvr>
                                        <p:cTn id="56" dur="500"/>
                                        <p:tgtEl>
                                          <p:spTgt spid="2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p:tgtEl>
                                          <p:spTgt spid="28"/>
                                        </p:tgtEl>
                                        <p:attrNameLst>
                                          <p:attrName>ppt_x</p:attrName>
                                        </p:attrNameLst>
                                      </p:cBhvr>
                                      <p:tavLst>
                                        <p:tav tm="0">
                                          <p:val>
                                            <p:strVal val="#ppt_x-#ppt_w*1.125000"/>
                                          </p:val>
                                        </p:tav>
                                        <p:tav tm="100000">
                                          <p:val>
                                            <p:strVal val="#ppt_x"/>
                                          </p:val>
                                        </p:tav>
                                      </p:tavLst>
                                    </p:anim>
                                    <p:animEffect transition="in" filter="wipe(right)">
                                      <p:cBhvr>
                                        <p:cTn id="60" dur="500"/>
                                        <p:tgtEl>
                                          <p:spTgt spid="28"/>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ppt_x</p:attrName>
                                        </p:attrNameLst>
                                      </p:cBhvr>
                                      <p:tavLst>
                                        <p:tav tm="0">
                                          <p:val>
                                            <p:strVal val="#ppt_x-#ppt_w*1.125000"/>
                                          </p:val>
                                        </p:tav>
                                        <p:tav tm="100000">
                                          <p:val>
                                            <p:strVal val="#ppt_x"/>
                                          </p:val>
                                        </p:tav>
                                      </p:tavLst>
                                    </p:anim>
                                    <p:animEffect transition="in" filter="wipe(righ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2" grpId="0" animBg="1"/>
      <p:bldP spid="33" grpId="0" animBg="1"/>
      <p:bldP spid="34" grpId="0" animBg="1"/>
      <p:bldP spid="36" grpId="0" animBg="1"/>
      <p:bldP spid="37" grpId="0" animBg="1"/>
      <p:bldP spid="39" grpId="0" animBg="1"/>
      <p:bldP spid="41" grpId="0" animBg="1"/>
      <p:bldP spid="42"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クラウドが期待される理由</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13</a:t>
            </a:fld>
            <a:endParaRPr kumimoji="1" lang="ja-JP" altLang="en-US" dirty="0"/>
          </a:p>
        </p:txBody>
      </p:sp>
    </p:spTree>
    <p:extLst>
      <p:ext uri="{BB962C8B-B14F-4D97-AF65-F5344CB8AC3E}">
        <p14:creationId xmlns:p14="http://schemas.microsoft.com/office/powerpoint/2010/main" val="42083295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205" name="AutoShape 28"/>
          <p:cNvSpPr>
            <a:spLocks noChangeArrowheads="1"/>
          </p:cNvSpPr>
          <p:nvPr/>
        </p:nvSpPr>
        <p:spPr bwMode="auto">
          <a:xfrm>
            <a:off x="1964130" y="3934156"/>
            <a:ext cx="1190570" cy="38100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89870" y="2756013"/>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2388"/>
            <a:ext cx="532142" cy="9525"/>
          </a:xfrm>
          <a:prstGeom prst="straightConnector1">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61470" y="2962388"/>
            <a:ext cx="545552" cy="5693"/>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sp>
        <p:nvSpPr>
          <p:cNvPr id="23600" name="AutoShape 28"/>
          <p:cNvSpPr>
            <a:spLocks noChangeArrowheads="1"/>
          </p:cNvSpPr>
          <p:nvPr/>
        </p:nvSpPr>
        <p:spPr bwMode="auto">
          <a:xfrm>
            <a:off x="3688099" y="3934156"/>
            <a:ext cx="1371600" cy="38100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sp>
        <p:nvSpPr>
          <p:cNvPr id="52"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14</a:t>
            </a:fld>
            <a:endParaRPr kumimoji="1" lang="ja-JP" altLang="en-US" dirty="0"/>
          </a:p>
        </p:txBody>
      </p:sp>
    </p:spTree>
    <p:extLst>
      <p:ext uri="{BB962C8B-B14F-4D97-AF65-F5344CB8AC3E}">
        <p14:creationId xmlns:p14="http://schemas.microsoft.com/office/powerpoint/2010/main" val="1573727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a:t>
            </a:r>
            <a:endParaRPr kumimoji="1" lang="ja-JP" altLang="en-US" dirty="0"/>
          </a:p>
        </p:txBody>
      </p:sp>
      <p:sp>
        <p:nvSpPr>
          <p:cNvPr id="4" name="円柱 3"/>
          <p:cNvSpPr/>
          <p:nvPr/>
        </p:nvSpPr>
        <p:spPr>
          <a:xfrm>
            <a:off x="1104413" y="3616937"/>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04413" y="2376701"/>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03668" y="2905769"/>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10181" y="4290532"/>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64533" y="3208577"/>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64533" y="4783591"/>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62405" y="4307951"/>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62405" y="2376701"/>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30942" y="2583529"/>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30942" y="3921979"/>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74056" y="3616937"/>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80569" y="5155854"/>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67781" y="2905769"/>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67781" y="400217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67781" y="5438731"/>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67781" y="483138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30942" y="5652626"/>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87628" y="1491373"/>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00857" y="2224859"/>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76348" y="2224859"/>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48146" y="4656094"/>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15</a:t>
            </a:fld>
            <a:endParaRPr kumimoji="1" lang="ja-JP" altLang="en-US" dirty="0"/>
          </a:p>
        </p:txBody>
      </p:sp>
    </p:spTree>
    <p:extLst>
      <p:ext uri="{BB962C8B-B14F-4D97-AF65-F5344CB8AC3E}">
        <p14:creationId xmlns:p14="http://schemas.microsoft.com/office/powerpoint/2010/main" val="304641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がもたらすパラダイム・シフト</a:t>
            </a:r>
            <a:endParaRPr lang="en-US" altLang="ja-JP"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16</a:t>
            </a:fld>
            <a:endParaRPr kumimoji="1" lang="ja-JP" altLang="en-US" dirty="0"/>
          </a:p>
        </p:txBody>
      </p:sp>
    </p:spTree>
    <p:extLst>
      <p:ext uri="{BB962C8B-B14F-4D97-AF65-F5344CB8AC3E}">
        <p14:creationId xmlns:p14="http://schemas.microsoft.com/office/powerpoint/2010/main" val="1007068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93713" y="2522587"/>
            <a:ext cx="8153400" cy="5297878"/>
            <a:chOff x="493713" y="2561323"/>
            <a:chExt cx="8153400" cy="5297878"/>
          </a:xfrm>
        </p:grpSpPr>
        <p:pic>
          <p:nvPicPr>
            <p:cNvPr id="49" name="図 48"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93713" y="4515288"/>
              <a:ext cx="8153400" cy="1569660"/>
            </a:xfrm>
            <a:prstGeom prst="rect">
              <a:avLst/>
            </a:prstGeom>
            <a:noFill/>
          </p:spPr>
          <p:txBody>
            <a:bodyPr wrap="square" rtlCol="0">
              <a:spAutoFit/>
            </a:bodyPr>
            <a:lstStyle/>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クラウド・コンピューティングは</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コンピューティング資源を</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必要なとき必要なだけ簡単に使える仕組み</a:t>
              </a:r>
              <a:endParaRPr kumimoji="1" lang="ja-JP" altLang="en-US" sz="3200" dirty="0">
                <a:solidFill>
                  <a:srgbClr val="0000FF"/>
                </a:solidFill>
                <a:effectLst>
                  <a:glow rad="139700">
                    <a:schemeClr val="bg1">
                      <a:alpha val="40000"/>
                    </a:schemeClr>
                  </a:glow>
                </a:effectLst>
                <a:latin typeface="ＤＦＰ太丸ゴシック体"/>
                <a:ea typeface="ＤＦＰ太丸ゴシック体"/>
                <a:cs typeface="ＤＦＰ太丸ゴシック体"/>
              </a:endParaRPr>
            </a:p>
          </p:txBody>
        </p:sp>
      </p:grpSp>
      <p:sp>
        <p:nvSpPr>
          <p:cNvPr id="8" name="角丸四角形 7"/>
          <p:cNvSpPr/>
          <p:nvPr/>
        </p:nvSpPr>
        <p:spPr bwMode="auto">
          <a:xfrm>
            <a:off x="4876800" y="2070100"/>
            <a:ext cx="3613477" cy="5969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1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17</a:t>
            </a:fld>
            <a:endParaRPr kumimoji="1" lang="ja-JP" altLang="en-US" dirty="0"/>
          </a:p>
        </p:txBody>
      </p:sp>
    </p:spTree>
    <p:extLst>
      <p:ext uri="{BB962C8B-B14F-4D97-AF65-F5344CB8AC3E}">
        <p14:creationId xmlns:p14="http://schemas.microsoft.com/office/powerpoint/2010/main" val="139148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3366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Arial Black"/>
              <a:ea typeface="ＤＦＰ太丸ゴシック体"/>
              <a:cs typeface="Arial Black"/>
            </a:endParaRPr>
          </a:p>
        </p:txBody>
      </p:sp>
      <p:sp>
        <p:nvSpPr>
          <p:cNvPr id="76" name="Text Box 45"/>
          <p:cNvSpPr txBox="1">
            <a:spLocks noChangeArrowheads="1"/>
          </p:cNvSpPr>
          <p:nvPr/>
        </p:nvSpPr>
        <p:spPr bwMode="auto">
          <a:xfrm>
            <a:off x="457200" y="1680175"/>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アプリケーション</a:t>
            </a:r>
          </a:p>
        </p:txBody>
      </p:sp>
      <p:sp>
        <p:nvSpPr>
          <p:cNvPr id="77" name="Text Box 46"/>
          <p:cNvSpPr txBox="1">
            <a:spLocks noChangeArrowheads="1"/>
          </p:cNvSpPr>
          <p:nvPr/>
        </p:nvSpPr>
        <p:spPr bwMode="auto">
          <a:xfrm>
            <a:off x="520700" y="260468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ミドルウェア</a:t>
            </a:r>
          </a:p>
        </p:txBody>
      </p:sp>
      <p:sp>
        <p:nvSpPr>
          <p:cNvPr id="78" name="Text Box 47"/>
          <p:cNvSpPr txBox="1">
            <a:spLocks noChangeArrowheads="1"/>
          </p:cNvSpPr>
          <p:nvPr/>
        </p:nvSpPr>
        <p:spPr bwMode="auto">
          <a:xfrm>
            <a:off x="457200" y="3418610"/>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Arial Black"/>
                <a:ea typeface="ＤＦＰ太丸ゴシック体"/>
                <a:cs typeface="Arial Black"/>
              </a:rPr>
              <a:t>オペレーティング</a:t>
            </a:r>
          </a:p>
          <a:p>
            <a:r>
              <a:rPr lang="ja-JP" altLang="en-US" sz="1600" dirty="0" smtClean="0">
                <a:solidFill>
                  <a:schemeClr val="bg1"/>
                </a:solidFill>
                <a:effectLst/>
                <a:latin typeface="Arial Black"/>
                <a:ea typeface="ＤＦＰ太丸ゴシック体"/>
                <a:cs typeface="Arial Black"/>
              </a:rPr>
              <a:t>システム</a:t>
            </a:r>
            <a:endParaRPr lang="en-US" altLang="ja-JP" sz="1600" dirty="0">
              <a:solidFill>
                <a:schemeClr val="bg1"/>
              </a:solidFill>
              <a:effectLst/>
              <a:latin typeface="Arial Black"/>
              <a:ea typeface="ＤＦＰ太丸ゴシック体"/>
              <a:cs typeface="Arial Black"/>
            </a:endParaRPr>
          </a:p>
        </p:txBody>
      </p:sp>
      <p:sp>
        <p:nvSpPr>
          <p:cNvPr id="79" name="Text Box 48"/>
          <p:cNvSpPr txBox="1">
            <a:spLocks noChangeArrowheads="1"/>
          </p:cNvSpPr>
          <p:nvPr/>
        </p:nvSpPr>
        <p:spPr bwMode="auto">
          <a:xfrm>
            <a:off x="520700" y="445253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Arial Black"/>
              <a:ea typeface="ＤＦＰ太丸ゴシック体"/>
              <a:cs typeface="Arial Black"/>
            </a:endParaRPr>
          </a:p>
          <a:p>
            <a:pPr algn="ctr">
              <a:defRPr/>
            </a:pPr>
            <a:r>
              <a:rPr lang="en-US" altLang="ja-JP" sz="2800" dirty="0" err="1" smtClean="0">
                <a:solidFill>
                  <a:srgbClr val="FFFFFF"/>
                </a:solidFill>
                <a:latin typeface="Arial Black"/>
                <a:ea typeface="ＤＦＰ太丸ゴシック体"/>
                <a:cs typeface="Arial Black"/>
              </a:rPr>
              <a:t>PaaS</a:t>
            </a: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Platform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Black"/>
                <a:ea typeface="ＤＦＰ太丸ゴシック体"/>
                <a:cs typeface="Arial Black"/>
              </a:rPr>
              <a:t>IaaS</a:t>
            </a:r>
            <a:endParaRPr lang="en-US" altLang="ja-JP" sz="2800" dirty="0" smtClean="0">
              <a:solidFill>
                <a:srgbClr val="FFFFFF"/>
              </a:solidFill>
              <a:latin typeface="Arial Black"/>
              <a:ea typeface="ＤＦＰ太丸ゴシック体"/>
              <a:cs typeface="Arial Black"/>
            </a:endParaRPr>
          </a:p>
          <a:p>
            <a:pPr algn="ctr">
              <a:lnSpc>
                <a:spcPts val="2800"/>
              </a:lnSpc>
              <a:defRPr/>
            </a:pPr>
            <a:endParaRPr lang="en-US" altLang="ja-JP" sz="2800" dirty="0">
              <a:solidFill>
                <a:srgbClr val="FFFFFF"/>
              </a:solidFill>
              <a:latin typeface="Arial Black"/>
              <a:ea typeface="ＤＦＰ太丸ゴシック体"/>
              <a:cs typeface="Arial Black"/>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Infrastructure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Software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1" name="正方形/長方形 90"/>
          <p:cNvSpPr/>
          <p:nvPr/>
        </p:nvSpPr>
        <p:spPr>
          <a:xfrm>
            <a:off x="2311505" y="1583309"/>
            <a:ext cx="1182285" cy="523220"/>
          </a:xfrm>
          <a:prstGeom prst="rect">
            <a:avLst/>
          </a:prstGeom>
        </p:spPr>
        <p:txBody>
          <a:bodyPr wrap="none">
            <a:spAutoFit/>
          </a:bodyPr>
          <a:lstStyle/>
          <a:p>
            <a:pPr lvl="0" algn="ctr">
              <a:defRPr/>
            </a:pPr>
            <a:r>
              <a:rPr lang="en-US" altLang="ja-JP" sz="2800" dirty="0" err="1">
                <a:solidFill>
                  <a:srgbClr val="FFFFFF"/>
                </a:solidFill>
                <a:latin typeface="Arial Black"/>
                <a:ea typeface="ＤＦＰ太丸ゴシック体"/>
                <a:cs typeface="Arial Black"/>
              </a:rPr>
              <a:t>SaaS</a:t>
            </a:r>
            <a:endParaRPr lang="en-US" altLang="ja-JP" sz="2800" dirty="0">
              <a:solidFill>
                <a:srgbClr val="FFFFFF"/>
              </a:solidFill>
              <a:latin typeface="Arial Black"/>
              <a:ea typeface="ＤＦＰ太丸ゴシック体"/>
              <a:cs typeface="Arial Black"/>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3190" y="5562600"/>
            <a:ext cx="1078916" cy="646331"/>
          </a:xfrm>
          <a:prstGeom prst="rect">
            <a:avLst/>
          </a:prstGeom>
          <a:noFill/>
        </p:spPr>
        <p:txBody>
          <a:bodyPr wrap="none" rtlCol="0">
            <a:spAutoFit/>
          </a:bodyPr>
          <a:lstStyle/>
          <a:p>
            <a:pPr algn="ctr"/>
            <a:r>
              <a:rPr kumimoji="1" lang="en-US" altLang="ja-JP" sz="1200" dirty="0" smtClean="0">
                <a:solidFill>
                  <a:schemeClr val="bg1"/>
                </a:solidFill>
              </a:rPr>
              <a:t>Salesfoce.com</a:t>
            </a:r>
          </a:p>
          <a:p>
            <a:pPr algn="ctr"/>
            <a:r>
              <a:rPr lang="en-US" altLang="ja-JP" sz="1200" dirty="0" smtClean="0">
                <a:solidFill>
                  <a:schemeClr val="bg1"/>
                </a:solidFill>
              </a:rPr>
              <a:t>Google Apps</a:t>
            </a:r>
          </a:p>
          <a:p>
            <a:pPr algn="ctr"/>
            <a:r>
              <a:rPr lang="en-US" altLang="ja-JP" sz="1200" dirty="0" smtClean="0">
                <a:solidFill>
                  <a:schemeClr val="bg1"/>
                </a:solidFill>
              </a:rPr>
              <a:t>Office 365</a:t>
            </a:r>
            <a:endParaRPr kumimoji="1" lang="ja-JP" altLang="en-US" sz="12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0404" y="5562599"/>
            <a:ext cx="1172116" cy="646331"/>
          </a:xfrm>
          <a:prstGeom prst="rect">
            <a:avLst/>
          </a:prstGeom>
          <a:noFill/>
        </p:spPr>
        <p:txBody>
          <a:bodyPr wrap="none" rtlCol="0">
            <a:spAutoFit/>
          </a:bodyPr>
          <a:lstStyle/>
          <a:p>
            <a:pPr algn="ctr"/>
            <a:r>
              <a:rPr lang="en-US" altLang="ja-JP" sz="1200" dirty="0" smtClean="0">
                <a:solidFill>
                  <a:schemeClr val="bg1"/>
                </a:solidFill>
              </a:rPr>
              <a:t>Windows Azure</a:t>
            </a:r>
          </a:p>
          <a:p>
            <a:pPr algn="ctr"/>
            <a:r>
              <a:rPr kumimoji="1" lang="en-US" altLang="ja-JP" sz="1200" dirty="0" err="1" smtClean="0">
                <a:solidFill>
                  <a:schemeClr val="bg1"/>
                </a:solidFill>
              </a:rPr>
              <a:t>Force.com</a:t>
            </a:r>
            <a:endParaRPr kumimoji="1" lang="en-US" altLang="ja-JP" sz="1200" dirty="0" smtClean="0">
              <a:solidFill>
                <a:schemeClr val="bg1"/>
              </a:solidFill>
            </a:endParaRPr>
          </a:p>
          <a:p>
            <a:pPr algn="ctr"/>
            <a:r>
              <a:rPr lang="en-US" altLang="ja-JP" sz="1200" dirty="0" smtClean="0">
                <a:solidFill>
                  <a:schemeClr val="bg1"/>
                </a:solidFill>
              </a:rPr>
              <a:t>Google App En</a:t>
            </a:r>
            <a:endParaRPr kumimoji="1" lang="ja-JP" altLang="en-US" sz="12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53987" y="5577703"/>
            <a:ext cx="1146468" cy="646331"/>
          </a:xfrm>
          <a:prstGeom prst="rect">
            <a:avLst/>
          </a:prstGeom>
          <a:noFill/>
        </p:spPr>
        <p:txBody>
          <a:bodyPr wrap="none" rtlCol="0">
            <a:spAutoFit/>
          </a:bodyPr>
          <a:lstStyle/>
          <a:p>
            <a:pPr algn="ctr"/>
            <a:r>
              <a:rPr lang="en-US" altLang="ja-JP" sz="1200" dirty="0" smtClean="0">
                <a:solidFill>
                  <a:schemeClr val="bg1"/>
                </a:solidFill>
              </a:rPr>
              <a:t>Amazon EC2</a:t>
            </a:r>
          </a:p>
          <a:p>
            <a:pPr algn="ctr"/>
            <a:r>
              <a:rPr kumimoji="1" lang="en-US" altLang="ja-JP" sz="1200" dirty="0" smtClean="0">
                <a:solidFill>
                  <a:schemeClr val="bg1"/>
                </a:solidFill>
              </a:rPr>
              <a:t>IIJ GIO Cloud</a:t>
            </a:r>
          </a:p>
          <a:p>
            <a:pPr algn="ctr"/>
            <a:r>
              <a:rPr lang="en-US" altLang="ja-JP" sz="1200" dirty="0" smtClean="0">
                <a:solidFill>
                  <a:schemeClr val="bg1"/>
                </a:solidFill>
              </a:rPr>
              <a:t>Google Storage</a:t>
            </a:r>
            <a:endParaRPr kumimoji="1" lang="ja-JP" altLang="en-US" sz="12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ＤＦＰ太丸ゴシック体"/>
                <a:ea typeface="ＤＦＰ太丸ゴシック体"/>
                <a:cs typeface="ＤＦＰ太丸ゴシック体"/>
              </a:rPr>
              <a:t>エンドユーザー</a:t>
            </a:r>
            <a:endParaRPr kumimoji="1" lang="ja-JP" altLang="en-US" sz="1000" dirty="0">
              <a:solidFill>
                <a:srgbClr val="3366FF"/>
              </a:solidFill>
              <a:latin typeface="ＤＦＰ太丸ゴシック体"/>
              <a:ea typeface="ＤＦＰ太丸ゴシック体"/>
              <a:cs typeface="ＤＦＰ太丸ゴシック体"/>
            </a:endParaRPr>
          </a:p>
        </p:txBody>
      </p:sp>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Black"/>
                <a:ea typeface="ＤＦＰ太丸ゴシック体"/>
                <a:cs typeface="Arial Black"/>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Arial Black"/>
                <a:ea typeface="ＤＦＰ太丸ゴシック体"/>
                <a:cs typeface="Arial Black"/>
              </a:rPr>
              <a:t>アプリケーション</a:t>
            </a:r>
            <a:endParaRPr kumimoji="1" lang="en-US" altLang="ja-JP" sz="1000" dirty="0" smtClean="0">
              <a:solidFill>
                <a:srgbClr val="0000FF"/>
              </a:solidFill>
              <a:latin typeface="Arial Black"/>
              <a:ea typeface="ＤＦＰ太丸ゴシック体"/>
              <a:cs typeface="Arial Black"/>
            </a:endParaRPr>
          </a:p>
          <a:p>
            <a:pPr algn="r"/>
            <a:r>
              <a:rPr lang="ja-JP" altLang="en-US" sz="1000" dirty="0" smtClean="0">
                <a:solidFill>
                  <a:srgbClr val="0000FF"/>
                </a:solidFill>
                <a:latin typeface="Arial Black"/>
                <a:ea typeface="ＤＦＰ太丸ゴシック体"/>
                <a:cs typeface="Arial Black"/>
              </a:rPr>
              <a:t>開発者</a:t>
            </a:r>
            <a:endParaRPr kumimoji="1" lang="ja-JP" altLang="en-US" sz="1000" dirty="0">
              <a:solidFill>
                <a:srgbClr val="0000FF"/>
              </a:solidFill>
              <a:latin typeface="Arial Black"/>
              <a:ea typeface="ＤＦＰ太丸ゴシック体"/>
              <a:cs typeface="Arial Black"/>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ＤＦＰ太丸ゴシック体"/>
                <a:cs typeface="Arial Black"/>
              </a:rPr>
              <a:t>仮想マシン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357719" y="5232396"/>
            <a:ext cx="1467068" cy="246221"/>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インフラ</a:t>
            </a:r>
            <a:r>
              <a:rPr lang="ja-JP" altLang="en-US" sz="1000" dirty="0" smtClean="0">
                <a:solidFill>
                  <a:srgbClr val="800000"/>
                </a:solidFill>
                <a:latin typeface="Arial Black"/>
                <a:ea typeface="ＤＦＰ太丸ゴシック体"/>
                <a:cs typeface="Arial Black"/>
              </a:rPr>
              <a:t>・</a:t>
            </a:r>
            <a:r>
              <a:rPr kumimoji="1" lang="ja-JP" altLang="en-US" sz="1000" dirty="0" smtClean="0">
                <a:solidFill>
                  <a:srgbClr val="800000"/>
                </a:solidFill>
                <a:latin typeface="Arial Black"/>
                <a:ea typeface="ＤＦＰ太丸ゴシック体"/>
                <a:cs typeface="Arial Black"/>
              </a:rPr>
              <a:t>エンジニア</a:t>
            </a:r>
            <a:endParaRPr kumimoji="1" lang="ja-JP" altLang="en-US" sz="1000" dirty="0">
              <a:solidFill>
                <a:srgbClr val="800000"/>
              </a:solidFill>
              <a:latin typeface="Arial Black"/>
              <a:ea typeface="ＤＦＰ太丸ゴシック体"/>
              <a:cs typeface="Arial Black"/>
            </a:endParaRPr>
          </a:p>
        </p:txBody>
      </p:sp>
      <p:sp>
        <p:nvSpPr>
          <p:cNvPr id="3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18</a:t>
            </a:fld>
            <a:endParaRPr kumimoji="1" lang="ja-JP" altLang="en-US" dirty="0"/>
          </a:p>
        </p:txBody>
      </p:sp>
      <p:sp>
        <p:nvSpPr>
          <p:cNvPr id="34" name="テキスト ボックス 33"/>
          <p:cNvSpPr txBox="1"/>
          <p:nvPr/>
        </p:nvSpPr>
        <p:spPr>
          <a:xfrm>
            <a:off x="6614199" y="4857689"/>
            <a:ext cx="1210588" cy="400110"/>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アプリケーション</a:t>
            </a:r>
            <a:endParaRPr kumimoji="1" lang="en-US" altLang="ja-JP" sz="1000" dirty="0" smtClean="0">
              <a:solidFill>
                <a:srgbClr val="800000"/>
              </a:solidFill>
              <a:latin typeface="Arial Black"/>
              <a:ea typeface="ＤＦＰ太丸ゴシック体"/>
              <a:cs typeface="Arial Black"/>
            </a:endParaRPr>
          </a:p>
          <a:p>
            <a:pPr algn="r"/>
            <a:r>
              <a:rPr lang="ja-JP" altLang="en-US" sz="1000" dirty="0" smtClean="0">
                <a:solidFill>
                  <a:srgbClr val="800000"/>
                </a:solidFill>
                <a:latin typeface="Arial Black"/>
                <a:ea typeface="ＤＦＰ太丸ゴシック体"/>
                <a:cs typeface="Arial Black"/>
              </a:rPr>
              <a:t>開発者</a:t>
            </a:r>
            <a:endParaRPr kumimoji="1" lang="ja-JP" altLang="en-US" sz="1000" dirty="0">
              <a:solidFill>
                <a:srgbClr val="800000"/>
              </a:solidFill>
              <a:latin typeface="Arial Black"/>
              <a:ea typeface="ＤＦＰ太丸ゴシック体"/>
              <a:cs typeface="Arial Black"/>
            </a:endParaRPr>
          </a:p>
        </p:txBody>
      </p:sp>
    </p:spTree>
    <p:extLst>
      <p:ext uri="{BB962C8B-B14F-4D97-AF65-F5344CB8AC3E}">
        <p14:creationId xmlns:p14="http://schemas.microsoft.com/office/powerpoint/2010/main" val="13438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ＤＦＰ太丸ゴシック体"/>
                <a:ea typeface="ＤＦＰ太丸ゴシック体"/>
                <a:cs typeface="ＤＦＰ太丸ゴシック体"/>
              </a:rPr>
              <a:t>ハイブリッド・クラウド</a:t>
            </a:r>
            <a:endParaRPr kumimoji="1" lang="ja-JP" altLang="en-US" sz="1800" dirty="0">
              <a:solidFill>
                <a:srgbClr val="008000"/>
              </a:solidFill>
              <a:latin typeface="ＤＦＰ太丸ゴシック体"/>
              <a:ea typeface="ＤＦＰ太丸ゴシック体"/>
              <a:cs typeface="ＤＦＰ太丸ゴシック体"/>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ＤＦＰ太丸ゴシック体"/>
                <a:ea typeface="ＤＦＰ太丸ゴシック体"/>
                <a:cs typeface="ＤＦＰ太丸ゴシック体"/>
              </a:rPr>
              <a:t>複数企業共用</a:t>
            </a:r>
            <a:endParaRPr kumimoji="1" lang="ja-JP" altLang="en-US" sz="2400" dirty="0">
              <a:solidFill>
                <a:srgbClr val="FFFFFF"/>
              </a:solidFill>
              <a:latin typeface="ＤＦＰ太丸ゴシック体"/>
              <a:ea typeface="ＤＦＰ太丸ゴシック体"/>
              <a:cs typeface="ＤＦＰ太丸ゴシック体"/>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ＤＦＰ太丸ゴシック体"/>
                <a:ea typeface="ＤＦＰ太丸ゴシック体"/>
                <a:cs typeface="ＤＦＰ太丸ゴシック体"/>
              </a:rPr>
              <a:t>個別企業専用</a:t>
            </a:r>
            <a:endParaRPr kumimoji="1" lang="ja-JP" altLang="en-US" sz="2400" dirty="0">
              <a:solidFill>
                <a:srgbClr val="000090"/>
              </a:solidFill>
              <a:latin typeface="ＤＦＰ太丸ゴシック体"/>
              <a:ea typeface="ＤＦＰ太丸ゴシック体"/>
              <a:cs typeface="ＤＦＰ太丸ゴシック体"/>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ＤＦＰ太丸ゴシック体"/>
              <a:ea typeface="ＤＦＰ太丸ゴシック体"/>
              <a:cs typeface="ＤＦＰ太丸ゴシック体"/>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ＤＦＰ太丸ゴシック体"/>
                <a:ea typeface="ＤＦＰ太丸ゴシック体"/>
                <a:cs typeface="ＤＦＰ太丸ゴシック体"/>
              </a:rPr>
              <a:t>個別</a:t>
            </a:r>
            <a:r>
              <a:rPr kumimoji="1" lang="en-US" altLang="ja-JP" sz="2000" dirty="0" smtClean="0">
                <a:solidFill>
                  <a:schemeClr val="bg1"/>
                </a:solidFill>
                <a:latin typeface="ＤＦＰ太丸ゴシック体"/>
                <a:ea typeface="ＤＦＰ太丸ゴシック体"/>
                <a:cs typeface="ＤＦＰ太丸ゴシック体"/>
              </a:rPr>
              <a:t>･</a:t>
            </a:r>
            <a:r>
              <a:rPr kumimoji="1" lang="ja-JP" altLang="en-US" sz="2000" dirty="0" smtClean="0">
                <a:solidFill>
                  <a:schemeClr val="bg1"/>
                </a:solidFill>
                <a:latin typeface="ＤＦＰ太丸ゴシック体"/>
                <a:ea typeface="ＤＦＰ太丸ゴシック体"/>
                <a:cs typeface="ＤＦＰ太丸ゴシック体"/>
              </a:rPr>
              <a:t>少数企業</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ＤＦＰ太丸ゴシック体"/>
                <a:ea typeface="ＤＦＰ太丸ゴシック体"/>
                <a:cs typeface="ＤＦＰ太丸ゴシック体"/>
              </a:rPr>
              <a:t>不特定・複数企業／個人</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ＤＦＰ太丸ゴシック体"/>
                <a:ea typeface="ＤＦＰ太丸ゴシック体"/>
                <a:cs typeface="ＤＦＰ太丸ゴシック体"/>
              </a:rPr>
              <a:t>特定企業占有</a:t>
            </a:r>
            <a:endParaRPr kumimoji="1" lang="ja-JP" altLang="en-US" sz="2000" dirty="0">
              <a:latin typeface="ＤＦＰ太丸ゴシック体"/>
              <a:ea typeface="ＤＦＰ太丸ゴシック体"/>
              <a:cs typeface="ＤＦＰ太丸ゴシック体"/>
            </a:endParaRPr>
          </a:p>
        </p:txBody>
      </p:sp>
      <p:sp>
        <p:nvSpPr>
          <p:cNvPr id="15" name="テキスト ボックス 14"/>
          <p:cNvSpPr txBox="1"/>
          <p:nvPr/>
        </p:nvSpPr>
        <p:spPr>
          <a:xfrm>
            <a:off x="3395279" y="4184187"/>
            <a:ext cx="2357714" cy="507831"/>
          </a:xfrm>
          <a:prstGeom prst="rect">
            <a:avLst/>
          </a:prstGeom>
          <a:noFill/>
        </p:spPr>
        <p:txBody>
          <a:bodyPr wrap="square" rtlCol="0">
            <a:spAutoFit/>
          </a:bodyPr>
          <a:lstStyle/>
          <a:p>
            <a:pPr algn="ctr"/>
            <a:r>
              <a:rPr kumimoji="1" lang="ja-JP" altLang="en-US" sz="900" dirty="0" smtClean="0">
                <a:solidFill>
                  <a:schemeClr val="bg1"/>
                </a:solidFill>
                <a:latin typeface="ＤＦＰ太丸ゴシック体"/>
                <a:ea typeface="ＤＦＰ太丸ゴシック体"/>
                <a:cs typeface="ＤＦＰ太丸ゴシック体"/>
              </a:rPr>
              <a:t>バーチャル</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プライベート</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クラウド</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lang="en-US" altLang="ja-JP" sz="900" dirty="0" smtClean="0">
                <a:solidFill>
                  <a:schemeClr val="bg1"/>
                </a:solidFill>
                <a:latin typeface="ＤＦＰ太丸ゴシック体"/>
                <a:ea typeface="ＤＦＰ太丸ゴシック体"/>
                <a:cs typeface="ＤＦＰ太丸ゴシック体"/>
              </a:rPr>
              <a:t>or</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kumimoji="1" lang="ja-JP" altLang="en-US" sz="900" dirty="0" smtClean="0">
                <a:solidFill>
                  <a:schemeClr val="bg1"/>
                </a:solidFill>
                <a:latin typeface="ＤＦＰ太丸ゴシック体"/>
                <a:ea typeface="ＤＦＰ太丸ゴシック体"/>
                <a:cs typeface="ＤＦＰ太丸ゴシック体"/>
              </a:rPr>
              <a:t>ホス</a:t>
            </a:r>
            <a:r>
              <a:rPr lang="ja-JP" altLang="en-US" sz="900" dirty="0" smtClean="0">
                <a:solidFill>
                  <a:schemeClr val="bg1"/>
                </a:solidFill>
                <a:latin typeface="ＤＦＰ太丸ゴシック体"/>
                <a:ea typeface="ＤＦＰ太丸ゴシック体"/>
                <a:cs typeface="ＤＦＰ太丸ゴシック体"/>
              </a:rPr>
              <a:t>テッド・プライベート・クラウド</a:t>
            </a:r>
            <a:endParaRPr kumimoji="1" lang="ja-JP" altLang="en-US" sz="900" dirty="0">
              <a:solidFill>
                <a:schemeClr val="bg1"/>
              </a:solidFill>
              <a:latin typeface="ＤＦＰ太丸ゴシック体"/>
              <a:ea typeface="ＤＦＰ太丸ゴシック体"/>
              <a:cs typeface="ＤＦＰ太丸ゴシック体"/>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ＤＦＰ太丸ゴシック体"/>
                <a:ea typeface="ＤＦＰ太丸ゴシック体"/>
                <a:cs typeface="ＤＦＰ太丸ゴシック体"/>
              </a:rPr>
              <a:t>固定割当て</a:t>
            </a:r>
            <a:endParaRPr kumimoji="1" lang="ja-JP" altLang="en-US" sz="1600" dirty="0">
              <a:solidFill>
                <a:srgbClr val="008000"/>
              </a:solidFill>
              <a:latin typeface="ＤＦＰ太丸ゴシック体"/>
              <a:ea typeface="ＤＦＰ太丸ゴシック体"/>
              <a:cs typeface="ＤＦＰ太丸ゴシック体"/>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専用回線・</a:t>
            </a:r>
            <a:r>
              <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VPN</a:t>
            </a:r>
            <a:endPar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
        <p:nvSpPr>
          <p:cNvPr id="5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19</a:t>
            </a:fld>
            <a:endParaRPr kumimoji="1" lang="ja-JP" altLang="en-US" dirty="0"/>
          </a:p>
        </p:txBody>
      </p:sp>
    </p:spTree>
    <p:extLst>
      <p:ext uri="{BB962C8B-B14F-4D97-AF65-F5344CB8AC3E}">
        <p14:creationId xmlns:p14="http://schemas.microsoft.com/office/powerpoint/2010/main" val="38982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ご案内</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6" name="テキスト ボックス 5"/>
          <p:cNvSpPr txBox="1"/>
          <p:nvPr/>
        </p:nvSpPr>
        <p:spPr>
          <a:xfrm>
            <a:off x="369888" y="1123950"/>
            <a:ext cx="8401050" cy="3631764"/>
          </a:xfrm>
          <a:prstGeom prst="rect">
            <a:avLst/>
          </a:prstGeom>
          <a:noFill/>
        </p:spPr>
        <p:txBody>
          <a:bodyPr wrap="square" rtlCol="0">
            <a:spAutoFit/>
          </a:bodyPr>
          <a:lstStyle/>
          <a:p>
            <a:r>
              <a:rPr lang="ja-JP" altLang="en-US" dirty="0" smtClean="0">
                <a:solidFill>
                  <a:srgbClr val="7F7F7F"/>
                </a:solidFill>
                <a:latin typeface="メイリオ"/>
                <a:ea typeface="メイリオ"/>
                <a:cs typeface="メイリオ"/>
              </a:rPr>
              <a:t>この</a:t>
            </a:r>
            <a:r>
              <a:rPr kumimoji="1" lang="ja-JP" altLang="en-US" dirty="0" smtClean="0">
                <a:solidFill>
                  <a:srgbClr val="7F7F7F"/>
                </a:solidFill>
                <a:latin typeface="メイリオ"/>
                <a:ea typeface="メイリオ"/>
                <a:cs typeface="メイリオ"/>
              </a:rPr>
              <a:t>プレゼンテーションは、「</a:t>
            </a:r>
            <a:r>
              <a:rPr kumimoji="1" lang="en-US" altLang="ja-JP" dirty="0" smtClean="0">
                <a:solidFill>
                  <a:srgbClr val="7F7F7F"/>
                </a:solidFill>
                <a:latin typeface="メイリオ"/>
                <a:ea typeface="メイリオ"/>
                <a:cs typeface="メイリオ"/>
              </a:rPr>
              <a:t>【</a:t>
            </a:r>
            <a:r>
              <a:rPr kumimoji="1" lang="ja-JP" altLang="en-US" dirty="0" smtClean="0">
                <a:solidFill>
                  <a:srgbClr val="7F7F7F"/>
                </a:solidFill>
                <a:latin typeface="メイリオ"/>
                <a:ea typeface="メイリオ"/>
                <a:cs typeface="メイリオ"/>
              </a:rPr>
              <a:t>図解</a:t>
            </a:r>
            <a:r>
              <a:rPr kumimoji="1" lang="en-US" altLang="ja-JP" dirty="0" smtClean="0">
                <a:solidFill>
                  <a:srgbClr val="7F7F7F"/>
                </a:solidFill>
                <a:latin typeface="メイリオ"/>
                <a:ea typeface="メイリオ"/>
                <a:cs typeface="メイリオ"/>
              </a:rPr>
              <a:t>】</a:t>
            </a:r>
            <a:r>
              <a:rPr kumimoji="1" lang="ja-JP" altLang="en-US" dirty="0" smtClean="0">
                <a:solidFill>
                  <a:srgbClr val="7F7F7F"/>
                </a:solidFill>
                <a:latin typeface="メイリオ"/>
                <a:ea typeface="メイリオ"/>
                <a:cs typeface="メイリオ"/>
              </a:rPr>
              <a:t>コレ１枚でわかる最新</a:t>
            </a:r>
            <a:r>
              <a:rPr kumimoji="1" lang="en-US" altLang="ja-JP" dirty="0" smtClean="0">
                <a:solidFill>
                  <a:srgbClr val="7F7F7F"/>
                </a:solidFill>
                <a:latin typeface="メイリオ"/>
                <a:ea typeface="メイリオ"/>
                <a:cs typeface="メイリオ"/>
              </a:rPr>
              <a:t>IT</a:t>
            </a:r>
            <a:r>
              <a:rPr kumimoji="1" lang="ja-JP" altLang="en-US" dirty="0" smtClean="0">
                <a:solidFill>
                  <a:srgbClr val="7F7F7F"/>
                </a:solidFill>
                <a:latin typeface="メイリオ"/>
                <a:ea typeface="メイリオ"/>
                <a:cs typeface="メイリオ"/>
              </a:rPr>
              <a:t>トレンド」をご購入頂きました皆様が、本書を参考に、実際にプレゼンテーションしていだけるようにと作成いたしました。</a:t>
            </a:r>
            <a:endParaRPr kumimoji="1" lang="en-US" altLang="ja-JP" dirty="0" smtClean="0">
              <a:solidFill>
                <a:srgbClr val="7F7F7F"/>
              </a:solidFill>
              <a:latin typeface="メイリオ"/>
              <a:ea typeface="メイリオ"/>
              <a:cs typeface="メイリオ"/>
            </a:endParaRPr>
          </a:p>
          <a:p>
            <a:endParaRPr kumimoji="1" lang="en-US" altLang="ja-JP" dirty="0" smtClean="0">
              <a:solidFill>
                <a:srgbClr val="7F7F7F"/>
              </a:solidFill>
              <a:latin typeface="メイリオ"/>
              <a:ea typeface="メイリオ"/>
              <a:cs typeface="メイリオ"/>
            </a:endParaRPr>
          </a:p>
          <a:p>
            <a:r>
              <a:rPr lang="ja-JP" altLang="en-US" dirty="0" smtClean="0">
                <a:solidFill>
                  <a:srgbClr val="7F7F7F"/>
                </a:solidFill>
                <a:latin typeface="メイリオ"/>
                <a:ea typeface="メイリオ"/>
                <a:cs typeface="メイリオ"/>
              </a:rPr>
              <a:t>知識の定着は、本書を</a:t>
            </a:r>
            <a:r>
              <a:rPr lang="ja-JP" altLang="en-US" smtClean="0">
                <a:solidFill>
                  <a:srgbClr val="7F7F7F"/>
                </a:solidFill>
                <a:latin typeface="メイリオ"/>
                <a:ea typeface="メイリオ"/>
                <a:cs typeface="メイリオ"/>
              </a:rPr>
              <a:t>お読みいただくだけでは</a:t>
            </a:r>
            <a:r>
              <a:rPr lang="ja-JP" altLang="en-US" dirty="0" smtClean="0">
                <a:solidFill>
                  <a:srgbClr val="7F7F7F"/>
                </a:solidFill>
                <a:latin typeface="メイリオ"/>
                <a:ea typeface="メイリオ"/>
                <a:cs typeface="メイリオ"/>
              </a:rPr>
              <a:t>不十分です。実際に第三者を相手に自分の言葉で説明してみるのが最も効果的です。また、本プレゼンテーションは、ロイヤリティ・フリーです。ご自身の資料として、加工編集して頂いても構いません。</a:t>
            </a:r>
            <a:endParaRPr lang="en-US" altLang="ja-JP" dirty="0" smtClean="0">
              <a:solidFill>
                <a:srgbClr val="7F7F7F"/>
              </a:solidFill>
              <a:latin typeface="メイリオ"/>
              <a:ea typeface="メイリオ"/>
              <a:cs typeface="メイリオ"/>
            </a:endParaRPr>
          </a:p>
          <a:p>
            <a:endParaRPr lang="en-US" altLang="ja-JP" dirty="0">
              <a:solidFill>
                <a:srgbClr val="7F7F7F"/>
              </a:solidFill>
              <a:latin typeface="メイリオ"/>
              <a:ea typeface="メイリオ"/>
              <a:cs typeface="メイリオ"/>
            </a:endParaRPr>
          </a:p>
          <a:p>
            <a:r>
              <a:rPr lang="ja-JP" altLang="en-US" dirty="0" smtClean="0">
                <a:solidFill>
                  <a:srgbClr val="7F7F7F"/>
                </a:solidFill>
                <a:latin typeface="メイリオ"/>
                <a:ea typeface="メイリオ"/>
                <a:cs typeface="メイリオ"/>
              </a:rPr>
              <a:t>知識の確かな定着と仕事の生産性向上のために、ご活用下さい。</a:t>
            </a:r>
            <a:endParaRPr lang="en-US" altLang="ja-JP" dirty="0" smtClean="0">
              <a:solidFill>
                <a:srgbClr val="7F7F7F"/>
              </a:solidFill>
              <a:latin typeface="メイリオ"/>
              <a:ea typeface="メイリオ"/>
              <a:cs typeface="メイリオ"/>
            </a:endParaRPr>
          </a:p>
          <a:p>
            <a:pPr algn="r"/>
            <a:endParaRPr lang="en-US" altLang="ja-JP" dirty="0">
              <a:solidFill>
                <a:srgbClr val="7F7F7F"/>
              </a:solidFill>
              <a:latin typeface="メイリオ"/>
              <a:ea typeface="メイリオ"/>
              <a:cs typeface="メイリオ"/>
            </a:endParaRPr>
          </a:p>
          <a:p>
            <a:pPr algn="r"/>
            <a:r>
              <a:rPr lang="ja-JP" altLang="en-US" sz="1400" dirty="0" smtClean="0">
                <a:solidFill>
                  <a:srgbClr val="7F7F7F"/>
                </a:solidFill>
                <a:latin typeface="メイリオ"/>
                <a:ea typeface="メイリオ"/>
                <a:cs typeface="メイリオ"/>
              </a:rPr>
              <a:t>ネットコマース株式会社</a:t>
            </a:r>
            <a:endParaRPr lang="en-US" altLang="ja-JP" sz="1400" dirty="0" smtClean="0">
              <a:solidFill>
                <a:srgbClr val="7F7F7F"/>
              </a:solidFill>
              <a:latin typeface="メイリオ"/>
              <a:ea typeface="メイリオ"/>
              <a:cs typeface="メイリオ"/>
            </a:endParaRPr>
          </a:p>
          <a:p>
            <a:pPr algn="r"/>
            <a:r>
              <a:rPr lang="ja-JP" altLang="en-US" dirty="0" smtClean="0">
                <a:solidFill>
                  <a:srgbClr val="7F7F7F"/>
                </a:solidFill>
                <a:latin typeface="メイリオ"/>
                <a:ea typeface="メイリオ"/>
                <a:cs typeface="メイリオ"/>
              </a:rPr>
              <a:t>斎藤昌義</a:t>
            </a:r>
            <a:endParaRPr lang="en-US" altLang="ja-JP" dirty="0" smtClean="0">
              <a:solidFill>
                <a:srgbClr val="7F7F7F"/>
              </a:solidFill>
              <a:latin typeface="メイリオ"/>
              <a:ea typeface="メイリオ"/>
              <a:cs typeface="メイリオ"/>
            </a:endParaRPr>
          </a:p>
        </p:txBody>
      </p:sp>
      <p:sp>
        <p:nvSpPr>
          <p:cNvPr id="7" name="正方形/長方形 6"/>
          <p:cNvSpPr/>
          <p:nvPr/>
        </p:nvSpPr>
        <p:spPr>
          <a:xfrm>
            <a:off x="7073037" y="6338012"/>
            <a:ext cx="1697901" cy="230832"/>
          </a:xfrm>
          <a:prstGeom prst="rect">
            <a:avLst/>
          </a:prstGeom>
        </p:spPr>
        <p:txBody>
          <a:bodyPr wrap="none">
            <a:spAutoFit/>
          </a:bodyPr>
          <a:lstStyle/>
          <a:p>
            <a:r>
              <a:rPr lang="en-US" altLang="ja-JP" sz="900" dirty="0">
                <a:solidFill>
                  <a:srgbClr val="595959"/>
                </a:solidFill>
              </a:rPr>
              <a:t>http://</a:t>
            </a:r>
            <a:r>
              <a:rPr lang="en-US" altLang="ja-JP" sz="900" dirty="0" err="1">
                <a:solidFill>
                  <a:srgbClr val="595959"/>
                </a:solidFill>
              </a:rPr>
              <a:t>libra.netcommerce.co.jp</a:t>
            </a:r>
            <a:r>
              <a:rPr lang="en-US" altLang="ja-JP" sz="900" dirty="0">
                <a:solidFill>
                  <a:srgbClr val="595959"/>
                </a:solidFill>
              </a:rPr>
              <a:t>/</a:t>
            </a:r>
            <a:endParaRPr lang="ja-JP" altLang="en-US" sz="900" dirty="0">
              <a:solidFill>
                <a:srgbClr val="595959"/>
              </a:solidFill>
            </a:endParaRPr>
          </a:p>
        </p:txBody>
      </p:sp>
      <p:pic>
        <p:nvPicPr>
          <p:cNvPr id="9" name="図 8" descr="LIBRA_logo.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6081312"/>
            <a:ext cx="1466850" cy="256700"/>
          </a:xfrm>
          <a:prstGeom prst="rect">
            <a:avLst/>
          </a:prstGeom>
        </p:spPr>
      </p:pic>
      <p:sp>
        <p:nvSpPr>
          <p:cNvPr id="11" name="正方形/長方形 10"/>
          <p:cNvSpPr/>
          <p:nvPr/>
        </p:nvSpPr>
        <p:spPr>
          <a:xfrm>
            <a:off x="369888" y="5572889"/>
            <a:ext cx="8401050" cy="415498"/>
          </a:xfrm>
          <a:prstGeom prst="rect">
            <a:avLst/>
          </a:prstGeom>
        </p:spPr>
        <p:txBody>
          <a:bodyPr wrap="square">
            <a:spAutoFit/>
          </a:bodyPr>
          <a:lstStyle/>
          <a:p>
            <a:pPr lvl="0"/>
            <a:r>
              <a:rPr lang="en-US" altLang="ja-JP" sz="1050" dirty="0" smtClean="0">
                <a:solidFill>
                  <a:srgbClr val="7F7F7F"/>
                </a:solidFill>
                <a:latin typeface="メイリオ"/>
                <a:ea typeface="メイリオ"/>
                <a:cs typeface="メイリオ"/>
              </a:rPr>
              <a:t>IT</a:t>
            </a:r>
            <a:r>
              <a:rPr lang="ja-JP" altLang="en-US" sz="1050" dirty="0">
                <a:solidFill>
                  <a:srgbClr val="7F7F7F"/>
                </a:solidFill>
                <a:latin typeface="メイリオ"/>
                <a:ea typeface="メイリオ"/>
                <a:cs typeface="メイリオ"/>
              </a:rPr>
              <a:t>のトレンドは常に進化しています。そんな最新のアップデートは</a:t>
            </a:r>
            <a:r>
              <a:rPr lang="ja-JP" altLang="en-US" sz="1050" dirty="0" smtClean="0">
                <a:solidFill>
                  <a:srgbClr val="7F7F7F"/>
                </a:solidFill>
                <a:latin typeface="メイリオ"/>
                <a:ea typeface="メイリオ"/>
                <a:cs typeface="メイリオ"/>
              </a:rPr>
              <a:t>、「</a:t>
            </a:r>
            <a:r>
              <a:rPr lang="en-US" altLang="ja-JP" sz="1050" dirty="0" smtClean="0">
                <a:solidFill>
                  <a:schemeClr val="tx1">
                    <a:lumMod val="65000"/>
                    <a:lumOff val="35000"/>
                  </a:schemeClr>
                </a:solidFill>
                <a:latin typeface="メイリオ"/>
                <a:ea typeface="メイリオ"/>
                <a:cs typeface="メイリオ"/>
              </a:rPr>
              <a:t>IT</a:t>
            </a:r>
            <a:r>
              <a:rPr lang="ja-JP" altLang="en-US" sz="1050" dirty="0">
                <a:solidFill>
                  <a:schemeClr val="tx1">
                    <a:lumMod val="65000"/>
                    <a:lumOff val="35000"/>
                  </a:schemeClr>
                </a:solidFill>
                <a:latin typeface="メイリオ"/>
                <a:ea typeface="メイリオ"/>
                <a:cs typeface="メイリオ"/>
              </a:rPr>
              <a:t>ビジネス・プレゼンテーション・ライブラリー／</a:t>
            </a:r>
            <a:r>
              <a:rPr lang="en-US" altLang="ja-JP" sz="1050" dirty="0" err="1" smtClean="0">
                <a:solidFill>
                  <a:schemeClr val="tx1">
                    <a:lumMod val="65000"/>
                    <a:lumOff val="35000"/>
                  </a:schemeClr>
                </a:solidFill>
                <a:latin typeface="メイリオ"/>
                <a:ea typeface="メイリオ"/>
                <a:cs typeface="メイリオ"/>
              </a:rPr>
              <a:t>LiBRA</a:t>
            </a:r>
            <a:r>
              <a:rPr lang="ja-JP" altLang="en-US" sz="1050" dirty="0" smtClean="0">
                <a:solidFill>
                  <a:schemeClr val="tx1">
                    <a:lumMod val="65000"/>
                    <a:lumOff val="35000"/>
                  </a:schemeClr>
                </a:solidFill>
                <a:latin typeface="メイリオ"/>
                <a:ea typeface="メイリオ"/>
                <a:cs typeface="メイリオ"/>
              </a:rPr>
              <a:t>」</a:t>
            </a:r>
            <a:r>
              <a:rPr lang="ja-JP" altLang="en-US" sz="1050" dirty="0" smtClean="0">
                <a:solidFill>
                  <a:srgbClr val="7F7F7F"/>
                </a:solidFill>
                <a:latin typeface="メイリオ"/>
                <a:ea typeface="メイリオ"/>
                <a:cs typeface="メイリオ"/>
              </a:rPr>
              <a:t>にて</a:t>
            </a:r>
            <a:r>
              <a:rPr lang="ja-JP" altLang="en-US" sz="1050" dirty="0">
                <a:solidFill>
                  <a:srgbClr val="7F7F7F"/>
                </a:solidFill>
                <a:latin typeface="メイリオ"/>
                <a:ea typeface="メイリオ"/>
                <a:cs typeface="メイリオ"/>
              </a:rPr>
              <a:t>随時更新しております。よろしければ、併せてご活用下さい。</a:t>
            </a:r>
            <a:endParaRPr lang="en-US" altLang="ja-JP" sz="1050" dirty="0">
              <a:solidFill>
                <a:srgbClr val="7F7F7F"/>
              </a:solidFill>
              <a:latin typeface="メイリオ"/>
              <a:ea typeface="メイリオ"/>
              <a:cs typeface="メイリオ"/>
            </a:endParaRPr>
          </a:p>
        </p:txBody>
      </p:sp>
    </p:spTree>
    <p:extLst>
      <p:ext uri="{BB962C8B-B14F-4D97-AF65-F5344CB8AC3E}">
        <p14:creationId xmlns:p14="http://schemas.microsoft.com/office/powerpoint/2010/main" val="21299262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矢印 3"/>
          <p:cNvSpPr/>
          <p:nvPr/>
        </p:nvSpPr>
        <p:spPr>
          <a:xfrm>
            <a:off x="3011288" y="1521472"/>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左右矢印 31"/>
          <p:cNvSpPr/>
          <p:nvPr/>
        </p:nvSpPr>
        <p:spPr>
          <a:xfrm>
            <a:off x="3011288" y="2127263"/>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左右矢印 32"/>
          <p:cNvSpPr/>
          <p:nvPr/>
        </p:nvSpPr>
        <p:spPr>
          <a:xfrm>
            <a:off x="3011288" y="2779065"/>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左右矢印 33"/>
          <p:cNvSpPr/>
          <p:nvPr/>
        </p:nvSpPr>
        <p:spPr>
          <a:xfrm>
            <a:off x="3011289" y="3409014"/>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左右矢印 34"/>
          <p:cNvSpPr/>
          <p:nvPr/>
        </p:nvSpPr>
        <p:spPr>
          <a:xfrm>
            <a:off x="3011290" y="4021938"/>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左右矢印 35"/>
          <p:cNvSpPr/>
          <p:nvPr/>
        </p:nvSpPr>
        <p:spPr>
          <a:xfrm>
            <a:off x="3041058" y="4640488"/>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左右矢印 36"/>
          <p:cNvSpPr/>
          <p:nvPr/>
        </p:nvSpPr>
        <p:spPr>
          <a:xfrm>
            <a:off x="3011289" y="5293923"/>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左右矢印 37"/>
          <p:cNvSpPr/>
          <p:nvPr/>
        </p:nvSpPr>
        <p:spPr>
          <a:xfrm>
            <a:off x="3011290" y="6013402"/>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a:t>
            </a:r>
            <a:endParaRPr kumimoji="1" lang="ja-JP" altLang="en-US" dirty="0"/>
          </a:p>
        </p:txBody>
      </p:sp>
      <p:sp>
        <p:nvSpPr>
          <p:cNvPr id="5" name="円/楕円 4"/>
          <p:cNvSpPr/>
          <p:nvPr/>
        </p:nvSpPr>
        <p:spPr>
          <a:xfrm>
            <a:off x="3041058" y="1856271"/>
            <a:ext cx="3061884" cy="2917361"/>
          </a:xfrm>
          <a:prstGeom prst="ellipse">
            <a:avLst/>
          </a:prstGeom>
          <a:solidFill>
            <a:srgbClr val="0000FF">
              <a:alpha val="66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6" name="円/楕円 5"/>
          <p:cNvSpPr/>
          <p:nvPr/>
        </p:nvSpPr>
        <p:spPr>
          <a:xfrm>
            <a:off x="2255159" y="3134602"/>
            <a:ext cx="3061884" cy="2917361"/>
          </a:xfrm>
          <a:prstGeom prst="ellipse">
            <a:avLst/>
          </a:prstGeom>
          <a:solidFill>
            <a:srgbClr val="008000">
              <a:alpha val="6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7" name="円/楕円 6"/>
          <p:cNvSpPr/>
          <p:nvPr/>
        </p:nvSpPr>
        <p:spPr>
          <a:xfrm>
            <a:off x="3830101" y="3134602"/>
            <a:ext cx="3061884" cy="2917361"/>
          </a:xfrm>
          <a:prstGeom prst="ellipse">
            <a:avLst/>
          </a:prstGeom>
          <a:solidFill>
            <a:srgbClr val="FF6600">
              <a:alpha val="5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8" name="テキスト ボックス 7"/>
          <p:cNvSpPr txBox="1"/>
          <p:nvPr/>
        </p:nvSpPr>
        <p:spPr>
          <a:xfrm>
            <a:off x="3928234" y="2359429"/>
            <a:ext cx="1287532" cy="584776"/>
          </a:xfrm>
          <a:prstGeom prst="rect">
            <a:avLst/>
          </a:prstGeom>
          <a:noFill/>
        </p:spPr>
        <p:txBody>
          <a:bodyPr wrap="none" rtlCol="0">
            <a:spAutoFit/>
          </a:bodyPr>
          <a:lstStyle/>
          <a:p>
            <a:pPr algn="ctr"/>
            <a:r>
              <a:rPr kumimoji="1" lang="ja-JP" altLang="en-US" sz="3200" dirty="0" smtClean="0">
                <a:solidFill>
                  <a:schemeClr val="bg1"/>
                </a:solidFill>
              </a:rPr>
              <a:t>データ</a:t>
            </a:r>
            <a:endParaRPr kumimoji="1" lang="ja-JP" altLang="en-US" sz="3200" dirty="0">
              <a:solidFill>
                <a:schemeClr val="bg1"/>
              </a:solidFill>
            </a:endParaRPr>
          </a:p>
        </p:txBody>
      </p:sp>
      <p:sp>
        <p:nvSpPr>
          <p:cNvPr id="9" name="テキスト ボックス 8"/>
          <p:cNvSpPr txBox="1"/>
          <p:nvPr/>
        </p:nvSpPr>
        <p:spPr>
          <a:xfrm>
            <a:off x="3111218" y="5089735"/>
            <a:ext cx="1005403" cy="584776"/>
          </a:xfrm>
          <a:prstGeom prst="rect">
            <a:avLst/>
          </a:prstGeom>
          <a:noFill/>
          <a:ln>
            <a:noFill/>
          </a:ln>
        </p:spPr>
        <p:txBody>
          <a:bodyPr wrap="none" rtlCol="0">
            <a:spAutoFit/>
          </a:bodyPr>
          <a:lstStyle/>
          <a:p>
            <a:pPr algn="ctr"/>
            <a:r>
              <a:rPr lang="ja-JP" altLang="en-US" sz="3200" dirty="0" smtClean="0">
                <a:solidFill>
                  <a:schemeClr val="bg1"/>
                </a:solidFill>
              </a:rPr>
              <a:t>機能</a:t>
            </a:r>
            <a:endParaRPr kumimoji="1" lang="ja-JP" altLang="en-US" sz="3200" dirty="0">
              <a:solidFill>
                <a:schemeClr val="bg1"/>
              </a:solidFill>
            </a:endParaRPr>
          </a:p>
        </p:txBody>
      </p:sp>
      <p:sp>
        <p:nvSpPr>
          <p:cNvPr id="10" name="テキスト ボックス 9"/>
          <p:cNvSpPr txBox="1"/>
          <p:nvPr/>
        </p:nvSpPr>
        <p:spPr>
          <a:xfrm>
            <a:off x="5027379" y="5089735"/>
            <a:ext cx="1005403" cy="584776"/>
          </a:xfrm>
          <a:prstGeom prst="rect">
            <a:avLst/>
          </a:prstGeom>
          <a:noFill/>
          <a:ln>
            <a:noFill/>
          </a:ln>
        </p:spPr>
        <p:txBody>
          <a:bodyPr wrap="none" rtlCol="0">
            <a:spAutoFit/>
          </a:bodyPr>
          <a:lstStyle/>
          <a:p>
            <a:pPr algn="ctr"/>
            <a:r>
              <a:rPr kumimoji="1" lang="ja-JP" altLang="en-US" sz="3200" dirty="0" smtClean="0">
                <a:solidFill>
                  <a:schemeClr val="bg1"/>
                </a:solidFill>
              </a:rPr>
              <a:t>負荷</a:t>
            </a:r>
            <a:endParaRPr kumimoji="1" lang="ja-JP" altLang="en-US" sz="3200" dirty="0">
              <a:solidFill>
                <a:schemeClr val="bg1"/>
              </a:solidFill>
            </a:endParaRPr>
          </a:p>
        </p:txBody>
      </p:sp>
      <p:sp>
        <p:nvSpPr>
          <p:cNvPr id="16" name="角丸四角形 15"/>
          <p:cNvSpPr/>
          <p:nvPr/>
        </p:nvSpPr>
        <p:spPr>
          <a:xfrm>
            <a:off x="457201" y="1338384"/>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電子メールやコラボレーション</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グローバルなネット接続、独自性の低さ</a:t>
            </a:r>
            <a:endParaRPr lang="ja-JP" altLang="en-US" sz="1000" dirty="0">
              <a:solidFill>
                <a:srgbClr val="FFFFFF"/>
              </a:solidFill>
              <a:latin typeface="ＭＳ Ｐゴシック"/>
              <a:cs typeface="ＭＳ Ｐゴシック"/>
            </a:endParaRPr>
          </a:p>
        </p:txBody>
      </p:sp>
      <p:sp>
        <p:nvSpPr>
          <p:cNvPr id="18" name="角丸四角形 17"/>
          <p:cNvSpPr/>
          <p:nvPr/>
        </p:nvSpPr>
        <p:spPr>
          <a:xfrm>
            <a:off x="457200" y="1983433"/>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マーケティングや</a:t>
            </a:r>
            <a:r>
              <a:rPr lang="en-US" altLang="ja-JP" sz="1400" dirty="0" smtClean="0">
                <a:solidFill>
                  <a:srgbClr val="FFFFFF"/>
                </a:solidFill>
                <a:latin typeface="ＭＳ Ｐゴシック"/>
                <a:cs typeface="ＭＳ Ｐゴシック"/>
              </a:rPr>
              <a:t>CRM</a:t>
            </a:r>
          </a:p>
          <a:p>
            <a:r>
              <a:rPr lang="ja-JP" altLang="en-US" sz="1000" dirty="0" smtClean="0">
                <a:solidFill>
                  <a:srgbClr val="FFFFFF"/>
                </a:solidFill>
                <a:latin typeface="ＭＳ Ｐゴシック"/>
                <a:cs typeface="ＭＳ Ｐゴシック"/>
              </a:rPr>
              <a:t>インターネット越し顧客接点、負荷変動</a:t>
            </a:r>
            <a:endParaRPr lang="ja-JP" altLang="en-US" sz="1000" dirty="0">
              <a:solidFill>
                <a:srgbClr val="FFFFFF"/>
              </a:solidFill>
              <a:latin typeface="ＭＳ Ｐゴシック"/>
              <a:cs typeface="ＭＳ Ｐゴシック"/>
            </a:endParaRPr>
          </a:p>
        </p:txBody>
      </p:sp>
      <p:sp>
        <p:nvSpPr>
          <p:cNvPr id="19" name="角丸四角形 18"/>
          <p:cNvSpPr/>
          <p:nvPr/>
        </p:nvSpPr>
        <p:spPr>
          <a:xfrm>
            <a:off x="457200" y="3904073"/>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開発やテスト</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共同作業、ツールの利用、負荷変動</a:t>
            </a:r>
            <a:endParaRPr lang="en-US" altLang="ja-JP" sz="1000" dirty="0" smtClean="0">
              <a:solidFill>
                <a:srgbClr val="FFFFFF"/>
              </a:solidFill>
              <a:latin typeface="ＭＳ Ｐゴシック"/>
              <a:cs typeface="ＭＳ Ｐゴシック"/>
            </a:endParaRPr>
          </a:p>
        </p:txBody>
      </p:sp>
      <p:sp>
        <p:nvSpPr>
          <p:cNvPr id="20" name="角丸四角形 19"/>
          <p:cNvSpPr/>
          <p:nvPr/>
        </p:nvSpPr>
        <p:spPr>
          <a:xfrm>
            <a:off x="457199" y="4541919"/>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ビックデータ解析</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大量のリソースと大きな負荷変動</a:t>
            </a:r>
            <a:endParaRPr lang="en-US" altLang="ja-JP" sz="1000" dirty="0" smtClean="0">
              <a:solidFill>
                <a:srgbClr val="FFFFFF"/>
              </a:solidFill>
              <a:latin typeface="ＭＳ Ｐゴシック"/>
              <a:cs typeface="ＭＳ Ｐゴシック"/>
            </a:endParaRPr>
          </a:p>
        </p:txBody>
      </p:sp>
      <p:sp>
        <p:nvSpPr>
          <p:cNvPr id="21" name="角丸四角形 20"/>
          <p:cNvSpPr/>
          <p:nvPr/>
        </p:nvSpPr>
        <p:spPr>
          <a:xfrm>
            <a:off x="457200" y="3262788"/>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err="1" smtClean="0">
                <a:solidFill>
                  <a:srgbClr val="FFFFFF"/>
                </a:solidFill>
                <a:latin typeface="ＭＳ Ｐゴシック"/>
                <a:cs typeface="ＭＳ Ｐゴシック"/>
              </a:rPr>
              <a:t>IoT</a:t>
            </a:r>
            <a:r>
              <a:rPr lang="ja-JP" altLang="en-US" sz="1400" dirty="0" smtClean="0">
                <a:solidFill>
                  <a:srgbClr val="FFFFFF"/>
                </a:solidFill>
                <a:latin typeface="ＭＳ Ｐゴシック"/>
                <a:cs typeface="ＭＳ Ｐゴシック"/>
              </a:rPr>
              <a:t>アプリケーションの前処理</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膨大</a:t>
            </a:r>
            <a:r>
              <a:rPr lang="ja-JP" altLang="en-US" sz="1000" dirty="0">
                <a:solidFill>
                  <a:srgbClr val="FFFFFF"/>
                </a:solidFill>
                <a:latin typeface="ＭＳ Ｐゴシック"/>
                <a:cs typeface="ＭＳ Ｐゴシック"/>
              </a:rPr>
              <a:t>なデータが頻繁に生成される</a:t>
            </a:r>
            <a:endParaRPr lang="en-US" altLang="ja-JP" sz="1000" dirty="0" smtClean="0">
              <a:solidFill>
                <a:srgbClr val="FFFFFF"/>
              </a:solidFill>
              <a:latin typeface="ＭＳ Ｐゴシック"/>
              <a:cs typeface="ＭＳ Ｐゴシック"/>
            </a:endParaRPr>
          </a:p>
        </p:txBody>
      </p:sp>
      <p:sp>
        <p:nvSpPr>
          <p:cNvPr id="22" name="角丸四角形 21"/>
          <p:cNvSpPr/>
          <p:nvPr/>
        </p:nvSpPr>
        <p:spPr>
          <a:xfrm>
            <a:off x="457199" y="2624089"/>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ＭＳ Ｐゴシック"/>
                <a:cs typeface="ＭＳ Ｐゴシック"/>
              </a:rPr>
              <a:t>EC</a:t>
            </a:r>
            <a:r>
              <a:rPr lang="ja-JP" altLang="en-US" sz="1400" dirty="0" smtClean="0">
                <a:solidFill>
                  <a:srgbClr val="FFFFFF"/>
                </a:solidFill>
                <a:latin typeface="ＭＳ Ｐゴシック"/>
                <a:cs typeface="ＭＳ Ｐゴシック"/>
              </a:rPr>
              <a:t>サービス</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不特定多数の顧客からの注文やその決済</a:t>
            </a:r>
            <a:endParaRPr lang="ja-JP" altLang="en-US" sz="1000" dirty="0">
              <a:solidFill>
                <a:srgbClr val="FFFFFF"/>
              </a:solidFill>
              <a:latin typeface="ＭＳ Ｐゴシック"/>
              <a:cs typeface="ＭＳ Ｐゴシック"/>
            </a:endParaRPr>
          </a:p>
        </p:txBody>
      </p:sp>
      <p:sp>
        <p:nvSpPr>
          <p:cNvPr id="17" name="角丸四角形 16"/>
          <p:cNvSpPr/>
          <p:nvPr/>
        </p:nvSpPr>
        <p:spPr>
          <a:xfrm>
            <a:off x="6143447" y="1349127"/>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認証や人事データ</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文書データ管理</a:t>
            </a:r>
            <a:endParaRPr lang="ja-JP" altLang="en-US" sz="1200" dirty="0">
              <a:solidFill>
                <a:srgbClr val="FFFFFF"/>
              </a:solidFill>
              <a:latin typeface="ＭＳ Ｐゴシック"/>
              <a:cs typeface="ＭＳ Ｐゴシック"/>
            </a:endParaRPr>
          </a:p>
        </p:txBody>
      </p:sp>
      <p:sp>
        <p:nvSpPr>
          <p:cNvPr id="23" name="角丸四角形 22"/>
          <p:cNvSpPr/>
          <p:nvPr/>
        </p:nvSpPr>
        <p:spPr>
          <a:xfrm>
            <a:off x="6143447" y="1983433"/>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解析やレポート</a:t>
            </a:r>
            <a:endParaRPr lang="ja-JP" altLang="en-US" sz="1200" dirty="0">
              <a:solidFill>
                <a:srgbClr val="FFFFFF"/>
              </a:solidFill>
              <a:latin typeface="ＭＳ Ｐゴシック"/>
              <a:cs typeface="ＭＳ Ｐゴシック"/>
            </a:endParaRPr>
          </a:p>
        </p:txBody>
      </p:sp>
      <p:sp>
        <p:nvSpPr>
          <p:cNvPr id="24" name="角丸四角形 23"/>
          <p:cNvSpPr/>
          <p:nvPr/>
        </p:nvSpPr>
        <p:spPr>
          <a:xfrm>
            <a:off x="6143447" y="3920313"/>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機密管理や本番業務</a:t>
            </a:r>
            <a:endParaRPr lang="en-US" altLang="ja-JP" sz="1200" dirty="0" smtClean="0">
              <a:solidFill>
                <a:srgbClr val="FFFFFF"/>
              </a:solidFill>
              <a:latin typeface="ＭＳ Ｐゴシック"/>
              <a:cs typeface="ＭＳ Ｐゴシック"/>
            </a:endParaRPr>
          </a:p>
        </p:txBody>
      </p:sp>
      <p:sp>
        <p:nvSpPr>
          <p:cNvPr id="25" name="角丸四角形 24"/>
          <p:cNvSpPr/>
          <p:nvPr/>
        </p:nvSpPr>
        <p:spPr>
          <a:xfrm>
            <a:off x="6143447" y="4559236"/>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6" name="角丸四角形 25"/>
          <p:cNvSpPr/>
          <p:nvPr/>
        </p:nvSpPr>
        <p:spPr>
          <a:xfrm>
            <a:off x="6143447" y="3273531"/>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7" name="角丸四角形 26"/>
          <p:cNvSpPr/>
          <p:nvPr/>
        </p:nvSpPr>
        <p:spPr>
          <a:xfrm>
            <a:off x="6143447" y="2634832"/>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請求発行や会計処理、顧客管理</a:t>
            </a:r>
            <a:endParaRPr lang="ja-JP" altLang="en-US" sz="1200" dirty="0">
              <a:solidFill>
                <a:srgbClr val="FFFFFF"/>
              </a:solidFill>
              <a:latin typeface="ＭＳ Ｐゴシック"/>
              <a:cs typeface="ＭＳ Ｐゴシック"/>
            </a:endParaRPr>
          </a:p>
        </p:txBody>
      </p:sp>
      <p:sp>
        <p:nvSpPr>
          <p:cNvPr id="28" name="角丸四角形 27"/>
          <p:cNvSpPr/>
          <p:nvPr/>
        </p:nvSpPr>
        <p:spPr>
          <a:xfrm>
            <a:off x="457199" y="5193542"/>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アプリ配信・課金</a:t>
            </a:r>
          </a:p>
          <a:p>
            <a:r>
              <a:rPr lang="ja-JP" altLang="en-US" sz="1000" dirty="0" smtClean="0">
                <a:solidFill>
                  <a:srgbClr val="FFFFFF"/>
                </a:solidFill>
                <a:latin typeface="ＭＳ Ｐゴシック"/>
                <a:cs typeface="ＭＳ Ｐゴシック"/>
              </a:rPr>
              <a:t>配信サービス、インターネット越し顧客接点</a:t>
            </a:r>
            <a:endParaRPr lang="en-US" altLang="ja-JP" sz="1000" dirty="0" smtClean="0">
              <a:solidFill>
                <a:srgbClr val="FFFFFF"/>
              </a:solidFill>
              <a:latin typeface="ＭＳ Ｐゴシック"/>
              <a:cs typeface="ＭＳ Ｐゴシック"/>
            </a:endParaRPr>
          </a:p>
        </p:txBody>
      </p:sp>
      <p:sp>
        <p:nvSpPr>
          <p:cNvPr id="29" name="角丸四角形 28"/>
          <p:cNvSpPr/>
          <p:nvPr/>
        </p:nvSpPr>
        <p:spPr>
          <a:xfrm>
            <a:off x="457199" y="5851291"/>
            <a:ext cx="2554089" cy="600599"/>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災害対策・バックアップ</a:t>
            </a:r>
          </a:p>
          <a:p>
            <a:r>
              <a:rPr lang="ja-JP" altLang="en-US" sz="1000" dirty="0" smtClean="0">
                <a:solidFill>
                  <a:srgbClr val="FFFFFF"/>
                </a:solidFill>
                <a:latin typeface="ＭＳ Ｐゴシック"/>
                <a:cs typeface="ＭＳ Ｐゴシック"/>
              </a:rPr>
              <a:t>グローバル拠点と可用性の高さ</a:t>
            </a:r>
          </a:p>
        </p:txBody>
      </p:sp>
      <p:sp>
        <p:nvSpPr>
          <p:cNvPr id="30" name="角丸四角形 29"/>
          <p:cNvSpPr/>
          <p:nvPr/>
        </p:nvSpPr>
        <p:spPr>
          <a:xfrm>
            <a:off x="6143449" y="5193542"/>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会計処理</a:t>
            </a:r>
            <a:endParaRPr lang="en-US" altLang="ja-JP" sz="1200" dirty="0" smtClean="0">
              <a:solidFill>
                <a:srgbClr val="FFFFFF"/>
              </a:solidFill>
              <a:latin typeface="ＭＳ Ｐゴシック"/>
              <a:cs typeface="ＭＳ Ｐゴシック"/>
            </a:endParaRPr>
          </a:p>
          <a:p>
            <a:pPr algn="ctr"/>
            <a:r>
              <a:rPr lang="ja-JP" altLang="en-US" sz="1200" dirty="0">
                <a:solidFill>
                  <a:srgbClr val="FFFFFF"/>
                </a:solidFill>
                <a:latin typeface="ＭＳ Ｐゴシック"/>
                <a:cs typeface="ＭＳ Ｐゴシック"/>
              </a:rPr>
              <a:t>他のバックオフィス</a:t>
            </a:r>
            <a:r>
              <a:rPr lang="ja-JP" altLang="en-US" sz="1200" dirty="0" smtClean="0">
                <a:solidFill>
                  <a:srgbClr val="FFFFFF"/>
                </a:solidFill>
                <a:latin typeface="ＭＳ Ｐゴシック"/>
                <a:cs typeface="ＭＳ Ｐゴシック"/>
              </a:rPr>
              <a:t>業務</a:t>
            </a:r>
            <a:endParaRPr lang="en-US" altLang="ja-JP" sz="1200" dirty="0">
              <a:solidFill>
                <a:srgbClr val="FFFFFF"/>
              </a:solidFill>
              <a:latin typeface="ＭＳ Ｐゴシック"/>
              <a:cs typeface="ＭＳ Ｐゴシック"/>
            </a:endParaRPr>
          </a:p>
        </p:txBody>
      </p:sp>
      <p:sp>
        <p:nvSpPr>
          <p:cNvPr id="31" name="角丸四角形 30"/>
          <p:cNvSpPr/>
          <p:nvPr/>
        </p:nvSpPr>
        <p:spPr>
          <a:xfrm>
            <a:off x="6143447" y="5840548"/>
            <a:ext cx="2554089" cy="589856"/>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本番業務</a:t>
            </a:r>
            <a:endParaRPr lang="en-US" altLang="ja-JP" sz="1200" dirty="0">
              <a:solidFill>
                <a:srgbClr val="FFFFFF"/>
              </a:solidFill>
              <a:latin typeface="ＭＳ Ｐゴシック"/>
              <a:cs typeface="ＭＳ Ｐゴシック"/>
            </a:endParaRPr>
          </a:p>
        </p:txBody>
      </p:sp>
      <p:sp>
        <p:nvSpPr>
          <p:cNvPr id="39" name="角丸四角形 38"/>
          <p:cNvSpPr/>
          <p:nvPr/>
        </p:nvSpPr>
        <p:spPr>
          <a:xfrm>
            <a:off x="457201" y="907944"/>
            <a:ext cx="2554089" cy="346836"/>
          </a:xfrm>
          <a:prstGeom prst="roundRect">
            <a:avLst>
              <a:gd name="adj" fmla="val 0"/>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パブリック・クラウド</a:t>
            </a:r>
            <a:endParaRPr lang="ja-JP" altLang="en-US" dirty="0">
              <a:solidFill>
                <a:srgbClr val="FFFFFF"/>
              </a:solidFill>
              <a:latin typeface="ＭＳ Ｐゴシック"/>
              <a:cs typeface="ＭＳ Ｐゴシック"/>
            </a:endParaRPr>
          </a:p>
        </p:txBody>
      </p:sp>
      <p:sp>
        <p:nvSpPr>
          <p:cNvPr id="40" name="角丸四角形 39"/>
          <p:cNvSpPr/>
          <p:nvPr/>
        </p:nvSpPr>
        <p:spPr>
          <a:xfrm>
            <a:off x="6143447" y="915963"/>
            <a:ext cx="2554089" cy="340632"/>
          </a:xfrm>
          <a:prstGeom prst="roundRect">
            <a:avLst>
              <a:gd name="adj" fmla="val 0"/>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プライベート・クラウド</a:t>
            </a:r>
            <a:endParaRPr lang="ja-JP" altLang="en-US" dirty="0">
              <a:solidFill>
                <a:srgbClr val="FFFFFF"/>
              </a:solidFill>
              <a:latin typeface="ＭＳ Ｐゴシック"/>
              <a:cs typeface="ＭＳ Ｐゴシック"/>
            </a:endParaRPr>
          </a:p>
        </p:txBody>
      </p:sp>
      <p:sp>
        <p:nvSpPr>
          <p:cNvPr id="42" name="左右矢印 41"/>
          <p:cNvSpPr/>
          <p:nvPr/>
        </p:nvSpPr>
        <p:spPr>
          <a:xfrm>
            <a:off x="3011288" y="907944"/>
            <a:ext cx="3132159" cy="346836"/>
          </a:xfrm>
          <a:prstGeom prst="leftRightArrow">
            <a:avLst>
              <a:gd name="adj1" fmla="val 100000"/>
              <a:gd name="adj2" fmla="val 47176"/>
            </a:avLst>
          </a:prstGeom>
          <a:solidFill>
            <a:srgbClr val="FF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ハイブリッド・クラウド</a:t>
            </a:r>
            <a:endParaRPr kumimoji="1" lang="ja-JP" altLang="en-US" dirty="0">
              <a:solidFill>
                <a:srgbClr val="FFFFFF"/>
              </a:solidFill>
              <a:latin typeface="ＭＳ Ｐゴシック"/>
              <a:ea typeface="ＭＳ Ｐゴシック"/>
              <a:cs typeface="ＭＳ Ｐゴシック"/>
            </a:endParaRPr>
          </a:p>
        </p:txBody>
      </p:sp>
      <p:sp>
        <p:nvSpPr>
          <p:cNvPr id="4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20</a:t>
            </a:fld>
            <a:endParaRPr kumimoji="1" lang="ja-JP" altLang="en-US" dirty="0"/>
          </a:p>
        </p:txBody>
      </p:sp>
    </p:spTree>
    <p:extLst>
      <p:ext uri="{BB962C8B-B14F-4D97-AF65-F5344CB8AC3E}">
        <p14:creationId xmlns:p14="http://schemas.microsoft.com/office/powerpoint/2010/main" val="9972134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HGP創英角ｺﾞｼｯｸUB"/>
              <a:ea typeface="HGP創英角ｺﾞｼｯｸUB"/>
              <a:cs typeface="HGP創英角ｺﾞｼｯｸUB"/>
            </a:endParaRPr>
          </a:p>
          <a:p>
            <a:pPr>
              <a:spcBef>
                <a:spcPct val="20000"/>
              </a:spcBef>
              <a:defRPr/>
            </a:pPr>
            <a:endParaRPr lang="ja-JP" altLang="en-US" sz="1200" dirty="0">
              <a:solidFill>
                <a:srgbClr val="484848"/>
              </a:solidFill>
              <a:latin typeface="HGP創英角ｺﾞｼｯｸUB"/>
              <a:ea typeface="HGP創英角ｺﾞｼｯｸUB"/>
              <a:cs typeface="HGP創英角ｺﾞｼｯｸUB"/>
            </a:endParaRPr>
          </a:p>
        </p:txBody>
      </p:sp>
      <p:sp>
        <p:nvSpPr>
          <p:cNvPr id="8" name="テキスト ボックス 7"/>
          <p:cNvSpPr txBox="1"/>
          <p:nvPr/>
        </p:nvSpPr>
        <p:spPr>
          <a:xfrm>
            <a:off x="7806214" y="4797469"/>
            <a:ext cx="738664" cy="1297791"/>
          </a:xfrm>
          <a:prstGeom prst="rect">
            <a:avLst/>
          </a:prstGeom>
          <a:noFill/>
        </p:spPr>
        <p:txBody>
          <a:bodyPr vert="eaVert" wrap="none" rtlCol="0">
            <a:spAutoFit/>
          </a:bodyPr>
          <a:lstStyle/>
          <a:p>
            <a:pPr algn="ctr"/>
            <a:r>
              <a:rPr kumimoji="1" lang="ja-JP" altLang="en-US" sz="1800" dirty="0" smtClean="0">
                <a:solidFill>
                  <a:srgbClr val="000090"/>
                </a:solidFill>
                <a:latin typeface="HGP創英角ｺﾞｼｯｸUB"/>
                <a:ea typeface="HGP創英角ｺﾞｼｯｸUB"/>
                <a:cs typeface="HGP創英角ｺﾞｼｯｸUB"/>
              </a:rPr>
              <a:t>ハイブリッド</a:t>
            </a:r>
            <a:endParaRPr kumimoji="1" lang="en-US" altLang="ja-JP" sz="1800" dirty="0" smtClean="0">
              <a:solidFill>
                <a:srgbClr val="000090"/>
              </a:solidFill>
              <a:latin typeface="HGP創英角ｺﾞｼｯｸUB"/>
              <a:ea typeface="HGP創英角ｺﾞｼｯｸUB"/>
              <a:cs typeface="HGP創英角ｺﾞｼｯｸUB"/>
            </a:endParaRPr>
          </a:p>
          <a:p>
            <a:pPr algn="ctr"/>
            <a:r>
              <a:rPr lang="ja-JP" altLang="en-US" sz="1800" dirty="0" smtClean="0">
                <a:solidFill>
                  <a:srgbClr val="000090"/>
                </a:solidFill>
                <a:latin typeface="HGP創英角ｺﾞｼｯｸUB"/>
                <a:ea typeface="HGP創英角ｺﾞｼｯｸUB"/>
                <a:cs typeface="HGP創英角ｺﾞｼｯｸUB"/>
              </a:rPr>
              <a:t>クラウド</a:t>
            </a:r>
            <a:endParaRPr kumimoji="1" lang="ja-JP" altLang="en-US" sz="1800" dirty="0">
              <a:solidFill>
                <a:srgbClr val="000090"/>
              </a:solidFill>
              <a:latin typeface="HGP創英角ｺﾞｼｯｸUB"/>
              <a:ea typeface="HGP創英角ｺﾞｼｯｸUB"/>
              <a:cs typeface="HGP創英角ｺﾞｼｯｸUB"/>
            </a:endParaRPr>
          </a:p>
        </p:txBody>
      </p:sp>
      <p:sp>
        <p:nvSpPr>
          <p:cNvPr id="29715" name="AutoShape 11"/>
          <p:cNvSpPr>
            <a:spLocks noChangeArrowheads="1"/>
          </p:cNvSpPr>
          <p:nvPr/>
        </p:nvSpPr>
        <p:spPr bwMode="auto">
          <a:xfrm>
            <a:off x="990600" y="4590702"/>
            <a:ext cx="6567487" cy="811213"/>
          </a:xfrm>
          <a:prstGeom prst="roundRect">
            <a:avLst>
              <a:gd name="adj" fmla="val 5000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ベンダーにて</a:t>
            </a:r>
            <a:r>
              <a:rPr lang="ja-JP" altLang="en-US" sz="1400" dirty="0" smtClean="0">
                <a:solidFill>
                  <a:srgbClr val="40458C"/>
                </a:solidFill>
                <a:latin typeface="HGP創英角ｺﾞｼｯｸUB"/>
                <a:ea typeface="HGP創英角ｺﾞｼｯｸUB"/>
                <a:cs typeface="HGP創英角ｺﾞｼｯｸUB"/>
              </a:rPr>
              <a:t>運用、ネットワーク</a:t>
            </a:r>
            <a:r>
              <a:rPr lang="ja-JP" altLang="en-US" sz="1400" dirty="0">
                <a:solidFill>
                  <a:srgbClr val="40458C"/>
                </a:solidFill>
                <a:latin typeface="HGP創英角ｺﾞｼｯｸUB"/>
                <a:ea typeface="HGP創英角ｺﾞｼｯｸUB"/>
                <a:cs typeface="HGP創英角ｺﾞｼｯｸUB"/>
              </a:rPr>
              <a:t>を</a:t>
            </a:r>
            <a:r>
              <a:rPr lang="ja-JP" altLang="en-US" sz="1400" dirty="0" smtClean="0">
                <a:solidFill>
                  <a:srgbClr val="40458C"/>
                </a:solidFill>
                <a:latin typeface="HGP創英角ｺﾞｼｯｸUB"/>
                <a:ea typeface="HGP創英角ｺﾞｼｯｸUB"/>
                <a:cs typeface="HGP創英角ｺﾞｼｯｸUB"/>
              </a:rPr>
              <a:t>介してサービス</a:t>
            </a:r>
            <a:r>
              <a:rPr lang="ja-JP" altLang="en-US" sz="1400" dirty="0">
                <a:solidFill>
                  <a:srgbClr val="40458C"/>
                </a:solidFill>
                <a:latin typeface="HGP創英角ｺﾞｼｯｸUB"/>
                <a:ea typeface="HGP創英角ｺﾞｼｯｸUB"/>
                <a:cs typeface="HGP創英角ｺﾞｼｯｸUB"/>
              </a:rPr>
              <a:t>提供</a:t>
            </a:r>
          </a:p>
        </p:txBody>
      </p:sp>
      <p:sp>
        <p:nvSpPr>
          <p:cNvPr id="29717" name="Text Box 13"/>
          <p:cNvSpPr txBox="1">
            <a:spLocks noChangeArrowheads="1"/>
          </p:cNvSpPr>
          <p:nvPr/>
        </p:nvSpPr>
        <p:spPr bwMode="auto">
          <a:xfrm>
            <a:off x="1524000" y="4724052"/>
            <a:ext cx="114646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パブリック</a:t>
            </a:r>
          </a:p>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クラウド</a:t>
            </a:r>
          </a:p>
        </p:txBody>
      </p:sp>
      <p:sp>
        <p:nvSpPr>
          <p:cNvPr id="29718" name="AutoShape 15"/>
          <p:cNvSpPr>
            <a:spLocks noChangeArrowheads="1"/>
          </p:cNvSpPr>
          <p:nvPr/>
        </p:nvSpPr>
        <p:spPr bwMode="auto">
          <a:xfrm>
            <a:off x="990600" y="5446365"/>
            <a:ext cx="6567487" cy="811213"/>
          </a:xfrm>
          <a:prstGeom prst="roundRect">
            <a:avLst>
              <a:gd name="adj" fmla="val 5000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自社マシン室</a:t>
            </a:r>
            <a:r>
              <a:rPr lang="ja-JP" altLang="en-US" sz="1400" dirty="0" smtClean="0">
                <a:solidFill>
                  <a:srgbClr val="40458C"/>
                </a:solidFill>
                <a:latin typeface="HGP創英角ｺﾞｼｯｸUB"/>
                <a:ea typeface="HGP創英角ｺﾞｼｯｸUB"/>
                <a:cs typeface="HGP創英角ｺﾞｼｯｸUB"/>
              </a:rPr>
              <a:t>・自社データセンターで</a:t>
            </a:r>
            <a:r>
              <a:rPr lang="ja-JP" altLang="en-US" sz="1400" dirty="0">
                <a:solidFill>
                  <a:srgbClr val="40458C"/>
                </a:solidFill>
                <a:latin typeface="HGP創英角ｺﾞｼｯｸUB"/>
                <a:ea typeface="HGP創英角ｺﾞｼｯｸUB"/>
                <a:cs typeface="HGP創英角ｺﾞｼｯｸUB"/>
              </a:rPr>
              <a:t>運用・サービス提供</a:t>
            </a:r>
          </a:p>
        </p:txBody>
      </p:sp>
      <p:sp>
        <p:nvSpPr>
          <p:cNvPr id="29720" name="Text Box 17"/>
          <p:cNvSpPr txBox="1">
            <a:spLocks noChangeArrowheads="1"/>
          </p:cNvSpPr>
          <p:nvPr/>
        </p:nvSpPr>
        <p:spPr bwMode="auto">
          <a:xfrm>
            <a:off x="1524000" y="5533677"/>
            <a:ext cx="1314482"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プライベート</a:t>
            </a:r>
          </a:p>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HGP創英角ｺﾞｼｯｸUB"/>
                <a:ea typeface="HGP創英角ｺﾞｼｯｸUB"/>
                <a:cs typeface="HGP創英角ｺﾞｼｯｸUB"/>
              </a:rPr>
              <a:t>人的</a:t>
            </a:r>
            <a:r>
              <a:rPr lang="ja-JP" altLang="en-US" sz="2000" dirty="0" smtClean="0">
                <a:solidFill>
                  <a:srgbClr val="FFFFFF"/>
                </a:solidFill>
                <a:latin typeface="HGP創英角ｺﾞｼｯｸUB"/>
                <a:ea typeface="HGP創英角ｺﾞｼｯｸUB"/>
                <a:cs typeface="HGP創英角ｺﾞｼｯｸUB"/>
              </a:rPr>
              <a:t>介在を</a:t>
            </a:r>
            <a:r>
              <a:rPr lang="ja-JP" altLang="en-US" sz="2000" dirty="0">
                <a:solidFill>
                  <a:srgbClr val="FFFFFF"/>
                </a:solidFill>
                <a:latin typeface="HGP創英角ｺﾞｼｯｸUB"/>
                <a:ea typeface="HGP創英角ｺﾞｼｯｸUB"/>
                <a:cs typeface="HGP創英角ｺﾞｼｯｸUB"/>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HGP創英角ｺﾞｼｯｸUB"/>
                <a:ea typeface="HGP創英角ｺﾞｼｯｸUB"/>
                <a:cs typeface="HGP創英角ｺﾞｼｯｸUB"/>
              </a:rPr>
              <a:t>無人</a:t>
            </a:r>
          </a:p>
          <a:p>
            <a:pPr algn="ctr">
              <a:spcBef>
                <a:spcPts val="0"/>
              </a:spcBef>
            </a:pPr>
            <a:r>
              <a:rPr kumimoji="0" lang="ja-JP" altLang="en-US" sz="2800" dirty="0" smtClean="0">
                <a:solidFill>
                  <a:schemeClr val="bg1"/>
                </a:solidFill>
                <a:latin typeface="HGP創英角ｺﾞｼｯｸUB"/>
                <a:ea typeface="HGP創英角ｺﾞｼｯｸUB"/>
                <a:cs typeface="HGP創英角ｺﾞｼｯｸUB"/>
              </a:rPr>
              <a:t>システム</a:t>
            </a:r>
            <a:endParaRPr kumimoji="0" lang="ja-JP" altLang="en-US" sz="1400" dirty="0">
              <a:solidFill>
                <a:schemeClr val="bg1"/>
              </a:solidFill>
              <a:latin typeface="HGP創英角ｺﾞｼｯｸUB"/>
              <a:ea typeface="HGP創英角ｺﾞｼｯｸUB"/>
              <a:cs typeface="HGP創英角ｺﾞｼｯｸUB"/>
            </a:endParaRPr>
          </a:p>
          <a:p>
            <a:pPr marL="342900" indent="-342900">
              <a:spcBef>
                <a:spcPts val="0"/>
              </a:spcBef>
              <a:buFont typeface="Wingdings" charset="2"/>
              <a:buChar char="v"/>
            </a:pPr>
            <a:r>
              <a:rPr kumimoji="0" lang="ja-JP" altLang="en-US" dirty="0" smtClean="0">
                <a:solidFill>
                  <a:srgbClr val="FFFF00"/>
                </a:solidFill>
                <a:latin typeface="HGP創英角ｺﾞｼｯｸUB"/>
                <a:ea typeface="HGP創英角ｺﾞｼｯｸUB"/>
                <a:cs typeface="HGP創英角ｺﾞｼｯｸUB"/>
              </a:rPr>
              <a:t>ＴＣＯの削減</a:t>
            </a:r>
            <a:endParaRPr kumimoji="0" lang="en-US" altLang="ja-JP" dirty="0" smtClean="0">
              <a:solidFill>
                <a:srgbClr val="FFFF00"/>
              </a:solidFill>
              <a:latin typeface="HGP創英角ｺﾞｼｯｸUB"/>
              <a:ea typeface="HGP創英角ｺﾞｼｯｸUB"/>
              <a:cs typeface="HGP創英角ｺﾞｼｯｸUB"/>
            </a:endParaRPr>
          </a:p>
          <a:p>
            <a:pPr marL="342900" indent="-342900">
              <a:spcBef>
                <a:spcPts val="0"/>
              </a:spcBef>
              <a:buFont typeface="Wingdings" charset="2"/>
              <a:buChar char="v"/>
            </a:pPr>
            <a:r>
              <a:rPr kumimoji="0" lang="ja-JP" altLang="en-US" dirty="0" smtClean="0">
                <a:solidFill>
                  <a:srgbClr val="FFFF00"/>
                </a:solidFill>
                <a:latin typeface="HGP創英角ｺﾞｼｯｸUB"/>
                <a:ea typeface="HGP創英角ｺﾞｼｯｸUB"/>
                <a:cs typeface="HGP創英角ｺﾞｼｯｸUB"/>
              </a:rPr>
              <a:t>人的ミスの排除</a:t>
            </a:r>
            <a:endParaRPr kumimoji="0" lang="en-US" altLang="ja-JP" dirty="0" smtClean="0">
              <a:solidFill>
                <a:srgbClr val="FFFF00"/>
              </a:solidFill>
              <a:latin typeface="HGP創英角ｺﾞｼｯｸUB"/>
              <a:ea typeface="HGP創英角ｺﾞｼｯｸUB"/>
              <a:cs typeface="HGP創英角ｺﾞｼｯｸUB"/>
            </a:endParaRPr>
          </a:p>
          <a:p>
            <a:pPr marL="342900" indent="-342900">
              <a:spcBef>
                <a:spcPts val="0"/>
              </a:spcBef>
              <a:buFont typeface="Wingdings" charset="2"/>
              <a:buChar char="v"/>
            </a:pPr>
            <a:r>
              <a:rPr kumimoji="0" lang="ja-JP" altLang="en-US" dirty="0" smtClean="0">
                <a:solidFill>
                  <a:srgbClr val="FFFF00"/>
                </a:solidFill>
                <a:latin typeface="HGP創英角ｺﾞｼｯｸUB"/>
                <a:ea typeface="HGP創英角ｺﾞｼｯｸUB"/>
                <a:cs typeface="HGP創英角ｺﾞｼｯｸUB"/>
              </a:rPr>
              <a:t>変更への即応</a:t>
            </a:r>
            <a:endParaRPr kumimoji="0" lang="en-US" altLang="ja-JP" dirty="0" smtClean="0">
              <a:solidFill>
                <a:srgbClr val="FFFF00"/>
              </a:solidFill>
              <a:latin typeface="HGP創英角ｺﾞｼｯｸUB"/>
              <a:ea typeface="HGP創英角ｺﾞｼｯｸUB"/>
              <a:cs typeface="HGP創英角ｺﾞｼｯｸUB"/>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HGP創英角ｺﾞｼｯｸUB"/>
              <a:ea typeface="HGP創英角ｺﾞｼｯｸUB"/>
              <a:cs typeface="HGP創英角ｺﾞｼｯｸUB"/>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創英角ｺﾞｼｯｸUB"/>
                <a:ea typeface="HGP創英角ｺﾞｼｯｸUB"/>
                <a:cs typeface="HGP創英角ｺﾞｼｯｸUB"/>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調達の自動化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運用の自動化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リソースの共有</a:t>
            </a:r>
          </a:p>
        </p:txBody>
      </p:sp>
      <p:sp>
        <p:nvSpPr>
          <p:cNvPr id="7" name="テキスト ボックス 6"/>
          <p:cNvSpPr txBox="1"/>
          <p:nvPr/>
        </p:nvSpPr>
        <p:spPr>
          <a:xfrm>
            <a:off x="4905049" y="6368703"/>
            <a:ext cx="3553151" cy="276999"/>
          </a:xfrm>
          <a:prstGeom prst="rect">
            <a:avLst/>
          </a:prstGeom>
          <a:noFill/>
        </p:spPr>
        <p:txBody>
          <a:bodyPr wrap="none" rtlCol="0">
            <a:spAutoFit/>
          </a:bodyPr>
          <a:lstStyle/>
          <a:p>
            <a:r>
              <a:rPr kumimoji="1" lang="ja-JP" altLang="en-US" sz="1200" dirty="0" smtClean="0">
                <a:solidFill>
                  <a:schemeClr val="accent3">
                    <a:lumMod val="50000"/>
                  </a:schemeClr>
                </a:solidFill>
              </a:rPr>
              <a:t>＊</a:t>
            </a:r>
            <a:r>
              <a:rPr kumimoji="1" lang="en-US" altLang="ja-JP" sz="1200" dirty="0" err="1" smtClean="0">
                <a:solidFill>
                  <a:schemeClr val="accent3">
                    <a:lumMod val="50000"/>
                  </a:schemeClr>
                </a:solidFill>
              </a:rPr>
              <a:t>SaaS</a:t>
            </a:r>
            <a:r>
              <a:rPr kumimoji="1" lang="ja-JP" altLang="en-US" sz="1200" dirty="0" smtClean="0">
                <a:solidFill>
                  <a:schemeClr val="accent3">
                    <a:lumMod val="50000"/>
                  </a:schemeClr>
                </a:solidFill>
              </a:rPr>
              <a:t>や</a:t>
            </a:r>
            <a:r>
              <a:rPr kumimoji="1" lang="en-US" altLang="ja-JP" sz="1200" dirty="0" err="1" smtClean="0">
                <a:solidFill>
                  <a:schemeClr val="accent3">
                    <a:lumMod val="50000"/>
                  </a:schemeClr>
                </a:solidFill>
              </a:rPr>
              <a:t>PaaS</a:t>
            </a:r>
            <a:r>
              <a:rPr kumimoji="1" lang="ja-JP" altLang="en-US" sz="1200" dirty="0" smtClean="0">
                <a:solidFill>
                  <a:schemeClr val="accent3">
                    <a:lumMod val="50000"/>
                  </a:schemeClr>
                </a:solidFill>
              </a:rPr>
              <a:t>の場合、仮想化は絶対条件ではない。</a:t>
            </a:r>
            <a:endParaRPr kumimoji="1" lang="ja-JP" altLang="en-US" sz="1200" dirty="0">
              <a:solidFill>
                <a:schemeClr val="accent3">
                  <a:lumMod val="50000"/>
                </a:schemeClr>
              </a:solidFill>
            </a:endParaRPr>
          </a:p>
        </p:txBody>
      </p:sp>
      <p:sp>
        <p:nvSpPr>
          <p:cNvPr id="2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21</a:t>
            </a:fld>
            <a:endParaRPr kumimoji="1" lang="ja-JP" altLang="en-US" dirty="0"/>
          </a:p>
        </p:txBody>
      </p:sp>
    </p:spTree>
    <p:extLst>
      <p:ext uri="{BB962C8B-B14F-4D97-AF65-F5344CB8AC3E}">
        <p14:creationId xmlns:p14="http://schemas.microsoft.com/office/powerpoint/2010/main" val="386248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a:ea typeface="HGP創英角ｺﾞｼｯｸUB" pitchFamily="50" charset="-128"/>
                <a:cs typeface="Arial"/>
              </a:rPr>
              <a:t>クラウドの現実を理解するため</a:t>
            </a:r>
            <a:r>
              <a:rPr lang="ja-JP" altLang="en-US" sz="2400" dirty="0" smtClean="0">
                <a:solidFill>
                  <a:srgbClr val="FFFFFF"/>
                </a:solidFill>
                <a:latin typeface="Arial"/>
                <a:ea typeface="HGP創英角ｺﾞｼｯｸUB" pitchFamily="50" charset="-128"/>
                <a:cs typeface="Arial"/>
              </a:rPr>
              <a:t>の</a:t>
            </a:r>
            <a:endParaRPr lang="en-US" altLang="ja-JP" sz="2400" dirty="0" smtClean="0">
              <a:solidFill>
                <a:srgbClr val="FFFFFF"/>
              </a:solidFill>
              <a:latin typeface="Arial"/>
              <a:ea typeface="HGP創英角ｺﾞｼｯｸUB" pitchFamily="50" charset="-128"/>
              <a:cs typeface="Arial"/>
            </a:endParaRPr>
          </a:p>
          <a:p>
            <a:pPr algn="r"/>
            <a:r>
              <a:rPr lang="ja-JP" altLang="en-US" sz="2400" dirty="0" smtClean="0">
                <a:solidFill>
                  <a:srgbClr val="FFFFFF"/>
                </a:solidFill>
                <a:latin typeface="Arial"/>
                <a:ea typeface="HGP創英角ｺﾞｼｯｸUB" pitchFamily="50" charset="-128"/>
                <a:cs typeface="Arial"/>
              </a:rPr>
              <a:t>常識</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22</a:t>
            </a:fld>
            <a:endParaRPr kumimoji="1" lang="ja-JP" altLang="en-US" dirty="0"/>
          </a:p>
        </p:txBody>
      </p:sp>
    </p:spTree>
    <p:extLst>
      <p:ext uri="{BB962C8B-B14F-4D97-AF65-F5344CB8AC3E}">
        <p14:creationId xmlns:p14="http://schemas.microsoft.com/office/powerpoint/2010/main" val="42114108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パブリック・クラウドは、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ガバナンスが担保できない</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ガバナンスを担保する</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とは、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HG創英角ｺﾞｼｯｸUB"/>
                <a:ea typeface="HG創英角ｺﾞｼｯｸUB"/>
                <a:cs typeface="HG創英角ｺﾞｼｯｸUB"/>
              </a:rPr>
              <a:t>本当にそうでしょう</a:t>
            </a:r>
            <a:r>
              <a:rPr lang="ja-JP" altLang="en-US" sz="2800" dirty="0" smtClean="0">
                <a:solidFill>
                  <a:srgbClr val="FF0000"/>
                </a:solidFill>
                <a:latin typeface="HG創英角ｺﾞｼｯｸUB"/>
                <a:ea typeface="HG創英角ｺﾞｼｯｸUB"/>
                <a:cs typeface="HG創英角ｺﾞｼｯｸUB"/>
              </a:rPr>
              <a:t>か？</a:t>
            </a:r>
            <a:endParaRPr lang="ja-JP" altLang="en-US" sz="2800" dirty="0">
              <a:solidFill>
                <a:srgbClr val="FF0000"/>
              </a:solidFill>
              <a:latin typeface="HG創英角ｺﾞｼｯｸUB"/>
              <a:ea typeface="HG創英角ｺﾞｼｯｸUB"/>
              <a:cs typeface="HG創英角ｺﾞｼｯｸUB"/>
            </a:endParaRPr>
          </a:p>
        </p:txBody>
      </p:sp>
      <p:pic>
        <p:nvPicPr>
          <p:cNvPr id="8" name="図 7" descr="MC900434411.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HG創英角ｺﾞｼｯｸUB"/>
                <a:ea typeface="HG創英角ｺﾞｼｯｸUB"/>
                <a:cs typeface="HG創英角ｺﾞｼｯｸUB"/>
              </a:rPr>
              <a:t>ということは？</a:t>
            </a:r>
            <a:endParaRPr lang="ja-JP" altLang="en-US" sz="2800" dirty="0">
              <a:solidFill>
                <a:srgbClr val="3366FF"/>
              </a:solidFill>
              <a:latin typeface="HG創英角ｺﾞｼｯｸUB"/>
              <a:ea typeface="HG創英角ｺﾞｼｯｸUB"/>
              <a:cs typeface="HG創英角ｺﾞｼｯｸUB"/>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ＤＦＰ太丸ゴシック体"/>
                <a:ea typeface="ＤＦＰ太丸ゴシック体"/>
                <a:cs typeface="ＤＦＰ太丸ゴシック体"/>
              </a:rPr>
              <a:t>施策</a:t>
            </a:r>
            <a:endParaRPr kumimoji="0" lang="ja-JP" altLang="en-US" sz="2400" dirty="0">
              <a:solidFill>
                <a:srgbClr val="FFFFFF"/>
              </a:solidFill>
              <a:latin typeface="ＤＦＰ太丸ゴシック体"/>
              <a:ea typeface="ＤＦＰ太丸ゴシック体"/>
              <a:cs typeface="ＤＦＰ太丸ゴシック体"/>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ＭＳ Ｐゴシック"/>
                <a:cs typeface="ＭＳ Ｐゴシック"/>
              </a:rPr>
              <a:t>一元</a:t>
            </a:r>
            <a:r>
              <a:rPr lang="ja-JP" altLang="en-US" sz="1600" dirty="0">
                <a:solidFill>
                  <a:srgbClr val="FFFFFF"/>
                </a:solidFill>
                <a:latin typeface="ＭＳ Ｐゴシック"/>
                <a:cs typeface="ＭＳ Ｐゴシック"/>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必要</a:t>
            </a:r>
            <a:r>
              <a:rPr lang="ja-JP" altLang="en-US" sz="1600" dirty="0">
                <a:solidFill>
                  <a:srgbClr val="FFFFFF"/>
                </a:solidFill>
                <a:latin typeface="ＭＳ Ｐゴシック"/>
                <a:cs typeface="ＭＳ Ｐゴシック"/>
              </a:rPr>
              <a:t>な時に必要な機能／性能／資源を調達・利用できる。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管理</a:t>
            </a:r>
            <a:r>
              <a:rPr lang="ja-JP" altLang="en-US" sz="1600" dirty="0">
                <a:solidFill>
                  <a:srgbClr val="FFFFFF"/>
                </a:solidFill>
                <a:latin typeface="ＭＳ Ｐゴシック"/>
                <a:cs typeface="ＭＳ Ｐゴシック"/>
              </a:rPr>
              <a:t>の対象が少なく、管理負担が少ない。</a:t>
            </a:r>
          </a:p>
        </p:txBody>
      </p:sp>
      <p:sp>
        <p:nvSpPr>
          <p:cNvPr id="16" name="テキスト ボックス 15"/>
          <p:cNvSpPr txBox="1"/>
          <p:nvPr/>
        </p:nvSpPr>
        <p:spPr>
          <a:xfrm>
            <a:off x="685800" y="5719429"/>
            <a:ext cx="1254670" cy="707886"/>
          </a:xfrm>
          <a:prstGeom prst="rect">
            <a:avLst/>
          </a:prstGeom>
          <a:noFill/>
        </p:spPr>
        <p:txBody>
          <a:bodyPr wrap="none" rtlCol="0">
            <a:spAutoFit/>
          </a:bodyPr>
          <a:lstStyle/>
          <a:p>
            <a:r>
              <a:rPr kumimoji="1" lang="ja-JP" altLang="en-US" sz="2000" dirty="0" smtClean="0">
                <a:solidFill>
                  <a:srgbClr val="FFFFFF"/>
                </a:solidFill>
              </a:rPr>
              <a:t>クラウドで</a:t>
            </a:r>
            <a:endParaRPr kumimoji="1" lang="en-US" altLang="ja-JP" sz="2000" dirty="0" smtClean="0">
              <a:solidFill>
                <a:srgbClr val="FFFFFF"/>
              </a:solidFill>
            </a:endParaRPr>
          </a:p>
          <a:p>
            <a:r>
              <a:rPr lang="ja-JP" altLang="en-US" sz="2000" dirty="0" smtClean="0">
                <a:solidFill>
                  <a:srgbClr val="FFFFFF"/>
                </a:solidFill>
              </a:rPr>
              <a:t>できること</a:t>
            </a:r>
            <a:endParaRPr kumimoji="1" lang="ja-JP" altLang="en-US" sz="2000" dirty="0">
              <a:solidFill>
                <a:srgbClr val="FFFFFF"/>
              </a:solidFill>
            </a:endParaRPr>
          </a:p>
        </p:txBody>
      </p:sp>
    </p:spTree>
    <p:extLst>
      <p:ext uri="{BB962C8B-B14F-4D97-AF65-F5344CB8AC3E}">
        <p14:creationId xmlns:p14="http://schemas.microsoft.com/office/powerpoint/2010/main" val="17444684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13944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102</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6000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330</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3000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
        <p:nvSpPr>
          <p:cNvPr id="30"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25</a:t>
            </a:fld>
            <a:endParaRPr kumimoji="1" lang="ja-JP" altLang="en-US" dirty="0"/>
          </a:p>
        </p:txBody>
      </p:sp>
    </p:spTree>
    <p:extLst>
      <p:ext uri="{BB962C8B-B14F-4D97-AF65-F5344CB8AC3E}">
        <p14:creationId xmlns:p14="http://schemas.microsoft.com/office/powerpoint/2010/main" val="19310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
        <p:nvSpPr>
          <p:cNvPr id="2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26</a:t>
            </a:fld>
            <a:endParaRPr kumimoji="1" lang="ja-JP" altLang="en-US" dirty="0"/>
          </a:p>
        </p:txBody>
      </p:sp>
    </p:spTree>
    <p:extLst>
      <p:ext uri="{BB962C8B-B14F-4D97-AF65-F5344CB8AC3E}">
        <p14:creationId xmlns:p14="http://schemas.microsoft.com/office/powerpoint/2010/main" val="187351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クラウドと</a:t>
            </a:r>
            <a:r>
              <a:rPr lang="en-US" altLang="ja-JP" sz="2400" dirty="0" smtClean="0">
                <a:solidFill>
                  <a:srgbClr val="FFFFFF"/>
                </a:solidFill>
                <a:effectLst/>
                <a:latin typeface="Arial"/>
                <a:ea typeface="HGP創英角ｺﾞｼｯｸUB" pitchFamily="50" charset="-128"/>
                <a:cs typeface="Arial"/>
              </a:rPr>
              <a:t>IT</a:t>
            </a:r>
            <a:r>
              <a:rPr lang="ja-JP" altLang="en-US" sz="2400" dirty="0" smtClean="0">
                <a:solidFill>
                  <a:srgbClr val="FFFFFF"/>
                </a:solidFill>
                <a:effectLst/>
                <a:latin typeface="Arial"/>
                <a:ea typeface="HGP創英角ｺﾞｼｯｸUB" pitchFamily="50" charset="-128"/>
                <a:cs typeface="Arial"/>
              </a:rPr>
              <a:t>ビジネス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27</a:t>
            </a:fld>
            <a:endParaRPr kumimoji="1" lang="ja-JP" altLang="en-US" dirty="0"/>
          </a:p>
        </p:txBody>
      </p:sp>
    </p:spTree>
    <p:extLst>
      <p:ext uri="{BB962C8B-B14F-4D97-AF65-F5344CB8AC3E}">
        <p14:creationId xmlns:p14="http://schemas.microsoft.com/office/powerpoint/2010/main" val="4460469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ＤＦＰ太丸ゴシック体"/>
                <a:ea typeface="ＤＦＰ太丸ゴシック体"/>
                <a:cs typeface="ＤＦＰ太丸ゴシック体"/>
              </a:rPr>
              <a:t>TCO</a:t>
            </a:r>
            <a:r>
              <a:rPr lang="ja-JP" altLang="en-US" sz="3200" b="1" u="sng" dirty="0" smtClean="0">
                <a:solidFill>
                  <a:schemeClr val="bg1"/>
                </a:solidFill>
                <a:latin typeface="ＤＦＰ太丸ゴシック体"/>
                <a:ea typeface="ＤＦＰ太丸ゴシック体"/>
                <a:cs typeface="ＤＦＰ太丸ゴシック体"/>
              </a:rPr>
              <a:t>の削減</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ＤＦＰ太丸ゴシック体"/>
                <a:ea typeface="ＤＦＰ太丸ゴシック体"/>
                <a:cs typeface="ＤＦＰ太丸ゴシック体"/>
              </a:rPr>
              <a:t>バランスシート</a:t>
            </a:r>
            <a:endParaRPr lang="en-US" altLang="ja-JP" sz="2400"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の改善</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ＤＦＰ太丸ゴシック体"/>
                <a:ea typeface="ＤＦＰ太丸ゴシック体"/>
                <a:cs typeface="ＤＦＰ太丸ゴシック体"/>
              </a:rPr>
              <a:t>柔軟性</a:t>
            </a:r>
            <a:endParaRPr lang="en-US" altLang="ja-JP" sz="3200" b="1"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の向上</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部門</a:t>
            </a:r>
            <a:endPar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TCO</a:t>
            </a:r>
            <a:r>
              <a:rPr lang="ja-JP" altLang="en-US" sz="2400" dirty="0" smtClean="0">
                <a:solidFill>
                  <a:schemeClr val="bg1"/>
                </a:solidFill>
                <a:latin typeface="ＤＦＰ太丸ゴシック体"/>
                <a:ea typeface="ＤＦＰ太丸ゴシック体"/>
                <a:cs typeface="ＤＦＰ太丸ゴシック体"/>
              </a:rPr>
              <a:t>削減で</a:t>
            </a:r>
            <a:endParaRPr lang="en-US" altLang="ja-JP" sz="24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ＤＦＰ太丸ゴシック体"/>
                <a:ea typeface="ＤＦＰ太丸ゴシック体"/>
                <a:cs typeface="ＤＦＰ太丸ゴシック体"/>
              </a:rPr>
              <a:t>IT</a:t>
            </a:r>
            <a:r>
              <a:rPr lang="ja-JP" altLang="en-US" sz="2400" dirty="0" smtClean="0">
                <a:solidFill>
                  <a:schemeClr val="bg1"/>
                </a:solidFill>
                <a:latin typeface="ＤＦＰ太丸ゴシック体"/>
                <a:ea typeface="ＤＦＰ太丸ゴシック体"/>
                <a:cs typeface="ＤＦＰ太丸ゴシック体"/>
              </a:rPr>
              <a:t>の戦略投資</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ROA</a:t>
            </a:r>
            <a:r>
              <a:rPr lang="ja-JP" altLang="en-US" sz="2400" dirty="0" smtClean="0">
                <a:solidFill>
                  <a:schemeClr val="bg1"/>
                </a:solidFill>
                <a:latin typeface="ＤＦＰ太丸ゴシック体"/>
                <a:ea typeface="ＤＦＰ太丸ゴシック体"/>
                <a:cs typeface="ＤＦＰ太丸ゴシック体"/>
              </a:rPr>
              <a:t>が改善</a:t>
            </a:r>
          </a:p>
          <a:p>
            <a:pPr algn="ctr"/>
            <a:r>
              <a:rPr lang="ja-JP" altLang="en-US" sz="2400" dirty="0">
                <a:solidFill>
                  <a:schemeClr val="bg1"/>
                </a:solidFill>
                <a:latin typeface="ＤＦＰ太丸ゴシック体"/>
                <a:ea typeface="ＤＦＰ太丸ゴシック体"/>
                <a:cs typeface="ＤＦＰ太丸ゴシック体"/>
              </a:rPr>
              <a:t>経営</a:t>
            </a:r>
            <a:r>
              <a:rPr lang="ja-JP" altLang="en-US" sz="2400" dirty="0" smtClean="0">
                <a:solidFill>
                  <a:schemeClr val="bg1"/>
                </a:solidFill>
                <a:latin typeface="ＤＦＰ太丸ゴシック体"/>
                <a:ea typeface="ＤＦＰ太丸ゴシック体"/>
                <a:cs typeface="ＤＦＰ太丸ゴシック体"/>
              </a:rPr>
              <a:t>効率の高さ</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ＤＦＰ太丸ゴシック体"/>
                <a:ea typeface="ＤＦＰ太丸ゴシック体"/>
                <a:cs typeface="ＤＦＰ太丸ゴシック体"/>
              </a:rPr>
              <a:t>変化に即応するシステム資源</a:t>
            </a:r>
          </a:p>
          <a:p>
            <a:pPr algn="ctr"/>
            <a:r>
              <a:rPr lang="ja-JP" altLang="en-US" sz="2400" dirty="0" smtClean="0">
                <a:solidFill>
                  <a:schemeClr val="bg1"/>
                </a:solidFill>
                <a:latin typeface="ＤＦＰ太丸ゴシック体"/>
                <a:ea typeface="ＤＦＰ太丸ゴシック体"/>
                <a:cs typeface="ＤＦＰ太丸ゴシック体"/>
              </a:rPr>
              <a:t>調達の仕組み</a:t>
            </a:r>
          </a:p>
        </p:txBody>
      </p:sp>
    </p:spTree>
    <p:extLst>
      <p:ext uri="{BB962C8B-B14F-4D97-AF65-F5344CB8AC3E}">
        <p14:creationId xmlns:p14="http://schemas.microsoft.com/office/powerpoint/2010/main" val="22458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dirty="0" smtClean="0">
                <a:ea typeface="ＭＳ Ｐゴシック" pitchFamily="50" charset="-128"/>
              </a:rPr>
              <a:t>クラウドのビジネス・モデル</a:t>
            </a:r>
            <a:endParaRPr lang="ja-JP" altLang="en-US"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1600199" y="1000477"/>
            <a:ext cx="7239003" cy="685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クラウド・ビジネス</a:t>
            </a:r>
          </a:p>
        </p:txBody>
      </p:sp>
      <p:sp>
        <p:nvSpPr>
          <p:cNvPr id="21" name="角丸四角形 20"/>
          <p:cNvSpPr/>
          <p:nvPr/>
        </p:nvSpPr>
        <p:spPr bwMode="auto">
          <a:xfrm>
            <a:off x="1600203" y="3896078"/>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圧倒的コストパフォーマンスとサービス内容の差別化</a:t>
            </a:r>
          </a:p>
        </p:txBody>
      </p:sp>
      <p:sp>
        <p:nvSpPr>
          <p:cNvPr id="22" name="角丸四角形 21"/>
          <p:cNvSpPr/>
          <p:nvPr/>
        </p:nvSpPr>
        <p:spPr bwMode="auto">
          <a:xfrm>
            <a:off x="4038603" y="3910864"/>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セキュリティや可用性など</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クラウド利用に伴うクリティカルな課題への確実･低廉な対処</a:t>
            </a:r>
          </a:p>
        </p:txBody>
      </p:sp>
      <p:sp>
        <p:nvSpPr>
          <p:cNvPr id="23" name="角丸四角形 22"/>
          <p:cNvSpPr/>
          <p:nvPr/>
        </p:nvSpPr>
        <p:spPr bwMode="auto">
          <a:xfrm>
            <a:off x="6477003" y="3910864"/>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サービスの目利き力</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個別最適化された組合わせ</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を実現するプロデュース力</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4" name="角丸四角形 23"/>
          <p:cNvSpPr/>
          <p:nvPr/>
        </p:nvSpPr>
        <p:spPr bwMode="auto">
          <a:xfrm>
            <a:off x="1600203" y="4637030"/>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価格競争力を維持するため</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の大規模</a:t>
            </a:r>
            <a:r>
              <a:rPr kumimoji="0" lang="ja-JP" altLang="en-US" sz="1200" dirty="0">
                <a:solidFill>
                  <a:schemeClr val="bg1"/>
                </a:solidFill>
                <a:latin typeface="Arial" pitchFamily="34" charset="0"/>
                <a:ea typeface="HGP創英角ｺﾞｼｯｸUB" pitchFamily="50" charset="-128"/>
                <a:cs typeface="Arial" pitchFamily="34" charset="0"/>
              </a:rPr>
              <a:t>な初期投資</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5" name="角丸四角形 24"/>
          <p:cNvSpPr/>
          <p:nvPr/>
        </p:nvSpPr>
        <p:spPr bwMode="auto">
          <a:xfrm>
            <a:off x="4038603" y="4651816"/>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差別化のための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a:solidFill>
                  <a:schemeClr val="bg1"/>
                </a:solidFill>
                <a:latin typeface="Arial" pitchFamily="34" charset="0"/>
                <a:ea typeface="HGP創英角ｺﾞｼｯｸUB" pitchFamily="50" charset="-128"/>
                <a:cs typeface="Arial" pitchFamily="34" charset="0"/>
              </a:rPr>
              <a:t>一定規模の</a:t>
            </a:r>
            <a:r>
              <a:rPr kumimoji="0" lang="ja-JP" altLang="en-US" sz="1200" dirty="0" smtClean="0">
                <a:solidFill>
                  <a:schemeClr val="bg1"/>
                </a:solidFill>
                <a:latin typeface="Arial" pitchFamily="34" charset="0"/>
                <a:ea typeface="HGP創英角ｺﾞｼｯｸUB" pitchFamily="50" charset="-128"/>
                <a:cs typeface="Arial" pitchFamily="34" charset="0"/>
              </a:rPr>
              <a:t>初期投資</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6" name="角丸四角形 25"/>
          <p:cNvSpPr/>
          <p:nvPr/>
        </p:nvSpPr>
        <p:spPr bwMode="auto">
          <a:xfrm>
            <a:off x="6477003" y="4651816"/>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初期投資は不要</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a:solidFill>
                  <a:schemeClr val="bg1"/>
                </a:solidFill>
                <a:latin typeface="Arial" pitchFamily="34" charset="0"/>
                <a:ea typeface="HGP創英角ｺﾞｼｯｸUB" pitchFamily="50" charset="-128"/>
                <a:cs typeface="Arial" pitchFamily="34" charset="0"/>
              </a:rPr>
              <a:t>ただし</a:t>
            </a:r>
            <a:r>
              <a:rPr kumimoji="0" lang="ja-JP" altLang="en-US" sz="1200" dirty="0" smtClean="0">
                <a:solidFill>
                  <a:schemeClr val="bg1"/>
                </a:solidFill>
                <a:latin typeface="Arial" pitchFamily="34" charset="0"/>
                <a:ea typeface="HGP創英角ｺﾞｼｯｸUB" pitchFamily="50" charset="-128"/>
                <a:cs typeface="Arial" pitchFamily="34" charset="0"/>
              </a:rPr>
              <a:t>、</a:t>
            </a:r>
            <a:r>
              <a:rPr kumimoji="0" lang="en-US" altLang="ja-JP" sz="1200" dirty="0" smtClean="0">
                <a:solidFill>
                  <a:schemeClr val="bg1"/>
                </a:solidFill>
                <a:latin typeface="Arial" pitchFamily="34" charset="0"/>
                <a:ea typeface="HGP創英角ｺﾞｼｯｸUB" pitchFamily="50" charset="-128"/>
                <a:cs typeface="Arial" pitchFamily="34" charset="0"/>
              </a:rPr>
              <a:t>Web</a:t>
            </a:r>
            <a:r>
              <a:rPr kumimoji="0" lang="ja-JP" altLang="en-US" sz="1200" dirty="0" smtClean="0">
                <a:solidFill>
                  <a:schemeClr val="bg1"/>
                </a:solidFill>
                <a:latin typeface="Arial" pitchFamily="34" charset="0"/>
                <a:ea typeface="HGP創英角ｺﾞｼｯｸUB" pitchFamily="50" charset="-128"/>
                <a:cs typeface="Arial" pitchFamily="34" charset="0"/>
              </a:rPr>
              <a:t>サービスや</a:t>
            </a:r>
            <a:r>
              <a:rPr kumimoji="0" lang="en-US" altLang="ja-JP" sz="1200" dirty="0" smtClean="0">
                <a:solidFill>
                  <a:schemeClr val="bg1"/>
                </a:solidFill>
                <a:latin typeface="Arial" pitchFamily="34" charset="0"/>
                <a:ea typeface="HGP創英角ｺﾞｼｯｸUB" pitchFamily="50" charset="-128"/>
                <a:cs typeface="Arial" pitchFamily="34" charset="0"/>
              </a:rPr>
              <a:t>Web</a:t>
            </a:r>
            <a:r>
              <a:rPr kumimoji="0" lang="ja-JP" altLang="en-US" sz="1200" dirty="0" smtClean="0">
                <a:solidFill>
                  <a:schemeClr val="bg1"/>
                </a:solidFill>
                <a:latin typeface="Arial" pitchFamily="34" charset="0"/>
                <a:ea typeface="HGP創英角ｺﾞｼｯｸUB" pitchFamily="50" charset="-128"/>
                <a:cs typeface="Arial" pitchFamily="34" charset="0"/>
              </a:rPr>
              <a:t>アプリに対応できる人材確保が前提</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7" name="角丸四角形 26"/>
          <p:cNvSpPr/>
          <p:nvPr/>
        </p:nvSpPr>
        <p:spPr bwMode="auto">
          <a:xfrm>
            <a:off x="1600203" y="5399030"/>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Google</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Salecefoce.com</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amazon</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8" name="角丸四角形 27"/>
          <p:cNvSpPr/>
          <p:nvPr/>
        </p:nvSpPr>
        <p:spPr bwMode="auto">
          <a:xfrm>
            <a:off x="4038603" y="5413816"/>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Data spider/</a:t>
            </a:r>
            <a:r>
              <a:rPr kumimoji="0" lang="en-US" altLang="ja-JP" sz="1200" b="0" i="0" u="none" strike="noStrike" cap="none" normalizeH="0" baseline="0" dirty="0" err="1" smtClean="0">
                <a:ln>
                  <a:noFill/>
                </a:ln>
                <a:solidFill>
                  <a:schemeClr val="bg1"/>
                </a:solidFill>
                <a:effectLst/>
                <a:latin typeface="Arial" pitchFamily="34" charset="0"/>
                <a:ea typeface="HGP創英角ｺﾞｼｯｸUB" pitchFamily="50" charset="-128"/>
                <a:cs typeface="Arial" pitchFamily="34" charset="0"/>
              </a:rPr>
              <a:t>appresso</a:t>
            </a:r>
            <a:endPar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Cloud Gate/ISR</a:t>
            </a:r>
          </a:p>
          <a:p>
            <a:pPr algn="ctr">
              <a:spcBef>
                <a:spcPts val="0"/>
              </a:spcBef>
            </a:pPr>
            <a:r>
              <a:rPr kumimoji="0" lang="en-US" altLang="ja-JP" sz="1200" dirty="0" smtClean="0">
                <a:solidFill>
                  <a:schemeClr val="bg1"/>
                </a:solidFill>
                <a:latin typeface="Arial" pitchFamily="34" charset="0"/>
                <a:ea typeface="HGP創英角ｺﾞｼｯｸUB" pitchFamily="50" charset="-128"/>
                <a:cs typeface="Arial" pitchFamily="34" charset="0"/>
              </a:rPr>
              <a:t>Cloud Prime Controller /SCSK</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9" name="角丸四角形 28"/>
          <p:cNvSpPr/>
          <p:nvPr/>
        </p:nvSpPr>
        <p:spPr bwMode="auto">
          <a:xfrm>
            <a:off x="6477003" y="5413816"/>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各社</a:t>
            </a:r>
          </a:p>
        </p:txBody>
      </p:sp>
      <p:sp>
        <p:nvSpPr>
          <p:cNvPr id="18" name="角丸四角形 17"/>
          <p:cNvSpPr/>
          <p:nvPr/>
        </p:nvSpPr>
        <p:spPr bwMode="auto">
          <a:xfrm>
            <a:off x="1600203" y="2372078"/>
            <a:ext cx="2362200" cy="685800"/>
          </a:xfrm>
          <a:prstGeom prst="roundRect">
            <a:avLst>
              <a:gd name="adj" fmla="val 0"/>
            </a:avLst>
          </a:prstGeom>
          <a:solidFill>
            <a:srgbClr val="3366FF"/>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プロバイダー</a:t>
            </a:r>
          </a:p>
        </p:txBody>
      </p:sp>
      <p:sp>
        <p:nvSpPr>
          <p:cNvPr id="19" name="角丸四角形 18"/>
          <p:cNvSpPr/>
          <p:nvPr/>
        </p:nvSpPr>
        <p:spPr bwMode="auto">
          <a:xfrm>
            <a:off x="4038603" y="2372078"/>
            <a:ext cx="2362200" cy="685800"/>
          </a:xfrm>
          <a:prstGeom prst="roundRect">
            <a:avLst>
              <a:gd name="adj" fmla="val 0"/>
            </a:avLst>
          </a:prstGeom>
          <a:solidFill>
            <a:srgbClr val="0000FF"/>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a:t>
            </a:r>
            <a:endParaRPr kumimoji="0" lang="ja-JP" altLang="en-US" sz="1800" dirty="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アダプター</a:t>
            </a:r>
          </a:p>
        </p:txBody>
      </p:sp>
      <p:sp>
        <p:nvSpPr>
          <p:cNvPr id="20" name="角丸四角形 19"/>
          <p:cNvSpPr/>
          <p:nvPr/>
        </p:nvSpPr>
        <p:spPr bwMode="auto">
          <a:xfrm>
            <a:off x="6477003" y="2372078"/>
            <a:ext cx="2362200" cy="685800"/>
          </a:xfrm>
          <a:prstGeom prst="roundRect">
            <a:avLst>
              <a:gd name="adj" fmla="val 0"/>
            </a:avLst>
          </a:prstGeom>
          <a:solidFill>
            <a:srgbClr val="000090"/>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a:t>
            </a:r>
            <a:endParaRPr kumimoji="0" lang="ja-JP" altLang="en-US" sz="1800" dirty="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インテグレータ</a:t>
            </a:r>
          </a:p>
        </p:txBody>
      </p:sp>
      <p:cxnSp>
        <p:nvCxnSpPr>
          <p:cNvPr id="4" name="カギ線コネクタ 3"/>
          <p:cNvCxnSpPr>
            <a:stCxn id="2" idx="2"/>
            <a:endCxn id="18" idx="0"/>
          </p:cNvCxnSpPr>
          <p:nvPr/>
        </p:nvCxnSpPr>
        <p:spPr bwMode="auto">
          <a:xfrm rot="5400000">
            <a:off x="3657602" y="809978"/>
            <a:ext cx="685801" cy="2438398"/>
          </a:xfrm>
          <a:prstGeom prst="bentConnector3">
            <a:avLst/>
          </a:prstGeom>
          <a:ln>
            <a:solidFill>
              <a:srgbClr val="33ACBD"/>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cxnSp>
      <p:cxnSp>
        <p:nvCxnSpPr>
          <p:cNvPr id="32" name="カギ線コネクタ 31"/>
          <p:cNvCxnSpPr>
            <a:stCxn id="2" idx="2"/>
            <a:endCxn id="19" idx="0"/>
          </p:cNvCxnSpPr>
          <p:nvPr/>
        </p:nvCxnSpPr>
        <p:spPr bwMode="auto">
          <a:xfrm rot="16200000" flipH="1">
            <a:off x="4876802" y="2029176"/>
            <a:ext cx="685801" cy="2"/>
          </a:xfrm>
          <a:prstGeom prst="bentConnector3">
            <a:avLst>
              <a:gd name="adj1" fmla="val 50000"/>
            </a:avLst>
          </a:prstGeom>
          <a:ln>
            <a:solidFill>
              <a:srgbClr val="33ACBD"/>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cxnSp>
      <p:cxnSp>
        <p:nvCxnSpPr>
          <p:cNvPr id="35" name="カギ線コネクタ 34"/>
          <p:cNvCxnSpPr>
            <a:stCxn id="2" idx="2"/>
            <a:endCxn id="20" idx="0"/>
          </p:cNvCxnSpPr>
          <p:nvPr/>
        </p:nvCxnSpPr>
        <p:spPr bwMode="auto">
          <a:xfrm rot="16200000" flipH="1">
            <a:off x="6096002" y="809976"/>
            <a:ext cx="685801" cy="2438402"/>
          </a:xfrm>
          <a:prstGeom prst="bentConnector3">
            <a:avLst>
              <a:gd name="adj1" fmla="val 50000"/>
            </a:avLst>
          </a:prstGeom>
          <a:ln>
            <a:solidFill>
              <a:srgbClr val="33ACBD"/>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cxnSp>
      <p:sp>
        <p:nvSpPr>
          <p:cNvPr id="30" name="角丸四角形 29"/>
          <p:cNvSpPr/>
          <p:nvPr/>
        </p:nvSpPr>
        <p:spPr bwMode="auto">
          <a:xfrm>
            <a:off x="1600203" y="3134078"/>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システム･リソースやアプリケーション機能を</a:t>
            </a:r>
            <a:r>
              <a:rPr kumimoji="0" lang="ja-JP" altLang="en-US" sz="1200" dirty="0" smtClean="0">
                <a:solidFill>
                  <a:schemeClr val="bg1"/>
                </a:solidFill>
                <a:latin typeface="Arial" pitchFamily="34" charset="0"/>
                <a:ea typeface="HGP創英角ｺﾞｼｯｸUB" pitchFamily="50" charset="-128"/>
                <a:cs typeface="Arial" pitchFamily="34" charset="0"/>
              </a:rPr>
              <a:t>ネット</a:t>
            </a:r>
            <a:r>
              <a:rPr kumimoji="0" lang="ja-JP" altLang="en-US" sz="1200" dirty="0">
                <a:solidFill>
                  <a:schemeClr val="bg1"/>
                </a:solidFill>
                <a:latin typeface="Arial" pitchFamily="34" charset="0"/>
                <a:ea typeface="HGP創英角ｺﾞｼｯｸUB" pitchFamily="50" charset="-128"/>
                <a:cs typeface="Arial" pitchFamily="34" charset="0"/>
              </a:rPr>
              <a:t>を</a:t>
            </a:r>
            <a:r>
              <a:rPr kumimoji="0" lang="ja-JP" altLang="en-US" sz="1200" dirty="0" smtClean="0">
                <a:solidFill>
                  <a:schemeClr val="bg1"/>
                </a:solidFill>
                <a:latin typeface="Arial" pitchFamily="34" charset="0"/>
                <a:ea typeface="HGP創英角ｺﾞｼｯｸUB" pitchFamily="50" charset="-128"/>
                <a:cs typeface="Arial" pitchFamily="34" charset="0"/>
              </a:rPr>
              <a:t>介してサービスとして提供</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1" name="角丸四角形 30"/>
          <p:cNvSpPr/>
          <p:nvPr/>
        </p:nvSpPr>
        <p:spPr bwMode="auto">
          <a:xfrm>
            <a:off x="4038603" y="3148864"/>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クラウド･プロバイダーの提供するサービスの課題を補完するサービスや製品を提供</a:t>
            </a:r>
          </a:p>
        </p:txBody>
      </p:sp>
      <p:sp>
        <p:nvSpPr>
          <p:cNvPr id="33" name="角丸四角形 32"/>
          <p:cNvSpPr/>
          <p:nvPr/>
        </p:nvSpPr>
        <p:spPr bwMode="auto">
          <a:xfrm>
            <a:off x="6477003" y="3148864"/>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クラウド･プロバイダーやアダプターの提供するサービスや商品をお客様ごとに組み合わせて提供</a:t>
            </a:r>
          </a:p>
        </p:txBody>
      </p:sp>
      <p:sp>
        <p:nvSpPr>
          <p:cNvPr id="234" name="ホームベース 233"/>
          <p:cNvSpPr/>
          <p:nvPr/>
        </p:nvSpPr>
        <p:spPr bwMode="auto">
          <a:xfrm>
            <a:off x="307978" y="2372078"/>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区分</a:t>
            </a:r>
          </a:p>
        </p:txBody>
      </p:sp>
      <p:sp>
        <p:nvSpPr>
          <p:cNvPr id="47" name="ホームベース 46"/>
          <p:cNvSpPr/>
          <p:nvPr/>
        </p:nvSpPr>
        <p:spPr bwMode="auto">
          <a:xfrm>
            <a:off x="307977" y="3134078"/>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概要</a:t>
            </a:r>
          </a:p>
        </p:txBody>
      </p:sp>
      <p:sp>
        <p:nvSpPr>
          <p:cNvPr id="48" name="ホームベース 47"/>
          <p:cNvSpPr/>
          <p:nvPr/>
        </p:nvSpPr>
        <p:spPr bwMode="auto">
          <a:xfrm>
            <a:off x="307978" y="3910864"/>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競争力</a:t>
            </a:r>
          </a:p>
        </p:txBody>
      </p:sp>
      <p:sp>
        <p:nvSpPr>
          <p:cNvPr id="49" name="ホームベース 48"/>
          <p:cNvSpPr/>
          <p:nvPr/>
        </p:nvSpPr>
        <p:spPr bwMode="auto">
          <a:xfrm>
            <a:off x="307976" y="4651816"/>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投資</a:t>
            </a:r>
          </a:p>
        </p:txBody>
      </p:sp>
      <p:sp>
        <p:nvSpPr>
          <p:cNvPr id="50" name="ホームベース 49"/>
          <p:cNvSpPr/>
          <p:nvPr/>
        </p:nvSpPr>
        <p:spPr bwMode="auto">
          <a:xfrm>
            <a:off x="307975" y="5399030"/>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事例</a:t>
            </a:r>
          </a:p>
        </p:txBody>
      </p:sp>
    </p:spTree>
    <p:extLst>
      <p:ext uri="{BB962C8B-B14F-4D97-AF65-F5344CB8AC3E}">
        <p14:creationId xmlns:p14="http://schemas.microsoft.com/office/powerpoint/2010/main" val="71386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a:t>
            </a:fld>
            <a:endParaRPr kumimoji="1" lang="ja-JP" altLang="en-US" dirty="0"/>
          </a:p>
        </p:txBody>
      </p:sp>
      <p:sp>
        <p:nvSpPr>
          <p:cNvPr id="2" name="正方形/長方形 1"/>
          <p:cNvSpPr/>
          <p:nvPr/>
        </p:nvSpPr>
        <p:spPr>
          <a:xfrm>
            <a:off x="470624" y="1002272"/>
            <a:ext cx="8202752" cy="2726691"/>
          </a:xfrm>
          <a:prstGeom prst="rect">
            <a:avLst/>
          </a:prstGeom>
          <a:solidFill>
            <a:srgbClr val="66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4992708"/>
            <a:ext cx="4012854" cy="135694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0624" y="3859694"/>
            <a:ext cx="8202752" cy="989831"/>
          </a:xfrm>
          <a:prstGeom prst="roundRect">
            <a:avLst>
              <a:gd name="adj" fmla="val 50000"/>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60522" y="4992708"/>
            <a:ext cx="4012854" cy="135694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7782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9" name="正方形/長方形 8"/>
          <p:cNvSpPr/>
          <p:nvPr/>
        </p:nvSpPr>
        <p:spPr>
          <a:xfrm>
            <a:off x="350740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0" name="正方形/長方形 9"/>
          <p:cNvSpPr/>
          <p:nvPr/>
        </p:nvSpPr>
        <p:spPr>
          <a:xfrm>
            <a:off x="6159554"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1" name="正方形/長方形 10"/>
          <p:cNvSpPr/>
          <p:nvPr/>
        </p:nvSpPr>
        <p:spPr>
          <a:xfrm>
            <a:off x="4660522" y="2465215"/>
            <a:ext cx="3628222"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7825" y="2465215"/>
            <a:ext cx="3592229"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48645" y="4432450"/>
            <a:ext cx="2421799" cy="1456096"/>
          </a:xfrm>
          <a:prstGeom prst="roundRect">
            <a:avLst>
              <a:gd name="adj" fmla="val 0"/>
            </a:avLst>
          </a:prstGeom>
          <a:solidFill>
            <a:schemeClr val="accent6">
              <a:lumMod val="60000"/>
              <a:lumOff val="40000"/>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77825" y="5098539"/>
            <a:ext cx="983660" cy="672357"/>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センサー（</a:t>
            </a:r>
            <a:r>
              <a:rPr kumimoji="1" lang="en-US" altLang="ja-JP" sz="1050" dirty="0" err="1" smtClean="0"/>
              <a:t>IoT</a:t>
            </a:r>
            <a:r>
              <a:rPr kumimoji="1" lang="ja-JP" altLang="en-US" sz="1050" dirty="0" smtClean="0"/>
              <a:t>）</a:t>
            </a:r>
            <a:endParaRPr kumimoji="1" lang="ja-JP" altLang="en-US" sz="1050" dirty="0"/>
          </a:p>
        </p:txBody>
      </p:sp>
      <p:sp>
        <p:nvSpPr>
          <p:cNvPr id="15" name="正方形/長方形 14"/>
          <p:cNvSpPr/>
          <p:nvPr/>
        </p:nvSpPr>
        <p:spPr>
          <a:xfrm>
            <a:off x="2075494"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スマートフォン</a:t>
            </a:r>
            <a:endParaRPr kumimoji="1" lang="ja-JP" altLang="en-US" sz="1050" dirty="0"/>
          </a:p>
        </p:txBody>
      </p:sp>
      <p:sp>
        <p:nvSpPr>
          <p:cNvPr id="16" name="正方形/長方形 15"/>
          <p:cNvSpPr/>
          <p:nvPr/>
        </p:nvSpPr>
        <p:spPr>
          <a:xfrm>
            <a:off x="3289507"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ウェアラブル</a:t>
            </a:r>
            <a:endParaRPr kumimoji="1" lang="ja-JP" altLang="en-US" sz="1050" dirty="0"/>
          </a:p>
        </p:txBody>
      </p:sp>
      <p:sp>
        <p:nvSpPr>
          <p:cNvPr id="17" name="テキスト ボックス 16"/>
          <p:cNvSpPr txBox="1"/>
          <p:nvPr/>
        </p:nvSpPr>
        <p:spPr>
          <a:xfrm>
            <a:off x="6199245" y="5980320"/>
            <a:ext cx="923149" cy="369332"/>
          </a:xfrm>
          <a:prstGeom prst="rect">
            <a:avLst/>
          </a:prstGeom>
          <a:noFill/>
        </p:spPr>
        <p:txBody>
          <a:bodyPr wrap="none" rtlCol="0">
            <a:spAutoFit/>
          </a:bodyPr>
          <a:lstStyle/>
          <a:p>
            <a:pPr algn="ctr"/>
            <a:r>
              <a:rPr kumimoji="1" lang="ja-JP" altLang="en-US" dirty="0" smtClean="0">
                <a:solidFill>
                  <a:srgbClr val="FFFFFF"/>
                </a:solidFill>
              </a:rPr>
              <a:t>ロボット</a:t>
            </a:r>
            <a:endParaRPr kumimoji="1" lang="ja-JP" altLang="en-US" dirty="0">
              <a:solidFill>
                <a:srgbClr val="FFFFFF"/>
              </a:solidFill>
            </a:endParaRPr>
          </a:p>
        </p:txBody>
      </p:sp>
      <p:sp>
        <p:nvSpPr>
          <p:cNvPr id="18" name="テキスト ボックス 17"/>
          <p:cNvSpPr txBox="1"/>
          <p:nvPr/>
        </p:nvSpPr>
        <p:spPr>
          <a:xfrm>
            <a:off x="1459524" y="5980320"/>
            <a:ext cx="2005677" cy="369332"/>
          </a:xfrm>
          <a:prstGeom prst="rect">
            <a:avLst/>
          </a:prstGeom>
          <a:noFill/>
        </p:spPr>
        <p:txBody>
          <a:bodyPr wrap="none" rtlCol="0">
            <a:spAutoFit/>
          </a:bodyPr>
          <a:lstStyle/>
          <a:p>
            <a:pPr algn="ctr"/>
            <a:r>
              <a:rPr lang="ja-JP" altLang="en-US" dirty="0" smtClean="0">
                <a:solidFill>
                  <a:srgbClr val="FFFFFF"/>
                </a:solidFill>
              </a:rPr>
              <a:t>スマート・デバイス</a:t>
            </a:r>
            <a:endParaRPr kumimoji="1" lang="ja-JP" altLang="en-US" dirty="0">
              <a:solidFill>
                <a:srgbClr val="FFFFFF"/>
              </a:solidFill>
            </a:endParaRPr>
          </a:p>
        </p:txBody>
      </p:sp>
      <p:sp>
        <p:nvSpPr>
          <p:cNvPr id="19" name="テキスト ボックス 18"/>
          <p:cNvSpPr txBox="1"/>
          <p:nvPr/>
        </p:nvSpPr>
        <p:spPr>
          <a:xfrm>
            <a:off x="4101359" y="1014565"/>
            <a:ext cx="941283" cy="369332"/>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0" name="テキスト ボックス 19"/>
          <p:cNvSpPr txBox="1"/>
          <p:nvPr/>
        </p:nvSpPr>
        <p:spPr>
          <a:xfrm>
            <a:off x="1922406" y="2465215"/>
            <a:ext cx="1506542" cy="369332"/>
          </a:xfrm>
          <a:prstGeom prst="rect">
            <a:avLst/>
          </a:prstGeom>
          <a:noFill/>
        </p:spPr>
        <p:txBody>
          <a:bodyPr wrap="none" rtlCol="0">
            <a:spAutoFit/>
          </a:bodyPr>
          <a:lstStyle/>
          <a:p>
            <a:pPr algn="ctr"/>
            <a:r>
              <a:rPr kumimoji="1" lang="ja-JP" altLang="en-US" dirty="0" smtClean="0">
                <a:solidFill>
                  <a:srgbClr val="FFFFFF"/>
                </a:solidFill>
              </a:rPr>
              <a:t>ビッグ・データ</a:t>
            </a:r>
            <a:endParaRPr kumimoji="1" lang="ja-JP" altLang="en-US" dirty="0">
              <a:solidFill>
                <a:srgbClr val="FFFFFF"/>
              </a:solidFill>
            </a:endParaRPr>
          </a:p>
        </p:txBody>
      </p:sp>
      <p:sp>
        <p:nvSpPr>
          <p:cNvPr id="21" name="テキスト ボックス 20"/>
          <p:cNvSpPr txBox="1"/>
          <p:nvPr/>
        </p:nvSpPr>
        <p:spPr>
          <a:xfrm>
            <a:off x="5712335" y="2461001"/>
            <a:ext cx="1534495" cy="369332"/>
          </a:xfrm>
          <a:prstGeom prst="rect">
            <a:avLst/>
          </a:prstGeom>
          <a:noFill/>
        </p:spPr>
        <p:txBody>
          <a:bodyPr wrap="none" rtlCol="0">
            <a:spAutoFit/>
          </a:bodyPr>
          <a:lstStyle/>
          <a:p>
            <a:pPr algn="ctr"/>
            <a:r>
              <a:rPr kumimoji="1" lang="ja-JP" altLang="en-US" dirty="0" smtClean="0">
                <a:solidFill>
                  <a:srgbClr val="FFFFFF"/>
                </a:solidFill>
              </a:rPr>
              <a:t>アナリティクス</a:t>
            </a:r>
            <a:endParaRPr kumimoji="1" lang="ja-JP" altLang="en-US" dirty="0">
              <a:solidFill>
                <a:srgbClr val="FFFFFF"/>
              </a:solidFill>
            </a:endParaRPr>
          </a:p>
        </p:txBody>
      </p:sp>
      <p:sp>
        <p:nvSpPr>
          <p:cNvPr id="22" name="正方形/長方形 21"/>
          <p:cNvSpPr/>
          <p:nvPr/>
        </p:nvSpPr>
        <p:spPr>
          <a:xfrm>
            <a:off x="1575103" y="2834547"/>
            <a:ext cx="2795341" cy="711892"/>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非構造化データ</a:t>
            </a:r>
            <a:endParaRPr kumimoji="1" lang="en-US" altLang="ja-JP" dirty="0" smtClean="0">
              <a:solidFill>
                <a:schemeClr val="bg1"/>
              </a:solidFill>
            </a:endParaRPr>
          </a:p>
          <a:p>
            <a:pPr algn="ctr"/>
            <a:r>
              <a:rPr lang="en-US" altLang="ja-JP" sz="1200" dirty="0" err="1" smtClean="0">
                <a:solidFill>
                  <a:schemeClr val="bg1"/>
                </a:solidFill>
              </a:rPr>
              <a:t>NoSQL</a:t>
            </a:r>
            <a:endParaRPr kumimoji="1" lang="ja-JP" altLang="en-US" sz="1200" dirty="0">
              <a:solidFill>
                <a:schemeClr val="bg1"/>
              </a:solidFill>
            </a:endParaRPr>
          </a:p>
        </p:txBody>
      </p:sp>
      <p:sp>
        <p:nvSpPr>
          <p:cNvPr id="23" name="正方形/長方形 22"/>
          <p:cNvSpPr/>
          <p:nvPr/>
        </p:nvSpPr>
        <p:spPr>
          <a:xfrm>
            <a:off x="989887" y="2834547"/>
            <a:ext cx="585216" cy="71189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rPr>
              <a:t>構造化</a:t>
            </a:r>
            <a:endParaRPr kumimoji="1" lang="en-US" altLang="ja-JP" sz="800" dirty="0" smtClean="0">
              <a:solidFill>
                <a:srgbClr val="FFFFFF"/>
              </a:solidFill>
            </a:endParaRPr>
          </a:p>
          <a:p>
            <a:pPr algn="ctr"/>
            <a:r>
              <a:rPr lang="ja-JP" altLang="en-US" sz="800" dirty="0" smtClean="0">
                <a:solidFill>
                  <a:srgbClr val="FFFFFF"/>
                </a:solidFill>
              </a:rPr>
              <a:t>データ</a:t>
            </a:r>
            <a:endParaRPr lang="en-US" altLang="ja-JP" sz="800" dirty="0" smtClean="0">
              <a:solidFill>
                <a:srgbClr val="FFFFFF"/>
              </a:solidFill>
            </a:endParaRPr>
          </a:p>
          <a:p>
            <a:pPr algn="ctr"/>
            <a:r>
              <a:rPr kumimoji="1" lang="en-US" altLang="ja-JP" sz="800" dirty="0" smtClean="0">
                <a:solidFill>
                  <a:srgbClr val="FFFFFF"/>
                </a:solidFill>
              </a:rPr>
              <a:t>SQL</a:t>
            </a:r>
            <a:endParaRPr kumimoji="1" lang="ja-JP" altLang="en-US" sz="800" dirty="0">
              <a:solidFill>
                <a:srgbClr val="FFFFFF"/>
              </a:solidFill>
            </a:endParaRPr>
          </a:p>
        </p:txBody>
      </p:sp>
      <p:sp>
        <p:nvSpPr>
          <p:cNvPr id="24" name="正方形/長方形 23"/>
          <p:cNvSpPr/>
          <p:nvPr/>
        </p:nvSpPr>
        <p:spPr>
          <a:xfrm>
            <a:off x="4781338" y="2834547"/>
            <a:ext cx="3380557" cy="71610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endParaRPr lang="en-US" altLang="ja-JP" dirty="0" smtClean="0"/>
          </a:p>
          <a:p>
            <a:pPr algn="ctr"/>
            <a:r>
              <a:rPr kumimoji="1" lang="ja-JP" altLang="en-US" sz="1200" dirty="0" smtClean="0"/>
              <a:t>ノウハウ</a:t>
            </a:r>
            <a:r>
              <a:rPr lang="ja-JP" altLang="en-US" sz="1200" dirty="0" smtClean="0"/>
              <a:t>・知見・最適化</a:t>
            </a:r>
            <a:endParaRPr kumimoji="1" lang="en-US" altLang="ja-JP" sz="1200" dirty="0" smtClean="0"/>
          </a:p>
        </p:txBody>
      </p:sp>
      <p:sp>
        <p:nvSpPr>
          <p:cNvPr id="25" name="正方形/長方形 24"/>
          <p:cNvSpPr/>
          <p:nvPr/>
        </p:nvSpPr>
        <p:spPr>
          <a:xfrm>
            <a:off x="4781338" y="5098540"/>
            <a:ext cx="3779002" cy="67235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p>
          <a:p>
            <a:pPr algn="ctr"/>
            <a:r>
              <a:rPr lang="ja-JP" altLang="en-US" sz="1200" dirty="0" smtClean="0"/>
              <a:t>自律制御</a:t>
            </a:r>
            <a:endParaRPr lang="en-US" altLang="ja-JP" sz="1200" dirty="0" smtClean="0"/>
          </a:p>
        </p:txBody>
      </p:sp>
      <p:sp>
        <p:nvSpPr>
          <p:cNvPr id="26" name="上矢印 25"/>
          <p:cNvSpPr/>
          <p:nvPr/>
        </p:nvSpPr>
        <p:spPr>
          <a:xfrm>
            <a:off x="1185145" y="3641806"/>
            <a:ext cx="389957" cy="1282446"/>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上矢印 26"/>
          <p:cNvSpPr/>
          <p:nvPr/>
        </p:nvSpPr>
        <p:spPr>
          <a:xfrm>
            <a:off x="2980482" y="3641806"/>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上矢印 27"/>
          <p:cNvSpPr/>
          <p:nvPr/>
        </p:nvSpPr>
        <p:spPr>
          <a:xfrm rot="10800000">
            <a:off x="7327763" y="3641798"/>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上矢印 28"/>
          <p:cNvSpPr/>
          <p:nvPr/>
        </p:nvSpPr>
        <p:spPr>
          <a:xfrm rot="13831640">
            <a:off x="5082380" y="3381274"/>
            <a:ext cx="368500" cy="2004394"/>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右矢印 29"/>
          <p:cNvSpPr/>
          <p:nvPr/>
        </p:nvSpPr>
        <p:spPr>
          <a:xfrm>
            <a:off x="4426960" y="2907239"/>
            <a:ext cx="354377" cy="56582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左右矢印 30"/>
          <p:cNvSpPr/>
          <p:nvPr/>
        </p:nvSpPr>
        <p:spPr>
          <a:xfrm rot="5400000">
            <a:off x="4294908" y="2053497"/>
            <a:ext cx="543772" cy="27967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左右矢印 31"/>
          <p:cNvSpPr/>
          <p:nvPr/>
        </p:nvSpPr>
        <p:spPr>
          <a:xfrm>
            <a:off x="2981364"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左右矢印 32"/>
          <p:cNvSpPr/>
          <p:nvPr/>
        </p:nvSpPr>
        <p:spPr>
          <a:xfrm>
            <a:off x="5582960"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左右矢印 33"/>
          <p:cNvSpPr/>
          <p:nvPr/>
        </p:nvSpPr>
        <p:spPr>
          <a:xfrm rot="20520175">
            <a:off x="4908168" y="2029824"/>
            <a:ext cx="1274313"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左右矢印 34"/>
          <p:cNvSpPr/>
          <p:nvPr/>
        </p:nvSpPr>
        <p:spPr>
          <a:xfrm rot="1079825" flipH="1">
            <a:off x="2997486" y="2028572"/>
            <a:ext cx="1266199"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3809665" y="3962701"/>
            <a:ext cx="1506542" cy="369332"/>
          </a:xfrm>
          <a:prstGeom prst="rect">
            <a:avLst/>
          </a:prstGeom>
          <a:noFill/>
        </p:spPr>
        <p:txBody>
          <a:bodyPr wrap="none" rtlCol="0">
            <a:spAutoFit/>
          </a:bodyPr>
          <a:lstStyle/>
          <a:p>
            <a:pPr algn="ctr"/>
            <a:r>
              <a:rPr kumimoji="1" lang="ja-JP" altLang="en-US" dirty="0" smtClean="0">
                <a:solidFill>
                  <a:srgbClr val="FFFFFF"/>
                </a:solidFill>
              </a:rPr>
              <a:t>インターネット</a:t>
            </a:r>
            <a:endParaRPr kumimoji="1" lang="ja-JP" altLang="en-US" dirty="0">
              <a:solidFill>
                <a:srgbClr val="FFFFFF"/>
              </a:solidFill>
            </a:endParaRPr>
          </a:p>
        </p:txBody>
      </p:sp>
      <p:sp>
        <p:nvSpPr>
          <p:cNvPr id="37" name="テキスト ボックス 36"/>
          <p:cNvSpPr txBox="1"/>
          <p:nvPr/>
        </p:nvSpPr>
        <p:spPr>
          <a:xfrm>
            <a:off x="2013691" y="4469487"/>
            <a:ext cx="995485" cy="523220"/>
          </a:xfrm>
          <a:prstGeom prst="rect">
            <a:avLst/>
          </a:prstGeom>
          <a:noFill/>
        </p:spPr>
        <p:txBody>
          <a:bodyPr wrap="none" rtlCol="0">
            <a:spAutoFit/>
          </a:bodyPr>
          <a:lstStyle/>
          <a:p>
            <a:r>
              <a:rPr kumimoji="1" lang="ja-JP" altLang="en-US" sz="1400" dirty="0" smtClean="0">
                <a:solidFill>
                  <a:srgbClr val="FFFFFF"/>
                </a:solidFill>
              </a:rPr>
              <a:t>ソーシャル</a:t>
            </a:r>
            <a:endParaRPr kumimoji="1" lang="en-US" altLang="ja-JP" sz="1400" dirty="0" smtClean="0">
              <a:solidFill>
                <a:srgbClr val="FFFFFF"/>
              </a:solidFill>
            </a:endParaRPr>
          </a:p>
          <a:p>
            <a:r>
              <a:rPr lang="ja-JP" altLang="en-US" sz="1400" dirty="0" smtClean="0">
                <a:solidFill>
                  <a:srgbClr val="FFFFFF"/>
                </a:solidFill>
              </a:rPr>
              <a:t>メディア</a:t>
            </a:r>
            <a:endParaRPr kumimoji="1" lang="ja-JP" altLang="en-US" sz="1400" dirty="0">
              <a:solidFill>
                <a:srgbClr val="FFFFFF"/>
              </a:solidFill>
            </a:endParaRPr>
          </a:p>
        </p:txBody>
      </p:sp>
      <p:sp>
        <p:nvSpPr>
          <p:cNvPr id="38" name="テキスト ボックス 37"/>
          <p:cNvSpPr txBox="1"/>
          <p:nvPr/>
        </p:nvSpPr>
        <p:spPr>
          <a:xfrm>
            <a:off x="5687330" y="4272444"/>
            <a:ext cx="1582484" cy="577081"/>
          </a:xfrm>
          <a:prstGeom prst="rect">
            <a:avLst/>
          </a:prstGeom>
          <a:noFill/>
        </p:spPr>
        <p:txBody>
          <a:bodyPr wrap="none" rtlCol="0">
            <a:spAutoFit/>
          </a:bodyPr>
          <a:lstStyle/>
          <a:p>
            <a:pPr marL="171450" indent="-171450">
              <a:buFont typeface="Wingdings" charset="2"/>
              <a:buChar char="v"/>
            </a:pPr>
            <a:r>
              <a:rPr lang="ja-JP" altLang="en-US" sz="1050" dirty="0">
                <a:solidFill>
                  <a:srgbClr val="FFFFFF"/>
                </a:solidFill>
              </a:rPr>
              <a:t>近接通信技術</a:t>
            </a:r>
          </a:p>
          <a:p>
            <a:pPr marL="171450" indent="-171450">
              <a:buFont typeface="Wingdings" charset="2"/>
              <a:buChar char="v"/>
            </a:pPr>
            <a:r>
              <a:rPr kumimoji="1" lang="ja-JP" altLang="en-US" sz="1050" dirty="0" smtClean="0">
                <a:solidFill>
                  <a:srgbClr val="FFFFFF"/>
                </a:solidFill>
              </a:rPr>
              <a:t>モバイル</a:t>
            </a:r>
            <a:r>
              <a:rPr lang="ja-JP" altLang="en-US" sz="1050" dirty="0" smtClean="0">
                <a:solidFill>
                  <a:srgbClr val="FFFFFF"/>
                </a:solidFill>
              </a:rPr>
              <a:t>通信技術</a:t>
            </a:r>
            <a:endParaRPr lang="en-US" altLang="ja-JP" sz="1050" dirty="0" smtClean="0">
              <a:solidFill>
                <a:srgbClr val="FFFFFF"/>
              </a:solidFill>
            </a:endParaRPr>
          </a:p>
          <a:p>
            <a:pPr marL="171450" indent="-171450">
              <a:buFont typeface="Wingdings" charset="2"/>
              <a:buChar char="v"/>
            </a:pPr>
            <a:r>
              <a:rPr kumimoji="1" lang="ja-JP" altLang="en-US" sz="1050" dirty="0" smtClean="0">
                <a:solidFill>
                  <a:srgbClr val="FFFFFF"/>
                </a:solidFill>
              </a:rPr>
              <a:t>大容量高速通信技術</a:t>
            </a:r>
            <a:endParaRPr kumimoji="1" lang="en-US" altLang="ja-JP" sz="1050" dirty="0" smtClean="0">
              <a:solidFill>
                <a:srgbClr val="FFFFFF"/>
              </a:solidFill>
            </a:endParaRPr>
          </a:p>
        </p:txBody>
      </p:sp>
      <p:sp>
        <p:nvSpPr>
          <p:cNvPr id="40" name="左右矢印 39"/>
          <p:cNvSpPr/>
          <p:nvPr/>
        </p:nvSpPr>
        <p:spPr>
          <a:xfrm>
            <a:off x="4262462" y="5791591"/>
            <a:ext cx="619076" cy="326314"/>
          </a:xfrm>
          <a:prstGeom prst="lef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p:cNvSpPr/>
          <p:nvPr/>
        </p:nvSpPr>
        <p:spPr>
          <a:xfrm>
            <a:off x="2082136"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タブレット</a:t>
            </a:r>
            <a:endParaRPr kumimoji="1" lang="ja-JP" altLang="en-US" sz="1050" dirty="0"/>
          </a:p>
        </p:txBody>
      </p:sp>
      <p:sp>
        <p:nvSpPr>
          <p:cNvPr id="42" name="正方形/長方形 41"/>
          <p:cNvSpPr/>
          <p:nvPr/>
        </p:nvSpPr>
        <p:spPr>
          <a:xfrm>
            <a:off x="3296149"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smtClean="0"/>
              <a:t>PC</a:t>
            </a:r>
            <a:endParaRPr kumimoji="1" lang="ja-JP" altLang="en-US" sz="1050" dirty="0"/>
          </a:p>
        </p:txBody>
      </p:sp>
    </p:spTree>
    <p:extLst>
      <p:ext uri="{BB962C8B-B14F-4D97-AF65-F5344CB8AC3E}">
        <p14:creationId xmlns:p14="http://schemas.microsoft.com/office/powerpoint/2010/main" val="3277165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30</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モバイルとウェアラブル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88599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904876" y="1079500"/>
            <a:ext cx="3633787" cy="5302250"/>
          </a:xfrm>
          <a:prstGeom prst="rect">
            <a:avLst/>
          </a:prstGeom>
          <a:solidFill>
            <a:schemeClr val="bg1"/>
          </a:solidFill>
          <a:ln w="19050" cmpd="sng">
            <a:solidFill>
              <a:schemeClr val="bg2">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4602163" y="1079500"/>
            <a:ext cx="3633787" cy="5302250"/>
          </a:xfrm>
          <a:prstGeom prst="rect">
            <a:avLst/>
          </a:prstGeom>
          <a:solidFill>
            <a:schemeClr val="bg1"/>
          </a:solidFill>
          <a:ln w="19050" cmpd="sng">
            <a:solidFill>
              <a:srgbClr val="33ACB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コレ一枚でわかるモバイルとウェアラブル</a:t>
            </a:r>
            <a:endParaRPr kumimoji="1" lang="ja-JP" altLang="en-US" dirty="0"/>
          </a:p>
        </p:txBody>
      </p:sp>
      <p:sp>
        <p:nvSpPr>
          <p:cNvPr id="4" name="円/楕円 3"/>
          <p:cNvSpPr/>
          <p:nvPr/>
        </p:nvSpPr>
        <p:spPr>
          <a:xfrm>
            <a:off x="4085432" y="3924457"/>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論理積ゲート 4"/>
          <p:cNvSpPr/>
          <p:nvPr/>
        </p:nvSpPr>
        <p:spPr>
          <a:xfrm rot="16200000">
            <a:off x="4026854" y="4903786"/>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0800000">
            <a:off x="3581398" y="4941607"/>
            <a:ext cx="765137" cy="405090"/>
          </a:xfrm>
          <a:prstGeom prst="flowChartDelay">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a:off x="4836358" y="4941610"/>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118100" y="4941610"/>
            <a:ext cx="190500" cy="405090"/>
            <a:chOff x="5118100" y="4941610"/>
            <a:chExt cx="190500" cy="405090"/>
          </a:xfrm>
        </p:grpSpPr>
        <p:sp>
          <p:nvSpPr>
            <p:cNvPr id="9" name="正方形/長方形 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2" name="図 11"/>
          <p:cNvPicPr>
            <a:picLocks noChangeAspect="1"/>
          </p:cNvPicPr>
          <p:nvPr/>
        </p:nvPicPr>
        <p:blipFill>
          <a:blip r:embed="rId2">
            <a:clrChange>
              <a:clrFrom>
                <a:srgbClr val="FFFFFF"/>
              </a:clrFrom>
              <a:clrTo>
                <a:srgbClr val="FFFFFF">
                  <a:alpha val="0"/>
                </a:srgbClr>
              </a:clrTo>
            </a:clrChange>
          </a:blip>
          <a:stretch>
            <a:fillRect/>
          </a:stretch>
        </p:blipFill>
        <p:spPr>
          <a:xfrm>
            <a:off x="6038839" y="4839209"/>
            <a:ext cx="679541" cy="593816"/>
          </a:xfrm>
          <a:prstGeom prst="rect">
            <a:avLst/>
          </a:prstGeom>
        </p:spPr>
      </p:pic>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5557850" y="4882559"/>
            <a:ext cx="341289" cy="550466"/>
          </a:xfrm>
          <a:prstGeom prst="rect">
            <a:avLst/>
          </a:prstGeom>
        </p:spPr>
      </p:pic>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a:off x="7212051" y="4859525"/>
            <a:ext cx="681672" cy="722281"/>
          </a:xfrm>
          <a:prstGeom prst="rect">
            <a:avLst/>
          </a:prstGeom>
        </p:spPr>
      </p:pic>
      <p:grpSp>
        <p:nvGrpSpPr>
          <p:cNvPr id="23" name="図形グループ 22"/>
          <p:cNvGrpSpPr/>
          <p:nvPr/>
        </p:nvGrpSpPr>
        <p:grpSpPr>
          <a:xfrm>
            <a:off x="1317401" y="4971459"/>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4">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2">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4" name="図 23"/>
          <p:cNvPicPr>
            <a:picLocks noChangeAspect="1"/>
          </p:cNvPicPr>
          <p:nvPr/>
        </p:nvPicPr>
        <p:blipFill>
          <a:blip r:embed="rId4">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9" name="図 28"/>
          <p:cNvPicPr>
            <a:picLocks noChangeAspect="1"/>
          </p:cNvPicPr>
          <p:nvPr/>
        </p:nvPicPr>
        <p:blipFill>
          <a:blip r:embed="rId4">
            <a:clrChange>
              <a:clrFrom>
                <a:srgbClr val="FFFFFF"/>
              </a:clrFrom>
              <a:clrTo>
                <a:srgbClr val="FFFFFF">
                  <a:alpha val="0"/>
                </a:srgbClr>
              </a:clrTo>
            </a:clrChange>
          </a:blip>
          <a:stretch>
            <a:fillRect/>
          </a:stretch>
        </p:blipFill>
        <p:spPr>
          <a:xfrm>
            <a:off x="3175000" y="4952409"/>
            <a:ext cx="469900" cy="371257"/>
          </a:xfrm>
          <a:prstGeom prst="rect">
            <a:avLst/>
          </a:prstGeom>
        </p:spPr>
      </p:pic>
      <p:grpSp>
        <p:nvGrpSpPr>
          <p:cNvPr id="43" name="図形グループ 42"/>
          <p:cNvGrpSpPr/>
          <p:nvPr/>
        </p:nvGrpSpPr>
        <p:grpSpPr>
          <a:xfrm>
            <a:off x="4715098" y="4248150"/>
            <a:ext cx="441102" cy="177800"/>
            <a:chOff x="4715098" y="3962400"/>
            <a:chExt cx="441102" cy="177800"/>
          </a:xfrm>
        </p:grpSpPr>
        <p:sp>
          <p:nvSpPr>
            <p:cNvPr id="32" name="角丸四角形 3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9" name="図 38" descr="MC9004418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128" y="1413517"/>
            <a:ext cx="2055118" cy="2055118"/>
          </a:xfrm>
          <a:prstGeom prst="rect">
            <a:avLst/>
          </a:prstGeom>
        </p:spPr>
      </p:pic>
      <p:pic>
        <p:nvPicPr>
          <p:cNvPr id="40" name="図 39"/>
          <p:cNvPicPr>
            <a:picLocks noChangeAspect="1"/>
          </p:cNvPicPr>
          <p:nvPr/>
        </p:nvPicPr>
        <p:blipFill>
          <a:blip r:embed="rId6">
            <a:clrChange>
              <a:clrFrom>
                <a:srgbClr val="FEFEFE"/>
              </a:clrFrom>
              <a:clrTo>
                <a:srgbClr val="FEFEFE">
                  <a:alpha val="0"/>
                </a:srgbClr>
              </a:clrTo>
            </a:clrChange>
          </a:blip>
          <a:stretch>
            <a:fillRect/>
          </a:stretch>
        </p:blipFill>
        <p:spPr>
          <a:xfrm>
            <a:off x="2236144" y="1874999"/>
            <a:ext cx="1021406" cy="895433"/>
          </a:xfrm>
          <a:prstGeom prst="rect">
            <a:avLst/>
          </a:prstGeom>
        </p:spPr>
      </p:pic>
      <p:sp>
        <p:nvSpPr>
          <p:cNvPr id="41" name="角丸四角形 40"/>
          <p:cNvSpPr/>
          <p:nvPr/>
        </p:nvSpPr>
        <p:spPr>
          <a:xfrm>
            <a:off x="4654550" y="4102099"/>
            <a:ext cx="780578" cy="2126139"/>
          </a:xfrm>
          <a:prstGeom prst="roundRect">
            <a:avLst>
              <a:gd name="adj" fmla="val 10159"/>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5489800" y="4655059"/>
            <a:ext cx="1311050" cy="1573180"/>
          </a:xfrm>
          <a:prstGeom prst="roundRect">
            <a:avLst>
              <a:gd name="adj" fmla="val 7341"/>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93428" y="5293248"/>
            <a:ext cx="404014" cy="246221"/>
          </a:xfrm>
          <a:prstGeom prst="rect">
            <a:avLst/>
          </a:prstGeom>
          <a:noFill/>
        </p:spPr>
        <p:txBody>
          <a:bodyPr wrap="none" rtlCol="0">
            <a:spAutoFit/>
          </a:bodyPr>
          <a:lstStyle/>
          <a:p>
            <a:pPr algn="ctr"/>
            <a:r>
              <a:rPr kumimoji="1" lang="en-US" altLang="ja-JP" sz="1000" dirty="0" smtClean="0">
                <a:solidFill>
                  <a:srgbClr val="800000"/>
                </a:solidFill>
              </a:rPr>
              <a:t>PDA</a:t>
            </a:r>
            <a:endParaRPr kumimoji="1" lang="ja-JP" altLang="en-US" sz="1000" dirty="0">
              <a:solidFill>
                <a:srgbClr val="800000"/>
              </a:solidFill>
            </a:endParaRPr>
          </a:p>
        </p:txBody>
      </p:sp>
      <p:sp>
        <p:nvSpPr>
          <p:cNvPr id="45" name="テキスト ボックス 44"/>
          <p:cNvSpPr txBox="1"/>
          <p:nvPr/>
        </p:nvSpPr>
        <p:spPr>
          <a:xfrm>
            <a:off x="5809790" y="5977096"/>
            <a:ext cx="662060" cy="246221"/>
          </a:xfrm>
          <a:prstGeom prst="rect">
            <a:avLst/>
          </a:prstGeom>
          <a:noFill/>
        </p:spPr>
        <p:txBody>
          <a:bodyPr wrap="none" rtlCol="0">
            <a:spAutoFit/>
          </a:bodyPr>
          <a:lstStyle/>
          <a:p>
            <a:pPr algn="ctr"/>
            <a:r>
              <a:rPr kumimoji="1" lang="ja-JP" altLang="en-US" sz="1000" dirty="0" smtClean="0">
                <a:solidFill>
                  <a:srgbClr val="FF6600"/>
                </a:solidFill>
              </a:rPr>
              <a:t>モバイル</a:t>
            </a:r>
            <a:endParaRPr kumimoji="1" lang="ja-JP" altLang="en-US" sz="1000" dirty="0">
              <a:solidFill>
                <a:srgbClr val="FF6600"/>
              </a:solidFill>
            </a:endParaRPr>
          </a:p>
        </p:txBody>
      </p:sp>
      <p:sp>
        <p:nvSpPr>
          <p:cNvPr id="46" name="テキスト ボックス 45"/>
          <p:cNvSpPr txBox="1"/>
          <p:nvPr/>
        </p:nvSpPr>
        <p:spPr>
          <a:xfrm>
            <a:off x="4613721" y="5977096"/>
            <a:ext cx="880469" cy="246221"/>
          </a:xfrm>
          <a:prstGeom prst="rect">
            <a:avLst/>
          </a:prstGeom>
          <a:noFill/>
        </p:spPr>
        <p:txBody>
          <a:bodyPr wrap="none" rtlCol="0">
            <a:spAutoFit/>
          </a:bodyPr>
          <a:lstStyle/>
          <a:p>
            <a:pPr algn="ctr"/>
            <a:r>
              <a:rPr kumimoji="1" lang="ja-JP" altLang="en-US" sz="1000" dirty="0" smtClean="0">
                <a:solidFill>
                  <a:srgbClr val="FF6600"/>
                </a:solidFill>
              </a:rPr>
              <a:t>ウエアラブル</a:t>
            </a:r>
            <a:endParaRPr kumimoji="1" lang="ja-JP" altLang="en-US" sz="1000" dirty="0">
              <a:solidFill>
                <a:srgbClr val="FF6600"/>
              </a:solidFill>
            </a:endParaRPr>
          </a:p>
        </p:txBody>
      </p:sp>
      <p:cxnSp>
        <p:nvCxnSpPr>
          <p:cNvPr id="49" name="直線矢印コネクタ 48"/>
          <p:cNvCxnSpPr>
            <a:endCxn id="21" idx="0"/>
          </p:cNvCxnSpPr>
          <p:nvPr/>
        </p:nvCxnSpPr>
        <p:spPr>
          <a:xfrm flipH="1">
            <a:off x="2138329" y="2770432"/>
            <a:ext cx="243650"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flipH="1">
            <a:off x="2724819" y="2770432"/>
            <a:ext cx="22028" cy="2152263"/>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endCxn id="14" idx="0"/>
          </p:cNvCxnSpPr>
          <p:nvPr/>
        </p:nvCxnSpPr>
        <p:spPr>
          <a:xfrm>
            <a:off x="6851650" y="2876550"/>
            <a:ext cx="701237" cy="1982975"/>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4102100"/>
            <a:ext cx="1821497" cy="42055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アプリケーション</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136900"/>
            <a:ext cx="2943674" cy="469900"/>
          </a:xfrm>
          <a:prstGeom prst="roundRect">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cxnSp>
        <p:nvCxnSpPr>
          <p:cNvPr id="61" name="直線矢印コネクタ 60"/>
          <p:cNvCxnSpPr>
            <a:endCxn id="12" idx="0"/>
          </p:cNvCxnSpPr>
          <p:nvPr/>
        </p:nvCxnSpPr>
        <p:spPr>
          <a:xfrm>
            <a:off x="6378610" y="2876550"/>
            <a:ext cx="0" cy="196265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728495" y="2876550"/>
            <a:ext cx="380205" cy="200600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flipH="1">
            <a:off x="5210200" y="2876550"/>
            <a:ext cx="688939" cy="206505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p:nvPr/>
        </p:nvCxnSpPr>
        <p:spPr>
          <a:xfrm flipH="1">
            <a:off x="5090659" y="2876550"/>
            <a:ext cx="637836" cy="1371600"/>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5538799" y="4102100"/>
            <a:ext cx="2354923"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ブラウザー</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136900"/>
            <a:ext cx="2943674" cy="46990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51053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6" name="テキスト ボックス 75"/>
          <p:cNvSpPr txBox="1"/>
          <p:nvPr/>
        </p:nvSpPr>
        <p:spPr>
          <a:xfrm>
            <a:off x="2274882" y="2356649"/>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50250" y="1151907"/>
            <a:ext cx="2349139" cy="523220"/>
          </a:xfrm>
          <a:prstGeom prst="rect">
            <a:avLst/>
          </a:prstGeom>
          <a:noFill/>
        </p:spPr>
        <p:txBody>
          <a:bodyPr wrap="none" rtlCol="0">
            <a:spAutoFit/>
          </a:bodyPr>
          <a:lstStyle/>
          <a:p>
            <a:pPr algn="ctr"/>
            <a:r>
              <a:rPr kumimoji="1" lang="en-US" altLang="ja-JP" sz="2800" dirty="0" smtClean="0">
                <a:solidFill>
                  <a:srgbClr val="800000"/>
                </a:solidFill>
                <a:latin typeface="ＤＦＰ太丸ゴシック体"/>
                <a:ea typeface="ＤＦＰ太丸ゴシック体"/>
                <a:cs typeface="ＤＦＰ太丸ゴシック体"/>
              </a:rPr>
              <a:t>2007</a:t>
            </a:r>
            <a:r>
              <a:rPr kumimoji="1" lang="ja-JP" altLang="en-US" sz="2800" dirty="0" smtClean="0">
                <a:solidFill>
                  <a:srgbClr val="800000"/>
                </a:solidFill>
                <a:latin typeface="ＤＦＰ太丸ゴシック体"/>
                <a:ea typeface="ＤＦＰ太丸ゴシック体"/>
                <a:cs typeface="ＤＦＰ太丸ゴシック体"/>
              </a:rPr>
              <a:t>年以前</a:t>
            </a:r>
            <a:endParaRPr kumimoji="1" lang="ja-JP" altLang="en-US" sz="2800" dirty="0">
              <a:solidFill>
                <a:srgbClr val="800000"/>
              </a:solidFill>
              <a:latin typeface="ＤＦＰ太丸ゴシック体"/>
              <a:ea typeface="ＤＦＰ太丸ゴシック体"/>
              <a:cs typeface="ＤＦＰ太丸ゴシック体"/>
            </a:endParaRPr>
          </a:p>
        </p:txBody>
      </p:sp>
      <p:sp>
        <p:nvSpPr>
          <p:cNvPr id="78" name="テキスト ボックス 77"/>
          <p:cNvSpPr txBox="1"/>
          <p:nvPr/>
        </p:nvSpPr>
        <p:spPr>
          <a:xfrm>
            <a:off x="5242783" y="1160814"/>
            <a:ext cx="2349139" cy="523220"/>
          </a:xfrm>
          <a:prstGeom prst="rect">
            <a:avLst/>
          </a:prstGeom>
          <a:noFill/>
        </p:spPr>
        <p:txBody>
          <a:bodyPr wrap="none" rtlCol="0">
            <a:spAutoFit/>
          </a:bodyPr>
          <a:lstStyle/>
          <a:p>
            <a:pPr algn="ctr"/>
            <a:r>
              <a:rPr kumimoji="1" lang="en-US" altLang="ja-JP" sz="2800" dirty="0" smtClean="0">
                <a:solidFill>
                  <a:srgbClr val="0000FF"/>
                </a:solidFill>
                <a:latin typeface="ＤＦＰ太丸ゴシック体"/>
                <a:ea typeface="ＤＦＰ太丸ゴシック体"/>
                <a:cs typeface="ＤＦＰ太丸ゴシック体"/>
              </a:rPr>
              <a:t>2007</a:t>
            </a:r>
            <a:r>
              <a:rPr kumimoji="1" lang="ja-JP" altLang="en-US" sz="2800" dirty="0" smtClean="0">
                <a:solidFill>
                  <a:srgbClr val="0000FF"/>
                </a:solidFill>
                <a:latin typeface="ＤＦＰ太丸ゴシック体"/>
                <a:ea typeface="ＤＦＰ太丸ゴシック体"/>
                <a:cs typeface="ＤＦＰ太丸ゴシック体"/>
              </a:rPr>
              <a:t>年以降</a:t>
            </a:r>
            <a:endParaRPr kumimoji="1" lang="ja-JP" altLang="en-US" sz="2800" dirty="0">
              <a:solidFill>
                <a:srgbClr val="0000FF"/>
              </a:solidFill>
              <a:latin typeface="ＤＦＰ太丸ゴシック体"/>
              <a:ea typeface="ＤＦＰ太丸ゴシック体"/>
              <a:cs typeface="ＤＦＰ太丸ゴシック体"/>
            </a:endParaRPr>
          </a:p>
        </p:txBody>
      </p:sp>
      <p:sp>
        <p:nvSpPr>
          <p:cNvPr id="5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31</a:t>
            </a:fld>
            <a:endParaRPr kumimoji="1" lang="ja-JP" altLang="en-US" dirty="0"/>
          </a:p>
        </p:txBody>
      </p:sp>
    </p:spTree>
    <p:extLst>
      <p:ext uri="{BB962C8B-B14F-4D97-AF65-F5344CB8AC3E}">
        <p14:creationId xmlns:p14="http://schemas.microsoft.com/office/powerpoint/2010/main" val="22796795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4909866" y="1495615"/>
            <a:ext cx="679541" cy="593816"/>
          </a:xfrm>
          <a:prstGeom prst="rect">
            <a:avLst/>
          </a:prstGeom>
        </p:spPr>
      </p:pic>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5857452" y="1531536"/>
            <a:ext cx="341289" cy="550466"/>
          </a:xfrm>
          <a:prstGeom prst="rect">
            <a:avLst/>
          </a:prstGeom>
        </p:spPr>
      </p:pic>
      <p:sp>
        <p:nvSpPr>
          <p:cNvPr id="10" name="正方形/長方形 9"/>
          <p:cNvSpPr/>
          <p:nvPr/>
        </p:nvSpPr>
        <p:spPr>
          <a:xfrm>
            <a:off x="1320390" y="2341353"/>
            <a:ext cx="3155812" cy="38686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パソコン</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1320390" y="3507800"/>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使うときに電源を入れる</a:t>
            </a:r>
            <a:endParaRPr kumimoji="1" lang="ja-JP" altLang="en-US" sz="1600" dirty="0">
              <a:solidFill>
                <a:srgbClr val="FFFFFF"/>
              </a:solidFill>
              <a:latin typeface="ＭＳ Ｐゴシック"/>
              <a:ea typeface="ＭＳ Ｐゴシック"/>
              <a:cs typeface="ＭＳ Ｐゴシック"/>
            </a:endParaRPr>
          </a:p>
        </p:txBody>
      </p:sp>
      <p:sp>
        <p:nvSpPr>
          <p:cNvPr id="12" name="正方形/長方形 11"/>
          <p:cNvSpPr/>
          <p:nvPr/>
        </p:nvSpPr>
        <p:spPr>
          <a:xfrm>
            <a:off x="4636276" y="2341352"/>
            <a:ext cx="3155812" cy="3868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モバイルデバイス</a:t>
            </a:r>
            <a:endParaRPr kumimoji="1" lang="ja-JP" altLang="en-US" sz="1600" dirty="0">
              <a:solidFill>
                <a:srgbClr val="FFFFFF"/>
              </a:solidFill>
              <a:latin typeface="ＭＳ Ｐゴシック"/>
              <a:ea typeface="ＭＳ Ｐゴシック"/>
              <a:cs typeface="ＭＳ Ｐゴシック"/>
            </a:endParaRPr>
          </a:p>
        </p:txBody>
      </p:sp>
      <p:sp>
        <p:nvSpPr>
          <p:cNvPr id="13" name="正方形/長方形 12"/>
          <p:cNvSpPr/>
          <p:nvPr/>
        </p:nvSpPr>
        <p:spPr>
          <a:xfrm>
            <a:off x="4636276" y="3507799"/>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常に電源</a:t>
            </a:r>
            <a:r>
              <a:rPr lang="ja-JP" altLang="en-US" sz="1600" dirty="0" smtClean="0">
                <a:solidFill>
                  <a:srgbClr val="FFFFFF"/>
                </a:solidFill>
                <a:latin typeface="ＭＳ Ｐゴシック"/>
                <a:ea typeface="ＭＳ Ｐゴシック"/>
                <a:cs typeface="ＭＳ Ｐゴシック"/>
              </a:rPr>
              <a:t>が入っている</a:t>
            </a:r>
            <a:endParaRPr kumimoji="1" lang="ja-JP" altLang="en-US" sz="1600" dirty="0">
              <a:solidFill>
                <a:srgbClr val="FFFFFF"/>
              </a:solidFill>
              <a:latin typeface="ＭＳ Ｐゴシック"/>
              <a:ea typeface="ＭＳ Ｐゴシック"/>
              <a:cs typeface="ＭＳ Ｐゴシック"/>
            </a:endParaRPr>
          </a:p>
        </p:txBody>
      </p:sp>
      <p:sp>
        <p:nvSpPr>
          <p:cNvPr id="14" name="正方形/長方形 13"/>
          <p:cNvSpPr/>
          <p:nvPr/>
        </p:nvSpPr>
        <p:spPr>
          <a:xfrm>
            <a:off x="1329035" y="2886477"/>
            <a:ext cx="1501706"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移動できない</a:t>
            </a:r>
            <a:endParaRPr kumimoji="1" lang="ja-JP" altLang="en-US" sz="1600" dirty="0">
              <a:solidFill>
                <a:srgbClr val="FFFFFF"/>
              </a:solidFill>
              <a:latin typeface="ＭＳ Ｐゴシック"/>
              <a:ea typeface="ＭＳ Ｐゴシック"/>
              <a:cs typeface="ＭＳ Ｐゴシック"/>
            </a:endParaRPr>
          </a:p>
        </p:txBody>
      </p:sp>
      <p:sp>
        <p:nvSpPr>
          <p:cNvPr id="15" name="正方形/長方形 14"/>
          <p:cNvSpPr/>
          <p:nvPr/>
        </p:nvSpPr>
        <p:spPr>
          <a:xfrm>
            <a:off x="2983140" y="2886477"/>
            <a:ext cx="4808947"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移動できる</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1320390" y="4076366"/>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使うときにネットワークに繋ぐ</a:t>
            </a:r>
            <a:endParaRPr kumimoji="1" lang="ja-JP" altLang="en-US" sz="1600" dirty="0">
              <a:solidFill>
                <a:srgbClr val="FFFFFF"/>
              </a:solidFill>
              <a:latin typeface="ＭＳ Ｐゴシック"/>
              <a:ea typeface="ＭＳ Ｐゴシック"/>
              <a:cs typeface="ＭＳ Ｐゴシック"/>
            </a:endParaRPr>
          </a:p>
        </p:txBody>
      </p:sp>
      <p:sp>
        <p:nvSpPr>
          <p:cNvPr id="17" name="正方形/長方形 16"/>
          <p:cNvSpPr/>
          <p:nvPr/>
        </p:nvSpPr>
        <p:spPr>
          <a:xfrm>
            <a:off x="4636276" y="4076365"/>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常にネットワークに繋がっている</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1320390" y="4615627"/>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使うにはある程度の知識が必要</a:t>
            </a:r>
            <a:endParaRPr kumimoji="1" lang="ja-JP" altLang="en-US" sz="1600" dirty="0">
              <a:solidFill>
                <a:srgbClr val="FFFFFF"/>
              </a:solidFill>
              <a:latin typeface="ＭＳ Ｐゴシック"/>
              <a:ea typeface="ＭＳ Ｐゴシック"/>
              <a:cs typeface="ＭＳ Ｐゴシック"/>
            </a:endParaRPr>
          </a:p>
        </p:txBody>
      </p:sp>
      <p:sp>
        <p:nvSpPr>
          <p:cNvPr id="19" name="正方形/長方形 18"/>
          <p:cNvSpPr/>
          <p:nvPr/>
        </p:nvSpPr>
        <p:spPr>
          <a:xfrm>
            <a:off x="4636276" y="4615626"/>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直感的</a:t>
            </a:r>
            <a:r>
              <a:rPr lang="ja-JP" altLang="en-US" sz="1600" dirty="0" smtClean="0">
                <a:solidFill>
                  <a:srgbClr val="FFFFFF"/>
                </a:solidFill>
                <a:latin typeface="ＭＳ Ｐゴシック"/>
                <a:ea typeface="ＭＳ Ｐゴシック"/>
                <a:cs typeface="ＭＳ Ｐゴシック"/>
              </a:rPr>
              <a:t>に操作できる</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1320390" y="5154888"/>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クラウドは必須では無い</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4636276" y="5154887"/>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クラウドとの連携が前提</a:t>
            </a:r>
            <a:endParaRPr kumimoji="1" lang="ja-JP" altLang="en-US" sz="16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6617551" y="1560753"/>
            <a:ext cx="190500" cy="484256"/>
            <a:chOff x="5118100" y="4941610"/>
            <a:chExt cx="190500" cy="405090"/>
          </a:xfrm>
        </p:grpSpPr>
        <p:sp>
          <p:nvSpPr>
            <p:cNvPr id="25" name="正方形/長方形 24"/>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7151398" y="1757571"/>
            <a:ext cx="441102" cy="177800"/>
            <a:chOff x="4715098" y="3962400"/>
            <a:chExt cx="441102" cy="177800"/>
          </a:xfrm>
        </p:grpSpPr>
        <p:sp>
          <p:nvSpPr>
            <p:cNvPr id="29" name="角丸四角形 28"/>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 name="図形グループ 31"/>
          <p:cNvGrpSpPr/>
          <p:nvPr/>
        </p:nvGrpSpPr>
        <p:grpSpPr>
          <a:xfrm>
            <a:off x="1740769" y="1348672"/>
            <a:ext cx="960184" cy="932098"/>
            <a:chOff x="1084515" y="4732057"/>
            <a:chExt cx="960184" cy="932098"/>
          </a:xfrm>
        </p:grpSpPr>
        <p:grpSp>
          <p:nvGrpSpPr>
            <p:cNvPr id="33" name="図形グループ 32"/>
            <p:cNvGrpSpPr/>
            <p:nvPr/>
          </p:nvGrpSpPr>
          <p:grpSpPr>
            <a:xfrm>
              <a:off x="1084515" y="4879904"/>
              <a:ext cx="681672" cy="784251"/>
              <a:chOff x="2405315" y="4754508"/>
              <a:chExt cx="681672" cy="784251"/>
            </a:xfrm>
          </p:grpSpPr>
          <p:pic>
            <p:nvPicPr>
              <p:cNvPr id="38" name="図 37"/>
              <p:cNvPicPr>
                <a:picLocks noChangeAspect="1"/>
              </p:cNvPicPr>
              <p:nvPr/>
            </p:nvPicPr>
            <p:blipFill>
              <a:blip r:embed="rId4">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39" name="正方形/長方形 38"/>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4" name="図 33"/>
            <p:cNvPicPr>
              <a:picLocks noChangeAspect="1"/>
            </p:cNvPicPr>
            <p:nvPr/>
          </p:nvPicPr>
          <p:blipFill>
            <a:blip r:embed="rId2">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35" name="台形 34"/>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角丸四角形 35"/>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3214254" y="1349613"/>
            <a:ext cx="685680" cy="766399"/>
            <a:chOff x="2381979" y="4922695"/>
            <a:chExt cx="685680" cy="766399"/>
          </a:xfrm>
        </p:grpSpPr>
        <p:pic>
          <p:nvPicPr>
            <p:cNvPr id="40" name="図 39"/>
            <p:cNvPicPr>
              <a:picLocks noChangeAspect="1"/>
            </p:cNvPicPr>
            <p:nvPr/>
          </p:nvPicPr>
          <p:blipFill>
            <a:blip r:embed="rId4">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41" name="角丸四角形 40"/>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lang="ja-JP" altLang="ja-JP" dirty="0"/>
              <a:t>パソコンとモバイルデバイスの</a:t>
            </a:r>
            <a:r>
              <a:rPr lang="ja-JP" altLang="ja-JP" dirty="0" smtClean="0"/>
              <a:t>違い</a:t>
            </a:r>
            <a:endParaRPr kumimoji="1" lang="ja-JP" altLang="en-US" dirty="0"/>
          </a:p>
        </p:txBody>
      </p:sp>
      <p:sp>
        <p:nvSpPr>
          <p:cNvPr id="42"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32</a:t>
            </a:fld>
            <a:endParaRPr kumimoji="1" lang="ja-JP" altLang="en-US" dirty="0"/>
          </a:p>
        </p:txBody>
      </p:sp>
    </p:spTree>
    <p:extLst>
      <p:ext uri="{BB962C8B-B14F-4D97-AF65-F5344CB8AC3E}">
        <p14:creationId xmlns:p14="http://schemas.microsoft.com/office/powerpoint/2010/main" val="4208406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8" descr="C:\Users\Shoji Okoshi\AppData\Local\Microsoft\Windows\Temporary Internet Files\Content.IE5\C4GRY3M6\MC90043485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smtClean="0"/>
              <a:t>GPS</a:t>
            </a:r>
            <a:r>
              <a:rPr kumimoji="1" lang="ja-JP" altLang="en-US" dirty="0" smtClean="0"/>
              <a:t>（</a:t>
            </a:r>
            <a:r>
              <a:rPr kumimoji="1" lang="en-US" altLang="ja-JP" dirty="0" smtClean="0"/>
              <a:t>Global Positioning System</a:t>
            </a:r>
            <a:r>
              <a:rPr kumimoji="1" lang="ja-JP" altLang="en-US" dirty="0" smtClean="0"/>
              <a:t>）</a:t>
            </a:r>
            <a:endParaRPr kumimoji="1" lang="ja-JP" altLang="en-US" dirty="0"/>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smtClean="0"/>
              <a:t>クラウド</a:t>
            </a:r>
            <a:endParaRPr kumimoji="1" lang="ja-JP" altLang="en-US" dirty="0"/>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smtClean="0"/>
              <a:t>地図データ</a:t>
            </a:r>
            <a:endParaRPr kumimoji="1" lang="ja-JP" altLang="en-US" dirty="0"/>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smtClean="0"/>
              <a:t>位置情報</a:t>
            </a:r>
            <a:endParaRPr kumimoji="1" lang="ja-JP" altLang="en-US" dirty="0"/>
          </a:p>
        </p:txBody>
      </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1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33</a:t>
            </a:fld>
            <a:endParaRPr kumimoji="1" lang="ja-JP" altLang="en-US" dirty="0"/>
          </a:p>
        </p:txBody>
      </p:sp>
    </p:spTree>
    <p:extLst>
      <p:ext uri="{BB962C8B-B14F-4D97-AF65-F5344CB8AC3E}">
        <p14:creationId xmlns:p14="http://schemas.microsoft.com/office/powerpoint/2010/main" val="27445932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ユーザーからの簡便な情報発信と共有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pic>
        <p:nvPicPr>
          <p:cNvPr id="4" name="図 3" descr="SocialMediaIconcollage-1024x69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pic>
        <p:nvPicPr>
          <p:cNvPr id="12" name="図 11"/>
          <p:cNvPicPr>
            <a:picLocks noChangeAspect="1"/>
          </p:cNvPicPr>
          <p:nvPr/>
        </p:nvPicPr>
        <p:blipFill>
          <a:blip r:embed="rId3">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4">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5">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6">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7">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pic>
        <p:nvPicPr>
          <p:cNvPr id="19" name="図 18" descr="arrow-58-512.png"/>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9">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0">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9">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a:ea typeface="HGP創英角ｺﾞｼｯｸUB"/>
                <a:cs typeface="HGP創英角ｺﾞｼｯｸUB"/>
              </a:rPr>
              <a:t>クラウド</a:t>
            </a:r>
            <a:endParaRPr kumimoji="1" lang="ja-JP" altLang="en-US" sz="2400" dirty="0">
              <a:solidFill>
                <a:srgbClr val="3366FF"/>
              </a:solidFill>
              <a:latin typeface="HGP創英角ｺﾞｼｯｸUB"/>
              <a:ea typeface="HGP創英角ｺﾞｼｯｸUB"/>
              <a:cs typeface="HGP創英角ｺﾞｼｯｸUB"/>
            </a:endParaRP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a:t>
            </a:r>
            <a:r>
              <a:rPr lang="en-US" altLang="ja-JP" sz="800" dirty="0" smtClean="0">
                <a:solidFill>
                  <a:srgbClr val="3366FF"/>
                </a:solidFill>
                <a:latin typeface="Arial"/>
                <a:ea typeface="HGP創英角ｺﾞｼｯｸUB"/>
                <a:cs typeface="Arial"/>
              </a:rPr>
              <a:t>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SNS</a:t>
            </a:r>
          </a:p>
          <a:p>
            <a:pPr algn="ctr"/>
            <a:r>
              <a:rPr lang="en-US" altLang="ja-JP" sz="800" dirty="0" smtClean="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1">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1">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14289288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ウェアラブル・デバイスの登場</a:t>
            </a:r>
            <a:endParaRPr kumimoji="1" lang="ja-JP" altLang="en-US" dirty="0"/>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3">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4">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4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35</a:t>
            </a:fld>
            <a:endParaRPr kumimoji="1" lang="ja-JP" altLang="en-US" dirty="0"/>
          </a:p>
        </p:txBody>
      </p:sp>
    </p:spTree>
    <p:extLst>
      <p:ext uri="{BB962C8B-B14F-4D97-AF65-F5344CB8AC3E}">
        <p14:creationId xmlns:p14="http://schemas.microsoft.com/office/powerpoint/2010/main" val="18837605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46725" y="1423209"/>
            <a:ext cx="2120900" cy="42398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048146" y="190324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048142" y="3312538"/>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048142" y="379052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ブレスレット</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048147" y="4283641"/>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048142" y="47584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048147" y="142320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048144" y="284621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衣類</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048147" y="237858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sp>
        <p:nvSpPr>
          <p:cNvPr id="20" name="右矢印 19"/>
          <p:cNvSpPr/>
          <p:nvPr/>
        </p:nvSpPr>
        <p:spPr>
          <a:xfrm>
            <a:off x="3425318" y="1423209"/>
            <a:ext cx="2333296" cy="2174847"/>
          </a:xfrm>
          <a:prstGeom prst="rightArrow">
            <a:avLst>
              <a:gd name="adj1" fmla="val 73358"/>
              <a:gd name="adj2" fmla="val 1950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　音声認識</a:t>
            </a:r>
            <a:r>
              <a:rPr lang="ja-JP" altLang="en-US" sz="1200" dirty="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ジェスチャ</a:t>
            </a:r>
            <a:endParaRPr kumimoji="1" lang="en-US" altLang="ja-JP" sz="1200" dirty="0" smtClean="0">
              <a:solidFill>
                <a:srgbClr val="FFFFFF"/>
              </a:solidFill>
              <a:latin typeface="ＭＳ Ｐゴシック"/>
              <a:ea typeface="ＭＳ Ｐゴシック"/>
              <a:cs typeface="ＭＳ Ｐゴシック"/>
            </a:endParaRPr>
          </a:p>
          <a:p>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cs typeface="ＭＳ Ｐゴシック"/>
              </a:rPr>
              <a:t>生態</a:t>
            </a:r>
            <a:r>
              <a:rPr lang="ja-JP" altLang="en-US" sz="1200" dirty="0" smtClean="0">
                <a:solidFill>
                  <a:srgbClr val="FFFFFF"/>
                </a:solidFill>
                <a:latin typeface="ＭＳ Ｐゴシック"/>
                <a:cs typeface="ＭＳ Ｐゴシック"/>
              </a:rPr>
              <a:t>情報</a:t>
            </a:r>
            <a:r>
              <a:rPr lang="en-US" altLang="ja-JP" sz="1200" dirty="0" smtClean="0">
                <a:solidFill>
                  <a:srgbClr val="FFFFFF"/>
                </a:solidFill>
                <a:latin typeface="ＭＳ Ｐゴシック"/>
                <a:ea typeface="ＭＳ Ｐゴシック"/>
                <a:cs typeface="ＭＳ Ｐゴシック"/>
              </a:rPr>
              <a:t>】</a:t>
            </a:r>
            <a:endParaRPr lang="en-US" altLang="ja-JP" sz="1200" dirty="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　脈拍、血圧、発汗量、映像</a:t>
            </a:r>
            <a:endParaRPr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3491205"/>
            <a:ext cx="2333296" cy="2171851"/>
          </a:xfrm>
          <a:prstGeom prst="leftArrow">
            <a:avLst>
              <a:gd name="adj1" fmla="val 80407"/>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着信通知</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a:solidFill>
                  <a:srgbClr val="FFFFFF"/>
                </a:solidFill>
                <a:latin typeface="ＭＳ Ｐゴシック"/>
                <a:ea typeface="ＭＳ Ｐゴシック"/>
                <a:cs typeface="ＭＳ Ｐゴシック"/>
              </a:rPr>
              <a:t>メール</a:t>
            </a:r>
            <a:r>
              <a:rPr lang="ja-JP" altLang="en-US" sz="1200" dirty="0" smtClean="0">
                <a:solidFill>
                  <a:srgbClr val="FFFFFF"/>
                </a:solidFill>
                <a:latin typeface="ＭＳ Ｐゴシック"/>
                <a:ea typeface="ＭＳ Ｐゴシック"/>
                <a:cs typeface="ＭＳ Ｐゴシック"/>
              </a:rPr>
              <a:t>表示</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メッセージ表示</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a:solidFill>
                  <a:srgbClr val="FFFFFF"/>
                </a:solidFill>
                <a:latin typeface="ＭＳ Ｐゴシック"/>
                <a:ea typeface="ＭＳ Ｐゴシック"/>
                <a:cs typeface="ＭＳ Ｐゴシック"/>
              </a:rPr>
              <a:t>音楽</a:t>
            </a:r>
            <a:r>
              <a:rPr kumimoji="1" lang="ja-JP" altLang="en-US" sz="1200" dirty="0" smtClean="0">
                <a:solidFill>
                  <a:srgbClr val="FFFFFF"/>
                </a:solidFill>
                <a:latin typeface="ＭＳ Ｐゴシック"/>
                <a:ea typeface="ＭＳ Ｐゴシック"/>
                <a:cs typeface="ＭＳ Ｐゴシック"/>
              </a:rPr>
              <a:t>再生</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会話・チャット</a:t>
            </a:r>
            <a:endParaRPr kumimoji="1" lang="ja-JP" altLang="en-US" sz="1200" dirty="0">
              <a:solidFill>
                <a:srgbClr val="FFFFFF"/>
              </a:solidFill>
              <a:latin typeface="ＭＳ Ｐゴシック"/>
              <a:ea typeface="ＭＳ Ｐゴシック"/>
              <a:cs typeface="ＭＳ Ｐゴシック"/>
            </a:endParaRPr>
          </a:p>
        </p:txBody>
      </p:sp>
      <p:grpSp>
        <p:nvGrpSpPr>
          <p:cNvPr id="2" name="図形グループ 1"/>
          <p:cNvGrpSpPr/>
          <p:nvPr/>
        </p:nvGrpSpPr>
        <p:grpSpPr>
          <a:xfrm>
            <a:off x="1653414" y="1903249"/>
            <a:ext cx="969964" cy="2007872"/>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048147" y="52410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242550" y="4283641"/>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sp>
        <p:nvSpPr>
          <p:cNvPr id="2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36</a:t>
            </a:fld>
            <a:endParaRPr kumimoji="1" lang="ja-JP" altLang="en-US" dirty="0"/>
          </a:p>
        </p:txBody>
      </p:sp>
    </p:spTree>
    <p:extLst>
      <p:ext uri="{BB962C8B-B14F-4D97-AF65-F5344CB8AC3E}">
        <p14:creationId xmlns:p14="http://schemas.microsoft.com/office/powerpoint/2010/main" val="3176329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2">
            <a:clrChange>
              <a:clrFrom>
                <a:srgbClr val="FFFFFF"/>
              </a:clrFrom>
              <a:clrTo>
                <a:srgbClr val="FFFFFF">
                  <a:alpha val="0"/>
                </a:srgbClr>
              </a:clrTo>
            </a:clrChange>
          </a:blip>
          <a:stretch>
            <a:fillRect/>
          </a:stretch>
        </p:blipFill>
        <p:spPr>
          <a:xfrm>
            <a:off x="2191789"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回転</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3">
            <a:clrChange>
              <a:clrFrom>
                <a:srgbClr val="FFFFFF"/>
              </a:clrFrom>
              <a:clrTo>
                <a:srgbClr val="FFFFFF">
                  <a:alpha val="0"/>
                </a:srgbClr>
              </a:clrTo>
            </a:clrChange>
          </a:blip>
          <a:stretch>
            <a:fillRect/>
          </a:stretch>
        </p:blipFill>
        <p:spPr>
          <a:xfrm>
            <a:off x="1168050"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回転センサ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228343"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329890"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1110900" y="3740938"/>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1110900" y="5388226"/>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4">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5">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6">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7">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8">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223691" y="1369978"/>
            <a:ext cx="589609"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764358"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8"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37</a:t>
            </a:fld>
            <a:endParaRPr kumimoji="1" lang="ja-JP" altLang="en-US" dirty="0"/>
          </a:p>
        </p:txBody>
      </p:sp>
    </p:spTree>
    <p:extLst>
      <p:ext uri="{BB962C8B-B14F-4D97-AF65-F5344CB8AC3E}">
        <p14:creationId xmlns:p14="http://schemas.microsoft.com/office/powerpoint/2010/main" val="40511271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3863" y="2137044"/>
            <a:ext cx="8655050" cy="7779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23863" y="3078778"/>
            <a:ext cx="8655050" cy="321831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角丸四角形 6"/>
          <p:cNvSpPr/>
          <p:nvPr/>
        </p:nvSpPr>
        <p:spPr>
          <a:xfrm>
            <a:off x="492863" y="32825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接続</a:t>
            </a:r>
            <a:endParaRPr kumimoji="1" lang="ja-JP" altLang="en-US" dirty="0">
              <a:solidFill>
                <a:srgbClr val="FFFFFF"/>
              </a:solidFill>
              <a:latin typeface="ＭＳ Ｐゴシック"/>
              <a:ea typeface="ＭＳ Ｐゴシック"/>
              <a:cs typeface="ＭＳ Ｐゴシック"/>
            </a:endParaRPr>
          </a:p>
        </p:txBody>
      </p:sp>
      <p:sp>
        <p:nvSpPr>
          <p:cNvPr id="8" name="角丸四角形 7"/>
          <p:cNvSpPr/>
          <p:nvPr/>
        </p:nvSpPr>
        <p:spPr>
          <a:xfrm>
            <a:off x="492863" y="2303296"/>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デバイス</a:t>
            </a:r>
            <a:endParaRPr kumimoji="1" lang="ja-JP" altLang="en-US" dirty="0">
              <a:solidFill>
                <a:srgbClr val="FFFFFF"/>
              </a:solidFill>
              <a:latin typeface="ＭＳ Ｐゴシック"/>
              <a:ea typeface="ＭＳ Ｐゴシック"/>
              <a:cs typeface="ＭＳ Ｐゴシック"/>
            </a:endParaRPr>
          </a:p>
        </p:txBody>
      </p:sp>
      <p:sp>
        <p:nvSpPr>
          <p:cNvPr id="9" name="正方形/長方形 8"/>
          <p:cNvSpPr/>
          <p:nvPr/>
        </p:nvSpPr>
        <p:spPr>
          <a:xfrm>
            <a:off x="3324304" y="2307669"/>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ノートパソコン</a:t>
            </a:r>
            <a:endParaRPr kumimoji="1" lang="ja-JP" altLang="en-US" sz="1000" dirty="0">
              <a:solidFill>
                <a:srgbClr val="3366FF"/>
              </a:solidFill>
              <a:latin typeface="ＭＳ Ｐゴシック"/>
              <a:ea typeface="ＭＳ Ｐゴシック"/>
              <a:cs typeface="ＭＳ Ｐゴシック"/>
            </a:endParaRPr>
          </a:p>
        </p:txBody>
      </p:sp>
      <p:sp>
        <p:nvSpPr>
          <p:cNvPr id="10" name="正方形/長方形 9"/>
          <p:cNvSpPr/>
          <p:nvPr/>
        </p:nvSpPr>
        <p:spPr>
          <a:xfrm>
            <a:off x="5238023" y="2303454"/>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00" dirty="0" smtClean="0">
                <a:solidFill>
                  <a:srgbClr val="3366FF"/>
                </a:solidFill>
                <a:latin typeface="ＭＳ Ｐゴシック"/>
                <a:ea typeface="ＭＳ Ｐゴシック"/>
                <a:cs typeface="ＭＳ Ｐゴシック"/>
              </a:rPr>
              <a:t>PDA</a:t>
            </a:r>
          </a:p>
          <a:p>
            <a:pPr algn="ctr"/>
            <a:r>
              <a:rPr lang="ja-JP" altLang="en-US" sz="1000" dirty="0">
                <a:solidFill>
                  <a:srgbClr val="3366FF"/>
                </a:solidFill>
                <a:latin typeface="ＭＳ Ｐゴシック"/>
                <a:ea typeface="ＭＳ Ｐゴシック"/>
                <a:cs typeface="ＭＳ Ｐゴシック"/>
              </a:rPr>
              <a:t>電子手帳</a:t>
            </a:r>
            <a:endParaRPr kumimoji="1" lang="ja-JP" altLang="en-US" sz="1000" dirty="0">
              <a:solidFill>
                <a:srgbClr val="3366FF"/>
              </a:solidFill>
              <a:latin typeface="ＭＳ Ｐゴシック"/>
              <a:ea typeface="ＭＳ Ｐゴシック"/>
              <a:cs typeface="ＭＳ Ｐゴシック"/>
            </a:endParaRPr>
          </a:p>
        </p:txBody>
      </p:sp>
      <p:sp>
        <p:nvSpPr>
          <p:cNvPr id="11" name="正方形/長方形 10"/>
          <p:cNvSpPr/>
          <p:nvPr/>
        </p:nvSpPr>
        <p:spPr>
          <a:xfrm>
            <a:off x="7021552" y="2307669"/>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第</a:t>
            </a:r>
            <a:r>
              <a:rPr kumimoji="1" lang="en-US" altLang="ja-JP" sz="1000" dirty="0" smtClean="0">
                <a:solidFill>
                  <a:srgbClr val="3366FF"/>
                </a:solidFill>
                <a:latin typeface="ＭＳ Ｐゴシック"/>
                <a:ea typeface="ＭＳ Ｐゴシック"/>
                <a:cs typeface="ＭＳ Ｐゴシック"/>
              </a:rPr>
              <a:t>1</a:t>
            </a:r>
            <a:r>
              <a:rPr kumimoji="1" lang="ja-JP" altLang="en-US" sz="1000" dirty="0" smtClean="0">
                <a:solidFill>
                  <a:srgbClr val="3366FF"/>
                </a:solidFill>
                <a:latin typeface="ＭＳ Ｐゴシック"/>
                <a:ea typeface="ＭＳ Ｐゴシック"/>
                <a:cs typeface="ＭＳ Ｐゴシック"/>
              </a:rPr>
              <a:t>世代</a:t>
            </a:r>
            <a:endParaRPr kumimoji="1" lang="en-US" altLang="ja-JP" sz="1000" dirty="0" smtClean="0">
              <a:solidFill>
                <a:srgbClr val="3366FF"/>
              </a:solidFill>
              <a:latin typeface="ＭＳ Ｐゴシック"/>
              <a:ea typeface="ＭＳ Ｐゴシック"/>
              <a:cs typeface="ＭＳ Ｐゴシック"/>
            </a:endParaRPr>
          </a:p>
          <a:p>
            <a:pPr algn="ctr"/>
            <a:r>
              <a:rPr kumimoji="1" lang="ja-JP" altLang="en-US" sz="1000" dirty="0" smtClean="0">
                <a:solidFill>
                  <a:srgbClr val="3366FF"/>
                </a:solidFill>
                <a:latin typeface="ＭＳ Ｐゴシック"/>
                <a:ea typeface="ＭＳ Ｐゴシック"/>
                <a:cs typeface="ＭＳ Ｐゴシック"/>
              </a:rPr>
              <a:t>スマートフォン</a:t>
            </a:r>
            <a:endParaRPr kumimoji="1" lang="ja-JP" altLang="en-US" sz="1000" dirty="0">
              <a:solidFill>
                <a:srgbClr val="3366FF"/>
              </a:solidFill>
              <a:latin typeface="ＭＳ Ｐゴシック"/>
              <a:ea typeface="ＭＳ Ｐゴシック"/>
              <a:cs typeface="ＭＳ Ｐゴシック"/>
            </a:endParaRPr>
          </a:p>
        </p:txBody>
      </p:sp>
      <p:sp>
        <p:nvSpPr>
          <p:cNvPr id="12" name="角丸四角形 11"/>
          <p:cNvSpPr/>
          <p:nvPr/>
        </p:nvSpPr>
        <p:spPr>
          <a:xfrm>
            <a:off x="492863" y="38667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入力</a:t>
            </a:r>
            <a:endParaRPr kumimoji="1" lang="ja-JP" altLang="en-US" dirty="0">
              <a:solidFill>
                <a:srgbClr val="FFFFFF"/>
              </a:solidFill>
              <a:latin typeface="ＭＳ Ｐゴシック"/>
              <a:ea typeface="ＭＳ Ｐゴシック"/>
              <a:cs typeface="ＭＳ Ｐゴシック"/>
            </a:endParaRPr>
          </a:p>
        </p:txBody>
      </p:sp>
      <p:sp>
        <p:nvSpPr>
          <p:cNvPr id="13" name="角丸四角形 12"/>
          <p:cNvSpPr/>
          <p:nvPr/>
        </p:nvSpPr>
        <p:spPr>
          <a:xfrm>
            <a:off x="492863" y="4471908"/>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rgbClr val="FFFFFF"/>
                </a:solidFill>
                <a:latin typeface="ＭＳ Ｐゴシック"/>
                <a:ea typeface="ＭＳ Ｐゴシック"/>
                <a:cs typeface="ＭＳ Ｐゴシック"/>
              </a:rPr>
              <a:t>パソコンとの連携</a:t>
            </a:r>
            <a:endParaRPr kumimoji="1" lang="ja-JP" altLang="en-US" dirty="0">
              <a:solidFill>
                <a:srgbClr val="FFFFFF"/>
              </a:solidFill>
              <a:latin typeface="ＭＳ Ｐゴシック"/>
              <a:ea typeface="ＭＳ Ｐゴシック"/>
              <a:cs typeface="ＭＳ Ｐゴシック"/>
            </a:endParaRPr>
          </a:p>
        </p:txBody>
      </p:sp>
      <p:sp>
        <p:nvSpPr>
          <p:cNvPr id="14" name="角丸四角形 13"/>
          <p:cNvSpPr/>
          <p:nvPr/>
        </p:nvSpPr>
        <p:spPr>
          <a:xfrm>
            <a:off x="492863" y="5083632"/>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メール・</a:t>
            </a:r>
            <a:r>
              <a:rPr kumimoji="1" lang="en-US" altLang="ja-JP" dirty="0" smtClean="0">
                <a:solidFill>
                  <a:srgbClr val="FFFFFF"/>
                </a:solidFill>
                <a:latin typeface="ＭＳ Ｐゴシック"/>
                <a:ea typeface="ＭＳ Ｐゴシック"/>
                <a:cs typeface="ＭＳ Ｐゴシック"/>
              </a:rPr>
              <a:t>Web</a:t>
            </a:r>
            <a:endParaRPr kumimoji="1" lang="ja-JP" altLang="en-US" dirty="0">
              <a:solidFill>
                <a:srgbClr val="FFFFFF"/>
              </a:solidFill>
              <a:latin typeface="ＭＳ Ｐゴシック"/>
              <a:ea typeface="ＭＳ Ｐゴシック"/>
              <a:cs typeface="ＭＳ Ｐゴシック"/>
            </a:endParaRPr>
          </a:p>
        </p:txBody>
      </p:sp>
      <p:pic>
        <p:nvPicPr>
          <p:cNvPr id="15" name="Picture 2" descr="http://upload.wikimedia.org/wikipedia/commons/e/e7/PalmPilot5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019" y="1024854"/>
            <a:ext cx="539757" cy="7262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116" y="942571"/>
            <a:ext cx="834976" cy="89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descr="http://www.mobcheats.com/wp-content/uploads/2013/01/whatsapp-nokia-symbi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930" y="908528"/>
            <a:ext cx="1610410" cy="90604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324303" y="3297050"/>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smtClean="0">
                <a:solidFill>
                  <a:srgbClr val="3366FF"/>
                </a:solidFill>
                <a:latin typeface="ＭＳ Ｐゴシック"/>
                <a:ea typeface="ＭＳ Ｐゴシック"/>
                <a:cs typeface="ＭＳ Ｐゴシック"/>
              </a:rPr>
              <a:t>有線</a:t>
            </a:r>
            <a:endParaRPr lang="en-US" altLang="ja-JP" sz="1000" dirty="0" smtClean="0">
              <a:solidFill>
                <a:srgbClr val="3366FF"/>
              </a:solidFill>
              <a:latin typeface="ＭＳ Ｐゴシック"/>
              <a:ea typeface="ＭＳ Ｐゴシック"/>
              <a:cs typeface="ＭＳ Ｐゴシック"/>
            </a:endParaRPr>
          </a:p>
          <a:p>
            <a:pPr algn="ctr"/>
            <a:r>
              <a:rPr kumimoji="1" lang="ja-JP" altLang="en-US" sz="1000" dirty="0">
                <a:solidFill>
                  <a:srgbClr val="3366FF"/>
                </a:solidFill>
                <a:latin typeface="ＭＳ Ｐゴシック"/>
                <a:ea typeface="ＭＳ Ｐゴシック"/>
                <a:cs typeface="ＭＳ Ｐゴシック"/>
              </a:rPr>
              <a:t>通信</a:t>
            </a:r>
            <a:r>
              <a:rPr kumimoji="1" lang="ja-JP" altLang="en-US" sz="1000" dirty="0" smtClean="0">
                <a:solidFill>
                  <a:srgbClr val="3366FF"/>
                </a:solidFill>
                <a:latin typeface="ＭＳ Ｐゴシック"/>
                <a:ea typeface="ＭＳ Ｐゴシック"/>
                <a:cs typeface="ＭＳ Ｐゴシック"/>
              </a:rPr>
              <a:t>カード（低速）</a:t>
            </a:r>
            <a:endParaRPr kumimoji="1" lang="ja-JP" altLang="en-US" sz="1000" dirty="0">
              <a:solidFill>
                <a:srgbClr val="3366FF"/>
              </a:solidFill>
              <a:latin typeface="ＭＳ Ｐゴシック"/>
              <a:ea typeface="ＭＳ Ｐゴシック"/>
              <a:cs typeface="ＭＳ Ｐゴシック"/>
            </a:endParaRPr>
          </a:p>
        </p:txBody>
      </p:sp>
      <p:sp>
        <p:nvSpPr>
          <p:cNvPr id="19" name="正方形/長方形 18"/>
          <p:cNvSpPr/>
          <p:nvPr/>
        </p:nvSpPr>
        <p:spPr>
          <a:xfrm>
            <a:off x="5238022" y="3292835"/>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有線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cs typeface="ＭＳ Ｐゴシック"/>
              </a:rPr>
              <a:t>通信カード（低速</a:t>
            </a:r>
            <a:r>
              <a:rPr lang="ja-JP" altLang="en-US" sz="1000" dirty="0" smtClean="0">
                <a:solidFill>
                  <a:srgbClr val="3366FF"/>
                </a:solidFill>
                <a:latin typeface="ＭＳ Ｐゴシック"/>
                <a:cs typeface="ＭＳ Ｐゴシック"/>
              </a:rPr>
              <a:t>）</a:t>
            </a:r>
            <a:endParaRPr lang="ja-JP" altLang="en-US" sz="1000" dirty="0">
              <a:solidFill>
                <a:srgbClr val="3366FF"/>
              </a:solidFill>
              <a:latin typeface="ＭＳ Ｐゴシック"/>
              <a:cs typeface="ＭＳ Ｐゴシック"/>
            </a:endParaRPr>
          </a:p>
        </p:txBody>
      </p:sp>
      <p:sp>
        <p:nvSpPr>
          <p:cNvPr id="20" name="正方形/長方形 19"/>
          <p:cNvSpPr/>
          <p:nvPr/>
        </p:nvSpPr>
        <p:spPr>
          <a:xfrm>
            <a:off x="7021551" y="3297050"/>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携帯電話回線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smtClean="0">
                <a:solidFill>
                  <a:srgbClr val="3366FF"/>
                </a:solidFill>
                <a:latin typeface="ＭＳ Ｐゴシック"/>
                <a:ea typeface="ＭＳ Ｐゴシック"/>
                <a:cs typeface="ＭＳ Ｐゴシック"/>
              </a:rPr>
              <a:t>（低速）</a:t>
            </a:r>
            <a:endParaRPr kumimoji="1" lang="ja-JP" altLang="en-US" sz="1000" dirty="0">
              <a:solidFill>
                <a:srgbClr val="3366FF"/>
              </a:solidFill>
              <a:latin typeface="ＭＳ Ｐゴシック"/>
              <a:ea typeface="ＭＳ Ｐゴシック"/>
              <a:cs typeface="ＭＳ Ｐゴシック"/>
            </a:endParaRPr>
          </a:p>
        </p:txBody>
      </p:sp>
      <p:sp>
        <p:nvSpPr>
          <p:cNvPr id="21" name="正方形/長方形 20"/>
          <p:cNvSpPr/>
          <p:nvPr/>
        </p:nvSpPr>
        <p:spPr>
          <a:xfrm>
            <a:off x="3324302" y="386179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2" name="正方形/長方形 21"/>
          <p:cNvSpPr/>
          <p:nvPr/>
        </p:nvSpPr>
        <p:spPr>
          <a:xfrm>
            <a:off x="5238021" y="385758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手書き文字認識</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3" name="正方形/長方形 22"/>
          <p:cNvSpPr/>
          <p:nvPr/>
        </p:nvSpPr>
        <p:spPr>
          <a:xfrm>
            <a:off x="7021550" y="386179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テンキー</a:t>
            </a:r>
            <a:endParaRPr kumimoji="1" lang="ja-JP" altLang="en-US" sz="1000" dirty="0">
              <a:solidFill>
                <a:srgbClr val="3366FF"/>
              </a:solidFill>
              <a:latin typeface="ＭＳ Ｐゴシック"/>
              <a:ea typeface="ＭＳ Ｐゴシック"/>
              <a:cs typeface="ＭＳ Ｐゴシック"/>
            </a:endParaRPr>
          </a:p>
        </p:txBody>
      </p:sp>
      <p:sp>
        <p:nvSpPr>
          <p:cNvPr id="24" name="正方形/長方形 23"/>
          <p:cNvSpPr/>
          <p:nvPr/>
        </p:nvSpPr>
        <p:spPr>
          <a:xfrm>
            <a:off x="3324301" y="447190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5238020" y="446769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スケジュールなど</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7021549" y="447190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a:solidFill>
                  <a:srgbClr val="3366FF"/>
                </a:solidFill>
                <a:latin typeface="ＭＳ Ｐゴシック"/>
                <a:ea typeface="ＭＳ Ｐゴシック"/>
                <a:cs typeface="ＭＳ Ｐゴシック"/>
              </a:rPr>
              <a:t>不可</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3324300" y="5083632"/>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5238019" y="5079417"/>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限定的</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7021548" y="5083632"/>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非常に限定的</a:t>
            </a:r>
            <a:endParaRPr kumimoji="1" lang="en-US" altLang="ja-JP" sz="1000" dirty="0" smtClean="0">
              <a:solidFill>
                <a:srgbClr val="3366FF"/>
              </a:solidFill>
              <a:latin typeface="ＭＳ Ｐゴシック"/>
              <a:ea typeface="ＭＳ Ｐゴシック"/>
              <a:cs typeface="ＭＳ Ｐゴシック"/>
            </a:endParaRPr>
          </a:p>
        </p:txBody>
      </p:sp>
      <p:sp>
        <p:nvSpPr>
          <p:cNvPr id="30" name="角丸四角形 29"/>
          <p:cNvSpPr/>
          <p:nvPr/>
        </p:nvSpPr>
        <p:spPr>
          <a:xfrm>
            <a:off x="492863" y="570423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携帯性</a:t>
            </a:r>
            <a:endParaRPr kumimoji="1" lang="ja-JP" altLang="en-US" dirty="0">
              <a:solidFill>
                <a:srgbClr val="FFFFFF"/>
              </a:solidFill>
              <a:latin typeface="ＭＳ Ｐゴシック"/>
              <a:ea typeface="ＭＳ Ｐゴシック"/>
              <a:cs typeface="ＭＳ Ｐゴシック"/>
            </a:endParaRPr>
          </a:p>
        </p:txBody>
      </p:sp>
      <p:sp>
        <p:nvSpPr>
          <p:cNvPr id="31" name="正方形/長方形 30"/>
          <p:cNvSpPr/>
          <p:nvPr/>
        </p:nvSpPr>
        <p:spPr>
          <a:xfrm>
            <a:off x="3324300" y="5704237"/>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2" name="正方形/長方形 31"/>
          <p:cNvSpPr/>
          <p:nvPr/>
        </p:nvSpPr>
        <p:spPr>
          <a:xfrm>
            <a:off x="5238019" y="5700022"/>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3" name="正方形/長方形 32"/>
          <p:cNvSpPr/>
          <p:nvPr/>
        </p:nvSpPr>
        <p:spPr>
          <a:xfrm>
            <a:off x="7021548" y="5704237"/>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en-US" altLang="ja-JP" sz="1000" dirty="0" smtClean="0">
              <a:solidFill>
                <a:srgbClr val="3366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モバイル・デバイスの歴史</a:t>
            </a:r>
            <a:endParaRPr kumimoji="1" lang="ja-JP" altLang="en-US" dirty="0"/>
          </a:p>
        </p:txBody>
      </p:sp>
      <p:pic>
        <p:nvPicPr>
          <p:cNvPr id="3" name="図 2" descr="11051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999" y="942571"/>
            <a:ext cx="1003301" cy="1003301"/>
          </a:xfrm>
          <a:prstGeom prst="rect">
            <a:avLst/>
          </a:prstGeom>
        </p:spPr>
      </p:pic>
      <p:sp>
        <p:nvSpPr>
          <p:cNvPr id="3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38</a:t>
            </a:fld>
            <a:endParaRPr kumimoji="1" lang="ja-JP" altLang="en-US" dirty="0"/>
          </a:p>
        </p:txBody>
      </p:sp>
    </p:spTree>
    <p:extLst>
      <p:ext uri="{BB962C8B-B14F-4D97-AF65-F5344CB8AC3E}">
        <p14:creationId xmlns:p14="http://schemas.microsoft.com/office/powerpoint/2010/main" val="38081680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p:cNvSpPr>
            <a:spLocks noChangeArrowheads="1"/>
          </p:cNvSpPr>
          <p:nvPr/>
        </p:nvSpPr>
        <p:spPr bwMode="auto">
          <a:xfrm>
            <a:off x="283779" y="1556840"/>
            <a:ext cx="8686799" cy="2659559"/>
          </a:xfrm>
          <a:prstGeom prst="roundRect">
            <a:avLst>
              <a:gd name="adj" fmla="val 0"/>
            </a:avLst>
          </a:prstGeom>
          <a:solidFill>
            <a:srgbClr val="66CCFF"/>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良い点</a:t>
            </a:r>
            <a:endParaRPr kumimoji="0" lang="en-US" altLang="ja-JP" sz="2000" dirty="0">
              <a:solidFill>
                <a:srgbClr val="FFFFFF"/>
              </a:solidFill>
              <a:latin typeface="+mn-lt"/>
              <a:ea typeface="+mn-ea"/>
            </a:endParaRPr>
          </a:p>
        </p:txBody>
      </p:sp>
      <p:sp>
        <p:nvSpPr>
          <p:cNvPr id="5" name="角丸四角形 14"/>
          <p:cNvSpPr>
            <a:spLocks noChangeArrowheads="1"/>
          </p:cNvSpPr>
          <p:nvPr/>
        </p:nvSpPr>
        <p:spPr bwMode="auto">
          <a:xfrm>
            <a:off x="1321594" y="985340"/>
            <a:ext cx="2435034" cy="500063"/>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当時の日本の携帯電話</a:t>
            </a:r>
            <a:endParaRPr kumimoji="0" lang="en-US" altLang="ja-JP" sz="1400" dirty="0">
              <a:solidFill>
                <a:schemeClr val="bg1"/>
              </a:solidFill>
              <a:latin typeface="+mn-lt"/>
              <a:ea typeface="+mn-ea"/>
            </a:endParaRPr>
          </a:p>
        </p:txBody>
      </p:sp>
      <p:sp>
        <p:nvSpPr>
          <p:cNvPr id="6" name="角丸四角形 14"/>
          <p:cNvSpPr>
            <a:spLocks noChangeArrowheads="1"/>
          </p:cNvSpPr>
          <p:nvPr/>
        </p:nvSpPr>
        <p:spPr bwMode="auto">
          <a:xfrm>
            <a:off x="3871174" y="999381"/>
            <a:ext cx="2435034" cy="500063"/>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当時の海外の携帯電話</a:t>
            </a:r>
            <a:endParaRPr kumimoji="0" lang="en-US" altLang="ja-JP" sz="1400" dirty="0">
              <a:solidFill>
                <a:srgbClr val="FFFFFF"/>
              </a:solidFill>
              <a:latin typeface="+mn-lt"/>
              <a:ea typeface="+mn-ea"/>
            </a:endParaRPr>
          </a:p>
        </p:txBody>
      </p:sp>
      <p:sp>
        <p:nvSpPr>
          <p:cNvPr id="7" name="角丸四角形 14"/>
          <p:cNvSpPr>
            <a:spLocks noChangeArrowheads="1"/>
          </p:cNvSpPr>
          <p:nvPr/>
        </p:nvSpPr>
        <p:spPr bwMode="auto">
          <a:xfrm>
            <a:off x="3871174" y="1642319"/>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rgbClr val="FFFFFF"/>
                </a:solidFill>
                <a:latin typeface="+mn-lt"/>
                <a:ea typeface="+mn-ea"/>
              </a:rPr>
              <a:t>全世界で端末仕様を統一</a:t>
            </a:r>
            <a:endParaRPr kumimoji="0" lang="en-US" altLang="ja-JP" sz="1400" dirty="0">
              <a:solidFill>
                <a:srgbClr val="FFFFFF"/>
              </a:solidFill>
              <a:latin typeface="+mn-lt"/>
              <a:ea typeface="+mn-ea"/>
            </a:endParaRPr>
          </a:p>
        </p:txBody>
      </p:sp>
      <p:sp>
        <p:nvSpPr>
          <p:cNvPr id="8" name="角丸四角形 14"/>
          <p:cNvSpPr>
            <a:spLocks noChangeArrowheads="1"/>
          </p:cNvSpPr>
          <p:nvPr/>
        </p:nvSpPr>
        <p:spPr bwMode="auto">
          <a:xfrm>
            <a:off x="1321594" y="1628278"/>
            <a:ext cx="2435034" cy="428625"/>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10" name="角丸四角形 14"/>
          <p:cNvSpPr>
            <a:spLocks noChangeArrowheads="1"/>
          </p:cNvSpPr>
          <p:nvPr/>
        </p:nvSpPr>
        <p:spPr bwMode="auto">
          <a:xfrm>
            <a:off x="1321594" y="2128340"/>
            <a:ext cx="2435034" cy="428625"/>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11" name="角丸四角形 14"/>
          <p:cNvSpPr>
            <a:spLocks noChangeArrowheads="1"/>
          </p:cNvSpPr>
          <p:nvPr/>
        </p:nvSpPr>
        <p:spPr bwMode="auto">
          <a:xfrm>
            <a:off x="1321594" y="2628403"/>
            <a:ext cx="2435034" cy="428625"/>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12" name="角丸四角形 14"/>
          <p:cNvSpPr>
            <a:spLocks noChangeArrowheads="1"/>
          </p:cNvSpPr>
          <p:nvPr/>
        </p:nvSpPr>
        <p:spPr bwMode="auto">
          <a:xfrm>
            <a:off x="283779" y="4558674"/>
            <a:ext cx="8686799" cy="1676400"/>
          </a:xfrm>
          <a:prstGeom prst="roundRect">
            <a:avLst>
              <a:gd name="adj" fmla="val 0"/>
            </a:avLst>
          </a:prstGeom>
          <a:solidFill>
            <a:schemeClr val="accent6">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悪い点</a:t>
            </a:r>
            <a:endParaRPr kumimoji="0" lang="en-US" altLang="ja-JP" sz="2000" dirty="0">
              <a:solidFill>
                <a:srgbClr val="FFFFFF"/>
              </a:solidFill>
              <a:latin typeface="+mn-lt"/>
              <a:ea typeface="+mn-ea"/>
            </a:endParaRPr>
          </a:p>
        </p:txBody>
      </p:sp>
      <p:sp>
        <p:nvSpPr>
          <p:cNvPr id="13" name="角丸四角形 14"/>
          <p:cNvSpPr>
            <a:spLocks noChangeArrowheads="1"/>
          </p:cNvSpPr>
          <p:nvPr/>
        </p:nvSpPr>
        <p:spPr bwMode="auto">
          <a:xfrm>
            <a:off x="3871174" y="4692738"/>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プレイヤーが多く一貫したサービスを提供できない</a:t>
            </a:r>
            <a:endParaRPr kumimoji="0" lang="en-US" altLang="ja-JP" sz="1400" dirty="0">
              <a:solidFill>
                <a:srgbClr val="FFFFFF"/>
              </a:solidFill>
              <a:latin typeface="+mn-lt"/>
              <a:ea typeface="+mn-ea"/>
            </a:endParaRPr>
          </a:p>
        </p:txBody>
      </p:sp>
      <p:sp>
        <p:nvSpPr>
          <p:cNvPr id="14" name="角丸四角形 13"/>
          <p:cNvSpPr>
            <a:spLocks noChangeArrowheads="1"/>
          </p:cNvSpPr>
          <p:nvPr/>
        </p:nvSpPr>
        <p:spPr bwMode="auto">
          <a:xfrm>
            <a:off x="1321594" y="4678697"/>
            <a:ext cx="2435034" cy="428625"/>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行き過ぎた高機能化</a:t>
            </a:r>
            <a:endParaRPr kumimoji="0" lang="en-US" altLang="ja-JP" sz="1400" dirty="0">
              <a:solidFill>
                <a:schemeClr val="bg1"/>
              </a:solidFill>
              <a:latin typeface="+mn-lt"/>
              <a:ea typeface="+mn-ea"/>
            </a:endParaRPr>
          </a:p>
        </p:txBody>
      </p:sp>
      <p:sp>
        <p:nvSpPr>
          <p:cNvPr id="15" name="角丸四角形 14"/>
          <p:cNvSpPr>
            <a:spLocks noChangeArrowheads="1"/>
          </p:cNvSpPr>
          <p:nvPr/>
        </p:nvSpPr>
        <p:spPr bwMode="auto">
          <a:xfrm>
            <a:off x="1321594" y="5178760"/>
            <a:ext cx="2435034" cy="428625"/>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日本でしか通用しない</a:t>
            </a:r>
            <a:endParaRPr kumimoji="0" lang="en-US" altLang="ja-JP" sz="1400" dirty="0">
              <a:solidFill>
                <a:schemeClr val="bg1"/>
              </a:solidFill>
              <a:latin typeface="+mn-lt"/>
              <a:ea typeface="+mn-ea"/>
            </a:endParaRPr>
          </a:p>
        </p:txBody>
      </p:sp>
      <p:sp>
        <p:nvSpPr>
          <p:cNvPr id="16" name="角丸四角形 14"/>
          <p:cNvSpPr>
            <a:spLocks noChangeArrowheads="1"/>
          </p:cNvSpPr>
          <p:nvPr/>
        </p:nvSpPr>
        <p:spPr bwMode="auto">
          <a:xfrm>
            <a:off x="1321594" y="5678822"/>
            <a:ext cx="2435034" cy="428625"/>
          </a:xfrm>
          <a:prstGeom prst="roundRect">
            <a:avLst>
              <a:gd name="adj" fmla="val 0"/>
            </a:avLst>
          </a:prstGeom>
          <a:solidFill>
            <a:srgbClr val="800000"/>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高コスト体質</a:t>
            </a:r>
            <a:endParaRPr kumimoji="0" lang="en-US" altLang="ja-JP" sz="1400" dirty="0">
              <a:solidFill>
                <a:schemeClr val="bg1"/>
              </a:solidFill>
              <a:latin typeface="+mn-lt"/>
              <a:ea typeface="+mn-ea"/>
            </a:endParaRPr>
          </a:p>
        </p:txBody>
      </p:sp>
      <p:sp>
        <p:nvSpPr>
          <p:cNvPr id="17" name="角丸四角形 14"/>
          <p:cNvSpPr>
            <a:spLocks noChangeArrowheads="1"/>
          </p:cNvSpPr>
          <p:nvPr/>
        </p:nvSpPr>
        <p:spPr bwMode="auto">
          <a:xfrm>
            <a:off x="6458608" y="999381"/>
            <a:ext cx="2435034" cy="500063"/>
          </a:xfrm>
          <a:prstGeom prst="roundRect">
            <a:avLst>
              <a:gd name="adj" fmla="val 0"/>
            </a:avLst>
          </a:prstGeom>
          <a:solidFill>
            <a:srgbClr val="0000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rPr>
              <a:t>iPhone</a:t>
            </a:r>
          </a:p>
        </p:txBody>
      </p:sp>
      <p:sp>
        <p:nvSpPr>
          <p:cNvPr id="18" name="角丸四角形 14"/>
          <p:cNvSpPr>
            <a:spLocks noChangeArrowheads="1"/>
          </p:cNvSpPr>
          <p:nvPr/>
        </p:nvSpPr>
        <p:spPr bwMode="auto">
          <a:xfrm>
            <a:off x="6458608" y="3102408"/>
            <a:ext cx="2435034" cy="428625"/>
          </a:xfrm>
          <a:prstGeom prst="roundRect">
            <a:avLst>
              <a:gd name="adj" fmla="val 0"/>
            </a:avLst>
          </a:prstGeom>
          <a:solidFill>
            <a:srgbClr val="0000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全世界で端末仕様を統一</a:t>
            </a:r>
            <a:endParaRPr kumimoji="0" lang="en-US" altLang="ja-JP" sz="1400" dirty="0">
              <a:solidFill>
                <a:schemeClr val="bg1"/>
              </a:solidFill>
              <a:latin typeface="+mn-lt"/>
              <a:ea typeface="+mn-ea"/>
            </a:endParaRPr>
          </a:p>
        </p:txBody>
      </p:sp>
      <p:sp>
        <p:nvSpPr>
          <p:cNvPr id="20" name="角丸四角形 14"/>
          <p:cNvSpPr>
            <a:spLocks noChangeArrowheads="1"/>
          </p:cNvSpPr>
          <p:nvPr/>
        </p:nvSpPr>
        <p:spPr bwMode="auto">
          <a:xfrm>
            <a:off x="6458608" y="1675246"/>
            <a:ext cx="2435034" cy="428625"/>
          </a:xfrm>
          <a:prstGeom prst="roundRect">
            <a:avLst>
              <a:gd name="adj" fmla="val 0"/>
            </a:avLst>
          </a:prstGeom>
          <a:solidFill>
            <a:srgbClr val="0000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21" name="角丸四角形 14"/>
          <p:cNvSpPr>
            <a:spLocks noChangeArrowheads="1"/>
          </p:cNvSpPr>
          <p:nvPr/>
        </p:nvSpPr>
        <p:spPr bwMode="auto">
          <a:xfrm>
            <a:off x="6458608" y="2149908"/>
            <a:ext cx="2435034" cy="428625"/>
          </a:xfrm>
          <a:prstGeom prst="roundRect">
            <a:avLst>
              <a:gd name="adj" fmla="val 0"/>
            </a:avLst>
          </a:prstGeom>
          <a:solidFill>
            <a:srgbClr val="0000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22" name="角丸四角形 14"/>
          <p:cNvSpPr>
            <a:spLocks noChangeArrowheads="1"/>
          </p:cNvSpPr>
          <p:nvPr/>
        </p:nvSpPr>
        <p:spPr bwMode="auto">
          <a:xfrm>
            <a:off x="6458608" y="2628403"/>
            <a:ext cx="2435034" cy="428625"/>
          </a:xfrm>
          <a:prstGeom prst="roundRect">
            <a:avLst>
              <a:gd name="adj" fmla="val 0"/>
            </a:avLst>
          </a:prstGeom>
          <a:solidFill>
            <a:srgbClr val="0000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24" name="角丸四角形 14"/>
          <p:cNvSpPr>
            <a:spLocks noChangeArrowheads="1"/>
          </p:cNvSpPr>
          <p:nvPr/>
        </p:nvSpPr>
        <p:spPr bwMode="auto">
          <a:xfrm>
            <a:off x="3871174" y="5178760"/>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高品質な</a:t>
            </a:r>
            <a:r>
              <a:rPr kumimoji="0" lang="ja-JP" altLang="en-US" sz="1400" dirty="0">
                <a:solidFill>
                  <a:srgbClr val="FFFFFF"/>
                </a:solidFill>
                <a:latin typeface="+mn-lt"/>
                <a:ea typeface="+mn-ea"/>
              </a:rPr>
              <a:t>サービス</a:t>
            </a:r>
            <a:r>
              <a:rPr kumimoji="0" lang="ja-JP" altLang="en-US" sz="1400" dirty="0" smtClean="0">
                <a:solidFill>
                  <a:srgbClr val="FFFFFF"/>
                </a:solidFill>
                <a:latin typeface="+mn-lt"/>
                <a:ea typeface="+mn-ea"/>
              </a:rPr>
              <a:t>の</a:t>
            </a:r>
            <a:r>
              <a:rPr kumimoji="0" lang="ja-JP" altLang="en-US" sz="1400" dirty="0">
                <a:solidFill>
                  <a:srgbClr val="FFFFFF"/>
                </a:solidFill>
              </a:rPr>
              <a:t>欠如</a:t>
            </a:r>
            <a:endParaRPr kumimoji="0" lang="en-US" altLang="ja-JP" sz="1400" dirty="0">
              <a:solidFill>
                <a:srgbClr val="FFFFFF"/>
              </a:solidFill>
            </a:endParaRPr>
          </a:p>
        </p:txBody>
      </p:sp>
      <p:sp>
        <p:nvSpPr>
          <p:cNvPr id="2" name="タイトル 1"/>
          <p:cNvSpPr>
            <a:spLocks noGrp="1"/>
          </p:cNvSpPr>
          <p:nvPr>
            <p:ph type="title"/>
          </p:nvPr>
        </p:nvSpPr>
        <p:spPr/>
        <p:txBody>
          <a:bodyPr/>
          <a:lstStyle/>
          <a:p>
            <a:r>
              <a:rPr kumimoji="1" lang="en-US" altLang="ja-JP" dirty="0" smtClean="0"/>
              <a:t>iPhone</a:t>
            </a:r>
            <a:r>
              <a:rPr kumimoji="1" lang="ja-JP" altLang="en-US" dirty="0" smtClean="0"/>
              <a:t>の成功とその理由</a:t>
            </a:r>
            <a:endParaRPr kumimoji="1" lang="ja-JP" altLang="en-US" dirty="0"/>
          </a:p>
        </p:txBody>
      </p:sp>
      <p:sp>
        <p:nvSpPr>
          <p:cNvPr id="3" name="四角形吹き出し 2"/>
          <p:cNvSpPr/>
          <p:nvPr/>
        </p:nvSpPr>
        <p:spPr>
          <a:xfrm>
            <a:off x="6458608" y="4425950"/>
            <a:ext cx="2448392" cy="1681497"/>
          </a:xfrm>
          <a:prstGeom prst="wedgeRectCallout">
            <a:avLst>
              <a:gd name="adj1" fmla="val 4687"/>
              <a:gd name="adj2" fmla="val -71876"/>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rPr>
              <a:t>当時世界の先端を走っていた日本のモデルをうまく取り入れ、世界規模に展開することでコストダウンとアプリ開発者の取込みに</a:t>
            </a:r>
            <a:r>
              <a:rPr lang="ja-JP" altLang="en-US" sz="1400" dirty="0" smtClean="0">
                <a:solidFill>
                  <a:srgbClr val="FFFFFF"/>
                </a:solidFill>
              </a:rPr>
              <a:t>成功。</a:t>
            </a:r>
            <a:endParaRPr lang="ja-JP" altLang="en-US" sz="1400" dirty="0">
              <a:solidFill>
                <a:srgbClr val="FFFFFF"/>
              </a:solidFill>
            </a:endParaRPr>
          </a:p>
        </p:txBody>
      </p:sp>
      <p:sp>
        <p:nvSpPr>
          <p:cNvPr id="26" name="角丸四角形 14"/>
          <p:cNvSpPr>
            <a:spLocks noChangeArrowheads="1"/>
          </p:cNvSpPr>
          <p:nvPr/>
        </p:nvSpPr>
        <p:spPr bwMode="auto">
          <a:xfrm>
            <a:off x="3871174" y="3604058"/>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7" name="角丸四角形 14"/>
          <p:cNvSpPr>
            <a:spLocks noChangeArrowheads="1"/>
          </p:cNvSpPr>
          <p:nvPr/>
        </p:nvSpPr>
        <p:spPr bwMode="auto">
          <a:xfrm>
            <a:off x="6458608" y="3604058"/>
            <a:ext cx="2435034" cy="428625"/>
          </a:xfrm>
          <a:prstGeom prst="roundRect">
            <a:avLst>
              <a:gd name="adj" fmla="val 0"/>
            </a:avLst>
          </a:prstGeom>
          <a:solidFill>
            <a:srgbClr val="0000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9" name="角丸四角形 14"/>
          <p:cNvSpPr>
            <a:spLocks noChangeArrowheads="1"/>
          </p:cNvSpPr>
          <p:nvPr/>
        </p:nvSpPr>
        <p:spPr bwMode="auto">
          <a:xfrm>
            <a:off x="3871174" y="5678822"/>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機能限定</a:t>
            </a:r>
            <a:endParaRPr kumimoji="0" lang="en-US" altLang="ja-JP" sz="1400" dirty="0">
              <a:solidFill>
                <a:schemeClr val="bg1"/>
              </a:solidFill>
              <a:latin typeface="+mn-lt"/>
              <a:ea typeface="+mn-ea"/>
            </a:endParaRPr>
          </a:p>
        </p:txBody>
      </p:sp>
      <p:sp>
        <p:nvSpPr>
          <p:cNvPr id="2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39</a:t>
            </a:fld>
            <a:endParaRPr kumimoji="1" lang="ja-JP" altLang="en-US" dirty="0"/>
          </a:p>
        </p:txBody>
      </p:sp>
    </p:spTree>
    <p:extLst>
      <p:ext uri="{BB962C8B-B14F-4D97-AF65-F5344CB8AC3E}">
        <p14:creationId xmlns:p14="http://schemas.microsoft.com/office/powerpoint/2010/main" val="2949356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4" name="テキスト ボックス 3"/>
          <p:cNvSpPr txBox="1"/>
          <p:nvPr/>
        </p:nvSpPr>
        <p:spPr>
          <a:xfrm>
            <a:off x="1349018" y="1835150"/>
            <a:ext cx="6442789" cy="3539430"/>
          </a:xfrm>
          <a:prstGeom prst="rect">
            <a:avLst/>
          </a:prstGeom>
          <a:noFill/>
        </p:spPr>
        <p:txBody>
          <a:bodyPr wrap="none" rtlCol="0">
            <a:spAutoFit/>
          </a:bodyPr>
          <a:lstStyle/>
          <a:p>
            <a:pPr marL="514350" indent="-514350">
              <a:buFont typeface="+mj-lt"/>
              <a:buAutoNum type="arabicPeriod"/>
            </a:pPr>
            <a:r>
              <a:rPr kumimoji="1" lang="ja-JP" altLang="en-US" sz="3200" dirty="0" smtClean="0">
                <a:solidFill>
                  <a:schemeClr val="tx1">
                    <a:lumMod val="50000"/>
                    <a:lumOff val="50000"/>
                  </a:schemeClr>
                </a:solidFill>
                <a:latin typeface="メイリオ"/>
                <a:ea typeface="メイリオ"/>
                <a:cs typeface="メイリオ"/>
              </a:rPr>
              <a:t>クラウド・コンピューティング</a:t>
            </a:r>
            <a:endParaRPr kumimoji="1" lang="en-US" altLang="ja-JP" sz="3200" dirty="0" smtClean="0">
              <a:solidFill>
                <a:schemeClr val="tx1">
                  <a:lumMod val="50000"/>
                  <a:lumOff val="50000"/>
                </a:schemeClr>
              </a:solidFill>
              <a:latin typeface="メイリオ"/>
              <a:ea typeface="メイリオ"/>
              <a:cs typeface="メイリオ"/>
            </a:endParaRPr>
          </a:p>
          <a:p>
            <a:pPr marL="514350" indent="-514350">
              <a:buFont typeface="+mj-lt"/>
              <a:buAutoNum type="arabicPeriod"/>
            </a:pPr>
            <a:r>
              <a:rPr kumimoji="1" lang="ja-JP" altLang="en-US" sz="3200" dirty="0" smtClean="0">
                <a:solidFill>
                  <a:schemeClr val="tx1">
                    <a:lumMod val="50000"/>
                    <a:lumOff val="50000"/>
                  </a:schemeClr>
                </a:solidFill>
                <a:latin typeface="メイリオ"/>
                <a:ea typeface="メイリオ"/>
                <a:cs typeface="メイリオ"/>
              </a:rPr>
              <a:t>モバイルとウエアラブル</a:t>
            </a:r>
            <a:endParaRPr kumimoji="1" lang="en-US" altLang="ja-JP" sz="3200" dirty="0" smtClean="0">
              <a:solidFill>
                <a:schemeClr val="tx1">
                  <a:lumMod val="50000"/>
                  <a:lumOff val="50000"/>
                </a:schemeClr>
              </a:solidFill>
              <a:latin typeface="メイリオ"/>
              <a:ea typeface="メイリオ"/>
              <a:cs typeface="メイリオ"/>
            </a:endParaRPr>
          </a:p>
          <a:p>
            <a:pPr marL="514350" indent="-514350">
              <a:buFont typeface="+mj-lt"/>
              <a:buAutoNum type="arabicPeriod"/>
            </a:pPr>
            <a:r>
              <a:rPr kumimoji="1" lang="en-US" altLang="ja-JP" sz="3200" dirty="0" smtClean="0">
                <a:solidFill>
                  <a:schemeClr val="tx1">
                    <a:lumMod val="50000"/>
                    <a:lumOff val="50000"/>
                  </a:schemeClr>
                </a:solidFill>
                <a:latin typeface="メイリオ"/>
                <a:ea typeface="メイリオ"/>
                <a:cs typeface="メイリオ"/>
              </a:rPr>
              <a:t>IT</a:t>
            </a:r>
            <a:r>
              <a:rPr kumimoji="1" lang="ja-JP" altLang="en-US" sz="3200" dirty="0" smtClean="0">
                <a:solidFill>
                  <a:schemeClr val="tx1">
                    <a:lumMod val="50000"/>
                    <a:lumOff val="50000"/>
                  </a:schemeClr>
                </a:solidFill>
                <a:latin typeface="メイリオ"/>
                <a:ea typeface="メイリオ"/>
                <a:cs typeface="メイリオ"/>
              </a:rPr>
              <a:t>インフラ</a:t>
            </a:r>
            <a:endParaRPr kumimoji="1" lang="en-US" altLang="ja-JP" sz="3200" dirty="0" smtClean="0">
              <a:solidFill>
                <a:schemeClr val="tx1">
                  <a:lumMod val="50000"/>
                  <a:lumOff val="50000"/>
                </a:schemeClr>
              </a:solidFill>
              <a:latin typeface="メイリオ"/>
              <a:ea typeface="メイリオ"/>
              <a:cs typeface="メイリオ"/>
            </a:endParaRPr>
          </a:p>
          <a:p>
            <a:pPr marL="514350" indent="-514350">
              <a:buFont typeface="+mj-lt"/>
              <a:buAutoNum type="arabicPeriod"/>
            </a:pPr>
            <a:r>
              <a:rPr lang="en-US" altLang="ja-JP" sz="3200" dirty="0" err="1" smtClean="0">
                <a:solidFill>
                  <a:schemeClr val="tx1">
                    <a:lumMod val="50000"/>
                    <a:lumOff val="50000"/>
                  </a:schemeClr>
                </a:solidFill>
                <a:latin typeface="メイリオ"/>
                <a:ea typeface="メイリオ"/>
                <a:cs typeface="メイリオ"/>
              </a:rPr>
              <a:t>IoT</a:t>
            </a:r>
            <a:r>
              <a:rPr lang="ja-JP" altLang="en-US" sz="3200" dirty="0" smtClean="0">
                <a:solidFill>
                  <a:schemeClr val="tx1">
                    <a:lumMod val="50000"/>
                    <a:lumOff val="50000"/>
                  </a:schemeClr>
                </a:solidFill>
                <a:latin typeface="メイリオ"/>
                <a:ea typeface="メイリオ"/>
                <a:cs typeface="メイリオ"/>
              </a:rPr>
              <a:t>とビッグデータ</a:t>
            </a:r>
            <a:endParaRPr lang="en-US" altLang="ja-JP" sz="3200" dirty="0" smtClean="0">
              <a:solidFill>
                <a:schemeClr val="tx1">
                  <a:lumMod val="50000"/>
                  <a:lumOff val="50000"/>
                </a:schemeClr>
              </a:solidFill>
              <a:latin typeface="メイリオ"/>
              <a:ea typeface="メイリオ"/>
              <a:cs typeface="メイリオ"/>
            </a:endParaRPr>
          </a:p>
          <a:p>
            <a:pPr marL="514350" indent="-514350">
              <a:buFont typeface="+mj-lt"/>
              <a:buAutoNum type="arabicPeriod"/>
            </a:pPr>
            <a:r>
              <a:rPr kumimoji="1" lang="ja-JP" altLang="en-US" sz="3200" dirty="0" smtClean="0">
                <a:solidFill>
                  <a:schemeClr val="tx1">
                    <a:lumMod val="50000"/>
                    <a:lumOff val="50000"/>
                  </a:schemeClr>
                </a:solidFill>
                <a:latin typeface="メイリオ"/>
                <a:ea typeface="メイリオ"/>
                <a:cs typeface="メイリオ"/>
              </a:rPr>
              <a:t>スマートマシン</a:t>
            </a:r>
            <a:endParaRPr kumimoji="1" lang="en-US" altLang="ja-JP" sz="3200" dirty="0" smtClean="0">
              <a:solidFill>
                <a:schemeClr val="tx1">
                  <a:lumMod val="50000"/>
                  <a:lumOff val="50000"/>
                </a:schemeClr>
              </a:solidFill>
              <a:latin typeface="メイリオ"/>
              <a:ea typeface="メイリオ"/>
              <a:cs typeface="メイリオ"/>
            </a:endParaRPr>
          </a:p>
          <a:p>
            <a:pPr marL="514350" indent="-514350">
              <a:buFont typeface="+mj-lt"/>
              <a:buAutoNum type="arabicPeriod"/>
            </a:pPr>
            <a:endParaRPr kumimoji="1" lang="en-US" altLang="ja-JP" sz="3200" dirty="0" smtClean="0">
              <a:solidFill>
                <a:schemeClr val="tx1">
                  <a:lumMod val="50000"/>
                  <a:lumOff val="50000"/>
                </a:schemeClr>
              </a:solidFill>
              <a:latin typeface="メイリオ"/>
              <a:ea typeface="メイリオ"/>
              <a:cs typeface="メイリオ"/>
            </a:endParaRPr>
          </a:p>
          <a:p>
            <a:pPr marL="514350" indent="-514350">
              <a:buFont typeface="Wingdings" charset="2"/>
              <a:buChar char="v"/>
            </a:pPr>
            <a:r>
              <a:rPr lang="ja-JP" altLang="en-US" sz="3200" dirty="0" smtClean="0">
                <a:solidFill>
                  <a:schemeClr val="tx1">
                    <a:lumMod val="50000"/>
                    <a:lumOff val="50000"/>
                  </a:schemeClr>
                </a:solidFill>
                <a:latin typeface="メイリオ"/>
                <a:ea typeface="メイリオ"/>
                <a:cs typeface="メイリオ"/>
              </a:rPr>
              <a:t>コラム</a:t>
            </a:r>
            <a:endParaRPr kumimoji="1" lang="ja-JP" altLang="en-US" sz="3200" dirty="0">
              <a:solidFill>
                <a:schemeClr val="tx1">
                  <a:lumMod val="50000"/>
                  <a:lumOff val="50000"/>
                </a:schemeClr>
              </a:solidFill>
              <a:latin typeface="メイリオ"/>
              <a:ea typeface="メイリオ"/>
              <a:cs typeface="メイリオ"/>
            </a:endParaRPr>
          </a:p>
        </p:txBody>
      </p:sp>
    </p:spTree>
    <p:extLst>
      <p:ext uri="{BB962C8B-B14F-4D97-AF65-F5344CB8AC3E}">
        <p14:creationId xmlns:p14="http://schemas.microsoft.com/office/powerpoint/2010/main" val="20653749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クラウドとモバイルの関係</a:t>
            </a:r>
            <a:endParaRPr kumimoji="1" lang="ja-JP" altLang="en-US" dirty="0"/>
          </a:p>
        </p:txBody>
      </p:sp>
      <p:pic>
        <p:nvPicPr>
          <p:cNvPr id="12" name="図 11"/>
          <p:cNvPicPr>
            <a:picLocks noChangeAspect="1"/>
          </p:cNvPicPr>
          <p:nvPr/>
        </p:nvPicPr>
        <p:blipFill>
          <a:blip r:embed="rId2">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a:off x="7149410" y="4839992"/>
            <a:ext cx="681672" cy="722281"/>
          </a:xfrm>
          <a:prstGeom prst="rect">
            <a:avLst/>
          </a:prstGeom>
        </p:spPr>
      </p:pic>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4">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2">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4">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9" name="図 38" descr="MC9004418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pic>
        <p:nvPicPr>
          <p:cNvPr id="40" name="図 39"/>
          <p:cNvPicPr>
            <a:picLocks noChangeAspect="1"/>
          </p:cNvPicPr>
          <p:nvPr/>
        </p:nvPicPr>
        <p:blipFill>
          <a:blip r:embed="rId6">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ブラウザー</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smtClean="0">
                <a:solidFill>
                  <a:srgbClr val="800000"/>
                </a:solidFill>
                <a:latin typeface="HGP創英角ｺﾞｼｯｸUB"/>
                <a:ea typeface="HGP創英角ｺﾞｼｯｸUB"/>
                <a:cs typeface="HGP創英角ｺﾞｼｯｸUB"/>
              </a:rPr>
              <a:t>クライアント・サーバー</a:t>
            </a:r>
            <a:endParaRPr kumimoji="1" lang="ja-JP" altLang="en-US" sz="2000" dirty="0">
              <a:solidFill>
                <a:srgbClr val="800000"/>
              </a:solidFill>
              <a:latin typeface="HGP創英角ｺﾞｼｯｸUB"/>
              <a:ea typeface="HGP創英角ｺﾞｼｯｸUB"/>
              <a:cs typeface="HGP創英角ｺﾞｼｯｸUB"/>
            </a:endParaRP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smtClean="0">
                <a:solidFill>
                  <a:srgbClr val="0000FF"/>
                </a:solidFill>
                <a:latin typeface="HGP創英角ｺﾞｼｯｸUB"/>
                <a:ea typeface="HGP創英角ｺﾞｼｯｸUB"/>
                <a:cs typeface="HGP創英角ｺﾞｼｯｸUB"/>
              </a:rPr>
              <a:t>クラウド</a:t>
            </a:r>
            <a:endParaRPr kumimoji="1" lang="ja-JP" altLang="en-US" sz="2000" dirty="0">
              <a:solidFill>
                <a:srgbClr val="0000FF"/>
              </a:solidFill>
              <a:latin typeface="HGP創英角ｺﾞｼｯｸUB"/>
              <a:ea typeface="HGP創英角ｺﾞｼｯｸUB"/>
              <a:cs typeface="HGP創英角ｺﾞｼｯｸUB"/>
            </a:endParaRPr>
          </a:p>
        </p:txBody>
      </p:sp>
      <p:sp>
        <p:nvSpPr>
          <p:cNvPr id="4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40</a:t>
            </a:fld>
            <a:endParaRPr kumimoji="1" lang="ja-JP" altLang="en-US" dirty="0"/>
          </a:p>
        </p:txBody>
      </p:sp>
    </p:spTree>
    <p:extLst>
      <p:ext uri="{BB962C8B-B14F-4D97-AF65-F5344CB8AC3E}">
        <p14:creationId xmlns:p14="http://schemas.microsoft.com/office/powerpoint/2010/main" val="23006307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1071550" y="2281434"/>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85898"/>
            <a:ext cx="1840988"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924246"/>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924246"/>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928710"/>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sp>
        <p:nvSpPr>
          <p:cNvPr id="9" name="下矢印吹き出し 8"/>
          <p:cNvSpPr/>
          <p:nvPr/>
        </p:nvSpPr>
        <p:spPr bwMode="auto">
          <a:xfrm>
            <a:off x="4026337" y="1495620"/>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1495620"/>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1495620"/>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1495620"/>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1495620"/>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1495620"/>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1495620"/>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1495620"/>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1495620"/>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1495620"/>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1481100"/>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1481100"/>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1495620"/>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1495620"/>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
          <p:cNvSpPr>
            <a:spLocks noChangeArrowheads="1"/>
          </p:cNvSpPr>
          <p:nvPr/>
        </p:nvSpPr>
        <p:spPr bwMode="auto">
          <a:xfrm>
            <a:off x="1071550" y="4840565"/>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24" name="正方形/長方形 10"/>
          <p:cNvSpPr>
            <a:spLocks noChangeArrowheads="1"/>
          </p:cNvSpPr>
          <p:nvPr/>
        </p:nvSpPr>
        <p:spPr bwMode="auto">
          <a:xfrm>
            <a:off x="7272251" y="4840565"/>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25" name="正方形/長方形 2"/>
          <p:cNvSpPr>
            <a:spLocks noChangeArrowheads="1"/>
          </p:cNvSpPr>
          <p:nvPr/>
        </p:nvSpPr>
        <p:spPr bwMode="auto">
          <a:xfrm>
            <a:off x="1071550" y="4483377"/>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26" name="正方形/長方形 6"/>
          <p:cNvSpPr>
            <a:spLocks noChangeArrowheads="1"/>
          </p:cNvSpPr>
          <p:nvPr/>
        </p:nvSpPr>
        <p:spPr bwMode="auto">
          <a:xfrm>
            <a:off x="6791820" y="4483377"/>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27" name="正方形/長方形 10"/>
          <p:cNvSpPr>
            <a:spLocks noChangeArrowheads="1"/>
          </p:cNvSpPr>
          <p:nvPr/>
        </p:nvSpPr>
        <p:spPr bwMode="auto">
          <a:xfrm>
            <a:off x="7272240" y="4483377"/>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28" name="下矢印吹き出し 27"/>
          <p:cNvSpPr/>
          <p:nvPr/>
        </p:nvSpPr>
        <p:spPr bwMode="auto">
          <a:xfrm>
            <a:off x="2143111"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9" name="下矢印吹き出し 28"/>
          <p:cNvSpPr/>
          <p:nvPr/>
        </p:nvSpPr>
        <p:spPr bwMode="auto">
          <a:xfrm>
            <a:off x="2500297"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0" name="下矢印吹き出し 29"/>
          <p:cNvSpPr/>
          <p:nvPr/>
        </p:nvSpPr>
        <p:spPr bwMode="auto">
          <a:xfrm>
            <a:off x="2857484"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1" name="下矢印吹き出し 30"/>
          <p:cNvSpPr/>
          <p:nvPr/>
        </p:nvSpPr>
        <p:spPr bwMode="auto">
          <a:xfrm>
            <a:off x="1071539"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2" name="下矢印吹き出し 31"/>
          <p:cNvSpPr/>
          <p:nvPr/>
        </p:nvSpPr>
        <p:spPr bwMode="auto">
          <a:xfrm>
            <a:off x="1428726"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3" name="下矢印吹き出し 32"/>
          <p:cNvSpPr/>
          <p:nvPr/>
        </p:nvSpPr>
        <p:spPr bwMode="auto">
          <a:xfrm>
            <a:off x="1785913"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4" name="下矢印吹き出し 33"/>
          <p:cNvSpPr/>
          <p:nvPr/>
        </p:nvSpPr>
        <p:spPr bwMode="auto">
          <a:xfrm>
            <a:off x="3210228"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 name="下矢印吹き出し 34"/>
          <p:cNvSpPr/>
          <p:nvPr/>
        </p:nvSpPr>
        <p:spPr bwMode="auto">
          <a:xfrm>
            <a:off x="3567415"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6" name="下矢印吹き出し 35"/>
          <p:cNvSpPr/>
          <p:nvPr/>
        </p:nvSpPr>
        <p:spPr bwMode="auto">
          <a:xfrm>
            <a:off x="3910322"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7" name="下矢印吹き出し 36"/>
          <p:cNvSpPr/>
          <p:nvPr/>
        </p:nvSpPr>
        <p:spPr bwMode="auto">
          <a:xfrm>
            <a:off x="4267509"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8" name="下矢印吹き出し 37"/>
          <p:cNvSpPr/>
          <p:nvPr/>
        </p:nvSpPr>
        <p:spPr bwMode="auto">
          <a:xfrm>
            <a:off x="4620253"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9" name="下矢印吹き出し 38"/>
          <p:cNvSpPr/>
          <p:nvPr/>
        </p:nvSpPr>
        <p:spPr bwMode="auto">
          <a:xfrm>
            <a:off x="4977440"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0" name="下矢印吹き出し 39"/>
          <p:cNvSpPr/>
          <p:nvPr/>
        </p:nvSpPr>
        <p:spPr bwMode="auto">
          <a:xfrm>
            <a:off x="5353375"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1" name="下矢印吹き出し 40"/>
          <p:cNvSpPr/>
          <p:nvPr/>
        </p:nvSpPr>
        <p:spPr bwMode="auto">
          <a:xfrm>
            <a:off x="5706119"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2" name="下矢印吹き出し 41"/>
          <p:cNvSpPr/>
          <p:nvPr/>
        </p:nvSpPr>
        <p:spPr bwMode="auto">
          <a:xfrm>
            <a:off x="6063306" y="4054751"/>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71550" y="2839223"/>
            <a:ext cx="6820211" cy="585144"/>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様々なクライアントが市場に混在すると、</a:t>
            </a:r>
            <a:endParaRPr kumimoji="0" lang="en-US" altLang="ja-JP" sz="1200" dirty="0" smtClean="0">
              <a:solidFill>
                <a:srgbClr val="FFFFFF"/>
              </a:solidFill>
              <a:latin typeface="+mn-ea"/>
              <a:ea typeface="+mn-ea"/>
              <a:cs typeface="Arial" charset="0"/>
            </a:endParaRPr>
          </a:p>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44" name="AutoShape 3"/>
          <p:cNvSpPr>
            <a:spLocks noChangeArrowheads="1"/>
          </p:cNvSpPr>
          <p:nvPr/>
        </p:nvSpPr>
        <p:spPr bwMode="auto">
          <a:xfrm>
            <a:off x="1092471" y="5383131"/>
            <a:ext cx="6820211" cy="585144"/>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a:solidFill>
                  <a:srgbClr val="FFFFFF"/>
                </a:solidFill>
                <a:latin typeface="+mn-ea"/>
                <a:cs typeface="Arial" charset="0"/>
              </a:rPr>
              <a:t>圧倒的なシェアを</a:t>
            </a:r>
            <a:r>
              <a:rPr kumimoji="0" lang="ja-JP" altLang="en-US" sz="1200" dirty="0" smtClean="0">
                <a:solidFill>
                  <a:srgbClr val="FFFFFF"/>
                </a:solidFill>
                <a:latin typeface="+mn-ea"/>
                <a:cs typeface="Arial" charset="0"/>
              </a:rPr>
              <a:t>持つクライアントがある場合、</a:t>
            </a:r>
            <a:endParaRPr kumimoji="0" lang="en-US" altLang="ja-JP" sz="1200" dirty="0" smtClean="0">
              <a:solidFill>
                <a:srgbClr val="FFFFFF"/>
              </a:solidFill>
              <a:latin typeface="+mn-ea"/>
              <a:cs typeface="Arial" charset="0"/>
            </a:endParaRPr>
          </a:p>
          <a:p>
            <a:pPr algn="ctr">
              <a:spcBef>
                <a:spcPct val="20000"/>
              </a:spcBef>
            </a:pPr>
            <a:r>
              <a:rPr kumimoji="0" lang="ja-JP" altLang="en-US" sz="1200" dirty="0" smtClean="0">
                <a:solidFill>
                  <a:srgbClr val="FFFFFF"/>
                </a:solidFill>
                <a:latin typeface="+mn-ea"/>
                <a:cs typeface="Arial" charset="0"/>
              </a:rPr>
              <a:t>そのクライアント向けにのみプログラムを開発すれば、コストを最少化して売上を最大化できる</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クライアント・プラットフォームとしての</a:t>
            </a:r>
            <a:r>
              <a:rPr lang="en-US" altLang="ja-JP" dirty="0" smtClean="0"/>
              <a:t>Windows</a:t>
            </a:r>
            <a:endParaRPr kumimoji="1" lang="ja-JP" altLang="en-US" dirty="0"/>
          </a:p>
        </p:txBody>
      </p:sp>
      <p:sp>
        <p:nvSpPr>
          <p:cNvPr id="4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41</a:t>
            </a:fld>
            <a:endParaRPr kumimoji="1" lang="ja-JP" altLang="en-US" dirty="0"/>
          </a:p>
        </p:txBody>
      </p:sp>
    </p:spTree>
    <p:extLst>
      <p:ext uri="{BB962C8B-B14F-4D97-AF65-F5344CB8AC3E}">
        <p14:creationId xmlns:p14="http://schemas.microsoft.com/office/powerpoint/2010/main" val="80438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ppt_x"/>
                                          </p:val>
                                        </p:tav>
                                        <p:tav tm="100000">
                                          <p:val>
                                            <p:strVal val="#ppt_x"/>
                                          </p:val>
                                        </p:tav>
                                      </p:tavLst>
                                    </p:anim>
                                    <p:anim calcmode="lin" valueType="num">
                                      <p:cBhvr additive="base">
                                        <p:cTn id="90" dur="500" fill="hold"/>
                                        <p:tgtEl>
                                          <p:spTgt spid="34"/>
                                        </p:tgtEl>
                                        <p:attrNameLst>
                                          <p:attrName>ppt_y</p:attrName>
                                        </p:attrNameLst>
                                      </p:cBhvr>
                                      <p:tavLst>
                                        <p:tav tm="0">
                                          <p:val>
                                            <p:strVal val="0-#ppt_h/2"/>
                                          </p:val>
                                        </p:tav>
                                        <p:tav tm="100000">
                                          <p:val>
                                            <p:strVal val="#ppt_y"/>
                                          </p:val>
                                        </p:tav>
                                      </p:tavLst>
                                    </p:anim>
                                  </p:childTnLst>
                                </p:cTn>
                              </p:par>
                              <p:par>
                                <p:cTn id="91" presetID="2" presetClass="entr" presetSubtype="1"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0-#ppt_h/2"/>
                                          </p:val>
                                        </p:tav>
                                        <p:tav tm="100000">
                                          <p:val>
                                            <p:strVal val="#ppt_y"/>
                                          </p:val>
                                        </p:tav>
                                      </p:tavLst>
                                    </p:anim>
                                  </p:childTnLst>
                                </p:cTn>
                              </p:par>
                              <p:par>
                                <p:cTn id="95" presetID="2" presetClass="entr" presetSubtype="1"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0-#ppt_h/2"/>
                                          </p:val>
                                        </p:tav>
                                        <p:tav tm="100000">
                                          <p:val>
                                            <p:strVal val="#ppt_y"/>
                                          </p:val>
                                        </p:tav>
                                      </p:tavLst>
                                    </p:anim>
                                  </p:childTnLst>
                                </p:cTn>
                              </p:par>
                              <p:par>
                                <p:cTn id="99" presetID="2" presetClass="entr" presetSubtype="1"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500" fill="hold"/>
                                        <p:tgtEl>
                                          <p:spTgt spid="37"/>
                                        </p:tgtEl>
                                        <p:attrNameLst>
                                          <p:attrName>ppt_x</p:attrName>
                                        </p:attrNameLst>
                                      </p:cBhvr>
                                      <p:tavLst>
                                        <p:tav tm="0">
                                          <p:val>
                                            <p:strVal val="#ppt_x"/>
                                          </p:val>
                                        </p:tav>
                                        <p:tav tm="100000">
                                          <p:val>
                                            <p:strVal val="#ppt_x"/>
                                          </p:val>
                                        </p:tav>
                                      </p:tavLst>
                                    </p:anim>
                                    <p:anim calcmode="lin" valueType="num">
                                      <p:cBhvr additive="base">
                                        <p:cTn id="102" dur="500" fill="hold"/>
                                        <p:tgtEl>
                                          <p:spTgt spid="37"/>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fill="hold"/>
                                        <p:tgtEl>
                                          <p:spTgt spid="39"/>
                                        </p:tgtEl>
                                        <p:attrNameLst>
                                          <p:attrName>ppt_x</p:attrName>
                                        </p:attrNameLst>
                                      </p:cBhvr>
                                      <p:tavLst>
                                        <p:tav tm="0">
                                          <p:val>
                                            <p:strVal val="#ppt_x"/>
                                          </p:val>
                                        </p:tav>
                                        <p:tav tm="100000">
                                          <p:val>
                                            <p:strVal val="#ppt_x"/>
                                          </p:val>
                                        </p:tav>
                                      </p:tavLst>
                                    </p:anim>
                                    <p:anim calcmode="lin" valueType="num">
                                      <p:cBhvr additive="base">
                                        <p:cTn id="110" dur="500" fill="hold"/>
                                        <p:tgtEl>
                                          <p:spTgt spid="39"/>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additive="base">
                                        <p:cTn id="117" dur="500" fill="hold"/>
                                        <p:tgtEl>
                                          <p:spTgt spid="41"/>
                                        </p:tgtEl>
                                        <p:attrNameLst>
                                          <p:attrName>ppt_x</p:attrName>
                                        </p:attrNameLst>
                                      </p:cBhvr>
                                      <p:tavLst>
                                        <p:tav tm="0">
                                          <p:val>
                                            <p:strVal val="#ppt_x"/>
                                          </p:val>
                                        </p:tav>
                                        <p:tav tm="100000">
                                          <p:val>
                                            <p:strVal val="#ppt_x"/>
                                          </p:val>
                                        </p:tav>
                                      </p:tavLst>
                                    </p:anim>
                                    <p:anim calcmode="lin" valueType="num">
                                      <p:cBhvr additive="base">
                                        <p:cTn id="118" dur="500" fill="hold"/>
                                        <p:tgtEl>
                                          <p:spTgt spid="41"/>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ppt_x"/>
                                          </p:val>
                                        </p:tav>
                                        <p:tav tm="100000">
                                          <p:val>
                                            <p:strVal val="#ppt_x"/>
                                          </p:val>
                                        </p:tav>
                                      </p:tavLst>
                                    </p:anim>
                                    <p:anim calcmode="lin" valueType="num">
                                      <p:cBhvr additive="base">
                                        <p:cTn id="12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 fill="hold"/>
                                        <p:tgtEl>
                                          <p:spTgt spid="43"/>
                                        </p:tgtEl>
                                        <p:attrNameLst>
                                          <p:attrName>ppt_x</p:attrName>
                                        </p:attrNameLst>
                                      </p:cBhvr>
                                      <p:tavLst>
                                        <p:tav tm="0">
                                          <p:val>
                                            <p:strVal val="#ppt_x"/>
                                          </p:val>
                                        </p:tav>
                                        <p:tav tm="100000">
                                          <p:val>
                                            <p:strVal val="#ppt_x"/>
                                          </p:val>
                                        </p:tav>
                                      </p:tavLst>
                                    </p:anim>
                                    <p:anim calcmode="lin" valueType="num">
                                      <p:cBhvr additive="base">
                                        <p:cTn id="128"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additive="base">
                                        <p:cTn id="133" dur="500" fill="hold"/>
                                        <p:tgtEl>
                                          <p:spTgt spid="44"/>
                                        </p:tgtEl>
                                        <p:attrNameLst>
                                          <p:attrName>ppt_x</p:attrName>
                                        </p:attrNameLst>
                                      </p:cBhvr>
                                      <p:tavLst>
                                        <p:tav tm="0">
                                          <p:val>
                                            <p:strVal val="#ppt_x"/>
                                          </p:val>
                                        </p:tav>
                                        <p:tav tm="100000">
                                          <p:val>
                                            <p:strVal val="#ppt_x"/>
                                          </p:val>
                                        </p:tav>
                                      </p:tavLst>
                                    </p:anim>
                                    <p:anim calcmode="lin" valueType="num">
                                      <p:cBhvr additive="base">
                                        <p:cTn id="134"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クラウドとモバイルの関係</a:t>
            </a:r>
            <a:endParaRPr kumimoji="1" lang="ja-JP" altLang="en-US" dirty="0"/>
          </a:p>
        </p:txBody>
      </p:sp>
      <p:pic>
        <p:nvPicPr>
          <p:cNvPr id="12" name="図 11"/>
          <p:cNvPicPr>
            <a:picLocks noChangeAspect="1"/>
          </p:cNvPicPr>
          <p:nvPr/>
        </p:nvPicPr>
        <p:blipFill>
          <a:blip r:embed="rId2">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4">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2">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4">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4">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2">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4">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
        <p:nvSpPr>
          <p:cNvPr id="66"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42</a:t>
            </a:fld>
            <a:endParaRPr kumimoji="1" lang="ja-JP" altLang="en-US" dirty="0"/>
          </a:p>
        </p:txBody>
      </p:sp>
    </p:spTree>
    <p:extLst>
      <p:ext uri="{BB962C8B-B14F-4D97-AF65-F5344CB8AC3E}">
        <p14:creationId xmlns:p14="http://schemas.microsoft.com/office/powerpoint/2010/main" val="29731755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sp>
        <p:nvSpPr>
          <p:cNvPr id="2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43</a:t>
            </a:fld>
            <a:endParaRPr kumimoji="1" lang="ja-JP" altLang="en-US" dirty="0"/>
          </a:p>
        </p:txBody>
      </p:sp>
    </p:spTree>
    <p:extLst>
      <p:ext uri="{BB962C8B-B14F-4D97-AF65-F5344CB8AC3E}">
        <p14:creationId xmlns:p14="http://schemas.microsoft.com/office/powerpoint/2010/main" val="33031580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pic>
        <p:nvPicPr>
          <p:cNvPr id="2" name="図 1" descr="firefox-256.jpg"/>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
        <p:nvSpPr>
          <p:cNvPr id="2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44</a:t>
            </a:fld>
            <a:endParaRPr kumimoji="1" lang="ja-JP" altLang="en-US" dirty="0"/>
          </a:p>
        </p:txBody>
      </p:sp>
    </p:spTree>
    <p:extLst>
      <p:ext uri="{BB962C8B-B14F-4D97-AF65-F5344CB8AC3E}">
        <p14:creationId xmlns:p14="http://schemas.microsoft.com/office/powerpoint/2010/main" val="14827919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69008" y="1601242"/>
            <a:ext cx="7122492" cy="319300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4128650297"/>
              </p:ext>
            </p:extLst>
          </p:nvPr>
        </p:nvGraphicFramePr>
        <p:xfrm>
          <a:off x="1043608" y="1556792"/>
          <a:ext cx="7122492" cy="3193006"/>
        </p:xfrm>
        <a:graphic>
          <a:graphicData uri="http://schemas.openxmlformats.org/drawingml/2006/table">
            <a:tbl>
              <a:tblPr firstRow="1" bandRow="1">
                <a:tableStyleId>{5C22544A-7EE6-4342-B048-85BDC9FD1C3A}</a:tableStyleId>
              </a:tblPr>
              <a:tblGrid>
                <a:gridCol w="2374164"/>
                <a:gridCol w="2374164"/>
                <a:gridCol w="2374164"/>
              </a:tblGrid>
              <a:tr h="413279">
                <a:tc>
                  <a:txBody>
                    <a:bodyPr/>
                    <a:lstStyle/>
                    <a:p>
                      <a:endParaRPr kumimoji="1" lang="ja-JP" altLang="en-US" dirty="0"/>
                    </a:p>
                  </a:txBody>
                  <a:tcPr/>
                </a:tc>
                <a:tc>
                  <a:txBody>
                    <a:bodyPr/>
                    <a:lstStyle/>
                    <a:p>
                      <a:pPr algn="ctr"/>
                      <a:r>
                        <a:rPr kumimoji="1" lang="en-US" altLang="ja-JP" dirty="0" smtClean="0"/>
                        <a:t>HTML5</a:t>
                      </a:r>
                      <a:endParaRPr kumimoji="1" lang="ja-JP" altLang="en-US" dirty="0"/>
                    </a:p>
                  </a:txBody>
                  <a:tcPr/>
                </a:tc>
                <a:tc>
                  <a:txBody>
                    <a:bodyPr/>
                    <a:lstStyle/>
                    <a:p>
                      <a:pPr algn="ctr"/>
                      <a:r>
                        <a:rPr kumimoji="1" lang="ja-JP" altLang="en-US" dirty="0" smtClean="0"/>
                        <a:t>ネイティブ</a:t>
                      </a:r>
                      <a:endParaRPr kumimoji="1" lang="ja-JP" altLang="en-US" dirty="0"/>
                    </a:p>
                  </a:txBody>
                  <a:tcPr/>
                </a:tc>
              </a:tr>
              <a:tr h="413279">
                <a:tc>
                  <a:txBody>
                    <a:bodyPr/>
                    <a:lstStyle/>
                    <a:p>
                      <a:r>
                        <a:rPr kumimoji="1" lang="ja-JP" altLang="en-US" dirty="0" smtClean="0"/>
                        <a:t>開発コスト</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r h="713332">
                <a:tc>
                  <a:txBody>
                    <a:bodyPr/>
                    <a:lstStyle/>
                    <a:p>
                      <a:r>
                        <a:rPr kumimoji="1" lang="ja-JP" altLang="en-US" dirty="0" smtClean="0"/>
                        <a:t>マルチプラットフォーム対応</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r>
              <a:tr h="413279">
                <a:tc>
                  <a:txBody>
                    <a:bodyPr/>
                    <a:lstStyle/>
                    <a:p>
                      <a:r>
                        <a:rPr kumimoji="1" lang="en-US" altLang="ja-JP" dirty="0" smtClean="0"/>
                        <a:t>UX/UI</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r h="413279">
                <a:tc>
                  <a:txBody>
                    <a:bodyPr/>
                    <a:lstStyle/>
                    <a:p>
                      <a:r>
                        <a:rPr kumimoji="1" lang="ja-JP" altLang="en-US" dirty="0" smtClean="0"/>
                        <a:t>機能</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r h="413279">
                <a:tc>
                  <a:txBody>
                    <a:bodyPr/>
                    <a:lstStyle/>
                    <a:p>
                      <a:r>
                        <a:rPr kumimoji="1" lang="ja-JP" altLang="en-US" dirty="0" smtClean="0"/>
                        <a:t>アプリ配信の容易さ</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r h="413279">
                <a:tc>
                  <a:txBody>
                    <a:bodyPr/>
                    <a:lstStyle/>
                    <a:p>
                      <a:r>
                        <a:rPr kumimoji="1" lang="ja-JP" altLang="en-US" dirty="0" smtClean="0"/>
                        <a:t>収益化</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a:t>
            </a:r>
            <a:r>
              <a:rPr lang="ja-JP" altLang="ja-JP" dirty="0" smtClean="0"/>
              <a:t>ネイティブアプリ</a:t>
            </a:r>
            <a:endParaRPr kumimoji="1" lang="ja-JP" altLang="en-US" dirty="0"/>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45</a:t>
            </a:fld>
            <a:endParaRPr kumimoji="1" lang="ja-JP" altLang="en-US" dirty="0"/>
          </a:p>
        </p:txBody>
      </p:sp>
    </p:spTree>
    <p:extLst>
      <p:ext uri="{BB962C8B-B14F-4D97-AF65-F5344CB8AC3E}">
        <p14:creationId xmlns:p14="http://schemas.microsoft.com/office/powerpoint/2010/main" val="15439225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smtClean="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smtClean="0">
                <a:solidFill>
                  <a:schemeClr val="bg1"/>
                </a:solidFill>
                <a:latin typeface="Arial Black"/>
                <a:cs typeface="Arial Black"/>
              </a:rPr>
              <a:t>PC</a:t>
            </a:r>
            <a:endParaRPr lang="en-US" altLang="ja-JP" sz="3200" dirty="0">
              <a:solidFill>
                <a:schemeClr val="bg1"/>
              </a:solidFill>
              <a:latin typeface="Arial Black"/>
              <a:cs typeface="Arial Black"/>
            </a:endParaRPr>
          </a:p>
        </p:txBody>
      </p:sp>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Black"/>
                <a:cs typeface="Arial Black"/>
              </a:rPr>
              <a:t>PC</a:t>
            </a:r>
            <a:r>
              <a:rPr lang="ja-JP" altLang="en-US" dirty="0" smtClean="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smtClean="0">
              <a:solidFill>
                <a:schemeClr val="bg1"/>
              </a:solidFill>
              <a:latin typeface="Arial Black"/>
              <a:cs typeface="Arial Black"/>
            </a:endParaRPr>
          </a:p>
          <a:p>
            <a:pPr algn="ctr">
              <a:defRPr/>
            </a:pPr>
            <a:r>
              <a:rPr lang="ja-JP" altLang="en-US" sz="3200" dirty="0" smtClean="0">
                <a:solidFill>
                  <a:schemeClr val="bg1"/>
                </a:solidFill>
                <a:latin typeface="Arial Black"/>
                <a:cs typeface="Arial Black"/>
              </a:rPr>
              <a:t>モバイル</a:t>
            </a:r>
            <a:endParaRPr lang="en-US" altLang="ja-JP" sz="3200" dirty="0" smtClean="0">
              <a:solidFill>
                <a:schemeClr val="bg1"/>
              </a:solidFill>
              <a:latin typeface="Arial Black"/>
              <a:cs typeface="Arial Black"/>
            </a:endParaRPr>
          </a:p>
          <a:p>
            <a:pPr algn="ctr">
              <a:defRPr/>
            </a:pPr>
            <a:r>
              <a:rPr lang="en-US" altLang="ja-JP" sz="2000" dirty="0" smtClean="0">
                <a:solidFill>
                  <a:schemeClr val="bg1"/>
                </a:solidFill>
                <a:latin typeface="Arial Black"/>
                <a:cs typeface="Arial Black"/>
              </a:rPr>
              <a:t>+</a:t>
            </a:r>
            <a:r>
              <a:rPr lang="ja-JP" altLang="en-US" sz="2000" dirty="0" smtClean="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latin typeface="Arial Black"/>
                <a:cs typeface="Arial Black"/>
              </a:rPr>
              <a:t>モバイルでなければできないこと</a:t>
            </a:r>
            <a:endParaRPr lang="en-US" altLang="ja-JP" dirty="0" smtClean="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Arial Black"/>
                <a:cs typeface="Arial Black"/>
              </a:rPr>
              <a:t>モバイル・デバイスの利用</a:t>
            </a:r>
            <a:endParaRPr lang="en-US" altLang="ja-JP" sz="2400" dirty="0" smtClean="0">
              <a:solidFill>
                <a:schemeClr val="bg1"/>
              </a:solidFill>
              <a:latin typeface="Arial Black"/>
              <a:cs typeface="Arial Black"/>
            </a:endParaRPr>
          </a:p>
          <a:p>
            <a:pPr algn="ctr">
              <a:defRPr/>
            </a:pPr>
            <a:r>
              <a:rPr lang="ja-JP" altLang="en-US" sz="2400" dirty="0" smtClean="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Arial Black"/>
                <a:cs typeface="Arial Black"/>
              </a:rPr>
              <a:t>モバイルファースト</a:t>
            </a:r>
            <a:endParaRPr lang="en-US" altLang="ja-JP" sz="2800" dirty="0" smtClean="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Arial Black"/>
                <a:cs typeface="Arial Black"/>
              </a:rPr>
              <a:t>PC</a:t>
            </a:r>
            <a:endParaRPr lang="en-US" altLang="ja-JP" sz="2000" dirty="0">
              <a:solidFill>
                <a:schemeClr val="bg1"/>
              </a:solidFill>
              <a:latin typeface="Arial Black"/>
              <a:cs typeface="Arial Black"/>
            </a:endParaRP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モバイルファースト・モバイルシフトの波</a:t>
            </a:r>
            <a:endParaRPr kumimoji="1" lang="ja-JP" altLang="en-US" dirty="0"/>
          </a:p>
        </p:txBody>
      </p:sp>
      <p:sp>
        <p:nvSpPr>
          <p:cNvPr id="3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46</a:t>
            </a:fld>
            <a:endParaRPr kumimoji="1" lang="ja-JP" altLang="en-US" dirty="0"/>
          </a:p>
        </p:txBody>
      </p:sp>
    </p:spTree>
    <p:extLst>
      <p:ext uri="{BB962C8B-B14F-4D97-AF65-F5344CB8AC3E}">
        <p14:creationId xmlns:p14="http://schemas.microsoft.com/office/powerpoint/2010/main" val="9876247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IT</a:t>
            </a:r>
            <a:r>
              <a:rPr lang="ja-JP" altLang="en-US" sz="2800" smtClean="0">
                <a:solidFill>
                  <a:srgbClr val="FFFFFF"/>
                </a:solidFill>
                <a:effectLst/>
                <a:latin typeface="Arial"/>
                <a:ea typeface="HGP創英角ｺﾞｼｯｸUB" pitchFamily="50" charset="-128"/>
                <a:cs typeface="Arial"/>
              </a:rPr>
              <a:t>インフラ</a:t>
            </a:r>
            <a:endParaRPr lang="en-US" altLang="ja-JP" sz="2800" smtClean="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47</a:t>
            </a:fld>
            <a:endParaRPr kumimoji="1" lang="ja-JP" altLang="en-US" dirty="0"/>
          </a:p>
        </p:txBody>
      </p:sp>
    </p:spTree>
    <p:extLst>
      <p:ext uri="{BB962C8B-B14F-4D97-AF65-F5344CB8AC3E}">
        <p14:creationId xmlns:p14="http://schemas.microsoft.com/office/powerpoint/2010/main" val="39535873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正方形/長方形 425"/>
          <p:cNvSpPr/>
          <p:nvPr/>
        </p:nvSpPr>
        <p:spPr>
          <a:xfrm>
            <a:off x="6763326" y="1268061"/>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268061"/>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268512"/>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268512"/>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1856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52439" y="3733800"/>
            <a:ext cx="7926964" cy="259102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コレ１枚でわかる</a:t>
            </a:r>
            <a:r>
              <a:rPr kumimoji="1" lang="en-US" altLang="ja-JP" dirty="0" smtClean="0"/>
              <a:t>IT</a:t>
            </a:r>
            <a:r>
              <a:rPr kumimoji="1" lang="ja-JP" altLang="en-US" dirty="0" smtClean="0"/>
              <a:t>インフラ</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8" name="角丸四角形 7"/>
          <p:cNvSpPr/>
          <p:nvPr/>
        </p:nvSpPr>
        <p:spPr>
          <a:xfrm>
            <a:off x="654050" y="2907643"/>
            <a:ext cx="7861300" cy="584199"/>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仮想化（</a:t>
            </a:r>
            <a:r>
              <a:rPr kumimoji="1" lang="en-US" altLang="ja-JP" sz="2000" dirty="0" smtClean="0">
                <a:solidFill>
                  <a:srgbClr val="FFFFFF"/>
                </a:solidFill>
                <a:latin typeface="ＭＳ Ｐゴシック"/>
                <a:ea typeface="ＭＳ Ｐゴシック"/>
                <a:cs typeface="ＭＳ Ｐゴシック"/>
              </a:rPr>
              <a:t>Virtualization</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12" name="角丸四角形 11"/>
          <p:cNvSpPr/>
          <p:nvPr/>
        </p:nvSpPr>
        <p:spPr>
          <a:xfrm>
            <a:off x="996927" y="3949700"/>
            <a:ext cx="7097712" cy="877398"/>
          </a:xfrm>
          <a:prstGeom prst="roundRect">
            <a:avLst>
              <a:gd name="adj" fmla="val 10386"/>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098573" y="15944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69044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180474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上矢印 51"/>
          <p:cNvSpPr/>
          <p:nvPr/>
        </p:nvSpPr>
        <p:spPr>
          <a:xfrm>
            <a:off x="1302744" y="2627021"/>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739435"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996927" y="5074691"/>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996927" y="5268153"/>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996927" y="5449746"/>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996927" y="5808749"/>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996927" y="5625434"/>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1367181" y="50772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367181" y="52706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367181" y="54522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1367181" y="5811290"/>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a:stCxn id="113" idx="6"/>
              <a:endCxn id="1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367181" y="56279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741831" y="50797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741831" y="52732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741831" y="54548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1" name="図形グループ 130"/>
          <p:cNvGrpSpPr/>
          <p:nvPr/>
        </p:nvGrpSpPr>
        <p:grpSpPr>
          <a:xfrm>
            <a:off x="1741831" y="5813831"/>
            <a:ext cx="317500" cy="157483"/>
            <a:chOff x="6769100" y="1390650"/>
            <a:chExt cx="317500" cy="157483"/>
          </a:xfrm>
        </p:grpSpPr>
        <p:sp>
          <p:nvSpPr>
            <p:cNvPr id="132" name="正方形/長方形 1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円/楕円 1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4" name="直線コネクタ 133"/>
            <p:cNvCxnSpPr>
              <a:stCxn id="133" idx="6"/>
              <a:endCxn id="1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741831" y="56305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95477" y="50772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95477" y="52706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95477" y="54522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2095477" y="5811290"/>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95477" y="56279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470127" y="50797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470127" y="52732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470127" y="54548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2470127" y="5813831"/>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470127" y="56305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835533" y="50797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835533" y="52732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835533" y="54548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1" name="図形グループ 190"/>
          <p:cNvGrpSpPr/>
          <p:nvPr/>
        </p:nvGrpSpPr>
        <p:grpSpPr>
          <a:xfrm>
            <a:off x="2835533" y="5813831"/>
            <a:ext cx="317500" cy="157483"/>
            <a:chOff x="6769100" y="1390650"/>
            <a:chExt cx="317500" cy="157483"/>
          </a:xfrm>
        </p:grpSpPr>
        <p:sp>
          <p:nvSpPr>
            <p:cNvPr id="192" name="正方形/長方形 1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円/楕円 1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4" name="直線コネクタ 193"/>
            <p:cNvCxnSpPr>
              <a:stCxn id="193" idx="6"/>
              <a:endCxn id="1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835533" y="56305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205787" y="50823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205787" y="52757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205787" y="54573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1" name="図形グループ 210"/>
          <p:cNvGrpSpPr/>
          <p:nvPr/>
        </p:nvGrpSpPr>
        <p:grpSpPr>
          <a:xfrm>
            <a:off x="3205787" y="5816372"/>
            <a:ext cx="317500" cy="157483"/>
            <a:chOff x="6769100" y="1390650"/>
            <a:chExt cx="317500" cy="157483"/>
          </a:xfrm>
        </p:grpSpPr>
        <p:sp>
          <p:nvSpPr>
            <p:cNvPr id="212" name="正方形/長方形 2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a:stCxn id="213" idx="6"/>
              <a:endCxn id="2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205787" y="56330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580437" y="50848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580437" y="52783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580437" y="54599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1" name="図形グループ 230"/>
          <p:cNvGrpSpPr/>
          <p:nvPr/>
        </p:nvGrpSpPr>
        <p:grpSpPr>
          <a:xfrm>
            <a:off x="3580437" y="5818913"/>
            <a:ext cx="317500" cy="157483"/>
            <a:chOff x="6769100" y="1390650"/>
            <a:chExt cx="317500" cy="157483"/>
          </a:xfrm>
        </p:grpSpPr>
        <p:sp>
          <p:nvSpPr>
            <p:cNvPr id="232" name="正方形/長方形 2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円/楕円 2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4" name="直線コネクタ 233"/>
            <p:cNvCxnSpPr>
              <a:stCxn id="233" idx="6"/>
              <a:endCxn id="2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580437" y="56355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934083" y="50823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934083" y="52757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934083" y="54573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1" name="図形グループ 250"/>
          <p:cNvGrpSpPr/>
          <p:nvPr/>
        </p:nvGrpSpPr>
        <p:grpSpPr>
          <a:xfrm>
            <a:off x="3934083" y="5816372"/>
            <a:ext cx="317500" cy="157483"/>
            <a:chOff x="6769100" y="1390650"/>
            <a:chExt cx="317500" cy="157483"/>
          </a:xfrm>
        </p:grpSpPr>
        <p:sp>
          <p:nvSpPr>
            <p:cNvPr id="252" name="正方形/長方形 2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円/楕円 2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4" name="直線コネクタ 253"/>
            <p:cNvCxnSpPr>
              <a:stCxn id="253" idx="6"/>
              <a:endCxn id="2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934083" y="56330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9" name="図形グループ 258"/>
          <p:cNvGrpSpPr/>
          <p:nvPr/>
        </p:nvGrpSpPr>
        <p:grpSpPr>
          <a:xfrm>
            <a:off x="4308733" y="5084855"/>
            <a:ext cx="317500" cy="157483"/>
            <a:chOff x="6769100" y="1390650"/>
            <a:chExt cx="317500" cy="157483"/>
          </a:xfrm>
        </p:grpSpPr>
        <p:sp>
          <p:nvSpPr>
            <p:cNvPr id="260" name="正方形/長方形 2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円/楕円 2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2" name="直線コネクタ 261"/>
            <p:cNvCxnSpPr>
              <a:stCxn id="261" idx="6"/>
              <a:endCxn id="2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3" name="図形グループ 262"/>
          <p:cNvGrpSpPr/>
          <p:nvPr/>
        </p:nvGrpSpPr>
        <p:grpSpPr>
          <a:xfrm>
            <a:off x="4308733" y="5278317"/>
            <a:ext cx="317500" cy="157483"/>
            <a:chOff x="6769100" y="1390650"/>
            <a:chExt cx="317500" cy="157483"/>
          </a:xfrm>
        </p:grpSpPr>
        <p:sp>
          <p:nvSpPr>
            <p:cNvPr id="264" name="正方形/長方形 2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円/楕円 2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6" name="直線コネクタ 265"/>
            <p:cNvCxnSpPr>
              <a:stCxn id="265" idx="6"/>
              <a:endCxn id="2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7" name="図形グループ 266"/>
          <p:cNvGrpSpPr/>
          <p:nvPr/>
        </p:nvGrpSpPr>
        <p:grpSpPr>
          <a:xfrm>
            <a:off x="4308733" y="5459910"/>
            <a:ext cx="317500" cy="157483"/>
            <a:chOff x="6769100" y="1390650"/>
            <a:chExt cx="317500" cy="157483"/>
          </a:xfrm>
        </p:grpSpPr>
        <p:sp>
          <p:nvSpPr>
            <p:cNvPr id="268" name="正方形/長方形 2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円/楕円 2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0" name="直線コネクタ 269"/>
            <p:cNvCxnSpPr>
              <a:stCxn id="269" idx="6"/>
              <a:endCxn id="2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1" name="図形グループ 270"/>
          <p:cNvGrpSpPr/>
          <p:nvPr/>
        </p:nvGrpSpPr>
        <p:grpSpPr>
          <a:xfrm>
            <a:off x="4308733" y="5818913"/>
            <a:ext cx="317500" cy="157483"/>
            <a:chOff x="6769100" y="1390650"/>
            <a:chExt cx="317500" cy="157483"/>
          </a:xfrm>
        </p:grpSpPr>
        <p:sp>
          <p:nvSpPr>
            <p:cNvPr id="272" name="正方形/長方形 2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円/楕円 2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73" idx="6"/>
              <a:endCxn id="2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5" name="図形グループ 274"/>
          <p:cNvGrpSpPr/>
          <p:nvPr/>
        </p:nvGrpSpPr>
        <p:grpSpPr>
          <a:xfrm>
            <a:off x="4308733" y="5635598"/>
            <a:ext cx="317500" cy="157483"/>
            <a:chOff x="6769100" y="1390650"/>
            <a:chExt cx="317500" cy="157483"/>
          </a:xfrm>
        </p:grpSpPr>
        <p:sp>
          <p:nvSpPr>
            <p:cNvPr id="276" name="正方形/長方形 2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円/楕円 2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8" name="直線コネクタ 277"/>
            <p:cNvCxnSpPr>
              <a:stCxn id="277" idx="6"/>
              <a:endCxn id="2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739435"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739435"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160294"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160294"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160294"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594107"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594107"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594107"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014966"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014966"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014966"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441235"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441235"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441235"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6862094"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6862094"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6862094"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295907"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295907"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295907"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9" name="フローチャート: 磁気ディスク 298"/>
          <p:cNvSpPr/>
          <p:nvPr/>
        </p:nvSpPr>
        <p:spPr>
          <a:xfrm>
            <a:off x="7716766"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0" name="フローチャート: 磁気ディスク 299"/>
          <p:cNvSpPr/>
          <p:nvPr/>
        </p:nvSpPr>
        <p:spPr>
          <a:xfrm>
            <a:off x="7716766"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1" name="フローチャート: 磁気ディスク 300"/>
          <p:cNvSpPr/>
          <p:nvPr/>
        </p:nvSpPr>
        <p:spPr>
          <a:xfrm>
            <a:off x="7716766"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001286" y="44523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10" name="正方形/長方形 309"/>
          <p:cNvSpPr/>
          <p:nvPr/>
        </p:nvSpPr>
        <p:spPr>
          <a:xfrm>
            <a:off x="6137033" y="44460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2" name="正方形/長方形 311"/>
          <p:cNvSpPr/>
          <p:nvPr/>
        </p:nvSpPr>
        <p:spPr>
          <a:xfrm>
            <a:off x="5331485" y="42809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13" name="正方形/長方形 312"/>
          <p:cNvSpPr/>
          <p:nvPr/>
        </p:nvSpPr>
        <p:spPr>
          <a:xfrm>
            <a:off x="6414160" y="42872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1697239" y="44523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2805315" y="44523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04" name="正方形/長方形 303"/>
          <p:cNvSpPr/>
          <p:nvPr/>
        </p:nvSpPr>
        <p:spPr>
          <a:xfrm>
            <a:off x="3897937" y="44460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1982989" y="42872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135514" y="42809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218189" y="42872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240198"/>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433660"/>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242739"/>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436201"/>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2607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1856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5944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180703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180474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68238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240198"/>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433660"/>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2607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179207"/>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58802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71314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71539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233802"/>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427264"/>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25433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1856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5944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17817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240198"/>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433660"/>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242739"/>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2607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179668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6674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6674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6674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25433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0" name="上矢印 429"/>
          <p:cNvSpPr/>
          <p:nvPr/>
        </p:nvSpPr>
        <p:spPr>
          <a:xfrm>
            <a:off x="3309681" y="2626359"/>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上矢印 430"/>
          <p:cNvSpPr/>
          <p:nvPr/>
        </p:nvSpPr>
        <p:spPr>
          <a:xfrm>
            <a:off x="5323351" y="2627021"/>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上矢印 431"/>
          <p:cNvSpPr/>
          <p:nvPr/>
        </p:nvSpPr>
        <p:spPr>
          <a:xfrm>
            <a:off x="7332382" y="2626359"/>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3" name="上矢印 432"/>
          <p:cNvSpPr/>
          <p:nvPr/>
        </p:nvSpPr>
        <p:spPr>
          <a:xfrm>
            <a:off x="3815245" y="3402942"/>
            <a:ext cx="1510336" cy="419324"/>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テキスト ボックス 433"/>
          <p:cNvSpPr txBox="1"/>
          <p:nvPr/>
        </p:nvSpPr>
        <p:spPr>
          <a:xfrm>
            <a:off x="3885412" y="3937616"/>
            <a:ext cx="1366780" cy="369332"/>
          </a:xfrm>
          <a:prstGeom prst="rect">
            <a:avLst/>
          </a:prstGeom>
          <a:noFill/>
        </p:spPr>
        <p:txBody>
          <a:bodyPr wrap="none" rtlCol="0">
            <a:spAutoFit/>
          </a:bodyPr>
          <a:lstStyle/>
          <a:p>
            <a:pPr algn="ctr"/>
            <a:r>
              <a:rPr kumimoji="1" lang="ja-JP" altLang="en-US" dirty="0" smtClean="0">
                <a:solidFill>
                  <a:srgbClr val="0000FF"/>
                </a:solidFill>
              </a:rPr>
              <a:t>ネットワーク</a:t>
            </a:r>
            <a:endParaRPr kumimoji="1" lang="ja-JP" altLang="en-US" dirty="0">
              <a:solidFill>
                <a:srgbClr val="0000FF"/>
              </a:solidFill>
            </a:endParaRPr>
          </a:p>
        </p:txBody>
      </p:sp>
      <p:sp>
        <p:nvSpPr>
          <p:cNvPr id="435" name="テキスト ボックス 434"/>
          <p:cNvSpPr txBox="1"/>
          <p:nvPr/>
        </p:nvSpPr>
        <p:spPr>
          <a:xfrm>
            <a:off x="3822746" y="5955492"/>
            <a:ext cx="1492115" cy="369332"/>
          </a:xfrm>
          <a:prstGeom prst="rect">
            <a:avLst/>
          </a:prstGeom>
          <a:noFill/>
        </p:spPr>
        <p:txBody>
          <a:bodyPr wrap="none" rtlCol="0">
            <a:spAutoFit/>
          </a:bodyPr>
          <a:lstStyle/>
          <a:p>
            <a:pPr algn="ctr"/>
            <a:r>
              <a:rPr lang="ja-JP" altLang="en-US" dirty="0" smtClean="0">
                <a:solidFill>
                  <a:srgbClr val="0000FF"/>
                </a:solidFill>
              </a:rPr>
              <a:t>システム資源</a:t>
            </a:r>
            <a:endParaRPr kumimoji="1" lang="ja-JP" altLang="en-US" dirty="0">
              <a:solidFill>
                <a:srgbClr val="0000FF"/>
              </a:solidFill>
            </a:endParaRPr>
          </a:p>
        </p:txBody>
      </p:sp>
      <p:grpSp>
        <p:nvGrpSpPr>
          <p:cNvPr id="438" name="図形グループ 437"/>
          <p:cNvGrpSpPr/>
          <p:nvPr/>
        </p:nvGrpSpPr>
        <p:grpSpPr>
          <a:xfrm>
            <a:off x="816831" y="1311843"/>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421828"/>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1776167"/>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1776167"/>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1864585"/>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294977"/>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422892"/>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344802"/>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436564"/>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1867938"/>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294977"/>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386748"/>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332698"/>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424469"/>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1769648"/>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1861419"/>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345253"/>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437024"/>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1782203"/>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1873974"/>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328686"/>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420448"/>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308958"/>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418943"/>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185603"/>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187255"/>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187255"/>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188926"/>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6" name="四角形吹き出し 535"/>
          <p:cNvSpPr/>
          <p:nvPr/>
        </p:nvSpPr>
        <p:spPr>
          <a:xfrm>
            <a:off x="1954286" y="2803336"/>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柔軟に！</a:t>
            </a:r>
            <a:endParaRPr kumimoji="1" lang="ja-JP" altLang="en-US" sz="1200" dirty="0">
              <a:solidFill>
                <a:srgbClr val="FFFFFF"/>
              </a:solidFill>
              <a:latin typeface="ＭＳ Ｐゴシック"/>
              <a:ea typeface="ＭＳ Ｐゴシック"/>
              <a:cs typeface="ＭＳ Ｐゴシック"/>
            </a:endParaRPr>
          </a:p>
        </p:txBody>
      </p:sp>
      <p:sp>
        <p:nvSpPr>
          <p:cNvPr id="537" name="四角形吹き出し 536"/>
          <p:cNvSpPr/>
          <p:nvPr/>
        </p:nvSpPr>
        <p:spPr>
          <a:xfrm>
            <a:off x="5912873" y="2810508"/>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即座に！</a:t>
            </a:r>
            <a:endParaRPr kumimoji="1" lang="ja-JP" altLang="en-US" sz="1200" dirty="0">
              <a:solidFill>
                <a:srgbClr val="FFFFFF"/>
              </a:solidFill>
              <a:latin typeface="ＭＳ Ｐゴシック"/>
              <a:ea typeface="ＭＳ Ｐゴシック"/>
              <a:cs typeface="ＭＳ Ｐゴシック"/>
            </a:endParaRPr>
          </a:p>
        </p:txBody>
      </p:sp>
      <p:sp>
        <p:nvSpPr>
          <p:cNvPr id="538" name="四角形吹き出し 537"/>
          <p:cNvSpPr/>
          <p:nvPr/>
        </p:nvSpPr>
        <p:spPr>
          <a:xfrm>
            <a:off x="7921763" y="2810508"/>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簡単に！</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205779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925578" y="4400550"/>
            <a:ext cx="3257550" cy="1306810"/>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41" name="角丸四角形 40"/>
          <p:cNvSpPr/>
          <p:nvPr/>
        </p:nvSpPr>
        <p:spPr>
          <a:xfrm>
            <a:off x="2935288" y="1695450"/>
            <a:ext cx="3257550" cy="1306810"/>
          </a:xfrm>
          <a:prstGeom prst="round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48059" y="3127545"/>
            <a:ext cx="1504950" cy="161925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コンピューターをつなげる</a:t>
            </a:r>
            <a:endParaRPr kumimoji="1" lang="ja-JP" altLang="en-US" dirty="0"/>
          </a:p>
        </p:txBody>
      </p:sp>
      <p:sp>
        <p:nvSpPr>
          <p:cNvPr id="2" name="スライド番号プレースホルダー 1"/>
          <p:cNvSpPr>
            <a:spLocks noGrp="1"/>
          </p:cNvSpPr>
          <p:nvPr>
            <p:ph type="sldNum" sz="quarter" idx="12"/>
          </p:nvPr>
        </p:nvSpPr>
        <p:spPr>
          <a:xfrm>
            <a:off x="7031952" y="6651702"/>
            <a:ext cx="2048548" cy="217800"/>
          </a:xfrm>
        </p:spPr>
        <p:txBody>
          <a:bodyPr/>
          <a:lstStyle/>
          <a:p>
            <a:fld id="{8FF8CC5D-A65D-5946-99B5-645367A967AD}" type="slidenum">
              <a:rPr kumimoji="1" lang="ja-JP" altLang="en-US" smtClean="0"/>
              <a:t>49</a:t>
            </a:fld>
            <a:endParaRPr kumimoji="1" lang="ja-JP" altLang="en-US"/>
          </a:p>
        </p:txBody>
      </p:sp>
      <p:pic>
        <p:nvPicPr>
          <p:cNvPr id="4" name="図 3"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909" y="3235495"/>
            <a:ext cx="1130574" cy="1130574"/>
          </a:xfrm>
          <a:prstGeom prst="rect">
            <a:avLst/>
          </a:prstGeom>
        </p:spPr>
      </p:pic>
      <p:sp>
        <p:nvSpPr>
          <p:cNvPr id="6" name="フローチャート: 複数書類 5"/>
          <p:cNvSpPr/>
          <p:nvPr/>
        </p:nvSpPr>
        <p:spPr>
          <a:xfrm>
            <a:off x="595684" y="5537656"/>
            <a:ext cx="527050" cy="443927"/>
          </a:xfrm>
          <a:prstGeom prst="flowChartMultidocument">
            <a:avLst/>
          </a:prstGeom>
          <a:solidFill>
            <a:schemeClr val="bg1">
              <a:lumMod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1 つの角を切り取った四角形 6"/>
          <p:cNvSpPr/>
          <p:nvPr/>
        </p:nvSpPr>
        <p:spPr>
          <a:xfrm>
            <a:off x="1531995" y="1184445"/>
            <a:ext cx="501650" cy="247650"/>
          </a:xfrm>
          <a:prstGeom prst="snip1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ローチャート: 順次アクセス記憶 7"/>
          <p:cNvSpPr/>
          <p:nvPr/>
        </p:nvSpPr>
        <p:spPr>
          <a:xfrm>
            <a:off x="1436745" y="1514645"/>
            <a:ext cx="318676" cy="317500"/>
          </a:xfrm>
          <a:prstGeom prst="flowChartMagneticTape">
            <a:avLst/>
          </a:prstGeom>
          <a:solidFill>
            <a:schemeClr val="bg1">
              <a:lumMod val="65000"/>
            </a:schemeClr>
          </a:solidFill>
          <a:ln w="127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1 つの角を切り取った四角形 8"/>
          <p:cNvSpPr/>
          <p:nvPr/>
        </p:nvSpPr>
        <p:spPr>
          <a:xfrm>
            <a:off x="1484370" y="1184445"/>
            <a:ext cx="501650" cy="247650"/>
          </a:xfrm>
          <a:prstGeom prst="snip1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順次アクセス記憶 9"/>
          <p:cNvSpPr/>
          <p:nvPr/>
        </p:nvSpPr>
        <p:spPr>
          <a:xfrm>
            <a:off x="1556807" y="1514645"/>
            <a:ext cx="318676" cy="317500"/>
          </a:xfrm>
          <a:prstGeom prst="flowChartMagneticTape">
            <a:avLst/>
          </a:prstGeom>
          <a:solidFill>
            <a:schemeClr val="bg1">
              <a:lumMod val="65000"/>
            </a:schemeClr>
          </a:solidFill>
          <a:ln w="127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1 つの角を切り取った四角形 10"/>
          <p:cNvSpPr/>
          <p:nvPr/>
        </p:nvSpPr>
        <p:spPr>
          <a:xfrm>
            <a:off x="1436745" y="1184445"/>
            <a:ext cx="501650" cy="247650"/>
          </a:xfrm>
          <a:prstGeom prst="snip1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順次アクセス記憶 11"/>
          <p:cNvSpPr/>
          <p:nvPr/>
        </p:nvSpPr>
        <p:spPr>
          <a:xfrm>
            <a:off x="1714969" y="1514645"/>
            <a:ext cx="318676" cy="317500"/>
          </a:xfrm>
          <a:prstGeom prst="flowChartMagneticTape">
            <a:avLst/>
          </a:prstGeom>
          <a:solidFill>
            <a:schemeClr val="bg1">
              <a:lumMod val="65000"/>
            </a:schemeClr>
          </a:solidFill>
          <a:ln w="127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659" y="1029465"/>
            <a:ext cx="916086" cy="461665"/>
          </a:xfrm>
          <a:prstGeom prst="rect">
            <a:avLst/>
          </a:prstGeom>
          <a:noFill/>
        </p:spPr>
        <p:txBody>
          <a:bodyPr wrap="none" rtlCol="0">
            <a:spAutoFit/>
          </a:bodyPr>
          <a:lstStyle/>
          <a:p>
            <a:r>
              <a:rPr lang="en-US" altLang="ja-JP" sz="2400" dirty="0" smtClean="0"/>
              <a:t>Job#2</a:t>
            </a:r>
            <a:endParaRPr kumimoji="1" lang="ja-JP" altLang="en-US" sz="2400" dirty="0"/>
          </a:p>
        </p:txBody>
      </p:sp>
      <p:sp>
        <p:nvSpPr>
          <p:cNvPr id="14" name="1 つの角を切り取った四角形 13"/>
          <p:cNvSpPr/>
          <p:nvPr/>
        </p:nvSpPr>
        <p:spPr>
          <a:xfrm>
            <a:off x="1531995" y="2173755"/>
            <a:ext cx="501650" cy="247650"/>
          </a:xfrm>
          <a:prstGeom prst="snip1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順次アクセス記憶 14"/>
          <p:cNvSpPr/>
          <p:nvPr/>
        </p:nvSpPr>
        <p:spPr>
          <a:xfrm>
            <a:off x="1436745" y="2503955"/>
            <a:ext cx="318676" cy="317500"/>
          </a:xfrm>
          <a:prstGeom prst="flowChartMagneticTape">
            <a:avLst/>
          </a:prstGeom>
          <a:solidFill>
            <a:schemeClr val="bg1">
              <a:lumMod val="65000"/>
            </a:schemeClr>
          </a:solidFill>
          <a:ln w="127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1 つの角を切り取った四角形 15"/>
          <p:cNvSpPr/>
          <p:nvPr/>
        </p:nvSpPr>
        <p:spPr>
          <a:xfrm>
            <a:off x="1484370" y="2173755"/>
            <a:ext cx="501650" cy="247650"/>
          </a:xfrm>
          <a:prstGeom prst="snip1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順次アクセス記憶 16"/>
          <p:cNvSpPr/>
          <p:nvPr/>
        </p:nvSpPr>
        <p:spPr>
          <a:xfrm>
            <a:off x="1556807" y="2503955"/>
            <a:ext cx="318676" cy="317500"/>
          </a:xfrm>
          <a:prstGeom prst="flowChartMagneticTape">
            <a:avLst/>
          </a:prstGeom>
          <a:solidFill>
            <a:schemeClr val="bg1">
              <a:lumMod val="65000"/>
            </a:schemeClr>
          </a:solidFill>
          <a:ln w="127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1 つの角を切り取った四角形 17"/>
          <p:cNvSpPr/>
          <p:nvPr/>
        </p:nvSpPr>
        <p:spPr>
          <a:xfrm>
            <a:off x="1436745" y="2173755"/>
            <a:ext cx="501650" cy="247650"/>
          </a:xfrm>
          <a:prstGeom prst="snip1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順次アクセス記憶 18"/>
          <p:cNvSpPr/>
          <p:nvPr/>
        </p:nvSpPr>
        <p:spPr>
          <a:xfrm>
            <a:off x="1714969" y="2503955"/>
            <a:ext cx="318676" cy="317500"/>
          </a:xfrm>
          <a:prstGeom prst="flowChartMagneticTape">
            <a:avLst/>
          </a:prstGeom>
          <a:solidFill>
            <a:schemeClr val="bg1">
              <a:lumMod val="65000"/>
            </a:schemeClr>
          </a:solidFill>
          <a:ln w="127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20659" y="2018775"/>
            <a:ext cx="916086" cy="461665"/>
          </a:xfrm>
          <a:prstGeom prst="rect">
            <a:avLst/>
          </a:prstGeom>
          <a:noFill/>
        </p:spPr>
        <p:txBody>
          <a:bodyPr wrap="none" rtlCol="0">
            <a:spAutoFit/>
          </a:bodyPr>
          <a:lstStyle/>
          <a:p>
            <a:r>
              <a:rPr lang="en-US" altLang="ja-JP" sz="2400" dirty="0" smtClean="0"/>
              <a:t>Job#1</a:t>
            </a:r>
            <a:endParaRPr kumimoji="1" lang="ja-JP" altLang="en-US" sz="2400" dirty="0"/>
          </a:p>
        </p:txBody>
      </p:sp>
      <p:grpSp>
        <p:nvGrpSpPr>
          <p:cNvPr id="21" name="図形グループ 20"/>
          <p:cNvGrpSpPr/>
          <p:nvPr/>
        </p:nvGrpSpPr>
        <p:grpSpPr>
          <a:xfrm>
            <a:off x="1827702" y="5403732"/>
            <a:ext cx="265954" cy="57785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フローチャート: 複数書類 26"/>
          <p:cNvSpPr/>
          <p:nvPr/>
        </p:nvSpPr>
        <p:spPr>
          <a:xfrm>
            <a:off x="1220845" y="5537656"/>
            <a:ext cx="527050" cy="443927"/>
          </a:xfrm>
          <a:prstGeom prst="flowChartMultidocument">
            <a:avLst/>
          </a:prstGeom>
          <a:solidFill>
            <a:schemeClr val="bg1">
              <a:lumMod val="5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下矢印 28"/>
          <p:cNvSpPr/>
          <p:nvPr/>
        </p:nvSpPr>
        <p:spPr>
          <a:xfrm>
            <a:off x="636959" y="1514645"/>
            <a:ext cx="536261" cy="562570"/>
          </a:xfrm>
          <a:prstGeom prst="down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p:cNvSpPr/>
          <p:nvPr/>
        </p:nvSpPr>
        <p:spPr>
          <a:xfrm>
            <a:off x="636959" y="2503955"/>
            <a:ext cx="536261" cy="562570"/>
          </a:xfrm>
          <a:prstGeom prst="down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p:cNvSpPr/>
          <p:nvPr/>
        </p:nvSpPr>
        <p:spPr>
          <a:xfrm>
            <a:off x="636959" y="4841162"/>
            <a:ext cx="536261" cy="562570"/>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4" name="図形グループ 33"/>
          <p:cNvGrpSpPr/>
          <p:nvPr/>
        </p:nvGrpSpPr>
        <p:grpSpPr>
          <a:xfrm>
            <a:off x="4118579" y="1162050"/>
            <a:ext cx="894144" cy="760710"/>
            <a:chOff x="3149600" y="1228725"/>
            <a:chExt cx="1504950" cy="1250950"/>
          </a:xfrm>
        </p:grpSpPr>
        <p:sp>
          <p:nvSpPr>
            <p:cNvPr id="32" name="正方形/長方形 31"/>
            <p:cNvSpPr/>
            <p:nvPr/>
          </p:nvSpPr>
          <p:spPr>
            <a:xfrm>
              <a:off x="3149600" y="1228725"/>
              <a:ext cx="1504950" cy="125095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35" name="図形グループ 34"/>
          <p:cNvGrpSpPr/>
          <p:nvPr/>
        </p:nvGrpSpPr>
        <p:grpSpPr>
          <a:xfrm>
            <a:off x="3131853" y="1162050"/>
            <a:ext cx="894144" cy="760710"/>
            <a:chOff x="3149600" y="1228725"/>
            <a:chExt cx="1504950" cy="1250950"/>
          </a:xfrm>
        </p:grpSpPr>
        <p:sp>
          <p:nvSpPr>
            <p:cNvPr id="36" name="正方形/長方形 35"/>
            <p:cNvSpPr/>
            <p:nvPr/>
          </p:nvSpPr>
          <p:spPr>
            <a:xfrm>
              <a:off x="3149600" y="1228725"/>
              <a:ext cx="1504950" cy="125095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7" name="図 36"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38" name="図形グループ 37"/>
          <p:cNvGrpSpPr/>
          <p:nvPr/>
        </p:nvGrpSpPr>
        <p:grpSpPr>
          <a:xfrm>
            <a:off x="5081303" y="1178604"/>
            <a:ext cx="894144" cy="760710"/>
            <a:chOff x="3149600" y="1228725"/>
            <a:chExt cx="1504950" cy="1250950"/>
          </a:xfrm>
        </p:grpSpPr>
        <p:sp>
          <p:nvSpPr>
            <p:cNvPr id="39" name="正方形/長方形 38"/>
            <p:cNvSpPr/>
            <p:nvPr/>
          </p:nvSpPr>
          <p:spPr>
            <a:xfrm>
              <a:off x="3149600" y="1228725"/>
              <a:ext cx="1504950" cy="125095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42" name="図形グループ 41"/>
          <p:cNvGrpSpPr/>
          <p:nvPr/>
        </p:nvGrpSpPr>
        <p:grpSpPr>
          <a:xfrm>
            <a:off x="3193658" y="2727995"/>
            <a:ext cx="806939" cy="688305"/>
            <a:chOff x="758730" y="3198675"/>
            <a:chExt cx="806939" cy="688305"/>
          </a:xfrm>
        </p:grpSpPr>
        <p:sp>
          <p:nvSpPr>
            <p:cNvPr id="43" name="正方形/長方形 42"/>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角丸四角形 4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角丸四角形 4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台形 4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4160593" y="2727995"/>
            <a:ext cx="806939" cy="688305"/>
            <a:chOff x="758730" y="3198675"/>
            <a:chExt cx="806939" cy="688305"/>
          </a:xfrm>
        </p:grpSpPr>
        <p:sp>
          <p:nvSpPr>
            <p:cNvPr id="48" name="正方形/長方形 47"/>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角丸四角形 4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角丸四角形 4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台形 5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a:off x="5168508" y="2727995"/>
            <a:ext cx="806939" cy="688305"/>
            <a:chOff x="758730" y="3198675"/>
            <a:chExt cx="806939" cy="688305"/>
          </a:xfrm>
        </p:grpSpPr>
        <p:sp>
          <p:nvSpPr>
            <p:cNvPr id="53" name="正方形/長方形 52"/>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角丸四角形 5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角丸四角形 5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台形 5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3470137" y="3002260"/>
            <a:ext cx="265954" cy="577851"/>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4431086" y="3002260"/>
            <a:ext cx="265954" cy="577851"/>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5397756" y="3002260"/>
            <a:ext cx="265954" cy="577851"/>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図形グループ 69"/>
          <p:cNvGrpSpPr/>
          <p:nvPr/>
        </p:nvGrpSpPr>
        <p:grpSpPr>
          <a:xfrm>
            <a:off x="5184881" y="4135716"/>
            <a:ext cx="506828" cy="457342"/>
            <a:chOff x="3149600" y="1228725"/>
            <a:chExt cx="1504950" cy="1250950"/>
          </a:xfrm>
        </p:grpSpPr>
        <p:sp>
          <p:nvSpPr>
            <p:cNvPr id="71" name="正方形/長方形 70"/>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2" name="図 71"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sp>
        <p:nvSpPr>
          <p:cNvPr id="100" name="テキスト ボックス 99"/>
          <p:cNvSpPr txBox="1"/>
          <p:nvPr/>
        </p:nvSpPr>
        <p:spPr>
          <a:xfrm>
            <a:off x="781914" y="4366069"/>
            <a:ext cx="1093569" cy="307777"/>
          </a:xfrm>
          <a:prstGeom prst="rect">
            <a:avLst/>
          </a:prstGeom>
          <a:noFill/>
        </p:spPr>
        <p:txBody>
          <a:bodyPr wrap="none" rtlCol="0">
            <a:spAutoFit/>
          </a:bodyPr>
          <a:lstStyle/>
          <a:p>
            <a:r>
              <a:rPr kumimoji="1" lang="ja-JP" altLang="en-US" sz="1400" dirty="0" smtClean="0"/>
              <a:t>コンピュータ</a:t>
            </a:r>
            <a:endParaRPr kumimoji="1" lang="ja-JP" altLang="en-US" sz="1400" dirty="0"/>
          </a:p>
        </p:txBody>
      </p:sp>
      <p:grpSp>
        <p:nvGrpSpPr>
          <p:cNvPr id="110" name="図形グループ 109"/>
          <p:cNvGrpSpPr/>
          <p:nvPr/>
        </p:nvGrpSpPr>
        <p:grpSpPr>
          <a:xfrm>
            <a:off x="5777019" y="4135716"/>
            <a:ext cx="506828" cy="457342"/>
            <a:chOff x="3149600" y="1228725"/>
            <a:chExt cx="1504950" cy="1250950"/>
          </a:xfrm>
        </p:grpSpPr>
        <p:sp>
          <p:nvSpPr>
            <p:cNvPr id="111" name="正方形/長方形 110"/>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12" name="図 111"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13" name="図形グループ 112"/>
          <p:cNvGrpSpPr/>
          <p:nvPr/>
        </p:nvGrpSpPr>
        <p:grpSpPr>
          <a:xfrm>
            <a:off x="6347503" y="4131173"/>
            <a:ext cx="506828" cy="457342"/>
            <a:chOff x="3149600" y="1228725"/>
            <a:chExt cx="1504950" cy="1250950"/>
          </a:xfrm>
        </p:grpSpPr>
        <p:sp>
          <p:nvSpPr>
            <p:cNvPr id="114" name="正方形/長方形 113"/>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15" name="図 114"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16" name="図形グループ 115"/>
          <p:cNvGrpSpPr/>
          <p:nvPr/>
        </p:nvGrpSpPr>
        <p:grpSpPr>
          <a:xfrm>
            <a:off x="6084405" y="3979379"/>
            <a:ext cx="506828" cy="457342"/>
            <a:chOff x="3149600" y="1228725"/>
            <a:chExt cx="1504950" cy="1250950"/>
          </a:xfrm>
        </p:grpSpPr>
        <p:sp>
          <p:nvSpPr>
            <p:cNvPr id="117" name="正方形/長方形 116"/>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18" name="図 117"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19" name="図形グループ 118"/>
          <p:cNvGrpSpPr/>
          <p:nvPr/>
        </p:nvGrpSpPr>
        <p:grpSpPr>
          <a:xfrm>
            <a:off x="6924781" y="4135716"/>
            <a:ext cx="506828" cy="457342"/>
            <a:chOff x="3149600" y="1228725"/>
            <a:chExt cx="1504950" cy="1250950"/>
          </a:xfrm>
        </p:grpSpPr>
        <p:sp>
          <p:nvSpPr>
            <p:cNvPr id="120" name="正方形/長方形 119"/>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1" name="図 120"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22" name="図形グループ 121"/>
          <p:cNvGrpSpPr/>
          <p:nvPr/>
        </p:nvGrpSpPr>
        <p:grpSpPr>
          <a:xfrm>
            <a:off x="7516919" y="4135716"/>
            <a:ext cx="506828" cy="457342"/>
            <a:chOff x="3149600" y="1228725"/>
            <a:chExt cx="1504950" cy="1250950"/>
          </a:xfrm>
        </p:grpSpPr>
        <p:sp>
          <p:nvSpPr>
            <p:cNvPr id="123" name="正方形/長方形 122"/>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4" name="図 123"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28" name="図形グループ 127"/>
          <p:cNvGrpSpPr/>
          <p:nvPr/>
        </p:nvGrpSpPr>
        <p:grpSpPr>
          <a:xfrm>
            <a:off x="6689036" y="3979379"/>
            <a:ext cx="506828" cy="457342"/>
            <a:chOff x="3149600" y="1228725"/>
            <a:chExt cx="1504950" cy="1250950"/>
          </a:xfrm>
        </p:grpSpPr>
        <p:sp>
          <p:nvSpPr>
            <p:cNvPr id="129" name="正方形/長方形 128"/>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0" name="図 129"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31" name="図形グループ 130"/>
          <p:cNvGrpSpPr/>
          <p:nvPr/>
        </p:nvGrpSpPr>
        <p:grpSpPr>
          <a:xfrm>
            <a:off x="5478138" y="3979379"/>
            <a:ext cx="506828" cy="457342"/>
            <a:chOff x="3149600" y="1228725"/>
            <a:chExt cx="1504950" cy="1250950"/>
          </a:xfrm>
        </p:grpSpPr>
        <p:sp>
          <p:nvSpPr>
            <p:cNvPr id="132" name="正方形/長方形 131"/>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3" name="図 132"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34" name="図形グループ 133"/>
          <p:cNvGrpSpPr/>
          <p:nvPr/>
        </p:nvGrpSpPr>
        <p:grpSpPr>
          <a:xfrm>
            <a:off x="7278958" y="3979379"/>
            <a:ext cx="506828" cy="457342"/>
            <a:chOff x="3149600" y="1228725"/>
            <a:chExt cx="1504950" cy="1250950"/>
          </a:xfrm>
        </p:grpSpPr>
        <p:sp>
          <p:nvSpPr>
            <p:cNvPr id="135" name="正方形/長方形 134"/>
            <p:cNvSpPr/>
            <p:nvPr/>
          </p:nvSpPr>
          <p:spPr>
            <a:xfrm>
              <a:off x="3149600" y="1228725"/>
              <a:ext cx="1504950" cy="1250950"/>
            </a:xfrm>
            <a:prstGeom prst="rect">
              <a:avLst/>
            </a:prstGeom>
            <a:solidFill>
              <a:schemeClr val="tx2">
                <a:lumMod val="40000"/>
                <a:lumOff val="60000"/>
                <a:alpha val="5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6" name="図 135" descr="20120923172222dfb.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450" y="1336675"/>
              <a:ext cx="1130574" cy="1130574"/>
            </a:xfrm>
            <a:prstGeom prst="rect">
              <a:avLst/>
            </a:prstGeom>
          </p:spPr>
        </p:pic>
      </p:grpSp>
      <p:grpSp>
        <p:nvGrpSpPr>
          <p:cNvPr id="142" name="図形グループ 141"/>
          <p:cNvGrpSpPr/>
          <p:nvPr/>
        </p:nvGrpSpPr>
        <p:grpSpPr>
          <a:xfrm>
            <a:off x="5732233" y="5522431"/>
            <a:ext cx="452632" cy="369857"/>
            <a:chOff x="-62676" y="3965594"/>
            <a:chExt cx="679541" cy="593816"/>
          </a:xfrm>
        </p:grpSpPr>
        <p:sp>
          <p:nvSpPr>
            <p:cNvPr id="143" name="角丸四角形 14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4" name="図 14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45" name="図形グループ 144"/>
          <p:cNvGrpSpPr/>
          <p:nvPr/>
        </p:nvGrpSpPr>
        <p:grpSpPr>
          <a:xfrm>
            <a:off x="6800384" y="5489514"/>
            <a:ext cx="237248" cy="390909"/>
            <a:chOff x="1140657" y="4229811"/>
            <a:chExt cx="341289" cy="550466"/>
          </a:xfrm>
        </p:grpSpPr>
        <p:sp>
          <p:nvSpPr>
            <p:cNvPr id="146" name="角丸四角形 145"/>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7" name="図 146"/>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48" name="図形グループ 147"/>
          <p:cNvGrpSpPr/>
          <p:nvPr/>
        </p:nvGrpSpPr>
        <p:grpSpPr>
          <a:xfrm>
            <a:off x="5148154" y="5489514"/>
            <a:ext cx="517785" cy="587435"/>
            <a:chOff x="2667295" y="1059799"/>
            <a:chExt cx="681672" cy="722281"/>
          </a:xfrm>
        </p:grpSpPr>
        <p:sp>
          <p:nvSpPr>
            <p:cNvPr id="149" name="角丸四角形 1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50" name="図 149"/>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1" name="図形グループ 150"/>
          <p:cNvGrpSpPr/>
          <p:nvPr/>
        </p:nvGrpSpPr>
        <p:grpSpPr>
          <a:xfrm>
            <a:off x="6221260" y="5489514"/>
            <a:ext cx="517785" cy="587435"/>
            <a:chOff x="2667295" y="1059799"/>
            <a:chExt cx="681672" cy="722281"/>
          </a:xfrm>
        </p:grpSpPr>
        <p:sp>
          <p:nvSpPr>
            <p:cNvPr id="152" name="角丸四角形 15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53" name="図 15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4" name="図形グループ 153"/>
          <p:cNvGrpSpPr/>
          <p:nvPr/>
        </p:nvGrpSpPr>
        <p:grpSpPr>
          <a:xfrm>
            <a:off x="7075826" y="5489514"/>
            <a:ext cx="517785" cy="587435"/>
            <a:chOff x="2667295" y="1059799"/>
            <a:chExt cx="681672" cy="722281"/>
          </a:xfrm>
        </p:grpSpPr>
        <p:sp>
          <p:nvSpPr>
            <p:cNvPr id="155" name="角丸四角形 15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56" name="図 15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7" name="図形グループ 156"/>
          <p:cNvGrpSpPr/>
          <p:nvPr/>
        </p:nvGrpSpPr>
        <p:grpSpPr>
          <a:xfrm>
            <a:off x="4623969" y="5021967"/>
            <a:ext cx="517785" cy="587435"/>
            <a:chOff x="2667295" y="1059799"/>
            <a:chExt cx="681672" cy="722281"/>
          </a:xfrm>
        </p:grpSpPr>
        <p:sp>
          <p:nvSpPr>
            <p:cNvPr id="158" name="角丸四角形 15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59" name="図 158"/>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60" name="図形グループ 159"/>
          <p:cNvGrpSpPr/>
          <p:nvPr/>
        </p:nvGrpSpPr>
        <p:grpSpPr>
          <a:xfrm>
            <a:off x="4623969" y="4570984"/>
            <a:ext cx="452632" cy="369857"/>
            <a:chOff x="-62676" y="3965594"/>
            <a:chExt cx="679541" cy="593816"/>
          </a:xfrm>
        </p:grpSpPr>
        <p:sp>
          <p:nvSpPr>
            <p:cNvPr id="161" name="角丸四角形 160"/>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2" name="図 161"/>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63" name="図形グループ 162"/>
          <p:cNvGrpSpPr/>
          <p:nvPr/>
        </p:nvGrpSpPr>
        <p:grpSpPr>
          <a:xfrm>
            <a:off x="8064504" y="5193628"/>
            <a:ext cx="237248" cy="390909"/>
            <a:chOff x="1140657" y="4229811"/>
            <a:chExt cx="341289" cy="550466"/>
          </a:xfrm>
        </p:grpSpPr>
        <p:sp>
          <p:nvSpPr>
            <p:cNvPr id="164" name="角丸四角形 16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5" name="図 164"/>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66" name="図形グループ 165"/>
          <p:cNvGrpSpPr/>
          <p:nvPr/>
        </p:nvGrpSpPr>
        <p:grpSpPr>
          <a:xfrm>
            <a:off x="8010293" y="4582710"/>
            <a:ext cx="517785" cy="587435"/>
            <a:chOff x="2667295" y="1059799"/>
            <a:chExt cx="681672" cy="722281"/>
          </a:xfrm>
        </p:grpSpPr>
        <p:sp>
          <p:nvSpPr>
            <p:cNvPr id="167" name="角丸四角形 16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68" name="図 16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69" name="図形グループ 168"/>
          <p:cNvGrpSpPr/>
          <p:nvPr/>
        </p:nvGrpSpPr>
        <p:grpSpPr>
          <a:xfrm>
            <a:off x="7610833" y="5533532"/>
            <a:ext cx="452632" cy="369857"/>
            <a:chOff x="-62676" y="3965594"/>
            <a:chExt cx="679541" cy="593816"/>
          </a:xfrm>
        </p:grpSpPr>
        <p:sp>
          <p:nvSpPr>
            <p:cNvPr id="170" name="角丸四角形 169"/>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71" name="図 170"/>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91" name="図形グループ 90"/>
          <p:cNvGrpSpPr/>
          <p:nvPr/>
        </p:nvGrpSpPr>
        <p:grpSpPr>
          <a:xfrm>
            <a:off x="5349347" y="5707360"/>
            <a:ext cx="265954" cy="577851"/>
            <a:chOff x="1946324" y="4125162"/>
            <a:chExt cx="969964" cy="2007872"/>
          </a:xfrm>
        </p:grpSpPr>
        <p:sp>
          <p:nvSpPr>
            <p:cNvPr id="92" name="円/楕円 9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フローチャート: 論理積ゲート 9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4" name="図形グループ 93"/>
          <p:cNvGrpSpPr/>
          <p:nvPr/>
        </p:nvGrpSpPr>
        <p:grpSpPr>
          <a:xfrm>
            <a:off x="6310296" y="5707360"/>
            <a:ext cx="265954" cy="577851"/>
            <a:chOff x="1946324" y="4125162"/>
            <a:chExt cx="969964" cy="2007872"/>
          </a:xfrm>
        </p:grpSpPr>
        <p:sp>
          <p:nvSpPr>
            <p:cNvPr id="95" name="円/楕円 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フローチャート: 論理積ゲート 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7276966" y="5707360"/>
            <a:ext cx="265954" cy="577851"/>
            <a:chOff x="1946324" y="4125162"/>
            <a:chExt cx="969964" cy="2007872"/>
          </a:xfrm>
        </p:grpSpPr>
        <p:sp>
          <p:nvSpPr>
            <p:cNvPr id="98" name="円/楕円 9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フローチャート: 論理積ゲート 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2" name="図形グループ 171"/>
          <p:cNvGrpSpPr/>
          <p:nvPr/>
        </p:nvGrpSpPr>
        <p:grpSpPr>
          <a:xfrm>
            <a:off x="7785786" y="5695949"/>
            <a:ext cx="265954" cy="577851"/>
            <a:chOff x="1946324" y="4125162"/>
            <a:chExt cx="969964" cy="2007872"/>
          </a:xfrm>
        </p:grpSpPr>
        <p:sp>
          <p:nvSpPr>
            <p:cNvPr id="173" name="円/楕円 17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フローチャート: 論理積ゲート 17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5" name="図形グループ 174"/>
          <p:cNvGrpSpPr/>
          <p:nvPr/>
        </p:nvGrpSpPr>
        <p:grpSpPr>
          <a:xfrm>
            <a:off x="5771596" y="5707360"/>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8" name="図形グループ 177"/>
          <p:cNvGrpSpPr/>
          <p:nvPr/>
        </p:nvGrpSpPr>
        <p:grpSpPr>
          <a:xfrm>
            <a:off x="6738266" y="5707360"/>
            <a:ext cx="265954" cy="577851"/>
            <a:chOff x="1946324" y="4125162"/>
            <a:chExt cx="969964" cy="2007872"/>
          </a:xfrm>
        </p:grpSpPr>
        <p:sp>
          <p:nvSpPr>
            <p:cNvPr id="179" name="円/楕円 1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フローチャート: 論理積ゲート 1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1" name="図形グループ 180"/>
          <p:cNvGrpSpPr/>
          <p:nvPr/>
        </p:nvGrpSpPr>
        <p:grpSpPr>
          <a:xfrm>
            <a:off x="4445576" y="4500588"/>
            <a:ext cx="265954" cy="577851"/>
            <a:chOff x="1946324" y="4125162"/>
            <a:chExt cx="969964" cy="2007872"/>
          </a:xfrm>
        </p:grpSpPr>
        <p:sp>
          <p:nvSpPr>
            <p:cNvPr id="182" name="円/楕円 1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フローチャート: 論理積ゲート 1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4" name="図形グループ 183"/>
          <p:cNvGrpSpPr/>
          <p:nvPr/>
        </p:nvGrpSpPr>
        <p:grpSpPr>
          <a:xfrm>
            <a:off x="4542550" y="5193628"/>
            <a:ext cx="265954" cy="577851"/>
            <a:chOff x="1946324" y="4125162"/>
            <a:chExt cx="969964" cy="2007872"/>
          </a:xfrm>
        </p:grpSpPr>
        <p:sp>
          <p:nvSpPr>
            <p:cNvPr id="185" name="円/楕円 1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フローチャート: 論理積ゲート 1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7" name="図形グループ 186"/>
          <p:cNvGrpSpPr/>
          <p:nvPr/>
        </p:nvGrpSpPr>
        <p:grpSpPr>
          <a:xfrm>
            <a:off x="8183128" y="5360571"/>
            <a:ext cx="265954" cy="577851"/>
            <a:chOff x="1946324" y="4125162"/>
            <a:chExt cx="969964" cy="2007872"/>
          </a:xfrm>
        </p:grpSpPr>
        <p:sp>
          <p:nvSpPr>
            <p:cNvPr id="188" name="円/楕円 1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0" name="図形グループ 189"/>
          <p:cNvGrpSpPr/>
          <p:nvPr/>
        </p:nvGrpSpPr>
        <p:grpSpPr>
          <a:xfrm>
            <a:off x="8316105" y="4682677"/>
            <a:ext cx="265954" cy="577851"/>
            <a:chOff x="1946324" y="4125162"/>
            <a:chExt cx="969964" cy="2007872"/>
          </a:xfrm>
        </p:grpSpPr>
        <p:sp>
          <p:nvSpPr>
            <p:cNvPr id="191" name="円/楕円 1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フローチャート: 論理積ゲート 1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4" name="環状矢印 193"/>
          <p:cNvSpPr/>
          <p:nvPr/>
        </p:nvSpPr>
        <p:spPr>
          <a:xfrm rot="10800000" flipH="1">
            <a:off x="1375744" y="2661245"/>
            <a:ext cx="1756109" cy="1611034"/>
          </a:xfrm>
          <a:prstGeom prst="circularArrow">
            <a:avLst>
              <a:gd name="adj1" fmla="val 12500"/>
              <a:gd name="adj2" fmla="val 1142319"/>
              <a:gd name="adj3" fmla="val 20457681"/>
              <a:gd name="adj4" fmla="val 16119521"/>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環状矢印 194"/>
          <p:cNvSpPr/>
          <p:nvPr/>
        </p:nvSpPr>
        <p:spPr>
          <a:xfrm rot="921250">
            <a:off x="5378649" y="2824404"/>
            <a:ext cx="1756109" cy="1611034"/>
          </a:xfrm>
          <a:prstGeom prst="circularArrow">
            <a:avLst>
              <a:gd name="adj1" fmla="val 12500"/>
              <a:gd name="adj2" fmla="val 1142319"/>
              <a:gd name="adj3" fmla="val 20457681"/>
              <a:gd name="adj4" fmla="val 16119521"/>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3699283" y="2109390"/>
            <a:ext cx="1729560" cy="461665"/>
          </a:xfrm>
          <a:prstGeom prst="rect">
            <a:avLst/>
          </a:prstGeom>
          <a:noFill/>
        </p:spPr>
        <p:txBody>
          <a:bodyPr wrap="none" rtlCol="0">
            <a:spAutoFit/>
          </a:bodyPr>
          <a:lstStyle/>
          <a:p>
            <a:r>
              <a:rPr kumimoji="1" lang="ja-JP" altLang="en-US" sz="2400" dirty="0" smtClean="0">
                <a:solidFill>
                  <a:srgbClr val="008000"/>
                </a:solidFill>
              </a:rPr>
              <a:t>ネットワーク</a:t>
            </a:r>
            <a:endParaRPr kumimoji="1" lang="ja-JP" altLang="en-US" sz="2400" dirty="0">
              <a:solidFill>
                <a:srgbClr val="008000"/>
              </a:solidFill>
            </a:endParaRPr>
          </a:p>
        </p:txBody>
      </p:sp>
      <p:sp>
        <p:nvSpPr>
          <p:cNvPr id="197" name="テキスト ボックス 196"/>
          <p:cNvSpPr txBox="1"/>
          <p:nvPr/>
        </p:nvSpPr>
        <p:spPr>
          <a:xfrm>
            <a:off x="5764533" y="4730422"/>
            <a:ext cx="1737375" cy="738664"/>
          </a:xfrm>
          <a:prstGeom prst="rect">
            <a:avLst/>
          </a:prstGeom>
          <a:noFill/>
        </p:spPr>
        <p:txBody>
          <a:bodyPr wrap="none" rtlCol="0">
            <a:spAutoFit/>
          </a:bodyPr>
          <a:lstStyle/>
          <a:p>
            <a:r>
              <a:rPr kumimoji="1" lang="ja-JP" altLang="en-US" sz="2400" dirty="0" smtClean="0">
                <a:solidFill>
                  <a:schemeClr val="bg1"/>
                </a:solidFill>
              </a:rPr>
              <a:t>ネットワーク</a:t>
            </a:r>
            <a:endParaRPr kumimoji="1" lang="en-US" altLang="ja-JP" sz="2400" dirty="0" smtClean="0">
              <a:solidFill>
                <a:schemeClr val="bg1"/>
              </a:solidFill>
            </a:endParaRPr>
          </a:p>
          <a:p>
            <a:r>
              <a:rPr lang="ja-JP" altLang="en-US" dirty="0" smtClean="0">
                <a:solidFill>
                  <a:schemeClr val="bg1"/>
                </a:solidFill>
              </a:rPr>
              <a:t>（インターネット）</a:t>
            </a:r>
            <a:endParaRPr kumimoji="1" lang="ja-JP" altLang="en-US" dirty="0">
              <a:solidFill>
                <a:schemeClr val="bg1"/>
              </a:solidFill>
            </a:endParaRPr>
          </a:p>
        </p:txBody>
      </p:sp>
      <p:sp>
        <p:nvSpPr>
          <p:cNvPr id="198" name="テキスト ボックス 197"/>
          <p:cNvSpPr txBox="1"/>
          <p:nvPr/>
        </p:nvSpPr>
        <p:spPr>
          <a:xfrm>
            <a:off x="598467" y="6100545"/>
            <a:ext cx="1632178" cy="338554"/>
          </a:xfrm>
          <a:prstGeom prst="rect">
            <a:avLst/>
          </a:prstGeom>
          <a:noFill/>
        </p:spPr>
        <p:txBody>
          <a:bodyPr wrap="none" rtlCol="0">
            <a:spAutoFit/>
          </a:bodyPr>
          <a:lstStyle/>
          <a:p>
            <a:r>
              <a:rPr kumimoji="1" lang="en-US" altLang="ja-JP" sz="1600" dirty="0" smtClean="0">
                <a:solidFill>
                  <a:srgbClr val="800000"/>
                </a:solidFill>
              </a:rPr>
              <a:t>1950〜1960</a:t>
            </a:r>
            <a:r>
              <a:rPr kumimoji="1" lang="ja-JP" altLang="en-US" sz="1600" dirty="0" smtClean="0">
                <a:solidFill>
                  <a:srgbClr val="800000"/>
                </a:solidFill>
              </a:rPr>
              <a:t>年代</a:t>
            </a:r>
            <a:endParaRPr kumimoji="1" lang="ja-JP" altLang="en-US" sz="1600" dirty="0">
              <a:solidFill>
                <a:srgbClr val="800000"/>
              </a:solidFill>
            </a:endParaRPr>
          </a:p>
        </p:txBody>
      </p:sp>
      <p:sp>
        <p:nvSpPr>
          <p:cNvPr id="199" name="テキスト ボックス 198"/>
          <p:cNvSpPr txBox="1"/>
          <p:nvPr/>
        </p:nvSpPr>
        <p:spPr>
          <a:xfrm>
            <a:off x="6205560" y="1184445"/>
            <a:ext cx="1632178" cy="338554"/>
          </a:xfrm>
          <a:prstGeom prst="rect">
            <a:avLst/>
          </a:prstGeom>
          <a:noFill/>
        </p:spPr>
        <p:txBody>
          <a:bodyPr wrap="none" rtlCol="0">
            <a:spAutoFit/>
          </a:bodyPr>
          <a:lstStyle/>
          <a:p>
            <a:r>
              <a:rPr kumimoji="1" lang="en-US" altLang="ja-JP" sz="1600" dirty="0" smtClean="0">
                <a:solidFill>
                  <a:srgbClr val="008000"/>
                </a:solidFill>
              </a:rPr>
              <a:t>1970〜1990</a:t>
            </a:r>
            <a:r>
              <a:rPr kumimoji="1" lang="ja-JP" altLang="en-US" sz="1600" dirty="0" smtClean="0">
                <a:solidFill>
                  <a:srgbClr val="008000"/>
                </a:solidFill>
              </a:rPr>
              <a:t>年代</a:t>
            </a:r>
            <a:endParaRPr kumimoji="1" lang="ja-JP" altLang="en-US" sz="1600" dirty="0">
              <a:solidFill>
                <a:srgbClr val="008000"/>
              </a:solidFill>
            </a:endParaRPr>
          </a:p>
        </p:txBody>
      </p:sp>
      <p:sp>
        <p:nvSpPr>
          <p:cNvPr id="200" name="テキスト ボックス 199"/>
          <p:cNvSpPr txBox="1"/>
          <p:nvPr/>
        </p:nvSpPr>
        <p:spPr>
          <a:xfrm>
            <a:off x="3896453" y="3979379"/>
            <a:ext cx="1216198" cy="338554"/>
          </a:xfrm>
          <a:prstGeom prst="rect">
            <a:avLst/>
          </a:prstGeom>
          <a:noFill/>
        </p:spPr>
        <p:txBody>
          <a:bodyPr wrap="none" rtlCol="0">
            <a:spAutoFit/>
          </a:bodyPr>
          <a:lstStyle/>
          <a:p>
            <a:r>
              <a:rPr kumimoji="1" lang="en-US" altLang="ja-JP" sz="1600" dirty="0" smtClean="0">
                <a:solidFill>
                  <a:srgbClr val="3366FF"/>
                </a:solidFill>
              </a:rPr>
              <a:t>2000</a:t>
            </a:r>
            <a:r>
              <a:rPr kumimoji="1" lang="ja-JP" altLang="en-US" sz="1600" dirty="0" smtClean="0">
                <a:solidFill>
                  <a:srgbClr val="3366FF"/>
                </a:solidFill>
              </a:rPr>
              <a:t>年代</a:t>
            </a:r>
            <a:r>
              <a:rPr kumimoji="1" lang="en-US" altLang="ja-JP" sz="1600" dirty="0" smtClean="0">
                <a:solidFill>
                  <a:srgbClr val="3366FF"/>
                </a:solidFill>
              </a:rPr>
              <a:t>〜</a:t>
            </a:r>
            <a:endParaRPr kumimoji="1" lang="ja-JP" altLang="en-US" sz="1600" dirty="0">
              <a:solidFill>
                <a:srgbClr val="3366FF"/>
              </a:solidFill>
            </a:endParaRPr>
          </a:p>
        </p:txBody>
      </p:sp>
    </p:spTree>
    <p:extLst>
      <p:ext uri="{BB962C8B-B14F-4D97-AF65-F5344CB8AC3E}">
        <p14:creationId xmlns:p14="http://schemas.microsoft.com/office/powerpoint/2010/main" val="42366511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5</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5263732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457200" y="5025580"/>
            <a:ext cx="1682750" cy="373174"/>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人をつなげる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sp>
        <p:nvSpPr>
          <p:cNvPr id="5" name="直角三角形 4"/>
          <p:cNvSpPr/>
          <p:nvPr/>
        </p:nvSpPr>
        <p:spPr bwMode="auto">
          <a:xfrm flipH="1">
            <a:off x="2355848" y="1762340"/>
            <a:ext cx="4947374" cy="4686300"/>
          </a:xfrm>
          <a:prstGeom prst="rtTriangle">
            <a:avLst/>
          </a:prstGeom>
          <a:solidFill>
            <a:srgbClr val="0000FF">
              <a:alpha val="47000"/>
            </a:srgb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HGP創英角ｺﾞｼｯｸUB" pitchFamily="50" charset="-128"/>
              <a:ea typeface="HGP創英角ｺﾞｼｯｸUB" pitchFamily="50" charset="-128"/>
            </a:endParaRPr>
          </a:p>
        </p:txBody>
      </p:sp>
      <p:sp>
        <p:nvSpPr>
          <p:cNvPr id="9" name="直角三角形 8"/>
          <p:cNvSpPr/>
          <p:nvPr/>
        </p:nvSpPr>
        <p:spPr bwMode="auto">
          <a:xfrm flipH="1">
            <a:off x="2355848" y="3095840"/>
            <a:ext cx="4947374" cy="3352800"/>
          </a:xfrm>
          <a:prstGeom prst="rtTriangle">
            <a:avLst/>
          </a:prstGeom>
          <a:solidFill>
            <a:srgbClr val="0000FF">
              <a:alpha val="47000"/>
            </a:srgb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HGP創英角ｺﾞｼｯｸUB" pitchFamily="50" charset="-128"/>
              <a:ea typeface="HGP創英角ｺﾞｼｯｸUB" pitchFamily="50" charset="-128"/>
            </a:endParaRPr>
          </a:p>
        </p:txBody>
      </p:sp>
      <p:sp>
        <p:nvSpPr>
          <p:cNvPr id="10" name="テキスト ボックス 9"/>
          <p:cNvSpPr txBox="1"/>
          <p:nvPr/>
        </p:nvSpPr>
        <p:spPr>
          <a:xfrm>
            <a:off x="6402814" y="3653980"/>
            <a:ext cx="898002" cy="707886"/>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sz="1200" dirty="0" smtClean="0">
                <a:solidFill>
                  <a:schemeClr val="bg1"/>
                </a:solidFill>
                <a:latin typeface="HGP創英角ｺﾞｼｯｸUB" pitchFamily="50" charset="-128"/>
                <a:ea typeface="HGP創英角ｺﾞｼｯｸUB" pitchFamily="50" charset="-128"/>
              </a:rPr>
              <a:t>共有による</a:t>
            </a:r>
          </a:p>
          <a:p>
            <a:pPr algn="ctr"/>
            <a:r>
              <a:rPr kumimoji="1" lang="ja-JP" altLang="en-US" sz="2800" dirty="0" smtClean="0">
                <a:solidFill>
                  <a:schemeClr val="bg1"/>
                </a:solidFill>
                <a:latin typeface="HGP創英角ｺﾞｼｯｸUB" pitchFamily="50" charset="-128"/>
                <a:ea typeface="HGP創英角ｺﾞｼｯｸUB" pitchFamily="50" charset="-128"/>
              </a:rPr>
              <a:t>告知</a:t>
            </a:r>
            <a:endParaRPr kumimoji="1" lang="ja-JP" altLang="en-US" sz="2800" dirty="0">
              <a:solidFill>
                <a:schemeClr val="bg1"/>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6435677" y="4209339"/>
            <a:ext cx="867545" cy="40011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2000" dirty="0" smtClean="0">
                <a:solidFill>
                  <a:schemeClr val="bg1"/>
                </a:solidFill>
              </a:rPr>
              <a:t>1 to N</a:t>
            </a:r>
            <a:endParaRPr kumimoji="1" lang="ja-JP" altLang="en-US" sz="2000" dirty="0">
              <a:solidFill>
                <a:schemeClr val="bg1"/>
              </a:solidFill>
            </a:endParaRPr>
          </a:p>
        </p:txBody>
      </p:sp>
      <p:sp>
        <p:nvSpPr>
          <p:cNvPr id="12" name="ホームベース 11"/>
          <p:cNvSpPr/>
          <p:nvPr/>
        </p:nvSpPr>
        <p:spPr bwMode="auto">
          <a:xfrm flipH="1">
            <a:off x="7379422" y="1762340"/>
            <a:ext cx="1371600" cy="503464"/>
          </a:xfrm>
          <a:prstGeom prst="homePlate">
            <a:avLst>
              <a:gd name="adj" fmla="val 29221"/>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メッセンジャー</a:t>
            </a:r>
          </a:p>
        </p:txBody>
      </p:sp>
      <p:sp>
        <p:nvSpPr>
          <p:cNvPr id="13" name="ホームベース 12"/>
          <p:cNvSpPr/>
          <p:nvPr/>
        </p:nvSpPr>
        <p:spPr bwMode="auto">
          <a:xfrm flipH="1">
            <a:off x="7379422" y="2535473"/>
            <a:ext cx="1371600" cy="503464"/>
          </a:xfrm>
          <a:prstGeom prst="homePlate">
            <a:avLst>
              <a:gd name="adj" fmla="val 29221"/>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電子メール</a:t>
            </a:r>
          </a:p>
        </p:txBody>
      </p:sp>
      <p:sp>
        <p:nvSpPr>
          <p:cNvPr id="14" name="ホームベース 13"/>
          <p:cNvSpPr/>
          <p:nvPr/>
        </p:nvSpPr>
        <p:spPr bwMode="auto">
          <a:xfrm flipH="1">
            <a:off x="7379422" y="3161649"/>
            <a:ext cx="1371600" cy="503464"/>
          </a:xfrm>
          <a:prstGeom prst="homePlate">
            <a:avLst>
              <a:gd name="adj" fmla="val 29221"/>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掲示板</a:t>
            </a:r>
          </a:p>
        </p:txBody>
      </p:sp>
      <p:sp>
        <p:nvSpPr>
          <p:cNvPr id="15" name="ホームベース 14"/>
          <p:cNvSpPr/>
          <p:nvPr/>
        </p:nvSpPr>
        <p:spPr bwMode="auto">
          <a:xfrm flipH="1">
            <a:off x="7379422" y="4369716"/>
            <a:ext cx="1371600" cy="503464"/>
          </a:xfrm>
          <a:prstGeom prst="homePlate">
            <a:avLst>
              <a:gd name="adj" fmla="val 29221"/>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ブログ</a:t>
            </a:r>
          </a:p>
        </p:txBody>
      </p:sp>
      <p:sp>
        <p:nvSpPr>
          <p:cNvPr id="16" name="ホームベース 15"/>
          <p:cNvSpPr/>
          <p:nvPr/>
        </p:nvSpPr>
        <p:spPr bwMode="auto">
          <a:xfrm flipH="1">
            <a:off x="7379422" y="3753437"/>
            <a:ext cx="1371600" cy="503464"/>
          </a:xfrm>
          <a:prstGeom prst="homePlate">
            <a:avLst>
              <a:gd name="adj" fmla="val 29221"/>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ライブラリー</a:t>
            </a:r>
          </a:p>
        </p:txBody>
      </p:sp>
      <p:sp>
        <p:nvSpPr>
          <p:cNvPr id="17" name="ホームベース 16"/>
          <p:cNvSpPr/>
          <p:nvPr/>
        </p:nvSpPr>
        <p:spPr bwMode="auto">
          <a:xfrm flipH="1">
            <a:off x="7379422" y="5516674"/>
            <a:ext cx="1371600" cy="503464"/>
          </a:xfrm>
          <a:prstGeom prst="homePlate">
            <a:avLst>
              <a:gd name="adj" fmla="val 29221"/>
            </a:avLst>
          </a:prstGeom>
          <a:solidFill>
            <a:srgbClr val="000090"/>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ソーシャル</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メディア</a:t>
            </a:r>
          </a:p>
        </p:txBody>
      </p:sp>
      <p:sp>
        <p:nvSpPr>
          <p:cNvPr id="19" name="直角三角形 18"/>
          <p:cNvSpPr/>
          <p:nvPr/>
        </p:nvSpPr>
        <p:spPr bwMode="auto">
          <a:xfrm flipH="1">
            <a:off x="2355848" y="4584709"/>
            <a:ext cx="4947374" cy="1863931"/>
          </a:xfrm>
          <a:prstGeom prst="rtTriangle">
            <a:avLst/>
          </a:prstGeom>
          <a:solidFill>
            <a:srgbClr val="0000FF">
              <a:alpha val="47000"/>
            </a:srgb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HGP創英角ｺﾞｼｯｸUB" pitchFamily="50" charset="-128"/>
              <a:ea typeface="HGP創英角ｺﾞｼｯｸUB" pitchFamily="50" charset="-128"/>
            </a:endParaRPr>
          </a:p>
        </p:txBody>
      </p:sp>
      <p:sp>
        <p:nvSpPr>
          <p:cNvPr id="20" name="テキスト ボックス 19"/>
          <p:cNvSpPr txBox="1"/>
          <p:nvPr/>
        </p:nvSpPr>
        <p:spPr>
          <a:xfrm>
            <a:off x="6400411" y="5232094"/>
            <a:ext cx="898002" cy="707886"/>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sz="1200" dirty="0" smtClean="0">
                <a:solidFill>
                  <a:schemeClr val="bg1"/>
                </a:solidFill>
                <a:latin typeface="HGP創英角ｺﾞｼｯｸUB" pitchFamily="50" charset="-128"/>
                <a:ea typeface="HGP創英角ｺﾞｼｯｸUB" pitchFamily="50" charset="-128"/>
              </a:rPr>
              <a:t>共感による</a:t>
            </a:r>
          </a:p>
          <a:p>
            <a:pPr algn="ctr"/>
            <a:r>
              <a:rPr lang="ja-JP" altLang="en-US" sz="2800" dirty="0">
                <a:solidFill>
                  <a:schemeClr val="bg1"/>
                </a:solidFill>
                <a:latin typeface="HGP創英角ｺﾞｼｯｸUB" pitchFamily="50" charset="-128"/>
                <a:ea typeface="HGP創英角ｺﾞｼｯｸUB" pitchFamily="50" charset="-128"/>
              </a:rPr>
              <a:t>拡散</a:t>
            </a:r>
            <a:endParaRPr kumimoji="1" lang="ja-JP" altLang="en-US" sz="2800" dirty="0">
              <a:solidFill>
                <a:schemeClr val="bg1"/>
              </a:solidFill>
              <a:latin typeface="HGP創英角ｺﾞｼｯｸUB" pitchFamily="50" charset="-128"/>
              <a:ea typeface="HGP創英角ｺﾞｼｯｸUB" pitchFamily="50" charset="-128"/>
            </a:endParaRPr>
          </a:p>
        </p:txBody>
      </p:sp>
      <p:sp>
        <p:nvSpPr>
          <p:cNvPr id="21" name="テキスト ボックス 20"/>
          <p:cNvSpPr txBox="1"/>
          <p:nvPr/>
        </p:nvSpPr>
        <p:spPr>
          <a:xfrm>
            <a:off x="6438511" y="5772806"/>
            <a:ext cx="910827" cy="40011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2000" dirty="0" smtClean="0">
                <a:solidFill>
                  <a:schemeClr val="bg1"/>
                </a:solidFill>
              </a:rPr>
              <a:t>N to N</a:t>
            </a:r>
            <a:endParaRPr kumimoji="1" lang="ja-JP" altLang="en-US" sz="2000" dirty="0">
              <a:solidFill>
                <a:schemeClr val="bg1"/>
              </a:solidFill>
            </a:endParaRPr>
          </a:p>
        </p:txBody>
      </p:sp>
      <p:sp>
        <p:nvSpPr>
          <p:cNvPr id="22" name="角丸四角形 21"/>
          <p:cNvSpPr/>
          <p:nvPr/>
        </p:nvSpPr>
        <p:spPr bwMode="auto">
          <a:xfrm>
            <a:off x="2355848" y="975471"/>
            <a:ext cx="6395173" cy="6096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4" name="角丸四角形 23"/>
          <p:cNvSpPr/>
          <p:nvPr/>
        </p:nvSpPr>
        <p:spPr bwMode="auto">
          <a:xfrm>
            <a:off x="2355850" y="2853880"/>
            <a:ext cx="3548064"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ルーチンワーク</a:t>
            </a:r>
            <a:endParaRPr kumimoji="0" lang="en-US" altLang="ja-JP"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dirty="0" smtClean="0">
                <a:solidFill>
                  <a:schemeClr val="bg1"/>
                </a:solidFill>
                <a:latin typeface="HGP創英角ｺﾞｼｯｸUB" pitchFamily="50" charset="-128"/>
                <a:ea typeface="HGP創英角ｺﾞｼｯｸUB" pitchFamily="50" charset="-128"/>
              </a:rPr>
              <a:t>大量・繰り返しの自動化</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5" name="角丸四角形 24"/>
          <p:cNvSpPr/>
          <p:nvPr/>
        </p:nvSpPr>
        <p:spPr bwMode="auto">
          <a:xfrm>
            <a:off x="2355850" y="3923649"/>
            <a:ext cx="3548064"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ワークフロー</a:t>
            </a:r>
            <a:endParaRPr kumimoji="0" lang="en-US" altLang="ja-JP"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業務の流れを電子化</a:t>
            </a:r>
          </a:p>
        </p:txBody>
      </p:sp>
      <p:sp>
        <p:nvSpPr>
          <p:cNvPr id="26" name="角丸四角形 25"/>
          <p:cNvSpPr/>
          <p:nvPr/>
        </p:nvSpPr>
        <p:spPr bwMode="auto">
          <a:xfrm>
            <a:off x="2355850" y="5025580"/>
            <a:ext cx="3548064" cy="685800"/>
          </a:xfrm>
          <a:prstGeom prst="roundRect">
            <a:avLst>
              <a:gd name="adj" fmla="val 0"/>
            </a:avLst>
          </a:prstGeom>
          <a:solidFill>
            <a:schemeClr val="accent3">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コラボレーション</a:t>
            </a:r>
            <a:endParaRPr kumimoji="0" lang="en-US" altLang="ja-JP"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dirty="0" smtClean="0">
                <a:solidFill>
                  <a:schemeClr val="bg1"/>
                </a:solidFill>
                <a:latin typeface="HGP創英角ｺﾞｼｯｸUB" pitchFamily="50" charset="-128"/>
                <a:ea typeface="HGP創英角ｺﾞｼｯｸUB" pitchFamily="50" charset="-128"/>
              </a:rPr>
              <a:t>協働作業</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7" name="角丸四角形 26"/>
          <p:cNvSpPr/>
          <p:nvPr/>
        </p:nvSpPr>
        <p:spPr bwMode="auto">
          <a:xfrm>
            <a:off x="2355850" y="1787080"/>
            <a:ext cx="3548064" cy="685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2400" dirty="0" smtClean="0">
                <a:solidFill>
                  <a:schemeClr val="bg1"/>
                </a:solidFill>
                <a:latin typeface="HGP創英角ｺﾞｼｯｸUB" pitchFamily="50" charset="-128"/>
                <a:ea typeface="HGP創英角ｺﾞｼｯｸUB" pitchFamily="50" charset="-128"/>
              </a:rPr>
              <a:t>カリ</a:t>
            </a:r>
            <a:r>
              <a:rPr kumimoji="0" lang="ja-JP" altLang="en-US"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キュレーション</a:t>
            </a:r>
            <a:endParaRPr kumimoji="0" lang="en-US" altLang="ja-JP" sz="2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大規模計算</a:t>
            </a:r>
          </a:p>
        </p:txBody>
      </p:sp>
      <p:sp>
        <p:nvSpPr>
          <p:cNvPr id="28" name="下矢印 27"/>
          <p:cNvSpPr/>
          <p:nvPr/>
        </p:nvSpPr>
        <p:spPr bwMode="auto">
          <a:xfrm>
            <a:off x="3860368" y="2434780"/>
            <a:ext cx="533400" cy="503464"/>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29" name="下矢印 28"/>
          <p:cNvSpPr/>
          <p:nvPr/>
        </p:nvSpPr>
        <p:spPr bwMode="auto">
          <a:xfrm>
            <a:off x="3860368" y="3504459"/>
            <a:ext cx="533400" cy="503464"/>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0" name="下矢印 29"/>
          <p:cNvSpPr/>
          <p:nvPr/>
        </p:nvSpPr>
        <p:spPr bwMode="auto">
          <a:xfrm>
            <a:off x="3860368" y="4584709"/>
            <a:ext cx="533400" cy="503464"/>
          </a:xfrm>
          <a:prstGeom prst="downArrow">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2355849" y="1193680"/>
            <a:ext cx="3548064" cy="381000"/>
          </a:xfrm>
          <a:prstGeom prst="roundRect">
            <a:avLst>
              <a:gd name="adj" fmla="val 0"/>
            </a:avLst>
          </a:prstGeom>
          <a:solidFill>
            <a:schemeClr val="accent3">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08000"/>
                </a:solidFill>
                <a:effectLst/>
                <a:latin typeface="HGP創英角ｺﾞｼｯｸUB" pitchFamily="50" charset="-128"/>
                <a:ea typeface="HGP創英角ｺﾞｼｯｸUB" pitchFamily="50" charset="-128"/>
              </a:rPr>
              <a:t>オペレーション</a:t>
            </a:r>
          </a:p>
        </p:txBody>
      </p:sp>
      <p:sp>
        <p:nvSpPr>
          <p:cNvPr id="32" name="正方形/長方形 31"/>
          <p:cNvSpPr/>
          <p:nvPr/>
        </p:nvSpPr>
        <p:spPr>
          <a:xfrm>
            <a:off x="6249889" y="1080216"/>
            <a:ext cx="2106666" cy="400110"/>
          </a:xfrm>
          <a:prstGeom prst="rect">
            <a:avLst/>
          </a:prstGeom>
        </p:spPr>
        <p:txBody>
          <a:bodyPr wrap="none">
            <a:spAutoFit/>
          </a:bodyPr>
          <a:lstStyle/>
          <a:p>
            <a:pPr lvl="0" algn="r">
              <a:spcBef>
                <a:spcPct val="20000"/>
              </a:spcBef>
            </a:pPr>
            <a:r>
              <a:rPr kumimoji="0" lang="ja-JP" altLang="en-US" sz="2000" dirty="0">
                <a:solidFill>
                  <a:srgbClr val="FFFFFF"/>
                </a:solidFill>
                <a:latin typeface="HGP創英角ｺﾞｼｯｸUB" pitchFamily="50" charset="-128"/>
                <a:ea typeface="HGP創英角ｺﾞｼｯｸUB" pitchFamily="50" charset="-128"/>
              </a:rPr>
              <a:t>コミュニケーション </a:t>
            </a:r>
          </a:p>
        </p:txBody>
      </p:sp>
      <p:grpSp>
        <p:nvGrpSpPr>
          <p:cNvPr id="33" name="図形グループ 32"/>
          <p:cNvGrpSpPr/>
          <p:nvPr/>
        </p:nvGrpSpPr>
        <p:grpSpPr>
          <a:xfrm>
            <a:off x="571499" y="5291090"/>
            <a:ext cx="228599" cy="443927"/>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984250" y="5291090"/>
            <a:ext cx="228599" cy="443927"/>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384300" y="5291090"/>
            <a:ext cx="228599" cy="443927"/>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784350" y="5291090"/>
            <a:ext cx="228599" cy="443927"/>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800098" y="5353706"/>
            <a:ext cx="228599" cy="443927"/>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1212849" y="5353706"/>
            <a:ext cx="228599" cy="443927"/>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1612899" y="5335314"/>
            <a:ext cx="228599" cy="443927"/>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5" name="フローチャート: 複数書類 54"/>
          <p:cNvSpPr/>
          <p:nvPr/>
        </p:nvSpPr>
        <p:spPr>
          <a:xfrm>
            <a:off x="457200" y="396404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複数書類 55"/>
          <p:cNvSpPr/>
          <p:nvPr/>
        </p:nvSpPr>
        <p:spPr>
          <a:xfrm>
            <a:off x="1104900" y="396404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複数書類 56"/>
          <p:cNvSpPr/>
          <p:nvPr/>
        </p:nvSpPr>
        <p:spPr>
          <a:xfrm>
            <a:off x="1733549" y="3964041"/>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右矢印 57"/>
          <p:cNvSpPr/>
          <p:nvPr/>
        </p:nvSpPr>
        <p:spPr>
          <a:xfrm>
            <a:off x="1473202" y="4077962"/>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右矢印 58"/>
          <p:cNvSpPr/>
          <p:nvPr/>
        </p:nvSpPr>
        <p:spPr>
          <a:xfrm>
            <a:off x="835026" y="4078546"/>
            <a:ext cx="298447" cy="277886"/>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527049" y="4184126"/>
            <a:ext cx="228599" cy="443927"/>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1155701" y="4184126"/>
            <a:ext cx="228599" cy="443927"/>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1784350" y="4165734"/>
            <a:ext cx="228599" cy="443927"/>
            <a:chOff x="1946324" y="4125162"/>
            <a:chExt cx="969964" cy="2007872"/>
          </a:xfrm>
        </p:grpSpPr>
        <p:sp>
          <p:nvSpPr>
            <p:cNvPr id="67" name="円/楕円 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フローチャート: 複数書類 68"/>
          <p:cNvSpPr/>
          <p:nvPr/>
        </p:nvSpPr>
        <p:spPr>
          <a:xfrm>
            <a:off x="457200" y="2895785"/>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0" name="図形グループ 69"/>
          <p:cNvGrpSpPr/>
          <p:nvPr/>
        </p:nvGrpSpPr>
        <p:grpSpPr>
          <a:xfrm>
            <a:off x="508001" y="3097478"/>
            <a:ext cx="228599" cy="443927"/>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3" name="環状矢印 72"/>
          <p:cNvSpPr/>
          <p:nvPr/>
        </p:nvSpPr>
        <p:spPr>
          <a:xfrm>
            <a:off x="704851" y="2845489"/>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1346201" y="2895785"/>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a:off x="1397002" y="3097478"/>
            <a:ext cx="228599" cy="443927"/>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環状矢印 77"/>
          <p:cNvSpPr/>
          <p:nvPr/>
        </p:nvSpPr>
        <p:spPr>
          <a:xfrm>
            <a:off x="1593852" y="2845489"/>
            <a:ext cx="495298" cy="500701"/>
          </a:xfrm>
          <a:prstGeom prst="circularArrow">
            <a:avLst>
              <a:gd name="adj1" fmla="val 12500"/>
              <a:gd name="adj2" fmla="val 1097467"/>
              <a:gd name="adj3" fmla="val 20457681"/>
              <a:gd name="adj4" fmla="val 595119"/>
              <a:gd name="adj5" fmla="val 125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複数書類 78"/>
          <p:cNvSpPr/>
          <p:nvPr/>
        </p:nvSpPr>
        <p:spPr>
          <a:xfrm>
            <a:off x="1098549" y="182726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0" name="図形グループ 79"/>
          <p:cNvGrpSpPr/>
          <p:nvPr/>
        </p:nvGrpSpPr>
        <p:grpSpPr>
          <a:xfrm>
            <a:off x="1149350" y="2028953"/>
            <a:ext cx="228599" cy="443927"/>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3" name="フローチャート: 複数書類 82"/>
          <p:cNvSpPr/>
          <p:nvPr/>
        </p:nvSpPr>
        <p:spPr>
          <a:xfrm>
            <a:off x="457200" y="182726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4" name="図形グループ 83"/>
          <p:cNvGrpSpPr/>
          <p:nvPr/>
        </p:nvGrpSpPr>
        <p:grpSpPr>
          <a:xfrm>
            <a:off x="508001" y="2028953"/>
            <a:ext cx="228599" cy="443927"/>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7" name="フローチャート: 複数書類 86"/>
          <p:cNvSpPr/>
          <p:nvPr/>
        </p:nvSpPr>
        <p:spPr>
          <a:xfrm>
            <a:off x="1733548" y="1834700"/>
            <a:ext cx="406401" cy="39782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8" name="図形グループ 87"/>
          <p:cNvGrpSpPr/>
          <p:nvPr/>
        </p:nvGrpSpPr>
        <p:grpSpPr>
          <a:xfrm>
            <a:off x="1784349" y="2036393"/>
            <a:ext cx="228599" cy="443927"/>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1" name="テキスト ボックス 90"/>
          <p:cNvSpPr txBox="1"/>
          <p:nvPr/>
        </p:nvSpPr>
        <p:spPr>
          <a:xfrm>
            <a:off x="5166464" y="5988250"/>
            <a:ext cx="1083425" cy="369332"/>
          </a:xfrm>
          <a:prstGeom prst="rect">
            <a:avLst/>
          </a:prstGeom>
          <a:noFill/>
        </p:spPr>
        <p:txBody>
          <a:bodyPr wrap="none" rtlCol="0">
            <a:spAutoFit/>
          </a:bodyPr>
          <a:lstStyle/>
          <a:p>
            <a:r>
              <a:rPr kumimoji="1" lang="en-US" altLang="ja-JP" dirty="0" smtClean="0">
                <a:solidFill>
                  <a:schemeClr val="bg1"/>
                </a:solidFill>
              </a:rPr>
              <a:t>Facebook</a:t>
            </a:r>
            <a:endParaRPr kumimoji="1" lang="ja-JP" altLang="en-US" dirty="0">
              <a:solidFill>
                <a:schemeClr val="bg1"/>
              </a:solidFill>
            </a:endParaRPr>
          </a:p>
        </p:txBody>
      </p:sp>
      <p:sp>
        <p:nvSpPr>
          <p:cNvPr id="92" name="テキスト ボックス 91"/>
          <p:cNvSpPr txBox="1"/>
          <p:nvPr/>
        </p:nvSpPr>
        <p:spPr>
          <a:xfrm>
            <a:off x="5393014" y="5726810"/>
            <a:ext cx="856875" cy="369332"/>
          </a:xfrm>
          <a:prstGeom prst="rect">
            <a:avLst/>
          </a:prstGeom>
          <a:noFill/>
        </p:spPr>
        <p:txBody>
          <a:bodyPr wrap="none" rtlCol="0">
            <a:spAutoFit/>
          </a:bodyPr>
          <a:lstStyle/>
          <a:p>
            <a:r>
              <a:rPr kumimoji="1" lang="en-US" altLang="ja-JP" dirty="0" smtClean="0">
                <a:solidFill>
                  <a:schemeClr val="bg1"/>
                </a:solidFill>
              </a:rPr>
              <a:t>Twitter</a:t>
            </a:r>
            <a:endParaRPr kumimoji="1" lang="ja-JP" altLang="en-US" dirty="0">
              <a:solidFill>
                <a:schemeClr val="bg1"/>
              </a:solidFill>
            </a:endParaRPr>
          </a:p>
        </p:txBody>
      </p:sp>
      <p:sp>
        <p:nvSpPr>
          <p:cNvPr id="93" name="テキスト ボックス 92"/>
          <p:cNvSpPr txBox="1"/>
          <p:nvPr/>
        </p:nvSpPr>
        <p:spPr>
          <a:xfrm>
            <a:off x="5230698" y="3604541"/>
            <a:ext cx="1172116" cy="276999"/>
          </a:xfrm>
          <a:prstGeom prst="rect">
            <a:avLst/>
          </a:prstGeom>
          <a:noFill/>
        </p:spPr>
        <p:txBody>
          <a:bodyPr wrap="none" rtlCol="0">
            <a:spAutoFit/>
          </a:bodyPr>
          <a:lstStyle/>
          <a:p>
            <a:r>
              <a:rPr kumimoji="1" lang="ja-JP" altLang="en-US" sz="1200" dirty="0" smtClean="0">
                <a:solidFill>
                  <a:schemeClr val="bg1"/>
                </a:solidFill>
              </a:rPr>
              <a:t>グループウェア</a:t>
            </a:r>
            <a:endParaRPr kumimoji="1" lang="ja-JP" altLang="en-US" sz="1200" dirty="0">
              <a:solidFill>
                <a:schemeClr val="bg1"/>
              </a:solidFill>
            </a:endParaRPr>
          </a:p>
        </p:txBody>
      </p:sp>
      <p:sp>
        <p:nvSpPr>
          <p:cNvPr id="94" name="フローチャート: 複数書類 93"/>
          <p:cNvSpPr/>
          <p:nvPr/>
        </p:nvSpPr>
        <p:spPr>
          <a:xfrm>
            <a:off x="609600" y="4929170"/>
            <a:ext cx="301627" cy="318005"/>
          </a:xfrm>
          <a:prstGeom prst="flowChartMultidocument">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1162052" y="4945105"/>
            <a:ext cx="311150" cy="302070"/>
          </a:xfrm>
          <a:prstGeom prst="flowChartMagneticDisk">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96" name="フローチャート: 代替処理 95"/>
          <p:cNvSpPr/>
          <p:nvPr/>
        </p:nvSpPr>
        <p:spPr>
          <a:xfrm>
            <a:off x="1733548" y="4945104"/>
            <a:ext cx="279401" cy="286989"/>
          </a:xfrm>
          <a:prstGeom prst="flowChartAlternateProcess">
            <a:avLst/>
          </a:prstGeom>
          <a:solidFill>
            <a:schemeClr val="bg1">
              <a:lumMod val="75000"/>
            </a:schemeClr>
          </a:solidFill>
          <a:ln w="3175"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6435677" y="2401255"/>
            <a:ext cx="902811" cy="707886"/>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sz="1200" dirty="0" smtClean="0">
                <a:solidFill>
                  <a:schemeClr val="bg1"/>
                </a:solidFill>
                <a:latin typeface="HGP創英角ｺﾞｼｯｸUB" pitchFamily="50" charset="-128"/>
                <a:ea typeface="HGP創英角ｺﾞｼｯｸUB" pitchFamily="50" charset="-128"/>
              </a:rPr>
              <a:t>送付による</a:t>
            </a:r>
          </a:p>
          <a:p>
            <a:pPr algn="ctr"/>
            <a:r>
              <a:rPr lang="ja-JP" altLang="en-US" sz="2800" dirty="0">
                <a:solidFill>
                  <a:schemeClr val="bg1"/>
                </a:solidFill>
                <a:latin typeface="HGP創英角ｺﾞｼｯｸUB" pitchFamily="50" charset="-128"/>
                <a:ea typeface="HGP創英角ｺﾞｼｯｸUB" pitchFamily="50" charset="-128"/>
              </a:rPr>
              <a:t>伝達</a:t>
            </a:r>
            <a:endParaRPr kumimoji="1" lang="ja-JP" altLang="en-US" sz="2800" dirty="0">
              <a:solidFill>
                <a:schemeClr val="bg1"/>
              </a:solidFill>
              <a:latin typeface="HGP創英角ｺﾞｼｯｸUB" pitchFamily="50" charset="-128"/>
              <a:ea typeface="HGP創英角ｺﾞｼｯｸUB" pitchFamily="50" charset="-128"/>
            </a:endParaRPr>
          </a:p>
        </p:txBody>
      </p:sp>
      <p:sp>
        <p:nvSpPr>
          <p:cNvPr id="7" name="テキスト ボックス 6"/>
          <p:cNvSpPr txBox="1"/>
          <p:nvPr/>
        </p:nvSpPr>
        <p:spPr>
          <a:xfrm>
            <a:off x="6514223" y="2921185"/>
            <a:ext cx="824265" cy="400110"/>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2000" dirty="0" smtClean="0">
                <a:solidFill>
                  <a:schemeClr val="bg1"/>
                </a:solidFill>
              </a:rPr>
              <a:t>1 to 1</a:t>
            </a:r>
            <a:endParaRPr kumimoji="1" lang="ja-JP" altLang="en-US" sz="2000" dirty="0">
              <a:solidFill>
                <a:schemeClr val="bg1"/>
              </a:solidFill>
            </a:endParaRPr>
          </a:p>
        </p:txBody>
      </p:sp>
    </p:spTree>
    <p:extLst>
      <p:ext uri="{BB962C8B-B14F-4D97-AF65-F5344CB8AC3E}">
        <p14:creationId xmlns:p14="http://schemas.microsoft.com/office/powerpoint/2010/main" val="30282989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角丸四角形 210"/>
          <p:cNvSpPr/>
          <p:nvPr/>
        </p:nvSpPr>
        <p:spPr bwMode="auto">
          <a:xfrm>
            <a:off x="2045419" y="4005560"/>
            <a:ext cx="6192688" cy="687090"/>
          </a:xfrm>
          <a:prstGeom prst="round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タイトル 1"/>
          <p:cNvSpPr>
            <a:spLocks noGrp="1"/>
          </p:cNvSpPr>
          <p:nvPr>
            <p:ph type="title"/>
          </p:nvPr>
        </p:nvSpPr>
        <p:spPr/>
        <p:txBody>
          <a:bodyPr/>
          <a:lstStyle/>
          <a:p>
            <a:r>
              <a:rPr kumimoji="1" lang="ja-JP" altLang="en-US" dirty="0" smtClean="0"/>
              <a:t>ものをつなげる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sp>
        <p:nvSpPr>
          <p:cNvPr id="4" name="角丸四角形 3"/>
          <p:cNvSpPr/>
          <p:nvPr/>
        </p:nvSpPr>
        <p:spPr bwMode="auto">
          <a:xfrm>
            <a:off x="2060228" y="4841602"/>
            <a:ext cx="6192688" cy="720080"/>
          </a:xfrm>
          <a:prstGeom prst="roundRect">
            <a:avLst>
              <a:gd name="adj" fmla="val 0"/>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5" name="フローチャート: 磁気ディスク 4"/>
          <p:cNvSpPr/>
          <p:nvPr/>
        </p:nvSpPr>
        <p:spPr bwMode="auto">
          <a:xfrm>
            <a:off x="2051720" y="5733256"/>
            <a:ext cx="6192688" cy="720080"/>
          </a:xfrm>
          <a:prstGeom prst="flowChartMagneticDisk">
            <a:avLst/>
          </a:prstGeom>
          <a:solidFill>
            <a:srgbClr val="1FAECD"/>
          </a:solidFill>
          <a:ln w="19050" cmpd="sng">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dirty="0" smtClean="0">
              <a:ln>
                <a:noFill/>
              </a:ln>
              <a:effectLst/>
              <a:latin typeface="+mn-lt"/>
              <a:ea typeface="+mn-ea"/>
            </a:endParaRPr>
          </a:p>
        </p:txBody>
      </p:sp>
      <p:sp>
        <p:nvSpPr>
          <p:cNvPr id="6" name="テキスト ボックス 5"/>
          <p:cNvSpPr txBox="1"/>
          <p:nvPr/>
        </p:nvSpPr>
        <p:spPr>
          <a:xfrm>
            <a:off x="4385476" y="6017021"/>
            <a:ext cx="1525177" cy="40011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2000" dirty="0" smtClean="0">
                <a:solidFill>
                  <a:schemeClr val="bg1"/>
                </a:solidFill>
                <a:latin typeface="+mn-lt"/>
                <a:ea typeface="+mn-ea"/>
              </a:rPr>
              <a:t>ビッグデータ</a:t>
            </a:r>
          </a:p>
        </p:txBody>
      </p:sp>
      <p:sp>
        <p:nvSpPr>
          <p:cNvPr id="9" name="フローチャート: 磁気ディスク 8"/>
          <p:cNvSpPr/>
          <p:nvPr/>
        </p:nvSpPr>
        <p:spPr bwMode="auto">
          <a:xfrm>
            <a:off x="2455653" y="4108450"/>
            <a:ext cx="792088" cy="473174"/>
          </a:xfrm>
          <a:prstGeom prst="flowChartMagneticDisk">
            <a:avLst/>
          </a:prstGeom>
          <a:solidFill>
            <a:srgbClr val="FF6666"/>
          </a:solidFill>
          <a:ln w="19050" cmpd="sng">
            <a:solidFill>
              <a:schemeClr val="bg1"/>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effectLst/>
                <a:latin typeface="+mn-lt"/>
                <a:ea typeface="+mn-ea"/>
              </a:rPr>
              <a:t>Log</a:t>
            </a:r>
            <a:endParaRPr kumimoji="0" lang="ja-JP" altLang="en-US" sz="800" b="0" i="0" u="none" strike="noStrike" cap="none" normalizeH="0" dirty="0" smtClean="0">
              <a:ln>
                <a:noFill/>
              </a:ln>
              <a:effectLst/>
              <a:latin typeface="+mn-lt"/>
              <a:ea typeface="+mn-ea"/>
            </a:endParaRPr>
          </a:p>
        </p:txBody>
      </p:sp>
      <p:sp>
        <p:nvSpPr>
          <p:cNvPr id="10" name="フローチャート: 磁気ディスク 9"/>
          <p:cNvSpPr/>
          <p:nvPr/>
        </p:nvSpPr>
        <p:spPr bwMode="auto">
          <a:xfrm>
            <a:off x="7092280" y="4108450"/>
            <a:ext cx="792088" cy="473174"/>
          </a:xfrm>
          <a:prstGeom prst="flowChartMagneticDisk">
            <a:avLst/>
          </a:prstGeom>
          <a:solidFill>
            <a:srgbClr val="FF6666"/>
          </a:solidFill>
          <a:ln w="19050" cmpd="sng">
            <a:solidFill>
              <a:schemeClr val="bg1"/>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機器データ</a:t>
            </a:r>
          </a:p>
        </p:txBody>
      </p:sp>
      <p:sp>
        <p:nvSpPr>
          <p:cNvPr id="15" name="角丸四角形 14"/>
          <p:cNvSpPr/>
          <p:nvPr/>
        </p:nvSpPr>
        <p:spPr bwMode="auto">
          <a:xfrm>
            <a:off x="3572396" y="4913610"/>
            <a:ext cx="1008112" cy="57606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ワークフロー</a:t>
            </a:r>
          </a:p>
        </p:txBody>
      </p:sp>
      <p:sp>
        <p:nvSpPr>
          <p:cNvPr id="16" name="角丸四角形 15"/>
          <p:cNvSpPr/>
          <p:nvPr/>
        </p:nvSpPr>
        <p:spPr bwMode="auto">
          <a:xfrm>
            <a:off x="4652516" y="4913610"/>
            <a:ext cx="1008112" cy="57606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自動化</a:t>
            </a:r>
            <a:r>
              <a:rPr kumimoji="0" lang="ja-JP" altLang="en-US" sz="1000" dirty="0" smtClean="0">
                <a:solidFill>
                  <a:srgbClr val="FFFFFF"/>
                </a:solidFill>
                <a:latin typeface="+mn-lt"/>
                <a:ea typeface="+mn-ea"/>
              </a:rPr>
              <a:t>・</a:t>
            </a:r>
            <a:r>
              <a:rPr kumimoji="0" lang="ja-JP" altLang="en-US" sz="1000" b="0" i="0" u="none" strike="noStrike" cap="none" normalizeH="0" dirty="0" smtClean="0">
                <a:ln>
                  <a:noFill/>
                </a:ln>
                <a:solidFill>
                  <a:srgbClr val="FFFFFF"/>
                </a:solidFill>
                <a:effectLst/>
                <a:latin typeface="+mn-lt"/>
                <a:ea typeface="+mn-ea"/>
              </a:rPr>
              <a:t>制御</a:t>
            </a:r>
          </a:p>
        </p:txBody>
      </p:sp>
      <p:sp>
        <p:nvSpPr>
          <p:cNvPr id="18" name="角丸四角形 17"/>
          <p:cNvSpPr/>
          <p:nvPr/>
        </p:nvSpPr>
        <p:spPr bwMode="auto">
          <a:xfrm>
            <a:off x="2051720" y="2159325"/>
            <a:ext cx="6192688" cy="1028328"/>
          </a:xfrm>
          <a:prstGeom prst="roundRect">
            <a:avLst>
              <a:gd name="adj" fmla="val 0"/>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9" name="角丸四角形 18"/>
          <p:cNvSpPr/>
          <p:nvPr/>
        </p:nvSpPr>
        <p:spPr bwMode="auto">
          <a:xfrm>
            <a:off x="4680012"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スマートフォン</a:t>
            </a:r>
          </a:p>
        </p:txBody>
      </p:sp>
      <p:sp>
        <p:nvSpPr>
          <p:cNvPr id="20" name="角丸四角形 19"/>
          <p:cNvSpPr/>
          <p:nvPr/>
        </p:nvSpPr>
        <p:spPr bwMode="auto">
          <a:xfrm>
            <a:off x="2411760"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自動車</a:t>
            </a:r>
          </a:p>
        </p:txBody>
      </p:sp>
      <p:sp>
        <p:nvSpPr>
          <p:cNvPr id="21" name="角丸四角形 20"/>
          <p:cNvSpPr/>
          <p:nvPr/>
        </p:nvSpPr>
        <p:spPr bwMode="auto">
          <a:xfrm>
            <a:off x="5796136"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ウェアラブル</a:t>
            </a:r>
          </a:p>
        </p:txBody>
      </p:sp>
      <p:sp>
        <p:nvSpPr>
          <p:cNvPr id="22" name="角丸四角形 21"/>
          <p:cNvSpPr/>
          <p:nvPr/>
        </p:nvSpPr>
        <p:spPr bwMode="auto">
          <a:xfrm>
            <a:off x="6948264"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家電</a:t>
            </a:r>
          </a:p>
        </p:txBody>
      </p:sp>
      <p:sp>
        <p:nvSpPr>
          <p:cNvPr id="23" name="角丸四角形 22"/>
          <p:cNvSpPr/>
          <p:nvPr/>
        </p:nvSpPr>
        <p:spPr bwMode="auto">
          <a:xfrm>
            <a:off x="3563888"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スマートメーター</a:t>
            </a:r>
          </a:p>
        </p:txBody>
      </p:sp>
      <p:sp>
        <p:nvSpPr>
          <p:cNvPr id="24" name="角丸四角形 23"/>
          <p:cNvSpPr/>
          <p:nvPr/>
        </p:nvSpPr>
        <p:spPr bwMode="auto">
          <a:xfrm>
            <a:off x="2051720" y="1154521"/>
            <a:ext cx="6192688" cy="851942"/>
          </a:xfrm>
          <a:prstGeom prst="roundRect">
            <a:avLst>
              <a:gd name="adj" fmla="val 0"/>
            </a:avLst>
          </a:prstGeom>
          <a:solidFill>
            <a:srgbClr val="BED3FE"/>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5" name="角丸四角形 24"/>
          <p:cNvSpPr/>
          <p:nvPr/>
        </p:nvSpPr>
        <p:spPr bwMode="auto">
          <a:xfrm>
            <a:off x="4680012"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物流</a:t>
            </a:r>
          </a:p>
        </p:txBody>
      </p:sp>
      <p:sp>
        <p:nvSpPr>
          <p:cNvPr id="26" name="角丸四角形 25"/>
          <p:cNvSpPr/>
          <p:nvPr/>
        </p:nvSpPr>
        <p:spPr bwMode="auto">
          <a:xfrm>
            <a:off x="2411760"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農業</a:t>
            </a:r>
          </a:p>
        </p:txBody>
      </p:sp>
      <p:sp>
        <p:nvSpPr>
          <p:cNvPr id="27" name="角丸四角形 26"/>
          <p:cNvSpPr/>
          <p:nvPr/>
        </p:nvSpPr>
        <p:spPr bwMode="auto">
          <a:xfrm>
            <a:off x="5796136"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mn-lt"/>
                <a:ea typeface="+mn-ea"/>
              </a:rPr>
              <a:t>交通</a:t>
            </a:r>
            <a:endParaRPr kumimoji="0" lang="ja-JP" altLang="en-US" sz="800" b="0" i="0" u="none" strike="noStrike" cap="none" normalizeH="0" dirty="0" smtClean="0">
              <a:ln>
                <a:noFill/>
              </a:ln>
              <a:solidFill>
                <a:srgbClr val="FFFFFF"/>
              </a:solidFill>
              <a:effectLst/>
              <a:latin typeface="+mn-lt"/>
              <a:ea typeface="+mn-ea"/>
            </a:endParaRPr>
          </a:p>
        </p:txBody>
      </p:sp>
      <p:sp>
        <p:nvSpPr>
          <p:cNvPr id="28" name="角丸四角形 27"/>
          <p:cNvSpPr/>
          <p:nvPr/>
        </p:nvSpPr>
        <p:spPr bwMode="auto">
          <a:xfrm>
            <a:off x="6948264"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エネルギー</a:t>
            </a:r>
          </a:p>
        </p:txBody>
      </p:sp>
      <p:sp>
        <p:nvSpPr>
          <p:cNvPr id="29" name="角丸四角形 28"/>
          <p:cNvSpPr/>
          <p:nvPr/>
        </p:nvSpPr>
        <p:spPr bwMode="auto">
          <a:xfrm>
            <a:off x="3563888"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製造</a:t>
            </a:r>
          </a:p>
        </p:txBody>
      </p:sp>
      <p:sp>
        <p:nvSpPr>
          <p:cNvPr id="30" name="角丸四角形 29"/>
          <p:cNvSpPr/>
          <p:nvPr/>
        </p:nvSpPr>
        <p:spPr bwMode="auto">
          <a:xfrm>
            <a:off x="4680012"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教育</a:t>
            </a:r>
          </a:p>
        </p:txBody>
      </p:sp>
      <p:sp>
        <p:nvSpPr>
          <p:cNvPr id="31" name="角丸四角形 30"/>
          <p:cNvSpPr/>
          <p:nvPr/>
        </p:nvSpPr>
        <p:spPr bwMode="auto">
          <a:xfrm>
            <a:off x="2411760"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医療</a:t>
            </a:r>
          </a:p>
        </p:txBody>
      </p:sp>
      <p:sp>
        <p:nvSpPr>
          <p:cNvPr id="32" name="角丸四角形 31"/>
          <p:cNvSpPr/>
          <p:nvPr/>
        </p:nvSpPr>
        <p:spPr bwMode="auto">
          <a:xfrm>
            <a:off x="5796136"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mn-lt"/>
                <a:ea typeface="+mn-ea"/>
              </a:rPr>
              <a:t>住宅</a:t>
            </a:r>
            <a:endParaRPr kumimoji="0" lang="ja-JP" altLang="en-US" sz="800" b="0" i="0" u="none" strike="noStrike" cap="none" normalizeH="0" dirty="0" smtClean="0">
              <a:ln>
                <a:noFill/>
              </a:ln>
              <a:solidFill>
                <a:srgbClr val="FFFFFF"/>
              </a:solidFill>
              <a:effectLst/>
              <a:latin typeface="+mn-lt"/>
              <a:ea typeface="+mn-ea"/>
            </a:endParaRPr>
          </a:p>
        </p:txBody>
      </p:sp>
      <p:sp>
        <p:nvSpPr>
          <p:cNvPr id="33" name="角丸四角形 32"/>
          <p:cNvSpPr/>
          <p:nvPr/>
        </p:nvSpPr>
        <p:spPr bwMode="auto">
          <a:xfrm>
            <a:off x="6948264"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a:t>
            </a:r>
          </a:p>
        </p:txBody>
      </p:sp>
      <p:sp>
        <p:nvSpPr>
          <p:cNvPr id="34" name="角丸四角形 33"/>
          <p:cNvSpPr/>
          <p:nvPr/>
        </p:nvSpPr>
        <p:spPr bwMode="auto">
          <a:xfrm>
            <a:off x="3563888"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行政</a:t>
            </a:r>
          </a:p>
        </p:txBody>
      </p:sp>
      <p:sp>
        <p:nvSpPr>
          <p:cNvPr id="35" name="ホームベース 34"/>
          <p:cNvSpPr/>
          <p:nvPr/>
        </p:nvSpPr>
        <p:spPr bwMode="auto">
          <a:xfrm>
            <a:off x="827584" y="1154521"/>
            <a:ext cx="1152128" cy="851942"/>
          </a:xfrm>
          <a:prstGeom prst="homePlate">
            <a:avLst>
              <a:gd name="adj" fmla="val 22565"/>
            </a:avLst>
          </a:prstGeom>
          <a:solidFill>
            <a:srgbClr val="BED3FE"/>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mn-lt"/>
                <a:ea typeface="+mn-ea"/>
              </a:rPr>
              <a:t>エンドユーザー</a:t>
            </a:r>
          </a:p>
        </p:txBody>
      </p:sp>
      <p:sp>
        <p:nvSpPr>
          <p:cNvPr id="36" name="ホームベース 35"/>
          <p:cNvSpPr/>
          <p:nvPr/>
        </p:nvSpPr>
        <p:spPr bwMode="auto">
          <a:xfrm>
            <a:off x="827584" y="2159325"/>
            <a:ext cx="1152128" cy="1028328"/>
          </a:xfrm>
          <a:prstGeom prst="homePlate">
            <a:avLst>
              <a:gd name="adj" fmla="val 22565"/>
            </a:avLst>
          </a:prstGeom>
          <a:solidFill>
            <a:srgbClr val="FDEADA"/>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800000"/>
                </a:solidFill>
                <a:effectLst/>
                <a:latin typeface="+mn-lt"/>
                <a:ea typeface="+mn-ea"/>
              </a:rPr>
              <a:t>デバイス</a:t>
            </a:r>
          </a:p>
        </p:txBody>
      </p:sp>
      <p:sp>
        <p:nvSpPr>
          <p:cNvPr id="37" name="ホームベース 36"/>
          <p:cNvSpPr/>
          <p:nvPr/>
        </p:nvSpPr>
        <p:spPr bwMode="auto">
          <a:xfrm>
            <a:off x="836092" y="4841602"/>
            <a:ext cx="1152128" cy="720080"/>
          </a:xfrm>
          <a:prstGeom prst="homePlate">
            <a:avLst>
              <a:gd name="adj" fmla="val 22565"/>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800000"/>
                </a:solidFill>
                <a:effectLst/>
                <a:latin typeface="+mn-lt"/>
                <a:ea typeface="+mn-ea"/>
              </a:rPr>
              <a:t>アプリケーション</a:t>
            </a:r>
          </a:p>
        </p:txBody>
      </p:sp>
      <p:sp>
        <p:nvSpPr>
          <p:cNvPr id="40" name="角丸四角形 39"/>
          <p:cNvSpPr/>
          <p:nvPr/>
        </p:nvSpPr>
        <p:spPr bwMode="auto">
          <a:xfrm>
            <a:off x="2051720" y="3347057"/>
            <a:ext cx="6192688" cy="504056"/>
          </a:xfrm>
          <a:prstGeom prst="round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1" name="角丸四角形 40"/>
          <p:cNvSpPr/>
          <p:nvPr/>
        </p:nvSpPr>
        <p:spPr bwMode="auto">
          <a:xfrm>
            <a:off x="4680012"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3G</a:t>
            </a:r>
            <a:endParaRPr kumimoji="0" lang="ja-JP" altLang="en-US" sz="1200" b="0" i="0" u="none" strike="noStrike" cap="none" normalizeH="0" dirty="0" smtClean="0">
              <a:ln>
                <a:noFill/>
              </a:ln>
              <a:solidFill>
                <a:srgbClr val="FFFFFF"/>
              </a:solidFill>
              <a:effectLst/>
              <a:latin typeface="+mn-lt"/>
              <a:ea typeface="+mn-ea"/>
            </a:endParaRPr>
          </a:p>
        </p:txBody>
      </p:sp>
      <p:sp>
        <p:nvSpPr>
          <p:cNvPr id="42" name="角丸四角形 41"/>
          <p:cNvSpPr/>
          <p:nvPr/>
        </p:nvSpPr>
        <p:spPr bwMode="auto">
          <a:xfrm>
            <a:off x="2411760" y="3491073"/>
            <a:ext cx="936104" cy="216024"/>
          </a:xfrm>
          <a:prstGeom prst="roundRect">
            <a:avLst>
              <a:gd name="adj" fmla="val 50000"/>
            </a:avLst>
          </a:prstGeom>
          <a:solidFill>
            <a:schemeClr val="accent4">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Wired</a:t>
            </a:r>
            <a:endParaRPr kumimoji="0" lang="ja-JP" altLang="en-US" sz="1200" b="0" i="0" u="none" strike="noStrike" cap="none" normalizeH="0" dirty="0" smtClean="0">
              <a:ln>
                <a:noFill/>
              </a:ln>
              <a:solidFill>
                <a:srgbClr val="FFFFFF"/>
              </a:solidFill>
              <a:effectLst/>
              <a:latin typeface="+mn-lt"/>
              <a:ea typeface="+mn-ea"/>
            </a:endParaRPr>
          </a:p>
        </p:txBody>
      </p:sp>
      <p:sp>
        <p:nvSpPr>
          <p:cNvPr id="43" name="角丸四角形 42"/>
          <p:cNvSpPr/>
          <p:nvPr/>
        </p:nvSpPr>
        <p:spPr bwMode="auto">
          <a:xfrm>
            <a:off x="5796136"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FFFFFF"/>
                </a:solidFill>
                <a:effectLst/>
                <a:latin typeface="+mn-lt"/>
                <a:ea typeface="+mn-ea"/>
              </a:rPr>
              <a:t>LTE</a:t>
            </a:r>
            <a:endParaRPr kumimoji="0" lang="ja-JP" altLang="en-US" sz="1200" b="0" i="0" u="none" strike="noStrike" cap="none" normalizeH="0" dirty="0" smtClean="0">
              <a:ln>
                <a:noFill/>
              </a:ln>
              <a:solidFill>
                <a:srgbClr val="FFFFFF"/>
              </a:solidFill>
              <a:effectLst/>
              <a:latin typeface="+mn-lt"/>
              <a:ea typeface="+mn-ea"/>
            </a:endParaRPr>
          </a:p>
        </p:txBody>
      </p:sp>
      <p:sp>
        <p:nvSpPr>
          <p:cNvPr id="44" name="角丸四角形 43"/>
          <p:cNvSpPr/>
          <p:nvPr/>
        </p:nvSpPr>
        <p:spPr bwMode="auto">
          <a:xfrm>
            <a:off x="6948264"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err="1" smtClean="0">
                <a:ln>
                  <a:noFill/>
                </a:ln>
                <a:solidFill>
                  <a:srgbClr val="FFFFFF"/>
                </a:solidFill>
                <a:effectLst/>
                <a:latin typeface="+mn-lt"/>
                <a:ea typeface="+mn-ea"/>
              </a:rPr>
              <a:t>WiFi</a:t>
            </a:r>
            <a:endParaRPr kumimoji="0" lang="ja-JP" altLang="en-US" sz="1200" b="0" i="0" u="none" strike="noStrike" cap="none" normalizeH="0" dirty="0" smtClean="0">
              <a:ln>
                <a:noFill/>
              </a:ln>
              <a:solidFill>
                <a:srgbClr val="FFFFFF"/>
              </a:solidFill>
              <a:effectLst/>
              <a:latin typeface="+mn-lt"/>
              <a:ea typeface="+mn-ea"/>
            </a:endParaRPr>
          </a:p>
        </p:txBody>
      </p:sp>
      <p:sp>
        <p:nvSpPr>
          <p:cNvPr id="45" name="角丸四角形 44"/>
          <p:cNvSpPr/>
          <p:nvPr/>
        </p:nvSpPr>
        <p:spPr bwMode="auto">
          <a:xfrm>
            <a:off x="3563888"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dirty="0" smtClean="0">
                <a:solidFill>
                  <a:srgbClr val="FFFFFF"/>
                </a:solidFill>
                <a:latin typeface="+mn-lt"/>
                <a:ea typeface="+mn-ea"/>
              </a:rPr>
              <a:t>Bluetooth</a:t>
            </a:r>
            <a:endParaRPr kumimoji="0" lang="ja-JP" altLang="en-US" sz="1000" b="0" i="0" u="none" strike="noStrike" cap="none" normalizeH="0" dirty="0" smtClean="0">
              <a:ln>
                <a:noFill/>
              </a:ln>
              <a:solidFill>
                <a:srgbClr val="FFFFFF"/>
              </a:solidFill>
              <a:effectLst/>
              <a:latin typeface="+mn-lt"/>
              <a:ea typeface="+mn-ea"/>
            </a:endParaRPr>
          </a:p>
        </p:txBody>
      </p:sp>
      <p:sp>
        <p:nvSpPr>
          <p:cNvPr id="46" name="ホームベース 45"/>
          <p:cNvSpPr/>
          <p:nvPr/>
        </p:nvSpPr>
        <p:spPr bwMode="auto">
          <a:xfrm>
            <a:off x="827584" y="3347057"/>
            <a:ext cx="1152128" cy="504056"/>
          </a:xfrm>
          <a:prstGeom prst="homePlate">
            <a:avLst>
              <a:gd name="adj" fmla="val 22565"/>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8000"/>
                </a:solidFill>
                <a:effectLst/>
                <a:latin typeface="+mn-lt"/>
                <a:ea typeface="+mn-ea"/>
              </a:rPr>
              <a:t>ネットワーク</a:t>
            </a:r>
          </a:p>
        </p:txBody>
      </p:sp>
      <p:sp>
        <p:nvSpPr>
          <p:cNvPr id="47" name="ホームベース 46"/>
          <p:cNvSpPr/>
          <p:nvPr/>
        </p:nvSpPr>
        <p:spPr bwMode="auto">
          <a:xfrm>
            <a:off x="827584" y="5733256"/>
            <a:ext cx="1152128" cy="720080"/>
          </a:xfrm>
          <a:prstGeom prst="homePlate">
            <a:avLst>
              <a:gd name="adj" fmla="val 22565"/>
            </a:avLst>
          </a:prstGeom>
          <a:solidFill>
            <a:srgbClr val="33ACBD"/>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データ</a:t>
            </a:r>
          </a:p>
        </p:txBody>
      </p:sp>
      <p:sp>
        <p:nvSpPr>
          <p:cNvPr id="48" name="角丸四角形 47"/>
          <p:cNvSpPr/>
          <p:nvPr/>
        </p:nvSpPr>
        <p:spPr bwMode="auto">
          <a:xfrm>
            <a:off x="5732636" y="4913610"/>
            <a:ext cx="1008112" cy="57606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アナリティクス</a:t>
            </a:r>
          </a:p>
        </p:txBody>
      </p:sp>
      <p:grpSp>
        <p:nvGrpSpPr>
          <p:cNvPr id="93" name="図形グループ 92"/>
          <p:cNvGrpSpPr/>
          <p:nvPr/>
        </p:nvGrpSpPr>
        <p:grpSpPr>
          <a:xfrm>
            <a:off x="5910653" y="2371354"/>
            <a:ext cx="161020" cy="300733"/>
            <a:chOff x="5118100" y="4941610"/>
            <a:chExt cx="190500" cy="405090"/>
          </a:xfrm>
        </p:grpSpPr>
        <p:sp>
          <p:nvSpPr>
            <p:cNvPr id="94" name="正方形/長方形 93"/>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角丸四角形 95"/>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6176364" y="2452743"/>
            <a:ext cx="441102" cy="177800"/>
            <a:chOff x="4715098" y="3962400"/>
            <a:chExt cx="441102" cy="177800"/>
          </a:xfrm>
        </p:grpSpPr>
        <p:sp>
          <p:nvSpPr>
            <p:cNvPr id="98" name="角丸四角形 97"/>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角丸四角形 98"/>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4766692" y="2158130"/>
            <a:ext cx="679541" cy="593816"/>
            <a:chOff x="-62676" y="3965594"/>
            <a:chExt cx="679541" cy="593816"/>
          </a:xfrm>
        </p:grpSpPr>
        <p:sp>
          <p:nvSpPr>
            <p:cNvPr id="102" name="角丸四角形 10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3" name="図 102"/>
            <p:cNvPicPr>
              <a:picLocks noChangeAspect="1"/>
            </p:cNvPicPr>
            <p:nvPr/>
          </p:nvPicPr>
          <p:blipFill>
            <a:blip r:embed="rId2">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04" name="図形グループ 103"/>
          <p:cNvGrpSpPr/>
          <p:nvPr/>
        </p:nvGrpSpPr>
        <p:grpSpPr>
          <a:xfrm>
            <a:off x="5253710" y="2277147"/>
            <a:ext cx="341289" cy="550466"/>
            <a:chOff x="1140657" y="4229811"/>
            <a:chExt cx="341289" cy="550466"/>
          </a:xfrm>
        </p:grpSpPr>
        <p:sp>
          <p:nvSpPr>
            <p:cNvPr id="105" name="角丸四角形 104"/>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6" name="図 105"/>
            <p:cNvPicPr>
              <a:picLocks noChangeAspect="1"/>
            </p:cNvPicPr>
            <p:nvPr/>
          </p:nvPicPr>
          <p:blipFill>
            <a:blip r:embed="rId3">
              <a:clrChange>
                <a:clrFrom>
                  <a:srgbClr val="FFFFFF"/>
                </a:clrFrom>
                <a:clrTo>
                  <a:srgbClr val="FFFFFF">
                    <a:alpha val="0"/>
                  </a:srgbClr>
                </a:clrTo>
              </a:clrChange>
            </a:blip>
            <a:stretch>
              <a:fillRect/>
            </a:stretch>
          </p:blipFill>
          <p:spPr>
            <a:xfrm>
              <a:off x="1140657" y="4229811"/>
              <a:ext cx="341289" cy="550466"/>
            </a:xfrm>
            <a:prstGeom prst="rect">
              <a:avLst/>
            </a:prstGeom>
          </p:spPr>
        </p:pic>
      </p:grpSp>
      <p:pic>
        <p:nvPicPr>
          <p:cNvPr id="107" name="図 106"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1610" y="2223989"/>
            <a:ext cx="792088" cy="543647"/>
          </a:xfrm>
          <a:prstGeom prst="rect">
            <a:avLst/>
          </a:prstGeom>
        </p:spPr>
      </p:pic>
      <p:grpSp>
        <p:nvGrpSpPr>
          <p:cNvPr id="111" name="図形グループ 110"/>
          <p:cNvGrpSpPr/>
          <p:nvPr/>
        </p:nvGrpSpPr>
        <p:grpSpPr>
          <a:xfrm>
            <a:off x="3820604" y="2223989"/>
            <a:ext cx="499492" cy="545661"/>
            <a:chOff x="4000500" y="1182650"/>
            <a:chExt cx="499492" cy="545661"/>
          </a:xfrm>
        </p:grpSpPr>
        <p:sp>
          <p:nvSpPr>
            <p:cNvPr id="108" name="角丸四角形 107"/>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263</a:t>
              </a:r>
            </a:p>
            <a:p>
              <a:pPr algn="ctr"/>
              <a:r>
                <a:rPr kumimoji="1" lang="en-US" altLang="ja-JP" sz="800" dirty="0" smtClean="0">
                  <a:solidFill>
                    <a:srgbClr val="FFFFFF"/>
                  </a:solidFill>
                  <a:latin typeface="ＭＳ Ｐゴシック"/>
                  <a:ea typeface="ＭＳ Ｐゴシック"/>
                  <a:cs typeface="ＭＳ Ｐゴシック"/>
                </a:rPr>
                <a:t>Kw</a:t>
              </a:r>
              <a:endParaRPr kumimoji="1" lang="ja-JP" altLang="en-US" sz="8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4000500" y="1511573"/>
              <a:ext cx="497352" cy="215444"/>
            </a:xfrm>
            <a:prstGeom prst="rect">
              <a:avLst/>
            </a:prstGeom>
            <a:noFill/>
          </p:spPr>
          <p:txBody>
            <a:bodyPr wrap="none" rtlCol="0">
              <a:spAutoFit/>
            </a:bodyPr>
            <a:lstStyle/>
            <a:p>
              <a:pPr algn="ctr"/>
              <a:r>
                <a:rPr kumimoji="1" lang="en-US" altLang="ja-JP" sz="800" dirty="0" smtClean="0">
                  <a:solidFill>
                    <a:schemeClr val="bg1"/>
                  </a:solidFill>
                </a:rPr>
                <a:t>○×</a:t>
              </a:r>
              <a:r>
                <a:rPr kumimoji="1" lang="ja-JP" altLang="en-US" sz="800" dirty="0" smtClean="0">
                  <a:solidFill>
                    <a:schemeClr val="bg1"/>
                  </a:solidFill>
                </a:rPr>
                <a:t>電力</a:t>
              </a:r>
              <a:endParaRPr kumimoji="1" lang="ja-JP" altLang="en-US" sz="800" dirty="0">
                <a:solidFill>
                  <a:schemeClr val="bg1"/>
                </a:solidFill>
              </a:endParaRPr>
            </a:p>
          </p:txBody>
        </p:sp>
      </p:grpSp>
      <p:sp>
        <p:nvSpPr>
          <p:cNvPr id="113" name="角丸四角形 112"/>
          <p:cNvSpPr/>
          <p:nvPr/>
        </p:nvSpPr>
        <p:spPr>
          <a:xfrm>
            <a:off x="6948264" y="2223989"/>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7035800" y="2284621"/>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角丸四角形 116"/>
          <p:cNvSpPr/>
          <p:nvPr/>
        </p:nvSpPr>
        <p:spPr>
          <a:xfrm>
            <a:off x="7092280" y="2352304"/>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台形 119"/>
          <p:cNvSpPr/>
          <p:nvPr/>
        </p:nvSpPr>
        <p:spPr>
          <a:xfrm>
            <a:off x="7519764" y="2634024"/>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角丸四角形 117"/>
          <p:cNvSpPr/>
          <p:nvPr/>
        </p:nvSpPr>
        <p:spPr>
          <a:xfrm>
            <a:off x="7380064" y="2287489"/>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角丸四角形 118"/>
          <p:cNvSpPr/>
          <p:nvPr/>
        </p:nvSpPr>
        <p:spPr>
          <a:xfrm>
            <a:off x="7430864" y="2333038"/>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1" name="図形グループ 120"/>
          <p:cNvGrpSpPr/>
          <p:nvPr/>
        </p:nvGrpSpPr>
        <p:grpSpPr>
          <a:xfrm>
            <a:off x="3206800" y="904914"/>
            <a:ext cx="228599" cy="443927"/>
            <a:chOff x="1946324" y="4125162"/>
            <a:chExt cx="969964" cy="2007872"/>
          </a:xfrm>
        </p:grpSpPr>
        <p:sp>
          <p:nvSpPr>
            <p:cNvPr id="122" name="円/楕円 1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フローチャート: 論理積ゲート 1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2753807" y="904914"/>
            <a:ext cx="228599" cy="443927"/>
            <a:chOff x="1946324" y="4125162"/>
            <a:chExt cx="969964" cy="2007872"/>
          </a:xfrm>
        </p:grpSpPr>
        <p:sp>
          <p:nvSpPr>
            <p:cNvPr id="125" name="円/楕円 1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3776154" y="904914"/>
            <a:ext cx="228599" cy="443927"/>
            <a:chOff x="1946324" y="4125162"/>
            <a:chExt cx="969964" cy="2007872"/>
          </a:xfrm>
        </p:grpSpPr>
        <p:sp>
          <p:nvSpPr>
            <p:cNvPr id="128" name="円/楕円 1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フローチャート: 論理積ゲート 1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4792092" y="904914"/>
            <a:ext cx="228599" cy="443927"/>
            <a:chOff x="1946324" y="4125162"/>
            <a:chExt cx="969964" cy="2007872"/>
          </a:xfrm>
        </p:grpSpPr>
        <p:sp>
          <p:nvSpPr>
            <p:cNvPr id="131" name="円/楕円 1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フローチャート: 論理積ゲート 1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132"/>
          <p:cNvGrpSpPr/>
          <p:nvPr/>
        </p:nvGrpSpPr>
        <p:grpSpPr>
          <a:xfrm>
            <a:off x="4271454" y="904914"/>
            <a:ext cx="228599" cy="443927"/>
            <a:chOff x="1946324" y="4125162"/>
            <a:chExt cx="969964" cy="2007872"/>
          </a:xfrm>
        </p:grpSpPr>
        <p:sp>
          <p:nvSpPr>
            <p:cNvPr id="134" name="円/楕円 1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フローチャート: 論理積ゲート 1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6" name="図形グループ 135"/>
          <p:cNvGrpSpPr/>
          <p:nvPr/>
        </p:nvGrpSpPr>
        <p:grpSpPr>
          <a:xfrm>
            <a:off x="5757210" y="904914"/>
            <a:ext cx="228599" cy="443927"/>
            <a:chOff x="1946324" y="4125162"/>
            <a:chExt cx="969964" cy="2007872"/>
          </a:xfrm>
        </p:grpSpPr>
        <p:sp>
          <p:nvSpPr>
            <p:cNvPr id="137" name="円/楕円 1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フローチャート: 論理積ゲート 1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9" name="図形グループ 138"/>
          <p:cNvGrpSpPr/>
          <p:nvPr/>
        </p:nvGrpSpPr>
        <p:grpSpPr>
          <a:xfrm>
            <a:off x="6858711" y="904914"/>
            <a:ext cx="228599" cy="443927"/>
            <a:chOff x="1946324" y="4125162"/>
            <a:chExt cx="969964" cy="2007872"/>
          </a:xfrm>
        </p:grpSpPr>
        <p:sp>
          <p:nvSpPr>
            <p:cNvPr id="140" name="円/楕円 1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フローチャート: 論理積ゲート 1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6278786" y="904914"/>
            <a:ext cx="228599" cy="443927"/>
            <a:chOff x="1946324" y="4125162"/>
            <a:chExt cx="969964" cy="2007872"/>
          </a:xfrm>
        </p:grpSpPr>
        <p:sp>
          <p:nvSpPr>
            <p:cNvPr id="143" name="円/楕円 1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フローチャート: 論理積ゲート 1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7369369" y="904914"/>
            <a:ext cx="228599" cy="443927"/>
            <a:chOff x="1946324" y="4125162"/>
            <a:chExt cx="969964" cy="2007872"/>
          </a:xfrm>
        </p:grpSpPr>
        <p:sp>
          <p:nvSpPr>
            <p:cNvPr id="146" name="円/楕円 1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フローチャート: 論理積ゲート 1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8" name="図形グループ 147"/>
          <p:cNvGrpSpPr/>
          <p:nvPr/>
        </p:nvGrpSpPr>
        <p:grpSpPr>
          <a:xfrm>
            <a:off x="6039269" y="835064"/>
            <a:ext cx="228599" cy="443927"/>
            <a:chOff x="1946324" y="4125162"/>
            <a:chExt cx="969964" cy="2007872"/>
          </a:xfrm>
        </p:grpSpPr>
        <p:sp>
          <p:nvSpPr>
            <p:cNvPr id="149" name="円/楕円 1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フローチャート: 論理積ゲート 1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1" name="図形グループ 150"/>
          <p:cNvGrpSpPr/>
          <p:nvPr/>
        </p:nvGrpSpPr>
        <p:grpSpPr>
          <a:xfrm>
            <a:off x="7140770" y="835064"/>
            <a:ext cx="228599" cy="443927"/>
            <a:chOff x="1946324" y="4125162"/>
            <a:chExt cx="969964" cy="2007872"/>
          </a:xfrm>
        </p:grpSpPr>
        <p:sp>
          <p:nvSpPr>
            <p:cNvPr id="152" name="円/楕円 1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フローチャート: 論理積ゲート 1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4" name="図形グループ 153"/>
          <p:cNvGrpSpPr/>
          <p:nvPr/>
        </p:nvGrpSpPr>
        <p:grpSpPr>
          <a:xfrm>
            <a:off x="6560845" y="835064"/>
            <a:ext cx="228599" cy="443927"/>
            <a:chOff x="1946324" y="4125162"/>
            <a:chExt cx="969964" cy="2007872"/>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7" name="図形グループ 156"/>
          <p:cNvGrpSpPr/>
          <p:nvPr/>
        </p:nvGrpSpPr>
        <p:grpSpPr>
          <a:xfrm>
            <a:off x="7614395" y="835064"/>
            <a:ext cx="228599" cy="443927"/>
            <a:chOff x="1946324" y="4125162"/>
            <a:chExt cx="969964" cy="2007872"/>
          </a:xfrm>
        </p:grpSpPr>
        <p:sp>
          <p:nvSpPr>
            <p:cNvPr id="158" name="円/楕円 1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フローチャート: 論理積ゲート 1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0" name="図形グループ 159"/>
          <p:cNvGrpSpPr/>
          <p:nvPr/>
        </p:nvGrpSpPr>
        <p:grpSpPr>
          <a:xfrm>
            <a:off x="3479534" y="835064"/>
            <a:ext cx="228599" cy="443927"/>
            <a:chOff x="1946324" y="4125162"/>
            <a:chExt cx="969964" cy="2007872"/>
          </a:xfrm>
        </p:grpSpPr>
        <p:sp>
          <p:nvSpPr>
            <p:cNvPr id="161" name="円/楕円 1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3" name="図形グループ 162"/>
          <p:cNvGrpSpPr/>
          <p:nvPr/>
        </p:nvGrpSpPr>
        <p:grpSpPr>
          <a:xfrm>
            <a:off x="4581035" y="835064"/>
            <a:ext cx="228599" cy="443927"/>
            <a:chOff x="1946324" y="4125162"/>
            <a:chExt cx="969964" cy="2007872"/>
          </a:xfrm>
        </p:grpSpPr>
        <p:sp>
          <p:nvSpPr>
            <p:cNvPr id="164" name="円/楕円 1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フローチャート: 論理積ゲート 1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6" name="図形グループ 165"/>
          <p:cNvGrpSpPr/>
          <p:nvPr/>
        </p:nvGrpSpPr>
        <p:grpSpPr>
          <a:xfrm>
            <a:off x="4001110" y="835064"/>
            <a:ext cx="228599" cy="443927"/>
            <a:chOff x="1946324" y="4125162"/>
            <a:chExt cx="969964" cy="2007872"/>
          </a:xfrm>
        </p:grpSpPr>
        <p:sp>
          <p:nvSpPr>
            <p:cNvPr id="167" name="円/楕円 1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フローチャート: 論理積ゲート 1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9" name="図形グループ 168"/>
          <p:cNvGrpSpPr/>
          <p:nvPr/>
        </p:nvGrpSpPr>
        <p:grpSpPr>
          <a:xfrm>
            <a:off x="5054660" y="835064"/>
            <a:ext cx="228599" cy="443927"/>
            <a:chOff x="1946324" y="4125162"/>
            <a:chExt cx="969964" cy="2007872"/>
          </a:xfrm>
        </p:grpSpPr>
        <p:sp>
          <p:nvSpPr>
            <p:cNvPr id="170" name="円/楕円 1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フローチャート: 論理積ゲート 1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2" name="図形グループ 171"/>
          <p:cNvGrpSpPr/>
          <p:nvPr/>
        </p:nvGrpSpPr>
        <p:grpSpPr>
          <a:xfrm>
            <a:off x="2982406" y="835064"/>
            <a:ext cx="228599" cy="443927"/>
            <a:chOff x="1946324" y="4125162"/>
            <a:chExt cx="969964" cy="2007872"/>
          </a:xfrm>
        </p:grpSpPr>
        <p:sp>
          <p:nvSpPr>
            <p:cNvPr id="173" name="円/楕円 17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フローチャート: 論理積ゲート 17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5" name="図形グループ 174"/>
          <p:cNvGrpSpPr/>
          <p:nvPr/>
        </p:nvGrpSpPr>
        <p:grpSpPr>
          <a:xfrm>
            <a:off x="5294153" y="904914"/>
            <a:ext cx="228599" cy="443927"/>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2" name="図形グループ 201"/>
          <p:cNvGrpSpPr/>
          <p:nvPr/>
        </p:nvGrpSpPr>
        <p:grpSpPr>
          <a:xfrm>
            <a:off x="5537820" y="835065"/>
            <a:ext cx="228599" cy="443927"/>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2455653" y="904914"/>
            <a:ext cx="228599" cy="443927"/>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6" name="角丸四角形 215"/>
          <p:cNvSpPr/>
          <p:nvPr/>
        </p:nvSpPr>
        <p:spPr bwMode="auto">
          <a:xfrm>
            <a:off x="3557587" y="4108450"/>
            <a:ext cx="1023448" cy="47317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データ蓄積</a:t>
            </a:r>
          </a:p>
        </p:txBody>
      </p:sp>
      <p:sp>
        <p:nvSpPr>
          <p:cNvPr id="217" name="角丸四角形 216"/>
          <p:cNvSpPr/>
          <p:nvPr/>
        </p:nvSpPr>
        <p:spPr bwMode="auto">
          <a:xfrm>
            <a:off x="4637706" y="4108450"/>
            <a:ext cx="1086421" cy="47317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データ検索</a:t>
            </a:r>
          </a:p>
        </p:txBody>
      </p:sp>
      <p:sp>
        <p:nvSpPr>
          <p:cNvPr id="218" name="角丸四角形 217"/>
          <p:cNvSpPr/>
          <p:nvPr/>
        </p:nvSpPr>
        <p:spPr bwMode="auto">
          <a:xfrm>
            <a:off x="5789835" y="4108450"/>
            <a:ext cx="936104" cy="47317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mn-lt"/>
                <a:ea typeface="+mn-ea"/>
              </a:rPr>
              <a:t>認証</a:t>
            </a:r>
            <a:endParaRPr kumimoji="0" lang="en-US" altLang="ja-JP" sz="1000" dirty="0" smtClean="0">
              <a:solidFill>
                <a:srgbClr val="FFFFFF"/>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mn-lt"/>
                <a:ea typeface="+mn-ea"/>
              </a:rPr>
              <a:t>セキュリティ</a:t>
            </a:r>
            <a:endParaRPr kumimoji="0" lang="ja-JP" altLang="en-US" sz="1000" b="0" i="0" u="none" strike="noStrike" cap="none" normalizeH="0" dirty="0" smtClean="0">
              <a:ln>
                <a:noFill/>
              </a:ln>
              <a:solidFill>
                <a:srgbClr val="FFFFFF"/>
              </a:solidFill>
              <a:effectLst/>
              <a:latin typeface="+mn-lt"/>
              <a:ea typeface="+mn-ea"/>
            </a:endParaRPr>
          </a:p>
        </p:txBody>
      </p:sp>
      <p:sp>
        <p:nvSpPr>
          <p:cNvPr id="219" name="ホームベース 218"/>
          <p:cNvSpPr/>
          <p:nvPr/>
        </p:nvSpPr>
        <p:spPr bwMode="auto">
          <a:xfrm>
            <a:off x="821283" y="4005560"/>
            <a:ext cx="1152128" cy="687090"/>
          </a:xfrm>
          <a:prstGeom prst="homePlate">
            <a:avLst>
              <a:gd name="adj" fmla="val 22565"/>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800000"/>
                </a:solidFill>
                <a:effectLst/>
                <a:latin typeface="+mn-lt"/>
                <a:ea typeface="+mn-ea"/>
              </a:rPr>
              <a:t>プラットフォーム</a:t>
            </a:r>
          </a:p>
        </p:txBody>
      </p:sp>
    </p:spTree>
    <p:extLst>
      <p:ext uri="{BB962C8B-B14F-4D97-AF65-F5344CB8AC3E}">
        <p14:creationId xmlns:p14="http://schemas.microsoft.com/office/powerpoint/2010/main" val="191407957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角丸四角形 189"/>
          <p:cNvSpPr/>
          <p:nvPr/>
        </p:nvSpPr>
        <p:spPr>
          <a:xfrm>
            <a:off x="4732500" y="3937001"/>
            <a:ext cx="3998750" cy="331130"/>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23034" y="4368343"/>
            <a:ext cx="4008216" cy="2076905"/>
          </a:xfrm>
          <a:prstGeom prst="roundRect">
            <a:avLst>
              <a:gd name="adj" fmla="val 373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これからの</a:t>
            </a:r>
            <a:r>
              <a:rPr lang="en-US" altLang="ja-JP" dirty="0"/>
              <a:t>IT</a:t>
            </a:r>
            <a:r>
              <a:rPr lang="ja-JP" altLang="en-US" dirty="0"/>
              <a:t>インフラを支える仮想化</a:t>
            </a:r>
            <a:endParaRPr kumimoji="1" lang="ja-JP" altLang="en-US" dirty="0"/>
          </a:p>
        </p:txBody>
      </p:sp>
      <p:sp>
        <p:nvSpPr>
          <p:cNvPr id="22" name="角丸四角形 21"/>
          <p:cNvSpPr/>
          <p:nvPr/>
        </p:nvSpPr>
        <p:spPr>
          <a:xfrm>
            <a:off x="457200" y="3929739"/>
            <a:ext cx="3886200"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709636" y="950712"/>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正方形/長方形 26"/>
          <p:cNvSpPr/>
          <p:nvPr/>
        </p:nvSpPr>
        <p:spPr>
          <a:xfrm>
            <a:off x="4572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8" name="正方形/長方形 27"/>
          <p:cNvSpPr/>
          <p:nvPr/>
        </p:nvSpPr>
        <p:spPr>
          <a:xfrm>
            <a:off x="179705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31496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038225"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520699"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520699"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5" name="正方形/長方形 34"/>
          <p:cNvSpPr/>
          <p:nvPr/>
        </p:nvSpPr>
        <p:spPr>
          <a:xfrm>
            <a:off x="520699" y="5422900"/>
            <a:ext cx="908051" cy="2286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36" name="正方形/長方形 35"/>
          <p:cNvSpPr/>
          <p:nvPr/>
        </p:nvSpPr>
        <p:spPr>
          <a:xfrm>
            <a:off x="520699" y="5130800"/>
            <a:ext cx="908051" cy="2286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2046312" y="950712"/>
            <a:ext cx="530176" cy="1101571"/>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3398862" y="950712"/>
            <a:ext cx="530176" cy="1101571"/>
            <a:chOff x="1946324" y="4125162"/>
            <a:chExt cx="969964" cy="2007872"/>
          </a:xfrm>
        </p:grpSpPr>
        <p:sp>
          <p:nvSpPr>
            <p:cNvPr id="47" name="円/楕円 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0" name="直線矢印コネクタ 49"/>
          <p:cNvCxnSpPr>
            <a:stCxn id="27" idx="0"/>
            <a:endCxn id="26" idx="1"/>
          </p:cNvCxnSpPr>
          <p:nvPr/>
        </p:nvCxnSpPr>
        <p:spPr>
          <a:xfrm flipV="1">
            <a:off x="971550" y="2052283"/>
            <a:ext cx="3176"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8" idx="0"/>
            <a:endCxn id="45" idx="1"/>
          </p:cNvCxnSpPr>
          <p:nvPr/>
        </p:nvCxnSpPr>
        <p:spPr>
          <a:xfrm flipV="1">
            <a:off x="231140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29" idx="0"/>
            <a:endCxn id="48" idx="1"/>
          </p:cNvCxnSpPr>
          <p:nvPr/>
        </p:nvCxnSpPr>
        <p:spPr>
          <a:xfrm flipV="1">
            <a:off x="366395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596900" y="486770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cxnSp>
        <p:nvCxnSpPr>
          <p:cNvPr id="59" name="直線矢印コネクタ 58"/>
          <p:cNvCxnSpPr>
            <a:stCxn id="28" idx="0"/>
            <a:endCxn id="26" idx="1"/>
          </p:cNvCxnSpPr>
          <p:nvPr/>
        </p:nvCxnSpPr>
        <p:spPr>
          <a:xfrm flipH="1" flipV="1">
            <a:off x="974726" y="2052283"/>
            <a:ext cx="1336674"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9" idx="0"/>
            <a:endCxn id="45" idx="1"/>
          </p:cNvCxnSpPr>
          <p:nvPr/>
        </p:nvCxnSpPr>
        <p:spPr>
          <a:xfrm flipH="1" flipV="1">
            <a:off x="2311402" y="2052283"/>
            <a:ext cx="1352548"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27" idx="0"/>
            <a:endCxn id="48" idx="1"/>
          </p:cNvCxnSpPr>
          <p:nvPr/>
        </p:nvCxnSpPr>
        <p:spPr>
          <a:xfrm flipV="1">
            <a:off x="971550" y="2052283"/>
            <a:ext cx="269240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650060"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758136"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9" name="正方形/長方形 38"/>
          <p:cNvSpPr/>
          <p:nvPr/>
        </p:nvSpPr>
        <p:spPr>
          <a:xfrm>
            <a:off x="2926536" y="42547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正方形/長方形 39"/>
          <p:cNvSpPr/>
          <p:nvPr/>
        </p:nvSpPr>
        <p:spPr>
          <a:xfrm>
            <a:off x="935810" y="40960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41" name="正方形/長方形 40"/>
          <p:cNvSpPr/>
          <p:nvPr/>
        </p:nvSpPr>
        <p:spPr>
          <a:xfrm>
            <a:off x="2088335" y="40896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42" name="正方形/長方形 41"/>
          <p:cNvSpPr/>
          <p:nvPr/>
        </p:nvSpPr>
        <p:spPr>
          <a:xfrm>
            <a:off x="3171010" y="40960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磁気ディスク 68"/>
          <p:cNvSpPr/>
          <p:nvPr/>
        </p:nvSpPr>
        <p:spPr>
          <a:xfrm>
            <a:off x="2387601"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70" name="正方形/長方形 69"/>
          <p:cNvSpPr/>
          <p:nvPr/>
        </p:nvSpPr>
        <p:spPr>
          <a:xfrm>
            <a:off x="1870075"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71" name="正方形/長方形 70"/>
          <p:cNvSpPr/>
          <p:nvPr/>
        </p:nvSpPr>
        <p:spPr>
          <a:xfrm>
            <a:off x="1870075"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1870075" y="5422900"/>
            <a:ext cx="908051" cy="22860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3" name="正方形/長方形 72"/>
          <p:cNvSpPr/>
          <p:nvPr/>
        </p:nvSpPr>
        <p:spPr>
          <a:xfrm>
            <a:off x="1870075" y="5130800"/>
            <a:ext cx="908051" cy="2286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946276" y="48514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79" name="フローチャート: 磁気ディスク 78"/>
          <p:cNvSpPr/>
          <p:nvPr/>
        </p:nvSpPr>
        <p:spPr>
          <a:xfrm>
            <a:off x="3727452" y="572529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80" name="正方形/長方形 79"/>
          <p:cNvSpPr/>
          <p:nvPr/>
        </p:nvSpPr>
        <p:spPr>
          <a:xfrm>
            <a:off x="3209926" y="6049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3209926" y="57252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3209926" y="5420499"/>
            <a:ext cx="908051" cy="2286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83" name="正方形/長方形 82"/>
          <p:cNvSpPr/>
          <p:nvPr/>
        </p:nvSpPr>
        <p:spPr>
          <a:xfrm>
            <a:off x="3209926" y="5128399"/>
            <a:ext cx="908051" cy="2286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3286127" y="48653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85" name="テキスト ボックス 84"/>
          <p:cNvSpPr txBox="1"/>
          <p:nvPr/>
        </p:nvSpPr>
        <p:spPr>
          <a:xfrm>
            <a:off x="3671051" y="3892778"/>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86" name="角丸四角形 85"/>
          <p:cNvSpPr/>
          <p:nvPr/>
        </p:nvSpPr>
        <p:spPr>
          <a:xfrm>
            <a:off x="4810126" y="4628632"/>
            <a:ext cx="3802284"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7" name="図形グループ 86"/>
          <p:cNvGrpSpPr/>
          <p:nvPr/>
        </p:nvGrpSpPr>
        <p:grpSpPr>
          <a:xfrm>
            <a:off x="5065191" y="948311"/>
            <a:ext cx="530176" cy="1101571"/>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0" name="正方形/長方形 89"/>
          <p:cNvSpPr/>
          <p:nvPr/>
        </p:nvSpPr>
        <p:spPr>
          <a:xfrm>
            <a:off x="48069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91" name="正方形/長方形 90"/>
          <p:cNvSpPr/>
          <p:nvPr/>
        </p:nvSpPr>
        <p:spPr>
          <a:xfrm>
            <a:off x="609600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3977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フローチャート: 磁気ディスク 92"/>
          <p:cNvSpPr/>
          <p:nvPr/>
        </p:nvSpPr>
        <p:spPr>
          <a:xfrm>
            <a:off x="5387975"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870449"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95" name="正方形/長方形 94"/>
          <p:cNvSpPr/>
          <p:nvPr/>
        </p:nvSpPr>
        <p:spPr>
          <a:xfrm>
            <a:off x="4870449"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grpSp>
        <p:nvGrpSpPr>
          <p:cNvPr id="98" name="図形グループ 97"/>
          <p:cNvGrpSpPr/>
          <p:nvPr/>
        </p:nvGrpSpPr>
        <p:grpSpPr>
          <a:xfrm>
            <a:off x="6345262" y="948311"/>
            <a:ext cx="530176" cy="1101571"/>
            <a:chOff x="1946324" y="4125162"/>
            <a:chExt cx="969964" cy="2007872"/>
          </a:xfrm>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7647015" y="948311"/>
            <a:ext cx="530176" cy="1101571"/>
            <a:chOff x="1946324" y="4125162"/>
            <a:chExt cx="969964" cy="2007872"/>
          </a:xfrm>
        </p:grpSpPr>
        <p:sp>
          <p:nvSpPr>
            <p:cNvPr id="102" name="円/楕円 1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7" name="テキスト ボックス 106"/>
          <p:cNvSpPr txBox="1"/>
          <p:nvPr/>
        </p:nvSpPr>
        <p:spPr>
          <a:xfrm>
            <a:off x="4930377" y="5319752"/>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11" name="正方形/長方形 110"/>
          <p:cNvSpPr/>
          <p:nvPr/>
        </p:nvSpPr>
        <p:spPr>
          <a:xfrm>
            <a:off x="4977034"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085110"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53510" y="49466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52627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415309" y="47815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116" name="正方形/長方形 115"/>
          <p:cNvSpPr/>
          <p:nvPr/>
        </p:nvSpPr>
        <p:spPr>
          <a:xfrm>
            <a:off x="74979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p:cNvSpPr/>
          <p:nvPr/>
        </p:nvSpPr>
        <p:spPr>
          <a:xfrm>
            <a:off x="6686551"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169025"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169025"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2" name="テキスト ボックス 121"/>
          <p:cNvSpPr txBox="1"/>
          <p:nvPr/>
        </p:nvSpPr>
        <p:spPr>
          <a:xfrm>
            <a:off x="6228953" y="53034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3" name="フローチャート: 磁気ディスク 122"/>
          <p:cNvSpPr/>
          <p:nvPr/>
        </p:nvSpPr>
        <p:spPr>
          <a:xfrm>
            <a:off x="7975602" y="5665748"/>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7458076" y="598959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7458076" y="566574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8" name="テキスト ボックス 127"/>
          <p:cNvSpPr txBox="1"/>
          <p:nvPr/>
        </p:nvSpPr>
        <p:spPr>
          <a:xfrm>
            <a:off x="7518004" y="53173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9" name="テキスト ボックス 128"/>
          <p:cNvSpPr txBox="1"/>
          <p:nvPr/>
        </p:nvSpPr>
        <p:spPr>
          <a:xfrm>
            <a:off x="7925177" y="4595453"/>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30" name="角丸四角形 129"/>
          <p:cNvSpPr/>
          <p:nvPr/>
        </p:nvSpPr>
        <p:spPr>
          <a:xfrm>
            <a:off x="4806950" y="2351138"/>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角丸四角形 137"/>
          <p:cNvSpPr/>
          <p:nvPr/>
        </p:nvSpPr>
        <p:spPr>
          <a:xfrm>
            <a:off x="6094636"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5625102" y="3929576"/>
            <a:ext cx="2119090" cy="338554"/>
          </a:xfrm>
          <a:prstGeom prst="rect">
            <a:avLst/>
          </a:prstGeom>
          <a:noFill/>
        </p:spPr>
        <p:txBody>
          <a:bodyPr wrap="none" rtlCol="0">
            <a:spAutoFit/>
          </a:bodyPr>
          <a:lstStyle/>
          <a:p>
            <a:pPr algn="ctr"/>
            <a:r>
              <a:rPr kumimoji="1" lang="ja-JP" altLang="en-US" sz="1600" dirty="0" smtClean="0">
                <a:solidFill>
                  <a:schemeClr val="bg1"/>
                </a:solidFill>
              </a:rPr>
              <a:t>仮想化（</a:t>
            </a:r>
            <a:r>
              <a:rPr kumimoji="1" lang="en-US" altLang="ja-JP" sz="1600" dirty="0" smtClean="0">
                <a:solidFill>
                  <a:schemeClr val="bg1"/>
                </a:solidFill>
              </a:rPr>
              <a:t>Virtualization</a:t>
            </a:r>
            <a:r>
              <a:rPr kumimoji="1" lang="ja-JP" altLang="en-US" sz="1600" dirty="0" smtClean="0">
                <a:solidFill>
                  <a:schemeClr val="bg1"/>
                </a:solidFill>
              </a:rPr>
              <a:t>）</a:t>
            </a:r>
            <a:endParaRPr kumimoji="1" lang="ja-JP" altLang="en-US" sz="1600" dirty="0">
              <a:solidFill>
                <a:schemeClr val="bg1"/>
              </a:solidFill>
            </a:endParaRPr>
          </a:p>
        </p:txBody>
      </p:sp>
      <p:sp>
        <p:nvSpPr>
          <p:cNvPr id="147" name="正方形/長方形 146"/>
          <p:cNvSpPr/>
          <p:nvPr/>
        </p:nvSpPr>
        <p:spPr>
          <a:xfrm>
            <a:off x="4806950" y="2943617"/>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48" name="フローチャート: 磁気ディスク 147"/>
          <p:cNvSpPr/>
          <p:nvPr/>
        </p:nvSpPr>
        <p:spPr>
          <a:xfrm>
            <a:off x="5495925" y="3349511"/>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正方形/長方形 148"/>
          <p:cNvSpPr/>
          <p:nvPr/>
        </p:nvSpPr>
        <p:spPr>
          <a:xfrm>
            <a:off x="4870449" y="3575879"/>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正方形/長方形 149"/>
          <p:cNvSpPr/>
          <p:nvPr/>
        </p:nvSpPr>
        <p:spPr>
          <a:xfrm>
            <a:off x="4870449" y="3395678"/>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3" name="正方形/長方形 152"/>
          <p:cNvSpPr/>
          <p:nvPr/>
        </p:nvSpPr>
        <p:spPr>
          <a:xfrm>
            <a:off x="4870449" y="3019907"/>
            <a:ext cx="908051" cy="89843"/>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4876253" y="3167078"/>
            <a:ext cx="908051" cy="10777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5" name="正方形/長方形 154"/>
          <p:cNvSpPr/>
          <p:nvPr/>
        </p:nvSpPr>
        <p:spPr>
          <a:xfrm>
            <a:off x="6094636"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6" name="フローチャート: 磁気ディスク 155"/>
          <p:cNvSpPr/>
          <p:nvPr/>
        </p:nvSpPr>
        <p:spPr>
          <a:xfrm>
            <a:off x="6783611"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158135"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8" name="正方形/長方形 157"/>
          <p:cNvSpPr/>
          <p:nvPr/>
        </p:nvSpPr>
        <p:spPr>
          <a:xfrm>
            <a:off x="6158135"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6158135" y="3012279"/>
            <a:ext cx="908051" cy="8984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正方形/長方形 160"/>
          <p:cNvSpPr/>
          <p:nvPr/>
        </p:nvSpPr>
        <p:spPr>
          <a:xfrm>
            <a:off x="6163939" y="3159450"/>
            <a:ext cx="908051" cy="1077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2" name="角丸四角形 161"/>
          <p:cNvSpPr/>
          <p:nvPr/>
        </p:nvSpPr>
        <p:spPr>
          <a:xfrm>
            <a:off x="7381878"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7381878"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7" name="フローチャート: 磁気ディスク 166"/>
          <p:cNvSpPr/>
          <p:nvPr/>
        </p:nvSpPr>
        <p:spPr>
          <a:xfrm>
            <a:off x="8070853"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8" name="正方形/長方形 167"/>
          <p:cNvSpPr/>
          <p:nvPr/>
        </p:nvSpPr>
        <p:spPr>
          <a:xfrm>
            <a:off x="7445377"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445377"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正方形/長方形 170"/>
          <p:cNvSpPr/>
          <p:nvPr/>
        </p:nvSpPr>
        <p:spPr>
          <a:xfrm>
            <a:off x="7445377" y="3012279"/>
            <a:ext cx="908051" cy="89843"/>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正方形/長方形 171"/>
          <p:cNvSpPr/>
          <p:nvPr/>
        </p:nvSpPr>
        <p:spPr>
          <a:xfrm>
            <a:off x="7451181" y="3159450"/>
            <a:ext cx="908051" cy="10777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173" name="直線矢印コネクタ 172"/>
          <p:cNvCxnSpPr>
            <a:stCxn id="147" idx="0"/>
            <a:endCxn id="89" idx="1"/>
          </p:cNvCxnSpPr>
          <p:nvPr/>
        </p:nvCxnSpPr>
        <p:spPr>
          <a:xfrm flipV="1">
            <a:off x="5321300" y="2049882"/>
            <a:ext cx="8981" cy="893735"/>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a:stCxn id="155" idx="0"/>
            <a:endCxn id="100" idx="1"/>
          </p:cNvCxnSpPr>
          <p:nvPr/>
        </p:nvCxnSpPr>
        <p:spPr>
          <a:xfrm flipV="1">
            <a:off x="6608986" y="2049882"/>
            <a:ext cx="1366"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66" idx="0"/>
            <a:endCxn id="103" idx="1"/>
          </p:cNvCxnSpPr>
          <p:nvPr/>
        </p:nvCxnSpPr>
        <p:spPr>
          <a:xfrm flipV="1">
            <a:off x="7896228" y="2049882"/>
            <a:ext cx="15877"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1" name="正方形/長方形 130"/>
          <p:cNvSpPr/>
          <p:nvPr/>
        </p:nvSpPr>
        <p:spPr>
          <a:xfrm>
            <a:off x="5038724" y="25448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正方形/長方形 131"/>
          <p:cNvSpPr/>
          <p:nvPr/>
        </p:nvSpPr>
        <p:spPr>
          <a:xfrm>
            <a:off x="5400674" y="256146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184501" y="24305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557591" y="242416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326410" y="254096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78996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1" name="正方形/長方形 140"/>
          <p:cNvSpPr/>
          <p:nvPr/>
        </p:nvSpPr>
        <p:spPr>
          <a:xfrm>
            <a:off x="6621688"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正方形/長方形 162"/>
          <p:cNvSpPr/>
          <p:nvPr/>
        </p:nvSpPr>
        <p:spPr>
          <a:xfrm>
            <a:off x="7613652"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正方形/長方形 163"/>
          <p:cNvSpPr/>
          <p:nvPr/>
        </p:nvSpPr>
        <p:spPr>
          <a:xfrm>
            <a:off x="8077206" y="24433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5" name="正方形/長方形 164"/>
          <p:cNvSpPr/>
          <p:nvPr/>
        </p:nvSpPr>
        <p:spPr>
          <a:xfrm>
            <a:off x="782982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82" name="上矢印 181"/>
          <p:cNvSpPr/>
          <p:nvPr/>
        </p:nvSpPr>
        <p:spPr>
          <a:xfrm>
            <a:off x="5181325" y="3724114"/>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上矢印 182"/>
          <p:cNvSpPr/>
          <p:nvPr/>
        </p:nvSpPr>
        <p:spPr>
          <a:xfrm>
            <a:off x="6414184" y="4220865"/>
            <a:ext cx="544734" cy="192385"/>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上矢印 183"/>
          <p:cNvSpPr/>
          <p:nvPr/>
        </p:nvSpPr>
        <p:spPr>
          <a:xfrm>
            <a:off x="7710953"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5207573"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6" name="テキスト ボックス 185"/>
          <p:cNvSpPr txBox="1"/>
          <p:nvPr/>
        </p:nvSpPr>
        <p:spPr>
          <a:xfrm>
            <a:off x="6480128"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7" name="テキスト ボックス 186"/>
          <p:cNvSpPr txBox="1"/>
          <p:nvPr/>
        </p:nvSpPr>
        <p:spPr>
          <a:xfrm>
            <a:off x="7788973"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8" name="テキスト ボックス 187"/>
          <p:cNvSpPr txBox="1"/>
          <p:nvPr/>
        </p:nvSpPr>
        <p:spPr>
          <a:xfrm>
            <a:off x="5114234" y="4368343"/>
            <a:ext cx="3127178" cy="246221"/>
          </a:xfrm>
          <a:prstGeom prst="rect">
            <a:avLst/>
          </a:prstGeom>
          <a:noFill/>
        </p:spPr>
        <p:txBody>
          <a:bodyPr wrap="none" rtlCol="0">
            <a:spAutoFit/>
          </a:bodyPr>
          <a:lstStyle/>
          <a:p>
            <a:pPr algn="ctr"/>
            <a:r>
              <a:rPr lang="ja-JP" altLang="en-US" sz="1000" dirty="0" smtClean="0">
                <a:solidFill>
                  <a:srgbClr val="0000FF"/>
                </a:solidFill>
              </a:rPr>
              <a:t>物理的なシステム資源のまとまり　＝　リソース・プール</a:t>
            </a:r>
            <a:endParaRPr kumimoji="1" lang="ja-JP" altLang="en-US" sz="1000" dirty="0">
              <a:solidFill>
                <a:srgbClr val="0000FF"/>
              </a:solidFill>
            </a:endParaRPr>
          </a:p>
        </p:txBody>
      </p:sp>
      <p:sp>
        <p:nvSpPr>
          <p:cNvPr id="189" name="テキスト ボックス 188"/>
          <p:cNvSpPr txBox="1"/>
          <p:nvPr/>
        </p:nvSpPr>
        <p:spPr>
          <a:xfrm>
            <a:off x="2989237" y="3683518"/>
            <a:ext cx="1415772" cy="246221"/>
          </a:xfrm>
          <a:prstGeom prst="rect">
            <a:avLst/>
          </a:prstGeom>
          <a:noFill/>
        </p:spPr>
        <p:txBody>
          <a:bodyPr wrap="none" rtlCol="0">
            <a:spAutoFit/>
          </a:bodyPr>
          <a:lstStyle/>
          <a:p>
            <a:pPr algn="r"/>
            <a:r>
              <a:rPr kumimoji="1" lang="ja-JP" altLang="en-US" sz="1000" dirty="0" smtClean="0">
                <a:solidFill>
                  <a:srgbClr val="0000FF"/>
                </a:solidFill>
              </a:rPr>
              <a:t>物理的な</a:t>
            </a:r>
            <a:r>
              <a:rPr lang="ja-JP" altLang="en-US" sz="1000" dirty="0" smtClean="0">
                <a:solidFill>
                  <a:srgbClr val="0000FF"/>
                </a:solidFill>
              </a:rPr>
              <a:t>システム資源</a:t>
            </a:r>
            <a:endParaRPr kumimoji="1" lang="ja-JP" altLang="en-US" sz="1000" dirty="0">
              <a:solidFill>
                <a:srgbClr val="0000FF"/>
              </a:solidFill>
            </a:endParaRPr>
          </a:p>
        </p:txBody>
      </p:sp>
      <p:sp>
        <p:nvSpPr>
          <p:cNvPr id="191" name="上矢印 190"/>
          <p:cNvSpPr/>
          <p:nvPr/>
        </p:nvSpPr>
        <p:spPr>
          <a:xfrm>
            <a:off x="6448427"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52</a:t>
            </a:fld>
            <a:endParaRPr kumimoji="1" lang="ja-JP" altLang="en-US" dirty="0"/>
          </a:p>
        </p:txBody>
      </p:sp>
    </p:spTree>
    <p:extLst>
      <p:ext uri="{BB962C8B-B14F-4D97-AF65-F5344CB8AC3E}">
        <p14:creationId xmlns:p14="http://schemas.microsoft.com/office/powerpoint/2010/main" val="23551808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吹き出し 20"/>
          <p:cNvSpPr/>
          <p:nvPr/>
        </p:nvSpPr>
        <p:spPr>
          <a:xfrm>
            <a:off x="2828989" y="3056668"/>
            <a:ext cx="2085912" cy="984250"/>
          </a:xfrm>
          <a:prstGeom prst="wedgeRoundRectCallout">
            <a:avLst>
              <a:gd name="adj1" fmla="val -41833"/>
              <a:gd name="adj2" fmla="val -88390"/>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日本語での語感</a:t>
            </a:r>
            <a:endParaRPr kumimoji="1" lang="en-US" altLang="ja-JP" sz="20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2000" dirty="0" smtClean="0">
                <a:solidFill>
                  <a:srgbClr val="FFFFFF"/>
                </a:solidFill>
                <a:latin typeface="ＭＳ Ｐゴシック"/>
                <a:ea typeface="ＭＳ Ｐゴシック"/>
                <a:cs typeface="ＭＳ Ｐゴシック"/>
              </a:rPr>
              <a:t>虚像の</a:t>
            </a:r>
            <a:r>
              <a:rPr lang="en-US" altLang="ja-JP" sz="20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2000" dirty="0" smtClean="0">
                <a:solidFill>
                  <a:srgbClr val="FFFFFF"/>
                </a:solidFill>
                <a:latin typeface="ＭＳ Ｐゴシック"/>
                <a:ea typeface="ＭＳ Ｐゴシック"/>
                <a:cs typeface="ＭＳ Ｐゴシック"/>
              </a:rPr>
              <a:t>実態のない</a:t>
            </a:r>
            <a:r>
              <a:rPr lang="en-US" altLang="ja-JP"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18"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53</a:t>
            </a:fld>
            <a:endParaRPr kumimoji="1" lang="ja-JP" altLang="en-US" dirty="0"/>
          </a:p>
        </p:txBody>
      </p:sp>
    </p:spTree>
    <p:extLst>
      <p:ext uri="{BB962C8B-B14F-4D97-AF65-F5344CB8AC3E}">
        <p14:creationId xmlns:p14="http://schemas.microsoft.com/office/powerpoint/2010/main" val="12758782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
        <p:nvSpPr>
          <p:cNvPr id="29"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54</a:t>
            </a:fld>
            <a:endParaRPr kumimoji="1" lang="ja-JP" altLang="en-US" dirty="0"/>
          </a:p>
        </p:txBody>
      </p:sp>
    </p:spTree>
    <p:extLst>
      <p:ext uri="{BB962C8B-B14F-4D97-AF65-F5344CB8AC3E}">
        <p14:creationId xmlns:p14="http://schemas.microsoft.com/office/powerpoint/2010/main" val="270348627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0" name="正方形/長方形 39"/>
          <p:cNvSpPr/>
          <p:nvPr/>
        </p:nvSpPr>
        <p:spPr bwMode="auto">
          <a:xfrm>
            <a:off x="304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1" name="正方形/長方形 40"/>
          <p:cNvSpPr/>
          <p:nvPr/>
        </p:nvSpPr>
        <p:spPr bwMode="auto">
          <a:xfrm>
            <a:off x="838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2" name="正方形/長方形 41"/>
          <p:cNvSpPr/>
          <p:nvPr/>
        </p:nvSpPr>
        <p:spPr bwMode="auto">
          <a:xfrm>
            <a:off x="1371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3" name="正方形/長方形 42"/>
          <p:cNvSpPr/>
          <p:nvPr/>
        </p:nvSpPr>
        <p:spPr bwMode="auto">
          <a:xfrm>
            <a:off x="304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4" name="正方形/長方形 43"/>
          <p:cNvSpPr/>
          <p:nvPr/>
        </p:nvSpPr>
        <p:spPr bwMode="auto">
          <a:xfrm>
            <a:off x="838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5" name="正方形/長方形 44"/>
          <p:cNvSpPr/>
          <p:nvPr/>
        </p:nvSpPr>
        <p:spPr bwMode="auto">
          <a:xfrm>
            <a:off x="1371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j-ea"/>
                <a:ea typeface="+mj-ea"/>
                <a:cs typeface="ＤＦＰ太丸ゴシック体"/>
              </a:rPr>
              <a:t>分　散</a:t>
            </a:r>
          </a:p>
        </p:txBody>
      </p:sp>
      <p:sp>
        <p:nvSpPr>
          <p:cNvPr id="115" name="テキスト ボックス 114"/>
          <p:cNvSpPr txBox="1"/>
          <p:nvPr/>
        </p:nvSpPr>
        <p:spPr>
          <a:xfrm>
            <a:off x="652042"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〜1964</a:t>
            </a:r>
            <a:endParaRPr kumimoji="1" lang="ja-JP" altLang="en-US" sz="1800" dirty="0">
              <a:solidFill>
                <a:srgbClr val="0000FF"/>
              </a:solidFill>
              <a:effectLst/>
              <a:latin typeface="+mj-ea"/>
              <a:ea typeface="+mj-ea"/>
              <a:cs typeface="ＤＦＰ太丸ゴシック体"/>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mj-ea"/>
                <a:ea typeface="+mj-ea"/>
                <a:cs typeface="ＤＦＰ太丸ゴシック体"/>
              </a:rPr>
              <a:t>分　散</a:t>
            </a:r>
          </a:p>
        </p:txBody>
      </p:sp>
      <p:sp>
        <p:nvSpPr>
          <p:cNvPr id="118" name="テキスト ボックス 117"/>
          <p:cNvSpPr txBox="1"/>
          <p:nvPr/>
        </p:nvSpPr>
        <p:spPr>
          <a:xfrm>
            <a:off x="5605996" y="1600200"/>
            <a:ext cx="1338828"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1980</a:t>
            </a:r>
            <a:r>
              <a:rPr kumimoji="1" lang="ja-JP" altLang="en-US" sz="1800" dirty="0" smtClean="0">
                <a:solidFill>
                  <a:srgbClr val="0000FF"/>
                </a:solidFill>
                <a:effectLst/>
                <a:latin typeface="+mj-ea"/>
                <a:ea typeface="+mj-ea"/>
                <a:cs typeface="ＤＦＰ太丸ゴシック体"/>
              </a:rPr>
              <a:t>年代</a:t>
            </a:r>
            <a:r>
              <a:rPr kumimoji="1" lang="en-US" altLang="ja-JP" sz="1800" dirty="0" smtClean="0">
                <a:solidFill>
                  <a:srgbClr val="0000FF"/>
                </a:solidFill>
                <a:effectLst/>
                <a:latin typeface="+mj-ea"/>
                <a:ea typeface="+mj-ea"/>
                <a:cs typeface="ＤＦＰ太丸ゴシック体"/>
              </a:rPr>
              <a:t>〜</a:t>
            </a:r>
            <a:endParaRPr kumimoji="1" lang="ja-JP" altLang="en-US" sz="1800" dirty="0">
              <a:solidFill>
                <a:srgbClr val="0000FF"/>
              </a:solidFill>
              <a:effectLst/>
              <a:latin typeface="+mj-ea"/>
              <a:ea typeface="+mj-ea"/>
              <a:cs typeface="ＤＦＰ太丸ゴシック体"/>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安価なハード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運用負担の増大</a:t>
            </a:r>
            <a:endParaRPr kumimoji="1" lang="en-US" altLang="ja-JP" sz="1400" dirty="0" smtClean="0">
              <a:solidFill>
                <a:srgbClr val="0000FF"/>
              </a:solidFill>
              <a:effectLst/>
              <a:latin typeface="+mj-ea"/>
              <a:ea typeface="+mj-ea"/>
              <a:cs typeface="ＤＦＰ太丸ゴシック体"/>
            </a:endParaRPr>
          </a:p>
          <a:p>
            <a:pPr algn="ctr"/>
            <a:r>
              <a:rPr kumimoji="1" lang="en-US" altLang="ja-JP" sz="1400" dirty="0" smtClean="0">
                <a:solidFill>
                  <a:srgbClr val="0000FF"/>
                </a:solidFill>
                <a:effectLst/>
                <a:latin typeface="+mj-ea"/>
                <a:ea typeface="+mj-ea"/>
                <a:cs typeface="ＤＦＰ太丸ゴシック体"/>
              </a:rPr>
              <a:t>TCO</a:t>
            </a:r>
            <a:r>
              <a:rPr kumimoji="1" lang="ja-JP" altLang="en-US" sz="1400" dirty="0" smtClean="0">
                <a:solidFill>
                  <a:srgbClr val="0000FF"/>
                </a:solidFill>
                <a:effectLst/>
                <a:latin typeface="+mj-ea"/>
                <a:ea typeface="+mj-ea"/>
                <a:cs typeface="ＤＦＰ太丸ゴシック体"/>
              </a:rPr>
              <a:t>の増大</a:t>
            </a:r>
            <a:endParaRPr kumimoji="1" lang="en-US" altLang="ja-JP" sz="1400" dirty="0" smtClean="0">
              <a:solidFill>
                <a:srgbClr val="0000FF"/>
              </a:solidFill>
              <a:effectLst/>
              <a:latin typeface="+mj-ea"/>
              <a:ea typeface="+mj-ea"/>
              <a:cs typeface="ＤＦＰ太丸ゴシック体"/>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運用負担の増大</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コストの増大</a:t>
            </a:r>
            <a:endParaRPr kumimoji="1" lang="en-US" altLang="ja-JP" sz="1400" dirty="0" smtClean="0">
              <a:solidFill>
                <a:srgbClr val="0000FF"/>
              </a:solidFill>
              <a:effectLst/>
              <a:latin typeface="+mj-ea"/>
              <a:ea typeface="+mj-ea"/>
              <a:cs typeface="ＤＦＰ太丸ゴシック体"/>
            </a:endParaRPr>
          </a:p>
        </p:txBody>
      </p:sp>
      <p:sp>
        <p:nvSpPr>
          <p:cNvPr id="126" name="テキスト ボックス 125"/>
          <p:cNvSpPr txBox="1"/>
          <p:nvPr/>
        </p:nvSpPr>
        <p:spPr>
          <a:xfrm>
            <a:off x="1143000" y="6096000"/>
            <a:ext cx="7764553"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mj-ea"/>
                <a:ea typeface="+mj-ea"/>
                <a:cs typeface="ＤＦＰ太丸ゴシック体"/>
              </a:rPr>
              <a:t>集　中</a:t>
            </a:r>
            <a:endParaRPr kumimoji="0" lang="ja-JP" altLang="en-US" b="0" i="0" u="none" strike="noStrike" cap="none" normalizeH="0" baseline="0" dirty="0" smtClean="0">
              <a:ln>
                <a:noFill/>
              </a:ln>
              <a:solidFill>
                <a:srgbClr val="FFFFFF"/>
              </a:solidFill>
              <a:effectLst/>
              <a:latin typeface="+mj-ea"/>
              <a:ea typeface="+mj-ea"/>
              <a:cs typeface="ＤＦＰ太丸ゴシック体"/>
            </a:endParaRPr>
          </a:p>
        </p:txBody>
      </p:sp>
      <p:sp>
        <p:nvSpPr>
          <p:cNvPr id="116" name="テキスト ボックス 115"/>
          <p:cNvSpPr txBox="1"/>
          <p:nvPr/>
        </p:nvSpPr>
        <p:spPr>
          <a:xfrm>
            <a:off x="2404642"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1964〜</a:t>
            </a:r>
            <a:endParaRPr kumimoji="1" lang="ja-JP" altLang="en-US" sz="1800" dirty="0">
              <a:solidFill>
                <a:srgbClr val="0000FF"/>
              </a:solidFill>
              <a:effectLst/>
              <a:latin typeface="+mj-ea"/>
              <a:ea typeface="+mj-ea"/>
              <a:cs typeface="ＤＦＰ太丸ゴシック体"/>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資源の制約・競合</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障害時の影響拡大</a:t>
            </a:r>
            <a:endParaRPr kumimoji="1" lang="en-US" altLang="ja-JP" sz="1400" dirty="0" smtClean="0">
              <a:solidFill>
                <a:srgbClr val="0000FF"/>
              </a:solidFill>
              <a:effectLst/>
              <a:latin typeface="+mj-ea"/>
              <a:ea typeface="+mj-ea"/>
              <a:cs typeface="ＤＦＰ太丸ゴシック体"/>
            </a:endParaRPr>
          </a:p>
        </p:txBody>
      </p:sp>
      <p:sp>
        <p:nvSpPr>
          <p:cNvPr id="128" name="テキスト ボックス 127"/>
          <p:cNvSpPr txBox="1"/>
          <p:nvPr/>
        </p:nvSpPr>
        <p:spPr>
          <a:xfrm>
            <a:off x="2215208" y="1981200"/>
            <a:ext cx="1262410"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IBM S/360</a:t>
            </a:r>
            <a:endParaRPr kumimoji="1" lang="ja-JP" altLang="en-US" sz="1800" dirty="0">
              <a:solidFill>
                <a:srgbClr val="0000FF"/>
              </a:solidFill>
              <a:effectLst/>
              <a:latin typeface="+mj-ea"/>
              <a:ea typeface="+mj-ea"/>
              <a:cs typeface="Arial"/>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HV</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cs typeface="ＤＦＰ太丸ゴシック体"/>
              </a:rPr>
              <a:t>集中・分割</a:t>
            </a:r>
          </a:p>
        </p:txBody>
      </p:sp>
      <p:sp>
        <p:nvSpPr>
          <p:cNvPr id="117" name="テキスト ボックス 116"/>
          <p:cNvSpPr txBox="1"/>
          <p:nvPr/>
        </p:nvSpPr>
        <p:spPr>
          <a:xfrm>
            <a:off x="4084228"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1967〜</a:t>
            </a:r>
            <a:endParaRPr kumimoji="1" lang="ja-JP" altLang="en-US" sz="1800" dirty="0">
              <a:solidFill>
                <a:srgbClr val="0000FF"/>
              </a:solidFill>
              <a:effectLst/>
              <a:latin typeface="+mj-ea"/>
              <a:ea typeface="+mj-ea"/>
              <a:cs typeface="ＤＦＰ太丸ゴシック体"/>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自由度の制約</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コストの増大</a:t>
            </a:r>
            <a:endParaRPr kumimoji="1" lang="en-US" altLang="ja-JP" sz="1400" dirty="0" smtClean="0">
              <a:solidFill>
                <a:srgbClr val="0000FF"/>
              </a:solidFill>
              <a:effectLst/>
              <a:latin typeface="+mj-ea"/>
              <a:ea typeface="+mj-ea"/>
              <a:cs typeface="ＤＦＰ太丸ゴシック体"/>
            </a:endParaRPr>
          </a:p>
        </p:txBody>
      </p:sp>
      <p:sp>
        <p:nvSpPr>
          <p:cNvPr id="129" name="テキスト ボックス 128"/>
          <p:cNvSpPr txBox="1"/>
          <p:nvPr/>
        </p:nvSpPr>
        <p:spPr>
          <a:xfrm>
            <a:off x="3834804" y="1981200"/>
            <a:ext cx="1506317"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S/360 CP-</a:t>
            </a:r>
            <a:r>
              <a:rPr lang="en-US" altLang="ja-JP" dirty="0" smtClean="0">
                <a:solidFill>
                  <a:srgbClr val="0000FF"/>
                </a:solidFill>
                <a:effectLst/>
                <a:latin typeface="+mj-ea"/>
                <a:ea typeface="+mj-ea"/>
                <a:cs typeface="Arial"/>
              </a:rPr>
              <a:t>67</a:t>
            </a:r>
            <a:endParaRPr kumimoji="1" lang="ja-JP" altLang="en-US" sz="1800" dirty="0">
              <a:solidFill>
                <a:srgbClr val="0000FF"/>
              </a:solidFill>
              <a:effectLst/>
              <a:latin typeface="+mj-ea"/>
              <a:ea typeface="+mj-ea"/>
              <a:cs typeface="Arial"/>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HV</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cs typeface="ＤＦＰ太丸ゴシック体"/>
              </a:rPr>
              <a:t>集中・集約</a:t>
            </a:r>
          </a:p>
        </p:txBody>
      </p:sp>
      <p:sp>
        <p:nvSpPr>
          <p:cNvPr id="119" name="テキスト ボックス 118"/>
          <p:cNvSpPr txBox="1"/>
          <p:nvPr/>
        </p:nvSpPr>
        <p:spPr>
          <a:xfrm>
            <a:off x="7638618"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1999〜</a:t>
            </a:r>
            <a:endParaRPr kumimoji="1" lang="ja-JP" altLang="en-US" sz="1800" dirty="0">
              <a:solidFill>
                <a:srgbClr val="0000FF"/>
              </a:solidFill>
              <a:effectLst/>
              <a:latin typeface="+mj-ea"/>
              <a:ea typeface="+mj-ea"/>
              <a:cs typeface="ＤＦＰ太丸ゴシック体"/>
            </a:endParaRPr>
          </a:p>
        </p:txBody>
      </p:sp>
      <p:sp>
        <p:nvSpPr>
          <p:cNvPr id="122" name="テキスト ボックス 121"/>
          <p:cNvSpPr txBox="1"/>
          <p:nvPr/>
        </p:nvSpPr>
        <p:spPr>
          <a:xfrm>
            <a:off x="7239720" y="5181600"/>
            <a:ext cx="1674958"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ハードの高性能化</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管理対象の増大</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インフラ負担の増大</a:t>
            </a:r>
            <a:endParaRPr kumimoji="1" lang="en-US" altLang="ja-JP" sz="1400" dirty="0" smtClean="0">
              <a:solidFill>
                <a:srgbClr val="0000FF"/>
              </a:solidFill>
              <a:effectLst/>
              <a:latin typeface="+mj-ea"/>
              <a:ea typeface="+mj-ea"/>
              <a:cs typeface="ＤＦＰ太丸ゴシック体"/>
            </a:endParaRPr>
          </a:p>
        </p:txBody>
      </p:sp>
      <p:sp>
        <p:nvSpPr>
          <p:cNvPr id="130" name="テキスト ボックス 129"/>
          <p:cNvSpPr txBox="1"/>
          <p:nvPr/>
        </p:nvSpPr>
        <p:spPr>
          <a:xfrm>
            <a:off x="7598493" y="1981200"/>
            <a:ext cx="957414"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VMware </a:t>
            </a:r>
            <a:endParaRPr kumimoji="1" lang="ja-JP" altLang="en-US" sz="1800" dirty="0">
              <a:solidFill>
                <a:srgbClr val="0000FF"/>
              </a:solidFill>
              <a:effectLst/>
              <a:latin typeface="+mj-ea"/>
              <a:ea typeface="+mj-ea"/>
              <a:cs typeface="Arial"/>
            </a:endParaRPr>
          </a:p>
        </p:txBody>
      </p:sp>
      <p:sp>
        <p:nvSpPr>
          <p:cNvPr id="7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55</a:t>
            </a:fld>
            <a:endParaRPr kumimoji="1" lang="ja-JP" altLang="en-US" dirty="0"/>
          </a:p>
        </p:txBody>
      </p:sp>
    </p:spTree>
    <p:extLst>
      <p:ext uri="{BB962C8B-B14F-4D97-AF65-F5344CB8AC3E}">
        <p14:creationId xmlns:p14="http://schemas.microsoft.com/office/powerpoint/2010/main" val="3350572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56</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33119534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57</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6274106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21462817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「サーバー仮想化」だけではない仮想化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949325" y="3003850"/>
            <a:ext cx="1835150" cy="1080375"/>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3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endParaRPr kumimoji="0" lang="en-US" altLang="ja-JP" sz="3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Aft>
                <a:spcPct val="0"/>
              </a:spcAft>
              <a:buClrTx/>
              <a:buSzTx/>
              <a:buFontTx/>
              <a:buNone/>
              <a:tabLst/>
            </a:pPr>
            <a:r>
              <a:rPr kumimoji="0" lang="en-US" altLang="ja-JP" sz="2000" dirty="0" smtClean="0">
                <a:solidFill>
                  <a:schemeClr val="bg1"/>
                </a:solidFill>
                <a:latin typeface="Arial"/>
                <a:ea typeface="HGP創英角ｺﾞｼｯｸUB" pitchFamily="50" charset="-128"/>
                <a:cs typeface="Arial"/>
              </a:rPr>
              <a:t>Virtualization</a:t>
            </a:r>
            <a:endPar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54" name="角丸四角形 153"/>
          <p:cNvSpPr/>
          <p:nvPr/>
        </p:nvSpPr>
        <p:spPr bwMode="auto">
          <a:xfrm>
            <a:off x="3765549" y="1643851"/>
            <a:ext cx="4038601" cy="4677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2784475" y="1877701"/>
            <a:ext cx="981074" cy="1666337"/>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765549" y="2973200"/>
            <a:ext cx="4038601" cy="467700"/>
          </a:xfrm>
          <a:prstGeom prst="roundRect">
            <a:avLst>
              <a:gd name="adj" fmla="val 0"/>
            </a:avLst>
          </a:prstGeom>
          <a:solidFill>
            <a:schemeClr val="accent3">
              <a:lumMod val="5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765549" y="4287425"/>
            <a:ext cx="4038601" cy="4677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765549" y="4967976"/>
            <a:ext cx="4038601" cy="467700"/>
          </a:xfrm>
          <a:prstGeom prst="roundRect">
            <a:avLst>
              <a:gd name="adj" fmla="val 0"/>
            </a:avLst>
          </a:prstGeom>
          <a:solidFill>
            <a:srgbClr val="660066"/>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2784475" y="3207050"/>
            <a:ext cx="981074" cy="3369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2784475" y="3544038"/>
            <a:ext cx="981073" cy="32326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2784475" y="3544038"/>
            <a:ext cx="981074" cy="977237"/>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2784475" y="3544038"/>
            <a:ext cx="981074" cy="16577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765549" y="2315787"/>
            <a:ext cx="4038601" cy="4677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765548" y="3633452"/>
            <a:ext cx="4038601" cy="4677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2784475" y="2549637"/>
            <a:ext cx="981074" cy="994401"/>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9"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59</a:t>
            </a:fld>
            <a:endParaRPr kumimoji="1" lang="ja-JP" altLang="en-US" dirty="0"/>
          </a:p>
        </p:txBody>
      </p:sp>
    </p:spTree>
    <p:extLst>
      <p:ext uri="{BB962C8B-B14F-4D97-AF65-F5344CB8AC3E}">
        <p14:creationId xmlns:p14="http://schemas.microsoft.com/office/powerpoint/2010/main" val="1894179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dirty="0" smtClean="0">
                <a:solidFill>
                  <a:srgbClr val="0000FF"/>
                </a:solidFill>
                <a:latin typeface="ＭＳ Ｐゴシック"/>
                <a:ea typeface="ＭＳ Ｐゴシック"/>
                <a:cs typeface="ＭＳ Ｐゴシック"/>
              </a:rPr>
              <a:t>インターネット</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2">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2935522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デスクトップ仮想化とアプリケーション仮装化</a:t>
            </a:r>
            <a:endParaRPr kumimoji="1" lang="ja-JP" altLang="en-US" dirty="0"/>
          </a:p>
        </p:txBody>
      </p:sp>
      <p:sp>
        <p:nvSpPr>
          <p:cNvPr id="3" name="スライド番号プレースホルダー 2"/>
          <p:cNvSpPr>
            <a:spLocks noGrp="1"/>
          </p:cNvSpPr>
          <p:nvPr>
            <p:ph type="sldNum" sz="quarter" idx="12"/>
          </p:nvPr>
        </p:nvSpPr>
        <p:spPr>
          <a:xfrm>
            <a:off x="6355974" y="6640200"/>
            <a:ext cx="2705475" cy="217800"/>
          </a:xfrm>
        </p:spPr>
        <p:txBody>
          <a:bodyPr/>
          <a:lstStyle/>
          <a:p>
            <a:fld id="{8FF8CC5D-A65D-5946-99B5-645367A967AD}" type="slidenum">
              <a:rPr kumimoji="1" lang="ja-JP" altLang="en-US" smtClean="0"/>
              <a:t>60</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a:solidFill>
                  <a:srgbClr val="7F7F7F"/>
                </a:solidFill>
              </a:rPr>
              <a:t>アプリケーション仮装化</a:t>
            </a:r>
          </a:p>
        </p:txBody>
      </p:sp>
    </p:spTree>
    <p:extLst>
      <p:ext uri="{BB962C8B-B14F-4D97-AF65-F5344CB8AC3E}">
        <p14:creationId xmlns:p14="http://schemas.microsoft.com/office/powerpoint/2010/main" val="239402840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938060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3TB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Arial" pitchFamily="34" charset="0"/>
                <a:ea typeface="HGP創英角ｺﾞｼｯｸUB" pitchFamily="50" charset="-128"/>
                <a:cs typeface="Arial" pitchFamily="34" charset="0"/>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仮想ストレージ</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Arial" pitchFamily="34" charset="0"/>
                <a:ea typeface="HGP創英角ｺﾞｼｯｸUB" pitchFamily="50" charset="-128"/>
                <a:cs typeface="Arial" pitchFamily="34" charset="0"/>
              </a:rPr>
              <a:t>ブロック仮想化</a:t>
            </a:r>
            <a:endParaRPr lang="ja-JP" altLang="en-US" sz="2000" dirty="0">
              <a:solidFill>
                <a:schemeClr val="tx1">
                  <a:lumMod val="50000"/>
                  <a:lumOff val="50000"/>
                </a:schemeClr>
              </a:solidFill>
              <a:latin typeface="Arial" pitchFamily="34" charset="0"/>
              <a:ea typeface="HGP創英角ｺﾞｼｯｸUB" pitchFamily="50" charset="-128"/>
              <a:cs typeface="Arial" pitchFamily="34" charset="0"/>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Arial" pitchFamily="34" charset="0"/>
                <a:ea typeface="HGP創英角ｺﾞｼｯｸUB" pitchFamily="50" charset="-128"/>
                <a:cs typeface="Arial" pitchFamily="34" charset="0"/>
              </a:rPr>
              <a:t>30TB</a:t>
            </a:r>
            <a:endParaRPr lang="ja-JP" altLang="en-US" sz="1200" dirty="0">
              <a:solidFill>
                <a:srgbClr val="0000FF"/>
              </a:solidFill>
              <a:latin typeface="Arial" pitchFamily="34" charset="0"/>
              <a:ea typeface="HGP創英角ｺﾞｼｯｸUB" pitchFamily="50" charset="-128"/>
              <a:cs typeface="Arial" pitchFamily="34" charset="0"/>
            </a:endParaRPr>
          </a:p>
        </p:txBody>
      </p:sp>
      <p:sp>
        <p:nvSpPr>
          <p:cNvPr id="77" name="Text Box 26"/>
          <p:cNvSpPr txBox="1">
            <a:spLocks noChangeArrowheads="1"/>
          </p:cNvSpPr>
          <p:nvPr/>
        </p:nvSpPr>
        <p:spPr bwMode="auto">
          <a:xfrm>
            <a:off x="457200" y="5501800"/>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ストレージ（ハードウェア）</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8TB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7TB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未使用領域</a:t>
            </a:r>
            <a:endParaRPr lang="en-US" altLang="ja-JP" sz="1200" dirty="0" smtClean="0">
              <a:solidFill>
                <a:schemeClr val="bg1"/>
              </a:solidFill>
              <a:latin typeface="Arial" pitchFamily="34" charset="0"/>
              <a:ea typeface="HGP創英角ｺﾞｼｯｸUB" pitchFamily="50" charset="-128"/>
              <a:cs typeface="Arial" pitchFamily="34" charset="0"/>
            </a:endParaRPr>
          </a:p>
          <a:p>
            <a:pPr algn="ctr"/>
            <a:r>
              <a:rPr lang="en-US" altLang="ja-JP" sz="1200" dirty="0" smtClean="0">
                <a:solidFill>
                  <a:schemeClr val="bg1"/>
                </a:solidFill>
                <a:latin typeface="Arial" pitchFamily="34" charset="0"/>
                <a:ea typeface="HGP創英角ｺﾞｼｯｸUB" pitchFamily="50" charset="-128"/>
                <a:cs typeface="Arial" pitchFamily="34" charset="0"/>
              </a:rPr>
              <a:t>20TB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Arial" pitchFamily="34" charset="0"/>
                <a:ea typeface="HGP創英角ｺﾞｼｯｸUB" pitchFamily="50" charset="-128"/>
                <a:cs typeface="Arial" pitchFamily="34" charset="0"/>
              </a:rPr>
              <a:t>ボリュームの仮想化</a:t>
            </a:r>
          </a:p>
        </p:txBody>
      </p:sp>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仮想ストレージ</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00" name="Rectangle 28"/>
          <p:cNvSpPr>
            <a:spLocks noChangeArrowheads="1"/>
          </p:cNvSpPr>
          <p:nvPr/>
        </p:nvSpPr>
        <p:spPr bwMode="auto">
          <a:xfrm>
            <a:off x="3335083" y="96254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Arial" pitchFamily="34" charset="0"/>
                <a:ea typeface="HGP創英角ｺﾞｼｯｸUB" pitchFamily="50" charset="-128"/>
                <a:cs typeface="Arial" pitchFamily="34" charset="0"/>
              </a:rPr>
              <a:t>シンプロビジョニング</a:t>
            </a:r>
            <a:endParaRPr lang="ja-JP" altLang="en-US" sz="2000" dirty="0">
              <a:solidFill>
                <a:schemeClr val="tx1">
                  <a:lumMod val="50000"/>
                  <a:lumOff val="50000"/>
                </a:schemeClr>
              </a:solidFill>
              <a:latin typeface="Arial" pitchFamily="34" charset="0"/>
              <a:ea typeface="HGP創英角ｺﾞｼｯｸUB" pitchFamily="50" charset="-128"/>
              <a:cs typeface="Arial" pitchFamily="34" charset="0"/>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Arial" pitchFamily="34" charset="0"/>
                <a:ea typeface="HGP創英角ｺﾞｼｯｸUB" pitchFamily="50" charset="-128"/>
                <a:cs typeface="Arial" pitchFamily="34" charset="0"/>
              </a:rPr>
              <a:t>30TB</a:t>
            </a:r>
            <a:endParaRPr lang="ja-JP" altLang="en-US" sz="1200" dirty="0">
              <a:solidFill>
                <a:srgbClr val="0000FF"/>
              </a:solidFill>
              <a:latin typeface="Arial" pitchFamily="34" charset="0"/>
              <a:ea typeface="HGP創英角ｺﾞｼｯｸUB" pitchFamily="50" charset="-128"/>
              <a:cs typeface="Arial" pitchFamily="34" charset="0"/>
            </a:endParaRPr>
          </a:p>
        </p:txBody>
      </p:sp>
      <p:sp>
        <p:nvSpPr>
          <p:cNvPr id="107" name="Text Box 26"/>
          <p:cNvSpPr txBox="1">
            <a:spLocks noChangeArrowheads="1"/>
          </p:cNvSpPr>
          <p:nvPr/>
        </p:nvSpPr>
        <p:spPr bwMode="auto">
          <a:xfrm>
            <a:off x="3335083" y="5501800"/>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ストレージ（ハードウェア）</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Arial" pitchFamily="34" charset="0"/>
                <a:ea typeface="HGP創英角ｺﾞｼｯｸUB" pitchFamily="50" charset="-128"/>
                <a:cs typeface="Arial" pitchFamily="34" charset="0"/>
              </a:rPr>
              <a:t>容量の</a:t>
            </a:r>
            <a:r>
              <a:rPr lang="ja-JP" altLang="en-US" sz="2000" dirty="0">
                <a:solidFill>
                  <a:srgbClr val="800000"/>
                </a:solidFill>
                <a:latin typeface="Arial" pitchFamily="34" charset="0"/>
                <a:ea typeface="HGP創英角ｺﾞｼｯｸUB" pitchFamily="50" charset="-128"/>
                <a:cs typeface="Arial" pitchFamily="34" charset="0"/>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未使用領域</a:t>
            </a:r>
            <a:endParaRPr lang="en-US" altLang="ja-JP" sz="1200" dirty="0" smtClean="0">
              <a:solidFill>
                <a:schemeClr val="bg1"/>
              </a:solidFill>
              <a:latin typeface="Arial" pitchFamily="34" charset="0"/>
              <a:ea typeface="HGP創英角ｺﾞｼｯｸUB" pitchFamily="50" charset="-128"/>
              <a:cs typeface="Arial" pitchFamily="34" charset="0"/>
            </a:endParaRPr>
          </a:p>
          <a:p>
            <a:pPr algn="ctr"/>
            <a:r>
              <a:rPr lang="en-US" altLang="ja-JP" sz="1200" dirty="0">
                <a:solidFill>
                  <a:schemeClr val="bg1"/>
                </a:solidFill>
                <a:latin typeface="Arial" pitchFamily="34" charset="0"/>
                <a:ea typeface="HGP創英角ｺﾞｼｯｸUB" pitchFamily="50" charset="-128"/>
                <a:cs typeface="Arial" pitchFamily="34" charset="0"/>
              </a:rPr>
              <a:t>0</a:t>
            </a:r>
            <a:r>
              <a:rPr lang="en-US" altLang="ja-JP" sz="1200" dirty="0" smtClean="0">
                <a:solidFill>
                  <a:schemeClr val="bg1"/>
                </a:solidFill>
                <a:latin typeface="Arial" pitchFamily="34" charset="0"/>
                <a:ea typeface="HGP創英角ｺﾞｼｯｸUB" pitchFamily="50" charset="-128"/>
                <a:cs typeface="Arial" pitchFamily="34" charset="0"/>
              </a:rPr>
              <a:t>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必要な時に</a:t>
            </a:r>
            <a:endParaRPr kumimoji="1" lang="en-US" altLang="ja-JP" sz="10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追加</a:t>
            </a:r>
            <a:endParaRPr kumimoji="1" lang="ja-JP" altLang="en-US" sz="1000" dirty="0">
              <a:solidFill>
                <a:srgbClr val="FFFFFF"/>
              </a:solidFill>
              <a:latin typeface="ＭＳ Ｐゴシック"/>
              <a:ea typeface="ＭＳ Ｐゴシック"/>
              <a:cs typeface="ＭＳ Ｐゴシック"/>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3TB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Arial" pitchFamily="34" charset="0"/>
                <a:ea typeface="HGP創英角ｺﾞｼｯｸUB" pitchFamily="50" charset="-128"/>
                <a:cs typeface="Arial" pitchFamily="34" charset="0"/>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8TB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7TB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仮想ストレージ</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Arial" pitchFamily="34" charset="0"/>
                <a:ea typeface="HGP創英角ｺﾞｼｯｸUB" pitchFamily="50" charset="-128"/>
                <a:cs typeface="Arial" pitchFamily="34" charset="0"/>
              </a:rPr>
              <a:t>重複排除</a:t>
            </a:r>
            <a:endParaRPr lang="ja-JP" altLang="en-US" sz="2000" dirty="0">
              <a:solidFill>
                <a:schemeClr val="tx1">
                  <a:lumMod val="50000"/>
                  <a:lumOff val="50000"/>
                </a:schemeClr>
              </a:solidFill>
              <a:latin typeface="Arial" pitchFamily="34" charset="0"/>
              <a:ea typeface="HGP創英角ｺﾞｼｯｸUB" pitchFamily="50" charset="-128"/>
              <a:cs typeface="Arial" pitchFamily="34" charset="0"/>
            </a:endParaRPr>
          </a:p>
        </p:txBody>
      </p:sp>
      <p:sp>
        <p:nvSpPr>
          <p:cNvPr id="142" name="Text Box 26"/>
          <p:cNvSpPr txBox="1">
            <a:spLocks noChangeArrowheads="1"/>
          </p:cNvSpPr>
          <p:nvPr/>
        </p:nvSpPr>
        <p:spPr bwMode="auto">
          <a:xfrm>
            <a:off x="6224333" y="5499597"/>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ストレージ（ハードウェア）</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Arial" pitchFamily="34" charset="0"/>
                <a:ea typeface="HGP創英角ｺﾞｼｯｸUB" pitchFamily="50" charset="-128"/>
                <a:cs typeface="Arial" pitchFamily="34" charset="0"/>
              </a:rPr>
              <a:t>データ容量の削減</a:t>
            </a:r>
            <a:endParaRPr lang="ja-JP" altLang="en-US" sz="2000" dirty="0">
              <a:solidFill>
                <a:srgbClr val="800000"/>
              </a:solidFill>
              <a:latin typeface="Arial" pitchFamily="34" charset="0"/>
              <a:ea typeface="HGP創英角ｺﾞｼｯｸUB" pitchFamily="50" charset="-128"/>
              <a:cs typeface="Arial" pitchFamily="34" charset="0"/>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B</a:t>
            </a:r>
          </a:p>
        </p:txBody>
      </p:sp>
      <p:sp>
        <p:nvSpPr>
          <p:cNvPr id="172" name="Text Box 36"/>
          <p:cNvSpPr txBox="1">
            <a:spLocks noChangeArrowheads="1"/>
          </p:cNvSpPr>
          <p:nvPr/>
        </p:nvSpPr>
        <p:spPr bwMode="auto">
          <a:xfrm>
            <a:off x="7558447" y="2355191"/>
            <a:ext cx="658719" cy="21544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wrap="square">
            <a:spAutoFit/>
          </a:bodyPr>
          <a:lstStyle/>
          <a:p>
            <a:pPr algn="ctr"/>
            <a:r>
              <a:rPr lang="ja-JP" altLang="en-US" sz="800" dirty="0">
                <a:solidFill>
                  <a:srgbClr val="3366FF"/>
                </a:solidFill>
                <a:latin typeface="Arial" pitchFamily="34" charset="0"/>
                <a:ea typeface="HGP創英角ｺﾞｼｯｸUB" pitchFamily="50" charset="-128"/>
                <a:cs typeface="Arial" pitchFamily="34" charset="0"/>
              </a:rPr>
              <a:t>ファイル２</a:t>
            </a:r>
          </a:p>
        </p:txBody>
      </p:sp>
      <p:sp>
        <p:nvSpPr>
          <p:cNvPr id="173" name="Text Box 37"/>
          <p:cNvSpPr txBox="1">
            <a:spLocks noChangeArrowheads="1"/>
          </p:cNvSpPr>
          <p:nvPr/>
        </p:nvSpPr>
        <p:spPr bwMode="auto">
          <a:xfrm>
            <a:off x="6751997" y="2350789"/>
            <a:ext cx="660307" cy="2154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rgbClr val="3366FF"/>
                </a:solidFill>
                <a:latin typeface="Arial" pitchFamily="34" charset="0"/>
                <a:ea typeface="HGP創英角ｺﾞｼｯｸUB" pitchFamily="50" charset="-128"/>
                <a:cs typeface="Arial" pitchFamily="34" charset="0"/>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重複データを</a:t>
            </a:r>
            <a:endParaRPr kumimoji="1" lang="en-US" altLang="ja-JP" sz="10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排除</a:t>
            </a:r>
            <a:endParaRPr kumimoji="1" lang="ja-JP" altLang="en-US" sz="1000" dirty="0">
              <a:solidFill>
                <a:srgbClr val="FFFFFF"/>
              </a:solidFill>
              <a:latin typeface="ＭＳ Ｐゴシック"/>
              <a:ea typeface="ＭＳ Ｐゴシック"/>
              <a:cs typeface="ＭＳ Ｐゴシック"/>
            </a:endParaRP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62</a:t>
            </a:fld>
            <a:endParaRPr kumimoji="1" lang="ja-JP" altLang="en-US" dirty="0"/>
          </a:p>
        </p:txBody>
      </p:sp>
    </p:spTree>
    <p:extLst>
      <p:ext uri="{BB962C8B-B14F-4D97-AF65-F5344CB8AC3E}">
        <p14:creationId xmlns:p14="http://schemas.microsoft.com/office/powerpoint/2010/main" val="22864940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smtClean="0">
                <a:ea typeface="ＭＳ Ｐゴシック" pitchFamily="50" charset="-128"/>
              </a:rPr>
              <a:t>ネットワーク</a:t>
            </a:r>
            <a:r>
              <a:rPr lang="ja-JP" altLang="en-US" sz="2800" dirty="0" smtClean="0">
                <a:ea typeface="ＭＳ Ｐゴシック" pitchFamily="50" charset="-128"/>
              </a:rPr>
              <a:t>の仮想化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sp>
        <p:nvSpPr>
          <p:cNvPr id="160"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63</a:t>
            </a:fld>
            <a:endParaRPr kumimoji="1" lang="ja-JP" altLang="en-US" dirty="0"/>
          </a:p>
        </p:txBody>
      </p:sp>
    </p:spTree>
    <p:extLst>
      <p:ext uri="{BB962C8B-B14F-4D97-AF65-F5344CB8AC3E}">
        <p14:creationId xmlns:p14="http://schemas.microsoft.com/office/powerpoint/2010/main" val="1044921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仮想化の先にある</a:t>
            </a:r>
            <a:r>
              <a:rPr lang="en-US" altLang="ja-JP" dirty="0"/>
              <a:t>IT</a:t>
            </a:r>
            <a:r>
              <a:rPr lang="ja-JP" altLang="en-US" dirty="0"/>
              <a:t>インフラ全体のソフトウェア化</a:t>
            </a:r>
            <a:endParaRPr kumimoji="1" lang="ja-JP" altLang="en-US" dirty="0">
              <a:effectLst/>
            </a:endParaRPr>
          </a:p>
        </p:txBody>
      </p:sp>
      <p:sp>
        <p:nvSpPr>
          <p:cNvPr id="90" name="正方形/長方形 89"/>
          <p:cNvSpPr/>
          <p:nvPr/>
        </p:nvSpPr>
        <p:spPr bwMode="auto">
          <a:xfrm>
            <a:off x="457200" y="5334000"/>
            <a:ext cx="1524000" cy="457200"/>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HW</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6" name="正方形/長方形 95"/>
          <p:cNvSpPr/>
          <p:nvPr/>
        </p:nvSpPr>
        <p:spPr bwMode="auto">
          <a:xfrm>
            <a:off x="457200" y="4419600"/>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7" name="正方形/長方形 96"/>
          <p:cNvSpPr/>
          <p:nvPr/>
        </p:nvSpPr>
        <p:spPr bwMode="auto">
          <a:xfrm>
            <a:off x="457200" y="3657600"/>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8" name="正方形/長方形 97"/>
          <p:cNvSpPr/>
          <p:nvPr/>
        </p:nvSpPr>
        <p:spPr bwMode="auto">
          <a:xfrm>
            <a:off x="990600" y="3657600"/>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9" name="正方形/長方形 98"/>
          <p:cNvSpPr/>
          <p:nvPr/>
        </p:nvSpPr>
        <p:spPr bwMode="auto">
          <a:xfrm>
            <a:off x="1524000" y="3657600"/>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00" name="正方形/長方形 99"/>
          <p:cNvSpPr/>
          <p:nvPr/>
        </p:nvSpPr>
        <p:spPr bwMode="auto">
          <a:xfrm>
            <a:off x="457200" y="3124200"/>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正方形/長方形 100"/>
          <p:cNvSpPr/>
          <p:nvPr/>
        </p:nvSpPr>
        <p:spPr bwMode="auto">
          <a:xfrm>
            <a:off x="990600" y="3124200"/>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2" name="正方形/長方形 101"/>
          <p:cNvSpPr/>
          <p:nvPr/>
        </p:nvSpPr>
        <p:spPr bwMode="auto">
          <a:xfrm>
            <a:off x="1524000" y="3124200"/>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3" name="正方形/長方形 92"/>
          <p:cNvSpPr/>
          <p:nvPr/>
        </p:nvSpPr>
        <p:spPr bwMode="auto">
          <a:xfrm>
            <a:off x="4572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4" name="正方形/長方形 93"/>
          <p:cNvSpPr/>
          <p:nvPr/>
        </p:nvSpPr>
        <p:spPr bwMode="auto">
          <a:xfrm>
            <a:off x="9906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5" name="正方形/長方形 94"/>
          <p:cNvSpPr/>
          <p:nvPr/>
        </p:nvSpPr>
        <p:spPr bwMode="auto">
          <a:xfrm>
            <a:off x="15240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6" name="テキスト ボックス 125"/>
          <p:cNvSpPr txBox="1"/>
          <p:nvPr/>
        </p:nvSpPr>
        <p:spPr>
          <a:xfrm>
            <a:off x="181723" y="6226805"/>
            <a:ext cx="8780553" cy="261610"/>
          </a:xfrm>
          <a:prstGeom prst="rect">
            <a:avLst/>
          </a:prstGeom>
          <a:noFill/>
        </p:spPr>
        <p:txBody>
          <a:bodyPr wrap="square" rtlCol="0">
            <a:spAutoFit/>
          </a:bodyPr>
          <a:lstStyle/>
          <a:p>
            <a:pPr algn="r"/>
            <a:r>
              <a:rPr kumimoji="1" lang="en-US" altLang="ja-JP" sz="11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Hardware / SV: Server / ST: Storage / NW: Network</a:t>
            </a:r>
          </a:p>
        </p:txBody>
      </p:sp>
      <p:sp>
        <p:nvSpPr>
          <p:cNvPr id="7" name="角丸四角形 6"/>
          <p:cNvSpPr/>
          <p:nvPr/>
        </p:nvSpPr>
        <p:spPr bwMode="auto">
          <a:xfrm>
            <a:off x="2971800" y="2667000"/>
            <a:ext cx="5264150" cy="1828800"/>
          </a:xfrm>
          <a:prstGeom prst="roundRect">
            <a:avLst>
              <a:gd name="adj" fmla="val 0"/>
            </a:avLst>
          </a:prstGeom>
          <a:solidFill>
            <a:schemeClr val="accent2">
              <a:lumMod val="60000"/>
              <a:lumOff val="40000"/>
              <a:alpha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3124200" y="5334000"/>
            <a:ext cx="457200" cy="457200"/>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7" name="正方形/長方形 106"/>
          <p:cNvSpPr/>
          <p:nvPr/>
        </p:nvSpPr>
        <p:spPr bwMode="auto">
          <a:xfrm>
            <a:off x="3657600" y="5334000"/>
            <a:ext cx="457200" cy="457200"/>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2" name="正方形/長方形 111"/>
          <p:cNvSpPr/>
          <p:nvPr/>
        </p:nvSpPr>
        <p:spPr bwMode="auto">
          <a:xfrm>
            <a:off x="4191000" y="5334000"/>
            <a:ext cx="457200" cy="457200"/>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0" name="正方形/長方形 119"/>
          <p:cNvSpPr/>
          <p:nvPr/>
        </p:nvSpPr>
        <p:spPr bwMode="auto">
          <a:xfrm>
            <a:off x="3124200" y="4419600"/>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サーバー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Arial" charset="0"/>
                <a:ea typeface="HG丸ｺﾞｼｯｸM-PRO" pitchFamily="50" charset="-128"/>
              </a:rPr>
              <a:t>仮想化</a:t>
            </a:r>
            <a:endParaRPr kumimoji="0" lang="en-US" altLang="ja-JP"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1" name="正方形/長方形 130"/>
          <p:cNvSpPr/>
          <p:nvPr/>
        </p:nvSpPr>
        <p:spPr bwMode="auto">
          <a:xfrm>
            <a:off x="31242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2" name="正方形/長方形 131"/>
          <p:cNvSpPr/>
          <p:nvPr/>
        </p:nvSpPr>
        <p:spPr bwMode="auto">
          <a:xfrm>
            <a:off x="36576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3" name="正方形/長方形 132"/>
          <p:cNvSpPr/>
          <p:nvPr/>
        </p:nvSpPr>
        <p:spPr bwMode="auto">
          <a:xfrm>
            <a:off x="41910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7" name="正方形/長方形 136"/>
          <p:cNvSpPr/>
          <p:nvPr/>
        </p:nvSpPr>
        <p:spPr bwMode="auto">
          <a:xfrm>
            <a:off x="4876800" y="4419600"/>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ストレージ</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44" name="正方形/長方形 143"/>
          <p:cNvSpPr/>
          <p:nvPr/>
        </p:nvSpPr>
        <p:spPr bwMode="auto">
          <a:xfrm>
            <a:off x="6604000" y="4419600"/>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a:t>
            </a:r>
            <a:endParaRPr lang="en-US" altLang="ja-JP" dirty="0">
              <a:solidFill>
                <a:schemeClr val="bg1"/>
              </a:solidFill>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 name="フローチャート: 磁気ディスク 3"/>
          <p:cNvSpPr/>
          <p:nvPr/>
        </p:nvSpPr>
        <p:spPr bwMode="auto">
          <a:xfrm>
            <a:off x="48768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48" name="フローチャート: 磁気ディスク 147"/>
          <p:cNvSpPr/>
          <p:nvPr/>
        </p:nvSpPr>
        <p:spPr bwMode="auto">
          <a:xfrm>
            <a:off x="4876800" y="5334000"/>
            <a:ext cx="457200" cy="457200"/>
          </a:xfrm>
          <a:prstGeom prst="flowChartMagneticDisk">
            <a:avLst/>
          </a:prstGeom>
          <a:solidFill>
            <a:srgbClr val="800000"/>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49" name="フローチャート: 磁気ディスク 148"/>
          <p:cNvSpPr/>
          <p:nvPr/>
        </p:nvSpPr>
        <p:spPr bwMode="auto">
          <a:xfrm>
            <a:off x="5410200" y="5334000"/>
            <a:ext cx="457200" cy="457200"/>
          </a:xfrm>
          <a:prstGeom prst="flowChartMagneticDisk">
            <a:avLst/>
          </a:prstGeom>
          <a:solidFill>
            <a:srgbClr val="800000"/>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0" name="フローチャート: 磁気ディスク 149"/>
          <p:cNvSpPr/>
          <p:nvPr/>
        </p:nvSpPr>
        <p:spPr bwMode="auto">
          <a:xfrm>
            <a:off x="5943600" y="5334000"/>
            <a:ext cx="457200" cy="457200"/>
          </a:xfrm>
          <a:prstGeom prst="flowChartMagneticDisk">
            <a:avLst/>
          </a:prstGeom>
          <a:solidFill>
            <a:srgbClr val="800000"/>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1" name="フローチャート: 磁気ディスク 150"/>
          <p:cNvSpPr/>
          <p:nvPr/>
        </p:nvSpPr>
        <p:spPr bwMode="auto">
          <a:xfrm>
            <a:off x="54102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52" name="フローチャート: 磁気ディスク 151"/>
          <p:cNvSpPr/>
          <p:nvPr/>
        </p:nvSpPr>
        <p:spPr bwMode="auto">
          <a:xfrm>
            <a:off x="59436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6" name="角丸四角形 5"/>
          <p:cNvSpPr/>
          <p:nvPr/>
        </p:nvSpPr>
        <p:spPr bwMode="auto">
          <a:xfrm>
            <a:off x="7162800" y="5334000"/>
            <a:ext cx="457200" cy="457200"/>
          </a:xfrm>
          <a:prstGeom prst="roundRect">
            <a:avLst>
              <a:gd name="adj" fmla="val 33333"/>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3" name="角丸四角形 152"/>
          <p:cNvSpPr/>
          <p:nvPr/>
        </p:nvSpPr>
        <p:spPr bwMode="auto">
          <a:xfrm>
            <a:off x="7696200" y="5334000"/>
            <a:ext cx="457200" cy="457200"/>
          </a:xfrm>
          <a:prstGeom prst="roundRect">
            <a:avLst>
              <a:gd name="adj" fmla="val 33333"/>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4" name="角丸四角形 153"/>
          <p:cNvSpPr/>
          <p:nvPr/>
        </p:nvSpPr>
        <p:spPr bwMode="auto">
          <a:xfrm>
            <a:off x="6629400" y="5334000"/>
            <a:ext cx="457200" cy="457200"/>
          </a:xfrm>
          <a:prstGeom prst="roundRect">
            <a:avLst>
              <a:gd name="adj" fmla="val 33333"/>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5" name="角丸四角形 154"/>
          <p:cNvSpPr/>
          <p:nvPr/>
        </p:nvSpPr>
        <p:spPr bwMode="auto">
          <a:xfrm>
            <a:off x="71628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6" name="角丸四角形 155"/>
          <p:cNvSpPr/>
          <p:nvPr/>
        </p:nvSpPr>
        <p:spPr bwMode="auto">
          <a:xfrm>
            <a:off x="76962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7" name="角丸四角形 156"/>
          <p:cNvSpPr/>
          <p:nvPr/>
        </p:nvSpPr>
        <p:spPr bwMode="auto">
          <a:xfrm>
            <a:off x="66294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grpSp>
        <p:nvGrpSpPr>
          <p:cNvPr id="158" name="図形グループ 157"/>
          <p:cNvGrpSpPr/>
          <p:nvPr/>
        </p:nvGrpSpPr>
        <p:grpSpPr>
          <a:xfrm>
            <a:off x="3733800" y="1066800"/>
            <a:ext cx="304800" cy="609600"/>
            <a:chOff x="2057400" y="5105400"/>
            <a:chExt cx="304800" cy="609600"/>
          </a:xfrm>
          <a:effectLst>
            <a:outerShdw blurRad="50800" dist="38100" dir="2700000" algn="tl" rotWithShape="0">
              <a:prstClr val="black">
                <a:alpha val="40000"/>
              </a:prstClr>
            </a:outerShdw>
          </a:effectLst>
        </p:grpSpPr>
        <p:sp>
          <p:nvSpPr>
            <p:cNvPr id="159" name="円/楕円 158"/>
            <p:cNvSpPr/>
            <p:nvPr/>
          </p:nvSpPr>
          <p:spPr bwMode="auto">
            <a:xfrm>
              <a:off x="2057400" y="5105400"/>
              <a:ext cx="304800" cy="304800"/>
            </a:xfrm>
            <a:prstGeom prst="ellipse">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0" name="フローチャート: 論理積ゲート 159"/>
            <p:cNvSpPr/>
            <p:nvPr/>
          </p:nvSpPr>
          <p:spPr bwMode="auto">
            <a:xfrm rot="16200000">
              <a:off x="2057400" y="5410200"/>
              <a:ext cx="304800" cy="304800"/>
            </a:xfrm>
            <a:prstGeom prst="flowChartDelay">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1" name="図形グループ 160"/>
          <p:cNvGrpSpPr/>
          <p:nvPr/>
        </p:nvGrpSpPr>
        <p:grpSpPr>
          <a:xfrm>
            <a:off x="5486400" y="1066800"/>
            <a:ext cx="304800" cy="609600"/>
            <a:chOff x="3733800" y="5105400"/>
            <a:chExt cx="304800" cy="609600"/>
          </a:xfrm>
          <a:effectLst>
            <a:outerShdw blurRad="50800" dist="38100" dir="2700000" algn="tl" rotWithShape="0">
              <a:prstClr val="black">
                <a:alpha val="40000"/>
              </a:prstClr>
            </a:outerShdw>
          </a:effectLst>
        </p:grpSpPr>
        <p:sp>
          <p:nvSpPr>
            <p:cNvPr id="162" name="円/楕円 161"/>
            <p:cNvSpPr/>
            <p:nvPr/>
          </p:nvSpPr>
          <p:spPr bwMode="auto">
            <a:xfrm>
              <a:off x="3733800" y="5105400"/>
              <a:ext cx="304800" cy="304800"/>
            </a:xfrm>
            <a:prstGeom prst="ellipse">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フローチャート: 論理積ゲート 162"/>
            <p:cNvSpPr/>
            <p:nvPr/>
          </p:nvSpPr>
          <p:spPr bwMode="auto">
            <a:xfrm rot="16200000">
              <a:off x="3733800" y="5410200"/>
              <a:ext cx="304800" cy="304800"/>
            </a:xfrm>
            <a:prstGeom prst="flowChartDelay">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4" name="図形グループ 163"/>
          <p:cNvGrpSpPr/>
          <p:nvPr/>
        </p:nvGrpSpPr>
        <p:grpSpPr>
          <a:xfrm>
            <a:off x="7162800" y="1066800"/>
            <a:ext cx="304800" cy="609600"/>
            <a:chOff x="5334000" y="5105400"/>
            <a:chExt cx="304800" cy="609600"/>
          </a:xfrm>
          <a:effectLst>
            <a:outerShdw blurRad="50800" dist="38100" dir="2700000" algn="tl" rotWithShape="0">
              <a:prstClr val="black">
                <a:alpha val="40000"/>
              </a:prstClr>
            </a:outerShdw>
          </a:effectLst>
        </p:grpSpPr>
        <p:sp>
          <p:nvSpPr>
            <p:cNvPr id="165" name="円/楕円 164"/>
            <p:cNvSpPr/>
            <p:nvPr/>
          </p:nvSpPr>
          <p:spPr bwMode="auto">
            <a:xfrm>
              <a:off x="5334000" y="5105400"/>
              <a:ext cx="304800" cy="304800"/>
            </a:xfrm>
            <a:prstGeom prst="ellipse">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フローチャート: 論理積ゲート 165"/>
            <p:cNvSpPr/>
            <p:nvPr/>
          </p:nvSpPr>
          <p:spPr bwMode="auto">
            <a:xfrm rot="16200000">
              <a:off x="5334000" y="5410200"/>
              <a:ext cx="304800" cy="304800"/>
            </a:xfrm>
            <a:prstGeom prst="flowChartDelay">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68" name="フローチャート: 磁気ディスク 167"/>
          <p:cNvSpPr/>
          <p:nvPr/>
        </p:nvSpPr>
        <p:spPr bwMode="auto">
          <a:xfrm>
            <a:off x="3124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69" name="角丸四角形 168"/>
          <p:cNvSpPr/>
          <p:nvPr/>
        </p:nvSpPr>
        <p:spPr bwMode="auto">
          <a:xfrm>
            <a:off x="3962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1" name="フローチャート: 磁気ディスク 170"/>
          <p:cNvSpPr/>
          <p:nvPr/>
        </p:nvSpPr>
        <p:spPr bwMode="auto">
          <a:xfrm>
            <a:off x="6553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2" name="角丸四角形 171"/>
          <p:cNvSpPr/>
          <p:nvPr/>
        </p:nvSpPr>
        <p:spPr bwMode="auto">
          <a:xfrm>
            <a:off x="7391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4" name="フローチャート: 磁気ディスク 173"/>
          <p:cNvSpPr/>
          <p:nvPr/>
        </p:nvSpPr>
        <p:spPr bwMode="auto">
          <a:xfrm>
            <a:off x="48768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5" name="角丸四角形 174"/>
          <p:cNvSpPr/>
          <p:nvPr/>
        </p:nvSpPr>
        <p:spPr bwMode="auto">
          <a:xfrm>
            <a:off x="57150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80" name="正方形/長方形 179"/>
          <p:cNvSpPr/>
          <p:nvPr/>
        </p:nvSpPr>
        <p:spPr bwMode="auto">
          <a:xfrm>
            <a:off x="31242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 name="正方形/長方形 180"/>
          <p:cNvSpPr/>
          <p:nvPr/>
        </p:nvSpPr>
        <p:spPr bwMode="auto">
          <a:xfrm>
            <a:off x="36576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2" name="正方形/長方形 181"/>
          <p:cNvSpPr/>
          <p:nvPr/>
        </p:nvSpPr>
        <p:spPr bwMode="auto">
          <a:xfrm>
            <a:off x="41910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83" name="正方形/長方形 182"/>
          <p:cNvSpPr/>
          <p:nvPr/>
        </p:nvSpPr>
        <p:spPr bwMode="auto">
          <a:xfrm>
            <a:off x="31242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4" name="正方形/長方形 183"/>
          <p:cNvSpPr/>
          <p:nvPr/>
        </p:nvSpPr>
        <p:spPr bwMode="auto">
          <a:xfrm>
            <a:off x="36576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5" name="正方形/長方形 184"/>
          <p:cNvSpPr/>
          <p:nvPr/>
        </p:nvSpPr>
        <p:spPr bwMode="auto">
          <a:xfrm>
            <a:off x="41910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6" name="正方形/長方形 185"/>
          <p:cNvSpPr/>
          <p:nvPr/>
        </p:nvSpPr>
        <p:spPr bwMode="auto">
          <a:xfrm>
            <a:off x="3124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7" name="正方形/長方形 186"/>
          <p:cNvSpPr/>
          <p:nvPr/>
        </p:nvSpPr>
        <p:spPr bwMode="auto">
          <a:xfrm>
            <a:off x="3657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8" name="正方形/長方形 187"/>
          <p:cNvSpPr/>
          <p:nvPr/>
        </p:nvSpPr>
        <p:spPr bwMode="auto">
          <a:xfrm>
            <a:off x="4191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9" name="正方形/長方形 188"/>
          <p:cNvSpPr/>
          <p:nvPr/>
        </p:nvSpPr>
        <p:spPr bwMode="auto">
          <a:xfrm>
            <a:off x="48768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0" name="正方形/長方形 189"/>
          <p:cNvSpPr/>
          <p:nvPr/>
        </p:nvSpPr>
        <p:spPr bwMode="auto">
          <a:xfrm>
            <a:off x="54102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1" name="正方形/長方形 190"/>
          <p:cNvSpPr/>
          <p:nvPr/>
        </p:nvSpPr>
        <p:spPr bwMode="auto">
          <a:xfrm>
            <a:off x="59436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92" name="正方形/長方形 191"/>
          <p:cNvSpPr/>
          <p:nvPr/>
        </p:nvSpPr>
        <p:spPr bwMode="auto">
          <a:xfrm>
            <a:off x="48768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3" name="正方形/長方形 192"/>
          <p:cNvSpPr/>
          <p:nvPr/>
        </p:nvSpPr>
        <p:spPr bwMode="auto">
          <a:xfrm>
            <a:off x="54102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4" name="正方形/長方形 193"/>
          <p:cNvSpPr/>
          <p:nvPr/>
        </p:nvSpPr>
        <p:spPr bwMode="auto">
          <a:xfrm>
            <a:off x="59436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5" name="正方形/長方形 194"/>
          <p:cNvSpPr/>
          <p:nvPr/>
        </p:nvSpPr>
        <p:spPr bwMode="auto">
          <a:xfrm>
            <a:off x="48768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6" name="正方形/長方形 195"/>
          <p:cNvSpPr/>
          <p:nvPr/>
        </p:nvSpPr>
        <p:spPr bwMode="auto">
          <a:xfrm>
            <a:off x="5410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7" name="正方形/長方形 196"/>
          <p:cNvSpPr/>
          <p:nvPr/>
        </p:nvSpPr>
        <p:spPr bwMode="auto">
          <a:xfrm>
            <a:off x="5943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8" name="正方形/長方形 197"/>
          <p:cNvSpPr/>
          <p:nvPr/>
        </p:nvSpPr>
        <p:spPr bwMode="auto">
          <a:xfrm>
            <a:off x="65532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9" name="正方形/長方形 198"/>
          <p:cNvSpPr/>
          <p:nvPr/>
        </p:nvSpPr>
        <p:spPr bwMode="auto">
          <a:xfrm>
            <a:off x="70866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0" name="正方形/長方形 199"/>
          <p:cNvSpPr/>
          <p:nvPr/>
        </p:nvSpPr>
        <p:spPr bwMode="auto">
          <a:xfrm>
            <a:off x="7620000" y="2286000"/>
            <a:ext cx="457200" cy="3048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201" name="正方形/長方形 200"/>
          <p:cNvSpPr/>
          <p:nvPr/>
        </p:nvSpPr>
        <p:spPr bwMode="auto">
          <a:xfrm>
            <a:off x="65532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2" name="正方形/長方形 201"/>
          <p:cNvSpPr/>
          <p:nvPr/>
        </p:nvSpPr>
        <p:spPr bwMode="auto">
          <a:xfrm>
            <a:off x="70866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3" name="正方形/長方形 202"/>
          <p:cNvSpPr/>
          <p:nvPr/>
        </p:nvSpPr>
        <p:spPr bwMode="auto">
          <a:xfrm>
            <a:off x="7620000" y="1905000"/>
            <a:ext cx="457200" cy="3048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4" name="正方形/長方形 203"/>
          <p:cNvSpPr/>
          <p:nvPr/>
        </p:nvSpPr>
        <p:spPr bwMode="auto">
          <a:xfrm>
            <a:off x="6553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5" name="正方形/長方形 204"/>
          <p:cNvSpPr/>
          <p:nvPr/>
        </p:nvSpPr>
        <p:spPr bwMode="auto">
          <a:xfrm>
            <a:off x="7086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6" name="正方形/長方形 205"/>
          <p:cNvSpPr/>
          <p:nvPr/>
        </p:nvSpPr>
        <p:spPr bwMode="auto">
          <a:xfrm>
            <a:off x="7620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 name="上矢印 7"/>
          <p:cNvSpPr/>
          <p:nvPr/>
        </p:nvSpPr>
        <p:spPr bwMode="auto">
          <a:xfrm>
            <a:off x="51816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上矢印 206"/>
          <p:cNvSpPr/>
          <p:nvPr/>
        </p:nvSpPr>
        <p:spPr bwMode="auto">
          <a:xfrm>
            <a:off x="34290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上矢印 207"/>
          <p:cNvSpPr/>
          <p:nvPr/>
        </p:nvSpPr>
        <p:spPr bwMode="auto">
          <a:xfrm>
            <a:off x="69342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0" name="直線コネクタ 9"/>
          <p:cNvCxnSpPr/>
          <p:nvPr/>
        </p:nvCxnSpPr>
        <p:spPr bwMode="auto">
          <a:xfrm flipV="1">
            <a:off x="1981200" y="1905000"/>
            <a:ext cx="1143000" cy="121920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直線コネクタ 208"/>
          <p:cNvCxnSpPr/>
          <p:nvPr/>
        </p:nvCxnSpPr>
        <p:spPr bwMode="auto">
          <a:xfrm>
            <a:off x="1981200" y="5791200"/>
            <a:ext cx="1143000" cy="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p:cNvSpPr txBox="1"/>
          <p:nvPr/>
        </p:nvSpPr>
        <p:spPr>
          <a:xfrm>
            <a:off x="2971801" y="3653135"/>
            <a:ext cx="5264150" cy="369332"/>
          </a:xfrm>
          <a:prstGeom prst="rect">
            <a:avLst/>
          </a:prstGeom>
          <a:noFill/>
          <a:ln>
            <a:noFill/>
          </a:ln>
        </p:spPr>
        <p:txBody>
          <a:bodyPr wrap="square" rtlCol="0">
            <a:spAutoFit/>
          </a:bodyPr>
          <a:lstStyle/>
          <a:p>
            <a:pPr algn="ctr"/>
            <a:r>
              <a:rPr kumimoji="1" lang="ja-JP" altLang="en-US" dirty="0" smtClean="0">
                <a:ln w="12700">
                  <a:noFill/>
                  <a:prstDash val="solid"/>
                </a:ln>
                <a:solidFill>
                  <a:schemeClr val="bg1"/>
                </a:solidFill>
                <a:latin typeface="+mj-ea"/>
                <a:ea typeface="+mj-ea"/>
                <a:cs typeface="Arial Black"/>
              </a:rPr>
              <a:t>クラウド</a:t>
            </a:r>
            <a:r>
              <a:rPr kumimoji="1" lang="en-US" altLang="ja-JP" dirty="0" smtClean="0">
                <a:ln w="12700">
                  <a:noFill/>
                  <a:prstDash val="solid"/>
                </a:ln>
                <a:solidFill>
                  <a:schemeClr val="bg1"/>
                </a:solidFill>
                <a:latin typeface="+mj-ea"/>
                <a:ea typeface="+mj-ea"/>
                <a:cs typeface="Arial Black"/>
              </a:rPr>
              <a:t>OS</a:t>
            </a:r>
            <a:r>
              <a:rPr kumimoji="1" lang="ja-JP" altLang="en-US" dirty="0" smtClean="0">
                <a:ln w="12700">
                  <a:noFill/>
                  <a:prstDash val="solid"/>
                </a:ln>
                <a:solidFill>
                  <a:schemeClr val="bg1"/>
                </a:solidFill>
                <a:latin typeface="+mj-ea"/>
                <a:ea typeface="+mj-ea"/>
                <a:cs typeface="Arial Black"/>
              </a:rPr>
              <a:t>（仮想資源の一元管理</a:t>
            </a:r>
            <a:r>
              <a:rPr lang="ja-JP" altLang="en-US" dirty="0" smtClean="0">
                <a:ln w="12700">
                  <a:noFill/>
                  <a:prstDash val="solid"/>
                </a:ln>
                <a:solidFill>
                  <a:schemeClr val="bg1"/>
                </a:solidFill>
                <a:latin typeface="+mj-ea"/>
                <a:ea typeface="+mj-ea"/>
                <a:cs typeface="Arial Black"/>
              </a:rPr>
              <a:t>と運用管理</a:t>
            </a:r>
            <a:r>
              <a:rPr kumimoji="1" lang="ja-JP" altLang="en-US" dirty="0" smtClean="0">
                <a:ln w="12700">
                  <a:noFill/>
                  <a:prstDash val="solid"/>
                </a:ln>
                <a:solidFill>
                  <a:schemeClr val="bg1"/>
                </a:solidFill>
                <a:latin typeface="+mj-ea"/>
                <a:ea typeface="+mj-ea"/>
                <a:cs typeface="Arial Black"/>
              </a:rPr>
              <a:t>）</a:t>
            </a:r>
            <a:r>
              <a:rPr kumimoji="1" lang="en-US" altLang="ja-JP" dirty="0" smtClean="0">
                <a:ln w="12700">
                  <a:noFill/>
                  <a:prstDash val="solid"/>
                </a:ln>
                <a:solidFill>
                  <a:schemeClr val="bg1"/>
                </a:solidFill>
                <a:latin typeface="+mj-ea"/>
                <a:ea typeface="+mj-ea"/>
                <a:cs typeface="Arial Black"/>
              </a:rPr>
              <a:t>= </a:t>
            </a:r>
            <a:r>
              <a:rPr kumimoji="1" lang="en-US" altLang="ja-JP" dirty="0" err="1" smtClean="0">
                <a:ln w="12700">
                  <a:noFill/>
                  <a:prstDash val="solid"/>
                </a:ln>
                <a:solidFill>
                  <a:schemeClr val="bg1"/>
                </a:solidFill>
                <a:latin typeface="+mj-ea"/>
                <a:ea typeface="+mj-ea"/>
                <a:cs typeface="Arial Black"/>
              </a:rPr>
              <a:t>IaaS</a:t>
            </a:r>
            <a:endParaRPr kumimoji="1" lang="ja-JP" altLang="en-US" dirty="0">
              <a:ln w="12700">
                <a:noFill/>
                <a:prstDash val="solid"/>
              </a:ln>
              <a:solidFill>
                <a:schemeClr val="bg1"/>
              </a:solidFill>
              <a:latin typeface="+mj-ea"/>
              <a:ea typeface="+mj-ea"/>
              <a:cs typeface="Arial Black"/>
            </a:endParaRPr>
          </a:p>
        </p:txBody>
      </p:sp>
      <p:sp>
        <p:nvSpPr>
          <p:cNvPr id="5" name="四角形吹き出し 4"/>
          <p:cNvSpPr/>
          <p:nvPr/>
        </p:nvSpPr>
        <p:spPr>
          <a:xfrm>
            <a:off x="406400" y="1058333"/>
            <a:ext cx="2455333" cy="753533"/>
          </a:xfrm>
          <a:prstGeom prst="wedgeRectCallout">
            <a:avLst>
              <a:gd name="adj1" fmla="val 58133"/>
              <a:gd name="adj2" fmla="val 58006"/>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システム資源全体を仮想化し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それらの組合せを動的に定義</a:t>
            </a:r>
            <a:endParaRPr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kumimoji="0" lang="en-US" altLang="ja-JP" sz="1000" dirty="0">
                <a:solidFill>
                  <a:srgbClr val="FFFFFF"/>
                </a:solidFill>
                <a:latin typeface="Arial Black"/>
                <a:ea typeface="HG丸ｺﾞｼｯｸM-PRO"/>
                <a:cs typeface="Arial Black"/>
              </a:rPr>
              <a:t>SDI </a:t>
            </a:r>
            <a:r>
              <a:rPr kumimoji="0" lang="en-US" altLang="ja-JP" sz="1000" dirty="0">
                <a:solidFill>
                  <a:srgbClr val="FFFFFF"/>
                </a:solidFill>
                <a:latin typeface="Arial"/>
                <a:ea typeface="HG丸ｺﾞｼｯｸM-PRO"/>
                <a:cs typeface="Arial"/>
              </a:rPr>
              <a:t>(</a:t>
            </a:r>
            <a:r>
              <a:rPr kumimoji="0" lang="en-US" altLang="ja-JP" sz="1000" dirty="0">
                <a:solidFill>
                  <a:srgbClr val="FFFFFF"/>
                </a:solidFill>
                <a:latin typeface="Arial Black"/>
                <a:ea typeface="HG丸ｺﾞｼｯｸM-PRO"/>
                <a:cs typeface="Arial Black"/>
              </a:rPr>
              <a:t>S</a:t>
            </a:r>
            <a:r>
              <a:rPr kumimoji="0" lang="en-US" altLang="ja-JP" sz="1000" dirty="0">
                <a:solidFill>
                  <a:srgbClr val="FFFFFF"/>
                </a:solidFill>
                <a:latin typeface="Arial"/>
                <a:ea typeface="HG丸ｺﾞｼｯｸM-PRO"/>
                <a:cs typeface="Arial"/>
              </a:rPr>
              <a:t>oftware</a:t>
            </a:r>
            <a:r>
              <a:rPr kumimoji="0" lang="en-US" altLang="ja-JP" sz="1000" dirty="0">
                <a:solidFill>
                  <a:srgbClr val="FFFFFF"/>
                </a:solidFill>
                <a:latin typeface="Arial Black"/>
                <a:ea typeface="HG丸ｺﾞｼｯｸM-PRO"/>
                <a:cs typeface="Arial Black"/>
              </a:rPr>
              <a:t>-D</a:t>
            </a:r>
            <a:r>
              <a:rPr kumimoji="0" lang="en-US" altLang="ja-JP" sz="1000" dirty="0">
                <a:solidFill>
                  <a:srgbClr val="FFFFFF"/>
                </a:solidFill>
                <a:latin typeface="Arial"/>
                <a:ea typeface="HG丸ｺﾞｼｯｸM-PRO"/>
                <a:cs typeface="Arial"/>
              </a:rPr>
              <a:t>efined Infrastructure)</a:t>
            </a:r>
            <a:endParaRPr kumimoji="0" lang="ja-JP" altLang="en-US" sz="1000" dirty="0">
              <a:solidFill>
                <a:srgbClr val="FFFFFF"/>
              </a:solidFill>
              <a:latin typeface="Arial"/>
              <a:ea typeface="HG丸ｺﾞｼｯｸM-PRO"/>
              <a:cs typeface="Arial"/>
            </a:endParaRPr>
          </a:p>
        </p:txBody>
      </p:sp>
      <p:sp>
        <p:nvSpPr>
          <p:cNvPr id="89" name="四角形吹き出し 88"/>
          <p:cNvSpPr/>
          <p:nvPr/>
        </p:nvSpPr>
        <p:spPr>
          <a:xfrm>
            <a:off x="406400" y="2069571"/>
            <a:ext cx="2455333" cy="753533"/>
          </a:xfrm>
          <a:prstGeom prst="wedgeRectCallout">
            <a:avLst>
              <a:gd name="adj1" fmla="val -17040"/>
              <a:gd name="adj2" fmla="val 7373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単一のシステム資源を仮想化し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その組合せを動的に定義</a:t>
            </a:r>
            <a:endParaRPr kumimoji="0" lang="ja-JP" altLang="en-US" sz="1200" dirty="0">
              <a:solidFill>
                <a:srgbClr val="FFFFFF"/>
              </a:solidFill>
              <a:latin typeface="HG丸ｺﾞｼｯｸM-PRO"/>
              <a:ea typeface="HG丸ｺﾞｼｯｸM-PRO"/>
              <a:cs typeface="HG丸ｺﾞｼｯｸM-PRO"/>
            </a:endParaRPr>
          </a:p>
        </p:txBody>
      </p:sp>
      <p:sp>
        <p:nvSpPr>
          <p:cNvPr id="8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64</a:t>
            </a:fld>
            <a:endParaRPr kumimoji="1" lang="ja-JP" altLang="en-US" dirty="0"/>
          </a:p>
        </p:txBody>
      </p:sp>
    </p:spTree>
    <p:extLst>
      <p:ext uri="{BB962C8B-B14F-4D97-AF65-F5344CB8AC3E}">
        <p14:creationId xmlns:p14="http://schemas.microsoft.com/office/powerpoint/2010/main" val="194480265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36291" y="3179115"/>
            <a:ext cx="3911600" cy="1868301"/>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ＭＳ Ｐゴシック"/>
              <a:ea typeface="ＭＳ Ｐゴシック"/>
              <a:cs typeface="ＭＳ Ｐゴシック"/>
            </a:endParaRPr>
          </a:p>
        </p:txBody>
      </p:sp>
      <p:sp>
        <p:nvSpPr>
          <p:cNvPr id="149" name="片側の 2 つの角を切り取った四角形 148"/>
          <p:cNvSpPr/>
          <p:nvPr/>
        </p:nvSpPr>
        <p:spPr>
          <a:xfrm>
            <a:off x="6464300" y="461115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片側の 2 つの角を切り取った四角形 149"/>
          <p:cNvSpPr/>
          <p:nvPr/>
        </p:nvSpPr>
        <p:spPr>
          <a:xfrm>
            <a:off x="4990768" y="459054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片側の 2 つの角を切り取った四角形 139"/>
          <p:cNvSpPr/>
          <p:nvPr/>
        </p:nvSpPr>
        <p:spPr>
          <a:xfrm flipV="1">
            <a:off x="5936030" y="555065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右大かっこ 140"/>
          <p:cNvSpPr/>
          <p:nvPr/>
        </p:nvSpPr>
        <p:spPr>
          <a:xfrm>
            <a:off x="6321090" y="561583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 name="正方形/長方形 3"/>
          <p:cNvSpPr/>
          <p:nvPr/>
        </p:nvSpPr>
        <p:spPr>
          <a:xfrm>
            <a:off x="463217" y="1913585"/>
            <a:ext cx="3784600" cy="3919830"/>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2228556" y="3068855"/>
            <a:ext cx="265954" cy="577851"/>
            <a:chOff x="1946324" y="4125162"/>
            <a:chExt cx="969964" cy="2007872"/>
          </a:xfrm>
        </p:grpSpPr>
        <p:sp>
          <p:nvSpPr>
            <p:cNvPr id="87" name="円/楕円 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9" name="図形グループ 88"/>
          <p:cNvGrpSpPr/>
          <p:nvPr/>
        </p:nvGrpSpPr>
        <p:grpSpPr>
          <a:xfrm>
            <a:off x="2750426" y="3068855"/>
            <a:ext cx="265954" cy="577851"/>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2" name="図形グループ 91"/>
          <p:cNvGrpSpPr/>
          <p:nvPr/>
        </p:nvGrpSpPr>
        <p:grpSpPr>
          <a:xfrm>
            <a:off x="3315664" y="3077226"/>
            <a:ext cx="265954" cy="577851"/>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p:txBody>
          <a:bodyPr/>
          <a:lstStyle/>
          <a:p>
            <a:r>
              <a:rPr kumimoji="1" lang="en-US" altLang="ja-JP" dirty="0" smtClean="0"/>
              <a:t>IT</a:t>
            </a:r>
            <a:r>
              <a:rPr kumimoji="1" lang="ja-JP" altLang="en-US" dirty="0" smtClean="0"/>
              <a:t>で変わるこれからのワークスタイル</a:t>
            </a:r>
            <a:endParaRPr kumimoji="1" lang="ja-JP" altLang="en-US" dirty="0"/>
          </a:p>
        </p:txBody>
      </p:sp>
      <p:grpSp>
        <p:nvGrpSpPr>
          <p:cNvPr id="5" name="図形グループ 4"/>
          <p:cNvGrpSpPr/>
          <p:nvPr/>
        </p:nvGrpSpPr>
        <p:grpSpPr>
          <a:xfrm>
            <a:off x="7900325" y="481384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2">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478453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475736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731875" y="3937783"/>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6" name="図 15"/>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 name="図形グループ 19"/>
          <p:cNvGrpSpPr/>
          <p:nvPr/>
        </p:nvGrpSpPr>
        <p:grpSpPr>
          <a:xfrm>
            <a:off x="876969" y="2199813"/>
            <a:ext cx="517785" cy="587435"/>
            <a:chOff x="2667295" y="1059799"/>
            <a:chExt cx="681672" cy="722281"/>
          </a:xfrm>
        </p:grpSpPr>
        <p:sp>
          <p:nvSpPr>
            <p:cNvPr id="21" name="角丸四角形 2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2" name="図 21"/>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9" name="図形グループ 28"/>
          <p:cNvGrpSpPr/>
          <p:nvPr/>
        </p:nvGrpSpPr>
        <p:grpSpPr>
          <a:xfrm>
            <a:off x="1656791" y="2199813"/>
            <a:ext cx="517785" cy="587435"/>
            <a:chOff x="2667295" y="1059799"/>
            <a:chExt cx="681672" cy="722281"/>
          </a:xfrm>
        </p:grpSpPr>
        <p:sp>
          <p:nvSpPr>
            <p:cNvPr id="30" name="角丸四角形 2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1" name="図 30"/>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345289" y="393778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4" name="図 33"/>
            <p:cNvPicPr>
              <a:picLocks noChangeAspect="1"/>
            </p:cNvPicPr>
            <p:nvPr/>
          </p:nvPicPr>
          <p:blipFill>
            <a:blip r:embed="rId2">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498729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4820911" y="4155629"/>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8520242" y="412357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7939688" y="499877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 name="図形グループ 49"/>
          <p:cNvGrpSpPr/>
          <p:nvPr/>
        </p:nvGrpSpPr>
        <p:grpSpPr>
          <a:xfrm>
            <a:off x="8309461" y="500237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6" name="図形グループ 55"/>
          <p:cNvGrpSpPr/>
          <p:nvPr/>
        </p:nvGrpSpPr>
        <p:grpSpPr>
          <a:xfrm>
            <a:off x="795550" y="2371474"/>
            <a:ext cx="265954" cy="577851"/>
            <a:chOff x="1946324" y="4125162"/>
            <a:chExt cx="969964" cy="2007872"/>
          </a:xfrm>
        </p:grpSpPr>
        <p:sp>
          <p:nvSpPr>
            <p:cNvPr id="57" name="円/楕円 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論理積ゲート 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2" name="図形グループ 61"/>
          <p:cNvGrpSpPr/>
          <p:nvPr/>
        </p:nvGrpSpPr>
        <p:grpSpPr>
          <a:xfrm>
            <a:off x="1962603" y="2371474"/>
            <a:ext cx="265954" cy="577851"/>
            <a:chOff x="1946324" y="4125162"/>
            <a:chExt cx="969964" cy="2007872"/>
          </a:xfrm>
        </p:grpSpPr>
        <p:sp>
          <p:nvSpPr>
            <p:cNvPr id="63" name="円/楕円 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フローチャート: 論理積ゲート 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テキスト ボックス 64"/>
          <p:cNvSpPr txBox="1"/>
          <p:nvPr/>
        </p:nvSpPr>
        <p:spPr>
          <a:xfrm>
            <a:off x="6001649" y="3744266"/>
            <a:ext cx="1737375" cy="738664"/>
          </a:xfrm>
          <a:prstGeom prst="rect">
            <a:avLst/>
          </a:prstGeom>
          <a:noFill/>
        </p:spPr>
        <p:txBody>
          <a:bodyPr wrap="none" rtlCol="0">
            <a:spAutoFit/>
          </a:bodyPr>
          <a:lstStyle/>
          <a:p>
            <a:r>
              <a:rPr kumimoji="1" lang="ja-JP" altLang="en-US" sz="2400" dirty="0" smtClean="0">
                <a:solidFill>
                  <a:schemeClr val="bg1"/>
                </a:solidFill>
              </a:rPr>
              <a:t>ネットワーク</a:t>
            </a:r>
            <a:endParaRPr kumimoji="1" lang="en-US" altLang="ja-JP" sz="2400" dirty="0" smtClean="0">
              <a:solidFill>
                <a:schemeClr val="bg1"/>
              </a:solidFill>
            </a:endParaRPr>
          </a:p>
          <a:p>
            <a:r>
              <a:rPr lang="ja-JP" altLang="en-US" dirty="0" smtClean="0">
                <a:solidFill>
                  <a:schemeClr val="bg1"/>
                </a:solidFill>
              </a:rPr>
              <a:t>（インターネット）</a:t>
            </a:r>
            <a:endParaRPr kumimoji="1" lang="ja-JP" altLang="en-US" dirty="0">
              <a:solidFill>
                <a:schemeClr val="bg1"/>
              </a:solidFill>
            </a:endParaRPr>
          </a:p>
        </p:txBody>
      </p:sp>
      <p:sp>
        <p:nvSpPr>
          <p:cNvPr id="67" name="正方形/長方形 66"/>
          <p:cNvSpPr/>
          <p:nvPr/>
        </p:nvSpPr>
        <p:spPr>
          <a:xfrm>
            <a:off x="1229654" y="2354479"/>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68" name="正方形/長方形 67"/>
          <p:cNvSpPr/>
          <p:nvPr/>
        </p:nvSpPr>
        <p:spPr>
          <a:xfrm>
            <a:off x="1343728" y="2436807"/>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69" name="正方形/長方形 68"/>
          <p:cNvSpPr/>
          <p:nvPr/>
        </p:nvSpPr>
        <p:spPr>
          <a:xfrm>
            <a:off x="1426337" y="2516555"/>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70" name="円/楕円 69"/>
          <p:cNvSpPr/>
          <p:nvPr/>
        </p:nvSpPr>
        <p:spPr>
          <a:xfrm>
            <a:off x="1815600" y="3522015"/>
            <a:ext cx="1963329" cy="503671"/>
          </a:xfrm>
          <a:prstGeom prst="ellipse">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2177756" y="3474483"/>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96" name="正方形/長方形 95"/>
          <p:cNvSpPr/>
          <p:nvPr/>
        </p:nvSpPr>
        <p:spPr>
          <a:xfrm>
            <a:off x="2725488" y="3464092"/>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97" name="正方形/長方形 96"/>
          <p:cNvSpPr/>
          <p:nvPr/>
        </p:nvSpPr>
        <p:spPr>
          <a:xfrm>
            <a:off x="3244578" y="3453216"/>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98" name="正方形/長方形 97"/>
          <p:cNvSpPr/>
          <p:nvPr/>
        </p:nvSpPr>
        <p:spPr>
          <a:xfrm>
            <a:off x="2054210" y="3664787"/>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99" name="正方形/長方形 98"/>
          <p:cNvSpPr/>
          <p:nvPr/>
        </p:nvSpPr>
        <p:spPr>
          <a:xfrm>
            <a:off x="2601942" y="3654396"/>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100" name="正方形/長方形 99"/>
          <p:cNvSpPr/>
          <p:nvPr/>
        </p:nvSpPr>
        <p:spPr>
          <a:xfrm>
            <a:off x="3121032" y="3643520"/>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grpSp>
        <p:nvGrpSpPr>
          <p:cNvPr id="71" name="図形グループ 70"/>
          <p:cNvGrpSpPr/>
          <p:nvPr/>
        </p:nvGrpSpPr>
        <p:grpSpPr>
          <a:xfrm>
            <a:off x="2095580" y="3747831"/>
            <a:ext cx="265954" cy="577851"/>
            <a:chOff x="1946324" y="4125162"/>
            <a:chExt cx="969964" cy="2007872"/>
          </a:xfrm>
        </p:grpSpPr>
        <p:sp>
          <p:nvSpPr>
            <p:cNvPr id="72" name="円/楕円 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フローチャート: 論理積ゲート 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76"/>
          <p:cNvGrpSpPr/>
          <p:nvPr/>
        </p:nvGrpSpPr>
        <p:grpSpPr>
          <a:xfrm>
            <a:off x="3182687" y="3745724"/>
            <a:ext cx="265954" cy="577851"/>
            <a:chOff x="1946324" y="4125162"/>
            <a:chExt cx="969964" cy="2007872"/>
          </a:xfrm>
        </p:grpSpPr>
        <p:sp>
          <p:nvSpPr>
            <p:cNvPr id="78" name="円/楕円 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フローチャート: 論理積ゲート 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73"/>
          <p:cNvGrpSpPr/>
          <p:nvPr/>
        </p:nvGrpSpPr>
        <p:grpSpPr>
          <a:xfrm>
            <a:off x="2671430" y="3747831"/>
            <a:ext cx="265954" cy="577851"/>
            <a:chOff x="1946324" y="4125162"/>
            <a:chExt cx="969964" cy="2007872"/>
          </a:xfrm>
        </p:grpSpPr>
        <p:sp>
          <p:nvSpPr>
            <p:cNvPr id="75" name="円/楕円 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フローチャート: 論理積ゲート 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3404141" y="2187301"/>
            <a:ext cx="517785" cy="587435"/>
            <a:chOff x="2667295" y="1059799"/>
            <a:chExt cx="681672" cy="722281"/>
          </a:xfrm>
        </p:grpSpPr>
        <p:sp>
          <p:nvSpPr>
            <p:cNvPr id="102" name="角丸四角形 10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3" name="図 102"/>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107" name="正方形/長方形 106"/>
          <p:cNvSpPr/>
          <p:nvPr/>
        </p:nvSpPr>
        <p:spPr>
          <a:xfrm>
            <a:off x="3562767" y="2503125"/>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grpSp>
        <p:nvGrpSpPr>
          <p:cNvPr id="104" name="図形グループ 103"/>
          <p:cNvGrpSpPr/>
          <p:nvPr/>
        </p:nvGrpSpPr>
        <p:grpSpPr>
          <a:xfrm>
            <a:off x="3723340" y="2358044"/>
            <a:ext cx="265954" cy="577851"/>
            <a:chOff x="1946324" y="4125162"/>
            <a:chExt cx="969964" cy="2007872"/>
          </a:xfrm>
        </p:grpSpPr>
        <p:sp>
          <p:nvSpPr>
            <p:cNvPr id="105" name="円/楕円 10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580222" y="4484915"/>
            <a:ext cx="517785" cy="587435"/>
            <a:chOff x="2667295" y="1059799"/>
            <a:chExt cx="681672" cy="722281"/>
          </a:xfrm>
        </p:grpSpPr>
        <p:sp>
          <p:nvSpPr>
            <p:cNvPr id="109" name="角丸四角形 10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0" name="図 109"/>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11" name="図形グループ 110"/>
          <p:cNvGrpSpPr/>
          <p:nvPr/>
        </p:nvGrpSpPr>
        <p:grpSpPr>
          <a:xfrm>
            <a:off x="3360044" y="4484915"/>
            <a:ext cx="517785" cy="587435"/>
            <a:chOff x="2667295" y="1059799"/>
            <a:chExt cx="681672" cy="722281"/>
          </a:xfrm>
        </p:grpSpPr>
        <p:sp>
          <p:nvSpPr>
            <p:cNvPr id="112" name="角丸四角形 1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3" name="図 112"/>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14" name="図形グループ 113"/>
          <p:cNvGrpSpPr/>
          <p:nvPr/>
        </p:nvGrpSpPr>
        <p:grpSpPr>
          <a:xfrm>
            <a:off x="2498803" y="4656576"/>
            <a:ext cx="265954" cy="577851"/>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a:off x="3665856" y="4656576"/>
            <a:ext cx="265954" cy="577851"/>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0" name="正方形/長方形 119"/>
          <p:cNvSpPr/>
          <p:nvPr/>
        </p:nvSpPr>
        <p:spPr>
          <a:xfrm>
            <a:off x="2932907" y="4639581"/>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121" name="正方形/長方形 120"/>
          <p:cNvSpPr/>
          <p:nvPr/>
        </p:nvSpPr>
        <p:spPr>
          <a:xfrm>
            <a:off x="3046981" y="4721909"/>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122" name="正方形/長方形 121"/>
          <p:cNvSpPr/>
          <p:nvPr/>
        </p:nvSpPr>
        <p:spPr>
          <a:xfrm>
            <a:off x="3129590" y="4801657"/>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grpSp>
        <p:nvGrpSpPr>
          <p:cNvPr id="123" name="図形グループ 122"/>
          <p:cNvGrpSpPr/>
          <p:nvPr/>
        </p:nvGrpSpPr>
        <p:grpSpPr>
          <a:xfrm>
            <a:off x="932745" y="4528105"/>
            <a:ext cx="517785" cy="587435"/>
            <a:chOff x="2667295" y="1059799"/>
            <a:chExt cx="681672" cy="722281"/>
          </a:xfrm>
        </p:grpSpPr>
        <p:sp>
          <p:nvSpPr>
            <p:cNvPr id="124" name="角丸四角形 12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25" name="図 124"/>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126" name="正方形/長方形 125"/>
          <p:cNvSpPr/>
          <p:nvPr/>
        </p:nvSpPr>
        <p:spPr>
          <a:xfrm>
            <a:off x="940709" y="4757369"/>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grpSp>
        <p:nvGrpSpPr>
          <p:cNvPr id="127" name="図形グループ 126"/>
          <p:cNvGrpSpPr/>
          <p:nvPr/>
        </p:nvGrpSpPr>
        <p:grpSpPr>
          <a:xfrm>
            <a:off x="856545" y="4665519"/>
            <a:ext cx="265954" cy="577851"/>
            <a:chOff x="1946324" y="4125162"/>
            <a:chExt cx="969964" cy="2007872"/>
          </a:xfrm>
        </p:grpSpPr>
        <p:sp>
          <p:nvSpPr>
            <p:cNvPr id="128" name="円/楕円 1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フローチャート: 論理積ゲート 1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825943" y="3371069"/>
            <a:ext cx="517785" cy="587435"/>
            <a:chOff x="2667295" y="1059799"/>
            <a:chExt cx="681672" cy="722281"/>
          </a:xfrm>
        </p:grpSpPr>
        <p:sp>
          <p:nvSpPr>
            <p:cNvPr id="131" name="角丸四角形 1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32" name="図 131"/>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133" name="正方形/長方形 132"/>
          <p:cNvSpPr/>
          <p:nvPr/>
        </p:nvSpPr>
        <p:spPr>
          <a:xfrm>
            <a:off x="984569" y="3686893"/>
            <a:ext cx="389263" cy="43277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grpSp>
        <p:nvGrpSpPr>
          <p:cNvPr id="134" name="図形グループ 133"/>
          <p:cNvGrpSpPr/>
          <p:nvPr/>
        </p:nvGrpSpPr>
        <p:grpSpPr>
          <a:xfrm>
            <a:off x="1145142" y="3541812"/>
            <a:ext cx="265954" cy="577851"/>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65</a:t>
            </a:fld>
            <a:endParaRPr kumimoji="1" lang="ja-JP" altLang="en-US"/>
          </a:p>
        </p:txBody>
      </p:sp>
      <p:grpSp>
        <p:nvGrpSpPr>
          <p:cNvPr id="143" name="図形グループ 142"/>
          <p:cNvGrpSpPr/>
          <p:nvPr/>
        </p:nvGrpSpPr>
        <p:grpSpPr>
          <a:xfrm>
            <a:off x="6560122" y="475736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45" name="図 144"/>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498729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1" name="図形グループ 150"/>
          <p:cNvGrpSpPr/>
          <p:nvPr/>
        </p:nvGrpSpPr>
        <p:grpSpPr>
          <a:xfrm>
            <a:off x="5807719" y="480236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53" name="図 152"/>
            <p:cNvPicPr>
              <a:picLocks noChangeAspect="1"/>
            </p:cNvPicPr>
            <p:nvPr/>
          </p:nvPicPr>
          <p:blipFill>
            <a:blip r:embed="rId2">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498729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8" name="テキスト ボックス 157"/>
          <p:cNvSpPr txBox="1"/>
          <p:nvPr/>
        </p:nvSpPr>
        <p:spPr>
          <a:xfrm>
            <a:off x="4990768" y="5568729"/>
            <a:ext cx="754746" cy="276999"/>
          </a:xfrm>
          <a:prstGeom prst="rect">
            <a:avLst/>
          </a:prstGeom>
          <a:noFill/>
        </p:spPr>
        <p:txBody>
          <a:bodyPr wrap="square" rtlCol="0">
            <a:spAutoFit/>
          </a:bodyPr>
          <a:lstStyle/>
          <a:p>
            <a:pPr algn="ctr"/>
            <a:r>
              <a:rPr kumimoji="1" lang="ja-JP" altLang="en-US" sz="1200" dirty="0" smtClean="0">
                <a:solidFill>
                  <a:schemeClr val="bg1"/>
                </a:solidFill>
              </a:rPr>
              <a:t>自宅</a:t>
            </a:r>
            <a:endParaRPr kumimoji="1" lang="ja-JP" altLang="en-US" sz="1200" dirty="0">
              <a:solidFill>
                <a:schemeClr val="bg1"/>
              </a:solidFill>
            </a:endParaRPr>
          </a:p>
        </p:txBody>
      </p:sp>
      <p:sp>
        <p:nvSpPr>
          <p:cNvPr id="159" name="テキスト ボックス 158"/>
          <p:cNvSpPr txBox="1"/>
          <p:nvPr/>
        </p:nvSpPr>
        <p:spPr>
          <a:xfrm>
            <a:off x="5669780" y="556872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rPr>
              <a:t>カフェ</a:t>
            </a:r>
            <a:endParaRPr kumimoji="1" lang="ja-JP" altLang="en-US" sz="1200" dirty="0">
              <a:solidFill>
                <a:schemeClr val="tx1">
                  <a:lumMod val="95000"/>
                  <a:lumOff val="5000"/>
                </a:schemeClr>
              </a:solidFill>
            </a:endParaRPr>
          </a:p>
        </p:txBody>
      </p:sp>
      <p:sp>
        <p:nvSpPr>
          <p:cNvPr id="160" name="テキスト ボックス 159"/>
          <p:cNvSpPr txBox="1"/>
          <p:nvPr/>
        </p:nvSpPr>
        <p:spPr>
          <a:xfrm>
            <a:off x="6731572" y="5568729"/>
            <a:ext cx="754746" cy="276999"/>
          </a:xfrm>
          <a:prstGeom prst="rect">
            <a:avLst/>
          </a:prstGeom>
          <a:noFill/>
        </p:spPr>
        <p:txBody>
          <a:bodyPr wrap="square" rtlCol="0">
            <a:spAutoFit/>
          </a:bodyPr>
          <a:lstStyle/>
          <a:p>
            <a:pPr algn="ctr"/>
            <a:r>
              <a:rPr kumimoji="1" lang="ja-JP" altLang="en-US" sz="1200" dirty="0" smtClean="0">
                <a:solidFill>
                  <a:schemeClr val="bg1"/>
                </a:solidFill>
              </a:rPr>
              <a:t>オフィス</a:t>
            </a:r>
            <a:endParaRPr kumimoji="1" lang="ja-JP" altLang="en-US" sz="1200" dirty="0">
              <a:solidFill>
                <a:schemeClr val="bg1"/>
              </a:solidFill>
            </a:endParaRPr>
          </a:p>
        </p:txBody>
      </p:sp>
      <p:sp>
        <p:nvSpPr>
          <p:cNvPr id="162" name="AutoShape 6"/>
          <p:cNvSpPr>
            <a:spLocks noChangeArrowheads="1"/>
          </p:cNvSpPr>
          <p:nvPr/>
        </p:nvSpPr>
        <p:spPr bwMode="auto">
          <a:xfrm>
            <a:off x="4988829" y="1926974"/>
            <a:ext cx="1086901" cy="1373646"/>
          </a:xfrm>
          <a:prstGeom prst="can">
            <a:avLst>
              <a:gd name="adj" fmla="val 22910"/>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3" name="フローチャート: 複数書類 162"/>
          <p:cNvSpPr/>
          <p:nvPr/>
        </p:nvSpPr>
        <p:spPr>
          <a:xfrm>
            <a:off x="5131699" y="2413537"/>
            <a:ext cx="527050" cy="443927"/>
          </a:xfrm>
          <a:prstGeom prst="flowChartMultidocument">
            <a:avLst/>
          </a:prstGeom>
          <a:solidFill>
            <a:schemeClr val="bg1">
              <a:lumMod val="50000"/>
            </a:schemeClr>
          </a:solidFill>
          <a:ln w="12700"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164" name="フローチャート: 複数書類 163"/>
          <p:cNvSpPr/>
          <p:nvPr/>
        </p:nvSpPr>
        <p:spPr>
          <a:xfrm>
            <a:off x="5284099" y="2515137"/>
            <a:ext cx="527050" cy="443927"/>
          </a:xfrm>
          <a:prstGeom prst="flowChartMultidocument">
            <a:avLst/>
          </a:prstGeom>
          <a:solidFill>
            <a:schemeClr val="bg1">
              <a:lumMod val="50000"/>
            </a:schemeClr>
          </a:solidFill>
          <a:ln w="12700"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165" name="フローチャート: 複数書類 164"/>
          <p:cNvSpPr/>
          <p:nvPr/>
        </p:nvSpPr>
        <p:spPr>
          <a:xfrm>
            <a:off x="5436499" y="2642137"/>
            <a:ext cx="527050" cy="443927"/>
          </a:xfrm>
          <a:prstGeom prst="flowChartMultidocument">
            <a:avLst/>
          </a:prstGeom>
          <a:solidFill>
            <a:schemeClr val="bg1">
              <a:lumMod val="50000"/>
            </a:schemeClr>
          </a:solidFill>
          <a:ln w="12700"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166" name="正方形/長方形 165"/>
          <p:cNvSpPr/>
          <p:nvPr/>
        </p:nvSpPr>
        <p:spPr>
          <a:xfrm>
            <a:off x="6200544" y="1913585"/>
            <a:ext cx="1112146" cy="137364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Web</a:t>
            </a:r>
          </a:p>
          <a:p>
            <a:pPr algn="ctr"/>
            <a:r>
              <a:rPr kumimoji="1" lang="ja-JP" altLang="en-US" sz="2000" dirty="0" smtClean="0">
                <a:solidFill>
                  <a:srgbClr val="FFFFFF"/>
                </a:solidFill>
                <a:latin typeface="ＭＳ Ｐゴシック"/>
                <a:ea typeface="ＭＳ Ｐゴシック"/>
                <a:cs typeface="ＭＳ Ｐゴシック"/>
              </a:rPr>
              <a:t>会議</a:t>
            </a:r>
            <a:endParaRPr kumimoji="1" lang="en-US" altLang="ja-JP" sz="2000" dirty="0" smtClean="0">
              <a:solidFill>
                <a:srgbClr val="FFFFFF"/>
              </a:solidFill>
              <a:latin typeface="ＭＳ Ｐゴシック"/>
              <a:ea typeface="ＭＳ Ｐゴシック"/>
              <a:cs typeface="ＭＳ Ｐゴシック"/>
            </a:endParaRPr>
          </a:p>
        </p:txBody>
      </p:sp>
      <p:sp>
        <p:nvSpPr>
          <p:cNvPr id="167" name="正方形/長方形 166"/>
          <p:cNvSpPr/>
          <p:nvPr/>
        </p:nvSpPr>
        <p:spPr>
          <a:xfrm>
            <a:off x="7448219" y="1913585"/>
            <a:ext cx="1112146" cy="137364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電子</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ワークフロー</a:t>
            </a:r>
            <a:endParaRPr kumimoji="1" lang="ja-JP" altLang="en-US" sz="12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569262" y="5344804"/>
            <a:ext cx="1029248" cy="400110"/>
          </a:xfrm>
          <a:prstGeom prst="rect">
            <a:avLst/>
          </a:prstGeom>
          <a:noFill/>
        </p:spPr>
        <p:txBody>
          <a:bodyPr wrap="none" rtlCol="0">
            <a:spAutoFit/>
          </a:bodyPr>
          <a:lstStyle/>
          <a:p>
            <a:r>
              <a:rPr kumimoji="1" lang="ja-JP" altLang="en-US" sz="2000" dirty="0" smtClean="0">
                <a:solidFill>
                  <a:schemeClr val="bg1"/>
                </a:solidFill>
              </a:rPr>
              <a:t>オフィス</a:t>
            </a:r>
            <a:endParaRPr kumimoji="1" lang="ja-JP" altLang="en-US" sz="2000" dirty="0">
              <a:solidFill>
                <a:schemeClr val="bg1"/>
              </a:solidFill>
            </a:endParaRPr>
          </a:p>
        </p:txBody>
      </p:sp>
      <p:sp>
        <p:nvSpPr>
          <p:cNvPr id="169" name="テキスト ボックス 168"/>
          <p:cNvSpPr txBox="1"/>
          <p:nvPr/>
        </p:nvSpPr>
        <p:spPr>
          <a:xfrm>
            <a:off x="5016581" y="2293571"/>
            <a:ext cx="1056700" cy="707886"/>
          </a:xfrm>
          <a:prstGeom prst="rect">
            <a:avLst/>
          </a:prstGeom>
          <a:noFill/>
        </p:spPr>
        <p:txBody>
          <a:bodyPr wrap="none" rtlCol="0">
            <a:spAutoFit/>
          </a:bodyPr>
          <a:lstStyle/>
          <a:p>
            <a:pPr algn="ctr"/>
            <a:r>
              <a:rPr kumimoji="1" lang="ja-JP" altLang="en-US" sz="2000" dirty="0" smtClean="0">
                <a:solidFill>
                  <a:schemeClr val="bg1"/>
                </a:solidFill>
              </a:rPr>
              <a:t>ファイル</a:t>
            </a:r>
            <a:endParaRPr kumimoji="1" lang="en-US" altLang="ja-JP" sz="2000" dirty="0" smtClean="0">
              <a:solidFill>
                <a:schemeClr val="bg1"/>
              </a:solidFill>
            </a:endParaRPr>
          </a:p>
          <a:p>
            <a:pPr algn="ctr"/>
            <a:r>
              <a:rPr lang="ja-JP" altLang="en-US" sz="2000" dirty="0" smtClean="0">
                <a:solidFill>
                  <a:schemeClr val="bg1"/>
                </a:solidFill>
              </a:rPr>
              <a:t>共有</a:t>
            </a:r>
            <a:endParaRPr kumimoji="1" lang="ja-JP" altLang="en-US" sz="2000" dirty="0">
              <a:solidFill>
                <a:schemeClr val="bg1"/>
              </a:solidFill>
            </a:endParaRPr>
          </a:p>
        </p:txBody>
      </p:sp>
      <p:sp>
        <p:nvSpPr>
          <p:cNvPr id="170" name="テキスト ボックス 169"/>
          <p:cNvSpPr txBox="1"/>
          <p:nvPr/>
        </p:nvSpPr>
        <p:spPr>
          <a:xfrm>
            <a:off x="905956" y="1239340"/>
            <a:ext cx="3015970"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rPr>
              <a:t>従来のワークスタイル</a:t>
            </a:r>
            <a:endParaRPr kumimoji="1" lang="ja-JP" altLang="en-US" sz="2400" dirty="0">
              <a:solidFill>
                <a:schemeClr val="tx1">
                  <a:lumMod val="50000"/>
                  <a:lumOff val="50000"/>
                </a:schemeClr>
              </a:solidFill>
            </a:endParaRPr>
          </a:p>
        </p:txBody>
      </p:sp>
      <p:sp>
        <p:nvSpPr>
          <p:cNvPr id="171" name="テキスト ボックス 170"/>
          <p:cNvSpPr txBox="1"/>
          <p:nvPr/>
        </p:nvSpPr>
        <p:spPr>
          <a:xfrm>
            <a:off x="5178609" y="1239340"/>
            <a:ext cx="2927003" cy="461665"/>
          </a:xfrm>
          <a:prstGeom prst="rect">
            <a:avLst/>
          </a:prstGeom>
          <a:noFill/>
        </p:spPr>
        <p:txBody>
          <a:bodyPr wrap="none" rtlCol="0">
            <a:spAutoFit/>
          </a:bodyPr>
          <a:lstStyle/>
          <a:p>
            <a:pPr algn="ctr"/>
            <a:r>
              <a:rPr kumimoji="1" lang="ja-JP" altLang="en-US" sz="2400" dirty="0" smtClean="0">
                <a:solidFill>
                  <a:srgbClr val="0000FF"/>
                </a:solidFill>
              </a:rPr>
              <a:t>新しいワークスタイル</a:t>
            </a:r>
            <a:endParaRPr kumimoji="1" lang="ja-JP" altLang="en-US" sz="2400" dirty="0">
              <a:solidFill>
                <a:srgbClr val="0000FF"/>
              </a:solidFill>
            </a:endParaRPr>
          </a:p>
        </p:txBody>
      </p:sp>
      <p:grpSp>
        <p:nvGrpSpPr>
          <p:cNvPr id="172" name="図形グループ 171"/>
          <p:cNvGrpSpPr/>
          <p:nvPr/>
        </p:nvGrpSpPr>
        <p:grpSpPr>
          <a:xfrm>
            <a:off x="7101036" y="476529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74" name="図 173"/>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498314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太陽 136"/>
          <p:cNvSpPr/>
          <p:nvPr/>
        </p:nvSpPr>
        <p:spPr>
          <a:xfrm>
            <a:off x="8315738" y="538158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テキスト ボックス 160"/>
          <p:cNvSpPr txBox="1"/>
          <p:nvPr/>
        </p:nvSpPr>
        <p:spPr>
          <a:xfrm>
            <a:off x="7774800" y="5580230"/>
            <a:ext cx="754746" cy="276999"/>
          </a:xfrm>
          <a:prstGeom prst="rect">
            <a:avLst/>
          </a:prstGeom>
          <a:noFill/>
        </p:spPr>
        <p:txBody>
          <a:bodyPr wrap="square" rtlCol="0">
            <a:spAutoFit/>
          </a:bodyPr>
          <a:lstStyle/>
          <a:p>
            <a:pPr algn="ctr"/>
            <a:r>
              <a:rPr kumimoji="1" lang="ja-JP" altLang="en-US" sz="1200" dirty="0" smtClean="0">
                <a:solidFill>
                  <a:srgbClr val="0000FF"/>
                </a:solidFill>
              </a:rPr>
              <a:t>外出先</a:t>
            </a:r>
            <a:endParaRPr kumimoji="1" lang="ja-JP" altLang="en-US" sz="1200" dirty="0">
              <a:solidFill>
                <a:srgbClr val="0000FF"/>
              </a:solidFill>
            </a:endParaRPr>
          </a:p>
        </p:txBody>
      </p:sp>
      <p:sp>
        <p:nvSpPr>
          <p:cNvPr id="178" name="右矢印 177"/>
          <p:cNvSpPr/>
          <p:nvPr/>
        </p:nvSpPr>
        <p:spPr>
          <a:xfrm>
            <a:off x="2498803" y="2436807"/>
            <a:ext cx="630787" cy="337929"/>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環状矢印 179"/>
          <p:cNvSpPr/>
          <p:nvPr/>
        </p:nvSpPr>
        <p:spPr>
          <a:xfrm rot="16200000" flipH="1">
            <a:off x="1438174" y="2388789"/>
            <a:ext cx="1211614" cy="1225336"/>
          </a:xfrm>
          <a:prstGeom prst="circularArrow">
            <a:avLst>
              <a:gd name="adj1" fmla="val 12500"/>
              <a:gd name="adj2" fmla="val 1142319"/>
              <a:gd name="adj3" fmla="val 20457681"/>
              <a:gd name="adj4" fmla="val 16399108"/>
              <a:gd name="adj5" fmla="val 12500"/>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環状矢印 180"/>
          <p:cNvSpPr/>
          <p:nvPr/>
        </p:nvSpPr>
        <p:spPr>
          <a:xfrm rot="10800000" flipH="1">
            <a:off x="924402" y="3630415"/>
            <a:ext cx="1211614" cy="1225336"/>
          </a:xfrm>
          <a:prstGeom prst="circularArrow">
            <a:avLst>
              <a:gd name="adj1" fmla="val 12500"/>
              <a:gd name="adj2" fmla="val 1142319"/>
              <a:gd name="adj3" fmla="val 20457681"/>
              <a:gd name="adj4" fmla="val 16399108"/>
              <a:gd name="adj5" fmla="val 12500"/>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右矢印 181"/>
          <p:cNvSpPr/>
          <p:nvPr/>
        </p:nvSpPr>
        <p:spPr>
          <a:xfrm flipH="1">
            <a:off x="1713647" y="4798381"/>
            <a:ext cx="630787" cy="337929"/>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右矢印 182"/>
          <p:cNvSpPr/>
          <p:nvPr/>
        </p:nvSpPr>
        <p:spPr>
          <a:xfrm rot="16200000">
            <a:off x="953601" y="2992992"/>
            <a:ext cx="310965" cy="304292"/>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6652788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10612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2001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7346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3093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7346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6599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6650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常識が変わる</a:t>
            </a:r>
            <a:r>
              <a:rPr kumimoji="1" lang="en-US" altLang="ja-JP" dirty="0" smtClean="0"/>
              <a:t>PC</a:t>
            </a:r>
            <a:r>
              <a:rPr kumimoji="1" lang="ja-JP" altLang="en-US" dirty="0" smtClean="0"/>
              <a:t>の使い方</a:t>
            </a:r>
            <a:endParaRPr kumimoji="1" lang="ja-JP" altLang="en-US" dirty="0"/>
          </a:p>
        </p:txBody>
      </p:sp>
      <p:sp>
        <p:nvSpPr>
          <p:cNvPr id="3" name="スライド番号プレースホルダー 2"/>
          <p:cNvSpPr>
            <a:spLocks noGrp="1"/>
          </p:cNvSpPr>
          <p:nvPr>
            <p:ph type="sldNum" sz="quarter" idx="12"/>
          </p:nvPr>
        </p:nvSpPr>
        <p:spPr>
          <a:xfrm>
            <a:off x="6932246" y="6649802"/>
            <a:ext cx="2133600" cy="217800"/>
          </a:xfrm>
        </p:spPr>
        <p:txBody>
          <a:bodyPr/>
          <a:lstStyle/>
          <a:p>
            <a:fld id="{8FF8CC5D-A65D-5946-99B5-645367A967AD}" type="slidenum">
              <a:rPr kumimoji="1" lang="ja-JP" altLang="en-US" smtClean="0"/>
              <a:t>66</a:t>
            </a:fld>
            <a:endParaRPr kumimoji="1" lang="ja-JP" altLang="en-US" dirty="0"/>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7643178" y="5600049"/>
            <a:ext cx="681672" cy="722281"/>
          </a:xfrm>
          <a:prstGeom prst="rect">
            <a:avLst/>
          </a:prstGeom>
        </p:spPr>
      </p:pic>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808792" y="5595802"/>
            <a:ext cx="685680" cy="726528"/>
          </a:xfrm>
          <a:prstGeom prst="rect">
            <a:avLst/>
          </a:prstGeom>
        </p:spPr>
      </p:pic>
      <p:pic>
        <p:nvPicPr>
          <p:cNvPr id="7" name="図 6"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92" y="525847"/>
            <a:ext cx="1853764" cy="1853764"/>
          </a:xfrm>
          <a:prstGeom prst="rect">
            <a:avLst/>
          </a:prstGeom>
        </p:spPr>
      </p:pic>
      <p:sp>
        <p:nvSpPr>
          <p:cNvPr id="8" name="角丸四角形 7"/>
          <p:cNvSpPr/>
          <p:nvPr/>
        </p:nvSpPr>
        <p:spPr>
          <a:xfrm>
            <a:off x="990600" y="29440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3093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3569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3569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7188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7188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3093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4237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8298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4237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8298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740400" y="4309313"/>
            <a:ext cx="2292350" cy="1019175"/>
          </a:xfrm>
          <a:prstGeom prst="rect">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50260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429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429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906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906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525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525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597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6225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6225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6225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6225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2067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2067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2067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2067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924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7" name="正方形/長方形 46"/>
          <p:cNvSpPr/>
          <p:nvPr/>
        </p:nvSpPr>
        <p:spPr>
          <a:xfrm>
            <a:off x="6464300" y="5089278"/>
            <a:ext cx="800219" cy="276999"/>
          </a:xfrm>
          <a:prstGeom prst="rect">
            <a:avLst/>
          </a:prstGeom>
        </p:spPr>
        <p:txBody>
          <a:bodyPr wrap="none">
            <a:spAutoFit/>
          </a:bodyPr>
          <a:lstStyle/>
          <a:p>
            <a:pPr lvl="0" algn="ctr"/>
            <a:r>
              <a:rPr lang="ja-JP" altLang="en-US" sz="1200" dirty="0" smtClean="0">
                <a:solidFill>
                  <a:srgbClr val="FFFFFF"/>
                </a:solidFill>
                <a:latin typeface="ＭＳ Ｐゴシック"/>
                <a:cs typeface="ＭＳ Ｐゴシック"/>
              </a:rPr>
              <a:t>画面表示</a:t>
            </a:r>
            <a:endParaRPr lang="ja-JP" altLang="en-US" sz="1200" dirty="0">
              <a:solidFill>
                <a:srgbClr val="FFFFFF"/>
              </a:solidFill>
              <a:latin typeface="ＭＳ Ｐゴシック"/>
              <a:cs typeface="ＭＳ Ｐゴシック"/>
            </a:endParaRPr>
          </a:p>
        </p:txBody>
      </p:sp>
      <p:cxnSp>
        <p:nvCxnSpPr>
          <p:cNvPr id="53" name="直線矢印コネクタ 52"/>
          <p:cNvCxnSpPr/>
          <p:nvPr/>
        </p:nvCxnSpPr>
        <p:spPr>
          <a:xfrm flipV="1">
            <a:off x="7583169" y="21597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597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4116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4116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735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735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2387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2531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2531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804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7376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4713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4713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3273807" y="5827818"/>
            <a:ext cx="1073756" cy="307777"/>
          </a:xfrm>
          <a:prstGeom prst="rect">
            <a:avLst/>
          </a:prstGeom>
          <a:noFill/>
        </p:spPr>
        <p:txBody>
          <a:bodyPr wrap="none" rtlCol="0">
            <a:spAutoFit/>
          </a:bodyPr>
          <a:lstStyle/>
          <a:p>
            <a:r>
              <a:rPr kumimoji="1" lang="ja-JP" altLang="en-US" sz="1400" dirty="0" smtClean="0"/>
              <a:t>一般的な</a:t>
            </a:r>
            <a:r>
              <a:rPr kumimoji="1" lang="en-US" altLang="ja-JP" sz="1400" dirty="0" smtClean="0"/>
              <a:t>PC</a:t>
            </a:r>
            <a:endParaRPr kumimoji="1" lang="ja-JP" altLang="en-US" sz="1400" dirty="0"/>
          </a:p>
        </p:txBody>
      </p:sp>
      <p:sp>
        <p:nvSpPr>
          <p:cNvPr id="74" name="テキスト ボックス 73"/>
          <p:cNvSpPr txBox="1"/>
          <p:nvPr/>
        </p:nvSpPr>
        <p:spPr>
          <a:xfrm>
            <a:off x="4740677" y="5815117"/>
            <a:ext cx="1243474" cy="307777"/>
          </a:xfrm>
          <a:prstGeom prst="rect">
            <a:avLst/>
          </a:prstGeom>
          <a:noFill/>
        </p:spPr>
        <p:txBody>
          <a:bodyPr wrap="none" rtlCol="0">
            <a:spAutoFit/>
          </a:bodyPr>
          <a:lstStyle/>
          <a:p>
            <a:r>
              <a:rPr lang="en-US" altLang="en-US" sz="1400" dirty="0" err="1" smtClean="0">
                <a:solidFill>
                  <a:srgbClr val="0000FF"/>
                </a:solidFill>
              </a:rPr>
              <a:t>クライアントPC</a:t>
            </a:r>
            <a:endParaRPr kumimoji="1" lang="ja-JP" altLang="en-US" sz="1400" dirty="0">
              <a:solidFill>
                <a:srgbClr val="0000FF"/>
              </a:solidFill>
            </a:endParaRPr>
          </a:p>
        </p:txBody>
      </p:sp>
      <p:sp>
        <p:nvSpPr>
          <p:cNvPr id="62" name="正方形/長方形 61"/>
          <p:cNvSpPr/>
          <p:nvPr/>
        </p:nvSpPr>
        <p:spPr>
          <a:xfrm>
            <a:off x="4768850" y="4302074"/>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grpSp>
        <p:nvGrpSpPr>
          <p:cNvPr id="63" name="図形グループ 62"/>
          <p:cNvGrpSpPr/>
          <p:nvPr/>
        </p:nvGrpSpPr>
        <p:grpSpPr>
          <a:xfrm>
            <a:off x="1117235" y="5773935"/>
            <a:ext cx="265954" cy="577851"/>
            <a:chOff x="1946324" y="4125162"/>
            <a:chExt cx="969964" cy="2007872"/>
          </a:xfrm>
        </p:grpSpPr>
        <p:sp>
          <p:nvSpPr>
            <p:cNvPr id="64" name="円/楕円 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7766796" y="5773935"/>
            <a:ext cx="265954" cy="577851"/>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上下矢印 77"/>
          <p:cNvSpPr/>
          <p:nvPr/>
        </p:nvSpPr>
        <p:spPr>
          <a:xfrm>
            <a:off x="5137945" y="52387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5617455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利便性の向上とセキュリティについての考え方</a:t>
            </a:r>
            <a:endParaRPr kumimoji="1" lang="ja-JP" altLang="en-US" dirty="0"/>
          </a:p>
        </p:txBody>
      </p:sp>
      <p:sp>
        <p:nvSpPr>
          <p:cNvPr id="3" name="スライド番号プレースホルダー 2"/>
          <p:cNvSpPr>
            <a:spLocks noGrp="1"/>
          </p:cNvSpPr>
          <p:nvPr>
            <p:ph type="sldNum" sz="quarter" idx="12"/>
          </p:nvPr>
        </p:nvSpPr>
        <p:spPr>
          <a:xfrm>
            <a:off x="7129798" y="6651702"/>
            <a:ext cx="1925302" cy="217800"/>
          </a:xfrm>
        </p:spPr>
        <p:txBody>
          <a:bodyPr/>
          <a:lstStyle/>
          <a:p>
            <a:fld id="{8FF8CC5D-A65D-5946-99B5-645367A967AD}" type="slidenum">
              <a:rPr kumimoji="1" lang="ja-JP" altLang="en-US" smtClean="0"/>
              <a:t>67</a:t>
            </a:fld>
            <a:endParaRPr kumimoji="1" lang="ja-JP" altLang="en-US" dirty="0"/>
          </a:p>
        </p:txBody>
      </p:sp>
      <p:sp>
        <p:nvSpPr>
          <p:cNvPr id="4" name="正方形/長方形 3"/>
          <p:cNvSpPr/>
          <p:nvPr/>
        </p:nvSpPr>
        <p:spPr>
          <a:xfrm>
            <a:off x="654752" y="1816100"/>
            <a:ext cx="5994400" cy="331470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91730" y="19709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654752" y="975564"/>
            <a:ext cx="7821246"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インターネット</a:t>
            </a:r>
            <a:endParaRPr kumimoji="1" lang="ja-JP" altLang="en-US" sz="2400" dirty="0">
              <a:solidFill>
                <a:srgbClr val="FFFFFF"/>
              </a:solidFill>
              <a:latin typeface="ＭＳ Ｐゴシック"/>
              <a:ea typeface="ＭＳ Ｐゴシック"/>
              <a:cs typeface="ＭＳ Ｐゴシック"/>
            </a:endParaRPr>
          </a:p>
        </p:txBody>
      </p:sp>
      <p:sp>
        <p:nvSpPr>
          <p:cNvPr id="9" name="正方形/長方形 8"/>
          <p:cNvSpPr/>
          <p:nvPr/>
        </p:nvSpPr>
        <p:spPr>
          <a:xfrm>
            <a:off x="6266198" y="4902200"/>
            <a:ext cx="2209800" cy="15621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技術だけに頼らない</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2800" dirty="0" smtClean="0">
                <a:solidFill>
                  <a:srgbClr val="FFFFFF"/>
                </a:solidFill>
                <a:latin typeface="ＭＳ Ｐゴシック"/>
                <a:ea typeface="ＭＳ Ｐゴシック"/>
                <a:cs typeface="ＭＳ Ｐゴシック"/>
              </a:rPr>
              <a:t>総合対策</a:t>
            </a:r>
            <a:endParaRPr kumimoji="1" lang="ja-JP" altLang="en-US" sz="2800" dirty="0">
              <a:solidFill>
                <a:srgbClr val="FFFFFF"/>
              </a:solidFill>
              <a:latin typeface="ＭＳ Ｐゴシック"/>
              <a:ea typeface="ＭＳ Ｐゴシック"/>
              <a:cs typeface="ＭＳ Ｐゴシック"/>
            </a:endParaRPr>
          </a:p>
        </p:txBody>
      </p:sp>
      <p:sp>
        <p:nvSpPr>
          <p:cNvPr id="10" name="下矢印 9"/>
          <p:cNvSpPr/>
          <p:nvPr/>
        </p:nvSpPr>
        <p:spPr>
          <a:xfrm>
            <a:off x="6266198" y="1816100"/>
            <a:ext cx="2209800" cy="3200400"/>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dirty="0" smtClean="0">
                <a:solidFill>
                  <a:srgbClr val="FFFFFF"/>
                </a:solidFill>
                <a:latin typeface="ＭＳ Ｐゴシック"/>
                <a:ea typeface="ＭＳ Ｐゴシック"/>
                <a:cs typeface="ＭＳ Ｐゴシック"/>
              </a:rPr>
              <a:t>　　事故や侵害を招かない　</a:t>
            </a:r>
            <a:endParaRPr kumimoji="1" lang="en-US" altLang="ja-JP" dirty="0" smtClean="0">
              <a:solidFill>
                <a:srgbClr val="FFFFFF"/>
              </a:solidFill>
              <a:latin typeface="ＭＳ Ｐゴシック"/>
              <a:ea typeface="ＭＳ Ｐゴシック"/>
              <a:cs typeface="ＭＳ Ｐゴシック"/>
            </a:endParaRPr>
          </a:p>
          <a:p>
            <a:r>
              <a:rPr lang="ja-JP" altLang="en-US" dirty="0" smtClean="0">
                <a:solidFill>
                  <a:srgbClr val="FFFFFF"/>
                </a:solidFill>
                <a:latin typeface="ＭＳ Ｐゴシック"/>
                <a:ea typeface="ＭＳ Ｐゴシック"/>
                <a:cs typeface="ＭＳ Ｐゴシック"/>
              </a:rPr>
              <a:t>　　業務手順の整備と運用</a:t>
            </a:r>
            <a:endParaRPr kumimoji="1" lang="ja-JP" altLang="en-US" dirty="0">
              <a:solidFill>
                <a:srgbClr val="FFFFFF"/>
              </a:solidFill>
              <a:latin typeface="ＭＳ Ｐゴシック"/>
              <a:ea typeface="ＭＳ Ｐゴシック"/>
              <a:cs typeface="ＭＳ Ｐゴシック"/>
            </a:endParaRPr>
          </a:p>
        </p:txBody>
      </p:sp>
      <p:sp>
        <p:nvSpPr>
          <p:cNvPr id="11" name="右矢印 10"/>
          <p:cNvSpPr/>
          <p:nvPr/>
        </p:nvSpPr>
        <p:spPr>
          <a:xfrm>
            <a:off x="654752" y="4902200"/>
            <a:ext cx="5740400" cy="15621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事故や侵害が起きても</a:t>
            </a:r>
            <a:endParaRPr kumimoji="1" lang="en-US" altLang="ja-JP" dirty="0" smtClean="0">
              <a:solidFill>
                <a:srgbClr val="FFFFFF"/>
              </a:solidFill>
              <a:latin typeface="ＭＳ Ｐゴシック"/>
              <a:ea typeface="ＭＳ Ｐゴシック"/>
              <a:cs typeface="ＭＳ Ｐゴシック"/>
            </a:endParaRPr>
          </a:p>
          <a:p>
            <a:pPr algn="ctr"/>
            <a:r>
              <a:rPr lang="ja-JP" altLang="en-US" dirty="0" smtClean="0">
                <a:solidFill>
                  <a:srgbClr val="FFFFFF"/>
                </a:solidFill>
                <a:latin typeface="ＭＳ Ｐゴシック"/>
                <a:ea typeface="ＭＳ Ｐゴシック"/>
                <a:cs typeface="ＭＳ Ｐゴシック"/>
              </a:rPr>
              <a:t>すぐに気付くことができる体制と手順</a:t>
            </a:r>
            <a:endParaRPr kumimoji="1" lang="ja-JP" altLang="en-US" dirty="0">
              <a:solidFill>
                <a:srgbClr val="FFFFFF"/>
              </a:solidFill>
              <a:latin typeface="ＭＳ Ｐゴシック"/>
              <a:ea typeface="ＭＳ Ｐゴシック"/>
              <a:cs typeface="ＭＳ Ｐゴシック"/>
            </a:endParaRPr>
          </a:p>
        </p:txBody>
      </p:sp>
      <p:sp>
        <p:nvSpPr>
          <p:cNvPr id="13" name="正方形/長方形 12"/>
          <p:cNvSpPr/>
          <p:nvPr/>
        </p:nvSpPr>
        <p:spPr>
          <a:xfrm>
            <a:off x="1391730" y="34060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3906330" y="19709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906330" y="3406002"/>
            <a:ext cx="2300654" cy="1231900"/>
          </a:xfrm>
          <a:prstGeom prst="rect">
            <a:avLst/>
          </a:prstGeom>
          <a:solidFill>
            <a:schemeClr val="accent6">
              <a:lumMod val="20000"/>
              <a:lumOff val="80000"/>
            </a:schemeClr>
          </a:solidFill>
          <a:ln w="762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角丸四角形 16"/>
          <p:cNvSpPr/>
          <p:nvPr/>
        </p:nvSpPr>
        <p:spPr>
          <a:xfrm>
            <a:off x="1546759" y="3825941"/>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8" name="図 17"/>
          <p:cNvPicPr>
            <a:picLocks noChangeAspect="1"/>
          </p:cNvPicPr>
          <p:nvPr/>
        </p:nvPicPr>
        <p:blipFill>
          <a:blip r:embed="rId2">
            <a:clrChange>
              <a:clrFrom>
                <a:srgbClr val="FFFFFF"/>
              </a:clrFrom>
              <a:clrTo>
                <a:srgbClr val="FFFFFF">
                  <a:alpha val="0"/>
                </a:srgbClr>
              </a:clrTo>
            </a:clrChange>
          </a:blip>
          <a:stretch>
            <a:fillRect/>
          </a:stretch>
        </p:blipFill>
        <p:spPr>
          <a:xfrm>
            <a:off x="1515009" y="3693204"/>
            <a:ext cx="685680" cy="726528"/>
          </a:xfrm>
          <a:prstGeom prst="rect">
            <a:avLst/>
          </a:prstGeom>
        </p:spPr>
      </p:pic>
      <p:sp>
        <p:nvSpPr>
          <p:cNvPr id="22" name="テキスト ボックス 21"/>
          <p:cNvSpPr txBox="1"/>
          <p:nvPr/>
        </p:nvSpPr>
        <p:spPr>
          <a:xfrm>
            <a:off x="2247481" y="3721073"/>
            <a:ext cx="1347645" cy="584776"/>
          </a:xfrm>
          <a:prstGeom prst="rect">
            <a:avLst/>
          </a:prstGeom>
          <a:noFill/>
        </p:spPr>
        <p:txBody>
          <a:bodyPr wrap="none" rtlCol="0">
            <a:spAutoFit/>
          </a:bodyPr>
          <a:lstStyle/>
          <a:p>
            <a:r>
              <a:rPr kumimoji="1" lang="ja-JP" altLang="en-US" sz="1600" dirty="0" smtClean="0">
                <a:solidFill>
                  <a:srgbClr val="0000FF"/>
                </a:solidFill>
              </a:rPr>
              <a:t>ウイルス対策</a:t>
            </a:r>
            <a:endParaRPr kumimoji="1" lang="en-US" altLang="ja-JP" sz="1600" dirty="0" smtClean="0">
              <a:solidFill>
                <a:srgbClr val="0000FF"/>
              </a:solidFill>
            </a:endParaRPr>
          </a:p>
          <a:p>
            <a:r>
              <a:rPr kumimoji="1" lang="ja-JP" altLang="en-US" sz="1600" dirty="0" smtClean="0">
                <a:solidFill>
                  <a:srgbClr val="0000FF"/>
                </a:solidFill>
              </a:rPr>
              <a:t>ソフトウエア</a:t>
            </a:r>
            <a:endParaRPr kumimoji="1" lang="ja-JP" altLang="en-US" sz="1600" dirty="0">
              <a:solidFill>
                <a:srgbClr val="0000FF"/>
              </a:solidFill>
            </a:endParaRPr>
          </a:p>
        </p:txBody>
      </p:sp>
      <p:sp>
        <p:nvSpPr>
          <p:cNvPr id="24" name="角丸四角形 23"/>
          <p:cNvSpPr/>
          <p:nvPr/>
        </p:nvSpPr>
        <p:spPr>
          <a:xfrm>
            <a:off x="1546759" y="2260573"/>
            <a:ext cx="1948775" cy="732586"/>
          </a:xfrm>
          <a:prstGeom prst="roundRect">
            <a:avLst>
              <a:gd name="adj" fmla="val 50000"/>
            </a:avLst>
          </a:prstGeom>
          <a:solidFill>
            <a:srgbClr val="00009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ネットワーク</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セキュリティ対策</a:t>
            </a:r>
            <a:endParaRPr kumimoji="1" lang="ja-JP" altLang="en-US" sz="1600" dirty="0">
              <a:solidFill>
                <a:srgbClr val="FFFFFF"/>
              </a:solidFill>
              <a:latin typeface="ＭＳ Ｐゴシック"/>
              <a:ea typeface="ＭＳ Ｐゴシック"/>
              <a:cs typeface="ＭＳ Ｐゴシック"/>
            </a:endParaRPr>
          </a:p>
        </p:txBody>
      </p:sp>
      <p:grpSp>
        <p:nvGrpSpPr>
          <p:cNvPr id="46" name="図形グループ 45"/>
          <p:cNvGrpSpPr/>
          <p:nvPr/>
        </p:nvGrpSpPr>
        <p:grpSpPr>
          <a:xfrm>
            <a:off x="5236789" y="2370629"/>
            <a:ext cx="317500" cy="157483"/>
            <a:chOff x="6769100" y="1390650"/>
            <a:chExt cx="317500" cy="157483"/>
          </a:xfrm>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5236789" y="2564091"/>
            <a:ext cx="317500" cy="157483"/>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5236789" y="2745684"/>
            <a:ext cx="317500" cy="157483"/>
            <a:chOff x="6769100" y="1390650"/>
            <a:chExt cx="317500" cy="157483"/>
          </a:xfrm>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6" name="フローチャート: 磁気ディスク 65"/>
          <p:cNvSpPr/>
          <p:nvPr/>
        </p:nvSpPr>
        <p:spPr>
          <a:xfrm>
            <a:off x="5642091" y="2648748"/>
            <a:ext cx="374652" cy="260101"/>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磁気ディスク 66"/>
          <p:cNvSpPr/>
          <p:nvPr/>
        </p:nvSpPr>
        <p:spPr>
          <a:xfrm>
            <a:off x="5642091" y="2369459"/>
            <a:ext cx="374652" cy="260101"/>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テキスト ボックス 71"/>
          <p:cNvSpPr txBox="1"/>
          <p:nvPr/>
        </p:nvSpPr>
        <p:spPr>
          <a:xfrm>
            <a:off x="4031812" y="2260573"/>
            <a:ext cx="1249060" cy="723275"/>
          </a:xfrm>
          <a:prstGeom prst="rect">
            <a:avLst/>
          </a:prstGeom>
          <a:noFill/>
        </p:spPr>
        <p:txBody>
          <a:bodyPr wrap="none" rtlCol="0">
            <a:spAutoFit/>
          </a:bodyPr>
          <a:lstStyle/>
          <a:p>
            <a:r>
              <a:rPr kumimoji="1" lang="ja-JP" altLang="en-US" sz="900" dirty="0" smtClean="0"/>
              <a:t>サーバー</a:t>
            </a:r>
            <a:r>
              <a:rPr lang="ja-JP" altLang="en-US" sz="900" dirty="0" smtClean="0"/>
              <a:t>／ストレージ</a:t>
            </a:r>
            <a:endParaRPr lang="en-US" altLang="ja-JP" sz="900" dirty="0" smtClean="0"/>
          </a:p>
          <a:p>
            <a:r>
              <a:rPr lang="ja-JP" altLang="en-US" sz="1600" dirty="0" smtClean="0"/>
              <a:t>セキュリティ</a:t>
            </a:r>
            <a:endParaRPr lang="en-US" altLang="ja-JP" sz="1600" dirty="0"/>
          </a:p>
          <a:p>
            <a:r>
              <a:rPr lang="ja-JP" altLang="en-US" sz="1600" dirty="0" smtClean="0"/>
              <a:t>対策</a:t>
            </a:r>
            <a:endParaRPr kumimoji="1" lang="ja-JP" altLang="en-US" sz="1600" dirty="0"/>
          </a:p>
        </p:txBody>
      </p:sp>
      <p:grpSp>
        <p:nvGrpSpPr>
          <p:cNvPr id="79" name="図形グループ 78"/>
          <p:cNvGrpSpPr/>
          <p:nvPr/>
        </p:nvGrpSpPr>
        <p:grpSpPr>
          <a:xfrm>
            <a:off x="4122212" y="3693204"/>
            <a:ext cx="685680" cy="726528"/>
            <a:chOff x="934125" y="3906702"/>
            <a:chExt cx="685680" cy="726528"/>
          </a:xfrm>
        </p:grpSpPr>
        <p:sp>
          <p:nvSpPr>
            <p:cNvPr id="77" name="角丸四角形 76"/>
            <p:cNvSpPr/>
            <p:nvPr/>
          </p:nvSpPr>
          <p:spPr>
            <a:xfrm>
              <a:off x="965875" y="39759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78" name="図 77"/>
            <p:cNvPicPr>
              <a:picLocks noChangeAspect="1"/>
            </p:cNvPicPr>
            <p:nvPr/>
          </p:nvPicPr>
          <p:blipFill>
            <a:blip r:embed="rId2">
              <a:clrChange>
                <a:clrFrom>
                  <a:srgbClr val="FFFFFF"/>
                </a:clrFrom>
                <a:clrTo>
                  <a:srgbClr val="FFFFFF">
                    <a:alpha val="0"/>
                  </a:srgbClr>
                </a:clrTo>
              </a:clrChange>
            </a:blip>
            <a:stretch>
              <a:fillRect/>
            </a:stretch>
          </p:blipFill>
          <p:spPr>
            <a:xfrm>
              <a:off x="934125" y="3906702"/>
              <a:ext cx="685680" cy="726528"/>
            </a:xfrm>
            <a:prstGeom prst="rect">
              <a:avLst/>
            </a:prstGeom>
          </p:spPr>
        </p:pic>
      </p:grpSp>
      <p:grpSp>
        <p:nvGrpSpPr>
          <p:cNvPr id="74" name="図形グループ 73"/>
          <p:cNvGrpSpPr/>
          <p:nvPr/>
        </p:nvGrpSpPr>
        <p:grpSpPr>
          <a:xfrm>
            <a:off x="4465052" y="3833853"/>
            <a:ext cx="265954" cy="577851"/>
            <a:chOff x="1946324" y="4125162"/>
            <a:chExt cx="969964" cy="2007872"/>
          </a:xfrm>
        </p:grpSpPr>
        <p:sp>
          <p:nvSpPr>
            <p:cNvPr id="75" name="円/楕円 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フローチャート: 論理積ゲート 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0" name="テキスト ボックス 79"/>
          <p:cNvSpPr txBox="1"/>
          <p:nvPr/>
        </p:nvSpPr>
        <p:spPr>
          <a:xfrm>
            <a:off x="4859339" y="3721073"/>
            <a:ext cx="1005403" cy="584776"/>
          </a:xfrm>
          <a:prstGeom prst="rect">
            <a:avLst/>
          </a:prstGeom>
          <a:noFill/>
        </p:spPr>
        <p:txBody>
          <a:bodyPr wrap="none" rtlCol="0">
            <a:spAutoFit/>
          </a:bodyPr>
          <a:lstStyle/>
          <a:p>
            <a:r>
              <a:rPr kumimoji="1" lang="ja-JP" altLang="en-US" sz="1600" dirty="0" smtClean="0">
                <a:solidFill>
                  <a:srgbClr val="FF0000"/>
                </a:solidFill>
              </a:rPr>
              <a:t>運用監視</a:t>
            </a:r>
            <a:endParaRPr lang="en-US" altLang="ja-JP" sz="1600" dirty="0">
              <a:solidFill>
                <a:srgbClr val="FF0000"/>
              </a:solidFill>
            </a:endParaRPr>
          </a:p>
          <a:p>
            <a:r>
              <a:rPr kumimoji="1" lang="ja-JP" altLang="en-US" sz="1600" dirty="0" smtClean="0">
                <a:solidFill>
                  <a:srgbClr val="FF0000"/>
                </a:solidFill>
              </a:rPr>
              <a:t>運用管理</a:t>
            </a:r>
            <a:endParaRPr kumimoji="1" lang="en-US" altLang="ja-JP" sz="1600" dirty="0" smtClean="0">
              <a:solidFill>
                <a:srgbClr val="FF0000"/>
              </a:solidFill>
            </a:endParaRPr>
          </a:p>
        </p:txBody>
      </p:sp>
      <p:sp>
        <p:nvSpPr>
          <p:cNvPr id="81" name="下矢印 80"/>
          <p:cNvSpPr/>
          <p:nvPr/>
        </p:nvSpPr>
        <p:spPr>
          <a:xfrm>
            <a:off x="1505636" y="1302965"/>
            <a:ext cx="644803" cy="595685"/>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2" name="図 81" descr="illust_novirus_0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282" y="1868347"/>
            <a:ext cx="627157" cy="627157"/>
          </a:xfrm>
          <a:prstGeom prst="rect">
            <a:avLst/>
          </a:prstGeom>
        </p:spPr>
      </p:pic>
      <p:pic>
        <p:nvPicPr>
          <p:cNvPr id="83" name="図 82" descr="illust_novirus_0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484" y="2663566"/>
            <a:ext cx="439674" cy="439674"/>
          </a:xfrm>
          <a:prstGeom prst="rect">
            <a:avLst/>
          </a:prstGeom>
        </p:spPr>
      </p:pic>
      <p:pic>
        <p:nvPicPr>
          <p:cNvPr id="84" name="図 83" descr="illust_novirus_0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106" y="3798498"/>
            <a:ext cx="340852" cy="340852"/>
          </a:xfrm>
          <a:prstGeom prst="rect">
            <a:avLst/>
          </a:prstGeom>
        </p:spPr>
      </p:pic>
      <p:sp>
        <p:nvSpPr>
          <p:cNvPr id="85" name="左矢印 84"/>
          <p:cNvSpPr/>
          <p:nvPr/>
        </p:nvSpPr>
        <p:spPr>
          <a:xfrm rot="2638313">
            <a:off x="3163976" y="3031073"/>
            <a:ext cx="111267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左矢印 85"/>
          <p:cNvSpPr/>
          <p:nvPr/>
        </p:nvSpPr>
        <p:spPr>
          <a:xfrm>
            <a:off x="3495534" y="3721979"/>
            <a:ext cx="59249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左矢印 86"/>
          <p:cNvSpPr/>
          <p:nvPr/>
        </p:nvSpPr>
        <p:spPr>
          <a:xfrm rot="8020891">
            <a:off x="4669668" y="3088645"/>
            <a:ext cx="95597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テキスト ボックス 87"/>
          <p:cNvSpPr txBox="1"/>
          <p:nvPr/>
        </p:nvSpPr>
        <p:spPr>
          <a:xfrm>
            <a:off x="735417" y="2663566"/>
            <a:ext cx="553998" cy="1323439"/>
          </a:xfrm>
          <a:prstGeom prst="rect">
            <a:avLst/>
          </a:prstGeom>
          <a:noFill/>
        </p:spPr>
        <p:txBody>
          <a:bodyPr vert="eaVert" wrap="none" rtlCol="0">
            <a:spAutoFit/>
          </a:bodyPr>
          <a:lstStyle/>
          <a:p>
            <a:pPr algn="ctr"/>
            <a:r>
              <a:rPr kumimoji="1" lang="ja-JP" altLang="en-US" sz="2400" dirty="0" smtClean="0">
                <a:solidFill>
                  <a:schemeClr val="bg1"/>
                </a:solidFill>
              </a:rPr>
              <a:t>多層防御</a:t>
            </a:r>
            <a:endParaRPr kumimoji="1" lang="ja-JP" altLang="en-US" sz="2400" dirty="0">
              <a:solidFill>
                <a:schemeClr val="bg1"/>
              </a:solidFill>
            </a:endParaRPr>
          </a:p>
        </p:txBody>
      </p:sp>
      <p:sp>
        <p:nvSpPr>
          <p:cNvPr id="89" name="テキスト ボックス 88"/>
          <p:cNvSpPr txBox="1"/>
          <p:nvPr/>
        </p:nvSpPr>
        <p:spPr>
          <a:xfrm>
            <a:off x="1404862" y="4704834"/>
            <a:ext cx="4076206" cy="400110"/>
          </a:xfrm>
          <a:prstGeom prst="rect">
            <a:avLst/>
          </a:prstGeom>
          <a:noFill/>
        </p:spPr>
        <p:txBody>
          <a:bodyPr wrap="none" rtlCol="0">
            <a:spAutoFit/>
          </a:bodyPr>
          <a:lstStyle/>
          <a:p>
            <a:pPr algn="ctr"/>
            <a:r>
              <a:rPr kumimoji="1" lang="en-US" altLang="ja-JP" sz="2000" dirty="0" smtClean="0">
                <a:solidFill>
                  <a:srgbClr val="FFFFFF"/>
                </a:solidFill>
              </a:rPr>
              <a:t>IT</a:t>
            </a:r>
            <a:r>
              <a:rPr kumimoji="1" lang="ja-JP" altLang="en-US" sz="2000" dirty="0" smtClean="0">
                <a:solidFill>
                  <a:srgbClr val="FFFFFF"/>
                </a:solidFill>
              </a:rPr>
              <a:t>インフラ全体としての強度を高める</a:t>
            </a:r>
            <a:endParaRPr kumimoji="1" lang="ja-JP" altLang="en-US" sz="2000" dirty="0">
              <a:solidFill>
                <a:srgbClr val="FFFFFF"/>
              </a:solidFill>
            </a:endParaRPr>
          </a:p>
        </p:txBody>
      </p:sp>
    </p:spTree>
    <p:extLst>
      <p:ext uri="{BB962C8B-B14F-4D97-AF65-F5344CB8AC3E}">
        <p14:creationId xmlns:p14="http://schemas.microsoft.com/office/powerpoint/2010/main" val="131663301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IoT</a:t>
            </a:r>
            <a:r>
              <a:rPr lang="ja-JP" altLang="en-US" sz="2800" dirty="0" smtClean="0">
                <a:solidFill>
                  <a:srgbClr val="FFFFFF"/>
                </a:solidFill>
                <a:effectLst/>
                <a:latin typeface="Arial"/>
                <a:ea typeface="HGP創英角ｺﾞｼｯｸUB" pitchFamily="50" charset="-128"/>
                <a:cs typeface="Arial"/>
              </a:rPr>
              <a:t>とビッグデータ</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68</a:t>
            </a:fld>
            <a:endParaRPr kumimoji="1" lang="ja-JP" altLang="en-US" dirty="0"/>
          </a:p>
        </p:txBody>
      </p:sp>
    </p:spTree>
    <p:extLst>
      <p:ext uri="{BB962C8B-B14F-4D97-AF65-F5344CB8AC3E}">
        <p14:creationId xmlns:p14="http://schemas.microsoft.com/office/powerpoint/2010/main" val="348514369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コレ一枚でわかる</a:t>
            </a:r>
            <a:endParaRPr lang="en-US" altLang="ja-JP" sz="2400" dirty="0" smtClean="0">
              <a:solidFill>
                <a:srgbClr val="FFFFFF"/>
              </a:solidFill>
              <a:effectLst/>
              <a:latin typeface="Arial"/>
              <a:ea typeface="HGP創英角ｺﾞｼｯｸUB" pitchFamily="50" charset="-128"/>
              <a:cs typeface="Arial"/>
            </a:endParaRPr>
          </a:p>
          <a:p>
            <a:pPr algn="r"/>
            <a:r>
              <a:rPr lang="en-US" altLang="ja-JP" sz="2400" dirty="0"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とビッグデータ</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69</a:t>
            </a:fld>
            <a:endParaRPr kumimoji="1" lang="ja-JP" altLang="en-US" dirty="0"/>
          </a:p>
        </p:txBody>
      </p:sp>
    </p:spTree>
    <p:extLst>
      <p:ext uri="{BB962C8B-B14F-4D97-AF65-F5344CB8AC3E}">
        <p14:creationId xmlns:p14="http://schemas.microsoft.com/office/powerpoint/2010/main" val="4164587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クラウドで変わる</a:t>
            </a:r>
            <a:r>
              <a:rPr lang="en-US" altLang="ja-JP" sz="2400" dirty="0" smtClean="0">
                <a:solidFill>
                  <a:srgbClr val="FFFFFF"/>
                </a:solidFill>
                <a:effectLst/>
                <a:latin typeface="Arial"/>
                <a:ea typeface="HGP創英角ｺﾞｼｯｸUB" pitchFamily="50" charset="-128"/>
                <a:cs typeface="Arial"/>
              </a:rPr>
              <a:t>IT</a:t>
            </a:r>
            <a:r>
              <a:rPr lang="ja-JP" altLang="en-US" sz="2400" dirty="0" smtClean="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a:t>
            </a:fld>
            <a:endParaRPr kumimoji="1" lang="ja-JP" altLang="en-US" dirty="0"/>
          </a:p>
        </p:txBody>
      </p:sp>
    </p:spTree>
    <p:extLst>
      <p:ext uri="{BB962C8B-B14F-4D97-AF65-F5344CB8AC3E}">
        <p14:creationId xmlns:p14="http://schemas.microsoft.com/office/powerpoint/2010/main" val="3524830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コレ一枚でわかる</a:t>
            </a:r>
            <a:r>
              <a:rPr kumimoji="1" lang="en-US" altLang="ja-JP" dirty="0" smtClean="0"/>
              <a:t>IoT</a:t>
            </a:r>
            <a:r>
              <a:rPr kumimoji="1" lang="ja-JP" altLang="en-US" dirty="0" smtClean="0"/>
              <a:t>とビッグデータ</a:t>
            </a:r>
            <a:endParaRPr kumimoji="1" lang="ja-JP" altLang="en-US" dirty="0"/>
          </a:p>
        </p:txBody>
      </p:sp>
      <p:sp>
        <p:nvSpPr>
          <p:cNvPr id="3" name="正方形/長方形 2"/>
          <p:cNvSpPr/>
          <p:nvPr/>
        </p:nvSpPr>
        <p:spPr bwMode="auto">
          <a:xfrm>
            <a:off x="4572000" y="1196752"/>
            <a:ext cx="3672408" cy="3456384"/>
          </a:xfrm>
          <a:prstGeom prst="rect">
            <a:avLst/>
          </a:prstGeom>
          <a:solidFill>
            <a:srgbClr val="BED3FE"/>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mn-lt"/>
              <a:ea typeface="+mn-ea"/>
            </a:endParaRPr>
          </a:p>
        </p:txBody>
      </p:sp>
      <p:sp>
        <p:nvSpPr>
          <p:cNvPr id="4" name="正方形/長方形 3"/>
          <p:cNvSpPr/>
          <p:nvPr/>
        </p:nvSpPr>
        <p:spPr bwMode="auto">
          <a:xfrm>
            <a:off x="899592" y="1196752"/>
            <a:ext cx="3672408" cy="3456384"/>
          </a:xfrm>
          <a:prstGeom prst="rect">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5" name="円/楕円 4"/>
          <p:cNvSpPr/>
          <p:nvPr/>
        </p:nvSpPr>
        <p:spPr bwMode="auto">
          <a:xfrm>
            <a:off x="2483768" y="2132856"/>
            <a:ext cx="4176464" cy="1620180"/>
          </a:xfrm>
          <a:prstGeom prst="ellipse">
            <a:avLst/>
          </a:prstGeom>
          <a:solidFill>
            <a:srgbClr val="4168A7"/>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b="0" i="0" u="none" strike="noStrike" cap="none" normalizeH="0" dirty="0" smtClean="0">
                <a:ln>
                  <a:noFill/>
                </a:ln>
                <a:solidFill>
                  <a:schemeClr val="bg1"/>
                </a:solidFill>
                <a:effectLst/>
                <a:latin typeface="+mn-lt"/>
                <a:ea typeface="+mn-ea"/>
              </a:rPr>
              <a:t>現実世界</a:t>
            </a:r>
          </a:p>
        </p:txBody>
      </p:sp>
      <p:sp>
        <p:nvSpPr>
          <p:cNvPr id="6" name="左矢印 5"/>
          <p:cNvSpPr/>
          <p:nvPr/>
        </p:nvSpPr>
        <p:spPr bwMode="auto">
          <a:xfrm>
            <a:off x="3995936" y="3861048"/>
            <a:ext cx="1152127" cy="720080"/>
          </a:xfrm>
          <a:prstGeom prst="leftArrow">
            <a:avLst/>
          </a:prstGeom>
          <a:solidFill>
            <a:srgbClr val="FF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rgbClr val="CC3300"/>
                </a:solidFill>
                <a:effectLst/>
                <a:latin typeface="+mn-lt"/>
                <a:ea typeface="+mn-ea"/>
              </a:rPr>
              <a:t>収集</a:t>
            </a:r>
          </a:p>
        </p:txBody>
      </p:sp>
      <p:sp>
        <p:nvSpPr>
          <p:cNvPr id="7" name="テキスト ボックス 6"/>
          <p:cNvSpPr txBox="1"/>
          <p:nvPr/>
        </p:nvSpPr>
        <p:spPr>
          <a:xfrm>
            <a:off x="7092280" y="1268760"/>
            <a:ext cx="999918" cy="769441"/>
          </a:xfrm>
          <a:prstGeom prst="rect">
            <a:avLst/>
          </a:prstGeom>
          <a:noFill/>
        </p:spPr>
        <p:txBody>
          <a:bodyPr wrap="none" rtlCol="0">
            <a:spAutoFit/>
          </a:bodyPr>
          <a:lstStyle/>
          <a:p>
            <a:r>
              <a:rPr kumimoji="1" lang="en-US" altLang="ja-JP" sz="4400" dirty="0" smtClean="0">
                <a:solidFill>
                  <a:srgbClr val="CC3300"/>
                </a:solidFill>
                <a:latin typeface="+mn-lt"/>
                <a:ea typeface="+mn-ea"/>
              </a:rPr>
              <a:t>IoT</a:t>
            </a:r>
            <a:endParaRPr kumimoji="1" lang="ja-JP" altLang="en-US" sz="4400" dirty="0" smtClean="0">
              <a:solidFill>
                <a:srgbClr val="CC3300"/>
              </a:solidFill>
              <a:latin typeface="+mn-lt"/>
              <a:ea typeface="+mn-ea"/>
            </a:endParaRPr>
          </a:p>
        </p:txBody>
      </p:sp>
      <p:sp>
        <p:nvSpPr>
          <p:cNvPr id="8" name="テキスト ボックス 7"/>
          <p:cNvSpPr txBox="1"/>
          <p:nvPr/>
        </p:nvSpPr>
        <p:spPr>
          <a:xfrm>
            <a:off x="899592" y="3789040"/>
            <a:ext cx="2539502" cy="769441"/>
          </a:xfrm>
          <a:prstGeom prst="rect">
            <a:avLst/>
          </a:prstGeom>
          <a:noFill/>
        </p:spPr>
        <p:txBody>
          <a:bodyPr wrap="none" rtlCol="0">
            <a:spAutoFit/>
          </a:bodyPr>
          <a:lstStyle/>
          <a:p>
            <a:pPr algn="ctr"/>
            <a:r>
              <a:rPr kumimoji="1" lang="en-US" altLang="ja-JP" sz="4400" dirty="0" smtClean="0">
                <a:solidFill>
                  <a:schemeClr val="bg1"/>
                </a:solidFill>
                <a:latin typeface="+mn-lt"/>
                <a:ea typeface="+mn-ea"/>
              </a:rPr>
              <a:t>Big Data</a:t>
            </a:r>
            <a:endParaRPr kumimoji="1" lang="ja-JP" altLang="en-US" sz="4400" dirty="0" smtClean="0">
              <a:solidFill>
                <a:schemeClr val="bg1"/>
              </a:solidFill>
              <a:latin typeface="+mn-lt"/>
              <a:ea typeface="+mn-ea"/>
            </a:endParaRPr>
          </a:p>
        </p:txBody>
      </p:sp>
      <p:sp>
        <p:nvSpPr>
          <p:cNvPr id="11" name="テキスト ボックス 10"/>
          <p:cNvSpPr txBox="1"/>
          <p:nvPr/>
        </p:nvSpPr>
        <p:spPr>
          <a:xfrm>
            <a:off x="6228184" y="3645024"/>
            <a:ext cx="1980029" cy="954107"/>
          </a:xfrm>
          <a:prstGeom prst="rect">
            <a:avLst/>
          </a:prstGeom>
          <a:noFill/>
        </p:spPr>
        <p:txBody>
          <a:bodyPr wrap="none" rtlCol="0">
            <a:spAutoFit/>
          </a:bodyPr>
          <a:lstStyle/>
          <a:p>
            <a:pPr algn="r"/>
            <a:r>
              <a:rPr kumimoji="1" lang="ja-JP" altLang="en-US" sz="2800" dirty="0" smtClean="0">
                <a:solidFill>
                  <a:srgbClr val="CC3300"/>
                </a:solidFill>
                <a:latin typeface="+mn-lt"/>
                <a:ea typeface="+mn-ea"/>
              </a:rPr>
              <a:t>現実世界</a:t>
            </a:r>
            <a:endParaRPr kumimoji="1" lang="en-US" altLang="ja-JP" sz="2800" dirty="0" smtClean="0">
              <a:solidFill>
                <a:srgbClr val="CC3300"/>
              </a:solidFill>
              <a:latin typeface="+mn-lt"/>
              <a:ea typeface="+mn-ea"/>
            </a:endParaRPr>
          </a:p>
          <a:p>
            <a:pPr algn="r"/>
            <a:r>
              <a:rPr kumimoji="1" lang="ja-JP" altLang="en-US" sz="2800" dirty="0" smtClean="0">
                <a:solidFill>
                  <a:srgbClr val="CC3300"/>
                </a:solidFill>
                <a:latin typeface="+mn-lt"/>
                <a:ea typeface="+mn-ea"/>
              </a:rPr>
              <a:t>のデータ化</a:t>
            </a:r>
          </a:p>
        </p:txBody>
      </p:sp>
      <p:sp>
        <p:nvSpPr>
          <p:cNvPr id="12" name="テキスト ボックス 11"/>
          <p:cNvSpPr txBox="1"/>
          <p:nvPr/>
        </p:nvSpPr>
        <p:spPr>
          <a:xfrm>
            <a:off x="899592" y="1196752"/>
            <a:ext cx="2339102" cy="954107"/>
          </a:xfrm>
          <a:prstGeom prst="rect">
            <a:avLst/>
          </a:prstGeom>
          <a:noFill/>
        </p:spPr>
        <p:txBody>
          <a:bodyPr wrap="none" rtlCol="0">
            <a:spAutoFit/>
          </a:bodyPr>
          <a:lstStyle/>
          <a:p>
            <a:r>
              <a:rPr lang="ja-JP" altLang="en-US" sz="2800" dirty="0" smtClean="0">
                <a:solidFill>
                  <a:srgbClr val="FFFFFF"/>
                </a:solidFill>
                <a:latin typeface="+mn-lt"/>
                <a:ea typeface="+mn-ea"/>
              </a:rPr>
              <a:t>現実世界の</a:t>
            </a:r>
            <a:endParaRPr lang="en-US" altLang="ja-JP" sz="2800" dirty="0" smtClean="0">
              <a:solidFill>
                <a:srgbClr val="FFFFFF"/>
              </a:solidFill>
              <a:latin typeface="+mn-lt"/>
              <a:ea typeface="+mn-ea"/>
            </a:endParaRPr>
          </a:p>
          <a:p>
            <a:r>
              <a:rPr lang="ja-JP" altLang="en-US" sz="2800" dirty="0" smtClean="0">
                <a:solidFill>
                  <a:srgbClr val="FFFFFF"/>
                </a:solidFill>
                <a:latin typeface="+mn-lt"/>
                <a:ea typeface="+mn-ea"/>
              </a:rPr>
              <a:t>可視化・分析</a:t>
            </a:r>
            <a:endParaRPr lang="en-US" altLang="ja-JP" sz="2800" dirty="0" smtClean="0">
              <a:solidFill>
                <a:srgbClr val="FFFFFF"/>
              </a:solidFill>
              <a:latin typeface="+mn-lt"/>
              <a:ea typeface="+mn-ea"/>
            </a:endParaRPr>
          </a:p>
        </p:txBody>
      </p:sp>
      <p:sp>
        <p:nvSpPr>
          <p:cNvPr id="13" name="左矢印 12"/>
          <p:cNvSpPr/>
          <p:nvPr/>
        </p:nvSpPr>
        <p:spPr bwMode="auto">
          <a:xfrm flipH="1">
            <a:off x="3995936" y="1268760"/>
            <a:ext cx="1152127" cy="720080"/>
          </a:xfrm>
          <a:prstGeom prst="leftArrow">
            <a:avLst/>
          </a:prstGeom>
          <a:solidFill>
            <a:srgbClr val="FF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rgbClr val="CC3300"/>
                </a:solidFill>
                <a:effectLst/>
                <a:latin typeface="+mn-lt"/>
                <a:ea typeface="+mn-ea"/>
              </a:rPr>
              <a:t>機器制御</a:t>
            </a:r>
            <a:endParaRPr kumimoji="0" lang="en-US" altLang="ja-JP" sz="1200" b="0" i="0" u="none" strike="noStrike" cap="none" normalizeH="0" dirty="0" smtClean="0">
              <a:ln>
                <a:noFill/>
              </a:ln>
              <a:solidFill>
                <a:srgbClr val="CC3300"/>
              </a:solidFill>
              <a:effectLst/>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rgbClr val="CC3300"/>
                </a:solidFill>
                <a:effectLst/>
                <a:latin typeface="+mn-lt"/>
                <a:ea typeface="+mn-ea"/>
              </a:rPr>
              <a:t>ノウハウ</a:t>
            </a:r>
          </a:p>
        </p:txBody>
      </p:sp>
      <p:sp>
        <p:nvSpPr>
          <p:cNvPr id="15" name="正方形/長方形 14"/>
          <p:cNvSpPr/>
          <p:nvPr/>
        </p:nvSpPr>
        <p:spPr bwMode="auto">
          <a:xfrm>
            <a:off x="899592" y="4725144"/>
            <a:ext cx="7344816" cy="1584176"/>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ts val="72"/>
              </a:spcBef>
            </a:pPr>
            <a:r>
              <a:rPr kumimoji="0" lang="ja-JP" altLang="en-US" sz="2800" dirty="0">
                <a:solidFill>
                  <a:srgbClr val="0000FF"/>
                </a:solidFill>
                <a:latin typeface="HGP創英角ｺﾞｼｯｸUB"/>
                <a:ea typeface="HGP創英角ｺﾞｼｯｸUB"/>
                <a:cs typeface="HGP創英角ｺﾞｼｯｸUB"/>
              </a:rPr>
              <a:t>モノ・ヒト・プロセスがこれまでに無く、</a:t>
            </a:r>
            <a:endParaRPr kumimoji="0" lang="en-US" altLang="ja-JP" sz="2800" dirty="0">
              <a:solidFill>
                <a:srgbClr val="0000FF"/>
              </a:solidFill>
              <a:latin typeface="HGP創英角ｺﾞｼｯｸUB"/>
              <a:ea typeface="HGP創英角ｺﾞｼｯｸUB"/>
              <a:cs typeface="HGP創英角ｺﾞｼｯｸUB"/>
            </a:endParaRPr>
          </a:p>
          <a:p>
            <a:pPr algn="ctr">
              <a:spcBef>
                <a:spcPts val="72"/>
              </a:spcBef>
            </a:pPr>
            <a:r>
              <a:rPr kumimoji="0" lang="ja-JP" altLang="en-US" sz="2800" dirty="0">
                <a:solidFill>
                  <a:srgbClr val="0000FF"/>
                </a:solidFill>
                <a:latin typeface="HGP創英角ｺﾞｼｯｸUB"/>
                <a:ea typeface="HGP創英角ｺﾞｼｯｸUB"/>
                <a:cs typeface="HGP創英角ｺﾞｼｯｸUB"/>
              </a:rPr>
              <a:t>広範囲・高密度でつながり</a:t>
            </a:r>
            <a:r>
              <a:rPr kumimoji="0" lang="ja-JP" altLang="en-US" sz="2800" dirty="0" smtClean="0">
                <a:solidFill>
                  <a:srgbClr val="0000FF"/>
                </a:solidFill>
                <a:latin typeface="HGP創英角ｺﾞｼｯｸUB"/>
                <a:ea typeface="HGP創英角ｺﾞｼｯｸUB"/>
                <a:cs typeface="HGP創英角ｺﾞｼｯｸUB"/>
              </a:rPr>
              <a:t>、</a:t>
            </a:r>
            <a:endParaRPr kumimoji="0" lang="en-US" altLang="ja-JP" sz="2800" dirty="0">
              <a:solidFill>
                <a:srgbClr val="0000FF"/>
              </a:solidFill>
              <a:latin typeface="HGP創英角ｺﾞｼｯｸUB"/>
              <a:ea typeface="HGP創英角ｺﾞｼｯｸUB"/>
              <a:cs typeface="HGP創英角ｺﾞｼｯｸUB"/>
            </a:endParaRPr>
          </a:p>
          <a:p>
            <a:pPr algn="ctr">
              <a:spcBef>
                <a:spcPts val="72"/>
              </a:spcBef>
            </a:pPr>
            <a:r>
              <a:rPr kumimoji="0" lang="ja-JP" altLang="en-US" sz="2800" dirty="0" smtClean="0">
                <a:solidFill>
                  <a:srgbClr val="0000FF"/>
                </a:solidFill>
                <a:latin typeface="HGP創英角ｺﾞｼｯｸUB"/>
                <a:ea typeface="HGP創英角ｺﾞｼｯｸUB"/>
                <a:cs typeface="HGP創英角ｺﾞｼｯｸUB"/>
              </a:rPr>
              <a:t>新た</a:t>
            </a:r>
            <a:r>
              <a:rPr kumimoji="0" lang="ja-JP" altLang="en-US" sz="2800" dirty="0">
                <a:solidFill>
                  <a:srgbClr val="0000FF"/>
                </a:solidFill>
                <a:latin typeface="HGP創英角ｺﾞｼｯｸUB"/>
                <a:ea typeface="HGP創英角ｺﾞｼｯｸUB"/>
                <a:cs typeface="HGP創英角ｺﾞｼｯｸUB"/>
              </a:rPr>
              <a:t>な価値</a:t>
            </a:r>
            <a:r>
              <a:rPr kumimoji="0" lang="ja-JP" altLang="en-US" sz="2800" dirty="0" smtClean="0">
                <a:solidFill>
                  <a:srgbClr val="0000FF"/>
                </a:solidFill>
                <a:latin typeface="HGP創英角ｺﾞｼｯｸUB"/>
                <a:ea typeface="HGP創英角ｺﾞｼｯｸUB"/>
                <a:cs typeface="HGP創英角ｺﾞｼｯｸUB"/>
              </a:rPr>
              <a:t>を生みだす。</a:t>
            </a:r>
            <a:endParaRPr kumimoji="0" lang="ja-JP" altLang="en-US" sz="2800" dirty="0">
              <a:solidFill>
                <a:srgbClr val="0000FF"/>
              </a:solidFill>
              <a:latin typeface="HGP創英角ｺﾞｼｯｸUB"/>
              <a:ea typeface="HGP創英角ｺﾞｼｯｸUB"/>
              <a:cs typeface="HGP創英角ｺﾞｼｯｸUB"/>
            </a:endParaRPr>
          </a:p>
        </p:txBody>
      </p:sp>
      <p:sp>
        <p:nvSpPr>
          <p:cNvPr id="16" name="正方形/長方形 15"/>
          <p:cNvSpPr/>
          <p:nvPr/>
        </p:nvSpPr>
        <p:spPr bwMode="auto">
          <a:xfrm>
            <a:off x="1043608" y="2635982"/>
            <a:ext cx="1368152" cy="57699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latin typeface="ＤＦＰ太丸ゴシック体"/>
                <a:ea typeface="ＤＦＰ太丸ゴシック体"/>
                <a:cs typeface="ＤＦＰ太丸ゴシック体"/>
              </a:rPr>
              <a:t>アナリティクス</a:t>
            </a:r>
            <a:endParaRPr kumimoji="0" lang="en-US" altLang="ja-JP" sz="1200" b="0" i="0" u="none" strike="noStrike" cap="none" normalizeH="0" dirty="0" smtClean="0">
              <a:ln>
                <a:noFill/>
              </a:ln>
              <a:solidFill>
                <a:srgbClr val="FFFFFF"/>
              </a:solidFill>
              <a:effectLst/>
              <a:latin typeface="ＤＦＰ太丸ゴシック体"/>
              <a:ea typeface="ＤＦＰ太丸ゴシック体"/>
              <a:cs typeface="ＤＦＰ太丸ゴシック体"/>
            </a:endParaRPr>
          </a:p>
        </p:txBody>
      </p:sp>
      <p:sp>
        <p:nvSpPr>
          <p:cNvPr id="17" name="正方形/長方形 16"/>
          <p:cNvSpPr/>
          <p:nvPr/>
        </p:nvSpPr>
        <p:spPr bwMode="auto">
          <a:xfrm>
            <a:off x="6732240" y="2635827"/>
            <a:ext cx="1368152" cy="576994"/>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ＤＦＰ太丸ゴシック体"/>
                <a:ea typeface="ＤＦＰ太丸ゴシック体"/>
                <a:cs typeface="ＤＦＰ太丸ゴシック体"/>
              </a:rPr>
              <a:t>センサー・デバイス</a:t>
            </a:r>
            <a:endParaRPr kumimoji="0" lang="en-US" altLang="ja-JP" sz="800" b="0" i="0" u="none" strike="noStrike" cap="none" normalizeH="0" dirty="0" smtClean="0">
              <a:ln>
                <a:noFill/>
              </a:ln>
              <a:solidFill>
                <a:srgbClr val="FFFFFF"/>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ＤＦＰ太丸ゴシック体"/>
                <a:ea typeface="ＤＦＰ太丸ゴシック体"/>
                <a:cs typeface="ＤＦＰ太丸ゴシック体"/>
              </a:rPr>
              <a:t>スマート・デバイス</a:t>
            </a:r>
            <a:endParaRPr kumimoji="0" lang="en-US" altLang="ja-JP" sz="800" dirty="0" smtClean="0">
              <a:solidFill>
                <a:srgbClr val="FFFFFF"/>
              </a:solidFill>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ＤＦＰ太丸ゴシック体"/>
                <a:ea typeface="ＤＦＰ太丸ゴシック体"/>
                <a:cs typeface="ＤＦＰ太丸ゴシック体"/>
              </a:rPr>
              <a:t>モバイル・ネットワーク</a:t>
            </a:r>
          </a:p>
        </p:txBody>
      </p:sp>
      <p:sp>
        <p:nvSpPr>
          <p:cNvPr id="18" name="テキスト ボックス 17"/>
          <p:cNvSpPr txBox="1"/>
          <p:nvPr/>
        </p:nvSpPr>
        <p:spPr>
          <a:xfrm>
            <a:off x="6948264" y="1988840"/>
            <a:ext cx="1107996" cy="276999"/>
          </a:xfrm>
          <a:prstGeom prst="rect">
            <a:avLst/>
          </a:prstGeom>
          <a:noFill/>
        </p:spPr>
        <p:txBody>
          <a:bodyPr wrap="none" rtlCol="0">
            <a:spAutoFit/>
          </a:bodyPr>
          <a:lstStyle/>
          <a:p>
            <a:pPr algn="r"/>
            <a:r>
              <a:rPr kumimoji="1" lang="ja-JP" altLang="en-US" sz="1200" dirty="0" smtClean="0">
                <a:solidFill>
                  <a:srgbClr val="CC3300"/>
                </a:solidFill>
                <a:latin typeface="+mn-lt"/>
                <a:ea typeface="+mn-ea"/>
              </a:rPr>
              <a:t>データの収集</a:t>
            </a:r>
          </a:p>
        </p:txBody>
      </p:sp>
      <p:sp>
        <p:nvSpPr>
          <p:cNvPr id="19" name="テキスト ボックス 18"/>
          <p:cNvSpPr txBox="1"/>
          <p:nvPr/>
        </p:nvSpPr>
        <p:spPr>
          <a:xfrm>
            <a:off x="1043608" y="3645024"/>
            <a:ext cx="1107996" cy="276999"/>
          </a:xfrm>
          <a:prstGeom prst="rect">
            <a:avLst/>
          </a:prstGeom>
          <a:noFill/>
        </p:spPr>
        <p:txBody>
          <a:bodyPr wrap="none" rtlCol="0">
            <a:spAutoFit/>
          </a:bodyPr>
          <a:lstStyle/>
          <a:p>
            <a:r>
              <a:rPr kumimoji="1" lang="ja-JP" altLang="en-US" sz="1200" dirty="0" smtClean="0">
                <a:solidFill>
                  <a:schemeClr val="bg1"/>
                </a:solidFill>
                <a:latin typeface="+mn-lt"/>
                <a:ea typeface="+mn-ea"/>
              </a:rPr>
              <a:t>データの処理</a:t>
            </a:r>
          </a:p>
        </p:txBody>
      </p:sp>
      <p:sp>
        <p:nvSpPr>
          <p:cNvPr id="20"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70</a:t>
            </a:fld>
            <a:endParaRPr kumimoji="1" lang="ja-JP" altLang="en-US" dirty="0"/>
          </a:p>
        </p:txBody>
      </p:sp>
    </p:spTree>
    <p:extLst>
      <p:ext uri="{BB962C8B-B14F-4D97-AF65-F5344CB8AC3E}">
        <p14:creationId xmlns:p14="http://schemas.microsoft.com/office/powerpoint/2010/main" val="150623986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モノとデータがつながる時代</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71</a:t>
            </a:fld>
            <a:endParaRPr kumimoji="1" lang="ja-JP" altLang="en-US" dirty="0"/>
          </a:p>
        </p:txBody>
      </p:sp>
    </p:spTree>
    <p:extLst>
      <p:ext uri="{BB962C8B-B14F-4D97-AF65-F5344CB8AC3E}">
        <p14:creationId xmlns:p14="http://schemas.microsoft.com/office/powerpoint/2010/main" val="17851287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auto">
          <a:xfrm>
            <a:off x="4932040" y="1124744"/>
            <a:ext cx="3960440" cy="3096344"/>
          </a:xfrm>
          <a:prstGeom prst="roundRect">
            <a:avLst>
              <a:gd name="adj" fmla="val 0"/>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HGP創英角ｺﾞｼｯｸUB"/>
                <a:ea typeface="HGP創英角ｺﾞｼｯｸUB"/>
                <a:cs typeface="HGP創英角ｺﾞｼｯｸUB"/>
              </a:rPr>
              <a:t>モバイルネットワーク環境</a:t>
            </a:r>
            <a:endParaRPr kumimoji="0" lang="en-US" altLang="ja-JP" sz="2000" b="0" i="0" u="none" strike="noStrike" cap="none" normalizeH="0" dirty="0" smtClean="0">
              <a:ln>
                <a:noFill/>
              </a:ln>
              <a:solidFill>
                <a:schemeClr val="bg1"/>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HGP創英角ｺﾞｼｯｸUB"/>
                <a:ea typeface="HGP創英角ｺﾞｼｯｸUB"/>
                <a:cs typeface="HGP創英角ｺﾞｼｯｸUB"/>
              </a:rPr>
              <a:t>利用環境の充実とコスト低下</a:t>
            </a:r>
          </a:p>
        </p:txBody>
      </p:sp>
      <p:sp>
        <p:nvSpPr>
          <p:cNvPr id="4" name="タイトル 3"/>
          <p:cNvSpPr>
            <a:spLocks noGrp="1"/>
          </p:cNvSpPr>
          <p:nvPr>
            <p:ph type="title"/>
          </p:nvPr>
        </p:nvSpPr>
        <p:spPr>
          <a:xfrm>
            <a:off x="152400" y="152400"/>
            <a:ext cx="8884096" cy="533400"/>
          </a:xfrm>
        </p:spPr>
        <p:txBody>
          <a:bodyPr/>
          <a:lstStyle/>
          <a:p>
            <a:r>
              <a:rPr kumimoji="1" lang="ja-JP" altLang="en-US" sz="2800" dirty="0" smtClean="0"/>
              <a:t>なぜ、いま</a:t>
            </a:r>
            <a:r>
              <a:rPr kumimoji="1" lang="en-US" altLang="ja-JP" sz="2800" dirty="0" smtClean="0"/>
              <a:t>IoT</a:t>
            </a:r>
            <a:r>
              <a:rPr kumimoji="1" lang="ja-JP" altLang="en-US" sz="2800" dirty="0" smtClean="0"/>
              <a:t>なのか</a:t>
            </a:r>
            <a:endParaRPr kumimoji="1" lang="ja-JP" altLang="en-US" sz="2800" dirty="0"/>
          </a:p>
        </p:txBody>
      </p:sp>
      <p:pic>
        <p:nvPicPr>
          <p:cNvPr id="5" name="図 4" descr="cover01_im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124744"/>
            <a:ext cx="4320480" cy="3074187"/>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51520" y="4221088"/>
            <a:ext cx="3960440" cy="246221"/>
          </a:xfrm>
          <a:prstGeom prst="rect">
            <a:avLst/>
          </a:prstGeom>
        </p:spPr>
        <p:txBody>
          <a:bodyPr wrap="square">
            <a:spAutoFit/>
          </a:bodyPr>
          <a:lstStyle/>
          <a:p>
            <a:r>
              <a:rPr lang="en-US" altLang="ja-JP" sz="1000" dirty="0"/>
              <a:t>http://</a:t>
            </a:r>
            <a:r>
              <a:rPr lang="en-US" altLang="ja-JP" sz="1000" dirty="0" err="1"/>
              <a:t>www.cisco-inspire.jp</a:t>
            </a:r>
            <a:r>
              <a:rPr lang="en-US" altLang="ja-JP" sz="1000" dirty="0"/>
              <a:t>/archives/archives/tag/fog-computing</a:t>
            </a:r>
            <a:endParaRPr lang="ja-JP" altLang="en-US" sz="1000" dirty="0"/>
          </a:p>
        </p:txBody>
      </p:sp>
      <p:grpSp>
        <p:nvGrpSpPr>
          <p:cNvPr id="15" name="図形グループ 14"/>
          <p:cNvGrpSpPr/>
          <p:nvPr/>
        </p:nvGrpSpPr>
        <p:grpSpPr>
          <a:xfrm>
            <a:off x="323528" y="4581128"/>
            <a:ext cx="8568952" cy="1872208"/>
            <a:chOff x="323528" y="4581128"/>
            <a:chExt cx="8568952" cy="1872208"/>
          </a:xfrm>
        </p:grpSpPr>
        <p:sp>
          <p:nvSpPr>
            <p:cNvPr id="8" name="角丸四角形 7"/>
            <p:cNvSpPr/>
            <p:nvPr/>
          </p:nvSpPr>
          <p:spPr bwMode="auto">
            <a:xfrm>
              <a:off x="323528" y="4581128"/>
              <a:ext cx="8568952" cy="1872208"/>
            </a:xfrm>
            <a:prstGeom prst="roundRect">
              <a:avLst>
                <a:gd name="adj" fmla="val 11579"/>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9" name="角丸四角形 8"/>
            <p:cNvSpPr/>
            <p:nvPr/>
          </p:nvSpPr>
          <p:spPr bwMode="auto">
            <a:xfrm>
              <a:off x="467544" y="5013176"/>
              <a:ext cx="5256584" cy="1440160"/>
            </a:xfrm>
            <a:prstGeom prst="roundRect">
              <a:avLst>
                <a:gd name="adj" fmla="val 11579"/>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0" name="角丸四角形 9"/>
            <p:cNvSpPr/>
            <p:nvPr/>
          </p:nvSpPr>
          <p:spPr bwMode="auto">
            <a:xfrm>
              <a:off x="611560" y="5301208"/>
              <a:ext cx="3024336" cy="1152128"/>
            </a:xfrm>
            <a:prstGeom prst="roundRect">
              <a:avLst>
                <a:gd name="adj" fmla="val 11579"/>
              </a:avLst>
            </a:prstGeom>
            <a:solidFill>
              <a:srgbClr val="5F84C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mn-lt"/>
                <a:ea typeface="+mn-ea"/>
              </a:endParaRPr>
            </a:p>
          </p:txBody>
        </p:sp>
        <p:sp>
          <p:nvSpPr>
            <p:cNvPr id="11" name="テキスト ボックス 10"/>
            <p:cNvSpPr txBox="1"/>
            <p:nvPr/>
          </p:nvSpPr>
          <p:spPr>
            <a:xfrm>
              <a:off x="2339752" y="5517232"/>
              <a:ext cx="1147820" cy="707886"/>
            </a:xfrm>
            <a:prstGeom prst="rect">
              <a:avLst/>
            </a:prstGeom>
            <a:noFill/>
          </p:spPr>
          <p:txBody>
            <a:bodyPr wrap="none" rtlCol="0">
              <a:spAutoFit/>
            </a:bodyPr>
            <a:lstStyle/>
            <a:p>
              <a:pPr algn="ctr"/>
              <a:r>
                <a:rPr kumimoji="1" lang="en-US" altLang="ja-JP" sz="3200" dirty="0" smtClean="0">
                  <a:solidFill>
                    <a:srgbClr val="FFFFFF"/>
                  </a:solidFill>
                  <a:latin typeface="+mn-lt"/>
                  <a:ea typeface="+mn-ea"/>
                </a:rPr>
                <a:t>H2M</a:t>
              </a:r>
            </a:p>
            <a:p>
              <a:r>
                <a:rPr lang="en-US" altLang="ja-JP" sz="800" dirty="0" smtClean="0">
                  <a:solidFill>
                    <a:srgbClr val="FFFFFF"/>
                  </a:solidFill>
                  <a:latin typeface="+mn-lt"/>
                  <a:ea typeface="+mn-ea"/>
                </a:rPr>
                <a:t>Human to Machine</a:t>
              </a:r>
              <a:endParaRPr kumimoji="1" lang="ja-JP" altLang="en-US" sz="800" dirty="0" smtClean="0">
                <a:solidFill>
                  <a:srgbClr val="FFFFFF"/>
                </a:solidFill>
                <a:latin typeface="+mn-lt"/>
                <a:ea typeface="+mn-ea"/>
              </a:endParaRPr>
            </a:p>
          </p:txBody>
        </p:sp>
        <p:sp>
          <p:nvSpPr>
            <p:cNvPr id="12" name="角丸四角形 11"/>
            <p:cNvSpPr/>
            <p:nvPr/>
          </p:nvSpPr>
          <p:spPr bwMode="auto">
            <a:xfrm>
              <a:off x="755576" y="5589240"/>
              <a:ext cx="1440160" cy="864096"/>
            </a:xfrm>
            <a:prstGeom prst="roundRect">
              <a:avLst>
                <a:gd name="adj" fmla="val 11579"/>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H2H</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chemeClr val="bg1"/>
                  </a:solidFill>
                  <a:latin typeface="+mn-lt"/>
                  <a:ea typeface="+mn-ea"/>
                </a:rPr>
                <a:t>Human to Human</a:t>
              </a:r>
              <a:endParaRPr kumimoji="0" lang="ja-JP" altLang="en-US" sz="800" b="0" i="0" u="none" strike="noStrike" cap="none" normalizeH="0" dirty="0" smtClean="0">
                <a:ln>
                  <a:noFill/>
                </a:ln>
                <a:solidFill>
                  <a:schemeClr val="bg1"/>
                </a:solidFill>
                <a:effectLst/>
                <a:latin typeface="+mn-lt"/>
                <a:ea typeface="+mn-ea"/>
              </a:endParaRPr>
            </a:p>
          </p:txBody>
        </p:sp>
        <p:sp>
          <p:nvSpPr>
            <p:cNvPr id="13" name="テキスト ボックス 12"/>
            <p:cNvSpPr txBox="1"/>
            <p:nvPr/>
          </p:nvSpPr>
          <p:spPr>
            <a:xfrm>
              <a:off x="4067944" y="5373216"/>
              <a:ext cx="1229573" cy="707886"/>
            </a:xfrm>
            <a:prstGeom prst="rect">
              <a:avLst/>
            </a:prstGeom>
            <a:noFill/>
          </p:spPr>
          <p:txBody>
            <a:bodyPr wrap="none" rtlCol="0">
              <a:spAutoFit/>
            </a:bodyPr>
            <a:lstStyle/>
            <a:p>
              <a:pPr algn="ctr"/>
              <a:r>
                <a:rPr kumimoji="1" lang="en-US" altLang="ja-JP" sz="3200" dirty="0" smtClean="0">
                  <a:solidFill>
                    <a:schemeClr val="bg1"/>
                  </a:solidFill>
                  <a:latin typeface="+mn-lt"/>
                  <a:ea typeface="+mn-ea"/>
                </a:rPr>
                <a:t>M2M</a:t>
              </a:r>
            </a:p>
            <a:p>
              <a:pPr algn="ctr"/>
              <a:r>
                <a:rPr lang="en-US" altLang="ja-JP" sz="800" dirty="0" smtClean="0">
                  <a:solidFill>
                    <a:schemeClr val="bg1"/>
                  </a:solidFill>
                  <a:latin typeface="+mn-lt"/>
                  <a:ea typeface="+mn-ea"/>
                </a:rPr>
                <a:t>Machine to Machine</a:t>
              </a:r>
              <a:endParaRPr kumimoji="1" lang="ja-JP" altLang="en-US" sz="800" dirty="0" smtClean="0">
                <a:solidFill>
                  <a:schemeClr val="bg1"/>
                </a:solidFill>
                <a:latin typeface="+mn-lt"/>
                <a:ea typeface="+mn-ea"/>
              </a:endParaRPr>
            </a:p>
          </p:txBody>
        </p:sp>
        <p:sp>
          <p:nvSpPr>
            <p:cNvPr id="14" name="テキスト ボックス 13"/>
            <p:cNvSpPr txBox="1"/>
            <p:nvPr/>
          </p:nvSpPr>
          <p:spPr>
            <a:xfrm>
              <a:off x="6789073" y="5085184"/>
              <a:ext cx="1023287" cy="954107"/>
            </a:xfrm>
            <a:prstGeom prst="rect">
              <a:avLst/>
            </a:prstGeom>
            <a:noFill/>
          </p:spPr>
          <p:txBody>
            <a:bodyPr wrap="none" rtlCol="0">
              <a:spAutoFit/>
            </a:bodyPr>
            <a:lstStyle/>
            <a:p>
              <a:pPr algn="ctr"/>
              <a:r>
                <a:rPr kumimoji="1" lang="en-US" altLang="ja-JP" sz="4800" dirty="0" smtClean="0">
                  <a:solidFill>
                    <a:schemeClr val="bg1"/>
                  </a:solidFill>
                  <a:latin typeface="+mn-lt"/>
                  <a:ea typeface="+mn-ea"/>
                </a:rPr>
                <a:t>IoT</a:t>
              </a:r>
            </a:p>
            <a:p>
              <a:pPr algn="ctr"/>
              <a:r>
                <a:rPr lang="en-US" altLang="ja-JP" sz="800" dirty="0" smtClean="0">
                  <a:solidFill>
                    <a:schemeClr val="bg1"/>
                  </a:solidFill>
                  <a:latin typeface="+mn-lt"/>
                  <a:ea typeface="+mn-ea"/>
                </a:rPr>
                <a:t>Internet of Things</a:t>
              </a:r>
              <a:endParaRPr kumimoji="1" lang="ja-JP" altLang="en-US" sz="800" dirty="0" smtClean="0">
                <a:solidFill>
                  <a:schemeClr val="bg1"/>
                </a:solidFill>
                <a:latin typeface="+mn-lt"/>
                <a:ea typeface="+mn-ea"/>
              </a:endParaRPr>
            </a:p>
          </p:txBody>
        </p:sp>
      </p:grpSp>
      <p:sp>
        <p:nvSpPr>
          <p:cNvPr id="16" name="テキスト ボックス 15"/>
          <p:cNvSpPr txBox="1"/>
          <p:nvPr/>
        </p:nvSpPr>
        <p:spPr>
          <a:xfrm>
            <a:off x="5128077" y="3263900"/>
            <a:ext cx="3558724" cy="738664"/>
          </a:xfrm>
          <a:prstGeom prst="rect">
            <a:avLst/>
          </a:prstGeom>
          <a:solidFill>
            <a:srgbClr val="33ACBD"/>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charset="2"/>
              <a:buChar char="v"/>
            </a:pPr>
            <a:r>
              <a:rPr lang="ja-JP" altLang="en-US" sz="1400" dirty="0" smtClean="0">
                <a:solidFill>
                  <a:schemeClr val="bg1"/>
                </a:solidFill>
                <a:latin typeface="HGP創英角ｺﾞｼｯｸUB"/>
                <a:ea typeface="HGP創英角ｺﾞｼｯｸUB"/>
                <a:cs typeface="HGP創英角ｺﾞｼｯｸUB"/>
              </a:rPr>
              <a:t>コンピューター</a:t>
            </a:r>
            <a:r>
              <a:rPr lang="ja-JP" altLang="en-US" sz="1400" dirty="0">
                <a:solidFill>
                  <a:schemeClr val="bg1"/>
                </a:solidFill>
                <a:latin typeface="HGP創英角ｺﾞｼｯｸUB"/>
                <a:ea typeface="HGP創英角ｺﾞｼｯｸUB"/>
                <a:cs typeface="HGP創英角ｺﾞｼｯｸUB"/>
              </a:rPr>
              <a:t>機器の高性能・低価格化</a:t>
            </a:r>
          </a:p>
          <a:p>
            <a:pPr marL="285750" indent="-285750">
              <a:buFont typeface="Wingdings" charset="2"/>
              <a:buChar char="v"/>
            </a:pPr>
            <a:r>
              <a:rPr lang="ja-JP" altLang="en-US" sz="1400" dirty="0">
                <a:solidFill>
                  <a:schemeClr val="bg1"/>
                </a:solidFill>
                <a:latin typeface="HGP創英角ｺﾞｼｯｸUB"/>
                <a:ea typeface="HGP創英角ｺﾞｼｯｸUB"/>
                <a:cs typeface="HGP創英角ｺﾞｼｯｸUB"/>
              </a:rPr>
              <a:t>利用・分析ソフトウエア技術の進歩</a:t>
            </a:r>
            <a:endParaRPr lang="en-US" altLang="ja-JP" sz="1400" dirty="0">
              <a:solidFill>
                <a:schemeClr val="bg1"/>
              </a:solidFill>
              <a:latin typeface="HGP創英角ｺﾞｼｯｸUB"/>
              <a:ea typeface="HGP創英角ｺﾞｼｯｸUB"/>
              <a:cs typeface="HGP創英角ｺﾞｼｯｸUB"/>
            </a:endParaRPr>
          </a:p>
          <a:p>
            <a:pPr marL="285750" indent="-285750">
              <a:buFont typeface="Wingdings" charset="2"/>
              <a:buChar char="v"/>
            </a:pPr>
            <a:r>
              <a:rPr lang="ja-JP" altLang="en-US" sz="1400" dirty="0" smtClean="0">
                <a:solidFill>
                  <a:schemeClr val="bg1"/>
                </a:solidFill>
                <a:latin typeface="HGP創英角ｺﾞｼｯｸUB"/>
                <a:ea typeface="HGP創英角ｺﾞｼｯｸUB"/>
                <a:cs typeface="HGP創英角ｺﾞｼｯｸUB"/>
              </a:rPr>
              <a:t>クラウド</a:t>
            </a:r>
            <a:r>
              <a:rPr lang="ja-JP" altLang="en-US" sz="1400" dirty="0">
                <a:solidFill>
                  <a:schemeClr val="bg1"/>
                </a:solidFill>
                <a:latin typeface="HGP創英角ｺﾞｼｯｸUB"/>
                <a:ea typeface="HGP創英角ｺﾞｼｯｸUB"/>
                <a:cs typeface="HGP創英角ｺﾞｼｯｸUB"/>
              </a:rPr>
              <a:t>・コンピューティングの</a:t>
            </a:r>
            <a:r>
              <a:rPr lang="ja-JP" altLang="en-US" sz="1400" dirty="0" smtClean="0">
                <a:solidFill>
                  <a:schemeClr val="bg1"/>
                </a:solidFill>
                <a:latin typeface="HGP創英角ｺﾞｼｯｸUB"/>
                <a:ea typeface="HGP創英角ｺﾞｼｯｸUB"/>
                <a:cs typeface="HGP創英角ｺﾞｼｯｸUB"/>
              </a:rPr>
              <a:t>普及</a:t>
            </a:r>
            <a:endParaRPr lang="en-US" altLang="ja-JP" sz="1400" dirty="0">
              <a:solidFill>
                <a:schemeClr val="bg1"/>
              </a:solidFill>
              <a:latin typeface="HGP創英角ｺﾞｼｯｸUB"/>
              <a:ea typeface="HGP創英角ｺﾞｼｯｸUB"/>
              <a:cs typeface="HGP創英角ｺﾞｼｯｸUB"/>
            </a:endParaRPr>
          </a:p>
        </p:txBody>
      </p:sp>
      <p:sp>
        <p:nvSpPr>
          <p:cNvPr id="21" name="テキスト ボックス 20"/>
          <p:cNvSpPr txBox="1"/>
          <p:nvPr/>
        </p:nvSpPr>
        <p:spPr>
          <a:xfrm>
            <a:off x="5128077" y="1333441"/>
            <a:ext cx="3558724" cy="738664"/>
          </a:xfrm>
          <a:prstGeom prst="rect">
            <a:avLst/>
          </a:prstGeom>
          <a:solidFill>
            <a:srgbClr val="33ACBD"/>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charset="2"/>
              <a:buChar char="v"/>
            </a:pPr>
            <a:r>
              <a:rPr lang="ja-JP" altLang="en-US" sz="1400" dirty="0">
                <a:solidFill>
                  <a:schemeClr val="bg1"/>
                </a:solidFill>
                <a:latin typeface="HGP創英角ｺﾞｼｯｸUB"/>
                <a:ea typeface="HGP創英角ｺﾞｼｯｸUB"/>
                <a:cs typeface="HGP創英角ｺﾞｼｯｸUB"/>
              </a:rPr>
              <a:t>スマートデバイスの</a:t>
            </a:r>
            <a:r>
              <a:rPr lang="ja-JP" altLang="en-US" sz="1400" dirty="0" smtClean="0">
                <a:solidFill>
                  <a:schemeClr val="bg1"/>
                </a:solidFill>
                <a:latin typeface="HGP創英角ｺﾞｼｯｸUB"/>
                <a:ea typeface="HGP創英角ｺﾞｼｯｸUB"/>
                <a:cs typeface="HGP創英角ｺﾞｼｯｸUB"/>
              </a:rPr>
              <a:t>普及</a:t>
            </a:r>
            <a:endParaRPr lang="en-US" altLang="ja-JP" sz="1400" dirty="0" smtClean="0">
              <a:solidFill>
                <a:schemeClr val="bg1"/>
              </a:solidFill>
              <a:latin typeface="HGP創英角ｺﾞｼｯｸUB"/>
              <a:ea typeface="HGP創英角ｺﾞｼｯｸUB"/>
              <a:cs typeface="HGP創英角ｺﾞｼｯｸUB"/>
            </a:endParaRPr>
          </a:p>
          <a:p>
            <a:pPr marL="285750" indent="-285750">
              <a:buFont typeface="Wingdings" charset="2"/>
              <a:buChar char="v"/>
            </a:pPr>
            <a:r>
              <a:rPr lang="ja-JP" altLang="en-US" sz="1400" dirty="0" smtClean="0">
                <a:solidFill>
                  <a:schemeClr val="bg1"/>
                </a:solidFill>
                <a:latin typeface="HGP創英角ｺﾞｼｯｸUB"/>
                <a:ea typeface="HGP創英角ｺﾞｼｯｸUB"/>
                <a:cs typeface="HGP創英角ｺﾞｼｯｸUB"/>
              </a:rPr>
              <a:t>センサーの多様化と小型化</a:t>
            </a:r>
            <a:endParaRPr lang="en-US" altLang="ja-JP" sz="1400" dirty="0">
              <a:solidFill>
                <a:schemeClr val="bg1"/>
              </a:solidFill>
              <a:latin typeface="HGP創英角ｺﾞｼｯｸUB"/>
              <a:ea typeface="HGP創英角ｺﾞｼｯｸUB"/>
              <a:cs typeface="HGP創英角ｺﾞｼｯｸUB"/>
            </a:endParaRPr>
          </a:p>
          <a:p>
            <a:pPr marL="285750" indent="-285750">
              <a:buFont typeface="Wingdings" charset="2"/>
              <a:buChar char="v"/>
            </a:pPr>
            <a:r>
              <a:rPr kumimoji="1" lang="ja-JP" altLang="en-US" sz="1400" dirty="0" smtClean="0">
                <a:solidFill>
                  <a:schemeClr val="bg1"/>
                </a:solidFill>
                <a:effectLst/>
                <a:latin typeface="HGP創英角ｺﾞｼｯｸUB"/>
                <a:ea typeface="HGP創英角ｺﾞｼｯｸUB"/>
                <a:cs typeface="HGP創英角ｺﾞｼｯｸUB"/>
              </a:rPr>
              <a:t>モバイル・ネットワークの高速化・低価格化</a:t>
            </a:r>
            <a:endParaRPr kumimoji="1" lang="en-US" altLang="ja-JP" sz="1400" dirty="0" smtClean="0">
              <a:solidFill>
                <a:schemeClr val="bg1"/>
              </a:solidFill>
              <a:effectLst/>
              <a:latin typeface="HGP創英角ｺﾞｼｯｸUB"/>
              <a:ea typeface="HGP創英角ｺﾞｼｯｸUB"/>
              <a:cs typeface="HGP創英角ｺﾞｼｯｸUB"/>
            </a:endParaRPr>
          </a:p>
        </p:txBody>
      </p:sp>
      <p:sp>
        <p:nvSpPr>
          <p:cNvPr id="18" name="上矢印 17"/>
          <p:cNvSpPr/>
          <p:nvPr/>
        </p:nvSpPr>
        <p:spPr>
          <a:xfrm flipV="1">
            <a:off x="6457950" y="4185442"/>
            <a:ext cx="908050" cy="4437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72</a:t>
            </a:fld>
            <a:endParaRPr kumimoji="1" lang="ja-JP" altLang="en-US" dirty="0"/>
          </a:p>
        </p:txBody>
      </p:sp>
    </p:spTree>
    <p:extLst>
      <p:ext uri="{BB962C8B-B14F-4D97-AF65-F5344CB8AC3E}">
        <p14:creationId xmlns:p14="http://schemas.microsoft.com/office/powerpoint/2010/main" val="30830022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465137" y="196850"/>
            <a:ext cx="8678863" cy="493713"/>
          </a:xfrm>
        </p:spPr>
        <p:txBody>
          <a:bodyPr/>
          <a:lstStyle/>
          <a:p>
            <a:r>
              <a:rPr lang="ja-JP" altLang="en-US" sz="2800" dirty="0" smtClean="0">
                <a:ea typeface="ＭＳ Ｐゴシック" charset="-128"/>
              </a:rPr>
              <a:t>なぜ、いまビッグデータなのか</a:t>
            </a:r>
          </a:p>
        </p:txBody>
      </p:sp>
      <p:cxnSp>
        <p:nvCxnSpPr>
          <p:cNvPr id="8" name="直線矢印コネクタ 7"/>
          <p:cNvCxnSpPr/>
          <p:nvPr/>
        </p:nvCxnSpPr>
        <p:spPr bwMode="auto">
          <a:xfrm flipV="1">
            <a:off x="3593198" y="1108432"/>
            <a:ext cx="0" cy="5051722"/>
          </a:xfrm>
          <a:prstGeom prst="straightConnector1">
            <a:avLst/>
          </a:prstGeom>
          <a:solidFill>
            <a:schemeClr val="bg1"/>
          </a:solidFill>
          <a:ln w="38100" cap="flat" cmpd="sng" algn="ctr">
            <a:solidFill>
              <a:srgbClr val="33ACBD"/>
            </a:solidFill>
            <a:prstDash val="solid"/>
            <a:round/>
            <a:headEnd type="none" w="med" len="med"/>
            <a:tailEnd type="triangle"/>
          </a:ln>
          <a:effectLst/>
        </p:spPr>
      </p:cxnSp>
      <p:sp>
        <p:nvSpPr>
          <p:cNvPr id="21" name="テキスト ボックス 20"/>
          <p:cNvSpPr txBox="1"/>
          <p:nvPr/>
        </p:nvSpPr>
        <p:spPr>
          <a:xfrm>
            <a:off x="3586847" y="1108432"/>
            <a:ext cx="646331" cy="369332"/>
          </a:xfrm>
          <a:prstGeom prst="rect">
            <a:avLst/>
          </a:prstGeom>
          <a:noFill/>
        </p:spPr>
        <p:txBody>
          <a:bodyPr wrap="none" rtlCol="0">
            <a:spAutoFit/>
          </a:bodyPr>
          <a:lstStyle/>
          <a:p>
            <a:r>
              <a:rPr kumimoji="1" lang="ja-JP" altLang="en-US" dirty="0" smtClean="0">
                <a:solidFill>
                  <a:srgbClr val="33ACBD"/>
                </a:solidFill>
              </a:rPr>
              <a:t>頻度</a:t>
            </a:r>
            <a:endParaRPr kumimoji="1" lang="ja-JP" altLang="en-US" dirty="0">
              <a:solidFill>
                <a:srgbClr val="33ACBD"/>
              </a:solidFill>
            </a:endParaRPr>
          </a:p>
        </p:txBody>
      </p:sp>
      <p:sp>
        <p:nvSpPr>
          <p:cNvPr id="27" name="テキスト ボックス 26"/>
          <p:cNvSpPr txBox="1"/>
          <p:nvPr/>
        </p:nvSpPr>
        <p:spPr>
          <a:xfrm>
            <a:off x="8506253" y="5726805"/>
            <a:ext cx="415498" cy="369332"/>
          </a:xfrm>
          <a:prstGeom prst="rect">
            <a:avLst/>
          </a:prstGeom>
          <a:noFill/>
        </p:spPr>
        <p:txBody>
          <a:bodyPr wrap="none" rtlCol="0">
            <a:spAutoFit/>
          </a:bodyPr>
          <a:lstStyle/>
          <a:p>
            <a:r>
              <a:rPr lang="ja-JP" altLang="en-US" dirty="0" smtClean="0">
                <a:solidFill>
                  <a:srgbClr val="33ACBD"/>
                </a:solidFill>
              </a:rPr>
              <a:t>量</a:t>
            </a:r>
            <a:endParaRPr kumimoji="1" lang="ja-JP" altLang="en-US" dirty="0">
              <a:solidFill>
                <a:srgbClr val="33ACBD"/>
              </a:solidFill>
            </a:endParaRPr>
          </a:p>
        </p:txBody>
      </p:sp>
      <p:cxnSp>
        <p:nvCxnSpPr>
          <p:cNvPr id="11" name="直線矢印コネクタ 10"/>
          <p:cNvCxnSpPr/>
          <p:nvPr/>
        </p:nvCxnSpPr>
        <p:spPr bwMode="auto">
          <a:xfrm>
            <a:off x="3593198" y="6160153"/>
            <a:ext cx="5328553" cy="4802"/>
          </a:xfrm>
          <a:prstGeom prst="straightConnector1">
            <a:avLst/>
          </a:prstGeom>
          <a:solidFill>
            <a:schemeClr val="bg1"/>
          </a:solidFill>
          <a:ln w="38100" cap="flat" cmpd="sng" algn="ctr">
            <a:solidFill>
              <a:srgbClr val="33ACBD"/>
            </a:solidFill>
            <a:prstDash val="solid"/>
            <a:round/>
            <a:headEnd type="none" w="med" len="med"/>
            <a:tailEnd type="triangle"/>
          </a:ln>
          <a:effectLst/>
        </p:spPr>
      </p:cxnSp>
      <p:sp>
        <p:nvSpPr>
          <p:cNvPr id="2" name="正方形/長方形 1"/>
          <p:cNvSpPr/>
          <p:nvPr/>
        </p:nvSpPr>
        <p:spPr bwMode="auto">
          <a:xfrm>
            <a:off x="3687763" y="2508770"/>
            <a:ext cx="2700338" cy="2618318"/>
          </a:xfrm>
          <a:prstGeom prst="rect">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業務処理</a:t>
            </a:r>
            <a:endParaRPr kumimoji="0" lang="en-US" altLang="ja-JP" sz="2800" dirty="0" smtClean="0">
              <a:solidFill>
                <a:srgbClr val="FFFFFF"/>
              </a:solidFill>
              <a:latin typeface="HGP創英角ｺﾞｼｯｸUB"/>
              <a:ea typeface="HGP創英角ｺﾞｼｯｸUB"/>
              <a:cs typeface="HGP創英角ｺﾞｼｯｸUB"/>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2800" dirty="0">
              <a:solidFill>
                <a:srgbClr val="FFFFFF"/>
              </a:solidFill>
              <a:latin typeface="HGP創英角ｺﾞｼｯｸUB"/>
              <a:ea typeface="HGP創英角ｺﾞｼｯｸUB"/>
              <a:cs typeface="HGP創英角ｺﾞｼｯｸUB"/>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17" name="正方形/長方形 16"/>
          <p:cNvSpPr/>
          <p:nvPr/>
        </p:nvSpPr>
        <p:spPr bwMode="auto">
          <a:xfrm>
            <a:off x="4633914" y="3433886"/>
            <a:ext cx="2879726" cy="2605101"/>
          </a:xfrm>
          <a:prstGeom prst="rect">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a:t>
            </a:r>
            <a:r>
              <a:rPr kumimoji="0" lang="ja-JP" altLang="en-US"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a:t>
            </a:r>
            <a:endPar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　　　分析処理</a:t>
            </a:r>
            <a:endParaRPr kumimoji="0" lang="ja-JP" altLang="en-US" sz="28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7" name="角丸四角形 6"/>
          <p:cNvSpPr/>
          <p:nvPr/>
        </p:nvSpPr>
        <p:spPr bwMode="auto">
          <a:xfrm>
            <a:off x="5385721" y="1108432"/>
            <a:ext cx="3426858" cy="3251201"/>
          </a:xfrm>
          <a:prstGeom prst="roundRect">
            <a:avLst>
              <a:gd name="adj" fmla="val 0"/>
            </a:avLst>
          </a:prstGeom>
          <a:solidFill>
            <a:srgbClr val="FF6600">
              <a:alpha val="70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ビッグ</a:t>
            </a:r>
            <a:endParaRPr kumimoji="0" lang="en-US" altLang="ja-JP" sz="4000" b="0" i="0" u="none" strike="noStrike" cap="none" normalizeH="0" baseline="0" dirty="0" smtClean="0">
              <a:ln>
                <a:noFill/>
              </a:ln>
              <a:solidFill>
                <a:schemeClr val="bg1"/>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dirty="0" smtClean="0">
                <a:solidFill>
                  <a:schemeClr val="bg1"/>
                </a:solidFill>
                <a:latin typeface="HGP創英角ｺﾞｼｯｸUB"/>
                <a:ea typeface="HGP創英角ｺﾞｼｯｸUB"/>
                <a:cs typeface="HGP創英角ｺﾞｼｯｸUB"/>
              </a:rPr>
              <a:t>データ</a:t>
            </a:r>
            <a:endParaRPr kumimoji="0" lang="ja-JP" altLang="en-US" sz="4000" b="0" i="0" u="none" strike="noStrike" cap="none" normalizeH="0" baseline="0" dirty="0" smtClean="0">
              <a:ln>
                <a:noFill/>
              </a:ln>
              <a:solidFill>
                <a:schemeClr val="bg1"/>
              </a:solidFill>
              <a:effectLst/>
              <a:latin typeface="HGP創英角ｺﾞｼｯｸUB"/>
              <a:ea typeface="HGP創英角ｺﾞｼｯｸUB"/>
              <a:cs typeface="HGP創英角ｺﾞｼｯｸUB"/>
            </a:endParaRPr>
          </a:p>
        </p:txBody>
      </p:sp>
      <p:sp>
        <p:nvSpPr>
          <p:cNvPr id="14" name="左矢印 13"/>
          <p:cNvSpPr/>
          <p:nvPr/>
        </p:nvSpPr>
        <p:spPr bwMode="auto">
          <a:xfrm rot="19445039" flipH="1" flipV="1">
            <a:off x="7826919" y="1211995"/>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273051" y="2288202"/>
            <a:ext cx="3155950" cy="2690198"/>
          </a:xfrm>
          <a:prstGeom prst="roundRect">
            <a:avLst>
              <a:gd name="adj" fmla="val 0"/>
            </a:avLst>
          </a:prstGeom>
          <a:solidFill>
            <a:srgbClr val="E46C0A"/>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ビッグーデータを</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rgbClr val="FFFFFF"/>
                </a:solidFill>
                <a:latin typeface="HGP創英角ｺﾞｼｯｸUB"/>
                <a:ea typeface="HGP創英角ｺﾞｼｯｸUB"/>
                <a:cs typeface="HGP創英角ｺﾞｼｯｸUB"/>
              </a:rPr>
              <a:t>扱えるようになった</a:t>
            </a:r>
            <a:endParaRPr kumimoji="0" lang="en-US" altLang="ja-JP" sz="2400" dirty="0">
              <a:solidFill>
                <a:srgbClr val="FFFFFF"/>
              </a:solidFill>
              <a:latin typeface="HGP創英角ｺﾞｼｯｸUB"/>
              <a:ea typeface="HGP創英角ｺﾞｼｯｸUB"/>
              <a:cs typeface="HGP創英角ｺﾞｼｯｸUB"/>
            </a:endParaRPr>
          </a:p>
        </p:txBody>
      </p:sp>
      <p:sp>
        <p:nvSpPr>
          <p:cNvPr id="18" name="左矢印 17"/>
          <p:cNvSpPr/>
          <p:nvPr/>
        </p:nvSpPr>
        <p:spPr bwMode="auto">
          <a:xfrm rot="2154961" flipH="1">
            <a:off x="7826918" y="3505159"/>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 name="左矢印 18"/>
          <p:cNvSpPr/>
          <p:nvPr/>
        </p:nvSpPr>
        <p:spPr bwMode="auto">
          <a:xfrm rot="2154961" flipV="1">
            <a:off x="5388520" y="1194154"/>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左矢印 19"/>
          <p:cNvSpPr/>
          <p:nvPr/>
        </p:nvSpPr>
        <p:spPr bwMode="auto">
          <a:xfrm rot="19445039">
            <a:off x="5388520" y="3505159"/>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角丸四角形 22"/>
          <p:cNvSpPr/>
          <p:nvPr/>
        </p:nvSpPr>
        <p:spPr bwMode="auto">
          <a:xfrm>
            <a:off x="273051" y="1108432"/>
            <a:ext cx="3155950" cy="990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データの</a:t>
            </a:r>
            <a:r>
              <a:rPr kumimoji="0" lang="ja-JP" altLang="en-US" sz="2400" dirty="0" smtClean="0">
                <a:solidFill>
                  <a:srgbClr val="FFFFFF"/>
                </a:solidFill>
                <a:latin typeface="HGP創英角ｺﾞｼｯｸUB"/>
                <a:ea typeface="HGP創英角ｺﾞｼｯｸUB"/>
                <a:cs typeface="HGP創英角ｺﾞｼｯｸUB"/>
              </a:rPr>
              <a:t>ビッグデータ化</a:t>
            </a:r>
            <a:endParaRPr kumimoji="0" lang="en-US" altLang="ja-JP" sz="2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業務データのデジタル化、</a:t>
            </a:r>
            <a:endParaRPr kumimoji="0" lang="en-US" altLang="ja-JP"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モバイルやクラウドの普及、</a:t>
            </a:r>
            <a:r>
              <a:rPr kumimoji="0" lang="en-US" altLang="ja-JP"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IoT</a:t>
            </a:r>
            <a:r>
              <a:rPr kumimoji="0" lang="ja-JP" altLang="en-US"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の拡大など</a:t>
            </a:r>
            <a:endParaRPr kumimoji="0" lang="en-US" altLang="ja-JP"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24" name="角丸四角形 23"/>
          <p:cNvSpPr/>
          <p:nvPr/>
        </p:nvSpPr>
        <p:spPr bwMode="auto">
          <a:xfrm>
            <a:off x="533399" y="2435054"/>
            <a:ext cx="2628901" cy="692699"/>
          </a:xfrm>
          <a:prstGeom prst="roundRect">
            <a:avLst>
              <a:gd name="adj" fmla="val 21582"/>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Arial"/>
                <a:ea typeface="HGP創英角ｺﾞｼｯｸUB"/>
                <a:cs typeface="Arial"/>
              </a:rPr>
              <a:t>ハードウェア</a:t>
            </a:r>
            <a:endParaRPr kumimoji="0" lang="en-US" altLang="ja-JP" sz="20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Arial"/>
                <a:ea typeface="HGP創英角ｺﾞｼｯｸUB"/>
                <a:cs typeface="Arial"/>
              </a:rPr>
              <a:t>性能の向上と価格低下</a:t>
            </a:r>
            <a:endParaRPr kumimoji="0" lang="en-US" altLang="ja-JP" sz="1200" dirty="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a:ea typeface="HGP創英角ｺﾞｼｯｸUB"/>
                <a:cs typeface="Arial"/>
              </a:rPr>
              <a:t>ストレージ、プロセッサー、メモリーなど</a:t>
            </a:r>
            <a:endParaRPr kumimoji="0" lang="en-US" altLang="ja-JP" sz="1000" dirty="0" smtClean="0">
              <a:solidFill>
                <a:srgbClr val="FFFFFF"/>
              </a:solidFill>
              <a:latin typeface="Arial"/>
              <a:ea typeface="HGP創英角ｺﾞｼｯｸUB"/>
              <a:cs typeface="Arial"/>
            </a:endParaRPr>
          </a:p>
        </p:txBody>
      </p:sp>
      <p:sp>
        <p:nvSpPr>
          <p:cNvPr id="25" name="角丸四角形 24"/>
          <p:cNvSpPr/>
          <p:nvPr/>
        </p:nvSpPr>
        <p:spPr bwMode="auto">
          <a:xfrm>
            <a:off x="533399" y="4146633"/>
            <a:ext cx="2628901" cy="692699"/>
          </a:xfrm>
          <a:prstGeom prst="roundRect">
            <a:avLst>
              <a:gd name="adj" fmla="val 20666"/>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Arial"/>
                <a:ea typeface="HGP創英角ｺﾞｼｯｸUB"/>
                <a:cs typeface="Arial"/>
              </a:rPr>
              <a:t>ソフトウェア</a:t>
            </a:r>
            <a:endParaRPr kumimoji="0" lang="en-US" altLang="ja-JP" sz="20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Arial"/>
                <a:ea typeface="HGP創英角ｺﾞｼｯｸUB"/>
                <a:cs typeface="Arial"/>
              </a:rPr>
              <a:t>ビッグデータ技術の普及と進化</a:t>
            </a:r>
            <a:endParaRPr kumimoji="0" lang="en-US" altLang="ja-JP" sz="12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00" dirty="0" err="1" smtClean="0">
                <a:solidFill>
                  <a:srgbClr val="FFFFFF"/>
                </a:solidFill>
                <a:latin typeface="Arial"/>
                <a:ea typeface="HGP創英角ｺﾞｼｯｸUB"/>
                <a:cs typeface="Arial"/>
              </a:rPr>
              <a:t>Hadoop</a:t>
            </a:r>
            <a:r>
              <a:rPr kumimoji="0" lang="ja-JP" altLang="en-US" sz="1000" dirty="0" smtClean="0">
                <a:solidFill>
                  <a:srgbClr val="FFFFFF"/>
                </a:solidFill>
                <a:latin typeface="Arial"/>
                <a:ea typeface="HGP創英角ｺﾞｼｯｸUB"/>
                <a:cs typeface="Arial"/>
              </a:rPr>
              <a:t>、</a:t>
            </a:r>
            <a:r>
              <a:rPr kumimoji="0" lang="en-US" altLang="ja-JP" sz="1000" dirty="0" err="1" smtClean="0">
                <a:solidFill>
                  <a:srgbClr val="FFFFFF"/>
                </a:solidFill>
                <a:latin typeface="Arial"/>
                <a:ea typeface="HGP創英角ｺﾞｼｯｸUB"/>
                <a:cs typeface="Arial"/>
              </a:rPr>
              <a:t>NoSQL</a:t>
            </a:r>
            <a:r>
              <a:rPr kumimoji="0" lang="ja-JP" altLang="en-US" sz="1000" dirty="0" smtClean="0">
                <a:solidFill>
                  <a:srgbClr val="FFFFFF"/>
                </a:solidFill>
                <a:latin typeface="Arial"/>
                <a:ea typeface="HGP創英角ｺﾞｼｯｸUB"/>
                <a:cs typeface="Arial"/>
              </a:rPr>
              <a:t>、インメモリーなど</a:t>
            </a:r>
            <a:endParaRPr kumimoji="0" lang="en-US" altLang="ja-JP" sz="1000" dirty="0">
              <a:solidFill>
                <a:srgbClr val="FFFFFF"/>
              </a:solidFill>
              <a:latin typeface="Arial"/>
              <a:ea typeface="HGP創英角ｺﾞｼｯｸUB"/>
              <a:cs typeface="Arial"/>
            </a:endParaRPr>
          </a:p>
        </p:txBody>
      </p:sp>
      <p:sp>
        <p:nvSpPr>
          <p:cNvPr id="26" name="角丸四角形 25"/>
          <p:cNvSpPr/>
          <p:nvPr/>
        </p:nvSpPr>
        <p:spPr bwMode="auto">
          <a:xfrm>
            <a:off x="273051" y="5174355"/>
            <a:ext cx="3155950" cy="990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rgbClr val="FFFFFF"/>
                </a:solidFill>
                <a:latin typeface="HGP創英角ｺﾞｼｯｸUB"/>
                <a:ea typeface="HGP創英角ｺﾞｼｯｸUB"/>
                <a:cs typeface="HGP創英角ｺﾞｼｯｸUB"/>
              </a:rPr>
              <a:t>ビジネス・ニーズの拡大</a:t>
            </a:r>
            <a:endParaRPr kumimoji="0" lang="en-US" altLang="ja-JP" sz="2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HGP創英角ｺﾞｼｯｸUB"/>
                <a:ea typeface="HGP創英角ｺﾞｼｯｸUB"/>
                <a:cs typeface="HGP創英角ｺﾞｼｯｸUB"/>
              </a:rPr>
              <a:t>ビジネス・スピードの加速、不確実性の増大など</a:t>
            </a:r>
            <a:endParaRPr kumimoji="0" lang="en-US" altLang="ja-JP" sz="12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HGP創英角ｺﾞｼｯｸUB"/>
                <a:ea typeface="HGP創英角ｺﾞｼｯｸUB"/>
                <a:cs typeface="HGP創英角ｺﾞｼｯｸUB"/>
              </a:rPr>
              <a:t>によりビッグ・データへの要請拡大</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29" name="上矢印 28"/>
          <p:cNvSpPr/>
          <p:nvPr/>
        </p:nvSpPr>
        <p:spPr>
          <a:xfrm>
            <a:off x="1384300" y="2067634"/>
            <a:ext cx="908050" cy="281866"/>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上矢印 31"/>
          <p:cNvSpPr/>
          <p:nvPr/>
        </p:nvSpPr>
        <p:spPr>
          <a:xfrm flipV="1">
            <a:off x="1384300" y="4912171"/>
            <a:ext cx="908050" cy="281866"/>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73</a:t>
            </a:fld>
            <a:endParaRPr kumimoji="1" lang="ja-JP" altLang="en-US" dirty="0"/>
          </a:p>
        </p:txBody>
      </p:sp>
    </p:spTree>
    <p:extLst>
      <p:ext uri="{BB962C8B-B14F-4D97-AF65-F5344CB8AC3E}">
        <p14:creationId xmlns:p14="http://schemas.microsoft.com/office/powerpoint/2010/main" val="414584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bwMode="auto">
          <a:xfrm>
            <a:off x="611560" y="1038002"/>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テキスト ボックス 13"/>
          <p:cNvSpPr txBox="1"/>
          <p:nvPr/>
        </p:nvSpPr>
        <p:spPr>
          <a:xfrm>
            <a:off x="683568" y="1110010"/>
            <a:ext cx="2159566" cy="1015663"/>
          </a:xfrm>
          <a:prstGeom prst="rect">
            <a:avLst/>
          </a:prstGeom>
          <a:noFill/>
        </p:spPr>
        <p:txBody>
          <a:bodyPr wrap="none" rtlCol="0">
            <a:spAutoFit/>
          </a:bodyPr>
          <a:lstStyle/>
          <a:p>
            <a:pPr marL="171450" indent="-171450">
              <a:buFont typeface="Wingdings" charset="2"/>
              <a:buChar char="v"/>
            </a:pPr>
            <a:r>
              <a:rPr kumimoji="1" lang="ja-JP" altLang="en-US" sz="1200" dirty="0" smtClean="0">
                <a:solidFill>
                  <a:srgbClr val="4168A7"/>
                </a:solidFill>
                <a:latin typeface="+mn-lt"/>
                <a:ea typeface="+mn-ea"/>
              </a:rPr>
              <a:t>災害時避難誘導</a:t>
            </a:r>
            <a:endParaRPr kumimoji="1"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rPr>
              <a:t>災害に関わる警報や注意</a:t>
            </a:r>
            <a:endParaRPr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latin typeface="+mn-lt"/>
                <a:ea typeface="+mn-ea"/>
              </a:rPr>
              <a:t>エネルギー需給調整</a:t>
            </a:r>
            <a:endParaRPr lang="en-US" altLang="ja-JP" sz="1200" dirty="0" smtClean="0">
              <a:solidFill>
                <a:srgbClr val="4168A7"/>
              </a:solidFill>
              <a:latin typeface="+mn-lt"/>
              <a:ea typeface="+mn-ea"/>
            </a:endParaRPr>
          </a:p>
          <a:p>
            <a:pPr marL="171450" indent="-171450">
              <a:buFont typeface="Wingdings" charset="2"/>
              <a:buChar char="v"/>
            </a:pPr>
            <a:r>
              <a:rPr kumimoji="1" lang="ja-JP" altLang="en-US" sz="1200" dirty="0" smtClean="0">
                <a:solidFill>
                  <a:srgbClr val="4168A7"/>
                </a:solidFill>
                <a:latin typeface="+mn-lt"/>
                <a:ea typeface="+mn-ea"/>
              </a:rPr>
              <a:t>交通監視・管制　</a:t>
            </a:r>
            <a:endParaRPr kumimoji="1"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rPr>
              <a:t>見守りや犯罪の抑止　</a:t>
            </a:r>
            <a:r>
              <a:rPr kumimoji="1" lang="ja-JP" altLang="en-US" sz="1200" dirty="0" smtClean="0">
                <a:solidFill>
                  <a:srgbClr val="4168A7"/>
                </a:solidFill>
                <a:latin typeface="+mn-lt"/>
                <a:ea typeface="+mn-ea"/>
              </a:rPr>
              <a:t>など</a:t>
            </a:r>
            <a:endParaRPr kumimoji="1" lang="en-US" altLang="ja-JP" sz="1200" dirty="0" smtClean="0">
              <a:solidFill>
                <a:srgbClr val="4168A7"/>
              </a:solidFill>
              <a:latin typeface="+mn-lt"/>
              <a:ea typeface="+mn-ea"/>
            </a:endParaRPr>
          </a:p>
        </p:txBody>
      </p:sp>
      <p:sp>
        <p:nvSpPr>
          <p:cNvPr id="18" name="角丸四角形 17"/>
          <p:cNvSpPr/>
          <p:nvPr/>
        </p:nvSpPr>
        <p:spPr bwMode="auto">
          <a:xfrm>
            <a:off x="611560" y="2262138"/>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正方形/長方形 12"/>
          <p:cNvSpPr/>
          <p:nvPr/>
        </p:nvSpPr>
        <p:spPr>
          <a:xfrm>
            <a:off x="683568" y="2317938"/>
            <a:ext cx="2875434" cy="1015663"/>
          </a:xfrm>
          <a:prstGeom prst="rect">
            <a:avLst/>
          </a:prstGeom>
        </p:spPr>
        <p:txBody>
          <a:bodyPr wrap="square">
            <a:spAutoFit/>
          </a:bodyPr>
          <a:lstStyle/>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生活・健康の改善指導</a:t>
            </a: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生活環境の監視・制御</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予防診断</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嗜好にあわせた情報提供</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安全運転・自動運転　など</a:t>
            </a:r>
            <a:endParaRPr lang="en-US" altLang="ja-JP" sz="1200" dirty="0">
              <a:solidFill>
                <a:srgbClr val="4168A7"/>
              </a:solidFill>
              <a:latin typeface="ＭＳ Ｐゴシック"/>
              <a:ea typeface="ＭＳ Ｐゴシック"/>
              <a:cs typeface="ＭＳ Ｐゴシック"/>
            </a:endParaRPr>
          </a:p>
        </p:txBody>
      </p:sp>
      <p:sp>
        <p:nvSpPr>
          <p:cNvPr id="19" name="角丸四角形 18"/>
          <p:cNvSpPr/>
          <p:nvPr/>
        </p:nvSpPr>
        <p:spPr bwMode="auto">
          <a:xfrm>
            <a:off x="611560" y="3486150"/>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 name="正方形/長方形 11"/>
          <p:cNvSpPr/>
          <p:nvPr/>
        </p:nvSpPr>
        <p:spPr>
          <a:xfrm>
            <a:off x="683568" y="3559849"/>
            <a:ext cx="2390398" cy="1015663"/>
          </a:xfrm>
          <a:prstGeom prst="rect">
            <a:avLst/>
          </a:prstGeom>
        </p:spPr>
        <p:txBody>
          <a:bodyPr wrap="none">
            <a:spAutoFit/>
          </a:bodyPr>
          <a:lstStyle/>
          <a:p>
            <a:pPr marL="171450" lvl="0" indent="-171450">
              <a:buFont typeface="Wingdings" charset="2"/>
              <a:buChar char="v"/>
            </a:pPr>
            <a:r>
              <a:rPr lang="ja-JP" altLang="en-US" sz="1200" dirty="0">
                <a:solidFill>
                  <a:srgbClr val="4168A7"/>
                </a:solidFill>
                <a:latin typeface="ＭＳ Ｐゴシック"/>
                <a:ea typeface="ＭＳ Ｐゴシック"/>
                <a:cs typeface="ＭＳ Ｐゴシック"/>
              </a:rPr>
              <a:t>産業機械監視・</a:t>
            </a:r>
            <a:r>
              <a:rPr lang="ja-JP" altLang="en-US" sz="1200" dirty="0" smtClean="0">
                <a:solidFill>
                  <a:srgbClr val="4168A7"/>
                </a:solidFill>
                <a:latin typeface="ＭＳ Ｐゴシック"/>
                <a:ea typeface="ＭＳ Ｐゴシック"/>
                <a:cs typeface="ＭＳ Ｐゴシック"/>
              </a:rPr>
              <a:t>制御</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工場の自動操業</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品質や精度の監視と自動調整</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最適物流統制</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省エネのための機器制御　など</a:t>
            </a:r>
            <a:endParaRPr lang="ja-JP" altLang="en-US" sz="1200" dirty="0">
              <a:solidFill>
                <a:srgbClr val="4168A7"/>
              </a:solidFill>
              <a:latin typeface="ＭＳ Ｐゴシック"/>
              <a:ea typeface="ＭＳ Ｐゴシック"/>
              <a:cs typeface="ＭＳ Ｐゴシック"/>
            </a:endParaRPr>
          </a:p>
        </p:txBody>
      </p:sp>
      <p:sp>
        <p:nvSpPr>
          <p:cNvPr id="8" name="円/楕円 7"/>
          <p:cNvSpPr/>
          <p:nvPr/>
        </p:nvSpPr>
        <p:spPr bwMode="auto">
          <a:xfrm>
            <a:off x="2771800" y="1038002"/>
            <a:ext cx="3600400" cy="3600400"/>
          </a:xfrm>
          <a:prstGeom prst="ellipse">
            <a:avLst/>
          </a:prstGeom>
          <a:solidFill>
            <a:schemeClr val="accent2">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mn-lt"/>
              <a:ea typeface="+mn-ea"/>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とビッグデータの関係</a:t>
            </a:r>
            <a:endParaRPr kumimoji="1" lang="ja-JP" altLang="en-US" dirty="0"/>
          </a:p>
        </p:txBody>
      </p:sp>
      <p:sp>
        <p:nvSpPr>
          <p:cNvPr id="7" name="円/楕円 6"/>
          <p:cNvSpPr/>
          <p:nvPr/>
        </p:nvSpPr>
        <p:spPr bwMode="auto">
          <a:xfrm>
            <a:off x="3167844" y="1830090"/>
            <a:ext cx="2808312" cy="2808312"/>
          </a:xfrm>
          <a:prstGeom prst="ellipse">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6" name="円/楕円 5"/>
          <p:cNvSpPr/>
          <p:nvPr/>
        </p:nvSpPr>
        <p:spPr bwMode="auto">
          <a:xfrm>
            <a:off x="3599892" y="2694186"/>
            <a:ext cx="1944216" cy="1944216"/>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chemeClr val="bg1"/>
                </a:solidFill>
                <a:latin typeface="+mn-lt"/>
                <a:ea typeface="+mn-ea"/>
              </a:rPr>
              <a:t>事業活動</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産業活動</a:t>
            </a:r>
          </a:p>
        </p:txBody>
      </p:sp>
      <p:sp>
        <p:nvSpPr>
          <p:cNvPr id="9" name="テキスト ボックス 8"/>
          <p:cNvSpPr txBox="1"/>
          <p:nvPr/>
        </p:nvSpPr>
        <p:spPr>
          <a:xfrm>
            <a:off x="3966706" y="1974106"/>
            <a:ext cx="1210588" cy="707886"/>
          </a:xfrm>
          <a:prstGeom prst="rect">
            <a:avLst/>
          </a:prstGeom>
          <a:noFill/>
        </p:spPr>
        <p:txBody>
          <a:bodyPr wrap="none" rtlCol="0">
            <a:spAutoFit/>
          </a:bodyPr>
          <a:lstStyle/>
          <a:p>
            <a:pPr algn="ctr"/>
            <a:r>
              <a:rPr kumimoji="1" lang="ja-JP" altLang="en-US" sz="2000" dirty="0" smtClean="0">
                <a:solidFill>
                  <a:srgbClr val="FFFFFF"/>
                </a:solidFill>
                <a:latin typeface="+mn-lt"/>
                <a:ea typeface="+mn-ea"/>
              </a:rPr>
              <a:t>日常生活</a:t>
            </a:r>
            <a:endParaRPr kumimoji="1" lang="en-US" altLang="ja-JP" sz="2000" dirty="0" smtClean="0">
              <a:solidFill>
                <a:srgbClr val="FFFFFF"/>
              </a:solidFill>
              <a:latin typeface="+mn-lt"/>
              <a:ea typeface="+mn-ea"/>
            </a:endParaRPr>
          </a:p>
          <a:p>
            <a:pPr algn="ctr"/>
            <a:r>
              <a:rPr kumimoji="1" lang="ja-JP" altLang="en-US" sz="2000" dirty="0" smtClean="0">
                <a:solidFill>
                  <a:srgbClr val="FFFFFF"/>
                </a:solidFill>
                <a:latin typeface="+mn-lt"/>
                <a:ea typeface="+mn-ea"/>
              </a:rPr>
              <a:t>人間行動</a:t>
            </a:r>
          </a:p>
        </p:txBody>
      </p:sp>
      <p:sp>
        <p:nvSpPr>
          <p:cNvPr id="10" name="テキスト ボックス 9"/>
          <p:cNvSpPr txBox="1"/>
          <p:nvPr/>
        </p:nvSpPr>
        <p:spPr>
          <a:xfrm>
            <a:off x="3966706" y="1110010"/>
            <a:ext cx="1210588" cy="707886"/>
          </a:xfrm>
          <a:prstGeom prst="rect">
            <a:avLst/>
          </a:prstGeom>
          <a:noFill/>
        </p:spPr>
        <p:txBody>
          <a:bodyPr wrap="none" rtlCol="0">
            <a:spAutoFit/>
          </a:bodyPr>
          <a:lstStyle/>
          <a:p>
            <a:pPr algn="ctr"/>
            <a:r>
              <a:rPr kumimoji="1" lang="ja-JP" altLang="en-US" sz="2000" dirty="0" smtClean="0">
                <a:solidFill>
                  <a:srgbClr val="FFFFFF"/>
                </a:solidFill>
                <a:latin typeface="+mn-lt"/>
                <a:ea typeface="+mn-ea"/>
              </a:rPr>
              <a:t>社会活動</a:t>
            </a:r>
            <a:endParaRPr kumimoji="1" lang="en-US" altLang="ja-JP" sz="2000" dirty="0" smtClean="0">
              <a:solidFill>
                <a:srgbClr val="FFFFFF"/>
              </a:solidFill>
              <a:latin typeface="+mn-lt"/>
              <a:ea typeface="+mn-ea"/>
            </a:endParaRPr>
          </a:p>
          <a:p>
            <a:pPr algn="ctr"/>
            <a:r>
              <a:rPr kumimoji="1" lang="ja-JP" altLang="en-US" sz="2000" dirty="0" smtClean="0">
                <a:solidFill>
                  <a:srgbClr val="FFFFFF"/>
                </a:solidFill>
                <a:latin typeface="+mn-lt"/>
                <a:ea typeface="+mn-ea"/>
              </a:rPr>
              <a:t>公共</a:t>
            </a:r>
            <a:r>
              <a:rPr lang="ja-JP" altLang="en-US" sz="2000" dirty="0" smtClean="0">
                <a:solidFill>
                  <a:srgbClr val="FFFFFF"/>
                </a:solidFill>
                <a:latin typeface="+mn-lt"/>
                <a:ea typeface="+mn-ea"/>
              </a:rPr>
              <a:t>活動</a:t>
            </a:r>
            <a:endParaRPr kumimoji="1" lang="en-US" altLang="ja-JP" sz="2000" dirty="0" smtClean="0">
              <a:solidFill>
                <a:srgbClr val="FFFFFF"/>
              </a:solidFill>
              <a:latin typeface="+mn-lt"/>
              <a:ea typeface="+mn-ea"/>
            </a:endParaRPr>
          </a:p>
        </p:txBody>
      </p:sp>
      <p:sp>
        <p:nvSpPr>
          <p:cNvPr id="27" name="角丸四角形 26"/>
          <p:cNvSpPr/>
          <p:nvPr/>
        </p:nvSpPr>
        <p:spPr bwMode="auto">
          <a:xfrm>
            <a:off x="611560" y="4876800"/>
            <a:ext cx="7920880" cy="147955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8" name="曲折矢印 27"/>
          <p:cNvSpPr/>
          <p:nvPr/>
        </p:nvSpPr>
        <p:spPr bwMode="auto">
          <a:xfrm rot="16200000">
            <a:off x="1511660" y="4674406"/>
            <a:ext cx="1080120" cy="1008112"/>
          </a:xfrm>
          <a:prstGeom prst="bentArrow">
            <a:avLst/>
          </a:prstGeom>
          <a:solidFill>
            <a:srgbClr val="33ACBD"/>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9" name="フローチャート: 磁気ディスク 28"/>
          <p:cNvSpPr/>
          <p:nvPr/>
        </p:nvSpPr>
        <p:spPr bwMode="auto">
          <a:xfrm>
            <a:off x="2771800" y="571852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Device / Sensor Data</a:t>
            </a:r>
            <a:endParaRPr kumimoji="0" lang="ja-JP" altLang="en-US" sz="1400" b="0" i="0" u="none" strike="noStrike" cap="none" normalizeH="0" dirty="0" smtClean="0">
              <a:ln>
                <a:noFill/>
              </a:ln>
              <a:effectLst/>
              <a:latin typeface="+mn-lt"/>
              <a:ea typeface="+mn-ea"/>
            </a:endParaRPr>
          </a:p>
        </p:txBody>
      </p:sp>
      <p:sp>
        <p:nvSpPr>
          <p:cNvPr id="30" name="フローチャート: 磁気ディスク 29"/>
          <p:cNvSpPr/>
          <p:nvPr/>
        </p:nvSpPr>
        <p:spPr bwMode="auto">
          <a:xfrm>
            <a:off x="2771800" y="535848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Location Data</a:t>
            </a:r>
            <a:endParaRPr kumimoji="0" lang="ja-JP" altLang="en-US" sz="1400" b="0" i="0" u="none" strike="noStrike" cap="none" normalizeH="0" dirty="0" smtClean="0">
              <a:ln>
                <a:noFill/>
              </a:ln>
              <a:effectLst/>
              <a:latin typeface="+mn-lt"/>
              <a:ea typeface="+mn-ea"/>
            </a:endParaRPr>
          </a:p>
        </p:txBody>
      </p:sp>
      <p:sp>
        <p:nvSpPr>
          <p:cNvPr id="31" name="フローチャート: 磁気ディスク 30"/>
          <p:cNvSpPr/>
          <p:nvPr/>
        </p:nvSpPr>
        <p:spPr bwMode="auto">
          <a:xfrm>
            <a:off x="2771800" y="499844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Vital / Life Log Data</a:t>
            </a:r>
            <a:endParaRPr kumimoji="0" lang="ja-JP" altLang="en-US" sz="1400" b="0" i="0" u="none" strike="noStrike" cap="none" normalizeH="0" dirty="0" smtClean="0">
              <a:ln>
                <a:noFill/>
              </a:ln>
              <a:effectLst/>
              <a:latin typeface="+mn-lt"/>
              <a:ea typeface="+mn-ea"/>
            </a:endParaRPr>
          </a:p>
        </p:txBody>
      </p:sp>
      <p:sp>
        <p:nvSpPr>
          <p:cNvPr id="32" name="下矢印 31"/>
          <p:cNvSpPr/>
          <p:nvPr/>
        </p:nvSpPr>
        <p:spPr bwMode="auto">
          <a:xfrm>
            <a:off x="3743908" y="4710410"/>
            <a:ext cx="1656184" cy="360040"/>
          </a:xfrm>
          <a:prstGeom prst="downArrow">
            <a:avLst/>
          </a:prstGeom>
          <a:solidFill>
            <a:srgbClr val="33ACBD"/>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3" name="テキスト ボックス 32"/>
          <p:cNvSpPr txBox="1"/>
          <p:nvPr/>
        </p:nvSpPr>
        <p:spPr>
          <a:xfrm>
            <a:off x="6516216" y="5339318"/>
            <a:ext cx="1793279" cy="461665"/>
          </a:xfrm>
          <a:prstGeom prst="rect">
            <a:avLst/>
          </a:prstGeom>
          <a:noFill/>
        </p:spPr>
        <p:txBody>
          <a:bodyPr wrap="none" rtlCol="0">
            <a:spAutoFit/>
          </a:bodyPr>
          <a:lstStyle/>
          <a:p>
            <a:r>
              <a:rPr kumimoji="1" lang="ja-JP" altLang="en-US" sz="2400" dirty="0" smtClean="0">
                <a:solidFill>
                  <a:srgbClr val="3366FF"/>
                </a:solidFill>
                <a:latin typeface="+mn-lt"/>
                <a:ea typeface="+mn-ea"/>
              </a:rPr>
              <a:t>ビッグデータ</a:t>
            </a:r>
          </a:p>
        </p:txBody>
      </p:sp>
      <p:pic>
        <p:nvPicPr>
          <p:cNvPr id="34" name="図 3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376" y="1640221"/>
            <a:ext cx="364089" cy="485452"/>
          </a:xfrm>
          <a:prstGeom prst="rect">
            <a:avLst/>
          </a:prstGeom>
          <a:ln>
            <a:noFill/>
          </a:ln>
          <a:effectLst>
            <a:outerShdw blurRad="292100" dist="139700" dir="2700000" algn="tl" rotWithShape="0">
              <a:srgbClr val="333333">
                <a:alpha val="65000"/>
              </a:srgbClr>
            </a:outerShdw>
          </a:effectLst>
        </p:spPr>
      </p:pic>
      <p:pic>
        <p:nvPicPr>
          <p:cNvPr id="35" name="図 3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999" y="1110010"/>
            <a:ext cx="622752" cy="485452"/>
          </a:xfrm>
          <a:prstGeom prst="rect">
            <a:avLst/>
          </a:prstGeom>
          <a:ln>
            <a:noFill/>
          </a:ln>
          <a:effectLst>
            <a:outerShdw blurRad="292100" dist="139700" dir="2700000" algn="tl" rotWithShape="0">
              <a:srgbClr val="333333">
                <a:alpha val="65000"/>
              </a:srgbClr>
            </a:outerShdw>
          </a:effectLst>
        </p:spPr>
      </p:pic>
      <p:pic>
        <p:nvPicPr>
          <p:cNvPr id="36" name="図 3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873" y="1640221"/>
            <a:ext cx="364089" cy="485452"/>
          </a:xfrm>
          <a:prstGeom prst="rect">
            <a:avLst/>
          </a:prstGeom>
          <a:ln>
            <a:noFill/>
          </a:ln>
          <a:effectLst>
            <a:outerShdw blurRad="292100" dist="139700" dir="2700000" algn="tl" rotWithShape="0">
              <a:srgbClr val="333333">
                <a:alpha val="65000"/>
              </a:srgbClr>
            </a:outerShdw>
          </a:effectLst>
        </p:spPr>
      </p:pic>
      <p:pic>
        <p:nvPicPr>
          <p:cNvPr id="37" name="図 36"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537" y="1110010"/>
            <a:ext cx="722632" cy="487777"/>
          </a:xfrm>
          <a:prstGeom prst="rect">
            <a:avLst/>
          </a:prstGeom>
          <a:ln>
            <a:noFill/>
          </a:ln>
          <a:effectLst>
            <a:outerShdw blurRad="292100" dist="139700" dir="2700000" algn="tl" rotWithShape="0">
              <a:srgbClr val="333333">
                <a:alpha val="65000"/>
              </a:srgbClr>
            </a:outerShdw>
          </a:effectLst>
        </p:spPr>
      </p:pic>
      <p:pic>
        <p:nvPicPr>
          <p:cNvPr id="38" name="図 37" descr="20120210VantagePro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2376" y="1117190"/>
            <a:ext cx="582542" cy="480597"/>
          </a:xfrm>
          <a:prstGeom prst="rect">
            <a:avLst/>
          </a:prstGeom>
        </p:spPr>
      </p:pic>
      <p:pic>
        <p:nvPicPr>
          <p:cNvPr id="39" name="図 38"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299" y="1640221"/>
            <a:ext cx="485452" cy="485452"/>
          </a:xfrm>
          <a:prstGeom prst="rect">
            <a:avLst/>
          </a:prstGeom>
          <a:ln>
            <a:noFill/>
          </a:ln>
          <a:effectLst>
            <a:outerShdw blurRad="292100" dist="139700" dir="2700000" algn="tl" rotWithShape="0">
              <a:srgbClr val="333333">
                <a:alpha val="65000"/>
              </a:srgbClr>
            </a:outerShdw>
          </a:effectLst>
        </p:spPr>
      </p:pic>
      <p:pic>
        <p:nvPicPr>
          <p:cNvPr id="40" name="図 39" descr="imag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5225" y="1640221"/>
            <a:ext cx="661980" cy="485452"/>
          </a:xfrm>
          <a:prstGeom prst="rect">
            <a:avLst/>
          </a:prstGeom>
          <a:ln>
            <a:noFill/>
          </a:ln>
          <a:effectLst>
            <a:outerShdw blurRad="292100" dist="139700" dir="2700000" algn="tl" rotWithShape="0">
              <a:srgbClr val="333333">
                <a:alpha val="65000"/>
              </a:srgbClr>
            </a:outerShdw>
          </a:effectLst>
        </p:spPr>
      </p:pic>
      <p:pic>
        <p:nvPicPr>
          <p:cNvPr id="41" name="図 40" descr="imag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1068" y="2327548"/>
            <a:ext cx="622683" cy="466412"/>
          </a:xfrm>
          <a:prstGeom prst="rect">
            <a:avLst/>
          </a:prstGeom>
          <a:ln>
            <a:noFill/>
          </a:ln>
          <a:effectLst>
            <a:outerShdw blurRad="292100" dist="139700" dir="2700000" algn="tl" rotWithShape="0">
              <a:srgbClr val="333333">
                <a:alpha val="65000"/>
              </a:srgbClr>
            </a:outerShdw>
          </a:effectLst>
        </p:spPr>
      </p:pic>
      <p:pic>
        <p:nvPicPr>
          <p:cNvPr id="42" name="図 41" descr="imag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43588" y="2867189"/>
            <a:ext cx="568794" cy="466412"/>
          </a:xfrm>
          <a:prstGeom prst="rect">
            <a:avLst/>
          </a:prstGeom>
          <a:ln>
            <a:noFill/>
          </a:ln>
          <a:effectLst>
            <a:outerShdw blurRad="292100" dist="139700" dir="2700000" algn="tl" rotWithShape="0">
              <a:srgbClr val="333333">
                <a:alpha val="65000"/>
              </a:srgbClr>
            </a:outerShdw>
          </a:effectLst>
        </p:spPr>
      </p:pic>
      <p:pic>
        <p:nvPicPr>
          <p:cNvPr id="43" name="図 42" descr="E2040407.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2376" y="2867189"/>
            <a:ext cx="667078" cy="466412"/>
          </a:xfrm>
          <a:prstGeom prst="rect">
            <a:avLst/>
          </a:prstGeom>
          <a:ln>
            <a:noFill/>
          </a:ln>
          <a:effectLst>
            <a:outerShdw blurRad="292100" dist="139700" dir="2700000" algn="tl" rotWithShape="0">
              <a:srgbClr val="333333">
                <a:alpha val="65000"/>
              </a:srgbClr>
            </a:outerShdw>
          </a:effectLst>
        </p:spPr>
      </p:pic>
      <p:pic>
        <p:nvPicPr>
          <p:cNvPr id="44" name="図 43"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22376" y="2327548"/>
            <a:ext cx="624109" cy="467479"/>
          </a:xfrm>
          <a:prstGeom prst="rect">
            <a:avLst/>
          </a:prstGeom>
          <a:ln>
            <a:noFill/>
          </a:ln>
          <a:effectLst>
            <a:outerShdw blurRad="292100" dist="139700" dir="2700000" algn="tl" rotWithShape="0">
              <a:srgbClr val="333333">
                <a:alpha val="65000"/>
              </a:srgbClr>
            </a:outerShdw>
          </a:effectLst>
        </p:spPr>
      </p:pic>
      <p:pic>
        <p:nvPicPr>
          <p:cNvPr id="45" name="図 44"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3276" y="2327548"/>
            <a:ext cx="700893" cy="466412"/>
          </a:xfrm>
          <a:prstGeom prst="rect">
            <a:avLst/>
          </a:prstGeom>
          <a:ln>
            <a:noFill/>
          </a:ln>
          <a:effectLst>
            <a:outerShdw blurRad="292100" dist="139700" dir="2700000" algn="tl" rotWithShape="0">
              <a:srgbClr val="333333">
                <a:alpha val="65000"/>
              </a:srgbClr>
            </a:outerShdw>
          </a:effectLst>
        </p:spPr>
      </p:pic>
      <p:pic>
        <p:nvPicPr>
          <p:cNvPr id="46" name="図 45" descr="wearable-fitness-technology-jawbone-up.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4132" y="2867189"/>
            <a:ext cx="699619" cy="467510"/>
          </a:xfrm>
          <a:prstGeom prst="rect">
            <a:avLst/>
          </a:prstGeom>
          <a:ln>
            <a:noFill/>
          </a:ln>
          <a:effectLst>
            <a:outerShdw blurRad="292100" dist="139700" dir="2700000" algn="tl" rotWithShape="0">
              <a:srgbClr val="333333">
                <a:alpha val="65000"/>
              </a:srgbClr>
            </a:outerShdw>
          </a:effectLst>
        </p:spPr>
      </p:pic>
      <p:pic>
        <p:nvPicPr>
          <p:cNvPr id="47" name="図 46" descr="imgres.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22376" y="3561269"/>
            <a:ext cx="623269" cy="469257"/>
          </a:xfrm>
          <a:prstGeom prst="rect">
            <a:avLst/>
          </a:prstGeom>
          <a:ln>
            <a:noFill/>
          </a:ln>
          <a:effectLst>
            <a:outerShdw blurRad="292100" dist="139700" dir="2700000" algn="tl" rotWithShape="0">
              <a:srgbClr val="333333">
                <a:alpha val="65000"/>
              </a:srgbClr>
            </a:outerShdw>
          </a:effectLst>
        </p:spPr>
      </p:pic>
      <p:pic>
        <p:nvPicPr>
          <p:cNvPr id="48" name="図 47" descr="imag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19294" y="3561269"/>
            <a:ext cx="593088" cy="469257"/>
          </a:xfrm>
          <a:prstGeom prst="rect">
            <a:avLst/>
          </a:prstGeom>
          <a:ln>
            <a:noFill/>
          </a:ln>
          <a:effectLst>
            <a:outerShdw blurRad="292100" dist="139700" dir="2700000" algn="tl" rotWithShape="0">
              <a:srgbClr val="333333">
                <a:alpha val="65000"/>
              </a:srgbClr>
            </a:outerShdw>
          </a:effectLst>
        </p:spPr>
      </p:pic>
      <p:pic>
        <p:nvPicPr>
          <p:cNvPr id="49" name="図 48"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39867" y="3559849"/>
            <a:ext cx="703884" cy="470962"/>
          </a:xfrm>
          <a:prstGeom prst="rect">
            <a:avLst/>
          </a:prstGeom>
          <a:ln>
            <a:noFill/>
          </a:ln>
          <a:effectLst>
            <a:outerShdw blurRad="292100" dist="139700" dir="2700000" algn="tl" rotWithShape="0">
              <a:srgbClr val="333333">
                <a:alpha val="65000"/>
              </a:srgbClr>
            </a:outerShdw>
          </a:effectLst>
        </p:spPr>
      </p:pic>
      <p:pic>
        <p:nvPicPr>
          <p:cNvPr id="50" name="図 49"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22376" y="4083051"/>
            <a:ext cx="610033" cy="456936"/>
          </a:xfrm>
          <a:prstGeom prst="rect">
            <a:avLst/>
          </a:prstGeom>
          <a:ln>
            <a:noFill/>
          </a:ln>
          <a:effectLst>
            <a:outerShdw blurRad="292100" dist="139700" dir="2700000" algn="tl" rotWithShape="0">
              <a:srgbClr val="333333">
                <a:alpha val="65000"/>
              </a:srgbClr>
            </a:outerShdw>
          </a:effectLst>
        </p:spPr>
      </p:pic>
      <p:pic>
        <p:nvPicPr>
          <p:cNvPr id="51" name="図 50" descr="images.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13386" y="4083051"/>
            <a:ext cx="626481" cy="469256"/>
          </a:xfrm>
          <a:prstGeom prst="rect">
            <a:avLst/>
          </a:prstGeom>
          <a:ln>
            <a:noFill/>
          </a:ln>
          <a:effectLst>
            <a:outerShdw blurRad="292100" dist="139700" dir="2700000" algn="tl" rotWithShape="0">
              <a:srgbClr val="333333">
                <a:alpha val="65000"/>
              </a:srgbClr>
            </a:outerShdw>
          </a:effectLst>
        </p:spPr>
      </p:pic>
      <p:pic>
        <p:nvPicPr>
          <p:cNvPr id="52" name="図 51" descr="images.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17270" y="4070731"/>
            <a:ext cx="626481" cy="469256"/>
          </a:xfrm>
          <a:prstGeom prst="rect">
            <a:avLst/>
          </a:prstGeom>
          <a:ln>
            <a:noFill/>
          </a:ln>
          <a:effectLst>
            <a:outerShdw blurRad="292100" dist="139700" dir="2700000" algn="tl" rotWithShape="0">
              <a:srgbClr val="333333">
                <a:alpha val="65000"/>
              </a:srgbClr>
            </a:outerShdw>
          </a:effectLst>
        </p:spPr>
      </p:pic>
      <p:sp>
        <p:nvSpPr>
          <p:cNvPr id="5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74</a:t>
            </a:fld>
            <a:endParaRPr kumimoji="1" lang="ja-JP" altLang="en-US" dirty="0"/>
          </a:p>
        </p:txBody>
      </p:sp>
    </p:spTree>
    <p:extLst>
      <p:ext uri="{BB962C8B-B14F-4D97-AF65-F5344CB8AC3E}">
        <p14:creationId xmlns:p14="http://schemas.microsoft.com/office/powerpoint/2010/main" val="295762476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の仕組みと使われ方</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75</a:t>
            </a:fld>
            <a:endParaRPr kumimoji="1" lang="ja-JP" altLang="en-US" dirty="0"/>
          </a:p>
        </p:txBody>
      </p:sp>
    </p:spTree>
    <p:extLst>
      <p:ext uri="{BB962C8B-B14F-4D97-AF65-F5344CB8AC3E}">
        <p14:creationId xmlns:p14="http://schemas.microsoft.com/office/powerpoint/2010/main" val="1009617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bwMode="auto">
          <a:xfrm>
            <a:off x="1619671" y="1124744"/>
            <a:ext cx="3204865" cy="2907184"/>
          </a:xfrm>
          <a:prstGeom prst="rect">
            <a:avLst/>
          </a:prstGeom>
          <a:solidFill>
            <a:srgbClr val="C4E59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1" name="正方形/長方形 20"/>
          <p:cNvSpPr/>
          <p:nvPr/>
        </p:nvSpPr>
        <p:spPr bwMode="auto">
          <a:xfrm>
            <a:off x="4932040" y="1124744"/>
            <a:ext cx="3168352" cy="2907184"/>
          </a:xfrm>
          <a:prstGeom prst="rect">
            <a:avLst/>
          </a:prstGeom>
          <a:solidFill>
            <a:schemeClr val="accent1">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8" name="正方形/長方形 17"/>
          <p:cNvSpPr/>
          <p:nvPr/>
        </p:nvSpPr>
        <p:spPr bwMode="auto">
          <a:xfrm>
            <a:off x="1619672" y="4797152"/>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の仕組み</a:t>
            </a:r>
            <a:endParaRPr kumimoji="1" lang="ja-JP" altLang="en-US" dirty="0"/>
          </a:p>
        </p:txBody>
      </p:sp>
      <p:sp>
        <p:nvSpPr>
          <p:cNvPr id="3" name="正方形/長方形 2"/>
          <p:cNvSpPr/>
          <p:nvPr/>
        </p:nvSpPr>
        <p:spPr bwMode="auto">
          <a:xfrm>
            <a:off x="4392489"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 name="正方形/長方形 3"/>
          <p:cNvSpPr/>
          <p:nvPr/>
        </p:nvSpPr>
        <p:spPr bwMode="auto">
          <a:xfrm>
            <a:off x="4464497"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5" name="正方形/長方形 4"/>
          <p:cNvSpPr/>
          <p:nvPr/>
        </p:nvSpPr>
        <p:spPr bwMode="auto">
          <a:xfrm>
            <a:off x="4464497"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6" name="正方形/長方形 5"/>
          <p:cNvSpPr/>
          <p:nvPr/>
        </p:nvSpPr>
        <p:spPr bwMode="auto">
          <a:xfrm>
            <a:off x="4464497"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7" name="正方形/長方形 6"/>
          <p:cNvSpPr/>
          <p:nvPr/>
        </p:nvSpPr>
        <p:spPr bwMode="auto">
          <a:xfrm>
            <a:off x="4896545"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8" name="正方形/長方形 7"/>
          <p:cNvSpPr/>
          <p:nvPr/>
        </p:nvSpPr>
        <p:spPr bwMode="auto">
          <a:xfrm>
            <a:off x="3419872"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9" name="正方形/長方形 8"/>
          <p:cNvSpPr/>
          <p:nvPr/>
        </p:nvSpPr>
        <p:spPr bwMode="auto">
          <a:xfrm>
            <a:off x="3491880"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10" name="正方形/長方形 9"/>
          <p:cNvSpPr/>
          <p:nvPr/>
        </p:nvSpPr>
        <p:spPr bwMode="auto">
          <a:xfrm>
            <a:off x="3491880"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11" name="正方形/長方形 10"/>
          <p:cNvSpPr/>
          <p:nvPr/>
        </p:nvSpPr>
        <p:spPr bwMode="auto">
          <a:xfrm>
            <a:off x="3491880"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2" name="正方形/長方形 11"/>
          <p:cNvSpPr/>
          <p:nvPr/>
        </p:nvSpPr>
        <p:spPr bwMode="auto">
          <a:xfrm>
            <a:off x="3923928"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3" name="正方形/長方形 12"/>
          <p:cNvSpPr/>
          <p:nvPr/>
        </p:nvSpPr>
        <p:spPr bwMode="auto">
          <a:xfrm>
            <a:off x="5364088"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正方形/長方形 13"/>
          <p:cNvSpPr/>
          <p:nvPr/>
        </p:nvSpPr>
        <p:spPr bwMode="auto">
          <a:xfrm>
            <a:off x="5436096"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15" name="正方形/長方形 14"/>
          <p:cNvSpPr/>
          <p:nvPr/>
        </p:nvSpPr>
        <p:spPr bwMode="auto">
          <a:xfrm>
            <a:off x="5436096"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16" name="正方形/長方形 15"/>
          <p:cNvSpPr/>
          <p:nvPr/>
        </p:nvSpPr>
        <p:spPr bwMode="auto">
          <a:xfrm>
            <a:off x="5436096"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7" name="正方形/長方形 16"/>
          <p:cNvSpPr/>
          <p:nvPr/>
        </p:nvSpPr>
        <p:spPr bwMode="auto">
          <a:xfrm>
            <a:off x="5868144"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9" name="フローチャート: 磁気ディスク 18"/>
          <p:cNvSpPr/>
          <p:nvPr/>
        </p:nvSpPr>
        <p:spPr bwMode="auto">
          <a:xfrm>
            <a:off x="3419872" y="2564904"/>
            <a:ext cx="2880320" cy="1368152"/>
          </a:xfrm>
          <a:prstGeom prst="flowChartMagneticDisk">
            <a:avLst/>
          </a:prstGeom>
          <a:solidFill>
            <a:srgbClr val="4168A7"/>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3200" b="0" i="0" u="none" strike="noStrike" cap="none" normalizeH="0" dirty="0" smtClean="0">
                <a:ln>
                  <a:noFill/>
                </a:ln>
                <a:solidFill>
                  <a:schemeClr val="bg1"/>
                </a:solidFill>
                <a:effectLst/>
                <a:latin typeface="ＤＦＰ太丸ゴシック体"/>
                <a:ea typeface="ＤＦＰ太丸ゴシック体"/>
                <a:cs typeface="ＤＦＰ太丸ゴシック体"/>
              </a:rPr>
              <a:t>データ</a:t>
            </a:r>
            <a:endParaRPr kumimoji="0" lang="en-US" altLang="ja-JP" sz="3200" b="0" i="0" u="none" strike="noStrike" cap="none" normalizeH="0" dirty="0" smtClean="0">
              <a:ln>
                <a:noFill/>
              </a:ln>
              <a:solidFill>
                <a:schemeClr val="bg1"/>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ＤＦＰ太丸ゴシック体"/>
                <a:ea typeface="ＤＦＰ太丸ゴシック体"/>
                <a:cs typeface="ＤＦＰ太丸ゴシック体"/>
              </a:rPr>
              <a:t>ビッグデータ</a:t>
            </a:r>
            <a:endParaRPr kumimoji="0" lang="ja-JP" altLang="en-US" sz="1400" b="0" i="0" u="none" strike="noStrike" cap="none" normalizeH="0" dirty="0" smtClean="0">
              <a:ln>
                <a:noFill/>
              </a:ln>
              <a:solidFill>
                <a:schemeClr val="bg1"/>
              </a:solidFill>
              <a:effectLst/>
              <a:latin typeface="ＤＦＰ太丸ゴシック体"/>
              <a:ea typeface="ＤＦＰ太丸ゴシック体"/>
              <a:cs typeface="ＤＦＰ太丸ゴシック体"/>
            </a:endParaRPr>
          </a:p>
        </p:txBody>
      </p:sp>
      <p:sp>
        <p:nvSpPr>
          <p:cNvPr id="22" name="正方形/長方形 21"/>
          <p:cNvSpPr/>
          <p:nvPr/>
        </p:nvSpPr>
        <p:spPr bwMode="auto">
          <a:xfrm>
            <a:off x="2556569" y="1319960"/>
            <a:ext cx="4679951" cy="6559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ja-JP" altLang="en-US" dirty="0">
                <a:solidFill>
                  <a:srgbClr val="800000"/>
                </a:solidFill>
                <a:latin typeface="ＤＦＰ太丸ゴシック体"/>
                <a:ea typeface="ＤＦＰ太丸ゴシック体"/>
                <a:cs typeface="ＤＦＰ太丸ゴシック体"/>
              </a:rPr>
              <a:t>知見（インテリジェンス）やノウハウ</a:t>
            </a:r>
          </a:p>
        </p:txBody>
      </p:sp>
      <p:sp>
        <p:nvSpPr>
          <p:cNvPr id="23" name="角丸四角形 22"/>
          <p:cNvSpPr/>
          <p:nvPr/>
        </p:nvSpPr>
        <p:spPr bwMode="auto">
          <a:xfrm>
            <a:off x="971600" y="4077072"/>
            <a:ext cx="7128792" cy="64807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4" name="上矢印 23"/>
          <p:cNvSpPr/>
          <p:nvPr/>
        </p:nvSpPr>
        <p:spPr bwMode="auto">
          <a:xfrm>
            <a:off x="3995936" y="3933056"/>
            <a:ext cx="720080" cy="936104"/>
          </a:xfrm>
          <a:prstGeom prst="upArrow">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5" name="上矢印 24"/>
          <p:cNvSpPr/>
          <p:nvPr/>
        </p:nvSpPr>
        <p:spPr bwMode="auto">
          <a:xfrm flipV="1">
            <a:off x="5004048" y="4005064"/>
            <a:ext cx="720080" cy="936104"/>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6" name="テキスト ボックス 35"/>
          <p:cNvSpPr txBox="1"/>
          <p:nvPr/>
        </p:nvSpPr>
        <p:spPr>
          <a:xfrm>
            <a:off x="2123728" y="2780928"/>
            <a:ext cx="1005403" cy="584776"/>
          </a:xfrm>
          <a:prstGeom prst="rect">
            <a:avLst/>
          </a:prstGeom>
          <a:noFill/>
        </p:spPr>
        <p:txBody>
          <a:bodyPr wrap="none" rtlCol="0">
            <a:spAutoFit/>
          </a:bodyPr>
          <a:lstStyle/>
          <a:p>
            <a:r>
              <a:rPr kumimoji="1" lang="ja-JP" altLang="en-US" sz="3200" dirty="0" smtClean="0">
                <a:solidFill>
                  <a:srgbClr val="008000"/>
                </a:solidFill>
                <a:latin typeface="ＤＦＰ太丸ゴシック体"/>
                <a:ea typeface="ＤＦＰ太丸ゴシック体"/>
                <a:cs typeface="ＤＦＰ太丸ゴシック体"/>
              </a:rPr>
              <a:t>分析</a:t>
            </a:r>
          </a:p>
        </p:txBody>
      </p:sp>
      <p:sp>
        <p:nvSpPr>
          <p:cNvPr id="37" name="テキスト ボックス 36"/>
          <p:cNvSpPr txBox="1"/>
          <p:nvPr/>
        </p:nvSpPr>
        <p:spPr>
          <a:xfrm>
            <a:off x="6590933" y="2780928"/>
            <a:ext cx="1005403" cy="584776"/>
          </a:xfrm>
          <a:prstGeom prst="rect">
            <a:avLst/>
          </a:prstGeom>
          <a:noFill/>
        </p:spPr>
        <p:txBody>
          <a:bodyPr wrap="none" rtlCol="0">
            <a:spAutoFit/>
          </a:bodyPr>
          <a:lstStyle/>
          <a:p>
            <a:r>
              <a:rPr kumimoji="1" lang="ja-JP" altLang="en-US" sz="3200" dirty="0" smtClean="0">
                <a:solidFill>
                  <a:srgbClr val="0000FF"/>
                </a:solidFill>
                <a:latin typeface="ＤＦＰ太丸ゴシック体"/>
                <a:ea typeface="ＤＦＰ太丸ゴシック体"/>
                <a:cs typeface="ＤＦＰ太丸ゴシック体"/>
              </a:rPr>
              <a:t>制御</a:t>
            </a:r>
          </a:p>
        </p:txBody>
      </p:sp>
      <p:sp>
        <p:nvSpPr>
          <p:cNvPr id="40" name="上矢印 39"/>
          <p:cNvSpPr/>
          <p:nvPr/>
        </p:nvSpPr>
        <p:spPr bwMode="auto">
          <a:xfrm>
            <a:off x="2567850" y="1916832"/>
            <a:ext cx="720080" cy="648072"/>
          </a:xfrm>
          <a:prstGeom prst="upArrow">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1" name="上矢印 40"/>
          <p:cNvSpPr/>
          <p:nvPr/>
        </p:nvSpPr>
        <p:spPr bwMode="auto">
          <a:xfrm flipV="1">
            <a:off x="6516440" y="1916832"/>
            <a:ext cx="720080" cy="648072"/>
          </a:xfrm>
          <a:prstGeom prst="upArrow">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3" name="テキスト ボックス 42"/>
          <p:cNvSpPr txBox="1"/>
          <p:nvPr/>
        </p:nvSpPr>
        <p:spPr>
          <a:xfrm>
            <a:off x="1115616" y="4192558"/>
            <a:ext cx="1723549" cy="400110"/>
          </a:xfrm>
          <a:prstGeom prst="rect">
            <a:avLst/>
          </a:prstGeom>
          <a:noFill/>
        </p:spPr>
        <p:txBody>
          <a:bodyPr wrap="none" rtlCol="0">
            <a:spAutoFit/>
          </a:bodyPr>
          <a:lstStyle/>
          <a:p>
            <a:pPr algn="ctr"/>
            <a:r>
              <a:rPr kumimoji="1" lang="ja-JP" altLang="en-US" sz="2000" dirty="0" smtClean="0">
                <a:latin typeface="ＤＦＰ太丸ゴシック体"/>
                <a:ea typeface="ＤＦＰ太丸ゴシック体"/>
                <a:cs typeface="ＤＦＰ太丸ゴシック体"/>
              </a:rPr>
              <a:t>ネットワーク</a:t>
            </a:r>
          </a:p>
        </p:txBody>
      </p:sp>
      <p:sp>
        <p:nvSpPr>
          <p:cNvPr id="44" name="テキスト ボックス 43"/>
          <p:cNvSpPr txBox="1"/>
          <p:nvPr/>
        </p:nvSpPr>
        <p:spPr>
          <a:xfrm>
            <a:off x="2123728" y="5013176"/>
            <a:ext cx="1005403" cy="1261884"/>
          </a:xfrm>
          <a:prstGeom prst="rect">
            <a:avLst/>
          </a:prstGeom>
          <a:noFill/>
        </p:spPr>
        <p:txBody>
          <a:bodyPr wrap="none" rtlCol="0">
            <a:spAutoFit/>
          </a:bodyPr>
          <a:lstStyle/>
          <a:p>
            <a:pPr algn="ctr"/>
            <a:r>
              <a:rPr lang="ja-JP" altLang="en-US" sz="3200" dirty="0" smtClean="0">
                <a:solidFill>
                  <a:srgbClr val="CC3300"/>
                </a:solidFill>
                <a:latin typeface="ＤＦＰ太丸ゴシック体"/>
                <a:ea typeface="ＤＦＰ太丸ゴシック体"/>
                <a:cs typeface="ＤＦＰ太丸ゴシック体"/>
              </a:rPr>
              <a:t>収集</a:t>
            </a:r>
            <a:endParaRPr lang="en-US" altLang="ja-JP" sz="3200" dirty="0" smtClean="0">
              <a:solidFill>
                <a:srgbClr val="CC3300"/>
              </a:solidFill>
              <a:latin typeface="ＤＦＰ太丸ゴシック体"/>
              <a:ea typeface="ＤＦＰ太丸ゴシック体"/>
              <a:cs typeface="ＤＦＰ太丸ゴシック体"/>
            </a:endParaRPr>
          </a:p>
          <a:p>
            <a:pPr algn="ctr"/>
            <a:r>
              <a:rPr lang="en-US" altLang="ja-JP" sz="1200" dirty="0">
                <a:solidFill>
                  <a:srgbClr val="CC3300"/>
                </a:solidFill>
                <a:latin typeface="ＤＦＰ太丸ゴシック体"/>
                <a:ea typeface="ＤＦＰ太丸ゴシック体"/>
                <a:cs typeface="ＤＦＰ太丸ゴシック体"/>
              </a:rPr>
              <a:t>&amp;</a:t>
            </a:r>
            <a:endParaRPr lang="en-US" altLang="ja-JP" sz="1200" dirty="0" smtClean="0">
              <a:solidFill>
                <a:srgbClr val="CC3300"/>
              </a:solidFill>
              <a:latin typeface="ＤＦＰ太丸ゴシック体"/>
              <a:ea typeface="ＤＦＰ太丸ゴシック体"/>
              <a:cs typeface="ＤＦＰ太丸ゴシック体"/>
            </a:endParaRPr>
          </a:p>
          <a:p>
            <a:pPr algn="ctr"/>
            <a:r>
              <a:rPr lang="ja-JP" altLang="en-US" sz="3200" dirty="0" smtClean="0">
                <a:solidFill>
                  <a:srgbClr val="CC3300"/>
                </a:solidFill>
                <a:latin typeface="ＤＦＰ太丸ゴシック体"/>
                <a:ea typeface="ＤＦＰ太丸ゴシック体"/>
                <a:cs typeface="ＤＦＰ太丸ゴシック体"/>
              </a:rPr>
              <a:t>活用</a:t>
            </a:r>
            <a:endParaRPr kumimoji="1" lang="ja-JP" altLang="en-US" sz="3200" dirty="0" smtClean="0">
              <a:solidFill>
                <a:srgbClr val="CC3300"/>
              </a:solidFill>
              <a:latin typeface="ＤＦＰ太丸ゴシック体"/>
              <a:ea typeface="ＤＦＰ太丸ゴシック体"/>
              <a:cs typeface="ＤＦＰ太丸ゴシック体"/>
            </a:endParaRPr>
          </a:p>
        </p:txBody>
      </p:sp>
      <p:sp>
        <p:nvSpPr>
          <p:cNvPr id="45" name="テキスト ボックス 44"/>
          <p:cNvSpPr txBox="1"/>
          <p:nvPr/>
        </p:nvSpPr>
        <p:spPr>
          <a:xfrm>
            <a:off x="6300192" y="4115614"/>
            <a:ext cx="1595309" cy="553998"/>
          </a:xfrm>
          <a:prstGeom prst="rect">
            <a:avLst/>
          </a:prstGeom>
          <a:noFill/>
        </p:spPr>
        <p:txBody>
          <a:bodyPr wrap="none" rtlCol="0">
            <a:spAutoFit/>
          </a:bodyPr>
          <a:lstStyle/>
          <a:p>
            <a:pPr algn="r"/>
            <a:r>
              <a:rPr kumimoji="1" lang="ja-JP" altLang="en-US" sz="1000" dirty="0" smtClean="0">
                <a:latin typeface="ＤＦＰ太丸ゴシック体"/>
                <a:ea typeface="ＤＦＰ太丸ゴシック体"/>
                <a:cs typeface="ＤＦＰ太丸ゴシック体"/>
              </a:rPr>
              <a:t>インターネット</a:t>
            </a:r>
            <a:endParaRPr kumimoji="1" lang="en-US" altLang="ja-JP" sz="1000" dirty="0" smtClean="0">
              <a:latin typeface="ＤＦＰ太丸ゴシック体"/>
              <a:ea typeface="ＤＦＰ太丸ゴシック体"/>
              <a:cs typeface="ＤＦＰ太丸ゴシック体"/>
            </a:endParaRPr>
          </a:p>
          <a:p>
            <a:pPr algn="r"/>
            <a:r>
              <a:rPr lang="ja-JP" altLang="en-US" sz="1000" dirty="0" smtClean="0">
                <a:latin typeface="ＤＦＰ太丸ゴシック体"/>
                <a:ea typeface="ＤＦＰ太丸ゴシック体"/>
                <a:cs typeface="ＤＦＰ太丸ゴシック体"/>
              </a:rPr>
              <a:t>モバイル・ネットワーク</a:t>
            </a:r>
            <a:endParaRPr lang="en-US" altLang="ja-JP" sz="1000" dirty="0" smtClean="0">
              <a:latin typeface="ＤＦＰ太丸ゴシック体"/>
              <a:ea typeface="ＤＦＰ太丸ゴシック体"/>
              <a:cs typeface="ＤＦＰ太丸ゴシック体"/>
            </a:endParaRPr>
          </a:p>
          <a:p>
            <a:pPr algn="r"/>
            <a:r>
              <a:rPr kumimoji="1" lang="ja-JP" altLang="en-US" sz="1000" dirty="0" smtClean="0">
                <a:latin typeface="ＤＦＰ太丸ゴシック体"/>
                <a:ea typeface="ＤＦＰ太丸ゴシック体"/>
                <a:cs typeface="ＤＦＰ太丸ゴシック体"/>
              </a:rPr>
              <a:t>センサー・ネットワーク</a:t>
            </a:r>
          </a:p>
        </p:txBody>
      </p:sp>
      <p:sp>
        <p:nvSpPr>
          <p:cNvPr id="46" name="テキスト ボックス 45"/>
          <p:cNvSpPr txBox="1"/>
          <p:nvPr/>
        </p:nvSpPr>
        <p:spPr>
          <a:xfrm>
            <a:off x="6444208" y="4869160"/>
            <a:ext cx="1460446" cy="1477328"/>
          </a:xfrm>
          <a:prstGeom prst="rect">
            <a:avLst/>
          </a:prstGeom>
          <a:noFill/>
        </p:spPr>
        <p:txBody>
          <a:bodyPr wrap="square" rtlCol="0">
            <a:spAutoFit/>
          </a:bodyPr>
          <a:lstStyle/>
          <a:p>
            <a:pPr algn="r"/>
            <a:r>
              <a:rPr kumimoji="1" lang="ja-JP" altLang="en-US" sz="1000" dirty="0" smtClean="0">
                <a:solidFill>
                  <a:srgbClr val="CC3300"/>
                </a:solidFill>
                <a:latin typeface="ＤＦＰ太丸ゴシック体"/>
                <a:ea typeface="ＤＦＰ太丸ゴシック体"/>
                <a:cs typeface="ＤＦＰ太丸ゴシック体"/>
              </a:rPr>
              <a:t>自動車</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スマートグリッド</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住宅機器</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家電製品</a:t>
            </a:r>
            <a:endParaRPr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医療機器</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産業機械</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宇宙衛星</a:t>
            </a:r>
            <a:endParaRPr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ロボット</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a:t>
            </a:r>
            <a:endParaRPr kumimoji="1" lang="ja-JP" altLang="en-US" sz="1000" dirty="0" smtClean="0">
              <a:solidFill>
                <a:srgbClr val="CC3300"/>
              </a:solidFill>
              <a:latin typeface="ＤＦＰ太丸ゴシック体"/>
              <a:ea typeface="ＤＦＰ太丸ゴシック体"/>
              <a:cs typeface="ＤＦＰ太丸ゴシック体"/>
            </a:endParaRPr>
          </a:p>
        </p:txBody>
      </p:sp>
      <p:sp>
        <p:nvSpPr>
          <p:cNvPr id="50" name="正方形/長方形 49"/>
          <p:cNvSpPr/>
          <p:nvPr/>
        </p:nvSpPr>
        <p:spPr bwMode="auto">
          <a:xfrm>
            <a:off x="971600" y="1124744"/>
            <a:ext cx="504056" cy="2880320"/>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latin typeface="ＤＦＰ太丸ゴシック体"/>
                <a:ea typeface="ＤＦＰ太丸ゴシック体"/>
                <a:cs typeface="ＤＦＰ太丸ゴシック体"/>
              </a:rPr>
              <a:t>クラウド</a:t>
            </a:r>
          </a:p>
        </p:txBody>
      </p:sp>
      <p:sp>
        <p:nvSpPr>
          <p:cNvPr id="51" name="正方形/長方形 50"/>
          <p:cNvSpPr/>
          <p:nvPr/>
        </p:nvSpPr>
        <p:spPr bwMode="auto">
          <a:xfrm>
            <a:off x="971600" y="4797152"/>
            <a:ext cx="504056" cy="1656184"/>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effectLst/>
                <a:latin typeface="ＤＦＰ太丸ゴシック体"/>
                <a:ea typeface="ＤＦＰ太丸ゴシック体"/>
                <a:cs typeface="ＤＦＰ太丸ゴシック体"/>
              </a:rPr>
              <a:t>モノ</a:t>
            </a:r>
          </a:p>
        </p:txBody>
      </p:sp>
      <p:sp>
        <p:nvSpPr>
          <p:cNvPr id="48" name="正方形/長方形 47"/>
          <p:cNvSpPr/>
          <p:nvPr/>
        </p:nvSpPr>
        <p:spPr bwMode="auto">
          <a:xfrm>
            <a:off x="2987824" y="4221088"/>
            <a:ext cx="720080" cy="374536"/>
          </a:xfrm>
          <a:prstGeom prst="rect">
            <a:avLst/>
          </a:prstGeom>
          <a:solidFill>
            <a:schemeClr val="accent3">
              <a:lumMod val="20000"/>
              <a:lumOff val="80000"/>
            </a:schemeClr>
          </a:solidFill>
          <a:ln w="76200" cap="flat" cmpd="sng" algn="ctr">
            <a:solidFill>
              <a:srgbClr val="CC33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処理</a:t>
            </a:r>
          </a:p>
        </p:txBody>
      </p:sp>
      <p:sp>
        <p:nvSpPr>
          <p:cNvPr id="38"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76</a:t>
            </a:fld>
            <a:endParaRPr kumimoji="1" lang="ja-JP" altLang="en-US" dirty="0"/>
          </a:p>
        </p:txBody>
      </p:sp>
    </p:spTree>
    <p:extLst>
      <p:ext uri="{BB962C8B-B14F-4D97-AF65-F5344CB8AC3E}">
        <p14:creationId xmlns:p14="http://schemas.microsoft.com/office/powerpoint/2010/main" val="196287699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IoT</a:t>
            </a:r>
            <a:r>
              <a:rPr kumimoji="1" lang="ja-JP" altLang="en-US" dirty="0" smtClean="0"/>
              <a:t>の使われ方</a:t>
            </a:r>
            <a:endParaRPr kumimoji="1" lang="ja-JP" altLang="en-US" dirty="0"/>
          </a:p>
        </p:txBody>
      </p:sp>
      <p:sp>
        <p:nvSpPr>
          <p:cNvPr id="3" name="正方形/長方形 2"/>
          <p:cNvSpPr/>
          <p:nvPr/>
        </p:nvSpPr>
        <p:spPr bwMode="auto">
          <a:xfrm>
            <a:off x="1619672" y="4797152"/>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 name="正方形/長方形 3"/>
          <p:cNvSpPr/>
          <p:nvPr/>
        </p:nvSpPr>
        <p:spPr bwMode="auto">
          <a:xfrm>
            <a:off x="4392489"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5" name="正方形/長方形 4"/>
          <p:cNvSpPr/>
          <p:nvPr/>
        </p:nvSpPr>
        <p:spPr bwMode="auto">
          <a:xfrm>
            <a:off x="4464497"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6" name="正方形/長方形 5"/>
          <p:cNvSpPr/>
          <p:nvPr/>
        </p:nvSpPr>
        <p:spPr bwMode="auto">
          <a:xfrm>
            <a:off x="4464497"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7" name="正方形/長方形 6"/>
          <p:cNvSpPr/>
          <p:nvPr/>
        </p:nvSpPr>
        <p:spPr bwMode="auto">
          <a:xfrm>
            <a:off x="4464497"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8" name="正方形/長方形 7"/>
          <p:cNvSpPr/>
          <p:nvPr/>
        </p:nvSpPr>
        <p:spPr bwMode="auto">
          <a:xfrm>
            <a:off x="4896545"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9" name="正方形/長方形 8"/>
          <p:cNvSpPr/>
          <p:nvPr/>
        </p:nvSpPr>
        <p:spPr bwMode="auto">
          <a:xfrm>
            <a:off x="3419872"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0" name="正方形/長方形 9"/>
          <p:cNvSpPr/>
          <p:nvPr/>
        </p:nvSpPr>
        <p:spPr bwMode="auto">
          <a:xfrm>
            <a:off x="3491880"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11" name="正方形/長方形 10"/>
          <p:cNvSpPr/>
          <p:nvPr/>
        </p:nvSpPr>
        <p:spPr bwMode="auto">
          <a:xfrm>
            <a:off x="3491880"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12" name="正方形/長方形 11"/>
          <p:cNvSpPr/>
          <p:nvPr/>
        </p:nvSpPr>
        <p:spPr bwMode="auto">
          <a:xfrm>
            <a:off x="3491880"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3" name="正方形/長方形 12"/>
          <p:cNvSpPr/>
          <p:nvPr/>
        </p:nvSpPr>
        <p:spPr bwMode="auto">
          <a:xfrm>
            <a:off x="3923928"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4" name="正方形/長方形 13"/>
          <p:cNvSpPr/>
          <p:nvPr/>
        </p:nvSpPr>
        <p:spPr bwMode="auto">
          <a:xfrm>
            <a:off x="5364088"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5" name="正方形/長方形 14"/>
          <p:cNvSpPr/>
          <p:nvPr/>
        </p:nvSpPr>
        <p:spPr bwMode="auto">
          <a:xfrm>
            <a:off x="5436096"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16" name="正方形/長方形 15"/>
          <p:cNvSpPr/>
          <p:nvPr/>
        </p:nvSpPr>
        <p:spPr bwMode="auto">
          <a:xfrm>
            <a:off x="5436096"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17" name="正方形/長方形 16"/>
          <p:cNvSpPr/>
          <p:nvPr/>
        </p:nvSpPr>
        <p:spPr bwMode="auto">
          <a:xfrm>
            <a:off x="5436096"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8" name="正方形/長方形 17"/>
          <p:cNvSpPr/>
          <p:nvPr/>
        </p:nvSpPr>
        <p:spPr bwMode="auto">
          <a:xfrm>
            <a:off x="5868144"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9" name="テキスト ボックス 18"/>
          <p:cNvSpPr txBox="1"/>
          <p:nvPr/>
        </p:nvSpPr>
        <p:spPr>
          <a:xfrm>
            <a:off x="1619673" y="4797152"/>
            <a:ext cx="1005403" cy="584776"/>
          </a:xfrm>
          <a:prstGeom prst="rect">
            <a:avLst/>
          </a:prstGeom>
          <a:noFill/>
        </p:spPr>
        <p:txBody>
          <a:bodyPr wrap="none" rtlCol="0">
            <a:spAutoFit/>
          </a:bodyPr>
          <a:lstStyle/>
          <a:p>
            <a:pPr algn="ctr"/>
            <a:r>
              <a:rPr kumimoji="1" lang="ja-JP" altLang="en-US" sz="3200" dirty="0" smtClean="0">
                <a:solidFill>
                  <a:srgbClr val="CC3300"/>
                </a:solidFill>
                <a:latin typeface="ＤＦＰ太丸ゴシック体"/>
                <a:ea typeface="ＤＦＰ太丸ゴシック体"/>
                <a:cs typeface="ＤＦＰ太丸ゴシック体"/>
              </a:rPr>
              <a:t>医療</a:t>
            </a:r>
          </a:p>
        </p:txBody>
      </p:sp>
      <p:sp>
        <p:nvSpPr>
          <p:cNvPr id="20" name="テキスト ボックス 19"/>
          <p:cNvSpPr txBox="1"/>
          <p:nvPr/>
        </p:nvSpPr>
        <p:spPr>
          <a:xfrm>
            <a:off x="6372200" y="5444207"/>
            <a:ext cx="1604462" cy="553998"/>
          </a:xfrm>
          <a:prstGeom prst="rect">
            <a:avLst/>
          </a:prstGeom>
          <a:noFill/>
        </p:spPr>
        <p:txBody>
          <a:bodyPr wrap="square" rtlCol="0">
            <a:spAutoFit/>
          </a:bodyPr>
          <a:lstStyle/>
          <a:p>
            <a:pPr algn="r"/>
            <a:r>
              <a:rPr kumimoji="1" lang="ja-JP" altLang="en-US" sz="1000" dirty="0" smtClean="0">
                <a:solidFill>
                  <a:srgbClr val="CC3300"/>
                </a:solidFill>
                <a:latin typeface="ＤＦＰ太丸ゴシック体"/>
                <a:ea typeface="ＤＦＰ太丸ゴシック体"/>
                <a:cs typeface="ＤＦＰ太丸ゴシック体"/>
              </a:rPr>
              <a:t>ウェアラブル・デバイス</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遠隔診察機器</a:t>
            </a:r>
            <a:endParaRPr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医療・検査機器</a:t>
            </a:r>
            <a:endParaRPr kumimoji="1" lang="en-US" altLang="ja-JP" sz="1000" dirty="0" smtClean="0">
              <a:solidFill>
                <a:srgbClr val="CC3300"/>
              </a:solidFill>
              <a:latin typeface="ＤＦＰ太丸ゴシック体"/>
              <a:ea typeface="ＤＦＰ太丸ゴシック体"/>
              <a:cs typeface="ＤＦＰ太丸ゴシック体"/>
            </a:endParaRPr>
          </a:p>
        </p:txBody>
      </p:sp>
      <p:sp>
        <p:nvSpPr>
          <p:cNvPr id="21" name="正方形/長方形 20"/>
          <p:cNvSpPr/>
          <p:nvPr/>
        </p:nvSpPr>
        <p:spPr bwMode="auto">
          <a:xfrm>
            <a:off x="971600" y="1052736"/>
            <a:ext cx="504056" cy="5400600"/>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effectLst/>
                <a:latin typeface="ＤＦＰ太丸ゴシック体"/>
                <a:ea typeface="ＤＦＰ太丸ゴシック体"/>
                <a:cs typeface="ＤＦＰ太丸ゴシック体"/>
              </a:rPr>
              <a:t>モノ</a:t>
            </a:r>
          </a:p>
        </p:txBody>
      </p:sp>
      <p:sp>
        <p:nvSpPr>
          <p:cNvPr id="22" name="テキスト ボックス 21"/>
          <p:cNvSpPr txBox="1"/>
          <p:nvPr/>
        </p:nvSpPr>
        <p:spPr>
          <a:xfrm>
            <a:off x="1763688" y="5444207"/>
            <a:ext cx="1582484" cy="577081"/>
          </a:xfrm>
          <a:prstGeom prst="rect">
            <a:avLst/>
          </a:prstGeom>
          <a:noFill/>
        </p:spPr>
        <p:txBody>
          <a:bodyPr wrap="none" rtlCol="0">
            <a:spAutoFit/>
          </a:bodyPr>
          <a:lstStyle/>
          <a:p>
            <a:pPr marL="171450" indent="-171450">
              <a:buFont typeface="Wingdings" charset="2"/>
              <a:buChar char="v"/>
            </a:pPr>
            <a:r>
              <a:rPr kumimoji="1" lang="ja-JP" altLang="en-US" sz="1050" dirty="0" smtClean="0">
                <a:solidFill>
                  <a:srgbClr val="CC3300"/>
                </a:solidFill>
                <a:latin typeface="ＤＦＰ太丸ゴシック体"/>
                <a:ea typeface="ＤＦＰ太丸ゴシック体"/>
                <a:cs typeface="ＤＦＰ太丸ゴシック体"/>
              </a:rPr>
              <a:t>遠隔医療</a:t>
            </a:r>
            <a:endParaRPr kumimoji="1" lang="en-US" altLang="ja-JP" sz="1050" dirty="0" smtClean="0">
              <a:solidFill>
                <a:srgbClr val="CC3300"/>
              </a:solidFill>
              <a:latin typeface="ＤＦＰ太丸ゴシック体"/>
              <a:ea typeface="ＤＦＰ太丸ゴシック体"/>
              <a:cs typeface="ＤＦＰ太丸ゴシック体"/>
            </a:endParaRPr>
          </a:p>
          <a:p>
            <a:pPr marL="171450" indent="-171450">
              <a:buFont typeface="Wingdings" charset="2"/>
              <a:buChar char="v"/>
            </a:pPr>
            <a:r>
              <a:rPr lang="ja-JP" altLang="en-US" sz="1050" dirty="0" smtClean="0">
                <a:solidFill>
                  <a:srgbClr val="CC3300"/>
                </a:solidFill>
                <a:latin typeface="ＤＦＰ太丸ゴシック体"/>
                <a:ea typeface="ＤＦＰ太丸ゴシック体"/>
                <a:cs typeface="ＤＦＰ太丸ゴシック体"/>
              </a:rPr>
              <a:t>予防診断</a:t>
            </a:r>
            <a:endParaRPr lang="en-US" altLang="ja-JP" sz="1050" dirty="0" smtClean="0">
              <a:solidFill>
                <a:srgbClr val="CC3300"/>
              </a:solidFill>
              <a:latin typeface="ＤＦＰ太丸ゴシック体"/>
              <a:ea typeface="ＤＦＰ太丸ゴシック体"/>
              <a:cs typeface="ＤＦＰ太丸ゴシック体"/>
            </a:endParaRPr>
          </a:p>
          <a:p>
            <a:pPr marL="171450" indent="-171450">
              <a:buFont typeface="Wingdings" charset="2"/>
              <a:buChar char="v"/>
            </a:pPr>
            <a:r>
              <a:rPr kumimoji="1" lang="ja-JP" altLang="en-US" sz="1050" dirty="0" smtClean="0">
                <a:solidFill>
                  <a:srgbClr val="CC3300"/>
                </a:solidFill>
                <a:latin typeface="ＤＦＰ太丸ゴシック体"/>
                <a:ea typeface="ＤＦＰ太丸ゴシック体"/>
                <a:cs typeface="ＤＦＰ太丸ゴシック体"/>
              </a:rPr>
              <a:t>検査・医療機器管理</a:t>
            </a:r>
          </a:p>
        </p:txBody>
      </p:sp>
      <p:sp>
        <p:nvSpPr>
          <p:cNvPr id="23" name="正方形/長方形 22"/>
          <p:cNvSpPr/>
          <p:nvPr/>
        </p:nvSpPr>
        <p:spPr bwMode="auto">
          <a:xfrm>
            <a:off x="1619672" y="2924944"/>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4" name="正方形/長方形 23"/>
          <p:cNvSpPr/>
          <p:nvPr/>
        </p:nvSpPr>
        <p:spPr bwMode="auto">
          <a:xfrm>
            <a:off x="4392489" y="3068960"/>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5" name="正方形/長方形 24"/>
          <p:cNvSpPr/>
          <p:nvPr/>
        </p:nvSpPr>
        <p:spPr bwMode="auto">
          <a:xfrm>
            <a:off x="4464497" y="314096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26" name="正方形/長方形 25"/>
          <p:cNvSpPr/>
          <p:nvPr/>
        </p:nvSpPr>
        <p:spPr bwMode="auto">
          <a:xfrm>
            <a:off x="4464497"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27" name="正方形/長方形 26"/>
          <p:cNvSpPr/>
          <p:nvPr/>
        </p:nvSpPr>
        <p:spPr bwMode="auto">
          <a:xfrm>
            <a:off x="4464497" y="414908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28" name="正方形/長方形 27"/>
          <p:cNvSpPr/>
          <p:nvPr/>
        </p:nvSpPr>
        <p:spPr bwMode="auto">
          <a:xfrm>
            <a:off x="4896545"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29" name="正方形/長方形 28"/>
          <p:cNvSpPr/>
          <p:nvPr/>
        </p:nvSpPr>
        <p:spPr bwMode="auto">
          <a:xfrm>
            <a:off x="3419872" y="3068960"/>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0" name="正方形/長方形 29"/>
          <p:cNvSpPr/>
          <p:nvPr/>
        </p:nvSpPr>
        <p:spPr bwMode="auto">
          <a:xfrm>
            <a:off x="3491880" y="314096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31" name="正方形/長方形 30"/>
          <p:cNvSpPr/>
          <p:nvPr/>
        </p:nvSpPr>
        <p:spPr bwMode="auto">
          <a:xfrm>
            <a:off x="3491880"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32" name="正方形/長方形 31"/>
          <p:cNvSpPr/>
          <p:nvPr/>
        </p:nvSpPr>
        <p:spPr bwMode="auto">
          <a:xfrm>
            <a:off x="3491880" y="414908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33" name="正方形/長方形 32"/>
          <p:cNvSpPr/>
          <p:nvPr/>
        </p:nvSpPr>
        <p:spPr bwMode="auto">
          <a:xfrm>
            <a:off x="3923928"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34" name="正方形/長方形 33"/>
          <p:cNvSpPr/>
          <p:nvPr/>
        </p:nvSpPr>
        <p:spPr bwMode="auto">
          <a:xfrm>
            <a:off x="5364088" y="3068960"/>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5" name="正方形/長方形 34"/>
          <p:cNvSpPr/>
          <p:nvPr/>
        </p:nvSpPr>
        <p:spPr bwMode="auto">
          <a:xfrm>
            <a:off x="5436096" y="314096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36" name="正方形/長方形 35"/>
          <p:cNvSpPr/>
          <p:nvPr/>
        </p:nvSpPr>
        <p:spPr bwMode="auto">
          <a:xfrm>
            <a:off x="5436096"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37" name="正方形/長方形 36"/>
          <p:cNvSpPr/>
          <p:nvPr/>
        </p:nvSpPr>
        <p:spPr bwMode="auto">
          <a:xfrm>
            <a:off x="5436096" y="414908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38" name="正方形/長方形 37"/>
          <p:cNvSpPr/>
          <p:nvPr/>
        </p:nvSpPr>
        <p:spPr bwMode="auto">
          <a:xfrm>
            <a:off x="5868144"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39" name="テキスト ボックス 38"/>
          <p:cNvSpPr txBox="1"/>
          <p:nvPr/>
        </p:nvSpPr>
        <p:spPr>
          <a:xfrm>
            <a:off x="1619672" y="2924944"/>
            <a:ext cx="1620957" cy="523220"/>
          </a:xfrm>
          <a:prstGeom prst="rect">
            <a:avLst/>
          </a:prstGeom>
          <a:noFill/>
        </p:spPr>
        <p:txBody>
          <a:bodyPr wrap="none" rtlCol="0">
            <a:spAutoFit/>
          </a:bodyPr>
          <a:lstStyle/>
          <a:p>
            <a:r>
              <a:rPr kumimoji="1" lang="ja-JP" altLang="en-US" sz="1400" dirty="0" smtClean="0">
                <a:solidFill>
                  <a:srgbClr val="CC3300"/>
                </a:solidFill>
                <a:latin typeface="ＤＦＰ太丸ゴシック体"/>
                <a:ea typeface="ＤＦＰ太丸ゴシック体"/>
                <a:cs typeface="ＤＦＰ太丸ゴシック体"/>
              </a:rPr>
              <a:t>スマートグリッド</a:t>
            </a:r>
          </a:p>
          <a:p>
            <a:r>
              <a:rPr kumimoji="1" lang="ja-JP" altLang="en-US" sz="1400" dirty="0" smtClean="0">
                <a:solidFill>
                  <a:srgbClr val="CC3300"/>
                </a:solidFill>
                <a:latin typeface="ＤＦＰ太丸ゴシック体"/>
                <a:ea typeface="ＤＦＰ太丸ゴシック体"/>
                <a:cs typeface="ＤＦＰ太丸ゴシック体"/>
              </a:rPr>
              <a:t>スマートホーム</a:t>
            </a:r>
            <a:endParaRPr kumimoji="1" lang="en-US" altLang="ja-JP" sz="1400" dirty="0" smtClean="0">
              <a:solidFill>
                <a:srgbClr val="CC3300"/>
              </a:solidFill>
              <a:latin typeface="ＤＦＰ太丸ゴシック体"/>
              <a:ea typeface="ＤＦＰ太丸ゴシック体"/>
              <a:cs typeface="ＤＦＰ太丸ゴシック体"/>
            </a:endParaRPr>
          </a:p>
        </p:txBody>
      </p:sp>
      <p:sp>
        <p:nvSpPr>
          <p:cNvPr id="40" name="テキスト ボックス 39"/>
          <p:cNvSpPr txBox="1"/>
          <p:nvPr/>
        </p:nvSpPr>
        <p:spPr>
          <a:xfrm>
            <a:off x="6372200" y="3571999"/>
            <a:ext cx="1604462" cy="553998"/>
          </a:xfrm>
          <a:prstGeom prst="rect">
            <a:avLst/>
          </a:prstGeom>
          <a:noFill/>
        </p:spPr>
        <p:txBody>
          <a:bodyPr wrap="square" rtlCol="0">
            <a:spAutoFit/>
          </a:bodyPr>
          <a:lstStyle/>
          <a:p>
            <a:pPr algn="r"/>
            <a:r>
              <a:rPr kumimoji="1" lang="ja-JP" altLang="en-US" sz="1000" dirty="0" smtClean="0">
                <a:solidFill>
                  <a:srgbClr val="CC3300"/>
                </a:solidFill>
                <a:latin typeface="ＤＦＰ太丸ゴシック体"/>
                <a:ea typeface="ＤＦＰ太丸ゴシック体"/>
                <a:cs typeface="ＤＦＰ太丸ゴシック体"/>
              </a:rPr>
              <a:t>スマートメーター</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サーモスタット</a:t>
            </a:r>
            <a:endParaRPr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燃料パイプライン</a:t>
            </a:r>
            <a:endParaRPr kumimoji="1" lang="en-US" altLang="ja-JP" sz="1000" dirty="0" smtClean="0">
              <a:solidFill>
                <a:srgbClr val="CC3300"/>
              </a:solidFill>
              <a:latin typeface="ＤＦＰ太丸ゴシック体"/>
              <a:ea typeface="ＤＦＰ太丸ゴシック体"/>
              <a:cs typeface="ＤＦＰ太丸ゴシック体"/>
            </a:endParaRPr>
          </a:p>
        </p:txBody>
      </p:sp>
      <p:sp>
        <p:nvSpPr>
          <p:cNvPr id="41" name="テキスト ボックス 40"/>
          <p:cNvSpPr txBox="1"/>
          <p:nvPr/>
        </p:nvSpPr>
        <p:spPr>
          <a:xfrm>
            <a:off x="1763688" y="3571999"/>
            <a:ext cx="1697901" cy="577081"/>
          </a:xfrm>
          <a:prstGeom prst="rect">
            <a:avLst/>
          </a:prstGeom>
          <a:noFill/>
        </p:spPr>
        <p:txBody>
          <a:bodyPr wrap="none" rtlCol="0">
            <a:spAutoFit/>
          </a:bodyPr>
          <a:lstStyle/>
          <a:p>
            <a:pPr marL="171450" indent="-171450">
              <a:buFont typeface="Wingdings" charset="2"/>
              <a:buChar char="v"/>
            </a:pPr>
            <a:r>
              <a:rPr lang="ja-JP" altLang="en-US" sz="1050" dirty="0" smtClean="0">
                <a:solidFill>
                  <a:srgbClr val="CC3300"/>
                </a:solidFill>
                <a:latin typeface="ＤＦＰ太丸ゴシック体"/>
                <a:ea typeface="ＤＦＰ太丸ゴシック体"/>
                <a:cs typeface="ＤＦＰ太丸ゴシック体"/>
              </a:rPr>
              <a:t>デマンド・レスポンス</a:t>
            </a:r>
            <a:endParaRPr lang="en-US" altLang="ja-JP" sz="1050" dirty="0" smtClean="0">
              <a:solidFill>
                <a:srgbClr val="CC3300"/>
              </a:solidFill>
              <a:latin typeface="ＤＦＰ太丸ゴシック体"/>
              <a:ea typeface="ＤＦＰ太丸ゴシック体"/>
              <a:cs typeface="ＤＦＰ太丸ゴシック体"/>
            </a:endParaRPr>
          </a:p>
          <a:p>
            <a:pPr marL="171450" indent="-171450">
              <a:buFont typeface="Wingdings" charset="2"/>
              <a:buChar char="v"/>
            </a:pPr>
            <a:r>
              <a:rPr lang="en-US" altLang="ja-JP" sz="1050" dirty="0" smtClean="0">
                <a:solidFill>
                  <a:srgbClr val="CC3300"/>
                </a:solidFill>
                <a:latin typeface="ＤＦＰ太丸ゴシック体"/>
                <a:ea typeface="ＤＦＰ太丸ゴシック体"/>
                <a:cs typeface="ＤＦＰ太丸ゴシック体"/>
              </a:rPr>
              <a:t>BEMS/HEMS</a:t>
            </a:r>
          </a:p>
          <a:p>
            <a:pPr marL="171450" indent="-171450">
              <a:buFont typeface="Wingdings" charset="2"/>
              <a:buChar char="v"/>
            </a:pPr>
            <a:r>
              <a:rPr lang="ja-JP" altLang="en-US" sz="1050" dirty="0" smtClean="0">
                <a:solidFill>
                  <a:srgbClr val="CC3300"/>
                </a:solidFill>
                <a:latin typeface="ＤＦＰ太丸ゴシック体"/>
                <a:ea typeface="ＤＦＰ太丸ゴシック体"/>
                <a:cs typeface="ＤＦＰ太丸ゴシック体"/>
              </a:rPr>
              <a:t>マイクロ・グリッド</a:t>
            </a:r>
            <a:endParaRPr lang="en-US" altLang="ja-JP" sz="1050" dirty="0" smtClean="0">
              <a:solidFill>
                <a:srgbClr val="CC3300"/>
              </a:solidFill>
              <a:latin typeface="ＤＦＰ太丸ゴシック体"/>
              <a:ea typeface="ＤＦＰ太丸ゴシック体"/>
              <a:cs typeface="ＤＦＰ太丸ゴシック体"/>
            </a:endParaRPr>
          </a:p>
        </p:txBody>
      </p:sp>
      <p:sp>
        <p:nvSpPr>
          <p:cNvPr id="42" name="正方形/長方形 41"/>
          <p:cNvSpPr/>
          <p:nvPr/>
        </p:nvSpPr>
        <p:spPr bwMode="auto">
          <a:xfrm>
            <a:off x="1619672" y="1052736"/>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3" name="正方形/長方形 42"/>
          <p:cNvSpPr/>
          <p:nvPr/>
        </p:nvSpPr>
        <p:spPr bwMode="auto">
          <a:xfrm>
            <a:off x="4392489" y="1196752"/>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4" name="正方形/長方形 43"/>
          <p:cNvSpPr/>
          <p:nvPr/>
        </p:nvSpPr>
        <p:spPr bwMode="auto">
          <a:xfrm>
            <a:off x="4464497" y="126876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45" name="正方形/長方形 44"/>
          <p:cNvSpPr/>
          <p:nvPr/>
        </p:nvSpPr>
        <p:spPr bwMode="auto">
          <a:xfrm>
            <a:off x="4464497"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46" name="正方形/長方形 45"/>
          <p:cNvSpPr/>
          <p:nvPr/>
        </p:nvSpPr>
        <p:spPr bwMode="auto">
          <a:xfrm>
            <a:off x="4464497" y="2276872"/>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47" name="正方形/長方形 46"/>
          <p:cNvSpPr/>
          <p:nvPr/>
        </p:nvSpPr>
        <p:spPr bwMode="auto">
          <a:xfrm>
            <a:off x="4896545"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48" name="正方形/長方形 47"/>
          <p:cNvSpPr/>
          <p:nvPr/>
        </p:nvSpPr>
        <p:spPr bwMode="auto">
          <a:xfrm>
            <a:off x="3419872" y="1196752"/>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9" name="正方形/長方形 48"/>
          <p:cNvSpPr/>
          <p:nvPr/>
        </p:nvSpPr>
        <p:spPr bwMode="auto">
          <a:xfrm>
            <a:off x="3491880" y="126876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50" name="正方形/長方形 49"/>
          <p:cNvSpPr/>
          <p:nvPr/>
        </p:nvSpPr>
        <p:spPr bwMode="auto">
          <a:xfrm>
            <a:off x="3491880"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51" name="正方形/長方形 50"/>
          <p:cNvSpPr/>
          <p:nvPr/>
        </p:nvSpPr>
        <p:spPr bwMode="auto">
          <a:xfrm>
            <a:off x="3491880" y="2276872"/>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52" name="正方形/長方形 51"/>
          <p:cNvSpPr/>
          <p:nvPr/>
        </p:nvSpPr>
        <p:spPr bwMode="auto">
          <a:xfrm>
            <a:off x="3923928"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53" name="正方形/長方形 52"/>
          <p:cNvSpPr/>
          <p:nvPr/>
        </p:nvSpPr>
        <p:spPr bwMode="auto">
          <a:xfrm>
            <a:off x="5364088" y="1196752"/>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54" name="正方形/長方形 53"/>
          <p:cNvSpPr/>
          <p:nvPr/>
        </p:nvSpPr>
        <p:spPr bwMode="auto">
          <a:xfrm>
            <a:off x="5436096" y="126876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55" name="正方形/長方形 54"/>
          <p:cNvSpPr/>
          <p:nvPr/>
        </p:nvSpPr>
        <p:spPr bwMode="auto">
          <a:xfrm>
            <a:off x="5436096"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56" name="正方形/長方形 55"/>
          <p:cNvSpPr/>
          <p:nvPr/>
        </p:nvSpPr>
        <p:spPr bwMode="auto">
          <a:xfrm>
            <a:off x="5436096" y="2276872"/>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57" name="正方形/長方形 56"/>
          <p:cNvSpPr/>
          <p:nvPr/>
        </p:nvSpPr>
        <p:spPr bwMode="auto">
          <a:xfrm>
            <a:off x="5868144"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58" name="テキスト ボックス 57"/>
          <p:cNvSpPr txBox="1"/>
          <p:nvPr/>
        </p:nvSpPr>
        <p:spPr>
          <a:xfrm>
            <a:off x="1619672" y="1052736"/>
            <a:ext cx="1415772" cy="584776"/>
          </a:xfrm>
          <a:prstGeom prst="rect">
            <a:avLst/>
          </a:prstGeom>
          <a:noFill/>
        </p:spPr>
        <p:txBody>
          <a:bodyPr wrap="none" rtlCol="0">
            <a:spAutoFit/>
          </a:bodyPr>
          <a:lstStyle/>
          <a:p>
            <a:r>
              <a:rPr kumimoji="1" lang="ja-JP" altLang="en-US" sz="3200" dirty="0" smtClean="0">
                <a:solidFill>
                  <a:srgbClr val="CC3300"/>
                </a:solidFill>
                <a:latin typeface="ＤＦＰ太丸ゴシック体"/>
                <a:ea typeface="ＤＦＰ太丸ゴシック体"/>
                <a:cs typeface="ＤＦＰ太丸ゴシック体"/>
              </a:rPr>
              <a:t>自動車</a:t>
            </a:r>
            <a:endParaRPr kumimoji="1" lang="en-US" altLang="ja-JP" sz="3200" dirty="0" smtClean="0">
              <a:solidFill>
                <a:srgbClr val="CC3300"/>
              </a:solidFill>
              <a:latin typeface="ＤＦＰ太丸ゴシック体"/>
              <a:ea typeface="ＤＦＰ太丸ゴシック体"/>
              <a:cs typeface="ＤＦＰ太丸ゴシック体"/>
            </a:endParaRPr>
          </a:p>
        </p:txBody>
      </p:sp>
      <p:sp>
        <p:nvSpPr>
          <p:cNvPr id="59" name="テキスト ボックス 58"/>
          <p:cNvSpPr txBox="1"/>
          <p:nvPr/>
        </p:nvSpPr>
        <p:spPr>
          <a:xfrm>
            <a:off x="6372200" y="1699791"/>
            <a:ext cx="1604462" cy="553998"/>
          </a:xfrm>
          <a:prstGeom prst="rect">
            <a:avLst/>
          </a:prstGeom>
          <a:noFill/>
        </p:spPr>
        <p:txBody>
          <a:bodyPr wrap="square" rtlCol="0">
            <a:spAutoFit/>
          </a:bodyPr>
          <a:lstStyle/>
          <a:p>
            <a:pPr algn="r"/>
            <a:r>
              <a:rPr kumimoji="1" lang="ja-JP" altLang="en-US" sz="1000" dirty="0" smtClean="0">
                <a:solidFill>
                  <a:srgbClr val="CC3300"/>
                </a:solidFill>
                <a:latin typeface="ＤＦＰ太丸ゴシック体"/>
                <a:ea typeface="ＤＦＰ太丸ゴシック体"/>
                <a:cs typeface="ＤＦＰ太丸ゴシック体"/>
              </a:rPr>
              <a:t>車載</a:t>
            </a:r>
            <a:r>
              <a:rPr kumimoji="1" lang="en-US" altLang="ja-JP" sz="1000" dirty="0" smtClean="0">
                <a:solidFill>
                  <a:srgbClr val="CC3300"/>
                </a:solidFill>
                <a:latin typeface="ＤＦＰ太丸ゴシック体"/>
                <a:ea typeface="ＤＦＰ太丸ゴシック体"/>
                <a:cs typeface="ＤＦＰ太丸ゴシック体"/>
              </a:rPr>
              <a:t>OS</a:t>
            </a:r>
          </a:p>
          <a:p>
            <a:pPr algn="r"/>
            <a:r>
              <a:rPr lang="ja-JP" altLang="en-US" sz="1000" dirty="0" smtClean="0">
                <a:solidFill>
                  <a:srgbClr val="CC3300"/>
                </a:solidFill>
                <a:latin typeface="ＤＦＰ太丸ゴシック体"/>
                <a:ea typeface="ＤＦＰ太丸ゴシック体"/>
                <a:cs typeface="ＤＦＰ太丸ゴシック体"/>
              </a:rPr>
              <a:t>各種センサー</a:t>
            </a:r>
            <a:endParaRPr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自動運転システム</a:t>
            </a:r>
            <a:endParaRPr lang="en-US" altLang="ja-JP" sz="1000" dirty="0" smtClean="0">
              <a:solidFill>
                <a:srgbClr val="CC3300"/>
              </a:solidFill>
              <a:latin typeface="ＤＦＰ太丸ゴシック体"/>
              <a:ea typeface="ＤＦＰ太丸ゴシック体"/>
              <a:cs typeface="ＤＦＰ太丸ゴシック体"/>
            </a:endParaRPr>
          </a:p>
        </p:txBody>
      </p:sp>
      <p:sp>
        <p:nvSpPr>
          <p:cNvPr id="60" name="テキスト ボックス 59"/>
          <p:cNvSpPr txBox="1"/>
          <p:nvPr/>
        </p:nvSpPr>
        <p:spPr>
          <a:xfrm>
            <a:off x="1763688" y="1699791"/>
            <a:ext cx="1300356" cy="577081"/>
          </a:xfrm>
          <a:prstGeom prst="rect">
            <a:avLst/>
          </a:prstGeom>
          <a:noFill/>
        </p:spPr>
        <p:txBody>
          <a:bodyPr wrap="none" rtlCol="0">
            <a:spAutoFit/>
          </a:bodyPr>
          <a:lstStyle/>
          <a:p>
            <a:pPr marL="171450" indent="-171450">
              <a:buFont typeface="Wingdings" charset="2"/>
              <a:buChar char="v"/>
            </a:pPr>
            <a:r>
              <a:rPr lang="ja-JP" altLang="en-US" sz="1050" dirty="0" smtClean="0">
                <a:solidFill>
                  <a:srgbClr val="CC3300"/>
                </a:solidFill>
                <a:latin typeface="ＤＦＰ太丸ゴシック体"/>
                <a:ea typeface="ＤＦＰ太丸ゴシック体"/>
                <a:cs typeface="ＤＦＰ太丸ゴシック体"/>
              </a:rPr>
              <a:t>自動車保険</a:t>
            </a:r>
            <a:endParaRPr lang="en-US" altLang="ja-JP" sz="1050" dirty="0" smtClean="0">
              <a:solidFill>
                <a:srgbClr val="CC3300"/>
              </a:solidFill>
              <a:latin typeface="ＤＦＰ太丸ゴシック体"/>
              <a:ea typeface="ＤＦＰ太丸ゴシック体"/>
              <a:cs typeface="ＤＦＰ太丸ゴシック体"/>
            </a:endParaRPr>
          </a:p>
          <a:p>
            <a:pPr marL="171450" indent="-171450">
              <a:buFont typeface="Wingdings" charset="2"/>
              <a:buChar char="v"/>
            </a:pPr>
            <a:r>
              <a:rPr lang="ja-JP" altLang="en-US" sz="1050" dirty="0" smtClean="0">
                <a:solidFill>
                  <a:srgbClr val="CC3300"/>
                </a:solidFill>
                <a:latin typeface="ＤＦＰ太丸ゴシック体"/>
                <a:ea typeface="ＤＦＰ太丸ゴシック体"/>
                <a:cs typeface="ＤＦＰ太丸ゴシック体"/>
              </a:rPr>
              <a:t>テレマティクス</a:t>
            </a:r>
            <a:endParaRPr lang="en-US" altLang="ja-JP" sz="1050" dirty="0" smtClean="0">
              <a:solidFill>
                <a:srgbClr val="CC3300"/>
              </a:solidFill>
              <a:latin typeface="ＤＦＰ太丸ゴシック体"/>
              <a:ea typeface="ＤＦＰ太丸ゴシック体"/>
              <a:cs typeface="ＤＦＰ太丸ゴシック体"/>
            </a:endParaRPr>
          </a:p>
          <a:p>
            <a:pPr marL="171450" indent="-171450">
              <a:buFont typeface="Wingdings" charset="2"/>
              <a:buChar char="v"/>
            </a:pPr>
            <a:r>
              <a:rPr lang="ja-JP" altLang="en-US" sz="1050" dirty="0" smtClean="0">
                <a:solidFill>
                  <a:srgbClr val="CC3300"/>
                </a:solidFill>
                <a:latin typeface="ＤＦＰ太丸ゴシック体"/>
                <a:ea typeface="ＤＦＰ太丸ゴシック体"/>
                <a:cs typeface="ＤＦＰ太丸ゴシック体"/>
              </a:rPr>
              <a:t>運送・配送業務</a:t>
            </a:r>
            <a:endParaRPr lang="en-US" altLang="ja-JP" sz="1050" dirty="0" smtClean="0">
              <a:solidFill>
                <a:srgbClr val="CC3300"/>
              </a:solidFill>
              <a:latin typeface="ＤＦＰ太丸ゴシック体"/>
              <a:ea typeface="ＤＦＰ太丸ゴシック体"/>
              <a:cs typeface="ＤＦＰ太丸ゴシック体"/>
            </a:endParaRPr>
          </a:p>
        </p:txBody>
      </p:sp>
      <p:sp>
        <p:nvSpPr>
          <p:cNvPr id="6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77</a:t>
            </a:fld>
            <a:endParaRPr kumimoji="1" lang="ja-JP" altLang="en-US" dirty="0"/>
          </a:p>
        </p:txBody>
      </p:sp>
    </p:spTree>
    <p:extLst>
      <p:ext uri="{BB962C8B-B14F-4D97-AF65-F5344CB8AC3E}">
        <p14:creationId xmlns:p14="http://schemas.microsoft.com/office/powerpoint/2010/main" val="272461872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ビッグデータの仕組みと使われ方</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7"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78</a:t>
            </a:fld>
            <a:endParaRPr kumimoji="1" lang="ja-JP" altLang="en-US" dirty="0"/>
          </a:p>
        </p:txBody>
      </p:sp>
    </p:spTree>
    <p:extLst>
      <p:ext uri="{BB962C8B-B14F-4D97-AF65-F5344CB8AC3E}">
        <p14:creationId xmlns:p14="http://schemas.microsoft.com/office/powerpoint/2010/main" val="14084732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p:cNvSpPr/>
          <p:nvPr/>
        </p:nvSpPr>
        <p:spPr>
          <a:xfrm>
            <a:off x="533400" y="2647950"/>
            <a:ext cx="8077200" cy="2717799"/>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円柱 3"/>
          <p:cNvSpPr/>
          <p:nvPr/>
        </p:nvSpPr>
        <p:spPr bwMode="auto">
          <a:xfrm>
            <a:off x="533400" y="908720"/>
            <a:ext cx="8077200" cy="1669380"/>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a:xfrm>
            <a:off x="717550" y="1438077"/>
            <a:ext cx="4953000" cy="9461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345" name="タイトル 1"/>
          <p:cNvSpPr>
            <a:spLocks noGrp="1"/>
          </p:cNvSpPr>
          <p:nvPr>
            <p:ph type="title"/>
          </p:nvPr>
        </p:nvSpPr>
        <p:spPr>
          <a:xfrm>
            <a:off x="465137" y="209550"/>
            <a:ext cx="8678863" cy="493713"/>
          </a:xfrm>
        </p:spPr>
        <p:txBody>
          <a:bodyPr/>
          <a:lstStyle/>
          <a:p>
            <a:r>
              <a:rPr lang="ja-JP" altLang="en-US" sz="2800" dirty="0" smtClean="0">
                <a:ea typeface="ＭＳ Ｐゴシック" charset="-128"/>
              </a:rPr>
              <a:t>ビッグデータの仕組み</a:t>
            </a:r>
          </a:p>
        </p:txBody>
      </p:sp>
      <p:sp>
        <p:nvSpPr>
          <p:cNvPr id="19" name="角丸四角形 18"/>
          <p:cNvSpPr/>
          <p:nvPr/>
        </p:nvSpPr>
        <p:spPr bwMode="auto">
          <a:xfrm>
            <a:off x="873224" y="1556421"/>
            <a:ext cx="22860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非構造化</a:t>
            </a:r>
          </a:p>
        </p:txBody>
      </p:sp>
      <p:sp>
        <p:nvSpPr>
          <p:cNvPr id="22" name="角丸四角形 21"/>
          <p:cNvSpPr/>
          <p:nvPr/>
        </p:nvSpPr>
        <p:spPr bwMode="auto">
          <a:xfrm>
            <a:off x="873224"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テキスト</a:t>
            </a:r>
          </a:p>
        </p:txBody>
      </p:sp>
      <p:sp>
        <p:nvSpPr>
          <p:cNvPr id="23" name="角丸四角形 22"/>
          <p:cNvSpPr/>
          <p:nvPr/>
        </p:nvSpPr>
        <p:spPr bwMode="auto">
          <a:xfrm>
            <a:off x="1676400"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動画</a:t>
            </a:r>
          </a:p>
        </p:txBody>
      </p:sp>
      <p:sp>
        <p:nvSpPr>
          <p:cNvPr id="24" name="角丸四角形 23"/>
          <p:cNvSpPr/>
          <p:nvPr/>
        </p:nvSpPr>
        <p:spPr bwMode="auto">
          <a:xfrm>
            <a:off x="2467272"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音声</a:t>
            </a:r>
          </a:p>
        </p:txBody>
      </p:sp>
      <p:sp>
        <p:nvSpPr>
          <p:cNvPr id="5" name="テキスト ボックス 4"/>
          <p:cNvSpPr txBox="1"/>
          <p:nvPr/>
        </p:nvSpPr>
        <p:spPr>
          <a:xfrm>
            <a:off x="3429000" y="908720"/>
            <a:ext cx="2286000" cy="461665"/>
          </a:xfrm>
          <a:prstGeom prst="rect">
            <a:avLst/>
          </a:prstGeom>
          <a:noFill/>
        </p:spPr>
        <p:txBody>
          <a:bodyPr wrap="square" rtlCol="0">
            <a:spAutoFit/>
          </a:bodyPr>
          <a:lstStyle/>
          <a:p>
            <a:pPr algn="ctr"/>
            <a:r>
              <a:rPr kumimoji="1" lang="ja-JP" altLang="en-US" sz="2400" dirty="0" smtClean="0">
                <a:solidFill>
                  <a:srgbClr val="0000FF"/>
                </a:solidFill>
                <a:effectLst/>
              </a:rPr>
              <a:t>ビッグデータ</a:t>
            </a:r>
            <a:endParaRPr kumimoji="1" lang="ja-JP" altLang="en-US" sz="2400" dirty="0">
              <a:solidFill>
                <a:srgbClr val="0000FF"/>
              </a:solidFill>
              <a:effectLst/>
            </a:endParaRPr>
          </a:p>
        </p:txBody>
      </p:sp>
      <p:sp>
        <p:nvSpPr>
          <p:cNvPr id="2" name="正方形/長方形 1"/>
          <p:cNvSpPr/>
          <p:nvPr/>
        </p:nvSpPr>
        <p:spPr>
          <a:xfrm>
            <a:off x="1214487" y="2806697"/>
            <a:ext cx="923826" cy="2470151"/>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の分割処理</a:t>
            </a:r>
            <a:endParaRPr lang="en-US" altLang="ja-JP" sz="10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MAP</a:t>
            </a:r>
            <a:r>
              <a:rPr kumimoji="1" lang="ja-JP" altLang="en-US" sz="800" dirty="0" smtClean="0">
                <a:solidFill>
                  <a:srgbClr val="FFFFFF"/>
                </a:solidFill>
                <a:latin typeface="ＭＳ Ｐゴシック"/>
                <a:ea typeface="ＭＳ Ｐゴシック"/>
                <a:cs typeface="ＭＳ Ｐゴシック"/>
              </a:rPr>
              <a:t>処理）</a:t>
            </a:r>
            <a:endParaRPr kumimoji="1"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7100143" y="2806697"/>
            <a:ext cx="923826" cy="247015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演算結果</a:t>
            </a:r>
            <a:endParaRPr kumimoji="1" lang="en-US" altLang="ja-JP" sz="10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の集約処理</a:t>
            </a:r>
            <a:endParaRPr kumimoji="1" lang="en-US" altLang="ja-JP" sz="800" dirty="0" smtClean="0">
              <a:solidFill>
                <a:srgbClr val="FFFFFF"/>
              </a:solidFill>
              <a:latin typeface="ＭＳ Ｐゴシック"/>
              <a:ea typeface="ＭＳ Ｐゴシック"/>
              <a:cs typeface="ＭＳ Ｐゴシック"/>
            </a:endParaRPr>
          </a:p>
          <a:p>
            <a:pPr algn="ctr"/>
            <a:r>
              <a:rPr lang="en-US" altLang="ja-JP" sz="800" dirty="0" smtClean="0">
                <a:solidFill>
                  <a:srgbClr val="FFFFFF"/>
                </a:solidFill>
                <a:latin typeface="ＭＳ Ｐゴシック"/>
                <a:ea typeface="ＭＳ Ｐゴシック"/>
                <a:cs typeface="ＭＳ Ｐゴシック"/>
              </a:rPr>
              <a:t>(REDUCE</a:t>
            </a:r>
            <a:r>
              <a:rPr lang="ja-JP" altLang="en-US" sz="800" dirty="0" smtClean="0">
                <a:solidFill>
                  <a:srgbClr val="FFFFFF"/>
                </a:solidFill>
                <a:latin typeface="ＭＳ Ｐゴシック"/>
                <a:ea typeface="ＭＳ Ｐゴシック"/>
                <a:cs typeface="ＭＳ Ｐゴシック"/>
              </a:rPr>
              <a:t>処理</a:t>
            </a:r>
            <a:r>
              <a:rPr lang="en-US" altLang="ja-JP" sz="800" dirty="0" smtClean="0">
                <a:solidFill>
                  <a:srgbClr val="FFFFFF"/>
                </a:solidFill>
                <a:latin typeface="ＭＳ Ｐゴシック"/>
                <a:ea typeface="ＭＳ Ｐゴシック"/>
                <a:cs typeface="ＭＳ Ｐゴシック"/>
              </a:rPr>
              <a:t>)</a:t>
            </a:r>
          </a:p>
        </p:txBody>
      </p:sp>
      <p:sp>
        <p:nvSpPr>
          <p:cNvPr id="105" name="正方形/長方形 104"/>
          <p:cNvSpPr/>
          <p:nvPr/>
        </p:nvSpPr>
        <p:spPr>
          <a:xfrm>
            <a:off x="2839244" y="3289302"/>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コンピューター</a:t>
            </a:r>
            <a:r>
              <a:rPr lang="en-US" altLang="ja-JP" sz="1200" dirty="0" smtClean="0">
                <a:solidFill>
                  <a:srgbClr val="FFFFFF"/>
                </a:solidFill>
                <a:latin typeface="ＭＳ Ｐゴシック"/>
                <a:ea typeface="ＭＳ Ｐゴシック"/>
                <a:cs typeface="ＭＳ Ｐゴシック"/>
              </a:rPr>
              <a:t>1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2839244" y="3543301"/>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コンピューター</a:t>
            </a:r>
            <a:r>
              <a:rPr lang="en-US" altLang="ja-JP" sz="1200" dirty="0" smtClean="0">
                <a:solidFill>
                  <a:srgbClr val="FFFFFF"/>
                </a:solidFill>
                <a:latin typeface="ＭＳ Ｐゴシック"/>
                <a:cs typeface="ＭＳ Ｐゴシック"/>
              </a:rPr>
              <a:t>2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839244" y="3797298"/>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コンピューター</a:t>
            </a:r>
            <a:r>
              <a:rPr lang="en-US" altLang="ja-JP" sz="1200" dirty="0" smtClean="0">
                <a:solidFill>
                  <a:srgbClr val="FFFFFF"/>
                </a:solidFill>
                <a:latin typeface="ＭＳ Ｐゴシック"/>
                <a:cs typeface="ＭＳ Ｐゴシック"/>
              </a:rPr>
              <a:t>3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p:cNvSpPr/>
          <p:nvPr/>
        </p:nvSpPr>
        <p:spPr>
          <a:xfrm>
            <a:off x="2839244" y="4451780"/>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コンピューター</a:t>
            </a:r>
            <a:r>
              <a:rPr lang="en-US" altLang="ja-JP" sz="1200" dirty="0" smtClean="0">
                <a:solidFill>
                  <a:srgbClr val="FFFFFF"/>
                </a:solidFill>
                <a:latin typeface="ＭＳ Ｐゴシック"/>
                <a:cs typeface="ＭＳ Ｐゴシック"/>
              </a:rPr>
              <a:t>n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533400" y="5575300"/>
            <a:ext cx="6604000" cy="88264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chemeClr val="bg1"/>
                </a:solidFill>
                <a:latin typeface="ＭＳ Ｐゴシック"/>
                <a:ea typeface="ＭＳ Ｐゴシック"/>
                <a:cs typeface="ＭＳ Ｐゴシック"/>
              </a:rPr>
              <a:t>知見（</a:t>
            </a:r>
            <a:r>
              <a:rPr lang="ja-JP" altLang="en-US" sz="2000" dirty="0" smtClean="0">
                <a:solidFill>
                  <a:schemeClr val="bg1"/>
                </a:solidFill>
                <a:latin typeface="ＭＳ Ｐゴシック"/>
                <a:ea typeface="ＭＳ Ｐゴシック"/>
                <a:cs typeface="ＭＳ Ｐゴシック"/>
              </a:rPr>
              <a:t>インテリジェンス</a:t>
            </a:r>
            <a:r>
              <a:rPr kumimoji="1" lang="ja-JP" altLang="en-US" sz="2000" dirty="0" smtClean="0">
                <a:solidFill>
                  <a:schemeClr val="bg1"/>
                </a:solidFill>
                <a:latin typeface="ＭＳ Ｐゴシック"/>
                <a:ea typeface="ＭＳ Ｐゴシック"/>
                <a:cs typeface="ＭＳ Ｐゴシック"/>
              </a:rPr>
              <a:t>）やノウハウ</a:t>
            </a:r>
            <a:endParaRPr kumimoji="1" lang="en-US" altLang="ja-JP" sz="2000" dirty="0" smtClean="0">
              <a:solidFill>
                <a:schemeClr val="bg1"/>
              </a:solidFill>
              <a:latin typeface="ＭＳ Ｐゴシック"/>
              <a:ea typeface="ＭＳ Ｐゴシック"/>
              <a:cs typeface="ＭＳ Ｐゴシック"/>
            </a:endParaRPr>
          </a:p>
          <a:p>
            <a:pPr algn="ctr"/>
            <a:r>
              <a:rPr kumimoji="1" lang="ja-JP" altLang="en-US" sz="1400" dirty="0" smtClean="0">
                <a:solidFill>
                  <a:schemeClr val="bg1"/>
                </a:solidFill>
                <a:latin typeface="ＭＳ Ｐゴシック"/>
                <a:ea typeface="ＭＳ Ｐゴシック"/>
                <a:cs typeface="ＭＳ Ｐゴシック"/>
              </a:rPr>
              <a:t>アドバイス、ガイド、制御、最適化などのために使われる</a:t>
            </a:r>
            <a:endParaRPr kumimoji="1" lang="ja-JP" altLang="en-US" sz="1400" dirty="0">
              <a:solidFill>
                <a:schemeClr val="bg1"/>
              </a:solidFill>
              <a:latin typeface="ＭＳ Ｐゴシック"/>
              <a:ea typeface="ＭＳ Ｐゴシック"/>
              <a:cs typeface="ＭＳ Ｐゴシック"/>
            </a:endParaRPr>
          </a:p>
        </p:txBody>
      </p:sp>
      <p:sp>
        <p:nvSpPr>
          <p:cNvPr id="113" name="上矢印 112"/>
          <p:cNvSpPr/>
          <p:nvPr/>
        </p:nvSpPr>
        <p:spPr bwMode="auto">
          <a:xfrm flipV="1">
            <a:off x="1214486" y="2444746"/>
            <a:ext cx="923827" cy="523965"/>
          </a:xfrm>
          <a:prstGeom prst="upArrow">
            <a:avLst/>
          </a:prstGeom>
          <a:solidFill>
            <a:schemeClr val="accent3">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cxnSp>
        <p:nvCxnSpPr>
          <p:cNvPr id="6" name="直線矢印コネクタ 5"/>
          <p:cNvCxnSpPr>
            <a:stCxn id="2" idx="3"/>
            <a:endCxn id="105" idx="1"/>
          </p:cNvCxnSpPr>
          <p:nvPr/>
        </p:nvCxnSpPr>
        <p:spPr>
          <a:xfrm flipV="1">
            <a:off x="2138313" y="3403603"/>
            <a:ext cx="700931" cy="638170"/>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4339580" y="4044948"/>
            <a:ext cx="461665" cy="438582"/>
          </a:xfrm>
          <a:prstGeom prst="rect">
            <a:avLst/>
          </a:prstGeom>
          <a:noFill/>
        </p:spPr>
        <p:txBody>
          <a:bodyPr vert="eaVert" wrap="none" rtlCol="0">
            <a:spAutoFit/>
          </a:bodyPr>
          <a:lstStyle/>
          <a:p>
            <a:pPr algn="ctr"/>
            <a:r>
              <a:rPr kumimoji="1" lang="ja-JP" altLang="en-US" dirty="0" smtClean="0">
                <a:solidFill>
                  <a:srgbClr val="000090"/>
                </a:solidFill>
              </a:rPr>
              <a:t>・・・</a:t>
            </a:r>
            <a:endParaRPr kumimoji="1" lang="ja-JP" altLang="en-US" dirty="0">
              <a:solidFill>
                <a:srgbClr val="000090"/>
              </a:solidFill>
            </a:endParaRPr>
          </a:p>
        </p:txBody>
      </p:sp>
      <p:cxnSp>
        <p:nvCxnSpPr>
          <p:cNvPr id="114" name="直線矢印コネクタ 113"/>
          <p:cNvCxnSpPr>
            <a:stCxn id="2" idx="3"/>
            <a:endCxn id="108" idx="1"/>
          </p:cNvCxnSpPr>
          <p:nvPr/>
        </p:nvCxnSpPr>
        <p:spPr>
          <a:xfrm flipV="1">
            <a:off x="2138313" y="3657602"/>
            <a:ext cx="700931" cy="38417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2" idx="3"/>
            <a:endCxn id="109" idx="1"/>
          </p:cNvCxnSpPr>
          <p:nvPr/>
        </p:nvCxnSpPr>
        <p:spPr>
          <a:xfrm flipV="1">
            <a:off x="2138313" y="3911599"/>
            <a:ext cx="700931" cy="130174"/>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2" idx="3"/>
            <a:endCxn id="110" idx="1"/>
          </p:cNvCxnSpPr>
          <p:nvPr/>
        </p:nvCxnSpPr>
        <p:spPr>
          <a:xfrm>
            <a:off x="2138313" y="4041773"/>
            <a:ext cx="700931" cy="524308"/>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5" idx="3"/>
            <a:endCxn id="85" idx="1"/>
          </p:cNvCxnSpPr>
          <p:nvPr/>
        </p:nvCxnSpPr>
        <p:spPr>
          <a:xfrm>
            <a:off x="6301581" y="3403603"/>
            <a:ext cx="798562" cy="638170"/>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8" idx="3"/>
            <a:endCxn id="85" idx="1"/>
          </p:cNvCxnSpPr>
          <p:nvPr/>
        </p:nvCxnSpPr>
        <p:spPr>
          <a:xfrm>
            <a:off x="6301581" y="3657602"/>
            <a:ext cx="798562" cy="38417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09" idx="3"/>
            <a:endCxn id="85" idx="1"/>
          </p:cNvCxnSpPr>
          <p:nvPr/>
        </p:nvCxnSpPr>
        <p:spPr>
          <a:xfrm>
            <a:off x="6301581" y="3911599"/>
            <a:ext cx="798562" cy="130174"/>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10" idx="3"/>
            <a:endCxn id="85" idx="1"/>
          </p:cNvCxnSpPr>
          <p:nvPr/>
        </p:nvCxnSpPr>
        <p:spPr>
          <a:xfrm flipV="1">
            <a:off x="6301581" y="4041773"/>
            <a:ext cx="798562" cy="524308"/>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曲折矢印 30"/>
          <p:cNvSpPr/>
          <p:nvPr/>
        </p:nvSpPr>
        <p:spPr>
          <a:xfrm rot="10800000">
            <a:off x="7050880" y="5143500"/>
            <a:ext cx="664370" cy="1085850"/>
          </a:xfrm>
          <a:prstGeom prst="bentArrow">
            <a:avLst>
              <a:gd name="adj1" fmla="val 44804"/>
              <a:gd name="adj2" fmla="val 30735"/>
              <a:gd name="adj3" fmla="val 25000"/>
              <a:gd name="adj4" fmla="val 4375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344" name="テキスト ボックス 57343"/>
          <p:cNvSpPr txBox="1"/>
          <p:nvPr/>
        </p:nvSpPr>
        <p:spPr>
          <a:xfrm>
            <a:off x="3414370" y="4749797"/>
            <a:ext cx="2300630" cy="584776"/>
          </a:xfrm>
          <a:prstGeom prst="rect">
            <a:avLst/>
          </a:prstGeom>
          <a:noFill/>
        </p:spPr>
        <p:txBody>
          <a:bodyPr wrap="none" rtlCol="0">
            <a:spAutoFit/>
          </a:bodyPr>
          <a:lstStyle/>
          <a:p>
            <a:pPr algn="ctr"/>
            <a:r>
              <a:rPr lang="ja-JP" altLang="en-US" dirty="0" smtClean="0">
                <a:solidFill>
                  <a:srgbClr val="000090"/>
                </a:solidFill>
              </a:rPr>
              <a:t>分析（アナリティクス）</a:t>
            </a:r>
            <a:endParaRPr lang="en-US" altLang="ja-JP" dirty="0" smtClean="0">
              <a:solidFill>
                <a:srgbClr val="000090"/>
              </a:solidFill>
            </a:endParaRPr>
          </a:p>
          <a:p>
            <a:pPr algn="ctr"/>
            <a:r>
              <a:rPr kumimoji="1" lang="ja-JP" altLang="en-US" sz="1400" dirty="0" smtClean="0">
                <a:solidFill>
                  <a:srgbClr val="000090"/>
                </a:solidFill>
              </a:rPr>
              <a:t>統計や人工知能などの手法</a:t>
            </a:r>
            <a:endParaRPr kumimoji="1" lang="ja-JP" altLang="en-US" sz="1400" dirty="0">
              <a:solidFill>
                <a:srgbClr val="000090"/>
              </a:solidFill>
            </a:endParaRPr>
          </a:p>
        </p:txBody>
      </p:sp>
      <p:sp>
        <p:nvSpPr>
          <p:cNvPr id="126" name="テキスト ボックス 125"/>
          <p:cNvSpPr txBox="1"/>
          <p:nvPr/>
        </p:nvSpPr>
        <p:spPr>
          <a:xfrm>
            <a:off x="2887901" y="2660934"/>
            <a:ext cx="3365024" cy="307777"/>
          </a:xfrm>
          <a:prstGeom prst="rect">
            <a:avLst/>
          </a:prstGeom>
          <a:noFill/>
        </p:spPr>
        <p:txBody>
          <a:bodyPr wrap="none" rtlCol="0">
            <a:spAutoFit/>
          </a:bodyPr>
          <a:lstStyle/>
          <a:p>
            <a:pPr algn="ctr"/>
            <a:r>
              <a:rPr kumimoji="1" lang="ja-JP" altLang="en-US" sz="1400" dirty="0" smtClean="0">
                <a:solidFill>
                  <a:srgbClr val="000090"/>
                </a:solidFill>
              </a:rPr>
              <a:t>多数のコンピューターによる並列分散処理</a:t>
            </a:r>
            <a:endParaRPr kumimoji="1" lang="ja-JP" altLang="en-US" sz="1400" dirty="0">
              <a:solidFill>
                <a:srgbClr val="000090"/>
              </a:solidFill>
            </a:endParaRPr>
          </a:p>
        </p:txBody>
      </p:sp>
      <p:sp>
        <p:nvSpPr>
          <p:cNvPr id="3" name="正方形/長方形 2"/>
          <p:cNvSpPr/>
          <p:nvPr/>
        </p:nvSpPr>
        <p:spPr>
          <a:xfrm>
            <a:off x="5867400" y="1435100"/>
            <a:ext cx="2559050" cy="94615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角丸四角形 19"/>
          <p:cNvSpPr/>
          <p:nvPr/>
        </p:nvSpPr>
        <p:spPr bwMode="auto">
          <a:xfrm>
            <a:off x="3227487" y="1556421"/>
            <a:ext cx="2286000" cy="304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半構造化</a:t>
            </a:r>
          </a:p>
        </p:txBody>
      </p:sp>
      <p:sp>
        <p:nvSpPr>
          <p:cNvPr id="28" name="角丸四角形 27"/>
          <p:cNvSpPr/>
          <p:nvPr/>
        </p:nvSpPr>
        <p:spPr bwMode="auto">
          <a:xfrm>
            <a:off x="32274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Arial" pitchFamily="34" charset="0"/>
                <a:ea typeface="HGP創英角ｺﾞｼｯｸUB" pitchFamily="50" charset="-128"/>
                <a:cs typeface="Arial" pitchFamily="34" charset="0"/>
              </a:rPr>
              <a:t>XML</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5" name="角丸四角形 44"/>
          <p:cNvSpPr/>
          <p:nvPr/>
        </p:nvSpPr>
        <p:spPr bwMode="auto">
          <a:xfrm>
            <a:off x="6007100" y="1556421"/>
            <a:ext cx="2286000" cy="3048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構造化</a:t>
            </a:r>
          </a:p>
        </p:txBody>
      </p:sp>
      <p:sp>
        <p:nvSpPr>
          <p:cNvPr id="46" name="角丸四角形 45"/>
          <p:cNvSpPr/>
          <p:nvPr/>
        </p:nvSpPr>
        <p:spPr bwMode="auto">
          <a:xfrm>
            <a:off x="4022924"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JSON</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9" name="角丸四角形 48"/>
          <p:cNvSpPr/>
          <p:nvPr/>
        </p:nvSpPr>
        <p:spPr bwMode="auto">
          <a:xfrm>
            <a:off x="60071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chemeClr val="bg1"/>
                </a:solidFill>
                <a:latin typeface="Arial" pitchFamily="34" charset="0"/>
                <a:ea typeface="HGP創英角ｺﾞｼｯｸUB" pitchFamily="50" charset="-128"/>
                <a:cs typeface="Arial" pitchFamily="34" charset="0"/>
              </a:rPr>
              <a:t>業務データ</a:t>
            </a:r>
            <a:endParaRPr kumimoji="0" lang="ja-JP" altLang="en-US" sz="9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0" name="角丸四角形 49"/>
          <p:cNvSpPr/>
          <p:nvPr/>
        </p:nvSpPr>
        <p:spPr bwMode="auto">
          <a:xfrm>
            <a:off x="67945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GPS</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1" name="角丸四角形 50"/>
          <p:cNvSpPr/>
          <p:nvPr/>
        </p:nvSpPr>
        <p:spPr bwMode="auto">
          <a:xfrm>
            <a:off x="7587456"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Arial" pitchFamily="34" charset="0"/>
                <a:ea typeface="HGP創英角ｺﾞｼｯｸUB" pitchFamily="50" charset="-128"/>
                <a:cs typeface="Arial" pitchFamily="34" charset="0"/>
              </a:rPr>
              <a:t>センサー</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 name="角丸四角形 51"/>
          <p:cNvSpPr/>
          <p:nvPr/>
        </p:nvSpPr>
        <p:spPr bwMode="auto">
          <a:xfrm>
            <a:off x="48276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文書</a:t>
            </a:r>
          </a:p>
        </p:txBody>
      </p:sp>
      <p:sp>
        <p:nvSpPr>
          <p:cNvPr id="8" name="テキスト ボックス 7"/>
          <p:cNvSpPr txBox="1"/>
          <p:nvPr/>
        </p:nvSpPr>
        <p:spPr>
          <a:xfrm>
            <a:off x="2362397" y="2089150"/>
            <a:ext cx="1698627" cy="307777"/>
          </a:xfrm>
          <a:prstGeom prst="rect">
            <a:avLst/>
          </a:prstGeom>
          <a:noFill/>
        </p:spPr>
        <p:txBody>
          <a:bodyPr wrap="none" rtlCol="0">
            <a:spAutoFit/>
          </a:bodyPr>
          <a:lstStyle/>
          <a:p>
            <a:pPr algn="ctr"/>
            <a:r>
              <a:rPr kumimoji="1" lang="en-US" altLang="ja-JP" sz="1400" dirty="0" err="1" smtClean="0">
                <a:solidFill>
                  <a:srgbClr val="000090"/>
                </a:solidFill>
              </a:rPr>
              <a:t>NoSQL</a:t>
            </a:r>
            <a:r>
              <a:rPr kumimoji="1" lang="ja-JP" altLang="en-US" sz="1400" dirty="0" smtClean="0">
                <a:solidFill>
                  <a:srgbClr val="000090"/>
                </a:solidFill>
              </a:rPr>
              <a:t>データベース</a:t>
            </a:r>
            <a:endParaRPr kumimoji="1" lang="ja-JP" altLang="en-US" sz="1400" dirty="0">
              <a:solidFill>
                <a:srgbClr val="000090"/>
              </a:solidFill>
            </a:endParaRPr>
          </a:p>
        </p:txBody>
      </p:sp>
      <p:sp>
        <p:nvSpPr>
          <p:cNvPr id="41" name="テキスト ボックス 40"/>
          <p:cNvSpPr txBox="1"/>
          <p:nvPr/>
        </p:nvSpPr>
        <p:spPr>
          <a:xfrm>
            <a:off x="6385651" y="2089150"/>
            <a:ext cx="1530487" cy="307777"/>
          </a:xfrm>
          <a:prstGeom prst="rect">
            <a:avLst/>
          </a:prstGeom>
          <a:noFill/>
        </p:spPr>
        <p:txBody>
          <a:bodyPr wrap="none" rtlCol="0">
            <a:spAutoFit/>
          </a:bodyPr>
          <a:lstStyle/>
          <a:p>
            <a:pPr algn="ctr"/>
            <a:r>
              <a:rPr kumimoji="1" lang="ja-JP" altLang="en-US" sz="1400" dirty="0" smtClean="0">
                <a:solidFill>
                  <a:srgbClr val="000090"/>
                </a:solidFill>
              </a:rPr>
              <a:t>関係データベース</a:t>
            </a:r>
            <a:endParaRPr kumimoji="1" lang="ja-JP" altLang="en-US" sz="1400" dirty="0">
              <a:solidFill>
                <a:srgbClr val="000090"/>
              </a:solidFill>
            </a:endParaRPr>
          </a:p>
        </p:txBody>
      </p:sp>
      <p:sp>
        <p:nvSpPr>
          <p:cNvPr id="34" name="テキスト ボックス 33"/>
          <p:cNvSpPr txBox="1"/>
          <p:nvPr/>
        </p:nvSpPr>
        <p:spPr>
          <a:xfrm>
            <a:off x="3386473" y="2887248"/>
            <a:ext cx="2367881" cy="400110"/>
          </a:xfrm>
          <a:prstGeom prst="rect">
            <a:avLst/>
          </a:prstGeom>
          <a:noFill/>
        </p:spPr>
        <p:txBody>
          <a:bodyPr wrap="none" rtlCol="0">
            <a:spAutoFit/>
          </a:bodyPr>
          <a:lstStyle/>
          <a:p>
            <a:pPr algn="ctr"/>
            <a:r>
              <a:rPr kumimoji="1" lang="en-US" altLang="ja-JP" sz="2000" dirty="0" err="1" smtClean="0">
                <a:solidFill>
                  <a:srgbClr val="000090"/>
                </a:solidFill>
              </a:rPr>
              <a:t>Hadoop</a:t>
            </a:r>
            <a:r>
              <a:rPr kumimoji="1" lang="ja-JP" altLang="en-US" sz="2000" dirty="0" smtClean="0">
                <a:solidFill>
                  <a:srgbClr val="000090"/>
                </a:solidFill>
              </a:rPr>
              <a:t>（</a:t>
            </a:r>
            <a:r>
              <a:rPr lang="ja-JP" altLang="en-US" sz="2000" dirty="0" smtClean="0">
                <a:solidFill>
                  <a:srgbClr val="000090"/>
                </a:solidFill>
              </a:rPr>
              <a:t>ハドゥープ</a:t>
            </a:r>
            <a:r>
              <a:rPr kumimoji="1" lang="ja-JP" altLang="en-US" sz="2000" dirty="0" smtClean="0">
                <a:solidFill>
                  <a:srgbClr val="000090"/>
                </a:solidFill>
              </a:rPr>
              <a:t>）</a:t>
            </a:r>
            <a:endParaRPr kumimoji="1" lang="ja-JP" altLang="en-US" sz="2000" dirty="0">
              <a:solidFill>
                <a:srgbClr val="000090"/>
              </a:solidFill>
            </a:endParaRPr>
          </a:p>
        </p:txBody>
      </p:sp>
      <p:sp>
        <p:nvSpPr>
          <p:cNvPr id="43"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79</a:t>
            </a:fld>
            <a:endParaRPr kumimoji="1" lang="ja-JP" altLang="en-US" dirty="0"/>
          </a:p>
        </p:txBody>
      </p:sp>
    </p:spTree>
    <p:extLst>
      <p:ext uri="{BB962C8B-B14F-4D97-AF65-F5344CB8AC3E}">
        <p14:creationId xmlns:p14="http://schemas.microsoft.com/office/powerpoint/2010/main" val="19252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2"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41832623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タイトル 1"/>
          <p:cNvSpPr>
            <a:spLocks noGrp="1"/>
          </p:cNvSpPr>
          <p:nvPr>
            <p:ph type="title"/>
          </p:nvPr>
        </p:nvSpPr>
        <p:spPr/>
        <p:txBody>
          <a:bodyPr/>
          <a:lstStyle/>
          <a:p>
            <a:r>
              <a:rPr lang="ja-JP" altLang="en-US" dirty="0" smtClean="0">
                <a:latin typeface="Arial" charset="0"/>
              </a:rPr>
              <a:t>ビッグデータの使われ方</a:t>
            </a:r>
            <a:endParaRPr lang="ja-JP" altLang="en-US" dirty="0">
              <a:latin typeface="Arial" charset="0"/>
            </a:endParaRPr>
          </a:p>
        </p:txBody>
      </p:sp>
      <p:sp>
        <p:nvSpPr>
          <p:cNvPr id="3" name="角丸四角形 2"/>
          <p:cNvSpPr/>
          <p:nvPr/>
        </p:nvSpPr>
        <p:spPr bwMode="auto">
          <a:xfrm>
            <a:off x="395536" y="1044352"/>
            <a:ext cx="8352928" cy="2376264"/>
          </a:xfrm>
          <a:prstGeom prst="roundRect">
            <a:avLst>
              <a:gd name="adj" fmla="val 0"/>
            </a:avLst>
          </a:prstGeom>
          <a:solidFill>
            <a:schemeClr val="accent5">
              <a:lumMod val="20000"/>
              <a:lumOff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5004048" y="1476400"/>
            <a:ext cx="3096344" cy="1512168"/>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Big Interaction Data</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ea typeface="HG丸ｺﾞｼｯｸM-PRO" pitchFamily="50" charset="-128"/>
              </a:rPr>
              <a:t>ソーシャルメディア</a:t>
            </a:r>
            <a:endParaRPr kumimoji="0" lang="en-US" altLang="ja-JP" sz="1000" dirty="0">
              <a:solidFill>
                <a:schemeClr val="bg1"/>
              </a:solidFill>
              <a:ea typeface="HG丸ｺﾞｼｯｸM-PRO" pitchFamily="50" charset="-128"/>
            </a:endParaRPr>
          </a:p>
          <a:p>
            <a:pPr algn="ctr">
              <a:spcBef>
                <a:spcPct val="20000"/>
              </a:spcBef>
            </a:pPr>
            <a:r>
              <a:rPr kumimoji="0" lang="ja-JP" altLang="en-US" sz="1000" dirty="0">
                <a:solidFill>
                  <a:schemeClr val="bg1"/>
                </a:solidFill>
                <a:ea typeface="HG丸ｺﾞｼｯｸM-PRO" pitchFamily="50" charset="-128"/>
              </a:rPr>
              <a:t>センサー・</a:t>
            </a:r>
            <a:r>
              <a:rPr kumimoji="0" lang="en-US" altLang="ja-JP" sz="1000" dirty="0">
                <a:solidFill>
                  <a:schemeClr val="bg1"/>
                </a:solidFill>
                <a:ea typeface="HG丸ｺﾞｼｯｸM-PRO" pitchFamily="50" charset="-128"/>
              </a:rPr>
              <a:t>GPS</a:t>
            </a:r>
            <a:r>
              <a:rPr kumimoji="0" lang="ja-JP" altLang="en-US" sz="1000" dirty="0">
                <a:solidFill>
                  <a:schemeClr val="bg1"/>
                </a:solidFill>
                <a:ea typeface="HG丸ｺﾞｼｯｸM-PRO" pitchFamily="50" charset="-128"/>
              </a:rPr>
              <a:t>・</a:t>
            </a:r>
            <a:r>
              <a:rPr kumimoji="0" lang="en-US" altLang="ja-JP" sz="1000" dirty="0">
                <a:solidFill>
                  <a:schemeClr val="bg1"/>
                </a:solidFill>
                <a:ea typeface="HG丸ｺﾞｼｯｸM-PRO" pitchFamily="50" charset="-128"/>
              </a:rPr>
              <a:t>RFID</a:t>
            </a:r>
            <a:r>
              <a:rPr kumimoji="0" lang="ja-JP" altLang="en-US" sz="1000" dirty="0">
                <a:solidFill>
                  <a:schemeClr val="bg1"/>
                </a:solidFill>
                <a:ea typeface="HG丸ｺﾞｼｯｸM-PRO" pitchFamily="50" charset="-128"/>
              </a:rPr>
              <a:t>など</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クリック・ログ</a:t>
            </a:r>
            <a:endParaRPr kumimoji="0" lang="en-US" altLang="ja-JP" sz="1000" b="0" i="0" u="none" strike="noStrike" cap="none" normalizeH="0" baseline="0" dirty="0" smtClean="0">
              <a:ln>
                <a:noFill/>
              </a:ln>
              <a:solidFill>
                <a:schemeClr val="bg1"/>
              </a:solidFill>
              <a:effectLst/>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a:t>
            </a:r>
          </a:p>
        </p:txBody>
      </p:sp>
      <p:sp>
        <p:nvSpPr>
          <p:cNvPr id="12" name="角丸四角形 11"/>
          <p:cNvSpPr/>
          <p:nvPr/>
        </p:nvSpPr>
        <p:spPr bwMode="auto">
          <a:xfrm>
            <a:off x="1043608" y="1476400"/>
            <a:ext cx="3096344" cy="1512168"/>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Big Transaction Data</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ea typeface="HG丸ｺﾞｼｯｸM-PRO" pitchFamily="50" charset="-128"/>
              </a:rPr>
              <a:t>業務システム</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ea typeface="HG丸ｺﾞｼｯｸM-PRO" pitchFamily="50" charset="-128"/>
              </a:rPr>
              <a:t>オフィス・アプリケーション</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dirty="0" smtClean="0">
                <a:solidFill>
                  <a:schemeClr val="bg1"/>
                </a:solidFill>
                <a:ea typeface="HG丸ｺﾞｼｯｸM-PRO" pitchFamily="50" charset="-128"/>
              </a:rPr>
              <a:t>EC</a:t>
            </a:r>
            <a:r>
              <a:rPr kumimoji="0" lang="ja-JP" altLang="en-US" sz="1000" dirty="0" smtClean="0">
                <a:solidFill>
                  <a:schemeClr val="bg1"/>
                </a:solidFill>
                <a:ea typeface="HG丸ｺﾞｼｯｸM-PRO" pitchFamily="50" charset="-128"/>
              </a:rPr>
              <a:t>サービスによる取引</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ea typeface="HG丸ｺﾞｼｯｸM-PRO" pitchFamily="50" charset="-128"/>
              </a:rPr>
              <a:t>・・・</a:t>
            </a:r>
            <a:endParaRPr kumimoji="0" lang="ja-JP" altLang="en-US" sz="1000" b="0" i="0" u="none" strike="noStrike" cap="none" normalizeH="0" baseline="0" dirty="0" smtClean="0">
              <a:ln>
                <a:noFill/>
              </a:ln>
              <a:solidFill>
                <a:schemeClr val="bg1"/>
              </a:solidFill>
              <a:effectLst/>
              <a:ea typeface="HG丸ｺﾞｼｯｸM-PRO" pitchFamily="50" charset="-128"/>
            </a:endParaRPr>
          </a:p>
        </p:txBody>
      </p:sp>
      <p:sp>
        <p:nvSpPr>
          <p:cNvPr id="18" name="テキスト ボックス 17"/>
          <p:cNvSpPr txBox="1"/>
          <p:nvPr/>
        </p:nvSpPr>
        <p:spPr>
          <a:xfrm>
            <a:off x="3743704" y="1116360"/>
            <a:ext cx="1653417" cy="400110"/>
          </a:xfrm>
          <a:prstGeom prst="rect">
            <a:avLst/>
          </a:prstGeom>
          <a:noFill/>
        </p:spPr>
        <p:txBody>
          <a:bodyPr wrap="none" rtlCol="0">
            <a:spAutoFit/>
          </a:bodyPr>
          <a:lstStyle/>
          <a:p>
            <a:pPr algn="ctr"/>
            <a:r>
              <a:rPr kumimoji="1" lang="ja-JP" altLang="en-US" sz="2000" dirty="0" smtClean="0">
                <a:solidFill>
                  <a:srgbClr val="0000FF"/>
                </a:solidFill>
                <a:effectLst/>
              </a:rPr>
              <a:t>ビッグ・データ</a:t>
            </a:r>
            <a:endParaRPr kumimoji="1" lang="ja-JP" altLang="en-US" sz="2000" dirty="0">
              <a:solidFill>
                <a:srgbClr val="0000FF"/>
              </a:solidFill>
              <a:effectLst/>
            </a:endParaRPr>
          </a:p>
        </p:txBody>
      </p:sp>
      <p:sp>
        <p:nvSpPr>
          <p:cNvPr id="25" name="テキスト ボックス 24"/>
          <p:cNvSpPr txBox="1"/>
          <p:nvPr/>
        </p:nvSpPr>
        <p:spPr>
          <a:xfrm>
            <a:off x="4114832" y="2965078"/>
            <a:ext cx="877864" cy="338554"/>
          </a:xfrm>
          <a:prstGeom prst="rect">
            <a:avLst/>
          </a:prstGeom>
          <a:noFill/>
        </p:spPr>
        <p:txBody>
          <a:bodyPr wrap="none" rtlCol="0">
            <a:spAutoFit/>
          </a:bodyPr>
          <a:lstStyle/>
          <a:p>
            <a:pPr algn="ctr"/>
            <a:r>
              <a:rPr kumimoji="1" lang="en-US" altLang="ja-JP" sz="1600" dirty="0" smtClean="0">
                <a:solidFill>
                  <a:srgbClr val="0000FF"/>
                </a:solidFill>
                <a:effectLst/>
              </a:rPr>
              <a:t>Big Data</a:t>
            </a:r>
            <a:endParaRPr kumimoji="1" lang="ja-JP" altLang="en-US" sz="1600" dirty="0">
              <a:solidFill>
                <a:srgbClr val="0000FF"/>
              </a:solidFill>
              <a:effectLst/>
            </a:endParaRPr>
          </a:p>
        </p:txBody>
      </p:sp>
      <p:sp>
        <p:nvSpPr>
          <p:cNvPr id="10" name="角丸四角形 9"/>
          <p:cNvSpPr/>
          <p:nvPr/>
        </p:nvSpPr>
        <p:spPr bwMode="auto">
          <a:xfrm>
            <a:off x="395536" y="3780656"/>
            <a:ext cx="8352928" cy="2376264"/>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角丸四角形 12"/>
          <p:cNvSpPr/>
          <p:nvPr/>
        </p:nvSpPr>
        <p:spPr bwMode="auto">
          <a:xfrm>
            <a:off x="5004048" y="4212704"/>
            <a:ext cx="3096344" cy="151216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Batch Processing</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顧客購買動向分析</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エネルギー需給予測</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マーケティング分析</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自動翻訳</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健康管理</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a:t>
            </a:r>
            <a:endParaRPr kumimoji="0" lang="ja-JP" altLang="en-US" sz="1000" dirty="0">
              <a:solidFill>
                <a:schemeClr val="bg1"/>
              </a:solidFill>
              <a:ea typeface="HG丸ｺﾞｼｯｸM-PRO" pitchFamily="50" charset="-128"/>
            </a:endParaRPr>
          </a:p>
        </p:txBody>
      </p:sp>
      <p:sp>
        <p:nvSpPr>
          <p:cNvPr id="14" name="角丸四角形 13"/>
          <p:cNvSpPr/>
          <p:nvPr/>
        </p:nvSpPr>
        <p:spPr bwMode="auto">
          <a:xfrm>
            <a:off x="1043608" y="4212704"/>
            <a:ext cx="3096344" cy="1512168"/>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Stream Processing</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金融商品のアルゴリズム取引</a:t>
            </a:r>
            <a:r>
              <a:rPr kumimoji="0" lang="en-US" altLang="ja-JP" sz="1000" dirty="0" smtClean="0">
                <a:solidFill>
                  <a:schemeClr val="bg1"/>
                </a:solidFill>
                <a:ea typeface="HG丸ｺﾞｼｯｸM-PRO" pitchFamily="50" charset="-128"/>
              </a:rPr>
              <a:t>*</a:t>
            </a:r>
            <a:endParaRPr kumimoji="0" lang="ja-JP" altLang="en-US" sz="10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クレジットカードの不正検知</a:t>
            </a:r>
            <a:r>
              <a:rPr kumimoji="0" lang="en-US" altLang="ja-JP" sz="1000" b="0" i="0" u="none" strike="noStrike" cap="none" normalizeH="0" baseline="0" dirty="0" smtClean="0">
                <a:ln>
                  <a:noFill/>
                </a:ln>
                <a:solidFill>
                  <a:schemeClr val="bg1"/>
                </a:solidFill>
                <a:effectLst/>
                <a:ea typeface="HG丸ｺﾞｼｯｸM-PRO" pitchFamily="50" charset="-128"/>
              </a:rPr>
              <a:t>*</a:t>
            </a:r>
            <a:endParaRPr kumimoji="0" lang="ja-JP" altLang="en-US" sz="1000" b="0" i="0" u="none" strike="noStrike" cap="none" normalizeH="0" baseline="0" dirty="0" smtClean="0">
              <a:ln>
                <a:noFill/>
              </a:ln>
              <a:solidFill>
                <a:schemeClr val="bg1"/>
              </a:solidFill>
              <a:effectLst/>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サイバーテロの検知</a:t>
            </a:r>
            <a:r>
              <a:rPr kumimoji="0" lang="en-US" altLang="ja-JP" sz="1000" dirty="0" smtClean="0">
                <a:solidFill>
                  <a:schemeClr val="bg1"/>
                </a:solidFill>
                <a:ea typeface="HG丸ｺﾞｼｯｸM-PRO" pitchFamily="50" charset="-128"/>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スマート・グリッド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交通管制・ナビゲーション</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a:t>
            </a:r>
          </a:p>
        </p:txBody>
      </p:sp>
      <p:grpSp>
        <p:nvGrpSpPr>
          <p:cNvPr id="21" name="図形グループ 20"/>
          <p:cNvGrpSpPr/>
          <p:nvPr/>
        </p:nvGrpSpPr>
        <p:grpSpPr>
          <a:xfrm>
            <a:off x="3923928" y="4212704"/>
            <a:ext cx="1368152" cy="1440160"/>
            <a:chOff x="4211960" y="3284984"/>
            <a:chExt cx="1440160" cy="1512168"/>
          </a:xfrm>
          <a:effectLst>
            <a:outerShdw blurRad="50800" dist="38100" dir="2700000" algn="tl" rotWithShape="0">
              <a:prstClr val="black">
                <a:alpha val="40000"/>
              </a:prstClr>
            </a:outerShdw>
          </a:effectLst>
        </p:grpSpPr>
        <p:sp>
          <p:nvSpPr>
            <p:cNvPr id="22" name="環状矢印 21"/>
            <p:cNvSpPr/>
            <p:nvPr/>
          </p:nvSpPr>
          <p:spPr bwMode="auto">
            <a:xfrm>
              <a:off x="4211960" y="3284984"/>
              <a:ext cx="1440160" cy="1440160"/>
            </a:xfrm>
            <a:prstGeom prst="circularArrow">
              <a:avLst/>
            </a:prstGeom>
            <a:solidFill>
              <a:srgbClr val="33ACBD"/>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400" dirty="0">
                <a:solidFill>
                  <a:srgbClr val="484848"/>
                </a:solidFill>
                <a:latin typeface="Arial" pitchFamily="34" charset="0"/>
                <a:ea typeface="HGP創英角ｺﾞｼｯｸUB" pitchFamily="50" charset="-128"/>
                <a:cs typeface="Arial" pitchFamily="34" charset="0"/>
              </a:endParaRPr>
            </a:p>
          </p:txBody>
        </p:sp>
        <p:sp>
          <p:nvSpPr>
            <p:cNvPr id="23" name="環状矢印 22"/>
            <p:cNvSpPr/>
            <p:nvPr/>
          </p:nvSpPr>
          <p:spPr bwMode="auto">
            <a:xfrm rot="10800000">
              <a:off x="4211960" y="3356992"/>
              <a:ext cx="1440160" cy="1440160"/>
            </a:xfrm>
            <a:prstGeom prst="circularArrow">
              <a:avLst/>
            </a:prstGeom>
            <a:solidFill>
              <a:srgbClr val="FF6666"/>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grpSp>
      <p:sp>
        <p:nvSpPr>
          <p:cNvPr id="26" name="テキスト ボックス 25"/>
          <p:cNvSpPr txBox="1"/>
          <p:nvPr/>
        </p:nvSpPr>
        <p:spPr>
          <a:xfrm>
            <a:off x="3491880" y="3852664"/>
            <a:ext cx="2166378" cy="400110"/>
          </a:xfrm>
          <a:prstGeom prst="rect">
            <a:avLst/>
          </a:prstGeom>
          <a:noFill/>
        </p:spPr>
        <p:txBody>
          <a:bodyPr wrap="none" rtlCol="0">
            <a:spAutoFit/>
          </a:bodyPr>
          <a:lstStyle/>
          <a:p>
            <a:pPr algn="ctr"/>
            <a:r>
              <a:rPr kumimoji="1" lang="ja-JP" altLang="en-US" sz="2000" dirty="0" smtClean="0">
                <a:solidFill>
                  <a:srgbClr val="008000"/>
                </a:solidFill>
                <a:effectLst/>
              </a:rPr>
              <a:t>ビッグ・データ処理</a:t>
            </a:r>
            <a:endParaRPr kumimoji="1" lang="ja-JP" altLang="en-US" sz="2000" dirty="0">
              <a:solidFill>
                <a:srgbClr val="008000"/>
              </a:solidFill>
              <a:effectLst/>
            </a:endParaRPr>
          </a:p>
        </p:txBody>
      </p:sp>
      <p:sp>
        <p:nvSpPr>
          <p:cNvPr id="27" name="テキスト ボックス 26"/>
          <p:cNvSpPr txBox="1"/>
          <p:nvPr/>
        </p:nvSpPr>
        <p:spPr>
          <a:xfrm>
            <a:off x="3680306" y="5809188"/>
            <a:ext cx="1810812" cy="338554"/>
          </a:xfrm>
          <a:prstGeom prst="rect">
            <a:avLst/>
          </a:prstGeom>
          <a:noFill/>
        </p:spPr>
        <p:txBody>
          <a:bodyPr wrap="none" rtlCol="0">
            <a:spAutoFit/>
          </a:bodyPr>
          <a:lstStyle/>
          <a:p>
            <a:pPr algn="ctr"/>
            <a:r>
              <a:rPr kumimoji="1" lang="en-US" altLang="ja-JP" sz="1600" dirty="0" smtClean="0">
                <a:solidFill>
                  <a:srgbClr val="008000"/>
                </a:solidFill>
                <a:effectLst/>
              </a:rPr>
              <a:t>Big Data</a:t>
            </a:r>
            <a:r>
              <a:rPr lang="en-US" altLang="ja-JP" sz="1600" dirty="0">
                <a:solidFill>
                  <a:srgbClr val="008000"/>
                </a:solidFill>
                <a:effectLst/>
              </a:rPr>
              <a:t> </a:t>
            </a:r>
            <a:r>
              <a:rPr lang="en-US" altLang="ja-JP" sz="1600" dirty="0" smtClean="0">
                <a:solidFill>
                  <a:srgbClr val="008000"/>
                </a:solidFill>
                <a:effectLst/>
              </a:rPr>
              <a:t>Processing</a:t>
            </a:r>
            <a:endParaRPr kumimoji="1" lang="ja-JP" altLang="en-US" sz="1600" dirty="0">
              <a:solidFill>
                <a:srgbClr val="008000"/>
              </a:solidFill>
              <a:effectLst/>
            </a:endParaRPr>
          </a:p>
        </p:txBody>
      </p:sp>
      <p:sp>
        <p:nvSpPr>
          <p:cNvPr id="19" name="下矢印 18"/>
          <p:cNvSpPr/>
          <p:nvPr/>
        </p:nvSpPr>
        <p:spPr bwMode="auto">
          <a:xfrm>
            <a:off x="4139952" y="3348608"/>
            <a:ext cx="864096" cy="504056"/>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テキスト ボックス 19"/>
          <p:cNvSpPr txBox="1"/>
          <p:nvPr/>
        </p:nvSpPr>
        <p:spPr>
          <a:xfrm>
            <a:off x="395536" y="6229508"/>
            <a:ext cx="8352928" cy="215444"/>
          </a:xfrm>
          <a:prstGeom prst="rect">
            <a:avLst/>
          </a:prstGeom>
          <a:noFill/>
        </p:spPr>
        <p:txBody>
          <a:bodyPr wrap="square" rtlCol="0">
            <a:spAutoFit/>
          </a:bodyPr>
          <a:lstStyle/>
          <a:p>
            <a:r>
              <a:rPr kumimoji="1" lang="ja-JP" altLang="en-US" sz="800" dirty="0" smtClean="0">
                <a:solidFill>
                  <a:srgbClr val="008000"/>
                </a:solidFill>
              </a:rPr>
              <a:t>＊</a:t>
            </a:r>
            <a:r>
              <a:rPr kumimoji="1" lang="en-US" altLang="ja-JP" sz="800" dirty="0" smtClean="0">
                <a:solidFill>
                  <a:srgbClr val="008000"/>
                </a:solidFill>
              </a:rPr>
              <a:t>CEP (Complex Event Processing ) </a:t>
            </a:r>
            <a:r>
              <a:rPr kumimoji="1" lang="ja-JP" altLang="en-US" sz="800" dirty="0" smtClean="0">
                <a:solidFill>
                  <a:srgbClr val="008000"/>
                </a:solidFill>
              </a:rPr>
              <a:t>処理条件やシナリオをあらかじめ用意、そのシナリオにあった事象が発生すると即座に処理を実行する</a:t>
            </a:r>
            <a:r>
              <a:rPr lang="ja-JP" altLang="en-US" sz="800" dirty="0" smtClean="0">
                <a:solidFill>
                  <a:srgbClr val="008000"/>
                </a:solidFill>
              </a:rPr>
              <a:t>。なおデータはすべてインメモリーに展開される。</a:t>
            </a:r>
            <a:endParaRPr kumimoji="1" lang="ja-JP" altLang="en-US" sz="800" dirty="0">
              <a:solidFill>
                <a:srgbClr val="008000"/>
              </a:solidFill>
            </a:endParaRPr>
          </a:p>
        </p:txBody>
      </p:sp>
      <p:sp>
        <p:nvSpPr>
          <p:cNvPr id="5" name="正方形/長方形 4"/>
          <p:cNvSpPr/>
          <p:nvPr/>
        </p:nvSpPr>
        <p:spPr>
          <a:xfrm>
            <a:off x="4064248" y="1641250"/>
            <a:ext cx="1020391" cy="35116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膨大な量</a:t>
            </a: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4064248" y="2061840"/>
            <a:ext cx="1020391" cy="35116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急激な増加</a:t>
            </a: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4064248" y="2482850"/>
            <a:ext cx="1020391" cy="35116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多様な形式</a:t>
            </a:r>
            <a:endParaRPr kumimoji="1" lang="ja-JP" altLang="en-US" sz="1200" dirty="0">
              <a:solidFill>
                <a:srgbClr val="FFFFFF"/>
              </a:solidFill>
              <a:latin typeface="ＭＳ Ｐゴシック"/>
              <a:ea typeface="ＭＳ Ｐゴシック"/>
              <a:cs typeface="ＭＳ Ｐゴシック"/>
            </a:endParaRPr>
          </a:p>
        </p:txBody>
      </p:sp>
      <p:sp>
        <p:nvSpPr>
          <p:cNvPr id="24"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80</a:t>
            </a:fld>
            <a:endParaRPr kumimoji="1" lang="ja-JP" altLang="en-US" dirty="0"/>
          </a:p>
        </p:txBody>
      </p:sp>
    </p:spTree>
    <p:extLst>
      <p:ext uri="{BB962C8B-B14F-4D97-AF65-F5344CB8AC3E}">
        <p14:creationId xmlns:p14="http://schemas.microsoft.com/office/powerpoint/2010/main" val="393437026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スマートマシン</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81</a:t>
            </a:fld>
            <a:endParaRPr kumimoji="1" lang="ja-JP" altLang="en-US" dirty="0"/>
          </a:p>
        </p:txBody>
      </p:sp>
    </p:spTree>
    <p:extLst>
      <p:ext uri="{BB962C8B-B14F-4D97-AF65-F5344CB8AC3E}">
        <p14:creationId xmlns:p14="http://schemas.microsoft.com/office/powerpoint/2010/main" val="356596889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a:t>
            </a:r>
            <a:r>
              <a:rPr kumimoji="1" lang="ja-JP" altLang="en-US" smtClean="0"/>
              <a:t>でわかるスマートマシン</a:t>
            </a:r>
            <a:endParaRPr kumimoji="1" lang="ja-JP" altLang="en-US" dirty="0"/>
          </a:p>
        </p:txBody>
      </p:sp>
      <p:sp>
        <p:nvSpPr>
          <p:cNvPr id="3" name="正方形/長方形 2"/>
          <p:cNvSpPr/>
          <p:nvPr/>
        </p:nvSpPr>
        <p:spPr>
          <a:xfrm>
            <a:off x="457200" y="857250"/>
            <a:ext cx="8242300" cy="5175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44513" y="1513820"/>
            <a:ext cx="8051800" cy="415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35013" y="3329920"/>
            <a:ext cx="3827463" cy="21018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776444" y="927100"/>
            <a:ext cx="558793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スマートマシン</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Smart Machine</a:t>
            </a:r>
            <a:r>
              <a:rPr kumimoji="1" lang="ja-JP" altLang="en-US" sz="2800" dirty="0" smtClean="0">
                <a:solidFill>
                  <a:srgbClr val="3366FF"/>
                </a:solidFill>
              </a:rPr>
              <a:t>）</a:t>
            </a:r>
            <a:endParaRPr kumimoji="1" lang="ja-JP" altLang="en-US" sz="2800" dirty="0">
              <a:solidFill>
                <a:srgbClr val="3366FF"/>
              </a:solidFill>
            </a:endParaRPr>
          </a:p>
        </p:txBody>
      </p:sp>
      <p:sp>
        <p:nvSpPr>
          <p:cNvPr id="7" name="テキスト ボックス 6"/>
          <p:cNvSpPr txBox="1"/>
          <p:nvPr/>
        </p:nvSpPr>
        <p:spPr>
          <a:xfrm>
            <a:off x="836613" y="3472656"/>
            <a:ext cx="1723549" cy="707886"/>
          </a:xfrm>
          <a:prstGeom prst="rect">
            <a:avLst/>
          </a:prstGeom>
          <a:noFill/>
        </p:spPr>
        <p:txBody>
          <a:bodyPr wrap="none" rtlCol="0">
            <a:spAutoFit/>
          </a:bodyPr>
          <a:lstStyle/>
          <a:p>
            <a:r>
              <a:rPr kumimoji="1" lang="ja-JP" altLang="en-US" sz="4000" dirty="0" smtClean="0">
                <a:solidFill>
                  <a:schemeClr val="bg1"/>
                </a:solidFill>
              </a:rPr>
              <a:t>自動化</a:t>
            </a:r>
            <a:endParaRPr kumimoji="1" lang="ja-JP" altLang="en-US" sz="4000" dirty="0">
              <a:solidFill>
                <a:schemeClr val="bg1"/>
              </a:solidFill>
            </a:endParaRPr>
          </a:p>
        </p:txBody>
      </p:sp>
      <p:sp>
        <p:nvSpPr>
          <p:cNvPr id="8" name="テキスト ボックス 7"/>
          <p:cNvSpPr txBox="1"/>
          <p:nvPr/>
        </p:nvSpPr>
        <p:spPr>
          <a:xfrm>
            <a:off x="836613" y="4180542"/>
            <a:ext cx="3513101" cy="954107"/>
          </a:xfrm>
          <a:prstGeom prst="rect">
            <a:avLst/>
          </a:prstGeom>
          <a:noFill/>
        </p:spPr>
        <p:txBody>
          <a:bodyPr wrap="none" rtlCol="0">
            <a:spAutoFit/>
          </a:bodyPr>
          <a:lstStyle/>
          <a:p>
            <a:r>
              <a:rPr kumimoji="1" lang="ja-JP" altLang="en-US" sz="2800" dirty="0" smtClean="0">
                <a:solidFill>
                  <a:schemeClr val="bg1"/>
                </a:solidFill>
              </a:rPr>
              <a:t>決められたやり方を</a:t>
            </a:r>
            <a:endParaRPr kumimoji="1" lang="en-US" altLang="ja-JP" sz="2800" dirty="0" smtClean="0">
              <a:solidFill>
                <a:schemeClr val="bg1"/>
              </a:solidFill>
            </a:endParaRPr>
          </a:p>
          <a:p>
            <a:r>
              <a:rPr kumimoji="1" lang="ja-JP" altLang="en-US" sz="2800" dirty="0" smtClean="0">
                <a:solidFill>
                  <a:schemeClr val="bg1"/>
                </a:solidFill>
              </a:rPr>
              <a:t>その通り確実にこなす</a:t>
            </a:r>
            <a:endParaRPr kumimoji="1" lang="ja-JP" altLang="en-US" sz="2800" dirty="0">
              <a:solidFill>
                <a:schemeClr val="bg1"/>
              </a:solidFill>
            </a:endParaRPr>
          </a:p>
        </p:txBody>
      </p:sp>
      <p:sp>
        <p:nvSpPr>
          <p:cNvPr id="9" name="テキスト ボックス 8"/>
          <p:cNvSpPr txBox="1"/>
          <p:nvPr/>
        </p:nvSpPr>
        <p:spPr>
          <a:xfrm>
            <a:off x="836613" y="1586706"/>
            <a:ext cx="1723549" cy="707886"/>
          </a:xfrm>
          <a:prstGeom prst="rect">
            <a:avLst/>
          </a:prstGeom>
          <a:noFill/>
        </p:spPr>
        <p:txBody>
          <a:bodyPr wrap="none" rtlCol="0">
            <a:spAutoFit/>
          </a:bodyPr>
          <a:lstStyle/>
          <a:p>
            <a:r>
              <a:rPr kumimoji="1" lang="ja-JP" altLang="en-US" sz="4000" dirty="0" smtClean="0">
                <a:solidFill>
                  <a:schemeClr val="bg1"/>
                </a:solidFill>
              </a:rPr>
              <a:t>自律化</a:t>
            </a:r>
            <a:endParaRPr kumimoji="1" lang="ja-JP" altLang="en-US" sz="4000" dirty="0">
              <a:solidFill>
                <a:schemeClr val="bg1"/>
              </a:solidFill>
            </a:endParaRPr>
          </a:p>
        </p:txBody>
      </p:sp>
      <p:sp>
        <p:nvSpPr>
          <p:cNvPr id="10" name="テキスト ボックス 9"/>
          <p:cNvSpPr txBox="1"/>
          <p:nvPr/>
        </p:nvSpPr>
        <p:spPr>
          <a:xfrm>
            <a:off x="836613" y="2294592"/>
            <a:ext cx="7171154" cy="954107"/>
          </a:xfrm>
          <a:prstGeom prst="rect">
            <a:avLst/>
          </a:prstGeom>
          <a:noFill/>
        </p:spPr>
        <p:txBody>
          <a:bodyPr wrap="none" rtlCol="0">
            <a:spAutoFit/>
          </a:bodyPr>
          <a:lstStyle/>
          <a:p>
            <a:r>
              <a:rPr kumimoji="1" lang="ja-JP" altLang="en-US" sz="2800" dirty="0" smtClean="0">
                <a:solidFill>
                  <a:schemeClr val="bg1"/>
                </a:solidFill>
              </a:rPr>
              <a:t>自分で学習し、独自にルールを生成し、</a:t>
            </a:r>
            <a:endParaRPr kumimoji="1" lang="en-US" altLang="ja-JP" sz="2800" dirty="0" smtClean="0">
              <a:solidFill>
                <a:schemeClr val="bg1"/>
              </a:solidFill>
            </a:endParaRPr>
          </a:p>
          <a:p>
            <a:r>
              <a:rPr kumimoji="1" lang="ja-JP" altLang="en-US" sz="2800" dirty="0" smtClean="0">
                <a:solidFill>
                  <a:schemeClr val="bg1"/>
                </a:solidFill>
              </a:rPr>
              <a:t>状況を自ら把握して、最適な選択や判断を行う</a:t>
            </a:r>
            <a:endParaRPr kumimoji="1" lang="ja-JP" altLang="en-US" sz="2800" dirty="0">
              <a:solidFill>
                <a:schemeClr val="bg1"/>
              </a:solidFill>
            </a:endParaRPr>
          </a:p>
        </p:txBody>
      </p:sp>
      <p:sp>
        <p:nvSpPr>
          <p:cNvPr id="11" name="正方形/長方形 10"/>
          <p:cNvSpPr/>
          <p:nvPr/>
        </p:nvSpPr>
        <p:spPr>
          <a:xfrm>
            <a:off x="4768850" y="3344327"/>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自律走行車</a:t>
            </a:r>
            <a:endParaRPr kumimoji="1" lang="ja-JP" altLang="en-US" sz="2000" dirty="0">
              <a:solidFill>
                <a:srgbClr val="FFFFFF"/>
              </a:solidFill>
              <a:latin typeface="ＭＳ Ｐゴシック"/>
              <a:ea typeface="ＭＳ Ｐゴシック"/>
              <a:cs typeface="ＭＳ Ｐゴシック"/>
            </a:endParaRPr>
          </a:p>
        </p:txBody>
      </p:sp>
      <p:sp>
        <p:nvSpPr>
          <p:cNvPr id="12" name="正方形/長方形 11"/>
          <p:cNvSpPr/>
          <p:nvPr/>
        </p:nvSpPr>
        <p:spPr>
          <a:xfrm>
            <a:off x="4768850" y="3770571"/>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無人ヘリコプター</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4768850" y="4211915"/>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音声アシスタント</a:t>
            </a: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4768850" y="507049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ロボット</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4768850" y="464504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専門家アドバイザー</a:t>
            </a:r>
            <a:endParaRPr kumimoji="1" lang="ja-JP" altLang="en-US" sz="2000" dirty="0">
              <a:solidFill>
                <a:srgbClr val="FFFFFF"/>
              </a:solidFill>
              <a:latin typeface="ＭＳ Ｐゴシック"/>
              <a:ea typeface="ＭＳ Ｐゴシック"/>
              <a:cs typeface="ＭＳ Ｐゴシック"/>
            </a:endParaRPr>
          </a:p>
        </p:txBody>
      </p:sp>
      <p:sp>
        <p:nvSpPr>
          <p:cNvPr id="16" name="ホームベース 15"/>
          <p:cNvSpPr/>
          <p:nvPr/>
        </p:nvSpPr>
        <p:spPr>
          <a:xfrm rot="16200000">
            <a:off x="4103688" y="4771630"/>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ホームベース 16"/>
          <p:cNvSpPr/>
          <p:nvPr/>
        </p:nvSpPr>
        <p:spPr>
          <a:xfrm rot="16200000">
            <a:off x="1373585" y="4771629"/>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ホームベース 17"/>
          <p:cNvSpPr/>
          <p:nvPr/>
        </p:nvSpPr>
        <p:spPr>
          <a:xfrm rot="16200000">
            <a:off x="6833793" y="4771631"/>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テキスト ボックス 18"/>
          <p:cNvSpPr txBox="1"/>
          <p:nvPr/>
        </p:nvSpPr>
        <p:spPr>
          <a:xfrm>
            <a:off x="1069052" y="5886450"/>
            <a:ext cx="1523173" cy="584776"/>
          </a:xfrm>
          <a:prstGeom prst="rect">
            <a:avLst/>
          </a:prstGeom>
          <a:noFill/>
        </p:spPr>
        <p:txBody>
          <a:bodyPr wrap="none" rtlCol="0">
            <a:spAutoFit/>
          </a:bodyPr>
          <a:lstStyle/>
          <a:p>
            <a:pPr algn="ctr"/>
            <a:r>
              <a:rPr kumimoji="1" lang="ja-JP" altLang="en-US" sz="3200" dirty="0" smtClean="0">
                <a:solidFill>
                  <a:srgbClr val="FFFFFF"/>
                </a:solidFill>
              </a:rPr>
              <a:t>クラウド</a:t>
            </a:r>
            <a:endParaRPr kumimoji="1" lang="ja-JP" altLang="en-US" sz="3200" dirty="0">
              <a:solidFill>
                <a:srgbClr val="FFFFFF"/>
              </a:solidFill>
            </a:endParaRPr>
          </a:p>
        </p:txBody>
      </p:sp>
      <p:sp>
        <p:nvSpPr>
          <p:cNvPr id="20" name="テキスト ボックス 19"/>
          <p:cNvSpPr txBox="1"/>
          <p:nvPr/>
        </p:nvSpPr>
        <p:spPr>
          <a:xfrm>
            <a:off x="3368880" y="5886450"/>
            <a:ext cx="2387192" cy="584776"/>
          </a:xfrm>
          <a:prstGeom prst="rect">
            <a:avLst/>
          </a:prstGeom>
          <a:noFill/>
        </p:spPr>
        <p:txBody>
          <a:bodyPr wrap="none" rtlCol="0">
            <a:spAutoFit/>
          </a:bodyPr>
          <a:lstStyle/>
          <a:p>
            <a:pPr algn="ctr"/>
            <a:r>
              <a:rPr kumimoji="1" lang="ja-JP" altLang="en-US" sz="3200" dirty="0" smtClean="0">
                <a:solidFill>
                  <a:srgbClr val="FFFFFF"/>
                </a:solidFill>
              </a:rPr>
              <a:t>ビッグデータ</a:t>
            </a:r>
            <a:endParaRPr kumimoji="1" lang="ja-JP" altLang="en-US" sz="3200" dirty="0">
              <a:solidFill>
                <a:srgbClr val="FFFFFF"/>
              </a:solidFill>
            </a:endParaRPr>
          </a:p>
        </p:txBody>
      </p:sp>
      <p:sp>
        <p:nvSpPr>
          <p:cNvPr id="21" name="テキスト ボックス 20"/>
          <p:cNvSpPr txBox="1"/>
          <p:nvPr/>
        </p:nvSpPr>
        <p:spPr>
          <a:xfrm>
            <a:off x="6405307" y="5886450"/>
            <a:ext cx="1826141" cy="584776"/>
          </a:xfrm>
          <a:prstGeom prst="rect">
            <a:avLst/>
          </a:prstGeom>
          <a:noFill/>
        </p:spPr>
        <p:txBody>
          <a:bodyPr wrap="none" rtlCol="0">
            <a:spAutoFit/>
          </a:bodyPr>
          <a:lstStyle/>
          <a:p>
            <a:pPr algn="ctr"/>
            <a:r>
              <a:rPr kumimoji="1" lang="ja-JP" altLang="en-US" sz="3200" dirty="0" smtClean="0">
                <a:solidFill>
                  <a:srgbClr val="FFFFFF"/>
                </a:solidFill>
              </a:rPr>
              <a:t>人工知能</a:t>
            </a:r>
            <a:endParaRPr kumimoji="1" lang="ja-JP" altLang="en-US" sz="3200" dirty="0">
              <a:solidFill>
                <a:srgbClr val="FFFFFF"/>
              </a:solidFill>
            </a:endParaRPr>
          </a:p>
        </p:txBody>
      </p:sp>
      <p:sp>
        <p:nvSpPr>
          <p:cNvPr id="22"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82</a:t>
            </a:fld>
            <a:endParaRPr kumimoji="1" lang="ja-JP" altLang="en-US" dirty="0"/>
          </a:p>
        </p:txBody>
      </p:sp>
    </p:spTree>
    <p:extLst>
      <p:ext uri="{BB962C8B-B14F-4D97-AF65-F5344CB8AC3E}">
        <p14:creationId xmlns:p14="http://schemas.microsoft.com/office/powerpoint/2010/main" val="182060106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a:t>
            </a:r>
            <a:r>
              <a:rPr kumimoji="1" lang="ja-JP" altLang="en-US" smtClean="0"/>
              <a:t>でわかるスマートマシン</a:t>
            </a:r>
            <a:endParaRPr kumimoji="1" lang="ja-JP" altLang="en-US" dirty="0"/>
          </a:p>
        </p:txBody>
      </p:sp>
      <p:sp>
        <p:nvSpPr>
          <p:cNvPr id="3" name="正方形/長方形 2"/>
          <p:cNvSpPr/>
          <p:nvPr/>
        </p:nvSpPr>
        <p:spPr>
          <a:xfrm>
            <a:off x="457200" y="857250"/>
            <a:ext cx="8242300" cy="5556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3271044" y="1513820"/>
            <a:ext cx="2602706" cy="334393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776444" y="927100"/>
            <a:ext cx="558793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スマートマシン</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Smart Machine</a:t>
            </a:r>
            <a:r>
              <a:rPr kumimoji="1" lang="ja-JP" altLang="en-US" sz="2800" dirty="0" smtClean="0">
                <a:solidFill>
                  <a:srgbClr val="3366FF"/>
                </a:solidFill>
              </a:rPr>
              <a:t>）</a:t>
            </a:r>
            <a:endParaRPr kumimoji="1" lang="ja-JP" altLang="en-US" sz="2800" dirty="0">
              <a:solidFill>
                <a:srgbClr val="3366FF"/>
              </a:solidFill>
            </a:endParaRPr>
          </a:p>
        </p:txBody>
      </p:sp>
      <p:sp>
        <p:nvSpPr>
          <p:cNvPr id="22" name="正方形/長方形 21"/>
          <p:cNvSpPr/>
          <p:nvPr/>
        </p:nvSpPr>
        <p:spPr>
          <a:xfrm>
            <a:off x="559594" y="1513820"/>
            <a:ext cx="2602706" cy="334393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976144" y="1513820"/>
            <a:ext cx="2602706" cy="334393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59594" y="4953000"/>
            <a:ext cx="8019256" cy="12700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2000" dirty="0">
                <a:solidFill>
                  <a:srgbClr val="FFFFFF"/>
                </a:solidFill>
              </a:rPr>
              <a:t>自律的に行動し、知能と自己学習機能を備え</a:t>
            </a:r>
            <a:r>
              <a:rPr lang="ja-JP" altLang="ja-JP" sz="2000" dirty="0" smtClean="0">
                <a:solidFill>
                  <a:srgbClr val="FFFFFF"/>
                </a:solidFill>
              </a:rPr>
              <a:t>、</a:t>
            </a:r>
            <a:endParaRPr lang="en-US" altLang="ja-JP" sz="2000" dirty="0" smtClean="0">
              <a:solidFill>
                <a:srgbClr val="FFFFFF"/>
              </a:solidFill>
            </a:endParaRPr>
          </a:p>
          <a:p>
            <a:pPr algn="ctr"/>
            <a:r>
              <a:rPr lang="ja-JP" altLang="ja-JP" sz="2000" dirty="0" smtClean="0">
                <a:solidFill>
                  <a:srgbClr val="FFFFFF"/>
                </a:solidFill>
              </a:rPr>
              <a:t>状況</a:t>
            </a:r>
            <a:r>
              <a:rPr lang="ja-JP" altLang="ja-JP" sz="2000" dirty="0">
                <a:solidFill>
                  <a:srgbClr val="FFFFFF"/>
                </a:solidFill>
              </a:rPr>
              <a:t>に応じて自らが判断して適応し</a:t>
            </a:r>
            <a:r>
              <a:rPr lang="ja-JP" altLang="ja-JP" sz="2000" dirty="0" smtClean="0">
                <a:solidFill>
                  <a:srgbClr val="FFFFFF"/>
                </a:solidFill>
              </a:rPr>
              <a:t>、</a:t>
            </a:r>
            <a:endParaRPr lang="en-US" altLang="ja-JP" sz="2000" dirty="0" smtClean="0">
              <a:solidFill>
                <a:srgbClr val="FFFFFF"/>
              </a:solidFill>
            </a:endParaRPr>
          </a:p>
          <a:p>
            <a:pPr algn="ctr"/>
            <a:r>
              <a:rPr lang="ja-JP" altLang="ja-JP" sz="2000" dirty="0" smtClean="0">
                <a:solidFill>
                  <a:srgbClr val="FFFFFF"/>
                </a:solidFill>
              </a:rPr>
              <a:t>これ</a:t>
            </a:r>
            <a:r>
              <a:rPr lang="ja-JP" altLang="ja-JP" sz="2000" dirty="0">
                <a:solidFill>
                  <a:srgbClr val="FFFFFF"/>
                </a:solidFill>
              </a:rPr>
              <a:t>まで人間にしかできないと思われていた作業を実行する電子</a:t>
            </a:r>
            <a:r>
              <a:rPr lang="ja-JP" altLang="ja-JP" sz="2000" dirty="0" smtClean="0">
                <a:solidFill>
                  <a:srgbClr val="FFFFFF"/>
                </a:solidFill>
              </a:rPr>
              <a:t>機械</a:t>
            </a:r>
            <a:endParaRPr lang="ja-JP" altLang="en-US" sz="2000" dirty="0">
              <a:solidFill>
                <a:srgbClr val="FFFFFF"/>
              </a:solidFill>
            </a:endParaRPr>
          </a:p>
        </p:txBody>
      </p:sp>
      <p:sp>
        <p:nvSpPr>
          <p:cNvPr id="26" name="正方形/長方形 25"/>
          <p:cNvSpPr/>
          <p:nvPr/>
        </p:nvSpPr>
        <p:spPr>
          <a:xfrm>
            <a:off x="3403600" y="2679700"/>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音声アシスタント</a:t>
            </a:r>
            <a:endParaRPr kumimoji="1" lang="ja-JP" altLang="en-US" sz="2000" dirty="0">
              <a:solidFill>
                <a:srgbClr val="FFFFFF"/>
              </a:solidFill>
              <a:latin typeface="ＭＳ Ｐゴシック"/>
              <a:ea typeface="ＭＳ Ｐゴシック"/>
              <a:cs typeface="ＭＳ Ｐゴシック"/>
            </a:endParaRPr>
          </a:p>
        </p:txBody>
      </p:sp>
      <p:sp>
        <p:nvSpPr>
          <p:cNvPr id="27" name="正方形/長方形 26"/>
          <p:cNvSpPr/>
          <p:nvPr/>
        </p:nvSpPr>
        <p:spPr>
          <a:xfrm>
            <a:off x="692150" y="2679700"/>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自律運転車</a:t>
            </a:r>
            <a:endParaRPr kumimoji="1" lang="ja-JP" altLang="en-US" sz="2000" dirty="0">
              <a:solidFill>
                <a:srgbClr val="FFFFFF"/>
              </a:solidFill>
              <a:latin typeface="ＭＳ Ｐゴシック"/>
              <a:ea typeface="ＭＳ Ｐゴシック"/>
              <a:cs typeface="ＭＳ Ｐゴシック"/>
            </a:endParaRPr>
          </a:p>
        </p:txBody>
      </p:sp>
      <p:sp>
        <p:nvSpPr>
          <p:cNvPr id="28" name="正方形/長方形 27"/>
          <p:cNvSpPr/>
          <p:nvPr/>
        </p:nvSpPr>
        <p:spPr>
          <a:xfrm>
            <a:off x="6108700" y="2679700"/>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工場作業ロボット</a:t>
            </a:r>
            <a:endParaRPr kumimoji="1" lang="ja-JP" altLang="en-US" sz="20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150" y="33050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無人輸送ヘリ</a:t>
            </a:r>
            <a:endParaRPr kumimoji="1" lang="ja-JP" altLang="en-US" sz="2000" dirty="0">
              <a:solidFill>
                <a:srgbClr val="FFFFFF"/>
              </a:solidFill>
              <a:latin typeface="ＭＳ Ｐゴシック"/>
              <a:ea typeface="ＭＳ Ｐゴシック"/>
              <a:cs typeface="ＭＳ Ｐゴシック"/>
            </a:endParaRPr>
          </a:p>
        </p:txBody>
      </p:sp>
      <p:sp>
        <p:nvSpPr>
          <p:cNvPr id="30" name="正方形/長方形 29"/>
          <p:cNvSpPr/>
          <p:nvPr/>
        </p:nvSpPr>
        <p:spPr>
          <a:xfrm>
            <a:off x="692150" y="39273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無人攻撃機</a:t>
            </a:r>
            <a:endParaRPr kumimoji="1" lang="ja-JP" altLang="en-US" sz="2000" dirty="0">
              <a:solidFill>
                <a:srgbClr val="FFFFFF"/>
              </a:solidFill>
              <a:latin typeface="ＭＳ Ｐゴシック"/>
              <a:ea typeface="ＭＳ Ｐゴシック"/>
              <a:cs typeface="ＭＳ Ｐゴシック"/>
            </a:endParaRPr>
          </a:p>
        </p:txBody>
      </p:sp>
      <p:sp>
        <p:nvSpPr>
          <p:cNvPr id="31" name="正方形/長方形 30"/>
          <p:cNvSpPr/>
          <p:nvPr/>
        </p:nvSpPr>
        <p:spPr>
          <a:xfrm>
            <a:off x="3403600" y="33050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医療診断支援</a:t>
            </a:r>
            <a:endParaRPr kumimoji="1" lang="ja-JP" altLang="en-US" sz="2000" dirty="0">
              <a:solidFill>
                <a:srgbClr val="FFFFFF"/>
              </a:solidFill>
              <a:latin typeface="ＭＳ Ｐゴシック"/>
              <a:ea typeface="ＭＳ Ｐゴシック"/>
              <a:cs typeface="ＭＳ Ｐゴシック"/>
            </a:endParaRPr>
          </a:p>
        </p:txBody>
      </p:sp>
      <p:sp>
        <p:nvSpPr>
          <p:cNvPr id="32" name="正方形/長方形 31"/>
          <p:cNvSpPr/>
          <p:nvPr/>
        </p:nvSpPr>
        <p:spPr>
          <a:xfrm>
            <a:off x="3403600" y="39273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論文試験採点</a:t>
            </a:r>
            <a:endParaRPr kumimoji="1" lang="ja-JP" altLang="en-US" sz="2000" dirty="0">
              <a:solidFill>
                <a:srgbClr val="FFFFFF"/>
              </a:solidFill>
              <a:latin typeface="ＭＳ Ｐゴシック"/>
              <a:ea typeface="ＭＳ Ｐゴシック"/>
              <a:cs typeface="ＭＳ Ｐゴシック"/>
            </a:endParaRPr>
          </a:p>
        </p:txBody>
      </p:sp>
      <p:sp>
        <p:nvSpPr>
          <p:cNvPr id="33" name="正方形/長方形 32"/>
          <p:cNvSpPr/>
          <p:nvPr/>
        </p:nvSpPr>
        <p:spPr>
          <a:xfrm>
            <a:off x="6108700" y="33050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災害救助ロボット</a:t>
            </a:r>
            <a:endParaRPr kumimoji="1" lang="ja-JP" altLang="en-US" sz="2000" dirty="0">
              <a:solidFill>
                <a:srgbClr val="FFFFFF"/>
              </a:solidFill>
              <a:latin typeface="ＭＳ Ｐゴシック"/>
              <a:ea typeface="ＭＳ Ｐゴシック"/>
              <a:cs typeface="ＭＳ Ｐゴシック"/>
            </a:endParaRPr>
          </a:p>
        </p:txBody>
      </p:sp>
      <p:sp>
        <p:nvSpPr>
          <p:cNvPr id="34" name="正方形/長方形 33"/>
          <p:cNvSpPr/>
          <p:nvPr/>
        </p:nvSpPr>
        <p:spPr>
          <a:xfrm>
            <a:off x="6108700" y="39273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人型介護ロボット</a:t>
            </a:r>
            <a:endParaRPr kumimoji="1" lang="ja-JP" altLang="en-US" sz="2000" dirty="0">
              <a:solidFill>
                <a:srgbClr val="FFFFFF"/>
              </a:solidFill>
              <a:latin typeface="ＭＳ Ｐゴシック"/>
              <a:ea typeface="ＭＳ Ｐゴシック"/>
              <a:cs typeface="ＭＳ Ｐゴシック"/>
            </a:endParaRPr>
          </a:p>
        </p:txBody>
      </p:sp>
      <p:sp>
        <p:nvSpPr>
          <p:cNvPr id="35" name="テキスト ボックス 34"/>
          <p:cNvSpPr txBox="1"/>
          <p:nvPr/>
        </p:nvSpPr>
        <p:spPr>
          <a:xfrm>
            <a:off x="1165450" y="1657350"/>
            <a:ext cx="1387519" cy="830997"/>
          </a:xfrm>
          <a:prstGeom prst="rect">
            <a:avLst/>
          </a:prstGeom>
          <a:noFill/>
        </p:spPr>
        <p:txBody>
          <a:bodyPr wrap="none" rtlCol="0">
            <a:spAutoFit/>
          </a:bodyPr>
          <a:lstStyle/>
          <a:p>
            <a:pPr algn="ctr"/>
            <a:r>
              <a:rPr kumimoji="1" lang="en-US" altLang="ja-JP" sz="2400" dirty="0" smtClean="0">
                <a:solidFill>
                  <a:srgbClr val="FFFFFF"/>
                </a:solidFill>
                <a:latin typeface="Arial Black"/>
                <a:cs typeface="Arial Black"/>
              </a:rPr>
              <a:t>Movers</a:t>
            </a:r>
          </a:p>
          <a:p>
            <a:pPr algn="ctr"/>
            <a:r>
              <a:rPr kumimoji="1" lang="ja-JP" altLang="en-US" sz="2400" dirty="0" smtClean="0">
                <a:solidFill>
                  <a:srgbClr val="FFFFFF"/>
                </a:solidFill>
              </a:rPr>
              <a:t>（</a:t>
            </a:r>
            <a:r>
              <a:rPr kumimoji="1" lang="ja-JP" altLang="en-US" sz="2400" dirty="0" smtClean="0">
                <a:solidFill>
                  <a:srgbClr val="FFFFFF"/>
                </a:solidFill>
                <a:latin typeface="HGP創英角ｺﾞｼｯｸUB"/>
                <a:ea typeface="HGP創英角ｺﾞｼｯｸUB"/>
                <a:cs typeface="HGP創英角ｺﾞｼｯｸUB"/>
              </a:rPr>
              <a:t>動く者</a:t>
            </a:r>
            <a:r>
              <a:rPr kumimoji="1" lang="ja-JP" altLang="en-US" sz="2400" dirty="0" smtClean="0">
                <a:solidFill>
                  <a:srgbClr val="FFFFFF"/>
                </a:solidFill>
              </a:rPr>
              <a:t>）</a:t>
            </a:r>
            <a:endParaRPr kumimoji="1" lang="ja-JP" altLang="en-US" sz="2400" dirty="0">
              <a:solidFill>
                <a:srgbClr val="FFFFFF"/>
              </a:solidFill>
            </a:endParaRPr>
          </a:p>
        </p:txBody>
      </p:sp>
      <p:sp>
        <p:nvSpPr>
          <p:cNvPr id="36" name="テキスト ボックス 35"/>
          <p:cNvSpPr txBox="1"/>
          <p:nvPr/>
        </p:nvSpPr>
        <p:spPr>
          <a:xfrm>
            <a:off x="3962540" y="1663700"/>
            <a:ext cx="1215747" cy="830997"/>
          </a:xfrm>
          <a:prstGeom prst="rect">
            <a:avLst/>
          </a:prstGeom>
          <a:noFill/>
        </p:spPr>
        <p:txBody>
          <a:bodyPr wrap="none" rtlCol="0">
            <a:spAutoFit/>
          </a:bodyPr>
          <a:lstStyle/>
          <a:p>
            <a:pPr algn="ctr"/>
            <a:r>
              <a:rPr lang="en-US" altLang="ja-JP" sz="2400" dirty="0" smtClean="0">
                <a:solidFill>
                  <a:srgbClr val="FFFFFF"/>
                </a:solidFill>
                <a:latin typeface="Arial Black"/>
                <a:cs typeface="Arial Black"/>
              </a:rPr>
              <a:t>Sage</a:t>
            </a:r>
            <a:r>
              <a:rPr kumimoji="1" lang="en-US" altLang="ja-JP" sz="2400" dirty="0" smtClean="0">
                <a:solidFill>
                  <a:srgbClr val="FFFFFF"/>
                </a:solidFill>
                <a:latin typeface="Arial Black"/>
                <a:cs typeface="Arial Black"/>
              </a:rPr>
              <a:t>s</a:t>
            </a:r>
          </a:p>
          <a:p>
            <a:pPr algn="ctr"/>
            <a:r>
              <a:rPr kumimoji="1" lang="ja-JP" altLang="en-US" sz="2400" dirty="0" smtClean="0">
                <a:solidFill>
                  <a:srgbClr val="FFFFFF"/>
                </a:solidFill>
              </a:rPr>
              <a:t>（</a:t>
            </a:r>
            <a:r>
              <a:rPr lang="ja-JP" altLang="en-US" sz="2400" dirty="0" smtClean="0">
                <a:solidFill>
                  <a:srgbClr val="FFFFFF"/>
                </a:solidFill>
                <a:latin typeface="HGP創英角ｺﾞｼｯｸUB"/>
                <a:ea typeface="HGP創英角ｺﾞｼｯｸUB"/>
                <a:cs typeface="HGP創英角ｺﾞｼｯｸUB"/>
              </a:rPr>
              <a:t>賢者</a:t>
            </a:r>
            <a:r>
              <a:rPr kumimoji="1" lang="ja-JP" altLang="en-US" sz="2400" dirty="0" smtClean="0">
                <a:solidFill>
                  <a:srgbClr val="FFFFFF"/>
                </a:solidFill>
              </a:rPr>
              <a:t>）</a:t>
            </a:r>
            <a:endParaRPr kumimoji="1" lang="ja-JP" altLang="en-US" sz="2400" dirty="0">
              <a:solidFill>
                <a:srgbClr val="FFFFFF"/>
              </a:solidFill>
            </a:endParaRPr>
          </a:p>
        </p:txBody>
      </p:sp>
      <p:sp>
        <p:nvSpPr>
          <p:cNvPr id="37" name="テキスト ボックス 36"/>
          <p:cNvSpPr txBox="1"/>
          <p:nvPr/>
        </p:nvSpPr>
        <p:spPr>
          <a:xfrm>
            <a:off x="6293252" y="1663700"/>
            <a:ext cx="1977224" cy="830997"/>
          </a:xfrm>
          <a:prstGeom prst="rect">
            <a:avLst/>
          </a:prstGeom>
          <a:noFill/>
        </p:spPr>
        <p:txBody>
          <a:bodyPr wrap="none" rtlCol="0">
            <a:spAutoFit/>
          </a:bodyPr>
          <a:lstStyle/>
          <a:p>
            <a:pPr algn="ctr"/>
            <a:r>
              <a:rPr lang="en-US" altLang="ja-JP" sz="2400" dirty="0" smtClean="0">
                <a:solidFill>
                  <a:srgbClr val="FFFFFF"/>
                </a:solidFill>
                <a:latin typeface="Arial Black"/>
                <a:cs typeface="Arial Black"/>
              </a:rPr>
              <a:t>Doer</a:t>
            </a:r>
            <a:r>
              <a:rPr kumimoji="1" lang="en-US" altLang="ja-JP" sz="2400" dirty="0" smtClean="0">
                <a:solidFill>
                  <a:srgbClr val="FFFFFF"/>
                </a:solidFill>
                <a:latin typeface="Arial Black"/>
                <a:cs typeface="Arial Black"/>
              </a:rPr>
              <a:t>s</a:t>
            </a:r>
          </a:p>
          <a:p>
            <a:pPr algn="ctr"/>
            <a:r>
              <a:rPr kumimoji="1" lang="ja-JP" altLang="en-US" sz="2400" dirty="0" smtClean="0">
                <a:solidFill>
                  <a:srgbClr val="FFFFFF"/>
                </a:solidFill>
              </a:rPr>
              <a:t>（</a:t>
            </a:r>
            <a:r>
              <a:rPr kumimoji="1" lang="ja-JP" altLang="en-US" sz="2400" dirty="0" smtClean="0">
                <a:solidFill>
                  <a:srgbClr val="FFFFFF"/>
                </a:solidFill>
                <a:latin typeface="HGP創英角ｺﾞｼｯｸUB"/>
                <a:ea typeface="HGP創英角ｺﾞｼｯｸUB"/>
                <a:cs typeface="HGP創英角ｺﾞｼｯｸUB"/>
              </a:rPr>
              <a:t>行動する者</a:t>
            </a:r>
            <a:r>
              <a:rPr kumimoji="1" lang="ja-JP" altLang="en-US" sz="2400" dirty="0" smtClean="0">
                <a:solidFill>
                  <a:srgbClr val="FFFFFF"/>
                </a:solidFill>
              </a:rPr>
              <a:t>）</a:t>
            </a:r>
            <a:endParaRPr kumimoji="1" lang="ja-JP" altLang="en-US" sz="2400" dirty="0">
              <a:solidFill>
                <a:srgbClr val="FFFFFF"/>
              </a:solidFill>
            </a:endParaRPr>
          </a:p>
        </p:txBody>
      </p:sp>
      <p:sp>
        <p:nvSpPr>
          <p:cNvPr id="21"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83</a:t>
            </a:fld>
            <a:endParaRPr kumimoji="1" lang="ja-JP" altLang="en-US" dirty="0"/>
          </a:p>
        </p:txBody>
      </p:sp>
    </p:spTree>
    <p:extLst>
      <p:ext uri="{BB962C8B-B14F-4D97-AF65-F5344CB8AC3E}">
        <p14:creationId xmlns:p14="http://schemas.microsoft.com/office/powerpoint/2010/main" val="272661329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スマートマシンを実現させる４つのテクノロジー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84</a:t>
            </a:fld>
            <a:endParaRPr kumimoji="1" lang="ja-JP" altLang="en-US"/>
          </a:p>
        </p:txBody>
      </p:sp>
      <p:sp>
        <p:nvSpPr>
          <p:cNvPr id="4" name="正方形/長方形 3"/>
          <p:cNvSpPr/>
          <p:nvPr/>
        </p:nvSpPr>
        <p:spPr>
          <a:xfrm>
            <a:off x="2294731" y="2393950"/>
            <a:ext cx="4551363" cy="249172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smtClean="0">
                <a:solidFill>
                  <a:srgbClr val="FFFFFF"/>
                </a:solidFill>
                <a:latin typeface="HGP創英角ｺﾞｼｯｸUB"/>
                <a:ea typeface="HGP創英角ｺﾞｼｯｸUB"/>
                <a:cs typeface="HGP創英角ｺﾞｼｯｸUB"/>
              </a:rPr>
              <a:t>スマートマシン</a:t>
            </a:r>
            <a:endParaRPr kumimoji="1" lang="ja-JP" altLang="en-US" sz="3600" dirty="0">
              <a:solidFill>
                <a:srgbClr val="FFFFFF"/>
              </a:solidFill>
              <a:latin typeface="HGP創英角ｺﾞｼｯｸUB"/>
              <a:ea typeface="HGP創英角ｺﾞｼｯｸUB"/>
              <a:cs typeface="HGP創英角ｺﾞｼｯｸUB"/>
            </a:endParaRPr>
          </a:p>
        </p:txBody>
      </p:sp>
      <p:sp>
        <p:nvSpPr>
          <p:cNvPr id="5" name="正方形/長方形 4"/>
          <p:cNvSpPr/>
          <p:nvPr/>
        </p:nvSpPr>
        <p:spPr>
          <a:xfrm>
            <a:off x="857250" y="1007130"/>
            <a:ext cx="2241550" cy="202245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ビッグデータ</a:t>
            </a:r>
            <a:endParaRPr kumimoji="1" lang="ja-JP" altLang="en-US" sz="2800" dirty="0">
              <a:solidFill>
                <a:srgbClr val="FFFFFF"/>
              </a:solidFill>
              <a:latin typeface="ＭＳ Ｐゴシック"/>
              <a:ea typeface="ＭＳ Ｐゴシック"/>
              <a:cs typeface="ＭＳ Ｐゴシック"/>
            </a:endParaRPr>
          </a:p>
        </p:txBody>
      </p:sp>
      <p:sp>
        <p:nvSpPr>
          <p:cNvPr id="6" name="正方形/長方形 5"/>
          <p:cNvSpPr/>
          <p:nvPr/>
        </p:nvSpPr>
        <p:spPr>
          <a:xfrm>
            <a:off x="5981700" y="1007130"/>
            <a:ext cx="2241550" cy="20224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ハードウェア</a:t>
            </a:r>
            <a:endParaRPr kumimoji="1" lang="ja-JP" altLang="en-US" sz="2800" dirty="0">
              <a:solidFill>
                <a:srgbClr val="FFFFFF"/>
              </a:solidFill>
              <a:latin typeface="ＭＳ Ｐゴシック"/>
              <a:ea typeface="ＭＳ Ｐゴシック"/>
              <a:cs typeface="ＭＳ Ｐゴシック"/>
            </a:endParaRPr>
          </a:p>
        </p:txBody>
      </p:sp>
      <p:sp>
        <p:nvSpPr>
          <p:cNvPr id="7" name="正方形/長方形 6"/>
          <p:cNvSpPr/>
          <p:nvPr/>
        </p:nvSpPr>
        <p:spPr>
          <a:xfrm>
            <a:off x="857250" y="4279900"/>
            <a:ext cx="2241550" cy="20224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ネットワーク</a:t>
            </a:r>
            <a:endParaRPr kumimoji="1" lang="ja-JP" altLang="en-US" sz="2800" dirty="0">
              <a:solidFill>
                <a:srgbClr val="FFFFFF"/>
              </a:solidFill>
              <a:latin typeface="ＭＳ Ｐゴシック"/>
              <a:ea typeface="ＭＳ Ｐゴシック"/>
              <a:cs typeface="ＭＳ Ｐゴシック"/>
            </a:endParaRPr>
          </a:p>
        </p:txBody>
      </p:sp>
      <p:sp>
        <p:nvSpPr>
          <p:cNvPr id="8" name="正方形/長方形 7"/>
          <p:cNvSpPr/>
          <p:nvPr/>
        </p:nvSpPr>
        <p:spPr>
          <a:xfrm>
            <a:off x="5981700" y="4279900"/>
            <a:ext cx="2241550" cy="20224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アルゴリズム</a:t>
            </a:r>
            <a:endParaRPr kumimoji="1" lang="ja-JP" altLang="en-US" sz="2800" dirty="0">
              <a:solidFill>
                <a:srgbClr val="FFFFFF"/>
              </a:solidFill>
              <a:latin typeface="ＭＳ Ｐゴシック"/>
              <a:ea typeface="ＭＳ Ｐゴシック"/>
              <a:cs typeface="ＭＳ Ｐゴシック"/>
            </a:endParaRPr>
          </a:p>
        </p:txBody>
      </p:sp>
      <p:sp>
        <p:nvSpPr>
          <p:cNvPr id="9" name="右矢印 8"/>
          <p:cNvSpPr/>
          <p:nvPr/>
        </p:nvSpPr>
        <p:spPr>
          <a:xfrm rot="2434661">
            <a:off x="2699870" y="269959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rot="19165339" flipV="1">
            <a:off x="2699870" y="392291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rot="19165339" flipH="1">
            <a:off x="5544671" y="269959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右矢印 11"/>
          <p:cNvSpPr/>
          <p:nvPr/>
        </p:nvSpPr>
        <p:spPr>
          <a:xfrm rot="2434661" flipH="1" flipV="1">
            <a:off x="5544671" y="392291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857250" y="1013480"/>
            <a:ext cx="954107" cy="400110"/>
          </a:xfrm>
          <a:prstGeom prst="rect">
            <a:avLst/>
          </a:prstGeom>
          <a:noFill/>
        </p:spPr>
        <p:txBody>
          <a:bodyPr wrap="none" rtlCol="0">
            <a:spAutoFit/>
          </a:bodyPr>
          <a:lstStyle/>
          <a:p>
            <a:r>
              <a:rPr kumimoji="1" lang="ja-JP" altLang="en-US" sz="2000" dirty="0" smtClean="0">
                <a:solidFill>
                  <a:srgbClr val="FFFFFF"/>
                </a:solidFill>
              </a:rPr>
              <a:t>知識源</a:t>
            </a:r>
            <a:endParaRPr kumimoji="1" lang="ja-JP" altLang="en-US" sz="2000" dirty="0">
              <a:solidFill>
                <a:srgbClr val="FFFFFF"/>
              </a:solidFill>
            </a:endParaRPr>
          </a:p>
        </p:txBody>
      </p:sp>
      <p:sp>
        <p:nvSpPr>
          <p:cNvPr id="14" name="テキスト ボックス 13"/>
          <p:cNvSpPr txBox="1"/>
          <p:nvPr/>
        </p:nvSpPr>
        <p:spPr>
          <a:xfrm>
            <a:off x="7782104" y="1007130"/>
            <a:ext cx="441146" cy="400110"/>
          </a:xfrm>
          <a:prstGeom prst="rect">
            <a:avLst/>
          </a:prstGeom>
          <a:noFill/>
        </p:spPr>
        <p:txBody>
          <a:bodyPr wrap="none" rtlCol="0">
            <a:spAutoFit/>
          </a:bodyPr>
          <a:lstStyle/>
          <a:p>
            <a:pPr algn="r"/>
            <a:r>
              <a:rPr kumimoji="1" lang="ja-JP" altLang="en-US" sz="2000" dirty="0" smtClean="0">
                <a:solidFill>
                  <a:srgbClr val="FFFFFF"/>
                </a:solidFill>
              </a:rPr>
              <a:t>脳</a:t>
            </a:r>
            <a:endParaRPr kumimoji="1" lang="ja-JP" altLang="en-US" sz="2000" dirty="0">
              <a:solidFill>
                <a:srgbClr val="FFFFFF"/>
              </a:solidFill>
            </a:endParaRPr>
          </a:p>
        </p:txBody>
      </p:sp>
      <p:sp>
        <p:nvSpPr>
          <p:cNvPr id="16" name="テキスト ボックス 15"/>
          <p:cNvSpPr txBox="1"/>
          <p:nvPr/>
        </p:nvSpPr>
        <p:spPr>
          <a:xfrm>
            <a:off x="857250" y="5895890"/>
            <a:ext cx="954107" cy="400110"/>
          </a:xfrm>
          <a:prstGeom prst="rect">
            <a:avLst/>
          </a:prstGeom>
          <a:noFill/>
        </p:spPr>
        <p:txBody>
          <a:bodyPr wrap="none" rtlCol="0">
            <a:spAutoFit/>
          </a:bodyPr>
          <a:lstStyle/>
          <a:p>
            <a:r>
              <a:rPr kumimoji="1" lang="ja-JP" altLang="en-US" sz="2000" dirty="0" smtClean="0">
                <a:solidFill>
                  <a:srgbClr val="FFFFFF"/>
                </a:solidFill>
              </a:rPr>
              <a:t>神経系</a:t>
            </a:r>
            <a:endParaRPr kumimoji="1" lang="ja-JP" altLang="en-US" sz="2000" dirty="0">
              <a:solidFill>
                <a:srgbClr val="FFFFFF"/>
              </a:solidFill>
            </a:endParaRPr>
          </a:p>
        </p:txBody>
      </p:sp>
      <p:sp>
        <p:nvSpPr>
          <p:cNvPr id="17" name="テキスト ボックス 16"/>
          <p:cNvSpPr txBox="1"/>
          <p:nvPr/>
        </p:nvSpPr>
        <p:spPr>
          <a:xfrm>
            <a:off x="7585736" y="5895890"/>
            <a:ext cx="637514" cy="400110"/>
          </a:xfrm>
          <a:prstGeom prst="rect">
            <a:avLst/>
          </a:prstGeom>
          <a:noFill/>
        </p:spPr>
        <p:txBody>
          <a:bodyPr wrap="none" rtlCol="0">
            <a:spAutoFit/>
          </a:bodyPr>
          <a:lstStyle/>
          <a:p>
            <a:pPr algn="r"/>
            <a:r>
              <a:rPr kumimoji="1" lang="ja-JP" altLang="en-US" sz="2000" dirty="0" smtClean="0">
                <a:solidFill>
                  <a:srgbClr val="FFFFFF"/>
                </a:solidFill>
              </a:rPr>
              <a:t>賢さ</a:t>
            </a:r>
            <a:endParaRPr kumimoji="1" lang="ja-JP" altLang="en-US" sz="2000" dirty="0">
              <a:solidFill>
                <a:srgbClr val="FFFFFF"/>
              </a:solidFill>
            </a:endParaRPr>
          </a:p>
        </p:txBody>
      </p:sp>
      <p:sp>
        <p:nvSpPr>
          <p:cNvPr id="18" name="テキスト ボックス 17"/>
          <p:cNvSpPr txBox="1"/>
          <p:nvPr/>
        </p:nvSpPr>
        <p:spPr>
          <a:xfrm>
            <a:off x="6627941" y="2629470"/>
            <a:ext cx="1595309" cy="400110"/>
          </a:xfrm>
          <a:prstGeom prst="rect">
            <a:avLst/>
          </a:prstGeom>
          <a:noFill/>
        </p:spPr>
        <p:txBody>
          <a:bodyPr wrap="none" rtlCol="0">
            <a:spAutoFit/>
          </a:bodyPr>
          <a:lstStyle/>
          <a:p>
            <a:pPr algn="r"/>
            <a:r>
              <a:rPr kumimoji="1" lang="ja-JP" altLang="en-US" sz="2000" dirty="0" smtClean="0">
                <a:solidFill>
                  <a:srgbClr val="FFFFFF"/>
                </a:solidFill>
              </a:rPr>
              <a:t>感覚器・手足</a:t>
            </a:r>
            <a:endParaRPr kumimoji="1" lang="ja-JP" altLang="en-US" sz="2000" dirty="0">
              <a:solidFill>
                <a:srgbClr val="FFFFFF"/>
              </a:solidFill>
            </a:endParaRPr>
          </a:p>
        </p:txBody>
      </p:sp>
    </p:spTree>
    <p:extLst>
      <p:ext uri="{BB962C8B-B14F-4D97-AF65-F5344CB8AC3E}">
        <p14:creationId xmlns:p14="http://schemas.microsoft.com/office/powerpoint/2010/main" val="124471294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スマートマシンが実現しようとしている世界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85</a:t>
            </a:fld>
            <a:endParaRPr kumimoji="1" lang="ja-JP" altLang="en-US"/>
          </a:p>
        </p:txBody>
      </p:sp>
      <p:sp>
        <p:nvSpPr>
          <p:cNvPr id="6" name="フリーフォーム 5"/>
          <p:cNvSpPr/>
          <p:nvPr/>
        </p:nvSpPr>
        <p:spPr>
          <a:xfrm>
            <a:off x="412750" y="1206500"/>
            <a:ext cx="4781550" cy="1358900"/>
          </a:xfrm>
          <a:custGeom>
            <a:avLst/>
            <a:gdLst>
              <a:gd name="connsiteX0" fmla="*/ 0 w 4781550"/>
              <a:gd name="connsiteY0" fmla="*/ 0 h 1987550"/>
              <a:gd name="connsiteX1" fmla="*/ 6350 w 4781550"/>
              <a:gd name="connsiteY1" fmla="*/ 1974850 h 1987550"/>
              <a:gd name="connsiteX2" fmla="*/ 4781550 w 4781550"/>
              <a:gd name="connsiteY2" fmla="*/ 1987550 h 1987550"/>
              <a:gd name="connsiteX3" fmla="*/ 3498850 w 4781550"/>
              <a:gd name="connsiteY3" fmla="*/ 0 h 1987550"/>
              <a:gd name="connsiteX4" fmla="*/ 0 w 47815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1987550">
                <a:moveTo>
                  <a:pt x="0" y="0"/>
                </a:moveTo>
                <a:cubicBezTo>
                  <a:pt x="2117" y="658283"/>
                  <a:pt x="4233" y="1316567"/>
                  <a:pt x="6350" y="1974850"/>
                </a:cubicBezTo>
                <a:lnTo>
                  <a:pt x="4781550" y="1987550"/>
                </a:lnTo>
                <a:lnTo>
                  <a:pt x="3498850" y="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7" name="フリーフォーム 6"/>
          <p:cNvSpPr/>
          <p:nvPr/>
        </p:nvSpPr>
        <p:spPr>
          <a:xfrm flipH="1" flipV="1">
            <a:off x="3981450" y="1206500"/>
            <a:ext cx="4781550" cy="1358900"/>
          </a:xfrm>
          <a:custGeom>
            <a:avLst/>
            <a:gdLst>
              <a:gd name="connsiteX0" fmla="*/ 0 w 4781550"/>
              <a:gd name="connsiteY0" fmla="*/ 0 h 1987550"/>
              <a:gd name="connsiteX1" fmla="*/ 6350 w 4781550"/>
              <a:gd name="connsiteY1" fmla="*/ 1974850 h 1987550"/>
              <a:gd name="connsiteX2" fmla="*/ 4781550 w 4781550"/>
              <a:gd name="connsiteY2" fmla="*/ 1987550 h 1987550"/>
              <a:gd name="connsiteX3" fmla="*/ 3498850 w 4781550"/>
              <a:gd name="connsiteY3" fmla="*/ 0 h 1987550"/>
              <a:gd name="connsiteX4" fmla="*/ 0 w 47815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1987550">
                <a:moveTo>
                  <a:pt x="0" y="0"/>
                </a:moveTo>
                <a:cubicBezTo>
                  <a:pt x="2117" y="658283"/>
                  <a:pt x="4233" y="1316567"/>
                  <a:pt x="6350" y="1974850"/>
                </a:cubicBezTo>
                <a:lnTo>
                  <a:pt x="4781550" y="1987550"/>
                </a:lnTo>
                <a:lnTo>
                  <a:pt x="3498850" y="0"/>
                </a:lnTo>
                <a:lnTo>
                  <a:pt x="0" y="0"/>
                </a:lnTo>
                <a:close/>
              </a:path>
            </a:pathLst>
          </a:cu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8" name="左右矢印 7"/>
          <p:cNvSpPr/>
          <p:nvPr/>
        </p:nvSpPr>
        <p:spPr>
          <a:xfrm>
            <a:off x="412751" y="2647950"/>
            <a:ext cx="8350250" cy="1231900"/>
          </a:xfrm>
          <a:prstGeom prst="lef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a:off x="214500" y="3970155"/>
            <a:ext cx="2343145" cy="1946640"/>
          </a:xfrm>
          <a:prstGeom prst="homePlate">
            <a:avLst>
              <a:gd name="adj" fmla="val 27272"/>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rot="16200000">
            <a:off x="2338212" y="3970156"/>
            <a:ext cx="2343148" cy="1946642"/>
          </a:xfrm>
          <a:prstGeom prst="homePlate">
            <a:avLst>
              <a:gd name="adj" fmla="val 27272"/>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rot="16200000">
            <a:off x="4454715" y="3970154"/>
            <a:ext cx="2343150" cy="1946642"/>
          </a:xfrm>
          <a:prstGeom prst="homePlate">
            <a:avLst>
              <a:gd name="adj" fmla="val 272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rot="16200000">
            <a:off x="6618107" y="3970153"/>
            <a:ext cx="2343148" cy="1946641"/>
          </a:xfrm>
          <a:prstGeom prst="homePlate">
            <a:avLst>
              <a:gd name="adj" fmla="val 272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71500" y="1644650"/>
            <a:ext cx="3768580" cy="461665"/>
          </a:xfrm>
          <a:prstGeom prst="rect">
            <a:avLst/>
          </a:prstGeom>
          <a:noFill/>
        </p:spPr>
        <p:txBody>
          <a:bodyPr wrap="none" rtlCol="0">
            <a:spAutoFit/>
          </a:bodyPr>
          <a:lstStyle/>
          <a:p>
            <a:pPr algn="ctr"/>
            <a:r>
              <a:rPr kumimoji="1" lang="ja-JP" altLang="en-US" sz="2400" dirty="0" smtClean="0">
                <a:solidFill>
                  <a:srgbClr val="FFFFFF"/>
                </a:solidFill>
                <a:latin typeface="HGP創英角ｺﾞｼｯｸUB"/>
                <a:ea typeface="HGP創英角ｺﾞｼｯｸUB"/>
                <a:cs typeface="HGP創英角ｺﾞｼｯｸUB"/>
              </a:rPr>
              <a:t>人間にしかできなかったこと</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4" name="テキスト ボックス 13"/>
          <p:cNvSpPr txBox="1"/>
          <p:nvPr/>
        </p:nvSpPr>
        <p:spPr>
          <a:xfrm>
            <a:off x="4969221" y="1644650"/>
            <a:ext cx="3532938" cy="461665"/>
          </a:xfrm>
          <a:prstGeom prst="rect">
            <a:avLst/>
          </a:prstGeom>
          <a:noFill/>
        </p:spPr>
        <p:txBody>
          <a:bodyPr wrap="none" rtlCol="0">
            <a:spAutoFit/>
          </a:bodyPr>
          <a:lstStyle/>
          <a:p>
            <a:pPr algn="ctr"/>
            <a:r>
              <a:rPr kumimoji="1" lang="ja-JP" altLang="en-US" sz="2400" dirty="0" smtClean="0">
                <a:solidFill>
                  <a:srgbClr val="FFFFFF"/>
                </a:solidFill>
                <a:latin typeface="HGP創英角ｺﾞｼｯｸUB"/>
                <a:ea typeface="HGP創英角ｺﾞｼｯｸUB"/>
                <a:cs typeface="HGP創英角ｺﾞｼｯｸUB"/>
              </a:rPr>
              <a:t>人間にはできなかったこと</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5" name="テキスト ボックス 14"/>
          <p:cNvSpPr txBox="1"/>
          <p:nvPr/>
        </p:nvSpPr>
        <p:spPr>
          <a:xfrm>
            <a:off x="1009650" y="3016250"/>
            <a:ext cx="20313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作業の効率化</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6" name="テキスト ボックス 15"/>
          <p:cNvSpPr txBox="1"/>
          <p:nvPr/>
        </p:nvSpPr>
        <p:spPr>
          <a:xfrm>
            <a:off x="6451998" y="3016250"/>
            <a:ext cx="1723549" cy="461665"/>
          </a:xfrm>
          <a:prstGeom prst="rect">
            <a:avLst/>
          </a:prstGeom>
          <a:noFill/>
        </p:spPr>
        <p:txBody>
          <a:bodyPr wrap="none" rtlCol="0">
            <a:spAutoFit/>
          </a:bodyPr>
          <a:lstStyle/>
          <a:p>
            <a:pPr algn="r"/>
            <a:r>
              <a:rPr kumimoji="1" lang="ja-JP" altLang="en-US" sz="2400" dirty="0" smtClean="0">
                <a:solidFill>
                  <a:srgbClr val="FFFFFF"/>
                </a:solidFill>
                <a:latin typeface="HGP創英角ｺﾞｼｯｸUB"/>
                <a:ea typeface="HGP創英角ｺﾞｼｯｸUB"/>
                <a:cs typeface="HGP創英角ｺﾞｼｯｸUB"/>
              </a:rPr>
              <a:t>能力の拡張</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7" name="テキスト ボックス 16"/>
          <p:cNvSpPr txBox="1"/>
          <p:nvPr/>
        </p:nvSpPr>
        <p:spPr>
          <a:xfrm>
            <a:off x="775433"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置　換</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18" name="テキスト ボックス 17"/>
          <p:cNvSpPr txBox="1"/>
          <p:nvPr/>
        </p:nvSpPr>
        <p:spPr>
          <a:xfrm>
            <a:off x="2870933"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支　援</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19" name="テキスト ボックス 18"/>
          <p:cNvSpPr txBox="1"/>
          <p:nvPr/>
        </p:nvSpPr>
        <p:spPr>
          <a:xfrm>
            <a:off x="5010884"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助　言</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20" name="テキスト ボックス 19"/>
          <p:cNvSpPr txBox="1"/>
          <p:nvPr/>
        </p:nvSpPr>
        <p:spPr>
          <a:xfrm>
            <a:off x="7148045" y="4337050"/>
            <a:ext cx="1277914" cy="584776"/>
          </a:xfrm>
          <a:prstGeom prst="rect">
            <a:avLst/>
          </a:prstGeom>
          <a:noFill/>
        </p:spPr>
        <p:txBody>
          <a:bodyPr wrap="none" rtlCol="0">
            <a:spAutoFit/>
          </a:bodyPr>
          <a:lstStyle/>
          <a:p>
            <a:pPr algn="ctr"/>
            <a:r>
              <a:rPr lang="ja-JP" altLang="en-US" sz="3200" dirty="0" smtClean="0">
                <a:solidFill>
                  <a:srgbClr val="FFFFFF"/>
                </a:solidFill>
                <a:latin typeface="HGP創英角ｺﾞｼｯｸUB"/>
                <a:ea typeface="HGP創英角ｺﾞｼｯｸUB"/>
                <a:cs typeface="HGP創英角ｺﾞｼｯｸUB"/>
              </a:rPr>
              <a:t>強　化</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21" name="テキスト ボックス 20"/>
          <p:cNvSpPr txBox="1"/>
          <p:nvPr/>
        </p:nvSpPr>
        <p:spPr>
          <a:xfrm>
            <a:off x="651019" y="4935102"/>
            <a:ext cx="1467068" cy="1015663"/>
          </a:xfrm>
          <a:prstGeom prst="rect">
            <a:avLst/>
          </a:prstGeom>
          <a:noFill/>
        </p:spPr>
        <p:txBody>
          <a:bodyPr wrap="none" rtlCol="0">
            <a:spAutoFit/>
          </a:bodyPr>
          <a:lstStyle/>
          <a:p>
            <a:pPr algn="ctr"/>
            <a:r>
              <a:rPr kumimoji="1" lang="ja-JP" altLang="en-US" sz="2000" dirty="0" smtClean="0">
                <a:solidFill>
                  <a:srgbClr val="FFFFFF"/>
                </a:solidFill>
              </a:rPr>
              <a:t>運転手</a:t>
            </a:r>
            <a:endParaRPr kumimoji="1" lang="en-US" altLang="ja-JP" sz="2000" dirty="0" smtClean="0">
              <a:solidFill>
                <a:srgbClr val="FFFFFF"/>
              </a:solidFill>
            </a:endParaRPr>
          </a:p>
          <a:p>
            <a:pPr algn="ctr"/>
            <a:r>
              <a:rPr lang="ja-JP" altLang="en-US" sz="2000" dirty="0" smtClean="0">
                <a:solidFill>
                  <a:srgbClr val="FFFFFF"/>
                </a:solidFill>
              </a:rPr>
              <a:t>工場作業者</a:t>
            </a:r>
            <a:endParaRPr lang="en-US" altLang="ja-JP" sz="2000" dirty="0" smtClean="0">
              <a:solidFill>
                <a:srgbClr val="FFFFFF"/>
              </a:solidFill>
            </a:endParaRPr>
          </a:p>
          <a:p>
            <a:pPr algn="ctr"/>
            <a:r>
              <a:rPr kumimoji="1" lang="ja-JP" altLang="en-US" sz="2000" dirty="0" smtClean="0">
                <a:solidFill>
                  <a:srgbClr val="FFFFFF"/>
                </a:solidFill>
              </a:rPr>
              <a:t>兵士</a:t>
            </a:r>
            <a:endParaRPr kumimoji="1" lang="ja-JP" altLang="en-US" sz="2000" dirty="0">
              <a:solidFill>
                <a:srgbClr val="FFFFFF"/>
              </a:solidFill>
            </a:endParaRPr>
          </a:p>
        </p:txBody>
      </p:sp>
      <p:sp>
        <p:nvSpPr>
          <p:cNvPr id="22" name="テキスト ボックス 21"/>
          <p:cNvSpPr txBox="1"/>
          <p:nvPr/>
        </p:nvSpPr>
        <p:spPr>
          <a:xfrm>
            <a:off x="2900161" y="4935102"/>
            <a:ext cx="1210588" cy="1015663"/>
          </a:xfrm>
          <a:prstGeom prst="rect">
            <a:avLst/>
          </a:prstGeom>
          <a:noFill/>
        </p:spPr>
        <p:txBody>
          <a:bodyPr wrap="none" rtlCol="0">
            <a:spAutoFit/>
          </a:bodyPr>
          <a:lstStyle/>
          <a:p>
            <a:pPr algn="ctr"/>
            <a:r>
              <a:rPr lang="ja-JP" altLang="en-US" sz="2000" dirty="0" smtClean="0">
                <a:solidFill>
                  <a:srgbClr val="FFFFFF"/>
                </a:solidFill>
              </a:rPr>
              <a:t>音声認識</a:t>
            </a:r>
            <a:endParaRPr lang="en-US" altLang="ja-JP" sz="2000" dirty="0" smtClean="0">
              <a:solidFill>
                <a:srgbClr val="FFFFFF"/>
              </a:solidFill>
            </a:endParaRPr>
          </a:p>
          <a:p>
            <a:pPr algn="ctr"/>
            <a:r>
              <a:rPr kumimoji="1" lang="ja-JP" altLang="en-US" sz="2000" dirty="0" smtClean="0">
                <a:solidFill>
                  <a:srgbClr val="FFFFFF"/>
                </a:solidFill>
              </a:rPr>
              <a:t>文脈理解</a:t>
            </a:r>
          </a:p>
          <a:p>
            <a:pPr algn="ctr"/>
            <a:r>
              <a:rPr kumimoji="1" lang="ja-JP" altLang="en-US" sz="2000" dirty="0" smtClean="0">
                <a:solidFill>
                  <a:srgbClr val="FFFFFF"/>
                </a:solidFill>
              </a:rPr>
              <a:t>検索代行</a:t>
            </a:r>
            <a:endParaRPr kumimoji="1" lang="en-US" altLang="ja-JP" sz="2000" dirty="0" smtClean="0">
              <a:solidFill>
                <a:srgbClr val="FFFFFF"/>
              </a:solidFill>
            </a:endParaRPr>
          </a:p>
        </p:txBody>
      </p:sp>
      <p:sp>
        <p:nvSpPr>
          <p:cNvPr id="23" name="テキスト ボックス 22"/>
          <p:cNvSpPr txBox="1"/>
          <p:nvPr/>
        </p:nvSpPr>
        <p:spPr>
          <a:xfrm>
            <a:off x="4728450" y="4936254"/>
            <a:ext cx="1838965" cy="1015663"/>
          </a:xfrm>
          <a:prstGeom prst="rect">
            <a:avLst/>
          </a:prstGeom>
          <a:noFill/>
        </p:spPr>
        <p:txBody>
          <a:bodyPr wrap="none" rtlCol="0">
            <a:spAutoFit/>
          </a:bodyPr>
          <a:lstStyle/>
          <a:p>
            <a:pPr algn="ctr"/>
            <a:r>
              <a:rPr kumimoji="1" lang="ja-JP" altLang="en-US" sz="2000" dirty="0" smtClean="0">
                <a:solidFill>
                  <a:srgbClr val="FFFFFF"/>
                </a:solidFill>
              </a:rPr>
              <a:t>知識蓄積</a:t>
            </a:r>
            <a:endParaRPr kumimoji="1" lang="en-US" altLang="ja-JP" sz="2000" dirty="0" smtClean="0">
              <a:solidFill>
                <a:srgbClr val="FFFFFF"/>
              </a:solidFill>
            </a:endParaRPr>
          </a:p>
          <a:p>
            <a:pPr algn="ctr"/>
            <a:r>
              <a:rPr kumimoji="1" lang="ja-JP" altLang="en-US" sz="2000" dirty="0" smtClean="0">
                <a:solidFill>
                  <a:srgbClr val="FFFFFF"/>
                </a:solidFill>
              </a:rPr>
              <a:t>関係付け・解釈</a:t>
            </a:r>
            <a:endParaRPr kumimoji="1" lang="en-US" altLang="ja-JP" sz="2000" dirty="0" smtClean="0">
              <a:solidFill>
                <a:srgbClr val="FFFFFF"/>
              </a:solidFill>
            </a:endParaRPr>
          </a:p>
          <a:p>
            <a:pPr algn="ctr"/>
            <a:r>
              <a:rPr lang="ja-JP" altLang="en-US" sz="2000" dirty="0" smtClean="0">
                <a:solidFill>
                  <a:srgbClr val="FFFFFF"/>
                </a:solidFill>
              </a:rPr>
              <a:t>選択・判断</a:t>
            </a:r>
            <a:endParaRPr kumimoji="1" lang="en-US" altLang="ja-JP" sz="2000" dirty="0" smtClean="0">
              <a:solidFill>
                <a:srgbClr val="FFFFFF"/>
              </a:solidFill>
            </a:endParaRPr>
          </a:p>
        </p:txBody>
      </p:sp>
      <p:sp>
        <p:nvSpPr>
          <p:cNvPr id="24" name="テキスト ボックス 23"/>
          <p:cNvSpPr txBox="1"/>
          <p:nvPr/>
        </p:nvSpPr>
        <p:spPr>
          <a:xfrm>
            <a:off x="6861992" y="4935102"/>
            <a:ext cx="1851789" cy="1015663"/>
          </a:xfrm>
          <a:prstGeom prst="rect">
            <a:avLst/>
          </a:prstGeom>
          <a:noFill/>
        </p:spPr>
        <p:txBody>
          <a:bodyPr wrap="none" rtlCol="0">
            <a:spAutoFit/>
          </a:bodyPr>
          <a:lstStyle/>
          <a:p>
            <a:pPr algn="ctr"/>
            <a:r>
              <a:rPr kumimoji="1" lang="ja-JP" altLang="en-US" sz="2000" dirty="0" smtClean="0">
                <a:solidFill>
                  <a:srgbClr val="FFFFFF"/>
                </a:solidFill>
              </a:rPr>
              <a:t>観察・監視</a:t>
            </a:r>
            <a:endParaRPr kumimoji="1" lang="en-US" altLang="ja-JP" sz="2000" dirty="0" smtClean="0">
              <a:solidFill>
                <a:srgbClr val="FFFFFF"/>
              </a:solidFill>
            </a:endParaRPr>
          </a:p>
          <a:p>
            <a:pPr algn="ctr"/>
            <a:r>
              <a:rPr lang="ja-JP" altLang="en-US" sz="2000" dirty="0" smtClean="0">
                <a:solidFill>
                  <a:srgbClr val="FFFFFF"/>
                </a:solidFill>
              </a:rPr>
              <a:t>介助・補助</a:t>
            </a:r>
          </a:p>
          <a:p>
            <a:pPr algn="ctr"/>
            <a:r>
              <a:rPr lang="ja-JP" altLang="en-US" sz="2000" dirty="0" smtClean="0">
                <a:solidFill>
                  <a:srgbClr val="FFFFFF"/>
                </a:solidFill>
              </a:rPr>
              <a:t>能力強化・補完</a:t>
            </a:r>
            <a:endParaRPr lang="en-US" altLang="ja-JP" sz="2000" dirty="0" smtClean="0">
              <a:solidFill>
                <a:srgbClr val="FFFFFF"/>
              </a:solidFill>
            </a:endParaRPr>
          </a:p>
        </p:txBody>
      </p:sp>
    </p:spTree>
    <p:extLst>
      <p:ext uri="{BB962C8B-B14F-4D97-AF65-F5344CB8AC3E}">
        <p14:creationId xmlns:p14="http://schemas.microsoft.com/office/powerpoint/2010/main" val="302315047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2400" dirty="0"/>
              <a:t>マン・マシン・インターフェイスとしての</a:t>
            </a:r>
            <a:r>
              <a:rPr lang="ja-JP" altLang="ja-JP" sz="2400" dirty="0" smtClean="0"/>
              <a:t>スマートマシン</a:t>
            </a:r>
            <a:endParaRPr kumimoji="1" lang="ja-JP" altLang="en-US" sz="2400"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86</a:t>
            </a:fld>
            <a:endParaRPr kumimoji="1" lang="ja-JP" altLang="en-US"/>
          </a:p>
        </p:txBody>
      </p:sp>
      <p:grpSp>
        <p:nvGrpSpPr>
          <p:cNvPr id="6" name="グループ化 5"/>
          <p:cNvGrpSpPr/>
          <p:nvPr/>
        </p:nvGrpSpPr>
        <p:grpSpPr>
          <a:xfrm>
            <a:off x="3440504" y="1898650"/>
            <a:ext cx="5271235" cy="1884060"/>
            <a:chOff x="3440504" y="1898650"/>
            <a:chExt cx="5271235" cy="1884060"/>
          </a:xfrm>
        </p:grpSpPr>
        <p:grpSp>
          <p:nvGrpSpPr>
            <p:cNvPr id="75" name="図形グループ 74"/>
            <p:cNvGrpSpPr/>
            <p:nvPr/>
          </p:nvGrpSpPr>
          <p:grpSpPr>
            <a:xfrm>
              <a:off x="7009204" y="2076452"/>
              <a:ext cx="685800" cy="374409"/>
              <a:chOff x="6737350" y="2032000"/>
              <a:chExt cx="685800" cy="374409"/>
            </a:xfrm>
          </p:grpSpPr>
          <p:sp>
            <p:nvSpPr>
              <p:cNvPr id="67" name="正方形/長方形 66"/>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7" idx="1"/>
                <a:endCxn id="67"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a:stCxn id="67" idx="0"/>
                <a:endCxn id="67"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1" name="正方形/長方形 40"/>
            <p:cNvSpPr/>
            <p:nvPr/>
          </p:nvSpPr>
          <p:spPr>
            <a:xfrm>
              <a:off x="6755939" y="2421871"/>
              <a:ext cx="1104900" cy="65788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7860839" y="1898650"/>
              <a:ext cx="850900" cy="118110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956089" y="1973507"/>
              <a:ext cx="704850" cy="63634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4201880" y="1898650"/>
              <a:ext cx="1365250" cy="1022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4335230" y="1980217"/>
              <a:ext cx="1123950" cy="883305"/>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台形 37"/>
            <p:cNvSpPr/>
            <p:nvPr/>
          </p:nvSpPr>
          <p:spPr>
            <a:xfrm>
              <a:off x="4563036" y="2921000"/>
              <a:ext cx="646113" cy="158750"/>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252806" y="2032000"/>
              <a:ext cx="600075" cy="1212193"/>
              <a:chOff x="4448176" y="2032000"/>
              <a:chExt cx="600075" cy="1212193"/>
            </a:xfrm>
          </p:grpSpPr>
          <p:sp>
            <p:nvSpPr>
              <p:cNvPr id="39" name="円/楕円 38"/>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フローチャート: 論理積ゲート 39"/>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8107864" y="2076452"/>
              <a:ext cx="273051" cy="542268"/>
              <a:chOff x="4448175" y="2032000"/>
              <a:chExt cx="600075" cy="1212191"/>
            </a:xfrm>
            <a:solidFill>
              <a:srgbClr val="7F7F7F"/>
            </a:solidFill>
            <a:effectLst/>
          </p:grpSpPr>
          <p:sp>
            <p:nvSpPr>
              <p:cNvPr id="46" name="円/楕円 45"/>
              <p:cNvSpPr/>
              <p:nvPr/>
            </p:nvSpPr>
            <p:spPr>
              <a:xfrm>
                <a:off x="4448176" y="2032000"/>
                <a:ext cx="600073" cy="586720"/>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4435475" y="2631416"/>
                <a:ext cx="625475" cy="600075"/>
              </a:xfrm>
              <a:prstGeom prst="flowChartDelay">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9" name="角丸四角形 48"/>
            <p:cNvSpPr/>
            <p:nvPr/>
          </p:nvSpPr>
          <p:spPr>
            <a:xfrm rot="8040612">
              <a:off x="8282330" y="2584492"/>
              <a:ext cx="405646" cy="45719"/>
            </a:xfrm>
            <a:prstGeom prst="roundRect">
              <a:avLst>
                <a:gd name="adj" fmla="val 50000"/>
              </a:avLst>
            </a:prstGeom>
            <a:solidFill>
              <a:schemeClr val="accent5">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492525">
              <a:off x="8316895" y="2426159"/>
              <a:ext cx="286307" cy="134714"/>
            </a:xfrm>
            <a:prstGeom prst="flowChartDelay">
              <a:avLst/>
            </a:prstGeom>
            <a:solidFill>
              <a:srgbClr val="7F7F7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7095666" y="28167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7941638" y="28167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右矢印 53"/>
            <p:cNvSpPr/>
            <p:nvPr/>
          </p:nvSpPr>
          <p:spPr>
            <a:xfrm>
              <a:off x="5980504" y="2152651"/>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右矢印 54"/>
            <p:cNvSpPr/>
            <p:nvPr/>
          </p:nvSpPr>
          <p:spPr>
            <a:xfrm>
              <a:off x="3440504" y="2152651"/>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テキスト ボックス 49"/>
            <p:cNvSpPr txBox="1"/>
            <p:nvPr/>
          </p:nvSpPr>
          <p:spPr>
            <a:xfrm>
              <a:off x="4028216" y="3413378"/>
              <a:ext cx="2031325" cy="369332"/>
            </a:xfrm>
            <a:prstGeom prst="rect">
              <a:avLst/>
            </a:prstGeom>
            <a:noFill/>
          </p:spPr>
          <p:txBody>
            <a:bodyPr wrap="none" rtlCol="0">
              <a:spAutoFit/>
            </a:bodyPr>
            <a:lstStyle/>
            <a:p>
              <a:r>
                <a:rPr kumimoji="1" lang="ja-JP" altLang="en-US" dirty="0" smtClean="0">
                  <a:solidFill>
                    <a:schemeClr val="tx1">
                      <a:lumMod val="50000"/>
                      <a:lumOff val="50000"/>
                    </a:schemeClr>
                  </a:solidFill>
                </a:rPr>
                <a:t>人がピックアップ</a:t>
              </a:r>
              <a:endParaRPr kumimoji="1" lang="ja-JP" altLang="en-US" dirty="0">
                <a:solidFill>
                  <a:schemeClr val="tx1">
                    <a:lumMod val="50000"/>
                    <a:lumOff val="50000"/>
                  </a:schemeClr>
                </a:solidFill>
              </a:endParaRPr>
            </a:p>
          </p:txBody>
        </p:sp>
        <p:sp>
          <p:nvSpPr>
            <p:cNvPr id="59" name="テキスト ボックス 58"/>
            <p:cNvSpPr txBox="1"/>
            <p:nvPr/>
          </p:nvSpPr>
          <p:spPr>
            <a:xfrm>
              <a:off x="7218923" y="3402480"/>
              <a:ext cx="1107996" cy="369332"/>
            </a:xfrm>
            <a:prstGeom prst="rect">
              <a:avLst/>
            </a:prstGeom>
            <a:noFill/>
          </p:spPr>
          <p:txBody>
            <a:bodyPr wrap="none" rtlCol="0">
              <a:spAutoFit/>
            </a:bodyPr>
            <a:lstStyle/>
            <a:p>
              <a:r>
                <a:rPr kumimoji="1" lang="ja-JP" altLang="en-US" dirty="0" smtClean="0">
                  <a:solidFill>
                    <a:schemeClr val="tx1">
                      <a:lumMod val="50000"/>
                      <a:lumOff val="50000"/>
                    </a:schemeClr>
                  </a:solidFill>
                </a:rPr>
                <a:t>人が配送</a:t>
              </a:r>
              <a:endParaRPr kumimoji="1" lang="ja-JP" altLang="en-US" dirty="0">
                <a:solidFill>
                  <a:schemeClr val="tx1">
                    <a:lumMod val="50000"/>
                    <a:lumOff val="50000"/>
                  </a:schemeClr>
                </a:solidFill>
              </a:endParaRPr>
            </a:p>
          </p:txBody>
        </p:sp>
      </p:grpSp>
      <p:grpSp>
        <p:nvGrpSpPr>
          <p:cNvPr id="7" name="グループ化 6"/>
          <p:cNvGrpSpPr/>
          <p:nvPr/>
        </p:nvGrpSpPr>
        <p:grpSpPr>
          <a:xfrm>
            <a:off x="3440504" y="3937000"/>
            <a:ext cx="5271235" cy="2065212"/>
            <a:chOff x="3440504" y="3937000"/>
            <a:chExt cx="5271235" cy="2065212"/>
          </a:xfrm>
        </p:grpSpPr>
        <p:sp>
          <p:nvSpPr>
            <p:cNvPr id="82" name="正方形/長方形 81"/>
            <p:cNvSpPr/>
            <p:nvPr/>
          </p:nvSpPr>
          <p:spPr>
            <a:xfrm>
              <a:off x="8209574" y="4057650"/>
              <a:ext cx="177800" cy="24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片側の 2 つの角を切り取った四角形 80"/>
            <p:cNvSpPr/>
            <p:nvPr/>
          </p:nvSpPr>
          <p:spPr>
            <a:xfrm>
              <a:off x="8107864" y="3937000"/>
              <a:ext cx="374540" cy="196850"/>
            </a:xfrm>
            <a:prstGeom prst="snip2SameRect">
              <a:avLst>
                <a:gd name="adj1" fmla="val 29570"/>
                <a:gd name="adj2"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6" name="図形グループ 75"/>
            <p:cNvGrpSpPr/>
            <p:nvPr/>
          </p:nvGrpSpPr>
          <p:grpSpPr>
            <a:xfrm>
              <a:off x="7009204" y="4427038"/>
              <a:ext cx="685800" cy="374409"/>
              <a:chOff x="6737350" y="2032000"/>
              <a:chExt cx="685800" cy="374409"/>
            </a:xfrm>
          </p:grpSpPr>
          <p:sp>
            <p:nvSpPr>
              <p:cNvPr id="77" name="正方形/長方形 76"/>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a:stCxn id="77" idx="1"/>
                <a:endCxn id="77"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a:stCxn id="77" idx="0"/>
                <a:endCxn id="77"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6" name="正方形/長方形 55"/>
            <p:cNvSpPr/>
            <p:nvPr/>
          </p:nvSpPr>
          <p:spPr>
            <a:xfrm>
              <a:off x="6755939" y="4771371"/>
              <a:ext cx="1104900" cy="65788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7860839" y="4248150"/>
              <a:ext cx="850900" cy="118110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7956089" y="4323007"/>
              <a:ext cx="704850" cy="63634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rot="8040612">
              <a:off x="8282330" y="4933992"/>
              <a:ext cx="405646" cy="45719"/>
            </a:xfrm>
            <a:prstGeom prst="roundRect">
              <a:avLst>
                <a:gd name="adj" fmla="val 50000"/>
              </a:avLst>
            </a:prstGeom>
            <a:solidFill>
              <a:srgbClr val="3366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7095666" y="51662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7941638" y="51662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7095666" y="5624927"/>
              <a:ext cx="1338828" cy="369332"/>
            </a:xfrm>
            <a:prstGeom prst="rect">
              <a:avLst/>
            </a:prstGeom>
            <a:noFill/>
          </p:spPr>
          <p:txBody>
            <a:bodyPr wrap="none" rtlCol="0">
              <a:spAutoFit/>
            </a:bodyPr>
            <a:lstStyle/>
            <a:p>
              <a:r>
                <a:rPr kumimoji="1" lang="ja-JP" altLang="en-US" dirty="0" smtClean="0">
                  <a:solidFill>
                    <a:srgbClr val="3366FF"/>
                  </a:solidFill>
                </a:rPr>
                <a:t>自律走行車</a:t>
              </a:r>
              <a:endParaRPr kumimoji="1" lang="ja-JP" altLang="en-US" dirty="0">
                <a:solidFill>
                  <a:srgbClr val="3366FF"/>
                </a:solidFill>
              </a:endParaRPr>
            </a:p>
          </p:txBody>
        </p:sp>
        <p:sp>
          <p:nvSpPr>
            <p:cNvPr id="60" name="右矢印 59"/>
            <p:cNvSpPr/>
            <p:nvPr/>
          </p:nvSpPr>
          <p:spPr>
            <a:xfrm>
              <a:off x="5980504" y="4614243"/>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右矢印 60"/>
            <p:cNvSpPr/>
            <p:nvPr/>
          </p:nvSpPr>
          <p:spPr>
            <a:xfrm>
              <a:off x="3440504" y="4614243"/>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3" name="図形グループ 75"/>
            <p:cNvGrpSpPr/>
            <p:nvPr/>
          </p:nvGrpSpPr>
          <p:grpSpPr>
            <a:xfrm>
              <a:off x="4700978" y="4300400"/>
              <a:ext cx="685800" cy="374409"/>
              <a:chOff x="6737350" y="2032000"/>
              <a:chExt cx="685800" cy="374409"/>
            </a:xfrm>
          </p:grpSpPr>
          <p:sp>
            <p:nvSpPr>
              <p:cNvPr id="68" name="正方形/長方形 67"/>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68" idx="1"/>
                <a:endCxn id="68"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68" idx="0"/>
                <a:endCxn id="68"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3" name="図形グループ 75"/>
            <p:cNvGrpSpPr/>
            <p:nvPr/>
          </p:nvGrpSpPr>
          <p:grpSpPr>
            <a:xfrm>
              <a:off x="4700978" y="4728367"/>
              <a:ext cx="685800" cy="374409"/>
              <a:chOff x="6737350" y="2032000"/>
              <a:chExt cx="685800" cy="374409"/>
            </a:xfrm>
          </p:grpSpPr>
          <p:sp>
            <p:nvSpPr>
              <p:cNvPr id="74" name="正方形/長方形 73"/>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74" idx="1"/>
                <a:endCxn id="74"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a:stCxn id="74" idx="0"/>
                <a:endCxn id="74"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角丸四角形 3"/>
            <p:cNvSpPr/>
            <p:nvPr/>
          </p:nvSpPr>
          <p:spPr>
            <a:xfrm>
              <a:off x="4664777" y="5200532"/>
              <a:ext cx="758202" cy="337207"/>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159037" y="5632880"/>
              <a:ext cx="1800493" cy="369332"/>
            </a:xfrm>
            <a:prstGeom prst="rect">
              <a:avLst/>
            </a:prstGeom>
            <a:noFill/>
          </p:spPr>
          <p:txBody>
            <a:bodyPr wrap="none" rtlCol="0">
              <a:spAutoFit/>
            </a:bodyPr>
            <a:lstStyle/>
            <a:p>
              <a:r>
                <a:rPr kumimoji="1" lang="ja-JP" altLang="en-US" dirty="0" smtClean="0">
                  <a:solidFill>
                    <a:srgbClr val="3366FF"/>
                  </a:solidFill>
                </a:rPr>
                <a:t>工場内ロボット</a:t>
              </a:r>
              <a:endParaRPr kumimoji="1" lang="ja-JP" altLang="en-US" dirty="0">
                <a:solidFill>
                  <a:srgbClr val="3366FF"/>
                </a:solidFill>
              </a:endParaRPr>
            </a:p>
          </p:txBody>
        </p:sp>
      </p:grpSp>
      <p:grpSp>
        <p:nvGrpSpPr>
          <p:cNvPr id="5" name="グループ化 4"/>
          <p:cNvGrpSpPr/>
          <p:nvPr/>
        </p:nvGrpSpPr>
        <p:grpSpPr>
          <a:xfrm>
            <a:off x="259492" y="1619250"/>
            <a:ext cx="3066712" cy="4311650"/>
            <a:chOff x="259492" y="1619250"/>
            <a:chExt cx="3066712" cy="4311650"/>
          </a:xfrm>
        </p:grpSpPr>
        <p:sp>
          <p:nvSpPr>
            <p:cNvPr id="31" name="正方形/長方形 30"/>
            <p:cNvSpPr/>
            <p:nvPr/>
          </p:nvSpPr>
          <p:spPr>
            <a:xfrm>
              <a:off x="1272752" y="1619250"/>
              <a:ext cx="2053452" cy="43116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544600" y="4427038"/>
              <a:ext cx="1502204" cy="1197889"/>
            </a:xfrm>
            <a:prstGeom prst="flowChartMagneticDisk">
              <a:avLst/>
            </a:prstGeom>
            <a:solidFill>
              <a:schemeClr val="accent5">
                <a:lumMod val="60000"/>
                <a:lumOff val="4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データ</a:t>
              </a:r>
              <a:endParaRPr kumimoji="1" lang="ja-JP" altLang="en-US" sz="2000" dirty="0">
                <a:solidFill>
                  <a:srgbClr val="FFFFFF"/>
                </a:solidFill>
                <a:latin typeface="ＭＳ Ｐゴシック"/>
                <a:ea typeface="ＭＳ Ｐゴシック"/>
                <a:cs typeface="ＭＳ Ｐゴシック"/>
              </a:endParaRPr>
            </a:p>
          </p:txBody>
        </p:sp>
        <p:sp>
          <p:nvSpPr>
            <p:cNvPr id="33" name="正方形/長方形 32"/>
            <p:cNvSpPr/>
            <p:nvPr/>
          </p:nvSpPr>
          <p:spPr>
            <a:xfrm>
              <a:off x="1544600" y="2876550"/>
              <a:ext cx="1502204" cy="99695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人工知能</a:t>
              </a:r>
              <a:endParaRPr kumimoji="1" lang="ja-JP" altLang="en-US" sz="24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485223" y="1898650"/>
              <a:ext cx="1620958" cy="523220"/>
            </a:xfrm>
            <a:prstGeom prst="rect">
              <a:avLst/>
            </a:prstGeom>
            <a:noFill/>
          </p:spPr>
          <p:txBody>
            <a:bodyPr wrap="none" rtlCol="0">
              <a:spAutoFit/>
            </a:bodyPr>
            <a:lstStyle/>
            <a:p>
              <a:pPr algn="ctr"/>
              <a:r>
                <a:rPr kumimoji="1" lang="ja-JP" altLang="en-US" sz="2800" dirty="0" smtClean="0">
                  <a:solidFill>
                    <a:schemeClr val="bg1"/>
                  </a:solidFill>
                </a:rPr>
                <a:t>クラウド</a:t>
              </a:r>
              <a:endParaRPr kumimoji="1" lang="ja-JP" altLang="en-US" sz="2800" dirty="0">
                <a:solidFill>
                  <a:schemeClr val="bg1"/>
                </a:solidFill>
              </a:endParaRPr>
            </a:p>
          </p:txBody>
        </p:sp>
        <p:sp>
          <p:nvSpPr>
            <p:cNvPr id="35" name="上下矢印 34"/>
            <p:cNvSpPr/>
            <p:nvPr/>
          </p:nvSpPr>
          <p:spPr>
            <a:xfrm>
              <a:off x="1962327" y="3714750"/>
              <a:ext cx="666750" cy="869950"/>
            </a:xfrm>
            <a:prstGeom prst="up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p:cNvSpPr/>
            <p:nvPr/>
          </p:nvSpPr>
          <p:spPr>
            <a:xfrm>
              <a:off x="259492" y="1619250"/>
              <a:ext cx="556054" cy="431165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sz="2400" dirty="0" smtClean="0">
                  <a:solidFill>
                    <a:srgbClr val="FFFFFF"/>
                  </a:solidFill>
                  <a:latin typeface="ＭＳ Ｐゴシック"/>
                  <a:ea typeface="ＭＳ Ｐゴシック"/>
                  <a:cs typeface="ＭＳ Ｐゴシック"/>
                </a:rPr>
                <a:t>ネットで注文</a:t>
              </a:r>
              <a:endParaRPr kumimoji="1" lang="ja-JP" altLang="en-US" sz="2400" dirty="0">
                <a:solidFill>
                  <a:srgbClr val="FFFFFF"/>
                </a:solidFill>
                <a:latin typeface="ＭＳ Ｐゴシック"/>
                <a:ea typeface="ＭＳ Ｐゴシック"/>
                <a:cs typeface="ＭＳ Ｐゴシック"/>
              </a:endParaRPr>
            </a:p>
          </p:txBody>
        </p:sp>
        <p:sp>
          <p:nvSpPr>
            <p:cNvPr id="87" name="右矢印 86"/>
            <p:cNvSpPr/>
            <p:nvPr/>
          </p:nvSpPr>
          <p:spPr>
            <a:xfrm>
              <a:off x="761757" y="3402480"/>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83392715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スマートマシンの頭脳「人工知能</a:t>
            </a:r>
            <a:r>
              <a:rPr lang="ja-JP" altLang="ja-JP"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87</a:t>
            </a:fld>
            <a:endParaRPr kumimoji="1" lang="ja-JP" altLang="en-US"/>
          </a:p>
        </p:txBody>
      </p:sp>
      <p:sp>
        <p:nvSpPr>
          <p:cNvPr id="4" name="正方形/長方形 3"/>
          <p:cNvSpPr/>
          <p:nvPr/>
        </p:nvSpPr>
        <p:spPr>
          <a:xfrm>
            <a:off x="457200" y="857250"/>
            <a:ext cx="8242300" cy="5556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107838" y="927100"/>
            <a:ext cx="692516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人工知能</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AI : Artificial Intelligence</a:t>
            </a:r>
            <a:r>
              <a:rPr kumimoji="1" lang="ja-JP" altLang="en-US" sz="2800" dirty="0" smtClean="0">
                <a:solidFill>
                  <a:srgbClr val="3366FF"/>
                </a:solidFill>
              </a:rPr>
              <a:t>）</a:t>
            </a:r>
            <a:endParaRPr kumimoji="1" lang="ja-JP" altLang="en-US" sz="2800" dirty="0">
              <a:solidFill>
                <a:srgbClr val="3366FF"/>
              </a:solidFill>
            </a:endParaRPr>
          </a:p>
        </p:txBody>
      </p:sp>
      <p:sp>
        <p:nvSpPr>
          <p:cNvPr id="6" name="正方形/長方形 5"/>
          <p:cNvSpPr/>
          <p:nvPr/>
        </p:nvSpPr>
        <p:spPr>
          <a:xfrm>
            <a:off x="622300" y="1666220"/>
            <a:ext cx="7893050" cy="2067580"/>
          </a:xfrm>
          <a:prstGeom prst="rect">
            <a:avLst/>
          </a:prstGeom>
          <a:solidFill>
            <a:srgbClr val="77933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3079750" y="2024221"/>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ルールベース</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079750" y="2937768"/>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統計的アプローチ</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5760671" y="2024221"/>
            <a:ext cx="2343149" cy="46990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エキスパート・システム</a:t>
            </a:r>
            <a:endParaRPr kumimoji="1" lang="ja-JP" altLang="en-US" sz="16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732223" y="2095500"/>
            <a:ext cx="1826141" cy="1077218"/>
          </a:xfrm>
          <a:prstGeom prst="rect">
            <a:avLst/>
          </a:prstGeom>
          <a:noFill/>
        </p:spPr>
        <p:txBody>
          <a:bodyPr wrap="none" rtlCol="0">
            <a:spAutoFit/>
          </a:bodyPr>
          <a:lstStyle/>
          <a:p>
            <a:r>
              <a:rPr kumimoji="1" lang="ja-JP" altLang="en-US" sz="3200" dirty="0" smtClean="0">
                <a:solidFill>
                  <a:srgbClr val="FFFFFF"/>
                </a:solidFill>
              </a:rPr>
              <a:t>知的活動</a:t>
            </a:r>
            <a:endParaRPr kumimoji="1" lang="en-US" altLang="ja-JP" sz="3200" dirty="0" smtClean="0">
              <a:solidFill>
                <a:srgbClr val="FFFFFF"/>
              </a:solidFill>
            </a:endParaRPr>
          </a:p>
          <a:p>
            <a:r>
              <a:rPr lang="ja-JP" altLang="en-US" sz="3200" dirty="0" smtClean="0">
                <a:solidFill>
                  <a:srgbClr val="FFFFFF"/>
                </a:solidFill>
              </a:rPr>
              <a:t>を再現</a:t>
            </a:r>
            <a:endParaRPr kumimoji="1" lang="ja-JP" altLang="en-US" sz="3200" dirty="0">
              <a:solidFill>
                <a:srgbClr val="FFFFFF"/>
              </a:solidFill>
            </a:endParaRPr>
          </a:p>
        </p:txBody>
      </p:sp>
      <p:sp>
        <p:nvSpPr>
          <p:cNvPr id="11" name="正方形/長方形 10"/>
          <p:cNvSpPr/>
          <p:nvPr/>
        </p:nvSpPr>
        <p:spPr>
          <a:xfrm>
            <a:off x="622300" y="3869670"/>
            <a:ext cx="7893050" cy="206758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テキスト ボックス 11"/>
          <p:cNvSpPr txBox="1"/>
          <p:nvPr/>
        </p:nvSpPr>
        <p:spPr>
          <a:xfrm>
            <a:off x="732223" y="4362450"/>
            <a:ext cx="1826141" cy="1077218"/>
          </a:xfrm>
          <a:prstGeom prst="rect">
            <a:avLst/>
          </a:prstGeom>
          <a:noFill/>
        </p:spPr>
        <p:txBody>
          <a:bodyPr wrap="none" rtlCol="0">
            <a:spAutoFit/>
          </a:bodyPr>
          <a:lstStyle/>
          <a:p>
            <a:r>
              <a:rPr kumimoji="1" lang="ja-JP" altLang="en-US" sz="3200" dirty="0" smtClean="0">
                <a:solidFill>
                  <a:srgbClr val="FFFFFF"/>
                </a:solidFill>
              </a:rPr>
              <a:t>脳の活動</a:t>
            </a:r>
            <a:endParaRPr kumimoji="1" lang="en-US" altLang="ja-JP" sz="3200" dirty="0" smtClean="0">
              <a:solidFill>
                <a:srgbClr val="FFFFFF"/>
              </a:solidFill>
            </a:endParaRPr>
          </a:p>
          <a:p>
            <a:r>
              <a:rPr lang="ja-JP" altLang="en-US" sz="3200" dirty="0" smtClean="0">
                <a:solidFill>
                  <a:srgbClr val="FFFFFF"/>
                </a:solidFill>
              </a:rPr>
              <a:t>を再現</a:t>
            </a:r>
            <a:endParaRPr kumimoji="1" lang="ja-JP" altLang="en-US" sz="3200" dirty="0">
              <a:solidFill>
                <a:srgbClr val="FFFFFF"/>
              </a:solidFill>
            </a:endParaRPr>
          </a:p>
        </p:txBody>
      </p:sp>
      <p:sp>
        <p:nvSpPr>
          <p:cNvPr id="13" name="正方形/長方形 12"/>
          <p:cNvSpPr/>
          <p:nvPr/>
        </p:nvSpPr>
        <p:spPr>
          <a:xfrm>
            <a:off x="5760671" y="2937768"/>
            <a:ext cx="2343149" cy="287248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3079750" y="4234020"/>
            <a:ext cx="2343149" cy="1383447"/>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ニューラル</a:t>
            </a:r>
            <a:endParaRPr kumimoji="1" lang="en-US" altLang="ja-JP" sz="20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ネットワーク</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5824043" y="4234021"/>
            <a:ext cx="2216406" cy="35788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相互接続型</a:t>
            </a:r>
            <a:endParaRPr kumimoji="1" lang="ja-JP" altLang="en-US" sz="2000" dirty="0">
              <a:solidFill>
                <a:srgbClr val="FFFFFF"/>
              </a:solidFill>
              <a:latin typeface="ＭＳ Ｐゴシック"/>
              <a:ea typeface="ＭＳ Ｐゴシック"/>
              <a:cs typeface="ＭＳ Ｐゴシック"/>
            </a:endParaRPr>
          </a:p>
        </p:txBody>
      </p:sp>
      <p:sp>
        <p:nvSpPr>
          <p:cNvPr id="16" name="正方形/長方形 15"/>
          <p:cNvSpPr/>
          <p:nvPr/>
        </p:nvSpPr>
        <p:spPr>
          <a:xfrm>
            <a:off x="5816600" y="4751586"/>
            <a:ext cx="2216406" cy="35788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階層型</a:t>
            </a:r>
            <a:endParaRPr kumimoji="1"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5816600" y="5259586"/>
            <a:ext cx="2216406" cy="35788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ディープラーニング</a:t>
            </a:r>
            <a:endParaRPr kumimoji="1" lang="ja-JP" altLang="en-US"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6224360" y="3096518"/>
            <a:ext cx="1415772" cy="461665"/>
          </a:xfrm>
          <a:prstGeom prst="rect">
            <a:avLst/>
          </a:prstGeom>
          <a:noFill/>
        </p:spPr>
        <p:txBody>
          <a:bodyPr wrap="none" rtlCol="0">
            <a:spAutoFit/>
          </a:bodyPr>
          <a:lstStyle/>
          <a:p>
            <a:pPr algn="ctr"/>
            <a:r>
              <a:rPr kumimoji="1" lang="ja-JP" altLang="en-US" sz="2400" dirty="0" smtClean="0">
                <a:solidFill>
                  <a:srgbClr val="800000"/>
                </a:solidFill>
              </a:rPr>
              <a:t>機械学習</a:t>
            </a:r>
            <a:endParaRPr kumimoji="1" lang="ja-JP" altLang="en-US" sz="2400" dirty="0">
              <a:solidFill>
                <a:srgbClr val="800000"/>
              </a:solidFill>
            </a:endParaRPr>
          </a:p>
        </p:txBody>
      </p:sp>
    </p:spTree>
    <p:extLst>
      <p:ext uri="{BB962C8B-B14F-4D97-AF65-F5344CB8AC3E}">
        <p14:creationId xmlns:p14="http://schemas.microsoft.com/office/powerpoint/2010/main" val="206524386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04900" y="895350"/>
            <a:ext cx="5149850" cy="555625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438900" y="895350"/>
            <a:ext cx="2349500" cy="555625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ルールベースと統計アプローチによる「機械学習</a:t>
            </a:r>
            <a:r>
              <a:rPr lang="ja-JP" altLang="ja-JP"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88</a:t>
            </a:fld>
            <a:endParaRPr kumimoji="1" lang="ja-JP" altLang="en-US"/>
          </a:p>
        </p:txBody>
      </p:sp>
      <p:sp>
        <p:nvSpPr>
          <p:cNvPr id="4" name="正方形/長方形 3"/>
          <p:cNvSpPr/>
          <p:nvPr/>
        </p:nvSpPr>
        <p:spPr>
          <a:xfrm>
            <a:off x="1485900" y="1923393"/>
            <a:ext cx="1670050" cy="14668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solidFill>
                  <a:srgbClr val="FFFFFF"/>
                </a:solidFill>
                <a:latin typeface="ＭＳ Ｐゴシック"/>
                <a:ea typeface="ＭＳ Ｐゴシック"/>
                <a:cs typeface="ＭＳ Ｐゴシック"/>
              </a:rPr>
              <a:t>経験の</a:t>
            </a:r>
            <a:r>
              <a:rPr lang="ja-JP" altLang="en-US" sz="1600" dirty="0" smtClean="0">
                <a:solidFill>
                  <a:srgbClr val="FFFFFF"/>
                </a:solidFill>
                <a:latin typeface="ＭＳ Ｐゴシック"/>
                <a:ea typeface="ＭＳ Ｐゴシック"/>
                <a:cs typeface="ＭＳ Ｐゴシック"/>
              </a:rPr>
              <a:t>蓄積</a:t>
            </a:r>
            <a:endParaRPr kumimoji="1" lang="ja-JP" altLang="en-US" sz="1600" dirty="0">
              <a:solidFill>
                <a:srgbClr val="FFFFFF"/>
              </a:solidFill>
              <a:latin typeface="ＭＳ Ｐゴシック"/>
              <a:ea typeface="ＭＳ Ｐゴシック"/>
              <a:cs typeface="ＭＳ Ｐゴシック"/>
            </a:endParaRPr>
          </a:p>
        </p:txBody>
      </p:sp>
      <p:sp>
        <p:nvSpPr>
          <p:cNvPr id="8" name="正方形/長方形 7"/>
          <p:cNvSpPr/>
          <p:nvPr/>
        </p:nvSpPr>
        <p:spPr>
          <a:xfrm>
            <a:off x="4064000" y="1923393"/>
            <a:ext cx="1670050" cy="14668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solidFill>
                  <a:srgbClr val="FFFFFF"/>
                </a:solidFill>
                <a:latin typeface="ＭＳ Ｐゴシック"/>
                <a:ea typeface="ＭＳ Ｐゴシック"/>
                <a:cs typeface="ＭＳ Ｐゴシック"/>
              </a:rPr>
              <a:t>ルール設定</a:t>
            </a:r>
            <a:endParaRPr kumimoji="1" lang="ja-JP" altLang="en-US" sz="16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792410" y="1736068"/>
            <a:ext cx="600075" cy="1212193"/>
            <a:chOff x="4448176" y="2032000"/>
            <a:chExt cx="600075" cy="1212193"/>
          </a:xfrm>
        </p:grpSpPr>
        <p:sp>
          <p:nvSpPr>
            <p:cNvPr id="14" name="円/楕円 13"/>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5370510" y="1736068"/>
            <a:ext cx="600075" cy="1212193"/>
            <a:chOff x="4448176" y="2032000"/>
            <a:chExt cx="600075" cy="1212193"/>
          </a:xfrm>
        </p:grpSpPr>
        <p:sp>
          <p:nvSpPr>
            <p:cNvPr id="17" name="円/楕円 16"/>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右矢印 20"/>
          <p:cNvSpPr/>
          <p:nvPr/>
        </p:nvSpPr>
        <p:spPr>
          <a:xfrm>
            <a:off x="3536950" y="2247900"/>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右矢印 21"/>
          <p:cNvSpPr/>
          <p:nvPr/>
        </p:nvSpPr>
        <p:spPr>
          <a:xfrm>
            <a:off x="6178550" y="2247900"/>
            <a:ext cx="579822"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2272745" y="974070"/>
            <a:ext cx="2769709" cy="523220"/>
          </a:xfrm>
          <a:prstGeom prst="rect">
            <a:avLst/>
          </a:prstGeom>
          <a:noFill/>
        </p:spPr>
        <p:txBody>
          <a:bodyPr wrap="none" rtlCol="0">
            <a:spAutoFit/>
          </a:bodyPr>
          <a:lstStyle/>
          <a:p>
            <a:pPr algn="ctr"/>
            <a:r>
              <a:rPr lang="ja-JP" altLang="en-US" sz="2800" dirty="0" smtClean="0">
                <a:solidFill>
                  <a:srgbClr val="3366FF"/>
                </a:solidFill>
                <a:latin typeface="HGP創英角ｺﾞｼｯｸUB"/>
                <a:ea typeface="HGP創英角ｺﾞｼｯｸUB"/>
                <a:cs typeface="HGP創英角ｺﾞｼｯｸUB"/>
              </a:rPr>
              <a:t>ルール設定・生成</a:t>
            </a:r>
            <a:endParaRPr kumimoji="1" lang="ja-JP" altLang="en-US" sz="2800" dirty="0">
              <a:solidFill>
                <a:srgbClr val="3366FF"/>
              </a:solidFill>
            </a:endParaRPr>
          </a:p>
        </p:txBody>
      </p:sp>
      <p:sp>
        <p:nvSpPr>
          <p:cNvPr id="26" name="テキスト ボックス 25"/>
          <p:cNvSpPr txBox="1"/>
          <p:nvPr/>
        </p:nvSpPr>
        <p:spPr>
          <a:xfrm>
            <a:off x="6702121" y="974070"/>
            <a:ext cx="1800493" cy="523220"/>
          </a:xfrm>
          <a:prstGeom prst="rect">
            <a:avLst/>
          </a:prstGeom>
          <a:noFill/>
        </p:spPr>
        <p:txBody>
          <a:bodyPr wrap="none" rtlCol="0">
            <a:spAutoFit/>
          </a:bodyPr>
          <a:lstStyle/>
          <a:p>
            <a:pPr algn="ctr"/>
            <a:r>
              <a:rPr kumimoji="1" lang="ja-JP" altLang="en-US" sz="2800" dirty="0" smtClean="0">
                <a:solidFill>
                  <a:srgbClr val="008000"/>
                </a:solidFill>
                <a:latin typeface="HGP創英角ｺﾞｼｯｸUB"/>
                <a:ea typeface="HGP創英角ｺﾞｼｯｸUB"/>
                <a:cs typeface="HGP創英角ｺﾞｼｯｸUB"/>
              </a:rPr>
              <a:t>推奨・回答</a:t>
            </a:r>
            <a:endParaRPr kumimoji="1" lang="ja-JP" altLang="en-US" sz="2800" dirty="0">
              <a:solidFill>
                <a:srgbClr val="008000"/>
              </a:solidFill>
              <a:latin typeface="HGP創英角ｺﾞｼｯｸUB"/>
              <a:ea typeface="HGP創英角ｺﾞｼｯｸUB"/>
              <a:cs typeface="HGP創英角ｺﾞｼｯｸUB"/>
            </a:endParaRPr>
          </a:p>
        </p:txBody>
      </p:sp>
      <p:sp>
        <p:nvSpPr>
          <p:cNvPr id="27" name="正方形/長方形 26"/>
          <p:cNvSpPr/>
          <p:nvPr/>
        </p:nvSpPr>
        <p:spPr>
          <a:xfrm>
            <a:off x="1276350" y="3873500"/>
            <a:ext cx="7346950" cy="2241550"/>
          </a:xfrm>
          <a:prstGeom prst="rect">
            <a:avLst/>
          </a:prstGeom>
          <a:solidFill>
            <a:srgbClr val="FFFF66">
              <a:alpha val="64000"/>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64000" y="4470400"/>
            <a:ext cx="1670050" cy="146685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統計解析</a:t>
            </a:r>
            <a:endParaRPr kumimoji="1" lang="en-US" altLang="ja-JP" sz="2000" dirty="0" smtClean="0">
              <a:solidFill>
                <a:srgbClr val="FFFFFF"/>
              </a:solidFill>
              <a:latin typeface="ＭＳ Ｐゴシック"/>
              <a:ea typeface="ＭＳ Ｐゴシック"/>
              <a:cs typeface="ＭＳ Ｐゴシック"/>
            </a:endParaRPr>
          </a:p>
          <a:p>
            <a:pPr algn="ctr"/>
            <a:endParaRPr lang="en-US" altLang="ja-JP" sz="2000" dirty="0">
              <a:solidFill>
                <a:srgbClr val="FFFFFF"/>
              </a:solidFill>
              <a:latin typeface="ＭＳ Ｐゴシック"/>
              <a:ea typeface="ＭＳ Ｐゴシック"/>
              <a:cs typeface="ＭＳ Ｐゴシック"/>
            </a:endParaRPr>
          </a:p>
          <a:p>
            <a:pPr algn="ctr"/>
            <a:endParaRPr kumimoji="1" lang="en-US" altLang="ja-JP" sz="2000" dirty="0" smtClean="0">
              <a:solidFill>
                <a:srgbClr val="FFFFFF"/>
              </a:solidFill>
              <a:latin typeface="ＭＳ Ｐゴシック"/>
              <a:ea typeface="ＭＳ Ｐゴシック"/>
              <a:cs typeface="ＭＳ Ｐゴシック"/>
            </a:endParaRPr>
          </a:p>
          <a:p>
            <a:pPr algn="ctr"/>
            <a:endParaRPr kumimoji="1" lang="ja-JP" altLang="en-US" sz="2000" dirty="0">
              <a:solidFill>
                <a:srgbClr val="FFFFFF"/>
              </a:solidFill>
              <a:latin typeface="ＭＳ Ｐゴシック"/>
              <a:ea typeface="ＭＳ Ｐゴシック"/>
              <a:cs typeface="ＭＳ Ｐゴシック"/>
            </a:endParaRPr>
          </a:p>
        </p:txBody>
      </p:sp>
      <p:sp>
        <p:nvSpPr>
          <p:cNvPr id="10" name="フローチャート: 磁気ディスク 9"/>
          <p:cNvSpPr/>
          <p:nvPr/>
        </p:nvSpPr>
        <p:spPr>
          <a:xfrm>
            <a:off x="1485900" y="5203824"/>
            <a:ext cx="1670050" cy="733425"/>
          </a:xfrm>
          <a:prstGeom prst="flowChartMagneticDisk">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a:t>
            </a:r>
            <a:endParaRPr kumimoji="1" lang="ja-JP" altLang="en-US" sz="20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4252910" y="5118786"/>
            <a:ext cx="1308100" cy="69850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ルールを</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自動生成</a:t>
            </a:r>
            <a:endParaRPr kumimoji="1" lang="ja-JP" altLang="en-US" sz="1200" dirty="0">
              <a:solidFill>
                <a:srgbClr val="FFFFFF"/>
              </a:solidFill>
              <a:latin typeface="ＭＳ Ｐゴシック"/>
              <a:ea typeface="ＭＳ Ｐゴシック"/>
              <a:cs typeface="ＭＳ Ｐゴシック"/>
            </a:endParaRPr>
          </a:p>
        </p:txBody>
      </p:sp>
      <p:sp>
        <p:nvSpPr>
          <p:cNvPr id="23" name="右矢印 22"/>
          <p:cNvSpPr/>
          <p:nvPr/>
        </p:nvSpPr>
        <p:spPr>
          <a:xfrm>
            <a:off x="3536950" y="4781550"/>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6178550" y="4781550"/>
            <a:ext cx="579822"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1535648" y="3922813"/>
            <a:ext cx="4288353" cy="400110"/>
          </a:xfrm>
          <a:prstGeom prst="rect">
            <a:avLst/>
          </a:prstGeom>
          <a:noFill/>
        </p:spPr>
        <p:txBody>
          <a:bodyPr wrap="none" rtlCol="0">
            <a:spAutoFit/>
          </a:bodyPr>
          <a:lstStyle/>
          <a:p>
            <a:pPr algn="ctr"/>
            <a:r>
              <a:rPr kumimoji="1" lang="ja-JP" altLang="en-US" sz="2000" dirty="0" smtClean="0">
                <a:solidFill>
                  <a:srgbClr val="0000FF"/>
                </a:solidFill>
              </a:rPr>
              <a:t>統計的アプローチを使った機械学習</a:t>
            </a:r>
            <a:endParaRPr kumimoji="1" lang="ja-JP" altLang="en-US" sz="2000" dirty="0">
              <a:solidFill>
                <a:srgbClr val="0000FF"/>
              </a:solidFill>
            </a:endParaRPr>
          </a:p>
        </p:txBody>
      </p:sp>
      <p:sp>
        <p:nvSpPr>
          <p:cNvPr id="29" name="正方形/長方形 28"/>
          <p:cNvSpPr/>
          <p:nvPr/>
        </p:nvSpPr>
        <p:spPr>
          <a:xfrm>
            <a:off x="1485900" y="4470400"/>
            <a:ext cx="1670050" cy="58594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学習</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アルゴリズム</a:t>
            </a:r>
            <a:endParaRPr kumimoji="1" lang="en-US" altLang="ja-JP" sz="1600" dirty="0" smtClean="0">
              <a:solidFill>
                <a:srgbClr val="FFFFFF"/>
              </a:solidFill>
              <a:latin typeface="ＭＳ Ｐゴシック"/>
              <a:ea typeface="ＭＳ Ｐゴシック"/>
              <a:cs typeface="ＭＳ Ｐゴシック"/>
            </a:endParaRPr>
          </a:p>
        </p:txBody>
      </p:sp>
      <p:grpSp>
        <p:nvGrpSpPr>
          <p:cNvPr id="30" name="図形グループ 12"/>
          <p:cNvGrpSpPr/>
          <p:nvPr/>
        </p:nvGrpSpPr>
        <p:grpSpPr>
          <a:xfrm>
            <a:off x="3041424" y="4430874"/>
            <a:ext cx="309629" cy="625473"/>
            <a:chOff x="4448176" y="2032000"/>
            <a:chExt cx="600075" cy="1212193"/>
          </a:xfrm>
        </p:grpSpPr>
        <p:sp>
          <p:nvSpPr>
            <p:cNvPr id="31" name="円/楕円 30"/>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14"/>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正方形/長方形 10"/>
          <p:cNvSpPr/>
          <p:nvPr/>
        </p:nvSpPr>
        <p:spPr>
          <a:xfrm>
            <a:off x="6758372" y="1923393"/>
            <a:ext cx="1643252" cy="4013857"/>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solidFill>
                  <a:srgbClr val="FFFFFF"/>
                </a:solidFill>
                <a:latin typeface="ＭＳ Ｐゴシック"/>
                <a:ea typeface="ＭＳ Ｐゴシック"/>
                <a:cs typeface="ＭＳ Ｐゴシック"/>
              </a:rPr>
              <a:t>推論</a:t>
            </a:r>
            <a:endParaRPr kumimoji="1" lang="ja-JP" altLang="en-US" sz="4000" dirty="0">
              <a:solidFill>
                <a:srgbClr val="FFFFFF"/>
              </a:solidFill>
              <a:latin typeface="ＭＳ Ｐゴシック"/>
              <a:ea typeface="ＭＳ Ｐゴシック"/>
              <a:cs typeface="ＭＳ Ｐゴシック"/>
            </a:endParaRPr>
          </a:p>
        </p:txBody>
      </p:sp>
      <p:sp>
        <p:nvSpPr>
          <p:cNvPr id="34" name="正方形/長方形 33"/>
          <p:cNvSpPr/>
          <p:nvPr/>
        </p:nvSpPr>
        <p:spPr>
          <a:xfrm>
            <a:off x="342900" y="3753460"/>
            <a:ext cx="583513" cy="26981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dirty="0" smtClean="0">
                <a:solidFill>
                  <a:srgbClr val="FFFFFF"/>
                </a:solidFill>
                <a:latin typeface="ＭＳ Ｐゴシック"/>
                <a:ea typeface="ＭＳ Ｐゴシック"/>
                <a:cs typeface="ＭＳ Ｐゴシック"/>
              </a:rPr>
              <a:t>一部人手</a:t>
            </a:r>
            <a:endParaRPr kumimoji="1" lang="ja-JP" altLang="en-US" dirty="0">
              <a:solidFill>
                <a:srgbClr val="FFFFFF"/>
              </a:solidFill>
              <a:latin typeface="ＭＳ Ｐゴシック"/>
              <a:ea typeface="ＭＳ Ｐゴシック"/>
              <a:cs typeface="ＭＳ Ｐゴシック"/>
            </a:endParaRPr>
          </a:p>
        </p:txBody>
      </p:sp>
      <p:sp>
        <p:nvSpPr>
          <p:cNvPr id="35" name="正方形/長方形 34"/>
          <p:cNvSpPr/>
          <p:nvPr/>
        </p:nvSpPr>
        <p:spPr>
          <a:xfrm>
            <a:off x="342900" y="895350"/>
            <a:ext cx="583513" cy="26981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dirty="0" smtClean="0">
                <a:solidFill>
                  <a:srgbClr val="FFFFFF"/>
                </a:solidFill>
                <a:latin typeface="ＭＳ Ｐゴシック"/>
                <a:ea typeface="ＭＳ Ｐゴシック"/>
                <a:cs typeface="ＭＳ Ｐゴシック"/>
              </a:rPr>
              <a:t>全て人手</a:t>
            </a:r>
            <a:endParaRPr kumimoji="1" lang="ja-JP" altLang="en-US" dirty="0">
              <a:solidFill>
                <a:srgbClr val="FFFFFF"/>
              </a:solidFill>
              <a:latin typeface="ＭＳ Ｐゴシック"/>
              <a:ea typeface="ＭＳ Ｐゴシック"/>
              <a:cs typeface="ＭＳ Ｐゴシック"/>
            </a:endParaRPr>
          </a:p>
        </p:txBody>
      </p:sp>
      <p:grpSp>
        <p:nvGrpSpPr>
          <p:cNvPr id="36" name="図形グループ 12"/>
          <p:cNvGrpSpPr/>
          <p:nvPr/>
        </p:nvGrpSpPr>
        <p:grpSpPr>
          <a:xfrm>
            <a:off x="495299" y="3844928"/>
            <a:ext cx="291414" cy="585946"/>
            <a:chOff x="4448176" y="2032000"/>
            <a:chExt cx="600075" cy="1212193"/>
          </a:xfrm>
          <a:solidFill>
            <a:schemeClr val="tx1">
              <a:lumMod val="50000"/>
              <a:lumOff val="50000"/>
            </a:schemeClr>
          </a:solidFill>
        </p:grpSpPr>
        <p:sp>
          <p:nvSpPr>
            <p:cNvPr id="37" name="円/楕円 36"/>
            <p:cNvSpPr/>
            <p:nvPr/>
          </p:nvSpPr>
          <p:spPr>
            <a:xfrm>
              <a:off x="4448176" y="2032000"/>
              <a:ext cx="600073" cy="58672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14"/>
            <p:cNvSpPr/>
            <p:nvPr/>
          </p:nvSpPr>
          <p:spPr>
            <a:xfrm rot="16200000">
              <a:off x="4435476" y="2631418"/>
              <a:ext cx="625475" cy="600075"/>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12"/>
          <p:cNvGrpSpPr/>
          <p:nvPr/>
        </p:nvGrpSpPr>
        <p:grpSpPr>
          <a:xfrm>
            <a:off x="558800" y="974071"/>
            <a:ext cx="291414" cy="585946"/>
            <a:chOff x="4448176" y="2032000"/>
            <a:chExt cx="600075" cy="1212193"/>
          </a:xfrm>
          <a:solidFill>
            <a:schemeClr val="tx1">
              <a:lumMod val="65000"/>
              <a:lumOff val="35000"/>
            </a:schemeClr>
          </a:solidFill>
        </p:grpSpPr>
        <p:sp>
          <p:nvSpPr>
            <p:cNvPr id="40" name="円/楕円 39"/>
            <p:cNvSpPr/>
            <p:nvPr/>
          </p:nvSpPr>
          <p:spPr>
            <a:xfrm>
              <a:off x="4448176" y="2032000"/>
              <a:ext cx="600073" cy="58672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14"/>
            <p:cNvSpPr/>
            <p:nvPr/>
          </p:nvSpPr>
          <p:spPr>
            <a:xfrm rot="16200000">
              <a:off x="4435476" y="2631418"/>
              <a:ext cx="625475" cy="600075"/>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12"/>
          <p:cNvGrpSpPr/>
          <p:nvPr/>
        </p:nvGrpSpPr>
        <p:grpSpPr>
          <a:xfrm>
            <a:off x="413093" y="974071"/>
            <a:ext cx="291414" cy="585946"/>
            <a:chOff x="4448176" y="2032000"/>
            <a:chExt cx="600075" cy="1212193"/>
          </a:xfrm>
          <a:solidFill>
            <a:schemeClr val="tx1">
              <a:lumMod val="50000"/>
              <a:lumOff val="50000"/>
            </a:schemeClr>
          </a:solidFill>
        </p:grpSpPr>
        <p:sp>
          <p:nvSpPr>
            <p:cNvPr id="43" name="円/楕円 42"/>
            <p:cNvSpPr/>
            <p:nvPr/>
          </p:nvSpPr>
          <p:spPr>
            <a:xfrm>
              <a:off x="4448176" y="2032000"/>
              <a:ext cx="600073" cy="58672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14"/>
            <p:cNvSpPr/>
            <p:nvPr/>
          </p:nvSpPr>
          <p:spPr>
            <a:xfrm rot="16200000">
              <a:off x="4435476" y="2631418"/>
              <a:ext cx="625475" cy="600075"/>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674039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49250" y="3746499"/>
            <a:ext cx="8420100" cy="266382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solidFill>
                  <a:schemeClr val="accent3">
                    <a:lumMod val="50000"/>
                  </a:schemeClr>
                </a:solidFill>
                <a:latin typeface="ＭＳ Ｐゴシック"/>
                <a:ea typeface="ＭＳ Ｐゴシック"/>
                <a:cs typeface="ＭＳ Ｐゴシック"/>
              </a:rPr>
              <a:t>ディープラーニングを使った完全自動の機械学習</a:t>
            </a:r>
            <a:endParaRPr kumimoji="1" lang="ja-JP" altLang="en-US" dirty="0">
              <a:solidFill>
                <a:schemeClr val="accent3">
                  <a:lumMod val="50000"/>
                </a:schemeClr>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ニューラル・ネットワークと</a:t>
            </a:r>
            <a:r>
              <a:rPr lang="ja-JP" altLang="ja-JP" dirty="0" smtClean="0"/>
              <a:t>ディープラーニング</a:t>
            </a:r>
            <a:endParaRPr kumimoji="1" lang="ja-JP" altLang="en-US" dirty="0"/>
          </a:p>
        </p:txBody>
      </p:sp>
      <p:sp>
        <p:nvSpPr>
          <p:cNvPr id="44" name="正方形/長方形 43"/>
          <p:cNvSpPr/>
          <p:nvPr/>
        </p:nvSpPr>
        <p:spPr>
          <a:xfrm>
            <a:off x="1250536" y="4168189"/>
            <a:ext cx="5149850" cy="200223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612329" y="4168189"/>
            <a:ext cx="1917700" cy="2002234"/>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317888" y="4691409"/>
            <a:ext cx="7036754" cy="1287830"/>
          </a:xfrm>
          <a:prstGeom prst="rect">
            <a:avLst/>
          </a:prstGeom>
          <a:solidFill>
            <a:schemeClr val="accent6">
              <a:lumMod val="60000"/>
              <a:lumOff val="40000"/>
              <a:alpha val="64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4006436" y="4823538"/>
            <a:ext cx="1670050" cy="1029013"/>
          </a:xfrm>
          <a:prstGeom prst="rect">
            <a:avLst/>
          </a:prstGeom>
          <a:solidFill>
            <a:srgbClr val="FF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pPr algn="ctr"/>
            <a:endParaRPr lang="en-US" altLang="ja-JP" sz="1400" dirty="0" smtClean="0">
              <a:solidFill>
                <a:srgbClr val="FFFFFF"/>
              </a:solidFill>
              <a:latin typeface="ＭＳ Ｐゴシック"/>
              <a:ea typeface="ＭＳ Ｐゴシック"/>
              <a:cs typeface="ＭＳ Ｐゴシック"/>
            </a:endParaRPr>
          </a:p>
        </p:txBody>
      </p:sp>
      <p:sp>
        <p:nvSpPr>
          <p:cNvPr id="48" name="フローチャート: 磁気ディスク 9"/>
          <p:cNvSpPr/>
          <p:nvPr/>
        </p:nvSpPr>
        <p:spPr>
          <a:xfrm>
            <a:off x="1428336" y="4823539"/>
            <a:ext cx="1670050" cy="1029012"/>
          </a:xfrm>
          <a:prstGeom prst="flowChartMagneticDisk">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a:t>
            </a:r>
            <a:endParaRPr kumimoji="1" lang="ja-JP" altLang="en-US" sz="2000" dirty="0">
              <a:solidFill>
                <a:srgbClr val="FFFFFF"/>
              </a:solidFill>
              <a:latin typeface="ＭＳ Ｐゴシック"/>
              <a:ea typeface="ＭＳ Ｐゴシック"/>
              <a:cs typeface="ＭＳ Ｐゴシック"/>
            </a:endParaRPr>
          </a:p>
        </p:txBody>
      </p:sp>
      <p:sp>
        <p:nvSpPr>
          <p:cNvPr id="49" name="フローチャート: 磁気ディスク 19"/>
          <p:cNvSpPr/>
          <p:nvPr/>
        </p:nvSpPr>
        <p:spPr>
          <a:xfrm>
            <a:off x="4195346" y="5306451"/>
            <a:ext cx="1308100" cy="436364"/>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ルール自動生成</a:t>
            </a:r>
            <a:endParaRPr kumimoji="1" lang="ja-JP" altLang="en-US" sz="1200" dirty="0">
              <a:solidFill>
                <a:srgbClr val="FFFFFF"/>
              </a:solidFill>
              <a:latin typeface="ＭＳ Ｐゴシック"/>
              <a:ea typeface="ＭＳ Ｐゴシック"/>
              <a:cs typeface="ＭＳ Ｐゴシック"/>
            </a:endParaRPr>
          </a:p>
        </p:txBody>
      </p:sp>
      <p:sp>
        <p:nvSpPr>
          <p:cNvPr id="50" name="右矢印 49"/>
          <p:cNvSpPr/>
          <p:nvPr/>
        </p:nvSpPr>
        <p:spPr>
          <a:xfrm>
            <a:off x="3342077" y="4922276"/>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右矢印 50"/>
          <p:cNvSpPr/>
          <p:nvPr/>
        </p:nvSpPr>
        <p:spPr>
          <a:xfrm>
            <a:off x="5913827" y="4922276"/>
            <a:ext cx="695199"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58547" y="4168189"/>
            <a:ext cx="481913" cy="200223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lang="ja-JP" altLang="en-US" dirty="0">
                <a:solidFill>
                  <a:srgbClr val="FFFFFF"/>
                </a:solidFill>
                <a:latin typeface="ＭＳ Ｐゴシック"/>
                <a:ea typeface="ＭＳ Ｐゴシック"/>
                <a:cs typeface="ＭＳ Ｐゴシック"/>
              </a:rPr>
              <a:t>完全自動</a:t>
            </a:r>
            <a:endParaRPr kumimoji="1" lang="ja-JP" altLang="en-US" dirty="0">
              <a:solidFill>
                <a:srgbClr val="FFFFFF"/>
              </a:solidFill>
              <a:latin typeface="ＭＳ Ｐゴシック"/>
              <a:ea typeface="ＭＳ Ｐゴシック"/>
              <a:cs typeface="ＭＳ Ｐゴシック"/>
            </a:endParaRPr>
          </a:p>
        </p:txBody>
      </p:sp>
      <p:sp>
        <p:nvSpPr>
          <p:cNvPr id="54" name="正方形/長方形 53"/>
          <p:cNvSpPr/>
          <p:nvPr/>
        </p:nvSpPr>
        <p:spPr>
          <a:xfrm>
            <a:off x="6853962" y="4823538"/>
            <a:ext cx="1323631" cy="1029013"/>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solidFill>
                  <a:srgbClr val="FFFFFF"/>
                </a:solidFill>
                <a:latin typeface="ＭＳ Ｐゴシック"/>
                <a:ea typeface="ＭＳ Ｐゴシック"/>
                <a:cs typeface="ＭＳ Ｐゴシック"/>
              </a:rPr>
              <a:t>推論</a:t>
            </a:r>
            <a:endParaRPr kumimoji="1" lang="ja-JP" altLang="en-US" sz="4000" dirty="0">
              <a:solidFill>
                <a:srgbClr val="FFFFFF"/>
              </a:solidFill>
              <a:latin typeface="ＭＳ Ｐゴシック"/>
              <a:ea typeface="ＭＳ Ｐゴシック"/>
              <a:cs typeface="ＭＳ Ｐゴシック"/>
            </a:endParaRPr>
          </a:p>
        </p:txBody>
      </p:sp>
      <p:sp>
        <p:nvSpPr>
          <p:cNvPr id="52" name="正方形/長方形 51"/>
          <p:cNvSpPr/>
          <p:nvPr/>
        </p:nvSpPr>
        <p:spPr>
          <a:xfrm>
            <a:off x="4195346" y="4922276"/>
            <a:ext cx="1308100" cy="3083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アルゴリズム</a:t>
            </a:r>
            <a:endParaRPr kumimoji="1" lang="ja-JP" altLang="en-US" sz="1200" dirty="0">
              <a:solidFill>
                <a:srgbClr val="FFFFFF"/>
              </a:solidFill>
              <a:latin typeface="ＭＳ Ｐゴシック"/>
              <a:ea typeface="ＭＳ Ｐゴシック"/>
              <a:cs typeface="ＭＳ Ｐゴシック"/>
            </a:endParaRPr>
          </a:p>
        </p:txBody>
      </p:sp>
      <p:sp>
        <p:nvSpPr>
          <p:cNvPr id="62" name="テキスト ボックス 61"/>
          <p:cNvSpPr txBox="1"/>
          <p:nvPr/>
        </p:nvSpPr>
        <p:spPr>
          <a:xfrm>
            <a:off x="4318994" y="1073539"/>
            <a:ext cx="4523995" cy="338554"/>
          </a:xfrm>
          <a:prstGeom prst="rect">
            <a:avLst/>
          </a:prstGeom>
          <a:noFill/>
        </p:spPr>
        <p:txBody>
          <a:bodyPr wrap="none" rtlCol="0">
            <a:spAutoFit/>
          </a:bodyPr>
          <a:lstStyle/>
          <a:p>
            <a:pPr algn="ctr"/>
            <a:r>
              <a:rPr kumimoji="1" lang="ja-JP" altLang="en-US" sz="1600" dirty="0" smtClean="0"/>
              <a:t>最新のニューラル・ネットワー（ディープラーニング）</a:t>
            </a:r>
            <a:endParaRPr kumimoji="1" lang="ja-JP" altLang="en-US" sz="1600" dirty="0"/>
          </a:p>
        </p:txBody>
      </p:sp>
      <p:sp>
        <p:nvSpPr>
          <p:cNvPr id="57" name="テキスト ボックス 56"/>
          <p:cNvSpPr txBox="1"/>
          <p:nvPr/>
        </p:nvSpPr>
        <p:spPr>
          <a:xfrm>
            <a:off x="565804" y="1073539"/>
            <a:ext cx="2854467" cy="338554"/>
          </a:xfrm>
          <a:prstGeom prst="rect">
            <a:avLst/>
          </a:prstGeom>
          <a:noFill/>
        </p:spPr>
        <p:txBody>
          <a:bodyPr wrap="none" rtlCol="0">
            <a:spAutoFit/>
          </a:bodyPr>
          <a:lstStyle/>
          <a:p>
            <a:pPr algn="ctr"/>
            <a:r>
              <a:rPr kumimoji="1" lang="ja-JP" altLang="en-US" sz="1600" dirty="0" smtClean="0"/>
              <a:t>初期のニューラル・ネットワーク</a:t>
            </a:r>
            <a:endParaRPr kumimoji="1" lang="ja-JP" altLang="en-US" sz="1600" dirty="0"/>
          </a:p>
        </p:txBody>
      </p:sp>
      <p:sp>
        <p:nvSpPr>
          <p:cNvPr id="25" name="右矢印 24"/>
          <p:cNvSpPr/>
          <p:nvPr/>
        </p:nvSpPr>
        <p:spPr>
          <a:xfrm>
            <a:off x="3655182" y="1711750"/>
            <a:ext cx="648114" cy="1570914"/>
          </a:xfrm>
          <a:prstGeom prs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 name="図 2" descr="DL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679" y="1522802"/>
            <a:ext cx="4147313" cy="1987721"/>
          </a:xfrm>
          <a:prstGeom prst="rect">
            <a:avLst/>
          </a:prstGeom>
        </p:spPr>
      </p:pic>
      <p:sp>
        <p:nvSpPr>
          <p:cNvPr id="6" name="円/楕円 5"/>
          <p:cNvSpPr/>
          <p:nvPr/>
        </p:nvSpPr>
        <p:spPr>
          <a:xfrm>
            <a:off x="5553859" y="188595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646265" y="220070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982941" y="2689650"/>
            <a:ext cx="109927" cy="104350"/>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7" name="円/楕円 26"/>
          <p:cNvSpPr/>
          <p:nvPr/>
        </p:nvSpPr>
        <p:spPr>
          <a:xfrm>
            <a:off x="1130753" y="186055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1130753" y="241300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1130753" y="302895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1930853" y="186055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31" name="円/楕円 30"/>
          <p:cNvSpPr/>
          <p:nvPr/>
        </p:nvSpPr>
        <p:spPr>
          <a:xfrm>
            <a:off x="1930853" y="241300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1886856" y="302895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cxnSp>
        <p:nvCxnSpPr>
          <p:cNvPr id="8" name="直線コネクタ 7"/>
          <p:cNvCxnSpPr>
            <a:stCxn id="27" idx="6"/>
            <a:endCxn id="30" idx="2"/>
          </p:cNvCxnSpPr>
          <p:nvPr/>
        </p:nvCxnSpPr>
        <p:spPr>
          <a:xfrm>
            <a:off x="1358486" y="1964213"/>
            <a:ext cx="57236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a:stCxn id="28" idx="6"/>
            <a:endCxn id="31" idx="2"/>
          </p:cNvCxnSpPr>
          <p:nvPr/>
        </p:nvCxnSpPr>
        <p:spPr>
          <a:xfrm>
            <a:off x="1358486" y="2516663"/>
            <a:ext cx="57236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29" idx="6"/>
            <a:endCxn id="32" idx="2"/>
          </p:cNvCxnSpPr>
          <p:nvPr/>
        </p:nvCxnSpPr>
        <p:spPr>
          <a:xfrm>
            <a:off x="1358486" y="3132613"/>
            <a:ext cx="52837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a:stCxn id="27" idx="6"/>
            <a:endCxn id="31" idx="2"/>
          </p:cNvCxnSpPr>
          <p:nvPr/>
        </p:nvCxnSpPr>
        <p:spPr>
          <a:xfrm>
            <a:off x="1358486" y="1964213"/>
            <a:ext cx="572367" cy="5524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a:stCxn id="27" idx="6"/>
            <a:endCxn id="32" idx="2"/>
          </p:cNvCxnSpPr>
          <p:nvPr/>
        </p:nvCxnSpPr>
        <p:spPr>
          <a:xfrm>
            <a:off x="1358486" y="1964213"/>
            <a:ext cx="528370" cy="1168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a:stCxn id="28" idx="6"/>
            <a:endCxn id="30" idx="2"/>
          </p:cNvCxnSpPr>
          <p:nvPr/>
        </p:nvCxnSpPr>
        <p:spPr>
          <a:xfrm flipV="1">
            <a:off x="1358486" y="1964213"/>
            <a:ext cx="572367" cy="5524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a:stCxn id="29" idx="6"/>
            <a:endCxn id="31" idx="2"/>
          </p:cNvCxnSpPr>
          <p:nvPr/>
        </p:nvCxnSpPr>
        <p:spPr>
          <a:xfrm flipV="1">
            <a:off x="1358486" y="2516663"/>
            <a:ext cx="572367" cy="6159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a:stCxn id="28" idx="6"/>
            <a:endCxn id="32" idx="2"/>
          </p:cNvCxnSpPr>
          <p:nvPr/>
        </p:nvCxnSpPr>
        <p:spPr>
          <a:xfrm>
            <a:off x="1358486" y="2516663"/>
            <a:ext cx="528370" cy="6159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a:stCxn id="29" idx="6"/>
            <a:endCxn id="30" idx="2"/>
          </p:cNvCxnSpPr>
          <p:nvPr/>
        </p:nvCxnSpPr>
        <p:spPr>
          <a:xfrm flipV="1">
            <a:off x="1358486" y="1964213"/>
            <a:ext cx="572367" cy="1168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円/楕円 63"/>
          <p:cNvSpPr/>
          <p:nvPr/>
        </p:nvSpPr>
        <p:spPr>
          <a:xfrm>
            <a:off x="2730953" y="186055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2730953" y="241300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2736869" y="3028950"/>
            <a:ext cx="227733" cy="207325"/>
          </a:xfrm>
          <a:prstGeom prst="ellipse">
            <a:avLst/>
          </a:prstGeom>
          <a:solidFill>
            <a:schemeClr val="bg1">
              <a:lumMod val="85000"/>
            </a:schemeClr>
          </a:solidFill>
          <a:ln w="3175"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endCxn id="64" idx="2"/>
          </p:cNvCxnSpPr>
          <p:nvPr/>
        </p:nvCxnSpPr>
        <p:spPr>
          <a:xfrm>
            <a:off x="2158586" y="1964213"/>
            <a:ext cx="57236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a:endCxn id="65" idx="2"/>
          </p:cNvCxnSpPr>
          <p:nvPr/>
        </p:nvCxnSpPr>
        <p:spPr>
          <a:xfrm>
            <a:off x="2158586" y="2516663"/>
            <a:ext cx="57236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a:stCxn id="32" idx="6"/>
            <a:endCxn id="66" idx="2"/>
          </p:cNvCxnSpPr>
          <p:nvPr/>
        </p:nvCxnSpPr>
        <p:spPr>
          <a:xfrm>
            <a:off x="2114589" y="3132613"/>
            <a:ext cx="62228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a:endCxn id="65" idx="2"/>
          </p:cNvCxnSpPr>
          <p:nvPr/>
        </p:nvCxnSpPr>
        <p:spPr>
          <a:xfrm>
            <a:off x="2158586" y="1964213"/>
            <a:ext cx="572367" cy="5524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a:stCxn id="30" idx="6"/>
            <a:endCxn id="66" idx="2"/>
          </p:cNvCxnSpPr>
          <p:nvPr/>
        </p:nvCxnSpPr>
        <p:spPr>
          <a:xfrm>
            <a:off x="2158586" y="1964213"/>
            <a:ext cx="578283" cy="1168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a:endCxn id="64" idx="2"/>
          </p:cNvCxnSpPr>
          <p:nvPr/>
        </p:nvCxnSpPr>
        <p:spPr>
          <a:xfrm flipV="1">
            <a:off x="2158586" y="1964213"/>
            <a:ext cx="572367" cy="5524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a:stCxn id="32" idx="6"/>
            <a:endCxn id="65" idx="2"/>
          </p:cNvCxnSpPr>
          <p:nvPr/>
        </p:nvCxnSpPr>
        <p:spPr>
          <a:xfrm flipV="1">
            <a:off x="2114589" y="2516663"/>
            <a:ext cx="616364" cy="6159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a:stCxn id="31" idx="6"/>
            <a:endCxn id="66" idx="2"/>
          </p:cNvCxnSpPr>
          <p:nvPr/>
        </p:nvCxnSpPr>
        <p:spPr>
          <a:xfrm>
            <a:off x="2158586" y="2516663"/>
            <a:ext cx="578283" cy="6159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a:stCxn id="32" idx="6"/>
            <a:endCxn id="64" idx="2"/>
          </p:cNvCxnSpPr>
          <p:nvPr/>
        </p:nvCxnSpPr>
        <p:spPr>
          <a:xfrm flipV="1">
            <a:off x="2114589" y="1964213"/>
            <a:ext cx="616364" cy="1168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2809014" y="4168189"/>
            <a:ext cx="2031325" cy="400110"/>
          </a:xfrm>
          <a:prstGeom prst="rect">
            <a:avLst/>
          </a:prstGeom>
          <a:noFill/>
        </p:spPr>
        <p:txBody>
          <a:bodyPr wrap="none" rtlCol="0">
            <a:spAutoFit/>
          </a:bodyPr>
          <a:lstStyle/>
          <a:p>
            <a:pPr algn="ctr"/>
            <a:r>
              <a:rPr lang="ja-JP" altLang="en-US" sz="2000" dirty="0" smtClean="0">
                <a:solidFill>
                  <a:srgbClr val="3366FF"/>
                </a:solidFill>
                <a:latin typeface="HGP創英角ｺﾞｼｯｸUB"/>
                <a:ea typeface="HGP創英角ｺﾞｼｯｸUB"/>
                <a:cs typeface="HGP創英角ｺﾞｼｯｸUB"/>
              </a:rPr>
              <a:t>ルール設定・生成</a:t>
            </a:r>
            <a:endParaRPr kumimoji="1" lang="ja-JP" altLang="en-US" sz="2000" dirty="0">
              <a:solidFill>
                <a:srgbClr val="3366FF"/>
              </a:solidFill>
            </a:endParaRPr>
          </a:p>
        </p:txBody>
      </p:sp>
      <p:sp>
        <p:nvSpPr>
          <p:cNvPr id="61" name="テキスト ボックス 60"/>
          <p:cNvSpPr txBox="1"/>
          <p:nvPr/>
        </p:nvSpPr>
        <p:spPr>
          <a:xfrm>
            <a:off x="6911981" y="4168189"/>
            <a:ext cx="1338828" cy="400110"/>
          </a:xfrm>
          <a:prstGeom prst="rect">
            <a:avLst/>
          </a:prstGeom>
          <a:noFill/>
        </p:spPr>
        <p:txBody>
          <a:bodyPr wrap="none" rtlCol="0">
            <a:spAutoFit/>
          </a:bodyPr>
          <a:lstStyle/>
          <a:p>
            <a:pPr algn="ctr"/>
            <a:r>
              <a:rPr kumimoji="1" lang="ja-JP" altLang="en-US" sz="2000" dirty="0" smtClean="0">
                <a:solidFill>
                  <a:srgbClr val="008000"/>
                </a:solidFill>
                <a:latin typeface="HGP創英角ｺﾞｼｯｸUB"/>
                <a:ea typeface="HGP創英角ｺﾞｼｯｸUB"/>
                <a:cs typeface="HGP創英角ｺﾞｼｯｸUB"/>
              </a:rPr>
              <a:t>推奨・回答</a:t>
            </a:r>
            <a:endParaRPr kumimoji="1" lang="ja-JP" altLang="en-US" sz="2000" dirty="0">
              <a:solidFill>
                <a:srgbClr val="008000"/>
              </a:solidFill>
              <a:latin typeface="HGP創英角ｺﾞｼｯｸUB"/>
              <a:ea typeface="HGP創英角ｺﾞｼｯｸUB"/>
              <a:cs typeface="HGP創英角ｺﾞｼｯｸUB"/>
            </a:endParaRPr>
          </a:p>
        </p:txBody>
      </p:sp>
      <p:sp>
        <p:nvSpPr>
          <p:cNvPr id="76"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89</a:t>
            </a:fld>
            <a:endParaRPr kumimoji="1" lang="ja-JP" altLang="en-US" dirty="0"/>
          </a:p>
        </p:txBody>
      </p:sp>
    </p:spTree>
    <p:extLst>
      <p:ext uri="{BB962C8B-B14F-4D97-AF65-F5344CB8AC3E}">
        <p14:creationId xmlns:p14="http://schemas.microsoft.com/office/powerpoint/2010/main" val="16375345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2">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2">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2">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2">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
        <p:nvSpPr>
          <p:cNvPr id="39"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9</a:t>
            </a:fld>
            <a:endParaRPr kumimoji="1" lang="ja-JP" altLang="en-US" dirty="0"/>
          </a:p>
        </p:txBody>
      </p:sp>
    </p:spTree>
    <p:extLst>
      <p:ext uri="{BB962C8B-B14F-4D97-AF65-F5344CB8AC3E}">
        <p14:creationId xmlns:p14="http://schemas.microsoft.com/office/powerpoint/2010/main" val="16397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コラム</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90</a:t>
            </a:fld>
            <a:endParaRPr kumimoji="1" lang="ja-JP" altLang="en-US" dirty="0"/>
          </a:p>
        </p:txBody>
      </p:sp>
    </p:spTree>
    <p:extLst>
      <p:ext uri="{BB962C8B-B14F-4D97-AF65-F5344CB8AC3E}">
        <p14:creationId xmlns:p14="http://schemas.microsoft.com/office/powerpoint/2010/main" val="307868021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193800" y="1143000"/>
            <a:ext cx="7188200" cy="1409700"/>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r"/>
            <a:r>
              <a:rPr lang="ja-JP" altLang="en-US" sz="2000" dirty="0" smtClean="0">
                <a:solidFill>
                  <a:srgbClr val="0000FF"/>
                </a:solidFill>
              </a:rPr>
              <a:t>変化への即応と高い品質を両立する</a:t>
            </a:r>
            <a:endParaRPr lang="en-US" altLang="ja-JP" sz="2000" dirty="0" smtClean="0">
              <a:solidFill>
                <a:srgbClr val="0000FF"/>
              </a:solidFill>
            </a:endParaRPr>
          </a:p>
          <a:p>
            <a:pPr lvl="0" algn="r"/>
            <a:r>
              <a:rPr lang="ja-JP" altLang="en-US" sz="3600" dirty="0" smtClean="0">
                <a:solidFill>
                  <a:srgbClr val="0000FF"/>
                </a:solidFill>
              </a:rPr>
              <a:t>「アジャイル開発」</a:t>
            </a:r>
            <a:endParaRPr lang="en-US" altLang="ja-JP" sz="3600" dirty="0" smtClean="0">
              <a:solidFill>
                <a:srgbClr val="0000FF"/>
              </a:solidFill>
            </a:endParaRPr>
          </a:p>
          <a:p>
            <a:pPr lvl="0" algn="r"/>
            <a:r>
              <a:rPr lang="ja-JP" altLang="en-US" sz="2000" dirty="0" smtClean="0">
                <a:solidFill>
                  <a:srgbClr val="0000FF"/>
                </a:solidFill>
              </a:rPr>
              <a:t>への期待と関心が高まっている！</a:t>
            </a:r>
            <a:endParaRPr lang="ja-JP" altLang="en-US" sz="2000" dirty="0">
              <a:solidFill>
                <a:srgbClr val="0000FF"/>
              </a:solidFill>
            </a:endParaRPr>
          </a:p>
        </p:txBody>
      </p:sp>
      <p:sp>
        <p:nvSpPr>
          <p:cNvPr id="5" name="角丸四角形 4"/>
          <p:cNvSpPr/>
          <p:nvPr/>
        </p:nvSpPr>
        <p:spPr>
          <a:xfrm>
            <a:off x="1193800" y="4679950"/>
            <a:ext cx="7188200" cy="1409700"/>
          </a:xfrm>
          <a:prstGeom prst="roundRect">
            <a:avLst>
              <a:gd name="adj" fmla="val 0"/>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2000" dirty="0">
                <a:solidFill>
                  <a:srgbClr val="FF0000"/>
                </a:solidFill>
              </a:rPr>
              <a:t>全ての</a:t>
            </a:r>
            <a:r>
              <a:rPr lang="ja-JP" altLang="en-US" sz="2000" dirty="0" smtClean="0">
                <a:solidFill>
                  <a:srgbClr val="FF0000"/>
                </a:solidFill>
              </a:rPr>
              <a:t>要件をあらかじめ決めなくてはならない</a:t>
            </a:r>
            <a:endParaRPr lang="en-US" altLang="ja-JP" sz="2000" dirty="0" smtClean="0">
              <a:solidFill>
                <a:srgbClr val="FF0000"/>
              </a:solidFill>
            </a:endParaRPr>
          </a:p>
          <a:p>
            <a:pPr lvl="0"/>
            <a:r>
              <a:rPr lang="ja-JP" altLang="en-US" sz="3600" dirty="0" smtClean="0">
                <a:solidFill>
                  <a:srgbClr val="FF0000"/>
                </a:solidFill>
              </a:rPr>
              <a:t>「ウォーターフォール開発」</a:t>
            </a:r>
            <a:endParaRPr lang="en-US" altLang="ja-JP" sz="3600" dirty="0" smtClean="0">
              <a:solidFill>
                <a:srgbClr val="FF0000"/>
              </a:solidFill>
            </a:endParaRPr>
          </a:p>
          <a:p>
            <a:pPr lvl="0"/>
            <a:r>
              <a:rPr lang="ja-JP" altLang="en-US" sz="2000" dirty="0" smtClean="0">
                <a:solidFill>
                  <a:srgbClr val="FF0000"/>
                </a:solidFill>
              </a:rPr>
              <a:t>では、この</a:t>
            </a:r>
            <a:r>
              <a:rPr lang="ja-JP" altLang="en-US" sz="2000" dirty="0">
                <a:solidFill>
                  <a:srgbClr val="FF0000"/>
                </a:solidFill>
              </a:rPr>
              <a:t>変化への対応が難しくなってきた！</a:t>
            </a:r>
          </a:p>
        </p:txBody>
      </p:sp>
      <p:sp>
        <p:nvSpPr>
          <p:cNvPr id="2" name="タイトル 1"/>
          <p:cNvSpPr>
            <a:spLocks noGrp="1"/>
          </p:cNvSpPr>
          <p:nvPr>
            <p:ph type="title"/>
          </p:nvPr>
        </p:nvSpPr>
        <p:spPr/>
        <p:txBody>
          <a:bodyPr/>
          <a:lstStyle/>
          <a:p>
            <a:r>
              <a:rPr kumimoji="1" lang="ja-JP" altLang="en-US" dirty="0" smtClean="0"/>
              <a:t>アジャイル開発（１）</a:t>
            </a:r>
            <a:endParaRPr kumimoji="1" lang="ja-JP" altLang="en-US" dirty="0"/>
          </a:p>
        </p:txBody>
      </p:sp>
      <p:cxnSp>
        <p:nvCxnSpPr>
          <p:cNvPr id="4" name="直線矢印コネクタ 3"/>
          <p:cNvCxnSpPr/>
          <p:nvPr/>
        </p:nvCxnSpPr>
        <p:spPr bwMode="auto">
          <a:xfrm flipV="1">
            <a:off x="838200" y="1143000"/>
            <a:ext cx="0" cy="5105400"/>
          </a:xfrm>
          <a:prstGeom prst="straightConnector1">
            <a:avLst/>
          </a:prstGeom>
          <a:solidFill>
            <a:schemeClr val="bg1"/>
          </a:solidFill>
          <a:ln w="38100" cap="flat" cmpd="sng" algn="ctr">
            <a:solidFill>
              <a:srgbClr val="9C9CD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矢印コネクタ 6"/>
          <p:cNvCxnSpPr/>
          <p:nvPr/>
        </p:nvCxnSpPr>
        <p:spPr bwMode="auto">
          <a:xfrm>
            <a:off x="838200" y="6248400"/>
            <a:ext cx="7543800" cy="0"/>
          </a:xfrm>
          <a:prstGeom prst="straightConnector1">
            <a:avLst/>
          </a:prstGeom>
          <a:solidFill>
            <a:schemeClr val="bg1"/>
          </a:solidFill>
          <a:ln w="38100" cap="flat" cmpd="sng" algn="ctr">
            <a:solidFill>
              <a:srgbClr val="9C9CD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7274004" y="6254750"/>
            <a:ext cx="1107996" cy="369332"/>
          </a:xfrm>
          <a:prstGeom prst="rect">
            <a:avLst/>
          </a:prstGeom>
          <a:noFill/>
        </p:spPr>
        <p:txBody>
          <a:bodyPr wrap="none" rtlCol="0">
            <a:spAutoFit/>
          </a:bodyPr>
          <a:lstStyle/>
          <a:p>
            <a:r>
              <a:rPr kumimoji="1" lang="ja-JP" altLang="en-US" sz="1800" dirty="0" smtClean="0">
                <a:solidFill>
                  <a:srgbClr val="0000FF"/>
                </a:solidFill>
                <a:effectLst/>
              </a:rPr>
              <a:t>経過時間</a:t>
            </a:r>
            <a:endParaRPr kumimoji="1" lang="ja-JP" altLang="en-US" sz="1800" dirty="0">
              <a:solidFill>
                <a:srgbClr val="0000FF"/>
              </a:solidFill>
              <a:effectLst/>
            </a:endParaRPr>
          </a:p>
        </p:txBody>
      </p:sp>
      <p:sp>
        <p:nvSpPr>
          <p:cNvPr id="13" name="テキスト ボックス 12"/>
          <p:cNvSpPr txBox="1"/>
          <p:nvPr/>
        </p:nvSpPr>
        <p:spPr>
          <a:xfrm>
            <a:off x="381000" y="1143000"/>
            <a:ext cx="461665" cy="1477328"/>
          </a:xfrm>
          <a:prstGeom prst="rect">
            <a:avLst/>
          </a:prstGeom>
          <a:noFill/>
        </p:spPr>
        <p:txBody>
          <a:bodyPr vert="eaVert" wrap="none" rtlCol="0">
            <a:spAutoFit/>
          </a:bodyPr>
          <a:lstStyle/>
          <a:p>
            <a:r>
              <a:rPr kumimoji="1" lang="ja-JP" altLang="en-US" sz="1800" dirty="0" smtClean="0">
                <a:solidFill>
                  <a:srgbClr val="0000FF"/>
                </a:solidFill>
                <a:effectLst/>
              </a:rPr>
              <a:t>要求の信憑性</a:t>
            </a:r>
            <a:endParaRPr kumimoji="1" lang="ja-JP" altLang="en-US" sz="1800" dirty="0">
              <a:solidFill>
                <a:srgbClr val="0000FF"/>
              </a:solidFill>
              <a:effectLst/>
            </a:endParaRPr>
          </a:p>
        </p:txBody>
      </p:sp>
      <p:cxnSp>
        <p:nvCxnSpPr>
          <p:cNvPr id="14" name="直線矢印コネクタ 13"/>
          <p:cNvCxnSpPr/>
          <p:nvPr/>
        </p:nvCxnSpPr>
        <p:spPr bwMode="auto">
          <a:xfrm>
            <a:off x="990600" y="1524000"/>
            <a:ext cx="7391400" cy="1828800"/>
          </a:xfrm>
          <a:prstGeom prst="straightConnector1">
            <a:avLst/>
          </a:prstGeom>
          <a:solidFill>
            <a:schemeClr val="bg1"/>
          </a:solidFill>
          <a:ln w="76200" cap="flat" cmpd="sng" algn="ctr">
            <a:solidFill>
              <a:srgbClr val="3366FF"/>
            </a:solidFill>
            <a:prstDash val="solid"/>
            <a:round/>
            <a:headEnd type="none" w="med" len="med"/>
            <a:tailEnd type="triangle"/>
          </a:ln>
          <a:effectLst>
            <a:outerShdw dist="35921" dir="2700000" algn="ctr" rotWithShape="0">
              <a:schemeClr val="bg1">
                <a:lumMod val="50000"/>
              </a:schemeClr>
            </a:outerShdw>
          </a:effectLst>
          <a:extLst/>
        </p:spPr>
      </p:cxnSp>
      <p:cxnSp>
        <p:nvCxnSpPr>
          <p:cNvPr id="19" name="直線矢印コネクタ 18"/>
          <p:cNvCxnSpPr/>
          <p:nvPr/>
        </p:nvCxnSpPr>
        <p:spPr bwMode="auto">
          <a:xfrm>
            <a:off x="990600" y="1524000"/>
            <a:ext cx="7391400" cy="4406900"/>
          </a:xfrm>
          <a:prstGeom prst="straightConnector1">
            <a:avLst/>
          </a:prstGeom>
          <a:solidFill>
            <a:schemeClr val="bg1"/>
          </a:solidFill>
          <a:ln w="76200" cap="flat" cmpd="sng" algn="ctr">
            <a:solidFill>
              <a:srgbClr val="FF0000"/>
            </a:solidFill>
            <a:prstDash val="solid"/>
            <a:round/>
            <a:headEnd type="none" w="med" len="med"/>
            <a:tailEnd type="triangle"/>
          </a:ln>
          <a:effectLst>
            <a:outerShdw dist="35921" dir="2700000" algn="ctr" rotWithShape="0">
              <a:schemeClr val="bg1">
                <a:lumMod val="50000"/>
              </a:schemeClr>
            </a:outerShdw>
          </a:effectLst>
          <a:extLst/>
        </p:spPr>
      </p:cxnSp>
      <p:sp>
        <p:nvSpPr>
          <p:cNvPr id="25" name="テキスト ボックス 24"/>
          <p:cNvSpPr txBox="1"/>
          <p:nvPr/>
        </p:nvSpPr>
        <p:spPr>
          <a:xfrm>
            <a:off x="5475028" y="3397696"/>
            <a:ext cx="1728759" cy="1200328"/>
          </a:xfrm>
          <a:prstGeom prst="rect">
            <a:avLst/>
          </a:prstGeom>
          <a:noFill/>
        </p:spPr>
        <p:txBody>
          <a:bodyPr wrap="none" rtlCol="0">
            <a:spAutoFit/>
          </a:bodyPr>
          <a:lstStyle/>
          <a:p>
            <a:pPr algn="r"/>
            <a:r>
              <a:rPr lang="ja-JP" altLang="en-US" sz="2400" dirty="0" smtClean="0">
                <a:solidFill>
                  <a:srgbClr val="FF0000"/>
                </a:solidFill>
                <a:effectLst/>
              </a:rPr>
              <a:t>要求変化の</a:t>
            </a:r>
            <a:endParaRPr lang="en-US" altLang="ja-JP" sz="2400" dirty="0" smtClean="0">
              <a:solidFill>
                <a:srgbClr val="FF0000"/>
              </a:solidFill>
              <a:effectLst/>
            </a:endParaRPr>
          </a:p>
          <a:p>
            <a:pPr algn="r"/>
            <a:r>
              <a:rPr lang="ja-JP" altLang="en-US" sz="2400" dirty="0" smtClean="0">
                <a:solidFill>
                  <a:srgbClr val="FF0000"/>
                </a:solidFill>
                <a:effectLst/>
              </a:rPr>
              <a:t>スピードが</a:t>
            </a:r>
            <a:endParaRPr lang="en-US" altLang="ja-JP" sz="2400" dirty="0" smtClean="0">
              <a:solidFill>
                <a:srgbClr val="FF0000"/>
              </a:solidFill>
              <a:effectLst/>
            </a:endParaRPr>
          </a:p>
          <a:p>
            <a:pPr algn="r"/>
            <a:r>
              <a:rPr lang="ja-JP" altLang="en-US" sz="2400" dirty="0" smtClean="0">
                <a:solidFill>
                  <a:srgbClr val="FF0000"/>
                </a:solidFill>
                <a:effectLst/>
              </a:rPr>
              <a:t>加速</a:t>
            </a:r>
            <a:endParaRPr kumimoji="1" lang="ja-JP" altLang="en-US" sz="2400" dirty="0">
              <a:solidFill>
                <a:srgbClr val="FF0000"/>
              </a:solidFill>
              <a:effectLst/>
            </a:endParaRPr>
          </a:p>
        </p:txBody>
      </p:sp>
      <p:sp>
        <p:nvSpPr>
          <p:cNvPr id="10" name="下矢印 9"/>
          <p:cNvSpPr/>
          <p:nvPr/>
        </p:nvSpPr>
        <p:spPr>
          <a:xfrm>
            <a:off x="6940550" y="3352800"/>
            <a:ext cx="1270000" cy="1841500"/>
          </a:xfrm>
          <a:prstGeom prst="downArrow">
            <a:avLst>
              <a:gd name="adj1" fmla="val 50000"/>
              <a:gd name="adj2" fmla="val 4650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91</a:t>
            </a:fld>
            <a:endParaRPr kumimoji="1" lang="ja-JP" altLang="en-US" dirty="0"/>
          </a:p>
        </p:txBody>
      </p:sp>
    </p:spTree>
    <p:extLst>
      <p:ext uri="{BB962C8B-B14F-4D97-AF65-F5344CB8AC3E}">
        <p14:creationId xmlns:p14="http://schemas.microsoft.com/office/powerpoint/2010/main" val="323421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4651375" y="984250"/>
            <a:ext cx="4083050" cy="54421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chemeClr val="bg1"/>
                </a:solidFill>
              </a:rPr>
              <a:t>アジャイル開発</a:t>
            </a:r>
            <a:endParaRPr lang="en-US" altLang="ja-JP" sz="2400" dirty="0">
              <a:solidFill>
                <a:schemeClr val="bg1"/>
              </a:solidFill>
            </a:endParaRPr>
          </a:p>
        </p:txBody>
      </p:sp>
      <p:sp>
        <p:nvSpPr>
          <p:cNvPr id="34" name="正方形/長方形 33"/>
          <p:cNvSpPr/>
          <p:nvPr/>
        </p:nvSpPr>
        <p:spPr>
          <a:xfrm>
            <a:off x="400050" y="984250"/>
            <a:ext cx="4083050" cy="544215"/>
          </a:xfrm>
          <a:prstGeom prst="rect">
            <a:avLst/>
          </a:prstGeom>
          <a:solidFill>
            <a:srgbClr val="948A5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chemeClr val="bg1"/>
                </a:solidFill>
              </a:rPr>
              <a:t>ウオーターフォール開発</a:t>
            </a:r>
            <a:endParaRPr lang="en-US" altLang="ja-JP" sz="2400" dirty="0">
              <a:solidFill>
                <a:schemeClr val="bg1"/>
              </a:solidFill>
            </a:endParaRPr>
          </a:p>
        </p:txBody>
      </p:sp>
      <p:sp>
        <p:nvSpPr>
          <p:cNvPr id="104" name="角丸四角形 103"/>
          <p:cNvSpPr/>
          <p:nvPr/>
        </p:nvSpPr>
        <p:spPr bwMode="auto">
          <a:xfrm>
            <a:off x="400050" y="1657350"/>
            <a:ext cx="4083050" cy="45212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角丸四角形 59"/>
          <p:cNvSpPr/>
          <p:nvPr/>
        </p:nvSpPr>
        <p:spPr bwMode="auto">
          <a:xfrm>
            <a:off x="5865535" y="280670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角丸四角形 60"/>
          <p:cNvSpPr/>
          <p:nvPr/>
        </p:nvSpPr>
        <p:spPr bwMode="auto">
          <a:xfrm>
            <a:off x="5090835" y="165735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7414935" y="511175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6" name="角丸四角形 85"/>
          <p:cNvSpPr/>
          <p:nvPr/>
        </p:nvSpPr>
        <p:spPr bwMode="auto">
          <a:xfrm>
            <a:off x="6640235" y="396240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7" name="角丸四角形吹き出し 56"/>
          <p:cNvSpPr/>
          <p:nvPr/>
        </p:nvSpPr>
        <p:spPr bwMode="auto">
          <a:xfrm>
            <a:off x="495300" y="5105400"/>
            <a:ext cx="2061885" cy="990600"/>
          </a:xfrm>
          <a:prstGeom prst="wedgeRoundRectCallout">
            <a:avLst>
              <a:gd name="adj1" fmla="val 20278"/>
              <a:gd name="adj2" fmla="val -75717"/>
              <a:gd name="adj3" fmla="val 16667"/>
            </a:avLst>
          </a:prstGeom>
          <a:solidFill>
            <a:schemeClr val="bg2">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a:solidFill>
                  <a:srgbClr val="FFFFFF"/>
                </a:solidFill>
                <a:effectLst/>
              </a:rPr>
              <a:t>最初に要件</a:t>
            </a:r>
            <a:r>
              <a:rPr lang="ja-JP" altLang="en-US" sz="1200" dirty="0" smtClean="0">
                <a:solidFill>
                  <a:srgbClr val="FFFFFF"/>
                </a:solidFill>
                <a:effectLst/>
              </a:rPr>
              <a:t>をあらかじめ</a:t>
            </a:r>
            <a:endParaRPr lang="en-US" altLang="ja-JP" sz="1200" dirty="0" smtClean="0">
              <a:solidFill>
                <a:srgbClr val="FFFFFF"/>
              </a:solidFill>
              <a:effectLst/>
            </a:endParaRPr>
          </a:p>
          <a:p>
            <a:pPr algn="ctr">
              <a:spcBef>
                <a:spcPct val="20000"/>
              </a:spcBef>
            </a:pPr>
            <a:r>
              <a:rPr lang="ja-JP" altLang="en-US" sz="1200" dirty="0" smtClean="0">
                <a:solidFill>
                  <a:srgbClr val="FFFFFF"/>
                </a:solidFill>
                <a:effectLst/>
              </a:rPr>
              <a:t>全て</a:t>
            </a:r>
            <a:r>
              <a:rPr lang="ja-JP" altLang="en-US" sz="1200" dirty="0">
                <a:solidFill>
                  <a:srgbClr val="FFFFFF"/>
                </a:solidFill>
                <a:effectLst/>
              </a:rPr>
              <a:t>決めてから</a:t>
            </a:r>
            <a:r>
              <a:rPr lang="ja-JP" altLang="en-US" sz="1200" dirty="0" smtClean="0">
                <a:solidFill>
                  <a:srgbClr val="FFFFFF"/>
                </a:solidFill>
                <a:effectLst/>
              </a:rPr>
              <a:t>開発</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 name="角丸四角形 1"/>
          <p:cNvSpPr/>
          <p:nvPr/>
        </p:nvSpPr>
        <p:spPr bwMode="auto">
          <a:xfrm>
            <a:off x="495300" y="1752600"/>
            <a:ext cx="914400" cy="9144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charset="0"/>
                <a:ea typeface="HG丸ｺﾞｼｯｸM-PRO" pitchFamily="50" charset="-128"/>
              </a:rPr>
              <a:t>要件</a:t>
            </a:r>
          </a:p>
        </p:txBody>
      </p:sp>
      <p:sp>
        <p:nvSpPr>
          <p:cNvPr id="3" name="角丸四角形 2"/>
          <p:cNvSpPr/>
          <p:nvPr/>
        </p:nvSpPr>
        <p:spPr bwMode="auto">
          <a:xfrm>
            <a:off x="1327150" y="2895600"/>
            <a:ext cx="914400" cy="9144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設計</a:t>
            </a:r>
            <a:endParaRPr kumimoji="0" lang="en-US" altLang="ja-JP" sz="1000" b="0" i="0" u="none" strike="noStrike" cap="none" normalizeH="0" baseline="0" dirty="0" smtClean="0">
              <a:ln>
                <a:noFill/>
              </a:ln>
              <a:solidFill>
                <a:schemeClr val="bg1"/>
              </a:solidFill>
              <a:effectLst/>
            </a:endParaRPr>
          </a:p>
        </p:txBody>
      </p:sp>
      <p:sp>
        <p:nvSpPr>
          <p:cNvPr id="4" name="角丸四角形 3"/>
          <p:cNvSpPr/>
          <p:nvPr/>
        </p:nvSpPr>
        <p:spPr bwMode="auto">
          <a:xfrm>
            <a:off x="2159000" y="4038600"/>
            <a:ext cx="914400" cy="9144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rPr>
              <a:t>コーディング</a:t>
            </a:r>
            <a:endParaRPr kumimoji="0" lang="en-US" altLang="ja-JP" sz="8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単体テスト</a:t>
            </a:r>
            <a:endParaRPr kumimoji="0" lang="ja-JP" altLang="en-US" sz="1000" b="0" i="0" u="none" strike="noStrike" cap="none" normalizeH="0" baseline="0" dirty="0" smtClean="0">
              <a:ln>
                <a:noFill/>
              </a:ln>
              <a:solidFill>
                <a:schemeClr val="bg1"/>
              </a:solidFill>
              <a:effectLst/>
            </a:endParaRPr>
          </a:p>
        </p:txBody>
      </p:sp>
      <p:sp>
        <p:nvSpPr>
          <p:cNvPr id="5" name="角丸四角形 4"/>
          <p:cNvSpPr/>
          <p:nvPr/>
        </p:nvSpPr>
        <p:spPr bwMode="auto">
          <a:xfrm>
            <a:off x="2990850" y="5181600"/>
            <a:ext cx="914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charset="0"/>
                <a:ea typeface="HG丸ｺﾞｼｯｸM-PRO" pitchFamily="50" charset="-128"/>
              </a:rPr>
              <a:t>結合テスト</a:t>
            </a:r>
          </a:p>
        </p:txBody>
      </p:sp>
      <p:cxnSp>
        <p:nvCxnSpPr>
          <p:cNvPr id="23" name="カギ線コネクタ 22"/>
          <p:cNvCxnSpPr>
            <a:stCxn id="2" idx="3"/>
            <a:endCxn id="3" idx="0"/>
          </p:cNvCxnSpPr>
          <p:nvPr/>
        </p:nvCxnSpPr>
        <p:spPr bwMode="auto">
          <a:xfrm>
            <a:off x="1409700" y="2209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カギ線コネクタ 23"/>
          <p:cNvCxnSpPr>
            <a:stCxn id="3" idx="3"/>
            <a:endCxn id="4" idx="0"/>
          </p:cNvCxnSpPr>
          <p:nvPr/>
        </p:nvCxnSpPr>
        <p:spPr bwMode="auto">
          <a:xfrm>
            <a:off x="2241550" y="3352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カギ線コネクタ 24"/>
          <p:cNvCxnSpPr>
            <a:stCxn id="4" idx="3"/>
            <a:endCxn id="5" idx="0"/>
          </p:cNvCxnSpPr>
          <p:nvPr/>
        </p:nvCxnSpPr>
        <p:spPr bwMode="auto">
          <a:xfrm>
            <a:off x="3073400" y="4495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カギ線コネクタ 29"/>
          <p:cNvCxnSpPr>
            <a:stCxn id="3" idx="1"/>
            <a:endCxn id="2" idx="2"/>
          </p:cNvCxnSpPr>
          <p:nvPr/>
        </p:nvCxnSpPr>
        <p:spPr bwMode="auto">
          <a:xfrm rot="10800000">
            <a:off x="952500" y="26670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カギ線コネクタ 30"/>
          <p:cNvCxnSpPr>
            <a:stCxn id="5" idx="1"/>
            <a:endCxn id="4" idx="2"/>
          </p:cNvCxnSpPr>
          <p:nvPr/>
        </p:nvCxnSpPr>
        <p:spPr bwMode="auto">
          <a:xfrm rot="10800000">
            <a:off x="2616200" y="4953000"/>
            <a:ext cx="374650" cy="685800"/>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カギ線コネクタ 31"/>
          <p:cNvCxnSpPr>
            <a:stCxn id="4" idx="1"/>
            <a:endCxn id="3" idx="2"/>
          </p:cNvCxnSpPr>
          <p:nvPr/>
        </p:nvCxnSpPr>
        <p:spPr bwMode="auto">
          <a:xfrm rot="10800000">
            <a:off x="1784350" y="3810000"/>
            <a:ext cx="374650" cy="685800"/>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右矢印 46"/>
          <p:cNvSpPr/>
          <p:nvPr/>
        </p:nvSpPr>
        <p:spPr bwMode="auto">
          <a:xfrm>
            <a:off x="4002365" y="57150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91" name="タイトル 90"/>
          <p:cNvSpPr>
            <a:spLocks noGrp="1"/>
          </p:cNvSpPr>
          <p:nvPr>
            <p:ph type="title"/>
          </p:nvPr>
        </p:nvSpPr>
        <p:spPr/>
        <p:txBody>
          <a:bodyPr/>
          <a:lstStyle/>
          <a:p>
            <a:r>
              <a:rPr kumimoji="1" lang="ja-JP" altLang="en-US" dirty="0" smtClean="0"/>
              <a:t>アジャイル開発（２）</a:t>
            </a:r>
            <a:endParaRPr kumimoji="1" lang="ja-JP" altLang="en-US" dirty="0"/>
          </a:p>
        </p:txBody>
      </p:sp>
      <p:sp>
        <p:nvSpPr>
          <p:cNvPr id="92" name="テキスト ボックス 91"/>
          <p:cNvSpPr txBox="1"/>
          <p:nvPr/>
        </p:nvSpPr>
        <p:spPr>
          <a:xfrm>
            <a:off x="4002365" y="5505906"/>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6" name="角丸四角形 5"/>
          <p:cNvSpPr/>
          <p:nvPr/>
        </p:nvSpPr>
        <p:spPr bwMode="auto">
          <a:xfrm>
            <a:off x="5168900" y="1752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角丸四角形 6"/>
          <p:cNvSpPr/>
          <p:nvPr/>
        </p:nvSpPr>
        <p:spPr bwMode="auto">
          <a:xfrm>
            <a:off x="5321300" y="1981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8" name="角丸四角形 7"/>
          <p:cNvSpPr/>
          <p:nvPr/>
        </p:nvSpPr>
        <p:spPr bwMode="auto">
          <a:xfrm>
            <a:off x="5473700" y="2209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9" name="角丸四角形 8"/>
          <p:cNvSpPr/>
          <p:nvPr/>
        </p:nvSpPr>
        <p:spPr bwMode="auto">
          <a:xfrm>
            <a:off x="5626100" y="2438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8" name="右矢印 47"/>
          <p:cNvSpPr/>
          <p:nvPr/>
        </p:nvSpPr>
        <p:spPr bwMode="auto">
          <a:xfrm>
            <a:off x="6007100" y="2362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9" name="右矢印 48"/>
          <p:cNvSpPr/>
          <p:nvPr/>
        </p:nvSpPr>
        <p:spPr bwMode="auto">
          <a:xfrm>
            <a:off x="6858000" y="3505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0" name="右矢印 49"/>
          <p:cNvSpPr/>
          <p:nvPr/>
        </p:nvSpPr>
        <p:spPr bwMode="auto">
          <a:xfrm>
            <a:off x="7556500" y="4648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1" name="右矢印 50"/>
          <p:cNvSpPr/>
          <p:nvPr/>
        </p:nvSpPr>
        <p:spPr bwMode="auto">
          <a:xfrm>
            <a:off x="8353425" y="5778044"/>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8" name="角丸四角形吹き出し 57"/>
          <p:cNvSpPr/>
          <p:nvPr/>
        </p:nvSpPr>
        <p:spPr bwMode="auto">
          <a:xfrm>
            <a:off x="5092700" y="5181600"/>
            <a:ext cx="2061885" cy="990600"/>
          </a:xfrm>
          <a:prstGeom prst="wedgeRoundRectCallout">
            <a:avLst>
              <a:gd name="adj1" fmla="val -18134"/>
              <a:gd name="adj2" fmla="val -86828"/>
              <a:gd name="adj3" fmla="val 16667"/>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en-US" sz="1200" dirty="0" smtClean="0">
                <a:solidFill>
                  <a:schemeClr val="bg1"/>
                </a:solidFill>
                <a:effectLst/>
              </a:rPr>
              <a:t>ビジネス上の重要度で要件の優先順位を決め、これに従って必要機能を順次開発</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7" name="テキスト ボックス 86"/>
          <p:cNvSpPr txBox="1"/>
          <p:nvPr/>
        </p:nvSpPr>
        <p:spPr>
          <a:xfrm>
            <a:off x="5930900" y="1676400"/>
            <a:ext cx="1634432" cy="276999"/>
          </a:xfrm>
          <a:prstGeom prst="rect">
            <a:avLst/>
          </a:prstGeom>
          <a:noFill/>
        </p:spPr>
        <p:txBody>
          <a:bodyPr wrap="none" rtlCol="0">
            <a:spAutoFit/>
          </a:bodyPr>
          <a:lstStyle/>
          <a:p>
            <a:r>
              <a:rPr kumimoji="1" lang="ja-JP" altLang="en-US" sz="1200" dirty="0" smtClean="0">
                <a:solidFill>
                  <a:srgbClr val="0000FF"/>
                </a:solidFill>
                <a:effectLst/>
              </a:rPr>
              <a:t>反復</a:t>
            </a:r>
            <a:r>
              <a:rPr lang="ja-JP" altLang="en-US" sz="1200" dirty="0" smtClean="0">
                <a:solidFill>
                  <a:srgbClr val="0000FF"/>
                </a:solidFill>
                <a:effectLst/>
              </a:rPr>
              <a:t>（イテレーション）</a:t>
            </a:r>
            <a:r>
              <a:rPr lang="en-US" altLang="ja-JP" sz="1200" dirty="0" smtClean="0">
                <a:solidFill>
                  <a:srgbClr val="0000FF"/>
                </a:solidFill>
                <a:effectLst/>
              </a:rPr>
              <a:t>1</a:t>
            </a:r>
            <a:endParaRPr kumimoji="1" lang="ja-JP" altLang="en-US" sz="1200" dirty="0">
              <a:solidFill>
                <a:srgbClr val="0000FF"/>
              </a:solidFill>
              <a:effectLst/>
            </a:endParaRPr>
          </a:p>
        </p:txBody>
      </p:sp>
      <p:sp>
        <p:nvSpPr>
          <p:cNvPr id="88" name="テキスト ボックス 87"/>
          <p:cNvSpPr txBox="1"/>
          <p:nvPr/>
        </p:nvSpPr>
        <p:spPr>
          <a:xfrm>
            <a:off x="6705600" y="2819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2</a:t>
            </a:r>
            <a:endParaRPr kumimoji="1" lang="ja-JP" altLang="en-US" sz="1200" dirty="0">
              <a:solidFill>
                <a:srgbClr val="0000FF"/>
              </a:solidFill>
              <a:effectLst/>
            </a:endParaRPr>
          </a:p>
        </p:txBody>
      </p:sp>
      <p:sp>
        <p:nvSpPr>
          <p:cNvPr id="89" name="テキスト ボックス 88"/>
          <p:cNvSpPr txBox="1"/>
          <p:nvPr/>
        </p:nvSpPr>
        <p:spPr>
          <a:xfrm>
            <a:off x="7480300" y="3962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3</a:t>
            </a:r>
            <a:endParaRPr kumimoji="1" lang="ja-JP" altLang="en-US" sz="1200" dirty="0">
              <a:solidFill>
                <a:srgbClr val="0000FF"/>
              </a:solidFill>
              <a:effectLst/>
            </a:endParaRPr>
          </a:p>
        </p:txBody>
      </p:sp>
      <p:sp>
        <p:nvSpPr>
          <p:cNvPr id="90" name="テキスト ボックス 89"/>
          <p:cNvSpPr txBox="1"/>
          <p:nvPr/>
        </p:nvSpPr>
        <p:spPr>
          <a:xfrm>
            <a:off x="8255000" y="5105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4</a:t>
            </a:r>
            <a:endParaRPr kumimoji="1" lang="ja-JP" altLang="en-US" sz="1200" dirty="0">
              <a:solidFill>
                <a:srgbClr val="0000FF"/>
              </a:solidFill>
              <a:effectLst/>
            </a:endParaRPr>
          </a:p>
        </p:txBody>
      </p:sp>
      <p:sp>
        <p:nvSpPr>
          <p:cNvPr id="93" name="テキスト ボックス 92"/>
          <p:cNvSpPr txBox="1"/>
          <p:nvPr/>
        </p:nvSpPr>
        <p:spPr>
          <a:xfrm>
            <a:off x="6007100" y="2133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4" name="テキスト ボックス 93"/>
          <p:cNvSpPr txBox="1"/>
          <p:nvPr/>
        </p:nvSpPr>
        <p:spPr>
          <a:xfrm>
            <a:off x="6858000" y="3276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5" name="テキスト ボックス 94"/>
          <p:cNvSpPr txBox="1"/>
          <p:nvPr/>
        </p:nvSpPr>
        <p:spPr>
          <a:xfrm>
            <a:off x="7556500" y="4419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6" name="テキスト ボックス 95"/>
          <p:cNvSpPr txBox="1"/>
          <p:nvPr/>
        </p:nvSpPr>
        <p:spPr>
          <a:xfrm>
            <a:off x="8331200" y="5562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77" name="角丸四角形 76"/>
          <p:cNvSpPr/>
          <p:nvPr/>
        </p:nvSpPr>
        <p:spPr bwMode="auto">
          <a:xfrm>
            <a:off x="5943600" y="2895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角丸四角形 77"/>
          <p:cNvSpPr/>
          <p:nvPr/>
        </p:nvSpPr>
        <p:spPr bwMode="auto">
          <a:xfrm>
            <a:off x="6096000" y="3124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79" name="角丸四角形 78"/>
          <p:cNvSpPr/>
          <p:nvPr/>
        </p:nvSpPr>
        <p:spPr bwMode="auto">
          <a:xfrm>
            <a:off x="6248400" y="3352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80" name="角丸四角形 79"/>
          <p:cNvSpPr/>
          <p:nvPr/>
        </p:nvSpPr>
        <p:spPr bwMode="auto">
          <a:xfrm>
            <a:off x="6400800" y="3581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1" name="角丸四角形 80"/>
          <p:cNvSpPr/>
          <p:nvPr/>
        </p:nvSpPr>
        <p:spPr bwMode="auto">
          <a:xfrm>
            <a:off x="6697385" y="4010799"/>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2" name="角丸四角形 81"/>
          <p:cNvSpPr/>
          <p:nvPr/>
        </p:nvSpPr>
        <p:spPr bwMode="auto">
          <a:xfrm>
            <a:off x="6849785" y="4239399"/>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98" name="角丸四角形 97"/>
          <p:cNvSpPr/>
          <p:nvPr/>
        </p:nvSpPr>
        <p:spPr bwMode="auto">
          <a:xfrm>
            <a:off x="7002185" y="4467999"/>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99" name="角丸四角形 98"/>
          <p:cNvSpPr/>
          <p:nvPr/>
        </p:nvSpPr>
        <p:spPr bwMode="auto">
          <a:xfrm>
            <a:off x="7154585" y="4696599"/>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0" name="角丸四角形 99"/>
          <p:cNvSpPr/>
          <p:nvPr/>
        </p:nvSpPr>
        <p:spPr bwMode="auto">
          <a:xfrm>
            <a:off x="7493000" y="5181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角丸四角形 100"/>
          <p:cNvSpPr/>
          <p:nvPr/>
        </p:nvSpPr>
        <p:spPr bwMode="auto">
          <a:xfrm>
            <a:off x="7645400" y="5410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102" name="角丸四角形 101"/>
          <p:cNvSpPr/>
          <p:nvPr/>
        </p:nvSpPr>
        <p:spPr bwMode="auto">
          <a:xfrm>
            <a:off x="7797800" y="5638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103" name="角丸四角形 102"/>
          <p:cNvSpPr/>
          <p:nvPr/>
        </p:nvSpPr>
        <p:spPr bwMode="auto">
          <a:xfrm>
            <a:off x="7950200" y="5867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2"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92</a:t>
            </a:fld>
            <a:endParaRPr kumimoji="1" lang="ja-JP" altLang="en-US" dirty="0"/>
          </a:p>
        </p:txBody>
      </p:sp>
    </p:spTree>
    <p:extLst>
      <p:ext uri="{BB962C8B-B14F-4D97-AF65-F5344CB8AC3E}">
        <p14:creationId xmlns:p14="http://schemas.microsoft.com/office/powerpoint/2010/main" val="334439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DevOps</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93</a:t>
            </a:fld>
            <a:endParaRPr kumimoji="1" lang="ja-JP" altLang="en-US"/>
          </a:p>
        </p:txBody>
      </p:sp>
      <p:sp>
        <p:nvSpPr>
          <p:cNvPr id="4" name="正方形/長方形 3"/>
          <p:cNvSpPr/>
          <p:nvPr/>
        </p:nvSpPr>
        <p:spPr>
          <a:xfrm>
            <a:off x="653826" y="4052922"/>
            <a:ext cx="1224136" cy="2232248"/>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a:t>
            </a:r>
            <a:endParaRPr kumimoji="1" lang="ja-JP" altLang="en-US" dirty="0"/>
          </a:p>
        </p:txBody>
      </p:sp>
      <p:sp>
        <p:nvSpPr>
          <p:cNvPr id="5" name="正方形/長方形 4"/>
          <p:cNvSpPr/>
          <p:nvPr/>
        </p:nvSpPr>
        <p:spPr>
          <a:xfrm>
            <a:off x="2623805" y="4052922"/>
            <a:ext cx="1224136" cy="223224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運用</a:t>
            </a:r>
            <a:endParaRPr kumimoji="1" lang="ja-JP" altLang="en-US" dirty="0"/>
          </a:p>
        </p:txBody>
      </p:sp>
      <p:sp>
        <p:nvSpPr>
          <p:cNvPr id="6" name="下カーブ矢印 5"/>
          <p:cNvSpPr/>
          <p:nvPr/>
        </p:nvSpPr>
        <p:spPr>
          <a:xfrm>
            <a:off x="1172398" y="4052922"/>
            <a:ext cx="2304256" cy="864096"/>
          </a:xfrm>
          <a:prstGeom prst="curvedDownArrow">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下カーブ矢印 6"/>
          <p:cNvSpPr/>
          <p:nvPr/>
        </p:nvSpPr>
        <p:spPr>
          <a:xfrm rot="10800000">
            <a:off x="1100390" y="5421074"/>
            <a:ext cx="2304256" cy="864096"/>
          </a:xfrm>
          <a:prstGeom prst="curvedDownArrow">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740350" y="5853122"/>
            <a:ext cx="3024336" cy="28803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accent6">
                    <a:lumMod val="75000"/>
                  </a:schemeClr>
                </a:solidFill>
              </a:rPr>
              <a:t>DevOps</a:t>
            </a:r>
            <a:r>
              <a:rPr kumimoji="1" lang="ja-JP" altLang="en-US" dirty="0" smtClean="0">
                <a:solidFill>
                  <a:schemeClr val="accent6">
                    <a:lumMod val="75000"/>
                  </a:schemeClr>
                </a:solidFill>
              </a:rPr>
              <a:t>ツール</a:t>
            </a:r>
            <a:endParaRPr kumimoji="1" lang="ja-JP" altLang="en-US" dirty="0">
              <a:solidFill>
                <a:schemeClr val="accent6">
                  <a:lumMod val="75000"/>
                </a:schemeClr>
              </a:solidFill>
            </a:endParaRPr>
          </a:p>
        </p:txBody>
      </p:sp>
      <p:sp>
        <p:nvSpPr>
          <p:cNvPr id="9" name="正方形/長方形 8"/>
          <p:cNvSpPr/>
          <p:nvPr/>
        </p:nvSpPr>
        <p:spPr>
          <a:xfrm>
            <a:off x="740350" y="4196938"/>
            <a:ext cx="3024336" cy="28803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6">
                    <a:lumMod val="75000"/>
                  </a:schemeClr>
                </a:solidFill>
              </a:rPr>
              <a:t>開発と運用の一体運営</a:t>
            </a:r>
            <a:endParaRPr kumimoji="1" lang="ja-JP" altLang="en-US" dirty="0">
              <a:solidFill>
                <a:schemeClr val="accent6">
                  <a:lumMod val="75000"/>
                </a:schemeClr>
              </a:solidFill>
            </a:endParaRPr>
          </a:p>
        </p:txBody>
      </p:sp>
      <p:cxnSp>
        <p:nvCxnSpPr>
          <p:cNvPr id="10" name="直線矢印コネクタ 9"/>
          <p:cNvCxnSpPr/>
          <p:nvPr/>
        </p:nvCxnSpPr>
        <p:spPr>
          <a:xfrm flipV="1">
            <a:off x="5204846" y="1532642"/>
            <a:ext cx="0" cy="165618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204846" y="3188826"/>
            <a:ext cx="324036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a:off x="5209696" y="1584069"/>
            <a:ext cx="3179805" cy="1606378"/>
          </a:xfrm>
          <a:custGeom>
            <a:avLst/>
            <a:gdLst>
              <a:gd name="connsiteX0" fmla="*/ 0 w 3179805"/>
              <a:gd name="connsiteY0" fmla="*/ 1606378 h 1606378"/>
              <a:gd name="connsiteX1" fmla="*/ 1416908 w 3179805"/>
              <a:gd name="connsiteY1" fmla="*/ 560173 h 1606378"/>
              <a:gd name="connsiteX2" fmla="*/ 1416908 w 3179805"/>
              <a:gd name="connsiteY2" fmla="*/ 864973 h 1606378"/>
              <a:gd name="connsiteX3" fmla="*/ 2677297 w 3179805"/>
              <a:gd name="connsiteY3" fmla="*/ 57664 h 1606378"/>
              <a:gd name="connsiteX4" fmla="*/ 2677297 w 3179805"/>
              <a:gd name="connsiteY4" fmla="*/ 321275 h 1606378"/>
              <a:gd name="connsiteX5" fmla="*/ 3179805 w 3179805"/>
              <a:gd name="connsiteY5" fmla="*/ 0 h 16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805" h="1606378">
                <a:moveTo>
                  <a:pt x="0" y="1606378"/>
                </a:moveTo>
                <a:lnTo>
                  <a:pt x="1416908" y="560173"/>
                </a:lnTo>
                <a:lnTo>
                  <a:pt x="1416908" y="864973"/>
                </a:lnTo>
                <a:lnTo>
                  <a:pt x="2677297" y="57664"/>
                </a:lnTo>
                <a:lnTo>
                  <a:pt x="2677297" y="321275"/>
                </a:lnTo>
                <a:lnTo>
                  <a:pt x="3179805"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5200960" y="4302263"/>
            <a:ext cx="0" cy="165618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200960" y="5958447"/>
            <a:ext cx="324036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5217934" y="4409647"/>
            <a:ext cx="3097427" cy="1556951"/>
          </a:xfrm>
          <a:custGeom>
            <a:avLst/>
            <a:gdLst>
              <a:gd name="connsiteX0" fmla="*/ 0 w 3097427"/>
              <a:gd name="connsiteY0" fmla="*/ 1556951 h 1556951"/>
              <a:gd name="connsiteX1" fmla="*/ 749643 w 3097427"/>
              <a:gd name="connsiteY1" fmla="*/ 1046205 h 1556951"/>
              <a:gd name="connsiteX2" fmla="*/ 757881 w 3097427"/>
              <a:gd name="connsiteY2" fmla="*/ 1186249 h 1556951"/>
              <a:gd name="connsiteX3" fmla="*/ 939113 w 3097427"/>
              <a:gd name="connsiteY3" fmla="*/ 947351 h 1556951"/>
              <a:gd name="connsiteX4" fmla="*/ 947351 w 3097427"/>
              <a:gd name="connsiteY4" fmla="*/ 1054443 h 1556951"/>
              <a:gd name="connsiteX5" fmla="*/ 1145059 w 3097427"/>
              <a:gd name="connsiteY5" fmla="*/ 832022 h 1556951"/>
              <a:gd name="connsiteX6" fmla="*/ 1145059 w 3097427"/>
              <a:gd name="connsiteY6" fmla="*/ 939113 h 1556951"/>
              <a:gd name="connsiteX7" fmla="*/ 1351005 w 3097427"/>
              <a:gd name="connsiteY7" fmla="*/ 741405 h 1556951"/>
              <a:gd name="connsiteX8" fmla="*/ 1351005 w 3097427"/>
              <a:gd name="connsiteY8" fmla="*/ 856735 h 1556951"/>
              <a:gd name="connsiteX9" fmla="*/ 1565189 w 3097427"/>
              <a:gd name="connsiteY9" fmla="*/ 609600 h 1556951"/>
              <a:gd name="connsiteX10" fmla="*/ 1565189 w 3097427"/>
              <a:gd name="connsiteY10" fmla="*/ 766119 h 1556951"/>
              <a:gd name="connsiteX11" fmla="*/ 1837037 w 3097427"/>
              <a:gd name="connsiteY11" fmla="*/ 494270 h 1556951"/>
              <a:gd name="connsiteX12" fmla="*/ 1845275 w 3097427"/>
              <a:gd name="connsiteY12" fmla="*/ 634313 h 1556951"/>
              <a:gd name="connsiteX13" fmla="*/ 2117124 w 3097427"/>
              <a:gd name="connsiteY13" fmla="*/ 370703 h 1556951"/>
              <a:gd name="connsiteX14" fmla="*/ 2117124 w 3097427"/>
              <a:gd name="connsiteY14" fmla="*/ 527222 h 1556951"/>
              <a:gd name="connsiteX15" fmla="*/ 2405448 w 3097427"/>
              <a:gd name="connsiteY15" fmla="*/ 247135 h 1556951"/>
              <a:gd name="connsiteX16" fmla="*/ 2405448 w 3097427"/>
              <a:gd name="connsiteY16" fmla="*/ 378941 h 1556951"/>
              <a:gd name="connsiteX17" fmla="*/ 2726724 w 3097427"/>
              <a:gd name="connsiteY17" fmla="*/ 115330 h 1556951"/>
              <a:gd name="connsiteX18" fmla="*/ 2718486 w 3097427"/>
              <a:gd name="connsiteY18" fmla="*/ 271849 h 1556951"/>
              <a:gd name="connsiteX19" fmla="*/ 3097427 w 3097427"/>
              <a:gd name="connsiteY19" fmla="*/ 0 h 155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97427" h="1556951">
                <a:moveTo>
                  <a:pt x="0" y="1556951"/>
                </a:moveTo>
                <a:lnTo>
                  <a:pt x="749643" y="1046205"/>
                </a:lnTo>
                <a:lnTo>
                  <a:pt x="757881" y="1186249"/>
                </a:lnTo>
                <a:lnTo>
                  <a:pt x="939113" y="947351"/>
                </a:lnTo>
                <a:lnTo>
                  <a:pt x="947351" y="1054443"/>
                </a:lnTo>
                <a:lnTo>
                  <a:pt x="1145059" y="832022"/>
                </a:lnTo>
                <a:lnTo>
                  <a:pt x="1145059" y="939113"/>
                </a:lnTo>
                <a:lnTo>
                  <a:pt x="1351005" y="741405"/>
                </a:lnTo>
                <a:lnTo>
                  <a:pt x="1351005" y="856735"/>
                </a:lnTo>
                <a:lnTo>
                  <a:pt x="1565189" y="609600"/>
                </a:lnTo>
                <a:lnTo>
                  <a:pt x="1565189" y="766119"/>
                </a:lnTo>
                <a:lnTo>
                  <a:pt x="1837037" y="494270"/>
                </a:lnTo>
                <a:lnTo>
                  <a:pt x="1845275" y="634313"/>
                </a:lnTo>
                <a:lnTo>
                  <a:pt x="2117124" y="370703"/>
                </a:lnTo>
                <a:lnTo>
                  <a:pt x="2117124" y="527222"/>
                </a:lnTo>
                <a:lnTo>
                  <a:pt x="2405448" y="247135"/>
                </a:lnTo>
                <a:lnTo>
                  <a:pt x="2405448" y="378941"/>
                </a:lnTo>
                <a:lnTo>
                  <a:pt x="2726724" y="115330"/>
                </a:lnTo>
                <a:lnTo>
                  <a:pt x="2718486" y="271849"/>
                </a:lnTo>
                <a:lnTo>
                  <a:pt x="309742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94768" y="1163310"/>
            <a:ext cx="646331" cy="369332"/>
          </a:xfrm>
          <a:prstGeom prst="rect">
            <a:avLst/>
          </a:prstGeom>
          <a:noFill/>
        </p:spPr>
        <p:txBody>
          <a:bodyPr wrap="none" rtlCol="0">
            <a:spAutoFit/>
          </a:bodyPr>
          <a:lstStyle/>
          <a:p>
            <a:r>
              <a:rPr kumimoji="1" lang="ja-JP" altLang="en-US" dirty="0" smtClean="0"/>
              <a:t>機能</a:t>
            </a:r>
            <a:endParaRPr kumimoji="1" lang="ja-JP" altLang="en-US" dirty="0"/>
          </a:p>
        </p:txBody>
      </p:sp>
      <p:sp>
        <p:nvSpPr>
          <p:cNvPr id="17" name="テキスト ボックス 16"/>
          <p:cNvSpPr txBox="1"/>
          <p:nvPr/>
        </p:nvSpPr>
        <p:spPr>
          <a:xfrm>
            <a:off x="4877794" y="3961135"/>
            <a:ext cx="646331" cy="369332"/>
          </a:xfrm>
          <a:prstGeom prst="rect">
            <a:avLst/>
          </a:prstGeom>
          <a:noFill/>
        </p:spPr>
        <p:txBody>
          <a:bodyPr wrap="none" rtlCol="0">
            <a:spAutoFit/>
          </a:bodyPr>
          <a:lstStyle/>
          <a:p>
            <a:r>
              <a:rPr kumimoji="1" lang="ja-JP" altLang="en-US" dirty="0" smtClean="0"/>
              <a:t>機能</a:t>
            </a:r>
            <a:endParaRPr kumimoji="1" lang="ja-JP" altLang="en-US" dirty="0"/>
          </a:p>
        </p:txBody>
      </p:sp>
      <p:sp>
        <p:nvSpPr>
          <p:cNvPr id="18" name="テキスト ボックス 17"/>
          <p:cNvSpPr txBox="1"/>
          <p:nvPr/>
        </p:nvSpPr>
        <p:spPr>
          <a:xfrm>
            <a:off x="6521135" y="2540754"/>
            <a:ext cx="1903085" cy="523220"/>
          </a:xfrm>
          <a:prstGeom prst="rect">
            <a:avLst/>
          </a:prstGeom>
          <a:noFill/>
        </p:spPr>
        <p:txBody>
          <a:bodyPr wrap="none" rtlCol="0">
            <a:spAutoFit/>
          </a:bodyPr>
          <a:lstStyle/>
          <a:p>
            <a:r>
              <a:rPr kumimoji="1" lang="ja-JP" altLang="en-US" sz="1200" dirty="0" smtClean="0">
                <a:solidFill>
                  <a:srgbClr val="FF0000"/>
                </a:solidFill>
              </a:rPr>
              <a:t>リリースのサイクルが長い</a:t>
            </a:r>
            <a:endParaRPr kumimoji="1" lang="en-US" altLang="ja-JP" sz="1200" dirty="0" smtClean="0">
              <a:solidFill>
                <a:srgbClr val="FF0000"/>
              </a:solidFill>
            </a:endParaRPr>
          </a:p>
          <a:p>
            <a:r>
              <a:rPr lang="ja-JP" altLang="en-US" sz="800" dirty="0" smtClean="0">
                <a:solidFill>
                  <a:srgbClr val="FF0000"/>
                </a:solidFill>
              </a:rPr>
              <a:t>＝バグ修正や機能追加に時間がかかる</a:t>
            </a:r>
            <a:endParaRPr lang="en-US" altLang="ja-JP" sz="800" dirty="0" smtClean="0">
              <a:solidFill>
                <a:srgbClr val="FF0000"/>
              </a:solidFill>
            </a:endParaRPr>
          </a:p>
          <a:p>
            <a:r>
              <a:rPr kumimoji="1" lang="ja-JP" altLang="en-US" sz="800" dirty="0" smtClean="0">
                <a:solidFill>
                  <a:srgbClr val="FF0000"/>
                </a:solidFill>
              </a:rPr>
              <a:t>＝ユーザの満足度が下がる</a:t>
            </a:r>
            <a:endParaRPr kumimoji="1" lang="ja-JP" altLang="en-US" sz="800" dirty="0">
              <a:solidFill>
                <a:srgbClr val="FF0000"/>
              </a:solidFill>
            </a:endParaRPr>
          </a:p>
        </p:txBody>
      </p:sp>
      <p:cxnSp>
        <p:nvCxnSpPr>
          <p:cNvPr id="19" name="直線コネクタ 18"/>
          <p:cNvCxnSpPr/>
          <p:nvPr/>
        </p:nvCxnSpPr>
        <p:spPr>
          <a:xfrm flipV="1">
            <a:off x="6645006" y="2036698"/>
            <a:ext cx="1314546" cy="10196"/>
          </a:xfrm>
          <a:prstGeom prst="line">
            <a:avLst/>
          </a:prstGeom>
          <a:ln w="158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12958" y="5443378"/>
            <a:ext cx="2211262" cy="523220"/>
          </a:xfrm>
          <a:prstGeom prst="rect">
            <a:avLst/>
          </a:prstGeom>
          <a:noFill/>
        </p:spPr>
        <p:txBody>
          <a:bodyPr wrap="none" rtlCol="0">
            <a:spAutoFit/>
          </a:bodyPr>
          <a:lstStyle/>
          <a:p>
            <a:r>
              <a:rPr kumimoji="1" lang="ja-JP" altLang="en-US" sz="1200" dirty="0" smtClean="0">
                <a:solidFill>
                  <a:srgbClr val="0000FF"/>
                </a:solidFill>
              </a:rPr>
              <a:t>リリースのサイクルが短い</a:t>
            </a:r>
            <a:endParaRPr kumimoji="1" lang="en-US" altLang="ja-JP" sz="1200" dirty="0" smtClean="0">
              <a:solidFill>
                <a:srgbClr val="0000FF"/>
              </a:solidFill>
            </a:endParaRPr>
          </a:p>
          <a:p>
            <a:r>
              <a:rPr lang="ja-JP" altLang="en-US" sz="800" dirty="0" smtClean="0">
                <a:solidFill>
                  <a:srgbClr val="0000FF"/>
                </a:solidFill>
              </a:rPr>
              <a:t>＝不具合はすぐ修正され機能もすぐ追加される</a:t>
            </a:r>
            <a:endParaRPr lang="en-US" altLang="ja-JP" sz="800" dirty="0" smtClean="0">
              <a:solidFill>
                <a:srgbClr val="0000FF"/>
              </a:solidFill>
            </a:endParaRPr>
          </a:p>
          <a:p>
            <a:r>
              <a:rPr kumimoji="1" lang="ja-JP" altLang="en-US" sz="800" dirty="0" smtClean="0">
                <a:solidFill>
                  <a:srgbClr val="0000FF"/>
                </a:solidFill>
              </a:rPr>
              <a:t>＝</a:t>
            </a:r>
            <a:r>
              <a:rPr lang="ja-JP" altLang="en-US" sz="800" dirty="0" smtClean="0">
                <a:solidFill>
                  <a:srgbClr val="0000FF"/>
                </a:solidFill>
              </a:rPr>
              <a:t>ユーザーの</a:t>
            </a:r>
            <a:r>
              <a:rPr kumimoji="1" lang="ja-JP" altLang="en-US" sz="800" dirty="0" smtClean="0">
                <a:solidFill>
                  <a:srgbClr val="0000FF"/>
                </a:solidFill>
              </a:rPr>
              <a:t>満足度が上がる</a:t>
            </a:r>
            <a:endParaRPr kumimoji="1" lang="ja-JP" altLang="en-US" sz="800" dirty="0">
              <a:solidFill>
                <a:srgbClr val="0000FF"/>
              </a:solidFill>
            </a:endParaRPr>
          </a:p>
        </p:txBody>
      </p:sp>
      <p:cxnSp>
        <p:nvCxnSpPr>
          <p:cNvPr id="21" name="直線コネクタ 20"/>
          <p:cNvCxnSpPr/>
          <p:nvPr/>
        </p:nvCxnSpPr>
        <p:spPr>
          <a:xfrm>
            <a:off x="5924926" y="5277058"/>
            <a:ext cx="216024" cy="0"/>
          </a:xfrm>
          <a:prstGeom prst="line">
            <a:avLst/>
          </a:prstGeom>
          <a:ln w="158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5852918" y="5421074"/>
            <a:ext cx="1" cy="504056"/>
          </a:xfrm>
          <a:prstGeom prst="line">
            <a:avLst/>
          </a:prstGeom>
          <a:ln w="158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348862" y="4412962"/>
            <a:ext cx="1882246" cy="461665"/>
          </a:xfrm>
          <a:prstGeom prst="rect">
            <a:avLst/>
          </a:prstGeom>
          <a:noFill/>
        </p:spPr>
        <p:txBody>
          <a:bodyPr wrap="none" rtlCol="0">
            <a:spAutoFit/>
          </a:bodyPr>
          <a:lstStyle/>
          <a:p>
            <a:r>
              <a:rPr lang="ja-JP" altLang="en-US" sz="1200" dirty="0">
                <a:solidFill>
                  <a:srgbClr val="0000FF"/>
                </a:solidFill>
              </a:rPr>
              <a:t>最初は少ない</a:t>
            </a:r>
            <a:r>
              <a:rPr lang="ja-JP" altLang="en-US" sz="1200" dirty="0" smtClean="0">
                <a:solidFill>
                  <a:srgbClr val="0000FF"/>
                </a:solidFill>
              </a:rPr>
              <a:t>機能だが、</a:t>
            </a:r>
            <a:endParaRPr lang="en-US" altLang="ja-JP" sz="1200" dirty="0" smtClean="0">
              <a:solidFill>
                <a:srgbClr val="0000FF"/>
              </a:solidFill>
            </a:endParaRPr>
          </a:p>
          <a:p>
            <a:r>
              <a:rPr lang="ja-JP" altLang="en-US" sz="1200" dirty="0" smtClean="0">
                <a:solidFill>
                  <a:srgbClr val="0000FF"/>
                </a:solidFill>
              </a:rPr>
              <a:t>すぐにメリットを享受できる</a:t>
            </a:r>
            <a:endParaRPr kumimoji="1" lang="ja-JP" altLang="en-US" sz="1200" dirty="0">
              <a:solidFill>
                <a:srgbClr val="0000FF"/>
              </a:solidFill>
            </a:endParaRPr>
          </a:p>
        </p:txBody>
      </p:sp>
      <p:cxnSp>
        <p:nvCxnSpPr>
          <p:cNvPr id="24" name="直線コネクタ 23"/>
          <p:cNvCxnSpPr/>
          <p:nvPr/>
        </p:nvCxnSpPr>
        <p:spPr>
          <a:xfrm flipV="1">
            <a:off x="6500990" y="2108706"/>
            <a:ext cx="1" cy="1080120"/>
          </a:xfrm>
          <a:prstGeom prst="line">
            <a:avLst/>
          </a:prstGeom>
          <a:ln w="158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348862" y="1532642"/>
            <a:ext cx="1957387" cy="461665"/>
          </a:xfrm>
          <a:prstGeom prst="rect">
            <a:avLst/>
          </a:prstGeom>
          <a:noFill/>
        </p:spPr>
        <p:txBody>
          <a:bodyPr wrap="none" rtlCol="0">
            <a:spAutoFit/>
          </a:bodyPr>
          <a:lstStyle/>
          <a:p>
            <a:r>
              <a:rPr kumimoji="1" lang="ja-JP" altLang="en-US" sz="1200" dirty="0" smtClean="0">
                <a:solidFill>
                  <a:srgbClr val="FF0000"/>
                </a:solidFill>
              </a:rPr>
              <a:t>全ての機能が完成するまで</a:t>
            </a:r>
            <a:endParaRPr kumimoji="1" lang="en-US" altLang="ja-JP" sz="1200" dirty="0" smtClean="0">
              <a:solidFill>
                <a:srgbClr val="FF0000"/>
              </a:solidFill>
            </a:endParaRPr>
          </a:p>
          <a:p>
            <a:r>
              <a:rPr lang="ja-JP" altLang="en-US" sz="1200" dirty="0" smtClean="0">
                <a:solidFill>
                  <a:srgbClr val="FF0000"/>
                </a:solidFill>
              </a:rPr>
              <a:t>利用できない</a:t>
            </a:r>
            <a:endParaRPr kumimoji="1" lang="en-US" altLang="ja-JP" sz="1200" dirty="0" smtClean="0">
              <a:solidFill>
                <a:srgbClr val="FF0000"/>
              </a:solidFill>
            </a:endParaRPr>
          </a:p>
        </p:txBody>
      </p:sp>
      <p:sp>
        <p:nvSpPr>
          <p:cNvPr id="26" name="正方形/長方形 25"/>
          <p:cNvSpPr/>
          <p:nvPr/>
        </p:nvSpPr>
        <p:spPr>
          <a:xfrm>
            <a:off x="668342" y="1028586"/>
            <a:ext cx="1224136" cy="2232248"/>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a:t>
            </a:r>
            <a:endParaRPr kumimoji="1" lang="ja-JP" altLang="en-US" dirty="0"/>
          </a:p>
        </p:txBody>
      </p:sp>
      <p:sp>
        <p:nvSpPr>
          <p:cNvPr id="27" name="正方形/長方形 26"/>
          <p:cNvSpPr/>
          <p:nvPr/>
        </p:nvSpPr>
        <p:spPr>
          <a:xfrm>
            <a:off x="2627784" y="958199"/>
            <a:ext cx="1224136" cy="223224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運用</a:t>
            </a:r>
            <a:endParaRPr kumimoji="1" lang="ja-JP" altLang="en-US" dirty="0"/>
          </a:p>
        </p:txBody>
      </p:sp>
      <p:sp>
        <p:nvSpPr>
          <p:cNvPr id="28" name="右矢印 27"/>
          <p:cNvSpPr/>
          <p:nvPr/>
        </p:nvSpPr>
        <p:spPr>
          <a:xfrm>
            <a:off x="1604446" y="1748666"/>
            <a:ext cx="757090" cy="828092"/>
          </a:xfrm>
          <a:prstGeom prst="rightArrow">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迅速対応</a:t>
            </a:r>
            <a:endParaRPr kumimoji="1" lang="ja-JP" altLang="en-US" sz="1200" dirty="0"/>
          </a:p>
        </p:txBody>
      </p:sp>
      <p:sp>
        <p:nvSpPr>
          <p:cNvPr id="29" name="左矢印 28"/>
          <p:cNvSpPr/>
          <p:nvPr/>
        </p:nvSpPr>
        <p:spPr>
          <a:xfrm>
            <a:off x="2180510" y="1748666"/>
            <a:ext cx="745843" cy="828092"/>
          </a:xfrm>
          <a:prstGeom prst="leftArrow">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安定稼働</a:t>
            </a:r>
            <a:endParaRPr kumimoji="1" lang="ja-JP" altLang="en-US" sz="1200" dirty="0"/>
          </a:p>
        </p:txBody>
      </p:sp>
    </p:spTree>
    <p:extLst>
      <p:ext uri="{BB962C8B-B14F-4D97-AF65-F5344CB8AC3E}">
        <p14:creationId xmlns:p14="http://schemas.microsoft.com/office/powerpoint/2010/main" val="36232298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「ムーアの法則」と「メトカーフの法則」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94</a:t>
            </a:fld>
            <a:endParaRPr kumimoji="1" lang="ja-JP" altLang="en-US"/>
          </a:p>
        </p:txBody>
      </p:sp>
      <p:cxnSp>
        <p:nvCxnSpPr>
          <p:cNvPr id="5" name="直線矢印コネクタ 4"/>
          <p:cNvCxnSpPr/>
          <p:nvPr/>
        </p:nvCxnSpPr>
        <p:spPr>
          <a:xfrm flipV="1">
            <a:off x="730250" y="2209800"/>
            <a:ext cx="0" cy="3968750"/>
          </a:xfrm>
          <a:prstGeom prst="straightConnector1">
            <a:avLst/>
          </a:prstGeom>
          <a:ln>
            <a:solidFill>
              <a:srgbClr val="33ACBD"/>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a:off x="730250" y="6178550"/>
            <a:ext cx="3302000" cy="0"/>
          </a:xfrm>
          <a:prstGeom prst="straightConnector1">
            <a:avLst/>
          </a:prstGeom>
          <a:ln>
            <a:solidFill>
              <a:srgbClr val="33ACBD"/>
            </a:solidFill>
            <a:tailEnd type="arrow"/>
          </a:ln>
        </p:spPr>
        <p:style>
          <a:lnRef idx="2">
            <a:schemeClr val="accent1"/>
          </a:lnRef>
          <a:fillRef idx="0">
            <a:schemeClr val="accent1"/>
          </a:fillRef>
          <a:effectRef idx="1">
            <a:schemeClr val="accent1"/>
          </a:effectRef>
          <a:fontRef idx="minor">
            <a:schemeClr val="tx1"/>
          </a:fontRef>
        </p:style>
      </p:cxnSp>
      <p:grpSp>
        <p:nvGrpSpPr>
          <p:cNvPr id="12" name="図形グループ 11"/>
          <p:cNvGrpSpPr/>
          <p:nvPr/>
        </p:nvGrpSpPr>
        <p:grpSpPr>
          <a:xfrm>
            <a:off x="3896630" y="2203481"/>
            <a:ext cx="161020" cy="300733"/>
            <a:chOff x="5118100" y="4941610"/>
            <a:chExt cx="190500" cy="405090"/>
          </a:xfrm>
        </p:grpSpPr>
        <p:sp>
          <p:nvSpPr>
            <p:cNvPr id="13" name="正方形/長方形 12"/>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3341735" y="2216181"/>
            <a:ext cx="441102" cy="177800"/>
            <a:chOff x="4715098" y="3962400"/>
            <a:chExt cx="441102" cy="177800"/>
          </a:xfrm>
        </p:grpSpPr>
        <p:sp>
          <p:nvSpPr>
            <p:cNvPr id="17" name="角丸四角形 16"/>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角丸四角形 17"/>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角丸四角形 18"/>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 name="図形グループ 19"/>
          <p:cNvGrpSpPr/>
          <p:nvPr/>
        </p:nvGrpSpPr>
        <p:grpSpPr>
          <a:xfrm>
            <a:off x="1565275" y="4234477"/>
            <a:ext cx="806939" cy="688305"/>
            <a:chOff x="758730" y="3198675"/>
            <a:chExt cx="806939" cy="688305"/>
          </a:xfrm>
        </p:grpSpPr>
        <p:sp>
          <p:nvSpPr>
            <p:cNvPr id="21" name="正方形/長方形 20"/>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台形 2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2203078" y="3309600"/>
            <a:ext cx="681672" cy="722281"/>
            <a:chOff x="2667295" y="1059799"/>
            <a:chExt cx="681672" cy="722281"/>
          </a:xfrm>
        </p:grpSpPr>
        <p:sp>
          <p:nvSpPr>
            <p:cNvPr id="26" name="角丸四角形 2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7" name="図 2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8" name="図形グループ 27"/>
          <p:cNvGrpSpPr/>
          <p:nvPr/>
        </p:nvGrpSpPr>
        <p:grpSpPr>
          <a:xfrm>
            <a:off x="2985241" y="2556433"/>
            <a:ext cx="679541" cy="593816"/>
            <a:chOff x="-62676" y="3965594"/>
            <a:chExt cx="679541" cy="593816"/>
          </a:xfrm>
        </p:grpSpPr>
        <p:sp>
          <p:nvSpPr>
            <p:cNvPr id="29" name="角丸四角形 28"/>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0" name="図 29"/>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1" name="図形グループ 30"/>
          <p:cNvGrpSpPr/>
          <p:nvPr/>
        </p:nvGrpSpPr>
        <p:grpSpPr>
          <a:xfrm>
            <a:off x="2839996" y="2759134"/>
            <a:ext cx="341289" cy="550466"/>
            <a:chOff x="1140657" y="4229811"/>
            <a:chExt cx="341289" cy="550466"/>
          </a:xfrm>
        </p:grpSpPr>
        <p:sp>
          <p:nvSpPr>
            <p:cNvPr id="32" name="角丸四角形 31"/>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2" name="図形グループ 41"/>
          <p:cNvGrpSpPr/>
          <p:nvPr/>
        </p:nvGrpSpPr>
        <p:grpSpPr>
          <a:xfrm>
            <a:off x="866775" y="5090994"/>
            <a:ext cx="889000" cy="938937"/>
            <a:chOff x="2679700" y="3562350"/>
            <a:chExt cx="889000" cy="938937"/>
          </a:xfrm>
        </p:grpSpPr>
        <p:sp>
          <p:nvSpPr>
            <p:cNvPr id="34" name="正方形/長方形 33"/>
            <p:cNvSpPr/>
            <p:nvPr/>
          </p:nvSpPr>
          <p:spPr>
            <a:xfrm>
              <a:off x="2679700" y="3562350"/>
              <a:ext cx="647700" cy="83031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3155950" y="3823105"/>
              <a:ext cx="412750" cy="67818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3260725" y="4126305"/>
              <a:ext cx="196850" cy="51994"/>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3181350" y="3917581"/>
              <a:ext cx="165100" cy="175177"/>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3378200" y="3917581"/>
              <a:ext cx="165100" cy="175177"/>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 name="直線コネクタ 39"/>
            <p:cNvCxnSpPr>
              <a:stCxn id="34" idx="0"/>
              <a:endCxn id="34" idx="2"/>
            </p:cNvCxnSpPr>
            <p:nvPr/>
          </p:nvCxnSpPr>
          <p:spPr>
            <a:xfrm>
              <a:off x="3003550" y="3562350"/>
              <a:ext cx="0" cy="83031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正方形/長方形 40"/>
            <p:cNvSpPr/>
            <p:nvPr/>
          </p:nvSpPr>
          <p:spPr>
            <a:xfrm>
              <a:off x="2733675" y="3679025"/>
              <a:ext cx="174625" cy="23964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3" name="正方形/長方形 42"/>
          <p:cNvSpPr/>
          <p:nvPr/>
        </p:nvSpPr>
        <p:spPr>
          <a:xfrm>
            <a:off x="730250" y="1143000"/>
            <a:ext cx="3308350" cy="8382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ムーアの法則</a:t>
            </a:r>
            <a:endParaRPr kumimoji="1" lang="en-US" altLang="ja-JP" sz="2400" dirty="0" smtClean="0">
              <a:solidFill>
                <a:srgbClr val="FFFFFF"/>
              </a:solidFill>
              <a:latin typeface="ＭＳ Ｐゴシック"/>
              <a:ea typeface="ＭＳ Ｐゴシック"/>
              <a:cs typeface="ＭＳ Ｐゴシック"/>
            </a:endParaRPr>
          </a:p>
          <a:p>
            <a:pPr algn="ctr"/>
            <a:r>
              <a:rPr lang="ja-JP" altLang="ja-JP" sz="1200" dirty="0" smtClean="0">
                <a:solidFill>
                  <a:schemeClr val="bg1"/>
                </a:solidFill>
              </a:rPr>
              <a:t>半導体</a:t>
            </a:r>
            <a:r>
              <a:rPr lang="ja-JP" altLang="ja-JP" sz="1200" dirty="0">
                <a:solidFill>
                  <a:schemeClr val="bg1"/>
                </a:solidFill>
              </a:rPr>
              <a:t>の集積密度</a:t>
            </a:r>
            <a:r>
              <a:rPr lang="ja-JP" altLang="ja-JP" sz="1200" dirty="0" smtClean="0">
                <a:solidFill>
                  <a:schemeClr val="bg1"/>
                </a:solidFill>
              </a:rPr>
              <a:t>は</a:t>
            </a:r>
            <a:r>
              <a:rPr lang="ja-JP" altLang="en-US" sz="1200" dirty="0" smtClean="0">
                <a:solidFill>
                  <a:schemeClr val="bg1"/>
                </a:solidFill>
              </a:rPr>
              <a:t>、</a:t>
            </a:r>
            <a:endParaRPr lang="en-US" altLang="ja-JP" sz="1200" dirty="0" smtClean="0">
              <a:solidFill>
                <a:schemeClr val="bg1"/>
              </a:solidFill>
            </a:endParaRPr>
          </a:p>
          <a:p>
            <a:pPr algn="ctr"/>
            <a:r>
              <a:rPr lang="en-US" altLang="ja-JP" sz="1200" dirty="0" smtClean="0">
                <a:solidFill>
                  <a:schemeClr val="bg1"/>
                </a:solidFill>
              </a:rPr>
              <a:t>18</a:t>
            </a:r>
            <a:r>
              <a:rPr lang="ja-JP" altLang="ja-JP" sz="1200" dirty="0">
                <a:solidFill>
                  <a:schemeClr val="bg1"/>
                </a:solidFill>
              </a:rPr>
              <a:t>～</a:t>
            </a:r>
            <a:r>
              <a:rPr lang="en-US" altLang="ja-JP" sz="1200" dirty="0">
                <a:solidFill>
                  <a:schemeClr val="bg1"/>
                </a:solidFill>
              </a:rPr>
              <a:t>24</a:t>
            </a:r>
            <a:r>
              <a:rPr lang="ja-JP" altLang="ja-JP" sz="1200" dirty="0">
                <a:solidFill>
                  <a:schemeClr val="bg1"/>
                </a:solidFill>
              </a:rPr>
              <a:t>ヶ月で倍増する </a:t>
            </a:r>
            <a:endParaRPr kumimoji="1" lang="en-US" altLang="ja-JP" sz="1200" dirty="0" smtClean="0">
              <a:solidFill>
                <a:schemeClr val="bg1"/>
              </a:solidFill>
              <a:latin typeface="ＭＳ Ｐゴシック"/>
              <a:ea typeface="ＭＳ Ｐゴシック"/>
              <a:cs typeface="ＭＳ Ｐゴシック"/>
            </a:endParaRPr>
          </a:p>
        </p:txBody>
      </p:sp>
      <p:sp>
        <p:nvSpPr>
          <p:cNvPr id="44" name="テキスト ボックス 43"/>
          <p:cNvSpPr txBox="1"/>
          <p:nvPr/>
        </p:nvSpPr>
        <p:spPr>
          <a:xfrm>
            <a:off x="734369" y="2197780"/>
            <a:ext cx="400110" cy="990015"/>
          </a:xfrm>
          <a:prstGeom prst="rect">
            <a:avLst/>
          </a:prstGeom>
          <a:noFill/>
        </p:spPr>
        <p:txBody>
          <a:bodyPr vert="eaVert" wrap="none" rtlCol="0">
            <a:spAutoFit/>
          </a:bodyPr>
          <a:lstStyle/>
          <a:p>
            <a:pPr algn="r"/>
            <a:r>
              <a:rPr kumimoji="1" lang="ja-JP" altLang="en-US" sz="1400" dirty="0" smtClean="0">
                <a:solidFill>
                  <a:srgbClr val="33ACBD"/>
                </a:solidFill>
              </a:rPr>
              <a:t>価格性能比</a:t>
            </a:r>
            <a:endParaRPr kumimoji="1" lang="ja-JP" altLang="en-US" sz="1400" dirty="0">
              <a:solidFill>
                <a:srgbClr val="33ACBD"/>
              </a:solidFill>
            </a:endParaRPr>
          </a:p>
        </p:txBody>
      </p:sp>
      <p:sp>
        <p:nvSpPr>
          <p:cNvPr id="45" name="テキスト ボックス 44"/>
          <p:cNvSpPr txBox="1"/>
          <p:nvPr/>
        </p:nvSpPr>
        <p:spPr>
          <a:xfrm>
            <a:off x="3648006" y="5870773"/>
            <a:ext cx="364202" cy="307777"/>
          </a:xfrm>
          <a:prstGeom prst="rect">
            <a:avLst/>
          </a:prstGeom>
          <a:noFill/>
        </p:spPr>
        <p:txBody>
          <a:bodyPr wrap="none" rtlCol="0">
            <a:spAutoFit/>
          </a:bodyPr>
          <a:lstStyle/>
          <a:p>
            <a:r>
              <a:rPr kumimoji="1" lang="ja-JP" altLang="en-US" sz="1400" dirty="0" smtClean="0">
                <a:solidFill>
                  <a:srgbClr val="33ACBD"/>
                </a:solidFill>
              </a:rPr>
              <a:t>年</a:t>
            </a:r>
            <a:endParaRPr kumimoji="1" lang="ja-JP" altLang="en-US" sz="1400" dirty="0">
              <a:solidFill>
                <a:srgbClr val="33ACBD"/>
              </a:solidFill>
            </a:endParaRPr>
          </a:p>
        </p:txBody>
      </p:sp>
      <p:cxnSp>
        <p:nvCxnSpPr>
          <p:cNvPr id="46" name="直線矢印コネクタ 45"/>
          <p:cNvCxnSpPr/>
          <p:nvPr/>
        </p:nvCxnSpPr>
        <p:spPr>
          <a:xfrm flipV="1">
            <a:off x="5090884" y="2209800"/>
            <a:ext cx="0" cy="396875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p:nvPr/>
        </p:nvCxnSpPr>
        <p:spPr>
          <a:xfrm>
            <a:off x="5090884" y="6178550"/>
            <a:ext cx="3302000" cy="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8" name="正方形/長方形 77"/>
          <p:cNvSpPr/>
          <p:nvPr/>
        </p:nvSpPr>
        <p:spPr>
          <a:xfrm>
            <a:off x="5090884" y="1143000"/>
            <a:ext cx="3308350" cy="8382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メトカーフの法則</a:t>
            </a:r>
            <a:endParaRPr kumimoji="1" lang="en-US" altLang="ja-JP" sz="2400" dirty="0" smtClean="0">
              <a:solidFill>
                <a:srgbClr val="FFFFFF"/>
              </a:solidFill>
              <a:latin typeface="ＭＳ Ｐゴシック"/>
              <a:ea typeface="ＭＳ Ｐゴシック"/>
              <a:cs typeface="ＭＳ Ｐゴシック"/>
            </a:endParaRPr>
          </a:p>
          <a:p>
            <a:pPr algn="ctr"/>
            <a:r>
              <a:rPr lang="ja-JP" altLang="ja-JP" sz="1200" dirty="0">
                <a:solidFill>
                  <a:schemeClr val="bg1"/>
                </a:solidFill>
              </a:rPr>
              <a:t>通信ネットワークの価値は</a:t>
            </a:r>
            <a:r>
              <a:rPr lang="ja-JP" altLang="ja-JP" sz="1200" dirty="0" smtClean="0">
                <a:solidFill>
                  <a:schemeClr val="bg1"/>
                </a:solidFill>
              </a:rPr>
              <a:t>、</a:t>
            </a:r>
            <a:endParaRPr lang="en-US" altLang="ja-JP" sz="1200" dirty="0" smtClean="0">
              <a:solidFill>
                <a:schemeClr val="bg1"/>
              </a:solidFill>
            </a:endParaRPr>
          </a:p>
          <a:p>
            <a:pPr algn="ctr"/>
            <a:r>
              <a:rPr lang="ja-JP" altLang="ja-JP" sz="1200" dirty="0" smtClean="0">
                <a:solidFill>
                  <a:schemeClr val="bg1"/>
                </a:solidFill>
              </a:rPr>
              <a:t>接続</a:t>
            </a:r>
            <a:r>
              <a:rPr lang="ja-JP" altLang="ja-JP" sz="1200" dirty="0">
                <a:solidFill>
                  <a:schemeClr val="bg1"/>
                </a:solidFill>
              </a:rPr>
              <a:t>するシステムの数の二乗に比例する </a:t>
            </a:r>
            <a:endParaRPr kumimoji="1" lang="en-US" altLang="ja-JP" sz="1200" dirty="0" smtClean="0">
              <a:solidFill>
                <a:schemeClr val="bg1"/>
              </a:solidFill>
              <a:latin typeface="ＭＳ Ｐゴシック"/>
              <a:ea typeface="ＭＳ Ｐゴシック"/>
              <a:cs typeface="ＭＳ Ｐゴシック"/>
            </a:endParaRPr>
          </a:p>
        </p:txBody>
      </p:sp>
      <p:sp>
        <p:nvSpPr>
          <p:cNvPr id="79" name="テキスト ボックス 78"/>
          <p:cNvSpPr txBox="1"/>
          <p:nvPr/>
        </p:nvSpPr>
        <p:spPr>
          <a:xfrm>
            <a:off x="5099050" y="2209800"/>
            <a:ext cx="400110" cy="1584027"/>
          </a:xfrm>
          <a:prstGeom prst="rect">
            <a:avLst/>
          </a:prstGeom>
          <a:noFill/>
        </p:spPr>
        <p:txBody>
          <a:bodyPr vert="eaVert" wrap="none" rtlCol="0">
            <a:spAutoFit/>
          </a:bodyPr>
          <a:lstStyle/>
          <a:p>
            <a:pPr algn="r"/>
            <a:r>
              <a:rPr kumimoji="1" lang="ja-JP" altLang="en-US" sz="1400" dirty="0" smtClean="0">
                <a:solidFill>
                  <a:schemeClr val="accent3">
                    <a:lumMod val="75000"/>
                  </a:schemeClr>
                </a:solidFill>
              </a:rPr>
              <a:t>ネットワークの価値</a:t>
            </a:r>
            <a:endParaRPr kumimoji="1" lang="ja-JP" altLang="en-US" sz="1400" dirty="0">
              <a:solidFill>
                <a:schemeClr val="accent3">
                  <a:lumMod val="75000"/>
                </a:schemeClr>
              </a:solidFill>
            </a:endParaRPr>
          </a:p>
        </p:txBody>
      </p:sp>
      <p:sp>
        <p:nvSpPr>
          <p:cNvPr id="80" name="テキスト ボックス 79"/>
          <p:cNvSpPr txBox="1"/>
          <p:nvPr/>
        </p:nvSpPr>
        <p:spPr>
          <a:xfrm>
            <a:off x="6688509" y="5855096"/>
            <a:ext cx="1710725" cy="307777"/>
          </a:xfrm>
          <a:prstGeom prst="rect">
            <a:avLst/>
          </a:prstGeom>
          <a:noFill/>
        </p:spPr>
        <p:txBody>
          <a:bodyPr wrap="none" rtlCol="0">
            <a:spAutoFit/>
          </a:bodyPr>
          <a:lstStyle/>
          <a:p>
            <a:r>
              <a:rPr kumimoji="1" lang="ja-JP" altLang="en-US" sz="1400" dirty="0" smtClean="0">
                <a:solidFill>
                  <a:schemeClr val="accent3">
                    <a:lumMod val="75000"/>
                  </a:schemeClr>
                </a:solidFill>
              </a:rPr>
              <a:t>接続するシステム数</a:t>
            </a:r>
            <a:endParaRPr kumimoji="1" lang="ja-JP" altLang="en-US" sz="1400" dirty="0">
              <a:solidFill>
                <a:schemeClr val="accent3">
                  <a:lumMod val="75000"/>
                </a:schemeClr>
              </a:solidFill>
            </a:endParaRPr>
          </a:p>
        </p:txBody>
      </p:sp>
      <p:cxnSp>
        <p:nvCxnSpPr>
          <p:cNvPr id="84" name="直線コネクタ 83"/>
          <p:cNvCxnSpPr>
            <a:stCxn id="87" idx="2"/>
            <a:endCxn id="105" idx="0"/>
          </p:cNvCxnSpPr>
          <p:nvPr/>
        </p:nvCxnSpPr>
        <p:spPr>
          <a:xfrm>
            <a:off x="5695950" y="5515542"/>
            <a:ext cx="251737"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7" name="正方形/長方形 86"/>
          <p:cNvSpPr/>
          <p:nvPr/>
        </p:nvSpPr>
        <p:spPr>
          <a:xfrm>
            <a:off x="5584825" y="5307395"/>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7" idx="2"/>
            <a:endCxn id="95" idx="0"/>
          </p:cNvCxnSpPr>
          <p:nvPr/>
        </p:nvCxnSpPr>
        <p:spPr>
          <a:xfrm>
            <a:off x="5695950" y="5515542"/>
            <a:ext cx="3684" cy="15857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2" name="直線コネクタ 91"/>
          <p:cNvCxnSpPr>
            <a:stCxn id="87" idx="2"/>
            <a:endCxn id="101" idx="0"/>
          </p:cNvCxnSpPr>
          <p:nvPr/>
        </p:nvCxnSpPr>
        <p:spPr>
          <a:xfrm flipH="1">
            <a:off x="5446097" y="5515542"/>
            <a:ext cx="249853"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93" name="図形グループ 92"/>
          <p:cNvGrpSpPr/>
          <p:nvPr/>
        </p:nvGrpSpPr>
        <p:grpSpPr>
          <a:xfrm>
            <a:off x="5593104" y="5674121"/>
            <a:ext cx="222250" cy="196652"/>
            <a:chOff x="758730" y="3198675"/>
            <a:chExt cx="702795" cy="688305"/>
          </a:xfrm>
        </p:grpSpPr>
        <p:sp>
          <p:nvSpPr>
            <p:cNvPr id="95" name="角丸四角形 9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角丸四角形 9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台形 9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5337235" y="5674121"/>
            <a:ext cx="222250" cy="196652"/>
            <a:chOff x="758730" y="3198675"/>
            <a:chExt cx="702795" cy="688305"/>
          </a:xfrm>
        </p:grpSpPr>
        <p:sp>
          <p:nvSpPr>
            <p:cNvPr id="100" name="角丸四角形 9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角丸四角形 10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台形 10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3" name="図形グループ 102"/>
          <p:cNvGrpSpPr/>
          <p:nvPr/>
        </p:nvGrpSpPr>
        <p:grpSpPr>
          <a:xfrm>
            <a:off x="5838825" y="5674121"/>
            <a:ext cx="222250" cy="196652"/>
            <a:chOff x="758730" y="3198675"/>
            <a:chExt cx="702795" cy="688305"/>
          </a:xfrm>
        </p:grpSpPr>
        <p:sp>
          <p:nvSpPr>
            <p:cNvPr id="104" name="角丸四角形 10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角丸四角形 10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台形 10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46" name="直線コネクタ 145"/>
          <p:cNvCxnSpPr>
            <a:stCxn id="147" idx="2"/>
            <a:endCxn id="160" idx="0"/>
          </p:cNvCxnSpPr>
          <p:nvPr/>
        </p:nvCxnSpPr>
        <p:spPr>
          <a:xfrm>
            <a:off x="6371335" y="4670434"/>
            <a:ext cx="251737"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47" name="正方形/長方形 146"/>
          <p:cNvSpPr/>
          <p:nvPr/>
        </p:nvSpPr>
        <p:spPr>
          <a:xfrm>
            <a:off x="6260210" y="4462287"/>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8" name="直線コネクタ 147"/>
          <p:cNvCxnSpPr>
            <a:stCxn id="147" idx="2"/>
            <a:endCxn id="151" idx="0"/>
          </p:cNvCxnSpPr>
          <p:nvPr/>
        </p:nvCxnSpPr>
        <p:spPr>
          <a:xfrm>
            <a:off x="6371335" y="4670434"/>
            <a:ext cx="3684" cy="15857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49" name="直線コネクタ 148"/>
          <p:cNvCxnSpPr>
            <a:stCxn id="147" idx="2"/>
            <a:endCxn id="156" idx="0"/>
          </p:cNvCxnSpPr>
          <p:nvPr/>
        </p:nvCxnSpPr>
        <p:spPr>
          <a:xfrm flipH="1">
            <a:off x="6125984" y="4670434"/>
            <a:ext cx="245351" cy="18045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50" name="図形グループ 149"/>
          <p:cNvGrpSpPr/>
          <p:nvPr/>
        </p:nvGrpSpPr>
        <p:grpSpPr>
          <a:xfrm>
            <a:off x="6268489" y="4829013"/>
            <a:ext cx="222250" cy="196652"/>
            <a:chOff x="758730" y="3198675"/>
            <a:chExt cx="702795" cy="688305"/>
          </a:xfrm>
        </p:grpSpPr>
        <p:sp>
          <p:nvSpPr>
            <p:cNvPr id="151" name="角丸四角形 15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角丸四角形 15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台形 15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4" name="図形グループ 153"/>
          <p:cNvGrpSpPr/>
          <p:nvPr/>
        </p:nvGrpSpPr>
        <p:grpSpPr>
          <a:xfrm>
            <a:off x="6017122" y="4830545"/>
            <a:ext cx="222250" cy="196652"/>
            <a:chOff x="758730" y="3198675"/>
            <a:chExt cx="702795" cy="688305"/>
          </a:xfrm>
        </p:grpSpPr>
        <p:sp>
          <p:nvSpPr>
            <p:cNvPr id="155" name="角丸四角形 15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角丸四角形 15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台形 15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6514210" y="4829013"/>
            <a:ext cx="222250" cy="196652"/>
            <a:chOff x="758730" y="3198675"/>
            <a:chExt cx="702795" cy="688305"/>
          </a:xfrm>
        </p:grpSpPr>
        <p:sp>
          <p:nvSpPr>
            <p:cNvPr id="159" name="角丸四角形 15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角丸四角形 15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台形 16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62" name="直線コネクタ 161"/>
          <p:cNvCxnSpPr>
            <a:stCxn id="163" idx="2"/>
            <a:endCxn id="176" idx="0"/>
          </p:cNvCxnSpPr>
          <p:nvPr/>
        </p:nvCxnSpPr>
        <p:spPr>
          <a:xfrm>
            <a:off x="7157230" y="4671966"/>
            <a:ext cx="251737"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63" name="正方形/長方形 162"/>
          <p:cNvSpPr/>
          <p:nvPr/>
        </p:nvSpPr>
        <p:spPr>
          <a:xfrm>
            <a:off x="7046105" y="4463819"/>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4" name="直線コネクタ 163"/>
          <p:cNvCxnSpPr>
            <a:stCxn id="163" idx="2"/>
            <a:endCxn id="167" idx="0"/>
          </p:cNvCxnSpPr>
          <p:nvPr/>
        </p:nvCxnSpPr>
        <p:spPr>
          <a:xfrm>
            <a:off x="7157230" y="4671966"/>
            <a:ext cx="3684" cy="15857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65" name="直線コネクタ 164"/>
          <p:cNvCxnSpPr>
            <a:stCxn id="163" idx="2"/>
            <a:endCxn id="172" idx="0"/>
          </p:cNvCxnSpPr>
          <p:nvPr/>
        </p:nvCxnSpPr>
        <p:spPr>
          <a:xfrm flipH="1">
            <a:off x="6907377" y="4671966"/>
            <a:ext cx="249853"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66" name="図形グループ 165"/>
          <p:cNvGrpSpPr/>
          <p:nvPr/>
        </p:nvGrpSpPr>
        <p:grpSpPr>
          <a:xfrm>
            <a:off x="7054384" y="4830545"/>
            <a:ext cx="222250" cy="196652"/>
            <a:chOff x="758730" y="3198675"/>
            <a:chExt cx="702795" cy="688305"/>
          </a:xfrm>
        </p:grpSpPr>
        <p:sp>
          <p:nvSpPr>
            <p:cNvPr id="167" name="角丸四角形 166"/>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角丸四角形 16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台形 16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0" name="図形グループ 169"/>
          <p:cNvGrpSpPr/>
          <p:nvPr/>
        </p:nvGrpSpPr>
        <p:grpSpPr>
          <a:xfrm>
            <a:off x="6798515" y="4830545"/>
            <a:ext cx="222250" cy="196652"/>
            <a:chOff x="758730" y="3198675"/>
            <a:chExt cx="702795" cy="688305"/>
          </a:xfrm>
        </p:grpSpPr>
        <p:sp>
          <p:nvSpPr>
            <p:cNvPr id="171" name="角丸四角形 17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角丸四角形 17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台形 17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4" name="図形グループ 173"/>
          <p:cNvGrpSpPr/>
          <p:nvPr/>
        </p:nvGrpSpPr>
        <p:grpSpPr>
          <a:xfrm>
            <a:off x="7300105" y="4830545"/>
            <a:ext cx="222250" cy="196652"/>
            <a:chOff x="758730" y="3198675"/>
            <a:chExt cx="702795" cy="688305"/>
          </a:xfrm>
        </p:grpSpPr>
        <p:sp>
          <p:nvSpPr>
            <p:cNvPr id="175" name="角丸四角形 17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角丸四角形 17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台形 17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81" name="直線コネクタ 180"/>
          <p:cNvCxnSpPr>
            <a:stCxn id="182" idx="0"/>
            <a:endCxn id="196" idx="2"/>
          </p:cNvCxnSpPr>
          <p:nvPr/>
        </p:nvCxnSpPr>
        <p:spPr>
          <a:xfrm flipV="1">
            <a:off x="6779829" y="3879966"/>
            <a:ext cx="247226" cy="1863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82" name="正方形/長方形 181"/>
          <p:cNvSpPr/>
          <p:nvPr/>
        </p:nvSpPr>
        <p:spPr>
          <a:xfrm>
            <a:off x="6668704" y="4066334"/>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a:stCxn id="182" idx="0"/>
            <a:endCxn id="188" idx="2"/>
          </p:cNvCxnSpPr>
          <p:nvPr/>
        </p:nvCxnSpPr>
        <p:spPr>
          <a:xfrm flipV="1">
            <a:off x="6779829" y="3879966"/>
            <a:ext cx="1505" cy="1863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84" name="直線コネクタ 183"/>
          <p:cNvCxnSpPr>
            <a:stCxn id="182" idx="0"/>
            <a:endCxn id="192" idx="2"/>
          </p:cNvCxnSpPr>
          <p:nvPr/>
        </p:nvCxnSpPr>
        <p:spPr>
          <a:xfrm flipH="1" flipV="1">
            <a:off x="6525465" y="3879966"/>
            <a:ext cx="254364" cy="1863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85" name="図形グループ 184"/>
          <p:cNvGrpSpPr/>
          <p:nvPr/>
        </p:nvGrpSpPr>
        <p:grpSpPr>
          <a:xfrm>
            <a:off x="6670209" y="3683314"/>
            <a:ext cx="222250" cy="196652"/>
            <a:chOff x="758730" y="3198675"/>
            <a:chExt cx="702795" cy="688305"/>
          </a:xfrm>
        </p:grpSpPr>
        <p:sp>
          <p:nvSpPr>
            <p:cNvPr id="186" name="角丸四角形 18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角丸四角形 18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台形 18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9" name="図形グループ 188"/>
          <p:cNvGrpSpPr/>
          <p:nvPr/>
        </p:nvGrpSpPr>
        <p:grpSpPr>
          <a:xfrm>
            <a:off x="6414340" y="3683314"/>
            <a:ext cx="222250" cy="196652"/>
            <a:chOff x="758730" y="3198675"/>
            <a:chExt cx="702795" cy="688305"/>
          </a:xfrm>
        </p:grpSpPr>
        <p:sp>
          <p:nvSpPr>
            <p:cNvPr id="190" name="角丸四角形 18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角丸四角形 19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台形 19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6915930" y="3683314"/>
            <a:ext cx="222250" cy="196652"/>
            <a:chOff x="758730" y="3198675"/>
            <a:chExt cx="702795" cy="688305"/>
          </a:xfrm>
        </p:grpSpPr>
        <p:sp>
          <p:nvSpPr>
            <p:cNvPr id="194" name="角丸四角形 19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角丸四角形 19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台形 19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9" name="直線コネクタ 208"/>
          <p:cNvCxnSpPr>
            <a:stCxn id="182" idx="2"/>
            <a:endCxn id="147" idx="0"/>
          </p:cNvCxnSpPr>
          <p:nvPr/>
        </p:nvCxnSpPr>
        <p:spPr>
          <a:xfrm flipH="1">
            <a:off x="6371335" y="4274481"/>
            <a:ext cx="408494" cy="187806"/>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163" idx="1"/>
            <a:endCxn id="147" idx="3"/>
          </p:cNvCxnSpPr>
          <p:nvPr/>
        </p:nvCxnSpPr>
        <p:spPr>
          <a:xfrm flipH="1" flipV="1">
            <a:off x="6482460" y="4566361"/>
            <a:ext cx="563645" cy="1532"/>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163" idx="0"/>
            <a:endCxn id="182" idx="2"/>
          </p:cNvCxnSpPr>
          <p:nvPr/>
        </p:nvCxnSpPr>
        <p:spPr>
          <a:xfrm flipH="1" flipV="1">
            <a:off x="6779829" y="4274481"/>
            <a:ext cx="377401" cy="18933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218" name="図 217" descr="MC900431594.PNG"/>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7109087" y="2216181"/>
            <a:ext cx="1327150" cy="1327150"/>
          </a:xfrm>
          <a:prstGeom prst="rect">
            <a:avLst/>
          </a:prstGeom>
        </p:spPr>
      </p:pic>
      <p:grpSp>
        <p:nvGrpSpPr>
          <p:cNvPr id="219" name="図形グループ 218"/>
          <p:cNvGrpSpPr/>
          <p:nvPr/>
        </p:nvGrpSpPr>
        <p:grpSpPr>
          <a:xfrm>
            <a:off x="7315303" y="2610181"/>
            <a:ext cx="222193" cy="186213"/>
            <a:chOff x="758730" y="3198675"/>
            <a:chExt cx="806939" cy="688305"/>
          </a:xfrm>
        </p:grpSpPr>
        <p:sp>
          <p:nvSpPr>
            <p:cNvPr id="220" name="正方形/長方形 219"/>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角丸四角形 22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角丸四角形 22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台形 22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24" name="図形グループ 223"/>
          <p:cNvGrpSpPr/>
          <p:nvPr/>
        </p:nvGrpSpPr>
        <p:grpSpPr>
          <a:xfrm>
            <a:off x="7514826" y="3247373"/>
            <a:ext cx="187701" cy="195404"/>
            <a:chOff x="2667295" y="1059799"/>
            <a:chExt cx="681672" cy="722281"/>
          </a:xfrm>
        </p:grpSpPr>
        <p:sp>
          <p:nvSpPr>
            <p:cNvPr id="225" name="角丸四角形 2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26" name="図 2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27" name="図形グループ 226"/>
          <p:cNvGrpSpPr/>
          <p:nvPr/>
        </p:nvGrpSpPr>
        <p:grpSpPr>
          <a:xfrm>
            <a:off x="7569398" y="3001293"/>
            <a:ext cx="93975" cy="148922"/>
            <a:chOff x="1140657" y="4229811"/>
            <a:chExt cx="341289" cy="550466"/>
          </a:xfrm>
        </p:grpSpPr>
        <p:sp>
          <p:nvSpPr>
            <p:cNvPr id="228" name="角丸四角形 227"/>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9" name="図 228"/>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230" name="図形グループ 229"/>
          <p:cNvGrpSpPr/>
          <p:nvPr/>
        </p:nvGrpSpPr>
        <p:grpSpPr>
          <a:xfrm>
            <a:off x="7889965" y="3150249"/>
            <a:ext cx="222193" cy="186213"/>
            <a:chOff x="758730" y="3198675"/>
            <a:chExt cx="806939" cy="688305"/>
          </a:xfrm>
        </p:grpSpPr>
        <p:sp>
          <p:nvSpPr>
            <p:cNvPr id="231" name="正方形/長方形 230"/>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角丸四角形 23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角丸四角形 23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台形 23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5" name="図形グループ 234"/>
          <p:cNvGrpSpPr/>
          <p:nvPr/>
        </p:nvGrpSpPr>
        <p:grpSpPr>
          <a:xfrm>
            <a:off x="7097509" y="2720924"/>
            <a:ext cx="187701" cy="195404"/>
            <a:chOff x="2667295" y="1059799"/>
            <a:chExt cx="681672" cy="722281"/>
          </a:xfrm>
        </p:grpSpPr>
        <p:sp>
          <p:nvSpPr>
            <p:cNvPr id="236" name="角丸四角形 23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37" name="図 23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38" name="図形グループ 237"/>
          <p:cNvGrpSpPr/>
          <p:nvPr/>
        </p:nvGrpSpPr>
        <p:grpSpPr>
          <a:xfrm>
            <a:off x="7573135" y="2464131"/>
            <a:ext cx="93975" cy="148922"/>
            <a:chOff x="1140657" y="4229811"/>
            <a:chExt cx="341289" cy="550466"/>
          </a:xfrm>
        </p:grpSpPr>
        <p:sp>
          <p:nvSpPr>
            <p:cNvPr id="239" name="角丸四角形 23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40" name="図 23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241" name="図形グループ 240"/>
          <p:cNvGrpSpPr/>
          <p:nvPr/>
        </p:nvGrpSpPr>
        <p:grpSpPr>
          <a:xfrm>
            <a:off x="7652383" y="2738912"/>
            <a:ext cx="222193" cy="186213"/>
            <a:chOff x="758730" y="3198675"/>
            <a:chExt cx="806939" cy="688305"/>
          </a:xfrm>
        </p:grpSpPr>
        <p:sp>
          <p:nvSpPr>
            <p:cNvPr id="242" name="正方形/長方形 241"/>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角丸四角形 24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角丸四角形 24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台形 24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7989631" y="2562120"/>
            <a:ext cx="187701" cy="195404"/>
            <a:chOff x="2667295" y="1059799"/>
            <a:chExt cx="681672" cy="722281"/>
          </a:xfrm>
        </p:grpSpPr>
        <p:sp>
          <p:nvSpPr>
            <p:cNvPr id="247" name="角丸四角形 2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48" name="図 24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49" name="図形グループ 248"/>
          <p:cNvGrpSpPr/>
          <p:nvPr/>
        </p:nvGrpSpPr>
        <p:grpSpPr>
          <a:xfrm>
            <a:off x="8036135" y="2833938"/>
            <a:ext cx="93975" cy="148922"/>
            <a:chOff x="1140657" y="4229811"/>
            <a:chExt cx="341289" cy="550466"/>
          </a:xfrm>
        </p:grpSpPr>
        <p:sp>
          <p:nvSpPr>
            <p:cNvPr id="250" name="角丸四角形 249"/>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1" name="図 250"/>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252" name="図形グループ 251"/>
          <p:cNvGrpSpPr/>
          <p:nvPr/>
        </p:nvGrpSpPr>
        <p:grpSpPr>
          <a:xfrm>
            <a:off x="7212244" y="3057142"/>
            <a:ext cx="222193" cy="186213"/>
            <a:chOff x="758730" y="3198675"/>
            <a:chExt cx="806939" cy="688305"/>
          </a:xfrm>
        </p:grpSpPr>
        <p:sp>
          <p:nvSpPr>
            <p:cNvPr id="253" name="正方形/長方形 252"/>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角丸四角形 25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角丸四角形 25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台形 25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7" name="図形グループ 256"/>
          <p:cNvGrpSpPr/>
          <p:nvPr/>
        </p:nvGrpSpPr>
        <p:grpSpPr>
          <a:xfrm>
            <a:off x="7182590" y="2389419"/>
            <a:ext cx="187701" cy="195404"/>
            <a:chOff x="2667295" y="1059799"/>
            <a:chExt cx="681672" cy="722281"/>
          </a:xfrm>
        </p:grpSpPr>
        <p:sp>
          <p:nvSpPr>
            <p:cNvPr id="258" name="角丸四角形 25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59" name="図 258"/>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60" name="図形グループ 259"/>
          <p:cNvGrpSpPr/>
          <p:nvPr/>
        </p:nvGrpSpPr>
        <p:grpSpPr>
          <a:xfrm>
            <a:off x="7837517" y="2556433"/>
            <a:ext cx="93975" cy="148922"/>
            <a:chOff x="1140657" y="4229811"/>
            <a:chExt cx="341289" cy="550466"/>
          </a:xfrm>
        </p:grpSpPr>
        <p:sp>
          <p:nvSpPr>
            <p:cNvPr id="261" name="角丸四角形 260"/>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62" name="図 261"/>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263" name="図形グループ 262"/>
          <p:cNvGrpSpPr/>
          <p:nvPr/>
        </p:nvGrpSpPr>
        <p:grpSpPr>
          <a:xfrm>
            <a:off x="7662312" y="2213922"/>
            <a:ext cx="222193" cy="186213"/>
            <a:chOff x="758730" y="3198675"/>
            <a:chExt cx="806939" cy="688305"/>
          </a:xfrm>
        </p:grpSpPr>
        <p:sp>
          <p:nvSpPr>
            <p:cNvPr id="264" name="正方形/長方形 263"/>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角丸四角形 26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角丸四角形 26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台形 26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8" name="図形グループ 267"/>
          <p:cNvGrpSpPr/>
          <p:nvPr/>
        </p:nvGrpSpPr>
        <p:grpSpPr>
          <a:xfrm>
            <a:off x="8218729" y="2893000"/>
            <a:ext cx="187701" cy="195404"/>
            <a:chOff x="2667295" y="1059799"/>
            <a:chExt cx="681672" cy="722281"/>
          </a:xfrm>
        </p:grpSpPr>
        <p:sp>
          <p:nvSpPr>
            <p:cNvPr id="269" name="角丸四角形 26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70" name="図 26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1" name="図形グループ 270"/>
          <p:cNvGrpSpPr/>
          <p:nvPr/>
        </p:nvGrpSpPr>
        <p:grpSpPr>
          <a:xfrm>
            <a:off x="8083122" y="2312361"/>
            <a:ext cx="93975" cy="148922"/>
            <a:chOff x="1140657" y="4229811"/>
            <a:chExt cx="341289" cy="550466"/>
          </a:xfrm>
        </p:grpSpPr>
        <p:sp>
          <p:nvSpPr>
            <p:cNvPr id="272" name="角丸四角形 271"/>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73" name="図 272"/>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275" name="図形グループ 274"/>
          <p:cNvGrpSpPr/>
          <p:nvPr/>
        </p:nvGrpSpPr>
        <p:grpSpPr>
          <a:xfrm>
            <a:off x="7384791" y="2283503"/>
            <a:ext cx="204690" cy="100289"/>
            <a:chOff x="6769100" y="1390650"/>
            <a:chExt cx="317500" cy="157483"/>
          </a:xfrm>
        </p:grpSpPr>
        <p:sp>
          <p:nvSpPr>
            <p:cNvPr id="276" name="正方形/長方形 2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円/楕円 2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8" name="直線コネクタ 277"/>
            <p:cNvCxnSpPr>
              <a:stCxn id="277" idx="6"/>
              <a:endCxn id="2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9" name="図形グループ 278"/>
          <p:cNvGrpSpPr/>
          <p:nvPr/>
        </p:nvGrpSpPr>
        <p:grpSpPr>
          <a:xfrm>
            <a:off x="7759272" y="3392632"/>
            <a:ext cx="204690" cy="100289"/>
            <a:chOff x="6769100" y="1390650"/>
            <a:chExt cx="317500" cy="157483"/>
          </a:xfrm>
        </p:grpSpPr>
        <p:sp>
          <p:nvSpPr>
            <p:cNvPr id="280" name="正方形/長方形 2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1" name="円/楕円 2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2" name="直線コネクタ 281"/>
            <p:cNvCxnSpPr>
              <a:stCxn id="281" idx="6"/>
              <a:endCxn id="2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3" name="図形グループ 282"/>
          <p:cNvGrpSpPr/>
          <p:nvPr/>
        </p:nvGrpSpPr>
        <p:grpSpPr>
          <a:xfrm>
            <a:off x="8186023" y="2492904"/>
            <a:ext cx="204690" cy="100289"/>
            <a:chOff x="6769100" y="1390650"/>
            <a:chExt cx="317500" cy="157483"/>
          </a:xfrm>
        </p:grpSpPr>
        <p:sp>
          <p:nvSpPr>
            <p:cNvPr id="284" name="正方形/長方形 2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円/楕円 2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6" name="直線コネクタ 285"/>
            <p:cNvCxnSpPr>
              <a:stCxn id="285" idx="6"/>
              <a:endCxn id="2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7" name="図形グループ 286"/>
          <p:cNvGrpSpPr/>
          <p:nvPr/>
        </p:nvGrpSpPr>
        <p:grpSpPr>
          <a:xfrm>
            <a:off x="7292532" y="2897402"/>
            <a:ext cx="204690" cy="100289"/>
            <a:chOff x="6769100" y="1390650"/>
            <a:chExt cx="317500" cy="157483"/>
          </a:xfrm>
        </p:grpSpPr>
        <p:sp>
          <p:nvSpPr>
            <p:cNvPr id="288" name="正方形/長方形 2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円/楕円 2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0" name="直線コネクタ 289"/>
            <p:cNvCxnSpPr>
              <a:stCxn id="289" idx="6"/>
              <a:endCxn id="2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1" name="図形グループ 290"/>
          <p:cNvGrpSpPr/>
          <p:nvPr/>
        </p:nvGrpSpPr>
        <p:grpSpPr>
          <a:xfrm>
            <a:off x="7731875" y="2969948"/>
            <a:ext cx="204690" cy="100289"/>
            <a:chOff x="6769100" y="1390650"/>
            <a:chExt cx="317500" cy="157483"/>
          </a:xfrm>
        </p:grpSpPr>
        <p:sp>
          <p:nvSpPr>
            <p:cNvPr id="292" name="正方形/長方形 2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3" name="円/楕円 2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4" name="直線コネクタ 293"/>
            <p:cNvCxnSpPr>
              <a:stCxn id="293" idx="6"/>
              <a:endCxn id="2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8939435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正方形/長方形 153"/>
          <p:cNvSpPr/>
          <p:nvPr/>
        </p:nvSpPr>
        <p:spPr>
          <a:xfrm>
            <a:off x="905040" y="1894719"/>
            <a:ext cx="7213600" cy="860659"/>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905040" y="2827063"/>
            <a:ext cx="7213600" cy="860659"/>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905040" y="3751133"/>
            <a:ext cx="7213600" cy="86065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905040" y="4670523"/>
            <a:ext cx="7213600" cy="86065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p:cNvSpPr/>
          <p:nvPr/>
        </p:nvSpPr>
        <p:spPr>
          <a:xfrm>
            <a:off x="905040" y="977790"/>
            <a:ext cx="7213600" cy="86065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ARM</a:t>
            </a:r>
            <a:r>
              <a:rPr kumimoji="1" lang="ja-JP" altLang="en-US" dirty="0" smtClean="0"/>
              <a:t>（アーム）プロセッサ</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95</a:t>
            </a:fld>
            <a:endParaRPr kumimoji="1" lang="ja-JP" altLang="en-US"/>
          </a:p>
        </p:txBody>
      </p:sp>
      <p:grpSp>
        <p:nvGrpSpPr>
          <p:cNvPr id="34" name="図形グループ 33"/>
          <p:cNvGrpSpPr/>
          <p:nvPr/>
        </p:nvGrpSpPr>
        <p:grpSpPr>
          <a:xfrm>
            <a:off x="1069706" y="1052694"/>
            <a:ext cx="317500" cy="157483"/>
            <a:chOff x="6769100" y="1390650"/>
            <a:chExt cx="317500" cy="157483"/>
          </a:xfrm>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1069706" y="1246156"/>
            <a:ext cx="317500" cy="157483"/>
            <a:chOff x="6769100" y="1390650"/>
            <a:chExt cx="317500" cy="157483"/>
          </a:xfrm>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069706" y="1427749"/>
            <a:ext cx="317500" cy="157483"/>
            <a:chOff x="6769100" y="1390650"/>
            <a:chExt cx="317500" cy="157483"/>
          </a:xfrm>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1069706" y="1603437"/>
            <a:ext cx="317500" cy="157483"/>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1439960" y="1055235"/>
            <a:ext cx="317500" cy="157483"/>
            <a:chOff x="6769100" y="1390650"/>
            <a:chExt cx="317500" cy="157483"/>
          </a:xfrm>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1439960" y="1248697"/>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1439960" y="1430290"/>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1439960" y="1605978"/>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1814610" y="1057776"/>
            <a:ext cx="317500" cy="15748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1814610" y="1251238"/>
            <a:ext cx="317500" cy="157483"/>
            <a:chOff x="6769100" y="1390650"/>
            <a:chExt cx="317500" cy="157483"/>
          </a:xfrm>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1814610" y="1432831"/>
            <a:ext cx="317500" cy="157483"/>
            <a:chOff x="6769100" y="1390650"/>
            <a:chExt cx="317500" cy="157483"/>
          </a:xfrm>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1814610" y="1608519"/>
            <a:ext cx="317500" cy="157483"/>
            <a:chOff x="6769100" y="1390650"/>
            <a:chExt cx="317500" cy="157483"/>
          </a:xfrm>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7" name="図形グループ 136"/>
          <p:cNvGrpSpPr/>
          <p:nvPr/>
        </p:nvGrpSpPr>
        <p:grpSpPr>
          <a:xfrm>
            <a:off x="1271198" y="4931948"/>
            <a:ext cx="161020" cy="300733"/>
            <a:chOff x="5118100" y="4941610"/>
            <a:chExt cx="190500" cy="405090"/>
          </a:xfrm>
        </p:grpSpPr>
        <p:sp>
          <p:nvSpPr>
            <p:cNvPr id="138" name="正方形/長方形 137"/>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角丸四角形 139"/>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1536909" y="5013337"/>
            <a:ext cx="441102" cy="177800"/>
            <a:chOff x="4715098" y="3962400"/>
            <a:chExt cx="441102" cy="177800"/>
          </a:xfrm>
        </p:grpSpPr>
        <p:sp>
          <p:nvSpPr>
            <p:cNvPr id="142" name="角丸四角形 14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角丸四角形 143"/>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1245364" y="1973658"/>
            <a:ext cx="806939" cy="688305"/>
            <a:chOff x="758730" y="3198675"/>
            <a:chExt cx="806939" cy="688305"/>
          </a:xfrm>
        </p:grpSpPr>
        <p:sp>
          <p:nvSpPr>
            <p:cNvPr id="146" name="正方形/長方形 145"/>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角丸四角形 146"/>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角丸四角形 14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台形 14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1257984" y="2898223"/>
            <a:ext cx="681672" cy="722281"/>
            <a:chOff x="2667295" y="1059799"/>
            <a:chExt cx="681672" cy="722281"/>
          </a:xfrm>
        </p:grpSpPr>
        <p:sp>
          <p:nvSpPr>
            <p:cNvPr id="159" name="角丸四角形 15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60" name="図 15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62" name="図形グループ 161"/>
          <p:cNvGrpSpPr/>
          <p:nvPr/>
        </p:nvGrpSpPr>
        <p:grpSpPr>
          <a:xfrm>
            <a:off x="1209236" y="3798849"/>
            <a:ext cx="679541" cy="593816"/>
            <a:chOff x="-62676" y="3965594"/>
            <a:chExt cx="679541" cy="593816"/>
          </a:xfrm>
        </p:grpSpPr>
        <p:sp>
          <p:nvSpPr>
            <p:cNvPr id="161" name="角丸四角形 160"/>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6" name="図 135"/>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2" name="図形グループ 151"/>
          <p:cNvGrpSpPr/>
          <p:nvPr/>
        </p:nvGrpSpPr>
        <p:grpSpPr>
          <a:xfrm>
            <a:off x="1696831" y="4013048"/>
            <a:ext cx="341289" cy="550466"/>
            <a:chOff x="1140657" y="4229811"/>
            <a:chExt cx="341289" cy="550466"/>
          </a:xfrm>
        </p:grpSpPr>
        <p:sp>
          <p:nvSpPr>
            <p:cNvPr id="151" name="角丸四角形 150"/>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4" name="図 133"/>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sp>
        <p:nvSpPr>
          <p:cNvPr id="163" name="正方形/長方形 162"/>
          <p:cNvSpPr/>
          <p:nvPr/>
        </p:nvSpPr>
        <p:spPr>
          <a:xfrm>
            <a:off x="905040" y="5576629"/>
            <a:ext cx="7213600" cy="860659"/>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50" name="図 149" descr="imgres.jpg"/>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36775" y="5756911"/>
            <a:ext cx="886302" cy="608311"/>
          </a:xfrm>
          <a:prstGeom prst="rect">
            <a:avLst/>
          </a:prstGeom>
        </p:spPr>
      </p:pic>
      <p:sp>
        <p:nvSpPr>
          <p:cNvPr id="167" name="下矢印 166"/>
          <p:cNvSpPr/>
          <p:nvPr/>
        </p:nvSpPr>
        <p:spPr>
          <a:xfrm>
            <a:off x="4064000" y="1105943"/>
            <a:ext cx="1841500" cy="5169015"/>
          </a:xfrm>
          <a:prstGeom prst="downArrow">
            <a:avLst>
              <a:gd name="adj1" fmla="val 71379"/>
              <a:gd name="adj2" fmla="val 50000"/>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上下矢印 167"/>
          <p:cNvSpPr/>
          <p:nvPr/>
        </p:nvSpPr>
        <p:spPr>
          <a:xfrm>
            <a:off x="6156324" y="1105943"/>
            <a:ext cx="1851025" cy="5152523"/>
          </a:xfrm>
          <a:prstGeom prst="upDownArrow">
            <a:avLst>
              <a:gd name="adj1" fmla="val 71955"/>
              <a:gd name="adj2"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5" name="図 164" descr="arm-logo-limited-use.gif"/>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4838" y="3941705"/>
            <a:ext cx="1229298" cy="508110"/>
          </a:xfrm>
          <a:prstGeom prst="rect">
            <a:avLst/>
          </a:prstGeom>
        </p:spPr>
      </p:pic>
      <p:pic>
        <p:nvPicPr>
          <p:cNvPr id="166" name="図 16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6899" y="1371031"/>
            <a:ext cx="1165981" cy="1165981"/>
          </a:xfrm>
          <a:prstGeom prst="rect">
            <a:avLst/>
          </a:prstGeom>
        </p:spPr>
      </p:pic>
      <p:sp>
        <p:nvSpPr>
          <p:cNvPr id="169" name="テキスト ボックス 168"/>
          <p:cNvSpPr txBox="1"/>
          <p:nvPr/>
        </p:nvSpPr>
        <p:spPr>
          <a:xfrm>
            <a:off x="2432050" y="1194724"/>
            <a:ext cx="1089962" cy="369332"/>
          </a:xfrm>
          <a:prstGeom prst="rect">
            <a:avLst/>
          </a:prstGeom>
          <a:noFill/>
        </p:spPr>
        <p:txBody>
          <a:bodyPr wrap="none" rtlCol="0">
            <a:spAutoFit/>
          </a:bodyPr>
          <a:lstStyle/>
          <a:p>
            <a:r>
              <a:rPr kumimoji="1" lang="ja-JP" altLang="en-US" dirty="0" smtClean="0">
                <a:solidFill>
                  <a:srgbClr val="0000FF"/>
                </a:solidFill>
              </a:rPr>
              <a:t>サーバー</a:t>
            </a:r>
            <a:endParaRPr kumimoji="1" lang="ja-JP" altLang="en-US" dirty="0">
              <a:solidFill>
                <a:srgbClr val="0000FF"/>
              </a:solidFill>
            </a:endParaRPr>
          </a:p>
        </p:txBody>
      </p:sp>
      <p:sp>
        <p:nvSpPr>
          <p:cNvPr id="170" name="テキスト ボックス 169"/>
          <p:cNvSpPr txBox="1"/>
          <p:nvPr/>
        </p:nvSpPr>
        <p:spPr>
          <a:xfrm>
            <a:off x="2432050" y="2112580"/>
            <a:ext cx="1569660" cy="369332"/>
          </a:xfrm>
          <a:prstGeom prst="rect">
            <a:avLst/>
          </a:prstGeom>
          <a:noFill/>
        </p:spPr>
        <p:txBody>
          <a:bodyPr wrap="none" rtlCol="0">
            <a:spAutoFit/>
          </a:bodyPr>
          <a:lstStyle/>
          <a:p>
            <a:r>
              <a:rPr kumimoji="1" lang="ja-JP" altLang="en-US" dirty="0" smtClean="0">
                <a:solidFill>
                  <a:srgbClr val="0000FF"/>
                </a:solidFill>
              </a:rPr>
              <a:t>デスクトップ</a:t>
            </a:r>
            <a:r>
              <a:rPr lang="en-US" altLang="ja-JP" dirty="0" smtClean="0">
                <a:solidFill>
                  <a:srgbClr val="0000FF"/>
                </a:solidFill>
              </a:rPr>
              <a:t>PC</a:t>
            </a:r>
            <a:endParaRPr kumimoji="1" lang="en-US" altLang="ja-JP" dirty="0" smtClean="0">
              <a:solidFill>
                <a:srgbClr val="0000FF"/>
              </a:solidFill>
            </a:endParaRPr>
          </a:p>
        </p:txBody>
      </p:sp>
      <p:sp>
        <p:nvSpPr>
          <p:cNvPr id="171" name="テキスト ボックス 170"/>
          <p:cNvSpPr txBox="1"/>
          <p:nvPr/>
        </p:nvSpPr>
        <p:spPr>
          <a:xfrm>
            <a:off x="2432050" y="3058730"/>
            <a:ext cx="966931" cy="369332"/>
          </a:xfrm>
          <a:prstGeom prst="rect">
            <a:avLst/>
          </a:prstGeom>
          <a:noFill/>
        </p:spPr>
        <p:txBody>
          <a:bodyPr wrap="none" rtlCol="0">
            <a:spAutoFit/>
          </a:bodyPr>
          <a:lstStyle/>
          <a:p>
            <a:r>
              <a:rPr lang="ja-JP" altLang="en-US" dirty="0" smtClean="0">
                <a:solidFill>
                  <a:srgbClr val="0000FF"/>
                </a:solidFill>
              </a:rPr>
              <a:t>ノート</a:t>
            </a:r>
            <a:r>
              <a:rPr lang="en-US" altLang="ja-JP" dirty="0" smtClean="0">
                <a:solidFill>
                  <a:srgbClr val="0000FF"/>
                </a:solidFill>
              </a:rPr>
              <a:t>PC</a:t>
            </a:r>
            <a:endParaRPr kumimoji="1" lang="en-US" altLang="ja-JP" dirty="0" smtClean="0">
              <a:solidFill>
                <a:srgbClr val="0000FF"/>
              </a:solidFill>
            </a:endParaRPr>
          </a:p>
        </p:txBody>
      </p:sp>
      <p:sp>
        <p:nvSpPr>
          <p:cNvPr id="172" name="テキスト ボックス 171"/>
          <p:cNvSpPr txBox="1"/>
          <p:nvPr/>
        </p:nvSpPr>
        <p:spPr>
          <a:xfrm>
            <a:off x="2411760" y="4885821"/>
            <a:ext cx="1402948" cy="369332"/>
          </a:xfrm>
          <a:prstGeom prst="rect">
            <a:avLst/>
          </a:prstGeom>
          <a:noFill/>
        </p:spPr>
        <p:txBody>
          <a:bodyPr wrap="none" rtlCol="0">
            <a:spAutoFit/>
          </a:bodyPr>
          <a:lstStyle/>
          <a:p>
            <a:r>
              <a:rPr kumimoji="1" lang="ja-JP" altLang="en-US" dirty="0" smtClean="0">
                <a:solidFill>
                  <a:srgbClr val="FFFFFF"/>
                </a:solidFill>
              </a:rPr>
              <a:t>ウェアラブル</a:t>
            </a:r>
            <a:endParaRPr kumimoji="1" lang="en-US" altLang="ja-JP" dirty="0" smtClean="0">
              <a:solidFill>
                <a:srgbClr val="FFFFFF"/>
              </a:solidFill>
            </a:endParaRPr>
          </a:p>
        </p:txBody>
      </p:sp>
      <p:sp>
        <p:nvSpPr>
          <p:cNvPr id="173" name="テキスト ボックス 172"/>
          <p:cNvSpPr txBox="1"/>
          <p:nvPr/>
        </p:nvSpPr>
        <p:spPr>
          <a:xfrm>
            <a:off x="2411760" y="3885299"/>
            <a:ext cx="1544413" cy="646331"/>
          </a:xfrm>
          <a:prstGeom prst="rect">
            <a:avLst/>
          </a:prstGeom>
          <a:noFill/>
        </p:spPr>
        <p:txBody>
          <a:bodyPr wrap="none" rtlCol="0">
            <a:spAutoFit/>
          </a:bodyPr>
          <a:lstStyle/>
          <a:p>
            <a:r>
              <a:rPr kumimoji="1" lang="ja-JP" altLang="en-US" dirty="0" smtClean="0">
                <a:solidFill>
                  <a:srgbClr val="FFFFFF"/>
                </a:solidFill>
              </a:rPr>
              <a:t>タブレット</a:t>
            </a:r>
            <a:endParaRPr kumimoji="1" lang="en-US" altLang="ja-JP" dirty="0" smtClean="0">
              <a:solidFill>
                <a:srgbClr val="FFFFFF"/>
              </a:solidFill>
            </a:endParaRPr>
          </a:p>
          <a:p>
            <a:r>
              <a:rPr kumimoji="1" lang="ja-JP" altLang="en-US" dirty="0" smtClean="0">
                <a:solidFill>
                  <a:srgbClr val="FFFFFF"/>
                </a:solidFill>
              </a:rPr>
              <a:t>スマートフォン</a:t>
            </a:r>
            <a:endParaRPr kumimoji="1" lang="en-US" altLang="ja-JP" dirty="0" smtClean="0">
              <a:solidFill>
                <a:srgbClr val="FFFFFF"/>
              </a:solidFill>
            </a:endParaRPr>
          </a:p>
        </p:txBody>
      </p:sp>
      <p:sp>
        <p:nvSpPr>
          <p:cNvPr id="174" name="テキスト ボックス 173"/>
          <p:cNvSpPr txBox="1"/>
          <p:nvPr/>
        </p:nvSpPr>
        <p:spPr>
          <a:xfrm>
            <a:off x="2411760" y="5825621"/>
            <a:ext cx="479618" cy="369332"/>
          </a:xfrm>
          <a:prstGeom prst="rect">
            <a:avLst/>
          </a:prstGeom>
          <a:noFill/>
        </p:spPr>
        <p:txBody>
          <a:bodyPr wrap="none" rtlCol="0">
            <a:spAutoFit/>
          </a:bodyPr>
          <a:lstStyle/>
          <a:p>
            <a:r>
              <a:rPr kumimoji="1" lang="en-US" altLang="ja-JP" dirty="0" err="1" smtClean="0">
                <a:solidFill>
                  <a:srgbClr val="FFFFFF"/>
                </a:solidFill>
              </a:rPr>
              <a:t>IoT</a:t>
            </a:r>
            <a:endParaRPr kumimoji="1" lang="en-US" altLang="ja-JP" dirty="0" smtClean="0">
              <a:solidFill>
                <a:srgbClr val="FFFFFF"/>
              </a:solidFill>
            </a:endParaRPr>
          </a:p>
        </p:txBody>
      </p:sp>
      <p:sp>
        <p:nvSpPr>
          <p:cNvPr id="175" name="テキスト ボックス 174"/>
          <p:cNvSpPr txBox="1"/>
          <p:nvPr/>
        </p:nvSpPr>
        <p:spPr>
          <a:xfrm>
            <a:off x="4406899" y="3907200"/>
            <a:ext cx="1159292" cy="400110"/>
          </a:xfrm>
          <a:prstGeom prst="rect">
            <a:avLst/>
          </a:prstGeom>
          <a:noFill/>
        </p:spPr>
        <p:txBody>
          <a:bodyPr wrap="none" rtlCol="0">
            <a:spAutoFit/>
          </a:bodyPr>
          <a:lstStyle/>
          <a:p>
            <a:pPr algn="ctr"/>
            <a:r>
              <a:rPr kumimoji="1" lang="en-US" altLang="ja-JP" sz="1000" dirty="0" smtClean="0">
                <a:solidFill>
                  <a:srgbClr val="0000FF"/>
                </a:solidFill>
              </a:rPr>
              <a:t>Atom</a:t>
            </a:r>
            <a:r>
              <a:rPr kumimoji="1" lang="ja-JP" altLang="en-US" sz="1000" dirty="0" smtClean="0">
                <a:solidFill>
                  <a:srgbClr val="0000FF"/>
                </a:solidFill>
              </a:rPr>
              <a:t>プロセッサー</a:t>
            </a:r>
            <a:endParaRPr kumimoji="1" lang="en-US" altLang="ja-JP" sz="1000" dirty="0" smtClean="0">
              <a:solidFill>
                <a:srgbClr val="0000FF"/>
              </a:solidFill>
            </a:endParaRPr>
          </a:p>
          <a:p>
            <a:pPr algn="ctr"/>
            <a:r>
              <a:rPr lang="ja-JP" altLang="en-US" sz="1000" dirty="0" smtClean="0">
                <a:solidFill>
                  <a:srgbClr val="0000FF"/>
                </a:solidFill>
              </a:rPr>
              <a:t>省電力・高性能化</a:t>
            </a:r>
            <a:endParaRPr kumimoji="1" lang="ja-JP" altLang="en-US" sz="1000" dirty="0">
              <a:solidFill>
                <a:srgbClr val="0000FF"/>
              </a:solidFill>
            </a:endParaRPr>
          </a:p>
        </p:txBody>
      </p:sp>
      <p:sp>
        <p:nvSpPr>
          <p:cNvPr id="176" name="テキスト ボックス 175"/>
          <p:cNvSpPr txBox="1"/>
          <p:nvPr/>
        </p:nvSpPr>
        <p:spPr>
          <a:xfrm>
            <a:off x="6506372" y="1694664"/>
            <a:ext cx="1197764" cy="400110"/>
          </a:xfrm>
          <a:prstGeom prst="rect">
            <a:avLst/>
          </a:prstGeom>
          <a:noFill/>
        </p:spPr>
        <p:txBody>
          <a:bodyPr wrap="none" rtlCol="0">
            <a:spAutoFit/>
          </a:bodyPr>
          <a:lstStyle/>
          <a:p>
            <a:pPr algn="ctr"/>
            <a:r>
              <a:rPr kumimoji="1" lang="en-US" altLang="ja-JP" sz="1000" dirty="0" smtClean="0">
                <a:solidFill>
                  <a:schemeClr val="accent5">
                    <a:lumMod val="50000"/>
                  </a:schemeClr>
                </a:solidFill>
              </a:rPr>
              <a:t>64bits</a:t>
            </a:r>
            <a:r>
              <a:rPr kumimoji="1" lang="ja-JP" altLang="en-US" sz="1000" dirty="0" smtClean="0">
                <a:solidFill>
                  <a:schemeClr val="accent5">
                    <a:lumMod val="50000"/>
                  </a:schemeClr>
                </a:solidFill>
              </a:rPr>
              <a:t>プロセッサー</a:t>
            </a:r>
            <a:endParaRPr kumimoji="1" lang="en-US" altLang="ja-JP" sz="1000" dirty="0" smtClean="0">
              <a:solidFill>
                <a:schemeClr val="accent5">
                  <a:lumMod val="50000"/>
                </a:schemeClr>
              </a:solidFill>
            </a:endParaRPr>
          </a:p>
          <a:p>
            <a:pPr algn="ctr"/>
            <a:r>
              <a:rPr lang="ja-JP" altLang="en-US" sz="1000" dirty="0" smtClean="0">
                <a:solidFill>
                  <a:schemeClr val="accent5">
                    <a:lumMod val="50000"/>
                  </a:schemeClr>
                </a:solidFill>
              </a:rPr>
              <a:t>省電力・高性能化</a:t>
            </a:r>
            <a:endParaRPr kumimoji="1" lang="ja-JP" altLang="en-US" sz="1000" dirty="0">
              <a:solidFill>
                <a:schemeClr val="accent5">
                  <a:lumMod val="50000"/>
                </a:schemeClr>
              </a:solidFill>
            </a:endParaRPr>
          </a:p>
        </p:txBody>
      </p:sp>
      <p:sp>
        <p:nvSpPr>
          <p:cNvPr id="177" name="テキスト ボックス 176"/>
          <p:cNvSpPr txBox="1"/>
          <p:nvPr/>
        </p:nvSpPr>
        <p:spPr>
          <a:xfrm>
            <a:off x="4375116" y="5412811"/>
            <a:ext cx="1197764" cy="400110"/>
          </a:xfrm>
          <a:prstGeom prst="rect">
            <a:avLst/>
          </a:prstGeom>
          <a:noFill/>
        </p:spPr>
        <p:txBody>
          <a:bodyPr wrap="none" rtlCol="0">
            <a:spAutoFit/>
          </a:bodyPr>
          <a:lstStyle/>
          <a:p>
            <a:pPr algn="ctr"/>
            <a:r>
              <a:rPr kumimoji="1" lang="en-US" altLang="ja-JP" sz="1000" dirty="0" smtClean="0">
                <a:solidFill>
                  <a:srgbClr val="0000FF"/>
                </a:solidFill>
              </a:rPr>
              <a:t>Quark</a:t>
            </a:r>
            <a:r>
              <a:rPr kumimoji="1" lang="ja-JP" altLang="en-US" sz="1000" dirty="0" smtClean="0">
                <a:solidFill>
                  <a:srgbClr val="0000FF"/>
                </a:solidFill>
              </a:rPr>
              <a:t>プロセッサー</a:t>
            </a:r>
            <a:endParaRPr kumimoji="1" lang="en-US" altLang="ja-JP" sz="1000" dirty="0" smtClean="0">
              <a:solidFill>
                <a:srgbClr val="0000FF"/>
              </a:solidFill>
            </a:endParaRPr>
          </a:p>
          <a:p>
            <a:pPr algn="ctr"/>
            <a:r>
              <a:rPr lang="ja-JP" altLang="en-US" sz="1000" dirty="0" smtClean="0">
                <a:solidFill>
                  <a:srgbClr val="0000FF"/>
                </a:solidFill>
              </a:rPr>
              <a:t>省電力・超小型化</a:t>
            </a:r>
            <a:endParaRPr kumimoji="1" lang="ja-JP" altLang="en-US" sz="1000" dirty="0">
              <a:solidFill>
                <a:srgbClr val="0000FF"/>
              </a:solidFill>
            </a:endParaRPr>
          </a:p>
        </p:txBody>
      </p:sp>
    </p:spTree>
    <p:extLst>
      <p:ext uri="{BB962C8B-B14F-4D97-AF65-F5344CB8AC3E}">
        <p14:creationId xmlns:p14="http://schemas.microsoft.com/office/powerpoint/2010/main" val="163065331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（１）</a:t>
            </a:r>
            <a:endParaRPr kumimoji="1" lang="ja-JP" altLang="en-US" dirty="0"/>
          </a:p>
        </p:txBody>
      </p:sp>
      <p:sp>
        <p:nvSpPr>
          <p:cNvPr id="3" name="スライド番号プレースホルダー 2"/>
          <p:cNvSpPr>
            <a:spLocks noGrp="1"/>
          </p:cNvSpPr>
          <p:nvPr>
            <p:ph type="sldNum" sz="quarter" idx="12"/>
          </p:nvPr>
        </p:nvSpPr>
        <p:spPr>
          <a:xfrm>
            <a:off x="6932246" y="6658052"/>
            <a:ext cx="2133600" cy="217800"/>
          </a:xfrm>
        </p:spPr>
        <p:txBody>
          <a:bodyPr/>
          <a:lstStyle/>
          <a:p>
            <a:fld id="{8FF8CC5D-A65D-5946-99B5-645367A967AD}" type="slidenum">
              <a:rPr kumimoji="1" lang="ja-JP" altLang="en-US" smtClean="0"/>
              <a:t>96</a:t>
            </a:fld>
            <a:endParaRPr kumimoji="1" lang="ja-JP" altLang="en-US"/>
          </a:p>
        </p:txBody>
      </p:sp>
      <p:pic>
        <p:nvPicPr>
          <p:cNvPr id="5" name="図 4" descr="Illustration+of+a+stormy+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472" y="1008358"/>
            <a:ext cx="5233691" cy="5233691"/>
          </a:xfrm>
          <a:prstGeom prst="rect">
            <a:avLst/>
          </a:prstGeom>
        </p:spPr>
      </p:pic>
      <p:sp>
        <p:nvSpPr>
          <p:cNvPr id="6" name="正方形/長方形 5"/>
          <p:cNvSpPr/>
          <p:nvPr/>
        </p:nvSpPr>
        <p:spPr>
          <a:xfrm>
            <a:off x="648494" y="2800350"/>
            <a:ext cx="2484437" cy="609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648494" y="5092700"/>
            <a:ext cx="2484437" cy="6096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6010276" y="2800350"/>
            <a:ext cx="2484437" cy="609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6010276" y="5092700"/>
            <a:ext cx="2484437" cy="609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12" name="上下矢印 11"/>
          <p:cNvSpPr/>
          <p:nvPr/>
        </p:nvSpPr>
        <p:spPr>
          <a:xfrm>
            <a:off x="1458913" y="3308350"/>
            <a:ext cx="863600" cy="1911350"/>
          </a:xfrm>
          <a:prstGeom prst="up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3" name="上下矢印 12"/>
          <p:cNvSpPr/>
          <p:nvPr/>
        </p:nvSpPr>
        <p:spPr>
          <a:xfrm>
            <a:off x="6829059" y="3308350"/>
            <a:ext cx="863600" cy="1911350"/>
          </a:xfrm>
          <a:prstGeom prst="up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322513" y="3898900"/>
            <a:ext cx="1563687" cy="787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HTML4</a:t>
            </a:r>
          </a:p>
          <a:p>
            <a:pPr algn="ctr"/>
            <a:r>
              <a:rPr lang="ja-JP" altLang="ja-JP" sz="1000" dirty="0" smtClean="0">
                <a:solidFill>
                  <a:schemeClr val="bg1"/>
                </a:solidFill>
              </a:rPr>
              <a:t>文字</a:t>
            </a:r>
            <a:r>
              <a:rPr lang="ja-JP" altLang="ja-JP" sz="1000" dirty="0">
                <a:solidFill>
                  <a:schemeClr val="bg1"/>
                </a:solidFill>
              </a:rPr>
              <a:t>や写真のよう</a:t>
            </a:r>
            <a:r>
              <a:rPr lang="ja-JP" altLang="ja-JP" sz="1000" dirty="0" smtClean="0">
                <a:solidFill>
                  <a:schemeClr val="bg1"/>
                </a:solidFill>
              </a:rPr>
              <a:t>な</a:t>
            </a:r>
            <a:endParaRPr lang="en-US" altLang="ja-JP" sz="1000" dirty="0" smtClean="0">
              <a:solidFill>
                <a:schemeClr val="bg1"/>
              </a:solidFill>
            </a:endParaRPr>
          </a:p>
          <a:p>
            <a:pPr algn="ctr"/>
            <a:r>
              <a:rPr lang="ja-JP" altLang="ja-JP" sz="1000" dirty="0" smtClean="0">
                <a:solidFill>
                  <a:schemeClr val="bg1"/>
                </a:solidFill>
              </a:rPr>
              <a:t>動き</a:t>
            </a:r>
            <a:r>
              <a:rPr lang="ja-JP" altLang="ja-JP" sz="1000" dirty="0">
                <a:solidFill>
                  <a:schemeClr val="bg1"/>
                </a:solidFill>
              </a:rPr>
              <a:t>のない</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5" name="正方形/長方形 14"/>
          <p:cNvSpPr/>
          <p:nvPr/>
        </p:nvSpPr>
        <p:spPr>
          <a:xfrm>
            <a:off x="5343526" y="3898900"/>
            <a:ext cx="1563687" cy="787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HTML5</a:t>
            </a:r>
          </a:p>
          <a:p>
            <a:pPr algn="ctr"/>
            <a:r>
              <a:rPr lang="ja-JP" altLang="en-US" sz="1000" dirty="0" smtClean="0">
                <a:solidFill>
                  <a:schemeClr val="bg1"/>
                </a:solidFill>
              </a:rPr>
              <a:t>動画や音声など</a:t>
            </a:r>
            <a:endParaRPr lang="en-US" altLang="ja-JP" sz="1000" dirty="0" smtClean="0">
              <a:solidFill>
                <a:schemeClr val="bg1"/>
              </a:solidFill>
            </a:endParaRPr>
          </a:p>
          <a:p>
            <a:pPr algn="ctr"/>
            <a:r>
              <a:rPr lang="ja-JP" altLang="en-US" sz="1000" dirty="0" smtClean="0">
                <a:solidFill>
                  <a:schemeClr val="bg1"/>
                </a:solidFill>
              </a:rPr>
              <a:t>次代に即した</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6" name="右矢印 15"/>
          <p:cNvSpPr/>
          <p:nvPr/>
        </p:nvSpPr>
        <p:spPr>
          <a:xfrm>
            <a:off x="3968750" y="3898900"/>
            <a:ext cx="1374776" cy="7874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現状に即した</a:t>
            </a:r>
          </a:p>
          <a:p>
            <a:pPr algn="ctr"/>
            <a:r>
              <a:rPr kumimoji="1" lang="ja-JP" altLang="en-US" sz="1000" dirty="0" smtClean="0">
                <a:solidFill>
                  <a:srgbClr val="FFFFFF"/>
                </a:solidFill>
                <a:latin typeface="ＭＳ Ｐゴシック"/>
                <a:ea typeface="ＭＳ Ｐゴシック"/>
                <a:cs typeface="ＭＳ Ｐゴシック"/>
              </a:rPr>
              <a:t>大幅な改訂</a:t>
            </a:r>
            <a:endParaRPr kumimoji="1" lang="en-US" altLang="ja-JP" sz="1000" dirty="0" smtClean="0">
              <a:solidFill>
                <a:srgbClr val="FFFFFF"/>
              </a:solidFill>
              <a:latin typeface="ＭＳ Ｐゴシック"/>
              <a:ea typeface="ＭＳ Ｐゴシック"/>
              <a:cs typeface="ＭＳ Ｐゴシック"/>
            </a:endParaRPr>
          </a:p>
        </p:txBody>
      </p:sp>
      <p:sp>
        <p:nvSpPr>
          <p:cNvPr id="17" name="加算記号 16"/>
          <p:cNvSpPr/>
          <p:nvPr/>
        </p:nvSpPr>
        <p:spPr>
          <a:xfrm>
            <a:off x="3155950" y="4730750"/>
            <a:ext cx="533400" cy="577850"/>
          </a:xfrm>
          <a:prstGeom prst="mathPlus">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3536950" y="2507218"/>
            <a:ext cx="2159365" cy="1015663"/>
          </a:xfrm>
          <a:prstGeom prst="rect">
            <a:avLst/>
          </a:prstGeom>
          <a:noFill/>
        </p:spPr>
        <p:txBody>
          <a:bodyPr wrap="none" rtlCol="0">
            <a:spAutoFit/>
          </a:bodyPr>
          <a:lstStyle/>
          <a:p>
            <a:pPr algn="ctr"/>
            <a:r>
              <a:rPr lang="ja-JP" altLang="en-US" sz="6000" dirty="0" smtClean="0">
                <a:solidFill>
                  <a:srgbClr val="404040"/>
                </a:solidFill>
              </a:rPr>
              <a:t>ウェブ</a:t>
            </a:r>
            <a:endParaRPr kumimoji="1" lang="ja-JP" altLang="en-US" sz="6000" dirty="0">
              <a:solidFill>
                <a:srgbClr val="404040"/>
              </a:solidFill>
            </a:endParaRPr>
          </a:p>
        </p:txBody>
      </p:sp>
      <p:sp>
        <p:nvSpPr>
          <p:cNvPr id="22" name="正方形/長方形 21"/>
          <p:cNvSpPr/>
          <p:nvPr/>
        </p:nvSpPr>
        <p:spPr>
          <a:xfrm>
            <a:off x="3689350" y="4794250"/>
            <a:ext cx="1439861" cy="4445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bg1"/>
                </a:solidFill>
                <a:latin typeface="HGP創英角ｺﾞｼｯｸUB"/>
                <a:ea typeface="HGP創英角ｺﾞｼｯｸUB"/>
                <a:cs typeface="HGP創英角ｺﾞｼｯｸUB"/>
              </a:rPr>
              <a:t>プラグイン・ソフトウェア</a:t>
            </a:r>
            <a:endParaRPr lang="en-US" altLang="ja-JP" sz="1000" dirty="0" smtClean="0">
              <a:solidFill>
                <a:schemeClr val="bg1"/>
              </a:solidFill>
              <a:latin typeface="HGP創英角ｺﾞｼｯｸUB"/>
              <a:ea typeface="HGP創英角ｺﾞｼｯｸUB"/>
              <a:cs typeface="HGP創英角ｺﾞｼｯｸUB"/>
            </a:endParaRPr>
          </a:p>
          <a:p>
            <a:pPr algn="ctr"/>
            <a:r>
              <a:rPr lang="en-US" altLang="ja-JP" sz="1000" dirty="0" smtClean="0">
                <a:solidFill>
                  <a:schemeClr val="bg1"/>
                </a:solidFill>
                <a:latin typeface="ＭＳ Ｐゴシック"/>
                <a:ea typeface="ＭＳ Ｐゴシック"/>
                <a:cs typeface="ＭＳ Ｐゴシック"/>
              </a:rPr>
              <a:t>Flash</a:t>
            </a:r>
            <a:r>
              <a:rPr lang="ja-JP" altLang="en-US" sz="1000" dirty="0" smtClean="0">
                <a:solidFill>
                  <a:schemeClr val="bg1"/>
                </a:solidFill>
                <a:latin typeface="ＭＳ Ｐゴシック"/>
                <a:ea typeface="ＭＳ Ｐゴシック"/>
                <a:cs typeface="ＭＳ Ｐゴシック"/>
              </a:rPr>
              <a:t>、</a:t>
            </a:r>
            <a:r>
              <a:rPr lang="en-US" altLang="ja-JP" sz="1000" dirty="0" smtClean="0">
                <a:solidFill>
                  <a:schemeClr val="bg1"/>
                </a:solidFill>
                <a:latin typeface="ＭＳ Ｐゴシック"/>
                <a:ea typeface="ＭＳ Ｐゴシック"/>
                <a:cs typeface="ＭＳ Ｐゴシック"/>
              </a:rPr>
              <a:t>Silverlight</a:t>
            </a:r>
            <a:r>
              <a:rPr lang="ja-JP" altLang="en-US" sz="1000" dirty="0" smtClean="0">
                <a:solidFill>
                  <a:schemeClr val="bg1"/>
                </a:solidFill>
                <a:latin typeface="ＭＳ Ｐゴシック"/>
                <a:ea typeface="ＭＳ Ｐゴシック"/>
                <a:cs typeface="ＭＳ Ｐゴシック"/>
              </a:rPr>
              <a:t>など</a:t>
            </a:r>
            <a:endParaRPr lang="en-US" altLang="ja-JP" sz="1000" dirty="0" smtClean="0">
              <a:solidFill>
                <a:schemeClr val="bg1"/>
              </a:solidFill>
              <a:latin typeface="ＭＳ Ｐゴシック"/>
              <a:ea typeface="ＭＳ Ｐゴシック"/>
              <a:cs typeface="ＭＳ Ｐゴシック"/>
            </a:endParaRPr>
          </a:p>
        </p:txBody>
      </p:sp>
      <p:sp>
        <p:nvSpPr>
          <p:cNvPr id="25" name="テキスト ボックス 24"/>
          <p:cNvSpPr txBox="1"/>
          <p:nvPr/>
        </p:nvSpPr>
        <p:spPr>
          <a:xfrm>
            <a:off x="3689350" y="5255062"/>
            <a:ext cx="1439861" cy="338554"/>
          </a:xfrm>
          <a:prstGeom prst="rect">
            <a:avLst/>
          </a:prstGeom>
          <a:noFill/>
        </p:spPr>
        <p:txBody>
          <a:bodyPr wrap="square" rtlCol="0">
            <a:spAutoFit/>
          </a:bodyPr>
          <a:lstStyle/>
          <a:p>
            <a:pPr algn="ctr"/>
            <a:r>
              <a:rPr kumimoji="1" lang="ja-JP" altLang="en-US" sz="1600" dirty="0" smtClean="0">
                <a:solidFill>
                  <a:srgbClr val="FF0000"/>
                </a:solidFill>
                <a:latin typeface="HGP創英角ｺﾞｼｯｸUB"/>
                <a:ea typeface="HGP創英角ｺﾞｼｯｸUB"/>
                <a:cs typeface="HGP創英角ｺﾞｼｯｸUB"/>
              </a:rPr>
              <a:t>もはや限界！</a:t>
            </a:r>
            <a:endParaRPr kumimoji="1" lang="ja-JP" altLang="en-US" sz="1600" dirty="0">
              <a:solidFill>
                <a:srgbClr val="FF0000"/>
              </a:solidFill>
              <a:latin typeface="HGP創英角ｺﾞｼｯｸUB"/>
              <a:ea typeface="HGP創英角ｺﾞｼｯｸUB"/>
              <a:cs typeface="HGP創英角ｺﾞｼｯｸUB"/>
            </a:endParaRPr>
          </a:p>
        </p:txBody>
      </p:sp>
      <p:sp>
        <p:nvSpPr>
          <p:cNvPr id="26" name="テキスト ボックス 25"/>
          <p:cNvSpPr txBox="1"/>
          <p:nvPr/>
        </p:nvSpPr>
        <p:spPr>
          <a:xfrm>
            <a:off x="2322513" y="3529568"/>
            <a:ext cx="1114307" cy="369332"/>
          </a:xfrm>
          <a:prstGeom prst="rect">
            <a:avLst/>
          </a:prstGeom>
          <a:noFill/>
        </p:spPr>
        <p:txBody>
          <a:bodyPr wrap="none" rtlCol="0">
            <a:spAutoFit/>
          </a:bodyPr>
          <a:lstStyle/>
          <a:p>
            <a:r>
              <a:rPr lang="en-US" altLang="ja-JP" dirty="0" smtClean="0">
                <a:solidFill>
                  <a:schemeClr val="tx1">
                    <a:lumMod val="75000"/>
                    <a:lumOff val="25000"/>
                  </a:schemeClr>
                </a:solidFill>
              </a:rPr>
              <a:t>1997</a:t>
            </a:r>
            <a:r>
              <a:rPr lang="ja-JP" altLang="en-US" dirty="0" smtClean="0">
                <a:solidFill>
                  <a:schemeClr val="tx1">
                    <a:lumMod val="75000"/>
                    <a:lumOff val="25000"/>
                  </a:schemeClr>
                </a:solidFill>
              </a:rPr>
              <a:t>年</a:t>
            </a:r>
            <a:r>
              <a:rPr lang="en-US" altLang="ja-JP" dirty="0" smtClean="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27" name="テキスト ボックス 26"/>
          <p:cNvSpPr txBox="1"/>
          <p:nvPr/>
        </p:nvSpPr>
        <p:spPr>
          <a:xfrm>
            <a:off x="6010276" y="3515499"/>
            <a:ext cx="883475" cy="369332"/>
          </a:xfrm>
          <a:prstGeom prst="rect">
            <a:avLst/>
          </a:prstGeom>
          <a:noFill/>
        </p:spPr>
        <p:txBody>
          <a:bodyPr wrap="none" rtlCol="0">
            <a:spAutoFit/>
          </a:bodyPr>
          <a:lstStyle/>
          <a:p>
            <a:r>
              <a:rPr lang="en-US" altLang="ja-JP" dirty="0" smtClean="0">
                <a:solidFill>
                  <a:srgbClr val="0000FF"/>
                </a:solidFill>
              </a:rPr>
              <a:t>2014〜</a:t>
            </a:r>
            <a:endParaRPr kumimoji="1" lang="ja-JP" altLang="en-US" dirty="0">
              <a:solidFill>
                <a:srgbClr val="0000FF"/>
              </a:solidFill>
            </a:endParaRPr>
          </a:p>
        </p:txBody>
      </p:sp>
    </p:spTree>
    <p:extLst>
      <p:ext uri="{BB962C8B-B14F-4D97-AF65-F5344CB8AC3E}">
        <p14:creationId xmlns:p14="http://schemas.microsoft.com/office/powerpoint/2010/main" val="183133859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600200" y="1470025"/>
            <a:ext cx="5975349" cy="3994150"/>
          </a:xfrm>
          <a:prstGeom prst="roundRect">
            <a:avLst>
              <a:gd name="adj" fmla="val 7605"/>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HTML5</a:t>
            </a:r>
            <a:r>
              <a:rPr kumimoji="1" lang="ja-JP" altLang="en-US" dirty="0" smtClean="0"/>
              <a:t>（</a:t>
            </a:r>
            <a:r>
              <a:rPr lang="ja-JP" altLang="en-US" dirty="0" smtClean="0"/>
              <a:t>２</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xfrm>
            <a:off x="6932246" y="6658052"/>
            <a:ext cx="2133600" cy="217800"/>
          </a:xfrm>
        </p:spPr>
        <p:txBody>
          <a:bodyPr/>
          <a:lstStyle/>
          <a:p>
            <a:fld id="{8FF8CC5D-A65D-5946-99B5-645367A967AD}" type="slidenum">
              <a:rPr kumimoji="1" lang="ja-JP" altLang="en-US" smtClean="0"/>
              <a:t>97</a:t>
            </a:fld>
            <a:endParaRPr kumimoji="1" lang="ja-JP" altLang="en-US"/>
          </a:p>
        </p:txBody>
      </p:sp>
      <p:sp>
        <p:nvSpPr>
          <p:cNvPr id="4" name="角丸四角形 3"/>
          <p:cNvSpPr/>
          <p:nvPr/>
        </p:nvSpPr>
        <p:spPr>
          <a:xfrm>
            <a:off x="3081338" y="2593192"/>
            <a:ext cx="2978150" cy="1756558"/>
          </a:xfrm>
          <a:prstGeom prst="roundRect">
            <a:avLst>
              <a:gd name="adj" fmla="val 30117"/>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ＭＳ Ｐゴシック"/>
                <a:ea typeface="ＭＳ Ｐゴシック"/>
                <a:cs typeface="ＭＳ Ｐゴシック"/>
              </a:rPr>
              <a:t>狭義の</a:t>
            </a:r>
            <a:r>
              <a:rPr lang="en-US" altLang="ja-JP" sz="2400" dirty="0" smtClean="0">
                <a:solidFill>
                  <a:srgbClr val="FFFFFF"/>
                </a:solidFill>
                <a:latin typeface="ＭＳ Ｐゴシック"/>
                <a:ea typeface="ＭＳ Ｐゴシック"/>
                <a:cs typeface="ＭＳ Ｐゴシック"/>
              </a:rPr>
              <a:t>HTML5</a:t>
            </a:r>
          </a:p>
          <a:p>
            <a:pPr algn="ctr"/>
            <a:r>
              <a:rPr lang="ja-JP" altLang="en-US" sz="1200" dirty="0">
                <a:solidFill>
                  <a:srgbClr val="FFFFFF"/>
                </a:solidFill>
                <a:latin typeface="ＭＳ Ｐゴシック"/>
                <a:cs typeface="ＭＳ Ｐゴシック"/>
              </a:rPr>
              <a:t>ウェブの標準化団体</a:t>
            </a:r>
            <a:r>
              <a:rPr lang="en-US" altLang="ja-JP" sz="1200" dirty="0" smtClean="0">
                <a:solidFill>
                  <a:srgbClr val="FFFFFF"/>
                </a:solidFill>
                <a:latin typeface="ＭＳ Ｐゴシック"/>
                <a:cs typeface="ＭＳ Ｐゴシック"/>
              </a:rPr>
              <a:t>W3C</a:t>
            </a:r>
          </a:p>
          <a:p>
            <a:pPr algn="ctr"/>
            <a:r>
              <a:rPr lang="ja-JP" altLang="en-US" sz="1200" dirty="0" smtClean="0">
                <a:solidFill>
                  <a:srgbClr val="FFFFFF"/>
                </a:solidFill>
                <a:latin typeface="ＭＳ Ｐゴシック"/>
                <a:cs typeface="ＭＳ Ｐゴシック"/>
              </a:rPr>
              <a:t>が</a:t>
            </a:r>
            <a:r>
              <a:rPr lang="ja-JP" altLang="en-US" sz="1200" dirty="0">
                <a:solidFill>
                  <a:srgbClr val="FFFFFF"/>
                </a:solidFill>
                <a:latin typeface="ＭＳ Ｐゴシック"/>
                <a:cs typeface="ＭＳ Ｐゴシック"/>
              </a:rPr>
              <a:t>規格を策定</a:t>
            </a:r>
            <a:r>
              <a:rPr lang="ja-JP" altLang="en-US" sz="1200" dirty="0" smtClean="0">
                <a:solidFill>
                  <a:srgbClr val="FFFFFF"/>
                </a:solidFill>
                <a:latin typeface="ＭＳ Ｐゴシック"/>
                <a:cs typeface="ＭＳ Ｐゴシック"/>
              </a:rPr>
              <a:t>した</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次</a:t>
            </a:r>
            <a:r>
              <a:rPr lang="ja-JP" altLang="en-US" sz="1200" dirty="0">
                <a:solidFill>
                  <a:srgbClr val="FFFFFF"/>
                </a:solidFill>
                <a:latin typeface="ＭＳ Ｐゴシック"/>
                <a:cs typeface="ＭＳ Ｐゴシック"/>
              </a:rPr>
              <a:t>世代のマークアップ</a:t>
            </a:r>
            <a:r>
              <a:rPr lang="ja-JP" altLang="en-US" sz="1200" dirty="0" smtClean="0">
                <a:solidFill>
                  <a:srgbClr val="FFFFFF"/>
                </a:solidFill>
                <a:latin typeface="ＭＳ Ｐゴシック"/>
                <a:cs typeface="ＭＳ Ｐゴシック"/>
              </a:rPr>
              <a:t>言語</a:t>
            </a:r>
            <a:endParaRPr lang="en-US" altLang="ja-JP" sz="1200" dirty="0" smtClean="0">
              <a:solidFill>
                <a:srgbClr val="FFFFFF"/>
              </a:solidFill>
              <a:latin typeface="ＭＳ Ｐゴシック"/>
              <a:ea typeface="ＭＳ Ｐゴシック"/>
              <a:cs typeface="ＭＳ Ｐゴシック"/>
            </a:endParaRPr>
          </a:p>
        </p:txBody>
      </p:sp>
      <p:sp>
        <p:nvSpPr>
          <p:cNvPr id="24" name="角丸四角形 23"/>
          <p:cNvSpPr/>
          <p:nvPr/>
        </p:nvSpPr>
        <p:spPr>
          <a:xfrm>
            <a:off x="1762126"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通信</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プロトコル</a:t>
            </a:r>
            <a:endParaRPr kumimoji="1" lang="ja-JP" altLang="en-US" sz="1600" dirty="0">
              <a:solidFill>
                <a:srgbClr val="FFFFFF"/>
              </a:solidFill>
              <a:latin typeface="ＭＳ Ｐゴシック"/>
              <a:ea typeface="ＭＳ Ｐゴシック"/>
              <a:cs typeface="ＭＳ Ｐゴシック"/>
            </a:endParaRPr>
          </a:p>
        </p:txBody>
      </p:sp>
      <p:sp>
        <p:nvSpPr>
          <p:cNvPr id="28" name="角丸四角形 27"/>
          <p:cNvSpPr/>
          <p:nvPr/>
        </p:nvSpPr>
        <p:spPr>
          <a:xfrm>
            <a:off x="6097588"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デバイス</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連携</a:t>
            </a:r>
            <a:endParaRPr kumimoji="1" lang="ja-JP" altLang="en-US" sz="1600" dirty="0">
              <a:solidFill>
                <a:srgbClr val="FFFFFF"/>
              </a:solidFill>
              <a:latin typeface="ＭＳ Ｐゴシック"/>
              <a:ea typeface="ＭＳ Ｐゴシック"/>
              <a:cs typeface="ＭＳ Ｐゴシック"/>
            </a:endParaRPr>
          </a:p>
        </p:txBody>
      </p:sp>
      <p:sp>
        <p:nvSpPr>
          <p:cNvPr id="29" name="角丸四角形 28"/>
          <p:cNvSpPr/>
          <p:nvPr/>
        </p:nvSpPr>
        <p:spPr>
          <a:xfrm>
            <a:off x="1762126"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オフライン</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ストレージ</a:t>
            </a:r>
            <a:endParaRPr kumimoji="1" lang="ja-JP" altLang="en-US" sz="1600" dirty="0">
              <a:solidFill>
                <a:srgbClr val="FFFFFF"/>
              </a:solidFill>
              <a:latin typeface="ＭＳ Ｐゴシック"/>
              <a:ea typeface="ＭＳ Ｐゴシック"/>
              <a:cs typeface="ＭＳ Ｐゴシック"/>
            </a:endParaRPr>
          </a:p>
        </p:txBody>
      </p:sp>
      <p:sp>
        <p:nvSpPr>
          <p:cNvPr id="30" name="角丸四角形 29"/>
          <p:cNvSpPr/>
          <p:nvPr/>
        </p:nvSpPr>
        <p:spPr>
          <a:xfrm>
            <a:off x="6097588"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３Ｄ</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400" dirty="0" smtClean="0">
                <a:solidFill>
                  <a:srgbClr val="FFFFFF"/>
                </a:solidFill>
                <a:latin typeface="ＭＳ Ｐゴシック"/>
                <a:ea typeface="ＭＳ Ｐゴシック"/>
                <a:cs typeface="ＭＳ Ｐゴシック"/>
              </a:rPr>
              <a:t>グラフィックス</a:t>
            </a:r>
            <a:endParaRPr kumimoji="1" lang="ja-JP" altLang="en-US" sz="14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175139" y="1866900"/>
            <a:ext cx="2790548" cy="646331"/>
          </a:xfrm>
          <a:prstGeom prst="rect">
            <a:avLst/>
          </a:prstGeom>
          <a:noFill/>
        </p:spPr>
        <p:txBody>
          <a:bodyPr wrap="none" rtlCol="0">
            <a:spAutoFit/>
          </a:bodyPr>
          <a:lstStyle/>
          <a:p>
            <a:pPr algn="ctr"/>
            <a:r>
              <a:rPr lang="ja-JP" altLang="en-US" sz="2400" dirty="0" smtClean="0">
                <a:solidFill>
                  <a:schemeClr val="bg1"/>
                </a:solidFill>
              </a:rPr>
              <a:t>広義の</a:t>
            </a:r>
            <a:r>
              <a:rPr lang="en-US" altLang="ja-JP" sz="2400" dirty="0" smtClean="0">
                <a:solidFill>
                  <a:schemeClr val="bg1"/>
                </a:solidFill>
              </a:rPr>
              <a:t>HTML5</a:t>
            </a:r>
          </a:p>
          <a:p>
            <a:pPr algn="ctr"/>
            <a:r>
              <a:rPr lang="ja-JP" altLang="ja-JP" sz="1200" dirty="0">
                <a:solidFill>
                  <a:schemeClr val="bg1"/>
                </a:solidFill>
              </a:rPr>
              <a:t>次</a:t>
            </a:r>
            <a:r>
              <a:rPr lang="ja-JP" altLang="ja-JP" sz="1200" dirty="0" smtClean="0">
                <a:solidFill>
                  <a:schemeClr val="bg1"/>
                </a:solidFill>
              </a:rPr>
              <a:t>世代アプリケーション</a:t>
            </a:r>
            <a:r>
              <a:rPr lang="ja-JP" altLang="ja-JP" sz="1200" dirty="0">
                <a:solidFill>
                  <a:schemeClr val="bg1"/>
                </a:solidFill>
              </a:rPr>
              <a:t>・プラットフォーム </a:t>
            </a:r>
            <a:endParaRPr kumimoji="1" lang="ja-JP" altLang="en-US" sz="1200" dirty="0">
              <a:solidFill>
                <a:schemeClr val="bg1"/>
              </a:solidFill>
            </a:endParaRPr>
          </a:p>
        </p:txBody>
      </p:sp>
    </p:spTree>
    <p:extLst>
      <p:ext uri="{BB962C8B-B14F-4D97-AF65-F5344CB8AC3E}">
        <p14:creationId xmlns:p14="http://schemas.microsoft.com/office/powerpoint/2010/main" val="43798166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611561" y="1733376"/>
            <a:ext cx="2920492" cy="357188"/>
          </a:xfrm>
          <a:prstGeom prst="rect">
            <a:avLst/>
          </a:prstGeom>
          <a:solidFill>
            <a:schemeClr val="bg1">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532053" y="1733376"/>
            <a:ext cx="2071263" cy="357188"/>
          </a:xfrm>
          <a:prstGeom prst="rect">
            <a:avLst/>
          </a:prstGeom>
          <a:solidFill>
            <a:schemeClr val="tx1"/>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611560" y="2090564"/>
            <a:ext cx="2920493" cy="357188"/>
          </a:xfrm>
          <a:prstGeom prst="rect">
            <a:avLst/>
          </a:prstGeom>
          <a:solidFill>
            <a:schemeClr val="tx1"/>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532053" y="2090564"/>
            <a:ext cx="2071240" cy="357188"/>
          </a:xfrm>
          <a:prstGeom prst="rect">
            <a:avLst/>
          </a:prstGeom>
          <a:solidFill>
            <a:schemeClr val="tx1">
              <a:lumMod val="50000"/>
              <a:lumOff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603317" y="1733376"/>
            <a:ext cx="1840966" cy="351604"/>
          </a:xfrm>
          <a:prstGeom prst="rect">
            <a:avLst/>
          </a:prstGeom>
          <a:solidFill>
            <a:schemeClr val="tx1">
              <a:lumMod val="50000"/>
              <a:lumOff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67" name="正方形/長方形 10"/>
          <p:cNvSpPr>
            <a:spLocks noChangeArrowheads="1"/>
          </p:cNvSpPr>
          <p:nvPr/>
        </p:nvSpPr>
        <p:spPr bwMode="auto">
          <a:xfrm>
            <a:off x="3879062" y="3822860"/>
            <a:ext cx="1629029" cy="355822"/>
          </a:xfrm>
          <a:prstGeom prst="rect">
            <a:avLst/>
          </a:prstGeom>
          <a:solidFill>
            <a:schemeClr val="tx1">
              <a:lumMod val="65000"/>
              <a:lumOff val="3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rPr>
              <a:t>Windows Phone</a:t>
            </a:r>
          </a:p>
        </p:txBody>
      </p:sp>
      <p:sp>
        <p:nvSpPr>
          <p:cNvPr id="68" name="正方形/長方形 10"/>
          <p:cNvSpPr>
            <a:spLocks noChangeArrowheads="1"/>
          </p:cNvSpPr>
          <p:nvPr/>
        </p:nvSpPr>
        <p:spPr bwMode="auto">
          <a:xfrm>
            <a:off x="5508092" y="3822770"/>
            <a:ext cx="1084532" cy="361473"/>
          </a:xfrm>
          <a:prstGeom prst="rect">
            <a:avLst/>
          </a:prstGeom>
          <a:solidFill>
            <a:schemeClr val="tx1"/>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p:txBody>
      </p:sp>
      <p:sp>
        <p:nvSpPr>
          <p:cNvPr id="77" name="正方形/長方形 10"/>
          <p:cNvSpPr>
            <a:spLocks noChangeArrowheads="1"/>
          </p:cNvSpPr>
          <p:nvPr/>
        </p:nvSpPr>
        <p:spPr bwMode="auto">
          <a:xfrm>
            <a:off x="6592625" y="3822770"/>
            <a:ext cx="851657" cy="361473"/>
          </a:xfrm>
          <a:prstGeom prst="rect">
            <a:avLst/>
          </a:prstGeom>
          <a:solidFill>
            <a:schemeClr val="tx1">
              <a:lumMod val="50000"/>
              <a:lumOff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a:t>
            </a:r>
          </a:p>
        </p:txBody>
      </p:sp>
      <p:sp>
        <p:nvSpPr>
          <p:cNvPr id="9" name="下矢印吹き出し 8"/>
          <p:cNvSpPr/>
          <p:nvPr/>
        </p:nvSpPr>
        <p:spPr bwMode="auto">
          <a:xfrm>
            <a:off x="3566347" y="1299617"/>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923534" y="1299617"/>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683121" y="1299617"/>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688883" y="1299617"/>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046070" y="1299617"/>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611549" y="1299617"/>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968736" y="1299617"/>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325923" y="1299617"/>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611549" y="927599"/>
            <a:ext cx="6832724" cy="220586"/>
          </a:xfrm>
          <a:prstGeom prst="rect">
            <a:avLst/>
          </a:prstGeom>
          <a:solidFill>
            <a:schemeClr val="accent5">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200" dirty="0">
                <a:solidFill>
                  <a:schemeClr val="bg1"/>
                </a:solidFill>
              </a:rPr>
              <a:t>Continuity</a:t>
            </a:r>
            <a:endParaRPr kumimoji="0" lang="ja-JP" altLang="en-US" sz="1200" dirty="0">
              <a:solidFill>
                <a:schemeClr val="bg1"/>
              </a:solidFill>
            </a:endParaRPr>
          </a:p>
        </p:txBody>
      </p:sp>
      <p:sp>
        <p:nvSpPr>
          <p:cNvPr id="47" name="正方形/長方形 46"/>
          <p:cNvSpPr>
            <a:spLocks noChangeArrowheads="1"/>
          </p:cNvSpPr>
          <p:nvPr/>
        </p:nvSpPr>
        <p:spPr bwMode="auto">
          <a:xfrm>
            <a:off x="611560" y="3822859"/>
            <a:ext cx="2132297" cy="358614"/>
          </a:xfrm>
          <a:prstGeom prst="rect">
            <a:avLst/>
          </a:prstGeom>
          <a:solidFill>
            <a:schemeClr val="bg1">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Windows</a:t>
            </a:r>
          </a:p>
        </p:txBody>
      </p:sp>
      <p:sp>
        <p:nvSpPr>
          <p:cNvPr id="48" name="正方形/長方形 10"/>
          <p:cNvSpPr>
            <a:spLocks noChangeArrowheads="1"/>
          </p:cNvSpPr>
          <p:nvPr/>
        </p:nvSpPr>
        <p:spPr bwMode="auto">
          <a:xfrm>
            <a:off x="2743857" y="3822859"/>
            <a:ext cx="1135220" cy="358614"/>
          </a:xfrm>
          <a:prstGeom prst="rect">
            <a:avLst/>
          </a:prstGeom>
          <a:solidFill>
            <a:schemeClr val="tx1"/>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p:txBody>
      </p:sp>
      <p:sp>
        <p:nvSpPr>
          <p:cNvPr id="49" name="正方形/長方形 2"/>
          <p:cNvSpPr>
            <a:spLocks noChangeArrowheads="1"/>
          </p:cNvSpPr>
          <p:nvPr/>
        </p:nvSpPr>
        <p:spPr bwMode="auto">
          <a:xfrm>
            <a:off x="611560" y="4178796"/>
            <a:ext cx="2132298" cy="357188"/>
          </a:xfrm>
          <a:prstGeom prst="rect">
            <a:avLst/>
          </a:prstGeom>
          <a:solidFill>
            <a:schemeClr val="tx1"/>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743856" y="4178796"/>
            <a:ext cx="1135207" cy="357188"/>
          </a:xfrm>
          <a:prstGeom prst="rect">
            <a:avLst/>
          </a:prstGeom>
          <a:solidFill>
            <a:schemeClr val="tx1">
              <a:lumMod val="50000"/>
              <a:lumOff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964629" y="3397085"/>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321816" y="3397085"/>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871641" y="340271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626918" y="340271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778150" y="3397085"/>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3135337" y="3397085"/>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683120" y="3397085"/>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611548" y="3397085"/>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968735" y="3397085"/>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325922" y="3397085"/>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754423" y="1148185"/>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1111610" y="1148184"/>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468796" y="1148185"/>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flipV="1">
            <a:off x="1825995" y="1148184"/>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708553" y="1149153"/>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flipV="1">
            <a:off x="4066408" y="1149153"/>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831757" y="1149153"/>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6188944" y="1148184"/>
            <a:ext cx="1" cy="151432"/>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611572" y="5770957"/>
            <a:ext cx="6832722" cy="357188"/>
          </a:xfrm>
          <a:prstGeom prst="rect">
            <a:avLst/>
          </a:prstGeom>
          <a:solidFill>
            <a:schemeClr val="accent6">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200" dirty="0" smtClean="0">
                <a:solidFill>
                  <a:schemeClr val="bg1"/>
                </a:solidFill>
                <a:latin typeface="+mn-lt"/>
                <a:ea typeface="+mn-ea"/>
              </a:rPr>
              <a:t>Chrome</a:t>
            </a:r>
            <a:endParaRPr kumimoji="0" lang="ja-JP" altLang="en-US" sz="1200" dirty="0">
              <a:solidFill>
                <a:schemeClr val="bg1"/>
              </a:solidFill>
              <a:latin typeface="+mn-lt"/>
              <a:ea typeface="+mn-ea"/>
            </a:endParaRPr>
          </a:p>
        </p:txBody>
      </p:sp>
      <p:sp>
        <p:nvSpPr>
          <p:cNvPr id="91" name="正方形/長方形 2"/>
          <p:cNvSpPr>
            <a:spLocks noChangeArrowheads="1"/>
          </p:cNvSpPr>
          <p:nvPr/>
        </p:nvSpPr>
        <p:spPr bwMode="auto">
          <a:xfrm>
            <a:off x="611571" y="6128145"/>
            <a:ext cx="2920493" cy="357188"/>
          </a:xfrm>
          <a:prstGeom prst="rect">
            <a:avLst/>
          </a:prstGeom>
          <a:solidFill>
            <a:schemeClr val="tx1"/>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532064" y="6128145"/>
            <a:ext cx="2071240" cy="357188"/>
          </a:xfrm>
          <a:prstGeom prst="rect">
            <a:avLst/>
          </a:prstGeom>
          <a:solidFill>
            <a:schemeClr val="tx1">
              <a:lumMod val="50000"/>
              <a:lumOff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603305" y="6122561"/>
            <a:ext cx="1840988" cy="362772"/>
          </a:xfrm>
          <a:prstGeom prst="rect">
            <a:avLst/>
          </a:prstGeom>
          <a:solidFill>
            <a:schemeClr val="bg1">
              <a:lumMod val="6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defRPr/>
            </a:pPr>
            <a:r>
              <a:rPr kumimoji="0" lang="en-US" altLang="ja-JP" sz="1400" dirty="0" smtClean="0">
                <a:solidFill>
                  <a:schemeClr val="bg1"/>
                </a:solidFill>
                <a:latin typeface="+mn-lt"/>
                <a:ea typeface="+mn-ea"/>
              </a:rPr>
              <a:t>Chrome OS</a:t>
            </a:r>
            <a:endParaRPr kumimoji="0" lang="en-US" altLang="ja-JP" sz="1000" dirty="0" smtClean="0">
              <a:solidFill>
                <a:schemeClr val="bg1"/>
              </a:solidFill>
              <a:latin typeface="+mn-lt"/>
              <a:ea typeface="+mn-ea"/>
            </a:endParaRPr>
          </a:p>
          <a:p>
            <a:pPr algn="ctr">
              <a:defRPr/>
            </a:pPr>
            <a:r>
              <a:rPr kumimoji="0" lang="en-US" altLang="ja-JP" sz="1100" dirty="0" smtClean="0">
                <a:solidFill>
                  <a:schemeClr val="bg1"/>
                </a:solidFill>
                <a:latin typeface="+mn-lt"/>
                <a:ea typeface="+mn-ea"/>
              </a:rPr>
              <a:t>(</a:t>
            </a:r>
            <a:r>
              <a:rPr kumimoji="0" lang="en-US" altLang="ja-JP" sz="1100" dirty="0" err="1" smtClean="0">
                <a:solidFill>
                  <a:schemeClr val="bg1"/>
                </a:solidFill>
                <a:latin typeface="+mn-lt"/>
                <a:ea typeface="+mn-ea"/>
              </a:rPr>
              <a:t>Chromebook</a:t>
            </a:r>
            <a:r>
              <a:rPr kumimoji="0" lang="en-US" altLang="ja-JP" sz="1100" dirty="0" smtClean="0">
                <a:solidFill>
                  <a:schemeClr val="bg1"/>
                </a:solidFill>
                <a:latin typeface="+mn-lt"/>
                <a:ea typeface="+mn-ea"/>
              </a:rPr>
              <a:t>)</a:t>
            </a:r>
            <a:endParaRPr kumimoji="0" lang="ja-JP" altLang="en-US" sz="1100" dirty="0">
              <a:solidFill>
                <a:schemeClr val="bg1"/>
              </a:solidFill>
              <a:latin typeface="+mn-lt"/>
              <a:ea typeface="+mn-ea"/>
            </a:endParaRPr>
          </a:p>
        </p:txBody>
      </p:sp>
      <p:sp>
        <p:nvSpPr>
          <p:cNvPr id="96" name="下矢印吹き出し 95"/>
          <p:cNvSpPr/>
          <p:nvPr/>
        </p:nvSpPr>
        <p:spPr bwMode="auto">
          <a:xfrm>
            <a:off x="1683132" y="5338910"/>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2040318" y="5338910"/>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397505" y="5338910"/>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611560" y="5338910"/>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968747" y="5338910"/>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325934" y="5338910"/>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827584" y="1370484"/>
            <a:ext cx="1016549"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dirty="0" err="1" smtClean="0"/>
              <a:t>MacOS</a:t>
            </a:r>
            <a:r>
              <a:rPr kumimoji="1" lang="ja-JP" altLang="en-US" sz="1200" dirty="0" smtClean="0"/>
              <a:t>アプリ</a:t>
            </a:r>
            <a:endParaRPr kumimoji="1" lang="ja-JP" altLang="en-US" sz="1200" dirty="0"/>
          </a:p>
        </p:txBody>
      </p:sp>
      <p:sp>
        <p:nvSpPr>
          <p:cNvPr id="90" name="テキスト ボックス 89"/>
          <p:cNvSpPr txBox="1"/>
          <p:nvPr/>
        </p:nvSpPr>
        <p:spPr>
          <a:xfrm>
            <a:off x="3502459" y="1370484"/>
            <a:ext cx="781509"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dirty="0" smtClean="0"/>
              <a:t>iOS</a:t>
            </a:r>
            <a:r>
              <a:rPr kumimoji="1" lang="ja-JP" altLang="en-US" sz="1200" dirty="0" smtClean="0"/>
              <a:t>アプリ</a:t>
            </a:r>
            <a:endParaRPr kumimoji="1" lang="ja-JP" altLang="en-US" sz="1200" dirty="0"/>
          </a:p>
        </p:txBody>
      </p:sp>
      <p:sp>
        <p:nvSpPr>
          <p:cNvPr id="108" name="テキスト ボックス 107"/>
          <p:cNvSpPr txBox="1"/>
          <p:nvPr/>
        </p:nvSpPr>
        <p:spPr>
          <a:xfrm>
            <a:off x="5652120" y="1370484"/>
            <a:ext cx="735899"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dirty="0" smtClean="0"/>
              <a:t>TV</a:t>
            </a:r>
            <a:r>
              <a:rPr kumimoji="1" lang="ja-JP" altLang="en-US" sz="1200" dirty="0" smtClean="0"/>
              <a:t>アプリ</a:t>
            </a:r>
            <a:endParaRPr kumimoji="1" lang="ja-JP" altLang="en-US" sz="1200" dirty="0"/>
          </a:p>
        </p:txBody>
      </p:sp>
      <p:sp>
        <p:nvSpPr>
          <p:cNvPr id="109" name="テキスト ボックス 108"/>
          <p:cNvSpPr txBox="1"/>
          <p:nvPr/>
        </p:nvSpPr>
        <p:spPr>
          <a:xfrm>
            <a:off x="755564" y="3466897"/>
            <a:ext cx="1158866"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ja-JP" sz="1200" dirty="0"/>
              <a:t>Windows</a:t>
            </a:r>
            <a:r>
              <a:rPr kumimoji="1" lang="ja-JP" altLang="en-US" sz="1200" dirty="0" smtClean="0"/>
              <a:t>アプリ</a:t>
            </a:r>
            <a:endParaRPr kumimoji="1" lang="ja-JP" altLang="en-US" sz="1200" dirty="0"/>
          </a:p>
        </p:txBody>
      </p:sp>
      <p:sp>
        <p:nvSpPr>
          <p:cNvPr id="110" name="テキスト ボックス 109"/>
          <p:cNvSpPr txBox="1"/>
          <p:nvPr/>
        </p:nvSpPr>
        <p:spPr>
          <a:xfrm>
            <a:off x="2791363" y="3477554"/>
            <a:ext cx="732142"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ja-JP" sz="1200" dirty="0" smtClean="0"/>
              <a:t>RT</a:t>
            </a:r>
            <a:r>
              <a:rPr kumimoji="1" lang="ja-JP" altLang="en-US" sz="1200" dirty="0" smtClean="0"/>
              <a:t>アプリ</a:t>
            </a:r>
            <a:endParaRPr kumimoji="1" lang="ja-JP" altLang="en-US" sz="1200" dirty="0"/>
          </a:p>
        </p:txBody>
      </p:sp>
      <p:sp>
        <p:nvSpPr>
          <p:cNvPr id="111" name="テキスト ボックス 110"/>
          <p:cNvSpPr txBox="1"/>
          <p:nvPr/>
        </p:nvSpPr>
        <p:spPr>
          <a:xfrm>
            <a:off x="3926004" y="3477554"/>
            <a:ext cx="7900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en-US" altLang="ja-JP" sz="1200" dirty="0" smtClean="0"/>
              <a:t>WP</a:t>
            </a:r>
            <a:r>
              <a:rPr kumimoji="1" lang="ja-JP" altLang="en-US" sz="1200" dirty="0" smtClean="0"/>
              <a:t>アプリ</a:t>
            </a:r>
            <a:endParaRPr kumimoji="1" lang="ja-JP" altLang="en-US" sz="1200" dirty="0"/>
          </a:p>
        </p:txBody>
      </p:sp>
      <p:sp>
        <p:nvSpPr>
          <p:cNvPr id="113" name="テキスト ボックス 112"/>
          <p:cNvSpPr txBox="1"/>
          <p:nvPr/>
        </p:nvSpPr>
        <p:spPr>
          <a:xfrm>
            <a:off x="2699792" y="5258916"/>
            <a:ext cx="892567"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ja-JP" sz="1200" dirty="0" smtClean="0"/>
              <a:t>Web</a:t>
            </a:r>
            <a:r>
              <a:rPr lang="ja-JP" altLang="en-US" sz="1200" dirty="0" smtClean="0"/>
              <a:t>アプリ</a:t>
            </a:r>
            <a:endParaRPr kumimoji="1" lang="ja-JP" altLang="en-US" sz="1200" dirty="0"/>
          </a:p>
        </p:txBody>
      </p:sp>
      <p:cxnSp>
        <p:nvCxnSpPr>
          <p:cNvPr id="119" name="直線コネクタ 118"/>
          <p:cNvCxnSpPr/>
          <p:nvPr/>
        </p:nvCxnSpPr>
        <p:spPr>
          <a:xfrm flipH="1" flipV="1">
            <a:off x="2194594" y="3257152"/>
            <a:ext cx="1" cy="151432"/>
          </a:xfrm>
          <a:prstGeom prst="line">
            <a:avLst/>
          </a:prstGeom>
          <a:ln w="2540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709220" y="3256110"/>
            <a:ext cx="1" cy="151432"/>
          </a:xfrm>
          <a:prstGeom prst="line">
            <a:avLst/>
          </a:prstGeom>
          <a:ln w="2540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855770" y="3290719"/>
            <a:ext cx="1" cy="151432"/>
          </a:xfrm>
          <a:prstGeom prst="line">
            <a:avLst/>
          </a:prstGeom>
          <a:ln w="2540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370339" y="3319928"/>
            <a:ext cx="1" cy="151432"/>
          </a:xfrm>
          <a:prstGeom prst="line">
            <a:avLst/>
          </a:prstGeom>
          <a:ln w="2540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150749" y="3247872"/>
            <a:ext cx="1" cy="151432"/>
          </a:xfrm>
          <a:prstGeom prst="line">
            <a:avLst/>
          </a:prstGeom>
          <a:ln w="2540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611548" y="3099342"/>
            <a:ext cx="6832724" cy="220586"/>
          </a:xfrm>
          <a:prstGeom prst="rect">
            <a:avLst/>
          </a:prstGeom>
          <a:solidFill>
            <a:srgbClr val="3366FF"/>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200" dirty="0" smtClean="0">
                <a:solidFill>
                  <a:schemeClr val="bg1"/>
                </a:solidFill>
                <a:latin typeface="+mn-lt"/>
                <a:ea typeface="+mn-ea"/>
              </a:rPr>
              <a:t>ユニバーサル</a:t>
            </a:r>
            <a:r>
              <a:rPr kumimoji="0" lang="en-US" altLang="ja-JP" sz="1200" dirty="0" smtClean="0">
                <a:solidFill>
                  <a:schemeClr val="bg1"/>
                </a:solidFill>
                <a:latin typeface="+mn-lt"/>
                <a:ea typeface="+mn-ea"/>
              </a:rPr>
              <a:t>Windows</a:t>
            </a:r>
            <a:r>
              <a:rPr kumimoji="0" lang="ja-JP" altLang="en-US" sz="1200" dirty="0" smtClean="0">
                <a:solidFill>
                  <a:schemeClr val="bg1"/>
                </a:solidFill>
                <a:latin typeface="+mn-lt"/>
                <a:ea typeface="+mn-ea"/>
              </a:rPr>
              <a:t>アプリ</a:t>
            </a:r>
            <a:endParaRPr kumimoji="0" lang="ja-JP" altLang="en-US" sz="1200" dirty="0">
              <a:solidFill>
                <a:schemeClr val="bg1"/>
              </a:solidFill>
              <a:latin typeface="+mn-lt"/>
              <a:ea typeface="+mn-ea"/>
            </a:endParaRPr>
          </a:p>
        </p:txBody>
      </p:sp>
      <p:cxnSp>
        <p:nvCxnSpPr>
          <p:cNvPr id="26" name="直線コネクタ 25"/>
          <p:cNvCxnSpPr/>
          <p:nvPr/>
        </p:nvCxnSpPr>
        <p:spPr>
          <a:xfrm>
            <a:off x="2902791" y="5588941"/>
            <a:ext cx="5413625" cy="0"/>
          </a:xfrm>
          <a:prstGeom prst="line">
            <a:avLst/>
          </a:prstGeom>
          <a:ln w="38100" cap="rnd">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8316416" y="1514500"/>
            <a:ext cx="0" cy="4074441"/>
          </a:xfrm>
          <a:prstGeom prst="line">
            <a:avLst/>
          </a:prstGeom>
          <a:ln w="38100" cap="rnd">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524328" y="1514500"/>
            <a:ext cx="785788" cy="0"/>
          </a:xfrm>
          <a:prstGeom prst="line">
            <a:avLst/>
          </a:prstGeom>
          <a:ln w="38100" cap="rnd">
            <a:solidFill>
              <a:srgbClr val="C00000"/>
            </a:solidFill>
            <a:head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521015" y="3468124"/>
            <a:ext cx="785788" cy="0"/>
          </a:xfrm>
          <a:prstGeom prst="line">
            <a:avLst/>
          </a:prstGeom>
          <a:ln w="38100" cap="rnd">
            <a:solidFill>
              <a:srgbClr val="C00000"/>
            </a:solidFill>
            <a:head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6300192" y="4754860"/>
            <a:ext cx="2160240" cy="569235"/>
          </a:xfrm>
          <a:prstGeom prst="rect">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pPr>
            <a:r>
              <a:rPr kumimoji="0" lang="en-US" altLang="ja-JP" sz="1200" dirty="0">
                <a:solidFill>
                  <a:schemeClr val="bg1"/>
                </a:solidFill>
              </a:rPr>
              <a:t>Web</a:t>
            </a:r>
            <a:r>
              <a:rPr kumimoji="0" lang="ja-JP" altLang="en-US" sz="1200" dirty="0">
                <a:solidFill>
                  <a:schemeClr val="bg1"/>
                </a:solidFill>
              </a:rPr>
              <a:t>ブラウザさえあれば</a:t>
            </a:r>
            <a:endParaRPr kumimoji="0" lang="en-US" altLang="ja-JP" sz="1200" dirty="0">
              <a:solidFill>
                <a:schemeClr val="bg1"/>
              </a:solidFill>
            </a:endParaRPr>
          </a:p>
          <a:p>
            <a:pPr>
              <a:spcBef>
                <a:spcPct val="20000"/>
              </a:spcBef>
            </a:pPr>
            <a:r>
              <a:rPr kumimoji="0" lang="ja-JP" altLang="en-US" sz="1200" dirty="0">
                <a:solidFill>
                  <a:schemeClr val="bg1"/>
                </a:solidFill>
              </a:rPr>
              <a:t>あらゆるデバイスに対応可能</a:t>
            </a:r>
          </a:p>
        </p:txBody>
      </p:sp>
      <p:sp>
        <p:nvSpPr>
          <p:cNvPr id="114" name="下矢印吹き出し 113"/>
          <p:cNvSpPr/>
          <p:nvPr/>
        </p:nvSpPr>
        <p:spPr bwMode="auto">
          <a:xfrm>
            <a:off x="2051720" y="3386708"/>
            <a:ext cx="285749" cy="500063"/>
          </a:xfrm>
          <a:prstGeom prst="downArrowCallout">
            <a:avLst>
              <a:gd name="adj1" fmla="val 50000"/>
              <a:gd name="adj2" fmla="val 25000"/>
              <a:gd name="adj3" fmla="val 34143"/>
              <a:gd name="adj4" fmla="val 82116"/>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555774" y="3402905"/>
            <a:ext cx="285749" cy="500063"/>
          </a:xfrm>
          <a:prstGeom prst="downArrowCallout">
            <a:avLst>
              <a:gd name="adj1" fmla="val 50000"/>
              <a:gd name="adj2" fmla="val 25000"/>
              <a:gd name="adj3" fmla="val 34143"/>
              <a:gd name="adj4" fmla="val 82116"/>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716016" y="3386708"/>
            <a:ext cx="285749" cy="500063"/>
          </a:xfrm>
          <a:prstGeom prst="downArrowCallout">
            <a:avLst>
              <a:gd name="adj1" fmla="val 50000"/>
              <a:gd name="adj2" fmla="val 25000"/>
              <a:gd name="adj3" fmla="val 34143"/>
              <a:gd name="adj4" fmla="val 82116"/>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227466" y="3397083"/>
            <a:ext cx="285749" cy="500063"/>
          </a:xfrm>
          <a:prstGeom prst="downArrowCallout">
            <a:avLst>
              <a:gd name="adj1" fmla="val 50000"/>
              <a:gd name="adj2" fmla="val 25000"/>
              <a:gd name="adj3" fmla="val 34143"/>
              <a:gd name="adj4" fmla="val 82116"/>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7007876" y="3402905"/>
            <a:ext cx="285749" cy="500063"/>
          </a:xfrm>
          <a:prstGeom prst="downArrowCallout">
            <a:avLst>
              <a:gd name="adj1" fmla="val 50000"/>
              <a:gd name="adj2" fmla="val 25000"/>
              <a:gd name="adj3" fmla="val 34143"/>
              <a:gd name="adj4" fmla="val 82116"/>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0" name="下矢印吹き出し 79"/>
          <p:cNvSpPr/>
          <p:nvPr/>
        </p:nvSpPr>
        <p:spPr bwMode="auto">
          <a:xfrm>
            <a:off x="2627784" y="1298476"/>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4" name="下矢印吹き出し 93"/>
          <p:cNvSpPr/>
          <p:nvPr/>
        </p:nvSpPr>
        <p:spPr bwMode="auto">
          <a:xfrm>
            <a:off x="4570434" y="1298476"/>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下矢印吹き出し 99"/>
          <p:cNvSpPr/>
          <p:nvPr/>
        </p:nvSpPr>
        <p:spPr bwMode="auto">
          <a:xfrm>
            <a:off x="6876256" y="1298476"/>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正方形/長方形 10"/>
          <p:cNvSpPr>
            <a:spLocks noChangeArrowheads="1"/>
          </p:cNvSpPr>
          <p:nvPr/>
        </p:nvSpPr>
        <p:spPr bwMode="auto">
          <a:xfrm>
            <a:off x="3879040" y="4173212"/>
            <a:ext cx="1629052" cy="362772"/>
          </a:xfrm>
          <a:prstGeom prst="rect">
            <a:avLst/>
          </a:prstGeom>
          <a:solidFill>
            <a:schemeClr val="bg1">
              <a:lumMod val="6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508092" y="4178796"/>
            <a:ext cx="1112451" cy="360040"/>
          </a:xfrm>
          <a:prstGeom prst="rect">
            <a:avLst/>
          </a:prstGeom>
          <a:solidFill>
            <a:schemeClr val="tx1">
              <a:lumMod val="50000"/>
              <a:lumOff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592625" y="4173212"/>
            <a:ext cx="851647" cy="365624"/>
          </a:xfrm>
          <a:prstGeom prst="rect">
            <a:avLst/>
          </a:prstGeom>
          <a:solidFill>
            <a:schemeClr val="bg1">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603294" y="2084980"/>
            <a:ext cx="1840988" cy="362772"/>
          </a:xfrm>
          <a:prstGeom prst="rect">
            <a:avLst/>
          </a:prstGeom>
          <a:solidFill>
            <a:schemeClr val="bg1">
              <a:lumMod val="6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104" name="下矢印吹き出し 103"/>
          <p:cNvSpPr/>
          <p:nvPr/>
        </p:nvSpPr>
        <p:spPr bwMode="auto">
          <a:xfrm>
            <a:off x="2411760" y="3386708"/>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5" name="下矢印吹き出し 104"/>
          <p:cNvSpPr/>
          <p:nvPr/>
        </p:nvSpPr>
        <p:spPr bwMode="auto">
          <a:xfrm>
            <a:off x="5076056" y="3386708"/>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6" name="下矢印吹き出し 105"/>
          <p:cNvSpPr/>
          <p:nvPr/>
        </p:nvSpPr>
        <p:spPr bwMode="auto">
          <a:xfrm>
            <a:off x="5508104" y="3386708"/>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タイトル 11"/>
          <p:cNvSpPr>
            <a:spLocks noGrp="1"/>
          </p:cNvSpPr>
          <p:nvPr>
            <p:ph type="title"/>
          </p:nvPr>
        </p:nvSpPr>
        <p:spPr/>
        <p:txBody>
          <a:bodyPr/>
          <a:lstStyle/>
          <a:p>
            <a:r>
              <a:rPr lang="ja-JP" altLang="ja-JP" dirty="0"/>
              <a:t>新しいクライアント環境（１） </a:t>
            </a:r>
            <a:endParaRPr kumimoji="1" lang="ja-JP" altLang="en-US" dirty="0"/>
          </a:p>
        </p:txBody>
      </p:sp>
      <p:sp>
        <p:nvSpPr>
          <p:cNvPr id="9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98</a:t>
            </a:fld>
            <a:endParaRPr kumimoji="1" lang="ja-JP" altLang="en-US" dirty="0"/>
          </a:p>
        </p:txBody>
      </p:sp>
    </p:spTree>
    <p:extLst>
      <p:ext uri="{BB962C8B-B14F-4D97-AF65-F5344CB8AC3E}">
        <p14:creationId xmlns:p14="http://schemas.microsoft.com/office/powerpoint/2010/main" val="174020208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新しいクライアント環境</a:t>
            </a:r>
            <a:r>
              <a:rPr lang="ja-JP" altLang="ja-JP" dirty="0" smtClean="0"/>
              <a:t>（</a:t>
            </a:r>
            <a:r>
              <a:rPr lang="ja-JP" altLang="en-US" dirty="0" smtClean="0"/>
              <a:t>２</a:t>
            </a:r>
            <a:r>
              <a:rPr lang="ja-JP" altLang="ja-JP" dirty="0" smtClean="0"/>
              <a:t>） </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411175699"/>
              </p:ext>
            </p:extLst>
          </p:nvPr>
        </p:nvGraphicFramePr>
        <p:xfrm>
          <a:off x="755576" y="1262038"/>
          <a:ext cx="7704856" cy="467360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a:txBody>
                    <a:bodyPr/>
                    <a:lstStyle/>
                    <a:p>
                      <a:pPr algn="ctr"/>
                      <a:endParaRPr kumimoji="1" lang="ja-JP" altLang="en-US" sz="1200" dirty="0"/>
                    </a:p>
                  </a:txBody>
                  <a:tcPr anchor="ctr"/>
                </a:tc>
                <a:tc>
                  <a:txBody>
                    <a:bodyPr/>
                    <a:lstStyle/>
                    <a:p>
                      <a:pPr algn="ctr"/>
                      <a:r>
                        <a:rPr kumimoji="1" lang="en-US" altLang="ja-JP" sz="1200" dirty="0" smtClean="0"/>
                        <a:t>Apple</a:t>
                      </a:r>
                      <a:endParaRPr kumimoji="1" lang="ja-JP" altLang="en-US" sz="1200" dirty="0"/>
                    </a:p>
                  </a:txBody>
                  <a:tcPr anchor="ctr"/>
                </a:tc>
                <a:tc>
                  <a:txBody>
                    <a:bodyPr/>
                    <a:lstStyle/>
                    <a:p>
                      <a:pPr algn="ctr"/>
                      <a:r>
                        <a:rPr kumimoji="1" lang="en-US" altLang="ja-JP" sz="1200" dirty="0" smtClean="0"/>
                        <a:t>Microsoft</a:t>
                      </a:r>
                      <a:endParaRPr kumimoji="1" lang="ja-JP" altLang="en-US" sz="1200" dirty="0"/>
                    </a:p>
                  </a:txBody>
                  <a:tcPr anchor="ctr"/>
                </a:tc>
                <a:tc>
                  <a:txBody>
                    <a:bodyPr/>
                    <a:lstStyle/>
                    <a:p>
                      <a:pPr algn="ctr"/>
                      <a:r>
                        <a:rPr kumimoji="1" lang="en-US" altLang="ja-JP" sz="1200" dirty="0" smtClean="0"/>
                        <a:t>Google</a:t>
                      </a:r>
                      <a:endParaRPr kumimoji="1" lang="ja-JP" altLang="en-US" sz="1200" dirty="0"/>
                    </a:p>
                  </a:txBody>
                  <a:tcPr anchor="ctr"/>
                </a:tc>
              </a:tr>
              <a:tr h="370840">
                <a:tc>
                  <a:txBody>
                    <a:bodyPr/>
                    <a:lstStyle/>
                    <a:p>
                      <a:r>
                        <a:rPr kumimoji="1" lang="ja-JP" altLang="en-US" sz="1200" dirty="0" smtClean="0"/>
                        <a:t>アプリ戦略</a:t>
                      </a:r>
                      <a:endParaRPr kumimoji="1" lang="ja-JP" altLang="en-US" sz="1200" dirty="0"/>
                    </a:p>
                  </a:txBody>
                  <a:tcPr anchor="ctr"/>
                </a:tc>
                <a:tc>
                  <a:txBody>
                    <a:bodyPr/>
                    <a:lstStyle/>
                    <a:p>
                      <a:pPr algn="ctr"/>
                      <a:r>
                        <a:rPr kumimoji="1" lang="ja-JP" altLang="en-US" sz="1200" dirty="0" smtClean="0"/>
                        <a:t>専用アプリ</a:t>
                      </a:r>
                      <a:endParaRPr kumimoji="1" lang="en-US" altLang="ja-JP" sz="1200" dirty="0" smtClean="0"/>
                    </a:p>
                  </a:txBody>
                  <a:tcPr anchor="ctr"/>
                </a:tc>
                <a:tc>
                  <a:txBody>
                    <a:bodyPr/>
                    <a:lstStyle/>
                    <a:p>
                      <a:pPr algn="ctr"/>
                      <a:r>
                        <a:rPr kumimoji="1" lang="ja-JP" altLang="en-US" sz="1200" dirty="0" smtClean="0"/>
                        <a:t>ユニバーサル</a:t>
                      </a:r>
                      <a:r>
                        <a:rPr kumimoji="1" lang="en-US" altLang="ja-JP" sz="1200" dirty="0" smtClean="0"/>
                        <a:t>Windows</a:t>
                      </a:r>
                    </a:p>
                    <a:p>
                      <a:pPr algn="ctr"/>
                      <a:r>
                        <a:rPr kumimoji="1" lang="ja-JP" altLang="en-US" sz="1200" dirty="0" smtClean="0"/>
                        <a:t>アプリ</a:t>
                      </a:r>
                      <a:endParaRPr kumimoji="1" lang="en-US" altLang="ja-JP" sz="1200" dirty="0" smtClean="0"/>
                    </a:p>
                  </a:txBody>
                  <a:tcPr anchor="ctr"/>
                </a:tc>
                <a:tc>
                  <a:txBody>
                    <a:bodyPr/>
                    <a:lstStyle/>
                    <a:p>
                      <a:pPr algn="ctr"/>
                      <a:r>
                        <a:rPr kumimoji="1" lang="en-US" altLang="ja-JP" sz="1200" dirty="0" smtClean="0"/>
                        <a:t>Web</a:t>
                      </a:r>
                      <a:r>
                        <a:rPr kumimoji="1" lang="ja-JP" altLang="en-US" sz="1200" dirty="0" smtClean="0"/>
                        <a:t>サービス</a:t>
                      </a:r>
                      <a:endParaRPr kumimoji="1" lang="ja-JP" altLang="en-US" sz="1200" dirty="0"/>
                    </a:p>
                  </a:txBody>
                  <a:tcPr anchor="ctr"/>
                </a:tc>
              </a:tr>
              <a:tr h="370840">
                <a:tc>
                  <a:txBody>
                    <a:bodyPr/>
                    <a:lstStyle/>
                    <a:p>
                      <a:r>
                        <a:rPr kumimoji="1" lang="ja-JP" altLang="en-US" sz="1200" dirty="0" smtClean="0"/>
                        <a:t>機能</a:t>
                      </a:r>
                      <a:endParaRPr kumimoji="1" lang="ja-JP" altLang="en-US" sz="1200" dirty="0"/>
                    </a:p>
                  </a:txBody>
                  <a:tcPr anchor="ctr"/>
                </a:tc>
                <a:tc>
                  <a:txBody>
                    <a:bodyPr/>
                    <a:lstStyle/>
                    <a:p>
                      <a:pPr algn="ctr"/>
                      <a:r>
                        <a:rPr kumimoji="1" lang="ja-JP" altLang="en-US" sz="1200" dirty="0" smtClean="0"/>
                        <a:t>◎</a:t>
                      </a:r>
                      <a:endParaRPr kumimoji="1" lang="ja-JP" altLang="en-US" sz="1200" dirty="0"/>
                    </a:p>
                  </a:txBody>
                  <a:tcPr anchor="ctr"/>
                </a:tc>
                <a:tc>
                  <a:txBody>
                    <a:bodyPr/>
                    <a:lstStyle/>
                    <a:p>
                      <a:pPr algn="ctr"/>
                      <a:r>
                        <a:rPr kumimoji="1" lang="ja-JP" altLang="en-US" sz="1200" dirty="0" smtClean="0"/>
                        <a:t>◎</a:t>
                      </a:r>
                      <a:r>
                        <a:rPr kumimoji="1" lang="en-US" altLang="ja-JP" sz="1200" dirty="0" smtClean="0"/>
                        <a:t>?</a:t>
                      </a:r>
                      <a:endParaRPr kumimoji="1" lang="ja-JP" altLang="en-US" sz="1200" dirty="0"/>
                    </a:p>
                  </a:txBody>
                  <a:tcPr anchor="ctr"/>
                </a:tc>
                <a:tc>
                  <a:txBody>
                    <a:bodyPr/>
                    <a:lstStyle/>
                    <a:p>
                      <a:pPr algn="ctr"/>
                      <a:r>
                        <a:rPr kumimoji="1" lang="ja-JP" altLang="en-US" sz="1200" dirty="0" smtClean="0"/>
                        <a:t>○→◎</a:t>
                      </a:r>
                      <a:endParaRPr kumimoji="1" lang="en-US" altLang="ja-JP" sz="1200" dirty="0" smtClean="0"/>
                    </a:p>
                    <a:p>
                      <a:pPr algn="ctr"/>
                      <a:r>
                        <a:rPr kumimoji="1" lang="ja-JP" altLang="en-US" sz="1200" dirty="0" smtClean="0"/>
                        <a:t>今後改善の可能性あり</a:t>
                      </a:r>
                      <a:endParaRPr kumimoji="1" lang="ja-JP" altLang="en-US" sz="1200" dirty="0"/>
                    </a:p>
                  </a:txBody>
                  <a:tcPr anchor="ctr"/>
                </a:tc>
              </a:tr>
              <a:tr h="370840">
                <a:tc>
                  <a:txBody>
                    <a:bodyPr/>
                    <a:lstStyle/>
                    <a:p>
                      <a:r>
                        <a:rPr kumimoji="1" lang="ja-JP" altLang="en-US" sz="1200" dirty="0" smtClean="0"/>
                        <a:t>パフォーマンス</a:t>
                      </a:r>
                      <a:endParaRPr kumimoji="1" lang="ja-JP" altLang="en-US" sz="1200" dirty="0"/>
                    </a:p>
                  </a:txBody>
                  <a:tcPr anchor="ctr"/>
                </a:tc>
                <a:tc>
                  <a:txBody>
                    <a:bodyPr/>
                    <a:lstStyle/>
                    <a:p>
                      <a:pPr algn="ctr"/>
                      <a:r>
                        <a:rPr kumimoji="1" lang="ja-JP" altLang="en-US" sz="1200" dirty="0" smtClean="0"/>
                        <a:t>◎</a:t>
                      </a:r>
                      <a:endParaRPr kumimoji="1" lang="ja-JP" altLang="en-US" sz="1200" dirty="0"/>
                    </a:p>
                  </a:txBody>
                  <a:tcPr anchor="ctr"/>
                </a:tc>
                <a:tc>
                  <a:txBody>
                    <a:bodyPr/>
                    <a:lstStyle/>
                    <a:p>
                      <a:pPr algn="ctr"/>
                      <a:r>
                        <a:rPr kumimoji="1" lang="ja-JP" altLang="en-US" sz="1200" dirty="0" smtClean="0"/>
                        <a:t>○</a:t>
                      </a:r>
                      <a:r>
                        <a:rPr kumimoji="1" lang="en-US" altLang="ja-JP" sz="1200" dirty="0" smtClean="0"/>
                        <a:t>?</a:t>
                      </a:r>
                      <a:endParaRPr kumimoji="1" lang="ja-JP" altLang="en-US" sz="1200" dirty="0"/>
                    </a:p>
                  </a:txBody>
                  <a:tcPr anchor="ctr"/>
                </a:tc>
                <a:tc>
                  <a:txBody>
                    <a:bodyPr/>
                    <a:lstStyle/>
                    <a:p>
                      <a:pPr algn="ctr"/>
                      <a:r>
                        <a:rPr kumimoji="1" lang="ja-JP" altLang="en-US" sz="1200" dirty="0" smtClean="0"/>
                        <a:t>○→◎</a:t>
                      </a:r>
                      <a:endParaRPr kumimoji="1" lang="en-US" altLang="ja-JP" sz="1200" dirty="0" smtClean="0"/>
                    </a:p>
                    <a:p>
                      <a:pPr algn="ctr"/>
                      <a:r>
                        <a:rPr kumimoji="1" lang="ja-JP" altLang="en-US" sz="1200" dirty="0" smtClean="0"/>
                        <a:t>今後改善の可能性あり</a:t>
                      </a:r>
                      <a:endParaRPr kumimoji="1" lang="ja-JP" altLang="en-US" sz="1200" dirty="0"/>
                    </a:p>
                  </a:txBody>
                  <a:tcPr anchor="ctr"/>
                </a:tc>
              </a:tr>
              <a:tr h="370840">
                <a:tc>
                  <a:txBody>
                    <a:bodyPr/>
                    <a:lstStyle/>
                    <a:p>
                      <a:r>
                        <a:rPr kumimoji="1" lang="ja-JP" altLang="en-US" sz="1200" dirty="0" smtClean="0"/>
                        <a:t>他社との互換性</a:t>
                      </a:r>
                      <a:endParaRPr kumimoji="1" lang="ja-JP" altLang="en-US" sz="1200" dirty="0"/>
                    </a:p>
                  </a:txBody>
                  <a:tcPr anchor="ctr"/>
                </a:tc>
                <a:tc>
                  <a:txBody>
                    <a:bodyPr/>
                    <a:lstStyle/>
                    <a:p>
                      <a:pPr algn="ctr"/>
                      <a:r>
                        <a:rPr kumimoji="1" lang="en-US" altLang="ja-JP" sz="1200" dirty="0" smtClean="0"/>
                        <a:t>×</a:t>
                      </a:r>
                      <a:endParaRPr kumimoji="1" lang="ja-JP" altLang="en-US" sz="1200" dirty="0"/>
                    </a:p>
                  </a:txBody>
                  <a:tcPr anchor="ctr"/>
                </a:tc>
                <a:tc>
                  <a:txBody>
                    <a:bodyPr/>
                    <a:lstStyle/>
                    <a:p>
                      <a:pPr algn="ctr"/>
                      <a:r>
                        <a:rPr kumimoji="1" lang="en-US" altLang="ja-JP" sz="1200" dirty="0" smtClean="0"/>
                        <a:t>×</a:t>
                      </a:r>
                      <a:endParaRPr kumimoji="1" lang="ja-JP" altLang="en-US" sz="1200" dirty="0"/>
                    </a:p>
                  </a:txBody>
                  <a:tcPr anchor="ctr"/>
                </a:tc>
                <a:tc>
                  <a:txBody>
                    <a:bodyPr/>
                    <a:lstStyle/>
                    <a:p>
                      <a:pPr algn="ctr"/>
                      <a:r>
                        <a:rPr kumimoji="1" lang="ja-JP" altLang="en-US" sz="1200" dirty="0" smtClean="0"/>
                        <a:t>◎</a:t>
                      </a:r>
                      <a:endParaRPr kumimoji="1" lang="ja-JP" altLang="en-US" sz="1200" dirty="0"/>
                    </a:p>
                  </a:txBody>
                  <a:tcPr anchor="ctr"/>
                </a:tc>
              </a:tr>
              <a:tr h="370840">
                <a:tc>
                  <a:txBody>
                    <a:bodyPr/>
                    <a:lstStyle/>
                    <a:p>
                      <a:r>
                        <a:rPr kumimoji="1" lang="ja-JP" altLang="en-US" sz="1200" dirty="0" smtClean="0"/>
                        <a:t>メリット</a:t>
                      </a:r>
                      <a:endParaRPr kumimoji="1" lang="en-US" altLang="ja-JP" sz="1200" dirty="0" smtClean="0"/>
                    </a:p>
                  </a:txBody>
                  <a:tcPr anchor="ctr"/>
                </a:tc>
                <a:tc>
                  <a:txBody>
                    <a:bodyPr/>
                    <a:lstStyle/>
                    <a:p>
                      <a:pPr algn="ctr"/>
                      <a:r>
                        <a:rPr kumimoji="1" lang="ja-JP" altLang="en-US" sz="1200" dirty="0" smtClean="0"/>
                        <a:t>高度な</a:t>
                      </a:r>
                      <a:r>
                        <a:rPr kumimoji="1" lang="en-US" altLang="ja-JP" sz="1200" dirty="0" smtClean="0"/>
                        <a:t>UI/UX</a:t>
                      </a:r>
                      <a:r>
                        <a:rPr kumimoji="1" lang="ja-JP" altLang="en-US" sz="1200" dirty="0" smtClean="0"/>
                        <a:t>を実現できる</a:t>
                      </a:r>
                      <a:endParaRPr kumimoji="1" lang="en-US" altLang="ja-JP" sz="1200" dirty="0" smtClean="0"/>
                    </a:p>
                    <a:p>
                      <a:pPr algn="ctr"/>
                      <a:endParaRPr kumimoji="1" lang="en-US" altLang="ja-JP" sz="1200" dirty="0" smtClean="0"/>
                    </a:p>
                    <a:p>
                      <a:pPr algn="ctr"/>
                      <a:r>
                        <a:rPr kumimoji="1" lang="ja-JP" altLang="en-US" sz="1200" dirty="0" smtClean="0"/>
                        <a:t>パフォーマンスを最適化できる</a:t>
                      </a:r>
                      <a:endParaRPr kumimoji="1" lang="ja-JP" altLang="en-US" sz="1200" dirty="0"/>
                    </a:p>
                  </a:txBody>
                  <a:tcPr anchor="ctr"/>
                </a:tc>
                <a:tc>
                  <a:txBody>
                    <a:bodyPr/>
                    <a:lstStyle/>
                    <a:p>
                      <a:pPr algn="ctr"/>
                      <a:r>
                        <a:rPr kumimoji="1" lang="ja-JP" altLang="en-US" sz="1200" dirty="0" smtClean="0"/>
                        <a:t>ひとつのアプリで全ての</a:t>
                      </a:r>
                      <a:r>
                        <a:rPr kumimoji="1" lang="en-US" altLang="ja-JP" sz="1200" dirty="0" smtClean="0"/>
                        <a:t>Microsoft</a:t>
                      </a:r>
                      <a:r>
                        <a:rPr kumimoji="1" lang="ja-JP" altLang="en-US" sz="1200" dirty="0" smtClean="0"/>
                        <a:t>デバイスをサポートできる</a:t>
                      </a:r>
                      <a:endParaRPr kumimoji="1" lang="ja-JP" altLang="en-US" sz="1200" dirty="0"/>
                    </a:p>
                  </a:txBody>
                  <a:tcPr anchor="ctr"/>
                </a:tc>
                <a:tc>
                  <a:txBody>
                    <a:bodyPr/>
                    <a:lstStyle/>
                    <a:p>
                      <a:pPr algn="ctr"/>
                      <a:r>
                        <a:rPr kumimoji="1" lang="ja-JP" altLang="en-US" sz="1200" dirty="0" smtClean="0"/>
                        <a:t>ひとつのサービスで他社を含め、全てのデバイスをサポートできる</a:t>
                      </a:r>
                      <a:endParaRPr kumimoji="1" lang="ja-JP" altLang="en-US" sz="1200" dirty="0"/>
                    </a:p>
                  </a:txBody>
                  <a:tcPr anchor="ctr"/>
                </a:tc>
              </a:tr>
              <a:tr h="370840">
                <a:tc>
                  <a:txBody>
                    <a:bodyPr/>
                    <a:lstStyle/>
                    <a:p>
                      <a:r>
                        <a:rPr kumimoji="1" lang="ja-JP" altLang="en-US" sz="1200" dirty="0" smtClean="0"/>
                        <a:t>デメリット</a:t>
                      </a:r>
                      <a:endParaRPr kumimoji="1" lang="ja-JP" altLang="en-US" sz="1200" dirty="0"/>
                    </a:p>
                  </a:txBody>
                  <a:tcPr anchor="ctr"/>
                </a:tc>
                <a:tc>
                  <a:txBody>
                    <a:bodyPr/>
                    <a:lstStyle/>
                    <a:p>
                      <a:pPr algn="ctr"/>
                      <a:r>
                        <a:rPr kumimoji="1" lang="ja-JP" altLang="en-US" sz="1200" dirty="0" smtClean="0"/>
                        <a:t>デバイス毎にアプリ開発</a:t>
                      </a:r>
                      <a:endParaRPr kumimoji="1" lang="en-US" altLang="ja-JP" sz="1200" dirty="0" smtClean="0"/>
                    </a:p>
                    <a:p>
                      <a:pPr algn="ctr"/>
                      <a:r>
                        <a:rPr kumimoji="1" lang="ja-JP" altLang="en-US" sz="1200" dirty="0" smtClean="0"/>
                        <a:t>が必要</a:t>
                      </a:r>
                      <a:endParaRPr kumimoji="1" lang="en-US" altLang="ja-JP" sz="1200" dirty="0" smtClean="0"/>
                    </a:p>
                  </a:txBody>
                  <a:tcPr anchor="ctr"/>
                </a:tc>
                <a:tc>
                  <a:txBody>
                    <a:bodyPr/>
                    <a:lstStyle/>
                    <a:p>
                      <a:pPr algn="ctr"/>
                      <a:r>
                        <a:rPr kumimoji="1" lang="ja-JP" altLang="en-US" sz="1200" dirty="0" smtClean="0"/>
                        <a:t>個々のデバイス向けの機能・パフォーマンスの最適化が難しい</a:t>
                      </a:r>
                      <a:endParaRPr kumimoji="1" lang="en-US" altLang="ja-JP" sz="1200" dirty="0" smtClean="0"/>
                    </a:p>
                  </a:txBody>
                  <a:tcPr anchor="ctr"/>
                </a:tc>
                <a:tc>
                  <a:txBody>
                    <a:bodyPr/>
                    <a:lstStyle/>
                    <a:p>
                      <a:pPr algn="ctr"/>
                      <a:r>
                        <a:rPr kumimoji="1" lang="en-US" altLang="ja-JP" sz="1200" dirty="0" smtClean="0"/>
                        <a:t>HTML5</a:t>
                      </a:r>
                      <a:r>
                        <a:rPr kumimoji="1" lang="ja-JP" altLang="en-US" sz="1200" dirty="0" smtClean="0"/>
                        <a:t>の仕様によって</a:t>
                      </a:r>
                      <a:r>
                        <a:rPr kumimoji="1" lang="en-US" altLang="ja-JP" sz="1200" dirty="0" smtClean="0"/>
                        <a:t>UI/UX/</a:t>
                      </a:r>
                      <a:r>
                        <a:rPr kumimoji="1" lang="ja-JP" altLang="en-US" sz="1200" dirty="0" smtClean="0"/>
                        <a:t>パフォーマンスが制限される</a:t>
                      </a:r>
                      <a:endParaRPr kumimoji="1" lang="ja-JP" altLang="en-US" sz="1200" dirty="0"/>
                    </a:p>
                  </a:txBody>
                  <a:tcPr anchor="ctr"/>
                </a:tc>
              </a:tr>
              <a:tr h="370840">
                <a:tc>
                  <a:txBody>
                    <a:bodyPr/>
                    <a:lstStyle/>
                    <a:p>
                      <a:endParaRPr kumimoji="1" lang="ja-JP" altLang="en-US" sz="1200" dirty="0"/>
                    </a:p>
                  </a:txBody>
                  <a:tcPr anchor="ctr"/>
                </a:tc>
                <a:tc>
                  <a:txBody>
                    <a:bodyPr/>
                    <a:lstStyle/>
                    <a:p>
                      <a:pPr algn="ctr"/>
                      <a:r>
                        <a:rPr kumimoji="1" lang="en-US" altLang="ja-JP" sz="1200" dirty="0" smtClean="0"/>
                        <a:t>Apple</a:t>
                      </a:r>
                      <a:r>
                        <a:rPr kumimoji="1" lang="ja-JP" altLang="en-US" sz="1200" dirty="0" smtClean="0"/>
                        <a:t>以外のデバイスをサポートできない</a:t>
                      </a:r>
                      <a:endParaRPr kumimoji="1" lang="ja-JP" altLang="en-US" sz="1200" dirty="0"/>
                    </a:p>
                  </a:txBody>
                  <a:tcPr anchor="ctr"/>
                </a:tc>
                <a:tc>
                  <a:txBody>
                    <a:bodyPr/>
                    <a:lstStyle/>
                    <a:p>
                      <a:pPr algn="ctr"/>
                      <a:r>
                        <a:rPr kumimoji="1" lang="en-US" altLang="ja-JP" sz="1200" dirty="0" smtClean="0"/>
                        <a:t>Microsoft</a:t>
                      </a:r>
                      <a:r>
                        <a:rPr kumimoji="1" lang="ja-JP" altLang="en-US" sz="1200" dirty="0" smtClean="0"/>
                        <a:t>以外のデバイスをサポートできない</a:t>
                      </a:r>
                      <a:endParaRPr kumimoji="1" lang="ja-JP" altLang="en-US" sz="1200" dirty="0"/>
                    </a:p>
                  </a:txBody>
                  <a:tcPr anchor="ctr"/>
                </a:tc>
                <a:tc>
                  <a:txBody>
                    <a:bodyPr/>
                    <a:lstStyle/>
                    <a:p>
                      <a:pPr algn="ctr"/>
                      <a:r>
                        <a:rPr kumimoji="1" lang="en-US" altLang="ja-JP" sz="1200" dirty="0" smtClean="0"/>
                        <a:t>HTML5</a:t>
                      </a:r>
                      <a:r>
                        <a:rPr kumimoji="1" lang="ja-JP" altLang="en-US" sz="1200" dirty="0" smtClean="0"/>
                        <a:t>の標準化の遅れと</a:t>
                      </a:r>
                      <a:endParaRPr kumimoji="1" lang="en-US" altLang="ja-JP" sz="1200" dirty="0" smtClean="0"/>
                    </a:p>
                    <a:p>
                      <a:pPr algn="ctr"/>
                      <a:r>
                        <a:rPr kumimoji="1" lang="ja-JP" altLang="en-US" sz="1200" dirty="0" smtClean="0"/>
                        <a:t>ノウハウの蓄積</a:t>
                      </a:r>
                      <a:endParaRPr kumimoji="1" lang="ja-JP" altLang="en-US" sz="1200" dirty="0"/>
                    </a:p>
                  </a:txBody>
                  <a:tcPr anchor="ctr"/>
                </a:tc>
              </a:tr>
              <a:tr h="370840">
                <a:tc>
                  <a:txBody>
                    <a:bodyPr/>
                    <a:lstStyle/>
                    <a:p>
                      <a:r>
                        <a:rPr kumimoji="1" lang="ja-JP" altLang="en-US" sz="1200" dirty="0" smtClean="0"/>
                        <a:t>可能性</a:t>
                      </a:r>
                      <a:endParaRPr kumimoji="1" lang="ja-JP" altLang="en-US" sz="1200" dirty="0"/>
                    </a:p>
                  </a:txBody>
                  <a:tcPr anchor="ctr"/>
                </a:tc>
                <a:tc>
                  <a:txBody>
                    <a:bodyPr/>
                    <a:lstStyle/>
                    <a:p>
                      <a:pPr algn="ctr"/>
                      <a:r>
                        <a:rPr kumimoji="1" lang="ja-JP" altLang="en-US" sz="1200" dirty="0" smtClean="0"/>
                        <a:t>ブラウザを使って</a:t>
                      </a:r>
                      <a:r>
                        <a:rPr kumimoji="1" lang="en-US" altLang="ja-JP" sz="1200" dirty="0" smtClean="0"/>
                        <a:t>Web</a:t>
                      </a:r>
                      <a:r>
                        <a:rPr kumimoji="1" lang="ja-JP" altLang="en-US" sz="1200" dirty="0" smtClean="0"/>
                        <a:t>サービスにも対応できる</a:t>
                      </a:r>
                      <a:endParaRPr kumimoji="1" lang="ja-JP"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ブラウザを使って</a:t>
                      </a:r>
                      <a:r>
                        <a:rPr kumimoji="1" lang="en-US" altLang="ja-JP" sz="1200" dirty="0" smtClean="0"/>
                        <a:t>Web</a:t>
                      </a:r>
                      <a:r>
                        <a:rPr kumimoji="1" lang="ja-JP" altLang="en-US" sz="1200" dirty="0" smtClean="0"/>
                        <a:t>サービスにも対応できる</a:t>
                      </a:r>
                    </a:p>
                  </a:txBody>
                  <a:tcPr anchor="ctr"/>
                </a:tc>
                <a:tc>
                  <a:txBody>
                    <a:bodyPr/>
                    <a:lstStyle/>
                    <a:p>
                      <a:pPr algn="ctr"/>
                      <a:r>
                        <a:rPr kumimoji="1" lang="en-US" altLang="ja-JP" sz="1200" dirty="0" smtClean="0"/>
                        <a:t>HTML5</a:t>
                      </a:r>
                      <a:r>
                        <a:rPr kumimoji="1" lang="ja-JP" altLang="en-US" sz="1200" dirty="0" smtClean="0"/>
                        <a:t>が進化すれば専用アプリと遜色の無いアプリを作ることができる</a:t>
                      </a:r>
                      <a:endParaRPr kumimoji="1" lang="ja-JP" altLang="en-US" sz="1200" dirty="0"/>
                    </a:p>
                  </a:txBody>
                  <a:tcPr anchor="ctr"/>
                </a:tc>
              </a:tr>
            </a:tbl>
          </a:graphicData>
        </a:graphic>
      </p:graphicFrame>
      <p:sp>
        <p:nvSpPr>
          <p:cNvPr id="8" name="正方形/長方形 7"/>
          <p:cNvSpPr/>
          <p:nvPr/>
        </p:nvSpPr>
        <p:spPr>
          <a:xfrm>
            <a:off x="6516216" y="3379862"/>
            <a:ext cx="1944216"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99792" y="4839072"/>
            <a:ext cx="3816424"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99</a:t>
            </a:fld>
            <a:endParaRPr kumimoji="1" lang="ja-JP" altLang="en-US" dirty="0"/>
          </a:p>
        </p:txBody>
      </p:sp>
    </p:spTree>
    <p:extLst>
      <p:ext uri="{BB962C8B-B14F-4D97-AF65-F5344CB8AC3E}">
        <p14:creationId xmlns:p14="http://schemas.microsoft.com/office/powerpoint/2010/main" val="1765465642"/>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3320</TotalTime>
  <Words>7278</Words>
  <Application>Microsoft Macintosh PowerPoint</Application>
  <PresentationFormat>画面に合わせる (4:3)</PresentationFormat>
  <Paragraphs>2559</Paragraphs>
  <Slides>111</Slides>
  <Notes>29</Notes>
  <HiddenSlides>0</HiddenSlides>
  <MMClips>0</MMClips>
  <ScaleCrop>false</ScaleCrop>
  <HeadingPairs>
    <vt:vector size="4" baseType="variant">
      <vt:variant>
        <vt:lpstr>テーマ</vt:lpstr>
      </vt:variant>
      <vt:variant>
        <vt:i4>1</vt:i4>
      </vt:variant>
      <vt:variant>
        <vt:lpstr>スライド タイトル</vt:lpstr>
      </vt:variant>
      <vt:variant>
        <vt:i4>111</vt:i4>
      </vt:variant>
    </vt:vector>
  </HeadingPairs>
  <TitlesOfParts>
    <vt:vector size="112" baseType="lpstr">
      <vt:lpstr>NC標準テンプレート</vt:lpstr>
      <vt:lpstr>【図解】 コレ１枚でわかる最新ITトレンド</vt:lpstr>
      <vt:lpstr>ご案内</vt:lpstr>
      <vt:lpstr>コレ一枚でわかる最新のITトレンド</vt:lpstr>
      <vt:lpstr>目次</vt:lpstr>
      <vt:lpstr>PowerPoint プレゼンテーション</vt:lpstr>
      <vt:lpstr>コレ一枚でわかるクラウドコンピューティング</vt:lpstr>
      <vt:lpstr>PowerPoint プレゼンテーション</vt:lpstr>
      <vt:lpstr>「自家発電モデル」から「発電所モデル」へ</vt:lpstr>
      <vt:lpstr>システム資源のECサイト</vt:lpstr>
      <vt:lpstr>クラウドならではの費用対効果の考え方</vt:lpstr>
      <vt:lpstr>クラウドがもたらす本当の変化（１）</vt:lpstr>
      <vt:lpstr>クラウドがもたらす本当の変化（２）</vt:lpstr>
      <vt:lpstr>PowerPoint プレゼンテーション</vt:lpstr>
      <vt:lpstr>歴史的背景から考えるクラウドへの期待</vt:lpstr>
      <vt:lpstr>情報システム部門の現状から考えるクラウドへの期待</vt:lpstr>
      <vt:lpstr>PowerPoint プレゼンテーション</vt:lpstr>
      <vt:lpstr>クラウドの定義／NISTの定義</vt:lpstr>
      <vt:lpstr>クラウドの定義／サービス・モデル (Service Model)</vt:lpstr>
      <vt:lpstr>クラウドの定義／配置モデル (Deployment Model)</vt:lpstr>
      <vt:lpstr>ハイブリッド・クラウド</vt:lpstr>
      <vt:lpstr>５つの必須の特徴</vt:lpstr>
      <vt:lpstr>PowerPoint プレゼンテーション</vt:lpstr>
      <vt:lpstr>ガバナンスが効かないという都市伝説</vt:lpstr>
      <vt:lpstr>セキュリティが心配という都市伝説</vt:lpstr>
      <vt:lpstr>日米の企業文化の違いとクラウドへの期待</vt:lpstr>
      <vt:lpstr>クラウドの価値を引き出すための戦略 </vt:lpstr>
      <vt:lpstr>PowerPoint プレゼンテーション</vt:lpstr>
      <vt:lpstr>クラウドによってもたらされる3つの価値 </vt:lpstr>
      <vt:lpstr>クラウドのビジネス・モデル</vt:lpstr>
      <vt:lpstr>PowerPoint プレゼンテーション</vt:lpstr>
      <vt:lpstr>コレ一枚でわかるモバイルとウェアラブル</vt:lpstr>
      <vt:lpstr>パソコンとモバイルデバイスの違い</vt:lpstr>
      <vt:lpstr>モバイルデバイスが変えたIT利用シーン</vt:lpstr>
      <vt:lpstr>ユーザーからの簡便な情報発信と共有</vt:lpstr>
      <vt:lpstr>ウェアラブル・デバイスの登場</vt:lpstr>
      <vt:lpstr>ウェアラブル・デバイスの種類と使われ方</vt:lpstr>
      <vt:lpstr>モバイル・ウェアラブルとクラウドとの関係</vt:lpstr>
      <vt:lpstr>モバイル・デバイスの歴史</vt:lpstr>
      <vt:lpstr>iPhoneの成功とその理由</vt:lpstr>
      <vt:lpstr>クラウドとモバイルの関係</vt:lpstr>
      <vt:lpstr>クライアント・プラットフォームとしてのWindows</vt:lpstr>
      <vt:lpstr>クラウドとモバイルの関係</vt:lpstr>
      <vt:lpstr>Ajaxの登場</vt:lpstr>
      <vt:lpstr>ブラウザーの進化とAjax</vt:lpstr>
      <vt:lpstr>Webアプリとネイティブアプリ</vt:lpstr>
      <vt:lpstr>モバイルファースト・モバイルシフトの波</vt:lpstr>
      <vt:lpstr>PowerPoint プレゼンテーション</vt:lpstr>
      <vt:lpstr>コレ１枚でわかるITインフラ</vt:lpstr>
      <vt:lpstr>コンピューターをつなげる</vt:lpstr>
      <vt:lpstr>人をつなげる</vt:lpstr>
      <vt:lpstr>ものをつなげる</vt:lpstr>
      <vt:lpstr>これからのITインフラを支える仮想化</vt:lpstr>
      <vt:lpstr>「仮想化」の本当の意味</vt:lpstr>
      <vt:lpstr>仮想化の3つのタイプ</vt:lpstr>
      <vt:lpstr>仮想化の歴史</vt:lpstr>
      <vt:lpstr>サーバー仮想化</vt:lpstr>
      <vt:lpstr>サーバー仮想化が変えたサーバー利用の常識（１） </vt:lpstr>
      <vt:lpstr>サーバー仮想化が変えたサーバー利用の常識（２） </vt:lpstr>
      <vt:lpstr>「サーバー仮想化」だけではない仮想化</vt:lpstr>
      <vt:lpstr>デスクトップ仮想化とアプリケーション仮装化</vt:lpstr>
      <vt:lpstr>クライアント仮想化</vt:lpstr>
      <vt:lpstr>ストレージ仮想化</vt:lpstr>
      <vt:lpstr>ネットワークの仮想化</vt:lpstr>
      <vt:lpstr>仮想化の先にあるITインフラ全体のソフトウェア化</vt:lpstr>
      <vt:lpstr>ITで変わるこれからのワークスタイル</vt:lpstr>
      <vt:lpstr>常識が変わるPCの使い方</vt:lpstr>
      <vt:lpstr>利便性の向上とセキュリティについての考え方</vt:lpstr>
      <vt:lpstr>PowerPoint プレゼンテーション</vt:lpstr>
      <vt:lpstr>PowerPoint プレゼンテーション</vt:lpstr>
      <vt:lpstr>コレ一枚でわかるIoTとビッグデータ</vt:lpstr>
      <vt:lpstr>PowerPoint プレゼンテーション</vt:lpstr>
      <vt:lpstr>なぜ、いまIoTなのか</vt:lpstr>
      <vt:lpstr>なぜ、いまビッグデータなのか</vt:lpstr>
      <vt:lpstr>IoTとビッグデータの関係</vt:lpstr>
      <vt:lpstr>PowerPoint プレゼンテーション</vt:lpstr>
      <vt:lpstr>IoTの仕組み</vt:lpstr>
      <vt:lpstr>IoTの使われ方</vt:lpstr>
      <vt:lpstr>PowerPoint プレゼンテーション</vt:lpstr>
      <vt:lpstr>ビッグデータの仕組み</vt:lpstr>
      <vt:lpstr>ビッグデータの使われ方</vt:lpstr>
      <vt:lpstr>PowerPoint プレゼンテーション</vt:lpstr>
      <vt:lpstr>コレ一枚でわかるスマートマシン</vt:lpstr>
      <vt:lpstr>コレ一枚でわかるスマートマシン</vt:lpstr>
      <vt:lpstr>スマートマシンを実現させる４つのテクノロジー </vt:lpstr>
      <vt:lpstr>スマートマシンが実現しようとしている世界 </vt:lpstr>
      <vt:lpstr>マン・マシン・インターフェイスとしてのスマートマシン</vt:lpstr>
      <vt:lpstr>スマートマシンの頭脳「人工知能」</vt:lpstr>
      <vt:lpstr>ルールベースと統計アプローチによる「機械学習」</vt:lpstr>
      <vt:lpstr>ニューラル・ネットワークとディープラーニング</vt:lpstr>
      <vt:lpstr>PowerPoint プレゼンテーション</vt:lpstr>
      <vt:lpstr>アジャイル開発（１）</vt:lpstr>
      <vt:lpstr>アジャイル開発（２）</vt:lpstr>
      <vt:lpstr>DevOps</vt:lpstr>
      <vt:lpstr>「ムーアの法則」と「メトカーフの法則」 </vt:lpstr>
      <vt:lpstr>ARM（アーム）プロセッサ</vt:lpstr>
      <vt:lpstr>HTML5（１）</vt:lpstr>
      <vt:lpstr>HTML5（２）</vt:lpstr>
      <vt:lpstr>新しいクライアント環境（１） </vt:lpstr>
      <vt:lpstr>新しいクライアント環境（２） </vt:lpstr>
      <vt:lpstr>ソーシャルグラフ</vt:lpstr>
      <vt:lpstr>コンテナ型仮想化「Docker」</vt:lpstr>
      <vt:lpstr>シンクライアント</vt:lpstr>
      <vt:lpstr>オープン</vt:lpstr>
      <vt:lpstr>Chromebook</vt:lpstr>
      <vt:lpstr>デジタルマーケティング（２）</vt:lpstr>
      <vt:lpstr>デジタルマーケティング（１）</vt:lpstr>
      <vt:lpstr>データサイエンティスト</vt:lpstr>
      <vt:lpstr>コンテキスト・テクノロジー</vt:lpstr>
      <vt:lpstr>3Dプリンタ</vt:lpstr>
      <vt:lpstr>関連情報</vt:lpstr>
      <vt:lpstr>PowerPoint プレゼンテーション</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161</cp:revision>
  <dcterms:created xsi:type="dcterms:W3CDTF">2014-04-30T01:58:06Z</dcterms:created>
  <dcterms:modified xsi:type="dcterms:W3CDTF">2015-01-11T01:11:47Z</dcterms:modified>
</cp:coreProperties>
</file>