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handoutMasterIdLst>
    <p:handoutMasterId r:id="rId82"/>
  </p:handoutMasterIdLst>
  <p:sldIdLst>
    <p:sldId id="719" r:id="rId2"/>
    <p:sldId id="2146846951" r:id="rId3"/>
    <p:sldId id="2146847523" r:id="rId4"/>
    <p:sldId id="2146847524" r:id="rId5"/>
    <p:sldId id="2147479029" r:id="rId6"/>
    <p:sldId id="2147479100" r:id="rId7"/>
    <p:sldId id="2147479030" r:id="rId8"/>
    <p:sldId id="2146846910" r:id="rId9"/>
    <p:sldId id="2146847635" r:id="rId10"/>
    <p:sldId id="2147479027" r:id="rId11"/>
    <p:sldId id="2147479028" r:id="rId12"/>
    <p:sldId id="2146846948" r:id="rId13"/>
    <p:sldId id="2146846815" r:id="rId14"/>
    <p:sldId id="2146847633" r:id="rId15"/>
    <p:sldId id="2146847083" r:id="rId16"/>
    <p:sldId id="2076137589" r:id="rId17"/>
    <p:sldId id="2146847053" r:id="rId18"/>
    <p:sldId id="2146847085" r:id="rId19"/>
    <p:sldId id="2147479111" r:id="rId20"/>
    <p:sldId id="4787" r:id="rId21"/>
    <p:sldId id="4423" r:id="rId22"/>
    <p:sldId id="2146846929" r:id="rId23"/>
    <p:sldId id="2146846930" r:id="rId24"/>
    <p:sldId id="2146847471" r:id="rId25"/>
    <p:sldId id="809" r:id="rId26"/>
    <p:sldId id="1368" r:id="rId27"/>
    <p:sldId id="1283" r:id="rId28"/>
    <p:sldId id="1367" r:id="rId29"/>
    <p:sldId id="1285" r:id="rId30"/>
    <p:sldId id="1286" r:id="rId31"/>
    <p:sldId id="1287" r:id="rId32"/>
    <p:sldId id="2147478912" r:id="rId33"/>
    <p:sldId id="2076137779" r:id="rId34"/>
    <p:sldId id="1378" r:id="rId35"/>
    <p:sldId id="1373" r:id="rId36"/>
    <p:sldId id="1376" r:id="rId37"/>
    <p:sldId id="802" r:id="rId38"/>
    <p:sldId id="1377" r:id="rId39"/>
    <p:sldId id="1379" r:id="rId40"/>
    <p:sldId id="1380" r:id="rId41"/>
    <p:sldId id="1381" r:id="rId42"/>
    <p:sldId id="1375" r:id="rId43"/>
    <p:sldId id="1392" r:id="rId44"/>
    <p:sldId id="1393" r:id="rId45"/>
    <p:sldId id="1394" r:id="rId46"/>
    <p:sldId id="2147478911" r:id="rId47"/>
    <p:sldId id="3004" r:id="rId48"/>
    <p:sldId id="2146846762" r:id="rId49"/>
    <p:sldId id="2146846763" r:id="rId50"/>
    <p:sldId id="2146847023" r:id="rId51"/>
    <p:sldId id="3003" r:id="rId52"/>
    <p:sldId id="2147478913" r:id="rId53"/>
    <p:sldId id="2146846911" r:id="rId54"/>
    <p:sldId id="2146846853" r:id="rId55"/>
    <p:sldId id="2146846845" r:id="rId56"/>
    <p:sldId id="2146846861" r:id="rId57"/>
    <p:sldId id="2146846847" r:id="rId58"/>
    <p:sldId id="2146846849" r:id="rId59"/>
    <p:sldId id="2146846850" r:id="rId60"/>
    <p:sldId id="2146846851" r:id="rId61"/>
    <p:sldId id="2146846848" r:id="rId62"/>
    <p:sldId id="2076137670" r:id="rId63"/>
    <p:sldId id="1383" r:id="rId64"/>
    <p:sldId id="2076137669" r:id="rId65"/>
    <p:sldId id="3098" r:id="rId66"/>
    <p:sldId id="3097" r:id="rId67"/>
    <p:sldId id="2718" r:id="rId68"/>
    <p:sldId id="2719" r:id="rId69"/>
    <p:sldId id="2720" r:id="rId70"/>
    <p:sldId id="2721" r:id="rId71"/>
    <p:sldId id="2146847372" r:id="rId72"/>
    <p:sldId id="2076137591" r:id="rId73"/>
    <p:sldId id="4616" r:id="rId74"/>
    <p:sldId id="2146846970" r:id="rId75"/>
    <p:sldId id="2146846798" r:id="rId76"/>
    <p:sldId id="1398" r:id="rId77"/>
    <p:sldId id="5259" r:id="rId78"/>
    <p:sldId id="4615" r:id="rId79"/>
    <p:sldId id="715" r:id="rId80"/>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1"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BBDB3"/>
    <a:srgbClr val="1F33E8"/>
    <a:srgbClr val="FF6666"/>
    <a:srgbClr val="7030A0"/>
    <a:srgbClr val="FF7B11"/>
    <a:srgbClr val="FFFD78"/>
    <a:srgbClr val="77933C"/>
    <a:srgbClr val="0070C0"/>
    <a:srgbClr val="00B0F0"/>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3793" autoAdjust="0"/>
  </p:normalViewPr>
  <p:slideViewPr>
    <p:cSldViewPr snapToGrid="0" snapToObjects="1" showGuides="1">
      <p:cViewPr varScale="1">
        <p:scale>
          <a:sx n="139" d="100"/>
          <a:sy n="139" d="100"/>
        </p:scale>
        <p:origin x="1672" y="168"/>
      </p:cViewPr>
      <p:guideLst>
        <p:guide orient="horz" pos="1344"/>
        <p:guide pos="2880"/>
      </p:guideLst>
    </p:cSldViewPr>
  </p:slideViewPr>
  <p:outlineViewPr>
    <p:cViewPr>
      <p:scale>
        <a:sx n="33" d="100"/>
        <a:sy n="33" d="100"/>
      </p:scale>
      <p:origin x="0" y="-1712"/>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2024/3/19</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2024/3/19</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eveloper.microsoft.com/ja-jp/copilo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159895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25</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996545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4171570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は、作るべきシステム要件を「すべて」決めてから開発をスタートする「ウォーターフォール開発」が主流でしたが、このようなやり方では対応できない事態も増えてきました。そこで、注目されているのがアジャイル開発です。</a:t>
            </a:r>
          </a:p>
          <a:p>
            <a:r>
              <a:rPr kumimoji="1" lang="ja-JP" altLang="ja-JP" sz="1200" kern="1200" dirty="0">
                <a:solidFill>
                  <a:schemeClr val="tx1"/>
                </a:solidFill>
                <a:effectLst/>
                <a:latin typeface="+mn-lt"/>
                <a:ea typeface="+mn-ea"/>
                <a:cs typeface="+mn-cs"/>
              </a:rPr>
              <a:t>ウォーターフォールは、「全部作る」を前提とし、ユーザーの要求がすべて決まらなければ開発に着手できません。「かならず使う」、「使いそうだ」、「将来使うかもしれない」など全てを考慮し、推測を交えて仕様を固めてゆきます。</a:t>
            </a:r>
          </a:p>
          <a:p>
            <a:r>
              <a:rPr kumimoji="1" lang="ja-JP" altLang="ja-JP" sz="1200" kern="1200" dirty="0">
                <a:solidFill>
                  <a:schemeClr val="tx1"/>
                </a:solidFill>
                <a:effectLst/>
                <a:latin typeface="+mn-lt"/>
                <a:ea typeface="+mn-ea"/>
                <a:cs typeface="+mn-cs"/>
              </a:rPr>
              <a:t>開発は、機能単位ですすめてゆきます。</a:t>
            </a:r>
            <a:r>
              <a:rPr kumimoji="1" lang="ja-JP" altLang="ja-JP" sz="1200" b="1" u="sng" kern="1200" dirty="0">
                <a:solidFill>
                  <a:schemeClr val="tx1"/>
                </a:solidFill>
                <a:effectLst/>
                <a:latin typeface="+mn-lt"/>
                <a:ea typeface="+mn-ea"/>
                <a:cs typeface="+mn-cs"/>
              </a:rPr>
              <a:t>機能</a:t>
            </a:r>
            <a:r>
              <a:rPr kumimoji="1" lang="ja-JP" altLang="ja-JP" sz="1200" kern="1200" dirty="0">
                <a:solidFill>
                  <a:schemeClr val="tx1"/>
                </a:solidFill>
                <a:effectLst/>
                <a:latin typeface="+mn-lt"/>
                <a:ea typeface="+mn-ea"/>
                <a:cs typeface="+mn-cs"/>
              </a:rPr>
              <a:t>とは、入力画面、帳票印刷、集計など、一連の業務処理を実現する部品です。これらを手分けして作り、あとでつなぎ合わせて処理の流れを作ります。そのため、全ての機能が完成しつなぎ合わせるまでは、現場に使ってもらうことはできません。また、作り始めると途中での変更は難しく、すべてを完成させることが優先されます。変更や品質はコードを全部書き終えた最後に確認し、対応しなければなりません。</a:t>
            </a:r>
          </a:p>
          <a:p>
            <a:r>
              <a:rPr kumimoji="1" lang="ja-JP" altLang="ja-JP" sz="1200" kern="1200" dirty="0">
                <a:solidFill>
                  <a:schemeClr val="tx1"/>
                </a:solidFill>
                <a:effectLst/>
                <a:latin typeface="+mn-lt"/>
                <a:ea typeface="+mn-ea"/>
                <a:cs typeface="+mn-cs"/>
              </a:rPr>
              <a:t>一方、アジャイル開発は、「全部作らない」を前提とします。これが、ウォーターフォール開発と本質的に異なる点です。アジャイル開発は、「業務上必要性が高い</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を選別し、優先順位を決め、本当に使う業務プロセスだけを作る」という考え方です。</a:t>
            </a:r>
          </a:p>
          <a:p>
            <a:r>
              <a:rPr kumimoji="1" lang="ja-JP" altLang="ja-JP" sz="1200" kern="1200" dirty="0">
                <a:solidFill>
                  <a:schemeClr val="tx1"/>
                </a:solidFill>
                <a:effectLst/>
                <a:latin typeface="+mn-lt"/>
                <a:ea typeface="+mn-ea"/>
                <a:cs typeface="+mn-cs"/>
              </a:rPr>
              <a:t>ここでいう</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とは、「出荷指示のボタンを押せば、倉庫に出荷伝票が印刷出力される」、「経費精算帳票にデータを入力すれば、経理部門にデータが受け渡される」といったひとつの完結した業務の流れです。これを「業務を遂行するうえで重要度が高い」順番で優先順位を決め、順次開発してゆきます。「必要かどうかわからない」、「あったほうがいいかもしれない」は作りません。</a:t>
            </a:r>
          </a:p>
          <a:p>
            <a:r>
              <a:rPr kumimoji="1" lang="ja-JP" altLang="ja-JP" sz="1200" kern="1200" dirty="0">
                <a:solidFill>
                  <a:schemeClr val="tx1"/>
                </a:solidFill>
                <a:effectLst/>
                <a:latin typeface="+mn-lt"/>
                <a:ea typeface="+mn-ea"/>
                <a:cs typeface="+mn-cs"/>
              </a:rPr>
              <a:t>ひとつの業務プロセスは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週間程度で開発できる規模とし、おおよその工数と期間の見通しを立てて開発を始めます。そして、「反復型の開発（</a:t>
            </a:r>
            <a:r>
              <a:rPr kumimoji="1" lang="en-US" altLang="ja-JP" sz="1200" kern="1200" dirty="0">
                <a:solidFill>
                  <a:schemeClr val="tx1"/>
                </a:solidFill>
                <a:effectLst/>
                <a:latin typeface="+mn-lt"/>
                <a:ea typeface="+mn-ea"/>
                <a:cs typeface="+mn-cs"/>
              </a:rPr>
              <a:t>Iterative Development</a:t>
            </a:r>
            <a:r>
              <a:rPr kumimoji="1" lang="ja-JP" altLang="ja-JP" sz="1200" kern="1200" dirty="0">
                <a:solidFill>
                  <a:schemeClr val="tx1"/>
                </a:solidFill>
                <a:effectLst/>
                <a:latin typeface="+mn-lt"/>
                <a:ea typeface="+mn-ea"/>
                <a:cs typeface="+mn-cs"/>
              </a:rPr>
              <a:t>）」や「継続的インテグレーション（</a:t>
            </a:r>
            <a:r>
              <a:rPr kumimoji="1" lang="en-US" altLang="ja-JP" sz="1200" kern="1200" dirty="0">
                <a:solidFill>
                  <a:schemeClr val="tx1"/>
                </a:solidFill>
                <a:effectLst/>
                <a:latin typeface="+mn-lt"/>
                <a:ea typeface="+mn-ea"/>
                <a:cs typeface="+mn-cs"/>
              </a:rPr>
              <a:t>Continuous Integration</a:t>
            </a:r>
            <a:r>
              <a:rPr kumimoji="1" lang="ja-JP" altLang="ja-JP" sz="1200" kern="1200" dirty="0">
                <a:solidFill>
                  <a:schemeClr val="tx1"/>
                </a:solidFill>
                <a:effectLst/>
                <a:latin typeface="+mn-lt"/>
                <a:ea typeface="+mn-ea"/>
                <a:cs typeface="+mn-cs"/>
              </a:rPr>
              <a:t>）」という手段を使い、ビジネス・ニーズに即応しようとします。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2022828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30</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r>
              <a:rPr kumimoji="1" lang="ja-JP" altLang="ja-JP" sz="1200" kern="1200" dirty="0">
                <a:solidFill>
                  <a:schemeClr val="tx1"/>
                </a:solidFill>
                <a:effectLst/>
                <a:latin typeface="+mn-lt"/>
                <a:ea typeface="+mn-ea"/>
                <a:cs typeface="+mn-cs"/>
              </a:rPr>
              <a:t>アジャイル開発のメリットは次のようなことです。</a:t>
            </a:r>
          </a:p>
          <a:p>
            <a:pPr lvl="0"/>
            <a:r>
              <a:rPr kumimoji="1" lang="ja-JP" altLang="ja-JP" sz="1200" kern="1200" dirty="0">
                <a:solidFill>
                  <a:schemeClr val="tx1"/>
                </a:solidFill>
                <a:effectLst/>
                <a:latin typeface="+mn-lt"/>
                <a:ea typeface="+mn-ea"/>
                <a:cs typeface="+mn-cs"/>
              </a:rPr>
              <a:t>全て完成しなくても、できあがった業務プロセスから順次現場でデモを行い、実際に操作しながら使い勝手を確認してもらえる。文字や図で描いた紙の仕様書から想像するのではなく、直感的に善し悪しを判断できるので、改善のためのフィードバックが的確、迅速にできる。</a:t>
            </a:r>
          </a:p>
          <a:p>
            <a:pPr lvl="0"/>
            <a:r>
              <a:rPr kumimoji="1" lang="ja-JP" altLang="ja-JP" sz="1200" kern="1200" dirty="0">
                <a:solidFill>
                  <a:schemeClr val="tx1"/>
                </a:solidFill>
                <a:effectLst/>
                <a:latin typeface="+mn-lt"/>
                <a:ea typeface="+mn-ea"/>
                <a:cs typeface="+mn-cs"/>
              </a:rPr>
              <a:t>ビジネス上重要なプロセスから完成させ、</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単位で継続的にユーザーにリリースし検証してもらう。リリースのたびに前リースの修正とテストを重ねてゆくので、重要なところほど早い段階から繰り返し検証されるので、バグは徹底して潰される。開発後期になるほど業務プロセスの重要度が低くなるので、問題が生じても全体への影響は少なく、全体として、高品質なシステムができあがる。</a:t>
            </a:r>
          </a:p>
          <a:p>
            <a:pPr lvl="0"/>
            <a:r>
              <a:rPr kumimoji="1" lang="ja-JP" altLang="ja-JP" sz="1200" kern="1200" dirty="0">
                <a:solidFill>
                  <a:schemeClr val="tx1"/>
                </a:solidFill>
                <a:effectLst/>
                <a:latin typeface="+mn-lt"/>
                <a:ea typeface="+mn-ea"/>
                <a:cs typeface="+mn-cs"/>
              </a:rPr>
              <a:t>業務プロセス単位で作っているので、仕様の凍結は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週間。途中で仕様や優先順位が変わっても、まだ着手していない業務プロセスであれば、入れ替えることができ、変更要求に柔軟に対応できる。</a:t>
            </a:r>
          </a:p>
          <a:p>
            <a:r>
              <a:rPr kumimoji="1" lang="ja-JP" altLang="ja-JP" sz="1200" kern="1200" dirty="0">
                <a:solidFill>
                  <a:schemeClr val="tx1"/>
                </a:solidFill>
                <a:effectLst/>
                <a:latin typeface="+mn-lt"/>
                <a:ea typeface="+mn-ea"/>
                <a:cs typeface="+mn-cs"/>
              </a:rPr>
              <a:t>結果として、短期間、高品質で変更容易な開発が実現するのです。そんなアジャイル開発の狙いを整理すれば、次の３つになるでしょう。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予測できない未来を推測で決めず、本当に使うシステムだけを作ることでムダな開発投資をしない。</a:t>
            </a:r>
          </a:p>
          <a:p>
            <a:pPr lvl="0"/>
            <a:r>
              <a:rPr kumimoji="1" lang="ja-JP" altLang="ja-JP" sz="1200" kern="1200" dirty="0">
                <a:solidFill>
                  <a:schemeClr val="tx1"/>
                </a:solidFill>
                <a:effectLst/>
                <a:latin typeface="+mn-lt"/>
                <a:ea typeface="+mn-ea"/>
                <a:cs typeface="+mn-cs"/>
              </a:rPr>
              <a:t>動く「現物」で確認しながら、現場が納得して使えるシステムを実現する。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納得できる予算と期間の中で最善の機能と最高の品質を実現する。</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と一体化したビジネス」への比重が高まる中、</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のビジネス・ニーズへの即応力はこれまでにも増して重要になります。その意味からもアジャイル開発は注目されているのです。</a:t>
            </a:r>
            <a:r>
              <a:rPr lang="ja-JP" altLang="ja-JP" dirty="0">
                <a:effectLst/>
              </a:rPr>
              <a:t> </a:t>
            </a:r>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30</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2450772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31</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31</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3698628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2133003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47</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969057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54</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343180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サーバーとして使われるコンピュータは、プロセッサー、メモリ、ストレージといったハードウェアによって構成されています。</a:t>
            </a:r>
          </a:p>
          <a:p>
            <a:r>
              <a:rPr kumimoji="1" lang="ja-JP" altLang="ja-JP" sz="1200" kern="1200" dirty="0">
                <a:solidFill>
                  <a:schemeClr val="tx1"/>
                </a:solidFill>
                <a:effectLst/>
                <a:latin typeface="+mn-lt"/>
                <a:ea typeface="+mn-ea"/>
                <a:cs typeface="+mn-cs"/>
              </a:rPr>
              <a:t>このハードウェアをオペレーティング・システム（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言われるソフトウェアが制御し、業務を処理するアプリケーションやデータを管理するデータベース、通信制御やユーザー管理を行うシステムなど、様々なプログラムに、ハードウェア資源を適宜割り当て、ユーザーの求める処理を効率よく確実に実行させるように機能します。こ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は、このハードウェアに搭載されているプロセッサーやメモリの使用時間やストレージの容量を細かく分割して複数のユーザーに割り当てます。ユーザーは、割り当てられたシステム資源をそれぞれ占有使用することができます。このような仕組みにより、物理的には一台のハードウェアであるにもかかわらず、自分専用の個別のサーバーがユーザー毎に提供されているように見せかけることができるのです。この見かけ上のひとつひとつのサーバーを「仮想サーバー」または、「仮想マシン」と言い、これを実現するソフトウェアは、ハイパーバイザー（</a:t>
            </a:r>
            <a:r>
              <a:rPr kumimoji="1" lang="en-US" altLang="ja-JP" sz="1200" kern="1200" dirty="0">
                <a:solidFill>
                  <a:schemeClr val="tx1"/>
                </a:solidFill>
                <a:effectLst/>
                <a:latin typeface="+mn-lt"/>
                <a:ea typeface="+mn-ea"/>
                <a:cs typeface="+mn-cs"/>
              </a:rPr>
              <a:t>Hypervisor</a:t>
            </a:r>
            <a:r>
              <a:rPr kumimoji="1" lang="ja-JP" altLang="ja-JP" sz="1200" kern="1200" dirty="0">
                <a:solidFill>
                  <a:schemeClr val="tx1"/>
                </a:solidFill>
                <a:effectLst/>
                <a:latin typeface="+mn-lt"/>
                <a:ea typeface="+mn-ea"/>
                <a:cs typeface="+mn-cs"/>
              </a:rPr>
              <a:t>）と呼ばれています。</a:t>
            </a:r>
            <a:r>
              <a:rPr kumimoji="1" lang="en-US" altLang="ja-JP" sz="1200" kern="1200" dirty="0">
                <a:solidFill>
                  <a:schemeClr val="tx1"/>
                </a:solidFill>
                <a:effectLst/>
                <a:latin typeface="+mn-lt"/>
                <a:ea typeface="+mn-ea"/>
                <a:cs typeface="+mn-cs"/>
              </a:rPr>
              <a:t>VMware vSphere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 Xen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に組み込まれている</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といった製品が広く使われています。</a:t>
            </a:r>
          </a:p>
          <a:p>
            <a:r>
              <a:rPr kumimoji="1" lang="ja-JP" altLang="ja-JP" sz="1200" kern="1200" dirty="0">
                <a:solidFill>
                  <a:schemeClr val="tx1"/>
                </a:solidFill>
                <a:effectLst/>
                <a:latin typeface="+mn-lt"/>
                <a:ea typeface="+mn-ea"/>
                <a:cs typeface="+mn-cs"/>
              </a:rPr>
              <a:t>仮想サーバーは、実際の物理的なサーバーと同様に振る舞い、機能します。ですから、サーバー毎に独立した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載せ、個別にアプリケーションを実行させることができます。ユーザーは、まるで専用のハードウェアを与えられたような自由度と利便性を享受しつつ、全体としては、ハードウェアの使用効率を高めることができ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1188280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56</a:t>
            </a:fld>
            <a:endParaRPr kumimoji="1" lang="ja-JP" altLang="en-US"/>
          </a:p>
        </p:txBody>
      </p:sp>
    </p:spTree>
    <p:extLst>
      <p:ext uri="{BB962C8B-B14F-4D97-AF65-F5344CB8AC3E}">
        <p14:creationId xmlns:p14="http://schemas.microsoft.com/office/powerpoint/2010/main" val="386269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情報収集から整理の後にも評価が入り、評価によって情報収集にまた戻るサイクルが追加かなと思いました。</a:t>
            </a:r>
            <a:endParaRPr kumimoji="1" lang="en-US" altLang="ja-JP" dirty="0"/>
          </a:p>
          <a:p>
            <a:r>
              <a:rPr kumimoji="1" lang="ja-JP" altLang="en-US" dirty="0"/>
              <a:t>いわゆる壁打ちというやつですね。</a:t>
            </a:r>
            <a:endParaRPr kumimoji="1" lang="en-US" altLang="ja-JP" dirty="0"/>
          </a:p>
          <a:p>
            <a:r>
              <a:rPr kumimoji="1" lang="ja-JP" altLang="en-US" dirty="0"/>
              <a:t>つまり、基本的にすべての活動の評価と決断が人間という感じが出ていると、正しい感じがします</a:t>
            </a:r>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4009830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1095459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イパーバイザを使った「サーバー仮想化」が広く使われています。ハイパーバイザとは、仮想化を実現するソフトウェアのことで、物理的には一台のハードウェアであるにもかかわらず、複数の個別・独立したサーバーとして機能させることができま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「サーバー仮想化」による仮想マシンの使用目的は、「隔離されたアプリケーション実行環境」を作ることですが、同様の目的を実現する手段としてコンテナを使う方法があります。</a:t>
            </a:r>
          </a:p>
          <a:p>
            <a:r>
              <a:rPr kumimoji="1" lang="ja-JP" altLang="ja-JP" sz="1200" kern="1200" dirty="0">
                <a:solidFill>
                  <a:schemeClr val="tx1"/>
                </a:solidFill>
                <a:effectLst/>
                <a:latin typeface="+mn-lt"/>
                <a:ea typeface="+mn-ea"/>
                <a:cs typeface="+mn-cs"/>
              </a:rPr>
              <a:t>コンテナは仮想マシンとは異なり、ひとつの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上で複数のコンテナを動かすことができます。「サーバー仮想化」であれば、仮想マシンごとに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を稼働させる必要があり、これを実行させるために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やメモリ、ストレージなどを使う必要がありますが、コンテナでは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動かすだけです。そのためシステム資源のオーバーヘッド（仮想化のために割り当てられる資源や能力）が少なくてすみます。その結果、同じ性能のハードウェアであれば、仮想マシンより多くの数のコンテナを作ることができます。</a:t>
            </a:r>
          </a:p>
          <a:p>
            <a:r>
              <a:rPr kumimoji="1" lang="ja-JP" altLang="ja-JP" sz="1200" kern="1200" dirty="0">
                <a:solidFill>
                  <a:schemeClr val="tx1"/>
                </a:solidFill>
                <a:effectLst/>
                <a:latin typeface="+mn-lt"/>
                <a:ea typeface="+mn-ea"/>
                <a:cs typeface="+mn-cs"/>
              </a:rPr>
              <a:t>また、コンテナは、それを起動させるために仮想マシンと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但し、コンテナはどれも同じ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です。ハイパーバイザならそれより一段下のレベル、つまりハードウェアのサーバーと同じ振る舞いをする仮想マシンなので、仮想マシン毎に別々の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を稼働させることができる点が異なります。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また、開発〜テスト〜本番を異なるシステムで行う場合でも、上記のように異なるシステム環境でも稼働が保証されていることや起動が速いことで、そのプロセスを迅速に行うことができるようになります。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できるようになりました。その結果、ソフトウェアをインストール・設定する手間を大幅に削減できるようになったの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EMC VMware/Dell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Azure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Windows Server 2016</a:t>
            </a:r>
            <a:r>
              <a:rPr kumimoji="1" lang="ja-JP" altLang="ja-JP" sz="1200" kern="1200" dirty="0">
                <a:solidFill>
                  <a:schemeClr val="tx1"/>
                </a:solidFill>
                <a:effectLst/>
                <a:latin typeface="+mn-lt"/>
                <a:ea typeface="+mn-ea"/>
                <a:cs typeface="+mn-cs"/>
              </a:rPr>
              <a:t>で採用しており、「コンテナ管理ソフトウェア」として広く普及しています。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3470781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イパーバイザを使った「サーバー仮想化」が広く使われています。ハイパーバイザとは、仮想化を実現するソフトウェアのことで、物理的には一台のハードウェアであるにもかかわらず、複数の個別・独立したサーバーとして機能させることができま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「サーバー仮想化」による仮想マシンの使用目的は、「隔離されたアプリケーション実行環境」を作ることですが、同様の目的を実現する手段としてコンテナを使う方法があります。</a:t>
            </a:r>
          </a:p>
          <a:p>
            <a:r>
              <a:rPr kumimoji="1" lang="ja-JP" altLang="ja-JP" sz="1200" kern="1200" dirty="0">
                <a:solidFill>
                  <a:schemeClr val="tx1"/>
                </a:solidFill>
                <a:effectLst/>
                <a:latin typeface="+mn-lt"/>
                <a:ea typeface="+mn-ea"/>
                <a:cs typeface="+mn-cs"/>
              </a:rPr>
              <a:t>コンテナは仮想マシンとは異なり、ひとつの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上で複数のコンテナを動かすことができます。「サーバー仮想化」であれば、仮想マシンごとに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を稼働させる必要があり、これを実行させるために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やメモリ、ストレージなどを使う必要がありますが、コンテナでは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動かすだけです。そのためシステム資源のオーバーヘッド（仮想化のために割り当てられる資源や能力）が少なくてすみます。その結果、同じ性能のハードウェアであれば、仮想マシンより多くの数のコンテナを作ることができます。</a:t>
            </a:r>
          </a:p>
          <a:p>
            <a:r>
              <a:rPr kumimoji="1" lang="ja-JP" altLang="ja-JP" sz="1200" kern="1200" dirty="0">
                <a:solidFill>
                  <a:schemeClr val="tx1"/>
                </a:solidFill>
                <a:effectLst/>
                <a:latin typeface="+mn-lt"/>
                <a:ea typeface="+mn-ea"/>
                <a:cs typeface="+mn-cs"/>
              </a:rPr>
              <a:t>また、コンテナは、それを起動させるために仮想マシンと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但し、コンテナはどれも同じ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です。ハイパーバイザならそれより一段下のレベル、つまりハードウェアのサーバーと同じ振る舞いをする仮想マシンなので、仮想マシン毎に別々の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を稼働させることができる点が異なります。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また、開発〜テスト〜本番を異なるシステムで行う場合でも、上記のように異なるシステム環境でも稼働が保証されていることや起動が速いことで、そのプロセスを迅速に行うことができるようになります。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できるようになりました。その結果、ソフトウェアをインストール・設定する手間を大幅に削減できるようになったの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EMC VMware/Dell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Azure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Windows Server 2016</a:t>
            </a:r>
            <a:r>
              <a:rPr kumimoji="1" lang="ja-JP" altLang="ja-JP" sz="1200" kern="1200" dirty="0">
                <a:solidFill>
                  <a:schemeClr val="tx1"/>
                </a:solidFill>
                <a:effectLst/>
                <a:latin typeface="+mn-lt"/>
                <a:ea typeface="+mn-ea"/>
                <a:cs typeface="+mn-cs"/>
              </a:rPr>
              <a:t>で採用しており、「コンテナ管理ソフトウェア」として広く普及しています。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3173009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63</a:t>
            </a:fld>
            <a:endParaRPr kumimoji="1" lang="ja-JP" altLang="en-US"/>
          </a:p>
        </p:txBody>
      </p:sp>
    </p:spTree>
    <p:extLst>
      <p:ext uri="{BB962C8B-B14F-4D97-AF65-F5344CB8AC3E}">
        <p14:creationId xmlns:p14="http://schemas.microsoft.com/office/powerpoint/2010/main" val="1836502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66</a:t>
            </a:fld>
            <a:endParaRPr kumimoji="1" lang="ja-JP" altLang="en-US"/>
          </a:p>
        </p:txBody>
      </p:sp>
    </p:spTree>
    <p:extLst>
      <p:ext uri="{BB962C8B-B14F-4D97-AF65-F5344CB8AC3E}">
        <p14:creationId xmlns:p14="http://schemas.microsoft.com/office/powerpoint/2010/main" val="3443725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67</a:t>
            </a:fld>
            <a:endParaRPr kumimoji="1" lang="ja-JP" altLang="en-US"/>
          </a:p>
        </p:txBody>
      </p:sp>
    </p:spTree>
    <p:extLst>
      <p:ext uri="{BB962C8B-B14F-4D97-AF65-F5344CB8AC3E}">
        <p14:creationId xmlns:p14="http://schemas.microsoft.com/office/powerpoint/2010/main" val="1153093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68</a:t>
            </a:fld>
            <a:endParaRPr kumimoji="1" lang="ja-JP" altLang="en-US"/>
          </a:p>
        </p:txBody>
      </p:sp>
    </p:spTree>
    <p:extLst>
      <p:ext uri="{BB962C8B-B14F-4D97-AF65-F5344CB8AC3E}">
        <p14:creationId xmlns:p14="http://schemas.microsoft.com/office/powerpoint/2010/main" val="2760377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7A0C7-868D-633A-02BA-1ADACF502D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9BA914-726F-BFD1-CB5C-57EC9A77EF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B27CE6-B20E-24CE-6C4E-DBABBB31D5B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B24F835-8C8F-5492-37ED-D27FCAF63EAF}"/>
              </a:ext>
            </a:extLst>
          </p:cNvPr>
          <p:cNvSpPr>
            <a:spLocks noGrp="1"/>
          </p:cNvSpPr>
          <p:nvPr>
            <p:ph type="sldNum" sz="quarter" idx="5"/>
          </p:nvPr>
        </p:nvSpPr>
        <p:spPr/>
        <p:txBody>
          <a:bodyPr/>
          <a:lstStyle/>
          <a:p>
            <a:fld id="{A26A5AFC-0313-244E-A5A2-5096E4321F46}" type="slidenum">
              <a:rPr kumimoji="1" lang="ja-JP" altLang="en-US" smtClean="0"/>
              <a:t>71</a:t>
            </a:fld>
            <a:endParaRPr kumimoji="1" lang="ja-JP" altLang="en-US"/>
          </a:p>
        </p:txBody>
      </p:sp>
    </p:spTree>
    <p:extLst>
      <p:ext uri="{BB962C8B-B14F-4D97-AF65-F5344CB8AC3E}">
        <p14:creationId xmlns:p14="http://schemas.microsoft.com/office/powerpoint/2010/main" val="1591433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72</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00619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76</a:t>
            </a:fld>
            <a:endParaRPr kumimoji="1" lang="ja-JP" altLang="en-US"/>
          </a:p>
        </p:txBody>
      </p:sp>
    </p:spTree>
    <p:extLst>
      <p:ext uri="{BB962C8B-B14F-4D97-AF65-F5344CB8AC3E}">
        <p14:creationId xmlns:p14="http://schemas.microsoft.com/office/powerpoint/2010/main" val="303888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B25AE-381C-AF3C-BDE8-3C51B2542A6F}"/>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0789347B-F2C6-271D-54FF-8D1B39377BDB}"/>
              </a:ext>
            </a:extLst>
          </p:cNvPr>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B0184135-5D9A-E4AA-A2B3-B4B5A113CD8C}"/>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51B58887-55F8-C3BE-55FB-A539ABAAF837}"/>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72795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77</a:t>
            </a:fld>
            <a:endParaRPr kumimoji="1" lang="ja-JP" altLang="en-US"/>
          </a:p>
        </p:txBody>
      </p:sp>
    </p:spTree>
    <p:extLst>
      <p:ext uri="{BB962C8B-B14F-4D97-AF65-F5344CB8AC3E}">
        <p14:creationId xmlns:p14="http://schemas.microsoft.com/office/powerpoint/2010/main" val="51048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よりコアな価値に直結する部分を開発する、というニュアンスがでるとよいかと思います</a:t>
            </a:r>
            <a:endParaRPr kumimoji="1" lang="en-US" altLang="ja-JP" dirty="0"/>
          </a:p>
          <a:p>
            <a:r>
              <a:rPr kumimoji="1" lang="ja-JP" altLang="en-US" dirty="0"/>
              <a:t>なるべく楽して稼ごうって読み解く人が多い印象をうけました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2183719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左に上向きの矢印を入れて、徐々に上位レイヤーへ</a:t>
            </a:r>
            <a:r>
              <a:rPr kumimoji="1" lang="en-US" altLang="ja-JP" dirty="0"/>
              <a:t>AI</a:t>
            </a:r>
            <a:r>
              <a:rPr kumimoji="1" lang="ja-JP" altLang="en-US" dirty="0"/>
              <a:t>のサポート範囲が増えているというのを印象付けるのはどうでしょうか？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347465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hlinkClick r:id="rId3"/>
              </a:rPr>
              <a:t>Copilot | Microsoft Developer</a:t>
            </a:r>
            <a:endParaRPr lang="en-US" altLang="ja-JP" dirty="0"/>
          </a:p>
          <a:p>
            <a:r>
              <a:rPr kumimoji="1" lang="ja-JP" altLang="en-US" dirty="0"/>
              <a:t>こちらで、どのような</a:t>
            </a:r>
            <a:r>
              <a:rPr kumimoji="1" lang="en-US" altLang="ja-JP" dirty="0"/>
              <a:t>Copilot</a:t>
            </a:r>
            <a:r>
              <a:rPr kumimoji="1" lang="ja-JP" altLang="en-US" dirty="0"/>
              <a:t>が出ているか確認できます。</a:t>
            </a:r>
            <a:endParaRPr kumimoji="1" lang="en-US" altLang="ja-JP" dirty="0"/>
          </a:p>
          <a:p>
            <a:endParaRPr kumimoji="1" lang="en-US" altLang="ja-JP" dirty="0"/>
          </a:p>
          <a:p>
            <a:r>
              <a:rPr kumimoji="1" lang="ja-JP" altLang="en-US" dirty="0"/>
              <a:t>ローコード開発はツール自体をサポートしてくれる機能が追加されており、</a:t>
            </a:r>
            <a:endParaRPr kumimoji="1" lang="en-US" altLang="ja-JP" dirty="0"/>
          </a:p>
          <a:p>
            <a:r>
              <a:rPr kumimoji="1" lang="en-US" altLang="ja-JP" dirty="0"/>
              <a:t>Copilot in Power Platform</a:t>
            </a:r>
          </a:p>
          <a:p>
            <a:r>
              <a:rPr kumimoji="1" lang="ja-JP" altLang="en-US" dirty="0"/>
              <a:t>という感じです。</a:t>
            </a:r>
            <a:endParaRPr kumimoji="1" lang="en-US" altLang="ja-JP" dirty="0"/>
          </a:p>
          <a:p>
            <a:r>
              <a:rPr kumimoji="1" lang="ja-JP" altLang="en-US" dirty="0"/>
              <a:t>また、今回自分の</a:t>
            </a:r>
            <a:r>
              <a:rPr kumimoji="1" lang="en-US" altLang="ja-JP" dirty="0"/>
              <a:t>Copilot</a:t>
            </a:r>
            <a:r>
              <a:rPr kumimoji="1" lang="ja-JP" altLang="en-US" dirty="0"/>
              <a:t>を作れる開発ツールとして</a:t>
            </a:r>
            <a:endParaRPr kumimoji="1" lang="en-US" altLang="ja-JP" dirty="0"/>
          </a:p>
          <a:p>
            <a:r>
              <a:rPr kumimoji="1" lang="en-US" altLang="ja-JP" dirty="0"/>
              <a:t>Microsoft Copilot Studio</a:t>
            </a:r>
          </a:p>
          <a:p>
            <a:r>
              <a:rPr kumimoji="1" lang="ja-JP" altLang="en-US" dirty="0"/>
              <a:t>が今回新たに加わりました</a:t>
            </a:r>
            <a:endParaRPr kumimoji="1" lang="en-US" altLang="ja-JP" dirty="0"/>
          </a:p>
          <a:p>
            <a:endParaRPr kumimoji="1" lang="en-US" altLang="ja-JP" dirty="0"/>
          </a:p>
          <a:p>
            <a:r>
              <a:rPr kumimoji="1" lang="en-US" altLang="ja-JP" dirty="0"/>
              <a:t>Microsoft 365 Copilot</a:t>
            </a:r>
            <a:r>
              <a:rPr kumimoji="1" lang="ja-JP" altLang="en-US" dirty="0"/>
              <a:t>  </a:t>
            </a:r>
            <a:r>
              <a:rPr kumimoji="1" lang="en-US" altLang="ja-JP" dirty="0"/>
              <a:t>=&gt;</a:t>
            </a:r>
            <a:r>
              <a:rPr kumimoji="1" lang="ja-JP" altLang="en-US" dirty="0"/>
              <a:t>  </a:t>
            </a:r>
            <a:r>
              <a:rPr kumimoji="1" lang="en-US" altLang="ja-JP" dirty="0"/>
              <a:t>Copilot for Microsoft 365</a:t>
            </a:r>
          </a:p>
          <a:p>
            <a:endParaRPr kumimoji="1" lang="en-US" altLang="ja-JP" dirty="0"/>
          </a:p>
          <a:p>
            <a:r>
              <a:rPr kumimoji="1" lang="ja-JP" altLang="en-US" dirty="0"/>
              <a:t>それ以外は変更の必要がないと思います</a:t>
            </a:r>
            <a:endParaRPr kumimoji="1" lang="en-US" altLang="ja-JP" dirty="0"/>
          </a:p>
          <a:p>
            <a:endParaRPr kumimoji="1" lang="en-US" altLang="ja-JP" dirty="0"/>
          </a:p>
          <a:p>
            <a:r>
              <a:rPr kumimoji="1" lang="ja-JP" altLang="en-US" dirty="0"/>
              <a:t>ちなみに</a:t>
            </a:r>
            <a:endParaRPr kumimoji="1" lang="en-US" altLang="ja-JP" dirty="0"/>
          </a:p>
          <a:p>
            <a:r>
              <a:rPr kumimoji="1" lang="en-US" altLang="ja-JP" dirty="0"/>
              <a:t>Microsoft Copilot :  Bing</a:t>
            </a:r>
            <a:r>
              <a:rPr kumimoji="1" lang="ja-JP" altLang="en-US" dirty="0"/>
              <a:t>と連携した一番ベーシックな</a:t>
            </a:r>
            <a:r>
              <a:rPr kumimoji="1" lang="en-US" altLang="ja-JP" dirty="0"/>
              <a:t>Copilot</a:t>
            </a:r>
            <a:r>
              <a:rPr kumimoji="1" lang="ja-JP" altLang="en-US" dirty="0"/>
              <a:t>。一般情報をデータソースにします。</a:t>
            </a:r>
            <a:r>
              <a:rPr kumimoji="1" lang="en-US" altLang="ja-JP" dirty="0"/>
              <a:t>(copilot.Microsoft.com)</a:t>
            </a:r>
          </a:p>
          <a:p>
            <a:endParaRPr kumimoji="1" lang="en-US" altLang="ja-JP" dirty="0"/>
          </a:p>
          <a:p>
            <a:r>
              <a:rPr kumimoji="1" lang="en-US" altLang="ja-JP" dirty="0"/>
              <a:t>Copilot for Microsoft 365</a:t>
            </a:r>
            <a:r>
              <a:rPr kumimoji="1" lang="ja-JP" altLang="en-US" dirty="0"/>
              <a:t>　：　</a:t>
            </a:r>
            <a:r>
              <a:rPr kumimoji="1" lang="en-US" altLang="ja-JP" dirty="0"/>
              <a:t>Microsoft Copilot</a:t>
            </a:r>
            <a:r>
              <a:rPr kumimoji="1" lang="ja-JP" altLang="en-US" dirty="0"/>
              <a:t>に</a:t>
            </a:r>
            <a:r>
              <a:rPr kumimoji="1" lang="en-US" altLang="ja-JP" dirty="0"/>
              <a:t>Microsoft365</a:t>
            </a:r>
            <a:r>
              <a:rPr kumimoji="1" lang="ja-JP" altLang="en-US" dirty="0"/>
              <a:t>のデータ層に当たる</a:t>
            </a:r>
            <a:r>
              <a:rPr kumimoji="1" lang="en-US" altLang="ja-JP" dirty="0"/>
              <a:t>Microsoft Graph</a:t>
            </a:r>
            <a:r>
              <a:rPr kumimoji="1" lang="ja-JP" altLang="en-US" dirty="0"/>
              <a:t>への接続と各アプリ</a:t>
            </a:r>
            <a:r>
              <a:rPr kumimoji="1" lang="en-US" altLang="ja-JP" dirty="0"/>
              <a:t>(Word,Excel,Power Point,Teams, Outlook, SharePoint)</a:t>
            </a:r>
            <a:r>
              <a:rPr kumimoji="1" lang="ja-JP" altLang="en-US" dirty="0"/>
              <a:t>内からの呼び出しに対応します。各アプリにチャットウインドウが設けられたり、スレッドの中で呼び出すことでエージェント的に動いてくれたりします。</a:t>
            </a:r>
            <a:endParaRPr kumimoji="1" lang="en-US" altLang="ja-JP" dirty="0"/>
          </a:p>
          <a:p>
            <a:endParaRPr kumimoji="1" lang="en-US" altLang="ja-JP" dirty="0"/>
          </a:p>
          <a:p>
            <a:r>
              <a:rPr kumimoji="1" lang="en-US" altLang="ja-JP" dirty="0"/>
              <a:t>Copilot in Windows</a:t>
            </a:r>
            <a:r>
              <a:rPr kumimoji="1" lang="ja-JP" altLang="en-US" dirty="0"/>
              <a:t>：</a:t>
            </a:r>
            <a:r>
              <a:rPr kumimoji="1" lang="en-US" altLang="ja-JP" dirty="0"/>
              <a:t>Microsoft Copilot</a:t>
            </a:r>
            <a:r>
              <a:rPr kumimoji="1" lang="ja-JP" altLang="en-US" dirty="0"/>
              <a:t>が</a:t>
            </a:r>
            <a:r>
              <a:rPr kumimoji="1" lang="en-US" altLang="ja-JP" dirty="0"/>
              <a:t>Windows</a:t>
            </a:r>
            <a:r>
              <a:rPr kumimoji="1" lang="ja-JP" altLang="en-US" dirty="0"/>
              <a:t>から直接呼べるもので、一般情報を基にしたサポートに加え</a:t>
            </a:r>
            <a:r>
              <a:rPr kumimoji="1" lang="en-US" altLang="ja-JP" dirty="0"/>
              <a:t>Windows</a:t>
            </a:r>
            <a:r>
              <a:rPr kumimoji="1" lang="ja-JP" altLang="en-US" dirty="0"/>
              <a:t>の操作をサポートしてくれます</a:t>
            </a:r>
            <a:endParaRPr kumimoji="1" lang="en-US" altLang="ja-JP" dirty="0"/>
          </a:p>
          <a:p>
            <a:endParaRPr kumimoji="1" lang="en-US" altLang="ja-JP" dirty="0"/>
          </a:p>
          <a:p>
            <a:r>
              <a:rPr kumimoji="1" lang="ja-JP" altLang="en-US" dirty="0"/>
              <a:t>こんな感じです。</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3304118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2952448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3850348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58824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
        <p:nvSpPr>
          <p:cNvPr id="12" name="正方形/長方形 11">
            <a:extLst>
              <a:ext uri="{FF2B5EF4-FFF2-40B4-BE49-F238E27FC236}">
                <a16:creationId xmlns:a16="http://schemas.microsoft.com/office/drawing/2014/main" id="{65BF56EF-0DB9-0F49-8478-C71484A6E7CF}"/>
              </a:ext>
            </a:extLst>
          </p:cNvPr>
          <p:cNvSpPr/>
          <p:nvPr userDrawn="1"/>
        </p:nvSpPr>
        <p:spPr>
          <a:xfrm>
            <a:off x="-588" y="-6611"/>
            <a:ext cx="9194015" cy="687121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descr="it_juku_ogp.png">
            <a:extLst>
              <a:ext uri="{FF2B5EF4-FFF2-40B4-BE49-F238E27FC236}">
                <a16:creationId xmlns:a16="http://schemas.microsoft.com/office/drawing/2014/main" id="{92416303-C4C3-AB42-9587-AC5DE3967C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95325" y="554317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a:xfrm>
            <a:off x="464058" y="206630"/>
            <a:ext cx="7886700" cy="622427"/>
          </a:xfrm>
        </p:spPr>
        <p:txBody>
          <a:bodyPr wrap="square" rIns="1438560"/>
          <a:lstStyle>
            <a:lvl1pPr>
              <a:defRPr sz="2400" b="0">
                <a:latin typeface="Osaka-Mono" panose="020B0600000000000000" pitchFamily="34" charset="-128"/>
                <a:ea typeface="Osaka-Mono" panose="020B0600000000000000" pitchFamily="34" charset="-128"/>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a:xfrm>
            <a:off x="8175256" y="6332076"/>
            <a:ext cx="552026" cy="365125"/>
          </a:xfrm>
          <a:prstGeom prst="rect">
            <a:avLst/>
          </a:prstGeom>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465272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4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538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5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412504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6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94929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7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10660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tiff"/></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6.xml"/><Relationship Id="rId4" Type="http://schemas.openxmlformats.org/officeDocument/2006/relationships/image" Target="../media/image55.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65.tiff"/><Relationship Id="rId4" Type="http://schemas.openxmlformats.org/officeDocument/2006/relationships/image" Target="../media/image64.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0.tiff"/></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6.xml"/><Relationship Id="rId4" Type="http://schemas.openxmlformats.org/officeDocument/2006/relationships/hyperlink" Target="https://12factor.net/ja/"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2.tif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4.tiff"/></Relationships>
</file>

<file path=ppt/slides/_rels/slide69.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6.xml"/><Relationship Id="rId4" Type="http://schemas.openxmlformats.org/officeDocument/2006/relationships/hyperlink" Target="https://codezine.jp/article/detail/1105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codezine.jp/article/detail/11055" TargetMode="External"/><Relationship Id="rId2" Type="http://schemas.openxmlformats.org/officeDocument/2006/relationships/image" Target="../media/image76.tif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81.tiff"/></Relationships>
</file>

<file path=ppt/slides/_rels/slide78.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44061" y="3665251"/>
            <a:ext cx="7772400" cy="566005"/>
          </a:xfrm>
        </p:spPr>
        <p:txBody>
          <a:bodyPr/>
          <a:lstStyle/>
          <a:p>
            <a:r>
              <a:rPr lang="en-US" altLang="ja-JP" dirty="0">
                <a:latin typeface="Meiryo" panose="020B0604030504040204" pitchFamily="34" charset="-128"/>
                <a:ea typeface="Meiryo" panose="020B0604030504040204" pitchFamily="34" charset="-128"/>
                <a:cs typeface="Times New Roman" panose="02020603050405020304" pitchFamily="18" charset="0"/>
              </a:rPr>
              <a:t>IT</a:t>
            </a:r>
            <a:r>
              <a:rPr lang="ja-JP" altLang="en-US">
                <a:latin typeface="Meiryo" panose="020B0604030504040204" pitchFamily="34" charset="-128"/>
                <a:ea typeface="Meiryo" panose="020B0604030504040204" pitchFamily="34" charset="-128"/>
                <a:cs typeface="Times New Roman" panose="02020603050405020304" pitchFamily="18" charset="0"/>
              </a:rPr>
              <a:t>ソリューション塾・第</a:t>
            </a:r>
            <a:r>
              <a:rPr lang="en-US" altLang="ja-JP" dirty="0">
                <a:latin typeface="Meiryo" panose="020B0604030504040204" pitchFamily="34" charset="-128"/>
                <a:ea typeface="Meiryo" panose="020B0604030504040204" pitchFamily="34" charset="-128"/>
                <a:cs typeface="Times New Roman" panose="02020603050405020304" pitchFamily="18" charset="0"/>
              </a:rPr>
              <a:t>45</a:t>
            </a:r>
            <a:r>
              <a:rPr lang="ja-JP" altLang="en-US">
                <a:latin typeface="Meiryo" panose="020B0604030504040204" pitchFamily="34" charset="-128"/>
                <a:ea typeface="Meiryo" panose="020B0604030504040204" pitchFamily="34" charset="-128"/>
                <a:cs typeface="Times New Roman" panose="02020603050405020304" pitchFamily="18" charset="0"/>
              </a:rPr>
              <a:t>期／第</a:t>
            </a:r>
            <a:r>
              <a:rPr lang="en-US" altLang="ja-JP" dirty="0">
                <a:latin typeface="Meiryo" panose="020B0604030504040204" pitchFamily="34" charset="-128"/>
                <a:ea typeface="Meiryo" panose="020B0604030504040204" pitchFamily="34" charset="-128"/>
                <a:cs typeface="Times New Roman" panose="02020603050405020304" pitchFamily="18" charset="0"/>
              </a:rPr>
              <a:t>6</a:t>
            </a:r>
            <a:r>
              <a:rPr lang="ja-JP" altLang="en-US">
                <a:latin typeface="Meiryo" panose="020B0604030504040204" pitchFamily="34" charset="-128"/>
                <a:ea typeface="Meiryo" panose="020B0604030504040204" pitchFamily="34" charset="-128"/>
                <a:cs typeface="Times New Roman" panose="02020603050405020304" pitchFamily="18" charset="0"/>
              </a:rPr>
              <a:t>回</a:t>
            </a:r>
            <a:endParaRPr lang="ja-JP" altLang="en-US">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232480"/>
            <a:ext cx="7930661" cy="1015663"/>
          </a:xfrm>
          <a:prstGeom prst="rect">
            <a:avLst/>
          </a:prstGeom>
        </p:spPr>
        <p:txBody>
          <a:bodyPr wrap="square">
            <a:spAutoFit/>
          </a:bodyPr>
          <a:lstStyle/>
          <a:p>
            <a:pPr algn="r"/>
            <a:r>
              <a:rPr lang="ja-JP" altLang="en-US" sz="2400" b="1">
                <a:latin typeface="Meiryo" panose="020B0604030504040204" pitchFamily="34" charset="-128"/>
                <a:ea typeface="Meiryo" panose="020B0604030504040204" pitchFamily="34" charset="-128"/>
                <a:cs typeface="Times New Roman" panose="02020603050405020304" pitchFamily="18" charset="0"/>
              </a:rPr>
              <a:t>変化に俊敏に対処するための</a:t>
            </a:r>
            <a:endParaRPr lang="en-US" altLang="ja-JP" sz="2400" b="1" dirty="0">
              <a:latin typeface="Meiryo" panose="020B0604030504040204" pitchFamily="34" charset="-128"/>
              <a:ea typeface="Meiryo" panose="020B0604030504040204" pitchFamily="34" charset="-128"/>
              <a:cs typeface="Times New Roman" panose="02020603050405020304" pitchFamily="18" charset="0"/>
            </a:endParaRPr>
          </a:p>
          <a:p>
            <a:pPr algn="r"/>
            <a:r>
              <a:rPr lang="ja-JP" altLang="en-US" sz="3600" b="1">
                <a:latin typeface="Meiryo" panose="020B0604030504040204" pitchFamily="34" charset="-128"/>
                <a:ea typeface="Meiryo" panose="020B0604030504040204" pitchFamily="34" charset="-128"/>
                <a:cs typeface="Times New Roman" panose="02020603050405020304" pitchFamily="18" charset="0"/>
              </a:rPr>
              <a:t>開発と運用</a:t>
            </a:r>
            <a:endParaRPr lang="ja-JP" altLang="en-US" sz="36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2024</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3</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a:latin typeface="Meiryo" panose="020B0604030504040204" pitchFamily="34" charset="-128"/>
                <a:ea typeface="Meiryo" panose="020B0604030504040204" pitchFamily="34" charset="-128"/>
                <a:cs typeface="Times New Roman" panose="02020603050405020304" pitchFamily="18" charset="0"/>
              </a:rPr>
              <a:t>1</a:t>
            </a:r>
            <a:r>
              <a:rPr lang="en-US" altLang="ja-JP" sz="2000" dirty="0">
                <a:latin typeface="Meiryo" panose="020B0604030504040204" pitchFamily="34" charset="-128"/>
                <a:ea typeface="Meiryo" panose="020B0604030504040204" pitchFamily="34" charset="-128"/>
                <a:cs typeface="Times New Roman" panose="02020603050405020304" pitchFamily="18" charset="0"/>
              </a:rPr>
              <a:t>9</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16129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上矢印 19">
            <a:extLst>
              <a:ext uri="{FF2B5EF4-FFF2-40B4-BE49-F238E27FC236}">
                <a16:creationId xmlns:a16="http://schemas.microsoft.com/office/drawing/2014/main" id="{7090D854-4C3A-E6EF-4986-4692FE6785C2}"/>
              </a:ext>
            </a:extLst>
          </p:cNvPr>
          <p:cNvSpPr/>
          <p:nvPr/>
        </p:nvSpPr>
        <p:spPr>
          <a:xfrm>
            <a:off x="628926" y="1584086"/>
            <a:ext cx="794247" cy="4480560"/>
          </a:xfrm>
          <a:prstGeom prst="upArrow">
            <a:avLst>
              <a:gd name="adj1" fmla="val 71929"/>
              <a:gd name="adj2" fmla="val 29442"/>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 name="グループ化 34">
            <a:extLst>
              <a:ext uri="{FF2B5EF4-FFF2-40B4-BE49-F238E27FC236}">
                <a16:creationId xmlns:a16="http://schemas.microsoft.com/office/drawing/2014/main" id="{C41DF03B-0899-FA34-1ED7-D8C3FBD36F20}"/>
              </a:ext>
            </a:extLst>
          </p:cNvPr>
          <p:cNvGrpSpPr/>
          <p:nvPr/>
        </p:nvGrpSpPr>
        <p:grpSpPr>
          <a:xfrm>
            <a:off x="548961" y="3120156"/>
            <a:ext cx="7987794" cy="3482056"/>
            <a:chOff x="538121" y="3056340"/>
            <a:chExt cx="7987794" cy="3482056"/>
          </a:xfrm>
        </p:grpSpPr>
        <p:sp>
          <p:nvSpPr>
            <p:cNvPr id="33" name="正方形/長方形 32">
              <a:extLst>
                <a:ext uri="{FF2B5EF4-FFF2-40B4-BE49-F238E27FC236}">
                  <a16:creationId xmlns:a16="http://schemas.microsoft.com/office/drawing/2014/main" id="{8669F4E3-7554-F4D6-1C55-A30E3C6FADC8}"/>
                </a:ext>
              </a:extLst>
            </p:cNvPr>
            <p:cNvSpPr/>
            <p:nvPr/>
          </p:nvSpPr>
          <p:spPr>
            <a:xfrm>
              <a:off x="538121" y="3056340"/>
              <a:ext cx="7987794" cy="3482056"/>
            </a:xfrm>
            <a:prstGeom prst="rect">
              <a:avLst/>
            </a:prstGeom>
            <a:noFill/>
            <a:ln>
              <a:solidFill>
                <a:srgbClr val="7030A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C6773738-EC8C-9CBE-5B5E-949D19C8BD3E}"/>
                </a:ext>
              </a:extLst>
            </p:cNvPr>
            <p:cNvSpPr txBox="1"/>
            <p:nvPr/>
          </p:nvSpPr>
          <p:spPr>
            <a:xfrm>
              <a:off x="1599260" y="6102489"/>
              <a:ext cx="5929829" cy="338554"/>
            </a:xfrm>
            <a:prstGeom prst="rect">
              <a:avLst/>
            </a:prstGeom>
            <a:noFill/>
          </p:spPr>
          <p:txBody>
            <a:bodyPr wrap="none" rtlCol="0">
              <a:spAutoFit/>
            </a:bodyPr>
            <a:lstStyle/>
            <a:p>
              <a:pPr algn="ctr"/>
              <a:r>
                <a:rPr kumimoji="1" lang="ja-JP" altLang="en-US" sz="1600">
                  <a:solidFill>
                    <a:srgbClr val="7030A0"/>
                  </a:solidFill>
                  <a:latin typeface="Meiryo" panose="020B0604030504040204" pitchFamily="34" charset="-128"/>
                  <a:ea typeface="Meiryo" panose="020B0604030504040204" pitchFamily="34" charset="-128"/>
                </a:rPr>
                <a:t>生産性の向上</a:t>
              </a:r>
              <a:r>
                <a:rPr lang="ja-JP" altLang="en-US" sz="1600">
                  <a:solidFill>
                    <a:srgbClr val="7030A0"/>
                  </a:solidFill>
                  <a:latin typeface="Meiryo" panose="020B0604030504040204" pitchFamily="34" charset="-128"/>
                  <a:ea typeface="Meiryo" panose="020B0604030504040204" pitchFamily="34" charset="-128"/>
                </a:rPr>
                <a:t>：</a:t>
              </a:r>
              <a:r>
                <a:rPr kumimoji="1" lang="ja-JP" altLang="en-US" sz="1600">
                  <a:solidFill>
                    <a:srgbClr val="7030A0"/>
                  </a:solidFill>
                  <a:latin typeface="Meiryo" panose="020B0604030504040204" pitchFamily="34" charset="-128"/>
                  <a:ea typeface="Meiryo" panose="020B0604030504040204" pitchFamily="34" charset="-128"/>
                </a:rPr>
                <a:t>工数削減と高速・俊敏な実装と改善能力の向上</a:t>
              </a:r>
            </a:p>
          </p:txBody>
        </p:sp>
      </p:grpSp>
      <p:sp>
        <p:nvSpPr>
          <p:cNvPr id="2" name="タイトル 1">
            <a:extLst>
              <a:ext uri="{FF2B5EF4-FFF2-40B4-BE49-F238E27FC236}">
                <a16:creationId xmlns:a16="http://schemas.microsoft.com/office/drawing/2014/main" id="{8A4794EA-1904-E8F1-87AB-FB034B72A1FD}"/>
              </a:ext>
            </a:extLst>
          </p:cNvPr>
          <p:cNvSpPr>
            <a:spLocks noGrp="1"/>
          </p:cNvSpPr>
          <p:nvPr>
            <p:ph type="title"/>
          </p:nvPr>
        </p:nvSpPr>
        <p:spPr/>
        <p:txBody>
          <a:bodyPr/>
          <a:lstStyle/>
          <a:p>
            <a:r>
              <a:rPr kumimoji="1" lang="ja-JP" altLang="en-US"/>
              <a:t>システム開発における</a:t>
            </a:r>
            <a:r>
              <a:rPr kumimoji="1" lang="en-US" altLang="ja-JP" dirty="0"/>
              <a:t>AI</a:t>
            </a:r>
            <a:r>
              <a:rPr kumimoji="1" lang="ja-JP" altLang="en-US"/>
              <a:t>と人間の役割分担</a:t>
            </a:r>
          </a:p>
        </p:txBody>
      </p:sp>
      <p:sp>
        <p:nvSpPr>
          <p:cNvPr id="3" name="正方形/長方形 2">
            <a:extLst>
              <a:ext uri="{FF2B5EF4-FFF2-40B4-BE49-F238E27FC236}">
                <a16:creationId xmlns:a16="http://schemas.microsoft.com/office/drawing/2014/main" id="{245B23A1-86F3-EAFA-705D-A077026B777A}"/>
              </a:ext>
            </a:extLst>
          </p:cNvPr>
          <p:cNvSpPr/>
          <p:nvPr/>
        </p:nvSpPr>
        <p:spPr>
          <a:xfrm>
            <a:off x="1505711" y="930344"/>
            <a:ext cx="6132577" cy="55454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BB6F8C85-7DD8-2B07-1E99-95D08A46C4AA}"/>
              </a:ext>
            </a:extLst>
          </p:cNvPr>
          <p:cNvSpPr txBox="1"/>
          <p:nvPr/>
        </p:nvSpPr>
        <p:spPr>
          <a:xfrm>
            <a:off x="1786622" y="1013687"/>
            <a:ext cx="5057795"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目的：解決したい課題／実現したいテーマ</a:t>
            </a:r>
          </a:p>
        </p:txBody>
      </p:sp>
      <p:sp>
        <p:nvSpPr>
          <p:cNvPr id="5" name="正方形/長方形 4">
            <a:extLst>
              <a:ext uri="{FF2B5EF4-FFF2-40B4-BE49-F238E27FC236}">
                <a16:creationId xmlns:a16="http://schemas.microsoft.com/office/drawing/2014/main" id="{43521262-0015-7E60-6BC4-B7A614027E7F}"/>
              </a:ext>
            </a:extLst>
          </p:cNvPr>
          <p:cNvSpPr/>
          <p:nvPr/>
        </p:nvSpPr>
        <p:spPr>
          <a:xfrm>
            <a:off x="1505710" y="1692055"/>
            <a:ext cx="6132577" cy="554547"/>
          </a:xfrm>
          <a:prstGeom prst="rect">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8B44D8F-6F0F-3335-BF98-71EA00D6FB57}"/>
              </a:ext>
            </a:extLst>
          </p:cNvPr>
          <p:cNvSpPr txBox="1"/>
          <p:nvPr/>
        </p:nvSpPr>
        <p:spPr>
          <a:xfrm>
            <a:off x="1786623" y="1778520"/>
            <a:ext cx="4544834"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戦略：現状からあるべき姿に至る物語</a:t>
            </a:r>
          </a:p>
        </p:txBody>
      </p:sp>
      <p:sp>
        <p:nvSpPr>
          <p:cNvPr id="7" name="正方形/長方形 6">
            <a:extLst>
              <a:ext uri="{FF2B5EF4-FFF2-40B4-BE49-F238E27FC236}">
                <a16:creationId xmlns:a16="http://schemas.microsoft.com/office/drawing/2014/main" id="{A82BE268-1181-A8DA-4A38-504B13FB0A73}"/>
              </a:ext>
            </a:extLst>
          </p:cNvPr>
          <p:cNvSpPr/>
          <p:nvPr/>
        </p:nvSpPr>
        <p:spPr>
          <a:xfrm>
            <a:off x="1505711" y="2449819"/>
            <a:ext cx="6132577" cy="554547"/>
          </a:xfrm>
          <a:prstGeom prst="rect">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F4BC28E9-6DC2-53A1-17FC-DE588120FD61}"/>
              </a:ext>
            </a:extLst>
          </p:cNvPr>
          <p:cNvSpPr txBox="1"/>
          <p:nvPr/>
        </p:nvSpPr>
        <p:spPr>
          <a:xfrm>
            <a:off x="1786624" y="2536284"/>
            <a:ext cx="5314275"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戦術：戦略を実践するためのステップと手段</a:t>
            </a:r>
          </a:p>
        </p:txBody>
      </p:sp>
      <p:sp>
        <p:nvSpPr>
          <p:cNvPr id="9" name="正方形/長方形 8">
            <a:extLst>
              <a:ext uri="{FF2B5EF4-FFF2-40B4-BE49-F238E27FC236}">
                <a16:creationId xmlns:a16="http://schemas.microsoft.com/office/drawing/2014/main" id="{C0B46117-DA9F-D58F-D3C9-B7A969301ADD}"/>
              </a:ext>
            </a:extLst>
          </p:cNvPr>
          <p:cNvSpPr/>
          <p:nvPr/>
        </p:nvSpPr>
        <p:spPr>
          <a:xfrm>
            <a:off x="1505711" y="3207583"/>
            <a:ext cx="6132577" cy="554547"/>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1A8A28BD-F302-A8EB-AAEE-D6005BA00297}"/>
              </a:ext>
            </a:extLst>
          </p:cNvPr>
          <p:cNvSpPr txBox="1"/>
          <p:nvPr/>
        </p:nvSpPr>
        <p:spPr>
          <a:xfrm>
            <a:off x="1786624" y="3306007"/>
            <a:ext cx="5314275"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設計：要件と実装方法、運用方法や評価基準</a:t>
            </a:r>
          </a:p>
        </p:txBody>
      </p:sp>
      <p:sp>
        <p:nvSpPr>
          <p:cNvPr id="11" name="正方形/長方形 10">
            <a:extLst>
              <a:ext uri="{FF2B5EF4-FFF2-40B4-BE49-F238E27FC236}">
                <a16:creationId xmlns:a16="http://schemas.microsoft.com/office/drawing/2014/main" id="{4A33CE82-28F4-C2A2-68E2-529F23CDEA26}"/>
              </a:ext>
            </a:extLst>
          </p:cNvPr>
          <p:cNvSpPr/>
          <p:nvPr/>
        </p:nvSpPr>
        <p:spPr>
          <a:xfrm>
            <a:off x="1505710" y="3965347"/>
            <a:ext cx="6132577" cy="554547"/>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F9DF64B1-BB73-A526-D0DB-9D8486AFA416}"/>
              </a:ext>
            </a:extLst>
          </p:cNvPr>
          <p:cNvSpPr txBox="1"/>
          <p:nvPr/>
        </p:nvSpPr>
        <p:spPr>
          <a:xfrm>
            <a:off x="1786622" y="4063771"/>
            <a:ext cx="4801314"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実装：プログラミングと実行環境の構築</a:t>
            </a:r>
          </a:p>
        </p:txBody>
      </p:sp>
      <p:sp>
        <p:nvSpPr>
          <p:cNvPr id="13" name="正方形/長方形 12">
            <a:extLst>
              <a:ext uri="{FF2B5EF4-FFF2-40B4-BE49-F238E27FC236}">
                <a16:creationId xmlns:a16="http://schemas.microsoft.com/office/drawing/2014/main" id="{D2880CA0-0161-E137-0252-D619BD9616B0}"/>
              </a:ext>
            </a:extLst>
          </p:cNvPr>
          <p:cNvSpPr/>
          <p:nvPr/>
        </p:nvSpPr>
        <p:spPr>
          <a:xfrm>
            <a:off x="1505711" y="4723111"/>
            <a:ext cx="6132577" cy="554547"/>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1268A8DF-4F18-5676-624A-CE7C9610E6C7}"/>
              </a:ext>
            </a:extLst>
          </p:cNvPr>
          <p:cNvSpPr txBox="1"/>
          <p:nvPr/>
        </p:nvSpPr>
        <p:spPr>
          <a:xfrm>
            <a:off x="1786623" y="4821535"/>
            <a:ext cx="5057795"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検証：設計要件を満たしていることを確認</a:t>
            </a:r>
          </a:p>
        </p:txBody>
      </p:sp>
      <p:sp>
        <p:nvSpPr>
          <p:cNvPr id="15" name="正方形/長方形 14">
            <a:extLst>
              <a:ext uri="{FF2B5EF4-FFF2-40B4-BE49-F238E27FC236}">
                <a16:creationId xmlns:a16="http://schemas.microsoft.com/office/drawing/2014/main" id="{1A290D2F-EC72-6735-E18E-EF179379FABA}"/>
              </a:ext>
            </a:extLst>
          </p:cNvPr>
          <p:cNvSpPr/>
          <p:nvPr/>
        </p:nvSpPr>
        <p:spPr>
          <a:xfrm>
            <a:off x="1505711" y="5480875"/>
            <a:ext cx="6132577" cy="554547"/>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C660DA40-5297-38B0-03C9-80F43EF3287F}"/>
              </a:ext>
            </a:extLst>
          </p:cNvPr>
          <p:cNvSpPr txBox="1"/>
          <p:nvPr/>
        </p:nvSpPr>
        <p:spPr>
          <a:xfrm>
            <a:off x="1786623" y="5579299"/>
            <a:ext cx="5057795"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運用：属人化の排除と品質向上、安定稼働</a:t>
            </a:r>
          </a:p>
        </p:txBody>
      </p:sp>
      <p:pic>
        <p:nvPicPr>
          <p:cNvPr id="17" name="図 16">
            <a:extLst>
              <a:ext uri="{FF2B5EF4-FFF2-40B4-BE49-F238E27FC236}">
                <a16:creationId xmlns:a16="http://schemas.microsoft.com/office/drawing/2014/main" id="{E35C3783-C248-157D-D9B7-21819F90FFC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5543" y="3919696"/>
            <a:ext cx="671310" cy="671310"/>
          </a:xfrm>
          <a:prstGeom prst="rect">
            <a:avLst/>
          </a:prstGeom>
        </p:spPr>
      </p:pic>
      <p:pic>
        <p:nvPicPr>
          <p:cNvPr id="18" name="図 17">
            <a:extLst>
              <a:ext uri="{FF2B5EF4-FFF2-40B4-BE49-F238E27FC236}">
                <a16:creationId xmlns:a16="http://schemas.microsoft.com/office/drawing/2014/main" id="{FFCAA2BE-30AF-59F1-D9E0-A683C9037DCF}"/>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flipH="1">
            <a:off x="7747147" y="3906965"/>
            <a:ext cx="671310" cy="671310"/>
          </a:xfrm>
          <a:prstGeom prst="rect">
            <a:avLst/>
          </a:prstGeom>
          <a:noFill/>
          <a:ln>
            <a:noFill/>
          </a:ln>
        </p:spPr>
      </p:pic>
      <p:pic>
        <p:nvPicPr>
          <p:cNvPr id="19" name="図 18">
            <a:extLst>
              <a:ext uri="{FF2B5EF4-FFF2-40B4-BE49-F238E27FC236}">
                <a16:creationId xmlns:a16="http://schemas.microsoft.com/office/drawing/2014/main" id="{3ADF924C-DF47-A20B-1336-075F1738BE1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7747147" y="871962"/>
            <a:ext cx="671310" cy="671310"/>
          </a:xfrm>
          <a:prstGeom prst="rect">
            <a:avLst/>
          </a:prstGeom>
        </p:spPr>
      </p:pic>
      <p:pic>
        <p:nvPicPr>
          <p:cNvPr id="21" name="図 20">
            <a:extLst>
              <a:ext uri="{FF2B5EF4-FFF2-40B4-BE49-F238E27FC236}">
                <a16:creationId xmlns:a16="http://schemas.microsoft.com/office/drawing/2014/main" id="{80E4FBF3-BCD9-72B0-F191-FD38E72089A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7747147" y="1633364"/>
            <a:ext cx="671310" cy="671310"/>
          </a:xfrm>
          <a:prstGeom prst="rect">
            <a:avLst/>
          </a:prstGeom>
        </p:spPr>
      </p:pic>
      <p:pic>
        <p:nvPicPr>
          <p:cNvPr id="22" name="図 21">
            <a:extLst>
              <a:ext uri="{FF2B5EF4-FFF2-40B4-BE49-F238E27FC236}">
                <a16:creationId xmlns:a16="http://schemas.microsoft.com/office/drawing/2014/main" id="{D409AEB1-7293-E9B5-2511-BCB00ADCD08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7747147" y="2399259"/>
            <a:ext cx="671310" cy="671310"/>
          </a:xfrm>
          <a:prstGeom prst="rect">
            <a:avLst/>
          </a:prstGeom>
        </p:spPr>
      </p:pic>
      <p:pic>
        <p:nvPicPr>
          <p:cNvPr id="23" name="図 22">
            <a:extLst>
              <a:ext uri="{FF2B5EF4-FFF2-40B4-BE49-F238E27FC236}">
                <a16:creationId xmlns:a16="http://schemas.microsoft.com/office/drawing/2014/main" id="{620E1300-2A0D-2808-734B-DB16E97500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7747147" y="3147379"/>
            <a:ext cx="671310" cy="671310"/>
          </a:xfrm>
          <a:prstGeom prst="rect">
            <a:avLst/>
          </a:prstGeom>
        </p:spPr>
      </p:pic>
      <p:pic>
        <p:nvPicPr>
          <p:cNvPr id="24" name="図 23">
            <a:extLst>
              <a:ext uri="{FF2B5EF4-FFF2-40B4-BE49-F238E27FC236}">
                <a16:creationId xmlns:a16="http://schemas.microsoft.com/office/drawing/2014/main" id="{BF1C88F1-4627-964E-133F-FDE3408CD113}"/>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725540" y="2399567"/>
            <a:ext cx="671310" cy="671310"/>
          </a:xfrm>
          <a:prstGeom prst="rect">
            <a:avLst/>
          </a:prstGeom>
        </p:spPr>
      </p:pic>
      <p:pic>
        <p:nvPicPr>
          <p:cNvPr id="25" name="図 24">
            <a:extLst>
              <a:ext uri="{FF2B5EF4-FFF2-40B4-BE49-F238E27FC236}">
                <a16:creationId xmlns:a16="http://schemas.microsoft.com/office/drawing/2014/main" id="{A08893EA-66A8-9656-4B94-6E49B8BCE94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2250" y="3146778"/>
            <a:ext cx="671310" cy="671310"/>
          </a:xfrm>
          <a:prstGeom prst="rect">
            <a:avLst/>
          </a:prstGeom>
        </p:spPr>
      </p:pic>
      <p:pic>
        <p:nvPicPr>
          <p:cNvPr id="26" name="図 25">
            <a:extLst>
              <a:ext uri="{FF2B5EF4-FFF2-40B4-BE49-F238E27FC236}">
                <a16:creationId xmlns:a16="http://schemas.microsoft.com/office/drawing/2014/main" id="{D7FA1823-2FC7-2738-53D5-051F08B96D1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5543" y="4691658"/>
            <a:ext cx="671310" cy="671310"/>
          </a:xfrm>
          <a:prstGeom prst="rect">
            <a:avLst/>
          </a:prstGeom>
        </p:spPr>
      </p:pic>
      <p:pic>
        <p:nvPicPr>
          <p:cNvPr id="27" name="図 26">
            <a:extLst>
              <a:ext uri="{FF2B5EF4-FFF2-40B4-BE49-F238E27FC236}">
                <a16:creationId xmlns:a16="http://schemas.microsoft.com/office/drawing/2014/main" id="{BA05158A-0B3E-EBCA-9196-6A32F431A858}"/>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flipH="1">
            <a:off x="7747147" y="4678927"/>
            <a:ext cx="671310" cy="671310"/>
          </a:xfrm>
          <a:prstGeom prst="rect">
            <a:avLst/>
          </a:prstGeom>
          <a:noFill/>
          <a:ln>
            <a:noFill/>
          </a:ln>
        </p:spPr>
      </p:pic>
      <p:pic>
        <p:nvPicPr>
          <p:cNvPr id="28" name="図 27">
            <a:extLst>
              <a:ext uri="{FF2B5EF4-FFF2-40B4-BE49-F238E27FC236}">
                <a16:creationId xmlns:a16="http://schemas.microsoft.com/office/drawing/2014/main" id="{4AD23747-EE46-5ABF-FAF2-3EECC058D94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5543" y="5430734"/>
            <a:ext cx="671310" cy="671310"/>
          </a:xfrm>
          <a:prstGeom prst="rect">
            <a:avLst/>
          </a:prstGeom>
        </p:spPr>
      </p:pic>
      <p:pic>
        <p:nvPicPr>
          <p:cNvPr id="29" name="図 28">
            <a:extLst>
              <a:ext uri="{FF2B5EF4-FFF2-40B4-BE49-F238E27FC236}">
                <a16:creationId xmlns:a16="http://schemas.microsoft.com/office/drawing/2014/main" id="{0BEFD431-EB00-BF77-41A8-695692A4B5EF}"/>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flipH="1">
            <a:off x="7747147" y="5418003"/>
            <a:ext cx="671310" cy="671310"/>
          </a:xfrm>
          <a:prstGeom prst="rect">
            <a:avLst/>
          </a:prstGeom>
          <a:noFill/>
          <a:ln>
            <a:noFill/>
          </a:ln>
        </p:spPr>
      </p:pic>
      <p:pic>
        <p:nvPicPr>
          <p:cNvPr id="30" name="図 29">
            <a:extLst>
              <a:ext uri="{FF2B5EF4-FFF2-40B4-BE49-F238E27FC236}">
                <a16:creationId xmlns:a16="http://schemas.microsoft.com/office/drawing/2014/main" id="{20902EA7-D607-7ADD-5E72-63C115A7D4A6}"/>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722250" y="1637856"/>
            <a:ext cx="671310" cy="671310"/>
          </a:xfrm>
          <a:prstGeom prst="rect">
            <a:avLst/>
          </a:prstGeom>
        </p:spPr>
      </p:pic>
      <p:pic>
        <p:nvPicPr>
          <p:cNvPr id="31" name="図 30">
            <a:extLst>
              <a:ext uri="{FF2B5EF4-FFF2-40B4-BE49-F238E27FC236}">
                <a16:creationId xmlns:a16="http://schemas.microsoft.com/office/drawing/2014/main" id="{A5CB7689-E319-F668-A73B-86D3BE2D801B}"/>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716528" y="869483"/>
            <a:ext cx="671310" cy="671310"/>
          </a:xfrm>
          <a:prstGeom prst="rect">
            <a:avLst/>
          </a:prstGeom>
        </p:spPr>
      </p:pic>
      <p:sp>
        <p:nvSpPr>
          <p:cNvPr id="32" name="乗算記号 31">
            <a:extLst>
              <a:ext uri="{FF2B5EF4-FFF2-40B4-BE49-F238E27FC236}">
                <a16:creationId xmlns:a16="http://schemas.microsoft.com/office/drawing/2014/main" id="{BE778E5F-B106-0BCB-4038-0BDA65D86BB0}"/>
              </a:ext>
            </a:extLst>
          </p:cNvPr>
          <p:cNvSpPr/>
          <p:nvPr/>
        </p:nvSpPr>
        <p:spPr>
          <a:xfrm>
            <a:off x="750407" y="863589"/>
            <a:ext cx="614995" cy="678368"/>
          </a:xfrm>
          <a:prstGeom prst="mathMultiply">
            <a:avLst/>
          </a:prstGeom>
          <a:solidFill>
            <a:srgbClr val="C00000">
              <a:alpha val="2784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D04E0BD9-7FEF-ECC9-09D4-8986C6B83195}"/>
              </a:ext>
            </a:extLst>
          </p:cNvPr>
          <p:cNvSpPr txBox="1"/>
          <p:nvPr/>
        </p:nvSpPr>
        <p:spPr>
          <a:xfrm>
            <a:off x="628926" y="6140547"/>
            <a:ext cx="901209" cy="430887"/>
          </a:xfrm>
          <a:prstGeom prst="rect">
            <a:avLst/>
          </a:prstGeom>
          <a:noFill/>
        </p:spPr>
        <p:txBody>
          <a:bodyPr wrap="none" rtlCol="0">
            <a:spAutoFit/>
          </a:bodyPr>
          <a:lstStyle/>
          <a:p>
            <a:r>
              <a:rPr kumimoji="1" lang="en-US" altLang="ja-JP" sz="1100" dirty="0">
                <a:solidFill>
                  <a:srgbClr val="C00000"/>
                </a:solidFill>
                <a:latin typeface="Meiryo" panose="020B0604030504040204" pitchFamily="34" charset="-128"/>
                <a:ea typeface="Meiryo" panose="020B0604030504040204" pitchFamily="34" charset="-128"/>
              </a:rPr>
              <a:t>AI</a:t>
            </a:r>
            <a:r>
              <a:rPr lang="ja-JP" altLang="en-US" sz="1100">
                <a:solidFill>
                  <a:srgbClr val="C00000"/>
                </a:solidFill>
                <a:latin typeface="Meiryo" panose="020B0604030504040204" pitchFamily="34" charset="-128"/>
                <a:ea typeface="Meiryo" panose="020B0604030504040204" pitchFamily="34" charset="-128"/>
              </a:rPr>
              <a:t>が使える</a:t>
            </a:r>
            <a:endParaRPr lang="en-US" altLang="ja-JP" sz="1100" dirty="0">
              <a:solidFill>
                <a:srgbClr val="C00000"/>
              </a:solidFill>
              <a:latin typeface="Meiryo" panose="020B0604030504040204" pitchFamily="34" charset="-128"/>
              <a:ea typeface="Meiryo" panose="020B0604030504040204" pitchFamily="34" charset="-128"/>
            </a:endParaRPr>
          </a:p>
          <a:p>
            <a:r>
              <a:rPr lang="ja-JP" altLang="en-US" sz="1100">
                <a:solidFill>
                  <a:srgbClr val="C00000"/>
                </a:solidFill>
                <a:latin typeface="Meiryo" panose="020B0604030504040204" pitchFamily="34" charset="-128"/>
                <a:ea typeface="Meiryo" panose="020B0604030504040204" pitchFamily="34" charset="-128"/>
              </a:rPr>
              <a:t>範囲</a:t>
            </a:r>
            <a:r>
              <a:rPr kumimoji="1" lang="ja-JP" altLang="en-US" sz="1100">
                <a:solidFill>
                  <a:srgbClr val="C00000"/>
                </a:solidFill>
                <a:latin typeface="Meiryo" panose="020B0604030504040204" pitchFamily="34" charset="-128"/>
                <a:ea typeface="Meiryo" panose="020B0604030504040204" pitchFamily="34" charset="-128"/>
              </a:rPr>
              <a:t>が拡大</a:t>
            </a:r>
          </a:p>
        </p:txBody>
      </p:sp>
    </p:spTree>
    <p:extLst>
      <p:ext uri="{BB962C8B-B14F-4D97-AF65-F5344CB8AC3E}">
        <p14:creationId xmlns:p14="http://schemas.microsoft.com/office/powerpoint/2010/main" val="131484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par>
                                <p:cTn id="55" presetID="53" presetClass="entr" presetSubtype="16"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par>
                                <p:cTn id="60" presetID="53" presetClass="entr" presetSubtype="16"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53" presetClass="entr" presetSubtype="16"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par>
                                <p:cTn id="70" presetID="53" presetClass="entr" presetSubtype="16"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500" fill="hold"/>
                                        <p:tgtEl>
                                          <p:spTgt spid="31"/>
                                        </p:tgtEl>
                                        <p:attrNameLst>
                                          <p:attrName>ppt_w</p:attrName>
                                        </p:attrNameLst>
                                      </p:cBhvr>
                                      <p:tavLst>
                                        <p:tav tm="0">
                                          <p:val>
                                            <p:fltVal val="0"/>
                                          </p:val>
                                        </p:tav>
                                        <p:tav tm="100000">
                                          <p:val>
                                            <p:strVal val="#ppt_w"/>
                                          </p:val>
                                        </p:tav>
                                      </p:tavLst>
                                    </p:anim>
                                    <p:anim calcmode="lin" valueType="num">
                                      <p:cBhvr>
                                        <p:cTn id="73" dur="500" fill="hold"/>
                                        <p:tgtEl>
                                          <p:spTgt spid="31"/>
                                        </p:tgtEl>
                                        <p:attrNameLst>
                                          <p:attrName>ppt_h</p:attrName>
                                        </p:attrNameLst>
                                      </p:cBhvr>
                                      <p:tavLst>
                                        <p:tav tm="0">
                                          <p:val>
                                            <p:fltVal val="0"/>
                                          </p:val>
                                        </p:tav>
                                        <p:tav tm="100000">
                                          <p:val>
                                            <p:strVal val="#ppt_h"/>
                                          </p:val>
                                        </p:tav>
                                      </p:tavLst>
                                    </p:anim>
                                    <p:animEffect transition="in" filter="fade">
                                      <p:cBhvr>
                                        <p:cTn id="74" dur="500"/>
                                        <p:tgtEl>
                                          <p:spTgt spid="31"/>
                                        </p:tgtEl>
                                      </p:cBhvr>
                                    </p:animEffect>
                                  </p:childTnLst>
                                </p:cTn>
                              </p:par>
                              <p:par>
                                <p:cTn id="75" presetID="53" presetClass="entr" presetSubtype="16"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par>
                                <p:cTn id="80" presetID="53" presetClass="entr" presetSubtype="16"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Effect transition="in" filter="fade">
                                      <p:cBhvr>
                                        <p:cTn id="84" dur="500"/>
                                        <p:tgtEl>
                                          <p:spTgt spid="19"/>
                                        </p:tgtEl>
                                      </p:cBhvr>
                                    </p:animEffect>
                                  </p:childTnLst>
                                </p:cTn>
                              </p:par>
                              <p:par>
                                <p:cTn id="85" presetID="53" presetClass="entr" presetSubtype="16"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ppt_w</p:attrName>
                                        </p:attrNameLst>
                                      </p:cBhvr>
                                      <p:tavLst>
                                        <p:tav tm="0">
                                          <p:val>
                                            <p:fltVal val="0"/>
                                          </p:val>
                                        </p:tav>
                                        <p:tav tm="100000">
                                          <p:val>
                                            <p:strVal val="#ppt_w"/>
                                          </p:val>
                                        </p:tav>
                                      </p:tavLst>
                                    </p:anim>
                                    <p:anim calcmode="lin" valueType="num">
                                      <p:cBhvr>
                                        <p:cTn id="88" dur="500" fill="hold"/>
                                        <p:tgtEl>
                                          <p:spTgt spid="21"/>
                                        </p:tgtEl>
                                        <p:attrNameLst>
                                          <p:attrName>ppt_h</p:attrName>
                                        </p:attrNameLst>
                                      </p:cBhvr>
                                      <p:tavLst>
                                        <p:tav tm="0">
                                          <p:val>
                                            <p:fltVal val="0"/>
                                          </p:val>
                                        </p:tav>
                                        <p:tav tm="100000">
                                          <p:val>
                                            <p:strVal val="#ppt_h"/>
                                          </p:val>
                                        </p:tav>
                                      </p:tavLst>
                                    </p:anim>
                                    <p:animEffect transition="in" filter="fade">
                                      <p:cBhvr>
                                        <p:cTn id="89" dur="500"/>
                                        <p:tgtEl>
                                          <p:spTgt spid="21"/>
                                        </p:tgtEl>
                                      </p:cBhvr>
                                    </p:animEffect>
                                  </p:childTnLst>
                                </p:cTn>
                              </p:par>
                              <p:par>
                                <p:cTn id="90" presetID="53" presetClass="entr" presetSubtype="16" fill="hold" nodeType="with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p:cTn id="92" dur="500" fill="hold"/>
                                        <p:tgtEl>
                                          <p:spTgt spid="22"/>
                                        </p:tgtEl>
                                        <p:attrNameLst>
                                          <p:attrName>ppt_w</p:attrName>
                                        </p:attrNameLst>
                                      </p:cBhvr>
                                      <p:tavLst>
                                        <p:tav tm="0">
                                          <p:val>
                                            <p:fltVal val="0"/>
                                          </p:val>
                                        </p:tav>
                                        <p:tav tm="100000">
                                          <p:val>
                                            <p:strVal val="#ppt_w"/>
                                          </p:val>
                                        </p:tav>
                                      </p:tavLst>
                                    </p:anim>
                                    <p:anim calcmode="lin" valueType="num">
                                      <p:cBhvr>
                                        <p:cTn id="93" dur="500" fill="hold"/>
                                        <p:tgtEl>
                                          <p:spTgt spid="22"/>
                                        </p:tgtEl>
                                        <p:attrNameLst>
                                          <p:attrName>ppt_h</p:attrName>
                                        </p:attrNameLst>
                                      </p:cBhvr>
                                      <p:tavLst>
                                        <p:tav tm="0">
                                          <p:val>
                                            <p:fltVal val="0"/>
                                          </p:val>
                                        </p:tav>
                                        <p:tav tm="100000">
                                          <p:val>
                                            <p:strVal val="#ppt_h"/>
                                          </p:val>
                                        </p:tav>
                                      </p:tavLst>
                                    </p:anim>
                                    <p:animEffect transition="in" filter="fade">
                                      <p:cBhvr>
                                        <p:cTn id="94" dur="500"/>
                                        <p:tgtEl>
                                          <p:spTgt spid="22"/>
                                        </p:tgtEl>
                                      </p:cBhvr>
                                    </p:animEffect>
                                  </p:childTnLst>
                                </p:cTn>
                              </p:par>
                              <p:par>
                                <p:cTn id="95" presetID="53" presetClass="entr" presetSubtype="16"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500" fill="hold"/>
                                        <p:tgtEl>
                                          <p:spTgt spid="23"/>
                                        </p:tgtEl>
                                        <p:attrNameLst>
                                          <p:attrName>ppt_w</p:attrName>
                                        </p:attrNameLst>
                                      </p:cBhvr>
                                      <p:tavLst>
                                        <p:tav tm="0">
                                          <p:val>
                                            <p:fltVal val="0"/>
                                          </p:val>
                                        </p:tav>
                                        <p:tav tm="100000">
                                          <p:val>
                                            <p:strVal val="#ppt_w"/>
                                          </p:val>
                                        </p:tav>
                                      </p:tavLst>
                                    </p:anim>
                                    <p:anim calcmode="lin" valueType="num">
                                      <p:cBhvr>
                                        <p:cTn id="98" dur="500" fill="hold"/>
                                        <p:tgtEl>
                                          <p:spTgt spid="23"/>
                                        </p:tgtEl>
                                        <p:attrNameLst>
                                          <p:attrName>ppt_h</p:attrName>
                                        </p:attrNameLst>
                                      </p:cBhvr>
                                      <p:tavLst>
                                        <p:tav tm="0">
                                          <p:val>
                                            <p:fltVal val="0"/>
                                          </p:val>
                                        </p:tav>
                                        <p:tav tm="100000">
                                          <p:val>
                                            <p:strVal val="#ppt_h"/>
                                          </p:val>
                                        </p:tav>
                                      </p:tavLst>
                                    </p:anim>
                                    <p:animEffect transition="in" filter="fade">
                                      <p:cBhvr>
                                        <p:cTn id="99" dur="500"/>
                                        <p:tgtEl>
                                          <p:spTgt spid="23"/>
                                        </p:tgtEl>
                                      </p:cBhvr>
                                    </p:animEffect>
                                  </p:childTnLst>
                                </p:cTn>
                              </p:par>
                              <p:par>
                                <p:cTn id="100" presetID="53" presetClass="entr" presetSubtype="16" fill="hold" nodeType="with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p:cTn id="102" dur="500" fill="hold"/>
                                        <p:tgtEl>
                                          <p:spTgt spid="27"/>
                                        </p:tgtEl>
                                        <p:attrNameLst>
                                          <p:attrName>ppt_w</p:attrName>
                                        </p:attrNameLst>
                                      </p:cBhvr>
                                      <p:tavLst>
                                        <p:tav tm="0">
                                          <p:val>
                                            <p:fltVal val="0"/>
                                          </p:val>
                                        </p:tav>
                                        <p:tav tm="100000">
                                          <p:val>
                                            <p:strVal val="#ppt_w"/>
                                          </p:val>
                                        </p:tav>
                                      </p:tavLst>
                                    </p:anim>
                                    <p:anim calcmode="lin" valueType="num">
                                      <p:cBhvr>
                                        <p:cTn id="103" dur="500" fill="hold"/>
                                        <p:tgtEl>
                                          <p:spTgt spid="27"/>
                                        </p:tgtEl>
                                        <p:attrNameLst>
                                          <p:attrName>ppt_h</p:attrName>
                                        </p:attrNameLst>
                                      </p:cBhvr>
                                      <p:tavLst>
                                        <p:tav tm="0">
                                          <p:val>
                                            <p:fltVal val="0"/>
                                          </p:val>
                                        </p:tav>
                                        <p:tav tm="100000">
                                          <p:val>
                                            <p:strVal val="#ppt_h"/>
                                          </p:val>
                                        </p:tav>
                                      </p:tavLst>
                                    </p:anim>
                                    <p:animEffect transition="in" filter="fade">
                                      <p:cBhvr>
                                        <p:cTn id="104" dur="500"/>
                                        <p:tgtEl>
                                          <p:spTgt spid="27"/>
                                        </p:tgtEl>
                                      </p:cBhvr>
                                    </p:animEffect>
                                  </p:childTnLst>
                                </p:cTn>
                              </p:par>
                              <p:par>
                                <p:cTn id="105" presetID="53" presetClass="entr" presetSubtype="16" fill="hold" nodeType="with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fltVal val="0"/>
                                          </p:val>
                                        </p:tav>
                                        <p:tav tm="100000">
                                          <p:val>
                                            <p:strVal val="#ppt_h"/>
                                          </p:val>
                                        </p:tav>
                                      </p:tavLst>
                                    </p:anim>
                                    <p:animEffect transition="in" filter="fade">
                                      <p:cBhvr>
                                        <p:cTn id="109" dur="500"/>
                                        <p:tgtEl>
                                          <p:spTgt spid="29"/>
                                        </p:tgtEl>
                                      </p:cBhvr>
                                    </p:animEffect>
                                  </p:childTnLst>
                                </p:cTn>
                              </p:par>
                              <p:par>
                                <p:cTn id="110" presetID="53" presetClass="entr" presetSubtype="16" fill="hold"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500" fill="hold"/>
                                        <p:tgtEl>
                                          <p:spTgt spid="28"/>
                                        </p:tgtEl>
                                        <p:attrNameLst>
                                          <p:attrName>ppt_w</p:attrName>
                                        </p:attrNameLst>
                                      </p:cBhvr>
                                      <p:tavLst>
                                        <p:tav tm="0">
                                          <p:val>
                                            <p:fltVal val="0"/>
                                          </p:val>
                                        </p:tav>
                                        <p:tav tm="100000">
                                          <p:val>
                                            <p:strVal val="#ppt_w"/>
                                          </p:val>
                                        </p:tav>
                                      </p:tavLst>
                                    </p:anim>
                                    <p:anim calcmode="lin" valueType="num">
                                      <p:cBhvr>
                                        <p:cTn id="113" dur="500" fill="hold"/>
                                        <p:tgtEl>
                                          <p:spTgt spid="28"/>
                                        </p:tgtEl>
                                        <p:attrNameLst>
                                          <p:attrName>ppt_h</p:attrName>
                                        </p:attrNameLst>
                                      </p:cBhvr>
                                      <p:tavLst>
                                        <p:tav tm="0">
                                          <p:val>
                                            <p:fltVal val="0"/>
                                          </p:val>
                                        </p:tav>
                                        <p:tav tm="100000">
                                          <p:val>
                                            <p:strVal val="#ppt_h"/>
                                          </p:val>
                                        </p:tav>
                                      </p:tavLst>
                                    </p:anim>
                                    <p:animEffect transition="in" filter="fade">
                                      <p:cBhvr>
                                        <p:cTn id="114" dur="500"/>
                                        <p:tgtEl>
                                          <p:spTgt spid="28"/>
                                        </p:tgtEl>
                                      </p:cBhvr>
                                    </p:animEffect>
                                  </p:childTnLst>
                                </p:cTn>
                              </p:par>
                              <p:par>
                                <p:cTn id="115" presetID="53" presetClass="entr" presetSubtype="16"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Effect transition="in" filter="fade">
                                      <p:cBhvr>
                                        <p:cTn id="119" dur="500"/>
                                        <p:tgtEl>
                                          <p:spTgt spid="17"/>
                                        </p:tgtEl>
                                      </p:cBhvr>
                                    </p:animEffect>
                                  </p:childTnLst>
                                </p:cTn>
                              </p:par>
                              <p:par>
                                <p:cTn id="120" presetID="53" presetClass="entr" presetSubtype="16" fill="hold"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childTnLst>
                                </p:cTn>
                              </p:par>
                              <p:par>
                                <p:cTn id="125" presetID="53" presetClass="entr" presetSubtype="16" fill="hold" nodeType="withEffect">
                                  <p:stCondLst>
                                    <p:cond delay="0"/>
                                  </p:stCondLst>
                                  <p:childTnLst>
                                    <p:set>
                                      <p:cBhvr>
                                        <p:cTn id="126" dur="1" fill="hold">
                                          <p:stCondLst>
                                            <p:cond delay="0"/>
                                          </p:stCondLst>
                                        </p:cTn>
                                        <p:tgtEl>
                                          <p:spTgt spid="25"/>
                                        </p:tgtEl>
                                        <p:attrNameLst>
                                          <p:attrName>style.visibility</p:attrName>
                                        </p:attrNameLst>
                                      </p:cBhvr>
                                      <p:to>
                                        <p:strVal val="visible"/>
                                      </p:to>
                                    </p:set>
                                    <p:anim calcmode="lin" valueType="num">
                                      <p:cBhvr>
                                        <p:cTn id="127" dur="500" fill="hold"/>
                                        <p:tgtEl>
                                          <p:spTgt spid="25"/>
                                        </p:tgtEl>
                                        <p:attrNameLst>
                                          <p:attrName>ppt_w</p:attrName>
                                        </p:attrNameLst>
                                      </p:cBhvr>
                                      <p:tavLst>
                                        <p:tav tm="0">
                                          <p:val>
                                            <p:fltVal val="0"/>
                                          </p:val>
                                        </p:tav>
                                        <p:tav tm="100000">
                                          <p:val>
                                            <p:strVal val="#ppt_w"/>
                                          </p:val>
                                        </p:tav>
                                      </p:tavLst>
                                    </p:anim>
                                    <p:anim calcmode="lin" valueType="num">
                                      <p:cBhvr>
                                        <p:cTn id="128" dur="500" fill="hold"/>
                                        <p:tgtEl>
                                          <p:spTgt spid="25"/>
                                        </p:tgtEl>
                                        <p:attrNameLst>
                                          <p:attrName>ppt_h</p:attrName>
                                        </p:attrNameLst>
                                      </p:cBhvr>
                                      <p:tavLst>
                                        <p:tav tm="0">
                                          <p:val>
                                            <p:fltVal val="0"/>
                                          </p:val>
                                        </p:tav>
                                        <p:tav tm="100000">
                                          <p:val>
                                            <p:strVal val="#ppt_h"/>
                                          </p:val>
                                        </p:tav>
                                      </p:tavLst>
                                    </p:anim>
                                    <p:animEffect transition="in" filter="fade">
                                      <p:cBhvr>
                                        <p:cTn id="129" dur="500"/>
                                        <p:tgtEl>
                                          <p:spTgt spid="25"/>
                                        </p:tgtEl>
                                      </p:cBhvr>
                                    </p:animEffect>
                                  </p:childTnLst>
                                </p:cTn>
                              </p:par>
                              <p:par>
                                <p:cTn id="130" presetID="53" presetClass="entr" presetSubtype="16" fill="hold" nodeType="withEffect">
                                  <p:stCondLst>
                                    <p:cond delay="0"/>
                                  </p:stCondLst>
                                  <p:childTnLst>
                                    <p:set>
                                      <p:cBhvr>
                                        <p:cTn id="131" dur="1" fill="hold">
                                          <p:stCondLst>
                                            <p:cond delay="0"/>
                                          </p:stCondLst>
                                        </p:cTn>
                                        <p:tgtEl>
                                          <p:spTgt spid="30"/>
                                        </p:tgtEl>
                                        <p:attrNameLst>
                                          <p:attrName>style.visibility</p:attrName>
                                        </p:attrNameLst>
                                      </p:cBhvr>
                                      <p:to>
                                        <p:strVal val="visible"/>
                                      </p:to>
                                    </p:set>
                                    <p:anim calcmode="lin" valueType="num">
                                      <p:cBhvr>
                                        <p:cTn id="132" dur="500" fill="hold"/>
                                        <p:tgtEl>
                                          <p:spTgt spid="30"/>
                                        </p:tgtEl>
                                        <p:attrNameLst>
                                          <p:attrName>ppt_w</p:attrName>
                                        </p:attrNameLst>
                                      </p:cBhvr>
                                      <p:tavLst>
                                        <p:tav tm="0">
                                          <p:val>
                                            <p:fltVal val="0"/>
                                          </p:val>
                                        </p:tav>
                                        <p:tav tm="100000">
                                          <p:val>
                                            <p:strVal val="#ppt_w"/>
                                          </p:val>
                                        </p:tav>
                                      </p:tavLst>
                                    </p:anim>
                                    <p:anim calcmode="lin" valueType="num">
                                      <p:cBhvr>
                                        <p:cTn id="133" dur="500" fill="hold"/>
                                        <p:tgtEl>
                                          <p:spTgt spid="30"/>
                                        </p:tgtEl>
                                        <p:attrNameLst>
                                          <p:attrName>ppt_h</p:attrName>
                                        </p:attrNameLst>
                                      </p:cBhvr>
                                      <p:tavLst>
                                        <p:tav tm="0">
                                          <p:val>
                                            <p:fltVal val="0"/>
                                          </p:val>
                                        </p:tav>
                                        <p:tav tm="100000">
                                          <p:val>
                                            <p:strVal val="#ppt_h"/>
                                          </p:val>
                                        </p:tav>
                                      </p:tavLst>
                                    </p:anim>
                                    <p:animEffect transition="in" filter="fade">
                                      <p:cBhvr>
                                        <p:cTn id="134" dur="500"/>
                                        <p:tgtEl>
                                          <p:spTgt spid="30"/>
                                        </p:tgtEl>
                                      </p:cBhvr>
                                    </p:animEffect>
                                  </p:childTnLst>
                                </p:cTn>
                              </p:par>
                              <p:par>
                                <p:cTn id="135" presetID="53" presetClass="entr" presetSubtype="16" fill="hold" nodeType="withEffect">
                                  <p:stCondLst>
                                    <p:cond delay="0"/>
                                  </p:stCondLst>
                                  <p:childTnLst>
                                    <p:set>
                                      <p:cBhvr>
                                        <p:cTn id="136" dur="1" fill="hold">
                                          <p:stCondLst>
                                            <p:cond delay="0"/>
                                          </p:stCondLst>
                                        </p:cTn>
                                        <p:tgtEl>
                                          <p:spTgt spid="31"/>
                                        </p:tgtEl>
                                        <p:attrNameLst>
                                          <p:attrName>style.visibility</p:attrName>
                                        </p:attrNameLst>
                                      </p:cBhvr>
                                      <p:to>
                                        <p:strVal val="visible"/>
                                      </p:to>
                                    </p:set>
                                    <p:anim calcmode="lin" valueType="num">
                                      <p:cBhvr>
                                        <p:cTn id="137" dur="500" fill="hold"/>
                                        <p:tgtEl>
                                          <p:spTgt spid="31"/>
                                        </p:tgtEl>
                                        <p:attrNameLst>
                                          <p:attrName>ppt_w</p:attrName>
                                        </p:attrNameLst>
                                      </p:cBhvr>
                                      <p:tavLst>
                                        <p:tav tm="0">
                                          <p:val>
                                            <p:fltVal val="0"/>
                                          </p:val>
                                        </p:tav>
                                        <p:tav tm="100000">
                                          <p:val>
                                            <p:strVal val="#ppt_w"/>
                                          </p:val>
                                        </p:tav>
                                      </p:tavLst>
                                    </p:anim>
                                    <p:anim calcmode="lin" valueType="num">
                                      <p:cBhvr>
                                        <p:cTn id="138" dur="500" fill="hold"/>
                                        <p:tgtEl>
                                          <p:spTgt spid="31"/>
                                        </p:tgtEl>
                                        <p:attrNameLst>
                                          <p:attrName>ppt_h</p:attrName>
                                        </p:attrNameLst>
                                      </p:cBhvr>
                                      <p:tavLst>
                                        <p:tav tm="0">
                                          <p:val>
                                            <p:fltVal val="0"/>
                                          </p:val>
                                        </p:tav>
                                        <p:tav tm="100000">
                                          <p:val>
                                            <p:strVal val="#ppt_h"/>
                                          </p:val>
                                        </p:tav>
                                      </p:tavLst>
                                    </p:anim>
                                    <p:animEffect transition="in" filter="fade">
                                      <p:cBhvr>
                                        <p:cTn id="139" dur="500"/>
                                        <p:tgtEl>
                                          <p:spTgt spid="31"/>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32"/>
                                        </p:tgtEl>
                                        <p:attrNameLst>
                                          <p:attrName>style.visibility</p:attrName>
                                        </p:attrNameLst>
                                      </p:cBhvr>
                                      <p:to>
                                        <p:strVal val="visible"/>
                                      </p:to>
                                    </p:set>
                                    <p:anim calcmode="lin" valueType="num">
                                      <p:cBhvr>
                                        <p:cTn id="142" dur="500" fill="hold"/>
                                        <p:tgtEl>
                                          <p:spTgt spid="32"/>
                                        </p:tgtEl>
                                        <p:attrNameLst>
                                          <p:attrName>ppt_w</p:attrName>
                                        </p:attrNameLst>
                                      </p:cBhvr>
                                      <p:tavLst>
                                        <p:tav tm="0">
                                          <p:val>
                                            <p:fltVal val="0"/>
                                          </p:val>
                                        </p:tav>
                                        <p:tav tm="100000">
                                          <p:val>
                                            <p:strVal val="#ppt_w"/>
                                          </p:val>
                                        </p:tav>
                                      </p:tavLst>
                                    </p:anim>
                                    <p:anim calcmode="lin" valueType="num">
                                      <p:cBhvr>
                                        <p:cTn id="143" dur="500" fill="hold"/>
                                        <p:tgtEl>
                                          <p:spTgt spid="32"/>
                                        </p:tgtEl>
                                        <p:attrNameLst>
                                          <p:attrName>ppt_h</p:attrName>
                                        </p:attrNameLst>
                                      </p:cBhvr>
                                      <p:tavLst>
                                        <p:tav tm="0">
                                          <p:val>
                                            <p:fltVal val="0"/>
                                          </p:val>
                                        </p:tav>
                                        <p:tav tm="100000">
                                          <p:val>
                                            <p:strVal val="#ppt_h"/>
                                          </p:val>
                                        </p:tav>
                                      </p:tavLst>
                                    </p:anim>
                                    <p:animEffect transition="in" filter="fade">
                                      <p:cBhvr>
                                        <p:cTn id="144" dur="500"/>
                                        <p:tgtEl>
                                          <p:spTgt spid="32"/>
                                        </p:tgtEl>
                                      </p:cBhvr>
                                    </p:animEffect>
                                  </p:childTnLst>
                                </p:cTn>
                              </p:par>
                              <p:par>
                                <p:cTn id="145" presetID="53" presetClass="entr" presetSubtype="16" fill="hold" nodeType="withEffect">
                                  <p:stCondLst>
                                    <p:cond delay="0"/>
                                  </p:stCondLst>
                                  <p:childTnLst>
                                    <p:set>
                                      <p:cBhvr>
                                        <p:cTn id="146" dur="1" fill="hold">
                                          <p:stCondLst>
                                            <p:cond delay="0"/>
                                          </p:stCondLst>
                                        </p:cTn>
                                        <p:tgtEl>
                                          <p:spTgt spid="26"/>
                                        </p:tgtEl>
                                        <p:attrNameLst>
                                          <p:attrName>style.visibility</p:attrName>
                                        </p:attrNameLst>
                                      </p:cBhvr>
                                      <p:to>
                                        <p:strVal val="visible"/>
                                      </p:to>
                                    </p:set>
                                    <p:anim calcmode="lin" valueType="num">
                                      <p:cBhvr>
                                        <p:cTn id="147" dur="500" fill="hold"/>
                                        <p:tgtEl>
                                          <p:spTgt spid="26"/>
                                        </p:tgtEl>
                                        <p:attrNameLst>
                                          <p:attrName>ppt_w</p:attrName>
                                        </p:attrNameLst>
                                      </p:cBhvr>
                                      <p:tavLst>
                                        <p:tav tm="0">
                                          <p:val>
                                            <p:fltVal val="0"/>
                                          </p:val>
                                        </p:tav>
                                        <p:tav tm="100000">
                                          <p:val>
                                            <p:strVal val="#ppt_w"/>
                                          </p:val>
                                        </p:tav>
                                      </p:tavLst>
                                    </p:anim>
                                    <p:anim calcmode="lin" valueType="num">
                                      <p:cBhvr>
                                        <p:cTn id="148" dur="500" fill="hold"/>
                                        <p:tgtEl>
                                          <p:spTgt spid="26"/>
                                        </p:tgtEl>
                                        <p:attrNameLst>
                                          <p:attrName>ppt_h</p:attrName>
                                        </p:attrNameLst>
                                      </p:cBhvr>
                                      <p:tavLst>
                                        <p:tav tm="0">
                                          <p:val>
                                            <p:fltVal val="0"/>
                                          </p:val>
                                        </p:tav>
                                        <p:tav tm="100000">
                                          <p:val>
                                            <p:strVal val="#ppt_h"/>
                                          </p:val>
                                        </p:tav>
                                      </p:tavLst>
                                    </p:anim>
                                    <p:animEffect transition="in" filter="fade">
                                      <p:cBhvr>
                                        <p:cTn id="149" dur="500"/>
                                        <p:tgtEl>
                                          <p:spTgt spid="26"/>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nodeType="clickEffect">
                                  <p:stCondLst>
                                    <p:cond delay="0"/>
                                  </p:stCondLst>
                                  <p:childTnLst>
                                    <p:set>
                                      <p:cBhvr>
                                        <p:cTn id="153" dur="1" fill="hold">
                                          <p:stCondLst>
                                            <p:cond delay="0"/>
                                          </p:stCondLst>
                                        </p:cTn>
                                        <p:tgtEl>
                                          <p:spTgt spid="35"/>
                                        </p:tgtEl>
                                        <p:attrNameLst>
                                          <p:attrName>style.visibility</p:attrName>
                                        </p:attrNameLst>
                                      </p:cBhvr>
                                      <p:to>
                                        <p:strVal val="visible"/>
                                      </p:to>
                                    </p:set>
                                    <p:anim calcmode="lin" valueType="num">
                                      <p:cBhvr>
                                        <p:cTn id="154" dur="500" fill="hold"/>
                                        <p:tgtEl>
                                          <p:spTgt spid="35"/>
                                        </p:tgtEl>
                                        <p:attrNameLst>
                                          <p:attrName>ppt_w</p:attrName>
                                        </p:attrNameLst>
                                      </p:cBhvr>
                                      <p:tavLst>
                                        <p:tav tm="0">
                                          <p:val>
                                            <p:fltVal val="0"/>
                                          </p:val>
                                        </p:tav>
                                        <p:tav tm="100000">
                                          <p:val>
                                            <p:strVal val="#ppt_w"/>
                                          </p:val>
                                        </p:tav>
                                      </p:tavLst>
                                    </p:anim>
                                    <p:anim calcmode="lin" valueType="num">
                                      <p:cBhvr>
                                        <p:cTn id="155" dur="500" fill="hold"/>
                                        <p:tgtEl>
                                          <p:spTgt spid="35"/>
                                        </p:tgtEl>
                                        <p:attrNameLst>
                                          <p:attrName>ppt_h</p:attrName>
                                        </p:attrNameLst>
                                      </p:cBhvr>
                                      <p:tavLst>
                                        <p:tav tm="0">
                                          <p:val>
                                            <p:fltVal val="0"/>
                                          </p:val>
                                        </p:tav>
                                        <p:tav tm="100000">
                                          <p:val>
                                            <p:strVal val="#ppt_h"/>
                                          </p:val>
                                        </p:tav>
                                      </p:tavLst>
                                    </p:anim>
                                    <p:animEffect transition="in" filter="fade">
                                      <p:cBhvr>
                                        <p:cTn id="156" dur="500"/>
                                        <p:tgtEl>
                                          <p:spTgt spid="35"/>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20"/>
                                        </p:tgtEl>
                                        <p:attrNameLst>
                                          <p:attrName>style.visibility</p:attrName>
                                        </p:attrNameLst>
                                      </p:cBhvr>
                                      <p:to>
                                        <p:strVal val="visible"/>
                                      </p:to>
                                    </p:set>
                                    <p:animEffect transition="in" filter="wipe(down)">
                                      <p:cBhvr>
                                        <p:cTn id="161" dur="500"/>
                                        <p:tgtEl>
                                          <p:spTgt spid="20"/>
                                        </p:tgtEl>
                                      </p:cBhvr>
                                    </p:animEffect>
                                  </p:childTnLst>
                                </p:cTn>
                              </p:par>
                              <p:par>
                                <p:cTn id="162" presetID="22" presetClass="entr" presetSubtype="4" fill="hold" grpId="0" nodeType="withEffect">
                                  <p:stCondLst>
                                    <p:cond delay="0"/>
                                  </p:stCondLst>
                                  <p:childTnLst>
                                    <p:set>
                                      <p:cBhvr>
                                        <p:cTn id="163" dur="1" fill="hold">
                                          <p:stCondLst>
                                            <p:cond delay="0"/>
                                          </p:stCondLst>
                                        </p:cTn>
                                        <p:tgtEl>
                                          <p:spTgt spid="36"/>
                                        </p:tgtEl>
                                        <p:attrNameLst>
                                          <p:attrName>style.visibility</p:attrName>
                                        </p:attrNameLst>
                                      </p:cBhvr>
                                      <p:to>
                                        <p:strVal val="visible"/>
                                      </p:to>
                                    </p:set>
                                    <p:animEffect transition="in" filter="wipe(down)">
                                      <p:cBhvr>
                                        <p:cTn id="16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2" grpId="0" animBg="1"/>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48A8C27-8319-938B-8207-B0C0D3D44F31}"/>
              </a:ext>
            </a:extLst>
          </p:cNvPr>
          <p:cNvSpPr/>
          <p:nvPr/>
        </p:nvSpPr>
        <p:spPr>
          <a:xfrm>
            <a:off x="518160" y="1417955"/>
            <a:ext cx="8107680" cy="7880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20F65BB7-694B-D937-7B43-20AE5AA34D16}"/>
              </a:ext>
            </a:extLst>
          </p:cNvPr>
          <p:cNvSpPr/>
          <p:nvPr/>
        </p:nvSpPr>
        <p:spPr>
          <a:xfrm>
            <a:off x="518160" y="2257425"/>
            <a:ext cx="8107680" cy="7880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B73F933C-CF92-51AE-3417-93C989C7CC69}"/>
              </a:ext>
            </a:extLst>
          </p:cNvPr>
          <p:cNvSpPr/>
          <p:nvPr/>
        </p:nvSpPr>
        <p:spPr>
          <a:xfrm>
            <a:off x="518160" y="3096895"/>
            <a:ext cx="8107680" cy="7880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1E348716-7CF4-585E-7483-D8AB11E1C90A}"/>
              </a:ext>
            </a:extLst>
          </p:cNvPr>
          <p:cNvSpPr/>
          <p:nvPr/>
        </p:nvSpPr>
        <p:spPr>
          <a:xfrm>
            <a:off x="518160" y="3936365"/>
            <a:ext cx="8107680" cy="7880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C651E72-FBB4-17C1-8424-6411D1F121ED}"/>
              </a:ext>
            </a:extLst>
          </p:cNvPr>
          <p:cNvSpPr/>
          <p:nvPr/>
        </p:nvSpPr>
        <p:spPr>
          <a:xfrm>
            <a:off x="518160" y="4775835"/>
            <a:ext cx="8107680" cy="7880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2FCDE3A-EBA0-6A9E-DC2A-6101714A80D7}"/>
              </a:ext>
            </a:extLst>
          </p:cNvPr>
          <p:cNvSpPr/>
          <p:nvPr/>
        </p:nvSpPr>
        <p:spPr>
          <a:xfrm>
            <a:off x="518160" y="5615305"/>
            <a:ext cx="8107680" cy="7880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F879962-2512-E31D-D2E5-8BE16542F11E}"/>
              </a:ext>
            </a:extLst>
          </p:cNvPr>
          <p:cNvSpPr>
            <a:spLocks noGrp="1"/>
          </p:cNvSpPr>
          <p:nvPr>
            <p:ph type="title"/>
          </p:nvPr>
        </p:nvSpPr>
        <p:spPr>
          <a:xfrm>
            <a:off x="239606" y="272028"/>
            <a:ext cx="8686800" cy="416221"/>
          </a:xfrm>
        </p:spPr>
        <p:txBody>
          <a:bodyPr/>
          <a:lstStyle/>
          <a:p>
            <a:r>
              <a:rPr kumimoji="1" lang="en-US" altLang="ja-JP" dirty="0"/>
              <a:t>AI</a:t>
            </a:r>
            <a:r>
              <a:rPr kumimoji="1" lang="ja-JP" altLang="en-US"/>
              <a:t>を使った開発ツール</a:t>
            </a:r>
          </a:p>
        </p:txBody>
      </p:sp>
      <p:sp>
        <p:nvSpPr>
          <p:cNvPr id="3" name="正方形/長方形 2">
            <a:extLst>
              <a:ext uri="{FF2B5EF4-FFF2-40B4-BE49-F238E27FC236}">
                <a16:creationId xmlns:a16="http://schemas.microsoft.com/office/drawing/2014/main" id="{C13BBBB1-DE39-1637-B4F2-1F95D286CD0C}"/>
              </a:ext>
            </a:extLst>
          </p:cNvPr>
          <p:cNvSpPr/>
          <p:nvPr/>
        </p:nvSpPr>
        <p:spPr>
          <a:xfrm>
            <a:off x="617385" y="850214"/>
            <a:ext cx="3058160" cy="5659120"/>
          </a:xfrm>
          <a:prstGeom prst="rect">
            <a:avLst/>
          </a:prstGeom>
          <a:solidFill>
            <a:srgbClr val="0070C0">
              <a:alpha val="4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DD841F3-25FD-DB96-6F20-FB44F18A458D}"/>
              </a:ext>
            </a:extLst>
          </p:cNvPr>
          <p:cNvSpPr/>
          <p:nvPr/>
        </p:nvSpPr>
        <p:spPr>
          <a:xfrm>
            <a:off x="5468455" y="843280"/>
            <a:ext cx="3058160" cy="5659120"/>
          </a:xfrm>
          <a:prstGeom prst="rect">
            <a:avLst/>
          </a:prstGeom>
          <a:solidFill>
            <a:schemeClr val="accent6">
              <a:lumMod val="75000"/>
              <a:alpha val="5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B82C712C-94F2-A16E-EE54-D07156418867}"/>
              </a:ext>
            </a:extLst>
          </p:cNvPr>
          <p:cNvSpPr txBox="1"/>
          <p:nvPr/>
        </p:nvSpPr>
        <p:spPr>
          <a:xfrm>
            <a:off x="1325494" y="852357"/>
            <a:ext cx="1795492" cy="584775"/>
          </a:xfrm>
          <a:prstGeom prst="rect">
            <a:avLst/>
          </a:prstGeom>
          <a:noFill/>
        </p:spPr>
        <p:txBody>
          <a:bodyPr wrap="none" rtlCol="0">
            <a:spAutoFit/>
          </a:bodyPr>
          <a:lstStyle/>
          <a:p>
            <a:pPr algn="ctr"/>
            <a:r>
              <a:rPr lang="en-US" altLang="ja-JP" sz="3200" dirty="0">
                <a:solidFill>
                  <a:schemeClr val="bg1"/>
                </a:solidFill>
              </a:rPr>
              <a:t>Microsoft</a:t>
            </a:r>
            <a:endParaRPr kumimoji="1" lang="ja-JP" altLang="en-US" sz="3200">
              <a:solidFill>
                <a:schemeClr val="bg1"/>
              </a:solidFill>
            </a:endParaRPr>
          </a:p>
        </p:txBody>
      </p:sp>
      <p:sp>
        <p:nvSpPr>
          <p:cNvPr id="12" name="テキスト ボックス 11">
            <a:extLst>
              <a:ext uri="{FF2B5EF4-FFF2-40B4-BE49-F238E27FC236}">
                <a16:creationId xmlns:a16="http://schemas.microsoft.com/office/drawing/2014/main" id="{8C57C42C-DC2B-8F76-FBCF-C8E353F8EA9A}"/>
              </a:ext>
            </a:extLst>
          </p:cNvPr>
          <p:cNvSpPr txBox="1"/>
          <p:nvPr/>
        </p:nvSpPr>
        <p:spPr>
          <a:xfrm>
            <a:off x="6312893" y="850214"/>
            <a:ext cx="1369286" cy="584775"/>
          </a:xfrm>
          <a:prstGeom prst="rect">
            <a:avLst/>
          </a:prstGeom>
          <a:noFill/>
        </p:spPr>
        <p:txBody>
          <a:bodyPr wrap="none" rtlCol="0">
            <a:spAutoFit/>
          </a:bodyPr>
          <a:lstStyle/>
          <a:p>
            <a:pPr algn="ctr"/>
            <a:r>
              <a:rPr lang="en-US" altLang="ja-JP" sz="3200" dirty="0">
                <a:solidFill>
                  <a:schemeClr val="bg1"/>
                </a:solidFill>
              </a:rPr>
              <a:t>Google</a:t>
            </a:r>
            <a:endParaRPr kumimoji="1" lang="ja-JP" altLang="en-US" sz="3200">
              <a:solidFill>
                <a:schemeClr val="bg1"/>
              </a:solidFill>
            </a:endParaRPr>
          </a:p>
        </p:txBody>
      </p:sp>
      <p:sp>
        <p:nvSpPr>
          <p:cNvPr id="13" name="テキスト ボックス 12">
            <a:extLst>
              <a:ext uri="{FF2B5EF4-FFF2-40B4-BE49-F238E27FC236}">
                <a16:creationId xmlns:a16="http://schemas.microsoft.com/office/drawing/2014/main" id="{70C7700D-BA93-F8FB-9C5D-FCF70EC903B5}"/>
              </a:ext>
            </a:extLst>
          </p:cNvPr>
          <p:cNvSpPr txBox="1"/>
          <p:nvPr/>
        </p:nvSpPr>
        <p:spPr>
          <a:xfrm>
            <a:off x="1080466" y="1488567"/>
            <a:ext cx="2131995" cy="707886"/>
          </a:xfrm>
          <a:prstGeom prst="rect">
            <a:avLst/>
          </a:prstGeom>
          <a:noFill/>
        </p:spPr>
        <p:txBody>
          <a:bodyPr wrap="none" rtlCol="0">
            <a:spAutoFit/>
          </a:bodyPr>
          <a:lstStyle/>
          <a:p>
            <a:pPr algn="ctr"/>
            <a:r>
              <a:rPr lang="en-US" altLang="ja-JP" sz="2000" dirty="0">
                <a:solidFill>
                  <a:schemeClr val="bg1"/>
                </a:solidFill>
              </a:rPr>
              <a:t>GitHub Workspace</a:t>
            </a:r>
            <a:endParaRPr lang="ja-JP" altLang="en-US" sz="2000">
              <a:solidFill>
                <a:schemeClr val="bg1"/>
              </a:solidFill>
            </a:endParaRPr>
          </a:p>
          <a:p>
            <a:pPr algn="ctr"/>
            <a:r>
              <a:rPr kumimoji="1" lang="en-US" altLang="ja-JP" sz="2000" dirty="0">
                <a:solidFill>
                  <a:schemeClr val="bg1"/>
                </a:solidFill>
              </a:rPr>
              <a:t>GitHub Copilot</a:t>
            </a:r>
          </a:p>
        </p:txBody>
      </p:sp>
      <p:sp>
        <p:nvSpPr>
          <p:cNvPr id="14" name="テキスト ボックス 13">
            <a:extLst>
              <a:ext uri="{FF2B5EF4-FFF2-40B4-BE49-F238E27FC236}">
                <a16:creationId xmlns:a16="http://schemas.microsoft.com/office/drawing/2014/main" id="{4AB6003D-1C8A-5D42-A6A8-E77631C59216}"/>
              </a:ext>
            </a:extLst>
          </p:cNvPr>
          <p:cNvSpPr txBox="1"/>
          <p:nvPr/>
        </p:nvSpPr>
        <p:spPr>
          <a:xfrm>
            <a:off x="716489" y="2451147"/>
            <a:ext cx="2859950" cy="400110"/>
          </a:xfrm>
          <a:prstGeom prst="rect">
            <a:avLst/>
          </a:prstGeom>
          <a:noFill/>
        </p:spPr>
        <p:txBody>
          <a:bodyPr wrap="none" rtlCol="0">
            <a:spAutoFit/>
          </a:bodyPr>
          <a:lstStyle/>
          <a:p>
            <a:pPr algn="ctr"/>
            <a:r>
              <a:rPr kumimoji="1" lang="en-US" altLang="ja-JP" sz="2000" dirty="0">
                <a:solidFill>
                  <a:schemeClr val="bg1"/>
                </a:solidFill>
              </a:rPr>
              <a:t>Copilot in Power Platform</a:t>
            </a:r>
            <a:endParaRPr kumimoji="1" lang="ja-JP" altLang="en-US" sz="2000" dirty="0">
              <a:solidFill>
                <a:schemeClr val="bg1"/>
              </a:solidFill>
            </a:endParaRPr>
          </a:p>
        </p:txBody>
      </p:sp>
      <p:sp>
        <p:nvSpPr>
          <p:cNvPr id="15" name="テキスト ボックス 14">
            <a:extLst>
              <a:ext uri="{FF2B5EF4-FFF2-40B4-BE49-F238E27FC236}">
                <a16:creationId xmlns:a16="http://schemas.microsoft.com/office/drawing/2014/main" id="{F82DF8FD-F199-8DC8-BB43-4E6C931BB1F1}"/>
              </a:ext>
            </a:extLst>
          </p:cNvPr>
          <p:cNvSpPr txBox="1"/>
          <p:nvPr/>
        </p:nvSpPr>
        <p:spPr>
          <a:xfrm>
            <a:off x="675571" y="3370279"/>
            <a:ext cx="2799292" cy="400110"/>
          </a:xfrm>
          <a:prstGeom prst="rect">
            <a:avLst/>
          </a:prstGeom>
          <a:noFill/>
        </p:spPr>
        <p:txBody>
          <a:bodyPr wrap="none" rtlCol="0">
            <a:spAutoFit/>
          </a:bodyPr>
          <a:lstStyle/>
          <a:p>
            <a:pPr algn="ctr"/>
            <a:r>
              <a:rPr kumimoji="1" lang="en-US" altLang="ja-JP" sz="2000" dirty="0">
                <a:solidFill>
                  <a:schemeClr val="bg1"/>
                </a:solidFill>
              </a:rPr>
              <a:t>Copilot for Microsoft 365</a:t>
            </a:r>
            <a:endParaRPr kumimoji="1" lang="ja-JP" altLang="en-US" sz="2000">
              <a:solidFill>
                <a:schemeClr val="bg1"/>
              </a:solidFill>
            </a:endParaRPr>
          </a:p>
        </p:txBody>
      </p:sp>
      <p:sp>
        <p:nvSpPr>
          <p:cNvPr id="16" name="テキスト ボックス 15">
            <a:extLst>
              <a:ext uri="{FF2B5EF4-FFF2-40B4-BE49-F238E27FC236}">
                <a16:creationId xmlns:a16="http://schemas.microsoft.com/office/drawing/2014/main" id="{16E5271C-70DC-50E7-8AE9-58D732A614B1}"/>
              </a:ext>
            </a:extLst>
          </p:cNvPr>
          <p:cNvSpPr txBox="1"/>
          <p:nvPr/>
        </p:nvSpPr>
        <p:spPr>
          <a:xfrm>
            <a:off x="627190" y="4187454"/>
            <a:ext cx="2896050" cy="400110"/>
          </a:xfrm>
          <a:prstGeom prst="rect">
            <a:avLst/>
          </a:prstGeom>
          <a:noFill/>
        </p:spPr>
        <p:txBody>
          <a:bodyPr wrap="none" rtlCol="0">
            <a:spAutoFit/>
          </a:bodyPr>
          <a:lstStyle/>
          <a:p>
            <a:pPr algn="ctr"/>
            <a:r>
              <a:rPr kumimoji="1" lang="en-US" altLang="ja-JP" sz="2000" dirty="0">
                <a:solidFill>
                  <a:schemeClr val="bg1"/>
                </a:solidFill>
              </a:rPr>
              <a:t>Microsoft Security Copilot</a:t>
            </a:r>
            <a:endParaRPr kumimoji="1" lang="ja-JP" altLang="en-US" sz="2000">
              <a:solidFill>
                <a:schemeClr val="bg1"/>
              </a:solidFill>
            </a:endParaRPr>
          </a:p>
        </p:txBody>
      </p:sp>
      <p:sp>
        <p:nvSpPr>
          <p:cNvPr id="17" name="テキスト ボックス 16">
            <a:extLst>
              <a:ext uri="{FF2B5EF4-FFF2-40B4-BE49-F238E27FC236}">
                <a16:creationId xmlns:a16="http://schemas.microsoft.com/office/drawing/2014/main" id="{C0EA3F69-8F92-2A3F-AC47-EA69657AE623}"/>
              </a:ext>
            </a:extLst>
          </p:cNvPr>
          <p:cNvSpPr txBox="1"/>
          <p:nvPr/>
        </p:nvSpPr>
        <p:spPr>
          <a:xfrm>
            <a:off x="1208923" y="4980448"/>
            <a:ext cx="1779783" cy="400110"/>
          </a:xfrm>
          <a:prstGeom prst="rect">
            <a:avLst/>
          </a:prstGeom>
          <a:noFill/>
        </p:spPr>
        <p:txBody>
          <a:bodyPr wrap="none" rtlCol="0">
            <a:spAutoFit/>
          </a:bodyPr>
          <a:lstStyle/>
          <a:p>
            <a:pPr algn="ctr"/>
            <a:r>
              <a:rPr kumimoji="1" lang="en-US" altLang="ja-JP" sz="2000" dirty="0">
                <a:solidFill>
                  <a:schemeClr val="bg1"/>
                </a:solidFill>
              </a:rPr>
              <a:t>Azure AI Studio</a:t>
            </a:r>
            <a:endParaRPr kumimoji="1" lang="ja-JP" altLang="en-US" sz="2000">
              <a:solidFill>
                <a:schemeClr val="bg1"/>
              </a:solidFill>
            </a:endParaRPr>
          </a:p>
        </p:txBody>
      </p:sp>
      <p:sp>
        <p:nvSpPr>
          <p:cNvPr id="18" name="テキスト ボックス 17">
            <a:extLst>
              <a:ext uri="{FF2B5EF4-FFF2-40B4-BE49-F238E27FC236}">
                <a16:creationId xmlns:a16="http://schemas.microsoft.com/office/drawing/2014/main" id="{848296E1-969E-FDA6-45E7-3D5A26492CE0}"/>
              </a:ext>
            </a:extLst>
          </p:cNvPr>
          <p:cNvSpPr txBox="1"/>
          <p:nvPr/>
        </p:nvSpPr>
        <p:spPr>
          <a:xfrm>
            <a:off x="843205" y="5811720"/>
            <a:ext cx="2487476" cy="400110"/>
          </a:xfrm>
          <a:prstGeom prst="rect">
            <a:avLst/>
          </a:prstGeom>
          <a:noFill/>
        </p:spPr>
        <p:txBody>
          <a:bodyPr wrap="none" rtlCol="0">
            <a:spAutoFit/>
          </a:bodyPr>
          <a:lstStyle/>
          <a:p>
            <a:pPr algn="ctr"/>
            <a:r>
              <a:rPr kumimoji="1" lang="en-US" altLang="ja-JP" sz="2000" dirty="0">
                <a:solidFill>
                  <a:schemeClr val="bg1"/>
                </a:solidFill>
              </a:rPr>
              <a:t>Azure Open AI Service</a:t>
            </a:r>
            <a:endParaRPr kumimoji="1" lang="ja-JP" altLang="en-US" sz="2000">
              <a:solidFill>
                <a:schemeClr val="bg1"/>
              </a:solidFill>
            </a:endParaRPr>
          </a:p>
        </p:txBody>
      </p:sp>
      <p:sp>
        <p:nvSpPr>
          <p:cNvPr id="19" name="テキスト ボックス 18">
            <a:extLst>
              <a:ext uri="{FF2B5EF4-FFF2-40B4-BE49-F238E27FC236}">
                <a16:creationId xmlns:a16="http://schemas.microsoft.com/office/drawing/2014/main" id="{D6CBFB4C-3EB2-CC5D-BB14-35CEFD10886B}"/>
              </a:ext>
            </a:extLst>
          </p:cNvPr>
          <p:cNvSpPr txBox="1"/>
          <p:nvPr/>
        </p:nvSpPr>
        <p:spPr>
          <a:xfrm>
            <a:off x="5657729" y="1494469"/>
            <a:ext cx="2768707" cy="707886"/>
          </a:xfrm>
          <a:prstGeom prst="rect">
            <a:avLst/>
          </a:prstGeom>
          <a:noFill/>
        </p:spPr>
        <p:txBody>
          <a:bodyPr wrap="none" rtlCol="0">
            <a:spAutoFit/>
          </a:bodyPr>
          <a:lstStyle/>
          <a:p>
            <a:pPr algn="ctr"/>
            <a:r>
              <a:rPr kumimoji="1" lang="en-US" altLang="ja-JP" sz="2000" dirty="0">
                <a:solidFill>
                  <a:schemeClr val="bg1"/>
                </a:solidFill>
              </a:rPr>
              <a:t>Codey</a:t>
            </a:r>
          </a:p>
          <a:p>
            <a:pPr algn="ctr"/>
            <a:r>
              <a:rPr kumimoji="1" lang="en-US" altLang="ja-JP" sz="2000" dirty="0">
                <a:solidFill>
                  <a:schemeClr val="bg1"/>
                </a:solidFill>
              </a:rPr>
              <a:t>Duet AI for Google Cloud</a:t>
            </a:r>
            <a:endParaRPr kumimoji="1" lang="ja-JP" altLang="en-US" sz="2000">
              <a:solidFill>
                <a:schemeClr val="bg1"/>
              </a:solidFill>
            </a:endParaRPr>
          </a:p>
        </p:txBody>
      </p:sp>
      <p:sp>
        <p:nvSpPr>
          <p:cNvPr id="20" name="テキスト ボックス 19">
            <a:extLst>
              <a:ext uri="{FF2B5EF4-FFF2-40B4-BE49-F238E27FC236}">
                <a16:creationId xmlns:a16="http://schemas.microsoft.com/office/drawing/2014/main" id="{B93BB50A-204C-DA71-5B49-02493E5FACA5}"/>
              </a:ext>
            </a:extLst>
          </p:cNvPr>
          <p:cNvSpPr txBox="1"/>
          <p:nvPr/>
        </p:nvSpPr>
        <p:spPr>
          <a:xfrm>
            <a:off x="5908045" y="2460709"/>
            <a:ext cx="2387128" cy="400110"/>
          </a:xfrm>
          <a:prstGeom prst="rect">
            <a:avLst/>
          </a:prstGeom>
          <a:noFill/>
        </p:spPr>
        <p:txBody>
          <a:bodyPr wrap="none" rtlCol="0">
            <a:spAutoFit/>
          </a:bodyPr>
          <a:lstStyle/>
          <a:p>
            <a:pPr algn="ctr"/>
            <a:r>
              <a:rPr kumimoji="1" lang="en-US" altLang="ja-JP" sz="2000" dirty="0">
                <a:solidFill>
                  <a:schemeClr val="bg1"/>
                </a:solidFill>
              </a:rPr>
              <a:t>Duet AI for AppSheet</a:t>
            </a:r>
            <a:endParaRPr kumimoji="1" lang="ja-JP" altLang="en-US" sz="2000" dirty="0">
              <a:solidFill>
                <a:schemeClr val="bg1"/>
              </a:solidFill>
            </a:endParaRPr>
          </a:p>
        </p:txBody>
      </p:sp>
      <p:sp>
        <p:nvSpPr>
          <p:cNvPr id="21" name="テキスト ボックス 20">
            <a:extLst>
              <a:ext uri="{FF2B5EF4-FFF2-40B4-BE49-F238E27FC236}">
                <a16:creationId xmlns:a16="http://schemas.microsoft.com/office/drawing/2014/main" id="{94B86D1E-D20B-4903-2B79-6DB7AE8E8751}"/>
              </a:ext>
            </a:extLst>
          </p:cNvPr>
          <p:cNvSpPr txBox="1"/>
          <p:nvPr/>
        </p:nvSpPr>
        <p:spPr>
          <a:xfrm>
            <a:off x="5975285" y="3130252"/>
            <a:ext cx="2133597" cy="707886"/>
          </a:xfrm>
          <a:prstGeom prst="rect">
            <a:avLst/>
          </a:prstGeom>
          <a:noFill/>
        </p:spPr>
        <p:txBody>
          <a:bodyPr wrap="none" rtlCol="0">
            <a:spAutoFit/>
          </a:bodyPr>
          <a:lstStyle/>
          <a:p>
            <a:pPr algn="ctr"/>
            <a:r>
              <a:rPr kumimoji="1" lang="en-US" altLang="ja-JP" sz="2000" dirty="0">
                <a:solidFill>
                  <a:schemeClr val="bg1"/>
                </a:solidFill>
              </a:rPr>
              <a:t>Duet AI for </a:t>
            </a:r>
          </a:p>
          <a:p>
            <a:pPr algn="ctr"/>
            <a:r>
              <a:rPr kumimoji="1" lang="en-US" altLang="ja-JP" sz="2000" dirty="0">
                <a:solidFill>
                  <a:schemeClr val="bg1"/>
                </a:solidFill>
              </a:rPr>
              <a:t>Google Workspace</a:t>
            </a:r>
            <a:endParaRPr kumimoji="1" lang="ja-JP" altLang="en-US" sz="2000">
              <a:solidFill>
                <a:schemeClr val="bg1"/>
              </a:solidFill>
            </a:endParaRPr>
          </a:p>
        </p:txBody>
      </p:sp>
      <p:sp>
        <p:nvSpPr>
          <p:cNvPr id="22" name="テキスト ボックス 21">
            <a:extLst>
              <a:ext uri="{FF2B5EF4-FFF2-40B4-BE49-F238E27FC236}">
                <a16:creationId xmlns:a16="http://schemas.microsoft.com/office/drawing/2014/main" id="{E1AF384A-4916-739A-F79F-32A78F83403F}"/>
              </a:ext>
            </a:extLst>
          </p:cNvPr>
          <p:cNvSpPr txBox="1"/>
          <p:nvPr/>
        </p:nvSpPr>
        <p:spPr>
          <a:xfrm>
            <a:off x="5757299" y="4010369"/>
            <a:ext cx="2537874" cy="707886"/>
          </a:xfrm>
          <a:prstGeom prst="rect">
            <a:avLst/>
          </a:prstGeom>
          <a:noFill/>
        </p:spPr>
        <p:txBody>
          <a:bodyPr wrap="none" rtlCol="0">
            <a:spAutoFit/>
          </a:bodyPr>
          <a:lstStyle/>
          <a:p>
            <a:pPr algn="ctr"/>
            <a:r>
              <a:rPr kumimoji="1" lang="en-US" altLang="ja-JP" sz="2000" dirty="0">
                <a:solidFill>
                  <a:schemeClr val="bg1"/>
                </a:solidFill>
              </a:rPr>
              <a:t>Google Cloud Security </a:t>
            </a:r>
          </a:p>
          <a:p>
            <a:pPr algn="ctr"/>
            <a:r>
              <a:rPr lang="en-US" altLang="ja-JP" sz="2000" dirty="0">
                <a:solidFill>
                  <a:schemeClr val="bg1"/>
                </a:solidFill>
              </a:rPr>
              <a:t>AI Workbench</a:t>
            </a:r>
            <a:endParaRPr kumimoji="1" lang="ja-JP" altLang="en-US" sz="2000">
              <a:solidFill>
                <a:schemeClr val="bg1"/>
              </a:solidFill>
            </a:endParaRPr>
          </a:p>
        </p:txBody>
      </p:sp>
      <p:sp>
        <p:nvSpPr>
          <p:cNvPr id="23" name="テキスト ボックス 22">
            <a:extLst>
              <a:ext uri="{FF2B5EF4-FFF2-40B4-BE49-F238E27FC236}">
                <a16:creationId xmlns:a16="http://schemas.microsoft.com/office/drawing/2014/main" id="{850DA796-80C8-2781-6F44-FE49E952C10E}"/>
              </a:ext>
            </a:extLst>
          </p:cNvPr>
          <p:cNvSpPr txBox="1"/>
          <p:nvPr/>
        </p:nvSpPr>
        <p:spPr>
          <a:xfrm>
            <a:off x="5613754" y="4990010"/>
            <a:ext cx="2880404" cy="400110"/>
          </a:xfrm>
          <a:prstGeom prst="rect">
            <a:avLst/>
          </a:prstGeom>
          <a:noFill/>
        </p:spPr>
        <p:txBody>
          <a:bodyPr wrap="none" rtlCol="0">
            <a:spAutoFit/>
          </a:bodyPr>
          <a:lstStyle/>
          <a:p>
            <a:pPr algn="ctr"/>
            <a:r>
              <a:rPr kumimoji="1" lang="en-US" altLang="ja-JP" sz="2000" dirty="0">
                <a:solidFill>
                  <a:schemeClr val="bg1"/>
                </a:solidFill>
              </a:rPr>
              <a:t>Generative AI App Builder</a:t>
            </a:r>
            <a:endParaRPr kumimoji="1" lang="ja-JP" altLang="en-US" sz="2000">
              <a:solidFill>
                <a:schemeClr val="bg1"/>
              </a:solidFill>
            </a:endParaRPr>
          </a:p>
        </p:txBody>
      </p:sp>
      <p:sp>
        <p:nvSpPr>
          <p:cNvPr id="24" name="テキスト ボックス 23">
            <a:extLst>
              <a:ext uri="{FF2B5EF4-FFF2-40B4-BE49-F238E27FC236}">
                <a16:creationId xmlns:a16="http://schemas.microsoft.com/office/drawing/2014/main" id="{3A5E457D-FB6D-0ADF-CE19-8671747237E1}"/>
              </a:ext>
            </a:extLst>
          </p:cNvPr>
          <p:cNvSpPr txBox="1"/>
          <p:nvPr/>
        </p:nvSpPr>
        <p:spPr>
          <a:xfrm>
            <a:off x="5698868" y="5821282"/>
            <a:ext cx="2686441" cy="400110"/>
          </a:xfrm>
          <a:prstGeom prst="rect">
            <a:avLst/>
          </a:prstGeom>
          <a:noFill/>
        </p:spPr>
        <p:txBody>
          <a:bodyPr wrap="none" rtlCol="0">
            <a:spAutoFit/>
          </a:bodyPr>
          <a:lstStyle/>
          <a:p>
            <a:pPr algn="ctr"/>
            <a:r>
              <a:rPr kumimoji="1" lang="en-US" altLang="ja-JP" sz="2000" dirty="0">
                <a:solidFill>
                  <a:schemeClr val="bg1"/>
                </a:solidFill>
              </a:rPr>
              <a:t>Vertex AI Model Garden</a:t>
            </a:r>
            <a:endParaRPr kumimoji="1" lang="ja-JP" altLang="en-US" sz="2000">
              <a:solidFill>
                <a:schemeClr val="bg1"/>
              </a:solidFill>
            </a:endParaRPr>
          </a:p>
        </p:txBody>
      </p:sp>
      <p:sp>
        <p:nvSpPr>
          <p:cNvPr id="25" name="テキスト ボックス 24">
            <a:extLst>
              <a:ext uri="{FF2B5EF4-FFF2-40B4-BE49-F238E27FC236}">
                <a16:creationId xmlns:a16="http://schemas.microsoft.com/office/drawing/2014/main" id="{F774623C-79DF-5E29-F4BD-AC8F3C0E601E}"/>
              </a:ext>
            </a:extLst>
          </p:cNvPr>
          <p:cNvSpPr txBox="1"/>
          <p:nvPr/>
        </p:nvSpPr>
        <p:spPr>
          <a:xfrm>
            <a:off x="3902586" y="1585376"/>
            <a:ext cx="1338828" cy="646331"/>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ネイティブ</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コード生成</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459BC1FC-60ED-A22B-F85A-8445E156C9C2}"/>
              </a:ext>
            </a:extLst>
          </p:cNvPr>
          <p:cNvSpPr txBox="1"/>
          <p:nvPr/>
        </p:nvSpPr>
        <p:spPr>
          <a:xfrm>
            <a:off x="3913592" y="2385145"/>
            <a:ext cx="1338828" cy="646331"/>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ローコード</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開発ツール</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6BD0C08E-FEA1-8374-980A-8CDB49E8ED55}"/>
              </a:ext>
            </a:extLst>
          </p:cNvPr>
          <p:cNvSpPr txBox="1"/>
          <p:nvPr/>
        </p:nvSpPr>
        <p:spPr>
          <a:xfrm>
            <a:off x="4018002" y="3238599"/>
            <a:ext cx="1107996" cy="646331"/>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オフィス</a:t>
            </a:r>
            <a:endParaRPr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ツール</a:t>
            </a:r>
          </a:p>
        </p:txBody>
      </p:sp>
      <p:sp>
        <p:nvSpPr>
          <p:cNvPr id="28" name="テキスト ボックス 27">
            <a:extLst>
              <a:ext uri="{FF2B5EF4-FFF2-40B4-BE49-F238E27FC236}">
                <a16:creationId xmlns:a16="http://schemas.microsoft.com/office/drawing/2014/main" id="{F17EE068-B33C-0995-0564-203547F8BC4D}"/>
              </a:ext>
            </a:extLst>
          </p:cNvPr>
          <p:cNvSpPr txBox="1"/>
          <p:nvPr/>
        </p:nvSpPr>
        <p:spPr>
          <a:xfrm>
            <a:off x="3799570" y="4187454"/>
            <a:ext cx="1569660"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セキュリティ</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102AF83C-C2C0-EB8F-6C39-9F2F7F723B41}"/>
              </a:ext>
            </a:extLst>
          </p:cNvPr>
          <p:cNvSpPr txBox="1"/>
          <p:nvPr/>
        </p:nvSpPr>
        <p:spPr>
          <a:xfrm>
            <a:off x="3791473" y="4917539"/>
            <a:ext cx="1627369" cy="646331"/>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生成</a:t>
            </a:r>
            <a:r>
              <a:rPr lang="en-US" altLang="ja-JP" b="1" dirty="0">
                <a:solidFill>
                  <a:schemeClr val="bg1"/>
                </a:solidFill>
                <a:latin typeface="Meiryo" panose="020B0604030504040204" pitchFamily="34" charset="-128"/>
                <a:ea typeface="Meiryo" panose="020B0604030504040204" pitchFamily="34" charset="-128"/>
              </a:rPr>
              <a:t>AI</a:t>
            </a:r>
            <a:r>
              <a:rPr lang="ja-JP" altLang="en-US" b="1">
                <a:solidFill>
                  <a:schemeClr val="bg1"/>
                </a:solidFill>
                <a:latin typeface="Meiryo" panose="020B0604030504040204" pitchFamily="34" charset="-128"/>
                <a:ea typeface="Meiryo" panose="020B0604030504040204" pitchFamily="34" charset="-128"/>
              </a:rPr>
              <a:t>アプリ</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開発</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2EDCC5D2-F167-518D-8E8E-456B2A1F48F8}"/>
              </a:ext>
            </a:extLst>
          </p:cNvPr>
          <p:cNvSpPr txBox="1"/>
          <p:nvPr/>
        </p:nvSpPr>
        <p:spPr>
          <a:xfrm>
            <a:off x="4037534" y="5735798"/>
            <a:ext cx="1135246" cy="646331"/>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専用</a:t>
            </a:r>
            <a:r>
              <a:rPr lang="en-US" altLang="ja-JP" b="1" dirty="0">
                <a:solidFill>
                  <a:schemeClr val="bg1"/>
                </a:solidFill>
                <a:latin typeface="Meiryo" panose="020B0604030504040204" pitchFamily="34" charset="-128"/>
                <a:ea typeface="Meiryo" panose="020B0604030504040204" pitchFamily="34" charset="-128"/>
              </a:rPr>
              <a:t>LLM</a:t>
            </a:r>
          </a:p>
          <a:p>
            <a:pPr algn="ctr"/>
            <a:r>
              <a:rPr lang="ja-JP" altLang="en-US" b="1">
                <a:solidFill>
                  <a:schemeClr val="bg1"/>
                </a:solidFill>
                <a:latin typeface="Meiryo" panose="020B0604030504040204" pitchFamily="34" charset="-128"/>
                <a:ea typeface="Meiryo" panose="020B0604030504040204" pitchFamily="34" charset="-128"/>
              </a:rPr>
              <a:t>クラウド</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31" name="四角形吹き出し 30">
            <a:extLst>
              <a:ext uri="{FF2B5EF4-FFF2-40B4-BE49-F238E27FC236}">
                <a16:creationId xmlns:a16="http://schemas.microsoft.com/office/drawing/2014/main" id="{8AA40866-C425-1C08-F3CE-44CFE81DB67A}"/>
              </a:ext>
            </a:extLst>
          </p:cNvPr>
          <p:cNvSpPr/>
          <p:nvPr/>
        </p:nvSpPr>
        <p:spPr>
          <a:xfrm>
            <a:off x="7682179" y="1142601"/>
            <a:ext cx="1244227" cy="505756"/>
          </a:xfrm>
          <a:prstGeom prst="wedgeRectCallout">
            <a:avLst>
              <a:gd name="adj1" fmla="val -30377"/>
              <a:gd name="adj2" fmla="val 906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B0DCFBA5-DCD6-F6E2-5EB6-E805621CAEAA}"/>
              </a:ext>
            </a:extLst>
          </p:cNvPr>
          <p:cNvSpPr txBox="1"/>
          <p:nvPr/>
        </p:nvSpPr>
        <p:spPr>
          <a:xfrm>
            <a:off x="7656633" y="1186692"/>
            <a:ext cx="1327608" cy="461665"/>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Google Cloud</a:t>
            </a:r>
            <a:r>
              <a:rPr kumimoji="1" lang="ja-JP" altLang="en-US" sz="1200">
                <a:solidFill>
                  <a:schemeClr val="bg1"/>
                </a:solidFill>
                <a:latin typeface="Meiryo" panose="020B0604030504040204" pitchFamily="34" charset="-128"/>
                <a:ea typeface="Meiryo" panose="020B0604030504040204" pitchFamily="34" charset="-128"/>
              </a:rPr>
              <a:t>を</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使うことに特化</a:t>
            </a:r>
          </a:p>
        </p:txBody>
      </p:sp>
      <p:sp>
        <p:nvSpPr>
          <p:cNvPr id="33" name="四角形吹き出し 32">
            <a:extLst>
              <a:ext uri="{FF2B5EF4-FFF2-40B4-BE49-F238E27FC236}">
                <a16:creationId xmlns:a16="http://schemas.microsoft.com/office/drawing/2014/main" id="{4FC7D04D-0161-BA63-0A87-D4D429C68C87}"/>
              </a:ext>
            </a:extLst>
          </p:cNvPr>
          <p:cNvSpPr/>
          <p:nvPr/>
        </p:nvSpPr>
        <p:spPr>
          <a:xfrm>
            <a:off x="3389196" y="902813"/>
            <a:ext cx="1244227" cy="505756"/>
          </a:xfrm>
          <a:prstGeom prst="wedgeRectCallout">
            <a:avLst>
              <a:gd name="adj1" fmla="val -56359"/>
              <a:gd name="adj2" fmla="val 9615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B23C3CDE-4240-2C4B-56C8-039C0440C2FD}"/>
              </a:ext>
            </a:extLst>
          </p:cNvPr>
          <p:cNvSpPr txBox="1"/>
          <p:nvPr/>
        </p:nvSpPr>
        <p:spPr>
          <a:xfrm>
            <a:off x="3394109" y="946904"/>
            <a:ext cx="1266693" cy="430887"/>
          </a:xfrm>
          <a:prstGeom prst="rect">
            <a:avLst/>
          </a:prstGeom>
          <a:noFill/>
        </p:spPr>
        <p:txBody>
          <a:bodyPr wrap="none" rtlCol="0">
            <a:spAutoFit/>
          </a:bodyPr>
          <a:lstStyle/>
          <a:p>
            <a:pPr algn="ctr"/>
            <a:r>
              <a:rPr lang="en-US" altLang="ja-JP" sz="1000" dirty="0">
                <a:solidFill>
                  <a:schemeClr val="bg1"/>
                </a:solidFill>
                <a:latin typeface="Meiryo" panose="020B0604030504040204" pitchFamily="34" charset="-128"/>
                <a:ea typeface="Meiryo" panose="020B0604030504040204" pitchFamily="34" charset="-128"/>
              </a:rPr>
              <a:t>issue</a:t>
            </a:r>
            <a:r>
              <a:rPr lang="ja-JP" altLang="en-US" sz="1000">
                <a:solidFill>
                  <a:schemeClr val="bg1"/>
                </a:solidFill>
                <a:latin typeface="Meiryo" panose="020B0604030504040204" pitchFamily="34" charset="-128"/>
                <a:ea typeface="Meiryo" panose="020B0604030504040204" pitchFamily="34" charset="-128"/>
              </a:rPr>
              <a:t>を入力すれば</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コードを生成</a:t>
            </a:r>
          </a:p>
        </p:txBody>
      </p:sp>
    </p:spTree>
    <p:extLst>
      <p:ext uri="{BB962C8B-B14F-4D97-AF65-F5344CB8AC3E}">
        <p14:creationId xmlns:p14="http://schemas.microsoft.com/office/powerpoint/2010/main" val="4158424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下矢印 32">
            <a:extLst>
              <a:ext uri="{FF2B5EF4-FFF2-40B4-BE49-F238E27FC236}">
                <a16:creationId xmlns:a16="http://schemas.microsoft.com/office/drawing/2014/main" id="{5F841763-428A-7A4E-9B5B-525297B15DA6}"/>
              </a:ext>
            </a:extLst>
          </p:cNvPr>
          <p:cNvSpPr/>
          <p:nvPr/>
        </p:nvSpPr>
        <p:spPr>
          <a:xfrm>
            <a:off x="5463365" y="1552112"/>
            <a:ext cx="1819746" cy="4165908"/>
          </a:xfrm>
          <a:prstGeom prst="downArrow">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54E892E8-B038-7B48-A185-A29192237F74}"/>
              </a:ext>
            </a:extLst>
          </p:cNvPr>
          <p:cNvSpPr/>
          <p:nvPr/>
        </p:nvSpPr>
        <p:spPr>
          <a:xfrm>
            <a:off x="1998628" y="1552112"/>
            <a:ext cx="1819746" cy="4165908"/>
          </a:xfrm>
          <a:prstGeom prst="downArrow">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タイトル 35">
            <a:extLst>
              <a:ext uri="{FF2B5EF4-FFF2-40B4-BE49-F238E27FC236}">
                <a16:creationId xmlns:a16="http://schemas.microsoft.com/office/drawing/2014/main" id="{25AF684F-651F-9040-AE35-D2CCB4D7E81E}"/>
              </a:ext>
            </a:extLst>
          </p:cNvPr>
          <p:cNvSpPr>
            <a:spLocks noGrp="1"/>
          </p:cNvSpPr>
          <p:nvPr>
            <p:ph type="title"/>
          </p:nvPr>
        </p:nvSpPr>
        <p:spPr/>
        <p:txBody>
          <a:bodyPr/>
          <a:lstStyle/>
          <a:p>
            <a:r>
              <a:rPr lang="ja-JP" altLang="en-US"/>
              <a:t>求められる技術力の転換</a:t>
            </a:r>
          </a:p>
        </p:txBody>
      </p:sp>
      <p:sp>
        <p:nvSpPr>
          <p:cNvPr id="7" name="テキスト ボックス 6">
            <a:extLst>
              <a:ext uri="{FF2B5EF4-FFF2-40B4-BE49-F238E27FC236}">
                <a16:creationId xmlns:a16="http://schemas.microsoft.com/office/drawing/2014/main" id="{3590416B-05EF-B847-8679-84E13028089E}"/>
              </a:ext>
            </a:extLst>
          </p:cNvPr>
          <p:cNvSpPr txBox="1"/>
          <p:nvPr/>
        </p:nvSpPr>
        <p:spPr>
          <a:xfrm>
            <a:off x="378402" y="909137"/>
            <a:ext cx="1043876" cy="400110"/>
          </a:xfrm>
          <a:prstGeom prst="rect">
            <a:avLst/>
          </a:prstGeom>
          <a:noFill/>
        </p:spPr>
        <p:txBody>
          <a:bodyPr wrap="none" rtlCol="0">
            <a:spAutoFit/>
          </a:bodyPr>
          <a:lstStyle/>
          <a:p>
            <a:r>
              <a:rPr lang="en-US" altLang="ja-JP" sz="2000" b="1" dirty="0">
                <a:solidFill>
                  <a:schemeClr val="accent3">
                    <a:lumMod val="50000"/>
                  </a:schemeClr>
                </a:solidFill>
                <a:latin typeface="Meiryo" panose="020B0604030504040204" pitchFamily="34" charset="-128"/>
                <a:ea typeface="Meiryo" panose="020B0604030504040204" pitchFamily="34" charset="-128"/>
              </a:rPr>
              <a:t>10</a:t>
            </a:r>
            <a:r>
              <a:rPr lang="ja-JP" altLang="en-US" sz="2000" b="1">
                <a:solidFill>
                  <a:schemeClr val="accent3">
                    <a:lumMod val="50000"/>
                  </a:schemeClr>
                </a:solidFill>
                <a:latin typeface="Meiryo" panose="020B0604030504040204" pitchFamily="34" charset="-128"/>
                <a:ea typeface="Meiryo" panose="020B0604030504040204" pitchFamily="34" charset="-128"/>
              </a:rPr>
              <a:t>年前</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2D073922-C251-F84E-B239-D8AEDC80E168}"/>
              </a:ext>
            </a:extLst>
          </p:cNvPr>
          <p:cNvSpPr txBox="1"/>
          <p:nvPr/>
        </p:nvSpPr>
        <p:spPr>
          <a:xfrm>
            <a:off x="1313962" y="1729530"/>
            <a:ext cx="2929792" cy="523220"/>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高度な専門スキルを持つ人材が相当人数必要だった</a:t>
            </a:r>
          </a:p>
        </p:txBody>
      </p:sp>
      <p:sp>
        <p:nvSpPr>
          <p:cNvPr id="9" name="テキスト ボックス 8">
            <a:extLst>
              <a:ext uri="{FF2B5EF4-FFF2-40B4-BE49-F238E27FC236}">
                <a16:creationId xmlns:a16="http://schemas.microsoft.com/office/drawing/2014/main" id="{BE765A35-418D-9044-9AB0-33AB5CD1BB82}"/>
              </a:ext>
            </a:extLst>
          </p:cNvPr>
          <p:cNvSpPr txBox="1"/>
          <p:nvPr/>
        </p:nvSpPr>
        <p:spPr>
          <a:xfrm>
            <a:off x="1313962" y="2339153"/>
            <a:ext cx="2929792" cy="954107"/>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自動化の範囲が限定的で人手に頼る範囲が広く人数が必要であり、経験に頼った属人的スキルが価値とされた</a:t>
            </a:r>
          </a:p>
        </p:txBody>
      </p:sp>
      <p:sp>
        <p:nvSpPr>
          <p:cNvPr id="10" name="テキスト ボックス 9">
            <a:extLst>
              <a:ext uri="{FF2B5EF4-FFF2-40B4-BE49-F238E27FC236}">
                <a16:creationId xmlns:a16="http://schemas.microsoft.com/office/drawing/2014/main" id="{D71E2845-5D83-7F40-A532-2FCBB8AA232D}"/>
              </a:ext>
            </a:extLst>
          </p:cNvPr>
          <p:cNvSpPr txBox="1"/>
          <p:nvPr/>
        </p:nvSpPr>
        <p:spPr>
          <a:xfrm>
            <a:off x="1313962" y="3388046"/>
            <a:ext cx="2929792" cy="1169551"/>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フレームワークやパッケージはあったが、「個別・独自」の要求は根強く、人手によるコーディングに頼る範囲が広く、人手が必要とされた</a:t>
            </a:r>
          </a:p>
        </p:txBody>
      </p:sp>
      <p:sp>
        <p:nvSpPr>
          <p:cNvPr id="11" name="テキスト ボックス 10">
            <a:extLst>
              <a:ext uri="{FF2B5EF4-FFF2-40B4-BE49-F238E27FC236}">
                <a16:creationId xmlns:a16="http://schemas.microsoft.com/office/drawing/2014/main" id="{5BBE3B1F-83AA-8C44-BD89-2DED2F7DD5C5}"/>
              </a:ext>
            </a:extLst>
          </p:cNvPr>
          <p:cNvSpPr txBox="1"/>
          <p:nvPr/>
        </p:nvSpPr>
        <p:spPr>
          <a:xfrm>
            <a:off x="1371754" y="907731"/>
            <a:ext cx="3073497" cy="707886"/>
          </a:xfrm>
          <a:prstGeom prst="rect">
            <a:avLst/>
          </a:prstGeom>
          <a:noFill/>
        </p:spPr>
        <p:txBody>
          <a:bodyPr wrap="square" rtlCol="0">
            <a:spAutoFit/>
          </a:bodyPr>
          <a:lstStyle/>
          <a:p>
            <a:r>
              <a:rPr lang="ja-JP" altLang="en-US" sz="2000">
                <a:solidFill>
                  <a:schemeClr val="accent3">
                    <a:lumMod val="50000"/>
                  </a:schemeClr>
                </a:solidFill>
                <a:latin typeface="Meiryo" panose="020B0604030504040204" pitchFamily="34" charset="-128"/>
                <a:ea typeface="Meiryo" panose="020B0604030504040204" pitchFamily="34" charset="-128"/>
              </a:rPr>
              <a:t>中長期的に絶対的な品質と安定</a:t>
            </a:r>
          </a:p>
        </p:txBody>
      </p:sp>
      <p:sp>
        <p:nvSpPr>
          <p:cNvPr id="12" name="テキスト ボックス 11">
            <a:extLst>
              <a:ext uri="{FF2B5EF4-FFF2-40B4-BE49-F238E27FC236}">
                <a16:creationId xmlns:a16="http://schemas.microsoft.com/office/drawing/2014/main" id="{FBD16475-AB7A-E445-98A1-84FF1F91824A}"/>
              </a:ext>
            </a:extLst>
          </p:cNvPr>
          <p:cNvSpPr txBox="1"/>
          <p:nvPr/>
        </p:nvSpPr>
        <p:spPr>
          <a:xfrm>
            <a:off x="1302089" y="4932544"/>
            <a:ext cx="2790315" cy="738664"/>
          </a:xfrm>
          <a:prstGeom prst="rect">
            <a:avLst/>
          </a:prstGeom>
          <a:noFill/>
        </p:spPr>
        <p:txBody>
          <a:bodyPr wrap="square" rtlCol="0">
            <a:spAutoFit/>
          </a:bodyPr>
          <a:lstStyle/>
          <a:p>
            <a:r>
              <a:rPr lang="ja-JP" altLang="en-US" sz="1400" b="1">
                <a:solidFill>
                  <a:schemeClr val="accent3">
                    <a:lumMod val="50000"/>
                  </a:schemeClr>
                </a:solidFill>
                <a:latin typeface="Meiryo" panose="020B0604030504040204" pitchFamily="34" charset="-128"/>
                <a:ea typeface="Meiryo" panose="020B0604030504040204" pitchFamily="34" charset="-128"/>
              </a:rPr>
              <a:t>大手</a:t>
            </a:r>
            <a:r>
              <a:rPr lang="en-US" altLang="ja-JP" sz="1400" b="1" dirty="0">
                <a:solidFill>
                  <a:schemeClr val="accent3">
                    <a:lumMod val="50000"/>
                  </a:schemeClr>
                </a:solidFill>
                <a:latin typeface="Meiryo" panose="020B0604030504040204" pitchFamily="34" charset="-128"/>
                <a:ea typeface="Meiryo" panose="020B0604030504040204" pitchFamily="34" charset="-128"/>
              </a:rPr>
              <a:t>SI</a:t>
            </a:r>
            <a:r>
              <a:rPr lang="ja-JP" altLang="en-US" sz="1400" b="1">
                <a:solidFill>
                  <a:schemeClr val="accent3">
                    <a:lumMod val="50000"/>
                  </a:schemeClr>
                </a:solidFill>
                <a:latin typeface="Meiryo" panose="020B0604030504040204" pitchFamily="34" charset="-128"/>
                <a:ea typeface="Meiryo" panose="020B0604030504040204" pitchFamily="34" charset="-128"/>
              </a:rPr>
              <a:t>事業者</a:t>
            </a:r>
            <a:r>
              <a:rPr lang="ja-JP" altLang="en-US" sz="1400">
                <a:solidFill>
                  <a:schemeClr val="accent3">
                    <a:lumMod val="50000"/>
                  </a:schemeClr>
                </a:solidFill>
                <a:latin typeface="Meiryo" panose="020B0604030504040204" pitchFamily="34" charset="-128"/>
                <a:ea typeface="Meiryo" panose="020B0604030504040204" pitchFamily="34" charset="-128"/>
              </a:rPr>
              <a:t>でなければ必要なスキルを持つ人材を集めることができなかった</a:t>
            </a:r>
          </a:p>
        </p:txBody>
      </p:sp>
      <p:sp>
        <p:nvSpPr>
          <p:cNvPr id="13" name="テキスト ボックス 12">
            <a:extLst>
              <a:ext uri="{FF2B5EF4-FFF2-40B4-BE49-F238E27FC236}">
                <a16:creationId xmlns:a16="http://schemas.microsoft.com/office/drawing/2014/main" id="{69CE7C5D-E63F-574C-A192-B61F8BD0D734}"/>
              </a:ext>
            </a:extLst>
          </p:cNvPr>
          <p:cNvSpPr txBox="1"/>
          <p:nvPr/>
        </p:nvSpPr>
        <p:spPr>
          <a:xfrm>
            <a:off x="4914900" y="1715616"/>
            <a:ext cx="2929792" cy="523220"/>
          </a:xfrm>
          <a:prstGeom prst="rect">
            <a:avLst/>
          </a:prstGeom>
          <a:noFill/>
        </p:spPr>
        <p:txBody>
          <a:bodyPr wrap="square" rtlCol="0">
            <a:spAutoFit/>
          </a:bodyPr>
          <a:lstStyle/>
          <a:p>
            <a:r>
              <a:rPr lang="ja-JP" altLang="en-US" sz="1400">
                <a:solidFill>
                  <a:srgbClr val="0070C0"/>
                </a:solidFill>
                <a:latin typeface="Meiryo" panose="020B0604030504040204" pitchFamily="34" charset="-128"/>
                <a:ea typeface="Meiryo" panose="020B0604030504040204" pitchFamily="34" charset="-128"/>
              </a:rPr>
              <a:t>高度な専門スキルは求められるが人数は少なくても対処できる</a:t>
            </a:r>
          </a:p>
        </p:txBody>
      </p:sp>
      <p:sp>
        <p:nvSpPr>
          <p:cNvPr id="14" name="テキスト ボックス 13">
            <a:extLst>
              <a:ext uri="{FF2B5EF4-FFF2-40B4-BE49-F238E27FC236}">
                <a16:creationId xmlns:a16="http://schemas.microsoft.com/office/drawing/2014/main" id="{D28E03D3-BF3F-F942-B832-9A386BE78F97}"/>
              </a:ext>
            </a:extLst>
          </p:cNvPr>
          <p:cNvSpPr txBox="1"/>
          <p:nvPr/>
        </p:nvSpPr>
        <p:spPr>
          <a:xfrm>
            <a:off x="4914900" y="2325239"/>
            <a:ext cx="2929792" cy="954107"/>
          </a:xfrm>
          <a:prstGeom prst="rect">
            <a:avLst/>
          </a:prstGeom>
          <a:noFill/>
        </p:spPr>
        <p:txBody>
          <a:bodyPr wrap="square" rtlCol="0">
            <a:spAutoFit/>
          </a:bodyPr>
          <a:lstStyle/>
          <a:p>
            <a:r>
              <a:rPr lang="ja-JP" altLang="en-US" sz="1400">
                <a:solidFill>
                  <a:srgbClr val="0070C0"/>
                </a:solidFill>
                <a:latin typeface="Meiryo" panose="020B0604030504040204" pitchFamily="34" charset="-128"/>
                <a:ea typeface="Meiryo" panose="020B0604030504040204" pitchFamily="34" charset="-128"/>
              </a:rPr>
              <a:t>自動化あるいはクラウド・サービスへの代替がすすみ、必要な人数は少なく、属人的スキルは排除される</a:t>
            </a:r>
          </a:p>
        </p:txBody>
      </p:sp>
      <p:sp>
        <p:nvSpPr>
          <p:cNvPr id="15" name="テキスト ボックス 14">
            <a:extLst>
              <a:ext uri="{FF2B5EF4-FFF2-40B4-BE49-F238E27FC236}">
                <a16:creationId xmlns:a16="http://schemas.microsoft.com/office/drawing/2014/main" id="{7B3BE044-AE0D-9B48-A761-41D1E4765496}"/>
              </a:ext>
            </a:extLst>
          </p:cNvPr>
          <p:cNvSpPr txBox="1"/>
          <p:nvPr/>
        </p:nvSpPr>
        <p:spPr>
          <a:xfrm>
            <a:off x="4914900" y="3374132"/>
            <a:ext cx="2929792" cy="1169551"/>
          </a:xfrm>
          <a:prstGeom prst="rect">
            <a:avLst/>
          </a:prstGeom>
          <a:noFill/>
        </p:spPr>
        <p:txBody>
          <a:bodyPr wrap="square" rtlCol="0">
            <a:spAutoFit/>
          </a:bodyPr>
          <a:lstStyle/>
          <a:p>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の適用範囲が拡大し、技術の高度化と多様化が進み、できるだけ作らないで、ユーザーが求める</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サービスを提供できることが求められる</a:t>
            </a:r>
          </a:p>
        </p:txBody>
      </p:sp>
      <p:sp>
        <p:nvSpPr>
          <p:cNvPr id="16" name="テキスト ボックス 15">
            <a:extLst>
              <a:ext uri="{FF2B5EF4-FFF2-40B4-BE49-F238E27FC236}">
                <a16:creationId xmlns:a16="http://schemas.microsoft.com/office/drawing/2014/main" id="{9A60AC77-C19E-7E43-A9C3-7CA7ACD8BAA0}"/>
              </a:ext>
            </a:extLst>
          </p:cNvPr>
          <p:cNvSpPr txBox="1"/>
          <p:nvPr/>
        </p:nvSpPr>
        <p:spPr>
          <a:xfrm>
            <a:off x="4698750" y="907731"/>
            <a:ext cx="3073497" cy="707886"/>
          </a:xfrm>
          <a:prstGeom prst="rect">
            <a:avLst/>
          </a:prstGeom>
          <a:noFill/>
        </p:spPr>
        <p:txBody>
          <a:bodyPr wrap="square" rtlCol="0">
            <a:spAutoFit/>
          </a:bodyPr>
          <a:lstStyle/>
          <a:p>
            <a:pPr algn="r"/>
            <a:r>
              <a:rPr lang="ja-JP" altLang="en-US" sz="2000">
                <a:solidFill>
                  <a:srgbClr val="0070C0"/>
                </a:solidFill>
                <a:latin typeface="Meiryo" panose="020B0604030504040204" pitchFamily="34" charset="-128"/>
                <a:ea typeface="Meiryo" panose="020B0604030504040204" pitchFamily="34" charset="-128"/>
              </a:rPr>
              <a:t>短期間での立ち上げと</a:t>
            </a:r>
            <a:endParaRPr lang="en-US" altLang="ja-JP" sz="2000" dirty="0">
              <a:solidFill>
                <a:srgbClr val="0070C0"/>
              </a:solidFill>
              <a:latin typeface="Meiryo" panose="020B0604030504040204" pitchFamily="34" charset="-128"/>
              <a:ea typeface="Meiryo" panose="020B0604030504040204" pitchFamily="34" charset="-128"/>
            </a:endParaRPr>
          </a:p>
          <a:p>
            <a:pPr algn="r"/>
            <a:r>
              <a:rPr lang="ja-JP" altLang="en-US" sz="2000">
                <a:solidFill>
                  <a:srgbClr val="0070C0"/>
                </a:solidFill>
                <a:latin typeface="Meiryo" panose="020B0604030504040204" pitchFamily="34" charset="-128"/>
                <a:ea typeface="Meiryo" panose="020B0604030504040204" pitchFamily="34" charset="-128"/>
              </a:rPr>
              <a:t>変更への俊敏性</a:t>
            </a:r>
          </a:p>
        </p:txBody>
      </p:sp>
      <p:sp>
        <p:nvSpPr>
          <p:cNvPr id="17" name="テキスト ボックス 16">
            <a:extLst>
              <a:ext uri="{FF2B5EF4-FFF2-40B4-BE49-F238E27FC236}">
                <a16:creationId xmlns:a16="http://schemas.microsoft.com/office/drawing/2014/main" id="{777459A3-3F05-5747-9014-AF19BC137624}"/>
              </a:ext>
            </a:extLst>
          </p:cNvPr>
          <p:cNvSpPr txBox="1"/>
          <p:nvPr/>
        </p:nvSpPr>
        <p:spPr>
          <a:xfrm>
            <a:off x="4914900" y="4929232"/>
            <a:ext cx="2929792" cy="738664"/>
          </a:xfrm>
          <a:prstGeom prst="rect">
            <a:avLst/>
          </a:prstGeom>
          <a:noFill/>
        </p:spPr>
        <p:txBody>
          <a:bodyPr wrap="square" rtlCol="0">
            <a:spAutoFit/>
          </a:bodyPr>
          <a:lstStyle/>
          <a:p>
            <a:r>
              <a:rPr lang="ja-JP" altLang="en-US" sz="1400" b="1">
                <a:solidFill>
                  <a:srgbClr val="0070C0"/>
                </a:solidFill>
                <a:latin typeface="Meiryo" panose="020B0604030504040204" pitchFamily="34" charset="-128"/>
                <a:ea typeface="Meiryo" panose="020B0604030504040204" pitchFamily="34" charset="-128"/>
              </a:rPr>
              <a:t>小規模な</a:t>
            </a:r>
            <a:r>
              <a:rPr lang="en-US" altLang="ja-JP" sz="1400" b="1" dirty="0">
                <a:solidFill>
                  <a:srgbClr val="0070C0"/>
                </a:solidFill>
                <a:latin typeface="Meiryo" panose="020B0604030504040204" pitchFamily="34" charset="-128"/>
                <a:ea typeface="Meiryo" panose="020B0604030504040204" pitchFamily="34" charset="-128"/>
              </a:rPr>
              <a:t>IT</a:t>
            </a:r>
            <a:r>
              <a:rPr lang="ja-JP" altLang="en-US" sz="1400" b="1">
                <a:solidFill>
                  <a:srgbClr val="0070C0"/>
                </a:solidFill>
                <a:latin typeface="Meiryo" panose="020B0604030504040204" pitchFamily="34" charset="-128"/>
                <a:ea typeface="Meiryo" panose="020B0604030504040204" pitchFamily="34" charset="-128"/>
              </a:rPr>
              <a:t>事業者</a:t>
            </a:r>
            <a:r>
              <a:rPr lang="ja-JP" altLang="en-US" sz="1400">
                <a:solidFill>
                  <a:srgbClr val="0070C0"/>
                </a:solidFill>
                <a:latin typeface="Meiryo" panose="020B0604030504040204" pitchFamily="34" charset="-128"/>
                <a:ea typeface="Meiryo" panose="020B0604030504040204" pitchFamily="34" charset="-128"/>
              </a:rPr>
              <a:t>や</a:t>
            </a:r>
            <a:r>
              <a:rPr lang="ja-JP" altLang="en-US" sz="1400" b="1">
                <a:solidFill>
                  <a:srgbClr val="0070C0"/>
                </a:solidFill>
                <a:latin typeface="Meiryo" panose="020B0604030504040204" pitchFamily="34" charset="-128"/>
                <a:ea typeface="Meiryo" panose="020B0604030504040204" pitchFamily="34" charset="-128"/>
              </a:rPr>
              <a:t>内製化</a:t>
            </a:r>
            <a:r>
              <a:rPr lang="ja-JP" altLang="en-US" sz="1400">
                <a:solidFill>
                  <a:srgbClr val="0070C0"/>
                </a:solidFill>
                <a:latin typeface="Meiryo" panose="020B0604030504040204" pitchFamily="34" charset="-128"/>
                <a:ea typeface="Meiryo" panose="020B0604030504040204" pitchFamily="34" charset="-128"/>
              </a:rPr>
              <a:t>といった少ない人数でも技術力があれば対処できる</a:t>
            </a:r>
          </a:p>
        </p:txBody>
      </p:sp>
      <p:sp>
        <p:nvSpPr>
          <p:cNvPr id="18" name="テキスト ボックス 17">
            <a:extLst>
              <a:ext uri="{FF2B5EF4-FFF2-40B4-BE49-F238E27FC236}">
                <a16:creationId xmlns:a16="http://schemas.microsoft.com/office/drawing/2014/main" id="{D0E03601-1263-3C41-A28D-3A4599484376}"/>
              </a:ext>
            </a:extLst>
          </p:cNvPr>
          <p:cNvSpPr txBox="1"/>
          <p:nvPr/>
        </p:nvSpPr>
        <p:spPr>
          <a:xfrm>
            <a:off x="1443605" y="5718020"/>
            <a:ext cx="2929792" cy="461665"/>
          </a:xfrm>
          <a:prstGeom prst="rect">
            <a:avLst/>
          </a:prstGeom>
          <a:noFill/>
        </p:spPr>
        <p:txBody>
          <a:bodyPr wrap="square" rtlCol="0">
            <a:spAutoFit/>
          </a:bodyPr>
          <a:lstStyle/>
          <a:p>
            <a:pPr algn="ctr"/>
            <a:r>
              <a:rPr lang="ja-JP" altLang="en-US" sz="2400" b="1">
                <a:solidFill>
                  <a:schemeClr val="accent3">
                    <a:lumMod val="50000"/>
                  </a:schemeClr>
                </a:solidFill>
                <a:latin typeface="Meiryo" panose="020B0604030504040204" pitchFamily="34" charset="-128"/>
                <a:ea typeface="Meiryo" panose="020B0604030504040204" pitchFamily="34" charset="-128"/>
              </a:rPr>
              <a:t>作る技術力</a:t>
            </a:r>
            <a:r>
              <a:rPr lang="ja-JP" altLang="en-US" sz="2000">
                <a:solidFill>
                  <a:schemeClr val="accent3">
                    <a:lumMod val="50000"/>
                  </a:schemeClr>
                </a:solidFill>
                <a:latin typeface="Meiryo" panose="020B0604030504040204" pitchFamily="34" charset="-128"/>
                <a:ea typeface="Meiryo" panose="020B0604030504040204" pitchFamily="34" charset="-128"/>
              </a:rPr>
              <a:t>の時代</a:t>
            </a:r>
          </a:p>
        </p:txBody>
      </p:sp>
      <p:sp>
        <p:nvSpPr>
          <p:cNvPr id="19" name="テキスト ボックス 18">
            <a:extLst>
              <a:ext uri="{FF2B5EF4-FFF2-40B4-BE49-F238E27FC236}">
                <a16:creationId xmlns:a16="http://schemas.microsoft.com/office/drawing/2014/main" id="{B41EB54D-0371-7A4A-A3A2-155C8733DF2A}"/>
              </a:ext>
            </a:extLst>
          </p:cNvPr>
          <p:cNvSpPr txBox="1"/>
          <p:nvPr/>
        </p:nvSpPr>
        <p:spPr>
          <a:xfrm>
            <a:off x="4778183" y="5718020"/>
            <a:ext cx="3203226" cy="461665"/>
          </a:xfrm>
          <a:prstGeom prst="rect">
            <a:avLst/>
          </a:prstGeom>
          <a:noFill/>
        </p:spPr>
        <p:txBody>
          <a:bodyPr wrap="squar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作らない技術力</a:t>
            </a:r>
            <a:r>
              <a:rPr lang="ja-JP" altLang="en-US" sz="2000">
                <a:solidFill>
                  <a:srgbClr val="0070C0"/>
                </a:solidFill>
                <a:latin typeface="Meiryo" panose="020B0604030504040204" pitchFamily="34" charset="-128"/>
                <a:ea typeface="Meiryo" panose="020B0604030504040204" pitchFamily="34" charset="-128"/>
              </a:rPr>
              <a:t>の時代</a:t>
            </a:r>
          </a:p>
        </p:txBody>
      </p:sp>
      <p:sp>
        <p:nvSpPr>
          <p:cNvPr id="20" name="テキスト ボックス 19">
            <a:extLst>
              <a:ext uri="{FF2B5EF4-FFF2-40B4-BE49-F238E27FC236}">
                <a16:creationId xmlns:a16="http://schemas.microsoft.com/office/drawing/2014/main" id="{B766D8D7-96CD-E34B-B122-69E0A87AF7E6}"/>
              </a:ext>
            </a:extLst>
          </p:cNvPr>
          <p:cNvSpPr txBox="1"/>
          <p:nvPr/>
        </p:nvSpPr>
        <p:spPr>
          <a:xfrm>
            <a:off x="7981409" y="907731"/>
            <a:ext cx="784189" cy="400110"/>
          </a:xfrm>
          <a:prstGeom prst="rect">
            <a:avLst/>
          </a:prstGeom>
          <a:noFill/>
        </p:spPr>
        <p:txBody>
          <a:bodyPr wrap="none" rtlCol="0">
            <a:spAutoFit/>
          </a:bodyPr>
          <a:lstStyle/>
          <a:p>
            <a:pPr algn="r"/>
            <a:r>
              <a:rPr lang="ja-JP" altLang="en-US" sz="2000" b="1">
                <a:solidFill>
                  <a:srgbClr val="0070C0"/>
                </a:solidFill>
                <a:latin typeface="Meiryo" panose="020B0604030504040204" pitchFamily="34" charset="-128"/>
                <a:ea typeface="Meiryo" panose="020B0604030504040204" pitchFamily="34" charset="-128"/>
              </a:rPr>
              <a:t>現</a:t>
            </a:r>
            <a:r>
              <a:rPr lang="en-US" altLang="ja-JP" sz="2000" b="1" dirty="0">
                <a:solidFill>
                  <a:srgbClr val="0070C0"/>
                </a:solidFill>
                <a:latin typeface="Meiryo" panose="020B0604030504040204" pitchFamily="34" charset="-128"/>
                <a:ea typeface="Meiryo" panose="020B0604030504040204" pitchFamily="34" charset="-128"/>
              </a:rPr>
              <a:t> </a:t>
            </a:r>
            <a:r>
              <a:rPr lang="ja-JP" altLang="en-US" sz="2000" b="1">
                <a:solidFill>
                  <a:srgbClr val="0070C0"/>
                </a:solidFill>
                <a:latin typeface="Meiryo" panose="020B0604030504040204" pitchFamily="34" charset="-128"/>
                <a:ea typeface="Meiryo" panose="020B0604030504040204" pitchFamily="34" charset="-128"/>
              </a:rPr>
              <a:t>在</a:t>
            </a:r>
            <a:endParaRPr kumimoji="1" lang="ja-JP" altLang="en-US" sz="2000" b="1">
              <a:solidFill>
                <a:srgbClr val="0070C0"/>
              </a:solidFill>
              <a:latin typeface="Meiryo" panose="020B0604030504040204" pitchFamily="34" charset="-128"/>
              <a:ea typeface="Meiryo" panose="020B0604030504040204" pitchFamily="34" charset="-128"/>
            </a:endParaRPr>
          </a:p>
        </p:txBody>
      </p:sp>
      <p:sp>
        <p:nvSpPr>
          <p:cNvPr id="22" name="右矢印 21">
            <a:extLst>
              <a:ext uri="{FF2B5EF4-FFF2-40B4-BE49-F238E27FC236}">
                <a16:creationId xmlns:a16="http://schemas.microsoft.com/office/drawing/2014/main" id="{C5AC0B16-4903-744F-A924-B4E7174FD8C2}"/>
              </a:ext>
            </a:extLst>
          </p:cNvPr>
          <p:cNvSpPr/>
          <p:nvPr/>
        </p:nvSpPr>
        <p:spPr>
          <a:xfrm>
            <a:off x="4180177" y="1715616"/>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73822E93-74F0-9E4C-9301-21D6690A519A}"/>
              </a:ext>
            </a:extLst>
          </p:cNvPr>
          <p:cNvSpPr/>
          <p:nvPr/>
        </p:nvSpPr>
        <p:spPr>
          <a:xfrm>
            <a:off x="4180177" y="2456530"/>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59B2762A-7760-A243-98A4-E2F1A11D7D93}"/>
              </a:ext>
            </a:extLst>
          </p:cNvPr>
          <p:cNvSpPr/>
          <p:nvPr/>
        </p:nvSpPr>
        <p:spPr>
          <a:xfrm>
            <a:off x="4176724" y="3650146"/>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C850520-BD52-BA41-B0FB-61521BFDD16C}"/>
              </a:ext>
            </a:extLst>
          </p:cNvPr>
          <p:cNvSpPr txBox="1"/>
          <p:nvPr/>
        </p:nvSpPr>
        <p:spPr>
          <a:xfrm>
            <a:off x="4176724" y="1826680"/>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構築</a:t>
            </a:r>
          </a:p>
        </p:txBody>
      </p:sp>
      <p:sp>
        <p:nvSpPr>
          <p:cNvPr id="27" name="テキスト ボックス 26">
            <a:extLst>
              <a:ext uri="{FF2B5EF4-FFF2-40B4-BE49-F238E27FC236}">
                <a16:creationId xmlns:a16="http://schemas.microsoft.com/office/drawing/2014/main" id="{6DA3151B-9380-9048-BC6B-4D433A708D13}"/>
              </a:ext>
            </a:extLst>
          </p:cNvPr>
          <p:cNvSpPr txBox="1"/>
          <p:nvPr/>
        </p:nvSpPr>
        <p:spPr>
          <a:xfrm>
            <a:off x="4176723" y="2586542"/>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運用</a:t>
            </a:r>
          </a:p>
        </p:txBody>
      </p:sp>
      <p:sp>
        <p:nvSpPr>
          <p:cNvPr id="28" name="テキスト ボックス 27">
            <a:extLst>
              <a:ext uri="{FF2B5EF4-FFF2-40B4-BE49-F238E27FC236}">
                <a16:creationId xmlns:a16="http://schemas.microsoft.com/office/drawing/2014/main" id="{63AA6DA9-28F2-0C46-9A70-322DA464510C}"/>
              </a:ext>
            </a:extLst>
          </p:cNvPr>
          <p:cNvSpPr txBox="1"/>
          <p:nvPr/>
        </p:nvSpPr>
        <p:spPr>
          <a:xfrm>
            <a:off x="4176723" y="3767625"/>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開発</a:t>
            </a:r>
          </a:p>
        </p:txBody>
      </p:sp>
      <p:sp>
        <p:nvSpPr>
          <p:cNvPr id="30" name="右矢印 29">
            <a:extLst>
              <a:ext uri="{FF2B5EF4-FFF2-40B4-BE49-F238E27FC236}">
                <a16:creationId xmlns:a16="http://schemas.microsoft.com/office/drawing/2014/main" id="{254DEA36-A4F0-D248-ADF0-3E4B1414A503}"/>
              </a:ext>
            </a:extLst>
          </p:cNvPr>
          <p:cNvSpPr/>
          <p:nvPr/>
        </p:nvSpPr>
        <p:spPr>
          <a:xfrm>
            <a:off x="4176724" y="5035272"/>
            <a:ext cx="783646" cy="521270"/>
          </a:xfrm>
          <a:prstGeom prst="rightArrow">
            <a:avLst>
              <a:gd name="adj1" fmla="val 72884"/>
              <a:gd name="adj2" fmla="val 50000"/>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CD455A4E-432A-9444-A15D-CE9532745ADC}"/>
              </a:ext>
            </a:extLst>
          </p:cNvPr>
          <p:cNvSpPr txBox="1"/>
          <p:nvPr/>
        </p:nvSpPr>
        <p:spPr>
          <a:xfrm>
            <a:off x="4194030" y="5140544"/>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人材</a:t>
            </a:r>
          </a:p>
        </p:txBody>
      </p:sp>
      <p:sp>
        <p:nvSpPr>
          <p:cNvPr id="34" name="テキスト ボックス 33">
            <a:extLst>
              <a:ext uri="{FF2B5EF4-FFF2-40B4-BE49-F238E27FC236}">
                <a16:creationId xmlns:a16="http://schemas.microsoft.com/office/drawing/2014/main" id="{AB34B55D-6379-A543-A77F-5BB63BB33279}"/>
              </a:ext>
            </a:extLst>
          </p:cNvPr>
          <p:cNvSpPr txBox="1"/>
          <p:nvPr/>
        </p:nvSpPr>
        <p:spPr>
          <a:xfrm>
            <a:off x="1386408" y="6179685"/>
            <a:ext cx="2790315" cy="400110"/>
          </a:xfrm>
          <a:prstGeom prst="rect">
            <a:avLst/>
          </a:prstGeom>
          <a:noFill/>
        </p:spPr>
        <p:txBody>
          <a:bodyPr wrap="square" rtlCol="0">
            <a:spAutoFit/>
          </a:bodyPr>
          <a:lstStyle/>
          <a:p>
            <a:pPr algn="ctr"/>
            <a:r>
              <a:rPr lang="ja-JP" altLang="en-US" sz="2000">
                <a:solidFill>
                  <a:schemeClr val="accent3">
                    <a:lumMod val="50000"/>
                  </a:schemeClr>
                </a:solidFill>
                <a:latin typeface="Meiryo" panose="020B0604030504040204" pitchFamily="34" charset="-128"/>
                <a:ea typeface="Meiryo" panose="020B0604030504040204" pitchFamily="34" charset="-128"/>
              </a:rPr>
              <a:t>組織的人材動員力</a:t>
            </a:r>
          </a:p>
        </p:txBody>
      </p:sp>
      <p:sp>
        <p:nvSpPr>
          <p:cNvPr id="35" name="テキスト ボックス 34">
            <a:extLst>
              <a:ext uri="{FF2B5EF4-FFF2-40B4-BE49-F238E27FC236}">
                <a16:creationId xmlns:a16="http://schemas.microsoft.com/office/drawing/2014/main" id="{13CD0C83-CE97-3F4D-AC99-776969031B17}"/>
              </a:ext>
            </a:extLst>
          </p:cNvPr>
          <p:cNvSpPr txBox="1"/>
          <p:nvPr/>
        </p:nvSpPr>
        <p:spPr>
          <a:xfrm>
            <a:off x="4914900" y="6167461"/>
            <a:ext cx="2790315" cy="400110"/>
          </a:xfrm>
          <a:prstGeom prst="rect">
            <a:avLst/>
          </a:prstGeom>
          <a:noFill/>
        </p:spPr>
        <p:txBody>
          <a:bodyPr wrap="square" rtlCol="0">
            <a:spAutoFit/>
          </a:bodyPr>
          <a:lstStyle/>
          <a:p>
            <a:pPr algn="ctr"/>
            <a:r>
              <a:rPr lang="ja-JP" altLang="en-US" sz="2000">
                <a:solidFill>
                  <a:srgbClr val="0070C0"/>
                </a:solidFill>
                <a:latin typeface="Meiryo" panose="020B0604030504040204" pitchFamily="34" charset="-128"/>
                <a:ea typeface="Meiryo" panose="020B0604030504040204" pitchFamily="34" charset="-128"/>
              </a:rPr>
              <a:t>個人的技術力と人間力</a:t>
            </a:r>
          </a:p>
        </p:txBody>
      </p:sp>
    </p:spTree>
    <p:extLst>
      <p:ext uri="{BB962C8B-B14F-4D97-AF65-F5344CB8AC3E}">
        <p14:creationId xmlns:p14="http://schemas.microsoft.com/office/powerpoint/2010/main" val="11132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3" grpId="0"/>
      <p:bldP spid="14" grpId="0"/>
      <p:bldP spid="15" grpId="0"/>
      <p:bldP spid="16" grpId="0"/>
      <p:bldP spid="17" grpId="0"/>
      <p:bldP spid="19" grpId="0"/>
      <p:bldP spid="20" grpId="0"/>
      <p:bldP spid="22" grpId="0" animBg="1"/>
      <p:bldP spid="23" grpId="0" animBg="1"/>
      <p:bldP spid="24" grpId="0" animBg="1"/>
      <p:bldP spid="26" grpId="0"/>
      <p:bldP spid="27" grpId="0"/>
      <p:bldP spid="28" grpId="0"/>
      <p:bldP spid="30" grpId="0" animBg="1"/>
      <p:bldP spid="31"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1D0634-A80E-3D47-BC09-5CEC9BBBF8D0}"/>
              </a:ext>
            </a:extLst>
          </p:cNvPr>
          <p:cNvSpPr>
            <a:spLocks noGrp="1"/>
          </p:cNvSpPr>
          <p:nvPr>
            <p:ph type="title"/>
          </p:nvPr>
        </p:nvSpPr>
        <p:spPr/>
        <p:txBody>
          <a:bodyPr/>
          <a:lstStyle/>
          <a:p>
            <a:r>
              <a:rPr kumimoji="1" lang="ja-JP" altLang="en-US"/>
              <a:t>「作る技術」から「作らない技術」へ</a:t>
            </a:r>
          </a:p>
        </p:txBody>
      </p:sp>
      <p:sp>
        <p:nvSpPr>
          <p:cNvPr id="4" name="正方形/長方形 3">
            <a:extLst>
              <a:ext uri="{FF2B5EF4-FFF2-40B4-BE49-F238E27FC236}">
                <a16:creationId xmlns:a16="http://schemas.microsoft.com/office/drawing/2014/main" id="{A5F3C4FA-DDB8-C847-BB63-9F73E52A0CA9}"/>
              </a:ext>
            </a:extLst>
          </p:cNvPr>
          <p:cNvSpPr/>
          <p:nvPr/>
        </p:nvSpPr>
        <p:spPr>
          <a:xfrm>
            <a:off x="230400" y="826718"/>
            <a:ext cx="4260181" cy="56805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AA993E1-D906-6543-9B5B-1394D9D19FE9}"/>
              </a:ext>
            </a:extLst>
          </p:cNvPr>
          <p:cNvSpPr/>
          <p:nvPr/>
        </p:nvSpPr>
        <p:spPr>
          <a:xfrm>
            <a:off x="4653419" y="826718"/>
            <a:ext cx="4260181" cy="568055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2DC22679-F2BD-3D43-BB0C-B317F06687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095267" y="976418"/>
            <a:ext cx="1125765" cy="1034009"/>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CC6B4907-DAF1-5C40-9D00-EDCAB8FD88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9813" y="979798"/>
            <a:ext cx="1109154" cy="1030629"/>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058EAC2C-9CCD-5E46-BF7F-F005D457958A}"/>
              </a:ext>
            </a:extLst>
          </p:cNvPr>
          <p:cNvSpPr txBox="1"/>
          <p:nvPr/>
        </p:nvSpPr>
        <p:spPr>
          <a:xfrm>
            <a:off x="797946" y="1283746"/>
            <a:ext cx="182614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作る技術</a:t>
            </a:r>
          </a:p>
        </p:txBody>
      </p:sp>
      <p:sp>
        <p:nvSpPr>
          <p:cNvPr id="9" name="テキスト ボックス 8">
            <a:extLst>
              <a:ext uri="{FF2B5EF4-FFF2-40B4-BE49-F238E27FC236}">
                <a16:creationId xmlns:a16="http://schemas.microsoft.com/office/drawing/2014/main" id="{FA60B5A8-6F81-7C44-990E-5D3F1027F18B}"/>
              </a:ext>
            </a:extLst>
          </p:cNvPr>
          <p:cNvSpPr txBox="1"/>
          <p:nvPr/>
        </p:nvSpPr>
        <p:spPr>
          <a:xfrm>
            <a:off x="4845967" y="1283746"/>
            <a:ext cx="2646878"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作らない技術</a:t>
            </a:r>
          </a:p>
        </p:txBody>
      </p:sp>
      <p:sp>
        <p:nvSpPr>
          <p:cNvPr id="10" name="正方形/長方形 9">
            <a:extLst>
              <a:ext uri="{FF2B5EF4-FFF2-40B4-BE49-F238E27FC236}">
                <a16:creationId xmlns:a16="http://schemas.microsoft.com/office/drawing/2014/main" id="{B68F38A2-8E16-9949-B801-D6114D0BF11A}"/>
              </a:ext>
            </a:extLst>
          </p:cNvPr>
          <p:cNvSpPr/>
          <p:nvPr/>
        </p:nvSpPr>
        <p:spPr>
          <a:xfrm>
            <a:off x="406004" y="1999124"/>
            <a:ext cx="3908972" cy="830997"/>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仕様書に定められた機能を実装することを目的に、丁寧に手間を掛けて、</a:t>
            </a:r>
            <a:r>
              <a:rPr lang="en-US" altLang="ja-JP" sz="1600" dirty="0">
                <a:solidFill>
                  <a:schemeClr val="bg1"/>
                </a:solidFill>
                <a:latin typeface="Meiryo" panose="020B0604030504040204" pitchFamily="34" charset="-128"/>
                <a:ea typeface="Meiryo" panose="020B0604030504040204" pitchFamily="34" charset="-128"/>
              </a:rPr>
              <a:t>QCD</a:t>
            </a:r>
            <a:r>
              <a:rPr lang="ja-JP" altLang="en-US" sz="1600">
                <a:solidFill>
                  <a:schemeClr val="bg1"/>
                </a:solidFill>
                <a:latin typeface="Meiryo" panose="020B0604030504040204" pitchFamily="34" charset="-128"/>
                <a:ea typeface="Meiryo" panose="020B0604030504040204" pitchFamily="34" charset="-128"/>
              </a:rPr>
              <a:t>を守って、</a:t>
            </a:r>
            <a:r>
              <a:rPr lang="ja-JP" altLang="en-US" sz="1600" b="1" u="sng">
                <a:solidFill>
                  <a:schemeClr val="bg1"/>
                </a:solidFill>
                <a:latin typeface="Meiryo" panose="020B0604030504040204" pitchFamily="34" charset="-128"/>
                <a:ea typeface="Meiryo" panose="020B0604030504040204" pitchFamily="34" charset="-128"/>
              </a:rPr>
              <a:t>プログラムを作る技術</a:t>
            </a:r>
          </a:p>
        </p:txBody>
      </p:sp>
      <p:sp>
        <p:nvSpPr>
          <p:cNvPr id="11" name="正方形/長方形 10">
            <a:extLst>
              <a:ext uri="{FF2B5EF4-FFF2-40B4-BE49-F238E27FC236}">
                <a16:creationId xmlns:a16="http://schemas.microsoft.com/office/drawing/2014/main" id="{70AA8DF1-41AC-1945-AE5A-A1C299CF1C48}"/>
              </a:ext>
            </a:extLst>
          </p:cNvPr>
          <p:cNvSpPr/>
          <p:nvPr/>
        </p:nvSpPr>
        <p:spPr>
          <a:xfrm>
            <a:off x="4829023" y="1999124"/>
            <a:ext cx="3908972" cy="830997"/>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ビジネス成果の達成を目的に、既存の</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サービスを駆使し、できるだけ作らずに短期間で</a:t>
            </a:r>
            <a:r>
              <a:rPr lang="en" altLang="ja-JP" sz="1600" b="1" u="sng" dirty="0">
                <a:solidFill>
                  <a:schemeClr val="bg1"/>
                </a:solidFill>
                <a:latin typeface="Meiryo" panose="020B0604030504040204" pitchFamily="34" charset="-128"/>
                <a:ea typeface="Meiryo" panose="020B0604030504040204" pitchFamily="34" charset="-128"/>
              </a:rPr>
              <a:t>IT</a:t>
            </a:r>
            <a:r>
              <a:rPr lang="ja-JP" altLang="en-US" sz="1600" b="1" u="sng">
                <a:solidFill>
                  <a:schemeClr val="bg1"/>
                </a:solidFill>
                <a:latin typeface="Meiryo" panose="020B0604030504040204" pitchFamily="34" charset="-128"/>
                <a:ea typeface="Meiryo" panose="020B0604030504040204" pitchFamily="34" charset="-128"/>
              </a:rPr>
              <a:t>サービスを実現する技術</a:t>
            </a:r>
          </a:p>
        </p:txBody>
      </p:sp>
      <p:sp>
        <p:nvSpPr>
          <p:cNvPr id="12" name="正方形/長方形 11">
            <a:extLst>
              <a:ext uri="{FF2B5EF4-FFF2-40B4-BE49-F238E27FC236}">
                <a16:creationId xmlns:a16="http://schemas.microsoft.com/office/drawing/2014/main" id="{89C18130-ADE6-5346-8EAB-5792B2312A9E}"/>
              </a:ext>
            </a:extLst>
          </p:cNvPr>
          <p:cNvSpPr/>
          <p:nvPr/>
        </p:nvSpPr>
        <p:spPr>
          <a:xfrm>
            <a:off x="443755" y="5142812"/>
            <a:ext cx="3905413"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ビジネス目的</a:t>
            </a:r>
            <a:r>
              <a:rPr lang="ja-JP" altLang="en-US" sz="1600">
                <a:solidFill>
                  <a:schemeClr val="bg1"/>
                </a:solidFill>
                <a:latin typeface="Meiryo" panose="020B0604030504040204" pitchFamily="34" charset="-128"/>
                <a:ea typeface="Meiryo" panose="020B0604030504040204" pitchFamily="34" charset="-128"/>
              </a:rPr>
              <a:t>：</a:t>
            </a:r>
            <a:r>
              <a:rPr lang="ja-JP" altLang="en-US" sz="1600" b="1">
                <a:solidFill>
                  <a:schemeClr val="bg1"/>
                </a:solidFill>
                <a:latin typeface="Meiryo" panose="020B0604030504040204" pitchFamily="34" charset="-128"/>
                <a:ea typeface="Meiryo" panose="020B0604030504040204" pitchFamily="34" charset="-128"/>
              </a:rPr>
              <a:t>工数を売る</a:t>
            </a:r>
            <a:endParaRPr lang="ja-JP" altLang="en-US" sz="160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組織力を駆使して、作る技術を持つエンジニアをできるだけ多く動員し、工数を最大化して、売上規模を拡大すること</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97DBB0BF-B288-664C-A8B7-2C55A3BD50FE}"/>
              </a:ext>
            </a:extLst>
          </p:cNvPr>
          <p:cNvSpPr/>
          <p:nvPr/>
        </p:nvSpPr>
        <p:spPr>
          <a:xfrm>
            <a:off x="4864995" y="5142812"/>
            <a:ext cx="3873000"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ビジネス目的</a:t>
            </a:r>
            <a:r>
              <a:rPr lang="ja-JP" altLang="en-US" sz="1600">
                <a:solidFill>
                  <a:schemeClr val="bg1"/>
                </a:solidFill>
                <a:latin typeface="Meiryo" panose="020B0604030504040204" pitchFamily="34" charset="-128"/>
                <a:ea typeface="Meiryo" panose="020B0604030504040204" pitchFamily="34" charset="-128"/>
              </a:rPr>
              <a:t>：</a:t>
            </a:r>
            <a:r>
              <a:rPr lang="ja-JP" altLang="en-US" sz="1600" b="1">
                <a:solidFill>
                  <a:schemeClr val="bg1"/>
                </a:solidFill>
                <a:latin typeface="Meiryo" panose="020B0604030504040204" pitchFamily="34" charset="-128"/>
                <a:ea typeface="Meiryo" panose="020B0604030504040204" pitchFamily="34" charset="-128"/>
              </a:rPr>
              <a:t>技術力を売る</a:t>
            </a:r>
            <a:endParaRPr lang="ja-JP" altLang="en-US" sz="160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作らない技術力を持つ個人やチームをお客様の事業の成果に見合う金額で提供して、高い利益率を継続的に確保すること</a:t>
            </a:r>
          </a:p>
        </p:txBody>
      </p:sp>
      <p:sp>
        <p:nvSpPr>
          <p:cNvPr id="14" name="正方形/長方形 13">
            <a:extLst>
              <a:ext uri="{FF2B5EF4-FFF2-40B4-BE49-F238E27FC236}">
                <a16:creationId xmlns:a16="http://schemas.microsoft.com/office/drawing/2014/main" id="{BF2F42F0-CC5D-7541-B2B7-FEEA92419A02}"/>
              </a:ext>
            </a:extLst>
          </p:cNvPr>
          <p:cNvSpPr/>
          <p:nvPr/>
        </p:nvSpPr>
        <p:spPr>
          <a:xfrm>
            <a:off x="406004" y="2995312"/>
            <a:ext cx="3907192"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エンジニアの役割</a:t>
            </a:r>
            <a:r>
              <a:rPr lang="ja-JP" altLang="en-US" sz="1600">
                <a:solidFill>
                  <a:schemeClr val="bg1"/>
                </a:solidFill>
                <a:latin typeface="Meiryo" panose="020B0604030504040204" pitchFamily="34" charset="-128"/>
                <a:ea typeface="Meiryo" panose="020B0604030504040204" pitchFamily="34" charset="-128"/>
              </a:rPr>
              <a:t>：</a:t>
            </a:r>
            <a:endParaRPr lang="en-US" altLang="ja-JP" sz="1600" dirty="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お客様をインタビューして、要件を定義し、</a:t>
            </a:r>
            <a:r>
              <a:rPr lang="en" altLang="ja-JP" sz="1600" dirty="0">
                <a:solidFill>
                  <a:schemeClr val="bg1"/>
                </a:solidFill>
                <a:latin typeface="Meiryo" panose="020B0604030504040204" pitchFamily="34" charset="-128"/>
                <a:ea typeface="Meiryo" panose="020B0604030504040204" pitchFamily="34" charset="-128"/>
              </a:rPr>
              <a:t>WBS</a:t>
            </a:r>
            <a:r>
              <a:rPr lang="ja-JP" altLang="en-US" sz="1600">
                <a:solidFill>
                  <a:schemeClr val="bg1"/>
                </a:solidFill>
                <a:latin typeface="Meiryo" panose="020B0604030504040204" pitchFamily="34" charset="-128"/>
                <a:ea typeface="Meiryo" panose="020B0604030504040204" pitchFamily="34" charset="-128"/>
              </a:rPr>
              <a:t>に従って進捗を管理する</a:t>
            </a:r>
            <a:r>
              <a:rPr lang="en" altLang="ja-JP" sz="1600" dirty="0">
                <a:solidFill>
                  <a:schemeClr val="bg1"/>
                </a:solidFill>
                <a:latin typeface="Meiryo" panose="020B0604030504040204" pitchFamily="34" charset="-128"/>
                <a:ea typeface="Meiryo" panose="020B0604030504040204" pitchFamily="34" charset="-128"/>
              </a:rPr>
              <a:t>PM</a:t>
            </a:r>
            <a:r>
              <a:rPr lang="ja-JP" altLang="en-US" sz="1600">
                <a:solidFill>
                  <a:schemeClr val="bg1"/>
                </a:solidFill>
                <a:latin typeface="Meiryo" panose="020B0604030504040204" pitchFamily="34" charset="-128"/>
                <a:ea typeface="Meiryo" panose="020B0604030504040204" pitchFamily="34" charset="-128"/>
              </a:rPr>
              <a:t>や仕様書に従ってコードを書くエンジニア</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F5CA9128-EFDB-9C41-A0EA-DD4282D93449}"/>
              </a:ext>
            </a:extLst>
          </p:cNvPr>
          <p:cNvSpPr/>
          <p:nvPr/>
        </p:nvSpPr>
        <p:spPr>
          <a:xfrm>
            <a:off x="4829023" y="2995312"/>
            <a:ext cx="3873000" cy="1815882"/>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エンジニアの役割</a:t>
            </a:r>
            <a:r>
              <a:rPr lang="ja-JP" altLang="en-US" sz="1600">
                <a:solidFill>
                  <a:schemeClr val="bg1"/>
                </a:solidFill>
                <a:latin typeface="Meiryo" panose="020B0604030504040204" pitchFamily="34" charset="-128"/>
                <a:ea typeface="Meiryo" panose="020B0604030504040204" pitchFamily="34" charset="-128"/>
              </a:rPr>
              <a:t>：</a:t>
            </a:r>
            <a:endParaRPr lang="en-US" altLang="ja-JP" sz="1600" dirty="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お客様と事業の目的とビジョンを共有し、</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サービスを提供するための障害を排除し、お膳立てを整えるスクラムマスターと、既存のサービスや技術を自分たちで目利きし、最速最短でビジネスの成果に供する</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サービスを実現するエンジニア</a:t>
            </a:r>
            <a:endParaRPr lang="ja-JP" altLang="en-US" sz="1600" b="0" i="0">
              <a:solidFill>
                <a:schemeClr val="bg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38879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21A5A349-8FC0-EE58-51E9-2F429D2654CB}"/>
              </a:ext>
            </a:extLst>
          </p:cNvPr>
          <p:cNvGrpSpPr/>
          <p:nvPr/>
        </p:nvGrpSpPr>
        <p:grpSpPr>
          <a:xfrm>
            <a:off x="116732" y="817123"/>
            <a:ext cx="8910535" cy="5706893"/>
            <a:chOff x="116732" y="817123"/>
            <a:chExt cx="8910535" cy="5706893"/>
          </a:xfrm>
        </p:grpSpPr>
        <p:sp>
          <p:nvSpPr>
            <p:cNvPr id="9" name="正方形/長方形 8">
              <a:extLst>
                <a:ext uri="{FF2B5EF4-FFF2-40B4-BE49-F238E27FC236}">
                  <a16:creationId xmlns:a16="http://schemas.microsoft.com/office/drawing/2014/main" id="{A8741EF4-F9D7-C3E4-3E5C-B023BF9AEBA6}"/>
                </a:ext>
              </a:extLst>
            </p:cNvPr>
            <p:cNvSpPr/>
            <p:nvPr/>
          </p:nvSpPr>
          <p:spPr>
            <a:xfrm>
              <a:off x="116732" y="817123"/>
              <a:ext cx="8910535" cy="5706893"/>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86A622A-A5E5-6FAF-13F2-EA7A59EC0CCC}"/>
                </a:ext>
              </a:extLst>
            </p:cNvPr>
            <p:cNvSpPr txBox="1"/>
            <p:nvPr/>
          </p:nvSpPr>
          <p:spPr>
            <a:xfrm>
              <a:off x="1372985" y="6103339"/>
              <a:ext cx="1723549"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心理的安全性</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B568C89-6634-D761-C7CB-CF96A7302A4D}"/>
                </a:ext>
              </a:extLst>
            </p:cNvPr>
            <p:cNvSpPr txBox="1"/>
            <p:nvPr/>
          </p:nvSpPr>
          <p:spPr>
            <a:xfrm>
              <a:off x="3279085" y="6121027"/>
              <a:ext cx="4578484" cy="369332"/>
            </a:xfrm>
            <a:prstGeom prst="rect">
              <a:avLst/>
            </a:prstGeom>
            <a:noFill/>
          </p:spPr>
          <p:txBody>
            <a:bodyPr wrap="square">
              <a:spAutoFit/>
            </a:bodyPr>
            <a:lstStyle/>
            <a:p>
              <a:r>
                <a:rPr lang="ja-JP" altLang="en-US" sz="1800" b="1">
                  <a:solidFill>
                    <a:schemeClr val="bg1"/>
                  </a:solidFill>
                  <a:latin typeface="Meiryo" panose="020B0604030504040204" pitchFamily="34" charset="-128"/>
                  <a:ea typeface="Meiryo" panose="020B0604030504040204" pitchFamily="34" charset="-128"/>
                </a:rPr>
                <a:t>本音と建て前のギャップがないチーム</a:t>
              </a:r>
              <a:endParaRPr lang="en-US" altLang="ja-JP" sz="1800" b="1" dirty="0">
                <a:solidFill>
                  <a:schemeClr val="bg1"/>
                </a:solidFill>
                <a:latin typeface="Meiryo" panose="020B0604030504040204" pitchFamily="34" charset="-128"/>
                <a:ea typeface="Meiryo" panose="020B0604030504040204" pitchFamily="34" charset="-128"/>
              </a:endParaRPr>
            </a:p>
          </p:txBody>
        </p:sp>
      </p:grpSp>
      <p:sp>
        <p:nvSpPr>
          <p:cNvPr id="27" name="正方形/長方形 26">
            <a:extLst>
              <a:ext uri="{FF2B5EF4-FFF2-40B4-BE49-F238E27FC236}">
                <a16:creationId xmlns:a16="http://schemas.microsoft.com/office/drawing/2014/main" id="{D55AC1BD-BB4A-8E70-AE9F-E859C7A235BC}"/>
              </a:ext>
            </a:extLst>
          </p:cNvPr>
          <p:cNvSpPr/>
          <p:nvPr/>
        </p:nvSpPr>
        <p:spPr>
          <a:xfrm>
            <a:off x="6582274" y="871962"/>
            <a:ext cx="2386825" cy="1248786"/>
          </a:xfrm>
          <a:prstGeom prst="rect">
            <a:avLst/>
          </a:prstGeom>
          <a:solidFill>
            <a:schemeClr val="bg2"/>
          </a:solidFill>
          <a:ln>
            <a:solidFill>
              <a:srgbClr val="953735"/>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92B70E25-7B25-57B0-687F-97C6046D9896}"/>
              </a:ext>
            </a:extLst>
          </p:cNvPr>
          <p:cNvSpPr/>
          <p:nvPr/>
        </p:nvSpPr>
        <p:spPr>
          <a:xfrm>
            <a:off x="6582273" y="2158205"/>
            <a:ext cx="2386825" cy="1248786"/>
          </a:xfrm>
          <a:prstGeom prst="rect">
            <a:avLst/>
          </a:prstGeom>
          <a:solidFill>
            <a:schemeClr val="bg2"/>
          </a:solid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E8450F64-1A53-ED66-5C06-C09BE3EB7286}"/>
              </a:ext>
            </a:extLst>
          </p:cNvPr>
          <p:cNvSpPr/>
          <p:nvPr/>
        </p:nvSpPr>
        <p:spPr>
          <a:xfrm>
            <a:off x="6581172" y="3454962"/>
            <a:ext cx="2386825" cy="1248786"/>
          </a:xfrm>
          <a:prstGeom prst="rect">
            <a:avLst/>
          </a:prstGeom>
          <a:solidFill>
            <a:schemeClr val="bg2"/>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D830E2BE-4C0E-8165-81B4-0E125F60922E}"/>
              </a:ext>
            </a:extLst>
          </p:cNvPr>
          <p:cNvSpPr/>
          <p:nvPr/>
        </p:nvSpPr>
        <p:spPr>
          <a:xfrm>
            <a:off x="6581172" y="4737739"/>
            <a:ext cx="2386825" cy="1248786"/>
          </a:xfrm>
          <a:prstGeom prst="rect">
            <a:avLst/>
          </a:prstGeom>
          <a:solidFill>
            <a:schemeClr val="bg2"/>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85B0EEB-98DD-490F-51CC-0DCF437561CE}"/>
              </a:ext>
            </a:extLst>
          </p:cNvPr>
          <p:cNvSpPr>
            <a:spLocks noGrp="1"/>
          </p:cNvSpPr>
          <p:nvPr>
            <p:ph type="title"/>
          </p:nvPr>
        </p:nvSpPr>
        <p:spPr/>
        <p:txBody>
          <a:bodyPr/>
          <a:lstStyle/>
          <a:p>
            <a:r>
              <a:rPr kumimoji="1" lang="ja-JP" altLang="en-US"/>
              <a:t>作らない技術を支えるスタック</a:t>
            </a:r>
          </a:p>
        </p:txBody>
      </p:sp>
      <p:sp>
        <p:nvSpPr>
          <p:cNvPr id="3" name="正方形/長方形 2">
            <a:extLst>
              <a:ext uri="{FF2B5EF4-FFF2-40B4-BE49-F238E27FC236}">
                <a16:creationId xmlns:a16="http://schemas.microsoft.com/office/drawing/2014/main" id="{4D8309A0-A82E-6B76-DF85-C94327FC3FEA}"/>
              </a:ext>
            </a:extLst>
          </p:cNvPr>
          <p:cNvSpPr/>
          <p:nvPr/>
        </p:nvSpPr>
        <p:spPr>
          <a:xfrm>
            <a:off x="171208" y="871962"/>
            <a:ext cx="6323383" cy="1248786"/>
          </a:xfrm>
          <a:prstGeom prst="rect">
            <a:avLst/>
          </a:prstGeom>
          <a:solidFill>
            <a:schemeClr val="accent6">
              <a:lumMod val="50000"/>
            </a:schemeClr>
          </a:solidFill>
          <a:ln>
            <a:solidFill>
              <a:srgbClr val="953735"/>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F95150C0-C3B6-E770-735E-3A74A0EF67F3}"/>
              </a:ext>
            </a:extLst>
          </p:cNvPr>
          <p:cNvSpPr/>
          <p:nvPr/>
        </p:nvSpPr>
        <p:spPr>
          <a:xfrm>
            <a:off x="171207" y="2163462"/>
            <a:ext cx="6323383" cy="1248786"/>
          </a:xfrm>
          <a:prstGeom prst="rect">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DCAA4B6-63F9-DCD0-A7EE-E72A23168192}"/>
              </a:ext>
            </a:extLst>
          </p:cNvPr>
          <p:cNvSpPr/>
          <p:nvPr/>
        </p:nvSpPr>
        <p:spPr>
          <a:xfrm>
            <a:off x="171207" y="3454962"/>
            <a:ext cx="6323383" cy="1248786"/>
          </a:xfrm>
          <a:prstGeom prst="rect">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C796DA43-DFF8-AFBE-2B7E-FC523F06BBCB}"/>
              </a:ext>
            </a:extLst>
          </p:cNvPr>
          <p:cNvSpPr txBox="1"/>
          <p:nvPr/>
        </p:nvSpPr>
        <p:spPr>
          <a:xfrm>
            <a:off x="346241" y="971267"/>
            <a:ext cx="2064989"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アジャイル開発</a:t>
            </a:r>
            <a:r>
              <a:rPr kumimoji="1" lang="en-US" altLang="ja-JP" sz="2000" b="1" dirty="0">
                <a:solidFill>
                  <a:schemeClr val="bg1"/>
                </a:solidFill>
                <a:latin typeface="Meiryo" panose="020B0604030504040204" pitchFamily="34" charset="-128"/>
                <a:ea typeface="Meiryo" panose="020B0604030504040204" pitchFamily="34" charset="-128"/>
              </a:rPr>
              <a:t> </a:t>
            </a:r>
          </a:p>
          <a:p>
            <a:r>
              <a:rPr lang="en-US" altLang="ja-JP" sz="1200" dirty="0">
                <a:solidFill>
                  <a:schemeClr val="bg1"/>
                </a:solidFill>
                <a:latin typeface="Meiryo" panose="020B0604030504040204" pitchFamily="34" charset="-128"/>
                <a:ea typeface="Meiryo" panose="020B0604030504040204" pitchFamily="34" charset="-128"/>
              </a:rPr>
              <a:t>Agile Development</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FE1BD305-94A7-6F0F-14A2-84F022B15CF6}"/>
              </a:ext>
            </a:extLst>
          </p:cNvPr>
          <p:cNvSpPr txBox="1"/>
          <p:nvPr/>
        </p:nvSpPr>
        <p:spPr>
          <a:xfrm>
            <a:off x="346240" y="2253339"/>
            <a:ext cx="2122504" cy="584775"/>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DevOps</a:t>
            </a:r>
          </a:p>
          <a:p>
            <a:r>
              <a:rPr lang="en-US" altLang="ja-JP" sz="1200" dirty="0">
                <a:solidFill>
                  <a:schemeClr val="bg1"/>
                </a:solidFill>
                <a:latin typeface="Meiryo" panose="020B0604030504040204" pitchFamily="34" charset="-128"/>
                <a:ea typeface="Meiryo" panose="020B0604030504040204" pitchFamily="34" charset="-128"/>
              </a:rPr>
              <a:t>Development &amp; Operation</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CB45F4E-EE94-0C05-8211-496DB3086E09}"/>
              </a:ext>
            </a:extLst>
          </p:cNvPr>
          <p:cNvSpPr txBox="1"/>
          <p:nvPr/>
        </p:nvSpPr>
        <p:spPr>
          <a:xfrm>
            <a:off x="346240" y="3561458"/>
            <a:ext cx="1473480"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クラウド</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Cloud Computing</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19C43D1A-E715-E695-7B50-F1629C5A171B}"/>
              </a:ext>
            </a:extLst>
          </p:cNvPr>
          <p:cNvSpPr txBox="1"/>
          <p:nvPr/>
        </p:nvSpPr>
        <p:spPr>
          <a:xfrm>
            <a:off x="2266152" y="971266"/>
            <a:ext cx="4083169" cy="584775"/>
          </a:xfrm>
          <a:prstGeom prst="rect">
            <a:avLst/>
          </a:prstGeom>
          <a:noFill/>
        </p:spPr>
        <p:txBody>
          <a:bodyPr wrap="none" rtlCol="0">
            <a:spAutoFit/>
          </a:bodyPr>
          <a:lstStyle/>
          <a:p>
            <a:r>
              <a:rPr lang="ja-JP" altLang="en-US" sz="1600" b="1" dirty="0">
                <a:solidFill>
                  <a:schemeClr val="bg1"/>
                </a:solidFill>
                <a:latin typeface="Meiryo" panose="020B0604030504040204" pitchFamily="34" charset="-128"/>
                <a:ea typeface="Meiryo" panose="020B0604030504040204" pitchFamily="34" charset="-128"/>
              </a:rPr>
              <a:t>高品質で無駄なく</a:t>
            </a:r>
            <a:endParaRPr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dirty="0">
                <a:solidFill>
                  <a:schemeClr val="bg1"/>
                </a:solidFill>
                <a:latin typeface="Meiryo" panose="020B0604030504040204" pitchFamily="34" charset="-128"/>
                <a:ea typeface="Meiryo" panose="020B0604030504040204" pitchFamily="34" charset="-128"/>
              </a:rPr>
              <a:t>変更要求に即応できるソフトウェアの実現</a:t>
            </a:r>
            <a:endParaRPr kumimoji="1" lang="ja-JP" altLang="en-US" sz="16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4BC357E3-77DD-FCCC-4E9C-98601F689E1A}"/>
              </a:ext>
            </a:extLst>
          </p:cNvPr>
          <p:cNvSpPr txBox="1"/>
          <p:nvPr/>
        </p:nvSpPr>
        <p:spPr>
          <a:xfrm>
            <a:off x="2267047" y="2277815"/>
            <a:ext cx="3467616"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安定稼働と高速なデリバリーの両立</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7C127F26-231B-5ECB-7E7A-F796B86379A4}"/>
              </a:ext>
            </a:extLst>
          </p:cNvPr>
          <p:cNvSpPr txBox="1"/>
          <p:nvPr/>
        </p:nvSpPr>
        <p:spPr>
          <a:xfrm>
            <a:off x="2266152" y="3550693"/>
            <a:ext cx="3877985"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システム資源の調達と構築・運用の負担</a:t>
            </a:r>
            <a:endParaRPr kumimoji="1" lang="en-US" altLang="ja-JP" sz="1600" b="1" dirty="0">
              <a:solidFill>
                <a:schemeClr val="bg1"/>
              </a:solidFill>
              <a:latin typeface="Meiryo" panose="020B0604030504040204" pitchFamily="34" charset="-128"/>
              <a:ea typeface="Meiryo" panose="020B0604030504040204" pitchFamily="34" charset="-128"/>
            </a:endParaRPr>
          </a:p>
          <a:p>
            <a:r>
              <a:rPr kumimoji="1" lang="ja-JP" altLang="en-US" sz="1600" b="1">
                <a:solidFill>
                  <a:schemeClr val="bg1"/>
                </a:solidFill>
                <a:latin typeface="Meiryo" panose="020B0604030504040204" pitchFamily="34" charset="-128"/>
                <a:ea typeface="Meiryo" panose="020B0604030504040204" pitchFamily="34" charset="-128"/>
              </a:rPr>
              <a:t>からユーザーを解放</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A89126B6-F2F8-BB42-C5A3-6CABCDEDDDD0}"/>
              </a:ext>
            </a:extLst>
          </p:cNvPr>
          <p:cNvSpPr txBox="1"/>
          <p:nvPr/>
        </p:nvSpPr>
        <p:spPr>
          <a:xfrm>
            <a:off x="340148" y="1515624"/>
            <a:ext cx="5863711"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業務プロセス全体を重要度に応じて細分化し、その細分化された業務プロセスごとに開発サイクルを回してゆく開発の考え方と手法のこと。</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0323B973-1A37-A916-8190-0CF6D8DC84A5}"/>
              </a:ext>
            </a:extLst>
          </p:cNvPr>
          <p:cNvSpPr/>
          <p:nvPr/>
        </p:nvSpPr>
        <p:spPr>
          <a:xfrm>
            <a:off x="171206" y="4737739"/>
            <a:ext cx="6323383" cy="1241846"/>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E5C8070-19EF-C710-A120-05B233D93EC9}"/>
              </a:ext>
            </a:extLst>
          </p:cNvPr>
          <p:cNvSpPr txBox="1"/>
          <p:nvPr/>
        </p:nvSpPr>
        <p:spPr>
          <a:xfrm>
            <a:off x="340146" y="4873958"/>
            <a:ext cx="1569660" cy="553998"/>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ゼロトラスト</a:t>
            </a:r>
            <a:endParaRPr lang="en-US" altLang="ja-JP" b="1"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Zero trust</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8D2AE5D-9CDE-0B1A-B159-AD70D8457418}"/>
              </a:ext>
            </a:extLst>
          </p:cNvPr>
          <p:cNvSpPr txBox="1"/>
          <p:nvPr/>
        </p:nvSpPr>
        <p:spPr>
          <a:xfrm>
            <a:off x="340146" y="2830484"/>
            <a:ext cx="5863711"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顧客が望む製品やサービスを迅速かつ安定的に提供でき、頻繁に改善を繰り返すことができる開発と運用の方法論とそれを実現するための取り組み。</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2254615D-876E-A2C8-47CC-BA0A1F1614B7}"/>
              </a:ext>
            </a:extLst>
          </p:cNvPr>
          <p:cNvSpPr txBox="1"/>
          <p:nvPr/>
        </p:nvSpPr>
        <p:spPr>
          <a:xfrm>
            <a:off x="340146" y="4134208"/>
            <a:ext cx="5863711" cy="461665"/>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システムを実現するために必要な機能や性能、能力（システム資源）を調達、変更するためのエンジニアの負担を軽減するサービス。</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FC69ACC0-9AE6-09E2-5AC7-E82C81C2144D}"/>
              </a:ext>
            </a:extLst>
          </p:cNvPr>
          <p:cNvSpPr txBox="1"/>
          <p:nvPr/>
        </p:nvSpPr>
        <p:spPr>
          <a:xfrm>
            <a:off x="2267047" y="4865079"/>
            <a:ext cx="3672800"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信用せずに検証することで脅威を排除</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49AA45D-6A48-B52F-5CC8-6F3305367A65}"/>
              </a:ext>
            </a:extLst>
          </p:cNvPr>
          <p:cNvSpPr txBox="1"/>
          <p:nvPr/>
        </p:nvSpPr>
        <p:spPr>
          <a:xfrm>
            <a:off x="340146" y="5434147"/>
            <a:ext cx="5863712" cy="461665"/>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ネットワークの社内外を区別することなく、守るべき情報資産やシステムにアクセスするものは全て信用せずに検証することで、脅威を防ぐという考え方。</a:t>
            </a:r>
          </a:p>
        </p:txBody>
      </p:sp>
      <p:sp>
        <p:nvSpPr>
          <p:cNvPr id="17" name="テキスト ボックス 16">
            <a:extLst>
              <a:ext uri="{FF2B5EF4-FFF2-40B4-BE49-F238E27FC236}">
                <a16:creationId xmlns:a16="http://schemas.microsoft.com/office/drawing/2014/main" id="{F90A777F-1817-71CD-FECD-E60736B914BF}"/>
              </a:ext>
            </a:extLst>
          </p:cNvPr>
          <p:cNvSpPr txBox="1"/>
          <p:nvPr/>
        </p:nvSpPr>
        <p:spPr>
          <a:xfrm>
            <a:off x="6648630" y="1172760"/>
            <a:ext cx="2268570" cy="738664"/>
          </a:xfrm>
          <a:prstGeom prst="rect">
            <a:avLst/>
          </a:prstGeom>
          <a:noFill/>
        </p:spPr>
        <p:txBody>
          <a:bodyPr wrap="none" rtlCol="0">
            <a:spAutoFit/>
          </a:bodyPr>
          <a:lstStyle/>
          <a:p>
            <a:pPr marL="285750" indent="-285750">
              <a:buFont typeface="Wingdings" pitchFamily="2" charset="2"/>
              <a:buChar char="Ø"/>
            </a:pPr>
            <a:r>
              <a:rPr kumimoji="1" lang="ja-JP" altLang="en-US" sz="1400">
                <a:solidFill>
                  <a:schemeClr val="accent6">
                    <a:lumMod val="50000"/>
                  </a:schemeClr>
                </a:solidFill>
                <a:latin typeface="Meiryo" panose="020B0604030504040204" pitchFamily="34" charset="-128"/>
                <a:ea typeface="Meiryo" panose="020B0604030504040204" pitchFamily="34" charset="-128"/>
              </a:rPr>
              <a:t>開発スピードの加速</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accent6">
                    <a:lumMod val="50000"/>
                  </a:schemeClr>
                </a:solidFill>
                <a:latin typeface="Meiryo" panose="020B0604030504040204" pitchFamily="34" charset="-128"/>
                <a:ea typeface="Meiryo" panose="020B0604030504040204" pitchFamily="34" charset="-128"/>
              </a:rPr>
              <a:t>バグ無しでのリリース</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accent6">
                    <a:lumMod val="50000"/>
                  </a:schemeClr>
                </a:solidFill>
                <a:latin typeface="Meiryo" panose="020B0604030504040204" pitchFamily="34" charset="-128"/>
                <a:ea typeface="Meiryo" panose="020B0604030504040204" pitchFamily="34" charset="-128"/>
              </a:rPr>
              <a:t>変更への積極対応</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B77D8C99-8F53-44A3-3928-2C55F2E09D17}"/>
              </a:ext>
            </a:extLst>
          </p:cNvPr>
          <p:cNvSpPr txBox="1"/>
          <p:nvPr/>
        </p:nvSpPr>
        <p:spPr>
          <a:xfrm>
            <a:off x="6648630" y="2449312"/>
            <a:ext cx="2089033" cy="738664"/>
          </a:xfrm>
          <a:prstGeom prst="rect">
            <a:avLst/>
          </a:prstGeom>
          <a:noFill/>
        </p:spPr>
        <p:txBody>
          <a:bodyPr wrap="none" rtlCol="0">
            <a:spAutoFit/>
          </a:bodyPr>
          <a:lstStyle/>
          <a:p>
            <a:pPr marL="285750" indent="-285750">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リリース頻度の向上</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accent6">
                    <a:lumMod val="75000"/>
                  </a:schemeClr>
                </a:solidFill>
                <a:latin typeface="Meiryo" panose="020B0604030504040204" pitchFamily="34" charset="-128"/>
                <a:ea typeface="Meiryo" panose="020B0604030504040204" pitchFamily="34" charset="-128"/>
              </a:rPr>
              <a:t>安定稼働の保証</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開発と運用の自律</a:t>
            </a:r>
            <a:endParaRPr kumimoji="1" lang="ja-JP" altLang="en-US" sz="1400">
              <a:solidFill>
                <a:schemeClr val="accent6">
                  <a:lumMod val="75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DA6FAC09-60AB-8869-A77B-3DB50DFA4F07}"/>
              </a:ext>
            </a:extLst>
          </p:cNvPr>
          <p:cNvSpPr txBox="1"/>
          <p:nvPr/>
        </p:nvSpPr>
        <p:spPr>
          <a:xfrm>
            <a:off x="6640299" y="3741431"/>
            <a:ext cx="2268570" cy="738664"/>
          </a:xfrm>
          <a:prstGeom prst="rect">
            <a:avLst/>
          </a:prstGeom>
          <a:noFill/>
        </p:spPr>
        <p:txBody>
          <a:bodyPr wrap="none" rtlCol="0">
            <a:spAutoFit/>
          </a:bodyPr>
          <a:lstStyle/>
          <a:p>
            <a:pPr marL="285750" indent="-285750">
              <a:buFont typeface="Wingdings" pitchFamily="2" charset="2"/>
              <a:buChar char="Ø"/>
            </a:pPr>
            <a:r>
              <a:rPr lang="ja-JP" altLang="en-US" sz="1400">
                <a:solidFill>
                  <a:srgbClr val="7030A0"/>
                </a:solidFill>
                <a:latin typeface="Meiryo" panose="020B0604030504040204" pitchFamily="34" charset="-128"/>
                <a:ea typeface="Meiryo" panose="020B0604030504040204" pitchFamily="34" charset="-128"/>
              </a:rPr>
              <a:t>アプリへの資源シフト</a:t>
            </a:r>
            <a:endParaRPr lang="en-US" altLang="ja-JP" sz="1400" dirty="0">
              <a:solidFill>
                <a:srgbClr val="7030A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rgbClr val="7030A0"/>
                </a:solidFill>
                <a:latin typeface="Meiryo" panose="020B0604030504040204" pitchFamily="34" charset="-128"/>
                <a:ea typeface="Meiryo" panose="020B0604030504040204" pitchFamily="34" charset="-128"/>
              </a:rPr>
              <a:t>構築や運用の負担軽減</a:t>
            </a:r>
            <a:endParaRPr kumimoji="1" lang="en-US" altLang="ja-JP" sz="1400" dirty="0">
              <a:solidFill>
                <a:srgbClr val="7030A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rgbClr val="7030A0"/>
                </a:solidFill>
                <a:latin typeface="Meiryo" panose="020B0604030504040204" pitchFamily="34" charset="-128"/>
                <a:ea typeface="Meiryo" panose="020B0604030504040204" pitchFamily="34" charset="-128"/>
              </a:rPr>
              <a:t>システム資産の経費化</a:t>
            </a:r>
            <a:endParaRPr kumimoji="1" lang="en-US" altLang="ja-JP" sz="1400" dirty="0">
              <a:solidFill>
                <a:srgbClr val="7030A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F9A7923A-FD0F-0A25-975B-0D14CD76A659}"/>
              </a:ext>
            </a:extLst>
          </p:cNvPr>
          <p:cNvSpPr txBox="1"/>
          <p:nvPr/>
        </p:nvSpPr>
        <p:spPr>
          <a:xfrm>
            <a:off x="6648630" y="5035179"/>
            <a:ext cx="2268570" cy="738664"/>
          </a:xfrm>
          <a:prstGeom prst="rect">
            <a:avLst/>
          </a:prstGeom>
          <a:noFill/>
        </p:spPr>
        <p:txBody>
          <a:bodyPr wrap="none" rtlCol="0">
            <a:spAutoFit/>
          </a:bodyPr>
          <a:lstStyle/>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高度化する脅威に対処</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rgbClr val="0070C0"/>
                </a:solidFill>
                <a:latin typeface="Meiryo" panose="020B0604030504040204" pitchFamily="34" charset="-128"/>
                <a:ea typeface="Meiryo" panose="020B0604030504040204" pitchFamily="34" charset="-128"/>
              </a:rPr>
              <a:t>利用資源の制約を排除</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rgbClr val="0070C0"/>
                </a:solidFill>
                <a:latin typeface="Meiryo" panose="020B0604030504040204" pitchFamily="34" charset="-128"/>
                <a:ea typeface="Meiryo" panose="020B0604030504040204" pitchFamily="34" charset="-128"/>
              </a:rPr>
              <a:t>利便性と生産性の向上</a:t>
            </a:r>
            <a:endParaRPr kumimoji="1" lang="en-US" altLang="ja-JP" sz="14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8568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B8AA1D-496B-DAE4-7963-6AC6FF6E0218}"/>
              </a:ext>
            </a:extLst>
          </p:cNvPr>
          <p:cNvSpPr>
            <a:spLocks noGrp="1"/>
          </p:cNvSpPr>
          <p:nvPr>
            <p:ph type="title"/>
          </p:nvPr>
        </p:nvSpPr>
        <p:spPr/>
        <p:txBody>
          <a:bodyPr/>
          <a:lstStyle/>
          <a:p>
            <a:r>
              <a:rPr kumimoji="1" lang="ja-JP" altLang="en-US" dirty="0"/>
              <a:t>心理的安全性（</a:t>
            </a:r>
            <a:r>
              <a:rPr lang="ja-JP" altLang="en-US" dirty="0"/>
              <a:t>psychological safety</a:t>
            </a:r>
            <a:r>
              <a:rPr kumimoji="1" lang="ja-JP" altLang="en-US" dirty="0"/>
              <a:t>）</a:t>
            </a:r>
          </a:p>
        </p:txBody>
      </p:sp>
      <p:sp>
        <p:nvSpPr>
          <p:cNvPr id="3" name="正方形/長方形 2">
            <a:extLst>
              <a:ext uri="{FF2B5EF4-FFF2-40B4-BE49-F238E27FC236}">
                <a16:creationId xmlns:a16="http://schemas.microsoft.com/office/drawing/2014/main" id="{E73A9874-4D97-D6A9-01F4-272401826B4A}"/>
              </a:ext>
            </a:extLst>
          </p:cNvPr>
          <p:cNvSpPr/>
          <p:nvPr/>
        </p:nvSpPr>
        <p:spPr>
          <a:xfrm>
            <a:off x="135520" y="896540"/>
            <a:ext cx="8872960" cy="984885"/>
          </a:xfrm>
          <a:prstGeom prst="rect">
            <a:avLst/>
          </a:prstGeom>
        </p:spPr>
        <p:txBody>
          <a:bodyPr wrap="square">
            <a:spAutoFit/>
          </a:bodyPr>
          <a:lstStyle/>
          <a:p>
            <a:r>
              <a:rPr lang="ja-JP" altLang="en-US" sz="1600" b="1">
                <a:latin typeface="Meiryo" panose="020B0604030504040204" pitchFamily="34" charset="-128"/>
                <a:ea typeface="Meiryo" panose="020B0604030504040204" pitchFamily="34" charset="-128"/>
              </a:rPr>
              <a:t>チームの他のメンバーが自分の発言を拒絶したり、罰したりしないと確信できる状態</a:t>
            </a:r>
            <a:endParaRPr lang="en-US" altLang="ja-JP" sz="1600" b="1" dirty="0">
              <a:latin typeface="Meiryo" panose="020B0604030504040204" pitchFamily="34" charset="-128"/>
              <a:ea typeface="Meiryo" panose="020B0604030504040204" pitchFamily="34" charset="-128"/>
            </a:endParaRPr>
          </a:p>
          <a:p>
            <a:pPr marL="403225" lvl="1" indent="-282575">
              <a:buFont typeface="Wingdings" pitchFamily="2" charset="2"/>
              <a:buChar char="ü"/>
            </a:pPr>
            <a:r>
              <a:rPr lang="ja-JP" altLang="en-US" sz="1400">
                <a:latin typeface="Meiryo" panose="020B0604030504040204" pitchFamily="34" charset="-128"/>
                <a:ea typeface="Meiryo" panose="020B0604030504040204" pitchFamily="34" charset="-128"/>
              </a:rPr>
              <a:t>周囲の反応に怯えたり、羞恥心を感じることなく、自分自身が自然な状態でいられる環境がある。</a:t>
            </a:r>
          </a:p>
          <a:p>
            <a:pPr marL="403225" lvl="1" indent="-282575">
              <a:buFont typeface="Wingdings" pitchFamily="2" charset="2"/>
              <a:buChar char="ü"/>
            </a:pPr>
            <a:r>
              <a:rPr lang="ja-JP" altLang="en-US" sz="1400">
                <a:latin typeface="Meiryo" panose="020B0604030504040204" pitchFamily="34" charset="-128"/>
                <a:ea typeface="Meiryo" panose="020B0604030504040204" pitchFamily="34" charset="-128"/>
              </a:rPr>
              <a:t>組織内で自分の考えや気持ちを誰に対してでも安心して発言できる状態がある。</a:t>
            </a:r>
            <a:endParaRPr lang="en-US" altLang="ja-JP" sz="1400" dirty="0">
              <a:latin typeface="Meiryo" panose="020B0604030504040204" pitchFamily="34" charset="-128"/>
              <a:ea typeface="Meiryo" panose="020B0604030504040204" pitchFamily="34" charset="-128"/>
            </a:endParaRPr>
          </a:p>
          <a:p>
            <a:pPr marL="403225" lvl="1" indent="-282575">
              <a:buFont typeface="Wingdings" pitchFamily="2" charset="2"/>
              <a:buChar char="ü"/>
            </a:pPr>
            <a:r>
              <a:rPr lang="ja-JP" altLang="en-US" sz="1400">
                <a:latin typeface="Meiryo" panose="020B0604030504040204" pitchFamily="34" charset="-128"/>
                <a:ea typeface="Meiryo" panose="020B0604030504040204" pitchFamily="34" charset="-128"/>
              </a:rPr>
              <a:t>メンバーの発言や指摘によって人間関係の悪化を招くことがないという安心感が共有されている。</a:t>
            </a:r>
          </a:p>
        </p:txBody>
      </p:sp>
      <p:grpSp>
        <p:nvGrpSpPr>
          <p:cNvPr id="35" name="グループ化 34">
            <a:extLst>
              <a:ext uri="{FF2B5EF4-FFF2-40B4-BE49-F238E27FC236}">
                <a16:creationId xmlns:a16="http://schemas.microsoft.com/office/drawing/2014/main" id="{4FCD2570-3AE8-59B0-8BBE-ED24DDD18558}"/>
              </a:ext>
            </a:extLst>
          </p:cNvPr>
          <p:cNvGrpSpPr/>
          <p:nvPr/>
        </p:nvGrpSpPr>
        <p:grpSpPr>
          <a:xfrm>
            <a:off x="230400" y="2096869"/>
            <a:ext cx="8686800" cy="2179320"/>
            <a:chOff x="230400" y="2096869"/>
            <a:chExt cx="8686800" cy="2179320"/>
          </a:xfrm>
        </p:grpSpPr>
        <p:sp>
          <p:nvSpPr>
            <p:cNvPr id="6" name="正方形/長方形 5">
              <a:extLst>
                <a:ext uri="{FF2B5EF4-FFF2-40B4-BE49-F238E27FC236}">
                  <a16:creationId xmlns:a16="http://schemas.microsoft.com/office/drawing/2014/main" id="{57ADC17F-C397-9F5F-26F1-E551808FBC56}"/>
                </a:ext>
              </a:extLst>
            </p:cNvPr>
            <p:cNvSpPr/>
            <p:nvPr/>
          </p:nvSpPr>
          <p:spPr>
            <a:xfrm>
              <a:off x="230400" y="2096869"/>
              <a:ext cx="8686800" cy="217932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D8E2839A-F9EB-6651-B16F-0836CA221B0D}"/>
                </a:ext>
              </a:extLst>
            </p:cNvPr>
            <p:cNvSpPr/>
            <p:nvPr/>
          </p:nvSpPr>
          <p:spPr>
            <a:xfrm>
              <a:off x="328560" y="2324536"/>
              <a:ext cx="8585040" cy="1600438"/>
            </a:xfrm>
            <a:prstGeom prst="rect">
              <a:avLst/>
            </a:prstGeom>
          </p:spPr>
          <p:txBody>
            <a:bodyPr wrap="square">
              <a:spAutoFit/>
            </a:bodyPr>
            <a:lstStyle/>
            <a:p>
              <a:pPr marL="342900" indent="-342900">
                <a:buFont typeface="+mj-lt"/>
                <a:buAutoNum type="arabicPeriod"/>
              </a:pPr>
              <a:r>
                <a:rPr lang="ja-JP" altLang="en-US" sz="1400">
                  <a:solidFill>
                    <a:srgbClr val="0432FF"/>
                  </a:solidFill>
                  <a:latin typeface="Meiryo" panose="020B0604030504040204" pitchFamily="34" charset="-128"/>
                  <a:ea typeface="Meiryo" panose="020B0604030504040204" pitchFamily="34" charset="-128"/>
                </a:rPr>
                <a:t>チーム内でミスをしても、非難されることはない</a:t>
              </a:r>
            </a:p>
            <a:p>
              <a:pPr marL="342900" indent="-342900">
                <a:buFont typeface="+mj-lt"/>
                <a:buAutoNum type="arabicPeriod"/>
              </a:pPr>
              <a:r>
                <a:rPr lang="ja-JP" altLang="en-US" sz="1400">
                  <a:solidFill>
                    <a:srgbClr val="0432FF"/>
                  </a:solidFill>
                  <a:latin typeface="Meiryo" panose="020B0604030504040204" pitchFamily="34" charset="-128"/>
                  <a:ea typeface="Meiryo" panose="020B0604030504040204" pitchFamily="34" charset="-128"/>
                </a:rPr>
                <a:t>チーム内では難しい問題・課題を互いに指摘し合うことができる</a:t>
              </a:r>
            </a:p>
            <a:p>
              <a:pPr marL="342900" indent="-342900">
                <a:buFont typeface="+mj-lt"/>
                <a:buAutoNum type="arabicPeriod"/>
              </a:pPr>
              <a:r>
                <a:rPr lang="ja-JP" altLang="en-US" sz="1400">
                  <a:solidFill>
                    <a:srgbClr val="0432FF"/>
                  </a:solidFill>
                  <a:latin typeface="Meiryo" panose="020B0604030504040204" pitchFamily="34" charset="-128"/>
                  <a:ea typeface="Meiryo" panose="020B0604030504040204" pitchFamily="34" charset="-128"/>
                </a:rPr>
                <a:t>チームメンバーの中に、異質な個性を理由に他者を拒絶する人がいない</a:t>
              </a:r>
            </a:p>
            <a:p>
              <a:pPr marL="342900" indent="-342900">
                <a:buFont typeface="+mj-lt"/>
                <a:buAutoNum type="arabicPeriod"/>
              </a:pPr>
              <a:r>
                <a:rPr lang="ja-JP" altLang="en-US" sz="1400">
                  <a:solidFill>
                    <a:srgbClr val="0432FF"/>
                  </a:solidFill>
                  <a:latin typeface="Meiryo" panose="020B0604030504040204" pitchFamily="34" charset="-128"/>
                  <a:ea typeface="Meiryo" panose="020B0604030504040204" pitchFamily="34" charset="-128"/>
                </a:rPr>
                <a:t>チーム内でリスクの高い発言や行動をとっても安全だと感じられる</a:t>
              </a:r>
            </a:p>
            <a:p>
              <a:pPr marL="342900" indent="-342900">
                <a:buFont typeface="+mj-lt"/>
                <a:buAutoNum type="arabicPeriod"/>
              </a:pPr>
              <a:r>
                <a:rPr lang="ja-JP" altLang="en-US" sz="1400">
                  <a:solidFill>
                    <a:srgbClr val="0432FF"/>
                  </a:solidFill>
                  <a:latin typeface="Meiryo" panose="020B0604030504040204" pitchFamily="34" charset="-128"/>
                  <a:ea typeface="Meiryo" panose="020B0604030504040204" pitchFamily="34" charset="-128"/>
                </a:rPr>
                <a:t>チーム内でほかのメンバーに助けを求めることが容易、あるいは、直ぐに助けが差し伸べられる</a:t>
              </a:r>
            </a:p>
            <a:p>
              <a:pPr marL="342900" indent="-342900">
                <a:buFont typeface="+mj-lt"/>
                <a:buAutoNum type="arabicPeriod"/>
              </a:pPr>
              <a:r>
                <a:rPr lang="ja-JP" altLang="en-US" sz="1400">
                  <a:solidFill>
                    <a:srgbClr val="0432FF"/>
                  </a:solidFill>
                  <a:latin typeface="Meiryo" panose="020B0604030504040204" pitchFamily="34" charset="-128"/>
                  <a:ea typeface="Meiryo" panose="020B0604030504040204" pitchFamily="34" charset="-128"/>
                </a:rPr>
                <a:t>チーム内の全員が、他者を意図的に陥れるような行動をしない</a:t>
              </a:r>
            </a:p>
            <a:p>
              <a:pPr marL="342900" indent="-342900">
                <a:buFont typeface="+mj-lt"/>
                <a:buAutoNum type="arabicPeriod"/>
              </a:pPr>
              <a:r>
                <a:rPr lang="ja-JP" altLang="en-US" sz="1400">
                  <a:solidFill>
                    <a:srgbClr val="0432FF"/>
                  </a:solidFill>
                  <a:latin typeface="Meiryo" panose="020B0604030504040204" pitchFamily="34" charset="-128"/>
                  <a:ea typeface="Meiryo" panose="020B0604030504040204" pitchFamily="34" charset="-128"/>
                </a:rPr>
                <a:t>チームメンバーと仕事をする際に、自分のスキルや能力が尊重され仕事に活かせていると感じられる</a:t>
              </a:r>
            </a:p>
          </p:txBody>
        </p:sp>
        <p:sp>
          <p:nvSpPr>
            <p:cNvPr id="5" name="正方形/長方形 4">
              <a:extLst>
                <a:ext uri="{FF2B5EF4-FFF2-40B4-BE49-F238E27FC236}">
                  <a16:creationId xmlns:a16="http://schemas.microsoft.com/office/drawing/2014/main" id="{9C72DF3A-F049-753D-0B9D-8ADEECCEA14B}"/>
                </a:ext>
              </a:extLst>
            </p:cNvPr>
            <p:cNvSpPr/>
            <p:nvPr/>
          </p:nvSpPr>
          <p:spPr>
            <a:xfrm>
              <a:off x="2428240" y="3890347"/>
              <a:ext cx="6387200" cy="246221"/>
            </a:xfrm>
            <a:prstGeom prst="rect">
              <a:avLst/>
            </a:prstGeom>
          </p:spPr>
          <p:txBody>
            <a:bodyPr wrap="square">
              <a:spAutoFit/>
            </a:bodyPr>
            <a:lstStyle/>
            <a:p>
              <a:pPr algn="r"/>
              <a:r>
                <a:rPr lang="ja-JP" altLang="en-US" sz="1000">
                  <a:latin typeface="Meiryo" panose="020B0604030504040204" pitchFamily="34" charset="-128"/>
                  <a:ea typeface="Meiryo" panose="020B0604030504040204" pitchFamily="34" charset="-128"/>
                </a:rPr>
                <a:t>心理的安全性の度合いを測るための「7つの質問」／エドモンソン・1999年の論文を参考に筆者が作成</a:t>
              </a:r>
            </a:p>
          </p:txBody>
        </p:sp>
      </p:grpSp>
      <p:grpSp>
        <p:nvGrpSpPr>
          <p:cNvPr id="14" name="グループ化 13">
            <a:extLst>
              <a:ext uri="{FF2B5EF4-FFF2-40B4-BE49-F238E27FC236}">
                <a16:creationId xmlns:a16="http://schemas.microsoft.com/office/drawing/2014/main" id="{459E7341-5AC0-692D-3C5A-71DFD09F3C36}"/>
              </a:ext>
            </a:extLst>
          </p:cNvPr>
          <p:cNvGrpSpPr/>
          <p:nvPr/>
        </p:nvGrpSpPr>
        <p:grpSpPr>
          <a:xfrm>
            <a:off x="226800" y="4570349"/>
            <a:ext cx="6186309" cy="1716805"/>
            <a:chOff x="226800" y="4570349"/>
            <a:chExt cx="6186309" cy="1716805"/>
          </a:xfrm>
        </p:grpSpPr>
        <p:sp>
          <p:nvSpPr>
            <p:cNvPr id="11" name="テキスト ボックス 10">
              <a:extLst>
                <a:ext uri="{FF2B5EF4-FFF2-40B4-BE49-F238E27FC236}">
                  <a16:creationId xmlns:a16="http://schemas.microsoft.com/office/drawing/2014/main" id="{9D96EFAC-85AD-6285-F370-60C17E2F2160}"/>
                </a:ext>
              </a:extLst>
            </p:cNvPr>
            <p:cNvSpPr txBox="1"/>
            <p:nvPr/>
          </p:nvSpPr>
          <p:spPr>
            <a:xfrm>
              <a:off x="226800" y="4570349"/>
              <a:ext cx="6186309" cy="369332"/>
            </a:xfrm>
            <a:prstGeom prst="rect">
              <a:avLst/>
            </a:prstGeom>
            <a:noFill/>
          </p:spPr>
          <p:txBody>
            <a:bodyPr wrap="none" rtlCol="0">
              <a:spAutoFit/>
            </a:bodyPr>
            <a:lstStyle/>
            <a:p>
              <a:r>
                <a:rPr kumimoji="1" lang="ja-JP" altLang="en-US" b="1" u="sng">
                  <a:latin typeface="Meiryo" panose="020B0604030504040204" pitchFamily="34" charset="-128"/>
                  <a:ea typeface="Meiryo" panose="020B0604030504040204" pitchFamily="34" charset="-128"/>
                </a:rPr>
                <a:t>プロ同士が、安心して全力で、知的殴り合いができる状態</a:t>
              </a:r>
            </a:p>
          </p:txBody>
        </p:sp>
        <p:sp>
          <p:nvSpPr>
            <p:cNvPr id="12" name="テキスト ボックス 11">
              <a:extLst>
                <a:ext uri="{FF2B5EF4-FFF2-40B4-BE49-F238E27FC236}">
                  <a16:creationId xmlns:a16="http://schemas.microsoft.com/office/drawing/2014/main" id="{B2FF6A27-B3D1-DAD2-0D99-DF7FE39BB031}"/>
                </a:ext>
              </a:extLst>
            </p:cNvPr>
            <p:cNvSpPr txBox="1"/>
            <p:nvPr/>
          </p:nvSpPr>
          <p:spPr>
            <a:xfrm>
              <a:off x="226800" y="5117603"/>
              <a:ext cx="5942994" cy="1169551"/>
            </a:xfrm>
            <a:prstGeom prst="rect">
              <a:avLst/>
            </a:prstGeom>
            <a:noFill/>
          </p:spPr>
          <p:txBody>
            <a:bodyPr wrap="square" rtlCol="0">
              <a:spAutoFit/>
            </a:bodyPr>
            <a:lstStyle/>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プロとして対等にぶつかり、議論できる知識や経験を持つ。</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自分たちの損得を抜きにして、他を利するために一番良いことは何かを徹底して議論できる。</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やってみて、結果を出して、その結果からどうするかを考えて、またやってみで、改善や新しいことを繰り返し、最善を探求し続ける。</a:t>
              </a:r>
              <a:endParaRPr lang="en-US" altLang="ja-JP" sz="1400" dirty="0">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85E20289-DC34-3A0D-A91A-78771B0C1A3C}"/>
              </a:ext>
            </a:extLst>
          </p:cNvPr>
          <p:cNvGrpSpPr/>
          <p:nvPr/>
        </p:nvGrpSpPr>
        <p:grpSpPr>
          <a:xfrm>
            <a:off x="5427996" y="4237332"/>
            <a:ext cx="3660764" cy="2314052"/>
            <a:chOff x="5427996" y="4237332"/>
            <a:chExt cx="3660764" cy="2314052"/>
          </a:xfrm>
        </p:grpSpPr>
        <p:pic>
          <p:nvPicPr>
            <p:cNvPr id="7" name="図 6">
              <a:extLst>
                <a:ext uri="{FF2B5EF4-FFF2-40B4-BE49-F238E27FC236}">
                  <a16:creationId xmlns:a16="http://schemas.microsoft.com/office/drawing/2014/main" id="{3674CC51-324D-E303-9C03-1D072A7B7ACD}"/>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427996" y="4237332"/>
              <a:ext cx="2314052" cy="2314052"/>
            </a:xfrm>
            <a:prstGeom prst="rect">
              <a:avLst/>
            </a:prstGeom>
          </p:spPr>
        </p:pic>
        <p:pic>
          <p:nvPicPr>
            <p:cNvPr id="9" name="図 8">
              <a:extLst>
                <a:ext uri="{FF2B5EF4-FFF2-40B4-BE49-F238E27FC236}">
                  <a16:creationId xmlns:a16="http://schemas.microsoft.com/office/drawing/2014/main" id="{8DCF3931-3D07-1595-10DF-C77744697CF0}"/>
                </a:ext>
              </a:extLst>
            </p:cNvPr>
            <p:cNvPicPr>
              <a:picLocks noChangeAspect="1"/>
            </p:cNvPicPr>
            <p:nvPr/>
          </p:nvPicPr>
          <p:blipFill rotWithShape="1">
            <a:blip r:embed="rId4"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flipH="1">
              <a:off x="7427851" y="4503856"/>
              <a:ext cx="1660909" cy="2021251"/>
            </a:xfrm>
            <a:prstGeom prst="rect">
              <a:avLst/>
            </a:prstGeom>
          </p:spPr>
        </p:pic>
        <p:sp>
          <p:nvSpPr>
            <p:cNvPr id="13" name="テキスト ボックス 12">
              <a:extLst>
                <a:ext uri="{FF2B5EF4-FFF2-40B4-BE49-F238E27FC236}">
                  <a16:creationId xmlns:a16="http://schemas.microsoft.com/office/drawing/2014/main" id="{CE36FE67-58E4-A91B-FCBF-3C0EA5DAF040}"/>
                </a:ext>
              </a:extLst>
            </p:cNvPr>
            <p:cNvSpPr txBox="1"/>
            <p:nvPr/>
          </p:nvSpPr>
          <p:spPr>
            <a:xfrm>
              <a:off x="6929365" y="5114566"/>
              <a:ext cx="1324402" cy="1169551"/>
            </a:xfrm>
            <a:prstGeom prst="rect">
              <a:avLst/>
            </a:prstGeom>
            <a:noFill/>
          </p:spPr>
          <p:txBody>
            <a:bodyPr wrap="none" rtlCol="0">
              <a:spAutoFit/>
            </a:bodyPr>
            <a:lstStyle/>
            <a:p>
              <a:r>
                <a:rPr kumimoji="1" lang="ja-JP" altLang="en-US" sz="1400">
                  <a:solidFill>
                    <a:schemeClr val="accent6">
                      <a:lumMod val="75000"/>
                    </a:schemeClr>
                  </a:solidFill>
                </a:rPr>
                <a:t>組織の</a:t>
              </a:r>
              <a:endParaRPr kumimoji="1" lang="en-US" altLang="ja-JP" sz="1400" dirty="0">
                <a:solidFill>
                  <a:schemeClr val="accent6">
                    <a:lumMod val="75000"/>
                  </a:schemeClr>
                </a:solidFill>
              </a:endParaRPr>
            </a:p>
            <a:p>
              <a:pPr marL="285750" indent="-285750">
                <a:buFont typeface="Wingdings" pitchFamily="2" charset="2"/>
                <a:buChar char="l"/>
              </a:pPr>
              <a:r>
                <a:rPr kumimoji="1" lang="ja-JP" altLang="en-US" sz="1400">
                  <a:solidFill>
                    <a:schemeClr val="accent6">
                      <a:lumMod val="75000"/>
                    </a:schemeClr>
                  </a:solidFill>
                </a:rPr>
                <a:t>スピード</a:t>
              </a:r>
              <a:endParaRPr kumimoji="1" lang="en-US" altLang="ja-JP" sz="1400" dirty="0">
                <a:solidFill>
                  <a:schemeClr val="accent6">
                    <a:lumMod val="75000"/>
                  </a:schemeClr>
                </a:solidFill>
              </a:endParaRPr>
            </a:p>
            <a:p>
              <a:pPr marL="285750" indent="-285750">
                <a:buFont typeface="Wingdings" pitchFamily="2" charset="2"/>
                <a:buChar char="l"/>
              </a:pPr>
              <a:r>
                <a:rPr lang="ja-JP" altLang="en-US" sz="1400">
                  <a:solidFill>
                    <a:schemeClr val="accent6">
                      <a:lumMod val="75000"/>
                    </a:schemeClr>
                  </a:solidFill>
                </a:rPr>
                <a:t>クオリティ</a:t>
              </a:r>
              <a:endParaRPr lang="en-US" altLang="ja-JP" sz="1400" dirty="0">
                <a:solidFill>
                  <a:schemeClr val="accent6">
                    <a:lumMod val="75000"/>
                  </a:schemeClr>
                </a:solidFill>
              </a:endParaRPr>
            </a:p>
            <a:p>
              <a:pPr marL="285750" indent="-285750">
                <a:buFont typeface="Wingdings" pitchFamily="2" charset="2"/>
                <a:buChar char="l"/>
              </a:pPr>
              <a:r>
                <a:rPr kumimoji="1" lang="ja-JP" altLang="en-US" sz="1400">
                  <a:solidFill>
                    <a:schemeClr val="accent6">
                      <a:lumMod val="75000"/>
                    </a:schemeClr>
                  </a:solidFill>
                </a:rPr>
                <a:t>成長</a:t>
              </a:r>
              <a:endParaRPr kumimoji="1" lang="en-US" altLang="ja-JP" sz="1400" dirty="0">
                <a:solidFill>
                  <a:schemeClr val="accent6">
                    <a:lumMod val="75000"/>
                  </a:schemeClr>
                </a:solidFill>
              </a:endParaRPr>
            </a:p>
            <a:p>
              <a:r>
                <a:rPr lang="ja-JP" altLang="en-US" sz="1400">
                  <a:solidFill>
                    <a:schemeClr val="accent6">
                      <a:lumMod val="75000"/>
                    </a:schemeClr>
                  </a:solidFill>
                </a:rPr>
                <a:t>　を加速する！</a:t>
              </a:r>
              <a:endParaRPr kumimoji="1" lang="ja-JP" altLang="en-US" sz="1400">
                <a:solidFill>
                  <a:schemeClr val="accent6">
                    <a:lumMod val="75000"/>
                  </a:schemeClr>
                </a:solidFill>
              </a:endParaRPr>
            </a:p>
          </p:txBody>
        </p:sp>
        <p:sp>
          <p:nvSpPr>
            <p:cNvPr id="15" name="テキスト ボックス 14">
              <a:extLst>
                <a:ext uri="{FF2B5EF4-FFF2-40B4-BE49-F238E27FC236}">
                  <a16:creationId xmlns:a16="http://schemas.microsoft.com/office/drawing/2014/main" id="{D04C55BC-85B4-1516-E85F-7A87F3360CD9}"/>
                </a:ext>
              </a:extLst>
            </p:cNvPr>
            <p:cNvSpPr txBox="1"/>
            <p:nvPr/>
          </p:nvSpPr>
          <p:spPr>
            <a:xfrm>
              <a:off x="7067740" y="4532518"/>
              <a:ext cx="1261884" cy="461665"/>
            </a:xfrm>
            <a:prstGeom prst="rect">
              <a:avLst/>
            </a:prstGeom>
            <a:noFill/>
          </p:spPr>
          <p:txBody>
            <a:bodyPr wrap="none" rtlCol="0">
              <a:spAutoFit/>
            </a:bodyPr>
            <a:lstStyle/>
            <a:p>
              <a:r>
                <a:rPr lang="ja-JP" altLang="en-US" sz="1200" b="1">
                  <a:solidFill>
                    <a:schemeClr val="accent6">
                      <a:lumMod val="75000"/>
                    </a:schemeClr>
                  </a:solidFill>
                  <a:latin typeface="Meiryo" panose="020B0604030504040204" pitchFamily="34" charset="-128"/>
                  <a:ea typeface="Meiryo" panose="020B0604030504040204" pitchFamily="34" charset="-128"/>
                </a:rPr>
                <a:t>本音と建て前の</a:t>
              </a:r>
              <a:endParaRPr lang="en-US" altLang="ja-JP" sz="1200" b="1" dirty="0">
                <a:solidFill>
                  <a:schemeClr val="accent6">
                    <a:lumMod val="75000"/>
                  </a:schemeClr>
                </a:solidFill>
                <a:latin typeface="Meiryo" panose="020B0604030504040204" pitchFamily="34" charset="-128"/>
                <a:ea typeface="Meiryo" panose="020B0604030504040204" pitchFamily="34" charset="-128"/>
              </a:endParaRPr>
            </a:p>
            <a:p>
              <a:r>
                <a:rPr lang="ja-JP" altLang="en-US" sz="1200" b="1">
                  <a:solidFill>
                    <a:schemeClr val="accent6">
                      <a:lumMod val="75000"/>
                    </a:schemeClr>
                  </a:solidFill>
                  <a:latin typeface="Meiryo" panose="020B0604030504040204" pitchFamily="34" charset="-128"/>
                  <a:ea typeface="Meiryo" panose="020B0604030504040204" pitchFamily="34" charset="-128"/>
                </a:rPr>
                <a:t>ギャップがない</a:t>
              </a:r>
              <a:endParaRPr lang="en-US" altLang="ja-JP" sz="1200" b="1" dirty="0">
                <a:solidFill>
                  <a:schemeClr val="accent6">
                    <a:lumMod val="75000"/>
                  </a:schemeClr>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64457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アジャイル開発</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61449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77AA1C-F68B-F549-A6EE-787B62F1B782}"/>
              </a:ext>
            </a:extLst>
          </p:cNvPr>
          <p:cNvSpPr txBox="1"/>
          <p:nvPr/>
        </p:nvSpPr>
        <p:spPr>
          <a:xfrm>
            <a:off x="525158" y="943901"/>
            <a:ext cx="7879080" cy="400110"/>
          </a:xfrm>
          <a:prstGeom prst="rect">
            <a:avLst/>
          </a:prstGeom>
          <a:noFill/>
        </p:spPr>
        <p:txBody>
          <a:bodyPr wrap="none" rtlCol="0">
            <a:spAutoFit/>
          </a:bodyPr>
          <a:lstStyle/>
          <a:p>
            <a:r>
              <a:rPr kumimoji="1" lang="ja-JP" altLang="en-US" sz="2000" dirty="0">
                <a:latin typeface="Meiryo" panose="020B0604030504040204" pitchFamily="34" charset="-128"/>
                <a:ea typeface="Meiryo" panose="020B0604030504040204" pitchFamily="34" charset="-128"/>
              </a:rPr>
              <a:t>ビジネスの目的を達成する</a:t>
            </a:r>
            <a:r>
              <a:rPr kumimoji="1" lang="ja-JP" altLang="en-US" sz="2000" b="1" u="sng" dirty="0">
                <a:latin typeface="Meiryo" panose="020B0604030504040204" pitchFamily="34" charset="-128"/>
                <a:ea typeface="Meiryo" panose="020B0604030504040204" pitchFamily="34" charset="-128"/>
              </a:rPr>
              <a:t>ソフトウェア（プログラム）を作る</a:t>
            </a:r>
            <a:r>
              <a:rPr kumimoji="1" lang="ja-JP" altLang="en-US" sz="2000" dirty="0">
                <a:latin typeface="Meiryo" panose="020B0604030504040204" pitchFamily="34" charset="-128"/>
                <a:ea typeface="Meiryo" panose="020B0604030504040204" pitchFamily="34" charset="-128"/>
              </a:rPr>
              <a:t>こと</a:t>
            </a:r>
          </a:p>
        </p:txBody>
      </p:sp>
      <p:sp>
        <p:nvSpPr>
          <p:cNvPr id="3" name="タイトル 2">
            <a:extLst>
              <a:ext uri="{FF2B5EF4-FFF2-40B4-BE49-F238E27FC236}">
                <a16:creationId xmlns:a16="http://schemas.microsoft.com/office/drawing/2014/main" id="{A4CD2F56-85DA-BE4A-99FD-9D3A0384F4E9}"/>
              </a:ext>
            </a:extLst>
          </p:cNvPr>
          <p:cNvSpPr>
            <a:spLocks noGrp="1"/>
          </p:cNvSpPr>
          <p:nvPr>
            <p:ph type="title"/>
          </p:nvPr>
        </p:nvSpPr>
        <p:spPr/>
        <p:txBody>
          <a:bodyPr/>
          <a:lstStyle/>
          <a:p>
            <a:r>
              <a:rPr lang="ja-JP" altLang="en-US"/>
              <a:t>アジャイル開発が目指すこと</a:t>
            </a:r>
          </a:p>
        </p:txBody>
      </p:sp>
      <p:sp>
        <p:nvSpPr>
          <p:cNvPr id="5" name="テキスト ボックス 4">
            <a:extLst>
              <a:ext uri="{FF2B5EF4-FFF2-40B4-BE49-F238E27FC236}">
                <a16:creationId xmlns:a16="http://schemas.microsoft.com/office/drawing/2014/main" id="{E50BCE8C-C960-B241-BF30-95049C8177BB}"/>
              </a:ext>
            </a:extLst>
          </p:cNvPr>
          <p:cNvSpPr txBox="1"/>
          <p:nvPr/>
        </p:nvSpPr>
        <p:spPr>
          <a:xfrm>
            <a:off x="837707" y="1268366"/>
            <a:ext cx="7403691" cy="830997"/>
          </a:xfrm>
          <a:prstGeom prst="rect">
            <a:avLst/>
          </a:prstGeom>
          <a:noFill/>
        </p:spPr>
        <p:txBody>
          <a:bodyPr wrap="square" rtlCol="0">
            <a:spAutoFit/>
          </a:bodyPr>
          <a:lstStyle/>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ビジネスの成果に貢献するための要件／機能を予め決めておく</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役割を分担して、計画に従って開発する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latin typeface="Meiryo" panose="020B0604030504040204" pitchFamily="34" charset="-128"/>
                <a:ea typeface="Meiryo" panose="020B0604030504040204" pitchFamily="34" charset="-128"/>
              </a:rPr>
              <a:t>管理者（プロマネ）が進捗や品質を管理する</a:t>
            </a:r>
            <a:endParaRPr kumimoji="1" lang="ja-JP" altLang="en-US" sz="1600">
              <a:latin typeface="Meiryo" panose="020B0604030504040204" pitchFamily="34" charset="-128"/>
              <a:ea typeface="Meiryo" panose="020B0604030504040204" pitchFamily="34" charset="-128"/>
            </a:endParaRPr>
          </a:p>
        </p:txBody>
      </p:sp>
      <p:sp>
        <p:nvSpPr>
          <p:cNvPr id="10" name="ホームベース 9">
            <a:extLst>
              <a:ext uri="{FF2B5EF4-FFF2-40B4-BE49-F238E27FC236}">
                <a16:creationId xmlns:a16="http://schemas.microsoft.com/office/drawing/2014/main" id="{8E65F48F-7091-5042-A3F7-BD451B4D1161}"/>
              </a:ext>
            </a:extLst>
          </p:cNvPr>
          <p:cNvSpPr/>
          <p:nvPr/>
        </p:nvSpPr>
        <p:spPr>
          <a:xfrm>
            <a:off x="7042000" y="217459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a:extLst>
              <a:ext uri="{FF2B5EF4-FFF2-40B4-BE49-F238E27FC236}">
                <a16:creationId xmlns:a16="http://schemas.microsoft.com/office/drawing/2014/main" id="{69F3277F-97C6-4648-9403-BFA9954EAD00}"/>
              </a:ext>
            </a:extLst>
          </p:cNvPr>
          <p:cNvSpPr/>
          <p:nvPr/>
        </p:nvSpPr>
        <p:spPr>
          <a:xfrm>
            <a:off x="6177555" y="2176681"/>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a:extLst>
              <a:ext uri="{FF2B5EF4-FFF2-40B4-BE49-F238E27FC236}">
                <a16:creationId xmlns:a16="http://schemas.microsoft.com/office/drawing/2014/main" id="{99440C1F-D886-2F44-876F-6777B9B93ABC}"/>
              </a:ext>
            </a:extLst>
          </p:cNvPr>
          <p:cNvSpPr/>
          <p:nvPr/>
        </p:nvSpPr>
        <p:spPr>
          <a:xfrm>
            <a:off x="5331095" y="217459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D333F854-A372-1D4A-8FC8-FBD1BECA0EB9}"/>
              </a:ext>
            </a:extLst>
          </p:cNvPr>
          <p:cNvSpPr/>
          <p:nvPr/>
        </p:nvSpPr>
        <p:spPr>
          <a:xfrm>
            <a:off x="4466650" y="216927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0DF43B38-70FC-9B4C-B78C-B598A5727E50}"/>
              </a:ext>
            </a:extLst>
          </p:cNvPr>
          <p:cNvSpPr/>
          <p:nvPr/>
        </p:nvSpPr>
        <p:spPr>
          <a:xfrm>
            <a:off x="3618858" y="2176681"/>
            <a:ext cx="1055985" cy="418854"/>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a:extLst>
              <a:ext uri="{FF2B5EF4-FFF2-40B4-BE49-F238E27FC236}">
                <a16:creationId xmlns:a16="http://schemas.microsoft.com/office/drawing/2014/main" id="{1198F491-BF5A-8B4D-ADB8-9B3EB68BBB52}"/>
              </a:ext>
            </a:extLst>
          </p:cNvPr>
          <p:cNvSpPr/>
          <p:nvPr/>
        </p:nvSpPr>
        <p:spPr>
          <a:xfrm>
            <a:off x="2754413" y="2169040"/>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ホームベース 15">
            <a:extLst>
              <a:ext uri="{FF2B5EF4-FFF2-40B4-BE49-F238E27FC236}">
                <a16:creationId xmlns:a16="http://schemas.microsoft.com/office/drawing/2014/main" id="{D4FE6B1D-0710-B24D-A31B-1276773781C0}"/>
              </a:ext>
            </a:extLst>
          </p:cNvPr>
          <p:cNvSpPr/>
          <p:nvPr/>
        </p:nvSpPr>
        <p:spPr>
          <a:xfrm>
            <a:off x="1888636" y="2174594"/>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a:extLst>
              <a:ext uri="{FF2B5EF4-FFF2-40B4-BE49-F238E27FC236}">
                <a16:creationId xmlns:a16="http://schemas.microsoft.com/office/drawing/2014/main" id="{31D2C83A-9CAD-9E4F-8617-3E8D4783A935}"/>
              </a:ext>
            </a:extLst>
          </p:cNvPr>
          <p:cNvSpPr/>
          <p:nvPr/>
        </p:nvSpPr>
        <p:spPr>
          <a:xfrm>
            <a:off x="1022859" y="2169274"/>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F712A307-E3F7-C642-9ED8-676D86BD5BF5}"/>
              </a:ext>
            </a:extLst>
          </p:cNvPr>
          <p:cNvSpPr txBox="1"/>
          <p:nvPr/>
        </p:nvSpPr>
        <p:spPr>
          <a:xfrm>
            <a:off x="1176917" y="2277220"/>
            <a:ext cx="530915"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PLAN</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696B903-AD30-F744-AD0C-1BF57731BE22}"/>
              </a:ext>
            </a:extLst>
          </p:cNvPr>
          <p:cNvSpPr txBox="1"/>
          <p:nvPr/>
        </p:nvSpPr>
        <p:spPr>
          <a:xfrm>
            <a:off x="2140656" y="2272526"/>
            <a:ext cx="561372"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CODE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D30020E-ECC0-BF4E-B6E7-79D7AE174388}"/>
              </a:ext>
            </a:extLst>
          </p:cNvPr>
          <p:cNvSpPr txBox="1"/>
          <p:nvPr/>
        </p:nvSpPr>
        <p:spPr>
          <a:xfrm>
            <a:off x="2996063" y="2278425"/>
            <a:ext cx="604653"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BUILD</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17FE9518-5D01-9E4B-9C01-5D34B6EFF643}"/>
              </a:ext>
            </a:extLst>
          </p:cNvPr>
          <p:cNvSpPr txBox="1"/>
          <p:nvPr/>
        </p:nvSpPr>
        <p:spPr>
          <a:xfrm>
            <a:off x="3851454" y="2272525"/>
            <a:ext cx="522900"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TEST</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C9E77A6B-763A-A54D-A8AC-E8B2D12ED169}"/>
              </a:ext>
            </a:extLst>
          </p:cNvPr>
          <p:cNvSpPr txBox="1"/>
          <p:nvPr/>
        </p:nvSpPr>
        <p:spPr>
          <a:xfrm>
            <a:off x="4610105" y="2272525"/>
            <a:ext cx="782587"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RELEACE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6D9C2ACC-F857-2445-BB68-CCEDC32A91AE}"/>
              </a:ext>
            </a:extLst>
          </p:cNvPr>
          <p:cNvSpPr txBox="1"/>
          <p:nvPr/>
        </p:nvSpPr>
        <p:spPr>
          <a:xfrm>
            <a:off x="5489109" y="2272525"/>
            <a:ext cx="712054"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DEPLOY</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75C04A8-0722-0247-9FAD-F16384D8264B}"/>
              </a:ext>
            </a:extLst>
          </p:cNvPr>
          <p:cNvSpPr txBox="1"/>
          <p:nvPr/>
        </p:nvSpPr>
        <p:spPr>
          <a:xfrm>
            <a:off x="6323534" y="2272524"/>
            <a:ext cx="785793"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OPELATE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69C0C9B1-6958-A546-AF8A-F5AE830EFECC}"/>
              </a:ext>
            </a:extLst>
          </p:cNvPr>
          <p:cNvSpPr txBox="1"/>
          <p:nvPr/>
        </p:nvSpPr>
        <p:spPr>
          <a:xfrm>
            <a:off x="7190739" y="2278423"/>
            <a:ext cx="832279"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MONITOR</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6" name="右大かっこ 25">
            <a:extLst>
              <a:ext uri="{FF2B5EF4-FFF2-40B4-BE49-F238E27FC236}">
                <a16:creationId xmlns:a16="http://schemas.microsoft.com/office/drawing/2014/main" id="{F876E779-EF11-574A-A377-4502BFC770A4}"/>
              </a:ext>
            </a:extLst>
          </p:cNvPr>
          <p:cNvSpPr/>
          <p:nvPr/>
        </p:nvSpPr>
        <p:spPr>
          <a:xfrm rot="5400000">
            <a:off x="2744518" y="926371"/>
            <a:ext cx="90279" cy="3533598"/>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 name="右大かっこ 26">
            <a:extLst>
              <a:ext uri="{FF2B5EF4-FFF2-40B4-BE49-F238E27FC236}">
                <a16:creationId xmlns:a16="http://schemas.microsoft.com/office/drawing/2014/main" id="{8AF74D23-CE2F-F04E-B584-F9288BB5114D}"/>
              </a:ext>
            </a:extLst>
          </p:cNvPr>
          <p:cNvSpPr/>
          <p:nvPr/>
        </p:nvSpPr>
        <p:spPr>
          <a:xfrm rot="5400000">
            <a:off x="6311548" y="946588"/>
            <a:ext cx="84992" cy="3487880"/>
          </a:xfrm>
          <a:prstGeom prst="rightBracket">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58B32A05-BF9A-6B4D-B7DA-8FB4607931B9}"/>
              </a:ext>
            </a:extLst>
          </p:cNvPr>
          <p:cNvSpPr txBox="1"/>
          <p:nvPr/>
        </p:nvSpPr>
        <p:spPr>
          <a:xfrm>
            <a:off x="2032614" y="2787069"/>
            <a:ext cx="1338828" cy="369332"/>
          </a:xfrm>
          <a:prstGeom prst="rect">
            <a:avLst/>
          </a:prstGeom>
          <a:noFill/>
        </p:spPr>
        <p:txBody>
          <a:bodyPr wrap="none" rtlCol="0">
            <a:spAutoFit/>
          </a:bodyPr>
          <a:lstStyle/>
          <a:p>
            <a:r>
              <a:rPr kumimoji="1" lang="ja-JP" altLang="en-US">
                <a:solidFill>
                  <a:srgbClr val="1F33E8"/>
                </a:solidFill>
                <a:latin typeface="Meiryo" panose="020B0604030504040204" pitchFamily="34" charset="-128"/>
                <a:ea typeface="Meiryo" panose="020B0604030504040204" pitchFamily="34" charset="-128"/>
              </a:rPr>
              <a:t>開発チーム</a:t>
            </a:r>
          </a:p>
        </p:txBody>
      </p:sp>
      <p:sp>
        <p:nvSpPr>
          <p:cNvPr id="29" name="テキスト ボックス 28">
            <a:extLst>
              <a:ext uri="{FF2B5EF4-FFF2-40B4-BE49-F238E27FC236}">
                <a16:creationId xmlns:a16="http://schemas.microsoft.com/office/drawing/2014/main" id="{33EAC377-42B7-5143-977F-FF7BDAC312A4}"/>
              </a:ext>
            </a:extLst>
          </p:cNvPr>
          <p:cNvSpPr txBox="1"/>
          <p:nvPr/>
        </p:nvSpPr>
        <p:spPr>
          <a:xfrm>
            <a:off x="5654120" y="2799340"/>
            <a:ext cx="1338828"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運用チーム</a:t>
            </a:r>
          </a:p>
        </p:txBody>
      </p:sp>
      <p:sp>
        <p:nvSpPr>
          <p:cNvPr id="36" name="テキスト ボックス 35">
            <a:extLst>
              <a:ext uri="{FF2B5EF4-FFF2-40B4-BE49-F238E27FC236}">
                <a16:creationId xmlns:a16="http://schemas.microsoft.com/office/drawing/2014/main" id="{1B7A6669-7FE6-734A-817F-5BFC298E5471}"/>
              </a:ext>
            </a:extLst>
          </p:cNvPr>
          <p:cNvSpPr txBox="1"/>
          <p:nvPr/>
        </p:nvSpPr>
        <p:spPr>
          <a:xfrm>
            <a:off x="5911248" y="1556710"/>
            <a:ext cx="2492990" cy="369332"/>
          </a:xfrm>
          <a:prstGeom prst="rect">
            <a:avLst/>
          </a:prstGeom>
          <a:noFill/>
        </p:spPr>
        <p:txBody>
          <a:bodyPr wrap="none" rtlCol="0">
            <a:spAutoFit/>
          </a:bodyPr>
          <a:lstStyle/>
          <a:p>
            <a:pPr algn="r"/>
            <a:r>
              <a:rPr kumimoji="1" lang="ja-JP" altLang="en-US">
                <a:solidFill>
                  <a:srgbClr val="1F33E8"/>
                </a:solidFill>
                <a:latin typeface="Meiryo" panose="020B0604030504040204" pitchFamily="34" charset="-128"/>
                <a:ea typeface="Meiryo" panose="020B0604030504040204" pitchFamily="34" charset="-128"/>
              </a:rPr>
              <a:t>プログラムを納品する</a:t>
            </a:r>
          </a:p>
        </p:txBody>
      </p:sp>
      <p:sp>
        <p:nvSpPr>
          <p:cNvPr id="38" name="右矢印 37">
            <a:extLst>
              <a:ext uri="{FF2B5EF4-FFF2-40B4-BE49-F238E27FC236}">
                <a16:creationId xmlns:a16="http://schemas.microsoft.com/office/drawing/2014/main" id="{991BE3DC-B4B8-1040-B0AD-92AC48FAAB9A}"/>
              </a:ext>
            </a:extLst>
          </p:cNvPr>
          <p:cNvSpPr/>
          <p:nvPr/>
        </p:nvSpPr>
        <p:spPr>
          <a:xfrm>
            <a:off x="5724271" y="1580895"/>
            <a:ext cx="269631" cy="24997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1" name="グループ化 40">
            <a:extLst>
              <a:ext uri="{FF2B5EF4-FFF2-40B4-BE49-F238E27FC236}">
                <a16:creationId xmlns:a16="http://schemas.microsoft.com/office/drawing/2014/main" id="{60098CB3-E1ED-89D5-7BE6-F00E37D46928}"/>
              </a:ext>
            </a:extLst>
          </p:cNvPr>
          <p:cNvGrpSpPr/>
          <p:nvPr/>
        </p:nvGrpSpPr>
        <p:grpSpPr>
          <a:xfrm>
            <a:off x="375979" y="3033775"/>
            <a:ext cx="8426627" cy="3538381"/>
            <a:chOff x="375979" y="3033775"/>
            <a:chExt cx="8426627" cy="3538381"/>
          </a:xfrm>
        </p:grpSpPr>
        <p:sp>
          <p:nvSpPr>
            <p:cNvPr id="6" name="テキスト ボックス 5">
              <a:extLst>
                <a:ext uri="{FF2B5EF4-FFF2-40B4-BE49-F238E27FC236}">
                  <a16:creationId xmlns:a16="http://schemas.microsoft.com/office/drawing/2014/main" id="{903D04FE-2785-2247-85EA-F30D63A34420}"/>
                </a:ext>
              </a:extLst>
            </p:cNvPr>
            <p:cNvSpPr txBox="1"/>
            <p:nvPr/>
          </p:nvSpPr>
          <p:spPr>
            <a:xfrm>
              <a:off x="837707" y="3998457"/>
              <a:ext cx="7952332" cy="830997"/>
            </a:xfrm>
            <a:prstGeom prst="rect">
              <a:avLst/>
            </a:prstGeom>
            <a:noFill/>
          </p:spPr>
          <p:txBody>
            <a:bodyPr wrap="square" rtlCol="0">
              <a:spAutoFit/>
            </a:bodyPr>
            <a:lstStyle/>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ビジネスのビジョンや目的を共有する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ユーザーとの対話を重視し、柔軟に変更する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latin typeface="Meiryo" panose="020B0604030504040204" pitchFamily="34" charset="-128"/>
                  <a:ea typeface="Meiryo" panose="020B0604030504040204" pitchFamily="34" charset="-128"/>
                </a:rPr>
                <a:t>開発チームが進捗や品質を管理する（プロマネは不要）</a:t>
              </a:r>
              <a:endParaRPr kumimoji="1" lang="ja-JP" altLang="en-US" sz="1600">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8F39BD4E-031D-EEB8-0F05-C482E1CF7EB5}"/>
                </a:ext>
              </a:extLst>
            </p:cNvPr>
            <p:cNvGrpSpPr/>
            <p:nvPr/>
          </p:nvGrpSpPr>
          <p:grpSpPr>
            <a:xfrm>
              <a:off x="375979" y="3033775"/>
              <a:ext cx="8426627" cy="3538381"/>
              <a:chOff x="375979" y="3033775"/>
              <a:chExt cx="8426627" cy="3538381"/>
            </a:xfrm>
          </p:grpSpPr>
          <p:sp>
            <p:nvSpPr>
              <p:cNvPr id="4" name="テキスト ボックス 3">
                <a:extLst>
                  <a:ext uri="{FF2B5EF4-FFF2-40B4-BE49-F238E27FC236}">
                    <a16:creationId xmlns:a16="http://schemas.microsoft.com/office/drawing/2014/main" id="{264F2B59-17A8-BD43-9B91-C98F39D99C6C}"/>
                  </a:ext>
                </a:extLst>
              </p:cNvPr>
              <p:cNvSpPr txBox="1"/>
              <p:nvPr/>
            </p:nvSpPr>
            <p:spPr>
              <a:xfrm>
                <a:off x="375979" y="3653506"/>
                <a:ext cx="8135560" cy="400110"/>
              </a:xfrm>
              <a:prstGeom prst="rect">
                <a:avLst/>
              </a:prstGeom>
              <a:noFill/>
            </p:spPr>
            <p:txBody>
              <a:bodyPr wrap="none" rtlCol="0">
                <a:spAutoFit/>
              </a:bodyPr>
              <a:lstStyle/>
              <a:p>
                <a:r>
                  <a:rPr kumimoji="1" lang="ja-JP" altLang="en-US" sz="2000" dirty="0">
                    <a:latin typeface="Meiryo" panose="020B0604030504040204" pitchFamily="34" charset="-128"/>
                    <a:ea typeface="Meiryo" panose="020B0604030504040204" pitchFamily="34" charset="-128"/>
                  </a:rPr>
                  <a:t>ソフトウェア（プログラム）を使って</a:t>
                </a:r>
                <a:r>
                  <a:rPr kumimoji="1" lang="ja-JP" altLang="en-US" sz="2000" b="1" u="sng" dirty="0">
                    <a:latin typeface="Meiryo" panose="020B0604030504040204" pitchFamily="34" charset="-128"/>
                    <a:ea typeface="Meiryo" panose="020B0604030504040204" pitchFamily="34" charset="-128"/>
                  </a:rPr>
                  <a:t>ビジネスの目的を達成する</a:t>
                </a:r>
                <a:r>
                  <a:rPr kumimoji="1" lang="ja-JP" altLang="en-US" sz="2000" dirty="0">
                    <a:latin typeface="Meiryo" panose="020B0604030504040204" pitchFamily="34" charset="-128"/>
                    <a:ea typeface="Meiryo" panose="020B0604030504040204" pitchFamily="34" charset="-128"/>
                  </a:rPr>
                  <a:t>こと</a:t>
                </a:r>
              </a:p>
            </p:txBody>
          </p:sp>
          <p:pic>
            <p:nvPicPr>
              <p:cNvPr id="7" name="Picture 6" descr="devops">
                <a:extLst>
                  <a:ext uri="{FF2B5EF4-FFF2-40B4-BE49-F238E27FC236}">
                    <a16:creationId xmlns:a16="http://schemas.microsoft.com/office/drawing/2014/main" id="{2803B90A-0444-9545-BE5D-D206D38713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80245" y="4808150"/>
                <a:ext cx="3383509" cy="17640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6EF2DEA-A766-5F4A-9E23-E57FBBD84CC5}"/>
                  </a:ext>
                </a:extLst>
              </p:cNvPr>
              <p:cNvSpPr txBox="1"/>
              <p:nvPr/>
            </p:nvSpPr>
            <p:spPr>
              <a:xfrm>
                <a:off x="2999846" y="5414282"/>
                <a:ext cx="1576923" cy="646331"/>
              </a:xfrm>
              <a:prstGeom prst="rect">
                <a:avLst/>
              </a:prstGeom>
              <a:noFill/>
            </p:spPr>
            <p:txBody>
              <a:bodyPr wrap="square" rtlCol="0">
                <a:spAutoFit/>
              </a:bodyPr>
              <a:lstStyle/>
              <a:p>
                <a:pPr algn="ctr"/>
                <a:r>
                  <a:rPr lang="en-US" altLang="ja-JP" b="1" dirty="0">
                    <a:solidFill>
                      <a:srgbClr val="0070C0"/>
                    </a:solidFill>
                    <a:latin typeface="Meiryo" panose="020B0604030504040204" pitchFamily="34" charset="-128"/>
                    <a:ea typeface="Meiryo" panose="020B0604030504040204" pitchFamily="34" charset="-128"/>
                  </a:rPr>
                  <a:t>Dev</a:t>
                </a:r>
              </a:p>
              <a:p>
                <a:pPr algn="ctr"/>
                <a:r>
                  <a:rPr kumimoji="1" lang="ja-JP" altLang="en-US" b="1">
                    <a:solidFill>
                      <a:srgbClr val="0070C0"/>
                    </a:solidFill>
                    <a:latin typeface="Meiryo" panose="020B0604030504040204" pitchFamily="34" charset="-128"/>
                    <a:ea typeface="Meiryo" panose="020B0604030504040204" pitchFamily="34" charset="-128"/>
                  </a:rPr>
                  <a:t>開発</a:t>
                </a:r>
              </a:p>
            </p:txBody>
          </p:sp>
          <p:sp>
            <p:nvSpPr>
              <p:cNvPr id="9" name="テキスト ボックス 8">
                <a:extLst>
                  <a:ext uri="{FF2B5EF4-FFF2-40B4-BE49-F238E27FC236}">
                    <a16:creationId xmlns:a16="http://schemas.microsoft.com/office/drawing/2014/main" id="{51CEBEEB-2B5E-EF4D-9805-E8C4B78CE361}"/>
                  </a:ext>
                </a:extLst>
              </p:cNvPr>
              <p:cNvSpPr txBox="1"/>
              <p:nvPr/>
            </p:nvSpPr>
            <p:spPr>
              <a:xfrm>
                <a:off x="4571999" y="5414282"/>
                <a:ext cx="1576923" cy="646331"/>
              </a:xfrm>
              <a:prstGeom prst="rect">
                <a:avLst/>
              </a:prstGeom>
              <a:noFill/>
            </p:spPr>
            <p:txBody>
              <a:bodyPr wrap="square" rtlCol="0">
                <a:spAutoFit/>
              </a:bodyPr>
              <a:lstStyle/>
              <a:p>
                <a:pPr algn="ctr"/>
                <a:r>
                  <a:rPr lang="en-US" altLang="ja-JP" b="1" dirty="0">
                    <a:solidFill>
                      <a:schemeClr val="accent6">
                        <a:lumMod val="50000"/>
                      </a:schemeClr>
                    </a:solidFill>
                    <a:latin typeface="Meiryo" panose="020B0604030504040204" pitchFamily="34" charset="-128"/>
                    <a:ea typeface="Meiryo" panose="020B0604030504040204" pitchFamily="34" charset="-128"/>
                  </a:rPr>
                  <a:t>Ops</a:t>
                </a:r>
              </a:p>
              <a:p>
                <a:pPr algn="ctr"/>
                <a:r>
                  <a:rPr kumimoji="1" lang="ja-JP" altLang="en-US" b="1">
                    <a:solidFill>
                      <a:schemeClr val="accent6">
                        <a:lumMod val="50000"/>
                      </a:schemeClr>
                    </a:solidFill>
                    <a:latin typeface="Meiryo" panose="020B0604030504040204" pitchFamily="34" charset="-128"/>
                    <a:ea typeface="Meiryo" panose="020B0604030504040204" pitchFamily="34" charset="-128"/>
                  </a:rPr>
                  <a:t>運用</a:t>
                </a:r>
              </a:p>
            </p:txBody>
          </p:sp>
          <p:sp>
            <p:nvSpPr>
              <p:cNvPr id="30" name="テキスト ボックス 29">
                <a:extLst>
                  <a:ext uri="{FF2B5EF4-FFF2-40B4-BE49-F238E27FC236}">
                    <a16:creationId xmlns:a16="http://schemas.microsoft.com/office/drawing/2014/main" id="{F9168E7E-C58E-E440-93CD-A1BBB8A2AF80}"/>
                  </a:ext>
                </a:extLst>
              </p:cNvPr>
              <p:cNvSpPr txBox="1"/>
              <p:nvPr/>
            </p:nvSpPr>
            <p:spPr>
              <a:xfrm>
                <a:off x="837707" y="5017468"/>
                <a:ext cx="1338828" cy="369332"/>
              </a:xfrm>
              <a:prstGeom prst="rect">
                <a:avLst/>
              </a:prstGeom>
              <a:noFill/>
            </p:spPr>
            <p:txBody>
              <a:bodyPr wrap="none" rtlCol="0">
                <a:spAutoFit/>
              </a:bodyPr>
              <a:lstStyle/>
              <a:p>
                <a:r>
                  <a:rPr kumimoji="1" lang="ja-JP" altLang="en-US">
                    <a:solidFill>
                      <a:srgbClr val="1F33E8"/>
                    </a:solidFill>
                    <a:latin typeface="Meiryo" panose="020B0604030504040204" pitchFamily="34" charset="-128"/>
                    <a:ea typeface="Meiryo" panose="020B0604030504040204" pitchFamily="34" charset="-128"/>
                  </a:rPr>
                  <a:t>開発チーム</a:t>
                </a:r>
              </a:p>
            </p:txBody>
          </p:sp>
          <p:sp>
            <p:nvSpPr>
              <p:cNvPr id="31" name="テキスト ボックス 30">
                <a:extLst>
                  <a:ext uri="{FF2B5EF4-FFF2-40B4-BE49-F238E27FC236}">
                    <a16:creationId xmlns:a16="http://schemas.microsoft.com/office/drawing/2014/main" id="{645A02DA-AB9F-694A-925B-D826341DCF27}"/>
                  </a:ext>
                </a:extLst>
              </p:cNvPr>
              <p:cNvSpPr txBox="1"/>
              <p:nvPr/>
            </p:nvSpPr>
            <p:spPr>
              <a:xfrm>
                <a:off x="6967464" y="5022022"/>
                <a:ext cx="1481496"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運用チーム</a:t>
                </a:r>
                <a:r>
                  <a:rPr kumimoji="1" lang="en-US" altLang="ja-JP" dirty="0">
                    <a:solidFill>
                      <a:schemeClr val="accent6">
                        <a:lumMod val="50000"/>
                      </a:schemeClr>
                    </a:solidFill>
                    <a:latin typeface="Meiryo" panose="020B0604030504040204" pitchFamily="34" charset="-128"/>
                    <a:ea typeface="Meiryo" panose="020B0604030504040204" pitchFamily="34" charset="-128"/>
                  </a:rPr>
                  <a:t>*</a:t>
                </a:r>
                <a:endParaRPr kumimoji="1" lang="ja-JP" altLang="en-US">
                  <a:solidFill>
                    <a:schemeClr val="accent6">
                      <a:lumMod val="50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F0B1023E-CEC8-F34A-9FD2-B0260DEB4696}"/>
                  </a:ext>
                </a:extLst>
              </p:cNvPr>
              <p:cNvSpPr txBox="1"/>
              <p:nvPr/>
            </p:nvSpPr>
            <p:spPr>
              <a:xfrm>
                <a:off x="6383354" y="5409642"/>
                <a:ext cx="2235487" cy="830997"/>
              </a:xfrm>
              <a:prstGeom prst="rect">
                <a:avLst/>
              </a:prstGeom>
              <a:noFill/>
            </p:spPr>
            <p:txBody>
              <a:bodyPr wrap="squar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開発・運用のサイクルを高速に回しても（１日に数十回以上）、安定稼働を保証できる仕組みを構築し運用する</a:t>
                </a:r>
              </a:p>
            </p:txBody>
          </p:sp>
          <p:sp>
            <p:nvSpPr>
              <p:cNvPr id="33" name="テキスト ボックス 32">
                <a:extLst>
                  <a:ext uri="{FF2B5EF4-FFF2-40B4-BE49-F238E27FC236}">
                    <a16:creationId xmlns:a16="http://schemas.microsoft.com/office/drawing/2014/main" id="{716E0CD3-8AAC-D043-99F5-BF10E48584FF}"/>
                  </a:ext>
                </a:extLst>
              </p:cNvPr>
              <p:cNvSpPr txBox="1"/>
              <p:nvPr/>
            </p:nvSpPr>
            <p:spPr>
              <a:xfrm>
                <a:off x="525158" y="5409642"/>
                <a:ext cx="2072130" cy="830997"/>
              </a:xfrm>
              <a:prstGeom prst="rect">
                <a:avLst/>
              </a:prstGeom>
              <a:noFill/>
            </p:spPr>
            <p:txBody>
              <a:bodyPr wrap="square" rtlCol="0">
                <a:spAutoFit/>
              </a:bodyPr>
              <a:lstStyle/>
              <a:p>
                <a:r>
                  <a:rPr kumimoji="1" lang="ja-JP" altLang="en-US" sz="1200">
                    <a:solidFill>
                      <a:srgbClr val="1F33E8"/>
                    </a:solidFill>
                    <a:latin typeface="Meiryo" panose="020B0604030504040204" pitchFamily="34" charset="-128"/>
                    <a:ea typeface="Meiryo" panose="020B0604030504040204" pitchFamily="34" charset="-128"/>
                  </a:rPr>
                  <a:t>運用チームと個別に相談することなく、プランからリリースのプロセスを自律的に実行する</a:t>
                </a:r>
              </a:p>
            </p:txBody>
          </p:sp>
          <p:sp>
            <p:nvSpPr>
              <p:cNvPr id="34" name="テキスト ボックス 33">
                <a:extLst>
                  <a:ext uri="{FF2B5EF4-FFF2-40B4-BE49-F238E27FC236}">
                    <a16:creationId xmlns:a16="http://schemas.microsoft.com/office/drawing/2014/main" id="{0F0C3048-120D-2746-87CA-5A03D9B111CC}"/>
                  </a:ext>
                </a:extLst>
              </p:cNvPr>
              <p:cNvSpPr txBox="1"/>
              <p:nvPr/>
            </p:nvSpPr>
            <p:spPr>
              <a:xfrm>
                <a:off x="6383354" y="6351676"/>
                <a:ext cx="2419252" cy="215444"/>
              </a:xfrm>
              <a:prstGeom prst="rect">
                <a:avLst/>
              </a:prstGeom>
              <a:noFill/>
            </p:spPr>
            <p:txBody>
              <a:bodyPr wrap="none" rtlCol="0">
                <a:spAutoFit/>
              </a:bodyPr>
              <a:lstStyle/>
              <a:p>
                <a:r>
                  <a:rPr kumimoji="1" lang="ja-JP" altLang="en-US" sz="800">
                    <a:solidFill>
                      <a:schemeClr val="accent6">
                        <a:lumMod val="50000"/>
                      </a:schemeClr>
                    </a:solidFill>
                    <a:latin typeface="Meiryo" panose="020B0604030504040204" pitchFamily="34" charset="-128"/>
                    <a:ea typeface="Meiryo" panose="020B0604030504040204" pitchFamily="34" charset="-128"/>
                  </a:rPr>
                  <a:t>＊</a:t>
                </a:r>
                <a:r>
                  <a:rPr kumimoji="1" lang="en-US" altLang="ja-JP" sz="800" dirty="0">
                    <a:solidFill>
                      <a:schemeClr val="accent6">
                        <a:lumMod val="50000"/>
                      </a:schemeClr>
                    </a:solidFill>
                    <a:latin typeface="Meiryo" panose="020B0604030504040204" pitchFamily="34" charset="-128"/>
                    <a:ea typeface="Meiryo" panose="020B0604030504040204" pitchFamily="34" charset="-128"/>
                  </a:rPr>
                  <a:t>SRE: Site Reliability Engineering/Engineer </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35" name="下矢印 34">
                <a:extLst>
                  <a:ext uri="{FF2B5EF4-FFF2-40B4-BE49-F238E27FC236}">
                    <a16:creationId xmlns:a16="http://schemas.microsoft.com/office/drawing/2014/main" id="{ADD3820E-1577-9C4F-87B4-7A4E5142F762}"/>
                  </a:ext>
                </a:extLst>
              </p:cNvPr>
              <p:cNvSpPr/>
              <p:nvPr/>
            </p:nvSpPr>
            <p:spPr>
              <a:xfrm>
                <a:off x="4126522" y="3033775"/>
                <a:ext cx="890954" cy="47954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42BC765A-A07C-AF47-A07F-4EDF3E2FC1C5}"/>
                  </a:ext>
                </a:extLst>
              </p:cNvPr>
              <p:cNvSpPr txBox="1"/>
              <p:nvPr/>
            </p:nvSpPr>
            <p:spPr>
              <a:xfrm>
                <a:off x="5911248" y="4160608"/>
                <a:ext cx="2492990" cy="369332"/>
              </a:xfrm>
              <a:prstGeom prst="rect">
                <a:avLst/>
              </a:prstGeom>
              <a:noFill/>
            </p:spPr>
            <p:txBody>
              <a:bodyPr wrap="none" rtlCol="0">
                <a:spAutoFit/>
              </a:bodyPr>
              <a:lstStyle/>
              <a:p>
                <a:pPr algn="r"/>
                <a:r>
                  <a:rPr kumimoji="1" lang="ja-JP" altLang="en-US">
                    <a:solidFill>
                      <a:srgbClr val="1F33E8"/>
                    </a:solidFill>
                    <a:latin typeface="Meiryo" panose="020B0604030504040204" pitchFamily="34" charset="-128"/>
                    <a:ea typeface="Meiryo" panose="020B0604030504040204" pitchFamily="34" charset="-128"/>
                  </a:rPr>
                  <a:t>ビジネスを成功させる</a:t>
                </a:r>
              </a:p>
            </p:txBody>
          </p:sp>
          <p:sp>
            <p:nvSpPr>
              <p:cNvPr id="39" name="右矢印 38">
                <a:extLst>
                  <a:ext uri="{FF2B5EF4-FFF2-40B4-BE49-F238E27FC236}">
                    <a16:creationId xmlns:a16="http://schemas.microsoft.com/office/drawing/2014/main" id="{965C2589-E212-1A41-B8CC-B11B822BD3E5}"/>
                  </a:ext>
                </a:extLst>
              </p:cNvPr>
              <p:cNvSpPr/>
              <p:nvPr/>
            </p:nvSpPr>
            <p:spPr>
              <a:xfrm>
                <a:off x="5724270" y="4194606"/>
                <a:ext cx="269631" cy="24997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12037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a:extLst>
              <a:ext uri="{FF2B5EF4-FFF2-40B4-BE49-F238E27FC236}">
                <a16:creationId xmlns:a16="http://schemas.microsoft.com/office/drawing/2014/main" id="{D6301B7A-178B-5695-AD3F-60C2C3F36C52}"/>
              </a:ext>
            </a:extLst>
          </p:cNvPr>
          <p:cNvSpPr/>
          <p:nvPr/>
        </p:nvSpPr>
        <p:spPr>
          <a:xfrm>
            <a:off x="131443" y="874953"/>
            <a:ext cx="5646420" cy="5646420"/>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CAD358A9-465A-0F28-CF36-ED265902148E}"/>
              </a:ext>
            </a:extLst>
          </p:cNvPr>
          <p:cNvSpPr/>
          <p:nvPr/>
        </p:nvSpPr>
        <p:spPr>
          <a:xfrm>
            <a:off x="608407" y="1799746"/>
            <a:ext cx="4692494" cy="469249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61B4D174-7432-2F6E-CAC4-2EBB322E55E9}"/>
              </a:ext>
            </a:extLst>
          </p:cNvPr>
          <p:cNvSpPr/>
          <p:nvPr/>
        </p:nvSpPr>
        <p:spPr>
          <a:xfrm>
            <a:off x="1090611" y="2793286"/>
            <a:ext cx="3728087" cy="3728087"/>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866D734-8FE4-5D16-13D5-4D3E1B762F9C}"/>
              </a:ext>
            </a:extLst>
          </p:cNvPr>
          <p:cNvSpPr/>
          <p:nvPr/>
        </p:nvSpPr>
        <p:spPr>
          <a:xfrm>
            <a:off x="2954654" y="3716259"/>
            <a:ext cx="5937886" cy="2805114"/>
          </a:xfrm>
          <a:prstGeom prst="rect">
            <a:avLst/>
          </a:prstGeom>
          <a:solidFill>
            <a:srgbClr val="002060">
              <a:alpha val="3647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EFBECC1B-E503-69D3-D898-89B5DCBBC3D6}"/>
              </a:ext>
            </a:extLst>
          </p:cNvPr>
          <p:cNvSpPr/>
          <p:nvPr/>
        </p:nvSpPr>
        <p:spPr>
          <a:xfrm>
            <a:off x="1555431" y="3716259"/>
            <a:ext cx="2805114" cy="2805114"/>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a:extLst>
              <a:ext uri="{FF2B5EF4-FFF2-40B4-BE49-F238E27FC236}">
                <a16:creationId xmlns:a16="http://schemas.microsoft.com/office/drawing/2014/main" id="{3D527EF8-2C01-BE40-48B7-282BEDD7C576}"/>
              </a:ext>
            </a:extLst>
          </p:cNvPr>
          <p:cNvSpPr/>
          <p:nvPr/>
        </p:nvSpPr>
        <p:spPr>
          <a:xfrm>
            <a:off x="3303270" y="4087396"/>
            <a:ext cx="5589270" cy="2308324"/>
          </a:xfrm>
          <a:prstGeom prst="rect">
            <a:avLst/>
          </a:prstGeom>
        </p:spPr>
        <p:txBody>
          <a:bodyPr wrap="square">
            <a:spAutoFit/>
          </a:bodyPr>
          <a:lstStyle/>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小さなチーム (仲間)</a:t>
            </a: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共同所有 (全員が全て知っている)</a:t>
            </a: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タイムボックス=イテレーション (時間を区切り時間内で完了できる工夫)</a:t>
            </a: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シンプルな設計 (たらればの排除)</a:t>
            </a: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素早く作る (可能な限り自働化)</a:t>
            </a: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小さく作る (一日の作業範囲で)</a:t>
            </a: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持続可能なペース (息切れしないで限りなく早く)</a:t>
            </a: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品質重視 (譲らない)</a:t>
            </a: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現地現物 (今起こっていることが全て)</a:t>
            </a: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本質の追求 (なぜ?なぜ? 表出する結果に惑わされない)</a:t>
            </a: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失敗を恐れない (論より証拠 失敗は成功の１ステップ 失敗を隠さない)</a:t>
            </a: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ネバーエンディング (ゴールが見えない)</a:t>
            </a:r>
          </a:p>
        </p:txBody>
      </p:sp>
      <p:sp>
        <p:nvSpPr>
          <p:cNvPr id="8" name="テキスト ボックス 7">
            <a:extLst>
              <a:ext uri="{FF2B5EF4-FFF2-40B4-BE49-F238E27FC236}">
                <a16:creationId xmlns:a16="http://schemas.microsoft.com/office/drawing/2014/main" id="{2ACE2CE9-DB21-843C-8E75-A54578AA89A1}"/>
              </a:ext>
            </a:extLst>
          </p:cNvPr>
          <p:cNvSpPr txBox="1"/>
          <p:nvPr/>
        </p:nvSpPr>
        <p:spPr>
          <a:xfrm>
            <a:off x="1604174" y="4866957"/>
            <a:ext cx="1800493"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アジャイル</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マインドセット</a:t>
            </a:r>
          </a:p>
        </p:txBody>
      </p:sp>
      <p:sp>
        <p:nvSpPr>
          <p:cNvPr id="9" name="テキスト ボックス 8">
            <a:extLst>
              <a:ext uri="{FF2B5EF4-FFF2-40B4-BE49-F238E27FC236}">
                <a16:creationId xmlns:a16="http://schemas.microsoft.com/office/drawing/2014/main" id="{571CFD85-7D89-A561-8979-456A94BA550E}"/>
              </a:ext>
            </a:extLst>
          </p:cNvPr>
          <p:cNvSpPr txBox="1"/>
          <p:nvPr/>
        </p:nvSpPr>
        <p:spPr>
          <a:xfrm>
            <a:off x="1938991" y="3069928"/>
            <a:ext cx="2031326"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アジャイルな</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働き方や行動習慣</a:t>
            </a:r>
          </a:p>
        </p:txBody>
      </p:sp>
      <p:sp>
        <p:nvSpPr>
          <p:cNvPr id="10" name="テキスト ボックス 9">
            <a:extLst>
              <a:ext uri="{FF2B5EF4-FFF2-40B4-BE49-F238E27FC236}">
                <a16:creationId xmlns:a16="http://schemas.microsoft.com/office/drawing/2014/main" id="{86D0BBE3-0788-8649-8BB2-01D8198A2231}"/>
              </a:ext>
            </a:extLst>
          </p:cNvPr>
          <p:cNvSpPr txBox="1"/>
          <p:nvPr/>
        </p:nvSpPr>
        <p:spPr>
          <a:xfrm>
            <a:off x="1708158" y="2163999"/>
            <a:ext cx="249299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アジャイルなプロセス</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プル型一個流し</a:t>
            </a:r>
          </a:p>
        </p:txBody>
      </p:sp>
      <p:sp>
        <p:nvSpPr>
          <p:cNvPr id="11" name="テキスト ボックス 10">
            <a:extLst>
              <a:ext uri="{FF2B5EF4-FFF2-40B4-BE49-F238E27FC236}">
                <a16:creationId xmlns:a16="http://schemas.microsoft.com/office/drawing/2014/main" id="{FF113476-8C32-E05C-168D-FD89E2454D60}"/>
              </a:ext>
            </a:extLst>
          </p:cNvPr>
          <p:cNvSpPr txBox="1"/>
          <p:nvPr/>
        </p:nvSpPr>
        <p:spPr>
          <a:xfrm>
            <a:off x="1592741" y="1170473"/>
            <a:ext cx="2723823"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アジャイルなガバナンス</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動的管理</a:t>
            </a:r>
            <a:r>
              <a:rPr kumimoji="1" lang="ja-JP" altLang="en-US">
                <a:solidFill>
                  <a:schemeClr val="bg1"/>
                </a:solidFill>
                <a:latin typeface="Meiryo" panose="020B0604030504040204" pitchFamily="34" charset="-128"/>
                <a:ea typeface="Meiryo" panose="020B0604030504040204" pitchFamily="34" charset="-128"/>
              </a:rPr>
              <a:t>と現地現物</a:t>
            </a:r>
          </a:p>
        </p:txBody>
      </p:sp>
      <p:sp>
        <p:nvSpPr>
          <p:cNvPr id="12" name="テキスト ボックス 11">
            <a:extLst>
              <a:ext uri="{FF2B5EF4-FFF2-40B4-BE49-F238E27FC236}">
                <a16:creationId xmlns:a16="http://schemas.microsoft.com/office/drawing/2014/main" id="{F6B02A20-FC60-186F-2299-CD484D20B7CD}"/>
              </a:ext>
            </a:extLst>
          </p:cNvPr>
          <p:cNvSpPr txBox="1"/>
          <p:nvPr/>
        </p:nvSpPr>
        <p:spPr>
          <a:xfrm>
            <a:off x="5765283" y="1972441"/>
            <a:ext cx="2954655" cy="646331"/>
          </a:xfrm>
          <a:prstGeom prst="rect">
            <a:avLst/>
          </a:prstGeom>
          <a:noFill/>
        </p:spPr>
        <p:txBody>
          <a:bodyPr wrap="none" rtlCol="0">
            <a:spAutoFit/>
          </a:bodyPr>
          <a:lstStyle/>
          <a:p>
            <a:r>
              <a:rPr kumimoji="1" lang="ja-JP" altLang="en-US" b="1">
                <a:solidFill>
                  <a:schemeClr val="accent6">
                    <a:lumMod val="75000"/>
                  </a:schemeClr>
                </a:solidFill>
                <a:latin typeface="Meiryo" panose="020B0604030504040204" pitchFamily="34" charset="-128"/>
                <a:ea typeface="Meiryo" panose="020B0604030504040204" pitchFamily="34" charset="-128"/>
              </a:rPr>
              <a:t>アジャイル開発は</a:t>
            </a:r>
            <a:endParaRPr kumimoji="1" lang="en-US" altLang="ja-JP" b="1"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b="1">
                <a:solidFill>
                  <a:schemeClr val="accent6">
                    <a:lumMod val="75000"/>
                  </a:schemeClr>
                </a:solidFill>
                <a:latin typeface="Meiryo" panose="020B0604030504040204" pitchFamily="34" charset="-128"/>
                <a:ea typeface="Meiryo" panose="020B0604030504040204" pitchFamily="34" charset="-128"/>
              </a:rPr>
              <a:t>ツールだけでは実現しない</a:t>
            </a:r>
          </a:p>
        </p:txBody>
      </p:sp>
      <p:sp>
        <p:nvSpPr>
          <p:cNvPr id="13" name="タイトル 12">
            <a:extLst>
              <a:ext uri="{FF2B5EF4-FFF2-40B4-BE49-F238E27FC236}">
                <a16:creationId xmlns:a16="http://schemas.microsoft.com/office/drawing/2014/main" id="{8CA0DA5F-BB6E-50E0-45DA-BB3E9C74C5B4}"/>
              </a:ext>
            </a:extLst>
          </p:cNvPr>
          <p:cNvSpPr>
            <a:spLocks noGrp="1"/>
          </p:cNvSpPr>
          <p:nvPr>
            <p:ph type="title"/>
          </p:nvPr>
        </p:nvSpPr>
        <p:spPr/>
        <p:txBody>
          <a:bodyPr/>
          <a:lstStyle/>
          <a:p>
            <a:r>
              <a:rPr lang="ja-JP" altLang="en-US"/>
              <a:t>アジャイル・マインドセットとアジャイル開発</a:t>
            </a:r>
          </a:p>
        </p:txBody>
      </p:sp>
    </p:spTree>
    <p:extLst>
      <p:ext uri="{BB962C8B-B14F-4D97-AF65-F5344CB8AC3E}">
        <p14:creationId xmlns:p14="http://schemas.microsoft.com/office/powerpoint/2010/main" val="4821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60D8CC-DD0C-F07B-12C9-C42A86BEC20D}"/>
              </a:ext>
            </a:extLst>
          </p:cNvPr>
          <p:cNvSpPr>
            <a:spLocks noGrp="1"/>
          </p:cNvSpPr>
          <p:nvPr>
            <p:ph type="title"/>
          </p:nvPr>
        </p:nvSpPr>
        <p:spPr/>
        <p:txBody>
          <a:bodyPr/>
          <a:lstStyle/>
          <a:p>
            <a:r>
              <a:rPr lang="ja-JP" altLang="en-US"/>
              <a:t>参考：</a:t>
            </a:r>
            <a:r>
              <a:rPr kumimoji="1" lang="ja-JP" altLang="en-US"/>
              <a:t>アジャイルマインドセットを理解する</a:t>
            </a:r>
          </a:p>
        </p:txBody>
      </p:sp>
      <p:pic>
        <p:nvPicPr>
          <p:cNvPr id="1026" name="Picture 2" descr="アジャイルワークの教科書">
            <a:extLst>
              <a:ext uri="{FF2B5EF4-FFF2-40B4-BE49-F238E27FC236}">
                <a16:creationId xmlns:a16="http://schemas.microsoft.com/office/drawing/2014/main" id="{5B7ECFE9-535D-C271-C2D2-3A556BD9BA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122" y="960564"/>
            <a:ext cx="3728142" cy="5463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0915B664-5F5D-3575-3103-CD36A4A5FE5D}"/>
              </a:ext>
            </a:extLst>
          </p:cNvPr>
          <p:cNvSpPr txBox="1"/>
          <p:nvPr/>
        </p:nvSpPr>
        <p:spPr>
          <a:xfrm>
            <a:off x="4735550" y="1014518"/>
            <a:ext cx="4181649" cy="5355312"/>
          </a:xfrm>
          <a:prstGeom prst="rect">
            <a:avLst/>
          </a:prstGeom>
          <a:noFill/>
        </p:spPr>
        <p:txBody>
          <a:bodyPr wrap="square">
            <a:spAutoFit/>
          </a:bodyPr>
          <a:lstStyle/>
          <a:p>
            <a:r>
              <a:rPr lang="ja-JP" altLang="en-US">
                <a:latin typeface="Meiryo" panose="020B0604030504040204" pitchFamily="34" charset="-128"/>
                <a:ea typeface="Meiryo" panose="020B0604030504040204" pitchFamily="34" charset="-128"/>
              </a:rPr>
              <a:t>「仕事の内容」と「上司との人間関係」、「残業の多さ」や「ジタハラ」（時短ハラスメント）によるストレスが増加している。</a:t>
            </a:r>
            <a:endParaRPr lang="en-US" altLang="ja-JP"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このような状況に対処するため、「トヨタのカイゼン」に基づく「アジャイルワーク手法」を提案。</a:t>
            </a:r>
            <a:endParaRPr lang="en-US" altLang="ja-JP"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実際に多くの企業でのアジャイル開発手法の導入やプロジェクト支援を通じて、業務効率化を実現してきたノウハウを活かし、アジャイルの基本要素である「見える化」、「振り返り」、「ダンドリ」、「タイムボックス」、「チーム」を用いて、理論だけでなく実践的なアプローチを通じて、仕事の効率化と生産性向上の方法を徹底解説している。</a:t>
            </a:r>
          </a:p>
        </p:txBody>
      </p:sp>
    </p:spTree>
    <p:extLst>
      <p:ext uri="{BB962C8B-B14F-4D97-AF65-F5344CB8AC3E}">
        <p14:creationId xmlns:p14="http://schemas.microsoft.com/office/powerpoint/2010/main" val="4048691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latin typeface="Meiryo" panose="020B0604030504040204" pitchFamily="34" charset="-128"/>
                <a:ea typeface="Meiryo" panose="020B0604030504040204" pitchFamily="34" charset="-128"/>
                <a:cs typeface="Arial"/>
              </a:rPr>
              <a:t>開発と運用の基礎知識</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35195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アジャイル開発の基本構造</a:t>
            </a:r>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952390" y="848691"/>
            <a:ext cx="1210588" cy="400110"/>
          </a:xfrm>
          <a:prstGeom prst="rect">
            <a:avLst/>
          </a:prstGeom>
          <a:noFill/>
        </p:spPr>
        <p:txBody>
          <a:bodyPr wrap="none" rtlCol="0">
            <a:spAutoFit/>
          </a:bodyPr>
          <a:lstStyle/>
          <a:p>
            <a:r>
              <a:rPr kumimoji="1" lang="ja-JP" altLang="en-US" sz="1000" dirty="0">
                <a:solidFill>
                  <a:srgbClr val="FF8000"/>
                </a:solidFill>
                <a:latin typeface="Meiryo" charset="-128"/>
                <a:ea typeface="Meiryo" charset="-128"/>
                <a:cs typeface="Meiryo" charset="-128"/>
              </a:rPr>
              <a:t>仕様書に記載した</a:t>
            </a:r>
            <a:endParaRPr kumimoji="1" lang="en-US" altLang="ja-JP" sz="1000" dirty="0">
              <a:solidFill>
                <a:srgbClr val="FF8000"/>
              </a:solidFill>
              <a:latin typeface="Meiryo" charset="-128"/>
              <a:ea typeface="Meiryo" charset="-128"/>
              <a:cs typeface="Meiryo" charset="-128"/>
            </a:endParaRPr>
          </a:p>
          <a:p>
            <a:r>
              <a:rPr kumimoji="1" lang="ja-JP" altLang="en-US" sz="1000" dirty="0">
                <a:solidFill>
                  <a:srgbClr val="FF8000"/>
                </a:solidFill>
                <a:latin typeface="Meiryo" charset="-128"/>
                <a:ea typeface="Meiryo" charset="-128"/>
                <a:cs typeface="Meiryo" charset="-128"/>
              </a:rPr>
              <a:t>全ての機能</a:t>
            </a:r>
            <a:endParaRPr kumimoji="1" lang="en-US" altLang="ja-JP" sz="1000" dirty="0">
              <a:solidFill>
                <a:srgbClr val="FF8000"/>
              </a:solidFill>
              <a:latin typeface="Meiryo" charset="-128"/>
              <a:ea typeface="Meiryo" charset="-128"/>
              <a:cs typeface="Meiryo" charset="-128"/>
            </a:endParaRPr>
          </a:p>
        </p:txBody>
      </p:sp>
      <p:pic>
        <p:nvPicPr>
          <p:cNvPr id="48" name="図 4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3" name="テキスト ボックス 52"/>
          <p:cNvSpPr txBox="1"/>
          <p:nvPr/>
        </p:nvSpPr>
        <p:spPr>
          <a:xfrm>
            <a:off x="455636" y="832362"/>
            <a:ext cx="2723823" cy="369332"/>
          </a:xfrm>
          <a:prstGeom prst="rect">
            <a:avLst/>
          </a:prstGeom>
          <a:noFill/>
        </p:spPr>
        <p:txBody>
          <a:bodyPr wrap="none" rtlCol="0">
            <a:spAutoFit/>
          </a:bodyPr>
          <a:lstStyle/>
          <a:p>
            <a:r>
              <a:rPr lang="ja-JP" altLang="en-US" b="1">
                <a:solidFill>
                  <a:schemeClr val="accent6">
                    <a:lumMod val="75000"/>
                  </a:schemeClr>
                </a:solidFill>
                <a:latin typeface="Meiryo" charset="-128"/>
                <a:ea typeface="Meiryo" charset="-128"/>
                <a:cs typeface="Meiryo" charset="-128"/>
              </a:rPr>
              <a:t>ウォーターフォール開発</a:t>
            </a:r>
            <a:endParaRPr kumimoji="1" lang="ja-JP" altLang="en-US" dirty="0">
              <a:solidFill>
                <a:schemeClr val="accent6">
                  <a:lumMod val="75000"/>
                </a:schemeClr>
              </a:solidFill>
              <a:latin typeface="Meiryo" charset="-128"/>
              <a:ea typeface="Meiryo" charset="-128"/>
              <a:cs typeface="Meiryo" charset="-128"/>
            </a:endParaRPr>
          </a:p>
        </p:txBody>
      </p:sp>
      <p:sp>
        <p:nvSpPr>
          <p:cNvPr id="55" name="環状矢印 54"/>
          <p:cNvSpPr/>
          <p:nvPr/>
        </p:nvSpPr>
        <p:spPr>
          <a:xfrm rot="10800000" flipH="1">
            <a:off x="7602468" y="1263989"/>
            <a:ext cx="1027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b="1" dirty="0">
                <a:solidFill>
                  <a:srgbClr val="FF6666"/>
                </a:solidFill>
                <a:latin typeface="Meiryo" charset="-128"/>
                <a:ea typeface="Meiryo" charset="-128"/>
                <a:cs typeface="Meiryo" charset="-128"/>
              </a:rPr>
              <a:t>現場からのフィードバック</a:t>
            </a:r>
            <a:endParaRPr kumimoji="1" lang="en-US" altLang="ja-JP" sz="1200" b="1" dirty="0">
              <a:solidFill>
                <a:srgbClr val="FF6666"/>
              </a:solidFill>
              <a:latin typeface="Meiryo" charset="-128"/>
              <a:ea typeface="Meiryo" charset="-128"/>
              <a:cs typeface="Meiryo" charset="-128"/>
            </a:endParaRPr>
          </a:p>
          <a:p>
            <a:r>
              <a:rPr lang="ja-JP" altLang="en-US" sz="1200" b="1" dirty="0">
                <a:solidFill>
                  <a:srgbClr val="FF6666"/>
                </a:solidFill>
                <a:latin typeface="Meiryo" charset="-128"/>
                <a:ea typeface="Meiryo" charset="-128"/>
                <a:cs typeface="Meiryo" charset="-128"/>
              </a:rPr>
              <a:t>最後になって訂正・追加などが集中</a:t>
            </a:r>
            <a:endParaRPr kumimoji="1" lang="ja-JP" altLang="en-US" sz="1200" b="1" dirty="0">
              <a:solidFill>
                <a:srgbClr val="FF6666"/>
              </a:solidFill>
              <a:latin typeface="Meiryo" charset="-128"/>
              <a:ea typeface="Meiryo" charset="-128"/>
              <a:cs typeface="Meiryo" charset="-128"/>
            </a:endParaRPr>
          </a:p>
        </p:txBody>
      </p:sp>
      <p:sp>
        <p:nvSpPr>
          <p:cNvPr id="65" name="テキスト ボックス 64"/>
          <p:cNvSpPr txBox="1"/>
          <p:nvPr/>
        </p:nvSpPr>
        <p:spPr>
          <a:xfrm>
            <a:off x="458042" y="1391771"/>
            <a:ext cx="5303055" cy="246221"/>
          </a:xfrm>
          <a:prstGeom prst="rect">
            <a:avLst/>
          </a:prstGeom>
          <a:noFill/>
        </p:spPr>
        <p:txBody>
          <a:bodyPr wrap="none" rtlCol="0">
            <a:spAutoFit/>
          </a:bodyPr>
          <a:lstStyle/>
          <a:p>
            <a:r>
              <a:rPr kumimoji="1" lang="ja-JP" altLang="en-US" sz="1000">
                <a:solidFill>
                  <a:schemeClr val="accent6">
                    <a:lumMod val="75000"/>
                  </a:schemeClr>
                </a:solidFill>
                <a:latin typeface="Meiryo" charset="-128"/>
                <a:ea typeface="Meiryo" charset="-128"/>
                <a:cs typeface="Meiryo" charset="-128"/>
              </a:rPr>
              <a:t>一旦決めた仕様は、変更せず</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a:t>
            </a:r>
            <a:r>
              <a:rPr kumimoji="1" lang="ja-JP" altLang="en-US" sz="1000">
                <a:solidFill>
                  <a:schemeClr val="accent6">
                    <a:lumMod val="75000"/>
                  </a:schemeClr>
                </a:solidFill>
                <a:latin typeface="Meiryo" charset="-128"/>
                <a:ea typeface="Meiryo" charset="-128"/>
                <a:cs typeface="Meiryo" charset="-128"/>
              </a:rPr>
              <a:t>したら、現場</a:t>
            </a:r>
            <a:r>
              <a:rPr kumimoji="1" lang="ja-JP" altLang="en-US" sz="1000" dirty="0">
                <a:solidFill>
                  <a:schemeClr val="accent6">
                    <a:lumMod val="75000"/>
                  </a:schemeClr>
                </a:solidFill>
                <a:latin typeface="Meiryo" charset="-128"/>
                <a:ea typeface="Meiryo" charset="-128"/>
                <a:cs typeface="Meiryo" charset="-128"/>
              </a:rPr>
              <a:t>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2800767"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a:solidFill>
                  <a:schemeClr val="accent6">
                    <a:lumMod val="75000"/>
                  </a:schemeClr>
                </a:solidFill>
                <a:latin typeface="Meiryo" charset="-128"/>
                <a:ea typeface="Meiryo" charset="-128"/>
                <a:cs typeface="Meiryo" charset="-128"/>
              </a:rPr>
              <a:t>を前提</a:t>
            </a:r>
            <a:endParaRPr kumimoji="1" lang="ja-JP" altLang="en-US" sz="1200" dirty="0">
              <a:solidFill>
                <a:schemeClr val="accent6">
                  <a:lumMod val="75000"/>
                </a:schemeClr>
              </a:solidFill>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A98BB86B-E5B4-15B4-F8CB-D31120A3106D}"/>
              </a:ext>
            </a:extLst>
          </p:cNvPr>
          <p:cNvSpPr txBox="1"/>
          <p:nvPr/>
        </p:nvSpPr>
        <p:spPr>
          <a:xfrm>
            <a:off x="8102074" y="2270042"/>
            <a:ext cx="84350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10</a:t>
            </a:r>
            <a:r>
              <a:rPr kumimoji="1" lang="en-US" altLang="ja-JP" dirty="0">
                <a:latin typeface="Meiryo" panose="020B0604030504040204" pitchFamily="34" charset="-128"/>
                <a:ea typeface="Meiryo" panose="020B0604030504040204" pitchFamily="34" charset="-128"/>
              </a:rPr>
              <a:t>0</a:t>
            </a:r>
            <a:r>
              <a:rPr kumimoji="1" lang="ja-JP" altLang="en-US">
                <a:latin typeface="Meiryo" panose="020B0604030504040204" pitchFamily="34" charset="-128"/>
                <a:ea typeface="Meiryo" panose="020B0604030504040204" pitchFamily="34" charset="-128"/>
              </a:rPr>
              <a:t>点</a:t>
            </a:r>
          </a:p>
        </p:txBody>
      </p:sp>
      <p:pic>
        <p:nvPicPr>
          <p:cNvPr id="24" name="図 23" descr="挿絵, テーブル が含まれている画像&#10;&#10;自動的に生成された説明">
            <a:extLst>
              <a:ext uri="{FF2B5EF4-FFF2-40B4-BE49-F238E27FC236}">
                <a16:creationId xmlns:a16="http://schemas.microsoft.com/office/drawing/2014/main" id="{EF100809-414B-11AA-01CE-B7D46EA00293}"/>
              </a:ext>
            </a:extLst>
          </p:cNvPr>
          <p:cNvPicPr>
            <a:picLocks noChangeAspect="1"/>
          </p:cNvPicPr>
          <p:nvPr/>
        </p:nvPicPr>
        <p:blipFill>
          <a:blip r:embed="rId3">
            <a:duotone>
              <a:schemeClr val="accent6">
                <a:shade val="45000"/>
                <a:satMod val="135000"/>
              </a:schemeClr>
              <a:prstClr val="white"/>
            </a:duotone>
          </a:blip>
          <a:stretch>
            <a:fillRect/>
          </a:stretch>
        </p:blipFill>
        <p:spPr>
          <a:xfrm>
            <a:off x="455563" y="1792193"/>
            <a:ext cx="800242" cy="394405"/>
          </a:xfrm>
          <a:prstGeom prst="rect">
            <a:avLst/>
          </a:prstGeom>
        </p:spPr>
      </p:pic>
      <p:sp>
        <p:nvSpPr>
          <p:cNvPr id="35" name="テキスト ボックス 34">
            <a:extLst>
              <a:ext uri="{FF2B5EF4-FFF2-40B4-BE49-F238E27FC236}">
                <a16:creationId xmlns:a16="http://schemas.microsoft.com/office/drawing/2014/main" id="{1A7D2C3E-E762-B64D-5707-48B5769AB37D}"/>
              </a:ext>
            </a:extLst>
          </p:cNvPr>
          <p:cNvSpPr txBox="1"/>
          <p:nvPr/>
        </p:nvSpPr>
        <p:spPr>
          <a:xfrm>
            <a:off x="1220696" y="1751242"/>
            <a:ext cx="2031326" cy="461665"/>
          </a:xfrm>
          <a:prstGeom prst="rect">
            <a:avLst/>
          </a:prstGeom>
          <a:noFill/>
        </p:spPr>
        <p:txBody>
          <a:bodyPr wrap="none" rtlCol="0">
            <a:spAutoFit/>
          </a:bodyPr>
          <a:lstStyle/>
          <a:p>
            <a:pPr algn="r"/>
            <a:r>
              <a:rPr kumimoji="1" lang="ja-JP" altLang="en-US" sz="1200" b="1">
                <a:solidFill>
                  <a:schemeClr val="accent6">
                    <a:lumMod val="75000"/>
                  </a:schemeClr>
                </a:solidFill>
                <a:latin typeface="Meiryo" panose="020B0604030504040204" pitchFamily="34" charset="-128"/>
                <a:ea typeface="Meiryo" panose="020B0604030504040204" pitchFamily="34" charset="-128"/>
              </a:rPr>
              <a:t>できるだけ少ないコストで</a:t>
            </a:r>
            <a:endParaRPr kumimoji="1" lang="en-US" altLang="ja-JP" sz="1200"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200" b="1">
                <a:solidFill>
                  <a:schemeClr val="accent6">
                    <a:lumMod val="75000"/>
                  </a:schemeClr>
                </a:solidFill>
                <a:latin typeface="Meiryo" panose="020B0604030504040204" pitchFamily="34" charset="-128"/>
                <a:ea typeface="Meiryo" panose="020B0604030504040204" pitchFamily="34" charset="-128"/>
              </a:rPr>
              <a:t>できるだけ多くの機能</a:t>
            </a:r>
            <a:endParaRPr kumimoji="1" lang="ja-JP" altLang="en-US" sz="1200" b="1">
              <a:solidFill>
                <a:schemeClr val="accent6">
                  <a:lumMod val="75000"/>
                </a:schemeClr>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8861ACF5-24EE-EBF4-9122-BE2C11E08CDE}"/>
              </a:ext>
            </a:extLst>
          </p:cNvPr>
          <p:cNvSpPr txBox="1"/>
          <p:nvPr/>
        </p:nvSpPr>
        <p:spPr>
          <a:xfrm>
            <a:off x="3934796" y="851955"/>
            <a:ext cx="1800494" cy="523220"/>
          </a:xfrm>
          <a:prstGeom prst="rect">
            <a:avLst/>
          </a:prstGeom>
          <a:noFill/>
        </p:spPr>
        <p:txBody>
          <a:bodyPr wrap="none" rtlCol="0">
            <a:spAutoFit/>
          </a:bodyPr>
          <a:lstStyle/>
          <a:p>
            <a:pPr algn="r"/>
            <a:r>
              <a:rPr kumimoji="1" lang="en-US" altLang="ja-JP" sz="1400" dirty="0">
                <a:solidFill>
                  <a:schemeClr val="accent6">
                    <a:lumMod val="75000"/>
                  </a:schemeClr>
                </a:solidFill>
                <a:latin typeface="Meiryo" panose="020B0604030504040204" pitchFamily="34" charset="-128"/>
                <a:ea typeface="Meiryo" panose="020B0604030504040204" pitchFamily="34" charset="-128"/>
              </a:rPr>
              <a:t>QCD</a:t>
            </a:r>
            <a:r>
              <a:rPr kumimoji="1" lang="ja-JP" altLang="en-US" sz="1400">
                <a:solidFill>
                  <a:schemeClr val="accent6">
                    <a:lumMod val="75000"/>
                  </a:schemeClr>
                </a:solidFill>
                <a:latin typeface="Meiryo" panose="020B0604030504040204" pitchFamily="34" charset="-128"/>
                <a:ea typeface="Meiryo" panose="020B0604030504040204" pitchFamily="34" charset="-128"/>
              </a:rPr>
              <a:t>を守って</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システムを実現する</a:t>
            </a:r>
          </a:p>
        </p:txBody>
      </p:sp>
      <p:sp>
        <p:nvSpPr>
          <p:cNvPr id="63" name="右矢印 62">
            <a:extLst>
              <a:ext uri="{FF2B5EF4-FFF2-40B4-BE49-F238E27FC236}">
                <a16:creationId xmlns:a16="http://schemas.microsoft.com/office/drawing/2014/main" id="{0674A8A8-6A7B-3110-BE22-7A73CB0D21E0}"/>
              </a:ext>
            </a:extLst>
          </p:cNvPr>
          <p:cNvSpPr/>
          <p:nvPr/>
        </p:nvSpPr>
        <p:spPr>
          <a:xfrm>
            <a:off x="3286873" y="921036"/>
            <a:ext cx="609654" cy="35488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1DBA584D-74B0-8340-776E-18F7B408C2B1}"/>
              </a:ext>
            </a:extLst>
          </p:cNvPr>
          <p:cNvGrpSpPr/>
          <p:nvPr/>
        </p:nvGrpSpPr>
        <p:grpSpPr>
          <a:xfrm>
            <a:off x="447569" y="3593120"/>
            <a:ext cx="8256659" cy="2970524"/>
            <a:chOff x="447569" y="3593120"/>
            <a:chExt cx="8256659" cy="2970524"/>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7303659" y="3749291"/>
              <a:ext cx="954107"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予定していた</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全体仕様</a:t>
              </a:r>
              <a:endParaRPr kumimoji="1" lang="en-US" altLang="ja-JP" sz="10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a:cxnSpLocks/>
            </p:cNvCxnSpPr>
            <p:nvPr/>
          </p:nvCxnSpPr>
          <p:spPr>
            <a:xfrm flipV="1">
              <a:off x="2699792" y="5066057"/>
              <a:ext cx="1872208" cy="52870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cxnSpLocks/>
            </p:cNvCxnSpPr>
            <p:nvPr/>
          </p:nvCxnSpPr>
          <p:spPr>
            <a:xfrm flipV="1">
              <a:off x="4572000" y="4512017"/>
              <a:ext cx="2028826" cy="554040"/>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20414" y="5443466"/>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0414" y="4828325"/>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03583" y="4393501"/>
              <a:ext cx="569387" cy="276999"/>
            </a:xfrm>
            <a:prstGeom prst="rect">
              <a:avLst/>
            </a:prstGeom>
            <a:noFill/>
          </p:spPr>
          <p:txBody>
            <a:bodyPr wrap="none" rtlCol="0">
              <a:spAutoFit/>
            </a:bodyPr>
            <a:lstStyle/>
            <a:p>
              <a:r>
                <a:rPr kumimoji="1" lang="en-US" altLang="ja-JP" sz="1200" b="1" dirty="0">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923827"/>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104232" y="4379515"/>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08397" y="5066963"/>
              <a:ext cx="280572" cy="280572"/>
            </a:xfrm>
            <a:prstGeom prst="rect">
              <a:avLst/>
            </a:prstGeom>
          </p:spPr>
        </p:pic>
        <p:pic>
          <p:nvPicPr>
            <p:cNvPr id="43" name="図 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09111" y="4543672"/>
              <a:ext cx="280572" cy="280572"/>
            </a:xfrm>
            <a:prstGeom prst="rect">
              <a:avLst/>
            </a:prstGeom>
          </p:spPr>
        </p:pic>
        <p:sp>
          <p:nvSpPr>
            <p:cNvPr id="44" name="テキスト ボックス 43"/>
            <p:cNvSpPr txBox="1"/>
            <p:nvPr/>
          </p:nvSpPr>
          <p:spPr>
            <a:xfrm>
              <a:off x="1584833" y="5278399"/>
              <a:ext cx="992579" cy="369332"/>
            </a:xfrm>
            <a:prstGeom prst="rect">
              <a:avLst/>
            </a:prstGeom>
            <a:noFill/>
          </p:spPr>
          <p:txBody>
            <a:bodyPr wrap="none" rtlCol="0">
              <a:spAutoFit/>
            </a:bodyPr>
            <a:lstStyle/>
            <a:p>
              <a:r>
                <a:rPr kumimoji="1" lang="ja-JP" altLang="en-US" sz="900" dirty="0">
                  <a:solidFill>
                    <a:srgbClr val="FF6666"/>
                  </a:solidFill>
                  <a:latin typeface="Meiryo" charset="-128"/>
                  <a:ea typeface="Meiryo" charset="-128"/>
                  <a:cs typeface="Meiryo" charset="-128"/>
                </a:rPr>
                <a:t>現場からの</a:t>
              </a:r>
              <a:endParaRPr kumimoji="1" lang="en-US" altLang="ja-JP" sz="900" dirty="0">
                <a:solidFill>
                  <a:srgbClr val="FF6666"/>
                </a:solidFill>
                <a:latin typeface="Meiryo" charset="-128"/>
                <a:ea typeface="Meiryo" charset="-128"/>
                <a:cs typeface="Meiryo" charset="-128"/>
              </a:endParaRPr>
            </a:p>
            <a:p>
              <a:r>
                <a:rPr kumimoji="1" lang="ja-JP" altLang="en-US" sz="9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397219" y="4788736"/>
              <a:ext cx="992579" cy="369332"/>
            </a:xfrm>
            <a:prstGeom prst="rect">
              <a:avLst/>
            </a:prstGeom>
            <a:noFill/>
          </p:spPr>
          <p:txBody>
            <a:bodyPr wrap="none" rtlCol="0">
              <a:spAutoFit/>
            </a:bodyPr>
            <a:lstStyle/>
            <a:p>
              <a:r>
                <a:rPr kumimoji="1" lang="ja-JP" altLang="en-US" sz="900" dirty="0">
                  <a:solidFill>
                    <a:srgbClr val="FF6666"/>
                  </a:solidFill>
                  <a:latin typeface="Meiryo" charset="-128"/>
                  <a:ea typeface="Meiryo" charset="-128"/>
                  <a:cs typeface="Meiryo" charset="-128"/>
                </a:rPr>
                <a:t>現場からの</a:t>
              </a:r>
              <a:endParaRPr kumimoji="1" lang="en-US" altLang="ja-JP" sz="900" dirty="0">
                <a:solidFill>
                  <a:srgbClr val="FF6666"/>
                </a:solidFill>
                <a:latin typeface="Meiryo" charset="-128"/>
                <a:ea typeface="Meiryo" charset="-128"/>
                <a:cs typeface="Meiryo" charset="-128"/>
              </a:endParaRPr>
            </a:p>
            <a:p>
              <a:r>
                <a:rPr kumimoji="1" lang="ja-JP" altLang="en-US" sz="9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368541" y="4216437"/>
              <a:ext cx="992579" cy="369332"/>
            </a:xfrm>
            <a:prstGeom prst="rect">
              <a:avLst/>
            </a:prstGeom>
            <a:noFill/>
          </p:spPr>
          <p:txBody>
            <a:bodyPr wrap="none" rtlCol="0">
              <a:spAutoFit/>
            </a:bodyPr>
            <a:lstStyle/>
            <a:p>
              <a:r>
                <a:rPr kumimoji="1" lang="ja-JP" altLang="en-US" sz="900" dirty="0">
                  <a:solidFill>
                    <a:srgbClr val="FF6666"/>
                  </a:solidFill>
                  <a:latin typeface="Meiryo" charset="-128"/>
                  <a:ea typeface="Meiryo" charset="-128"/>
                  <a:cs typeface="Meiryo" charset="-128"/>
                </a:rPr>
                <a:t>現場からの</a:t>
              </a:r>
              <a:endParaRPr kumimoji="1" lang="en-US" altLang="ja-JP" sz="900" dirty="0">
                <a:solidFill>
                  <a:srgbClr val="FF6666"/>
                </a:solidFill>
                <a:latin typeface="Meiryo" charset="-128"/>
                <a:ea typeface="Meiryo" charset="-128"/>
                <a:cs typeface="Meiryo" charset="-128"/>
              </a:endParaRPr>
            </a:p>
            <a:p>
              <a:r>
                <a:rPr kumimoji="1" lang="ja-JP" altLang="en-US" sz="900" dirty="0">
                  <a:solidFill>
                    <a:srgbClr val="FF6666"/>
                  </a:solidFill>
                  <a:latin typeface="Meiryo" charset="-128"/>
                  <a:ea typeface="Meiryo" charset="-128"/>
                  <a:cs typeface="Meiryo" charset="-128"/>
                </a:rPr>
                <a:t>フィードバック</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59593" y="4164416"/>
              <a:ext cx="4737966" cy="246221"/>
            </a:xfrm>
            <a:prstGeom prst="rect">
              <a:avLst/>
            </a:prstGeom>
            <a:noFill/>
          </p:spPr>
          <p:txBody>
            <a:bodyPr wrap="square" rtlCol="0">
              <a:spAutoFit/>
            </a:bodyPr>
            <a:lstStyle/>
            <a:p>
              <a:r>
                <a:rPr kumimoji="1" lang="ja-JP" altLang="en-US" sz="1000" dirty="0">
                  <a:solidFill>
                    <a:srgbClr val="0432FF"/>
                  </a:solidFill>
                  <a:latin typeface="Meiryo" charset="-128"/>
                  <a:ea typeface="Meiryo" charset="-128"/>
                  <a:cs typeface="Meiryo" charset="-128"/>
                </a:rPr>
                <a:t>途中の</a:t>
              </a:r>
              <a:r>
                <a:rPr kumimoji="1" lang="ja-JP" altLang="en-US" sz="1000">
                  <a:solidFill>
                    <a:srgbClr val="0432FF"/>
                  </a:solidFill>
                  <a:latin typeface="Meiryo" charset="-128"/>
                  <a:ea typeface="Meiryo" charset="-128"/>
                  <a:cs typeface="Meiryo" charset="-128"/>
                </a:rPr>
                <a:t>成果から随時フィードバック</a:t>
              </a:r>
              <a:r>
                <a:rPr kumimoji="1" lang="ja-JP" altLang="en-US" sz="1000" dirty="0">
                  <a:solidFill>
                    <a:srgbClr val="0432FF"/>
                  </a:solidFill>
                  <a:latin typeface="Meiryo" charset="-128"/>
                  <a:ea typeface="Meiryo" charset="-128"/>
                  <a:cs typeface="Meiryo" charset="-128"/>
                </a:rPr>
                <a:t>を</a:t>
              </a:r>
              <a:r>
                <a:rPr kumimoji="1" lang="ja-JP" altLang="en-US" sz="1000">
                  <a:solidFill>
                    <a:srgbClr val="0432FF"/>
                  </a:solidFill>
                  <a:latin typeface="Meiryo" charset="-128"/>
                  <a:ea typeface="Meiryo" charset="-128"/>
                  <a:cs typeface="Meiryo" charset="-128"/>
                </a:rPr>
                <a:t>得て、仕様</a:t>
              </a:r>
              <a:r>
                <a:rPr kumimoji="1" lang="ja-JP" altLang="en-US" sz="1000" dirty="0">
                  <a:solidFill>
                    <a:srgbClr val="0432FF"/>
                  </a:solidFill>
                  <a:latin typeface="Meiryo" charset="-128"/>
                  <a:ea typeface="Meiryo" charset="-128"/>
                  <a:cs typeface="Meiryo" charset="-128"/>
                </a:rPr>
                <a:t>や優先順位の変更を許容する。</a:t>
              </a:r>
            </a:p>
          </p:txBody>
        </p:sp>
        <p:sp>
          <p:nvSpPr>
            <p:cNvPr id="54" name="テキスト ボックス 53"/>
            <p:cNvSpPr txBox="1"/>
            <p:nvPr/>
          </p:nvSpPr>
          <p:spPr>
            <a:xfrm>
              <a:off x="447569" y="3593120"/>
              <a:ext cx="1800493" cy="369332"/>
            </a:xfrm>
            <a:prstGeom prst="rect">
              <a:avLst/>
            </a:prstGeom>
            <a:noFill/>
          </p:spPr>
          <p:txBody>
            <a:bodyPr wrap="none" rtlCol="0">
              <a:spAutoFit/>
            </a:bodyPr>
            <a:lstStyle/>
            <a:p>
              <a:r>
                <a:rPr lang="ja-JP" altLang="en-US" b="1">
                  <a:solidFill>
                    <a:srgbClr val="0432FF"/>
                  </a:solidFill>
                  <a:latin typeface="Meiryo" charset="-128"/>
                  <a:ea typeface="Meiryo" charset="-128"/>
                  <a:cs typeface="Meiryo" charset="-128"/>
                </a:rPr>
                <a:t>アジャイル開発</a:t>
              </a:r>
              <a:endParaRPr kumimoji="1" lang="ja-JP" altLang="en-US" dirty="0">
                <a:solidFill>
                  <a:srgbClr val="0432FF"/>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b="1" dirty="0">
                  <a:solidFill>
                    <a:srgbClr val="0432FF"/>
                  </a:solidFill>
                  <a:latin typeface="Meiryo" charset="-128"/>
                  <a:ea typeface="Meiryo" charset="-128"/>
                  <a:cs typeface="Meiryo" charset="-128"/>
                </a:rPr>
                <a:t>目標としていたビジネスの成果が</a:t>
              </a:r>
              <a:endParaRPr kumimoji="1" lang="en-US" altLang="ja-JP" sz="1200" b="1" dirty="0">
                <a:solidFill>
                  <a:srgbClr val="0432FF"/>
                </a:solidFill>
                <a:latin typeface="Meiryo" charset="-128"/>
                <a:ea typeface="Meiryo" charset="-128"/>
                <a:cs typeface="Meiryo" charset="-128"/>
              </a:endParaRPr>
            </a:p>
            <a:p>
              <a:pPr algn="r"/>
              <a:r>
                <a:rPr kumimoji="1" lang="ja-JP" altLang="en-US" sz="1200" b="1"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48355" y="3894811"/>
              <a:ext cx="2646878"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a:t>
              </a:r>
              <a:r>
                <a:rPr kumimoji="1" lang="ja-JP" altLang="en-US" sz="1400" b="1" u="sng">
                  <a:solidFill>
                    <a:srgbClr val="0432FF"/>
                  </a:solidFill>
                  <a:latin typeface="Meiryo" charset="-128"/>
                  <a:ea typeface="Meiryo" charset="-128"/>
                  <a:cs typeface="Meiryo" charset="-128"/>
                </a:rPr>
                <a:t>る</a:t>
              </a:r>
              <a:r>
                <a:rPr kumimoji="1" lang="ja-JP" altLang="en-US" sz="1200">
                  <a:solidFill>
                    <a:srgbClr val="0432FF"/>
                  </a:solidFill>
                  <a:latin typeface="Meiryo" charset="-128"/>
                  <a:ea typeface="Meiryo" charset="-128"/>
                  <a:cs typeface="Meiryo" charset="-128"/>
                </a:rPr>
                <a:t>を前提</a:t>
              </a:r>
              <a:endParaRPr kumimoji="1" lang="ja-JP" altLang="en-US" sz="1200" dirty="0">
                <a:solidFill>
                  <a:srgbClr val="0432FF"/>
                </a:solidFill>
                <a:latin typeface="Meiryo" charset="-128"/>
                <a:ea typeface="Meiryo" charset="-128"/>
                <a:cs typeface="Meiryo" charset="-128"/>
              </a:endParaRPr>
            </a:p>
          </p:txBody>
        </p:sp>
        <p:sp>
          <p:nvSpPr>
            <p:cNvPr id="6" name="テキスト ボックス 5">
              <a:extLst>
                <a:ext uri="{FF2B5EF4-FFF2-40B4-BE49-F238E27FC236}">
                  <a16:creationId xmlns:a16="http://schemas.microsoft.com/office/drawing/2014/main" id="{6BE29789-A397-2D9A-A792-B85EA0820D41}"/>
                </a:ext>
              </a:extLst>
            </p:cNvPr>
            <p:cNvSpPr txBox="1"/>
            <p:nvPr/>
          </p:nvSpPr>
          <p:spPr>
            <a:xfrm>
              <a:off x="2574743" y="5605209"/>
              <a:ext cx="700833" cy="369332"/>
            </a:xfrm>
            <a:prstGeom prst="rect">
              <a:avLst/>
            </a:prstGeom>
            <a:noFill/>
          </p:spPr>
          <p:txBody>
            <a:bodyPr wrap="none" rtlCol="0">
              <a:spAutoFit/>
            </a:bodyPr>
            <a:lstStyle/>
            <a:p>
              <a:r>
                <a:rPr kumimoji="1" lang="en-US" altLang="ja-JP" dirty="0">
                  <a:solidFill>
                    <a:schemeClr val="tx1">
                      <a:lumMod val="50000"/>
                      <a:lumOff val="50000"/>
                    </a:schemeClr>
                  </a:solidFill>
                  <a:latin typeface="Meiryo" panose="020B0604030504040204" pitchFamily="34" charset="-128"/>
                  <a:ea typeface="Meiryo" panose="020B0604030504040204" pitchFamily="34" charset="-128"/>
                </a:rPr>
                <a:t>40</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点</a:t>
              </a:r>
            </a:p>
          </p:txBody>
        </p:sp>
        <p:sp>
          <p:nvSpPr>
            <p:cNvPr id="7" name="テキスト ボックス 6">
              <a:extLst>
                <a:ext uri="{FF2B5EF4-FFF2-40B4-BE49-F238E27FC236}">
                  <a16:creationId xmlns:a16="http://schemas.microsoft.com/office/drawing/2014/main" id="{8C265422-1AD5-3A81-60DF-4B900C88D38B}"/>
                </a:ext>
              </a:extLst>
            </p:cNvPr>
            <p:cNvSpPr txBox="1"/>
            <p:nvPr/>
          </p:nvSpPr>
          <p:spPr>
            <a:xfrm>
              <a:off x="4479292" y="5134483"/>
              <a:ext cx="700833" cy="369332"/>
            </a:xfrm>
            <a:prstGeom prst="rect">
              <a:avLst/>
            </a:prstGeom>
            <a:noFill/>
          </p:spPr>
          <p:txBody>
            <a:bodyPr wrap="none" rtlCol="0">
              <a:spAutoFit/>
            </a:bodyPr>
            <a:lstStyle/>
            <a:p>
              <a:r>
                <a:rPr lang="en-US" altLang="ja-JP" dirty="0">
                  <a:solidFill>
                    <a:schemeClr val="tx1">
                      <a:lumMod val="50000"/>
                      <a:lumOff val="50000"/>
                    </a:schemeClr>
                  </a:solidFill>
                  <a:latin typeface="Meiryo" panose="020B0604030504040204" pitchFamily="34" charset="-128"/>
                  <a:ea typeface="Meiryo" panose="020B0604030504040204" pitchFamily="34" charset="-128"/>
                </a:rPr>
                <a:t>6</a:t>
              </a:r>
              <a:r>
                <a:rPr kumimoji="1" lang="en-US" altLang="ja-JP" dirty="0">
                  <a:solidFill>
                    <a:schemeClr val="tx1">
                      <a:lumMod val="50000"/>
                      <a:lumOff val="50000"/>
                    </a:schemeClr>
                  </a:solidFill>
                  <a:latin typeface="Meiryo" panose="020B0604030504040204" pitchFamily="34" charset="-128"/>
                  <a:ea typeface="Meiryo" panose="020B0604030504040204" pitchFamily="34" charset="-128"/>
                </a:rPr>
                <a:t>0</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点</a:t>
              </a:r>
            </a:p>
          </p:txBody>
        </p:sp>
        <p:sp>
          <p:nvSpPr>
            <p:cNvPr id="10" name="テキスト ボックス 9">
              <a:extLst>
                <a:ext uri="{FF2B5EF4-FFF2-40B4-BE49-F238E27FC236}">
                  <a16:creationId xmlns:a16="http://schemas.microsoft.com/office/drawing/2014/main" id="{20B4DDC0-C5BF-F8AC-F415-C0FC903CF906}"/>
                </a:ext>
              </a:extLst>
            </p:cNvPr>
            <p:cNvSpPr txBox="1"/>
            <p:nvPr/>
          </p:nvSpPr>
          <p:spPr>
            <a:xfrm>
              <a:off x="6567804" y="4544722"/>
              <a:ext cx="700833" cy="369332"/>
            </a:xfrm>
            <a:prstGeom prst="rect">
              <a:avLst/>
            </a:prstGeom>
            <a:noFill/>
          </p:spPr>
          <p:txBody>
            <a:bodyPr wrap="none" rtlCol="0">
              <a:spAutoFit/>
            </a:bodyPr>
            <a:lstStyle/>
            <a:p>
              <a:r>
                <a:rPr kumimoji="1" lang="en-US" altLang="ja-JP" dirty="0">
                  <a:solidFill>
                    <a:srgbClr val="0432FF"/>
                  </a:solidFill>
                  <a:latin typeface="Meiryo" panose="020B0604030504040204" pitchFamily="34" charset="-128"/>
                  <a:ea typeface="Meiryo" panose="020B0604030504040204" pitchFamily="34" charset="-128"/>
                </a:rPr>
                <a:t>80</a:t>
              </a:r>
              <a:r>
                <a:rPr kumimoji="1" lang="ja-JP" altLang="en-US">
                  <a:solidFill>
                    <a:srgbClr val="0432FF"/>
                  </a:solidFill>
                  <a:latin typeface="Meiryo" panose="020B0604030504040204" pitchFamily="34" charset="-128"/>
                  <a:ea typeface="Meiryo" panose="020B0604030504040204" pitchFamily="34" charset="-128"/>
                </a:rPr>
                <a:t>点</a:t>
              </a:r>
            </a:p>
          </p:txBody>
        </p:sp>
        <p:pic>
          <p:nvPicPr>
            <p:cNvPr id="36" name="図 35">
              <a:extLst>
                <a:ext uri="{FF2B5EF4-FFF2-40B4-BE49-F238E27FC236}">
                  <a16:creationId xmlns:a16="http://schemas.microsoft.com/office/drawing/2014/main" id="{E0A69E3C-0A63-F0B1-F341-663E91F2E590}"/>
                </a:ext>
              </a:extLst>
            </p:cNvPr>
            <p:cNvPicPr>
              <a:picLocks noChangeAspect="1"/>
            </p:cNvPicPr>
            <p:nvPr/>
          </p:nvPicPr>
          <p:blipFill>
            <a:blip r:embed="rId5"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50544" y="4486161"/>
              <a:ext cx="567316" cy="567316"/>
            </a:xfrm>
            <a:prstGeom prst="rect">
              <a:avLst/>
            </a:prstGeom>
          </p:spPr>
        </p:pic>
        <p:sp>
          <p:nvSpPr>
            <p:cNvPr id="47" name="テキスト ボックス 46">
              <a:extLst>
                <a:ext uri="{FF2B5EF4-FFF2-40B4-BE49-F238E27FC236}">
                  <a16:creationId xmlns:a16="http://schemas.microsoft.com/office/drawing/2014/main" id="{ABCD688B-9FCF-D20B-655F-63D83CBB0E27}"/>
                </a:ext>
              </a:extLst>
            </p:cNvPr>
            <p:cNvSpPr txBox="1"/>
            <p:nvPr/>
          </p:nvSpPr>
          <p:spPr>
            <a:xfrm>
              <a:off x="994245" y="4526291"/>
              <a:ext cx="2185214" cy="461665"/>
            </a:xfrm>
            <a:prstGeom prst="rect">
              <a:avLst/>
            </a:prstGeom>
            <a:noFill/>
          </p:spPr>
          <p:txBody>
            <a:bodyPr wrap="none" rtlCol="0">
              <a:spAutoFit/>
            </a:bodyPr>
            <a:lstStyle/>
            <a:p>
              <a:pPr algn="r"/>
              <a:r>
                <a:rPr lang="ja-JP" altLang="en-US" sz="1200" b="1">
                  <a:solidFill>
                    <a:srgbClr val="0432FF"/>
                  </a:solidFill>
                  <a:latin typeface="Meiryo" panose="020B0604030504040204" pitchFamily="34" charset="-128"/>
                  <a:ea typeface="Meiryo" panose="020B0604030504040204" pitchFamily="34" charset="-128"/>
                </a:rPr>
                <a:t>ユーザーが納得する</a:t>
              </a:r>
              <a:endParaRPr lang="en-US" altLang="ja-JP" sz="1200" b="1" dirty="0">
                <a:solidFill>
                  <a:srgbClr val="0432FF"/>
                </a:solidFill>
                <a:latin typeface="Meiryo" panose="020B0604030504040204" pitchFamily="34" charset="-128"/>
                <a:ea typeface="Meiryo" panose="020B0604030504040204" pitchFamily="34" charset="-128"/>
              </a:endParaRPr>
            </a:p>
            <a:p>
              <a:pPr algn="r"/>
              <a:r>
                <a:rPr lang="ja-JP" altLang="en-US" sz="1200" b="1">
                  <a:solidFill>
                    <a:srgbClr val="0432FF"/>
                  </a:solidFill>
                  <a:latin typeface="Meiryo" panose="020B0604030504040204" pitchFamily="34" charset="-128"/>
                  <a:ea typeface="Meiryo" panose="020B0604030504040204" pitchFamily="34" charset="-128"/>
                </a:rPr>
                <a:t>期間と予算の中で最大の満足</a:t>
              </a:r>
              <a:endParaRPr kumimoji="1" lang="ja-JP" altLang="en-US" sz="1200" b="1">
                <a:solidFill>
                  <a:srgbClr val="0432FF"/>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584E99EC-E5AD-013F-1B92-E3C5D0519D43}"/>
                </a:ext>
              </a:extLst>
            </p:cNvPr>
            <p:cNvSpPr txBox="1"/>
            <p:nvPr/>
          </p:nvSpPr>
          <p:spPr>
            <a:xfrm>
              <a:off x="3934796" y="3593429"/>
              <a:ext cx="1800494" cy="523220"/>
            </a:xfrm>
            <a:prstGeom prst="rect">
              <a:avLst/>
            </a:prstGeom>
            <a:noFill/>
          </p:spPr>
          <p:txBody>
            <a:bodyPr wrap="none" rtlCol="0">
              <a:spAutoFit/>
            </a:bodyPr>
            <a:lstStyle/>
            <a:p>
              <a:pPr algn="r"/>
              <a:r>
                <a:rPr kumimoji="1" lang="ja-JP" altLang="en-US" sz="1400">
                  <a:solidFill>
                    <a:srgbClr val="0432FF"/>
                  </a:solidFill>
                  <a:latin typeface="Meiryo" panose="020B0604030504040204" pitchFamily="34" charset="-128"/>
                  <a:ea typeface="Meiryo" panose="020B0604030504040204" pitchFamily="34" charset="-128"/>
                </a:rPr>
                <a:t>ユーザーが満足する</a:t>
              </a:r>
              <a:endParaRPr kumimoji="1" lang="en-US" altLang="ja-JP" sz="1400" dirty="0">
                <a:solidFill>
                  <a:srgbClr val="0432FF"/>
                </a:solidFill>
                <a:latin typeface="Meiryo" panose="020B0604030504040204" pitchFamily="34" charset="-128"/>
                <a:ea typeface="Meiryo" panose="020B0604030504040204" pitchFamily="34" charset="-128"/>
              </a:endParaRPr>
            </a:p>
            <a:p>
              <a:pPr algn="r"/>
              <a:r>
                <a:rPr lang="ja-JP" altLang="en-US" sz="1400" b="1" u="sng">
                  <a:solidFill>
                    <a:srgbClr val="0432FF"/>
                  </a:solidFill>
                  <a:latin typeface="Meiryo" panose="020B0604030504040204" pitchFamily="34" charset="-128"/>
                  <a:ea typeface="Meiryo" panose="020B0604030504040204" pitchFamily="34" charset="-128"/>
                </a:rPr>
                <a:t>サービスを実現する</a:t>
              </a:r>
              <a:endParaRPr kumimoji="1" lang="ja-JP" altLang="en-US" sz="1400" b="1" u="sng">
                <a:solidFill>
                  <a:srgbClr val="0432FF"/>
                </a:solidFill>
                <a:latin typeface="Meiryo" panose="020B0604030504040204" pitchFamily="34" charset="-128"/>
                <a:ea typeface="Meiryo" panose="020B0604030504040204" pitchFamily="34" charset="-128"/>
              </a:endParaRPr>
            </a:p>
          </p:txBody>
        </p:sp>
        <p:sp>
          <p:nvSpPr>
            <p:cNvPr id="64" name="右矢印 63">
              <a:extLst>
                <a:ext uri="{FF2B5EF4-FFF2-40B4-BE49-F238E27FC236}">
                  <a16:creationId xmlns:a16="http://schemas.microsoft.com/office/drawing/2014/main" id="{0D4770BA-A609-99C3-6726-6DD7BBAA8DA7}"/>
                </a:ext>
              </a:extLst>
            </p:cNvPr>
            <p:cNvSpPr/>
            <p:nvPr/>
          </p:nvSpPr>
          <p:spPr>
            <a:xfrm>
              <a:off x="3281518" y="3664545"/>
              <a:ext cx="609654" cy="354882"/>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10052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a:extLst>
              <a:ext uri="{FF2B5EF4-FFF2-40B4-BE49-F238E27FC236}">
                <a16:creationId xmlns:a16="http://schemas.microsoft.com/office/drawing/2014/main" id="{73C4A9E9-825E-C743-A192-DE3B430071CC}"/>
              </a:ext>
            </a:extLst>
          </p:cNvPr>
          <p:cNvSpPr/>
          <p:nvPr/>
        </p:nvSpPr>
        <p:spPr>
          <a:xfrm>
            <a:off x="158676" y="1102418"/>
            <a:ext cx="8806096" cy="244670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10C71749-1596-6E45-A399-DAC324472D28}"/>
              </a:ext>
            </a:extLst>
          </p:cNvPr>
          <p:cNvSpPr/>
          <p:nvPr/>
        </p:nvSpPr>
        <p:spPr>
          <a:xfrm>
            <a:off x="129131" y="4078640"/>
            <a:ext cx="8806096" cy="24467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左右矢印 52">
            <a:extLst>
              <a:ext uri="{FF2B5EF4-FFF2-40B4-BE49-F238E27FC236}">
                <a16:creationId xmlns:a16="http://schemas.microsoft.com/office/drawing/2014/main" id="{6EB9E11A-9B58-4C46-B569-1E42E830A2C8}"/>
              </a:ext>
            </a:extLst>
          </p:cNvPr>
          <p:cNvSpPr/>
          <p:nvPr/>
        </p:nvSpPr>
        <p:spPr>
          <a:xfrm>
            <a:off x="2204228" y="4808001"/>
            <a:ext cx="1187136" cy="828049"/>
          </a:xfrm>
          <a:prstGeom prst="leftRightArrow">
            <a:avLst>
              <a:gd name="adj1" fmla="val 74736"/>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右矢印 48">
            <a:extLst>
              <a:ext uri="{FF2B5EF4-FFF2-40B4-BE49-F238E27FC236}">
                <a16:creationId xmlns:a16="http://schemas.microsoft.com/office/drawing/2014/main" id="{19500989-25A0-FF47-9B33-2D7D4067C63E}"/>
              </a:ext>
            </a:extLst>
          </p:cNvPr>
          <p:cNvSpPr/>
          <p:nvPr/>
        </p:nvSpPr>
        <p:spPr>
          <a:xfrm>
            <a:off x="2788841" y="1997375"/>
            <a:ext cx="621722" cy="898618"/>
          </a:xfrm>
          <a:prstGeom prst="rightArrow">
            <a:avLst>
              <a:gd name="adj1" fmla="val 71165"/>
              <a:gd name="adj2"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0" name="右矢印 49">
            <a:extLst>
              <a:ext uri="{FF2B5EF4-FFF2-40B4-BE49-F238E27FC236}">
                <a16:creationId xmlns:a16="http://schemas.microsoft.com/office/drawing/2014/main" id="{8FCAD8F1-BFC8-1443-96A4-C2578458D862}"/>
              </a:ext>
            </a:extLst>
          </p:cNvPr>
          <p:cNvSpPr/>
          <p:nvPr/>
        </p:nvSpPr>
        <p:spPr>
          <a:xfrm>
            <a:off x="4054479" y="1961275"/>
            <a:ext cx="621722" cy="898618"/>
          </a:xfrm>
          <a:prstGeom prst="rightArrow">
            <a:avLst>
              <a:gd name="adj1" fmla="val 71165"/>
              <a:gd name="adj2"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1" name="右矢印 50">
            <a:extLst>
              <a:ext uri="{FF2B5EF4-FFF2-40B4-BE49-F238E27FC236}">
                <a16:creationId xmlns:a16="http://schemas.microsoft.com/office/drawing/2014/main" id="{9F4C4BF0-79AF-2F4A-88BA-F5F77B90D730}"/>
              </a:ext>
            </a:extLst>
          </p:cNvPr>
          <p:cNvSpPr/>
          <p:nvPr/>
        </p:nvSpPr>
        <p:spPr>
          <a:xfrm>
            <a:off x="5252520" y="1961275"/>
            <a:ext cx="621722" cy="898618"/>
          </a:xfrm>
          <a:prstGeom prst="rightArrow">
            <a:avLst>
              <a:gd name="adj1" fmla="val 71165"/>
              <a:gd name="adj2"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2" name="右矢印 51">
            <a:extLst>
              <a:ext uri="{FF2B5EF4-FFF2-40B4-BE49-F238E27FC236}">
                <a16:creationId xmlns:a16="http://schemas.microsoft.com/office/drawing/2014/main" id="{EC683718-8D6C-394E-864B-53CDA35C02EC}"/>
              </a:ext>
            </a:extLst>
          </p:cNvPr>
          <p:cNvSpPr/>
          <p:nvPr/>
        </p:nvSpPr>
        <p:spPr>
          <a:xfrm>
            <a:off x="7199266" y="1961275"/>
            <a:ext cx="621722" cy="898618"/>
          </a:xfrm>
          <a:prstGeom prst="rightArrow">
            <a:avLst>
              <a:gd name="adj1" fmla="val 71165"/>
              <a:gd name="adj2"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8" name="右矢印 47">
            <a:extLst>
              <a:ext uri="{FF2B5EF4-FFF2-40B4-BE49-F238E27FC236}">
                <a16:creationId xmlns:a16="http://schemas.microsoft.com/office/drawing/2014/main" id="{F88C0296-297E-BC40-82AA-D0097AE4C4BF}"/>
              </a:ext>
            </a:extLst>
          </p:cNvPr>
          <p:cNvSpPr/>
          <p:nvPr/>
        </p:nvSpPr>
        <p:spPr>
          <a:xfrm>
            <a:off x="1700510" y="1997375"/>
            <a:ext cx="621722" cy="898618"/>
          </a:xfrm>
          <a:prstGeom prst="rightArrow">
            <a:avLst>
              <a:gd name="adj1" fmla="val 71165"/>
              <a:gd name="adj2"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F13E9EF-D9DE-374D-9EC8-CC269AC49681}"/>
              </a:ext>
            </a:extLst>
          </p:cNvPr>
          <p:cNvSpPr>
            <a:spLocks noGrp="1"/>
          </p:cNvSpPr>
          <p:nvPr>
            <p:ph type="title"/>
          </p:nvPr>
        </p:nvSpPr>
        <p:spPr/>
        <p:txBody>
          <a:bodyPr/>
          <a:lstStyle/>
          <a:p>
            <a:r>
              <a:rPr lang="ja-JP" altLang="en-US" sz="2400">
                <a:solidFill>
                  <a:schemeClr val="tx1">
                    <a:lumMod val="50000"/>
                    <a:lumOff val="50000"/>
                  </a:schemeClr>
                </a:solidFill>
              </a:rPr>
              <a:t>アジャイル開発</a:t>
            </a:r>
            <a:r>
              <a:rPr lang="en-US" altLang="ja-JP" sz="2400" dirty="0">
                <a:solidFill>
                  <a:schemeClr val="tx1">
                    <a:lumMod val="50000"/>
                    <a:lumOff val="50000"/>
                  </a:schemeClr>
                </a:solidFill>
              </a:rPr>
              <a:t>:</a:t>
            </a:r>
            <a:r>
              <a:rPr lang="ja-JP" altLang="en-US" sz="2400">
                <a:solidFill>
                  <a:schemeClr val="tx1">
                    <a:lumMod val="50000"/>
                    <a:lumOff val="50000"/>
                  </a:schemeClr>
                </a:solidFill>
              </a:rPr>
              <a:t>システム構築からサービスの提供（体制変化）</a:t>
            </a:r>
            <a:endParaRPr kumimoji="1" lang="ja-JP" altLang="en-US">
              <a:solidFill>
                <a:schemeClr val="tx1">
                  <a:lumMod val="50000"/>
                  <a:lumOff val="50000"/>
                </a:schemeClr>
              </a:solidFill>
            </a:endParaRPr>
          </a:p>
        </p:txBody>
      </p:sp>
      <p:pic>
        <p:nvPicPr>
          <p:cNvPr id="4" name="グラフィックス 3" descr="女性">
            <a:extLst>
              <a:ext uri="{FF2B5EF4-FFF2-40B4-BE49-F238E27FC236}">
                <a16:creationId xmlns:a16="http://schemas.microsoft.com/office/drawing/2014/main" id="{61383255-6F9C-5340-88B8-6DD8B977502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92071" y="1960648"/>
            <a:ext cx="914400" cy="914400"/>
          </a:xfrm>
          <a:prstGeom prst="rect">
            <a:avLst/>
          </a:prstGeom>
          <a:effectLst>
            <a:outerShdw blurRad="50800" dist="38100" dir="2700000" algn="tl" rotWithShape="0">
              <a:prstClr val="black">
                <a:alpha val="40000"/>
              </a:prstClr>
            </a:outerShdw>
          </a:effectLst>
        </p:spPr>
      </p:pic>
      <p:pic>
        <p:nvPicPr>
          <p:cNvPr id="5" name="グラフィックス 4" descr="男性">
            <a:extLst>
              <a:ext uri="{FF2B5EF4-FFF2-40B4-BE49-F238E27FC236}">
                <a16:creationId xmlns:a16="http://schemas.microsoft.com/office/drawing/2014/main" id="{E94A56F4-1A79-D34C-A713-F29F8CE1338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94442" y="1962954"/>
            <a:ext cx="914400" cy="914400"/>
          </a:xfrm>
          <a:prstGeom prst="rect">
            <a:avLst/>
          </a:prstGeom>
          <a:effectLst>
            <a:outerShdw blurRad="50800" dist="38100" dir="2700000" algn="tl" rotWithShape="0">
              <a:prstClr val="black">
                <a:alpha val="40000"/>
              </a:prstClr>
            </a:outerShdw>
          </a:effectLst>
        </p:spPr>
      </p:pic>
      <p:pic>
        <p:nvPicPr>
          <p:cNvPr id="6" name="グラフィックス 5" descr="グループ">
            <a:extLst>
              <a:ext uri="{FF2B5EF4-FFF2-40B4-BE49-F238E27FC236}">
                <a16:creationId xmlns:a16="http://schemas.microsoft.com/office/drawing/2014/main" id="{7B6D41B7-849D-5A44-845C-7AE4094380F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58297" y="1748949"/>
            <a:ext cx="1331100" cy="1331100"/>
          </a:xfrm>
          <a:prstGeom prst="rect">
            <a:avLst/>
          </a:prstGeom>
          <a:effectLst>
            <a:outerShdw blurRad="50800" dist="38100" dir="2700000" algn="tl" rotWithShape="0">
              <a:prstClr val="black">
                <a:alpha val="40000"/>
              </a:prstClr>
            </a:outerShdw>
          </a:effectLst>
        </p:spPr>
      </p:pic>
      <p:pic>
        <p:nvPicPr>
          <p:cNvPr id="7" name="グラフィックス 6" descr="混乱した人">
            <a:extLst>
              <a:ext uri="{FF2B5EF4-FFF2-40B4-BE49-F238E27FC236}">
                <a16:creationId xmlns:a16="http://schemas.microsoft.com/office/drawing/2014/main" id="{1EC9A73D-BCDD-D44E-8AC0-19057602C19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233378" y="1962954"/>
            <a:ext cx="914400" cy="914400"/>
          </a:xfrm>
          <a:prstGeom prst="rect">
            <a:avLst/>
          </a:prstGeom>
          <a:effectLst>
            <a:outerShdw blurRad="50800" dist="38100" dir="2700000" algn="tl" rotWithShape="0">
              <a:prstClr val="black">
                <a:alpha val="40000"/>
              </a:prstClr>
            </a:outerShdw>
          </a:effectLst>
        </p:spPr>
      </p:pic>
      <p:pic>
        <p:nvPicPr>
          <p:cNvPr id="8" name="グラフィックス 7" descr="ユーザー">
            <a:extLst>
              <a:ext uri="{FF2B5EF4-FFF2-40B4-BE49-F238E27FC236}">
                <a16:creationId xmlns:a16="http://schemas.microsoft.com/office/drawing/2014/main" id="{8861B5FA-5305-074C-9715-9E8909FD368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1621" y="1783472"/>
            <a:ext cx="1331100" cy="1331100"/>
          </a:xfrm>
          <a:prstGeom prst="rect">
            <a:avLst/>
          </a:prstGeom>
          <a:effectLst>
            <a:outerShdw blurRad="50800" dist="38100" dir="2700000" algn="tl" rotWithShape="0">
              <a:prstClr val="black">
                <a:alpha val="40000"/>
              </a:prstClr>
            </a:outerShdw>
          </a:effectLst>
        </p:spPr>
      </p:pic>
      <p:pic>
        <p:nvPicPr>
          <p:cNvPr id="9" name="グラフィックス 8" descr="ユーザー">
            <a:extLst>
              <a:ext uri="{FF2B5EF4-FFF2-40B4-BE49-F238E27FC236}">
                <a16:creationId xmlns:a16="http://schemas.microsoft.com/office/drawing/2014/main" id="{0548A7DD-73D6-9142-8365-0111BB46C3BD}"/>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229364" y="2523834"/>
            <a:ext cx="914400" cy="914400"/>
          </a:xfrm>
          <a:prstGeom prst="rect">
            <a:avLst/>
          </a:prstGeom>
          <a:effectLst>
            <a:outerShdw blurRad="50800" dist="38100" dir="2700000" algn="tl" rotWithShape="0">
              <a:prstClr val="black">
                <a:alpha val="40000"/>
              </a:prstClr>
            </a:outerShdw>
          </a:effectLst>
        </p:spPr>
      </p:pic>
      <p:pic>
        <p:nvPicPr>
          <p:cNvPr id="10" name="グラフィックス 9" descr="ユーザー">
            <a:extLst>
              <a:ext uri="{FF2B5EF4-FFF2-40B4-BE49-F238E27FC236}">
                <a16:creationId xmlns:a16="http://schemas.microsoft.com/office/drawing/2014/main" id="{F822A21C-03B3-F249-81E1-45127A0C045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37399" y="4650481"/>
            <a:ext cx="1331100" cy="1331100"/>
          </a:xfrm>
          <a:prstGeom prst="rect">
            <a:avLst/>
          </a:prstGeom>
          <a:effectLst>
            <a:outerShdw blurRad="50800" dist="38100" dir="2700000" algn="tl" rotWithShape="0">
              <a:prstClr val="black">
                <a:alpha val="40000"/>
              </a:prstClr>
            </a:outerShdw>
          </a:effectLst>
        </p:spPr>
      </p:pic>
      <p:pic>
        <p:nvPicPr>
          <p:cNvPr id="14" name="グラフィックス 13" descr="ユーザー">
            <a:extLst>
              <a:ext uri="{FF2B5EF4-FFF2-40B4-BE49-F238E27FC236}">
                <a16:creationId xmlns:a16="http://schemas.microsoft.com/office/drawing/2014/main" id="{4558FEAC-C303-A941-83D6-3D11F408A4A2}"/>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692071" y="2523834"/>
            <a:ext cx="914400" cy="914400"/>
          </a:xfrm>
          <a:prstGeom prst="rect">
            <a:avLst/>
          </a:prstGeom>
          <a:effectLst>
            <a:outerShdw blurRad="50800" dist="38100" dir="2700000" algn="tl" rotWithShape="0">
              <a:prstClr val="black">
                <a:alpha val="40000"/>
              </a:prstClr>
            </a:outerShdw>
          </a:effectLst>
        </p:spPr>
      </p:pic>
      <p:sp>
        <p:nvSpPr>
          <p:cNvPr id="15" name="テキスト ボックス 14">
            <a:extLst>
              <a:ext uri="{FF2B5EF4-FFF2-40B4-BE49-F238E27FC236}">
                <a16:creationId xmlns:a16="http://schemas.microsoft.com/office/drawing/2014/main" id="{CBEC5035-733A-9640-AB28-BF04F7555FB1}"/>
              </a:ext>
            </a:extLst>
          </p:cNvPr>
          <p:cNvSpPr txBox="1"/>
          <p:nvPr/>
        </p:nvSpPr>
        <p:spPr>
          <a:xfrm>
            <a:off x="440289" y="1566109"/>
            <a:ext cx="1235851"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7030A0"/>
                </a:solidFill>
                <a:effectLst/>
                <a:uLnTx/>
                <a:uFillTx/>
                <a:latin typeface="游ゴシック" panose="020F0502020204030204"/>
                <a:ea typeface="游ゴシック" panose="020B0400000000000000" pitchFamily="34" charset="-128"/>
                <a:cs typeface="+mn-cs"/>
              </a:rPr>
              <a:t>ユーザー</a:t>
            </a:r>
          </a:p>
        </p:txBody>
      </p:sp>
      <p:sp>
        <p:nvSpPr>
          <p:cNvPr id="16" name="テキスト ボックス 15">
            <a:extLst>
              <a:ext uri="{FF2B5EF4-FFF2-40B4-BE49-F238E27FC236}">
                <a16:creationId xmlns:a16="http://schemas.microsoft.com/office/drawing/2014/main" id="{EB8BD077-4049-714E-8E44-392A6AB632A2}"/>
              </a:ext>
            </a:extLst>
          </p:cNvPr>
          <p:cNvSpPr txBox="1"/>
          <p:nvPr/>
        </p:nvSpPr>
        <p:spPr>
          <a:xfrm>
            <a:off x="1935326" y="1569112"/>
            <a:ext cx="1235851"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rPr>
              <a:t>まとめ役</a:t>
            </a:r>
          </a:p>
        </p:txBody>
      </p:sp>
      <p:sp>
        <p:nvSpPr>
          <p:cNvPr id="17" name="テキスト ボックス 16">
            <a:extLst>
              <a:ext uri="{FF2B5EF4-FFF2-40B4-BE49-F238E27FC236}">
                <a16:creationId xmlns:a16="http://schemas.microsoft.com/office/drawing/2014/main" id="{6AE3B38B-FB5F-1642-AA9E-E47CEA799C3C}"/>
              </a:ext>
            </a:extLst>
          </p:cNvPr>
          <p:cNvSpPr txBox="1"/>
          <p:nvPr/>
        </p:nvSpPr>
        <p:spPr>
          <a:xfrm>
            <a:off x="6013081" y="4388502"/>
            <a:ext cx="2447351"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2">
                    <a:lumMod val="75000"/>
                  </a:schemeClr>
                </a:solidFill>
                <a:effectLst/>
                <a:uLnTx/>
                <a:uFillTx/>
                <a:latin typeface="游ゴシック" panose="020F0502020204030204"/>
                <a:ea typeface="游ゴシック" panose="020B0400000000000000" pitchFamily="34" charset="-128"/>
                <a:cs typeface="+mn-cs"/>
              </a:rPr>
              <a:t>プログラマー</a:t>
            </a:r>
            <a:endParaRPr kumimoji="1" lang="ja-JP" altLang="en-US"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endParaRPr>
          </a:p>
        </p:txBody>
      </p:sp>
      <p:sp>
        <p:nvSpPr>
          <p:cNvPr id="18" name="テキスト ボックス 17">
            <a:extLst>
              <a:ext uri="{FF2B5EF4-FFF2-40B4-BE49-F238E27FC236}">
                <a16:creationId xmlns:a16="http://schemas.microsoft.com/office/drawing/2014/main" id="{7E5DFCF6-F716-B644-A3BC-E1DA8D8A8829}"/>
              </a:ext>
            </a:extLst>
          </p:cNvPr>
          <p:cNvSpPr txBox="1"/>
          <p:nvPr/>
        </p:nvSpPr>
        <p:spPr>
          <a:xfrm>
            <a:off x="4365921" y="1562936"/>
            <a:ext cx="1235851"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rPr>
              <a:t>SE</a:t>
            </a:r>
            <a:endParaRPr kumimoji="1" lang="ja-JP" altLang="en-US"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endParaRPr>
          </a:p>
        </p:txBody>
      </p:sp>
      <p:pic>
        <p:nvPicPr>
          <p:cNvPr id="19" name="グラフィックス 18" descr="女性">
            <a:extLst>
              <a:ext uri="{FF2B5EF4-FFF2-40B4-BE49-F238E27FC236}">
                <a16:creationId xmlns:a16="http://schemas.microsoft.com/office/drawing/2014/main" id="{D46BF24B-F88E-BD43-9E86-0BCC67C7081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26647" y="1960648"/>
            <a:ext cx="914400" cy="914400"/>
          </a:xfrm>
          <a:prstGeom prst="rect">
            <a:avLst/>
          </a:prstGeom>
        </p:spPr>
      </p:pic>
      <p:sp>
        <p:nvSpPr>
          <p:cNvPr id="20" name="テキスト ボックス 19">
            <a:extLst>
              <a:ext uri="{FF2B5EF4-FFF2-40B4-BE49-F238E27FC236}">
                <a16:creationId xmlns:a16="http://schemas.microsoft.com/office/drawing/2014/main" id="{A25681ED-22EC-9148-9C15-D7AD69869D53}"/>
              </a:ext>
            </a:extLst>
          </p:cNvPr>
          <p:cNvSpPr txBox="1"/>
          <p:nvPr/>
        </p:nvSpPr>
        <p:spPr>
          <a:xfrm>
            <a:off x="5690335" y="1569112"/>
            <a:ext cx="175380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rPr>
              <a:t>プログラマー</a:t>
            </a:r>
          </a:p>
        </p:txBody>
      </p:sp>
      <p:sp>
        <p:nvSpPr>
          <p:cNvPr id="21" name="テキスト ボックス 20">
            <a:extLst>
              <a:ext uri="{FF2B5EF4-FFF2-40B4-BE49-F238E27FC236}">
                <a16:creationId xmlns:a16="http://schemas.microsoft.com/office/drawing/2014/main" id="{F256958D-51F7-1747-BABF-8ACE144EDFF7}"/>
              </a:ext>
            </a:extLst>
          </p:cNvPr>
          <p:cNvSpPr txBox="1"/>
          <p:nvPr/>
        </p:nvSpPr>
        <p:spPr>
          <a:xfrm>
            <a:off x="7512613" y="1466858"/>
            <a:ext cx="1235851"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rPr>
              <a:t>テスター</a:t>
            </a:r>
            <a:endParaRPr kumimoji="1" lang="en-US" altLang="ja-JP"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rPr>
              <a:t>品質保証</a:t>
            </a:r>
          </a:p>
        </p:txBody>
      </p:sp>
      <p:sp>
        <p:nvSpPr>
          <p:cNvPr id="22" name="テキスト ボックス 21">
            <a:extLst>
              <a:ext uri="{FF2B5EF4-FFF2-40B4-BE49-F238E27FC236}">
                <a16:creationId xmlns:a16="http://schemas.microsoft.com/office/drawing/2014/main" id="{1A3C7A49-7558-3A45-9695-8BD3B99CD72E}"/>
              </a:ext>
            </a:extLst>
          </p:cNvPr>
          <p:cNvSpPr txBox="1"/>
          <p:nvPr/>
        </p:nvSpPr>
        <p:spPr>
          <a:xfrm>
            <a:off x="894536" y="4353663"/>
            <a:ext cx="1416826"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7030A0"/>
                </a:solidFill>
                <a:effectLst/>
                <a:uLnTx/>
                <a:uFillTx/>
                <a:latin typeface="游ゴシック" panose="020F0502020204030204"/>
                <a:ea typeface="游ゴシック" panose="020B0400000000000000" pitchFamily="34" charset="-128"/>
                <a:cs typeface="+mn-cs"/>
              </a:rPr>
              <a:t>ユーザー</a:t>
            </a:r>
            <a:endParaRPr kumimoji="1" lang="ja-JP" altLang="en-US" sz="1400" b="0" i="0" u="none" strike="noStrike" kern="1200" cap="none" spc="0" normalizeH="0" baseline="0" noProof="0" dirty="0">
              <a:ln>
                <a:noFill/>
              </a:ln>
              <a:solidFill>
                <a:srgbClr val="7030A0"/>
              </a:solidFill>
              <a:effectLst/>
              <a:uLnTx/>
              <a:uFillTx/>
              <a:latin typeface="游ゴシック" panose="020F0502020204030204"/>
              <a:ea typeface="游ゴシック" panose="020B0400000000000000" pitchFamily="34" charset="-128"/>
              <a:cs typeface="+mn-cs"/>
            </a:endParaRPr>
          </a:p>
        </p:txBody>
      </p:sp>
      <p:sp>
        <p:nvSpPr>
          <p:cNvPr id="23" name="テキスト ボックス 22">
            <a:extLst>
              <a:ext uri="{FF2B5EF4-FFF2-40B4-BE49-F238E27FC236}">
                <a16:creationId xmlns:a16="http://schemas.microsoft.com/office/drawing/2014/main" id="{98244796-DD7A-424C-BBC8-24BCB741B2D2}"/>
              </a:ext>
            </a:extLst>
          </p:cNvPr>
          <p:cNvSpPr txBox="1"/>
          <p:nvPr/>
        </p:nvSpPr>
        <p:spPr>
          <a:xfrm>
            <a:off x="2484676" y="4276780"/>
            <a:ext cx="2447351"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2">
                    <a:lumMod val="75000"/>
                  </a:schemeClr>
                </a:solidFill>
                <a:effectLst/>
                <a:uLnTx/>
                <a:uFillTx/>
                <a:latin typeface="游ゴシック" panose="020F0502020204030204"/>
                <a:ea typeface="游ゴシック" panose="020B0400000000000000" pitchFamily="34" charset="-128"/>
                <a:cs typeface="+mn-cs"/>
              </a:rPr>
              <a:t>プロダクト</a:t>
            </a:r>
            <a:endParaRPr kumimoji="1" lang="en-US" altLang="ja-JP"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2">
                    <a:lumMod val="75000"/>
                  </a:schemeClr>
                </a:solidFill>
                <a:effectLst/>
                <a:uLnTx/>
                <a:uFillTx/>
                <a:latin typeface="游ゴシック" panose="020F0502020204030204"/>
                <a:ea typeface="游ゴシック" panose="020B0400000000000000" pitchFamily="34" charset="-128"/>
                <a:cs typeface="+mn-cs"/>
              </a:rPr>
              <a:t>オーナー</a:t>
            </a:r>
            <a:endParaRPr kumimoji="1" lang="ja-JP" altLang="en-US"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endParaRPr>
          </a:p>
        </p:txBody>
      </p:sp>
      <p:sp>
        <p:nvSpPr>
          <p:cNvPr id="24" name="テキスト ボックス 23">
            <a:extLst>
              <a:ext uri="{FF2B5EF4-FFF2-40B4-BE49-F238E27FC236}">
                <a16:creationId xmlns:a16="http://schemas.microsoft.com/office/drawing/2014/main" id="{B7BA6619-6880-7240-9963-93413122453D}"/>
              </a:ext>
            </a:extLst>
          </p:cNvPr>
          <p:cNvSpPr txBox="1"/>
          <p:nvPr/>
        </p:nvSpPr>
        <p:spPr>
          <a:xfrm>
            <a:off x="2466902" y="1438773"/>
            <a:ext cx="2447351"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2">
                    <a:lumMod val="75000"/>
                  </a:schemeClr>
                </a:solidFill>
                <a:effectLst/>
                <a:uLnTx/>
                <a:uFillTx/>
                <a:latin typeface="游ゴシック" panose="020F0502020204030204"/>
                <a:ea typeface="游ゴシック" panose="020B0400000000000000" pitchFamily="34" charset="-128"/>
                <a:cs typeface="+mn-cs"/>
              </a:rPr>
              <a:t>プロジェクト</a:t>
            </a:r>
            <a:endParaRPr kumimoji="1" lang="en-US" altLang="ja-JP"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2">
                    <a:lumMod val="75000"/>
                  </a:schemeClr>
                </a:solidFill>
                <a:effectLst/>
                <a:uLnTx/>
                <a:uFillTx/>
                <a:latin typeface="游ゴシック" panose="020F0502020204030204"/>
                <a:ea typeface="游ゴシック" panose="020B0400000000000000" pitchFamily="34" charset="-128"/>
                <a:cs typeface="+mn-cs"/>
              </a:rPr>
              <a:t>管理者</a:t>
            </a:r>
            <a:endParaRPr kumimoji="1" lang="ja-JP" altLang="en-US" sz="1400" b="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34" charset="-128"/>
              <a:cs typeface="+mn-cs"/>
            </a:endParaRPr>
          </a:p>
        </p:txBody>
      </p:sp>
      <p:sp>
        <p:nvSpPr>
          <p:cNvPr id="25" name="テキスト ボックス 24">
            <a:extLst>
              <a:ext uri="{FF2B5EF4-FFF2-40B4-BE49-F238E27FC236}">
                <a16:creationId xmlns:a16="http://schemas.microsoft.com/office/drawing/2014/main" id="{022C0B02-7D20-524B-8740-A546E4AC6E30}"/>
              </a:ext>
            </a:extLst>
          </p:cNvPr>
          <p:cNvSpPr txBox="1"/>
          <p:nvPr/>
        </p:nvSpPr>
        <p:spPr>
          <a:xfrm>
            <a:off x="5521815" y="5913597"/>
            <a:ext cx="1752804" cy="52322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C00000"/>
                </a:solidFill>
                <a:effectLst/>
                <a:uLnTx/>
                <a:uFillTx/>
                <a:latin typeface="游ゴシック" panose="020F0502020204030204"/>
                <a:ea typeface="游ゴシック" panose="020B0400000000000000" pitchFamily="34" charset="-128"/>
                <a:cs typeface="+mn-cs"/>
              </a:rPr>
              <a:t>スクラム</a:t>
            </a:r>
            <a:endParaRPr kumimoji="1" lang="en-US" altLang="ja-JP" sz="14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34"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C00000"/>
                </a:solidFill>
                <a:effectLst/>
                <a:uLnTx/>
                <a:uFillTx/>
                <a:latin typeface="游ゴシック" panose="020F0502020204030204"/>
                <a:ea typeface="游ゴシック" panose="020B0400000000000000" pitchFamily="34" charset="-128"/>
                <a:cs typeface="+mn-cs"/>
              </a:rPr>
              <a:t>マスター</a:t>
            </a:r>
            <a:endParaRPr kumimoji="1" lang="ja-JP" altLang="en-US" sz="14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34" charset="-128"/>
              <a:cs typeface="+mn-cs"/>
            </a:endParaRPr>
          </a:p>
        </p:txBody>
      </p:sp>
      <p:sp>
        <p:nvSpPr>
          <p:cNvPr id="35" name="テキスト ボックス 34">
            <a:extLst>
              <a:ext uri="{FF2B5EF4-FFF2-40B4-BE49-F238E27FC236}">
                <a16:creationId xmlns:a16="http://schemas.microsoft.com/office/drawing/2014/main" id="{E3CEC7F9-05A5-8E47-B473-822F85E81E62}"/>
              </a:ext>
            </a:extLst>
          </p:cNvPr>
          <p:cNvSpPr txBox="1"/>
          <p:nvPr/>
        </p:nvSpPr>
        <p:spPr>
          <a:xfrm>
            <a:off x="72771" y="764704"/>
            <a:ext cx="7313792" cy="369332"/>
          </a:xfrm>
          <a:prstGeom prst="rect">
            <a:avLst/>
          </a:prstGeom>
          <a:noFill/>
          <a:ln>
            <a:noFill/>
          </a:ln>
        </p:spPr>
        <p:txBody>
          <a:bodyPr wrap="square" rtlCol="0">
            <a:spAutoFit/>
          </a:bodyPr>
          <a:lstStyle/>
          <a:p>
            <a:pPr lvl="0" defTabSz="914400">
              <a:defRPr/>
            </a:pPr>
            <a:r>
              <a:rPr kumimoji="1" lang="ja-JP" altLang="en-US" sz="1800" b="1" i="0" u="none" strike="noStrike" kern="1200" cap="none" spc="0" normalizeH="0" baseline="0" noProof="0">
                <a:ln>
                  <a:noFill/>
                </a:ln>
                <a:solidFill>
                  <a:schemeClr val="accent3">
                    <a:lumMod val="75000"/>
                  </a:schemeClr>
                </a:solidFill>
                <a:effectLst/>
                <a:uLnTx/>
                <a:uFillTx/>
                <a:latin typeface="游ゴシック" panose="020F0502020204030204"/>
                <a:ea typeface="游ゴシック" panose="020B0400000000000000" pitchFamily="34" charset="-128"/>
                <a:cs typeface="+mn-cs"/>
              </a:rPr>
              <a:t>ウォーターフォール開発（</a:t>
            </a:r>
            <a:r>
              <a:rPr kumimoji="1" lang="ja-JP" altLang="en-US" sz="1800" b="1" i="0" u="none" strike="noStrike" kern="1200" cap="none" spc="0" normalizeH="0" baseline="0" noProof="0" dirty="0">
                <a:ln>
                  <a:noFill/>
                </a:ln>
                <a:solidFill>
                  <a:schemeClr val="accent3">
                    <a:lumMod val="75000"/>
                  </a:schemeClr>
                </a:solidFill>
                <a:effectLst/>
                <a:uLnTx/>
                <a:uFillTx/>
                <a:latin typeface="游ゴシック" panose="020F0502020204030204"/>
                <a:ea typeface="游ゴシック" panose="020B0400000000000000" pitchFamily="34" charset="-128"/>
                <a:cs typeface="+mn-cs"/>
              </a:rPr>
              <a:t>機能</a:t>
            </a:r>
            <a:r>
              <a:rPr kumimoji="1" lang="ja-JP" altLang="en-US" sz="1800" b="1" i="0" u="none" strike="noStrike" kern="1200" cap="none" spc="0" normalizeH="0" baseline="0" noProof="0">
                <a:ln>
                  <a:noFill/>
                </a:ln>
                <a:solidFill>
                  <a:schemeClr val="accent3">
                    <a:lumMod val="75000"/>
                  </a:schemeClr>
                </a:solidFill>
                <a:effectLst/>
                <a:uLnTx/>
                <a:uFillTx/>
                <a:latin typeface="游ゴシック" panose="020F0502020204030204"/>
                <a:ea typeface="游ゴシック" panose="020B0400000000000000" pitchFamily="34" charset="-128"/>
                <a:cs typeface="+mn-cs"/>
              </a:rPr>
              <a:t>が主役、人は</a:t>
            </a:r>
            <a:r>
              <a:rPr lang="ja-JP" altLang="en-US" b="1">
                <a:solidFill>
                  <a:schemeClr val="accent3">
                    <a:lumMod val="75000"/>
                  </a:schemeClr>
                </a:solidFill>
                <a:latin typeface="游ゴシック" panose="020F0502020204030204"/>
                <a:ea typeface="游ゴシック" panose="020B0400000000000000" pitchFamily="34" charset="-128"/>
              </a:rPr>
              <a:t>従、伝言ゲーム）</a:t>
            </a:r>
            <a:endParaRPr kumimoji="1" lang="ja-JP" altLang="en-US" sz="1800" b="1" i="0" u="none" strike="noStrike" kern="1200" cap="none" spc="0" normalizeH="0" baseline="0" noProof="0" dirty="0">
              <a:ln>
                <a:noFill/>
              </a:ln>
              <a:solidFill>
                <a:schemeClr val="accent3">
                  <a:lumMod val="75000"/>
                </a:schemeClr>
              </a:solidFill>
              <a:effectLst/>
              <a:uLnTx/>
              <a:uFillTx/>
              <a:latin typeface="游ゴシック" panose="020F0502020204030204"/>
              <a:ea typeface="游ゴシック" panose="020B0400000000000000" pitchFamily="34" charset="-128"/>
              <a:cs typeface="+mn-cs"/>
            </a:endParaRPr>
          </a:p>
        </p:txBody>
      </p:sp>
      <p:sp>
        <p:nvSpPr>
          <p:cNvPr id="36" name="テキスト ボックス 35">
            <a:extLst>
              <a:ext uri="{FF2B5EF4-FFF2-40B4-BE49-F238E27FC236}">
                <a16:creationId xmlns:a16="http://schemas.microsoft.com/office/drawing/2014/main" id="{0018E42A-C07C-3E4E-920C-176904870CED}"/>
              </a:ext>
            </a:extLst>
          </p:cNvPr>
          <p:cNvSpPr txBox="1"/>
          <p:nvPr/>
        </p:nvSpPr>
        <p:spPr>
          <a:xfrm>
            <a:off x="72770" y="3752675"/>
            <a:ext cx="8892001"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34" charset="-128"/>
                <a:cs typeface="+mn-cs"/>
              </a:rPr>
              <a:t>アジャイル開発（人と流れ</a:t>
            </a:r>
            <a:r>
              <a:rPr kumimoji="1" lang="ja-JP" altLang="en-US" sz="1800" b="1"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34" charset="-128"/>
                <a:cs typeface="+mn-cs"/>
              </a:rPr>
              <a:t>が主役、機能は従、信頼関係に支えられた観察と対話）</a:t>
            </a:r>
            <a:endParaRPr kumimoji="1" lang="ja-JP" altLang="en-US" sz="1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BB7EF0D8-C654-7140-8B9A-C426C2DD1DA3}"/>
              </a:ext>
            </a:extLst>
          </p:cNvPr>
          <p:cNvSpPr txBox="1"/>
          <p:nvPr/>
        </p:nvSpPr>
        <p:spPr>
          <a:xfrm>
            <a:off x="1619672" y="2302475"/>
            <a:ext cx="701901"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34" charset="-128"/>
                <a:cs typeface="+mn-cs"/>
              </a:rPr>
              <a:t>要望</a:t>
            </a:r>
          </a:p>
        </p:txBody>
      </p:sp>
      <p:sp>
        <p:nvSpPr>
          <p:cNvPr id="38" name="テキスト ボックス 37">
            <a:extLst>
              <a:ext uri="{FF2B5EF4-FFF2-40B4-BE49-F238E27FC236}">
                <a16:creationId xmlns:a16="http://schemas.microsoft.com/office/drawing/2014/main" id="{47F0C63F-2FE1-8E4C-A6F0-5E4F14DBD7A9}"/>
              </a:ext>
            </a:extLst>
          </p:cNvPr>
          <p:cNvSpPr txBox="1"/>
          <p:nvPr/>
        </p:nvSpPr>
        <p:spPr>
          <a:xfrm>
            <a:off x="2702318" y="2187412"/>
            <a:ext cx="701901"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34" charset="-128"/>
                <a:cs typeface="+mn-cs"/>
              </a:rPr>
              <a:t>要求仕様</a:t>
            </a:r>
          </a:p>
        </p:txBody>
      </p:sp>
      <p:sp>
        <p:nvSpPr>
          <p:cNvPr id="39" name="テキスト ボックス 38">
            <a:extLst>
              <a:ext uri="{FF2B5EF4-FFF2-40B4-BE49-F238E27FC236}">
                <a16:creationId xmlns:a16="http://schemas.microsoft.com/office/drawing/2014/main" id="{17B3A98E-8AF3-7644-97B4-7EA92AE7F349}"/>
              </a:ext>
            </a:extLst>
          </p:cNvPr>
          <p:cNvSpPr txBox="1"/>
          <p:nvPr/>
        </p:nvSpPr>
        <p:spPr>
          <a:xfrm>
            <a:off x="3959956" y="2157983"/>
            <a:ext cx="701901"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34" charset="-128"/>
                <a:cs typeface="+mn-cs"/>
              </a:rPr>
              <a:t>設計仕様</a:t>
            </a:r>
          </a:p>
        </p:txBody>
      </p:sp>
      <p:sp>
        <p:nvSpPr>
          <p:cNvPr id="40" name="テキスト ボックス 39">
            <a:extLst>
              <a:ext uri="{FF2B5EF4-FFF2-40B4-BE49-F238E27FC236}">
                <a16:creationId xmlns:a16="http://schemas.microsoft.com/office/drawing/2014/main" id="{7D2A6D04-11FB-1F40-BCE0-48920AFD44DF}"/>
              </a:ext>
            </a:extLst>
          </p:cNvPr>
          <p:cNvSpPr txBox="1"/>
          <p:nvPr/>
        </p:nvSpPr>
        <p:spPr>
          <a:xfrm>
            <a:off x="4880780" y="2184779"/>
            <a:ext cx="1288276" cy="461665"/>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chemeClr val="bg1"/>
                </a:solidFill>
                <a:effectLst/>
                <a:uLnTx/>
                <a:uFillTx/>
                <a:latin typeface="游ゴシック" panose="020F0502020204030204"/>
                <a:ea typeface="游ゴシック" panose="020B0400000000000000" pitchFamily="34" charset="-128"/>
                <a:cs typeface="+mn-cs"/>
              </a:rPr>
              <a:t>システム</a:t>
            </a:r>
            <a:endParaRPr kumimoji="1" lang="en-US" altLang="ja-JP" sz="1000" b="0"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游ゴシック" panose="020F0502020204030204"/>
                <a:ea typeface="游ゴシック" panose="020B0400000000000000" pitchFamily="34" charset="-128"/>
                <a:cs typeface="+mn-cs"/>
              </a:rPr>
              <a:t>仕様</a:t>
            </a:r>
            <a:endParaRPr kumimoji="1" lang="ja-JP" altLang="en-US" sz="1400" b="0"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34" charset="-128"/>
              <a:cs typeface="+mn-cs"/>
            </a:endParaRPr>
          </a:p>
        </p:txBody>
      </p:sp>
      <p:sp>
        <p:nvSpPr>
          <p:cNvPr id="41" name="テキスト ボックス 40">
            <a:extLst>
              <a:ext uri="{FF2B5EF4-FFF2-40B4-BE49-F238E27FC236}">
                <a16:creationId xmlns:a16="http://schemas.microsoft.com/office/drawing/2014/main" id="{3A9762D3-684B-6149-A3AB-DA28697B0FD3}"/>
              </a:ext>
            </a:extLst>
          </p:cNvPr>
          <p:cNvSpPr txBox="1"/>
          <p:nvPr/>
        </p:nvSpPr>
        <p:spPr>
          <a:xfrm>
            <a:off x="6926984" y="2177090"/>
            <a:ext cx="1069946" cy="4924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bg1"/>
                </a:solidFill>
                <a:effectLst/>
                <a:uLnTx/>
                <a:uFillTx/>
                <a:latin typeface="游ゴシック" panose="020F0502020204030204"/>
                <a:ea typeface="游ゴシック" panose="020B0400000000000000" pitchFamily="34" charset="-128"/>
                <a:cs typeface="+mn-cs"/>
              </a:rPr>
              <a:t>テスト</a:t>
            </a:r>
            <a:endParaRPr kumimoji="1" lang="en-US" altLang="ja-JP" sz="1200" b="0"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游ゴシック" panose="020F0502020204030204"/>
                <a:ea typeface="游ゴシック" panose="020B0400000000000000" pitchFamily="34" charset="-128"/>
                <a:cs typeface="+mn-cs"/>
              </a:rPr>
              <a:t>仕様</a:t>
            </a:r>
            <a:endParaRPr kumimoji="1" lang="ja-JP" altLang="en-US" sz="1400" b="0"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34" charset="-128"/>
              <a:cs typeface="+mn-cs"/>
            </a:endParaRPr>
          </a:p>
        </p:txBody>
      </p:sp>
      <p:pic>
        <p:nvPicPr>
          <p:cNvPr id="44" name="グラフィックス 43" descr="男性">
            <a:extLst>
              <a:ext uri="{FF2B5EF4-FFF2-40B4-BE49-F238E27FC236}">
                <a16:creationId xmlns:a16="http://schemas.microsoft.com/office/drawing/2014/main" id="{6D0ECE5D-7E94-DE4B-8A4F-69A5FAD7BA4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46101" y="4778899"/>
            <a:ext cx="914400" cy="914400"/>
          </a:xfrm>
          <a:prstGeom prst="rect">
            <a:avLst/>
          </a:prstGeom>
          <a:effectLst>
            <a:outerShdw blurRad="50800" dist="38100" dir="2700000" algn="tl" rotWithShape="0">
              <a:prstClr val="black">
                <a:alpha val="40000"/>
              </a:prstClr>
            </a:outerShdw>
          </a:effectLst>
        </p:spPr>
      </p:pic>
      <p:pic>
        <p:nvPicPr>
          <p:cNvPr id="45" name="グラフィックス 44" descr="グループ">
            <a:extLst>
              <a:ext uri="{FF2B5EF4-FFF2-40B4-BE49-F238E27FC236}">
                <a16:creationId xmlns:a16="http://schemas.microsoft.com/office/drawing/2014/main" id="{98B5EF0A-E719-924A-8FB2-F19BC981CDF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66489" y="4502638"/>
            <a:ext cx="1331100" cy="1331100"/>
          </a:xfrm>
          <a:prstGeom prst="rect">
            <a:avLst/>
          </a:prstGeom>
          <a:effectLst>
            <a:outerShdw blurRad="50800" dist="38100" dir="2700000" algn="tl" rotWithShape="0">
              <a:prstClr val="black">
                <a:alpha val="40000"/>
              </a:prstClr>
            </a:outerShdw>
          </a:effectLst>
        </p:spPr>
      </p:pic>
      <p:sp>
        <p:nvSpPr>
          <p:cNvPr id="46" name="左右矢印 45">
            <a:extLst>
              <a:ext uri="{FF2B5EF4-FFF2-40B4-BE49-F238E27FC236}">
                <a16:creationId xmlns:a16="http://schemas.microsoft.com/office/drawing/2014/main" id="{3C73905F-0785-E44D-8D42-9724CE575B4F}"/>
              </a:ext>
            </a:extLst>
          </p:cNvPr>
          <p:cNvSpPr/>
          <p:nvPr/>
        </p:nvSpPr>
        <p:spPr>
          <a:xfrm>
            <a:off x="4015469" y="4808001"/>
            <a:ext cx="2587260" cy="828049"/>
          </a:xfrm>
          <a:prstGeom prst="leftRightArrow">
            <a:avLst>
              <a:gd name="adj1" fmla="val 74736"/>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55B1BD1D-C644-9849-9478-07DEBCAC529B}"/>
              </a:ext>
            </a:extLst>
          </p:cNvPr>
          <p:cNvSpPr txBox="1"/>
          <p:nvPr/>
        </p:nvSpPr>
        <p:spPr>
          <a:xfrm>
            <a:off x="3884050" y="4964352"/>
            <a:ext cx="294438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游ゴシック" panose="020F0502020204030204"/>
                <a:ea typeface="游ゴシック" panose="020B0400000000000000" pitchFamily="34" charset="-128"/>
                <a:cs typeface="+mn-cs"/>
              </a:rPr>
              <a:t>常時コミュニケーション</a:t>
            </a:r>
            <a:endParaRPr kumimoji="1" lang="en-US" altLang="ja-JP" sz="1400" b="0"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34" charset="-128"/>
              <a:cs typeface="+mn-cs"/>
            </a:endParaRPr>
          </a:p>
          <a:p>
            <a:pPr algn="ctr" defTabSz="914400">
              <a:defRPr/>
            </a:pPr>
            <a:r>
              <a:rPr lang="ja-JP" altLang="en-US" sz="1400">
                <a:solidFill>
                  <a:schemeClr val="bg1"/>
                </a:solidFill>
                <a:latin typeface="游ゴシック" panose="020F0502020204030204"/>
                <a:ea typeface="游ゴシック" panose="020B0400000000000000" pitchFamily="34" charset="-128"/>
              </a:rPr>
              <a:t>要求・</a:t>
            </a:r>
            <a:r>
              <a:rPr kumimoji="1" lang="ja-JP" altLang="en-US" sz="1400" b="0" i="0" u="none" strike="noStrike" kern="1200" cap="none" spc="0" normalizeH="0" baseline="0" noProof="0">
                <a:ln>
                  <a:noFill/>
                </a:ln>
                <a:solidFill>
                  <a:schemeClr val="bg1"/>
                </a:solidFill>
                <a:effectLst/>
                <a:uLnTx/>
                <a:uFillTx/>
                <a:latin typeface="游ゴシック" panose="020F0502020204030204"/>
                <a:ea typeface="游ゴシック" panose="020B0400000000000000" pitchFamily="34" charset="-128"/>
                <a:cs typeface="+mn-cs"/>
              </a:rPr>
              <a:t>意思</a:t>
            </a:r>
            <a:r>
              <a:rPr kumimoji="1" lang="ja-JP" altLang="en-US" sz="1400" b="0"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34" charset="-128"/>
                <a:cs typeface="+mn-cs"/>
              </a:rPr>
              <a:t>決定</a:t>
            </a:r>
          </a:p>
        </p:txBody>
      </p:sp>
      <p:pic>
        <p:nvPicPr>
          <p:cNvPr id="11" name="グラフィックス 10" descr="混乱した人">
            <a:extLst>
              <a:ext uri="{FF2B5EF4-FFF2-40B4-BE49-F238E27FC236}">
                <a16:creationId xmlns:a16="http://schemas.microsoft.com/office/drawing/2014/main" id="{C2C61B72-3DC3-A44D-874C-12DC7A92E95F}"/>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921853" y="5446923"/>
            <a:ext cx="914400" cy="914400"/>
          </a:xfrm>
          <a:prstGeom prst="rect">
            <a:avLst/>
          </a:prstGeom>
          <a:effectLst>
            <a:outerShdw blurRad="50800" dist="38100" dir="2700000" algn="tl" rotWithShape="0">
              <a:prstClr val="black">
                <a:alpha val="40000"/>
              </a:prstClr>
            </a:outerShdw>
          </a:effectLst>
        </p:spPr>
      </p:pic>
      <p:sp>
        <p:nvSpPr>
          <p:cNvPr id="47" name="テキスト ボックス 46">
            <a:extLst>
              <a:ext uri="{FF2B5EF4-FFF2-40B4-BE49-F238E27FC236}">
                <a16:creationId xmlns:a16="http://schemas.microsoft.com/office/drawing/2014/main" id="{165FDF4A-0678-584D-B7CD-C09ACD302781}"/>
              </a:ext>
            </a:extLst>
          </p:cNvPr>
          <p:cNvSpPr txBox="1"/>
          <p:nvPr/>
        </p:nvSpPr>
        <p:spPr>
          <a:xfrm>
            <a:off x="2452128" y="5082210"/>
            <a:ext cx="701901"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34" charset="-128"/>
                <a:cs typeface="+mn-cs"/>
              </a:rPr>
              <a:t>要望</a:t>
            </a:r>
          </a:p>
        </p:txBody>
      </p:sp>
    </p:spTree>
    <p:extLst>
      <p:ext uri="{BB962C8B-B14F-4D97-AF65-F5344CB8AC3E}">
        <p14:creationId xmlns:p14="http://schemas.microsoft.com/office/powerpoint/2010/main" val="353018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animEffect transition="in" filter="fade">
                                      <p:cBhvr>
                                        <p:cTn id="14" dur="500"/>
                                        <p:tgtEl>
                                          <p:spTgt spid="53"/>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fltVal val="0"/>
                                          </p:val>
                                        </p:tav>
                                        <p:tav tm="100000">
                                          <p:val>
                                            <p:strVal val="#ppt_w"/>
                                          </p:val>
                                        </p:tav>
                                      </p:tavLst>
                                    </p:anim>
                                    <p:anim calcmode="lin" valueType="num">
                                      <p:cBhvr>
                                        <p:cTn id="48" dur="500" fill="hold"/>
                                        <p:tgtEl>
                                          <p:spTgt spid="44"/>
                                        </p:tgtEl>
                                        <p:attrNameLst>
                                          <p:attrName>ppt_h</p:attrName>
                                        </p:attrNameLst>
                                      </p:cBhvr>
                                      <p:tavLst>
                                        <p:tav tm="0">
                                          <p:val>
                                            <p:fltVal val="0"/>
                                          </p:val>
                                        </p:tav>
                                        <p:tav tm="100000">
                                          <p:val>
                                            <p:strVal val="#ppt_h"/>
                                          </p:val>
                                        </p:tav>
                                      </p:tavLst>
                                    </p:anim>
                                    <p:animEffect transition="in" filter="fade">
                                      <p:cBhvr>
                                        <p:cTn id="49" dur="500"/>
                                        <p:tgtEl>
                                          <p:spTgt spid="44"/>
                                        </p:tgtEl>
                                      </p:cBhvr>
                                    </p:animEffect>
                                  </p:childTnLst>
                                </p:cTn>
                              </p:par>
                              <p:par>
                                <p:cTn id="50" presetID="53" presetClass="entr" presetSubtype="16"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p:cTn id="62" dur="500" fill="hold"/>
                                        <p:tgtEl>
                                          <p:spTgt spid="43"/>
                                        </p:tgtEl>
                                        <p:attrNameLst>
                                          <p:attrName>ppt_w</p:attrName>
                                        </p:attrNameLst>
                                      </p:cBhvr>
                                      <p:tavLst>
                                        <p:tav tm="0">
                                          <p:val>
                                            <p:fltVal val="0"/>
                                          </p:val>
                                        </p:tav>
                                        <p:tav tm="100000">
                                          <p:val>
                                            <p:strVal val="#ppt_w"/>
                                          </p:val>
                                        </p:tav>
                                      </p:tavLst>
                                    </p:anim>
                                    <p:anim calcmode="lin" valueType="num">
                                      <p:cBhvr>
                                        <p:cTn id="63" dur="500" fill="hold"/>
                                        <p:tgtEl>
                                          <p:spTgt spid="43"/>
                                        </p:tgtEl>
                                        <p:attrNameLst>
                                          <p:attrName>ppt_h</p:attrName>
                                        </p:attrNameLst>
                                      </p:cBhvr>
                                      <p:tavLst>
                                        <p:tav tm="0">
                                          <p:val>
                                            <p:fltVal val="0"/>
                                          </p:val>
                                        </p:tav>
                                        <p:tav tm="100000">
                                          <p:val>
                                            <p:strVal val="#ppt_h"/>
                                          </p:val>
                                        </p:tav>
                                      </p:tavLst>
                                    </p:anim>
                                    <p:animEffect transition="in" filter="fade">
                                      <p:cBhvr>
                                        <p:cTn id="64" dur="500"/>
                                        <p:tgtEl>
                                          <p:spTgt spid="43"/>
                                        </p:tgtEl>
                                      </p:cBhvr>
                                    </p:animEffect>
                                  </p:childTnLst>
                                </p:cTn>
                              </p:par>
                              <p:par>
                                <p:cTn id="65" presetID="53" presetClass="entr" presetSubtype="16"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animEffect transition="in" filter="fade">
                                      <p:cBhvr>
                                        <p:cTn id="69" dur="500"/>
                                        <p:tgtEl>
                                          <p:spTgt spid="11"/>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p:cTn id="72" dur="500" fill="hold"/>
                                        <p:tgtEl>
                                          <p:spTgt spid="47"/>
                                        </p:tgtEl>
                                        <p:attrNameLst>
                                          <p:attrName>ppt_w</p:attrName>
                                        </p:attrNameLst>
                                      </p:cBhvr>
                                      <p:tavLst>
                                        <p:tav tm="0">
                                          <p:val>
                                            <p:fltVal val="0"/>
                                          </p:val>
                                        </p:tav>
                                        <p:tav tm="100000">
                                          <p:val>
                                            <p:strVal val="#ppt_w"/>
                                          </p:val>
                                        </p:tav>
                                      </p:tavLst>
                                    </p:anim>
                                    <p:anim calcmode="lin" valueType="num">
                                      <p:cBhvr>
                                        <p:cTn id="73" dur="500" fill="hold"/>
                                        <p:tgtEl>
                                          <p:spTgt spid="47"/>
                                        </p:tgtEl>
                                        <p:attrNameLst>
                                          <p:attrName>ppt_h</p:attrName>
                                        </p:attrNameLst>
                                      </p:cBhvr>
                                      <p:tavLst>
                                        <p:tav tm="0">
                                          <p:val>
                                            <p:fltVal val="0"/>
                                          </p:val>
                                        </p:tav>
                                        <p:tav tm="100000">
                                          <p:val>
                                            <p:strVal val="#ppt_h"/>
                                          </p:val>
                                        </p:tav>
                                      </p:tavLst>
                                    </p:anim>
                                    <p:animEffect transition="in" filter="fade">
                                      <p:cBhvr>
                                        <p:cTn id="7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17" grpId="0"/>
      <p:bldP spid="22" grpId="0"/>
      <p:bldP spid="23" grpId="0"/>
      <p:bldP spid="25" grpId="0"/>
      <p:bldP spid="36" grpId="0"/>
      <p:bldP spid="46" grpId="0" animBg="1"/>
      <p:bldP spid="43"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sp>
        <p:nvSpPr>
          <p:cNvPr id="4" name="テキスト ボックス 3">
            <a:extLst>
              <a:ext uri="{FF2B5EF4-FFF2-40B4-BE49-F238E27FC236}">
                <a16:creationId xmlns:a16="http://schemas.microsoft.com/office/drawing/2014/main" id="{135E95C7-8B3E-5F4E-AB72-EF567F928F10}"/>
              </a:ext>
            </a:extLst>
          </p:cNvPr>
          <p:cNvSpPr txBox="1"/>
          <p:nvPr/>
        </p:nvSpPr>
        <p:spPr>
          <a:xfrm>
            <a:off x="369896" y="2609534"/>
            <a:ext cx="3935693" cy="1477328"/>
          </a:xfrm>
          <a:prstGeom prst="rect">
            <a:avLst/>
          </a:prstGeom>
          <a:noFill/>
        </p:spPr>
        <p:txBody>
          <a:bodyPr wrap="non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用意された</a:t>
            </a:r>
            <a:r>
              <a:rPr kumimoji="1" lang="ja-JP" altLang="en-US">
                <a:solidFill>
                  <a:schemeClr val="accent3">
                    <a:lumMod val="75000"/>
                  </a:schemeClr>
                </a:solidFill>
                <a:latin typeface="Meiryo" panose="020B0604030504040204" pitchFamily="34" charset="-128"/>
                <a:ea typeface="Meiryo" panose="020B0604030504040204" pitchFamily="34" charset="-128"/>
              </a:rPr>
              <a:t>プロセスやツール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全てを網羅したドキュメント</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お互いの妥協点を探る契約交渉</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一度決めた仕様や計画に従うこと</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システムを納品すること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180980-ED39-6446-883D-FC1847A8949E}"/>
              </a:ext>
            </a:extLst>
          </p:cNvPr>
          <p:cNvSpPr txBox="1"/>
          <p:nvPr/>
        </p:nvSpPr>
        <p:spPr>
          <a:xfrm>
            <a:off x="398751" y="1708764"/>
            <a:ext cx="3877985"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計画通りに完成させること</a:t>
            </a:r>
          </a:p>
        </p:txBody>
      </p:sp>
      <p:sp>
        <p:nvSpPr>
          <p:cNvPr id="9" name="テキスト ボックス 8">
            <a:extLst>
              <a:ext uri="{FF2B5EF4-FFF2-40B4-BE49-F238E27FC236}">
                <a16:creationId xmlns:a16="http://schemas.microsoft.com/office/drawing/2014/main" id="{E6856CBA-8866-0247-B571-F0E58EFA196F}"/>
              </a:ext>
            </a:extLst>
          </p:cNvPr>
          <p:cNvSpPr txBox="1"/>
          <p:nvPr/>
        </p:nvSpPr>
        <p:spPr>
          <a:xfrm>
            <a:off x="369896" y="4541023"/>
            <a:ext cx="3775393"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「計画通り」</a:t>
            </a:r>
            <a:r>
              <a:rPr kumimoji="1" lang="ja-JP" altLang="en-US" sz="2000">
                <a:solidFill>
                  <a:schemeClr val="accent3">
                    <a:lumMod val="75000"/>
                  </a:schemeClr>
                </a:solidFill>
                <a:latin typeface="Meiryo" panose="020B0604030504040204" pitchFamily="34" charset="-128"/>
                <a:ea typeface="Meiryo" panose="020B0604030504040204" pitchFamily="34" charset="-128"/>
              </a:rPr>
              <a:t>が</a:t>
            </a:r>
            <a:r>
              <a:rPr kumimoji="1" lang="ja-JP" altLang="en-US" sz="2000" b="1">
                <a:solidFill>
                  <a:schemeClr val="accent3">
                    <a:lumMod val="75000"/>
                  </a:schemeClr>
                </a:solidFill>
                <a:latin typeface="Meiryo" panose="020B0604030504040204" pitchFamily="34" charset="-128"/>
                <a:ea typeface="Meiryo" panose="020B0604030504040204" pitchFamily="34" charset="-128"/>
              </a:rPr>
              <a:t>正義</a:t>
            </a:r>
            <a:r>
              <a:rPr kumimoji="1" lang="ja-JP" altLang="en-US" sz="2000">
                <a:solidFill>
                  <a:schemeClr val="accent3">
                    <a:lumMod val="75000"/>
                  </a:schemeClr>
                </a:solidFill>
                <a:latin typeface="Meiryo" panose="020B0604030504040204" pitchFamily="34" charset="-128"/>
                <a:ea typeface="Meiryo" panose="020B0604030504040204" pitchFamily="34" charset="-128"/>
              </a:rPr>
              <a:t>という</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信念</a:t>
            </a:r>
          </a:p>
        </p:txBody>
      </p:sp>
      <p:grpSp>
        <p:nvGrpSpPr>
          <p:cNvPr id="13" name="グループ化 12">
            <a:extLst>
              <a:ext uri="{FF2B5EF4-FFF2-40B4-BE49-F238E27FC236}">
                <a16:creationId xmlns:a16="http://schemas.microsoft.com/office/drawing/2014/main" id="{97EA88D5-B057-0A4F-9DFA-4A2F676675F8}"/>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13CBB7D-D99D-804F-B28F-13AEC639F820}"/>
                </a:ext>
              </a:extLst>
            </p:cNvPr>
            <p:cNvSpPr txBox="1"/>
            <p:nvPr/>
          </p:nvSpPr>
          <p:spPr>
            <a:xfrm>
              <a:off x="5069242" y="2641064"/>
              <a:ext cx="3474028" cy="1477328"/>
            </a:xfrm>
            <a:prstGeom prst="rect">
              <a:avLst/>
            </a:prstGeom>
            <a:noFill/>
          </p:spPr>
          <p:txBody>
            <a:bodyPr wrap="non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自律的な判断と行動</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実際に使う動くソフトウェア</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顧客との対話と協調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変更や変化への柔軟な対応</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サービスを提供すること</a:t>
              </a:r>
            </a:p>
          </p:txBody>
        </p:sp>
        <p:sp>
          <p:nvSpPr>
            <p:cNvPr id="6" name="テキスト ボックス 5">
              <a:extLst>
                <a:ext uri="{FF2B5EF4-FFF2-40B4-BE49-F238E27FC236}">
                  <a16:creationId xmlns:a16="http://schemas.microsoft.com/office/drawing/2014/main" id="{79F0C75E-16A2-1641-8FFE-BC2729CF41EB}"/>
                </a:ext>
              </a:extLst>
            </p:cNvPr>
            <p:cNvSpPr txBox="1"/>
            <p:nvPr/>
          </p:nvSpPr>
          <p:spPr>
            <a:xfrm>
              <a:off x="4867264" y="1740294"/>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ビジネスを成功させること</a:t>
              </a:r>
            </a:p>
          </p:txBody>
        </p:sp>
        <p:sp>
          <p:nvSpPr>
            <p:cNvPr id="10" name="テキスト ボックス 9">
              <a:extLst>
                <a:ext uri="{FF2B5EF4-FFF2-40B4-BE49-F238E27FC236}">
                  <a16:creationId xmlns:a16="http://schemas.microsoft.com/office/drawing/2014/main" id="{A5EC8A62-5207-CB4C-B63F-68A8D9390CE6}"/>
                </a:ext>
              </a:extLst>
            </p:cNvPr>
            <p:cNvSpPr txBox="1"/>
            <p:nvPr/>
          </p:nvSpPr>
          <p:spPr>
            <a:xfrm>
              <a:off x="4867264" y="4575504"/>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「計画通り」</a:t>
              </a:r>
              <a:r>
                <a:rPr kumimoji="1" lang="ja-JP" altLang="en-US" sz="2000">
                  <a:solidFill>
                    <a:srgbClr val="0070C0"/>
                  </a:solidFill>
                  <a:latin typeface="Meiryo" panose="020B0604030504040204" pitchFamily="34" charset="-128"/>
                  <a:ea typeface="Meiryo" panose="020B0604030504040204" pitchFamily="34" charset="-128"/>
                </a:rPr>
                <a:t>は</a:t>
              </a:r>
              <a:r>
                <a:rPr kumimoji="1" lang="ja-JP" altLang="en-US" sz="2000" b="1">
                  <a:solidFill>
                    <a:srgbClr val="0070C0"/>
                  </a:solidFill>
                  <a:latin typeface="Meiryo" panose="020B0604030504040204" pitchFamily="34" charset="-128"/>
                  <a:ea typeface="Meiryo" panose="020B0604030504040204" pitchFamily="34" charset="-128"/>
                </a:rPr>
                <a:t>無理</a:t>
              </a:r>
              <a:r>
                <a:rPr kumimoji="1" lang="ja-JP" altLang="en-US" sz="2000">
                  <a:solidFill>
                    <a:srgbClr val="0070C0"/>
                  </a:solidFill>
                  <a:latin typeface="Meiryo" panose="020B0604030504040204" pitchFamily="34" charset="-128"/>
                  <a:ea typeface="Meiryo" panose="020B0604030504040204" pitchFamily="34" charset="-128"/>
                </a:rPr>
                <a:t>という</a:t>
              </a:r>
              <a:r>
                <a:rPr kumimoji="1" lang="ja-JP" altLang="en-US" sz="2000" b="1">
                  <a:solidFill>
                    <a:srgbClr val="0070C0"/>
                  </a:solidFill>
                  <a:latin typeface="Meiryo" panose="020B0604030504040204" pitchFamily="34" charset="-128"/>
                  <a:ea typeface="Meiryo" panose="020B0604030504040204" pitchFamily="34" charset="-128"/>
                </a:rPr>
                <a:t>現実</a:t>
              </a:r>
            </a:p>
          </p:txBody>
        </p:sp>
      </p:grpSp>
    </p:spTree>
    <p:extLst>
      <p:ext uri="{BB962C8B-B14F-4D97-AF65-F5344CB8AC3E}">
        <p14:creationId xmlns:p14="http://schemas.microsoft.com/office/powerpoint/2010/main" val="235036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参考：ウォーターフォールとアジャイルの思想の違い</a:t>
            </a:r>
          </a:p>
        </p:txBody>
      </p:sp>
      <p:grpSp>
        <p:nvGrpSpPr>
          <p:cNvPr id="3" name="グループ化 2">
            <a:extLst>
              <a:ext uri="{FF2B5EF4-FFF2-40B4-BE49-F238E27FC236}">
                <a16:creationId xmlns:a16="http://schemas.microsoft.com/office/drawing/2014/main" id="{88B2FD0D-0359-C547-930A-238F0713BAED}"/>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09204960-A98B-EB48-AD6E-2D3F0F3755F7}"/>
                </a:ext>
              </a:extLst>
            </p:cNvPr>
            <p:cNvSpPr txBox="1"/>
            <p:nvPr/>
          </p:nvSpPr>
          <p:spPr>
            <a:xfrm>
              <a:off x="4752441" y="1983556"/>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ユーザーと開発者はプロジェクトを通して、日々一緒に働く</a:t>
              </a:r>
            </a:p>
          </p:txBody>
        </p:sp>
        <p:sp>
          <p:nvSpPr>
            <p:cNvPr id="14" name="テキスト ボックス 13">
              <a:extLst>
                <a:ext uri="{FF2B5EF4-FFF2-40B4-BE49-F238E27FC236}">
                  <a16:creationId xmlns:a16="http://schemas.microsoft.com/office/drawing/2014/main" id="{08DBAD53-8043-6B44-86AD-83A5C50C8E23}"/>
                </a:ext>
              </a:extLst>
            </p:cNvPr>
            <p:cNvSpPr txBox="1"/>
            <p:nvPr/>
          </p:nvSpPr>
          <p:spPr>
            <a:xfrm>
              <a:off x="4752441" y="2486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ユーザの満足を優先し価値あるソフトウェアを早く継続的に提供する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D76ED99-31E6-704C-BB35-39F62E97ECBE}"/>
                </a:ext>
              </a:extLst>
            </p:cNvPr>
            <p:cNvSpPr txBox="1"/>
            <p:nvPr/>
          </p:nvSpPr>
          <p:spPr>
            <a:xfrm>
              <a:off x="4752441" y="2992185"/>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要求の変更はたとえ開発の後期であっても歓迎する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BC512E0-1C3F-8343-B56F-B8581850EB38}"/>
                </a:ext>
              </a:extLst>
            </p:cNvPr>
            <p:cNvSpPr txBox="1"/>
            <p:nvPr/>
          </p:nvSpPr>
          <p:spPr>
            <a:xfrm>
              <a:off x="4752441" y="3307289"/>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dirty="0">
                  <a:solidFill>
                    <a:schemeClr val="accent3">
                      <a:lumMod val="75000"/>
                    </a:schemeClr>
                  </a:solidFill>
                  <a:latin typeface="Meiryo" panose="020B0604030504040204" pitchFamily="34" charset="-128"/>
                  <a:ea typeface="Meiryo" panose="020B0604030504040204" pitchFamily="34" charset="-128"/>
                </a:rPr>
                <a:t>動くソフトウェアをできるだけ短い間隔（</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dirty="0">
                  <a:solidFill>
                    <a:schemeClr val="accent3">
                      <a:lumMod val="75000"/>
                    </a:schemeClr>
                  </a:solidFill>
                  <a:latin typeface="Meiryo" panose="020B0604030504040204" pitchFamily="34" charset="-128"/>
                  <a:ea typeface="Meiryo" panose="020B0604030504040204" pitchFamily="34" charset="-128"/>
                </a:rPr>
                <a:t>週間あるいは</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dirty="0">
                  <a:solidFill>
                    <a:schemeClr val="accent3">
                      <a:lumMod val="75000"/>
                    </a:schemeClr>
                  </a:solidFill>
                  <a:latin typeface="Meiryo" panose="020B0604030504040204" pitchFamily="34" charset="-128"/>
                  <a:ea typeface="Meiryo" panose="020B0604030504040204" pitchFamily="34" charset="-128"/>
                </a:rPr>
                <a:t>ヶ月）でリリースする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6996682-7A76-8340-8410-E45FD94AA639}"/>
                </a:ext>
              </a:extLst>
            </p:cNvPr>
            <p:cNvSpPr txBox="1"/>
            <p:nvPr/>
          </p:nvSpPr>
          <p:spPr>
            <a:xfrm>
              <a:off x="4752441" y="3800829"/>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動くソフトウェアこそ進捗の最も重要な尺度</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7DE4C8-9895-5943-9C27-B2A415A3718B}"/>
                </a:ext>
              </a:extLst>
            </p:cNvPr>
            <p:cNvSpPr txBox="1"/>
            <p:nvPr/>
          </p:nvSpPr>
          <p:spPr>
            <a:xfrm>
              <a:off x="4752441" y="4115933"/>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3F58E62-3206-E84C-913D-95F10263AD80}"/>
                </a:ext>
              </a:extLst>
            </p:cNvPr>
            <p:cNvSpPr txBox="1"/>
            <p:nvPr/>
          </p:nvSpPr>
          <p:spPr>
            <a:xfrm>
              <a:off x="4752442" y="4609473"/>
              <a:ext cx="4024605"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シンプル（無駄なく作れる量）に作ることが基本</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B25DD2E-1C78-1643-97F1-7521399961AF}"/>
                </a:ext>
              </a:extLst>
            </p:cNvPr>
            <p:cNvSpPr txBox="1"/>
            <p:nvPr/>
          </p:nvSpPr>
          <p:spPr>
            <a:xfrm>
              <a:off x="4752443" y="4918347"/>
              <a:ext cx="4024605"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93273F0D-46D2-C24D-850F-B16FE12941F8}"/>
                </a:ext>
              </a:extLst>
            </p:cNvPr>
            <p:cNvSpPr txBox="1"/>
            <p:nvPr/>
          </p:nvSpPr>
          <p:spPr>
            <a:xfrm>
              <a:off x="4752444" y="5416266"/>
              <a:ext cx="4024605" cy="646331"/>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チームが最も効率を高めることができるかを定期的に振り返り、それに基づいて自分たちのやり方を最適に調整する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2C047F5-FCBC-8E45-9056-4EB4358D304E}"/>
                </a:ext>
              </a:extLst>
            </p:cNvPr>
            <p:cNvSpPr txBox="1"/>
            <p:nvPr/>
          </p:nvSpPr>
          <p:spPr>
            <a:xfrm>
              <a:off x="5530644" y="1178026"/>
              <a:ext cx="2646879"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アジャイルな思想</a:t>
              </a:r>
            </a:p>
          </p:txBody>
        </p:sp>
      </p:grpSp>
      <p:sp>
        <p:nvSpPr>
          <p:cNvPr id="34" name="テキスト ボックス 33">
            <a:extLst>
              <a:ext uri="{FF2B5EF4-FFF2-40B4-BE49-F238E27FC236}">
                <a16:creationId xmlns:a16="http://schemas.microsoft.com/office/drawing/2014/main" id="{8C8FEAE8-C47B-4C40-B9B9-B13131458C5B}"/>
              </a:ext>
            </a:extLst>
          </p:cNvPr>
          <p:cNvSpPr txBox="1"/>
          <p:nvPr/>
        </p:nvSpPr>
        <p:spPr>
          <a:xfrm>
            <a:off x="316482" y="2050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ユーザと開発者はいつもは別の場所にいてプロジェクトを通して定例ミーティングを行う</a:t>
            </a:r>
          </a:p>
        </p:txBody>
      </p:sp>
      <p:sp>
        <p:nvSpPr>
          <p:cNvPr id="35" name="テキスト ボックス 34">
            <a:extLst>
              <a:ext uri="{FF2B5EF4-FFF2-40B4-BE49-F238E27FC236}">
                <a16:creationId xmlns:a16="http://schemas.microsoft.com/office/drawing/2014/main" id="{21135F94-1BF0-C346-B4D8-AACB3309531E}"/>
              </a:ext>
            </a:extLst>
          </p:cNvPr>
          <p:cNvSpPr txBox="1"/>
          <p:nvPr/>
        </p:nvSpPr>
        <p:spPr>
          <a:xfrm>
            <a:off x="316482" y="2555818"/>
            <a:ext cx="4051649"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ユーザーの</a:t>
            </a:r>
            <a:r>
              <a:rPr kumimoji="1" lang="ja-JP" altLang="en-US" sz="1200">
                <a:solidFill>
                  <a:srgbClr val="0070C0"/>
                </a:solidFill>
                <a:latin typeface="Meiryo" panose="020B0604030504040204" pitchFamily="34" charset="-128"/>
                <a:ea typeface="Meiryo" panose="020B0604030504040204" pitchFamily="34" charset="-128"/>
              </a:rPr>
              <a:t>満足や価値のあるなしではなく、とにかくソフトウェアを提供する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90B79034-09C5-484C-894E-81710383FD63}"/>
              </a:ext>
            </a:extLst>
          </p:cNvPr>
          <p:cNvSpPr txBox="1"/>
          <p:nvPr/>
        </p:nvSpPr>
        <p:spPr>
          <a:xfrm>
            <a:off x="308725" y="3052283"/>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要求の変更を開発の後期に出すの勘弁して欲しい</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3B705533-0A0D-754D-BB0E-62B4874F8EEF}"/>
              </a:ext>
            </a:extLst>
          </p:cNvPr>
          <p:cNvSpPr txBox="1"/>
          <p:nvPr/>
        </p:nvSpPr>
        <p:spPr>
          <a:xfrm>
            <a:off x="308726" y="3364496"/>
            <a:ext cx="4144148"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パワポ、エクセル、ワードの仕様書を丁寧に清書して（</a:t>
            </a:r>
            <a:r>
              <a:rPr lang="en-US" altLang="ja-JP" sz="1200" dirty="0">
                <a:solidFill>
                  <a:srgbClr val="0070C0"/>
                </a:solidFill>
                <a:latin typeface="Meiryo" panose="020B0604030504040204" pitchFamily="34" charset="-128"/>
                <a:ea typeface="Meiryo" panose="020B0604030504040204" pitchFamily="34" charset="-128"/>
              </a:rPr>
              <a:t> 2〜3</a:t>
            </a:r>
            <a:r>
              <a:rPr lang="ja-JP" altLang="en-US" sz="1200">
                <a:solidFill>
                  <a:srgbClr val="0070C0"/>
                </a:solidFill>
                <a:latin typeface="Meiryo" panose="020B0604030504040204" pitchFamily="34" charset="-128"/>
                <a:ea typeface="Meiryo" panose="020B0604030504040204" pitchFamily="34" charset="-128"/>
              </a:rPr>
              <a:t>週間あるいは</a:t>
            </a:r>
            <a:r>
              <a:rPr lang="en-US" altLang="ja-JP" sz="1200" dirty="0">
                <a:solidFill>
                  <a:srgbClr val="0070C0"/>
                </a:solidFill>
                <a:latin typeface="Meiryo" panose="020B0604030504040204" pitchFamily="34" charset="-128"/>
                <a:ea typeface="Meiryo" panose="020B0604030504040204" pitchFamily="34" charset="-128"/>
              </a:rPr>
              <a:t>2〜3</a:t>
            </a:r>
            <a:r>
              <a:rPr lang="ja-JP" altLang="en-US" sz="1200">
                <a:solidFill>
                  <a:srgbClr val="0070C0"/>
                </a:solidFill>
                <a:latin typeface="Meiryo" panose="020B0604030504040204" pitchFamily="34" charset="-128"/>
                <a:ea typeface="Meiryo" panose="020B0604030504040204" pitchFamily="34" charset="-128"/>
              </a:rPr>
              <a:t>ヶ月）納品する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E4E8F4DE-4762-9746-8A2A-DBC4BE4509C4}"/>
              </a:ext>
            </a:extLst>
          </p:cNvPr>
          <p:cNvSpPr txBox="1"/>
          <p:nvPr/>
        </p:nvSpPr>
        <p:spPr>
          <a:xfrm>
            <a:off x="316482" y="3857803"/>
            <a:ext cx="4016849"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動くソフトウェアこそ進捗の最も重要な尺度</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9DB38D02-522F-954F-9916-FD13FA61C718}"/>
              </a:ext>
            </a:extLst>
          </p:cNvPr>
          <p:cNvSpPr txBox="1"/>
          <p:nvPr/>
        </p:nvSpPr>
        <p:spPr>
          <a:xfrm>
            <a:off x="308725" y="4176921"/>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5355ED4-100D-2C4C-8B89-7195AED7C5F8}"/>
              </a:ext>
            </a:extLst>
          </p:cNvPr>
          <p:cNvSpPr txBox="1"/>
          <p:nvPr/>
        </p:nvSpPr>
        <p:spPr>
          <a:xfrm>
            <a:off x="316482" y="4662611"/>
            <a:ext cx="4051649"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仕様書通り（間違っていようが）に作ることが基本</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B6F71805-E099-8840-B5BB-DC8AEE9A48D3}"/>
              </a:ext>
            </a:extLst>
          </p:cNvPr>
          <p:cNvSpPr txBox="1"/>
          <p:nvPr/>
        </p:nvSpPr>
        <p:spPr>
          <a:xfrm>
            <a:off x="316483" y="4975322"/>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85FCEBC-F880-ED41-8399-3B7E4636CECF}"/>
              </a:ext>
            </a:extLst>
          </p:cNvPr>
          <p:cNvSpPr txBox="1"/>
          <p:nvPr/>
        </p:nvSpPr>
        <p:spPr>
          <a:xfrm>
            <a:off x="316482" y="5416266"/>
            <a:ext cx="4051649" cy="646331"/>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チームがもっと稼働率を高めるように監視し、それに基づいて自分たちへの批判や不満を回避するために、念のため納期を厳しめに設定する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3944B8C5-F84B-034D-9959-3B0B9A5DF694}"/>
              </a:ext>
            </a:extLst>
          </p:cNvPr>
          <p:cNvSpPr txBox="1"/>
          <p:nvPr/>
        </p:nvSpPr>
        <p:spPr>
          <a:xfrm>
            <a:off x="400242" y="1178027"/>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ウォーターフォールな思想</a:t>
            </a:r>
          </a:p>
        </p:txBody>
      </p:sp>
      <p:sp>
        <p:nvSpPr>
          <p:cNvPr id="44" name="正方形/長方形 43">
            <a:extLst>
              <a:ext uri="{FF2B5EF4-FFF2-40B4-BE49-F238E27FC236}">
                <a16:creationId xmlns:a16="http://schemas.microsoft.com/office/drawing/2014/main" id="{96F1F240-6461-DD46-84EF-C382F84F0A3C}"/>
              </a:ext>
            </a:extLst>
          </p:cNvPr>
          <p:cNvSpPr/>
          <p:nvPr/>
        </p:nvSpPr>
        <p:spPr>
          <a:xfrm>
            <a:off x="5585975" y="6394435"/>
            <a:ext cx="3382661" cy="246221"/>
          </a:xfrm>
          <a:prstGeom prst="rect">
            <a:avLst/>
          </a:prstGeom>
        </p:spPr>
        <p:txBody>
          <a:bodyPr wrap="square">
            <a:spAutoFit/>
          </a:bodyPr>
          <a:lstStyle/>
          <a:p>
            <a:pPr algn="r"/>
            <a:r>
              <a:rPr lang="ja-JP" altLang="en-US" sz="1000">
                <a:solidFill>
                  <a:schemeClr val="tx1">
                    <a:lumMod val="50000"/>
                    <a:lumOff val="50000"/>
                  </a:schemeClr>
                </a:solidFill>
              </a:rPr>
              <a:t>https://speakerdeck.com/kawaguti/flipped-agile-manifest</a:t>
            </a:r>
          </a:p>
        </p:txBody>
      </p:sp>
      <p:sp>
        <p:nvSpPr>
          <p:cNvPr id="45" name="正方形/長方形 44">
            <a:extLst>
              <a:ext uri="{FF2B5EF4-FFF2-40B4-BE49-F238E27FC236}">
                <a16:creationId xmlns:a16="http://schemas.microsoft.com/office/drawing/2014/main" id="{C0AD8695-5A21-E44D-8D24-0AB4B529AD92}"/>
              </a:ext>
            </a:extLst>
          </p:cNvPr>
          <p:cNvSpPr/>
          <p:nvPr/>
        </p:nvSpPr>
        <p:spPr>
          <a:xfrm>
            <a:off x="3200400" y="6402134"/>
            <a:ext cx="4572000" cy="246221"/>
          </a:xfrm>
          <a:prstGeom prst="rect">
            <a:avLst/>
          </a:prstGeom>
        </p:spPr>
        <p:txBody>
          <a:bodyPr>
            <a:spAutoFit/>
          </a:bodyPr>
          <a:lstStyle/>
          <a:p>
            <a:r>
              <a:rPr lang="en-US" altLang="ja-JP" sz="1000" b="1" dirty="0">
                <a:solidFill>
                  <a:schemeClr val="tx1">
                    <a:lumMod val="50000"/>
                    <a:lumOff val="50000"/>
                  </a:schemeClr>
                </a:solidFill>
                <a:latin typeface="Roboto Slab"/>
              </a:rPr>
              <a:t>Yasunobu Kawaguchi</a:t>
            </a:r>
            <a:r>
              <a:rPr lang="ja-JP" altLang="en-US" sz="1000" b="1" dirty="0">
                <a:solidFill>
                  <a:schemeClr val="tx1">
                    <a:lumMod val="50000"/>
                    <a:lumOff val="50000"/>
                  </a:schemeClr>
                </a:solidFill>
                <a:latin typeface="Roboto Slab"/>
              </a:rPr>
              <a:t>氏　資料を参考に作成</a:t>
            </a:r>
            <a:endParaRPr lang="ja-JP" altLang="en-US" sz="1000" dirty="0">
              <a:solidFill>
                <a:schemeClr val="tx1">
                  <a:lumMod val="50000"/>
                  <a:lumOff val="50000"/>
                </a:schemeClr>
              </a:solidFill>
            </a:endParaRPr>
          </a:p>
        </p:txBody>
      </p:sp>
    </p:spTree>
    <p:extLst>
      <p:ext uri="{BB962C8B-B14F-4D97-AF65-F5344CB8AC3E}">
        <p14:creationId xmlns:p14="http://schemas.microsoft.com/office/powerpoint/2010/main" val="30819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5706EE0-254C-4629-4244-9DF2D6BA6A98}"/>
              </a:ext>
            </a:extLst>
          </p:cNvPr>
          <p:cNvSpPr>
            <a:spLocks noGrp="1"/>
          </p:cNvSpPr>
          <p:nvPr>
            <p:ph type="title"/>
          </p:nvPr>
        </p:nvSpPr>
        <p:spPr/>
        <p:txBody>
          <a:bodyPr/>
          <a:lstStyle/>
          <a:p>
            <a:r>
              <a:rPr lang="ja-JP" altLang="en-US"/>
              <a:t>アジャイルソフトウェア開発宣言</a:t>
            </a:r>
          </a:p>
        </p:txBody>
      </p:sp>
      <p:pic>
        <p:nvPicPr>
          <p:cNvPr id="6" name="図 5" descr="テキスト&#10;&#10;自動的に生成された説明">
            <a:extLst>
              <a:ext uri="{FF2B5EF4-FFF2-40B4-BE49-F238E27FC236}">
                <a16:creationId xmlns:a16="http://schemas.microsoft.com/office/drawing/2014/main" id="{325DE080-B954-E5BF-138A-EFBD4B0CA9B7}"/>
              </a:ext>
            </a:extLst>
          </p:cNvPr>
          <p:cNvPicPr>
            <a:picLocks noChangeAspect="1"/>
          </p:cNvPicPr>
          <p:nvPr/>
        </p:nvPicPr>
        <p:blipFill>
          <a:blip r:embed="rId2"/>
          <a:stretch>
            <a:fillRect/>
          </a:stretch>
        </p:blipFill>
        <p:spPr>
          <a:xfrm>
            <a:off x="3521924" y="840465"/>
            <a:ext cx="5217640" cy="5684807"/>
          </a:xfrm>
          <a:prstGeom prst="rect">
            <a:avLst/>
          </a:prstGeom>
          <a:ln>
            <a:noFill/>
          </a:ln>
          <a:effectLst>
            <a:outerShdw blurRad="292100" dist="139700" dir="2700000" algn="tl" rotWithShape="0">
              <a:srgbClr val="333333">
                <a:alpha val="65000"/>
              </a:srgbClr>
            </a:outerShdw>
          </a:effectLst>
        </p:spPr>
      </p:pic>
      <p:sp>
        <p:nvSpPr>
          <p:cNvPr id="7" name="テキスト ボックス 6">
            <a:extLst>
              <a:ext uri="{FF2B5EF4-FFF2-40B4-BE49-F238E27FC236}">
                <a16:creationId xmlns:a16="http://schemas.microsoft.com/office/drawing/2014/main" id="{0AC2C0A6-AD36-D7F3-384F-034A3F32B5A9}"/>
              </a:ext>
            </a:extLst>
          </p:cNvPr>
          <p:cNvSpPr txBox="1"/>
          <p:nvPr/>
        </p:nvSpPr>
        <p:spPr>
          <a:xfrm>
            <a:off x="7717915" y="6045963"/>
            <a:ext cx="986167"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2001</a:t>
            </a:r>
            <a:r>
              <a:rPr kumimoji="1" lang="ja-JP" altLang="en-US">
                <a:latin typeface="Meiryo" panose="020B0604030504040204" pitchFamily="34" charset="-128"/>
                <a:ea typeface="Meiryo" panose="020B0604030504040204" pitchFamily="34" charset="-128"/>
              </a:rPr>
              <a:t>年</a:t>
            </a:r>
          </a:p>
        </p:txBody>
      </p:sp>
      <p:grpSp>
        <p:nvGrpSpPr>
          <p:cNvPr id="15" name="グループ化 14">
            <a:extLst>
              <a:ext uri="{FF2B5EF4-FFF2-40B4-BE49-F238E27FC236}">
                <a16:creationId xmlns:a16="http://schemas.microsoft.com/office/drawing/2014/main" id="{E4DBBE72-3D3D-BD28-6D99-B671D7743646}"/>
              </a:ext>
            </a:extLst>
          </p:cNvPr>
          <p:cNvGrpSpPr/>
          <p:nvPr/>
        </p:nvGrpSpPr>
        <p:grpSpPr>
          <a:xfrm>
            <a:off x="526017" y="3854627"/>
            <a:ext cx="2831588" cy="2606077"/>
            <a:chOff x="447078" y="3854627"/>
            <a:chExt cx="2831588" cy="2606077"/>
          </a:xfrm>
        </p:grpSpPr>
        <p:grpSp>
          <p:nvGrpSpPr>
            <p:cNvPr id="13" name="グループ化 12">
              <a:extLst>
                <a:ext uri="{FF2B5EF4-FFF2-40B4-BE49-F238E27FC236}">
                  <a16:creationId xmlns:a16="http://schemas.microsoft.com/office/drawing/2014/main" id="{1D80DAFD-1CE8-C067-A76A-F6C39A4315EC}"/>
                </a:ext>
              </a:extLst>
            </p:cNvPr>
            <p:cNvGrpSpPr/>
            <p:nvPr/>
          </p:nvGrpSpPr>
          <p:grpSpPr>
            <a:xfrm>
              <a:off x="447078" y="3854627"/>
              <a:ext cx="2040978" cy="2606077"/>
              <a:chOff x="447078" y="3763033"/>
              <a:chExt cx="2040978" cy="2606077"/>
            </a:xfrm>
          </p:grpSpPr>
          <p:pic>
            <p:nvPicPr>
              <p:cNvPr id="9" name="図 8">
                <a:extLst>
                  <a:ext uri="{FF2B5EF4-FFF2-40B4-BE49-F238E27FC236}">
                    <a16:creationId xmlns:a16="http://schemas.microsoft.com/office/drawing/2014/main" id="{D3F984DE-C674-CFA5-B085-D52F33713D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078" y="3763033"/>
                <a:ext cx="2001955" cy="2595127"/>
              </a:xfrm>
              <a:prstGeom prst="rect">
                <a:avLst/>
              </a:prstGeom>
              <a:ln>
                <a:noFill/>
              </a:ln>
              <a:effectLst>
                <a:outerShdw blurRad="292100" dist="139700" dir="2700000" algn="tl" rotWithShape="0">
                  <a:srgbClr val="333333">
                    <a:alpha val="65000"/>
                  </a:srgbClr>
                </a:outerShdw>
              </a:effectLst>
            </p:spPr>
          </p:pic>
          <p:pic>
            <p:nvPicPr>
              <p:cNvPr id="8" name="図 7">
                <a:extLst>
                  <a:ext uri="{FF2B5EF4-FFF2-40B4-BE49-F238E27FC236}">
                    <a16:creationId xmlns:a16="http://schemas.microsoft.com/office/drawing/2014/main" id="{9B4DE6E6-5197-1649-5E7D-434EFFB6C5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19212" y="5480501"/>
                <a:ext cx="1177511" cy="588756"/>
              </a:xfrm>
              <a:prstGeom prst="rect">
                <a:avLst/>
              </a:prstGeom>
            </p:spPr>
          </p:pic>
          <p:sp>
            <p:nvSpPr>
              <p:cNvPr id="10" name="テキスト ボックス 9">
                <a:extLst>
                  <a:ext uri="{FF2B5EF4-FFF2-40B4-BE49-F238E27FC236}">
                    <a16:creationId xmlns:a16="http://schemas.microsoft.com/office/drawing/2014/main" id="{60E16AB3-00B0-8399-B0B9-3CFB5A3E943F}"/>
                  </a:ext>
                </a:extLst>
              </p:cNvPr>
              <p:cNvSpPr txBox="1"/>
              <p:nvPr/>
            </p:nvSpPr>
            <p:spPr>
              <a:xfrm>
                <a:off x="1764781" y="6092111"/>
                <a:ext cx="723275"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1986</a:t>
                </a:r>
                <a:r>
                  <a:rPr kumimoji="1" lang="ja-JP" altLang="en-US" sz="1200">
                    <a:latin typeface="Meiryo" panose="020B0604030504040204" pitchFamily="34" charset="-128"/>
                    <a:ea typeface="Meiryo" panose="020B0604030504040204" pitchFamily="34" charset="-128"/>
                  </a:rPr>
                  <a:t>年</a:t>
                </a:r>
              </a:p>
            </p:txBody>
          </p:sp>
        </p:grpSp>
        <p:sp>
          <p:nvSpPr>
            <p:cNvPr id="2" name="右矢印 1">
              <a:extLst>
                <a:ext uri="{FF2B5EF4-FFF2-40B4-BE49-F238E27FC236}">
                  <a16:creationId xmlns:a16="http://schemas.microsoft.com/office/drawing/2014/main" id="{5800BF66-6C93-3CCC-21A4-8B6E0A1EA800}"/>
                </a:ext>
              </a:extLst>
            </p:cNvPr>
            <p:cNvSpPr/>
            <p:nvPr/>
          </p:nvSpPr>
          <p:spPr>
            <a:xfrm>
              <a:off x="2731314" y="4797381"/>
              <a:ext cx="547352" cy="907960"/>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 name="グループ化 4">
            <a:extLst>
              <a:ext uri="{FF2B5EF4-FFF2-40B4-BE49-F238E27FC236}">
                <a16:creationId xmlns:a16="http://schemas.microsoft.com/office/drawing/2014/main" id="{289D3D28-39D8-5222-2078-C4AC70974432}"/>
              </a:ext>
            </a:extLst>
          </p:cNvPr>
          <p:cNvGrpSpPr/>
          <p:nvPr/>
        </p:nvGrpSpPr>
        <p:grpSpPr>
          <a:xfrm>
            <a:off x="526017" y="839003"/>
            <a:ext cx="2040978" cy="3120294"/>
            <a:chOff x="447078" y="839003"/>
            <a:chExt cx="2040978" cy="3120294"/>
          </a:xfrm>
        </p:grpSpPr>
        <p:grpSp>
          <p:nvGrpSpPr>
            <p:cNvPr id="14" name="グループ化 13">
              <a:extLst>
                <a:ext uri="{FF2B5EF4-FFF2-40B4-BE49-F238E27FC236}">
                  <a16:creationId xmlns:a16="http://schemas.microsoft.com/office/drawing/2014/main" id="{38D9333F-25E9-9EC1-45CD-B9D3F7E35E9A}"/>
                </a:ext>
              </a:extLst>
            </p:cNvPr>
            <p:cNvGrpSpPr/>
            <p:nvPr/>
          </p:nvGrpSpPr>
          <p:grpSpPr>
            <a:xfrm>
              <a:off x="447078" y="839003"/>
              <a:ext cx="2040978" cy="2859242"/>
              <a:chOff x="447078" y="839003"/>
              <a:chExt cx="2040978" cy="2859242"/>
            </a:xfrm>
          </p:grpSpPr>
          <p:pic>
            <p:nvPicPr>
              <p:cNvPr id="11" name="図 10">
                <a:extLst>
                  <a:ext uri="{FF2B5EF4-FFF2-40B4-BE49-F238E27FC236}">
                    <a16:creationId xmlns:a16="http://schemas.microsoft.com/office/drawing/2014/main" id="{949C91AB-C31D-7C58-B4E1-B5029DC96A9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7078" y="839003"/>
                <a:ext cx="2040978" cy="2859242"/>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661CB6B6-1854-CB28-EFA1-238A1947F437}"/>
                  </a:ext>
                </a:extLst>
              </p:cNvPr>
              <p:cNvSpPr txBox="1"/>
              <p:nvPr/>
            </p:nvSpPr>
            <p:spPr>
              <a:xfrm>
                <a:off x="1749979" y="3371369"/>
                <a:ext cx="723275"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1978</a:t>
                </a:r>
                <a:r>
                  <a:rPr kumimoji="1" lang="ja-JP" altLang="en-US" sz="1200">
                    <a:latin typeface="Meiryo" panose="020B0604030504040204" pitchFamily="34" charset="-128"/>
                    <a:ea typeface="Meiryo" panose="020B0604030504040204" pitchFamily="34" charset="-128"/>
                  </a:rPr>
                  <a:t>年</a:t>
                </a:r>
              </a:p>
            </p:txBody>
          </p:sp>
        </p:grpSp>
        <p:sp>
          <p:nvSpPr>
            <p:cNvPr id="3" name="右矢印 2">
              <a:extLst>
                <a:ext uri="{FF2B5EF4-FFF2-40B4-BE49-F238E27FC236}">
                  <a16:creationId xmlns:a16="http://schemas.microsoft.com/office/drawing/2014/main" id="{E4DF7177-D54D-BC34-193D-FC55397E79F0}"/>
                </a:ext>
              </a:extLst>
            </p:cNvPr>
            <p:cNvSpPr/>
            <p:nvPr/>
          </p:nvSpPr>
          <p:spPr>
            <a:xfrm rot="5400000">
              <a:off x="1281633" y="3584090"/>
              <a:ext cx="332843" cy="41757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曲折矢印 23">
            <a:extLst>
              <a:ext uri="{FF2B5EF4-FFF2-40B4-BE49-F238E27FC236}">
                <a16:creationId xmlns:a16="http://schemas.microsoft.com/office/drawing/2014/main" id="{0653CECD-88B9-865A-E054-B70DB16051B7}"/>
              </a:ext>
            </a:extLst>
          </p:cNvPr>
          <p:cNvSpPr/>
          <p:nvPr/>
        </p:nvSpPr>
        <p:spPr>
          <a:xfrm rot="5400000">
            <a:off x="3607595" y="891184"/>
            <a:ext cx="2468240" cy="3789168"/>
          </a:xfrm>
          <a:prstGeom prst="bentArrow">
            <a:avLst/>
          </a:prstGeom>
          <a:solidFill>
            <a:srgbClr val="7030A0">
              <a:alpha val="3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8906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アジャイル開発の実践</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143126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ローチャート: 論理積ゲート 15"/>
          <p:cNvSpPr/>
          <p:nvPr/>
        </p:nvSpPr>
        <p:spPr>
          <a:xfrm rot="16200000">
            <a:off x="678312" y="4575905"/>
            <a:ext cx="785970" cy="1224133"/>
          </a:xfrm>
          <a:prstGeom prst="flowChartDelay">
            <a:avLst/>
          </a:prstGeom>
          <a:solidFill>
            <a:schemeClr val="accent1">
              <a:lumMod val="20000"/>
              <a:lumOff val="80000"/>
            </a:scheme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アジャイル開発の進め方</a:t>
            </a:r>
          </a:p>
        </p:txBody>
      </p:sp>
      <p:pic>
        <p:nvPicPr>
          <p:cNvPr id="7" name="図 6"/>
          <p:cNvPicPr>
            <a:picLocks noChangeAspect="1"/>
          </p:cNvPicPr>
          <p:nvPr/>
        </p:nvPicPr>
        <p:blipFill>
          <a:blip r:embed="rId2"/>
          <a:stretch>
            <a:fillRect/>
          </a:stretch>
        </p:blipFill>
        <p:spPr>
          <a:xfrm>
            <a:off x="2115412" y="2490731"/>
            <a:ext cx="6372200" cy="3674573"/>
          </a:xfrm>
          <a:prstGeom prst="rect">
            <a:avLst/>
          </a:prstGeom>
        </p:spPr>
      </p:pic>
      <p:sp>
        <p:nvSpPr>
          <p:cNvPr id="9" name="円柱 8"/>
          <p:cNvSpPr/>
          <p:nvPr/>
        </p:nvSpPr>
        <p:spPr>
          <a:xfrm rot="5400000">
            <a:off x="5196000" y="2189636"/>
            <a:ext cx="211021" cy="6372200"/>
          </a:xfrm>
          <a:prstGeom prst="can">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750319" y="4906060"/>
            <a:ext cx="641952" cy="648072"/>
          </a:xfrm>
          <a:prstGeom prst="flowChartDelay">
            <a:avLst/>
          </a:prstGeom>
          <a:solidFill>
            <a:schemeClr val="accent5">
              <a:lumMod val="20000"/>
              <a:lumOff val="8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p:cNvSpPr/>
          <p:nvPr/>
        </p:nvSpPr>
        <p:spPr>
          <a:xfrm rot="5400000">
            <a:off x="4989594" y="2037603"/>
            <a:ext cx="641955" cy="6385183"/>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963283" y="5259980"/>
            <a:ext cx="216024" cy="216024"/>
          </a:xfrm>
          <a:prstGeom prst="flowChartDelay">
            <a:avLst/>
          </a:prstGeom>
          <a:solidFill>
            <a:schemeClr val="accent5">
              <a:lumMod val="40000"/>
              <a:lumOff val="6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p:cNvSpPr/>
          <p:nvPr/>
        </p:nvSpPr>
        <p:spPr>
          <a:xfrm rot="5400000">
            <a:off x="4870288" y="1952993"/>
            <a:ext cx="839793" cy="642595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a:alphaModFix amt="70000"/>
          </a:blip>
          <a:stretch>
            <a:fillRect/>
          </a:stretch>
        </p:blipFill>
        <p:spPr>
          <a:xfrm>
            <a:off x="2123728" y="2490730"/>
            <a:ext cx="6372200" cy="3674573"/>
          </a:xfrm>
          <a:prstGeom prst="rect">
            <a:avLst/>
          </a:prstGeom>
        </p:spPr>
      </p:pic>
      <p:sp>
        <p:nvSpPr>
          <p:cNvPr id="18" name="テキスト ボックス 17"/>
          <p:cNvSpPr txBox="1"/>
          <p:nvPr/>
        </p:nvSpPr>
        <p:spPr>
          <a:xfrm>
            <a:off x="457200" y="1294038"/>
            <a:ext cx="6768752" cy="369332"/>
          </a:xfrm>
          <a:prstGeom prst="rect">
            <a:avLst/>
          </a:prstGeom>
          <a:noFill/>
        </p:spPr>
        <p:txBody>
          <a:bodyPr wrap="square" rtlCol="0">
            <a:spAutoFit/>
          </a:bodyPr>
          <a:lstStyle/>
          <a:p>
            <a:r>
              <a:rPr kumimoji="1" lang="en-US" altLang="ja-JP" dirty="0">
                <a:solidFill>
                  <a:srgbClr val="AB7A79"/>
                </a:solidFill>
                <a:latin typeface="Meiryo" charset="-128"/>
                <a:ea typeface="Meiryo" charset="-128"/>
                <a:cs typeface="Meiryo" charset="-128"/>
              </a:rPr>
              <a:t>1.</a:t>
            </a:r>
            <a:r>
              <a:rPr kumimoji="1" lang="ja-JP" altLang="en-US" dirty="0">
                <a:solidFill>
                  <a:srgbClr val="AB7A79"/>
                </a:solidFill>
                <a:latin typeface="Meiryo" charset="-128"/>
                <a:ea typeface="Meiryo" charset="-128"/>
                <a:cs typeface="Meiryo" charset="-128"/>
              </a:rPr>
              <a:t>まずは人が通れるほどのトンネルを貫通させる。</a:t>
            </a:r>
          </a:p>
        </p:txBody>
      </p:sp>
      <p:sp>
        <p:nvSpPr>
          <p:cNvPr id="19" name="テキスト ボックス 18"/>
          <p:cNvSpPr txBox="1"/>
          <p:nvPr/>
        </p:nvSpPr>
        <p:spPr>
          <a:xfrm>
            <a:off x="457200" y="1673056"/>
            <a:ext cx="6768752" cy="369332"/>
          </a:xfrm>
          <a:prstGeom prst="rect">
            <a:avLst/>
          </a:prstGeom>
          <a:noFill/>
        </p:spPr>
        <p:txBody>
          <a:bodyPr wrap="square" rtlCol="0">
            <a:spAutoFit/>
          </a:bodyPr>
          <a:lstStyle/>
          <a:p>
            <a:r>
              <a:rPr kumimoji="1" lang="en-US" altLang="ja-JP" dirty="0">
                <a:solidFill>
                  <a:schemeClr val="accent6">
                    <a:lumMod val="50000"/>
                  </a:schemeClr>
                </a:solidFill>
                <a:latin typeface="Meiryo" charset="-128"/>
                <a:ea typeface="Meiryo" charset="-128"/>
                <a:cs typeface="Meiryo" charset="-128"/>
              </a:rPr>
              <a:t>2.</a:t>
            </a:r>
            <a:r>
              <a:rPr kumimoji="1" lang="ja-JP" altLang="en-US" dirty="0">
                <a:solidFill>
                  <a:schemeClr val="accent6">
                    <a:lumMod val="50000"/>
                  </a:schemeClr>
                </a:solidFill>
                <a:latin typeface="Meiryo" charset="-128"/>
                <a:ea typeface="Meiryo" charset="-128"/>
                <a:cs typeface="Meiryo" charset="-128"/>
              </a:rPr>
              <a:t>大きな工事機械が入れるように拡げてゆく。</a:t>
            </a:r>
          </a:p>
        </p:txBody>
      </p:sp>
      <p:sp>
        <p:nvSpPr>
          <p:cNvPr id="20" name="テキスト ボックス 19"/>
          <p:cNvSpPr txBox="1"/>
          <p:nvPr/>
        </p:nvSpPr>
        <p:spPr>
          <a:xfrm>
            <a:off x="457200" y="2086703"/>
            <a:ext cx="6768752" cy="369332"/>
          </a:xfrm>
          <a:prstGeom prst="rect">
            <a:avLst/>
          </a:prstGeom>
          <a:noFill/>
        </p:spPr>
        <p:txBody>
          <a:bodyPr wrap="square" rtlCol="0">
            <a:spAutoFit/>
          </a:bodyPr>
          <a:lstStyle/>
          <a:p>
            <a:r>
              <a:rPr kumimoji="1" lang="en-US" altLang="ja-JP" dirty="0">
                <a:solidFill>
                  <a:srgbClr val="7030A0"/>
                </a:solidFill>
                <a:latin typeface="Meiryo" charset="-128"/>
                <a:ea typeface="Meiryo" charset="-128"/>
                <a:cs typeface="Meiryo" charset="-128"/>
              </a:rPr>
              <a:t>3.</a:t>
            </a:r>
            <a:r>
              <a:rPr kumimoji="1" lang="ja-JP" altLang="en-US" dirty="0">
                <a:solidFill>
                  <a:srgbClr val="7030A0"/>
                </a:solidFill>
                <a:latin typeface="Meiryo" charset="-128"/>
                <a:ea typeface="Meiryo" charset="-128"/>
                <a:cs typeface="Meiryo" charset="-128"/>
              </a:rPr>
              <a:t>二車線の道路に拡張し、設備を整備する。</a:t>
            </a:r>
          </a:p>
        </p:txBody>
      </p:sp>
    </p:spTree>
    <p:extLst>
      <p:ext uri="{BB962C8B-B14F-4D97-AF65-F5344CB8AC3E}">
        <p14:creationId xmlns:p14="http://schemas.microsoft.com/office/powerpoint/2010/main" val="258498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animBg="1"/>
      <p:bldP spid="15" grpId="0" animBg="1"/>
      <p:bldP spid="17" grpId="0" animBg="1"/>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a:solidFill>
                <a:srgbClr val="FFFFFF"/>
              </a:solidFill>
              <a:latin typeface="Meiryo" charset="-128"/>
              <a:ea typeface="Meiryo" charset="-128"/>
              <a:cs typeface="Meiryo" charset="-128"/>
            </a:endParaRPr>
          </a:p>
        </p:txBody>
      </p:sp>
      <p:sp>
        <p:nvSpPr>
          <p:cNvPr id="4" name="タイトル 3">
            <a:extLst>
              <a:ext uri="{FF2B5EF4-FFF2-40B4-BE49-F238E27FC236}">
                <a16:creationId xmlns:a16="http://schemas.microsoft.com/office/drawing/2014/main" id="{CB148C4A-B355-84ED-9A91-42AD7599FAE0}"/>
              </a:ext>
            </a:extLst>
          </p:cNvPr>
          <p:cNvSpPr>
            <a:spLocks noGrp="1"/>
          </p:cNvSpPr>
          <p:nvPr>
            <p:ph type="title"/>
          </p:nvPr>
        </p:nvSpPr>
        <p:spPr>
          <a:xfrm>
            <a:off x="230400" y="266400"/>
            <a:ext cx="8686800" cy="416221"/>
          </a:xfrm>
        </p:spPr>
        <p:txBody>
          <a:bodyPr/>
          <a:lstStyle/>
          <a:p>
            <a:r>
              <a:rPr lang="en-US" altLang="en-US" dirty="0"/>
              <a:t>ウォーターフォール</a:t>
            </a:r>
            <a:r>
              <a:rPr lang="ja-JP" altLang="en-US" dirty="0"/>
              <a:t>開発とアジャイル開発（１）</a:t>
            </a:r>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要件定義</a:t>
            </a: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テスト</a:t>
            </a:r>
            <a:endParaRPr kumimoji="1" lang="en-US" altLang="ja-JP" sz="2800" dirty="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a:latin typeface="Meiryo" charset="-128"/>
                <a:ea typeface="Meiryo" charset="-128"/>
                <a:cs typeface="Meiryo" charset="-128"/>
              </a:rPr>
              <a:t>膨大なドキュメント</a:t>
            </a: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動くソフトウェア</a:t>
              </a:r>
            </a:p>
          </p:txBody>
        </p:sp>
        <p:pic>
          <p:nvPicPr>
            <p:cNvPr id="34" name="図 3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保守</a:t>
            </a: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納期遅延</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ユーザーは</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28816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1429827D-74ED-F489-5B9B-F77FC406876D}"/>
              </a:ext>
            </a:extLst>
          </p:cNvPr>
          <p:cNvSpPr>
            <a:spLocks noGrp="1"/>
          </p:cNvSpPr>
          <p:nvPr>
            <p:ph type="title"/>
          </p:nvPr>
        </p:nvSpPr>
        <p:spPr>
          <a:xfrm>
            <a:off x="230400" y="266400"/>
            <a:ext cx="8686800" cy="416221"/>
          </a:xfrm>
        </p:spPr>
        <p:txBody>
          <a:bodyPr/>
          <a:lstStyle/>
          <a:p>
            <a:r>
              <a:rPr lang="en-US" altLang="en-US" dirty="0"/>
              <a:t>ウォーターフォール</a:t>
            </a:r>
            <a:r>
              <a:rPr lang="ja-JP" altLang="en-US" dirty="0"/>
              <a:t>開発とアジャイル開発（２）</a:t>
            </a:r>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リソース</a:t>
            </a: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55" name="図 5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04" name="図 10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40" name="図 13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70" name="図 16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動くソフトウェア</a:t>
            </a:r>
            <a:endParaRPr kumimoji="1" lang="en-US" altLang="ja-JP" sz="1600" b="1"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を作り続けるれば</a:t>
            </a: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ユーザーはずっと本気</a:t>
            </a: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Tree>
    <p:extLst>
      <p:ext uri="{BB962C8B-B14F-4D97-AF65-F5344CB8AC3E}">
        <p14:creationId xmlns:p14="http://schemas.microsoft.com/office/powerpoint/2010/main" val="1569455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effectLst/>
              </a:rPr>
              <a:t>全て決めてから開発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a:solidFill>
                  <a:srgbClr val="FF8000"/>
                </a:solidFill>
                <a:latin typeface="Meiryo" charset="-128"/>
                <a:ea typeface="Meiryo" charset="-128"/>
                <a:cs typeface="Meiryo" charset="-128"/>
              </a:rPr>
              <a:t>C</a:t>
            </a:r>
            <a:r>
              <a:rPr kumimoji="1" lang="en-US" altLang="ja-JP" sz="1200" dirty="0">
                <a:solidFill>
                  <a:srgbClr val="FF8000"/>
                </a:solidFill>
                <a:latin typeface="Meiryo" charset="-128"/>
                <a:ea typeface="Meiryo" charset="-128"/>
                <a:cs typeface="Meiryo" charset="-128"/>
              </a:rPr>
              <a:t>ontinues </a:t>
            </a:r>
            <a:r>
              <a:rPr kumimoji="1" lang="en-US" altLang="ja-JP" sz="1200" b="1" u="sng" dirty="0">
                <a:solidFill>
                  <a:srgbClr val="FF8000"/>
                </a:solidFill>
                <a:latin typeface="Meiryo" charset="-128"/>
                <a:ea typeface="Meiryo" charset="-128"/>
                <a:cs typeface="Meiryo" charset="-128"/>
              </a:rPr>
              <a:t>I</a:t>
            </a:r>
            <a:r>
              <a:rPr kumimoji="1" lang="en-US" altLang="ja-JP" sz="1200" dirty="0">
                <a:solidFill>
                  <a:srgbClr val="FF8000"/>
                </a:solidFill>
                <a:latin typeface="Meiryo" charset="-128"/>
                <a:ea typeface="Meiryo" charset="-128"/>
                <a:cs typeface="Meiryo" charset="-128"/>
              </a:rPr>
              <a:t>ntegration</a:t>
            </a:r>
          </a:p>
          <a:p>
            <a:pPr algn="ctr"/>
            <a:r>
              <a:rPr lang="ja-JP" altLang="en-US" b="1" dirty="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
        <p:nvSpPr>
          <p:cNvPr id="14" name="タイトル 13">
            <a:extLst>
              <a:ext uri="{FF2B5EF4-FFF2-40B4-BE49-F238E27FC236}">
                <a16:creationId xmlns:a16="http://schemas.microsoft.com/office/drawing/2014/main" id="{3A52B9E6-00F2-C5CE-F527-8C70F5D4C625}"/>
              </a:ext>
            </a:extLst>
          </p:cNvPr>
          <p:cNvSpPr>
            <a:spLocks noGrp="1"/>
          </p:cNvSpPr>
          <p:nvPr>
            <p:ph type="title"/>
          </p:nvPr>
        </p:nvSpPr>
        <p:spPr>
          <a:xfrm>
            <a:off x="230400" y="266400"/>
            <a:ext cx="8686800" cy="416221"/>
          </a:xfrm>
        </p:spPr>
        <p:txBody>
          <a:bodyPr/>
          <a:lstStyle/>
          <a:p>
            <a:r>
              <a:rPr lang="en-US" altLang="en-US" dirty="0"/>
              <a:t>ウォーターフォール</a:t>
            </a:r>
            <a:r>
              <a:rPr lang="ja-JP" altLang="en-US" dirty="0"/>
              <a:t>開発とアジャイル開発（３）</a:t>
            </a:r>
          </a:p>
        </p:txBody>
      </p:sp>
      <p:sp>
        <p:nvSpPr>
          <p:cNvPr id="13" name="タイトル 1">
            <a:extLst>
              <a:ext uri="{FF2B5EF4-FFF2-40B4-BE49-F238E27FC236}">
                <a16:creationId xmlns:a16="http://schemas.microsoft.com/office/drawing/2014/main" id="{1D33512E-1F3F-0BA5-696D-ACAA56231EC2}"/>
              </a:ext>
            </a:extLst>
          </p:cNvPr>
          <p:cNvSpPr txBox="1">
            <a:spLocks/>
          </p:cNvSpPr>
          <p:nvPr/>
        </p:nvSpPr>
        <p:spPr>
          <a:xfrm>
            <a:off x="382800" y="418800"/>
            <a:ext cx="8686800" cy="416221"/>
          </a:xfrm>
          <a:prstGeom prst="rect">
            <a:avLst/>
          </a:prstGeom>
        </p:spPr>
        <p:txBody>
          <a:bodyPr vert="horz" lIns="0" tIns="45720" rIns="0" bIns="45720" rtlCol="0" anchor="ctr">
            <a:noAutofit/>
          </a:bodyPr>
          <a:lst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a:lstStyle>
          <a:p>
            <a:endParaRPr lang="ja-JP" altLang="en-US" dirty="0"/>
          </a:p>
        </p:txBody>
      </p:sp>
    </p:spTree>
    <p:extLst>
      <p:ext uri="{BB962C8B-B14F-4D97-AF65-F5344CB8AC3E}">
        <p14:creationId xmlns:p14="http://schemas.microsoft.com/office/powerpoint/2010/main" val="1037655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81C8FA-90A9-CD9D-C248-BD40E98F8B2C}"/>
              </a:ext>
            </a:extLst>
          </p:cNvPr>
          <p:cNvSpPr/>
          <p:nvPr/>
        </p:nvSpPr>
        <p:spPr>
          <a:xfrm>
            <a:off x="1350233" y="1034041"/>
            <a:ext cx="2452645" cy="53154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D61A3242-7B0C-9833-CA31-878AE76F6EDC}"/>
              </a:ext>
            </a:extLst>
          </p:cNvPr>
          <p:cNvSpPr/>
          <p:nvPr/>
        </p:nvSpPr>
        <p:spPr>
          <a:xfrm>
            <a:off x="3811421" y="1034039"/>
            <a:ext cx="2452645" cy="531548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CD9DEB2F-9483-3F5B-22DD-EAFBC862CB60}"/>
              </a:ext>
            </a:extLst>
          </p:cNvPr>
          <p:cNvSpPr/>
          <p:nvPr/>
        </p:nvSpPr>
        <p:spPr>
          <a:xfrm>
            <a:off x="6289703" y="1034039"/>
            <a:ext cx="2452645" cy="53154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FBDD944-D535-58CB-82EC-991821879388}"/>
              </a:ext>
            </a:extLst>
          </p:cNvPr>
          <p:cNvSpPr/>
          <p:nvPr/>
        </p:nvSpPr>
        <p:spPr>
          <a:xfrm>
            <a:off x="256374" y="2016808"/>
            <a:ext cx="8631252" cy="1149413"/>
          </a:xfrm>
          <a:prstGeom prst="rect">
            <a:avLst/>
          </a:prstGeom>
          <a:solidFill>
            <a:schemeClr val="tx1">
              <a:lumMod val="75000"/>
              <a:lumOff val="25000"/>
              <a:alpha val="3928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73DF9086-5138-BF11-89B2-9C30EEF41F47}"/>
              </a:ext>
            </a:extLst>
          </p:cNvPr>
          <p:cNvSpPr/>
          <p:nvPr/>
        </p:nvSpPr>
        <p:spPr>
          <a:xfrm>
            <a:off x="256374" y="3226199"/>
            <a:ext cx="8631252" cy="2960956"/>
          </a:xfrm>
          <a:prstGeom prst="rect">
            <a:avLst/>
          </a:prstGeom>
          <a:solidFill>
            <a:schemeClr val="tx1">
              <a:lumMod val="75000"/>
              <a:lumOff val="25000"/>
              <a:alpha val="3928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43BCAA80-1A9D-DB6C-FA85-9B7A81E0D580}"/>
              </a:ext>
            </a:extLst>
          </p:cNvPr>
          <p:cNvSpPr txBox="1"/>
          <p:nvPr/>
        </p:nvSpPr>
        <p:spPr>
          <a:xfrm>
            <a:off x="1350232" y="1132803"/>
            <a:ext cx="2452645" cy="892552"/>
          </a:xfrm>
          <a:prstGeom prst="rect">
            <a:avLst/>
          </a:prstGeom>
          <a:noFill/>
        </p:spPr>
        <p:txBody>
          <a:bodyPr wrap="square" rtlCol="0">
            <a:spAutoFit/>
          </a:bodyPr>
          <a:lstStyle/>
          <a:p>
            <a:pPr algn="ctr"/>
            <a:r>
              <a:rPr kumimoji="1" lang="ja-JP" altLang="en-US" sz="3600">
                <a:solidFill>
                  <a:schemeClr val="bg1"/>
                </a:solidFill>
                <a:latin typeface="Meiryo" panose="020B0604030504040204" pitchFamily="34" charset="-128"/>
                <a:ea typeface="Meiryo" panose="020B0604030504040204" pitchFamily="34" charset="-128"/>
              </a:rPr>
              <a:t>開発</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lang="en-US" altLang="ja-JP" sz="1600" dirty="0">
                <a:solidFill>
                  <a:schemeClr val="bg1"/>
                </a:solidFill>
                <a:latin typeface="Meiryo" panose="020B0604030504040204" pitchFamily="34" charset="-128"/>
                <a:ea typeface="Meiryo" panose="020B0604030504040204" pitchFamily="34" charset="-128"/>
              </a:rPr>
              <a:t>development</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06ACEAF4-A727-561A-43E4-10CC5F5F1649}"/>
              </a:ext>
            </a:extLst>
          </p:cNvPr>
          <p:cNvSpPr txBox="1"/>
          <p:nvPr/>
        </p:nvSpPr>
        <p:spPr>
          <a:xfrm>
            <a:off x="3802876" y="1132802"/>
            <a:ext cx="2461189" cy="892552"/>
          </a:xfrm>
          <a:prstGeom prst="rect">
            <a:avLst/>
          </a:prstGeom>
          <a:noFill/>
        </p:spPr>
        <p:txBody>
          <a:bodyPr wrap="square" rtlCol="0">
            <a:spAutoFit/>
          </a:bodyPr>
          <a:lstStyle/>
          <a:p>
            <a:pPr algn="ctr"/>
            <a:r>
              <a:rPr kumimoji="1" lang="ja-JP" altLang="en-US" sz="3600">
                <a:solidFill>
                  <a:schemeClr val="bg1"/>
                </a:solidFill>
                <a:latin typeface="Meiryo" panose="020B0604030504040204" pitchFamily="34" charset="-128"/>
                <a:ea typeface="Meiryo" panose="020B0604030504040204" pitchFamily="34" charset="-128"/>
              </a:rPr>
              <a:t>運用</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lang="en-US" altLang="ja-JP" sz="1600" dirty="0">
                <a:solidFill>
                  <a:schemeClr val="bg1"/>
                </a:solidFill>
                <a:latin typeface="Meiryo" panose="020B0604030504040204" pitchFamily="34" charset="-128"/>
                <a:ea typeface="Meiryo" panose="020B0604030504040204" pitchFamily="34" charset="-128"/>
              </a:rPr>
              <a:t>operation</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2438C0AC-8CC1-132A-1AFB-AC52E166DF76}"/>
              </a:ext>
            </a:extLst>
          </p:cNvPr>
          <p:cNvSpPr txBox="1"/>
          <p:nvPr/>
        </p:nvSpPr>
        <p:spPr>
          <a:xfrm>
            <a:off x="6289703" y="1132802"/>
            <a:ext cx="2452646" cy="892552"/>
          </a:xfrm>
          <a:prstGeom prst="rect">
            <a:avLst/>
          </a:prstGeom>
          <a:noFill/>
        </p:spPr>
        <p:txBody>
          <a:bodyPr wrap="square" rtlCol="0">
            <a:spAutoFit/>
          </a:bodyPr>
          <a:lstStyle/>
          <a:p>
            <a:pPr algn="ctr"/>
            <a:r>
              <a:rPr kumimoji="1" lang="ja-JP" altLang="en-US" sz="3600">
                <a:solidFill>
                  <a:schemeClr val="bg1"/>
                </a:solidFill>
                <a:latin typeface="Meiryo" panose="020B0604030504040204" pitchFamily="34" charset="-128"/>
                <a:ea typeface="Meiryo" panose="020B0604030504040204" pitchFamily="34" charset="-128"/>
              </a:rPr>
              <a:t>保守</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lang="en-US" altLang="ja-JP" sz="1600" dirty="0">
                <a:solidFill>
                  <a:schemeClr val="bg1"/>
                </a:solidFill>
                <a:latin typeface="Meiryo" panose="020B0604030504040204" pitchFamily="34" charset="-128"/>
                <a:ea typeface="Meiryo" panose="020B0604030504040204" pitchFamily="34" charset="-128"/>
              </a:rPr>
              <a:t>maintenance</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8701CF2-DAC3-8C1B-1548-3BD91EE3AD0F}"/>
              </a:ext>
            </a:extLst>
          </p:cNvPr>
          <p:cNvSpPr txBox="1"/>
          <p:nvPr/>
        </p:nvSpPr>
        <p:spPr>
          <a:xfrm>
            <a:off x="3828515" y="4127607"/>
            <a:ext cx="2435553" cy="1754326"/>
          </a:xfrm>
          <a:prstGeom prst="rect">
            <a:avLst/>
          </a:prstGeom>
          <a:noFill/>
        </p:spPr>
        <p:txBody>
          <a:bodyPr wrap="square">
            <a:spAutoFit/>
          </a:bodyPr>
          <a:lstStyle/>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ハードウェアの起動や停止</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ソフトの起動や停止</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データの入力や出力</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データのバックアップや管理</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システムの稼働状態、不具合がないかなどの監視</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外部からの攻撃や情報流出などの監視</a:t>
            </a:r>
            <a:endParaRPr lang="en-US" altLang="ja-JP" sz="1200" b="0" i="0" dirty="0">
              <a:solidFill>
                <a:schemeClr val="bg1"/>
              </a:solidFill>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b="0" i="0">
                <a:solidFill>
                  <a:schemeClr val="bg1"/>
                </a:solidFill>
                <a:effectLst/>
                <a:latin typeface="Meiryo" panose="020B0604030504040204" pitchFamily="34" charset="-128"/>
                <a:ea typeface="Meiryo" panose="020B0604030504040204" pitchFamily="34" charset="-128"/>
              </a:rPr>
              <a:t>障害復旧からの再起動</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7F18D522-B861-AE00-B200-4D70F1C04AE4}"/>
              </a:ext>
            </a:extLst>
          </p:cNvPr>
          <p:cNvSpPr txBox="1"/>
          <p:nvPr/>
        </p:nvSpPr>
        <p:spPr>
          <a:xfrm>
            <a:off x="6289702" y="4496938"/>
            <a:ext cx="2452644" cy="1384995"/>
          </a:xfrm>
          <a:prstGeom prst="rect">
            <a:avLst/>
          </a:prstGeom>
          <a:noFill/>
        </p:spPr>
        <p:txBody>
          <a:bodyPr wrap="square">
            <a:spAutoFit/>
          </a:bodyPr>
          <a:lstStyle>
            <a:defPPr>
              <a:defRPr lang="ja-JP"/>
            </a:defPPr>
            <a:lvl1pPr marL="171450" indent="-171450">
              <a:buFont typeface="Wingdings" pitchFamily="2" charset="2"/>
              <a:buChar char="Ø"/>
              <a:defRPr sz="1200" b="0" i="0">
                <a:solidFill>
                  <a:schemeClr val="bg1"/>
                </a:solidFill>
                <a:effectLst/>
                <a:latin typeface="Meiryo" panose="020B0604030504040204" pitchFamily="34" charset="-128"/>
                <a:ea typeface="Meiryo" panose="020B0604030504040204" pitchFamily="34" charset="-128"/>
              </a:defRPr>
            </a:lvl1pPr>
          </a:lstStyle>
          <a:p>
            <a:r>
              <a:rPr lang="ja-JP" altLang="en-US"/>
              <a:t>システムのアップデート</a:t>
            </a:r>
            <a:endParaRPr lang="en-US" altLang="ja-JP" dirty="0"/>
          </a:p>
          <a:p>
            <a:r>
              <a:rPr lang="ja-JP" altLang="en-US"/>
              <a:t>バグや不具合の原因究明、修正作業や復旧作業</a:t>
            </a:r>
            <a:endParaRPr lang="en-US" altLang="ja-JP" dirty="0"/>
          </a:p>
          <a:p>
            <a:r>
              <a:rPr lang="ja-JP" altLang="en-US"/>
              <a:t>新規のプログラムやシステムの導入</a:t>
            </a:r>
            <a:endParaRPr lang="en-US" altLang="ja-JP" dirty="0"/>
          </a:p>
          <a:p>
            <a:r>
              <a:rPr lang="ja-JP" altLang="en-US"/>
              <a:t>ネットワークなどのインフラのメンテナンス</a:t>
            </a:r>
          </a:p>
        </p:txBody>
      </p:sp>
      <p:sp>
        <p:nvSpPr>
          <p:cNvPr id="14" name="テキスト ボックス 13">
            <a:extLst>
              <a:ext uri="{FF2B5EF4-FFF2-40B4-BE49-F238E27FC236}">
                <a16:creationId xmlns:a16="http://schemas.microsoft.com/office/drawing/2014/main" id="{2FD04D68-F202-1E77-259C-4E694EE07D3C}"/>
              </a:ext>
            </a:extLst>
          </p:cNvPr>
          <p:cNvSpPr txBox="1"/>
          <p:nvPr/>
        </p:nvSpPr>
        <p:spPr>
          <a:xfrm>
            <a:off x="1350231" y="2341778"/>
            <a:ext cx="2435553" cy="646331"/>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課題を解決するため</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の仕組みを作ること</a:t>
            </a:r>
          </a:p>
        </p:txBody>
      </p:sp>
      <p:sp>
        <p:nvSpPr>
          <p:cNvPr id="15" name="テキスト ボックス 14">
            <a:extLst>
              <a:ext uri="{FF2B5EF4-FFF2-40B4-BE49-F238E27FC236}">
                <a16:creationId xmlns:a16="http://schemas.microsoft.com/office/drawing/2014/main" id="{3F559E29-8693-DBC9-6FA4-B8331B76204A}"/>
              </a:ext>
            </a:extLst>
          </p:cNvPr>
          <p:cNvSpPr txBox="1"/>
          <p:nvPr/>
        </p:nvSpPr>
        <p:spPr>
          <a:xfrm>
            <a:off x="3815693" y="2436837"/>
            <a:ext cx="4926653"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システムを安定稼働させること</a:t>
            </a:r>
          </a:p>
        </p:txBody>
      </p:sp>
      <p:sp>
        <p:nvSpPr>
          <p:cNvPr id="17" name="テキスト ボックス 16">
            <a:extLst>
              <a:ext uri="{FF2B5EF4-FFF2-40B4-BE49-F238E27FC236}">
                <a16:creationId xmlns:a16="http://schemas.microsoft.com/office/drawing/2014/main" id="{9198B8DB-0CCC-EBDC-89CE-710C5BE17A32}"/>
              </a:ext>
            </a:extLst>
          </p:cNvPr>
          <p:cNvSpPr txBox="1"/>
          <p:nvPr/>
        </p:nvSpPr>
        <p:spPr>
          <a:xfrm>
            <a:off x="3802875" y="3566295"/>
            <a:ext cx="2461189" cy="461665"/>
          </a:xfrm>
          <a:prstGeom prst="rect">
            <a:avLst/>
          </a:prstGeom>
          <a:noFill/>
        </p:spPr>
        <p:txBody>
          <a:bodyPr wrap="square">
            <a:spAutoFit/>
          </a:bodyPr>
          <a:lstStyle/>
          <a:p>
            <a:r>
              <a:rPr lang="ja-JP" altLang="en-US" sz="1200" b="0" i="0">
                <a:solidFill>
                  <a:schemeClr val="bg1"/>
                </a:solidFill>
                <a:effectLst/>
                <a:latin typeface="Meiryo" panose="020B0604030504040204" pitchFamily="34" charset="-128"/>
                <a:ea typeface="Meiryo" panose="020B0604030504040204" pitchFamily="34" charset="-128"/>
              </a:rPr>
              <a:t>システムを日常的に稼働させることで定型的業務が中心</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6321AE5F-6A2E-37AB-1B3D-EFC443E3A9B0}"/>
              </a:ext>
            </a:extLst>
          </p:cNvPr>
          <p:cNvSpPr txBox="1"/>
          <p:nvPr/>
        </p:nvSpPr>
        <p:spPr>
          <a:xfrm>
            <a:off x="6289699" y="3563345"/>
            <a:ext cx="2452646" cy="646331"/>
          </a:xfrm>
          <a:prstGeom prst="rect">
            <a:avLst/>
          </a:prstGeom>
          <a:noFill/>
        </p:spPr>
        <p:txBody>
          <a:bodyPr wrap="square">
            <a:spAutoFit/>
          </a:bodyPr>
          <a:lstStyle/>
          <a:p>
            <a:r>
              <a:rPr lang="ja-JP" altLang="en-US" sz="1200" b="0" i="0">
                <a:solidFill>
                  <a:schemeClr val="bg1"/>
                </a:solidFill>
                <a:effectLst/>
                <a:latin typeface="Meiryo" panose="020B0604030504040204" pitchFamily="34" charset="-128"/>
                <a:ea typeface="Meiryo" panose="020B0604030504040204" pitchFamily="34" charset="-128"/>
              </a:rPr>
              <a:t>システム変更や、不具合対応など予測できない事態に対応したりする突発的業務が中心</a:t>
            </a:r>
            <a:endParaRPr lang="ja-JP" altLang="en-US" sz="12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5600C89-03CB-46E5-2E04-7DD039F087F2}"/>
              </a:ext>
            </a:extLst>
          </p:cNvPr>
          <p:cNvSpPr txBox="1"/>
          <p:nvPr/>
        </p:nvSpPr>
        <p:spPr>
          <a:xfrm>
            <a:off x="1358777" y="4496938"/>
            <a:ext cx="2435553" cy="1384995"/>
          </a:xfrm>
          <a:prstGeom prst="rect">
            <a:avLst/>
          </a:prstGeom>
          <a:noFill/>
        </p:spPr>
        <p:txBody>
          <a:bodyPr wrap="square">
            <a:spAutoFit/>
          </a:bodyPr>
          <a:lstStyle/>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構想・企画</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要件定義</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外部設計</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内部設計</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プログラミング</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テスト</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リリース(本番稼働)</a:t>
            </a:r>
          </a:p>
        </p:txBody>
      </p:sp>
      <p:sp>
        <p:nvSpPr>
          <p:cNvPr id="23" name="テキスト ボックス 22">
            <a:extLst>
              <a:ext uri="{FF2B5EF4-FFF2-40B4-BE49-F238E27FC236}">
                <a16:creationId xmlns:a16="http://schemas.microsoft.com/office/drawing/2014/main" id="{130D5FDB-3AA7-22DD-3FA8-C5695A6FF603}"/>
              </a:ext>
            </a:extLst>
          </p:cNvPr>
          <p:cNvSpPr txBox="1"/>
          <p:nvPr/>
        </p:nvSpPr>
        <p:spPr>
          <a:xfrm>
            <a:off x="1350231" y="3542394"/>
            <a:ext cx="2444099" cy="830997"/>
          </a:xfrm>
          <a:prstGeom prst="rect">
            <a:avLst/>
          </a:prstGeom>
          <a:noFill/>
        </p:spPr>
        <p:txBody>
          <a:bodyPr wrap="square">
            <a:spAutoFit/>
          </a:bodyPr>
          <a:lstStyle/>
          <a:p>
            <a:pPr algn="l"/>
            <a:r>
              <a:rPr lang="ja-JP" altLang="en-US" sz="1200" b="0" i="0">
                <a:solidFill>
                  <a:schemeClr val="bg1"/>
                </a:solidFill>
                <a:effectLst/>
                <a:latin typeface="Meiryo" panose="020B0604030504040204" pitchFamily="34" charset="-128"/>
                <a:ea typeface="Meiryo" panose="020B0604030504040204" pitchFamily="34" charset="-128"/>
              </a:rPr>
              <a:t>新しい事業に参画したい、コストを削減したいといった、ビジネス上の目標や課題を解決する「仕組み」を実現すること</a:t>
            </a:r>
          </a:p>
        </p:txBody>
      </p:sp>
      <p:sp>
        <p:nvSpPr>
          <p:cNvPr id="24" name="テキスト ボックス 23">
            <a:extLst>
              <a:ext uri="{FF2B5EF4-FFF2-40B4-BE49-F238E27FC236}">
                <a16:creationId xmlns:a16="http://schemas.microsoft.com/office/drawing/2014/main" id="{2F088FEC-FED3-90BC-602A-B71A361DE9CD}"/>
              </a:ext>
            </a:extLst>
          </p:cNvPr>
          <p:cNvSpPr txBox="1"/>
          <p:nvPr/>
        </p:nvSpPr>
        <p:spPr>
          <a:xfrm>
            <a:off x="256371" y="2403333"/>
            <a:ext cx="1085317" cy="523220"/>
          </a:xfrm>
          <a:prstGeom prst="rect">
            <a:avLst/>
          </a:prstGeom>
          <a:noFill/>
        </p:spPr>
        <p:txBody>
          <a:bodyPr wrap="squar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目的</a:t>
            </a:r>
          </a:p>
        </p:txBody>
      </p:sp>
      <p:sp>
        <p:nvSpPr>
          <p:cNvPr id="25" name="テキスト ボックス 24">
            <a:extLst>
              <a:ext uri="{FF2B5EF4-FFF2-40B4-BE49-F238E27FC236}">
                <a16:creationId xmlns:a16="http://schemas.microsoft.com/office/drawing/2014/main" id="{40CEB97D-4C78-254E-B7DD-5B503CF397A7}"/>
              </a:ext>
            </a:extLst>
          </p:cNvPr>
          <p:cNvSpPr txBox="1"/>
          <p:nvPr/>
        </p:nvSpPr>
        <p:spPr>
          <a:xfrm>
            <a:off x="247823" y="4228905"/>
            <a:ext cx="1085317" cy="954107"/>
          </a:xfrm>
          <a:prstGeom prst="rect">
            <a:avLst/>
          </a:prstGeom>
          <a:noFill/>
        </p:spPr>
        <p:txBody>
          <a:bodyPr wrap="squar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主な</a:t>
            </a:r>
            <a:endParaRPr kumimoji="1" lang="en-US" altLang="ja-JP" sz="2800" dirty="0">
              <a:solidFill>
                <a:schemeClr val="bg1"/>
              </a:solidFill>
              <a:latin typeface="Meiryo" panose="020B0604030504040204" pitchFamily="34" charset="-128"/>
              <a:ea typeface="Meiryo" panose="020B0604030504040204" pitchFamily="34" charset="-128"/>
            </a:endParaRPr>
          </a:p>
          <a:p>
            <a:pPr algn="ctr"/>
            <a:r>
              <a:rPr lang="ja-JP" altLang="en-US" sz="2800">
                <a:solidFill>
                  <a:schemeClr val="bg1"/>
                </a:solidFill>
                <a:latin typeface="Meiryo" panose="020B0604030504040204" pitchFamily="34" charset="-128"/>
                <a:ea typeface="Meiryo" panose="020B0604030504040204" pitchFamily="34" charset="-128"/>
              </a:rPr>
              <a:t>業務</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26" name="タイトル 25">
            <a:extLst>
              <a:ext uri="{FF2B5EF4-FFF2-40B4-BE49-F238E27FC236}">
                <a16:creationId xmlns:a16="http://schemas.microsoft.com/office/drawing/2014/main" id="{764DAC36-B39D-9895-95FB-6B480FBD0D45}"/>
              </a:ext>
            </a:extLst>
          </p:cNvPr>
          <p:cNvSpPr>
            <a:spLocks noGrp="1"/>
          </p:cNvSpPr>
          <p:nvPr>
            <p:ph type="title"/>
          </p:nvPr>
        </p:nvSpPr>
        <p:spPr/>
        <p:txBody>
          <a:bodyPr/>
          <a:lstStyle/>
          <a:p>
            <a:r>
              <a:rPr lang="ja-JP" altLang="en-US"/>
              <a:t>システムの開発・運用・保守の違い</a:t>
            </a:r>
          </a:p>
        </p:txBody>
      </p:sp>
    </p:spTree>
    <p:extLst>
      <p:ext uri="{BB962C8B-B14F-4D97-AF65-F5344CB8AC3E}">
        <p14:creationId xmlns:p14="http://schemas.microsoft.com/office/powerpoint/2010/main" val="1663649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〇</a:t>
            </a: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１　ビジネス価値　</a:t>
            </a:r>
            <a:r>
              <a:rPr lang="en-US" altLang="ja-JP" sz="1400" dirty="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２　ビジネス価値　</a:t>
            </a:r>
            <a:r>
              <a:rPr lang="en-US" altLang="ja-JP" sz="1400" dirty="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３　ビジネス価値　</a:t>
            </a:r>
            <a:r>
              <a:rPr lang="en-US" altLang="ja-JP" sz="1400" dirty="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４　ビジネス価値　Ｘ</a:t>
            </a: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：仮説を検証することができる最低限のプロダクト）」かつ、ビジネス価値の高い機能・プロセスを優先して開発する。</a:t>
            </a:r>
          </a:p>
        </p:txBody>
      </p:sp>
      <p:sp>
        <p:nvSpPr>
          <p:cNvPr id="5" name="タイトル 11">
            <a:extLst>
              <a:ext uri="{FF2B5EF4-FFF2-40B4-BE49-F238E27FC236}">
                <a16:creationId xmlns:a16="http://schemas.microsoft.com/office/drawing/2014/main" id="{FE702653-E081-0C9E-11D1-31C39A02D4FA}"/>
              </a:ext>
            </a:extLst>
          </p:cNvPr>
          <p:cNvSpPr txBox="1">
            <a:spLocks/>
          </p:cNvSpPr>
          <p:nvPr/>
        </p:nvSpPr>
        <p:spPr>
          <a:xfrm>
            <a:off x="145490" y="224958"/>
            <a:ext cx="8686800" cy="416221"/>
          </a:xfrm>
          <a:prstGeom prst="rect">
            <a:avLst/>
          </a:prstGeom>
        </p:spPr>
        <p:txBody>
          <a:bodyPr/>
          <a:lst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a:lstStyle>
          <a:p>
            <a:endParaRPr lang="ja-JP" altLang="en-US" dirty="0"/>
          </a:p>
        </p:txBody>
      </p:sp>
      <p:sp>
        <p:nvSpPr>
          <p:cNvPr id="6" name="タイトル 5">
            <a:extLst>
              <a:ext uri="{FF2B5EF4-FFF2-40B4-BE49-F238E27FC236}">
                <a16:creationId xmlns:a16="http://schemas.microsoft.com/office/drawing/2014/main" id="{3466F8CE-1AF7-03A7-5BC0-0771167A9217}"/>
              </a:ext>
            </a:extLst>
          </p:cNvPr>
          <p:cNvSpPr>
            <a:spLocks noGrp="1"/>
          </p:cNvSpPr>
          <p:nvPr>
            <p:ph type="title"/>
          </p:nvPr>
        </p:nvSpPr>
        <p:spPr>
          <a:xfrm>
            <a:off x="230400" y="266400"/>
            <a:ext cx="8686800" cy="416221"/>
          </a:xfrm>
        </p:spPr>
        <p:txBody>
          <a:bodyPr/>
          <a:lstStyle/>
          <a:p>
            <a:r>
              <a:rPr lang="en-US" altLang="en-US" dirty="0"/>
              <a:t>ウォーターフォール</a:t>
            </a:r>
            <a:r>
              <a:rPr lang="ja-JP" altLang="en-US" dirty="0"/>
              <a:t>開発とアジャイル開発（４）</a:t>
            </a:r>
          </a:p>
        </p:txBody>
      </p:sp>
    </p:spTree>
    <p:extLst>
      <p:ext uri="{BB962C8B-B14F-4D97-AF65-F5344CB8AC3E}">
        <p14:creationId xmlns:p14="http://schemas.microsoft.com/office/powerpoint/2010/main" val="48976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a:solidFill>
                  <a:srgbClr val="FFFFFF"/>
                </a:solidFill>
                <a:effectLst/>
                <a:latin typeface="メイリオ"/>
                <a:ea typeface="メイリオ"/>
                <a:cs typeface="メイリオ"/>
              </a:rPr>
              <a:t>バリュー</a:t>
            </a:r>
            <a:endParaRPr kumimoji="1" lang="en-US" altLang="ja-JP" sz="1400" dirty="0">
              <a:solidFill>
                <a:srgbClr val="FFFFFF"/>
              </a:solidFill>
              <a:effectLst/>
              <a:latin typeface="メイリオ"/>
              <a:ea typeface="メイリオ"/>
              <a:cs typeface="メイリオ"/>
            </a:endParaRPr>
          </a:p>
          <a:p>
            <a:pPr algn="ctr"/>
            <a:r>
              <a:rPr lang="ja-JP" altLang="en-US" sz="1400" dirty="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a:solidFill>
                  <a:srgbClr val="008000"/>
                </a:solidFill>
                <a:effectLst/>
                <a:latin typeface="メイリオ"/>
                <a:ea typeface="メイリオ"/>
                <a:cs typeface="メイリオ"/>
              </a:rPr>
              <a:t>アジャイル</a:t>
            </a: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a:solidFill>
                  <a:srgbClr val="FF6600"/>
                </a:solidFill>
                <a:effectLst/>
                <a:latin typeface="メイリオ"/>
                <a:ea typeface="メイリオ"/>
                <a:cs typeface="メイリオ"/>
              </a:rPr>
              <a:t>実現仕様</a:t>
            </a: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a:solidFill>
                  <a:srgbClr val="0000FF"/>
                </a:solidFill>
                <a:effectLst/>
                <a:latin typeface="メイリオ"/>
                <a:ea typeface="メイリオ"/>
                <a:cs typeface="メイリオ"/>
              </a:rPr>
              <a:t>ウオーターフォール</a:t>
            </a: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a:solidFill>
                  <a:srgbClr val="0000FF"/>
                </a:solidFill>
                <a:effectLst/>
                <a:latin typeface="メイリオ"/>
                <a:ea typeface="メイリオ"/>
                <a:cs typeface="メイリオ"/>
              </a:rPr>
              <a:t>要求仕様</a:t>
            </a: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a:solidFill>
                  <a:schemeClr val="accent5">
                    <a:lumMod val="50000"/>
                  </a:schemeClr>
                </a:solidFill>
                <a:latin typeface="メイリオ"/>
                <a:ea typeface="メイリオ"/>
                <a:cs typeface="メイリオ"/>
              </a:rPr>
              <a:t>要件</a:t>
            </a: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a:solidFill>
                  <a:srgbClr val="215968"/>
                </a:solidFill>
                <a:latin typeface="メイリオ"/>
                <a:ea typeface="メイリオ"/>
                <a:cs typeface="メイリオ"/>
              </a:rPr>
              <a:t>設計</a:t>
            </a: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a:solidFill>
                  <a:schemeClr val="bg1"/>
                </a:solidFill>
                <a:latin typeface="メイリオ"/>
                <a:ea typeface="メイリオ"/>
                <a:cs typeface="メイリオ"/>
              </a:rPr>
              <a:t>コーディング</a:t>
            </a:r>
            <a:endParaRPr kumimoji="1" lang="en-US" altLang="ja-JP" sz="600" dirty="0">
              <a:solidFill>
                <a:schemeClr val="bg1"/>
              </a:solidFill>
              <a:latin typeface="メイリオ"/>
              <a:ea typeface="メイリオ"/>
              <a:cs typeface="メイリオ"/>
            </a:endParaRPr>
          </a:p>
          <a:p>
            <a:pPr algn="ctr"/>
            <a:r>
              <a:rPr lang="ja-JP" altLang="en-US" sz="600" dirty="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a:solidFill>
                  <a:schemeClr val="bg1"/>
                </a:solidFill>
                <a:latin typeface="メイリオ"/>
                <a:ea typeface="メイリオ"/>
                <a:cs typeface="メイリオ"/>
              </a:rPr>
              <a:t>結合テスト</a:t>
            </a: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前提条件</a:t>
            </a: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原理的に</a:t>
            </a:r>
            <a:endParaRPr kumimoji="1" lang="en-US" altLang="ja-JP" sz="1200" dirty="0">
              <a:solidFill>
                <a:srgbClr val="FFFFFF"/>
              </a:solidFill>
              <a:latin typeface="メイリオ"/>
              <a:ea typeface="メイリオ"/>
              <a:cs typeface="メイリオ"/>
            </a:endParaRPr>
          </a:p>
          <a:p>
            <a:r>
              <a:rPr lang="ja-JP" altLang="en-US" sz="1200" dirty="0">
                <a:solidFill>
                  <a:srgbClr val="FFFFFF"/>
                </a:solidFill>
                <a:latin typeface="メイリオ"/>
                <a:ea typeface="メイリオ"/>
                <a:cs typeface="メイリオ"/>
              </a:rPr>
              <a:t>不良が起きない</a:t>
            </a:r>
            <a:endParaRPr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納期が守られる</a:t>
            </a: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コストと納期を守ること</a:t>
            </a: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機能と品質を実現すること</a:t>
            </a: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
        <p:nvSpPr>
          <p:cNvPr id="6" name="タイトル 11">
            <a:extLst>
              <a:ext uri="{FF2B5EF4-FFF2-40B4-BE49-F238E27FC236}">
                <a16:creationId xmlns:a16="http://schemas.microsoft.com/office/drawing/2014/main" id="{7E0AB8FE-027D-B038-6E18-54910D6D1F5B}"/>
              </a:ext>
            </a:extLst>
          </p:cNvPr>
          <p:cNvSpPr txBox="1">
            <a:spLocks/>
          </p:cNvSpPr>
          <p:nvPr/>
        </p:nvSpPr>
        <p:spPr>
          <a:xfrm>
            <a:off x="145490" y="224958"/>
            <a:ext cx="8686800" cy="416221"/>
          </a:xfrm>
          <a:prstGeom prst="rect">
            <a:avLst/>
          </a:prstGeom>
        </p:spPr>
        <p:txBody>
          <a:bodyPr/>
          <a:lst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a:lstStyle>
          <a:p>
            <a:endParaRPr lang="ja-JP" altLang="en-US" dirty="0"/>
          </a:p>
        </p:txBody>
      </p:sp>
      <p:sp>
        <p:nvSpPr>
          <p:cNvPr id="9" name="タイトル 8">
            <a:extLst>
              <a:ext uri="{FF2B5EF4-FFF2-40B4-BE49-F238E27FC236}">
                <a16:creationId xmlns:a16="http://schemas.microsoft.com/office/drawing/2014/main" id="{A058D0CF-1904-073F-5070-20C5B57CBF5A}"/>
              </a:ext>
            </a:extLst>
          </p:cNvPr>
          <p:cNvSpPr>
            <a:spLocks noGrp="1"/>
          </p:cNvSpPr>
          <p:nvPr>
            <p:ph type="title"/>
          </p:nvPr>
        </p:nvSpPr>
        <p:spPr>
          <a:xfrm>
            <a:off x="230400" y="266400"/>
            <a:ext cx="8686800" cy="416221"/>
          </a:xfrm>
        </p:spPr>
        <p:txBody>
          <a:bodyPr/>
          <a:lstStyle/>
          <a:p>
            <a:r>
              <a:rPr lang="en-US" altLang="en-US" dirty="0"/>
              <a:t>ウォーターフォール</a:t>
            </a:r>
            <a:r>
              <a:rPr lang="ja-JP" altLang="en-US" dirty="0"/>
              <a:t>開発とアジャイル開発（５）</a:t>
            </a:r>
          </a:p>
        </p:txBody>
      </p:sp>
    </p:spTree>
    <p:extLst>
      <p:ext uri="{BB962C8B-B14F-4D97-AF65-F5344CB8AC3E}">
        <p14:creationId xmlns:p14="http://schemas.microsoft.com/office/powerpoint/2010/main" val="249398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B32AF1FA-D9B3-E541-B366-3C7D53E44F20}"/>
              </a:ext>
            </a:extLst>
          </p:cNvPr>
          <p:cNvSpPr/>
          <p:nvPr/>
        </p:nvSpPr>
        <p:spPr>
          <a:xfrm>
            <a:off x="6880272" y="3696632"/>
            <a:ext cx="319194" cy="70897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981DA700-92C1-7445-896C-FF5D8A99AA03}"/>
              </a:ext>
            </a:extLst>
          </p:cNvPr>
          <p:cNvSpPr/>
          <p:nvPr/>
        </p:nvSpPr>
        <p:spPr>
          <a:xfrm>
            <a:off x="4589675" y="3707649"/>
            <a:ext cx="334870" cy="70897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環状矢印 4">
            <a:extLst>
              <a:ext uri="{FF2B5EF4-FFF2-40B4-BE49-F238E27FC236}">
                <a16:creationId xmlns:a16="http://schemas.microsoft.com/office/drawing/2014/main" id="{928F4F5D-4CFF-0A45-BFA2-B8E0EAD0DEE0}"/>
              </a:ext>
            </a:extLst>
          </p:cNvPr>
          <p:cNvSpPr/>
          <p:nvPr/>
        </p:nvSpPr>
        <p:spPr>
          <a:xfrm rot="5400000" flipH="1">
            <a:off x="2617657" y="1827730"/>
            <a:ext cx="1151263" cy="1151264"/>
          </a:xfrm>
          <a:prstGeom prst="circularArrow">
            <a:avLst>
              <a:gd name="adj1" fmla="val 12500"/>
              <a:gd name="adj2" fmla="val 1142319"/>
              <a:gd name="adj3" fmla="val 20457681"/>
              <a:gd name="adj4" fmla="val 151743"/>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環状矢印 6">
            <a:extLst>
              <a:ext uri="{FF2B5EF4-FFF2-40B4-BE49-F238E27FC236}">
                <a16:creationId xmlns:a16="http://schemas.microsoft.com/office/drawing/2014/main" id="{A033D9A8-232C-0E44-9539-F30719018D29}"/>
              </a:ext>
            </a:extLst>
          </p:cNvPr>
          <p:cNvSpPr/>
          <p:nvPr/>
        </p:nvSpPr>
        <p:spPr>
          <a:xfrm rot="5400000" flipH="1">
            <a:off x="4165527" y="1849764"/>
            <a:ext cx="1151263" cy="1151264"/>
          </a:xfrm>
          <a:prstGeom prst="circularArrow">
            <a:avLst>
              <a:gd name="adj1" fmla="val 12500"/>
              <a:gd name="adj2" fmla="val 1142319"/>
              <a:gd name="adj3" fmla="val 20457681"/>
              <a:gd name="adj4" fmla="val 151743"/>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3AA36FC-39FA-BC46-A4E4-CC48A806EB78}"/>
              </a:ext>
            </a:extLst>
          </p:cNvPr>
          <p:cNvSpPr>
            <a:spLocks noGrp="1"/>
          </p:cNvSpPr>
          <p:nvPr>
            <p:ph type="title"/>
          </p:nvPr>
        </p:nvSpPr>
        <p:spPr/>
        <p:txBody>
          <a:bodyPr/>
          <a:lstStyle/>
          <a:p>
            <a:r>
              <a:rPr kumimoji="1" lang="ja-JP" altLang="en-US"/>
              <a:t>参考：アジャイル開発のプロセス</a:t>
            </a:r>
          </a:p>
        </p:txBody>
      </p:sp>
      <p:sp>
        <p:nvSpPr>
          <p:cNvPr id="3" name="環状矢印 2">
            <a:extLst>
              <a:ext uri="{FF2B5EF4-FFF2-40B4-BE49-F238E27FC236}">
                <a16:creationId xmlns:a16="http://schemas.microsoft.com/office/drawing/2014/main" id="{BEC9DF57-217A-284F-8FF5-1FE2DAB58F72}"/>
              </a:ext>
            </a:extLst>
          </p:cNvPr>
          <p:cNvSpPr/>
          <p:nvPr/>
        </p:nvSpPr>
        <p:spPr>
          <a:xfrm rot="5400000" flipH="1">
            <a:off x="1050508" y="1827730"/>
            <a:ext cx="1151263" cy="1151264"/>
          </a:xfrm>
          <a:prstGeom prst="circularArrow">
            <a:avLst>
              <a:gd name="adj1" fmla="val 12500"/>
              <a:gd name="adj2" fmla="val 1142319"/>
              <a:gd name="adj3" fmla="val 20457681"/>
              <a:gd name="adj4" fmla="val 151743"/>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右矢印 7">
            <a:extLst>
              <a:ext uri="{FF2B5EF4-FFF2-40B4-BE49-F238E27FC236}">
                <a16:creationId xmlns:a16="http://schemas.microsoft.com/office/drawing/2014/main" id="{03133F67-C6CA-BB41-AEFC-FBDD83BC7EF6}"/>
              </a:ext>
            </a:extLst>
          </p:cNvPr>
          <p:cNvSpPr/>
          <p:nvPr/>
        </p:nvSpPr>
        <p:spPr>
          <a:xfrm>
            <a:off x="4741031" y="2714588"/>
            <a:ext cx="1261559" cy="26440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a:extLst>
              <a:ext uri="{FF2B5EF4-FFF2-40B4-BE49-F238E27FC236}">
                <a16:creationId xmlns:a16="http://schemas.microsoft.com/office/drawing/2014/main" id="{ABF685BF-F0BE-3344-A35A-56996FDC2874}"/>
              </a:ext>
            </a:extLst>
          </p:cNvPr>
          <p:cNvSpPr/>
          <p:nvPr/>
        </p:nvSpPr>
        <p:spPr>
          <a:xfrm>
            <a:off x="3172394" y="2714589"/>
            <a:ext cx="1567150" cy="26440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環状矢印 10">
            <a:extLst>
              <a:ext uri="{FF2B5EF4-FFF2-40B4-BE49-F238E27FC236}">
                <a16:creationId xmlns:a16="http://schemas.microsoft.com/office/drawing/2014/main" id="{1CF304BC-B187-7E48-B427-2206C900646C}"/>
              </a:ext>
            </a:extLst>
          </p:cNvPr>
          <p:cNvSpPr/>
          <p:nvPr/>
        </p:nvSpPr>
        <p:spPr>
          <a:xfrm>
            <a:off x="2587417" y="2685665"/>
            <a:ext cx="1151263" cy="1151264"/>
          </a:xfrm>
          <a:prstGeom prst="circularArrow">
            <a:avLst>
              <a:gd name="adj1" fmla="val 12500"/>
              <a:gd name="adj2" fmla="val 1142319"/>
              <a:gd name="adj3" fmla="val 20457681"/>
              <a:gd name="adj4" fmla="val 16222966"/>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6789EA4B-CBE2-724D-8924-627750B99136}"/>
              </a:ext>
            </a:extLst>
          </p:cNvPr>
          <p:cNvSpPr txBox="1"/>
          <p:nvPr/>
        </p:nvSpPr>
        <p:spPr>
          <a:xfrm>
            <a:off x="1328621" y="2283659"/>
            <a:ext cx="595035" cy="338554"/>
          </a:xfrm>
          <a:prstGeom prst="rect">
            <a:avLst/>
          </a:prstGeom>
          <a:noFill/>
        </p:spPr>
        <p:txBody>
          <a:bodyPr wrap="none" rtlCol="0">
            <a:spAutoFit/>
          </a:bodyPr>
          <a:lstStyle/>
          <a:p>
            <a:pPr algn="ctr"/>
            <a:r>
              <a:rPr lang="ja-JP" altLang="en-US" sz="1600" b="1">
                <a:latin typeface="Meiryo" panose="020B0604030504040204" pitchFamily="34" charset="-128"/>
                <a:ea typeface="Meiryo" panose="020B0604030504040204" pitchFamily="34" charset="-128"/>
              </a:rPr>
              <a:t>開発</a:t>
            </a:r>
            <a:endParaRPr kumimoji="1" lang="ja-JP" altLang="en-US" sz="16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438C3F2C-F825-D741-A046-14A70C46B1E8}"/>
              </a:ext>
            </a:extLst>
          </p:cNvPr>
          <p:cNvSpPr txBox="1"/>
          <p:nvPr/>
        </p:nvSpPr>
        <p:spPr>
          <a:xfrm>
            <a:off x="2895770" y="2283659"/>
            <a:ext cx="595035" cy="338554"/>
          </a:xfrm>
          <a:prstGeom prst="rect">
            <a:avLst/>
          </a:prstGeom>
          <a:noFill/>
        </p:spPr>
        <p:txBody>
          <a:bodyPr wrap="none" rtlCol="0">
            <a:spAutoFit/>
          </a:bodyPr>
          <a:lstStyle/>
          <a:p>
            <a:pPr algn="ctr"/>
            <a:r>
              <a:rPr lang="ja-JP" altLang="en-US" sz="1600" b="1">
                <a:latin typeface="Meiryo" panose="020B0604030504040204" pitchFamily="34" charset="-128"/>
                <a:ea typeface="Meiryo" panose="020B0604030504040204" pitchFamily="34" charset="-128"/>
              </a:rPr>
              <a:t>開発</a:t>
            </a:r>
            <a:endParaRPr kumimoji="1" lang="ja-JP" altLang="en-US" sz="16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47DCB42F-76B3-F843-BA95-53C2618653D5}"/>
              </a:ext>
            </a:extLst>
          </p:cNvPr>
          <p:cNvSpPr txBox="1"/>
          <p:nvPr/>
        </p:nvSpPr>
        <p:spPr>
          <a:xfrm>
            <a:off x="4443640" y="2300185"/>
            <a:ext cx="595035" cy="338554"/>
          </a:xfrm>
          <a:prstGeom prst="rect">
            <a:avLst/>
          </a:prstGeom>
          <a:noFill/>
        </p:spPr>
        <p:txBody>
          <a:bodyPr wrap="none" rtlCol="0">
            <a:spAutoFit/>
          </a:bodyPr>
          <a:lstStyle/>
          <a:p>
            <a:pPr algn="ctr"/>
            <a:r>
              <a:rPr lang="ja-JP" altLang="en-US" sz="1600" b="1">
                <a:latin typeface="Meiryo" panose="020B0604030504040204" pitchFamily="34" charset="-128"/>
                <a:ea typeface="Meiryo" panose="020B0604030504040204" pitchFamily="34" charset="-128"/>
              </a:rPr>
              <a:t>開発</a:t>
            </a:r>
            <a:endParaRPr kumimoji="1" lang="ja-JP" altLang="en-US" sz="16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B7ECB018-3CD6-BB40-9F8F-C2EAEC0D6E17}"/>
              </a:ext>
            </a:extLst>
          </p:cNvPr>
          <p:cNvSpPr txBox="1"/>
          <p:nvPr/>
        </p:nvSpPr>
        <p:spPr>
          <a:xfrm>
            <a:off x="946293" y="1666388"/>
            <a:ext cx="1356462" cy="215444"/>
          </a:xfrm>
          <a:prstGeom prst="rect">
            <a:avLst/>
          </a:prstGeom>
          <a:noFill/>
        </p:spPr>
        <p:txBody>
          <a:bodyPr wrap="none" rtlCol="0">
            <a:spAutoFit/>
          </a:bodyPr>
          <a:lstStyle/>
          <a:p>
            <a:pPr algn="ctr"/>
            <a:r>
              <a:rPr lang="ja-JP" altLang="en-US" sz="800">
                <a:latin typeface="Meiryo" panose="020B0604030504040204" pitchFamily="34" charset="-128"/>
                <a:ea typeface="Meiryo" panose="020B0604030504040204" pitchFamily="34" charset="-128"/>
              </a:rPr>
              <a:t>イテレーション／反復</a:t>
            </a:r>
            <a:r>
              <a:rPr lang="en-US" altLang="ja-JP" sz="800" dirty="0">
                <a:latin typeface="Meiryo" panose="020B0604030504040204" pitchFamily="34" charset="-128"/>
                <a:ea typeface="Meiryo" panose="020B0604030504040204" pitchFamily="34" charset="-128"/>
              </a:rPr>
              <a:t>#1</a:t>
            </a:r>
            <a:endParaRPr kumimoji="1" lang="ja-JP" altLang="en-US" sz="800">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502D14B2-CC21-144C-8E91-B26C2C619135}"/>
              </a:ext>
            </a:extLst>
          </p:cNvPr>
          <p:cNvSpPr txBox="1"/>
          <p:nvPr/>
        </p:nvSpPr>
        <p:spPr>
          <a:xfrm>
            <a:off x="2513442" y="1666387"/>
            <a:ext cx="1356462" cy="215444"/>
          </a:xfrm>
          <a:prstGeom prst="rect">
            <a:avLst/>
          </a:prstGeom>
          <a:noFill/>
        </p:spPr>
        <p:txBody>
          <a:bodyPr wrap="none" rtlCol="0">
            <a:spAutoFit/>
          </a:bodyPr>
          <a:lstStyle/>
          <a:p>
            <a:pPr algn="ctr"/>
            <a:r>
              <a:rPr lang="ja-JP" altLang="en-US" sz="800">
                <a:latin typeface="Meiryo" panose="020B0604030504040204" pitchFamily="34" charset="-128"/>
                <a:ea typeface="Meiryo" panose="020B0604030504040204" pitchFamily="34" charset="-128"/>
              </a:rPr>
              <a:t>イテレーション／反復</a:t>
            </a:r>
            <a:r>
              <a:rPr lang="en-US" altLang="ja-JP" sz="800" dirty="0">
                <a:latin typeface="Meiryo" panose="020B0604030504040204" pitchFamily="34" charset="-128"/>
                <a:ea typeface="Meiryo" panose="020B0604030504040204" pitchFamily="34" charset="-128"/>
              </a:rPr>
              <a:t>#2</a:t>
            </a:r>
            <a:endParaRPr kumimoji="1" lang="ja-JP" altLang="en-US" sz="8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E7A05871-7BC5-FF4E-82DC-95EF48E4BB0E}"/>
              </a:ext>
            </a:extLst>
          </p:cNvPr>
          <p:cNvSpPr txBox="1"/>
          <p:nvPr/>
        </p:nvSpPr>
        <p:spPr>
          <a:xfrm>
            <a:off x="4061313" y="1666387"/>
            <a:ext cx="1356462" cy="215444"/>
          </a:xfrm>
          <a:prstGeom prst="rect">
            <a:avLst/>
          </a:prstGeom>
          <a:noFill/>
        </p:spPr>
        <p:txBody>
          <a:bodyPr wrap="none" rtlCol="0">
            <a:spAutoFit/>
          </a:bodyPr>
          <a:lstStyle/>
          <a:p>
            <a:pPr algn="ctr"/>
            <a:r>
              <a:rPr lang="ja-JP" altLang="en-US" sz="800">
                <a:latin typeface="Meiryo" panose="020B0604030504040204" pitchFamily="34" charset="-128"/>
                <a:ea typeface="Meiryo" panose="020B0604030504040204" pitchFamily="34" charset="-128"/>
              </a:rPr>
              <a:t>イテレーション／反復</a:t>
            </a:r>
            <a:r>
              <a:rPr lang="en-US" altLang="ja-JP" sz="800" dirty="0">
                <a:latin typeface="Meiryo" panose="020B0604030504040204" pitchFamily="34" charset="-128"/>
                <a:ea typeface="Meiryo" panose="020B0604030504040204" pitchFamily="34" charset="-128"/>
              </a:rPr>
              <a:t>#3</a:t>
            </a:r>
            <a:endParaRPr kumimoji="1" lang="ja-JP" altLang="en-US" sz="800">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D64532C0-E649-5A46-8492-357CC8043A40}"/>
              </a:ext>
            </a:extLst>
          </p:cNvPr>
          <p:cNvSpPr/>
          <p:nvPr/>
        </p:nvSpPr>
        <p:spPr>
          <a:xfrm>
            <a:off x="1502489" y="3333455"/>
            <a:ext cx="1151266" cy="33771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C793D31A-9649-154D-A346-6E8FBA6A5A87}"/>
              </a:ext>
            </a:extLst>
          </p:cNvPr>
          <p:cNvSpPr/>
          <p:nvPr/>
        </p:nvSpPr>
        <p:spPr>
          <a:xfrm>
            <a:off x="3025280" y="3328706"/>
            <a:ext cx="1151266" cy="33771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6C3AE67E-4C20-A04F-B127-A6635AE3A8D8}"/>
              </a:ext>
            </a:extLst>
          </p:cNvPr>
          <p:cNvSpPr/>
          <p:nvPr/>
        </p:nvSpPr>
        <p:spPr>
          <a:xfrm>
            <a:off x="4589675" y="3323198"/>
            <a:ext cx="1151266" cy="33771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EADB0254-D555-D947-9C3D-2247CE17DF2E}"/>
              </a:ext>
            </a:extLst>
          </p:cNvPr>
          <p:cNvSpPr/>
          <p:nvPr/>
        </p:nvSpPr>
        <p:spPr>
          <a:xfrm>
            <a:off x="6880332" y="3322437"/>
            <a:ext cx="1151266" cy="33771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6CFE96A-45A7-A446-80F9-E6E0AE1043EB}"/>
              </a:ext>
            </a:extLst>
          </p:cNvPr>
          <p:cNvSpPr/>
          <p:nvPr/>
        </p:nvSpPr>
        <p:spPr>
          <a:xfrm>
            <a:off x="3405132" y="3712271"/>
            <a:ext cx="776982" cy="33771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CE7BF425-06B0-A641-A265-FAA35EF0B3B9}"/>
              </a:ext>
            </a:extLst>
          </p:cNvPr>
          <p:cNvSpPr/>
          <p:nvPr/>
        </p:nvSpPr>
        <p:spPr>
          <a:xfrm>
            <a:off x="4964018" y="3712271"/>
            <a:ext cx="776982" cy="33771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C164223-FC69-0F49-80DB-7C75BADDE606}"/>
              </a:ext>
            </a:extLst>
          </p:cNvPr>
          <p:cNvSpPr/>
          <p:nvPr/>
        </p:nvSpPr>
        <p:spPr>
          <a:xfrm>
            <a:off x="7254616" y="3701254"/>
            <a:ext cx="776982" cy="33771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C5EA84CD-637E-B143-B19D-0CCF174B0720}"/>
              </a:ext>
            </a:extLst>
          </p:cNvPr>
          <p:cNvSpPr/>
          <p:nvPr/>
        </p:nvSpPr>
        <p:spPr>
          <a:xfrm>
            <a:off x="7254616" y="4080071"/>
            <a:ext cx="378471" cy="32553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BBCE2812-BD3E-7D41-BB8A-21DC4F5104F4}"/>
              </a:ext>
            </a:extLst>
          </p:cNvPr>
          <p:cNvSpPr/>
          <p:nvPr/>
        </p:nvSpPr>
        <p:spPr>
          <a:xfrm>
            <a:off x="7688237" y="4080071"/>
            <a:ext cx="343361" cy="325534"/>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環状矢印 29">
            <a:extLst>
              <a:ext uri="{FF2B5EF4-FFF2-40B4-BE49-F238E27FC236}">
                <a16:creationId xmlns:a16="http://schemas.microsoft.com/office/drawing/2014/main" id="{8C342940-B183-2D48-A2F4-2A7752A39F19}"/>
              </a:ext>
            </a:extLst>
          </p:cNvPr>
          <p:cNvSpPr/>
          <p:nvPr/>
        </p:nvSpPr>
        <p:spPr>
          <a:xfrm rot="5400000" flipH="1">
            <a:off x="6363394" y="1855272"/>
            <a:ext cx="1151263" cy="1151264"/>
          </a:xfrm>
          <a:prstGeom prst="circularArrow">
            <a:avLst>
              <a:gd name="adj1" fmla="val 12500"/>
              <a:gd name="adj2" fmla="val 1142319"/>
              <a:gd name="adj3" fmla="val 20457681"/>
              <a:gd name="adj4" fmla="val 151743"/>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1932DB70-4B86-904B-B2F3-2CA19B157C43}"/>
              </a:ext>
            </a:extLst>
          </p:cNvPr>
          <p:cNvSpPr txBox="1"/>
          <p:nvPr/>
        </p:nvSpPr>
        <p:spPr>
          <a:xfrm>
            <a:off x="6641507" y="2305693"/>
            <a:ext cx="595035" cy="338554"/>
          </a:xfrm>
          <a:prstGeom prst="rect">
            <a:avLst/>
          </a:prstGeom>
          <a:noFill/>
        </p:spPr>
        <p:txBody>
          <a:bodyPr wrap="none" rtlCol="0">
            <a:spAutoFit/>
          </a:bodyPr>
          <a:lstStyle/>
          <a:p>
            <a:pPr algn="ctr"/>
            <a:r>
              <a:rPr lang="ja-JP" altLang="en-US" sz="1600" b="1">
                <a:latin typeface="Meiryo" panose="020B0604030504040204" pitchFamily="34" charset="-128"/>
                <a:ea typeface="Meiryo" panose="020B0604030504040204" pitchFamily="34" charset="-128"/>
              </a:rPr>
              <a:t>開発</a:t>
            </a:r>
            <a:endParaRPr kumimoji="1" lang="ja-JP" altLang="en-US" sz="160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47A1CCC5-5132-B14A-BC1B-AEA27F0EBCB4}"/>
              </a:ext>
            </a:extLst>
          </p:cNvPr>
          <p:cNvSpPr txBox="1"/>
          <p:nvPr/>
        </p:nvSpPr>
        <p:spPr>
          <a:xfrm>
            <a:off x="6259180" y="1671895"/>
            <a:ext cx="1356462" cy="215444"/>
          </a:xfrm>
          <a:prstGeom prst="rect">
            <a:avLst/>
          </a:prstGeom>
          <a:noFill/>
        </p:spPr>
        <p:txBody>
          <a:bodyPr wrap="none" rtlCol="0">
            <a:spAutoFit/>
          </a:bodyPr>
          <a:lstStyle/>
          <a:p>
            <a:pPr algn="ctr"/>
            <a:r>
              <a:rPr lang="ja-JP" altLang="en-US" sz="800">
                <a:latin typeface="Meiryo" panose="020B0604030504040204" pitchFamily="34" charset="-128"/>
                <a:ea typeface="Meiryo" panose="020B0604030504040204" pitchFamily="34" charset="-128"/>
              </a:rPr>
              <a:t>イテレーション／反復</a:t>
            </a:r>
            <a:r>
              <a:rPr lang="en-US" altLang="ja-JP" sz="800" dirty="0">
                <a:latin typeface="Meiryo" panose="020B0604030504040204" pitchFamily="34" charset="-128"/>
                <a:ea typeface="Meiryo" panose="020B0604030504040204" pitchFamily="34" charset="-128"/>
              </a:rPr>
              <a:t>#n</a:t>
            </a:r>
            <a:endParaRPr kumimoji="1" lang="ja-JP" altLang="en-US" sz="800">
              <a:latin typeface="Meiryo" panose="020B0604030504040204" pitchFamily="34" charset="-128"/>
              <a:ea typeface="Meiryo" panose="020B0604030504040204" pitchFamily="34" charset="-128"/>
            </a:endParaRPr>
          </a:p>
        </p:txBody>
      </p:sp>
      <p:sp>
        <p:nvSpPr>
          <p:cNvPr id="34" name="ストライプ矢印 33">
            <a:extLst>
              <a:ext uri="{FF2B5EF4-FFF2-40B4-BE49-F238E27FC236}">
                <a16:creationId xmlns:a16="http://schemas.microsoft.com/office/drawing/2014/main" id="{E6C341D7-AAF9-8447-867A-1C31A2685201}"/>
              </a:ext>
            </a:extLst>
          </p:cNvPr>
          <p:cNvSpPr/>
          <p:nvPr/>
        </p:nvSpPr>
        <p:spPr>
          <a:xfrm>
            <a:off x="6002589" y="2708590"/>
            <a:ext cx="958469" cy="264405"/>
          </a:xfrm>
          <a:prstGeom prst="striped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右矢印 3">
            <a:extLst>
              <a:ext uri="{FF2B5EF4-FFF2-40B4-BE49-F238E27FC236}">
                <a16:creationId xmlns:a16="http://schemas.microsoft.com/office/drawing/2014/main" id="{CDF517D7-8C4B-B647-A0BF-F4DBD3EF3551}"/>
              </a:ext>
            </a:extLst>
          </p:cNvPr>
          <p:cNvSpPr/>
          <p:nvPr/>
        </p:nvSpPr>
        <p:spPr>
          <a:xfrm>
            <a:off x="1628894" y="2714589"/>
            <a:ext cx="1567150" cy="26440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環状矢印 35">
            <a:extLst>
              <a:ext uri="{FF2B5EF4-FFF2-40B4-BE49-F238E27FC236}">
                <a16:creationId xmlns:a16="http://schemas.microsoft.com/office/drawing/2014/main" id="{037CB24E-60BD-EA4A-8A8B-E9B2656C35DD}"/>
              </a:ext>
            </a:extLst>
          </p:cNvPr>
          <p:cNvSpPr/>
          <p:nvPr/>
        </p:nvSpPr>
        <p:spPr>
          <a:xfrm>
            <a:off x="6388182" y="2717360"/>
            <a:ext cx="1151263" cy="1151264"/>
          </a:xfrm>
          <a:prstGeom prst="circularArrow">
            <a:avLst>
              <a:gd name="adj1" fmla="val 12500"/>
              <a:gd name="adj2" fmla="val 1142319"/>
              <a:gd name="adj3" fmla="val 20457681"/>
              <a:gd name="adj4" fmla="val 16222966"/>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環状矢印 36">
            <a:extLst>
              <a:ext uri="{FF2B5EF4-FFF2-40B4-BE49-F238E27FC236}">
                <a16:creationId xmlns:a16="http://schemas.microsoft.com/office/drawing/2014/main" id="{9D556205-0809-BC49-B481-A487D32F5A93}"/>
              </a:ext>
            </a:extLst>
          </p:cNvPr>
          <p:cNvSpPr/>
          <p:nvPr/>
        </p:nvSpPr>
        <p:spPr>
          <a:xfrm>
            <a:off x="4165292" y="2736623"/>
            <a:ext cx="1151263" cy="1151264"/>
          </a:xfrm>
          <a:prstGeom prst="circularArrow">
            <a:avLst>
              <a:gd name="adj1" fmla="val 12500"/>
              <a:gd name="adj2" fmla="val 1142319"/>
              <a:gd name="adj3" fmla="val 20457681"/>
              <a:gd name="adj4" fmla="val 16222966"/>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環状矢印 34">
            <a:extLst>
              <a:ext uri="{FF2B5EF4-FFF2-40B4-BE49-F238E27FC236}">
                <a16:creationId xmlns:a16="http://schemas.microsoft.com/office/drawing/2014/main" id="{F6861FC2-2324-E24C-9E57-758B01304667}"/>
              </a:ext>
            </a:extLst>
          </p:cNvPr>
          <p:cNvSpPr/>
          <p:nvPr/>
        </p:nvSpPr>
        <p:spPr>
          <a:xfrm>
            <a:off x="1042538" y="2685665"/>
            <a:ext cx="1151263" cy="1151264"/>
          </a:xfrm>
          <a:prstGeom prst="circularArrow">
            <a:avLst>
              <a:gd name="adj1" fmla="val 12500"/>
              <a:gd name="adj2" fmla="val 1142319"/>
              <a:gd name="adj3" fmla="val 20457681"/>
              <a:gd name="adj4" fmla="val 16222966"/>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環状矢印 37">
            <a:extLst>
              <a:ext uri="{FF2B5EF4-FFF2-40B4-BE49-F238E27FC236}">
                <a16:creationId xmlns:a16="http://schemas.microsoft.com/office/drawing/2014/main" id="{CBF90A7C-D6D2-D941-B051-1E924C6C9F5E}"/>
              </a:ext>
            </a:extLst>
          </p:cNvPr>
          <p:cNvSpPr/>
          <p:nvPr/>
        </p:nvSpPr>
        <p:spPr>
          <a:xfrm rot="16200000">
            <a:off x="2193675" y="2685664"/>
            <a:ext cx="1151263" cy="1151264"/>
          </a:xfrm>
          <a:prstGeom prst="circularArrow">
            <a:avLst>
              <a:gd name="adj1" fmla="val 12500"/>
              <a:gd name="adj2" fmla="val 1142319"/>
              <a:gd name="adj3" fmla="val 20457681"/>
              <a:gd name="adj4" fmla="val 16222966"/>
              <a:gd name="adj5" fmla="val 12500"/>
            </a:avLst>
          </a:prstGeom>
          <a:solidFill>
            <a:srgbClr val="00B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環状矢印 38">
            <a:extLst>
              <a:ext uri="{FF2B5EF4-FFF2-40B4-BE49-F238E27FC236}">
                <a16:creationId xmlns:a16="http://schemas.microsoft.com/office/drawing/2014/main" id="{66B60324-72FA-884A-9B33-E23F597B4AFD}"/>
              </a:ext>
            </a:extLst>
          </p:cNvPr>
          <p:cNvSpPr/>
          <p:nvPr/>
        </p:nvSpPr>
        <p:spPr>
          <a:xfrm rot="16200000">
            <a:off x="3715211" y="2685663"/>
            <a:ext cx="1151263" cy="1151264"/>
          </a:xfrm>
          <a:prstGeom prst="circularArrow">
            <a:avLst>
              <a:gd name="adj1" fmla="val 12500"/>
              <a:gd name="adj2" fmla="val 1142319"/>
              <a:gd name="adj3" fmla="val 20457681"/>
              <a:gd name="adj4" fmla="val 16222966"/>
              <a:gd name="adj5" fmla="val 12500"/>
            </a:avLst>
          </a:prstGeom>
          <a:solidFill>
            <a:srgbClr val="00B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a:extLst>
              <a:ext uri="{FF2B5EF4-FFF2-40B4-BE49-F238E27FC236}">
                <a16:creationId xmlns:a16="http://schemas.microsoft.com/office/drawing/2014/main" id="{1EF96F94-E40B-B642-BCD6-E71D6217DD91}"/>
              </a:ext>
            </a:extLst>
          </p:cNvPr>
          <p:cNvSpPr/>
          <p:nvPr/>
        </p:nvSpPr>
        <p:spPr>
          <a:xfrm rot="16200000">
            <a:off x="5253506" y="2691171"/>
            <a:ext cx="1151263" cy="1151264"/>
          </a:xfrm>
          <a:prstGeom prst="circularArrow">
            <a:avLst>
              <a:gd name="adj1" fmla="val 12500"/>
              <a:gd name="adj2" fmla="val 1142319"/>
              <a:gd name="adj3" fmla="val 20457681"/>
              <a:gd name="adj4" fmla="val 16222966"/>
              <a:gd name="adj5" fmla="val 12500"/>
            </a:avLst>
          </a:prstGeom>
          <a:solidFill>
            <a:srgbClr val="00B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a:extLst>
              <a:ext uri="{FF2B5EF4-FFF2-40B4-BE49-F238E27FC236}">
                <a16:creationId xmlns:a16="http://schemas.microsoft.com/office/drawing/2014/main" id="{AE5651BC-2848-D14C-9E41-D12CC44DC1FC}"/>
              </a:ext>
            </a:extLst>
          </p:cNvPr>
          <p:cNvSpPr/>
          <p:nvPr/>
        </p:nvSpPr>
        <p:spPr>
          <a:xfrm rot="16200000">
            <a:off x="5903897" y="2696679"/>
            <a:ext cx="1151263" cy="1151264"/>
          </a:xfrm>
          <a:prstGeom prst="circularArrow">
            <a:avLst>
              <a:gd name="adj1" fmla="val 12500"/>
              <a:gd name="adj2" fmla="val 1142319"/>
              <a:gd name="adj3" fmla="val 20457681"/>
              <a:gd name="adj4" fmla="val 16222966"/>
              <a:gd name="adj5" fmla="val 12500"/>
            </a:avLst>
          </a:prstGeom>
          <a:solidFill>
            <a:srgbClr val="00B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7DD5A8FF-A5E3-F442-B6D0-9CDCE5A4BB98}"/>
              </a:ext>
            </a:extLst>
          </p:cNvPr>
          <p:cNvSpPr txBox="1"/>
          <p:nvPr/>
        </p:nvSpPr>
        <p:spPr>
          <a:xfrm>
            <a:off x="1006380" y="873050"/>
            <a:ext cx="7116051" cy="738664"/>
          </a:xfrm>
          <a:prstGeom prst="rect">
            <a:avLst/>
          </a:prstGeom>
          <a:noFill/>
        </p:spPr>
        <p:txBody>
          <a:bodyPr wrap="none" rtlCol="0">
            <a:spAutoFit/>
          </a:bodyPr>
          <a:lstStyle/>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業務上の重要度に基づいて優先順位を決めて業務プロセスを積み上げてゆく。</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リリースされるプロセスは実行可能であり、ユーザーがそれを使って検証できる。</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現場のフィードバックを受け入れ、次のイテレーションで統合してリリースする。</a:t>
            </a:r>
            <a:endParaRPr kumimoji="1" lang="ja-JP" altLang="en-US" sz="1400">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E0F42F4C-8A86-E640-9D4C-D1D271B1921D}"/>
              </a:ext>
            </a:extLst>
          </p:cNvPr>
          <p:cNvSpPr txBox="1"/>
          <p:nvPr/>
        </p:nvSpPr>
        <p:spPr>
          <a:xfrm>
            <a:off x="1347380" y="3001028"/>
            <a:ext cx="595035" cy="215444"/>
          </a:xfrm>
          <a:prstGeom prst="rect">
            <a:avLst/>
          </a:prstGeom>
          <a:noFill/>
        </p:spPr>
        <p:txBody>
          <a:bodyPr wrap="none" rtlCol="0">
            <a:spAutoFit/>
          </a:bodyPr>
          <a:lstStyle/>
          <a:p>
            <a:r>
              <a:rPr kumimoji="1" lang="ja-JP" altLang="en-US" sz="800" b="1">
                <a:solidFill>
                  <a:schemeClr val="accent3">
                    <a:lumMod val="75000"/>
                  </a:schemeClr>
                </a:solidFill>
                <a:latin typeface="Meiryo" panose="020B0604030504040204" pitchFamily="34" charset="-128"/>
                <a:ea typeface="Meiryo" panose="020B0604030504040204" pitchFamily="34" charset="-128"/>
              </a:rPr>
              <a:t>リリース</a:t>
            </a:r>
          </a:p>
        </p:txBody>
      </p:sp>
      <p:sp>
        <p:nvSpPr>
          <p:cNvPr id="44" name="テキスト ボックス 43">
            <a:extLst>
              <a:ext uri="{FF2B5EF4-FFF2-40B4-BE49-F238E27FC236}">
                <a16:creationId xmlns:a16="http://schemas.microsoft.com/office/drawing/2014/main" id="{91764AFE-DF42-564B-9F4D-5CCF994CF8AA}"/>
              </a:ext>
            </a:extLst>
          </p:cNvPr>
          <p:cNvSpPr txBox="1"/>
          <p:nvPr/>
        </p:nvSpPr>
        <p:spPr>
          <a:xfrm>
            <a:off x="2443112" y="3004675"/>
            <a:ext cx="595035" cy="338554"/>
          </a:xfrm>
          <a:prstGeom prst="rect">
            <a:avLst/>
          </a:prstGeom>
          <a:noFill/>
        </p:spPr>
        <p:txBody>
          <a:bodyPr wrap="none" rtlCol="0">
            <a:spAutoFit/>
          </a:bodyPr>
          <a:lstStyle/>
          <a:p>
            <a:r>
              <a:rPr kumimoji="1" lang="ja-JP" altLang="en-US" sz="800" b="1">
                <a:solidFill>
                  <a:srgbClr val="00B050"/>
                </a:solidFill>
                <a:latin typeface="Meiryo" panose="020B0604030504040204" pitchFamily="34" charset="-128"/>
                <a:ea typeface="Meiryo" panose="020B0604030504040204" pitchFamily="34" charset="-128"/>
              </a:rPr>
              <a:t>フィード</a:t>
            </a:r>
            <a:endParaRPr kumimoji="1" lang="en-US" altLang="ja-JP" sz="800" b="1" dirty="0">
              <a:solidFill>
                <a:srgbClr val="00B050"/>
              </a:solidFill>
              <a:latin typeface="Meiryo" panose="020B0604030504040204" pitchFamily="34" charset="-128"/>
              <a:ea typeface="Meiryo" panose="020B0604030504040204" pitchFamily="34" charset="-128"/>
            </a:endParaRPr>
          </a:p>
          <a:p>
            <a:r>
              <a:rPr kumimoji="1" lang="ja-JP" altLang="en-US" sz="800" b="1">
                <a:solidFill>
                  <a:srgbClr val="00B050"/>
                </a:solidFill>
                <a:latin typeface="Meiryo" panose="020B0604030504040204" pitchFamily="34" charset="-128"/>
                <a:ea typeface="Meiryo" panose="020B0604030504040204" pitchFamily="34" charset="-128"/>
              </a:rPr>
              <a:t>バック</a:t>
            </a:r>
          </a:p>
        </p:txBody>
      </p:sp>
      <p:sp>
        <p:nvSpPr>
          <p:cNvPr id="45" name="テキスト ボックス 44">
            <a:extLst>
              <a:ext uri="{FF2B5EF4-FFF2-40B4-BE49-F238E27FC236}">
                <a16:creationId xmlns:a16="http://schemas.microsoft.com/office/drawing/2014/main" id="{38471246-966C-3B42-A364-8A1459511201}"/>
              </a:ext>
            </a:extLst>
          </p:cNvPr>
          <p:cNvSpPr txBox="1"/>
          <p:nvPr/>
        </p:nvSpPr>
        <p:spPr>
          <a:xfrm>
            <a:off x="1569619" y="3345686"/>
            <a:ext cx="1005403"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最も重要度の高い</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業務プロセス</a:t>
            </a:r>
          </a:p>
        </p:txBody>
      </p:sp>
      <p:sp>
        <p:nvSpPr>
          <p:cNvPr id="46" name="テキスト ボックス 45">
            <a:extLst>
              <a:ext uri="{FF2B5EF4-FFF2-40B4-BE49-F238E27FC236}">
                <a16:creationId xmlns:a16="http://schemas.microsoft.com/office/drawing/2014/main" id="{55BB9DB3-0965-CD4D-91FF-584B2A52218D}"/>
              </a:ext>
            </a:extLst>
          </p:cNvPr>
          <p:cNvSpPr txBox="1"/>
          <p:nvPr/>
        </p:nvSpPr>
        <p:spPr>
          <a:xfrm>
            <a:off x="6795351" y="4484626"/>
            <a:ext cx="1415772" cy="338554"/>
          </a:xfrm>
          <a:prstGeom prst="rect">
            <a:avLst/>
          </a:prstGeom>
          <a:noFill/>
        </p:spPr>
        <p:txBody>
          <a:bodyPr wrap="none" rtlCol="0">
            <a:spAutoFit/>
          </a:bodyPr>
          <a:lstStyle/>
          <a:p>
            <a:pPr algn="ctr"/>
            <a:r>
              <a:rPr lang="ja-JP" altLang="en-US" sz="800">
                <a:solidFill>
                  <a:schemeClr val="accent2">
                    <a:lumMod val="75000"/>
                  </a:schemeClr>
                </a:solidFill>
                <a:latin typeface="Meiryo" panose="020B0604030504040204" pitchFamily="34" charset="-128"/>
                <a:ea typeface="Meiryo" panose="020B0604030504040204" pitchFamily="34" charset="-128"/>
              </a:rPr>
              <a:t>業務上の成果があげられる</a:t>
            </a:r>
            <a:endParaRPr lang="en-US" altLang="ja-JP" sz="800" dirty="0">
              <a:solidFill>
                <a:schemeClr val="accent2">
                  <a:lumMod val="75000"/>
                </a:schemeClr>
              </a:solidFill>
              <a:latin typeface="Meiryo" panose="020B0604030504040204" pitchFamily="34" charset="-128"/>
              <a:ea typeface="Meiryo" panose="020B0604030504040204" pitchFamily="34" charset="-128"/>
            </a:endParaRPr>
          </a:p>
          <a:p>
            <a:pPr algn="ctr"/>
            <a:r>
              <a:rPr lang="ja-JP" altLang="en-US" sz="800">
                <a:solidFill>
                  <a:schemeClr val="accent2">
                    <a:lumMod val="75000"/>
                  </a:schemeClr>
                </a:solidFill>
                <a:latin typeface="Meiryo" panose="020B0604030504040204" pitchFamily="34" charset="-128"/>
                <a:ea typeface="Meiryo" panose="020B0604030504040204" pitchFamily="34" charset="-128"/>
              </a:rPr>
              <a:t>と判断されて完成とする</a:t>
            </a:r>
            <a:endParaRPr kumimoji="1" lang="ja-JP" altLang="en-US" sz="800">
              <a:solidFill>
                <a:schemeClr val="accent2">
                  <a:lumMod val="75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1E0DAFA-8309-A141-9B3D-1384D466799C}"/>
              </a:ext>
            </a:extLst>
          </p:cNvPr>
          <p:cNvSpPr txBox="1"/>
          <p:nvPr/>
        </p:nvSpPr>
        <p:spPr>
          <a:xfrm>
            <a:off x="3068550" y="4484626"/>
            <a:ext cx="1107996" cy="338554"/>
          </a:xfrm>
          <a:prstGeom prst="rect">
            <a:avLst/>
          </a:prstGeom>
          <a:noFill/>
        </p:spPr>
        <p:txBody>
          <a:bodyPr wrap="none" rtlCol="0">
            <a:spAutoFit/>
          </a:bodyPr>
          <a:lstStyle/>
          <a:p>
            <a:pPr algn="ctr"/>
            <a:r>
              <a:rPr lang="ja-JP" altLang="en-US" sz="800">
                <a:solidFill>
                  <a:schemeClr val="accent2">
                    <a:lumMod val="75000"/>
                  </a:schemeClr>
                </a:solidFill>
                <a:latin typeface="Meiryo" panose="020B0604030504040204" pitchFamily="34" charset="-128"/>
                <a:ea typeface="Meiryo" panose="020B0604030504040204" pitchFamily="34" charset="-128"/>
              </a:rPr>
              <a:t>重要度の高い順番に</a:t>
            </a:r>
            <a:endParaRPr lang="en-US" altLang="ja-JP" sz="8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800">
                <a:solidFill>
                  <a:schemeClr val="accent2">
                    <a:lumMod val="75000"/>
                  </a:schemeClr>
                </a:solidFill>
                <a:latin typeface="Meiryo" panose="020B0604030504040204" pitchFamily="34" charset="-128"/>
                <a:ea typeface="Meiryo" panose="020B0604030504040204" pitchFamily="34" charset="-128"/>
              </a:rPr>
              <a:t>業務プロセスを追加</a:t>
            </a:r>
          </a:p>
        </p:txBody>
      </p:sp>
      <p:sp>
        <p:nvSpPr>
          <p:cNvPr id="48" name="テキスト ボックス 47">
            <a:extLst>
              <a:ext uri="{FF2B5EF4-FFF2-40B4-BE49-F238E27FC236}">
                <a16:creationId xmlns:a16="http://schemas.microsoft.com/office/drawing/2014/main" id="{0A297F7F-8544-C540-8A2E-79FE3EF0D714}"/>
              </a:ext>
            </a:extLst>
          </p:cNvPr>
          <p:cNvSpPr txBox="1"/>
          <p:nvPr/>
        </p:nvSpPr>
        <p:spPr>
          <a:xfrm>
            <a:off x="4470286" y="4479230"/>
            <a:ext cx="2031325" cy="338554"/>
          </a:xfrm>
          <a:prstGeom prst="rect">
            <a:avLst/>
          </a:prstGeom>
          <a:noFill/>
        </p:spPr>
        <p:txBody>
          <a:bodyPr wrap="none" rtlCol="0">
            <a:spAutoFit/>
          </a:bodyPr>
          <a:lstStyle/>
          <a:p>
            <a:pPr algn="ctr"/>
            <a:r>
              <a:rPr lang="ja-JP" altLang="en-US" sz="800">
                <a:solidFill>
                  <a:schemeClr val="accent2">
                    <a:lumMod val="75000"/>
                  </a:schemeClr>
                </a:solidFill>
                <a:latin typeface="Meiryo" panose="020B0604030504040204" pitchFamily="34" charset="-128"/>
                <a:ea typeface="Meiryo" panose="020B0604030504040204" pitchFamily="34" charset="-128"/>
              </a:rPr>
              <a:t>追加されたプロセスは</a:t>
            </a:r>
            <a:r>
              <a:rPr kumimoji="1" lang="ja-JP" altLang="en-US" sz="800">
                <a:solidFill>
                  <a:schemeClr val="accent2">
                    <a:lumMod val="75000"/>
                  </a:schemeClr>
                </a:solidFill>
                <a:latin typeface="Meiryo" panose="020B0604030504040204" pitchFamily="34" charset="-128"/>
                <a:ea typeface="Meiryo" panose="020B0604030504040204" pitchFamily="34" charset="-128"/>
              </a:rPr>
              <a:t>既にリリースした</a:t>
            </a:r>
            <a:endParaRPr kumimoji="1" lang="en-US" altLang="ja-JP" sz="8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800">
                <a:solidFill>
                  <a:schemeClr val="accent2">
                    <a:lumMod val="75000"/>
                  </a:schemeClr>
                </a:solidFill>
                <a:latin typeface="Meiryo" panose="020B0604030504040204" pitchFamily="34" charset="-128"/>
                <a:ea typeface="Meiryo" panose="020B0604030504040204" pitchFamily="34" charset="-128"/>
              </a:rPr>
              <a:t>プロセスと統合し品質を確認する</a:t>
            </a:r>
          </a:p>
        </p:txBody>
      </p:sp>
      <p:sp>
        <p:nvSpPr>
          <p:cNvPr id="49" name="右矢印 48">
            <a:extLst>
              <a:ext uri="{FF2B5EF4-FFF2-40B4-BE49-F238E27FC236}">
                <a16:creationId xmlns:a16="http://schemas.microsoft.com/office/drawing/2014/main" id="{BB1E0CCB-01B1-7F44-B69B-81F6AF9679EC}"/>
              </a:ext>
            </a:extLst>
          </p:cNvPr>
          <p:cNvSpPr/>
          <p:nvPr/>
        </p:nvSpPr>
        <p:spPr>
          <a:xfrm>
            <a:off x="947905" y="5574407"/>
            <a:ext cx="7247343" cy="745958"/>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a:extLst>
              <a:ext uri="{FF2B5EF4-FFF2-40B4-BE49-F238E27FC236}">
                <a16:creationId xmlns:a16="http://schemas.microsoft.com/office/drawing/2014/main" id="{753AD570-4FB7-B44E-8554-F5A18CAF38EF}"/>
              </a:ext>
            </a:extLst>
          </p:cNvPr>
          <p:cNvSpPr txBox="1"/>
          <p:nvPr/>
        </p:nvSpPr>
        <p:spPr>
          <a:xfrm>
            <a:off x="889515" y="5007959"/>
            <a:ext cx="2441694"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ウオーターフォール開発</a:t>
            </a:r>
          </a:p>
        </p:txBody>
      </p:sp>
      <p:sp>
        <p:nvSpPr>
          <p:cNvPr id="51" name="正方形/長方形 50">
            <a:extLst>
              <a:ext uri="{FF2B5EF4-FFF2-40B4-BE49-F238E27FC236}">
                <a16:creationId xmlns:a16="http://schemas.microsoft.com/office/drawing/2014/main" id="{45A4A7FA-F290-3B4B-8907-08F53C36537D}"/>
              </a:ext>
            </a:extLst>
          </p:cNvPr>
          <p:cNvSpPr/>
          <p:nvPr/>
        </p:nvSpPr>
        <p:spPr>
          <a:xfrm>
            <a:off x="1577021" y="5420613"/>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963D086-4A46-A644-8423-4159ADA14F41}"/>
              </a:ext>
            </a:extLst>
          </p:cNvPr>
          <p:cNvSpPr/>
          <p:nvPr/>
        </p:nvSpPr>
        <p:spPr>
          <a:xfrm>
            <a:off x="2448947" y="5420613"/>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39C9A759-6E7D-E540-A82A-E92333C82BFA}"/>
              </a:ext>
            </a:extLst>
          </p:cNvPr>
          <p:cNvSpPr/>
          <p:nvPr/>
        </p:nvSpPr>
        <p:spPr>
          <a:xfrm>
            <a:off x="3350266" y="5420613"/>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805F4FEC-39BB-094D-A2C2-982DD27849B6}"/>
              </a:ext>
            </a:extLst>
          </p:cNvPr>
          <p:cNvSpPr/>
          <p:nvPr/>
        </p:nvSpPr>
        <p:spPr>
          <a:xfrm>
            <a:off x="4251585" y="5420613"/>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92208A45-F5E2-6247-B11B-2654E46A5D1D}"/>
              </a:ext>
            </a:extLst>
          </p:cNvPr>
          <p:cNvSpPr/>
          <p:nvPr/>
        </p:nvSpPr>
        <p:spPr>
          <a:xfrm>
            <a:off x="5152904" y="5423010"/>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6F2D135D-89A5-F845-B9C4-75EF22E3CACD}"/>
              </a:ext>
            </a:extLst>
          </p:cNvPr>
          <p:cNvSpPr/>
          <p:nvPr/>
        </p:nvSpPr>
        <p:spPr>
          <a:xfrm>
            <a:off x="6132074" y="5420043"/>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913B3EC9-C706-C64E-BE05-6698A7F69158}"/>
              </a:ext>
            </a:extLst>
          </p:cNvPr>
          <p:cNvSpPr/>
          <p:nvPr/>
        </p:nvSpPr>
        <p:spPr>
          <a:xfrm>
            <a:off x="7036553" y="5443350"/>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B3B30DF1-8C27-1C45-9F1D-DDDA72679CAE}"/>
              </a:ext>
            </a:extLst>
          </p:cNvPr>
          <p:cNvSpPr txBox="1"/>
          <p:nvPr/>
        </p:nvSpPr>
        <p:spPr>
          <a:xfrm>
            <a:off x="1679475" y="5477858"/>
            <a:ext cx="430887" cy="913070"/>
          </a:xfrm>
          <a:prstGeom prst="rect">
            <a:avLst/>
          </a:prstGeom>
          <a:noFill/>
        </p:spPr>
        <p:txBody>
          <a:bodyPr vert="eaVert"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要件定義</a:t>
            </a:r>
          </a:p>
        </p:txBody>
      </p:sp>
      <p:sp>
        <p:nvSpPr>
          <p:cNvPr id="59" name="テキスト ボックス 58">
            <a:extLst>
              <a:ext uri="{FF2B5EF4-FFF2-40B4-BE49-F238E27FC236}">
                <a16:creationId xmlns:a16="http://schemas.microsoft.com/office/drawing/2014/main" id="{B9034FFB-DCB5-FC40-9327-6D1EE146626F}"/>
              </a:ext>
            </a:extLst>
          </p:cNvPr>
          <p:cNvSpPr txBox="1"/>
          <p:nvPr/>
        </p:nvSpPr>
        <p:spPr>
          <a:xfrm>
            <a:off x="2536119" y="5477858"/>
            <a:ext cx="430887" cy="913070"/>
          </a:xfrm>
          <a:prstGeom prst="rect">
            <a:avLst/>
          </a:prstGeom>
          <a:noFill/>
        </p:spPr>
        <p:txBody>
          <a:bodyPr vert="eaVert"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外部設計</a:t>
            </a:r>
          </a:p>
        </p:txBody>
      </p:sp>
      <p:sp>
        <p:nvSpPr>
          <p:cNvPr id="60" name="テキスト ボックス 59">
            <a:extLst>
              <a:ext uri="{FF2B5EF4-FFF2-40B4-BE49-F238E27FC236}">
                <a16:creationId xmlns:a16="http://schemas.microsoft.com/office/drawing/2014/main" id="{BBA55A93-DEDF-2146-9FF6-A2A7463AA7B9}"/>
              </a:ext>
            </a:extLst>
          </p:cNvPr>
          <p:cNvSpPr txBox="1"/>
          <p:nvPr/>
        </p:nvSpPr>
        <p:spPr>
          <a:xfrm>
            <a:off x="3449395" y="5477858"/>
            <a:ext cx="430887" cy="913070"/>
          </a:xfrm>
          <a:prstGeom prst="rect">
            <a:avLst/>
          </a:prstGeom>
          <a:noFill/>
        </p:spPr>
        <p:txBody>
          <a:bodyPr vert="eaVert"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内部設計</a:t>
            </a:r>
          </a:p>
        </p:txBody>
      </p:sp>
      <p:sp>
        <p:nvSpPr>
          <p:cNvPr id="61" name="テキスト ボックス 60">
            <a:extLst>
              <a:ext uri="{FF2B5EF4-FFF2-40B4-BE49-F238E27FC236}">
                <a16:creationId xmlns:a16="http://schemas.microsoft.com/office/drawing/2014/main" id="{6D0A107C-3351-A849-BDE3-51B1362151C2}"/>
              </a:ext>
            </a:extLst>
          </p:cNvPr>
          <p:cNvSpPr txBox="1"/>
          <p:nvPr/>
        </p:nvSpPr>
        <p:spPr>
          <a:xfrm>
            <a:off x="4282256" y="5488736"/>
            <a:ext cx="553998" cy="861774"/>
          </a:xfrm>
          <a:prstGeom prst="rect">
            <a:avLst/>
          </a:prstGeom>
          <a:noFill/>
        </p:spPr>
        <p:txBody>
          <a:bodyPr vert="eaVert"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プログラム</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設計</a:t>
            </a:r>
          </a:p>
        </p:txBody>
      </p:sp>
      <p:sp>
        <p:nvSpPr>
          <p:cNvPr id="62" name="テキスト ボックス 61">
            <a:extLst>
              <a:ext uri="{FF2B5EF4-FFF2-40B4-BE49-F238E27FC236}">
                <a16:creationId xmlns:a16="http://schemas.microsoft.com/office/drawing/2014/main" id="{09D2E26B-0251-4947-95B9-8846C93AD274}"/>
              </a:ext>
            </a:extLst>
          </p:cNvPr>
          <p:cNvSpPr txBox="1"/>
          <p:nvPr/>
        </p:nvSpPr>
        <p:spPr>
          <a:xfrm>
            <a:off x="5295980" y="5462692"/>
            <a:ext cx="338554" cy="990015"/>
          </a:xfrm>
          <a:prstGeom prst="rect">
            <a:avLst/>
          </a:prstGeom>
          <a:noFill/>
        </p:spPr>
        <p:txBody>
          <a:bodyPr vert="eaVert" wrap="none" rtlCol="0">
            <a:spAutoFit/>
          </a:bodyPr>
          <a:lstStyle/>
          <a:p>
            <a:pPr algn="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63" name="テキスト ボックス 62">
            <a:extLst>
              <a:ext uri="{FF2B5EF4-FFF2-40B4-BE49-F238E27FC236}">
                <a16:creationId xmlns:a16="http://schemas.microsoft.com/office/drawing/2014/main" id="{A9CCB24B-EF40-2945-BC08-8D09F51F89CC}"/>
              </a:ext>
            </a:extLst>
          </p:cNvPr>
          <p:cNvSpPr txBox="1"/>
          <p:nvPr/>
        </p:nvSpPr>
        <p:spPr>
          <a:xfrm>
            <a:off x="6241397" y="5454579"/>
            <a:ext cx="400110" cy="990015"/>
          </a:xfrm>
          <a:prstGeom prst="rect">
            <a:avLst/>
          </a:prstGeom>
          <a:noFill/>
        </p:spPr>
        <p:txBody>
          <a:bodyPr vert="eaVert"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統合テスト</a:t>
            </a:r>
          </a:p>
        </p:txBody>
      </p:sp>
      <p:sp>
        <p:nvSpPr>
          <p:cNvPr id="64" name="テキスト ボックス 63">
            <a:extLst>
              <a:ext uri="{FF2B5EF4-FFF2-40B4-BE49-F238E27FC236}">
                <a16:creationId xmlns:a16="http://schemas.microsoft.com/office/drawing/2014/main" id="{7879D4FB-F3CD-CE43-ABFA-0CA6D93A2D12}"/>
              </a:ext>
            </a:extLst>
          </p:cNvPr>
          <p:cNvSpPr txBox="1"/>
          <p:nvPr/>
        </p:nvSpPr>
        <p:spPr>
          <a:xfrm>
            <a:off x="7149781" y="5460595"/>
            <a:ext cx="400110" cy="990015"/>
          </a:xfrm>
          <a:prstGeom prst="rect">
            <a:avLst/>
          </a:prstGeom>
          <a:noFill/>
        </p:spPr>
        <p:txBody>
          <a:bodyPr vert="eaVert"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65" name="テキスト ボックス 64">
            <a:extLst>
              <a:ext uri="{FF2B5EF4-FFF2-40B4-BE49-F238E27FC236}">
                <a16:creationId xmlns:a16="http://schemas.microsoft.com/office/drawing/2014/main" id="{97EDAC9E-37AC-8341-BB9F-CF78CBE9DB5C}"/>
              </a:ext>
            </a:extLst>
          </p:cNvPr>
          <p:cNvSpPr txBox="1"/>
          <p:nvPr/>
        </p:nvSpPr>
        <p:spPr>
          <a:xfrm>
            <a:off x="7673026" y="5354970"/>
            <a:ext cx="595035" cy="215444"/>
          </a:xfrm>
          <a:prstGeom prst="rect">
            <a:avLst/>
          </a:prstGeom>
          <a:noFill/>
        </p:spPr>
        <p:txBody>
          <a:bodyPr wrap="none" rtlCol="0">
            <a:spAutoFit/>
          </a:bodyPr>
          <a:lstStyle/>
          <a:p>
            <a:r>
              <a:rPr kumimoji="1" lang="ja-JP" altLang="en-US" sz="800" b="1">
                <a:solidFill>
                  <a:schemeClr val="accent3">
                    <a:lumMod val="50000"/>
                  </a:schemeClr>
                </a:solidFill>
                <a:latin typeface="Meiryo" panose="020B0604030504040204" pitchFamily="34" charset="-128"/>
                <a:ea typeface="Meiryo" panose="020B0604030504040204" pitchFamily="34" charset="-128"/>
              </a:rPr>
              <a:t>リリース</a:t>
            </a:r>
          </a:p>
        </p:txBody>
      </p:sp>
    </p:spTree>
    <p:extLst>
      <p:ext uri="{BB962C8B-B14F-4D97-AF65-F5344CB8AC3E}">
        <p14:creationId xmlns:p14="http://schemas.microsoft.com/office/powerpoint/2010/main" val="3550593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859FB06A-F410-9C42-BFA4-9BBA3F26EA2D}"/>
              </a:ext>
            </a:extLst>
          </p:cNvPr>
          <p:cNvSpPr/>
          <p:nvPr/>
        </p:nvSpPr>
        <p:spPr>
          <a:xfrm>
            <a:off x="518703" y="1557338"/>
            <a:ext cx="8106594" cy="396764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6757700A-C22E-B643-AD64-0DCF341F2935}"/>
              </a:ext>
            </a:extLst>
          </p:cNvPr>
          <p:cNvSpPr/>
          <p:nvPr/>
        </p:nvSpPr>
        <p:spPr>
          <a:xfrm>
            <a:off x="3110163" y="2058670"/>
            <a:ext cx="5351740" cy="3382091"/>
          </a:xfrm>
          <a:prstGeom prst="rect">
            <a:avLst/>
          </a:prstGeom>
          <a:solidFill>
            <a:srgbClr val="FFFD7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158" name="Picture 14" descr="KJ法のイラスト（ホワイトボード）">
            <a:extLst>
              <a:ext uri="{FF2B5EF4-FFF2-40B4-BE49-F238E27FC236}">
                <a16:creationId xmlns:a16="http://schemas.microsoft.com/office/drawing/2014/main" id="{8DBA52E7-A270-B141-B59B-465E5BF3E48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12473" y="3747488"/>
            <a:ext cx="1081034" cy="89996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8A3D6A2D-2AE3-EC49-A658-9BFF73369CB8}"/>
              </a:ext>
            </a:extLst>
          </p:cNvPr>
          <p:cNvSpPr>
            <a:spLocks noGrp="1"/>
          </p:cNvSpPr>
          <p:nvPr>
            <p:ph type="title"/>
          </p:nvPr>
        </p:nvSpPr>
        <p:spPr/>
        <p:txBody>
          <a:bodyPr/>
          <a:lstStyle/>
          <a:p>
            <a:r>
              <a:rPr kumimoji="1" lang="ja-JP" altLang="en-US"/>
              <a:t>参考：スプリント</a:t>
            </a:r>
          </a:p>
        </p:txBody>
      </p:sp>
      <p:pic>
        <p:nvPicPr>
          <p:cNvPr id="3" name="Picture 2">
            <a:extLst>
              <a:ext uri="{FF2B5EF4-FFF2-40B4-BE49-F238E27FC236}">
                <a16:creationId xmlns:a16="http://schemas.microsoft.com/office/drawing/2014/main" id="{586D08D1-1618-B544-9D72-3CC098D8B1E5}"/>
              </a:ext>
            </a:extLst>
          </p:cNvPr>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rot="11429378" flipH="1">
            <a:off x="4470243" y="3065831"/>
            <a:ext cx="2115245" cy="211524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離れて会議をする会社員のイラスト">
            <a:extLst>
              <a:ext uri="{FF2B5EF4-FFF2-40B4-BE49-F238E27FC236}">
                <a16:creationId xmlns:a16="http://schemas.microsoft.com/office/drawing/2014/main" id="{A192C9E8-305E-9146-AE37-D5995850CCD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0187" y="4291489"/>
            <a:ext cx="1012803" cy="1012803"/>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5A557909-A40F-314D-B6CD-132C9774F177}"/>
              </a:ext>
            </a:extLst>
          </p:cNvPr>
          <p:cNvSpPr txBox="1"/>
          <p:nvPr/>
        </p:nvSpPr>
        <p:spPr>
          <a:xfrm>
            <a:off x="4798259" y="2893488"/>
            <a:ext cx="857927"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スプリント</a:t>
            </a:r>
            <a:endParaRPr kumimoji="1"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レビュー</a:t>
            </a:r>
            <a:endParaRPr kumimoji="1" lang="ja-JP" altLang="en-US" sz="105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9E1D29B5-28B2-1049-AAAE-9970F19BA104}"/>
              </a:ext>
            </a:extLst>
          </p:cNvPr>
          <p:cNvSpPr txBox="1"/>
          <p:nvPr/>
        </p:nvSpPr>
        <p:spPr>
          <a:xfrm>
            <a:off x="3991715" y="3508168"/>
            <a:ext cx="80021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振り返り</a:t>
            </a:r>
          </a:p>
        </p:txBody>
      </p:sp>
      <p:pic>
        <p:nvPicPr>
          <p:cNvPr id="6162" name="Picture 18" descr="男性マネージャーのイラスト">
            <a:extLst>
              <a:ext uri="{FF2B5EF4-FFF2-40B4-BE49-F238E27FC236}">
                <a16:creationId xmlns:a16="http://schemas.microsoft.com/office/drawing/2014/main" id="{350B5731-7720-7945-9862-AFBEA63C02C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8703" y="1643524"/>
            <a:ext cx="916432" cy="1488788"/>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9FCD5B24-24AB-3242-844B-C962DA5BF14D}"/>
              </a:ext>
            </a:extLst>
          </p:cNvPr>
          <p:cNvSpPr txBox="1"/>
          <p:nvPr/>
        </p:nvSpPr>
        <p:spPr>
          <a:xfrm>
            <a:off x="1231246" y="1694121"/>
            <a:ext cx="2492990"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プロダクト・オーナー</a:t>
            </a:r>
          </a:p>
        </p:txBody>
      </p:sp>
      <p:sp>
        <p:nvSpPr>
          <p:cNvPr id="10" name="右矢印 9">
            <a:extLst>
              <a:ext uri="{FF2B5EF4-FFF2-40B4-BE49-F238E27FC236}">
                <a16:creationId xmlns:a16="http://schemas.microsoft.com/office/drawing/2014/main" id="{05454AE3-1CA8-8E49-82C3-8C9BC31B528A}"/>
              </a:ext>
            </a:extLst>
          </p:cNvPr>
          <p:cNvSpPr/>
          <p:nvPr/>
        </p:nvSpPr>
        <p:spPr>
          <a:xfrm>
            <a:off x="1896564" y="4722122"/>
            <a:ext cx="782695" cy="60539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Picture 2">
            <a:extLst>
              <a:ext uri="{FF2B5EF4-FFF2-40B4-BE49-F238E27FC236}">
                <a16:creationId xmlns:a16="http://schemas.microsoft.com/office/drawing/2014/main" id="{87C44ECD-4DD0-7041-9824-C8F21C5943E7}"/>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8398559" flipH="1">
            <a:off x="5991569" y="2680280"/>
            <a:ext cx="985482" cy="985482"/>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6C720C56-E776-9345-8021-CA643C2B691F}"/>
              </a:ext>
            </a:extLst>
          </p:cNvPr>
          <p:cNvSpPr txBox="1"/>
          <p:nvPr/>
        </p:nvSpPr>
        <p:spPr>
          <a:xfrm>
            <a:off x="6123675" y="2982847"/>
            <a:ext cx="723275"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デイリー</a:t>
            </a:r>
            <a:endParaRPr kumimoji="1" lang="en-US" altLang="ja-JP" sz="1050" dirty="0">
              <a:latin typeface="Meiryo" panose="020B0604030504040204" pitchFamily="34" charset="-128"/>
              <a:ea typeface="Meiryo" panose="020B0604030504040204" pitchFamily="34" charset="-128"/>
            </a:endParaRPr>
          </a:p>
          <a:p>
            <a:r>
              <a:rPr kumimoji="1" lang="ja-JP" altLang="en-US" sz="1050">
                <a:latin typeface="Meiryo" panose="020B0604030504040204" pitchFamily="34" charset="-128"/>
                <a:ea typeface="Meiryo" panose="020B0604030504040204" pitchFamily="34" charset="-128"/>
              </a:rPr>
              <a:t>スクラム</a:t>
            </a:r>
          </a:p>
        </p:txBody>
      </p:sp>
      <p:sp>
        <p:nvSpPr>
          <p:cNvPr id="29" name="テキスト ボックス 28">
            <a:extLst>
              <a:ext uri="{FF2B5EF4-FFF2-40B4-BE49-F238E27FC236}">
                <a16:creationId xmlns:a16="http://schemas.microsoft.com/office/drawing/2014/main" id="{EAC39185-B380-8449-B199-A38E15645415}"/>
              </a:ext>
            </a:extLst>
          </p:cNvPr>
          <p:cNvSpPr txBox="1"/>
          <p:nvPr/>
        </p:nvSpPr>
        <p:spPr>
          <a:xfrm>
            <a:off x="6160461" y="4043307"/>
            <a:ext cx="857927"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スプリント</a:t>
            </a:r>
            <a:endParaRPr kumimoji="1"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バックログ</a:t>
            </a:r>
            <a:endParaRPr kumimoji="1" lang="ja-JP" altLang="en-US" sz="1050">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E98DDF18-07B2-3B45-BA98-0888926633D9}"/>
              </a:ext>
            </a:extLst>
          </p:cNvPr>
          <p:cNvSpPr txBox="1"/>
          <p:nvPr/>
        </p:nvSpPr>
        <p:spPr>
          <a:xfrm>
            <a:off x="4819979" y="3866419"/>
            <a:ext cx="1415772" cy="461665"/>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スプリント</a:t>
            </a:r>
            <a:r>
              <a:rPr lang="ja-JP" altLang="en-US" sz="1200" b="1">
                <a:latin typeface="Meiryo" panose="020B0604030504040204" pitchFamily="34" charset="-128"/>
                <a:ea typeface="Meiryo" panose="020B0604030504040204" pitchFamily="34" charset="-128"/>
              </a:rPr>
              <a:t>の</a:t>
            </a:r>
            <a:endParaRPr lang="en-US" altLang="ja-JP" sz="1200" b="1" dirty="0">
              <a:latin typeface="Meiryo" panose="020B0604030504040204" pitchFamily="34" charset="-128"/>
              <a:ea typeface="Meiryo" panose="020B0604030504040204" pitchFamily="34" charset="-128"/>
            </a:endParaRPr>
          </a:p>
          <a:p>
            <a:pPr algn="ctr"/>
            <a:r>
              <a:rPr lang="ja-JP" altLang="en-US" sz="1200" b="1">
                <a:latin typeface="Meiryo" panose="020B0604030504040204" pitchFamily="34" charset="-128"/>
                <a:ea typeface="Meiryo" panose="020B0604030504040204" pitchFamily="34" charset="-128"/>
              </a:rPr>
              <a:t>繰り返しプロセス</a:t>
            </a:r>
            <a:endParaRPr kumimoji="1" lang="ja-JP" altLang="en-US" sz="1200" b="1">
              <a:latin typeface="Meiryo" panose="020B0604030504040204" pitchFamily="34" charset="-128"/>
              <a:ea typeface="Meiryo" panose="020B0604030504040204" pitchFamily="34" charset="-128"/>
            </a:endParaRPr>
          </a:p>
        </p:txBody>
      </p:sp>
      <p:pic>
        <p:nvPicPr>
          <p:cNvPr id="31" name="図 30">
            <a:extLst>
              <a:ext uri="{FF2B5EF4-FFF2-40B4-BE49-F238E27FC236}">
                <a16:creationId xmlns:a16="http://schemas.microsoft.com/office/drawing/2014/main" id="{200329B0-0C93-0542-B937-D22075C3E42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31606" y="3303643"/>
            <a:ext cx="419177" cy="336389"/>
          </a:xfrm>
          <a:prstGeom prst="rect">
            <a:avLst/>
          </a:prstGeom>
        </p:spPr>
      </p:pic>
      <p:pic>
        <p:nvPicPr>
          <p:cNvPr id="32" name="図 31">
            <a:extLst>
              <a:ext uri="{FF2B5EF4-FFF2-40B4-BE49-F238E27FC236}">
                <a16:creationId xmlns:a16="http://schemas.microsoft.com/office/drawing/2014/main" id="{DF5A845B-F569-D446-BDA8-7598A9D0AE8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69303" y="2658687"/>
            <a:ext cx="419177" cy="381451"/>
          </a:xfrm>
          <a:prstGeom prst="rect">
            <a:avLst/>
          </a:prstGeom>
        </p:spPr>
      </p:pic>
      <p:pic>
        <p:nvPicPr>
          <p:cNvPr id="33" name="Picture 2" descr="チームでプログラミングをしているイラスト">
            <a:extLst>
              <a:ext uri="{FF2B5EF4-FFF2-40B4-BE49-F238E27FC236}">
                <a16:creationId xmlns:a16="http://schemas.microsoft.com/office/drawing/2014/main" id="{92178AFF-C154-9649-97BC-A91C48CEA68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319724" y="2896509"/>
            <a:ext cx="578522" cy="578522"/>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a:extLst>
              <a:ext uri="{FF2B5EF4-FFF2-40B4-BE49-F238E27FC236}">
                <a16:creationId xmlns:a16="http://schemas.microsoft.com/office/drawing/2014/main" id="{41E79009-4684-0244-AED0-515A4EBAD2F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07644" y="4338129"/>
            <a:ext cx="666229" cy="666229"/>
          </a:xfrm>
          <a:prstGeom prst="rect">
            <a:avLst/>
          </a:prstGeom>
        </p:spPr>
      </p:pic>
      <p:sp>
        <p:nvSpPr>
          <p:cNvPr id="35" name="テキスト ボックス 34">
            <a:extLst>
              <a:ext uri="{FF2B5EF4-FFF2-40B4-BE49-F238E27FC236}">
                <a16:creationId xmlns:a16="http://schemas.microsoft.com/office/drawing/2014/main" id="{85AAE415-2ABC-4E44-B3FD-BC97E5185213}"/>
              </a:ext>
            </a:extLst>
          </p:cNvPr>
          <p:cNvSpPr txBox="1"/>
          <p:nvPr/>
        </p:nvSpPr>
        <p:spPr>
          <a:xfrm>
            <a:off x="4189389" y="4285433"/>
            <a:ext cx="1127232"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スプリント</a:t>
            </a:r>
            <a:r>
              <a:rPr lang="ja-JP" altLang="en-US" sz="1050">
                <a:latin typeface="Meiryo" panose="020B0604030504040204" pitchFamily="34" charset="-128"/>
                <a:ea typeface="Meiryo" panose="020B0604030504040204" pitchFamily="34" charset="-128"/>
              </a:rPr>
              <a:t>計画</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ミーティング</a:t>
            </a:r>
            <a:endParaRPr kumimoji="1" lang="ja-JP" altLang="en-US" sz="1050">
              <a:latin typeface="Meiryo" panose="020B0604030504040204" pitchFamily="34" charset="-128"/>
              <a:ea typeface="Meiryo" panose="020B0604030504040204" pitchFamily="34" charset="-128"/>
            </a:endParaRPr>
          </a:p>
        </p:txBody>
      </p:sp>
      <p:pic>
        <p:nvPicPr>
          <p:cNvPr id="36" name="Picture 6">
            <a:extLst>
              <a:ext uri="{FF2B5EF4-FFF2-40B4-BE49-F238E27FC236}">
                <a16:creationId xmlns:a16="http://schemas.microsoft.com/office/drawing/2014/main" id="{6ED2ACBE-55F8-1842-B27A-1DEA1B1F2BD3}"/>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943402" y="3792758"/>
            <a:ext cx="645816" cy="477859"/>
          </a:xfrm>
          <a:prstGeom prst="rect">
            <a:avLst/>
          </a:prstGeom>
          <a:noFill/>
          <a:extLst>
            <a:ext uri="{909E8E84-426E-40DD-AFC4-6F175D3DCCD1}">
              <a14:hiddenFill xmlns:a14="http://schemas.microsoft.com/office/drawing/2010/main">
                <a:solidFill>
                  <a:srgbClr val="FFFFFF"/>
                </a:solidFill>
              </a14:hiddenFill>
            </a:ext>
          </a:extLst>
        </p:spPr>
      </p:pic>
      <p:sp>
        <p:nvSpPr>
          <p:cNvPr id="37" name="右矢印 36">
            <a:extLst>
              <a:ext uri="{FF2B5EF4-FFF2-40B4-BE49-F238E27FC236}">
                <a16:creationId xmlns:a16="http://schemas.microsoft.com/office/drawing/2014/main" id="{DCA0D0B8-6826-3147-B1B5-4F7B8F7F3ADF}"/>
              </a:ext>
            </a:extLst>
          </p:cNvPr>
          <p:cNvSpPr/>
          <p:nvPr/>
        </p:nvSpPr>
        <p:spPr>
          <a:xfrm>
            <a:off x="6248845" y="4727018"/>
            <a:ext cx="1234994" cy="622135"/>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194" name="Picture 2" descr="速いプログラムのキャラクター">
            <a:extLst>
              <a:ext uri="{FF2B5EF4-FFF2-40B4-BE49-F238E27FC236}">
                <a16:creationId xmlns:a16="http://schemas.microsoft.com/office/drawing/2014/main" id="{FF825151-0ECD-6342-AF8F-02496CFAB0DF}"/>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flipH="1">
            <a:off x="6189571" y="4885517"/>
            <a:ext cx="466536" cy="466536"/>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a:extLst>
              <a:ext uri="{FF2B5EF4-FFF2-40B4-BE49-F238E27FC236}">
                <a16:creationId xmlns:a16="http://schemas.microsoft.com/office/drawing/2014/main" id="{E504F4FB-138B-3843-B515-CC5A6A357F19}"/>
              </a:ext>
            </a:extLst>
          </p:cNvPr>
          <p:cNvSpPr txBox="1"/>
          <p:nvPr/>
        </p:nvSpPr>
        <p:spPr>
          <a:xfrm>
            <a:off x="6599103" y="4881620"/>
            <a:ext cx="800219" cy="338554"/>
          </a:xfrm>
          <a:prstGeom prst="rect">
            <a:avLst/>
          </a:prstGeom>
          <a:noFill/>
        </p:spPr>
        <p:txBody>
          <a:bodyPr wrap="none" rtlCol="0">
            <a:spAutoFit/>
          </a:bodyPr>
          <a:lstStyle/>
          <a:p>
            <a:r>
              <a:rPr kumimoji="1" lang="ja-JP" altLang="en-US" sz="800">
                <a:solidFill>
                  <a:schemeClr val="bg1"/>
                </a:solidFill>
                <a:latin typeface="Meiryo" panose="020B0604030504040204" pitchFamily="34" charset="-128"/>
                <a:ea typeface="Meiryo" panose="020B0604030504040204" pitchFamily="34" charset="-128"/>
              </a:rPr>
              <a:t>稼働する</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ソフトウェア</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9" name="右矢印 38">
            <a:extLst>
              <a:ext uri="{FF2B5EF4-FFF2-40B4-BE49-F238E27FC236}">
                <a16:creationId xmlns:a16="http://schemas.microsoft.com/office/drawing/2014/main" id="{A61F27FC-BFFE-414D-8111-9C8A0698C20C}"/>
              </a:ext>
            </a:extLst>
          </p:cNvPr>
          <p:cNvSpPr/>
          <p:nvPr/>
        </p:nvSpPr>
        <p:spPr>
          <a:xfrm>
            <a:off x="2711433" y="4710265"/>
            <a:ext cx="1012803" cy="61134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5619BA70-B8D8-E846-81AE-3ADAEE92A284}"/>
              </a:ext>
            </a:extLst>
          </p:cNvPr>
          <p:cNvSpPr txBox="1"/>
          <p:nvPr/>
        </p:nvSpPr>
        <p:spPr>
          <a:xfrm>
            <a:off x="1851119" y="4916035"/>
            <a:ext cx="723275" cy="253916"/>
          </a:xfrm>
          <a:prstGeom prst="rect">
            <a:avLst/>
          </a:prstGeom>
          <a:noFill/>
        </p:spPr>
        <p:txBody>
          <a:bodyPr wrap="non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スコープ</a:t>
            </a:r>
          </a:p>
        </p:txBody>
      </p:sp>
      <p:sp>
        <p:nvSpPr>
          <p:cNvPr id="41" name="右矢印 40">
            <a:extLst>
              <a:ext uri="{FF2B5EF4-FFF2-40B4-BE49-F238E27FC236}">
                <a16:creationId xmlns:a16="http://schemas.microsoft.com/office/drawing/2014/main" id="{EEFD7F9B-4D6F-1549-9BBE-BEDD0F067217}"/>
              </a:ext>
            </a:extLst>
          </p:cNvPr>
          <p:cNvSpPr/>
          <p:nvPr/>
        </p:nvSpPr>
        <p:spPr>
          <a:xfrm>
            <a:off x="7511076" y="4727018"/>
            <a:ext cx="874935" cy="622135"/>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矢印 41">
            <a:extLst>
              <a:ext uri="{FF2B5EF4-FFF2-40B4-BE49-F238E27FC236}">
                <a16:creationId xmlns:a16="http://schemas.microsoft.com/office/drawing/2014/main" id="{88239F79-98A0-FE48-9F53-B4A35AD14E84}"/>
              </a:ext>
            </a:extLst>
          </p:cNvPr>
          <p:cNvSpPr/>
          <p:nvPr/>
        </p:nvSpPr>
        <p:spPr>
          <a:xfrm>
            <a:off x="3764161" y="4710265"/>
            <a:ext cx="1012803" cy="61134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0F4D9FBA-05C6-1644-8EA2-8C56F75682C1}"/>
              </a:ext>
            </a:extLst>
          </p:cNvPr>
          <p:cNvSpPr txBox="1"/>
          <p:nvPr/>
        </p:nvSpPr>
        <p:spPr>
          <a:xfrm>
            <a:off x="3836092" y="4909447"/>
            <a:ext cx="723275" cy="253916"/>
          </a:xfrm>
          <a:prstGeom prst="rect">
            <a:avLst/>
          </a:prstGeom>
          <a:noFill/>
        </p:spPr>
        <p:txBody>
          <a:bodyPr wrap="non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デザイン</a:t>
            </a:r>
          </a:p>
        </p:txBody>
      </p:sp>
      <p:sp>
        <p:nvSpPr>
          <p:cNvPr id="8" name="テキスト ボックス 7">
            <a:extLst>
              <a:ext uri="{FF2B5EF4-FFF2-40B4-BE49-F238E27FC236}">
                <a16:creationId xmlns:a16="http://schemas.microsoft.com/office/drawing/2014/main" id="{EE53BB28-4477-FA46-AC72-43FC43B6D866}"/>
              </a:ext>
            </a:extLst>
          </p:cNvPr>
          <p:cNvSpPr txBox="1"/>
          <p:nvPr/>
        </p:nvSpPr>
        <p:spPr>
          <a:xfrm>
            <a:off x="2778086" y="4866288"/>
            <a:ext cx="697627" cy="338554"/>
          </a:xfrm>
          <a:prstGeom prst="rect">
            <a:avLst/>
          </a:prstGeom>
          <a:noFill/>
        </p:spPr>
        <p:txBody>
          <a:bodyPr wrap="none" rtlCol="0">
            <a:spAutoFit/>
          </a:bodyPr>
          <a:lstStyle/>
          <a:p>
            <a:r>
              <a:rPr kumimoji="1" lang="ja-JP" altLang="en-US" sz="800">
                <a:solidFill>
                  <a:schemeClr val="bg1"/>
                </a:solidFill>
                <a:latin typeface="Meiryo" panose="020B0604030504040204" pitchFamily="34" charset="-128"/>
                <a:ea typeface="Meiryo" panose="020B0604030504040204" pitchFamily="34" charset="-128"/>
              </a:rPr>
              <a:t>プロダクト</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バックログ</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057DDCAB-8423-4E46-AD1F-752A09B9116A}"/>
              </a:ext>
            </a:extLst>
          </p:cNvPr>
          <p:cNvSpPr txBox="1"/>
          <p:nvPr/>
        </p:nvSpPr>
        <p:spPr>
          <a:xfrm>
            <a:off x="7542592" y="4890352"/>
            <a:ext cx="697627" cy="338554"/>
          </a:xfrm>
          <a:prstGeom prst="rect">
            <a:avLst/>
          </a:prstGeom>
          <a:noFill/>
        </p:spPr>
        <p:txBody>
          <a:bodyPr wrap="none" rtlCol="0">
            <a:spAutoFit/>
          </a:bodyPr>
          <a:lstStyle/>
          <a:p>
            <a:r>
              <a:rPr kumimoji="1" lang="ja-JP" altLang="en-US" sz="800">
                <a:solidFill>
                  <a:schemeClr val="bg1"/>
                </a:solidFill>
                <a:latin typeface="Meiryo" panose="020B0604030504040204" pitchFamily="34" charset="-128"/>
                <a:ea typeface="Meiryo" panose="020B0604030504040204" pitchFamily="34" charset="-128"/>
              </a:rPr>
              <a:t>プロダクト</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バックログ</a:t>
            </a:r>
            <a:endParaRPr kumimoji="1" lang="ja-JP" altLang="en-US" sz="800">
              <a:solidFill>
                <a:schemeClr val="bg1"/>
              </a:solidFill>
              <a:latin typeface="Meiryo" panose="020B0604030504040204" pitchFamily="34" charset="-128"/>
              <a:ea typeface="Meiryo" panose="020B0604030504040204" pitchFamily="34" charset="-128"/>
            </a:endParaRPr>
          </a:p>
        </p:txBody>
      </p:sp>
      <p:pic>
        <p:nvPicPr>
          <p:cNvPr id="45" name="Picture 16" descr="プログラマーの男の子のイラスト（将来の夢）">
            <a:extLst>
              <a:ext uri="{FF2B5EF4-FFF2-40B4-BE49-F238E27FC236}">
                <a16:creationId xmlns:a16="http://schemas.microsoft.com/office/drawing/2014/main" id="{D32799E1-492E-E24A-9911-858A2FE72FD7}"/>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664347" y="2208299"/>
            <a:ext cx="690896" cy="1092326"/>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a:extLst>
              <a:ext uri="{FF2B5EF4-FFF2-40B4-BE49-F238E27FC236}">
                <a16:creationId xmlns:a16="http://schemas.microsoft.com/office/drawing/2014/main" id="{82FF07F4-A9AD-D042-B574-F18B6EBCEEFE}"/>
              </a:ext>
            </a:extLst>
          </p:cNvPr>
          <p:cNvSpPr txBox="1"/>
          <p:nvPr/>
        </p:nvSpPr>
        <p:spPr>
          <a:xfrm>
            <a:off x="5426065" y="2232334"/>
            <a:ext cx="2262158"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スクラム・マスター</a:t>
            </a:r>
          </a:p>
        </p:txBody>
      </p:sp>
    </p:spTree>
    <p:extLst>
      <p:ext uri="{BB962C8B-B14F-4D97-AF65-F5344CB8AC3E}">
        <p14:creationId xmlns:p14="http://schemas.microsoft.com/office/powerpoint/2010/main" val="2115539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正方形/長方形 180"/>
          <p:cNvSpPr/>
          <p:nvPr/>
        </p:nvSpPr>
        <p:spPr>
          <a:xfrm>
            <a:off x="310264" y="4946644"/>
            <a:ext cx="8592954" cy="159527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台形 179"/>
          <p:cNvSpPr/>
          <p:nvPr/>
        </p:nvSpPr>
        <p:spPr>
          <a:xfrm>
            <a:off x="310264" y="2787106"/>
            <a:ext cx="8593366" cy="2162620"/>
          </a:xfrm>
          <a:custGeom>
            <a:avLst/>
            <a:gdLst>
              <a:gd name="connsiteX0" fmla="*/ 0 w 8592954"/>
              <a:gd name="connsiteY0" fmla="*/ 2078821 h 2078821"/>
              <a:gd name="connsiteX1" fmla="*/ 519705 w 8592954"/>
              <a:gd name="connsiteY1" fmla="*/ 0 h 2078821"/>
              <a:gd name="connsiteX2" fmla="*/ 8073249 w 8592954"/>
              <a:gd name="connsiteY2" fmla="*/ 0 h 2078821"/>
              <a:gd name="connsiteX3" fmla="*/ 8592954 w 8592954"/>
              <a:gd name="connsiteY3" fmla="*/ 2078821 h 2078821"/>
              <a:gd name="connsiteX4" fmla="*/ 0 w 8592954"/>
              <a:gd name="connsiteY4" fmla="*/ 2078821 h 2078821"/>
              <a:gd name="connsiteX0" fmla="*/ 0 w 8592954"/>
              <a:gd name="connsiteY0" fmla="*/ 2095599 h 2095599"/>
              <a:gd name="connsiteX1" fmla="*/ 3145459 w 8592954"/>
              <a:gd name="connsiteY1" fmla="*/ 0 h 2095599"/>
              <a:gd name="connsiteX2" fmla="*/ 8073249 w 8592954"/>
              <a:gd name="connsiteY2" fmla="*/ 16778 h 2095599"/>
              <a:gd name="connsiteX3" fmla="*/ 8592954 w 8592954"/>
              <a:gd name="connsiteY3" fmla="*/ 2095599 h 2095599"/>
              <a:gd name="connsiteX4" fmla="*/ 0 w 8592954"/>
              <a:gd name="connsiteY4" fmla="*/ 2095599 h 2095599"/>
              <a:gd name="connsiteX0" fmla="*/ 0 w 8593366"/>
              <a:gd name="connsiteY0" fmla="*/ 2095599 h 2095599"/>
              <a:gd name="connsiteX1" fmla="*/ 3145459 w 8593366"/>
              <a:gd name="connsiteY1" fmla="*/ 0 h 2095599"/>
              <a:gd name="connsiteX2" fmla="*/ 8593366 w 8593366"/>
              <a:gd name="connsiteY2" fmla="*/ 25167 h 2095599"/>
              <a:gd name="connsiteX3" fmla="*/ 8592954 w 8593366"/>
              <a:gd name="connsiteY3" fmla="*/ 2095599 h 2095599"/>
              <a:gd name="connsiteX4" fmla="*/ 0 w 8593366"/>
              <a:gd name="connsiteY4" fmla="*/ 2095599 h 2095599"/>
              <a:gd name="connsiteX0" fmla="*/ 0 w 8593366"/>
              <a:gd name="connsiteY0" fmla="*/ 2095599 h 2095599"/>
              <a:gd name="connsiteX1" fmla="*/ 3145459 w 8593366"/>
              <a:gd name="connsiteY1" fmla="*/ 0 h 2095599"/>
              <a:gd name="connsiteX2" fmla="*/ 8593366 w 8593366"/>
              <a:gd name="connsiteY2" fmla="*/ 8389 h 2095599"/>
              <a:gd name="connsiteX3" fmla="*/ 8592954 w 8593366"/>
              <a:gd name="connsiteY3" fmla="*/ 2095599 h 2095599"/>
              <a:gd name="connsiteX4" fmla="*/ 0 w 8593366"/>
              <a:gd name="connsiteY4" fmla="*/ 2095599 h 209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366" h="2095599">
                <a:moveTo>
                  <a:pt x="0" y="2095599"/>
                </a:moveTo>
                <a:lnTo>
                  <a:pt x="3145459" y="0"/>
                </a:lnTo>
                <a:lnTo>
                  <a:pt x="8593366" y="8389"/>
                </a:lnTo>
                <a:cubicBezTo>
                  <a:pt x="8593229" y="698533"/>
                  <a:pt x="8593091" y="1405455"/>
                  <a:pt x="8592954" y="2095599"/>
                </a:cubicBezTo>
                <a:lnTo>
                  <a:pt x="0" y="2095599"/>
                </a:lnTo>
                <a:close/>
              </a:path>
            </a:pathLst>
          </a:cu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参考：</a:t>
            </a:r>
            <a:r>
              <a:rPr lang="ja-JP" altLang="en-US"/>
              <a:t>スクラム／</a:t>
            </a:r>
            <a:r>
              <a:rPr kumimoji="1" lang="ja-JP" altLang="en-US"/>
              <a:t>スクラム</a:t>
            </a:r>
            <a:r>
              <a:rPr kumimoji="1" lang="ja-JP" altLang="en-US" dirty="0"/>
              <a:t>・プロセス</a:t>
            </a:r>
          </a:p>
        </p:txBody>
      </p:sp>
      <p:sp>
        <p:nvSpPr>
          <p:cNvPr id="4" name="ホームベース 3"/>
          <p:cNvSpPr/>
          <p:nvPr/>
        </p:nvSpPr>
        <p:spPr>
          <a:xfrm>
            <a:off x="6636696"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4</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5" name="ホームベース 4"/>
          <p:cNvSpPr/>
          <p:nvPr/>
        </p:nvSpPr>
        <p:spPr>
          <a:xfrm>
            <a:off x="4512839"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3</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6" name="ホームベース 5"/>
          <p:cNvSpPr/>
          <p:nvPr/>
        </p:nvSpPr>
        <p:spPr>
          <a:xfrm>
            <a:off x="2411343"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2</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7" name="ホームベース 6"/>
          <p:cNvSpPr/>
          <p:nvPr/>
        </p:nvSpPr>
        <p:spPr>
          <a:xfrm>
            <a:off x="323111"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1</a:t>
            </a:r>
          </a:p>
          <a:p>
            <a:pPr algn="ctr"/>
            <a:r>
              <a:rPr kumimoji="1"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endParaRPr kumimoji="1" lang="ja-JP" altLang="en-US" sz="1200" dirty="0">
              <a:solidFill>
                <a:srgbClr val="FFFFFF"/>
              </a:solidFill>
              <a:latin typeface="Meiryo" charset="-128"/>
              <a:ea typeface="Meiryo" charset="-128"/>
              <a:cs typeface="Meiryo" charset="-128"/>
            </a:endParaRPr>
          </a:p>
        </p:txBody>
      </p:sp>
      <p:sp>
        <p:nvSpPr>
          <p:cNvPr id="8" name="上矢印吹き出し 7"/>
          <p:cNvSpPr/>
          <p:nvPr/>
        </p:nvSpPr>
        <p:spPr>
          <a:xfrm>
            <a:off x="200241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9" name="上矢印吹き出し 8"/>
          <p:cNvSpPr/>
          <p:nvPr/>
        </p:nvSpPr>
        <p:spPr>
          <a:xfrm>
            <a:off x="4090646"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0" name="上矢印吹き出し 9"/>
          <p:cNvSpPr/>
          <p:nvPr/>
        </p:nvSpPr>
        <p:spPr>
          <a:xfrm>
            <a:off x="6192142"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1" name="上矢印吹き出し 10"/>
          <p:cNvSpPr/>
          <p:nvPr/>
        </p:nvSpPr>
        <p:spPr>
          <a:xfrm>
            <a:off x="828037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pic>
        <p:nvPicPr>
          <p:cNvPr id="14" name="図 1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16732" y="908720"/>
            <a:ext cx="465598" cy="493335"/>
          </a:xfrm>
          <a:prstGeom prst="rect">
            <a:avLst/>
          </a:prstGeom>
        </p:spPr>
      </p:pic>
      <p:grpSp>
        <p:nvGrpSpPr>
          <p:cNvPr id="18" name="図形グループ 17"/>
          <p:cNvGrpSpPr/>
          <p:nvPr/>
        </p:nvGrpSpPr>
        <p:grpSpPr>
          <a:xfrm>
            <a:off x="310264" y="1047311"/>
            <a:ext cx="231924" cy="471366"/>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 name="テキスト ボックス 21"/>
          <p:cNvSpPr txBox="1"/>
          <p:nvPr/>
        </p:nvSpPr>
        <p:spPr>
          <a:xfrm>
            <a:off x="542188" y="1252949"/>
            <a:ext cx="2492990" cy="369332"/>
          </a:xfrm>
          <a:prstGeom prst="rect">
            <a:avLst/>
          </a:prstGeom>
          <a:noFill/>
        </p:spPr>
        <p:txBody>
          <a:bodyPr wrap="none" rtlCol="0">
            <a:spAutoFit/>
          </a:bodyPr>
          <a:lstStyle/>
          <a:p>
            <a:r>
              <a:rPr kumimoji="1" lang="ja-JP" altLang="en-US">
                <a:latin typeface="Meiryo" charset="-128"/>
                <a:ea typeface="Meiryo" charset="-128"/>
                <a:cs typeface="Meiryo" charset="-128"/>
              </a:rPr>
              <a:t>プロダクト・オーナー</a:t>
            </a:r>
          </a:p>
        </p:txBody>
      </p:sp>
      <p:sp>
        <p:nvSpPr>
          <p:cNvPr id="23" name="正方形/長方形 22"/>
          <p:cNvSpPr/>
          <p:nvPr/>
        </p:nvSpPr>
        <p:spPr>
          <a:xfrm>
            <a:off x="310264" y="178045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プロダクト・バックログ</a:t>
            </a:r>
            <a:endParaRPr kumimoji="1"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kumimoji="1" lang="ja-JP" altLang="en-US" sz="800" dirty="0">
              <a:solidFill>
                <a:schemeClr val="tx1"/>
              </a:solidFill>
              <a:latin typeface="Meiryo" charset="-128"/>
              <a:ea typeface="Meiryo" charset="-128"/>
              <a:cs typeface="Meiryo" charset="-128"/>
            </a:endParaRPr>
          </a:p>
        </p:txBody>
      </p:sp>
      <p:sp>
        <p:nvSpPr>
          <p:cNvPr id="24" name="正方形/長方形 23"/>
          <p:cNvSpPr/>
          <p:nvPr/>
        </p:nvSpPr>
        <p:spPr>
          <a:xfrm>
            <a:off x="1810297" y="178479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スプリント･プラン</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イテレーション毎の</a:t>
            </a:r>
            <a:endParaRPr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内容区分</a:t>
            </a:r>
            <a:endParaRPr lang="en-US" altLang="ja-JP" sz="800" dirty="0">
              <a:solidFill>
                <a:schemeClr val="tx1"/>
              </a:solidFill>
              <a:latin typeface="Meiryo" charset="-128"/>
              <a:ea typeface="Meiryo" charset="-128"/>
              <a:cs typeface="Meiryo" charset="-128"/>
            </a:endParaRPr>
          </a:p>
          <a:p>
            <a:pPr algn="ct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a:p>
            <a:pPr algn="ctr"/>
            <a:r>
              <a:rPr lang="en-US" altLang="ja-JP" sz="800" dirty="0">
                <a:solidFill>
                  <a:schemeClr val="tx1"/>
                </a:solidFill>
                <a:latin typeface="Meiryo" charset="-128"/>
                <a:ea typeface="Meiryo" charset="-128"/>
                <a:cs typeface="Meiryo" charset="-128"/>
              </a:rPr>
              <a:t>2</a:t>
            </a:r>
            <a:r>
              <a:rPr lang="ja-JP" altLang="en-US" sz="800" dirty="0">
                <a:solidFill>
                  <a:schemeClr val="tx1"/>
                </a:solidFill>
                <a:latin typeface="Meiryo" charset="-128"/>
                <a:ea typeface="Meiryo" charset="-128"/>
                <a:cs typeface="Meiryo" charset="-128"/>
              </a:rPr>
              <a:t>時間程度の単位</a:t>
            </a: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p:txBody>
      </p:sp>
      <p:grpSp>
        <p:nvGrpSpPr>
          <p:cNvPr id="25" name="図形グループ 24"/>
          <p:cNvGrpSpPr/>
          <p:nvPr/>
        </p:nvGrpSpPr>
        <p:grpSpPr>
          <a:xfrm>
            <a:off x="3461337" y="1047311"/>
            <a:ext cx="231924" cy="47136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テキスト ボックス 27"/>
          <p:cNvSpPr txBox="1"/>
          <p:nvPr/>
        </p:nvSpPr>
        <p:spPr>
          <a:xfrm>
            <a:off x="3693261" y="1252949"/>
            <a:ext cx="2146742" cy="369332"/>
          </a:xfrm>
          <a:prstGeom prst="rect">
            <a:avLst/>
          </a:prstGeom>
          <a:noFill/>
        </p:spPr>
        <p:txBody>
          <a:bodyPr wrap="none" rtlCol="0">
            <a:spAutoFit/>
          </a:bodyPr>
          <a:lstStyle/>
          <a:p>
            <a:r>
              <a:rPr kumimoji="1" lang="ja-JP" altLang="en-US" dirty="0">
                <a:latin typeface="Meiryo" charset="-128"/>
                <a:ea typeface="Meiryo" charset="-128"/>
                <a:cs typeface="Meiryo" charset="-128"/>
              </a:rPr>
              <a:t>スクラム･マスター</a:t>
            </a:r>
          </a:p>
        </p:txBody>
      </p:sp>
      <p:sp>
        <p:nvSpPr>
          <p:cNvPr id="29" name="正方形/長方形 28"/>
          <p:cNvSpPr/>
          <p:nvPr/>
        </p:nvSpPr>
        <p:spPr>
          <a:xfrm>
            <a:off x="3461337" y="1780453"/>
            <a:ext cx="1309408" cy="10088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タスク･リスト</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スプリント・バックログ</a:t>
            </a:r>
            <a:endParaRPr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lang="ja-JP" altLang="en-US" sz="800" dirty="0">
              <a:solidFill>
                <a:schemeClr val="tx1"/>
              </a:solidFill>
              <a:latin typeface="Meiryo" charset="-128"/>
              <a:ea typeface="Meiryo" charset="-128"/>
              <a:cs typeface="Meiryo" charset="-128"/>
            </a:endParaRPr>
          </a:p>
        </p:txBody>
      </p:sp>
      <p:grpSp>
        <p:nvGrpSpPr>
          <p:cNvPr id="30" name="図形グループ 29"/>
          <p:cNvGrpSpPr/>
          <p:nvPr/>
        </p:nvGrpSpPr>
        <p:grpSpPr>
          <a:xfrm>
            <a:off x="6700770" y="1047311"/>
            <a:ext cx="231924" cy="471366"/>
            <a:chOff x="1946324" y="4125162"/>
            <a:chExt cx="969964" cy="2007872"/>
          </a:xfrm>
        </p:grpSpPr>
        <p:sp>
          <p:nvSpPr>
            <p:cNvPr id="31" name="円/楕円 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6959746" y="1046377"/>
            <a:ext cx="231924" cy="471366"/>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テキスト ボックス 35"/>
          <p:cNvSpPr txBox="1"/>
          <p:nvPr/>
        </p:nvSpPr>
        <p:spPr>
          <a:xfrm>
            <a:off x="7282330" y="1252636"/>
            <a:ext cx="1338828" cy="369332"/>
          </a:xfrm>
          <a:prstGeom prst="rect">
            <a:avLst/>
          </a:prstGeom>
          <a:noFill/>
        </p:spPr>
        <p:txBody>
          <a:bodyPr wrap="none" rtlCol="0">
            <a:spAutoFit/>
          </a:bodyPr>
          <a:lstStyle/>
          <a:p>
            <a:r>
              <a:rPr kumimoji="1" lang="ja-JP" altLang="en-US" dirty="0">
                <a:latin typeface="Meiryo" charset="-128"/>
                <a:ea typeface="Meiryo" charset="-128"/>
                <a:cs typeface="Meiryo" charset="-128"/>
              </a:rPr>
              <a:t>開発チーム</a:t>
            </a:r>
          </a:p>
        </p:txBody>
      </p:sp>
      <p:grpSp>
        <p:nvGrpSpPr>
          <p:cNvPr id="38" name="図形グループ 37"/>
          <p:cNvGrpSpPr/>
          <p:nvPr/>
        </p:nvGrpSpPr>
        <p:grpSpPr>
          <a:xfrm>
            <a:off x="6704306" y="1703020"/>
            <a:ext cx="231924" cy="471366"/>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8671294" y="1779497"/>
            <a:ext cx="231924" cy="471366"/>
            <a:chOff x="1946324" y="4125162"/>
            <a:chExt cx="969964" cy="2007872"/>
          </a:xfrm>
        </p:grpSpPr>
        <p:sp>
          <p:nvSpPr>
            <p:cNvPr id="42" name="円/楕円 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6700770" y="2321434"/>
            <a:ext cx="231924" cy="471366"/>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8671294" y="2355984"/>
            <a:ext cx="231924" cy="471366"/>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6764437" y="5025091"/>
            <a:ext cx="1950588" cy="1404348"/>
            <a:chOff x="7501938" y="1797271"/>
            <a:chExt cx="1318534" cy="1008832"/>
          </a:xfrm>
        </p:grpSpPr>
        <p:sp>
          <p:nvSpPr>
            <p:cNvPr id="51" name="正方形/長方形 50"/>
            <p:cNvSpPr/>
            <p:nvPr/>
          </p:nvSpPr>
          <p:spPr>
            <a:xfrm>
              <a:off x="7501938" y="1797271"/>
              <a:ext cx="1309408" cy="10088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rgbClr val="FFFFFF"/>
                </a:solidFill>
                <a:latin typeface="Meiryo" charset="-128"/>
                <a:ea typeface="Meiryo" charset="-128"/>
                <a:cs typeface="Meiryo" charset="-128"/>
              </a:endParaRPr>
            </a:p>
          </p:txBody>
        </p:sp>
        <p:cxnSp>
          <p:nvCxnSpPr>
            <p:cNvPr id="53" name="直線コネクタ 52"/>
            <p:cNvCxnSpPr/>
            <p:nvPr/>
          </p:nvCxnSpPr>
          <p:spPr>
            <a:xfrm>
              <a:off x="7631966" y="1919173"/>
              <a:ext cx="1003078" cy="7460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5" name="フリーフォーム 54"/>
            <p:cNvSpPr/>
            <p:nvPr/>
          </p:nvSpPr>
          <p:spPr>
            <a:xfrm>
              <a:off x="7631966" y="1919173"/>
              <a:ext cx="1026055" cy="749580"/>
            </a:xfrm>
            <a:custGeom>
              <a:avLst/>
              <a:gdLst>
                <a:gd name="connsiteX0" fmla="*/ 0 w 880844"/>
                <a:gd name="connsiteY0" fmla="*/ 0 h 864066"/>
                <a:gd name="connsiteX1" fmla="*/ 302004 w 880844"/>
                <a:gd name="connsiteY1" fmla="*/ 67112 h 864066"/>
                <a:gd name="connsiteX2" fmla="*/ 377505 w 880844"/>
                <a:gd name="connsiteY2" fmla="*/ 151001 h 864066"/>
                <a:gd name="connsiteX3" fmla="*/ 461395 w 880844"/>
                <a:gd name="connsiteY3" fmla="*/ 293614 h 864066"/>
                <a:gd name="connsiteX4" fmla="*/ 587230 w 880844"/>
                <a:gd name="connsiteY4" fmla="*/ 369115 h 864066"/>
                <a:gd name="connsiteX5" fmla="*/ 746620 w 880844"/>
                <a:gd name="connsiteY5" fmla="*/ 427838 h 864066"/>
                <a:gd name="connsiteX6" fmla="*/ 780176 w 880844"/>
                <a:gd name="connsiteY6" fmla="*/ 578840 h 864066"/>
                <a:gd name="connsiteX7" fmla="*/ 796954 w 880844"/>
                <a:gd name="connsiteY7" fmla="*/ 805343 h 864066"/>
                <a:gd name="connsiteX8" fmla="*/ 880844 w 880844"/>
                <a:gd name="connsiteY8" fmla="*/ 864066 h 86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844" h="864066">
                  <a:moveTo>
                    <a:pt x="0" y="0"/>
                  </a:moveTo>
                  <a:lnTo>
                    <a:pt x="302004" y="67112"/>
                  </a:lnTo>
                  <a:lnTo>
                    <a:pt x="377505" y="151001"/>
                  </a:lnTo>
                  <a:lnTo>
                    <a:pt x="461395" y="293614"/>
                  </a:lnTo>
                  <a:lnTo>
                    <a:pt x="587230" y="369115"/>
                  </a:lnTo>
                  <a:lnTo>
                    <a:pt x="746620" y="427838"/>
                  </a:lnTo>
                  <a:lnTo>
                    <a:pt x="780176" y="578840"/>
                  </a:lnTo>
                  <a:lnTo>
                    <a:pt x="796954" y="805343"/>
                  </a:lnTo>
                  <a:lnTo>
                    <a:pt x="880844" y="864066"/>
                  </a:lnTo>
                </a:path>
              </a:pathLst>
            </a:custGeom>
            <a:noFill/>
            <a:ln>
              <a:solidFill>
                <a:schemeClr val="tx2">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7" name="直線コネクタ 56"/>
            <p:cNvCxnSpPr/>
            <p:nvPr/>
          </p:nvCxnSpPr>
          <p:spPr>
            <a:xfrm flipH="1">
              <a:off x="7631966" y="1891342"/>
              <a:ext cx="2" cy="816977"/>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H="1" flipV="1">
              <a:off x="7631966" y="2697334"/>
              <a:ext cx="1026055" cy="10985"/>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8020253" y="1826144"/>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バーンダウン</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チャート</a:t>
              </a:r>
            </a:p>
          </p:txBody>
        </p:sp>
      </p:grpSp>
      <p:sp>
        <p:nvSpPr>
          <p:cNvPr id="65" name="右矢印 64"/>
          <p:cNvSpPr/>
          <p:nvPr/>
        </p:nvSpPr>
        <p:spPr>
          <a:xfrm>
            <a:off x="1590689" y="2040155"/>
            <a:ext cx="245055" cy="504056"/>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矢印 65"/>
          <p:cNvSpPr/>
          <p:nvPr/>
        </p:nvSpPr>
        <p:spPr>
          <a:xfrm>
            <a:off x="3090722" y="2035302"/>
            <a:ext cx="417268" cy="504056"/>
          </a:xfrm>
          <a:prstGeom prst="rightArrow">
            <a:avLst>
              <a:gd name="adj1" fmla="val 50000"/>
              <a:gd name="adj2" fmla="val 2788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右矢印 67"/>
          <p:cNvSpPr/>
          <p:nvPr/>
        </p:nvSpPr>
        <p:spPr>
          <a:xfrm>
            <a:off x="4750399" y="2046780"/>
            <a:ext cx="1878491" cy="504056"/>
          </a:xfrm>
          <a:prstGeom prst="rightArrow">
            <a:avLst>
              <a:gd name="adj1" fmla="val 50000"/>
              <a:gd name="adj2" fmla="val 27885"/>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環状矢印 66"/>
          <p:cNvSpPr/>
          <p:nvPr/>
        </p:nvSpPr>
        <p:spPr>
          <a:xfrm>
            <a:off x="4967786" y="1789827"/>
            <a:ext cx="1380641" cy="1025650"/>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5227038" y="2059824"/>
            <a:ext cx="902811" cy="523220"/>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デイリー</a:t>
            </a:r>
            <a:endParaRPr kumimoji="1" lang="en-US" altLang="ja-JP" sz="1400" dirty="0">
              <a:solidFill>
                <a:schemeClr val="accent3">
                  <a:lumMod val="50000"/>
                </a:schemeClr>
              </a:solidFill>
              <a:latin typeface="Meiryo" charset="-128"/>
              <a:ea typeface="Meiryo" charset="-128"/>
              <a:cs typeface="Meiryo" charset="-128"/>
            </a:endParaRPr>
          </a:p>
          <a:p>
            <a:pPr algn="ctr"/>
            <a:r>
              <a:rPr kumimoji="1" lang="ja-JP" altLang="en-US" sz="1400" dirty="0">
                <a:solidFill>
                  <a:schemeClr val="accent3">
                    <a:lumMod val="50000"/>
                  </a:schemeClr>
                </a:solidFill>
                <a:latin typeface="Meiryo" charset="-128"/>
                <a:ea typeface="Meiryo" charset="-128"/>
                <a:cs typeface="Meiryo" charset="-128"/>
              </a:rPr>
              <a:t>スクラム</a:t>
            </a:r>
          </a:p>
        </p:txBody>
      </p:sp>
      <p:grpSp>
        <p:nvGrpSpPr>
          <p:cNvPr id="71" name="図形グループ 70"/>
          <p:cNvGrpSpPr/>
          <p:nvPr/>
        </p:nvGrpSpPr>
        <p:grpSpPr>
          <a:xfrm>
            <a:off x="6959746" y="2040598"/>
            <a:ext cx="231924" cy="471366"/>
            <a:chOff x="1946324" y="4125162"/>
            <a:chExt cx="969964" cy="2007872"/>
          </a:xfrm>
        </p:grpSpPr>
        <p:sp>
          <p:nvSpPr>
            <p:cNvPr id="72" name="円/楕円 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8413418" y="2037533"/>
            <a:ext cx="231924" cy="471366"/>
            <a:chOff x="1946324" y="4125162"/>
            <a:chExt cx="969964" cy="2007872"/>
          </a:xfrm>
        </p:grpSpPr>
        <p:sp>
          <p:nvSpPr>
            <p:cNvPr id="75" name="円/楕円 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テキスト ボックス 82"/>
          <p:cNvSpPr txBox="1"/>
          <p:nvPr/>
        </p:nvSpPr>
        <p:spPr>
          <a:xfrm>
            <a:off x="7124849" y="2106235"/>
            <a:ext cx="1338828" cy="400110"/>
          </a:xfrm>
          <a:prstGeom prst="rect">
            <a:avLst/>
          </a:prstGeom>
          <a:noFill/>
        </p:spPr>
        <p:txBody>
          <a:bodyPr wrap="none" rtlCol="0">
            <a:spAutoFit/>
          </a:bodyPr>
          <a:lstStyle/>
          <a:p>
            <a:pPr algn="ctr"/>
            <a:r>
              <a:rPr lang="ja-JP" altLang="en-US" sz="1000" dirty="0">
                <a:solidFill>
                  <a:schemeClr val="accent3">
                    <a:lumMod val="50000"/>
                  </a:schemeClr>
                </a:solidFill>
                <a:latin typeface="Meiryo" charset="-128"/>
                <a:ea typeface="Meiryo" charset="-128"/>
                <a:cs typeface="Meiryo" charset="-128"/>
              </a:rPr>
              <a:t>開発・テスト</a:t>
            </a:r>
            <a:endParaRPr lang="en-US" altLang="ja-JP" sz="1000" dirty="0">
              <a:solidFill>
                <a:schemeClr val="accent3">
                  <a:lumMod val="50000"/>
                </a:schemeClr>
              </a:solidFill>
              <a:latin typeface="Meiryo" charset="-128"/>
              <a:ea typeface="Meiryo" charset="-128"/>
              <a:cs typeface="Meiryo" charset="-128"/>
            </a:endParaRPr>
          </a:p>
          <a:p>
            <a:pPr algn="ctr"/>
            <a:r>
              <a:rPr lang="ja-JP" altLang="en-US" sz="1000" dirty="0">
                <a:solidFill>
                  <a:schemeClr val="accent3">
                    <a:lumMod val="50000"/>
                  </a:schemeClr>
                </a:solidFill>
                <a:latin typeface="Meiryo" charset="-128"/>
                <a:ea typeface="Meiryo" charset="-128"/>
                <a:cs typeface="Meiryo" charset="-128"/>
              </a:rPr>
              <a:t>インテグレーション</a:t>
            </a:r>
            <a:endParaRPr kumimoji="1" lang="ja-JP" altLang="en-US" sz="1000" dirty="0">
              <a:solidFill>
                <a:schemeClr val="accent3">
                  <a:lumMod val="50000"/>
                </a:schemeClr>
              </a:solidFill>
              <a:latin typeface="Meiryo" charset="-128"/>
              <a:ea typeface="Meiryo" charset="-128"/>
              <a:cs typeface="Meiryo" charset="-128"/>
            </a:endParaRPr>
          </a:p>
        </p:txBody>
      </p:sp>
      <p:sp>
        <p:nvSpPr>
          <p:cNvPr id="84" name="正方形/長方形 83"/>
          <p:cNvSpPr/>
          <p:nvPr/>
        </p:nvSpPr>
        <p:spPr>
          <a:xfrm>
            <a:off x="430640" y="5015760"/>
            <a:ext cx="802432" cy="142245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1233072" y="5013176"/>
            <a:ext cx="802432" cy="142245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2041376" y="5013176"/>
            <a:ext cx="802432" cy="142245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4211960" y="5030787"/>
            <a:ext cx="1349022" cy="6936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4211960" y="5724403"/>
            <a:ext cx="1355465" cy="726253"/>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5554854" y="5028203"/>
            <a:ext cx="1070274" cy="142245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30640" y="5059510"/>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To Do</a:t>
            </a:r>
            <a:endParaRPr kumimoji="1" lang="ja-JP" altLang="en-US" sz="1000" dirty="0">
              <a:latin typeface="Meiryo" charset="-128"/>
              <a:ea typeface="Meiryo" charset="-128"/>
              <a:cs typeface="Meiryo" charset="-128"/>
            </a:endParaRPr>
          </a:p>
        </p:txBody>
      </p:sp>
      <p:sp>
        <p:nvSpPr>
          <p:cNvPr id="93" name="テキスト ボックス 92"/>
          <p:cNvSpPr txBox="1"/>
          <p:nvPr/>
        </p:nvSpPr>
        <p:spPr>
          <a:xfrm>
            <a:off x="1239823" y="5056926"/>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On Going</a:t>
            </a:r>
            <a:endParaRPr kumimoji="1" lang="ja-JP" altLang="en-US" sz="1000" dirty="0">
              <a:latin typeface="Meiryo" charset="-128"/>
              <a:ea typeface="Meiryo" charset="-128"/>
              <a:cs typeface="Meiryo" charset="-128"/>
            </a:endParaRPr>
          </a:p>
        </p:txBody>
      </p:sp>
      <p:sp>
        <p:nvSpPr>
          <p:cNvPr id="94" name="テキスト ボックス 93"/>
          <p:cNvSpPr txBox="1"/>
          <p:nvPr/>
        </p:nvSpPr>
        <p:spPr>
          <a:xfrm>
            <a:off x="2035504" y="5059510"/>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Done</a:t>
            </a:r>
            <a:endParaRPr kumimoji="1" lang="ja-JP" altLang="en-US" sz="1000" dirty="0">
              <a:latin typeface="Meiryo" charset="-128"/>
              <a:ea typeface="Meiryo" charset="-128"/>
              <a:cs typeface="Meiryo" charset="-128"/>
            </a:endParaRPr>
          </a:p>
        </p:txBody>
      </p:sp>
      <p:sp>
        <p:nvSpPr>
          <p:cNvPr id="95" name="テキスト ボックス 94"/>
          <p:cNvSpPr txBox="1"/>
          <p:nvPr/>
        </p:nvSpPr>
        <p:spPr>
          <a:xfrm>
            <a:off x="448525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Keep</a:t>
            </a:r>
            <a:endParaRPr kumimoji="1" lang="ja-JP" altLang="en-US" sz="1000" dirty="0">
              <a:latin typeface="Meiryo" charset="-128"/>
              <a:ea typeface="Meiryo" charset="-128"/>
              <a:cs typeface="Meiryo" charset="-128"/>
            </a:endParaRPr>
          </a:p>
        </p:txBody>
      </p:sp>
      <p:sp>
        <p:nvSpPr>
          <p:cNvPr id="96" name="テキスト ボックス 95"/>
          <p:cNvSpPr txBox="1"/>
          <p:nvPr/>
        </p:nvSpPr>
        <p:spPr>
          <a:xfrm>
            <a:off x="4493379" y="5764557"/>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Problem</a:t>
            </a:r>
            <a:endParaRPr kumimoji="1" lang="ja-JP" altLang="en-US" sz="1000" dirty="0">
              <a:latin typeface="Meiryo" charset="-128"/>
              <a:ea typeface="Meiryo" charset="-128"/>
              <a:cs typeface="Meiryo" charset="-128"/>
            </a:endParaRPr>
          </a:p>
        </p:txBody>
      </p:sp>
      <p:sp>
        <p:nvSpPr>
          <p:cNvPr id="97" name="テキスト ボックス 96"/>
          <p:cNvSpPr txBox="1"/>
          <p:nvPr/>
        </p:nvSpPr>
        <p:spPr>
          <a:xfrm>
            <a:off x="568877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Try</a:t>
            </a:r>
            <a:endParaRPr kumimoji="1" lang="ja-JP" altLang="en-US" sz="1000" dirty="0">
              <a:latin typeface="Meiryo" charset="-128"/>
              <a:ea typeface="Meiryo" charset="-128"/>
              <a:cs typeface="Meiryo" charset="-128"/>
            </a:endParaRPr>
          </a:p>
        </p:txBody>
      </p:sp>
      <p:sp>
        <p:nvSpPr>
          <p:cNvPr id="98" name="テキスト ボックス 97"/>
          <p:cNvSpPr txBox="1"/>
          <p:nvPr/>
        </p:nvSpPr>
        <p:spPr>
          <a:xfrm>
            <a:off x="4558132" y="4726731"/>
            <a:ext cx="3890809" cy="246221"/>
          </a:xfrm>
          <a:prstGeom prst="rect">
            <a:avLst/>
          </a:prstGeom>
          <a:noFill/>
        </p:spPr>
        <p:txBody>
          <a:bodyPr wrap="none" rtlCol="0">
            <a:spAutoFit/>
          </a:bodyPr>
          <a:lstStyle/>
          <a:p>
            <a:pPr algn="ctr"/>
            <a:r>
              <a:rPr kumimoji="1" lang="ja-JP" altLang="en-US" sz="1000" dirty="0">
                <a:solidFill>
                  <a:schemeClr val="accent3">
                    <a:lumMod val="50000"/>
                  </a:schemeClr>
                </a:solidFill>
                <a:latin typeface="Meiryo" charset="-128"/>
                <a:ea typeface="Meiryo" charset="-128"/>
                <a:cs typeface="Meiryo" charset="-128"/>
              </a:rPr>
              <a:t>スタンドアップミーティング</a:t>
            </a:r>
            <a:r>
              <a:rPr kumimoji="1" lang="en-US" altLang="ja-JP" sz="1000" dirty="0">
                <a:solidFill>
                  <a:schemeClr val="accent3">
                    <a:lumMod val="50000"/>
                  </a:schemeClr>
                </a:solidFill>
                <a:latin typeface="Meiryo" charset="-128"/>
                <a:ea typeface="Meiryo" charset="-128"/>
                <a:cs typeface="Meiryo" charset="-128"/>
              </a:rPr>
              <a:t> </a:t>
            </a:r>
            <a:r>
              <a:rPr lang="en-US" altLang="ja-JP" sz="1000" dirty="0">
                <a:solidFill>
                  <a:schemeClr val="accent3">
                    <a:lumMod val="50000"/>
                  </a:schemeClr>
                </a:solidFill>
                <a:latin typeface="Meiryo" charset="-128"/>
                <a:ea typeface="Meiryo" charset="-128"/>
                <a:cs typeface="Meiryo" charset="-128"/>
              </a:rPr>
              <a:t>&amp; </a:t>
            </a:r>
            <a:r>
              <a:rPr lang="ja-JP" altLang="en-US" sz="1000" dirty="0">
                <a:solidFill>
                  <a:schemeClr val="accent3">
                    <a:lumMod val="50000"/>
                  </a:schemeClr>
                </a:solidFill>
                <a:latin typeface="Meiryo" charset="-128"/>
                <a:ea typeface="Meiryo" charset="-128"/>
                <a:cs typeface="Meiryo" charset="-128"/>
              </a:rPr>
              <a:t>スプリント･レビュー・</a:t>
            </a:r>
            <a:r>
              <a:rPr kumimoji="1" lang="ja-JP" altLang="en-US" sz="1000" dirty="0">
                <a:solidFill>
                  <a:schemeClr val="accent3">
                    <a:lumMod val="50000"/>
                  </a:schemeClr>
                </a:solidFill>
                <a:latin typeface="Meiryo" charset="-128"/>
                <a:ea typeface="Meiryo" charset="-128"/>
                <a:cs typeface="Meiryo" charset="-128"/>
              </a:rPr>
              <a:t>振り返り</a:t>
            </a:r>
          </a:p>
        </p:txBody>
      </p:sp>
      <p:sp>
        <p:nvSpPr>
          <p:cNvPr id="99" name="メモ 98"/>
          <p:cNvSpPr/>
          <p:nvPr/>
        </p:nvSpPr>
        <p:spPr>
          <a:xfrm>
            <a:off x="49380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メモ 101"/>
          <p:cNvSpPr/>
          <p:nvPr/>
        </p:nvSpPr>
        <p:spPr>
          <a:xfrm>
            <a:off x="64468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メモ 102"/>
          <p:cNvSpPr/>
          <p:nvPr/>
        </p:nvSpPr>
        <p:spPr>
          <a:xfrm>
            <a:off x="80314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メモ 103"/>
          <p:cNvSpPr/>
          <p:nvPr/>
        </p:nvSpPr>
        <p:spPr>
          <a:xfrm>
            <a:off x="96159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メモ 104"/>
          <p:cNvSpPr/>
          <p:nvPr/>
        </p:nvSpPr>
        <p:spPr>
          <a:xfrm>
            <a:off x="49061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メモ 105"/>
          <p:cNvSpPr/>
          <p:nvPr/>
        </p:nvSpPr>
        <p:spPr>
          <a:xfrm>
            <a:off x="64149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メモ 106"/>
          <p:cNvSpPr/>
          <p:nvPr/>
        </p:nvSpPr>
        <p:spPr>
          <a:xfrm>
            <a:off x="79995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メモ 107"/>
          <p:cNvSpPr/>
          <p:nvPr/>
        </p:nvSpPr>
        <p:spPr>
          <a:xfrm>
            <a:off x="95840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メモ 108"/>
          <p:cNvSpPr/>
          <p:nvPr/>
        </p:nvSpPr>
        <p:spPr>
          <a:xfrm>
            <a:off x="490612"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メモ 109"/>
          <p:cNvSpPr/>
          <p:nvPr/>
        </p:nvSpPr>
        <p:spPr>
          <a:xfrm>
            <a:off x="641497"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メモ 112"/>
          <p:cNvSpPr/>
          <p:nvPr/>
        </p:nvSpPr>
        <p:spPr>
          <a:xfrm>
            <a:off x="217278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メモ 113"/>
          <p:cNvSpPr/>
          <p:nvPr/>
        </p:nvSpPr>
        <p:spPr>
          <a:xfrm>
            <a:off x="232367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メモ 114"/>
          <p:cNvSpPr/>
          <p:nvPr/>
        </p:nvSpPr>
        <p:spPr>
          <a:xfrm>
            <a:off x="248212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メモ 115"/>
          <p:cNvSpPr/>
          <p:nvPr/>
        </p:nvSpPr>
        <p:spPr>
          <a:xfrm>
            <a:off x="264058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メモ 116"/>
          <p:cNvSpPr/>
          <p:nvPr/>
        </p:nvSpPr>
        <p:spPr>
          <a:xfrm>
            <a:off x="134078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メモ 117"/>
          <p:cNvSpPr/>
          <p:nvPr/>
        </p:nvSpPr>
        <p:spPr>
          <a:xfrm>
            <a:off x="149166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メモ 118"/>
          <p:cNvSpPr/>
          <p:nvPr/>
        </p:nvSpPr>
        <p:spPr>
          <a:xfrm>
            <a:off x="165012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メモ 119"/>
          <p:cNvSpPr/>
          <p:nvPr/>
        </p:nvSpPr>
        <p:spPr>
          <a:xfrm>
            <a:off x="180857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メモ 120"/>
          <p:cNvSpPr/>
          <p:nvPr/>
        </p:nvSpPr>
        <p:spPr>
          <a:xfrm>
            <a:off x="1340783"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メモ 121"/>
          <p:cNvSpPr/>
          <p:nvPr/>
        </p:nvSpPr>
        <p:spPr>
          <a:xfrm>
            <a:off x="1491668"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メモ 122"/>
          <p:cNvSpPr/>
          <p:nvPr/>
        </p:nvSpPr>
        <p:spPr>
          <a:xfrm>
            <a:off x="216959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メモ 123"/>
          <p:cNvSpPr/>
          <p:nvPr/>
        </p:nvSpPr>
        <p:spPr>
          <a:xfrm>
            <a:off x="2320478"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メモ 124"/>
          <p:cNvSpPr/>
          <p:nvPr/>
        </p:nvSpPr>
        <p:spPr>
          <a:xfrm>
            <a:off x="247893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メモ 126"/>
          <p:cNvSpPr/>
          <p:nvPr/>
        </p:nvSpPr>
        <p:spPr>
          <a:xfrm>
            <a:off x="1650980"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メモ 127"/>
          <p:cNvSpPr/>
          <p:nvPr/>
        </p:nvSpPr>
        <p:spPr>
          <a:xfrm>
            <a:off x="218395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メモ 128"/>
          <p:cNvSpPr/>
          <p:nvPr/>
        </p:nvSpPr>
        <p:spPr>
          <a:xfrm>
            <a:off x="233483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メモ 129"/>
          <p:cNvSpPr/>
          <p:nvPr/>
        </p:nvSpPr>
        <p:spPr>
          <a:xfrm>
            <a:off x="249329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メモ 130"/>
          <p:cNvSpPr/>
          <p:nvPr/>
        </p:nvSpPr>
        <p:spPr>
          <a:xfrm>
            <a:off x="265174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メモ 131"/>
          <p:cNvSpPr/>
          <p:nvPr/>
        </p:nvSpPr>
        <p:spPr>
          <a:xfrm>
            <a:off x="218076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メモ 132"/>
          <p:cNvSpPr/>
          <p:nvPr/>
        </p:nvSpPr>
        <p:spPr>
          <a:xfrm>
            <a:off x="233164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メモ 133"/>
          <p:cNvSpPr/>
          <p:nvPr/>
        </p:nvSpPr>
        <p:spPr>
          <a:xfrm>
            <a:off x="249010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メモ 134"/>
          <p:cNvSpPr/>
          <p:nvPr/>
        </p:nvSpPr>
        <p:spPr>
          <a:xfrm>
            <a:off x="264855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メモ 135"/>
          <p:cNvSpPr/>
          <p:nvPr/>
        </p:nvSpPr>
        <p:spPr>
          <a:xfrm>
            <a:off x="442776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メモ 136"/>
          <p:cNvSpPr/>
          <p:nvPr/>
        </p:nvSpPr>
        <p:spPr>
          <a:xfrm>
            <a:off x="457864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メモ 137"/>
          <p:cNvSpPr/>
          <p:nvPr/>
        </p:nvSpPr>
        <p:spPr>
          <a:xfrm>
            <a:off x="473710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メモ 138"/>
          <p:cNvSpPr/>
          <p:nvPr/>
        </p:nvSpPr>
        <p:spPr>
          <a:xfrm>
            <a:off x="489555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メモ 139"/>
          <p:cNvSpPr/>
          <p:nvPr/>
        </p:nvSpPr>
        <p:spPr>
          <a:xfrm>
            <a:off x="4427761"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メモ 140"/>
          <p:cNvSpPr/>
          <p:nvPr/>
        </p:nvSpPr>
        <p:spPr>
          <a:xfrm>
            <a:off x="4578646"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メモ 141"/>
          <p:cNvSpPr/>
          <p:nvPr/>
        </p:nvSpPr>
        <p:spPr>
          <a:xfrm>
            <a:off x="5057211"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メモ 142"/>
          <p:cNvSpPr/>
          <p:nvPr/>
        </p:nvSpPr>
        <p:spPr>
          <a:xfrm>
            <a:off x="5208096"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メモ 143"/>
          <p:cNvSpPr/>
          <p:nvPr/>
        </p:nvSpPr>
        <p:spPr>
          <a:xfrm>
            <a:off x="443273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メモ 144"/>
          <p:cNvSpPr/>
          <p:nvPr/>
        </p:nvSpPr>
        <p:spPr>
          <a:xfrm>
            <a:off x="458362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メモ 145"/>
          <p:cNvSpPr/>
          <p:nvPr/>
        </p:nvSpPr>
        <p:spPr>
          <a:xfrm>
            <a:off x="474207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メモ 146"/>
          <p:cNvSpPr/>
          <p:nvPr/>
        </p:nvSpPr>
        <p:spPr>
          <a:xfrm>
            <a:off x="490053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メモ 147"/>
          <p:cNvSpPr/>
          <p:nvPr/>
        </p:nvSpPr>
        <p:spPr>
          <a:xfrm>
            <a:off x="4432739" y="619364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メモ 149"/>
          <p:cNvSpPr/>
          <p:nvPr/>
        </p:nvSpPr>
        <p:spPr>
          <a:xfrm>
            <a:off x="5062189"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メモ 150"/>
          <p:cNvSpPr/>
          <p:nvPr/>
        </p:nvSpPr>
        <p:spPr>
          <a:xfrm>
            <a:off x="5213074"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メモ 151"/>
          <p:cNvSpPr/>
          <p:nvPr/>
        </p:nvSpPr>
        <p:spPr>
          <a:xfrm>
            <a:off x="564931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メモ 152"/>
          <p:cNvSpPr/>
          <p:nvPr/>
        </p:nvSpPr>
        <p:spPr>
          <a:xfrm>
            <a:off x="580020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メモ 153"/>
          <p:cNvSpPr/>
          <p:nvPr/>
        </p:nvSpPr>
        <p:spPr>
          <a:xfrm>
            <a:off x="595865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メモ 154"/>
          <p:cNvSpPr/>
          <p:nvPr/>
        </p:nvSpPr>
        <p:spPr>
          <a:xfrm>
            <a:off x="611711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メモ 155"/>
          <p:cNvSpPr/>
          <p:nvPr/>
        </p:nvSpPr>
        <p:spPr>
          <a:xfrm>
            <a:off x="6278766"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メモ 156"/>
          <p:cNvSpPr/>
          <p:nvPr/>
        </p:nvSpPr>
        <p:spPr>
          <a:xfrm>
            <a:off x="6429651"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メモ 157"/>
          <p:cNvSpPr/>
          <p:nvPr/>
        </p:nvSpPr>
        <p:spPr>
          <a:xfrm>
            <a:off x="564931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メモ 158"/>
          <p:cNvSpPr/>
          <p:nvPr/>
        </p:nvSpPr>
        <p:spPr>
          <a:xfrm>
            <a:off x="580020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メモ 159"/>
          <p:cNvSpPr/>
          <p:nvPr/>
        </p:nvSpPr>
        <p:spPr>
          <a:xfrm>
            <a:off x="595865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メモ 160"/>
          <p:cNvSpPr/>
          <p:nvPr/>
        </p:nvSpPr>
        <p:spPr>
          <a:xfrm>
            <a:off x="611711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メモ 161"/>
          <p:cNvSpPr/>
          <p:nvPr/>
        </p:nvSpPr>
        <p:spPr>
          <a:xfrm>
            <a:off x="6278766"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メモ 162"/>
          <p:cNvSpPr/>
          <p:nvPr/>
        </p:nvSpPr>
        <p:spPr>
          <a:xfrm>
            <a:off x="6429651"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メモ 163"/>
          <p:cNvSpPr/>
          <p:nvPr/>
        </p:nvSpPr>
        <p:spPr>
          <a:xfrm>
            <a:off x="564674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メモ 164"/>
          <p:cNvSpPr/>
          <p:nvPr/>
        </p:nvSpPr>
        <p:spPr>
          <a:xfrm>
            <a:off x="579763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メモ 165"/>
          <p:cNvSpPr/>
          <p:nvPr/>
        </p:nvSpPr>
        <p:spPr>
          <a:xfrm>
            <a:off x="595608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メモ 166"/>
          <p:cNvSpPr/>
          <p:nvPr/>
        </p:nvSpPr>
        <p:spPr>
          <a:xfrm>
            <a:off x="611454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メモ 167"/>
          <p:cNvSpPr/>
          <p:nvPr/>
        </p:nvSpPr>
        <p:spPr>
          <a:xfrm>
            <a:off x="6276196"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メモ 168"/>
          <p:cNvSpPr/>
          <p:nvPr/>
        </p:nvSpPr>
        <p:spPr>
          <a:xfrm>
            <a:off x="6427081"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メモ 169"/>
          <p:cNvSpPr/>
          <p:nvPr/>
        </p:nvSpPr>
        <p:spPr>
          <a:xfrm>
            <a:off x="564674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メモ 170"/>
          <p:cNvSpPr/>
          <p:nvPr/>
        </p:nvSpPr>
        <p:spPr>
          <a:xfrm>
            <a:off x="579763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メモ 171"/>
          <p:cNvSpPr/>
          <p:nvPr/>
        </p:nvSpPr>
        <p:spPr>
          <a:xfrm>
            <a:off x="595608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メモ 172"/>
          <p:cNvSpPr/>
          <p:nvPr/>
        </p:nvSpPr>
        <p:spPr>
          <a:xfrm>
            <a:off x="611454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右矢印 176"/>
          <p:cNvSpPr/>
          <p:nvPr/>
        </p:nvSpPr>
        <p:spPr>
          <a:xfrm>
            <a:off x="2975217" y="5462344"/>
            <a:ext cx="1115429" cy="504056"/>
          </a:xfrm>
          <a:prstGeom prst="rightArrow">
            <a:avLst>
              <a:gd name="adj1" fmla="val 50000"/>
              <a:gd name="adj2" fmla="val 36206"/>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762038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参考：開発と運用／従来</a:t>
            </a:r>
            <a:r>
              <a:rPr kumimoji="1" lang="ja-JP" altLang="en-US" dirty="0"/>
              <a:t>の方式とこれからの方式</a:t>
            </a:r>
          </a:p>
        </p:txBody>
      </p:sp>
      <p:sp>
        <p:nvSpPr>
          <p:cNvPr id="7" name="正方形/長方形 6"/>
          <p:cNvSpPr/>
          <p:nvPr/>
        </p:nvSpPr>
        <p:spPr>
          <a:xfrm>
            <a:off x="440627" y="100485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価値観</a:t>
            </a:r>
          </a:p>
        </p:txBody>
      </p:sp>
      <p:sp>
        <p:nvSpPr>
          <p:cNvPr id="8" name="正方形/長方形 7"/>
          <p:cNvSpPr/>
          <p:nvPr/>
        </p:nvSpPr>
        <p:spPr>
          <a:xfrm>
            <a:off x="440627" y="127151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スピード</a:t>
            </a:r>
          </a:p>
        </p:txBody>
      </p:sp>
      <p:sp>
        <p:nvSpPr>
          <p:cNvPr id="9" name="正方形/長方形 8"/>
          <p:cNvSpPr/>
          <p:nvPr/>
        </p:nvSpPr>
        <p:spPr>
          <a:xfrm>
            <a:off x="440627" y="153817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a:t>
            </a:r>
          </a:p>
        </p:txBody>
      </p:sp>
      <p:sp>
        <p:nvSpPr>
          <p:cNvPr id="10" name="正方形/長方形 9"/>
          <p:cNvSpPr/>
          <p:nvPr/>
        </p:nvSpPr>
        <p:spPr>
          <a:xfrm>
            <a:off x="440627" y="180942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時間の使い方</a:t>
            </a:r>
          </a:p>
        </p:txBody>
      </p:sp>
      <p:sp>
        <p:nvSpPr>
          <p:cNvPr id="11" name="正方形/長方形 10"/>
          <p:cNvSpPr/>
          <p:nvPr/>
        </p:nvSpPr>
        <p:spPr>
          <a:xfrm>
            <a:off x="440627" y="206920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a:t>
            </a:r>
          </a:p>
        </p:txBody>
      </p:sp>
      <p:sp>
        <p:nvSpPr>
          <p:cNvPr id="12" name="正方形/長方形 11"/>
          <p:cNvSpPr/>
          <p:nvPr/>
        </p:nvSpPr>
        <p:spPr>
          <a:xfrm>
            <a:off x="440627" y="233645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a:t>
            </a:r>
          </a:p>
        </p:txBody>
      </p:sp>
      <p:sp>
        <p:nvSpPr>
          <p:cNvPr id="13" name="正方形/長方形 12"/>
          <p:cNvSpPr/>
          <p:nvPr/>
        </p:nvSpPr>
        <p:spPr>
          <a:xfrm>
            <a:off x="440627" y="259358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リスク</a:t>
            </a:r>
          </a:p>
        </p:txBody>
      </p:sp>
      <p:sp>
        <p:nvSpPr>
          <p:cNvPr id="14" name="正方形/長方形 13"/>
          <p:cNvSpPr/>
          <p:nvPr/>
        </p:nvSpPr>
        <p:spPr>
          <a:xfrm>
            <a:off x="440627" y="2863661"/>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役割</a:t>
            </a:r>
          </a:p>
        </p:txBody>
      </p:sp>
      <p:sp>
        <p:nvSpPr>
          <p:cNvPr id="15" name="正方形/長方形 14"/>
          <p:cNvSpPr/>
          <p:nvPr/>
        </p:nvSpPr>
        <p:spPr>
          <a:xfrm>
            <a:off x="440627" y="313152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進捗管理</a:t>
            </a:r>
          </a:p>
        </p:txBody>
      </p:sp>
      <p:sp>
        <p:nvSpPr>
          <p:cNvPr id="16" name="正方形/長方形 15"/>
          <p:cNvSpPr/>
          <p:nvPr/>
        </p:nvSpPr>
        <p:spPr>
          <a:xfrm>
            <a:off x="440627" y="33963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見える化</a:t>
            </a:r>
          </a:p>
        </p:txBody>
      </p:sp>
      <p:sp>
        <p:nvSpPr>
          <p:cNvPr id="17" name="正方形/長方形 16"/>
          <p:cNvSpPr/>
          <p:nvPr/>
        </p:nvSpPr>
        <p:spPr>
          <a:xfrm>
            <a:off x="440627" y="3664234"/>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評価基準</a:t>
            </a:r>
          </a:p>
        </p:txBody>
      </p:sp>
      <p:sp>
        <p:nvSpPr>
          <p:cNvPr id="18" name="正方形/長方形 17"/>
          <p:cNvSpPr/>
          <p:nvPr/>
        </p:nvSpPr>
        <p:spPr>
          <a:xfrm>
            <a:off x="440627" y="393381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要求</a:t>
            </a:r>
          </a:p>
        </p:txBody>
      </p:sp>
      <p:sp>
        <p:nvSpPr>
          <p:cNvPr id="19" name="正方形/長方形 18"/>
          <p:cNvSpPr/>
          <p:nvPr/>
        </p:nvSpPr>
        <p:spPr>
          <a:xfrm>
            <a:off x="440627" y="420295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設計</a:t>
            </a:r>
          </a:p>
        </p:txBody>
      </p:sp>
      <p:sp>
        <p:nvSpPr>
          <p:cNvPr id="22" name="正方形/長方形 21"/>
          <p:cNvSpPr/>
          <p:nvPr/>
        </p:nvSpPr>
        <p:spPr>
          <a:xfrm>
            <a:off x="440627" y="474558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コード</a:t>
            </a:r>
          </a:p>
        </p:txBody>
      </p:sp>
      <p:sp>
        <p:nvSpPr>
          <p:cNvPr id="23" name="正方形/長方形 22"/>
          <p:cNvSpPr/>
          <p:nvPr/>
        </p:nvSpPr>
        <p:spPr>
          <a:xfrm>
            <a:off x="440627" y="4475561"/>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開発</a:t>
            </a:r>
            <a:endParaRPr lang="ja-JP" altLang="en-US" sz="900" dirty="0">
              <a:solidFill>
                <a:schemeClr val="bg1"/>
              </a:solidFill>
              <a:latin typeface="Meiryo" charset="-128"/>
              <a:ea typeface="Meiryo" charset="-128"/>
              <a:cs typeface="Meiryo" charset="-128"/>
            </a:endParaRPr>
          </a:p>
        </p:txBody>
      </p:sp>
      <p:sp>
        <p:nvSpPr>
          <p:cNvPr id="24" name="正方形/長方形 23"/>
          <p:cNvSpPr/>
          <p:nvPr/>
        </p:nvSpPr>
        <p:spPr>
          <a:xfrm>
            <a:off x="440627" y="501795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品質</a:t>
            </a:r>
          </a:p>
        </p:txBody>
      </p:sp>
      <p:sp>
        <p:nvSpPr>
          <p:cNvPr id="25" name="正方形/長方形 24"/>
          <p:cNvSpPr/>
          <p:nvPr/>
        </p:nvSpPr>
        <p:spPr>
          <a:xfrm>
            <a:off x="440627" y="528863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ドキュメント</a:t>
            </a:r>
          </a:p>
        </p:txBody>
      </p:sp>
      <p:sp>
        <p:nvSpPr>
          <p:cNvPr id="26" name="正方形/長方形 25"/>
          <p:cNvSpPr/>
          <p:nvPr/>
        </p:nvSpPr>
        <p:spPr>
          <a:xfrm>
            <a:off x="440627" y="5550092"/>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デプロイ&amp;リリース</a:t>
            </a:r>
          </a:p>
        </p:txBody>
      </p:sp>
      <p:sp>
        <p:nvSpPr>
          <p:cNvPr id="27" name="正方形/長方形 26"/>
          <p:cNvSpPr/>
          <p:nvPr/>
        </p:nvSpPr>
        <p:spPr>
          <a:xfrm>
            <a:off x="440627" y="5811975"/>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運用</a:t>
            </a:r>
          </a:p>
        </p:txBody>
      </p:sp>
      <p:sp>
        <p:nvSpPr>
          <p:cNvPr id="28" name="正方形/長方形 27"/>
          <p:cNvSpPr/>
          <p:nvPr/>
        </p:nvSpPr>
        <p:spPr>
          <a:xfrm>
            <a:off x="440627" y="60815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運用管理</a:t>
            </a:r>
            <a:endParaRPr lang="en-US" altLang="ja-JP" sz="900" dirty="0">
              <a:solidFill>
                <a:schemeClr val="bg1"/>
              </a:solidFill>
              <a:latin typeface="Meiryo" charset="-128"/>
              <a:ea typeface="Meiryo" charset="-128"/>
              <a:cs typeface="Meiryo" charset="-128"/>
            </a:endParaRPr>
          </a:p>
        </p:txBody>
      </p:sp>
      <p:sp>
        <p:nvSpPr>
          <p:cNvPr id="29" name="正方形/長方形 28"/>
          <p:cNvSpPr/>
          <p:nvPr/>
        </p:nvSpPr>
        <p:spPr>
          <a:xfrm>
            <a:off x="440627" y="6351131"/>
            <a:ext cx="1251053" cy="246221"/>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リーダーシップ</a:t>
            </a:r>
            <a:endParaRPr lang="ja-JP" altLang="en-US" sz="900" dirty="0">
              <a:solidFill>
                <a:schemeClr val="bg1"/>
              </a:solidFill>
              <a:latin typeface="Meiryo" charset="-128"/>
              <a:ea typeface="Meiryo" charset="-128"/>
              <a:cs typeface="Meiryo" charset="-128"/>
            </a:endParaRPr>
          </a:p>
        </p:txBody>
      </p:sp>
      <p:sp>
        <p:nvSpPr>
          <p:cNvPr id="30" name="正方形/長方形 29"/>
          <p:cNvSpPr/>
          <p:nvPr/>
        </p:nvSpPr>
        <p:spPr>
          <a:xfrm>
            <a:off x="1763688" y="100485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a:t>
            </a:r>
          </a:p>
        </p:txBody>
      </p:sp>
      <p:sp>
        <p:nvSpPr>
          <p:cNvPr id="31" name="正方形/長方形 30"/>
          <p:cNvSpPr/>
          <p:nvPr/>
        </p:nvSpPr>
        <p:spPr>
          <a:xfrm>
            <a:off x="1763688" y="127151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遅い</a:t>
            </a:r>
          </a:p>
        </p:txBody>
      </p:sp>
      <p:sp>
        <p:nvSpPr>
          <p:cNvPr id="32" name="正方形/長方形 31"/>
          <p:cNvSpPr/>
          <p:nvPr/>
        </p:nvSpPr>
        <p:spPr>
          <a:xfrm>
            <a:off x="1763688" y="153817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働き方仕事はまとめた方が効率が良い</a:t>
            </a:r>
          </a:p>
        </p:txBody>
      </p:sp>
      <p:sp>
        <p:nvSpPr>
          <p:cNvPr id="33" name="正方形/長方形 32"/>
          <p:cNvSpPr/>
          <p:nvPr/>
        </p:nvSpPr>
        <p:spPr>
          <a:xfrm>
            <a:off x="1763688" y="180942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残業を認める仕事の目的を達するまでの時間</a:t>
            </a:r>
            <a:endParaRPr lang="en-US" altLang="ja-JP" sz="900" dirty="0">
              <a:solidFill>
                <a:schemeClr val="bg1"/>
              </a:solidFill>
              <a:latin typeface="Meiryo" charset="-128"/>
              <a:ea typeface="Meiryo" charset="-128"/>
              <a:cs typeface="Meiryo" charset="-128"/>
            </a:endParaRPr>
          </a:p>
        </p:txBody>
      </p:sp>
      <p:sp>
        <p:nvSpPr>
          <p:cNvPr id="34" name="正方形/長方形 33"/>
          <p:cNvSpPr/>
          <p:nvPr/>
        </p:nvSpPr>
        <p:spPr>
          <a:xfrm>
            <a:off x="1763688" y="206920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計画重視、全期間にわたる計画立案（計画通りことは運ぶ）</a:t>
            </a:r>
          </a:p>
        </p:txBody>
      </p:sp>
      <p:sp>
        <p:nvSpPr>
          <p:cNvPr id="35" name="正方形/長方形 34"/>
          <p:cNvSpPr/>
          <p:nvPr/>
        </p:nvSpPr>
        <p:spPr>
          <a:xfrm>
            <a:off x="1763688" y="233645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しっかりと計画を立て、理論的に進める</a:t>
            </a:r>
          </a:p>
        </p:txBody>
      </p:sp>
      <p:sp>
        <p:nvSpPr>
          <p:cNvPr id="36" name="正方形/長方形 35"/>
          <p:cNvSpPr/>
          <p:nvPr/>
        </p:nvSpPr>
        <p:spPr>
          <a:xfrm>
            <a:off x="1763688" y="259358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プロジェクト後半に増大 </a:t>
            </a:r>
          </a:p>
        </p:txBody>
      </p:sp>
      <p:sp>
        <p:nvSpPr>
          <p:cNvPr id="37" name="正方形/長方形 36"/>
          <p:cNvSpPr/>
          <p:nvPr/>
        </p:nvSpPr>
        <p:spPr>
          <a:xfrm>
            <a:off x="1763688" y="28636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専門家による分業</a:t>
            </a:r>
          </a:p>
        </p:txBody>
      </p:sp>
      <p:sp>
        <p:nvSpPr>
          <p:cNvPr id="38" name="正方形/長方形 37"/>
          <p:cNvSpPr/>
          <p:nvPr/>
        </p:nvSpPr>
        <p:spPr>
          <a:xfrm>
            <a:off x="1763688" y="313152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管理指標</a:t>
            </a:r>
          </a:p>
        </p:txBody>
      </p:sp>
      <p:sp>
        <p:nvSpPr>
          <p:cNvPr id="39" name="正方形/長方形 38"/>
          <p:cNvSpPr/>
          <p:nvPr/>
        </p:nvSpPr>
        <p:spPr>
          <a:xfrm>
            <a:off x="1763688" y="339635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作業が終わらないと見えない</a:t>
            </a:r>
          </a:p>
        </p:txBody>
      </p:sp>
      <p:sp>
        <p:nvSpPr>
          <p:cNvPr id="40" name="正方形/長方形 39"/>
          <p:cNvSpPr/>
          <p:nvPr/>
        </p:nvSpPr>
        <p:spPr>
          <a:xfrm>
            <a:off x="1763688" y="3664234"/>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計画に対して</a:t>
            </a:r>
          </a:p>
        </p:txBody>
      </p:sp>
      <p:sp>
        <p:nvSpPr>
          <p:cNvPr id="41" name="正方形/長方形 40"/>
          <p:cNvSpPr/>
          <p:nvPr/>
        </p:nvSpPr>
        <p:spPr>
          <a:xfrm>
            <a:off x="1763688" y="393381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管理可能、</a:t>
            </a:r>
            <a:r>
              <a:rPr lang="en-US" altLang="ja-JP" sz="900" dirty="0">
                <a:solidFill>
                  <a:schemeClr val="bg1"/>
                </a:solidFill>
                <a:latin typeface="Meiryo" charset="-128"/>
                <a:ea typeface="Meiryo" charset="-128"/>
                <a:cs typeface="Meiryo" charset="-128"/>
              </a:rPr>
              <a:t>100%</a:t>
            </a:r>
            <a:r>
              <a:rPr lang="ja-JP" altLang="en-US" sz="900" dirty="0">
                <a:solidFill>
                  <a:schemeClr val="bg1"/>
                </a:solidFill>
                <a:latin typeface="Meiryo" charset="-128"/>
                <a:ea typeface="Meiryo" charset="-128"/>
                <a:cs typeface="Meiryo" charset="-128"/>
              </a:rPr>
              <a:t>定義可能</a:t>
            </a:r>
          </a:p>
        </p:txBody>
      </p:sp>
      <p:sp>
        <p:nvSpPr>
          <p:cNvPr id="42" name="正方形/長方形 41"/>
          <p:cNvSpPr/>
          <p:nvPr/>
        </p:nvSpPr>
        <p:spPr>
          <a:xfrm>
            <a:off x="1763688" y="420295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機能中心設計</a:t>
            </a:r>
          </a:p>
        </p:txBody>
      </p:sp>
      <p:sp>
        <p:nvSpPr>
          <p:cNvPr id="43" name="正方形/長方形 42"/>
          <p:cNvSpPr/>
          <p:nvPr/>
        </p:nvSpPr>
        <p:spPr>
          <a:xfrm>
            <a:off x="1763688" y="474558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属人化する</a:t>
            </a:r>
          </a:p>
        </p:txBody>
      </p:sp>
      <p:sp>
        <p:nvSpPr>
          <p:cNvPr id="44" name="正方形/長方形 43"/>
          <p:cNvSpPr/>
          <p:nvPr/>
        </p:nvSpPr>
        <p:spPr>
          <a:xfrm>
            <a:off x="1763688" y="44755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基本は個人（専門家）</a:t>
            </a:r>
          </a:p>
        </p:txBody>
      </p:sp>
      <p:sp>
        <p:nvSpPr>
          <p:cNvPr id="45" name="正方形/長方形 44"/>
          <p:cNvSpPr/>
          <p:nvPr/>
        </p:nvSpPr>
        <p:spPr>
          <a:xfrm>
            <a:off x="1763688" y="501795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管理強化（当たり前品質）</a:t>
            </a:r>
          </a:p>
        </p:txBody>
      </p:sp>
      <p:sp>
        <p:nvSpPr>
          <p:cNvPr id="46" name="正方形/長方形 45"/>
          <p:cNvSpPr/>
          <p:nvPr/>
        </p:nvSpPr>
        <p:spPr>
          <a:xfrm>
            <a:off x="1763688" y="528863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多種多様、管理基準</a:t>
            </a:r>
          </a:p>
        </p:txBody>
      </p:sp>
      <p:sp>
        <p:nvSpPr>
          <p:cNvPr id="47" name="正方形/長方形 46"/>
          <p:cNvSpPr/>
          <p:nvPr/>
        </p:nvSpPr>
        <p:spPr>
          <a:xfrm>
            <a:off x="1763688" y="5550092"/>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半自動</a:t>
            </a:r>
          </a:p>
        </p:txBody>
      </p:sp>
      <p:sp>
        <p:nvSpPr>
          <p:cNvPr id="48" name="正方形/長方形 47"/>
          <p:cNvSpPr/>
          <p:nvPr/>
        </p:nvSpPr>
        <p:spPr>
          <a:xfrm>
            <a:off x="1763688" y="5811975"/>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分離独立</a:t>
            </a:r>
          </a:p>
        </p:txBody>
      </p:sp>
      <p:sp>
        <p:nvSpPr>
          <p:cNvPr id="49" name="正方形/長方形 48"/>
          <p:cNvSpPr/>
          <p:nvPr/>
        </p:nvSpPr>
        <p:spPr>
          <a:xfrm>
            <a:off x="1763688" y="6081553"/>
            <a:ext cx="3456384" cy="253916"/>
          </a:xfrm>
          <a:prstGeom prst="rect">
            <a:avLst/>
          </a:prstGeom>
          <a:solidFill>
            <a:srgbClr val="0070C0"/>
          </a:solidFill>
        </p:spPr>
        <p:txBody>
          <a:bodyPr wrap="none" anchor="ctr">
            <a:noAutofit/>
          </a:bodyPr>
          <a:lstStyle/>
          <a:p>
            <a:pPr algn="r"/>
            <a:r>
              <a:rPr lang="en-US" altLang="ja-JP" sz="900" dirty="0">
                <a:solidFill>
                  <a:schemeClr val="bg1"/>
                </a:solidFill>
                <a:latin typeface="Meiryo" charset="-128"/>
                <a:ea typeface="Meiryo" charset="-128"/>
                <a:cs typeface="Meiryo" charset="-128"/>
              </a:rPr>
              <a:t>ITIL</a:t>
            </a:r>
          </a:p>
        </p:txBody>
      </p:sp>
      <p:sp>
        <p:nvSpPr>
          <p:cNvPr id="50" name="正方形/長方形 49"/>
          <p:cNvSpPr/>
          <p:nvPr/>
        </p:nvSpPr>
        <p:spPr>
          <a:xfrm>
            <a:off x="1763688" y="6351131"/>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統率型（指示</a:t>
            </a:r>
            <a:r>
              <a:rPr lang="en-US" altLang="ja-JP" sz="900" dirty="0">
                <a:solidFill>
                  <a:schemeClr val="bg1"/>
                </a:solidFill>
                <a:latin typeface="Meiryo" charset="-128"/>
                <a:ea typeface="Meiryo" charset="-128"/>
                <a:cs typeface="Meiryo" charset="-128"/>
              </a:rPr>
              <a:t>&amp;</a:t>
            </a:r>
            <a:r>
              <a:rPr lang="ja-JP" altLang="en-US" sz="900" dirty="0">
                <a:solidFill>
                  <a:schemeClr val="bg1"/>
                </a:solidFill>
                <a:latin typeface="Meiryo" charset="-128"/>
                <a:ea typeface="Meiryo" charset="-128"/>
                <a:cs typeface="Meiryo" charset="-128"/>
              </a:rPr>
              <a:t>命令）</a:t>
            </a:r>
          </a:p>
        </p:txBody>
      </p:sp>
      <p:sp>
        <p:nvSpPr>
          <p:cNvPr id="51" name="正方形/長方形 50"/>
          <p:cNvSpPr/>
          <p:nvPr/>
        </p:nvSpPr>
        <p:spPr>
          <a:xfrm>
            <a:off x="2117144" y="758629"/>
            <a:ext cx="2749471" cy="246221"/>
          </a:xfrm>
          <a:prstGeom prst="rect">
            <a:avLst/>
          </a:prstGeom>
        </p:spPr>
        <p:txBody>
          <a:bodyPr wrap="none">
            <a:spAutoFit/>
          </a:bodyPr>
          <a:lstStyle/>
          <a:p>
            <a:pPr algn="r"/>
            <a:r>
              <a:rPr lang="ja-JP" altLang="en-US" sz="1000" b="1" dirty="0">
                <a:solidFill>
                  <a:srgbClr val="0070C0"/>
                </a:solidFill>
                <a:latin typeface="Meiryo" charset="-128"/>
                <a:ea typeface="Meiryo" charset="-128"/>
                <a:cs typeface="Meiryo" charset="-128"/>
              </a:rPr>
              <a:t>ウォーターフォールを中心とした従来の方式</a:t>
            </a:r>
          </a:p>
        </p:txBody>
      </p:sp>
      <p:sp>
        <p:nvSpPr>
          <p:cNvPr id="52" name="正方形/長方形 51"/>
          <p:cNvSpPr/>
          <p:nvPr/>
        </p:nvSpPr>
        <p:spPr>
          <a:xfrm>
            <a:off x="5292080" y="100485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リソース重視、適応性重視</a:t>
            </a:r>
          </a:p>
        </p:txBody>
      </p:sp>
      <p:sp>
        <p:nvSpPr>
          <p:cNvPr id="53" name="正方形/長方形 52"/>
          <p:cNvSpPr/>
          <p:nvPr/>
        </p:nvSpPr>
        <p:spPr>
          <a:xfrm>
            <a:off x="5292080" y="127151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早い</a:t>
            </a:r>
          </a:p>
        </p:txBody>
      </p:sp>
      <p:sp>
        <p:nvSpPr>
          <p:cNvPr id="54" name="正方形/長方形 53"/>
          <p:cNvSpPr/>
          <p:nvPr/>
        </p:nvSpPr>
        <p:spPr>
          <a:xfrm>
            <a:off x="5292080" y="153817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仕事は</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つ筒こなした方が効率が良い、残業は認めない</a:t>
            </a:r>
          </a:p>
        </p:txBody>
      </p:sp>
      <p:sp>
        <p:nvSpPr>
          <p:cNvPr id="55" name="正方形/長方形 54"/>
          <p:cNvSpPr/>
          <p:nvPr/>
        </p:nvSpPr>
        <p:spPr>
          <a:xfrm>
            <a:off x="5292080" y="180942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区切られた時間内で仕事の目的を達成（タイムボックス）</a:t>
            </a:r>
            <a:endParaRPr lang="en-US" altLang="ja-JP" sz="900" dirty="0">
              <a:solidFill>
                <a:schemeClr val="bg1"/>
              </a:solidFill>
              <a:latin typeface="Meiryo" charset="-128"/>
              <a:ea typeface="Meiryo" charset="-128"/>
              <a:cs typeface="Meiryo" charset="-128"/>
            </a:endParaRPr>
          </a:p>
        </p:txBody>
      </p:sp>
      <p:sp>
        <p:nvSpPr>
          <p:cNvPr id="56" name="正方形/長方形 55"/>
          <p:cNvSpPr/>
          <p:nvPr/>
        </p:nvSpPr>
        <p:spPr>
          <a:xfrm>
            <a:off x="5292080" y="206920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計画作り重視、朝令暮改、詳細</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か月（計画通り事は運ばない）</a:t>
            </a:r>
          </a:p>
        </p:txBody>
      </p:sp>
      <p:sp>
        <p:nvSpPr>
          <p:cNvPr id="57" name="正方形/長方形 56"/>
          <p:cNvSpPr/>
          <p:nvPr/>
        </p:nvSpPr>
        <p:spPr>
          <a:xfrm>
            <a:off x="5292080" y="233645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フィードバック重視、反復的（イタラティブ）に進める</a:t>
            </a:r>
          </a:p>
        </p:txBody>
      </p:sp>
      <p:sp>
        <p:nvSpPr>
          <p:cNvPr id="58" name="正方形/長方形 57"/>
          <p:cNvSpPr/>
          <p:nvPr/>
        </p:nvSpPr>
        <p:spPr>
          <a:xfrm>
            <a:off x="5292080" y="259358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プロジェクト広前半に増大 </a:t>
            </a:r>
          </a:p>
        </p:txBody>
      </p:sp>
      <p:sp>
        <p:nvSpPr>
          <p:cNvPr id="59" name="正方形/長方形 58"/>
          <p:cNvSpPr/>
          <p:nvPr/>
        </p:nvSpPr>
        <p:spPr>
          <a:xfrm>
            <a:off x="5292080" y="28636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多能工型（Ｔ型人材）</a:t>
            </a:r>
          </a:p>
        </p:txBody>
      </p:sp>
      <p:sp>
        <p:nvSpPr>
          <p:cNvPr id="60" name="正方形/長方形 59"/>
          <p:cNvSpPr/>
          <p:nvPr/>
        </p:nvSpPr>
        <p:spPr>
          <a:xfrm>
            <a:off x="5292080" y="313152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現地・現物管理（動くプログラムのみ）</a:t>
            </a:r>
          </a:p>
        </p:txBody>
      </p:sp>
      <p:sp>
        <p:nvSpPr>
          <p:cNvPr id="61" name="正方形/長方形 60"/>
          <p:cNvSpPr/>
          <p:nvPr/>
        </p:nvSpPr>
        <p:spPr>
          <a:xfrm>
            <a:off x="5292080" y="33963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ほぼいつでも見える（徹底した透明性）</a:t>
            </a:r>
          </a:p>
        </p:txBody>
      </p:sp>
      <p:sp>
        <p:nvSpPr>
          <p:cNvPr id="62" name="正方形/長方形 61"/>
          <p:cNvSpPr/>
          <p:nvPr/>
        </p:nvSpPr>
        <p:spPr>
          <a:xfrm>
            <a:off x="5292080" y="3664234"/>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ビジネス価値（ビジネスの成果）に対して</a:t>
            </a:r>
          </a:p>
        </p:txBody>
      </p:sp>
      <p:sp>
        <p:nvSpPr>
          <p:cNvPr id="63" name="正方形/長方形 62"/>
          <p:cNvSpPr/>
          <p:nvPr/>
        </p:nvSpPr>
        <p:spPr>
          <a:xfrm>
            <a:off x="5292080" y="393381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管理不能、定義不能（標的は動くが前提）</a:t>
            </a:r>
          </a:p>
        </p:txBody>
      </p:sp>
      <p:sp>
        <p:nvSpPr>
          <p:cNvPr id="64" name="正方形/長方形 63"/>
          <p:cNvSpPr/>
          <p:nvPr/>
        </p:nvSpPr>
        <p:spPr>
          <a:xfrm>
            <a:off x="5292080" y="420295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プロセス中心設計</a:t>
            </a:r>
          </a:p>
        </p:txBody>
      </p:sp>
      <p:sp>
        <p:nvSpPr>
          <p:cNvPr id="65" name="正方形/長方形 64"/>
          <p:cNvSpPr/>
          <p:nvPr/>
        </p:nvSpPr>
        <p:spPr>
          <a:xfrm>
            <a:off x="5292080" y="474558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属人化排除</a:t>
            </a:r>
          </a:p>
        </p:txBody>
      </p:sp>
      <p:sp>
        <p:nvSpPr>
          <p:cNvPr id="66" name="正方形/長方形 65"/>
          <p:cNvSpPr/>
          <p:nvPr/>
        </p:nvSpPr>
        <p:spPr>
          <a:xfrm>
            <a:off x="5292080" y="44755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チームの連帯責任</a:t>
            </a:r>
          </a:p>
        </p:txBody>
      </p:sp>
      <p:sp>
        <p:nvSpPr>
          <p:cNvPr id="67" name="正方形/長方形 66"/>
          <p:cNvSpPr/>
          <p:nvPr/>
        </p:nvSpPr>
        <p:spPr>
          <a:xfrm>
            <a:off x="5292080" y="501795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向上の可能性あり（魅力的な品質）</a:t>
            </a:r>
          </a:p>
        </p:txBody>
      </p:sp>
      <p:sp>
        <p:nvSpPr>
          <p:cNvPr id="68" name="正方形/長方形 67"/>
          <p:cNvSpPr/>
          <p:nvPr/>
        </p:nvSpPr>
        <p:spPr>
          <a:xfrm>
            <a:off x="5292080" y="5288638"/>
            <a:ext cx="3456384" cy="246221"/>
          </a:xfrm>
          <a:prstGeom prst="rect">
            <a:avLst/>
          </a:prstGeom>
          <a:solidFill>
            <a:schemeClr val="accent3">
              <a:lumMod val="75000"/>
            </a:schemeClr>
          </a:solidFill>
        </p:spPr>
        <p:txBody>
          <a:bodyPr wrap="none" anchor="ctr">
            <a:noAutofit/>
          </a:bodyPr>
          <a:lstStyle/>
          <a:p>
            <a:pPr algn="r"/>
            <a:r>
              <a:rPr lang="en-US" altLang="ja-JP" sz="900" dirty="0">
                <a:solidFill>
                  <a:schemeClr val="bg1"/>
                </a:solidFill>
                <a:latin typeface="Meiryo" charset="-128"/>
                <a:ea typeface="Meiryo" charset="-128"/>
                <a:cs typeface="Meiryo" charset="-128"/>
              </a:rPr>
              <a:t>MRI</a:t>
            </a:r>
            <a:r>
              <a:rPr lang="ja-JP" altLang="en-US" sz="900" dirty="0">
                <a:solidFill>
                  <a:schemeClr val="bg1"/>
                </a:solidFill>
                <a:latin typeface="Meiryo" charset="-128"/>
                <a:ea typeface="Meiryo" charset="-128"/>
                <a:cs typeface="Meiryo" charset="-128"/>
              </a:rPr>
              <a:t>（必要最低限）、使用目的の明確化</a:t>
            </a:r>
          </a:p>
        </p:txBody>
      </p:sp>
      <p:sp>
        <p:nvSpPr>
          <p:cNvPr id="69" name="正方形/長方形 68"/>
          <p:cNvSpPr/>
          <p:nvPr/>
        </p:nvSpPr>
        <p:spPr>
          <a:xfrm>
            <a:off x="5292080" y="5550092"/>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自動（ディプロ医メント･パイプライン）</a:t>
            </a:r>
          </a:p>
        </p:txBody>
      </p:sp>
      <p:sp>
        <p:nvSpPr>
          <p:cNvPr id="70" name="正方形/長方形 69"/>
          <p:cNvSpPr/>
          <p:nvPr/>
        </p:nvSpPr>
        <p:spPr>
          <a:xfrm>
            <a:off x="5292080" y="5811975"/>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オペレーションの一体化</a:t>
            </a:r>
          </a:p>
        </p:txBody>
      </p:sp>
      <p:sp>
        <p:nvSpPr>
          <p:cNvPr id="71" name="正方形/長方形 70"/>
          <p:cNvSpPr/>
          <p:nvPr/>
        </p:nvSpPr>
        <p:spPr>
          <a:xfrm>
            <a:off x="5292080" y="60815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計量化したサービス管理</a:t>
            </a:r>
            <a:r>
              <a:rPr lang="en-US" altLang="ja-JP" sz="900" dirty="0">
                <a:solidFill>
                  <a:schemeClr val="bg1"/>
                </a:solidFill>
                <a:latin typeface="Meiryo" charset="-128"/>
                <a:ea typeface="Meiryo" charset="-128"/>
                <a:cs typeface="Meiryo" charset="-128"/>
              </a:rPr>
              <a:t> &amp; ISO20000</a:t>
            </a:r>
          </a:p>
        </p:txBody>
      </p:sp>
      <p:sp>
        <p:nvSpPr>
          <p:cNvPr id="72" name="正方形/長方形 71"/>
          <p:cNvSpPr/>
          <p:nvPr/>
        </p:nvSpPr>
        <p:spPr>
          <a:xfrm>
            <a:off x="5292080" y="6351131"/>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侍従型（サーバント・リーダーシップ／ファシリテーション）</a:t>
            </a:r>
          </a:p>
        </p:txBody>
      </p:sp>
      <p:sp>
        <p:nvSpPr>
          <p:cNvPr id="73" name="正方形/長方形 72"/>
          <p:cNvSpPr/>
          <p:nvPr/>
        </p:nvSpPr>
        <p:spPr>
          <a:xfrm>
            <a:off x="5502066" y="758628"/>
            <a:ext cx="2988319" cy="246221"/>
          </a:xfrm>
          <a:prstGeom prst="rect">
            <a:avLst/>
          </a:prstGeom>
        </p:spPr>
        <p:txBody>
          <a:bodyPr wrap="none">
            <a:spAutoFit/>
          </a:bodyPr>
          <a:lstStyle/>
          <a:p>
            <a:pPr algn="r"/>
            <a:r>
              <a:rPr lang="ja-JP" altLang="en-US" sz="1000" b="1" dirty="0">
                <a:solidFill>
                  <a:schemeClr val="accent3">
                    <a:lumMod val="75000"/>
                  </a:schemeClr>
                </a:solidFill>
                <a:latin typeface="Meiryo" charset="-128"/>
                <a:ea typeface="Meiryo" charset="-128"/>
                <a:cs typeface="Meiryo" charset="-128"/>
              </a:rPr>
              <a:t>アジャイル開発</a:t>
            </a:r>
            <a:r>
              <a:rPr lang="en-US" altLang="ja-JP" sz="1000" b="1" dirty="0">
                <a:solidFill>
                  <a:schemeClr val="accent3">
                    <a:lumMod val="75000"/>
                  </a:schemeClr>
                </a:solidFill>
                <a:latin typeface="Meiryo" charset="-128"/>
                <a:ea typeface="Meiryo" charset="-128"/>
                <a:cs typeface="Meiryo" charset="-128"/>
              </a:rPr>
              <a:t>&amp;DevOps</a:t>
            </a:r>
            <a:r>
              <a:rPr lang="ja-JP" altLang="en-US" sz="1000" b="1" dirty="0">
                <a:solidFill>
                  <a:schemeClr val="accent3">
                    <a:lumMod val="75000"/>
                  </a:schemeClr>
                </a:solidFill>
                <a:latin typeface="Meiryo" charset="-128"/>
                <a:ea typeface="Meiryo" charset="-128"/>
                <a:cs typeface="Meiryo" charset="-128"/>
              </a:rPr>
              <a:t>によるこれからの方式</a:t>
            </a:r>
          </a:p>
        </p:txBody>
      </p:sp>
    </p:spTree>
    <p:extLst>
      <p:ext uri="{BB962C8B-B14F-4D97-AF65-F5344CB8AC3E}">
        <p14:creationId xmlns:p14="http://schemas.microsoft.com/office/powerpoint/2010/main" val="961578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516" y="881231"/>
            <a:ext cx="8712968" cy="15432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215516" y="2549384"/>
            <a:ext cx="8712968" cy="19625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215516" y="4636843"/>
            <a:ext cx="8712968" cy="18164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参考：アジャイル</a:t>
            </a:r>
            <a:r>
              <a:rPr kumimoji="1" lang="ja-JP" altLang="en-US" dirty="0"/>
              <a:t>開発の目的・理念・手法</a:t>
            </a:r>
          </a:p>
        </p:txBody>
      </p:sp>
      <p:sp>
        <p:nvSpPr>
          <p:cNvPr id="4" name="正方形/長方形 3"/>
          <p:cNvSpPr/>
          <p:nvPr/>
        </p:nvSpPr>
        <p:spPr>
          <a:xfrm>
            <a:off x="521125" y="1342901"/>
            <a:ext cx="8047523" cy="1015663"/>
          </a:xfrm>
          <a:prstGeom prst="rect">
            <a:avLst/>
          </a:prstGeom>
        </p:spPr>
        <p:txBody>
          <a:bodyPr wrap="square">
            <a:spAutoFit/>
          </a:bodyPr>
          <a:lstStyle/>
          <a:p>
            <a:r>
              <a:rPr lang="ja-JP" altLang="en-US" dirty="0">
                <a:solidFill>
                  <a:schemeClr val="bg1"/>
                </a:solidFill>
                <a:latin typeface="Meiryo" charset="-128"/>
                <a:ea typeface="Meiryo" charset="-128"/>
                <a:cs typeface="Meiryo" charset="-128"/>
              </a:rPr>
              <a:t>高品質で無駄がなく、変更要求に対応できるきるソフトウェアを作成する為</a:t>
            </a:r>
            <a:endParaRPr lang="en-US" altLang="ja-JP"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適切な一連の手順に従う</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高い協調と自律的なプロジェクト関係者によって実施される</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イタラティブ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反復</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周期)、インクリメンタル（順次増加部分を積み上げていく</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方式</a:t>
            </a:r>
            <a:endParaRPr lang="en-US" altLang="ja-JP" sz="1400" dirty="0">
              <a:solidFill>
                <a:schemeClr val="bg1"/>
              </a:solidFill>
              <a:latin typeface="Meiryo" charset="-128"/>
              <a:ea typeface="Meiryo" charset="-128"/>
              <a:cs typeface="Meiryo" charset="-128"/>
            </a:endParaRPr>
          </a:p>
        </p:txBody>
      </p:sp>
      <p:sp>
        <p:nvSpPr>
          <p:cNvPr id="5" name="正方形/長方形 4"/>
          <p:cNvSpPr/>
          <p:nvPr/>
        </p:nvSpPr>
        <p:spPr>
          <a:xfrm>
            <a:off x="333980" y="2942237"/>
            <a:ext cx="8476040" cy="1569660"/>
          </a:xfrm>
          <a:prstGeom prst="rect">
            <a:avLst/>
          </a:prstGeom>
        </p:spPr>
        <p:txBody>
          <a:bodyPr wrap="square">
            <a:spAutoFit/>
          </a:bodyPr>
          <a:lstStyle/>
          <a:p>
            <a:pPr marL="171450" indent="-171450">
              <a:buFont typeface="Wingdings" charset="2"/>
              <a:buChar char="n"/>
            </a:pPr>
            <a:r>
              <a:rPr lang="ja-JP" altLang="en-US" sz="1200" dirty="0">
                <a:solidFill>
                  <a:schemeClr val="bg1"/>
                </a:solidFill>
                <a:latin typeface="Meiryo" charset="-128"/>
                <a:ea typeface="Meiryo" charset="-128"/>
                <a:cs typeface="Meiryo" charset="-128"/>
              </a:rPr>
              <a:t>ダイナミックシステムズ開発技法(Dynamic Systems Development Method)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Dane Faulknerほか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アダプティブソフトウェア開発(Adaptive Software Development)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Jim Highsmith</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クリスタルメソッド(Crystal Methods)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Alistair Cockburn)</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スクラム(Scrum)</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 Schwaber、Jeff Sutherland</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エクストリームプログラミング</a:t>
            </a:r>
            <a:r>
              <a:rPr lang="en-US" altLang="ja-JP" sz="1200" dirty="0">
                <a:solidFill>
                  <a:schemeClr val="bg1"/>
                </a:solidFill>
                <a:latin typeface="Meiryo" charset="-128"/>
                <a:ea typeface="Meiryo" charset="-128"/>
                <a:cs typeface="Meiryo" charset="-128"/>
              </a:rPr>
              <a:t>(XP/eXtreme Programing)</a:t>
            </a:r>
            <a:r>
              <a:rPr lang="ja-JP" altLang="en-US" sz="1200" dirty="0">
                <a:solidFill>
                  <a:schemeClr val="bg1"/>
                </a:solidFill>
                <a:latin typeface="Meiryo" charset="-128"/>
                <a:ea typeface="Meiryo" charset="-128"/>
                <a:cs typeface="Meiryo" charset="-128"/>
              </a:rPr>
              <a: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Kent Beck、Eric Gammaほか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リーンソフトウェア開発(Lean Software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Tom and Mary Poppendieck</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フィーチャ駆動開発(Feature-Driven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Peter Code、Jeff DeLuca</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アジャイル統一プロセス(Agile Unified Process)</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Scott Ambler</a:t>
            </a:r>
          </a:p>
        </p:txBody>
      </p:sp>
      <p:sp>
        <p:nvSpPr>
          <p:cNvPr id="6" name="正方形/長方形 5"/>
          <p:cNvSpPr/>
          <p:nvPr/>
        </p:nvSpPr>
        <p:spPr>
          <a:xfrm>
            <a:off x="754328" y="5094647"/>
            <a:ext cx="7581115" cy="1323439"/>
          </a:xfrm>
          <a:prstGeom prst="rect">
            <a:avLst/>
          </a:prstGeom>
        </p:spPr>
        <p:txBody>
          <a:bodyPr wrap="square">
            <a:spAutoFit/>
          </a:bodyPr>
          <a:lstStyle/>
          <a:p>
            <a:pPr marL="285750" indent="-285750">
              <a:buFont typeface="Wingdings" charset="2"/>
              <a:buChar char="l"/>
            </a:pPr>
            <a:r>
              <a:rPr lang="ja-JP" altLang="en-US" sz="1600" dirty="0">
                <a:solidFill>
                  <a:schemeClr val="bg1"/>
                </a:solidFill>
                <a:latin typeface="Meiryo" charset="-128"/>
                <a:ea typeface="Meiryo" charset="-128"/>
                <a:cs typeface="Meiryo" charset="-128"/>
              </a:rPr>
              <a:t>反復(周期)的(Iterative)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定期的なリリース</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漸進的(Incremental)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徐々に機能を増加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適応主義(Adaptive)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変化に対応(即応)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自律的(Self-Organized)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学習する組織</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多能工(Cell Production)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一人多役(SE、プログラマー、テスター)</a:t>
            </a:r>
          </a:p>
        </p:txBody>
      </p:sp>
      <p:sp>
        <p:nvSpPr>
          <p:cNvPr id="10" name="テキスト ボックス 9"/>
          <p:cNvSpPr txBox="1"/>
          <p:nvPr/>
        </p:nvSpPr>
        <p:spPr>
          <a:xfrm>
            <a:off x="3838466" y="956633"/>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目的と理念</a:t>
            </a:r>
          </a:p>
        </p:txBody>
      </p:sp>
      <p:sp>
        <p:nvSpPr>
          <p:cNvPr id="11" name="テキスト ボックス 10"/>
          <p:cNvSpPr txBox="1"/>
          <p:nvPr/>
        </p:nvSpPr>
        <p:spPr>
          <a:xfrm>
            <a:off x="4094948" y="2614810"/>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手　法</a:t>
            </a:r>
          </a:p>
        </p:txBody>
      </p:sp>
      <p:sp>
        <p:nvSpPr>
          <p:cNvPr id="12" name="テキスト ボックス 11"/>
          <p:cNvSpPr txBox="1"/>
          <p:nvPr/>
        </p:nvSpPr>
        <p:spPr>
          <a:xfrm>
            <a:off x="3710229" y="4704695"/>
            <a:ext cx="172354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共通する要素</a:t>
            </a:r>
          </a:p>
        </p:txBody>
      </p:sp>
    </p:spTree>
    <p:extLst>
      <p:ext uri="{BB962C8B-B14F-4D97-AF65-F5344CB8AC3E}">
        <p14:creationId xmlns:p14="http://schemas.microsoft.com/office/powerpoint/2010/main" val="3348536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a:t>参考：自律型</a:t>
            </a:r>
            <a:r>
              <a:rPr kumimoji="1" lang="ja-JP" altLang="en-US" dirty="0"/>
              <a:t>の組織で変化への柔軟性を担保する</a:t>
            </a:r>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さまざまな専門性を持った人がチームを組み、最初から最後まで一緒に働く。</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人とチームを重視し、彼らが自律的に働ける環境を与えることでブレークスルーが起こりやすくなり、同時に製品化までの時間が短くなる。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リーダーは、自律するチームの障害を取り除くことが仕事であり管理しない。</a:t>
            </a: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日本で行われている</a:t>
            </a:r>
            <a:endParaRPr lang="en-US" altLang="ja-JP" sz="1000" dirty="0">
              <a:latin typeface="Meiryo" charset="-128"/>
              <a:ea typeface="Meiryo" charset="-128"/>
              <a:cs typeface="Meiryo" charset="-128"/>
            </a:endParaRPr>
          </a:p>
          <a:p>
            <a:r>
              <a:rPr lang="ja-JP" altLang="en-US" sz="1000" b="1" u="sng" dirty="0">
                <a:latin typeface="Meiryo" charset="-128"/>
                <a:ea typeface="Meiryo" charset="-128"/>
                <a:cs typeface="Meiryo" charset="-128"/>
              </a:rPr>
              <a:t>新製品開発</a:t>
            </a:r>
            <a:r>
              <a:rPr lang="ja-JP" altLang="en-US" sz="1000" b="1" dirty="0">
                <a:latin typeface="Meiryo" charset="-128"/>
                <a:ea typeface="Meiryo" charset="-128"/>
                <a:cs typeface="Meiryo" charset="-128"/>
              </a:rPr>
              <a:t>のプロセス</a:t>
            </a:r>
            <a:r>
              <a:rPr lang="ja-JP" altLang="en-US" sz="1000" dirty="0">
                <a:latin typeface="Meiryo" charset="-128"/>
                <a:ea typeface="Meiryo" charset="-128"/>
                <a:cs typeface="Meiryo" charset="-128"/>
              </a:rPr>
              <a:t>を</a:t>
            </a:r>
            <a:endParaRPr lang="en-US" altLang="ja-JP" sz="1000" dirty="0">
              <a:latin typeface="Meiryo" charset="-128"/>
              <a:ea typeface="Meiryo" charset="-128"/>
              <a:cs typeface="Meiryo" charset="-128"/>
            </a:endParaRPr>
          </a:p>
          <a:p>
            <a:r>
              <a:rPr lang="ja-JP" altLang="en-US" sz="1000" dirty="0">
                <a:latin typeface="Meiryo" charset="-128"/>
                <a:ea typeface="Meiryo" charset="-128"/>
                <a:cs typeface="Meiryo" charset="-128"/>
              </a:rPr>
              <a:t>米国のやり方と比較した論文</a:t>
            </a:r>
            <a:endParaRPr lang="en-US" altLang="ja-JP" sz="1000" dirty="0">
              <a:latin typeface="Meiryo" charset="-128"/>
              <a:ea typeface="Meiryo" charset="-128"/>
              <a:cs typeface="Meiryo" charset="-128"/>
            </a:endParaRPr>
          </a:p>
          <a:p>
            <a:r>
              <a:rPr lang="en-US" altLang="ja-JP" sz="800" dirty="0">
                <a:latin typeface="Meiryo" charset="-128"/>
                <a:ea typeface="Meiryo" charset="-128"/>
                <a:cs typeface="Meiryo" charset="-128"/>
              </a:rPr>
              <a:t>1986,Harvard 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a:solidFill>
                  <a:schemeClr val="bg1"/>
                </a:solidFill>
                <a:latin typeface="Meiryo" charset="-128"/>
                <a:ea typeface="Meiryo" charset="-128"/>
                <a:cs typeface="Meiryo" charset="-128"/>
              </a:rPr>
              <a:t>Scrum</a:t>
            </a:r>
            <a:r>
              <a:rPr kumimoji="1" lang="ja-JP" altLang="en-US" sz="2800" dirty="0">
                <a:solidFill>
                  <a:schemeClr val="bg1"/>
                </a:solidFill>
                <a:latin typeface="Meiryo" charset="-128"/>
                <a:ea typeface="Meiryo" charset="-128"/>
                <a:cs typeface="Meiryo" charset="-128"/>
              </a:rPr>
              <a:t>（</a:t>
            </a:r>
            <a:r>
              <a:rPr lang="ja-JP" altLang="en-US" sz="2800" dirty="0">
                <a:solidFill>
                  <a:schemeClr val="bg1"/>
                </a:solidFill>
                <a:latin typeface="Meiryo" charset="-128"/>
                <a:ea typeface="Meiryo" charset="-128"/>
                <a:cs typeface="Meiryo" charset="-128"/>
              </a:rPr>
              <a:t>スクラム</a:t>
            </a:r>
            <a:r>
              <a:rPr kumimoji="1" lang="ja-JP" altLang="en-US" sz="3200" dirty="0">
                <a:solidFill>
                  <a:schemeClr val="bg1"/>
                </a:solidFill>
                <a:latin typeface="Meiryo" charset="-128"/>
                <a:ea typeface="Meiryo" charset="-128"/>
                <a:cs typeface="Meiryo" charset="-128"/>
              </a:rPr>
              <a:t>）</a:t>
            </a: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a:solidFill>
                    <a:schemeClr val="tx1">
                      <a:lumMod val="65000"/>
                      <a:lumOff val="35000"/>
                    </a:schemeClr>
                  </a:solidFill>
                  <a:latin typeface="Meiryo" charset="-128"/>
                  <a:ea typeface="Meiryo" charset="-128"/>
                  <a:cs typeface="Meiryo" charset="-128"/>
                </a:rPr>
                <a:t>1990</a:t>
              </a:r>
              <a:r>
                <a:rPr kumimoji="1" lang="ja-JP" altLang="en-US" sz="1200" dirty="0">
                  <a:solidFill>
                    <a:schemeClr val="tx1">
                      <a:lumMod val="65000"/>
                      <a:lumOff val="35000"/>
                    </a:schemeClr>
                  </a:solidFill>
                  <a:latin typeface="Meiryo" charset="-128"/>
                  <a:ea typeface="Meiryo" charset="-128"/>
                  <a:cs typeface="Meiryo" charset="-128"/>
                </a:rPr>
                <a:t>年代、</a:t>
              </a:r>
              <a:r>
                <a:rPr kumimoji="1" lang="en-US" altLang="ja-JP" sz="1200" dirty="0">
                  <a:solidFill>
                    <a:schemeClr val="tx1">
                      <a:lumMod val="65000"/>
                      <a:lumOff val="35000"/>
                    </a:schemeClr>
                  </a:solidFill>
                  <a:latin typeface="Meiryo" charset="-128"/>
                  <a:ea typeface="Meiryo" charset="-128"/>
                  <a:cs typeface="Meiryo" charset="-128"/>
                </a:rPr>
                <a:t>Jeff Sutherland</a:t>
              </a:r>
              <a:r>
                <a:rPr kumimoji="1" lang="ja-JP" altLang="en-US" sz="1200" dirty="0">
                  <a:solidFill>
                    <a:schemeClr val="tx1">
                      <a:lumMod val="65000"/>
                      <a:lumOff val="35000"/>
                    </a:schemeClr>
                  </a:solidFill>
                  <a:latin typeface="Meiryo" charset="-128"/>
                  <a:ea typeface="Meiryo" charset="-128"/>
                  <a:cs typeface="Meiryo" charset="-128"/>
                </a:rPr>
                <a:t>らが</a:t>
              </a:r>
              <a:endParaRPr kumimoji="1" lang="en-US" altLang="ja-JP" sz="1200" dirty="0">
                <a:solidFill>
                  <a:schemeClr val="tx1">
                    <a:lumMod val="65000"/>
                    <a:lumOff val="35000"/>
                  </a:schemeClr>
                </a:solidFill>
                <a:latin typeface="Meiryo" charset="-128"/>
                <a:ea typeface="Meiryo" charset="-128"/>
                <a:cs typeface="Meiryo" charset="-128"/>
              </a:endParaRPr>
            </a:p>
            <a:p>
              <a:r>
                <a:rPr kumimoji="1" lang="ja-JP" altLang="en-US" sz="1200" dirty="0">
                  <a:solidFill>
                    <a:schemeClr val="tx1">
                      <a:lumMod val="65000"/>
                      <a:lumOff val="35000"/>
                    </a:schemeClr>
                  </a:solidFill>
                  <a:latin typeface="Meiryo" charset="-128"/>
                  <a:ea typeface="Meiryo" charset="-128"/>
                  <a:cs typeface="Meiryo" charset="-128"/>
                </a:rPr>
                <a:t>ソフトウェア開発のに適用</a:t>
              </a: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アジャイル開発</a:t>
              </a: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a:solidFill>
                  <a:srgbClr val="0432FF"/>
                </a:solidFill>
                <a:latin typeface="Meiryo" charset="-128"/>
                <a:ea typeface="Meiryo" charset="-128"/>
                <a:cs typeface="Meiryo" charset="-128"/>
              </a:rPr>
              <a:t>不安定</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高い自由裁量と困難なゴールを持つ</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自己組織化</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情報ゼロから相互交流し自律的に仕組みを作る</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全員多能工</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分業を共有しメンバーがプロジェクトの責任を自覚する</a:t>
            </a: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a:solidFill>
                  <a:schemeClr val="accent6">
                    <a:lumMod val="75000"/>
                  </a:schemeClr>
                </a:solidFill>
                <a:latin typeface="Meiryo" charset="-128"/>
                <a:ea typeface="Meiryo" charset="-128"/>
                <a:cs typeface="Meiryo" charset="-128"/>
              </a:rPr>
              <a:t>イノベーションを</a:t>
            </a:r>
            <a:endParaRPr kumimoji="1" lang="en-US" altLang="ja-JP" sz="2800" b="1" dirty="0">
              <a:solidFill>
                <a:schemeClr val="accent6">
                  <a:lumMod val="75000"/>
                </a:schemeClr>
              </a:solidFill>
              <a:latin typeface="Meiryo" charset="-128"/>
              <a:ea typeface="Meiryo" charset="-128"/>
              <a:cs typeface="Meiryo" charset="-128"/>
            </a:endParaRPr>
          </a:p>
          <a:p>
            <a:pPr algn="ctr"/>
            <a:r>
              <a:rPr kumimoji="1" lang="ja-JP" altLang="en-US" sz="2800" b="1" dirty="0">
                <a:solidFill>
                  <a:schemeClr val="accent6">
                    <a:lumMod val="75000"/>
                  </a:schemeClr>
                </a:solidFill>
                <a:latin typeface="Meiryo" charset="-128"/>
                <a:ea typeface="Meiryo" charset="-128"/>
                <a:cs typeface="Meiryo" charset="-128"/>
              </a:rPr>
              <a:t>生みだす方法論</a:t>
            </a:r>
          </a:p>
        </p:txBody>
      </p:sp>
    </p:spTree>
    <p:extLst>
      <p:ext uri="{BB962C8B-B14F-4D97-AF65-F5344CB8AC3E}">
        <p14:creationId xmlns:p14="http://schemas.microsoft.com/office/powerpoint/2010/main" val="245377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参考：スクラム</a:t>
            </a:r>
            <a:r>
              <a:rPr kumimoji="1" lang="ja-JP" altLang="en-US" dirty="0"/>
              <a:t>：</a:t>
            </a:r>
            <a:r>
              <a:rPr lang="ja-JP" altLang="en-US" dirty="0"/>
              <a:t>特徴・</a:t>
            </a:r>
            <a:r>
              <a:rPr lang="en-US" altLang="ja-JP" dirty="0"/>
              <a:t>3</a:t>
            </a:r>
            <a:r>
              <a:rPr lang="ja-JP" altLang="en-US" dirty="0"/>
              <a:t>本の柱・基本的考え方</a:t>
            </a:r>
            <a:endParaRPr kumimoji="1" lang="ja-JP" altLang="en-US" dirty="0"/>
          </a:p>
        </p:txBody>
      </p:sp>
      <p:sp>
        <p:nvSpPr>
          <p:cNvPr id="4" name="正方形/長方形 3"/>
          <p:cNvSpPr/>
          <p:nvPr/>
        </p:nvSpPr>
        <p:spPr>
          <a:xfrm>
            <a:off x="323528" y="1154121"/>
            <a:ext cx="8496944" cy="5047536"/>
          </a:xfrm>
          <a:prstGeom prst="rect">
            <a:avLst/>
          </a:prstGeom>
        </p:spPr>
        <p:txBody>
          <a:bodyPr wrap="square">
            <a:spAutoFit/>
          </a:bodyPr>
          <a:lstStyle/>
          <a:p>
            <a:r>
              <a:rPr lang="ja-JP" altLang="en-US" dirty="0">
                <a:latin typeface="Meiryo" charset="-128"/>
                <a:ea typeface="Meiryo" charset="-128"/>
                <a:cs typeface="Meiryo" charset="-128"/>
              </a:rPr>
              <a:t>システム開発のフレームワーク（</a:t>
            </a:r>
            <a:r>
              <a:rPr lang="en-US" altLang="ja-JP" dirty="0">
                <a:latin typeface="Meiryo" charset="-128"/>
                <a:ea typeface="Meiryo" charset="-128"/>
                <a:cs typeface="Meiryo" charset="-128"/>
              </a:rPr>
              <a:t>1995</a:t>
            </a:r>
            <a:r>
              <a:rPr lang="ja-JP" altLang="en-US" dirty="0">
                <a:latin typeface="Meiryo" charset="-128"/>
                <a:ea typeface="Meiryo" charset="-128"/>
                <a:cs typeface="Meiryo" charset="-128"/>
              </a:rPr>
              <a:t>）／ Ken Schwaber &amp; Jeff Sutherland</a:t>
            </a:r>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特徴</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軽量</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理解しやすい（シンプル）</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会得するのは比較的難しい</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三本の柱</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Transparency （透明性）</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Inspection （視察、検査）</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Adaptation （適応、順応、改作）</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基本的考え方</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タイム・ボックス（Time Box）</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時間を区切って、その時間内に目的を果たす仕事を行う仕事の仕方</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機能横断的な固定化されたチーム</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チーム内で役割分担を決めず、全員が必要な仕事をこなす多能工（T型人間のチームでできるだけチームメ ンバーを固定化した方がよい</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持続可能なペース </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徹夜や残業を排除して安定した持続可能な一定のペースで開発し、定期的にリリースを行う</a:t>
            </a:r>
          </a:p>
        </p:txBody>
      </p:sp>
    </p:spTree>
    <p:extLst>
      <p:ext uri="{BB962C8B-B14F-4D97-AF65-F5344CB8AC3E}">
        <p14:creationId xmlns:p14="http://schemas.microsoft.com/office/powerpoint/2010/main" val="734206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526" y="3365621"/>
            <a:ext cx="8496946" cy="30265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23528" y="830054"/>
            <a:ext cx="8496944" cy="209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参考：</a:t>
            </a:r>
            <a:r>
              <a:rPr lang="ja-JP" altLang="en-US"/>
              <a:t>スクラム／</a:t>
            </a:r>
            <a:r>
              <a:rPr kumimoji="1" lang="ja-JP" altLang="en-US"/>
              <a:t>プロダクト</a:t>
            </a:r>
            <a:r>
              <a:rPr kumimoji="1" lang="ja-JP" altLang="en-US" dirty="0"/>
              <a:t>・オーナー</a:t>
            </a:r>
          </a:p>
        </p:txBody>
      </p:sp>
      <p:sp>
        <p:nvSpPr>
          <p:cNvPr id="4" name="正方形/長方形 3"/>
          <p:cNvSpPr/>
          <p:nvPr/>
        </p:nvSpPr>
        <p:spPr>
          <a:xfrm>
            <a:off x="683568" y="965041"/>
            <a:ext cx="7776864" cy="5386090"/>
          </a:xfrm>
          <a:prstGeom prst="rect">
            <a:avLst/>
          </a:prstGeom>
        </p:spPr>
        <p:txBody>
          <a:bodyPr wrap="square">
            <a:spAutoFit/>
          </a:bodyPr>
          <a:lstStyle/>
          <a:p>
            <a:r>
              <a:rPr lang="ja-JP" altLang="en-US" b="1" dirty="0">
                <a:solidFill>
                  <a:schemeClr val="bg1"/>
                </a:solidFill>
                <a:latin typeface="Meiryo" charset="-128"/>
                <a:ea typeface="Meiryo" charset="-128"/>
                <a:cs typeface="Meiryo" charset="-128"/>
              </a:rPr>
              <a:t>ミッションと責任</a:t>
            </a:r>
            <a:endParaRPr lang="en-US" altLang="ja-JP" b="1"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プロダクトの完成図と方向性を示す</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プロダクトに必要な機能の詳細を決める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リリースの内容と日程を決める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市場価値に基づくプロダクト･パックログの優先順位を決める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スプリント毎に優先順位を変更できる権限を持つ</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プロダクトの収益性</a:t>
            </a:r>
            <a:r>
              <a:rPr lang="en-US" altLang="ja-JP" sz="1600" dirty="0">
                <a:solidFill>
                  <a:schemeClr val="bg1"/>
                </a:solidFill>
                <a:latin typeface="Meiryo" charset="-128"/>
                <a:ea typeface="Meiryo" charset="-128"/>
                <a:cs typeface="Meiryo" charset="-128"/>
              </a:rPr>
              <a:t>(ROI)</a:t>
            </a:r>
            <a:r>
              <a:rPr lang="ja-JP" altLang="en-US" sz="1600" dirty="0">
                <a:solidFill>
                  <a:schemeClr val="bg1"/>
                </a:solidFill>
                <a:latin typeface="Meiryo" charset="-128"/>
                <a:ea typeface="Meiryo" charset="-128"/>
                <a:cs typeface="Meiryo" charset="-128"/>
              </a:rPr>
              <a:t>の責任を持つ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endParaRPr lang="en-US" altLang="ja-JP" sz="1600" dirty="0">
              <a:solidFill>
                <a:schemeClr val="bg1"/>
              </a:solidFill>
              <a:latin typeface="Meiryo" charset="-128"/>
              <a:ea typeface="Meiryo" charset="-128"/>
              <a:cs typeface="Meiryo" charset="-128"/>
            </a:endParaRPr>
          </a:p>
          <a:p>
            <a:endParaRPr lang="ja-JP" altLang="en-US" dirty="0">
              <a:solidFill>
                <a:schemeClr val="bg1"/>
              </a:solidFill>
              <a:latin typeface="Meiryo" charset="-128"/>
              <a:ea typeface="Meiryo" charset="-128"/>
              <a:cs typeface="Meiryo" charset="-128"/>
            </a:endParaRPr>
          </a:p>
          <a:p>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プロダクト･オーナーが行う事</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プロダクトのビジョンを作成し、関係者に示し、共有する</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対象プロダクトのビジネス要求</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ビジネス環境</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エピック、ユーザーストーリーの確定とペルソナの作成</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ユーザーストーリー毎の受け入れ基準の承認 </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プロダクト・バックログの優先順位付けとプロジェクト期間中の維持管理</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開発チームへのユーザーストーリーの説明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開発チームの</a:t>
            </a:r>
            <a:r>
              <a:rPr lang="en-US" altLang="ja-JP" sz="1600" dirty="0">
                <a:solidFill>
                  <a:schemeClr val="bg1"/>
                </a:solidFill>
                <a:latin typeface="Meiryo" charset="-128"/>
                <a:ea typeface="Meiryo" charset="-128"/>
                <a:cs typeface="Meiryo" charset="-128"/>
              </a:rPr>
              <a:t>DoD(</a:t>
            </a:r>
            <a:r>
              <a:rPr lang="ja-JP" altLang="en-US" sz="1600" dirty="0">
                <a:solidFill>
                  <a:schemeClr val="bg1"/>
                </a:solidFill>
                <a:latin typeface="Meiryo" charset="-128"/>
                <a:ea typeface="Meiryo" charset="-128"/>
                <a:cs typeface="Meiryo" charset="-128"/>
              </a:rPr>
              <a:t>完了の定義</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作成の支援</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リリース計画の承認 </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稼働環境の定義</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en-US" altLang="ja-JP" sz="1600" dirty="0">
                <a:solidFill>
                  <a:schemeClr val="bg1"/>
                </a:solidFill>
                <a:latin typeface="Meiryo" charset="-128"/>
                <a:ea typeface="Meiryo" charset="-128"/>
                <a:cs typeface="Meiryo" charset="-128"/>
              </a:rPr>
              <a:t>EOL(</a:t>
            </a:r>
            <a:r>
              <a:rPr lang="ja-JP" altLang="en-US" sz="1600" dirty="0">
                <a:solidFill>
                  <a:schemeClr val="bg1"/>
                </a:solidFill>
                <a:latin typeface="Meiryo" charset="-128"/>
                <a:ea typeface="Meiryo" charset="-128"/>
                <a:cs typeface="Meiryo" charset="-128"/>
              </a:rPr>
              <a:t>プロダクトの終焉</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条件の設定 </a:t>
            </a:r>
            <a:endParaRPr lang="ja-JP" altLang="en-US" sz="1600" dirty="0">
              <a:solidFill>
                <a:schemeClr val="bg1"/>
              </a:solidFill>
              <a:effectLst/>
              <a:latin typeface="Meiryo" charset="-128"/>
              <a:ea typeface="Meiryo" charset="-128"/>
              <a:cs typeface="Meiryo" charset="-128"/>
            </a:endParaRPr>
          </a:p>
        </p:txBody>
      </p:sp>
      <p:sp>
        <p:nvSpPr>
          <p:cNvPr id="7" name="上矢印 6"/>
          <p:cNvSpPr/>
          <p:nvPr/>
        </p:nvSpPr>
        <p:spPr>
          <a:xfrm>
            <a:off x="3698903" y="2852738"/>
            <a:ext cx="1746193" cy="5340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04366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4E33FF-5730-3441-387F-C105290FDCB4}"/>
              </a:ext>
            </a:extLst>
          </p:cNvPr>
          <p:cNvSpPr>
            <a:spLocks noGrp="1"/>
          </p:cNvSpPr>
          <p:nvPr>
            <p:ph type="title"/>
          </p:nvPr>
        </p:nvSpPr>
        <p:spPr/>
        <p:txBody>
          <a:bodyPr/>
          <a:lstStyle/>
          <a:p>
            <a:r>
              <a:rPr kumimoji="1" lang="ja-JP" altLang="en-US"/>
              <a:t>ウオーターフォール開発とアジャイル開発</a:t>
            </a:r>
          </a:p>
        </p:txBody>
      </p:sp>
      <p:sp>
        <p:nvSpPr>
          <p:cNvPr id="3" name="ホームベース 2">
            <a:extLst>
              <a:ext uri="{FF2B5EF4-FFF2-40B4-BE49-F238E27FC236}">
                <a16:creationId xmlns:a16="http://schemas.microsoft.com/office/drawing/2014/main" id="{46CA2AE3-8BFD-0B88-00C4-0B189D2113F5}"/>
              </a:ext>
            </a:extLst>
          </p:cNvPr>
          <p:cNvSpPr/>
          <p:nvPr/>
        </p:nvSpPr>
        <p:spPr>
          <a:xfrm>
            <a:off x="6538872" y="1366587"/>
            <a:ext cx="2318506" cy="542969"/>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ホームベース 3">
            <a:extLst>
              <a:ext uri="{FF2B5EF4-FFF2-40B4-BE49-F238E27FC236}">
                <a16:creationId xmlns:a16="http://schemas.microsoft.com/office/drawing/2014/main" id="{BBF70CAC-48B1-6F49-8F06-A9BD130A2EF5}"/>
              </a:ext>
            </a:extLst>
          </p:cNvPr>
          <p:cNvSpPr/>
          <p:nvPr/>
        </p:nvSpPr>
        <p:spPr>
          <a:xfrm>
            <a:off x="4445396" y="1366587"/>
            <a:ext cx="2360187" cy="542969"/>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875D70E5-E2ED-77AA-88A8-0BF5AEC99C94}"/>
              </a:ext>
            </a:extLst>
          </p:cNvPr>
          <p:cNvSpPr/>
          <p:nvPr/>
        </p:nvSpPr>
        <p:spPr>
          <a:xfrm>
            <a:off x="2385974" y="1366587"/>
            <a:ext cx="2318506" cy="542969"/>
          </a:xfrm>
          <a:prstGeom prst="homePlat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a:extLst>
              <a:ext uri="{FF2B5EF4-FFF2-40B4-BE49-F238E27FC236}">
                <a16:creationId xmlns:a16="http://schemas.microsoft.com/office/drawing/2014/main" id="{66215438-3FFD-1A76-8E50-9628E44AEF9E}"/>
              </a:ext>
            </a:extLst>
          </p:cNvPr>
          <p:cNvSpPr/>
          <p:nvPr/>
        </p:nvSpPr>
        <p:spPr>
          <a:xfrm>
            <a:off x="335013" y="1355693"/>
            <a:ext cx="2318506" cy="542969"/>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96548159-0009-6B76-15B9-C38AC25E3AEC}"/>
              </a:ext>
            </a:extLst>
          </p:cNvPr>
          <p:cNvSpPr txBox="1"/>
          <p:nvPr/>
        </p:nvSpPr>
        <p:spPr>
          <a:xfrm>
            <a:off x="1102106" y="1481764"/>
            <a:ext cx="646331"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設計</a:t>
            </a:r>
          </a:p>
        </p:txBody>
      </p:sp>
      <p:sp>
        <p:nvSpPr>
          <p:cNvPr id="13" name="テキスト ボックス 12">
            <a:extLst>
              <a:ext uri="{FF2B5EF4-FFF2-40B4-BE49-F238E27FC236}">
                <a16:creationId xmlns:a16="http://schemas.microsoft.com/office/drawing/2014/main" id="{C0CF7154-B24C-54CE-44F3-41E67C9FE26F}"/>
              </a:ext>
            </a:extLst>
          </p:cNvPr>
          <p:cNvSpPr txBox="1"/>
          <p:nvPr/>
        </p:nvSpPr>
        <p:spPr>
          <a:xfrm>
            <a:off x="5105335" y="1473218"/>
            <a:ext cx="877163"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テスト</a:t>
            </a:r>
          </a:p>
        </p:txBody>
      </p:sp>
      <p:sp>
        <p:nvSpPr>
          <p:cNvPr id="14" name="テキスト ボックス 13">
            <a:extLst>
              <a:ext uri="{FF2B5EF4-FFF2-40B4-BE49-F238E27FC236}">
                <a16:creationId xmlns:a16="http://schemas.microsoft.com/office/drawing/2014/main" id="{7F362C69-4445-B0F9-0A08-FD41A54E9FD0}"/>
              </a:ext>
            </a:extLst>
          </p:cNvPr>
          <p:cNvSpPr txBox="1"/>
          <p:nvPr/>
        </p:nvSpPr>
        <p:spPr>
          <a:xfrm>
            <a:off x="2706621" y="1481764"/>
            <a:ext cx="1800494"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プログラミング</a:t>
            </a:r>
          </a:p>
        </p:txBody>
      </p:sp>
      <p:sp>
        <p:nvSpPr>
          <p:cNvPr id="15" name="テキスト ボックス 14">
            <a:extLst>
              <a:ext uri="{FF2B5EF4-FFF2-40B4-BE49-F238E27FC236}">
                <a16:creationId xmlns:a16="http://schemas.microsoft.com/office/drawing/2014/main" id="{041732B9-E900-F141-37CB-0CC636841756}"/>
              </a:ext>
            </a:extLst>
          </p:cNvPr>
          <p:cNvSpPr txBox="1"/>
          <p:nvPr/>
        </p:nvSpPr>
        <p:spPr>
          <a:xfrm>
            <a:off x="7051936" y="1473218"/>
            <a:ext cx="1107997"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リリース</a:t>
            </a:r>
          </a:p>
        </p:txBody>
      </p:sp>
      <p:sp>
        <p:nvSpPr>
          <p:cNvPr id="56" name="テキスト ボックス 55">
            <a:extLst>
              <a:ext uri="{FF2B5EF4-FFF2-40B4-BE49-F238E27FC236}">
                <a16:creationId xmlns:a16="http://schemas.microsoft.com/office/drawing/2014/main" id="{E1C1F314-D75D-7333-4691-C7CAB6B66C0F}"/>
              </a:ext>
            </a:extLst>
          </p:cNvPr>
          <p:cNvSpPr txBox="1"/>
          <p:nvPr/>
        </p:nvSpPr>
        <p:spPr>
          <a:xfrm>
            <a:off x="282881" y="2030478"/>
            <a:ext cx="5808000" cy="830997"/>
          </a:xfrm>
          <a:prstGeom prst="rect">
            <a:avLst/>
          </a:prstGeom>
          <a:noFill/>
        </p:spPr>
        <p:txBody>
          <a:bodyPr wrap="none" rtlCol="0">
            <a:spAutoFit/>
          </a:bodyPr>
          <a:lstStyle/>
          <a:p>
            <a:pPr marL="285750" indent="-285750">
              <a:buFont typeface="Wingdings" pitchFamily="2" charset="2"/>
              <a:buChar char="Ø"/>
            </a:pPr>
            <a:r>
              <a:rPr kumimoji="1" lang="ja-JP" altLang="en-US" sz="1600">
                <a:latin typeface="Meiryo" panose="020B0604030504040204" pitchFamily="34" charset="-128"/>
                <a:ea typeface="Meiryo" panose="020B0604030504040204" pitchFamily="34" charset="-128"/>
              </a:rPr>
              <a:t>要件定義は絶対（仕様は予め確定できるという前提）</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a:latin typeface="Meiryo" panose="020B0604030504040204" pitchFamily="34" charset="-128"/>
                <a:ea typeface="Meiryo" panose="020B0604030504040204" pitchFamily="34" charset="-128"/>
              </a:rPr>
              <a:t>仕様の変更許されない（仕様通りに作ることを目指す）</a:t>
            </a:r>
          </a:p>
          <a:p>
            <a:pPr marL="285750" indent="-285750">
              <a:buFont typeface="Wingdings" pitchFamily="2" charset="2"/>
              <a:buChar char="Ø"/>
            </a:pPr>
            <a:r>
              <a:rPr kumimoji="1" lang="ja-JP" altLang="en-US" sz="1600">
                <a:latin typeface="Meiryo" panose="020B0604030504040204" pitchFamily="34" charset="-128"/>
                <a:ea typeface="Meiryo" panose="020B0604030504040204" pitchFamily="34" charset="-128"/>
              </a:rPr>
              <a:t>仕様通りのに完成させて完了（使えるかどうかは別）</a:t>
            </a:r>
            <a:endParaRPr kumimoji="1" lang="en-US" altLang="ja-JP" sz="1600" dirty="0">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828F9480-C16B-C2BE-07A2-1D79BE223BD1}"/>
              </a:ext>
            </a:extLst>
          </p:cNvPr>
          <p:cNvSpPr txBox="1"/>
          <p:nvPr/>
        </p:nvSpPr>
        <p:spPr>
          <a:xfrm>
            <a:off x="250777" y="892542"/>
            <a:ext cx="8731878" cy="369332"/>
          </a:xfrm>
          <a:prstGeom prst="rect">
            <a:avLst/>
          </a:prstGeom>
          <a:noFill/>
        </p:spPr>
        <p:txBody>
          <a:bodyPr wrap="none" rtlCol="0">
            <a:spAutoFit/>
          </a:bodyPr>
          <a:lstStyle/>
          <a:p>
            <a:r>
              <a:rPr lang="ja-JP" altLang="en-US" b="1" dirty="0">
                <a:latin typeface="Meiryo" panose="020B0604030504040204" pitchFamily="34" charset="-128"/>
                <a:ea typeface="Meiryo" panose="020B0604030504040204" pitchFamily="34" charset="-128"/>
              </a:rPr>
              <a:t>ウオーターフォール開発</a:t>
            </a:r>
            <a:r>
              <a:rPr lang="ja-JP" altLang="en-US"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仕様書通り、</a:t>
            </a:r>
            <a:r>
              <a:rPr lang="en-US" altLang="ja-JP" sz="1400" dirty="0">
                <a:latin typeface="Meiryo" panose="020B0604030504040204" pitchFamily="34" charset="-128"/>
                <a:ea typeface="Meiryo" panose="020B0604030504040204" pitchFamily="34" charset="-128"/>
              </a:rPr>
              <a:t>QCD</a:t>
            </a:r>
            <a:r>
              <a:rPr lang="ja-JP" altLang="en-US" sz="1400" dirty="0">
                <a:latin typeface="Meiryo" panose="020B0604030504040204" pitchFamily="34" charset="-128"/>
                <a:ea typeface="Meiryo" panose="020B0604030504040204" pitchFamily="34" charset="-128"/>
              </a:rPr>
              <a:t>（品質・コスト・納期）を守ってソフトウェアを実現</a:t>
            </a:r>
            <a:endParaRPr kumimoji="1" lang="ja-JP" altLang="en-US" sz="1400" dirty="0">
              <a:latin typeface="Meiryo" panose="020B0604030504040204" pitchFamily="34" charset="-128"/>
              <a:ea typeface="Meiryo" panose="020B0604030504040204" pitchFamily="34" charset="-128"/>
            </a:endParaRPr>
          </a:p>
        </p:txBody>
      </p:sp>
      <p:sp>
        <p:nvSpPr>
          <p:cNvPr id="61" name="下矢印 60">
            <a:extLst>
              <a:ext uri="{FF2B5EF4-FFF2-40B4-BE49-F238E27FC236}">
                <a16:creationId xmlns:a16="http://schemas.microsoft.com/office/drawing/2014/main" id="{A3B2B3B9-B6A4-3BEA-978C-A1D833FEC47B}"/>
              </a:ext>
            </a:extLst>
          </p:cNvPr>
          <p:cNvSpPr/>
          <p:nvPr/>
        </p:nvSpPr>
        <p:spPr>
          <a:xfrm>
            <a:off x="3843789" y="2864500"/>
            <a:ext cx="1397730" cy="944598"/>
          </a:xfrm>
          <a:prstGeom prst="downArrow">
            <a:avLst>
              <a:gd name="adj1" fmla="val 50000"/>
              <a:gd name="adj2" fmla="val 32098"/>
            </a:avLst>
          </a:prstGeom>
          <a:solidFill>
            <a:srgbClr val="FFFD7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1400AA58-7C87-FE85-05AD-9383C8A268FE}"/>
              </a:ext>
            </a:extLst>
          </p:cNvPr>
          <p:cNvSpPr txBox="1"/>
          <p:nvPr/>
        </p:nvSpPr>
        <p:spPr>
          <a:xfrm>
            <a:off x="1885517" y="2922909"/>
            <a:ext cx="5314275" cy="707886"/>
          </a:xfrm>
          <a:prstGeom prst="rect">
            <a:avLst/>
          </a:prstGeom>
          <a:noFill/>
        </p:spPr>
        <p:txBody>
          <a:bodyPr wrap="none" rtlCol="0">
            <a:spAutoFit/>
          </a:bodyPr>
          <a:lstStyle/>
          <a:p>
            <a:pPr algn="ctr"/>
            <a:r>
              <a:rPr lang="ja-JP" altLang="en-US" sz="200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社会の変化や技術の進化のスピードが加速し</a:t>
            </a:r>
            <a:endParaRPr lang="en-US" altLang="ja-JP" sz="2000"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仕様は予め確定できるという前提</a:t>
            </a:r>
            <a:r>
              <a:rPr lang="ja-JP" altLang="en-US" sz="200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条件</a:t>
            </a:r>
            <a:r>
              <a:rPr kumimoji="1" lang="ja-JP" altLang="en-US" sz="200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が崩壊</a:t>
            </a:r>
          </a:p>
        </p:txBody>
      </p:sp>
      <p:sp>
        <p:nvSpPr>
          <p:cNvPr id="62" name="テキスト ボックス 61">
            <a:extLst>
              <a:ext uri="{FF2B5EF4-FFF2-40B4-BE49-F238E27FC236}">
                <a16:creationId xmlns:a16="http://schemas.microsoft.com/office/drawing/2014/main" id="{E2B743AA-E683-9B79-ADBA-23C6493465FB}"/>
              </a:ext>
            </a:extLst>
          </p:cNvPr>
          <p:cNvSpPr txBox="1"/>
          <p:nvPr/>
        </p:nvSpPr>
        <p:spPr>
          <a:xfrm>
            <a:off x="7096813" y="2002033"/>
            <a:ext cx="1620957" cy="830997"/>
          </a:xfrm>
          <a:prstGeom prst="rect">
            <a:avLst/>
          </a:prstGeom>
          <a:noFill/>
        </p:spPr>
        <p:txBody>
          <a:bodyPr wrap="none" rtlCol="0">
            <a:spAutoFit/>
          </a:bodyPr>
          <a:lstStyle/>
          <a:p>
            <a:pPr algn="r"/>
            <a:r>
              <a:rPr kumimoji="1" lang="ja-JP" altLang="en-US" sz="1600" b="1">
                <a:solidFill>
                  <a:srgbClr val="FF0000"/>
                </a:solidFill>
                <a:latin typeface="Meiryo" panose="020B0604030504040204" pitchFamily="34" charset="-128"/>
                <a:ea typeface="Meiryo" panose="020B0604030504040204" pitchFamily="34" charset="-128"/>
              </a:rPr>
              <a:t>仕様を予め</a:t>
            </a:r>
            <a:endParaRPr kumimoji="1" lang="en-US" altLang="ja-JP" sz="1600" b="1" dirty="0">
              <a:solidFill>
                <a:srgbClr val="FF0000"/>
              </a:solidFill>
              <a:latin typeface="Meiryo" panose="020B0604030504040204" pitchFamily="34" charset="-128"/>
              <a:ea typeface="Meiryo" panose="020B0604030504040204" pitchFamily="34" charset="-128"/>
            </a:endParaRPr>
          </a:p>
          <a:p>
            <a:pPr algn="r"/>
            <a:r>
              <a:rPr kumimoji="1" lang="ja-JP" altLang="en-US" sz="1600" b="1">
                <a:solidFill>
                  <a:srgbClr val="FF0000"/>
                </a:solidFill>
                <a:latin typeface="Meiryo" panose="020B0604030504040204" pitchFamily="34" charset="-128"/>
                <a:ea typeface="Meiryo" panose="020B0604030504040204" pitchFamily="34" charset="-128"/>
              </a:rPr>
              <a:t>決められた時代</a:t>
            </a:r>
            <a:endParaRPr kumimoji="1" lang="en-US" altLang="ja-JP" sz="1600" b="1" dirty="0">
              <a:solidFill>
                <a:srgbClr val="FF0000"/>
              </a:solidFill>
              <a:latin typeface="Meiryo" panose="020B0604030504040204" pitchFamily="34" charset="-128"/>
              <a:ea typeface="Meiryo" panose="020B0604030504040204" pitchFamily="34" charset="-128"/>
            </a:endParaRPr>
          </a:p>
          <a:p>
            <a:pPr algn="r"/>
            <a:r>
              <a:rPr kumimoji="1" lang="ja-JP" altLang="en-US" sz="1600" b="1">
                <a:solidFill>
                  <a:srgbClr val="FF0000"/>
                </a:solidFill>
                <a:latin typeface="Meiryo" panose="020B0604030504040204" pitchFamily="34" charset="-128"/>
                <a:ea typeface="Meiryo" panose="020B0604030504040204" pitchFamily="34" charset="-128"/>
              </a:rPr>
              <a:t>の開発</a:t>
            </a:r>
          </a:p>
        </p:txBody>
      </p:sp>
      <p:grpSp>
        <p:nvGrpSpPr>
          <p:cNvPr id="8" name="グループ化 7">
            <a:extLst>
              <a:ext uri="{FF2B5EF4-FFF2-40B4-BE49-F238E27FC236}">
                <a16:creationId xmlns:a16="http://schemas.microsoft.com/office/drawing/2014/main" id="{0B86FBD8-F314-4BF1-03F2-D349D565D40D}"/>
              </a:ext>
            </a:extLst>
          </p:cNvPr>
          <p:cNvGrpSpPr/>
          <p:nvPr/>
        </p:nvGrpSpPr>
        <p:grpSpPr>
          <a:xfrm>
            <a:off x="250777" y="3814403"/>
            <a:ext cx="8606601" cy="2738845"/>
            <a:chOff x="250777" y="3814403"/>
            <a:chExt cx="8606601" cy="2738845"/>
          </a:xfrm>
        </p:grpSpPr>
        <p:sp>
          <p:nvSpPr>
            <p:cNvPr id="30" name="ホームベース 29">
              <a:extLst>
                <a:ext uri="{FF2B5EF4-FFF2-40B4-BE49-F238E27FC236}">
                  <a16:creationId xmlns:a16="http://schemas.microsoft.com/office/drawing/2014/main" id="{C99D814E-89BA-511D-E051-CAC6C6F0A07B}"/>
                </a:ext>
              </a:extLst>
            </p:cNvPr>
            <p:cNvSpPr/>
            <p:nvPr/>
          </p:nvSpPr>
          <p:spPr>
            <a:xfrm>
              <a:off x="8013073" y="5023018"/>
              <a:ext cx="844305" cy="542969"/>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a:extLst>
                <a:ext uri="{FF2B5EF4-FFF2-40B4-BE49-F238E27FC236}">
                  <a16:creationId xmlns:a16="http://schemas.microsoft.com/office/drawing/2014/main" id="{4F390F0A-39CE-A0E8-DDA0-C18A7A9452F1}"/>
                </a:ext>
              </a:extLst>
            </p:cNvPr>
            <p:cNvSpPr/>
            <p:nvPr/>
          </p:nvSpPr>
          <p:spPr>
            <a:xfrm>
              <a:off x="7523088" y="5023018"/>
              <a:ext cx="844305" cy="542969"/>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ホームベース 31">
              <a:extLst>
                <a:ext uri="{FF2B5EF4-FFF2-40B4-BE49-F238E27FC236}">
                  <a16:creationId xmlns:a16="http://schemas.microsoft.com/office/drawing/2014/main" id="{827D67E0-5DD7-9EA2-66A4-4125364D3357}"/>
                </a:ext>
              </a:extLst>
            </p:cNvPr>
            <p:cNvSpPr/>
            <p:nvPr/>
          </p:nvSpPr>
          <p:spPr>
            <a:xfrm>
              <a:off x="6987176" y="5023018"/>
              <a:ext cx="844305" cy="542969"/>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ホームベース 32">
              <a:extLst>
                <a:ext uri="{FF2B5EF4-FFF2-40B4-BE49-F238E27FC236}">
                  <a16:creationId xmlns:a16="http://schemas.microsoft.com/office/drawing/2014/main" id="{42BBE524-FE2F-EA5B-B737-BB8B35FE7B66}"/>
                </a:ext>
              </a:extLst>
            </p:cNvPr>
            <p:cNvSpPr/>
            <p:nvPr/>
          </p:nvSpPr>
          <p:spPr>
            <a:xfrm>
              <a:off x="6497191" y="5023018"/>
              <a:ext cx="844305" cy="542969"/>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ホームベース 33">
              <a:extLst>
                <a:ext uri="{FF2B5EF4-FFF2-40B4-BE49-F238E27FC236}">
                  <a16:creationId xmlns:a16="http://schemas.microsoft.com/office/drawing/2014/main" id="{6299B378-001C-6496-3970-BDF33EC6084A}"/>
                </a:ext>
              </a:extLst>
            </p:cNvPr>
            <p:cNvSpPr/>
            <p:nvPr/>
          </p:nvSpPr>
          <p:spPr>
            <a:xfrm>
              <a:off x="5961279" y="5023018"/>
              <a:ext cx="844305" cy="542969"/>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ホームベース 34">
              <a:extLst>
                <a:ext uri="{FF2B5EF4-FFF2-40B4-BE49-F238E27FC236}">
                  <a16:creationId xmlns:a16="http://schemas.microsoft.com/office/drawing/2014/main" id="{8998A564-A0CE-68FF-BB37-3E9E2975820D}"/>
                </a:ext>
              </a:extLst>
            </p:cNvPr>
            <p:cNvSpPr/>
            <p:nvPr/>
          </p:nvSpPr>
          <p:spPr>
            <a:xfrm>
              <a:off x="5471294" y="5023018"/>
              <a:ext cx="844305" cy="542969"/>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ホームベース 35">
              <a:extLst>
                <a:ext uri="{FF2B5EF4-FFF2-40B4-BE49-F238E27FC236}">
                  <a16:creationId xmlns:a16="http://schemas.microsoft.com/office/drawing/2014/main" id="{E182FE2B-84D1-DECA-A581-DDFFE0278BEA}"/>
                </a:ext>
              </a:extLst>
            </p:cNvPr>
            <p:cNvSpPr/>
            <p:nvPr/>
          </p:nvSpPr>
          <p:spPr>
            <a:xfrm>
              <a:off x="4935382" y="5023018"/>
              <a:ext cx="844305" cy="542969"/>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ホームベース 36">
              <a:extLst>
                <a:ext uri="{FF2B5EF4-FFF2-40B4-BE49-F238E27FC236}">
                  <a16:creationId xmlns:a16="http://schemas.microsoft.com/office/drawing/2014/main" id="{F0655EED-61E7-A477-1793-7099BDEF0389}"/>
                </a:ext>
              </a:extLst>
            </p:cNvPr>
            <p:cNvSpPr/>
            <p:nvPr/>
          </p:nvSpPr>
          <p:spPr>
            <a:xfrm>
              <a:off x="4445397" y="5023018"/>
              <a:ext cx="844305" cy="542969"/>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ホームベース 25">
              <a:extLst>
                <a:ext uri="{FF2B5EF4-FFF2-40B4-BE49-F238E27FC236}">
                  <a16:creationId xmlns:a16="http://schemas.microsoft.com/office/drawing/2014/main" id="{ABA09EC0-EFC8-4A8A-FD70-32AEDFC211A0}"/>
                </a:ext>
              </a:extLst>
            </p:cNvPr>
            <p:cNvSpPr/>
            <p:nvPr/>
          </p:nvSpPr>
          <p:spPr>
            <a:xfrm>
              <a:off x="3902689" y="5023018"/>
              <a:ext cx="844305" cy="542969"/>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ホームベース 26">
              <a:extLst>
                <a:ext uri="{FF2B5EF4-FFF2-40B4-BE49-F238E27FC236}">
                  <a16:creationId xmlns:a16="http://schemas.microsoft.com/office/drawing/2014/main" id="{E445D5C9-75AA-EB21-A5FB-3358EACD2731}"/>
                </a:ext>
              </a:extLst>
            </p:cNvPr>
            <p:cNvSpPr/>
            <p:nvPr/>
          </p:nvSpPr>
          <p:spPr>
            <a:xfrm>
              <a:off x="3412704" y="5023018"/>
              <a:ext cx="844305" cy="542969"/>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ホームベース 27">
              <a:extLst>
                <a:ext uri="{FF2B5EF4-FFF2-40B4-BE49-F238E27FC236}">
                  <a16:creationId xmlns:a16="http://schemas.microsoft.com/office/drawing/2014/main" id="{D976641D-A04E-520A-3237-A168F2B5A55A}"/>
                </a:ext>
              </a:extLst>
            </p:cNvPr>
            <p:cNvSpPr/>
            <p:nvPr/>
          </p:nvSpPr>
          <p:spPr>
            <a:xfrm>
              <a:off x="2876792" y="5023018"/>
              <a:ext cx="844305" cy="542969"/>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ホームベース 28">
              <a:extLst>
                <a:ext uri="{FF2B5EF4-FFF2-40B4-BE49-F238E27FC236}">
                  <a16:creationId xmlns:a16="http://schemas.microsoft.com/office/drawing/2014/main" id="{C083B2ED-1DA3-0712-65A1-0CDBFE39AABA}"/>
                </a:ext>
              </a:extLst>
            </p:cNvPr>
            <p:cNvSpPr/>
            <p:nvPr/>
          </p:nvSpPr>
          <p:spPr>
            <a:xfrm>
              <a:off x="2386807" y="5023018"/>
              <a:ext cx="844305" cy="542969"/>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ホームベース 23">
              <a:extLst>
                <a:ext uri="{FF2B5EF4-FFF2-40B4-BE49-F238E27FC236}">
                  <a16:creationId xmlns:a16="http://schemas.microsoft.com/office/drawing/2014/main" id="{902AD3CC-3910-2BEF-DC32-7441F4A07774}"/>
                </a:ext>
              </a:extLst>
            </p:cNvPr>
            <p:cNvSpPr/>
            <p:nvPr/>
          </p:nvSpPr>
          <p:spPr>
            <a:xfrm>
              <a:off x="1850895" y="5023018"/>
              <a:ext cx="844305" cy="542969"/>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ホームベース 24">
              <a:extLst>
                <a:ext uri="{FF2B5EF4-FFF2-40B4-BE49-F238E27FC236}">
                  <a16:creationId xmlns:a16="http://schemas.microsoft.com/office/drawing/2014/main" id="{DE83357D-55BF-87A8-7749-E3D16D8D91EC}"/>
                </a:ext>
              </a:extLst>
            </p:cNvPr>
            <p:cNvSpPr/>
            <p:nvPr/>
          </p:nvSpPr>
          <p:spPr>
            <a:xfrm>
              <a:off x="1318180" y="5023018"/>
              <a:ext cx="844305" cy="542969"/>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ホームベース 15">
              <a:extLst>
                <a:ext uri="{FF2B5EF4-FFF2-40B4-BE49-F238E27FC236}">
                  <a16:creationId xmlns:a16="http://schemas.microsoft.com/office/drawing/2014/main" id="{1177B4C5-13D8-0D2E-D0C1-7718259A3E07}"/>
                </a:ext>
              </a:extLst>
            </p:cNvPr>
            <p:cNvSpPr/>
            <p:nvPr/>
          </p:nvSpPr>
          <p:spPr>
            <a:xfrm>
              <a:off x="824998" y="5023018"/>
              <a:ext cx="844305" cy="542969"/>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ホームベース 18">
              <a:extLst>
                <a:ext uri="{FF2B5EF4-FFF2-40B4-BE49-F238E27FC236}">
                  <a16:creationId xmlns:a16="http://schemas.microsoft.com/office/drawing/2014/main" id="{8915CFD4-8ECC-38F5-D97E-6F1574256354}"/>
                </a:ext>
              </a:extLst>
            </p:cNvPr>
            <p:cNvSpPr/>
            <p:nvPr/>
          </p:nvSpPr>
          <p:spPr>
            <a:xfrm>
              <a:off x="335013" y="5023018"/>
              <a:ext cx="844305" cy="542969"/>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U ターン矢印 39">
              <a:extLst>
                <a:ext uri="{FF2B5EF4-FFF2-40B4-BE49-F238E27FC236}">
                  <a16:creationId xmlns:a16="http://schemas.microsoft.com/office/drawing/2014/main" id="{77158F46-4DB7-F87F-4FA1-BECA487005C1}"/>
                </a:ext>
              </a:extLst>
            </p:cNvPr>
            <p:cNvSpPr/>
            <p:nvPr/>
          </p:nvSpPr>
          <p:spPr>
            <a:xfrm rot="16200000" flipV="1">
              <a:off x="672722" y="4324212"/>
              <a:ext cx="741619" cy="533124"/>
            </a:xfrm>
            <a:prstGeom prst="utur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U ターン矢印 40">
              <a:extLst>
                <a:ext uri="{FF2B5EF4-FFF2-40B4-BE49-F238E27FC236}">
                  <a16:creationId xmlns:a16="http://schemas.microsoft.com/office/drawing/2014/main" id="{0B1F07FD-86CE-A9FE-66FE-BE93045AAA55}"/>
                </a:ext>
              </a:extLst>
            </p:cNvPr>
            <p:cNvSpPr/>
            <p:nvPr/>
          </p:nvSpPr>
          <p:spPr>
            <a:xfrm rot="5400000" flipV="1">
              <a:off x="230020" y="4385646"/>
              <a:ext cx="741619" cy="533124"/>
            </a:xfrm>
            <a:prstGeom prst="utur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U ターン矢印 41">
              <a:extLst>
                <a:ext uri="{FF2B5EF4-FFF2-40B4-BE49-F238E27FC236}">
                  <a16:creationId xmlns:a16="http://schemas.microsoft.com/office/drawing/2014/main" id="{40B3E2B3-1AF0-8ECF-558B-C71FE03A8ABC}"/>
                </a:ext>
              </a:extLst>
            </p:cNvPr>
            <p:cNvSpPr/>
            <p:nvPr/>
          </p:nvSpPr>
          <p:spPr>
            <a:xfrm rot="16200000" flipV="1">
              <a:off x="1690846" y="4324212"/>
              <a:ext cx="741619" cy="533124"/>
            </a:xfrm>
            <a:prstGeom prst="utur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U ターン矢印 42">
              <a:extLst>
                <a:ext uri="{FF2B5EF4-FFF2-40B4-BE49-F238E27FC236}">
                  <a16:creationId xmlns:a16="http://schemas.microsoft.com/office/drawing/2014/main" id="{B5C60608-526F-8AE9-DD8D-65D3EFD4325B}"/>
                </a:ext>
              </a:extLst>
            </p:cNvPr>
            <p:cNvSpPr/>
            <p:nvPr/>
          </p:nvSpPr>
          <p:spPr>
            <a:xfrm rot="5400000" flipV="1">
              <a:off x="1248144" y="4385646"/>
              <a:ext cx="741619" cy="533124"/>
            </a:xfrm>
            <a:prstGeom prst="utur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U ターン矢印 43">
              <a:extLst>
                <a:ext uri="{FF2B5EF4-FFF2-40B4-BE49-F238E27FC236}">
                  <a16:creationId xmlns:a16="http://schemas.microsoft.com/office/drawing/2014/main" id="{DBEC2ED6-9AEB-C053-1238-A6E90ED23F8A}"/>
                </a:ext>
              </a:extLst>
            </p:cNvPr>
            <p:cNvSpPr/>
            <p:nvPr/>
          </p:nvSpPr>
          <p:spPr>
            <a:xfrm rot="16200000" flipV="1">
              <a:off x="2738135" y="4324212"/>
              <a:ext cx="741619" cy="533124"/>
            </a:xfrm>
            <a:prstGeom prst="utur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U ターン矢印 44">
              <a:extLst>
                <a:ext uri="{FF2B5EF4-FFF2-40B4-BE49-F238E27FC236}">
                  <a16:creationId xmlns:a16="http://schemas.microsoft.com/office/drawing/2014/main" id="{A533E903-988A-9581-490B-2A0EF2E5332C}"/>
                </a:ext>
              </a:extLst>
            </p:cNvPr>
            <p:cNvSpPr/>
            <p:nvPr/>
          </p:nvSpPr>
          <p:spPr>
            <a:xfrm rot="5400000" flipV="1">
              <a:off x="2295433" y="4385646"/>
              <a:ext cx="741619" cy="533124"/>
            </a:xfrm>
            <a:prstGeom prst="utur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U ターン矢印 45">
              <a:extLst>
                <a:ext uri="{FF2B5EF4-FFF2-40B4-BE49-F238E27FC236}">
                  <a16:creationId xmlns:a16="http://schemas.microsoft.com/office/drawing/2014/main" id="{F2EBD6A0-8F1E-0F5D-15DA-EFD32427A1EE}"/>
                </a:ext>
              </a:extLst>
            </p:cNvPr>
            <p:cNvSpPr/>
            <p:nvPr/>
          </p:nvSpPr>
          <p:spPr>
            <a:xfrm rot="16200000" flipV="1">
              <a:off x="3790443" y="4324212"/>
              <a:ext cx="741619" cy="533124"/>
            </a:xfrm>
            <a:prstGeom prst="utur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U ターン矢印 46">
              <a:extLst>
                <a:ext uri="{FF2B5EF4-FFF2-40B4-BE49-F238E27FC236}">
                  <a16:creationId xmlns:a16="http://schemas.microsoft.com/office/drawing/2014/main" id="{AF0E23DE-7613-C486-C837-BF365F1B249B}"/>
                </a:ext>
              </a:extLst>
            </p:cNvPr>
            <p:cNvSpPr/>
            <p:nvPr/>
          </p:nvSpPr>
          <p:spPr>
            <a:xfrm rot="5400000" flipV="1">
              <a:off x="3347741" y="4385646"/>
              <a:ext cx="741619" cy="533124"/>
            </a:xfrm>
            <a:prstGeom prst="utur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U ターン矢印 47">
              <a:extLst>
                <a:ext uri="{FF2B5EF4-FFF2-40B4-BE49-F238E27FC236}">
                  <a16:creationId xmlns:a16="http://schemas.microsoft.com/office/drawing/2014/main" id="{C81E802E-B03D-2526-636E-7AFBBA86044D}"/>
                </a:ext>
              </a:extLst>
            </p:cNvPr>
            <p:cNvSpPr/>
            <p:nvPr/>
          </p:nvSpPr>
          <p:spPr>
            <a:xfrm rot="16200000" flipV="1">
              <a:off x="4851298" y="4324211"/>
              <a:ext cx="741619" cy="533124"/>
            </a:xfrm>
            <a:prstGeom prst="utur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U ターン矢印 48">
              <a:extLst>
                <a:ext uri="{FF2B5EF4-FFF2-40B4-BE49-F238E27FC236}">
                  <a16:creationId xmlns:a16="http://schemas.microsoft.com/office/drawing/2014/main" id="{6EFCD566-FFEE-298E-85E4-B88F41D89E39}"/>
                </a:ext>
              </a:extLst>
            </p:cNvPr>
            <p:cNvSpPr/>
            <p:nvPr/>
          </p:nvSpPr>
          <p:spPr>
            <a:xfrm rot="5400000" flipV="1">
              <a:off x="4408596" y="4385645"/>
              <a:ext cx="741619" cy="533124"/>
            </a:xfrm>
            <a:prstGeom prst="utur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U ターン矢印 49">
              <a:extLst>
                <a:ext uri="{FF2B5EF4-FFF2-40B4-BE49-F238E27FC236}">
                  <a16:creationId xmlns:a16="http://schemas.microsoft.com/office/drawing/2014/main" id="{95FBBAC9-DFDC-EC9D-A0FB-92707313BD01}"/>
                </a:ext>
              </a:extLst>
            </p:cNvPr>
            <p:cNvSpPr/>
            <p:nvPr/>
          </p:nvSpPr>
          <p:spPr>
            <a:xfrm rot="16200000" flipV="1">
              <a:off x="5877968" y="4324211"/>
              <a:ext cx="741619" cy="533124"/>
            </a:xfrm>
            <a:prstGeom prst="utur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U ターン矢印 50">
              <a:extLst>
                <a:ext uri="{FF2B5EF4-FFF2-40B4-BE49-F238E27FC236}">
                  <a16:creationId xmlns:a16="http://schemas.microsoft.com/office/drawing/2014/main" id="{67824A01-0B22-92F5-3B98-7ED91A64F20C}"/>
                </a:ext>
              </a:extLst>
            </p:cNvPr>
            <p:cNvSpPr/>
            <p:nvPr/>
          </p:nvSpPr>
          <p:spPr>
            <a:xfrm rot="5400000" flipV="1">
              <a:off x="5435266" y="4385645"/>
              <a:ext cx="741619" cy="533124"/>
            </a:xfrm>
            <a:prstGeom prst="utur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U ターン矢印 51">
              <a:extLst>
                <a:ext uri="{FF2B5EF4-FFF2-40B4-BE49-F238E27FC236}">
                  <a16:creationId xmlns:a16="http://schemas.microsoft.com/office/drawing/2014/main" id="{0FD6218A-099B-8A86-0CCD-16A5643FC765}"/>
                </a:ext>
              </a:extLst>
            </p:cNvPr>
            <p:cNvSpPr/>
            <p:nvPr/>
          </p:nvSpPr>
          <p:spPr>
            <a:xfrm rot="16200000" flipV="1">
              <a:off x="6933803" y="4324211"/>
              <a:ext cx="741619" cy="533124"/>
            </a:xfrm>
            <a:prstGeom prst="utur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U ターン矢印 52">
              <a:extLst>
                <a:ext uri="{FF2B5EF4-FFF2-40B4-BE49-F238E27FC236}">
                  <a16:creationId xmlns:a16="http://schemas.microsoft.com/office/drawing/2014/main" id="{9B32A036-0AE4-4A38-0E98-42F249366560}"/>
                </a:ext>
              </a:extLst>
            </p:cNvPr>
            <p:cNvSpPr/>
            <p:nvPr/>
          </p:nvSpPr>
          <p:spPr>
            <a:xfrm rot="5400000" flipV="1">
              <a:off x="6491101" y="4385645"/>
              <a:ext cx="741619" cy="533124"/>
            </a:xfrm>
            <a:prstGeom prst="utur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U ターン矢印 53">
              <a:extLst>
                <a:ext uri="{FF2B5EF4-FFF2-40B4-BE49-F238E27FC236}">
                  <a16:creationId xmlns:a16="http://schemas.microsoft.com/office/drawing/2014/main" id="{2EC12157-7116-0DB7-7F4F-97C08B716A43}"/>
                </a:ext>
              </a:extLst>
            </p:cNvPr>
            <p:cNvSpPr/>
            <p:nvPr/>
          </p:nvSpPr>
          <p:spPr>
            <a:xfrm rot="16200000" flipV="1">
              <a:off x="7994657" y="4324211"/>
              <a:ext cx="741619" cy="533124"/>
            </a:xfrm>
            <a:prstGeom prst="utur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U ターン矢印 54">
              <a:extLst>
                <a:ext uri="{FF2B5EF4-FFF2-40B4-BE49-F238E27FC236}">
                  <a16:creationId xmlns:a16="http://schemas.microsoft.com/office/drawing/2014/main" id="{EFE507A6-CFDB-1C98-1D20-4F8E8731DA82}"/>
                </a:ext>
              </a:extLst>
            </p:cNvPr>
            <p:cNvSpPr/>
            <p:nvPr/>
          </p:nvSpPr>
          <p:spPr>
            <a:xfrm rot="5400000" flipV="1">
              <a:off x="7551955" y="4385645"/>
              <a:ext cx="741619" cy="533124"/>
            </a:xfrm>
            <a:prstGeom prst="utur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テキスト ボックス 56">
              <a:extLst>
                <a:ext uri="{FF2B5EF4-FFF2-40B4-BE49-F238E27FC236}">
                  <a16:creationId xmlns:a16="http://schemas.microsoft.com/office/drawing/2014/main" id="{818784CB-8CB4-F3D1-FCC4-F85A08D4CEDE}"/>
                </a:ext>
              </a:extLst>
            </p:cNvPr>
            <p:cNvSpPr txBox="1"/>
            <p:nvPr/>
          </p:nvSpPr>
          <p:spPr>
            <a:xfrm>
              <a:off x="282881" y="5722251"/>
              <a:ext cx="6013185" cy="830997"/>
            </a:xfrm>
            <a:prstGeom prst="rect">
              <a:avLst/>
            </a:prstGeom>
            <a:noFill/>
          </p:spPr>
          <p:txBody>
            <a:bodyPr wrap="none" rtlCol="0">
              <a:spAutoFit/>
            </a:bodyPr>
            <a:lstStyle/>
            <a:p>
              <a:pPr marL="285750" indent="-285750">
                <a:buFont typeface="Wingdings" pitchFamily="2" charset="2"/>
                <a:buChar char="Ø"/>
              </a:pPr>
              <a:r>
                <a:rPr kumimoji="1" lang="ja-JP" altLang="en-US" sz="1600">
                  <a:latin typeface="Meiryo" panose="020B0604030504040204" pitchFamily="34" charset="-128"/>
                  <a:ea typeface="Meiryo" panose="020B0604030504040204" pitchFamily="34" charset="-128"/>
                </a:rPr>
                <a:t>要件定義は仮設（仕様は確定できないという前提）</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a:latin typeface="Meiryo" panose="020B0604030504040204" pitchFamily="34" charset="-128"/>
                  <a:ea typeface="Meiryo" panose="020B0604030504040204" pitchFamily="34" charset="-128"/>
                </a:rPr>
                <a:t>仕様変更を積極的に受け入れる（事業目的の達成を目指す）</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600">
                  <a:latin typeface="Meiryo" panose="020B0604030504040204" pitchFamily="34" charset="-128"/>
                  <a:ea typeface="Meiryo" panose="020B0604030504040204" pitchFamily="34" charset="-128"/>
                </a:rPr>
                <a:t>事業目的を達成して完了（仕様ではなく成果を優先）</a:t>
              </a:r>
            </a:p>
          </p:txBody>
        </p:sp>
        <p:sp>
          <p:nvSpPr>
            <p:cNvPr id="58" name="テキスト ボックス 57">
              <a:extLst>
                <a:ext uri="{FF2B5EF4-FFF2-40B4-BE49-F238E27FC236}">
                  <a16:creationId xmlns:a16="http://schemas.microsoft.com/office/drawing/2014/main" id="{09EC7B69-3A9F-C402-FBB4-16E7EF34077D}"/>
                </a:ext>
              </a:extLst>
            </p:cNvPr>
            <p:cNvSpPr txBox="1"/>
            <p:nvPr/>
          </p:nvSpPr>
          <p:spPr>
            <a:xfrm>
              <a:off x="250777" y="3814403"/>
              <a:ext cx="6878806" cy="369332"/>
            </a:xfrm>
            <a:prstGeom prst="rect">
              <a:avLst/>
            </a:prstGeom>
            <a:noFill/>
          </p:spPr>
          <p:txBody>
            <a:bodyPr wrap="none" rtlCol="0">
              <a:spAutoFit/>
            </a:bodyPr>
            <a:lstStyle/>
            <a:p>
              <a:r>
                <a:rPr lang="ja-JP" altLang="en-US" b="1" dirty="0">
                  <a:latin typeface="Meiryo" panose="020B0604030504040204" pitchFamily="34" charset="-128"/>
                  <a:ea typeface="Meiryo" panose="020B0604030504040204" pitchFamily="34" charset="-128"/>
                </a:rPr>
                <a:t>アジャイル開発</a:t>
              </a:r>
              <a:r>
                <a:rPr lang="ja-JP" altLang="en-US"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高品質で無駄なく変更要求に即応できるソフトウェアの実現</a:t>
              </a:r>
              <a:endParaRPr kumimoji="1" lang="ja-JP" altLang="en-US" sz="1400" dirty="0">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E4DFA901-1E29-022D-568D-F43FD094B13B}"/>
                </a:ext>
              </a:extLst>
            </p:cNvPr>
            <p:cNvSpPr txBox="1"/>
            <p:nvPr/>
          </p:nvSpPr>
          <p:spPr>
            <a:xfrm>
              <a:off x="6830954" y="5683604"/>
              <a:ext cx="1826142" cy="830997"/>
            </a:xfrm>
            <a:prstGeom prst="rect">
              <a:avLst/>
            </a:prstGeom>
            <a:noFill/>
          </p:spPr>
          <p:txBody>
            <a:bodyPr wrap="none" rtlCol="0">
              <a:spAutoFit/>
            </a:bodyPr>
            <a:lstStyle/>
            <a:p>
              <a:pPr algn="r"/>
              <a:r>
                <a:rPr kumimoji="1" lang="ja-JP" altLang="en-US" sz="1600" b="1">
                  <a:solidFill>
                    <a:srgbClr val="0070C0"/>
                  </a:solidFill>
                  <a:latin typeface="Meiryo" panose="020B0604030504040204" pitchFamily="34" charset="-128"/>
                  <a:ea typeface="Meiryo" panose="020B0604030504040204" pitchFamily="34" charset="-128"/>
                </a:rPr>
                <a:t>仕様を予め</a:t>
              </a:r>
              <a:endParaRPr kumimoji="1" lang="en-US" altLang="ja-JP" sz="1600" b="1" dirty="0">
                <a:solidFill>
                  <a:srgbClr val="0070C0"/>
                </a:solidFill>
                <a:latin typeface="Meiryo" panose="020B0604030504040204" pitchFamily="34" charset="-128"/>
                <a:ea typeface="Meiryo" panose="020B0604030504040204" pitchFamily="34" charset="-128"/>
              </a:endParaRPr>
            </a:p>
            <a:p>
              <a:pPr algn="r"/>
              <a:r>
                <a:rPr kumimoji="1" lang="ja-JP" altLang="en-US" sz="1600" b="1">
                  <a:solidFill>
                    <a:srgbClr val="0070C0"/>
                  </a:solidFill>
                  <a:latin typeface="Meiryo" panose="020B0604030504040204" pitchFamily="34" charset="-128"/>
                  <a:ea typeface="Meiryo" panose="020B0604030504040204" pitchFamily="34" charset="-128"/>
                </a:rPr>
                <a:t>決められない時代</a:t>
              </a:r>
              <a:endParaRPr kumimoji="1" lang="en-US" altLang="ja-JP" sz="1600" b="1" dirty="0">
                <a:solidFill>
                  <a:srgbClr val="0070C0"/>
                </a:solidFill>
                <a:latin typeface="Meiryo" panose="020B0604030504040204" pitchFamily="34" charset="-128"/>
                <a:ea typeface="Meiryo" panose="020B0604030504040204" pitchFamily="34" charset="-128"/>
              </a:endParaRPr>
            </a:p>
            <a:p>
              <a:pPr algn="r"/>
              <a:r>
                <a:rPr kumimoji="1" lang="ja-JP" altLang="en-US" sz="1600" b="1">
                  <a:solidFill>
                    <a:srgbClr val="0070C0"/>
                  </a:solidFill>
                  <a:latin typeface="Meiryo" panose="020B0604030504040204" pitchFamily="34" charset="-128"/>
                  <a:ea typeface="Meiryo" panose="020B0604030504040204" pitchFamily="34" charset="-128"/>
                </a:rPr>
                <a:t>の開発</a:t>
              </a:r>
            </a:p>
          </p:txBody>
        </p:sp>
      </p:grpSp>
    </p:spTree>
    <p:extLst>
      <p:ext uri="{BB962C8B-B14F-4D97-AF65-F5344CB8AC3E}">
        <p14:creationId xmlns:p14="http://schemas.microsoft.com/office/powerpoint/2010/main" val="360346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wipe(up)">
                                      <p:cBhvr>
                                        <p:cTn id="14" dur="500"/>
                                        <p:tgtEl>
                                          <p:spTgt spid="6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23528" y="4256047"/>
            <a:ext cx="4176464" cy="12611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644008" y="4256046"/>
            <a:ext cx="4176464" cy="126118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323528" y="1303718"/>
            <a:ext cx="8496944" cy="158417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参考：</a:t>
            </a:r>
            <a:r>
              <a:rPr lang="ja-JP" altLang="en-US"/>
              <a:t>スクラムと</a:t>
            </a:r>
            <a:r>
              <a:rPr kumimoji="1" lang="ja-JP" altLang="en-US"/>
              <a:t>スクラム</a:t>
            </a:r>
            <a:r>
              <a:rPr kumimoji="1" lang="ja-JP" altLang="en-US" dirty="0"/>
              <a:t>・マスター</a:t>
            </a:r>
          </a:p>
        </p:txBody>
      </p:sp>
      <p:sp>
        <p:nvSpPr>
          <p:cNvPr id="5" name="正方形/長方形 4"/>
          <p:cNvSpPr/>
          <p:nvPr/>
        </p:nvSpPr>
        <p:spPr>
          <a:xfrm>
            <a:off x="483711" y="1436007"/>
            <a:ext cx="8176577" cy="1323439"/>
          </a:xfrm>
          <a:prstGeom prst="rect">
            <a:avLst/>
          </a:prstGeom>
        </p:spPr>
        <p:txBody>
          <a:bodyPr wrap="square">
            <a:spAutoFit/>
          </a:bodyPr>
          <a:lstStyle/>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チームの機能や効率化を支援する </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チームが最大パフォーマンスを発揮できる環境を作る</a:t>
            </a:r>
            <a:br>
              <a:rPr lang="en-US" altLang="ja-JP" sz="2000" dirty="0">
                <a:solidFill>
                  <a:schemeClr val="bg1"/>
                </a:solidFill>
                <a:latin typeface="Meiryo" charset="-128"/>
                <a:ea typeface="Meiryo" charset="-128"/>
                <a:cs typeface="Meiryo" charset="-128"/>
              </a:rPr>
            </a:br>
            <a:r>
              <a:rPr lang="ja-JP" altLang="en-US" sz="2000" dirty="0">
                <a:solidFill>
                  <a:schemeClr val="bg1"/>
                </a:solidFill>
                <a:latin typeface="Meiryo" charset="-128"/>
                <a:ea typeface="Meiryo" charset="-128"/>
                <a:cs typeface="Meiryo" charset="-128"/>
              </a:rPr>
              <a:t>＝　妨害からチームを守る</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チームがスクラム・プロセス通りに作業を実施できる様に支援する</a:t>
            </a:r>
            <a:endParaRPr lang="en-US" altLang="ja-JP" sz="2000" dirty="0">
              <a:solidFill>
                <a:schemeClr val="bg1"/>
              </a:solidFill>
              <a:latin typeface="Meiryo" charset="-128"/>
              <a:ea typeface="Meiryo" charset="-128"/>
              <a:cs typeface="Meiryo" charset="-128"/>
            </a:endParaRPr>
          </a:p>
        </p:txBody>
      </p:sp>
      <p:sp>
        <p:nvSpPr>
          <p:cNvPr id="6" name="正方形/長方形 5"/>
          <p:cNvSpPr/>
          <p:nvPr/>
        </p:nvSpPr>
        <p:spPr>
          <a:xfrm>
            <a:off x="476000" y="4432275"/>
            <a:ext cx="3871519"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チームに気付きを与える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チームの自律を支援する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チームの能力をユーザーに売り込む</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プロジェクト関係者間の信頼感を醸成する</a:t>
            </a:r>
            <a:endParaRPr lang="en-US" altLang="ja-JP" sz="1400" dirty="0">
              <a:solidFill>
                <a:schemeClr val="bg1"/>
              </a:solidFill>
              <a:latin typeface="Meiryo" charset="-128"/>
              <a:ea typeface="Meiryo" charset="-128"/>
              <a:cs typeface="Meiryo" charset="-128"/>
            </a:endParaRPr>
          </a:p>
        </p:txBody>
      </p:sp>
      <p:sp>
        <p:nvSpPr>
          <p:cNvPr id="7" name="正方形/長方形 6"/>
          <p:cNvSpPr/>
          <p:nvPr/>
        </p:nvSpPr>
        <p:spPr>
          <a:xfrm>
            <a:off x="5186172" y="4432276"/>
            <a:ext cx="3092135"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お客様(ユーザー)第一の思想</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ジャスト・イン・タイムの徹底 </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カイゼン活動の促進</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チームのモチベーションの向上</a:t>
            </a:r>
          </a:p>
        </p:txBody>
      </p:sp>
      <p:grpSp>
        <p:nvGrpSpPr>
          <p:cNvPr id="12" name="図形グループ 11"/>
          <p:cNvGrpSpPr/>
          <p:nvPr/>
        </p:nvGrpSpPr>
        <p:grpSpPr>
          <a:xfrm>
            <a:off x="3086342" y="3367713"/>
            <a:ext cx="231924" cy="471366"/>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3438730" y="3506349"/>
            <a:ext cx="2800767"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スクラム･マスター</a:t>
            </a:r>
          </a:p>
        </p:txBody>
      </p:sp>
      <p:sp>
        <p:nvSpPr>
          <p:cNvPr id="9" name="上矢印 8"/>
          <p:cNvSpPr/>
          <p:nvPr/>
        </p:nvSpPr>
        <p:spPr>
          <a:xfrm>
            <a:off x="1889700" y="3037945"/>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p:cNvSpPr/>
          <p:nvPr/>
        </p:nvSpPr>
        <p:spPr>
          <a:xfrm>
            <a:off x="6210180" y="3056433"/>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82919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参考：</a:t>
            </a:r>
            <a:r>
              <a:rPr lang="ja-JP" altLang="en-US"/>
              <a:t>スクラムと</a:t>
            </a:r>
            <a:r>
              <a:rPr kumimoji="1" lang="ja-JP" altLang="en-US"/>
              <a:t>開発</a:t>
            </a:r>
            <a:r>
              <a:rPr kumimoji="1" lang="ja-JP" altLang="en-US" dirty="0"/>
              <a:t>チーム</a:t>
            </a:r>
          </a:p>
        </p:txBody>
      </p:sp>
      <p:sp>
        <p:nvSpPr>
          <p:cNvPr id="4" name="正方形/長方形 3"/>
          <p:cNvSpPr/>
          <p:nvPr/>
        </p:nvSpPr>
        <p:spPr>
          <a:xfrm>
            <a:off x="179512" y="1026590"/>
            <a:ext cx="8784976" cy="5324535"/>
          </a:xfrm>
          <a:prstGeom prst="rect">
            <a:avLst/>
          </a:prstGeom>
        </p:spPr>
        <p:txBody>
          <a:bodyPr wrap="square">
            <a:spAutoFit/>
          </a:bodyPr>
          <a:lstStyle/>
          <a:p>
            <a:pPr marL="360000" indent="-342900">
              <a:spcBef>
                <a:spcPts val="600"/>
              </a:spcBef>
              <a:buFont typeface="Wingdings" charset="2"/>
              <a:buChar char="l"/>
            </a:pPr>
            <a:r>
              <a:rPr lang="ja-JP" altLang="en-US" sz="2000" b="1" dirty="0">
                <a:latin typeface="Meiryo" charset="-128"/>
                <a:ea typeface="Meiryo" charset="-128"/>
                <a:cs typeface="Meiryo" charset="-128"/>
              </a:rPr>
              <a:t>自己組織的なチーム</a:t>
            </a:r>
            <a:r>
              <a:rPr lang="ja-JP" altLang="en-US" sz="2000" dirty="0">
                <a:latin typeface="Meiryo" charset="-128"/>
                <a:ea typeface="Meiryo" charset="-128"/>
                <a:cs typeface="Meiryo" charset="-128"/>
              </a:rPr>
              <a:t>である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自律性</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メンバーが自ら日々の仕事を管理する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自己超越</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常に目標を達成するように自らを追い込み、常に自身のプラクティスを改善する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相互交換作用</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機能横断的かつ定めた役割がない</a:t>
            </a:r>
            <a:endParaRPr lang="en-US" altLang="ja-JP" sz="16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目標にコミット</a:t>
            </a:r>
            <a:r>
              <a:rPr lang="ja-JP" altLang="en-US" sz="2000" dirty="0">
                <a:latin typeface="Meiryo" charset="-128"/>
                <a:ea typeface="Meiryo" charset="-128"/>
                <a:cs typeface="Meiryo" charset="-128"/>
              </a:rPr>
              <a:t>する義務がある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チームはスプリント計画ミーティングでコミットした目標を達成する責 任を持つ</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目標達成につながるならば</a:t>
            </a:r>
            <a:r>
              <a:rPr lang="ja-JP" altLang="en-US" sz="2000" b="1" dirty="0">
                <a:latin typeface="Meiryo" charset="-128"/>
                <a:ea typeface="Meiryo" charset="-128"/>
                <a:cs typeface="Meiryo" charset="-128"/>
              </a:rPr>
              <a:t>方法を限定しない</a:t>
            </a:r>
            <a:endParaRPr lang="en-US" altLang="ja-JP" sz="2000" b="1"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チームは全ての決断を下す権限、必要なことを何でも行う権限、あらゆる障害の除去を依頼する権限を持つ </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争議は</a:t>
            </a:r>
            <a:r>
              <a:rPr lang="ja-JP" altLang="en-US" sz="2000" b="1" dirty="0">
                <a:latin typeface="Meiryo" charset="-128"/>
                <a:ea typeface="Meiryo" charset="-128"/>
                <a:cs typeface="Meiryo" charset="-128"/>
              </a:rPr>
              <a:t>チーム内で解決</a:t>
            </a:r>
            <a:r>
              <a:rPr lang="ja-JP" altLang="en-US" sz="2000" dirty="0">
                <a:latin typeface="Meiryo" charset="-128"/>
                <a:ea typeface="Meiryo" charset="-128"/>
                <a:cs typeface="Meiryo" charset="-128"/>
              </a:rPr>
              <a:t>する</a:t>
            </a:r>
            <a:endParaRPr lang="en-US" altLang="ja-JP" sz="20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作業規約</a:t>
            </a:r>
            <a:r>
              <a:rPr lang="ja-JP" altLang="en-US" sz="2000" dirty="0">
                <a:latin typeface="Meiryo" charset="-128"/>
                <a:ea typeface="Meiryo" charset="-128"/>
                <a:cs typeface="Meiryo" charset="-128"/>
              </a:rPr>
              <a:t>を作る</a:t>
            </a:r>
          </a:p>
        </p:txBody>
      </p:sp>
    </p:spTree>
    <p:extLst>
      <p:ext uri="{BB962C8B-B14F-4D97-AF65-F5344CB8AC3E}">
        <p14:creationId xmlns:p14="http://schemas.microsoft.com/office/powerpoint/2010/main" val="530884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参考：エクストリーム</a:t>
            </a:r>
            <a:r>
              <a:rPr kumimoji="1" lang="ja-JP" altLang="en-US" dirty="0"/>
              <a:t>･プログラミング（</a:t>
            </a:r>
            <a:r>
              <a:rPr kumimoji="1" lang="en-US" altLang="ja-JP" dirty="0"/>
              <a:t>XP</a:t>
            </a:r>
            <a:r>
              <a:rPr kumimoji="1" lang="ja-JP" altLang="en-US" dirty="0"/>
              <a:t>）</a:t>
            </a:r>
          </a:p>
        </p:txBody>
      </p:sp>
      <p:sp>
        <p:nvSpPr>
          <p:cNvPr id="4" name="正方形/長方形 3"/>
          <p:cNvSpPr/>
          <p:nvPr/>
        </p:nvSpPr>
        <p:spPr>
          <a:xfrm>
            <a:off x="128833" y="1484784"/>
            <a:ext cx="8886334" cy="4955203"/>
          </a:xfrm>
          <a:prstGeom prst="rect">
            <a:avLst/>
          </a:prstGeom>
        </p:spPr>
        <p:txBody>
          <a:bodyPr wrap="square">
            <a:spAutoFit/>
          </a:bodyPr>
          <a:lstStyle/>
          <a:p>
            <a:pPr marL="342900" indent="-342900">
              <a:buFont typeface="Wingdings" charset="2"/>
              <a:buChar char="l"/>
            </a:pPr>
            <a:r>
              <a:rPr lang="ja-JP" altLang="en-US" sz="2000" dirty="0">
                <a:latin typeface="Meiryo" charset="-128"/>
                <a:ea typeface="Meiryo" charset="-128"/>
                <a:cs typeface="Meiryo" charset="-128"/>
              </a:rPr>
              <a:t>テスト駆動開発（</a:t>
            </a:r>
            <a:r>
              <a:rPr lang="en-US" altLang="ja-JP" sz="2000" dirty="0">
                <a:latin typeface="Meiryo" charset="-128"/>
                <a:ea typeface="Meiryo" charset="-128"/>
                <a:cs typeface="Meiryo" charset="-128"/>
              </a:rPr>
              <a:t>Test-Driven Development</a:t>
            </a:r>
            <a:r>
              <a:rPr lang="ja-JP" altLang="en-US" sz="2000" dirty="0">
                <a:latin typeface="Meiryo" charset="-128"/>
                <a:ea typeface="Meiryo" charset="-128"/>
                <a:cs typeface="Meiryo" charset="-128"/>
              </a:rPr>
              <a:t>：TDD）＝テストファースト・プログラミング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実装する機能をテストするプログラムを書く</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コードを書いてテストする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デザインを見直す</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信号が青になる（テスト・コードが成功する）まで繰り返す</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リファクタリング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完成したコードの見直し（実装された機能を変えずに、コードをシンプルに、見やすくする）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任意の作業（全員が行う</a:t>
            </a:r>
            <a:r>
              <a:rPr lang="en-US" altLang="ja-JP" dirty="0">
                <a:latin typeface="Meiryo" charset="-128"/>
                <a:ea typeface="Meiryo" charset="-128"/>
                <a:cs typeface="Meiryo" charset="-128"/>
              </a:rPr>
              <a:t>&amp;</a:t>
            </a:r>
            <a:r>
              <a:rPr lang="ja-JP" altLang="en-US" dirty="0">
                <a:latin typeface="Meiryo" charset="-128"/>
                <a:ea typeface="Meiryo" charset="-128"/>
                <a:cs typeface="Meiryo" charset="-128"/>
              </a:rPr>
              <a:t>時間が空いたら行う）</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ペアプログラミング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ドライバー（コードを書く人）</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ナビゲーター（コードをチェックする人、ナビゲーションをする人） </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この役割を1日の中でペア間で、途中で交代する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ペアの組み合わせを毎日替える</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10分間ビルド</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自動的にシステム全体をビルドして、全てのテストを10分以内に実行させる</a:t>
            </a:r>
          </a:p>
        </p:txBody>
      </p:sp>
      <p:sp>
        <p:nvSpPr>
          <p:cNvPr id="5" name="正方形/長方形 4"/>
          <p:cNvSpPr/>
          <p:nvPr/>
        </p:nvSpPr>
        <p:spPr>
          <a:xfrm>
            <a:off x="107504" y="1052736"/>
            <a:ext cx="5569089" cy="369332"/>
          </a:xfrm>
          <a:prstGeom prst="rect">
            <a:avLst/>
          </a:prstGeom>
        </p:spPr>
        <p:txBody>
          <a:bodyPr wrap="none">
            <a:spAutoFit/>
          </a:bodyPr>
          <a:lstStyle/>
          <a:p>
            <a:r>
              <a:rPr lang="ja-JP" altLang="en-US" dirty="0">
                <a:latin typeface="Meiryo" charset="-128"/>
                <a:ea typeface="Meiryo" charset="-128"/>
                <a:cs typeface="Meiryo" charset="-128"/>
              </a:rPr>
              <a:t>Kent Beck（1999年）によって提唱された開発手法</a:t>
            </a:r>
            <a:endParaRPr lang="en-US" altLang="ja-JP" dirty="0">
              <a:latin typeface="Meiryo" charset="-128"/>
              <a:ea typeface="Meiryo" charset="-128"/>
              <a:cs typeface="Meiryo" charset="-128"/>
            </a:endParaRPr>
          </a:p>
        </p:txBody>
      </p:sp>
    </p:spTree>
    <p:extLst>
      <p:ext uri="{BB962C8B-B14F-4D97-AF65-F5344CB8AC3E}">
        <p14:creationId xmlns:p14="http://schemas.microsoft.com/office/powerpoint/2010/main" val="1893099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7E7618-045D-4342-98C2-C2C5B56FC2BF}"/>
              </a:ext>
            </a:extLst>
          </p:cNvPr>
          <p:cNvSpPr>
            <a:spLocks noGrp="1"/>
          </p:cNvSpPr>
          <p:nvPr>
            <p:ph type="title"/>
          </p:nvPr>
        </p:nvSpPr>
        <p:spPr/>
        <p:txBody>
          <a:bodyPr/>
          <a:lstStyle/>
          <a:p>
            <a:r>
              <a:rPr kumimoji="1" lang="ja-JP" altLang="en-US"/>
              <a:t>参考：アジャイル開発で品質が向上する理由</a:t>
            </a:r>
            <a:r>
              <a:rPr kumimoji="1" lang="en-US" altLang="ja-JP" dirty="0"/>
              <a:t> 2</a:t>
            </a:r>
            <a:endParaRPr kumimoji="1" lang="ja-JP" altLang="en-US"/>
          </a:p>
        </p:txBody>
      </p:sp>
      <p:sp>
        <p:nvSpPr>
          <p:cNvPr id="4" name="コンテンツ プレースホルダー 2">
            <a:extLst>
              <a:ext uri="{FF2B5EF4-FFF2-40B4-BE49-F238E27FC236}">
                <a16:creationId xmlns:a16="http://schemas.microsoft.com/office/drawing/2014/main" id="{7C0D2724-3451-2C43-8AF7-E84B06907D0C}"/>
              </a:ext>
            </a:extLst>
          </p:cNvPr>
          <p:cNvSpPr txBox="1">
            <a:spLocks/>
          </p:cNvSpPr>
          <p:nvPr/>
        </p:nvSpPr>
        <p:spPr>
          <a:xfrm>
            <a:off x="588132" y="1029398"/>
            <a:ext cx="8424936" cy="5616624"/>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ムダ取りの原則を徹底する。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作業に</a:t>
            </a:r>
            <a:r>
              <a:rPr lang="ja-JP" altLang="en-US" sz="1600">
                <a:solidFill>
                  <a:srgbClr val="FF0000"/>
                </a:solidFill>
                <a:latin typeface="Meiryo" panose="020B0604030504040204" pitchFamily="34" charset="-128"/>
                <a:ea typeface="Meiryo" panose="020B0604030504040204" pitchFamily="34" charset="-128"/>
              </a:rPr>
              <a:t>ムラ</a:t>
            </a:r>
            <a:r>
              <a:rPr lang="ja-JP" altLang="en-US" sz="1600">
                <a:latin typeface="Meiryo" panose="020B0604030504040204" pitchFamily="34" charset="-128"/>
                <a:ea typeface="Meiryo" panose="020B0604030504040204" pitchFamily="34" charset="-128"/>
              </a:rPr>
              <a:t>があるから、</a:t>
            </a:r>
            <a:r>
              <a:rPr lang="ja-JP" altLang="en-US" sz="1600">
                <a:solidFill>
                  <a:srgbClr val="FF0000"/>
                </a:solidFill>
                <a:latin typeface="Meiryo" panose="020B0604030504040204" pitchFamily="34" charset="-128"/>
                <a:ea typeface="Meiryo" panose="020B0604030504040204" pitchFamily="34" charset="-128"/>
              </a:rPr>
              <a:t>ムリ</a:t>
            </a:r>
            <a:r>
              <a:rPr lang="ja-JP" altLang="en-US" sz="1600">
                <a:latin typeface="Meiryo" panose="020B0604030504040204" pitchFamily="34" charset="-128"/>
                <a:ea typeface="Meiryo" panose="020B0604030504040204" pitchFamily="34" charset="-128"/>
              </a:rPr>
              <a:t>をするようになる。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solidFill>
                  <a:srgbClr val="FF0000"/>
                </a:solidFill>
                <a:latin typeface="Meiryo" panose="020B0604030504040204" pitchFamily="34" charset="-128"/>
                <a:ea typeface="Meiryo" panose="020B0604030504040204" pitchFamily="34" charset="-128"/>
              </a:rPr>
              <a:t>	</a:t>
            </a:r>
            <a:r>
              <a:rPr lang="ja-JP" altLang="en-US" sz="1600">
                <a:solidFill>
                  <a:srgbClr val="FF0000"/>
                </a:solidFill>
                <a:latin typeface="Meiryo" panose="020B0604030504040204" pitchFamily="34" charset="-128"/>
                <a:ea typeface="Meiryo" panose="020B0604030504040204" pitchFamily="34" charset="-128"/>
              </a:rPr>
              <a:t>ムリ</a:t>
            </a:r>
            <a:r>
              <a:rPr lang="ja-JP" altLang="en-US" sz="1600">
                <a:latin typeface="Meiryo" panose="020B0604030504040204" pitchFamily="34" charset="-128"/>
                <a:ea typeface="Meiryo" panose="020B0604030504040204" pitchFamily="34" charset="-128"/>
              </a:rPr>
              <a:t>な作業をした結果、</a:t>
            </a:r>
            <a:r>
              <a:rPr lang="ja-JP" altLang="en-US" sz="1600">
                <a:solidFill>
                  <a:srgbClr val="FF0000"/>
                </a:solidFill>
                <a:latin typeface="Meiryo" panose="020B0604030504040204" pitchFamily="34" charset="-128"/>
                <a:ea typeface="Meiryo" panose="020B0604030504040204" pitchFamily="34" charset="-128"/>
              </a:rPr>
              <a:t>ムダ</a:t>
            </a:r>
            <a:r>
              <a:rPr lang="ja-JP" altLang="en-US" sz="1600">
                <a:latin typeface="Meiryo" panose="020B0604030504040204" pitchFamily="34" charset="-128"/>
                <a:ea typeface="Meiryo" panose="020B0604030504040204" pitchFamily="34" charset="-128"/>
              </a:rPr>
              <a:t>が生じる。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ムラを防止するのは、一定の作業リズム（タクトタイム＝タイムボックス）</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タスクの粒度を小さくする。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作業手順（工程設計）を考えなければタスクは小さくできない。</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タスクが小さくなれば、ミスを容易に発見できる。手戻りも小さい。</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タスクを小さくするとムダが見えてくる。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正味（本来の価値を作り込む）作業、付帯（事前、事後の）作業、ムダな作業</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タスクを小さくすることで、整流化が容易になる。（ボトルネックの解消：　一個流し生産）</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全員での作業で透明性が高まる。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一人で抱え込む仕事がなくなる。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事前に他人の目が届く（チェック）</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トヨタ生産方式（ＴＰＳ）の自働化の思想をプロセスに組み込める。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不良作業をしない。不良品を流さない。不良品を受け取らない。（自工程完結）</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不良が起こったらラインストップをして、関係者全員が異常に気づく。（見える化）</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作業者（開発者）に直接フィードバックする仕組みが構築できる。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2100" dirty="0">
                <a:latin typeface="Meiryo" panose="020B0604030504040204" pitchFamily="34" charset="-128"/>
                <a:ea typeface="Meiryo" panose="020B0604030504040204" pitchFamily="34" charset="-128"/>
              </a:rPr>
              <a:t>	『</a:t>
            </a:r>
            <a:r>
              <a:rPr lang="ja-JP" altLang="en-US" sz="2100">
                <a:latin typeface="Meiryo" panose="020B0604030504040204" pitchFamily="34" charset="-128"/>
                <a:ea typeface="Meiryo" panose="020B0604030504040204" pitchFamily="34" charset="-128"/>
              </a:rPr>
              <a:t>擦り合わせ</a:t>
            </a:r>
            <a:r>
              <a:rPr lang="en-US" altLang="ja-JP" sz="2100" dirty="0">
                <a:latin typeface="Meiryo" panose="020B0604030504040204" pitchFamily="34" charset="-128"/>
                <a:ea typeface="Meiryo" panose="020B0604030504040204" pitchFamily="34" charset="-128"/>
              </a:rPr>
              <a:t>』</a:t>
            </a:r>
            <a:r>
              <a:rPr lang="ja-JP" altLang="en-US" sz="2100">
                <a:latin typeface="Meiryo" panose="020B0604030504040204" pitchFamily="34" charset="-128"/>
                <a:ea typeface="Meiryo" panose="020B0604030504040204" pitchFamily="34" charset="-128"/>
              </a:rPr>
              <a:t>をしながら作業が進む。</a:t>
            </a:r>
            <a:endParaRPr lang="ja-JP" altLang="en-US" sz="21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51725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0C3F76-5839-9547-8F67-3C39E9BF85BA}"/>
              </a:ext>
            </a:extLst>
          </p:cNvPr>
          <p:cNvSpPr>
            <a:spLocks noGrp="1"/>
          </p:cNvSpPr>
          <p:nvPr>
            <p:ph type="title"/>
          </p:nvPr>
        </p:nvSpPr>
        <p:spPr/>
        <p:txBody>
          <a:bodyPr/>
          <a:lstStyle/>
          <a:p>
            <a:r>
              <a:rPr kumimoji="1" lang="ja-JP" altLang="en-US"/>
              <a:t>参考：</a:t>
            </a:r>
            <a:r>
              <a:rPr lang="ja-JP" altLang="en-US"/>
              <a:t>アジャイル開発で品質が向上する理由</a:t>
            </a:r>
            <a:r>
              <a:rPr lang="en-US" altLang="ja-JP" dirty="0"/>
              <a:t> 2</a:t>
            </a:r>
            <a:endParaRPr kumimoji="1" lang="ja-JP" altLang="en-US"/>
          </a:p>
        </p:txBody>
      </p:sp>
      <p:sp>
        <p:nvSpPr>
          <p:cNvPr id="4" name="正方形/長方形 3">
            <a:extLst>
              <a:ext uri="{FF2B5EF4-FFF2-40B4-BE49-F238E27FC236}">
                <a16:creationId xmlns:a16="http://schemas.microsoft.com/office/drawing/2014/main" id="{C7D0C6AA-C3DD-F843-8BDC-14574D695AB8}"/>
              </a:ext>
            </a:extLst>
          </p:cNvPr>
          <p:cNvSpPr/>
          <p:nvPr/>
        </p:nvSpPr>
        <p:spPr>
          <a:xfrm>
            <a:off x="381963" y="1124856"/>
            <a:ext cx="8712968" cy="5112425"/>
          </a:xfrm>
          <a:prstGeom prst="rect">
            <a:avLst/>
          </a:prstGeom>
        </p:spPr>
        <p:txBody>
          <a:bodyPr wrap="square">
            <a:spAutoFit/>
          </a:bodyPr>
          <a:lstStyle/>
          <a:p>
            <a:pPr>
              <a:lnSpc>
                <a:spcPct val="90000"/>
              </a:lnSpc>
              <a:spcBef>
                <a:spcPts val="960"/>
              </a:spcBef>
              <a:buSzPts val="1600"/>
            </a:pPr>
            <a:r>
              <a:rPr lang="ja-JP" altLang="ja-JP">
                <a:solidFill>
                  <a:srgbClr val="000000"/>
                </a:solidFill>
                <a:latin typeface="Meiryo" panose="020B0604030504040204" pitchFamily="34" charset="-128"/>
                <a:ea typeface="Meiryo" panose="020B0604030504040204" pitchFamily="34" charset="-128"/>
              </a:rPr>
              <a:t>タスクの粒度を小さくすることはＴＰＳにおける小ロット化と同様</a:t>
            </a:r>
            <a:endParaRPr lang="ja-JP" altLang="ja-JP">
              <a:latin typeface="Meiryo" panose="020B0604030504040204" pitchFamily="34" charset="-128"/>
              <a:ea typeface="Meiryo" panose="020B0604030504040204" pitchFamily="34" charset="-128"/>
            </a:endParaRPr>
          </a:p>
          <a:p>
            <a:pPr marL="742950" indent="-285750">
              <a:lnSpc>
                <a:spcPct val="90000"/>
              </a:lnSpc>
              <a:spcBef>
                <a:spcPts val="960"/>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「流れ」を作り、負荷を平準化し、柔軟性を高める</a:t>
            </a:r>
            <a:endParaRPr lang="en-US" altLang="ja-JP" sz="1400" dirty="0">
              <a:solidFill>
                <a:srgbClr val="000000"/>
              </a:solidFill>
              <a:latin typeface="Meiryo" panose="020B0604030504040204" pitchFamily="34" charset="-128"/>
              <a:ea typeface="Meiryo" panose="020B0604030504040204" pitchFamily="34" charset="-128"/>
            </a:endParaRPr>
          </a:p>
          <a:p>
            <a:pPr marL="740664" indent="-283464">
              <a:lnSpc>
                <a:spcPct val="90000"/>
              </a:lnSpc>
              <a:spcBef>
                <a:spcPts val="960"/>
              </a:spcBef>
            </a:pPr>
            <a:endParaRPr lang="ja-JP" altLang="ja-JP" sz="1400">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r>
              <a:rPr lang="ja-JP" altLang="ja-JP">
                <a:solidFill>
                  <a:srgbClr val="000000"/>
                </a:solidFill>
                <a:latin typeface="Meiryo" panose="020B0604030504040204" pitchFamily="34" charset="-128"/>
                <a:ea typeface="Meiryo" panose="020B0604030504040204" pitchFamily="34" charset="-128"/>
              </a:rPr>
              <a:t>タスクの粒度は小さいほど良い</a:t>
            </a:r>
            <a:endParaRPr lang="ja-JP" altLang="ja-JP">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１日以内、理想は１時間</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責任を持って見積ができる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バグを作り込まない（簡単にテスト可能）</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他のペアと同期がとれる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ダイナミックなプロジェクト運営が可能となる（チーム編成の増減、分散開発など）</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タスクが小さくできないのは、作業対象の内容把握に問題が存在するのではないか？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タスクを小さく分割するという事は、作業指示書を作成する事。</a:t>
            </a:r>
            <a:endParaRPr lang="ja-JP" altLang="ja-JP" sz="1400">
              <a:effectLst/>
              <a:latin typeface="Meiryo" panose="020B0604030504040204" pitchFamily="34" charset="-128"/>
              <a:ea typeface="Meiryo" panose="020B0604030504040204" pitchFamily="34" charset="-128"/>
            </a:endParaRPr>
          </a:p>
        </p:txBody>
      </p:sp>
      <p:graphicFrame>
        <p:nvGraphicFramePr>
          <p:cNvPr id="5" name="表 4">
            <a:extLst>
              <a:ext uri="{FF2B5EF4-FFF2-40B4-BE49-F238E27FC236}">
                <a16:creationId xmlns:a16="http://schemas.microsoft.com/office/drawing/2014/main" id="{374968FB-9EB9-FA44-8DBD-F397C1AE22D4}"/>
              </a:ext>
            </a:extLst>
          </p:cNvPr>
          <p:cNvGraphicFramePr>
            <a:graphicFrameLocks noGrp="1"/>
          </p:cNvGraphicFramePr>
          <p:nvPr/>
        </p:nvGraphicFramePr>
        <p:xfrm>
          <a:off x="4458172" y="2082368"/>
          <a:ext cx="3816424" cy="2448271"/>
        </p:xfrm>
        <a:graphic>
          <a:graphicData uri="http://schemas.openxmlformats.org/drawingml/2006/table">
            <a:tbl>
              <a:tblPr>
                <a:tableStyleId>{5C22544A-7EE6-4342-B048-85BDC9FD1C3A}</a:tableStyleId>
              </a:tblPr>
              <a:tblGrid>
                <a:gridCol w="1431818">
                  <a:extLst>
                    <a:ext uri="{9D8B030D-6E8A-4147-A177-3AD203B41FA5}">
                      <a16:colId xmlns:a16="http://schemas.microsoft.com/office/drawing/2014/main" val="20000"/>
                    </a:ext>
                  </a:extLst>
                </a:gridCol>
                <a:gridCol w="1137030">
                  <a:extLst>
                    <a:ext uri="{9D8B030D-6E8A-4147-A177-3AD203B41FA5}">
                      <a16:colId xmlns:a16="http://schemas.microsoft.com/office/drawing/2014/main" val="20001"/>
                    </a:ext>
                  </a:extLst>
                </a:gridCol>
                <a:gridCol w="1247576">
                  <a:extLst>
                    <a:ext uri="{9D8B030D-6E8A-4147-A177-3AD203B41FA5}">
                      <a16:colId xmlns:a16="http://schemas.microsoft.com/office/drawing/2014/main" val="20002"/>
                    </a:ext>
                  </a:extLst>
                </a:gridCol>
              </a:tblGrid>
              <a:tr h="478036">
                <a:tc>
                  <a:txBody>
                    <a:bodyPr/>
                    <a:lstStyle/>
                    <a:p>
                      <a:pPr algn="ctr" fontAlgn="ctr"/>
                      <a:r>
                        <a:rPr lang="en-US" sz="1100" u="none" strike="noStrike" dirty="0">
                          <a:effectLst/>
                        </a:rPr>
                        <a:t>Statements of Source code</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dirty="0">
                          <a:effectLst/>
                        </a:rPr>
                        <a:t>Test Cases</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dirty="0">
                          <a:effectLst/>
                        </a:rPr>
                        <a:t>Test Coverage</a:t>
                      </a:r>
                      <a:endParaRPr lang="en-US"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0"/>
                  </a:ext>
                </a:extLst>
              </a:tr>
              <a:tr h="245619">
                <a:tc>
                  <a:txBody>
                    <a:bodyPr/>
                    <a:lstStyle/>
                    <a:p>
                      <a:pPr algn="r" fontAlgn="ctr"/>
                      <a:r>
                        <a:rPr lang="en-US" altLang="ja-JP" sz="1100" u="none" strike="noStrike" dirty="0">
                          <a:effectLst/>
                        </a:rPr>
                        <a:t>1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1"/>
                  </a:ext>
                </a:extLst>
              </a:tr>
              <a:tr h="245619">
                <a:tc>
                  <a:txBody>
                    <a:bodyPr/>
                    <a:lstStyle/>
                    <a:p>
                      <a:pPr algn="r" fontAlgn="ctr"/>
                      <a:r>
                        <a:rPr lang="en-US" altLang="ja-JP" sz="1100" u="none" strike="noStrike" dirty="0">
                          <a:effectLst/>
                        </a:rPr>
                        <a:t>10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2"/>
                  </a:ext>
                </a:extLst>
              </a:tr>
              <a:tr h="245619">
                <a:tc>
                  <a:txBody>
                    <a:bodyPr/>
                    <a:lstStyle/>
                    <a:p>
                      <a:pPr algn="r" fontAlgn="ctr"/>
                      <a:r>
                        <a:rPr lang="en-US" altLang="ja-JP" sz="1100" u="none" strike="noStrike" dirty="0">
                          <a:effectLst/>
                        </a:rPr>
                        <a:t>100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95.00%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3"/>
                  </a:ext>
                </a:extLst>
              </a:tr>
              <a:tr h="245619">
                <a:tc>
                  <a:txBody>
                    <a:bodyPr/>
                    <a:lstStyle/>
                    <a:p>
                      <a:pPr algn="r" fontAlgn="ctr"/>
                      <a:r>
                        <a:rPr lang="en-US" altLang="ja-JP" sz="1100" u="none" strike="noStrike" dirty="0">
                          <a:effectLst/>
                        </a:rPr>
                        <a:t>1,000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4"/>
                  </a:ext>
                </a:extLst>
              </a:tr>
              <a:tr h="245619">
                <a:tc>
                  <a:txBody>
                    <a:bodyPr/>
                    <a:lstStyle/>
                    <a:p>
                      <a:pPr algn="r" fontAlgn="ctr"/>
                      <a:r>
                        <a:rPr lang="en-US" altLang="ja-JP" sz="1100" u="none" strike="noStrike" dirty="0">
                          <a:effectLst/>
                        </a:rPr>
                        <a:t>10,000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50.00%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5"/>
                  </a:ext>
                </a:extLst>
              </a:tr>
              <a:tr h="245619">
                <a:tc>
                  <a:txBody>
                    <a:bodyPr/>
                    <a:lstStyle/>
                    <a:p>
                      <a:pPr algn="r" fontAlgn="ctr"/>
                      <a:r>
                        <a:rPr lang="en-US" altLang="ja-JP" sz="1100" u="none" strike="noStrike" dirty="0">
                          <a:effectLst/>
                        </a:rPr>
                        <a:t>100,000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6"/>
                  </a:ext>
                </a:extLst>
              </a:tr>
              <a:tr h="245619">
                <a:tc>
                  <a:txBody>
                    <a:bodyPr/>
                    <a:lstStyle/>
                    <a:p>
                      <a:pPr algn="r" fontAlgn="ctr"/>
                      <a:r>
                        <a:rPr lang="en-US" altLang="ja-JP" sz="1100" u="none" strike="noStrike" dirty="0">
                          <a:effectLst/>
                        </a:rPr>
                        <a:t>1,000,000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7"/>
                  </a:ext>
                </a:extLst>
              </a:tr>
              <a:tr h="250902">
                <a:tc>
                  <a:txBody>
                    <a:bodyPr/>
                    <a:lstStyle/>
                    <a:p>
                      <a:pPr algn="r" fontAlgn="ctr"/>
                      <a:r>
                        <a:rPr lang="en-US" altLang="ja-JP" sz="1100" u="none" strike="noStrike" dirty="0">
                          <a:effectLst/>
                        </a:rPr>
                        <a:t>10,000,000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350,000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8"/>
                  </a:ext>
                </a:extLst>
              </a:tr>
            </a:tbl>
          </a:graphicData>
        </a:graphic>
      </p:graphicFrame>
      <p:sp>
        <p:nvSpPr>
          <p:cNvPr id="6" name="テキスト ボックス 5">
            <a:extLst>
              <a:ext uri="{FF2B5EF4-FFF2-40B4-BE49-F238E27FC236}">
                <a16:creationId xmlns:a16="http://schemas.microsoft.com/office/drawing/2014/main" id="{B538982F-231B-C04F-8B74-17AC43386658}"/>
              </a:ext>
            </a:extLst>
          </p:cNvPr>
          <p:cNvSpPr txBox="1"/>
          <p:nvPr/>
        </p:nvSpPr>
        <p:spPr>
          <a:xfrm>
            <a:off x="4572000" y="4581128"/>
            <a:ext cx="3666703" cy="338554"/>
          </a:xfrm>
          <a:prstGeom prst="rect">
            <a:avLst/>
          </a:prstGeom>
          <a:noFill/>
        </p:spPr>
        <p:txBody>
          <a:bodyPr wrap="square" rtlCol="0">
            <a:spAutoFit/>
          </a:bodyPr>
          <a:lstStyle/>
          <a:p>
            <a:r>
              <a:rPr lang="en-US" altLang="ja-JP" sz="800" dirty="0">
                <a:solidFill>
                  <a:prstClr val="black"/>
                </a:solidFill>
                <a:latin typeface="Calibri"/>
                <a:ea typeface="ＭＳ Ｐゴシック" panose="020B0600070205080204" pitchFamily="50" charset="-128"/>
              </a:rPr>
              <a:t>Application size, Test Cases, and Test Coverage.</a:t>
            </a:r>
            <a:r>
              <a:rPr lang="ja-JP" altLang="en-US" sz="800">
                <a:solidFill>
                  <a:prstClr val="black"/>
                </a:solidFill>
                <a:latin typeface="Calibri"/>
                <a:ea typeface="ＭＳ Ｐゴシック" panose="020B0600070205080204" pitchFamily="50" charset="-128"/>
              </a:rPr>
              <a:t>　</a:t>
            </a:r>
            <a:r>
              <a:rPr lang="en-US" altLang="ja-JP" sz="800" dirty="0">
                <a:solidFill>
                  <a:prstClr val="black"/>
                </a:solidFill>
                <a:latin typeface="Calibri"/>
                <a:ea typeface="ＭＳ Ｐゴシック" panose="020B0600070205080204" pitchFamily="50" charset="-128"/>
              </a:rPr>
              <a:t>Logical source code  statements</a:t>
            </a:r>
          </a:p>
          <a:p>
            <a:pPr algn="r"/>
            <a:r>
              <a:rPr lang="en-US" altLang="ja-JP" sz="800" dirty="0">
                <a:solidFill>
                  <a:prstClr val="black"/>
                </a:solidFill>
                <a:latin typeface="Calibri"/>
                <a:ea typeface="ＭＳ Ｐゴシック" panose="020B0600070205080204" pitchFamily="50" charset="-128"/>
              </a:rPr>
              <a:t>By Caper Jones</a:t>
            </a:r>
            <a:endParaRPr lang="ja-JP" altLang="en-US" sz="8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411399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2A82A-70F7-1942-9601-B10A0A9506EE}"/>
              </a:ext>
            </a:extLst>
          </p:cNvPr>
          <p:cNvSpPr>
            <a:spLocks noGrp="1"/>
          </p:cNvSpPr>
          <p:nvPr>
            <p:ph type="title"/>
          </p:nvPr>
        </p:nvSpPr>
        <p:spPr/>
        <p:txBody>
          <a:bodyPr/>
          <a:lstStyle/>
          <a:p>
            <a:r>
              <a:rPr kumimoji="1" lang="ja-JP" altLang="en-US"/>
              <a:t>参考： </a:t>
            </a:r>
            <a:r>
              <a:rPr lang="en-US" altLang="ja-JP" dirty="0"/>
              <a:t>DoD (Definition of Done)</a:t>
            </a:r>
            <a:r>
              <a:rPr lang="ja-JP" altLang="en-US"/>
              <a:t>　完了の定義</a:t>
            </a:r>
            <a:endParaRPr kumimoji="1" lang="ja-JP" altLang="en-US"/>
          </a:p>
        </p:txBody>
      </p:sp>
      <p:sp>
        <p:nvSpPr>
          <p:cNvPr id="5" name="コンテンツ プレースホルダー 2">
            <a:extLst>
              <a:ext uri="{FF2B5EF4-FFF2-40B4-BE49-F238E27FC236}">
                <a16:creationId xmlns:a16="http://schemas.microsoft.com/office/drawing/2014/main" id="{C472D50D-C17F-1643-A351-EECEB35A2BB3}"/>
              </a:ext>
            </a:extLst>
          </p:cNvPr>
          <p:cNvSpPr txBox="1">
            <a:spLocks/>
          </p:cNvSpPr>
          <p:nvPr/>
        </p:nvSpPr>
        <p:spPr>
          <a:xfrm>
            <a:off x="1403648" y="1196752"/>
            <a:ext cx="6563072" cy="1324744"/>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Ø"/>
            </a:pPr>
            <a:r>
              <a:rPr lang="ja-JP" altLang="en-US" sz="2000">
                <a:latin typeface="Meiryo" panose="020B0604030504040204" pitchFamily="34" charset="-128"/>
                <a:ea typeface="Meiryo" panose="020B0604030504040204" pitchFamily="34" charset="-128"/>
              </a:rPr>
              <a:t>各作業の完了基準</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閾値（標準値）を決める。</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作業経過、結果を計測する。</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自工程完結の基本的な姿勢（現場での意思決定）</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仁＝他人の努力を無駄にしない思いやり</a:t>
            </a:r>
            <a:endParaRPr lang="ja-JP" altLang="en-US" sz="2000" dirty="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2617AC5E-F221-4A43-9F64-76A0416AD61A}"/>
              </a:ext>
            </a:extLst>
          </p:cNvPr>
          <p:cNvSpPr/>
          <p:nvPr/>
        </p:nvSpPr>
        <p:spPr>
          <a:xfrm>
            <a:off x="1547664" y="4149080"/>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78AB0CD-0884-9545-ADB8-ADCE6213045B}"/>
              </a:ext>
            </a:extLst>
          </p:cNvPr>
          <p:cNvSpPr/>
          <p:nvPr/>
        </p:nvSpPr>
        <p:spPr>
          <a:xfrm>
            <a:off x="3203848" y="4149080"/>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42B63ED3-EA74-2640-89A8-27C361B787F3}"/>
              </a:ext>
            </a:extLst>
          </p:cNvPr>
          <p:cNvSpPr/>
          <p:nvPr/>
        </p:nvSpPr>
        <p:spPr>
          <a:xfrm>
            <a:off x="4860032" y="4135735"/>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9" name="フローチャート : 端子 12">
            <a:extLst>
              <a:ext uri="{FF2B5EF4-FFF2-40B4-BE49-F238E27FC236}">
                <a16:creationId xmlns:a16="http://schemas.microsoft.com/office/drawing/2014/main" id="{A36784BA-2A01-F44E-84C0-A80894F47AED}"/>
              </a:ext>
            </a:extLst>
          </p:cNvPr>
          <p:cNvSpPr/>
          <p:nvPr/>
        </p:nvSpPr>
        <p:spPr>
          <a:xfrm>
            <a:off x="588764" y="3429000"/>
            <a:ext cx="4896544" cy="432048"/>
          </a:xfrm>
          <a:prstGeom prst="flowChartTerminator">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panose="020B0604030504040204" pitchFamily="34" charset="-128"/>
                <a:ea typeface="Meiryo" panose="020B0604030504040204" pitchFamily="34" charset="-128"/>
              </a:rPr>
              <a:t>発生防止</a:t>
            </a:r>
          </a:p>
        </p:txBody>
      </p:sp>
      <p:sp>
        <p:nvSpPr>
          <p:cNvPr id="10" name="フローチャート : 端子 13">
            <a:extLst>
              <a:ext uri="{FF2B5EF4-FFF2-40B4-BE49-F238E27FC236}">
                <a16:creationId xmlns:a16="http://schemas.microsoft.com/office/drawing/2014/main" id="{4D893FE1-66D1-8E4F-ADF3-CC22F92DBC63}"/>
              </a:ext>
            </a:extLst>
          </p:cNvPr>
          <p:cNvSpPr/>
          <p:nvPr/>
        </p:nvSpPr>
        <p:spPr>
          <a:xfrm>
            <a:off x="588764" y="5476626"/>
            <a:ext cx="4896544" cy="432048"/>
          </a:xfrm>
          <a:prstGeom prst="flowChartTerminator">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panose="020B0604030504040204" pitchFamily="34" charset="-128"/>
                <a:ea typeface="Meiryo" panose="020B0604030504040204" pitchFamily="34" charset="-128"/>
              </a:rPr>
              <a:t>流出</a:t>
            </a:r>
            <a:r>
              <a:rPr kumimoji="1" lang="ja-JP" altLang="en-US" b="1" dirty="0">
                <a:latin typeface="Meiryo" panose="020B0604030504040204" pitchFamily="34" charset="-128"/>
                <a:ea typeface="Meiryo" panose="020B0604030504040204" pitchFamily="34" charset="-128"/>
              </a:rPr>
              <a:t>防止</a:t>
            </a:r>
          </a:p>
        </p:txBody>
      </p:sp>
      <p:sp>
        <p:nvSpPr>
          <p:cNvPr id="11" name="正方形/長方形 10">
            <a:extLst>
              <a:ext uri="{FF2B5EF4-FFF2-40B4-BE49-F238E27FC236}">
                <a16:creationId xmlns:a16="http://schemas.microsoft.com/office/drawing/2014/main" id="{C8E0778B-FEDF-4F48-9029-BACD494A8462}"/>
              </a:ext>
            </a:extLst>
          </p:cNvPr>
          <p:cNvSpPr/>
          <p:nvPr/>
        </p:nvSpPr>
        <p:spPr>
          <a:xfrm>
            <a:off x="755576"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2" name="正方形/長方形 11">
            <a:extLst>
              <a:ext uri="{FF2B5EF4-FFF2-40B4-BE49-F238E27FC236}">
                <a16:creationId xmlns:a16="http://schemas.microsoft.com/office/drawing/2014/main" id="{DE99B4F1-5072-804C-99D0-E1D7E7CDE0B5}"/>
              </a:ext>
            </a:extLst>
          </p:cNvPr>
          <p:cNvSpPr/>
          <p:nvPr/>
        </p:nvSpPr>
        <p:spPr>
          <a:xfrm>
            <a:off x="2411760"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3" name="正方形/長方形 12">
            <a:extLst>
              <a:ext uri="{FF2B5EF4-FFF2-40B4-BE49-F238E27FC236}">
                <a16:creationId xmlns:a16="http://schemas.microsoft.com/office/drawing/2014/main" id="{DF0D4C4B-C818-0D41-A516-DE938B7D3927}"/>
              </a:ext>
            </a:extLst>
          </p:cNvPr>
          <p:cNvSpPr/>
          <p:nvPr/>
        </p:nvSpPr>
        <p:spPr>
          <a:xfrm>
            <a:off x="4067944" y="4135735"/>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4" name="正方形/長方形 13">
            <a:extLst>
              <a:ext uri="{FF2B5EF4-FFF2-40B4-BE49-F238E27FC236}">
                <a16:creationId xmlns:a16="http://schemas.microsoft.com/office/drawing/2014/main" id="{339E0D25-C1F6-7B47-BBFB-EE1F4680745B}"/>
              </a:ext>
            </a:extLst>
          </p:cNvPr>
          <p:cNvSpPr/>
          <p:nvPr/>
        </p:nvSpPr>
        <p:spPr>
          <a:xfrm>
            <a:off x="5784676" y="4163553"/>
            <a:ext cx="1152128"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 name="円/楕円 14">
            <a:extLst>
              <a:ext uri="{FF2B5EF4-FFF2-40B4-BE49-F238E27FC236}">
                <a16:creationId xmlns:a16="http://schemas.microsoft.com/office/drawing/2014/main" id="{09C1CA2C-5360-904D-9521-15F330ED86E2}"/>
              </a:ext>
            </a:extLst>
          </p:cNvPr>
          <p:cNvSpPr/>
          <p:nvPr/>
        </p:nvSpPr>
        <p:spPr>
          <a:xfrm>
            <a:off x="7451078" y="4176898"/>
            <a:ext cx="1008112" cy="6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納入</a:t>
            </a:r>
          </a:p>
        </p:txBody>
      </p:sp>
      <p:sp>
        <p:nvSpPr>
          <p:cNvPr id="16" name="右矢印 15">
            <a:extLst>
              <a:ext uri="{FF2B5EF4-FFF2-40B4-BE49-F238E27FC236}">
                <a16:creationId xmlns:a16="http://schemas.microsoft.com/office/drawing/2014/main" id="{26550E2F-714D-6F44-AEEE-7D047E57E2E4}"/>
              </a:ext>
            </a:extLst>
          </p:cNvPr>
          <p:cNvSpPr/>
          <p:nvPr/>
        </p:nvSpPr>
        <p:spPr>
          <a:xfrm>
            <a:off x="1982031"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7" name="右矢印 16">
            <a:extLst>
              <a:ext uri="{FF2B5EF4-FFF2-40B4-BE49-F238E27FC236}">
                <a16:creationId xmlns:a16="http://schemas.microsoft.com/office/drawing/2014/main" id="{AED9215B-77DD-EA45-BD32-7D652A68E526}"/>
              </a:ext>
            </a:extLst>
          </p:cNvPr>
          <p:cNvSpPr/>
          <p:nvPr/>
        </p:nvSpPr>
        <p:spPr>
          <a:xfrm>
            <a:off x="3644478"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8" name="右矢印 17">
            <a:extLst>
              <a:ext uri="{FF2B5EF4-FFF2-40B4-BE49-F238E27FC236}">
                <a16:creationId xmlns:a16="http://schemas.microsoft.com/office/drawing/2014/main" id="{34CB4176-133A-6B4F-8ABC-F0DEF103AAA8}"/>
              </a:ext>
            </a:extLst>
          </p:cNvPr>
          <p:cNvSpPr/>
          <p:nvPr/>
        </p:nvSpPr>
        <p:spPr>
          <a:xfrm>
            <a:off x="5305288" y="4315755"/>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9" name="右矢印 18">
            <a:extLst>
              <a:ext uri="{FF2B5EF4-FFF2-40B4-BE49-F238E27FC236}">
                <a16:creationId xmlns:a16="http://schemas.microsoft.com/office/drawing/2014/main" id="{CA23B32B-F3AF-AD43-8C57-F9ACC63F1C8E}"/>
              </a:ext>
            </a:extLst>
          </p:cNvPr>
          <p:cNvSpPr/>
          <p:nvPr/>
        </p:nvSpPr>
        <p:spPr>
          <a:xfrm>
            <a:off x="7061943" y="4343573"/>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7DA4ABAA-1D49-3647-8489-00C7CEA3F57A}"/>
              </a:ext>
            </a:extLst>
          </p:cNvPr>
          <p:cNvSpPr/>
          <p:nvPr/>
        </p:nvSpPr>
        <p:spPr>
          <a:xfrm>
            <a:off x="755576" y="4797152"/>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sp>
        <p:nvSpPr>
          <p:cNvPr id="21" name="正方形/長方形 20">
            <a:extLst>
              <a:ext uri="{FF2B5EF4-FFF2-40B4-BE49-F238E27FC236}">
                <a16:creationId xmlns:a16="http://schemas.microsoft.com/office/drawing/2014/main" id="{CACF86FA-9480-F44C-870F-1A497C7B6A8C}"/>
              </a:ext>
            </a:extLst>
          </p:cNvPr>
          <p:cNvSpPr/>
          <p:nvPr/>
        </p:nvSpPr>
        <p:spPr>
          <a:xfrm>
            <a:off x="2411760"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sp>
        <p:nvSpPr>
          <p:cNvPr id="22" name="正方形/長方形 21">
            <a:extLst>
              <a:ext uri="{FF2B5EF4-FFF2-40B4-BE49-F238E27FC236}">
                <a16:creationId xmlns:a16="http://schemas.microsoft.com/office/drawing/2014/main" id="{13E0990F-835C-A540-BFC5-90BC0E2E1D80}"/>
              </a:ext>
            </a:extLst>
          </p:cNvPr>
          <p:cNvSpPr/>
          <p:nvPr/>
        </p:nvSpPr>
        <p:spPr>
          <a:xfrm>
            <a:off x="4067944"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cxnSp>
        <p:nvCxnSpPr>
          <p:cNvPr id="23" name="直線矢印コネクタ 22">
            <a:extLst>
              <a:ext uri="{FF2B5EF4-FFF2-40B4-BE49-F238E27FC236}">
                <a16:creationId xmlns:a16="http://schemas.microsoft.com/office/drawing/2014/main" id="{048CFE04-0168-6E44-BBE4-0AE77CBAE5C1}"/>
              </a:ext>
            </a:extLst>
          </p:cNvPr>
          <p:cNvCxnSpPr/>
          <p:nvPr/>
        </p:nvCxnSpPr>
        <p:spPr>
          <a:xfrm>
            <a:off x="755576" y="3789040"/>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4F034B15-C554-674E-9FA4-C76620E0D7EE}"/>
              </a:ext>
            </a:extLst>
          </p:cNvPr>
          <p:cNvCxnSpPr/>
          <p:nvPr/>
        </p:nvCxnSpPr>
        <p:spPr>
          <a:xfrm>
            <a:off x="2411760" y="3803513"/>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CD1AE014-0275-CE49-AFD0-5250C71733A3}"/>
              </a:ext>
            </a:extLst>
          </p:cNvPr>
          <p:cNvCxnSpPr/>
          <p:nvPr/>
        </p:nvCxnSpPr>
        <p:spPr>
          <a:xfrm>
            <a:off x="4067944" y="3775695"/>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A332AB5B-573E-9748-801F-4B32934111FD}"/>
              </a:ext>
            </a:extLst>
          </p:cNvPr>
          <p:cNvCxnSpPr/>
          <p:nvPr/>
        </p:nvCxnSpPr>
        <p:spPr>
          <a:xfrm flipV="1">
            <a:off x="1151620" y="5085184"/>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65BC5F66-5CAF-6F42-82B9-B8452CD3FCF8}"/>
              </a:ext>
            </a:extLst>
          </p:cNvPr>
          <p:cNvCxnSpPr/>
          <p:nvPr/>
        </p:nvCxnSpPr>
        <p:spPr>
          <a:xfrm flipV="1">
            <a:off x="2768799"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5A41E016-8E9A-5746-8C27-3C9EC5BA034D}"/>
              </a:ext>
            </a:extLst>
          </p:cNvPr>
          <p:cNvCxnSpPr/>
          <p:nvPr/>
        </p:nvCxnSpPr>
        <p:spPr>
          <a:xfrm flipV="1">
            <a:off x="4463988"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円形吹き出し 32">
            <a:extLst>
              <a:ext uri="{FF2B5EF4-FFF2-40B4-BE49-F238E27FC236}">
                <a16:creationId xmlns:a16="http://schemas.microsoft.com/office/drawing/2014/main" id="{DE0A19E5-9595-0B4C-9343-B6DFE729BDB1}"/>
              </a:ext>
            </a:extLst>
          </p:cNvPr>
          <p:cNvSpPr/>
          <p:nvPr/>
        </p:nvSpPr>
        <p:spPr>
          <a:xfrm>
            <a:off x="6360740" y="5445224"/>
            <a:ext cx="1594394" cy="463450"/>
          </a:xfrm>
          <a:prstGeom prst="wedgeEllipseCallout">
            <a:avLst>
              <a:gd name="adj1" fmla="val -147005"/>
              <a:gd name="adj2" fmla="val -134803"/>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accent6">
                    <a:lumMod val="75000"/>
                  </a:schemeClr>
                </a:solidFill>
                <a:latin typeface="Meiryo" panose="020B0604030504040204" pitchFamily="34" charset="-128"/>
                <a:ea typeface="Meiryo" panose="020B0604030504040204" pitchFamily="34" charset="-128"/>
              </a:rPr>
              <a:t>DoD</a:t>
            </a:r>
            <a:endParaRPr kumimoji="1" lang="ja-JP" altLang="en-US" b="1" dirty="0">
              <a:solidFill>
                <a:schemeClr val="accent6">
                  <a:lumMod val="75000"/>
                </a:schemeClr>
              </a:solidFill>
              <a:latin typeface="Meiryo" panose="020B0604030504040204" pitchFamily="34" charset="-128"/>
              <a:ea typeface="Meiryo" panose="020B0604030504040204" pitchFamily="34" charset="-128"/>
            </a:endParaRPr>
          </a:p>
        </p:txBody>
      </p:sp>
      <p:sp>
        <p:nvSpPr>
          <p:cNvPr id="34" name="乗算記号 33">
            <a:extLst>
              <a:ext uri="{FF2B5EF4-FFF2-40B4-BE49-F238E27FC236}">
                <a16:creationId xmlns:a16="http://schemas.microsoft.com/office/drawing/2014/main" id="{3A690FF0-B4FE-1E47-A574-EC3C86053BA7}"/>
              </a:ext>
            </a:extLst>
          </p:cNvPr>
          <p:cNvSpPr/>
          <p:nvPr/>
        </p:nvSpPr>
        <p:spPr>
          <a:xfrm>
            <a:off x="1377127" y="407707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乗算記号 34">
            <a:extLst>
              <a:ext uri="{FF2B5EF4-FFF2-40B4-BE49-F238E27FC236}">
                <a16:creationId xmlns:a16="http://schemas.microsoft.com/office/drawing/2014/main" id="{BE1B89DA-4314-A24A-B75A-06B377E80BF6}"/>
              </a:ext>
            </a:extLst>
          </p:cNvPr>
          <p:cNvSpPr/>
          <p:nvPr/>
        </p:nvSpPr>
        <p:spPr>
          <a:xfrm>
            <a:off x="3032121" y="407707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乗算記号 35">
            <a:extLst>
              <a:ext uri="{FF2B5EF4-FFF2-40B4-BE49-F238E27FC236}">
                <a16:creationId xmlns:a16="http://schemas.microsoft.com/office/drawing/2014/main" id="{CA8EF60C-F14C-A544-A6C6-80308CA09F85}"/>
              </a:ext>
            </a:extLst>
          </p:cNvPr>
          <p:cNvSpPr/>
          <p:nvPr/>
        </p:nvSpPr>
        <p:spPr>
          <a:xfrm>
            <a:off x="4700384" y="407196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乗算記号 36">
            <a:extLst>
              <a:ext uri="{FF2B5EF4-FFF2-40B4-BE49-F238E27FC236}">
                <a16:creationId xmlns:a16="http://schemas.microsoft.com/office/drawing/2014/main" id="{00EF0BA2-5F7A-6D47-9419-0052A252D015}"/>
              </a:ext>
            </a:extLst>
          </p:cNvPr>
          <p:cNvSpPr/>
          <p:nvPr/>
        </p:nvSpPr>
        <p:spPr>
          <a:xfrm>
            <a:off x="6028358" y="407196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32177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162B2-4FC5-2932-607D-84433EB2BE3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AD7235F-684A-5EE4-0199-5A6C3CD9A7E9}"/>
              </a:ext>
            </a:extLst>
          </p:cNvPr>
          <p:cNvSpPr>
            <a:spLocks noGrp="1"/>
          </p:cNvSpPr>
          <p:nvPr>
            <p:ph type="title"/>
          </p:nvPr>
        </p:nvSpPr>
        <p:spPr/>
        <p:txBody>
          <a:bodyPr/>
          <a:lstStyle/>
          <a:p>
            <a:r>
              <a:rPr kumimoji="1" lang="en-US" altLang="ja-JP" dirty="0"/>
              <a:t>SI</a:t>
            </a:r>
            <a:r>
              <a:rPr kumimoji="1" lang="ja-JP" altLang="en-US"/>
              <a:t>事業者でアジャイル開発が失敗する</a:t>
            </a:r>
            <a:r>
              <a:rPr kumimoji="1" lang="en-US" altLang="ja-JP" dirty="0"/>
              <a:t>3</a:t>
            </a:r>
            <a:r>
              <a:rPr lang="ja-JP" altLang="en-US"/>
              <a:t>つの理由</a:t>
            </a:r>
            <a:endParaRPr kumimoji="1" lang="ja-JP" altLang="en-US"/>
          </a:p>
        </p:txBody>
      </p:sp>
      <p:sp>
        <p:nvSpPr>
          <p:cNvPr id="3" name="正方形/長方形 2">
            <a:extLst>
              <a:ext uri="{FF2B5EF4-FFF2-40B4-BE49-F238E27FC236}">
                <a16:creationId xmlns:a16="http://schemas.microsoft.com/office/drawing/2014/main" id="{403967BD-841F-8F97-8A37-CA2EF638B0FE}"/>
              </a:ext>
            </a:extLst>
          </p:cNvPr>
          <p:cNvSpPr/>
          <p:nvPr/>
        </p:nvSpPr>
        <p:spPr>
          <a:xfrm>
            <a:off x="311600" y="991901"/>
            <a:ext cx="8520800" cy="5678478"/>
          </a:xfrm>
          <a:prstGeom prst="rect">
            <a:avLst/>
          </a:prstGeom>
        </p:spPr>
        <p:txBody>
          <a:bodyPr wrap="square">
            <a:spAutoFit/>
          </a:bodyPr>
          <a:lstStyle/>
          <a:p>
            <a:pPr fontAlgn="base">
              <a:spcBef>
                <a:spcPts val="600"/>
              </a:spcBef>
            </a:pPr>
            <a:r>
              <a:rPr lang="ja-JP" altLang="en-US" sz="2000" b="1" u="sng">
                <a:solidFill>
                  <a:srgbClr val="C00000"/>
                </a:solidFill>
                <a:latin typeface="Meiryo" panose="020B0604030504040204" pitchFamily="34" charset="-128"/>
                <a:ea typeface="Meiryo" panose="020B0604030504040204" pitchFamily="34" charset="-128"/>
              </a:rPr>
              <a:t>システムを作ることを目的にしていること</a:t>
            </a:r>
            <a:endParaRPr lang="en-US" altLang="ja-JP" sz="2000" dirty="0">
              <a:solidFill>
                <a:srgbClr val="C00000"/>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アジャイル開発は、仕様書を確定させて、その通りにシステムを開発することを目指してはいない。</a:t>
            </a:r>
            <a:r>
              <a:rPr lang="ja-JP" altLang="en-US" sz="1400" b="1" u="sng">
                <a:solidFill>
                  <a:srgbClr val="4B4B4B"/>
                </a:solidFill>
                <a:latin typeface="Meiryo" panose="020B0604030504040204" pitchFamily="34" charset="-128"/>
                <a:ea typeface="Meiryo" panose="020B0604030504040204" pitchFamily="34" charset="-128"/>
              </a:rPr>
              <a:t>ビジネスの成果に貢献するためにソフトウェアを開発する</a:t>
            </a:r>
            <a:r>
              <a:rPr lang="ja-JP" altLang="en-US" sz="1400">
                <a:solidFill>
                  <a:srgbClr val="4B4B4B"/>
                </a:solidFill>
                <a:latin typeface="Meiryo" panose="020B0604030504040204" pitchFamily="34" charset="-128"/>
                <a:ea typeface="Meiryo" panose="020B0604030504040204" pitchFamily="34" charset="-128"/>
              </a:rPr>
              <a:t>ことを目指す。</a:t>
            </a:r>
            <a:endParaRPr lang="en-US" altLang="ja-JP" sz="1400" dirty="0">
              <a:solidFill>
                <a:srgbClr val="4B4B4B"/>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エンジニアたちは、業務や事業に関心を持ち、彼らと対等に、どうすれば、事業目的が達成できるかを、</a:t>
            </a:r>
            <a:r>
              <a:rPr lang="ja-JP" altLang="en-US" sz="1400" b="1" u="sng">
                <a:solidFill>
                  <a:srgbClr val="4B4B4B"/>
                </a:solidFill>
                <a:latin typeface="Meiryo" panose="020B0604030504040204" pitchFamily="34" charset="-128"/>
                <a:ea typeface="Meiryo" panose="020B0604030504040204" pitchFamily="34" charset="-128"/>
              </a:rPr>
              <a:t>ユーザー対話し、一緒になって考える</a:t>
            </a:r>
            <a:r>
              <a:rPr lang="ja-JP" altLang="en-US" sz="1400">
                <a:solidFill>
                  <a:srgbClr val="4B4B4B"/>
                </a:solidFill>
                <a:latin typeface="Meiryo" panose="020B0604030504040204" pitchFamily="34" charset="-128"/>
                <a:ea typeface="Meiryo" panose="020B0604030504040204" pitchFamily="34" charset="-128"/>
              </a:rPr>
              <a:t>。</a:t>
            </a:r>
          </a:p>
          <a:p>
            <a:pPr marL="285750" indent="-285750" fontAlgn="base">
              <a:spcBef>
                <a:spcPts val="600"/>
              </a:spcBef>
              <a:buFont typeface="Wingdings" pitchFamily="2" charset="2"/>
              <a:buChar char="ü"/>
            </a:pPr>
            <a:r>
              <a:rPr lang="ja-JP" altLang="en-US" sz="1400" b="1" u="sng">
                <a:solidFill>
                  <a:srgbClr val="4B4B4B"/>
                </a:solidFill>
                <a:latin typeface="Meiryo" panose="020B0604030504040204" pitchFamily="34" charset="-128"/>
                <a:ea typeface="Meiryo" panose="020B0604030504040204" pitchFamily="34" charset="-128"/>
              </a:rPr>
              <a:t>できるだけコードを書かず</a:t>
            </a:r>
            <a:r>
              <a:rPr lang="ja-JP" altLang="en-US" sz="1400">
                <a:solidFill>
                  <a:srgbClr val="4B4B4B"/>
                </a:solidFill>
                <a:latin typeface="Meiryo" panose="020B0604030504040204" pitchFamily="34" charset="-128"/>
                <a:ea typeface="Meiryo" panose="020B0604030504040204" pitchFamily="34" charset="-128"/>
              </a:rPr>
              <a:t>に事業目的を達成することを目指す。</a:t>
            </a:r>
          </a:p>
          <a:p>
            <a:pPr fontAlgn="base">
              <a:spcBef>
                <a:spcPts val="600"/>
              </a:spcBef>
            </a:pPr>
            <a:endParaRPr lang="en-US" altLang="ja-JP" sz="800" dirty="0">
              <a:solidFill>
                <a:srgbClr val="4B4B4B"/>
              </a:solidFill>
              <a:latin typeface="Meiryo" panose="020B0604030504040204" pitchFamily="34" charset="-128"/>
              <a:ea typeface="Meiryo" panose="020B0604030504040204" pitchFamily="34" charset="-128"/>
            </a:endParaRPr>
          </a:p>
          <a:p>
            <a:pPr fontAlgn="base">
              <a:spcBef>
                <a:spcPts val="600"/>
              </a:spcBef>
            </a:pPr>
            <a:r>
              <a:rPr lang="ja-JP" altLang="en-US" sz="2000" b="1" u="sng">
                <a:solidFill>
                  <a:srgbClr val="C00000"/>
                </a:solidFill>
                <a:latin typeface="Meiryo" panose="020B0604030504040204" pitchFamily="34" charset="-128"/>
                <a:ea typeface="Meiryo" panose="020B0604030504040204" pitchFamily="34" charset="-128"/>
              </a:rPr>
              <a:t>兼任／兼務でやっていること</a:t>
            </a:r>
            <a:endParaRPr lang="en-US" altLang="ja-JP" sz="2000" b="1" u="sng" dirty="0">
              <a:solidFill>
                <a:srgbClr val="C00000"/>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エンジニアは、</a:t>
            </a:r>
            <a:r>
              <a:rPr lang="ja-JP" altLang="en-US" sz="1400" b="1" u="sng">
                <a:solidFill>
                  <a:srgbClr val="4B4B4B"/>
                </a:solidFill>
                <a:latin typeface="Meiryo" panose="020B0604030504040204" pitchFamily="34" charset="-128"/>
                <a:ea typeface="Meiryo" panose="020B0604030504040204" pitchFamily="34" charset="-128"/>
              </a:rPr>
              <a:t>事業を成功させる責任</a:t>
            </a:r>
            <a:r>
              <a:rPr lang="ja-JP" altLang="en-US" sz="1400">
                <a:solidFill>
                  <a:srgbClr val="4B4B4B"/>
                </a:solidFill>
                <a:latin typeface="Meiryo" panose="020B0604030504040204" pitchFamily="34" charset="-128"/>
                <a:ea typeface="Meiryo" panose="020B0604030504040204" pitchFamily="34" charset="-128"/>
              </a:rPr>
              <a:t>を担う。</a:t>
            </a:r>
            <a:endParaRPr lang="en-US" altLang="ja-JP" sz="1400" dirty="0">
              <a:solidFill>
                <a:srgbClr val="4B4B4B"/>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b="1" u="sng">
                <a:solidFill>
                  <a:srgbClr val="4B4B4B"/>
                </a:solidFill>
                <a:latin typeface="Meiryo" panose="020B0604030504040204" pitchFamily="34" charset="-128"/>
                <a:ea typeface="Meiryo" panose="020B0604030504040204" pitchFamily="34" charset="-128"/>
              </a:rPr>
              <a:t>掛け持ちは無理</a:t>
            </a:r>
            <a:r>
              <a:rPr lang="ja-JP" altLang="en-US" sz="1400">
                <a:solidFill>
                  <a:srgbClr val="4B4B4B"/>
                </a:solidFill>
                <a:latin typeface="Meiryo" panose="020B0604030504040204" pitchFamily="34" charset="-128"/>
                <a:ea typeface="Meiryo" panose="020B0604030504040204" pitchFamily="34" charset="-128"/>
              </a:rPr>
              <a:t>。集中が途切れ、事業の成功への情熱もリセットされ、習熟度も高まらない。</a:t>
            </a:r>
          </a:p>
          <a:p>
            <a:pPr marL="285750" indent="-285750" fontAlgn="base">
              <a:spcBef>
                <a:spcPts val="600"/>
              </a:spcBef>
              <a:buFont typeface="Wingdings" pitchFamily="2" charset="2"/>
              <a:buChar char="ü"/>
            </a:pPr>
            <a:r>
              <a:rPr lang="ja-JP" altLang="en-US" sz="1400" b="1" u="sng">
                <a:solidFill>
                  <a:srgbClr val="4B4B4B"/>
                </a:solidFill>
                <a:latin typeface="Meiryo" panose="020B0604030504040204" pitchFamily="34" charset="-128"/>
                <a:ea typeface="Meiryo" panose="020B0604030504040204" pitchFamily="34" charset="-128"/>
              </a:rPr>
              <a:t>兼任では、稼働率は変わらないが、生産性は低下する</a:t>
            </a:r>
            <a:r>
              <a:rPr lang="ja-JP" altLang="en-US" sz="1400">
                <a:solidFill>
                  <a:srgbClr val="4B4B4B"/>
                </a:solidFill>
                <a:latin typeface="Meiryo" panose="020B0604030504040204" pitchFamily="34" charset="-128"/>
                <a:ea typeface="Meiryo" panose="020B0604030504040204" pitchFamily="34" charset="-128"/>
              </a:rPr>
              <a:t>。稼働率を高めて工数で稼ぐビジネスであれば、それでもいいが、ユーザーの事業の成果を目指すのであれば、このやり方でうまくいかない。</a:t>
            </a:r>
          </a:p>
          <a:p>
            <a:pPr fontAlgn="base">
              <a:spcBef>
                <a:spcPts val="600"/>
              </a:spcBef>
            </a:pPr>
            <a:endParaRPr lang="en-US" altLang="ja-JP" sz="800" dirty="0">
              <a:solidFill>
                <a:srgbClr val="4B4B4B"/>
              </a:solidFill>
              <a:latin typeface="Meiryo" panose="020B0604030504040204" pitchFamily="34" charset="-128"/>
              <a:ea typeface="Meiryo" panose="020B0604030504040204" pitchFamily="34" charset="-128"/>
            </a:endParaRPr>
          </a:p>
          <a:p>
            <a:pPr fontAlgn="base">
              <a:spcBef>
                <a:spcPts val="600"/>
              </a:spcBef>
            </a:pPr>
            <a:r>
              <a:rPr lang="ja-JP" altLang="en-US" sz="2000" b="1" u="sng">
                <a:solidFill>
                  <a:srgbClr val="C00000"/>
                </a:solidFill>
                <a:latin typeface="Meiryo" panose="020B0604030504040204" pitchFamily="34" charset="-128"/>
                <a:ea typeface="Meiryo" panose="020B0604030504040204" pitchFamily="34" charset="-128"/>
              </a:rPr>
              <a:t>チームを信頼して任せていないこと</a:t>
            </a:r>
            <a:endParaRPr lang="ja-JP" altLang="en-US" sz="2000">
              <a:solidFill>
                <a:srgbClr val="C00000"/>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latin typeface="Meiryo" panose="020B0604030504040204" pitchFamily="34" charset="-128"/>
                <a:ea typeface="Meiryo" panose="020B0604030504040204" pitchFamily="34" charset="-128"/>
              </a:rPr>
              <a:t>計画は立てる。しかし、</a:t>
            </a:r>
            <a:r>
              <a:rPr lang="ja-JP" altLang="en-US" sz="1400" b="1" u="sng">
                <a:latin typeface="Meiryo" panose="020B0604030504040204" pitchFamily="34" charset="-128"/>
                <a:ea typeface="Meiryo" panose="020B0604030504040204" pitchFamily="34" charset="-128"/>
              </a:rPr>
              <a:t>計画とは仮設であり、変化とともに修正すべきもの</a:t>
            </a:r>
            <a:r>
              <a:rPr lang="ja-JP" altLang="en-US" sz="1400">
                <a:latin typeface="Meiryo" panose="020B0604030504040204" pitchFamily="34" charset="-128"/>
                <a:ea typeface="Meiryo" panose="020B0604030504040204" pitchFamily="34" charset="-128"/>
              </a:rPr>
              <a:t>で、「計画を実行する過程で生じる変化に対応すること」こそが、大切だという考え方が、共有されていなければならない。</a:t>
            </a:r>
          </a:p>
          <a:p>
            <a:pPr marL="285750" indent="-285750">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変化が早く、未来を予測できない時代にあっては、圧倒的なスピードこそが、変化に対応するための唯一の対処方法だ。そのためには、</a:t>
            </a:r>
            <a:r>
              <a:rPr lang="ja-JP" altLang="en-US" sz="1400" b="1" u="sng">
                <a:solidFill>
                  <a:srgbClr val="4B4B4B"/>
                </a:solidFill>
                <a:latin typeface="Meiryo" panose="020B0604030504040204" pitchFamily="34" charset="-128"/>
                <a:ea typeface="Meiryo" panose="020B0604030504040204" pitchFamily="34" charset="-128"/>
              </a:rPr>
              <a:t>大幅に権限を委譲された自律したチームに任せなくてはならない</a:t>
            </a:r>
            <a:r>
              <a:rPr lang="ja-JP" altLang="en-US" sz="1400">
                <a:solidFill>
                  <a:srgbClr val="4B4B4B"/>
                </a:solidFill>
                <a:latin typeface="Meiryo" panose="020B0604030504040204" pitchFamily="34" charset="-128"/>
                <a:ea typeface="Meiryo" panose="020B0604030504040204" pitchFamily="34" charset="-128"/>
              </a:rPr>
              <a:t>。</a:t>
            </a:r>
            <a:endParaRPr lang="en-US" altLang="ja-JP" sz="1400" dirty="0">
              <a:solidFill>
                <a:srgbClr val="4B4B4B"/>
              </a:solidFill>
              <a:latin typeface="Meiryo" panose="020B0604030504040204" pitchFamily="34" charset="-128"/>
              <a:ea typeface="Meiryo" panose="020B0604030504040204" pitchFamily="34" charset="-128"/>
            </a:endParaRPr>
          </a:p>
          <a:p>
            <a:pPr marL="285750" indent="-285750">
              <a:spcBef>
                <a:spcPts val="600"/>
              </a:spcBef>
              <a:buFont typeface="Wingdings" pitchFamily="2" charset="2"/>
              <a:buChar char="ü"/>
            </a:pPr>
            <a:r>
              <a:rPr lang="ja-JP" altLang="en-US" sz="1400" b="1" i="0" u="sng">
                <a:solidFill>
                  <a:srgbClr val="4B4B4B"/>
                </a:solidFill>
                <a:effectLst/>
                <a:latin typeface="Meiryo" panose="020B0604030504040204" pitchFamily="34" charset="-128"/>
                <a:ea typeface="Meiryo" panose="020B0604030504040204" pitchFamily="34" charset="-128"/>
              </a:rPr>
              <a:t>進捗や品質の管理は、開発チームに任せる</a:t>
            </a:r>
            <a:r>
              <a:rPr lang="ja-JP" altLang="en-US" sz="1400" b="0" i="0">
                <a:solidFill>
                  <a:srgbClr val="4B4B4B"/>
                </a:solidFill>
                <a:effectLst/>
                <a:latin typeface="Meiryo" panose="020B0604030504040204" pitchFamily="34" charset="-128"/>
                <a:ea typeface="Meiryo" panose="020B0604030504040204" pitchFamily="34" charset="-128"/>
              </a:rPr>
              <a:t>。スクラムマスター（プロマネではない）は、チームが自律的に行動する上での障害を排除し、彼らの自立を助けるが、管理はしない。</a:t>
            </a:r>
          </a:p>
        </p:txBody>
      </p:sp>
    </p:spTree>
    <p:extLst>
      <p:ext uri="{BB962C8B-B14F-4D97-AF65-F5344CB8AC3E}">
        <p14:creationId xmlns:p14="http://schemas.microsoft.com/office/powerpoint/2010/main" val="1139937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Meiryo" panose="020B0604030504040204" pitchFamily="34" charset="-128"/>
                <a:ea typeface="Meiryo" panose="020B0604030504040204" pitchFamily="34" charset="-128"/>
                <a:cs typeface="Arial" pitchFamily="34" charset="0"/>
              </a:rPr>
              <a:t>DevOps</a:t>
            </a:r>
          </a:p>
          <a:p>
            <a:pPr algn="r"/>
            <a:r>
              <a:rPr lang="en-US" altLang="ja-JP" sz="1600" dirty="0">
                <a:solidFill>
                  <a:schemeClr val="bg1"/>
                </a:solidFill>
                <a:latin typeface="Meiryo" panose="020B0604030504040204" pitchFamily="34" charset="-128"/>
                <a:ea typeface="Meiryo" panose="020B0604030504040204" pitchFamily="34" charset="-128"/>
                <a:cs typeface="Arial" pitchFamily="34" charset="0"/>
              </a:rPr>
              <a:t>Development &amp; Operation  </a:t>
            </a:r>
            <a:endParaRPr lang="ja-JP" altLang="en-US" sz="16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294869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4BCFB452-921B-3140-A25F-02F2B9DAC9C4}"/>
              </a:ext>
            </a:extLst>
          </p:cNvPr>
          <p:cNvSpPr/>
          <p:nvPr/>
        </p:nvSpPr>
        <p:spPr>
          <a:xfrm rot="10800000">
            <a:off x="136676" y="5613017"/>
            <a:ext cx="8829020" cy="340479"/>
          </a:xfrm>
          <a:prstGeom prst="triangle">
            <a:avLst>
              <a:gd name="adj" fmla="val 94739"/>
            </a:avLst>
          </a:prstGeom>
          <a:gradFill flip="none" rotWithShape="1">
            <a:gsLst>
              <a:gs pos="11000">
                <a:schemeClr val="tx1">
                  <a:lumMod val="50000"/>
                  <a:lumOff val="50000"/>
                </a:schemeClr>
              </a:gs>
              <a:gs pos="60000">
                <a:schemeClr val="bg1">
                  <a:lumMod val="75000"/>
                </a:schemeClr>
              </a:gs>
              <a:gs pos="100000">
                <a:schemeClr val="bg1">
                  <a:lumMod val="85000"/>
                </a:schemeClr>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63BFDD6B-2EA3-C547-9051-EFF0F8C42EB3}"/>
              </a:ext>
            </a:extLst>
          </p:cNvPr>
          <p:cNvSpPr/>
          <p:nvPr/>
        </p:nvSpPr>
        <p:spPr>
          <a:xfrm>
            <a:off x="6713022" y="740588"/>
            <a:ext cx="2252723" cy="4640458"/>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FA579FBF-E5F4-E546-BE38-FD524E5C0101}"/>
              </a:ext>
            </a:extLst>
          </p:cNvPr>
          <p:cNvSpPr/>
          <p:nvPr/>
        </p:nvSpPr>
        <p:spPr>
          <a:xfrm>
            <a:off x="4620496" y="5386885"/>
            <a:ext cx="4345200" cy="249420"/>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59687E79-A151-EC46-B61F-39872FD12AA3}"/>
              </a:ext>
            </a:extLst>
          </p:cNvPr>
          <p:cNvSpPr/>
          <p:nvPr/>
        </p:nvSpPr>
        <p:spPr>
          <a:xfrm>
            <a:off x="6721762" y="5099400"/>
            <a:ext cx="2243934" cy="23027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472C73BE-2D75-4740-A2D1-615D6950613E}"/>
              </a:ext>
            </a:extLst>
          </p:cNvPr>
          <p:cNvSpPr/>
          <p:nvPr/>
        </p:nvSpPr>
        <p:spPr>
          <a:xfrm>
            <a:off x="2340478" y="740588"/>
            <a:ext cx="4375361" cy="464045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8D0422F0-BC05-6D40-97F4-61F13CD57836}"/>
              </a:ext>
            </a:extLst>
          </p:cNvPr>
          <p:cNvSpPr/>
          <p:nvPr/>
        </p:nvSpPr>
        <p:spPr>
          <a:xfrm>
            <a:off x="4624317" y="5103306"/>
            <a:ext cx="2088706" cy="23027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4525B29-BE14-A848-ADED-66380F3B55A2}"/>
              </a:ext>
            </a:extLst>
          </p:cNvPr>
          <p:cNvSpPr/>
          <p:nvPr/>
        </p:nvSpPr>
        <p:spPr>
          <a:xfrm>
            <a:off x="2350372" y="5380748"/>
            <a:ext cx="2270124" cy="2494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37B4AD5F-F0C5-A642-8605-AB02133D9501}"/>
              </a:ext>
            </a:extLst>
          </p:cNvPr>
          <p:cNvSpPr/>
          <p:nvPr/>
        </p:nvSpPr>
        <p:spPr>
          <a:xfrm>
            <a:off x="148858" y="741736"/>
            <a:ext cx="2201514" cy="4640458"/>
          </a:xfrm>
          <a:prstGeom prst="rect">
            <a:avLst/>
          </a:prstGeom>
          <a:solidFill>
            <a:schemeClr val="accent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B6A3B2D-DC79-A641-AD87-2D596C34F3B2}"/>
              </a:ext>
            </a:extLst>
          </p:cNvPr>
          <p:cNvSpPr>
            <a:spLocks noGrp="1"/>
          </p:cNvSpPr>
          <p:nvPr>
            <p:ph type="title"/>
          </p:nvPr>
        </p:nvSpPr>
        <p:spPr>
          <a:xfrm>
            <a:off x="228984" y="235202"/>
            <a:ext cx="8686800" cy="416221"/>
          </a:xfrm>
        </p:spPr>
        <p:txBody>
          <a:bodyPr/>
          <a:lstStyle/>
          <a:p>
            <a:r>
              <a:rPr kumimoji="1" lang="ja-JP" altLang="en-US"/>
              <a:t>気付きからサービスに至る全体プロセス</a:t>
            </a:r>
          </a:p>
        </p:txBody>
      </p:sp>
      <p:sp>
        <p:nvSpPr>
          <p:cNvPr id="3" name="円/楕円 2">
            <a:extLst>
              <a:ext uri="{FF2B5EF4-FFF2-40B4-BE49-F238E27FC236}">
                <a16:creationId xmlns:a16="http://schemas.microsoft.com/office/drawing/2014/main" id="{8256CED4-4399-7B43-85C0-F9C1BB4BE2E9}"/>
              </a:ext>
            </a:extLst>
          </p:cNvPr>
          <p:cNvSpPr/>
          <p:nvPr/>
        </p:nvSpPr>
        <p:spPr>
          <a:xfrm>
            <a:off x="2322102" y="1704880"/>
            <a:ext cx="2192035" cy="2217187"/>
          </a:xfrm>
          <a:prstGeom prst="ellipse">
            <a:avLst/>
          </a:prstGeom>
          <a:noFill/>
          <a:ln w="76200">
            <a:solidFill>
              <a:schemeClr val="accent3">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DC024CC3-AE28-0A45-8B7C-47C05B9CEEAE}"/>
              </a:ext>
            </a:extLst>
          </p:cNvPr>
          <p:cNvSpPr/>
          <p:nvPr/>
        </p:nvSpPr>
        <p:spPr>
          <a:xfrm>
            <a:off x="4525851" y="1677057"/>
            <a:ext cx="2192035" cy="2217187"/>
          </a:xfrm>
          <a:prstGeom prst="ellipse">
            <a:avLst/>
          </a:prstGeom>
          <a:noFill/>
          <a:ln w="76200">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8" name="フリーフォーム 7">
            <a:extLst>
              <a:ext uri="{FF2B5EF4-FFF2-40B4-BE49-F238E27FC236}">
                <a16:creationId xmlns:a16="http://schemas.microsoft.com/office/drawing/2014/main" id="{03F3CE3D-E8FE-C340-9EEA-005F35B3ED24}"/>
              </a:ext>
            </a:extLst>
          </p:cNvPr>
          <p:cNvSpPr/>
          <p:nvPr/>
        </p:nvSpPr>
        <p:spPr>
          <a:xfrm>
            <a:off x="438789" y="1690254"/>
            <a:ext cx="1891412" cy="2303795"/>
          </a:xfrm>
          <a:custGeom>
            <a:avLst/>
            <a:gdLst>
              <a:gd name="connsiteX0" fmla="*/ 0 w 2408663"/>
              <a:gd name="connsiteY0" fmla="*/ 2659925 h 2659925"/>
              <a:gd name="connsiteX1" fmla="*/ 1137424 w 2408663"/>
              <a:gd name="connsiteY1" fmla="*/ 28237 h 2659925"/>
              <a:gd name="connsiteX2" fmla="*/ 2408663 w 2408663"/>
              <a:gd name="connsiteY2" fmla="*/ 1500198 h 2659925"/>
              <a:gd name="connsiteX0" fmla="*/ 0 w 2408663"/>
              <a:gd name="connsiteY0" fmla="*/ 2631951 h 2631951"/>
              <a:gd name="connsiteX1" fmla="*/ 1137424 w 2408663"/>
              <a:gd name="connsiteY1" fmla="*/ 263 h 2631951"/>
              <a:gd name="connsiteX2" fmla="*/ 2408663 w 2408663"/>
              <a:gd name="connsiteY2" fmla="*/ 1472224 h 2631951"/>
              <a:gd name="connsiteX0" fmla="*/ 0 w 2408663"/>
              <a:gd name="connsiteY0" fmla="*/ 2631688 h 2631688"/>
              <a:gd name="connsiteX1" fmla="*/ 1137424 w 2408663"/>
              <a:gd name="connsiteY1" fmla="*/ 0 h 2631688"/>
              <a:gd name="connsiteX2" fmla="*/ 2408663 w 2408663"/>
              <a:gd name="connsiteY2" fmla="*/ 1471961 h 2631688"/>
              <a:gd name="connsiteX0" fmla="*/ 0 w 2408663"/>
              <a:gd name="connsiteY0" fmla="*/ 2631688 h 2631688"/>
              <a:gd name="connsiteX1" fmla="*/ 1137424 w 2408663"/>
              <a:gd name="connsiteY1" fmla="*/ 0 h 2631688"/>
              <a:gd name="connsiteX2" fmla="*/ 2408663 w 2408663"/>
              <a:gd name="connsiteY2" fmla="*/ 1471961 h 2631688"/>
              <a:gd name="connsiteX0" fmla="*/ 0 w 2408663"/>
              <a:gd name="connsiteY0" fmla="*/ 2631688 h 2631688"/>
              <a:gd name="connsiteX1" fmla="*/ 1137424 w 2408663"/>
              <a:gd name="connsiteY1" fmla="*/ 0 h 2631688"/>
              <a:gd name="connsiteX2" fmla="*/ 2408663 w 2408663"/>
              <a:gd name="connsiteY2" fmla="*/ 1471961 h 2631688"/>
              <a:gd name="connsiteX0" fmla="*/ 0 w 2310486"/>
              <a:gd name="connsiteY0" fmla="*/ 2631688 h 2631688"/>
              <a:gd name="connsiteX1" fmla="*/ 1137424 w 2310486"/>
              <a:gd name="connsiteY1" fmla="*/ 0 h 2631688"/>
              <a:gd name="connsiteX2" fmla="*/ 2310486 w 2310486"/>
              <a:gd name="connsiteY2" fmla="*/ 1314893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21217 h 2621217"/>
              <a:gd name="connsiteX1" fmla="*/ 1539950 w 2389028"/>
              <a:gd name="connsiteY1" fmla="*/ 0 h 2621217"/>
              <a:gd name="connsiteX2" fmla="*/ 2389028 w 2389028"/>
              <a:gd name="connsiteY2" fmla="*/ 1325364 h 2621217"/>
              <a:gd name="connsiteX0" fmla="*/ 0 w 2389028"/>
              <a:gd name="connsiteY0" fmla="*/ 2600275 h 2600275"/>
              <a:gd name="connsiteX1" fmla="*/ 1382868 w 2389028"/>
              <a:gd name="connsiteY1" fmla="*/ 0 h 2600275"/>
              <a:gd name="connsiteX2" fmla="*/ 2389028 w 2389028"/>
              <a:gd name="connsiteY2" fmla="*/ 1304422 h 2600275"/>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296239 w 2389028"/>
              <a:gd name="connsiteY1" fmla="*/ 2050643 h 2589804"/>
              <a:gd name="connsiteX2" fmla="*/ 1353415 w 2389028"/>
              <a:gd name="connsiteY2" fmla="*/ 0 h 2589804"/>
              <a:gd name="connsiteX3" fmla="*/ 2389028 w 2389028"/>
              <a:gd name="connsiteY3" fmla="*/ 1293951 h 2589804"/>
              <a:gd name="connsiteX0" fmla="*/ 0 w 2389028"/>
              <a:gd name="connsiteY0" fmla="*/ 2589804 h 2589804"/>
              <a:gd name="connsiteX1" fmla="*/ 420468 w 2389028"/>
              <a:gd name="connsiteY1" fmla="*/ 2155356 h 2589804"/>
              <a:gd name="connsiteX2" fmla="*/ 1353415 w 2389028"/>
              <a:gd name="connsiteY2" fmla="*/ 0 h 2589804"/>
              <a:gd name="connsiteX3" fmla="*/ 2389028 w 2389028"/>
              <a:gd name="connsiteY3" fmla="*/ 1293951 h 2589804"/>
              <a:gd name="connsiteX0" fmla="*/ 0 w 2389028"/>
              <a:gd name="connsiteY0" fmla="*/ 2589804 h 2589804"/>
              <a:gd name="connsiteX1" fmla="*/ 420468 w 2389028"/>
              <a:gd name="connsiteY1" fmla="*/ 2155356 h 2589804"/>
              <a:gd name="connsiteX2" fmla="*/ 1353415 w 2389028"/>
              <a:gd name="connsiteY2" fmla="*/ 0 h 2589804"/>
              <a:gd name="connsiteX3" fmla="*/ 2389028 w 2389028"/>
              <a:gd name="connsiteY3" fmla="*/ 1293951 h 2589804"/>
              <a:gd name="connsiteX0" fmla="*/ 0 w 2389028"/>
              <a:gd name="connsiteY0" fmla="*/ 2589804 h 2589804"/>
              <a:gd name="connsiteX1" fmla="*/ 602035 w 2389028"/>
              <a:gd name="connsiteY1" fmla="*/ 2165827 h 2589804"/>
              <a:gd name="connsiteX2" fmla="*/ 1353415 w 2389028"/>
              <a:gd name="connsiteY2" fmla="*/ 0 h 2589804"/>
              <a:gd name="connsiteX3" fmla="*/ 2389028 w 2389028"/>
              <a:gd name="connsiteY3" fmla="*/ 1293951 h 2589804"/>
              <a:gd name="connsiteX0" fmla="*/ 0 w 2389028"/>
              <a:gd name="connsiteY0" fmla="*/ 2579333 h 2579333"/>
              <a:gd name="connsiteX1" fmla="*/ 602035 w 2389028"/>
              <a:gd name="connsiteY1" fmla="*/ 2155356 h 2579333"/>
              <a:gd name="connsiteX2" fmla="*/ 1515869 w 2389028"/>
              <a:gd name="connsiteY2" fmla="*/ 0 h 2579333"/>
              <a:gd name="connsiteX3" fmla="*/ 2389028 w 2389028"/>
              <a:gd name="connsiteY3" fmla="*/ 1283480 h 2579333"/>
              <a:gd name="connsiteX0" fmla="*/ 0 w 2389028"/>
              <a:gd name="connsiteY0" fmla="*/ 2581014 h 2581014"/>
              <a:gd name="connsiteX1" fmla="*/ 602035 w 2389028"/>
              <a:gd name="connsiteY1" fmla="*/ 2157037 h 2581014"/>
              <a:gd name="connsiteX2" fmla="*/ 1515869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515869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611430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611430 w 2389028"/>
              <a:gd name="connsiteY2" fmla="*/ 1681 h 2581014"/>
              <a:gd name="connsiteX3" fmla="*/ 2389028 w 2389028"/>
              <a:gd name="connsiteY3" fmla="*/ 1285161 h 2581014"/>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82868 h 2582868"/>
              <a:gd name="connsiteX1" fmla="*/ 602035 w 2389028"/>
              <a:gd name="connsiteY1" fmla="*/ 2158891 h 2582868"/>
              <a:gd name="connsiteX2" fmla="*/ 974723 w 2389028"/>
              <a:gd name="connsiteY2" fmla="*/ 954697 h 2582868"/>
              <a:gd name="connsiteX3" fmla="*/ 1611430 w 2389028"/>
              <a:gd name="connsiteY3" fmla="*/ 3535 h 2582868"/>
              <a:gd name="connsiteX4" fmla="*/ 2389028 w 2389028"/>
              <a:gd name="connsiteY4" fmla="*/ 1287015 h 2582868"/>
              <a:gd name="connsiteX0" fmla="*/ 0 w 2389028"/>
              <a:gd name="connsiteY0" fmla="*/ 2582922 h 2582922"/>
              <a:gd name="connsiteX1" fmla="*/ 602035 w 2389028"/>
              <a:gd name="connsiteY1" fmla="*/ 2158945 h 2582922"/>
              <a:gd name="connsiteX2" fmla="*/ 821826 w 2389028"/>
              <a:gd name="connsiteY2" fmla="*/ 944280 h 2582922"/>
              <a:gd name="connsiteX3" fmla="*/ 1611430 w 2389028"/>
              <a:gd name="connsiteY3" fmla="*/ 3589 h 2582922"/>
              <a:gd name="connsiteX4" fmla="*/ 2389028 w 2389028"/>
              <a:gd name="connsiteY4" fmla="*/ 1287069 h 2582922"/>
              <a:gd name="connsiteX0" fmla="*/ 0 w 2389028"/>
              <a:gd name="connsiteY0" fmla="*/ 2583480 h 2583480"/>
              <a:gd name="connsiteX1" fmla="*/ 602035 w 2389028"/>
              <a:gd name="connsiteY1" fmla="*/ 2159503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480 h 2583480"/>
              <a:gd name="connsiteX1" fmla="*/ 602035 w 2389028"/>
              <a:gd name="connsiteY1" fmla="*/ 2159503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480 h 2583480"/>
              <a:gd name="connsiteX1" fmla="*/ 430025 w 2389028"/>
              <a:gd name="connsiteY1" fmla="*/ 2086205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341 h 2583341"/>
              <a:gd name="connsiteX1" fmla="*/ 430025 w 2389028"/>
              <a:gd name="connsiteY1" fmla="*/ 2086066 h 2583341"/>
              <a:gd name="connsiteX2" fmla="*/ 869606 w 2389028"/>
              <a:gd name="connsiteY2" fmla="*/ 965641 h 2583341"/>
              <a:gd name="connsiteX3" fmla="*/ 1611430 w 2389028"/>
              <a:gd name="connsiteY3" fmla="*/ 4008 h 2583341"/>
              <a:gd name="connsiteX4" fmla="*/ 2389028 w 2389028"/>
              <a:gd name="connsiteY4" fmla="*/ 1287488 h 258334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088 h 2583088"/>
              <a:gd name="connsiteX1" fmla="*/ 430025 w 2389028"/>
              <a:gd name="connsiteY1" fmla="*/ 2085813 h 2583088"/>
              <a:gd name="connsiteX2" fmla="*/ 917386 w 2389028"/>
              <a:gd name="connsiteY2" fmla="*/ 986331 h 2583088"/>
              <a:gd name="connsiteX3" fmla="*/ 1611430 w 2389028"/>
              <a:gd name="connsiteY3" fmla="*/ 3755 h 2583088"/>
              <a:gd name="connsiteX4" fmla="*/ 2389028 w 2389028"/>
              <a:gd name="connsiteY4" fmla="*/ 1287235 h 2583088"/>
              <a:gd name="connsiteX0" fmla="*/ 0 w 2389028"/>
              <a:gd name="connsiteY0" fmla="*/ 2583208 h 2583208"/>
              <a:gd name="connsiteX1" fmla="*/ 430025 w 2389028"/>
              <a:gd name="connsiteY1" fmla="*/ 2085933 h 2583208"/>
              <a:gd name="connsiteX2" fmla="*/ 917386 w 2389028"/>
              <a:gd name="connsiteY2" fmla="*/ 986451 h 2583208"/>
              <a:gd name="connsiteX3" fmla="*/ 1611430 w 2389028"/>
              <a:gd name="connsiteY3" fmla="*/ 3875 h 2583208"/>
              <a:gd name="connsiteX4" fmla="*/ 2389028 w 2389028"/>
              <a:gd name="connsiteY4" fmla="*/ 1287355 h 2583208"/>
              <a:gd name="connsiteX0" fmla="*/ 0 w 2389028"/>
              <a:gd name="connsiteY0" fmla="*/ 2583208 h 2583208"/>
              <a:gd name="connsiteX1" fmla="*/ 430025 w 2389028"/>
              <a:gd name="connsiteY1" fmla="*/ 2085933 h 2583208"/>
              <a:gd name="connsiteX2" fmla="*/ 917386 w 2389028"/>
              <a:gd name="connsiteY2" fmla="*/ 986451 h 2583208"/>
              <a:gd name="connsiteX3" fmla="*/ 1611430 w 2389028"/>
              <a:gd name="connsiteY3" fmla="*/ 3875 h 2583208"/>
              <a:gd name="connsiteX4" fmla="*/ 2389028 w 2389028"/>
              <a:gd name="connsiteY4" fmla="*/ 1287355 h 2583208"/>
              <a:gd name="connsiteX0" fmla="*/ 0 w 2389028"/>
              <a:gd name="connsiteY0" fmla="*/ 2583208 h 2583208"/>
              <a:gd name="connsiteX1" fmla="*/ 430025 w 2389028"/>
              <a:gd name="connsiteY1" fmla="*/ 2085933 h 2583208"/>
              <a:gd name="connsiteX2" fmla="*/ 917386 w 2389028"/>
              <a:gd name="connsiteY2" fmla="*/ 986451 h 2583208"/>
              <a:gd name="connsiteX3" fmla="*/ 1582762 w 2389028"/>
              <a:gd name="connsiteY3" fmla="*/ 3875 h 2583208"/>
              <a:gd name="connsiteX4" fmla="*/ 2389028 w 2389028"/>
              <a:gd name="connsiteY4" fmla="*/ 1287355 h 2583208"/>
              <a:gd name="connsiteX0" fmla="*/ 0 w 2389028"/>
              <a:gd name="connsiteY0" fmla="*/ 2590494 h 2590494"/>
              <a:gd name="connsiteX1" fmla="*/ 430025 w 2389028"/>
              <a:gd name="connsiteY1" fmla="*/ 2093219 h 2590494"/>
              <a:gd name="connsiteX2" fmla="*/ 917386 w 2389028"/>
              <a:gd name="connsiteY2" fmla="*/ 993737 h 2590494"/>
              <a:gd name="connsiteX3" fmla="*/ 1582762 w 2389028"/>
              <a:gd name="connsiteY3" fmla="*/ 11161 h 2590494"/>
              <a:gd name="connsiteX4" fmla="*/ 2159681 w 2389028"/>
              <a:gd name="connsiteY4" fmla="*/ 470176 h 2590494"/>
              <a:gd name="connsiteX5" fmla="*/ 2389028 w 2389028"/>
              <a:gd name="connsiteY5" fmla="*/ 1294641 h 2590494"/>
              <a:gd name="connsiteX0" fmla="*/ 0 w 2389028"/>
              <a:gd name="connsiteY0" fmla="*/ 2590211 h 2590211"/>
              <a:gd name="connsiteX1" fmla="*/ 430025 w 2389028"/>
              <a:gd name="connsiteY1" fmla="*/ 2092936 h 2590211"/>
              <a:gd name="connsiteX2" fmla="*/ 917386 w 2389028"/>
              <a:gd name="connsiteY2" fmla="*/ 993454 h 2590211"/>
              <a:gd name="connsiteX3" fmla="*/ 1582762 w 2389028"/>
              <a:gd name="connsiteY3" fmla="*/ 10878 h 2590211"/>
              <a:gd name="connsiteX4" fmla="*/ 2159681 w 2389028"/>
              <a:gd name="connsiteY4" fmla="*/ 469893 h 2590211"/>
              <a:gd name="connsiteX5" fmla="*/ 2389028 w 2389028"/>
              <a:gd name="connsiteY5" fmla="*/ 1294358 h 2590211"/>
              <a:gd name="connsiteX0" fmla="*/ 0 w 2389028"/>
              <a:gd name="connsiteY0" fmla="*/ 2590211 h 2590211"/>
              <a:gd name="connsiteX1" fmla="*/ 430025 w 2389028"/>
              <a:gd name="connsiteY1" fmla="*/ 2092936 h 2590211"/>
              <a:gd name="connsiteX2" fmla="*/ 917386 w 2389028"/>
              <a:gd name="connsiteY2" fmla="*/ 993454 h 2590211"/>
              <a:gd name="connsiteX3" fmla="*/ 1582762 w 2389028"/>
              <a:gd name="connsiteY3" fmla="*/ 10878 h 2590211"/>
              <a:gd name="connsiteX4" fmla="*/ 2159681 w 2389028"/>
              <a:gd name="connsiteY4" fmla="*/ 469893 h 2590211"/>
              <a:gd name="connsiteX5" fmla="*/ 2389028 w 2389028"/>
              <a:gd name="connsiteY5" fmla="*/ 1294358 h 259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028" h="2590211">
                <a:moveTo>
                  <a:pt x="0" y="2590211"/>
                </a:moveTo>
                <a:cubicBezTo>
                  <a:pt x="181567" y="2550963"/>
                  <a:pt x="204456" y="2524570"/>
                  <a:pt x="430025" y="2092936"/>
                </a:cubicBezTo>
                <a:cubicBezTo>
                  <a:pt x="602035" y="1819829"/>
                  <a:pt x="691815" y="1499277"/>
                  <a:pt x="917386" y="993454"/>
                </a:cubicBezTo>
                <a:cubicBezTo>
                  <a:pt x="1114287" y="539987"/>
                  <a:pt x="1356601" y="-46254"/>
                  <a:pt x="1582762" y="10878"/>
                </a:cubicBezTo>
                <a:cubicBezTo>
                  <a:pt x="1781848" y="-64166"/>
                  <a:pt x="2092196" y="266452"/>
                  <a:pt x="2159681" y="469893"/>
                </a:cubicBezTo>
                <a:cubicBezTo>
                  <a:pt x="2294059" y="725691"/>
                  <a:pt x="2342840" y="1169164"/>
                  <a:pt x="2389028" y="1294358"/>
                </a:cubicBezTo>
              </a:path>
            </a:pathLst>
          </a:custGeom>
          <a:noFill/>
          <a:ln w="76200">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4901EC1C-402B-7646-BA91-4CF16427E6AB}"/>
              </a:ext>
            </a:extLst>
          </p:cNvPr>
          <p:cNvSpPr/>
          <p:nvPr/>
        </p:nvSpPr>
        <p:spPr>
          <a:xfrm>
            <a:off x="278896" y="3785938"/>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57349630-B3E1-2243-8812-4179E7BFBD37}"/>
              </a:ext>
            </a:extLst>
          </p:cNvPr>
          <p:cNvSpPr/>
          <p:nvPr/>
        </p:nvSpPr>
        <p:spPr>
          <a:xfrm>
            <a:off x="748062" y="2879372"/>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45E7195C-116E-4749-861A-92945B103CF3}"/>
              </a:ext>
            </a:extLst>
          </p:cNvPr>
          <p:cNvSpPr/>
          <p:nvPr/>
        </p:nvSpPr>
        <p:spPr>
          <a:xfrm>
            <a:off x="1514436" y="1485591"/>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60573821-BF77-3A4B-B516-BE46DB8B6CF5}"/>
              </a:ext>
            </a:extLst>
          </p:cNvPr>
          <p:cNvSpPr/>
          <p:nvPr/>
        </p:nvSpPr>
        <p:spPr>
          <a:xfrm>
            <a:off x="1066254" y="2037592"/>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97F3F2D1-BE5F-284C-BDB2-5AF597613545}"/>
              </a:ext>
            </a:extLst>
          </p:cNvPr>
          <p:cNvSpPr/>
          <p:nvPr/>
        </p:nvSpPr>
        <p:spPr>
          <a:xfrm>
            <a:off x="2084150" y="2594177"/>
            <a:ext cx="416221" cy="416221"/>
          </a:xfrm>
          <a:prstGeom prst="ellipse">
            <a:avLst/>
          </a:prstGeom>
          <a:solidFill>
            <a:schemeClr val="accent3">
              <a:lumMod val="75000"/>
            </a:schemeClr>
          </a:solidFill>
          <a:ln w="57150">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3E7FC9A5-F1FC-F547-9CCB-C4A4A02D1F82}"/>
              </a:ext>
            </a:extLst>
          </p:cNvPr>
          <p:cNvSpPr/>
          <p:nvPr/>
        </p:nvSpPr>
        <p:spPr>
          <a:xfrm>
            <a:off x="3169828" y="1488589"/>
            <a:ext cx="416221" cy="41622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4798D15F-35E2-F642-950D-4B9141A0E1AF}"/>
              </a:ext>
            </a:extLst>
          </p:cNvPr>
          <p:cNvSpPr/>
          <p:nvPr/>
        </p:nvSpPr>
        <p:spPr>
          <a:xfrm>
            <a:off x="6111554" y="1696699"/>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207B8439-FC72-054B-B46E-249328C13D43}"/>
              </a:ext>
            </a:extLst>
          </p:cNvPr>
          <p:cNvSpPr/>
          <p:nvPr/>
        </p:nvSpPr>
        <p:spPr>
          <a:xfrm>
            <a:off x="4559955" y="3138535"/>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E22CFB00-A325-B441-8654-2B06D0E2673D}"/>
              </a:ext>
            </a:extLst>
          </p:cNvPr>
          <p:cNvSpPr/>
          <p:nvPr/>
        </p:nvSpPr>
        <p:spPr>
          <a:xfrm>
            <a:off x="4795598" y="1674126"/>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61611804-32B5-F04E-ABCC-26C640E7F610}"/>
              </a:ext>
            </a:extLst>
          </p:cNvPr>
          <p:cNvSpPr/>
          <p:nvPr/>
        </p:nvSpPr>
        <p:spPr>
          <a:xfrm>
            <a:off x="6130604" y="3379846"/>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3" name="三角形 22">
            <a:extLst>
              <a:ext uri="{FF2B5EF4-FFF2-40B4-BE49-F238E27FC236}">
                <a16:creationId xmlns:a16="http://schemas.microsoft.com/office/drawing/2014/main" id="{972B9040-7501-1B49-AEFC-75E2D9A2BB2C}"/>
              </a:ext>
            </a:extLst>
          </p:cNvPr>
          <p:cNvSpPr/>
          <p:nvPr/>
        </p:nvSpPr>
        <p:spPr>
          <a:xfrm rot="1468739">
            <a:off x="619138" y="346155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三角形 24">
            <a:extLst>
              <a:ext uri="{FF2B5EF4-FFF2-40B4-BE49-F238E27FC236}">
                <a16:creationId xmlns:a16="http://schemas.microsoft.com/office/drawing/2014/main" id="{B20F1031-B7C9-8A44-A0AB-EF3CC186822A}"/>
              </a:ext>
            </a:extLst>
          </p:cNvPr>
          <p:cNvSpPr/>
          <p:nvPr/>
        </p:nvSpPr>
        <p:spPr>
          <a:xfrm rot="18418979">
            <a:off x="4009644" y="190534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3140AF82-1FA6-0C46-99C1-6BD2CD8B0933}"/>
              </a:ext>
            </a:extLst>
          </p:cNvPr>
          <p:cNvSpPr txBox="1"/>
          <p:nvPr/>
        </p:nvSpPr>
        <p:spPr>
          <a:xfrm>
            <a:off x="1140575" y="2990873"/>
            <a:ext cx="492443"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共感</a:t>
            </a:r>
          </a:p>
        </p:txBody>
      </p:sp>
      <p:sp>
        <p:nvSpPr>
          <p:cNvPr id="28" name="テキスト ボックス 27">
            <a:extLst>
              <a:ext uri="{FF2B5EF4-FFF2-40B4-BE49-F238E27FC236}">
                <a16:creationId xmlns:a16="http://schemas.microsoft.com/office/drawing/2014/main" id="{DD6CF120-946B-AC42-ACEC-342D2593E9F0}"/>
              </a:ext>
            </a:extLst>
          </p:cNvPr>
          <p:cNvSpPr txBox="1"/>
          <p:nvPr/>
        </p:nvSpPr>
        <p:spPr>
          <a:xfrm>
            <a:off x="611786" y="2114003"/>
            <a:ext cx="492443"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定義</a:t>
            </a:r>
          </a:p>
        </p:txBody>
      </p:sp>
      <p:sp>
        <p:nvSpPr>
          <p:cNvPr id="29" name="テキスト ボックス 28">
            <a:extLst>
              <a:ext uri="{FF2B5EF4-FFF2-40B4-BE49-F238E27FC236}">
                <a16:creationId xmlns:a16="http://schemas.microsoft.com/office/drawing/2014/main" id="{53D4E2FD-40D5-4A43-B214-190FB044B22E}"/>
              </a:ext>
            </a:extLst>
          </p:cNvPr>
          <p:cNvSpPr txBox="1"/>
          <p:nvPr/>
        </p:nvSpPr>
        <p:spPr>
          <a:xfrm>
            <a:off x="1214106" y="1182431"/>
            <a:ext cx="1107996"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アイデア創出</a:t>
            </a:r>
          </a:p>
        </p:txBody>
      </p:sp>
      <p:sp>
        <p:nvSpPr>
          <p:cNvPr id="33" name="テキスト ボックス 32">
            <a:extLst>
              <a:ext uri="{FF2B5EF4-FFF2-40B4-BE49-F238E27FC236}">
                <a16:creationId xmlns:a16="http://schemas.microsoft.com/office/drawing/2014/main" id="{3925C1F7-D143-AA41-B7E4-6D33C8E1EC5F}"/>
              </a:ext>
            </a:extLst>
          </p:cNvPr>
          <p:cNvSpPr txBox="1"/>
          <p:nvPr/>
        </p:nvSpPr>
        <p:spPr>
          <a:xfrm>
            <a:off x="2866602" y="1177330"/>
            <a:ext cx="1107996"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学び・気付き</a:t>
            </a:r>
          </a:p>
        </p:txBody>
      </p:sp>
      <p:sp>
        <p:nvSpPr>
          <p:cNvPr id="34" name="テキスト ボックス 33">
            <a:extLst>
              <a:ext uri="{FF2B5EF4-FFF2-40B4-BE49-F238E27FC236}">
                <a16:creationId xmlns:a16="http://schemas.microsoft.com/office/drawing/2014/main" id="{960EED2A-F631-C54E-A709-09F403732E29}"/>
              </a:ext>
            </a:extLst>
          </p:cNvPr>
          <p:cNvSpPr txBox="1"/>
          <p:nvPr/>
        </p:nvSpPr>
        <p:spPr>
          <a:xfrm>
            <a:off x="5711444" y="1177330"/>
            <a:ext cx="800219" cy="461665"/>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デイリー</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6">
                    <a:lumMod val="75000"/>
                  </a:schemeClr>
                </a:solidFill>
                <a:latin typeface="Meiryo" panose="020B0604030504040204" pitchFamily="34" charset="-128"/>
                <a:ea typeface="Meiryo" panose="020B0604030504040204" pitchFamily="34" charset="-128"/>
              </a:rPr>
              <a:t>スクラム</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6A47363-5EB5-CA43-9384-88BED358DF48}"/>
              </a:ext>
            </a:extLst>
          </p:cNvPr>
          <p:cNvSpPr txBox="1"/>
          <p:nvPr/>
        </p:nvSpPr>
        <p:spPr>
          <a:xfrm>
            <a:off x="5385997" y="3187186"/>
            <a:ext cx="954107" cy="461665"/>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スプリント</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レビュー</a:t>
            </a:r>
          </a:p>
        </p:txBody>
      </p:sp>
      <p:sp>
        <p:nvSpPr>
          <p:cNvPr id="37" name="テキスト ボックス 36">
            <a:extLst>
              <a:ext uri="{FF2B5EF4-FFF2-40B4-BE49-F238E27FC236}">
                <a16:creationId xmlns:a16="http://schemas.microsoft.com/office/drawing/2014/main" id="{16EB4601-064D-3841-A78E-3D324601A795}"/>
              </a:ext>
            </a:extLst>
          </p:cNvPr>
          <p:cNvSpPr txBox="1"/>
          <p:nvPr/>
        </p:nvSpPr>
        <p:spPr>
          <a:xfrm>
            <a:off x="4568914" y="2856644"/>
            <a:ext cx="800219"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振り返り</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CBA15188-8E8A-1148-BC25-5450F844F7FC}"/>
              </a:ext>
            </a:extLst>
          </p:cNvPr>
          <p:cNvSpPr txBox="1"/>
          <p:nvPr/>
        </p:nvSpPr>
        <p:spPr>
          <a:xfrm>
            <a:off x="4250584" y="1180262"/>
            <a:ext cx="1107996" cy="461665"/>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スプリント</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プランニング</a:t>
            </a:r>
          </a:p>
        </p:txBody>
      </p:sp>
      <p:sp>
        <p:nvSpPr>
          <p:cNvPr id="39" name="テキスト ボックス 38">
            <a:extLst>
              <a:ext uri="{FF2B5EF4-FFF2-40B4-BE49-F238E27FC236}">
                <a16:creationId xmlns:a16="http://schemas.microsoft.com/office/drawing/2014/main" id="{EF2360A2-DD5B-6D4F-B029-4242A78FA917}"/>
              </a:ext>
            </a:extLst>
          </p:cNvPr>
          <p:cNvSpPr txBox="1"/>
          <p:nvPr/>
        </p:nvSpPr>
        <p:spPr>
          <a:xfrm>
            <a:off x="2696119" y="3346645"/>
            <a:ext cx="646331"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ビルド</a:t>
            </a:r>
          </a:p>
        </p:txBody>
      </p:sp>
      <p:sp>
        <p:nvSpPr>
          <p:cNvPr id="40" name="テキスト ボックス 39">
            <a:extLst>
              <a:ext uri="{FF2B5EF4-FFF2-40B4-BE49-F238E27FC236}">
                <a16:creationId xmlns:a16="http://schemas.microsoft.com/office/drawing/2014/main" id="{37C3185E-5BD5-364E-A6CC-CDAF6F7F6D15}"/>
              </a:ext>
            </a:extLst>
          </p:cNvPr>
          <p:cNvSpPr txBox="1"/>
          <p:nvPr/>
        </p:nvSpPr>
        <p:spPr>
          <a:xfrm rot="18999216">
            <a:off x="3804396" y="3387840"/>
            <a:ext cx="492443"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計測</a:t>
            </a:r>
          </a:p>
        </p:txBody>
      </p:sp>
      <p:sp>
        <p:nvSpPr>
          <p:cNvPr id="41" name="テキスト ボックス 40">
            <a:extLst>
              <a:ext uri="{FF2B5EF4-FFF2-40B4-BE49-F238E27FC236}">
                <a16:creationId xmlns:a16="http://schemas.microsoft.com/office/drawing/2014/main" id="{DA76EE50-F561-7147-8A80-FBEA93F1C3A3}"/>
              </a:ext>
            </a:extLst>
          </p:cNvPr>
          <p:cNvSpPr txBox="1"/>
          <p:nvPr/>
        </p:nvSpPr>
        <p:spPr>
          <a:xfrm>
            <a:off x="2513960" y="2563975"/>
            <a:ext cx="1422184" cy="261610"/>
          </a:xfrm>
          <a:prstGeom prst="rect">
            <a:avLst/>
          </a:prstGeom>
          <a:noFill/>
        </p:spPr>
        <p:txBody>
          <a:bodyPr wrap="none" rtlCol="0">
            <a:spAutoFit/>
          </a:bodyPr>
          <a:lstStyle>
            <a:defPPr>
              <a:defRPr lang="ja-JP"/>
            </a:defPPr>
            <a:lvl1pPr algn="ctr">
              <a:defRPr sz="1400">
                <a:solidFill>
                  <a:schemeClr val="accent3">
                    <a:lumMod val="75000"/>
                  </a:schemeClr>
                </a:solidFill>
                <a:latin typeface="Meiryo" panose="020B0604030504040204" pitchFamily="34" charset="-128"/>
                <a:ea typeface="Meiryo" panose="020B0604030504040204" pitchFamily="34" charset="-128"/>
              </a:defRPr>
            </a:lvl1pPr>
          </a:lstStyle>
          <a:p>
            <a:pPr algn="l"/>
            <a:r>
              <a:rPr lang="ja-JP" altLang="en-US" sz="1100" b="1"/>
              <a:t>ピボット</a:t>
            </a:r>
            <a:r>
              <a:rPr lang="en-US" altLang="ja-JP" sz="1100" b="1" dirty="0"/>
              <a:t> or </a:t>
            </a:r>
            <a:r>
              <a:rPr lang="ja-JP" altLang="en-US" sz="1100" b="1"/>
              <a:t>継続？</a:t>
            </a:r>
          </a:p>
        </p:txBody>
      </p:sp>
      <p:sp>
        <p:nvSpPr>
          <p:cNvPr id="42" name="テキスト ボックス 41">
            <a:extLst>
              <a:ext uri="{FF2B5EF4-FFF2-40B4-BE49-F238E27FC236}">
                <a16:creationId xmlns:a16="http://schemas.microsoft.com/office/drawing/2014/main" id="{233F6C68-686F-5146-A5C8-FB097EA6D799}"/>
              </a:ext>
            </a:extLst>
          </p:cNvPr>
          <p:cNvSpPr txBox="1"/>
          <p:nvPr/>
        </p:nvSpPr>
        <p:spPr>
          <a:xfrm>
            <a:off x="2518450" y="2857061"/>
            <a:ext cx="1031051" cy="261610"/>
          </a:xfrm>
          <a:prstGeom prst="rect">
            <a:avLst/>
          </a:prstGeom>
          <a:noFill/>
        </p:spPr>
        <p:txBody>
          <a:bodyPr wrap="none" rtlCol="0">
            <a:spAutoFit/>
          </a:bodyPr>
          <a:lstStyle>
            <a:defPPr>
              <a:defRPr lang="ja-JP"/>
            </a:defPPr>
            <a:lvl1pPr algn="ctr">
              <a:defRPr sz="1400">
                <a:solidFill>
                  <a:schemeClr val="accent3">
                    <a:lumMod val="75000"/>
                  </a:schemeClr>
                </a:solidFill>
                <a:latin typeface="Meiryo" panose="020B0604030504040204" pitchFamily="34" charset="-128"/>
                <a:ea typeface="Meiryo" panose="020B0604030504040204" pitchFamily="34" charset="-128"/>
              </a:defRPr>
            </a:lvl1pPr>
          </a:lstStyle>
          <a:p>
            <a:pPr algn="l"/>
            <a:r>
              <a:rPr lang="ja-JP" altLang="en-US" sz="1100" b="1"/>
              <a:t>実証実験開始</a:t>
            </a:r>
          </a:p>
        </p:txBody>
      </p:sp>
      <p:cxnSp>
        <p:nvCxnSpPr>
          <p:cNvPr id="44" name="直線コネクタ 43">
            <a:extLst>
              <a:ext uri="{FF2B5EF4-FFF2-40B4-BE49-F238E27FC236}">
                <a16:creationId xmlns:a16="http://schemas.microsoft.com/office/drawing/2014/main" id="{9BBE3A50-237C-7446-B434-D7E0C1287D2D}"/>
              </a:ext>
            </a:extLst>
          </p:cNvPr>
          <p:cNvCxnSpPr>
            <a:cxnSpLocks/>
          </p:cNvCxnSpPr>
          <p:nvPr/>
        </p:nvCxnSpPr>
        <p:spPr>
          <a:xfrm>
            <a:off x="2529377" y="2823623"/>
            <a:ext cx="1316949" cy="0"/>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a:extLst>
              <a:ext uri="{FF2B5EF4-FFF2-40B4-BE49-F238E27FC236}">
                <a16:creationId xmlns:a16="http://schemas.microsoft.com/office/drawing/2014/main" id="{1E4AABD9-E98A-8A44-BEE5-541EA8D8F472}"/>
              </a:ext>
            </a:extLst>
          </p:cNvPr>
          <p:cNvSpPr txBox="1"/>
          <p:nvPr/>
        </p:nvSpPr>
        <p:spPr>
          <a:xfrm>
            <a:off x="498900" y="908301"/>
            <a:ext cx="1467068" cy="400110"/>
          </a:xfrm>
          <a:prstGeom prst="rect">
            <a:avLst/>
          </a:prstGeom>
          <a:noFill/>
        </p:spPr>
        <p:txBody>
          <a:bodyPr wrap="none" rtlCol="0">
            <a:spAutoFit/>
          </a:bodyPr>
          <a:lstStyle/>
          <a:p>
            <a:pPr algn="ctr"/>
            <a:r>
              <a:rPr kumimoji="1" lang="ja-JP" altLang="en-US" sz="2000">
                <a:solidFill>
                  <a:schemeClr val="accent2">
                    <a:lumMod val="75000"/>
                  </a:schemeClr>
                </a:solidFill>
                <a:latin typeface="Meiryo" panose="020B0604030504040204" pitchFamily="34" charset="-128"/>
                <a:ea typeface="Meiryo" panose="020B0604030504040204" pitchFamily="34" charset="-128"/>
              </a:rPr>
              <a:t>顧客の課題</a:t>
            </a:r>
          </a:p>
        </p:txBody>
      </p:sp>
      <p:sp>
        <p:nvSpPr>
          <p:cNvPr id="53" name="テキスト ボックス 52">
            <a:extLst>
              <a:ext uri="{FF2B5EF4-FFF2-40B4-BE49-F238E27FC236}">
                <a16:creationId xmlns:a16="http://schemas.microsoft.com/office/drawing/2014/main" id="{F9B09AA3-490F-614B-A531-DABF9646953D}"/>
              </a:ext>
            </a:extLst>
          </p:cNvPr>
          <p:cNvSpPr txBox="1"/>
          <p:nvPr/>
        </p:nvSpPr>
        <p:spPr>
          <a:xfrm>
            <a:off x="3630481" y="903364"/>
            <a:ext cx="1980030" cy="400110"/>
          </a:xfrm>
          <a:prstGeom prst="rect">
            <a:avLst/>
          </a:prstGeom>
          <a:noFill/>
        </p:spPr>
        <p:txBody>
          <a:bodyPr wrap="none" rtlCol="0">
            <a:spAutoFit/>
          </a:bodyPr>
          <a:lstStyle/>
          <a:p>
            <a:pPr algn="ctr"/>
            <a:r>
              <a:rPr kumimoji="1" lang="ja-JP" altLang="en-US" sz="2000">
                <a:solidFill>
                  <a:schemeClr val="accent3">
                    <a:lumMod val="50000"/>
                  </a:schemeClr>
                </a:solidFill>
                <a:latin typeface="Meiryo" panose="020B0604030504040204" pitchFamily="34" charset="-128"/>
                <a:ea typeface="Meiryo" panose="020B0604030504040204" pitchFamily="34" charset="-128"/>
              </a:rPr>
              <a:t>ソリューション</a:t>
            </a:r>
          </a:p>
        </p:txBody>
      </p:sp>
      <p:sp>
        <p:nvSpPr>
          <p:cNvPr id="54" name="正方形/長方形 53">
            <a:extLst>
              <a:ext uri="{FF2B5EF4-FFF2-40B4-BE49-F238E27FC236}">
                <a16:creationId xmlns:a16="http://schemas.microsoft.com/office/drawing/2014/main" id="{8857E790-2121-874B-9FE4-6A1998BC9F42}"/>
              </a:ext>
            </a:extLst>
          </p:cNvPr>
          <p:cNvSpPr/>
          <p:nvPr/>
        </p:nvSpPr>
        <p:spPr>
          <a:xfrm>
            <a:off x="136725" y="5383325"/>
            <a:ext cx="2213647" cy="2494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テキスト ボックス 56">
            <a:extLst>
              <a:ext uri="{FF2B5EF4-FFF2-40B4-BE49-F238E27FC236}">
                <a16:creationId xmlns:a16="http://schemas.microsoft.com/office/drawing/2014/main" id="{C4C3F355-2C55-3846-B95C-4011D1EA5E48}"/>
              </a:ext>
            </a:extLst>
          </p:cNvPr>
          <p:cNvSpPr txBox="1"/>
          <p:nvPr/>
        </p:nvSpPr>
        <p:spPr>
          <a:xfrm>
            <a:off x="678714" y="5386311"/>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デザイン思考</a:t>
            </a:r>
          </a:p>
        </p:txBody>
      </p:sp>
      <p:sp>
        <p:nvSpPr>
          <p:cNvPr id="58" name="テキスト ボックス 57">
            <a:extLst>
              <a:ext uri="{FF2B5EF4-FFF2-40B4-BE49-F238E27FC236}">
                <a16:creationId xmlns:a16="http://schemas.microsoft.com/office/drawing/2014/main" id="{D6E79754-AE4C-5348-989E-A249BF0719EF}"/>
              </a:ext>
            </a:extLst>
          </p:cNvPr>
          <p:cNvSpPr txBox="1"/>
          <p:nvPr/>
        </p:nvSpPr>
        <p:spPr>
          <a:xfrm>
            <a:off x="2596861" y="5390398"/>
            <a:ext cx="172354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リーンスタートアップ</a:t>
            </a:r>
          </a:p>
        </p:txBody>
      </p:sp>
      <p:sp>
        <p:nvSpPr>
          <p:cNvPr id="59" name="テキスト ボックス 58">
            <a:extLst>
              <a:ext uri="{FF2B5EF4-FFF2-40B4-BE49-F238E27FC236}">
                <a16:creationId xmlns:a16="http://schemas.microsoft.com/office/drawing/2014/main" id="{2351152F-B42A-F04B-A947-9468194D952C}"/>
              </a:ext>
            </a:extLst>
          </p:cNvPr>
          <p:cNvSpPr txBox="1"/>
          <p:nvPr/>
        </p:nvSpPr>
        <p:spPr>
          <a:xfrm>
            <a:off x="4923111" y="5104621"/>
            <a:ext cx="1491117"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アジャイル開発</a:t>
            </a:r>
          </a:p>
        </p:txBody>
      </p:sp>
      <p:sp>
        <p:nvSpPr>
          <p:cNvPr id="60" name="テキスト ボックス 59">
            <a:extLst>
              <a:ext uri="{FF2B5EF4-FFF2-40B4-BE49-F238E27FC236}">
                <a16:creationId xmlns:a16="http://schemas.microsoft.com/office/drawing/2014/main" id="{C6AB17EC-428D-B94C-A254-471BA414F721}"/>
              </a:ext>
            </a:extLst>
          </p:cNvPr>
          <p:cNvSpPr txBox="1"/>
          <p:nvPr/>
        </p:nvSpPr>
        <p:spPr>
          <a:xfrm>
            <a:off x="661138" y="3894244"/>
            <a:ext cx="1415772"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気付き・問題意識</a:t>
            </a:r>
          </a:p>
        </p:txBody>
      </p:sp>
      <p:sp>
        <p:nvSpPr>
          <p:cNvPr id="5" name="メモ 4">
            <a:extLst>
              <a:ext uri="{FF2B5EF4-FFF2-40B4-BE49-F238E27FC236}">
                <a16:creationId xmlns:a16="http://schemas.microsoft.com/office/drawing/2014/main" id="{B710A247-4A5C-0148-882F-7C4F0057BF4A}"/>
              </a:ext>
            </a:extLst>
          </p:cNvPr>
          <p:cNvSpPr/>
          <p:nvPr/>
        </p:nvSpPr>
        <p:spPr>
          <a:xfrm>
            <a:off x="4954366" y="2027229"/>
            <a:ext cx="315324" cy="363387"/>
          </a:xfrm>
          <a:prstGeom prst="foldedCorner">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BB5497F8-E997-DA40-915A-B562B41610FA}"/>
              </a:ext>
            </a:extLst>
          </p:cNvPr>
          <p:cNvSpPr txBox="1"/>
          <p:nvPr/>
        </p:nvSpPr>
        <p:spPr>
          <a:xfrm>
            <a:off x="4660953" y="2455024"/>
            <a:ext cx="954107"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タスクリスト</a:t>
            </a:r>
          </a:p>
        </p:txBody>
      </p:sp>
      <p:sp>
        <p:nvSpPr>
          <p:cNvPr id="45" name="円/楕円 44">
            <a:extLst>
              <a:ext uri="{FF2B5EF4-FFF2-40B4-BE49-F238E27FC236}">
                <a16:creationId xmlns:a16="http://schemas.microsoft.com/office/drawing/2014/main" id="{E95336F1-6BB3-7D4C-8F21-F5C786D2BDF2}"/>
              </a:ext>
            </a:extLst>
          </p:cNvPr>
          <p:cNvSpPr/>
          <p:nvPr/>
        </p:nvSpPr>
        <p:spPr>
          <a:xfrm>
            <a:off x="6717886" y="1701152"/>
            <a:ext cx="2192035" cy="2217187"/>
          </a:xfrm>
          <a:prstGeom prst="ellipse">
            <a:avLst/>
          </a:prstGeom>
          <a:noFill/>
          <a:ln w="76200">
            <a:solidFill>
              <a:srgbClr val="7030A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6" name="三角形 25">
            <a:extLst>
              <a:ext uri="{FF2B5EF4-FFF2-40B4-BE49-F238E27FC236}">
                <a16:creationId xmlns:a16="http://schemas.microsoft.com/office/drawing/2014/main" id="{E0507295-07EA-554D-93F0-E559B73E5C5B}"/>
              </a:ext>
            </a:extLst>
          </p:cNvPr>
          <p:cNvSpPr/>
          <p:nvPr/>
        </p:nvSpPr>
        <p:spPr>
          <a:xfrm rot="5400000">
            <a:off x="5536349" y="1557053"/>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48" name="三角形 47">
            <a:extLst>
              <a:ext uri="{FF2B5EF4-FFF2-40B4-BE49-F238E27FC236}">
                <a16:creationId xmlns:a16="http://schemas.microsoft.com/office/drawing/2014/main" id="{5BA1D145-F3CA-FC45-833A-5B6E3D3E50DE}"/>
              </a:ext>
            </a:extLst>
          </p:cNvPr>
          <p:cNvSpPr/>
          <p:nvPr/>
        </p:nvSpPr>
        <p:spPr>
          <a:xfrm rot="8383137">
            <a:off x="2376011" y="333750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三角形 48">
            <a:extLst>
              <a:ext uri="{FF2B5EF4-FFF2-40B4-BE49-F238E27FC236}">
                <a16:creationId xmlns:a16="http://schemas.microsoft.com/office/drawing/2014/main" id="{29B022CE-FFC6-194C-AB3D-DCEE21D5D6CB}"/>
              </a:ext>
            </a:extLst>
          </p:cNvPr>
          <p:cNvSpPr/>
          <p:nvPr/>
        </p:nvSpPr>
        <p:spPr>
          <a:xfrm rot="7583700">
            <a:off x="6767382" y="3329452"/>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64" name="テキスト ボックス 63">
            <a:extLst>
              <a:ext uri="{FF2B5EF4-FFF2-40B4-BE49-F238E27FC236}">
                <a16:creationId xmlns:a16="http://schemas.microsoft.com/office/drawing/2014/main" id="{F63DC831-79E6-E549-9880-093B32232A02}"/>
              </a:ext>
            </a:extLst>
          </p:cNvPr>
          <p:cNvSpPr txBox="1"/>
          <p:nvPr/>
        </p:nvSpPr>
        <p:spPr>
          <a:xfrm>
            <a:off x="7456517" y="5090157"/>
            <a:ext cx="748212"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運　用</a:t>
            </a:r>
          </a:p>
        </p:txBody>
      </p:sp>
      <p:sp>
        <p:nvSpPr>
          <p:cNvPr id="65" name="三角形 64">
            <a:extLst>
              <a:ext uri="{FF2B5EF4-FFF2-40B4-BE49-F238E27FC236}">
                <a16:creationId xmlns:a16="http://schemas.microsoft.com/office/drawing/2014/main" id="{B65E11C1-ED9E-3E42-8677-4EB6BD640A40}"/>
              </a:ext>
            </a:extLst>
          </p:cNvPr>
          <p:cNvSpPr/>
          <p:nvPr/>
        </p:nvSpPr>
        <p:spPr>
          <a:xfrm rot="16200000">
            <a:off x="5408908" y="3754205"/>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3074FD8F-FE0A-7649-A367-E17550721773}"/>
              </a:ext>
            </a:extLst>
          </p:cNvPr>
          <p:cNvSpPr/>
          <p:nvPr/>
        </p:nvSpPr>
        <p:spPr>
          <a:xfrm>
            <a:off x="6509911" y="2568597"/>
            <a:ext cx="416221" cy="416221"/>
          </a:xfrm>
          <a:prstGeom prst="ellipse">
            <a:avLst/>
          </a:prstGeom>
          <a:solidFill>
            <a:schemeClr val="accent6">
              <a:lumMod val="75000"/>
            </a:schemeClr>
          </a:solidFill>
          <a:ln w="57150">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4C7FEAAF-5364-C04F-B913-8D0474EFA765}"/>
              </a:ext>
            </a:extLst>
          </p:cNvPr>
          <p:cNvSpPr txBox="1"/>
          <p:nvPr/>
        </p:nvSpPr>
        <p:spPr>
          <a:xfrm>
            <a:off x="5711444" y="2639927"/>
            <a:ext cx="800219"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デプロイ</a:t>
            </a:r>
          </a:p>
        </p:txBody>
      </p:sp>
      <p:sp>
        <p:nvSpPr>
          <p:cNvPr id="68" name="円/楕円 67">
            <a:extLst>
              <a:ext uri="{FF2B5EF4-FFF2-40B4-BE49-F238E27FC236}">
                <a16:creationId xmlns:a16="http://schemas.microsoft.com/office/drawing/2014/main" id="{646E5C15-753F-014D-8705-BE49EAD66853}"/>
              </a:ext>
            </a:extLst>
          </p:cNvPr>
          <p:cNvSpPr/>
          <p:nvPr/>
        </p:nvSpPr>
        <p:spPr>
          <a:xfrm>
            <a:off x="2770929" y="3618097"/>
            <a:ext cx="416221" cy="41622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D25EF8D6-EC55-1F46-933C-F2D7696620C1}"/>
              </a:ext>
            </a:extLst>
          </p:cNvPr>
          <p:cNvSpPr txBox="1"/>
          <p:nvPr/>
        </p:nvSpPr>
        <p:spPr>
          <a:xfrm>
            <a:off x="7616579" y="3666100"/>
            <a:ext cx="492443"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運用</a:t>
            </a:r>
          </a:p>
        </p:txBody>
      </p:sp>
      <p:sp>
        <p:nvSpPr>
          <p:cNvPr id="70" name="テキスト ボックス 69">
            <a:extLst>
              <a:ext uri="{FF2B5EF4-FFF2-40B4-BE49-F238E27FC236}">
                <a16:creationId xmlns:a16="http://schemas.microsoft.com/office/drawing/2014/main" id="{7725F0C8-26D6-2042-B1BD-70C632C95445}"/>
              </a:ext>
            </a:extLst>
          </p:cNvPr>
          <p:cNvSpPr txBox="1"/>
          <p:nvPr/>
        </p:nvSpPr>
        <p:spPr>
          <a:xfrm rot="16200000">
            <a:off x="8492066" y="2632519"/>
            <a:ext cx="492443"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監視</a:t>
            </a:r>
          </a:p>
        </p:txBody>
      </p:sp>
      <p:sp>
        <p:nvSpPr>
          <p:cNvPr id="71" name="三角形 70">
            <a:extLst>
              <a:ext uri="{FF2B5EF4-FFF2-40B4-BE49-F238E27FC236}">
                <a16:creationId xmlns:a16="http://schemas.microsoft.com/office/drawing/2014/main" id="{D7EA4838-5333-5449-A8E6-EEE8FC74B1CC}"/>
              </a:ext>
            </a:extLst>
          </p:cNvPr>
          <p:cNvSpPr/>
          <p:nvPr/>
        </p:nvSpPr>
        <p:spPr>
          <a:xfrm rot="18838823">
            <a:off x="8455724" y="193139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0EAFA6ED-7086-5E42-8812-78F35BD0F83B}"/>
              </a:ext>
            </a:extLst>
          </p:cNvPr>
          <p:cNvSpPr txBox="1"/>
          <p:nvPr/>
        </p:nvSpPr>
        <p:spPr>
          <a:xfrm>
            <a:off x="5987301" y="5390397"/>
            <a:ext cx="1491117" cy="276999"/>
          </a:xfrm>
          <a:prstGeom prst="rect">
            <a:avLst/>
          </a:prstGeom>
          <a:noFill/>
        </p:spPr>
        <p:txBody>
          <a:bodyPr wrap="squar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DevOps</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18BD7FDA-7218-6C43-A529-713E8E63791B}"/>
              </a:ext>
            </a:extLst>
          </p:cNvPr>
          <p:cNvSpPr txBox="1"/>
          <p:nvPr/>
        </p:nvSpPr>
        <p:spPr>
          <a:xfrm>
            <a:off x="7225329" y="909849"/>
            <a:ext cx="1210589" cy="400110"/>
          </a:xfrm>
          <a:prstGeom prst="rect">
            <a:avLst/>
          </a:prstGeom>
          <a:noFill/>
        </p:spPr>
        <p:txBody>
          <a:bodyPr wrap="none" rtlCol="0">
            <a:spAutoFit/>
          </a:bodyPr>
          <a:lstStyle/>
          <a:p>
            <a:pPr algn="ctr"/>
            <a:r>
              <a:rPr kumimoji="1" lang="ja-JP" altLang="en-US" sz="2000">
                <a:solidFill>
                  <a:srgbClr val="002060"/>
                </a:solidFill>
                <a:latin typeface="Meiryo" panose="020B0604030504040204" pitchFamily="34" charset="-128"/>
                <a:ea typeface="Meiryo" panose="020B0604030504040204" pitchFamily="34" charset="-128"/>
              </a:rPr>
              <a:t>サービス</a:t>
            </a:r>
          </a:p>
        </p:txBody>
      </p:sp>
      <p:sp>
        <p:nvSpPr>
          <p:cNvPr id="75" name="テキスト ボックス 74">
            <a:extLst>
              <a:ext uri="{FF2B5EF4-FFF2-40B4-BE49-F238E27FC236}">
                <a16:creationId xmlns:a16="http://schemas.microsoft.com/office/drawing/2014/main" id="{F43077DD-3B40-1442-A863-A7DAE73D0071}"/>
              </a:ext>
            </a:extLst>
          </p:cNvPr>
          <p:cNvSpPr txBox="1"/>
          <p:nvPr/>
        </p:nvSpPr>
        <p:spPr>
          <a:xfrm>
            <a:off x="6923785" y="2570440"/>
            <a:ext cx="1172116" cy="261610"/>
          </a:xfrm>
          <a:prstGeom prst="rect">
            <a:avLst/>
          </a:prstGeom>
          <a:noFill/>
        </p:spPr>
        <p:txBody>
          <a:bodyPr wrap="none" rtlCol="0">
            <a:spAutoFit/>
          </a:bodyPr>
          <a:lstStyle/>
          <a:p>
            <a:r>
              <a:rPr kumimoji="1" lang="ja-JP" altLang="en-US" sz="1100" b="1">
                <a:solidFill>
                  <a:srgbClr val="7030A0"/>
                </a:solidFill>
                <a:latin typeface="Meiryo" panose="020B0604030504040204" pitchFamily="34" charset="-128"/>
                <a:ea typeface="Meiryo" panose="020B0604030504040204" pitchFamily="34" charset="-128"/>
              </a:rPr>
              <a:t>フィードバック</a:t>
            </a:r>
          </a:p>
        </p:txBody>
      </p:sp>
      <p:sp>
        <p:nvSpPr>
          <p:cNvPr id="76" name="テキスト ボックス 75">
            <a:extLst>
              <a:ext uri="{FF2B5EF4-FFF2-40B4-BE49-F238E27FC236}">
                <a16:creationId xmlns:a16="http://schemas.microsoft.com/office/drawing/2014/main" id="{9C309EE8-5D8C-A74E-969D-64A9AD9855DF}"/>
              </a:ext>
            </a:extLst>
          </p:cNvPr>
          <p:cNvSpPr txBox="1"/>
          <p:nvPr/>
        </p:nvSpPr>
        <p:spPr>
          <a:xfrm>
            <a:off x="6702627" y="1180262"/>
            <a:ext cx="1508746" cy="446276"/>
          </a:xfrm>
          <a:prstGeom prst="rect">
            <a:avLst/>
          </a:prstGeom>
          <a:noFill/>
        </p:spPr>
        <p:txBody>
          <a:bodyPr wrap="none" rtlCol="0">
            <a:spAutoFit/>
          </a:bodyPr>
          <a:lstStyle/>
          <a:p>
            <a:r>
              <a:rPr kumimoji="1" lang="en-US" altLang="ja-JP" sz="1400" b="1" dirty="0">
                <a:solidFill>
                  <a:srgbClr val="7030A0"/>
                </a:solidFill>
                <a:latin typeface="Meiryo" panose="020B0604030504040204" pitchFamily="34" charset="-128"/>
                <a:ea typeface="Meiryo" panose="020B0604030504040204" pitchFamily="34" charset="-128"/>
              </a:rPr>
              <a:t>SRE</a:t>
            </a:r>
          </a:p>
          <a:p>
            <a:r>
              <a:rPr kumimoji="1" lang="en-US" altLang="ja-JP" sz="900" dirty="0">
                <a:solidFill>
                  <a:srgbClr val="7030A0"/>
                </a:solidFill>
                <a:latin typeface="Meiryo" panose="020B0604030504040204" pitchFamily="34" charset="-128"/>
                <a:ea typeface="Meiryo" panose="020B0604030504040204" pitchFamily="34" charset="-128"/>
              </a:rPr>
              <a:t>Site Reliability Engineer</a:t>
            </a:r>
            <a:endParaRPr kumimoji="1" lang="ja-JP" altLang="en-US" sz="900">
              <a:solidFill>
                <a:srgbClr val="7030A0"/>
              </a:solidFill>
              <a:latin typeface="Meiryo" panose="020B0604030504040204" pitchFamily="34" charset="-128"/>
              <a:ea typeface="Meiryo" panose="020B0604030504040204" pitchFamily="34" charset="-128"/>
            </a:endParaRPr>
          </a:p>
        </p:txBody>
      </p:sp>
      <p:cxnSp>
        <p:nvCxnSpPr>
          <p:cNvPr id="77" name="直線コネクタ 76">
            <a:extLst>
              <a:ext uri="{FF2B5EF4-FFF2-40B4-BE49-F238E27FC236}">
                <a16:creationId xmlns:a16="http://schemas.microsoft.com/office/drawing/2014/main" id="{5AC5CE44-F724-9646-BA11-14C7760C18A3}"/>
              </a:ext>
            </a:extLst>
          </p:cNvPr>
          <p:cNvCxnSpPr>
            <a:cxnSpLocks/>
          </p:cNvCxnSpPr>
          <p:nvPr/>
        </p:nvCxnSpPr>
        <p:spPr>
          <a:xfrm>
            <a:off x="6942735" y="2802287"/>
            <a:ext cx="1088927" cy="0"/>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8F65D4C5-CE0E-1E4D-A30B-AD2EB5FB07DB}"/>
              </a:ext>
            </a:extLst>
          </p:cNvPr>
          <p:cNvSpPr txBox="1"/>
          <p:nvPr/>
        </p:nvSpPr>
        <p:spPr>
          <a:xfrm>
            <a:off x="6923785" y="2823623"/>
            <a:ext cx="1031051" cy="261610"/>
          </a:xfrm>
          <a:prstGeom prst="rect">
            <a:avLst/>
          </a:prstGeom>
          <a:noFill/>
        </p:spPr>
        <p:txBody>
          <a:bodyPr wrap="none" rtlCol="0">
            <a:spAutoFit/>
          </a:bodyPr>
          <a:lstStyle/>
          <a:p>
            <a:r>
              <a:rPr kumimoji="1" lang="ja-JP" altLang="en-US" sz="1100" b="1">
                <a:solidFill>
                  <a:srgbClr val="7030A0"/>
                </a:solidFill>
                <a:latin typeface="Meiryo" panose="020B0604030504040204" pitchFamily="34" charset="-128"/>
                <a:ea typeface="Meiryo" panose="020B0604030504040204" pitchFamily="34" charset="-128"/>
              </a:rPr>
              <a:t>アップデート</a:t>
            </a:r>
          </a:p>
        </p:txBody>
      </p:sp>
      <p:sp>
        <p:nvSpPr>
          <p:cNvPr id="79" name="テキスト ボックス 78">
            <a:extLst>
              <a:ext uri="{FF2B5EF4-FFF2-40B4-BE49-F238E27FC236}">
                <a16:creationId xmlns:a16="http://schemas.microsoft.com/office/drawing/2014/main" id="{7EDC7C7A-6941-AB4D-9158-DF436A268FF7}"/>
              </a:ext>
            </a:extLst>
          </p:cNvPr>
          <p:cNvSpPr txBox="1"/>
          <p:nvPr/>
        </p:nvSpPr>
        <p:spPr>
          <a:xfrm>
            <a:off x="7385958" y="1832171"/>
            <a:ext cx="954107"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データ収集</a:t>
            </a:r>
          </a:p>
        </p:txBody>
      </p:sp>
      <p:grpSp>
        <p:nvGrpSpPr>
          <p:cNvPr id="6" name="グループ化 5">
            <a:extLst>
              <a:ext uri="{FF2B5EF4-FFF2-40B4-BE49-F238E27FC236}">
                <a16:creationId xmlns:a16="http://schemas.microsoft.com/office/drawing/2014/main" id="{34B0D98F-8ECE-7746-A385-FC2FDED4EE9E}"/>
              </a:ext>
            </a:extLst>
          </p:cNvPr>
          <p:cNvGrpSpPr/>
          <p:nvPr/>
        </p:nvGrpSpPr>
        <p:grpSpPr>
          <a:xfrm>
            <a:off x="301690" y="5953896"/>
            <a:ext cx="632413" cy="632413"/>
            <a:chOff x="228677" y="5912544"/>
            <a:chExt cx="632413" cy="632413"/>
          </a:xfrm>
        </p:grpSpPr>
        <p:pic>
          <p:nvPicPr>
            <p:cNvPr id="145" name="Picture 2">
              <a:extLst>
                <a:ext uri="{FF2B5EF4-FFF2-40B4-BE49-F238E27FC236}">
                  <a16:creationId xmlns:a16="http://schemas.microsoft.com/office/drawing/2014/main" id="{58D6AA55-8B83-F241-8DBD-BC3EC428C85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46" name="円/楕円 145">
              <a:extLst>
                <a:ext uri="{FF2B5EF4-FFF2-40B4-BE49-F238E27FC236}">
                  <a16:creationId xmlns:a16="http://schemas.microsoft.com/office/drawing/2014/main" id="{382E8E10-0BE5-5049-A277-5E039EFCFEB7}"/>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8CA8ED3F-814A-F24C-A557-7CA882D06F1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215E9BC0-7002-4A49-97AD-C01014A993D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a:extLst>
                <a:ext uri="{FF2B5EF4-FFF2-40B4-BE49-F238E27FC236}">
                  <a16:creationId xmlns:a16="http://schemas.microsoft.com/office/drawing/2014/main" id="{4B7AABA3-3B88-F549-9A3B-37764F065035}"/>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グループ化 149">
            <a:extLst>
              <a:ext uri="{FF2B5EF4-FFF2-40B4-BE49-F238E27FC236}">
                <a16:creationId xmlns:a16="http://schemas.microsoft.com/office/drawing/2014/main" id="{C0711D07-8DD3-4642-BD56-B5D4C97C3B1E}"/>
              </a:ext>
            </a:extLst>
          </p:cNvPr>
          <p:cNvGrpSpPr/>
          <p:nvPr/>
        </p:nvGrpSpPr>
        <p:grpSpPr>
          <a:xfrm>
            <a:off x="907019" y="5953895"/>
            <a:ext cx="632413" cy="632413"/>
            <a:chOff x="228677" y="5912544"/>
            <a:chExt cx="632413" cy="632413"/>
          </a:xfrm>
        </p:grpSpPr>
        <p:pic>
          <p:nvPicPr>
            <p:cNvPr id="151" name="Picture 2">
              <a:extLst>
                <a:ext uri="{FF2B5EF4-FFF2-40B4-BE49-F238E27FC236}">
                  <a16:creationId xmlns:a16="http://schemas.microsoft.com/office/drawing/2014/main" id="{2E2C4590-4818-7C4C-88D7-E8B281E75FE8}"/>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2" name="円/楕円 151">
              <a:extLst>
                <a:ext uri="{FF2B5EF4-FFF2-40B4-BE49-F238E27FC236}">
                  <a16:creationId xmlns:a16="http://schemas.microsoft.com/office/drawing/2014/main" id="{60E7624D-DB6D-E44C-8609-D503097D927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A520A333-1C75-A742-AA5B-EB54A28DC31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4B264BE1-F8EB-9445-A7A7-085524693AF0}"/>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円/楕円 154">
              <a:extLst>
                <a:ext uri="{FF2B5EF4-FFF2-40B4-BE49-F238E27FC236}">
                  <a16:creationId xmlns:a16="http://schemas.microsoft.com/office/drawing/2014/main" id="{D5B704B6-0E1D-5148-A238-1F2C321299E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グループ化 155">
            <a:extLst>
              <a:ext uri="{FF2B5EF4-FFF2-40B4-BE49-F238E27FC236}">
                <a16:creationId xmlns:a16="http://schemas.microsoft.com/office/drawing/2014/main" id="{8F3FC618-79E4-1644-AAF8-AD6E36600546}"/>
              </a:ext>
            </a:extLst>
          </p:cNvPr>
          <p:cNvGrpSpPr/>
          <p:nvPr/>
        </p:nvGrpSpPr>
        <p:grpSpPr>
          <a:xfrm>
            <a:off x="1518281" y="5949699"/>
            <a:ext cx="632413" cy="632413"/>
            <a:chOff x="228677" y="5912544"/>
            <a:chExt cx="632413" cy="632413"/>
          </a:xfrm>
        </p:grpSpPr>
        <p:pic>
          <p:nvPicPr>
            <p:cNvPr id="157" name="Picture 2">
              <a:extLst>
                <a:ext uri="{FF2B5EF4-FFF2-40B4-BE49-F238E27FC236}">
                  <a16:creationId xmlns:a16="http://schemas.microsoft.com/office/drawing/2014/main" id="{24E00F02-6569-864E-8481-D10008D85290}"/>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8" name="円/楕円 157">
              <a:extLst>
                <a:ext uri="{FF2B5EF4-FFF2-40B4-BE49-F238E27FC236}">
                  <a16:creationId xmlns:a16="http://schemas.microsoft.com/office/drawing/2014/main" id="{973B35CE-4CDE-4640-816B-5369FB8561CF}"/>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円/楕円 158">
              <a:extLst>
                <a:ext uri="{FF2B5EF4-FFF2-40B4-BE49-F238E27FC236}">
                  <a16:creationId xmlns:a16="http://schemas.microsoft.com/office/drawing/2014/main" id="{E6D0F216-07F3-664D-8E08-4F363562B78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a:extLst>
                <a:ext uri="{FF2B5EF4-FFF2-40B4-BE49-F238E27FC236}">
                  <a16:creationId xmlns:a16="http://schemas.microsoft.com/office/drawing/2014/main" id="{9A5FF774-DB15-034A-9A31-26C2FD3B39CD}"/>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1BF78B3C-6089-BA45-B85D-C20AF31CCB2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グループ化 161">
            <a:extLst>
              <a:ext uri="{FF2B5EF4-FFF2-40B4-BE49-F238E27FC236}">
                <a16:creationId xmlns:a16="http://schemas.microsoft.com/office/drawing/2014/main" id="{14095239-2184-B444-BD29-53D2FC126541}"/>
              </a:ext>
            </a:extLst>
          </p:cNvPr>
          <p:cNvGrpSpPr/>
          <p:nvPr/>
        </p:nvGrpSpPr>
        <p:grpSpPr>
          <a:xfrm>
            <a:off x="2123610" y="5949698"/>
            <a:ext cx="632413" cy="632413"/>
            <a:chOff x="228677" y="5912544"/>
            <a:chExt cx="632413" cy="632413"/>
          </a:xfrm>
        </p:grpSpPr>
        <p:pic>
          <p:nvPicPr>
            <p:cNvPr id="163" name="Picture 2">
              <a:extLst>
                <a:ext uri="{FF2B5EF4-FFF2-40B4-BE49-F238E27FC236}">
                  <a16:creationId xmlns:a16="http://schemas.microsoft.com/office/drawing/2014/main" id="{2DFA9913-8F93-8F49-9332-44AFF1F8470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64" name="円/楕円 163">
              <a:extLst>
                <a:ext uri="{FF2B5EF4-FFF2-40B4-BE49-F238E27FC236}">
                  <a16:creationId xmlns:a16="http://schemas.microsoft.com/office/drawing/2014/main" id="{EDA07718-C675-484B-B16D-FC08DF89DC7B}"/>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a:extLst>
                <a:ext uri="{FF2B5EF4-FFF2-40B4-BE49-F238E27FC236}">
                  <a16:creationId xmlns:a16="http://schemas.microsoft.com/office/drawing/2014/main" id="{414EA5D9-4645-6F4C-B6B9-1F992482C4E3}"/>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F2EBC19C-97D0-7D42-BE42-0A96DCD971B6}"/>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円/楕円 166">
              <a:extLst>
                <a:ext uri="{FF2B5EF4-FFF2-40B4-BE49-F238E27FC236}">
                  <a16:creationId xmlns:a16="http://schemas.microsoft.com/office/drawing/2014/main" id="{EB96F95F-FE1F-1C46-BA74-906E9F37C73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グループ化 167">
            <a:extLst>
              <a:ext uri="{FF2B5EF4-FFF2-40B4-BE49-F238E27FC236}">
                <a16:creationId xmlns:a16="http://schemas.microsoft.com/office/drawing/2014/main" id="{EFD6BA0F-C122-DC46-A773-000672AC6F43}"/>
              </a:ext>
            </a:extLst>
          </p:cNvPr>
          <p:cNvGrpSpPr/>
          <p:nvPr/>
        </p:nvGrpSpPr>
        <p:grpSpPr>
          <a:xfrm>
            <a:off x="2737174" y="5937679"/>
            <a:ext cx="632413" cy="632413"/>
            <a:chOff x="228677" y="5912544"/>
            <a:chExt cx="632413" cy="632413"/>
          </a:xfrm>
        </p:grpSpPr>
        <p:pic>
          <p:nvPicPr>
            <p:cNvPr id="169" name="Picture 2">
              <a:extLst>
                <a:ext uri="{FF2B5EF4-FFF2-40B4-BE49-F238E27FC236}">
                  <a16:creationId xmlns:a16="http://schemas.microsoft.com/office/drawing/2014/main" id="{7F590BAE-B5E5-6543-B40E-683D4D0AE82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70" name="円/楕円 169">
              <a:extLst>
                <a:ext uri="{FF2B5EF4-FFF2-40B4-BE49-F238E27FC236}">
                  <a16:creationId xmlns:a16="http://schemas.microsoft.com/office/drawing/2014/main" id="{77320570-D0B4-FE44-A7DF-18EC06E2AA3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円/楕円 170">
              <a:extLst>
                <a:ext uri="{FF2B5EF4-FFF2-40B4-BE49-F238E27FC236}">
                  <a16:creationId xmlns:a16="http://schemas.microsoft.com/office/drawing/2014/main" id="{4647135D-7DFD-DC48-96F4-39FD8C4D4290}"/>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501DB02A-5F09-F143-8726-2CA80AE8E77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a:extLst>
                <a:ext uri="{FF2B5EF4-FFF2-40B4-BE49-F238E27FC236}">
                  <a16:creationId xmlns:a16="http://schemas.microsoft.com/office/drawing/2014/main" id="{E50F6A48-13A9-D54C-B43D-1101636C7504}"/>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グループ化 173">
            <a:extLst>
              <a:ext uri="{FF2B5EF4-FFF2-40B4-BE49-F238E27FC236}">
                <a16:creationId xmlns:a16="http://schemas.microsoft.com/office/drawing/2014/main" id="{3CA384CC-B3F7-DD49-9764-00FA4B6198EF}"/>
              </a:ext>
            </a:extLst>
          </p:cNvPr>
          <p:cNvGrpSpPr/>
          <p:nvPr/>
        </p:nvGrpSpPr>
        <p:grpSpPr>
          <a:xfrm>
            <a:off x="3342503" y="5937678"/>
            <a:ext cx="632413" cy="632413"/>
            <a:chOff x="228677" y="5912544"/>
            <a:chExt cx="632413" cy="632413"/>
          </a:xfrm>
        </p:grpSpPr>
        <p:pic>
          <p:nvPicPr>
            <p:cNvPr id="175" name="Picture 2">
              <a:extLst>
                <a:ext uri="{FF2B5EF4-FFF2-40B4-BE49-F238E27FC236}">
                  <a16:creationId xmlns:a16="http://schemas.microsoft.com/office/drawing/2014/main" id="{5B8A6E16-219F-F34D-95FF-A9C3A1A9AA6D}"/>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76" name="円/楕円 175">
              <a:extLst>
                <a:ext uri="{FF2B5EF4-FFF2-40B4-BE49-F238E27FC236}">
                  <a16:creationId xmlns:a16="http://schemas.microsoft.com/office/drawing/2014/main" id="{6A31931E-02DA-A44A-9C8E-F130FD9656B6}"/>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a:extLst>
                <a:ext uri="{FF2B5EF4-FFF2-40B4-BE49-F238E27FC236}">
                  <a16:creationId xmlns:a16="http://schemas.microsoft.com/office/drawing/2014/main" id="{909093B2-37F8-AF4D-A024-5373C0CBB3C1}"/>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4AD032D7-07FA-9443-9946-5F47ED273904}"/>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円/楕円 178">
              <a:extLst>
                <a:ext uri="{FF2B5EF4-FFF2-40B4-BE49-F238E27FC236}">
                  <a16:creationId xmlns:a16="http://schemas.microsoft.com/office/drawing/2014/main" id="{64B0DE9B-3F58-6348-91E6-1A81AE47848E}"/>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グループ化 179">
            <a:extLst>
              <a:ext uri="{FF2B5EF4-FFF2-40B4-BE49-F238E27FC236}">
                <a16:creationId xmlns:a16="http://schemas.microsoft.com/office/drawing/2014/main" id="{F7EE989E-DE64-8B43-8101-E6DD53C7C0ED}"/>
              </a:ext>
            </a:extLst>
          </p:cNvPr>
          <p:cNvGrpSpPr/>
          <p:nvPr/>
        </p:nvGrpSpPr>
        <p:grpSpPr>
          <a:xfrm>
            <a:off x="3953765" y="5933482"/>
            <a:ext cx="632413" cy="632413"/>
            <a:chOff x="228677" y="5912544"/>
            <a:chExt cx="632413" cy="632413"/>
          </a:xfrm>
        </p:grpSpPr>
        <p:pic>
          <p:nvPicPr>
            <p:cNvPr id="181" name="Picture 2">
              <a:extLst>
                <a:ext uri="{FF2B5EF4-FFF2-40B4-BE49-F238E27FC236}">
                  <a16:creationId xmlns:a16="http://schemas.microsoft.com/office/drawing/2014/main" id="{CE50B552-3FF8-F543-9A1C-09DD2E44702C}"/>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2" name="円/楕円 181">
              <a:extLst>
                <a:ext uri="{FF2B5EF4-FFF2-40B4-BE49-F238E27FC236}">
                  <a16:creationId xmlns:a16="http://schemas.microsoft.com/office/drawing/2014/main" id="{CA3BEA39-57A6-6D44-8020-71CBA492F0CF}"/>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円/楕円 182">
              <a:extLst>
                <a:ext uri="{FF2B5EF4-FFF2-40B4-BE49-F238E27FC236}">
                  <a16:creationId xmlns:a16="http://schemas.microsoft.com/office/drawing/2014/main" id="{80A98DF4-82E4-A74E-8A28-4EEC9C38C60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a:extLst>
                <a:ext uri="{FF2B5EF4-FFF2-40B4-BE49-F238E27FC236}">
                  <a16:creationId xmlns:a16="http://schemas.microsoft.com/office/drawing/2014/main" id="{95916C22-4CB5-9B49-A635-BD7631DC4971}"/>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円/楕円 184">
              <a:extLst>
                <a:ext uri="{FF2B5EF4-FFF2-40B4-BE49-F238E27FC236}">
                  <a16:creationId xmlns:a16="http://schemas.microsoft.com/office/drawing/2014/main" id="{C98A2ADD-0FBE-DD45-8733-EE535DF73E58}"/>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グループ化 185">
            <a:extLst>
              <a:ext uri="{FF2B5EF4-FFF2-40B4-BE49-F238E27FC236}">
                <a16:creationId xmlns:a16="http://schemas.microsoft.com/office/drawing/2014/main" id="{6813EE01-FC47-DE4D-BF48-B7153298030A}"/>
              </a:ext>
            </a:extLst>
          </p:cNvPr>
          <p:cNvGrpSpPr/>
          <p:nvPr/>
        </p:nvGrpSpPr>
        <p:grpSpPr>
          <a:xfrm>
            <a:off x="4559094" y="5933481"/>
            <a:ext cx="632413" cy="632413"/>
            <a:chOff x="228677" y="5912544"/>
            <a:chExt cx="632413" cy="632413"/>
          </a:xfrm>
        </p:grpSpPr>
        <p:pic>
          <p:nvPicPr>
            <p:cNvPr id="187" name="Picture 2">
              <a:extLst>
                <a:ext uri="{FF2B5EF4-FFF2-40B4-BE49-F238E27FC236}">
                  <a16:creationId xmlns:a16="http://schemas.microsoft.com/office/drawing/2014/main" id="{30A66720-BB98-5D42-8817-731F1EFDCFD9}"/>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8" name="円/楕円 187">
              <a:extLst>
                <a:ext uri="{FF2B5EF4-FFF2-40B4-BE49-F238E27FC236}">
                  <a16:creationId xmlns:a16="http://schemas.microsoft.com/office/drawing/2014/main" id="{E2FD223F-BFF8-6F40-93C8-4AC9756F81BA}"/>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a:extLst>
                <a:ext uri="{FF2B5EF4-FFF2-40B4-BE49-F238E27FC236}">
                  <a16:creationId xmlns:a16="http://schemas.microsoft.com/office/drawing/2014/main" id="{B54BBA7E-F083-8B4B-9192-AC589F633999}"/>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円/楕円 189">
              <a:extLst>
                <a:ext uri="{FF2B5EF4-FFF2-40B4-BE49-F238E27FC236}">
                  <a16:creationId xmlns:a16="http://schemas.microsoft.com/office/drawing/2014/main" id="{AD38F2F3-758F-FD4C-9DB3-6D500ADFF7F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円/楕円 190">
              <a:extLst>
                <a:ext uri="{FF2B5EF4-FFF2-40B4-BE49-F238E27FC236}">
                  <a16:creationId xmlns:a16="http://schemas.microsoft.com/office/drawing/2014/main" id="{787A7D80-7243-2547-8E51-B245220DFDB8}"/>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グループ化 191">
            <a:extLst>
              <a:ext uri="{FF2B5EF4-FFF2-40B4-BE49-F238E27FC236}">
                <a16:creationId xmlns:a16="http://schemas.microsoft.com/office/drawing/2014/main" id="{36EC0281-B36D-9549-B215-2C2736515FB9}"/>
              </a:ext>
            </a:extLst>
          </p:cNvPr>
          <p:cNvGrpSpPr/>
          <p:nvPr/>
        </p:nvGrpSpPr>
        <p:grpSpPr>
          <a:xfrm>
            <a:off x="5171923" y="5928220"/>
            <a:ext cx="632413" cy="632413"/>
            <a:chOff x="228677" y="5912544"/>
            <a:chExt cx="632413" cy="632413"/>
          </a:xfrm>
        </p:grpSpPr>
        <p:pic>
          <p:nvPicPr>
            <p:cNvPr id="193" name="Picture 2">
              <a:extLst>
                <a:ext uri="{FF2B5EF4-FFF2-40B4-BE49-F238E27FC236}">
                  <a16:creationId xmlns:a16="http://schemas.microsoft.com/office/drawing/2014/main" id="{A5524F7A-5D94-7243-83FD-048DBEE731CC}"/>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94" name="円/楕円 193">
              <a:extLst>
                <a:ext uri="{FF2B5EF4-FFF2-40B4-BE49-F238E27FC236}">
                  <a16:creationId xmlns:a16="http://schemas.microsoft.com/office/drawing/2014/main" id="{BE5084FF-2906-6B48-9079-6B837DD558B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円/楕円 194">
              <a:extLst>
                <a:ext uri="{FF2B5EF4-FFF2-40B4-BE49-F238E27FC236}">
                  <a16:creationId xmlns:a16="http://schemas.microsoft.com/office/drawing/2014/main" id="{48B600EB-074C-4C4B-BDAE-3760D1FCEC8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B840A0F6-E985-D342-9536-A5CFCA785F46}"/>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円/楕円 196">
              <a:extLst>
                <a:ext uri="{FF2B5EF4-FFF2-40B4-BE49-F238E27FC236}">
                  <a16:creationId xmlns:a16="http://schemas.microsoft.com/office/drawing/2014/main" id="{1ED6F670-D7B7-374F-B973-A93B2B0DF9D7}"/>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グループ化 197">
            <a:extLst>
              <a:ext uri="{FF2B5EF4-FFF2-40B4-BE49-F238E27FC236}">
                <a16:creationId xmlns:a16="http://schemas.microsoft.com/office/drawing/2014/main" id="{73CCF9D4-3669-BF43-B380-C085CF2ED078}"/>
              </a:ext>
            </a:extLst>
          </p:cNvPr>
          <p:cNvGrpSpPr/>
          <p:nvPr/>
        </p:nvGrpSpPr>
        <p:grpSpPr>
          <a:xfrm>
            <a:off x="5777252" y="5928219"/>
            <a:ext cx="632413" cy="632413"/>
            <a:chOff x="228677" y="5912544"/>
            <a:chExt cx="632413" cy="632413"/>
          </a:xfrm>
        </p:grpSpPr>
        <p:pic>
          <p:nvPicPr>
            <p:cNvPr id="199" name="Picture 2">
              <a:extLst>
                <a:ext uri="{FF2B5EF4-FFF2-40B4-BE49-F238E27FC236}">
                  <a16:creationId xmlns:a16="http://schemas.microsoft.com/office/drawing/2014/main" id="{0E59347C-4125-C648-95EF-71FBFFC4F3A9}"/>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00" name="円/楕円 199">
              <a:extLst>
                <a:ext uri="{FF2B5EF4-FFF2-40B4-BE49-F238E27FC236}">
                  <a16:creationId xmlns:a16="http://schemas.microsoft.com/office/drawing/2014/main" id="{7D504A54-57AE-1247-B8C5-E39E9721AA4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1381C566-D9CE-CA41-A375-9769736D9D6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46648BD7-19EA-7D4A-9197-031513622C6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円/楕円 202">
              <a:extLst>
                <a:ext uri="{FF2B5EF4-FFF2-40B4-BE49-F238E27FC236}">
                  <a16:creationId xmlns:a16="http://schemas.microsoft.com/office/drawing/2014/main" id="{5D8F288A-11E6-F14E-8270-AEB1BDCFE6A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4" name="グループ化 203">
            <a:extLst>
              <a:ext uri="{FF2B5EF4-FFF2-40B4-BE49-F238E27FC236}">
                <a16:creationId xmlns:a16="http://schemas.microsoft.com/office/drawing/2014/main" id="{E6FB0134-FD9B-374A-A56E-3178E5263E74}"/>
              </a:ext>
            </a:extLst>
          </p:cNvPr>
          <p:cNvGrpSpPr/>
          <p:nvPr/>
        </p:nvGrpSpPr>
        <p:grpSpPr>
          <a:xfrm>
            <a:off x="6388514" y="5924023"/>
            <a:ext cx="632413" cy="632413"/>
            <a:chOff x="228677" y="5912544"/>
            <a:chExt cx="632413" cy="632413"/>
          </a:xfrm>
        </p:grpSpPr>
        <p:pic>
          <p:nvPicPr>
            <p:cNvPr id="205" name="Picture 2">
              <a:extLst>
                <a:ext uri="{FF2B5EF4-FFF2-40B4-BE49-F238E27FC236}">
                  <a16:creationId xmlns:a16="http://schemas.microsoft.com/office/drawing/2014/main" id="{28A2F2C6-411A-A34D-94C4-8A904D1BED82}"/>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06" name="円/楕円 205">
              <a:extLst>
                <a:ext uri="{FF2B5EF4-FFF2-40B4-BE49-F238E27FC236}">
                  <a16:creationId xmlns:a16="http://schemas.microsoft.com/office/drawing/2014/main" id="{333BF03A-90EA-6140-9F03-973004719DE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a:extLst>
                <a:ext uri="{FF2B5EF4-FFF2-40B4-BE49-F238E27FC236}">
                  <a16:creationId xmlns:a16="http://schemas.microsoft.com/office/drawing/2014/main" id="{6A6E5FE6-1F4A-A743-BFFA-DFD6F1F90DDA}"/>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a:extLst>
                <a:ext uri="{FF2B5EF4-FFF2-40B4-BE49-F238E27FC236}">
                  <a16:creationId xmlns:a16="http://schemas.microsoft.com/office/drawing/2014/main" id="{F9537D98-3592-3447-9807-7B10EC85D4EF}"/>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a:extLst>
                <a:ext uri="{FF2B5EF4-FFF2-40B4-BE49-F238E27FC236}">
                  <a16:creationId xmlns:a16="http://schemas.microsoft.com/office/drawing/2014/main" id="{A0C45099-E2B4-A142-9ED4-E1872D7B2B2B}"/>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グループ化 209">
            <a:extLst>
              <a:ext uri="{FF2B5EF4-FFF2-40B4-BE49-F238E27FC236}">
                <a16:creationId xmlns:a16="http://schemas.microsoft.com/office/drawing/2014/main" id="{D45BC255-7755-5E44-B705-E36CBAEA3456}"/>
              </a:ext>
            </a:extLst>
          </p:cNvPr>
          <p:cNvGrpSpPr/>
          <p:nvPr/>
        </p:nvGrpSpPr>
        <p:grpSpPr>
          <a:xfrm>
            <a:off x="6993843" y="5924022"/>
            <a:ext cx="632413" cy="632413"/>
            <a:chOff x="228677" y="5912544"/>
            <a:chExt cx="632413" cy="632413"/>
          </a:xfrm>
        </p:grpSpPr>
        <p:pic>
          <p:nvPicPr>
            <p:cNvPr id="211" name="Picture 2">
              <a:extLst>
                <a:ext uri="{FF2B5EF4-FFF2-40B4-BE49-F238E27FC236}">
                  <a16:creationId xmlns:a16="http://schemas.microsoft.com/office/drawing/2014/main" id="{D241EA97-04D6-1B47-8488-9FA40B711CB7}"/>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12" name="円/楕円 211">
              <a:extLst>
                <a:ext uri="{FF2B5EF4-FFF2-40B4-BE49-F238E27FC236}">
                  <a16:creationId xmlns:a16="http://schemas.microsoft.com/office/drawing/2014/main" id="{4294AFB7-E457-C44D-96A9-98BA2D2D45D1}"/>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円/楕円 212">
              <a:extLst>
                <a:ext uri="{FF2B5EF4-FFF2-40B4-BE49-F238E27FC236}">
                  <a16:creationId xmlns:a16="http://schemas.microsoft.com/office/drawing/2014/main" id="{F90269FB-9EF0-D040-86FF-4F64019E6997}"/>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円/楕円 213">
              <a:extLst>
                <a:ext uri="{FF2B5EF4-FFF2-40B4-BE49-F238E27FC236}">
                  <a16:creationId xmlns:a16="http://schemas.microsoft.com/office/drawing/2014/main" id="{4C4429E0-EB5D-574A-9B9D-CF5F4F0398C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円/楕円 214">
              <a:extLst>
                <a:ext uri="{FF2B5EF4-FFF2-40B4-BE49-F238E27FC236}">
                  <a16:creationId xmlns:a16="http://schemas.microsoft.com/office/drawing/2014/main" id="{22F86A1D-C753-9648-BDD6-D8CB02EF426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6" name="グループ化 215">
            <a:extLst>
              <a:ext uri="{FF2B5EF4-FFF2-40B4-BE49-F238E27FC236}">
                <a16:creationId xmlns:a16="http://schemas.microsoft.com/office/drawing/2014/main" id="{280CE9E9-E448-3449-884C-E8F80EC646A5}"/>
              </a:ext>
            </a:extLst>
          </p:cNvPr>
          <p:cNvGrpSpPr/>
          <p:nvPr/>
        </p:nvGrpSpPr>
        <p:grpSpPr>
          <a:xfrm>
            <a:off x="7603808" y="5934127"/>
            <a:ext cx="632413" cy="632413"/>
            <a:chOff x="228677" y="5912544"/>
            <a:chExt cx="632413" cy="632413"/>
          </a:xfrm>
        </p:grpSpPr>
        <p:pic>
          <p:nvPicPr>
            <p:cNvPr id="217" name="Picture 2">
              <a:extLst>
                <a:ext uri="{FF2B5EF4-FFF2-40B4-BE49-F238E27FC236}">
                  <a16:creationId xmlns:a16="http://schemas.microsoft.com/office/drawing/2014/main" id="{936F366A-849A-C647-BA31-88CA865A003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18" name="円/楕円 217">
              <a:extLst>
                <a:ext uri="{FF2B5EF4-FFF2-40B4-BE49-F238E27FC236}">
                  <a16:creationId xmlns:a16="http://schemas.microsoft.com/office/drawing/2014/main" id="{06E99F1C-2C2C-E84F-B36B-FB258DBADDE3}"/>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円/楕円 218">
              <a:extLst>
                <a:ext uri="{FF2B5EF4-FFF2-40B4-BE49-F238E27FC236}">
                  <a16:creationId xmlns:a16="http://schemas.microsoft.com/office/drawing/2014/main" id="{3168C81F-FEFF-E84D-932B-D3A6387FC211}"/>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a:extLst>
                <a:ext uri="{FF2B5EF4-FFF2-40B4-BE49-F238E27FC236}">
                  <a16:creationId xmlns:a16="http://schemas.microsoft.com/office/drawing/2014/main" id="{D3AF6296-8177-8B43-B263-024563A9E16F}"/>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円/楕円 220">
              <a:extLst>
                <a:ext uri="{FF2B5EF4-FFF2-40B4-BE49-F238E27FC236}">
                  <a16:creationId xmlns:a16="http://schemas.microsoft.com/office/drawing/2014/main" id="{F80C502D-83C4-C249-8E52-F172FF7BB9E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2" name="グループ化 221">
            <a:extLst>
              <a:ext uri="{FF2B5EF4-FFF2-40B4-BE49-F238E27FC236}">
                <a16:creationId xmlns:a16="http://schemas.microsoft.com/office/drawing/2014/main" id="{2C762ABD-D676-8D49-B127-198D2AA3B4D7}"/>
              </a:ext>
            </a:extLst>
          </p:cNvPr>
          <p:cNvGrpSpPr/>
          <p:nvPr/>
        </p:nvGrpSpPr>
        <p:grpSpPr>
          <a:xfrm>
            <a:off x="8215070" y="5929931"/>
            <a:ext cx="632413" cy="632413"/>
            <a:chOff x="228677" y="5912544"/>
            <a:chExt cx="632413" cy="632413"/>
          </a:xfrm>
        </p:grpSpPr>
        <p:pic>
          <p:nvPicPr>
            <p:cNvPr id="223" name="Picture 2">
              <a:extLst>
                <a:ext uri="{FF2B5EF4-FFF2-40B4-BE49-F238E27FC236}">
                  <a16:creationId xmlns:a16="http://schemas.microsoft.com/office/drawing/2014/main" id="{F4A83753-4C06-0D4D-B1ED-4090AAF9A9ED}"/>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24" name="円/楕円 223">
              <a:extLst>
                <a:ext uri="{FF2B5EF4-FFF2-40B4-BE49-F238E27FC236}">
                  <a16:creationId xmlns:a16="http://schemas.microsoft.com/office/drawing/2014/main" id="{BD15187D-F8BD-5E47-A5CB-2F05C95EF4D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円/楕円 224">
              <a:extLst>
                <a:ext uri="{FF2B5EF4-FFF2-40B4-BE49-F238E27FC236}">
                  <a16:creationId xmlns:a16="http://schemas.microsoft.com/office/drawing/2014/main" id="{AA86FD50-AB69-5049-AB21-7B8585930F14}"/>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4783CD1C-E22C-2542-99C0-9A96CE9632D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a:extLst>
                <a:ext uri="{FF2B5EF4-FFF2-40B4-BE49-F238E27FC236}">
                  <a16:creationId xmlns:a16="http://schemas.microsoft.com/office/drawing/2014/main" id="{53CCEEDA-425A-BF42-903C-7AB16682F789}"/>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a:extLst>
              <a:ext uri="{FF2B5EF4-FFF2-40B4-BE49-F238E27FC236}">
                <a16:creationId xmlns:a16="http://schemas.microsoft.com/office/drawing/2014/main" id="{B4764197-E0FC-7F4E-A650-E2F3D974BC00}"/>
              </a:ext>
            </a:extLst>
          </p:cNvPr>
          <p:cNvSpPr txBox="1"/>
          <p:nvPr/>
        </p:nvSpPr>
        <p:spPr>
          <a:xfrm>
            <a:off x="3775125" y="6105853"/>
            <a:ext cx="1569660"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継続的な改善</a:t>
            </a:r>
          </a:p>
        </p:txBody>
      </p:sp>
      <p:sp>
        <p:nvSpPr>
          <p:cNvPr id="228" name="U ターン矢印 227">
            <a:extLst>
              <a:ext uri="{FF2B5EF4-FFF2-40B4-BE49-F238E27FC236}">
                <a16:creationId xmlns:a16="http://schemas.microsoft.com/office/drawing/2014/main" id="{58BDBFC4-FBB6-4741-97EB-9B656EFFEB51}"/>
              </a:ext>
            </a:extLst>
          </p:cNvPr>
          <p:cNvSpPr/>
          <p:nvPr/>
        </p:nvSpPr>
        <p:spPr>
          <a:xfrm rot="5400000">
            <a:off x="7288425" y="3305223"/>
            <a:ext cx="850738" cy="2495433"/>
          </a:xfrm>
          <a:prstGeom prst="uturnArrow">
            <a:avLst>
              <a:gd name="adj1" fmla="val 25000"/>
              <a:gd name="adj2" fmla="val 25000"/>
              <a:gd name="adj3" fmla="val 25000"/>
              <a:gd name="adj4" fmla="val 43750"/>
              <a:gd name="adj5" fmla="val 7500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U ターン矢印 228">
            <a:extLst>
              <a:ext uri="{FF2B5EF4-FFF2-40B4-BE49-F238E27FC236}">
                <a16:creationId xmlns:a16="http://schemas.microsoft.com/office/drawing/2014/main" id="{B9E95BDD-4F05-6446-854A-67B323580A1A}"/>
              </a:ext>
            </a:extLst>
          </p:cNvPr>
          <p:cNvSpPr/>
          <p:nvPr/>
        </p:nvSpPr>
        <p:spPr>
          <a:xfrm rot="16200000">
            <a:off x="5388074" y="3197123"/>
            <a:ext cx="850738" cy="2495432"/>
          </a:xfrm>
          <a:prstGeom prst="uturnArrow">
            <a:avLst>
              <a:gd name="adj1" fmla="val 25000"/>
              <a:gd name="adj2" fmla="val 25000"/>
              <a:gd name="adj3" fmla="val 25000"/>
              <a:gd name="adj4" fmla="val 43750"/>
              <a:gd name="adj5" fmla="val 7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テキスト ボックス 229">
            <a:extLst>
              <a:ext uri="{FF2B5EF4-FFF2-40B4-BE49-F238E27FC236}">
                <a16:creationId xmlns:a16="http://schemas.microsoft.com/office/drawing/2014/main" id="{A8E0E882-CDDD-A643-98A2-7EBD5E88F3A3}"/>
              </a:ext>
            </a:extLst>
          </p:cNvPr>
          <p:cNvSpPr txBox="1"/>
          <p:nvPr/>
        </p:nvSpPr>
        <p:spPr>
          <a:xfrm>
            <a:off x="4965598" y="4323473"/>
            <a:ext cx="705797" cy="461665"/>
          </a:xfrm>
          <a:prstGeom prst="rect">
            <a:avLst/>
          </a:prstGeom>
          <a:noFill/>
        </p:spPr>
        <p:txBody>
          <a:bodyPr wrap="square" rtlCol="0">
            <a:spAutoFit/>
          </a:bodyPr>
          <a:lstStyle/>
          <a:p>
            <a:pPr algn="r"/>
            <a:r>
              <a:rPr kumimoji="1" lang="en-US" altLang="ja-JP" sz="2400" dirty="0">
                <a:solidFill>
                  <a:schemeClr val="accent6">
                    <a:lumMod val="50000"/>
                  </a:schemeClr>
                </a:solidFill>
                <a:latin typeface="Meiryo" panose="020B0604030504040204" pitchFamily="34" charset="-128"/>
                <a:ea typeface="Meiryo" panose="020B0604030504040204" pitchFamily="34" charset="-128"/>
              </a:rPr>
              <a:t>CI</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1" name="テキスト ボックス 230">
            <a:extLst>
              <a:ext uri="{FF2B5EF4-FFF2-40B4-BE49-F238E27FC236}">
                <a16:creationId xmlns:a16="http://schemas.microsoft.com/office/drawing/2014/main" id="{1BACD796-6267-8B41-A0D6-D0CF18AF6131}"/>
              </a:ext>
            </a:extLst>
          </p:cNvPr>
          <p:cNvSpPr txBox="1"/>
          <p:nvPr/>
        </p:nvSpPr>
        <p:spPr>
          <a:xfrm>
            <a:off x="7114390" y="4351710"/>
            <a:ext cx="850507" cy="338554"/>
          </a:xfrm>
          <a:prstGeom prst="rect">
            <a:avLst/>
          </a:prstGeom>
          <a:noFill/>
        </p:spPr>
        <p:txBody>
          <a:bodyPr wrap="square" rtlCol="0">
            <a:spAutoFit/>
          </a:bodyPr>
          <a:lstStyle/>
          <a:p>
            <a:pPr algn="r"/>
            <a:r>
              <a:rPr lang="en-US" altLang="ja-JP" sz="800" dirty="0">
                <a:solidFill>
                  <a:schemeClr val="accent4">
                    <a:lumMod val="75000"/>
                  </a:schemeClr>
                </a:solidFill>
                <a:latin typeface="Meiryo" panose="020B0604030504040204" pitchFamily="34" charset="-128"/>
                <a:ea typeface="Meiryo" panose="020B0604030504040204" pitchFamily="34" charset="-128"/>
              </a:rPr>
              <a:t>Continuous</a:t>
            </a:r>
          </a:p>
          <a:p>
            <a:pPr algn="r"/>
            <a:r>
              <a:rPr lang="en-US" altLang="ja-JP" sz="800" dirty="0">
                <a:solidFill>
                  <a:schemeClr val="accent4">
                    <a:lumMod val="75000"/>
                  </a:schemeClr>
                </a:solidFill>
                <a:latin typeface="Meiryo" panose="020B0604030504040204" pitchFamily="34" charset="-128"/>
                <a:ea typeface="Meiryo" panose="020B0604030504040204" pitchFamily="34" charset="-128"/>
              </a:rPr>
              <a:t>Delivery</a:t>
            </a:r>
            <a:endParaRPr kumimoji="1" lang="ja-JP" altLang="en-US" sz="800">
              <a:solidFill>
                <a:schemeClr val="accent4">
                  <a:lumMod val="75000"/>
                </a:schemeClr>
              </a:solidFill>
              <a:latin typeface="Meiryo" panose="020B0604030504040204" pitchFamily="34" charset="-128"/>
              <a:ea typeface="Meiryo" panose="020B0604030504040204" pitchFamily="34" charset="-128"/>
            </a:endParaRPr>
          </a:p>
        </p:txBody>
      </p:sp>
      <p:sp>
        <p:nvSpPr>
          <p:cNvPr id="232" name="テキスト ボックス 231">
            <a:extLst>
              <a:ext uri="{FF2B5EF4-FFF2-40B4-BE49-F238E27FC236}">
                <a16:creationId xmlns:a16="http://schemas.microsoft.com/office/drawing/2014/main" id="{EF78BB95-BA05-8044-9DE6-509944892390}"/>
              </a:ext>
            </a:extLst>
          </p:cNvPr>
          <p:cNvSpPr txBox="1"/>
          <p:nvPr/>
        </p:nvSpPr>
        <p:spPr>
          <a:xfrm>
            <a:off x="5505861" y="4346747"/>
            <a:ext cx="856835" cy="338554"/>
          </a:xfrm>
          <a:prstGeom prst="rect">
            <a:avLst/>
          </a:prstGeom>
          <a:noFill/>
        </p:spPr>
        <p:txBody>
          <a:bodyPr wrap="square" rtlCol="0">
            <a:spAutoFit/>
          </a:bodyPr>
          <a:lstStyle/>
          <a:p>
            <a:r>
              <a:rPr lang="en-US" altLang="ja-JP" sz="800" dirty="0">
                <a:solidFill>
                  <a:schemeClr val="accent6">
                    <a:lumMod val="50000"/>
                  </a:schemeClr>
                </a:solidFill>
                <a:latin typeface="Meiryo" panose="020B0604030504040204" pitchFamily="34" charset="-128"/>
                <a:ea typeface="Meiryo" panose="020B0604030504040204" pitchFamily="34" charset="-128"/>
              </a:rPr>
              <a:t>Continuous </a:t>
            </a:r>
          </a:p>
          <a:p>
            <a:r>
              <a:rPr lang="en-US" altLang="ja-JP" sz="800" dirty="0">
                <a:solidFill>
                  <a:schemeClr val="accent6">
                    <a:lumMod val="50000"/>
                  </a:schemeClr>
                </a:solidFill>
                <a:latin typeface="Meiryo" panose="020B0604030504040204" pitchFamily="34" charset="-128"/>
                <a:ea typeface="Meiryo" panose="020B0604030504040204" pitchFamily="34" charset="-128"/>
              </a:rPr>
              <a:t>Integration</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3" name="テキスト ボックス 232">
            <a:extLst>
              <a:ext uri="{FF2B5EF4-FFF2-40B4-BE49-F238E27FC236}">
                <a16:creationId xmlns:a16="http://schemas.microsoft.com/office/drawing/2014/main" id="{69A69027-B53F-2B41-A2A5-ACE02895B479}"/>
              </a:ext>
            </a:extLst>
          </p:cNvPr>
          <p:cNvSpPr txBox="1"/>
          <p:nvPr/>
        </p:nvSpPr>
        <p:spPr>
          <a:xfrm>
            <a:off x="7777507" y="4318902"/>
            <a:ext cx="683790" cy="461665"/>
          </a:xfrm>
          <a:prstGeom prst="rect">
            <a:avLst/>
          </a:prstGeom>
          <a:noFill/>
        </p:spPr>
        <p:txBody>
          <a:bodyPr wrap="square" rtlCol="0">
            <a:spAutoFit/>
          </a:bodyPr>
          <a:lstStyle/>
          <a:p>
            <a:pPr algn="r"/>
            <a:r>
              <a:rPr kumimoji="1" lang="en-US" altLang="ja-JP" sz="2400" dirty="0">
                <a:solidFill>
                  <a:schemeClr val="accent4">
                    <a:lumMod val="75000"/>
                  </a:schemeClr>
                </a:solidFill>
                <a:latin typeface="Meiryo" panose="020B0604030504040204" pitchFamily="34" charset="-128"/>
                <a:ea typeface="Meiryo" panose="020B0604030504040204" pitchFamily="34" charset="-128"/>
              </a:rPr>
              <a:t>CD</a:t>
            </a:r>
          </a:p>
        </p:txBody>
      </p:sp>
    </p:spTree>
    <p:extLst>
      <p:ext uri="{BB962C8B-B14F-4D97-AF65-F5344CB8AC3E}">
        <p14:creationId xmlns:p14="http://schemas.microsoft.com/office/powerpoint/2010/main" val="1505757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9AA33-340E-DB45-B3D1-78BC033C8DA0}"/>
              </a:ext>
            </a:extLst>
          </p:cNvPr>
          <p:cNvSpPr>
            <a:spLocks noGrp="1"/>
          </p:cNvSpPr>
          <p:nvPr>
            <p:ph type="title"/>
          </p:nvPr>
        </p:nvSpPr>
        <p:spPr/>
        <p:txBody>
          <a:bodyPr/>
          <a:lstStyle/>
          <a:p>
            <a:r>
              <a:rPr kumimoji="1" lang="ja-JP" altLang="en-US" dirty="0"/>
              <a:t>変化に俊敏に対処するための開発と運用</a:t>
            </a:r>
          </a:p>
        </p:txBody>
      </p:sp>
      <p:sp>
        <p:nvSpPr>
          <p:cNvPr id="3" name="正方形/長方形 2">
            <a:extLst>
              <a:ext uri="{FF2B5EF4-FFF2-40B4-BE49-F238E27FC236}">
                <a16:creationId xmlns:a16="http://schemas.microsoft.com/office/drawing/2014/main" id="{A759FB88-914F-7C49-BE9A-B9C83715126C}"/>
              </a:ext>
            </a:extLst>
          </p:cNvPr>
          <p:cNvSpPr/>
          <p:nvPr/>
        </p:nvSpPr>
        <p:spPr>
          <a:xfrm>
            <a:off x="228600" y="1234028"/>
            <a:ext cx="8686800" cy="17241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030C1696-7CEB-C542-89FB-3692D3ACFE3B}"/>
              </a:ext>
            </a:extLst>
          </p:cNvPr>
          <p:cNvSpPr/>
          <p:nvPr/>
        </p:nvSpPr>
        <p:spPr>
          <a:xfrm>
            <a:off x="228600" y="2999138"/>
            <a:ext cx="8686800" cy="172416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12EACA5-62D8-CA4D-889D-3E71C9F2D984}"/>
              </a:ext>
            </a:extLst>
          </p:cNvPr>
          <p:cNvSpPr/>
          <p:nvPr/>
        </p:nvSpPr>
        <p:spPr>
          <a:xfrm>
            <a:off x="226800" y="4764248"/>
            <a:ext cx="8686800" cy="172416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861D118-E11D-D14B-AE9D-B960A1F0C5A3}"/>
              </a:ext>
            </a:extLst>
          </p:cNvPr>
          <p:cNvSpPr/>
          <p:nvPr/>
        </p:nvSpPr>
        <p:spPr>
          <a:xfrm>
            <a:off x="3172229" y="1153120"/>
            <a:ext cx="5682018" cy="5430830"/>
          </a:xfrm>
          <a:prstGeom prst="rect">
            <a:avLst/>
          </a:prstGeom>
          <a:solidFill>
            <a:schemeClr val="accent2">
              <a:lumMod val="75000"/>
              <a:alpha val="6117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0" name="Picture 6" descr="devops">
            <a:extLst>
              <a:ext uri="{FF2B5EF4-FFF2-40B4-BE49-F238E27FC236}">
                <a16:creationId xmlns:a16="http://schemas.microsoft.com/office/drawing/2014/main" id="{C6910354-63C9-A54A-BBD6-46366E67D3D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88951" y="1162932"/>
            <a:ext cx="5238850" cy="27312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5" name="テキスト ボックス 84">
            <a:extLst>
              <a:ext uri="{FF2B5EF4-FFF2-40B4-BE49-F238E27FC236}">
                <a16:creationId xmlns:a16="http://schemas.microsoft.com/office/drawing/2014/main" id="{E59CD0A2-1287-C14E-B525-D5E6BA341492}"/>
              </a:ext>
            </a:extLst>
          </p:cNvPr>
          <p:cNvSpPr txBox="1"/>
          <p:nvPr/>
        </p:nvSpPr>
        <p:spPr>
          <a:xfrm>
            <a:off x="3543393" y="3796671"/>
            <a:ext cx="2441626" cy="276999"/>
          </a:xfrm>
          <a:prstGeom prst="rect">
            <a:avLst/>
          </a:prstGeom>
          <a:noFill/>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git/</a:t>
            </a:r>
            <a:r>
              <a:rPr lang="ja-JP" altLang="en-US" sz="1200" b="1">
                <a:solidFill>
                  <a:schemeClr val="bg1"/>
                </a:solidFill>
                <a:latin typeface="Meiryo" panose="020B0604030504040204" pitchFamily="34" charset="-128"/>
                <a:ea typeface="Meiryo" panose="020B0604030504040204" pitchFamily="34" charset="-128"/>
              </a:rPr>
              <a:t>リポジトリー・サービス</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0DB46344-AA67-E640-A649-ACC1D293BD02}"/>
              </a:ext>
            </a:extLst>
          </p:cNvPr>
          <p:cNvSpPr txBox="1"/>
          <p:nvPr/>
        </p:nvSpPr>
        <p:spPr>
          <a:xfrm>
            <a:off x="3579344" y="2069341"/>
            <a:ext cx="2441626" cy="1077218"/>
          </a:xfrm>
          <a:prstGeom prst="rect">
            <a:avLst/>
          </a:prstGeom>
          <a:noFill/>
        </p:spPr>
        <p:txBody>
          <a:bodyPr wrap="square" rtlCol="0">
            <a:spAutoFit/>
          </a:bodyPr>
          <a:lstStyle/>
          <a:p>
            <a:pPr algn="ctr"/>
            <a:r>
              <a:rPr lang="en-US" altLang="ja-JP" sz="3200" b="1" dirty="0">
                <a:solidFill>
                  <a:schemeClr val="bg1"/>
                </a:solidFill>
                <a:latin typeface="Meiryo" panose="020B0604030504040204" pitchFamily="34" charset="-128"/>
                <a:ea typeface="Meiryo" panose="020B0604030504040204" pitchFamily="34" charset="-128"/>
              </a:rPr>
              <a:t>Dev</a:t>
            </a:r>
          </a:p>
          <a:p>
            <a:pPr algn="ctr"/>
            <a:r>
              <a:rPr kumimoji="1" lang="ja-JP" altLang="en-US" sz="3200" b="1">
                <a:solidFill>
                  <a:schemeClr val="bg1"/>
                </a:solidFill>
                <a:latin typeface="Meiryo" panose="020B0604030504040204" pitchFamily="34" charset="-128"/>
                <a:ea typeface="Meiryo" panose="020B0604030504040204" pitchFamily="34" charset="-128"/>
              </a:rPr>
              <a:t>開発</a:t>
            </a:r>
          </a:p>
        </p:txBody>
      </p:sp>
      <p:sp>
        <p:nvSpPr>
          <p:cNvPr id="87" name="テキスト ボックス 86">
            <a:extLst>
              <a:ext uri="{FF2B5EF4-FFF2-40B4-BE49-F238E27FC236}">
                <a16:creationId xmlns:a16="http://schemas.microsoft.com/office/drawing/2014/main" id="{42A53D49-AD5E-4145-BB16-C9126EBDA839}"/>
              </a:ext>
            </a:extLst>
          </p:cNvPr>
          <p:cNvSpPr txBox="1"/>
          <p:nvPr/>
        </p:nvSpPr>
        <p:spPr>
          <a:xfrm>
            <a:off x="6039272" y="2064364"/>
            <a:ext cx="2441626" cy="1077218"/>
          </a:xfrm>
          <a:prstGeom prst="rect">
            <a:avLst/>
          </a:prstGeom>
          <a:noFill/>
        </p:spPr>
        <p:txBody>
          <a:bodyPr wrap="square" rtlCol="0">
            <a:spAutoFit/>
          </a:bodyPr>
          <a:lstStyle/>
          <a:p>
            <a:pPr algn="ctr"/>
            <a:r>
              <a:rPr lang="en-US" altLang="ja-JP" sz="3200" b="1" dirty="0">
                <a:solidFill>
                  <a:schemeClr val="bg1"/>
                </a:solidFill>
                <a:latin typeface="Meiryo" panose="020B0604030504040204" pitchFamily="34" charset="-128"/>
                <a:ea typeface="Meiryo" panose="020B0604030504040204" pitchFamily="34" charset="-128"/>
              </a:rPr>
              <a:t>Ops</a:t>
            </a:r>
          </a:p>
          <a:p>
            <a:pPr algn="ctr"/>
            <a:r>
              <a:rPr kumimoji="1" lang="ja-JP" altLang="en-US" sz="3200" b="1">
                <a:solidFill>
                  <a:schemeClr val="bg1"/>
                </a:solidFill>
                <a:latin typeface="Meiryo" panose="020B0604030504040204" pitchFamily="34" charset="-128"/>
                <a:ea typeface="Meiryo" panose="020B0604030504040204" pitchFamily="34" charset="-128"/>
              </a:rPr>
              <a:t>運用</a:t>
            </a:r>
          </a:p>
        </p:txBody>
      </p:sp>
      <p:sp>
        <p:nvSpPr>
          <p:cNvPr id="88" name="正方形/長方形 87">
            <a:extLst>
              <a:ext uri="{FF2B5EF4-FFF2-40B4-BE49-F238E27FC236}">
                <a16:creationId xmlns:a16="http://schemas.microsoft.com/office/drawing/2014/main" id="{49295216-07A4-7449-8A87-66805B672F10}"/>
              </a:ext>
            </a:extLst>
          </p:cNvPr>
          <p:cNvSpPr/>
          <p:nvPr/>
        </p:nvSpPr>
        <p:spPr>
          <a:xfrm>
            <a:off x="3295328" y="4073670"/>
            <a:ext cx="5451285" cy="2460564"/>
          </a:xfrm>
          <a:prstGeom prst="rect">
            <a:avLst/>
          </a:prstGeom>
          <a:solidFill>
            <a:srgbClr val="4F622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A6C0F3F-B066-ED43-8958-18C5073F0E2A}"/>
              </a:ext>
            </a:extLst>
          </p:cNvPr>
          <p:cNvSpPr/>
          <p:nvPr/>
        </p:nvSpPr>
        <p:spPr>
          <a:xfrm>
            <a:off x="3366696" y="4416748"/>
            <a:ext cx="5293083" cy="207429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A35BC89-7CFC-F242-A6D6-70F9391DE576}"/>
              </a:ext>
            </a:extLst>
          </p:cNvPr>
          <p:cNvSpPr/>
          <p:nvPr/>
        </p:nvSpPr>
        <p:spPr>
          <a:xfrm>
            <a:off x="3432529" y="4668713"/>
            <a:ext cx="2494841" cy="173998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4475B8BE-485A-A64A-AC4E-C4C80875AA97}"/>
              </a:ext>
            </a:extLst>
          </p:cNvPr>
          <p:cNvSpPr/>
          <p:nvPr/>
        </p:nvSpPr>
        <p:spPr>
          <a:xfrm>
            <a:off x="6107723" y="4668713"/>
            <a:ext cx="2494841" cy="173998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752366AA-4D5E-4A47-990A-4F7E9E8A07E3}"/>
              </a:ext>
            </a:extLst>
          </p:cNvPr>
          <p:cNvSpPr/>
          <p:nvPr/>
        </p:nvSpPr>
        <p:spPr>
          <a:xfrm>
            <a:off x="6455519" y="5865151"/>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62C0333-8D01-0243-8A56-89CC7C0AFF50}"/>
              </a:ext>
            </a:extLst>
          </p:cNvPr>
          <p:cNvSpPr/>
          <p:nvPr/>
        </p:nvSpPr>
        <p:spPr>
          <a:xfrm>
            <a:off x="6830842" y="5865152"/>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085E50BF-724A-2844-96C5-DE259F476962}"/>
              </a:ext>
            </a:extLst>
          </p:cNvPr>
          <p:cNvSpPr/>
          <p:nvPr/>
        </p:nvSpPr>
        <p:spPr>
          <a:xfrm>
            <a:off x="7206165" y="5865151"/>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28D816A-F42D-4848-83CE-96E96C5F3190}"/>
              </a:ext>
            </a:extLst>
          </p:cNvPr>
          <p:cNvSpPr/>
          <p:nvPr/>
        </p:nvSpPr>
        <p:spPr>
          <a:xfrm>
            <a:off x="7581488" y="5865151"/>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BDFE0549-BBD8-6643-82A9-524212A0E729}"/>
              </a:ext>
            </a:extLst>
          </p:cNvPr>
          <p:cNvSpPr/>
          <p:nvPr/>
        </p:nvSpPr>
        <p:spPr>
          <a:xfrm>
            <a:off x="7956811" y="5865152"/>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B45F8F87-B0FD-C14E-B1F8-75E269C53356}"/>
              </a:ext>
            </a:extLst>
          </p:cNvPr>
          <p:cNvSpPr/>
          <p:nvPr/>
        </p:nvSpPr>
        <p:spPr>
          <a:xfrm>
            <a:off x="3781244" y="5865150"/>
            <a:ext cx="1792026" cy="24852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12BEA2AE-4D6D-B74C-BE66-FF03CD72DD38}"/>
              </a:ext>
            </a:extLst>
          </p:cNvPr>
          <p:cNvSpPr/>
          <p:nvPr/>
        </p:nvSpPr>
        <p:spPr>
          <a:xfrm>
            <a:off x="3704491" y="5017479"/>
            <a:ext cx="4632961" cy="7521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5D74C72B-5422-F14D-81B6-DFDCC4F9EF3D}"/>
              </a:ext>
            </a:extLst>
          </p:cNvPr>
          <p:cNvSpPr/>
          <p:nvPr/>
        </p:nvSpPr>
        <p:spPr>
          <a:xfrm>
            <a:off x="3725519" y="4767767"/>
            <a:ext cx="1908861" cy="1061768"/>
          </a:xfrm>
          <a:prstGeom prst="rect">
            <a:avLst/>
          </a:prstGeom>
          <a:solidFill>
            <a:srgbClr val="FFC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4">
                  <a:lumMod val="75000"/>
                </a:schemeClr>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78317FC4-F2A8-5442-BAB6-4B2AF57C5671}"/>
              </a:ext>
            </a:extLst>
          </p:cNvPr>
          <p:cNvSpPr/>
          <p:nvPr/>
        </p:nvSpPr>
        <p:spPr>
          <a:xfrm>
            <a:off x="3783937" y="5113603"/>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2AFF522-E028-4242-85A5-2F9E26C675A1}"/>
              </a:ext>
            </a:extLst>
          </p:cNvPr>
          <p:cNvSpPr/>
          <p:nvPr/>
        </p:nvSpPr>
        <p:spPr>
          <a:xfrm>
            <a:off x="4159260" y="5113604"/>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BCC674E4-1E59-3C40-8C61-3E7F02476094}"/>
              </a:ext>
            </a:extLst>
          </p:cNvPr>
          <p:cNvSpPr/>
          <p:nvPr/>
        </p:nvSpPr>
        <p:spPr>
          <a:xfrm>
            <a:off x="4534583" y="5113603"/>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7CE622B9-480D-2844-A308-B1D7DD8D355F}"/>
              </a:ext>
            </a:extLst>
          </p:cNvPr>
          <p:cNvSpPr/>
          <p:nvPr/>
        </p:nvSpPr>
        <p:spPr>
          <a:xfrm>
            <a:off x="4909906" y="5113603"/>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BE2EC5B1-922A-6841-A62D-48771DBBEA94}"/>
              </a:ext>
            </a:extLst>
          </p:cNvPr>
          <p:cNvSpPr/>
          <p:nvPr/>
        </p:nvSpPr>
        <p:spPr>
          <a:xfrm>
            <a:off x="5285229" y="5113604"/>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4CB0A771-37A6-AE4F-91A5-C9F67260AAB6}"/>
              </a:ext>
            </a:extLst>
          </p:cNvPr>
          <p:cNvSpPr/>
          <p:nvPr/>
        </p:nvSpPr>
        <p:spPr>
          <a:xfrm>
            <a:off x="3783937" y="5441850"/>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5D7A73FE-0050-6A47-B5CD-502D3549CD81}"/>
              </a:ext>
            </a:extLst>
          </p:cNvPr>
          <p:cNvSpPr/>
          <p:nvPr/>
        </p:nvSpPr>
        <p:spPr>
          <a:xfrm>
            <a:off x="4159260" y="5441851"/>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8BD406BF-CA9B-5344-AB39-EBFC0DDF1490}"/>
              </a:ext>
            </a:extLst>
          </p:cNvPr>
          <p:cNvSpPr/>
          <p:nvPr/>
        </p:nvSpPr>
        <p:spPr>
          <a:xfrm>
            <a:off x="4534583" y="5441850"/>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29555965-69AC-D94A-AEFD-9DDB40F8C11A}"/>
              </a:ext>
            </a:extLst>
          </p:cNvPr>
          <p:cNvSpPr/>
          <p:nvPr/>
        </p:nvSpPr>
        <p:spPr>
          <a:xfrm>
            <a:off x="4909906" y="5441850"/>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57758215-4D36-BE40-AC35-50CCA5CB6E27}"/>
              </a:ext>
            </a:extLst>
          </p:cNvPr>
          <p:cNvSpPr/>
          <p:nvPr/>
        </p:nvSpPr>
        <p:spPr>
          <a:xfrm>
            <a:off x="5285229" y="5441851"/>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70ED583D-B5C5-F54F-A4FA-1B210F4A5FE9}"/>
              </a:ext>
            </a:extLst>
          </p:cNvPr>
          <p:cNvSpPr/>
          <p:nvPr/>
        </p:nvSpPr>
        <p:spPr>
          <a:xfrm>
            <a:off x="6455519" y="5113603"/>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38A897B8-6372-644D-88E8-E9EECE6B5413}"/>
              </a:ext>
            </a:extLst>
          </p:cNvPr>
          <p:cNvSpPr/>
          <p:nvPr/>
        </p:nvSpPr>
        <p:spPr>
          <a:xfrm>
            <a:off x="6830842" y="5113604"/>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F6559F7B-256D-E14B-9EF4-3352AFD7A152}"/>
              </a:ext>
            </a:extLst>
          </p:cNvPr>
          <p:cNvSpPr/>
          <p:nvPr/>
        </p:nvSpPr>
        <p:spPr>
          <a:xfrm>
            <a:off x="7206165" y="5113603"/>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13EABBAC-67D9-7F49-9212-28385D41ABF0}"/>
              </a:ext>
            </a:extLst>
          </p:cNvPr>
          <p:cNvSpPr/>
          <p:nvPr/>
        </p:nvSpPr>
        <p:spPr>
          <a:xfrm>
            <a:off x="7581488" y="5113603"/>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39A15FAE-FD5F-6441-92E9-31CD3E2DB5F4}"/>
              </a:ext>
            </a:extLst>
          </p:cNvPr>
          <p:cNvSpPr/>
          <p:nvPr/>
        </p:nvSpPr>
        <p:spPr>
          <a:xfrm>
            <a:off x="7956811" y="5113604"/>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230A868A-DAB5-9E43-ABC6-B688DAEC6932}"/>
              </a:ext>
            </a:extLst>
          </p:cNvPr>
          <p:cNvSpPr/>
          <p:nvPr/>
        </p:nvSpPr>
        <p:spPr>
          <a:xfrm>
            <a:off x="6455519" y="5441850"/>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03E1750D-B079-8F43-85D4-99A3426D18BF}"/>
              </a:ext>
            </a:extLst>
          </p:cNvPr>
          <p:cNvSpPr/>
          <p:nvPr/>
        </p:nvSpPr>
        <p:spPr>
          <a:xfrm>
            <a:off x="6830842" y="5441851"/>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EBF20977-CE60-B543-BDC8-BEBDDB61DAA5}"/>
              </a:ext>
            </a:extLst>
          </p:cNvPr>
          <p:cNvSpPr/>
          <p:nvPr/>
        </p:nvSpPr>
        <p:spPr>
          <a:xfrm>
            <a:off x="7206165" y="5441850"/>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892292FE-0095-A54D-BB1E-CFEBEB79BBAC}"/>
              </a:ext>
            </a:extLst>
          </p:cNvPr>
          <p:cNvSpPr/>
          <p:nvPr/>
        </p:nvSpPr>
        <p:spPr>
          <a:xfrm>
            <a:off x="7581488" y="5441850"/>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D500B615-985D-2D45-A969-628F124EF2C8}"/>
              </a:ext>
            </a:extLst>
          </p:cNvPr>
          <p:cNvSpPr/>
          <p:nvPr/>
        </p:nvSpPr>
        <p:spPr>
          <a:xfrm>
            <a:off x="7956811" y="5441851"/>
            <a:ext cx="290733" cy="24852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47453B76-AE9B-3042-B3EE-3969C2C7CF84}"/>
              </a:ext>
            </a:extLst>
          </p:cNvPr>
          <p:cNvSpPr txBox="1"/>
          <p:nvPr/>
        </p:nvSpPr>
        <p:spPr>
          <a:xfrm>
            <a:off x="3939697" y="5151459"/>
            <a:ext cx="1475120" cy="253916"/>
          </a:xfrm>
          <a:prstGeom prst="rect">
            <a:avLst/>
          </a:prstGeom>
          <a:noFill/>
        </p:spPr>
        <p:txBody>
          <a:bodyPr wrap="square" rtlCol="0">
            <a:spAutoFit/>
          </a:bodyPr>
          <a:lstStyle/>
          <a:p>
            <a:pPr algn="ctr"/>
            <a:r>
              <a:rPr kumimoji="1" lang="ja-JP" altLang="en-US" sz="1050" b="1">
                <a:solidFill>
                  <a:schemeClr val="tx2">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コンテナ</a:t>
            </a:r>
          </a:p>
        </p:txBody>
      </p:sp>
      <p:sp>
        <p:nvSpPr>
          <p:cNvPr id="76" name="テキスト ボックス 75">
            <a:extLst>
              <a:ext uri="{FF2B5EF4-FFF2-40B4-BE49-F238E27FC236}">
                <a16:creationId xmlns:a16="http://schemas.microsoft.com/office/drawing/2014/main" id="{8A0A61C8-30BB-EC48-89CE-BDE1486CFC99}"/>
              </a:ext>
            </a:extLst>
          </p:cNvPr>
          <p:cNvSpPr txBox="1"/>
          <p:nvPr/>
        </p:nvSpPr>
        <p:spPr>
          <a:xfrm>
            <a:off x="3704491" y="4769614"/>
            <a:ext cx="1913014" cy="276999"/>
          </a:xfrm>
          <a:prstGeom prst="rect">
            <a:avLst/>
          </a:prstGeom>
          <a:noFill/>
        </p:spPr>
        <p:txBody>
          <a:bodyPr wrap="squar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CaaS/FaaS</a:t>
            </a:r>
            <a:endParaRPr kumimoji="1" lang="ja-JP" altLang="en-US" sz="1200" b="1" dirty="0">
              <a:solidFill>
                <a:schemeClr val="bg1"/>
              </a:solidFill>
              <a:latin typeface="Meiryo" panose="020B0604030504040204" pitchFamily="34" charset="-128"/>
              <a:ea typeface="Meiryo" panose="020B0604030504040204" pitchFamily="34" charset="-128"/>
            </a:endParaRPr>
          </a:p>
        </p:txBody>
      </p:sp>
      <p:sp>
        <p:nvSpPr>
          <p:cNvPr id="77" name="テキスト ボックス 76">
            <a:extLst>
              <a:ext uri="{FF2B5EF4-FFF2-40B4-BE49-F238E27FC236}">
                <a16:creationId xmlns:a16="http://schemas.microsoft.com/office/drawing/2014/main" id="{2C8EEC8B-C9B9-884A-A094-8F41E7741FA5}"/>
              </a:ext>
            </a:extLst>
          </p:cNvPr>
          <p:cNvSpPr txBox="1"/>
          <p:nvPr/>
        </p:nvSpPr>
        <p:spPr>
          <a:xfrm>
            <a:off x="6619841" y="5133289"/>
            <a:ext cx="1475120" cy="253916"/>
          </a:xfrm>
          <a:prstGeom prst="rect">
            <a:avLst/>
          </a:prstGeom>
          <a:noFill/>
        </p:spPr>
        <p:txBody>
          <a:bodyPr wrap="square" rtlCol="0">
            <a:spAutoFit/>
          </a:bodyPr>
          <a:lstStyle/>
          <a:p>
            <a:pPr algn="ctr"/>
            <a:r>
              <a:rPr kumimoji="1" lang="ja-JP" altLang="en-US" sz="1050" b="1">
                <a:solidFill>
                  <a:schemeClr val="tx2">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コンテナ</a:t>
            </a:r>
          </a:p>
        </p:txBody>
      </p:sp>
      <p:sp>
        <p:nvSpPr>
          <p:cNvPr id="78" name="テキスト ボックス 77">
            <a:extLst>
              <a:ext uri="{FF2B5EF4-FFF2-40B4-BE49-F238E27FC236}">
                <a16:creationId xmlns:a16="http://schemas.microsoft.com/office/drawing/2014/main" id="{D9E2D73F-C6C7-D945-9E6B-BACE93A8F4EC}"/>
              </a:ext>
            </a:extLst>
          </p:cNvPr>
          <p:cNvSpPr txBox="1"/>
          <p:nvPr/>
        </p:nvSpPr>
        <p:spPr>
          <a:xfrm>
            <a:off x="5322366" y="5296990"/>
            <a:ext cx="1475120" cy="230832"/>
          </a:xfrm>
          <a:prstGeom prst="rect">
            <a:avLst/>
          </a:prstGeom>
          <a:noFill/>
        </p:spPr>
        <p:txBody>
          <a:bodyPr wrap="square" rtlCol="0">
            <a:spAutoFit/>
          </a:bodyPr>
          <a:lstStyle/>
          <a:p>
            <a:pPr algn="ctr"/>
            <a:r>
              <a:rPr kumimoji="1" lang="ja-JP" altLang="en-US" sz="900" b="1">
                <a:solidFill>
                  <a:schemeClr val="bg1"/>
                </a:solidFill>
                <a:latin typeface="Meiryo" panose="020B0604030504040204" pitchFamily="34" charset="-128"/>
                <a:ea typeface="Meiryo" panose="020B0604030504040204" pitchFamily="34" charset="-128"/>
              </a:rPr>
              <a:t>サーバーレス</a:t>
            </a:r>
          </a:p>
        </p:txBody>
      </p:sp>
      <p:sp>
        <p:nvSpPr>
          <p:cNvPr id="79" name="テキスト ボックス 78">
            <a:extLst>
              <a:ext uri="{FF2B5EF4-FFF2-40B4-BE49-F238E27FC236}">
                <a16:creationId xmlns:a16="http://schemas.microsoft.com/office/drawing/2014/main" id="{BCC51C0A-B662-AF43-9BBD-E931C9C3ED99}"/>
              </a:ext>
            </a:extLst>
          </p:cNvPr>
          <p:cNvSpPr txBox="1"/>
          <p:nvPr/>
        </p:nvSpPr>
        <p:spPr>
          <a:xfrm>
            <a:off x="3939697" y="5896419"/>
            <a:ext cx="1475120" cy="253916"/>
          </a:xfrm>
          <a:prstGeom prst="rect">
            <a:avLst/>
          </a:prstGeom>
          <a:noFill/>
        </p:spPr>
        <p:txBody>
          <a:bodyPr wrap="square" rtlCol="0">
            <a:spAutoFit/>
          </a:bodyPr>
          <a:lstStyle/>
          <a:p>
            <a:pPr algn="ctr"/>
            <a:r>
              <a:rPr kumimoji="1" lang="en-US" altLang="ja-JP" sz="1050" b="1" dirty="0">
                <a:solidFill>
                  <a:schemeClr val="bg1"/>
                </a:solidFill>
                <a:latin typeface="Meiryo" panose="020B0604030504040204" pitchFamily="34" charset="-128"/>
                <a:ea typeface="Meiryo" panose="020B0604030504040204" pitchFamily="34" charset="-128"/>
              </a:rPr>
              <a:t>SaaS/PaaS</a:t>
            </a:r>
            <a:endParaRPr kumimoji="1" lang="ja-JP" altLang="en-US" sz="1050" b="1">
              <a:solidFill>
                <a:schemeClr val="bg1"/>
              </a:solidFill>
              <a:latin typeface="Meiryo" panose="020B0604030504040204" pitchFamily="34" charset="-128"/>
              <a:ea typeface="Meiryo" panose="020B0604030504040204" pitchFamily="34" charset="-128"/>
            </a:endParaRPr>
          </a:p>
        </p:txBody>
      </p:sp>
      <p:sp>
        <p:nvSpPr>
          <p:cNvPr id="81" name="テキスト ボックス 80">
            <a:extLst>
              <a:ext uri="{FF2B5EF4-FFF2-40B4-BE49-F238E27FC236}">
                <a16:creationId xmlns:a16="http://schemas.microsoft.com/office/drawing/2014/main" id="{9DF8BDA2-B652-174A-B2C7-FCF5CEE2E808}"/>
              </a:ext>
            </a:extLst>
          </p:cNvPr>
          <p:cNvSpPr txBox="1"/>
          <p:nvPr/>
        </p:nvSpPr>
        <p:spPr>
          <a:xfrm>
            <a:off x="3720750" y="6160283"/>
            <a:ext cx="1913014" cy="276999"/>
          </a:xfrm>
          <a:prstGeom prst="rect">
            <a:avLst/>
          </a:prstGeom>
          <a:noFill/>
        </p:spPr>
        <p:txBody>
          <a:bodyPr wrap="squar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クラウド</a:t>
            </a:r>
          </a:p>
        </p:txBody>
      </p:sp>
      <p:sp>
        <p:nvSpPr>
          <p:cNvPr id="82" name="テキスト ボックス 81">
            <a:extLst>
              <a:ext uri="{FF2B5EF4-FFF2-40B4-BE49-F238E27FC236}">
                <a16:creationId xmlns:a16="http://schemas.microsoft.com/office/drawing/2014/main" id="{32EBA9BF-416A-5C42-99B1-226F1DDBC920}"/>
              </a:ext>
            </a:extLst>
          </p:cNvPr>
          <p:cNvSpPr txBox="1"/>
          <p:nvPr/>
        </p:nvSpPr>
        <p:spPr>
          <a:xfrm>
            <a:off x="6395024" y="6160283"/>
            <a:ext cx="1913014" cy="276999"/>
          </a:xfrm>
          <a:prstGeom prst="rect">
            <a:avLst/>
          </a:prstGeom>
          <a:noFill/>
        </p:spPr>
        <p:txBody>
          <a:bodyPr wrap="squar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オンプレ</a:t>
            </a:r>
          </a:p>
        </p:txBody>
      </p:sp>
      <p:sp>
        <p:nvSpPr>
          <p:cNvPr id="84" name="テキスト ボックス 83">
            <a:extLst>
              <a:ext uri="{FF2B5EF4-FFF2-40B4-BE49-F238E27FC236}">
                <a16:creationId xmlns:a16="http://schemas.microsoft.com/office/drawing/2014/main" id="{5E8369E8-7D89-BA4B-A641-3F2E73C1FF3D}"/>
              </a:ext>
            </a:extLst>
          </p:cNvPr>
          <p:cNvSpPr txBox="1"/>
          <p:nvPr/>
        </p:nvSpPr>
        <p:spPr>
          <a:xfrm>
            <a:off x="5051869" y="4416748"/>
            <a:ext cx="1913014" cy="276999"/>
          </a:xfrm>
          <a:prstGeom prst="rect">
            <a:avLst/>
          </a:prstGeom>
          <a:noFill/>
        </p:spPr>
        <p:txBody>
          <a:bodyPr wrap="squar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Kubernetes</a:t>
            </a:r>
            <a:endParaRPr kumimoji="1" lang="ja-JP" altLang="en-US" sz="1200" b="1" dirty="0">
              <a:solidFill>
                <a:schemeClr val="bg1"/>
              </a:solidFill>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BAB084EA-485C-6944-A77C-066212F30015}"/>
              </a:ext>
            </a:extLst>
          </p:cNvPr>
          <p:cNvSpPr txBox="1"/>
          <p:nvPr/>
        </p:nvSpPr>
        <p:spPr>
          <a:xfrm>
            <a:off x="4125579" y="4126686"/>
            <a:ext cx="3765594" cy="276999"/>
          </a:xfrm>
          <a:prstGeom prst="rect">
            <a:avLst/>
          </a:prstGeom>
          <a:noFill/>
        </p:spPr>
        <p:txBody>
          <a:bodyPr wrap="square" rtlCol="0">
            <a:spAutoFit/>
          </a:bodyPr>
          <a:lstStyle/>
          <a:p>
            <a:pPr algn="ctr"/>
            <a:r>
              <a:rPr lang="ja-JP" altLang="en-US" sz="1200" b="1">
                <a:solidFill>
                  <a:schemeClr val="bg1"/>
                </a:solidFill>
                <a:latin typeface="Meiryo" panose="020B0604030504040204" pitchFamily="34" charset="-128"/>
                <a:ea typeface="Meiryo" panose="020B0604030504040204" pitchFamily="34" charset="-128"/>
              </a:rPr>
              <a:t>マイクロ・サービス・アーキテクチャー</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5C8D92A6-DEF8-6441-B986-0A9A84662EBE}"/>
              </a:ext>
            </a:extLst>
          </p:cNvPr>
          <p:cNvSpPr txBox="1"/>
          <p:nvPr/>
        </p:nvSpPr>
        <p:spPr>
          <a:xfrm>
            <a:off x="3928095" y="751774"/>
            <a:ext cx="4185761" cy="461665"/>
          </a:xfrm>
          <a:prstGeom prst="rect">
            <a:avLst/>
          </a:prstGeom>
          <a:noFill/>
        </p:spPr>
        <p:txBody>
          <a:bodyPr wrap="none" rtlCol="0">
            <a:spAutoFit/>
          </a:bodyPr>
          <a:lstStyle/>
          <a:p>
            <a:pPr algn="ctr"/>
            <a:r>
              <a:rPr lang="ja-JP" altLang="en-US" sz="2400">
                <a:solidFill>
                  <a:srgbClr val="7030A0"/>
                </a:solidFill>
                <a:latin typeface="Meiryo" panose="020B0604030504040204" pitchFamily="34" charset="-128"/>
                <a:ea typeface="Meiryo" panose="020B0604030504040204" pitchFamily="34" charset="-128"/>
              </a:rPr>
              <a:t>開発と運用の</a:t>
            </a:r>
            <a:r>
              <a:rPr lang="ja-JP" altLang="en-US" sz="2400" b="1">
                <a:solidFill>
                  <a:srgbClr val="7030A0"/>
                </a:solidFill>
                <a:latin typeface="Meiryo" panose="020B0604030504040204" pitchFamily="34" charset="-128"/>
                <a:ea typeface="Meiryo" panose="020B0604030504040204" pitchFamily="34" charset="-128"/>
              </a:rPr>
              <a:t>高頻度サイクル</a:t>
            </a:r>
            <a:endParaRPr kumimoji="1" lang="ja-JP" altLang="en-US" sz="2400" b="1">
              <a:solidFill>
                <a:srgbClr val="7030A0"/>
              </a:solidFill>
              <a:latin typeface="Meiryo" panose="020B0604030504040204" pitchFamily="34" charset="-128"/>
              <a:ea typeface="Meiryo" panose="020B0604030504040204" pitchFamily="34" charset="-128"/>
            </a:endParaRPr>
          </a:p>
        </p:txBody>
      </p:sp>
      <p:sp>
        <p:nvSpPr>
          <p:cNvPr id="91" name="テキスト ボックス 90">
            <a:extLst>
              <a:ext uri="{FF2B5EF4-FFF2-40B4-BE49-F238E27FC236}">
                <a16:creationId xmlns:a16="http://schemas.microsoft.com/office/drawing/2014/main" id="{078E2988-1587-1F42-AAD9-32AEF3AF9B8A}"/>
              </a:ext>
            </a:extLst>
          </p:cNvPr>
          <p:cNvSpPr txBox="1"/>
          <p:nvPr/>
        </p:nvSpPr>
        <p:spPr>
          <a:xfrm>
            <a:off x="529967" y="751774"/>
            <a:ext cx="2339102" cy="461665"/>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企業文化・風土</a:t>
            </a:r>
          </a:p>
        </p:txBody>
      </p:sp>
      <p:sp>
        <p:nvSpPr>
          <p:cNvPr id="75" name="正方形/長方形 74">
            <a:extLst>
              <a:ext uri="{FF2B5EF4-FFF2-40B4-BE49-F238E27FC236}">
                <a16:creationId xmlns:a16="http://schemas.microsoft.com/office/drawing/2014/main" id="{5B90A96C-400B-764A-B834-6DE2CB10145B}"/>
              </a:ext>
            </a:extLst>
          </p:cNvPr>
          <p:cNvSpPr/>
          <p:nvPr/>
        </p:nvSpPr>
        <p:spPr>
          <a:xfrm>
            <a:off x="289753" y="3170953"/>
            <a:ext cx="2872752" cy="1446550"/>
          </a:xfrm>
          <a:prstGeom prst="rect">
            <a:avLst/>
          </a:prstGeom>
        </p:spPr>
        <p:txBody>
          <a:bodyPr wrap="square">
            <a:spAutoFit/>
          </a:bodyPr>
          <a:lstStyle/>
          <a:p>
            <a:pPr fontAlgn="base"/>
            <a:r>
              <a:rPr lang="en" altLang="ja-JP" sz="2800" b="1" dirty="0">
                <a:solidFill>
                  <a:schemeClr val="bg1"/>
                </a:solidFill>
                <a:latin typeface="Meiryo" panose="020B0604030504040204" pitchFamily="34" charset="-128"/>
                <a:ea typeface="Meiryo" panose="020B0604030504040204" pitchFamily="34" charset="-128"/>
              </a:rPr>
              <a:t>HRT</a:t>
            </a:r>
            <a:r>
              <a:rPr lang="ja-JP" altLang="en-US" sz="2800" b="1">
                <a:solidFill>
                  <a:schemeClr val="bg1"/>
                </a:solidFill>
                <a:latin typeface="Meiryo" panose="020B0604030504040204" pitchFamily="34" charset="-128"/>
                <a:ea typeface="Meiryo" panose="020B0604030504040204" pitchFamily="34" charset="-128"/>
              </a:rPr>
              <a:t>の精神</a:t>
            </a:r>
            <a:endParaRPr lang="en" altLang="ja-JP" sz="2800" b="1"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n"/>
            </a:pPr>
            <a:r>
              <a:rPr lang="en" altLang="ja-JP" sz="1200" b="1" u="sng" dirty="0">
                <a:solidFill>
                  <a:schemeClr val="bg1"/>
                </a:solidFill>
                <a:latin typeface="Meiryo" panose="020B0604030504040204" pitchFamily="34" charset="-128"/>
                <a:ea typeface="Meiryo" panose="020B0604030504040204" pitchFamily="34" charset="-128"/>
              </a:rPr>
              <a:t>H</a:t>
            </a:r>
            <a:r>
              <a:rPr lang="en" altLang="ja-JP" sz="1200" b="1" dirty="0">
                <a:solidFill>
                  <a:schemeClr val="bg1"/>
                </a:solidFill>
                <a:latin typeface="Meiryo" panose="020B0604030504040204" pitchFamily="34" charset="-128"/>
                <a:ea typeface="Meiryo" panose="020B0604030504040204" pitchFamily="34" charset="-128"/>
              </a:rPr>
              <a:t>umility</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謙虚な気持ちで常に自分を改善</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n"/>
            </a:pPr>
            <a:r>
              <a:rPr lang="en" altLang="ja-JP" sz="1200" b="1" u="sng" dirty="0">
                <a:solidFill>
                  <a:schemeClr val="bg1"/>
                </a:solidFill>
                <a:latin typeface="Meiryo" panose="020B0604030504040204" pitchFamily="34" charset="-128"/>
                <a:ea typeface="Meiryo" panose="020B0604030504040204" pitchFamily="34" charset="-128"/>
              </a:rPr>
              <a:t>R</a:t>
            </a:r>
            <a:r>
              <a:rPr lang="en" altLang="ja-JP" sz="1200" b="1" dirty="0">
                <a:solidFill>
                  <a:schemeClr val="bg1"/>
                </a:solidFill>
                <a:latin typeface="Meiryo" panose="020B0604030504040204" pitchFamily="34" charset="-128"/>
                <a:ea typeface="Meiryo" panose="020B0604030504040204" pitchFamily="34" charset="-128"/>
              </a:rPr>
              <a:t>espect</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尊敬を持って相手の能力や功績を評価</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n"/>
            </a:pPr>
            <a:r>
              <a:rPr lang="en" altLang="ja-JP" sz="1200" b="1" u="sng" dirty="0">
                <a:solidFill>
                  <a:schemeClr val="bg1"/>
                </a:solidFill>
                <a:latin typeface="Meiryo" panose="020B0604030504040204" pitchFamily="34" charset="-128"/>
                <a:ea typeface="Meiryo" panose="020B0604030504040204" pitchFamily="34" charset="-128"/>
              </a:rPr>
              <a:t>T</a:t>
            </a:r>
            <a:r>
              <a:rPr lang="en" altLang="ja-JP" sz="1200" b="1" dirty="0">
                <a:solidFill>
                  <a:schemeClr val="bg1"/>
                </a:solidFill>
                <a:latin typeface="Meiryo" panose="020B0604030504040204" pitchFamily="34" charset="-128"/>
                <a:ea typeface="Meiryo" panose="020B0604030504040204" pitchFamily="34" charset="-128"/>
              </a:rPr>
              <a:t>rust</a:t>
            </a:r>
            <a:r>
              <a:rPr lang="ja-JP" altLang="en" sz="120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信頼して人に任せる</a:t>
            </a:r>
            <a:endParaRPr lang="ja-JP" altLang="en-US" sz="1200" i="0">
              <a:solidFill>
                <a:schemeClr val="bg1"/>
              </a:solidFill>
              <a:effectLst/>
              <a:latin typeface="Meiryo" panose="020B0604030504040204" pitchFamily="34" charset="-128"/>
              <a:ea typeface="Meiryo" panose="020B0604030504040204" pitchFamily="34" charset="-128"/>
            </a:endParaRPr>
          </a:p>
        </p:txBody>
      </p:sp>
      <p:sp>
        <p:nvSpPr>
          <p:cNvPr id="93" name="正方形/長方形 92">
            <a:extLst>
              <a:ext uri="{FF2B5EF4-FFF2-40B4-BE49-F238E27FC236}">
                <a16:creationId xmlns:a16="http://schemas.microsoft.com/office/drawing/2014/main" id="{DE18E4DB-7D32-A843-8EF3-31E44E166E0C}"/>
              </a:ext>
            </a:extLst>
          </p:cNvPr>
          <p:cNvSpPr/>
          <p:nvPr/>
        </p:nvSpPr>
        <p:spPr>
          <a:xfrm>
            <a:off x="289753" y="1372836"/>
            <a:ext cx="2882476" cy="1446550"/>
          </a:xfrm>
          <a:prstGeom prst="rect">
            <a:avLst/>
          </a:prstGeom>
        </p:spPr>
        <p:txBody>
          <a:bodyPr wrap="square">
            <a:spAutoFit/>
          </a:bodyPr>
          <a:lstStyle/>
          <a:p>
            <a:pPr fontAlgn="base"/>
            <a:r>
              <a:rPr lang="ja-JP" altLang="en-US" sz="2800" b="1">
                <a:solidFill>
                  <a:schemeClr val="bg1"/>
                </a:solidFill>
                <a:latin typeface="Meiryo" panose="020B0604030504040204" pitchFamily="34" charset="-128"/>
                <a:ea typeface="Meiryo" panose="020B0604030504040204" pitchFamily="34" charset="-128"/>
              </a:rPr>
              <a:t>自律したチーム</a:t>
            </a:r>
            <a:endParaRPr lang="en-US" altLang="ja-JP" sz="2800" b="1"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n"/>
            </a:pPr>
            <a:r>
              <a:rPr lang="ja-JP" altLang="en-US" sz="1200">
                <a:solidFill>
                  <a:schemeClr val="bg1"/>
                </a:solidFill>
                <a:latin typeface="Meiryo" panose="020B0604030504040204" pitchFamily="34" charset="-128"/>
                <a:ea typeface="Meiryo" panose="020B0604030504040204" pitchFamily="34" charset="-128"/>
              </a:rPr>
              <a:t>現場への大幅な権限委譲</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n"/>
            </a:pPr>
            <a:r>
              <a:rPr lang="ja-JP" altLang="en-US" sz="1200">
                <a:solidFill>
                  <a:schemeClr val="bg1"/>
                </a:solidFill>
                <a:latin typeface="Meiryo" panose="020B0604030504040204" pitchFamily="34" charset="-128"/>
                <a:ea typeface="Meiryo" panose="020B0604030504040204" pitchFamily="34" charset="-128"/>
              </a:rPr>
              <a:t>明確なビジョンの提示と徹底した情報共有</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n"/>
            </a:pPr>
            <a:r>
              <a:rPr lang="ja-JP" altLang="en-US" sz="1200">
                <a:solidFill>
                  <a:schemeClr val="bg1"/>
                </a:solidFill>
                <a:latin typeface="Meiryo" panose="020B0604030504040204" pitchFamily="34" charset="-128"/>
                <a:ea typeface="Meiryo" panose="020B0604030504040204" pitchFamily="34" charset="-128"/>
              </a:rPr>
              <a:t>円滑でオープンなコミュニケーションなど</a:t>
            </a:r>
            <a:endParaRPr lang="ja-JP" altLang="en-US" sz="1200" i="0">
              <a:solidFill>
                <a:schemeClr val="bg1"/>
              </a:solidFill>
              <a:effectLst/>
              <a:latin typeface="Meiryo" panose="020B0604030504040204" pitchFamily="34" charset="-128"/>
              <a:ea typeface="Meiryo" panose="020B0604030504040204" pitchFamily="34" charset="-128"/>
            </a:endParaRPr>
          </a:p>
        </p:txBody>
      </p:sp>
      <p:sp>
        <p:nvSpPr>
          <p:cNvPr id="94" name="正方形/長方形 93">
            <a:extLst>
              <a:ext uri="{FF2B5EF4-FFF2-40B4-BE49-F238E27FC236}">
                <a16:creationId xmlns:a16="http://schemas.microsoft.com/office/drawing/2014/main" id="{A11DD6E9-5919-BC42-8925-CC166F62F238}"/>
              </a:ext>
            </a:extLst>
          </p:cNvPr>
          <p:cNvSpPr/>
          <p:nvPr/>
        </p:nvSpPr>
        <p:spPr>
          <a:xfrm>
            <a:off x="289753" y="5028659"/>
            <a:ext cx="2877664" cy="1323439"/>
          </a:xfrm>
          <a:prstGeom prst="rect">
            <a:avLst/>
          </a:prstGeom>
        </p:spPr>
        <p:txBody>
          <a:bodyPr wrap="square">
            <a:spAutoFit/>
          </a:bodyPr>
          <a:lstStyle/>
          <a:p>
            <a:pPr fontAlgn="base"/>
            <a:r>
              <a:rPr lang="ja-JP" altLang="en-US" sz="2000" b="1">
                <a:solidFill>
                  <a:schemeClr val="bg1"/>
                </a:solidFill>
                <a:latin typeface="Meiryo" panose="020B0604030504040204" pitchFamily="34" charset="-128"/>
                <a:ea typeface="Meiryo" panose="020B0604030504040204" pitchFamily="34" charset="-128"/>
              </a:rPr>
              <a:t>デジタル・リテラシー</a:t>
            </a:r>
            <a:endParaRPr lang="en-US" altLang="ja-JP" sz="2000" b="1"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n"/>
            </a:pPr>
            <a:r>
              <a:rPr lang="ja-JP" altLang="en-US" sz="1200">
                <a:solidFill>
                  <a:schemeClr val="bg1"/>
                </a:solidFill>
                <a:latin typeface="Meiryo" panose="020B0604030504040204" pitchFamily="34" charset="-128"/>
                <a:ea typeface="Meiryo" panose="020B0604030504040204" pitchFamily="34" charset="-128"/>
              </a:rPr>
              <a:t>事業部門の啓蒙と知識の底上げ</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n"/>
            </a:pPr>
            <a:r>
              <a:rPr lang="ja-JP" altLang="en-US" sz="1200">
                <a:solidFill>
                  <a:schemeClr val="bg1"/>
                </a:solidFill>
                <a:latin typeface="Meiryo" panose="020B0604030504040204" pitchFamily="34" charset="-128"/>
                <a:ea typeface="Meiryo" panose="020B0604030504040204" pitchFamily="34" charset="-128"/>
              </a:rPr>
              <a:t>事業部門と一体化した内製化の推進</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n"/>
            </a:pPr>
            <a:r>
              <a:rPr lang="ja-JP" altLang="en-US" sz="1200">
                <a:solidFill>
                  <a:schemeClr val="bg1"/>
                </a:solidFill>
                <a:latin typeface="Meiryo" panose="020B0604030504040204" pitchFamily="34" charset="-128"/>
                <a:ea typeface="Meiryo" panose="020B0604030504040204" pitchFamily="34" charset="-128"/>
              </a:rPr>
              <a:t>自前主義を排除し最新技術を駆使</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n"/>
            </a:pPr>
            <a:r>
              <a:rPr lang="ja-JP" altLang="en-US" sz="1200">
                <a:solidFill>
                  <a:schemeClr val="bg1"/>
                </a:solidFill>
                <a:latin typeface="Meiryo" panose="020B0604030504040204" pitchFamily="34" charset="-128"/>
                <a:ea typeface="Meiryo" panose="020B0604030504040204" pitchFamily="34" charset="-128"/>
              </a:rPr>
              <a:t>社内外の枠を越えたオープンなコミュニケーション</a:t>
            </a:r>
            <a:endParaRPr lang="ja-JP" altLang="en-US" sz="1200" i="0">
              <a:solidFill>
                <a:schemeClr val="bg1"/>
              </a:solidFill>
              <a:effectLst/>
              <a:latin typeface="Meiryo" panose="020B0604030504040204" pitchFamily="34" charset="-128"/>
              <a:ea typeface="Meiryo" panose="020B0604030504040204" pitchFamily="34" charset="-128"/>
            </a:endParaRPr>
          </a:p>
        </p:txBody>
      </p:sp>
      <p:sp>
        <p:nvSpPr>
          <p:cNvPr id="9" name="四角形吹き出し 8">
            <a:extLst>
              <a:ext uri="{FF2B5EF4-FFF2-40B4-BE49-F238E27FC236}">
                <a16:creationId xmlns:a16="http://schemas.microsoft.com/office/drawing/2014/main" id="{0751745A-A8AD-4ACB-BFE8-77235B816AD7}"/>
              </a:ext>
            </a:extLst>
          </p:cNvPr>
          <p:cNvSpPr/>
          <p:nvPr/>
        </p:nvSpPr>
        <p:spPr>
          <a:xfrm>
            <a:off x="7410884" y="154190"/>
            <a:ext cx="1502716" cy="469254"/>
          </a:xfrm>
          <a:prstGeom prst="wedgeRectCallout">
            <a:avLst>
              <a:gd name="adj1" fmla="val -61183"/>
              <a:gd name="adj2" fmla="val 88346"/>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17DA3D4B-E674-C1D4-332A-771D66F97935}"/>
              </a:ext>
            </a:extLst>
          </p:cNvPr>
          <p:cNvSpPr txBox="1"/>
          <p:nvPr/>
        </p:nvSpPr>
        <p:spPr>
          <a:xfrm>
            <a:off x="7410884" y="183376"/>
            <a:ext cx="1569660"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改善と検証の</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高速サイクルを実現</a:t>
            </a:r>
            <a:endParaRPr kumimoji="1" lang="ja-JP" altLang="en-US" sz="12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01293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B63449-35F5-5618-A1C4-6EEAE87207D2}"/>
              </a:ext>
            </a:extLst>
          </p:cNvPr>
          <p:cNvSpPr>
            <a:spLocks noGrp="1"/>
          </p:cNvSpPr>
          <p:nvPr>
            <p:ph type="title"/>
          </p:nvPr>
        </p:nvSpPr>
        <p:spPr/>
        <p:txBody>
          <a:bodyPr/>
          <a:lstStyle/>
          <a:p>
            <a:r>
              <a:rPr kumimoji="1" lang="ja-JP" altLang="en-US"/>
              <a:t>システム開発における人間と</a:t>
            </a:r>
            <a:r>
              <a:rPr kumimoji="1" lang="en-US" altLang="ja-JP" dirty="0"/>
              <a:t>AI</a:t>
            </a:r>
            <a:r>
              <a:rPr kumimoji="1" lang="ja-JP" altLang="en-US"/>
              <a:t>の役割分担</a:t>
            </a:r>
          </a:p>
        </p:txBody>
      </p:sp>
      <p:sp>
        <p:nvSpPr>
          <p:cNvPr id="3" name="正方形/長方形 2">
            <a:extLst>
              <a:ext uri="{FF2B5EF4-FFF2-40B4-BE49-F238E27FC236}">
                <a16:creationId xmlns:a16="http://schemas.microsoft.com/office/drawing/2014/main" id="{9F9DDDDC-F64B-1C5F-1F7E-B6802E655CFF}"/>
              </a:ext>
            </a:extLst>
          </p:cNvPr>
          <p:cNvSpPr/>
          <p:nvPr/>
        </p:nvSpPr>
        <p:spPr>
          <a:xfrm>
            <a:off x="228599" y="766616"/>
            <a:ext cx="8686800" cy="5793138"/>
          </a:xfrm>
          <a:prstGeom prst="rect">
            <a:avLst/>
          </a:prstGeom>
          <a:gradFill>
            <a:gsLst>
              <a:gs pos="18000">
                <a:srgbClr val="1F33E8"/>
              </a:gs>
              <a:gs pos="50000">
                <a:srgbClr val="4BBDB3"/>
              </a:gs>
              <a:gs pos="77000">
                <a:srgbClr val="00B050"/>
              </a:gs>
            </a:gsLst>
            <a:lin ang="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F2C89C74-8306-3E4A-086D-786809BB89F3}"/>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flipH="1">
            <a:off x="8062366" y="862281"/>
            <a:ext cx="671310" cy="671310"/>
          </a:xfrm>
          <a:prstGeom prst="rect">
            <a:avLst/>
          </a:prstGeom>
        </p:spPr>
      </p:pic>
      <p:pic>
        <p:nvPicPr>
          <p:cNvPr id="5" name="図 4">
            <a:extLst>
              <a:ext uri="{FF2B5EF4-FFF2-40B4-BE49-F238E27FC236}">
                <a16:creationId xmlns:a16="http://schemas.microsoft.com/office/drawing/2014/main" id="{80AA343E-AFB0-1BDE-7ABC-4CE2760F5423}"/>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410324" y="862281"/>
            <a:ext cx="671310" cy="671310"/>
          </a:xfrm>
          <a:prstGeom prst="rect">
            <a:avLst/>
          </a:prstGeom>
        </p:spPr>
      </p:pic>
      <p:sp>
        <p:nvSpPr>
          <p:cNvPr id="6" name="テキスト ボックス 5">
            <a:extLst>
              <a:ext uri="{FF2B5EF4-FFF2-40B4-BE49-F238E27FC236}">
                <a16:creationId xmlns:a16="http://schemas.microsoft.com/office/drawing/2014/main" id="{E340AACB-8AF3-A238-9FB7-DD8F21CC2D78}"/>
              </a:ext>
            </a:extLst>
          </p:cNvPr>
          <p:cNvSpPr txBox="1"/>
          <p:nvPr/>
        </p:nvSpPr>
        <p:spPr>
          <a:xfrm>
            <a:off x="7000463" y="964717"/>
            <a:ext cx="1107996" cy="646331"/>
          </a:xfrm>
          <a:prstGeom prst="rect">
            <a:avLst/>
          </a:prstGeom>
          <a:noFill/>
        </p:spPr>
        <p:txBody>
          <a:bodyPr wrap="none" rtlCol="0">
            <a:spAutoFit/>
          </a:bodyPr>
          <a:lstStyle/>
          <a:p>
            <a:r>
              <a:rPr kumimoji="1" lang="ja-JP" altLang="en-US" sz="3600">
                <a:solidFill>
                  <a:schemeClr val="bg1"/>
                </a:solidFill>
                <a:latin typeface="Meiryo" panose="020B0604030504040204" pitchFamily="34" charset="-128"/>
                <a:ea typeface="Meiryo" panose="020B0604030504040204" pitchFamily="34" charset="-128"/>
              </a:rPr>
              <a:t>人間</a:t>
            </a:r>
          </a:p>
        </p:txBody>
      </p:sp>
      <p:sp>
        <p:nvSpPr>
          <p:cNvPr id="7" name="テキスト ボックス 6">
            <a:extLst>
              <a:ext uri="{FF2B5EF4-FFF2-40B4-BE49-F238E27FC236}">
                <a16:creationId xmlns:a16="http://schemas.microsoft.com/office/drawing/2014/main" id="{D82AEA2C-C1A8-665F-7652-3615FD6F50DC}"/>
              </a:ext>
            </a:extLst>
          </p:cNvPr>
          <p:cNvSpPr txBox="1"/>
          <p:nvPr/>
        </p:nvSpPr>
        <p:spPr>
          <a:xfrm>
            <a:off x="1054250" y="960932"/>
            <a:ext cx="683200" cy="646331"/>
          </a:xfrm>
          <a:prstGeom prst="rect">
            <a:avLst/>
          </a:prstGeom>
          <a:noFill/>
        </p:spPr>
        <p:txBody>
          <a:bodyPr wrap="none" rtlCol="0">
            <a:spAutoFit/>
          </a:bodyPr>
          <a:lstStyle/>
          <a:p>
            <a:r>
              <a:rPr kumimoji="1" lang="en-US" altLang="ja-JP" sz="3600" dirty="0">
                <a:solidFill>
                  <a:schemeClr val="bg1"/>
                </a:solidFill>
                <a:latin typeface="Meiryo" panose="020B0604030504040204" pitchFamily="34" charset="-128"/>
                <a:ea typeface="Meiryo" panose="020B0604030504040204" pitchFamily="34" charset="-128"/>
              </a:rPr>
              <a:t>AI</a:t>
            </a:r>
            <a:endParaRPr kumimoji="1" lang="ja-JP" altLang="en-US" sz="36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F522C5A7-5405-E2FD-622F-D86549F80DF9}"/>
              </a:ext>
            </a:extLst>
          </p:cNvPr>
          <p:cNvSpPr txBox="1"/>
          <p:nvPr/>
        </p:nvSpPr>
        <p:spPr>
          <a:xfrm>
            <a:off x="6347263" y="2159388"/>
            <a:ext cx="1127233"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課題設定</a:t>
            </a:r>
          </a:p>
        </p:txBody>
      </p:sp>
      <p:sp>
        <p:nvSpPr>
          <p:cNvPr id="10" name="テキスト ボックス 9">
            <a:extLst>
              <a:ext uri="{FF2B5EF4-FFF2-40B4-BE49-F238E27FC236}">
                <a16:creationId xmlns:a16="http://schemas.microsoft.com/office/drawing/2014/main" id="{71526309-075A-E715-2825-E397D7579320}"/>
              </a:ext>
            </a:extLst>
          </p:cNvPr>
          <p:cNvSpPr txBox="1"/>
          <p:nvPr/>
        </p:nvSpPr>
        <p:spPr>
          <a:xfrm>
            <a:off x="6299173" y="2776095"/>
            <a:ext cx="1223412"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観察・考察</a:t>
            </a:r>
          </a:p>
        </p:txBody>
      </p:sp>
      <p:sp>
        <p:nvSpPr>
          <p:cNvPr id="11" name="テキスト ボックス 10">
            <a:extLst>
              <a:ext uri="{FF2B5EF4-FFF2-40B4-BE49-F238E27FC236}">
                <a16:creationId xmlns:a16="http://schemas.microsoft.com/office/drawing/2014/main" id="{8FE97A19-6551-6917-E156-FE78C4B80B9D}"/>
              </a:ext>
            </a:extLst>
          </p:cNvPr>
          <p:cNvSpPr txBox="1"/>
          <p:nvPr/>
        </p:nvSpPr>
        <p:spPr>
          <a:xfrm>
            <a:off x="4008384" y="3619810"/>
            <a:ext cx="1127233"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要件定義</a:t>
            </a:r>
          </a:p>
        </p:txBody>
      </p:sp>
      <p:sp>
        <p:nvSpPr>
          <p:cNvPr id="12" name="テキスト ボックス 11">
            <a:extLst>
              <a:ext uri="{FF2B5EF4-FFF2-40B4-BE49-F238E27FC236}">
                <a16:creationId xmlns:a16="http://schemas.microsoft.com/office/drawing/2014/main" id="{DFC6A172-71F6-E41F-56E8-994AED4F33C0}"/>
              </a:ext>
            </a:extLst>
          </p:cNvPr>
          <p:cNvSpPr txBox="1"/>
          <p:nvPr/>
        </p:nvSpPr>
        <p:spPr>
          <a:xfrm>
            <a:off x="1554235" y="2536338"/>
            <a:ext cx="1127233"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情報収集</a:t>
            </a:r>
          </a:p>
        </p:txBody>
      </p:sp>
      <p:sp>
        <p:nvSpPr>
          <p:cNvPr id="13" name="テキスト ボックス 12">
            <a:extLst>
              <a:ext uri="{FF2B5EF4-FFF2-40B4-BE49-F238E27FC236}">
                <a16:creationId xmlns:a16="http://schemas.microsoft.com/office/drawing/2014/main" id="{63E7AC35-15B1-DEFF-4BC6-ACA4BA3FB7CE}"/>
              </a:ext>
            </a:extLst>
          </p:cNvPr>
          <p:cNvSpPr txBox="1"/>
          <p:nvPr/>
        </p:nvSpPr>
        <p:spPr>
          <a:xfrm>
            <a:off x="1554235" y="3073015"/>
            <a:ext cx="1127233"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情報整理</a:t>
            </a:r>
          </a:p>
        </p:txBody>
      </p:sp>
      <p:sp>
        <p:nvSpPr>
          <p:cNvPr id="14" name="テキスト ボックス 13">
            <a:extLst>
              <a:ext uri="{FF2B5EF4-FFF2-40B4-BE49-F238E27FC236}">
                <a16:creationId xmlns:a16="http://schemas.microsoft.com/office/drawing/2014/main" id="{067AEA3D-A8E4-B4BC-45F3-783C82D88EF7}"/>
              </a:ext>
            </a:extLst>
          </p:cNvPr>
          <p:cNvSpPr txBox="1"/>
          <p:nvPr/>
        </p:nvSpPr>
        <p:spPr>
          <a:xfrm>
            <a:off x="4008383" y="4149372"/>
            <a:ext cx="1127233"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外部設計</a:t>
            </a:r>
          </a:p>
        </p:txBody>
      </p:sp>
      <p:sp>
        <p:nvSpPr>
          <p:cNvPr id="15" name="テキスト ボックス 14">
            <a:extLst>
              <a:ext uri="{FF2B5EF4-FFF2-40B4-BE49-F238E27FC236}">
                <a16:creationId xmlns:a16="http://schemas.microsoft.com/office/drawing/2014/main" id="{1177312A-26C8-6D3A-10F0-872285774596}"/>
              </a:ext>
            </a:extLst>
          </p:cNvPr>
          <p:cNvSpPr txBox="1"/>
          <p:nvPr/>
        </p:nvSpPr>
        <p:spPr>
          <a:xfrm>
            <a:off x="4008383" y="4678934"/>
            <a:ext cx="1127233"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内部設計</a:t>
            </a:r>
          </a:p>
        </p:txBody>
      </p:sp>
      <p:sp>
        <p:nvSpPr>
          <p:cNvPr id="16" name="テキスト ボックス 15">
            <a:extLst>
              <a:ext uri="{FF2B5EF4-FFF2-40B4-BE49-F238E27FC236}">
                <a16:creationId xmlns:a16="http://schemas.microsoft.com/office/drawing/2014/main" id="{A9B633F1-7ED0-F5D2-1021-DD3DE83EF7C8}"/>
              </a:ext>
            </a:extLst>
          </p:cNvPr>
          <p:cNvSpPr txBox="1"/>
          <p:nvPr/>
        </p:nvSpPr>
        <p:spPr>
          <a:xfrm>
            <a:off x="1323402" y="5001415"/>
            <a:ext cx="1588897"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プログラミング</a:t>
            </a:r>
          </a:p>
        </p:txBody>
      </p:sp>
      <p:sp>
        <p:nvSpPr>
          <p:cNvPr id="17" name="テキスト ボックス 16">
            <a:extLst>
              <a:ext uri="{FF2B5EF4-FFF2-40B4-BE49-F238E27FC236}">
                <a16:creationId xmlns:a16="http://schemas.microsoft.com/office/drawing/2014/main" id="{CABDA10A-909A-6AEE-CCE6-FCE770388A46}"/>
              </a:ext>
            </a:extLst>
          </p:cNvPr>
          <p:cNvSpPr txBox="1"/>
          <p:nvPr/>
        </p:nvSpPr>
        <p:spPr>
          <a:xfrm>
            <a:off x="6186213" y="5356066"/>
            <a:ext cx="655950"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評価</a:t>
            </a:r>
          </a:p>
        </p:txBody>
      </p:sp>
      <p:sp>
        <p:nvSpPr>
          <p:cNvPr id="18" name="テキスト ボックス 17">
            <a:extLst>
              <a:ext uri="{FF2B5EF4-FFF2-40B4-BE49-F238E27FC236}">
                <a16:creationId xmlns:a16="http://schemas.microsoft.com/office/drawing/2014/main" id="{4872DF48-D19B-F991-90F2-340AF9175637}"/>
              </a:ext>
            </a:extLst>
          </p:cNvPr>
          <p:cNvSpPr txBox="1"/>
          <p:nvPr/>
        </p:nvSpPr>
        <p:spPr>
          <a:xfrm>
            <a:off x="2668765" y="5356067"/>
            <a:ext cx="756938"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テスト</a:t>
            </a:r>
          </a:p>
        </p:txBody>
      </p:sp>
      <p:sp>
        <p:nvSpPr>
          <p:cNvPr id="19" name="テキスト ボックス 18">
            <a:extLst>
              <a:ext uri="{FF2B5EF4-FFF2-40B4-BE49-F238E27FC236}">
                <a16:creationId xmlns:a16="http://schemas.microsoft.com/office/drawing/2014/main" id="{FF91295D-9D85-F457-A279-57A2AFB1667C}"/>
              </a:ext>
            </a:extLst>
          </p:cNvPr>
          <p:cNvSpPr txBox="1"/>
          <p:nvPr/>
        </p:nvSpPr>
        <p:spPr>
          <a:xfrm>
            <a:off x="3364727" y="5701971"/>
            <a:ext cx="950901"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リリース</a:t>
            </a:r>
          </a:p>
        </p:txBody>
      </p:sp>
      <p:sp>
        <p:nvSpPr>
          <p:cNvPr id="20" name="テキスト ボックス 19">
            <a:extLst>
              <a:ext uri="{FF2B5EF4-FFF2-40B4-BE49-F238E27FC236}">
                <a16:creationId xmlns:a16="http://schemas.microsoft.com/office/drawing/2014/main" id="{DFB81837-9076-AC0D-EBC4-5F4AD1C2B7B5}"/>
              </a:ext>
            </a:extLst>
          </p:cNvPr>
          <p:cNvSpPr txBox="1"/>
          <p:nvPr/>
        </p:nvSpPr>
        <p:spPr>
          <a:xfrm>
            <a:off x="4008383" y="6092148"/>
            <a:ext cx="1127233"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本番運用</a:t>
            </a:r>
          </a:p>
        </p:txBody>
      </p:sp>
      <p:sp>
        <p:nvSpPr>
          <p:cNvPr id="21" name="テキスト ボックス 20">
            <a:extLst>
              <a:ext uri="{FF2B5EF4-FFF2-40B4-BE49-F238E27FC236}">
                <a16:creationId xmlns:a16="http://schemas.microsoft.com/office/drawing/2014/main" id="{83E696A7-0336-0B47-F79F-B3E99262AE9E}"/>
              </a:ext>
            </a:extLst>
          </p:cNvPr>
          <p:cNvSpPr txBox="1"/>
          <p:nvPr/>
        </p:nvSpPr>
        <p:spPr>
          <a:xfrm>
            <a:off x="6179145" y="6092148"/>
            <a:ext cx="2140330"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課題・改善点の抽出</a:t>
            </a:r>
          </a:p>
        </p:txBody>
      </p:sp>
      <p:cxnSp>
        <p:nvCxnSpPr>
          <p:cNvPr id="38" name="直線矢印コネクタ 37">
            <a:extLst>
              <a:ext uri="{FF2B5EF4-FFF2-40B4-BE49-F238E27FC236}">
                <a16:creationId xmlns:a16="http://schemas.microsoft.com/office/drawing/2014/main" id="{0F54CEAE-D553-EC79-3BB2-7AB741909B2B}"/>
              </a:ext>
            </a:extLst>
          </p:cNvPr>
          <p:cNvCxnSpPr>
            <a:cxnSpLocks/>
            <a:stCxn id="12" idx="2"/>
            <a:endCxn id="13" idx="0"/>
          </p:cNvCxnSpPr>
          <p:nvPr/>
        </p:nvCxnSpPr>
        <p:spPr>
          <a:xfrm>
            <a:off x="2117852" y="2905670"/>
            <a:ext cx="0" cy="167345"/>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36128C70-A1FA-8A94-BF4B-54E0530C2C10}"/>
              </a:ext>
            </a:extLst>
          </p:cNvPr>
          <p:cNvCxnSpPr>
            <a:cxnSpLocks/>
            <a:stCxn id="11" idx="2"/>
            <a:endCxn id="14" idx="0"/>
          </p:cNvCxnSpPr>
          <p:nvPr/>
        </p:nvCxnSpPr>
        <p:spPr>
          <a:xfrm flipH="1">
            <a:off x="4572000" y="3989142"/>
            <a:ext cx="1" cy="16023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E2D8BDE7-A212-AC5B-8ACE-E35B189AB22D}"/>
              </a:ext>
            </a:extLst>
          </p:cNvPr>
          <p:cNvCxnSpPr>
            <a:cxnSpLocks/>
            <a:stCxn id="14" idx="2"/>
            <a:endCxn id="15" idx="0"/>
          </p:cNvCxnSpPr>
          <p:nvPr/>
        </p:nvCxnSpPr>
        <p:spPr>
          <a:xfrm>
            <a:off x="4572000" y="4518704"/>
            <a:ext cx="0" cy="16023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直線矢印コネクタ 73">
            <a:extLst>
              <a:ext uri="{FF2B5EF4-FFF2-40B4-BE49-F238E27FC236}">
                <a16:creationId xmlns:a16="http://schemas.microsoft.com/office/drawing/2014/main" id="{A8C85BE4-1028-5CDC-2B5A-05A8E8E4711C}"/>
              </a:ext>
            </a:extLst>
          </p:cNvPr>
          <p:cNvCxnSpPr>
            <a:cxnSpLocks/>
            <a:stCxn id="17" idx="1"/>
            <a:endCxn id="18" idx="3"/>
          </p:cNvCxnSpPr>
          <p:nvPr/>
        </p:nvCxnSpPr>
        <p:spPr>
          <a:xfrm flipH="1">
            <a:off x="3425703" y="5540732"/>
            <a:ext cx="2760510" cy="1"/>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0" name="直線矢印コネクタ 89">
            <a:extLst>
              <a:ext uri="{FF2B5EF4-FFF2-40B4-BE49-F238E27FC236}">
                <a16:creationId xmlns:a16="http://schemas.microsoft.com/office/drawing/2014/main" id="{03F8FC1B-5CC7-CC99-B3E7-3DEC67C76010}"/>
              </a:ext>
            </a:extLst>
          </p:cNvPr>
          <p:cNvCxnSpPr>
            <a:cxnSpLocks/>
            <a:stCxn id="21" idx="1"/>
            <a:endCxn id="20" idx="3"/>
          </p:cNvCxnSpPr>
          <p:nvPr/>
        </p:nvCxnSpPr>
        <p:spPr>
          <a:xfrm flipH="1">
            <a:off x="5135616" y="6276814"/>
            <a:ext cx="1043529" cy="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カギ線コネクタ 105">
            <a:extLst>
              <a:ext uri="{FF2B5EF4-FFF2-40B4-BE49-F238E27FC236}">
                <a16:creationId xmlns:a16="http://schemas.microsoft.com/office/drawing/2014/main" id="{84C923E9-6830-7002-1BFC-F4433904DAC2}"/>
              </a:ext>
            </a:extLst>
          </p:cNvPr>
          <p:cNvCxnSpPr>
            <a:cxnSpLocks/>
            <a:stCxn id="9" idx="1"/>
            <a:endCxn id="12" idx="0"/>
          </p:cNvCxnSpPr>
          <p:nvPr/>
        </p:nvCxnSpPr>
        <p:spPr>
          <a:xfrm rot="10800000" flipV="1">
            <a:off x="2117853" y="2344054"/>
            <a:ext cx="4229411" cy="192284"/>
          </a:xfrm>
          <a:prstGeom prst="bentConnector2">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直線矢印コネクタ 118">
            <a:extLst>
              <a:ext uri="{FF2B5EF4-FFF2-40B4-BE49-F238E27FC236}">
                <a16:creationId xmlns:a16="http://schemas.microsoft.com/office/drawing/2014/main" id="{434D0C8E-41A7-030B-537E-7FA13956A703}"/>
              </a:ext>
            </a:extLst>
          </p:cNvPr>
          <p:cNvCxnSpPr>
            <a:cxnSpLocks/>
            <a:stCxn id="10" idx="0"/>
            <a:endCxn id="9" idx="2"/>
          </p:cNvCxnSpPr>
          <p:nvPr/>
        </p:nvCxnSpPr>
        <p:spPr>
          <a:xfrm flipV="1">
            <a:off x="6910879" y="2528720"/>
            <a:ext cx="1" cy="247375"/>
          </a:xfrm>
          <a:prstGeom prst="straightConnector1">
            <a:avLst/>
          </a:prstGeom>
          <a:ln>
            <a:solidFill>
              <a:schemeClr val="bg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3" name="テキスト ボックス 122">
            <a:extLst>
              <a:ext uri="{FF2B5EF4-FFF2-40B4-BE49-F238E27FC236}">
                <a16:creationId xmlns:a16="http://schemas.microsoft.com/office/drawing/2014/main" id="{E664C740-C00C-4223-43BE-635225FF581C}"/>
              </a:ext>
            </a:extLst>
          </p:cNvPr>
          <p:cNvSpPr txBox="1"/>
          <p:nvPr/>
        </p:nvSpPr>
        <p:spPr>
          <a:xfrm>
            <a:off x="1734643" y="964001"/>
            <a:ext cx="1723549"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生産性向上</a:t>
            </a:r>
          </a:p>
        </p:txBody>
      </p:sp>
      <p:sp>
        <p:nvSpPr>
          <p:cNvPr id="124" name="テキスト ボックス 123">
            <a:extLst>
              <a:ext uri="{FF2B5EF4-FFF2-40B4-BE49-F238E27FC236}">
                <a16:creationId xmlns:a16="http://schemas.microsoft.com/office/drawing/2014/main" id="{865911E2-8E95-FEA9-8AF3-89F5EC517CA5}"/>
              </a:ext>
            </a:extLst>
          </p:cNvPr>
          <p:cNvSpPr txBox="1"/>
          <p:nvPr/>
        </p:nvSpPr>
        <p:spPr>
          <a:xfrm>
            <a:off x="3864114" y="964617"/>
            <a:ext cx="1415772" cy="461665"/>
          </a:xfrm>
          <a:prstGeom prst="rect">
            <a:avLst/>
          </a:prstGeom>
          <a:noFill/>
        </p:spPr>
        <p:txBody>
          <a:bodyPr wrap="none" rtlCol="0">
            <a:spAutoFit/>
          </a:bodyPr>
          <a:lstStyle/>
          <a:p>
            <a:pPr algn="r"/>
            <a:r>
              <a:rPr kumimoji="1" lang="ja-JP" altLang="en-US" sz="2400" b="1">
                <a:solidFill>
                  <a:schemeClr val="bg1"/>
                </a:solidFill>
                <a:latin typeface="Meiryo" panose="020B0604030504040204" pitchFamily="34" charset="-128"/>
                <a:ea typeface="Meiryo" panose="020B0604030504040204" pitchFamily="34" charset="-128"/>
              </a:rPr>
              <a:t>品質向上</a:t>
            </a:r>
          </a:p>
        </p:txBody>
      </p:sp>
      <p:sp>
        <p:nvSpPr>
          <p:cNvPr id="23" name="テキスト ボックス 22">
            <a:extLst>
              <a:ext uri="{FF2B5EF4-FFF2-40B4-BE49-F238E27FC236}">
                <a16:creationId xmlns:a16="http://schemas.microsoft.com/office/drawing/2014/main" id="{3F7FFB24-A35C-825A-E886-D95AC25B2D8C}"/>
              </a:ext>
            </a:extLst>
          </p:cNvPr>
          <p:cNvSpPr txBox="1"/>
          <p:nvPr/>
        </p:nvSpPr>
        <p:spPr>
          <a:xfrm>
            <a:off x="5713105" y="965628"/>
            <a:ext cx="1415772" cy="461665"/>
          </a:xfrm>
          <a:prstGeom prst="rect">
            <a:avLst/>
          </a:prstGeom>
          <a:noFill/>
        </p:spPr>
        <p:txBody>
          <a:bodyPr wrap="none" rtlCol="0">
            <a:spAutoFit/>
          </a:bodyPr>
          <a:lstStyle/>
          <a:p>
            <a:pPr algn="r"/>
            <a:r>
              <a:rPr kumimoji="1" lang="ja-JP" altLang="en-US" sz="2400" b="1">
                <a:solidFill>
                  <a:schemeClr val="bg1"/>
                </a:solidFill>
                <a:latin typeface="Meiryo" panose="020B0604030504040204" pitchFamily="34" charset="-128"/>
                <a:ea typeface="Meiryo" panose="020B0604030504040204" pitchFamily="34" charset="-128"/>
              </a:rPr>
              <a:t>価値向上</a:t>
            </a:r>
          </a:p>
        </p:txBody>
      </p:sp>
      <p:sp>
        <p:nvSpPr>
          <p:cNvPr id="24" name="テキスト ボックス 23">
            <a:extLst>
              <a:ext uri="{FF2B5EF4-FFF2-40B4-BE49-F238E27FC236}">
                <a16:creationId xmlns:a16="http://schemas.microsoft.com/office/drawing/2014/main" id="{32887B7B-0406-31E9-0D2E-CAA5DEE32948}"/>
              </a:ext>
            </a:extLst>
          </p:cNvPr>
          <p:cNvSpPr txBox="1"/>
          <p:nvPr/>
        </p:nvSpPr>
        <p:spPr>
          <a:xfrm>
            <a:off x="6507120" y="1540116"/>
            <a:ext cx="2159566" cy="523220"/>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体験・対話・共感による</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kumimoji="1" lang="ja-JP" altLang="en-US" sz="1400">
                <a:solidFill>
                  <a:schemeClr val="bg1"/>
                </a:solidFill>
                <a:latin typeface="Meiryo" panose="020B0604030504040204" pitchFamily="34" charset="-128"/>
                <a:ea typeface="Meiryo" panose="020B0604030504040204" pitchFamily="34" charset="-128"/>
              </a:rPr>
              <a:t>実現価値の明確化</a:t>
            </a:r>
          </a:p>
        </p:txBody>
      </p:sp>
      <p:sp>
        <p:nvSpPr>
          <p:cNvPr id="25" name="テキスト ボックス 24">
            <a:extLst>
              <a:ext uri="{FF2B5EF4-FFF2-40B4-BE49-F238E27FC236}">
                <a16:creationId xmlns:a16="http://schemas.microsoft.com/office/drawing/2014/main" id="{46818676-37E4-1F24-52BD-C1ADF7107AEA}"/>
              </a:ext>
            </a:extLst>
          </p:cNvPr>
          <p:cNvSpPr txBox="1"/>
          <p:nvPr/>
        </p:nvSpPr>
        <p:spPr>
          <a:xfrm>
            <a:off x="477314" y="1543689"/>
            <a:ext cx="2518638"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適切な問題設定と指示による</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知的力仕事の代替</a:t>
            </a:r>
          </a:p>
        </p:txBody>
      </p:sp>
      <p:sp>
        <p:nvSpPr>
          <p:cNvPr id="28" name="テキスト ボックス 27">
            <a:extLst>
              <a:ext uri="{FF2B5EF4-FFF2-40B4-BE49-F238E27FC236}">
                <a16:creationId xmlns:a16="http://schemas.microsoft.com/office/drawing/2014/main" id="{F8391861-7C8D-85F1-0A4A-222ED7601377}"/>
              </a:ext>
            </a:extLst>
          </p:cNvPr>
          <p:cNvSpPr txBox="1"/>
          <p:nvPr/>
        </p:nvSpPr>
        <p:spPr>
          <a:xfrm>
            <a:off x="3348628" y="1441477"/>
            <a:ext cx="2518638" cy="738664"/>
          </a:xfrm>
          <a:prstGeom prst="rect">
            <a:avLst/>
          </a:prstGeom>
          <a:noFill/>
        </p:spPr>
        <p:txBody>
          <a:bodyPr wrap="non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AI</a:t>
            </a:r>
            <a:r>
              <a:rPr kumimoji="1" lang="ja-JP" altLang="en-US" sz="1400">
                <a:solidFill>
                  <a:schemeClr val="bg1"/>
                </a:solidFill>
                <a:latin typeface="Meiryo" panose="020B0604030504040204" pitchFamily="34" charset="-128"/>
                <a:ea typeface="Meiryo" panose="020B0604030504040204" pitchFamily="34" charset="-128"/>
              </a:rPr>
              <a:t>の専門知識や情報と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人間の経験知や感性・価値観</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との相互補完・知的融合</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9" name="右大かっこ 28">
            <a:extLst>
              <a:ext uri="{FF2B5EF4-FFF2-40B4-BE49-F238E27FC236}">
                <a16:creationId xmlns:a16="http://schemas.microsoft.com/office/drawing/2014/main" id="{97454515-CEE7-34CD-51CB-750284D51EEF}"/>
              </a:ext>
            </a:extLst>
          </p:cNvPr>
          <p:cNvSpPr/>
          <p:nvPr/>
        </p:nvSpPr>
        <p:spPr>
          <a:xfrm>
            <a:off x="5135614" y="3735651"/>
            <a:ext cx="144272" cy="1221475"/>
          </a:xfrm>
          <a:prstGeom prst="rightBracket">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30" name="カギ線コネクタ 29">
            <a:extLst>
              <a:ext uri="{FF2B5EF4-FFF2-40B4-BE49-F238E27FC236}">
                <a16:creationId xmlns:a16="http://schemas.microsoft.com/office/drawing/2014/main" id="{A9D89C40-9354-E907-1222-E65F7D2EB19E}"/>
              </a:ext>
            </a:extLst>
          </p:cNvPr>
          <p:cNvCxnSpPr>
            <a:cxnSpLocks/>
            <a:stCxn id="17" idx="0"/>
          </p:cNvCxnSpPr>
          <p:nvPr/>
        </p:nvCxnSpPr>
        <p:spPr>
          <a:xfrm rot="16200000" flipV="1">
            <a:off x="5400399" y="4242277"/>
            <a:ext cx="1009678" cy="1217900"/>
          </a:xfrm>
          <a:prstGeom prst="bentConnector2">
            <a:avLst/>
          </a:prstGeom>
          <a:ln>
            <a:solidFill>
              <a:schemeClr val="bg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3" name="カギ線コネクタ 32">
            <a:extLst>
              <a:ext uri="{FF2B5EF4-FFF2-40B4-BE49-F238E27FC236}">
                <a16:creationId xmlns:a16="http://schemas.microsoft.com/office/drawing/2014/main" id="{1C005BB1-99EA-8631-DA40-8A9A0145AE0B}"/>
              </a:ext>
            </a:extLst>
          </p:cNvPr>
          <p:cNvCxnSpPr>
            <a:cxnSpLocks/>
            <a:stCxn id="21" idx="3"/>
            <a:endCxn id="9" idx="3"/>
          </p:cNvCxnSpPr>
          <p:nvPr/>
        </p:nvCxnSpPr>
        <p:spPr>
          <a:xfrm flipH="1" flipV="1">
            <a:off x="7474496" y="2344054"/>
            <a:ext cx="844979" cy="3932760"/>
          </a:xfrm>
          <a:prstGeom prst="bentConnector3">
            <a:avLst>
              <a:gd name="adj1" fmla="val -27054"/>
            </a:avLst>
          </a:prstGeom>
          <a:ln>
            <a:solidFill>
              <a:schemeClr val="bg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A4D80F38-F840-E258-1BC0-896EB6F76C7C}"/>
              </a:ext>
            </a:extLst>
          </p:cNvPr>
          <p:cNvSpPr txBox="1"/>
          <p:nvPr/>
        </p:nvSpPr>
        <p:spPr>
          <a:xfrm>
            <a:off x="1361527" y="6092148"/>
            <a:ext cx="1481496"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ヘルプデスク</a:t>
            </a:r>
          </a:p>
        </p:txBody>
      </p:sp>
      <p:cxnSp>
        <p:nvCxnSpPr>
          <p:cNvPr id="27" name="直線矢印コネクタ 26">
            <a:extLst>
              <a:ext uri="{FF2B5EF4-FFF2-40B4-BE49-F238E27FC236}">
                <a16:creationId xmlns:a16="http://schemas.microsoft.com/office/drawing/2014/main" id="{0D116D67-2782-DD64-F4C9-688CEAF6F4E3}"/>
              </a:ext>
            </a:extLst>
          </p:cNvPr>
          <p:cNvCxnSpPr>
            <a:cxnSpLocks/>
            <a:stCxn id="26" idx="3"/>
            <a:endCxn id="20" idx="1"/>
          </p:cNvCxnSpPr>
          <p:nvPr/>
        </p:nvCxnSpPr>
        <p:spPr>
          <a:xfrm>
            <a:off x="2843023" y="6276814"/>
            <a:ext cx="1165360" cy="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右大かっこ 33">
            <a:extLst>
              <a:ext uri="{FF2B5EF4-FFF2-40B4-BE49-F238E27FC236}">
                <a16:creationId xmlns:a16="http://schemas.microsoft.com/office/drawing/2014/main" id="{89559266-685F-C192-C5F4-97073DADB8CA}"/>
              </a:ext>
            </a:extLst>
          </p:cNvPr>
          <p:cNvSpPr/>
          <p:nvPr/>
        </p:nvSpPr>
        <p:spPr>
          <a:xfrm flipH="1">
            <a:off x="3802574" y="3747140"/>
            <a:ext cx="177808" cy="1209986"/>
          </a:xfrm>
          <a:prstGeom prst="rightBracket">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151C582-5D91-321E-3E2D-A95622AD0EC3}"/>
              </a:ext>
            </a:extLst>
          </p:cNvPr>
          <p:cNvSpPr txBox="1"/>
          <p:nvPr/>
        </p:nvSpPr>
        <p:spPr>
          <a:xfrm>
            <a:off x="1029620" y="4166832"/>
            <a:ext cx="2148344"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ドキュメンテーション</a:t>
            </a:r>
          </a:p>
        </p:txBody>
      </p:sp>
      <p:cxnSp>
        <p:nvCxnSpPr>
          <p:cNvPr id="39" name="直線矢印コネクタ 38">
            <a:extLst>
              <a:ext uri="{FF2B5EF4-FFF2-40B4-BE49-F238E27FC236}">
                <a16:creationId xmlns:a16="http://schemas.microsoft.com/office/drawing/2014/main" id="{90DB3492-295A-9166-77D2-1723E254F11D}"/>
              </a:ext>
            </a:extLst>
          </p:cNvPr>
          <p:cNvCxnSpPr>
            <a:cxnSpLocks/>
            <a:stCxn id="37" idx="3"/>
            <a:endCxn id="34" idx="2"/>
          </p:cNvCxnSpPr>
          <p:nvPr/>
        </p:nvCxnSpPr>
        <p:spPr>
          <a:xfrm>
            <a:off x="3177964" y="4351498"/>
            <a:ext cx="624610" cy="635"/>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カギ線コネクタ 60">
            <a:extLst>
              <a:ext uri="{FF2B5EF4-FFF2-40B4-BE49-F238E27FC236}">
                <a16:creationId xmlns:a16="http://schemas.microsoft.com/office/drawing/2014/main" id="{05F3403F-936A-1777-AE78-62823FF76AFC}"/>
              </a:ext>
            </a:extLst>
          </p:cNvPr>
          <p:cNvCxnSpPr>
            <a:cxnSpLocks/>
            <a:stCxn id="15" idx="2"/>
            <a:endCxn id="16" idx="3"/>
          </p:cNvCxnSpPr>
          <p:nvPr/>
        </p:nvCxnSpPr>
        <p:spPr>
          <a:xfrm rot="5400000">
            <a:off x="3673243" y="4287323"/>
            <a:ext cx="137815" cy="1659701"/>
          </a:xfrm>
          <a:prstGeom prst="bentConnector2">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カギ線コネクタ 72">
            <a:extLst>
              <a:ext uri="{FF2B5EF4-FFF2-40B4-BE49-F238E27FC236}">
                <a16:creationId xmlns:a16="http://schemas.microsoft.com/office/drawing/2014/main" id="{3D7A584E-B675-96B6-A2BF-27928F186595}"/>
              </a:ext>
            </a:extLst>
          </p:cNvPr>
          <p:cNvCxnSpPr>
            <a:cxnSpLocks/>
            <a:stCxn id="18" idx="2"/>
            <a:endCxn id="19" idx="1"/>
          </p:cNvCxnSpPr>
          <p:nvPr/>
        </p:nvCxnSpPr>
        <p:spPr>
          <a:xfrm rot="16200000" flipH="1">
            <a:off x="3125361" y="5647271"/>
            <a:ext cx="161238" cy="317493"/>
          </a:xfrm>
          <a:prstGeom prst="bentConnector2">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カギ線コネクタ 93">
            <a:extLst>
              <a:ext uri="{FF2B5EF4-FFF2-40B4-BE49-F238E27FC236}">
                <a16:creationId xmlns:a16="http://schemas.microsoft.com/office/drawing/2014/main" id="{04699CFA-1E5C-454C-50C6-386E0D0BCF84}"/>
              </a:ext>
            </a:extLst>
          </p:cNvPr>
          <p:cNvCxnSpPr>
            <a:cxnSpLocks/>
            <a:stCxn id="16" idx="2"/>
            <a:endCxn id="18" idx="1"/>
          </p:cNvCxnSpPr>
          <p:nvPr/>
        </p:nvCxnSpPr>
        <p:spPr>
          <a:xfrm rot="16200000" flipH="1">
            <a:off x="2308315" y="5180283"/>
            <a:ext cx="169986" cy="550914"/>
          </a:xfrm>
          <a:prstGeom prst="bentConnector2">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カギ線コネクタ 106">
            <a:extLst>
              <a:ext uri="{FF2B5EF4-FFF2-40B4-BE49-F238E27FC236}">
                <a16:creationId xmlns:a16="http://schemas.microsoft.com/office/drawing/2014/main" id="{28B67427-FBEC-C1D0-A3AD-87FE38130A9B}"/>
              </a:ext>
            </a:extLst>
          </p:cNvPr>
          <p:cNvCxnSpPr>
            <a:cxnSpLocks/>
            <a:stCxn id="19" idx="3"/>
            <a:endCxn id="20" idx="0"/>
          </p:cNvCxnSpPr>
          <p:nvPr/>
        </p:nvCxnSpPr>
        <p:spPr>
          <a:xfrm>
            <a:off x="4315628" y="5886637"/>
            <a:ext cx="256372" cy="205511"/>
          </a:xfrm>
          <a:prstGeom prst="bentConnector2">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テキスト ボックス 7">
            <a:extLst>
              <a:ext uri="{FF2B5EF4-FFF2-40B4-BE49-F238E27FC236}">
                <a16:creationId xmlns:a16="http://schemas.microsoft.com/office/drawing/2014/main" id="{B7044DCA-A4AC-AA56-A5BA-5ACDCA694FD4}"/>
              </a:ext>
            </a:extLst>
          </p:cNvPr>
          <p:cNvSpPr txBox="1"/>
          <p:nvPr/>
        </p:nvSpPr>
        <p:spPr>
          <a:xfrm>
            <a:off x="4249642" y="3080492"/>
            <a:ext cx="646331" cy="369332"/>
          </a:xfrm>
          <a:prstGeom prst="rect">
            <a:avLst/>
          </a:prstGeom>
          <a:noFill/>
        </p:spPr>
        <p:txBody>
          <a:bodyPr wrap="none" rtlCol="0">
            <a:spAutoFit/>
          </a:bodyPr>
          <a:lstStyle/>
          <a:p>
            <a:pPr algn="ctr"/>
            <a:r>
              <a:rPr kumimoji="1" lang="ja-JP" altLang="en-US">
                <a:solidFill>
                  <a:schemeClr val="bg1"/>
                </a:solidFill>
                <a:latin typeface="HGPGothicE" panose="020B0900000000000000" pitchFamily="34" charset="-128"/>
                <a:ea typeface="HGPGothicE" panose="020B0900000000000000" pitchFamily="34" charset="-128"/>
              </a:rPr>
              <a:t>評価</a:t>
            </a:r>
          </a:p>
        </p:txBody>
      </p:sp>
      <p:cxnSp>
        <p:nvCxnSpPr>
          <p:cNvPr id="40" name="直線矢印コネクタ 39">
            <a:extLst>
              <a:ext uri="{FF2B5EF4-FFF2-40B4-BE49-F238E27FC236}">
                <a16:creationId xmlns:a16="http://schemas.microsoft.com/office/drawing/2014/main" id="{2689F0EA-CD27-B86E-5780-4713819CE691}"/>
              </a:ext>
            </a:extLst>
          </p:cNvPr>
          <p:cNvCxnSpPr>
            <a:cxnSpLocks/>
            <a:stCxn id="13" idx="3"/>
            <a:endCxn id="8" idx="1"/>
          </p:cNvCxnSpPr>
          <p:nvPr/>
        </p:nvCxnSpPr>
        <p:spPr>
          <a:xfrm>
            <a:off x="2681468" y="3257681"/>
            <a:ext cx="1568174" cy="7477"/>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2BA3C3AF-0BEE-853D-E9A3-7921B0766C47}"/>
              </a:ext>
            </a:extLst>
          </p:cNvPr>
          <p:cNvCxnSpPr>
            <a:cxnSpLocks/>
            <a:stCxn id="8" idx="0"/>
            <a:endCxn id="12" idx="3"/>
          </p:cNvCxnSpPr>
          <p:nvPr/>
        </p:nvCxnSpPr>
        <p:spPr>
          <a:xfrm rot="16200000" flipV="1">
            <a:off x="3447394" y="1955078"/>
            <a:ext cx="359488" cy="1891340"/>
          </a:xfrm>
          <a:prstGeom prst="bentConnector2">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A99A3BEC-457F-45E8-35B4-87366D6754E9}"/>
              </a:ext>
            </a:extLst>
          </p:cNvPr>
          <p:cNvCxnSpPr>
            <a:cxnSpLocks/>
            <a:stCxn id="8" idx="2"/>
            <a:endCxn id="11" idx="0"/>
          </p:cNvCxnSpPr>
          <p:nvPr/>
        </p:nvCxnSpPr>
        <p:spPr>
          <a:xfrm flipH="1">
            <a:off x="4572001" y="3449824"/>
            <a:ext cx="807" cy="169986"/>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68" name="四角形吹き出し 67">
            <a:extLst>
              <a:ext uri="{FF2B5EF4-FFF2-40B4-BE49-F238E27FC236}">
                <a16:creationId xmlns:a16="http://schemas.microsoft.com/office/drawing/2014/main" id="{F6CCE1A7-B3B7-3ED7-755F-AFC8C2BC8022}"/>
              </a:ext>
            </a:extLst>
          </p:cNvPr>
          <p:cNvSpPr/>
          <p:nvPr/>
        </p:nvSpPr>
        <p:spPr>
          <a:xfrm>
            <a:off x="4973248" y="2597680"/>
            <a:ext cx="844980" cy="586555"/>
          </a:xfrm>
          <a:prstGeom prst="wedgeRectCallout">
            <a:avLst>
              <a:gd name="adj1" fmla="val -68709"/>
              <a:gd name="adj2" fmla="val 54819"/>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a:extLst>
              <a:ext uri="{FF2B5EF4-FFF2-40B4-BE49-F238E27FC236}">
                <a16:creationId xmlns:a16="http://schemas.microsoft.com/office/drawing/2014/main" id="{36705FA3-D64E-28BA-6A6F-65E7E98ADB96}"/>
              </a:ext>
            </a:extLst>
          </p:cNvPr>
          <p:cNvSpPr txBox="1"/>
          <p:nvPr/>
        </p:nvSpPr>
        <p:spPr>
          <a:xfrm>
            <a:off x="5030898" y="2696569"/>
            <a:ext cx="723275" cy="461665"/>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いわゆる</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壁打ち</a:t>
            </a:r>
            <a:endParaRPr kumimoji="1" lang="ja-JP" altLang="en-US" sz="14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3665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E717DB-D7CD-D941-8525-12A102E4DED1}"/>
              </a:ext>
            </a:extLst>
          </p:cNvPr>
          <p:cNvSpPr>
            <a:spLocks noGrp="1"/>
          </p:cNvSpPr>
          <p:nvPr>
            <p:ph type="title"/>
          </p:nvPr>
        </p:nvSpPr>
        <p:spPr>
          <a:xfrm>
            <a:off x="230400" y="266400"/>
            <a:ext cx="8882528" cy="416221"/>
          </a:xfrm>
        </p:spPr>
        <p:txBody>
          <a:bodyPr/>
          <a:lstStyle/>
          <a:p>
            <a:r>
              <a:rPr lang="ja-JP" altLang="en-US" sz="2400" dirty="0">
                <a:solidFill>
                  <a:schemeClr val="tx1">
                    <a:lumMod val="50000"/>
                    <a:lumOff val="50000"/>
                  </a:schemeClr>
                </a:solidFill>
              </a:rPr>
              <a:t>継続的インテグレーション（</a:t>
            </a:r>
            <a:r>
              <a:rPr lang="en-US" altLang="ja-JP" sz="2400" dirty="0">
                <a:solidFill>
                  <a:schemeClr val="tx1">
                    <a:lumMod val="50000"/>
                    <a:lumOff val="50000"/>
                  </a:schemeClr>
                </a:solidFill>
              </a:rPr>
              <a:t>Continuous Integration</a:t>
            </a:r>
            <a:r>
              <a:rPr lang="ja-JP" altLang="en-US" sz="2400" dirty="0">
                <a:solidFill>
                  <a:schemeClr val="tx1">
                    <a:lumMod val="50000"/>
                    <a:lumOff val="50000"/>
                  </a:schemeClr>
                </a:solidFill>
              </a:rPr>
              <a:t>）</a:t>
            </a:r>
            <a:endParaRPr kumimoji="1" lang="ja-JP" altLang="en-US" sz="2400" dirty="0">
              <a:solidFill>
                <a:schemeClr val="tx1">
                  <a:lumMod val="50000"/>
                  <a:lumOff val="50000"/>
                </a:schemeClr>
              </a:solidFill>
            </a:endParaRPr>
          </a:p>
        </p:txBody>
      </p:sp>
      <p:sp>
        <p:nvSpPr>
          <p:cNvPr id="3" name="正方形/長方形 2">
            <a:extLst>
              <a:ext uri="{FF2B5EF4-FFF2-40B4-BE49-F238E27FC236}">
                <a16:creationId xmlns:a16="http://schemas.microsoft.com/office/drawing/2014/main" id="{9332FD1C-245C-2E4E-A4B0-4BF242863108}"/>
              </a:ext>
            </a:extLst>
          </p:cNvPr>
          <p:cNvSpPr/>
          <p:nvPr/>
        </p:nvSpPr>
        <p:spPr>
          <a:xfrm>
            <a:off x="404818" y="5712306"/>
            <a:ext cx="8371196" cy="738664"/>
          </a:xfrm>
          <a:prstGeom prst="rect">
            <a:avLst/>
          </a:prstGeom>
        </p:spPr>
        <p:txBody>
          <a:bodyPr wrap="square">
            <a:spAutoFit/>
          </a:bodyPr>
          <a:lstStyle/>
          <a:p>
            <a:pPr marL="285750" indent="-285750">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新しい機能で問題が起きた時の対応についてもフィードバックがスムーズにできる</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そのためシステムの変更を承認しやすくなり、運用にとってはリリースの信頼性が高まる</a:t>
            </a:r>
          </a:p>
          <a:p>
            <a:pPr marL="285750" indent="-285750">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結果として、いざ本番環境になって動かない！というリスクが低下する</a:t>
            </a:r>
          </a:p>
        </p:txBody>
      </p:sp>
      <p:grpSp>
        <p:nvGrpSpPr>
          <p:cNvPr id="18" name="グループ化 17">
            <a:extLst>
              <a:ext uri="{FF2B5EF4-FFF2-40B4-BE49-F238E27FC236}">
                <a16:creationId xmlns:a16="http://schemas.microsoft.com/office/drawing/2014/main" id="{DD890D26-0603-C94F-BA89-A270D66980CA}"/>
              </a:ext>
            </a:extLst>
          </p:cNvPr>
          <p:cNvGrpSpPr/>
          <p:nvPr/>
        </p:nvGrpSpPr>
        <p:grpSpPr>
          <a:xfrm>
            <a:off x="225800" y="1937481"/>
            <a:ext cx="8692399" cy="2559914"/>
            <a:chOff x="268132" y="3646028"/>
            <a:chExt cx="8692399" cy="2559914"/>
          </a:xfrm>
        </p:grpSpPr>
        <p:sp>
          <p:nvSpPr>
            <p:cNvPr id="5" name="正方形/長方形 4">
              <a:extLst>
                <a:ext uri="{FF2B5EF4-FFF2-40B4-BE49-F238E27FC236}">
                  <a16:creationId xmlns:a16="http://schemas.microsoft.com/office/drawing/2014/main" id="{7FDD32E9-E339-AD44-A0A7-A03B962A6456}"/>
                </a:ext>
              </a:extLst>
            </p:cNvPr>
            <p:cNvSpPr/>
            <p:nvPr/>
          </p:nvSpPr>
          <p:spPr>
            <a:xfrm>
              <a:off x="268132" y="3646028"/>
              <a:ext cx="8692399" cy="646331"/>
            </a:xfrm>
            <a:prstGeom prst="rect">
              <a:avLst/>
            </a:prstGeom>
          </p:spPr>
          <p:txBody>
            <a:bodyPr wrap="square">
              <a:spAutoFit/>
            </a:bodyPr>
            <a:lstStyle/>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開発者が自分のコード変更を頻繁にセントラルリポジトリにマージし、その度に自動化されたビルドとテストを実行</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小さなサイクルでインテグレーションを繰り返し行い、インテグレーションのエラーを素早く修正</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チームは統合されたソフトウェアをより迅速に開発できるようになる</a:t>
              </a:r>
            </a:p>
          </p:txBody>
        </p:sp>
        <p:sp>
          <p:nvSpPr>
            <p:cNvPr id="6" name="円/楕円 5">
              <a:extLst>
                <a:ext uri="{FF2B5EF4-FFF2-40B4-BE49-F238E27FC236}">
                  <a16:creationId xmlns:a16="http://schemas.microsoft.com/office/drawing/2014/main" id="{B44F255A-6178-E346-B87C-EDFF2A05A2E1}"/>
                </a:ext>
              </a:extLst>
            </p:cNvPr>
            <p:cNvSpPr/>
            <p:nvPr/>
          </p:nvSpPr>
          <p:spPr>
            <a:xfrm>
              <a:off x="6849018" y="4450877"/>
              <a:ext cx="1547870" cy="1547869"/>
            </a:xfrm>
            <a:prstGeom prst="ellipse">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B0E5581D-A5D5-0749-88C4-5A0C7C513C57}"/>
                </a:ext>
              </a:extLst>
            </p:cNvPr>
            <p:cNvSpPr/>
            <p:nvPr/>
          </p:nvSpPr>
          <p:spPr>
            <a:xfrm>
              <a:off x="7198479" y="4223815"/>
              <a:ext cx="837282" cy="280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C470229-3D83-6248-90F5-42E292E3BDD3}"/>
                </a:ext>
              </a:extLst>
            </p:cNvPr>
            <p:cNvSpPr/>
            <p:nvPr/>
          </p:nvSpPr>
          <p:spPr>
            <a:xfrm>
              <a:off x="6361197" y="5052113"/>
              <a:ext cx="837282" cy="280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9A6069CA-B61D-DA40-9FE9-2C147898DF49}"/>
                </a:ext>
              </a:extLst>
            </p:cNvPr>
            <p:cNvSpPr/>
            <p:nvPr/>
          </p:nvSpPr>
          <p:spPr>
            <a:xfrm>
              <a:off x="7198479" y="5912525"/>
              <a:ext cx="837282" cy="280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659B13D2-15E0-EE49-9D0B-8885A5EB1A8E}"/>
                </a:ext>
              </a:extLst>
            </p:cNvPr>
            <p:cNvSpPr/>
            <p:nvPr/>
          </p:nvSpPr>
          <p:spPr>
            <a:xfrm>
              <a:off x="8020857" y="5044250"/>
              <a:ext cx="837282" cy="28093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701F2738-7D55-0F4F-BC06-E68F8E5BB961}"/>
                </a:ext>
              </a:extLst>
            </p:cNvPr>
            <p:cNvSpPr/>
            <p:nvPr/>
          </p:nvSpPr>
          <p:spPr>
            <a:xfrm>
              <a:off x="7143111" y="4234462"/>
              <a:ext cx="948018"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コミット</a:t>
              </a:r>
            </a:p>
          </p:txBody>
        </p:sp>
        <p:sp>
          <p:nvSpPr>
            <p:cNvPr id="12" name="正方形/長方形 11">
              <a:extLst>
                <a:ext uri="{FF2B5EF4-FFF2-40B4-BE49-F238E27FC236}">
                  <a16:creationId xmlns:a16="http://schemas.microsoft.com/office/drawing/2014/main" id="{AB3CB189-C125-D24A-90D3-98CF2598FC3C}"/>
                </a:ext>
              </a:extLst>
            </p:cNvPr>
            <p:cNvSpPr/>
            <p:nvPr/>
          </p:nvSpPr>
          <p:spPr>
            <a:xfrm>
              <a:off x="7965489" y="5062763"/>
              <a:ext cx="948018"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ビルド</a:t>
              </a:r>
            </a:p>
          </p:txBody>
        </p:sp>
        <p:sp>
          <p:nvSpPr>
            <p:cNvPr id="13" name="正方形/長方形 12">
              <a:extLst>
                <a:ext uri="{FF2B5EF4-FFF2-40B4-BE49-F238E27FC236}">
                  <a16:creationId xmlns:a16="http://schemas.microsoft.com/office/drawing/2014/main" id="{2132428F-AA01-E04D-9D8B-2CE5937B045E}"/>
                </a:ext>
              </a:extLst>
            </p:cNvPr>
            <p:cNvSpPr/>
            <p:nvPr/>
          </p:nvSpPr>
          <p:spPr>
            <a:xfrm>
              <a:off x="7198479" y="5920831"/>
              <a:ext cx="837282"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テスト</a:t>
              </a:r>
            </a:p>
          </p:txBody>
        </p:sp>
        <p:sp>
          <p:nvSpPr>
            <p:cNvPr id="14" name="正方形/長方形 13">
              <a:extLst>
                <a:ext uri="{FF2B5EF4-FFF2-40B4-BE49-F238E27FC236}">
                  <a16:creationId xmlns:a16="http://schemas.microsoft.com/office/drawing/2014/main" id="{5635FF03-3B46-3E4F-A103-D25DAE606F9A}"/>
                </a:ext>
              </a:extLst>
            </p:cNvPr>
            <p:cNvSpPr/>
            <p:nvPr/>
          </p:nvSpPr>
          <p:spPr>
            <a:xfrm>
              <a:off x="6371484" y="5073666"/>
              <a:ext cx="837282"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結合</a:t>
              </a:r>
            </a:p>
          </p:txBody>
        </p:sp>
        <p:sp>
          <p:nvSpPr>
            <p:cNvPr id="15" name="正方形/長方形 14">
              <a:extLst>
                <a:ext uri="{FF2B5EF4-FFF2-40B4-BE49-F238E27FC236}">
                  <a16:creationId xmlns:a16="http://schemas.microsoft.com/office/drawing/2014/main" id="{44ABDD76-6128-704F-A3C9-9C3A366B851F}"/>
                </a:ext>
              </a:extLst>
            </p:cNvPr>
            <p:cNvSpPr/>
            <p:nvPr/>
          </p:nvSpPr>
          <p:spPr>
            <a:xfrm>
              <a:off x="6947706" y="5401034"/>
              <a:ext cx="1338828" cy="215444"/>
            </a:xfrm>
            <a:prstGeom prst="rect">
              <a:avLst/>
            </a:prstGeom>
          </p:spPr>
          <p:txBody>
            <a:bodyPr wrap="none">
              <a:spAutoFit/>
            </a:bodyPr>
            <a:lstStyle/>
            <a:p>
              <a:r>
                <a:rPr lang="en-US" altLang="ja-JP" sz="800" dirty="0">
                  <a:solidFill>
                    <a:srgbClr val="333333"/>
                  </a:solidFill>
                  <a:latin typeface="Meiryo" panose="020B0604030504040204" pitchFamily="34" charset="-128"/>
                  <a:ea typeface="Meiryo" panose="020B0604030504040204" pitchFamily="34" charset="-128"/>
                </a:rPr>
                <a:t>Continuous Integration</a:t>
              </a:r>
              <a:endParaRPr lang="ja-JP" altLang="en-US" sz="800"/>
            </a:p>
          </p:txBody>
        </p:sp>
        <p:sp>
          <p:nvSpPr>
            <p:cNvPr id="16" name="正方形/長方形 15">
              <a:extLst>
                <a:ext uri="{FF2B5EF4-FFF2-40B4-BE49-F238E27FC236}">
                  <a16:creationId xmlns:a16="http://schemas.microsoft.com/office/drawing/2014/main" id="{6D0C114C-9560-0144-8536-ED0513752CFC}"/>
                </a:ext>
              </a:extLst>
            </p:cNvPr>
            <p:cNvSpPr/>
            <p:nvPr/>
          </p:nvSpPr>
          <p:spPr>
            <a:xfrm>
              <a:off x="7309984" y="4994424"/>
              <a:ext cx="614271" cy="523220"/>
            </a:xfrm>
            <a:prstGeom prst="rect">
              <a:avLst/>
            </a:prstGeom>
          </p:spPr>
          <p:txBody>
            <a:bodyPr wrap="none">
              <a:spAutoFit/>
            </a:bodyPr>
            <a:lstStyle/>
            <a:p>
              <a:pPr algn="ctr"/>
              <a:r>
                <a:rPr lang="en-US" altLang="ja-JP" sz="2800" b="1" dirty="0">
                  <a:solidFill>
                    <a:srgbClr val="333333"/>
                  </a:solidFill>
                  <a:latin typeface="Meiryo" panose="020B0604030504040204" pitchFamily="34" charset="-128"/>
                  <a:ea typeface="Meiryo" panose="020B0604030504040204" pitchFamily="34" charset="-128"/>
                </a:rPr>
                <a:t>CI</a:t>
              </a:r>
              <a:endParaRPr lang="ja-JP" altLang="en-US" sz="2800" b="1">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BD5E06E3-B065-9F4E-8AFF-B246E5EC51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072236" y="4139384"/>
              <a:ext cx="671434" cy="611005"/>
            </a:xfrm>
            <a:prstGeom prst="rect">
              <a:avLst/>
            </a:prstGeom>
            <a:effectLst>
              <a:outerShdw blurRad="50800" dist="38100" dir="2700000" algn="tl" rotWithShape="0">
                <a:prstClr val="black">
                  <a:alpha val="40000"/>
                </a:prstClr>
              </a:outerShdw>
            </a:effectLst>
          </p:spPr>
        </p:pic>
        <p:cxnSp>
          <p:nvCxnSpPr>
            <p:cNvPr id="19" name="曲線コネクタ 18">
              <a:extLst>
                <a:ext uri="{FF2B5EF4-FFF2-40B4-BE49-F238E27FC236}">
                  <a16:creationId xmlns:a16="http://schemas.microsoft.com/office/drawing/2014/main" id="{6029A42C-E920-2F4B-991A-A3F27DE9A871}"/>
                </a:ext>
              </a:extLst>
            </p:cNvPr>
            <p:cNvCxnSpPr>
              <a:stCxn id="17" idx="1"/>
              <a:endCxn id="7" idx="1"/>
            </p:cNvCxnSpPr>
            <p:nvPr/>
          </p:nvCxnSpPr>
          <p:spPr>
            <a:xfrm flipV="1">
              <a:off x="6743670" y="4364280"/>
              <a:ext cx="454809" cy="80607"/>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曲線コネクタ 19">
              <a:extLst>
                <a:ext uri="{FF2B5EF4-FFF2-40B4-BE49-F238E27FC236}">
                  <a16:creationId xmlns:a16="http://schemas.microsoft.com/office/drawing/2014/main" id="{ABDCEF9C-BE9F-3247-A91C-73E8656AE0EA}"/>
                </a:ext>
              </a:extLst>
            </p:cNvPr>
            <p:cNvCxnSpPr>
              <a:cxnSpLocks/>
              <a:stCxn id="7" idx="3"/>
              <a:endCxn id="12" idx="0"/>
            </p:cNvCxnSpPr>
            <p:nvPr/>
          </p:nvCxnSpPr>
          <p:spPr>
            <a:xfrm>
              <a:off x="8035761" y="4364280"/>
              <a:ext cx="403737" cy="698483"/>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曲線コネクタ 22">
              <a:extLst>
                <a:ext uri="{FF2B5EF4-FFF2-40B4-BE49-F238E27FC236}">
                  <a16:creationId xmlns:a16="http://schemas.microsoft.com/office/drawing/2014/main" id="{1C378FD1-7F12-074C-8544-810B1C1F2E1F}"/>
                </a:ext>
              </a:extLst>
            </p:cNvPr>
            <p:cNvCxnSpPr>
              <a:cxnSpLocks/>
              <a:stCxn id="10" idx="2"/>
              <a:endCxn id="9" idx="3"/>
            </p:cNvCxnSpPr>
            <p:nvPr/>
          </p:nvCxnSpPr>
          <p:spPr>
            <a:xfrm rot="5400000">
              <a:off x="7873725" y="5487217"/>
              <a:ext cx="727810" cy="403737"/>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曲線コネクタ 25">
              <a:extLst>
                <a:ext uri="{FF2B5EF4-FFF2-40B4-BE49-F238E27FC236}">
                  <a16:creationId xmlns:a16="http://schemas.microsoft.com/office/drawing/2014/main" id="{B9720BE8-DA63-EE4E-84A9-B2BB22DADFA1}"/>
                </a:ext>
              </a:extLst>
            </p:cNvPr>
            <p:cNvCxnSpPr>
              <a:cxnSpLocks/>
              <a:stCxn id="9" idx="1"/>
              <a:endCxn id="8" idx="2"/>
            </p:cNvCxnSpPr>
            <p:nvPr/>
          </p:nvCxnSpPr>
          <p:spPr>
            <a:xfrm rot="10800000">
              <a:off x="6779839" y="5333044"/>
              <a:ext cx="418641" cy="719947"/>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曲線コネクタ 37">
              <a:extLst>
                <a:ext uri="{FF2B5EF4-FFF2-40B4-BE49-F238E27FC236}">
                  <a16:creationId xmlns:a16="http://schemas.microsoft.com/office/drawing/2014/main" id="{386423B3-D5AC-704A-AD91-83E61220A4D7}"/>
                </a:ext>
              </a:extLst>
            </p:cNvPr>
            <p:cNvCxnSpPr>
              <a:cxnSpLocks/>
              <a:stCxn id="8" idx="0"/>
              <a:endCxn id="54" idx="1"/>
            </p:cNvCxnSpPr>
            <p:nvPr/>
          </p:nvCxnSpPr>
          <p:spPr>
            <a:xfrm rot="5400000" flipH="1" flipV="1">
              <a:off x="6904280" y="3920633"/>
              <a:ext cx="1007039" cy="125592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a:extLst>
                <a:ext uri="{FF2B5EF4-FFF2-40B4-BE49-F238E27FC236}">
                  <a16:creationId xmlns:a16="http://schemas.microsoft.com/office/drawing/2014/main" id="{90B7B9D5-1AEF-8B43-AC0E-536DC4235515}"/>
                </a:ext>
              </a:extLst>
            </p:cNvPr>
            <p:cNvCxnSpPr>
              <a:cxnSpLocks/>
              <a:stCxn id="10" idx="0"/>
            </p:cNvCxnSpPr>
            <p:nvPr/>
          </p:nvCxnSpPr>
          <p:spPr>
            <a:xfrm flipH="1" flipV="1">
              <a:off x="6721482" y="4627095"/>
              <a:ext cx="1718016" cy="417155"/>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56A9E75E-EA6F-3944-B43A-BAC733B7BD06}"/>
                </a:ext>
              </a:extLst>
            </p:cNvPr>
            <p:cNvCxnSpPr>
              <a:cxnSpLocks/>
              <a:stCxn id="9" idx="0"/>
            </p:cNvCxnSpPr>
            <p:nvPr/>
          </p:nvCxnSpPr>
          <p:spPr>
            <a:xfrm flipH="1" flipV="1">
              <a:off x="6705657" y="4669783"/>
              <a:ext cx="911463" cy="1242742"/>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50DC9B80-FC63-B940-87C7-E4941CFB5AC0}"/>
                </a:ext>
              </a:extLst>
            </p:cNvPr>
            <p:cNvCxnSpPr>
              <a:cxnSpLocks/>
            </p:cNvCxnSpPr>
            <p:nvPr/>
          </p:nvCxnSpPr>
          <p:spPr>
            <a:xfrm flipH="1">
              <a:off x="6323154" y="6096173"/>
              <a:ext cx="603237" cy="0"/>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CFD99202-8A48-C84B-9A65-F2246716F803}"/>
                </a:ext>
              </a:extLst>
            </p:cNvPr>
            <p:cNvSpPr txBox="1"/>
            <p:nvPr/>
          </p:nvSpPr>
          <p:spPr>
            <a:xfrm>
              <a:off x="6292665" y="5906413"/>
              <a:ext cx="723275" cy="184666"/>
            </a:xfrm>
            <a:prstGeom prst="rect">
              <a:avLst/>
            </a:prstGeom>
            <a:noFill/>
          </p:spPr>
          <p:txBody>
            <a:bodyPr wrap="none" rtlCol="0">
              <a:spAutoFit/>
            </a:bodyPr>
            <a:lstStyle/>
            <a:p>
              <a:r>
                <a:rPr kumimoji="1" lang="ja-JP" altLang="en-US" sz="600">
                  <a:solidFill>
                    <a:srgbClr val="7030A0"/>
                  </a:solidFill>
                  <a:latin typeface="Meiryo" panose="020B0604030504040204" pitchFamily="34" charset="-128"/>
                  <a:ea typeface="Meiryo" panose="020B0604030504040204" pitchFamily="34" charset="-128"/>
                </a:rPr>
                <a:t>フィードバック</a:t>
              </a:r>
            </a:p>
          </p:txBody>
        </p:sp>
        <p:sp>
          <p:nvSpPr>
            <p:cNvPr id="54" name="正方形/長方形 53">
              <a:extLst>
                <a:ext uri="{FF2B5EF4-FFF2-40B4-BE49-F238E27FC236}">
                  <a16:creationId xmlns:a16="http://schemas.microsoft.com/office/drawing/2014/main" id="{3988FF63-5BDC-E045-9864-7D2BF7B55566}"/>
                </a:ext>
              </a:extLst>
            </p:cNvPr>
            <p:cNvSpPr/>
            <p:nvPr/>
          </p:nvSpPr>
          <p:spPr>
            <a:xfrm>
              <a:off x="8035761" y="3891185"/>
              <a:ext cx="723275" cy="307777"/>
            </a:xfrm>
            <a:prstGeom prst="rect">
              <a:avLst/>
            </a:prstGeom>
          </p:spPr>
          <p:txBody>
            <a:bodyPr wrap="none">
              <a:spAutoFit/>
            </a:bodyPr>
            <a:lstStyle/>
            <a:p>
              <a:pPr algn="ctr"/>
              <a:r>
                <a:rPr lang="ja-JP" altLang="en-US" sz="1400">
                  <a:solidFill>
                    <a:schemeClr val="accent6">
                      <a:lumMod val="75000"/>
                    </a:schemeClr>
                  </a:solidFill>
                  <a:latin typeface="Meiryo" panose="020B0604030504040204" pitchFamily="34" charset="-128"/>
                  <a:ea typeface="Meiryo" panose="020B0604030504040204" pitchFamily="34" charset="-128"/>
                </a:rPr>
                <a:t>後工程</a:t>
              </a:r>
            </a:p>
          </p:txBody>
        </p:sp>
        <p:sp>
          <p:nvSpPr>
            <p:cNvPr id="58" name="円/楕円 57">
              <a:extLst>
                <a:ext uri="{FF2B5EF4-FFF2-40B4-BE49-F238E27FC236}">
                  <a16:creationId xmlns:a16="http://schemas.microsoft.com/office/drawing/2014/main" id="{C9AE3FF2-FBAA-0340-8DF6-86C30B9DDAD6}"/>
                </a:ext>
              </a:extLst>
            </p:cNvPr>
            <p:cNvSpPr/>
            <p:nvPr/>
          </p:nvSpPr>
          <p:spPr>
            <a:xfrm>
              <a:off x="709203" y="4814148"/>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E22552D0-2CCE-AD4F-9CD2-1C5C551EFC98}"/>
                </a:ext>
              </a:extLst>
            </p:cNvPr>
            <p:cNvSpPr/>
            <p:nvPr/>
          </p:nvSpPr>
          <p:spPr>
            <a:xfrm>
              <a:off x="709203" y="4454440"/>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EB8692DA-7B68-5747-B183-391490D076A7}"/>
                </a:ext>
              </a:extLst>
            </p:cNvPr>
            <p:cNvSpPr/>
            <p:nvPr/>
          </p:nvSpPr>
          <p:spPr>
            <a:xfrm>
              <a:off x="709202" y="5173856"/>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a:extLst>
                <a:ext uri="{FF2B5EF4-FFF2-40B4-BE49-F238E27FC236}">
                  <a16:creationId xmlns:a16="http://schemas.microsoft.com/office/drawing/2014/main" id="{301C49D8-1708-AF40-B3AA-481CEA0806E3}"/>
                </a:ext>
              </a:extLst>
            </p:cNvPr>
            <p:cNvSpPr/>
            <p:nvPr/>
          </p:nvSpPr>
          <p:spPr>
            <a:xfrm>
              <a:off x="1309081" y="4706914"/>
              <a:ext cx="542258" cy="5422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25C55F9E-DA2C-5744-8C6C-57C29AE19567}"/>
                </a:ext>
              </a:extLst>
            </p:cNvPr>
            <p:cNvSpPr/>
            <p:nvPr/>
          </p:nvSpPr>
          <p:spPr>
            <a:xfrm>
              <a:off x="2067383" y="4706914"/>
              <a:ext cx="542258" cy="542258"/>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440386FC-BD80-2340-BBBC-4F873EE1120B}"/>
                </a:ext>
              </a:extLst>
            </p:cNvPr>
            <p:cNvSpPr/>
            <p:nvPr/>
          </p:nvSpPr>
          <p:spPr>
            <a:xfrm>
              <a:off x="3583987" y="4823317"/>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2E7EC314-EDEB-2641-8788-66B7E75D7E41}"/>
                </a:ext>
              </a:extLst>
            </p:cNvPr>
            <p:cNvSpPr/>
            <p:nvPr/>
          </p:nvSpPr>
          <p:spPr>
            <a:xfrm>
              <a:off x="4127822" y="4716083"/>
              <a:ext cx="542258" cy="5422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706980B9-0EF6-EC42-B136-8F276CB2A284}"/>
                </a:ext>
              </a:extLst>
            </p:cNvPr>
            <p:cNvSpPr/>
            <p:nvPr/>
          </p:nvSpPr>
          <p:spPr>
            <a:xfrm>
              <a:off x="1307504" y="4888097"/>
              <a:ext cx="543835"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コミット</a:t>
              </a:r>
            </a:p>
          </p:txBody>
        </p:sp>
        <p:sp>
          <p:nvSpPr>
            <p:cNvPr id="67" name="正方形/長方形 66">
              <a:extLst>
                <a:ext uri="{FF2B5EF4-FFF2-40B4-BE49-F238E27FC236}">
                  <a16:creationId xmlns:a16="http://schemas.microsoft.com/office/drawing/2014/main" id="{885ECEA7-8A83-664C-B157-4AE947C5791F}"/>
                </a:ext>
              </a:extLst>
            </p:cNvPr>
            <p:cNvSpPr/>
            <p:nvPr/>
          </p:nvSpPr>
          <p:spPr>
            <a:xfrm>
              <a:off x="2070027" y="4848712"/>
              <a:ext cx="543835" cy="276999"/>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endParaRPr lang="en-US" altLang="ja-JP" sz="600" dirty="0">
                <a:solidFill>
                  <a:schemeClr val="bg1"/>
                </a:solidFill>
                <a:latin typeface="Meiryo" panose="020B0604030504040204" pitchFamily="34" charset="-128"/>
                <a:ea typeface="Meiryo" panose="020B0604030504040204" pitchFamily="34" charset="-128"/>
              </a:endParaRPr>
            </a:p>
            <a:p>
              <a:pPr algn="ctr"/>
              <a:r>
                <a:rPr lang="ja-JP" altLang="en-US" sz="600">
                  <a:solidFill>
                    <a:schemeClr val="bg1"/>
                  </a:solidFill>
                  <a:latin typeface="Meiryo" panose="020B0604030504040204" pitchFamily="34" charset="-128"/>
                  <a:ea typeface="Meiryo" panose="020B0604030504040204" pitchFamily="34" charset="-128"/>
                </a:rPr>
                <a:t>失敗</a:t>
              </a:r>
            </a:p>
          </p:txBody>
        </p:sp>
        <p:sp>
          <p:nvSpPr>
            <p:cNvPr id="68" name="正方形/長方形 67">
              <a:extLst>
                <a:ext uri="{FF2B5EF4-FFF2-40B4-BE49-F238E27FC236}">
                  <a16:creationId xmlns:a16="http://schemas.microsoft.com/office/drawing/2014/main" id="{AE272691-5E6B-8240-B0EC-AF56DE164AF0}"/>
                </a:ext>
              </a:extLst>
            </p:cNvPr>
            <p:cNvSpPr/>
            <p:nvPr/>
          </p:nvSpPr>
          <p:spPr>
            <a:xfrm>
              <a:off x="715927" y="4543705"/>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69" name="正方形/長方形 68">
              <a:extLst>
                <a:ext uri="{FF2B5EF4-FFF2-40B4-BE49-F238E27FC236}">
                  <a16:creationId xmlns:a16="http://schemas.microsoft.com/office/drawing/2014/main" id="{CC8E4F7D-29DC-D14D-9D85-9C892E9EE572}"/>
                </a:ext>
              </a:extLst>
            </p:cNvPr>
            <p:cNvSpPr/>
            <p:nvPr/>
          </p:nvSpPr>
          <p:spPr>
            <a:xfrm>
              <a:off x="4144834" y="4901544"/>
              <a:ext cx="543835"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コミット</a:t>
              </a:r>
            </a:p>
          </p:txBody>
        </p:sp>
        <p:sp>
          <p:nvSpPr>
            <p:cNvPr id="70" name="円/楕円 69">
              <a:extLst>
                <a:ext uri="{FF2B5EF4-FFF2-40B4-BE49-F238E27FC236}">
                  <a16:creationId xmlns:a16="http://schemas.microsoft.com/office/drawing/2014/main" id="{0B0EBCDD-18EB-6F4B-99E9-A4000E51D87C}"/>
                </a:ext>
              </a:extLst>
            </p:cNvPr>
            <p:cNvSpPr/>
            <p:nvPr/>
          </p:nvSpPr>
          <p:spPr>
            <a:xfrm>
              <a:off x="4885164" y="4713638"/>
              <a:ext cx="542258" cy="542258"/>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E8F5F7FE-F68C-0444-BF29-D4BEA0F02FD4}"/>
                </a:ext>
              </a:extLst>
            </p:cNvPr>
            <p:cNvSpPr/>
            <p:nvPr/>
          </p:nvSpPr>
          <p:spPr>
            <a:xfrm>
              <a:off x="4898833" y="4888097"/>
              <a:ext cx="543835"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grpSp>
          <p:nvGrpSpPr>
            <p:cNvPr id="74" name="図形グループ 28">
              <a:extLst>
                <a:ext uri="{FF2B5EF4-FFF2-40B4-BE49-F238E27FC236}">
                  <a16:creationId xmlns:a16="http://schemas.microsoft.com/office/drawing/2014/main" id="{BA8E89C7-889B-914D-BA36-96EF4EEFB876}"/>
                </a:ext>
              </a:extLst>
            </p:cNvPr>
            <p:cNvGrpSpPr/>
            <p:nvPr/>
          </p:nvGrpSpPr>
          <p:grpSpPr>
            <a:xfrm>
              <a:off x="2896859" y="4868073"/>
              <a:ext cx="122658" cy="204690"/>
              <a:chOff x="1946324" y="4125162"/>
              <a:chExt cx="969964" cy="2007872"/>
            </a:xfrm>
          </p:grpSpPr>
          <p:sp>
            <p:nvSpPr>
              <p:cNvPr id="75" name="円/楕円 74">
                <a:extLst>
                  <a:ext uri="{FF2B5EF4-FFF2-40B4-BE49-F238E27FC236}">
                    <a16:creationId xmlns:a16="http://schemas.microsoft.com/office/drawing/2014/main" id="{77CB8BB2-6DD8-BE44-BDFC-32C736BDDD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a:extLst>
                  <a:ext uri="{FF2B5EF4-FFF2-40B4-BE49-F238E27FC236}">
                    <a16:creationId xmlns:a16="http://schemas.microsoft.com/office/drawing/2014/main" id="{52F23D8D-B1EA-434D-96EE-27FAA167898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9" name="図形グループ 28">
              <a:extLst>
                <a:ext uri="{FF2B5EF4-FFF2-40B4-BE49-F238E27FC236}">
                  <a16:creationId xmlns:a16="http://schemas.microsoft.com/office/drawing/2014/main" id="{D5EF99A4-04E6-D245-B33D-0D304AB687B1}"/>
                </a:ext>
              </a:extLst>
            </p:cNvPr>
            <p:cNvGrpSpPr/>
            <p:nvPr/>
          </p:nvGrpSpPr>
          <p:grpSpPr>
            <a:xfrm>
              <a:off x="3070893" y="4868073"/>
              <a:ext cx="122658" cy="204690"/>
              <a:chOff x="1946324" y="4125162"/>
              <a:chExt cx="969964" cy="2007872"/>
            </a:xfrm>
          </p:grpSpPr>
          <p:sp>
            <p:nvSpPr>
              <p:cNvPr id="80" name="円/楕円 79">
                <a:extLst>
                  <a:ext uri="{FF2B5EF4-FFF2-40B4-BE49-F238E27FC236}">
                    <a16:creationId xmlns:a16="http://schemas.microsoft.com/office/drawing/2014/main" id="{D6FEAF32-D7C5-7D42-91A3-199C3FBA8AC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フローチャート: 論理積ゲート 80">
                <a:extLst>
                  <a:ext uri="{FF2B5EF4-FFF2-40B4-BE49-F238E27FC236}">
                    <a16:creationId xmlns:a16="http://schemas.microsoft.com/office/drawing/2014/main" id="{A50508CD-CECF-E640-A57C-3DD510D6D8A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2" name="図形グループ 28">
              <a:extLst>
                <a:ext uri="{FF2B5EF4-FFF2-40B4-BE49-F238E27FC236}">
                  <a16:creationId xmlns:a16="http://schemas.microsoft.com/office/drawing/2014/main" id="{28C735A0-8566-CE44-9ECE-BD5E907270B6}"/>
                </a:ext>
              </a:extLst>
            </p:cNvPr>
            <p:cNvGrpSpPr/>
            <p:nvPr/>
          </p:nvGrpSpPr>
          <p:grpSpPr>
            <a:xfrm>
              <a:off x="3239935" y="4859592"/>
              <a:ext cx="122658" cy="204690"/>
              <a:chOff x="1946324" y="4125162"/>
              <a:chExt cx="969964" cy="2007872"/>
            </a:xfrm>
          </p:grpSpPr>
          <p:sp>
            <p:nvSpPr>
              <p:cNvPr id="83" name="円/楕円 82">
                <a:extLst>
                  <a:ext uri="{FF2B5EF4-FFF2-40B4-BE49-F238E27FC236}">
                    <a16:creationId xmlns:a16="http://schemas.microsoft.com/office/drawing/2014/main" id="{C0669C6E-628F-E64F-AF9C-5A34E8018E4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フローチャート: 論理積ゲート 83">
                <a:extLst>
                  <a:ext uri="{FF2B5EF4-FFF2-40B4-BE49-F238E27FC236}">
                    <a16:creationId xmlns:a16="http://schemas.microsoft.com/office/drawing/2014/main" id="{CE96E766-D9F4-6B4E-B78B-0F1B1480A46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5" name="正方形/長方形 84">
              <a:extLst>
                <a:ext uri="{FF2B5EF4-FFF2-40B4-BE49-F238E27FC236}">
                  <a16:creationId xmlns:a16="http://schemas.microsoft.com/office/drawing/2014/main" id="{E47510D4-E8C1-DE4F-81C7-C8F21F0CB50E}"/>
                </a:ext>
              </a:extLst>
            </p:cNvPr>
            <p:cNvSpPr/>
            <p:nvPr/>
          </p:nvSpPr>
          <p:spPr>
            <a:xfrm>
              <a:off x="3586114" y="4905881"/>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86" name="正方形/長方形 85">
              <a:extLst>
                <a:ext uri="{FF2B5EF4-FFF2-40B4-BE49-F238E27FC236}">
                  <a16:creationId xmlns:a16="http://schemas.microsoft.com/office/drawing/2014/main" id="{766B1D1A-70FA-FF4D-9806-E455C0518066}"/>
                </a:ext>
              </a:extLst>
            </p:cNvPr>
            <p:cNvSpPr/>
            <p:nvPr/>
          </p:nvSpPr>
          <p:spPr>
            <a:xfrm>
              <a:off x="2900238" y="4664046"/>
              <a:ext cx="543835" cy="184666"/>
            </a:xfrm>
            <a:prstGeom prst="rect">
              <a:avLst/>
            </a:prstGeom>
          </p:spPr>
          <p:txBody>
            <a:bodyPr wrap="square">
              <a:spAutoFit/>
            </a:bodyPr>
            <a:lstStyle/>
            <a:p>
              <a:pPr algn="ctr"/>
              <a:r>
                <a:rPr lang="ja-JP" altLang="en-US" sz="600">
                  <a:solidFill>
                    <a:schemeClr val="accent2">
                      <a:lumMod val="75000"/>
                    </a:schemeClr>
                  </a:solidFill>
                  <a:latin typeface="Meiryo" panose="020B0604030504040204" pitchFamily="34" charset="-128"/>
                  <a:ea typeface="Meiryo" panose="020B0604030504040204" pitchFamily="34" charset="-128"/>
                </a:rPr>
                <a:t>原因究明</a:t>
              </a:r>
            </a:p>
          </p:txBody>
        </p:sp>
        <p:cxnSp>
          <p:nvCxnSpPr>
            <p:cNvPr id="88" name="直線矢印コネクタ 87">
              <a:extLst>
                <a:ext uri="{FF2B5EF4-FFF2-40B4-BE49-F238E27FC236}">
                  <a16:creationId xmlns:a16="http://schemas.microsoft.com/office/drawing/2014/main" id="{75C19FE2-7DFB-0B43-AB40-95C503DAE13B}"/>
                </a:ext>
              </a:extLst>
            </p:cNvPr>
            <p:cNvCxnSpPr>
              <a:stCxn id="58" idx="6"/>
              <a:endCxn id="61" idx="2"/>
            </p:cNvCxnSpPr>
            <p:nvPr/>
          </p:nvCxnSpPr>
          <p:spPr>
            <a:xfrm flipV="1">
              <a:off x="1036994" y="4978043"/>
              <a:ext cx="272087"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9" name="直線矢印コネクタ 88">
              <a:extLst>
                <a:ext uri="{FF2B5EF4-FFF2-40B4-BE49-F238E27FC236}">
                  <a16:creationId xmlns:a16="http://schemas.microsoft.com/office/drawing/2014/main" id="{15780040-92B1-E84C-9B57-6371520DB9A3}"/>
                </a:ext>
              </a:extLst>
            </p:cNvPr>
            <p:cNvCxnSpPr>
              <a:cxnSpLocks/>
              <a:stCxn id="66" idx="3"/>
              <a:endCxn id="62" idx="2"/>
            </p:cNvCxnSpPr>
            <p:nvPr/>
          </p:nvCxnSpPr>
          <p:spPr>
            <a:xfrm flipV="1">
              <a:off x="1851339" y="4978043"/>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 name="直線矢印コネクタ 91">
              <a:extLst>
                <a:ext uri="{FF2B5EF4-FFF2-40B4-BE49-F238E27FC236}">
                  <a16:creationId xmlns:a16="http://schemas.microsoft.com/office/drawing/2014/main" id="{A999C940-4166-E44E-8E46-3F8A6020A0D7}"/>
                </a:ext>
              </a:extLst>
            </p:cNvPr>
            <p:cNvCxnSpPr>
              <a:cxnSpLocks/>
              <a:stCxn id="62" idx="6"/>
            </p:cNvCxnSpPr>
            <p:nvPr/>
          </p:nvCxnSpPr>
          <p:spPr>
            <a:xfrm>
              <a:off x="2609641" y="4978043"/>
              <a:ext cx="21964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6" name="直線矢印コネクタ 95">
              <a:extLst>
                <a:ext uri="{FF2B5EF4-FFF2-40B4-BE49-F238E27FC236}">
                  <a16:creationId xmlns:a16="http://schemas.microsoft.com/office/drawing/2014/main" id="{6E7B97C1-E187-064D-BD68-498DCF77C962}"/>
                </a:ext>
              </a:extLst>
            </p:cNvPr>
            <p:cNvCxnSpPr>
              <a:cxnSpLocks/>
            </p:cNvCxnSpPr>
            <p:nvPr/>
          </p:nvCxnSpPr>
          <p:spPr>
            <a:xfrm flipV="1">
              <a:off x="3404474" y="4984767"/>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F1D0359E-9018-3B49-B408-302BCA047ACF}"/>
                </a:ext>
              </a:extLst>
            </p:cNvPr>
            <p:cNvCxnSpPr>
              <a:cxnSpLocks/>
            </p:cNvCxnSpPr>
            <p:nvPr/>
          </p:nvCxnSpPr>
          <p:spPr>
            <a:xfrm flipV="1">
              <a:off x="3915462" y="4998214"/>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a:extLst>
                <a:ext uri="{FF2B5EF4-FFF2-40B4-BE49-F238E27FC236}">
                  <a16:creationId xmlns:a16="http://schemas.microsoft.com/office/drawing/2014/main" id="{68AE0859-BFEC-A34A-B88C-5048CA85F56E}"/>
                </a:ext>
              </a:extLst>
            </p:cNvPr>
            <p:cNvCxnSpPr>
              <a:cxnSpLocks/>
            </p:cNvCxnSpPr>
            <p:nvPr/>
          </p:nvCxnSpPr>
          <p:spPr>
            <a:xfrm flipV="1">
              <a:off x="4681945" y="4991490"/>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9" name="直線矢印コネクタ 98">
              <a:extLst>
                <a:ext uri="{FF2B5EF4-FFF2-40B4-BE49-F238E27FC236}">
                  <a16:creationId xmlns:a16="http://schemas.microsoft.com/office/drawing/2014/main" id="{E7802E46-2D3A-1949-9950-1AAC928B679F}"/>
                </a:ext>
              </a:extLst>
            </p:cNvPr>
            <p:cNvCxnSpPr>
              <a:cxnSpLocks/>
            </p:cNvCxnSpPr>
            <p:nvPr/>
          </p:nvCxnSpPr>
          <p:spPr>
            <a:xfrm>
              <a:off x="1043718" y="4648811"/>
              <a:ext cx="253315" cy="2043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a:extLst>
                <a:ext uri="{FF2B5EF4-FFF2-40B4-BE49-F238E27FC236}">
                  <a16:creationId xmlns:a16="http://schemas.microsoft.com/office/drawing/2014/main" id="{ECD824DE-AA83-384E-8685-8B3A0111249C}"/>
                </a:ext>
              </a:extLst>
            </p:cNvPr>
            <p:cNvCxnSpPr>
              <a:cxnSpLocks/>
            </p:cNvCxnSpPr>
            <p:nvPr/>
          </p:nvCxnSpPr>
          <p:spPr>
            <a:xfrm flipV="1">
              <a:off x="1046755" y="5118266"/>
              <a:ext cx="258105" cy="2194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3" name="円/楕円 102">
              <a:extLst>
                <a:ext uri="{FF2B5EF4-FFF2-40B4-BE49-F238E27FC236}">
                  <a16:creationId xmlns:a16="http://schemas.microsoft.com/office/drawing/2014/main" id="{6FF2C782-3B77-7749-9E86-2337BED118C4}"/>
                </a:ext>
              </a:extLst>
            </p:cNvPr>
            <p:cNvSpPr/>
            <p:nvPr/>
          </p:nvSpPr>
          <p:spPr>
            <a:xfrm>
              <a:off x="709203" y="5870039"/>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DDE5FDEE-7ACA-2D4A-907C-7C02314EB38E}"/>
                </a:ext>
              </a:extLst>
            </p:cNvPr>
            <p:cNvSpPr/>
            <p:nvPr/>
          </p:nvSpPr>
          <p:spPr>
            <a:xfrm>
              <a:off x="715927" y="5959304"/>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10" name="円/楕円 109">
              <a:extLst>
                <a:ext uri="{FF2B5EF4-FFF2-40B4-BE49-F238E27FC236}">
                  <a16:creationId xmlns:a16="http://schemas.microsoft.com/office/drawing/2014/main" id="{99B815F7-B410-2943-BD33-CCFFD27452AA}"/>
                </a:ext>
              </a:extLst>
            </p:cNvPr>
            <p:cNvSpPr/>
            <p:nvPr/>
          </p:nvSpPr>
          <p:spPr>
            <a:xfrm>
              <a:off x="1366947" y="5870039"/>
              <a:ext cx="327791" cy="327791"/>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a:extLst>
                <a:ext uri="{FF2B5EF4-FFF2-40B4-BE49-F238E27FC236}">
                  <a16:creationId xmlns:a16="http://schemas.microsoft.com/office/drawing/2014/main" id="{49E504BF-4218-C347-BA1B-1A4A794E3967}"/>
                </a:ext>
              </a:extLst>
            </p:cNvPr>
            <p:cNvSpPr/>
            <p:nvPr/>
          </p:nvSpPr>
          <p:spPr>
            <a:xfrm>
              <a:off x="1304860" y="5920831"/>
              <a:ext cx="470647" cy="276999"/>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endParaRPr lang="en-US" altLang="ja-JP" sz="600" dirty="0">
                <a:solidFill>
                  <a:schemeClr val="bg1"/>
                </a:solidFill>
                <a:latin typeface="Meiryo" panose="020B0604030504040204" pitchFamily="34" charset="-128"/>
                <a:ea typeface="Meiryo" panose="020B0604030504040204" pitchFamily="34" charset="-128"/>
              </a:endParaRPr>
            </a:p>
            <a:p>
              <a:pPr algn="ctr"/>
              <a:r>
                <a:rPr lang="ja-JP" altLang="en-US" sz="600">
                  <a:solidFill>
                    <a:schemeClr val="bg1"/>
                  </a:solidFill>
                  <a:latin typeface="Meiryo" panose="020B0604030504040204" pitchFamily="34" charset="-128"/>
                  <a:ea typeface="Meiryo" panose="020B0604030504040204" pitchFamily="34" charset="-128"/>
                </a:rPr>
                <a:t>失敗</a:t>
              </a:r>
            </a:p>
          </p:txBody>
        </p:sp>
        <p:sp>
          <p:nvSpPr>
            <p:cNvPr id="112" name="円/楕円 111">
              <a:extLst>
                <a:ext uri="{FF2B5EF4-FFF2-40B4-BE49-F238E27FC236}">
                  <a16:creationId xmlns:a16="http://schemas.microsoft.com/office/drawing/2014/main" id="{F4048B76-4084-6C46-BFF8-4D49C480869E}"/>
                </a:ext>
              </a:extLst>
            </p:cNvPr>
            <p:cNvSpPr/>
            <p:nvPr/>
          </p:nvSpPr>
          <p:spPr>
            <a:xfrm>
              <a:off x="1990513" y="5872187"/>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9645C0D1-8772-194A-B983-72D30F4D49E4}"/>
                </a:ext>
              </a:extLst>
            </p:cNvPr>
            <p:cNvSpPr/>
            <p:nvPr/>
          </p:nvSpPr>
          <p:spPr>
            <a:xfrm>
              <a:off x="1992640" y="5954751"/>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14" name="円/楕円 113">
              <a:extLst>
                <a:ext uri="{FF2B5EF4-FFF2-40B4-BE49-F238E27FC236}">
                  <a16:creationId xmlns:a16="http://schemas.microsoft.com/office/drawing/2014/main" id="{1233E42D-8CC5-4D40-BA7B-78733DD6DCDA}"/>
                </a:ext>
              </a:extLst>
            </p:cNvPr>
            <p:cNvSpPr/>
            <p:nvPr/>
          </p:nvSpPr>
          <p:spPr>
            <a:xfrm>
              <a:off x="2607355" y="5878151"/>
              <a:ext cx="327791" cy="327791"/>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C1B896DB-3927-104F-AF04-CD334E8CF0C8}"/>
                </a:ext>
              </a:extLst>
            </p:cNvPr>
            <p:cNvSpPr/>
            <p:nvPr/>
          </p:nvSpPr>
          <p:spPr>
            <a:xfrm>
              <a:off x="2539068" y="5962863"/>
              <a:ext cx="483962"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sp>
          <p:nvSpPr>
            <p:cNvPr id="116" name="円/楕円 115">
              <a:extLst>
                <a:ext uri="{FF2B5EF4-FFF2-40B4-BE49-F238E27FC236}">
                  <a16:creationId xmlns:a16="http://schemas.microsoft.com/office/drawing/2014/main" id="{F36815EA-2DF7-1146-B224-E95EF8147572}"/>
                </a:ext>
              </a:extLst>
            </p:cNvPr>
            <p:cNvSpPr/>
            <p:nvPr/>
          </p:nvSpPr>
          <p:spPr>
            <a:xfrm>
              <a:off x="3231379" y="5870039"/>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a:extLst>
                <a:ext uri="{FF2B5EF4-FFF2-40B4-BE49-F238E27FC236}">
                  <a16:creationId xmlns:a16="http://schemas.microsoft.com/office/drawing/2014/main" id="{C1909301-AA5C-3F45-8A15-A925AE999161}"/>
                </a:ext>
              </a:extLst>
            </p:cNvPr>
            <p:cNvSpPr/>
            <p:nvPr/>
          </p:nvSpPr>
          <p:spPr>
            <a:xfrm>
              <a:off x="3233506" y="5952603"/>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18" name="円/楕円 117">
              <a:extLst>
                <a:ext uri="{FF2B5EF4-FFF2-40B4-BE49-F238E27FC236}">
                  <a16:creationId xmlns:a16="http://schemas.microsoft.com/office/drawing/2014/main" id="{D3189A5D-132E-B842-BB90-E144776FCECA}"/>
                </a:ext>
              </a:extLst>
            </p:cNvPr>
            <p:cNvSpPr/>
            <p:nvPr/>
          </p:nvSpPr>
          <p:spPr>
            <a:xfrm>
              <a:off x="3848221" y="5876003"/>
              <a:ext cx="327791" cy="327791"/>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6A4356FA-2E3F-F940-AC8D-E68D8D86CA53}"/>
                </a:ext>
              </a:extLst>
            </p:cNvPr>
            <p:cNvSpPr/>
            <p:nvPr/>
          </p:nvSpPr>
          <p:spPr>
            <a:xfrm>
              <a:off x="3779934" y="5960715"/>
              <a:ext cx="483962"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sp>
          <p:nvSpPr>
            <p:cNvPr id="120" name="円/楕円 119">
              <a:extLst>
                <a:ext uri="{FF2B5EF4-FFF2-40B4-BE49-F238E27FC236}">
                  <a16:creationId xmlns:a16="http://schemas.microsoft.com/office/drawing/2014/main" id="{2608A8A5-3621-9246-9274-76A16B08F810}"/>
                </a:ext>
              </a:extLst>
            </p:cNvPr>
            <p:cNvSpPr/>
            <p:nvPr/>
          </p:nvSpPr>
          <p:spPr>
            <a:xfrm>
              <a:off x="4468853" y="5870039"/>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a:extLst>
                <a:ext uri="{FF2B5EF4-FFF2-40B4-BE49-F238E27FC236}">
                  <a16:creationId xmlns:a16="http://schemas.microsoft.com/office/drawing/2014/main" id="{0B97F095-C4C3-1A47-91D7-D9166880EEE4}"/>
                </a:ext>
              </a:extLst>
            </p:cNvPr>
            <p:cNvSpPr/>
            <p:nvPr/>
          </p:nvSpPr>
          <p:spPr>
            <a:xfrm>
              <a:off x="4470980" y="5952603"/>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22" name="円/楕円 121">
              <a:extLst>
                <a:ext uri="{FF2B5EF4-FFF2-40B4-BE49-F238E27FC236}">
                  <a16:creationId xmlns:a16="http://schemas.microsoft.com/office/drawing/2014/main" id="{8B8EDB2C-81BD-484E-B82C-733A26581E1C}"/>
                </a:ext>
              </a:extLst>
            </p:cNvPr>
            <p:cNvSpPr/>
            <p:nvPr/>
          </p:nvSpPr>
          <p:spPr>
            <a:xfrm>
              <a:off x="5085695" y="5876003"/>
              <a:ext cx="327791" cy="327791"/>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83F9FB20-BE65-9148-A8DC-57EBDD4D386E}"/>
                </a:ext>
              </a:extLst>
            </p:cNvPr>
            <p:cNvSpPr/>
            <p:nvPr/>
          </p:nvSpPr>
          <p:spPr>
            <a:xfrm>
              <a:off x="5017408" y="5960715"/>
              <a:ext cx="483962"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cxnSp>
          <p:nvCxnSpPr>
            <p:cNvPr id="124" name="直線矢印コネクタ 123">
              <a:extLst>
                <a:ext uri="{FF2B5EF4-FFF2-40B4-BE49-F238E27FC236}">
                  <a16:creationId xmlns:a16="http://schemas.microsoft.com/office/drawing/2014/main" id="{EBC0A2CC-2243-0D40-B667-5EF31B35DE70}"/>
                </a:ext>
              </a:extLst>
            </p:cNvPr>
            <p:cNvCxnSpPr>
              <a:cxnSpLocks/>
              <a:endCxn id="110" idx="2"/>
            </p:cNvCxnSpPr>
            <p:nvPr/>
          </p:nvCxnSpPr>
          <p:spPr>
            <a:xfrm flipV="1">
              <a:off x="1063810"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7" name="直線矢印コネクタ 126">
              <a:extLst>
                <a:ext uri="{FF2B5EF4-FFF2-40B4-BE49-F238E27FC236}">
                  <a16:creationId xmlns:a16="http://schemas.microsoft.com/office/drawing/2014/main" id="{7482654E-44F5-AF4C-8AA9-7A0F4CE74C4D}"/>
                </a:ext>
              </a:extLst>
            </p:cNvPr>
            <p:cNvCxnSpPr>
              <a:cxnSpLocks/>
            </p:cNvCxnSpPr>
            <p:nvPr/>
          </p:nvCxnSpPr>
          <p:spPr>
            <a:xfrm flipV="1">
              <a:off x="1702545"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8" name="直線矢印コネクタ 127">
              <a:extLst>
                <a:ext uri="{FF2B5EF4-FFF2-40B4-BE49-F238E27FC236}">
                  <a16:creationId xmlns:a16="http://schemas.microsoft.com/office/drawing/2014/main" id="{70B54CB2-F669-E748-A791-720DD0C57420}"/>
                </a:ext>
              </a:extLst>
            </p:cNvPr>
            <p:cNvCxnSpPr>
              <a:cxnSpLocks/>
            </p:cNvCxnSpPr>
            <p:nvPr/>
          </p:nvCxnSpPr>
          <p:spPr>
            <a:xfrm flipV="1">
              <a:off x="2307665"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9" name="直線矢印コネクタ 128">
              <a:extLst>
                <a:ext uri="{FF2B5EF4-FFF2-40B4-BE49-F238E27FC236}">
                  <a16:creationId xmlns:a16="http://schemas.microsoft.com/office/drawing/2014/main" id="{5E977E66-6294-B844-B056-AEBE659DBABB}"/>
                </a:ext>
              </a:extLst>
            </p:cNvPr>
            <p:cNvCxnSpPr>
              <a:cxnSpLocks/>
            </p:cNvCxnSpPr>
            <p:nvPr/>
          </p:nvCxnSpPr>
          <p:spPr>
            <a:xfrm flipV="1">
              <a:off x="2953126"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0" name="直線矢印コネクタ 129">
              <a:extLst>
                <a:ext uri="{FF2B5EF4-FFF2-40B4-BE49-F238E27FC236}">
                  <a16:creationId xmlns:a16="http://schemas.microsoft.com/office/drawing/2014/main" id="{C4C82CD6-85B0-FD4F-BAE1-4EC940F5E31E}"/>
                </a:ext>
              </a:extLst>
            </p:cNvPr>
            <p:cNvCxnSpPr>
              <a:cxnSpLocks/>
            </p:cNvCxnSpPr>
            <p:nvPr/>
          </p:nvCxnSpPr>
          <p:spPr>
            <a:xfrm flipV="1">
              <a:off x="3558245" y="6020488"/>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1" name="直線矢印コネクタ 130">
              <a:extLst>
                <a:ext uri="{FF2B5EF4-FFF2-40B4-BE49-F238E27FC236}">
                  <a16:creationId xmlns:a16="http://schemas.microsoft.com/office/drawing/2014/main" id="{369CCF72-DB14-B44D-9CDE-7A47E653A8B4}"/>
                </a:ext>
              </a:extLst>
            </p:cNvPr>
            <p:cNvCxnSpPr>
              <a:cxnSpLocks/>
            </p:cNvCxnSpPr>
            <p:nvPr/>
          </p:nvCxnSpPr>
          <p:spPr>
            <a:xfrm flipV="1">
              <a:off x="4183535" y="6027212"/>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2" name="直線矢印コネクタ 131">
              <a:extLst>
                <a:ext uri="{FF2B5EF4-FFF2-40B4-BE49-F238E27FC236}">
                  <a16:creationId xmlns:a16="http://schemas.microsoft.com/office/drawing/2014/main" id="{829A49AB-0CCA-DC4E-8302-97296D27AB97}"/>
                </a:ext>
              </a:extLst>
            </p:cNvPr>
            <p:cNvCxnSpPr>
              <a:cxnSpLocks/>
            </p:cNvCxnSpPr>
            <p:nvPr/>
          </p:nvCxnSpPr>
          <p:spPr>
            <a:xfrm flipV="1">
              <a:off x="4795378" y="6040659"/>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3" name="下矢印 132">
              <a:extLst>
                <a:ext uri="{FF2B5EF4-FFF2-40B4-BE49-F238E27FC236}">
                  <a16:creationId xmlns:a16="http://schemas.microsoft.com/office/drawing/2014/main" id="{0E730604-662E-4146-8F35-4DF26DF105E7}"/>
                </a:ext>
              </a:extLst>
            </p:cNvPr>
            <p:cNvSpPr/>
            <p:nvPr/>
          </p:nvSpPr>
          <p:spPr>
            <a:xfrm>
              <a:off x="2863066" y="5305474"/>
              <a:ext cx="603238" cy="426123"/>
            </a:xfrm>
            <a:prstGeom prst="down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グループ化 21">
            <a:extLst>
              <a:ext uri="{FF2B5EF4-FFF2-40B4-BE49-F238E27FC236}">
                <a16:creationId xmlns:a16="http://schemas.microsoft.com/office/drawing/2014/main" id="{7E826653-CF7E-14E9-ECF5-3260EC0E5554}"/>
              </a:ext>
            </a:extLst>
          </p:cNvPr>
          <p:cNvGrpSpPr/>
          <p:nvPr/>
        </p:nvGrpSpPr>
        <p:grpSpPr>
          <a:xfrm>
            <a:off x="299103" y="949166"/>
            <a:ext cx="8545793" cy="662287"/>
            <a:chOff x="301690" y="5866315"/>
            <a:chExt cx="8545793" cy="662287"/>
          </a:xfrm>
        </p:grpSpPr>
        <p:grpSp>
          <p:nvGrpSpPr>
            <p:cNvPr id="87" name="グループ化 86">
              <a:extLst>
                <a:ext uri="{FF2B5EF4-FFF2-40B4-BE49-F238E27FC236}">
                  <a16:creationId xmlns:a16="http://schemas.microsoft.com/office/drawing/2014/main" id="{68D989CB-5C54-F10A-314F-B9E867DCEFCB}"/>
                </a:ext>
              </a:extLst>
            </p:cNvPr>
            <p:cNvGrpSpPr/>
            <p:nvPr/>
          </p:nvGrpSpPr>
          <p:grpSpPr>
            <a:xfrm>
              <a:off x="301690" y="5896189"/>
              <a:ext cx="632413" cy="632413"/>
              <a:chOff x="228677" y="5912544"/>
              <a:chExt cx="632413" cy="632413"/>
            </a:xfrm>
          </p:grpSpPr>
          <p:pic>
            <p:nvPicPr>
              <p:cNvPr id="90" name="Picture 2">
                <a:extLst>
                  <a:ext uri="{FF2B5EF4-FFF2-40B4-BE49-F238E27FC236}">
                    <a16:creationId xmlns:a16="http://schemas.microsoft.com/office/drawing/2014/main" id="{DC05FFC4-518A-CD6B-A84F-CC685E1AF297}"/>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1" name="円/楕円 90">
                <a:extLst>
                  <a:ext uri="{FF2B5EF4-FFF2-40B4-BE49-F238E27FC236}">
                    <a16:creationId xmlns:a16="http://schemas.microsoft.com/office/drawing/2014/main" id="{59114A3A-5060-E3C2-0557-317E3632E377}"/>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DE89A12C-596B-972F-F465-47F7205623E4}"/>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a:extLst>
                  <a:ext uri="{FF2B5EF4-FFF2-40B4-BE49-F238E27FC236}">
                    <a16:creationId xmlns:a16="http://schemas.microsoft.com/office/drawing/2014/main" id="{76ED331E-C811-8E37-D1AD-E39A18320C68}"/>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円/楕円 94">
                <a:extLst>
                  <a:ext uri="{FF2B5EF4-FFF2-40B4-BE49-F238E27FC236}">
                    <a16:creationId xmlns:a16="http://schemas.microsoft.com/office/drawing/2014/main" id="{9BB56734-52B0-C63F-A510-5385C820E6E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グループ化 99">
              <a:extLst>
                <a:ext uri="{FF2B5EF4-FFF2-40B4-BE49-F238E27FC236}">
                  <a16:creationId xmlns:a16="http://schemas.microsoft.com/office/drawing/2014/main" id="{48E70D38-A5C7-6EAC-F801-507C2EADE361}"/>
                </a:ext>
              </a:extLst>
            </p:cNvPr>
            <p:cNvGrpSpPr/>
            <p:nvPr/>
          </p:nvGrpSpPr>
          <p:grpSpPr>
            <a:xfrm>
              <a:off x="907019" y="5896188"/>
              <a:ext cx="632413" cy="632413"/>
              <a:chOff x="228677" y="5912544"/>
              <a:chExt cx="632413" cy="632413"/>
            </a:xfrm>
          </p:grpSpPr>
          <p:pic>
            <p:nvPicPr>
              <p:cNvPr id="102" name="Picture 2">
                <a:extLst>
                  <a:ext uri="{FF2B5EF4-FFF2-40B4-BE49-F238E27FC236}">
                    <a16:creationId xmlns:a16="http://schemas.microsoft.com/office/drawing/2014/main" id="{9A2287D5-AB4F-BE55-013B-CBDA9BEF99F5}"/>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05" name="円/楕円 104">
                <a:extLst>
                  <a:ext uri="{FF2B5EF4-FFF2-40B4-BE49-F238E27FC236}">
                    <a16:creationId xmlns:a16="http://schemas.microsoft.com/office/drawing/2014/main" id="{38B03A17-3F16-562F-75A0-C8AEBA5FE003}"/>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円/楕円 105">
                <a:extLst>
                  <a:ext uri="{FF2B5EF4-FFF2-40B4-BE49-F238E27FC236}">
                    <a16:creationId xmlns:a16="http://schemas.microsoft.com/office/drawing/2014/main" id="{DDD4C4A6-A4BA-5EBA-1BDD-B4C03BED54EE}"/>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楕円 106">
                <a:extLst>
                  <a:ext uri="{FF2B5EF4-FFF2-40B4-BE49-F238E27FC236}">
                    <a16:creationId xmlns:a16="http://schemas.microsoft.com/office/drawing/2014/main" id="{2ED607B4-0DF5-9311-9978-88C40BF0EA2D}"/>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a:extLst>
                  <a:ext uri="{FF2B5EF4-FFF2-40B4-BE49-F238E27FC236}">
                    <a16:creationId xmlns:a16="http://schemas.microsoft.com/office/drawing/2014/main" id="{F0DA3B50-614F-EA12-E661-6AC94197007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グループ化 108">
              <a:extLst>
                <a:ext uri="{FF2B5EF4-FFF2-40B4-BE49-F238E27FC236}">
                  <a16:creationId xmlns:a16="http://schemas.microsoft.com/office/drawing/2014/main" id="{26F64786-E67E-B5D8-7C64-77A041A64436}"/>
                </a:ext>
              </a:extLst>
            </p:cNvPr>
            <p:cNvGrpSpPr/>
            <p:nvPr/>
          </p:nvGrpSpPr>
          <p:grpSpPr>
            <a:xfrm>
              <a:off x="1518281" y="5891992"/>
              <a:ext cx="632413" cy="632413"/>
              <a:chOff x="228677" y="5912544"/>
              <a:chExt cx="632413" cy="632413"/>
            </a:xfrm>
          </p:grpSpPr>
          <p:pic>
            <p:nvPicPr>
              <p:cNvPr id="125" name="Picture 2">
                <a:extLst>
                  <a:ext uri="{FF2B5EF4-FFF2-40B4-BE49-F238E27FC236}">
                    <a16:creationId xmlns:a16="http://schemas.microsoft.com/office/drawing/2014/main" id="{C9E39F65-FB33-34D6-77F2-3D27A8BB1102}"/>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26" name="円/楕円 125">
                <a:extLst>
                  <a:ext uri="{FF2B5EF4-FFF2-40B4-BE49-F238E27FC236}">
                    <a16:creationId xmlns:a16="http://schemas.microsoft.com/office/drawing/2014/main" id="{60665F20-760A-4B5D-2158-8149E01C3DC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a:extLst>
                  <a:ext uri="{FF2B5EF4-FFF2-40B4-BE49-F238E27FC236}">
                    <a16:creationId xmlns:a16="http://schemas.microsoft.com/office/drawing/2014/main" id="{F8119DD4-01A3-385B-1BB9-57FB73F239F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円/楕円 134">
                <a:extLst>
                  <a:ext uri="{FF2B5EF4-FFF2-40B4-BE49-F238E27FC236}">
                    <a16:creationId xmlns:a16="http://schemas.microsoft.com/office/drawing/2014/main" id="{6AB96D49-0A2A-F573-34FD-EF231407479F}"/>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0D5D567D-3633-DCB0-A7D0-32E3A27FA0C5}"/>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グループ化 136">
              <a:extLst>
                <a:ext uri="{FF2B5EF4-FFF2-40B4-BE49-F238E27FC236}">
                  <a16:creationId xmlns:a16="http://schemas.microsoft.com/office/drawing/2014/main" id="{F2963C39-92A2-85A6-F111-B97F45B99438}"/>
                </a:ext>
              </a:extLst>
            </p:cNvPr>
            <p:cNvGrpSpPr/>
            <p:nvPr/>
          </p:nvGrpSpPr>
          <p:grpSpPr>
            <a:xfrm>
              <a:off x="2123610" y="5891991"/>
              <a:ext cx="632413" cy="632413"/>
              <a:chOff x="228677" y="5912544"/>
              <a:chExt cx="632413" cy="632413"/>
            </a:xfrm>
          </p:grpSpPr>
          <p:pic>
            <p:nvPicPr>
              <p:cNvPr id="138" name="Picture 2">
                <a:extLst>
                  <a:ext uri="{FF2B5EF4-FFF2-40B4-BE49-F238E27FC236}">
                    <a16:creationId xmlns:a16="http://schemas.microsoft.com/office/drawing/2014/main" id="{97CB5633-F0BA-2CDD-17EC-9FA3C166FF8C}"/>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39" name="円/楕円 138">
                <a:extLst>
                  <a:ext uri="{FF2B5EF4-FFF2-40B4-BE49-F238E27FC236}">
                    <a16:creationId xmlns:a16="http://schemas.microsoft.com/office/drawing/2014/main" id="{0BCB96C7-1059-A19E-A28D-3CBDC09C04F4}"/>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a:extLst>
                  <a:ext uri="{FF2B5EF4-FFF2-40B4-BE49-F238E27FC236}">
                    <a16:creationId xmlns:a16="http://schemas.microsoft.com/office/drawing/2014/main" id="{ABD3D65B-BB77-245A-0C89-25CF49F4993C}"/>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a:extLst>
                  <a:ext uri="{FF2B5EF4-FFF2-40B4-BE49-F238E27FC236}">
                    <a16:creationId xmlns:a16="http://schemas.microsoft.com/office/drawing/2014/main" id="{367AD181-CD3F-A812-2AE1-BD03FD02664A}"/>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a:extLst>
                  <a:ext uri="{FF2B5EF4-FFF2-40B4-BE49-F238E27FC236}">
                    <a16:creationId xmlns:a16="http://schemas.microsoft.com/office/drawing/2014/main" id="{89F8CD91-97EC-64A9-6EB2-E09AC592B09D}"/>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グループ化 142">
              <a:extLst>
                <a:ext uri="{FF2B5EF4-FFF2-40B4-BE49-F238E27FC236}">
                  <a16:creationId xmlns:a16="http://schemas.microsoft.com/office/drawing/2014/main" id="{E9149C0A-BA9F-31A8-F03E-6EFCF0894139}"/>
                </a:ext>
              </a:extLst>
            </p:cNvPr>
            <p:cNvGrpSpPr/>
            <p:nvPr/>
          </p:nvGrpSpPr>
          <p:grpSpPr>
            <a:xfrm>
              <a:off x="2737174" y="5879972"/>
              <a:ext cx="632413" cy="632413"/>
              <a:chOff x="228677" y="5912544"/>
              <a:chExt cx="632413" cy="632413"/>
            </a:xfrm>
          </p:grpSpPr>
          <p:pic>
            <p:nvPicPr>
              <p:cNvPr id="144" name="Picture 2">
                <a:extLst>
                  <a:ext uri="{FF2B5EF4-FFF2-40B4-BE49-F238E27FC236}">
                    <a16:creationId xmlns:a16="http://schemas.microsoft.com/office/drawing/2014/main" id="{1432185D-1C45-28CB-BFA9-067DAD865BB2}"/>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45" name="円/楕円 144">
                <a:extLst>
                  <a:ext uri="{FF2B5EF4-FFF2-40B4-BE49-F238E27FC236}">
                    <a16:creationId xmlns:a16="http://schemas.microsoft.com/office/drawing/2014/main" id="{028314C5-D01B-8B59-FF1E-D809C5D0C3FD}"/>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円/楕円 145">
                <a:extLst>
                  <a:ext uri="{FF2B5EF4-FFF2-40B4-BE49-F238E27FC236}">
                    <a16:creationId xmlns:a16="http://schemas.microsoft.com/office/drawing/2014/main" id="{BD0BE983-5A73-5C07-535D-AC6682B1DAE7}"/>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B881DC86-20C0-0A81-AA52-2B2837D0D807}"/>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139A555B-0670-8FB6-6941-F655ED37BC6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グループ化 148">
              <a:extLst>
                <a:ext uri="{FF2B5EF4-FFF2-40B4-BE49-F238E27FC236}">
                  <a16:creationId xmlns:a16="http://schemas.microsoft.com/office/drawing/2014/main" id="{C7945328-4FB1-F624-831D-1AC28C762273}"/>
                </a:ext>
              </a:extLst>
            </p:cNvPr>
            <p:cNvGrpSpPr/>
            <p:nvPr/>
          </p:nvGrpSpPr>
          <p:grpSpPr>
            <a:xfrm>
              <a:off x="3342503" y="5879971"/>
              <a:ext cx="632413" cy="632413"/>
              <a:chOff x="228677" y="5912544"/>
              <a:chExt cx="632413" cy="632413"/>
            </a:xfrm>
          </p:grpSpPr>
          <p:pic>
            <p:nvPicPr>
              <p:cNvPr id="150" name="Picture 2">
                <a:extLst>
                  <a:ext uri="{FF2B5EF4-FFF2-40B4-BE49-F238E27FC236}">
                    <a16:creationId xmlns:a16="http://schemas.microsoft.com/office/drawing/2014/main" id="{2A2E6D57-CADC-AC71-67DD-9576F1332C3B}"/>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1" name="円/楕円 150">
                <a:extLst>
                  <a:ext uri="{FF2B5EF4-FFF2-40B4-BE49-F238E27FC236}">
                    <a16:creationId xmlns:a16="http://schemas.microsoft.com/office/drawing/2014/main" id="{3509800F-B6EB-F706-D2BD-B59C0151DE14}"/>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a:extLst>
                  <a:ext uri="{FF2B5EF4-FFF2-40B4-BE49-F238E27FC236}">
                    <a16:creationId xmlns:a16="http://schemas.microsoft.com/office/drawing/2014/main" id="{41295B17-D67D-7EBA-FE37-57D81BA9EEE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FE5B53D2-5253-424F-A897-4C9A9D743915}"/>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A692B051-6EAD-6EE7-E68B-06EBD9858A75}"/>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5" name="グループ化 154">
              <a:extLst>
                <a:ext uri="{FF2B5EF4-FFF2-40B4-BE49-F238E27FC236}">
                  <a16:creationId xmlns:a16="http://schemas.microsoft.com/office/drawing/2014/main" id="{98556906-19FA-D0A5-2EBC-83F3D60EEA75}"/>
                </a:ext>
              </a:extLst>
            </p:cNvPr>
            <p:cNvGrpSpPr/>
            <p:nvPr/>
          </p:nvGrpSpPr>
          <p:grpSpPr>
            <a:xfrm>
              <a:off x="3953765" y="5875775"/>
              <a:ext cx="632413" cy="632413"/>
              <a:chOff x="228677" y="5912544"/>
              <a:chExt cx="632413" cy="632413"/>
            </a:xfrm>
          </p:grpSpPr>
          <p:pic>
            <p:nvPicPr>
              <p:cNvPr id="156" name="Picture 2">
                <a:extLst>
                  <a:ext uri="{FF2B5EF4-FFF2-40B4-BE49-F238E27FC236}">
                    <a16:creationId xmlns:a16="http://schemas.microsoft.com/office/drawing/2014/main" id="{71267B41-BD93-564C-E4C6-37B8478E2210}"/>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7" name="円/楕円 156">
                <a:extLst>
                  <a:ext uri="{FF2B5EF4-FFF2-40B4-BE49-F238E27FC236}">
                    <a16:creationId xmlns:a16="http://schemas.microsoft.com/office/drawing/2014/main" id="{78A59E9C-02F2-7BCF-9949-BEDCC9620D32}"/>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円/楕円 157">
                <a:extLst>
                  <a:ext uri="{FF2B5EF4-FFF2-40B4-BE49-F238E27FC236}">
                    <a16:creationId xmlns:a16="http://schemas.microsoft.com/office/drawing/2014/main" id="{E1F86935-5B3D-2E2A-83CD-F966C831B0F4}"/>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円/楕円 158">
                <a:extLst>
                  <a:ext uri="{FF2B5EF4-FFF2-40B4-BE49-F238E27FC236}">
                    <a16:creationId xmlns:a16="http://schemas.microsoft.com/office/drawing/2014/main" id="{95C04286-4E2A-A40C-4F36-D1627C00B88C}"/>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a:extLst>
                  <a:ext uri="{FF2B5EF4-FFF2-40B4-BE49-F238E27FC236}">
                    <a16:creationId xmlns:a16="http://schemas.microsoft.com/office/drawing/2014/main" id="{90FC2896-7958-30DF-3DA7-BB60855E4873}"/>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1" name="グループ化 160">
              <a:extLst>
                <a:ext uri="{FF2B5EF4-FFF2-40B4-BE49-F238E27FC236}">
                  <a16:creationId xmlns:a16="http://schemas.microsoft.com/office/drawing/2014/main" id="{0D3B1B70-384B-0123-9E8F-862BCF5D2F48}"/>
                </a:ext>
              </a:extLst>
            </p:cNvPr>
            <p:cNvGrpSpPr/>
            <p:nvPr/>
          </p:nvGrpSpPr>
          <p:grpSpPr>
            <a:xfrm>
              <a:off x="4559094" y="5875774"/>
              <a:ext cx="632413" cy="632413"/>
              <a:chOff x="228677" y="5912544"/>
              <a:chExt cx="632413" cy="632413"/>
            </a:xfrm>
          </p:grpSpPr>
          <p:pic>
            <p:nvPicPr>
              <p:cNvPr id="162" name="Picture 2">
                <a:extLst>
                  <a:ext uri="{FF2B5EF4-FFF2-40B4-BE49-F238E27FC236}">
                    <a16:creationId xmlns:a16="http://schemas.microsoft.com/office/drawing/2014/main" id="{92CF2274-14A0-D0CC-E1C9-89ABB3DD49F7}"/>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63" name="円/楕円 162">
                <a:extLst>
                  <a:ext uri="{FF2B5EF4-FFF2-40B4-BE49-F238E27FC236}">
                    <a16:creationId xmlns:a16="http://schemas.microsoft.com/office/drawing/2014/main" id="{E4E7B8A9-281D-400C-711D-5874424D7154}"/>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a:extLst>
                  <a:ext uri="{FF2B5EF4-FFF2-40B4-BE49-F238E27FC236}">
                    <a16:creationId xmlns:a16="http://schemas.microsoft.com/office/drawing/2014/main" id="{7024B651-FE12-9375-5004-2DBB1F9479D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a:extLst>
                  <a:ext uri="{FF2B5EF4-FFF2-40B4-BE49-F238E27FC236}">
                    <a16:creationId xmlns:a16="http://schemas.microsoft.com/office/drawing/2014/main" id="{B8E96D00-9960-09C2-6375-2A74F65E4664}"/>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311228DF-AB1C-BE0E-7994-2627CD7766C1}"/>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7" name="グループ化 166">
              <a:extLst>
                <a:ext uri="{FF2B5EF4-FFF2-40B4-BE49-F238E27FC236}">
                  <a16:creationId xmlns:a16="http://schemas.microsoft.com/office/drawing/2014/main" id="{16F2EBAD-93CC-F935-5380-C902EF8A4BFD}"/>
                </a:ext>
              </a:extLst>
            </p:cNvPr>
            <p:cNvGrpSpPr/>
            <p:nvPr/>
          </p:nvGrpSpPr>
          <p:grpSpPr>
            <a:xfrm>
              <a:off x="5171923" y="5870513"/>
              <a:ext cx="632413" cy="632413"/>
              <a:chOff x="228677" y="5912544"/>
              <a:chExt cx="632413" cy="632413"/>
            </a:xfrm>
          </p:grpSpPr>
          <p:pic>
            <p:nvPicPr>
              <p:cNvPr id="168" name="Picture 2">
                <a:extLst>
                  <a:ext uri="{FF2B5EF4-FFF2-40B4-BE49-F238E27FC236}">
                    <a16:creationId xmlns:a16="http://schemas.microsoft.com/office/drawing/2014/main" id="{058D340E-A764-FDE4-82CB-3A1C1EA8D323}"/>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69" name="円/楕円 168">
                <a:extLst>
                  <a:ext uri="{FF2B5EF4-FFF2-40B4-BE49-F238E27FC236}">
                    <a16:creationId xmlns:a16="http://schemas.microsoft.com/office/drawing/2014/main" id="{2BAEE1F9-EEB0-CD52-17E3-8E4198245E8A}"/>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48753893-9A97-4553-4536-8E926EE58D5C}"/>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円/楕円 170">
                <a:extLst>
                  <a:ext uri="{FF2B5EF4-FFF2-40B4-BE49-F238E27FC236}">
                    <a16:creationId xmlns:a16="http://schemas.microsoft.com/office/drawing/2014/main" id="{91E4C035-691B-EFAF-0AC0-F5FA232A7A34}"/>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6242043D-1880-F67B-6734-E6B6CEB14271}"/>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グループ化 172">
              <a:extLst>
                <a:ext uri="{FF2B5EF4-FFF2-40B4-BE49-F238E27FC236}">
                  <a16:creationId xmlns:a16="http://schemas.microsoft.com/office/drawing/2014/main" id="{05D49294-2C98-2485-25C0-2F2A8400481C}"/>
                </a:ext>
              </a:extLst>
            </p:cNvPr>
            <p:cNvGrpSpPr/>
            <p:nvPr/>
          </p:nvGrpSpPr>
          <p:grpSpPr>
            <a:xfrm>
              <a:off x="5777252" y="5870512"/>
              <a:ext cx="632413" cy="632413"/>
              <a:chOff x="228677" y="5912544"/>
              <a:chExt cx="632413" cy="632413"/>
            </a:xfrm>
          </p:grpSpPr>
          <p:pic>
            <p:nvPicPr>
              <p:cNvPr id="174" name="Picture 2">
                <a:extLst>
                  <a:ext uri="{FF2B5EF4-FFF2-40B4-BE49-F238E27FC236}">
                    <a16:creationId xmlns:a16="http://schemas.microsoft.com/office/drawing/2014/main" id="{70120122-578C-94F3-3F37-A8490B4F8D5B}"/>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75" name="円/楕円 174">
                <a:extLst>
                  <a:ext uri="{FF2B5EF4-FFF2-40B4-BE49-F238E27FC236}">
                    <a16:creationId xmlns:a16="http://schemas.microsoft.com/office/drawing/2014/main" id="{4D907EEF-EE26-4B8C-BC37-8499B94D130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円/楕円 175">
                <a:extLst>
                  <a:ext uri="{FF2B5EF4-FFF2-40B4-BE49-F238E27FC236}">
                    <a16:creationId xmlns:a16="http://schemas.microsoft.com/office/drawing/2014/main" id="{FC8BE27F-2BBE-7931-8B37-642DFC8A3150}"/>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a:extLst>
                  <a:ext uri="{FF2B5EF4-FFF2-40B4-BE49-F238E27FC236}">
                    <a16:creationId xmlns:a16="http://schemas.microsoft.com/office/drawing/2014/main" id="{58C18495-5222-3193-17C8-E730734A3DD6}"/>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A9A9BD0B-72C0-1489-C072-00CF8A188983}"/>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9" name="グループ化 178">
              <a:extLst>
                <a:ext uri="{FF2B5EF4-FFF2-40B4-BE49-F238E27FC236}">
                  <a16:creationId xmlns:a16="http://schemas.microsoft.com/office/drawing/2014/main" id="{2F2A0CF8-A2A4-23D8-5AFF-B730203B7AE0}"/>
                </a:ext>
              </a:extLst>
            </p:cNvPr>
            <p:cNvGrpSpPr/>
            <p:nvPr/>
          </p:nvGrpSpPr>
          <p:grpSpPr>
            <a:xfrm>
              <a:off x="6388514" y="5866316"/>
              <a:ext cx="632413" cy="632413"/>
              <a:chOff x="228677" y="5912544"/>
              <a:chExt cx="632413" cy="632413"/>
            </a:xfrm>
          </p:grpSpPr>
          <p:pic>
            <p:nvPicPr>
              <p:cNvPr id="180" name="Picture 2">
                <a:extLst>
                  <a:ext uri="{FF2B5EF4-FFF2-40B4-BE49-F238E27FC236}">
                    <a16:creationId xmlns:a16="http://schemas.microsoft.com/office/drawing/2014/main" id="{B1CC5022-2030-2834-1D0F-DF7A3938602C}"/>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1" name="円/楕円 180">
                <a:extLst>
                  <a:ext uri="{FF2B5EF4-FFF2-40B4-BE49-F238E27FC236}">
                    <a16:creationId xmlns:a16="http://schemas.microsoft.com/office/drawing/2014/main" id="{82E67C5F-A7D9-7E5F-82D0-682BF8238FE3}"/>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円/楕円 181">
                <a:extLst>
                  <a:ext uri="{FF2B5EF4-FFF2-40B4-BE49-F238E27FC236}">
                    <a16:creationId xmlns:a16="http://schemas.microsoft.com/office/drawing/2014/main" id="{398058EA-6ACB-A3C9-151F-A4F725E39BA8}"/>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円/楕円 182">
                <a:extLst>
                  <a:ext uri="{FF2B5EF4-FFF2-40B4-BE49-F238E27FC236}">
                    <a16:creationId xmlns:a16="http://schemas.microsoft.com/office/drawing/2014/main" id="{8960B53B-9B2E-4AA8-5CC8-955EEACEA75D}"/>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a:extLst>
                  <a:ext uri="{FF2B5EF4-FFF2-40B4-BE49-F238E27FC236}">
                    <a16:creationId xmlns:a16="http://schemas.microsoft.com/office/drawing/2014/main" id="{5B7AC2BA-D1EA-1F5E-5230-35028F0A6C00}"/>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5" name="グループ化 184">
              <a:extLst>
                <a:ext uri="{FF2B5EF4-FFF2-40B4-BE49-F238E27FC236}">
                  <a16:creationId xmlns:a16="http://schemas.microsoft.com/office/drawing/2014/main" id="{E2C8BE0B-372C-E90D-1AD5-8A7CFDD61441}"/>
                </a:ext>
              </a:extLst>
            </p:cNvPr>
            <p:cNvGrpSpPr/>
            <p:nvPr/>
          </p:nvGrpSpPr>
          <p:grpSpPr>
            <a:xfrm>
              <a:off x="6993843" y="5866315"/>
              <a:ext cx="632413" cy="632413"/>
              <a:chOff x="228677" y="5912544"/>
              <a:chExt cx="632413" cy="632413"/>
            </a:xfrm>
          </p:grpSpPr>
          <p:pic>
            <p:nvPicPr>
              <p:cNvPr id="186" name="Picture 2">
                <a:extLst>
                  <a:ext uri="{FF2B5EF4-FFF2-40B4-BE49-F238E27FC236}">
                    <a16:creationId xmlns:a16="http://schemas.microsoft.com/office/drawing/2014/main" id="{B79AD5F6-90CA-4D4F-0365-738FBF7AF857}"/>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7" name="円/楕円 186">
                <a:extLst>
                  <a:ext uri="{FF2B5EF4-FFF2-40B4-BE49-F238E27FC236}">
                    <a16:creationId xmlns:a16="http://schemas.microsoft.com/office/drawing/2014/main" id="{07E35B04-548F-31E1-14F1-EFB373CC085F}"/>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a:extLst>
                  <a:ext uri="{FF2B5EF4-FFF2-40B4-BE49-F238E27FC236}">
                    <a16:creationId xmlns:a16="http://schemas.microsoft.com/office/drawing/2014/main" id="{BB0CC002-29F6-CEF9-836D-C33E1E342940}"/>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a:extLst>
                  <a:ext uri="{FF2B5EF4-FFF2-40B4-BE49-F238E27FC236}">
                    <a16:creationId xmlns:a16="http://schemas.microsoft.com/office/drawing/2014/main" id="{FE8EF4A4-6253-7471-F58F-5DD6726A8601}"/>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円/楕円 189">
                <a:extLst>
                  <a:ext uri="{FF2B5EF4-FFF2-40B4-BE49-F238E27FC236}">
                    <a16:creationId xmlns:a16="http://schemas.microsoft.com/office/drawing/2014/main" id="{882E44F6-67F5-CAB8-63D3-ED41ABAE7FD8}"/>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1" name="グループ化 190">
              <a:extLst>
                <a:ext uri="{FF2B5EF4-FFF2-40B4-BE49-F238E27FC236}">
                  <a16:creationId xmlns:a16="http://schemas.microsoft.com/office/drawing/2014/main" id="{424BF2D2-B722-EC5D-BB45-F028A9BABB81}"/>
                </a:ext>
              </a:extLst>
            </p:cNvPr>
            <p:cNvGrpSpPr/>
            <p:nvPr/>
          </p:nvGrpSpPr>
          <p:grpSpPr>
            <a:xfrm>
              <a:off x="7603808" y="5876420"/>
              <a:ext cx="632413" cy="632413"/>
              <a:chOff x="228677" y="5912544"/>
              <a:chExt cx="632413" cy="632413"/>
            </a:xfrm>
          </p:grpSpPr>
          <p:pic>
            <p:nvPicPr>
              <p:cNvPr id="192" name="Picture 2">
                <a:extLst>
                  <a:ext uri="{FF2B5EF4-FFF2-40B4-BE49-F238E27FC236}">
                    <a16:creationId xmlns:a16="http://schemas.microsoft.com/office/drawing/2014/main" id="{91605769-8AEE-B9EE-5661-60C46DBDEEED}"/>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93" name="円/楕円 192">
                <a:extLst>
                  <a:ext uri="{FF2B5EF4-FFF2-40B4-BE49-F238E27FC236}">
                    <a16:creationId xmlns:a16="http://schemas.microsoft.com/office/drawing/2014/main" id="{B7E629DC-9C5D-E3E6-B608-0677957BF13B}"/>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円/楕円 193">
                <a:extLst>
                  <a:ext uri="{FF2B5EF4-FFF2-40B4-BE49-F238E27FC236}">
                    <a16:creationId xmlns:a16="http://schemas.microsoft.com/office/drawing/2014/main" id="{846BF9C2-FF5E-B432-A053-781E3F4DF5CC}"/>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円/楕円 194">
                <a:extLst>
                  <a:ext uri="{FF2B5EF4-FFF2-40B4-BE49-F238E27FC236}">
                    <a16:creationId xmlns:a16="http://schemas.microsoft.com/office/drawing/2014/main" id="{DC5DC701-49D6-1009-DC80-7E6276897E6D}"/>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855B37A4-2AF9-919C-D86A-5E6A9DB2A522}"/>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7" name="グループ化 196">
              <a:extLst>
                <a:ext uri="{FF2B5EF4-FFF2-40B4-BE49-F238E27FC236}">
                  <a16:creationId xmlns:a16="http://schemas.microsoft.com/office/drawing/2014/main" id="{F0E82FDA-F16F-23D0-DE00-04C4D999E523}"/>
                </a:ext>
              </a:extLst>
            </p:cNvPr>
            <p:cNvGrpSpPr/>
            <p:nvPr/>
          </p:nvGrpSpPr>
          <p:grpSpPr>
            <a:xfrm>
              <a:off x="8215070" y="5872224"/>
              <a:ext cx="632413" cy="632413"/>
              <a:chOff x="228677" y="5912544"/>
              <a:chExt cx="632413" cy="632413"/>
            </a:xfrm>
          </p:grpSpPr>
          <p:pic>
            <p:nvPicPr>
              <p:cNvPr id="198" name="Picture 2">
                <a:extLst>
                  <a:ext uri="{FF2B5EF4-FFF2-40B4-BE49-F238E27FC236}">
                    <a16:creationId xmlns:a16="http://schemas.microsoft.com/office/drawing/2014/main" id="{AED0993E-4D91-9F6E-3FBD-1E2A80841D72}"/>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99" name="円/楕円 198">
                <a:extLst>
                  <a:ext uri="{FF2B5EF4-FFF2-40B4-BE49-F238E27FC236}">
                    <a16:creationId xmlns:a16="http://schemas.microsoft.com/office/drawing/2014/main" id="{8EBEA326-CE4F-FB9C-9DAF-F54FDA454B29}"/>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2FB792BE-3BCC-4E11-76F4-D451708B2FB0}"/>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ED9CF26E-FEE1-528B-5560-16D1BAF65657}"/>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59A9507B-BA3E-DF10-C664-69A92267A68C}"/>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3" name="テキスト ボックス 202">
              <a:extLst>
                <a:ext uri="{FF2B5EF4-FFF2-40B4-BE49-F238E27FC236}">
                  <a16:creationId xmlns:a16="http://schemas.microsoft.com/office/drawing/2014/main" id="{D486121F-091E-CEFA-F0AE-0CD754598C4B}"/>
                </a:ext>
              </a:extLst>
            </p:cNvPr>
            <p:cNvSpPr txBox="1"/>
            <p:nvPr/>
          </p:nvSpPr>
          <p:spPr>
            <a:xfrm>
              <a:off x="1928467" y="6048146"/>
              <a:ext cx="5262980" cy="369332"/>
            </a:xfrm>
            <a:prstGeom prst="rect">
              <a:avLst/>
            </a:prstGeom>
            <a:noFill/>
          </p:spPr>
          <p:txBody>
            <a:bodyPr wrap="none" rtlCol="0">
              <a:spAutoFit/>
            </a:bodyPr>
            <a:lstStyle/>
            <a:p>
              <a:pPr algn="ctr"/>
              <a:r>
                <a:rPr kumimoji="1" lang="ja-JP" altLang="en-US">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小さな単位のプロセスで</a:t>
              </a:r>
              <a:r>
                <a:rPr lang="ja-JP" altLang="en-US">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改善を継続的に繰り返す</a:t>
              </a:r>
              <a:endParaRPr kumimoji="1" lang="ja-JP" altLang="en-US">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89" name="正方形/長方形 288">
            <a:extLst>
              <a:ext uri="{FF2B5EF4-FFF2-40B4-BE49-F238E27FC236}">
                <a16:creationId xmlns:a16="http://schemas.microsoft.com/office/drawing/2014/main" id="{51AA1627-49D6-CAA4-16D1-D118A7C306A9}"/>
              </a:ext>
            </a:extLst>
          </p:cNvPr>
          <p:cNvSpPr/>
          <p:nvPr/>
        </p:nvSpPr>
        <p:spPr>
          <a:xfrm>
            <a:off x="386401" y="4691100"/>
            <a:ext cx="8371196" cy="738664"/>
          </a:xfrm>
          <a:prstGeom prst="rect">
            <a:avLst/>
          </a:prstGeom>
        </p:spPr>
        <p:txBody>
          <a:bodyPr wrap="square">
            <a:spAutoFit/>
          </a:bodyPr>
          <a:lstStyle/>
          <a:p>
            <a:pPr marL="285750" indent="-285750">
              <a:buFont typeface="Wingdings" pitchFamily="2" charset="2"/>
              <a:buChar char="l"/>
            </a:pPr>
            <a:r>
              <a:rPr lang="ja-JP" altLang="en-US" sz="1400" b="1">
                <a:solidFill>
                  <a:schemeClr val="accent6">
                    <a:lumMod val="75000"/>
                  </a:schemeClr>
                </a:solidFill>
                <a:latin typeface="Meiryo" panose="020B0604030504040204" pitchFamily="34" charset="-128"/>
                <a:ea typeface="Meiryo" panose="020B0604030504040204" pitchFamily="34" charset="-128"/>
              </a:rPr>
              <a:t>早い段階で問題を発見できる</a:t>
            </a:r>
            <a:r>
              <a:rPr lang="ja-JP" altLang="en-US" sz="1400">
                <a:latin typeface="Meiryo" panose="020B0604030504040204" pitchFamily="34" charset="-128"/>
                <a:ea typeface="Meiryo" panose="020B0604030504040204" pitchFamily="34" charset="-128"/>
              </a:rPr>
              <a:t>：ソースコードを変更してすぐデプロイとテストができるため</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b="1">
                <a:solidFill>
                  <a:schemeClr val="accent6">
                    <a:lumMod val="75000"/>
                  </a:schemeClr>
                </a:solidFill>
                <a:latin typeface="Meiryo" panose="020B0604030504040204" pitchFamily="34" charset="-128"/>
                <a:ea typeface="Meiryo" panose="020B0604030504040204" pitchFamily="34" charset="-128"/>
              </a:rPr>
              <a:t>ヒューマンエラーを防げる</a:t>
            </a:r>
            <a:r>
              <a:rPr lang="ja-JP" altLang="en-US" sz="1400">
                <a:latin typeface="Meiryo" panose="020B0604030504040204" pitchFamily="34" charset="-128"/>
                <a:ea typeface="Meiryo" panose="020B0604030504040204" pitchFamily="34" charset="-128"/>
              </a:rPr>
              <a:t>：テストやビルド、デプロイなどを自動化・省力化するから</a:t>
            </a:r>
          </a:p>
          <a:p>
            <a:pPr marL="285750" indent="-285750">
              <a:buFont typeface="Wingdings" pitchFamily="2" charset="2"/>
              <a:buChar char="l"/>
            </a:pPr>
            <a:r>
              <a:rPr lang="ja-JP" altLang="en-US" sz="1400" b="1">
                <a:solidFill>
                  <a:schemeClr val="accent6">
                    <a:lumMod val="75000"/>
                  </a:schemeClr>
                </a:solidFill>
                <a:latin typeface="Meiryo" panose="020B0604030504040204" pitchFamily="34" charset="-128"/>
                <a:ea typeface="Meiryo" panose="020B0604030504040204" pitchFamily="34" charset="-128"/>
              </a:rPr>
              <a:t>問題点や修正のステータスを把握しやすい</a:t>
            </a:r>
            <a:r>
              <a:rPr lang="ja-JP" altLang="en-US" sz="1400">
                <a:latin typeface="Meiryo" panose="020B0604030504040204" pitchFamily="34" charset="-128"/>
                <a:ea typeface="Meiryo" panose="020B0604030504040204" pitchFamily="34" charset="-128"/>
              </a:rPr>
              <a:t>：開発と運用が稼働状況を共有するから</a:t>
            </a:r>
            <a:endParaRPr lang="en-US" altLang="ja-JP" sz="1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9888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DevOps</a:t>
            </a:r>
            <a:r>
              <a:rPr kumimoji="1" lang="ja-JP" altLang="en-US" dirty="0"/>
              <a:t>とは</a:t>
            </a:r>
          </a:p>
        </p:txBody>
      </p:sp>
      <p:sp>
        <p:nvSpPr>
          <p:cNvPr id="4" name="正方形/長方形 3"/>
          <p:cNvSpPr/>
          <p:nvPr/>
        </p:nvSpPr>
        <p:spPr>
          <a:xfrm>
            <a:off x="653826" y="4244445"/>
            <a:ext cx="1224136" cy="22322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開発</a:t>
            </a:r>
          </a:p>
        </p:txBody>
      </p:sp>
      <p:sp>
        <p:nvSpPr>
          <p:cNvPr id="5" name="正方形/長方形 4"/>
          <p:cNvSpPr/>
          <p:nvPr/>
        </p:nvSpPr>
        <p:spPr>
          <a:xfrm>
            <a:off x="2623805" y="4244445"/>
            <a:ext cx="1224136" cy="22322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運用</a:t>
            </a:r>
          </a:p>
        </p:txBody>
      </p:sp>
      <p:sp>
        <p:nvSpPr>
          <p:cNvPr id="6" name="下カーブ矢印 5"/>
          <p:cNvSpPr/>
          <p:nvPr/>
        </p:nvSpPr>
        <p:spPr>
          <a:xfrm>
            <a:off x="1172398" y="4244445"/>
            <a:ext cx="2304256" cy="864096"/>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panose="020B0604030504040204" pitchFamily="34" charset="-128"/>
              <a:ea typeface="Meiryo" panose="020B0604030504040204" pitchFamily="34" charset="-128"/>
            </a:endParaRPr>
          </a:p>
        </p:txBody>
      </p:sp>
      <p:sp>
        <p:nvSpPr>
          <p:cNvPr id="7" name="下カーブ矢印 6"/>
          <p:cNvSpPr/>
          <p:nvPr/>
        </p:nvSpPr>
        <p:spPr>
          <a:xfrm rot="10800000">
            <a:off x="1100390" y="5612597"/>
            <a:ext cx="2304256" cy="864096"/>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panose="020B0604030504040204" pitchFamily="34" charset="-128"/>
              <a:ea typeface="Meiryo" panose="020B0604030504040204" pitchFamily="34" charset="-128"/>
            </a:endParaRPr>
          </a:p>
        </p:txBody>
      </p:sp>
      <p:sp>
        <p:nvSpPr>
          <p:cNvPr id="8" name="正方形/長方形 7"/>
          <p:cNvSpPr/>
          <p:nvPr/>
        </p:nvSpPr>
        <p:spPr>
          <a:xfrm>
            <a:off x="740350" y="6044645"/>
            <a:ext cx="3024336" cy="288032"/>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accent6">
                    <a:lumMod val="75000"/>
                  </a:schemeClr>
                </a:solidFill>
                <a:latin typeface="Meiryo" panose="020B0604030504040204" pitchFamily="34" charset="-128"/>
                <a:ea typeface="Meiryo" panose="020B0604030504040204" pitchFamily="34" charset="-128"/>
              </a:rPr>
              <a:t>DevOps</a:t>
            </a:r>
            <a:r>
              <a:rPr kumimoji="1" lang="ja-JP" altLang="en-US" sz="1600" dirty="0">
                <a:solidFill>
                  <a:schemeClr val="accent6">
                    <a:lumMod val="75000"/>
                  </a:schemeClr>
                </a:solidFill>
                <a:latin typeface="Meiryo" panose="020B0604030504040204" pitchFamily="34" charset="-128"/>
                <a:ea typeface="Meiryo" panose="020B0604030504040204" pitchFamily="34" charset="-128"/>
              </a:rPr>
              <a:t>ツール</a:t>
            </a:r>
          </a:p>
        </p:txBody>
      </p:sp>
      <p:sp>
        <p:nvSpPr>
          <p:cNvPr id="9" name="正方形/長方形 8"/>
          <p:cNvSpPr/>
          <p:nvPr/>
        </p:nvSpPr>
        <p:spPr>
          <a:xfrm>
            <a:off x="740350" y="4388461"/>
            <a:ext cx="3024336" cy="288032"/>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accent6">
                    <a:lumMod val="75000"/>
                  </a:schemeClr>
                </a:solidFill>
                <a:latin typeface="Meiryo" panose="020B0604030504040204" pitchFamily="34" charset="-128"/>
                <a:ea typeface="Meiryo" panose="020B0604030504040204" pitchFamily="34" charset="-128"/>
              </a:rPr>
              <a:t>開発と運用の一体運営</a:t>
            </a:r>
          </a:p>
        </p:txBody>
      </p:sp>
      <p:cxnSp>
        <p:nvCxnSpPr>
          <p:cNvPr id="10" name="直線矢印コネクタ 9"/>
          <p:cNvCxnSpPr/>
          <p:nvPr/>
        </p:nvCxnSpPr>
        <p:spPr>
          <a:xfrm flipV="1">
            <a:off x="5204846" y="1384370"/>
            <a:ext cx="0" cy="165618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5204846" y="3040554"/>
            <a:ext cx="324036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2" name="フリーフォーム 11"/>
          <p:cNvSpPr/>
          <p:nvPr/>
        </p:nvSpPr>
        <p:spPr>
          <a:xfrm>
            <a:off x="5209696" y="1435797"/>
            <a:ext cx="3179805" cy="1606378"/>
          </a:xfrm>
          <a:custGeom>
            <a:avLst/>
            <a:gdLst>
              <a:gd name="connsiteX0" fmla="*/ 0 w 3179805"/>
              <a:gd name="connsiteY0" fmla="*/ 1606378 h 1606378"/>
              <a:gd name="connsiteX1" fmla="*/ 1416908 w 3179805"/>
              <a:gd name="connsiteY1" fmla="*/ 560173 h 1606378"/>
              <a:gd name="connsiteX2" fmla="*/ 1416908 w 3179805"/>
              <a:gd name="connsiteY2" fmla="*/ 864973 h 1606378"/>
              <a:gd name="connsiteX3" fmla="*/ 2677297 w 3179805"/>
              <a:gd name="connsiteY3" fmla="*/ 57664 h 1606378"/>
              <a:gd name="connsiteX4" fmla="*/ 2677297 w 3179805"/>
              <a:gd name="connsiteY4" fmla="*/ 321275 h 1606378"/>
              <a:gd name="connsiteX5" fmla="*/ 3179805 w 3179805"/>
              <a:gd name="connsiteY5" fmla="*/ 0 h 160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9805" h="1606378">
                <a:moveTo>
                  <a:pt x="0" y="1606378"/>
                </a:moveTo>
                <a:lnTo>
                  <a:pt x="1416908" y="560173"/>
                </a:lnTo>
                <a:lnTo>
                  <a:pt x="1416908" y="864973"/>
                </a:lnTo>
                <a:lnTo>
                  <a:pt x="2677297" y="57664"/>
                </a:lnTo>
                <a:lnTo>
                  <a:pt x="2677297" y="321275"/>
                </a:lnTo>
                <a:lnTo>
                  <a:pt x="3179805"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13" name="直線矢印コネクタ 12"/>
          <p:cNvCxnSpPr/>
          <p:nvPr/>
        </p:nvCxnSpPr>
        <p:spPr>
          <a:xfrm flipV="1">
            <a:off x="5200960" y="4493786"/>
            <a:ext cx="0" cy="165618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200960" y="6149970"/>
            <a:ext cx="324036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5" name="フリーフォーム 14"/>
          <p:cNvSpPr/>
          <p:nvPr/>
        </p:nvSpPr>
        <p:spPr>
          <a:xfrm>
            <a:off x="5217934" y="4601170"/>
            <a:ext cx="3097427" cy="1556951"/>
          </a:xfrm>
          <a:custGeom>
            <a:avLst/>
            <a:gdLst>
              <a:gd name="connsiteX0" fmla="*/ 0 w 3097427"/>
              <a:gd name="connsiteY0" fmla="*/ 1556951 h 1556951"/>
              <a:gd name="connsiteX1" fmla="*/ 749643 w 3097427"/>
              <a:gd name="connsiteY1" fmla="*/ 1046205 h 1556951"/>
              <a:gd name="connsiteX2" fmla="*/ 757881 w 3097427"/>
              <a:gd name="connsiteY2" fmla="*/ 1186249 h 1556951"/>
              <a:gd name="connsiteX3" fmla="*/ 939113 w 3097427"/>
              <a:gd name="connsiteY3" fmla="*/ 947351 h 1556951"/>
              <a:gd name="connsiteX4" fmla="*/ 947351 w 3097427"/>
              <a:gd name="connsiteY4" fmla="*/ 1054443 h 1556951"/>
              <a:gd name="connsiteX5" fmla="*/ 1145059 w 3097427"/>
              <a:gd name="connsiteY5" fmla="*/ 832022 h 1556951"/>
              <a:gd name="connsiteX6" fmla="*/ 1145059 w 3097427"/>
              <a:gd name="connsiteY6" fmla="*/ 939113 h 1556951"/>
              <a:gd name="connsiteX7" fmla="*/ 1351005 w 3097427"/>
              <a:gd name="connsiteY7" fmla="*/ 741405 h 1556951"/>
              <a:gd name="connsiteX8" fmla="*/ 1351005 w 3097427"/>
              <a:gd name="connsiteY8" fmla="*/ 856735 h 1556951"/>
              <a:gd name="connsiteX9" fmla="*/ 1565189 w 3097427"/>
              <a:gd name="connsiteY9" fmla="*/ 609600 h 1556951"/>
              <a:gd name="connsiteX10" fmla="*/ 1565189 w 3097427"/>
              <a:gd name="connsiteY10" fmla="*/ 766119 h 1556951"/>
              <a:gd name="connsiteX11" fmla="*/ 1837037 w 3097427"/>
              <a:gd name="connsiteY11" fmla="*/ 494270 h 1556951"/>
              <a:gd name="connsiteX12" fmla="*/ 1845275 w 3097427"/>
              <a:gd name="connsiteY12" fmla="*/ 634313 h 1556951"/>
              <a:gd name="connsiteX13" fmla="*/ 2117124 w 3097427"/>
              <a:gd name="connsiteY13" fmla="*/ 370703 h 1556951"/>
              <a:gd name="connsiteX14" fmla="*/ 2117124 w 3097427"/>
              <a:gd name="connsiteY14" fmla="*/ 527222 h 1556951"/>
              <a:gd name="connsiteX15" fmla="*/ 2405448 w 3097427"/>
              <a:gd name="connsiteY15" fmla="*/ 247135 h 1556951"/>
              <a:gd name="connsiteX16" fmla="*/ 2405448 w 3097427"/>
              <a:gd name="connsiteY16" fmla="*/ 378941 h 1556951"/>
              <a:gd name="connsiteX17" fmla="*/ 2726724 w 3097427"/>
              <a:gd name="connsiteY17" fmla="*/ 115330 h 1556951"/>
              <a:gd name="connsiteX18" fmla="*/ 2718486 w 3097427"/>
              <a:gd name="connsiteY18" fmla="*/ 271849 h 1556951"/>
              <a:gd name="connsiteX19" fmla="*/ 3097427 w 3097427"/>
              <a:gd name="connsiteY19" fmla="*/ 0 h 15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97427" h="1556951">
                <a:moveTo>
                  <a:pt x="0" y="1556951"/>
                </a:moveTo>
                <a:lnTo>
                  <a:pt x="749643" y="1046205"/>
                </a:lnTo>
                <a:lnTo>
                  <a:pt x="757881" y="1186249"/>
                </a:lnTo>
                <a:lnTo>
                  <a:pt x="939113" y="947351"/>
                </a:lnTo>
                <a:lnTo>
                  <a:pt x="947351" y="1054443"/>
                </a:lnTo>
                <a:lnTo>
                  <a:pt x="1145059" y="832022"/>
                </a:lnTo>
                <a:lnTo>
                  <a:pt x="1145059" y="939113"/>
                </a:lnTo>
                <a:lnTo>
                  <a:pt x="1351005" y="741405"/>
                </a:lnTo>
                <a:lnTo>
                  <a:pt x="1351005" y="856735"/>
                </a:lnTo>
                <a:lnTo>
                  <a:pt x="1565189" y="609600"/>
                </a:lnTo>
                <a:lnTo>
                  <a:pt x="1565189" y="766119"/>
                </a:lnTo>
                <a:lnTo>
                  <a:pt x="1837037" y="494270"/>
                </a:lnTo>
                <a:lnTo>
                  <a:pt x="1845275" y="634313"/>
                </a:lnTo>
                <a:lnTo>
                  <a:pt x="2117124" y="370703"/>
                </a:lnTo>
                <a:lnTo>
                  <a:pt x="2117124" y="527222"/>
                </a:lnTo>
                <a:lnTo>
                  <a:pt x="2405448" y="247135"/>
                </a:lnTo>
                <a:lnTo>
                  <a:pt x="2405448" y="378941"/>
                </a:lnTo>
                <a:lnTo>
                  <a:pt x="2726724" y="115330"/>
                </a:lnTo>
                <a:lnTo>
                  <a:pt x="2718486" y="271849"/>
                </a:lnTo>
                <a:lnTo>
                  <a:pt x="309742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6" name="テキスト ボックス 15"/>
          <p:cNvSpPr txBox="1"/>
          <p:nvPr/>
        </p:nvSpPr>
        <p:spPr>
          <a:xfrm>
            <a:off x="4894768" y="1015038"/>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機能</a:t>
            </a:r>
          </a:p>
        </p:txBody>
      </p:sp>
      <p:sp>
        <p:nvSpPr>
          <p:cNvPr id="17" name="テキスト ボックス 16"/>
          <p:cNvSpPr txBox="1"/>
          <p:nvPr/>
        </p:nvSpPr>
        <p:spPr>
          <a:xfrm>
            <a:off x="4877794" y="4152658"/>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機能</a:t>
            </a:r>
          </a:p>
        </p:txBody>
      </p:sp>
      <p:sp>
        <p:nvSpPr>
          <p:cNvPr id="18" name="テキスト ボックス 17"/>
          <p:cNvSpPr txBox="1"/>
          <p:nvPr/>
        </p:nvSpPr>
        <p:spPr>
          <a:xfrm>
            <a:off x="6521135" y="2392482"/>
            <a:ext cx="2031325" cy="523220"/>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リリースのサイクルが長い</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800" dirty="0">
                <a:solidFill>
                  <a:srgbClr val="FF0000"/>
                </a:solidFill>
                <a:latin typeface="Meiryo" panose="020B0604030504040204" pitchFamily="34" charset="-128"/>
                <a:ea typeface="Meiryo" panose="020B0604030504040204" pitchFamily="34" charset="-128"/>
              </a:rPr>
              <a:t>＝バグ修正や機能追加に時間がかかる</a:t>
            </a:r>
            <a:endParaRPr lang="en-US" altLang="ja-JP" sz="800" dirty="0">
              <a:solidFill>
                <a:srgbClr val="FF0000"/>
              </a:solidFill>
              <a:latin typeface="Meiryo" panose="020B0604030504040204" pitchFamily="34" charset="-128"/>
              <a:ea typeface="Meiryo" panose="020B0604030504040204" pitchFamily="34" charset="-128"/>
            </a:endParaRPr>
          </a:p>
          <a:p>
            <a:r>
              <a:rPr kumimoji="1" lang="ja-JP" altLang="en-US" sz="800" dirty="0">
                <a:solidFill>
                  <a:srgbClr val="FF0000"/>
                </a:solidFill>
                <a:latin typeface="Meiryo" panose="020B0604030504040204" pitchFamily="34" charset="-128"/>
                <a:ea typeface="Meiryo" panose="020B0604030504040204" pitchFamily="34" charset="-128"/>
              </a:rPr>
              <a:t>＝ユーザの満足度が下がる</a:t>
            </a:r>
          </a:p>
        </p:txBody>
      </p:sp>
      <p:cxnSp>
        <p:nvCxnSpPr>
          <p:cNvPr id="19" name="直線コネクタ 18"/>
          <p:cNvCxnSpPr/>
          <p:nvPr/>
        </p:nvCxnSpPr>
        <p:spPr>
          <a:xfrm flipV="1">
            <a:off x="6645006" y="1888426"/>
            <a:ext cx="1314546" cy="10196"/>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212958" y="5634901"/>
            <a:ext cx="2339102" cy="523220"/>
          </a:xfrm>
          <a:prstGeom prst="rect">
            <a:avLst/>
          </a:prstGeom>
          <a:noFill/>
        </p:spPr>
        <p:txBody>
          <a:bodyPr wrap="none" rtlCol="0">
            <a:spAutoFit/>
          </a:bodyPr>
          <a:lstStyle/>
          <a:p>
            <a:r>
              <a:rPr kumimoji="1" lang="ja-JP" altLang="en-US" sz="1200" dirty="0">
                <a:solidFill>
                  <a:srgbClr val="0000FF"/>
                </a:solidFill>
                <a:latin typeface="Meiryo" panose="020B0604030504040204" pitchFamily="34" charset="-128"/>
                <a:ea typeface="Meiryo" panose="020B0604030504040204" pitchFamily="34" charset="-128"/>
              </a:rPr>
              <a:t>リリースのサイクルが短い</a:t>
            </a:r>
            <a:endParaRPr kumimoji="1" lang="en-US" altLang="ja-JP" sz="1200" dirty="0">
              <a:solidFill>
                <a:srgbClr val="0000FF"/>
              </a:solidFill>
              <a:latin typeface="Meiryo" panose="020B0604030504040204" pitchFamily="34" charset="-128"/>
              <a:ea typeface="Meiryo" panose="020B0604030504040204" pitchFamily="34" charset="-128"/>
            </a:endParaRPr>
          </a:p>
          <a:p>
            <a:r>
              <a:rPr lang="ja-JP" altLang="en-US" sz="800" dirty="0">
                <a:solidFill>
                  <a:srgbClr val="0000FF"/>
                </a:solidFill>
                <a:latin typeface="Meiryo" panose="020B0604030504040204" pitchFamily="34" charset="-128"/>
                <a:ea typeface="Meiryo" panose="020B0604030504040204" pitchFamily="34" charset="-128"/>
              </a:rPr>
              <a:t>＝不具合はすぐ修正され機能もすぐ追加される</a:t>
            </a:r>
            <a:endParaRPr lang="en-US" altLang="ja-JP" sz="800" dirty="0">
              <a:solidFill>
                <a:srgbClr val="0000FF"/>
              </a:solidFill>
              <a:latin typeface="Meiryo" panose="020B0604030504040204" pitchFamily="34" charset="-128"/>
              <a:ea typeface="Meiryo" panose="020B0604030504040204" pitchFamily="34" charset="-128"/>
            </a:endParaRPr>
          </a:p>
          <a:p>
            <a:r>
              <a:rPr kumimoji="1" lang="ja-JP" altLang="en-US" sz="800" dirty="0">
                <a:solidFill>
                  <a:srgbClr val="0000FF"/>
                </a:solidFill>
                <a:latin typeface="Meiryo" panose="020B0604030504040204" pitchFamily="34" charset="-128"/>
                <a:ea typeface="Meiryo" panose="020B0604030504040204" pitchFamily="34" charset="-128"/>
              </a:rPr>
              <a:t>＝</a:t>
            </a:r>
            <a:r>
              <a:rPr lang="ja-JP" altLang="en-US" sz="800" dirty="0">
                <a:solidFill>
                  <a:srgbClr val="0000FF"/>
                </a:solidFill>
                <a:latin typeface="Meiryo" panose="020B0604030504040204" pitchFamily="34" charset="-128"/>
                <a:ea typeface="Meiryo" panose="020B0604030504040204" pitchFamily="34" charset="-128"/>
              </a:rPr>
              <a:t>ユーザーの</a:t>
            </a:r>
            <a:r>
              <a:rPr kumimoji="1" lang="ja-JP" altLang="en-US" sz="800" dirty="0">
                <a:solidFill>
                  <a:srgbClr val="0000FF"/>
                </a:solidFill>
                <a:latin typeface="Meiryo" panose="020B0604030504040204" pitchFamily="34" charset="-128"/>
                <a:ea typeface="Meiryo" panose="020B0604030504040204" pitchFamily="34" charset="-128"/>
              </a:rPr>
              <a:t>満足度が上がる</a:t>
            </a:r>
          </a:p>
        </p:txBody>
      </p:sp>
      <p:cxnSp>
        <p:nvCxnSpPr>
          <p:cNvPr id="21" name="直線コネクタ 20"/>
          <p:cNvCxnSpPr/>
          <p:nvPr/>
        </p:nvCxnSpPr>
        <p:spPr>
          <a:xfrm>
            <a:off x="5924926" y="5468581"/>
            <a:ext cx="216024" cy="0"/>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flipV="1">
            <a:off x="5852918" y="5612597"/>
            <a:ext cx="1" cy="504056"/>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348862" y="4604485"/>
            <a:ext cx="2185214" cy="461665"/>
          </a:xfrm>
          <a:prstGeom prst="rect">
            <a:avLst/>
          </a:prstGeom>
          <a:noFill/>
        </p:spPr>
        <p:txBody>
          <a:bodyPr wrap="none" rtlCol="0">
            <a:spAutoFit/>
          </a:bodyPr>
          <a:lstStyle/>
          <a:p>
            <a:r>
              <a:rPr lang="ja-JP" altLang="en-US" sz="1200" dirty="0">
                <a:solidFill>
                  <a:srgbClr val="0000FF"/>
                </a:solidFill>
                <a:latin typeface="Meiryo" panose="020B0604030504040204" pitchFamily="34" charset="-128"/>
                <a:ea typeface="Meiryo" panose="020B0604030504040204" pitchFamily="34" charset="-128"/>
              </a:rPr>
              <a:t>最初は少ない機能だが、</a:t>
            </a:r>
            <a:endParaRPr lang="en-US" altLang="ja-JP" sz="1200" dirty="0">
              <a:solidFill>
                <a:srgbClr val="0000FF"/>
              </a:solidFill>
              <a:latin typeface="Meiryo" panose="020B0604030504040204" pitchFamily="34" charset="-128"/>
              <a:ea typeface="Meiryo" panose="020B0604030504040204" pitchFamily="34" charset="-128"/>
            </a:endParaRPr>
          </a:p>
          <a:p>
            <a:r>
              <a:rPr lang="ja-JP" altLang="en-US" sz="1200" dirty="0">
                <a:solidFill>
                  <a:srgbClr val="0000FF"/>
                </a:solidFill>
                <a:latin typeface="Meiryo" panose="020B0604030504040204" pitchFamily="34" charset="-128"/>
                <a:ea typeface="Meiryo" panose="020B0604030504040204" pitchFamily="34" charset="-128"/>
              </a:rPr>
              <a:t>すぐにメリットを享受できる</a:t>
            </a:r>
            <a:endParaRPr kumimoji="1" lang="ja-JP" altLang="en-US" sz="1200" dirty="0">
              <a:solidFill>
                <a:srgbClr val="0000FF"/>
              </a:solidFill>
              <a:latin typeface="Meiryo" panose="020B0604030504040204" pitchFamily="34" charset="-128"/>
              <a:ea typeface="Meiryo" panose="020B0604030504040204" pitchFamily="34" charset="-128"/>
            </a:endParaRPr>
          </a:p>
        </p:txBody>
      </p:sp>
      <p:cxnSp>
        <p:nvCxnSpPr>
          <p:cNvPr id="24" name="直線コネクタ 23"/>
          <p:cNvCxnSpPr/>
          <p:nvPr/>
        </p:nvCxnSpPr>
        <p:spPr>
          <a:xfrm flipV="1">
            <a:off x="6500990" y="1960434"/>
            <a:ext cx="1" cy="1080120"/>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348862" y="1384370"/>
            <a:ext cx="2031325"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全ての機能が完成するまで</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利用できない</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26" name="正方形/長方形 25"/>
          <p:cNvSpPr/>
          <p:nvPr/>
        </p:nvSpPr>
        <p:spPr>
          <a:xfrm>
            <a:off x="668342" y="880314"/>
            <a:ext cx="1224136" cy="22322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開発</a:t>
            </a:r>
          </a:p>
        </p:txBody>
      </p:sp>
      <p:sp>
        <p:nvSpPr>
          <p:cNvPr id="27" name="正方形/長方形 26"/>
          <p:cNvSpPr/>
          <p:nvPr/>
        </p:nvSpPr>
        <p:spPr>
          <a:xfrm>
            <a:off x="2623805" y="880314"/>
            <a:ext cx="1224136" cy="22322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運用</a:t>
            </a:r>
          </a:p>
        </p:txBody>
      </p:sp>
      <p:sp>
        <p:nvSpPr>
          <p:cNvPr id="28" name="右矢印 27"/>
          <p:cNvSpPr/>
          <p:nvPr/>
        </p:nvSpPr>
        <p:spPr>
          <a:xfrm>
            <a:off x="1611103" y="1449250"/>
            <a:ext cx="656641" cy="1093811"/>
          </a:xfrm>
          <a:prstGeom prst="rightArrow">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panose="020B0604030504040204" pitchFamily="34" charset="-128"/>
                <a:ea typeface="Meiryo" panose="020B0604030504040204" pitchFamily="34" charset="-128"/>
              </a:rPr>
              <a:t>迅速対応</a:t>
            </a:r>
          </a:p>
        </p:txBody>
      </p:sp>
      <p:sp>
        <p:nvSpPr>
          <p:cNvPr id="29" name="左矢印 28"/>
          <p:cNvSpPr/>
          <p:nvPr/>
        </p:nvSpPr>
        <p:spPr>
          <a:xfrm>
            <a:off x="2263693" y="1435797"/>
            <a:ext cx="652123" cy="1093811"/>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panose="020B0604030504040204" pitchFamily="34" charset="-128"/>
                <a:ea typeface="Meiryo" panose="020B0604030504040204" pitchFamily="34" charset="-128"/>
              </a:rPr>
              <a:t>安定稼働</a:t>
            </a:r>
          </a:p>
        </p:txBody>
      </p:sp>
      <p:sp>
        <p:nvSpPr>
          <p:cNvPr id="30" name="テキスト ボックス 29">
            <a:extLst>
              <a:ext uri="{FF2B5EF4-FFF2-40B4-BE49-F238E27FC236}">
                <a16:creationId xmlns:a16="http://schemas.microsoft.com/office/drawing/2014/main" id="{AADB3B34-D127-4745-8DC6-81C0A8C47CD5}"/>
              </a:ext>
            </a:extLst>
          </p:cNvPr>
          <p:cNvSpPr txBox="1"/>
          <p:nvPr/>
        </p:nvSpPr>
        <p:spPr>
          <a:xfrm>
            <a:off x="7959243" y="3115687"/>
            <a:ext cx="64633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時間</a:t>
            </a:r>
            <a:endParaRPr kumimoji="1" lang="ja-JP" altLang="en-US" dirty="0">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E8CADF9D-0D12-BD49-B752-6E37E3219623}"/>
              </a:ext>
            </a:extLst>
          </p:cNvPr>
          <p:cNvSpPr txBox="1"/>
          <p:nvPr/>
        </p:nvSpPr>
        <p:spPr>
          <a:xfrm>
            <a:off x="7905729" y="6225298"/>
            <a:ext cx="64633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時間</a:t>
            </a:r>
            <a:endParaRPr kumimoji="1" lang="ja-JP" altLang="en-US" dirty="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C4A7B4B3-7269-794D-A8FE-87A8522637CF}"/>
              </a:ext>
            </a:extLst>
          </p:cNvPr>
          <p:cNvSpPr txBox="1"/>
          <p:nvPr/>
        </p:nvSpPr>
        <p:spPr>
          <a:xfrm>
            <a:off x="901764" y="3394835"/>
            <a:ext cx="7340471" cy="646331"/>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開発部門と運用部門が協力してビジネス・リスクを低減し、</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加速するビジネス・スピードに即応できるようにするための取り組み</a:t>
            </a:r>
          </a:p>
        </p:txBody>
      </p:sp>
    </p:spTree>
    <p:extLst>
      <p:ext uri="{BB962C8B-B14F-4D97-AF65-F5344CB8AC3E}">
        <p14:creationId xmlns:p14="http://schemas.microsoft.com/office/powerpoint/2010/main" val="2527295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vops-infinity-1-1 DevOps ">
            <a:extLst>
              <a:ext uri="{FF2B5EF4-FFF2-40B4-BE49-F238E27FC236}">
                <a16:creationId xmlns:a16="http://schemas.microsoft.com/office/drawing/2014/main" id="{952AAAEF-5529-2942-AE99-735F8467FB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9060" y="1601405"/>
            <a:ext cx="7105880" cy="48877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3731D92B-0928-8747-88A0-E841697E9DFD}"/>
              </a:ext>
            </a:extLst>
          </p:cNvPr>
          <p:cNvSpPr/>
          <p:nvPr/>
        </p:nvSpPr>
        <p:spPr>
          <a:xfrm>
            <a:off x="322720" y="781615"/>
            <a:ext cx="8498559" cy="738664"/>
          </a:xfrm>
          <a:prstGeom prst="rect">
            <a:avLst/>
          </a:prstGeom>
        </p:spPr>
        <p:txBody>
          <a:bodyPr wrap="square">
            <a:spAutoFit/>
          </a:bodyPr>
          <a:lstStyle/>
          <a:p>
            <a:r>
              <a:rPr lang="en" altLang="ja-JP" sz="1400" dirty="0">
                <a:solidFill>
                  <a:srgbClr val="292929"/>
                </a:solidFill>
                <a:latin typeface="Meiryo" panose="020B0604030504040204" pitchFamily="34" charset="-128"/>
                <a:ea typeface="Meiryo" panose="020B0604030504040204" pitchFamily="34" charset="-128"/>
              </a:rPr>
              <a:t>DevOps</a:t>
            </a:r>
            <a:r>
              <a:rPr lang="ja-JP" altLang="en-US" sz="1400" dirty="0">
                <a:solidFill>
                  <a:srgbClr val="292929"/>
                </a:solidFill>
                <a:latin typeface="Meiryo" panose="020B0604030504040204" pitchFamily="34" charset="-128"/>
                <a:ea typeface="Meiryo" panose="020B0604030504040204" pitchFamily="34" charset="-128"/>
              </a:rPr>
              <a:t>は迅速かつ安定的にソフトウェアをユーザーに届けることを目的に、開発と運用のチームが協働し、プロダクトのリリース・サイクルを効率化する考え方。</a:t>
            </a:r>
            <a:r>
              <a:rPr lang="en" altLang="ja-JP" sz="1400" dirty="0">
                <a:solidFill>
                  <a:srgbClr val="292929"/>
                </a:solidFill>
                <a:latin typeface="Meiryo" panose="020B0604030504040204" pitchFamily="34" charset="-128"/>
                <a:ea typeface="Meiryo" panose="020B0604030504040204" pitchFamily="34" charset="-128"/>
              </a:rPr>
              <a:t>DevOps</a:t>
            </a:r>
            <a:r>
              <a:rPr lang="ja-JP" altLang="en-US" sz="1400" dirty="0">
                <a:solidFill>
                  <a:srgbClr val="292929"/>
                </a:solidFill>
                <a:latin typeface="Meiryo" panose="020B0604030504040204" pitchFamily="34" charset="-128"/>
                <a:ea typeface="Meiryo" panose="020B0604030504040204" pitchFamily="34" charset="-128"/>
              </a:rPr>
              <a:t>を実現するためには、ボトルネック改善に向けた最適なツール導入と</a:t>
            </a:r>
            <a:r>
              <a:rPr lang="en" altLang="ja-JP" sz="1400" dirty="0">
                <a:solidFill>
                  <a:srgbClr val="292929"/>
                </a:solidFill>
                <a:latin typeface="Meiryo" panose="020B0604030504040204" pitchFamily="34" charset="-128"/>
                <a:ea typeface="Meiryo" panose="020B0604030504040204" pitchFamily="34" charset="-128"/>
              </a:rPr>
              <a:t>DevOps</a:t>
            </a:r>
            <a:r>
              <a:rPr lang="ja-JP" altLang="en-US" sz="1400" dirty="0">
                <a:solidFill>
                  <a:srgbClr val="292929"/>
                </a:solidFill>
                <a:latin typeface="Meiryo" panose="020B0604030504040204" pitchFamily="34" charset="-128"/>
                <a:ea typeface="Meiryo" panose="020B0604030504040204" pitchFamily="34" charset="-128"/>
              </a:rPr>
              <a:t>に適した文化の形成が求められる。</a:t>
            </a:r>
            <a:endParaRPr lang="ja-JP" altLang="en-US" sz="1400" dirty="0">
              <a:latin typeface="Meiryo" panose="020B0604030504040204" pitchFamily="34" charset="-128"/>
              <a:ea typeface="Meiryo" panose="020B0604030504040204" pitchFamily="34" charset="-128"/>
            </a:endParaRPr>
          </a:p>
        </p:txBody>
      </p:sp>
      <p:sp>
        <p:nvSpPr>
          <p:cNvPr id="5" name="タイトル 4">
            <a:extLst>
              <a:ext uri="{FF2B5EF4-FFF2-40B4-BE49-F238E27FC236}">
                <a16:creationId xmlns:a16="http://schemas.microsoft.com/office/drawing/2014/main" id="{74219D12-4895-7144-9A6D-6D8FB0FA675B}"/>
              </a:ext>
            </a:extLst>
          </p:cNvPr>
          <p:cNvSpPr>
            <a:spLocks noGrp="1"/>
          </p:cNvSpPr>
          <p:nvPr>
            <p:ph type="title"/>
          </p:nvPr>
        </p:nvSpPr>
        <p:spPr/>
        <p:txBody>
          <a:bodyPr/>
          <a:lstStyle/>
          <a:p>
            <a:r>
              <a:rPr lang="en-US" altLang="ja-JP" dirty="0"/>
              <a:t>DevOps</a:t>
            </a:r>
            <a:r>
              <a:rPr lang="ja-JP" altLang="en-US"/>
              <a:t>の全体像</a:t>
            </a:r>
          </a:p>
        </p:txBody>
      </p:sp>
      <p:sp>
        <p:nvSpPr>
          <p:cNvPr id="6" name="テキスト ボックス 5">
            <a:extLst>
              <a:ext uri="{FF2B5EF4-FFF2-40B4-BE49-F238E27FC236}">
                <a16:creationId xmlns:a16="http://schemas.microsoft.com/office/drawing/2014/main" id="{2C8E0743-CCF6-6C47-99F6-CC495B798447}"/>
              </a:ext>
            </a:extLst>
          </p:cNvPr>
          <p:cNvSpPr txBox="1"/>
          <p:nvPr/>
        </p:nvSpPr>
        <p:spPr>
          <a:xfrm>
            <a:off x="3083580" y="3745734"/>
            <a:ext cx="681597" cy="461665"/>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開発</a:t>
            </a:r>
            <a:endParaRPr lang="en-US" altLang="ja-JP" b="1" dirty="0">
              <a:latin typeface="Meiryo" panose="020B0604030504040204" pitchFamily="34" charset="-128"/>
              <a:ea typeface="Meiryo" panose="020B0604030504040204" pitchFamily="34" charset="-128"/>
            </a:endParaRPr>
          </a:p>
          <a:p>
            <a:pPr algn="ctr"/>
            <a:r>
              <a:rPr lang="en-US" altLang="ja-JP" sz="600" dirty="0">
                <a:latin typeface="Meiryo" panose="020B0604030504040204" pitchFamily="34" charset="-128"/>
                <a:ea typeface="Meiryo" panose="020B0604030504040204" pitchFamily="34" charset="-128"/>
              </a:rPr>
              <a:t>Development</a:t>
            </a:r>
            <a:endParaRPr kumimoji="1" lang="ja-JP" altLang="en-US" sz="6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07E44683-981A-8F48-AFE9-CEEAD7740BD1}"/>
              </a:ext>
            </a:extLst>
          </p:cNvPr>
          <p:cNvSpPr txBox="1"/>
          <p:nvPr/>
        </p:nvSpPr>
        <p:spPr>
          <a:xfrm>
            <a:off x="5458822" y="3745734"/>
            <a:ext cx="646331" cy="461665"/>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運用</a:t>
            </a:r>
            <a:endParaRPr lang="en-US" altLang="ja-JP" b="1" dirty="0">
              <a:latin typeface="Meiryo" panose="020B0604030504040204" pitchFamily="34" charset="-128"/>
              <a:ea typeface="Meiryo" panose="020B0604030504040204" pitchFamily="34" charset="-128"/>
            </a:endParaRPr>
          </a:p>
          <a:p>
            <a:pPr algn="ctr"/>
            <a:r>
              <a:rPr lang="en-US" altLang="ja-JP" sz="600" dirty="0">
                <a:latin typeface="Meiryo" panose="020B0604030504040204" pitchFamily="34" charset="-128"/>
                <a:ea typeface="Meiryo" panose="020B0604030504040204" pitchFamily="34" charset="-128"/>
              </a:rPr>
              <a:t>Operation</a:t>
            </a:r>
            <a:endParaRPr kumimoji="1" lang="ja-JP" altLang="en-US" sz="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4714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FF92E462-2CE0-0DBB-7CE9-9B5CEC467D68}"/>
              </a:ext>
            </a:extLst>
          </p:cNvPr>
          <p:cNvGrpSpPr/>
          <p:nvPr/>
        </p:nvGrpSpPr>
        <p:grpSpPr>
          <a:xfrm>
            <a:off x="3985247" y="1141775"/>
            <a:ext cx="1892368" cy="5234571"/>
            <a:chOff x="5960709" y="1141775"/>
            <a:chExt cx="1892368" cy="5234571"/>
          </a:xfrm>
        </p:grpSpPr>
        <p:sp>
          <p:nvSpPr>
            <p:cNvPr id="5" name="正方形/長方形 4">
              <a:extLst>
                <a:ext uri="{FF2B5EF4-FFF2-40B4-BE49-F238E27FC236}">
                  <a16:creationId xmlns:a16="http://schemas.microsoft.com/office/drawing/2014/main" id="{6BF43CC5-2C0B-AA45-AB9C-6593772A3027}"/>
                </a:ext>
              </a:extLst>
            </p:cNvPr>
            <p:cNvSpPr/>
            <p:nvPr/>
          </p:nvSpPr>
          <p:spPr>
            <a:xfrm>
              <a:off x="5960709" y="1141775"/>
              <a:ext cx="1887478" cy="523457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35BE93A9-325F-EF46-9F96-8663E014B2E0}"/>
                </a:ext>
              </a:extLst>
            </p:cNvPr>
            <p:cNvSpPr/>
            <p:nvPr/>
          </p:nvSpPr>
          <p:spPr>
            <a:xfrm>
              <a:off x="6021831" y="2185755"/>
              <a:ext cx="1831246" cy="870379"/>
            </a:xfrm>
            <a:prstGeom prst="homePlate">
              <a:avLst>
                <a:gd name="adj" fmla="val 33216"/>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descr="レゴのおもちゃ&#10;&#10;低い精度で自動的に生成された説明">
              <a:extLst>
                <a:ext uri="{FF2B5EF4-FFF2-40B4-BE49-F238E27FC236}">
                  <a16:creationId xmlns:a16="http://schemas.microsoft.com/office/drawing/2014/main" id="{9DD2FF6F-6910-3947-BB50-05DD9C360B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3833" y="2528020"/>
              <a:ext cx="508570" cy="508570"/>
            </a:xfrm>
            <a:prstGeom prst="rect">
              <a:avLst/>
            </a:prstGeom>
            <a:effectLst>
              <a:outerShdw blurRad="50800" dist="38100" dir="2700000" algn="tl" rotWithShape="0">
                <a:prstClr val="black">
                  <a:alpha val="40000"/>
                </a:prstClr>
              </a:outerShdw>
            </a:effectLst>
          </p:spPr>
        </p:pic>
        <p:pic>
          <p:nvPicPr>
            <p:cNvPr id="26" name="図 25" descr="レゴのおもちゃ&#10;&#10;低い精度で自動的に生成された説明">
              <a:extLst>
                <a:ext uri="{FF2B5EF4-FFF2-40B4-BE49-F238E27FC236}">
                  <a16:creationId xmlns:a16="http://schemas.microsoft.com/office/drawing/2014/main" id="{A30B77E4-9C32-FB4B-B511-55E91A6BDA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31757" y="2528020"/>
              <a:ext cx="508570" cy="508570"/>
            </a:xfrm>
            <a:prstGeom prst="rect">
              <a:avLst/>
            </a:prstGeom>
            <a:effectLst>
              <a:outerShdw blurRad="50800" dist="38100" dir="2700000" algn="tl" rotWithShape="0">
                <a:prstClr val="black">
                  <a:alpha val="40000"/>
                </a:prstClr>
              </a:outerShdw>
            </a:effectLst>
          </p:spPr>
        </p:pic>
        <p:pic>
          <p:nvPicPr>
            <p:cNvPr id="27" name="図 26" descr="レゴのおもちゃ&#10;&#10;低い精度で自動的に生成された説明">
              <a:extLst>
                <a:ext uri="{FF2B5EF4-FFF2-40B4-BE49-F238E27FC236}">
                  <a16:creationId xmlns:a16="http://schemas.microsoft.com/office/drawing/2014/main" id="{C0A8A090-BE5C-3A4B-BB06-7B950F68A5D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9681" y="2528020"/>
              <a:ext cx="508570" cy="508570"/>
            </a:xfrm>
            <a:prstGeom prst="rect">
              <a:avLst/>
            </a:prstGeom>
            <a:effectLst>
              <a:outerShdw blurRad="50800" dist="38100" dir="2700000" algn="tl" rotWithShape="0">
                <a:prstClr val="black">
                  <a:alpha val="40000"/>
                </a:prstClr>
              </a:outerShdw>
            </a:effectLst>
          </p:spPr>
        </p:pic>
        <p:sp>
          <p:nvSpPr>
            <p:cNvPr id="36" name="テキスト ボックス 35">
              <a:extLst>
                <a:ext uri="{FF2B5EF4-FFF2-40B4-BE49-F238E27FC236}">
                  <a16:creationId xmlns:a16="http://schemas.microsoft.com/office/drawing/2014/main" id="{943D0603-F596-E74B-B457-7E095F1CA336}"/>
                </a:ext>
              </a:extLst>
            </p:cNvPr>
            <p:cNvSpPr txBox="1"/>
            <p:nvPr/>
          </p:nvSpPr>
          <p:spPr>
            <a:xfrm>
              <a:off x="6365554" y="1316293"/>
              <a:ext cx="1111202" cy="646331"/>
            </a:xfrm>
            <a:prstGeom prst="rect">
              <a:avLst/>
            </a:prstGeom>
            <a:noFill/>
          </p:spPr>
          <p:txBody>
            <a:bodyPr wrap="none" rtlCol="0">
              <a:spAutoFit/>
            </a:bodyPr>
            <a:lstStyle/>
            <a:p>
              <a:pPr algn="ctr"/>
              <a:r>
                <a:rPr kumimoji="1" lang="ja-JP" altLang="en-US" sz="3600" b="1">
                  <a:solidFill>
                    <a:schemeClr val="accent6">
                      <a:lumMod val="50000"/>
                    </a:schemeClr>
                  </a:solidFill>
                </a:rPr>
                <a:t>運用</a:t>
              </a:r>
            </a:p>
          </p:txBody>
        </p:sp>
        <p:sp>
          <p:nvSpPr>
            <p:cNvPr id="39" name="テキスト ボックス 38">
              <a:extLst>
                <a:ext uri="{FF2B5EF4-FFF2-40B4-BE49-F238E27FC236}">
                  <a16:creationId xmlns:a16="http://schemas.microsoft.com/office/drawing/2014/main" id="{E06C3869-154B-EA4E-9DC5-0980E4E77C4C}"/>
                </a:ext>
              </a:extLst>
            </p:cNvPr>
            <p:cNvSpPr txBox="1"/>
            <p:nvPr/>
          </p:nvSpPr>
          <p:spPr>
            <a:xfrm>
              <a:off x="6165332" y="2247169"/>
              <a:ext cx="1441420"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運用エンジニア</a:t>
              </a:r>
            </a:p>
          </p:txBody>
        </p:sp>
      </p:grpSp>
      <p:grpSp>
        <p:nvGrpSpPr>
          <p:cNvPr id="6" name="グループ化 5">
            <a:extLst>
              <a:ext uri="{FF2B5EF4-FFF2-40B4-BE49-F238E27FC236}">
                <a16:creationId xmlns:a16="http://schemas.microsoft.com/office/drawing/2014/main" id="{375ADED7-FD3D-3317-638D-3EEF9F13C438}"/>
              </a:ext>
            </a:extLst>
          </p:cNvPr>
          <p:cNvGrpSpPr/>
          <p:nvPr/>
        </p:nvGrpSpPr>
        <p:grpSpPr>
          <a:xfrm>
            <a:off x="5974067" y="1141775"/>
            <a:ext cx="1887478" cy="5234571"/>
            <a:chOff x="3994993" y="1141775"/>
            <a:chExt cx="1887478" cy="5234571"/>
          </a:xfrm>
        </p:grpSpPr>
        <p:sp>
          <p:nvSpPr>
            <p:cNvPr id="4" name="正方形/長方形 3">
              <a:extLst>
                <a:ext uri="{FF2B5EF4-FFF2-40B4-BE49-F238E27FC236}">
                  <a16:creationId xmlns:a16="http://schemas.microsoft.com/office/drawing/2014/main" id="{1C7AA875-8480-8A46-A408-582E6D15299E}"/>
                </a:ext>
              </a:extLst>
            </p:cNvPr>
            <p:cNvSpPr/>
            <p:nvPr/>
          </p:nvSpPr>
          <p:spPr>
            <a:xfrm>
              <a:off x="3994993" y="1141775"/>
              <a:ext cx="1887478" cy="523457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13BA89C5-B768-984B-97EB-F1F0AD86A489}"/>
                </a:ext>
              </a:extLst>
            </p:cNvPr>
            <p:cNvSpPr/>
            <p:nvPr/>
          </p:nvSpPr>
          <p:spPr>
            <a:xfrm>
              <a:off x="4051225" y="2175975"/>
              <a:ext cx="1831246" cy="870379"/>
            </a:xfrm>
            <a:prstGeom prst="homePlate">
              <a:avLst>
                <a:gd name="adj" fmla="val 33216"/>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descr="レゴのおもちゃ&#10;&#10;低い精度で自動的に生成された説明">
              <a:extLst>
                <a:ext uri="{FF2B5EF4-FFF2-40B4-BE49-F238E27FC236}">
                  <a16:creationId xmlns:a16="http://schemas.microsoft.com/office/drawing/2014/main" id="{981F8F03-45C3-064C-A610-F9EEDB323B9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52567" y="2537800"/>
              <a:ext cx="508570" cy="508570"/>
            </a:xfrm>
            <a:prstGeom prst="rect">
              <a:avLst/>
            </a:prstGeom>
            <a:effectLst>
              <a:outerShdw blurRad="50800" dist="38100" dir="2700000" algn="tl" rotWithShape="0">
                <a:prstClr val="black">
                  <a:alpha val="40000"/>
                </a:prstClr>
              </a:outerShdw>
            </a:effectLst>
          </p:spPr>
        </p:pic>
        <p:pic>
          <p:nvPicPr>
            <p:cNvPr id="23" name="図 22" descr="レゴのおもちゃ&#10;&#10;低い精度で自動的に生成された説明">
              <a:extLst>
                <a:ext uri="{FF2B5EF4-FFF2-40B4-BE49-F238E27FC236}">
                  <a16:creationId xmlns:a16="http://schemas.microsoft.com/office/drawing/2014/main" id="{E0CF135D-F7D7-B34F-8F95-EDF0CC1015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0491" y="2537800"/>
              <a:ext cx="508570" cy="508570"/>
            </a:xfrm>
            <a:prstGeom prst="rect">
              <a:avLst/>
            </a:prstGeom>
            <a:effectLst>
              <a:outerShdw blurRad="50800" dist="38100" dir="2700000" algn="tl" rotWithShape="0">
                <a:prstClr val="black">
                  <a:alpha val="40000"/>
                </a:prstClr>
              </a:outerShdw>
            </a:effectLst>
          </p:spPr>
        </p:pic>
        <p:pic>
          <p:nvPicPr>
            <p:cNvPr id="24" name="図 23" descr="レゴのおもちゃ&#10;&#10;低い精度で自動的に生成された説明">
              <a:extLst>
                <a:ext uri="{FF2B5EF4-FFF2-40B4-BE49-F238E27FC236}">
                  <a16:creationId xmlns:a16="http://schemas.microsoft.com/office/drawing/2014/main" id="{E3D82A64-20BE-9C47-B54A-EE6658F141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28415" y="2537800"/>
              <a:ext cx="508570" cy="508570"/>
            </a:xfrm>
            <a:prstGeom prst="rect">
              <a:avLst/>
            </a:prstGeom>
            <a:effectLst>
              <a:outerShdw blurRad="50800" dist="38100" dir="2700000" algn="tl" rotWithShape="0">
                <a:prstClr val="black">
                  <a:alpha val="40000"/>
                </a:prstClr>
              </a:outerShdw>
            </a:effectLst>
          </p:spPr>
        </p:pic>
        <p:sp>
          <p:nvSpPr>
            <p:cNvPr id="35" name="テキスト ボックス 34">
              <a:extLst>
                <a:ext uri="{FF2B5EF4-FFF2-40B4-BE49-F238E27FC236}">
                  <a16:creationId xmlns:a16="http://schemas.microsoft.com/office/drawing/2014/main" id="{F1839A93-05FB-AB4A-BE65-7EE5CB73F119}"/>
                </a:ext>
              </a:extLst>
            </p:cNvPr>
            <p:cNvSpPr txBox="1"/>
            <p:nvPr/>
          </p:nvSpPr>
          <p:spPr>
            <a:xfrm>
              <a:off x="4304893" y="1311384"/>
              <a:ext cx="1111202" cy="646331"/>
            </a:xfrm>
            <a:prstGeom prst="rect">
              <a:avLst/>
            </a:prstGeom>
            <a:noFill/>
          </p:spPr>
          <p:txBody>
            <a:bodyPr wrap="none" rtlCol="0">
              <a:spAutoFit/>
            </a:bodyPr>
            <a:lstStyle/>
            <a:p>
              <a:pPr algn="ctr"/>
              <a:r>
                <a:rPr kumimoji="1" lang="ja-JP" altLang="en-US" sz="3600" b="1">
                  <a:solidFill>
                    <a:schemeClr val="tx2"/>
                  </a:solidFill>
                </a:rPr>
                <a:t>保守</a:t>
              </a:r>
            </a:p>
          </p:txBody>
        </p:sp>
        <p:sp>
          <p:nvSpPr>
            <p:cNvPr id="38" name="テキスト ボックス 37">
              <a:extLst>
                <a:ext uri="{FF2B5EF4-FFF2-40B4-BE49-F238E27FC236}">
                  <a16:creationId xmlns:a16="http://schemas.microsoft.com/office/drawing/2014/main" id="{B07D1E08-8069-3840-B56D-BAE535BCCDDE}"/>
                </a:ext>
              </a:extLst>
            </p:cNvPr>
            <p:cNvSpPr txBox="1"/>
            <p:nvPr/>
          </p:nvSpPr>
          <p:spPr>
            <a:xfrm>
              <a:off x="4139785" y="2245910"/>
              <a:ext cx="1441421"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保守エンジニア</a:t>
              </a:r>
            </a:p>
          </p:txBody>
        </p:sp>
      </p:grpSp>
      <p:sp>
        <p:nvSpPr>
          <p:cNvPr id="3" name="正方形/長方形 2">
            <a:extLst>
              <a:ext uri="{FF2B5EF4-FFF2-40B4-BE49-F238E27FC236}">
                <a16:creationId xmlns:a16="http://schemas.microsoft.com/office/drawing/2014/main" id="{1BE966CF-4DAB-B241-B5AB-8214E2A659CE}"/>
              </a:ext>
            </a:extLst>
          </p:cNvPr>
          <p:cNvSpPr/>
          <p:nvPr/>
        </p:nvSpPr>
        <p:spPr>
          <a:xfrm>
            <a:off x="2029277" y="1141775"/>
            <a:ext cx="1887478" cy="523457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771EA1BC-DB49-7349-84AF-835958F86F9E}"/>
              </a:ext>
            </a:extLst>
          </p:cNvPr>
          <p:cNvSpPr/>
          <p:nvPr/>
        </p:nvSpPr>
        <p:spPr>
          <a:xfrm>
            <a:off x="2085509" y="3618477"/>
            <a:ext cx="5728449" cy="12322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BC606571-4DD3-AC46-9ECA-98E075D5BF2D}"/>
              </a:ext>
            </a:extLst>
          </p:cNvPr>
          <p:cNvSpPr/>
          <p:nvPr/>
        </p:nvSpPr>
        <p:spPr>
          <a:xfrm>
            <a:off x="2085508" y="4995673"/>
            <a:ext cx="5728449" cy="123224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 name="Picture 6" descr="devops">
            <a:extLst>
              <a:ext uri="{FF2B5EF4-FFF2-40B4-BE49-F238E27FC236}">
                <a16:creationId xmlns:a16="http://schemas.microsoft.com/office/drawing/2014/main" id="{EB19A608-02B9-B040-A7DE-D1B88775F1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48116" y="3744330"/>
            <a:ext cx="4381231" cy="2284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4E146D9-7C1B-4544-8FAC-72D46ECB6860}"/>
              </a:ext>
            </a:extLst>
          </p:cNvPr>
          <p:cNvSpPr>
            <a:spLocks noGrp="1"/>
          </p:cNvSpPr>
          <p:nvPr>
            <p:ph type="title"/>
          </p:nvPr>
        </p:nvSpPr>
        <p:spPr/>
        <p:txBody>
          <a:bodyPr/>
          <a:lstStyle/>
          <a:p>
            <a:r>
              <a:rPr kumimoji="1" lang="en-US" altLang="ja-JP" dirty="0"/>
              <a:t>DevOps</a:t>
            </a:r>
            <a:r>
              <a:rPr kumimoji="1" lang="ja-JP" altLang="en-US"/>
              <a:t>とエンジニア</a:t>
            </a:r>
          </a:p>
        </p:txBody>
      </p:sp>
      <p:sp>
        <p:nvSpPr>
          <p:cNvPr id="12" name="ホームベース 11">
            <a:extLst>
              <a:ext uri="{FF2B5EF4-FFF2-40B4-BE49-F238E27FC236}">
                <a16:creationId xmlns:a16="http://schemas.microsoft.com/office/drawing/2014/main" id="{734BF887-8770-2645-9DB7-15AEDC367D66}"/>
              </a:ext>
            </a:extLst>
          </p:cNvPr>
          <p:cNvSpPr/>
          <p:nvPr/>
        </p:nvSpPr>
        <p:spPr>
          <a:xfrm>
            <a:off x="2085509" y="2175975"/>
            <a:ext cx="1831246" cy="870379"/>
          </a:xfrm>
          <a:prstGeom prst="homePlate">
            <a:avLst>
              <a:gd name="adj" fmla="val 3321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Picture 4" descr="チームでプログラミングをしているイラスト">
            <a:extLst>
              <a:ext uri="{FF2B5EF4-FFF2-40B4-BE49-F238E27FC236}">
                <a16:creationId xmlns:a16="http://schemas.microsoft.com/office/drawing/2014/main" id="{617EF834-1EA3-2C45-A7FD-F0DB47EFE2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96565" y="3885136"/>
            <a:ext cx="683260" cy="6832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図 16" descr="レゴのおもちゃ&#10;&#10;低い精度で自動的に生成された説明">
            <a:extLst>
              <a:ext uri="{FF2B5EF4-FFF2-40B4-BE49-F238E27FC236}">
                <a16:creationId xmlns:a16="http://schemas.microsoft.com/office/drawing/2014/main" id="{C9B4B4DC-52E9-8745-A3F8-07E96E66C9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6130" y="2537800"/>
            <a:ext cx="508570" cy="508570"/>
          </a:xfrm>
          <a:prstGeom prst="rect">
            <a:avLst/>
          </a:prstGeom>
          <a:effectLst>
            <a:outerShdw blurRad="50800" dist="38100" dir="2700000" algn="tl" rotWithShape="0">
              <a:prstClr val="black">
                <a:alpha val="40000"/>
              </a:prstClr>
            </a:outerShdw>
          </a:effectLst>
        </p:spPr>
      </p:pic>
      <p:pic>
        <p:nvPicPr>
          <p:cNvPr id="20" name="図 19" descr="レゴのおもちゃ&#10;&#10;低い精度で自動的に生成された説明">
            <a:extLst>
              <a:ext uri="{FF2B5EF4-FFF2-40B4-BE49-F238E27FC236}">
                <a16:creationId xmlns:a16="http://schemas.microsoft.com/office/drawing/2014/main" id="{61939C28-7C57-F341-BBC5-01357E703D8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04054" y="2537800"/>
            <a:ext cx="508570" cy="508570"/>
          </a:xfrm>
          <a:prstGeom prst="rect">
            <a:avLst/>
          </a:prstGeom>
          <a:effectLst>
            <a:outerShdw blurRad="50800" dist="38100" dir="2700000" algn="tl" rotWithShape="0">
              <a:prstClr val="black">
                <a:alpha val="40000"/>
              </a:prstClr>
            </a:outerShdw>
          </a:effectLst>
        </p:spPr>
      </p:pic>
      <p:pic>
        <p:nvPicPr>
          <p:cNvPr id="21" name="図 20" descr="レゴのおもちゃ&#10;&#10;低い精度で自動的に生成された説明">
            <a:extLst>
              <a:ext uri="{FF2B5EF4-FFF2-40B4-BE49-F238E27FC236}">
                <a16:creationId xmlns:a16="http://schemas.microsoft.com/office/drawing/2014/main" id="{C41ECFB7-8FCA-3646-9437-AC427CB995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41978" y="2537800"/>
            <a:ext cx="508570" cy="508570"/>
          </a:xfrm>
          <a:prstGeom prst="rect">
            <a:avLst/>
          </a:prstGeom>
          <a:effectLst>
            <a:outerShdw blurRad="50800" dist="38100" dir="2700000" algn="tl" rotWithShape="0">
              <a:prstClr val="black">
                <a:alpha val="40000"/>
              </a:prstClr>
            </a:outerShdw>
          </a:effectLst>
        </p:spPr>
      </p:pic>
      <p:pic>
        <p:nvPicPr>
          <p:cNvPr id="28" name="図 27" descr="グラフィカル ユーザー インターフェイス が含まれている画像&#10;&#10;自動的に生成された説明">
            <a:extLst>
              <a:ext uri="{FF2B5EF4-FFF2-40B4-BE49-F238E27FC236}">
                <a16:creationId xmlns:a16="http://schemas.microsoft.com/office/drawing/2014/main" id="{D7929202-D0D7-3C47-8257-AC6B7A2467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54390" y="5461954"/>
            <a:ext cx="567611" cy="454089"/>
          </a:xfrm>
          <a:prstGeom prst="rect">
            <a:avLst/>
          </a:prstGeom>
          <a:effectLst>
            <a:outerShdw blurRad="50800" dist="38100" dir="2700000" algn="tl" rotWithShape="0">
              <a:prstClr val="black">
                <a:alpha val="40000"/>
              </a:prstClr>
            </a:outerShdw>
          </a:effectLst>
        </p:spPr>
      </p:pic>
      <p:pic>
        <p:nvPicPr>
          <p:cNvPr id="29" name="図 28" descr="グラフィカル ユーザー インターフェイス が含まれている画像&#10;&#10;自動的に生成された説明">
            <a:extLst>
              <a:ext uri="{FF2B5EF4-FFF2-40B4-BE49-F238E27FC236}">
                <a16:creationId xmlns:a16="http://schemas.microsoft.com/office/drawing/2014/main" id="{56253D06-02D4-0F47-80E4-A9C9807713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94596" y="3885136"/>
            <a:ext cx="567611" cy="454089"/>
          </a:xfrm>
          <a:prstGeom prst="rect">
            <a:avLst/>
          </a:prstGeom>
          <a:effectLst>
            <a:outerShdw blurRad="50800" dist="38100" dir="2700000" algn="tl" rotWithShape="0">
              <a:prstClr val="black">
                <a:alpha val="40000"/>
              </a:prstClr>
            </a:outerShdw>
          </a:effectLst>
        </p:spPr>
      </p:pic>
      <p:pic>
        <p:nvPicPr>
          <p:cNvPr id="30" name="Picture 4" descr="チームでプログラミングをしているイラスト">
            <a:extLst>
              <a:ext uri="{FF2B5EF4-FFF2-40B4-BE49-F238E27FC236}">
                <a16:creationId xmlns:a16="http://schemas.microsoft.com/office/drawing/2014/main" id="{F44230BD-6DA2-1746-B256-2AFC50972B8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36771" y="5232783"/>
            <a:ext cx="683260" cy="6832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テキスト ボックス 33">
            <a:extLst>
              <a:ext uri="{FF2B5EF4-FFF2-40B4-BE49-F238E27FC236}">
                <a16:creationId xmlns:a16="http://schemas.microsoft.com/office/drawing/2014/main" id="{2B84E483-8067-C244-8B7C-A7E7208EDF20}"/>
              </a:ext>
            </a:extLst>
          </p:cNvPr>
          <p:cNvSpPr txBox="1"/>
          <p:nvPr/>
        </p:nvSpPr>
        <p:spPr>
          <a:xfrm>
            <a:off x="2417415" y="1306513"/>
            <a:ext cx="1111202" cy="646331"/>
          </a:xfrm>
          <a:prstGeom prst="rect">
            <a:avLst/>
          </a:prstGeom>
          <a:noFill/>
        </p:spPr>
        <p:txBody>
          <a:bodyPr wrap="none" rtlCol="0">
            <a:spAutoFit/>
          </a:bodyPr>
          <a:lstStyle/>
          <a:p>
            <a:pPr algn="ctr"/>
            <a:r>
              <a:rPr kumimoji="1" lang="ja-JP" altLang="en-US" sz="3600" b="1">
                <a:solidFill>
                  <a:schemeClr val="accent3">
                    <a:lumMod val="75000"/>
                  </a:schemeClr>
                </a:solidFill>
              </a:rPr>
              <a:t>開発</a:t>
            </a:r>
          </a:p>
        </p:txBody>
      </p:sp>
      <p:sp>
        <p:nvSpPr>
          <p:cNvPr id="37" name="テキスト ボックス 36">
            <a:extLst>
              <a:ext uri="{FF2B5EF4-FFF2-40B4-BE49-F238E27FC236}">
                <a16:creationId xmlns:a16="http://schemas.microsoft.com/office/drawing/2014/main" id="{06443115-413A-1042-8979-E1016136AE91}"/>
              </a:ext>
            </a:extLst>
          </p:cNvPr>
          <p:cNvSpPr txBox="1"/>
          <p:nvPr/>
        </p:nvSpPr>
        <p:spPr>
          <a:xfrm>
            <a:off x="2167344" y="2245910"/>
            <a:ext cx="1441421"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開発エンジニア</a:t>
            </a:r>
          </a:p>
        </p:txBody>
      </p:sp>
      <p:sp>
        <p:nvSpPr>
          <p:cNvPr id="40" name="テキスト ボックス 39">
            <a:extLst>
              <a:ext uri="{FF2B5EF4-FFF2-40B4-BE49-F238E27FC236}">
                <a16:creationId xmlns:a16="http://schemas.microsoft.com/office/drawing/2014/main" id="{4C5F57DA-EDA1-B941-A144-56D5D9CF4282}"/>
              </a:ext>
            </a:extLst>
          </p:cNvPr>
          <p:cNvSpPr txBox="1"/>
          <p:nvPr/>
        </p:nvSpPr>
        <p:spPr>
          <a:xfrm>
            <a:off x="4130319" y="3688158"/>
            <a:ext cx="1620958"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開発系エンジニア</a:t>
            </a:r>
          </a:p>
        </p:txBody>
      </p:sp>
      <p:sp>
        <p:nvSpPr>
          <p:cNvPr id="41" name="テキスト ボックス 40">
            <a:extLst>
              <a:ext uri="{FF2B5EF4-FFF2-40B4-BE49-F238E27FC236}">
                <a16:creationId xmlns:a16="http://schemas.microsoft.com/office/drawing/2014/main" id="{609A8DF6-AA1D-9845-8870-26BFF5EA43E3}"/>
              </a:ext>
            </a:extLst>
          </p:cNvPr>
          <p:cNvSpPr txBox="1"/>
          <p:nvPr/>
        </p:nvSpPr>
        <p:spPr>
          <a:xfrm>
            <a:off x="4108124" y="5762154"/>
            <a:ext cx="1648207" cy="461665"/>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SRE</a:t>
            </a:r>
          </a:p>
          <a:p>
            <a:pPr algn="ctr"/>
            <a:r>
              <a:rPr lang="en-US" altLang="ja-JP" sz="1000" dirty="0">
                <a:solidFill>
                  <a:schemeClr val="bg1"/>
                </a:solidFill>
                <a:latin typeface="Meiryo" panose="020B0604030504040204" pitchFamily="34" charset="-128"/>
                <a:ea typeface="Meiryo" panose="020B0604030504040204" pitchFamily="34" charset="-128"/>
              </a:rPr>
              <a:t>Site Reliability Engineer</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570CA584-0004-B947-A17B-72292BF56EF9}"/>
              </a:ext>
            </a:extLst>
          </p:cNvPr>
          <p:cNvSpPr txBox="1"/>
          <p:nvPr/>
        </p:nvSpPr>
        <p:spPr>
          <a:xfrm>
            <a:off x="608362" y="2297778"/>
            <a:ext cx="1338828" cy="646331"/>
          </a:xfrm>
          <a:prstGeom prst="rect">
            <a:avLst/>
          </a:prstGeom>
          <a:noFill/>
        </p:spPr>
        <p:txBody>
          <a:bodyPr wrap="none" rtlCol="0">
            <a:spAutoFit/>
          </a:bodyPr>
          <a:lstStyle/>
          <a:p>
            <a:r>
              <a:rPr kumimoji="1" lang="ja-JP" altLang="en-US">
                <a:solidFill>
                  <a:schemeClr val="tx1">
                    <a:lumMod val="50000"/>
                    <a:lumOff val="50000"/>
                  </a:schemeClr>
                </a:solidFill>
                <a:latin typeface="Meiryo" panose="020B0604030504040204" pitchFamily="34" charset="-128"/>
                <a:ea typeface="Meiryo" panose="020B0604030504040204" pitchFamily="34" charset="-128"/>
              </a:rPr>
              <a:t>従来までの</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a:p>
            <a:r>
              <a:rPr kumimoji="1" lang="ja-JP" altLang="en-US">
                <a:solidFill>
                  <a:schemeClr val="tx1">
                    <a:lumMod val="50000"/>
                    <a:lumOff val="50000"/>
                  </a:schemeClr>
                </a:solidFill>
                <a:latin typeface="Meiryo" panose="020B0604030504040204" pitchFamily="34" charset="-128"/>
                <a:ea typeface="Meiryo" panose="020B0604030504040204" pitchFamily="34" charset="-128"/>
              </a:rPr>
              <a:t>考え方</a:t>
            </a:r>
          </a:p>
        </p:txBody>
      </p:sp>
      <p:sp>
        <p:nvSpPr>
          <p:cNvPr id="43" name="テキスト ボックス 42">
            <a:extLst>
              <a:ext uri="{FF2B5EF4-FFF2-40B4-BE49-F238E27FC236}">
                <a16:creationId xmlns:a16="http://schemas.microsoft.com/office/drawing/2014/main" id="{D0E0C08E-C8CD-0341-9CA9-8757B2FCB863}"/>
              </a:ext>
            </a:extLst>
          </p:cNvPr>
          <p:cNvSpPr txBox="1"/>
          <p:nvPr/>
        </p:nvSpPr>
        <p:spPr>
          <a:xfrm>
            <a:off x="608362" y="4672507"/>
            <a:ext cx="1338828" cy="646331"/>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これからの</a:t>
            </a:r>
            <a:endParaRPr kumimoji="1" lang="en-US" altLang="ja-JP" dirty="0">
              <a:latin typeface="Meiryo" panose="020B0604030504040204" pitchFamily="34" charset="-128"/>
              <a:ea typeface="Meiryo" panose="020B0604030504040204" pitchFamily="34" charset="-128"/>
            </a:endParaRPr>
          </a:p>
          <a:p>
            <a:r>
              <a:rPr kumimoji="1" lang="ja-JP" altLang="en-US">
                <a:latin typeface="Meiryo" panose="020B0604030504040204" pitchFamily="34" charset="-128"/>
                <a:ea typeface="Meiryo" panose="020B0604030504040204" pitchFamily="34" charset="-128"/>
              </a:rPr>
              <a:t>考え方</a:t>
            </a:r>
          </a:p>
        </p:txBody>
      </p:sp>
    </p:spTree>
    <p:extLst>
      <p:ext uri="{BB962C8B-B14F-4D97-AF65-F5344CB8AC3E}">
        <p14:creationId xmlns:p14="http://schemas.microsoft.com/office/powerpoint/2010/main" val="2361091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Meiryo" panose="020B0604030504040204" pitchFamily="34" charset="-128"/>
                <a:ea typeface="Meiryo" panose="020B0604030504040204" pitchFamily="34" charset="-128"/>
                <a:cs typeface="Arial" pitchFamily="34" charset="0"/>
              </a:rPr>
              <a:t>DevOps</a:t>
            </a:r>
            <a:r>
              <a:rPr lang="ja-JP" altLang="en-US" sz="2400" dirty="0">
                <a:solidFill>
                  <a:schemeClr val="bg1"/>
                </a:solidFill>
                <a:latin typeface="Meiryo" panose="020B0604030504040204" pitchFamily="34" charset="-128"/>
                <a:ea typeface="Meiryo" panose="020B0604030504040204" pitchFamily="34" charset="-128"/>
                <a:cs typeface="Arial" pitchFamily="34" charset="0"/>
              </a:rPr>
              <a:t>を支える技術</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1600" dirty="0">
                <a:solidFill>
                  <a:schemeClr val="bg1"/>
                </a:solidFill>
                <a:latin typeface="Meiryo" panose="020B0604030504040204" pitchFamily="34" charset="-128"/>
                <a:ea typeface="Meiryo" panose="020B0604030504040204" pitchFamily="34" charset="-128"/>
                <a:cs typeface="Arial" pitchFamily="34" charset="0"/>
              </a:rPr>
              <a:t>コンテナとマイクロサービス</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241243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A15E886B-D7D4-9842-B17E-036EFB926CD9}"/>
              </a:ext>
            </a:extLst>
          </p:cNvPr>
          <p:cNvSpPr/>
          <p:nvPr/>
        </p:nvSpPr>
        <p:spPr>
          <a:xfrm>
            <a:off x="597189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正方形/長方形 157">
            <a:extLst>
              <a:ext uri="{FF2B5EF4-FFF2-40B4-BE49-F238E27FC236}">
                <a16:creationId xmlns:a16="http://schemas.microsoft.com/office/drawing/2014/main" id="{907470E7-A100-C745-BAB8-28314B57799F}"/>
              </a:ext>
            </a:extLst>
          </p:cNvPr>
          <p:cNvSpPr/>
          <p:nvPr/>
        </p:nvSpPr>
        <p:spPr>
          <a:xfrm>
            <a:off x="6015306" y="2347496"/>
            <a:ext cx="2872031" cy="231169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正方形/長方形 192">
            <a:extLst>
              <a:ext uri="{FF2B5EF4-FFF2-40B4-BE49-F238E27FC236}">
                <a16:creationId xmlns:a16="http://schemas.microsoft.com/office/drawing/2014/main" id="{19EC753D-B4CA-044F-B985-CDC283C55E27}"/>
              </a:ext>
            </a:extLst>
          </p:cNvPr>
          <p:cNvSpPr/>
          <p:nvPr/>
        </p:nvSpPr>
        <p:spPr>
          <a:xfrm>
            <a:off x="6063629" y="2345706"/>
            <a:ext cx="2780125" cy="184011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lstStyle/>
          <a:p>
            <a:r>
              <a:rPr lang="ja-JP" altLang="en-US"/>
              <a:t>物理システム・仮想化・コンテナの比較</a:t>
            </a:r>
            <a:endParaRPr lang="ja-JP" altLang="en-US" dirty="0"/>
          </a:p>
        </p:txBody>
      </p:sp>
      <p:sp>
        <p:nvSpPr>
          <p:cNvPr id="6" name="正方形/長方形 5"/>
          <p:cNvSpPr/>
          <p:nvPr/>
        </p:nvSpPr>
        <p:spPr>
          <a:xfrm>
            <a:off x="185544"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261741" y="3371088"/>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p:cNvSpPr txBox="1"/>
          <p:nvPr/>
        </p:nvSpPr>
        <p:spPr>
          <a:xfrm>
            <a:off x="185544"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 name="正方形/長方形 15"/>
          <p:cNvSpPr/>
          <p:nvPr/>
        </p:nvSpPr>
        <p:spPr>
          <a:xfrm>
            <a:off x="261741" y="287059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p:cNvSpPr/>
          <p:nvPr/>
        </p:nvSpPr>
        <p:spPr>
          <a:xfrm>
            <a:off x="261741" y="2370098"/>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 name="正方形/長方形 17"/>
          <p:cNvSpPr/>
          <p:nvPr/>
        </p:nvSpPr>
        <p:spPr>
          <a:xfrm>
            <a:off x="1096887"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1154593" y="336726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1155941" y="237009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23" name="正方形/長方形 22"/>
          <p:cNvSpPr/>
          <p:nvPr/>
        </p:nvSpPr>
        <p:spPr>
          <a:xfrm>
            <a:off x="2008689" y="2275259"/>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2061695" y="3363130"/>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p:cNvSpPr/>
          <p:nvPr/>
        </p:nvSpPr>
        <p:spPr>
          <a:xfrm>
            <a:off x="2064492" y="2368544"/>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56" name="正方形/長方形 55"/>
          <p:cNvSpPr/>
          <p:nvPr/>
        </p:nvSpPr>
        <p:spPr>
          <a:xfrm>
            <a:off x="295151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正方形/長方形 78"/>
          <p:cNvSpPr/>
          <p:nvPr/>
        </p:nvSpPr>
        <p:spPr>
          <a:xfrm>
            <a:off x="2994926" y="2347496"/>
            <a:ext cx="2872031" cy="23116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正方形/長方形 79"/>
          <p:cNvSpPr/>
          <p:nvPr/>
        </p:nvSpPr>
        <p:spPr>
          <a:xfrm>
            <a:off x="3065763"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テキスト ボックス 82"/>
          <p:cNvSpPr txBox="1"/>
          <p:nvPr/>
        </p:nvSpPr>
        <p:spPr>
          <a:xfrm>
            <a:off x="3866452" y="4453272"/>
            <a:ext cx="1136015" cy="215444"/>
          </a:xfrm>
          <a:prstGeom prst="rect">
            <a:avLst/>
          </a:prstGeom>
          <a:noFill/>
        </p:spPr>
        <p:txBody>
          <a:bodyPr wrap="square" rtlCol="0">
            <a:spAutoFit/>
          </a:bodyPr>
          <a:lstStyle/>
          <a:p>
            <a:pPr algn="ctr"/>
            <a:r>
              <a:rPr kumimoji="1" lang="ja-JP" altLang="en-US" sz="800" dirty="0">
                <a:solidFill>
                  <a:srgbClr val="FFFFFF"/>
                </a:solidFill>
                <a:latin typeface="Meiryo" panose="020B0604030504040204" pitchFamily="34" charset="-128"/>
                <a:ea typeface="Meiryo" panose="020B0604030504040204" pitchFamily="34" charset="-128"/>
              </a:rPr>
              <a:t>ハイパーバイザー</a:t>
            </a:r>
          </a:p>
        </p:txBody>
      </p:sp>
      <p:sp>
        <p:nvSpPr>
          <p:cNvPr id="84" name="テキスト ボックス 83"/>
          <p:cNvSpPr txBox="1"/>
          <p:nvPr/>
        </p:nvSpPr>
        <p:spPr>
          <a:xfrm>
            <a:off x="3070235" y="4215266"/>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87" name="正方形/長方形 86"/>
          <p:cNvSpPr/>
          <p:nvPr/>
        </p:nvSpPr>
        <p:spPr>
          <a:xfrm>
            <a:off x="3993526"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テキスト ボックス 88"/>
          <p:cNvSpPr txBox="1"/>
          <p:nvPr/>
        </p:nvSpPr>
        <p:spPr>
          <a:xfrm>
            <a:off x="3989054" y="4213498"/>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92" name="正方形/長方形 91"/>
          <p:cNvSpPr/>
          <p:nvPr/>
        </p:nvSpPr>
        <p:spPr>
          <a:xfrm>
            <a:off x="4921999"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4" name="テキスト ボックス 93"/>
          <p:cNvSpPr txBox="1"/>
          <p:nvPr/>
        </p:nvSpPr>
        <p:spPr>
          <a:xfrm>
            <a:off x="4934202" y="4213498"/>
            <a:ext cx="880727"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117" name="フローチャート: 磁気ディスク 116"/>
          <p:cNvSpPr/>
          <p:nvPr/>
        </p:nvSpPr>
        <p:spPr>
          <a:xfrm>
            <a:off x="707016" y="4738582"/>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正方形/長方形 117"/>
          <p:cNvSpPr/>
          <p:nvPr/>
        </p:nvSpPr>
        <p:spPr>
          <a:xfrm>
            <a:off x="275806" y="492901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正方形/長方形 118"/>
          <p:cNvSpPr/>
          <p:nvPr/>
        </p:nvSpPr>
        <p:spPr>
          <a:xfrm>
            <a:off x="275806" y="473297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178398" y="1919231"/>
            <a:ext cx="2706828" cy="338554"/>
          </a:xfrm>
          <a:prstGeom prst="rect">
            <a:avLst/>
          </a:prstGeom>
          <a:noFill/>
        </p:spPr>
        <p:txBody>
          <a:bodyPr wrap="square" rtlCol="0">
            <a:spAutoFit/>
          </a:bodyPr>
          <a:lstStyle/>
          <a:p>
            <a:pPr algn="ctr"/>
            <a:r>
              <a:rPr kumimoji="1" lang="ja-JP" altLang="en-US" sz="1600" dirty="0">
                <a:solidFill>
                  <a:srgbClr val="0000FF"/>
                </a:solidFill>
                <a:latin typeface="Meiryo" panose="020B0604030504040204" pitchFamily="34" charset="-128"/>
                <a:ea typeface="Meiryo" panose="020B0604030504040204" pitchFamily="34" charset="-128"/>
              </a:rPr>
              <a:t>物理システム</a:t>
            </a:r>
          </a:p>
        </p:txBody>
      </p:sp>
      <p:sp>
        <p:nvSpPr>
          <p:cNvPr id="128" name="テキスト ボックス 127"/>
          <p:cNvSpPr txBox="1"/>
          <p:nvPr/>
        </p:nvSpPr>
        <p:spPr>
          <a:xfrm>
            <a:off x="292720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仮想化されたシステム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62" name="正方形/長方形 61">
            <a:extLst>
              <a:ext uri="{FF2B5EF4-FFF2-40B4-BE49-F238E27FC236}">
                <a16:creationId xmlns:a16="http://schemas.microsoft.com/office/drawing/2014/main" id="{AABBE0F9-7554-8D46-8906-0DB1A2209940}"/>
              </a:ext>
            </a:extLst>
          </p:cNvPr>
          <p:cNvSpPr/>
          <p:nvPr/>
        </p:nvSpPr>
        <p:spPr>
          <a:xfrm>
            <a:off x="1155716" y="287443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正方形/長方形 62">
            <a:extLst>
              <a:ext uri="{FF2B5EF4-FFF2-40B4-BE49-F238E27FC236}">
                <a16:creationId xmlns:a16="http://schemas.microsoft.com/office/drawing/2014/main" id="{AA51DF1B-5A68-0040-A247-B330C19AA2D9}"/>
              </a:ext>
            </a:extLst>
          </p:cNvPr>
          <p:cNvSpPr/>
          <p:nvPr/>
        </p:nvSpPr>
        <p:spPr>
          <a:xfrm>
            <a:off x="2061470" y="2874711"/>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テキスト ボックス 64">
            <a:extLst>
              <a:ext uri="{FF2B5EF4-FFF2-40B4-BE49-F238E27FC236}">
                <a16:creationId xmlns:a16="http://schemas.microsoft.com/office/drawing/2014/main" id="{D7F5E378-3532-8349-A6CD-39134277161D}"/>
              </a:ext>
            </a:extLst>
          </p:cNvPr>
          <p:cNvSpPr txBox="1"/>
          <p:nvPr/>
        </p:nvSpPr>
        <p:spPr>
          <a:xfrm>
            <a:off x="1130198"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12AD3BD1-F51D-6C47-8AC4-AA522C4715FA}"/>
              </a:ext>
            </a:extLst>
          </p:cNvPr>
          <p:cNvSpPr txBox="1"/>
          <p:nvPr/>
        </p:nvSpPr>
        <p:spPr>
          <a:xfrm>
            <a:off x="2039011"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77F37553-BACB-4A4F-B424-A4C40A64F317}"/>
              </a:ext>
            </a:extLst>
          </p:cNvPr>
          <p:cNvSpPr/>
          <p:nvPr/>
        </p:nvSpPr>
        <p:spPr>
          <a:xfrm>
            <a:off x="567635" y="5109111"/>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正方形/長方形 67">
            <a:extLst>
              <a:ext uri="{FF2B5EF4-FFF2-40B4-BE49-F238E27FC236}">
                <a16:creationId xmlns:a16="http://schemas.microsoft.com/office/drawing/2014/main" id="{2EDAA4FD-834E-9545-A370-D306A78AE6DF}"/>
              </a:ext>
            </a:extLst>
          </p:cNvPr>
          <p:cNvSpPr/>
          <p:nvPr/>
        </p:nvSpPr>
        <p:spPr>
          <a:xfrm>
            <a:off x="258554" y="4917608"/>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正方形/長方形 68">
            <a:extLst>
              <a:ext uri="{FF2B5EF4-FFF2-40B4-BE49-F238E27FC236}">
                <a16:creationId xmlns:a16="http://schemas.microsoft.com/office/drawing/2014/main" id="{F0FBF265-B3A6-8C43-8285-905886D31E99}"/>
              </a:ext>
            </a:extLst>
          </p:cNvPr>
          <p:cNvSpPr/>
          <p:nvPr/>
        </p:nvSpPr>
        <p:spPr>
          <a:xfrm>
            <a:off x="225043" y="4722387"/>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フローチャート: 磁気ディスク 69">
            <a:extLst>
              <a:ext uri="{FF2B5EF4-FFF2-40B4-BE49-F238E27FC236}">
                <a16:creationId xmlns:a16="http://schemas.microsoft.com/office/drawing/2014/main" id="{01F521EB-C34E-FF46-A997-1D842E92FA41}"/>
              </a:ext>
            </a:extLst>
          </p:cNvPr>
          <p:cNvSpPr/>
          <p:nvPr/>
        </p:nvSpPr>
        <p:spPr>
          <a:xfrm>
            <a:off x="1622184" y="4736228"/>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正方形/長方形 70">
            <a:extLst>
              <a:ext uri="{FF2B5EF4-FFF2-40B4-BE49-F238E27FC236}">
                <a16:creationId xmlns:a16="http://schemas.microsoft.com/office/drawing/2014/main" id="{C5418750-E159-5B42-9658-B2B00629F5E1}"/>
              </a:ext>
            </a:extLst>
          </p:cNvPr>
          <p:cNvSpPr/>
          <p:nvPr/>
        </p:nvSpPr>
        <p:spPr>
          <a:xfrm>
            <a:off x="1190974" y="492666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正方形/長方形 71">
            <a:extLst>
              <a:ext uri="{FF2B5EF4-FFF2-40B4-BE49-F238E27FC236}">
                <a16:creationId xmlns:a16="http://schemas.microsoft.com/office/drawing/2014/main" id="{658A4FD1-E984-3744-802A-2801592E7524}"/>
              </a:ext>
            </a:extLst>
          </p:cNvPr>
          <p:cNvSpPr/>
          <p:nvPr/>
        </p:nvSpPr>
        <p:spPr>
          <a:xfrm>
            <a:off x="1190974" y="473062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73E75DFE-60D0-1F4D-AE45-BEF5AFD66383}"/>
              </a:ext>
            </a:extLst>
          </p:cNvPr>
          <p:cNvSpPr/>
          <p:nvPr/>
        </p:nvSpPr>
        <p:spPr>
          <a:xfrm>
            <a:off x="1482803" y="5106757"/>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66E74B55-0667-5B45-B7F7-BE0AE0E3CFDC}"/>
              </a:ext>
            </a:extLst>
          </p:cNvPr>
          <p:cNvSpPr/>
          <p:nvPr/>
        </p:nvSpPr>
        <p:spPr>
          <a:xfrm>
            <a:off x="1173722" y="4915254"/>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8395A18C-B124-3C4D-AB03-1CA9B3F82E93}"/>
              </a:ext>
            </a:extLst>
          </p:cNvPr>
          <p:cNvSpPr/>
          <p:nvPr/>
        </p:nvSpPr>
        <p:spPr>
          <a:xfrm>
            <a:off x="1140211" y="4720033"/>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フローチャート: 磁気ディスク 75">
            <a:extLst>
              <a:ext uri="{FF2B5EF4-FFF2-40B4-BE49-F238E27FC236}">
                <a16:creationId xmlns:a16="http://schemas.microsoft.com/office/drawing/2014/main" id="{4FD9498C-05B9-F949-A5CD-DF6F651C3954}"/>
              </a:ext>
            </a:extLst>
          </p:cNvPr>
          <p:cNvSpPr/>
          <p:nvPr/>
        </p:nvSpPr>
        <p:spPr>
          <a:xfrm>
            <a:off x="2533986" y="4743997"/>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正方形/長方形 76">
            <a:extLst>
              <a:ext uri="{FF2B5EF4-FFF2-40B4-BE49-F238E27FC236}">
                <a16:creationId xmlns:a16="http://schemas.microsoft.com/office/drawing/2014/main" id="{48E08CD2-8FBD-604F-B424-9148192CB691}"/>
              </a:ext>
            </a:extLst>
          </p:cNvPr>
          <p:cNvSpPr/>
          <p:nvPr/>
        </p:nvSpPr>
        <p:spPr>
          <a:xfrm>
            <a:off x="2102776" y="493443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8" name="正方形/長方形 77">
            <a:extLst>
              <a:ext uri="{FF2B5EF4-FFF2-40B4-BE49-F238E27FC236}">
                <a16:creationId xmlns:a16="http://schemas.microsoft.com/office/drawing/2014/main" id="{9F984B32-57CE-2940-91F8-6E5F92639C76}"/>
              </a:ext>
            </a:extLst>
          </p:cNvPr>
          <p:cNvSpPr/>
          <p:nvPr/>
        </p:nvSpPr>
        <p:spPr>
          <a:xfrm>
            <a:off x="2102776" y="473839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正方形/長方形 96">
            <a:extLst>
              <a:ext uri="{FF2B5EF4-FFF2-40B4-BE49-F238E27FC236}">
                <a16:creationId xmlns:a16="http://schemas.microsoft.com/office/drawing/2014/main" id="{B9B8946B-C56C-A848-9C3E-25C04829CD88}"/>
              </a:ext>
            </a:extLst>
          </p:cNvPr>
          <p:cNvSpPr/>
          <p:nvPr/>
        </p:nvSpPr>
        <p:spPr>
          <a:xfrm>
            <a:off x="2394605" y="5114526"/>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正方形/長方形 97">
            <a:extLst>
              <a:ext uri="{FF2B5EF4-FFF2-40B4-BE49-F238E27FC236}">
                <a16:creationId xmlns:a16="http://schemas.microsoft.com/office/drawing/2014/main" id="{C42780C4-C574-8040-8239-671E5D2EBDCF}"/>
              </a:ext>
            </a:extLst>
          </p:cNvPr>
          <p:cNvSpPr/>
          <p:nvPr/>
        </p:nvSpPr>
        <p:spPr>
          <a:xfrm>
            <a:off x="2085524" y="4923023"/>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9" name="正方形/長方形 98">
            <a:extLst>
              <a:ext uri="{FF2B5EF4-FFF2-40B4-BE49-F238E27FC236}">
                <a16:creationId xmlns:a16="http://schemas.microsoft.com/office/drawing/2014/main" id="{31FDCC96-141E-0B44-94E8-678EE1754DD9}"/>
              </a:ext>
            </a:extLst>
          </p:cNvPr>
          <p:cNvSpPr/>
          <p:nvPr/>
        </p:nvSpPr>
        <p:spPr>
          <a:xfrm>
            <a:off x="2052013" y="4727802"/>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テキスト ボックス 99">
            <a:extLst>
              <a:ext uri="{FF2B5EF4-FFF2-40B4-BE49-F238E27FC236}">
                <a16:creationId xmlns:a16="http://schemas.microsoft.com/office/drawing/2014/main" id="{8EB83025-6FC2-C647-931E-84A306B62F30}"/>
              </a:ext>
            </a:extLst>
          </p:cNvPr>
          <p:cNvSpPr txBox="1"/>
          <p:nvPr/>
        </p:nvSpPr>
        <p:spPr>
          <a:xfrm>
            <a:off x="399284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01" name="フローチャート: 磁気ディスク 100">
            <a:extLst>
              <a:ext uri="{FF2B5EF4-FFF2-40B4-BE49-F238E27FC236}">
                <a16:creationId xmlns:a16="http://schemas.microsoft.com/office/drawing/2014/main" id="{2B7830E3-7943-A34B-8657-757EE769611F}"/>
              </a:ext>
            </a:extLst>
          </p:cNvPr>
          <p:cNvSpPr/>
          <p:nvPr/>
        </p:nvSpPr>
        <p:spPr>
          <a:xfrm>
            <a:off x="373184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a:extLst>
              <a:ext uri="{FF2B5EF4-FFF2-40B4-BE49-F238E27FC236}">
                <a16:creationId xmlns:a16="http://schemas.microsoft.com/office/drawing/2014/main" id="{AB892602-AAB3-5D44-AF84-4EAA57E0E48B}"/>
              </a:ext>
            </a:extLst>
          </p:cNvPr>
          <p:cNvSpPr/>
          <p:nvPr/>
        </p:nvSpPr>
        <p:spPr>
          <a:xfrm>
            <a:off x="329371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正方形/長方形 128">
            <a:extLst>
              <a:ext uri="{FF2B5EF4-FFF2-40B4-BE49-F238E27FC236}">
                <a16:creationId xmlns:a16="http://schemas.microsoft.com/office/drawing/2014/main" id="{2A4862CA-412B-1249-9526-B10A876D1FD7}"/>
              </a:ext>
            </a:extLst>
          </p:cNvPr>
          <p:cNvSpPr/>
          <p:nvPr/>
        </p:nvSpPr>
        <p:spPr>
          <a:xfrm>
            <a:off x="329371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磁気ディスク 132">
            <a:extLst>
              <a:ext uri="{FF2B5EF4-FFF2-40B4-BE49-F238E27FC236}">
                <a16:creationId xmlns:a16="http://schemas.microsoft.com/office/drawing/2014/main" id="{2D276556-059D-0C44-B288-82662A9AA83B}"/>
              </a:ext>
            </a:extLst>
          </p:cNvPr>
          <p:cNvSpPr/>
          <p:nvPr/>
        </p:nvSpPr>
        <p:spPr>
          <a:xfrm>
            <a:off x="409203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フローチャート: 磁気ディスク 133">
            <a:extLst>
              <a:ext uri="{FF2B5EF4-FFF2-40B4-BE49-F238E27FC236}">
                <a16:creationId xmlns:a16="http://schemas.microsoft.com/office/drawing/2014/main" id="{E2532FE2-4BB1-C94B-B20D-9933275994D8}"/>
              </a:ext>
            </a:extLst>
          </p:cNvPr>
          <p:cNvSpPr/>
          <p:nvPr/>
        </p:nvSpPr>
        <p:spPr>
          <a:xfrm>
            <a:off x="445711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フローチャート: 磁気ディスク 134">
            <a:extLst>
              <a:ext uri="{FF2B5EF4-FFF2-40B4-BE49-F238E27FC236}">
                <a16:creationId xmlns:a16="http://schemas.microsoft.com/office/drawing/2014/main" id="{35950D68-E631-7749-898A-4DDDAA3C91D2}"/>
              </a:ext>
            </a:extLst>
          </p:cNvPr>
          <p:cNvSpPr/>
          <p:nvPr/>
        </p:nvSpPr>
        <p:spPr>
          <a:xfrm>
            <a:off x="481342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磁気ディスク 135">
            <a:extLst>
              <a:ext uri="{FF2B5EF4-FFF2-40B4-BE49-F238E27FC236}">
                <a16:creationId xmlns:a16="http://schemas.microsoft.com/office/drawing/2014/main" id="{FCC512E7-BF0B-414A-8513-175893A69AA7}"/>
              </a:ext>
            </a:extLst>
          </p:cNvPr>
          <p:cNvSpPr/>
          <p:nvPr/>
        </p:nvSpPr>
        <p:spPr>
          <a:xfrm>
            <a:off x="516973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正方形/長方形 136">
            <a:extLst>
              <a:ext uri="{FF2B5EF4-FFF2-40B4-BE49-F238E27FC236}">
                <a16:creationId xmlns:a16="http://schemas.microsoft.com/office/drawing/2014/main" id="{B7C97C05-869B-AB44-98CB-0CE8450FAE0D}"/>
              </a:ext>
            </a:extLst>
          </p:cNvPr>
          <p:cNvSpPr/>
          <p:nvPr/>
        </p:nvSpPr>
        <p:spPr>
          <a:xfrm>
            <a:off x="3128253" y="3367744"/>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正方形/長方形 137">
            <a:extLst>
              <a:ext uri="{FF2B5EF4-FFF2-40B4-BE49-F238E27FC236}">
                <a16:creationId xmlns:a16="http://schemas.microsoft.com/office/drawing/2014/main" id="{AD7736C5-CEC1-834C-A9B7-CCE823EA2D33}"/>
              </a:ext>
            </a:extLst>
          </p:cNvPr>
          <p:cNvSpPr/>
          <p:nvPr/>
        </p:nvSpPr>
        <p:spPr>
          <a:xfrm>
            <a:off x="312825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正方形/長方形 138">
            <a:extLst>
              <a:ext uri="{FF2B5EF4-FFF2-40B4-BE49-F238E27FC236}">
                <a16:creationId xmlns:a16="http://schemas.microsoft.com/office/drawing/2014/main" id="{9AECA9A3-395A-9340-BB7B-3C23A31287D3}"/>
              </a:ext>
            </a:extLst>
          </p:cNvPr>
          <p:cNvSpPr/>
          <p:nvPr/>
        </p:nvSpPr>
        <p:spPr>
          <a:xfrm>
            <a:off x="312825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0" name="正方形/長方形 139">
            <a:extLst>
              <a:ext uri="{FF2B5EF4-FFF2-40B4-BE49-F238E27FC236}">
                <a16:creationId xmlns:a16="http://schemas.microsoft.com/office/drawing/2014/main" id="{A2368E25-9B5F-D243-A22E-979186D17BB1}"/>
              </a:ext>
            </a:extLst>
          </p:cNvPr>
          <p:cNvSpPr/>
          <p:nvPr/>
        </p:nvSpPr>
        <p:spPr>
          <a:xfrm>
            <a:off x="4049100" y="336547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正方形/長方形 140">
            <a:extLst>
              <a:ext uri="{FF2B5EF4-FFF2-40B4-BE49-F238E27FC236}">
                <a16:creationId xmlns:a16="http://schemas.microsoft.com/office/drawing/2014/main" id="{1D469EFE-B03B-9448-BCFC-272696FCF11E}"/>
              </a:ext>
            </a:extLst>
          </p:cNvPr>
          <p:cNvSpPr/>
          <p:nvPr/>
        </p:nvSpPr>
        <p:spPr>
          <a:xfrm>
            <a:off x="405044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2" name="正方形/長方形 141">
            <a:extLst>
              <a:ext uri="{FF2B5EF4-FFF2-40B4-BE49-F238E27FC236}">
                <a16:creationId xmlns:a16="http://schemas.microsoft.com/office/drawing/2014/main" id="{90525F48-D086-754F-A6BF-9B02A44042B4}"/>
              </a:ext>
            </a:extLst>
          </p:cNvPr>
          <p:cNvSpPr/>
          <p:nvPr/>
        </p:nvSpPr>
        <p:spPr>
          <a:xfrm>
            <a:off x="4979187" y="3362894"/>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正方形/長方形 142">
            <a:extLst>
              <a:ext uri="{FF2B5EF4-FFF2-40B4-BE49-F238E27FC236}">
                <a16:creationId xmlns:a16="http://schemas.microsoft.com/office/drawing/2014/main" id="{9E26F333-5697-B641-A6DD-51579C7AA828}"/>
              </a:ext>
            </a:extLst>
          </p:cNvPr>
          <p:cNvSpPr/>
          <p:nvPr/>
        </p:nvSpPr>
        <p:spPr>
          <a:xfrm>
            <a:off x="498198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4" name="正方形/長方形 143">
            <a:extLst>
              <a:ext uri="{FF2B5EF4-FFF2-40B4-BE49-F238E27FC236}">
                <a16:creationId xmlns:a16="http://schemas.microsoft.com/office/drawing/2014/main" id="{8F944348-D5B9-5541-BA60-E9EA7AF19372}"/>
              </a:ext>
            </a:extLst>
          </p:cNvPr>
          <p:cNvSpPr/>
          <p:nvPr/>
        </p:nvSpPr>
        <p:spPr>
          <a:xfrm>
            <a:off x="405022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正方形/長方形 144">
            <a:extLst>
              <a:ext uri="{FF2B5EF4-FFF2-40B4-BE49-F238E27FC236}">
                <a16:creationId xmlns:a16="http://schemas.microsoft.com/office/drawing/2014/main" id="{BA474279-8E8C-3F46-B07D-F3DC91F1FC58}"/>
              </a:ext>
            </a:extLst>
          </p:cNvPr>
          <p:cNvSpPr/>
          <p:nvPr/>
        </p:nvSpPr>
        <p:spPr>
          <a:xfrm>
            <a:off x="497896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フローチャート: 磁気ディスク 145">
            <a:extLst>
              <a:ext uri="{FF2B5EF4-FFF2-40B4-BE49-F238E27FC236}">
                <a16:creationId xmlns:a16="http://schemas.microsoft.com/office/drawing/2014/main" id="{89E9B64B-1161-494E-A8E7-B15F563BB79A}"/>
              </a:ext>
            </a:extLst>
          </p:cNvPr>
          <p:cNvSpPr/>
          <p:nvPr/>
        </p:nvSpPr>
        <p:spPr>
          <a:xfrm>
            <a:off x="3586996" y="3811419"/>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7" name="正方形/長方形 146">
            <a:extLst>
              <a:ext uri="{FF2B5EF4-FFF2-40B4-BE49-F238E27FC236}">
                <a16:creationId xmlns:a16="http://schemas.microsoft.com/office/drawing/2014/main" id="{14DB9A7D-D133-CD45-90CF-9DDB649A8CD6}"/>
              </a:ext>
            </a:extLst>
          </p:cNvPr>
          <p:cNvSpPr/>
          <p:nvPr/>
        </p:nvSpPr>
        <p:spPr>
          <a:xfrm>
            <a:off x="3155786" y="400185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8" name="正方形/長方形 147">
            <a:extLst>
              <a:ext uri="{FF2B5EF4-FFF2-40B4-BE49-F238E27FC236}">
                <a16:creationId xmlns:a16="http://schemas.microsoft.com/office/drawing/2014/main" id="{9E9ACAA1-3488-C543-B774-9D7F17941B88}"/>
              </a:ext>
            </a:extLst>
          </p:cNvPr>
          <p:cNvSpPr/>
          <p:nvPr/>
        </p:nvSpPr>
        <p:spPr>
          <a:xfrm>
            <a:off x="3155786" y="380581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1" name="フローチャート: 磁気ディスク 150">
            <a:extLst>
              <a:ext uri="{FF2B5EF4-FFF2-40B4-BE49-F238E27FC236}">
                <a16:creationId xmlns:a16="http://schemas.microsoft.com/office/drawing/2014/main" id="{483C30CA-33E7-F14C-A46E-3067CD15332B}"/>
              </a:ext>
            </a:extLst>
          </p:cNvPr>
          <p:cNvSpPr/>
          <p:nvPr/>
        </p:nvSpPr>
        <p:spPr>
          <a:xfrm>
            <a:off x="4486655" y="3819990"/>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2" name="正方形/長方形 151">
            <a:extLst>
              <a:ext uri="{FF2B5EF4-FFF2-40B4-BE49-F238E27FC236}">
                <a16:creationId xmlns:a16="http://schemas.microsoft.com/office/drawing/2014/main" id="{52BFAF38-28E0-324C-9018-B49963E6ED91}"/>
              </a:ext>
            </a:extLst>
          </p:cNvPr>
          <p:cNvSpPr/>
          <p:nvPr/>
        </p:nvSpPr>
        <p:spPr>
          <a:xfrm>
            <a:off x="4055445" y="401042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3" name="正方形/長方形 152">
            <a:extLst>
              <a:ext uri="{FF2B5EF4-FFF2-40B4-BE49-F238E27FC236}">
                <a16:creationId xmlns:a16="http://schemas.microsoft.com/office/drawing/2014/main" id="{7CA322A8-5AB6-CC4F-8043-C6A7C888C28B}"/>
              </a:ext>
            </a:extLst>
          </p:cNvPr>
          <p:cNvSpPr/>
          <p:nvPr/>
        </p:nvSpPr>
        <p:spPr>
          <a:xfrm>
            <a:off x="4055445" y="381438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フローチャート: 磁気ディスク 153">
            <a:extLst>
              <a:ext uri="{FF2B5EF4-FFF2-40B4-BE49-F238E27FC236}">
                <a16:creationId xmlns:a16="http://schemas.microsoft.com/office/drawing/2014/main" id="{7F65B037-89A1-A64F-A628-1C2B4BE57CBA}"/>
              </a:ext>
            </a:extLst>
          </p:cNvPr>
          <p:cNvSpPr/>
          <p:nvPr/>
        </p:nvSpPr>
        <p:spPr>
          <a:xfrm>
            <a:off x="5429240" y="3827675"/>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5" name="正方形/長方形 154">
            <a:extLst>
              <a:ext uri="{FF2B5EF4-FFF2-40B4-BE49-F238E27FC236}">
                <a16:creationId xmlns:a16="http://schemas.microsoft.com/office/drawing/2014/main" id="{B67E238E-5F56-FD43-9BA6-C4EC0F620E46}"/>
              </a:ext>
            </a:extLst>
          </p:cNvPr>
          <p:cNvSpPr/>
          <p:nvPr/>
        </p:nvSpPr>
        <p:spPr>
          <a:xfrm>
            <a:off x="4998030" y="401810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6" name="正方形/長方形 155">
            <a:extLst>
              <a:ext uri="{FF2B5EF4-FFF2-40B4-BE49-F238E27FC236}">
                <a16:creationId xmlns:a16="http://schemas.microsoft.com/office/drawing/2014/main" id="{3604F6BB-9C7B-9248-83F4-DCDC7D5B7299}"/>
              </a:ext>
            </a:extLst>
          </p:cNvPr>
          <p:cNvSpPr/>
          <p:nvPr/>
        </p:nvSpPr>
        <p:spPr>
          <a:xfrm>
            <a:off x="4998030" y="382206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9" name="正方形/長方形 158">
            <a:extLst>
              <a:ext uri="{FF2B5EF4-FFF2-40B4-BE49-F238E27FC236}">
                <a16:creationId xmlns:a16="http://schemas.microsoft.com/office/drawing/2014/main" id="{C7954784-4F1C-C243-A7E6-81C128390DA8}"/>
              </a:ext>
            </a:extLst>
          </p:cNvPr>
          <p:cNvSpPr/>
          <p:nvPr/>
        </p:nvSpPr>
        <p:spPr>
          <a:xfrm>
            <a:off x="6086143"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0" name="テキスト ボックス 159">
            <a:extLst>
              <a:ext uri="{FF2B5EF4-FFF2-40B4-BE49-F238E27FC236}">
                <a16:creationId xmlns:a16="http://schemas.microsoft.com/office/drawing/2014/main" id="{0442D00C-7856-F240-9724-8D9B7AF41F30}"/>
              </a:ext>
            </a:extLst>
          </p:cNvPr>
          <p:cNvSpPr txBox="1"/>
          <p:nvPr/>
        </p:nvSpPr>
        <p:spPr>
          <a:xfrm>
            <a:off x="6878295" y="4414143"/>
            <a:ext cx="1136015"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162" name="正方形/長方形 161">
            <a:extLst>
              <a:ext uri="{FF2B5EF4-FFF2-40B4-BE49-F238E27FC236}">
                <a16:creationId xmlns:a16="http://schemas.microsoft.com/office/drawing/2014/main" id="{A1008788-33D2-FB42-8FE4-4685C3D9F518}"/>
              </a:ext>
            </a:extLst>
          </p:cNvPr>
          <p:cNvSpPr/>
          <p:nvPr/>
        </p:nvSpPr>
        <p:spPr>
          <a:xfrm>
            <a:off x="7013906"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4" name="正方形/長方形 163">
            <a:extLst>
              <a:ext uri="{FF2B5EF4-FFF2-40B4-BE49-F238E27FC236}">
                <a16:creationId xmlns:a16="http://schemas.microsoft.com/office/drawing/2014/main" id="{0B440800-7DE6-9241-94EB-B31FBA5D686C}"/>
              </a:ext>
            </a:extLst>
          </p:cNvPr>
          <p:cNvSpPr/>
          <p:nvPr/>
        </p:nvSpPr>
        <p:spPr>
          <a:xfrm>
            <a:off x="7942379"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テキスト ボックス 165">
            <a:extLst>
              <a:ext uri="{FF2B5EF4-FFF2-40B4-BE49-F238E27FC236}">
                <a16:creationId xmlns:a16="http://schemas.microsoft.com/office/drawing/2014/main" id="{2123C8FC-E5C8-7947-899C-0796C6E2740C}"/>
              </a:ext>
            </a:extLst>
          </p:cNvPr>
          <p:cNvSpPr txBox="1"/>
          <p:nvPr/>
        </p:nvSpPr>
        <p:spPr>
          <a:xfrm>
            <a:off x="594758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コンテナ・システム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794555AC-B15B-4741-BB66-FE0F4757EB26}"/>
              </a:ext>
            </a:extLst>
          </p:cNvPr>
          <p:cNvSpPr txBox="1"/>
          <p:nvPr/>
        </p:nvSpPr>
        <p:spPr>
          <a:xfrm>
            <a:off x="701322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8" name="フローチャート: 磁気ディスク 167">
            <a:extLst>
              <a:ext uri="{FF2B5EF4-FFF2-40B4-BE49-F238E27FC236}">
                <a16:creationId xmlns:a16="http://schemas.microsoft.com/office/drawing/2014/main" id="{DDA623F5-76B9-274D-A848-11AE5DD8910A}"/>
              </a:ext>
            </a:extLst>
          </p:cNvPr>
          <p:cNvSpPr/>
          <p:nvPr/>
        </p:nvSpPr>
        <p:spPr>
          <a:xfrm>
            <a:off x="675222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正方形/長方形 168">
            <a:extLst>
              <a:ext uri="{FF2B5EF4-FFF2-40B4-BE49-F238E27FC236}">
                <a16:creationId xmlns:a16="http://schemas.microsoft.com/office/drawing/2014/main" id="{D321AABD-5108-E94E-AAFF-A90B48CCF969}"/>
              </a:ext>
            </a:extLst>
          </p:cNvPr>
          <p:cNvSpPr/>
          <p:nvPr/>
        </p:nvSpPr>
        <p:spPr>
          <a:xfrm>
            <a:off x="631409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正方形/長方形 169">
            <a:extLst>
              <a:ext uri="{FF2B5EF4-FFF2-40B4-BE49-F238E27FC236}">
                <a16:creationId xmlns:a16="http://schemas.microsoft.com/office/drawing/2014/main" id="{F869E475-94EE-E14E-8E74-E3DB9C160988}"/>
              </a:ext>
            </a:extLst>
          </p:cNvPr>
          <p:cNvSpPr/>
          <p:nvPr/>
        </p:nvSpPr>
        <p:spPr>
          <a:xfrm>
            <a:off x="631409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AAE8115-043A-F34B-873A-22E8E30C5E35}"/>
              </a:ext>
            </a:extLst>
          </p:cNvPr>
          <p:cNvSpPr/>
          <p:nvPr/>
        </p:nvSpPr>
        <p:spPr>
          <a:xfrm>
            <a:off x="711241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093559E1-DA88-9849-A0E3-8C930ADD301D}"/>
              </a:ext>
            </a:extLst>
          </p:cNvPr>
          <p:cNvSpPr/>
          <p:nvPr/>
        </p:nvSpPr>
        <p:spPr>
          <a:xfrm>
            <a:off x="747749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B13243EF-7E50-EA42-853E-3F52D0EE643E}"/>
              </a:ext>
            </a:extLst>
          </p:cNvPr>
          <p:cNvSpPr/>
          <p:nvPr/>
        </p:nvSpPr>
        <p:spPr>
          <a:xfrm>
            <a:off x="783380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A5E6B3C0-4CE6-B34B-A9AE-0BE3CBEB6C51}"/>
              </a:ext>
            </a:extLst>
          </p:cNvPr>
          <p:cNvSpPr/>
          <p:nvPr/>
        </p:nvSpPr>
        <p:spPr>
          <a:xfrm>
            <a:off x="819011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6" name="正方形/長方形 175">
            <a:extLst>
              <a:ext uri="{FF2B5EF4-FFF2-40B4-BE49-F238E27FC236}">
                <a16:creationId xmlns:a16="http://schemas.microsoft.com/office/drawing/2014/main" id="{1AAF0843-3003-B24E-B7E0-91F8D51960C9}"/>
              </a:ext>
            </a:extLst>
          </p:cNvPr>
          <p:cNvSpPr/>
          <p:nvPr/>
        </p:nvSpPr>
        <p:spPr>
          <a:xfrm>
            <a:off x="614863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7" name="正方形/長方形 176">
            <a:extLst>
              <a:ext uri="{FF2B5EF4-FFF2-40B4-BE49-F238E27FC236}">
                <a16:creationId xmlns:a16="http://schemas.microsoft.com/office/drawing/2014/main" id="{F4D65202-5956-0F4A-AF68-92207CDEE23F}"/>
              </a:ext>
            </a:extLst>
          </p:cNvPr>
          <p:cNvSpPr/>
          <p:nvPr/>
        </p:nvSpPr>
        <p:spPr>
          <a:xfrm>
            <a:off x="614863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79" name="正方形/長方形 178">
            <a:extLst>
              <a:ext uri="{FF2B5EF4-FFF2-40B4-BE49-F238E27FC236}">
                <a16:creationId xmlns:a16="http://schemas.microsoft.com/office/drawing/2014/main" id="{6054E374-8F9E-6B49-8D53-BEBE56BC0B2B}"/>
              </a:ext>
            </a:extLst>
          </p:cNvPr>
          <p:cNvSpPr/>
          <p:nvPr/>
        </p:nvSpPr>
        <p:spPr>
          <a:xfrm>
            <a:off x="707082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1" name="正方形/長方形 180">
            <a:extLst>
              <a:ext uri="{FF2B5EF4-FFF2-40B4-BE49-F238E27FC236}">
                <a16:creationId xmlns:a16="http://schemas.microsoft.com/office/drawing/2014/main" id="{0D4C732D-9E15-2048-86F7-42371BBB2378}"/>
              </a:ext>
            </a:extLst>
          </p:cNvPr>
          <p:cNvSpPr/>
          <p:nvPr/>
        </p:nvSpPr>
        <p:spPr>
          <a:xfrm>
            <a:off x="800236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2" name="正方形/長方形 181">
            <a:extLst>
              <a:ext uri="{FF2B5EF4-FFF2-40B4-BE49-F238E27FC236}">
                <a16:creationId xmlns:a16="http://schemas.microsoft.com/office/drawing/2014/main" id="{17880305-7288-CE49-BE2B-607F9D1778A1}"/>
              </a:ext>
            </a:extLst>
          </p:cNvPr>
          <p:cNvSpPr/>
          <p:nvPr/>
        </p:nvSpPr>
        <p:spPr>
          <a:xfrm>
            <a:off x="707060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3" name="正方形/長方形 182">
            <a:extLst>
              <a:ext uri="{FF2B5EF4-FFF2-40B4-BE49-F238E27FC236}">
                <a16:creationId xmlns:a16="http://schemas.microsoft.com/office/drawing/2014/main" id="{FCBDF6B1-FD65-D34D-9A6C-9E22672B69DE}"/>
              </a:ext>
            </a:extLst>
          </p:cNvPr>
          <p:cNvSpPr/>
          <p:nvPr/>
        </p:nvSpPr>
        <p:spPr>
          <a:xfrm>
            <a:off x="799934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正方形/長方形 193">
            <a:extLst>
              <a:ext uri="{FF2B5EF4-FFF2-40B4-BE49-F238E27FC236}">
                <a16:creationId xmlns:a16="http://schemas.microsoft.com/office/drawing/2014/main" id="{134726B1-31CD-A84A-8273-1BF60375B7F5}"/>
              </a:ext>
            </a:extLst>
          </p:cNvPr>
          <p:cNvSpPr/>
          <p:nvPr/>
        </p:nvSpPr>
        <p:spPr>
          <a:xfrm>
            <a:off x="6143015" y="3323642"/>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D1F0B029-6747-874B-9F9E-77677C86B3AF}"/>
              </a:ext>
            </a:extLst>
          </p:cNvPr>
          <p:cNvSpPr/>
          <p:nvPr/>
        </p:nvSpPr>
        <p:spPr>
          <a:xfrm>
            <a:off x="7066951" y="3323641"/>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8" name="正方形/長方形 197">
            <a:extLst>
              <a:ext uri="{FF2B5EF4-FFF2-40B4-BE49-F238E27FC236}">
                <a16:creationId xmlns:a16="http://schemas.microsoft.com/office/drawing/2014/main" id="{2451CDB8-7F8F-3748-BC24-2D8FD1786DB4}"/>
              </a:ext>
            </a:extLst>
          </p:cNvPr>
          <p:cNvSpPr/>
          <p:nvPr/>
        </p:nvSpPr>
        <p:spPr>
          <a:xfrm>
            <a:off x="7999341" y="3311487"/>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200" name="テキスト ボックス 199">
            <a:extLst>
              <a:ext uri="{FF2B5EF4-FFF2-40B4-BE49-F238E27FC236}">
                <a16:creationId xmlns:a16="http://schemas.microsoft.com/office/drawing/2014/main" id="{1BAF8B53-0EC0-B949-82FE-9064221ED477}"/>
              </a:ext>
            </a:extLst>
          </p:cNvPr>
          <p:cNvSpPr txBox="1"/>
          <p:nvPr/>
        </p:nvSpPr>
        <p:spPr>
          <a:xfrm>
            <a:off x="6558646" y="3812242"/>
            <a:ext cx="1803457" cy="400110"/>
          </a:xfrm>
          <a:prstGeom prst="rect">
            <a:avLst/>
          </a:prstGeom>
          <a:noFill/>
        </p:spPr>
        <p:txBody>
          <a:bodyPr wrap="square" rtlCol="0">
            <a:spAutoFit/>
          </a:bodyPr>
          <a:lstStyle/>
          <a:p>
            <a:pPr algn="ctr"/>
            <a:r>
              <a:rPr lang="ja-JP" altLang="en-US" sz="1200">
                <a:solidFill>
                  <a:srgbClr val="FFFFFF"/>
                </a:solidFill>
                <a:latin typeface="Meiryo" panose="020B0604030504040204" pitchFamily="34" charset="-128"/>
                <a:ea typeface="Meiryo" panose="020B0604030504040204" pitchFamily="34" charset="-128"/>
              </a:rPr>
              <a:t>コンテナ・エンジン</a:t>
            </a:r>
            <a:endParaRPr lang="en-US" altLang="ja-JP" sz="1200" dirty="0">
              <a:solidFill>
                <a:srgbClr val="FFFFFF"/>
              </a:solidFill>
              <a:latin typeface="Meiryo" panose="020B0604030504040204" pitchFamily="34" charset="-128"/>
              <a:ea typeface="Meiryo" panose="020B0604030504040204" pitchFamily="34" charset="-128"/>
            </a:endParaRPr>
          </a:p>
          <a:p>
            <a:pPr algn="ctr"/>
            <a:r>
              <a:rPr kumimoji="1" lang="ja-JP" altLang="en-US" sz="800">
                <a:solidFill>
                  <a:srgbClr val="FFFFFF"/>
                </a:solidFill>
                <a:latin typeface="Meiryo" panose="020B0604030504040204" pitchFamily="34" charset="-128"/>
                <a:ea typeface="Meiryo" panose="020B0604030504040204" pitchFamily="34" charset="-128"/>
              </a:rPr>
              <a:t>（コンテナ管理システム）</a:t>
            </a:r>
            <a:endParaRPr kumimoji="1" lang="en-US" altLang="ja-JP" sz="800" dirty="0">
              <a:solidFill>
                <a:srgbClr val="FFFFFF"/>
              </a:solidFill>
              <a:latin typeface="Meiryo" panose="020B0604030504040204" pitchFamily="34" charset="-128"/>
              <a:ea typeface="Meiryo" panose="020B0604030504040204" pitchFamily="34" charset="-128"/>
            </a:endParaRPr>
          </a:p>
        </p:txBody>
      </p:sp>
      <p:sp>
        <p:nvSpPr>
          <p:cNvPr id="201" name="テキスト ボックス 200">
            <a:extLst>
              <a:ext uri="{FF2B5EF4-FFF2-40B4-BE49-F238E27FC236}">
                <a16:creationId xmlns:a16="http://schemas.microsoft.com/office/drawing/2014/main" id="{B346C8FF-0F0F-CF4F-A752-2254F990A732}"/>
              </a:ext>
            </a:extLst>
          </p:cNvPr>
          <p:cNvSpPr txBox="1"/>
          <p:nvPr/>
        </p:nvSpPr>
        <p:spPr>
          <a:xfrm>
            <a:off x="6098889" y="3538347"/>
            <a:ext cx="876914"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72F367EE-4124-5446-AA2C-262D757AA032}"/>
              </a:ext>
            </a:extLst>
          </p:cNvPr>
          <p:cNvSpPr txBox="1"/>
          <p:nvPr/>
        </p:nvSpPr>
        <p:spPr>
          <a:xfrm>
            <a:off x="7028227"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3" name="テキスト ボックス 202">
            <a:extLst>
              <a:ext uri="{FF2B5EF4-FFF2-40B4-BE49-F238E27FC236}">
                <a16:creationId xmlns:a16="http://schemas.microsoft.com/office/drawing/2014/main" id="{E608B193-BB88-EE4F-96BC-72F62A87FB7A}"/>
              </a:ext>
            </a:extLst>
          </p:cNvPr>
          <p:cNvSpPr txBox="1"/>
          <p:nvPr/>
        </p:nvSpPr>
        <p:spPr>
          <a:xfrm>
            <a:off x="7953230"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C404C1C2-D361-0642-9435-35ADF1345BB7}"/>
              </a:ext>
            </a:extLst>
          </p:cNvPr>
          <p:cNvSpPr/>
          <p:nvPr/>
        </p:nvSpPr>
        <p:spPr>
          <a:xfrm>
            <a:off x="6146174" y="4253699"/>
            <a:ext cx="2615031" cy="1440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テキスト ボックス 203">
            <a:extLst>
              <a:ext uri="{FF2B5EF4-FFF2-40B4-BE49-F238E27FC236}">
                <a16:creationId xmlns:a16="http://schemas.microsoft.com/office/drawing/2014/main" id="{45D7ECC2-5767-7D44-A668-784A9E420C3E}"/>
              </a:ext>
            </a:extLst>
          </p:cNvPr>
          <p:cNvSpPr txBox="1"/>
          <p:nvPr/>
        </p:nvSpPr>
        <p:spPr>
          <a:xfrm>
            <a:off x="6581921" y="4228203"/>
            <a:ext cx="1803457" cy="215444"/>
          </a:xfrm>
          <a:prstGeom prst="rect">
            <a:avLst/>
          </a:prstGeom>
          <a:noFill/>
        </p:spPr>
        <p:txBody>
          <a:bodyPr wrap="square" rtlCol="0">
            <a:spAutoFit/>
          </a:bodyPr>
          <a:lstStyle/>
          <a:p>
            <a:pPr algn="ctr"/>
            <a:r>
              <a:rPr kumimoji="1" lang="ja-JP" altLang="en-US" sz="800">
                <a:solidFill>
                  <a:srgbClr val="FFFFFF"/>
                </a:solidFill>
                <a:latin typeface="Meiryo" panose="020B0604030504040204" pitchFamily="34" charset="-128"/>
                <a:ea typeface="Meiryo" panose="020B0604030504040204" pitchFamily="34" charset="-128"/>
              </a:rPr>
              <a:t>カーネル</a:t>
            </a:r>
            <a:endParaRPr kumimoji="1" lang="ja-JP" altLang="en-US" sz="800" dirty="0">
              <a:solidFill>
                <a:srgbClr val="FFFFFF"/>
              </a:solidFill>
              <a:latin typeface="Meiryo" panose="020B0604030504040204" pitchFamily="34" charset="-128"/>
              <a:ea typeface="Meiryo" panose="020B0604030504040204" pitchFamily="34" charset="-128"/>
            </a:endParaRPr>
          </a:p>
        </p:txBody>
      </p:sp>
      <p:sp>
        <p:nvSpPr>
          <p:cNvPr id="205" name="正方形/長方形 204">
            <a:extLst>
              <a:ext uri="{FF2B5EF4-FFF2-40B4-BE49-F238E27FC236}">
                <a16:creationId xmlns:a16="http://schemas.microsoft.com/office/drawing/2014/main" id="{A939D86C-BA2F-9D49-9EE1-A9F0AB5584EC}"/>
              </a:ext>
            </a:extLst>
          </p:cNvPr>
          <p:cNvSpPr/>
          <p:nvPr/>
        </p:nvSpPr>
        <p:spPr>
          <a:xfrm>
            <a:off x="286260" y="340401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A9EFEFA-4870-4E40-BE92-AC335C5CD06B}"/>
              </a:ext>
            </a:extLst>
          </p:cNvPr>
          <p:cNvSpPr/>
          <p:nvPr/>
        </p:nvSpPr>
        <p:spPr>
          <a:xfrm>
            <a:off x="289229" y="360757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a:extLst>
              <a:ext uri="{FF2B5EF4-FFF2-40B4-BE49-F238E27FC236}">
                <a16:creationId xmlns:a16="http://schemas.microsoft.com/office/drawing/2014/main" id="{EB5DDD12-D54D-C449-9CFF-F6E52A5199FD}"/>
              </a:ext>
            </a:extLst>
          </p:cNvPr>
          <p:cNvSpPr/>
          <p:nvPr/>
        </p:nvSpPr>
        <p:spPr>
          <a:xfrm>
            <a:off x="2095034" y="339782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0" name="正方形/長方形 209">
            <a:extLst>
              <a:ext uri="{FF2B5EF4-FFF2-40B4-BE49-F238E27FC236}">
                <a16:creationId xmlns:a16="http://schemas.microsoft.com/office/drawing/2014/main" id="{B5DCB5E9-CB1D-0F4E-9F02-D0CF2CD96E1C}"/>
              </a:ext>
            </a:extLst>
          </p:cNvPr>
          <p:cNvSpPr/>
          <p:nvPr/>
        </p:nvSpPr>
        <p:spPr>
          <a:xfrm>
            <a:off x="2098003" y="360138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a:extLst>
              <a:ext uri="{FF2B5EF4-FFF2-40B4-BE49-F238E27FC236}">
                <a16:creationId xmlns:a16="http://schemas.microsoft.com/office/drawing/2014/main" id="{180122B5-C385-884F-B55D-D278CA0092E2}"/>
              </a:ext>
            </a:extLst>
          </p:cNvPr>
          <p:cNvSpPr/>
          <p:nvPr/>
        </p:nvSpPr>
        <p:spPr>
          <a:xfrm>
            <a:off x="5019926" y="339598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3B0DB378-BACA-4E40-AB20-7822124DFD43}"/>
              </a:ext>
            </a:extLst>
          </p:cNvPr>
          <p:cNvSpPr/>
          <p:nvPr/>
        </p:nvSpPr>
        <p:spPr>
          <a:xfrm>
            <a:off x="5022895" y="359954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a:extLst>
              <a:ext uri="{FF2B5EF4-FFF2-40B4-BE49-F238E27FC236}">
                <a16:creationId xmlns:a16="http://schemas.microsoft.com/office/drawing/2014/main" id="{D77DE01A-849A-B340-93E4-AD1032F26A3A}"/>
              </a:ext>
            </a:extLst>
          </p:cNvPr>
          <p:cNvSpPr/>
          <p:nvPr/>
        </p:nvSpPr>
        <p:spPr>
          <a:xfrm>
            <a:off x="4080411" y="339060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4" name="正方形/長方形 213">
            <a:extLst>
              <a:ext uri="{FF2B5EF4-FFF2-40B4-BE49-F238E27FC236}">
                <a16:creationId xmlns:a16="http://schemas.microsoft.com/office/drawing/2014/main" id="{5BC4B99E-2454-9F41-BB1C-5D746C4A6F24}"/>
              </a:ext>
            </a:extLst>
          </p:cNvPr>
          <p:cNvSpPr/>
          <p:nvPr/>
        </p:nvSpPr>
        <p:spPr>
          <a:xfrm>
            <a:off x="4083380" y="359416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a:extLst>
              <a:ext uri="{FF2B5EF4-FFF2-40B4-BE49-F238E27FC236}">
                <a16:creationId xmlns:a16="http://schemas.microsoft.com/office/drawing/2014/main" id="{D46FE148-CEC4-6F4B-AB5C-53A2E32B1CAD}"/>
              </a:ext>
            </a:extLst>
          </p:cNvPr>
          <p:cNvSpPr/>
          <p:nvPr/>
        </p:nvSpPr>
        <p:spPr>
          <a:xfrm>
            <a:off x="3160765" y="339435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6" name="正方形/長方形 215">
            <a:extLst>
              <a:ext uri="{FF2B5EF4-FFF2-40B4-BE49-F238E27FC236}">
                <a16:creationId xmlns:a16="http://schemas.microsoft.com/office/drawing/2014/main" id="{91711084-CB1E-9644-A82B-3D49C6862CB9}"/>
              </a:ext>
            </a:extLst>
          </p:cNvPr>
          <p:cNvSpPr/>
          <p:nvPr/>
        </p:nvSpPr>
        <p:spPr>
          <a:xfrm>
            <a:off x="3163734" y="359791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a:extLst>
              <a:ext uri="{FF2B5EF4-FFF2-40B4-BE49-F238E27FC236}">
                <a16:creationId xmlns:a16="http://schemas.microsoft.com/office/drawing/2014/main" id="{972D2CE6-824C-9A48-A893-F5AD224B3048}"/>
              </a:ext>
            </a:extLst>
          </p:cNvPr>
          <p:cNvSpPr/>
          <p:nvPr/>
        </p:nvSpPr>
        <p:spPr>
          <a:xfrm>
            <a:off x="1184810" y="340645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8" name="正方形/長方形 217">
            <a:extLst>
              <a:ext uri="{FF2B5EF4-FFF2-40B4-BE49-F238E27FC236}">
                <a16:creationId xmlns:a16="http://schemas.microsoft.com/office/drawing/2014/main" id="{D0374CD4-9761-E246-B072-EB5D1A5DFB7C}"/>
              </a:ext>
            </a:extLst>
          </p:cNvPr>
          <p:cNvSpPr/>
          <p:nvPr/>
        </p:nvSpPr>
        <p:spPr>
          <a:xfrm>
            <a:off x="1187779" y="361001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テキスト ボックス 221">
            <a:extLst>
              <a:ext uri="{FF2B5EF4-FFF2-40B4-BE49-F238E27FC236}">
                <a16:creationId xmlns:a16="http://schemas.microsoft.com/office/drawing/2014/main" id="{73670CD6-426E-364C-8DA7-88E76C117BFF}"/>
              </a:ext>
            </a:extLst>
          </p:cNvPr>
          <p:cNvSpPr txBox="1"/>
          <p:nvPr/>
        </p:nvSpPr>
        <p:spPr>
          <a:xfrm>
            <a:off x="2074546" y="342659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3" name="テキスト ボックス 222">
            <a:extLst>
              <a:ext uri="{FF2B5EF4-FFF2-40B4-BE49-F238E27FC236}">
                <a16:creationId xmlns:a16="http://schemas.microsoft.com/office/drawing/2014/main" id="{A589B53F-943E-F34A-A76C-9A619C0E04D1}"/>
              </a:ext>
            </a:extLst>
          </p:cNvPr>
          <p:cNvSpPr txBox="1"/>
          <p:nvPr/>
        </p:nvSpPr>
        <p:spPr>
          <a:xfrm>
            <a:off x="1165102" y="3436378"/>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4" name="テキスト ボックス 223">
            <a:extLst>
              <a:ext uri="{FF2B5EF4-FFF2-40B4-BE49-F238E27FC236}">
                <a16:creationId xmlns:a16="http://schemas.microsoft.com/office/drawing/2014/main" id="{60783487-8637-E343-AEBE-65A0035C134D}"/>
              </a:ext>
            </a:extLst>
          </p:cNvPr>
          <p:cNvSpPr txBox="1"/>
          <p:nvPr/>
        </p:nvSpPr>
        <p:spPr>
          <a:xfrm>
            <a:off x="265950" y="343973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5" name="テキスト ボックス 224">
            <a:extLst>
              <a:ext uri="{FF2B5EF4-FFF2-40B4-BE49-F238E27FC236}">
                <a16:creationId xmlns:a16="http://schemas.microsoft.com/office/drawing/2014/main" id="{225F3861-1822-F74D-8699-A10621116FF4}"/>
              </a:ext>
            </a:extLst>
          </p:cNvPr>
          <p:cNvSpPr txBox="1"/>
          <p:nvPr/>
        </p:nvSpPr>
        <p:spPr>
          <a:xfrm>
            <a:off x="4992038" y="3423719"/>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6" name="テキスト ボックス 225">
            <a:extLst>
              <a:ext uri="{FF2B5EF4-FFF2-40B4-BE49-F238E27FC236}">
                <a16:creationId xmlns:a16="http://schemas.microsoft.com/office/drawing/2014/main" id="{FCAE9FC5-B4F6-7C4A-82D9-5F77B8201DCA}"/>
              </a:ext>
            </a:extLst>
          </p:cNvPr>
          <p:cNvSpPr txBox="1"/>
          <p:nvPr/>
        </p:nvSpPr>
        <p:spPr>
          <a:xfrm>
            <a:off x="4071081" y="3429170"/>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7" name="テキスト ボックス 226">
            <a:extLst>
              <a:ext uri="{FF2B5EF4-FFF2-40B4-BE49-F238E27FC236}">
                <a16:creationId xmlns:a16="http://schemas.microsoft.com/office/drawing/2014/main" id="{EF1D8094-39FD-4B47-95FB-508A7A36EAD0}"/>
              </a:ext>
            </a:extLst>
          </p:cNvPr>
          <p:cNvSpPr txBox="1"/>
          <p:nvPr/>
        </p:nvSpPr>
        <p:spPr>
          <a:xfrm>
            <a:off x="3131844" y="342917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EFA057FF-F852-124B-ACBB-579AC1140356}"/>
              </a:ext>
            </a:extLst>
          </p:cNvPr>
          <p:cNvSpPr txBox="1"/>
          <p:nvPr/>
        </p:nvSpPr>
        <p:spPr>
          <a:xfrm>
            <a:off x="4370623" y="1313562"/>
            <a:ext cx="1441420" cy="523220"/>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1</a:t>
            </a:r>
            <a:r>
              <a:rPr kumimoji="1" lang="ja-JP" altLang="en-US" sz="1400">
                <a:solidFill>
                  <a:srgbClr val="0070C0"/>
                </a:solidFill>
                <a:latin typeface="Meiryo" panose="020B0604030504040204" pitchFamily="34" charset="-128"/>
                <a:ea typeface="Meiryo" panose="020B0604030504040204" pitchFamily="34" charset="-128"/>
              </a:rPr>
              <a:t>つの</a:t>
            </a:r>
            <a:r>
              <a:rPr kumimoji="1" lang="ja-JP" altLang="en-US" sz="1400" b="1">
                <a:solidFill>
                  <a:srgbClr val="0070C0"/>
                </a:solidFill>
                <a:latin typeface="Meiryo" panose="020B0604030504040204" pitchFamily="34" charset="-128"/>
                <a:ea typeface="Meiryo" panose="020B0604030504040204" pitchFamily="34" charset="-128"/>
              </a:rPr>
              <a:t>サーバー</a:t>
            </a:r>
            <a:endParaRPr kumimoji="1" lang="en-US" altLang="ja-JP" sz="1400" b="1"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として振る舞う</a:t>
            </a:r>
          </a:p>
        </p:txBody>
      </p:sp>
      <p:sp>
        <p:nvSpPr>
          <p:cNvPr id="123" name="テキスト ボックス 122">
            <a:extLst>
              <a:ext uri="{FF2B5EF4-FFF2-40B4-BE49-F238E27FC236}">
                <a16:creationId xmlns:a16="http://schemas.microsoft.com/office/drawing/2014/main" id="{46B28F42-E0FF-BD4F-90E2-C8BD6A5AC896}"/>
              </a:ext>
            </a:extLst>
          </p:cNvPr>
          <p:cNvSpPr txBox="1"/>
          <p:nvPr/>
        </p:nvSpPr>
        <p:spPr>
          <a:xfrm>
            <a:off x="7376107" y="1313562"/>
            <a:ext cx="1441420" cy="523220"/>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1</a:t>
            </a:r>
            <a:r>
              <a:rPr kumimoji="1" lang="ja-JP" altLang="en-US" sz="1400">
                <a:solidFill>
                  <a:srgbClr val="C00000"/>
                </a:solidFill>
                <a:latin typeface="Meiryo" panose="020B0604030504040204" pitchFamily="34" charset="-128"/>
                <a:ea typeface="Meiryo" panose="020B0604030504040204" pitchFamily="34" charset="-128"/>
              </a:rPr>
              <a:t>つの</a:t>
            </a:r>
            <a:r>
              <a:rPr kumimoji="1" lang="ja-JP" altLang="en-US" sz="1400" b="1">
                <a:solidFill>
                  <a:srgbClr val="C00000"/>
                </a:solidFill>
                <a:latin typeface="Meiryo" panose="020B0604030504040204" pitchFamily="34" charset="-128"/>
                <a:ea typeface="Meiryo" panose="020B0604030504040204" pitchFamily="34" charset="-128"/>
              </a:rPr>
              <a:t>プロセス</a:t>
            </a:r>
            <a:endParaRPr kumimoji="1" lang="en-US" altLang="ja-JP" sz="1400" b="1"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として振る舞う</a:t>
            </a:r>
          </a:p>
        </p:txBody>
      </p:sp>
      <p:cxnSp>
        <p:nvCxnSpPr>
          <p:cNvPr id="13" name="曲線コネクタ 12">
            <a:extLst>
              <a:ext uri="{FF2B5EF4-FFF2-40B4-BE49-F238E27FC236}">
                <a16:creationId xmlns:a16="http://schemas.microsoft.com/office/drawing/2014/main" id="{ED5852E8-EA86-9C4A-A91E-0964ECE5D537}"/>
              </a:ext>
            </a:extLst>
          </p:cNvPr>
          <p:cNvCxnSpPr>
            <a:cxnSpLocks/>
          </p:cNvCxnSpPr>
          <p:nvPr/>
        </p:nvCxnSpPr>
        <p:spPr>
          <a:xfrm flipH="1">
            <a:off x="5502299" y="1559820"/>
            <a:ext cx="233146" cy="723520"/>
          </a:xfrm>
          <a:prstGeom prst="curvedConnector4">
            <a:avLst>
              <a:gd name="adj1" fmla="val -98050"/>
              <a:gd name="adj2" fmla="val 68079"/>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曲線コネクタ 129">
            <a:extLst>
              <a:ext uri="{FF2B5EF4-FFF2-40B4-BE49-F238E27FC236}">
                <a16:creationId xmlns:a16="http://schemas.microsoft.com/office/drawing/2014/main" id="{0EA480F4-193A-CA43-BBFD-4FBCFA6CDCDD}"/>
              </a:ext>
            </a:extLst>
          </p:cNvPr>
          <p:cNvCxnSpPr>
            <a:cxnSpLocks/>
          </p:cNvCxnSpPr>
          <p:nvPr/>
        </p:nvCxnSpPr>
        <p:spPr>
          <a:xfrm flipH="1">
            <a:off x="8475536" y="1559820"/>
            <a:ext cx="233146" cy="723520"/>
          </a:xfrm>
          <a:prstGeom prst="curvedConnector4">
            <a:avLst>
              <a:gd name="adj1" fmla="val -98050"/>
              <a:gd name="adj2" fmla="val 68079"/>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1946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仮想マシンとコンテナの稼働効率</a:t>
            </a:r>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grpSp>
        <p:nvGrpSpPr>
          <p:cNvPr id="124" name="グループ化 123">
            <a:extLst>
              <a:ext uri="{FF2B5EF4-FFF2-40B4-BE49-F238E27FC236}">
                <a16:creationId xmlns:a16="http://schemas.microsoft.com/office/drawing/2014/main" id="{A791B115-A708-C748-9803-3E9FDB7774D2}"/>
              </a:ext>
            </a:extLst>
          </p:cNvPr>
          <p:cNvGrpSpPr/>
          <p:nvPr/>
        </p:nvGrpSpPr>
        <p:grpSpPr>
          <a:xfrm>
            <a:off x="369019" y="1424483"/>
            <a:ext cx="1338829" cy="386628"/>
            <a:chOff x="893721" y="2049997"/>
            <a:chExt cx="1058302" cy="386628"/>
          </a:xfrm>
        </p:grpSpPr>
        <p:sp>
          <p:nvSpPr>
            <p:cNvPr id="128" name="正方形/長方形 127">
              <a:extLst>
                <a:ext uri="{FF2B5EF4-FFF2-40B4-BE49-F238E27FC236}">
                  <a16:creationId xmlns:a16="http://schemas.microsoft.com/office/drawing/2014/main" id="{980180BC-3E9E-7F4F-AF75-C56FB4CB3A7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F1FE528B-BCBB-2342-B9F4-EACA054B0FD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9E455D4A-3A74-8D44-AF91-8D88BCD966F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F86233B-04ED-374B-9D79-030F323C3075}"/>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4" name="グループ化 143">
            <a:extLst>
              <a:ext uri="{FF2B5EF4-FFF2-40B4-BE49-F238E27FC236}">
                <a16:creationId xmlns:a16="http://schemas.microsoft.com/office/drawing/2014/main" id="{15A4BE35-06D5-B549-97CA-ED5CD8770F47}"/>
              </a:ext>
            </a:extLst>
          </p:cNvPr>
          <p:cNvGrpSpPr/>
          <p:nvPr/>
        </p:nvGrpSpPr>
        <p:grpSpPr>
          <a:xfrm>
            <a:off x="1658558" y="1424483"/>
            <a:ext cx="1338829" cy="386628"/>
            <a:chOff x="893721" y="2049997"/>
            <a:chExt cx="1058302" cy="386628"/>
          </a:xfrm>
        </p:grpSpPr>
        <p:sp>
          <p:nvSpPr>
            <p:cNvPr id="145" name="正方形/長方形 144">
              <a:extLst>
                <a:ext uri="{FF2B5EF4-FFF2-40B4-BE49-F238E27FC236}">
                  <a16:creationId xmlns:a16="http://schemas.microsoft.com/office/drawing/2014/main" id="{CA3C5DC2-65F1-1B45-9867-BD2CAF00D71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B9A4BDC3-906D-6743-AB7C-EA04443450C6}"/>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C4E99BD2-C433-EF4F-A0ED-9B5A66FF43DF}"/>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8E437331-AE99-1D4A-8621-0D4E74FFE979}"/>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9" name="グループ化 148">
            <a:extLst>
              <a:ext uri="{FF2B5EF4-FFF2-40B4-BE49-F238E27FC236}">
                <a16:creationId xmlns:a16="http://schemas.microsoft.com/office/drawing/2014/main" id="{0E536916-327D-4741-AFBD-29DF03986E0B}"/>
              </a:ext>
            </a:extLst>
          </p:cNvPr>
          <p:cNvGrpSpPr/>
          <p:nvPr/>
        </p:nvGrpSpPr>
        <p:grpSpPr>
          <a:xfrm>
            <a:off x="2963727" y="1424483"/>
            <a:ext cx="1338829" cy="386628"/>
            <a:chOff x="893721" y="2049997"/>
            <a:chExt cx="1058302" cy="386628"/>
          </a:xfrm>
        </p:grpSpPr>
        <p:sp>
          <p:nvSpPr>
            <p:cNvPr id="150" name="正方形/長方形 149">
              <a:extLst>
                <a:ext uri="{FF2B5EF4-FFF2-40B4-BE49-F238E27FC236}">
                  <a16:creationId xmlns:a16="http://schemas.microsoft.com/office/drawing/2014/main" id="{9FCB7488-7D75-034C-97D8-FE7D5DFC986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7A30ED63-8D95-9C4D-8FB6-3DE90BED9757}"/>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C8FD3006-5F65-2A48-AE90-17BE46EFB28E}"/>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31147B8A-651A-2E45-8E93-942D6CE7617F}"/>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54" name="図形グループ 90">
            <a:extLst>
              <a:ext uri="{FF2B5EF4-FFF2-40B4-BE49-F238E27FC236}">
                <a16:creationId xmlns:a16="http://schemas.microsoft.com/office/drawing/2014/main" id="{37A19272-0898-C241-82E1-320483574FE3}"/>
              </a:ext>
            </a:extLst>
          </p:cNvPr>
          <p:cNvGrpSpPr/>
          <p:nvPr/>
        </p:nvGrpSpPr>
        <p:grpSpPr>
          <a:xfrm>
            <a:off x="4930412" y="2352991"/>
            <a:ext cx="715550" cy="904465"/>
            <a:chOff x="4936567" y="2924944"/>
            <a:chExt cx="715550" cy="904465"/>
          </a:xfrm>
        </p:grpSpPr>
        <p:sp>
          <p:nvSpPr>
            <p:cNvPr id="155" name="正方形/長方形 154">
              <a:extLst>
                <a:ext uri="{FF2B5EF4-FFF2-40B4-BE49-F238E27FC236}">
                  <a16:creationId xmlns:a16="http://schemas.microsoft.com/office/drawing/2014/main" id="{4A6C7126-BB19-624C-8EEE-3712A313E79E}"/>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7F4572E5-E3B0-144E-BB69-CF88BE87CB7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2194D696-7B59-634D-B606-2F3050F8C294}"/>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7397B57B-F248-A845-9DEF-6BBE4570F42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41ED5CED-627D-9647-9D48-E86A875EEE4C}"/>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0" name="図形グループ 96">
            <a:extLst>
              <a:ext uri="{FF2B5EF4-FFF2-40B4-BE49-F238E27FC236}">
                <a16:creationId xmlns:a16="http://schemas.microsoft.com/office/drawing/2014/main" id="{E423EE54-8FB9-0840-A9DB-BA25EEEE0CCA}"/>
              </a:ext>
            </a:extLst>
          </p:cNvPr>
          <p:cNvGrpSpPr/>
          <p:nvPr/>
        </p:nvGrpSpPr>
        <p:grpSpPr>
          <a:xfrm>
            <a:off x="7208201" y="2351949"/>
            <a:ext cx="715550" cy="904465"/>
            <a:chOff x="4936567" y="2924944"/>
            <a:chExt cx="715550" cy="904465"/>
          </a:xfrm>
        </p:grpSpPr>
        <p:sp>
          <p:nvSpPr>
            <p:cNvPr id="161" name="正方形/長方形 160">
              <a:extLst>
                <a:ext uri="{FF2B5EF4-FFF2-40B4-BE49-F238E27FC236}">
                  <a16:creationId xmlns:a16="http://schemas.microsoft.com/office/drawing/2014/main" id="{682422B0-10D1-844D-B0B2-94E5B622200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2" name="正方形/長方形 161">
              <a:extLst>
                <a:ext uri="{FF2B5EF4-FFF2-40B4-BE49-F238E27FC236}">
                  <a16:creationId xmlns:a16="http://schemas.microsoft.com/office/drawing/2014/main" id="{4896661E-BCAD-1B4D-97A5-80424C1A9B4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3" name="正方形/長方形 162">
              <a:extLst>
                <a:ext uri="{FF2B5EF4-FFF2-40B4-BE49-F238E27FC236}">
                  <a16:creationId xmlns:a16="http://schemas.microsoft.com/office/drawing/2014/main" id="{C67AFF2C-B53A-8649-BE09-D4D50E6EDAA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28C5A887-9E47-B440-BCF7-32666ABAC27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65" name="テキスト ボックス 164">
              <a:extLst>
                <a:ext uri="{FF2B5EF4-FFF2-40B4-BE49-F238E27FC236}">
                  <a16:creationId xmlns:a16="http://schemas.microsoft.com/office/drawing/2014/main" id="{21C611CE-FD47-C44B-819C-F6458636761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6" name="図形グループ 102">
            <a:extLst>
              <a:ext uri="{FF2B5EF4-FFF2-40B4-BE49-F238E27FC236}">
                <a16:creationId xmlns:a16="http://schemas.microsoft.com/office/drawing/2014/main" id="{B04CD7DA-1FBD-5D4C-8676-8D4504906471}"/>
              </a:ext>
            </a:extLst>
          </p:cNvPr>
          <p:cNvGrpSpPr/>
          <p:nvPr/>
        </p:nvGrpSpPr>
        <p:grpSpPr>
          <a:xfrm>
            <a:off x="5687545" y="2351949"/>
            <a:ext cx="715550" cy="904465"/>
            <a:chOff x="4936567" y="2924944"/>
            <a:chExt cx="715550" cy="904465"/>
          </a:xfrm>
        </p:grpSpPr>
        <p:sp>
          <p:nvSpPr>
            <p:cNvPr id="167" name="正方形/長方形 166">
              <a:extLst>
                <a:ext uri="{FF2B5EF4-FFF2-40B4-BE49-F238E27FC236}">
                  <a16:creationId xmlns:a16="http://schemas.microsoft.com/office/drawing/2014/main" id="{E7760094-3C48-084F-B8A4-ECFB5881768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8" name="正方形/長方形 167">
              <a:extLst>
                <a:ext uri="{FF2B5EF4-FFF2-40B4-BE49-F238E27FC236}">
                  <a16:creationId xmlns:a16="http://schemas.microsoft.com/office/drawing/2014/main" id="{20EB2572-4E7E-E742-A90E-0844C853DB36}"/>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9" name="正方形/長方形 168">
              <a:extLst>
                <a:ext uri="{FF2B5EF4-FFF2-40B4-BE49-F238E27FC236}">
                  <a16:creationId xmlns:a16="http://schemas.microsoft.com/office/drawing/2014/main" id="{7893AD04-96E7-8D4E-BBBA-3DE202E3C4C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70" name="正方形/長方形 169">
              <a:extLst>
                <a:ext uri="{FF2B5EF4-FFF2-40B4-BE49-F238E27FC236}">
                  <a16:creationId xmlns:a16="http://schemas.microsoft.com/office/drawing/2014/main" id="{D00E086C-D459-FE4B-8830-9AF59D0550E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1" name="テキスト ボックス 170">
              <a:extLst>
                <a:ext uri="{FF2B5EF4-FFF2-40B4-BE49-F238E27FC236}">
                  <a16:creationId xmlns:a16="http://schemas.microsoft.com/office/drawing/2014/main" id="{C314B9B5-1217-D64E-A460-C8C8E6B8391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2" name="図形グループ 108">
            <a:extLst>
              <a:ext uri="{FF2B5EF4-FFF2-40B4-BE49-F238E27FC236}">
                <a16:creationId xmlns:a16="http://schemas.microsoft.com/office/drawing/2014/main" id="{17E498BF-08A4-7F41-9A3A-3A139E2F0601}"/>
              </a:ext>
            </a:extLst>
          </p:cNvPr>
          <p:cNvGrpSpPr/>
          <p:nvPr/>
        </p:nvGrpSpPr>
        <p:grpSpPr>
          <a:xfrm>
            <a:off x="7969930" y="2351122"/>
            <a:ext cx="715550" cy="904465"/>
            <a:chOff x="4936567" y="2924944"/>
            <a:chExt cx="715550" cy="904465"/>
          </a:xfrm>
        </p:grpSpPr>
        <p:sp>
          <p:nvSpPr>
            <p:cNvPr id="173" name="正方形/長方形 172">
              <a:extLst>
                <a:ext uri="{FF2B5EF4-FFF2-40B4-BE49-F238E27FC236}">
                  <a16:creationId xmlns:a16="http://schemas.microsoft.com/office/drawing/2014/main" id="{071A03B9-DE60-9F47-8DBF-8274E02D304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4" name="正方形/長方形 173">
              <a:extLst>
                <a:ext uri="{FF2B5EF4-FFF2-40B4-BE49-F238E27FC236}">
                  <a16:creationId xmlns:a16="http://schemas.microsoft.com/office/drawing/2014/main" id="{3640016F-B641-3C42-9AD6-63AFF52D897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5" name="正方形/長方形 174">
              <a:extLst>
                <a:ext uri="{FF2B5EF4-FFF2-40B4-BE49-F238E27FC236}">
                  <a16:creationId xmlns:a16="http://schemas.microsoft.com/office/drawing/2014/main" id="{C76A0634-C662-F847-B199-B46577B1708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6" name="正方形/長方形 175">
              <a:extLst>
                <a:ext uri="{FF2B5EF4-FFF2-40B4-BE49-F238E27FC236}">
                  <a16:creationId xmlns:a16="http://schemas.microsoft.com/office/drawing/2014/main" id="{0B4C9E70-452D-2B48-935C-A8218DC684C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7" name="テキスト ボックス 176">
              <a:extLst>
                <a:ext uri="{FF2B5EF4-FFF2-40B4-BE49-F238E27FC236}">
                  <a16:creationId xmlns:a16="http://schemas.microsoft.com/office/drawing/2014/main" id="{871265FF-CD88-FF49-A8E5-9FABC3DE6E6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8" name="図形グループ 114">
            <a:extLst>
              <a:ext uri="{FF2B5EF4-FFF2-40B4-BE49-F238E27FC236}">
                <a16:creationId xmlns:a16="http://schemas.microsoft.com/office/drawing/2014/main" id="{3779B4AC-A5CE-D14D-8412-B8A306D6D9D0}"/>
              </a:ext>
            </a:extLst>
          </p:cNvPr>
          <p:cNvGrpSpPr/>
          <p:nvPr/>
        </p:nvGrpSpPr>
        <p:grpSpPr>
          <a:xfrm>
            <a:off x="6446471" y="2351949"/>
            <a:ext cx="715550" cy="904465"/>
            <a:chOff x="4936567" y="2924944"/>
            <a:chExt cx="715550" cy="904465"/>
          </a:xfrm>
        </p:grpSpPr>
        <p:sp>
          <p:nvSpPr>
            <p:cNvPr id="179" name="正方形/長方形 178">
              <a:extLst>
                <a:ext uri="{FF2B5EF4-FFF2-40B4-BE49-F238E27FC236}">
                  <a16:creationId xmlns:a16="http://schemas.microsoft.com/office/drawing/2014/main" id="{A6B13BBE-D11B-EB45-A950-626A1B0B311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0" name="正方形/長方形 179">
              <a:extLst>
                <a:ext uri="{FF2B5EF4-FFF2-40B4-BE49-F238E27FC236}">
                  <a16:creationId xmlns:a16="http://schemas.microsoft.com/office/drawing/2014/main" id="{275C2748-252D-BA41-89F4-F1BCBDACAA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1" name="正方形/長方形 180">
              <a:extLst>
                <a:ext uri="{FF2B5EF4-FFF2-40B4-BE49-F238E27FC236}">
                  <a16:creationId xmlns:a16="http://schemas.microsoft.com/office/drawing/2014/main" id="{65C75405-F617-3742-865F-45D9C2D506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2" name="正方形/長方形 181">
              <a:extLst>
                <a:ext uri="{FF2B5EF4-FFF2-40B4-BE49-F238E27FC236}">
                  <a16:creationId xmlns:a16="http://schemas.microsoft.com/office/drawing/2014/main" id="{BA0E8374-FD2E-7A4A-A8BD-5C5646A55355}"/>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3" name="テキスト ボックス 182">
              <a:extLst>
                <a:ext uri="{FF2B5EF4-FFF2-40B4-BE49-F238E27FC236}">
                  <a16:creationId xmlns:a16="http://schemas.microsoft.com/office/drawing/2014/main" id="{7BE4436F-8A3D-904D-A0E1-7493024C19A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4" name="図形グループ 90">
            <a:extLst>
              <a:ext uri="{FF2B5EF4-FFF2-40B4-BE49-F238E27FC236}">
                <a16:creationId xmlns:a16="http://schemas.microsoft.com/office/drawing/2014/main" id="{E24A63A3-4ECC-E343-92B3-E4EB8F219DBA}"/>
              </a:ext>
            </a:extLst>
          </p:cNvPr>
          <p:cNvGrpSpPr/>
          <p:nvPr/>
        </p:nvGrpSpPr>
        <p:grpSpPr>
          <a:xfrm>
            <a:off x="4930411" y="3301141"/>
            <a:ext cx="715550" cy="904465"/>
            <a:chOff x="4936567" y="2924944"/>
            <a:chExt cx="715550" cy="904465"/>
          </a:xfrm>
        </p:grpSpPr>
        <p:sp>
          <p:nvSpPr>
            <p:cNvPr id="185" name="正方形/長方形 184">
              <a:extLst>
                <a:ext uri="{FF2B5EF4-FFF2-40B4-BE49-F238E27FC236}">
                  <a16:creationId xmlns:a16="http://schemas.microsoft.com/office/drawing/2014/main" id="{63DE57FA-0CCF-684C-B861-CD7D071015B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6" name="正方形/長方形 185">
              <a:extLst>
                <a:ext uri="{FF2B5EF4-FFF2-40B4-BE49-F238E27FC236}">
                  <a16:creationId xmlns:a16="http://schemas.microsoft.com/office/drawing/2014/main" id="{78828C9C-679E-2744-B195-ED58FAA31477}"/>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7" name="正方形/長方形 186">
              <a:extLst>
                <a:ext uri="{FF2B5EF4-FFF2-40B4-BE49-F238E27FC236}">
                  <a16:creationId xmlns:a16="http://schemas.microsoft.com/office/drawing/2014/main" id="{137BEF06-44BE-834E-86D2-0AAF1E08C81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8" name="正方形/長方形 187">
              <a:extLst>
                <a:ext uri="{FF2B5EF4-FFF2-40B4-BE49-F238E27FC236}">
                  <a16:creationId xmlns:a16="http://schemas.microsoft.com/office/drawing/2014/main" id="{14B62E5A-625F-E24F-A0B3-F8428B17B3AE}"/>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9" name="テキスト ボックス 188">
              <a:extLst>
                <a:ext uri="{FF2B5EF4-FFF2-40B4-BE49-F238E27FC236}">
                  <a16:creationId xmlns:a16="http://schemas.microsoft.com/office/drawing/2014/main" id="{DF726257-846B-5D40-8C58-8761A4C0AEE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0" name="図形グループ 96">
            <a:extLst>
              <a:ext uri="{FF2B5EF4-FFF2-40B4-BE49-F238E27FC236}">
                <a16:creationId xmlns:a16="http://schemas.microsoft.com/office/drawing/2014/main" id="{1643BF06-D16E-0B4D-8375-70FB66BD78BE}"/>
              </a:ext>
            </a:extLst>
          </p:cNvPr>
          <p:cNvGrpSpPr/>
          <p:nvPr/>
        </p:nvGrpSpPr>
        <p:grpSpPr>
          <a:xfrm>
            <a:off x="7208200" y="3300099"/>
            <a:ext cx="715550" cy="904465"/>
            <a:chOff x="4936567" y="2924944"/>
            <a:chExt cx="715550" cy="904465"/>
          </a:xfrm>
        </p:grpSpPr>
        <p:sp>
          <p:nvSpPr>
            <p:cNvPr id="191" name="正方形/長方形 190">
              <a:extLst>
                <a:ext uri="{FF2B5EF4-FFF2-40B4-BE49-F238E27FC236}">
                  <a16:creationId xmlns:a16="http://schemas.microsoft.com/office/drawing/2014/main" id="{7C54E91C-4E61-8245-A43D-3562035EF8A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2" name="正方形/長方形 191">
              <a:extLst>
                <a:ext uri="{FF2B5EF4-FFF2-40B4-BE49-F238E27FC236}">
                  <a16:creationId xmlns:a16="http://schemas.microsoft.com/office/drawing/2014/main" id="{E736047A-3BEA-8B48-A798-70443964431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3" name="正方形/長方形 192">
              <a:extLst>
                <a:ext uri="{FF2B5EF4-FFF2-40B4-BE49-F238E27FC236}">
                  <a16:creationId xmlns:a16="http://schemas.microsoft.com/office/drawing/2014/main" id="{B7C639B8-D234-1F4B-8B69-8307179D3FC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4" name="正方形/長方形 193">
              <a:extLst>
                <a:ext uri="{FF2B5EF4-FFF2-40B4-BE49-F238E27FC236}">
                  <a16:creationId xmlns:a16="http://schemas.microsoft.com/office/drawing/2014/main" id="{6BDC2532-C200-AA4E-AFA0-C4185CB13797}"/>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5" name="テキスト ボックス 194">
              <a:extLst>
                <a:ext uri="{FF2B5EF4-FFF2-40B4-BE49-F238E27FC236}">
                  <a16:creationId xmlns:a16="http://schemas.microsoft.com/office/drawing/2014/main" id="{98B51567-F4D2-7B4B-A490-724E5825458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6" name="図形グループ 102">
            <a:extLst>
              <a:ext uri="{FF2B5EF4-FFF2-40B4-BE49-F238E27FC236}">
                <a16:creationId xmlns:a16="http://schemas.microsoft.com/office/drawing/2014/main" id="{95508D04-2847-1941-ADEE-BADDBC30F6A8}"/>
              </a:ext>
            </a:extLst>
          </p:cNvPr>
          <p:cNvGrpSpPr/>
          <p:nvPr/>
        </p:nvGrpSpPr>
        <p:grpSpPr>
          <a:xfrm>
            <a:off x="5687544" y="3300099"/>
            <a:ext cx="715550" cy="904465"/>
            <a:chOff x="4936567" y="2924944"/>
            <a:chExt cx="715550" cy="904465"/>
          </a:xfrm>
        </p:grpSpPr>
        <p:sp>
          <p:nvSpPr>
            <p:cNvPr id="197" name="正方形/長方形 196">
              <a:extLst>
                <a:ext uri="{FF2B5EF4-FFF2-40B4-BE49-F238E27FC236}">
                  <a16:creationId xmlns:a16="http://schemas.microsoft.com/office/drawing/2014/main" id="{704DB106-A466-9441-86B0-D8C3D10E917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8" name="正方形/長方形 197">
              <a:extLst>
                <a:ext uri="{FF2B5EF4-FFF2-40B4-BE49-F238E27FC236}">
                  <a16:creationId xmlns:a16="http://schemas.microsoft.com/office/drawing/2014/main" id="{5B08D381-CEBE-8246-ADFA-744E37D5F6F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9" name="正方形/長方形 198">
              <a:extLst>
                <a:ext uri="{FF2B5EF4-FFF2-40B4-BE49-F238E27FC236}">
                  <a16:creationId xmlns:a16="http://schemas.microsoft.com/office/drawing/2014/main" id="{680BE50A-D45A-5342-855D-C4C20E35631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00" name="正方形/長方形 199">
              <a:extLst>
                <a:ext uri="{FF2B5EF4-FFF2-40B4-BE49-F238E27FC236}">
                  <a16:creationId xmlns:a16="http://schemas.microsoft.com/office/drawing/2014/main" id="{5F3B9F05-CA8A-0347-8646-C1F2D2CA11D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1" name="テキスト ボックス 200">
              <a:extLst>
                <a:ext uri="{FF2B5EF4-FFF2-40B4-BE49-F238E27FC236}">
                  <a16:creationId xmlns:a16="http://schemas.microsoft.com/office/drawing/2014/main" id="{D59D7504-7CA6-2F44-A248-FD910281408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2" name="図形グループ 108">
            <a:extLst>
              <a:ext uri="{FF2B5EF4-FFF2-40B4-BE49-F238E27FC236}">
                <a16:creationId xmlns:a16="http://schemas.microsoft.com/office/drawing/2014/main" id="{5BB6A799-251B-C148-9CB0-9711ABFC6F90}"/>
              </a:ext>
            </a:extLst>
          </p:cNvPr>
          <p:cNvGrpSpPr/>
          <p:nvPr/>
        </p:nvGrpSpPr>
        <p:grpSpPr>
          <a:xfrm>
            <a:off x="7969929" y="3299272"/>
            <a:ext cx="715550" cy="904465"/>
            <a:chOff x="4936567" y="2924944"/>
            <a:chExt cx="715550" cy="904465"/>
          </a:xfrm>
        </p:grpSpPr>
        <p:sp>
          <p:nvSpPr>
            <p:cNvPr id="203" name="正方形/長方形 202">
              <a:extLst>
                <a:ext uri="{FF2B5EF4-FFF2-40B4-BE49-F238E27FC236}">
                  <a16:creationId xmlns:a16="http://schemas.microsoft.com/office/drawing/2014/main" id="{7A4051AF-972F-6248-A63E-A319BC331908}"/>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4" name="正方形/長方形 203">
              <a:extLst>
                <a:ext uri="{FF2B5EF4-FFF2-40B4-BE49-F238E27FC236}">
                  <a16:creationId xmlns:a16="http://schemas.microsoft.com/office/drawing/2014/main" id="{81948FC2-D480-2845-91D2-CB8EEB0918EF}"/>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5" name="正方形/長方形 204">
              <a:extLst>
                <a:ext uri="{FF2B5EF4-FFF2-40B4-BE49-F238E27FC236}">
                  <a16:creationId xmlns:a16="http://schemas.microsoft.com/office/drawing/2014/main" id="{DACBBA88-A844-124C-9F51-7BFF9A7DABA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F0D0C9B-3CAA-BF40-8735-D2723B1E89A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7" name="テキスト ボックス 206">
              <a:extLst>
                <a:ext uri="{FF2B5EF4-FFF2-40B4-BE49-F238E27FC236}">
                  <a16:creationId xmlns:a16="http://schemas.microsoft.com/office/drawing/2014/main" id="{90175466-DDF3-1A42-9AB8-76795F7662F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8" name="図形グループ 114">
            <a:extLst>
              <a:ext uri="{FF2B5EF4-FFF2-40B4-BE49-F238E27FC236}">
                <a16:creationId xmlns:a16="http://schemas.microsoft.com/office/drawing/2014/main" id="{8A73E490-B2CB-804E-8475-2DB5D7BD058B}"/>
              </a:ext>
            </a:extLst>
          </p:cNvPr>
          <p:cNvGrpSpPr/>
          <p:nvPr/>
        </p:nvGrpSpPr>
        <p:grpSpPr>
          <a:xfrm>
            <a:off x="6446470" y="3300099"/>
            <a:ext cx="715550" cy="904465"/>
            <a:chOff x="4936567" y="2924944"/>
            <a:chExt cx="715550" cy="904465"/>
          </a:xfrm>
        </p:grpSpPr>
        <p:sp>
          <p:nvSpPr>
            <p:cNvPr id="209" name="正方形/長方形 208">
              <a:extLst>
                <a:ext uri="{FF2B5EF4-FFF2-40B4-BE49-F238E27FC236}">
                  <a16:creationId xmlns:a16="http://schemas.microsoft.com/office/drawing/2014/main" id="{9C31307A-C4D8-B14B-8ACE-00E2830E18C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0" name="正方形/長方形 209">
              <a:extLst>
                <a:ext uri="{FF2B5EF4-FFF2-40B4-BE49-F238E27FC236}">
                  <a16:creationId xmlns:a16="http://schemas.microsoft.com/office/drawing/2014/main" id="{97E14F36-F8F2-9F45-9032-F75B0A095E3C}"/>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1" name="正方形/長方形 210">
              <a:extLst>
                <a:ext uri="{FF2B5EF4-FFF2-40B4-BE49-F238E27FC236}">
                  <a16:creationId xmlns:a16="http://schemas.microsoft.com/office/drawing/2014/main" id="{5C837715-3695-BB4B-8C19-99DE999C3F5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6F313900-5656-5E47-B144-4940E3701A0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3" name="テキスト ボックス 212">
              <a:extLst>
                <a:ext uri="{FF2B5EF4-FFF2-40B4-BE49-F238E27FC236}">
                  <a16:creationId xmlns:a16="http://schemas.microsoft.com/office/drawing/2014/main" id="{F2AF4A78-9AE7-3241-9813-E544B5E6ED36}"/>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 name="グループ化 6">
            <a:extLst>
              <a:ext uri="{FF2B5EF4-FFF2-40B4-BE49-F238E27FC236}">
                <a16:creationId xmlns:a16="http://schemas.microsoft.com/office/drawing/2014/main" id="{8AE17939-82F4-BC42-9FCF-BC0F6E39BF5B}"/>
              </a:ext>
            </a:extLst>
          </p:cNvPr>
          <p:cNvGrpSpPr/>
          <p:nvPr/>
        </p:nvGrpSpPr>
        <p:grpSpPr>
          <a:xfrm>
            <a:off x="3341586" y="4405505"/>
            <a:ext cx="2220686" cy="655200"/>
            <a:chOff x="3331772" y="3904411"/>
            <a:chExt cx="2220686" cy="655200"/>
          </a:xfrm>
        </p:grpSpPr>
        <p:sp>
          <p:nvSpPr>
            <p:cNvPr id="3" name="四角形吹き出し 2">
              <a:extLst>
                <a:ext uri="{FF2B5EF4-FFF2-40B4-BE49-F238E27FC236}">
                  <a16:creationId xmlns:a16="http://schemas.microsoft.com/office/drawing/2014/main" id="{6F26C586-B92F-2A4A-9331-99D7FCBB46AD}"/>
                </a:ext>
              </a:extLst>
            </p:cNvPr>
            <p:cNvSpPr/>
            <p:nvPr/>
          </p:nvSpPr>
          <p:spPr>
            <a:xfrm>
              <a:off x="3331772" y="3904411"/>
              <a:ext cx="2220686" cy="637876"/>
            </a:xfrm>
            <a:prstGeom prst="wedgeRectCallout">
              <a:avLst>
                <a:gd name="adj1" fmla="val 64461"/>
                <a:gd name="adj2" fmla="val 51237"/>
              </a:avLst>
            </a:prstGeom>
            <a:solidFill>
              <a:srgbClr val="C0000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D2DCF12A-289F-2F46-9427-5E9765BD456D}"/>
                </a:ext>
              </a:extLst>
            </p:cNvPr>
            <p:cNvSpPr txBox="1"/>
            <p:nvPr/>
          </p:nvSpPr>
          <p:spPr>
            <a:xfrm>
              <a:off x="3421657" y="3944058"/>
              <a:ext cx="2050561" cy="61555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仮想マシンと</a:t>
              </a:r>
              <a:r>
                <a:rPr kumimoji="1" lang="en-US" altLang="ja-JP" sz="1400" b="1" dirty="0">
                  <a:solidFill>
                    <a:schemeClr val="bg1"/>
                  </a:solidFill>
                  <a:latin typeface="Meiryo" panose="020B0604030504040204" pitchFamily="34" charset="-128"/>
                  <a:ea typeface="Meiryo" panose="020B0604030504040204" pitchFamily="34" charset="-128"/>
                </a:rPr>
                <a:t>OS</a:t>
              </a:r>
              <a:r>
                <a:rPr kumimoji="1" lang="ja-JP" altLang="en-US" sz="1400" b="1">
                  <a:solidFill>
                    <a:schemeClr val="bg1"/>
                  </a:solidFill>
                  <a:latin typeface="Meiryo" panose="020B0604030504040204" pitchFamily="34" charset="-128"/>
                  <a:ea typeface="Meiryo" panose="020B0604030504040204" pitchFamily="34" charset="-128"/>
                </a:rPr>
                <a:t>が不要</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システムの起動が速く</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システム資源の消費が少ない</a:t>
              </a:r>
            </a:p>
          </p:txBody>
        </p:sp>
      </p:grpSp>
    </p:spTree>
    <p:extLst>
      <p:ext uri="{BB962C8B-B14F-4D97-AF65-F5344CB8AC3E}">
        <p14:creationId xmlns:p14="http://schemas.microsoft.com/office/powerpoint/2010/main" val="111126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正方形/長方形 166">
            <a:extLst>
              <a:ext uri="{FF2B5EF4-FFF2-40B4-BE49-F238E27FC236}">
                <a16:creationId xmlns:a16="http://schemas.microsoft.com/office/drawing/2014/main" id="{6DD4E44D-9795-3F40-B8A1-38865B79F624}"/>
              </a:ext>
            </a:extLst>
          </p:cNvPr>
          <p:cNvSpPr/>
          <p:nvPr/>
        </p:nvSpPr>
        <p:spPr>
          <a:xfrm>
            <a:off x="213934" y="4130484"/>
            <a:ext cx="8686800" cy="70525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nvGrpSpPr>
          <p:cNvPr id="169" name="図形グループ 90">
            <a:extLst>
              <a:ext uri="{FF2B5EF4-FFF2-40B4-BE49-F238E27FC236}">
                <a16:creationId xmlns:a16="http://schemas.microsoft.com/office/drawing/2014/main" id="{E5EF216F-4BDB-1346-93FA-C1F3F0917E12}"/>
              </a:ext>
            </a:extLst>
          </p:cNvPr>
          <p:cNvGrpSpPr/>
          <p:nvPr/>
        </p:nvGrpSpPr>
        <p:grpSpPr>
          <a:xfrm>
            <a:off x="4930412" y="1414645"/>
            <a:ext cx="715550" cy="904465"/>
            <a:chOff x="4936567" y="2924944"/>
            <a:chExt cx="715550" cy="904465"/>
          </a:xfrm>
        </p:grpSpPr>
        <p:sp>
          <p:nvSpPr>
            <p:cNvPr id="170" name="正方形/長方形 169">
              <a:extLst>
                <a:ext uri="{FF2B5EF4-FFF2-40B4-BE49-F238E27FC236}">
                  <a16:creationId xmlns:a16="http://schemas.microsoft.com/office/drawing/2014/main" id="{3648B5E2-FE82-924A-B5C2-D20C0CF8BCAD}"/>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1" name="正方形/長方形 170">
              <a:extLst>
                <a:ext uri="{FF2B5EF4-FFF2-40B4-BE49-F238E27FC236}">
                  <a16:creationId xmlns:a16="http://schemas.microsoft.com/office/drawing/2014/main" id="{5BFB95DE-99C5-AD46-A94B-2F9F23FE204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2" name="正方形/長方形 171">
              <a:extLst>
                <a:ext uri="{FF2B5EF4-FFF2-40B4-BE49-F238E27FC236}">
                  <a16:creationId xmlns:a16="http://schemas.microsoft.com/office/drawing/2014/main" id="{DA713667-A2A6-5844-84FA-5E84BB67AFD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3" name="正方形/長方形 172">
              <a:extLst>
                <a:ext uri="{FF2B5EF4-FFF2-40B4-BE49-F238E27FC236}">
                  <a16:creationId xmlns:a16="http://schemas.microsoft.com/office/drawing/2014/main" id="{BE410C94-12A3-B44B-93FD-170C3E697520}"/>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4" name="テキスト ボックス 173">
              <a:extLst>
                <a:ext uri="{FF2B5EF4-FFF2-40B4-BE49-F238E27FC236}">
                  <a16:creationId xmlns:a16="http://schemas.microsoft.com/office/drawing/2014/main" id="{DBC21FFA-808D-2E4F-BB09-678D51994C5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5" name="図形グループ 96">
            <a:extLst>
              <a:ext uri="{FF2B5EF4-FFF2-40B4-BE49-F238E27FC236}">
                <a16:creationId xmlns:a16="http://schemas.microsoft.com/office/drawing/2014/main" id="{A8CA3930-9A20-4746-9F70-80CED31E5579}"/>
              </a:ext>
            </a:extLst>
          </p:cNvPr>
          <p:cNvGrpSpPr/>
          <p:nvPr/>
        </p:nvGrpSpPr>
        <p:grpSpPr>
          <a:xfrm>
            <a:off x="7208201" y="1413603"/>
            <a:ext cx="715550" cy="904465"/>
            <a:chOff x="4936567" y="2924944"/>
            <a:chExt cx="715550" cy="904465"/>
          </a:xfrm>
        </p:grpSpPr>
        <p:sp>
          <p:nvSpPr>
            <p:cNvPr id="176" name="正方形/長方形 175">
              <a:extLst>
                <a:ext uri="{FF2B5EF4-FFF2-40B4-BE49-F238E27FC236}">
                  <a16:creationId xmlns:a16="http://schemas.microsoft.com/office/drawing/2014/main" id="{1AA353BF-2A52-F441-BB24-825773B0E4E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7" name="正方形/長方形 176">
              <a:extLst>
                <a:ext uri="{FF2B5EF4-FFF2-40B4-BE49-F238E27FC236}">
                  <a16:creationId xmlns:a16="http://schemas.microsoft.com/office/drawing/2014/main" id="{C4B211B2-825A-FE4D-B114-FEF321C9660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8" name="正方形/長方形 177">
              <a:extLst>
                <a:ext uri="{FF2B5EF4-FFF2-40B4-BE49-F238E27FC236}">
                  <a16:creationId xmlns:a16="http://schemas.microsoft.com/office/drawing/2014/main" id="{79DC08B9-24BA-FD44-9BEA-654065EB6B41}"/>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9" name="正方形/長方形 178">
              <a:extLst>
                <a:ext uri="{FF2B5EF4-FFF2-40B4-BE49-F238E27FC236}">
                  <a16:creationId xmlns:a16="http://schemas.microsoft.com/office/drawing/2014/main" id="{D96447E1-B539-DB4C-AAC9-78DE79DA22A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0" name="テキスト ボックス 179">
              <a:extLst>
                <a:ext uri="{FF2B5EF4-FFF2-40B4-BE49-F238E27FC236}">
                  <a16:creationId xmlns:a16="http://schemas.microsoft.com/office/drawing/2014/main" id="{0C4818FA-4FF1-364C-984E-69F3BAE8BEF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1" name="図形グループ 102">
            <a:extLst>
              <a:ext uri="{FF2B5EF4-FFF2-40B4-BE49-F238E27FC236}">
                <a16:creationId xmlns:a16="http://schemas.microsoft.com/office/drawing/2014/main" id="{D5C68ED4-6F6C-FA41-98FE-C29F8617482C}"/>
              </a:ext>
            </a:extLst>
          </p:cNvPr>
          <p:cNvGrpSpPr/>
          <p:nvPr/>
        </p:nvGrpSpPr>
        <p:grpSpPr>
          <a:xfrm>
            <a:off x="5687545" y="1413603"/>
            <a:ext cx="715550" cy="904465"/>
            <a:chOff x="4936567" y="2924944"/>
            <a:chExt cx="715550" cy="904465"/>
          </a:xfrm>
        </p:grpSpPr>
        <p:sp>
          <p:nvSpPr>
            <p:cNvPr id="182" name="正方形/長方形 181">
              <a:extLst>
                <a:ext uri="{FF2B5EF4-FFF2-40B4-BE49-F238E27FC236}">
                  <a16:creationId xmlns:a16="http://schemas.microsoft.com/office/drawing/2014/main" id="{35CED05A-C9C7-314A-B12F-8A565DC50E3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3" name="正方形/長方形 182">
              <a:extLst>
                <a:ext uri="{FF2B5EF4-FFF2-40B4-BE49-F238E27FC236}">
                  <a16:creationId xmlns:a16="http://schemas.microsoft.com/office/drawing/2014/main" id="{C0E13B44-7AB4-744B-A31C-084360E689A2}"/>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4" name="正方形/長方形 183">
              <a:extLst>
                <a:ext uri="{FF2B5EF4-FFF2-40B4-BE49-F238E27FC236}">
                  <a16:creationId xmlns:a16="http://schemas.microsoft.com/office/drawing/2014/main" id="{E9CB98AB-11D4-304D-B2DD-B0B88C4688F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85" name="正方形/長方形 184">
              <a:extLst>
                <a:ext uri="{FF2B5EF4-FFF2-40B4-BE49-F238E27FC236}">
                  <a16:creationId xmlns:a16="http://schemas.microsoft.com/office/drawing/2014/main" id="{B671634B-9ACA-3148-A8F9-6F8296EC2C13}"/>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6" name="テキスト ボックス 185">
              <a:extLst>
                <a:ext uri="{FF2B5EF4-FFF2-40B4-BE49-F238E27FC236}">
                  <a16:creationId xmlns:a16="http://schemas.microsoft.com/office/drawing/2014/main" id="{2085460B-4A6A-7E4D-9C1A-D069B25E234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7" name="図形グループ 108">
            <a:extLst>
              <a:ext uri="{FF2B5EF4-FFF2-40B4-BE49-F238E27FC236}">
                <a16:creationId xmlns:a16="http://schemas.microsoft.com/office/drawing/2014/main" id="{6D3D977E-6720-5040-B5BC-D77C09EB8381}"/>
              </a:ext>
            </a:extLst>
          </p:cNvPr>
          <p:cNvGrpSpPr/>
          <p:nvPr/>
        </p:nvGrpSpPr>
        <p:grpSpPr>
          <a:xfrm>
            <a:off x="7969930" y="1412776"/>
            <a:ext cx="715550" cy="904465"/>
            <a:chOff x="4936567" y="2924944"/>
            <a:chExt cx="715550" cy="904465"/>
          </a:xfrm>
        </p:grpSpPr>
        <p:sp>
          <p:nvSpPr>
            <p:cNvPr id="188" name="正方形/長方形 187">
              <a:extLst>
                <a:ext uri="{FF2B5EF4-FFF2-40B4-BE49-F238E27FC236}">
                  <a16:creationId xmlns:a16="http://schemas.microsoft.com/office/drawing/2014/main" id="{56A15D49-5829-9F4E-A6D8-AE124FB5A05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9" name="正方形/長方形 188">
              <a:extLst>
                <a:ext uri="{FF2B5EF4-FFF2-40B4-BE49-F238E27FC236}">
                  <a16:creationId xmlns:a16="http://schemas.microsoft.com/office/drawing/2014/main" id="{0EB09CF4-A398-8445-8EAE-E2332A0FE52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0" name="正方形/長方形 189">
              <a:extLst>
                <a:ext uri="{FF2B5EF4-FFF2-40B4-BE49-F238E27FC236}">
                  <a16:creationId xmlns:a16="http://schemas.microsoft.com/office/drawing/2014/main" id="{26D7B115-BAE1-1F42-880A-898C799E8B3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1" name="正方形/長方形 190">
              <a:extLst>
                <a:ext uri="{FF2B5EF4-FFF2-40B4-BE49-F238E27FC236}">
                  <a16:creationId xmlns:a16="http://schemas.microsoft.com/office/drawing/2014/main" id="{8EC3BFFC-D35B-6541-952F-1D4AE89A8C9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2" name="テキスト ボックス 191">
              <a:extLst>
                <a:ext uri="{FF2B5EF4-FFF2-40B4-BE49-F238E27FC236}">
                  <a16:creationId xmlns:a16="http://schemas.microsoft.com/office/drawing/2014/main" id="{6E875F44-1094-4D47-AA01-47122A10DE3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3" name="図形グループ 114">
            <a:extLst>
              <a:ext uri="{FF2B5EF4-FFF2-40B4-BE49-F238E27FC236}">
                <a16:creationId xmlns:a16="http://schemas.microsoft.com/office/drawing/2014/main" id="{1B899E13-2A3E-CC4D-A80A-80C96108AAD3}"/>
              </a:ext>
            </a:extLst>
          </p:cNvPr>
          <p:cNvGrpSpPr/>
          <p:nvPr/>
        </p:nvGrpSpPr>
        <p:grpSpPr>
          <a:xfrm>
            <a:off x="6446471" y="1413603"/>
            <a:ext cx="715550" cy="904465"/>
            <a:chOff x="4936567" y="2924944"/>
            <a:chExt cx="715550" cy="904465"/>
          </a:xfrm>
        </p:grpSpPr>
        <p:sp>
          <p:nvSpPr>
            <p:cNvPr id="194" name="正方形/長方形 193">
              <a:extLst>
                <a:ext uri="{FF2B5EF4-FFF2-40B4-BE49-F238E27FC236}">
                  <a16:creationId xmlns:a16="http://schemas.microsoft.com/office/drawing/2014/main" id="{1B6E8E9C-377C-F44D-B1CE-FCEF1CFA37E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5" name="正方形/長方形 194">
              <a:extLst>
                <a:ext uri="{FF2B5EF4-FFF2-40B4-BE49-F238E27FC236}">
                  <a16:creationId xmlns:a16="http://schemas.microsoft.com/office/drawing/2014/main" id="{47DC5189-89D1-E74B-B863-6BA4DE689E3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6" name="正方形/長方形 195">
              <a:extLst>
                <a:ext uri="{FF2B5EF4-FFF2-40B4-BE49-F238E27FC236}">
                  <a16:creationId xmlns:a16="http://schemas.microsoft.com/office/drawing/2014/main" id="{9021BD2E-0259-4740-98D3-A7FB274F21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40E4F249-9F48-AD4C-B389-CC280D075BF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8" name="テキスト ボックス 197">
              <a:extLst>
                <a:ext uri="{FF2B5EF4-FFF2-40B4-BE49-F238E27FC236}">
                  <a16:creationId xmlns:a16="http://schemas.microsoft.com/office/drawing/2014/main" id="{F625CBE9-F3C4-1247-BED3-9CCCCB37D2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9" name="図形グループ 90">
            <a:extLst>
              <a:ext uri="{FF2B5EF4-FFF2-40B4-BE49-F238E27FC236}">
                <a16:creationId xmlns:a16="http://schemas.microsoft.com/office/drawing/2014/main" id="{B9FB0272-0994-BC41-B802-8092B9EE0CFB}"/>
              </a:ext>
            </a:extLst>
          </p:cNvPr>
          <p:cNvGrpSpPr/>
          <p:nvPr/>
        </p:nvGrpSpPr>
        <p:grpSpPr>
          <a:xfrm>
            <a:off x="4930412" y="2352991"/>
            <a:ext cx="715550" cy="904465"/>
            <a:chOff x="4936567" y="2924944"/>
            <a:chExt cx="715550" cy="904465"/>
          </a:xfrm>
        </p:grpSpPr>
        <p:sp>
          <p:nvSpPr>
            <p:cNvPr id="200" name="正方形/長方形 199">
              <a:extLst>
                <a:ext uri="{FF2B5EF4-FFF2-40B4-BE49-F238E27FC236}">
                  <a16:creationId xmlns:a16="http://schemas.microsoft.com/office/drawing/2014/main" id="{463B1FF0-59FB-C94B-8277-B8F675F7AF3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1" name="正方形/長方形 200">
              <a:extLst>
                <a:ext uri="{FF2B5EF4-FFF2-40B4-BE49-F238E27FC236}">
                  <a16:creationId xmlns:a16="http://schemas.microsoft.com/office/drawing/2014/main" id="{C6B9F7E9-1B6B-E544-AA09-8FABE1468D30}"/>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2" name="正方形/長方形 201">
              <a:extLst>
                <a:ext uri="{FF2B5EF4-FFF2-40B4-BE49-F238E27FC236}">
                  <a16:creationId xmlns:a16="http://schemas.microsoft.com/office/drawing/2014/main" id="{70627F8A-B565-BF41-B728-A12DB809A7B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3" name="正方形/長方形 202">
              <a:extLst>
                <a:ext uri="{FF2B5EF4-FFF2-40B4-BE49-F238E27FC236}">
                  <a16:creationId xmlns:a16="http://schemas.microsoft.com/office/drawing/2014/main" id="{50770A68-AAAD-7645-93D2-4AE8BCCC70CC}"/>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4" name="テキスト ボックス 203">
              <a:extLst>
                <a:ext uri="{FF2B5EF4-FFF2-40B4-BE49-F238E27FC236}">
                  <a16:creationId xmlns:a16="http://schemas.microsoft.com/office/drawing/2014/main" id="{510D4F30-18F3-8C46-8556-AED93ABF94A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5" name="図形グループ 96">
            <a:extLst>
              <a:ext uri="{FF2B5EF4-FFF2-40B4-BE49-F238E27FC236}">
                <a16:creationId xmlns:a16="http://schemas.microsoft.com/office/drawing/2014/main" id="{6FB6161C-37C3-664F-B6AB-FF0A56053E06}"/>
              </a:ext>
            </a:extLst>
          </p:cNvPr>
          <p:cNvGrpSpPr/>
          <p:nvPr/>
        </p:nvGrpSpPr>
        <p:grpSpPr>
          <a:xfrm>
            <a:off x="7208201" y="2351949"/>
            <a:ext cx="715550" cy="904465"/>
            <a:chOff x="4936567" y="2924944"/>
            <a:chExt cx="715550" cy="904465"/>
          </a:xfrm>
        </p:grpSpPr>
        <p:sp>
          <p:nvSpPr>
            <p:cNvPr id="206" name="正方形/長方形 205">
              <a:extLst>
                <a:ext uri="{FF2B5EF4-FFF2-40B4-BE49-F238E27FC236}">
                  <a16:creationId xmlns:a16="http://schemas.microsoft.com/office/drawing/2014/main" id="{0BF79163-D86D-4842-8C9C-5630BDC744B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7" name="正方形/長方形 206">
              <a:extLst>
                <a:ext uri="{FF2B5EF4-FFF2-40B4-BE49-F238E27FC236}">
                  <a16:creationId xmlns:a16="http://schemas.microsoft.com/office/drawing/2014/main" id="{C0D36C1F-1013-904B-B88C-4793AD8295D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8" name="正方形/長方形 207">
              <a:extLst>
                <a:ext uri="{FF2B5EF4-FFF2-40B4-BE49-F238E27FC236}">
                  <a16:creationId xmlns:a16="http://schemas.microsoft.com/office/drawing/2014/main" id="{B8D7E0CD-665F-F54D-B97F-63BFEFBB004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9" name="正方形/長方形 208">
              <a:extLst>
                <a:ext uri="{FF2B5EF4-FFF2-40B4-BE49-F238E27FC236}">
                  <a16:creationId xmlns:a16="http://schemas.microsoft.com/office/drawing/2014/main" id="{1A54186A-7AA8-1247-B1B5-7BC97D2748D2}"/>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0" name="テキスト ボックス 209">
              <a:extLst>
                <a:ext uri="{FF2B5EF4-FFF2-40B4-BE49-F238E27FC236}">
                  <a16:creationId xmlns:a16="http://schemas.microsoft.com/office/drawing/2014/main" id="{A46D4260-3A2A-0743-B995-B24E545A04D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1" name="図形グループ 102">
            <a:extLst>
              <a:ext uri="{FF2B5EF4-FFF2-40B4-BE49-F238E27FC236}">
                <a16:creationId xmlns:a16="http://schemas.microsoft.com/office/drawing/2014/main" id="{ABF906DA-D27B-B74C-A4E9-D84F4C51864C}"/>
              </a:ext>
            </a:extLst>
          </p:cNvPr>
          <p:cNvGrpSpPr/>
          <p:nvPr/>
        </p:nvGrpSpPr>
        <p:grpSpPr>
          <a:xfrm>
            <a:off x="5687545" y="2351949"/>
            <a:ext cx="715550" cy="904465"/>
            <a:chOff x="4936567" y="2924944"/>
            <a:chExt cx="715550" cy="904465"/>
          </a:xfrm>
        </p:grpSpPr>
        <p:sp>
          <p:nvSpPr>
            <p:cNvPr id="212" name="正方形/長方形 211">
              <a:extLst>
                <a:ext uri="{FF2B5EF4-FFF2-40B4-BE49-F238E27FC236}">
                  <a16:creationId xmlns:a16="http://schemas.microsoft.com/office/drawing/2014/main" id="{B7EAFE6A-5DF7-7E4F-AF85-C5973FAAFE3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3" name="正方形/長方形 212">
              <a:extLst>
                <a:ext uri="{FF2B5EF4-FFF2-40B4-BE49-F238E27FC236}">
                  <a16:creationId xmlns:a16="http://schemas.microsoft.com/office/drawing/2014/main" id="{CE8D0BB8-3C88-3841-B266-CCFC3A028DE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4" name="正方形/長方形 213">
              <a:extLst>
                <a:ext uri="{FF2B5EF4-FFF2-40B4-BE49-F238E27FC236}">
                  <a16:creationId xmlns:a16="http://schemas.microsoft.com/office/drawing/2014/main" id="{71867512-0F34-5E4A-9981-7E48BF854A3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15" name="正方形/長方形 214">
              <a:extLst>
                <a:ext uri="{FF2B5EF4-FFF2-40B4-BE49-F238E27FC236}">
                  <a16:creationId xmlns:a16="http://schemas.microsoft.com/office/drawing/2014/main" id="{808CF624-B534-8C43-8F6D-EE6EAE50E8E9}"/>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6" name="テキスト ボックス 215">
              <a:extLst>
                <a:ext uri="{FF2B5EF4-FFF2-40B4-BE49-F238E27FC236}">
                  <a16:creationId xmlns:a16="http://schemas.microsoft.com/office/drawing/2014/main" id="{84BE4E45-0631-554C-A170-5BBCB5B2F180}"/>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7" name="図形グループ 108">
            <a:extLst>
              <a:ext uri="{FF2B5EF4-FFF2-40B4-BE49-F238E27FC236}">
                <a16:creationId xmlns:a16="http://schemas.microsoft.com/office/drawing/2014/main" id="{6226575E-3CB1-5946-ADC4-346B789256C3}"/>
              </a:ext>
            </a:extLst>
          </p:cNvPr>
          <p:cNvGrpSpPr/>
          <p:nvPr/>
        </p:nvGrpSpPr>
        <p:grpSpPr>
          <a:xfrm>
            <a:off x="7969930" y="2351122"/>
            <a:ext cx="715550" cy="904465"/>
            <a:chOff x="4936567" y="2924944"/>
            <a:chExt cx="715550" cy="904465"/>
          </a:xfrm>
        </p:grpSpPr>
        <p:sp>
          <p:nvSpPr>
            <p:cNvPr id="218" name="正方形/長方形 217">
              <a:extLst>
                <a:ext uri="{FF2B5EF4-FFF2-40B4-BE49-F238E27FC236}">
                  <a16:creationId xmlns:a16="http://schemas.microsoft.com/office/drawing/2014/main" id="{32C9C2A2-434F-D140-A0E3-2C5E7D071CF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9" name="正方形/長方形 218">
              <a:extLst>
                <a:ext uri="{FF2B5EF4-FFF2-40B4-BE49-F238E27FC236}">
                  <a16:creationId xmlns:a16="http://schemas.microsoft.com/office/drawing/2014/main" id="{6808933B-4FD8-174F-8333-C50DD2184BD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0" name="正方形/長方形 219">
              <a:extLst>
                <a:ext uri="{FF2B5EF4-FFF2-40B4-BE49-F238E27FC236}">
                  <a16:creationId xmlns:a16="http://schemas.microsoft.com/office/drawing/2014/main" id="{695737FE-E237-674D-86DD-1D097685D96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1" name="正方形/長方形 220">
              <a:extLst>
                <a:ext uri="{FF2B5EF4-FFF2-40B4-BE49-F238E27FC236}">
                  <a16:creationId xmlns:a16="http://schemas.microsoft.com/office/drawing/2014/main" id="{E6C50B40-D571-A64E-B5C0-6A220F8A4E1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2" name="テキスト ボックス 221">
              <a:extLst>
                <a:ext uri="{FF2B5EF4-FFF2-40B4-BE49-F238E27FC236}">
                  <a16:creationId xmlns:a16="http://schemas.microsoft.com/office/drawing/2014/main" id="{ED119C16-84AF-BD48-B974-CAC017377DB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3" name="図形グループ 114">
            <a:extLst>
              <a:ext uri="{FF2B5EF4-FFF2-40B4-BE49-F238E27FC236}">
                <a16:creationId xmlns:a16="http://schemas.microsoft.com/office/drawing/2014/main" id="{CBAD2439-2332-984A-A398-C0C8A9E5F591}"/>
              </a:ext>
            </a:extLst>
          </p:cNvPr>
          <p:cNvGrpSpPr/>
          <p:nvPr/>
        </p:nvGrpSpPr>
        <p:grpSpPr>
          <a:xfrm>
            <a:off x="6446471" y="2351949"/>
            <a:ext cx="715550" cy="904465"/>
            <a:chOff x="4936567" y="2924944"/>
            <a:chExt cx="715550" cy="904465"/>
          </a:xfrm>
        </p:grpSpPr>
        <p:sp>
          <p:nvSpPr>
            <p:cNvPr id="224" name="正方形/長方形 223">
              <a:extLst>
                <a:ext uri="{FF2B5EF4-FFF2-40B4-BE49-F238E27FC236}">
                  <a16:creationId xmlns:a16="http://schemas.microsoft.com/office/drawing/2014/main" id="{4D6A4F7E-A480-9C49-8FBE-4CB2B12F2E40}"/>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25" name="正方形/長方形 224">
              <a:extLst>
                <a:ext uri="{FF2B5EF4-FFF2-40B4-BE49-F238E27FC236}">
                  <a16:creationId xmlns:a16="http://schemas.microsoft.com/office/drawing/2014/main" id="{7D29C8D5-9241-A442-A2E1-C1100834AF6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6" name="正方形/長方形 225">
              <a:extLst>
                <a:ext uri="{FF2B5EF4-FFF2-40B4-BE49-F238E27FC236}">
                  <a16:creationId xmlns:a16="http://schemas.microsoft.com/office/drawing/2014/main" id="{106E9642-AF99-0C4D-9F68-E3492CDACBF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7" name="正方形/長方形 226">
              <a:extLst>
                <a:ext uri="{FF2B5EF4-FFF2-40B4-BE49-F238E27FC236}">
                  <a16:creationId xmlns:a16="http://schemas.microsoft.com/office/drawing/2014/main" id="{9F09B978-77C3-8C49-8855-0D60FFE1D2E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8" name="テキスト ボックス 227">
              <a:extLst>
                <a:ext uri="{FF2B5EF4-FFF2-40B4-BE49-F238E27FC236}">
                  <a16:creationId xmlns:a16="http://schemas.microsoft.com/office/drawing/2014/main" id="{24EE2483-B8AA-DD43-8712-3CF92C98AF8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9" name="図形グループ 90">
            <a:extLst>
              <a:ext uri="{FF2B5EF4-FFF2-40B4-BE49-F238E27FC236}">
                <a16:creationId xmlns:a16="http://schemas.microsoft.com/office/drawing/2014/main" id="{54EEA8F1-B340-3C44-AE78-C0A72B5BB8DD}"/>
              </a:ext>
            </a:extLst>
          </p:cNvPr>
          <p:cNvGrpSpPr/>
          <p:nvPr/>
        </p:nvGrpSpPr>
        <p:grpSpPr>
          <a:xfrm>
            <a:off x="4930411" y="3301141"/>
            <a:ext cx="715550" cy="904465"/>
            <a:chOff x="4936567" y="2924944"/>
            <a:chExt cx="715550" cy="904465"/>
          </a:xfrm>
        </p:grpSpPr>
        <p:sp>
          <p:nvSpPr>
            <p:cNvPr id="230" name="正方形/長方形 229">
              <a:extLst>
                <a:ext uri="{FF2B5EF4-FFF2-40B4-BE49-F238E27FC236}">
                  <a16:creationId xmlns:a16="http://schemas.microsoft.com/office/drawing/2014/main" id="{F1C8877A-3C9C-8A4D-9B8A-98568634C5EF}"/>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1" name="正方形/長方形 230">
              <a:extLst>
                <a:ext uri="{FF2B5EF4-FFF2-40B4-BE49-F238E27FC236}">
                  <a16:creationId xmlns:a16="http://schemas.microsoft.com/office/drawing/2014/main" id="{98095A87-F4AE-634D-814F-7BA6608F5A2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2" name="正方形/長方形 231">
              <a:extLst>
                <a:ext uri="{FF2B5EF4-FFF2-40B4-BE49-F238E27FC236}">
                  <a16:creationId xmlns:a16="http://schemas.microsoft.com/office/drawing/2014/main" id="{0F7DBB95-118A-8C42-A489-9B789446F02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3" name="正方形/長方形 232">
              <a:extLst>
                <a:ext uri="{FF2B5EF4-FFF2-40B4-BE49-F238E27FC236}">
                  <a16:creationId xmlns:a16="http://schemas.microsoft.com/office/drawing/2014/main" id="{C4104559-380C-2D42-83F0-238F4E4C5EB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34" name="テキスト ボックス 233">
              <a:extLst>
                <a:ext uri="{FF2B5EF4-FFF2-40B4-BE49-F238E27FC236}">
                  <a16:creationId xmlns:a16="http://schemas.microsoft.com/office/drawing/2014/main" id="{1F03A434-233F-4945-9699-AC468782E4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35" name="図形グループ 96">
            <a:extLst>
              <a:ext uri="{FF2B5EF4-FFF2-40B4-BE49-F238E27FC236}">
                <a16:creationId xmlns:a16="http://schemas.microsoft.com/office/drawing/2014/main" id="{47071EDE-4554-BC40-9D98-F35B841EC398}"/>
              </a:ext>
            </a:extLst>
          </p:cNvPr>
          <p:cNvGrpSpPr/>
          <p:nvPr/>
        </p:nvGrpSpPr>
        <p:grpSpPr>
          <a:xfrm>
            <a:off x="7208200" y="3300099"/>
            <a:ext cx="715550" cy="904465"/>
            <a:chOff x="4936567" y="2924944"/>
            <a:chExt cx="715550" cy="904465"/>
          </a:xfrm>
        </p:grpSpPr>
        <p:sp>
          <p:nvSpPr>
            <p:cNvPr id="236" name="正方形/長方形 235">
              <a:extLst>
                <a:ext uri="{FF2B5EF4-FFF2-40B4-BE49-F238E27FC236}">
                  <a16:creationId xmlns:a16="http://schemas.microsoft.com/office/drawing/2014/main" id="{A9207591-8EC6-5E4E-809A-8B6C773CE3B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7" name="正方形/長方形 236">
              <a:extLst>
                <a:ext uri="{FF2B5EF4-FFF2-40B4-BE49-F238E27FC236}">
                  <a16:creationId xmlns:a16="http://schemas.microsoft.com/office/drawing/2014/main" id="{2A4D4F3B-C6DA-B940-B4DC-087321E5A8E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8" name="正方形/長方形 237">
              <a:extLst>
                <a:ext uri="{FF2B5EF4-FFF2-40B4-BE49-F238E27FC236}">
                  <a16:creationId xmlns:a16="http://schemas.microsoft.com/office/drawing/2014/main" id="{D5E5411C-2294-2C43-84FF-F279654C672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9" name="正方形/長方形 238">
              <a:extLst>
                <a:ext uri="{FF2B5EF4-FFF2-40B4-BE49-F238E27FC236}">
                  <a16:creationId xmlns:a16="http://schemas.microsoft.com/office/drawing/2014/main" id="{FD54EB15-B307-3D40-8DE1-1D5329B5931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0" name="テキスト ボックス 239">
              <a:extLst>
                <a:ext uri="{FF2B5EF4-FFF2-40B4-BE49-F238E27FC236}">
                  <a16:creationId xmlns:a16="http://schemas.microsoft.com/office/drawing/2014/main" id="{5E361263-0835-C648-8BF9-4D0F4C17390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1" name="図形グループ 102">
            <a:extLst>
              <a:ext uri="{FF2B5EF4-FFF2-40B4-BE49-F238E27FC236}">
                <a16:creationId xmlns:a16="http://schemas.microsoft.com/office/drawing/2014/main" id="{7B154583-703D-8C41-9E63-CF5C0B90FEC7}"/>
              </a:ext>
            </a:extLst>
          </p:cNvPr>
          <p:cNvGrpSpPr/>
          <p:nvPr/>
        </p:nvGrpSpPr>
        <p:grpSpPr>
          <a:xfrm>
            <a:off x="5687544" y="3300099"/>
            <a:ext cx="715550" cy="904465"/>
            <a:chOff x="4936567" y="2924944"/>
            <a:chExt cx="715550" cy="904465"/>
          </a:xfrm>
        </p:grpSpPr>
        <p:sp>
          <p:nvSpPr>
            <p:cNvPr id="242" name="正方形/長方形 241">
              <a:extLst>
                <a:ext uri="{FF2B5EF4-FFF2-40B4-BE49-F238E27FC236}">
                  <a16:creationId xmlns:a16="http://schemas.microsoft.com/office/drawing/2014/main" id="{0AF6D843-E7CF-CD45-A2A3-675E3CDA7E8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3" name="正方形/長方形 242">
              <a:extLst>
                <a:ext uri="{FF2B5EF4-FFF2-40B4-BE49-F238E27FC236}">
                  <a16:creationId xmlns:a16="http://schemas.microsoft.com/office/drawing/2014/main" id="{C523CF0C-4CBA-2F44-9717-44E4B7C5A1B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44" name="正方形/長方形 243">
              <a:extLst>
                <a:ext uri="{FF2B5EF4-FFF2-40B4-BE49-F238E27FC236}">
                  <a16:creationId xmlns:a16="http://schemas.microsoft.com/office/drawing/2014/main" id="{1A0F0172-3859-C847-AB42-14A0C0D763F3}"/>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45" name="正方形/長方形 244">
              <a:extLst>
                <a:ext uri="{FF2B5EF4-FFF2-40B4-BE49-F238E27FC236}">
                  <a16:creationId xmlns:a16="http://schemas.microsoft.com/office/drawing/2014/main" id="{A146C543-D687-144E-8A52-124DE981255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6" name="テキスト ボックス 245">
              <a:extLst>
                <a:ext uri="{FF2B5EF4-FFF2-40B4-BE49-F238E27FC236}">
                  <a16:creationId xmlns:a16="http://schemas.microsoft.com/office/drawing/2014/main" id="{B691A6C6-694F-5649-B9A1-C2800CEA366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7" name="図形グループ 108">
            <a:extLst>
              <a:ext uri="{FF2B5EF4-FFF2-40B4-BE49-F238E27FC236}">
                <a16:creationId xmlns:a16="http://schemas.microsoft.com/office/drawing/2014/main" id="{07E24AAD-1C04-F546-B6AA-C578EDA58E05}"/>
              </a:ext>
            </a:extLst>
          </p:cNvPr>
          <p:cNvGrpSpPr/>
          <p:nvPr/>
        </p:nvGrpSpPr>
        <p:grpSpPr>
          <a:xfrm>
            <a:off x="7969929" y="3299272"/>
            <a:ext cx="715550" cy="904465"/>
            <a:chOff x="4936567" y="2924944"/>
            <a:chExt cx="715550" cy="904465"/>
          </a:xfrm>
        </p:grpSpPr>
        <p:sp>
          <p:nvSpPr>
            <p:cNvPr id="248" name="正方形/長方形 247">
              <a:extLst>
                <a:ext uri="{FF2B5EF4-FFF2-40B4-BE49-F238E27FC236}">
                  <a16:creationId xmlns:a16="http://schemas.microsoft.com/office/drawing/2014/main" id="{BC96B454-1B89-E943-AB52-ACB95AD6977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9" name="正方形/長方形 248">
              <a:extLst>
                <a:ext uri="{FF2B5EF4-FFF2-40B4-BE49-F238E27FC236}">
                  <a16:creationId xmlns:a16="http://schemas.microsoft.com/office/drawing/2014/main" id="{90B85D49-1D69-0742-A140-973A3334F9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0" name="正方形/長方形 249">
              <a:extLst>
                <a:ext uri="{FF2B5EF4-FFF2-40B4-BE49-F238E27FC236}">
                  <a16:creationId xmlns:a16="http://schemas.microsoft.com/office/drawing/2014/main" id="{2EF2B71B-1DAA-F74D-9171-9F37D86EDD9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1" name="正方形/長方形 250">
              <a:extLst>
                <a:ext uri="{FF2B5EF4-FFF2-40B4-BE49-F238E27FC236}">
                  <a16:creationId xmlns:a16="http://schemas.microsoft.com/office/drawing/2014/main" id="{66584442-611B-BC4D-8CC0-EDB3B567A014}"/>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2" name="テキスト ボックス 251">
              <a:extLst>
                <a:ext uri="{FF2B5EF4-FFF2-40B4-BE49-F238E27FC236}">
                  <a16:creationId xmlns:a16="http://schemas.microsoft.com/office/drawing/2014/main" id="{513D01A8-78B5-5C4D-A61A-CF5AED660A3A}"/>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53" name="図形グループ 114">
            <a:extLst>
              <a:ext uri="{FF2B5EF4-FFF2-40B4-BE49-F238E27FC236}">
                <a16:creationId xmlns:a16="http://schemas.microsoft.com/office/drawing/2014/main" id="{23640ECA-0005-644A-B651-A2BEB6AD6814}"/>
              </a:ext>
            </a:extLst>
          </p:cNvPr>
          <p:cNvGrpSpPr/>
          <p:nvPr/>
        </p:nvGrpSpPr>
        <p:grpSpPr>
          <a:xfrm>
            <a:off x="6446470" y="3300099"/>
            <a:ext cx="715550" cy="904465"/>
            <a:chOff x="4936567" y="2924944"/>
            <a:chExt cx="715550" cy="904465"/>
          </a:xfrm>
        </p:grpSpPr>
        <p:sp>
          <p:nvSpPr>
            <p:cNvPr id="254" name="正方形/長方形 253">
              <a:extLst>
                <a:ext uri="{FF2B5EF4-FFF2-40B4-BE49-F238E27FC236}">
                  <a16:creationId xmlns:a16="http://schemas.microsoft.com/office/drawing/2014/main" id="{EDFD065C-CA27-7E46-85B3-EEF09EB2D55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55" name="正方形/長方形 254">
              <a:extLst>
                <a:ext uri="{FF2B5EF4-FFF2-40B4-BE49-F238E27FC236}">
                  <a16:creationId xmlns:a16="http://schemas.microsoft.com/office/drawing/2014/main" id="{5F991B0D-10DC-F74F-86A9-68D8C1BB92C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6" name="正方形/長方形 255">
              <a:extLst>
                <a:ext uri="{FF2B5EF4-FFF2-40B4-BE49-F238E27FC236}">
                  <a16:creationId xmlns:a16="http://schemas.microsoft.com/office/drawing/2014/main" id="{049F6078-63B4-0542-97ED-32918F941BD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7" name="正方形/長方形 256">
              <a:extLst>
                <a:ext uri="{FF2B5EF4-FFF2-40B4-BE49-F238E27FC236}">
                  <a16:creationId xmlns:a16="http://schemas.microsoft.com/office/drawing/2014/main" id="{3B5FCD2E-AB98-CF4B-9791-7B85310DFD0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8" name="テキスト ボックス 257">
              <a:extLst>
                <a:ext uri="{FF2B5EF4-FFF2-40B4-BE49-F238E27FC236}">
                  <a16:creationId xmlns:a16="http://schemas.microsoft.com/office/drawing/2014/main" id="{537F2ABF-8DBA-A542-9DB0-CDB024AC736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2" name="タイトル 1"/>
          <p:cNvSpPr>
            <a:spLocks noGrp="1"/>
          </p:cNvSpPr>
          <p:nvPr>
            <p:ph type="title"/>
          </p:nvPr>
        </p:nvSpPr>
        <p:spPr/>
        <p:txBody>
          <a:bodyPr/>
          <a:lstStyle/>
          <a:p>
            <a:r>
              <a:rPr kumimoji="1" lang="ja-JP" altLang="en-US"/>
              <a:t>コンテナのモビリティ</a:t>
            </a:r>
            <a:endParaRPr kumimoji="1" lang="ja-JP" altLang="en-US" dirty="0"/>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9" name="テキスト ボックス 128"/>
          <p:cNvSpPr txBox="1"/>
          <p:nvPr/>
        </p:nvSpPr>
        <p:spPr>
          <a:xfrm>
            <a:off x="5231114" y="949665"/>
            <a:ext cx="3185487" cy="369332"/>
          </a:xfrm>
          <a:prstGeom prst="rect">
            <a:avLst/>
          </a:prstGeom>
          <a:noFill/>
        </p:spPr>
        <p:txBody>
          <a:bodyPr wrap="none" rtlCol="0">
            <a:spAutoFit/>
          </a:bodyPr>
          <a:lstStyle/>
          <a:p>
            <a:pPr algn="ctr"/>
            <a:r>
              <a:rPr kumimoji="1" lang="ja-JP" altLang="en-US">
                <a:solidFill>
                  <a:schemeClr val="accent4">
                    <a:lumMod val="75000"/>
                  </a:schemeClr>
                </a:solidFill>
                <a:latin typeface="Meiryo" charset="-128"/>
                <a:ea typeface="Meiryo" charset="-128"/>
                <a:cs typeface="Meiryo" charset="-128"/>
              </a:rPr>
              <a:t>いま使っているシステム環境</a:t>
            </a:r>
            <a:endParaRPr kumimoji="1" lang="ja-JP" altLang="en-US" dirty="0">
              <a:solidFill>
                <a:schemeClr val="accent4">
                  <a:lumMod val="75000"/>
                </a:schemeClr>
              </a:solidFill>
              <a:latin typeface="Meiryo" charset="-128"/>
              <a:ea typeface="Meiryo" charset="-128"/>
              <a:cs typeface="Meiryo" charset="-128"/>
            </a:endParaRPr>
          </a:p>
        </p:txBody>
      </p:sp>
      <p:sp>
        <p:nvSpPr>
          <p:cNvPr id="124" name="スライド番号プレースホルダー 2">
            <a:extLst>
              <a:ext uri="{FF2B5EF4-FFF2-40B4-BE49-F238E27FC236}">
                <a16:creationId xmlns:a16="http://schemas.microsoft.com/office/drawing/2014/main" id="{378BEA34-AC8E-7944-AAB6-588DAF921D31}"/>
              </a:ext>
            </a:extLst>
          </p:cNvPr>
          <p:cNvSpPr txBox="1">
            <a:spLocks/>
          </p:cNvSpPr>
          <p:nvPr/>
        </p:nvSpPr>
        <p:spPr>
          <a:xfrm>
            <a:off x="244835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57</a:t>
            </a:fld>
            <a:endParaRPr lang="ja-JP" altLang="en-US"/>
          </a:p>
        </p:txBody>
      </p:sp>
      <p:sp>
        <p:nvSpPr>
          <p:cNvPr id="128" name="正方形/長方形 127">
            <a:extLst>
              <a:ext uri="{FF2B5EF4-FFF2-40B4-BE49-F238E27FC236}">
                <a16:creationId xmlns:a16="http://schemas.microsoft.com/office/drawing/2014/main" id="{370AB62E-6519-014C-B805-9773DB21DE9F}"/>
              </a:ext>
            </a:extLst>
          </p:cNvPr>
          <p:cNvSpPr/>
          <p:nvPr/>
        </p:nvSpPr>
        <p:spPr>
          <a:xfrm>
            <a:off x="452677" y="5586254"/>
            <a:ext cx="1198324" cy="7715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1" name="正方形/長方形 130">
            <a:extLst>
              <a:ext uri="{FF2B5EF4-FFF2-40B4-BE49-F238E27FC236}">
                <a16:creationId xmlns:a16="http://schemas.microsoft.com/office/drawing/2014/main" id="{2B738774-594D-184B-9DF8-F739B84B0504}"/>
              </a:ext>
            </a:extLst>
          </p:cNvPr>
          <p:cNvSpPr/>
          <p:nvPr/>
        </p:nvSpPr>
        <p:spPr>
          <a:xfrm>
            <a:off x="452677"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2" name="正方形/長方形 131">
            <a:extLst>
              <a:ext uri="{FF2B5EF4-FFF2-40B4-BE49-F238E27FC236}">
                <a16:creationId xmlns:a16="http://schemas.microsoft.com/office/drawing/2014/main" id="{B9825465-54B1-9444-84AD-6D22201FE5B8}"/>
              </a:ext>
            </a:extLst>
          </p:cNvPr>
          <p:cNvSpPr/>
          <p:nvPr/>
        </p:nvSpPr>
        <p:spPr>
          <a:xfrm>
            <a:off x="452677"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F1710890-DA40-434F-8AEF-97B94E820FB2}"/>
              </a:ext>
            </a:extLst>
          </p:cNvPr>
          <p:cNvSpPr/>
          <p:nvPr/>
        </p:nvSpPr>
        <p:spPr>
          <a:xfrm>
            <a:off x="520158"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4" name="正方形/長方形 133">
            <a:extLst>
              <a:ext uri="{FF2B5EF4-FFF2-40B4-BE49-F238E27FC236}">
                <a16:creationId xmlns:a16="http://schemas.microsoft.com/office/drawing/2014/main" id="{DB4EB047-61B8-AD4D-AEC3-0FC0F1D09AC6}"/>
              </a:ext>
            </a:extLst>
          </p:cNvPr>
          <p:cNvSpPr/>
          <p:nvPr/>
        </p:nvSpPr>
        <p:spPr>
          <a:xfrm>
            <a:off x="1729169" y="5586254"/>
            <a:ext cx="1198324" cy="771592"/>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5" name="正方形/長方形 134">
            <a:extLst>
              <a:ext uri="{FF2B5EF4-FFF2-40B4-BE49-F238E27FC236}">
                <a16:creationId xmlns:a16="http://schemas.microsoft.com/office/drawing/2014/main" id="{C153CDD0-8754-4D4C-A0F6-25D63CDD3C62}"/>
              </a:ext>
            </a:extLst>
          </p:cNvPr>
          <p:cNvSpPr/>
          <p:nvPr/>
        </p:nvSpPr>
        <p:spPr>
          <a:xfrm>
            <a:off x="1729169"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EA4A0869-725C-294F-A30D-360C37DDCE58}"/>
              </a:ext>
            </a:extLst>
          </p:cNvPr>
          <p:cNvSpPr/>
          <p:nvPr/>
        </p:nvSpPr>
        <p:spPr>
          <a:xfrm>
            <a:off x="1729169"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7" name="正方形/長方形 136">
            <a:extLst>
              <a:ext uri="{FF2B5EF4-FFF2-40B4-BE49-F238E27FC236}">
                <a16:creationId xmlns:a16="http://schemas.microsoft.com/office/drawing/2014/main" id="{96DBB63D-DA50-B246-B349-AAB16B2710F8}"/>
              </a:ext>
            </a:extLst>
          </p:cNvPr>
          <p:cNvSpPr/>
          <p:nvPr/>
        </p:nvSpPr>
        <p:spPr>
          <a:xfrm>
            <a:off x="1796650"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8" name="正方形/長方形 137">
            <a:extLst>
              <a:ext uri="{FF2B5EF4-FFF2-40B4-BE49-F238E27FC236}">
                <a16:creationId xmlns:a16="http://schemas.microsoft.com/office/drawing/2014/main" id="{84480AC9-F9C9-544D-ACAB-2F916A289C24}"/>
              </a:ext>
            </a:extLst>
          </p:cNvPr>
          <p:cNvSpPr/>
          <p:nvPr/>
        </p:nvSpPr>
        <p:spPr>
          <a:xfrm>
            <a:off x="3009111" y="5586254"/>
            <a:ext cx="1198324" cy="77159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9" name="正方形/長方形 138">
            <a:extLst>
              <a:ext uri="{FF2B5EF4-FFF2-40B4-BE49-F238E27FC236}">
                <a16:creationId xmlns:a16="http://schemas.microsoft.com/office/drawing/2014/main" id="{13E86AAD-B06E-8F46-B8D7-1F09E8163CCE}"/>
              </a:ext>
            </a:extLst>
          </p:cNvPr>
          <p:cNvSpPr/>
          <p:nvPr/>
        </p:nvSpPr>
        <p:spPr>
          <a:xfrm>
            <a:off x="3009111"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40" name="正方形/長方形 139">
            <a:extLst>
              <a:ext uri="{FF2B5EF4-FFF2-40B4-BE49-F238E27FC236}">
                <a16:creationId xmlns:a16="http://schemas.microsoft.com/office/drawing/2014/main" id="{B070A16B-6742-0F41-9BD1-273CD3FBCFA4}"/>
              </a:ext>
            </a:extLst>
          </p:cNvPr>
          <p:cNvSpPr/>
          <p:nvPr/>
        </p:nvSpPr>
        <p:spPr>
          <a:xfrm>
            <a:off x="3009111"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A133FB74-2506-8C4C-81AD-88225B5798F4}"/>
              </a:ext>
            </a:extLst>
          </p:cNvPr>
          <p:cNvSpPr/>
          <p:nvPr/>
        </p:nvSpPr>
        <p:spPr>
          <a:xfrm>
            <a:off x="3076592"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142" name="図形グループ 90">
            <a:extLst>
              <a:ext uri="{FF2B5EF4-FFF2-40B4-BE49-F238E27FC236}">
                <a16:creationId xmlns:a16="http://schemas.microsoft.com/office/drawing/2014/main" id="{88333CE7-77DA-2C43-8FB2-FD9C1EDC1D45}"/>
              </a:ext>
            </a:extLst>
          </p:cNvPr>
          <p:cNvGrpSpPr/>
          <p:nvPr/>
        </p:nvGrpSpPr>
        <p:grpSpPr>
          <a:xfrm>
            <a:off x="451545" y="3302712"/>
            <a:ext cx="715550" cy="904465"/>
            <a:chOff x="4936567" y="2924944"/>
            <a:chExt cx="715550" cy="904465"/>
          </a:xfrm>
        </p:grpSpPr>
        <p:sp>
          <p:nvSpPr>
            <p:cNvPr id="143" name="正方形/長方形 142">
              <a:extLst>
                <a:ext uri="{FF2B5EF4-FFF2-40B4-BE49-F238E27FC236}">
                  <a16:creationId xmlns:a16="http://schemas.microsoft.com/office/drawing/2014/main" id="{6C5B09A5-802B-E04F-A9DF-D6492F770487}"/>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44" name="正方形/長方形 143">
              <a:extLst>
                <a:ext uri="{FF2B5EF4-FFF2-40B4-BE49-F238E27FC236}">
                  <a16:creationId xmlns:a16="http://schemas.microsoft.com/office/drawing/2014/main" id="{B98EBB56-1FA8-364C-8E8F-60084733BCD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45" name="正方形/長方形 144">
              <a:extLst>
                <a:ext uri="{FF2B5EF4-FFF2-40B4-BE49-F238E27FC236}">
                  <a16:creationId xmlns:a16="http://schemas.microsoft.com/office/drawing/2014/main" id="{C5207679-C5C4-D448-B04B-8B13C68F217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C976E91D-90A6-474B-9E1B-B436C759BEF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47" name="テキスト ボックス 146">
              <a:extLst>
                <a:ext uri="{FF2B5EF4-FFF2-40B4-BE49-F238E27FC236}">
                  <a16:creationId xmlns:a16="http://schemas.microsoft.com/office/drawing/2014/main" id="{B824FF46-F7FF-6848-8669-DBB5C8C5EACD}"/>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48" name="図形グループ 90">
            <a:extLst>
              <a:ext uri="{FF2B5EF4-FFF2-40B4-BE49-F238E27FC236}">
                <a16:creationId xmlns:a16="http://schemas.microsoft.com/office/drawing/2014/main" id="{14A5E3C9-DA90-F74D-96B6-1FBCAD904C22}"/>
              </a:ext>
            </a:extLst>
          </p:cNvPr>
          <p:cNvGrpSpPr/>
          <p:nvPr/>
        </p:nvGrpSpPr>
        <p:grpSpPr>
          <a:xfrm>
            <a:off x="1746945" y="3302712"/>
            <a:ext cx="715550" cy="904465"/>
            <a:chOff x="4936567" y="2924944"/>
            <a:chExt cx="715550" cy="904465"/>
          </a:xfrm>
        </p:grpSpPr>
        <p:sp>
          <p:nvSpPr>
            <p:cNvPr id="149" name="正方形/長方形 148">
              <a:extLst>
                <a:ext uri="{FF2B5EF4-FFF2-40B4-BE49-F238E27FC236}">
                  <a16:creationId xmlns:a16="http://schemas.microsoft.com/office/drawing/2014/main" id="{B9A6D2F4-D0A5-1D4F-87DF-3B39B53348C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0" name="正方形/長方形 149">
              <a:extLst>
                <a:ext uri="{FF2B5EF4-FFF2-40B4-BE49-F238E27FC236}">
                  <a16:creationId xmlns:a16="http://schemas.microsoft.com/office/drawing/2014/main" id="{DE59E455-A7AA-5740-822F-1304CD16617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1" name="正方形/長方形 150">
              <a:extLst>
                <a:ext uri="{FF2B5EF4-FFF2-40B4-BE49-F238E27FC236}">
                  <a16:creationId xmlns:a16="http://schemas.microsoft.com/office/drawing/2014/main" id="{8E3AA8BA-EE37-1344-B5EE-02AF8BA5AC8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4E0094DE-4EF0-3445-89C4-94249626686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3" name="テキスト ボックス 152">
              <a:extLst>
                <a:ext uri="{FF2B5EF4-FFF2-40B4-BE49-F238E27FC236}">
                  <a16:creationId xmlns:a16="http://schemas.microsoft.com/office/drawing/2014/main" id="{493AD089-7180-9F4D-B73C-EA0BF3DA37F2}"/>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54" name="図形グループ 90">
            <a:extLst>
              <a:ext uri="{FF2B5EF4-FFF2-40B4-BE49-F238E27FC236}">
                <a16:creationId xmlns:a16="http://schemas.microsoft.com/office/drawing/2014/main" id="{5C80CE36-E5F7-9D41-9337-BBF8CA67D6C1}"/>
              </a:ext>
            </a:extLst>
          </p:cNvPr>
          <p:cNvGrpSpPr/>
          <p:nvPr/>
        </p:nvGrpSpPr>
        <p:grpSpPr>
          <a:xfrm>
            <a:off x="3009111" y="3302712"/>
            <a:ext cx="715550" cy="904465"/>
            <a:chOff x="4936567" y="2924944"/>
            <a:chExt cx="715550" cy="904465"/>
          </a:xfrm>
        </p:grpSpPr>
        <p:sp>
          <p:nvSpPr>
            <p:cNvPr id="155" name="正方形/長方形 154">
              <a:extLst>
                <a:ext uri="{FF2B5EF4-FFF2-40B4-BE49-F238E27FC236}">
                  <a16:creationId xmlns:a16="http://schemas.microsoft.com/office/drawing/2014/main" id="{086D4009-3CAB-9D48-8741-91EDF8ECEADB}"/>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D342F706-E728-4643-A9C8-64C9AE29DAA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025529CC-09AD-6340-A8F0-B8BBDDB9E5DF}"/>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89803E01-C9E6-FE49-8C85-9F545340667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09B16457-3D86-6549-903E-12F4D8867FD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cxnSp>
        <p:nvCxnSpPr>
          <p:cNvPr id="22" name="曲線コネクタ 21">
            <a:extLst>
              <a:ext uri="{FF2B5EF4-FFF2-40B4-BE49-F238E27FC236}">
                <a16:creationId xmlns:a16="http://schemas.microsoft.com/office/drawing/2014/main" id="{1629B43E-C719-2C44-B32D-F3F37ADC6DD6}"/>
              </a:ext>
            </a:extLst>
          </p:cNvPr>
          <p:cNvCxnSpPr>
            <a:cxnSpLocks/>
            <a:endCxn id="147" idx="0"/>
          </p:cNvCxnSpPr>
          <p:nvPr/>
        </p:nvCxnSpPr>
        <p:spPr>
          <a:xfrm rot="10800000" flipV="1">
            <a:off x="809321" y="1866878"/>
            <a:ext cx="4123185" cy="1445518"/>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a:extLst>
              <a:ext uri="{FF2B5EF4-FFF2-40B4-BE49-F238E27FC236}">
                <a16:creationId xmlns:a16="http://schemas.microsoft.com/office/drawing/2014/main" id="{B687561F-B6FB-F048-9985-F46488EF6079}"/>
              </a:ext>
            </a:extLst>
          </p:cNvPr>
          <p:cNvCxnSpPr>
            <a:cxnSpLocks/>
            <a:endCxn id="153" idx="0"/>
          </p:cNvCxnSpPr>
          <p:nvPr/>
        </p:nvCxnSpPr>
        <p:spPr>
          <a:xfrm rot="10800000" flipV="1">
            <a:off x="2104720" y="2789804"/>
            <a:ext cx="4351082" cy="522591"/>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1" name="曲線コネクタ 160">
            <a:extLst>
              <a:ext uri="{FF2B5EF4-FFF2-40B4-BE49-F238E27FC236}">
                <a16:creationId xmlns:a16="http://schemas.microsoft.com/office/drawing/2014/main" id="{425EBC4D-F5AC-3A4C-9CF7-7706121A5F67}"/>
              </a:ext>
            </a:extLst>
          </p:cNvPr>
          <p:cNvCxnSpPr>
            <a:cxnSpLocks/>
            <a:endCxn id="159" idx="0"/>
          </p:cNvCxnSpPr>
          <p:nvPr/>
        </p:nvCxnSpPr>
        <p:spPr>
          <a:xfrm rot="10800000">
            <a:off x="3366887" y="3312396"/>
            <a:ext cx="1565621" cy="433698"/>
          </a:xfrm>
          <a:prstGeom prst="curvedConnector4">
            <a:avLst>
              <a:gd name="adj1" fmla="val 38574"/>
              <a:gd name="adj2" fmla="val 152709"/>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4" name="テキスト ボックス 163">
            <a:extLst>
              <a:ext uri="{FF2B5EF4-FFF2-40B4-BE49-F238E27FC236}">
                <a16:creationId xmlns:a16="http://schemas.microsoft.com/office/drawing/2014/main" id="{49887FE6-31A5-7846-B79B-E73E4DBA51F3}"/>
              </a:ext>
            </a:extLst>
          </p:cNvPr>
          <p:cNvSpPr txBox="1"/>
          <p:nvPr/>
        </p:nvSpPr>
        <p:spPr>
          <a:xfrm>
            <a:off x="420909" y="1447476"/>
            <a:ext cx="4083169" cy="338554"/>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コンテナ・レベルで稼働は保証されている</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65" name="等号 164">
            <a:extLst>
              <a:ext uri="{FF2B5EF4-FFF2-40B4-BE49-F238E27FC236}">
                <a16:creationId xmlns:a16="http://schemas.microsoft.com/office/drawing/2014/main" id="{7B1E2B9A-EFB8-5A48-8E1C-2FC3AFE1D57E}"/>
              </a:ext>
            </a:extLst>
          </p:cNvPr>
          <p:cNvSpPr/>
          <p:nvPr/>
        </p:nvSpPr>
        <p:spPr>
          <a:xfrm>
            <a:off x="4373121" y="4286509"/>
            <a:ext cx="397758" cy="385220"/>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3C755C7B-56D5-EE47-9CB5-DAD1E6E7CA93}"/>
              </a:ext>
            </a:extLst>
          </p:cNvPr>
          <p:cNvSpPr txBox="1"/>
          <p:nvPr/>
        </p:nvSpPr>
        <p:spPr>
          <a:xfrm>
            <a:off x="1301253" y="949665"/>
            <a:ext cx="2031325" cy="369332"/>
          </a:xfrm>
          <a:prstGeom prst="rect">
            <a:avLst/>
          </a:prstGeom>
          <a:noFill/>
        </p:spPr>
        <p:txBody>
          <a:bodyPr wrap="none" rtlCol="0">
            <a:spAutoFit/>
          </a:bodyPr>
          <a:lstStyle/>
          <a:p>
            <a:pPr algn="ctr"/>
            <a:r>
              <a:rPr lang="ja-JP" altLang="en-US">
                <a:solidFill>
                  <a:srgbClr val="376092"/>
                </a:solidFill>
                <a:latin typeface="Meiryo" charset="-128"/>
                <a:ea typeface="Meiryo" charset="-128"/>
                <a:cs typeface="Meiryo" charset="-128"/>
              </a:rPr>
              <a:t>他のシステム環境</a:t>
            </a:r>
            <a:endParaRPr kumimoji="1" lang="ja-JP" altLang="en-US" dirty="0">
              <a:solidFill>
                <a:srgbClr val="376092"/>
              </a:solidFill>
              <a:latin typeface="Meiryo" charset="-128"/>
              <a:ea typeface="Meiryo" charset="-128"/>
              <a:cs typeface="Meiryo" charset="-128"/>
            </a:endParaRPr>
          </a:p>
        </p:txBody>
      </p:sp>
      <p:sp>
        <p:nvSpPr>
          <p:cNvPr id="4" name="左矢印 3">
            <a:extLst>
              <a:ext uri="{FF2B5EF4-FFF2-40B4-BE49-F238E27FC236}">
                <a16:creationId xmlns:a16="http://schemas.microsoft.com/office/drawing/2014/main" id="{080B1906-B3CA-4D44-B935-2E4B895224E0}"/>
              </a:ext>
            </a:extLst>
          </p:cNvPr>
          <p:cNvSpPr/>
          <p:nvPr/>
        </p:nvSpPr>
        <p:spPr>
          <a:xfrm>
            <a:off x="4185002" y="957472"/>
            <a:ext cx="760028" cy="3693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不等号 4">
            <a:extLst>
              <a:ext uri="{FF2B5EF4-FFF2-40B4-BE49-F238E27FC236}">
                <a16:creationId xmlns:a16="http://schemas.microsoft.com/office/drawing/2014/main" id="{246E59F4-2469-2245-8051-D2E936FA9589}"/>
              </a:ext>
            </a:extLst>
          </p:cNvPr>
          <p:cNvSpPr/>
          <p:nvPr/>
        </p:nvSpPr>
        <p:spPr>
          <a:xfrm>
            <a:off x="4383077" y="4911748"/>
            <a:ext cx="397757" cy="379652"/>
          </a:xfrm>
          <a:prstGeom prst="mathNotEqual">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不等号 167">
            <a:extLst>
              <a:ext uri="{FF2B5EF4-FFF2-40B4-BE49-F238E27FC236}">
                <a16:creationId xmlns:a16="http://schemas.microsoft.com/office/drawing/2014/main" id="{00927B8B-DAD8-CE4D-AFCD-4975824BF2B2}"/>
              </a:ext>
            </a:extLst>
          </p:cNvPr>
          <p:cNvSpPr/>
          <p:nvPr/>
        </p:nvSpPr>
        <p:spPr>
          <a:xfrm>
            <a:off x="4383077" y="5767878"/>
            <a:ext cx="397757" cy="379652"/>
          </a:xfrm>
          <a:prstGeom prst="mathNotEqual">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28919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a:t>
            </a:r>
            <a:r>
              <a:rPr kumimoji="1" lang="ja-JP" altLang="en-US"/>
              <a:t>とコンテナ</a:t>
            </a:r>
            <a:r>
              <a:rPr lang="ja-JP" altLang="en-US"/>
              <a:t>の</a:t>
            </a:r>
            <a:r>
              <a:rPr kumimoji="1" lang="ja-JP" altLang="en-US"/>
              <a:t>役割の違い</a:t>
            </a:r>
            <a:r>
              <a:rPr kumimoji="1" lang="en-US" altLang="ja-JP" dirty="0"/>
              <a:t> 1</a:t>
            </a:r>
            <a:endParaRPr kumimoji="1" lang="ja-JP" altLang="en-US" dirty="0"/>
          </a:p>
        </p:txBody>
      </p:sp>
      <p:sp>
        <p:nvSpPr>
          <p:cNvPr id="4" name="正方形/長方形 3"/>
          <p:cNvSpPr/>
          <p:nvPr/>
        </p:nvSpPr>
        <p:spPr>
          <a:xfrm>
            <a:off x="644945"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763478" y="1267280"/>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15879"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992077" y="2202681"/>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(a) </a:t>
            </a:r>
            <a:endParaRPr kumimoji="1" lang="ja-JP" altLang="en-US" sz="1000" dirty="0">
              <a:solidFill>
                <a:srgbClr val="FFFFFF"/>
              </a:solidFill>
              <a:latin typeface="Meiryo" charset="-128"/>
              <a:ea typeface="Meiryo" charset="-128"/>
              <a:cs typeface="Meiryo" charset="-128"/>
            </a:endParaRPr>
          </a:p>
        </p:txBody>
      </p:sp>
      <p:sp>
        <p:nvSpPr>
          <p:cNvPr id="8" name="テキスト ボックス 7"/>
          <p:cNvSpPr txBox="1"/>
          <p:nvPr/>
        </p:nvSpPr>
        <p:spPr>
          <a:xfrm>
            <a:off x="1832750"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9" name="テキスト ボックス 8"/>
          <p:cNvSpPr txBox="1"/>
          <p:nvPr/>
        </p:nvSpPr>
        <p:spPr>
          <a:xfrm>
            <a:off x="1636955" y="3145067"/>
            <a:ext cx="1826141"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ハイパーバイザー</a:t>
            </a:r>
          </a:p>
        </p:txBody>
      </p:sp>
      <p:sp>
        <p:nvSpPr>
          <p:cNvPr id="10" name="テキスト ボックス 9"/>
          <p:cNvSpPr txBox="1"/>
          <p:nvPr/>
        </p:nvSpPr>
        <p:spPr>
          <a:xfrm>
            <a:off x="959115"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16" name="正方形/長方形 15"/>
          <p:cNvSpPr/>
          <p:nvPr/>
        </p:nvSpPr>
        <p:spPr>
          <a:xfrm>
            <a:off x="992077"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8" name="正方形/長方形 17"/>
          <p:cNvSpPr/>
          <p:nvPr/>
        </p:nvSpPr>
        <p:spPr>
          <a:xfrm>
            <a:off x="2020575"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96773" y="2202681"/>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(b)</a:t>
            </a:r>
            <a:endParaRPr kumimoji="1" lang="ja-JP" altLang="en-US" sz="1000" dirty="0">
              <a:solidFill>
                <a:srgbClr val="FFFFFF"/>
              </a:solidFill>
              <a:latin typeface="Meiryo" charset="-128"/>
              <a:ea typeface="Meiryo" charset="-128"/>
              <a:cs typeface="Meiryo" charset="-128"/>
            </a:endParaRPr>
          </a:p>
        </p:txBody>
      </p:sp>
      <p:sp>
        <p:nvSpPr>
          <p:cNvPr id="20" name="テキスト ボックス 19"/>
          <p:cNvSpPr txBox="1"/>
          <p:nvPr/>
        </p:nvSpPr>
        <p:spPr>
          <a:xfrm>
            <a:off x="2063811"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1" name="正方形/長方形 20"/>
          <p:cNvSpPr/>
          <p:nvPr/>
        </p:nvSpPr>
        <p:spPr>
          <a:xfrm>
            <a:off x="2096773"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3" name="正方形/長方形 22"/>
          <p:cNvSpPr/>
          <p:nvPr/>
        </p:nvSpPr>
        <p:spPr>
          <a:xfrm>
            <a:off x="3127930"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3204128" y="2202681"/>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(c)</a:t>
            </a:r>
            <a:endParaRPr kumimoji="1" lang="ja-JP" altLang="en-US" sz="1000" dirty="0">
              <a:solidFill>
                <a:srgbClr val="FFFFFF"/>
              </a:solidFill>
              <a:latin typeface="Meiryo" charset="-128"/>
              <a:ea typeface="Meiryo" charset="-128"/>
              <a:cs typeface="Meiryo" charset="-128"/>
            </a:endParaRPr>
          </a:p>
        </p:txBody>
      </p:sp>
      <p:sp>
        <p:nvSpPr>
          <p:cNvPr id="25" name="テキスト ボックス 24"/>
          <p:cNvSpPr txBox="1"/>
          <p:nvPr/>
        </p:nvSpPr>
        <p:spPr>
          <a:xfrm>
            <a:off x="3171166"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6" name="正方形/長方形 25"/>
          <p:cNvSpPr/>
          <p:nvPr/>
        </p:nvSpPr>
        <p:spPr>
          <a:xfrm>
            <a:off x="3204128"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74" name="テキスト ボックス 73"/>
          <p:cNvSpPr txBox="1"/>
          <p:nvPr/>
        </p:nvSpPr>
        <p:spPr>
          <a:xfrm>
            <a:off x="1463585" y="766438"/>
            <a:ext cx="1980029" cy="400110"/>
          </a:xfrm>
          <a:prstGeom prst="rect">
            <a:avLst/>
          </a:prstGeom>
          <a:noFill/>
        </p:spPr>
        <p:txBody>
          <a:bodyPr wrap="none" rtlCol="0">
            <a:spAutoFit/>
          </a:bodyPr>
          <a:lstStyle/>
          <a:p>
            <a:pPr algn="ctr"/>
            <a:r>
              <a:rPr kumimoji="1" lang="ja-JP" altLang="en-US" sz="2000" b="1" dirty="0">
                <a:solidFill>
                  <a:srgbClr val="3366FF"/>
                </a:solidFill>
                <a:latin typeface="Meiryo" charset="-128"/>
                <a:ea typeface="Meiryo" charset="-128"/>
                <a:cs typeface="Meiryo" charset="-128"/>
              </a:rPr>
              <a:t>サーバー仮想化</a:t>
            </a:r>
          </a:p>
        </p:txBody>
      </p:sp>
      <p:sp>
        <p:nvSpPr>
          <p:cNvPr id="28" name="正方形/長方形 27"/>
          <p:cNvSpPr/>
          <p:nvPr/>
        </p:nvSpPr>
        <p:spPr>
          <a:xfrm>
            <a:off x="4734344"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852877" y="1326910"/>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5005278" y="1225310"/>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テキスト ボックス 31"/>
          <p:cNvSpPr txBox="1"/>
          <p:nvPr/>
        </p:nvSpPr>
        <p:spPr>
          <a:xfrm>
            <a:off x="5922149"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47" name="テキスト ボックス 46"/>
          <p:cNvSpPr txBox="1"/>
          <p:nvPr/>
        </p:nvSpPr>
        <p:spPr>
          <a:xfrm>
            <a:off x="6403622" y="3057512"/>
            <a:ext cx="471604" cy="338554"/>
          </a:xfrm>
          <a:prstGeom prst="rect">
            <a:avLst/>
          </a:prstGeom>
          <a:noFill/>
        </p:spPr>
        <p:txBody>
          <a:bodyPr wrap="none" rtlCol="0">
            <a:spAutoFit/>
          </a:bodyPr>
          <a:lstStyle/>
          <a:p>
            <a:pPr algn="ctr"/>
            <a:r>
              <a:rPr kumimoji="1" lang="en-US" altLang="ja-JP" sz="1600" dirty="0">
                <a:solidFill>
                  <a:srgbClr val="FFFFFF"/>
                </a:solidFill>
                <a:latin typeface="Meiryo" charset="-128"/>
                <a:ea typeface="Meiryo" charset="-128"/>
                <a:cs typeface="Meiryo" charset="-128"/>
              </a:rPr>
              <a:t>OS</a:t>
            </a:r>
          </a:p>
        </p:txBody>
      </p:sp>
      <p:sp>
        <p:nvSpPr>
          <p:cNvPr id="48" name="正方形/長方形 47"/>
          <p:cNvSpPr/>
          <p:nvPr/>
        </p:nvSpPr>
        <p:spPr>
          <a:xfrm>
            <a:off x="513671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6186581"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0" name="正方形/長方形 49"/>
          <p:cNvSpPr/>
          <p:nvPr/>
        </p:nvSpPr>
        <p:spPr>
          <a:xfrm>
            <a:off x="723644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5213849"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2" name="正方形/長方形 51"/>
          <p:cNvSpPr/>
          <p:nvPr/>
        </p:nvSpPr>
        <p:spPr>
          <a:xfrm>
            <a:off x="5213849"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7" name="正方形/長方形 56"/>
          <p:cNvSpPr/>
          <p:nvPr/>
        </p:nvSpPr>
        <p:spPr>
          <a:xfrm>
            <a:off x="6246783"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8" name="正方形/長方形 57"/>
          <p:cNvSpPr/>
          <p:nvPr/>
        </p:nvSpPr>
        <p:spPr>
          <a:xfrm>
            <a:off x="6246783"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9" name="正方形/長方形 58"/>
          <p:cNvSpPr/>
          <p:nvPr/>
        </p:nvSpPr>
        <p:spPr>
          <a:xfrm>
            <a:off x="7312032" y="1756571"/>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60" name="正方形/長方形 59"/>
          <p:cNvSpPr/>
          <p:nvPr/>
        </p:nvSpPr>
        <p:spPr>
          <a:xfrm>
            <a:off x="7302431" y="1225309"/>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61" name="テキスト ボックス 60"/>
          <p:cNvSpPr txBox="1"/>
          <p:nvPr/>
        </p:nvSpPr>
        <p:spPr>
          <a:xfrm>
            <a:off x="5239099"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2" name="テキスト ボックス 61"/>
          <p:cNvSpPr txBox="1"/>
          <p:nvPr/>
        </p:nvSpPr>
        <p:spPr>
          <a:xfrm>
            <a:off x="6287013"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3" name="テキスト ボックス 62"/>
          <p:cNvSpPr txBox="1"/>
          <p:nvPr/>
        </p:nvSpPr>
        <p:spPr>
          <a:xfrm>
            <a:off x="7349636"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75" name="テキスト ボックス 74"/>
          <p:cNvSpPr txBox="1"/>
          <p:nvPr/>
        </p:nvSpPr>
        <p:spPr>
          <a:xfrm>
            <a:off x="6001531" y="766438"/>
            <a:ext cx="1210588" cy="400110"/>
          </a:xfrm>
          <a:prstGeom prst="rect">
            <a:avLst/>
          </a:prstGeom>
          <a:noFill/>
        </p:spPr>
        <p:txBody>
          <a:bodyPr wrap="none" rtlCol="0">
            <a:spAutoFit/>
          </a:bodyPr>
          <a:lstStyle/>
          <a:p>
            <a:pPr algn="ctr"/>
            <a:r>
              <a:rPr kumimoji="1" lang="ja-JP" altLang="en-US" sz="2000" b="1" dirty="0">
                <a:solidFill>
                  <a:srgbClr val="FF6600"/>
                </a:solidFill>
                <a:latin typeface="Meiryo" charset="-128"/>
                <a:ea typeface="Meiryo" charset="-128"/>
                <a:cs typeface="Meiryo" charset="-128"/>
              </a:rPr>
              <a:t>コンテナ</a:t>
            </a:r>
          </a:p>
        </p:txBody>
      </p:sp>
      <p:sp>
        <p:nvSpPr>
          <p:cNvPr id="76" name="正方形/長方形 75"/>
          <p:cNvSpPr/>
          <p:nvPr/>
        </p:nvSpPr>
        <p:spPr>
          <a:xfrm>
            <a:off x="5213849" y="2062423"/>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9" name="正方形/長方形 78"/>
          <p:cNvSpPr/>
          <p:nvPr/>
        </p:nvSpPr>
        <p:spPr>
          <a:xfrm>
            <a:off x="106680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0" name="正方形/長方形 79"/>
          <p:cNvSpPr/>
          <p:nvPr/>
        </p:nvSpPr>
        <p:spPr>
          <a:xfrm>
            <a:off x="1047773" y="2704612"/>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2" name="正方形/長方形 81"/>
          <p:cNvSpPr/>
          <p:nvPr/>
        </p:nvSpPr>
        <p:spPr>
          <a:xfrm>
            <a:off x="2155128"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4" name="正方形/長方形 83"/>
          <p:cNvSpPr/>
          <p:nvPr/>
        </p:nvSpPr>
        <p:spPr>
          <a:xfrm>
            <a:off x="3276435"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5" name="正方形/長方形 84"/>
          <p:cNvSpPr/>
          <p:nvPr/>
        </p:nvSpPr>
        <p:spPr>
          <a:xfrm>
            <a:off x="5136715" y="3361557"/>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カーネル</a:t>
            </a:r>
          </a:p>
        </p:txBody>
      </p:sp>
      <p:sp>
        <p:nvSpPr>
          <p:cNvPr id="86" name="正方形/長方形 85"/>
          <p:cNvSpPr/>
          <p:nvPr/>
        </p:nvSpPr>
        <p:spPr>
          <a:xfrm>
            <a:off x="2153968"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7" name="正方形/長方形 86"/>
          <p:cNvSpPr/>
          <p:nvPr/>
        </p:nvSpPr>
        <p:spPr>
          <a:xfrm>
            <a:off x="325904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8" name="正方形/長方形 87"/>
          <p:cNvSpPr/>
          <p:nvPr/>
        </p:nvSpPr>
        <p:spPr>
          <a:xfrm>
            <a:off x="6246783" y="2068626"/>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89" name="正方形/長方形 88"/>
          <p:cNvSpPr/>
          <p:nvPr/>
        </p:nvSpPr>
        <p:spPr>
          <a:xfrm>
            <a:off x="7316024" y="207549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7" name="正方形/長方形 76"/>
          <p:cNvSpPr/>
          <p:nvPr/>
        </p:nvSpPr>
        <p:spPr>
          <a:xfrm>
            <a:off x="644945" y="4113600"/>
            <a:ext cx="3776134" cy="1143835"/>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endParaRPr kumimoji="0" lang="ja-JP" altLang="ja-JP" sz="1600" dirty="0">
              <a:solidFill>
                <a:schemeClr val="bg1"/>
              </a:solidFill>
              <a:latin typeface="Meiryo" charset="-128"/>
              <a:ea typeface="Meiryo" charset="-128"/>
              <a:cs typeface="Meiryo" charset="-128"/>
            </a:endParaRPr>
          </a:p>
        </p:txBody>
      </p:sp>
      <p:sp>
        <p:nvSpPr>
          <p:cNvPr id="78" name="正方形/長方形 77"/>
          <p:cNvSpPr/>
          <p:nvPr/>
        </p:nvSpPr>
        <p:spPr>
          <a:xfrm>
            <a:off x="4734344" y="4113600"/>
            <a:ext cx="3776134" cy="114383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endParaRPr lang="ja-JP" altLang="ja-JP" sz="1600" kern="100" dirty="0">
              <a:solidFill>
                <a:schemeClr val="bg1"/>
              </a:solidFill>
              <a:latin typeface="Meiryo" charset="-128"/>
              <a:ea typeface="Meiryo" charset="-128"/>
              <a:cs typeface="Meiryo" charset="-128"/>
            </a:endParaRPr>
          </a:p>
        </p:txBody>
      </p:sp>
      <p:sp>
        <p:nvSpPr>
          <p:cNvPr id="90" name="角丸四角形 89"/>
          <p:cNvSpPr/>
          <p:nvPr/>
        </p:nvSpPr>
        <p:spPr bwMode="auto">
          <a:xfrm>
            <a:off x="639233" y="5291349"/>
            <a:ext cx="3776134" cy="697610"/>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91" name="角丸四角形 90"/>
          <p:cNvSpPr/>
          <p:nvPr/>
        </p:nvSpPr>
        <p:spPr bwMode="auto">
          <a:xfrm>
            <a:off x="4734344" y="5290878"/>
            <a:ext cx="3776134" cy="697610"/>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grpSp>
        <p:nvGrpSpPr>
          <p:cNvPr id="81" name="グループ化 80">
            <a:extLst>
              <a:ext uri="{FF2B5EF4-FFF2-40B4-BE49-F238E27FC236}">
                <a16:creationId xmlns:a16="http://schemas.microsoft.com/office/drawing/2014/main" id="{9CF54001-3790-8E45-99AA-8B9655208E56}"/>
              </a:ext>
            </a:extLst>
          </p:cNvPr>
          <p:cNvGrpSpPr/>
          <p:nvPr/>
        </p:nvGrpSpPr>
        <p:grpSpPr>
          <a:xfrm>
            <a:off x="927331" y="1267280"/>
            <a:ext cx="1058302" cy="386628"/>
            <a:chOff x="893721" y="2049997"/>
            <a:chExt cx="1058302" cy="386628"/>
          </a:xfrm>
        </p:grpSpPr>
        <p:sp>
          <p:nvSpPr>
            <p:cNvPr id="92" name="正方形/長方形 91">
              <a:extLst>
                <a:ext uri="{FF2B5EF4-FFF2-40B4-BE49-F238E27FC236}">
                  <a16:creationId xmlns:a16="http://schemas.microsoft.com/office/drawing/2014/main" id="{CE47A5F0-AEDC-AD4C-8500-60A41B4FB90A}"/>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A48B65A6-4C09-BC44-A541-8419689DD95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FF31DE2-A9C5-9947-A66D-A69CEBDECB1B}"/>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34AAE869-06CD-4A44-8870-58377EA3CD03}"/>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96" name="グループ化 95">
            <a:extLst>
              <a:ext uri="{FF2B5EF4-FFF2-40B4-BE49-F238E27FC236}">
                <a16:creationId xmlns:a16="http://schemas.microsoft.com/office/drawing/2014/main" id="{C298D79D-FDE5-194E-BE0E-AD2EC4F8650E}"/>
              </a:ext>
            </a:extLst>
          </p:cNvPr>
          <p:cNvGrpSpPr/>
          <p:nvPr/>
        </p:nvGrpSpPr>
        <p:grpSpPr>
          <a:xfrm>
            <a:off x="2037790" y="1267280"/>
            <a:ext cx="1058302" cy="386628"/>
            <a:chOff x="893721" y="2049997"/>
            <a:chExt cx="1058302" cy="386628"/>
          </a:xfrm>
        </p:grpSpPr>
        <p:sp>
          <p:nvSpPr>
            <p:cNvPr id="97" name="正方形/長方形 96">
              <a:extLst>
                <a:ext uri="{FF2B5EF4-FFF2-40B4-BE49-F238E27FC236}">
                  <a16:creationId xmlns:a16="http://schemas.microsoft.com/office/drawing/2014/main" id="{D015596A-A7A0-A24F-ABDF-FF133B897524}"/>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DBECAB24-005C-3448-BAB6-1883F822D91B}"/>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E7D99E2B-56DC-AC48-9FD8-78BF2F01AE5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BBD942A0-4BA3-DB47-90FE-29D5E0D4A5F8}"/>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01" name="グループ化 100">
            <a:extLst>
              <a:ext uri="{FF2B5EF4-FFF2-40B4-BE49-F238E27FC236}">
                <a16:creationId xmlns:a16="http://schemas.microsoft.com/office/drawing/2014/main" id="{E1D88C8E-5810-324D-B3BB-F78F888079CC}"/>
              </a:ext>
            </a:extLst>
          </p:cNvPr>
          <p:cNvGrpSpPr/>
          <p:nvPr/>
        </p:nvGrpSpPr>
        <p:grpSpPr>
          <a:xfrm>
            <a:off x="3137940" y="1267280"/>
            <a:ext cx="1058302" cy="386628"/>
            <a:chOff x="893721" y="2049997"/>
            <a:chExt cx="1058302" cy="386628"/>
          </a:xfrm>
        </p:grpSpPr>
        <p:sp>
          <p:nvSpPr>
            <p:cNvPr id="102" name="正方形/長方形 101">
              <a:extLst>
                <a:ext uri="{FF2B5EF4-FFF2-40B4-BE49-F238E27FC236}">
                  <a16:creationId xmlns:a16="http://schemas.microsoft.com/office/drawing/2014/main" id="{64FB0DC4-54D0-8948-9CCB-B476BE6965C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DB85E80B-7104-8B49-AFA4-CA64A8E185EF}"/>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0C374133-7FD6-B64B-96CE-5FB6D3552C03}"/>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2CA7DEE9-7C38-FF49-8864-B7D318036586}"/>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sp>
        <p:nvSpPr>
          <p:cNvPr id="106" name="テキスト ボックス 105">
            <a:extLst>
              <a:ext uri="{FF2B5EF4-FFF2-40B4-BE49-F238E27FC236}">
                <a16:creationId xmlns:a16="http://schemas.microsoft.com/office/drawing/2014/main" id="{58386DDC-DEBE-7844-B15E-8502D958168E}"/>
              </a:ext>
            </a:extLst>
          </p:cNvPr>
          <p:cNvSpPr txBox="1"/>
          <p:nvPr/>
        </p:nvSpPr>
        <p:spPr>
          <a:xfrm>
            <a:off x="5136715" y="2686532"/>
            <a:ext cx="3048170" cy="338554"/>
          </a:xfrm>
          <a:prstGeom prst="rect">
            <a:avLst/>
          </a:prstGeom>
          <a:noFill/>
        </p:spPr>
        <p:txBody>
          <a:bodyPr wrap="square" rtlCol="0">
            <a:spAutoFit/>
          </a:bodyPr>
          <a:lstStyle/>
          <a:p>
            <a:pPr algn="ctr"/>
            <a:r>
              <a:rPr lang="ja-JP" altLang="en-US" sz="1600">
                <a:solidFill>
                  <a:srgbClr val="FFFFFF"/>
                </a:solidFill>
                <a:latin typeface="Meiryo" panose="020B0604030504040204" pitchFamily="34" charset="-128"/>
                <a:ea typeface="Meiryo" panose="020B0604030504040204" pitchFamily="34" charset="-128"/>
              </a:rPr>
              <a:t>コンテナ・エンジン</a:t>
            </a:r>
            <a:endParaRPr kumimoji="1" lang="ja-JP" altLang="en-US" sz="1600" dirty="0">
              <a:solidFill>
                <a:srgbClr val="FFFFFF"/>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77239F72-113C-F245-8167-39CFB382C081}"/>
              </a:ext>
            </a:extLst>
          </p:cNvPr>
          <p:cNvSpPr txBox="1"/>
          <p:nvPr/>
        </p:nvSpPr>
        <p:spPr>
          <a:xfrm>
            <a:off x="1154969" y="4180217"/>
            <a:ext cx="2744662"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ハードウェアから</a:t>
            </a: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を分離</a:t>
            </a:r>
          </a:p>
        </p:txBody>
      </p:sp>
      <p:sp>
        <p:nvSpPr>
          <p:cNvPr id="11" name="テキスト ボックス 10">
            <a:extLst>
              <a:ext uri="{FF2B5EF4-FFF2-40B4-BE49-F238E27FC236}">
                <a16:creationId xmlns:a16="http://schemas.microsoft.com/office/drawing/2014/main" id="{AD7C1154-43D8-C84E-A75E-8A0FE4F35128}"/>
              </a:ext>
            </a:extLst>
          </p:cNvPr>
          <p:cNvSpPr txBox="1"/>
          <p:nvPr/>
        </p:nvSpPr>
        <p:spPr>
          <a:xfrm>
            <a:off x="772219" y="4479263"/>
            <a:ext cx="3724096" cy="738664"/>
          </a:xfrm>
          <a:prstGeom prst="rect">
            <a:avLst/>
          </a:prstGeom>
          <a:noFill/>
        </p:spPr>
        <p:txBody>
          <a:bodyPr wrap="none" rtlCol="0">
            <a:spAutoFit/>
          </a:bodyPr>
          <a:lstStyle/>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複数の</a:t>
            </a: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でハードウェア・リソースを共有</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物理マシンで実行できる機能をほぼ全て実行可能</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を問わず仮想マシンが稼働可能</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物理マシンと同様に</a:t>
            </a:r>
            <a:r>
              <a:rPr lang="en-US" altLang="ja-JP" sz="1050" dirty="0">
                <a:solidFill>
                  <a:schemeClr val="bg1"/>
                </a:solidFill>
                <a:latin typeface="Meiryo" panose="020B0604030504040204" pitchFamily="34" charset="-128"/>
                <a:ea typeface="Meiryo" panose="020B0604030504040204" pitchFamily="34" charset="-128"/>
              </a:rPr>
              <a:t>IP</a:t>
            </a:r>
            <a:r>
              <a:rPr lang="ja-JP" altLang="en-US" sz="1050">
                <a:solidFill>
                  <a:schemeClr val="bg1"/>
                </a:solidFill>
                <a:latin typeface="Meiryo" panose="020B0604030504040204" pitchFamily="34" charset="-128"/>
                <a:ea typeface="Meiryo" panose="020B0604030504040204" pitchFamily="34" charset="-128"/>
              </a:rPr>
              <a:t>アドレスを管理することが可能</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7CB6F130-8E70-4544-A2AB-DE17870D8281}"/>
              </a:ext>
            </a:extLst>
          </p:cNvPr>
          <p:cNvSpPr txBox="1"/>
          <p:nvPr/>
        </p:nvSpPr>
        <p:spPr>
          <a:xfrm>
            <a:off x="4916989" y="4473457"/>
            <a:ext cx="3454792" cy="738664"/>
          </a:xfrm>
          <a:prstGeom prst="rect">
            <a:avLst/>
          </a:prstGeom>
          <a:noFill/>
        </p:spPr>
        <p:txBody>
          <a:bodyPr wrap="none" rtlCol="0">
            <a:spAutoFit/>
          </a:bodyPr>
          <a:lstStyle/>
          <a:p>
            <a:pPr marL="171450" indent="-171450">
              <a:buFont typeface="Wingdings" pitchFamily="2" charset="2"/>
              <a:buChar char="ü"/>
            </a:pP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のカーネルを共有するが、</a:t>
            </a: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からアプリは分離</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仮想マシンを起動させるオーバーヘッドなく効率的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豊富な</a:t>
            </a:r>
            <a:r>
              <a:rPr lang="en-US" altLang="ja-JP" sz="1050" dirty="0">
                <a:solidFill>
                  <a:schemeClr val="bg1"/>
                </a:solidFill>
                <a:latin typeface="Meiryo" panose="020B0604030504040204" pitchFamily="34" charset="-128"/>
                <a:ea typeface="Meiryo" panose="020B0604030504040204" pitchFamily="34" charset="-128"/>
              </a:rPr>
              <a:t>API</a:t>
            </a:r>
            <a:r>
              <a:rPr lang="ja-JP" altLang="en-US" sz="1050">
                <a:solidFill>
                  <a:schemeClr val="bg1"/>
                </a:solidFill>
                <a:latin typeface="Meiryo" panose="020B0604030504040204" pitchFamily="34" charset="-128"/>
                <a:ea typeface="Meiryo" panose="020B0604030504040204" pitchFamily="34" charset="-128"/>
              </a:rPr>
              <a:t>で構築や運用の自動化がしやすい</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US" altLang="ja-JP" sz="1050" dirty="0">
                <a:solidFill>
                  <a:schemeClr val="bg1"/>
                </a:solidFill>
                <a:latin typeface="Meiryo" panose="020B0604030504040204" pitchFamily="34" charset="-128"/>
                <a:ea typeface="Meiryo" panose="020B0604030504040204" pitchFamily="34" charset="-128"/>
              </a:rPr>
              <a:t>IP</a:t>
            </a:r>
            <a:r>
              <a:rPr lang="ja-JP" altLang="en-US" sz="1050">
                <a:solidFill>
                  <a:schemeClr val="bg1"/>
                </a:solidFill>
                <a:latin typeface="Meiryo" panose="020B0604030504040204" pitchFamily="34" charset="-128"/>
                <a:ea typeface="Meiryo" panose="020B0604030504040204" pitchFamily="34" charset="-128"/>
              </a:rPr>
              <a:t>アドレスは自動設定、外部とは</a:t>
            </a:r>
            <a:r>
              <a:rPr lang="en-US" altLang="ja-JP" sz="1050" dirty="0">
                <a:solidFill>
                  <a:schemeClr val="bg1"/>
                </a:solidFill>
                <a:latin typeface="Meiryo" panose="020B0604030504040204" pitchFamily="34" charset="-128"/>
                <a:ea typeface="Meiryo" panose="020B0604030504040204" pitchFamily="34" charset="-128"/>
              </a:rPr>
              <a:t>NAT</a:t>
            </a:r>
            <a:r>
              <a:rPr lang="ja-JP" altLang="en-US" sz="1050">
                <a:solidFill>
                  <a:schemeClr val="bg1"/>
                </a:solidFill>
                <a:latin typeface="Meiryo" panose="020B0604030504040204" pitchFamily="34" charset="-128"/>
                <a:ea typeface="Meiryo" panose="020B0604030504040204" pitchFamily="34" charset="-128"/>
              </a:rPr>
              <a:t>で接続</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08" name="テキスト ボックス 107">
            <a:extLst>
              <a:ext uri="{FF2B5EF4-FFF2-40B4-BE49-F238E27FC236}">
                <a16:creationId xmlns:a16="http://schemas.microsoft.com/office/drawing/2014/main" id="{0C6C9F9D-822A-AC47-BC4A-99DE4A399C9D}"/>
              </a:ext>
            </a:extLst>
          </p:cNvPr>
          <p:cNvSpPr txBox="1"/>
          <p:nvPr/>
        </p:nvSpPr>
        <p:spPr>
          <a:xfrm>
            <a:off x="5045704" y="4180217"/>
            <a:ext cx="3155031"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からアプリケーションを分離</a:t>
            </a:r>
          </a:p>
        </p:txBody>
      </p:sp>
      <p:sp>
        <p:nvSpPr>
          <p:cNvPr id="109" name="テキスト ボックス 108">
            <a:extLst>
              <a:ext uri="{FF2B5EF4-FFF2-40B4-BE49-F238E27FC236}">
                <a16:creationId xmlns:a16="http://schemas.microsoft.com/office/drawing/2014/main" id="{5A586319-B469-0D40-AB10-6896B5528E91}"/>
              </a:ext>
            </a:extLst>
          </p:cNvPr>
          <p:cNvSpPr txBox="1"/>
          <p:nvPr/>
        </p:nvSpPr>
        <p:spPr>
          <a:xfrm>
            <a:off x="1288819" y="5383643"/>
            <a:ext cx="2476961" cy="584775"/>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IT</a:t>
            </a:r>
            <a:r>
              <a:rPr kumimoji="1" lang="ja-JP" altLang="en-US" sz="1600" b="1">
                <a:solidFill>
                  <a:schemeClr val="bg1"/>
                </a:solidFill>
                <a:latin typeface="Meiryo" panose="020B0604030504040204" pitchFamily="34" charset="-128"/>
                <a:ea typeface="Meiryo" panose="020B0604030504040204" pitchFamily="34" charset="-128"/>
              </a:rPr>
              <a:t>インフラの構築や運用</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E319ABBA-8663-624D-92F3-E4BC4304E678}"/>
              </a:ext>
            </a:extLst>
          </p:cNvPr>
          <p:cNvSpPr txBox="1"/>
          <p:nvPr/>
        </p:nvSpPr>
        <p:spPr>
          <a:xfrm>
            <a:off x="5132180" y="5366785"/>
            <a:ext cx="3057247"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アプリケーションの開発や保守</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11" name="正方形/長方形 110">
            <a:extLst>
              <a:ext uri="{FF2B5EF4-FFF2-40B4-BE49-F238E27FC236}">
                <a16:creationId xmlns:a16="http://schemas.microsoft.com/office/drawing/2014/main" id="{72127EFE-D3A7-054D-BC46-920B1C67C629}"/>
              </a:ext>
            </a:extLst>
          </p:cNvPr>
          <p:cNvSpPr/>
          <p:nvPr/>
        </p:nvSpPr>
        <p:spPr>
          <a:xfrm>
            <a:off x="644944" y="6033940"/>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1200" kern="100">
                <a:solidFill>
                  <a:schemeClr val="bg1"/>
                </a:solidFill>
                <a:latin typeface="Meiryo" charset="-128"/>
                <a:ea typeface="Meiryo" charset="-128"/>
                <a:cs typeface="Meiryo" charset="-128"/>
              </a:rPr>
              <a:t>隔離</a:t>
            </a:r>
            <a:r>
              <a:rPr lang="ja-JP" altLang="ja-JP" sz="1200" kern="100" dirty="0">
                <a:solidFill>
                  <a:schemeClr val="bg1"/>
                </a:solidFill>
                <a:latin typeface="Meiryo" charset="-128"/>
                <a:ea typeface="Meiryo" charset="-128"/>
                <a:cs typeface="Meiryo" charset="-128"/>
              </a:rPr>
              <a:t>されたアプリケーション実行環境</a:t>
            </a:r>
            <a:r>
              <a:rPr lang="ja-JP" altLang="ja-JP" sz="1200" kern="100">
                <a:solidFill>
                  <a:schemeClr val="bg1"/>
                </a:solidFill>
                <a:latin typeface="Meiryo" charset="-128"/>
                <a:ea typeface="Meiryo" charset="-128"/>
                <a:cs typeface="Meiryo" charset="-128"/>
              </a:rPr>
              <a:t>を提供</a:t>
            </a:r>
            <a:r>
              <a:rPr lang="ja-JP" altLang="en-US" sz="1000" kern="100">
                <a:solidFill>
                  <a:schemeClr val="bg1"/>
                </a:solidFill>
                <a:latin typeface="Meiryo" charset="-128"/>
                <a:ea typeface="Meiryo" charset="-128"/>
                <a:cs typeface="Meiryo" charset="-128"/>
              </a:rPr>
              <a:t>（クラッシュの分離、独自のシステム管理とユーザー・グループ）</a:t>
            </a:r>
            <a:endParaRPr lang="ja-JP" altLang="ja-JP" sz="1000" kern="100" dirty="0">
              <a:solidFill>
                <a:schemeClr val="bg1"/>
              </a:solidFill>
              <a:latin typeface="Meiryo" charset="-128"/>
              <a:ea typeface="Meiryo" charset="-128"/>
              <a:cs typeface="Meiryo" charset="-128"/>
            </a:endParaRPr>
          </a:p>
        </p:txBody>
      </p:sp>
      <p:sp>
        <p:nvSpPr>
          <p:cNvPr id="112" name="正方形/長方形 111">
            <a:extLst>
              <a:ext uri="{FF2B5EF4-FFF2-40B4-BE49-F238E27FC236}">
                <a16:creationId xmlns:a16="http://schemas.microsoft.com/office/drawing/2014/main" id="{70D33630-B539-C443-8F5D-2841C08562D5}"/>
              </a:ext>
            </a:extLst>
          </p:cNvPr>
          <p:cNvSpPr/>
          <p:nvPr/>
        </p:nvSpPr>
        <p:spPr>
          <a:xfrm>
            <a:off x="639233" y="6319350"/>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en-US" sz="1200" kern="100" dirty="0">
                <a:solidFill>
                  <a:schemeClr val="bg1"/>
                </a:solidFill>
                <a:latin typeface="Meiryo" charset="-128"/>
                <a:ea typeface="Meiryo" charset="-128"/>
                <a:cs typeface="Meiryo" charset="-128"/>
              </a:rPr>
              <a:t>実行イメージのスナップショットをパッケージとしてファイルにして保存できる</a:t>
            </a:r>
            <a:endParaRPr lang="ja-JP" altLang="ja-JP" sz="1200" kern="1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674783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サーバー仮想化とコンテナ</a:t>
            </a:r>
          </a:p>
        </p:txBody>
      </p:sp>
      <p:sp>
        <p:nvSpPr>
          <p:cNvPr id="4" name="正方形/長方形 3"/>
          <p:cNvSpPr/>
          <p:nvPr/>
        </p:nvSpPr>
        <p:spPr>
          <a:xfrm>
            <a:off x="644945"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763478" y="1267280"/>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15879"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992077" y="2202681"/>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(a) </a:t>
            </a:r>
            <a:endParaRPr kumimoji="1" lang="ja-JP" altLang="en-US" sz="1000" dirty="0">
              <a:solidFill>
                <a:srgbClr val="FFFFFF"/>
              </a:solidFill>
              <a:latin typeface="Meiryo" charset="-128"/>
              <a:ea typeface="Meiryo" charset="-128"/>
              <a:cs typeface="Meiryo" charset="-128"/>
            </a:endParaRPr>
          </a:p>
        </p:txBody>
      </p:sp>
      <p:sp>
        <p:nvSpPr>
          <p:cNvPr id="8" name="テキスト ボックス 7"/>
          <p:cNvSpPr txBox="1"/>
          <p:nvPr/>
        </p:nvSpPr>
        <p:spPr>
          <a:xfrm>
            <a:off x="1832750"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9" name="テキスト ボックス 8"/>
          <p:cNvSpPr txBox="1"/>
          <p:nvPr/>
        </p:nvSpPr>
        <p:spPr>
          <a:xfrm>
            <a:off x="1636955" y="3145067"/>
            <a:ext cx="1826141"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ハイパーバイザー</a:t>
            </a:r>
          </a:p>
        </p:txBody>
      </p:sp>
      <p:sp>
        <p:nvSpPr>
          <p:cNvPr id="10" name="テキスト ボックス 9"/>
          <p:cNvSpPr txBox="1"/>
          <p:nvPr/>
        </p:nvSpPr>
        <p:spPr>
          <a:xfrm>
            <a:off x="959115"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16" name="正方形/長方形 15"/>
          <p:cNvSpPr/>
          <p:nvPr/>
        </p:nvSpPr>
        <p:spPr>
          <a:xfrm>
            <a:off x="992077"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8" name="正方形/長方形 17"/>
          <p:cNvSpPr/>
          <p:nvPr/>
        </p:nvSpPr>
        <p:spPr>
          <a:xfrm>
            <a:off x="2020575"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96773" y="2202681"/>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(b)</a:t>
            </a:r>
            <a:endParaRPr kumimoji="1" lang="ja-JP" altLang="en-US" sz="1000" dirty="0">
              <a:solidFill>
                <a:srgbClr val="FFFFFF"/>
              </a:solidFill>
              <a:latin typeface="Meiryo" charset="-128"/>
              <a:ea typeface="Meiryo" charset="-128"/>
              <a:cs typeface="Meiryo" charset="-128"/>
            </a:endParaRPr>
          </a:p>
        </p:txBody>
      </p:sp>
      <p:sp>
        <p:nvSpPr>
          <p:cNvPr id="20" name="テキスト ボックス 19"/>
          <p:cNvSpPr txBox="1"/>
          <p:nvPr/>
        </p:nvSpPr>
        <p:spPr>
          <a:xfrm>
            <a:off x="2063811"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1" name="正方形/長方形 20"/>
          <p:cNvSpPr/>
          <p:nvPr/>
        </p:nvSpPr>
        <p:spPr>
          <a:xfrm>
            <a:off x="2096773"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3" name="正方形/長方形 22"/>
          <p:cNvSpPr/>
          <p:nvPr/>
        </p:nvSpPr>
        <p:spPr>
          <a:xfrm>
            <a:off x="3127930"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3204128" y="2202681"/>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(c)</a:t>
            </a:r>
            <a:endParaRPr kumimoji="1" lang="ja-JP" altLang="en-US" sz="1000" dirty="0">
              <a:solidFill>
                <a:srgbClr val="FFFFFF"/>
              </a:solidFill>
              <a:latin typeface="Meiryo" charset="-128"/>
              <a:ea typeface="Meiryo" charset="-128"/>
              <a:cs typeface="Meiryo" charset="-128"/>
            </a:endParaRPr>
          </a:p>
        </p:txBody>
      </p:sp>
      <p:sp>
        <p:nvSpPr>
          <p:cNvPr id="25" name="テキスト ボックス 24"/>
          <p:cNvSpPr txBox="1"/>
          <p:nvPr/>
        </p:nvSpPr>
        <p:spPr>
          <a:xfrm>
            <a:off x="3171166"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6" name="正方形/長方形 25"/>
          <p:cNvSpPr/>
          <p:nvPr/>
        </p:nvSpPr>
        <p:spPr>
          <a:xfrm>
            <a:off x="3204128"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74" name="テキスト ボックス 73"/>
          <p:cNvSpPr txBox="1"/>
          <p:nvPr/>
        </p:nvSpPr>
        <p:spPr>
          <a:xfrm>
            <a:off x="1463585" y="766438"/>
            <a:ext cx="1980029" cy="400110"/>
          </a:xfrm>
          <a:prstGeom prst="rect">
            <a:avLst/>
          </a:prstGeom>
          <a:noFill/>
        </p:spPr>
        <p:txBody>
          <a:bodyPr wrap="none" rtlCol="0">
            <a:spAutoFit/>
          </a:bodyPr>
          <a:lstStyle/>
          <a:p>
            <a:pPr algn="ctr"/>
            <a:r>
              <a:rPr kumimoji="1" lang="ja-JP" altLang="en-US" sz="2000" b="1" dirty="0">
                <a:solidFill>
                  <a:srgbClr val="3366FF"/>
                </a:solidFill>
                <a:latin typeface="Meiryo" charset="-128"/>
                <a:ea typeface="Meiryo" charset="-128"/>
                <a:cs typeface="Meiryo" charset="-128"/>
              </a:rPr>
              <a:t>サーバー仮想化</a:t>
            </a:r>
          </a:p>
        </p:txBody>
      </p:sp>
      <p:sp>
        <p:nvSpPr>
          <p:cNvPr id="28" name="正方形/長方形 27"/>
          <p:cNvSpPr/>
          <p:nvPr/>
        </p:nvSpPr>
        <p:spPr>
          <a:xfrm>
            <a:off x="4734344"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852877" y="1326910"/>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5005278" y="1225310"/>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テキスト ボックス 31"/>
          <p:cNvSpPr txBox="1"/>
          <p:nvPr/>
        </p:nvSpPr>
        <p:spPr>
          <a:xfrm>
            <a:off x="5922149"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47" name="テキスト ボックス 46"/>
          <p:cNvSpPr txBox="1"/>
          <p:nvPr/>
        </p:nvSpPr>
        <p:spPr>
          <a:xfrm>
            <a:off x="6403622" y="3057512"/>
            <a:ext cx="471604" cy="338554"/>
          </a:xfrm>
          <a:prstGeom prst="rect">
            <a:avLst/>
          </a:prstGeom>
          <a:noFill/>
        </p:spPr>
        <p:txBody>
          <a:bodyPr wrap="none" rtlCol="0">
            <a:spAutoFit/>
          </a:bodyPr>
          <a:lstStyle/>
          <a:p>
            <a:pPr algn="ctr"/>
            <a:r>
              <a:rPr kumimoji="1" lang="en-US" altLang="ja-JP" sz="1600" dirty="0">
                <a:solidFill>
                  <a:srgbClr val="FFFFFF"/>
                </a:solidFill>
                <a:latin typeface="Meiryo" charset="-128"/>
                <a:ea typeface="Meiryo" charset="-128"/>
                <a:cs typeface="Meiryo" charset="-128"/>
              </a:rPr>
              <a:t>OS</a:t>
            </a:r>
          </a:p>
        </p:txBody>
      </p:sp>
      <p:sp>
        <p:nvSpPr>
          <p:cNvPr id="48" name="正方形/長方形 47"/>
          <p:cNvSpPr/>
          <p:nvPr/>
        </p:nvSpPr>
        <p:spPr>
          <a:xfrm>
            <a:off x="513671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6186581"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0" name="正方形/長方形 49"/>
          <p:cNvSpPr/>
          <p:nvPr/>
        </p:nvSpPr>
        <p:spPr>
          <a:xfrm>
            <a:off x="723644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5213849"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2" name="正方形/長方形 51"/>
          <p:cNvSpPr/>
          <p:nvPr/>
        </p:nvSpPr>
        <p:spPr>
          <a:xfrm>
            <a:off x="5213849"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7" name="正方形/長方形 56"/>
          <p:cNvSpPr/>
          <p:nvPr/>
        </p:nvSpPr>
        <p:spPr>
          <a:xfrm>
            <a:off x="6246783"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8" name="正方形/長方形 57"/>
          <p:cNvSpPr/>
          <p:nvPr/>
        </p:nvSpPr>
        <p:spPr>
          <a:xfrm>
            <a:off x="6246783"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9" name="正方形/長方形 58"/>
          <p:cNvSpPr/>
          <p:nvPr/>
        </p:nvSpPr>
        <p:spPr>
          <a:xfrm>
            <a:off x="7312032" y="1756571"/>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60" name="正方形/長方形 59"/>
          <p:cNvSpPr/>
          <p:nvPr/>
        </p:nvSpPr>
        <p:spPr>
          <a:xfrm>
            <a:off x="7302431" y="1225309"/>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61" name="テキスト ボックス 60"/>
          <p:cNvSpPr txBox="1"/>
          <p:nvPr/>
        </p:nvSpPr>
        <p:spPr>
          <a:xfrm>
            <a:off x="5239099"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2" name="テキスト ボックス 61"/>
          <p:cNvSpPr txBox="1"/>
          <p:nvPr/>
        </p:nvSpPr>
        <p:spPr>
          <a:xfrm>
            <a:off x="6287013"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3" name="テキスト ボックス 62"/>
          <p:cNvSpPr txBox="1"/>
          <p:nvPr/>
        </p:nvSpPr>
        <p:spPr>
          <a:xfrm>
            <a:off x="7349636"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75" name="テキスト ボックス 74"/>
          <p:cNvSpPr txBox="1"/>
          <p:nvPr/>
        </p:nvSpPr>
        <p:spPr>
          <a:xfrm>
            <a:off x="6001531" y="766438"/>
            <a:ext cx="1210588" cy="400110"/>
          </a:xfrm>
          <a:prstGeom prst="rect">
            <a:avLst/>
          </a:prstGeom>
          <a:noFill/>
        </p:spPr>
        <p:txBody>
          <a:bodyPr wrap="none" rtlCol="0">
            <a:spAutoFit/>
          </a:bodyPr>
          <a:lstStyle/>
          <a:p>
            <a:pPr algn="ctr"/>
            <a:r>
              <a:rPr kumimoji="1" lang="ja-JP" altLang="en-US" sz="2000" b="1" dirty="0">
                <a:solidFill>
                  <a:srgbClr val="FF6600"/>
                </a:solidFill>
                <a:latin typeface="Meiryo" charset="-128"/>
                <a:ea typeface="Meiryo" charset="-128"/>
                <a:cs typeface="Meiryo" charset="-128"/>
              </a:rPr>
              <a:t>コンテナ</a:t>
            </a:r>
          </a:p>
        </p:txBody>
      </p:sp>
      <p:sp>
        <p:nvSpPr>
          <p:cNvPr id="76" name="正方形/長方形 75"/>
          <p:cNvSpPr/>
          <p:nvPr/>
        </p:nvSpPr>
        <p:spPr>
          <a:xfrm>
            <a:off x="5213849" y="2062423"/>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9" name="正方形/長方形 78"/>
          <p:cNvSpPr/>
          <p:nvPr/>
        </p:nvSpPr>
        <p:spPr>
          <a:xfrm>
            <a:off x="106680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0" name="正方形/長方形 79"/>
          <p:cNvSpPr/>
          <p:nvPr/>
        </p:nvSpPr>
        <p:spPr>
          <a:xfrm>
            <a:off x="1047773" y="2704612"/>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2" name="正方形/長方形 81"/>
          <p:cNvSpPr/>
          <p:nvPr/>
        </p:nvSpPr>
        <p:spPr>
          <a:xfrm>
            <a:off x="2155128"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4" name="正方形/長方形 83"/>
          <p:cNvSpPr/>
          <p:nvPr/>
        </p:nvSpPr>
        <p:spPr>
          <a:xfrm>
            <a:off x="3276435"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5" name="正方形/長方形 84"/>
          <p:cNvSpPr/>
          <p:nvPr/>
        </p:nvSpPr>
        <p:spPr>
          <a:xfrm>
            <a:off x="5136715" y="3361557"/>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カーネル</a:t>
            </a:r>
          </a:p>
        </p:txBody>
      </p:sp>
      <p:sp>
        <p:nvSpPr>
          <p:cNvPr id="86" name="正方形/長方形 85"/>
          <p:cNvSpPr/>
          <p:nvPr/>
        </p:nvSpPr>
        <p:spPr>
          <a:xfrm>
            <a:off x="2153968"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7" name="正方形/長方形 86"/>
          <p:cNvSpPr/>
          <p:nvPr/>
        </p:nvSpPr>
        <p:spPr>
          <a:xfrm>
            <a:off x="325904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8" name="正方形/長方形 87"/>
          <p:cNvSpPr/>
          <p:nvPr/>
        </p:nvSpPr>
        <p:spPr>
          <a:xfrm>
            <a:off x="6246783" y="2068626"/>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89" name="正方形/長方形 88"/>
          <p:cNvSpPr/>
          <p:nvPr/>
        </p:nvSpPr>
        <p:spPr>
          <a:xfrm>
            <a:off x="7316024" y="207549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7" name="正方形/長方形 76"/>
          <p:cNvSpPr/>
          <p:nvPr/>
        </p:nvSpPr>
        <p:spPr>
          <a:xfrm>
            <a:off x="644945" y="4113600"/>
            <a:ext cx="3776134" cy="1766275"/>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endParaRPr kumimoji="0" lang="ja-JP" altLang="ja-JP" sz="1600" dirty="0">
              <a:solidFill>
                <a:schemeClr val="bg1"/>
              </a:solidFill>
              <a:latin typeface="Meiryo" charset="-128"/>
              <a:ea typeface="Meiryo" charset="-128"/>
              <a:cs typeface="Meiryo" charset="-128"/>
            </a:endParaRPr>
          </a:p>
        </p:txBody>
      </p:sp>
      <p:sp>
        <p:nvSpPr>
          <p:cNvPr id="78" name="正方形/長方形 77"/>
          <p:cNvSpPr/>
          <p:nvPr/>
        </p:nvSpPr>
        <p:spPr>
          <a:xfrm>
            <a:off x="4734344" y="4113600"/>
            <a:ext cx="3776134" cy="1766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endParaRPr lang="ja-JP" altLang="ja-JP" sz="1600" kern="100" dirty="0">
              <a:solidFill>
                <a:schemeClr val="bg1"/>
              </a:solidFill>
              <a:latin typeface="Meiryo" charset="-128"/>
              <a:ea typeface="Meiryo" charset="-128"/>
              <a:cs typeface="Meiryo" charset="-128"/>
            </a:endParaRPr>
          </a:p>
        </p:txBody>
      </p:sp>
      <p:grpSp>
        <p:nvGrpSpPr>
          <p:cNvPr id="81" name="グループ化 80">
            <a:extLst>
              <a:ext uri="{FF2B5EF4-FFF2-40B4-BE49-F238E27FC236}">
                <a16:creationId xmlns:a16="http://schemas.microsoft.com/office/drawing/2014/main" id="{9CF54001-3790-8E45-99AA-8B9655208E56}"/>
              </a:ext>
            </a:extLst>
          </p:cNvPr>
          <p:cNvGrpSpPr/>
          <p:nvPr/>
        </p:nvGrpSpPr>
        <p:grpSpPr>
          <a:xfrm>
            <a:off x="927331" y="1267280"/>
            <a:ext cx="1058302" cy="386628"/>
            <a:chOff x="893721" y="2049997"/>
            <a:chExt cx="1058302" cy="386628"/>
          </a:xfrm>
        </p:grpSpPr>
        <p:sp>
          <p:nvSpPr>
            <p:cNvPr id="92" name="正方形/長方形 91">
              <a:extLst>
                <a:ext uri="{FF2B5EF4-FFF2-40B4-BE49-F238E27FC236}">
                  <a16:creationId xmlns:a16="http://schemas.microsoft.com/office/drawing/2014/main" id="{CE47A5F0-AEDC-AD4C-8500-60A41B4FB90A}"/>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A48B65A6-4C09-BC44-A541-8419689DD95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FF31DE2-A9C5-9947-A66D-A69CEBDECB1B}"/>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34AAE869-06CD-4A44-8870-58377EA3CD03}"/>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96" name="グループ化 95">
            <a:extLst>
              <a:ext uri="{FF2B5EF4-FFF2-40B4-BE49-F238E27FC236}">
                <a16:creationId xmlns:a16="http://schemas.microsoft.com/office/drawing/2014/main" id="{C298D79D-FDE5-194E-BE0E-AD2EC4F8650E}"/>
              </a:ext>
            </a:extLst>
          </p:cNvPr>
          <p:cNvGrpSpPr/>
          <p:nvPr/>
        </p:nvGrpSpPr>
        <p:grpSpPr>
          <a:xfrm>
            <a:off x="2037790" y="1267280"/>
            <a:ext cx="1058302" cy="386628"/>
            <a:chOff x="893721" y="2049997"/>
            <a:chExt cx="1058302" cy="386628"/>
          </a:xfrm>
        </p:grpSpPr>
        <p:sp>
          <p:nvSpPr>
            <p:cNvPr id="97" name="正方形/長方形 96">
              <a:extLst>
                <a:ext uri="{FF2B5EF4-FFF2-40B4-BE49-F238E27FC236}">
                  <a16:creationId xmlns:a16="http://schemas.microsoft.com/office/drawing/2014/main" id="{D015596A-A7A0-A24F-ABDF-FF133B897524}"/>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DBECAB24-005C-3448-BAB6-1883F822D91B}"/>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E7D99E2B-56DC-AC48-9FD8-78BF2F01AE5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BBD942A0-4BA3-DB47-90FE-29D5E0D4A5F8}"/>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01" name="グループ化 100">
            <a:extLst>
              <a:ext uri="{FF2B5EF4-FFF2-40B4-BE49-F238E27FC236}">
                <a16:creationId xmlns:a16="http://schemas.microsoft.com/office/drawing/2014/main" id="{E1D88C8E-5810-324D-B3BB-F78F888079CC}"/>
              </a:ext>
            </a:extLst>
          </p:cNvPr>
          <p:cNvGrpSpPr/>
          <p:nvPr/>
        </p:nvGrpSpPr>
        <p:grpSpPr>
          <a:xfrm>
            <a:off x="3137940" y="1267280"/>
            <a:ext cx="1058302" cy="386628"/>
            <a:chOff x="893721" y="2049997"/>
            <a:chExt cx="1058302" cy="386628"/>
          </a:xfrm>
        </p:grpSpPr>
        <p:sp>
          <p:nvSpPr>
            <p:cNvPr id="102" name="正方形/長方形 101">
              <a:extLst>
                <a:ext uri="{FF2B5EF4-FFF2-40B4-BE49-F238E27FC236}">
                  <a16:creationId xmlns:a16="http://schemas.microsoft.com/office/drawing/2014/main" id="{64FB0DC4-54D0-8948-9CCB-B476BE6965C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DB85E80B-7104-8B49-AFA4-CA64A8E185EF}"/>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0C374133-7FD6-B64B-96CE-5FB6D3552C03}"/>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2CA7DEE9-7C38-FF49-8864-B7D318036586}"/>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sp>
        <p:nvSpPr>
          <p:cNvPr id="106" name="テキスト ボックス 105">
            <a:extLst>
              <a:ext uri="{FF2B5EF4-FFF2-40B4-BE49-F238E27FC236}">
                <a16:creationId xmlns:a16="http://schemas.microsoft.com/office/drawing/2014/main" id="{58386DDC-DEBE-7844-B15E-8502D958168E}"/>
              </a:ext>
            </a:extLst>
          </p:cNvPr>
          <p:cNvSpPr txBox="1"/>
          <p:nvPr/>
        </p:nvSpPr>
        <p:spPr>
          <a:xfrm>
            <a:off x="5136715" y="2686532"/>
            <a:ext cx="3048170" cy="338554"/>
          </a:xfrm>
          <a:prstGeom prst="rect">
            <a:avLst/>
          </a:prstGeom>
          <a:noFill/>
        </p:spPr>
        <p:txBody>
          <a:bodyPr wrap="square" rtlCol="0">
            <a:spAutoFit/>
          </a:bodyPr>
          <a:lstStyle/>
          <a:p>
            <a:pPr algn="ctr"/>
            <a:r>
              <a:rPr lang="ja-JP" altLang="en-US" sz="1600">
                <a:solidFill>
                  <a:srgbClr val="FFFFFF"/>
                </a:solidFill>
                <a:latin typeface="Meiryo" panose="020B0604030504040204" pitchFamily="34" charset="-128"/>
                <a:ea typeface="Meiryo" panose="020B0604030504040204" pitchFamily="34" charset="-128"/>
              </a:rPr>
              <a:t>コンテナ・エンジン</a:t>
            </a:r>
            <a:endParaRPr kumimoji="1" lang="ja-JP" altLang="en-US" sz="1600" dirty="0">
              <a:solidFill>
                <a:srgbClr val="FFFFFF"/>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77239F72-113C-F245-8167-39CFB382C081}"/>
              </a:ext>
            </a:extLst>
          </p:cNvPr>
          <p:cNvSpPr txBox="1"/>
          <p:nvPr/>
        </p:nvSpPr>
        <p:spPr>
          <a:xfrm>
            <a:off x="799615" y="4174912"/>
            <a:ext cx="3482043"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インフラ</a:t>
            </a: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とアプリが密接に関連</a:t>
            </a:r>
          </a:p>
        </p:txBody>
      </p:sp>
      <p:sp>
        <p:nvSpPr>
          <p:cNvPr id="11" name="テキスト ボックス 10">
            <a:extLst>
              <a:ext uri="{FF2B5EF4-FFF2-40B4-BE49-F238E27FC236}">
                <a16:creationId xmlns:a16="http://schemas.microsoft.com/office/drawing/2014/main" id="{AD7C1154-43D8-C84E-A75E-8A0FE4F35128}"/>
              </a:ext>
            </a:extLst>
          </p:cNvPr>
          <p:cNvSpPr txBox="1"/>
          <p:nvPr/>
        </p:nvSpPr>
        <p:spPr>
          <a:xfrm>
            <a:off x="831218" y="4540145"/>
            <a:ext cx="3365024" cy="1292662"/>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環境構築のリードタイムがかかる</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　　インフラチームとアプリチームの煩雑なやり取りと手作業で手間</a:t>
            </a:r>
            <a:endParaRPr lang="en-US" altLang="ja-JP" sz="800" dirty="0">
              <a:solidFill>
                <a:schemeClr val="bg1"/>
              </a:solidFill>
              <a:latin typeface="Meiryo" panose="020B0604030504040204" pitchFamily="34" charset="-128"/>
              <a:ea typeface="Meiryo" panose="020B0604030504040204" pitchFamily="34" charset="-128"/>
            </a:endParaRPr>
          </a:p>
          <a:p>
            <a:endParaRPr kumimoji="1" lang="en-US" altLang="ja-JP" sz="8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システムが複雑</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　</a:t>
            </a:r>
            <a:r>
              <a:rPr lang="ja-JP" altLang="en-US" sz="800" dirty="0">
                <a:solidFill>
                  <a:schemeClr val="bg1"/>
                </a:solidFill>
                <a:latin typeface="Meiryo" panose="020B0604030504040204" pitchFamily="34" charset="-128"/>
                <a:ea typeface="Meiryo" panose="020B0604030504040204" pitchFamily="34" charset="-128"/>
              </a:rPr>
              <a:t>　</a:t>
            </a:r>
            <a:r>
              <a:rPr lang="ja-JP" altLang="en-US" sz="900">
                <a:solidFill>
                  <a:schemeClr val="bg1"/>
                </a:solidFill>
                <a:latin typeface="Meiryo" panose="020B0604030504040204" pitchFamily="34" charset="-128"/>
                <a:ea typeface="Meiryo" panose="020B0604030504040204" pitchFamily="34" charset="-128"/>
              </a:rPr>
              <a:t>アプリとミドルウェア、ライブラリの依存関係が複雑</a:t>
            </a:r>
            <a:endParaRPr lang="en-US" altLang="ja-JP" sz="900" dirty="0">
              <a:solidFill>
                <a:schemeClr val="bg1"/>
              </a:solidFill>
              <a:latin typeface="Meiryo" panose="020B0604030504040204" pitchFamily="34" charset="-128"/>
              <a:ea typeface="Meiryo" panose="020B0604030504040204" pitchFamily="34" charset="-128"/>
            </a:endParaRPr>
          </a:p>
          <a:p>
            <a:endParaRPr lang="en-US" altLang="ja-JP" sz="9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システム資源の負担とコストが増大</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　　常時開発や検証のための資源を確保</a:t>
            </a:r>
            <a:endParaRPr lang="en-US" altLang="ja-JP" sz="800" dirty="0">
              <a:solidFill>
                <a:schemeClr val="bg1"/>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7CB6F130-8E70-4544-A2AB-DE17870D8281}"/>
              </a:ext>
            </a:extLst>
          </p:cNvPr>
          <p:cNvSpPr txBox="1"/>
          <p:nvPr/>
        </p:nvSpPr>
        <p:spPr>
          <a:xfrm>
            <a:off x="4921254" y="4538320"/>
            <a:ext cx="3377556" cy="1200329"/>
          </a:xfrm>
          <a:prstGeom prst="rect">
            <a:avLst/>
          </a:prstGeom>
          <a:noFill/>
        </p:spPr>
        <p:txBody>
          <a:bodyPr wrap="squar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開発者が自律的にアプリのデプロイや削除ができる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アプリは（原則）インフラ／</a:t>
            </a:r>
            <a:r>
              <a:rPr lang="en-US" altLang="ja-JP" sz="1200" dirty="0">
                <a:solidFill>
                  <a:schemeClr val="bg1"/>
                </a:solidFill>
                <a:latin typeface="Meiryo" panose="020B0604030504040204" pitchFamily="34" charset="-128"/>
                <a:ea typeface="Meiryo" panose="020B0604030504040204" pitchFamily="34" charset="-128"/>
              </a:rPr>
              <a:t>OS</a:t>
            </a:r>
            <a:r>
              <a:rPr lang="ja-JP" altLang="en-US" sz="1200">
                <a:solidFill>
                  <a:schemeClr val="bg1"/>
                </a:solidFill>
                <a:latin typeface="Meiryo" panose="020B0604030504040204" pitchFamily="34" charset="-128"/>
                <a:ea typeface="Meiryo" panose="020B0604030504040204" pitchFamily="34" charset="-128"/>
              </a:rPr>
              <a:t>との依存関係を無視できる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使っていない開発・検証用アプリは落としておける</a:t>
            </a:r>
          </a:p>
        </p:txBody>
      </p:sp>
      <p:sp>
        <p:nvSpPr>
          <p:cNvPr id="108" name="テキスト ボックス 107">
            <a:extLst>
              <a:ext uri="{FF2B5EF4-FFF2-40B4-BE49-F238E27FC236}">
                <a16:creationId xmlns:a16="http://schemas.microsoft.com/office/drawing/2014/main" id="{0C6C9F9D-822A-AC47-BC4A-99DE4A399C9D}"/>
              </a:ext>
            </a:extLst>
          </p:cNvPr>
          <p:cNvSpPr txBox="1"/>
          <p:nvPr/>
        </p:nvSpPr>
        <p:spPr>
          <a:xfrm>
            <a:off x="5148299" y="4180217"/>
            <a:ext cx="2949846"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インフラ／</a:t>
            </a: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とアプリを分離</a:t>
            </a:r>
          </a:p>
        </p:txBody>
      </p:sp>
      <p:sp>
        <p:nvSpPr>
          <p:cNvPr id="83" name="角丸四角形 82">
            <a:extLst>
              <a:ext uri="{FF2B5EF4-FFF2-40B4-BE49-F238E27FC236}">
                <a16:creationId xmlns:a16="http://schemas.microsoft.com/office/drawing/2014/main" id="{20D6D208-EEFF-BC4F-8DC2-479755DD31FA}"/>
              </a:ext>
            </a:extLst>
          </p:cNvPr>
          <p:cNvSpPr/>
          <p:nvPr/>
        </p:nvSpPr>
        <p:spPr bwMode="auto">
          <a:xfrm>
            <a:off x="644945" y="5922318"/>
            <a:ext cx="3776134" cy="584775"/>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13" name="角丸四角形 112">
            <a:extLst>
              <a:ext uri="{FF2B5EF4-FFF2-40B4-BE49-F238E27FC236}">
                <a16:creationId xmlns:a16="http://schemas.microsoft.com/office/drawing/2014/main" id="{EB41810E-A1EC-644A-896C-338FA5C290E7}"/>
              </a:ext>
            </a:extLst>
          </p:cNvPr>
          <p:cNvSpPr/>
          <p:nvPr/>
        </p:nvSpPr>
        <p:spPr bwMode="auto">
          <a:xfrm>
            <a:off x="4740056" y="5921847"/>
            <a:ext cx="3776134" cy="584775"/>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14" name="テキスト ボックス 113">
            <a:extLst>
              <a:ext uri="{FF2B5EF4-FFF2-40B4-BE49-F238E27FC236}">
                <a16:creationId xmlns:a16="http://schemas.microsoft.com/office/drawing/2014/main" id="{E566E785-34B8-E74D-B9FB-4D3D94221A79}"/>
              </a:ext>
            </a:extLst>
          </p:cNvPr>
          <p:cNvSpPr txBox="1"/>
          <p:nvPr/>
        </p:nvSpPr>
        <p:spPr>
          <a:xfrm>
            <a:off x="1294531" y="5941187"/>
            <a:ext cx="2476961" cy="584775"/>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IT</a:t>
            </a:r>
            <a:r>
              <a:rPr kumimoji="1" lang="ja-JP" altLang="en-US" sz="1600" b="1">
                <a:solidFill>
                  <a:schemeClr val="bg1"/>
                </a:solidFill>
                <a:latin typeface="Meiryo" panose="020B0604030504040204" pitchFamily="34" charset="-128"/>
                <a:ea typeface="Meiryo" panose="020B0604030504040204" pitchFamily="34" charset="-128"/>
              </a:rPr>
              <a:t>インフラの構築や運用</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15" name="テキスト ボックス 114">
            <a:extLst>
              <a:ext uri="{FF2B5EF4-FFF2-40B4-BE49-F238E27FC236}">
                <a16:creationId xmlns:a16="http://schemas.microsoft.com/office/drawing/2014/main" id="{659D4EA9-FFA8-6F4D-BDA1-402248D83D31}"/>
              </a:ext>
            </a:extLst>
          </p:cNvPr>
          <p:cNvSpPr txBox="1"/>
          <p:nvPr/>
        </p:nvSpPr>
        <p:spPr>
          <a:xfrm>
            <a:off x="5137892" y="5943962"/>
            <a:ext cx="3057247"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アプリケーションの開発や保守</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85663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6302-887B-BAE3-A193-CA03F2155AB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3B82804-DCD7-A8B0-550C-05A60388E9F2}"/>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latin typeface="Meiryo" panose="020B0604030504040204" pitchFamily="34" charset="-128"/>
                <a:ea typeface="Meiryo" panose="020B0604030504040204" pitchFamily="34" charset="-128"/>
                <a:cs typeface="Arial"/>
              </a:rPr>
              <a:t>「作らない技術」と</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これからの情報システム</a:t>
            </a:r>
          </a:p>
        </p:txBody>
      </p:sp>
      <p:sp>
        <p:nvSpPr>
          <p:cNvPr id="6" name="正方形/長方形 5">
            <a:extLst>
              <a:ext uri="{FF2B5EF4-FFF2-40B4-BE49-F238E27FC236}">
                <a16:creationId xmlns:a16="http://schemas.microsoft.com/office/drawing/2014/main" id="{91F8BB9C-2D82-17D2-DD9B-AA0CEA1754A5}"/>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3093622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8A7FAE2C-D8CC-844E-AE50-FE3990D09C18}"/>
              </a:ext>
            </a:extLst>
          </p:cNvPr>
          <p:cNvSpPr/>
          <p:nvPr/>
        </p:nvSpPr>
        <p:spPr>
          <a:xfrm>
            <a:off x="510988" y="1169924"/>
            <a:ext cx="3543300" cy="203723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D877AD9F-1645-CB41-ABCB-95C86A12CCC7}"/>
              </a:ext>
            </a:extLst>
          </p:cNvPr>
          <p:cNvSpPr/>
          <p:nvPr/>
        </p:nvSpPr>
        <p:spPr>
          <a:xfrm>
            <a:off x="5119795" y="1169924"/>
            <a:ext cx="3543300" cy="20372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a:extLst>
              <a:ext uri="{FF2B5EF4-FFF2-40B4-BE49-F238E27FC236}">
                <a16:creationId xmlns:a16="http://schemas.microsoft.com/office/drawing/2014/main" id="{0A7C5D68-6B34-564A-A7FD-866CA0D36E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1620483" y="1775855"/>
            <a:ext cx="1318318" cy="768630"/>
          </a:xfrm>
          <a:prstGeom prst="rect">
            <a:avLst/>
          </a:prstGeom>
        </p:spPr>
      </p:pic>
      <p:sp>
        <p:nvSpPr>
          <p:cNvPr id="2" name="タイトル 1">
            <a:extLst>
              <a:ext uri="{FF2B5EF4-FFF2-40B4-BE49-F238E27FC236}">
                <a16:creationId xmlns:a16="http://schemas.microsoft.com/office/drawing/2014/main" id="{0288CA3D-074A-3D43-A91F-02EF8E608BF0}"/>
              </a:ext>
            </a:extLst>
          </p:cNvPr>
          <p:cNvSpPr>
            <a:spLocks noGrp="1"/>
          </p:cNvSpPr>
          <p:nvPr>
            <p:ph type="title"/>
          </p:nvPr>
        </p:nvSpPr>
        <p:spPr/>
        <p:txBody>
          <a:bodyPr/>
          <a:lstStyle/>
          <a:p>
            <a:r>
              <a:rPr kumimoji="1" lang="ja-JP" altLang="en-US"/>
              <a:t>コンテナで期待される効果</a:t>
            </a:r>
          </a:p>
        </p:txBody>
      </p:sp>
      <p:pic>
        <p:nvPicPr>
          <p:cNvPr id="8" name="図 7">
            <a:extLst>
              <a:ext uri="{FF2B5EF4-FFF2-40B4-BE49-F238E27FC236}">
                <a16:creationId xmlns:a16="http://schemas.microsoft.com/office/drawing/2014/main" id="{9B201C5B-CFCF-7B47-AFC2-449682B035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3287" y="1906792"/>
            <a:ext cx="558449" cy="501209"/>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AE545051-268D-094A-8078-8D8570CCCAE2}"/>
              </a:ext>
            </a:extLst>
          </p:cNvPr>
          <p:cNvSpPr txBox="1"/>
          <p:nvPr/>
        </p:nvSpPr>
        <p:spPr>
          <a:xfrm>
            <a:off x="617969" y="1290618"/>
            <a:ext cx="3323346"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インフラ／</a:t>
            </a:r>
            <a:r>
              <a:rPr kumimoji="1" lang="en-US" altLang="ja-JP" sz="1200" dirty="0">
                <a:latin typeface="Meiryo" panose="020B0604030504040204" pitchFamily="34" charset="-128"/>
                <a:ea typeface="Meiryo" panose="020B0604030504040204" pitchFamily="34" charset="-128"/>
              </a:rPr>
              <a:t>OS</a:t>
            </a:r>
            <a:r>
              <a:rPr kumimoji="1" lang="ja-JP" altLang="en-US" sz="1200">
                <a:latin typeface="Meiryo" panose="020B0604030504040204" pitchFamily="34" charset="-128"/>
                <a:ea typeface="Meiryo" panose="020B0604030504040204" pitchFamily="34" charset="-128"/>
              </a:rPr>
              <a:t>担当者とアプリ担当者との間で</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構築や運用についての頻繁なやり取りが発生</a:t>
            </a:r>
            <a:endParaRPr kumimoji="1" lang="ja-JP" altLang="en-US" sz="1200">
              <a:latin typeface="Meiryo" panose="020B0604030504040204" pitchFamily="34" charset="-128"/>
              <a:ea typeface="Meiryo" panose="020B0604030504040204" pitchFamily="34" charset="-128"/>
            </a:endParaRPr>
          </a:p>
        </p:txBody>
      </p:sp>
      <p:pic>
        <p:nvPicPr>
          <p:cNvPr id="24" name="図 23">
            <a:extLst>
              <a:ext uri="{FF2B5EF4-FFF2-40B4-BE49-F238E27FC236}">
                <a16:creationId xmlns:a16="http://schemas.microsoft.com/office/drawing/2014/main" id="{D03FF6B8-5E2E-494B-B29E-F8A42DD2CA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506" y="1936870"/>
            <a:ext cx="525710" cy="525710"/>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7B768F5C-7E14-5047-930B-BA3D521BFA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11126" y="1945950"/>
            <a:ext cx="655091" cy="52571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581254F6-F9DE-FA4B-87AF-D2941EF0D9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83168" y="2583506"/>
            <a:ext cx="525710" cy="525710"/>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7CBAF3EB-B8A2-264A-9F81-84BFA41509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5218478" y="1837649"/>
            <a:ext cx="655091" cy="525711"/>
          </a:xfrm>
          <a:prstGeom prst="rect">
            <a:avLst/>
          </a:prstGeom>
          <a:effectLst>
            <a:outerShdw blurRad="50800" dist="38100" dir="2700000" algn="tl" rotWithShape="0">
              <a:prstClr val="black">
                <a:alpha val="40000"/>
              </a:prstClr>
            </a:outerShdw>
          </a:effectLst>
        </p:spPr>
      </p:pic>
      <p:sp>
        <p:nvSpPr>
          <p:cNvPr id="35" name="テキスト ボックス 34">
            <a:extLst>
              <a:ext uri="{FF2B5EF4-FFF2-40B4-BE49-F238E27FC236}">
                <a16:creationId xmlns:a16="http://schemas.microsoft.com/office/drawing/2014/main" id="{C9375518-BA65-5144-8560-CFC6518E1EF1}"/>
              </a:ext>
            </a:extLst>
          </p:cNvPr>
          <p:cNvSpPr txBox="1"/>
          <p:nvPr/>
        </p:nvSpPr>
        <p:spPr>
          <a:xfrm>
            <a:off x="5721894" y="1288231"/>
            <a:ext cx="2339102"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アプリ担当者が自律的にアプリ</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のデプロイや削除ができる</a:t>
            </a:r>
          </a:p>
        </p:txBody>
      </p:sp>
      <p:grpSp>
        <p:nvGrpSpPr>
          <p:cNvPr id="46" name="グループ化 45">
            <a:extLst>
              <a:ext uri="{FF2B5EF4-FFF2-40B4-BE49-F238E27FC236}">
                <a16:creationId xmlns:a16="http://schemas.microsoft.com/office/drawing/2014/main" id="{0624F814-9D89-EE47-BCB3-8F88CE221846}"/>
              </a:ext>
            </a:extLst>
          </p:cNvPr>
          <p:cNvGrpSpPr/>
          <p:nvPr/>
        </p:nvGrpSpPr>
        <p:grpSpPr>
          <a:xfrm>
            <a:off x="5935824" y="1737481"/>
            <a:ext cx="813100" cy="801736"/>
            <a:chOff x="5365824" y="1627668"/>
            <a:chExt cx="813100" cy="801736"/>
          </a:xfrm>
        </p:grpSpPr>
        <p:sp>
          <p:nvSpPr>
            <p:cNvPr id="36" name="正方形/長方形 35">
              <a:extLst>
                <a:ext uri="{FF2B5EF4-FFF2-40B4-BE49-F238E27FC236}">
                  <a16:creationId xmlns:a16="http://schemas.microsoft.com/office/drawing/2014/main" id="{942DBEAE-C8C4-B940-AFBE-DF071F40EF6D}"/>
                </a:ext>
              </a:extLst>
            </p:cNvPr>
            <p:cNvSpPr/>
            <p:nvPr/>
          </p:nvSpPr>
          <p:spPr>
            <a:xfrm>
              <a:off x="5365824" y="1627668"/>
              <a:ext cx="813100" cy="80173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 name="正方形/長方形 36">
              <a:extLst>
                <a:ext uri="{FF2B5EF4-FFF2-40B4-BE49-F238E27FC236}">
                  <a16:creationId xmlns:a16="http://schemas.microsoft.com/office/drawing/2014/main" id="{817E273C-772E-0643-890F-917E753CB5A0}"/>
                </a:ext>
              </a:extLst>
            </p:cNvPr>
            <p:cNvSpPr/>
            <p:nvPr/>
          </p:nvSpPr>
          <p:spPr>
            <a:xfrm>
              <a:off x="5422697" y="1899986"/>
              <a:ext cx="698102" cy="15037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正方形/長方形 37">
              <a:extLst>
                <a:ext uri="{FF2B5EF4-FFF2-40B4-BE49-F238E27FC236}">
                  <a16:creationId xmlns:a16="http://schemas.microsoft.com/office/drawing/2014/main" id="{FCAC9898-45D3-A44B-933C-26EB83EE603F}"/>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正方形/長方形 38">
              <a:extLst>
                <a:ext uri="{FF2B5EF4-FFF2-40B4-BE49-F238E27FC236}">
                  <a16:creationId xmlns:a16="http://schemas.microsoft.com/office/drawing/2014/main" id="{E94DC22F-0FF1-CA42-B982-715DFAE96A21}"/>
                </a:ext>
              </a:extLst>
            </p:cNvPr>
            <p:cNvSpPr/>
            <p:nvPr/>
          </p:nvSpPr>
          <p:spPr>
            <a:xfrm>
              <a:off x="5422695" y="2065077"/>
              <a:ext cx="698103" cy="14884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ライブラリ</a:t>
              </a:r>
              <a:endParaRPr kumimoji="1" lang="en-US" altLang="ja-JP" sz="600" dirty="0">
                <a:solidFill>
                  <a:srgbClr val="FFFFFF"/>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84986164-4E30-C540-A78B-C1DC636B53EB}"/>
                </a:ext>
              </a:extLst>
            </p:cNvPr>
            <p:cNvSpPr txBox="1"/>
            <p:nvPr/>
          </p:nvSpPr>
          <p:spPr>
            <a:xfrm>
              <a:off x="5365824" y="2213960"/>
              <a:ext cx="806871"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grpSp>
      <p:grpSp>
        <p:nvGrpSpPr>
          <p:cNvPr id="47" name="グループ化 46">
            <a:extLst>
              <a:ext uri="{FF2B5EF4-FFF2-40B4-BE49-F238E27FC236}">
                <a16:creationId xmlns:a16="http://schemas.microsoft.com/office/drawing/2014/main" id="{8442AE4C-FF80-E049-8E3D-2F224E06185D}"/>
              </a:ext>
            </a:extLst>
          </p:cNvPr>
          <p:cNvGrpSpPr/>
          <p:nvPr/>
        </p:nvGrpSpPr>
        <p:grpSpPr>
          <a:xfrm>
            <a:off x="6778506" y="1734708"/>
            <a:ext cx="813100" cy="801736"/>
            <a:chOff x="5365824" y="1627668"/>
            <a:chExt cx="813100" cy="801736"/>
          </a:xfrm>
        </p:grpSpPr>
        <p:sp>
          <p:nvSpPr>
            <p:cNvPr id="48" name="正方形/長方形 47">
              <a:extLst>
                <a:ext uri="{FF2B5EF4-FFF2-40B4-BE49-F238E27FC236}">
                  <a16:creationId xmlns:a16="http://schemas.microsoft.com/office/drawing/2014/main" id="{0FC94496-750F-124E-AE6A-FCBF6EA3BD9C}"/>
                </a:ext>
              </a:extLst>
            </p:cNvPr>
            <p:cNvSpPr/>
            <p:nvPr/>
          </p:nvSpPr>
          <p:spPr>
            <a:xfrm>
              <a:off x="5365824" y="1627668"/>
              <a:ext cx="813100" cy="80173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9" name="正方形/長方形 48">
              <a:extLst>
                <a:ext uri="{FF2B5EF4-FFF2-40B4-BE49-F238E27FC236}">
                  <a16:creationId xmlns:a16="http://schemas.microsoft.com/office/drawing/2014/main" id="{1C5748C7-207A-1343-98FF-1A4DF6365DA3}"/>
                </a:ext>
              </a:extLst>
            </p:cNvPr>
            <p:cNvSpPr/>
            <p:nvPr/>
          </p:nvSpPr>
          <p:spPr>
            <a:xfrm>
              <a:off x="5422697" y="1899986"/>
              <a:ext cx="698102" cy="15037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正方形/長方形 49">
              <a:extLst>
                <a:ext uri="{FF2B5EF4-FFF2-40B4-BE49-F238E27FC236}">
                  <a16:creationId xmlns:a16="http://schemas.microsoft.com/office/drawing/2014/main" id="{9A255035-805B-B94A-AE95-236491DDE920}"/>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1" name="正方形/長方形 50">
              <a:extLst>
                <a:ext uri="{FF2B5EF4-FFF2-40B4-BE49-F238E27FC236}">
                  <a16:creationId xmlns:a16="http://schemas.microsoft.com/office/drawing/2014/main" id="{4B09D6A3-7291-D64E-AA3F-6FE956130D69}"/>
                </a:ext>
              </a:extLst>
            </p:cNvPr>
            <p:cNvSpPr/>
            <p:nvPr/>
          </p:nvSpPr>
          <p:spPr>
            <a:xfrm>
              <a:off x="5422695" y="2065077"/>
              <a:ext cx="698103" cy="14884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ライブラリ</a:t>
              </a:r>
              <a:endParaRPr kumimoji="1" lang="en-US" altLang="ja-JP" sz="600" dirty="0">
                <a:solidFill>
                  <a:srgbClr val="FFFFFF"/>
                </a:solidFill>
                <a:latin typeface="Meiryo" charset="-128"/>
                <a:ea typeface="Meiryo" charset="-128"/>
                <a:cs typeface="Meiryo" charset="-128"/>
              </a:endParaRPr>
            </a:p>
          </p:txBody>
        </p:sp>
        <p:sp>
          <p:nvSpPr>
            <p:cNvPr id="52" name="テキスト ボックス 51">
              <a:extLst>
                <a:ext uri="{FF2B5EF4-FFF2-40B4-BE49-F238E27FC236}">
                  <a16:creationId xmlns:a16="http://schemas.microsoft.com/office/drawing/2014/main" id="{52C0C0D4-F144-9941-BE9B-E5B0DC406B6E}"/>
                </a:ext>
              </a:extLst>
            </p:cNvPr>
            <p:cNvSpPr txBox="1"/>
            <p:nvPr/>
          </p:nvSpPr>
          <p:spPr>
            <a:xfrm>
              <a:off x="5365824" y="2213960"/>
              <a:ext cx="806871"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grpSp>
      <p:grpSp>
        <p:nvGrpSpPr>
          <p:cNvPr id="53" name="グループ化 52">
            <a:extLst>
              <a:ext uri="{FF2B5EF4-FFF2-40B4-BE49-F238E27FC236}">
                <a16:creationId xmlns:a16="http://schemas.microsoft.com/office/drawing/2014/main" id="{5B6728F8-D2C4-2F48-8A82-76C90E261B95}"/>
              </a:ext>
            </a:extLst>
          </p:cNvPr>
          <p:cNvGrpSpPr/>
          <p:nvPr/>
        </p:nvGrpSpPr>
        <p:grpSpPr>
          <a:xfrm>
            <a:off x="7614959" y="1740953"/>
            <a:ext cx="813100" cy="801736"/>
            <a:chOff x="5365824" y="1627668"/>
            <a:chExt cx="813100" cy="801736"/>
          </a:xfrm>
        </p:grpSpPr>
        <p:sp>
          <p:nvSpPr>
            <p:cNvPr id="54" name="正方形/長方形 53">
              <a:extLst>
                <a:ext uri="{FF2B5EF4-FFF2-40B4-BE49-F238E27FC236}">
                  <a16:creationId xmlns:a16="http://schemas.microsoft.com/office/drawing/2014/main" id="{3725C60A-BA09-3140-9D55-9780352E7D3B}"/>
                </a:ext>
              </a:extLst>
            </p:cNvPr>
            <p:cNvSpPr/>
            <p:nvPr/>
          </p:nvSpPr>
          <p:spPr>
            <a:xfrm>
              <a:off x="5365824" y="1627668"/>
              <a:ext cx="813100" cy="80173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正方形/長方形 54">
              <a:extLst>
                <a:ext uri="{FF2B5EF4-FFF2-40B4-BE49-F238E27FC236}">
                  <a16:creationId xmlns:a16="http://schemas.microsoft.com/office/drawing/2014/main" id="{9665FD8E-CAE0-4943-B9EC-3B09AD14F34A}"/>
                </a:ext>
              </a:extLst>
            </p:cNvPr>
            <p:cNvSpPr/>
            <p:nvPr/>
          </p:nvSpPr>
          <p:spPr>
            <a:xfrm>
              <a:off x="5422697" y="1899986"/>
              <a:ext cx="698102" cy="15037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正方形/長方形 55">
              <a:extLst>
                <a:ext uri="{FF2B5EF4-FFF2-40B4-BE49-F238E27FC236}">
                  <a16:creationId xmlns:a16="http://schemas.microsoft.com/office/drawing/2014/main" id="{711B9CC3-D73F-BB45-A42A-573EAFC3C3B8}"/>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正方形/長方形 56">
              <a:extLst>
                <a:ext uri="{FF2B5EF4-FFF2-40B4-BE49-F238E27FC236}">
                  <a16:creationId xmlns:a16="http://schemas.microsoft.com/office/drawing/2014/main" id="{8BEC8167-B1BC-4E42-BA05-E128ADFA962D}"/>
                </a:ext>
              </a:extLst>
            </p:cNvPr>
            <p:cNvSpPr/>
            <p:nvPr/>
          </p:nvSpPr>
          <p:spPr>
            <a:xfrm>
              <a:off x="5422695" y="2065077"/>
              <a:ext cx="698103" cy="14884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ライブラリ</a:t>
              </a:r>
              <a:endParaRPr kumimoji="1" lang="en-US" altLang="ja-JP" sz="600" dirty="0">
                <a:solidFill>
                  <a:srgbClr val="FFFFFF"/>
                </a:solidFill>
                <a:latin typeface="Meiryo" charset="-128"/>
                <a:ea typeface="Meiryo" charset="-128"/>
                <a:cs typeface="Meiryo" charset="-128"/>
              </a:endParaRPr>
            </a:p>
          </p:txBody>
        </p:sp>
        <p:sp>
          <p:nvSpPr>
            <p:cNvPr id="58" name="テキスト ボックス 57">
              <a:extLst>
                <a:ext uri="{FF2B5EF4-FFF2-40B4-BE49-F238E27FC236}">
                  <a16:creationId xmlns:a16="http://schemas.microsoft.com/office/drawing/2014/main" id="{A2A2B84E-6C2C-FB45-B43E-00CAA46202AE}"/>
                </a:ext>
              </a:extLst>
            </p:cNvPr>
            <p:cNvSpPr txBox="1"/>
            <p:nvPr/>
          </p:nvSpPr>
          <p:spPr>
            <a:xfrm>
              <a:off x="5365824" y="2213960"/>
              <a:ext cx="806871"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grpSp>
      <p:sp>
        <p:nvSpPr>
          <p:cNvPr id="59" name="正方形/長方形 58">
            <a:extLst>
              <a:ext uri="{FF2B5EF4-FFF2-40B4-BE49-F238E27FC236}">
                <a16:creationId xmlns:a16="http://schemas.microsoft.com/office/drawing/2014/main" id="{2052D7B0-F8C9-724E-83D6-6D46983B883C}"/>
              </a:ext>
            </a:extLst>
          </p:cNvPr>
          <p:cNvSpPr/>
          <p:nvPr/>
        </p:nvSpPr>
        <p:spPr>
          <a:xfrm>
            <a:off x="5935824" y="2612863"/>
            <a:ext cx="2486006" cy="4946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90E3911B-0F92-D64D-B696-78C4CFD25334}"/>
              </a:ext>
            </a:extLst>
          </p:cNvPr>
          <p:cNvSpPr txBox="1"/>
          <p:nvPr/>
        </p:nvSpPr>
        <p:spPr>
          <a:xfrm>
            <a:off x="6340495" y="2688969"/>
            <a:ext cx="1661032" cy="369332"/>
          </a:xfrm>
          <a:prstGeom prst="rect">
            <a:avLst/>
          </a:prstGeom>
          <a:noFill/>
        </p:spPr>
        <p:txBody>
          <a:bodyPr wrap="none" rtlCol="0">
            <a:spAutoFit/>
          </a:bodyPr>
          <a:lstStyle/>
          <a:p>
            <a:pPr algn="ctr"/>
            <a:r>
              <a:rPr lang="en-US" altLang="ja-JP" dirty="0">
                <a:solidFill>
                  <a:schemeClr val="bg1"/>
                </a:solidFill>
                <a:latin typeface="Meiryo" panose="020B0604030504040204" pitchFamily="34" charset="-128"/>
                <a:ea typeface="Meiryo" panose="020B0604030504040204" pitchFamily="34" charset="-128"/>
              </a:rPr>
              <a:t>OS</a:t>
            </a:r>
            <a:r>
              <a:rPr lang="ja-JP" altLang="en-US">
                <a:solidFill>
                  <a:schemeClr val="bg1"/>
                </a:solidFill>
                <a:latin typeface="Meiryo" panose="020B0604030504040204" pitchFamily="34" charset="-128"/>
                <a:ea typeface="Meiryo" panose="020B0604030504040204" pitchFamily="34" charset="-128"/>
              </a:rPr>
              <a:t>とインフラ</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61" name="正方形/長方形 60">
            <a:extLst>
              <a:ext uri="{FF2B5EF4-FFF2-40B4-BE49-F238E27FC236}">
                <a16:creationId xmlns:a16="http://schemas.microsoft.com/office/drawing/2014/main" id="{1388D6AF-C7AE-C642-A661-FD2027065C80}"/>
              </a:ext>
            </a:extLst>
          </p:cNvPr>
          <p:cNvSpPr/>
          <p:nvPr/>
        </p:nvSpPr>
        <p:spPr>
          <a:xfrm>
            <a:off x="679076" y="2612863"/>
            <a:ext cx="1175151" cy="4885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002EF533-2C03-EF46-BFA8-3DA338CB8A0C}"/>
              </a:ext>
            </a:extLst>
          </p:cNvPr>
          <p:cNvSpPr/>
          <p:nvPr/>
        </p:nvSpPr>
        <p:spPr>
          <a:xfrm>
            <a:off x="2677926" y="2620658"/>
            <a:ext cx="1206819" cy="48855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テキスト ボックス 62">
            <a:extLst>
              <a:ext uri="{FF2B5EF4-FFF2-40B4-BE49-F238E27FC236}">
                <a16:creationId xmlns:a16="http://schemas.microsoft.com/office/drawing/2014/main" id="{A3B2ED95-0B9E-F741-9138-073042356794}"/>
              </a:ext>
            </a:extLst>
          </p:cNvPr>
          <p:cNvSpPr txBox="1"/>
          <p:nvPr/>
        </p:nvSpPr>
        <p:spPr>
          <a:xfrm>
            <a:off x="815245" y="2630257"/>
            <a:ext cx="902811" cy="523220"/>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OS</a:t>
            </a:r>
            <a:r>
              <a:rPr lang="ja-JP" altLang="en-US" sz="1400">
                <a:solidFill>
                  <a:schemeClr val="bg1"/>
                </a:solidFill>
                <a:latin typeface="Meiryo" panose="020B0604030504040204" pitchFamily="34" charset="-128"/>
                <a:ea typeface="Meiryo" panose="020B0604030504040204" pitchFamily="34" charset="-128"/>
              </a:rPr>
              <a:t>と</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インフラ</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5" name="正方形/長方形 64">
            <a:extLst>
              <a:ext uri="{FF2B5EF4-FFF2-40B4-BE49-F238E27FC236}">
                <a16:creationId xmlns:a16="http://schemas.microsoft.com/office/drawing/2014/main" id="{E4EADC68-7DC9-6A4C-900F-B3A79AE6D67A}"/>
              </a:ext>
            </a:extLst>
          </p:cNvPr>
          <p:cNvSpPr/>
          <p:nvPr/>
        </p:nvSpPr>
        <p:spPr>
          <a:xfrm>
            <a:off x="510988" y="3323160"/>
            <a:ext cx="3543300" cy="203723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3997E3D7-ADF1-0A44-8DF9-86D43F7FAF1E}"/>
              </a:ext>
            </a:extLst>
          </p:cNvPr>
          <p:cNvSpPr/>
          <p:nvPr/>
        </p:nvSpPr>
        <p:spPr>
          <a:xfrm>
            <a:off x="5119795" y="3323160"/>
            <a:ext cx="3543300" cy="20372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58A7E95C-12F7-C140-8AA6-A49A3813B13B}"/>
              </a:ext>
            </a:extLst>
          </p:cNvPr>
          <p:cNvSpPr txBox="1"/>
          <p:nvPr/>
        </p:nvSpPr>
        <p:spPr>
          <a:xfrm>
            <a:off x="1002692" y="3443854"/>
            <a:ext cx="2553904"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利用していないアプリについても</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インフラ／</a:t>
            </a:r>
            <a:r>
              <a:rPr lang="en-US" altLang="ja-JP" sz="1200" dirty="0">
                <a:latin typeface="Meiryo" panose="020B0604030504040204" pitchFamily="34" charset="-128"/>
                <a:ea typeface="Meiryo" panose="020B0604030504040204" pitchFamily="34" charset="-128"/>
              </a:rPr>
              <a:t>OS</a:t>
            </a:r>
            <a:r>
              <a:rPr lang="ja-JP" altLang="en-US" sz="1200">
                <a:latin typeface="Meiryo" panose="020B0604030504040204" pitchFamily="34" charset="-128"/>
                <a:ea typeface="Meiryo" panose="020B0604030504040204" pitchFamily="34" charset="-128"/>
              </a:rPr>
              <a:t>資源を割り当てる</a:t>
            </a:r>
            <a:endParaRPr kumimoji="1" lang="ja-JP" altLang="en-US" sz="1200">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1AB0450E-297D-C841-B896-2453D3F6A67D}"/>
              </a:ext>
            </a:extLst>
          </p:cNvPr>
          <p:cNvSpPr txBox="1"/>
          <p:nvPr/>
        </p:nvSpPr>
        <p:spPr>
          <a:xfrm>
            <a:off x="5644953" y="3441467"/>
            <a:ext cx="2492990"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利用していないアプリは削除して</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必要な機能を起動</a:t>
            </a:r>
            <a:r>
              <a:rPr kumimoji="1" lang="ja-JP" altLang="en-US" sz="1200">
                <a:latin typeface="Meiryo" panose="020B0604030504040204" pitchFamily="34" charset="-128"/>
                <a:ea typeface="Meiryo" panose="020B0604030504040204" pitchFamily="34" charset="-128"/>
              </a:rPr>
              <a:t>させる</a:t>
            </a:r>
          </a:p>
        </p:txBody>
      </p:sp>
      <p:sp>
        <p:nvSpPr>
          <p:cNvPr id="69" name="正方形/長方形 68">
            <a:extLst>
              <a:ext uri="{FF2B5EF4-FFF2-40B4-BE49-F238E27FC236}">
                <a16:creationId xmlns:a16="http://schemas.microsoft.com/office/drawing/2014/main" id="{A3AB845E-6F07-3F40-B7D7-FB84B3F7CC16}"/>
              </a:ext>
            </a:extLst>
          </p:cNvPr>
          <p:cNvSpPr/>
          <p:nvPr/>
        </p:nvSpPr>
        <p:spPr>
          <a:xfrm>
            <a:off x="749785" y="3983993"/>
            <a:ext cx="534409" cy="9801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E121A216-963B-5A48-B876-DF0420D0F102}"/>
              </a:ext>
            </a:extLst>
          </p:cNvPr>
          <p:cNvSpPr/>
          <p:nvPr/>
        </p:nvSpPr>
        <p:spPr>
          <a:xfrm>
            <a:off x="1353277" y="3983993"/>
            <a:ext cx="534409" cy="9801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C30C3179-39D5-254C-B4F2-EA90C9C11050}"/>
              </a:ext>
            </a:extLst>
          </p:cNvPr>
          <p:cNvSpPr/>
          <p:nvPr/>
        </p:nvSpPr>
        <p:spPr>
          <a:xfrm>
            <a:off x="1983287" y="3983993"/>
            <a:ext cx="534409" cy="9801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347BBEF4-8EBB-5445-AB4F-E3D7043011F4}"/>
              </a:ext>
            </a:extLst>
          </p:cNvPr>
          <p:cNvSpPr/>
          <p:nvPr/>
        </p:nvSpPr>
        <p:spPr>
          <a:xfrm>
            <a:off x="3146457" y="3983993"/>
            <a:ext cx="534409" cy="98018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AF8EA907-F4CB-3545-B948-9BE24F81F2B0}"/>
              </a:ext>
            </a:extLst>
          </p:cNvPr>
          <p:cNvSpPr/>
          <p:nvPr/>
        </p:nvSpPr>
        <p:spPr>
          <a:xfrm>
            <a:off x="770607" y="4101709"/>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A74BB588-D5E0-8242-A8D4-CDB2B2D284A3}"/>
              </a:ext>
            </a:extLst>
          </p:cNvPr>
          <p:cNvSpPr/>
          <p:nvPr/>
        </p:nvSpPr>
        <p:spPr>
          <a:xfrm>
            <a:off x="770606" y="4299817"/>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2E61F3A4-AD26-714E-B645-E21DED5BEEA8}"/>
              </a:ext>
            </a:extLst>
          </p:cNvPr>
          <p:cNvSpPr/>
          <p:nvPr/>
        </p:nvSpPr>
        <p:spPr>
          <a:xfrm>
            <a:off x="773887" y="4497925"/>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正方形/長方形 75">
            <a:extLst>
              <a:ext uri="{FF2B5EF4-FFF2-40B4-BE49-F238E27FC236}">
                <a16:creationId xmlns:a16="http://schemas.microsoft.com/office/drawing/2014/main" id="{1BF1D37D-0479-7E4A-AC88-084153F0FC7E}"/>
              </a:ext>
            </a:extLst>
          </p:cNvPr>
          <p:cNvSpPr/>
          <p:nvPr/>
        </p:nvSpPr>
        <p:spPr>
          <a:xfrm>
            <a:off x="1374100" y="4101709"/>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正方形/長方形 76">
            <a:extLst>
              <a:ext uri="{FF2B5EF4-FFF2-40B4-BE49-F238E27FC236}">
                <a16:creationId xmlns:a16="http://schemas.microsoft.com/office/drawing/2014/main" id="{E9BBAD39-3534-B645-AFC2-005B97C517A4}"/>
              </a:ext>
            </a:extLst>
          </p:cNvPr>
          <p:cNvSpPr/>
          <p:nvPr/>
        </p:nvSpPr>
        <p:spPr>
          <a:xfrm>
            <a:off x="1374099" y="4299817"/>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8" name="正方形/長方形 77">
            <a:extLst>
              <a:ext uri="{FF2B5EF4-FFF2-40B4-BE49-F238E27FC236}">
                <a16:creationId xmlns:a16="http://schemas.microsoft.com/office/drawing/2014/main" id="{6AC2EE2B-8F7B-3C40-A38C-9C7CAC81C7AA}"/>
              </a:ext>
            </a:extLst>
          </p:cNvPr>
          <p:cNvSpPr/>
          <p:nvPr/>
        </p:nvSpPr>
        <p:spPr>
          <a:xfrm>
            <a:off x="1377380" y="4497925"/>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正方形/長方形 78">
            <a:extLst>
              <a:ext uri="{FF2B5EF4-FFF2-40B4-BE49-F238E27FC236}">
                <a16:creationId xmlns:a16="http://schemas.microsoft.com/office/drawing/2014/main" id="{F8A414EC-4322-E14D-9547-F9305B7B544C}"/>
              </a:ext>
            </a:extLst>
          </p:cNvPr>
          <p:cNvSpPr/>
          <p:nvPr/>
        </p:nvSpPr>
        <p:spPr>
          <a:xfrm>
            <a:off x="1994908" y="4104195"/>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正方形/長方形 79">
            <a:extLst>
              <a:ext uri="{FF2B5EF4-FFF2-40B4-BE49-F238E27FC236}">
                <a16:creationId xmlns:a16="http://schemas.microsoft.com/office/drawing/2014/main" id="{4CBCED04-7072-4644-949C-C547418B308F}"/>
              </a:ext>
            </a:extLst>
          </p:cNvPr>
          <p:cNvSpPr/>
          <p:nvPr/>
        </p:nvSpPr>
        <p:spPr>
          <a:xfrm>
            <a:off x="1994907" y="4302303"/>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正方形/長方形 80">
            <a:extLst>
              <a:ext uri="{FF2B5EF4-FFF2-40B4-BE49-F238E27FC236}">
                <a16:creationId xmlns:a16="http://schemas.microsoft.com/office/drawing/2014/main" id="{01FE2FBE-A671-0C4E-8C3F-576CB7A5E822}"/>
              </a:ext>
            </a:extLst>
          </p:cNvPr>
          <p:cNvSpPr/>
          <p:nvPr/>
        </p:nvSpPr>
        <p:spPr>
          <a:xfrm>
            <a:off x="1998188" y="4500411"/>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2" name="テキスト ボックス 81">
            <a:extLst>
              <a:ext uri="{FF2B5EF4-FFF2-40B4-BE49-F238E27FC236}">
                <a16:creationId xmlns:a16="http://schemas.microsoft.com/office/drawing/2014/main" id="{DB61F7DF-FB88-E04D-9ED8-C7310524D216}"/>
              </a:ext>
            </a:extLst>
          </p:cNvPr>
          <p:cNvSpPr txBox="1"/>
          <p:nvPr/>
        </p:nvSpPr>
        <p:spPr>
          <a:xfrm>
            <a:off x="741379" y="4729274"/>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3" name="テキスト ボックス 82">
            <a:extLst>
              <a:ext uri="{FF2B5EF4-FFF2-40B4-BE49-F238E27FC236}">
                <a16:creationId xmlns:a16="http://schemas.microsoft.com/office/drawing/2014/main" id="{94754FD2-CB0E-3F44-B988-237CF60C290F}"/>
              </a:ext>
            </a:extLst>
          </p:cNvPr>
          <p:cNvSpPr txBox="1"/>
          <p:nvPr/>
        </p:nvSpPr>
        <p:spPr>
          <a:xfrm>
            <a:off x="1322962" y="4729274"/>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4" name="テキスト ボックス 83">
            <a:extLst>
              <a:ext uri="{FF2B5EF4-FFF2-40B4-BE49-F238E27FC236}">
                <a16:creationId xmlns:a16="http://schemas.microsoft.com/office/drawing/2014/main" id="{46B18CBE-591C-5F42-91D7-D6814CC77264}"/>
              </a:ext>
            </a:extLst>
          </p:cNvPr>
          <p:cNvSpPr txBox="1"/>
          <p:nvPr/>
        </p:nvSpPr>
        <p:spPr>
          <a:xfrm>
            <a:off x="1954973" y="4729274"/>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5" name="正方形/長方形 84">
            <a:extLst>
              <a:ext uri="{FF2B5EF4-FFF2-40B4-BE49-F238E27FC236}">
                <a16:creationId xmlns:a16="http://schemas.microsoft.com/office/drawing/2014/main" id="{4913AE06-6430-404B-95EF-888F3206FB27}"/>
              </a:ext>
            </a:extLst>
          </p:cNvPr>
          <p:cNvSpPr/>
          <p:nvPr/>
        </p:nvSpPr>
        <p:spPr>
          <a:xfrm>
            <a:off x="3177631" y="4115156"/>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正方形/長方形 85">
            <a:extLst>
              <a:ext uri="{FF2B5EF4-FFF2-40B4-BE49-F238E27FC236}">
                <a16:creationId xmlns:a16="http://schemas.microsoft.com/office/drawing/2014/main" id="{E44FF81E-2CB7-E044-B2A1-4F9358A68083}"/>
              </a:ext>
            </a:extLst>
          </p:cNvPr>
          <p:cNvSpPr/>
          <p:nvPr/>
        </p:nvSpPr>
        <p:spPr>
          <a:xfrm>
            <a:off x="3177630" y="4313264"/>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正方形/長方形 86">
            <a:extLst>
              <a:ext uri="{FF2B5EF4-FFF2-40B4-BE49-F238E27FC236}">
                <a16:creationId xmlns:a16="http://schemas.microsoft.com/office/drawing/2014/main" id="{54CBE141-E926-5B4C-BCB5-BF03FF3BC675}"/>
              </a:ext>
            </a:extLst>
          </p:cNvPr>
          <p:cNvSpPr/>
          <p:nvPr/>
        </p:nvSpPr>
        <p:spPr>
          <a:xfrm>
            <a:off x="3180911" y="4511372"/>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8" name="テキスト ボックス 87">
            <a:extLst>
              <a:ext uri="{FF2B5EF4-FFF2-40B4-BE49-F238E27FC236}">
                <a16:creationId xmlns:a16="http://schemas.microsoft.com/office/drawing/2014/main" id="{4D4A50AF-2CB2-A246-99F1-00349307CF9C}"/>
              </a:ext>
            </a:extLst>
          </p:cNvPr>
          <p:cNvSpPr txBox="1"/>
          <p:nvPr/>
        </p:nvSpPr>
        <p:spPr>
          <a:xfrm>
            <a:off x="3118143" y="4722551"/>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9" name="テキスト ボックス 88">
            <a:extLst>
              <a:ext uri="{FF2B5EF4-FFF2-40B4-BE49-F238E27FC236}">
                <a16:creationId xmlns:a16="http://schemas.microsoft.com/office/drawing/2014/main" id="{AE04955C-5484-EF47-8F3B-78ED5CB57A03}"/>
              </a:ext>
            </a:extLst>
          </p:cNvPr>
          <p:cNvSpPr txBox="1"/>
          <p:nvPr/>
        </p:nvSpPr>
        <p:spPr>
          <a:xfrm>
            <a:off x="2962255" y="5020286"/>
            <a:ext cx="902811"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新たな開発環境</a:t>
            </a:r>
          </a:p>
        </p:txBody>
      </p:sp>
      <p:sp>
        <p:nvSpPr>
          <p:cNvPr id="90" name="正方形/長方形 89">
            <a:extLst>
              <a:ext uri="{FF2B5EF4-FFF2-40B4-BE49-F238E27FC236}">
                <a16:creationId xmlns:a16="http://schemas.microsoft.com/office/drawing/2014/main" id="{E7C7FD44-84FE-CF49-B624-AF2A9FD4D035}"/>
              </a:ext>
            </a:extLst>
          </p:cNvPr>
          <p:cNvSpPr/>
          <p:nvPr/>
        </p:nvSpPr>
        <p:spPr>
          <a:xfrm>
            <a:off x="767782" y="5071911"/>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1" name="テキスト ボックス 90">
            <a:extLst>
              <a:ext uri="{FF2B5EF4-FFF2-40B4-BE49-F238E27FC236}">
                <a16:creationId xmlns:a16="http://schemas.microsoft.com/office/drawing/2014/main" id="{1426825C-AE74-2A46-9E80-211996ACC11F}"/>
              </a:ext>
            </a:extLst>
          </p:cNvPr>
          <p:cNvSpPr txBox="1"/>
          <p:nvPr/>
        </p:nvSpPr>
        <p:spPr>
          <a:xfrm>
            <a:off x="1254478" y="5080798"/>
            <a:ext cx="800219" cy="215444"/>
          </a:xfrm>
          <a:prstGeom prst="rect">
            <a:avLst/>
          </a:prstGeom>
          <a:noFill/>
        </p:spPr>
        <p:txBody>
          <a:bodyPr wrap="none" rtlCol="0">
            <a:spAutoFit/>
          </a:bodyPr>
          <a:lstStyle/>
          <a:p>
            <a:r>
              <a:rPr kumimoji="1" lang="ja-JP" altLang="en-US" sz="800">
                <a:solidFill>
                  <a:schemeClr val="tx1">
                    <a:lumMod val="65000"/>
                    <a:lumOff val="35000"/>
                  </a:schemeClr>
                </a:solidFill>
                <a:latin typeface="Meiryo" panose="020B0604030504040204" pitchFamily="34" charset="-128"/>
                <a:ea typeface="Meiryo" panose="020B0604030504040204" pitchFamily="34" charset="-128"/>
              </a:rPr>
              <a:t>未使用アプリ</a:t>
            </a:r>
          </a:p>
        </p:txBody>
      </p:sp>
      <p:sp>
        <p:nvSpPr>
          <p:cNvPr id="92" name="乗算記号 91">
            <a:extLst>
              <a:ext uri="{FF2B5EF4-FFF2-40B4-BE49-F238E27FC236}">
                <a16:creationId xmlns:a16="http://schemas.microsoft.com/office/drawing/2014/main" id="{A69FB101-5E51-7640-B07F-40026B5A9061}"/>
              </a:ext>
            </a:extLst>
          </p:cNvPr>
          <p:cNvSpPr/>
          <p:nvPr/>
        </p:nvSpPr>
        <p:spPr>
          <a:xfrm>
            <a:off x="2503697" y="4286714"/>
            <a:ext cx="360420" cy="374738"/>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左矢印 92">
            <a:extLst>
              <a:ext uri="{FF2B5EF4-FFF2-40B4-BE49-F238E27FC236}">
                <a16:creationId xmlns:a16="http://schemas.microsoft.com/office/drawing/2014/main" id="{DEE4333F-7689-1442-B76E-AB96FAFED23B}"/>
              </a:ext>
            </a:extLst>
          </p:cNvPr>
          <p:cNvSpPr/>
          <p:nvPr/>
        </p:nvSpPr>
        <p:spPr>
          <a:xfrm>
            <a:off x="2820100" y="4258363"/>
            <a:ext cx="263232" cy="410136"/>
          </a:xfrm>
          <a:prstGeom prst="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4" name="グループ化 93">
            <a:extLst>
              <a:ext uri="{FF2B5EF4-FFF2-40B4-BE49-F238E27FC236}">
                <a16:creationId xmlns:a16="http://schemas.microsoft.com/office/drawing/2014/main" id="{42B3450F-AA66-2F4B-9F64-33050D930FA9}"/>
              </a:ext>
            </a:extLst>
          </p:cNvPr>
          <p:cNvGrpSpPr/>
          <p:nvPr/>
        </p:nvGrpSpPr>
        <p:grpSpPr>
          <a:xfrm>
            <a:off x="5290365" y="3918083"/>
            <a:ext cx="583204" cy="425067"/>
            <a:chOff x="5365824" y="1627668"/>
            <a:chExt cx="813100" cy="458441"/>
          </a:xfrm>
        </p:grpSpPr>
        <p:sp>
          <p:nvSpPr>
            <p:cNvPr id="95" name="正方形/長方形 94">
              <a:extLst>
                <a:ext uri="{FF2B5EF4-FFF2-40B4-BE49-F238E27FC236}">
                  <a16:creationId xmlns:a16="http://schemas.microsoft.com/office/drawing/2014/main" id="{DDBD8E03-2E37-B346-9311-D450A676E3F4}"/>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正方形/長方形 96">
              <a:extLst>
                <a:ext uri="{FF2B5EF4-FFF2-40B4-BE49-F238E27FC236}">
                  <a16:creationId xmlns:a16="http://schemas.microsoft.com/office/drawing/2014/main" id="{26021F3A-1022-ED4A-B9F5-E4FA864924D9}"/>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9" name="テキスト ボックス 98">
              <a:extLst>
                <a:ext uri="{FF2B5EF4-FFF2-40B4-BE49-F238E27FC236}">
                  <a16:creationId xmlns:a16="http://schemas.microsoft.com/office/drawing/2014/main" id="{F616B61F-992D-6641-929E-5A0311B1CC15}"/>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00" name="グループ化 99">
            <a:extLst>
              <a:ext uri="{FF2B5EF4-FFF2-40B4-BE49-F238E27FC236}">
                <a16:creationId xmlns:a16="http://schemas.microsoft.com/office/drawing/2014/main" id="{B0126DB2-2198-DF47-877C-8563BD5ACBA2}"/>
              </a:ext>
            </a:extLst>
          </p:cNvPr>
          <p:cNvGrpSpPr/>
          <p:nvPr/>
        </p:nvGrpSpPr>
        <p:grpSpPr>
          <a:xfrm>
            <a:off x="5290365" y="4358262"/>
            <a:ext cx="583204" cy="425067"/>
            <a:chOff x="5365824" y="1627668"/>
            <a:chExt cx="813100" cy="458441"/>
          </a:xfrm>
        </p:grpSpPr>
        <p:sp>
          <p:nvSpPr>
            <p:cNvPr id="101" name="正方形/長方形 100">
              <a:extLst>
                <a:ext uri="{FF2B5EF4-FFF2-40B4-BE49-F238E27FC236}">
                  <a16:creationId xmlns:a16="http://schemas.microsoft.com/office/drawing/2014/main" id="{86C77759-03C4-7748-8F37-71CB294822E5}"/>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a:extLst>
                <a:ext uri="{FF2B5EF4-FFF2-40B4-BE49-F238E27FC236}">
                  <a16:creationId xmlns:a16="http://schemas.microsoft.com/office/drawing/2014/main" id="{8928838F-CE45-B44C-BEE7-FBB3FF366EC3}"/>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3" name="テキスト ボックス 102">
              <a:extLst>
                <a:ext uri="{FF2B5EF4-FFF2-40B4-BE49-F238E27FC236}">
                  <a16:creationId xmlns:a16="http://schemas.microsoft.com/office/drawing/2014/main" id="{530FB1FE-B06D-1E4C-BF45-2A6B8CA33EEF}"/>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04" name="グループ化 103">
            <a:extLst>
              <a:ext uri="{FF2B5EF4-FFF2-40B4-BE49-F238E27FC236}">
                <a16:creationId xmlns:a16="http://schemas.microsoft.com/office/drawing/2014/main" id="{FE72ECE1-DED2-C646-B811-32FF0D4ED140}"/>
              </a:ext>
            </a:extLst>
          </p:cNvPr>
          <p:cNvGrpSpPr/>
          <p:nvPr/>
        </p:nvGrpSpPr>
        <p:grpSpPr>
          <a:xfrm>
            <a:off x="5290365" y="4798441"/>
            <a:ext cx="583204" cy="425067"/>
            <a:chOff x="5365824" y="1627668"/>
            <a:chExt cx="813100" cy="458441"/>
          </a:xfrm>
        </p:grpSpPr>
        <p:sp>
          <p:nvSpPr>
            <p:cNvPr id="105" name="正方形/長方形 104">
              <a:extLst>
                <a:ext uri="{FF2B5EF4-FFF2-40B4-BE49-F238E27FC236}">
                  <a16:creationId xmlns:a16="http://schemas.microsoft.com/office/drawing/2014/main" id="{0736C3A7-EAA1-7443-AD8B-8B3FBBDB8BB0}"/>
                </a:ext>
              </a:extLst>
            </p:cNvPr>
            <p:cNvSpPr/>
            <p:nvPr/>
          </p:nvSpPr>
          <p:spPr>
            <a:xfrm>
              <a:off x="5365824" y="1627668"/>
              <a:ext cx="813100" cy="458441"/>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6" name="正方形/長方形 105">
              <a:extLst>
                <a:ext uri="{FF2B5EF4-FFF2-40B4-BE49-F238E27FC236}">
                  <a16:creationId xmlns:a16="http://schemas.microsoft.com/office/drawing/2014/main" id="{319BCE95-EF0E-A845-B738-14AF2805B60B}"/>
                </a:ext>
              </a:extLst>
            </p:cNvPr>
            <p:cNvSpPr/>
            <p:nvPr/>
          </p:nvSpPr>
          <p:spPr>
            <a:xfrm>
              <a:off x="5428315" y="1719275"/>
              <a:ext cx="698102" cy="1503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7" name="テキスト ボックス 106">
              <a:extLst>
                <a:ext uri="{FF2B5EF4-FFF2-40B4-BE49-F238E27FC236}">
                  <a16:creationId xmlns:a16="http://schemas.microsoft.com/office/drawing/2014/main" id="{576BCD07-E659-894B-990E-E58CBCA5E2D1}"/>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08" name="グループ化 107">
            <a:extLst>
              <a:ext uri="{FF2B5EF4-FFF2-40B4-BE49-F238E27FC236}">
                <a16:creationId xmlns:a16="http://schemas.microsoft.com/office/drawing/2014/main" id="{FDC68667-358E-D540-A5E5-CFF212A42F3E}"/>
              </a:ext>
            </a:extLst>
          </p:cNvPr>
          <p:cNvGrpSpPr/>
          <p:nvPr/>
        </p:nvGrpSpPr>
        <p:grpSpPr>
          <a:xfrm>
            <a:off x="5935824" y="3918083"/>
            <a:ext cx="583204" cy="425067"/>
            <a:chOff x="5365824" y="1627668"/>
            <a:chExt cx="813100" cy="458441"/>
          </a:xfrm>
        </p:grpSpPr>
        <p:sp>
          <p:nvSpPr>
            <p:cNvPr id="109" name="正方形/長方形 108">
              <a:extLst>
                <a:ext uri="{FF2B5EF4-FFF2-40B4-BE49-F238E27FC236}">
                  <a16:creationId xmlns:a16="http://schemas.microsoft.com/office/drawing/2014/main" id="{75C5EE98-99B4-F146-B495-D91A298D2B75}"/>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0" name="正方形/長方形 109">
              <a:extLst>
                <a:ext uri="{FF2B5EF4-FFF2-40B4-BE49-F238E27FC236}">
                  <a16:creationId xmlns:a16="http://schemas.microsoft.com/office/drawing/2014/main" id="{62779C3F-2E84-224B-9593-86940D320969}"/>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1" name="テキスト ボックス 110">
              <a:extLst>
                <a:ext uri="{FF2B5EF4-FFF2-40B4-BE49-F238E27FC236}">
                  <a16:creationId xmlns:a16="http://schemas.microsoft.com/office/drawing/2014/main" id="{F7CA4C01-7A4C-C64D-8B7D-111AB414AF96}"/>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12" name="グループ化 111">
            <a:extLst>
              <a:ext uri="{FF2B5EF4-FFF2-40B4-BE49-F238E27FC236}">
                <a16:creationId xmlns:a16="http://schemas.microsoft.com/office/drawing/2014/main" id="{9D02EF19-A5BA-5F4A-9676-8D451E078709}"/>
              </a:ext>
            </a:extLst>
          </p:cNvPr>
          <p:cNvGrpSpPr/>
          <p:nvPr/>
        </p:nvGrpSpPr>
        <p:grpSpPr>
          <a:xfrm>
            <a:off x="5935824" y="4358262"/>
            <a:ext cx="583204" cy="425067"/>
            <a:chOff x="5365824" y="1627668"/>
            <a:chExt cx="813100" cy="458441"/>
          </a:xfrm>
        </p:grpSpPr>
        <p:sp>
          <p:nvSpPr>
            <p:cNvPr id="113" name="正方形/長方形 112">
              <a:extLst>
                <a:ext uri="{FF2B5EF4-FFF2-40B4-BE49-F238E27FC236}">
                  <a16:creationId xmlns:a16="http://schemas.microsoft.com/office/drawing/2014/main" id="{4A89F33E-8E38-6F4B-B4AC-FF5B864E30E0}"/>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正方形/長方形 113">
              <a:extLst>
                <a:ext uri="{FF2B5EF4-FFF2-40B4-BE49-F238E27FC236}">
                  <a16:creationId xmlns:a16="http://schemas.microsoft.com/office/drawing/2014/main" id="{9146FC95-3676-5B40-9CB4-961F30D07BB7}"/>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5" name="テキスト ボックス 114">
              <a:extLst>
                <a:ext uri="{FF2B5EF4-FFF2-40B4-BE49-F238E27FC236}">
                  <a16:creationId xmlns:a16="http://schemas.microsoft.com/office/drawing/2014/main" id="{8DBC5A28-4DE4-2A42-9D05-899D7E8B821E}"/>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16" name="グループ化 115">
            <a:extLst>
              <a:ext uri="{FF2B5EF4-FFF2-40B4-BE49-F238E27FC236}">
                <a16:creationId xmlns:a16="http://schemas.microsoft.com/office/drawing/2014/main" id="{65B90391-6FA0-C540-AE6A-91A37A6FBE5C}"/>
              </a:ext>
            </a:extLst>
          </p:cNvPr>
          <p:cNvGrpSpPr/>
          <p:nvPr/>
        </p:nvGrpSpPr>
        <p:grpSpPr>
          <a:xfrm>
            <a:off x="5935824" y="4798441"/>
            <a:ext cx="583204" cy="425067"/>
            <a:chOff x="5365824" y="1627668"/>
            <a:chExt cx="813100" cy="458441"/>
          </a:xfrm>
        </p:grpSpPr>
        <p:sp>
          <p:nvSpPr>
            <p:cNvPr id="117" name="正方形/長方形 116">
              <a:extLst>
                <a:ext uri="{FF2B5EF4-FFF2-40B4-BE49-F238E27FC236}">
                  <a16:creationId xmlns:a16="http://schemas.microsoft.com/office/drawing/2014/main" id="{4645BDF5-4BE3-7446-BD8E-3DAC3EE79562}"/>
                </a:ext>
              </a:extLst>
            </p:cNvPr>
            <p:cNvSpPr/>
            <p:nvPr/>
          </p:nvSpPr>
          <p:spPr>
            <a:xfrm>
              <a:off x="5365824" y="1627668"/>
              <a:ext cx="813100" cy="458441"/>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正方形/長方形 117">
              <a:extLst>
                <a:ext uri="{FF2B5EF4-FFF2-40B4-BE49-F238E27FC236}">
                  <a16:creationId xmlns:a16="http://schemas.microsoft.com/office/drawing/2014/main" id="{38A6A35D-7572-F84A-A80F-C6FB7CEAD22E}"/>
                </a:ext>
              </a:extLst>
            </p:cNvPr>
            <p:cNvSpPr/>
            <p:nvPr/>
          </p:nvSpPr>
          <p:spPr>
            <a:xfrm>
              <a:off x="5428315" y="1719275"/>
              <a:ext cx="698102" cy="1503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テキスト ボックス 118">
              <a:extLst>
                <a:ext uri="{FF2B5EF4-FFF2-40B4-BE49-F238E27FC236}">
                  <a16:creationId xmlns:a16="http://schemas.microsoft.com/office/drawing/2014/main" id="{25A9F379-7383-5347-B5C8-5CF8D47BBD50}"/>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20" name="グループ化 119">
            <a:extLst>
              <a:ext uri="{FF2B5EF4-FFF2-40B4-BE49-F238E27FC236}">
                <a16:creationId xmlns:a16="http://schemas.microsoft.com/office/drawing/2014/main" id="{C25497BD-AD01-AD41-923F-3DBEF86EA1AA}"/>
              </a:ext>
            </a:extLst>
          </p:cNvPr>
          <p:cNvGrpSpPr/>
          <p:nvPr/>
        </p:nvGrpSpPr>
        <p:grpSpPr>
          <a:xfrm>
            <a:off x="6559382" y="3918083"/>
            <a:ext cx="583204" cy="425067"/>
            <a:chOff x="5365824" y="1627668"/>
            <a:chExt cx="813100" cy="458441"/>
          </a:xfrm>
        </p:grpSpPr>
        <p:sp>
          <p:nvSpPr>
            <p:cNvPr id="121" name="正方形/長方形 120">
              <a:extLst>
                <a:ext uri="{FF2B5EF4-FFF2-40B4-BE49-F238E27FC236}">
                  <a16:creationId xmlns:a16="http://schemas.microsoft.com/office/drawing/2014/main" id="{1F1BB548-FA54-094F-A42A-AF90A5FC7CB9}"/>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正方形/長方形 121">
              <a:extLst>
                <a:ext uri="{FF2B5EF4-FFF2-40B4-BE49-F238E27FC236}">
                  <a16:creationId xmlns:a16="http://schemas.microsoft.com/office/drawing/2014/main" id="{9A632F35-C052-024F-82A7-7EFC8B49CDB1}"/>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3" name="テキスト ボックス 122">
              <a:extLst>
                <a:ext uri="{FF2B5EF4-FFF2-40B4-BE49-F238E27FC236}">
                  <a16:creationId xmlns:a16="http://schemas.microsoft.com/office/drawing/2014/main" id="{B2A9C989-B5CE-5C41-AFD7-CF8DAB42C012}"/>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24" name="グループ化 123">
            <a:extLst>
              <a:ext uri="{FF2B5EF4-FFF2-40B4-BE49-F238E27FC236}">
                <a16:creationId xmlns:a16="http://schemas.microsoft.com/office/drawing/2014/main" id="{7611D365-74FD-1240-B0AA-10C97A3F5590}"/>
              </a:ext>
            </a:extLst>
          </p:cNvPr>
          <p:cNvGrpSpPr/>
          <p:nvPr/>
        </p:nvGrpSpPr>
        <p:grpSpPr>
          <a:xfrm>
            <a:off x="6559382" y="4358262"/>
            <a:ext cx="583204" cy="425067"/>
            <a:chOff x="5365824" y="1627668"/>
            <a:chExt cx="813100" cy="458441"/>
          </a:xfrm>
        </p:grpSpPr>
        <p:sp>
          <p:nvSpPr>
            <p:cNvPr id="125" name="正方形/長方形 124">
              <a:extLst>
                <a:ext uri="{FF2B5EF4-FFF2-40B4-BE49-F238E27FC236}">
                  <a16:creationId xmlns:a16="http://schemas.microsoft.com/office/drawing/2014/main" id="{C8686C25-ADC1-9D4A-928C-419BF684E801}"/>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6" name="正方形/長方形 125">
              <a:extLst>
                <a:ext uri="{FF2B5EF4-FFF2-40B4-BE49-F238E27FC236}">
                  <a16:creationId xmlns:a16="http://schemas.microsoft.com/office/drawing/2014/main" id="{9856DF51-5EE7-834F-9898-A7FED37AA904}"/>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7" name="テキスト ボックス 126">
              <a:extLst>
                <a:ext uri="{FF2B5EF4-FFF2-40B4-BE49-F238E27FC236}">
                  <a16:creationId xmlns:a16="http://schemas.microsoft.com/office/drawing/2014/main" id="{D626937B-E1CD-FB43-A97C-70D7479341CE}"/>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28" name="グループ化 127">
            <a:extLst>
              <a:ext uri="{FF2B5EF4-FFF2-40B4-BE49-F238E27FC236}">
                <a16:creationId xmlns:a16="http://schemas.microsoft.com/office/drawing/2014/main" id="{9BFA4C99-FCA6-194E-BD0B-C70B22240F7D}"/>
              </a:ext>
            </a:extLst>
          </p:cNvPr>
          <p:cNvGrpSpPr/>
          <p:nvPr/>
        </p:nvGrpSpPr>
        <p:grpSpPr>
          <a:xfrm>
            <a:off x="6559382" y="4798441"/>
            <a:ext cx="583204" cy="425067"/>
            <a:chOff x="5365824" y="1627668"/>
            <a:chExt cx="813100" cy="458441"/>
          </a:xfrm>
        </p:grpSpPr>
        <p:sp>
          <p:nvSpPr>
            <p:cNvPr id="129" name="正方形/長方形 128">
              <a:extLst>
                <a:ext uri="{FF2B5EF4-FFF2-40B4-BE49-F238E27FC236}">
                  <a16:creationId xmlns:a16="http://schemas.microsoft.com/office/drawing/2014/main" id="{4924B68F-037C-DE42-9DCF-B3B3D1A32CC3}"/>
                </a:ext>
              </a:extLst>
            </p:cNvPr>
            <p:cNvSpPr/>
            <p:nvPr/>
          </p:nvSpPr>
          <p:spPr>
            <a:xfrm>
              <a:off x="5365824" y="1627668"/>
              <a:ext cx="813100" cy="458441"/>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正方形/長方形 129">
              <a:extLst>
                <a:ext uri="{FF2B5EF4-FFF2-40B4-BE49-F238E27FC236}">
                  <a16:creationId xmlns:a16="http://schemas.microsoft.com/office/drawing/2014/main" id="{B7EC225F-06EB-6044-AF5E-0B3C70DD7195}"/>
                </a:ext>
              </a:extLst>
            </p:cNvPr>
            <p:cNvSpPr/>
            <p:nvPr/>
          </p:nvSpPr>
          <p:spPr>
            <a:xfrm>
              <a:off x="5428315" y="1719275"/>
              <a:ext cx="698102" cy="1503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1" name="テキスト ボックス 130">
              <a:extLst>
                <a:ext uri="{FF2B5EF4-FFF2-40B4-BE49-F238E27FC236}">
                  <a16:creationId xmlns:a16="http://schemas.microsoft.com/office/drawing/2014/main" id="{C7FB1BF3-D263-914B-B882-FB62E0D8F9FB}"/>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32" name="グループ化 131">
            <a:extLst>
              <a:ext uri="{FF2B5EF4-FFF2-40B4-BE49-F238E27FC236}">
                <a16:creationId xmlns:a16="http://schemas.microsoft.com/office/drawing/2014/main" id="{0BE03211-FFD2-6145-84B0-AEEA4941F31A}"/>
              </a:ext>
            </a:extLst>
          </p:cNvPr>
          <p:cNvGrpSpPr/>
          <p:nvPr/>
        </p:nvGrpSpPr>
        <p:grpSpPr>
          <a:xfrm>
            <a:off x="7747368" y="3918083"/>
            <a:ext cx="583204" cy="425067"/>
            <a:chOff x="5365824" y="1627668"/>
            <a:chExt cx="813100" cy="458441"/>
          </a:xfrm>
        </p:grpSpPr>
        <p:sp>
          <p:nvSpPr>
            <p:cNvPr id="133" name="正方形/長方形 132">
              <a:extLst>
                <a:ext uri="{FF2B5EF4-FFF2-40B4-BE49-F238E27FC236}">
                  <a16:creationId xmlns:a16="http://schemas.microsoft.com/office/drawing/2014/main" id="{01842DE8-8C58-6346-848A-2D53C4527083}"/>
                </a:ext>
              </a:extLst>
            </p:cNvPr>
            <p:cNvSpPr/>
            <p:nvPr/>
          </p:nvSpPr>
          <p:spPr>
            <a:xfrm>
              <a:off x="5365824" y="1627668"/>
              <a:ext cx="813100" cy="45844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正方形/長方形 133">
              <a:extLst>
                <a:ext uri="{FF2B5EF4-FFF2-40B4-BE49-F238E27FC236}">
                  <a16:creationId xmlns:a16="http://schemas.microsoft.com/office/drawing/2014/main" id="{2EFAC3CD-5F23-2C4B-830A-5F2149DA77D4}"/>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テキスト ボックス 134">
              <a:extLst>
                <a:ext uri="{FF2B5EF4-FFF2-40B4-BE49-F238E27FC236}">
                  <a16:creationId xmlns:a16="http://schemas.microsoft.com/office/drawing/2014/main" id="{26F97715-8026-A84E-B9D7-0E7EFA6F13E0}"/>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36" name="グループ化 135">
            <a:extLst>
              <a:ext uri="{FF2B5EF4-FFF2-40B4-BE49-F238E27FC236}">
                <a16:creationId xmlns:a16="http://schemas.microsoft.com/office/drawing/2014/main" id="{16A80BF3-9D01-794E-BDAC-8905D7D0EC43}"/>
              </a:ext>
            </a:extLst>
          </p:cNvPr>
          <p:cNvGrpSpPr/>
          <p:nvPr/>
        </p:nvGrpSpPr>
        <p:grpSpPr>
          <a:xfrm>
            <a:off x="7747368" y="4358262"/>
            <a:ext cx="583204" cy="425067"/>
            <a:chOff x="5365824" y="1627668"/>
            <a:chExt cx="813100" cy="458441"/>
          </a:xfrm>
        </p:grpSpPr>
        <p:sp>
          <p:nvSpPr>
            <p:cNvPr id="137" name="正方形/長方形 136">
              <a:extLst>
                <a:ext uri="{FF2B5EF4-FFF2-40B4-BE49-F238E27FC236}">
                  <a16:creationId xmlns:a16="http://schemas.microsoft.com/office/drawing/2014/main" id="{BE46F275-BB04-D346-B7EC-88A690C1FF5E}"/>
                </a:ext>
              </a:extLst>
            </p:cNvPr>
            <p:cNvSpPr/>
            <p:nvPr/>
          </p:nvSpPr>
          <p:spPr>
            <a:xfrm>
              <a:off x="5365824" y="1627668"/>
              <a:ext cx="813100" cy="45844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正方形/長方形 137">
              <a:extLst>
                <a:ext uri="{FF2B5EF4-FFF2-40B4-BE49-F238E27FC236}">
                  <a16:creationId xmlns:a16="http://schemas.microsoft.com/office/drawing/2014/main" id="{C37A1D7C-A234-494E-BFA0-237A95437CE2}"/>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テキスト ボックス 138">
              <a:extLst>
                <a:ext uri="{FF2B5EF4-FFF2-40B4-BE49-F238E27FC236}">
                  <a16:creationId xmlns:a16="http://schemas.microsoft.com/office/drawing/2014/main" id="{7BBF4215-9D95-D048-91B2-F378A464D085}"/>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40" name="グループ化 139">
            <a:extLst>
              <a:ext uri="{FF2B5EF4-FFF2-40B4-BE49-F238E27FC236}">
                <a16:creationId xmlns:a16="http://schemas.microsoft.com/office/drawing/2014/main" id="{826C5777-0C7D-A243-A099-2343F96F9703}"/>
              </a:ext>
            </a:extLst>
          </p:cNvPr>
          <p:cNvGrpSpPr/>
          <p:nvPr/>
        </p:nvGrpSpPr>
        <p:grpSpPr>
          <a:xfrm>
            <a:off x="7747368" y="4798441"/>
            <a:ext cx="583204" cy="425067"/>
            <a:chOff x="5365824" y="1627668"/>
            <a:chExt cx="813100" cy="458441"/>
          </a:xfrm>
        </p:grpSpPr>
        <p:sp>
          <p:nvSpPr>
            <p:cNvPr id="141" name="正方形/長方形 140">
              <a:extLst>
                <a:ext uri="{FF2B5EF4-FFF2-40B4-BE49-F238E27FC236}">
                  <a16:creationId xmlns:a16="http://schemas.microsoft.com/office/drawing/2014/main" id="{F64376CF-23FC-5B42-A60B-EF09D00114CF}"/>
                </a:ext>
              </a:extLst>
            </p:cNvPr>
            <p:cNvSpPr/>
            <p:nvPr/>
          </p:nvSpPr>
          <p:spPr>
            <a:xfrm>
              <a:off x="5365824" y="1627668"/>
              <a:ext cx="813100" cy="45844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正方形/長方形 141">
              <a:extLst>
                <a:ext uri="{FF2B5EF4-FFF2-40B4-BE49-F238E27FC236}">
                  <a16:creationId xmlns:a16="http://schemas.microsoft.com/office/drawing/2014/main" id="{EE28D924-31C6-304D-8EF2-0AAAF2A49AF4}"/>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テキスト ボックス 142">
              <a:extLst>
                <a:ext uri="{FF2B5EF4-FFF2-40B4-BE49-F238E27FC236}">
                  <a16:creationId xmlns:a16="http://schemas.microsoft.com/office/drawing/2014/main" id="{CEA39678-39DD-A24B-9BEB-04F23966EEC0}"/>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sp>
        <p:nvSpPr>
          <p:cNvPr id="144" name="ドーナツ 143">
            <a:extLst>
              <a:ext uri="{FF2B5EF4-FFF2-40B4-BE49-F238E27FC236}">
                <a16:creationId xmlns:a16="http://schemas.microsoft.com/office/drawing/2014/main" id="{7AFDAC58-1B2C-1742-8E37-5DB311733A82}"/>
              </a:ext>
            </a:extLst>
          </p:cNvPr>
          <p:cNvSpPr/>
          <p:nvPr/>
        </p:nvSpPr>
        <p:spPr>
          <a:xfrm>
            <a:off x="7162472" y="4357288"/>
            <a:ext cx="245549" cy="250883"/>
          </a:xfrm>
          <a:prstGeom prst="donu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左矢印 144">
            <a:extLst>
              <a:ext uri="{FF2B5EF4-FFF2-40B4-BE49-F238E27FC236}">
                <a16:creationId xmlns:a16="http://schemas.microsoft.com/office/drawing/2014/main" id="{208AB5EF-ADC2-D84E-A9C0-390C8C50863C}"/>
              </a:ext>
            </a:extLst>
          </p:cNvPr>
          <p:cNvSpPr/>
          <p:nvPr/>
        </p:nvSpPr>
        <p:spPr>
          <a:xfrm>
            <a:off x="7430701" y="4265919"/>
            <a:ext cx="263232" cy="410136"/>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テキスト ボックス 145">
            <a:extLst>
              <a:ext uri="{FF2B5EF4-FFF2-40B4-BE49-F238E27FC236}">
                <a16:creationId xmlns:a16="http://schemas.microsoft.com/office/drawing/2014/main" id="{966A796B-3059-2E41-A144-FF118FFDA82D}"/>
              </a:ext>
            </a:extLst>
          </p:cNvPr>
          <p:cNvSpPr txBox="1"/>
          <p:nvPr/>
        </p:nvSpPr>
        <p:spPr>
          <a:xfrm>
            <a:off x="7150993" y="4705937"/>
            <a:ext cx="595035" cy="584775"/>
          </a:xfrm>
          <a:prstGeom prst="rect">
            <a:avLst/>
          </a:prstGeom>
          <a:noFill/>
        </p:spPr>
        <p:txBody>
          <a:bodyPr wrap="none" rtlCol="0">
            <a:spAutoFit/>
          </a:bodyPr>
          <a:lstStyle/>
          <a:p>
            <a:r>
              <a:rPr lang="ja-JP" altLang="en-US" sz="800">
                <a:solidFill>
                  <a:schemeClr val="tx2">
                    <a:lumMod val="75000"/>
                  </a:schemeClr>
                </a:solidFill>
                <a:latin typeface="Meiryo" panose="020B0604030504040204" pitchFamily="34" charset="-128"/>
                <a:ea typeface="Meiryo" panose="020B0604030504040204" pitchFamily="34" charset="-128"/>
              </a:rPr>
              <a:t>削除して</a:t>
            </a:r>
            <a:endParaRPr lang="en-US" altLang="ja-JP" sz="800" dirty="0">
              <a:solidFill>
                <a:schemeClr val="tx2">
                  <a:lumMod val="75000"/>
                </a:schemeClr>
              </a:solidFill>
              <a:latin typeface="Meiryo" panose="020B0604030504040204" pitchFamily="34" charset="-128"/>
              <a:ea typeface="Meiryo" panose="020B0604030504040204" pitchFamily="34" charset="-128"/>
            </a:endParaRPr>
          </a:p>
          <a:p>
            <a:r>
              <a:rPr lang="ja-JP" altLang="en-US" sz="800">
                <a:solidFill>
                  <a:schemeClr val="tx2">
                    <a:lumMod val="75000"/>
                  </a:schemeClr>
                </a:solidFill>
                <a:latin typeface="Meiryo" panose="020B0604030504040204" pitchFamily="34" charset="-128"/>
                <a:ea typeface="Meiryo" panose="020B0604030504040204" pitchFamily="34" charset="-128"/>
              </a:rPr>
              <a:t>あまった</a:t>
            </a:r>
            <a:endParaRPr lang="en-US" altLang="ja-JP" sz="800" dirty="0">
              <a:solidFill>
                <a:schemeClr val="tx2">
                  <a:lumMod val="75000"/>
                </a:schemeClr>
              </a:solidFill>
              <a:latin typeface="Meiryo" panose="020B0604030504040204" pitchFamily="34" charset="-128"/>
              <a:ea typeface="Meiryo" panose="020B0604030504040204" pitchFamily="34" charset="-128"/>
            </a:endParaRPr>
          </a:p>
          <a:p>
            <a:r>
              <a:rPr lang="ja-JP" altLang="en-US" sz="800">
                <a:solidFill>
                  <a:schemeClr val="tx2">
                    <a:lumMod val="75000"/>
                  </a:schemeClr>
                </a:solidFill>
                <a:latin typeface="Meiryo" panose="020B0604030504040204" pitchFamily="34" charset="-128"/>
                <a:ea typeface="Meiryo" panose="020B0604030504040204" pitchFamily="34" charset="-128"/>
              </a:rPr>
              <a:t>資源を割</a:t>
            </a:r>
            <a:endParaRPr lang="en-US" altLang="ja-JP" sz="800" dirty="0">
              <a:solidFill>
                <a:schemeClr val="tx2">
                  <a:lumMod val="75000"/>
                </a:schemeClr>
              </a:solidFill>
              <a:latin typeface="Meiryo" panose="020B0604030504040204" pitchFamily="34" charset="-128"/>
              <a:ea typeface="Meiryo" panose="020B0604030504040204" pitchFamily="34" charset="-128"/>
            </a:endParaRPr>
          </a:p>
          <a:p>
            <a:r>
              <a:rPr lang="ja-JP" altLang="en-US" sz="800">
                <a:solidFill>
                  <a:schemeClr val="tx2">
                    <a:lumMod val="75000"/>
                  </a:schemeClr>
                </a:solidFill>
                <a:latin typeface="Meiryo" panose="020B0604030504040204" pitchFamily="34" charset="-128"/>
                <a:ea typeface="Meiryo" panose="020B0604030504040204" pitchFamily="34" charset="-128"/>
              </a:rPr>
              <a:t>り当てる</a:t>
            </a:r>
            <a:endParaRPr kumimoji="1" lang="ja-JP" altLang="en-US" sz="800">
              <a:solidFill>
                <a:schemeClr val="tx2">
                  <a:lumMod val="75000"/>
                </a:schemeClr>
              </a:solidFill>
              <a:latin typeface="Meiryo" panose="020B0604030504040204" pitchFamily="34" charset="-128"/>
              <a:ea typeface="Meiryo" panose="020B0604030504040204" pitchFamily="34" charset="-128"/>
            </a:endParaRPr>
          </a:p>
        </p:txBody>
      </p:sp>
      <p:sp>
        <p:nvSpPr>
          <p:cNvPr id="148" name="角丸四角形 147">
            <a:extLst>
              <a:ext uri="{FF2B5EF4-FFF2-40B4-BE49-F238E27FC236}">
                <a16:creationId xmlns:a16="http://schemas.microsoft.com/office/drawing/2014/main" id="{7FDEA270-7D67-2E4E-836C-1FB31F804631}"/>
              </a:ext>
            </a:extLst>
          </p:cNvPr>
          <p:cNvSpPr/>
          <p:nvPr/>
        </p:nvSpPr>
        <p:spPr bwMode="auto">
          <a:xfrm>
            <a:off x="510988" y="5596760"/>
            <a:ext cx="3543300" cy="697610"/>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49" name="角丸四角形 148">
            <a:extLst>
              <a:ext uri="{FF2B5EF4-FFF2-40B4-BE49-F238E27FC236}">
                <a16:creationId xmlns:a16="http://schemas.microsoft.com/office/drawing/2014/main" id="{3819E027-B826-D040-A567-D583773C5028}"/>
              </a:ext>
            </a:extLst>
          </p:cNvPr>
          <p:cNvSpPr/>
          <p:nvPr/>
        </p:nvSpPr>
        <p:spPr bwMode="auto">
          <a:xfrm>
            <a:off x="5119794" y="5596289"/>
            <a:ext cx="3543299" cy="697610"/>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50" name="テキスト ボックス 149">
            <a:extLst>
              <a:ext uri="{FF2B5EF4-FFF2-40B4-BE49-F238E27FC236}">
                <a16:creationId xmlns:a16="http://schemas.microsoft.com/office/drawing/2014/main" id="{A8B40241-53FF-2741-AF87-8AF9C6AD11A6}"/>
              </a:ext>
            </a:extLst>
          </p:cNvPr>
          <p:cNvSpPr txBox="1"/>
          <p:nvPr/>
        </p:nvSpPr>
        <p:spPr>
          <a:xfrm>
            <a:off x="1029571" y="5679008"/>
            <a:ext cx="2476961" cy="584775"/>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IT</a:t>
            </a:r>
            <a:r>
              <a:rPr kumimoji="1" lang="ja-JP" altLang="en-US" sz="1600" b="1">
                <a:solidFill>
                  <a:schemeClr val="bg1"/>
                </a:solidFill>
                <a:latin typeface="Meiryo" panose="020B0604030504040204" pitchFamily="34" charset="-128"/>
                <a:ea typeface="Meiryo" panose="020B0604030504040204" pitchFamily="34" charset="-128"/>
              </a:rPr>
              <a:t>インフラの構築や運用</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1" name="テキスト ボックス 150">
            <a:extLst>
              <a:ext uri="{FF2B5EF4-FFF2-40B4-BE49-F238E27FC236}">
                <a16:creationId xmlns:a16="http://schemas.microsoft.com/office/drawing/2014/main" id="{0C781B3F-B8FA-9A47-AFCD-CB5B16457C4B}"/>
              </a:ext>
            </a:extLst>
          </p:cNvPr>
          <p:cNvSpPr txBox="1"/>
          <p:nvPr/>
        </p:nvSpPr>
        <p:spPr>
          <a:xfrm>
            <a:off x="5362819" y="5679007"/>
            <a:ext cx="3057247"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アプリケーションの開発や保守</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2" name="右矢印 151">
            <a:extLst>
              <a:ext uri="{FF2B5EF4-FFF2-40B4-BE49-F238E27FC236}">
                <a16:creationId xmlns:a16="http://schemas.microsoft.com/office/drawing/2014/main" id="{6AA56184-BC3D-D049-B069-422F9EBABFD7}"/>
              </a:ext>
            </a:extLst>
          </p:cNvPr>
          <p:cNvSpPr/>
          <p:nvPr/>
        </p:nvSpPr>
        <p:spPr>
          <a:xfrm>
            <a:off x="4239251" y="1661430"/>
            <a:ext cx="638736" cy="1054218"/>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右矢印 152">
            <a:extLst>
              <a:ext uri="{FF2B5EF4-FFF2-40B4-BE49-F238E27FC236}">
                <a16:creationId xmlns:a16="http://schemas.microsoft.com/office/drawing/2014/main" id="{6C85E1D1-2C90-0B4F-9440-DDDADFDF1ABF}"/>
              </a:ext>
            </a:extLst>
          </p:cNvPr>
          <p:cNvSpPr/>
          <p:nvPr/>
        </p:nvSpPr>
        <p:spPr>
          <a:xfrm>
            <a:off x="4246023" y="3814666"/>
            <a:ext cx="638736" cy="1054218"/>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73164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DA0D3BBC-FC01-2946-BE5A-52213027D188}"/>
              </a:ext>
            </a:extLst>
          </p:cNvPr>
          <p:cNvSpPr/>
          <p:nvPr/>
        </p:nvSpPr>
        <p:spPr>
          <a:xfrm flipH="1">
            <a:off x="5794269" y="1881132"/>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6FDC1ADB-288F-5142-AABD-C310F347C0F4}"/>
              </a:ext>
            </a:extLst>
          </p:cNvPr>
          <p:cNvSpPr/>
          <p:nvPr/>
        </p:nvSpPr>
        <p:spPr>
          <a:xfrm flipH="1">
            <a:off x="5865893" y="1965771"/>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7AB3B535-481D-8D47-896F-1BB1A6833728}"/>
              </a:ext>
            </a:extLst>
          </p:cNvPr>
          <p:cNvSpPr/>
          <p:nvPr/>
        </p:nvSpPr>
        <p:spPr>
          <a:xfrm flipH="1">
            <a:off x="5937517" y="2050409"/>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D9AE58C4-1F67-4745-BD50-C788F2E58BE1}"/>
              </a:ext>
            </a:extLst>
          </p:cNvPr>
          <p:cNvSpPr/>
          <p:nvPr/>
        </p:nvSpPr>
        <p:spPr>
          <a:xfrm flipH="1">
            <a:off x="6011013" y="2135048"/>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A1C18968-68DC-C740-BD1C-6231071759A4}"/>
              </a:ext>
            </a:extLst>
          </p:cNvPr>
          <p:cNvSpPr/>
          <p:nvPr/>
        </p:nvSpPr>
        <p:spPr>
          <a:xfrm flipH="1">
            <a:off x="6087535" y="221968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3ACD0CB8-C823-9440-B9A4-54F65E8F25D7}"/>
              </a:ext>
            </a:extLst>
          </p:cNvPr>
          <p:cNvSpPr/>
          <p:nvPr/>
        </p:nvSpPr>
        <p:spPr>
          <a:xfrm flipH="1">
            <a:off x="6157287" y="2297700"/>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394A9BBB-6277-7049-BE31-4C1A89F4C81D}"/>
              </a:ext>
            </a:extLst>
          </p:cNvPr>
          <p:cNvSpPr/>
          <p:nvPr/>
        </p:nvSpPr>
        <p:spPr>
          <a:xfrm flipH="1">
            <a:off x="6230146" y="2388964"/>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33225F91-56E6-FC4A-8CFC-81469A16F8DF}"/>
              </a:ext>
            </a:extLst>
          </p:cNvPr>
          <p:cNvSpPr/>
          <p:nvPr/>
        </p:nvSpPr>
        <p:spPr>
          <a:xfrm flipH="1">
            <a:off x="6304279" y="250010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C3B1E1C2-0BF5-5545-BA29-A573F0FC122D}"/>
              </a:ext>
            </a:extLst>
          </p:cNvPr>
          <p:cNvSpPr/>
          <p:nvPr/>
        </p:nvSpPr>
        <p:spPr>
          <a:xfrm>
            <a:off x="1019890" y="1875377"/>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DBC74AB-3B14-1A4B-A3B1-3DB777AC3C4C}"/>
              </a:ext>
            </a:extLst>
          </p:cNvPr>
          <p:cNvSpPr/>
          <p:nvPr/>
        </p:nvSpPr>
        <p:spPr>
          <a:xfrm>
            <a:off x="948266" y="1960016"/>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91C0544D-7259-BA4F-8C65-C1D6548838A8}"/>
              </a:ext>
            </a:extLst>
          </p:cNvPr>
          <p:cNvSpPr/>
          <p:nvPr/>
        </p:nvSpPr>
        <p:spPr>
          <a:xfrm>
            <a:off x="876642" y="2044654"/>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07463753-8495-114E-A80F-D06AF2C1FC0E}"/>
              </a:ext>
            </a:extLst>
          </p:cNvPr>
          <p:cNvSpPr/>
          <p:nvPr/>
        </p:nvSpPr>
        <p:spPr>
          <a:xfrm>
            <a:off x="803146" y="2129293"/>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6E09CA4-CF30-B040-A2CF-57E2B47E352F}"/>
              </a:ext>
            </a:extLst>
          </p:cNvPr>
          <p:cNvSpPr/>
          <p:nvPr/>
        </p:nvSpPr>
        <p:spPr>
          <a:xfrm>
            <a:off x="726624" y="221393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1EC99E6-EFE6-D54B-BE44-4F9BDE83AB7D}"/>
              </a:ext>
            </a:extLst>
          </p:cNvPr>
          <p:cNvSpPr/>
          <p:nvPr/>
        </p:nvSpPr>
        <p:spPr>
          <a:xfrm>
            <a:off x="656872" y="2291945"/>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10C0E1A4-7FF8-B948-8A86-D6E041026CDB}"/>
              </a:ext>
            </a:extLst>
          </p:cNvPr>
          <p:cNvSpPr/>
          <p:nvPr/>
        </p:nvSpPr>
        <p:spPr>
          <a:xfrm>
            <a:off x="584013" y="2383209"/>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469AA6D4-1E53-E244-8EDB-41E5A5D1F01E}"/>
              </a:ext>
            </a:extLst>
          </p:cNvPr>
          <p:cNvSpPr/>
          <p:nvPr/>
        </p:nvSpPr>
        <p:spPr>
          <a:xfrm>
            <a:off x="509880" y="249435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5BC3343B-77FE-144A-8F26-27DF9B099567}"/>
              </a:ext>
            </a:extLst>
          </p:cNvPr>
          <p:cNvSpPr/>
          <p:nvPr/>
        </p:nvSpPr>
        <p:spPr>
          <a:xfrm>
            <a:off x="3415818" y="263862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387626" y="263862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434827" y="263862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lang="ja-JP" altLang="en-US"/>
              <a:t>コンテナとハイブリッド・クラウド／マルチ・クラウド</a:t>
            </a:r>
            <a:endParaRPr kumimoji="1" lang="ja-JP" altLang="en-US" dirty="0"/>
          </a:p>
        </p:txBody>
      </p:sp>
      <p:sp>
        <p:nvSpPr>
          <p:cNvPr id="33" name="正方形/長方形 32"/>
          <p:cNvSpPr/>
          <p:nvPr/>
        </p:nvSpPr>
        <p:spPr>
          <a:xfrm>
            <a:off x="6572280" y="4354677"/>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0055" y="434791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632673" y="435426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686000" y="538538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1626" y="538538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270379" y="5385387"/>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grpSp>
        <p:nvGrpSpPr>
          <p:cNvPr id="40" name="グループ化 39">
            <a:extLst>
              <a:ext uri="{FF2B5EF4-FFF2-40B4-BE49-F238E27FC236}">
                <a16:creationId xmlns:a16="http://schemas.microsoft.com/office/drawing/2014/main" id="{32D44F17-8D2D-774F-8B8E-D376FECE4EB8}"/>
              </a:ext>
            </a:extLst>
          </p:cNvPr>
          <p:cNvGrpSpPr/>
          <p:nvPr/>
        </p:nvGrpSpPr>
        <p:grpSpPr>
          <a:xfrm>
            <a:off x="3490871" y="299457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0871" y="299061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0871" y="298665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51" name="正方形/長方形 50">
            <a:extLst>
              <a:ext uri="{FF2B5EF4-FFF2-40B4-BE49-F238E27FC236}">
                <a16:creationId xmlns:a16="http://schemas.microsoft.com/office/drawing/2014/main" id="{E314F996-5FC6-E745-B72D-6FC66C194495}"/>
              </a:ext>
            </a:extLst>
          </p:cNvPr>
          <p:cNvSpPr/>
          <p:nvPr/>
        </p:nvSpPr>
        <p:spPr>
          <a:xfrm>
            <a:off x="632673" y="4627550"/>
            <a:ext cx="1953584" cy="6335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A8951B03-2993-3D43-AB32-1523AFC3DB36}"/>
              </a:ext>
            </a:extLst>
          </p:cNvPr>
          <p:cNvSpPr/>
          <p:nvPr/>
        </p:nvSpPr>
        <p:spPr>
          <a:xfrm>
            <a:off x="3595208" y="4627550"/>
            <a:ext cx="1953584" cy="633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A378CD5D-1170-9E46-895D-236AA8B4828D}"/>
              </a:ext>
            </a:extLst>
          </p:cNvPr>
          <p:cNvSpPr/>
          <p:nvPr/>
        </p:nvSpPr>
        <p:spPr>
          <a:xfrm>
            <a:off x="6578547" y="4647564"/>
            <a:ext cx="1953584" cy="6335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3" name="テキスト ボックス 2">
            <a:extLst>
              <a:ext uri="{FF2B5EF4-FFF2-40B4-BE49-F238E27FC236}">
                <a16:creationId xmlns:a16="http://schemas.microsoft.com/office/drawing/2014/main" id="{53AB8BC3-8395-C64D-8977-AC1AFE652D9B}"/>
              </a:ext>
            </a:extLst>
          </p:cNvPr>
          <p:cNvSpPr txBox="1"/>
          <p:nvPr/>
        </p:nvSpPr>
        <p:spPr>
          <a:xfrm>
            <a:off x="632460" y="1120740"/>
            <a:ext cx="7879080"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実行環境をスケールアウトさせて処理能力を拡大できる</a:t>
            </a:r>
          </a:p>
        </p:txBody>
      </p:sp>
    </p:spTree>
    <p:extLst>
      <p:ext uri="{BB962C8B-B14F-4D97-AF65-F5344CB8AC3E}">
        <p14:creationId xmlns:p14="http://schemas.microsoft.com/office/powerpoint/2010/main" val="6393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3.7037E-6 L -0.32274 0.00324 " pathEditMode="relative" rAng="0" ptsTypes="AA">
                                      <p:cBhvr>
                                        <p:cTn id="6" dur="2000" fill="hold"/>
                                        <p:tgtEl>
                                          <p:spTgt spid="46"/>
                                        </p:tgtEl>
                                        <p:attrNameLst>
                                          <p:attrName>ppt_x</p:attrName>
                                          <p:attrName>ppt_y</p:attrName>
                                        </p:attrNameLst>
                                      </p:cBhvr>
                                      <p:rCtr x="-16146" y="162"/>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1.94444E-6 0.0007 L 0.32535 -0.00069 " pathEditMode="relative" rAng="0" ptsTypes="AA">
                                      <p:cBhvr>
                                        <p:cTn id="9" dur="2000" fill="hold"/>
                                        <p:tgtEl>
                                          <p:spTgt spid="54"/>
                                        </p:tgtEl>
                                        <p:attrNameLst>
                                          <p:attrName>ppt_x</p:attrName>
                                          <p:attrName>ppt_y</p:attrName>
                                        </p:attrNameLst>
                                      </p:cBhvr>
                                      <p:rCtr x="16267" y="-69"/>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Effect transition="in" filter="fade">
                                      <p:cBhvr>
                                        <p:cTn id="28" dur="500"/>
                                        <p:tgtEl>
                                          <p:spTgt spid="59"/>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animEffect transition="in" filter="fade">
                                      <p:cBhvr>
                                        <p:cTn id="40" dur="500"/>
                                        <p:tgtEl>
                                          <p:spTgt spid="65"/>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p:cTn id="44" dur="500" fill="hold"/>
                                        <p:tgtEl>
                                          <p:spTgt spid="63"/>
                                        </p:tgtEl>
                                        <p:attrNameLst>
                                          <p:attrName>ppt_w</p:attrName>
                                        </p:attrNameLst>
                                      </p:cBhvr>
                                      <p:tavLst>
                                        <p:tav tm="0">
                                          <p:val>
                                            <p:fltVal val="0"/>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animEffect transition="in" filter="fade">
                                      <p:cBhvr>
                                        <p:cTn id="46" dur="500"/>
                                        <p:tgtEl>
                                          <p:spTgt spid="63"/>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4000"/>
                            </p:stCondLst>
                            <p:childTnLst>
                              <p:par>
                                <p:cTn id="60" presetID="53" presetClass="entr" presetSubtype="16" fill="hold" grpId="0" nodeType="after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p:cTn id="62" dur="500" fill="hold"/>
                                        <p:tgtEl>
                                          <p:spTgt spid="81"/>
                                        </p:tgtEl>
                                        <p:attrNameLst>
                                          <p:attrName>ppt_w</p:attrName>
                                        </p:attrNameLst>
                                      </p:cBhvr>
                                      <p:tavLst>
                                        <p:tav tm="0">
                                          <p:val>
                                            <p:fltVal val="0"/>
                                          </p:val>
                                        </p:tav>
                                        <p:tav tm="100000">
                                          <p:val>
                                            <p:strVal val="#ppt_w"/>
                                          </p:val>
                                        </p:tav>
                                      </p:tavLst>
                                    </p:anim>
                                    <p:anim calcmode="lin" valueType="num">
                                      <p:cBhvr>
                                        <p:cTn id="63" dur="500" fill="hold"/>
                                        <p:tgtEl>
                                          <p:spTgt spid="81"/>
                                        </p:tgtEl>
                                        <p:attrNameLst>
                                          <p:attrName>ppt_h</p:attrName>
                                        </p:attrNameLst>
                                      </p:cBhvr>
                                      <p:tavLst>
                                        <p:tav tm="0">
                                          <p:val>
                                            <p:fltVal val="0"/>
                                          </p:val>
                                        </p:tav>
                                        <p:tav tm="100000">
                                          <p:val>
                                            <p:strVal val="#ppt_h"/>
                                          </p:val>
                                        </p:tav>
                                      </p:tavLst>
                                    </p:anim>
                                    <p:animEffect transition="in" filter="fade">
                                      <p:cBhvr>
                                        <p:cTn id="64" dur="500"/>
                                        <p:tgtEl>
                                          <p:spTgt spid="81"/>
                                        </p:tgtEl>
                                      </p:cBhvr>
                                    </p:animEffect>
                                  </p:childTnLst>
                                </p:cTn>
                              </p:par>
                            </p:childTnLst>
                          </p:cTn>
                        </p:par>
                        <p:par>
                          <p:cTn id="65" fill="hold">
                            <p:stCondLst>
                              <p:cond delay="4500"/>
                            </p:stCondLst>
                            <p:childTnLst>
                              <p:par>
                                <p:cTn id="66" presetID="53" presetClass="entr" presetSubtype="16"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p:cTn id="68" dur="500" fill="hold"/>
                                        <p:tgtEl>
                                          <p:spTgt spid="80"/>
                                        </p:tgtEl>
                                        <p:attrNameLst>
                                          <p:attrName>ppt_w</p:attrName>
                                        </p:attrNameLst>
                                      </p:cBhvr>
                                      <p:tavLst>
                                        <p:tav tm="0">
                                          <p:val>
                                            <p:fltVal val="0"/>
                                          </p:val>
                                        </p:tav>
                                        <p:tav tm="100000">
                                          <p:val>
                                            <p:strVal val="#ppt_w"/>
                                          </p:val>
                                        </p:tav>
                                      </p:tavLst>
                                    </p:anim>
                                    <p:anim calcmode="lin" valueType="num">
                                      <p:cBhvr>
                                        <p:cTn id="69" dur="500" fill="hold"/>
                                        <p:tgtEl>
                                          <p:spTgt spid="80"/>
                                        </p:tgtEl>
                                        <p:attrNameLst>
                                          <p:attrName>ppt_h</p:attrName>
                                        </p:attrNameLst>
                                      </p:cBhvr>
                                      <p:tavLst>
                                        <p:tav tm="0">
                                          <p:val>
                                            <p:fltVal val="0"/>
                                          </p:val>
                                        </p:tav>
                                        <p:tav tm="100000">
                                          <p:val>
                                            <p:strVal val="#ppt_h"/>
                                          </p:val>
                                        </p:tav>
                                      </p:tavLst>
                                    </p:anim>
                                    <p:animEffect transition="in" filter="fade">
                                      <p:cBhvr>
                                        <p:cTn id="70" dur="500"/>
                                        <p:tgtEl>
                                          <p:spTgt spid="80"/>
                                        </p:tgtEl>
                                      </p:cBhvr>
                                    </p:animEffect>
                                  </p:childTnLst>
                                </p:cTn>
                              </p:par>
                            </p:childTnLst>
                          </p:cTn>
                        </p:par>
                        <p:par>
                          <p:cTn id="71" fill="hold">
                            <p:stCondLst>
                              <p:cond delay="5000"/>
                            </p:stCondLst>
                            <p:childTnLst>
                              <p:par>
                                <p:cTn id="72" presetID="53" presetClass="entr" presetSubtype="16" fill="hold" grpId="0" nodeType="afterEffect">
                                  <p:stCondLst>
                                    <p:cond delay="0"/>
                                  </p:stCondLst>
                                  <p:childTnLst>
                                    <p:set>
                                      <p:cBhvr>
                                        <p:cTn id="73" dur="1" fill="hold">
                                          <p:stCondLst>
                                            <p:cond delay="0"/>
                                          </p:stCondLst>
                                        </p:cTn>
                                        <p:tgtEl>
                                          <p:spTgt spid="79"/>
                                        </p:tgtEl>
                                        <p:attrNameLst>
                                          <p:attrName>style.visibility</p:attrName>
                                        </p:attrNameLst>
                                      </p:cBhvr>
                                      <p:to>
                                        <p:strVal val="visible"/>
                                      </p:to>
                                    </p:set>
                                    <p:anim calcmode="lin" valueType="num">
                                      <p:cBhvr>
                                        <p:cTn id="74" dur="500" fill="hold"/>
                                        <p:tgtEl>
                                          <p:spTgt spid="79"/>
                                        </p:tgtEl>
                                        <p:attrNameLst>
                                          <p:attrName>ppt_w</p:attrName>
                                        </p:attrNameLst>
                                      </p:cBhvr>
                                      <p:tavLst>
                                        <p:tav tm="0">
                                          <p:val>
                                            <p:fltVal val="0"/>
                                          </p:val>
                                        </p:tav>
                                        <p:tav tm="100000">
                                          <p:val>
                                            <p:strVal val="#ppt_w"/>
                                          </p:val>
                                        </p:tav>
                                      </p:tavLst>
                                    </p:anim>
                                    <p:anim calcmode="lin" valueType="num">
                                      <p:cBhvr>
                                        <p:cTn id="75" dur="500" fill="hold"/>
                                        <p:tgtEl>
                                          <p:spTgt spid="79"/>
                                        </p:tgtEl>
                                        <p:attrNameLst>
                                          <p:attrName>ppt_h</p:attrName>
                                        </p:attrNameLst>
                                      </p:cBhvr>
                                      <p:tavLst>
                                        <p:tav tm="0">
                                          <p:val>
                                            <p:fltVal val="0"/>
                                          </p:val>
                                        </p:tav>
                                        <p:tav tm="100000">
                                          <p:val>
                                            <p:strVal val="#ppt_h"/>
                                          </p:val>
                                        </p:tav>
                                      </p:tavLst>
                                    </p:anim>
                                    <p:animEffect transition="in" filter="fade">
                                      <p:cBhvr>
                                        <p:cTn id="76" dur="500"/>
                                        <p:tgtEl>
                                          <p:spTgt spid="79"/>
                                        </p:tgtEl>
                                      </p:cBhvr>
                                    </p:animEffect>
                                  </p:childTnLst>
                                </p:cTn>
                              </p:par>
                            </p:childTnLst>
                          </p:cTn>
                        </p:par>
                        <p:par>
                          <p:cTn id="77" fill="hold">
                            <p:stCondLst>
                              <p:cond delay="5500"/>
                            </p:stCondLst>
                            <p:childTnLst>
                              <p:par>
                                <p:cTn id="78" presetID="53" presetClass="entr" presetSubtype="16" fill="hold" grpId="0" nodeType="afterEffect">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cBhvr>
                                        <p:cTn id="80" dur="500" fill="hold"/>
                                        <p:tgtEl>
                                          <p:spTgt spid="78"/>
                                        </p:tgtEl>
                                        <p:attrNameLst>
                                          <p:attrName>ppt_w</p:attrName>
                                        </p:attrNameLst>
                                      </p:cBhvr>
                                      <p:tavLst>
                                        <p:tav tm="0">
                                          <p:val>
                                            <p:fltVal val="0"/>
                                          </p:val>
                                        </p:tav>
                                        <p:tav tm="100000">
                                          <p:val>
                                            <p:strVal val="#ppt_w"/>
                                          </p:val>
                                        </p:tav>
                                      </p:tavLst>
                                    </p:anim>
                                    <p:anim calcmode="lin" valueType="num">
                                      <p:cBhvr>
                                        <p:cTn id="81" dur="500" fill="hold"/>
                                        <p:tgtEl>
                                          <p:spTgt spid="78"/>
                                        </p:tgtEl>
                                        <p:attrNameLst>
                                          <p:attrName>ppt_h</p:attrName>
                                        </p:attrNameLst>
                                      </p:cBhvr>
                                      <p:tavLst>
                                        <p:tav tm="0">
                                          <p:val>
                                            <p:fltVal val="0"/>
                                          </p:val>
                                        </p:tav>
                                        <p:tav tm="100000">
                                          <p:val>
                                            <p:strVal val="#ppt_h"/>
                                          </p:val>
                                        </p:tav>
                                      </p:tavLst>
                                    </p:anim>
                                    <p:animEffect transition="in" filter="fade">
                                      <p:cBhvr>
                                        <p:cTn id="82" dur="500"/>
                                        <p:tgtEl>
                                          <p:spTgt spid="78"/>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77"/>
                                        </p:tgtEl>
                                        <p:attrNameLst>
                                          <p:attrName>style.visibility</p:attrName>
                                        </p:attrNameLst>
                                      </p:cBhvr>
                                      <p:to>
                                        <p:strVal val="visible"/>
                                      </p:to>
                                    </p:set>
                                    <p:anim calcmode="lin" valueType="num">
                                      <p:cBhvr>
                                        <p:cTn id="86" dur="500" fill="hold"/>
                                        <p:tgtEl>
                                          <p:spTgt spid="77"/>
                                        </p:tgtEl>
                                        <p:attrNameLst>
                                          <p:attrName>ppt_w</p:attrName>
                                        </p:attrNameLst>
                                      </p:cBhvr>
                                      <p:tavLst>
                                        <p:tav tm="0">
                                          <p:val>
                                            <p:fltVal val="0"/>
                                          </p:val>
                                        </p:tav>
                                        <p:tav tm="100000">
                                          <p:val>
                                            <p:strVal val="#ppt_w"/>
                                          </p:val>
                                        </p:tav>
                                      </p:tavLst>
                                    </p:anim>
                                    <p:anim calcmode="lin" valueType="num">
                                      <p:cBhvr>
                                        <p:cTn id="87" dur="500" fill="hold"/>
                                        <p:tgtEl>
                                          <p:spTgt spid="77"/>
                                        </p:tgtEl>
                                        <p:attrNameLst>
                                          <p:attrName>ppt_h</p:attrName>
                                        </p:attrNameLst>
                                      </p:cBhvr>
                                      <p:tavLst>
                                        <p:tav tm="0">
                                          <p:val>
                                            <p:fltVal val="0"/>
                                          </p:val>
                                        </p:tav>
                                        <p:tav tm="100000">
                                          <p:val>
                                            <p:strVal val="#ppt_h"/>
                                          </p:val>
                                        </p:tav>
                                      </p:tavLst>
                                    </p:anim>
                                    <p:animEffect transition="in" filter="fade">
                                      <p:cBhvr>
                                        <p:cTn id="88" dur="500"/>
                                        <p:tgtEl>
                                          <p:spTgt spid="77"/>
                                        </p:tgtEl>
                                      </p:cBhvr>
                                    </p:animEffect>
                                  </p:childTnLst>
                                </p:cTn>
                              </p:par>
                            </p:childTnLst>
                          </p:cTn>
                        </p:par>
                        <p:par>
                          <p:cTn id="89" fill="hold">
                            <p:stCondLst>
                              <p:cond delay="6500"/>
                            </p:stCondLst>
                            <p:childTnLst>
                              <p:par>
                                <p:cTn id="90" presetID="53" presetClass="entr" presetSubtype="16" fill="hold" grpId="0" nodeType="afterEffect">
                                  <p:stCondLst>
                                    <p:cond delay="0"/>
                                  </p:stCondLst>
                                  <p:childTnLst>
                                    <p:set>
                                      <p:cBhvr>
                                        <p:cTn id="91" dur="1" fill="hold">
                                          <p:stCondLst>
                                            <p:cond delay="0"/>
                                          </p:stCondLst>
                                        </p:cTn>
                                        <p:tgtEl>
                                          <p:spTgt spid="68"/>
                                        </p:tgtEl>
                                        <p:attrNameLst>
                                          <p:attrName>style.visibility</p:attrName>
                                        </p:attrNameLst>
                                      </p:cBhvr>
                                      <p:to>
                                        <p:strVal val="visible"/>
                                      </p:to>
                                    </p:set>
                                    <p:anim calcmode="lin" valueType="num">
                                      <p:cBhvr>
                                        <p:cTn id="92" dur="500" fill="hold"/>
                                        <p:tgtEl>
                                          <p:spTgt spid="68"/>
                                        </p:tgtEl>
                                        <p:attrNameLst>
                                          <p:attrName>ppt_w</p:attrName>
                                        </p:attrNameLst>
                                      </p:cBhvr>
                                      <p:tavLst>
                                        <p:tav tm="0">
                                          <p:val>
                                            <p:fltVal val="0"/>
                                          </p:val>
                                        </p:tav>
                                        <p:tav tm="100000">
                                          <p:val>
                                            <p:strVal val="#ppt_w"/>
                                          </p:val>
                                        </p:tav>
                                      </p:tavLst>
                                    </p:anim>
                                    <p:anim calcmode="lin" valueType="num">
                                      <p:cBhvr>
                                        <p:cTn id="93" dur="500" fill="hold"/>
                                        <p:tgtEl>
                                          <p:spTgt spid="68"/>
                                        </p:tgtEl>
                                        <p:attrNameLst>
                                          <p:attrName>ppt_h</p:attrName>
                                        </p:attrNameLst>
                                      </p:cBhvr>
                                      <p:tavLst>
                                        <p:tav tm="0">
                                          <p:val>
                                            <p:fltVal val="0"/>
                                          </p:val>
                                        </p:tav>
                                        <p:tav tm="100000">
                                          <p:val>
                                            <p:strVal val="#ppt_h"/>
                                          </p:val>
                                        </p:tav>
                                      </p:tavLst>
                                    </p:anim>
                                    <p:animEffect transition="in" filter="fade">
                                      <p:cBhvr>
                                        <p:cTn id="94" dur="500"/>
                                        <p:tgtEl>
                                          <p:spTgt spid="68"/>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67"/>
                                        </p:tgtEl>
                                        <p:attrNameLst>
                                          <p:attrName>style.visibility</p:attrName>
                                        </p:attrNameLst>
                                      </p:cBhvr>
                                      <p:to>
                                        <p:strVal val="visible"/>
                                      </p:to>
                                    </p:set>
                                    <p:anim calcmode="lin" valueType="num">
                                      <p:cBhvr>
                                        <p:cTn id="98" dur="500" fill="hold"/>
                                        <p:tgtEl>
                                          <p:spTgt spid="67"/>
                                        </p:tgtEl>
                                        <p:attrNameLst>
                                          <p:attrName>ppt_w</p:attrName>
                                        </p:attrNameLst>
                                      </p:cBhvr>
                                      <p:tavLst>
                                        <p:tav tm="0">
                                          <p:val>
                                            <p:fltVal val="0"/>
                                          </p:val>
                                        </p:tav>
                                        <p:tav tm="100000">
                                          <p:val>
                                            <p:strVal val="#ppt_w"/>
                                          </p:val>
                                        </p:tav>
                                      </p:tavLst>
                                    </p:anim>
                                    <p:anim calcmode="lin" valueType="num">
                                      <p:cBhvr>
                                        <p:cTn id="99" dur="500" fill="hold"/>
                                        <p:tgtEl>
                                          <p:spTgt spid="67"/>
                                        </p:tgtEl>
                                        <p:attrNameLst>
                                          <p:attrName>ppt_h</p:attrName>
                                        </p:attrNameLst>
                                      </p:cBhvr>
                                      <p:tavLst>
                                        <p:tav tm="0">
                                          <p:val>
                                            <p:fltVal val="0"/>
                                          </p:val>
                                        </p:tav>
                                        <p:tav tm="100000">
                                          <p:val>
                                            <p:strVal val="#ppt_h"/>
                                          </p:val>
                                        </p:tav>
                                      </p:tavLst>
                                    </p:anim>
                                    <p:animEffect transition="in" filter="fade">
                                      <p:cBhvr>
                                        <p:cTn id="100" dur="500"/>
                                        <p:tgtEl>
                                          <p:spTgt spid="67"/>
                                        </p:tgtEl>
                                      </p:cBhvr>
                                    </p:animEffect>
                                  </p:childTnLst>
                                </p:cTn>
                              </p:par>
                            </p:childTnLst>
                          </p:cTn>
                        </p:par>
                        <p:par>
                          <p:cTn id="101" fill="hold">
                            <p:stCondLst>
                              <p:cond delay="7500"/>
                            </p:stCondLst>
                            <p:childTnLst>
                              <p:par>
                                <p:cTn id="102" presetID="53" presetClass="entr" presetSubtype="16" fill="hold" grpId="0" nodeType="afterEffect">
                                  <p:stCondLst>
                                    <p:cond delay="0"/>
                                  </p:stCondLst>
                                  <p:childTnLst>
                                    <p:set>
                                      <p:cBhvr>
                                        <p:cTn id="103" dur="1" fill="hold">
                                          <p:stCondLst>
                                            <p:cond delay="0"/>
                                          </p:stCondLst>
                                        </p:cTn>
                                        <p:tgtEl>
                                          <p:spTgt spid="66"/>
                                        </p:tgtEl>
                                        <p:attrNameLst>
                                          <p:attrName>style.visibility</p:attrName>
                                        </p:attrNameLst>
                                      </p:cBhvr>
                                      <p:to>
                                        <p:strVal val="visible"/>
                                      </p:to>
                                    </p:set>
                                    <p:anim calcmode="lin" valueType="num">
                                      <p:cBhvr>
                                        <p:cTn id="104" dur="500" fill="hold"/>
                                        <p:tgtEl>
                                          <p:spTgt spid="66"/>
                                        </p:tgtEl>
                                        <p:attrNameLst>
                                          <p:attrName>ppt_w</p:attrName>
                                        </p:attrNameLst>
                                      </p:cBhvr>
                                      <p:tavLst>
                                        <p:tav tm="0">
                                          <p:val>
                                            <p:fltVal val="0"/>
                                          </p:val>
                                        </p:tav>
                                        <p:tav tm="100000">
                                          <p:val>
                                            <p:strVal val="#ppt_w"/>
                                          </p:val>
                                        </p:tav>
                                      </p:tavLst>
                                    </p:anim>
                                    <p:anim calcmode="lin" valueType="num">
                                      <p:cBhvr>
                                        <p:cTn id="105" dur="500" fill="hold"/>
                                        <p:tgtEl>
                                          <p:spTgt spid="66"/>
                                        </p:tgtEl>
                                        <p:attrNameLst>
                                          <p:attrName>ppt_h</p:attrName>
                                        </p:attrNameLst>
                                      </p:cBhvr>
                                      <p:tavLst>
                                        <p:tav tm="0">
                                          <p:val>
                                            <p:fltVal val="0"/>
                                          </p:val>
                                        </p:tav>
                                        <p:tav tm="100000">
                                          <p:val>
                                            <p:strVal val="#ppt_h"/>
                                          </p:val>
                                        </p:tav>
                                      </p:tavLst>
                                    </p:anim>
                                    <p:animEffect transition="in" filter="fade">
                                      <p:cBhvr>
                                        <p:cTn id="106" dur="500"/>
                                        <p:tgtEl>
                                          <p:spTgt spid="66"/>
                                        </p:tgtEl>
                                      </p:cBhvr>
                                    </p:animEffect>
                                  </p:childTnLst>
                                </p:cTn>
                              </p:par>
                            </p:childTnLst>
                          </p:cTn>
                        </p:par>
                        <p:par>
                          <p:cTn id="107" fill="hold">
                            <p:stCondLst>
                              <p:cond delay="8000"/>
                            </p:stCondLst>
                            <p:childTnLst>
                              <p:par>
                                <p:cTn id="108" presetID="53" presetClass="entr" presetSubtype="16" fill="hold" grpId="0"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animEffect transition="in" filter="fade">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1" nodeType="clickEffect">
                                  <p:stCondLst>
                                    <p:cond delay="0"/>
                                  </p:stCondLst>
                                  <p:childTnLst>
                                    <p:anim calcmode="lin" valueType="num">
                                      <p:cBhvr>
                                        <p:cTn id="116" dur="500"/>
                                        <p:tgtEl>
                                          <p:spTgt spid="60"/>
                                        </p:tgtEl>
                                        <p:attrNameLst>
                                          <p:attrName>ppt_w</p:attrName>
                                        </p:attrNameLst>
                                      </p:cBhvr>
                                      <p:tavLst>
                                        <p:tav tm="0">
                                          <p:val>
                                            <p:strVal val="ppt_w"/>
                                          </p:val>
                                        </p:tav>
                                        <p:tav tm="100000">
                                          <p:val>
                                            <p:fltVal val="0"/>
                                          </p:val>
                                        </p:tav>
                                      </p:tavLst>
                                    </p:anim>
                                    <p:anim calcmode="lin" valueType="num">
                                      <p:cBhvr>
                                        <p:cTn id="117" dur="500"/>
                                        <p:tgtEl>
                                          <p:spTgt spid="60"/>
                                        </p:tgtEl>
                                        <p:attrNameLst>
                                          <p:attrName>ppt_h</p:attrName>
                                        </p:attrNameLst>
                                      </p:cBhvr>
                                      <p:tavLst>
                                        <p:tav tm="0">
                                          <p:val>
                                            <p:strVal val="ppt_h"/>
                                          </p:val>
                                        </p:tav>
                                        <p:tav tm="100000">
                                          <p:val>
                                            <p:fltVal val="0"/>
                                          </p:val>
                                        </p:tav>
                                      </p:tavLst>
                                    </p:anim>
                                    <p:animEffect transition="out" filter="fade">
                                      <p:cBhvr>
                                        <p:cTn id="118" dur="500"/>
                                        <p:tgtEl>
                                          <p:spTgt spid="60"/>
                                        </p:tgtEl>
                                      </p:cBhvr>
                                    </p:animEffect>
                                    <p:set>
                                      <p:cBhvr>
                                        <p:cTn id="119" dur="1" fill="hold">
                                          <p:stCondLst>
                                            <p:cond delay="499"/>
                                          </p:stCondLst>
                                        </p:cTn>
                                        <p:tgtEl>
                                          <p:spTgt spid="60"/>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62"/>
                                        </p:tgtEl>
                                        <p:attrNameLst>
                                          <p:attrName>ppt_w</p:attrName>
                                        </p:attrNameLst>
                                      </p:cBhvr>
                                      <p:tavLst>
                                        <p:tav tm="0">
                                          <p:val>
                                            <p:strVal val="ppt_w"/>
                                          </p:val>
                                        </p:tav>
                                        <p:tav tm="100000">
                                          <p:val>
                                            <p:fltVal val="0"/>
                                          </p:val>
                                        </p:tav>
                                      </p:tavLst>
                                    </p:anim>
                                    <p:anim calcmode="lin" valueType="num">
                                      <p:cBhvr>
                                        <p:cTn id="122" dur="500"/>
                                        <p:tgtEl>
                                          <p:spTgt spid="62"/>
                                        </p:tgtEl>
                                        <p:attrNameLst>
                                          <p:attrName>ppt_h</p:attrName>
                                        </p:attrNameLst>
                                      </p:cBhvr>
                                      <p:tavLst>
                                        <p:tav tm="0">
                                          <p:val>
                                            <p:strVal val="ppt_h"/>
                                          </p:val>
                                        </p:tav>
                                        <p:tav tm="100000">
                                          <p:val>
                                            <p:fltVal val="0"/>
                                          </p:val>
                                        </p:tav>
                                      </p:tavLst>
                                    </p:anim>
                                    <p:animEffect transition="out" filter="fade">
                                      <p:cBhvr>
                                        <p:cTn id="123" dur="500"/>
                                        <p:tgtEl>
                                          <p:spTgt spid="62"/>
                                        </p:tgtEl>
                                      </p:cBhvr>
                                    </p:animEffect>
                                    <p:set>
                                      <p:cBhvr>
                                        <p:cTn id="124" dur="1" fill="hold">
                                          <p:stCondLst>
                                            <p:cond delay="499"/>
                                          </p:stCondLst>
                                        </p:cTn>
                                        <p:tgtEl>
                                          <p:spTgt spid="62"/>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63"/>
                                        </p:tgtEl>
                                        <p:attrNameLst>
                                          <p:attrName>ppt_w</p:attrName>
                                        </p:attrNameLst>
                                      </p:cBhvr>
                                      <p:tavLst>
                                        <p:tav tm="0">
                                          <p:val>
                                            <p:strVal val="ppt_w"/>
                                          </p:val>
                                        </p:tav>
                                        <p:tav tm="100000">
                                          <p:val>
                                            <p:fltVal val="0"/>
                                          </p:val>
                                        </p:tav>
                                      </p:tavLst>
                                    </p:anim>
                                    <p:anim calcmode="lin" valueType="num">
                                      <p:cBhvr>
                                        <p:cTn id="127" dur="500"/>
                                        <p:tgtEl>
                                          <p:spTgt spid="63"/>
                                        </p:tgtEl>
                                        <p:attrNameLst>
                                          <p:attrName>ppt_h</p:attrName>
                                        </p:attrNameLst>
                                      </p:cBhvr>
                                      <p:tavLst>
                                        <p:tav tm="0">
                                          <p:val>
                                            <p:strVal val="ppt_h"/>
                                          </p:val>
                                        </p:tav>
                                        <p:tav tm="100000">
                                          <p:val>
                                            <p:fltVal val="0"/>
                                          </p:val>
                                        </p:tav>
                                      </p:tavLst>
                                    </p:anim>
                                    <p:animEffect transition="out" filter="fade">
                                      <p:cBhvr>
                                        <p:cTn id="128" dur="500"/>
                                        <p:tgtEl>
                                          <p:spTgt spid="63"/>
                                        </p:tgtEl>
                                      </p:cBhvr>
                                    </p:animEffect>
                                    <p:set>
                                      <p:cBhvr>
                                        <p:cTn id="129" dur="1" fill="hold">
                                          <p:stCondLst>
                                            <p:cond delay="499"/>
                                          </p:stCondLst>
                                        </p:cTn>
                                        <p:tgtEl>
                                          <p:spTgt spid="63"/>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65"/>
                                        </p:tgtEl>
                                        <p:attrNameLst>
                                          <p:attrName>ppt_w</p:attrName>
                                        </p:attrNameLst>
                                      </p:cBhvr>
                                      <p:tavLst>
                                        <p:tav tm="0">
                                          <p:val>
                                            <p:strVal val="ppt_w"/>
                                          </p:val>
                                        </p:tav>
                                        <p:tav tm="100000">
                                          <p:val>
                                            <p:fltVal val="0"/>
                                          </p:val>
                                        </p:tav>
                                      </p:tavLst>
                                    </p:anim>
                                    <p:anim calcmode="lin" valueType="num">
                                      <p:cBhvr>
                                        <p:cTn id="132" dur="500"/>
                                        <p:tgtEl>
                                          <p:spTgt spid="65"/>
                                        </p:tgtEl>
                                        <p:attrNameLst>
                                          <p:attrName>ppt_h</p:attrName>
                                        </p:attrNameLst>
                                      </p:cBhvr>
                                      <p:tavLst>
                                        <p:tav tm="0">
                                          <p:val>
                                            <p:strVal val="ppt_h"/>
                                          </p:val>
                                        </p:tav>
                                        <p:tav tm="100000">
                                          <p:val>
                                            <p:fltVal val="0"/>
                                          </p:val>
                                        </p:tav>
                                      </p:tavLst>
                                    </p:anim>
                                    <p:animEffect transition="out" filter="fade">
                                      <p:cBhvr>
                                        <p:cTn id="133" dur="500"/>
                                        <p:tgtEl>
                                          <p:spTgt spid="65"/>
                                        </p:tgtEl>
                                      </p:cBhvr>
                                    </p:animEffect>
                                    <p:set>
                                      <p:cBhvr>
                                        <p:cTn id="134" dur="1" fill="hold">
                                          <p:stCondLst>
                                            <p:cond delay="499"/>
                                          </p:stCondLst>
                                        </p:cTn>
                                        <p:tgtEl>
                                          <p:spTgt spid="65"/>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58"/>
                                        </p:tgtEl>
                                        <p:attrNameLst>
                                          <p:attrName>ppt_w</p:attrName>
                                        </p:attrNameLst>
                                      </p:cBhvr>
                                      <p:tavLst>
                                        <p:tav tm="0">
                                          <p:val>
                                            <p:strVal val="ppt_w"/>
                                          </p:val>
                                        </p:tav>
                                        <p:tav tm="100000">
                                          <p:val>
                                            <p:fltVal val="0"/>
                                          </p:val>
                                        </p:tav>
                                      </p:tavLst>
                                    </p:anim>
                                    <p:anim calcmode="lin" valueType="num">
                                      <p:cBhvr>
                                        <p:cTn id="137" dur="500"/>
                                        <p:tgtEl>
                                          <p:spTgt spid="58"/>
                                        </p:tgtEl>
                                        <p:attrNameLst>
                                          <p:attrName>ppt_h</p:attrName>
                                        </p:attrNameLst>
                                      </p:cBhvr>
                                      <p:tavLst>
                                        <p:tav tm="0">
                                          <p:val>
                                            <p:strVal val="ppt_h"/>
                                          </p:val>
                                        </p:tav>
                                        <p:tav tm="100000">
                                          <p:val>
                                            <p:fltVal val="0"/>
                                          </p:val>
                                        </p:tav>
                                      </p:tavLst>
                                    </p:anim>
                                    <p:animEffect transition="out" filter="fade">
                                      <p:cBhvr>
                                        <p:cTn id="138" dur="500"/>
                                        <p:tgtEl>
                                          <p:spTgt spid="58"/>
                                        </p:tgtEl>
                                      </p:cBhvr>
                                    </p:animEffect>
                                    <p:set>
                                      <p:cBhvr>
                                        <p:cTn id="139" dur="1" fill="hold">
                                          <p:stCondLst>
                                            <p:cond delay="499"/>
                                          </p:stCondLst>
                                        </p:cTn>
                                        <p:tgtEl>
                                          <p:spTgt spid="58"/>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59"/>
                                        </p:tgtEl>
                                        <p:attrNameLst>
                                          <p:attrName>ppt_w</p:attrName>
                                        </p:attrNameLst>
                                      </p:cBhvr>
                                      <p:tavLst>
                                        <p:tav tm="0">
                                          <p:val>
                                            <p:strVal val="ppt_w"/>
                                          </p:val>
                                        </p:tav>
                                        <p:tav tm="100000">
                                          <p:val>
                                            <p:fltVal val="0"/>
                                          </p:val>
                                        </p:tav>
                                      </p:tavLst>
                                    </p:anim>
                                    <p:anim calcmode="lin" valueType="num">
                                      <p:cBhvr>
                                        <p:cTn id="142" dur="500"/>
                                        <p:tgtEl>
                                          <p:spTgt spid="59"/>
                                        </p:tgtEl>
                                        <p:attrNameLst>
                                          <p:attrName>ppt_h</p:attrName>
                                        </p:attrNameLst>
                                      </p:cBhvr>
                                      <p:tavLst>
                                        <p:tav tm="0">
                                          <p:val>
                                            <p:strVal val="ppt_h"/>
                                          </p:val>
                                        </p:tav>
                                        <p:tav tm="100000">
                                          <p:val>
                                            <p:fltVal val="0"/>
                                          </p:val>
                                        </p:tav>
                                      </p:tavLst>
                                    </p:anim>
                                    <p:animEffect transition="out" filter="fade">
                                      <p:cBhvr>
                                        <p:cTn id="143" dur="500"/>
                                        <p:tgtEl>
                                          <p:spTgt spid="59"/>
                                        </p:tgtEl>
                                      </p:cBhvr>
                                    </p:animEffect>
                                    <p:set>
                                      <p:cBhvr>
                                        <p:cTn id="144" dur="1" fill="hold">
                                          <p:stCondLst>
                                            <p:cond delay="499"/>
                                          </p:stCondLst>
                                        </p:cTn>
                                        <p:tgtEl>
                                          <p:spTgt spid="59"/>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56"/>
                                        </p:tgtEl>
                                        <p:attrNameLst>
                                          <p:attrName>ppt_w</p:attrName>
                                        </p:attrNameLst>
                                      </p:cBhvr>
                                      <p:tavLst>
                                        <p:tav tm="0">
                                          <p:val>
                                            <p:strVal val="ppt_w"/>
                                          </p:val>
                                        </p:tav>
                                        <p:tav tm="100000">
                                          <p:val>
                                            <p:fltVal val="0"/>
                                          </p:val>
                                        </p:tav>
                                      </p:tavLst>
                                    </p:anim>
                                    <p:anim calcmode="lin" valueType="num">
                                      <p:cBhvr>
                                        <p:cTn id="152" dur="500"/>
                                        <p:tgtEl>
                                          <p:spTgt spid="56"/>
                                        </p:tgtEl>
                                        <p:attrNameLst>
                                          <p:attrName>ppt_h</p:attrName>
                                        </p:attrNameLst>
                                      </p:cBhvr>
                                      <p:tavLst>
                                        <p:tav tm="0">
                                          <p:val>
                                            <p:strVal val="ppt_h"/>
                                          </p:val>
                                        </p:tav>
                                        <p:tav tm="100000">
                                          <p:val>
                                            <p:fltVal val="0"/>
                                          </p:val>
                                        </p:tav>
                                      </p:tavLst>
                                    </p:anim>
                                    <p:animEffect transition="out" filter="fade">
                                      <p:cBhvr>
                                        <p:cTn id="153" dur="500"/>
                                        <p:tgtEl>
                                          <p:spTgt spid="56"/>
                                        </p:tgtEl>
                                      </p:cBhvr>
                                    </p:animEffect>
                                    <p:set>
                                      <p:cBhvr>
                                        <p:cTn id="154" dur="1" fill="hold">
                                          <p:stCondLst>
                                            <p:cond delay="499"/>
                                          </p:stCondLst>
                                        </p:cTn>
                                        <p:tgtEl>
                                          <p:spTgt spid="56"/>
                                        </p:tgtEl>
                                        <p:attrNameLst>
                                          <p:attrName>style.visibility</p:attrName>
                                        </p:attrNameLst>
                                      </p:cBhvr>
                                      <p:to>
                                        <p:strVal val="hidden"/>
                                      </p:to>
                                    </p:set>
                                  </p:childTnLst>
                                </p:cTn>
                              </p:par>
                              <p:par>
                                <p:cTn id="155" presetID="53" presetClass="exit" presetSubtype="32" fill="hold" grpId="1" nodeType="withEffect">
                                  <p:stCondLst>
                                    <p:cond delay="0"/>
                                  </p:stCondLst>
                                  <p:childTnLst>
                                    <p:anim calcmode="lin" valueType="num">
                                      <p:cBhvr>
                                        <p:cTn id="156" dur="500"/>
                                        <p:tgtEl>
                                          <p:spTgt spid="66"/>
                                        </p:tgtEl>
                                        <p:attrNameLst>
                                          <p:attrName>ppt_w</p:attrName>
                                        </p:attrNameLst>
                                      </p:cBhvr>
                                      <p:tavLst>
                                        <p:tav tm="0">
                                          <p:val>
                                            <p:strVal val="ppt_w"/>
                                          </p:val>
                                        </p:tav>
                                        <p:tav tm="100000">
                                          <p:val>
                                            <p:fltVal val="0"/>
                                          </p:val>
                                        </p:tav>
                                      </p:tavLst>
                                    </p:anim>
                                    <p:anim calcmode="lin" valueType="num">
                                      <p:cBhvr>
                                        <p:cTn id="157" dur="500"/>
                                        <p:tgtEl>
                                          <p:spTgt spid="66"/>
                                        </p:tgtEl>
                                        <p:attrNameLst>
                                          <p:attrName>ppt_h</p:attrName>
                                        </p:attrNameLst>
                                      </p:cBhvr>
                                      <p:tavLst>
                                        <p:tav tm="0">
                                          <p:val>
                                            <p:strVal val="ppt_h"/>
                                          </p:val>
                                        </p:tav>
                                        <p:tav tm="100000">
                                          <p:val>
                                            <p:fltVal val="0"/>
                                          </p:val>
                                        </p:tav>
                                      </p:tavLst>
                                    </p:anim>
                                    <p:animEffect transition="out" filter="fade">
                                      <p:cBhvr>
                                        <p:cTn id="158" dur="500"/>
                                        <p:tgtEl>
                                          <p:spTgt spid="66"/>
                                        </p:tgtEl>
                                      </p:cBhvr>
                                    </p:animEffect>
                                    <p:set>
                                      <p:cBhvr>
                                        <p:cTn id="159" dur="1" fill="hold">
                                          <p:stCondLst>
                                            <p:cond delay="499"/>
                                          </p:stCondLst>
                                        </p:cTn>
                                        <p:tgtEl>
                                          <p:spTgt spid="66"/>
                                        </p:tgtEl>
                                        <p:attrNameLst>
                                          <p:attrName>style.visibility</p:attrName>
                                        </p:attrNameLst>
                                      </p:cBhvr>
                                      <p:to>
                                        <p:strVal val="hidden"/>
                                      </p:to>
                                    </p:set>
                                  </p:childTnLst>
                                </p:cTn>
                              </p:par>
                              <p:par>
                                <p:cTn id="160" presetID="53" presetClass="exit" presetSubtype="32" fill="hold" grpId="1" nodeType="withEffect">
                                  <p:stCondLst>
                                    <p:cond delay="0"/>
                                  </p:stCondLst>
                                  <p:childTnLst>
                                    <p:anim calcmode="lin" valueType="num">
                                      <p:cBhvr>
                                        <p:cTn id="161" dur="500"/>
                                        <p:tgtEl>
                                          <p:spTgt spid="67"/>
                                        </p:tgtEl>
                                        <p:attrNameLst>
                                          <p:attrName>ppt_w</p:attrName>
                                        </p:attrNameLst>
                                      </p:cBhvr>
                                      <p:tavLst>
                                        <p:tav tm="0">
                                          <p:val>
                                            <p:strVal val="ppt_w"/>
                                          </p:val>
                                        </p:tav>
                                        <p:tav tm="100000">
                                          <p:val>
                                            <p:fltVal val="0"/>
                                          </p:val>
                                        </p:tav>
                                      </p:tavLst>
                                    </p:anim>
                                    <p:anim calcmode="lin" valueType="num">
                                      <p:cBhvr>
                                        <p:cTn id="162" dur="500"/>
                                        <p:tgtEl>
                                          <p:spTgt spid="67"/>
                                        </p:tgtEl>
                                        <p:attrNameLst>
                                          <p:attrName>ppt_h</p:attrName>
                                        </p:attrNameLst>
                                      </p:cBhvr>
                                      <p:tavLst>
                                        <p:tav tm="0">
                                          <p:val>
                                            <p:strVal val="ppt_h"/>
                                          </p:val>
                                        </p:tav>
                                        <p:tav tm="100000">
                                          <p:val>
                                            <p:fltVal val="0"/>
                                          </p:val>
                                        </p:tav>
                                      </p:tavLst>
                                    </p:anim>
                                    <p:animEffect transition="out" filter="fade">
                                      <p:cBhvr>
                                        <p:cTn id="163" dur="500"/>
                                        <p:tgtEl>
                                          <p:spTgt spid="67"/>
                                        </p:tgtEl>
                                      </p:cBhvr>
                                    </p:animEffect>
                                    <p:set>
                                      <p:cBhvr>
                                        <p:cTn id="164" dur="1" fill="hold">
                                          <p:stCondLst>
                                            <p:cond delay="499"/>
                                          </p:stCondLst>
                                        </p:cTn>
                                        <p:tgtEl>
                                          <p:spTgt spid="67"/>
                                        </p:tgtEl>
                                        <p:attrNameLst>
                                          <p:attrName>style.visibility</p:attrName>
                                        </p:attrNameLst>
                                      </p:cBhvr>
                                      <p:to>
                                        <p:strVal val="hidden"/>
                                      </p:to>
                                    </p:set>
                                  </p:childTnLst>
                                </p:cTn>
                              </p:par>
                              <p:par>
                                <p:cTn id="165" presetID="53" presetClass="exit" presetSubtype="32" fill="hold" grpId="1" nodeType="withEffect">
                                  <p:stCondLst>
                                    <p:cond delay="0"/>
                                  </p:stCondLst>
                                  <p:childTnLst>
                                    <p:anim calcmode="lin" valueType="num">
                                      <p:cBhvr>
                                        <p:cTn id="166" dur="500"/>
                                        <p:tgtEl>
                                          <p:spTgt spid="68"/>
                                        </p:tgtEl>
                                        <p:attrNameLst>
                                          <p:attrName>ppt_w</p:attrName>
                                        </p:attrNameLst>
                                      </p:cBhvr>
                                      <p:tavLst>
                                        <p:tav tm="0">
                                          <p:val>
                                            <p:strVal val="ppt_w"/>
                                          </p:val>
                                        </p:tav>
                                        <p:tav tm="100000">
                                          <p:val>
                                            <p:fltVal val="0"/>
                                          </p:val>
                                        </p:tav>
                                      </p:tavLst>
                                    </p:anim>
                                    <p:anim calcmode="lin" valueType="num">
                                      <p:cBhvr>
                                        <p:cTn id="167" dur="500"/>
                                        <p:tgtEl>
                                          <p:spTgt spid="68"/>
                                        </p:tgtEl>
                                        <p:attrNameLst>
                                          <p:attrName>ppt_h</p:attrName>
                                        </p:attrNameLst>
                                      </p:cBhvr>
                                      <p:tavLst>
                                        <p:tav tm="0">
                                          <p:val>
                                            <p:strVal val="ppt_h"/>
                                          </p:val>
                                        </p:tav>
                                        <p:tav tm="100000">
                                          <p:val>
                                            <p:fltVal val="0"/>
                                          </p:val>
                                        </p:tav>
                                      </p:tavLst>
                                    </p:anim>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par>
                                <p:cTn id="170" presetID="53" presetClass="exit" presetSubtype="32" fill="hold" grpId="1" nodeType="withEffect">
                                  <p:stCondLst>
                                    <p:cond delay="0"/>
                                  </p:stCondLst>
                                  <p:childTnLst>
                                    <p:anim calcmode="lin" valueType="num">
                                      <p:cBhvr>
                                        <p:cTn id="171" dur="500"/>
                                        <p:tgtEl>
                                          <p:spTgt spid="77"/>
                                        </p:tgtEl>
                                        <p:attrNameLst>
                                          <p:attrName>ppt_w</p:attrName>
                                        </p:attrNameLst>
                                      </p:cBhvr>
                                      <p:tavLst>
                                        <p:tav tm="0">
                                          <p:val>
                                            <p:strVal val="ppt_w"/>
                                          </p:val>
                                        </p:tav>
                                        <p:tav tm="100000">
                                          <p:val>
                                            <p:fltVal val="0"/>
                                          </p:val>
                                        </p:tav>
                                      </p:tavLst>
                                    </p:anim>
                                    <p:anim calcmode="lin" valueType="num">
                                      <p:cBhvr>
                                        <p:cTn id="172" dur="500"/>
                                        <p:tgtEl>
                                          <p:spTgt spid="77"/>
                                        </p:tgtEl>
                                        <p:attrNameLst>
                                          <p:attrName>ppt_h</p:attrName>
                                        </p:attrNameLst>
                                      </p:cBhvr>
                                      <p:tavLst>
                                        <p:tav tm="0">
                                          <p:val>
                                            <p:strVal val="ppt_h"/>
                                          </p:val>
                                        </p:tav>
                                        <p:tav tm="100000">
                                          <p:val>
                                            <p:fltVal val="0"/>
                                          </p:val>
                                        </p:tav>
                                      </p:tavLst>
                                    </p:anim>
                                    <p:animEffect transition="out" filter="fade">
                                      <p:cBhvr>
                                        <p:cTn id="173" dur="500"/>
                                        <p:tgtEl>
                                          <p:spTgt spid="77"/>
                                        </p:tgtEl>
                                      </p:cBhvr>
                                    </p:animEffect>
                                    <p:set>
                                      <p:cBhvr>
                                        <p:cTn id="174" dur="1" fill="hold">
                                          <p:stCondLst>
                                            <p:cond delay="499"/>
                                          </p:stCondLst>
                                        </p:cTn>
                                        <p:tgtEl>
                                          <p:spTgt spid="77"/>
                                        </p:tgtEl>
                                        <p:attrNameLst>
                                          <p:attrName>style.visibility</p:attrName>
                                        </p:attrNameLst>
                                      </p:cBhvr>
                                      <p:to>
                                        <p:strVal val="hidden"/>
                                      </p:to>
                                    </p:set>
                                  </p:childTnLst>
                                </p:cTn>
                              </p:par>
                              <p:par>
                                <p:cTn id="175" presetID="53" presetClass="exit" presetSubtype="32" fill="hold" grpId="1" nodeType="withEffect">
                                  <p:stCondLst>
                                    <p:cond delay="0"/>
                                  </p:stCondLst>
                                  <p:childTnLst>
                                    <p:anim calcmode="lin" valueType="num">
                                      <p:cBhvr>
                                        <p:cTn id="176" dur="500"/>
                                        <p:tgtEl>
                                          <p:spTgt spid="78"/>
                                        </p:tgtEl>
                                        <p:attrNameLst>
                                          <p:attrName>ppt_w</p:attrName>
                                        </p:attrNameLst>
                                      </p:cBhvr>
                                      <p:tavLst>
                                        <p:tav tm="0">
                                          <p:val>
                                            <p:strVal val="ppt_w"/>
                                          </p:val>
                                        </p:tav>
                                        <p:tav tm="100000">
                                          <p:val>
                                            <p:fltVal val="0"/>
                                          </p:val>
                                        </p:tav>
                                      </p:tavLst>
                                    </p:anim>
                                    <p:anim calcmode="lin" valueType="num">
                                      <p:cBhvr>
                                        <p:cTn id="177" dur="500"/>
                                        <p:tgtEl>
                                          <p:spTgt spid="78"/>
                                        </p:tgtEl>
                                        <p:attrNameLst>
                                          <p:attrName>ppt_h</p:attrName>
                                        </p:attrNameLst>
                                      </p:cBhvr>
                                      <p:tavLst>
                                        <p:tav tm="0">
                                          <p:val>
                                            <p:strVal val="ppt_h"/>
                                          </p:val>
                                        </p:tav>
                                        <p:tav tm="100000">
                                          <p:val>
                                            <p:fltVal val="0"/>
                                          </p:val>
                                        </p:tav>
                                      </p:tavLst>
                                    </p:anim>
                                    <p:animEffect transition="out" filter="fade">
                                      <p:cBhvr>
                                        <p:cTn id="178" dur="500"/>
                                        <p:tgtEl>
                                          <p:spTgt spid="78"/>
                                        </p:tgtEl>
                                      </p:cBhvr>
                                    </p:animEffect>
                                    <p:set>
                                      <p:cBhvr>
                                        <p:cTn id="179" dur="1" fill="hold">
                                          <p:stCondLst>
                                            <p:cond delay="499"/>
                                          </p:stCondLst>
                                        </p:cTn>
                                        <p:tgtEl>
                                          <p:spTgt spid="78"/>
                                        </p:tgtEl>
                                        <p:attrNameLst>
                                          <p:attrName>style.visibility</p:attrName>
                                        </p:attrNameLst>
                                      </p:cBhvr>
                                      <p:to>
                                        <p:strVal val="hidden"/>
                                      </p:to>
                                    </p:set>
                                  </p:childTnLst>
                                </p:cTn>
                              </p:par>
                              <p:par>
                                <p:cTn id="180" presetID="53" presetClass="exit" presetSubtype="32" fill="hold" grpId="1" nodeType="withEffect">
                                  <p:stCondLst>
                                    <p:cond delay="0"/>
                                  </p:stCondLst>
                                  <p:childTnLst>
                                    <p:anim calcmode="lin" valueType="num">
                                      <p:cBhvr>
                                        <p:cTn id="181" dur="500"/>
                                        <p:tgtEl>
                                          <p:spTgt spid="79"/>
                                        </p:tgtEl>
                                        <p:attrNameLst>
                                          <p:attrName>ppt_w</p:attrName>
                                        </p:attrNameLst>
                                      </p:cBhvr>
                                      <p:tavLst>
                                        <p:tav tm="0">
                                          <p:val>
                                            <p:strVal val="ppt_w"/>
                                          </p:val>
                                        </p:tav>
                                        <p:tav tm="100000">
                                          <p:val>
                                            <p:fltVal val="0"/>
                                          </p:val>
                                        </p:tav>
                                      </p:tavLst>
                                    </p:anim>
                                    <p:anim calcmode="lin" valueType="num">
                                      <p:cBhvr>
                                        <p:cTn id="182" dur="500"/>
                                        <p:tgtEl>
                                          <p:spTgt spid="79"/>
                                        </p:tgtEl>
                                        <p:attrNameLst>
                                          <p:attrName>ppt_h</p:attrName>
                                        </p:attrNameLst>
                                      </p:cBhvr>
                                      <p:tavLst>
                                        <p:tav tm="0">
                                          <p:val>
                                            <p:strVal val="ppt_h"/>
                                          </p:val>
                                        </p:tav>
                                        <p:tav tm="100000">
                                          <p:val>
                                            <p:fltVal val="0"/>
                                          </p:val>
                                        </p:tav>
                                      </p:tavLst>
                                    </p:anim>
                                    <p:animEffect transition="out" filter="fade">
                                      <p:cBhvr>
                                        <p:cTn id="183" dur="500"/>
                                        <p:tgtEl>
                                          <p:spTgt spid="79"/>
                                        </p:tgtEl>
                                      </p:cBhvr>
                                    </p:animEffect>
                                    <p:set>
                                      <p:cBhvr>
                                        <p:cTn id="184" dur="1" fill="hold">
                                          <p:stCondLst>
                                            <p:cond delay="499"/>
                                          </p:stCondLst>
                                        </p:cTn>
                                        <p:tgtEl>
                                          <p:spTgt spid="79"/>
                                        </p:tgtEl>
                                        <p:attrNameLst>
                                          <p:attrName>style.visibility</p:attrName>
                                        </p:attrNameLst>
                                      </p:cBhvr>
                                      <p:to>
                                        <p:strVal val="hidden"/>
                                      </p:to>
                                    </p:set>
                                  </p:childTnLst>
                                </p:cTn>
                              </p:par>
                              <p:par>
                                <p:cTn id="185" presetID="53" presetClass="exit" presetSubtype="32" fill="hold" grpId="1" nodeType="withEffect">
                                  <p:stCondLst>
                                    <p:cond delay="0"/>
                                  </p:stCondLst>
                                  <p:childTnLst>
                                    <p:anim calcmode="lin" valueType="num">
                                      <p:cBhvr>
                                        <p:cTn id="186" dur="500"/>
                                        <p:tgtEl>
                                          <p:spTgt spid="80"/>
                                        </p:tgtEl>
                                        <p:attrNameLst>
                                          <p:attrName>ppt_w</p:attrName>
                                        </p:attrNameLst>
                                      </p:cBhvr>
                                      <p:tavLst>
                                        <p:tav tm="0">
                                          <p:val>
                                            <p:strVal val="ppt_w"/>
                                          </p:val>
                                        </p:tav>
                                        <p:tav tm="100000">
                                          <p:val>
                                            <p:fltVal val="0"/>
                                          </p:val>
                                        </p:tav>
                                      </p:tavLst>
                                    </p:anim>
                                    <p:anim calcmode="lin" valueType="num">
                                      <p:cBhvr>
                                        <p:cTn id="187" dur="500"/>
                                        <p:tgtEl>
                                          <p:spTgt spid="80"/>
                                        </p:tgtEl>
                                        <p:attrNameLst>
                                          <p:attrName>ppt_h</p:attrName>
                                        </p:attrNameLst>
                                      </p:cBhvr>
                                      <p:tavLst>
                                        <p:tav tm="0">
                                          <p:val>
                                            <p:strVal val="ppt_h"/>
                                          </p:val>
                                        </p:tav>
                                        <p:tav tm="100000">
                                          <p:val>
                                            <p:fltVal val="0"/>
                                          </p:val>
                                        </p:tav>
                                      </p:tavLst>
                                    </p:anim>
                                    <p:animEffect transition="out" filter="fade">
                                      <p:cBhvr>
                                        <p:cTn id="188" dur="500"/>
                                        <p:tgtEl>
                                          <p:spTgt spid="80"/>
                                        </p:tgtEl>
                                      </p:cBhvr>
                                    </p:animEffect>
                                    <p:set>
                                      <p:cBhvr>
                                        <p:cTn id="189" dur="1" fill="hold">
                                          <p:stCondLst>
                                            <p:cond delay="499"/>
                                          </p:stCondLst>
                                        </p:cTn>
                                        <p:tgtEl>
                                          <p:spTgt spid="80"/>
                                        </p:tgtEl>
                                        <p:attrNameLst>
                                          <p:attrName>style.visibility</p:attrName>
                                        </p:attrNameLst>
                                      </p:cBhvr>
                                      <p:to>
                                        <p:strVal val="hidden"/>
                                      </p:to>
                                    </p:set>
                                  </p:childTnLst>
                                </p:cTn>
                              </p:par>
                              <p:par>
                                <p:cTn id="190" presetID="53" presetClass="exit" presetSubtype="32" fill="hold" grpId="1" nodeType="withEffect">
                                  <p:stCondLst>
                                    <p:cond delay="0"/>
                                  </p:stCondLst>
                                  <p:childTnLst>
                                    <p:anim calcmode="lin" valueType="num">
                                      <p:cBhvr>
                                        <p:cTn id="191" dur="500"/>
                                        <p:tgtEl>
                                          <p:spTgt spid="81"/>
                                        </p:tgtEl>
                                        <p:attrNameLst>
                                          <p:attrName>ppt_w</p:attrName>
                                        </p:attrNameLst>
                                      </p:cBhvr>
                                      <p:tavLst>
                                        <p:tav tm="0">
                                          <p:val>
                                            <p:strVal val="ppt_w"/>
                                          </p:val>
                                        </p:tav>
                                        <p:tav tm="100000">
                                          <p:val>
                                            <p:fltVal val="0"/>
                                          </p:val>
                                        </p:tav>
                                      </p:tavLst>
                                    </p:anim>
                                    <p:anim calcmode="lin" valueType="num">
                                      <p:cBhvr>
                                        <p:cTn id="192" dur="500"/>
                                        <p:tgtEl>
                                          <p:spTgt spid="81"/>
                                        </p:tgtEl>
                                        <p:attrNameLst>
                                          <p:attrName>ppt_h</p:attrName>
                                        </p:attrNameLst>
                                      </p:cBhvr>
                                      <p:tavLst>
                                        <p:tav tm="0">
                                          <p:val>
                                            <p:strVal val="ppt_h"/>
                                          </p:val>
                                        </p:tav>
                                        <p:tav tm="100000">
                                          <p:val>
                                            <p:fltVal val="0"/>
                                          </p:val>
                                        </p:tav>
                                      </p:tavLst>
                                    </p:anim>
                                    <p:animEffect transition="out" filter="fade">
                                      <p:cBhvr>
                                        <p:cTn id="193" dur="500"/>
                                        <p:tgtEl>
                                          <p:spTgt spid="81"/>
                                        </p:tgtEl>
                                      </p:cBhvr>
                                    </p:animEffect>
                                    <p:set>
                                      <p:cBhvr>
                                        <p:cTn id="194"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67" grpId="0" animBg="1"/>
      <p:bldP spid="67" grpId="1" animBg="1"/>
      <p:bldP spid="68" grpId="0" animBg="1"/>
      <p:bldP spid="68"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60" grpId="0" animBg="1"/>
      <p:bldP spid="60" grpId="1" animBg="1"/>
      <p:bldP spid="62" grpId="0" animBg="1"/>
      <p:bldP spid="62" grpId="1" animBg="1"/>
      <p:bldP spid="63" grpId="0" animBg="1"/>
      <p:bldP spid="63" grpId="1" animBg="1"/>
      <p:bldP spid="65" grpId="0" animBg="1"/>
      <p:bldP spid="65" grpId="1" animBg="1"/>
      <p:bldP spid="58" grpId="0" animBg="1"/>
      <p:bldP spid="58" grpId="1" animBg="1"/>
      <p:bldP spid="59" grpId="0" animBg="1"/>
      <p:bldP spid="59" grpId="1" animBg="1"/>
      <p:bldP spid="57" grpId="0" animBg="1"/>
      <p:bldP spid="57" grpId="1" animBg="1"/>
      <p:bldP spid="56" grpId="0" animBg="1"/>
      <p:bldP spid="56" grpId="1" animBg="1"/>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正方形/長方形 307">
            <a:extLst>
              <a:ext uri="{FF2B5EF4-FFF2-40B4-BE49-F238E27FC236}">
                <a16:creationId xmlns:a16="http://schemas.microsoft.com/office/drawing/2014/main" id="{B1845D77-8C7B-5644-BFD4-24A5D76833B2}"/>
              </a:ext>
            </a:extLst>
          </p:cNvPr>
          <p:cNvSpPr/>
          <p:nvPr/>
        </p:nvSpPr>
        <p:spPr>
          <a:xfrm>
            <a:off x="5136250" y="2925233"/>
            <a:ext cx="744787" cy="622953"/>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9" name="正方形/長方形 308">
            <a:extLst>
              <a:ext uri="{FF2B5EF4-FFF2-40B4-BE49-F238E27FC236}">
                <a16:creationId xmlns:a16="http://schemas.microsoft.com/office/drawing/2014/main" id="{C34546C5-EBE4-C845-A1E2-D7ECDB1463A4}"/>
              </a:ext>
            </a:extLst>
          </p:cNvPr>
          <p:cNvSpPr/>
          <p:nvPr/>
        </p:nvSpPr>
        <p:spPr>
          <a:xfrm>
            <a:off x="5366316" y="3794184"/>
            <a:ext cx="744787" cy="815503"/>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正方形/長方形 309">
            <a:extLst>
              <a:ext uri="{FF2B5EF4-FFF2-40B4-BE49-F238E27FC236}">
                <a16:creationId xmlns:a16="http://schemas.microsoft.com/office/drawing/2014/main" id="{5C85B765-3C13-5A4A-BE53-5A5D8A0E7883}"/>
              </a:ext>
            </a:extLst>
          </p:cNvPr>
          <p:cNvSpPr/>
          <p:nvPr/>
        </p:nvSpPr>
        <p:spPr>
          <a:xfrm>
            <a:off x="7207851" y="3997901"/>
            <a:ext cx="744787" cy="61428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1" name="正方形/長方形 310">
            <a:extLst>
              <a:ext uri="{FF2B5EF4-FFF2-40B4-BE49-F238E27FC236}">
                <a16:creationId xmlns:a16="http://schemas.microsoft.com/office/drawing/2014/main" id="{55C6918F-71FC-F146-A68B-8A02415993F3}"/>
              </a:ext>
            </a:extLst>
          </p:cNvPr>
          <p:cNvSpPr/>
          <p:nvPr/>
        </p:nvSpPr>
        <p:spPr>
          <a:xfrm>
            <a:off x="6291228" y="4048991"/>
            <a:ext cx="744787" cy="56319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正方形/長方形 304">
            <a:extLst>
              <a:ext uri="{FF2B5EF4-FFF2-40B4-BE49-F238E27FC236}">
                <a16:creationId xmlns:a16="http://schemas.microsoft.com/office/drawing/2014/main" id="{B5DDF60F-B219-104E-B929-013564473104}"/>
              </a:ext>
            </a:extLst>
          </p:cNvPr>
          <p:cNvSpPr/>
          <p:nvPr/>
        </p:nvSpPr>
        <p:spPr>
          <a:xfrm>
            <a:off x="7578552" y="2813706"/>
            <a:ext cx="656574" cy="972237"/>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正方形/長方形 303">
            <a:extLst>
              <a:ext uri="{FF2B5EF4-FFF2-40B4-BE49-F238E27FC236}">
                <a16:creationId xmlns:a16="http://schemas.microsoft.com/office/drawing/2014/main" id="{67210034-6C7E-A84D-BE37-1AD225B4809F}"/>
              </a:ext>
            </a:extLst>
          </p:cNvPr>
          <p:cNvSpPr/>
          <p:nvPr/>
        </p:nvSpPr>
        <p:spPr>
          <a:xfrm>
            <a:off x="7306414" y="2030733"/>
            <a:ext cx="633047" cy="677472"/>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4" name="正方形/長方形 1053">
            <a:extLst>
              <a:ext uri="{FF2B5EF4-FFF2-40B4-BE49-F238E27FC236}">
                <a16:creationId xmlns:a16="http://schemas.microsoft.com/office/drawing/2014/main" id="{9CBA5606-28A7-554A-BD4F-8C3049D278D4}"/>
              </a:ext>
            </a:extLst>
          </p:cNvPr>
          <p:cNvSpPr/>
          <p:nvPr/>
        </p:nvSpPr>
        <p:spPr>
          <a:xfrm>
            <a:off x="5554373" y="1673210"/>
            <a:ext cx="744787" cy="73393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正方形/長方形 302">
            <a:extLst>
              <a:ext uri="{FF2B5EF4-FFF2-40B4-BE49-F238E27FC236}">
                <a16:creationId xmlns:a16="http://schemas.microsoft.com/office/drawing/2014/main" id="{83FA8F05-E1FE-1A49-9997-6995EE0C25D9}"/>
              </a:ext>
            </a:extLst>
          </p:cNvPr>
          <p:cNvSpPr/>
          <p:nvPr/>
        </p:nvSpPr>
        <p:spPr>
          <a:xfrm>
            <a:off x="6514907" y="1668809"/>
            <a:ext cx="633047" cy="608536"/>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9013147-75CA-A749-9697-A42AAE9DC839}"/>
              </a:ext>
            </a:extLst>
          </p:cNvPr>
          <p:cNvSpPr>
            <a:spLocks noGrp="1"/>
          </p:cNvSpPr>
          <p:nvPr>
            <p:ph type="title"/>
          </p:nvPr>
        </p:nvSpPr>
        <p:spPr/>
        <p:txBody>
          <a:bodyPr/>
          <a:lstStyle/>
          <a:p>
            <a:r>
              <a:rPr kumimoji="1" lang="en-US" altLang="ja-JP" dirty="0"/>
              <a:t>Docker</a:t>
            </a:r>
            <a:r>
              <a:rPr kumimoji="1" lang="ja-JP" altLang="en-US" dirty="0"/>
              <a:t>と</a:t>
            </a:r>
            <a:r>
              <a:rPr kumimoji="1" lang="en-US" altLang="ja-JP" dirty="0"/>
              <a:t>Kubernetes</a:t>
            </a:r>
            <a:endParaRPr kumimoji="1" lang="ja-JP" altLang="en-US" dirty="0"/>
          </a:p>
        </p:txBody>
      </p:sp>
      <p:grpSp>
        <p:nvGrpSpPr>
          <p:cNvPr id="9" name="グループ化 8">
            <a:extLst>
              <a:ext uri="{FF2B5EF4-FFF2-40B4-BE49-F238E27FC236}">
                <a16:creationId xmlns:a16="http://schemas.microsoft.com/office/drawing/2014/main" id="{D0E07C31-BCF3-A74B-966A-1DB387305608}"/>
              </a:ext>
            </a:extLst>
          </p:cNvPr>
          <p:cNvGrpSpPr/>
          <p:nvPr/>
        </p:nvGrpSpPr>
        <p:grpSpPr>
          <a:xfrm>
            <a:off x="812800" y="4402629"/>
            <a:ext cx="746369" cy="636953"/>
            <a:chOff x="883138" y="3966308"/>
            <a:chExt cx="746369" cy="636953"/>
          </a:xfrm>
        </p:grpSpPr>
        <p:sp>
          <p:nvSpPr>
            <p:cNvPr id="3" name="直方体 2">
              <a:extLst>
                <a:ext uri="{FF2B5EF4-FFF2-40B4-BE49-F238E27FC236}">
                  <a16:creationId xmlns:a16="http://schemas.microsoft.com/office/drawing/2014/main" id="{21C5B0EA-28A1-4D46-A2F2-7F414689F0FC}"/>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013698C9-C7BF-484B-9B18-9683A27F3ED1}"/>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44C07CDF-1286-4240-90EF-45ECF127ADC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角丸四角形 5">
              <a:extLst>
                <a:ext uri="{FF2B5EF4-FFF2-40B4-BE49-F238E27FC236}">
                  <a16:creationId xmlns:a16="http://schemas.microsoft.com/office/drawing/2014/main" id="{5C8406CC-D9B5-2D4E-8197-5E39D36BF56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C541C317-D7BE-D941-A4A5-5AB13FA55DB8}"/>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角丸四角形 7">
              <a:extLst>
                <a:ext uri="{FF2B5EF4-FFF2-40B4-BE49-F238E27FC236}">
                  <a16:creationId xmlns:a16="http://schemas.microsoft.com/office/drawing/2014/main" id="{FF1BB8B7-7F9A-8B40-B8ED-3962CC1DCC71}"/>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8" name="グループ化 177">
            <a:extLst>
              <a:ext uri="{FF2B5EF4-FFF2-40B4-BE49-F238E27FC236}">
                <a16:creationId xmlns:a16="http://schemas.microsoft.com/office/drawing/2014/main" id="{0F8B7E0E-6E32-3E43-B2AA-1CE53D64B9AA}"/>
              </a:ext>
            </a:extLst>
          </p:cNvPr>
          <p:cNvGrpSpPr/>
          <p:nvPr/>
        </p:nvGrpSpPr>
        <p:grpSpPr>
          <a:xfrm>
            <a:off x="1954051" y="2342703"/>
            <a:ext cx="628377" cy="676637"/>
            <a:chOff x="1946992" y="1593771"/>
            <a:chExt cx="628377" cy="676637"/>
          </a:xfrm>
        </p:grpSpPr>
        <p:grpSp>
          <p:nvGrpSpPr>
            <p:cNvPr id="17" name="グループ化 16">
              <a:extLst>
                <a:ext uri="{FF2B5EF4-FFF2-40B4-BE49-F238E27FC236}">
                  <a16:creationId xmlns:a16="http://schemas.microsoft.com/office/drawing/2014/main" id="{4EA7C6E0-59F1-FA4A-B801-723012E8859F}"/>
                </a:ext>
              </a:extLst>
            </p:cNvPr>
            <p:cNvGrpSpPr/>
            <p:nvPr/>
          </p:nvGrpSpPr>
          <p:grpSpPr>
            <a:xfrm>
              <a:off x="1946992" y="2107001"/>
              <a:ext cx="191477" cy="163407"/>
              <a:chOff x="883138" y="3966308"/>
              <a:chExt cx="746369" cy="636953"/>
            </a:xfrm>
          </p:grpSpPr>
          <p:sp>
            <p:nvSpPr>
              <p:cNvPr id="18" name="直方体 17">
                <a:extLst>
                  <a:ext uri="{FF2B5EF4-FFF2-40B4-BE49-F238E27FC236}">
                    <a16:creationId xmlns:a16="http://schemas.microsoft.com/office/drawing/2014/main" id="{8319E30B-9DDE-B14B-9D36-AD1040D64C6D}"/>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角丸四角形 18">
                <a:extLst>
                  <a:ext uri="{FF2B5EF4-FFF2-40B4-BE49-F238E27FC236}">
                    <a16:creationId xmlns:a16="http://schemas.microsoft.com/office/drawing/2014/main" id="{89CAB527-512D-F449-9E60-2F6B9C76D94F}"/>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角丸四角形 19">
                <a:extLst>
                  <a:ext uri="{FF2B5EF4-FFF2-40B4-BE49-F238E27FC236}">
                    <a16:creationId xmlns:a16="http://schemas.microsoft.com/office/drawing/2014/main" id="{FBBF8F45-1757-F942-BC81-8EEF73506E5E}"/>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a:extLst>
                  <a:ext uri="{FF2B5EF4-FFF2-40B4-BE49-F238E27FC236}">
                    <a16:creationId xmlns:a16="http://schemas.microsoft.com/office/drawing/2014/main" id="{4C4E3DD6-CF4E-5149-8EE6-7D4F187B1DA8}"/>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a:extLst>
                  <a:ext uri="{FF2B5EF4-FFF2-40B4-BE49-F238E27FC236}">
                    <a16:creationId xmlns:a16="http://schemas.microsoft.com/office/drawing/2014/main" id="{D03882FE-CB2B-0340-9AA7-30D519CB321E}"/>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a:extLst>
                  <a:ext uri="{FF2B5EF4-FFF2-40B4-BE49-F238E27FC236}">
                    <a16:creationId xmlns:a16="http://schemas.microsoft.com/office/drawing/2014/main" id="{467B5D8B-BE78-6E43-83EA-DE33970CF06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グループ化 23">
              <a:extLst>
                <a:ext uri="{FF2B5EF4-FFF2-40B4-BE49-F238E27FC236}">
                  <a16:creationId xmlns:a16="http://schemas.microsoft.com/office/drawing/2014/main" id="{A026CFEE-6A95-7243-9A1E-55D9D119BCC2}"/>
                </a:ext>
              </a:extLst>
            </p:cNvPr>
            <p:cNvGrpSpPr/>
            <p:nvPr/>
          </p:nvGrpSpPr>
          <p:grpSpPr>
            <a:xfrm>
              <a:off x="2097223" y="2107001"/>
              <a:ext cx="191477" cy="163407"/>
              <a:chOff x="883138" y="3966308"/>
              <a:chExt cx="746369" cy="636953"/>
            </a:xfrm>
          </p:grpSpPr>
          <p:sp>
            <p:nvSpPr>
              <p:cNvPr id="25" name="直方体 24">
                <a:extLst>
                  <a:ext uri="{FF2B5EF4-FFF2-40B4-BE49-F238E27FC236}">
                    <a16:creationId xmlns:a16="http://schemas.microsoft.com/office/drawing/2014/main" id="{D32ADD97-7A6E-EA4D-B48C-85EDFE473EC2}"/>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角丸四角形 25">
                <a:extLst>
                  <a:ext uri="{FF2B5EF4-FFF2-40B4-BE49-F238E27FC236}">
                    <a16:creationId xmlns:a16="http://schemas.microsoft.com/office/drawing/2014/main" id="{7165898E-115E-9848-A3A0-68467B66287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a:extLst>
                  <a:ext uri="{FF2B5EF4-FFF2-40B4-BE49-F238E27FC236}">
                    <a16:creationId xmlns:a16="http://schemas.microsoft.com/office/drawing/2014/main" id="{C892C34F-60DA-984D-AA47-8D08AFF3540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角丸四角形 27">
                <a:extLst>
                  <a:ext uri="{FF2B5EF4-FFF2-40B4-BE49-F238E27FC236}">
                    <a16:creationId xmlns:a16="http://schemas.microsoft.com/office/drawing/2014/main" id="{2A21FF89-251E-4745-A261-1FB0A3093E05}"/>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2FE2D73D-A342-4C41-9446-F6EFA33BB222}"/>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a:extLst>
                  <a:ext uri="{FF2B5EF4-FFF2-40B4-BE49-F238E27FC236}">
                    <a16:creationId xmlns:a16="http://schemas.microsoft.com/office/drawing/2014/main" id="{4D62CFA8-C16C-E145-B658-EF0ED19F00B0}"/>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グループ化 30">
              <a:extLst>
                <a:ext uri="{FF2B5EF4-FFF2-40B4-BE49-F238E27FC236}">
                  <a16:creationId xmlns:a16="http://schemas.microsoft.com/office/drawing/2014/main" id="{D217D758-E696-E44C-AD3C-FDFB559DD7FA}"/>
                </a:ext>
              </a:extLst>
            </p:cNvPr>
            <p:cNvGrpSpPr/>
            <p:nvPr/>
          </p:nvGrpSpPr>
          <p:grpSpPr>
            <a:xfrm>
              <a:off x="2243320" y="2107001"/>
              <a:ext cx="191477" cy="163407"/>
              <a:chOff x="883138" y="3966308"/>
              <a:chExt cx="746369" cy="636953"/>
            </a:xfrm>
          </p:grpSpPr>
          <p:sp>
            <p:nvSpPr>
              <p:cNvPr id="32" name="直方体 31">
                <a:extLst>
                  <a:ext uri="{FF2B5EF4-FFF2-40B4-BE49-F238E27FC236}">
                    <a16:creationId xmlns:a16="http://schemas.microsoft.com/office/drawing/2014/main" id="{6852153A-605C-2A4D-A76A-B51FE84E6839}"/>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74915341-C07D-E640-9691-4031D18A05EC}"/>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a:extLst>
                  <a:ext uri="{FF2B5EF4-FFF2-40B4-BE49-F238E27FC236}">
                    <a16:creationId xmlns:a16="http://schemas.microsoft.com/office/drawing/2014/main" id="{0D24FB25-8FCD-FC4D-B04B-B3ED62C8D791}"/>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B4362E6E-2881-474E-9845-AA622566CB53}"/>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角丸四角形 35">
                <a:extLst>
                  <a:ext uri="{FF2B5EF4-FFF2-40B4-BE49-F238E27FC236}">
                    <a16:creationId xmlns:a16="http://schemas.microsoft.com/office/drawing/2014/main" id="{924AC953-C8FD-9444-BD1D-EE83F0F77C75}"/>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角丸四角形 36">
                <a:extLst>
                  <a:ext uri="{FF2B5EF4-FFF2-40B4-BE49-F238E27FC236}">
                    <a16:creationId xmlns:a16="http://schemas.microsoft.com/office/drawing/2014/main" id="{A03AF520-092F-164B-9B79-EDA3C989F8C8}"/>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8" name="グループ化 37">
              <a:extLst>
                <a:ext uri="{FF2B5EF4-FFF2-40B4-BE49-F238E27FC236}">
                  <a16:creationId xmlns:a16="http://schemas.microsoft.com/office/drawing/2014/main" id="{1D116BA6-C3AB-9444-8531-433F33B2294C}"/>
                </a:ext>
              </a:extLst>
            </p:cNvPr>
            <p:cNvGrpSpPr/>
            <p:nvPr/>
          </p:nvGrpSpPr>
          <p:grpSpPr>
            <a:xfrm>
              <a:off x="2379738" y="2102469"/>
              <a:ext cx="191477" cy="163407"/>
              <a:chOff x="883138" y="3966308"/>
              <a:chExt cx="746369" cy="636953"/>
            </a:xfrm>
          </p:grpSpPr>
          <p:sp>
            <p:nvSpPr>
              <p:cNvPr id="39" name="直方体 38">
                <a:extLst>
                  <a:ext uri="{FF2B5EF4-FFF2-40B4-BE49-F238E27FC236}">
                    <a16:creationId xmlns:a16="http://schemas.microsoft.com/office/drawing/2014/main" id="{4D2B8E13-2165-A647-B33B-69BC3EE8B73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角丸四角形 39">
                <a:extLst>
                  <a:ext uri="{FF2B5EF4-FFF2-40B4-BE49-F238E27FC236}">
                    <a16:creationId xmlns:a16="http://schemas.microsoft.com/office/drawing/2014/main" id="{2C5BD1CF-B97A-3948-A450-57EB043E9CE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a:extLst>
                  <a:ext uri="{FF2B5EF4-FFF2-40B4-BE49-F238E27FC236}">
                    <a16:creationId xmlns:a16="http://schemas.microsoft.com/office/drawing/2014/main" id="{D21AFF3E-10F1-8144-8759-FB0A57B11848}"/>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a:extLst>
                  <a:ext uri="{FF2B5EF4-FFF2-40B4-BE49-F238E27FC236}">
                    <a16:creationId xmlns:a16="http://schemas.microsoft.com/office/drawing/2014/main" id="{EBE5E50B-A9FC-CA4B-A18D-55B5C2992C2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a:extLst>
                  <a:ext uri="{FF2B5EF4-FFF2-40B4-BE49-F238E27FC236}">
                    <a16:creationId xmlns:a16="http://schemas.microsoft.com/office/drawing/2014/main" id="{BED2181D-C590-3640-BA35-EF5C229FD1C5}"/>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角丸四角形 43">
                <a:extLst>
                  <a:ext uri="{FF2B5EF4-FFF2-40B4-BE49-F238E27FC236}">
                    <a16:creationId xmlns:a16="http://schemas.microsoft.com/office/drawing/2014/main" id="{5AF5357F-00A7-4547-83A9-3F1A92C14109}"/>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グループ化 79">
              <a:extLst>
                <a:ext uri="{FF2B5EF4-FFF2-40B4-BE49-F238E27FC236}">
                  <a16:creationId xmlns:a16="http://schemas.microsoft.com/office/drawing/2014/main" id="{E2952198-5BB3-1742-8F81-A6A0E6E74BAE}"/>
                </a:ext>
              </a:extLst>
            </p:cNvPr>
            <p:cNvGrpSpPr/>
            <p:nvPr/>
          </p:nvGrpSpPr>
          <p:grpSpPr>
            <a:xfrm>
              <a:off x="1951146" y="1934421"/>
              <a:ext cx="191477" cy="163407"/>
              <a:chOff x="883138" y="3966308"/>
              <a:chExt cx="746369" cy="636953"/>
            </a:xfrm>
          </p:grpSpPr>
          <p:sp>
            <p:nvSpPr>
              <p:cNvPr id="81" name="直方体 80">
                <a:extLst>
                  <a:ext uri="{FF2B5EF4-FFF2-40B4-BE49-F238E27FC236}">
                    <a16:creationId xmlns:a16="http://schemas.microsoft.com/office/drawing/2014/main" id="{F6F68116-9638-D64F-B767-58F9C2939DDD}"/>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a:extLst>
                  <a:ext uri="{FF2B5EF4-FFF2-40B4-BE49-F238E27FC236}">
                    <a16:creationId xmlns:a16="http://schemas.microsoft.com/office/drawing/2014/main" id="{70450E12-7D35-F848-832A-DCB37C2624F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a:extLst>
                  <a:ext uri="{FF2B5EF4-FFF2-40B4-BE49-F238E27FC236}">
                    <a16:creationId xmlns:a16="http://schemas.microsoft.com/office/drawing/2014/main" id="{F5CDE538-1666-B94E-ABD9-8EAF1D5B1253}"/>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a:extLst>
                  <a:ext uri="{FF2B5EF4-FFF2-40B4-BE49-F238E27FC236}">
                    <a16:creationId xmlns:a16="http://schemas.microsoft.com/office/drawing/2014/main" id="{4116C6DD-AD5B-8743-A36F-95F98372437B}"/>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角丸四角形 84">
                <a:extLst>
                  <a:ext uri="{FF2B5EF4-FFF2-40B4-BE49-F238E27FC236}">
                    <a16:creationId xmlns:a16="http://schemas.microsoft.com/office/drawing/2014/main" id="{1D1CA8C9-E8E4-7345-B5F4-807AABFDD2EC}"/>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角丸四角形 85">
                <a:extLst>
                  <a:ext uri="{FF2B5EF4-FFF2-40B4-BE49-F238E27FC236}">
                    <a16:creationId xmlns:a16="http://schemas.microsoft.com/office/drawing/2014/main" id="{57CD786D-E59C-6942-92B4-2BCCD8DF09A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グループ化 86">
              <a:extLst>
                <a:ext uri="{FF2B5EF4-FFF2-40B4-BE49-F238E27FC236}">
                  <a16:creationId xmlns:a16="http://schemas.microsoft.com/office/drawing/2014/main" id="{99DCDC02-5C20-C74A-B774-F07DFEF1DDD9}"/>
                </a:ext>
              </a:extLst>
            </p:cNvPr>
            <p:cNvGrpSpPr/>
            <p:nvPr/>
          </p:nvGrpSpPr>
          <p:grpSpPr>
            <a:xfrm>
              <a:off x="2101377" y="1934421"/>
              <a:ext cx="191477" cy="163407"/>
              <a:chOff x="883138" y="3966308"/>
              <a:chExt cx="746369" cy="636953"/>
            </a:xfrm>
          </p:grpSpPr>
          <p:sp>
            <p:nvSpPr>
              <p:cNvPr id="88" name="直方体 87">
                <a:extLst>
                  <a:ext uri="{FF2B5EF4-FFF2-40B4-BE49-F238E27FC236}">
                    <a16:creationId xmlns:a16="http://schemas.microsoft.com/office/drawing/2014/main" id="{32BB2511-11A5-B645-956A-77E94C4AEDE9}"/>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角丸四角形 88">
                <a:extLst>
                  <a:ext uri="{FF2B5EF4-FFF2-40B4-BE49-F238E27FC236}">
                    <a16:creationId xmlns:a16="http://schemas.microsoft.com/office/drawing/2014/main" id="{B63C1D57-C599-AB4F-8FF7-20287A035C4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角丸四角形 89">
                <a:extLst>
                  <a:ext uri="{FF2B5EF4-FFF2-40B4-BE49-F238E27FC236}">
                    <a16:creationId xmlns:a16="http://schemas.microsoft.com/office/drawing/2014/main" id="{96CADD9B-9ED7-BF42-954A-D8B3CB2DB209}"/>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角丸四角形 90">
                <a:extLst>
                  <a:ext uri="{FF2B5EF4-FFF2-40B4-BE49-F238E27FC236}">
                    <a16:creationId xmlns:a16="http://schemas.microsoft.com/office/drawing/2014/main" id="{234E55DF-10F1-1C49-9DC9-70E7142F65D0}"/>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角丸四角形 91">
                <a:extLst>
                  <a:ext uri="{FF2B5EF4-FFF2-40B4-BE49-F238E27FC236}">
                    <a16:creationId xmlns:a16="http://schemas.microsoft.com/office/drawing/2014/main" id="{D56B46A1-5CDF-6E4E-8C14-F9C712A92653}"/>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角丸四角形 92">
                <a:extLst>
                  <a:ext uri="{FF2B5EF4-FFF2-40B4-BE49-F238E27FC236}">
                    <a16:creationId xmlns:a16="http://schemas.microsoft.com/office/drawing/2014/main" id="{5A9C768D-9EC2-6946-AC55-47A24E090D2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グループ化 93">
              <a:extLst>
                <a:ext uri="{FF2B5EF4-FFF2-40B4-BE49-F238E27FC236}">
                  <a16:creationId xmlns:a16="http://schemas.microsoft.com/office/drawing/2014/main" id="{9C239E23-52A4-944E-BEA7-0EF4B80B8900}"/>
                </a:ext>
              </a:extLst>
            </p:cNvPr>
            <p:cNvGrpSpPr/>
            <p:nvPr/>
          </p:nvGrpSpPr>
          <p:grpSpPr>
            <a:xfrm>
              <a:off x="2247474" y="1934421"/>
              <a:ext cx="191477" cy="163407"/>
              <a:chOff x="883138" y="3966308"/>
              <a:chExt cx="746369" cy="636953"/>
            </a:xfrm>
          </p:grpSpPr>
          <p:sp>
            <p:nvSpPr>
              <p:cNvPr id="95" name="直方体 94">
                <a:extLst>
                  <a:ext uri="{FF2B5EF4-FFF2-40B4-BE49-F238E27FC236}">
                    <a16:creationId xmlns:a16="http://schemas.microsoft.com/office/drawing/2014/main" id="{DDF586BE-8506-3348-98C3-2837BE3D07E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a:extLst>
                  <a:ext uri="{FF2B5EF4-FFF2-40B4-BE49-F238E27FC236}">
                    <a16:creationId xmlns:a16="http://schemas.microsoft.com/office/drawing/2014/main" id="{C8B8A8AE-400A-034E-916A-BC48A69E203C}"/>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角丸四角形 96">
                <a:extLst>
                  <a:ext uri="{FF2B5EF4-FFF2-40B4-BE49-F238E27FC236}">
                    <a16:creationId xmlns:a16="http://schemas.microsoft.com/office/drawing/2014/main" id="{16072AB9-73B4-124E-B8C7-3066402EFA7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角丸四角形 97">
                <a:extLst>
                  <a:ext uri="{FF2B5EF4-FFF2-40B4-BE49-F238E27FC236}">
                    <a16:creationId xmlns:a16="http://schemas.microsoft.com/office/drawing/2014/main" id="{826C8B31-2ACB-E543-ACE3-B62B6B90D53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角丸四角形 98">
                <a:extLst>
                  <a:ext uri="{FF2B5EF4-FFF2-40B4-BE49-F238E27FC236}">
                    <a16:creationId xmlns:a16="http://schemas.microsoft.com/office/drawing/2014/main" id="{AA10E476-A1BD-714A-B69E-CE99E858D507}"/>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a:extLst>
                  <a:ext uri="{FF2B5EF4-FFF2-40B4-BE49-F238E27FC236}">
                    <a16:creationId xmlns:a16="http://schemas.microsoft.com/office/drawing/2014/main" id="{A384DBD5-0807-D446-B501-3C2BF333DC0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グループ化 100">
              <a:extLst>
                <a:ext uri="{FF2B5EF4-FFF2-40B4-BE49-F238E27FC236}">
                  <a16:creationId xmlns:a16="http://schemas.microsoft.com/office/drawing/2014/main" id="{6C193547-D33A-5F4F-B1FF-5D29EC0B5F1E}"/>
                </a:ext>
              </a:extLst>
            </p:cNvPr>
            <p:cNvGrpSpPr/>
            <p:nvPr/>
          </p:nvGrpSpPr>
          <p:grpSpPr>
            <a:xfrm>
              <a:off x="2383892" y="1929889"/>
              <a:ext cx="191477" cy="163407"/>
              <a:chOff x="883138" y="3966308"/>
              <a:chExt cx="746369" cy="636953"/>
            </a:xfrm>
          </p:grpSpPr>
          <p:sp>
            <p:nvSpPr>
              <p:cNvPr id="102" name="直方体 101">
                <a:extLst>
                  <a:ext uri="{FF2B5EF4-FFF2-40B4-BE49-F238E27FC236}">
                    <a16:creationId xmlns:a16="http://schemas.microsoft.com/office/drawing/2014/main" id="{DF928297-42C6-2B40-AD10-B9595B7A90A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角丸四角形 102">
                <a:extLst>
                  <a:ext uri="{FF2B5EF4-FFF2-40B4-BE49-F238E27FC236}">
                    <a16:creationId xmlns:a16="http://schemas.microsoft.com/office/drawing/2014/main" id="{28537A80-971F-A248-9535-647BFBE37C4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角丸四角形 103">
                <a:extLst>
                  <a:ext uri="{FF2B5EF4-FFF2-40B4-BE49-F238E27FC236}">
                    <a16:creationId xmlns:a16="http://schemas.microsoft.com/office/drawing/2014/main" id="{A4DA5C7B-D39E-8946-90CB-4701CBD69B5D}"/>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角丸四角形 104">
                <a:extLst>
                  <a:ext uri="{FF2B5EF4-FFF2-40B4-BE49-F238E27FC236}">
                    <a16:creationId xmlns:a16="http://schemas.microsoft.com/office/drawing/2014/main" id="{9824E883-F6F3-9C42-A721-2B5ED92F37FD}"/>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角丸四角形 105">
                <a:extLst>
                  <a:ext uri="{FF2B5EF4-FFF2-40B4-BE49-F238E27FC236}">
                    <a16:creationId xmlns:a16="http://schemas.microsoft.com/office/drawing/2014/main" id="{DE61B40C-6065-6E42-AFC2-D29A5704EA53}"/>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角丸四角形 106">
                <a:extLst>
                  <a:ext uri="{FF2B5EF4-FFF2-40B4-BE49-F238E27FC236}">
                    <a16:creationId xmlns:a16="http://schemas.microsoft.com/office/drawing/2014/main" id="{EEB6AB98-041C-A94A-9E8C-AE28589BF6D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グループ化 107">
              <a:extLst>
                <a:ext uri="{FF2B5EF4-FFF2-40B4-BE49-F238E27FC236}">
                  <a16:creationId xmlns:a16="http://schemas.microsoft.com/office/drawing/2014/main" id="{3BB876A0-3C7E-0B41-A857-A2C341F08C1B}"/>
                </a:ext>
              </a:extLst>
            </p:cNvPr>
            <p:cNvGrpSpPr/>
            <p:nvPr/>
          </p:nvGrpSpPr>
          <p:grpSpPr>
            <a:xfrm>
              <a:off x="1951146" y="1766495"/>
              <a:ext cx="191477" cy="163407"/>
              <a:chOff x="883138" y="3966308"/>
              <a:chExt cx="746369" cy="636953"/>
            </a:xfrm>
          </p:grpSpPr>
          <p:sp>
            <p:nvSpPr>
              <p:cNvPr id="109" name="直方体 108">
                <a:extLst>
                  <a:ext uri="{FF2B5EF4-FFF2-40B4-BE49-F238E27FC236}">
                    <a16:creationId xmlns:a16="http://schemas.microsoft.com/office/drawing/2014/main" id="{7BEF5630-0D81-A24E-AA97-36A93C29D8EB}"/>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角丸四角形 109">
                <a:extLst>
                  <a:ext uri="{FF2B5EF4-FFF2-40B4-BE49-F238E27FC236}">
                    <a16:creationId xmlns:a16="http://schemas.microsoft.com/office/drawing/2014/main" id="{65160E01-7271-0B48-A157-FD1B18F848F2}"/>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a:extLst>
                  <a:ext uri="{FF2B5EF4-FFF2-40B4-BE49-F238E27FC236}">
                    <a16:creationId xmlns:a16="http://schemas.microsoft.com/office/drawing/2014/main" id="{68266136-6B5B-6249-87D3-2702BB622F63}"/>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角丸四角形 111">
                <a:extLst>
                  <a:ext uri="{FF2B5EF4-FFF2-40B4-BE49-F238E27FC236}">
                    <a16:creationId xmlns:a16="http://schemas.microsoft.com/office/drawing/2014/main" id="{1BCBBC04-2BE7-6149-B43E-4C9D3DEADC2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角丸四角形 112">
                <a:extLst>
                  <a:ext uri="{FF2B5EF4-FFF2-40B4-BE49-F238E27FC236}">
                    <a16:creationId xmlns:a16="http://schemas.microsoft.com/office/drawing/2014/main" id="{6D4CA4A3-A400-B949-AF40-54CA0DFDB67F}"/>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角丸四角形 113">
                <a:extLst>
                  <a:ext uri="{FF2B5EF4-FFF2-40B4-BE49-F238E27FC236}">
                    <a16:creationId xmlns:a16="http://schemas.microsoft.com/office/drawing/2014/main" id="{1C135E9C-1D1B-8946-A1F4-5097A4F865D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グループ化 114">
              <a:extLst>
                <a:ext uri="{FF2B5EF4-FFF2-40B4-BE49-F238E27FC236}">
                  <a16:creationId xmlns:a16="http://schemas.microsoft.com/office/drawing/2014/main" id="{1F532BAD-1FB1-AF41-9050-549BE17D0E99}"/>
                </a:ext>
              </a:extLst>
            </p:cNvPr>
            <p:cNvGrpSpPr/>
            <p:nvPr/>
          </p:nvGrpSpPr>
          <p:grpSpPr>
            <a:xfrm>
              <a:off x="2101377" y="1766495"/>
              <a:ext cx="191477" cy="163407"/>
              <a:chOff x="883138" y="3966308"/>
              <a:chExt cx="746369" cy="636953"/>
            </a:xfrm>
          </p:grpSpPr>
          <p:sp>
            <p:nvSpPr>
              <p:cNvPr id="116" name="直方体 115">
                <a:extLst>
                  <a:ext uri="{FF2B5EF4-FFF2-40B4-BE49-F238E27FC236}">
                    <a16:creationId xmlns:a16="http://schemas.microsoft.com/office/drawing/2014/main" id="{B8F32920-A7B9-134C-9016-059FB1F7ACF2}"/>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角丸四角形 116">
                <a:extLst>
                  <a:ext uri="{FF2B5EF4-FFF2-40B4-BE49-F238E27FC236}">
                    <a16:creationId xmlns:a16="http://schemas.microsoft.com/office/drawing/2014/main" id="{2531FAFE-CF5D-C04A-B501-22BB79074676}"/>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a:extLst>
                  <a:ext uri="{FF2B5EF4-FFF2-40B4-BE49-F238E27FC236}">
                    <a16:creationId xmlns:a16="http://schemas.microsoft.com/office/drawing/2014/main" id="{EA86A865-C896-F544-BACB-8CE463D08370}"/>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a:extLst>
                  <a:ext uri="{FF2B5EF4-FFF2-40B4-BE49-F238E27FC236}">
                    <a16:creationId xmlns:a16="http://schemas.microsoft.com/office/drawing/2014/main" id="{A2CA422A-1827-AB4F-80BB-8BB7DEEFBE77}"/>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a:extLst>
                  <a:ext uri="{FF2B5EF4-FFF2-40B4-BE49-F238E27FC236}">
                    <a16:creationId xmlns:a16="http://schemas.microsoft.com/office/drawing/2014/main" id="{94903AF0-8926-2942-91DE-7EF2022562F7}"/>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角丸四角形 120">
                <a:extLst>
                  <a:ext uri="{FF2B5EF4-FFF2-40B4-BE49-F238E27FC236}">
                    <a16:creationId xmlns:a16="http://schemas.microsoft.com/office/drawing/2014/main" id="{6CE5BCF9-CC6B-6F4F-B242-15B4D083FBE5}"/>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 name="グループ化 121">
              <a:extLst>
                <a:ext uri="{FF2B5EF4-FFF2-40B4-BE49-F238E27FC236}">
                  <a16:creationId xmlns:a16="http://schemas.microsoft.com/office/drawing/2014/main" id="{29955532-7E89-E449-ABEA-DB7D999B5E71}"/>
                </a:ext>
              </a:extLst>
            </p:cNvPr>
            <p:cNvGrpSpPr/>
            <p:nvPr/>
          </p:nvGrpSpPr>
          <p:grpSpPr>
            <a:xfrm>
              <a:off x="2247474" y="1766495"/>
              <a:ext cx="191477" cy="163407"/>
              <a:chOff x="883138" y="3966308"/>
              <a:chExt cx="746369" cy="636953"/>
            </a:xfrm>
          </p:grpSpPr>
          <p:sp>
            <p:nvSpPr>
              <p:cNvPr id="123" name="直方体 122">
                <a:extLst>
                  <a:ext uri="{FF2B5EF4-FFF2-40B4-BE49-F238E27FC236}">
                    <a16:creationId xmlns:a16="http://schemas.microsoft.com/office/drawing/2014/main" id="{7586D9E2-4662-AA46-A9D4-8BD6FE62CDD6}"/>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角丸四角形 123">
                <a:extLst>
                  <a:ext uri="{FF2B5EF4-FFF2-40B4-BE49-F238E27FC236}">
                    <a16:creationId xmlns:a16="http://schemas.microsoft.com/office/drawing/2014/main" id="{45B741F4-0B66-0B44-8A15-CFB80A70784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角丸四角形 124">
                <a:extLst>
                  <a:ext uri="{FF2B5EF4-FFF2-40B4-BE49-F238E27FC236}">
                    <a16:creationId xmlns:a16="http://schemas.microsoft.com/office/drawing/2014/main" id="{213DD3BC-CEB0-DC46-9386-ADB0B6364D00}"/>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角丸四角形 125">
                <a:extLst>
                  <a:ext uri="{FF2B5EF4-FFF2-40B4-BE49-F238E27FC236}">
                    <a16:creationId xmlns:a16="http://schemas.microsoft.com/office/drawing/2014/main" id="{06F58A4C-2C21-F344-8C16-08AE09CA86F9}"/>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角丸四角形 126">
                <a:extLst>
                  <a:ext uri="{FF2B5EF4-FFF2-40B4-BE49-F238E27FC236}">
                    <a16:creationId xmlns:a16="http://schemas.microsoft.com/office/drawing/2014/main" id="{3641B846-4542-EC48-AC33-C65BC3C7F88F}"/>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角丸四角形 127">
                <a:extLst>
                  <a:ext uri="{FF2B5EF4-FFF2-40B4-BE49-F238E27FC236}">
                    <a16:creationId xmlns:a16="http://schemas.microsoft.com/office/drawing/2014/main" id="{61632C10-D904-4749-A637-D9E4063CD40C}"/>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9" name="グループ化 128">
              <a:extLst>
                <a:ext uri="{FF2B5EF4-FFF2-40B4-BE49-F238E27FC236}">
                  <a16:creationId xmlns:a16="http://schemas.microsoft.com/office/drawing/2014/main" id="{67E252F5-999D-2F47-9562-1DC023944140}"/>
                </a:ext>
              </a:extLst>
            </p:cNvPr>
            <p:cNvGrpSpPr/>
            <p:nvPr/>
          </p:nvGrpSpPr>
          <p:grpSpPr>
            <a:xfrm>
              <a:off x="2383892" y="1761963"/>
              <a:ext cx="191477" cy="163407"/>
              <a:chOff x="883138" y="3966308"/>
              <a:chExt cx="746369" cy="636953"/>
            </a:xfrm>
          </p:grpSpPr>
          <p:sp>
            <p:nvSpPr>
              <p:cNvPr id="130" name="直方体 129">
                <a:extLst>
                  <a:ext uri="{FF2B5EF4-FFF2-40B4-BE49-F238E27FC236}">
                    <a16:creationId xmlns:a16="http://schemas.microsoft.com/office/drawing/2014/main" id="{37B95532-20E0-E041-B0AF-C039CE0CA067}"/>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a:extLst>
                  <a:ext uri="{FF2B5EF4-FFF2-40B4-BE49-F238E27FC236}">
                    <a16:creationId xmlns:a16="http://schemas.microsoft.com/office/drawing/2014/main" id="{79E99D8E-B833-CD4E-ADB1-1EEB7A578D94}"/>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角丸四角形 131">
                <a:extLst>
                  <a:ext uri="{FF2B5EF4-FFF2-40B4-BE49-F238E27FC236}">
                    <a16:creationId xmlns:a16="http://schemas.microsoft.com/office/drawing/2014/main" id="{B6DB664E-41CE-D74D-A5CF-E965C9174E88}"/>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角丸四角形 132">
                <a:extLst>
                  <a:ext uri="{FF2B5EF4-FFF2-40B4-BE49-F238E27FC236}">
                    <a16:creationId xmlns:a16="http://schemas.microsoft.com/office/drawing/2014/main" id="{88BF999F-2400-6E4A-AE16-62BECAEC67F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角丸四角形 133">
                <a:extLst>
                  <a:ext uri="{FF2B5EF4-FFF2-40B4-BE49-F238E27FC236}">
                    <a16:creationId xmlns:a16="http://schemas.microsoft.com/office/drawing/2014/main" id="{ADD7886E-DF72-F24E-B54B-794C79C53F5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a:extLst>
                  <a:ext uri="{FF2B5EF4-FFF2-40B4-BE49-F238E27FC236}">
                    <a16:creationId xmlns:a16="http://schemas.microsoft.com/office/drawing/2014/main" id="{7F2D709E-8072-7C4F-9926-DD269F8BC82A}"/>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グループ化 135">
              <a:extLst>
                <a:ext uri="{FF2B5EF4-FFF2-40B4-BE49-F238E27FC236}">
                  <a16:creationId xmlns:a16="http://schemas.microsoft.com/office/drawing/2014/main" id="{3FC98B5C-1E78-9542-9BCE-04CE5DCD0256}"/>
                </a:ext>
              </a:extLst>
            </p:cNvPr>
            <p:cNvGrpSpPr/>
            <p:nvPr/>
          </p:nvGrpSpPr>
          <p:grpSpPr>
            <a:xfrm>
              <a:off x="1949855" y="1598303"/>
              <a:ext cx="191477" cy="163407"/>
              <a:chOff x="883138" y="3966308"/>
              <a:chExt cx="746369" cy="636953"/>
            </a:xfrm>
          </p:grpSpPr>
          <p:sp>
            <p:nvSpPr>
              <p:cNvPr id="137" name="直方体 136">
                <a:extLst>
                  <a:ext uri="{FF2B5EF4-FFF2-40B4-BE49-F238E27FC236}">
                    <a16:creationId xmlns:a16="http://schemas.microsoft.com/office/drawing/2014/main" id="{A107D06F-5B4B-CB48-81F0-2321C6AF0301}"/>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a:extLst>
                  <a:ext uri="{FF2B5EF4-FFF2-40B4-BE49-F238E27FC236}">
                    <a16:creationId xmlns:a16="http://schemas.microsoft.com/office/drawing/2014/main" id="{4606BC2B-BCB2-F844-8948-2365D076095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a:extLst>
                  <a:ext uri="{FF2B5EF4-FFF2-40B4-BE49-F238E27FC236}">
                    <a16:creationId xmlns:a16="http://schemas.microsoft.com/office/drawing/2014/main" id="{D9EE8C55-526A-3E4A-96AF-66D9C0C35022}"/>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角丸四角形 139">
                <a:extLst>
                  <a:ext uri="{FF2B5EF4-FFF2-40B4-BE49-F238E27FC236}">
                    <a16:creationId xmlns:a16="http://schemas.microsoft.com/office/drawing/2014/main" id="{91126A99-0AB4-D74D-A870-8A58B8D77AD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D848159E-E657-A347-A8EC-212E57B58009}"/>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0FBC614E-2808-FF45-88A5-EC7280F4A63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グループ化 142">
              <a:extLst>
                <a:ext uri="{FF2B5EF4-FFF2-40B4-BE49-F238E27FC236}">
                  <a16:creationId xmlns:a16="http://schemas.microsoft.com/office/drawing/2014/main" id="{D918C592-CDA5-B342-AA65-FB1D97268BAA}"/>
                </a:ext>
              </a:extLst>
            </p:cNvPr>
            <p:cNvGrpSpPr/>
            <p:nvPr/>
          </p:nvGrpSpPr>
          <p:grpSpPr>
            <a:xfrm>
              <a:off x="2100086" y="1598303"/>
              <a:ext cx="191477" cy="163407"/>
              <a:chOff x="883138" y="3966308"/>
              <a:chExt cx="746369" cy="636953"/>
            </a:xfrm>
          </p:grpSpPr>
          <p:sp>
            <p:nvSpPr>
              <p:cNvPr id="144" name="直方体 143">
                <a:extLst>
                  <a:ext uri="{FF2B5EF4-FFF2-40B4-BE49-F238E27FC236}">
                    <a16:creationId xmlns:a16="http://schemas.microsoft.com/office/drawing/2014/main" id="{8A8361E2-F0D0-584F-891C-5C447A9A922F}"/>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角丸四角形 144">
                <a:extLst>
                  <a:ext uri="{FF2B5EF4-FFF2-40B4-BE49-F238E27FC236}">
                    <a16:creationId xmlns:a16="http://schemas.microsoft.com/office/drawing/2014/main" id="{0E0A4BD3-19B4-EA4C-AE92-C799B730DE6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角丸四角形 145">
                <a:extLst>
                  <a:ext uri="{FF2B5EF4-FFF2-40B4-BE49-F238E27FC236}">
                    <a16:creationId xmlns:a16="http://schemas.microsoft.com/office/drawing/2014/main" id="{95B140E9-8E40-E841-9B88-144F8771F549}"/>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a:extLst>
                  <a:ext uri="{FF2B5EF4-FFF2-40B4-BE49-F238E27FC236}">
                    <a16:creationId xmlns:a16="http://schemas.microsoft.com/office/drawing/2014/main" id="{E8A6316C-C6F0-E842-B2DB-2D19F2936233}"/>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角丸四角形 147">
                <a:extLst>
                  <a:ext uri="{FF2B5EF4-FFF2-40B4-BE49-F238E27FC236}">
                    <a16:creationId xmlns:a16="http://schemas.microsoft.com/office/drawing/2014/main" id="{7A316529-4F3D-4044-971E-BDC7ECD1D29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角丸四角形 148">
                <a:extLst>
                  <a:ext uri="{FF2B5EF4-FFF2-40B4-BE49-F238E27FC236}">
                    <a16:creationId xmlns:a16="http://schemas.microsoft.com/office/drawing/2014/main" id="{458C5038-931E-1A43-BDAD-18993F5DF70D}"/>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グループ化 149">
              <a:extLst>
                <a:ext uri="{FF2B5EF4-FFF2-40B4-BE49-F238E27FC236}">
                  <a16:creationId xmlns:a16="http://schemas.microsoft.com/office/drawing/2014/main" id="{FB63AB05-6B59-1E41-AB4E-CBADDD36532B}"/>
                </a:ext>
              </a:extLst>
            </p:cNvPr>
            <p:cNvGrpSpPr/>
            <p:nvPr/>
          </p:nvGrpSpPr>
          <p:grpSpPr>
            <a:xfrm>
              <a:off x="2246183" y="1598303"/>
              <a:ext cx="191477" cy="163407"/>
              <a:chOff x="883138" y="3966308"/>
              <a:chExt cx="746369" cy="636953"/>
            </a:xfrm>
          </p:grpSpPr>
          <p:sp>
            <p:nvSpPr>
              <p:cNvPr id="151" name="直方体 150">
                <a:extLst>
                  <a:ext uri="{FF2B5EF4-FFF2-40B4-BE49-F238E27FC236}">
                    <a16:creationId xmlns:a16="http://schemas.microsoft.com/office/drawing/2014/main" id="{EC5A3889-A5B4-684F-BFF2-B6619E12623A}"/>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角丸四角形 151">
                <a:extLst>
                  <a:ext uri="{FF2B5EF4-FFF2-40B4-BE49-F238E27FC236}">
                    <a16:creationId xmlns:a16="http://schemas.microsoft.com/office/drawing/2014/main" id="{4F2D1F0F-47C3-2448-ADD9-46BC1081AC1D}"/>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角丸四角形 152">
                <a:extLst>
                  <a:ext uri="{FF2B5EF4-FFF2-40B4-BE49-F238E27FC236}">
                    <a16:creationId xmlns:a16="http://schemas.microsoft.com/office/drawing/2014/main" id="{AB9BE2B9-E3B2-2E4B-9A06-F987BCB5707F}"/>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角丸四角形 153">
                <a:extLst>
                  <a:ext uri="{FF2B5EF4-FFF2-40B4-BE49-F238E27FC236}">
                    <a16:creationId xmlns:a16="http://schemas.microsoft.com/office/drawing/2014/main" id="{8E63871F-814C-7140-ABAC-BB309E1B0D76}"/>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a:extLst>
                  <a:ext uri="{FF2B5EF4-FFF2-40B4-BE49-F238E27FC236}">
                    <a16:creationId xmlns:a16="http://schemas.microsoft.com/office/drawing/2014/main" id="{63D5D486-E78F-E04D-983B-AD5AE7E31B61}"/>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a:extLst>
                  <a:ext uri="{FF2B5EF4-FFF2-40B4-BE49-F238E27FC236}">
                    <a16:creationId xmlns:a16="http://schemas.microsoft.com/office/drawing/2014/main" id="{17CA963F-89CD-4440-B4C5-127A5718D20C}"/>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84C510A1-1EEF-9E42-B355-3B54C8C87E51}"/>
                </a:ext>
              </a:extLst>
            </p:cNvPr>
            <p:cNvGrpSpPr/>
            <p:nvPr/>
          </p:nvGrpSpPr>
          <p:grpSpPr>
            <a:xfrm>
              <a:off x="2382601" y="1593771"/>
              <a:ext cx="191477" cy="163407"/>
              <a:chOff x="883138" y="3966308"/>
              <a:chExt cx="746369" cy="636953"/>
            </a:xfrm>
          </p:grpSpPr>
          <p:sp>
            <p:nvSpPr>
              <p:cNvPr id="158" name="直方体 157">
                <a:extLst>
                  <a:ext uri="{FF2B5EF4-FFF2-40B4-BE49-F238E27FC236}">
                    <a16:creationId xmlns:a16="http://schemas.microsoft.com/office/drawing/2014/main" id="{9F508F18-E092-A640-8071-48278150841C}"/>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角丸四角形 158">
                <a:extLst>
                  <a:ext uri="{FF2B5EF4-FFF2-40B4-BE49-F238E27FC236}">
                    <a16:creationId xmlns:a16="http://schemas.microsoft.com/office/drawing/2014/main" id="{D191C1A1-DF20-5940-A166-E9F1024B386E}"/>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角丸四角形 159">
                <a:extLst>
                  <a:ext uri="{FF2B5EF4-FFF2-40B4-BE49-F238E27FC236}">
                    <a16:creationId xmlns:a16="http://schemas.microsoft.com/office/drawing/2014/main" id="{8B918B43-8EA2-2A46-9D8E-35D9A1C41EEB}"/>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角丸四角形 160">
                <a:extLst>
                  <a:ext uri="{FF2B5EF4-FFF2-40B4-BE49-F238E27FC236}">
                    <a16:creationId xmlns:a16="http://schemas.microsoft.com/office/drawing/2014/main" id="{2C398290-8AE2-D147-9470-31638DE8EAD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角丸四角形 161">
                <a:extLst>
                  <a:ext uri="{FF2B5EF4-FFF2-40B4-BE49-F238E27FC236}">
                    <a16:creationId xmlns:a16="http://schemas.microsoft.com/office/drawing/2014/main" id="{905DD369-D44B-4B46-B6ED-60677A7FD9E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角丸四角形 162">
                <a:extLst>
                  <a:ext uri="{FF2B5EF4-FFF2-40B4-BE49-F238E27FC236}">
                    <a16:creationId xmlns:a16="http://schemas.microsoft.com/office/drawing/2014/main" id="{DB8214E2-27C1-0842-85E9-39E8E0F60426}"/>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65" name="直方体 164">
            <a:extLst>
              <a:ext uri="{FF2B5EF4-FFF2-40B4-BE49-F238E27FC236}">
                <a16:creationId xmlns:a16="http://schemas.microsoft.com/office/drawing/2014/main" id="{DB9F2EAF-52EB-6845-A3E6-EB92548CE6D8}"/>
              </a:ext>
            </a:extLst>
          </p:cNvPr>
          <p:cNvSpPr/>
          <p:nvPr/>
        </p:nvSpPr>
        <p:spPr>
          <a:xfrm>
            <a:off x="3038610" y="4394812"/>
            <a:ext cx="746369" cy="609602"/>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6" name="Picture 2" descr="矢印 アイコン - ダウンロード 596 無料 アイコン PNG, SVG, ICO または ICNS">
            <a:extLst>
              <a:ext uri="{FF2B5EF4-FFF2-40B4-BE49-F238E27FC236}">
                <a16:creationId xmlns:a16="http://schemas.microsoft.com/office/drawing/2014/main" id="{784B963B-D276-3549-A392-A4946308F1FD}"/>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213878">
            <a:off x="794718" y="2970725"/>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1" name="Picture 2" descr="矢印 アイコン - ダウンロード 596 無料 アイコン PNG, SVG, ICO または ICNS">
            <a:extLst>
              <a:ext uri="{FF2B5EF4-FFF2-40B4-BE49-F238E27FC236}">
                <a16:creationId xmlns:a16="http://schemas.microsoft.com/office/drawing/2014/main" id="{2FDD3646-C3E3-C447-9279-E7154A0AFED7}"/>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2830371" y="3087370"/>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2" name="Picture 2" descr="矢印 アイコン - ダウンロード 596 無料 アイコン PNG, SVG, ICO または ICNS">
            <a:extLst>
              <a:ext uri="{FF2B5EF4-FFF2-40B4-BE49-F238E27FC236}">
                <a16:creationId xmlns:a16="http://schemas.microsoft.com/office/drawing/2014/main" id="{4AEF7B6D-1C83-D74B-8A33-3214B1026DCA}"/>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1891755">
            <a:off x="1790936" y="4682395"/>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0" name="テキスト ボックス 179">
            <a:extLst>
              <a:ext uri="{FF2B5EF4-FFF2-40B4-BE49-F238E27FC236}">
                <a16:creationId xmlns:a16="http://schemas.microsoft.com/office/drawing/2014/main" id="{CF0FDAF3-5DBA-C94E-9798-B0528AF8FC66}"/>
              </a:ext>
            </a:extLst>
          </p:cNvPr>
          <p:cNvSpPr txBox="1"/>
          <p:nvPr/>
        </p:nvSpPr>
        <p:spPr>
          <a:xfrm>
            <a:off x="1944221" y="3046929"/>
            <a:ext cx="643126"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ship</a:t>
            </a:r>
            <a:endParaRPr kumimoji="1" lang="ja-JP" altLang="en-US">
              <a:latin typeface="Meiryo" panose="020B0604030504040204" pitchFamily="34" charset="-128"/>
              <a:ea typeface="Meiryo" panose="020B0604030504040204" pitchFamily="34" charset="-128"/>
            </a:endParaRPr>
          </a:p>
        </p:txBody>
      </p:sp>
      <p:sp>
        <p:nvSpPr>
          <p:cNvPr id="184" name="テキスト ボックス 183">
            <a:extLst>
              <a:ext uri="{FF2B5EF4-FFF2-40B4-BE49-F238E27FC236}">
                <a16:creationId xmlns:a16="http://schemas.microsoft.com/office/drawing/2014/main" id="{75FD02A5-398C-6646-999D-DB4631FFA06B}"/>
              </a:ext>
            </a:extLst>
          </p:cNvPr>
          <p:cNvSpPr txBox="1"/>
          <p:nvPr/>
        </p:nvSpPr>
        <p:spPr>
          <a:xfrm>
            <a:off x="829141" y="4082766"/>
            <a:ext cx="728084"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build</a:t>
            </a:r>
            <a:endParaRPr kumimoji="1" lang="ja-JP" altLang="en-US">
              <a:latin typeface="Meiryo" panose="020B0604030504040204" pitchFamily="34" charset="-128"/>
              <a:ea typeface="Meiryo" panose="020B0604030504040204" pitchFamily="34" charset="-128"/>
            </a:endParaRPr>
          </a:p>
        </p:txBody>
      </p:sp>
      <p:sp>
        <p:nvSpPr>
          <p:cNvPr id="185" name="テキスト ボックス 184">
            <a:extLst>
              <a:ext uri="{FF2B5EF4-FFF2-40B4-BE49-F238E27FC236}">
                <a16:creationId xmlns:a16="http://schemas.microsoft.com/office/drawing/2014/main" id="{566200C5-207C-C346-9111-51576FF59A56}"/>
              </a:ext>
            </a:extLst>
          </p:cNvPr>
          <p:cNvSpPr txBox="1"/>
          <p:nvPr/>
        </p:nvSpPr>
        <p:spPr>
          <a:xfrm>
            <a:off x="3089430" y="4081194"/>
            <a:ext cx="644728"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 run</a:t>
            </a:r>
            <a:endParaRPr kumimoji="1" lang="ja-JP" altLang="en-US">
              <a:latin typeface="Meiryo" panose="020B0604030504040204" pitchFamily="34" charset="-128"/>
              <a:ea typeface="Meiryo" panose="020B0604030504040204" pitchFamily="34" charset="-128"/>
            </a:endParaRPr>
          </a:p>
        </p:txBody>
      </p:sp>
      <p:sp>
        <p:nvSpPr>
          <p:cNvPr id="186" name="テキスト ボックス 185">
            <a:extLst>
              <a:ext uri="{FF2B5EF4-FFF2-40B4-BE49-F238E27FC236}">
                <a16:creationId xmlns:a16="http://schemas.microsoft.com/office/drawing/2014/main" id="{7D2730D1-9A99-6A48-A3E5-F055351F278C}"/>
              </a:ext>
            </a:extLst>
          </p:cNvPr>
          <p:cNvSpPr txBox="1"/>
          <p:nvPr/>
        </p:nvSpPr>
        <p:spPr>
          <a:xfrm>
            <a:off x="538525" y="5077760"/>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イメージの作成</a:t>
            </a:r>
          </a:p>
        </p:txBody>
      </p:sp>
      <p:sp>
        <p:nvSpPr>
          <p:cNvPr id="187" name="テキスト ボックス 186">
            <a:extLst>
              <a:ext uri="{FF2B5EF4-FFF2-40B4-BE49-F238E27FC236}">
                <a16:creationId xmlns:a16="http://schemas.microsoft.com/office/drawing/2014/main" id="{2ADCB669-CE50-EA49-AFB3-914443310542}"/>
              </a:ext>
            </a:extLst>
          </p:cNvPr>
          <p:cNvSpPr txBox="1"/>
          <p:nvPr/>
        </p:nvSpPr>
        <p:spPr>
          <a:xfrm>
            <a:off x="1741901" y="2095993"/>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イメージの共有</a:t>
            </a:r>
          </a:p>
        </p:txBody>
      </p:sp>
      <p:sp>
        <p:nvSpPr>
          <p:cNvPr id="188" name="テキスト ボックス 187">
            <a:extLst>
              <a:ext uri="{FF2B5EF4-FFF2-40B4-BE49-F238E27FC236}">
                <a16:creationId xmlns:a16="http://schemas.microsoft.com/office/drawing/2014/main" id="{F0614E92-1A78-4147-BDEE-B19862C7072C}"/>
              </a:ext>
            </a:extLst>
          </p:cNvPr>
          <p:cNvSpPr txBox="1"/>
          <p:nvPr/>
        </p:nvSpPr>
        <p:spPr>
          <a:xfrm>
            <a:off x="2869133" y="5077760"/>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コンテナの実行</a:t>
            </a:r>
          </a:p>
        </p:txBody>
      </p:sp>
      <p:sp>
        <p:nvSpPr>
          <p:cNvPr id="183" name="テキスト ボックス 182">
            <a:extLst>
              <a:ext uri="{FF2B5EF4-FFF2-40B4-BE49-F238E27FC236}">
                <a16:creationId xmlns:a16="http://schemas.microsoft.com/office/drawing/2014/main" id="{777EF2EB-C75B-7642-84D3-07AD782A0416}"/>
              </a:ext>
            </a:extLst>
          </p:cNvPr>
          <p:cNvSpPr txBox="1"/>
          <p:nvPr/>
        </p:nvSpPr>
        <p:spPr>
          <a:xfrm>
            <a:off x="531423" y="1181032"/>
            <a:ext cx="1056379" cy="461665"/>
          </a:xfrm>
          <a:prstGeom prst="rect">
            <a:avLst/>
          </a:prstGeom>
          <a:noFill/>
        </p:spPr>
        <p:txBody>
          <a:bodyPr wrap="none" rtlCol="0">
            <a:spAutoFit/>
          </a:bodyPr>
          <a:lstStyle/>
          <a:p>
            <a:pPr algn="ctr"/>
            <a:r>
              <a:rPr lang="en-US" altLang="ja-JP" sz="2400" dirty="0"/>
              <a:t>Docker</a:t>
            </a:r>
            <a:endParaRPr kumimoji="1" lang="ja-JP" altLang="en-US" sz="2400" dirty="0"/>
          </a:p>
        </p:txBody>
      </p:sp>
      <p:sp>
        <p:nvSpPr>
          <p:cNvPr id="189" name="テキスト ボックス 188">
            <a:extLst>
              <a:ext uri="{FF2B5EF4-FFF2-40B4-BE49-F238E27FC236}">
                <a16:creationId xmlns:a16="http://schemas.microsoft.com/office/drawing/2014/main" id="{69FC8D57-CF2D-DC49-91C3-CD11B74F1A95}"/>
              </a:ext>
            </a:extLst>
          </p:cNvPr>
          <p:cNvSpPr txBox="1"/>
          <p:nvPr/>
        </p:nvSpPr>
        <p:spPr>
          <a:xfrm>
            <a:off x="538525" y="1544178"/>
            <a:ext cx="3820277"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コンテナの</a:t>
            </a:r>
            <a:r>
              <a:rPr lang="ja-JP" altLang="en-US" sz="1050">
                <a:latin typeface="Meiryo" panose="020B0604030504040204" pitchFamily="34" charset="-128"/>
                <a:ea typeface="Meiryo" panose="020B0604030504040204" pitchFamily="34" charset="-128"/>
              </a:rPr>
              <a:t>ライフサイクルをサポートするプラットフォーム</a:t>
            </a:r>
            <a:endParaRPr lang="en-US" altLang="ja-JP" sz="1050" dirty="0">
              <a:latin typeface="Meiryo" panose="020B0604030504040204" pitchFamily="34" charset="-128"/>
              <a:ea typeface="Meiryo" panose="020B0604030504040204" pitchFamily="34" charset="-128"/>
            </a:endParaRPr>
          </a:p>
          <a:p>
            <a:r>
              <a:rPr kumimoji="1" lang="ja-JP" altLang="en-US" sz="1050">
                <a:latin typeface="Meiryo" panose="020B0604030504040204" pitchFamily="34" charset="-128"/>
                <a:ea typeface="Meiryo" panose="020B0604030504040204" pitchFamily="34" charset="-128"/>
              </a:rPr>
              <a:t>コンテナをソフトウェアの提供単位とすることを実現</a:t>
            </a:r>
          </a:p>
        </p:txBody>
      </p:sp>
      <p:pic>
        <p:nvPicPr>
          <p:cNvPr id="1028" name="Picture 4" descr="docker - Docker Hub">
            <a:extLst>
              <a:ext uri="{FF2B5EF4-FFF2-40B4-BE49-F238E27FC236}">
                <a16:creationId xmlns:a16="http://schemas.microsoft.com/office/drawing/2014/main" id="{D35D0C91-4A75-2C49-90E3-97062AF916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521" y="3454439"/>
            <a:ext cx="1287525" cy="1149745"/>
          </a:xfrm>
          <a:prstGeom prst="rect">
            <a:avLst/>
          </a:prstGeom>
          <a:noFill/>
          <a:extLst>
            <a:ext uri="{909E8E84-426E-40DD-AFC4-6F175D3DCCD1}">
              <a14:hiddenFill xmlns:a14="http://schemas.microsoft.com/office/drawing/2010/main">
                <a:solidFill>
                  <a:srgbClr val="FFFFFF"/>
                </a:solidFill>
              </a14:hiddenFill>
            </a:ext>
          </a:extLst>
        </p:spPr>
      </p:pic>
      <p:sp>
        <p:nvSpPr>
          <p:cNvPr id="192" name="直方体 191">
            <a:extLst>
              <a:ext uri="{FF2B5EF4-FFF2-40B4-BE49-F238E27FC236}">
                <a16:creationId xmlns:a16="http://schemas.microsoft.com/office/drawing/2014/main" id="{A665D576-AB1B-1D4B-977F-08A488B32856}"/>
              </a:ext>
            </a:extLst>
          </p:cNvPr>
          <p:cNvSpPr/>
          <p:nvPr/>
        </p:nvSpPr>
        <p:spPr>
          <a:xfrm>
            <a:off x="5469227" y="416527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直方体 193">
            <a:extLst>
              <a:ext uri="{FF2B5EF4-FFF2-40B4-BE49-F238E27FC236}">
                <a16:creationId xmlns:a16="http://schemas.microsoft.com/office/drawing/2014/main" id="{21E670F4-38A2-3147-A97D-1258125C84CE}"/>
              </a:ext>
            </a:extLst>
          </p:cNvPr>
          <p:cNvSpPr/>
          <p:nvPr/>
        </p:nvSpPr>
        <p:spPr>
          <a:xfrm>
            <a:off x="5469228" y="403632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直方体 194">
            <a:extLst>
              <a:ext uri="{FF2B5EF4-FFF2-40B4-BE49-F238E27FC236}">
                <a16:creationId xmlns:a16="http://schemas.microsoft.com/office/drawing/2014/main" id="{9C823EA0-7999-DD4D-A327-C18750CFC108}"/>
              </a:ext>
            </a:extLst>
          </p:cNvPr>
          <p:cNvSpPr/>
          <p:nvPr/>
        </p:nvSpPr>
        <p:spPr>
          <a:xfrm>
            <a:off x="5469227" y="389956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直方体 195">
            <a:extLst>
              <a:ext uri="{FF2B5EF4-FFF2-40B4-BE49-F238E27FC236}">
                <a16:creationId xmlns:a16="http://schemas.microsoft.com/office/drawing/2014/main" id="{09881E0F-AACB-3448-95C9-CCBF77E872EA}"/>
              </a:ext>
            </a:extLst>
          </p:cNvPr>
          <p:cNvSpPr/>
          <p:nvPr/>
        </p:nvSpPr>
        <p:spPr>
          <a:xfrm>
            <a:off x="5633350" y="415941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直方体 196">
            <a:extLst>
              <a:ext uri="{FF2B5EF4-FFF2-40B4-BE49-F238E27FC236}">
                <a16:creationId xmlns:a16="http://schemas.microsoft.com/office/drawing/2014/main" id="{63012F22-9C2A-6149-AF3A-C19AAE158F46}"/>
              </a:ext>
            </a:extLst>
          </p:cNvPr>
          <p:cNvSpPr/>
          <p:nvPr/>
        </p:nvSpPr>
        <p:spPr>
          <a:xfrm>
            <a:off x="5633351" y="403046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直方体 197">
            <a:extLst>
              <a:ext uri="{FF2B5EF4-FFF2-40B4-BE49-F238E27FC236}">
                <a16:creationId xmlns:a16="http://schemas.microsoft.com/office/drawing/2014/main" id="{B2813927-21F4-0A42-88EA-64E02A01D94A}"/>
              </a:ext>
            </a:extLst>
          </p:cNvPr>
          <p:cNvSpPr/>
          <p:nvPr/>
        </p:nvSpPr>
        <p:spPr>
          <a:xfrm>
            <a:off x="5633350" y="389370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直方体 198">
            <a:extLst>
              <a:ext uri="{FF2B5EF4-FFF2-40B4-BE49-F238E27FC236}">
                <a16:creationId xmlns:a16="http://schemas.microsoft.com/office/drawing/2014/main" id="{0B54CA80-A28D-D141-9A2E-67250054CC77}"/>
              </a:ext>
            </a:extLst>
          </p:cNvPr>
          <p:cNvSpPr/>
          <p:nvPr/>
        </p:nvSpPr>
        <p:spPr>
          <a:xfrm>
            <a:off x="5797472" y="415355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直方体 199">
            <a:extLst>
              <a:ext uri="{FF2B5EF4-FFF2-40B4-BE49-F238E27FC236}">
                <a16:creationId xmlns:a16="http://schemas.microsoft.com/office/drawing/2014/main" id="{1ED25D26-3074-CF4C-A4EE-58EBCEC73D84}"/>
              </a:ext>
            </a:extLst>
          </p:cNvPr>
          <p:cNvSpPr/>
          <p:nvPr/>
        </p:nvSpPr>
        <p:spPr>
          <a:xfrm>
            <a:off x="5797473" y="402460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直方体 200">
            <a:extLst>
              <a:ext uri="{FF2B5EF4-FFF2-40B4-BE49-F238E27FC236}">
                <a16:creationId xmlns:a16="http://schemas.microsoft.com/office/drawing/2014/main" id="{455AED7C-FACC-0448-B409-2C05DB5F230D}"/>
              </a:ext>
            </a:extLst>
          </p:cNvPr>
          <p:cNvSpPr/>
          <p:nvPr/>
        </p:nvSpPr>
        <p:spPr>
          <a:xfrm>
            <a:off x="5797472" y="388784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直方体 202">
            <a:extLst>
              <a:ext uri="{FF2B5EF4-FFF2-40B4-BE49-F238E27FC236}">
                <a16:creationId xmlns:a16="http://schemas.microsoft.com/office/drawing/2014/main" id="{87BFA6FB-FC83-3443-92A9-85D89DCFE232}"/>
              </a:ext>
            </a:extLst>
          </p:cNvPr>
          <p:cNvSpPr/>
          <p:nvPr/>
        </p:nvSpPr>
        <p:spPr>
          <a:xfrm>
            <a:off x="7629356" y="35452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直方体 203">
            <a:extLst>
              <a:ext uri="{FF2B5EF4-FFF2-40B4-BE49-F238E27FC236}">
                <a16:creationId xmlns:a16="http://schemas.microsoft.com/office/drawing/2014/main" id="{515B26AB-4F07-C74B-922C-B1A832CA63F6}"/>
              </a:ext>
            </a:extLst>
          </p:cNvPr>
          <p:cNvSpPr/>
          <p:nvPr/>
        </p:nvSpPr>
        <p:spPr>
          <a:xfrm>
            <a:off x="7629355" y="340850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直方体 205">
            <a:extLst>
              <a:ext uri="{FF2B5EF4-FFF2-40B4-BE49-F238E27FC236}">
                <a16:creationId xmlns:a16="http://schemas.microsoft.com/office/drawing/2014/main" id="{468C5132-0026-C240-8850-6B0C3180B1B5}"/>
              </a:ext>
            </a:extLst>
          </p:cNvPr>
          <p:cNvSpPr/>
          <p:nvPr/>
        </p:nvSpPr>
        <p:spPr>
          <a:xfrm>
            <a:off x="7793479" y="35394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直方体 206">
            <a:extLst>
              <a:ext uri="{FF2B5EF4-FFF2-40B4-BE49-F238E27FC236}">
                <a16:creationId xmlns:a16="http://schemas.microsoft.com/office/drawing/2014/main" id="{AA7F667F-E55C-B147-B489-088A1A86E34F}"/>
              </a:ext>
            </a:extLst>
          </p:cNvPr>
          <p:cNvSpPr/>
          <p:nvPr/>
        </p:nvSpPr>
        <p:spPr>
          <a:xfrm>
            <a:off x="7793478" y="340264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直方体 208">
            <a:extLst>
              <a:ext uri="{FF2B5EF4-FFF2-40B4-BE49-F238E27FC236}">
                <a16:creationId xmlns:a16="http://schemas.microsoft.com/office/drawing/2014/main" id="{721ED39E-7C71-CD49-917D-6B84EB9A502F}"/>
              </a:ext>
            </a:extLst>
          </p:cNvPr>
          <p:cNvSpPr/>
          <p:nvPr/>
        </p:nvSpPr>
        <p:spPr>
          <a:xfrm>
            <a:off x="7957601" y="35335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直方体 209">
            <a:extLst>
              <a:ext uri="{FF2B5EF4-FFF2-40B4-BE49-F238E27FC236}">
                <a16:creationId xmlns:a16="http://schemas.microsoft.com/office/drawing/2014/main" id="{B4DC60BA-C5BD-BD4F-872A-E8022C6D4CCB}"/>
              </a:ext>
            </a:extLst>
          </p:cNvPr>
          <p:cNvSpPr/>
          <p:nvPr/>
        </p:nvSpPr>
        <p:spPr>
          <a:xfrm>
            <a:off x="7957600" y="339678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グループ化 189">
            <a:extLst>
              <a:ext uri="{FF2B5EF4-FFF2-40B4-BE49-F238E27FC236}">
                <a16:creationId xmlns:a16="http://schemas.microsoft.com/office/drawing/2014/main" id="{94D0BB13-E325-EE44-8E0A-480362137D6B}"/>
              </a:ext>
            </a:extLst>
          </p:cNvPr>
          <p:cNvGrpSpPr/>
          <p:nvPr/>
        </p:nvGrpSpPr>
        <p:grpSpPr>
          <a:xfrm>
            <a:off x="7629355" y="2986484"/>
            <a:ext cx="540837" cy="453281"/>
            <a:chOff x="7243285" y="3075361"/>
            <a:chExt cx="540837" cy="453281"/>
          </a:xfrm>
        </p:grpSpPr>
        <p:sp>
          <p:nvSpPr>
            <p:cNvPr id="211" name="直方体 210">
              <a:extLst>
                <a:ext uri="{FF2B5EF4-FFF2-40B4-BE49-F238E27FC236}">
                  <a16:creationId xmlns:a16="http://schemas.microsoft.com/office/drawing/2014/main" id="{123BC2F1-7732-6C4B-852E-9DCAABEAD164}"/>
                </a:ext>
              </a:extLst>
            </p:cNvPr>
            <p:cNvSpPr/>
            <p:nvPr/>
          </p:nvSpPr>
          <p:spPr>
            <a:xfrm>
              <a:off x="7243285" y="335279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直方体 211">
              <a:extLst>
                <a:ext uri="{FF2B5EF4-FFF2-40B4-BE49-F238E27FC236}">
                  <a16:creationId xmlns:a16="http://schemas.microsoft.com/office/drawing/2014/main" id="{1B6639BD-5576-BA47-9F1A-09CA0D79FC46}"/>
                </a:ext>
              </a:extLst>
            </p:cNvPr>
            <p:cNvSpPr/>
            <p:nvPr/>
          </p:nvSpPr>
          <p:spPr>
            <a:xfrm>
              <a:off x="7243286" y="322384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直方体 212">
              <a:extLst>
                <a:ext uri="{FF2B5EF4-FFF2-40B4-BE49-F238E27FC236}">
                  <a16:creationId xmlns:a16="http://schemas.microsoft.com/office/drawing/2014/main" id="{69745D5B-CC9B-2A4F-959A-79275E66111C}"/>
                </a:ext>
              </a:extLst>
            </p:cNvPr>
            <p:cNvSpPr/>
            <p:nvPr/>
          </p:nvSpPr>
          <p:spPr>
            <a:xfrm>
              <a:off x="7243285" y="308708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直方体 213">
              <a:extLst>
                <a:ext uri="{FF2B5EF4-FFF2-40B4-BE49-F238E27FC236}">
                  <a16:creationId xmlns:a16="http://schemas.microsoft.com/office/drawing/2014/main" id="{1CE4535A-62F1-2440-9EC2-515B7033AE6A}"/>
                </a:ext>
              </a:extLst>
            </p:cNvPr>
            <p:cNvSpPr/>
            <p:nvPr/>
          </p:nvSpPr>
          <p:spPr>
            <a:xfrm>
              <a:off x="7407408" y="334693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直方体 214">
              <a:extLst>
                <a:ext uri="{FF2B5EF4-FFF2-40B4-BE49-F238E27FC236}">
                  <a16:creationId xmlns:a16="http://schemas.microsoft.com/office/drawing/2014/main" id="{D4BC1E41-28FC-1E44-B9A7-5F0F265BBD68}"/>
                </a:ext>
              </a:extLst>
            </p:cNvPr>
            <p:cNvSpPr/>
            <p:nvPr/>
          </p:nvSpPr>
          <p:spPr>
            <a:xfrm>
              <a:off x="7407409" y="321798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直方体 215">
              <a:extLst>
                <a:ext uri="{FF2B5EF4-FFF2-40B4-BE49-F238E27FC236}">
                  <a16:creationId xmlns:a16="http://schemas.microsoft.com/office/drawing/2014/main" id="{90FB9196-18B1-E14E-8B00-C25B078EC635}"/>
                </a:ext>
              </a:extLst>
            </p:cNvPr>
            <p:cNvSpPr/>
            <p:nvPr/>
          </p:nvSpPr>
          <p:spPr>
            <a:xfrm>
              <a:off x="7407408" y="308122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直方体 216">
              <a:extLst>
                <a:ext uri="{FF2B5EF4-FFF2-40B4-BE49-F238E27FC236}">
                  <a16:creationId xmlns:a16="http://schemas.microsoft.com/office/drawing/2014/main" id="{B0F82C2A-4A84-8B45-96A2-D34C17174A9A}"/>
                </a:ext>
              </a:extLst>
            </p:cNvPr>
            <p:cNvSpPr/>
            <p:nvPr/>
          </p:nvSpPr>
          <p:spPr>
            <a:xfrm>
              <a:off x="7571530" y="334107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直方体 217">
              <a:extLst>
                <a:ext uri="{FF2B5EF4-FFF2-40B4-BE49-F238E27FC236}">
                  <a16:creationId xmlns:a16="http://schemas.microsoft.com/office/drawing/2014/main" id="{C3473561-5E01-5844-8753-568B7818FBD8}"/>
                </a:ext>
              </a:extLst>
            </p:cNvPr>
            <p:cNvSpPr/>
            <p:nvPr/>
          </p:nvSpPr>
          <p:spPr>
            <a:xfrm>
              <a:off x="7571531" y="321212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直方体 218">
              <a:extLst>
                <a:ext uri="{FF2B5EF4-FFF2-40B4-BE49-F238E27FC236}">
                  <a16:creationId xmlns:a16="http://schemas.microsoft.com/office/drawing/2014/main" id="{FD99FA4D-2624-C442-AA5D-C5F7958D4564}"/>
                </a:ext>
              </a:extLst>
            </p:cNvPr>
            <p:cNvSpPr/>
            <p:nvPr/>
          </p:nvSpPr>
          <p:spPr>
            <a:xfrm>
              <a:off x="7571530" y="307536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1" name="グループ化 190">
            <a:extLst>
              <a:ext uri="{FF2B5EF4-FFF2-40B4-BE49-F238E27FC236}">
                <a16:creationId xmlns:a16="http://schemas.microsoft.com/office/drawing/2014/main" id="{A37FB39A-6052-4B4E-B58D-123150901171}"/>
              </a:ext>
            </a:extLst>
          </p:cNvPr>
          <p:cNvGrpSpPr/>
          <p:nvPr/>
        </p:nvGrpSpPr>
        <p:grpSpPr>
          <a:xfrm>
            <a:off x="5652063" y="1861418"/>
            <a:ext cx="540837" cy="453281"/>
            <a:chOff x="5939357" y="2938606"/>
            <a:chExt cx="540837" cy="453281"/>
          </a:xfrm>
        </p:grpSpPr>
        <p:sp>
          <p:nvSpPr>
            <p:cNvPr id="220" name="直方体 219">
              <a:extLst>
                <a:ext uri="{FF2B5EF4-FFF2-40B4-BE49-F238E27FC236}">
                  <a16:creationId xmlns:a16="http://schemas.microsoft.com/office/drawing/2014/main" id="{9DD6EE31-28F2-3141-8381-38EB260C7858}"/>
                </a:ext>
              </a:extLst>
            </p:cNvPr>
            <p:cNvSpPr/>
            <p:nvPr/>
          </p:nvSpPr>
          <p:spPr>
            <a:xfrm>
              <a:off x="5939357" y="321604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直方体 220">
              <a:extLst>
                <a:ext uri="{FF2B5EF4-FFF2-40B4-BE49-F238E27FC236}">
                  <a16:creationId xmlns:a16="http://schemas.microsoft.com/office/drawing/2014/main" id="{CB709557-9121-0540-A850-417D0040FCA9}"/>
                </a:ext>
              </a:extLst>
            </p:cNvPr>
            <p:cNvSpPr/>
            <p:nvPr/>
          </p:nvSpPr>
          <p:spPr>
            <a:xfrm>
              <a:off x="5939358" y="308709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直方体 221">
              <a:extLst>
                <a:ext uri="{FF2B5EF4-FFF2-40B4-BE49-F238E27FC236}">
                  <a16:creationId xmlns:a16="http://schemas.microsoft.com/office/drawing/2014/main" id="{6CA38D00-494D-7441-8016-CC208E37CCFF}"/>
                </a:ext>
              </a:extLst>
            </p:cNvPr>
            <p:cNvSpPr/>
            <p:nvPr/>
          </p:nvSpPr>
          <p:spPr>
            <a:xfrm>
              <a:off x="5939357" y="295032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直方体 222">
              <a:extLst>
                <a:ext uri="{FF2B5EF4-FFF2-40B4-BE49-F238E27FC236}">
                  <a16:creationId xmlns:a16="http://schemas.microsoft.com/office/drawing/2014/main" id="{1C882FC3-C4A6-F54B-AAF8-643245238949}"/>
                </a:ext>
              </a:extLst>
            </p:cNvPr>
            <p:cNvSpPr/>
            <p:nvPr/>
          </p:nvSpPr>
          <p:spPr>
            <a:xfrm>
              <a:off x="6103480" y="321018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直方体 223">
              <a:extLst>
                <a:ext uri="{FF2B5EF4-FFF2-40B4-BE49-F238E27FC236}">
                  <a16:creationId xmlns:a16="http://schemas.microsoft.com/office/drawing/2014/main" id="{E576253B-DBEB-F743-B1A1-BF199062C845}"/>
                </a:ext>
              </a:extLst>
            </p:cNvPr>
            <p:cNvSpPr/>
            <p:nvPr/>
          </p:nvSpPr>
          <p:spPr>
            <a:xfrm>
              <a:off x="6103481" y="308123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直方体 224">
              <a:extLst>
                <a:ext uri="{FF2B5EF4-FFF2-40B4-BE49-F238E27FC236}">
                  <a16:creationId xmlns:a16="http://schemas.microsoft.com/office/drawing/2014/main" id="{83304FE1-52E4-5443-AAE6-AF5BD49F2B3E}"/>
                </a:ext>
              </a:extLst>
            </p:cNvPr>
            <p:cNvSpPr/>
            <p:nvPr/>
          </p:nvSpPr>
          <p:spPr>
            <a:xfrm>
              <a:off x="6103480" y="294446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直方体 225">
              <a:extLst>
                <a:ext uri="{FF2B5EF4-FFF2-40B4-BE49-F238E27FC236}">
                  <a16:creationId xmlns:a16="http://schemas.microsoft.com/office/drawing/2014/main" id="{1235A7F4-DF0F-D142-8B3F-5D985CFA8623}"/>
                </a:ext>
              </a:extLst>
            </p:cNvPr>
            <p:cNvSpPr/>
            <p:nvPr/>
          </p:nvSpPr>
          <p:spPr>
            <a:xfrm>
              <a:off x="6267602" y="320432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直方体 226">
              <a:extLst>
                <a:ext uri="{FF2B5EF4-FFF2-40B4-BE49-F238E27FC236}">
                  <a16:creationId xmlns:a16="http://schemas.microsoft.com/office/drawing/2014/main" id="{E0648EE1-4AA6-3A47-B49F-BA424DCAB388}"/>
                </a:ext>
              </a:extLst>
            </p:cNvPr>
            <p:cNvSpPr/>
            <p:nvPr/>
          </p:nvSpPr>
          <p:spPr>
            <a:xfrm>
              <a:off x="6267603" y="307537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直方体 227">
              <a:extLst>
                <a:ext uri="{FF2B5EF4-FFF2-40B4-BE49-F238E27FC236}">
                  <a16:creationId xmlns:a16="http://schemas.microsoft.com/office/drawing/2014/main" id="{AF97B982-6FB2-D742-96A0-9E72758A18DE}"/>
                </a:ext>
              </a:extLst>
            </p:cNvPr>
            <p:cNvSpPr/>
            <p:nvPr/>
          </p:nvSpPr>
          <p:spPr>
            <a:xfrm>
              <a:off x="6267602" y="293860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CA4BD192-B697-944F-87D8-9670910198D5}"/>
              </a:ext>
            </a:extLst>
          </p:cNvPr>
          <p:cNvGrpSpPr/>
          <p:nvPr/>
        </p:nvGrpSpPr>
        <p:grpSpPr>
          <a:xfrm>
            <a:off x="5226128" y="3141793"/>
            <a:ext cx="540837" cy="324330"/>
            <a:chOff x="6290050" y="3558949"/>
            <a:chExt cx="540837" cy="324330"/>
          </a:xfrm>
        </p:grpSpPr>
        <p:sp>
          <p:nvSpPr>
            <p:cNvPr id="230" name="直方体 229">
              <a:extLst>
                <a:ext uri="{FF2B5EF4-FFF2-40B4-BE49-F238E27FC236}">
                  <a16:creationId xmlns:a16="http://schemas.microsoft.com/office/drawing/2014/main" id="{8505FB00-A796-984A-814F-5B8E2FD1CAAC}"/>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直方体 230">
              <a:extLst>
                <a:ext uri="{FF2B5EF4-FFF2-40B4-BE49-F238E27FC236}">
                  <a16:creationId xmlns:a16="http://schemas.microsoft.com/office/drawing/2014/main" id="{635D5B2C-6550-F247-AD32-85B09CE0F8CC}"/>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直方体 231">
              <a:extLst>
                <a:ext uri="{FF2B5EF4-FFF2-40B4-BE49-F238E27FC236}">
                  <a16:creationId xmlns:a16="http://schemas.microsoft.com/office/drawing/2014/main" id="{C4C8A2C6-28D7-4548-A5C2-E89B694A09F2}"/>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直方体 232">
              <a:extLst>
                <a:ext uri="{FF2B5EF4-FFF2-40B4-BE49-F238E27FC236}">
                  <a16:creationId xmlns:a16="http://schemas.microsoft.com/office/drawing/2014/main" id="{4945C035-43BC-A842-B502-77F951255274}"/>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直方体 233">
              <a:extLst>
                <a:ext uri="{FF2B5EF4-FFF2-40B4-BE49-F238E27FC236}">
                  <a16:creationId xmlns:a16="http://schemas.microsoft.com/office/drawing/2014/main" id="{9FDADC12-661E-B740-BE1E-E7687E155892}"/>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 name="直方体 234">
              <a:extLst>
                <a:ext uri="{FF2B5EF4-FFF2-40B4-BE49-F238E27FC236}">
                  <a16:creationId xmlns:a16="http://schemas.microsoft.com/office/drawing/2014/main" id="{DB95B65C-3C0F-5246-856E-9468BE9D116C}"/>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6" name="直方体 235">
            <a:extLst>
              <a:ext uri="{FF2B5EF4-FFF2-40B4-BE49-F238E27FC236}">
                <a16:creationId xmlns:a16="http://schemas.microsoft.com/office/drawing/2014/main" id="{99D9EB33-F4F7-F84F-823E-64EBB10DDA9E}"/>
              </a:ext>
            </a:extLst>
          </p:cNvPr>
          <p:cNvSpPr/>
          <p:nvPr/>
        </p:nvSpPr>
        <p:spPr>
          <a:xfrm>
            <a:off x="6389832" y="41597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直方体 236">
            <a:extLst>
              <a:ext uri="{FF2B5EF4-FFF2-40B4-BE49-F238E27FC236}">
                <a16:creationId xmlns:a16="http://schemas.microsoft.com/office/drawing/2014/main" id="{F2A66A82-33E3-C246-B0C0-B89F58FDAC21}"/>
              </a:ext>
            </a:extLst>
          </p:cNvPr>
          <p:cNvSpPr/>
          <p:nvPr/>
        </p:nvSpPr>
        <p:spPr>
          <a:xfrm>
            <a:off x="6553955" y="415388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8" name="直方体 237">
            <a:extLst>
              <a:ext uri="{FF2B5EF4-FFF2-40B4-BE49-F238E27FC236}">
                <a16:creationId xmlns:a16="http://schemas.microsoft.com/office/drawing/2014/main" id="{79BF7C03-4EA0-F94B-AAC8-CDA70ADBF461}"/>
              </a:ext>
            </a:extLst>
          </p:cNvPr>
          <p:cNvSpPr/>
          <p:nvPr/>
        </p:nvSpPr>
        <p:spPr>
          <a:xfrm>
            <a:off x="6718077" y="414802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39" name="グループ化 238">
            <a:extLst>
              <a:ext uri="{FF2B5EF4-FFF2-40B4-BE49-F238E27FC236}">
                <a16:creationId xmlns:a16="http://schemas.microsoft.com/office/drawing/2014/main" id="{9DCE2A51-31F1-6A40-8605-4196722C31A6}"/>
              </a:ext>
            </a:extLst>
          </p:cNvPr>
          <p:cNvGrpSpPr/>
          <p:nvPr/>
        </p:nvGrpSpPr>
        <p:grpSpPr>
          <a:xfrm>
            <a:off x="7350941" y="2197839"/>
            <a:ext cx="540837" cy="453281"/>
            <a:chOff x="7243285" y="3075361"/>
            <a:chExt cx="540837" cy="453281"/>
          </a:xfrm>
        </p:grpSpPr>
        <p:sp>
          <p:nvSpPr>
            <p:cNvPr id="240" name="直方体 239">
              <a:extLst>
                <a:ext uri="{FF2B5EF4-FFF2-40B4-BE49-F238E27FC236}">
                  <a16:creationId xmlns:a16="http://schemas.microsoft.com/office/drawing/2014/main" id="{896E257E-0388-C94B-93D6-330EFCD81538}"/>
                </a:ext>
              </a:extLst>
            </p:cNvPr>
            <p:cNvSpPr/>
            <p:nvPr/>
          </p:nvSpPr>
          <p:spPr>
            <a:xfrm>
              <a:off x="7243285" y="335279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1" name="直方体 240">
              <a:extLst>
                <a:ext uri="{FF2B5EF4-FFF2-40B4-BE49-F238E27FC236}">
                  <a16:creationId xmlns:a16="http://schemas.microsoft.com/office/drawing/2014/main" id="{04CA0F2C-767E-0249-9A40-515C5638414B}"/>
                </a:ext>
              </a:extLst>
            </p:cNvPr>
            <p:cNvSpPr/>
            <p:nvPr/>
          </p:nvSpPr>
          <p:spPr>
            <a:xfrm>
              <a:off x="7243286" y="322384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直方体 241">
              <a:extLst>
                <a:ext uri="{FF2B5EF4-FFF2-40B4-BE49-F238E27FC236}">
                  <a16:creationId xmlns:a16="http://schemas.microsoft.com/office/drawing/2014/main" id="{676C4A38-2F4D-F24E-81CB-F1069B785864}"/>
                </a:ext>
              </a:extLst>
            </p:cNvPr>
            <p:cNvSpPr/>
            <p:nvPr/>
          </p:nvSpPr>
          <p:spPr>
            <a:xfrm>
              <a:off x="7243285" y="308708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直方体 242">
              <a:extLst>
                <a:ext uri="{FF2B5EF4-FFF2-40B4-BE49-F238E27FC236}">
                  <a16:creationId xmlns:a16="http://schemas.microsoft.com/office/drawing/2014/main" id="{169B2504-7C89-4745-B1C2-56622C3982DD}"/>
                </a:ext>
              </a:extLst>
            </p:cNvPr>
            <p:cNvSpPr/>
            <p:nvPr/>
          </p:nvSpPr>
          <p:spPr>
            <a:xfrm>
              <a:off x="7407408" y="334693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直方体 243">
              <a:extLst>
                <a:ext uri="{FF2B5EF4-FFF2-40B4-BE49-F238E27FC236}">
                  <a16:creationId xmlns:a16="http://schemas.microsoft.com/office/drawing/2014/main" id="{E72E0C3F-C3F7-6848-9428-95C2FF2CB0B5}"/>
                </a:ext>
              </a:extLst>
            </p:cNvPr>
            <p:cNvSpPr/>
            <p:nvPr/>
          </p:nvSpPr>
          <p:spPr>
            <a:xfrm>
              <a:off x="7407409" y="321798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直方体 244">
              <a:extLst>
                <a:ext uri="{FF2B5EF4-FFF2-40B4-BE49-F238E27FC236}">
                  <a16:creationId xmlns:a16="http://schemas.microsoft.com/office/drawing/2014/main" id="{6060EB7E-090C-6B42-BF25-87F1F32DDD44}"/>
                </a:ext>
              </a:extLst>
            </p:cNvPr>
            <p:cNvSpPr/>
            <p:nvPr/>
          </p:nvSpPr>
          <p:spPr>
            <a:xfrm>
              <a:off x="7407408" y="308122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直方体 245">
              <a:extLst>
                <a:ext uri="{FF2B5EF4-FFF2-40B4-BE49-F238E27FC236}">
                  <a16:creationId xmlns:a16="http://schemas.microsoft.com/office/drawing/2014/main" id="{0EEFCF9D-F4B6-9647-97C8-1450050B0818}"/>
                </a:ext>
              </a:extLst>
            </p:cNvPr>
            <p:cNvSpPr/>
            <p:nvPr/>
          </p:nvSpPr>
          <p:spPr>
            <a:xfrm>
              <a:off x="7571530" y="334107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直方体 246">
              <a:extLst>
                <a:ext uri="{FF2B5EF4-FFF2-40B4-BE49-F238E27FC236}">
                  <a16:creationId xmlns:a16="http://schemas.microsoft.com/office/drawing/2014/main" id="{5150D529-FF31-4A4B-8661-947E5DA8555C}"/>
                </a:ext>
              </a:extLst>
            </p:cNvPr>
            <p:cNvSpPr/>
            <p:nvPr/>
          </p:nvSpPr>
          <p:spPr>
            <a:xfrm>
              <a:off x="7571531" y="321212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直方体 247">
              <a:extLst>
                <a:ext uri="{FF2B5EF4-FFF2-40B4-BE49-F238E27FC236}">
                  <a16:creationId xmlns:a16="http://schemas.microsoft.com/office/drawing/2014/main" id="{E089BA43-D83E-4E47-842E-E500EA23391E}"/>
                </a:ext>
              </a:extLst>
            </p:cNvPr>
            <p:cNvSpPr/>
            <p:nvPr/>
          </p:nvSpPr>
          <p:spPr>
            <a:xfrm>
              <a:off x="7571530" y="307536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027" name="直線矢印コネクタ 1026">
            <a:extLst>
              <a:ext uri="{FF2B5EF4-FFF2-40B4-BE49-F238E27FC236}">
                <a16:creationId xmlns:a16="http://schemas.microsoft.com/office/drawing/2014/main" id="{0541B4AA-EF41-D34B-9425-B5B55D1D3E61}"/>
              </a:ext>
            </a:extLst>
          </p:cNvPr>
          <p:cNvCxnSpPr>
            <a:cxnSpLocks/>
            <a:endCxn id="226" idx="3"/>
          </p:cNvCxnSpPr>
          <p:nvPr/>
        </p:nvCxnSpPr>
        <p:spPr>
          <a:xfrm flipH="1" flipV="1">
            <a:off x="6051584" y="2302979"/>
            <a:ext cx="589460" cy="777288"/>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5" name="直線矢印コネクタ 254">
            <a:extLst>
              <a:ext uri="{FF2B5EF4-FFF2-40B4-BE49-F238E27FC236}">
                <a16:creationId xmlns:a16="http://schemas.microsoft.com/office/drawing/2014/main" id="{40B31318-3648-8B49-820A-2461E4BEA0A5}"/>
              </a:ext>
            </a:extLst>
          </p:cNvPr>
          <p:cNvCxnSpPr>
            <a:cxnSpLocks/>
            <a:endCxn id="241" idx="2"/>
          </p:cNvCxnSpPr>
          <p:nvPr/>
        </p:nvCxnSpPr>
        <p:spPr>
          <a:xfrm flipV="1">
            <a:off x="6641044" y="2469266"/>
            <a:ext cx="709898" cy="611002"/>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8" name="直線矢印コネクタ 257">
            <a:extLst>
              <a:ext uri="{FF2B5EF4-FFF2-40B4-BE49-F238E27FC236}">
                <a16:creationId xmlns:a16="http://schemas.microsoft.com/office/drawing/2014/main" id="{E550EF9F-70E7-0643-89E5-4597740A9032}"/>
              </a:ext>
            </a:extLst>
          </p:cNvPr>
          <p:cNvCxnSpPr>
            <a:cxnSpLocks/>
            <a:endCxn id="234" idx="5"/>
          </p:cNvCxnSpPr>
          <p:nvPr/>
        </p:nvCxnSpPr>
        <p:spPr>
          <a:xfrm flipH="1">
            <a:off x="5766965" y="3080266"/>
            <a:ext cx="856573" cy="251196"/>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1" name="直線矢印コネクタ 260">
            <a:extLst>
              <a:ext uri="{FF2B5EF4-FFF2-40B4-BE49-F238E27FC236}">
                <a16:creationId xmlns:a16="http://schemas.microsoft.com/office/drawing/2014/main" id="{256BCF6A-4BC3-7943-AE44-C4B1DFF78D03}"/>
              </a:ext>
            </a:extLst>
          </p:cNvPr>
          <p:cNvCxnSpPr>
            <a:cxnSpLocks/>
          </p:cNvCxnSpPr>
          <p:nvPr/>
        </p:nvCxnSpPr>
        <p:spPr>
          <a:xfrm flipH="1">
            <a:off x="6017767" y="3068546"/>
            <a:ext cx="623276" cy="919684"/>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67" name="グループ化 266">
            <a:extLst>
              <a:ext uri="{FF2B5EF4-FFF2-40B4-BE49-F238E27FC236}">
                <a16:creationId xmlns:a16="http://schemas.microsoft.com/office/drawing/2014/main" id="{354E16B0-A480-4342-8AB6-A8849D5CBF94}"/>
              </a:ext>
            </a:extLst>
          </p:cNvPr>
          <p:cNvGrpSpPr/>
          <p:nvPr/>
        </p:nvGrpSpPr>
        <p:grpSpPr>
          <a:xfrm>
            <a:off x="6551620" y="1911553"/>
            <a:ext cx="540837" cy="324330"/>
            <a:chOff x="6290050" y="3558949"/>
            <a:chExt cx="540837" cy="324330"/>
          </a:xfrm>
        </p:grpSpPr>
        <p:sp>
          <p:nvSpPr>
            <p:cNvPr id="268" name="直方体 267">
              <a:extLst>
                <a:ext uri="{FF2B5EF4-FFF2-40B4-BE49-F238E27FC236}">
                  <a16:creationId xmlns:a16="http://schemas.microsoft.com/office/drawing/2014/main" id="{3A066302-0023-A346-BD7A-F1027F29D883}"/>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直方体 268">
              <a:extLst>
                <a:ext uri="{FF2B5EF4-FFF2-40B4-BE49-F238E27FC236}">
                  <a16:creationId xmlns:a16="http://schemas.microsoft.com/office/drawing/2014/main" id="{9EA49A7D-232A-8649-8814-8C333B225846}"/>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0" name="直方体 269">
              <a:extLst>
                <a:ext uri="{FF2B5EF4-FFF2-40B4-BE49-F238E27FC236}">
                  <a16:creationId xmlns:a16="http://schemas.microsoft.com/office/drawing/2014/main" id="{0728F854-8D50-624E-9084-7CB880296850}"/>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直方体 270">
              <a:extLst>
                <a:ext uri="{FF2B5EF4-FFF2-40B4-BE49-F238E27FC236}">
                  <a16:creationId xmlns:a16="http://schemas.microsoft.com/office/drawing/2014/main" id="{101BD695-1795-7E4C-A7CD-0476658EF3FB}"/>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直方体 271">
              <a:extLst>
                <a:ext uri="{FF2B5EF4-FFF2-40B4-BE49-F238E27FC236}">
                  <a16:creationId xmlns:a16="http://schemas.microsoft.com/office/drawing/2014/main" id="{FC39E3ED-9F24-AD42-B92C-E6B9DC53A5F0}"/>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直方体 272">
              <a:extLst>
                <a:ext uri="{FF2B5EF4-FFF2-40B4-BE49-F238E27FC236}">
                  <a16:creationId xmlns:a16="http://schemas.microsoft.com/office/drawing/2014/main" id="{A2E99609-7755-F64A-A025-0872A0B06823}"/>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74" name="直線矢印コネクタ 273">
            <a:extLst>
              <a:ext uri="{FF2B5EF4-FFF2-40B4-BE49-F238E27FC236}">
                <a16:creationId xmlns:a16="http://schemas.microsoft.com/office/drawing/2014/main" id="{39169721-A9EE-2C4A-8987-1CC94B14BE4B}"/>
              </a:ext>
            </a:extLst>
          </p:cNvPr>
          <p:cNvCxnSpPr>
            <a:cxnSpLocks/>
            <a:endCxn id="270" idx="3"/>
          </p:cNvCxnSpPr>
          <p:nvPr/>
        </p:nvCxnSpPr>
        <p:spPr>
          <a:xfrm flipV="1">
            <a:off x="6641042" y="2230023"/>
            <a:ext cx="145978" cy="856103"/>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77" name="グループ化 276">
            <a:extLst>
              <a:ext uri="{FF2B5EF4-FFF2-40B4-BE49-F238E27FC236}">
                <a16:creationId xmlns:a16="http://schemas.microsoft.com/office/drawing/2014/main" id="{2A83EC53-6A83-094B-9A1B-17FA38F107DF}"/>
              </a:ext>
            </a:extLst>
          </p:cNvPr>
          <p:cNvGrpSpPr/>
          <p:nvPr/>
        </p:nvGrpSpPr>
        <p:grpSpPr>
          <a:xfrm>
            <a:off x="7305021" y="4087455"/>
            <a:ext cx="540837" cy="324330"/>
            <a:chOff x="6290050" y="3558949"/>
            <a:chExt cx="540837" cy="324330"/>
          </a:xfrm>
        </p:grpSpPr>
        <p:sp>
          <p:nvSpPr>
            <p:cNvPr id="278" name="直方体 277">
              <a:extLst>
                <a:ext uri="{FF2B5EF4-FFF2-40B4-BE49-F238E27FC236}">
                  <a16:creationId xmlns:a16="http://schemas.microsoft.com/office/drawing/2014/main" id="{ADD7ED7A-19AA-8348-9A78-20037472E49E}"/>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直方体 278">
              <a:extLst>
                <a:ext uri="{FF2B5EF4-FFF2-40B4-BE49-F238E27FC236}">
                  <a16:creationId xmlns:a16="http://schemas.microsoft.com/office/drawing/2014/main" id="{98AB7B0F-5B0B-BE4C-A1A2-8FA9AFC12066}"/>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直方体 279">
              <a:extLst>
                <a:ext uri="{FF2B5EF4-FFF2-40B4-BE49-F238E27FC236}">
                  <a16:creationId xmlns:a16="http://schemas.microsoft.com/office/drawing/2014/main" id="{BCA29E19-151D-5947-8D25-8AFD90803CFE}"/>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直方体 280">
              <a:extLst>
                <a:ext uri="{FF2B5EF4-FFF2-40B4-BE49-F238E27FC236}">
                  <a16:creationId xmlns:a16="http://schemas.microsoft.com/office/drawing/2014/main" id="{05DB95C0-956E-F946-BE24-D991D9BDECFA}"/>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直方体 281">
              <a:extLst>
                <a:ext uri="{FF2B5EF4-FFF2-40B4-BE49-F238E27FC236}">
                  <a16:creationId xmlns:a16="http://schemas.microsoft.com/office/drawing/2014/main" id="{EDA660C2-E6C8-CA48-B002-FAB122DAFA09}"/>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直方体 282">
              <a:extLst>
                <a:ext uri="{FF2B5EF4-FFF2-40B4-BE49-F238E27FC236}">
                  <a16:creationId xmlns:a16="http://schemas.microsoft.com/office/drawing/2014/main" id="{669A1017-1010-D549-8A61-1341337EF6B7}"/>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84" name="直線矢印コネクタ 283">
            <a:extLst>
              <a:ext uri="{FF2B5EF4-FFF2-40B4-BE49-F238E27FC236}">
                <a16:creationId xmlns:a16="http://schemas.microsoft.com/office/drawing/2014/main" id="{31707624-E278-914B-A409-A798EAB4D37A}"/>
              </a:ext>
            </a:extLst>
          </p:cNvPr>
          <p:cNvCxnSpPr>
            <a:cxnSpLocks/>
            <a:endCxn id="211" idx="2"/>
          </p:cNvCxnSpPr>
          <p:nvPr/>
        </p:nvCxnSpPr>
        <p:spPr>
          <a:xfrm>
            <a:off x="6623538" y="3070474"/>
            <a:ext cx="1005817" cy="316388"/>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7" name="直線矢印コネクタ 286">
            <a:extLst>
              <a:ext uri="{FF2B5EF4-FFF2-40B4-BE49-F238E27FC236}">
                <a16:creationId xmlns:a16="http://schemas.microsoft.com/office/drawing/2014/main" id="{61EAD2AE-56DD-6445-A0D0-CAC318186BF3}"/>
              </a:ext>
            </a:extLst>
          </p:cNvPr>
          <p:cNvCxnSpPr>
            <a:cxnSpLocks/>
            <a:endCxn id="281" idx="0"/>
          </p:cNvCxnSpPr>
          <p:nvPr/>
        </p:nvCxnSpPr>
        <p:spPr>
          <a:xfrm>
            <a:off x="6641043" y="3073646"/>
            <a:ext cx="969416" cy="1019669"/>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0" name="直線矢印コネクタ 289">
            <a:extLst>
              <a:ext uri="{FF2B5EF4-FFF2-40B4-BE49-F238E27FC236}">
                <a16:creationId xmlns:a16="http://schemas.microsoft.com/office/drawing/2014/main" id="{F8CDD7C7-0080-D54B-AF44-254DCD29905D}"/>
              </a:ext>
            </a:extLst>
          </p:cNvPr>
          <p:cNvCxnSpPr>
            <a:cxnSpLocks/>
            <a:endCxn id="237" idx="0"/>
          </p:cNvCxnSpPr>
          <p:nvPr/>
        </p:nvCxnSpPr>
        <p:spPr>
          <a:xfrm>
            <a:off x="6641042" y="3080266"/>
            <a:ext cx="54228" cy="1073623"/>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32" name="Picture 8" descr="Kubernetes 201: Microservices, Persistence and Multiple Clusters">
            <a:extLst>
              <a:ext uri="{FF2B5EF4-FFF2-40B4-BE49-F238E27FC236}">
                <a16:creationId xmlns:a16="http://schemas.microsoft.com/office/drawing/2014/main" id="{C2796AED-6499-A246-A302-D34BD07F7A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68877" y="2506174"/>
            <a:ext cx="1441134" cy="1422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3" name="テキスト ボックス 292">
            <a:extLst>
              <a:ext uri="{FF2B5EF4-FFF2-40B4-BE49-F238E27FC236}">
                <a16:creationId xmlns:a16="http://schemas.microsoft.com/office/drawing/2014/main" id="{32A9C4EA-CB5B-9D4E-BF51-DF0E31403307}"/>
              </a:ext>
            </a:extLst>
          </p:cNvPr>
          <p:cNvSpPr txBox="1"/>
          <p:nvPr/>
        </p:nvSpPr>
        <p:spPr>
          <a:xfrm>
            <a:off x="4775230" y="692204"/>
            <a:ext cx="1612749" cy="461665"/>
          </a:xfrm>
          <a:prstGeom prst="rect">
            <a:avLst/>
          </a:prstGeom>
          <a:noFill/>
        </p:spPr>
        <p:txBody>
          <a:bodyPr wrap="none" rtlCol="0">
            <a:spAutoFit/>
          </a:bodyPr>
          <a:lstStyle/>
          <a:p>
            <a:pPr algn="ctr"/>
            <a:r>
              <a:rPr kumimoji="1" lang="en-US" altLang="ja-JP" sz="2400" dirty="0"/>
              <a:t>Kubernetes</a:t>
            </a:r>
            <a:endParaRPr kumimoji="1" lang="ja-JP" altLang="en-US" sz="2400" dirty="0"/>
          </a:p>
        </p:txBody>
      </p:sp>
      <p:sp>
        <p:nvSpPr>
          <p:cNvPr id="294" name="テキスト ボックス 293">
            <a:extLst>
              <a:ext uri="{FF2B5EF4-FFF2-40B4-BE49-F238E27FC236}">
                <a16:creationId xmlns:a16="http://schemas.microsoft.com/office/drawing/2014/main" id="{8DDB61C4-1C01-6942-9BF1-251B1C1251BC}"/>
              </a:ext>
            </a:extLst>
          </p:cNvPr>
          <p:cNvSpPr txBox="1"/>
          <p:nvPr/>
        </p:nvSpPr>
        <p:spPr>
          <a:xfrm>
            <a:off x="4820041" y="1072078"/>
            <a:ext cx="3012363"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多ノード上の多数のコンテナを統一的に管理し</a:t>
            </a:r>
            <a:endParaRPr kumimoji="1"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大規模なサービスをコンテナで実現</a:t>
            </a:r>
            <a:endParaRPr kumimoji="1" lang="ja-JP" altLang="en-US" sz="1050">
              <a:latin typeface="Meiryo" panose="020B0604030504040204" pitchFamily="34" charset="-128"/>
              <a:ea typeface="Meiryo" panose="020B0604030504040204" pitchFamily="34" charset="-128"/>
            </a:endParaRPr>
          </a:p>
        </p:txBody>
      </p:sp>
      <p:sp>
        <p:nvSpPr>
          <p:cNvPr id="1048" name="テキスト ボックス 1047">
            <a:extLst>
              <a:ext uri="{FF2B5EF4-FFF2-40B4-BE49-F238E27FC236}">
                <a16:creationId xmlns:a16="http://schemas.microsoft.com/office/drawing/2014/main" id="{05ADCB73-717C-2847-B57A-042FD1A482BA}"/>
              </a:ext>
            </a:extLst>
          </p:cNvPr>
          <p:cNvSpPr txBox="1"/>
          <p:nvPr/>
        </p:nvSpPr>
        <p:spPr>
          <a:xfrm>
            <a:off x="1417192" y="1374699"/>
            <a:ext cx="80021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コンテナ管理</a:t>
            </a:r>
          </a:p>
        </p:txBody>
      </p:sp>
      <p:sp>
        <p:nvSpPr>
          <p:cNvPr id="296" name="テキスト ボックス 295">
            <a:extLst>
              <a:ext uri="{FF2B5EF4-FFF2-40B4-BE49-F238E27FC236}">
                <a16:creationId xmlns:a16="http://schemas.microsoft.com/office/drawing/2014/main" id="{316FA945-16FD-A64E-838C-DAEE7B07E67B}"/>
              </a:ext>
            </a:extLst>
          </p:cNvPr>
          <p:cNvSpPr txBox="1"/>
          <p:nvPr/>
        </p:nvSpPr>
        <p:spPr>
          <a:xfrm>
            <a:off x="6273185" y="892825"/>
            <a:ext cx="172354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コンテナ・オーケストレーション</a:t>
            </a:r>
          </a:p>
        </p:txBody>
      </p:sp>
      <p:cxnSp>
        <p:nvCxnSpPr>
          <p:cNvPr id="1050" name="直線矢印コネクタ 1049">
            <a:extLst>
              <a:ext uri="{FF2B5EF4-FFF2-40B4-BE49-F238E27FC236}">
                <a16:creationId xmlns:a16="http://schemas.microsoft.com/office/drawing/2014/main" id="{BB588C2E-61D6-7B42-A570-C3EE520957A2}"/>
              </a:ext>
            </a:extLst>
          </p:cNvPr>
          <p:cNvCxnSpPr>
            <a:stCxn id="165" idx="5"/>
            <a:endCxn id="230" idx="2"/>
          </p:cNvCxnSpPr>
          <p:nvPr/>
        </p:nvCxnSpPr>
        <p:spPr>
          <a:xfrm flipV="1">
            <a:off x="3784979" y="3413220"/>
            <a:ext cx="1441150" cy="1164991"/>
          </a:xfrm>
          <a:prstGeom prst="straightConnector1">
            <a:avLst/>
          </a:prstGeom>
          <a:ln w="12700">
            <a:prstDash val="sysDot"/>
            <a:headEnd type="none" w="med" len="med"/>
            <a:tailEnd type="arrow" w="med" len="med"/>
          </a:ln>
        </p:spPr>
        <p:style>
          <a:lnRef idx="2">
            <a:schemeClr val="accent6"/>
          </a:lnRef>
          <a:fillRef idx="0">
            <a:schemeClr val="accent6"/>
          </a:fillRef>
          <a:effectRef idx="1">
            <a:schemeClr val="accent6"/>
          </a:effectRef>
          <a:fontRef idx="minor">
            <a:schemeClr val="tx1"/>
          </a:fontRef>
        </p:style>
      </p:cxnSp>
      <p:sp>
        <p:nvSpPr>
          <p:cNvPr id="1057" name="テキスト ボックス 1056">
            <a:extLst>
              <a:ext uri="{FF2B5EF4-FFF2-40B4-BE49-F238E27FC236}">
                <a16:creationId xmlns:a16="http://schemas.microsoft.com/office/drawing/2014/main" id="{46FC8F0B-4954-0A44-BC12-04B9BE71D9E5}"/>
              </a:ext>
            </a:extLst>
          </p:cNvPr>
          <p:cNvSpPr txBox="1"/>
          <p:nvPr/>
        </p:nvSpPr>
        <p:spPr>
          <a:xfrm>
            <a:off x="5554373" y="167604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A</a:t>
            </a:r>
            <a:endParaRPr kumimoji="1" lang="ja-JP" altLang="en-US" sz="800">
              <a:latin typeface="Meiryo" panose="020B0604030504040204" pitchFamily="34" charset="-128"/>
              <a:ea typeface="Meiryo" panose="020B0604030504040204" pitchFamily="34" charset="-128"/>
            </a:endParaRPr>
          </a:p>
        </p:txBody>
      </p:sp>
      <p:sp>
        <p:nvSpPr>
          <p:cNvPr id="313" name="テキスト ボックス 312">
            <a:extLst>
              <a:ext uri="{FF2B5EF4-FFF2-40B4-BE49-F238E27FC236}">
                <a16:creationId xmlns:a16="http://schemas.microsoft.com/office/drawing/2014/main" id="{9D9E64A5-68E7-5747-AFFA-E2468A89E9E4}"/>
              </a:ext>
            </a:extLst>
          </p:cNvPr>
          <p:cNvSpPr txBox="1"/>
          <p:nvPr/>
        </p:nvSpPr>
        <p:spPr>
          <a:xfrm>
            <a:off x="6454712" y="167461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B</a:t>
            </a:r>
            <a:endParaRPr kumimoji="1" lang="ja-JP" altLang="en-US" sz="800">
              <a:latin typeface="Meiryo" panose="020B0604030504040204" pitchFamily="34" charset="-128"/>
              <a:ea typeface="Meiryo" panose="020B0604030504040204" pitchFamily="34" charset="-128"/>
            </a:endParaRPr>
          </a:p>
        </p:txBody>
      </p:sp>
      <p:sp>
        <p:nvSpPr>
          <p:cNvPr id="314" name="テキスト ボックス 313">
            <a:extLst>
              <a:ext uri="{FF2B5EF4-FFF2-40B4-BE49-F238E27FC236}">
                <a16:creationId xmlns:a16="http://schemas.microsoft.com/office/drawing/2014/main" id="{66442650-0A99-E547-89B0-466B44AB3D3C}"/>
              </a:ext>
            </a:extLst>
          </p:cNvPr>
          <p:cNvSpPr txBox="1"/>
          <p:nvPr/>
        </p:nvSpPr>
        <p:spPr>
          <a:xfrm>
            <a:off x="7271424" y="203021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D</a:t>
            </a:r>
            <a:endParaRPr kumimoji="1" lang="ja-JP" altLang="en-US" sz="800">
              <a:latin typeface="Meiryo" panose="020B0604030504040204" pitchFamily="34" charset="-128"/>
              <a:ea typeface="Meiryo" panose="020B0604030504040204" pitchFamily="34" charset="-128"/>
            </a:endParaRPr>
          </a:p>
        </p:txBody>
      </p:sp>
      <p:sp>
        <p:nvSpPr>
          <p:cNvPr id="315" name="テキスト ボックス 314">
            <a:extLst>
              <a:ext uri="{FF2B5EF4-FFF2-40B4-BE49-F238E27FC236}">
                <a16:creationId xmlns:a16="http://schemas.microsoft.com/office/drawing/2014/main" id="{AFB2F5A2-930D-D14F-833D-08625A6AA6DF}"/>
              </a:ext>
            </a:extLst>
          </p:cNvPr>
          <p:cNvSpPr txBox="1"/>
          <p:nvPr/>
        </p:nvSpPr>
        <p:spPr>
          <a:xfrm>
            <a:off x="7544958" y="2819566"/>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E</a:t>
            </a:r>
            <a:endParaRPr kumimoji="1" lang="ja-JP" altLang="en-US" sz="800">
              <a:latin typeface="Meiryo" panose="020B0604030504040204" pitchFamily="34" charset="-128"/>
              <a:ea typeface="Meiryo" panose="020B0604030504040204" pitchFamily="34" charset="-128"/>
            </a:endParaRPr>
          </a:p>
        </p:txBody>
      </p:sp>
      <p:sp>
        <p:nvSpPr>
          <p:cNvPr id="316" name="テキスト ボックス 315">
            <a:extLst>
              <a:ext uri="{FF2B5EF4-FFF2-40B4-BE49-F238E27FC236}">
                <a16:creationId xmlns:a16="http://schemas.microsoft.com/office/drawing/2014/main" id="{8C1AF353-402C-9C4E-AEF3-ADFFCCC4D365}"/>
              </a:ext>
            </a:extLst>
          </p:cNvPr>
          <p:cNvSpPr txBox="1"/>
          <p:nvPr/>
        </p:nvSpPr>
        <p:spPr>
          <a:xfrm>
            <a:off x="7216712" y="4409996"/>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F</a:t>
            </a:r>
            <a:endParaRPr kumimoji="1" lang="ja-JP" altLang="en-US" sz="800">
              <a:latin typeface="Meiryo" panose="020B0604030504040204" pitchFamily="34" charset="-128"/>
              <a:ea typeface="Meiryo" panose="020B0604030504040204" pitchFamily="34" charset="-128"/>
            </a:endParaRPr>
          </a:p>
        </p:txBody>
      </p:sp>
      <p:sp>
        <p:nvSpPr>
          <p:cNvPr id="317" name="テキスト ボックス 316">
            <a:extLst>
              <a:ext uri="{FF2B5EF4-FFF2-40B4-BE49-F238E27FC236}">
                <a16:creationId xmlns:a16="http://schemas.microsoft.com/office/drawing/2014/main" id="{AF887E94-67CA-164B-ABA9-158C5B41C9D7}"/>
              </a:ext>
            </a:extLst>
          </p:cNvPr>
          <p:cNvSpPr txBox="1"/>
          <p:nvPr/>
        </p:nvSpPr>
        <p:spPr>
          <a:xfrm>
            <a:off x="6296613" y="438388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G</a:t>
            </a:r>
            <a:endParaRPr kumimoji="1" lang="ja-JP" altLang="en-US" sz="800">
              <a:latin typeface="Meiryo" panose="020B0604030504040204" pitchFamily="34" charset="-128"/>
              <a:ea typeface="Meiryo" panose="020B0604030504040204" pitchFamily="34" charset="-128"/>
            </a:endParaRPr>
          </a:p>
        </p:txBody>
      </p:sp>
      <p:sp>
        <p:nvSpPr>
          <p:cNvPr id="318" name="テキスト ボックス 317">
            <a:extLst>
              <a:ext uri="{FF2B5EF4-FFF2-40B4-BE49-F238E27FC236}">
                <a16:creationId xmlns:a16="http://schemas.microsoft.com/office/drawing/2014/main" id="{DD5B30F3-ED75-B94F-839C-118D2D5FFB62}"/>
              </a:ext>
            </a:extLst>
          </p:cNvPr>
          <p:cNvSpPr txBox="1"/>
          <p:nvPr/>
        </p:nvSpPr>
        <p:spPr>
          <a:xfrm>
            <a:off x="5380772" y="439192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H</a:t>
            </a:r>
            <a:endParaRPr kumimoji="1" lang="ja-JP" altLang="en-US" sz="800">
              <a:latin typeface="Meiryo" panose="020B0604030504040204" pitchFamily="34" charset="-128"/>
              <a:ea typeface="Meiryo" panose="020B0604030504040204" pitchFamily="34" charset="-128"/>
            </a:endParaRPr>
          </a:p>
        </p:txBody>
      </p:sp>
      <p:sp>
        <p:nvSpPr>
          <p:cNvPr id="319" name="テキスト ボックス 318">
            <a:extLst>
              <a:ext uri="{FF2B5EF4-FFF2-40B4-BE49-F238E27FC236}">
                <a16:creationId xmlns:a16="http://schemas.microsoft.com/office/drawing/2014/main" id="{C5B104FA-5F1A-0145-9935-798C34EF8CF2}"/>
              </a:ext>
            </a:extLst>
          </p:cNvPr>
          <p:cNvSpPr txBox="1"/>
          <p:nvPr/>
        </p:nvSpPr>
        <p:spPr>
          <a:xfrm>
            <a:off x="5134587" y="296952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I</a:t>
            </a:r>
            <a:endParaRPr kumimoji="1" lang="ja-JP" altLang="en-US" sz="800">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BC74D37-0767-F34E-9B05-22A53DFBA03F}"/>
              </a:ext>
            </a:extLst>
          </p:cNvPr>
          <p:cNvSpPr/>
          <p:nvPr/>
        </p:nvSpPr>
        <p:spPr>
          <a:xfrm>
            <a:off x="4700813" y="4837274"/>
            <a:ext cx="3977262" cy="1754326"/>
          </a:xfrm>
          <a:prstGeom prst="rect">
            <a:avLst/>
          </a:prstGeom>
        </p:spPr>
        <p:txBody>
          <a:bodyPr wrap="square">
            <a:spAutoFit/>
          </a:bodyPr>
          <a:lstStyle/>
          <a:p>
            <a:pPr marL="179388" indent="-179388">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複数コンテナをポリシー準拠でデプロイ</a:t>
            </a:r>
            <a:br>
              <a:rPr lang="ja-JP" altLang="en-US" sz="1200">
                <a:solidFill>
                  <a:srgbClr val="565656"/>
                </a:solidFill>
                <a:latin typeface="Meiryo" panose="020B0604030504040204" pitchFamily="34" charset="-128"/>
                <a:ea typeface="Meiryo" panose="020B0604030504040204" pitchFamily="34" charset="-128"/>
              </a:rPr>
            </a:br>
            <a:r>
              <a:rPr lang="ja-JP" altLang="en-US" sz="1000">
                <a:solidFill>
                  <a:srgbClr val="565656"/>
                </a:solidFill>
                <a:latin typeface="Meiryo" panose="020B0604030504040204" pitchFamily="34" charset="-128"/>
                <a:ea typeface="Meiryo" panose="020B0604030504040204" pitchFamily="34" charset="-128"/>
              </a:rPr>
              <a:t>マニフェストという</a:t>
            </a:r>
            <a:r>
              <a:rPr lang="en" altLang="ja-JP" sz="1000" dirty="0">
                <a:solidFill>
                  <a:srgbClr val="565656"/>
                </a:solidFill>
                <a:latin typeface="Meiryo" panose="020B0604030504040204" pitchFamily="34" charset="-128"/>
                <a:ea typeface="Meiryo" panose="020B0604030504040204" pitchFamily="34" charset="-128"/>
              </a:rPr>
              <a:t>YAML</a:t>
            </a:r>
            <a:r>
              <a:rPr lang="ja-JP" altLang="en-US" sz="1000">
                <a:solidFill>
                  <a:srgbClr val="565656"/>
                </a:solidFill>
                <a:latin typeface="Meiryo" panose="020B0604030504040204" pitchFamily="34" charset="-128"/>
                <a:ea typeface="Meiryo" panose="020B0604030504040204" pitchFamily="34" charset="-128"/>
              </a:rPr>
              <a:t>形式で書かれたファイルに沿って、複数のコンテナをデプロイ</a:t>
            </a:r>
          </a:p>
          <a:p>
            <a:pPr>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負荷分散機能の提供</a:t>
            </a:r>
          </a:p>
          <a:p>
            <a:pPr marL="179388" indent="-179388">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コンテナの外部接続ネットワークの提供</a:t>
            </a:r>
            <a:br>
              <a:rPr lang="ja-JP" altLang="en-US" sz="1200">
                <a:solidFill>
                  <a:srgbClr val="565656"/>
                </a:solidFill>
                <a:latin typeface="Meiryo" panose="020B0604030504040204" pitchFamily="34" charset="-128"/>
                <a:ea typeface="Meiryo" panose="020B0604030504040204" pitchFamily="34" charset="-128"/>
              </a:rPr>
            </a:br>
            <a:r>
              <a:rPr lang="en" altLang="ja-JP" sz="1000" dirty="0">
                <a:solidFill>
                  <a:srgbClr val="565656"/>
                </a:solidFill>
                <a:latin typeface="Meiryo" panose="020B0604030504040204" pitchFamily="34" charset="-128"/>
                <a:ea typeface="Meiryo" panose="020B0604030504040204" pitchFamily="34" charset="-128"/>
              </a:rPr>
              <a:t>NGINX</a:t>
            </a:r>
            <a:r>
              <a:rPr lang="ja-JP" altLang="en-US" sz="1000">
                <a:solidFill>
                  <a:srgbClr val="565656"/>
                </a:solidFill>
                <a:latin typeface="Meiryo" panose="020B0604030504040204" pitchFamily="34" charset="-128"/>
                <a:ea typeface="Meiryo" panose="020B0604030504040204" pitchFamily="34" charset="-128"/>
              </a:rPr>
              <a:t>などを利用して、負荷分散や外部ネットワークへの接続機能を提供</a:t>
            </a:r>
          </a:p>
          <a:p>
            <a:pPr marL="179388" indent="-179388">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障害時にコンテナを自動スケーリング</a:t>
            </a:r>
            <a:br>
              <a:rPr lang="ja-JP" altLang="en-US" sz="1200">
                <a:solidFill>
                  <a:srgbClr val="565656"/>
                </a:solidFill>
                <a:latin typeface="Meiryo" panose="020B0604030504040204" pitchFamily="34" charset="-128"/>
                <a:ea typeface="Meiryo" panose="020B0604030504040204" pitchFamily="34" charset="-128"/>
              </a:rPr>
            </a:br>
            <a:r>
              <a:rPr lang="ja-JP" altLang="en-US" sz="1000">
                <a:solidFill>
                  <a:srgbClr val="565656"/>
                </a:solidFill>
                <a:latin typeface="Meiryo" panose="020B0604030504040204" pitchFamily="34" charset="-128"/>
                <a:ea typeface="Meiryo" panose="020B0604030504040204" pitchFamily="34" charset="-128"/>
              </a:rPr>
              <a:t>コンテナが壊れたら、それを</a:t>
            </a:r>
            <a:r>
              <a:rPr lang="en" altLang="ja-JP" sz="1000" dirty="0">
                <a:solidFill>
                  <a:srgbClr val="565656"/>
                </a:solidFill>
                <a:latin typeface="Meiryo" panose="020B0604030504040204" pitchFamily="34" charset="-128"/>
                <a:ea typeface="Meiryo" panose="020B0604030504040204" pitchFamily="34" charset="-128"/>
              </a:rPr>
              <a:t>Kubernetes</a:t>
            </a:r>
            <a:r>
              <a:rPr lang="ja-JP" altLang="en-US" sz="1000">
                <a:solidFill>
                  <a:srgbClr val="565656"/>
                </a:solidFill>
                <a:latin typeface="Meiryo" panose="020B0604030504040204" pitchFamily="34" charset="-128"/>
                <a:ea typeface="Meiryo" panose="020B0604030504040204" pitchFamily="34" charset="-128"/>
              </a:rPr>
              <a:t>が検知して、自動的に別のホストで復旧</a:t>
            </a:r>
            <a:endParaRPr lang="ja-JP" altLang="en-US" sz="1000" b="0" i="0">
              <a:solidFill>
                <a:srgbClr val="565656"/>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76728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参考： </a:t>
            </a:r>
            <a:r>
              <a:rPr kumimoji="1" lang="en-US" altLang="ja-JP" dirty="0"/>
              <a:t>Docker</a:t>
            </a:r>
            <a:r>
              <a:rPr kumimoji="1" lang="ja-JP" altLang="en-US" dirty="0"/>
              <a:t>と</a:t>
            </a:r>
            <a:r>
              <a:rPr kumimoji="1" lang="en-US" altLang="ja-JP" dirty="0"/>
              <a:t>Kubernetes </a:t>
            </a:r>
            <a:r>
              <a:rPr kumimoji="1" lang="ja-JP" altLang="en-US" dirty="0"/>
              <a:t>の関係</a:t>
            </a:r>
          </a:p>
        </p:txBody>
      </p:sp>
      <p:sp>
        <p:nvSpPr>
          <p:cNvPr id="4" name="正方形/長方形 3"/>
          <p:cNvSpPr/>
          <p:nvPr/>
        </p:nvSpPr>
        <p:spPr>
          <a:xfrm>
            <a:off x="539552" y="1240091"/>
            <a:ext cx="8064896" cy="462989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54150" y="1408431"/>
            <a:ext cx="3672408" cy="32660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6178" y="2231602"/>
            <a:ext cx="3168352" cy="1323439"/>
          </a:xfrm>
          <a:prstGeom prst="rect">
            <a:avLst/>
          </a:prstGeom>
        </p:spPr>
        <p:txBody>
          <a:bodyPr wrap="square">
            <a:spAutoFit/>
          </a:bodyPr>
          <a:lstStyle/>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コンテナの作成</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コンテナの実行</a:t>
            </a:r>
            <a:r>
              <a:rPr lang="en-US" altLang="ja-JP" sz="1600" dirty="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コンテナ内でファイルシステムとして使われるイメージの作成および管理　など</a:t>
            </a:r>
            <a:endParaRPr lang="en-US" altLang="ja-JP" sz="1600" dirty="0">
              <a:solidFill>
                <a:schemeClr val="bg1"/>
              </a:solidFill>
              <a:latin typeface="Meiryo" charset="-128"/>
              <a:ea typeface="Meiryo" charset="-128"/>
              <a:cs typeface="Meiryo" charset="-128"/>
            </a:endParaRPr>
          </a:p>
        </p:txBody>
      </p:sp>
      <p:sp>
        <p:nvSpPr>
          <p:cNvPr id="8" name="正方形/長方形 7"/>
          <p:cNvSpPr/>
          <p:nvPr/>
        </p:nvSpPr>
        <p:spPr>
          <a:xfrm>
            <a:off x="4572000" y="2397756"/>
            <a:ext cx="3963292" cy="1384995"/>
          </a:xfrm>
          <a:prstGeom prst="rect">
            <a:avLst/>
          </a:prstGeom>
        </p:spPr>
        <p:txBody>
          <a:bodyPr wrap="square">
            <a:spAutoFit/>
          </a:bodyPr>
          <a:lstStyle/>
          <a:p>
            <a:pPr marL="285750" indent="-285750">
              <a:buFont typeface="Wingdings" charset="2"/>
              <a:buChar char="ü"/>
            </a:pPr>
            <a:r>
              <a:rPr lang="ja-JP" altLang="en-US" sz="1400" dirty="0">
                <a:solidFill>
                  <a:srgbClr val="0070C0"/>
                </a:solidFill>
                <a:latin typeface="Meiryo" charset="-128"/>
                <a:ea typeface="Meiryo" charset="-128"/>
                <a:cs typeface="Meiryo" charset="-128"/>
              </a:rPr>
              <a:t>関連するコンテナのグルーピング</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コンテナに割り振られる</a:t>
            </a:r>
            <a:r>
              <a:rPr lang="en-US" altLang="ja-JP" sz="1400" dirty="0">
                <a:solidFill>
                  <a:srgbClr val="0070C0"/>
                </a:solidFill>
                <a:latin typeface="Meiryo" charset="-128"/>
                <a:ea typeface="Meiryo" charset="-128"/>
                <a:cs typeface="Meiryo" charset="-128"/>
              </a:rPr>
              <a:t>IP</a:t>
            </a:r>
            <a:r>
              <a:rPr lang="ja-JP" altLang="en-US" sz="1400" dirty="0">
                <a:solidFill>
                  <a:srgbClr val="0070C0"/>
                </a:solidFill>
                <a:latin typeface="Meiryo" charset="-128"/>
                <a:ea typeface="Meiryo" charset="-128"/>
                <a:cs typeface="Meiryo" charset="-128"/>
              </a:rPr>
              <a:t>アドレスの管理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コンテナ間ネットワークルーティング管理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複数のコンテナを利用した負荷分散</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コンテナに割り当てるストレージの管理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コンテナの監視　など</a:t>
            </a:r>
            <a:endParaRPr lang="ja-JP" altLang="en-US" sz="1400" b="0" i="0" dirty="0">
              <a:solidFill>
                <a:srgbClr val="0070C0"/>
              </a:solidFill>
              <a:effectLst/>
              <a:latin typeface="Meiryo" charset="-128"/>
              <a:ea typeface="Meiryo" charset="-128"/>
              <a:cs typeface="Meiryo" charset="-128"/>
            </a:endParaRPr>
          </a:p>
        </p:txBody>
      </p:sp>
      <p:pic>
        <p:nvPicPr>
          <p:cNvPr id="9" name="図 8"/>
          <p:cNvPicPr>
            <a:picLocks noChangeAspect="1"/>
          </p:cNvPicPr>
          <p:nvPr/>
        </p:nvPicPr>
        <p:blipFill>
          <a:blip r:embed="rId3">
            <a:clrChange>
              <a:clrFrom>
                <a:srgbClr val="FFFFFF"/>
              </a:clrFrom>
              <a:clrTo>
                <a:srgbClr val="FFFFFF">
                  <a:alpha val="0"/>
                </a:srgbClr>
              </a:clrTo>
            </a:clrChange>
          </a:blip>
          <a:stretch>
            <a:fillRect/>
          </a:stretch>
        </p:blipFill>
        <p:spPr>
          <a:xfrm>
            <a:off x="4671510" y="1438712"/>
            <a:ext cx="2196546" cy="959158"/>
          </a:xfrm>
          <a:prstGeom prst="rect">
            <a:avLst/>
          </a:prstGeom>
        </p:spPr>
      </p:pic>
      <p:pic>
        <p:nvPicPr>
          <p:cNvPr id="10" name="図 9"/>
          <p:cNvPicPr>
            <a:picLocks noChangeAspect="1"/>
          </p:cNvPicPr>
          <p:nvPr/>
        </p:nvPicPr>
        <p:blipFill>
          <a:blip r:embed="rId4"/>
          <a:stretch>
            <a:fillRect/>
          </a:stretch>
        </p:blipFill>
        <p:spPr>
          <a:xfrm>
            <a:off x="999102" y="1371103"/>
            <a:ext cx="1930303" cy="1094702"/>
          </a:xfrm>
          <a:prstGeom prst="rect">
            <a:avLst/>
          </a:prstGeom>
        </p:spPr>
      </p:pic>
      <p:sp>
        <p:nvSpPr>
          <p:cNvPr id="12" name="正方形/長方形 11"/>
          <p:cNvSpPr/>
          <p:nvPr/>
        </p:nvSpPr>
        <p:spPr>
          <a:xfrm>
            <a:off x="1056646" y="3719077"/>
            <a:ext cx="3067416" cy="577081"/>
          </a:xfrm>
          <a:prstGeom prst="rect">
            <a:avLst/>
          </a:prstGeom>
        </p:spPr>
        <p:txBody>
          <a:bodyPr wrap="square">
            <a:spAutoFit/>
          </a:bodyPr>
          <a:lstStyle/>
          <a:p>
            <a:r>
              <a:rPr lang="ja-JP" altLang="en-US" sz="1050" dirty="0">
                <a:solidFill>
                  <a:schemeClr val="bg1"/>
                </a:solidFill>
                <a:latin typeface="Meiryo" charset="-128"/>
                <a:ea typeface="Meiryo" charset="-128"/>
                <a:cs typeface="Meiryo" charset="-128"/>
              </a:rPr>
              <a:t>ネットワークのルーティングや複数コンテナの連携、複数台のサーバーを対象にコンテナを横断的に管理する機能などは提供されていない。</a:t>
            </a:r>
          </a:p>
        </p:txBody>
      </p:sp>
      <p:sp>
        <p:nvSpPr>
          <p:cNvPr id="13" name="正方形/長方形 12"/>
          <p:cNvSpPr/>
          <p:nvPr/>
        </p:nvSpPr>
        <p:spPr>
          <a:xfrm>
            <a:off x="827584" y="5287353"/>
            <a:ext cx="7488832" cy="307777"/>
          </a:xfrm>
          <a:prstGeom prst="rect">
            <a:avLst/>
          </a:prstGeom>
        </p:spPr>
        <p:txBody>
          <a:bodyPr wrap="square">
            <a:spAutoFit/>
          </a:bodyPr>
          <a:lstStyle/>
          <a:p>
            <a:pPr algn="ctr"/>
            <a:r>
              <a:rPr lang="ja-JP" altLang="en-US" sz="1400" dirty="0">
                <a:solidFill>
                  <a:srgbClr val="0070C0"/>
                </a:solidFill>
                <a:latin typeface="Meiryo" charset="-128"/>
                <a:ea typeface="Meiryo" charset="-128"/>
                <a:cs typeface="Meiryo" charset="-128"/>
              </a:rPr>
              <a:t>クラスタ環境で</a:t>
            </a:r>
            <a:r>
              <a:rPr lang="en-US" altLang="ja-JP" sz="1400" dirty="0">
                <a:solidFill>
                  <a:srgbClr val="0070C0"/>
                </a:solidFill>
                <a:latin typeface="Meiryo" charset="-128"/>
                <a:ea typeface="Meiryo" charset="-128"/>
                <a:cs typeface="Meiryo" charset="-128"/>
              </a:rPr>
              <a:t>Docker</a:t>
            </a:r>
            <a:r>
              <a:rPr lang="ja-JP" altLang="en-US" sz="1400" dirty="0">
                <a:solidFill>
                  <a:srgbClr val="0070C0"/>
                </a:solidFill>
                <a:latin typeface="Meiryo" charset="-128"/>
                <a:ea typeface="Meiryo" charset="-128"/>
                <a:cs typeface="Meiryo" charset="-128"/>
              </a:rPr>
              <a:t>を利用する場合は別途何らかの管理手法を用意する必要がある。</a:t>
            </a:r>
            <a:endParaRPr lang="en-US" altLang="ja-JP" sz="1400" dirty="0">
              <a:solidFill>
                <a:srgbClr val="0070C0"/>
              </a:solidFill>
              <a:latin typeface="Meiryo" charset="-128"/>
              <a:ea typeface="Meiryo" charset="-128"/>
              <a:cs typeface="Meiryo" charset="-128"/>
            </a:endParaRPr>
          </a:p>
        </p:txBody>
      </p:sp>
      <p:sp>
        <p:nvSpPr>
          <p:cNvPr id="14" name="正方形/長方形 13"/>
          <p:cNvSpPr/>
          <p:nvPr/>
        </p:nvSpPr>
        <p:spPr>
          <a:xfrm>
            <a:off x="999102" y="3592369"/>
            <a:ext cx="3175428" cy="785843"/>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73704" y="4940415"/>
            <a:ext cx="7603620" cy="338554"/>
          </a:xfrm>
          <a:prstGeom prst="rect">
            <a:avLst/>
          </a:prstGeom>
        </p:spPr>
        <p:txBody>
          <a:bodyPr wrap="square">
            <a:spAutoFit/>
          </a:bodyPr>
          <a:lstStyle/>
          <a:p>
            <a:pPr algn="ctr"/>
            <a:r>
              <a:rPr lang="en-US" altLang="ja-JP" sz="1600" dirty="0">
                <a:solidFill>
                  <a:srgbClr val="0432FF"/>
                </a:solidFill>
                <a:latin typeface="Meiryo" charset="-128"/>
                <a:ea typeface="Meiryo" charset="-128"/>
                <a:cs typeface="Meiryo" charset="-128"/>
              </a:rPr>
              <a:t>Docker</a:t>
            </a:r>
            <a:r>
              <a:rPr lang="ja-JP" altLang="en-US" sz="1600" dirty="0">
                <a:solidFill>
                  <a:srgbClr val="0432FF"/>
                </a:solidFill>
                <a:latin typeface="Meiryo" charset="-128"/>
                <a:ea typeface="Meiryo" charset="-128"/>
                <a:cs typeface="Meiryo" charset="-128"/>
              </a:rPr>
              <a:t>と連携して利用できるデプロイ</a:t>
            </a:r>
            <a:r>
              <a:rPr lang="en-US" altLang="ja-JP" sz="1600" dirty="0">
                <a:solidFill>
                  <a:srgbClr val="0432FF"/>
                </a:solidFill>
                <a:latin typeface="Meiryo" charset="-128"/>
                <a:ea typeface="Meiryo" charset="-128"/>
                <a:cs typeface="Meiryo" charset="-128"/>
              </a:rPr>
              <a:t>/</a:t>
            </a:r>
            <a:r>
              <a:rPr lang="ja-JP" altLang="en-US" sz="1600" dirty="0">
                <a:solidFill>
                  <a:srgbClr val="0432FF"/>
                </a:solidFill>
                <a:latin typeface="Meiryo" charset="-128"/>
                <a:ea typeface="Meiryo" charset="-128"/>
                <a:cs typeface="Meiryo" charset="-128"/>
              </a:rPr>
              <a:t>オーケストレーションツールのひとつ</a:t>
            </a:r>
          </a:p>
        </p:txBody>
      </p:sp>
      <p:sp>
        <p:nvSpPr>
          <p:cNvPr id="17" name="テキスト ボックス 16"/>
          <p:cNvSpPr txBox="1"/>
          <p:nvPr/>
        </p:nvSpPr>
        <p:spPr>
          <a:xfrm>
            <a:off x="6203830" y="1999873"/>
            <a:ext cx="816442" cy="276999"/>
          </a:xfrm>
          <a:prstGeom prst="rect">
            <a:avLst/>
          </a:prstGeom>
          <a:noFill/>
        </p:spPr>
        <p:txBody>
          <a:bodyPr wrap="none" rtlCol="0">
            <a:spAutoFit/>
          </a:bodyPr>
          <a:lstStyle/>
          <a:p>
            <a:r>
              <a:rPr kumimoji="1" lang="en-US" altLang="ja-JP" sz="1200" dirty="0"/>
              <a:t>By Google</a:t>
            </a:r>
            <a:endParaRPr kumimoji="1" lang="ja-JP" altLang="en-US" sz="1200" dirty="0"/>
          </a:p>
        </p:txBody>
      </p:sp>
      <p:sp>
        <p:nvSpPr>
          <p:cNvPr id="18" name="テキスト ボックス 17"/>
          <p:cNvSpPr txBox="1"/>
          <p:nvPr/>
        </p:nvSpPr>
        <p:spPr>
          <a:xfrm>
            <a:off x="4579491" y="3877799"/>
            <a:ext cx="3948309" cy="461665"/>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Manage a cluster of Linux containers as a single system to accelerate Dev and simplify Ops.</a:t>
            </a:r>
            <a:endParaRPr kumimoji="1" lang="ja-JP" altLang="en-US" sz="1200" dirty="0">
              <a:solidFill>
                <a:srgbClr val="0432FF"/>
              </a:solidFill>
              <a:latin typeface="Meiryo" charset="-128"/>
              <a:ea typeface="Meiryo" charset="-128"/>
              <a:cs typeface="Meiryo" charset="-128"/>
            </a:endParaRPr>
          </a:p>
        </p:txBody>
      </p:sp>
      <p:sp>
        <p:nvSpPr>
          <p:cNvPr id="19" name="正方形/長方形 18"/>
          <p:cNvSpPr/>
          <p:nvPr/>
        </p:nvSpPr>
        <p:spPr>
          <a:xfrm>
            <a:off x="4582056" y="4345804"/>
            <a:ext cx="3945744" cy="430887"/>
          </a:xfrm>
          <a:prstGeom prst="rect">
            <a:avLst/>
          </a:prstGeom>
        </p:spPr>
        <p:txBody>
          <a:bodyPr wrap="square">
            <a:spAutoFit/>
          </a:bodyPr>
          <a:lstStyle/>
          <a:p>
            <a:r>
              <a:rPr lang="ja-JP" altLang="ja-JP" sz="1100" dirty="0">
                <a:solidFill>
                  <a:srgbClr val="0432FF"/>
                </a:solidFill>
                <a:latin typeface="Meiryo" charset="-128"/>
                <a:ea typeface="Meiryo" charset="-128"/>
                <a:cs typeface="Meiryo" charset="-128"/>
              </a:rPr>
              <a:t>Linuxコンテナのクラスタを単一のシステムとして</a:t>
            </a:r>
            <a:r>
              <a:rPr lang="ja-JP" altLang="ja-JP" sz="1100">
                <a:solidFill>
                  <a:srgbClr val="0432FF"/>
                </a:solidFill>
                <a:latin typeface="Meiryo" charset="-128"/>
                <a:ea typeface="Meiryo" charset="-128"/>
                <a:cs typeface="Meiryo" charset="-128"/>
              </a:rPr>
              <a:t>管理し</a:t>
            </a:r>
            <a:r>
              <a:rPr lang="ja-JP" altLang="en-US" sz="1100">
                <a:solidFill>
                  <a:srgbClr val="0432FF"/>
                </a:solidFill>
                <a:latin typeface="Meiryo" charset="-128"/>
                <a:ea typeface="Meiryo" charset="-128"/>
                <a:cs typeface="Meiryo" charset="-128"/>
              </a:rPr>
              <a:t>て</a:t>
            </a:r>
            <a:r>
              <a:rPr lang="ja-JP" altLang="ja-JP" sz="1100">
                <a:solidFill>
                  <a:srgbClr val="0432FF"/>
                </a:solidFill>
                <a:latin typeface="Meiryo" charset="-128"/>
                <a:ea typeface="Meiryo" charset="-128"/>
                <a:cs typeface="Meiryo" charset="-128"/>
              </a:rPr>
              <a:t>開発</a:t>
            </a:r>
            <a:r>
              <a:rPr lang="ja-JP" altLang="ja-JP" sz="1100" dirty="0">
                <a:solidFill>
                  <a:srgbClr val="0432FF"/>
                </a:solidFill>
                <a:latin typeface="Meiryo" charset="-128"/>
                <a:ea typeface="Meiryo" charset="-128"/>
                <a:cs typeface="Meiryo" charset="-128"/>
              </a:rPr>
              <a:t>を加速し、</a:t>
            </a:r>
            <a:r>
              <a:rPr lang="ja-JP" altLang="en-US" sz="1100" dirty="0">
                <a:solidFill>
                  <a:srgbClr val="0432FF"/>
                </a:solidFill>
                <a:latin typeface="Meiryo" charset="-128"/>
                <a:ea typeface="Meiryo" charset="-128"/>
                <a:cs typeface="Meiryo" charset="-128"/>
              </a:rPr>
              <a:t>運用</a:t>
            </a:r>
            <a:r>
              <a:rPr lang="ja-JP" altLang="ja-JP" sz="1100" dirty="0">
                <a:solidFill>
                  <a:srgbClr val="0432FF"/>
                </a:solidFill>
                <a:latin typeface="Meiryo" charset="-128"/>
                <a:ea typeface="Meiryo" charset="-128"/>
                <a:cs typeface="Meiryo" charset="-128"/>
              </a:rPr>
              <a:t>を簡素化します。</a:t>
            </a:r>
            <a:endParaRPr lang="ja-JP" altLang="en-US" sz="1100" dirty="0">
              <a:solidFill>
                <a:srgbClr val="0432FF"/>
              </a:solidFill>
              <a:latin typeface="Meiryo" charset="-128"/>
              <a:ea typeface="Meiryo" charset="-128"/>
              <a:cs typeface="Meiryo" charset="-128"/>
            </a:endParaRPr>
          </a:p>
        </p:txBody>
      </p:sp>
      <p:cxnSp>
        <p:nvCxnSpPr>
          <p:cNvPr id="21" name="直線コネクタ 20"/>
          <p:cNvCxnSpPr/>
          <p:nvPr/>
        </p:nvCxnSpPr>
        <p:spPr>
          <a:xfrm>
            <a:off x="4671510" y="4339464"/>
            <a:ext cx="3705814"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5796136" y="6007510"/>
            <a:ext cx="2870264" cy="369332"/>
          </a:xfrm>
          <a:prstGeom prst="rect">
            <a:avLst/>
          </a:prstGeom>
        </p:spPr>
        <p:txBody>
          <a:bodyPr wrap="square">
            <a:spAutoFit/>
          </a:bodyPr>
          <a:lstStyle/>
          <a:p>
            <a:r>
              <a:rPr lang="ja-JP" altLang="en-US" sz="900" dirty="0">
                <a:solidFill>
                  <a:srgbClr val="4A4A4A"/>
                </a:solidFill>
                <a:latin typeface="Meiryo" charset="-128"/>
                <a:ea typeface="Meiryo" charset="-128"/>
                <a:cs typeface="Meiryo" charset="-128"/>
              </a:rPr>
              <a:t>意味：ギリシャ語で「人生の道標」</a:t>
            </a:r>
            <a:br>
              <a:rPr lang="ja-JP" altLang="en-US" sz="900" dirty="0">
                <a:latin typeface="Meiryo" charset="-128"/>
                <a:ea typeface="Meiryo" charset="-128"/>
                <a:cs typeface="Meiryo" charset="-128"/>
              </a:rPr>
            </a:br>
            <a:r>
              <a:rPr lang="ja-JP" altLang="en-US" sz="900" dirty="0">
                <a:solidFill>
                  <a:srgbClr val="4A4A4A"/>
                </a:solidFill>
                <a:latin typeface="Meiryo" charset="-128"/>
                <a:ea typeface="Meiryo" charset="-128"/>
                <a:cs typeface="Meiryo" charset="-128"/>
              </a:rPr>
              <a:t>読み方：クーベルネイテス（</a:t>
            </a:r>
            <a:r>
              <a:rPr lang="en-US" altLang="ja-JP" sz="900" dirty="0">
                <a:solidFill>
                  <a:srgbClr val="4A4A4A"/>
                </a:solidFill>
                <a:latin typeface="Meiryo" charset="-128"/>
                <a:ea typeface="Meiryo" charset="-128"/>
                <a:cs typeface="Meiryo" charset="-128"/>
              </a:rPr>
              <a:t>koo-ber-nay'-tace</a:t>
            </a:r>
            <a:r>
              <a:rPr lang="ja-JP" altLang="en-US" sz="900" dirty="0">
                <a:solidFill>
                  <a:srgbClr val="4A4A4A"/>
                </a:solidFill>
                <a:latin typeface="Meiryo" charset="-128"/>
                <a:ea typeface="Meiryo" charset="-128"/>
                <a:cs typeface="Meiryo" charset="-128"/>
              </a:rPr>
              <a:t>）</a:t>
            </a:r>
            <a:endParaRPr lang="ja-JP" altLang="en-US" sz="900" dirty="0">
              <a:latin typeface="Meiryo" charset="-128"/>
              <a:ea typeface="Meiryo" charset="-128"/>
              <a:cs typeface="Meiryo" charset="-128"/>
            </a:endParaRPr>
          </a:p>
        </p:txBody>
      </p:sp>
    </p:spTree>
    <p:extLst>
      <p:ext uri="{BB962C8B-B14F-4D97-AF65-F5344CB8AC3E}">
        <p14:creationId xmlns:p14="http://schemas.microsoft.com/office/powerpoint/2010/main" val="10539915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FC8062F-FF7E-E448-A217-449D4BB15C04}"/>
              </a:ext>
            </a:extLst>
          </p:cNvPr>
          <p:cNvSpPr/>
          <p:nvPr/>
        </p:nvSpPr>
        <p:spPr>
          <a:xfrm>
            <a:off x="2526711"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5" name="正方形/長方形 34">
            <a:extLst>
              <a:ext uri="{FF2B5EF4-FFF2-40B4-BE49-F238E27FC236}">
                <a16:creationId xmlns:a16="http://schemas.microsoft.com/office/drawing/2014/main" id="{EED3645B-5B2F-E249-BCAA-372B9C9F8DCB}"/>
              </a:ext>
            </a:extLst>
          </p:cNvPr>
          <p:cNvSpPr/>
          <p:nvPr/>
        </p:nvSpPr>
        <p:spPr>
          <a:xfrm>
            <a:off x="3010149" y="284800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8" name="正方形/長方形 37">
            <a:extLst>
              <a:ext uri="{FF2B5EF4-FFF2-40B4-BE49-F238E27FC236}">
                <a16:creationId xmlns:a16="http://schemas.microsoft.com/office/drawing/2014/main" id="{88198DAA-F811-1046-B9FF-7E558AA97330}"/>
              </a:ext>
            </a:extLst>
          </p:cNvPr>
          <p:cNvSpPr/>
          <p:nvPr/>
        </p:nvSpPr>
        <p:spPr>
          <a:xfrm>
            <a:off x="3489793" y="284883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9" name="正方形/長方形 28">
            <a:extLst>
              <a:ext uri="{FF2B5EF4-FFF2-40B4-BE49-F238E27FC236}">
                <a16:creationId xmlns:a16="http://schemas.microsoft.com/office/drawing/2014/main" id="{E692AD7C-70E8-E24E-9335-7E938FC54CD8}"/>
              </a:ext>
            </a:extLst>
          </p:cNvPr>
          <p:cNvSpPr/>
          <p:nvPr/>
        </p:nvSpPr>
        <p:spPr>
          <a:xfrm>
            <a:off x="268342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6" name="正方形/長方形 35">
            <a:extLst>
              <a:ext uri="{FF2B5EF4-FFF2-40B4-BE49-F238E27FC236}">
                <a16:creationId xmlns:a16="http://schemas.microsoft.com/office/drawing/2014/main" id="{056E03FB-F98E-E94B-959B-600653EA6B05}"/>
              </a:ext>
            </a:extLst>
          </p:cNvPr>
          <p:cNvSpPr/>
          <p:nvPr/>
        </p:nvSpPr>
        <p:spPr>
          <a:xfrm>
            <a:off x="3163537" y="285273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9" name="正方形/長方形 38">
            <a:extLst>
              <a:ext uri="{FF2B5EF4-FFF2-40B4-BE49-F238E27FC236}">
                <a16:creationId xmlns:a16="http://schemas.microsoft.com/office/drawing/2014/main" id="{5F35AB5A-0537-8C4D-A583-A88436EE996D}"/>
              </a:ext>
            </a:extLst>
          </p:cNvPr>
          <p:cNvSpPr/>
          <p:nvPr/>
        </p:nvSpPr>
        <p:spPr>
          <a:xfrm>
            <a:off x="3640140"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 name="タイトル 1">
            <a:extLst>
              <a:ext uri="{FF2B5EF4-FFF2-40B4-BE49-F238E27FC236}">
                <a16:creationId xmlns:a16="http://schemas.microsoft.com/office/drawing/2014/main" id="{6304FE88-D5E9-B746-8D3F-9083C6AF1235}"/>
              </a:ext>
            </a:extLst>
          </p:cNvPr>
          <p:cNvSpPr>
            <a:spLocks noGrp="1"/>
          </p:cNvSpPr>
          <p:nvPr>
            <p:ph type="title"/>
          </p:nvPr>
        </p:nvSpPr>
        <p:spPr/>
        <p:txBody>
          <a:bodyPr/>
          <a:lstStyle/>
          <a:p>
            <a:r>
              <a:rPr kumimoji="1" lang="ja-JP" altLang="en-US" dirty="0">
                <a:solidFill>
                  <a:schemeClr val="tx1">
                    <a:lumMod val="50000"/>
                    <a:lumOff val="50000"/>
                  </a:schemeClr>
                </a:solidFill>
              </a:rPr>
              <a:t>コンテナ・オーケストレーションとは</a:t>
            </a:r>
          </a:p>
        </p:txBody>
      </p:sp>
      <p:sp>
        <p:nvSpPr>
          <p:cNvPr id="4" name="正方形/長方形 3">
            <a:extLst>
              <a:ext uri="{FF2B5EF4-FFF2-40B4-BE49-F238E27FC236}">
                <a16:creationId xmlns:a16="http://schemas.microsoft.com/office/drawing/2014/main" id="{0B92E1B7-8C53-3B4F-B72D-579EF8714EF1}"/>
              </a:ext>
            </a:extLst>
          </p:cNvPr>
          <p:cNvSpPr/>
          <p:nvPr/>
        </p:nvSpPr>
        <p:spPr>
          <a:xfrm>
            <a:off x="2523410" y="3303886"/>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5" name="正方形/長方形 4">
            <a:extLst>
              <a:ext uri="{FF2B5EF4-FFF2-40B4-BE49-F238E27FC236}">
                <a16:creationId xmlns:a16="http://schemas.microsoft.com/office/drawing/2014/main" id="{27871267-301F-F345-9917-594062847028}"/>
              </a:ext>
            </a:extLst>
          </p:cNvPr>
          <p:cNvSpPr/>
          <p:nvPr/>
        </p:nvSpPr>
        <p:spPr>
          <a:xfrm>
            <a:off x="2523410" y="3743304"/>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 name="正方形/長方形 5">
            <a:extLst>
              <a:ext uri="{FF2B5EF4-FFF2-40B4-BE49-F238E27FC236}">
                <a16:creationId xmlns:a16="http://schemas.microsoft.com/office/drawing/2014/main" id="{180BC2B4-8FE6-B346-A853-E21DDDACD3B9}"/>
              </a:ext>
            </a:extLst>
          </p:cNvPr>
          <p:cNvSpPr/>
          <p:nvPr/>
        </p:nvSpPr>
        <p:spPr>
          <a:xfrm>
            <a:off x="2523410" y="498316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 name="正方形/長方形 6">
            <a:extLst>
              <a:ext uri="{FF2B5EF4-FFF2-40B4-BE49-F238E27FC236}">
                <a16:creationId xmlns:a16="http://schemas.microsoft.com/office/drawing/2014/main" id="{360C1291-6355-E24A-BACB-0DF6F64E6EBE}"/>
              </a:ext>
            </a:extLst>
          </p:cNvPr>
          <p:cNvSpPr/>
          <p:nvPr/>
        </p:nvSpPr>
        <p:spPr>
          <a:xfrm>
            <a:off x="2523410" y="472687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メイリオ"/>
                <a:ea typeface="メイリオ"/>
                <a:cs typeface="メイリオ"/>
              </a:rPr>
              <a:t>ハイパーバイザー</a:t>
            </a:r>
            <a:endParaRPr lang="ja-JP" altLang="en-US" sz="1050" dirty="0">
              <a:solidFill>
                <a:srgbClr val="FFFFFF"/>
              </a:solidFill>
              <a:latin typeface="メイリオ"/>
              <a:ea typeface="メイリオ"/>
              <a:cs typeface="メイリオ"/>
            </a:endParaRPr>
          </a:p>
        </p:txBody>
      </p:sp>
      <p:sp>
        <p:nvSpPr>
          <p:cNvPr id="8" name="正方形/長方形 7">
            <a:extLst>
              <a:ext uri="{FF2B5EF4-FFF2-40B4-BE49-F238E27FC236}">
                <a16:creationId xmlns:a16="http://schemas.microsoft.com/office/drawing/2014/main" id="{BBB1C13F-5363-CF40-ACA0-D8D33A038A7D}"/>
              </a:ext>
            </a:extLst>
          </p:cNvPr>
          <p:cNvSpPr/>
          <p:nvPr/>
        </p:nvSpPr>
        <p:spPr>
          <a:xfrm>
            <a:off x="2523410" y="447059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1" name="正方形/長方形 10">
            <a:extLst>
              <a:ext uri="{FF2B5EF4-FFF2-40B4-BE49-F238E27FC236}">
                <a16:creationId xmlns:a16="http://schemas.microsoft.com/office/drawing/2014/main" id="{28146268-18CC-884A-9CC7-34461FB55893}"/>
              </a:ext>
            </a:extLst>
          </p:cNvPr>
          <p:cNvSpPr/>
          <p:nvPr/>
        </p:nvSpPr>
        <p:spPr>
          <a:xfrm>
            <a:off x="979871" y="3303886"/>
            <a:ext cx="139949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メイリオ"/>
                <a:ea typeface="メイリオ"/>
                <a:cs typeface="メイリオ"/>
              </a:rPr>
              <a:t>開発・実行環境</a:t>
            </a:r>
            <a:endParaRPr kumimoji="1" lang="en-US" altLang="ja-JP" sz="1050" dirty="0">
              <a:solidFill>
                <a:srgbClr val="FFFFFF"/>
              </a:solidFill>
              <a:latin typeface="メイリオ"/>
              <a:ea typeface="メイリオ"/>
              <a:cs typeface="メイリオ"/>
            </a:endParaRPr>
          </a:p>
          <a:p>
            <a:pPr algn="ctr"/>
            <a:r>
              <a:rPr kumimoji="1" lang="ja-JP" altLang="en-US" sz="1050" dirty="0">
                <a:solidFill>
                  <a:srgbClr val="FFFFFF"/>
                </a:solidFill>
                <a:latin typeface="メイリオ"/>
                <a:ea typeface="メイリオ"/>
                <a:cs typeface="メイリオ"/>
              </a:rPr>
              <a:t>ミドルウェア</a:t>
            </a:r>
            <a:endParaRPr kumimoji="1" lang="en-US" altLang="ja-JP" sz="1050" dirty="0">
              <a:solidFill>
                <a:srgbClr val="FFFFFF"/>
              </a:solidFill>
              <a:latin typeface="メイリオ"/>
              <a:ea typeface="メイリオ"/>
              <a:cs typeface="メイリオ"/>
            </a:endParaRPr>
          </a:p>
        </p:txBody>
      </p:sp>
      <p:sp>
        <p:nvSpPr>
          <p:cNvPr id="12" name="正方形/長方形 11">
            <a:extLst>
              <a:ext uri="{FF2B5EF4-FFF2-40B4-BE49-F238E27FC236}">
                <a16:creationId xmlns:a16="http://schemas.microsoft.com/office/drawing/2014/main" id="{6AD5F937-4363-EB4F-9014-D5D86D14643D}"/>
              </a:ext>
            </a:extLst>
          </p:cNvPr>
          <p:cNvSpPr/>
          <p:nvPr/>
        </p:nvSpPr>
        <p:spPr>
          <a:xfrm>
            <a:off x="979871" y="3743303"/>
            <a:ext cx="1399495" cy="121385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メイリオ"/>
                <a:ea typeface="メイリオ"/>
                <a:cs typeface="メイリオ"/>
              </a:rPr>
              <a:t>オペレーティング</a:t>
            </a:r>
            <a:endParaRPr kumimoji="1" lang="en-US" altLang="ja-JP" sz="1050" dirty="0">
              <a:solidFill>
                <a:srgbClr val="FFFFFF"/>
              </a:solidFill>
              <a:latin typeface="メイリオ"/>
              <a:ea typeface="メイリオ"/>
              <a:cs typeface="メイリオ"/>
            </a:endParaRPr>
          </a:p>
          <a:p>
            <a:pPr algn="ctr"/>
            <a:r>
              <a:rPr kumimoji="1" lang="ja-JP" altLang="en-US" sz="1050" dirty="0">
                <a:solidFill>
                  <a:srgbClr val="FFFFFF"/>
                </a:solidFill>
                <a:latin typeface="メイリオ"/>
                <a:ea typeface="メイリオ"/>
                <a:cs typeface="メイリオ"/>
              </a:rPr>
              <a:t>システム</a:t>
            </a:r>
          </a:p>
        </p:txBody>
      </p:sp>
      <p:sp>
        <p:nvSpPr>
          <p:cNvPr id="13" name="正方形/長方形 12">
            <a:extLst>
              <a:ext uri="{FF2B5EF4-FFF2-40B4-BE49-F238E27FC236}">
                <a16:creationId xmlns:a16="http://schemas.microsoft.com/office/drawing/2014/main" id="{38F0CE3B-1C73-3745-AA8B-F623C33ABA1E}"/>
              </a:ext>
            </a:extLst>
          </p:cNvPr>
          <p:cNvSpPr/>
          <p:nvPr/>
        </p:nvSpPr>
        <p:spPr>
          <a:xfrm>
            <a:off x="979871" y="498316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rgbClr val="FFFFFF"/>
                </a:solidFill>
                <a:latin typeface="メイリオ"/>
                <a:ea typeface="メイリオ"/>
                <a:cs typeface="メイリオ"/>
              </a:rPr>
              <a:t>サーバー</a:t>
            </a:r>
            <a:endParaRPr lang="en-US" altLang="ja-JP" sz="8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a:t>
            </a:r>
            <a:r>
              <a:rPr kumimoji="1" lang="ja-JP" altLang="en-US" sz="800" dirty="0">
                <a:solidFill>
                  <a:srgbClr val="FFFFFF"/>
                </a:solidFill>
                <a:latin typeface="メイリオ"/>
                <a:ea typeface="メイリオ"/>
                <a:cs typeface="メイリオ"/>
              </a:rPr>
              <a:t>ハードウェア）</a:t>
            </a:r>
          </a:p>
        </p:txBody>
      </p:sp>
      <p:sp>
        <p:nvSpPr>
          <p:cNvPr id="16" name="正方形/長方形 15">
            <a:extLst>
              <a:ext uri="{FF2B5EF4-FFF2-40B4-BE49-F238E27FC236}">
                <a16:creationId xmlns:a16="http://schemas.microsoft.com/office/drawing/2014/main" id="{720EC3D9-8DB9-DE44-8260-4FAA85D06FC9}"/>
              </a:ext>
            </a:extLst>
          </p:cNvPr>
          <p:cNvSpPr/>
          <p:nvPr/>
        </p:nvSpPr>
        <p:spPr>
          <a:xfrm>
            <a:off x="2998194" y="4466686"/>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7" name="正方形/長方形 16">
            <a:extLst>
              <a:ext uri="{FF2B5EF4-FFF2-40B4-BE49-F238E27FC236}">
                <a16:creationId xmlns:a16="http://schemas.microsoft.com/office/drawing/2014/main" id="{0D30D97A-6E90-1B4E-87B9-B4880B7F7686}"/>
              </a:ext>
            </a:extLst>
          </p:cNvPr>
          <p:cNvSpPr/>
          <p:nvPr/>
        </p:nvSpPr>
        <p:spPr>
          <a:xfrm>
            <a:off x="3472978" y="4466686"/>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 name="正方形/長方形 17">
            <a:extLst>
              <a:ext uri="{FF2B5EF4-FFF2-40B4-BE49-F238E27FC236}">
                <a16:creationId xmlns:a16="http://schemas.microsoft.com/office/drawing/2014/main" id="{DBE3BDA1-7655-234A-ACA7-79A89D4E0885}"/>
              </a:ext>
            </a:extLst>
          </p:cNvPr>
          <p:cNvSpPr/>
          <p:nvPr/>
        </p:nvSpPr>
        <p:spPr>
          <a:xfrm>
            <a:off x="2794195" y="4482539"/>
            <a:ext cx="857927" cy="253916"/>
          </a:xfrm>
          <a:prstGeom prst="rect">
            <a:avLst/>
          </a:prstGeom>
        </p:spPr>
        <p:txBody>
          <a:bodyPr wrap="none">
            <a:spAutoFit/>
          </a:bodyPr>
          <a:lstStyle/>
          <a:p>
            <a:pPr algn="ctr"/>
            <a:r>
              <a:rPr lang="ja-JP" altLang="en-US" sz="1050">
                <a:solidFill>
                  <a:srgbClr val="FFFFFF"/>
                </a:solidFill>
                <a:latin typeface="メイリオ"/>
                <a:ea typeface="メイリオ"/>
                <a:cs typeface="メイリオ"/>
              </a:rPr>
              <a:t>仮想マシン</a:t>
            </a:r>
            <a:endParaRPr lang="ja-JP" altLang="en-US" sz="1050" dirty="0">
              <a:solidFill>
                <a:srgbClr val="FFFFFF"/>
              </a:solidFill>
              <a:latin typeface="メイリオ"/>
              <a:ea typeface="メイリオ"/>
              <a:cs typeface="メイリオ"/>
            </a:endParaRPr>
          </a:p>
        </p:txBody>
      </p:sp>
      <p:sp>
        <p:nvSpPr>
          <p:cNvPr id="19" name="正方形/長方形 18">
            <a:extLst>
              <a:ext uri="{FF2B5EF4-FFF2-40B4-BE49-F238E27FC236}">
                <a16:creationId xmlns:a16="http://schemas.microsoft.com/office/drawing/2014/main" id="{D1B41103-2BFC-1A4A-9440-8FA60E85CCCF}"/>
              </a:ext>
            </a:extLst>
          </p:cNvPr>
          <p:cNvSpPr/>
          <p:nvPr/>
        </p:nvSpPr>
        <p:spPr>
          <a:xfrm>
            <a:off x="3004056" y="3751119"/>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 name="正方形/長方形 19">
            <a:extLst>
              <a:ext uri="{FF2B5EF4-FFF2-40B4-BE49-F238E27FC236}">
                <a16:creationId xmlns:a16="http://schemas.microsoft.com/office/drawing/2014/main" id="{0CA14E6C-35D8-E142-95A3-6A37A15EE50A}"/>
              </a:ext>
            </a:extLst>
          </p:cNvPr>
          <p:cNvSpPr/>
          <p:nvPr/>
        </p:nvSpPr>
        <p:spPr>
          <a:xfrm>
            <a:off x="3480795" y="3743303"/>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2" name="正方形/長方形 21">
            <a:extLst>
              <a:ext uri="{FF2B5EF4-FFF2-40B4-BE49-F238E27FC236}">
                <a16:creationId xmlns:a16="http://schemas.microsoft.com/office/drawing/2014/main" id="{28F408F0-9953-244B-AB91-8841A278872E}"/>
              </a:ext>
            </a:extLst>
          </p:cNvPr>
          <p:cNvSpPr/>
          <p:nvPr/>
        </p:nvSpPr>
        <p:spPr>
          <a:xfrm>
            <a:off x="3006010" y="3303886"/>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24" name="正方形/長方形 23">
            <a:extLst>
              <a:ext uri="{FF2B5EF4-FFF2-40B4-BE49-F238E27FC236}">
                <a16:creationId xmlns:a16="http://schemas.microsoft.com/office/drawing/2014/main" id="{7E46CF83-C2F7-384E-B040-F708BC960B72}"/>
              </a:ext>
            </a:extLst>
          </p:cNvPr>
          <p:cNvSpPr/>
          <p:nvPr/>
        </p:nvSpPr>
        <p:spPr>
          <a:xfrm>
            <a:off x="3477155" y="3303885"/>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26" name="正方形/長方形 25">
            <a:extLst>
              <a:ext uri="{FF2B5EF4-FFF2-40B4-BE49-F238E27FC236}">
                <a16:creationId xmlns:a16="http://schemas.microsoft.com/office/drawing/2014/main" id="{3D223834-232D-F64E-A590-2112A9CF7D44}"/>
              </a:ext>
            </a:extLst>
          </p:cNvPr>
          <p:cNvSpPr/>
          <p:nvPr/>
        </p:nvSpPr>
        <p:spPr>
          <a:xfrm>
            <a:off x="977440" y="2848559"/>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7" name="正方形/長方形 26">
            <a:extLst>
              <a:ext uri="{FF2B5EF4-FFF2-40B4-BE49-F238E27FC236}">
                <a16:creationId xmlns:a16="http://schemas.microsoft.com/office/drawing/2014/main" id="{C177BAFA-4286-F142-9520-4D4E0BDFBAE0}"/>
              </a:ext>
            </a:extLst>
          </p:cNvPr>
          <p:cNvSpPr/>
          <p:nvPr/>
        </p:nvSpPr>
        <p:spPr>
          <a:xfrm>
            <a:off x="1460040" y="2852468"/>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8" name="正方形/長方形 27">
            <a:extLst>
              <a:ext uri="{FF2B5EF4-FFF2-40B4-BE49-F238E27FC236}">
                <a16:creationId xmlns:a16="http://schemas.microsoft.com/office/drawing/2014/main" id="{A2F95504-5DCE-0340-983B-0785DADE5C83}"/>
              </a:ext>
            </a:extLst>
          </p:cNvPr>
          <p:cNvSpPr/>
          <p:nvPr/>
        </p:nvSpPr>
        <p:spPr>
          <a:xfrm>
            <a:off x="1931871" y="2848559"/>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5" name="正方形/長方形 24">
            <a:extLst>
              <a:ext uri="{FF2B5EF4-FFF2-40B4-BE49-F238E27FC236}">
                <a16:creationId xmlns:a16="http://schemas.microsoft.com/office/drawing/2014/main" id="{534B8F15-A287-E041-943B-F9BB423A8569}"/>
              </a:ext>
            </a:extLst>
          </p:cNvPr>
          <p:cNvSpPr/>
          <p:nvPr/>
        </p:nvSpPr>
        <p:spPr>
          <a:xfrm>
            <a:off x="1048676" y="2952032"/>
            <a:ext cx="1261884" cy="253916"/>
          </a:xfrm>
          <a:prstGeom prst="rect">
            <a:avLst/>
          </a:prstGeom>
        </p:spPr>
        <p:txBody>
          <a:bodyPr wrap="none">
            <a:spAutoFit/>
          </a:bodyPr>
          <a:lstStyle/>
          <a:p>
            <a:pPr algn="ctr"/>
            <a:r>
              <a:rPr lang="ja-JP" altLang="en-US" sz="1050">
                <a:solidFill>
                  <a:srgbClr val="FFFFFF"/>
                </a:solidFill>
                <a:latin typeface="メイリオ"/>
                <a:ea typeface="メイリオ"/>
                <a:cs typeface="メイリオ"/>
              </a:rPr>
              <a:t>アプリケーション</a:t>
            </a:r>
            <a:endParaRPr lang="ja-JP" altLang="en-US" sz="1050" dirty="0">
              <a:solidFill>
                <a:srgbClr val="FFFFFF"/>
              </a:solidFill>
              <a:latin typeface="メイリオ"/>
              <a:ea typeface="メイリオ"/>
              <a:cs typeface="メイリオ"/>
            </a:endParaRPr>
          </a:p>
        </p:txBody>
      </p:sp>
      <p:sp>
        <p:nvSpPr>
          <p:cNvPr id="32" name="正方形/長方形 31">
            <a:extLst>
              <a:ext uri="{FF2B5EF4-FFF2-40B4-BE49-F238E27FC236}">
                <a16:creationId xmlns:a16="http://schemas.microsoft.com/office/drawing/2014/main" id="{FA6261AF-AD0E-F949-A42E-1EEE8EBDBBAA}"/>
              </a:ext>
            </a:extLst>
          </p:cNvPr>
          <p:cNvSpPr/>
          <p:nvPr/>
        </p:nvSpPr>
        <p:spPr>
          <a:xfrm>
            <a:off x="2843239" y="285273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7" name="正方形/長方形 36">
            <a:extLst>
              <a:ext uri="{FF2B5EF4-FFF2-40B4-BE49-F238E27FC236}">
                <a16:creationId xmlns:a16="http://schemas.microsoft.com/office/drawing/2014/main" id="{9D201E0F-2D11-2940-8CDF-8B52F5E34461}"/>
              </a:ext>
            </a:extLst>
          </p:cNvPr>
          <p:cNvSpPr/>
          <p:nvPr/>
        </p:nvSpPr>
        <p:spPr>
          <a:xfrm>
            <a:off x="3324247" y="2848834"/>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0" name="正方形/長方形 39">
            <a:extLst>
              <a:ext uri="{FF2B5EF4-FFF2-40B4-BE49-F238E27FC236}">
                <a16:creationId xmlns:a16="http://schemas.microsoft.com/office/drawing/2014/main" id="{E7EDE086-8015-D549-9A68-9FF1DEA2B39C}"/>
              </a:ext>
            </a:extLst>
          </p:cNvPr>
          <p:cNvSpPr/>
          <p:nvPr/>
        </p:nvSpPr>
        <p:spPr>
          <a:xfrm>
            <a:off x="3790487"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nvGrpSpPr>
          <p:cNvPr id="85" name="グループ化 84">
            <a:extLst>
              <a:ext uri="{FF2B5EF4-FFF2-40B4-BE49-F238E27FC236}">
                <a16:creationId xmlns:a16="http://schemas.microsoft.com/office/drawing/2014/main" id="{C2889E58-269E-F14C-9434-7726F52F23B3}"/>
              </a:ext>
            </a:extLst>
          </p:cNvPr>
          <p:cNvGrpSpPr/>
          <p:nvPr/>
        </p:nvGrpSpPr>
        <p:grpSpPr>
          <a:xfrm>
            <a:off x="4077881" y="2848559"/>
            <a:ext cx="1399659" cy="2615271"/>
            <a:chOff x="3394975" y="2852738"/>
            <a:chExt cx="1399659" cy="2615271"/>
          </a:xfrm>
        </p:grpSpPr>
        <p:sp>
          <p:nvSpPr>
            <p:cNvPr id="74" name="正方形/長方形 73">
              <a:extLst>
                <a:ext uri="{FF2B5EF4-FFF2-40B4-BE49-F238E27FC236}">
                  <a16:creationId xmlns:a16="http://schemas.microsoft.com/office/drawing/2014/main" id="{D44816BD-8604-D646-ADEC-03714A5D6F53}"/>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5" name="正方形/長方形 74">
              <a:extLst>
                <a:ext uri="{FF2B5EF4-FFF2-40B4-BE49-F238E27FC236}">
                  <a16:creationId xmlns:a16="http://schemas.microsoft.com/office/drawing/2014/main" id="{19CAABC1-9ACD-244C-AC62-2870D7B72D83}"/>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6" name="正方形/長方形 75">
              <a:extLst>
                <a:ext uri="{FF2B5EF4-FFF2-40B4-BE49-F238E27FC236}">
                  <a16:creationId xmlns:a16="http://schemas.microsoft.com/office/drawing/2014/main" id="{D088F3FB-54D4-CB40-B57D-1AD8743DC27A}"/>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7" name="正方形/長方形 76">
              <a:extLst>
                <a:ext uri="{FF2B5EF4-FFF2-40B4-BE49-F238E27FC236}">
                  <a16:creationId xmlns:a16="http://schemas.microsoft.com/office/drawing/2014/main" id="{DE1F27A4-3B98-5946-B791-C4D7B7C08187}"/>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8" name="正方形/長方形 77">
              <a:extLst>
                <a:ext uri="{FF2B5EF4-FFF2-40B4-BE49-F238E27FC236}">
                  <a16:creationId xmlns:a16="http://schemas.microsoft.com/office/drawing/2014/main" id="{B58C5AF0-673E-2347-BED6-4DFD572345F8}"/>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9" name="正方形/長方形 78">
              <a:extLst>
                <a:ext uri="{FF2B5EF4-FFF2-40B4-BE49-F238E27FC236}">
                  <a16:creationId xmlns:a16="http://schemas.microsoft.com/office/drawing/2014/main" id="{087DEAF8-3CA4-F641-828A-3F60BAE62472}"/>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0" name="正方形/長方形 79">
              <a:extLst>
                <a:ext uri="{FF2B5EF4-FFF2-40B4-BE49-F238E27FC236}">
                  <a16:creationId xmlns:a16="http://schemas.microsoft.com/office/drawing/2014/main" id="{811A1D4F-C458-724B-B457-18B78C843478}"/>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1" name="正方形/長方形 80">
              <a:extLst>
                <a:ext uri="{FF2B5EF4-FFF2-40B4-BE49-F238E27FC236}">
                  <a16:creationId xmlns:a16="http://schemas.microsoft.com/office/drawing/2014/main" id="{C97196DD-1C30-D141-AECE-5013C651016F}"/>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2" name="正方形/長方形 81">
              <a:extLst>
                <a:ext uri="{FF2B5EF4-FFF2-40B4-BE49-F238E27FC236}">
                  <a16:creationId xmlns:a16="http://schemas.microsoft.com/office/drawing/2014/main" id="{E7F77AE0-250E-3E41-8A8E-FE058A63EA5C}"/>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1" name="正方形/長方形 40">
              <a:extLst>
                <a:ext uri="{FF2B5EF4-FFF2-40B4-BE49-F238E27FC236}">
                  <a16:creationId xmlns:a16="http://schemas.microsoft.com/office/drawing/2014/main" id="{1B54DA35-2F71-EC44-9033-DF786B5D7D6C}"/>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2" name="正方形/長方形 41">
              <a:extLst>
                <a:ext uri="{FF2B5EF4-FFF2-40B4-BE49-F238E27FC236}">
                  <a16:creationId xmlns:a16="http://schemas.microsoft.com/office/drawing/2014/main" id="{B6A1DF73-DB10-2544-A8B8-EE48A533B1C8}"/>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3" name="正方形/長方形 42">
              <a:extLst>
                <a:ext uri="{FF2B5EF4-FFF2-40B4-BE49-F238E27FC236}">
                  <a16:creationId xmlns:a16="http://schemas.microsoft.com/office/drawing/2014/main" id="{92C93556-0A17-7146-9F07-7C6DA7573B81}"/>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4" name="正方形/長方形 43">
              <a:extLst>
                <a:ext uri="{FF2B5EF4-FFF2-40B4-BE49-F238E27FC236}">
                  <a16:creationId xmlns:a16="http://schemas.microsoft.com/office/drawing/2014/main" id="{C64DDC5A-F69D-984E-8856-3105FBC0951A}"/>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5" name="正方形/長方形 44">
              <a:extLst>
                <a:ext uri="{FF2B5EF4-FFF2-40B4-BE49-F238E27FC236}">
                  <a16:creationId xmlns:a16="http://schemas.microsoft.com/office/drawing/2014/main" id="{E4BBEC46-7ACE-FC4D-8946-9193AA49159C}"/>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6" name="正方形/長方形 45">
              <a:extLst>
                <a:ext uri="{FF2B5EF4-FFF2-40B4-BE49-F238E27FC236}">
                  <a16:creationId xmlns:a16="http://schemas.microsoft.com/office/drawing/2014/main" id="{4A1A0E18-F8ED-B945-807D-38420330B555}"/>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8" name="正方形/長方形 47">
              <a:extLst>
                <a:ext uri="{FF2B5EF4-FFF2-40B4-BE49-F238E27FC236}">
                  <a16:creationId xmlns:a16="http://schemas.microsoft.com/office/drawing/2014/main" id="{AC696781-49AD-6C4C-8A59-2147D9BC4B65}"/>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9" name="正方形/長方形 48">
              <a:extLst>
                <a:ext uri="{FF2B5EF4-FFF2-40B4-BE49-F238E27FC236}">
                  <a16:creationId xmlns:a16="http://schemas.microsoft.com/office/drawing/2014/main" id="{F4E51879-F7D0-AD42-A315-A3633011F653}"/>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0" name="正方形/長方形 49">
              <a:extLst>
                <a:ext uri="{FF2B5EF4-FFF2-40B4-BE49-F238E27FC236}">
                  <a16:creationId xmlns:a16="http://schemas.microsoft.com/office/drawing/2014/main" id="{9EC09C2C-1541-8744-A027-17AD3C314E80}"/>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51" name="正方形/長方形 50">
              <a:extLst>
                <a:ext uri="{FF2B5EF4-FFF2-40B4-BE49-F238E27FC236}">
                  <a16:creationId xmlns:a16="http://schemas.microsoft.com/office/drawing/2014/main" id="{956D207B-E4EA-704E-9499-3B88B0F4E42C}"/>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F4675DE9-28A2-A24E-89C4-08DB255F47A7}"/>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6EB7A5E2-4AB9-F84A-8CCB-D2860F978623}"/>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6" name="正方形/長方形 55">
              <a:extLst>
                <a:ext uri="{FF2B5EF4-FFF2-40B4-BE49-F238E27FC236}">
                  <a16:creationId xmlns:a16="http://schemas.microsoft.com/office/drawing/2014/main" id="{F91FBA82-FCF4-9849-9AA7-53396ABBB132}"/>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9" name="正方形/長方形 58">
              <a:extLst>
                <a:ext uri="{FF2B5EF4-FFF2-40B4-BE49-F238E27FC236}">
                  <a16:creationId xmlns:a16="http://schemas.microsoft.com/office/drawing/2014/main" id="{F280E2E8-4D5B-FF42-B31E-6430C6BEE8CF}"/>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0" name="正方形/長方形 59">
              <a:extLst>
                <a:ext uri="{FF2B5EF4-FFF2-40B4-BE49-F238E27FC236}">
                  <a16:creationId xmlns:a16="http://schemas.microsoft.com/office/drawing/2014/main" id="{3EAC1F72-4E94-C741-8E47-FB13FBF22110}"/>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1" name="正方形/長方形 60">
              <a:extLst>
                <a:ext uri="{FF2B5EF4-FFF2-40B4-BE49-F238E27FC236}">
                  <a16:creationId xmlns:a16="http://schemas.microsoft.com/office/drawing/2014/main" id="{A893E507-A654-7745-B331-E16C7674EADC}"/>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2" name="正方形/長方形 61">
              <a:extLst>
                <a:ext uri="{FF2B5EF4-FFF2-40B4-BE49-F238E27FC236}">
                  <a16:creationId xmlns:a16="http://schemas.microsoft.com/office/drawing/2014/main" id="{E85711E3-EBDF-AE46-9F7B-C9E14F8CA3E8}"/>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3" name="正方形/長方形 62">
              <a:extLst>
                <a:ext uri="{FF2B5EF4-FFF2-40B4-BE49-F238E27FC236}">
                  <a16:creationId xmlns:a16="http://schemas.microsoft.com/office/drawing/2014/main" id="{4F4AACEE-86CE-A349-896E-0232E4BF6ED4}"/>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4" name="正方形/長方形 63">
              <a:extLst>
                <a:ext uri="{FF2B5EF4-FFF2-40B4-BE49-F238E27FC236}">
                  <a16:creationId xmlns:a16="http://schemas.microsoft.com/office/drawing/2014/main" id="{583F9E70-D5F4-C34B-BC0C-40F81355A022}"/>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5" name="正方形/長方形 64">
              <a:extLst>
                <a:ext uri="{FF2B5EF4-FFF2-40B4-BE49-F238E27FC236}">
                  <a16:creationId xmlns:a16="http://schemas.microsoft.com/office/drawing/2014/main" id="{83B48CA7-D4BA-AE4F-85E6-5985EFD43521}"/>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6" name="正方形/長方形 65">
              <a:extLst>
                <a:ext uri="{FF2B5EF4-FFF2-40B4-BE49-F238E27FC236}">
                  <a16:creationId xmlns:a16="http://schemas.microsoft.com/office/drawing/2014/main" id="{75168193-2BC8-A846-8277-761E5841FFD2}"/>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7" name="正方形/長方形 66">
              <a:extLst>
                <a:ext uri="{FF2B5EF4-FFF2-40B4-BE49-F238E27FC236}">
                  <a16:creationId xmlns:a16="http://schemas.microsoft.com/office/drawing/2014/main" id="{26FBB4A9-3E98-354E-9070-1ABB7C4B00E4}"/>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8" name="正方形/長方形 67">
              <a:extLst>
                <a:ext uri="{FF2B5EF4-FFF2-40B4-BE49-F238E27FC236}">
                  <a16:creationId xmlns:a16="http://schemas.microsoft.com/office/drawing/2014/main" id="{C7A9AE0A-6FA6-5848-BBE2-01DE31B70383}"/>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9" name="正方形/長方形 68">
              <a:extLst>
                <a:ext uri="{FF2B5EF4-FFF2-40B4-BE49-F238E27FC236}">
                  <a16:creationId xmlns:a16="http://schemas.microsoft.com/office/drawing/2014/main" id="{AD2A2A0C-07E4-E742-A241-AA4552BC4643}"/>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0" name="正方形/長方形 69">
              <a:extLst>
                <a:ext uri="{FF2B5EF4-FFF2-40B4-BE49-F238E27FC236}">
                  <a16:creationId xmlns:a16="http://schemas.microsoft.com/office/drawing/2014/main" id="{62473E57-CBCE-F441-9276-D16E504537AD}"/>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1" name="正方形/長方形 70">
              <a:extLst>
                <a:ext uri="{FF2B5EF4-FFF2-40B4-BE49-F238E27FC236}">
                  <a16:creationId xmlns:a16="http://schemas.microsoft.com/office/drawing/2014/main" id="{282659B8-4491-7A4B-A6FD-6DCF3169BA4A}"/>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2" name="正方形/長方形 71">
              <a:extLst>
                <a:ext uri="{FF2B5EF4-FFF2-40B4-BE49-F238E27FC236}">
                  <a16:creationId xmlns:a16="http://schemas.microsoft.com/office/drawing/2014/main" id="{637B8AB3-1FAD-6E43-808E-2F8123A4567E}"/>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3" name="正方形/長方形 72">
              <a:extLst>
                <a:ext uri="{FF2B5EF4-FFF2-40B4-BE49-F238E27FC236}">
                  <a16:creationId xmlns:a16="http://schemas.microsoft.com/office/drawing/2014/main" id="{840AAA9A-43DD-5D45-8DE1-6F38383BD0CC}"/>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3" name="正方形/長方形 82">
              <a:extLst>
                <a:ext uri="{FF2B5EF4-FFF2-40B4-BE49-F238E27FC236}">
                  <a16:creationId xmlns:a16="http://schemas.microsoft.com/office/drawing/2014/main" id="{1E9856C2-D998-CE47-A08E-3CB30C797C38}"/>
                </a:ext>
              </a:extLst>
            </p:cNvPr>
            <p:cNvSpPr/>
            <p:nvPr/>
          </p:nvSpPr>
          <p:spPr>
            <a:xfrm>
              <a:off x="3489428" y="3927002"/>
              <a:ext cx="1210588" cy="215444"/>
            </a:xfrm>
            <a:prstGeom prst="rect">
              <a:avLst/>
            </a:prstGeom>
          </p:spPr>
          <p:txBody>
            <a:bodyPr wrap="none">
              <a:spAutoFit/>
            </a:bodyPr>
            <a:lstStyle/>
            <a:p>
              <a:pPr algn="ctr"/>
              <a:r>
                <a:rPr lang="ja-JP" altLang="en-US" sz="800" b="1">
                  <a:solidFill>
                    <a:srgbClr val="FFFFFF"/>
                  </a:solidFill>
                  <a:latin typeface="メイリオ"/>
                  <a:ea typeface="メイリオ"/>
                  <a:cs typeface="メイリオ"/>
                </a:rPr>
                <a:t>コンテナ管理システム</a:t>
              </a:r>
              <a:endParaRPr lang="ja-JP" altLang="en-US" sz="800" b="1" dirty="0">
                <a:solidFill>
                  <a:srgbClr val="FFFFFF"/>
                </a:solidFill>
                <a:latin typeface="メイリオ"/>
                <a:ea typeface="メイリオ"/>
                <a:cs typeface="メイリオ"/>
              </a:endParaRPr>
            </a:p>
          </p:txBody>
        </p:sp>
        <p:sp>
          <p:nvSpPr>
            <p:cNvPr id="84" name="正方形/長方形 83">
              <a:extLst>
                <a:ext uri="{FF2B5EF4-FFF2-40B4-BE49-F238E27FC236}">
                  <a16:creationId xmlns:a16="http://schemas.microsoft.com/office/drawing/2014/main" id="{D5409905-3FC0-CE4E-8A2C-A1C217492117}"/>
                </a:ext>
              </a:extLst>
            </p:cNvPr>
            <p:cNvSpPr/>
            <p:nvPr/>
          </p:nvSpPr>
          <p:spPr>
            <a:xfrm>
              <a:off x="3797204" y="3735525"/>
              <a:ext cx="595035" cy="215444"/>
            </a:xfrm>
            <a:prstGeom prst="rect">
              <a:avLst/>
            </a:prstGeom>
          </p:spPr>
          <p:txBody>
            <a:bodyPr wrap="none">
              <a:spAutoFit/>
            </a:bodyPr>
            <a:lstStyle/>
            <a:p>
              <a:pPr algn="ctr"/>
              <a:r>
                <a:rPr lang="ja-JP" altLang="en-US" sz="800" b="1">
                  <a:solidFill>
                    <a:srgbClr val="FFFFFF"/>
                  </a:solidFill>
                  <a:latin typeface="メイリオ"/>
                  <a:ea typeface="メイリオ"/>
                  <a:cs typeface="メイリオ"/>
                </a:rPr>
                <a:t>コンテナ</a:t>
              </a:r>
              <a:endParaRPr lang="ja-JP" altLang="en-US" sz="800" b="1" dirty="0">
                <a:solidFill>
                  <a:srgbClr val="FFFFFF"/>
                </a:solidFill>
                <a:latin typeface="メイリオ"/>
                <a:ea typeface="メイリオ"/>
                <a:cs typeface="メイリオ"/>
              </a:endParaRPr>
            </a:p>
          </p:txBody>
        </p:sp>
      </p:grpSp>
      <p:grpSp>
        <p:nvGrpSpPr>
          <p:cNvPr id="86" name="グループ化 85">
            <a:extLst>
              <a:ext uri="{FF2B5EF4-FFF2-40B4-BE49-F238E27FC236}">
                <a16:creationId xmlns:a16="http://schemas.microsoft.com/office/drawing/2014/main" id="{A182C50E-9C66-B549-AC1D-731CEA5D6EC0}"/>
              </a:ext>
            </a:extLst>
          </p:cNvPr>
          <p:cNvGrpSpPr/>
          <p:nvPr/>
        </p:nvGrpSpPr>
        <p:grpSpPr>
          <a:xfrm>
            <a:off x="5625985" y="4332813"/>
            <a:ext cx="701728" cy="1131018"/>
            <a:chOff x="3394975" y="2852738"/>
            <a:chExt cx="1399659" cy="2615271"/>
          </a:xfrm>
        </p:grpSpPr>
        <p:sp>
          <p:nvSpPr>
            <p:cNvPr id="87" name="正方形/長方形 86">
              <a:extLst>
                <a:ext uri="{FF2B5EF4-FFF2-40B4-BE49-F238E27FC236}">
                  <a16:creationId xmlns:a16="http://schemas.microsoft.com/office/drawing/2014/main" id="{BE0779E5-453D-2545-95CC-55D3D74F1DD5}"/>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8" name="正方形/長方形 87">
              <a:extLst>
                <a:ext uri="{FF2B5EF4-FFF2-40B4-BE49-F238E27FC236}">
                  <a16:creationId xmlns:a16="http://schemas.microsoft.com/office/drawing/2014/main" id="{229F00E2-7A9C-6940-9BB1-A68EA1856D38}"/>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9" name="正方形/長方形 88">
              <a:extLst>
                <a:ext uri="{FF2B5EF4-FFF2-40B4-BE49-F238E27FC236}">
                  <a16:creationId xmlns:a16="http://schemas.microsoft.com/office/drawing/2014/main" id="{31BAC77A-1D3D-3448-B843-9F53BE893C03}"/>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0" name="正方形/長方形 89">
              <a:extLst>
                <a:ext uri="{FF2B5EF4-FFF2-40B4-BE49-F238E27FC236}">
                  <a16:creationId xmlns:a16="http://schemas.microsoft.com/office/drawing/2014/main" id="{5AF55362-7582-B346-8D47-746699A84114}"/>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1" name="正方形/長方形 90">
              <a:extLst>
                <a:ext uri="{FF2B5EF4-FFF2-40B4-BE49-F238E27FC236}">
                  <a16:creationId xmlns:a16="http://schemas.microsoft.com/office/drawing/2014/main" id="{64C1F7C6-14C2-194E-A38B-EB41384588AC}"/>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2" name="正方形/長方形 91">
              <a:extLst>
                <a:ext uri="{FF2B5EF4-FFF2-40B4-BE49-F238E27FC236}">
                  <a16:creationId xmlns:a16="http://schemas.microsoft.com/office/drawing/2014/main" id="{1B76350D-CA18-E04C-B539-EC29DDB82979}"/>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3" name="正方形/長方形 92">
              <a:extLst>
                <a:ext uri="{FF2B5EF4-FFF2-40B4-BE49-F238E27FC236}">
                  <a16:creationId xmlns:a16="http://schemas.microsoft.com/office/drawing/2014/main" id="{EF1EA60C-43E4-8A46-A6B8-82D6E499F5A4}"/>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4" name="正方形/長方形 93">
              <a:extLst>
                <a:ext uri="{FF2B5EF4-FFF2-40B4-BE49-F238E27FC236}">
                  <a16:creationId xmlns:a16="http://schemas.microsoft.com/office/drawing/2014/main" id="{A9B67B65-7086-F14B-BB02-3E1176BA1869}"/>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5" name="正方形/長方形 94">
              <a:extLst>
                <a:ext uri="{FF2B5EF4-FFF2-40B4-BE49-F238E27FC236}">
                  <a16:creationId xmlns:a16="http://schemas.microsoft.com/office/drawing/2014/main" id="{6332DE74-4904-5147-95EE-BB7C161770A7}"/>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6" name="正方形/長方形 95">
              <a:extLst>
                <a:ext uri="{FF2B5EF4-FFF2-40B4-BE49-F238E27FC236}">
                  <a16:creationId xmlns:a16="http://schemas.microsoft.com/office/drawing/2014/main" id="{CA3ADBFC-E9AF-EA44-8F4B-4C88DBE75C41}"/>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7" name="正方形/長方形 96">
              <a:extLst>
                <a:ext uri="{FF2B5EF4-FFF2-40B4-BE49-F238E27FC236}">
                  <a16:creationId xmlns:a16="http://schemas.microsoft.com/office/drawing/2014/main" id="{1D135B9D-122F-6D41-BE11-27B21EE5C63F}"/>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8" name="正方形/長方形 97">
              <a:extLst>
                <a:ext uri="{FF2B5EF4-FFF2-40B4-BE49-F238E27FC236}">
                  <a16:creationId xmlns:a16="http://schemas.microsoft.com/office/drawing/2014/main" id="{2531E4E5-4EAC-8445-9AC1-5B500D7C7AD4}"/>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9" name="正方形/長方形 98">
              <a:extLst>
                <a:ext uri="{FF2B5EF4-FFF2-40B4-BE49-F238E27FC236}">
                  <a16:creationId xmlns:a16="http://schemas.microsoft.com/office/drawing/2014/main" id="{864CCB1B-D716-0244-A427-0C4E1FBA5085}"/>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0" name="正方形/長方形 99">
              <a:extLst>
                <a:ext uri="{FF2B5EF4-FFF2-40B4-BE49-F238E27FC236}">
                  <a16:creationId xmlns:a16="http://schemas.microsoft.com/office/drawing/2014/main" id="{61EDFB35-05A3-554B-A2C7-5981A01D633D}"/>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1" name="正方形/長方形 100">
              <a:extLst>
                <a:ext uri="{FF2B5EF4-FFF2-40B4-BE49-F238E27FC236}">
                  <a16:creationId xmlns:a16="http://schemas.microsoft.com/office/drawing/2014/main" id="{64F48A7A-1ADC-4E4C-A3F0-3D7333238472}"/>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2" name="正方形/長方形 101">
              <a:extLst>
                <a:ext uri="{FF2B5EF4-FFF2-40B4-BE49-F238E27FC236}">
                  <a16:creationId xmlns:a16="http://schemas.microsoft.com/office/drawing/2014/main" id="{454597D0-DE35-7A4A-8983-FAA64D377E31}"/>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3" name="正方形/長方形 102">
              <a:extLst>
                <a:ext uri="{FF2B5EF4-FFF2-40B4-BE49-F238E27FC236}">
                  <a16:creationId xmlns:a16="http://schemas.microsoft.com/office/drawing/2014/main" id="{C1A67FED-51B0-444E-AA06-064BB5E5D57D}"/>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4" name="正方形/長方形 103">
              <a:extLst>
                <a:ext uri="{FF2B5EF4-FFF2-40B4-BE49-F238E27FC236}">
                  <a16:creationId xmlns:a16="http://schemas.microsoft.com/office/drawing/2014/main" id="{ED9C0E3D-B19A-0F4D-BC22-F312195E568B}"/>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05" name="正方形/長方形 104">
              <a:extLst>
                <a:ext uri="{FF2B5EF4-FFF2-40B4-BE49-F238E27FC236}">
                  <a16:creationId xmlns:a16="http://schemas.microsoft.com/office/drawing/2014/main" id="{DD98D9AF-63A1-3848-A4FC-ACE517723C23}"/>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06" name="正方形/長方形 105">
              <a:extLst>
                <a:ext uri="{FF2B5EF4-FFF2-40B4-BE49-F238E27FC236}">
                  <a16:creationId xmlns:a16="http://schemas.microsoft.com/office/drawing/2014/main" id="{94EC9889-9656-F741-B72A-5F232709523E}"/>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07" name="正方形/長方形 106">
              <a:extLst>
                <a:ext uri="{FF2B5EF4-FFF2-40B4-BE49-F238E27FC236}">
                  <a16:creationId xmlns:a16="http://schemas.microsoft.com/office/drawing/2014/main" id="{45DEC162-ACC0-F04C-B7F6-6B49D7DCBF5F}"/>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8" name="正方形/長方形 107">
              <a:extLst>
                <a:ext uri="{FF2B5EF4-FFF2-40B4-BE49-F238E27FC236}">
                  <a16:creationId xmlns:a16="http://schemas.microsoft.com/office/drawing/2014/main" id="{89090DA2-1E23-904E-94E2-4407B9C5BF8F}"/>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9" name="正方形/長方形 108">
              <a:extLst>
                <a:ext uri="{FF2B5EF4-FFF2-40B4-BE49-F238E27FC236}">
                  <a16:creationId xmlns:a16="http://schemas.microsoft.com/office/drawing/2014/main" id="{3E1BDC80-B091-A149-9795-23301D97C505}"/>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0" name="正方形/長方形 109">
              <a:extLst>
                <a:ext uri="{FF2B5EF4-FFF2-40B4-BE49-F238E27FC236}">
                  <a16:creationId xmlns:a16="http://schemas.microsoft.com/office/drawing/2014/main" id="{EBF01E19-5AEE-5341-B8CF-09A0591113F8}"/>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1" name="正方形/長方形 110">
              <a:extLst>
                <a:ext uri="{FF2B5EF4-FFF2-40B4-BE49-F238E27FC236}">
                  <a16:creationId xmlns:a16="http://schemas.microsoft.com/office/drawing/2014/main" id="{3CCCC639-4045-E14B-8198-88E8AF86F21A}"/>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2" name="正方形/長方形 111">
              <a:extLst>
                <a:ext uri="{FF2B5EF4-FFF2-40B4-BE49-F238E27FC236}">
                  <a16:creationId xmlns:a16="http://schemas.microsoft.com/office/drawing/2014/main" id="{BF57C59E-0B92-3748-9846-90FFC62A94DE}"/>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3" name="正方形/長方形 112">
              <a:extLst>
                <a:ext uri="{FF2B5EF4-FFF2-40B4-BE49-F238E27FC236}">
                  <a16:creationId xmlns:a16="http://schemas.microsoft.com/office/drawing/2014/main" id="{119D14BD-8B88-B949-895E-FCE5452CADD7}"/>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4" name="正方形/長方形 113">
              <a:extLst>
                <a:ext uri="{FF2B5EF4-FFF2-40B4-BE49-F238E27FC236}">
                  <a16:creationId xmlns:a16="http://schemas.microsoft.com/office/drawing/2014/main" id="{C1475106-66FA-E249-BA1D-86D21FC3A383}"/>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5" name="正方形/長方形 114">
              <a:extLst>
                <a:ext uri="{FF2B5EF4-FFF2-40B4-BE49-F238E27FC236}">
                  <a16:creationId xmlns:a16="http://schemas.microsoft.com/office/drawing/2014/main" id="{FDDCB181-190B-4049-9D14-EEC88B14C6D0}"/>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6" name="正方形/長方形 115">
              <a:extLst>
                <a:ext uri="{FF2B5EF4-FFF2-40B4-BE49-F238E27FC236}">
                  <a16:creationId xmlns:a16="http://schemas.microsoft.com/office/drawing/2014/main" id="{ACA6F82A-2E01-6C42-B6E4-C10000A6CDE5}"/>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7" name="正方形/長方形 116">
              <a:extLst>
                <a:ext uri="{FF2B5EF4-FFF2-40B4-BE49-F238E27FC236}">
                  <a16:creationId xmlns:a16="http://schemas.microsoft.com/office/drawing/2014/main" id="{B6B5EC79-33CF-B845-B9B4-63664E71C672}"/>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8" name="正方形/長方形 117">
              <a:extLst>
                <a:ext uri="{FF2B5EF4-FFF2-40B4-BE49-F238E27FC236}">
                  <a16:creationId xmlns:a16="http://schemas.microsoft.com/office/drawing/2014/main" id="{7A811310-C15D-CE4F-9B36-0CED4518B35B}"/>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9" name="正方形/長方形 118">
              <a:extLst>
                <a:ext uri="{FF2B5EF4-FFF2-40B4-BE49-F238E27FC236}">
                  <a16:creationId xmlns:a16="http://schemas.microsoft.com/office/drawing/2014/main" id="{E4EC1202-EA69-1346-A607-76BBBA8C54D7}"/>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0" name="正方形/長方形 119">
              <a:extLst>
                <a:ext uri="{FF2B5EF4-FFF2-40B4-BE49-F238E27FC236}">
                  <a16:creationId xmlns:a16="http://schemas.microsoft.com/office/drawing/2014/main" id="{EE06CDDC-5ACC-6347-8C60-A78452EE1CE6}"/>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1" name="正方形/長方形 120">
              <a:extLst>
                <a:ext uri="{FF2B5EF4-FFF2-40B4-BE49-F238E27FC236}">
                  <a16:creationId xmlns:a16="http://schemas.microsoft.com/office/drawing/2014/main" id="{E5466430-B284-2048-A2BD-490AF34A719E}"/>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2" name="正方形/長方形 121">
              <a:extLst>
                <a:ext uri="{FF2B5EF4-FFF2-40B4-BE49-F238E27FC236}">
                  <a16:creationId xmlns:a16="http://schemas.microsoft.com/office/drawing/2014/main" id="{DCFE0CD7-4373-9C42-8D9D-1F0E7C643E5F}"/>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3" name="正方形/長方形 122">
              <a:extLst>
                <a:ext uri="{FF2B5EF4-FFF2-40B4-BE49-F238E27FC236}">
                  <a16:creationId xmlns:a16="http://schemas.microsoft.com/office/drawing/2014/main" id="{A910C67F-98B4-3547-B174-5A02D83221E8}"/>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grpSp>
        <p:nvGrpSpPr>
          <p:cNvPr id="126" name="グループ化 125">
            <a:extLst>
              <a:ext uri="{FF2B5EF4-FFF2-40B4-BE49-F238E27FC236}">
                <a16:creationId xmlns:a16="http://schemas.microsoft.com/office/drawing/2014/main" id="{38CD9156-12A7-6E42-A313-665FBA607571}"/>
              </a:ext>
            </a:extLst>
          </p:cNvPr>
          <p:cNvGrpSpPr/>
          <p:nvPr/>
        </p:nvGrpSpPr>
        <p:grpSpPr>
          <a:xfrm>
            <a:off x="6525854" y="4342963"/>
            <a:ext cx="701728" cy="1131018"/>
            <a:chOff x="3394975" y="2852738"/>
            <a:chExt cx="1399659" cy="2615271"/>
          </a:xfrm>
        </p:grpSpPr>
        <p:sp>
          <p:nvSpPr>
            <p:cNvPr id="127" name="正方形/長方形 126">
              <a:extLst>
                <a:ext uri="{FF2B5EF4-FFF2-40B4-BE49-F238E27FC236}">
                  <a16:creationId xmlns:a16="http://schemas.microsoft.com/office/drawing/2014/main" id="{142F963F-2ED7-B94E-B584-6176F9152479}"/>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8" name="正方形/長方形 127">
              <a:extLst>
                <a:ext uri="{FF2B5EF4-FFF2-40B4-BE49-F238E27FC236}">
                  <a16:creationId xmlns:a16="http://schemas.microsoft.com/office/drawing/2014/main" id="{7BE05476-2EA0-304D-B9FC-F1845ADF70CB}"/>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9" name="正方形/長方形 128">
              <a:extLst>
                <a:ext uri="{FF2B5EF4-FFF2-40B4-BE49-F238E27FC236}">
                  <a16:creationId xmlns:a16="http://schemas.microsoft.com/office/drawing/2014/main" id="{45390AAA-9EEC-6341-A1B9-B45B2311BA64}"/>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0" name="正方形/長方形 129">
              <a:extLst>
                <a:ext uri="{FF2B5EF4-FFF2-40B4-BE49-F238E27FC236}">
                  <a16:creationId xmlns:a16="http://schemas.microsoft.com/office/drawing/2014/main" id="{2DD4972B-9E93-3E49-96FC-4F3C68CB717F}"/>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1" name="正方形/長方形 130">
              <a:extLst>
                <a:ext uri="{FF2B5EF4-FFF2-40B4-BE49-F238E27FC236}">
                  <a16:creationId xmlns:a16="http://schemas.microsoft.com/office/drawing/2014/main" id="{CA98D2C6-DA20-CD4F-8B64-06E9DB59CC72}"/>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2" name="正方形/長方形 131">
              <a:extLst>
                <a:ext uri="{FF2B5EF4-FFF2-40B4-BE49-F238E27FC236}">
                  <a16:creationId xmlns:a16="http://schemas.microsoft.com/office/drawing/2014/main" id="{29CF0030-E0CB-3548-8999-5114FE951D67}"/>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3" name="正方形/長方形 132">
              <a:extLst>
                <a:ext uri="{FF2B5EF4-FFF2-40B4-BE49-F238E27FC236}">
                  <a16:creationId xmlns:a16="http://schemas.microsoft.com/office/drawing/2014/main" id="{58175C33-A75F-154A-B6AC-47E0B2D3A158}"/>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4" name="正方形/長方形 133">
              <a:extLst>
                <a:ext uri="{FF2B5EF4-FFF2-40B4-BE49-F238E27FC236}">
                  <a16:creationId xmlns:a16="http://schemas.microsoft.com/office/drawing/2014/main" id="{5E910CEF-3971-7544-84CD-82EE7FEB1AFD}"/>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5" name="正方形/長方形 134">
              <a:extLst>
                <a:ext uri="{FF2B5EF4-FFF2-40B4-BE49-F238E27FC236}">
                  <a16:creationId xmlns:a16="http://schemas.microsoft.com/office/drawing/2014/main" id="{43B010C5-1B1E-FD4D-A373-913061E2E06C}"/>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6" name="正方形/長方形 135">
              <a:extLst>
                <a:ext uri="{FF2B5EF4-FFF2-40B4-BE49-F238E27FC236}">
                  <a16:creationId xmlns:a16="http://schemas.microsoft.com/office/drawing/2014/main" id="{93F6934A-803E-F149-9D90-1FD963D2B57A}"/>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7" name="正方形/長方形 136">
              <a:extLst>
                <a:ext uri="{FF2B5EF4-FFF2-40B4-BE49-F238E27FC236}">
                  <a16:creationId xmlns:a16="http://schemas.microsoft.com/office/drawing/2014/main" id="{186077D0-6663-5548-8D0D-BC524F1BA518}"/>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8" name="正方形/長方形 137">
              <a:extLst>
                <a:ext uri="{FF2B5EF4-FFF2-40B4-BE49-F238E27FC236}">
                  <a16:creationId xmlns:a16="http://schemas.microsoft.com/office/drawing/2014/main" id="{4C66D8C6-72AA-AB49-9637-B488B745B4E5}"/>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9" name="正方形/長方形 138">
              <a:extLst>
                <a:ext uri="{FF2B5EF4-FFF2-40B4-BE49-F238E27FC236}">
                  <a16:creationId xmlns:a16="http://schemas.microsoft.com/office/drawing/2014/main" id="{A463BBDB-A8B9-EB43-B8C4-C6D697F1897E}"/>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0" name="正方形/長方形 139">
              <a:extLst>
                <a:ext uri="{FF2B5EF4-FFF2-40B4-BE49-F238E27FC236}">
                  <a16:creationId xmlns:a16="http://schemas.microsoft.com/office/drawing/2014/main" id="{882789C4-6E3F-3042-BAD6-1BA52E2A6AF6}"/>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1" name="正方形/長方形 140">
              <a:extLst>
                <a:ext uri="{FF2B5EF4-FFF2-40B4-BE49-F238E27FC236}">
                  <a16:creationId xmlns:a16="http://schemas.microsoft.com/office/drawing/2014/main" id="{8C50B1F0-2F4D-544F-8571-2A16F06BA890}"/>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2" name="正方形/長方形 141">
              <a:extLst>
                <a:ext uri="{FF2B5EF4-FFF2-40B4-BE49-F238E27FC236}">
                  <a16:creationId xmlns:a16="http://schemas.microsoft.com/office/drawing/2014/main" id="{605CCDB9-4740-784B-885D-88D89FDA3269}"/>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3" name="正方形/長方形 142">
              <a:extLst>
                <a:ext uri="{FF2B5EF4-FFF2-40B4-BE49-F238E27FC236}">
                  <a16:creationId xmlns:a16="http://schemas.microsoft.com/office/drawing/2014/main" id="{1ED41B0C-9699-F145-BC5B-03D4D7AA98A9}"/>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4" name="正方形/長方形 143">
              <a:extLst>
                <a:ext uri="{FF2B5EF4-FFF2-40B4-BE49-F238E27FC236}">
                  <a16:creationId xmlns:a16="http://schemas.microsoft.com/office/drawing/2014/main" id="{C405D14F-6A4A-834B-BF05-00140DA4C4B9}"/>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45" name="正方形/長方形 144">
              <a:extLst>
                <a:ext uri="{FF2B5EF4-FFF2-40B4-BE49-F238E27FC236}">
                  <a16:creationId xmlns:a16="http://schemas.microsoft.com/office/drawing/2014/main" id="{6AAEA70B-8F3E-9C4C-BBAA-E73EF38D9389}"/>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46" name="正方形/長方形 145">
              <a:extLst>
                <a:ext uri="{FF2B5EF4-FFF2-40B4-BE49-F238E27FC236}">
                  <a16:creationId xmlns:a16="http://schemas.microsoft.com/office/drawing/2014/main" id="{D1FAEA17-63BD-514D-93CF-F5789FD60759}"/>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47" name="正方形/長方形 146">
              <a:extLst>
                <a:ext uri="{FF2B5EF4-FFF2-40B4-BE49-F238E27FC236}">
                  <a16:creationId xmlns:a16="http://schemas.microsoft.com/office/drawing/2014/main" id="{834BA675-71A7-E440-9E78-AD08B4237B68}"/>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8" name="正方形/長方形 147">
              <a:extLst>
                <a:ext uri="{FF2B5EF4-FFF2-40B4-BE49-F238E27FC236}">
                  <a16:creationId xmlns:a16="http://schemas.microsoft.com/office/drawing/2014/main" id="{10CF7392-141E-B240-B3D1-5B852984C0BE}"/>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9" name="正方形/長方形 148">
              <a:extLst>
                <a:ext uri="{FF2B5EF4-FFF2-40B4-BE49-F238E27FC236}">
                  <a16:creationId xmlns:a16="http://schemas.microsoft.com/office/drawing/2014/main" id="{385F956D-2348-2840-AEFE-E0EE3E7239C7}"/>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0" name="正方形/長方形 149">
              <a:extLst>
                <a:ext uri="{FF2B5EF4-FFF2-40B4-BE49-F238E27FC236}">
                  <a16:creationId xmlns:a16="http://schemas.microsoft.com/office/drawing/2014/main" id="{FB7076DF-5095-A243-8946-A76C59C9ABD0}"/>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1" name="正方形/長方形 150">
              <a:extLst>
                <a:ext uri="{FF2B5EF4-FFF2-40B4-BE49-F238E27FC236}">
                  <a16:creationId xmlns:a16="http://schemas.microsoft.com/office/drawing/2014/main" id="{AE1A5424-9A4A-6B45-9463-FBB0DEB33932}"/>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2" name="正方形/長方形 151">
              <a:extLst>
                <a:ext uri="{FF2B5EF4-FFF2-40B4-BE49-F238E27FC236}">
                  <a16:creationId xmlns:a16="http://schemas.microsoft.com/office/drawing/2014/main" id="{2487CFF2-8BB0-C34E-9664-9B0F65B75854}"/>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3" name="正方形/長方形 152">
              <a:extLst>
                <a:ext uri="{FF2B5EF4-FFF2-40B4-BE49-F238E27FC236}">
                  <a16:creationId xmlns:a16="http://schemas.microsoft.com/office/drawing/2014/main" id="{AD7C53D9-00C8-7D4A-A866-D14D81934083}"/>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4" name="正方形/長方形 153">
              <a:extLst>
                <a:ext uri="{FF2B5EF4-FFF2-40B4-BE49-F238E27FC236}">
                  <a16:creationId xmlns:a16="http://schemas.microsoft.com/office/drawing/2014/main" id="{1A3214B1-9436-FB49-A998-178A8D15A1A6}"/>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5" name="正方形/長方形 154">
              <a:extLst>
                <a:ext uri="{FF2B5EF4-FFF2-40B4-BE49-F238E27FC236}">
                  <a16:creationId xmlns:a16="http://schemas.microsoft.com/office/drawing/2014/main" id="{23F56192-E867-7141-805C-605794207488}"/>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6" name="正方形/長方形 155">
              <a:extLst>
                <a:ext uri="{FF2B5EF4-FFF2-40B4-BE49-F238E27FC236}">
                  <a16:creationId xmlns:a16="http://schemas.microsoft.com/office/drawing/2014/main" id="{81C9D51A-2CED-E84E-8AE9-C4F6CD26CD2F}"/>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7" name="正方形/長方形 156">
              <a:extLst>
                <a:ext uri="{FF2B5EF4-FFF2-40B4-BE49-F238E27FC236}">
                  <a16:creationId xmlns:a16="http://schemas.microsoft.com/office/drawing/2014/main" id="{94154D96-D719-BB42-B8EC-D616730BCD70}"/>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8" name="正方形/長方形 157">
              <a:extLst>
                <a:ext uri="{FF2B5EF4-FFF2-40B4-BE49-F238E27FC236}">
                  <a16:creationId xmlns:a16="http://schemas.microsoft.com/office/drawing/2014/main" id="{A953574B-3ED3-C24B-8D06-D788391C6C4C}"/>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9" name="正方形/長方形 158">
              <a:extLst>
                <a:ext uri="{FF2B5EF4-FFF2-40B4-BE49-F238E27FC236}">
                  <a16:creationId xmlns:a16="http://schemas.microsoft.com/office/drawing/2014/main" id="{17C83E63-3FDE-4245-A0D2-DBEA752094B5}"/>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0" name="正方形/長方形 159">
              <a:extLst>
                <a:ext uri="{FF2B5EF4-FFF2-40B4-BE49-F238E27FC236}">
                  <a16:creationId xmlns:a16="http://schemas.microsoft.com/office/drawing/2014/main" id="{B9A46A3A-0A0E-3542-B1C8-11CE21DEB1C5}"/>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1" name="正方形/長方形 160">
              <a:extLst>
                <a:ext uri="{FF2B5EF4-FFF2-40B4-BE49-F238E27FC236}">
                  <a16:creationId xmlns:a16="http://schemas.microsoft.com/office/drawing/2014/main" id="{67EF9F96-C3EC-BA49-B211-126E9EC19D0B}"/>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2" name="正方形/長方形 161">
              <a:extLst>
                <a:ext uri="{FF2B5EF4-FFF2-40B4-BE49-F238E27FC236}">
                  <a16:creationId xmlns:a16="http://schemas.microsoft.com/office/drawing/2014/main" id="{4ED7A4E3-9C89-AA4C-8937-27BB1595466E}"/>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3" name="正方形/長方形 162">
              <a:extLst>
                <a:ext uri="{FF2B5EF4-FFF2-40B4-BE49-F238E27FC236}">
                  <a16:creationId xmlns:a16="http://schemas.microsoft.com/office/drawing/2014/main" id="{D02C2570-4206-FC43-B112-75ABB34B46C5}"/>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grpSp>
        <p:nvGrpSpPr>
          <p:cNvPr id="164" name="グループ化 163">
            <a:extLst>
              <a:ext uri="{FF2B5EF4-FFF2-40B4-BE49-F238E27FC236}">
                <a16:creationId xmlns:a16="http://schemas.microsoft.com/office/drawing/2014/main" id="{4FC2238A-6495-B348-83C8-FEB1544B338E}"/>
              </a:ext>
            </a:extLst>
          </p:cNvPr>
          <p:cNvGrpSpPr/>
          <p:nvPr/>
        </p:nvGrpSpPr>
        <p:grpSpPr>
          <a:xfrm>
            <a:off x="7428512" y="4342963"/>
            <a:ext cx="701728" cy="1131018"/>
            <a:chOff x="3394975" y="2852738"/>
            <a:chExt cx="1399659" cy="2615271"/>
          </a:xfrm>
        </p:grpSpPr>
        <p:sp>
          <p:nvSpPr>
            <p:cNvPr id="165" name="正方形/長方形 164">
              <a:extLst>
                <a:ext uri="{FF2B5EF4-FFF2-40B4-BE49-F238E27FC236}">
                  <a16:creationId xmlns:a16="http://schemas.microsoft.com/office/drawing/2014/main" id="{BC4E4D40-FFB0-B145-8C03-EF93E4E261A6}"/>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6" name="正方形/長方形 165">
              <a:extLst>
                <a:ext uri="{FF2B5EF4-FFF2-40B4-BE49-F238E27FC236}">
                  <a16:creationId xmlns:a16="http://schemas.microsoft.com/office/drawing/2014/main" id="{F395FA12-1405-4141-9538-94A43FDB74AB}"/>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7" name="正方形/長方形 166">
              <a:extLst>
                <a:ext uri="{FF2B5EF4-FFF2-40B4-BE49-F238E27FC236}">
                  <a16:creationId xmlns:a16="http://schemas.microsoft.com/office/drawing/2014/main" id="{CD4847F6-CAF2-F240-82B5-136B6C1F4F8D}"/>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8" name="正方形/長方形 167">
              <a:extLst>
                <a:ext uri="{FF2B5EF4-FFF2-40B4-BE49-F238E27FC236}">
                  <a16:creationId xmlns:a16="http://schemas.microsoft.com/office/drawing/2014/main" id="{DBCEFA19-8F38-1946-A544-0C7A26294485}"/>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9" name="正方形/長方形 168">
              <a:extLst>
                <a:ext uri="{FF2B5EF4-FFF2-40B4-BE49-F238E27FC236}">
                  <a16:creationId xmlns:a16="http://schemas.microsoft.com/office/drawing/2014/main" id="{02956A21-107D-C641-B85D-2C74B3BBEBA8}"/>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0" name="正方形/長方形 169">
              <a:extLst>
                <a:ext uri="{FF2B5EF4-FFF2-40B4-BE49-F238E27FC236}">
                  <a16:creationId xmlns:a16="http://schemas.microsoft.com/office/drawing/2014/main" id="{4B3CC66A-69D2-AB4E-BABC-C4860E9C4BB1}"/>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1" name="正方形/長方形 170">
              <a:extLst>
                <a:ext uri="{FF2B5EF4-FFF2-40B4-BE49-F238E27FC236}">
                  <a16:creationId xmlns:a16="http://schemas.microsoft.com/office/drawing/2014/main" id="{C9A05130-38D7-C84F-B1C6-0AA16B094F2C}"/>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2" name="正方形/長方形 171">
              <a:extLst>
                <a:ext uri="{FF2B5EF4-FFF2-40B4-BE49-F238E27FC236}">
                  <a16:creationId xmlns:a16="http://schemas.microsoft.com/office/drawing/2014/main" id="{7EF12A2E-2E23-A440-8AEF-BC45608DF19E}"/>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3" name="正方形/長方形 172">
              <a:extLst>
                <a:ext uri="{FF2B5EF4-FFF2-40B4-BE49-F238E27FC236}">
                  <a16:creationId xmlns:a16="http://schemas.microsoft.com/office/drawing/2014/main" id="{5E3AC787-0719-8741-B685-F2E1C9DB462A}"/>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4" name="正方形/長方形 173">
              <a:extLst>
                <a:ext uri="{FF2B5EF4-FFF2-40B4-BE49-F238E27FC236}">
                  <a16:creationId xmlns:a16="http://schemas.microsoft.com/office/drawing/2014/main" id="{75C78803-F664-6C46-A66C-C7E80574BF7E}"/>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5" name="正方形/長方形 174">
              <a:extLst>
                <a:ext uri="{FF2B5EF4-FFF2-40B4-BE49-F238E27FC236}">
                  <a16:creationId xmlns:a16="http://schemas.microsoft.com/office/drawing/2014/main" id="{8A66301E-6265-444E-A48F-1FF984F23A6B}"/>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6" name="正方形/長方形 175">
              <a:extLst>
                <a:ext uri="{FF2B5EF4-FFF2-40B4-BE49-F238E27FC236}">
                  <a16:creationId xmlns:a16="http://schemas.microsoft.com/office/drawing/2014/main" id="{0C2E8D86-E4A1-974C-9184-7C22DDFC337F}"/>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7" name="正方形/長方形 176">
              <a:extLst>
                <a:ext uri="{FF2B5EF4-FFF2-40B4-BE49-F238E27FC236}">
                  <a16:creationId xmlns:a16="http://schemas.microsoft.com/office/drawing/2014/main" id="{A875A13D-AC46-1E41-82DA-B2A81789980D}"/>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8" name="正方形/長方形 177">
              <a:extLst>
                <a:ext uri="{FF2B5EF4-FFF2-40B4-BE49-F238E27FC236}">
                  <a16:creationId xmlns:a16="http://schemas.microsoft.com/office/drawing/2014/main" id="{61142455-9DC3-E846-BA4A-8687F6E0262C}"/>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9" name="正方形/長方形 178">
              <a:extLst>
                <a:ext uri="{FF2B5EF4-FFF2-40B4-BE49-F238E27FC236}">
                  <a16:creationId xmlns:a16="http://schemas.microsoft.com/office/drawing/2014/main" id="{A68E226F-B0CC-834B-8D43-1DBABB7B6FF7}"/>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0" name="正方形/長方形 179">
              <a:extLst>
                <a:ext uri="{FF2B5EF4-FFF2-40B4-BE49-F238E27FC236}">
                  <a16:creationId xmlns:a16="http://schemas.microsoft.com/office/drawing/2014/main" id="{79039E5E-8C08-8E48-805F-54A3D13FEE09}"/>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1" name="正方形/長方形 180">
              <a:extLst>
                <a:ext uri="{FF2B5EF4-FFF2-40B4-BE49-F238E27FC236}">
                  <a16:creationId xmlns:a16="http://schemas.microsoft.com/office/drawing/2014/main" id="{96F26E6A-601F-3244-856B-6CCFD47148FF}"/>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2" name="正方形/長方形 181">
              <a:extLst>
                <a:ext uri="{FF2B5EF4-FFF2-40B4-BE49-F238E27FC236}">
                  <a16:creationId xmlns:a16="http://schemas.microsoft.com/office/drawing/2014/main" id="{FC0E0690-8258-4144-B767-739D28F68CD9}"/>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83" name="正方形/長方形 182">
              <a:extLst>
                <a:ext uri="{FF2B5EF4-FFF2-40B4-BE49-F238E27FC236}">
                  <a16:creationId xmlns:a16="http://schemas.microsoft.com/office/drawing/2014/main" id="{DC924EC4-5A9C-C048-B747-1068FFE9F121}"/>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4" name="正方形/長方形 183">
              <a:extLst>
                <a:ext uri="{FF2B5EF4-FFF2-40B4-BE49-F238E27FC236}">
                  <a16:creationId xmlns:a16="http://schemas.microsoft.com/office/drawing/2014/main" id="{7E335760-6F20-C54D-BBFC-7EBA39091B24}"/>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5" name="正方形/長方形 184">
              <a:extLst>
                <a:ext uri="{FF2B5EF4-FFF2-40B4-BE49-F238E27FC236}">
                  <a16:creationId xmlns:a16="http://schemas.microsoft.com/office/drawing/2014/main" id="{1848B58B-5F08-E847-8FBF-A54064CC1698}"/>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6" name="正方形/長方形 185">
              <a:extLst>
                <a:ext uri="{FF2B5EF4-FFF2-40B4-BE49-F238E27FC236}">
                  <a16:creationId xmlns:a16="http://schemas.microsoft.com/office/drawing/2014/main" id="{98FD2DEF-831C-AE42-AF19-BE4E7E5749FC}"/>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7" name="正方形/長方形 186">
              <a:extLst>
                <a:ext uri="{FF2B5EF4-FFF2-40B4-BE49-F238E27FC236}">
                  <a16:creationId xmlns:a16="http://schemas.microsoft.com/office/drawing/2014/main" id="{9696132A-6A9E-784D-88FA-86B9A84799EC}"/>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8" name="正方形/長方形 187">
              <a:extLst>
                <a:ext uri="{FF2B5EF4-FFF2-40B4-BE49-F238E27FC236}">
                  <a16:creationId xmlns:a16="http://schemas.microsoft.com/office/drawing/2014/main" id="{4BC87019-C714-9449-9D6C-A0CBC28F8063}"/>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9" name="正方形/長方形 188">
              <a:extLst>
                <a:ext uri="{FF2B5EF4-FFF2-40B4-BE49-F238E27FC236}">
                  <a16:creationId xmlns:a16="http://schemas.microsoft.com/office/drawing/2014/main" id="{04D3CE4B-C333-EC45-B60A-9B0A79489623}"/>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0" name="正方形/長方形 189">
              <a:extLst>
                <a:ext uri="{FF2B5EF4-FFF2-40B4-BE49-F238E27FC236}">
                  <a16:creationId xmlns:a16="http://schemas.microsoft.com/office/drawing/2014/main" id="{D974BA66-BEB2-E140-B526-D8611FE61F90}"/>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1" name="正方形/長方形 190">
              <a:extLst>
                <a:ext uri="{FF2B5EF4-FFF2-40B4-BE49-F238E27FC236}">
                  <a16:creationId xmlns:a16="http://schemas.microsoft.com/office/drawing/2014/main" id="{C0115ED8-5BA8-734A-9C08-C024EB788C7B}"/>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2" name="正方形/長方形 191">
              <a:extLst>
                <a:ext uri="{FF2B5EF4-FFF2-40B4-BE49-F238E27FC236}">
                  <a16:creationId xmlns:a16="http://schemas.microsoft.com/office/drawing/2014/main" id="{EC31A9B4-F639-9A44-AF05-248B094196D0}"/>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3" name="正方形/長方形 192">
              <a:extLst>
                <a:ext uri="{FF2B5EF4-FFF2-40B4-BE49-F238E27FC236}">
                  <a16:creationId xmlns:a16="http://schemas.microsoft.com/office/drawing/2014/main" id="{B76D7962-188D-1544-94DF-C0516C171922}"/>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4" name="正方形/長方形 193">
              <a:extLst>
                <a:ext uri="{FF2B5EF4-FFF2-40B4-BE49-F238E27FC236}">
                  <a16:creationId xmlns:a16="http://schemas.microsoft.com/office/drawing/2014/main" id="{B065ED9F-E3E7-7A47-ABB5-CCAB20A5654E}"/>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5" name="正方形/長方形 194">
              <a:extLst>
                <a:ext uri="{FF2B5EF4-FFF2-40B4-BE49-F238E27FC236}">
                  <a16:creationId xmlns:a16="http://schemas.microsoft.com/office/drawing/2014/main" id="{16A1E2D2-2613-954E-B7FC-580FF2D45497}"/>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6" name="正方形/長方形 195">
              <a:extLst>
                <a:ext uri="{FF2B5EF4-FFF2-40B4-BE49-F238E27FC236}">
                  <a16:creationId xmlns:a16="http://schemas.microsoft.com/office/drawing/2014/main" id="{D56E879D-8402-F040-83D2-F0FAB3CC2A7C}"/>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7" name="正方形/長方形 196">
              <a:extLst>
                <a:ext uri="{FF2B5EF4-FFF2-40B4-BE49-F238E27FC236}">
                  <a16:creationId xmlns:a16="http://schemas.microsoft.com/office/drawing/2014/main" id="{1B73965F-68F4-BD4A-9CC0-9759DA668925}"/>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8" name="正方形/長方形 197">
              <a:extLst>
                <a:ext uri="{FF2B5EF4-FFF2-40B4-BE49-F238E27FC236}">
                  <a16:creationId xmlns:a16="http://schemas.microsoft.com/office/drawing/2014/main" id="{72D4D946-06D4-7D4D-87E8-1AD4121BAAFC}"/>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9" name="正方形/長方形 198">
              <a:extLst>
                <a:ext uri="{FF2B5EF4-FFF2-40B4-BE49-F238E27FC236}">
                  <a16:creationId xmlns:a16="http://schemas.microsoft.com/office/drawing/2014/main" id="{50AACAFB-C02F-4D4E-A676-7605D154C26E}"/>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0" name="正方形/長方形 199">
              <a:extLst>
                <a:ext uri="{FF2B5EF4-FFF2-40B4-BE49-F238E27FC236}">
                  <a16:creationId xmlns:a16="http://schemas.microsoft.com/office/drawing/2014/main" id="{391B7895-662F-144F-9E18-768805A93A30}"/>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1" name="正方形/長方形 200">
              <a:extLst>
                <a:ext uri="{FF2B5EF4-FFF2-40B4-BE49-F238E27FC236}">
                  <a16:creationId xmlns:a16="http://schemas.microsoft.com/office/drawing/2014/main" id="{79187B96-61E7-C040-B225-B47E58213062}"/>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cxnSp>
        <p:nvCxnSpPr>
          <p:cNvPr id="204" name="直線コネクタ 203">
            <a:extLst>
              <a:ext uri="{FF2B5EF4-FFF2-40B4-BE49-F238E27FC236}">
                <a16:creationId xmlns:a16="http://schemas.microsoft.com/office/drawing/2014/main" id="{BE6DA36C-EE41-C745-99A5-2237377C2894}"/>
              </a:ext>
            </a:extLst>
          </p:cNvPr>
          <p:cNvCxnSpPr>
            <a:cxnSpLocks/>
            <a:stCxn id="206" idx="3"/>
            <a:endCxn id="96" idx="0"/>
          </p:cNvCxnSpPr>
          <p:nvPr/>
        </p:nvCxnSpPr>
        <p:spPr>
          <a:xfrm flipH="1">
            <a:off x="5659425" y="3143778"/>
            <a:ext cx="1222161"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6" name="ホームベース 205">
            <a:extLst>
              <a:ext uri="{FF2B5EF4-FFF2-40B4-BE49-F238E27FC236}">
                <a16:creationId xmlns:a16="http://schemas.microsoft.com/office/drawing/2014/main" id="{E98AFB5A-1C66-C74C-89BD-3D1DF321710D}"/>
              </a:ext>
            </a:extLst>
          </p:cNvPr>
          <p:cNvSpPr/>
          <p:nvPr/>
        </p:nvSpPr>
        <p:spPr>
          <a:xfrm rot="5400000">
            <a:off x="6789756" y="2856563"/>
            <a:ext cx="183661" cy="39076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8" name="直線コネクタ 207">
            <a:extLst>
              <a:ext uri="{FF2B5EF4-FFF2-40B4-BE49-F238E27FC236}">
                <a16:creationId xmlns:a16="http://schemas.microsoft.com/office/drawing/2014/main" id="{BA754C04-6DDD-5643-96FF-8E751FF09A11}"/>
              </a:ext>
            </a:extLst>
          </p:cNvPr>
          <p:cNvCxnSpPr>
            <a:cxnSpLocks/>
            <a:stCxn id="206" idx="3"/>
            <a:endCxn id="99" idx="0"/>
          </p:cNvCxnSpPr>
          <p:nvPr/>
        </p:nvCxnSpPr>
        <p:spPr>
          <a:xfrm flipH="1">
            <a:off x="5737993" y="3143778"/>
            <a:ext cx="1143593"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1" name="直線コネクタ 210">
            <a:extLst>
              <a:ext uri="{FF2B5EF4-FFF2-40B4-BE49-F238E27FC236}">
                <a16:creationId xmlns:a16="http://schemas.microsoft.com/office/drawing/2014/main" id="{77DAB499-58A6-4247-8130-058B4B2A132A}"/>
              </a:ext>
            </a:extLst>
          </p:cNvPr>
          <p:cNvCxnSpPr>
            <a:cxnSpLocks/>
            <a:stCxn id="206" idx="3"/>
            <a:endCxn id="109" idx="0"/>
          </p:cNvCxnSpPr>
          <p:nvPr/>
        </p:nvCxnSpPr>
        <p:spPr>
          <a:xfrm flipH="1">
            <a:off x="5818118" y="3143778"/>
            <a:ext cx="1063468"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4" name="直線コネクタ 213">
            <a:extLst>
              <a:ext uri="{FF2B5EF4-FFF2-40B4-BE49-F238E27FC236}">
                <a16:creationId xmlns:a16="http://schemas.microsoft.com/office/drawing/2014/main" id="{58FFA6C5-B1B6-6D48-A88C-157C1CBAE8A6}"/>
              </a:ext>
            </a:extLst>
          </p:cNvPr>
          <p:cNvCxnSpPr>
            <a:cxnSpLocks/>
            <a:stCxn id="206" idx="3"/>
            <a:endCxn id="97" idx="0"/>
          </p:cNvCxnSpPr>
          <p:nvPr/>
        </p:nvCxnSpPr>
        <p:spPr>
          <a:xfrm flipH="1">
            <a:off x="5901564" y="3143778"/>
            <a:ext cx="980022" cy="118903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7" name="直線コネクタ 216">
            <a:extLst>
              <a:ext uri="{FF2B5EF4-FFF2-40B4-BE49-F238E27FC236}">
                <a16:creationId xmlns:a16="http://schemas.microsoft.com/office/drawing/2014/main" id="{2385BB8F-A3F3-F945-B8F2-16A11E6258CC}"/>
              </a:ext>
            </a:extLst>
          </p:cNvPr>
          <p:cNvCxnSpPr>
            <a:cxnSpLocks/>
            <a:stCxn id="206" idx="3"/>
            <a:endCxn id="100" idx="0"/>
          </p:cNvCxnSpPr>
          <p:nvPr/>
        </p:nvCxnSpPr>
        <p:spPr>
          <a:xfrm flipH="1">
            <a:off x="5978702" y="3143778"/>
            <a:ext cx="902884"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0" name="直線コネクタ 219">
            <a:extLst>
              <a:ext uri="{FF2B5EF4-FFF2-40B4-BE49-F238E27FC236}">
                <a16:creationId xmlns:a16="http://schemas.microsoft.com/office/drawing/2014/main" id="{A83025E4-15B4-864F-BE4D-A99E2C6507E2}"/>
              </a:ext>
            </a:extLst>
          </p:cNvPr>
          <p:cNvCxnSpPr>
            <a:cxnSpLocks/>
            <a:stCxn id="206" idx="3"/>
            <a:endCxn id="110" idx="0"/>
          </p:cNvCxnSpPr>
          <p:nvPr/>
        </p:nvCxnSpPr>
        <p:spPr>
          <a:xfrm flipH="1">
            <a:off x="6059275" y="3143778"/>
            <a:ext cx="822311" cy="118939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3" name="直線コネクタ 222">
            <a:extLst>
              <a:ext uri="{FF2B5EF4-FFF2-40B4-BE49-F238E27FC236}">
                <a16:creationId xmlns:a16="http://schemas.microsoft.com/office/drawing/2014/main" id="{626D991F-27C2-934B-96B3-30C1568AC597}"/>
              </a:ext>
            </a:extLst>
          </p:cNvPr>
          <p:cNvCxnSpPr>
            <a:cxnSpLocks/>
            <a:stCxn id="206" idx="3"/>
            <a:endCxn id="98" idx="0"/>
          </p:cNvCxnSpPr>
          <p:nvPr/>
        </p:nvCxnSpPr>
        <p:spPr>
          <a:xfrm flipH="1">
            <a:off x="6142272" y="3143778"/>
            <a:ext cx="739314" cy="118939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6" name="直線コネクタ 225">
            <a:extLst>
              <a:ext uri="{FF2B5EF4-FFF2-40B4-BE49-F238E27FC236}">
                <a16:creationId xmlns:a16="http://schemas.microsoft.com/office/drawing/2014/main" id="{32802CD9-3479-CB4B-8C45-5AD26DAF5386}"/>
              </a:ext>
            </a:extLst>
          </p:cNvPr>
          <p:cNvCxnSpPr>
            <a:cxnSpLocks/>
            <a:stCxn id="206" idx="3"/>
            <a:endCxn id="101" idx="0"/>
          </p:cNvCxnSpPr>
          <p:nvPr/>
        </p:nvCxnSpPr>
        <p:spPr>
          <a:xfrm flipH="1">
            <a:off x="6217650" y="3143778"/>
            <a:ext cx="663936"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9" name="直線コネクタ 228">
            <a:extLst>
              <a:ext uri="{FF2B5EF4-FFF2-40B4-BE49-F238E27FC236}">
                <a16:creationId xmlns:a16="http://schemas.microsoft.com/office/drawing/2014/main" id="{0586D7F6-5A54-204A-8333-CD12E185E4D7}"/>
              </a:ext>
            </a:extLst>
          </p:cNvPr>
          <p:cNvCxnSpPr>
            <a:cxnSpLocks/>
            <a:stCxn id="206" idx="3"/>
            <a:endCxn id="111" idx="0"/>
          </p:cNvCxnSpPr>
          <p:nvPr/>
        </p:nvCxnSpPr>
        <p:spPr>
          <a:xfrm flipH="1">
            <a:off x="6293027" y="3143778"/>
            <a:ext cx="588559"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2" name="直線コネクタ 231">
            <a:extLst>
              <a:ext uri="{FF2B5EF4-FFF2-40B4-BE49-F238E27FC236}">
                <a16:creationId xmlns:a16="http://schemas.microsoft.com/office/drawing/2014/main" id="{7A924581-5F28-E24C-88BE-A22C95D9DB3A}"/>
              </a:ext>
            </a:extLst>
          </p:cNvPr>
          <p:cNvCxnSpPr>
            <a:cxnSpLocks/>
            <a:stCxn id="206" idx="3"/>
            <a:endCxn id="136" idx="0"/>
          </p:cNvCxnSpPr>
          <p:nvPr/>
        </p:nvCxnSpPr>
        <p:spPr>
          <a:xfrm flipH="1">
            <a:off x="6559294" y="3143778"/>
            <a:ext cx="322292"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5" name="直線コネクタ 234">
            <a:extLst>
              <a:ext uri="{FF2B5EF4-FFF2-40B4-BE49-F238E27FC236}">
                <a16:creationId xmlns:a16="http://schemas.microsoft.com/office/drawing/2014/main" id="{31D23E0C-645D-5B44-91AC-D169A53E68A0}"/>
              </a:ext>
            </a:extLst>
          </p:cNvPr>
          <p:cNvCxnSpPr>
            <a:cxnSpLocks/>
            <a:stCxn id="206" idx="3"/>
            <a:endCxn id="139" idx="0"/>
          </p:cNvCxnSpPr>
          <p:nvPr/>
        </p:nvCxnSpPr>
        <p:spPr>
          <a:xfrm flipH="1">
            <a:off x="6637862" y="3143778"/>
            <a:ext cx="243724"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8" name="直線コネクタ 237">
            <a:extLst>
              <a:ext uri="{FF2B5EF4-FFF2-40B4-BE49-F238E27FC236}">
                <a16:creationId xmlns:a16="http://schemas.microsoft.com/office/drawing/2014/main" id="{4944422C-6603-D542-938E-4BDB63506283}"/>
              </a:ext>
            </a:extLst>
          </p:cNvPr>
          <p:cNvCxnSpPr>
            <a:cxnSpLocks/>
            <a:stCxn id="206" idx="3"/>
            <a:endCxn id="149" idx="0"/>
          </p:cNvCxnSpPr>
          <p:nvPr/>
        </p:nvCxnSpPr>
        <p:spPr>
          <a:xfrm flipH="1">
            <a:off x="6717987" y="3143778"/>
            <a:ext cx="163599"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1" name="直線コネクタ 240">
            <a:extLst>
              <a:ext uri="{FF2B5EF4-FFF2-40B4-BE49-F238E27FC236}">
                <a16:creationId xmlns:a16="http://schemas.microsoft.com/office/drawing/2014/main" id="{B4E5B3B8-18CC-9846-8312-12FF227F508A}"/>
              </a:ext>
            </a:extLst>
          </p:cNvPr>
          <p:cNvCxnSpPr>
            <a:cxnSpLocks/>
            <a:stCxn id="206" idx="3"/>
            <a:endCxn id="137" idx="0"/>
          </p:cNvCxnSpPr>
          <p:nvPr/>
        </p:nvCxnSpPr>
        <p:spPr>
          <a:xfrm flipH="1">
            <a:off x="6801433" y="3143778"/>
            <a:ext cx="80153" cy="119918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4" name="直線コネクタ 243">
            <a:extLst>
              <a:ext uri="{FF2B5EF4-FFF2-40B4-BE49-F238E27FC236}">
                <a16:creationId xmlns:a16="http://schemas.microsoft.com/office/drawing/2014/main" id="{0A394927-776B-5146-B091-E6C801F6CB74}"/>
              </a:ext>
            </a:extLst>
          </p:cNvPr>
          <p:cNvCxnSpPr>
            <a:cxnSpLocks/>
            <a:stCxn id="206" idx="3"/>
            <a:endCxn id="140" idx="0"/>
          </p:cNvCxnSpPr>
          <p:nvPr/>
        </p:nvCxnSpPr>
        <p:spPr>
          <a:xfrm flipH="1">
            <a:off x="6878571" y="3143778"/>
            <a:ext cx="3015"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7" name="直線コネクタ 246">
            <a:extLst>
              <a:ext uri="{FF2B5EF4-FFF2-40B4-BE49-F238E27FC236}">
                <a16:creationId xmlns:a16="http://schemas.microsoft.com/office/drawing/2014/main" id="{E520A2D1-8AD3-E04C-A881-D9B11CA311C6}"/>
              </a:ext>
            </a:extLst>
          </p:cNvPr>
          <p:cNvCxnSpPr>
            <a:cxnSpLocks/>
            <a:stCxn id="206" idx="3"/>
            <a:endCxn id="150" idx="0"/>
          </p:cNvCxnSpPr>
          <p:nvPr/>
        </p:nvCxnSpPr>
        <p:spPr>
          <a:xfrm>
            <a:off x="6881586" y="3143778"/>
            <a:ext cx="77558" cy="119954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0" name="直線コネクタ 249">
            <a:extLst>
              <a:ext uri="{FF2B5EF4-FFF2-40B4-BE49-F238E27FC236}">
                <a16:creationId xmlns:a16="http://schemas.microsoft.com/office/drawing/2014/main" id="{D314E069-4027-474B-ADB3-8CF453123E76}"/>
              </a:ext>
            </a:extLst>
          </p:cNvPr>
          <p:cNvCxnSpPr>
            <a:cxnSpLocks/>
            <a:stCxn id="206" idx="3"/>
            <a:endCxn id="138" idx="0"/>
          </p:cNvCxnSpPr>
          <p:nvPr/>
        </p:nvCxnSpPr>
        <p:spPr>
          <a:xfrm>
            <a:off x="6881586" y="3143778"/>
            <a:ext cx="160555" cy="119954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3" name="直線コネクタ 252">
            <a:extLst>
              <a:ext uri="{FF2B5EF4-FFF2-40B4-BE49-F238E27FC236}">
                <a16:creationId xmlns:a16="http://schemas.microsoft.com/office/drawing/2014/main" id="{7E09CB99-0F08-7041-99D6-4BC3A0D94D53}"/>
              </a:ext>
            </a:extLst>
          </p:cNvPr>
          <p:cNvCxnSpPr>
            <a:cxnSpLocks/>
            <a:stCxn id="206" idx="3"/>
            <a:endCxn id="141" idx="0"/>
          </p:cNvCxnSpPr>
          <p:nvPr/>
        </p:nvCxnSpPr>
        <p:spPr>
          <a:xfrm>
            <a:off x="6881586" y="3143778"/>
            <a:ext cx="235933"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6" name="直線コネクタ 255">
            <a:extLst>
              <a:ext uri="{FF2B5EF4-FFF2-40B4-BE49-F238E27FC236}">
                <a16:creationId xmlns:a16="http://schemas.microsoft.com/office/drawing/2014/main" id="{7A78F093-324A-D944-A8BE-CC61C4C030EA}"/>
              </a:ext>
            </a:extLst>
          </p:cNvPr>
          <p:cNvCxnSpPr>
            <a:cxnSpLocks/>
            <a:stCxn id="206" idx="3"/>
            <a:endCxn id="151" idx="0"/>
          </p:cNvCxnSpPr>
          <p:nvPr/>
        </p:nvCxnSpPr>
        <p:spPr>
          <a:xfrm>
            <a:off x="6881586" y="3143778"/>
            <a:ext cx="311310"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9" name="直線コネクタ 258">
            <a:extLst>
              <a:ext uri="{FF2B5EF4-FFF2-40B4-BE49-F238E27FC236}">
                <a16:creationId xmlns:a16="http://schemas.microsoft.com/office/drawing/2014/main" id="{670EBDBE-7F06-F24B-995E-59EBEA9D94D0}"/>
              </a:ext>
            </a:extLst>
          </p:cNvPr>
          <p:cNvCxnSpPr>
            <a:cxnSpLocks/>
            <a:stCxn id="206" idx="3"/>
            <a:endCxn id="174" idx="0"/>
          </p:cNvCxnSpPr>
          <p:nvPr/>
        </p:nvCxnSpPr>
        <p:spPr>
          <a:xfrm>
            <a:off x="6881586" y="3143778"/>
            <a:ext cx="580366"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0" name="直線コネクタ 259">
            <a:extLst>
              <a:ext uri="{FF2B5EF4-FFF2-40B4-BE49-F238E27FC236}">
                <a16:creationId xmlns:a16="http://schemas.microsoft.com/office/drawing/2014/main" id="{50C957BD-932B-D749-B4B7-0CC8B2616509}"/>
              </a:ext>
            </a:extLst>
          </p:cNvPr>
          <p:cNvCxnSpPr>
            <a:cxnSpLocks/>
            <a:stCxn id="206" idx="3"/>
            <a:endCxn id="177" idx="0"/>
          </p:cNvCxnSpPr>
          <p:nvPr/>
        </p:nvCxnSpPr>
        <p:spPr>
          <a:xfrm>
            <a:off x="6881586" y="3143778"/>
            <a:ext cx="658934"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1" name="直線コネクタ 260">
            <a:extLst>
              <a:ext uri="{FF2B5EF4-FFF2-40B4-BE49-F238E27FC236}">
                <a16:creationId xmlns:a16="http://schemas.microsoft.com/office/drawing/2014/main" id="{2306825F-1C09-0148-A378-FF33E7DCA83E}"/>
              </a:ext>
            </a:extLst>
          </p:cNvPr>
          <p:cNvCxnSpPr>
            <a:cxnSpLocks/>
            <a:stCxn id="206" idx="3"/>
            <a:endCxn id="187" idx="0"/>
          </p:cNvCxnSpPr>
          <p:nvPr/>
        </p:nvCxnSpPr>
        <p:spPr>
          <a:xfrm>
            <a:off x="6881586" y="3143778"/>
            <a:ext cx="739059"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2" name="直線コネクタ 261">
            <a:extLst>
              <a:ext uri="{FF2B5EF4-FFF2-40B4-BE49-F238E27FC236}">
                <a16:creationId xmlns:a16="http://schemas.microsoft.com/office/drawing/2014/main" id="{39706156-575B-4E4D-9A0A-6C94FC80B033}"/>
              </a:ext>
            </a:extLst>
          </p:cNvPr>
          <p:cNvCxnSpPr>
            <a:cxnSpLocks/>
            <a:stCxn id="206" idx="3"/>
            <a:endCxn id="175" idx="0"/>
          </p:cNvCxnSpPr>
          <p:nvPr/>
        </p:nvCxnSpPr>
        <p:spPr>
          <a:xfrm>
            <a:off x="6881586" y="3143778"/>
            <a:ext cx="822505" cy="119918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3" name="直線コネクタ 262">
            <a:extLst>
              <a:ext uri="{FF2B5EF4-FFF2-40B4-BE49-F238E27FC236}">
                <a16:creationId xmlns:a16="http://schemas.microsoft.com/office/drawing/2014/main" id="{08FBA35A-60A9-C644-B9CA-74148BCE77E0}"/>
              </a:ext>
            </a:extLst>
          </p:cNvPr>
          <p:cNvCxnSpPr>
            <a:cxnSpLocks/>
            <a:stCxn id="206" idx="3"/>
            <a:endCxn id="178" idx="0"/>
          </p:cNvCxnSpPr>
          <p:nvPr/>
        </p:nvCxnSpPr>
        <p:spPr>
          <a:xfrm>
            <a:off x="6881586" y="3143778"/>
            <a:ext cx="899643"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4" name="直線コネクタ 263">
            <a:extLst>
              <a:ext uri="{FF2B5EF4-FFF2-40B4-BE49-F238E27FC236}">
                <a16:creationId xmlns:a16="http://schemas.microsoft.com/office/drawing/2014/main" id="{52C331B9-5A6F-924E-8110-11E3D1CF67CF}"/>
              </a:ext>
            </a:extLst>
          </p:cNvPr>
          <p:cNvCxnSpPr>
            <a:cxnSpLocks/>
            <a:stCxn id="206" idx="3"/>
            <a:endCxn id="188" idx="0"/>
          </p:cNvCxnSpPr>
          <p:nvPr/>
        </p:nvCxnSpPr>
        <p:spPr>
          <a:xfrm>
            <a:off x="6881586" y="3143778"/>
            <a:ext cx="980216" cy="119954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5" name="直線コネクタ 264">
            <a:extLst>
              <a:ext uri="{FF2B5EF4-FFF2-40B4-BE49-F238E27FC236}">
                <a16:creationId xmlns:a16="http://schemas.microsoft.com/office/drawing/2014/main" id="{1A8A3DE5-DD6C-CF49-B581-43EF3AC7D781}"/>
              </a:ext>
            </a:extLst>
          </p:cNvPr>
          <p:cNvCxnSpPr>
            <a:cxnSpLocks/>
            <a:stCxn id="206" idx="3"/>
            <a:endCxn id="176" idx="0"/>
          </p:cNvCxnSpPr>
          <p:nvPr/>
        </p:nvCxnSpPr>
        <p:spPr>
          <a:xfrm>
            <a:off x="6881586" y="3143778"/>
            <a:ext cx="1063213" cy="119954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6" name="直線コネクタ 265">
            <a:extLst>
              <a:ext uri="{FF2B5EF4-FFF2-40B4-BE49-F238E27FC236}">
                <a16:creationId xmlns:a16="http://schemas.microsoft.com/office/drawing/2014/main" id="{91D5B7A7-A580-4743-A1D1-B4BAE1CECB64}"/>
              </a:ext>
            </a:extLst>
          </p:cNvPr>
          <p:cNvCxnSpPr>
            <a:cxnSpLocks/>
            <a:stCxn id="206" idx="3"/>
            <a:endCxn id="179" idx="0"/>
          </p:cNvCxnSpPr>
          <p:nvPr/>
        </p:nvCxnSpPr>
        <p:spPr>
          <a:xfrm>
            <a:off x="6881586" y="3143778"/>
            <a:ext cx="1138591"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7" name="直線コネクタ 266">
            <a:extLst>
              <a:ext uri="{FF2B5EF4-FFF2-40B4-BE49-F238E27FC236}">
                <a16:creationId xmlns:a16="http://schemas.microsoft.com/office/drawing/2014/main" id="{2B79685A-1E57-4648-8B2C-01D88736C06F}"/>
              </a:ext>
            </a:extLst>
          </p:cNvPr>
          <p:cNvCxnSpPr>
            <a:cxnSpLocks/>
            <a:stCxn id="206" idx="3"/>
            <a:endCxn id="189" idx="0"/>
          </p:cNvCxnSpPr>
          <p:nvPr/>
        </p:nvCxnSpPr>
        <p:spPr>
          <a:xfrm>
            <a:off x="6881586" y="3143778"/>
            <a:ext cx="1213968"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02" name="Picture 8" descr="Kubernetes 201: Microservices, Persistence and Multiple Clusters">
            <a:extLst>
              <a:ext uri="{FF2B5EF4-FFF2-40B4-BE49-F238E27FC236}">
                <a16:creationId xmlns:a16="http://schemas.microsoft.com/office/drawing/2014/main" id="{F04628E3-BA83-594F-A6EA-8B9F5E80B4F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79511" y="2585408"/>
            <a:ext cx="1441134" cy="1422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2" name="テキスト ボックス 311">
            <a:extLst>
              <a:ext uri="{FF2B5EF4-FFF2-40B4-BE49-F238E27FC236}">
                <a16:creationId xmlns:a16="http://schemas.microsoft.com/office/drawing/2014/main" id="{7B7F0355-ED04-1F41-BB80-0C449C90BE27}"/>
              </a:ext>
            </a:extLst>
          </p:cNvPr>
          <p:cNvSpPr txBox="1"/>
          <p:nvPr/>
        </p:nvSpPr>
        <p:spPr>
          <a:xfrm>
            <a:off x="946083" y="2023050"/>
            <a:ext cx="1467068"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物理マシン</a:t>
            </a:r>
          </a:p>
        </p:txBody>
      </p:sp>
      <p:sp>
        <p:nvSpPr>
          <p:cNvPr id="313" name="テキスト ボックス 312">
            <a:extLst>
              <a:ext uri="{FF2B5EF4-FFF2-40B4-BE49-F238E27FC236}">
                <a16:creationId xmlns:a16="http://schemas.microsoft.com/office/drawing/2014/main" id="{8BF7C127-C11F-9B40-949F-4161B4234C6F}"/>
              </a:ext>
            </a:extLst>
          </p:cNvPr>
          <p:cNvSpPr txBox="1"/>
          <p:nvPr/>
        </p:nvSpPr>
        <p:spPr>
          <a:xfrm>
            <a:off x="2496701" y="2023050"/>
            <a:ext cx="1467068"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仮想マシン</a:t>
            </a:r>
          </a:p>
        </p:txBody>
      </p:sp>
      <p:sp>
        <p:nvSpPr>
          <p:cNvPr id="314" name="テキスト ボックス 313">
            <a:extLst>
              <a:ext uri="{FF2B5EF4-FFF2-40B4-BE49-F238E27FC236}">
                <a16:creationId xmlns:a16="http://schemas.microsoft.com/office/drawing/2014/main" id="{310183F3-5714-8E4F-95B9-57C9DED96841}"/>
              </a:ext>
            </a:extLst>
          </p:cNvPr>
          <p:cNvSpPr txBox="1"/>
          <p:nvPr/>
        </p:nvSpPr>
        <p:spPr>
          <a:xfrm>
            <a:off x="4224618" y="2023050"/>
            <a:ext cx="1210589" cy="40011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コンテナ</a:t>
            </a:r>
          </a:p>
        </p:txBody>
      </p:sp>
      <p:sp>
        <p:nvSpPr>
          <p:cNvPr id="315" name="テキスト ボックス 314">
            <a:extLst>
              <a:ext uri="{FF2B5EF4-FFF2-40B4-BE49-F238E27FC236}">
                <a16:creationId xmlns:a16="http://schemas.microsoft.com/office/drawing/2014/main" id="{094CC634-9309-BB43-AA41-600D8CC1EBAD}"/>
              </a:ext>
            </a:extLst>
          </p:cNvPr>
          <p:cNvSpPr txBox="1"/>
          <p:nvPr/>
        </p:nvSpPr>
        <p:spPr>
          <a:xfrm>
            <a:off x="6283059" y="2017052"/>
            <a:ext cx="1210589" cy="40011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コンテナ</a:t>
            </a:r>
          </a:p>
        </p:txBody>
      </p:sp>
      <p:sp>
        <p:nvSpPr>
          <p:cNvPr id="316" name="テキスト ボックス 315">
            <a:extLst>
              <a:ext uri="{FF2B5EF4-FFF2-40B4-BE49-F238E27FC236}">
                <a16:creationId xmlns:a16="http://schemas.microsoft.com/office/drawing/2014/main" id="{E1E4171E-58D2-A74F-9CD8-735AC8A32901}"/>
              </a:ext>
            </a:extLst>
          </p:cNvPr>
          <p:cNvSpPr txBox="1"/>
          <p:nvPr/>
        </p:nvSpPr>
        <p:spPr>
          <a:xfrm>
            <a:off x="6273277" y="2309440"/>
            <a:ext cx="1210588" cy="215444"/>
          </a:xfrm>
          <a:prstGeom prst="rect">
            <a:avLst/>
          </a:prstGeom>
          <a:noFill/>
        </p:spPr>
        <p:txBody>
          <a:bodyPr wrap="none" rtlCol="0">
            <a:spAutoFit/>
          </a:bodyPr>
          <a:lstStyle/>
          <a:p>
            <a:pPr algn="ctr"/>
            <a:r>
              <a:rPr kumimoji="1" lang="ja-JP" altLang="en-US" sz="800" b="1">
                <a:solidFill>
                  <a:schemeClr val="accent6">
                    <a:lumMod val="75000"/>
                  </a:schemeClr>
                </a:solidFill>
                <a:latin typeface="Meiryo" panose="020B0604030504040204" pitchFamily="34" charset="-128"/>
                <a:ea typeface="Meiryo" panose="020B0604030504040204" pitchFamily="34" charset="-128"/>
              </a:rPr>
              <a:t>オーケストレーション</a:t>
            </a:r>
          </a:p>
        </p:txBody>
      </p:sp>
      <p:sp>
        <p:nvSpPr>
          <p:cNvPr id="318" name="テキスト ボックス 317">
            <a:extLst>
              <a:ext uri="{FF2B5EF4-FFF2-40B4-BE49-F238E27FC236}">
                <a16:creationId xmlns:a16="http://schemas.microsoft.com/office/drawing/2014/main" id="{E8E94EFE-DB8C-B64C-A9CE-8B231985F285}"/>
              </a:ext>
            </a:extLst>
          </p:cNvPr>
          <p:cNvSpPr txBox="1"/>
          <p:nvPr/>
        </p:nvSpPr>
        <p:spPr>
          <a:xfrm>
            <a:off x="5505305" y="5551696"/>
            <a:ext cx="2789546" cy="415498"/>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分散・大規模なシステム・リソースを使い</a:t>
            </a:r>
            <a:endParaRPr kumimoji="1" lang="en-US" altLang="ja-JP" sz="1050" dirty="0">
              <a:latin typeface="Meiryo" panose="020B0604030504040204" pitchFamily="34" charset="-128"/>
              <a:ea typeface="Meiryo" panose="020B0604030504040204" pitchFamily="34" charset="-128"/>
            </a:endParaRPr>
          </a:p>
          <a:p>
            <a:pPr algn="ctr"/>
            <a:r>
              <a:rPr lang="ja-JP" altLang="en-US" sz="1050">
                <a:latin typeface="Meiryo" panose="020B0604030504040204" pitchFamily="34" charset="-128"/>
                <a:ea typeface="Meiryo" panose="020B0604030504040204" pitchFamily="34" charset="-128"/>
              </a:rPr>
              <a:t>ひとつのシステム（サービス）を実現する</a:t>
            </a:r>
            <a:endParaRPr kumimoji="1" lang="ja-JP" altLang="en-US" sz="105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60533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515788B3-58E5-914E-9E78-B53807E46F66}"/>
              </a:ext>
            </a:extLst>
          </p:cNvPr>
          <p:cNvSpPr/>
          <p:nvPr/>
        </p:nvSpPr>
        <p:spPr>
          <a:xfrm>
            <a:off x="1955266" y="1042988"/>
            <a:ext cx="5233466" cy="5256584"/>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904B44F-CC6D-F540-B989-568CE91C85B2}"/>
              </a:ext>
            </a:extLst>
          </p:cNvPr>
          <p:cNvSpPr>
            <a:spLocks noGrp="1"/>
          </p:cNvSpPr>
          <p:nvPr>
            <p:ph type="title"/>
          </p:nvPr>
        </p:nvSpPr>
        <p:spPr/>
        <p:txBody>
          <a:bodyPr/>
          <a:lstStyle/>
          <a:p>
            <a:r>
              <a:rPr kumimoji="1" lang="ja-JP" altLang="en-US"/>
              <a:t>参考： </a:t>
            </a:r>
            <a:r>
              <a:rPr kumimoji="1" lang="en-US" altLang="ja-JP" dirty="0"/>
              <a:t>Twelve Factors</a:t>
            </a:r>
            <a:r>
              <a:rPr lang="ja-JP" altLang="en-US"/>
              <a:t>と</a:t>
            </a:r>
            <a:r>
              <a:rPr kumimoji="1" lang="ja-JP" altLang="en-US"/>
              <a:t>の関係</a:t>
            </a:r>
          </a:p>
        </p:txBody>
      </p:sp>
      <p:sp>
        <p:nvSpPr>
          <p:cNvPr id="5" name="正方形/長方形 4">
            <a:extLst>
              <a:ext uri="{FF2B5EF4-FFF2-40B4-BE49-F238E27FC236}">
                <a16:creationId xmlns:a16="http://schemas.microsoft.com/office/drawing/2014/main" id="{285A31E5-FE40-4E44-B793-638AAB81FE8C}"/>
              </a:ext>
            </a:extLst>
          </p:cNvPr>
          <p:cNvSpPr/>
          <p:nvPr/>
        </p:nvSpPr>
        <p:spPr>
          <a:xfrm>
            <a:off x="2051720" y="1461615"/>
            <a:ext cx="5233466" cy="4662815"/>
          </a:xfrm>
          <a:prstGeom prst="rect">
            <a:avLst/>
          </a:prstGeom>
        </p:spPr>
        <p:txBody>
          <a:bodyPr wrap="square">
            <a:spAutoFit/>
          </a:bodyPr>
          <a:lstStyle/>
          <a:p>
            <a:r>
              <a:rPr lang="en-US" altLang="ja-JP" sz="1400" b="1" dirty="0">
                <a:solidFill>
                  <a:srgbClr val="0432FF"/>
                </a:solidFill>
                <a:latin typeface="Meiryo" panose="020B0604030504040204" pitchFamily="34" charset="-128"/>
                <a:ea typeface="Meiryo" panose="020B0604030504040204" pitchFamily="34" charset="-128"/>
              </a:rPr>
              <a:t>Ⅰ</a:t>
            </a:r>
            <a:r>
              <a:rPr lang="ja-JP" altLang="en-US" sz="1400" b="1">
                <a:solidFill>
                  <a:srgbClr val="0432FF"/>
                </a:solidFill>
                <a:latin typeface="Meiryo" panose="020B0604030504040204" pitchFamily="34" charset="-128"/>
                <a:ea typeface="Meiryo" panose="020B0604030504040204" pitchFamily="34" charset="-128"/>
              </a:rPr>
              <a:t>. コードベース</a:t>
            </a:r>
          </a:p>
          <a:p>
            <a:r>
              <a:rPr lang="ja-JP" altLang="en-US" sz="1050">
                <a:latin typeface="Meiryo" panose="020B0604030504040204" pitchFamily="34" charset="-128"/>
                <a:ea typeface="Meiryo" panose="020B0604030504040204" pitchFamily="34" charset="-128"/>
              </a:rPr>
              <a:t>　バージョン管理されている1つのコードベースと複数のデプロイ</a:t>
            </a:r>
          </a:p>
          <a:p>
            <a:r>
              <a:rPr lang="en-US" altLang="ja-JP" sz="1400" b="1" dirty="0">
                <a:solidFill>
                  <a:schemeClr val="accent6">
                    <a:lumMod val="75000"/>
                  </a:schemeClr>
                </a:solidFill>
                <a:latin typeface="Meiryo" panose="020B0604030504040204" pitchFamily="34" charset="-128"/>
                <a:ea typeface="Meiryo" panose="020B0604030504040204" pitchFamily="34" charset="-128"/>
              </a:rPr>
              <a:t>Ⅱ</a:t>
            </a:r>
            <a:r>
              <a:rPr lang="ja-JP" altLang="en-US" sz="1400" b="1">
                <a:solidFill>
                  <a:schemeClr val="accent6">
                    <a:lumMod val="75000"/>
                  </a:schemeClr>
                </a:solidFill>
                <a:latin typeface="Meiryo" panose="020B0604030504040204" pitchFamily="34" charset="-128"/>
                <a:ea typeface="Meiryo" panose="020B0604030504040204" pitchFamily="34" charset="-128"/>
              </a:rPr>
              <a:t>. 依存関係</a:t>
            </a:r>
          </a:p>
          <a:p>
            <a:r>
              <a:rPr lang="ja-JP" altLang="en-US" sz="1050">
                <a:latin typeface="Meiryo" panose="020B0604030504040204" pitchFamily="34" charset="-128"/>
                <a:ea typeface="Meiryo" panose="020B0604030504040204" pitchFamily="34" charset="-128"/>
              </a:rPr>
              <a:t>　依存関係を明示的に宣言し分離する</a:t>
            </a:r>
          </a:p>
          <a:p>
            <a:r>
              <a:rPr lang="en-US" altLang="ja-JP" sz="1400" b="1" dirty="0">
                <a:solidFill>
                  <a:srgbClr val="0432FF"/>
                </a:solidFill>
                <a:latin typeface="Meiryo" panose="020B0604030504040204" pitchFamily="34" charset="-128"/>
                <a:ea typeface="Meiryo" panose="020B0604030504040204" pitchFamily="34" charset="-128"/>
              </a:rPr>
              <a:t>Ⅲ</a:t>
            </a:r>
            <a:r>
              <a:rPr lang="ja-JP" altLang="en-US" sz="1400" b="1">
                <a:solidFill>
                  <a:srgbClr val="0432FF"/>
                </a:solidFill>
                <a:latin typeface="Meiryo" panose="020B0604030504040204" pitchFamily="34" charset="-128"/>
                <a:ea typeface="Meiryo" panose="020B0604030504040204" pitchFamily="34" charset="-128"/>
              </a:rPr>
              <a:t>. 設定</a:t>
            </a:r>
          </a:p>
          <a:p>
            <a:r>
              <a:rPr lang="ja-JP" altLang="en-US" sz="1050">
                <a:latin typeface="Meiryo" panose="020B0604030504040204" pitchFamily="34" charset="-128"/>
                <a:ea typeface="Meiryo" panose="020B0604030504040204" pitchFamily="34" charset="-128"/>
              </a:rPr>
              <a:t>　設定を環境変数に格納する</a:t>
            </a:r>
          </a:p>
          <a:p>
            <a:r>
              <a:rPr lang="en-US" altLang="ja-JP" sz="1400" b="1" dirty="0">
                <a:solidFill>
                  <a:srgbClr val="0432FF"/>
                </a:solidFill>
                <a:latin typeface="Meiryo" panose="020B0604030504040204" pitchFamily="34" charset="-128"/>
                <a:ea typeface="Meiryo" panose="020B0604030504040204" pitchFamily="34" charset="-128"/>
              </a:rPr>
              <a:t>Ⅳ</a:t>
            </a:r>
            <a:r>
              <a:rPr lang="ja-JP" altLang="en-US" sz="1400" b="1">
                <a:solidFill>
                  <a:srgbClr val="0432FF"/>
                </a:solidFill>
                <a:latin typeface="Meiryo" panose="020B0604030504040204" pitchFamily="34" charset="-128"/>
                <a:ea typeface="Meiryo" panose="020B0604030504040204" pitchFamily="34" charset="-128"/>
              </a:rPr>
              <a:t>. バックエンドサービス</a:t>
            </a:r>
          </a:p>
          <a:p>
            <a:r>
              <a:rPr lang="ja-JP" altLang="en-US" sz="1050">
                <a:latin typeface="Meiryo" panose="020B0604030504040204" pitchFamily="34" charset="-128"/>
                <a:ea typeface="Meiryo" panose="020B0604030504040204" pitchFamily="34" charset="-128"/>
              </a:rPr>
              <a:t>　バックエンドサービスをアタッチされたリソースとして扱う</a:t>
            </a:r>
          </a:p>
          <a:p>
            <a:r>
              <a:rPr lang="en-US" altLang="ja-JP" sz="1400" b="1" dirty="0">
                <a:solidFill>
                  <a:srgbClr val="0432FF"/>
                </a:solidFill>
                <a:latin typeface="Meiryo" panose="020B0604030504040204" pitchFamily="34" charset="-128"/>
                <a:ea typeface="Meiryo" panose="020B0604030504040204" pitchFamily="34" charset="-128"/>
              </a:rPr>
              <a:t>Ⅴ</a:t>
            </a:r>
            <a:r>
              <a:rPr lang="ja-JP" altLang="en-US" sz="1400" b="1">
                <a:solidFill>
                  <a:srgbClr val="0432FF"/>
                </a:solidFill>
                <a:latin typeface="Meiryo" panose="020B0604030504040204" pitchFamily="34" charset="-128"/>
                <a:ea typeface="Meiryo" panose="020B0604030504040204" pitchFamily="34" charset="-128"/>
              </a:rPr>
              <a:t>. ビルド、リリース、実行</a:t>
            </a:r>
          </a:p>
          <a:p>
            <a:r>
              <a:rPr lang="ja-JP" altLang="en-US" sz="1050">
                <a:latin typeface="Meiryo" panose="020B0604030504040204" pitchFamily="34" charset="-128"/>
                <a:ea typeface="Meiryo" panose="020B0604030504040204" pitchFamily="34" charset="-128"/>
              </a:rPr>
              <a:t>　ビルド、リリース、実行の3つのステージを厳密に分離する</a:t>
            </a:r>
          </a:p>
          <a:p>
            <a:r>
              <a:rPr lang="en-US" altLang="ja-JP" sz="1400" b="1" dirty="0">
                <a:solidFill>
                  <a:srgbClr val="0432FF"/>
                </a:solidFill>
                <a:latin typeface="Meiryo" panose="020B0604030504040204" pitchFamily="34" charset="-128"/>
                <a:ea typeface="Meiryo" panose="020B0604030504040204" pitchFamily="34" charset="-128"/>
              </a:rPr>
              <a:t>Ⅵ</a:t>
            </a:r>
            <a:r>
              <a:rPr lang="ja-JP" altLang="en-US" sz="1400" b="1">
                <a:solidFill>
                  <a:srgbClr val="0432FF"/>
                </a:solidFill>
                <a:latin typeface="Meiryo" panose="020B0604030504040204" pitchFamily="34" charset="-128"/>
                <a:ea typeface="Meiryo" panose="020B0604030504040204" pitchFamily="34" charset="-128"/>
              </a:rPr>
              <a:t>. プロセス</a:t>
            </a:r>
          </a:p>
          <a:p>
            <a:r>
              <a:rPr lang="ja-JP" altLang="en-US" sz="1050">
                <a:latin typeface="Meiryo" panose="020B0604030504040204" pitchFamily="34" charset="-128"/>
                <a:ea typeface="Meiryo" panose="020B0604030504040204" pitchFamily="34" charset="-128"/>
              </a:rPr>
              <a:t>　アプリケーションを1つもしくは複数のステートレスなプロセスとして実行する</a:t>
            </a:r>
          </a:p>
          <a:p>
            <a:r>
              <a:rPr lang="en-US" altLang="ja-JP" sz="1400" b="1" dirty="0">
                <a:solidFill>
                  <a:srgbClr val="0432FF"/>
                </a:solidFill>
                <a:latin typeface="Meiryo" panose="020B0604030504040204" pitchFamily="34" charset="-128"/>
                <a:ea typeface="Meiryo" panose="020B0604030504040204" pitchFamily="34" charset="-128"/>
              </a:rPr>
              <a:t>Ⅶ</a:t>
            </a:r>
            <a:r>
              <a:rPr lang="ja-JP" altLang="en-US" sz="1400" b="1">
                <a:solidFill>
                  <a:srgbClr val="0432FF"/>
                </a:solidFill>
                <a:latin typeface="Meiryo" panose="020B0604030504040204" pitchFamily="34" charset="-128"/>
                <a:ea typeface="Meiryo" panose="020B0604030504040204" pitchFamily="34" charset="-128"/>
              </a:rPr>
              <a:t>. ポートバインディング</a:t>
            </a:r>
          </a:p>
          <a:p>
            <a:r>
              <a:rPr lang="ja-JP" altLang="en-US" sz="1050">
                <a:latin typeface="Meiryo" panose="020B0604030504040204" pitchFamily="34" charset="-128"/>
                <a:ea typeface="Meiryo" panose="020B0604030504040204" pitchFamily="34" charset="-128"/>
              </a:rPr>
              <a:t>　ポートバインディングを通してサービスを公開する</a:t>
            </a:r>
          </a:p>
          <a:p>
            <a:r>
              <a:rPr lang="en-US" altLang="ja-JP" sz="1400" b="1" dirty="0">
                <a:solidFill>
                  <a:srgbClr val="0432FF"/>
                </a:solidFill>
                <a:latin typeface="Meiryo" panose="020B0604030504040204" pitchFamily="34" charset="-128"/>
                <a:ea typeface="Meiryo" panose="020B0604030504040204" pitchFamily="34" charset="-128"/>
              </a:rPr>
              <a:t>Ⅷ</a:t>
            </a:r>
            <a:r>
              <a:rPr lang="ja-JP" altLang="en-US" sz="1400" b="1">
                <a:solidFill>
                  <a:srgbClr val="0432FF"/>
                </a:solidFill>
                <a:latin typeface="Meiryo" panose="020B0604030504040204" pitchFamily="34" charset="-128"/>
                <a:ea typeface="Meiryo" panose="020B0604030504040204" pitchFamily="34" charset="-128"/>
              </a:rPr>
              <a:t>. 並行性</a:t>
            </a:r>
          </a:p>
          <a:p>
            <a:r>
              <a:rPr lang="ja-JP" altLang="en-US" sz="1050">
                <a:latin typeface="Meiryo" panose="020B0604030504040204" pitchFamily="34" charset="-128"/>
                <a:ea typeface="Meiryo" panose="020B0604030504040204" pitchFamily="34" charset="-128"/>
              </a:rPr>
              <a:t>　プロセスモデルによってスケールアウトする</a:t>
            </a:r>
          </a:p>
          <a:p>
            <a:r>
              <a:rPr lang="en-US" altLang="ja-JP" sz="1400" b="1" dirty="0">
                <a:solidFill>
                  <a:schemeClr val="accent6">
                    <a:lumMod val="75000"/>
                  </a:schemeClr>
                </a:solidFill>
                <a:latin typeface="Meiryo" panose="020B0604030504040204" pitchFamily="34" charset="-128"/>
                <a:ea typeface="Meiryo" panose="020B0604030504040204" pitchFamily="34" charset="-128"/>
              </a:rPr>
              <a:t>Ⅸ</a:t>
            </a:r>
            <a:r>
              <a:rPr lang="ja-JP" altLang="en-US" sz="1400" b="1">
                <a:solidFill>
                  <a:schemeClr val="accent6">
                    <a:lumMod val="75000"/>
                  </a:schemeClr>
                </a:solidFill>
                <a:latin typeface="Meiryo" panose="020B0604030504040204" pitchFamily="34" charset="-128"/>
                <a:ea typeface="Meiryo" panose="020B0604030504040204" pitchFamily="34" charset="-128"/>
              </a:rPr>
              <a:t>. 廃棄容易性</a:t>
            </a:r>
          </a:p>
          <a:p>
            <a:r>
              <a:rPr lang="ja-JP" altLang="en-US" sz="1050">
                <a:latin typeface="Meiryo" panose="020B0604030504040204" pitchFamily="34" charset="-128"/>
                <a:ea typeface="Meiryo" panose="020B0604030504040204" pitchFamily="34" charset="-128"/>
              </a:rPr>
              <a:t>　高速な起動とグレースフルシャットダウンで堅牢性を最大化する</a:t>
            </a:r>
          </a:p>
          <a:p>
            <a:r>
              <a:rPr lang="en-US" altLang="ja-JP" sz="1400" b="1" dirty="0">
                <a:solidFill>
                  <a:srgbClr val="0432FF"/>
                </a:solidFill>
                <a:latin typeface="Meiryo" panose="020B0604030504040204" pitchFamily="34" charset="-128"/>
                <a:ea typeface="Meiryo" panose="020B0604030504040204" pitchFamily="34" charset="-128"/>
              </a:rPr>
              <a:t>Ⅹ</a:t>
            </a:r>
            <a:r>
              <a:rPr lang="ja-JP" altLang="en-US" sz="1400" b="1">
                <a:solidFill>
                  <a:srgbClr val="0432FF"/>
                </a:solidFill>
                <a:latin typeface="Meiryo" panose="020B0604030504040204" pitchFamily="34" charset="-128"/>
                <a:ea typeface="Meiryo" panose="020B0604030504040204" pitchFamily="34" charset="-128"/>
              </a:rPr>
              <a:t>. 開発/本番一致</a:t>
            </a:r>
          </a:p>
          <a:p>
            <a:r>
              <a:rPr lang="ja-JP" altLang="en-US" sz="1050">
                <a:latin typeface="Meiryo" panose="020B0604030504040204" pitchFamily="34" charset="-128"/>
                <a:ea typeface="Meiryo" panose="020B0604030504040204" pitchFamily="34" charset="-128"/>
              </a:rPr>
              <a:t>　開発、ステージング、本番環境をできるだけ一致させた状態を保つ</a:t>
            </a:r>
          </a:p>
          <a:p>
            <a:r>
              <a:rPr lang="en-US" altLang="ja-JP" sz="1400" b="1" dirty="0">
                <a:solidFill>
                  <a:srgbClr val="0432FF"/>
                </a:solidFill>
                <a:latin typeface="Meiryo" panose="020B0604030504040204" pitchFamily="34" charset="-128"/>
                <a:ea typeface="Meiryo" panose="020B0604030504040204" pitchFamily="34" charset="-128"/>
              </a:rPr>
              <a:t>Ⅺ</a:t>
            </a:r>
            <a:r>
              <a:rPr lang="ja-JP" altLang="en-US" sz="1400" b="1">
                <a:solidFill>
                  <a:srgbClr val="0432FF"/>
                </a:solidFill>
                <a:latin typeface="Meiryo" panose="020B0604030504040204" pitchFamily="34" charset="-128"/>
                <a:ea typeface="Meiryo" panose="020B0604030504040204" pitchFamily="34" charset="-128"/>
              </a:rPr>
              <a:t>. ログ</a:t>
            </a:r>
          </a:p>
          <a:p>
            <a:r>
              <a:rPr lang="ja-JP" altLang="en-US" sz="1050">
                <a:latin typeface="Meiryo" panose="020B0604030504040204" pitchFamily="34" charset="-128"/>
                <a:ea typeface="Meiryo" panose="020B0604030504040204" pitchFamily="34" charset="-128"/>
              </a:rPr>
              <a:t>　ログをイベントストリームとして扱う</a:t>
            </a:r>
          </a:p>
          <a:p>
            <a:r>
              <a:rPr lang="en-US" altLang="ja-JP" sz="1400" b="1" dirty="0">
                <a:solidFill>
                  <a:srgbClr val="0432FF"/>
                </a:solidFill>
                <a:latin typeface="Meiryo" panose="020B0604030504040204" pitchFamily="34" charset="-128"/>
                <a:ea typeface="Meiryo" panose="020B0604030504040204" pitchFamily="34" charset="-128"/>
              </a:rPr>
              <a:t>Ⅻ</a:t>
            </a:r>
            <a:r>
              <a:rPr lang="ja-JP" altLang="en-US" sz="1400" b="1">
                <a:solidFill>
                  <a:srgbClr val="0432FF"/>
                </a:solidFill>
                <a:latin typeface="Meiryo" panose="020B0604030504040204" pitchFamily="34" charset="-128"/>
                <a:ea typeface="Meiryo" panose="020B0604030504040204" pitchFamily="34" charset="-128"/>
              </a:rPr>
              <a:t>. 管理プロセス</a:t>
            </a:r>
          </a:p>
          <a:p>
            <a:r>
              <a:rPr lang="ja-JP" altLang="en-US" sz="1050">
                <a:latin typeface="Meiryo" panose="020B0604030504040204" pitchFamily="34" charset="-128"/>
                <a:ea typeface="Meiryo" panose="020B0604030504040204" pitchFamily="34" charset="-128"/>
              </a:rPr>
              <a:t>　管理タスクを1回限りのプロセスとして実行する</a:t>
            </a:r>
          </a:p>
        </p:txBody>
      </p:sp>
      <p:sp>
        <p:nvSpPr>
          <p:cNvPr id="7" name="正方形/長方形 6">
            <a:extLst>
              <a:ext uri="{FF2B5EF4-FFF2-40B4-BE49-F238E27FC236}">
                <a16:creationId xmlns:a16="http://schemas.microsoft.com/office/drawing/2014/main" id="{DD84C1C5-A8C4-7A42-8A3E-D9049F711949}"/>
              </a:ext>
            </a:extLst>
          </p:cNvPr>
          <p:cNvSpPr/>
          <p:nvPr/>
        </p:nvSpPr>
        <p:spPr>
          <a:xfrm>
            <a:off x="1619672" y="1109485"/>
            <a:ext cx="5904656" cy="307777"/>
          </a:xfrm>
          <a:prstGeom prst="rect">
            <a:avLst/>
          </a:prstGeom>
        </p:spPr>
        <p:txBody>
          <a:bodyPr wrap="square">
            <a:spAutoFit/>
          </a:bodyPr>
          <a:lstStyle/>
          <a:p>
            <a:pPr algn="ctr"/>
            <a:r>
              <a:rPr lang="ja-JP" altLang="en-US" sz="1400" b="1" u="sng">
                <a:solidFill>
                  <a:srgbClr val="953735"/>
                </a:solidFill>
                <a:latin typeface="Meiryo" panose="020B0604030504040204" pitchFamily="34" charset="-128"/>
                <a:ea typeface="Meiryo" panose="020B0604030504040204" pitchFamily="34" charset="-128"/>
              </a:rPr>
              <a:t>アジリティーの高い</a:t>
            </a:r>
            <a:r>
              <a:rPr lang="en-US" altLang="ja-JP" sz="1400" b="1" u="sng" dirty="0">
                <a:solidFill>
                  <a:srgbClr val="953735"/>
                </a:solidFill>
                <a:latin typeface="Meiryo" panose="020B0604030504040204" pitchFamily="34" charset="-128"/>
                <a:ea typeface="Meiryo" panose="020B0604030504040204" pitchFamily="34" charset="-128"/>
              </a:rPr>
              <a:t>Web</a:t>
            </a:r>
            <a:r>
              <a:rPr lang="ja-JP" altLang="en-US" sz="1400" b="1" u="sng">
                <a:solidFill>
                  <a:srgbClr val="953735"/>
                </a:solidFill>
                <a:latin typeface="Meiryo" panose="020B0604030504040204" pitchFamily="34" charset="-128"/>
                <a:ea typeface="Meiryo" panose="020B0604030504040204" pitchFamily="34" charset="-128"/>
              </a:rPr>
              <a:t>サービスを構築するための方法論</a:t>
            </a:r>
            <a:endParaRPr lang="ja-JP" altLang="en-US" sz="1400" b="1" u="sng">
              <a:solidFill>
                <a:srgbClr val="953735"/>
              </a:solidFill>
            </a:endParaRPr>
          </a:p>
        </p:txBody>
      </p:sp>
      <p:sp>
        <p:nvSpPr>
          <p:cNvPr id="12" name="正方形/長方形 11">
            <a:extLst>
              <a:ext uri="{FF2B5EF4-FFF2-40B4-BE49-F238E27FC236}">
                <a16:creationId xmlns:a16="http://schemas.microsoft.com/office/drawing/2014/main" id="{88FA8D9C-791B-CE41-99BD-FD6C8612B21F}"/>
              </a:ext>
            </a:extLst>
          </p:cNvPr>
          <p:cNvSpPr/>
          <p:nvPr/>
        </p:nvSpPr>
        <p:spPr>
          <a:xfrm>
            <a:off x="323528" y="3212976"/>
            <a:ext cx="1440160" cy="4320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コンテナ</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663DB58-E2CD-E345-A5C9-5AEC556D4D76}"/>
              </a:ext>
            </a:extLst>
          </p:cNvPr>
          <p:cNvSpPr/>
          <p:nvPr/>
        </p:nvSpPr>
        <p:spPr>
          <a:xfrm>
            <a:off x="7431367" y="3185975"/>
            <a:ext cx="1440160" cy="43204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b="1" dirty="0">
                <a:solidFill>
                  <a:srgbClr val="FFFFFF"/>
                </a:solidFill>
                <a:latin typeface="Meiryo" panose="020B0604030504040204" pitchFamily="34" charset="-128"/>
                <a:ea typeface="Meiryo" panose="020B0604030504040204" pitchFamily="34" charset="-128"/>
                <a:cs typeface="ＭＳ Ｐゴシック"/>
              </a:rPr>
              <a:t>Kubernetes</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 name="図 13">
            <a:extLst>
              <a:ext uri="{FF2B5EF4-FFF2-40B4-BE49-F238E27FC236}">
                <a16:creationId xmlns:a16="http://schemas.microsoft.com/office/drawing/2014/main" id="{24517C27-B95C-3743-975E-491F1BA90B9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73743" y="3622727"/>
            <a:ext cx="1326649" cy="579302"/>
          </a:xfrm>
          <a:prstGeom prst="rect">
            <a:avLst/>
          </a:prstGeom>
        </p:spPr>
      </p:pic>
      <p:pic>
        <p:nvPicPr>
          <p:cNvPr id="15" name="図 14">
            <a:extLst>
              <a:ext uri="{FF2B5EF4-FFF2-40B4-BE49-F238E27FC236}">
                <a16:creationId xmlns:a16="http://schemas.microsoft.com/office/drawing/2014/main" id="{039BB139-E71F-7D44-89B5-F4F69F8B4484}"/>
              </a:ext>
            </a:extLst>
          </p:cNvPr>
          <p:cNvPicPr>
            <a:picLocks noChangeAspect="1"/>
          </p:cNvPicPr>
          <p:nvPr/>
        </p:nvPicPr>
        <p:blipFill>
          <a:blip r:embed="rId3"/>
          <a:stretch>
            <a:fillRect/>
          </a:stretch>
        </p:blipFill>
        <p:spPr>
          <a:xfrm>
            <a:off x="323528" y="3509395"/>
            <a:ext cx="1421169" cy="805965"/>
          </a:xfrm>
          <a:prstGeom prst="rect">
            <a:avLst/>
          </a:prstGeom>
        </p:spPr>
      </p:pic>
      <p:sp>
        <p:nvSpPr>
          <p:cNvPr id="16" name="正方形/長方形 15">
            <a:extLst>
              <a:ext uri="{FF2B5EF4-FFF2-40B4-BE49-F238E27FC236}">
                <a16:creationId xmlns:a16="http://schemas.microsoft.com/office/drawing/2014/main" id="{EB718C30-31BF-AB42-90CF-6AAF305CAC2F}"/>
              </a:ext>
            </a:extLst>
          </p:cNvPr>
          <p:cNvSpPr/>
          <p:nvPr/>
        </p:nvSpPr>
        <p:spPr>
          <a:xfrm>
            <a:off x="6464054" y="252496"/>
            <a:ext cx="2384755" cy="369332"/>
          </a:xfrm>
          <a:prstGeom prst="rect">
            <a:avLst/>
          </a:prstGeom>
        </p:spPr>
        <p:txBody>
          <a:bodyPr wrap="none">
            <a:spAutoFit/>
          </a:bodyPr>
          <a:lstStyle/>
          <a:p>
            <a:r>
              <a:rPr lang="en-US" altLang="ja-JP" dirty="0">
                <a:hlinkClick r:id="rId4"/>
              </a:rPr>
              <a:t>https://12factor.net/ja/</a:t>
            </a:r>
            <a:endParaRPr lang="ja-JP" altLang="en-US"/>
          </a:p>
        </p:txBody>
      </p:sp>
    </p:spTree>
    <p:extLst>
      <p:ext uri="{BB962C8B-B14F-4D97-AF65-F5344CB8AC3E}">
        <p14:creationId xmlns:p14="http://schemas.microsoft.com/office/powerpoint/2010/main" val="8880012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598EEC91-F511-9449-9FC1-5356A0D4F29A}"/>
              </a:ext>
            </a:extLst>
          </p:cNvPr>
          <p:cNvSpPr/>
          <p:nvPr/>
        </p:nvSpPr>
        <p:spPr>
          <a:xfrm>
            <a:off x="3725019" y="1006080"/>
            <a:ext cx="3060612" cy="110846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59" name="正方形/長方形 58">
            <a:extLst>
              <a:ext uri="{FF2B5EF4-FFF2-40B4-BE49-F238E27FC236}">
                <a16:creationId xmlns:a16="http://schemas.microsoft.com/office/drawing/2014/main" id="{0875728A-F990-114F-8F52-ED3AAAE62B74}"/>
              </a:ext>
            </a:extLst>
          </p:cNvPr>
          <p:cNvSpPr/>
          <p:nvPr/>
        </p:nvSpPr>
        <p:spPr>
          <a:xfrm>
            <a:off x="3792758" y="1108622"/>
            <a:ext cx="1328120" cy="523220"/>
          </a:xfrm>
          <a:prstGeom prst="rect">
            <a:avLst/>
          </a:prstGeom>
        </p:spPr>
        <p:txBody>
          <a:bodyPr wrap="none">
            <a:spAutoFit/>
          </a:bodyPr>
          <a:lstStyle/>
          <a:p>
            <a:r>
              <a:rPr lang="en-US" altLang="ja-JP" sz="1400" b="1" dirty="0">
                <a:solidFill>
                  <a:srgbClr val="0432FF"/>
                </a:solidFill>
                <a:latin typeface="Meiryo" panose="020B0604030504040204" pitchFamily="34" charset="-128"/>
                <a:ea typeface="Meiryo" panose="020B0604030504040204" pitchFamily="34" charset="-128"/>
              </a:rPr>
              <a:t>Kubernetes </a:t>
            </a:r>
          </a:p>
          <a:p>
            <a:r>
              <a:rPr lang="en-US" altLang="ja-JP" sz="1400" b="1" dirty="0">
                <a:solidFill>
                  <a:srgbClr val="0432FF"/>
                </a:solidFill>
                <a:latin typeface="Meiryo" panose="020B0604030504040204" pitchFamily="34" charset="-128"/>
                <a:ea typeface="Meiryo" panose="020B0604030504040204" pitchFamily="34" charset="-128"/>
              </a:rPr>
              <a:t>Master</a:t>
            </a:r>
            <a:endParaRPr lang="ja-JP" altLang="en-US" sz="1400" b="1">
              <a:solidFill>
                <a:srgbClr val="0432FF"/>
              </a:solidFill>
              <a:latin typeface="Meiryo" panose="020B0604030504040204" pitchFamily="34" charset="-128"/>
              <a:ea typeface="Meiryo" panose="020B0604030504040204" pitchFamily="34" charset="-128"/>
            </a:endParaRPr>
          </a:p>
        </p:txBody>
      </p:sp>
      <p:sp>
        <p:nvSpPr>
          <p:cNvPr id="60" name="正方形/長方形 59">
            <a:extLst>
              <a:ext uri="{FF2B5EF4-FFF2-40B4-BE49-F238E27FC236}">
                <a16:creationId xmlns:a16="http://schemas.microsoft.com/office/drawing/2014/main" id="{FD5BBC5F-F0EB-354A-9EBD-7F6487985E9D}"/>
              </a:ext>
            </a:extLst>
          </p:cNvPr>
          <p:cNvSpPr/>
          <p:nvPr/>
        </p:nvSpPr>
        <p:spPr>
          <a:xfrm>
            <a:off x="5048337" y="1087050"/>
            <a:ext cx="1727219" cy="1015663"/>
          </a:xfrm>
          <a:prstGeom prst="rect">
            <a:avLst/>
          </a:prstGeom>
        </p:spPr>
        <p:txBody>
          <a:bodyPr wrap="square">
            <a:spAutoFit/>
          </a:bodyPr>
          <a:lstStyle/>
          <a:p>
            <a:r>
              <a:rPr lang="ja-JP" altLang="en-US" sz="1200">
                <a:solidFill>
                  <a:srgbClr val="0432FF"/>
                </a:solidFill>
                <a:latin typeface="-apple-system"/>
              </a:rPr>
              <a:t>全体のコンテナの稼働状況などを把握し、運用管理者が指定したように、コンテナ配置、削除などを指示</a:t>
            </a:r>
            <a:endParaRPr lang="ja-JP" altLang="en-US" sz="1200" i="0">
              <a:solidFill>
                <a:srgbClr val="0432FF"/>
              </a:solidFill>
              <a:effectLst/>
              <a:latin typeface="-apple-system"/>
            </a:endParaRPr>
          </a:p>
        </p:txBody>
      </p:sp>
      <p:sp>
        <p:nvSpPr>
          <p:cNvPr id="67" name="正方形/長方形 66">
            <a:extLst>
              <a:ext uri="{FF2B5EF4-FFF2-40B4-BE49-F238E27FC236}">
                <a16:creationId xmlns:a16="http://schemas.microsoft.com/office/drawing/2014/main" id="{9E281EE9-B560-6A4A-975F-B9E5FF1B2DB2}"/>
              </a:ext>
            </a:extLst>
          </p:cNvPr>
          <p:cNvSpPr/>
          <p:nvPr/>
        </p:nvSpPr>
        <p:spPr>
          <a:xfrm>
            <a:off x="325759" y="2740309"/>
            <a:ext cx="8492482" cy="3688993"/>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EEF3CDA0-1597-0E4D-AE1D-26F8C268089D}"/>
              </a:ext>
            </a:extLst>
          </p:cNvPr>
          <p:cNvSpPr/>
          <p:nvPr/>
        </p:nvSpPr>
        <p:spPr>
          <a:xfrm>
            <a:off x="457199" y="3284984"/>
            <a:ext cx="3754761"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4" name="正方形/長方形 33">
            <a:extLst>
              <a:ext uri="{FF2B5EF4-FFF2-40B4-BE49-F238E27FC236}">
                <a16:creationId xmlns:a16="http://schemas.microsoft.com/office/drawing/2014/main" id="{242B599C-B067-AF4F-9BC9-3E25917A10FB}"/>
              </a:ext>
            </a:extLst>
          </p:cNvPr>
          <p:cNvSpPr/>
          <p:nvPr/>
        </p:nvSpPr>
        <p:spPr>
          <a:xfrm>
            <a:off x="4365012" y="3284984"/>
            <a:ext cx="2715154"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3597D942-58DF-FC48-BFDC-FC76445DB314}"/>
              </a:ext>
            </a:extLst>
          </p:cNvPr>
          <p:cNvSpPr/>
          <p:nvPr/>
        </p:nvSpPr>
        <p:spPr>
          <a:xfrm>
            <a:off x="4545925" y="4103244"/>
            <a:ext cx="2360246"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A629E136-C17F-2347-982D-D4AB7A0D3354}"/>
              </a:ext>
            </a:extLst>
          </p:cNvPr>
          <p:cNvSpPr/>
          <p:nvPr/>
        </p:nvSpPr>
        <p:spPr>
          <a:xfrm>
            <a:off x="2916990" y="4102970"/>
            <a:ext cx="1142026" cy="17300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56E56FBA-320B-A04F-A108-2E34F34DF9E5}"/>
              </a:ext>
            </a:extLst>
          </p:cNvPr>
          <p:cNvSpPr/>
          <p:nvPr/>
        </p:nvSpPr>
        <p:spPr>
          <a:xfrm>
            <a:off x="611560" y="4103244"/>
            <a:ext cx="2268738"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2" name="タイトル 1">
            <a:extLst>
              <a:ext uri="{FF2B5EF4-FFF2-40B4-BE49-F238E27FC236}">
                <a16:creationId xmlns:a16="http://schemas.microsoft.com/office/drawing/2014/main" id="{B3EE2DFA-F01E-884A-981C-17DDF71AF4D9}"/>
              </a:ext>
            </a:extLst>
          </p:cNvPr>
          <p:cNvSpPr>
            <a:spLocks noGrp="1"/>
          </p:cNvSpPr>
          <p:nvPr>
            <p:ph type="title"/>
          </p:nvPr>
        </p:nvSpPr>
        <p:spPr/>
        <p:txBody>
          <a:bodyPr/>
          <a:lstStyle/>
          <a:p>
            <a:r>
              <a:rPr kumimoji="1" lang="ja-JP" altLang="en-US"/>
              <a:t>参考： </a:t>
            </a:r>
            <a:r>
              <a:rPr kumimoji="1" lang="en-US" altLang="ja-JP" dirty="0"/>
              <a:t>Kubernetes </a:t>
            </a:r>
            <a:r>
              <a:rPr kumimoji="1" lang="ja-JP" altLang="en-US"/>
              <a:t>の全体構造</a:t>
            </a:r>
          </a:p>
        </p:txBody>
      </p:sp>
      <p:grpSp>
        <p:nvGrpSpPr>
          <p:cNvPr id="5" name="グループ化 4">
            <a:extLst>
              <a:ext uri="{FF2B5EF4-FFF2-40B4-BE49-F238E27FC236}">
                <a16:creationId xmlns:a16="http://schemas.microsoft.com/office/drawing/2014/main" id="{F333CB05-5D35-004E-B92B-B775F80DF437}"/>
              </a:ext>
            </a:extLst>
          </p:cNvPr>
          <p:cNvGrpSpPr/>
          <p:nvPr/>
        </p:nvGrpSpPr>
        <p:grpSpPr>
          <a:xfrm>
            <a:off x="685699" y="4672982"/>
            <a:ext cx="1001407" cy="1085943"/>
            <a:chOff x="7224066" y="1930587"/>
            <a:chExt cx="1001407" cy="1085943"/>
          </a:xfrm>
        </p:grpSpPr>
        <p:sp>
          <p:nvSpPr>
            <p:cNvPr id="6" name="正方形/長方形 5">
              <a:extLst>
                <a:ext uri="{FF2B5EF4-FFF2-40B4-BE49-F238E27FC236}">
                  <a16:creationId xmlns:a16="http://schemas.microsoft.com/office/drawing/2014/main" id="{73C05DB6-36BA-6B4B-8296-66546399C540}"/>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テキスト ボックス 6">
              <a:extLst>
                <a:ext uri="{FF2B5EF4-FFF2-40B4-BE49-F238E27FC236}">
                  <a16:creationId xmlns:a16="http://schemas.microsoft.com/office/drawing/2014/main" id="{DA468B69-969A-174C-BA2E-0D1758EEC5EC}"/>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8" name="正方形/長方形 7">
              <a:extLst>
                <a:ext uri="{FF2B5EF4-FFF2-40B4-BE49-F238E27FC236}">
                  <a16:creationId xmlns:a16="http://schemas.microsoft.com/office/drawing/2014/main" id="{2C21629E-D1A8-704B-BD58-BFFC00C3D486}"/>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F4DF49BC-108E-5C4B-9DC9-66BF9F12EC20}"/>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10" name="グループ化 9">
            <a:extLst>
              <a:ext uri="{FF2B5EF4-FFF2-40B4-BE49-F238E27FC236}">
                <a16:creationId xmlns:a16="http://schemas.microsoft.com/office/drawing/2014/main" id="{970F7B0E-0620-C244-8014-117143CE92A9}"/>
              </a:ext>
            </a:extLst>
          </p:cNvPr>
          <p:cNvGrpSpPr/>
          <p:nvPr/>
        </p:nvGrpSpPr>
        <p:grpSpPr>
          <a:xfrm>
            <a:off x="1798628" y="4672982"/>
            <a:ext cx="1001407" cy="1085943"/>
            <a:chOff x="7224066" y="1930587"/>
            <a:chExt cx="1001407" cy="1085943"/>
          </a:xfrm>
        </p:grpSpPr>
        <p:sp>
          <p:nvSpPr>
            <p:cNvPr id="11" name="正方形/長方形 10">
              <a:extLst>
                <a:ext uri="{FF2B5EF4-FFF2-40B4-BE49-F238E27FC236}">
                  <a16:creationId xmlns:a16="http://schemas.microsoft.com/office/drawing/2014/main" id="{57E33212-B813-9245-A9A3-D11114B2B28C}"/>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B414DF1F-4EDE-B442-976E-F546E456EF27}"/>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13" name="正方形/長方形 12">
              <a:extLst>
                <a:ext uri="{FF2B5EF4-FFF2-40B4-BE49-F238E27FC236}">
                  <a16:creationId xmlns:a16="http://schemas.microsoft.com/office/drawing/2014/main" id="{06A376ED-CB10-6F4F-A0F4-508A9612C339}"/>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E8F5F5CF-9347-D145-BABE-C9B1B5F810AC}"/>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15" name="グループ化 14">
            <a:extLst>
              <a:ext uri="{FF2B5EF4-FFF2-40B4-BE49-F238E27FC236}">
                <a16:creationId xmlns:a16="http://schemas.microsoft.com/office/drawing/2014/main" id="{3D65F1C9-B271-154D-B50B-D520C41C1E7B}"/>
              </a:ext>
            </a:extLst>
          </p:cNvPr>
          <p:cNvGrpSpPr/>
          <p:nvPr/>
        </p:nvGrpSpPr>
        <p:grpSpPr>
          <a:xfrm>
            <a:off x="2997252" y="4672982"/>
            <a:ext cx="1001407" cy="1085943"/>
            <a:chOff x="7224066" y="1930587"/>
            <a:chExt cx="1001407" cy="1085943"/>
          </a:xfrm>
        </p:grpSpPr>
        <p:sp>
          <p:nvSpPr>
            <p:cNvPr id="16" name="正方形/長方形 15">
              <a:extLst>
                <a:ext uri="{FF2B5EF4-FFF2-40B4-BE49-F238E27FC236}">
                  <a16:creationId xmlns:a16="http://schemas.microsoft.com/office/drawing/2014/main" id="{C5B1262E-B8A2-2A4B-8592-A1CD40E0DAEB}"/>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A0223ACA-0088-2A4D-AA15-361B563D9392}"/>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18" name="正方形/長方形 17">
              <a:extLst>
                <a:ext uri="{FF2B5EF4-FFF2-40B4-BE49-F238E27FC236}">
                  <a16:creationId xmlns:a16="http://schemas.microsoft.com/office/drawing/2014/main" id="{43DDCE59-9E1A-E746-BD17-56CE1875C54A}"/>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E3BF374D-F8C6-324B-AAD0-4BDC33D08FEE}"/>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20" name="グループ化 19">
            <a:extLst>
              <a:ext uri="{FF2B5EF4-FFF2-40B4-BE49-F238E27FC236}">
                <a16:creationId xmlns:a16="http://schemas.microsoft.com/office/drawing/2014/main" id="{1C5BED09-4660-2F48-8145-A2995428336B}"/>
              </a:ext>
            </a:extLst>
          </p:cNvPr>
          <p:cNvGrpSpPr/>
          <p:nvPr/>
        </p:nvGrpSpPr>
        <p:grpSpPr>
          <a:xfrm>
            <a:off x="5773677" y="4663864"/>
            <a:ext cx="1001407" cy="1085943"/>
            <a:chOff x="7224066" y="1930587"/>
            <a:chExt cx="1001407" cy="1085943"/>
          </a:xfrm>
        </p:grpSpPr>
        <p:sp>
          <p:nvSpPr>
            <p:cNvPr id="21" name="正方形/長方形 20">
              <a:extLst>
                <a:ext uri="{FF2B5EF4-FFF2-40B4-BE49-F238E27FC236}">
                  <a16:creationId xmlns:a16="http://schemas.microsoft.com/office/drawing/2014/main" id="{2B7B6BBB-6552-CF4A-A055-5CC6C3C54AE5}"/>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51A93A2D-7209-3545-BD2E-35C2B155ACB2}"/>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23" name="正方形/長方形 22">
              <a:extLst>
                <a:ext uri="{FF2B5EF4-FFF2-40B4-BE49-F238E27FC236}">
                  <a16:creationId xmlns:a16="http://schemas.microsoft.com/office/drawing/2014/main" id="{CB053C92-4B47-A642-9F9C-218C8EB23950}"/>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88ABB013-FF1A-1B41-9460-CE462E50AB10}"/>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25" name="グループ化 24">
            <a:extLst>
              <a:ext uri="{FF2B5EF4-FFF2-40B4-BE49-F238E27FC236}">
                <a16:creationId xmlns:a16="http://schemas.microsoft.com/office/drawing/2014/main" id="{36D92302-B75E-CD44-B34D-0A630505CD6D}"/>
              </a:ext>
            </a:extLst>
          </p:cNvPr>
          <p:cNvGrpSpPr/>
          <p:nvPr/>
        </p:nvGrpSpPr>
        <p:grpSpPr>
          <a:xfrm>
            <a:off x="4644009" y="4663864"/>
            <a:ext cx="1001407" cy="1085943"/>
            <a:chOff x="7224066" y="1930587"/>
            <a:chExt cx="1001407" cy="1085943"/>
          </a:xfrm>
        </p:grpSpPr>
        <p:sp>
          <p:nvSpPr>
            <p:cNvPr id="26" name="正方形/長方形 25">
              <a:extLst>
                <a:ext uri="{FF2B5EF4-FFF2-40B4-BE49-F238E27FC236}">
                  <a16:creationId xmlns:a16="http://schemas.microsoft.com/office/drawing/2014/main" id="{8585C9DB-1633-8E40-8154-0B22D7322343}"/>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34030B99-3489-7E4F-A87C-CD3DCF536E61}"/>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28" name="正方形/長方形 27">
              <a:extLst>
                <a:ext uri="{FF2B5EF4-FFF2-40B4-BE49-F238E27FC236}">
                  <a16:creationId xmlns:a16="http://schemas.microsoft.com/office/drawing/2014/main" id="{99670C68-1E9F-9740-BCAB-1F670262D192}"/>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644F535A-03AF-C046-9984-70DF58285D14}"/>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sp>
        <p:nvSpPr>
          <p:cNvPr id="35" name="正方形/長方形 34">
            <a:extLst>
              <a:ext uri="{FF2B5EF4-FFF2-40B4-BE49-F238E27FC236}">
                <a16:creationId xmlns:a16="http://schemas.microsoft.com/office/drawing/2014/main" id="{55DEE738-7D3D-8149-B8AE-274ABB4E39A5}"/>
              </a:ext>
            </a:extLst>
          </p:cNvPr>
          <p:cNvSpPr/>
          <p:nvPr/>
        </p:nvSpPr>
        <p:spPr>
          <a:xfrm>
            <a:off x="7233217" y="3284984"/>
            <a:ext cx="1453584"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45C52D95-C6EB-2E40-8D78-632FAFD8C42F}"/>
              </a:ext>
            </a:extLst>
          </p:cNvPr>
          <p:cNvSpPr/>
          <p:nvPr/>
        </p:nvSpPr>
        <p:spPr>
          <a:xfrm>
            <a:off x="7368848" y="4103244"/>
            <a:ext cx="1182321"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grpSp>
        <p:nvGrpSpPr>
          <p:cNvPr id="42" name="グループ化 41">
            <a:extLst>
              <a:ext uri="{FF2B5EF4-FFF2-40B4-BE49-F238E27FC236}">
                <a16:creationId xmlns:a16="http://schemas.microsoft.com/office/drawing/2014/main" id="{F2219096-F3C8-3F41-A637-1D97F8884D42}"/>
              </a:ext>
            </a:extLst>
          </p:cNvPr>
          <p:cNvGrpSpPr/>
          <p:nvPr/>
        </p:nvGrpSpPr>
        <p:grpSpPr>
          <a:xfrm>
            <a:off x="7456894" y="4672982"/>
            <a:ext cx="1001407" cy="1085943"/>
            <a:chOff x="7224066" y="1930587"/>
            <a:chExt cx="1001407" cy="1085943"/>
          </a:xfrm>
        </p:grpSpPr>
        <p:sp>
          <p:nvSpPr>
            <p:cNvPr id="43" name="正方形/長方形 42">
              <a:extLst>
                <a:ext uri="{FF2B5EF4-FFF2-40B4-BE49-F238E27FC236}">
                  <a16:creationId xmlns:a16="http://schemas.microsoft.com/office/drawing/2014/main" id="{5CC004EB-A8F0-D84E-B668-4F24082AF586}"/>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4" name="テキスト ボックス 43">
              <a:extLst>
                <a:ext uri="{FF2B5EF4-FFF2-40B4-BE49-F238E27FC236}">
                  <a16:creationId xmlns:a16="http://schemas.microsoft.com/office/drawing/2014/main" id="{37235230-D58E-0C48-BD15-346C62983FC6}"/>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45" name="正方形/長方形 44">
              <a:extLst>
                <a:ext uri="{FF2B5EF4-FFF2-40B4-BE49-F238E27FC236}">
                  <a16:creationId xmlns:a16="http://schemas.microsoft.com/office/drawing/2014/main" id="{AA6E4D6E-5BC0-8F4B-B289-0C1488C6A290}"/>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46" name="正方形/長方形 45">
              <a:extLst>
                <a:ext uri="{FF2B5EF4-FFF2-40B4-BE49-F238E27FC236}">
                  <a16:creationId xmlns:a16="http://schemas.microsoft.com/office/drawing/2014/main" id="{2953D614-BBDF-6348-B35C-45BEDA0E7A82}"/>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sp>
        <p:nvSpPr>
          <p:cNvPr id="47" name="正方形/長方形 46">
            <a:extLst>
              <a:ext uri="{FF2B5EF4-FFF2-40B4-BE49-F238E27FC236}">
                <a16:creationId xmlns:a16="http://schemas.microsoft.com/office/drawing/2014/main" id="{1DDE040C-3D0F-894A-812A-0CAF7403D322}"/>
              </a:ext>
            </a:extLst>
          </p:cNvPr>
          <p:cNvSpPr/>
          <p:nvPr/>
        </p:nvSpPr>
        <p:spPr>
          <a:xfrm>
            <a:off x="604772"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366A8BF8-3263-AE48-A978-90174E14FD5B}"/>
              </a:ext>
            </a:extLst>
          </p:cNvPr>
          <p:cNvSpPr/>
          <p:nvPr/>
        </p:nvSpPr>
        <p:spPr>
          <a:xfrm>
            <a:off x="7334986"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49" name="正方形/長方形 48">
            <a:extLst>
              <a:ext uri="{FF2B5EF4-FFF2-40B4-BE49-F238E27FC236}">
                <a16:creationId xmlns:a16="http://schemas.microsoft.com/office/drawing/2014/main" id="{DADE82CC-F813-6D44-BCDA-6E3214974AD3}"/>
              </a:ext>
            </a:extLst>
          </p:cNvPr>
          <p:cNvSpPr/>
          <p:nvPr/>
        </p:nvSpPr>
        <p:spPr>
          <a:xfrm>
            <a:off x="4462669"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CF45A441-2A8F-D449-9535-D2EF80D807A4}"/>
              </a:ext>
            </a:extLst>
          </p:cNvPr>
          <p:cNvSpPr/>
          <p:nvPr/>
        </p:nvSpPr>
        <p:spPr>
          <a:xfrm>
            <a:off x="7329722" y="4145263"/>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1" name="正方形/長方形 50">
            <a:extLst>
              <a:ext uri="{FF2B5EF4-FFF2-40B4-BE49-F238E27FC236}">
                <a16:creationId xmlns:a16="http://schemas.microsoft.com/office/drawing/2014/main" id="{37AA5324-4E06-B34B-BEC6-094FC2C0FCC9}"/>
              </a:ext>
            </a:extLst>
          </p:cNvPr>
          <p:cNvSpPr/>
          <p:nvPr/>
        </p:nvSpPr>
        <p:spPr>
          <a:xfrm>
            <a:off x="4531096" y="4133509"/>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2" name="正方形/長方形 51">
            <a:extLst>
              <a:ext uri="{FF2B5EF4-FFF2-40B4-BE49-F238E27FC236}">
                <a16:creationId xmlns:a16="http://schemas.microsoft.com/office/drawing/2014/main" id="{B6672685-7DCF-7A4C-826B-592238E7921D}"/>
              </a:ext>
            </a:extLst>
          </p:cNvPr>
          <p:cNvSpPr/>
          <p:nvPr/>
        </p:nvSpPr>
        <p:spPr>
          <a:xfrm>
            <a:off x="582601" y="4133509"/>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3" name="正方形/長方形 52">
            <a:extLst>
              <a:ext uri="{FF2B5EF4-FFF2-40B4-BE49-F238E27FC236}">
                <a16:creationId xmlns:a16="http://schemas.microsoft.com/office/drawing/2014/main" id="{0464891D-E1FA-7B46-A0C4-1C7B982D0670}"/>
              </a:ext>
            </a:extLst>
          </p:cNvPr>
          <p:cNvSpPr/>
          <p:nvPr/>
        </p:nvSpPr>
        <p:spPr>
          <a:xfrm>
            <a:off x="2878541" y="4123570"/>
            <a:ext cx="1328120" cy="523220"/>
          </a:xfrm>
          <a:prstGeom prst="rect">
            <a:avLst/>
          </a:prstGeom>
          <a:noFill/>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pic>
        <p:nvPicPr>
          <p:cNvPr id="58" name="図 57">
            <a:extLst>
              <a:ext uri="{FF2B5EF4-FFF2-40B4-BE49-F238E27FC236}">
                <a16:creationId xmlns:a16="http://schemas.microsoft.com/office/drawing/2014/main" id="{05DD57FF-ACB9-0641-8569-CB38E4FB7425}"/>
              </a:ext>
            </a:extLst>
          </p:cNvPr>
          <p:cNvPicPr>
            <a:picLocks noChangeAspect="1"/>
          </p:cNvPicPr>
          <p:nvPr/>
        </p:nvPicPr>
        <p:blipFill>
          <a:blip r:embed="rId3"/>
          <a:stretch>
            <a:fillRect/>
          </a:stretch>
        </p:blipFill>
        <p:spPr>
          <a:xfrm>
            <a:off x="7014923" y="984834"/>
            <a:ext cx="1564349" cy="683099"/>
          </a:xfrm>
          <a:prstGeom prst="rect">
            <a:avLst/>
          </a:prstGeom>
        </p:spPr>
      </p:pic>
      <p:sp>
        <p:nvSpPr>
          <p:cNvPr id="61" name="正方形/長方形 60">
            <a:extLst>
              <a:ext uri="{FF2B5EF4-FFF2-40B4-BE49-F238E27FC236}">
                <a16:creationId xmlns:a16="http://schemas.microsoft.com/office/drawing/2014/main" id="{F701E591-7E4D-7047-B8A3-EEB2FEFB5679}"/>
              </a:ext>
            </a:extLst>
          </p:cNvPr>
          <p:cNvSpPr/>
          <p:nvPr/>
        </p:nvSpPr>
        <p:spPr>
          <a:xfrm>
            <a:off x="624891" y="5919684"/>
            <a:ext cx="3434125"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2" name="正方形/長方形 61">
            <a:extLst>
              <a:ext uri="{FF2B5EF4-FFF2-40B4-BE49-F238E27FC236}">
                <a16:creationId xmlns:a16="http://schemas.microsoft.com/office/drawing/2014/main" id="{483CD21D-D4CF-8247-A3C8-895CCE12ACBB}"/>
              </a:ext>
            </a:extLst>
          </p:cNvPr>
          <p:cNvSpPr/>
          <p:nvPr/>
        </p:nvSpPr>
        <p:spPr>
          <a:xfrm>
            <a:off x="4531096" y="5919684"/>
            <a:ext cx="2375075"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3" name="正方形/長方形 62">
            <a:extLst>
              <a:ext uri="{FF2B5EF4-FFF2-40B4-BE49-F238E27FC236}">
                <a16:creationId xmlns:a16="http://schemas.microsoft.com/office/drawing/2014/main" id="{1ED49CB2-6F59-B940-AA2E-2994076A3E13}"/>
              </a:ext>
            </a:extLst>
          </p:cNvPr>
          <p:cNvSpPr/>
          <p:nvPr/>
        </p:nvSpPr>
        <p:spPr>
          <a:xfrm>
            <a:off x="7368848" y="5919684"/>
            <a:ext cx="1182321"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4" name="正方形/長方形 63">
            <a:extLst>
              <a:ext uri="{FF2B5EF4-FFF2-40B4-BE49-F238E27FC236}">
                <a16:creationId xmlns:a16="http://schemas.microsoft.com/office/drawing/2014/main" id="{624C587B-2536-0742-8C08-6E0A703B4C34}"/>
              </a:ext>
            </a:extLst>
          </p:cNvPr>
          <p:cNvSpPr/>
          <p:nvPr/>
        </p:nvSpPr>
        <p:spPr>
          <a:xfrm>
            <a:off x="1472804" y="5895958"/>
            <a:ext cx="1723549" cy="276999"/>
          </a:xfrm>
          <a:prstGeom prst="rect">
            <a:avLst/>
          </a:prstGeom>
        </p:spPr>
        <p:txBody>
          <a:bodyPr wrap="none">
            <a:spAutoFit/>
          </a:bodyPr>
          <a:lstStyle/>
          <a:p>
            <a:pPr algn="ctr"/>
            <a:r>
              <a:rPr lang="ja-JP" altLang="en-US" sz="1200">
                <a:solidFill>
                  <a:srgbClr val="FFFFFF"/>
                </a:solidFill>
                <a:latin typeface="Meiryo" charset="-128"/>
                <a:ea typeface="Meiryo" charset="-128"/>
                <a:cs typeface="Meiryo" charset="-128"/>
              </a:rPr>
              <a:t>コンテナ管理システム</a:t>
            </a:r>
            <a:endParaRPr lang="ja-JP" altLang="en-US" sz="12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B54C4919-3539-D744-9F55-E586BA32BD54}"/>
              </a:ext>
            </a:extLst>
          </p:cNvPr>
          <p:cNvSpPr/>
          <p:nvPr/>
        </p:nvSpPr>
        <p:spPr>
          <a:xfrm>
            <a:off x="2467677" y="3381112"/>
            <a:ext cx="1727219" cy="646331"/>
          </a:xfrm>
          <a:prstGeom prst="rect">
            <a:avLst/>
          </a:prstGeom>
        </p:spPr>
        <p:txBody>
          <a:bodyPr wrap="square">
            <a:spAutoFit/>
          </a:bodyPr>
          <a:lstStyle/>
          <a:p>
            <a:r>
              <a:rPr lang="ja-JP" altLang="en-US" sz="1200" i="0">
                <a:solidFill>
                  <a:schemeClr val="bg1"/>
                </a:solidFill>
                <a:effectLst/>
                <a:latin typeface="-apple-system"/>
              </a:rPr>
              <a:t>コンテナ管理システムが稼働しているマシン／サーバーの単位</a:t>
            </a:r>
          </a:p>
        </p:txBody>
      </p:sp>
      <p:sp>
        <p:nvSpPr>
          <p:cNvPr id="66" name="正方形/長方形 65">
            <a:extLst>
              <a:ext uri="{FF2B5EF4-FFF2-40B4-BE49-F238E27FC236}">
                <a16:creationId xmlns:a16="http://schemas.microsoft.com/office/drawing/2014/main" id="{C6F1B9DE-A988-134D-BC32-CD181BF6CE39}"/>
              </a:ext>
            </a:extLst>
          </p:cNvPr>
          <p:cNvSpPr/>
          <p:nvPr/>
        </p:nvSpPr>
        <p:spPr>
          <a:xfrm>
            <a:off x="1770336" y="4127627"/>
            <a:ext cx="1177778" cy="461665"/>
          </a:xfrm>
          <a:prstGeom prst="rect">
            <a:avLst/>
          </a:prstGeom>
        </p:spPr>
        <p:txBody>
          <a:bodyPr wrap="square">
            <a:spAutoFit/>
          </a:bodyPr>
          <a:lstStyle/>
          <a:p>
            <a:r>
              <a:rPr lang="ja-JP" altLang="en-US" sz="1200" i="0">
                <a:solidFill>
                  <a:schemeClr val="bg1"/>
                </a:solidFill>
                <a:effectLst/>
                <a:latin typeface="-apple-system"/>
              </a:rPr>
              <a:t>コンテナの</a:t>
            </a:r>
            <a:endParaRPr lang="en-US" altLang="ja-JP" sz="1200" i="0" dirty="0">
              <a:solidFill>
                <a:schemeClr val="bg1"/>
              </a:solidFill>
              <a:effectLst/>
              <a:latin typeface="-apple-system"/>
            </a:endParaRPr>
          </a:p>
          <a:p>
            <a:r>
              <a:rPr lang="ja-JP" altLang="en-US" sz="1200" i="0">
                <a:solidFill>
                  <a:schemeClr val="bg1"/>
                </a:solidFill>
                <a:effectLst/>
                <a:latin typeface="-apple-system"/>
              </a:rPr>
              <a:t>まとまりの単位</a:t>
            </a:r>
          </a:p>
        </p:txBody>
      </p:sp>
      <p:sp>
        <p:nvSpPr>
          <p:cNvPr id="68" name="正方形/長方形 67">
            <a:extLst>
              <a:ext uri="{FF2B5EF4-FFF2-40B4-BE49-F238E27FC236}">
                <a16:creationId xmlns:a16="http://schemas.microsoft.com/office/drawing/2014/main" id="{D5EDFB7E-89F4-F045-85DB-8C5F1D106E4B}"/>
              </a:ext>
            </a:extLst>
          </p:cNvPr>
          <p:cNvSpPr/>
          <p:nvPr/>
        </p:nvSpPr>
        <p:spPr>
          <a:xfrm>
            <a:off x="425690" y="2798431"/>
            <a:ext cx="1268809" cy="523220"/>
          </a:xfrm>
          <a:prstGeom prst="rect">
            <a:avLst/>
          </a:prstGeom>
        </p:spPr>
        <p:txBody>
          <a:bodyPr wrap="none">
            <a:spAutoFit/>
          </a:bodyPr>
          <a:lstStyle/>
          <a:p>
            <a:r>
              <a:rPr lang="en-US" altLang="ja-JP" sz="1400" b="1" dirty="0">
                <a:solidFill>
                  <a:srgbClr val="0432FF"/>
                </a:solidFill>
                <a:latin typeface="Meiryo" panose="020B0604030504040204" pitchFamily="34" charset="-128"/>
                <a:ea typeface="Meiryo" panose="020B0604030504040204" pitchFamily="34" charset="-128"/>
              </a:rPr>
              <a:t>Kubernetes</a:t>
            </a:r>
          </a:p>
          <a:p>
            <a:r>
              <a:rPr lang="en-US" altLang="ja-JP" sz="1400" b="1" dirty="0">
                <a:solidFill>
                  <a:srgbClr val="0432FF"/>
                </a:solidFill>
                <a:latin typeface="Meiryo" panose="020B0604030504040204" pitchFamily="34" charset="-128"/>
                <a:ea typeface="Meiryo" panose="020B0604030504040204" pitchFamily="34" charset="-128"/>
              </a:rPr>
              <a:t>Cluster</a:t>
            </a:r>
            <a:endParaRPr lang="ja-JP" altLang="en-US" sz="1400" b="1">
              <a:solidFill>
                <a:srgbClr val="0432FF"/>
              </a:solidFill>
              <a:latin typeface="Meiryo" panose="020B0604030504040204" pitchFamily="34" charset="-128"/>
              <a:ea typeface="Meiryo" panose="020B0604030504040204" pitchFamily="34" charset="-128"/>
            </a:endParaRPr>
          </a:p>
        </p:txBody>
      </p:sp>
      <p:cxnSp>
        <p:nvCxnSpPr>
          <p:cNvPr id="70" name="カギ線コネクタ 69">
            <a:extLst>
              <a:ext uri="{FF2B5EF4-FFF2-40B4-BE49-F238E27FC236}">
                <a16:creationId xmlns:a16="http://schemas.microsoft.com/office/drawing/2014/main" id="{500AF953-C9E5-8741-AA9B-7727FFCF971E}"/>
              </a:ext>
            </a:extLst>
          </p:cNvPr>
          <p:cNvCxnSpPr>
            <a:stCxn id="55" idx="2"/>
            <a:endCxn id="33" idx="0"/>
          </p:cNvCxnSpPr>
          <p:nvPr/>
        </p:nvCxnSpPr>
        <p:spPr>
          <a:xfrm rot="5400000">
            <a:off x="3209736" y="1239394"/>
            <a:ext cx="1170435" cy="2920745"/>
          </a:xfrm>
          <a:prstGeom prst="bentConnector3">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カギ線コネクタ 71">
            <a:extLst>
              <a:ext uri="{FF2B5EF4-FFF2-40B4-BE49-F238E27FC236}">
                <a16:creationId xmlns:a16="http://schemas.microsoft.com/office/drawing/2014/main" id="{49B9364B-E2FD-9E4F-9269-D5D7DE0D0124}"/>
              </a:ext>
            </a:extLst>
          </p:cNvPr>
          <p:cNvCxnSpPr>
            <a:cxnSpLocks/>
            <a:stCxn id="55" idx="2"/>
            <a:endCxn id="34" idx="0"/>
          </p:cNvCxnSpPr>
          <p:nvPr/>
        </p:nvCxnSpPr>
        <p:spPr>
          <a:xfrm rot="16200000" flipH="1">
            <a:off x="4903740" y="2466134"/>
            <a:ext cx="1170435" cy="467264"/>
          </a:xfrm>
          <a:prstGeom prst="bentConnector3">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カギ線コネクタ 74">
            <a:extLst>
              <a:ext uri="{FF2B5EF4-FFF2-40B4-BE49-F238E27FC236}">
                <a16:creationId xmlns:a16="http://schemas.microsoft.com/office/drawing/2014/main" id="{3A0CB543-C5B7-3249-96BD-A5132403D9B6}"/>
              </a:ext>
            </a:extLst>
          </p:cNvPr>
          <p:cNvCxnSpPr>
            <a:cxnSpLocks/>
            <a:stCxn id="55" idx="2"/>
            <a:endCxn id="35" idx="0"/>
          </p:cNvCxnSpPr>
          <p:nvPr/>
        </p:nvCxnSpPr>
        <p:spPr>
          <a:xfrm rot="16200000" flipH="1">
            <a:off x="6022450" y="1347424"/>
            <a:ext cx="1170435" cy="2704684"/>
          </a:xfrm>
          <a:prstGeom prst="bentConnector3">
            <a:avLst>
              <a:gd name="adj1" fmla="val 50000"/>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正方形/長方形 77">
            <a:extLst>
              <a:ext uri="{FF2B5EF4-FFF2-40B4-BE49-F238E27FC236}">
                <a16:creationId xmlns:a16="http://schemas.microsoft.com/office/drawing/2014/main" id="{8F851D19-4372-294C-93AB-290F34231273}"/>
              </a:ext>
            </a:extLst>
          </p:cNvPr>
          <p:cNvSpPr/>
          <p:nvPr/>
        </p:nvSpPr>
        <p:spPr>
          <a:xfrm>
            <a:off x="2467677" y="2874147"/>
            <a:ext cx="1727219" cy="276999"/>
          </a:xfrm>
          <a:prstGeom prst="rect">
            <a:avLst/>
          </a:prstGeom>
        </p:spPr>
        <p:txBody>
          <a:bodyPr wrap="square">
            <a:spAutoFit/>
          </a:bodyPr>
          <a:lstStyle/>
          <a:p>
            <a:r>
              <a:rPr lang="en-US" altLang="ja-JP" sz="1200" i="0" dirty="0">
                <a:solidFill>
                  <a:srgbClr val="0432FF"/>
                </a:solidFill>
                <a:effectLst/>
                <a:latin typeface="-apple-system"/>
              </a:rPr>
              <a:t>Node</a:t>
            </a:r>
            <a:r>
              <a:rPr lang="ja-JP" altLang="en-US" sz="1200" i="0">
                <a:solidFill>
                  <a:srgbClr val="0432FF"/>
                </a:solidFill>
                <a:effectLst/>
                <a:latin typeface="-apple-system"/>
              </a:rPr>
              <a:t>の集まりの単位</a:t>
            </a:r>
          </a:p>
        </p:txBody>
      </p:sp>
      <p:sp>
        <p:nvSpPr>
          <p:cNvPr id="79" name="正方形/長方形 78">
            <a:extLst>
              <a:ext uri="{FF2B5EF4-FFF2-40B4-BE49-F238E27FC236}">
                <a16:creationId xmlns:a16="http://schemas.microsoft.com/office/drawing/2014/main" id="{DA35E26C-6C4C-E642-A25D-9880BC250DAE}"/>
              </a:ext>
            </a:extLst>
          </p:cNvPr>
          <p:cNvSpPr/>
          <p:nvPr/>
        </p:nvSpPr>
        <p:spPr>
          <a:xfrm>
            <a:off x="614315" y="3874940"/>
            <a:ext cx="1581421" cy="215444"/>
          </a:xfrm>
          <a:prstGeom prst="rect">
            <a:avLst/>
          </a:prstGeom>
        </p:spPr>
        <p:txBody>
          <a:bodyPr wrap="square">
            <a:spAutoFit/>
          </a:bodyPr>
          <a:lstStyle/>
          <a:p>
            <a:r>
              <a:rPr lang="ja-JP" altLang="en-US" sz="800" i="0">
                <a:solidFill>
                  <a:schemeClr val="bg1"/>
                </a:solidFill>
                <a:effectLst/>
                <a:latin typeface="-apple-system"/>
              </a:rPr>
              <a:t>物理マシン</a:t>
            </a:r>
            <a:r>
              <a:rPr lang="ja-JP" altLang="en-US" sz="800">
                <a:solidFill>
                  <a:schemeClr val="bg1"/>
                </a:solidFill>
                <a:latin typeface="-apple-system"/>
              </a:rPr>
              <a:t>／仮想マシン</a:t>
            </a:r>
            <a:endParaRPr lang="ja-JP" altLang="en-US" sz="800" i="0">
              <a:solidFill>
                <a:schemeClr val="bg1"/>
              </a:solidFill>
              <a:effectLst/>
              <a:latin typeface="-apple-system"/>
            </a:endParaRPr>
          </a:p>
        </p:txBody>
      </p:sp>
      <p:pic>
        <p:nvPicPr>
          <p:cNvPr id="81" name="図 80">
            <a:extLst>
              <a:ext uri="{FF2B5EF4-FFF2-40B4-BE49-F238E27FC236}">
                <a16:creationId xmlns:a16="http://schemas.microsoft.com/office/drawing/2014/main" id="{7B57FA21-5F26-F14E-B2A6-549C19FD7475}"/>
              </a:ext>
            </a:extLst>
          </p:cNvPr>
          <p:cNvPicPr>
            <a:picLocks noChangeAspect="1"/>
          </p:cNvPicPr>
          <p:nvPr/>
        </p:nvPicPr>
        <p:blipFill>
          <a:blip r:embed="rId4"/>
          <a:stretch>
            <a:fillRect/>
          </a:stretch>
        </p:blipFill>
        <p:spPr>
          <a:xfrm>
            <a:off x="1403648" y="1008488"/>
            <a:ext cx="2094625" cy="1664902"/>
          </a:xfrm>
          <a:prstGeom prst="rect">
            <a:avLst/>
          </a:prstGeom>
        </p:spPr>
      </p:pic>
      <p:sp>
        <p:nvSpPr>
          <p:cNvPr id="82" name="正方形/長方形 81">
            <a:extLst>
              <a:ext uri="{FF2B5EF4-FFF2-40B4-BE49-F238E27FC236}">
                <a16:creationId xmlns:a16="http://schemas.microsoft.com/office/drawing/2014/main" id="{C9C7E32B-FB37-7340-B45C-C256F05D892F}"/>
              </a:ext>
            </a:extLst>
          </p:cNvPr>
          <p:cNvSpPr/>
          <p:nvPr/>
        </p:nvSpPr>
        <p:spPr>
          <a:xfrm>
            <a:off x="1648950" y="1436239"/>
            <a:ext cx="1577382" cy="1077218"/>
          </a:xfrm>
          <a:prstGeom prst="rect">
            <a:avLst/>
          </a:prstGeom>
        </p:spPr>
        <p:txBody>
          <a:bodyPr wrap="square">
            <a:spAutoFit/>
          </a:bodyPr>
          <a:lstStyle/>
          <a:p>
            <a:pPr marL="171450" indent="-171450">
              <a:buFont typeface="Wingdings" pitchFamily="2" charset="2"/>
              <a:buChar char="Ø"/>
            </a:pPr>
            <a:r>
              <a:rPr lang="en-US" altLang="ja-JP" sz="800" dirty="0">
                <a:solidFill>
                  <a:srgbClr val="0432FF"/>
                </a:solidFill>
                <a:latin typeface="Meiryo" panose="020B0604030504040204" pitchFamily="34" charset="-128"/>
                <a:ea typeface="Meiryo" panose="020B0604030504040204" pitchFamily="34" charset="-128"/>
              </a:rPr>
              <a:t>yaml</a:t>
            </a:r>
            <a:r>
              <a:rPr lang="ja-JP" altLang="en-US" sz="800" dirty="0">
                <a:solidFill>
                  <a:srgbClr val="0432FF"/>
                </a:solidFill>
                <a:latin typeface="Meiryo" panose="020B0604030504040204" pitchFamily="34" charset="-128"/>
                <a:ea typeface="Meiryo" panose="020B0604030504040204" pitchFamily="34" charset="-128"/>
              </a:rPr>
              <a:t>形式記載された設定ファイル</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b="1" dirty="0">
                <a:solidFill>
                  <a:srgbClr val="0432FF"/>
                </a:solidFill>
                <a:latin typeface="Meiryo" panose="020B0604030504040204" pitchFamily="34" charset="-128"/>
                <a:ea typeface="Meiryo" panose="020B0604030504040204" pitchFamily="34" charset="-128"/>
              </a:rPr>
              <a:t>kubectl</a:t>
            </a:r>
            <a:r>
              <a:rPr lang="ja-JP" altLang="en-US" sz="800" dirty="0">
                <a:solidFill>
                  <a:srgbClr val="0432FF"/>
                </a:solidFill>
                <a:latin typeface="Meiryo" panose="020B0604030504040204" pitchFamily="34" charset="-128"/>
                <a:ea typeface="Meiryo" panose="020B0604030504040204" pitchFamily="34" charset="-128"/>
              </a:rPr>
              <a:t>コマンドを使って、設定を</a:t>
            </a:r>
            <a:r>
              <a:rPr lang="en-US" altLang="ja-JP" sz="800" dirty="0">
                <a:solidFill>
                  <a:srgbClr val="0432FF"/>
                </a:solidFill>
                <a:latin typeface="Meiryo" panose="020B0604030504040204" pitchFamily="34" charset="-128"/>
                <a:ea typeface="Meiryo" panose="020B0604030504040204" pitchFamily="34" charset="-128"/>
              </a:rPr>
              <a:t>Kubernetes Master</a:t>
            </a:r>
            <a:r>
              <a:rPr lang="ja-JP" altLang="en-US" sz="800" dirty="0">
                <a:solidFill>
                  <a:srgbClr val="0432FF"/>
                </a:solidFill>
                <a:latin typeface="Meiryo" panose="020B0604030504040204" pitchFamily="34" charset="-128"/>
                <a:ea typeface="Meiryo" panose="020B0604030504040204" pitchFamily="34" charset="-128"/>
              </a:rPr>
              <a:t>に反映</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432FF"/>
                </a:solidFill>
                <a:latin typeface="Meiryo" panose="020B0604030504040204" pitchFamily="34" charset="-128"/>
                <a:ea typeface="Meiryo" panose="020B0604030504040204" pitchFamily="34" charset="-128"/>
              </a:rPr>
              <a:t>Kubernetes Master</a:t>
            </a:r>
            <a:r>
              <a:rPr lang="ja-JP" altLang="en-US" sz="800" dirty="0">
                <a:solidFill>
                  <a:srgbClr val="0432FF"/>
                </a:solidFill>
                <a:latin typeface="Meiryo" panose="020B0604030504040204" pitchFamily="34" charset="-128"/>
                <a:ea typeface="Meiryo" panose="020B0604030504040204" pitchFamily="34" charset="-128"/>
              </a:rPr>
              <a:t>は反映された内容を元に、</a:t>
            </a:r>
            <a:r>
              <a:rPr lang="en-US" altLang="ja-JP" sz="800" dirty="0">
                <a:solidFill>
                  <a:srgbClr val="0432FF"/>
                </a:solidFill>
                <a:latin typeface="Meiryo" panose="020B0604030504040204" pitchFamily="34" charset="-128"/>
                <a:ea typeface="Meiryo" panose="020B0604030504040204" pitchFamily="34" charset="-128"/>
              </a:rPr>
              <a:t>Node</a:t>
            </a:r>
            <a:r>
              <a:rPr lang="ja-JP" altLang="en-US" sz="800" dirty="0">
                <a:solidFill>
                  <a:srgbClr val="0432FF"/>
                </a:solidFill>
                <a:latin typeface="Meiryo" panose="020B0604030504040204" pitchFamily="34" charset="-128"/>
                <a:ea typeface="Meiryo" panose="020B0604030504040204" pitchFamily="34" charset="-128"/>
              </a:rPr>
              <a:t>や</a:t>
            </a:r>
            <a:r>
              <a:rPr lang="en-US" altLang="ja-JP" sz="800" dirty="0">
                <a:solidFill>
                  <a:srgbClr val="0432FF"/>
                </a:solidFill>
                <a:latin typeface="Meiryo" panose="020B0604030504040204" pitchFamily="34" charset="-128"/>
                <a:ea typeface="Meiryo" panose="020B0604030504040204" pitchFamily="34" charset="-128"/>
              </a:rPr>
              <a:t>Pod</a:t>
            </a:r>
            <a:r>
              <a:rPr lang="ja-JP" altLang="en-US" sz="800" dirty="0">
                <a:solidFill>
                  <a:srgbClr val="0432FF"/>
                </a:solidFill>
                <a:latin typeface="Meiryo" panose="020B0604030504040204" pitchFamily="34" charset="-128"/>
                <a:ea typeface="Meiryo" panose="020B0604030504040204" pitchFamily="34" charset="-128"/>
              </a:rPr>
              <a:t>を操作</a:t>
            </a:r>
          </a:p>
        </p:txBody>
      </p:sp>
      <p:sp>
        <p:nvSpPr>
          <p:cNvPr id="83" name="正方形/長方形 82">
            <a:extLst>
              <a:ext uri="{FF2B5EF4-FFF2-40B4-BE49-F238E27FC236}">
                <a16:creationId xmlns:a16="http://schemas.microsoft.com/office/drawing/2014/main" id="{9850B4DC-0961-864A-95C4-B92C677188CF}"/>
              </a:ext>
            </a:extLst>
          </p:cNvPr>
          <p:cNvSpPr/>
          <p:nvPr/>
        </p:nvSpPr>
        <p:spPr>
          <a:xfrm>
            <a:off x="1619672" y="1160368"/>
            <a:ext cx="1107996" cy="276999"/>
          </a:xfrm>
          <a:prstGeom prst="rect">
            <a:avLst/>
          </a:prstGeom>
        </p:spPr>
        <p:txBody>
          <a:bodyPr wrap="none">
            <a:spAutoFit/>
          </a:bodyPr>
          <a:lstStyle/>
          <a:p>
            <a:r>
              <a:rPr lang="ja-JP" altLang="en-US" sz="1200" b="1">
                <a:solidFill>
                  <a:srgbClr val="0432FF"/>
                </a:solidFill>
                <a:latin typeface="Meiryo" panose="020B0604030504040204" pitchFamily="34" charset="-128"/>
                <a:ea typeface="Meiryo" panose="020B0604030504040204" pitchFamily="34" charset="-128"/>
              </a:rPr>
              <a:t>マニフェスト</a:t>
            </a:r>
            <a:endParaRPr lang="ja-JP" altLang="en-US" sz="1200">
              <a:solidFill>
                <a:srgbClr val="0432FF"/>
              </a:solidFill>
              <a:latin typeface="Meiryo" panose="020B0604030504040204" pitchFamily="34" charset="-128"/>
              <a:ea typeface="Meiryo" panose="020B0604030504040204" pitchFamily="34" charset="-128"/>
            </a:endParaRPr>
          </a:p>
        </p:txBody>
      </p:sp>
      <p:sp>
        <p:nvSpPr>
          <p:cNvPr id="87" name="右矢印 86">
            <a:extLst>
              <a:ext uri="{FF2B5EF4-FFF2-40B4-BE49-F238E27FC236}">
                <a16:creationId xmlns:a16="http://schemas.microsoft.com/office/drawing/2014/main" id="{BE50D83E-A8A7-3C4A-A829-65D3A6358A81}"/>
              </a:ext>
            </a:extLst>
          </p:cNvPr>
          <p:cNvSpPr/>
          <p:nvPr/>
        </p:nvSpPr>
        <p:spPr>
          <a:xfrm>
            <a:off x="3150303" y="1338522"/>
            <a:ext cx="633075" cy="443584"/>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9F0F9B43-C0BA-D649-BBA7-0FA37054F0C2}"/>
              </a:ext>
            </a:extLst>
          </p:cNvPr>
          <p:cNvSpPr/>
          <p:nvPr/>
        </p:nvSpPr>
        <p:spPr>
          <a:xfrm>
            <a:off x="6967947" y="1684622"/>
            <a:ext cx="2097899" cy="507831"/>
          </a:xfrm>
          <a:prstGeom prst="rect">
            <a:avLst/>
          </a:prstGeom>
        </p:spPr>
        <p:txBody>
          <a:bodyPr wrap="square">
            <a:spAutoFit/>
          </a:bodyPr>
          <a:lstStyle/>
          <a:p>
            <a:r>
              <a:rPr lang="ja-JP" altLang="en-US" sz="900" dirty="0">
                <a:solidFill>
                  <a:srgbClr val="0432FF"/>
                </a:solidFill>
                <a:latin typeface="Meiryo" charset="-128"/>
                <a:ea typeface="Meiryo" charset="-128"/>
                <a:cs typeface="Meiryo" charset="-128"/>
              </a:rPr>
              <a:t>意味：ギリシャ語で「人生の道標」</a:t>
            </a:r>
            <a:br>
              <a:rPr lang="ja-JP" altLang="en-US" sz="900">
                <a:solidFill>
                  <a:srgbClr val="0432FF"/>
                </a:solidFill>
                <a:latin typeface="Meiryo" charset="-128"/>
                <a:ea typeface="Meiryo" charset="-128"/>
                <a:cs typeface="Meiryo" charset="-128"/>
              </a:rPr>
            </a:br>
            <a:r>
              <a:rPr lang="ja-JP" altLang="en-US" sz="900">
                <a:solidFill>
                  <a:srgbClr val="0432FF"/>
                </a:solidFill>
                <a:latin typeface="Meiryo" charset="-128"/>
                <a:ea typeface="Meiryo" charset="-128"/>
                <a:cs typeface="Meiryo" charset="-128"/>
              </a:rPr>
              <a:t>読み方：クーベルネイテス</a:t>
            </a:r>
            <a:endParaRPr lang="en-US" altLang="ja-JP" sz="900" dirty="0">
              <a:solidFill>
                <a:srgbClr val="0432FF"/>
              </a:solidFill>
              <a:latin typeface="Meiryo" charset="-128"/>
              <a:ea typeface="Meiryo" charset="-128"/>
              <a:cs typeface="Meiryo" charset="-128"/>
            </a:endParaRPr>
          </a:p>
          <a:p>
            <a:r>
              <a:rPr lang="ja-JP" altLang="en-US" sz="900">
                <a:solidFill>
                  <a:srgbClr val="0432FF"/>
                </a:solidFill>
                <a:latin typeface="Meiryo" charset="-128"/>
                <a:ea typeface="Meiryo" charset="-128"/>
                <a:cs typeface="Meiryo" charset="-128"/>
              </a:rPr>
              <a:t>略称：</a:t>
            </a:r>
            <a:r>
              <a:rPr lang="en-US" altLang="ja-JP" sz="900" dirty="0">
                <a:solidFill>
                  <a:srgbClr val="0432FF"/>
                </a:solidFill>
                <a:latin typeface="Meiryo" charset="-128"/>
                <a:ea typeface="Meiryo" charset="-128"/>
                <a:cs typeface="Meiryo" charset="-128"/>
              </a:rPr>
              <a:t>K8s</a:t>
            </a:r>
          </a:p>
        </p:txBody>
      </p:sp>
    </p:spTree>
    <p:extLst>
      <p:ext uri="{BB962C8B-B14F-4D97-AF65-F5344CB8AC3E}">
        <p14:creationId xmlns:p14="http://schemas.microsoft.com/office/powerpoint/2010/main" val="4072393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a:t>マイクロサービス・アーキテクチャ</a:t>
            </a:r>
            <a:r>
              <a:rPr kumimoji="1" lang="ja-JP" altLang="en-US" sz="2400"/>
              <a:t>（</a:t>
            </a:r>
            <a:r>
              <a:rPr kumimoji="1" lang="en-US" altLang="ja-JP" sz="2400" dirty="0"/>
              <a:t>Micro Service</a:t>
            </a:r>
            <a:r>
              <a:rPr kumimoji="1" lang="ja-JP" altLang="en-US" sz="2400" dirty="0"/>
              <a:t>）</a:t>
            </a:r>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ユーザー・インターフェース</a:t>
            </a: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ユーザー・インターフェース</a:t>
            </a: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146506" y="1105860"/>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12" name="テキスト ボックス 11">
            <a:extLst>
              <a:ext uri="{FF2B5EF4-FFF2-40B4-BE49-F238E27FC236}">
                <a16:creationId xmlns:a16="http://schemas.microsoft.com/office/drawing/2014/main" id="{83D7A440-EDD7-FF45-A62D-6D5D0BCCD385}"/>
              </a:ext>
            </a:extLst>
          </p:cNvPr>
          <p:cNvSpPr txBox="1"/>
          <p:nvPr/>
        </p:nvSpPr>
        <p:spPr>
          <a:xfrm>
            <a:off x="4591179" y="5828229"/>
            <a:ext cx="4288353" cy="584775"/>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複数の独立した機能（マイクロサービス）を</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組み合わせることでひとつの処理を実現する</a:t>
            </a:r>
          </a:p>
        </p:txBody>
      </p:sp>
      <p:sp>
        <p:nvSpPr>
          <p:cNvPr id="55" name="テキスト ボックス 54">
            <a:extLst>
              <a:ext uri="{FF2B5EF4-FFF2-40B4-BE49-F238E27FC236}">
                <a16:creationId xmlns:a16="http://schemas.microsoft.com/office/drawing/2014/main" id="{1A014876-7283-F74F-9E68-921B45BD1BD0}"/>
              </a:ext>
            </a:extLst>
          </p:cNvPr>
          <p:cNvSpPr txBox="1"/>
          <p:nvPr/>
        </p:nvSpPr>
        <p:spPr>
          <a:xfrm>
            <a:off x="1092174" y="5828229"/>
            <a:ext cx="2646878" cy="584775"/>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大きな単一の機能によって</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ひとつの処理を実現する</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spTree>
    <p:extLst>
      <p:ext uri="{BB962C8B-B14F-4D97-AF65-F5344CB8AC3E}">
        <p14:creationId xmlns:p14="http://schemas.microsoft.com/office/powerpoint/2010/main" val="3116506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sz="2800" dirty="0"/>
              <a:t>マイクロサービスによる処理の分散</a:t>
            </a:r>
            <a:endParaRPr kumimoji="1" lang="ja-JP" altLang="en-US" sz="2800" dirty="0"/>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ユーザー・インターフェース</a:t>
            </a: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ユーザー・インターフェース</a:t>
            </a: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119257" y="1106635"/>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pic>
        <p:nvPicPr>
          <p:cNvPr id="16" name="図 15">
            <a:extLst>
              <a:ext uri="{FF2B5EF4-FFF2-40B4-BE49-F238E27FC236}">
                <a16:creationId xmlns:a16="http://schemas.microsoft.com/office/drawing/2014/main" id="{47F8AA64-EF7C-FE4B-BA86-E2392AEF00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4412" y="3998546"/>
            <a:ext cx="778407" cy="921191"/>
          </a:xfrm>
          <a:prstGeom prst="rect">
            <a:avLst/>
          </a:prstGeom>
        </p:spPr>
      </p:pic>
      <p:pic>
        <p:nvPicPr>
          <p:cNvPr id="58" name="図 57">
            <a:extLst>
              <a:ext uri="{FF2B5EF4-FFF2-40B4-BE49-F238E27FC236}">
                <a16:creationId xmlns:a16="http://schemas.microsoft.com/office/drawing/2014/main" id="{D65EC69F-7939-0C44-8DEB-F1573A9EEB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4" y="2321069"/>
            <a:ext cx="436097" cy="516091"/>
          </a:xfrm>
          <a:prstGeom prst="rect">
            <a:avLst/>
          </a:prstGeom>
        </p:spPr>
      </p:pic>
      <p:pic>
        <p:nvPicPr>
          <p:cNvPr id="59" name="図 58">
            <a:extLst>
              <a:ext uri="{FF2B5EF4-FFF2-40B4-BE49-F238E27FC236}">
                <a16:creationId xmlns:a16="http://schemas.microsoft.com/office/drawing/2014/main" id="{2B391D00-4763-D64F-9681-2E225FC870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0590" y="3062401"/>
            <a:ext cx="436097" cy="516091"/>
          </a:xfrm>
          <a:prstGeom prst="rect">
            <a:avLst/>
          </a:prstGeom>
        </p:spPr>
      </p:pic>
      <p:pic>
        <p:nvPicPr>
          <p:cNvPr id="60" name="図 59">
            <a:extLst>
              <a:ext uri="{FF2B5EF4-FFF2-40B4-BE49-F238E27FC236}">
                <a16:creationId xmlns:a16="http://schemas.microsoft.com/office/drawing/2014/main" id="{3B68D96F-7300-1C4D-9B27-1E2F33EE7A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3" y="3770736"/>
            <a:ext cx="436097" cy="516091"/>
          </a:xfrm>
          <a:prstGeom prst="rect">
            <a:avLst/>
          </a:prstGeom>
        </p:spPr>
      </p:pic>
      <p:pic>
        <p:nvPicPr>
          <p:cNvPr id="61" name="図 60">
            <a:extLst>
              <a:ext uri="{FF2B5EF4-FFF2-40B4-BE49-F238E27FC236}">
                <a16:creationId xmlns:a16="http://schemas.microsoft.com/office/drawing/2014/main" id="{BF541647-E16E-B242-94EE-FBB92AC649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74577" y="3775664"/>
            <a:ext cx="436097" cy="516091"/>
          </a:xfrm>
          <a:prstGeom prst="rect">
            <a:avLst/>
          </a:prstGeom>
        </p:spPr>
      </p:pic>
      <p:pic>
        <p:nvPicPr>
          <p:cNvPr id="62" name="図 61">
            <a:extLst>
              <a:ext uri="{FF2B5EF4-FFF2-40B4-BE49-F238E27FC236}">
                <a16:creationId xmlns:a16="http://schemas.microsoft.com/office/drawing/2014/main" id="{2EE927E7-3606-AD4C-A3CB-CC5F2E789A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98945" y="4702708"/>
            <a:ext cx="436097" cy="516091"/>
          </a:xfrm>
          <a:prstGeom prst="rect">
            <a:avLst/>
          </a:prstGeom>
        </p:spPr>
      </p:pic>
      <p:pic>
        <p:nvPicPr>
          <p:cNvPr id="69" name="図 68">
            <a:extLst>
              <a:ext uri="{FF2B5EF4-FFF2-40B4-BE49-F238E27FC236}">
                <a16:creationId xmlns:a16="http://schemas.microsoft.com/office/drawing/2014/main" id="{EB45C34B-6EAE-0449-B8D9-7C4583743C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6055" y="2231059"/>
            <a:ext cx="436097" cy="516091"/>
          </a:xfrm>
          <a:prstGeom prst="rect">
            <a:avLst/>
          </a:prstGeom>
        </p:spPr>
      </p:pic>
      <p:pic>
        <p:nvPicPr>
          <p:cNvPr id="70" name="図 69">
            <a:extLst>
              <a:ext uri="{FF2B5EF4-FFF2-40B4-BE49-F238E27FC236}">
                <a16:creationId xmlns:a16="http://schemas.microsoft.com/office/drawing/2014/main" id="{3169CDC4-7055-E04B-8D03-E1D0549934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18182" y="2126852"/>
            <a:ext cx="436097" cy="516091"/>
          </a:xfrm>
          <a:prstGeom prst="rect">
            <a:avLst/>
          </a:prstGeom>
        </p:spPr>
      </p:pic>
      <p:sp>
        <p:nvSpPr>
          <p:cNvPr id="72" name="テキスト ボックス 71">
            <a:extLst>
              <a:ext uri="{FF2B5EF4-FFF2-40B4-BE49-F238E27FC236}">
                <a16:creationId xmlns:a16="http://schemas.microsoft.com/office/drawing/2014/main" id="{B56C1CD7-FE87-594F-88EE-AA72A3EE1CA9}"/>
              </a:ext>
            </a:extLst>
          </p:cNvPr>
          <p:cNvSpPr txBox="1"/>
          <p:nvPr/>
        </p:nvSpPr>
        <p:spPr>
          <a:xfrm>
            <a:off x="4898962" y="5828229"/>
            <a:ext cx="3672800" cy="338554"/>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マイクロサービス単位でマシンが必要</a:t>
            </a:r>
          </a:p>
        </p:txBody>
      </p:sp>
      <p:sp>
        <p:nvSpPr>
          <p:cNvPr id="73" name="テキスト ボックス 72">
            <a:extLst>
              <a:ext uri="{FF2B5EF4-FFF2-40B4-BE49-F238E27FC236}">
                <a16:creationId xmlns:a16="http://schemas.microsoft.com/office/drawing/2014/main" id="{BF4536B0-556A-EE4D-AF4E-F18803CA47DA}"/>
              </a:ext>
            </a:extLst>
          </p:cNvPr>
          <p:cNvSpPr txBox="1"/>
          <p:nvPr/>
        </p:nvSpPr>
        <p:spPr>
          <a:xfrm>
            <a:off x="989583" y="5828229"/>
            <a:ext cx="2852063"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各機能の単位でマシンが必要</a:t>
            </a:r>
          </a:p>
        </p:txBody>
      </p:sp>
      <p:sp>
        <p:nvSpPr>
          <p:cNvPr id="74" name="テキスト ボックス 73">
            <a:extLst>
              <a:ext uri="{FF2B5EF4-FFF2-40B4-BE49-F238E27FC236}">
                <a16:creationId xmlns:a16="http://schemas.microsoft.com/office/drawing/2014/main" id="{0A95F4D4-5897-D446-8D9F-3EB21AD5E643}"/>
              </a:ext>
            </a:extLst>
          </p:cNvPr>
          <p:cNvSpPr txBox="1"/>
          <p:nvPr/>
        </p:nvSpPr>
        <p:spPr>
          <a:xfrm>
            <a:off x="2561691" y="6253736"/>
            <a:ext cx="6288901" cy="307777"/>
          </a:xfrm>
          <a:prstGeom prst="rect">
            <a:avLst/>
          </a:prstGeom>
          <a:noFill/>
        </p:spPr>
        <p:txBody>
          <a:bodyPr wrap="none" rtlCol="0">
            <a:spAutoFit/>
          </a:bodyPr>
          <a:lstStyle/>
          <a:p>
            <a:r>
              <a:rPr lang="ja-JP" altLang="en-US" sz="1400">
                <a:solidFill>
                  <a:schemeClr val="tx1">
                    <a:lumMod val="50000"/>
                    <a:lumOff val="50000"/>
                  </a:schemeClr>
                </a:solidFill>
                <a:latin typeface="Meiryo" charset="-128"/>
                <a:ea typeface="Meiryo" charset="-128"/>
                <a:cs typeface="Meiryo" charset="-128"/>
              </a:rPr>
              <a:t>＊</a:t>
            </a:r>
            <a:r>
              <a:rPr kumimoji="1" lang="ja-JP" altLang="en-US" sz="1400">
                <a:solidFill>
                  <a:schemeClr val="tx1">
                    <a:lumMod val="50000"/>
                    <a:lumOff val="50000"/>
                  </a:schemeClr>
                </a:solidFill>
                <a:latin typeface="Meiryo" charset="-128"/>
                <a:ea typeface="Meiryo" charset="-128"/>
                <a:cs typeface="Meiryo" charset="-128"/>
              </a:rPr>
              <a:t>「マシン」とは物理マシンだけではなく仮想マシンやコンテナも含む。</a:t>
            </a:r>
            <a:endParaRPr kumimoji="1" lang="ja-JP" altLang="en-US" sz="14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41088094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正方形/長方形 136">
            <a:extLst>
              <a:ext uri="{FF2B5EF4-FFF2-40B4-BE49-F238E27FC236}">
                <a16:creationId xmlns:a16="http://schemas.microsoft.com/office/drawing/2014/main" id="{8B670BAB-11D1-064C-A2B4-3ACEF59C29AC}"/>
              </a:ext>
            </a:extLst>
          </p:cNvPr>
          <p:cNvSpPr/>
          <p:nvPr/>
        </p:nvSpPr>
        <p:spPr>
          <a:xfrm>
            <a:off x="8405708" y="1415647"/>
            <a:ext cx="571182" cy="329927"/>
          </a:xfrm>
          <a:prstGeom prst="rect">
            <a:avLst/>
          </a:prstGeom>
          <a:solidFill>
            <a:schemeClr val="accent6">
              <a:lumMod val="50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F722994E-7BE0-B641-9FCC-3A2F788B66E8}"/>
              </a:ext>
            </a:extLst>
          </p:cNvPr>
          <p:cNvSpPr/>
          <p:nvPr/>
        </p:nvSpPr>
        <p:spPr>
          <a:xfrm>
            <a:off x="8370348" y="1488243"/>
            <a:ext cx="571182" cy="329927"/>
          </a:xfrm>
          <a:prstGeom prst="rect">
            <a:avLst/>
          </a:prstGeom>
          <a:solidFill>
            <a:schemeClr val="accent6">
              <a:lumMod val="75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D07B3D95-1645-FF42-8038-06F2F2B4F07B}"/>
              </a:ext>
            </a:extLst>
          </p:cNvPr>
          <p:cNvSpPr/>
          <p:nvPr/>
        </p:nvSpPr>
        <p:spPr>
          <a:xfrm>
            <a:off x="4865723" y="1301741"/>
            <a:ext cx="2054393" cy="1008112"/>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F688DBE8-FF3D-D14E-A57D-F846C2B824F8}"/>
              </a:ext>
            </a:extLst>
          </p:cNvPr>
          <p:cNvSpPr/>
          <p:nvPr/>
        </p:nvSpPr>
        <p:spPr>
          <a:xfrm>
            <a:off x="4823843" y="1357582"/>
            <a:ext cx="2054393" cy="100811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0E28D28-2772-9F45-A46B-4D671A632B1A}"/>
              </a:ext>
            </a:extLst>
          </p:cNvPr>
          <p:cNvSpPr>
            <a:spLocks noGrp="1"/>
          </p:cNvSpPr>
          <p:nvPr>
            <p:ph type="title"/>
          </p:nvPr>
        </p:nvSpPr>
        <p:spPr/>
        <p:txBody>
          <a:bodyPr/>
          <a:lstStyle/>
          <a:p>
            <a:r>
              <a:rPr kumimoji="1" lang="ja-JP" altLang="en-US"/>
              <a:t>マイクロサービス・アーキテクチャの</a:t>
            </a:r>
            <a:r>
              <a:rPr kumimoji="1" lang="en-US" altLang="ja-JP" dirty="0"/>
              <a:t>6</a:t>
            </a:r>
            <a:r>
              <a:rPr kumimoji="1" lang="ja-JP" altLang="en-US"/>
              <a:t>つのメリット</a:t>
            </a:r>
          </a:p>
        </p:txBody>
      </p:sp>
      <p:sp>
        <p:nvSpPr>
          <p:cNvPr id="4" name="正方形/長方形 3">
            <a:extLst>
              <a:ext uri="{FF2B5EF4-FFF2-40B4-BE49-F238E27FC236}">
                <a16:creationId xmlns:a16="http://schemas.microsoft.com/office/drawing/2014/main" id="{B5D3FB23-167D-9D4D-BA24-86628707C6D7}"/>
              </a:ext>
            </a:extLst>
          </p:cNvPr>
          <p:cNvSpPr/>
          <p:nvPr/>
        </p:nvSpPr>
        <p:spPr>
          <a:xfrm>
            <a:off x="219615"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B2871BA-F948-424E-915B-1891513A8DDC}"/>
              </a:ext>
            </a:extLst>
          </p:cNvPr>
          <p:cNvSpPr/>
          <p:nvPr/>
        </p:nvSpPr>
        <p:spPr>
          <a:xfrm>
            <a:off x="329792"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B0F8B91-51B7-614B-A9D9-6958D46A8E4F}"/>
              </a:ext>
            </a:extLst>
          </p:cNvPr>
          <p:cNvSpPr/>
          <p:nvPr/>
        </p:nvSpPr>
        <p:spPr>
          <a:xfrm>
            <a:off x="977864"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27464B22-5F6A-124B-89EB-6FD1A7D41D09}"/>
              </a:ext>
            </a:extLst>
          </p:cNvPr>
          <p:cNvSpPr/>
          <p:nvPr/>
        </p:nvSpPr>
        <p:spPr>
          <a:xfrm>
            <a:off x="1630818"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B314C6A-90E9-F941-9775-3BCE09AE8BBA}"/>
              </a:ext>
            </a:extLst>
          </p:cNvPr>
          <p:cNvSpPr/>
          <p:nvPr/>
        </p:nvSpPr>
        <p:spPr>
          <a:xfrm>
            <a:off x="329792"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86242088-01D9-9D45-95D1-E2B95408BF06}"/>
              </a:ext>
            </a:extLst>
          </p:cNvPr>
          <p:cNvSpPr/>
          <p:nvPr/>
        </p:nvSpPr>
        <p:spPr>
          <a:xfrm>
            <a:off x="986180" y="1959958"/>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7080EDCF-4382-1244-8DBF-E2DFA65A2817}"/>
              </a:ext>
            </a:extLst>
          </p:cNvPr>
          <p:cNvSpPr/>
          <p:nvPr/>
        </p:nvSpPr>
        <p:spPr>
          <a:xfrm>
            <a:off x="1630818"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37C3FF8-C2D9-DF48-B584-2FBE0AAB21D7}"/>
              </a:ext>
            </a:extLst>
          </p:cNvPr>
          <p:cNvSpPr/>
          <p:nvPr/>
        </p:nvSpPr>
        <p:spPr>
          <a:xfrm>
            <a:off x="2449493"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D49B2DBE-B3E9-8B4A-A96E-4F0E3F4355F7}"/>
              </a:ext>
            </a:extLst>
          </p:cNvPr>
          <p:cNvSpPr/>
          <p:nvPr/>
        </p:nvSpPr>
        <p:spPr>
          <a:xfrm>
            <a:off x="3113686"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4B68D5F6-18DC-2D44-8D79-BC79B3A3CF38}"/>
              </a:ext>
            </a:extLst>
          </p:cNvPr>
          <p:cNvSpPr/>
          <p:nvPr/>
        </p:nvSpPr>
        <p:spPr>
          <a:xfrm>
            <a:off x="378037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782573F-5E96-B547-89A4-8C9CDA6BC193}"/>
              </a:ext>
            </a:extLst>
          </p:cNvPr>
          <p:cNvSpPr/>
          <p:nvPr/>
        </p:nvSpPr>
        <p:spPr>
          <a:xfrm>
            <a:off x="2449493"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C3316701-2CA4-1F4F-A8CF-DEA2759B609A}"/>
              </a:ext>
            </a:extLst>
          </p:cNvPr>
          <p:cNvSpPr/>
          <p:nvPr/>
        </p:nvSpPr>
        <p:spPr>
          <a:xfrm>
            <a:off x="3118842" y="2042438"/>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4773D632-6BBD-8F4D-9742-EC50744BE1CF}"/>
              </a:ext>
            </a:extLst>
          </p:cNvPr>
          <p:cNvSpPr/>
          <p:nvPr/>
        </p:nvSpPr>
        <p:spPr>
          <a:xfrm>
            <a:off x="378037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F2031DFA-7205-8343-A150-E7A0EC62A879}"/>
              </a:ext>
            </a:extLst>
          </p:cNvPr>
          <p:cNvSpPr txBox="1"/>
          <p:nvPr/>
        </p:nvSpPr>
        <p:spPr>
          <a:xfrm>
            <a:off x="448812"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リリースの同期は必須</a:t>
            </a:r>
          </a:p>
        </p:txBody>
      </p:sp>
      <p:sp>
        <p:nvSpPr>
          <p:cNvPr id="19" name="テキスト ボックス 18">
            <a:extLst>
              <a:ext uri="{FF2B5EF4-FFF2-40B4-BE49-F238E27FC236}">
                <a16:creationId xmlns:a16="http://schemas.microsoft.com/office/drawing/2014/main" id="{548B545B-E223-F440-BF07-0149234A8CE7}"/>
              </a:ext>
            </a:extLst>
          </p:cNvPr>
          <p:cNvSpPr txBox="1"/>
          <p:nvPr/>
        </p:nvSpPr>
        <p:spPr>
          <a:xfrm>
            <a:off x="2565458"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個別にリリース可能</a:t>
            </a:r>
          </a:p>
        </p:txBody>
      </p:sp>
      <p:sp>
        <p:nvSpPr>
          <p:cNvPr id="20" name="正方形/長方形 19">
            <a:extLst>
              <a:ext uri="{FF2B5EF4-FFF2-40B4-BE49-F238E27FC236}">
                <a16:creationId xmlns:a16="http://schemas.microsoft.com/office/drawing/2014/main" id="{59728A5A-FE2F-744B-8EBF-43B874FC25CA}"/>
              </a:ext>
            </a:extLst>
          </p:cNvPr>
          <p:cNvSpPr/>
          <p:nvPr/>
        </p:nvSpPr>
        <p:spPr>
          <a:xfrm>
            <a:off x="219614" y="3171766"/>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C614A8C-A0D0-D64E-9AF8-D88A59A7B46E}"/>
              </a:ext>
            </a:extLst>
          </p:cNvPr>
          <p:cNvSpPr/>
          <p:nvPr/>
        </p:nvSpPr>
        <p:spPr>
          <a:xfrm>
            <a:off x="329792" y="330096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67F82172-BD7C-6744-A4E2-1B8FAF3AFE5F}"/>
              </a:ext>
            </a:extLst>
          </p:cNvPr>
          <p:cNvSpPr/>
          <p:nvPr/>
        </p:nvSpPr>
        <p:spPr>
          <a:xfrm>
            <a:off x="977864"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A1C6B824-1C83-CE45-B42C-F8BE9EBFD067}"/>
              </a:ext>
            </a:extLst>
          </p:cNvPr>
          <p:cNvSpPr/>
          <p:nvPr/>
        </p:nvSpPr>
        <p:spPr>
          <a:xfrm>
            <a:off x="1630818"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F5893F4E-0648-E945-89EA-2925CF4B3CD6}"/>
              </a:ext>
            </a:extLst>
          </p:cNvPr>
          <p:cNvSpPr/>
          <p:nvPr/>
        </p:nvSpPr>
        <p:spPr>
          <a:xfrm>
            <a:off x="329792" y="368194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85BC9753-8CF4-E243-B74D-5CFD596DD94C}"/>
              </a:ext>
            </a:extLst>
          </p:cNvPr>
          <p:cNvSpPr/>
          <p:nvPr/>
        </p:nvSpPr>
        <p:spPr>
          <a:xfrm>
            <a:off x="977864"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CA506808-4F32-5A4B-8416-34E8065FA29D}"/>
              </a:ext>
            </a:extLst>
          </p:cNvPr>
          <p:cNvSpPr/>
          <p:nvPr/>
        </p:nvSpPr>
        <p:spPr>
          <a:xfrm>
            <a:off x="1630818"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F173DB03-12B3-3E44-8AAB-E354B168425E}"/>
              </a:ext>
            </a:extLst>
          </p:cNvPr>
          <p:cNvSpPr/>
          <p:nvPr/>
        </p:nvSpPr>
        <p:spPr>
          <a:xfrm>
            <a:off x="2449493"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6388C353-A4BB-6147-98DE-C1A5BFE082D8}"/>
              </a:ext>
            </a:extLst>
          </p:cNvPr>
          <p:cNvSpPr/>
          <p:nvPr/>
        </p:nvSpPr>
        <p:spPr>
          <a:xfrm>
            <a:off x="3113686"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Ruby</a:t>
            </a: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6089107F-3F1D-0449-82CC-CF9D3A8CC13A}"/>
              </a:ext>
            </a:extLst>
          </p:cNvPr>
          <p:cNvSpPr/>
          <p:nvPr/>
        </p:nvSpPr>
        <p:spPr>
          <a:xfrm>
            <a:off x="3783513" y="329913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php</a:t>
            </a: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9A6BB481-7FC5-5349-91E9-061B792B5D83}"/>
              </a:ext>
            </a:extLst>
          </p:cNvPr>
          <p:cNvSpPr/>
          <p:nvPr/>
        </p:nvSpPr>
        <p:spPr>
          <a:xfrm>
            <a:off x="2449493"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D7A3E031-EB37-9C40-866C-475CDF62BC2D}"/>
              </a:ext>
            </a:extLst>
          </p:cNvPr>
          <p:cNvSpPr/>
          <p:nvPr/>
        </p:nvSpPr>
        <p:spPr>
          <a:xfrm>
            <a:off x="3113686"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 Script</a:t>
            </a:r>
            <a:endParaRPr kumimoji="1" lang="ja-JP" altLang="en-US" sz="1000"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A74C41FF-B76A-3748-BB3E-7675CAEE50C8}"/>
              </a:ext>
            </a:extLst>
          </p:cNvPr>
          <p:cNvSpPr/>
          <p:nvPr/>
        </p:nvSpPr>
        <p:spPr>
          <a:xfrm>
            <a:off x="3783513" y="368011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3" name="テキスト ボックス 32">
            <a:extLst>
              <a:ext uri="{FF2B5EF4-FFF2-40B4-BE49-F238E27FC236}">
                <a16:creationId xmlns:a16="http://schemas.microsoft.com/office/drawing/2014/main" id="{C887E10F-FC92-4741-8351-D0E4FEDE8B6B}"/>
              </a:ext>
            </a:extLst>
          </p:cNvPr>
          <p:cNvSpPr txBox="1"/>
          <p:nvPr/>
        </p:nvSpPr>
        <p:spPr>
          <a:xfrm>
            <a:off x="807884" y="4191372"/>
            <a:ext cx="100248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言語は統一</a:t>
            </a:r>
          </a:p>
        </p:txBody>
      </p:sp>
      <p:sp>
        <p:nvSpPr>
          <p:cNvPr id="34" name="テキスト ボックス 33">
            <a:extLst>
              <a:ext uri="{FF2B5EF4-FFF2-40B4-BE49-F238E27FC236}">
                <a16:creationId xmlns:a16="http://schemas.microsoft.com/office/drawing/2014/main" id="{CD9530FB-F46A-7240-AD5B-2FE9BF696922}"/>
              </a:ext>
            </a:extLst>
          </p:cNvPr>
          <p:cNvSpPr txBox="1"/>
          <p:nvPr/>
        </p:nvSpPr>
        <p:spPr>
          <a:xfrm>
            <a:off x="2414696" y="4190461"/>
            <a:ext cx="1969162"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機能にふさわしい言語を選択</a:t>
            </a:r>
          </a:p>
        </p:txBody>
      </p:sp>
      <p:sp>
        <p:nvSpPr>
          <p:cNvPr id="35" name="正方形/長方形 34">
            <a:extLst>
              <a:ext uri="{FF2B5EF4-FFF2-40B4-BE49-F238E27FC236}">
                <a16:creationId xmlns:a16="http://schemas.microsoft.com/office/drawing/2014/main" id="{AB34479A-A40F-2C42-97CA-DD255562DB50}"/>
              </a:ext>
            </a:extLst>
          </p:cNvPr>
          <p:cNvSpPr/>
          <p:nvPr/>
        </p:nvSpPr>
        <p:spPr>
          <a:xfrm>
            <a:off x="219613" y="4961175"/>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3E8E3BEF-58B5-B64D-AD59-3BD7A8D415D7}"/>
              </a:ext>
            </a:extLst>
          </p:cNvPr>
          <p:cNvSpPr/>
          <p:nvPr/>
        </p:nvSpPr>
        <p:spPr>
          <a:xfrm>
            <a:off x="329792" y="5105191"/>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0000"/>
                </a:solidFill>
                <a:latin typeface="Meiryo" charset="-128"/>
                <a:ea typeface="Meiryo" charset="-128"/>
                <a:cs typeface="Meiryo" charset="-128"/>
              </a:rPr>
              <a:t>影響</a:t>
            </a:r>
            <a:r>
              <a:rPr lang="ja-JP" altLang="en-US" sz="1000">
                <a:solidFill>
                  <a:srgbClr val="FF0000"/>
                </a:solidFill>
                <a:latin typeface="Meiryo" charset="-128"/>
                <a:ea typeface="Meiryo" charset="-128"/>
                <a:cs typeface="Meiryo" charset="-128"/>
              </a:rPr>
              <a:t>？</a:t>
            </a:r>
            <a:endParaRPr kumimoji="1"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A278A184-3634-1847-A2C8-7441F7650880}"/>
              </a:ext>
            </a:extLst>
          </p:cNvPr>
          <p:cNvSpPr/>
          <p:nvPr/>
        </p:nvSpPr>
        <p:spPr>
          <a:xfrm>
            <a:off x="977864"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286F8813-0C71-FE44-BC10-FE953AC55971}"/>
              </a:ext>
            </a:extLst>
          </p:cNvPr>
          <p:cNvSpPr/>
          <p:nvPr/>
        </p:nvSpPr>
        <p:spPr>
          <a:xfrm>
            <a:off x="1630818"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F340F67B-1760-4C47-B673-47FCE3A79DA2}"/>
              </a:ext>
            </a:extLst>
          </p:cNvPr>
          <p:cNvSpPr/>
          <p:nvPr/>
        </p:nvSpPr>
        <p:spPr>
          <a:xfrm>
            <a:off x="329792" y="5486175"/>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4F1B1CDC-24F7-6044-BF6D-4028525C7900}"/>
              </a:ext>
            </a:extLst>
          </p:cNvPr>
          <p:cNvSpPr/>
          <p:nvPr/>
        </p:nvSpPr>
        <p:spPr>
          <a:xfrm>
            <a:off x="977864" y="5486174"/>
            <a:ext cx="571182" cy="329927"/>
          </a:xfrm>
          <a:prstGeom prst="rect">
            <a:avLst/>
          </a:prstGeom>
          <a:solidFill>
            <a:schemeClr val="accent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13BA0F42-E4A3-314F-87B7-9C1A597E7E35}"/>
              </a:ext>
            </a:extLst>
          </p:cNvPr>
          <p:cNvSpPr/>
          <p:nvPr/>
        </p:nvSpPr>
        <p:spPr>
          <a:xfrm>
            <a:off x="1630818" y="5486174"/>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BA6C18E1-EF31-E545-851B-888AA07EDD24}"/>
              </a:ext>
            </a:extLst>
          </p:cNvPr>
          <p:cNvSpPr txBox="1"/>
          <p:nvPr/>
        </p:nvSpPr>
        <p:spPr>
          <a:xfrm>
            <a:off x="179512" y="5995603"/>
            <a:ext cx="2166504"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一部機能変更・全体テスト</a:t>
            </a:r>
          </a:p>
        </p:txBody>
      </p:sp>
      <p:sp>
        <p:nvSpPr>
          <p:cNvPr id="49" name="テキスト ボックス 48">
            <a:extLst>
              <a:ext uri="{FF2B5EF4-FFF2-40B4-BE49-F238E27FC236}">
                <a16:creationId xmlns:a16="http://schemas.microsoft.com/office/drawing/2014/main" id="{AD70FFDF-BD60-AC42-A379-86D111A22461}"/>
              </a:ext>
            </a:extLst>
          </p:cNvPr>
          <p:cNvSpPr txBox="1"/>
          <p:nvPr/>
        </p:nvSpPr>
        <p:spPr>
          <a:xfrm>
            <a:off x="2165214" y="5992516"/>
            <a:ext cx="2437703"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一部機能変更・対象機能のみテスト</a:t>
            </a:r>
          </a:p>
        </p:txBody>
      </p:sp>
      <p:cxnSp>
        <p:nvCxnSpPr>
          <p:cNvPr id="54" name="直線矢印コネクタ 53">
            <a:extLst>
              <a:ext uri="{FF2B5EF4-FFF2-40B4-BE49-F238E27FC236}">
                <a16:creationId xmlns:a16="http://schemas.microsoft.com/office/drawing/2014/main" id="{CB7E66EA-E631-7142-8974-B49E459EC438}"/>
              </a:ext>
            </a:extLst>
          </p:cNvPr>
          <p:cNvCxnSpPr>
            <a:cxnSpLocks/>
          </p:cNvCxnSpPr>
          <p:nvPr/>
        </p:nvCxnSpPr>
        <p:spPr>
          <a:xfrm>
            <a:off x="776860"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EA1FB4E6-9545-E549-8B74-97A48366FFE9}"/>
              </a:ext>
            </a:extLst>
          </p:cNvPr>
          <p:cNvCxnSpPr>
            <a:cxnSpLocks/>
          </p:cNvCxnSpPr>
          <p:nvPr/>
        </p:nvCxnSpPr>
        <p:spPr>
          <a:xfrm flipV="1">
            <a:off x="1244560" y="5294773"/>
            <a:ext cx="0" cy="288032"/>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a:extLst>
              <a:ext uri="{FF2B5EF4-FFF2-40B4-BE49-F238E27FC236}">
                <a16:creationId xmlns:a16="http://schemas.microsoft.com/office/drawing/2014/main" id="{92EA5C1E-43C0-9E4B-84A0-0623D2701E43}"/>
              </a:ext>
            </a:extLst>
          </p:cNvPr>
          <p:cNvCxnSpPr>
            <a:cxnSpLocks/>
          </p:cNvCxnSpPr>
          <p:nvPr/>
        </p:nvCxnSpPr>
        <p:spPr>
          <a:xfrm flipH="1" flipV="1">
            <a:off x="848868" y="5342245"/>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1E35B664-2FEF-C64A-835A-D81DDCF56D50}"/>
              </a:ext>
            </a:extLst>
          </p:cNvPr>
          <p:cNvCxnSpPr>
            <a:cxnSpLocks/>
          </p:cNvCxnSpPr>
          <p:nvPr/>
        </p:nvCxnSpPr>
        <p:spPr>
          <a:xfrm flipV="1">
            <a:off x="1601087" y="5345930"/>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7" name="直線矢印コネクタ 106">
            <a:extLst>
              <a:ext uri="{FF2B5EF4-FFF2-40B4-BE49-F238E27FC236}">
                <a16:creationId xmlns:a16="http://schemas.microsoft.com/office/drawing/2014/main" id="{1D47DABB-9FD5-5441-9AF7-AFC251D01E84}"/>
              </a:ext>
            </a:extLst>
          </p:cNvPr>
          <p:cNvCxnSpPr>
            <a:cxnSpLocks/>
          </p:cNvCxnSpPr>
          <p:nvPr/>
        </p:nvCxnSpPr>
        <p:spPr>
          <a:xfrm>
            <a:off x="1421067"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8" name="直線矢印コネクタ 107">
            <a:extLst>
              <a:ext uri="{FF2B5EF4-FFF2-40B4-BE49-F238E27FC236}">
                <a16:creationId xmlns:a16="http://schemas.microsoft.com/office/drawing/2014/main" id="{A139FCD9-5945-9743-9D3F-D22E9F2FC1B8}"/>
              </a:ext>
            </a:extLst>
          </p:cNvPr>
          <p:cNvCxnSpPr>
            <a:cxnSpLocks/>
          </p:cNvCxnSpPr>
          <p:nvPr/>
        </p:nvCxnSpPr>
        <p:spPr>
          <a:xfrm>
            <a:off x="783840"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a:extLst>
              <a:ext uri="{FF2B5EF4-FFF2-40B4-BE49-F238E27FC236}">
                <a16:creationId xmlns:a16="http://schemas.microsoft.com/office/drawing/2014/main" id="{C6CB571A-03CF-B743-A1C0-002A0759D68B}"/>
              </a:ext>
            </a:extLst>
          </p:cNvPr>
          <p:cNvCxnSpPr>
            <a:cxnSpLocks/>
          </p:cNvCxnSpPr>
          <p:nvPr/>
        </p:nvCxnSpPr>
        <p:spPr>
          <a:xfrm>
            <a:off x="1428047"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3" name="正方形/長方形 112">
            <a:extLst>
              <a:ext uri="{FF2B5EF4-FFF2-40B4-BE49-F238E27FC236}">
                <a16:creationId xmlns:a16="http://schemas.microsoft.com/office/drawing/2014/main" id="{219378D8-E248-3C49-B80F-7B9132B760E9}"/>
              </a:ext>
            </a:extLst>
          </p:cNvPr>
          <p:cNvSpPr/>
          <p:nvPr/>
        </p:nvSpPr>
        <p:spPr>
          <a:xfrm>
            <a:off x="2449493"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14" name="正方形/長方形 113">
            <a:extLst>
              <a:ext uri="{FF2B5EF4-FFF2-40B4-BE49-F238E27FC236}">
                <a16:creationId xmlns:a16="http://schemas.microsoft.com/office/drawing/2014/main" id="{D0985C94-5E40-9E4C-9C83-7238523B01A8}"/>
              </a:ext>
            </a:extLst>
          </p:cNvPr>
          <p:cNvSpPr/>
          <p:nvPr/>
        </p:nvSpPr>
        <p:spPr>
          <a:xfrm>
            <a:off x="3113686"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5" name="正方形/長方形 114">
            <a:extLst>
              <a:ext uri="{FF2B5EF4-FFF2-40B4-BE49-F238E27FC236}">
                <a16:creationId xmlns:a16="http://schemas.microsoft.com/office/drawing/2014/main" id="{458DA5B7-96B8-B64A-8A16-83F007F330D7}"/>
              </a:ext>
            </a:extLst>
          </p:cNvPr>
          <p:cNvSpPr/>
          <p:nvPr/>
        </p:nvSpPr>
        <p:spPr>
          <a:xfrm>
            <a:off x="3783513" y="510562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6" name="正方形/長方形 115">
            <a:extLst>
              <a:ext uri="{FF2B5EF4-FFF2-40B4-BE49-F238E27FC236}">
                <a16:creationId xmlns:a16="http://schemas.microsoft.com/office/drawing/2014/main" id="{2702A0ED-4DFE-074F-91DD-B1EDF09A184A}"/>
              </a:ext>
            </a:extLst>
          </p:cNvPr>
          <p:cNvSpPr/>
          <p:nvPr/>
        </p:nvSpPr>
        <p:spPr>
          <a:xfrm>
            <a:off x="2449493" y="548843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5F89707-2903-884D-906F-BECD55C890DC}"/>
              </a:ext>
            </a:extLst>
          </p:cNvPr>
          <p:cNvSpPr/>
          <p:nvPr/>
        </p:nvSpPr>
        <p:spPr>
          <a:xfrm>
            <a:off x="3113686" y="5488435"/>
            <a:ext cx="571182" cy="329927"/>
          </a:xfrm>
          <a:prstGeom prst="rect">
            <a:avLst/>
          </a:prstGeom>
          <a:solidFill>
            <a:schemeClr val="accent2">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118" name="正方形/長方形 117">
            <a:extLst>
              <a:ext uri="{FF2B5EF4-FFF2-40B4-BE49-F238E27FC236}">
                <a16:creationId xmlns:a16="http://schemas.microsoft.com/office/drawing/2014/main" id="{09DB3FCC-5786-4F47-B5FF-C1464D7DDB85}"/>
              </a:ext>
            </a:extLst>
          </p:cNvPr>
          <p:cNvSpPr/>
          <p:nvPr/>
        </p:nvSpPr>
        <p:spPr>
          <a:xfrm>
            <a:off x="3783513" y="5486610"/>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B0EF132A-64B7-2F47-9B28-DEB1D02192DC}"/>
              </a:ext>
            </a:extLst>
          </p:cNvPr>
          <p:cNvSpPr/>
          <p:nvPr/>
        </p:nvSpPr>
        <p:spPr>
          <a:xfrm>
            <a:off x="4788024"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A766E8F8-39B8-3449-A07A-1ACD60C23BF4}"/>
              </a:ext>
            </a:extLst>
          </p:cNvPr>
          <p:cNvSpPr/>
          <p:nvPr/>
        </p:nvSpPr>
        <p:spPr>
          <a:xfrm>
            <a:off x="4898201"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1" name="正方形/長方形 120">
            <a:extLst>
              <a:ext uri="{FF2B5EF4-FFF2-40B4-BE49-F238E27FC236}">
                <a16:creationId xmlns:a16="http://schemas.microsoft.com/office/drawing/2014/main" id="{08091C7F-76EC-BB4F-BF4A-FD3D2B684F26}"/>
              </a:ext>
            </a:extLst>
          </p:cNvPr>
          <p:cNvSpPr/>
          <p:nvPr/>
        </p:nvSpPr>
        <p:spPr>
          <a:xfrm>
            <a:off x="5546273"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2" name="正方形/長方形 121">
            <a:extLst>
              <a:ext uri="{FF2B5EF4-FFF2-40B4-BE49-F238E27FC236}">
                <a16:creationId xmlns:a16="http://schemas.microsoft.com/office/drawing/2014/main" id="{1A1464DC-639D-1249-805A-BBD4E4341E94}"/>
              </a:ext>
            </a:extLst>
          </p:cNvPr>
          <p:cNvSpPr/>
          <p:nvPr/>
        </p:nvSpPr>
        <p:spPr>
          <a:xfrm>
            <a:off x="6199227"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3" name="正方形/長方形 122">
            <a:extLst>
              <a:ext uri="{FF2B5EF4-FFF2-40B4-BE49-F238E27FC236}">
                <a16:creationId xmlns:a16="http://schemas.microsoft.com/office/drawing/2014/main" id="{25E2610F-3B95-9148-B2F0-9C081CB6A0BE}"/>
              </a:ext>
            </a:extLst>
          </p:cNvPr>
          <p:cNvSpPr/>
          <p:nvPr/>
        </p:nvSpPr>
        <p:spPr>
          <a:xfrm>
            <a:off x="4898201"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4" name="正方形/長方形 123">
            <a:extLst>
              <a:ext uri="{FF2B5EF4-FFF2-40B4-BE49-F238E27FC236}">
                <a16:creationId xmlns:a16="http://schemas.microsoft.com/office/drawing/2014/main" id="{F08C3D20-675B-364D-8EA6-5FFFF30FB8A6}"/>
              </a:ext>
            </a:extLst>
          </p:cNvPr>
          <p:cNvSpPr/>
          <p:nvPr/>
        </p:nvSpPr>
        <p:spPr>
          <a:xfrm>
            <a:off x="5546273"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6AB40FDA-E864-CB42-88D6-4C827DCBFAC5}"/>
              </a:ext>
            </a:extLst>
          </p:cNvPr>
          <p:cNvSpPr/>
          <p:nvPr/>
        </p:nvSpPr>
        <p:spPr>
          <a:xfrm>
            <a:off x="6199227"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6" name="正方形/長方形 125">
            <a:extLst>
              <a:ext uri="{FF2B5EF4-FFF2-40B4-BE49-F238E27FC236}">
                <a16:creationId xmlns:a16="http://schemas.microsoft.com/office/drawing/2014/main" id="{540430BC-CE6B-8346-9715-93FA9A0ACE19}"/>
              </a:ext>
            </a:extLst>
          </p:cNvPr>
          <p:cNvSpPr/>
          <p:nvPr/>
        </p:nvSpPr>
        <p:spPr>
          <a:xfrm>
            <a:off x="7017902"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EB9B39E4-9F23-4A4B-9293-9D56F5A40E6C}"/>
              </a:ext>
            </a:extLst>
          </p:cNvPr>
          <p:cNvSpPr/>
          <p:nvPr/>
        </p:nvSpPr>
        <p:spPr>
          <a:xfrm>
            <a:off x="768209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8" name="正方形/長方形 127">
            <a:extLst>
              <a:ext uri="{FF2B5EF4-FFF2-40B4-BE49-F238E27FC236}">
                <a16:creationId xmlns:a16="http://schemas.microsoft.com/office/drawing/2014/main" id="{DC90EC0D-649F-D745-9CD1-C9BF67A4D2CC}"/>
              </a:ext>
            </a:extLst>
          </p:cNvPr>
          <p:cNvSpPr/>
          <p:nvPr/>
        </p:nvSpPr>
        <p:spPr>
          <a:xfrm>
            <a:off x="8351268" y="1564591"/>
            <a:ext cx="571182" cy="329927"/>
          </a:xfrm>
          <a:prstGeom prst="rect">
            <a:avLst/>
          </a:prstGeom>
          <a:solidFill>
            <a:schemeClr val="accent6"/>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9" name="正方形/長方形 128">
            <a:extLst>
              <a:ext uri="{FF2B5EF4-FFF2-40B4-BE49-F238E27FC236}">
                <a16:creationId xmlns:a16="http://schemas.microsoft.com/office/drawing/2014/main" id="{10AAA36A-4398-7D49-987E-43C45ED8078C}"/>
              </a:ext>
            </a:extLst>
          </p:cNvPr>
          <p:cNvSpPr/>
          <p:nvPr/>
        </p:nvSpPr>
        <p:spPr>
          <a:xfrm>
            <a:off x="7017902"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0" name="正方形/長方形 129">
            <a:extLst>
              <a:ext uri="{FF2B5EF4-FFF2-40B4-BE49-F238E27FC236}">
                <a16:creationId xmlns:a16="http://schemas.microsoft.com/office/drawing/2014/main" id="{9A302992-E61D-A44A-9B5D-474F81198D67}"/>
              </a:ext>
            </a:extLst>
          </p:cNvPr>
          <p:cNvSpPr/>
          <p:nvPr/>
        </p:nvSpPr>
        <p:spPr>
          <a:xfrm>
            <a:off x="768209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1" name="正方形/長方形 130">
            <a:extLst>
              <a:ext uri="{FF2B5EF4-FFF2-40B4-BE49-F238E27FC236}">
                <a16:creationId xmlns:a16="http://schemas.microsoft.com/office/drawing/2014/main" id="{878DFFCA-CE05-DE4D-B825-396E1D3DC17E}"/>
              </a:ext>
            </a:extLst>
          </p:cNvPr>
          <p:cNvSpPr/>
          <p:nvPr/>
        </p:nvSpPr>
        <p:spPr>
          <a:xfrm>
            <a:off x="8351268"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2" name="テキスト ボックス 131">
            <a:extLst>
              <a:ext uri="{FF2B5EF4-FFF2-40B4-BE49-F238E27FC236}">
                <a16:creationId xmlns:a16="http://schemas.microsoft.com/office/drawing/2014/main" id="{654A5FD8-C1B6-A44F-B19E-B9EA01A64F17}"/>
              </a:ext>
            </a:extLst>
          </p:cNvPr>
          <p:cNvSpPr txBox="1"/>
          <p:nvPr/>
        </p:nvSpPr>
        <p:spPr>
          <a:xfrm>
            <a:off x="5017221"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全体で拡張</a:t>
            </a:r>
          </a:p>
        </p:txBody>
      </p:sp>
      <p:sp>
        <p:nvSpPr>
          <p:cNvPr id="133" name="テキスト ボックス 132">
            <a:extLst>
              <a:ext uri="{FF2B5EF4-FFF2-40B4-BE49-F238E27FC236}">
                <a16:creationId xmlns:a16="http://schemas.microsoft.com/office/drawing/2014/main" id="{7814A2BC-4717-7846-89E4-1F5985C5EBA2}"/>
              </a:ext>
            </a:extLst>
          </p:cNvPr>
          <p:cNvSpPr txBox="1"/>
          <p:nvPr/>
        </p:nvSpPr>
        <p:spPr>
          <a:xfrm>
            <a:off x="7133867"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個別に拡張</a:t>
            </a:r>
          </a:p>
        </p:txBody>
      </p:sp>
      <p:pic>
        <p:nvPicPr>
          <p:cNvPr id="138" name="図 137">
            <a:extLst>
              <a:ext uri="{FF2B5EF4-FFF2-40B4-BE49-F238E27FC236}">
                <a16:creationId xmlns:a16="http://schemas.microsoft.com/office/drawing/2014/main" id="{298D4726-CA69-C246-9148-197AE2FD18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0238" y="2105270"/>
            <a:ext cx="436097" cy="516091"/>
          </a:xfrm>
          <a:prstGeom prst="rect">
            <a:avLst/>
          </a:prstGeom>
        </p:spPr>
      </p:pic>
      <p:pic>
        <p:nvPicPr>
          <p:cNvPr id="141" name="図 140">
            <a:extLst>
              <a:ext uri="{FF2B5EF4-FFF2-40B4-BE49-F238E27FC236}">
                <a16:creationId xmlns:a16="http://schemas.microsoft.com/office/drawing/2014/main" id="{E3B18862-C318-C548-BE43-08B3FE5E52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32892" y="1653207"/>
            <a:ext cx="303287" cy="358920"/>
          </a:xfrm>
          <a:prstGeom prst="rect">
            <a:avLst/>
          </a:prstGeom>
        </p:spPr>
      </p:pic>
      <p:sp>
        <p:nvSpPr>
          <p:cNvPr id="142" name="正方形/長方形 141">
            <a:extLst>
              <a:ext uri="{FF2B5EF4-FFF2-40B4-BE49-F238E27FC236}">
                <a16:creationId xmlns:a16="http://schemas.microsoft.com/office/drawing/2014/main" id="{ED690AB2-C3E2-734D-925E-F2CCA0154CEF}"/>
              </a:ext>
            </a:extLst>
          </p:cNvPr>
          <p:cNvSpPr/>
          <p:nvPr/>
        </p:nvSpPr>
        <p:spPr>
          <a:xfrm>
            <a:off x="4788024" y="3140968"/>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39C13139-5E09-554D-84E0-0D0B913FEC64}"/>
              </a:ext>
            </a:extLst>
          </p:cNvPr>
          <p:cNvSpPr/>
          <p:nvPr/>
        </p:nvSpPr>
        <p:spPr>
          <a:xfrm>
            <a:off x="4898201" y="330004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44" name="正方形/長方形 143">
            <a:extLst>
              <a:ext uri="{FF2B5EF4-FFF2-40B4-BE49-F238E27FC236}">
                <a16:creationId xmlns:a16="http://schemas.microsoft.com/office/drawing/2014/main" id="{279D13F5-BB4A-DD46-8B2B-C1B6EA71BDD2}"/>
              </a:ext>
            </a:extLst>
          </p:cNvPr>
          <p:cNvSpPr/>
          <p:nvPr/>
        </p:nvSpPr>
        <p:spPr>
          <a:xfrm>
            <a:off x="5546273"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5" name="正方形/長方形 144">
            <a:extLst>
              <a:ext uri="{FF2B5EF4-FFF2-40B4-BE49-F238E27FC236}">
                <a16:creationId xmlns:a16="http://schemas.microsoft.com/office/drawing/2014/main" id="{765E5E27-47BD-C846-A9E7-F696284611E8}"/>
              </a:ext>
            </a:extLst>
          </p:cNvPr>
          <p:cNvSpPr/>
          <p:nvPr/>
        </p:nvSpPr>
        <p:spPr>
          <a:xfrm>
            <a:off x="6199227"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7781BFA8-E6EF-4A43-8FCA-8778009E19C7}"/>
              </a:ext>
            </a:extLst>
          </p:cNvPr>
          <p:cNvSpPr/>
          <p:nvPr/>
        </p:nvSpPr>
        <p:spPr>
          <a:xfrm>
            <a:off x="4898201" y="368103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7" name="正方形/長方形 146">
            <a:extLst>
              <a:ext uri="{FF2B5EF4-FFF2-40B4-BE49-F238E27FC236}">
                <a16:creationId xmlns:a16="http://schemas.microsoft.com/office/drawing/2014/main" id="{1222C30D-C5C1-1842-A386-D3AE49624124}"/>
              </a:ext>
            </a:extLst>
          </p:cNvPr>
          <p:cNvSpPr/>
          <p:nvPr/>
        </p:nvSpPr>
        <p:spPr>
          <a:xfrm>
            <a:off x="5546273" y="3681032"/>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48" name="正方形/長方形 147">
            <a:extLst>
              <a:ext uri="{FF2B5EF4-FFF2-40B4-BE49-F238E27FC236}">
                <a16:creationId xmlns:a16="http://schemas.microsoft.com/office/drawing/2014/main" id="{725D32FE-0852-C14A-AB0B-46BAF17495EF}"/>
              </a:ext>
            </a:extLst>
          </p:cNvPr>
          <p:cNvSpPr/>
          <p:nvPr/>
        </p:nvSpPr>
        <p:spPr>
          <a:xfrm>
            <a:off x="6199227" y="368103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9" name="正方形/長方形 148">
            <a:extLst>
              <a:ext uri="{FF2B5EF4-FFF2-40B4-BE49-F238E27FC236}">
                <a16:creationId xmlns:a16="http://schemas.microsoft.com/office/drawing/2014/main" id="{7D3023CC-DBC3-CB41-88C5-CD51FB2774A4}"/>
              </a:ext>
            </a:extLst>
          </p:cNvPr>
          <p:cNvSpPr/>
          <p:nvPr/>
        </p:nvSpPr>
        <p:spPr>
          <a:xfrm>
            <a:off x="7017902"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50" name="正方形/長方形 149">
            <a:extLst>
              <a:ext uri="{FF2B5EF4-FFF2-40B4-BE49-F238E27FC236}">
                <a16:creationId xmlns:a16="http://schemas.microsoft.com/office/drawing/2014/main" id="{51439D1B-3EE0-1F43-B3C9-C020D44525FE}"/>
              </a:ext>
            </a:extLst>
          </p:cNvPr>
          <p:cNvSpPr/>
          <p:nvPr/>
        </p:nvSpPr>
        <p:spPr>
          <a:xfrm>
            <a:off x="7682095"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1" name="正方形/長方形 150">
            <a:extLst>
              <a:ext uri="{FF2B5EF4-FFF2-40B4-BE49-F238E27FC236}">
                <a16:creationId xmlns:a16="http://schemas.microsoft.com/office/drawing/2014/main" id="{A527EB6E-C2BB-6442-9A58-6781F6E9344B}"/>
              </a:ext>
            </a:extLst>
          </p:cNvPr>
          <p:cNvSpPr/>
          <p:nvPr/>
        </p:nvSpPr>
        <p:spPr>
          <a:xfrm>
            <a:off x="8351268"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13CA7581-FC40-7F44-BCE3-27F248ABF6BD}"/>
              </a:ext>
            </a:extLst>
          </p:cNvPr>
          <p:cNvSpPr/>
          <p:nvPr/>
        </p:nvSpPr>
        <p:spPr>
          <a:xfrm>
            <a:off x="7017902"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3" name="正方形/長方形 152">
            <a:extLst>
              <a:ext uri="{FF2B5EF4-FFF2-40B4-BE49-F238E27FC236}">
                <a16:creationId xmlns:a16="http://schemas.microsoft.com/office/drawing/2014/main" id="{67A8490D-0023-EF4D-A37C-7E68936B7D7C}"/>
              </a:ext>
            </a:extLst>
          </p:cNvPr>
          <p:cNvSpPr/>
          <p:nvPr/>
        </p:nvSpPr>
        <p:spPr>
          <a:xfrm>
            <a:off x="7682095" y="3681032"/>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54" name="正方形/長方形 153">
            <a:extLst>
              <a:ext uri="{FF2B5EF4-FFF2-40B4-BE49-F238E27FC236}">
                <a16:creationId xmlns:a16="http://schemas.microsoft.com/office/drawing/2014/main" id="{0D3C5D91-CD1C-734B-A144-A05C96CD0207}"/>
              </a:ext>
            </a:extLst>
          </p:cNvPr>
          <p:cNvSpPr/>
          <p:nvPr/>
        </p:nvSpPr>
        <p:spPr>
          <a:xfrm>
            <a:off x="8351268"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5" name="テキスト ボックス 154">
            <a:extLst>
              <a:ext uri="{FF2B5EF4-FFF2-40B4-BE49-F238E27FC236}">
                <a16:creationId xmlns:a16="http://schemas.microsoft.com/office/drawing/2014/main" id="{E6B37D0B-D570-F64C-B5D6-C4C00724D8EE}"/>
              </a:ext>
            </a:extLst>
          </p:cNvPr>
          <p:cNvSpPr txBox="1"/>
          <p:nvPr/>
        </p:nvSpPr>
        <p:spPr>
          <a:xfrm>
            <a:off x="5017221" y="4190461"/>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一部障害で全体停止</a:t>
            </a:r>
          </a:p>
        </p:txBody>
      </p:sp>
      <p:sp>
        <p:nvSpPr>
          <p:cNvPr id="156" name="テキスト ボックス 155">
            <a:extLst>
              <a:ext uri="{FF2B5EF4-FFF2-40B4-BE49-F238E27FC236}">
                <a16:creationId xmlns:a16="http://schemas.microsoft.com/office/drawing/2014/main" id="{B307445D-C669-1E48-956B-8CCA0608A263}"/>
              </a:ext>
            </a:extLst>
          </p:cNvPr>
          <p:cNvSpPr txBox="1"/>
          <p:nvPr/>
        </p:nvSpPr>
        <p:spPr>
          <a:xfrm>
            <a:off x="7006179" y="4178967"/>
            <a:ext cx="1923014"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一部障害でも正常箇所は稼働</a:t>
            </a:r>
          </a:p>
        </p:txBody>
      </p:sp>
      <p:sp>
        <p:nvSpPr>
          <p:cNvPr id="157" name="乗算記号 156">
            <a:extLst>
              <a:ext uri="{FF2B5EF4-FFF2-40B4-BE49-F238E27FC236}">
                <a16:creationId xmlns:a16="http://schemas.microsoft.com/office/drawing/2014/main" id="{A381BBE8-22A8-AD4F-ABE1-DA8199152999}"/>
              </a:ext>
            </a:extLst>
          </p:cNvPr>
          <p:cNvSpPr/>
          <p:nvPr/>
        </p:nvSpPr>
        <p:spPr>
          <a:xfrm>
            <a:off x="5076262" y="3085767"/>
            <a:ext cx="1590323" cy="145346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乗算記号 157">
            <a:extLst>
              <a:ext uri="{FF2B5EF4-FFF2-40B4-BE49-F238E27FC236}">
                <a16:creationId xmlns:a16="http://schemas.microsoft.com/office/drawing/2014/main" id="{C071DE3F-7DE6-0942-8675-2E6BB3059AF2}"/>
              </a:ext>
            </a:extLst>
          </p:cNvPr>
          <p:cNvSpPr/>
          <p:nvPr/>
        </p:nvSpPr>
        <p:spPr>
          <a:xfrm>
            <a:off x="7562989" y="3438794"/>
            <a:ext cx="785248" cy="81440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FDAF7883-651F-1E49-8760-96C33EEBD673}"/>
              </a:ext>
            </a:extLst>
          </p:cNvPr>
          <p:cNvSpPr/>
          <p:nvPr/>
        </p:nvSpPr>
        <p:spPr>
          <a:xfrm>
            <a:off x="4826516" y="494712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60" name="正方形/長方形 159">
            <a:extLst>
              <a:ext uri="{FF2B5EF4-FFF2-40B4-BE49-F238E27FC236}">
                <a16:creationId xmlns:a16="http://schemas.microsoft.com/office/drawing/2014/main" id="{3005061F-2ACA-A14E-9516-9700885CE084}"/>
              </a:ext>
            </a:extLst>
          </p:cNvPr>
          <p:cNvSpPr/>
          <p:nvPr/>
        </p:nvSpPr>
        <p:spPr>
          <a:xfrm>
            <a:off x="4936693" y="510621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1" name="正方形/長方形 160">
            <a:extLst>
              <a:ext uri="{FF2B5EF4-FFF2-40B4-BE49-F238E27FC236}">
                <a16:creationId xmlns:a16="http://schemas.microsoft.com/office/drawing/2014/main" id="{3E4A3663-8D48-AA46-B0F7-D49B22281615}"/>
              </a:ext>
            </a:extLst>
          </p:cNvPr>
          <p:cNvSpPr/>
          <p:nvPr/>
        </p:nvSpPr>
        <p:spPr>
          <a:xfrm>
            <a:off x="5584765"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2" name="正方形/長方形 161">
            <a:extLst>
              <a:ext uri="{FF2B5EF4-FFF2-40B4-BE49-F238E27FC236}">
                <a16:creationId xmlns:a16="http://schemas.microsoft.com/office/drawing/2014/main" id="{CA707CC9-0DD1-9A46-8458-CEEA959D61F7}"/>
              </a:ext>
            </a:extLst>
          </p:cNvPr>
          <p:cNvSpPr/>
          <p:nvPr/>
        </p:nvSpPr>
        <p:spPr>
          <a:xfrm>
            <a:off x="6237719"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3" name="正方形/長方形 162">
            <a:extLst>
              <a:ext uri="{FF2B5EF4-FFF2-40B4-BE49-F238E27FC236}">
                <a16:creationId xmlns:a16="http://schemas.microsoft.com/office/drawing/2014/main" id="{3322087E-20C5-934A-8DEF-E48BCEE886A5}"/>
              </a:ext>
            </a:extLst>
          </p:cNvPr>
          <p:cNvSpPr/>
          <p:nvPr/>
        </p:nvSpPr>
        <p:spPr>
          <a:xfrm>
            <a:off x="4936693" y="548719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1C892595-2703-2A4D-97FF-A5DB4568B068}"/>
              </a:ext>
            </a:extLst>
          </p:cNvPr>
          <p:cNvSpPr/>
          <p:nvPr/>
        </p:nvSpPr>
        <p:spPr>
          <a:xfrm>
            <a:off x="5584765" y="5487193"/>
            <a:ext cx="571182" cy="329927"/>
          </a:xfrm>
          <a:prstGeom prst="rect">
            <a:avLst/>
          </a:prstGeom>
          <a:solidFill>
            <a:schemeClr val="tx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65" name="正方形/長方形 164">
            <a:extLst>
              <a:ext uri="{FF2B5EF4-FFF2-40B4-BE49-F238E27FC236}">
                <a16:creationId xmlns:a16="http://schemas.microsoft.com/office/drawing/2014/main" id="{FD4D76C3-6009-BF47-87AF-67711D3E6DFA}"/>
              </a:ext>
            </a:extLst>
          </p:cNvPr>
          <p:cNvSpPr/>
          <p:nvPr/>
        </p:nvSpPr>
        <p:spPr>
          <a:xfrm>
            <a:off x="6237719" y="548719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6" name="正方形/長方形 165">
            <a:extLst>
              <a:ext uri="{FF2B5EF4-FFF2-40B4-BE49-F238E27FC236}">
                <a16:creationId xmlns:a16="http://schemas.microsoft.com/office/drawing/2014/main" id="{6D7B4993-E7D5-3D43-81F0-DFB3724547CF}"/>
              </a:ext>
            </a:extLst>
          </p:cNvPr>
          <p:cNvSpPr/>
          <p:nvPr/>
        </p:nvSpPr>
        <p:spPr>
          <a:xfrm>
            <a:off x="7056394"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7" name="正方形/長方形 166">
            <a:extLst>
              <a:ext uri="{FF2B5EF4-FFF2-40B4-BE49-F238E27FC236}">
                <a16:creationId xmlns:a16="http://schemas.microsoft.com/office/drawing/2014/main" id="{14242B55-282B-8A40-A3EE-C9EB7DE5DC3E}"/>
              </a:ext>
            </a:extLst>
          </p:cNvPr>
          <p:cNvSpPr/>
          <p:nvPr/>
        </p:nvSpPr>
        <p:spPr>
          <a:xfrm>
            <a:off x="7720587"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8" name="正方形/長方形 167">
            <a:extLst>
              <a:ext uri="{FF2B5EF4-FFF2-40B4-BE49-F238E27FC236}">
                <a16:creationId xmlns:a16="http://schemas.microsoft.com/office/drawing/2014/main" id="{60F7D032-B23C-9844-BF70-EE50671E4F14}"/>
              </a:ext>
            </a:extLst>
          </p:cNvPr>
          <p:cNvSpPr/>
          <p:nvPr/>
        </p:nvSpPr>
        <p:spPr>
          <a:xfrm>
            <a:off x="8389760"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9" name="正方形/長方形 168">
            <a:extLst>
              <a:ext uri="{FF2B5EF4-FFF2-40B4-BE49-F238E27FC236}">
                <a16:creationId xmlns:a16="http://schemas.microsoft.com/office/drawing/2014/main" id="{86809904-7977-B143-A96F-3F4000D493F4}"/>
              </a:ext>
            </a:extLst>
          </p:cNvPr>
          <p:cNvSpPr/>
          <p:nvPr/>
        </p:nvSpPr>
        <p:spPr>
          <a:xfrm>
            <a:off x="7056394"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0" name="正方形/長方形 169">
            <a:extLst>
              <a:ext uri="{FF2B5EF4-FFF2-40B4-BE49-F238E27FC236}">
                <a16:creationId xmlns:a16="http://schemas.microsoft.com/office/drawing/2014/main" id="{8DDA9C3D-710C-414D-8614-9FD7D7229E90}"/>
              </a:ext>
            </a:extLst>
          </p:cNvPr>
          <p:cNvSpPr/>
          <p:nvPr/>
        </p:nvSpPr>
        <p:spPr>
          <a:xfrm>
            <a:off x="7720587" y="5487193"/>
            <a:ext cx="571182" cy="329927"/>
          </a:xfrm>
          <a:prstGeom prst="rect">
            <a:avLst/>
          </a:prstGeom>
          <a:solidFill>
            <a:schemeClr val="tx2">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71" name="正方形/長方形 170">
            <a:extLst>
              <a:ext uri="{FF2B5EF4-FFF2-40B4-BE49-F238E27FC236}">
                <a16:creationId xmlns:a16="http://schemas.microsoft.com/office/drawing/2014/main" id="{E0236EBB-2C1A-744A-AFDC-065AF9C01BCF}"/>
              </a:ext>
            </a:extLst>
          </p:cNvPr>
          <p:cNvSpPr/>
          <p:nvPr/>
        </p:nvSpPr>
        <p:spPr>
          <a:xfrm>
            <a:off x="8389760"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2" name="テキスト ボックス 171">
            <a:extLst>
              <a:ext uri="{FF2B5EF4-FFF2-40B4-BE49-F238E27FC236}">
                <a16:creationId xmlns:a16="http://schemas.microsoft.com/office/drawing/2014/main" id="{E4AEA6E4-4E44-5947-B7C7-DF8753D3611A}"/>
              </a:ext>
            </a:extLst>
          </p:cNvPr>
          <p:cNvSpPr txBox="1"/>
          <p:nvPr/>
        </p:nvSpPr>
        <p:spPr>
          <a:xfrm>
            <a:off x="5055713" y="5996622"/>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特定の機能流用は困難</a:t>
            </a:r>
          </a:p>
        </p:txBody>
      </p:sp>
      <p:sp>
        <p:nvSpPr>
          <p:cNvPr id="173" name="テキスト ボックス 172">
            <a:extLst>
              <a:ext uri="{FF2B5EF4-FFF2-40B4-BE49-F238E27FC236}">
                <a16:creationId xmlns:a16="http://schemas.microsoft.com/office/drawing/2014/main" id="{C5ECCB9F-6D0F-8245-9D8D-79E1DEE41F6B}"/>
              </a:ext>
            </a:extLst>
          </p:cNvPr>
          <p:cNvSpPr txBox="1"/>
          <p:nvPr/>
        </p:nvSpPr>
        <p:spPr>
          <a:xfrm>
            <a:off x="7172359" y="5991305"/>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特定機能の流用は容易</a:t>
            </a:r>
          </a:p>
        </p:txBody>
      </p:sp>
      <p:cxnSp>
        <p:nvCxnSpPr>
          <p:cNvPr id="174" name="直線矢印コネクタ 173">
            <a:extLst>
              <a:ext uri="{FF2B5EF4-FFF2-40B4-BE49-F238E27FC236}">
                <a16:creationId xmlns:a16="http://schemas.microsoft.com/office/drawing/2014/main" id="{AA4B9C37-76FA-8B4B-AD47-8A6B768F8673}"/>
              </a:ext>
            </a:extLst>
          </p:cNvPr>
          <p:cNvCxnSpPr>
            <a:cxnSpLocks/>
          </p:cNvCxnSpPr>
          <p:nvPr/>
        </p:nvCxnSpPr>
        <p:spPr>
          <a:xfrm>
            <a:off x="5379293"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838F0E3A-E637-1F43-9680-20015CFC34E1}"/>
              </a:ext>
            </a:extLst>
          </p:cNvPr>
          <p:cNvCxnSpPr>
            <a:cxnSpLocks/>
          </p:cNvCxnSpPr>
          <p:nvPr/>
        </p:nvCxnSpPr>
        <p:spPr>
          <a:xfrm flipV="1">
            <a:off x="5846993" y="5294773"/>
            <a:ext cx="0" cy="288032"/>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6" name="直線矢印コネクタ 175">
            <a:extLst>
              <a:ext uri="{FF2B5EF4-FFF2-40B4-BE49-F238E27FC236}">
                <a16:creationId xmlns:a16="http://schemas.microsoft.com/office/drawing/2014/main" id="{4E080FBE-CBD4-274E-B186-BBCFDE9D5DEA}"/>
              </a:ext>
            </a:extLst>
          </p:cNvPr>
          <p:cNvCxnSpPr>
            <a:cxnSpLocks/>
          </p:cNvCxnSpPr>
          <p:nvPr/>
        </p:nvCxnSpPr>
        <p:spPr>
          <a:xfrm flipH="1" flipV="1">
            <a:off x="5451301" y="5342245"/>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7" name="直線矢印コネクタ 176">
            <a:extLst>
              <a:ext uri="{FF2B5EF4-FFF2-40B4-BE49-F238E27FC236}">
                <a16:creationId xmlns:a16="http://schemas.microsoft.com/office/drawing/2014/main" id="{2FA25D5C-3856-F44F-9EBA-2F064E6EC0C3}"/>
              </a:ext>
            </a:extLst>
          </p:cNvPr>
          <p:cNvCxnSpPr>
            <a:cxnSpLocks/>
          </p:cNvCxnSpPr>
          <p:nvPr/>
        </p:nvCxnSpPr>
        <p:spPr>
          <a:xfrm flipV="1">
            <a:off x="6203520" y="5345930"/>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8" name="直線矢印コネクタ 177">
            <a:extLst>
              <a:ext uri="{FF2B5EF4-FFF2-40B4-BE49-F238E27FC236}">
                <a16:creationId xmlns:a16="http://schemas.microsoft.com/office/drawing/2014/main" id="{5E403984-161A-FF45-84E5-ABB98DE39DBB}"/>
              </a:ext>
            </a:extLst>
          </p:cNvPr>
          <p:cNvCxnSpPr>
            <a:cxnSpLocks/>
          </p:cNvCxnSpPr>
          <p:nvPr/>
        </p:nvCxnSpPr>
        <p:spPr>
          <a:xfrm>
            <a:off x="6023500"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9" name="直線矢印コネクタ 178">
            <a:extLst>
              <a:ext uri="{FF2B5EF4-FFF2-40B4-BE49-F238E27FC236}">
                <a16:creationId xmlns:a16="http://schemas.microsoft.com/office/drawing/2014/main" id="{4EBBED78-794B-D14B-97DB-7A90B409347B}"/>
              </a:ext>
            </a:extLst>
          </p:cNvPr>
          <p:cNvCxnSpPr>
            <a:cxnSpLocks/>
          </p:cNvCxnSpPr>
          <p:nvPr/>
        </p:nvCxnSpPr>
        <p:spPr>
          <a:xfrm>
            <a:off x="5386273"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0" name="直線矢印コネクタ 179">
            <a:extLst>
              <a:ext uri="{FF2B5EF4-FFF2-40B4-BE49-F238E27FC236}">
                <a16:creationId xmlns:a16="http://schemas.microsoft.com/office/drawing/2014/main" id="{041C5333-8541-CE44-9BEC-777B5DC20D2D}"/>
              </a:ext>
            </a:extLst>
          </p:cNvPr>
          <p:cNvCxnSpPr>
            <a:cxnSpLocks/>
          </p:cNvCxnSpPr>
          <p:nvPr/>
        </p:nvCxnSpPr>
        <p:spPr>
          <a:xfrm>
            <a:off x="6030480"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1" name="テキスト ボックス 180">
            <a:extLst>
              <a:ext uri="{FF2B5EF4-FFF2-40B4-BE49-F238E27FC236}">
                <a16:creationId xmlns:a16="http://schemas.microsoft.com/office/drawing/2014/main" id="{793562FC-3CCE-074B-87EF-B5E003831378}"/>
              </a:ext>
            </a:extLst>
          </p:cNvPr>
          <p:cNvSpPr txBox="1"/>
          <p:nvPr/>
        </p:nvSpPr>
        <p:spPr>
          <a:xfrm>
            <a:off x="110866" y="976374"/>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１．機能の独立性</a:t>
            </a:r>
          </a:p>
        </p:txBody>
      </p:sp>
      <p:sp>
        <p:nvSpPr>
          <p:cNvPr id="182" name="テキスト ボックス 181">
            <a:extLst>
              <a:ext uri="{FF2B5EF4-FFF2-40B4-BE49-F238E27FC236}">
                <a16:creationId xmlns:a16="http://schemas.microsoft.com/office/drawing/2014/main" id="{B86E924F-AB3E-0D4C-985F-4A2FEBB220B5}"/>
              </a:ext>
            </a:extLst>
          </p:cNvPr>
          <p:cNvSpPr txBox="1"/>
          <p:nvPr/>
        </p:nvSpPr>
        <p:spPr>
          <a:xfrm>
            <a:off x="110866" y="2868575"/>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２．言語の独立性</a:t>
            </a:r>
          </a:p>
        </p:txBody>
      </p:sp>
      <p:sp>
        <p:nvSpPr>
          <p:cNvPr id="183" name="テキスト ボックス 182">
            <a:extLst>
              <a:ext uri="{FF2B5EF4-FFF2-40B4-BE49-F238E27FC236}">
                <a16:creationId xmlns:a16="http://schemas.microsoft.com/office/drawing/2014/main" id="{A5904821-8A59-F146-B044-A07FE9FD6B19}"/>
              </a:ext>
            </a:extLst>
          </p:cNvPr>
          <p:cNvSpPr txBox="1"/>
          <p:nvPr/>
        </p:nvSpPr>
        <p:spPr>
          <a:xfrm>
            <a:off x="110866" y="4653136"/>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３．保守の容易性</a:t>
            </a:r>
          </a:p>
        </p:txBody>
      </p:sp>
      <p:sp>
        <p:nvSpPr>
          <p:cNvPr id="184" name="テキスト ボックス 183">
            <a:extLst>
              <a:ext uri="{FF2B5EF4-FFF2-40B4-BE49-F238E27FC236}">
                <a16:creationId xmlns:a16="http://schemas.microsoft.com/office/drawing/2014/main" id="{DE58C2B3-FD7D-6C4C-890E-3EED4DCAA523}"/>
              </a:ext>
            </a:extLst>
          </p:cNvPr>
          <p:cNvSpPr txBox="1"/>
          <p:nvPr/>
        </p:nvSpPr>
        <p:spPr>
          <a:xfrm>
            <a:off x="4692026" y="982158"/>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４．拡張の柔軟性</a:t>
            </a:r>
          </a:p>
        </p:txBody>
      </p:sp>
      <p:sp>
        <p:nvSpPr>
          <p:cNvPr id="185" name="テキスト ボックス 184">
            <a:extLst>
              <a:ext uri="{FF2B5EF4-FFF2-40B4-BE49-F238E27FC236}">
                <a16:creationId xmlns:a16="http://schemas.microsoft.com/office/drawing/2014/main" id="{E770E525-302E-624B-9BF5-F6106E5F9EDC}"/>
              </a:ext>
            </a:extLst>
          </p:cNvPr>
          <p:cNvSpPr txBox="1"/>
          <p:nvPr/>
        </p:nvSpPr>
        <p:spPr>
          <a:xfrm>
            <a:off x="4692026" y="2866488"/>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５</a:t>
            </a:r>
            <a:r>
              <a:rPr kumimoji="1" lang="ja-JP" altLang="en-US">
                <a:solidFill>
                  <a:schemeClr val="accent6">
                    <a:lumMod val="50000"/>
                  </a:schemeClr>
                </a:solidFill>
                <a:latin typeface="Meiryo" panose="020B0604030504040204" pitchFamily="34" charset="-128"/>
                <a:ea typeface="Meiryo" panose="020B0604030504040204" pitchFamily="34" charset="-128"/>
              </a:rPr>
              <a:t>．障害時の可用性</a:t>
            </a:r>
          </a:p>
        </p:txBody>
      </p:sp>
      <p:sp>
        <p:nvSpPr>
          <p:cNvPr id="186" name="テキスト ボックス 185">
            <a:extLst>
              <a:ext uri="{FF2B5EF4-FFF2-40B4-BE49-F238E27FC236}">
                <a16:creationId xmlns:a16="http://schemas.microsoft.com/office/drawing/2014/main" id="{1C09E629-A067-D748-A27B-3E67C98E71D0}"/>
              </a:ext>
            </a:extLst>
          </p:cNvPr>
          <p:cNvSpPr txBox="1"/>
          <p:nvPr/>
        </p:nvSpPr>
        <p:spPr>
          <a:xfrm>
            <a:off x="4692026" y="4656535"/>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６</a:t>
            </a:r>
            <a:r>
              <a:rPr kumimoji="1" lang="ja-JP" altLang="en-US">
                <a:solidFill>
                  <a:schemeClr val="accent6">
                    <a:lumMod val="50000"/>
                  </a:schemeClr>
                </a:solidFill>
                <a:latin typeface="Meiryo" panose="020B0604030504040204" pitchFamily="34" charset="-128"/>
                <a:ea typeface="Meiryo" panose="020B0604030504040204" pitchFamily="34" charset="-128"/>
              </a:rPr>
              <a:t>．再利用の容易性</a:t>
            </a:r>
          </a:p>
        </p:txBody>
      </p:sp>
      <p:sp>
        <p:nvSpPr>
          <p:cNvPr id="187" name="上矢印 186">
            <a:extLst>
              <a:ext uri="{FF2B5EF4-FFF2-40B4-BE49-F238E27FC236}">
                <a16:creationId xmlns:a16="http://schemas.microsoft.com/office/drawing/2014/main" id="{A97A2361-6E24-BD48-BAD8-90643A7452F6}"/>
              </a:ext>
            </a:extLst>
          </p:cNvPr>
          <p:cNvSpPr/>
          <p:nvPr/>
        </p:nvSpPr>
        <p:spPr>
          <a:xfrm>
            <a:off x="3260433" y="1931880"/>
            <a:ext cx="277688" cy="14401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上矢印 187">
            <a:extLst>
              <a:ext uri="{FF2B5EF4-FFF2-40B4-BE49-F238E27FC236}">
                <a16:creationId xmlns:a16="http://schemas.microsoft.com/office/drawing/2014/main" id="{92933DE5-C960-FB45-BF13-C69E26E84F35}"/>
              </a:ext>
            </a:extLst>
          </p:cNvPr>
          <p:cNvSpPr/>
          <p:nvPr/>
        </p:nvSpPr>
        <p:spPr>
          <a:xfrm>
            <a:off x="927856" y="1324568"/>
            <a:ext cx="689295" cy="16354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a:extLst>
              <a:ext uri="{FF2B5EF4-FFF2-40B4-BE49-F238E27FC236}">
                <a16:creationId xmlns:a16="http://schemas.microsoft.com/office/drawing/2014/main" id="{AC38494F-2DC7-E64A-A393-D21BFBA36B63}"/>
              </a:ext>
            </a:extLst>
          </p:cNvPr>
          <p:cNvSpPr/>
          <p:nvPr/>
        </p:nvSpPr>
        <p:spPr>
          <a:xfrm>
            <a:off x="3301159" y="6479756"/>
            <a:ext cx="5796136" cy="215444"/>
          </a:xfrm>
          <a:prstGeom prst="rect">
            <a:avLst/>
          </a:prstGeom>
        </p:spPr>
        <p:txBody>
          <a:bodyPr wrap="square">
            <a:spAutoFit/>
          </a:bodyPr>
          <a:lstStyle/>
          <a:p>
            <a:pPr algn="r"/>
            <a:r>
              <a:rPr lang="ja-JP" altLang="en-US" sz="800" dirty="0">
                <a:solidFill>
                  <a:schemeClr val="bg1">
                    <a:lumMod val="50000"/>
                  </a:schemeClr>
                </a:solidFill>
                <a:latin typeface="メイリオ" panose="020B0604030504040204" pitchFamily="34" charset="-128"/>
                <a:ea typeface="メイリオ" panose="020B0604030504040204" pitchFamily="34" charset="-128"/>
              </a:rPr>
              <a:t>「</a:t>
            </a:r>
            <a:r>
              <a:rPr lang="ja-JP" altLang="en-US" sz="800" dirty="0">
                <a:solidFill>
                  <a:schemeClr val="bg1">
                    <a:lumMod val="50000"/>
                  </a:schemeClr>
                </a:solidFill>
                <a:latin typeface="メイリオ" panose="020B0604030504040204" pitchFamily="34" charset="-128"/>
                <a:ea typeface="メイリオ" panose="020B0604030504040204" pitchFamily="34" charset="-128"/>
                <a:hlinkClick r:id="rId4"/>
              </a:rPr>
              <a:t>これなら分かる！ マイクロサービス（入門編）～モノリスと比較した特徴、利点と課題（</a:t>
            </a:r>
            <a:r>
              <a:rPr lang="en-US" altLang="ja-JP" sz="800" dirty="0">
                <a:solidFill>
                  <a:schemeClr val="bg1">
                    <a:lumMod val="50000"/>
                  </a:schemeClr>
                </a:solidFill>
                <a:latin typeface="メイリオ" panose="020B0604030504040204" pitchFamily="34" charset="-128"/>
                <a:ea typeface="メイリオ" panose="020B0604030504040204" pitchFamily="34" charset="-128"/>
                <a:hlinkClick r:id="rId4"/>
              </a:rPr>
              <a:t>CodeZine</a:t>
            </a:r>
            <a:r>
              <a:rPr lang="ja-JP" altLang="en-US" sz="800" dirty="0">
                <a:solidFill>
                  <a:schemeClr val="bg1">
                    <a:lumMod val="50000"/>
                  </a:schemeClr>
                </a:solidFill>
                <a:latin typeface="メイリオ" panose="020B0604030504040204" pitchFamily="34" charset="-128"/>
                <a:ea typeface="メイリオ" panose="020B0604030504040204" pitchFamily="34" charset="-128"/>
                <a:hlinkClick r:id="rId4"/>
              </a:rPr>
              <a:t>）</a:t>
            </a:r>
            <a:r>
              <a:rPr lang="ja-JP" altLang="en-US" sz="800" dirty="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dirty="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387140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4DB14267-7794-BA4B-9B29-D2C29AFE8BF1}"/>
              </a:ext>
            </a:extLst>
          </p:cNvPr>
          <p:cNvSpPr/>
          <p:nvPr/>
        </p:nvSpPr>
        <p:spPr>
          <a:xfrm>
            <a:off x="1501987" y="1569207"/>
            <a:ext cx="6140026" cy="1530160"/>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E1896C91-7CAA-2B44-9881-98424D7CCB03}"/>
              </a:ext>
            </a:extLst>
          </p:cNvPr>
          <p:cNvSpPr/>
          <p:nvPr/>
        </p:nvSpPr>
        <p:spPr>
          <a:xfrm>
            <a:off x="1501987" y="3099367"/>
            <a:ext cx="6140026" cy="3437567"/>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25C7AC9-E249-BF4B-AD63-AFAE337397BA}"/>
              </a:ext>
            </a:extLst>
          </p:cNvPr>
          <p:cNvSpPr/>
          <p:nvPr/>
        </p:nvSpPr>
        <p:spPr>
          <a:xfrm>
            <a:off x="1696720" y="3208354"/>
            <a:ext cx="5750560" cy="2657935"/>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5CCD4F1-BEDC-C541-9860-33996C8A47C5}"/>
              </a:ext>
            </a:extLst>
          </p:cNvPr>
          <p:cNvSpPr>
            <a:spLocks noGrp="1"/>
          </p:cNvSpPr>
          <p:nvPr>
            <p:ph type="title"/>
          </p:nvPr>
        </p:nvSpPr>
        <p:spPr/>
        <p:txBody>
          <a:bodyPr/>
          <a:lstStyle/>
          <a:p>
            <a:r>
              <a:rPr kumimoji="1" lang="ja-JP" altLang="en-US"/>
              <a:t>作らない技術を前提としたシステム</a:t>
            </a:r>
          </a:p>
        </p:txBody>
      </p:sp>
      <p:sp>
        <p:nvSpPr>
          <p:cNvPr id="6" name="テキスト ボックス 5">
            <a:extLst>
              <a:ext uri="{FF2B5EF4-FFF2-40B4-BE49-F238E27FC236}">
                <a16:creationId xmlns:a16="http://schemas.microsoft.com/office/drawing/2014/main" id="{04CB317F-C564-C645-A4E0-636E14B3A25D}"/>
              </a:ext>
            </a:extLst>
          </p:cNvPr>
          <p:cNvSpPr txBox="1"/>
          <p:nvPr/>
        </p:nvSpPr>
        <p:spPr>
          <a:xfrm>
            <a:off x="2026354" y="1818863"/>
            <a:ext cx="2646878" cy="1077218"/>
          </a:xfrm>
          <a:prstGeom prst="rect">
            <a:avLst/>
          </a:prstGeom>
          <a:noFill/>
        </p:spPr>
        <p:txBody>
          <a:bodyPr wrap="none" rtlCol="0">
            <a:spAutoFit/>
          </a:bodyPr>
          <a:lstStyle/>
          <a:p>
            <a:r>
              <a:rPr kumimoji="1" lang="ja-JP" altLang="en-US" sz="3200">
                <a:solidFill>
                  <a:srgbClr val="0070C0"/>
                </a:solidFill>
                <a:latin typeface="Meiryo" panose="020B0604030504040204" pitchFamily="34" charset="-128"/>
                <a:ea typeface="Meiryo" panose="020B0604030504040204" pitchFamily="34" charset="-128"/>
              </a:rPr>
              <a:t>自動車の</a:t>
            </a:r>
            <a:endParaRPr lang="en-US" altLang="ja-JP" sz="3200" dirty="0">
              <a:solidFill>
                <a:srgbClr val="0070C0"/>
              </a:solidFill>
              <a:latin typeface="Meiryo" panose="020B0604030504040204" pitchFamily="34" charset="-128"/>
              <a:ea typeface="Meiryo" panose="020B0604030504040204" pitchFamily="34" charset="-128"/>
            </a:endParaRPr>
          </a:p>
          <a:p>
            <a:r>
              <a:rPr kumimoji="1" lang="ja-JP" altLang="en-US" sz="3200">
                <a:solidFill>
                  <a:srgbClr val="0070C0"/>
                </a:solidFill>
                <a:latin typeface="Meiryo" panose="020B0604030504040204" pitchFamily="34" charset="-128"/>
                <a:ea typeface="Meiryo" panose="020B0604030504040204" pitchFamily="34" charset="-128"/>
              </a:rPr>
              <a:t>配車サービス</a:t>
            </a:r>
          </a:p>
        </p:txBody>
      </p:sp>
      <p:sp>
        <p:nvSpPr>
          <p:cNvPr id="11" name="正方形/長方形 10">
            <a:extLst>
              <a:ext uri="{FF2B5EF4-FFF2-40B4-BE49-F238E27FC236}">
                <a16:creationId xmlns:a16="http://schemas.microsoft.com/office/drawing/2014/main" id="{7EFCD97C-F404-C84F-9F21-5A19B6DAA04F}"/>
              </a:ext>
            </a:extLst>
          </p:cNvPr>
          <p:cNvSpPr/>
          <p:nvPr/>
        </p:nvSpPr>
        <p:spPr>
          <a:xfrm>
            <a:off x="1801134" y="3343820"/>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C5FC856C-1FC2-A741-A688-DD33891949E1}"/>
              </a:ext>
            </a:extLst>
          </p:cNvPr>
          <p:cNvSpPr/>
          <p:nvPr/>
        </p:nvSpPr>
        <p:spPr>
          <a:xfrm>
            <a:off x="5568253" y="3343819"/>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8EB79AB-6F4F-F348-96BD-37D6A05CB641}"/>
              </a:ext>
            </a:extLst>
          </p:cNvPr>
          <p:cNvSpPr txBox="1"/>
          <p:nvPr/>
        </p:nvSpPr>
        <p:spPr>
          <a:xfrm>
            <a:off x="2083146" y="3609935"/>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地図情報</a:t>
            </a:r>
          </a:p>
        </p:txBody>
      </p:sp>
      <p:sp>
        <p:nvSpPr>
          <p:cNvPr id="14" name="テキスト ボックス 13">
            <a:extLst>
              <a:ext uri="{FF2B5EF4-FFF2-40B4-BE49-F238E27FC236}">
                <a16:creationId xmlns:a16="http://schemas.microsoft.com/office/drawing/2014/main" id="{78E6188D-7894-9F46-AE6B-B573AB0AC7C4}"/>
              </a:ext>
            </a:extLst>
          </p:cNvPr>
          <p:cNvSpPr txBox="1"/>
          <p:nvPr/>
        </p:nvSpPr>
        <p:spPr>
          <a:xfrm>
            <a:off x="5850265" y="3606193"/>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代金決済</a:t>
            </a:r>
          </a:p>
        </p:txBody>
      </p:sp>
      <p:sp>
        <p:nvSpPr>
          <p:cNvPr id="15" name="正方形/長方形 14">
            <a:extLst>
              <a:ext uri="{FF2B5EF4-FFF2-40B4-BE49-F238E27FC236}">
                <a16:creationId xmlns:a16="http://schemas.microsoft.com/office/drawing/2014/main" id="{61C09717-1608-9843-AAB5-CE34743FFBF6}"/>
              </a:ext>
            </a:extLst>
          </p:cNvPr>
          <p:cNvSpPr/>
          <p:nvPr/>
        </p:nvSpPr>
        <p:spPr>
          <a:xfrm>
            <a:off x="3684693" y="4388254"/>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B4ED510-0A50-7343-A482-41F1B3C0AA61}"/>
              </a:ext>
            </a:extLst>
          </p:cNvPr>
          <p:cNvSpPr txBox="1"/>
          <p:nvPr/>
        </p:nvSpPr>
        <p:spPr>
          <a:xfrm>
            <a:off x="3703698" y="4650627"/>
            <a:ext cx="172354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17" name="正方形/長方形 16">
            <a:extLst>
              <a:ext uri="{FF2B5EF4-FFF2-40B4-BE49-F238E27FC236}">
                <a16:creationId xmlns:a16="http://schemas.microsoft.com/office/drawing/2014/main" id="{EF9C52C7-DF53-504D-A75A-DFA89F6D47C0}"/>
              </a:ext>
            </a:extLst>
          </p:cNvPr>
          <p:cNvSpPr/>
          <p:nvPr/>
        </p:nvSpPr>
        <p:spPr>
          <a:xfrm>
            <a:off x="1801134" y="4388254"/>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580B49DA-B80B-FD46-ABBB-54366A69E8DA}"/>
              </a:ext>
            </a:extLst>
          </p:cNvPr>
          <p:cNvSpPr/>
          <p:nvPr/>
        </p:nvSpPr>
        <p:spPr>
          <a:xfrm>
            <a:off x="5568253" y="4388253"/>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4E5AF4C3-A8DE-FC4E-9AD6-D72D1D0DA9C7}"/>
              </a:ext>
            </a:extLst>
          </p:cNvPr>
          <p:cNvSpPr txBox="1"/>
          <p:nvPr/>
        </p:nvSpPr>
        <p:spPr>
          <a:xfrm>
            <a:off x="2191350" y="4654369"/>
            <a:ext cx="994183"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ID</a:t>
            </a:r>
            <a:r>
              <a:rPr kumimoji="1" lang="ja-JP" altLang="en-US" sz="2000">
                <a:solidFill>
                  <a:schemeClr val="bg1"/>
                </a:solidFill>
                <a:latin typeface="Meiryo" panose="020B0604030504040204" pitchFamily="34" charset="-128"/>
                <a:ea typeface="Meiryo" panose="020B0604030504040204" pitchFamily="34" charset="-128"/>
              </a:rPr>
              <a:t>認証</a:t>
            </a:r>
          </a:p>
        </p:txBody>
      </p:sp>
      <p:sp>
        <p:nvSpPr>
          <p:cNvPr id="20" name="テキスト ボックス 19">
            <a:extLst>
              <a:ext uri="{FF2B5EF4-FFF2-40B4-BE49-F238E27FC236}">
                <a16:creationId xmlns:a16="http://schemas.microsoft.com/office/drawing/2014/main" id="{072B09E6-67B7-8440-80FB-BC2B834CBF17}"/>
              </a:ext>
            </a:extLst>
          </p:cNvPr>
          <p:cNvSpPr txBox="1"/>
          <p:nvPr/>
        </p:nvSpPr>
        <p:spPr>
          <a:xfrm>
            <a:off x="5850268" y="4650627"/>
            <a:ext cx="121058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損害保険</a:t>
            </a:r>
          </a:p>
        </p:txBody>
      </p:sp>
      <p:sp>
        <p:nvSpPr>
          <p:cNvPr id="23" name="テキスト ボックス 22">
            <a:extLst>
              <a:ext uri="{FF2B5EF4-FFF2-40B4-BE49-F238E27FC236}">
                <a16:creationId xmlns:a16="http://schemas.microsoft.com/office/drawing/2014/main" id="{CCA1B4A4-A79B-B14B-A1F0-BA29B968F1C9}"/>
              </a:ext>
            </a:extLst>
          </p:cNvPr>
          <p:cNvSpPr txBox="1"/>
          <p:nvPr/>
        </p:nvSpPr>
        <p:spPr>
          <a:xfrm>
            <a:off x="2841280" y="5404717"/>
            <a:ext cx="3448381" cy="369332"/>
          </a:xfrm>
          <a:prstGeom prst="rect">
            <a:avLst/>
          </a:prstGeom>
          <a:noFill/>
        </p:spPr>
        <p:txBody>
          <a:bodyPr wrap="none" rtlCol="0">
            <a:spAutoFit/>
          </a:bodyPr>
          <a:lstStyle/>
          <a:p>
            <a:pPr algn="ctr"/>
            <a:r>
              <a:rPr kumimoji="1" lang="ja-JP" altLang="en-US">
                <a:solidFill>
                  <a:schemeClr val="tx2">
                    <a:lumMod val="75000"/>
                  </a:schemeClr>
                </a:solidFill>
                <a:latin typeface="Meiryo" panose="020B0604030504040204" pitchFamily="34" charset="-128"/>
                <a:ea typeface="Meiryo" panose="020B0604030504040204" pitchFamily="34" charset="-128"/>
              </a:rPr>
              <a:t>マイクロサービス、</a:t>
            </a:r>
            <a:r>
              <a:rPr kumimoji="1" lang="en-US" altLang="ja-JP" dirty="0">
                <a:solidFill>
                  <a:schemeClr val="tx2">
                    <a:lumMod val="75000"/>
                  </a:schemeClr>
                </a:solidFill>
                <a:latin typeface="Meiryo" panose="020B0604030504040204" pitchFamily="34" charset="-128"/>
                <a:ea typeface="Meiryo" panose="020B0604030504040204" pitchFamily="34" charset="-128"/>
              </a:rPr>
              <a:t>REST/API</a:t>
            </a:r>
            <a:endParaRPr kumimoji="1" lang="ja-JP" altLang="en-US">
              <a:solidFill>
                <a:schemeClr val="tx2">
                  <a:lumMod val="7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A7B6BCD-390F-5241-8BF8-C69450B004E3}"/>
              </a:ext>
            </a:extLst>
          </p:cNvPr>
          <p:cNvSpPr txBox="1"/>
          <p:nvPr/>
        </p:nvSpPr>
        <p:spPr>
          <a:xfrm>
            <a:off x="3434391" y="6057650"/>
            <a:ext cx="226215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クラウド・サービス</a:t>
            </a:r>
          </a:p>
        </p:txBody>
      </p:sp>
      <p:grpSp>
        <p:nvGrpSpPr>
          <p:cNvPr id="3" name="グループ化 2">
            <a:extLst>
              <a:ext uri="{FF2B5EF4-FFF2-40B4-BE49-F238E27FC236}">
                <a16:creationId xmlns:a16="http://schemas.microsoft.com/office/drawing/2014/main" id="{FA651AFD-679E-1C4A-9AE2-3A3036CA4E22}"/>
              </a:ext>
            </a:extLst>
          </p:cNvPr>
          <p:cNvGrpSpPr/>
          <p:nvPr/>
        </p:nvGrpSpPr>
        <p:grpSpPr>
          <a:xfrm>
            <a:off x="3680161" y="3347856"/>
            <a:ext cx="1800493" cy="894080"/>
            <a:chOff x="3837093" y="2990426"/>
            <a:chExt cx="1800493" cy="894080"/>
          </a:xfrm>
        </p:grpSpPr>
        <p:sp>
          <p:nvSpPr>
            <p:cNvPr id="29" name="正方形/長方形 28">
              <a:extLst>
                <a:ext uri="{FF2B5EF4-FFF2-40B4-BE49-F238E27FC236}">
                  <a16:creationId xmlns:a16="http://schemas.microsoft.com/office/drawing/2014/main" id="{A5DB3A78-82B1-384D-BFB3-AF9F154C3E99}"/>
                </a:ext>
              </a:extLst>
            </p:cNvPr>
            <p:cNvSpPr/>
            <p:nvPr/>
          </p:nvSpPr>
          <p:spPr>
            <a:xfrm>
              <a:off x="3837093" y="2990426"/>
              <a:ext cx="1774613" cy="89408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912BF8F8-4727-9C4D-80F1-7D7AACEA31A4}"/>
                </a:ext>
              </a:extLst>
            </p:cNvPr>
            <p:cNvSpPr txBox="1"/>
            <p:nvPr/>
          </p:nvSpPr>
          <p:spPr>
            <a:xfrm>
              <a:off x="3837093" y="3070728"/>
              <a:ext cx="1800493" cy="784830"/>
            </a:xfrm>
            <a:prstGeom prst="rect">
              <a:avLst/>
            </a:prstGeom>
            <a:noFill/>
          </p:spPr>
          <p:txBody>
            <a:bodyPr wrap="none" rtlCol="0">
              <a:spAutoFit/>
            </a:bodyPr>
            <a:lstStyle/>
            <a:p>
              <a:pPr algn="ctr"/>
              <a:r>
                <a:rPr lang="ja-JP" altLang="en-US">
                  <a:solidFill>
                    <a:schemeClr val="bg1"/>
                  </a:solidFill>
                  <a:latin typeface="Meiryo" panose="020B0604030504040204" pitchFamily="34" charset="-128"/>
                  <a:ea typeface="Meiryo" panose="020B0604030504040204" pitchFamily="34" charset="-128"/>
                </a:rPr>
                <a:t>独自性と差別化</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できる部分</a:t>
              </a:r>
              <a:endParaRPr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sz="900">
                  <a:solidFill>
                    <a:schemeClr val="bg1"/>
                  </a:solidFill>
                  <a:latin typeface="Meiryo" panose="020B0604030504040204" pitchFamily="34" charset="-128"/>
                  <a:ea typeface="Meiryo" panose="020B0604030504040204" pitchFamily="34" charset="-128"/>
                </a:rPr>
                <a:t>クルマと人</a:t>
              </a:r>
              <a:r>
                <a:rPr lang="ja-JP" altLang="en-US" sz="900">
                  <a:solidFill>
                    <a:schemeClr val="bg1"/>
                  </a:solidFill>
                  <a:latin typeface="Meiryo" panose="020B0604030504040204" pitchFamily="34" charset="-128"/>
                  <a:ea typeface="Meiryo" panose="020B0604030504040204" pitchFamily="34" charset="-128"/>
                </a:rPr>
                <a:t>とのマッチングなど</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4" name="正方形/長方形 3">
            <a:extLst>
              <a:ext uri="{FF2B5EF4-FFF2-40B4-BE49-F238E27FC236}">
                <a16:creationId xmlns:a16="http://schemas.microsoft.com/office/drawing/2014/main" id="{5EDFE627-C14B-CD03-FDC1-527B561AF91F}"/>
              </a:ext>
            </a:extLst>
          </p:cNvPr>
          <p:cNvSpPr/>
          <p:nvPr/>
        </p:nvSpPr>
        <p:spPr>
          <a:xfrm>
            <a:off x="363462" y="783188"/>
            <a:ext cx="8553738" cy="830997"/>
          </a:xfrm>
          <a:prstGeom prst="rect">
            <a:avLst/>
          </a:prstGeom>
        </p:spPr>
        <p:txBody>
          <a:bodyPr wrap="square">
            <a:spAutoFit/>
          </a:bodyPr>
          <a:lstStyle/>
          <a:p>
            <a:pPr algn="ctr"/>
            <a:r>
              <a:rPr lang="ja-JP" altLang="en-US" sz="2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なるべくプログラム・コードを書かずに</a:t>
            </a:r>
            <a:endParaRPr lang="en-US" altLang="ja-JP" sz="2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事業成果に貢献するサービスを実現する</a:t>
            </a:r>
            <a:endParaRPr lang="ja-JP" altLang="en-US" sz="2400">
              <a:solidFill>
                <a:srgbClr val="0432FF"/>
              </a:solidFill>
              <a:effectLst>
                <a:outerShdw blurRad="50800" dist="38100" dir="2700000" algn="tl" rotWithShape="0">
                  <a:prstClr val="black">
                    <a:alpha val="40000"/>
                  </a:prstClr>
                </a:outerShdw>
              </a:effectLst>
            </a:endParaRPr>
          </a:p>
        </p:txBody>
      </p:sp>
      <p:pic>
        <p:nvPicPr>
          <p:cNvPr id="44" name="図 43">
            <a:extLst>
              <a:ext uri="{FF2B5EF4-FFF2-40B4-BE49-F238E27FC236}">
                <a16:creationId xmlns:a16="http://schemas.microsoft.com/office/drawing/2014/main" id="{060DF135-A898-59B8-BD19-07C126E198A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67216" y="1050471"/>
            <a:ext cx="2575650" cy="2575650"/>
          </a:xfrm>
          <a:prstGeom prst="rect">
            <a:avLst/>
          </a:prstGeom>
        </p:spPr>
      </p:pic>
    </p:spTree>
    <p:extLst>
      <p:ext uri="{BB962C8B-B14F-4D97-AF65-F5344CB8AC3E}">
        <p14:creationId xmlns:p14="http://schemas.microsoft.com/office/powerpoint/2010/main" val="221170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39843D-9A84-CE4E-846D-CB893F9AF3C2}"/>
              </a:ext>
            </a:extLst>
          </p:cNvPr>
          <p:cNvSpPr>
            <a:spLocks noGrp="1"/>
          </p:cNvSpPr>
          <p:nvPr>
            <p:ph type="title"/>
          </p:nvPr>
        </p:nvSpPr>
        <p:spPr/>
        <p:txBody>
          <a:bodyPr/>
          <a:lstStyle/>
          <a:p>
            <a:r>
              <a:rPr lang="ja-JP" altLang="en-US"/>
              <a:t>マイクロサービス・アーキテクチャの</a:t>
            </a:r>
            <a:r>
              <a:rPr lang="en-US" altLang="ja-JP" dirty="0"/>
              <a:t>3</a:t>
            </a:r>
            <a:r>
              <a:rPr lang="ja-JP" altLang="en-US"/>
              <a:t>つの課題</a:t>
            </a:r>
            <a:endParaRPr kumimoji="1" lang="ja-JP" altLang="en-US"/>
          </a:p>
        </p:txBody>
      </p:sp>
      <p:sp>
        <p:nvSpPr>
          <p:cNvPr id="4" name="正方形/長方形 3">
            <a:extLst>
              <a:ext uri="{FF2B5EF4-FFF2-40B4-BE49-F238E27FC236}">
                <a16:creationId xmlns:a16="http://schemas.microsoft.com/office/drawing/2014/main" id="{F316313A-5A14-E441-B85A-C89128497630}"/>
              </a:ext>
            </a:extLst>
          </p:cNvPr>
          <p:cNvSpPr/>
          <p:nvPr/>
        </p:nvSpPr>
        <p:spPr>
          <a:xfrm>
            <a:off x="219615" y="1258227"/>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5A41582-E2D6-1349-B02C-176798407CB7}"/>
              </a:ext>
            </a:extLst>
          </p:cNvPr>
          <p:cNvSpPr/>
          <p:nvPr/>
        </p:nvSpPr>
        <p:spPr>
          <a:xfrm>
            <a:off x="329792" y="141730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2A65EA4-8A82-4842-A36C-EDD1C7CA1F15}"/>
              </a:ext>
            </a:extLst>
          </p:cNvPr>
          <p:cNvSpPr/>
          <p:nvPr/>
        </p:nvSpPr>
        <p:spPr>
          <a:xfrm>
            <a:off x="977864"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6A1D249A-DFB8-1149-BBC5-F4697E5CF8CE}"/>
              </a:ext>
            </a:extLst>
          </p:cNvPr>
          <p:cNvSpPr/>
          <p:nvPr/>
        </p:nvSpPr>
        <p:spPr>
          <a:xfrm>
            <a:off x="1630818"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D08588B-CA20-5244-B087-715C3972989E}"/>
              </a:ext>
            </a:extLst>
          </p:cNvPr>
          <p:cNvSpPr/>
          <p:nvPr/>
        </p:nvSpPr>
        <p:spPr>
          <a:xfrm>
            <a:off x="329792" y="17982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AE8E4289-D2A0-444C-A63C-945A9A005C83}"/>
              </a:ext>
            </a:extLst>
          </p:cNvPr>
          <p:cNvSpPr/>
          <p:nvPr/>
        </p:nvSpPr>
        <p:spPr>
          <a:xfrm>
            <a:off x="986180" y="181267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FC37F155-27E1-8043-A018-4FB69F767D15}"/>
              </a:ext>
            </a:extLst>
          </p:cNvPr>
          <p:cNvSpPr/>
          <p:nvPr/>
        </p:nvSpPr>
        <p:spPr>
          <a:xfrm>
            <a:off x="1630818" y="17982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9FA4FB3-3594-D34B-8337-3C4631C9BEDE}"/>
              </a:ext>
            </a:extLst>
          </p:cNvPr>
          <p:cNvSpPr/>
          <p:nvPr/>
        </p:nvSpPr>
        <p:spPr>
          <a:xfrm>
            <a:off x="2416642"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0948B463-1402-184A-913B-54F5A8EE7785}"/>
              </a:ext>
            </a:extLst>
          </p:cNvPr>
          <p:cNvSpPr/>
          <p:nvPr/>
        </p:nvSpPr>
        <p:spPr>
          <a:xfrm>
            <a:off x="3113686"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32067E4D-8F1C-E24E-B4CE-9310358B7738}"/>
              </a:ext>
            </a:extLst>
          </p:cNvPr>
          <p:cNvSpPr/>
          <p:nvPr/>
        </p:nvSpPr>
        <p:spPr>
          <a:xfrm>
            <a:off x="3810730" y="12634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FFF92EB2-CF22-A44E-B395-F92215A53938}"/>
              </a:ext>
            </a:extLst>
          </p:cNvPr>
          <p:cNvSpPr/>
          <p:nvPr/>
        </p:nvSpPr>
        <p:spPr>
          <a:xfrm>
            <a:off x="2416642" y="192870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58D90F18-2032-E343-A43B-1D4A73A24A29}"/>
              </a:ext>
            </a:extLst>
          </p:cNvPr>
          <p:cNvSpPr/>
          <p:nvPr/>
        </p:nvSpPr>
        <p:spPr>
          <a:xfrm>
            <a:off x="3113686"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0D6C8CDE-8FC5-BE4E-94EC-207C37FB25A2}"/>
              </a:ext>
            </a:extLst>
          </p:cNvPr>
          <p:cNvSpPr/>
          <p:nvPr/>
        </p:nvSpPr>
        <p:spPr>
          <a:xfrm>
            <a:off x="3810730"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9730520A-C643-A040-AE5E-3D5778FA22DF}"/>
              </a:ext>
            </a:extLst>
          </p:cNvPr>
          <p:cNvSpPr txBox="1"/>
          <p:nvPr/>
        </p:nvSpPr>
        <p:spPr>
          <a:xfrm>
            <a:off x="219613" y="2307720"/>
            <a:ext cx="205439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機能間で通信は発生しない</a:t>
            </a:r>
          </a:p>
        </p:txBody>
      </p:sp>
      <p:sp>
        <p:nvSpPr>
          <p:cNvPr id="18" name="テキスト ボックス 17">
            <a:extLst>
              <a:ext uri="{FF2B5EF4-FFF2-40B4-BE49-F238E27FC236}">
                <a16:creationId xmlns:a16="http://schemas.microsoft.com/office/drawing/2014/main" id="{C46F1341-8338-0E4F-A93B-7359B989B649}"/>
              </a:ext>
            </a:extLst>
          </p:cNvPr>
          <p:cNvSpPr txBox="1"/>
          <p:nvPr/>
        </p:nvSpPr>
        <p:spPr>
          <a:xfrm>
            <a:off x="2565458" y="2302403"/>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機能間で通信が行われる</a:t>
            </a:r>
          </a:p>
        </p:txBody>
      </p:sp>
      <p:sp>
        <p:nvSpPr>
          <p:cNvPr id="19" name="正方形/長方形 18">
            <a:extLst>
              <a:ext uri="{FF2B5EF4-FFF2-40B4-BE49-F238E27FC236}">
                <a16:creationId xmlns:a16="http://schemas.microsoft.com/office/drawing/2014/main" id="{48901452-D38B-4E48-8E86-74E2A9751873}"/>
              </a:ext>
            </a:extLst>
          </p:cNvPr>
          <p:cNvSpPr/>
          <p:nvPr/>
        </p:nvSpPr>
        <p:spPr>
          <a:xfrm>
            <a:off x="219614" y="300291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1D55D8A8-3B58-EC4F-86DA-76FD0EC31E43}"/>
              </a:ext>
            </a:extLst>
          </p:cNvPr>
          <p:cNvSpPr/>
          <p:nvPr/>
        </p:nvSpPr>
        <p:spPr>
          <a:xfrm>
            <a:off x="329792" y="313211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DF909899-F0D5-6C4A-A624-5FC928DF506B}"/>
              </a:ext>
            </a:extLst>
          </p:cNvPr>
          <p:cNvSpPr/>
          <p:nvPr/>
        </p:nvSpPr>
        <p:spPr>
          <a:xfrm>
            <a:off x="977864"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879AB4AC-EBFE-7648-82CD-8D53A41CF967}"/>
              </a:ext>
            </a:extLst>
          </p:cNvPr>
          <p:cNvSpPr/>
          <p:nvPr/>
        </p:nvSpPr>
        <p:spPr>
          <a:xfrm>
            <a:off x="1630818"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0B950889-338B-C041-A418-DE974A017814}"/>
              </a:ext>
            </a:extLst>
          </p:cNvPr>
          <p:cNvSpPr/>
          <p:nvPr/>
        </p:nvSpPr>
        <p:spPr>
          <a:xfrm>
            <a:off x="329792" y="351309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56EC974E-4DCF-1044-83FD-6B795E664409}"/>
              </a:ext>
            </a:extLst>
          </p:cNvPr>
          <p:cNvSpPr/>
          <p:nvPr/>
        </p:nvSpPr>
        <p:spPr>
          <a:xfrm>
            <a:off x="977864"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2AFB14E9-E28A-2A48-B1D7-67BC3CBF5901}"/>
              </a:ext>
            </a:extLst>
          </p:cNvPr>
          <p:cNvSpPr/>
          <p:nvPr/>
        </p:nvSpPr>
        <p:spPr>
          <a:xfrm>
            <a:off x="1630818"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88981815-2E51-F641-81FD-555AC83CF803}"/>
              </a:ext>
            </a:extLst>
          </p:cNvPr>
          <p:cNvSpPr/>
          <p:nvPr/>
        </p:nvSpPr>
        <p:spPr>
          <a:xfrm>
            <a:off x="2449493"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D734A814-0773-DE4C-9551-F94B6311011B}"/>
              </a:ext>
            </a:extLst>
          </p:cNvPr>
          <p:cNvSpPr/>
          <p:nvPr/>
        </p:nvSpPr>
        <p:spPr>
          <a:xfrm>
            <a:off x="3113686"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C4A0A443-A197-5E4F-8544-A2E13FF6539C}"/>
              </a:ext>
            </a:extLst>
          </p:cNvPr>
          <p:cNvSpPr/>
          <p:nvPr/>
        </p:nvSpPr>
        <p:spPr>
          <a:xfrm>
            <a:off x="3783513" y="313028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784521A3-333A-174F-B1C1-8F2AD7F68D56}"/>
              </a:ext>
            </a:extLst>
          </p:cNvPr>
          <p:cNvSpPr/>
          <p:nvPr/>
        </p:nvSpPr>
        <p:spPr>
          <a:xfrm>
            <a:off x="2449493"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0AF97062-C2FF-344A-87EC-03CD371D01E4}"/>
              </a:ext>
            </a:extLst>
          </p:cNvPr>
          <p:cNvSpPr/>
          <p:nvPr/>
        </p:nvSpPr>
        <p:spPr>
          <a:xfrm>
            <a:off x="3113686"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F5507EB5-185C-CB44-88FF-12FB961F9468}"/>
              </a:ext>
            </a:extLst>
          </p:cNvPr>
          <p:cNvSpPr/>
          <p:nvPr/>
        </p:nvSpPr>
        <p:spPr>
          <a:xfrm>
            <a:off x="3783513" y="35112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2" name="テキスト ボックス 31">
            <a:extLst>
              <a:ext uri="{FF2B5EF4-FFF2-40B4-BE49-F238E27FC236}">
                <a16:creationId xmlns:a16="http://schemas.microsoft.com/office/drawing/2014/main" id="{58B87339-A43B-7F4A-9C21-BA5FF6F5CB40}"/>
              </a:ext>
            </a:extLst>
          </p:cNvPr>
          <p:cNvSpPr txBox="1"/>
          <p:nvPr/>
        </p:nvSpPr>
        <p:spPr>
          <a:xfrm>
            <a:off x="56138" y="4021614"/>
            <a:ext cx="2404146"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全体をひとつのチームで行うので</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人の入替えやノウハウ共有が容易</a:t>
            </a:r>
          </a:p>
        </p:txBody>
      </p:sp>
      <p:sp>
        <p:nvSpPr>
          <p:cNvPr id="33" name="テキスト ボックス 32">
            <a:extLst>
              <a:ext uri="{FF2B5EF4-FFF2-40B4-BE49-F238E27FC236}">
                <a16:creationId xmlns:a16="http://schemas.microsoft.com/office/drawing/2014/main" id="{47EF4C7A-5A64-804B-9179-F5104210A00A}"/>
              </a:ext>
            </a:extLst>
          </p:cNvPr>
          <p:cNvSpPr txBox="1"/>
          <p:nvPr/>
        </p:nvSpPr>
        <p:spPr>
          <a:xfrm>
            <a:off x="2201999" y="4021614"/>
            <a:ext cx="2400917"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各機能個別に組織が分かれるの</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人の</a:t>
            </a:r>
            <a:r>
              <a:rPr kumimoji="1" lang="ja-JP" altLang="en-US" sz="1050">
                <a:solidFill>
                  <a:schemeClr val="accent6">
                    <a:lumMod val="50000"/>
                  </a:schemeClr>
                </a:solidFill>
                <a:latin typeface="Meiryo" panose="020B0604030504040204" pitchFamily="34" charset="-128"/>
                <a:ea typeface="Meiryo" panose="020B0604030504040204" pitchFamily="34" charset="-128"/>
              </a:rPr>
              <a:t>入替えやノウハウ共有が困難</a:t>
            </a:r>
          </a:p>
        </p:txBody>
      </p:sp>
      <p:sp>
        <p:nvSpPr>
          <p:cNvPr id="34" name="正方形/長方形 33">
            <a:extLst>
              <a:ext uri="{FF2B5EF4-FFF2-40B4-BE49-F238E27FC236}">
                <a16:creationId xmlns:a16="http://schemas.microsoft.com/office/drawing/2014/main" id="{EB861965-A8AA-3949-977C-4D19434ED338}"/>
              </a:ext>
            </a:extLst>
          </p:cNvPr>
          <p:cNvSpPr/>
          <p:nvPr/>
        </p:nvSpPr>
        <p:spPr>
          <a:xfrm>
            <a:off x="219613" y="488292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1CD4FFE2-0B5D-E341-9BDF-759DB5E33D65}"/>
              </a:ext>
            </a:extLst>
          </p:cNvPr>
          <p:cNvSpPr/>
          <p:nvPr/>
        </p:nvSpPr>
        <p:spPr>
          <a:xfrm>
            <a:off x="329791" y="5026937"/>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CD8B7326-2FAF-784F-9642-AFC257EC78A6}"/>
              </a:ext>
            </a:extLst>
          </p:cNvPr>
          <p:cNvSpPr/>
          <p:nvPr/>
        </p:nvSpPr>
        <p:spPr>
          <a:xfrm>
            <a:off x="977864"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602B90A1-68E7-E74C-8219-6D69ECDABC11}"/>
              </a:ext>
            </a:extLst>
          </p:cNvPr>
          <p:cNvSpPr/>
          <p:nvPr/>
        </p:nvSpPr>
        <p:spPr>
          <a:xfrm>
            <a:off x="1630818"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EEBF31A9-1CF8-E74D-BD1E-F2C6257FAC3B}"/>
              </a:ext>
            </a:extLst>
          </p:cNvPr>
          <p:cNvSpPr/>
          <p:nvPr/>
        </p:nvSpPr>
        <p:spPr>
          <a:xfrm>
            <a:off x="329791" y="5407921"/>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9427D863-8346-7C4F-847C-55B15C859C95}"/>
              </a:ext>
            </a:extLst>
          </p:cNvPr>
          <p:cNvSpPr/>
          <p:nvPr/>
        </p:nvSpPr>
        <p:spPr>
          <a:xfrm>
            <a:off x="977864"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00E67159-BAED-E142-804E-7642BE6F23A5}"/>
              </a:ext>
            </a:extLst>
          </p:cNvPr>
          <p:cNvSpPr/>
          <p:nvPr/>
        </p:nvSpPr>
        <p:spPr>
          <a:xfrm>
            <a:off x="1630818"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41" name="テキスト ボックス 40">
            <a:extLst>
              <a:ext uri="{FF2B5EF4-FFF2-40B4-BE49-F238E27FC236}">
                <a16:creationId xmlns:a16="http://schemas.microsoft.com/office/drawing/2014/main" id="{58A336C7-EDB9-0A4E-A1A8-4A296F1C0C57}"/>
              </a:ext>
            </a:extLst>
          </p:cNvPr>
          <p:cNvSpPr txBox="1"/>
          <p:nvPr/>
        </p:nvSpPr>
        <p:spPr>
          <a:xfrm>
            <a:off x="179512" y="5949280"/>
            <a:ext cx="2166504"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過剰分割の影響は内部に留まる</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3">
                    <a:lumMod val="75000"/>
                  </a:schemeClr>
                </a:solidFill>
                <a:latin typeface="Meiryo" panose="020B0604030504040204" pitchFamily="34" charset="-128"/>
                <a:ea typeface="Meiryo" panose="020B0604030504040204" pitchFamily="34" charset="-128"/>
              </a:rPr>
              <a:t>一貫したユーザー体験を提供</a:t>
            </a:r>
            <a:endParaRPr kumimoji="1" lang="ja-JP" altLang="en-US" sz="1050">
              <a:solidFill>
                <a:schemeClr val="accent3">
                  <a:lumMod val="75000"/>
                </a:schemeClr>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504600B-FB20-AA41-8B04-36F98CBCD6CC}"/>
              </a:ext>
            </a:extLst>
          </p:cNvPr>
          <p:cNvSpPr txBox="1"/>
          <p:nvPr/>
        </p:nvSpPr>
        <p:spPr>
          <a:xfrm>
            <a:off x="2108696" y="5953583"/>
            <a:ext cx="2622810"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過剰分割はパフォーマンスを劣化</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機能別に異なるユーザー体験のリスク</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592736F5-D7F8-0645-BCDD-FFFF3AD13C14}"/>
              </a:ext>
            </a:extLst>
          </p:cNvPr>
          <p:cNvSpPr/>
          <p:nvPr/>
        </p:nvSpPr>
        <p:spPr>
          <a:xfrm>
            <a:off x="2449494" y="4904569"/>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DFC30E6D-CEFF-5B4A-B3A2-7C50C23053A5}"/>
              </a:ext>
            </a:extLst>
          </p:cNvPr>
          <p:cNvSpPr/>
          <p:nvPr/>
        </p:nvSpPr>
        <p:spPr>
          <a:xfrm>
            <a:off x="3113686" y="490456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DD632336-1A69-2B46-A87C-8A927979C9D1}"/>
              </a:ext>
            </a:extLst>
          </p:cNvPr>
          <p:cNvSpPr/>
          <p:nvPr/>
        </p:nvSpPr>
        <p:spPr>
          <a:xfrm>
            <a:off x="3783513" y="490274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36EBFBAB-6A6C-7842-9E6F-B1362507EA41}"/>
              </a:ext>
            </a:extLst>
          </p:cNvPr>
          <p:cNvSpPr/>
          <p:nvPr/>
        </p:nvSpPr>
        <p:spPr>
          <a:xfrm>
            <a:off x="2448708" y="5556314"/>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1998BEE8-876D-8047-BE4D-D91A4BD36F5C}"/>
              </a:ext>
            </a:extLst>
          </p:cNvPr>
          <p:cNvSpPr/>
          <p:nvPr/>
        </p:nvSpPr>
        <p:spPr>
          <a:xfrm>
            <a:off x="3112900" y="555631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5" name="正方形/長方形 54">
            <a:extLst>
              <a:ext uri="{FF2B5EF4-FFF2-40B4-BE49-F238E27FC236}">
                <a16:creationId xmlns:a16="http://schemas.microsoft.com/office/drawing/2014/main" id="{8AD93E4C-4E6D-6447-AF0B-57EAB00AA304}"/>
              </a:ext>
            </a:extLst>
          </p:cNvPr>
          <p:cNvSpPr/>
          <p:nvPr/>
        </p:nvSpPr>
        <p:spPr>
          <a:xfrm>
            <a:off x="3782727" y="555448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6" name="テキスト ボックス 55">
            <a:extLst>
              <a:ext uri="{FF2B5EF4-FFF2-40B4-BE49-F238E27FC236}">
                <a16:creationId xmlns:a16="http://schemas.microsoft.com/office/drawing/2014/main" id="{FF17315C-75C0-EA4B-82B0-4C06F414DA8E}"/>
              </a:ext>
            </a:extLst>
          </p:cNvPr>
          <p:cNvSpPr txBox="1"/>
          <p:nvPr/>
        </p:nvSpPr>
        <p:spPr>
          <a:xfrm>
            <a:off x="110866" y="884592"/>
            <a:ext cx="5493812"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１．機能間の通信によりパフォーマンスが出にくい</a:t>
            </a:r>
          </a:p>
        </p:txBody>
      </p:sp>
      <p:sp>
        <p:nvSpPr>
          <p:cNvPr id="57" name="テキスト ボックス 56">
            <a:extLst>
              <a:ext uri="{FF2B5EF4-FFF2-40B4-BE49-F238E27FC236}">
                <a16:creationId xmlns:a16="http://schemas.microsoft.com/office/drawing/2014/main" id="{18BE16A0-865A-9946-804E-3D5772C27CB5}"/>
              </a:ext>
            </a:extLst>
          </p:cNvPr>
          <p:cNvSpPr txBox="1"/>
          <p:nvPr/>
        </p:nvSpPr>
        <p:spPr>
          <a:xfrm>
            <a:off x="108529" y="2634721"/>
            <a:ext cx="8528297" cy="369332"/>
          </a:xfrm>
          <a:prstGeom prst="rect">
            <a:avLst/>
          </a:prstGeom>
          <a:noFill/>
        </p:spPr>
        <p:txBody>
          <a:bodyPr wrap="none" rtlCol="0">
            <a:spAutoFit/>
          </a:bodyPr>
          <a:lstStyle>
            <a:defPPr>
              <a:defRPr lang="ja-JP"/>
            </a:defPPr>
            <a:lvl1pPr>
              <a:defRPr>
                <a:solidFill>
                  <a:schemeClr val="accent6">
                    <a:lumMod val="50000"/>
                  </a:schemeClr>
                </a:solidFill>
                <a:latin typeface="Meiryo" panose="020B0604030504040204" pitchFamily="34" charset="-128"/>
                <a:ea typeface="Meiryo" panose="020B0604030504040204" pitchFamily="34" charset="-128"/>
              </a:defRPr>
            </a:lvl1pPr>
          </a:lstStyle>
          <a:p>
            <a:r>
              <a:rPr lang="ja-JP" altLang="en-US"/>
              <a:t>２．人の入れ替えやノウハウの共有が難しく”人”や”知見” の活用効率が低くなる</a:t>
            </a:r>
          </a:p>
        </p:txBody>
      </p:sp>
      <p:sp>
        <p:nvSpPr>
          <p:cNvPr id="58" name="テキスト ボックス 57">
            <a:extLst>
              <a:ext uri="{FF2B5EF4-FFF2-40B4-BE49-F238E27FC236}">
                <a16:creationId xmlns:a16="http://schemas.microsoft.com/office/drawing/2014/main" id="{D5DE2A89-DFF8-0C40-A4B0-BFF3E2F3256E}"/>
              </a:ext>
            </a:extLst>
          </p:cNvPr>
          <p:cNvSpPr txBox="1"/>
          <p:nvPr/>
        </p:nvSpPr>
        <p:spPr>
          <a:xfrm>
            <a:off x="112491" y="4507255"/>
            <a:ext cx="7340471"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３．プログラム構造次第でパフォーマンスやユーサー体験に悪影響</a:t>
            </a:r>
          </a:p>
        </p:txBody>
      </p:sp>
      <p:pic>
        <p:nvPicPr>
          <p:cNvPr id="63" name="図 62">
            <a:extLst>
              <a:ext uri="{FF2B5EF4-FFF2-40B4-BE49-F238E27FC236}">
                <a16:creationId xmlns:a16="http://schemas.microsoft.com/office/drawing/2014/main" id="{1110E4A2-D550-6B45-8E0B-57B0EFAC135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37505" y="1601503"/>
            <a:ext cx="329456" cy="329456"/>
          </a:xfrm>
          <a:prstGeom prst="rect">
            <a:avLst/>
          </a:prstGeom>
        </p:spPr>
      </p:pic>
      <p:pic>
        <p:nvPicPr>
          <p:cNvPr id="64" name="図 63">
            <a:extLst>
              <a:ext uri="{FF2B5EF4-FFF2-40B4-BE49-F238E27FC236}">
                <a16:creationId xmlns:a16="http://schemas.microsoft.com/office/drawing/2014/main" id="{3BB7E350-CD12-DB4A-B5A6-BFF0A09F6BD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28541" y="1608483"/>
            <a:ext cx="329456" cy="329456"/>
          </a:xfrm>
          <a:prstGeom prst="rect">
            <a:avLst/>
          </a:prstGeom>
        </p:spPr>
      </p:pic>
      <p:pic>
        <p:nvPicPr>
          <p:cNvPr id="65" name="図 64">
            <a:extLst>
              <a:ext uri="{FF2B5EF4-FFF2-40B4-BE49-F238E27FC236}">
                <a16:creationId xmlns:a16="http://schemas.microsoft.com/office/drawing/2014/main" id="{6C5A2C76-A624-654F-B7DC-FF9C8A1F380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40516" y="1615463"/>
            <a:ext cx="329456" cy="329456"/>
          </a:xfrm>
          <a:prstGeom prst="rect">
            <a:avLst/>
          </a:prstGeom>
        </p:spPr>
      </p:pic>
      <p:pic>
        <p:nvPicPr>
          <p:cNvPr id="66" name="図 65">
            <a:extLst>
              <a:ext uri="{FF2B5EF4-FFF2-40B4-BE49-F238E27FC236}">
                <a16:creationId xmlns:a16="http://schemas.microsoft.com/office/drawing/2014/main" id="{51173417-7EED-AF4A-8762-967E6A1CAEE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301356"/>
            <a:ext cx="329456" cy="329456"/>
          </a:xfrm>
          <a:prstGeom prst="rect">
            <a:avLst/>
          </a:prstGeom>
        </p:spPr>
      </p:pic>
      <p:pic>
        <p:nvPicPr>
          <p:cNvPr id="67" name="図 66">
            <a:extLst>
              <a:ext uri="{FF2B5EF4-FFF2-40B4-BE49-F238E27FC236}">
                <a16:creationId xmlns:a16="http://schemas.microsoft.com/office/drawing/2014/main" id="{BC070C6F-4F9F-BC46-B972-2067ADC9C5BB}"/>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301356"/>
            <a:ext cx="329456" cy="329456"/>
          </a:xfrm>
          <a:prstGeom prst="rect">
            <a:avLst/>
          </a:prstGeom>
        </p:spPr>
      </p:pic>
      <p:pic>
        <p:nvPicPr>
          <p:cNvPr id="68" name="図 67">
            <a:extLst>
              <a:ext uri="{FF2B5EF4-FFF2-40B4-BE49-F238E27FC236}">
                <a16:creationId xmlns:a16="http://schemas.microsoft.com/office/drawing/2014/main" id="{86037328-7309-0846-B892-5078E3300866}"/>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943748"/>
            <a:ext cx="329456" cy="329456"/>
          </a:xfrm>
          <a:prstGeom prst="rect">
            <a:avLst/>
          </a:prstGeom>
        </p:spPr>
      </p:pic>
      <p:pic>
        <p:nvPicPr>
          <p:cNvPr id="69" name="図 68">
            <a:extLst>
              <a:ext uri="{FF2B5EF4-FFF2-40B4-BE49-F238E27FC236}">
                <a16:creationId xmlns:a16="http://schemas.microsoft.com/office/drawing/2014/main" id="{22B9A0FE-E4BB-314E-832C-A86DA370C16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943748"/>
            <a:ext cx="329456" cy="329456"/>
          </a:xfrm>
          <a:prstGeom prst="rect">
            <a:avLst/>
          </a:prstGeom>
        </p:spPr>
      </p:pic>
      <p:grpSp>
        <p:nvGrpSpPr>
          <p:cNvPr id="72" name="図形グループ 28">
            <a:extLst>
              <a:ext uri="{FF2B5EF4-FFF2-40B4-BE49-F238E27FC236}">
                <a16:creationId xmlns:a16="http://schemas.microsoft.com/office/drawing/2014/main" id="{7C2FBEDE-1C6B-B345-B598-73B7BC1B40A1}"/>
              </a:ext>
            </a:extLst>
          </p:cNvPr>
          <p:cNvGrpSpPr/>
          <p:nvPr/>
        </p:nvGrpSpPr>
        <p:grpSpPr>
          <a:xfrm>
            <a:off x="2653248" y="3182684"/>
            <a:ext cx="118552" cy="240204"/>
            <a:chOff x="1946324" y="4125162"/>
            <a:chExt cx="969964" cy="2007872"/>
          </a:xfrm>
          <a:solidFill>
            <a:schemeClr val="bg1"/>
          </a:solidFill>
        </p:grpSpPr>
        <p:sp>
          <p:nvSpPr>
            <p:cNvPr id="73" name="円/楕円 72">
              <a:extLst>
                <a:ext uri="{FF2B5EF4-FFF2-40B4-BE49-F238E27FC236}">
                  <a16:creationId xmlns:a16="http://schemas.microsoft.com/office/drawing/2014/main" id="{294461DB-8BB0-954B-97EC-832F0EB96C85}"/>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4" name="フローチャート: 論理積ゲート 73">
              <a:extLst>
                <a:ext uri="{FF2B5EF4-FFF2-40B4-BE49-F238E27FC236}">
                  <a16:creationId xmlns:a16="http://schemas.microsoft.com/office/drawing/2014/main" id="{6B77AAD0-7FF4-CD4A-ADA2-A85E55CFF072}"/>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77" name="図形グループ 28">
            <a:extLst>
              <a:ext uri="{FF2B5EF4-FFF2-40B4-BE49-F238E27FC236}">
                <a16:creationId xmlns:a16="http://schemas.microsoft.com/office/drawing/2014/main" id="{26B17C39-FC93-9843-967D-DA324E948178}"/>
              </a:ext>
            </a:extLst>
          </p:cNvPr>
          <p:cNvGrpSpPr/>
          <p:nvPr/>
        </p:nvGrpSpPr>
        <p:grpSpPr>
          <a:xfrm>
            <a:off x="3342818" y="3182684"/>
            <a:ext cx="118552" cy="240204"/>
            <a:chOff x="1946324" y="4125162"/>
            <a:chExt cx="969964" cy="2007872"/>
          </a:xfrm>
          <a:solidFill>
            <a:schemeClr val="bg1"/>
          </a:solidFill>
        </p:grpSpPr>
        <p:sp>
          <p:nvSpPr>
            <p:cNvPr id="78" name="円/楕円 77">
              <a:extLst>
                <a:ext uri="{FF2B5EF4-FFF2-40B4-BE49-F238E27FC236}">
                  <a16:creationId xmlns:a16="http://schemas.microsoft.com/office/drawing/2014/main" id="{5EB61744-AC33-9F40-AFC7-A94E9D0CC04F}"/>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9" name="フローチャート: 論理積ゲート 78">
              <a:extLst>
                <a:ext uri="{FF2B5EF4-FFF2-40B4-BE49-F238E27FC236}">
                  <a16:creationId xmlns:a16="http://schemas.microsoft.com/office/drawing/2014/main" id="{E9CB7909-FC34-BF41-A484-B89B688990C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0" name="図形グループ 28">
            <a:extLst>
              <a:ext uri="{FF2B5EF4-FFF2-40B4-BE49-F238E27FC236}">
                <a16:creationId xmlns:a16="http://schemas.microsoft.com/office/drawing/2014/main" id="{10B5A1E0-D6A2-784E-94A7-00E19EF48FE6}"/>
              </a:ext>
            </a:extLst>
          </p:cNvPr>
          <p:cNvGrpSpPr/>
          <p:nvPr/>
        </p:nvGrpSpPr>
        <p:grpSpPr>
          <a:xfrm>
            <a:off x="4021358" y="3182684"/>
            <a:ext cx="118552" cy="240204"/>
            <a:chOff x="1946324" y="4125162"/>
            <a:chExt cx="969964" cy="2007872"/>
          </a:xfrm>
          <a:solidFill>
            <a:schemeClr val="bg1"/>
          </a:solidFill>
        </p:grpSpPr>
        <p:sp>
          <p:nvSpPr>
            <p:cNvPr id="81" name="円/楕円 80">
              <a:extLst>
                <a:ext uri="{FF2B5EF4-FFF2-40B4-BE49-F238E27FC236}">
                  <a16:creationId xmlns:a16="http://schemas.microsoft.com/office/drawing/2014/main" id="{DC17EE83-FA9D-9C47-8477-9748CD864EAA}"/>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13423D35-FDE7-1F48-B577-302AD40F2D5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3" name="図形グループ 28">
            <a:extLst>
              <a:ext uri="{FF2B5EF4-FFF2-40B4-BE49-F238E27FC236}">
                <a16:creationId xmlns:a16="http://schemas.microsoft.com/office/drawing/2014/main" id="{85116083-B80B-5948-A7B6-51A91D1489A6}"/>
              </a:ext>
            </a:extLst>
          </p:cNvPr>
          <p:cNvGrpSpPr/>
          <p:nvPr/>
        </p:nvGrpSpPr>
        <p:grpSpPr>
          <a:xfrm>
            <a:off x="2639288" y="3545652"/>
            <a:ext cx="118552" cy="240204"/>
            <a:chOff x="1946324" y="4125162"/>
            <a:chExt cx="969964" cy="2007872"/>
          </a:xfrm>
          <a:solidFill>
            <a:schemeClr val="bg1"/>
          </a:solidFill>
        </p:grpSpPr>
        <p:sp>
          <p:nvSpPr>
            <p:cNvPr id="84" name="円/楕円 83">
              <a:extLst>
                <a:ext uri="{FF2B5EF4-FFF2-40B4-BE49-F238E27FC236}">
                  <a16:creationId xmlns:a16="http://schemas.microsoft.com/office/drawing/2014/main" id="{97ABF99C-850B-824A-995D-86B8885A8EF1}"/>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5" name="フローチャート: 論理積ゲート 84">
              <a:extLst>
                <a:ext uri="{FF2B5EF4-FFF2-40B4-BE49-F238E27FC236}">
                  <a16:creationId xmlns:a16="http://schemas.microsoft.com/office/drawing/2014/main" id="{F8F90794-7EB6-9E4C-8FD5-0D753070E53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6" name="図形グループ 28">
            <a:extLst>
              <a:ext uri="{FF2B5EF4-FFF2-40B4-BE49-F238E27FC236}">
                <a16:creationId xmlns:a16="http://schemas.microsoft.com/office/drawing/2014/main" id="{6EC831A6-4139-614D-A849-E89E3858F15B}"/>
              </a:ext>
            </a:extLst>
          </p:cNvPr>
          <p:cNvGrpSpPr/>
          <p:nvPr/>
        </p:nvGrpSpPr>
        <p:grpSpPr>
          <a:xfrm>
            <a:off x="3328858" y="3545652"/>
            <a:ext cx="118552" cy="240204"/>
            <a:chOff x="1946324" y="4125162"/>
            <a:chExt cx="969964" cy="2007872"/>
          </a:xfrm>
          <a:solidFill>
            <a:schemeClr val="bg1"/>
          </a:solidFill>
        </p:grpSpPr>
        <p:sp>
          <p:nvSpPr>
            <p:cNvPr id="87" name="円/楕円 86">
              <a:extLst>
                <a:ext uri="{FF2B5EF4-FFF2-40B4-BE49-F238E27FC236}">
                  <a16:creationId xmlns:a16="http://schemas.microsoft.com/office/drawing/2014/main" id="{2770E10E-F539-D945-8348-979EF0235A7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8" name="フローチャート: 論理積ゲート 87">
              <a:extLst>
                <a:ext uri="{FF2B5EF4-FFF2-40B4-BE49-F238E27FC236}">
                  <a16:creationId xmlns:a16="http://schemas.microsoft.com/office/drawing/2014/main" id="{ACF0ECE1-C6C7-194C-B15E-4F4B149DC1E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9" name="図形グループ 28">
            <a:extLst>
              <a:ext uri="{FF2B5EF4-FFF2-40B4-BE49-F238E27FC236}">
                <a16:creationId xmlns:a16="http://schemas.microsoft.com/office/drawing/2014/main" id="{0FA840A6-E412-AF45-85D8-7A9DAE99660D}"/>
              </a:ext>
            </a:extLst>
          </p:cNvPr>
          <p:cNvGrpSpPr/>
          <p:nvPr/>
        </p:nvGrpSpPr>
        <p:grpSpPr>
          <a:xfrm>
            <a:off x="4007398" y="3545652"/>
            <a:ext cx="118552" cy="240204"/>
            <a:chOff x="1946324" y="4125162"/>
            <a:chExt cx="969964" cy="2007872"/>
          </a:xfrm>
          <a:solidFill>
            <a:schemeClr val="bg1"/>
          </a:solidFill>
        </p:grpSpPr>
        <p:sp>
          <p:nvSpPr>
            <p:cNvPr id="90" name="円/楕円 89">
              <a:extLst>
                <a:ext uri="{FF2B5EF4-FFF2-40B4-BE49-F238E27FC236}">
                  <a16:creationId xmlns:a16="http://schemas.microsoft.com/office/drawing/2014/main" id="{67D3B4DB-FDEB-3F46-AE22-EFEC0EBDD8F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1" name="フローチャート: 論理積ゲート 90">
              <a:extLst>
                <a:ext uri="{FF2B5EF4-FFF2-40B4-BE49-F238E27FC236}">
                  <a16:creationId xmlns:a16="http://schemas.microsoft.com/office/drawing/2014/main" id="{54544F5D-B2D4-AC4E-9BB6-DAE503AA4F8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2" name="図形グループ 28">
            <a:extLst>
              <a:ext uri="{FF2B5EF4-FFF2-40B4-BE49-F238E27FC236}">
                <a16:creationId xmlns:a16="http://schemas.microsoft.com/office/drawing/2014/main" id="{6863509F-7172-1141-B3A7-1CB55F9FB67C}"/>
              </a:ext>
            </a:extLst>
          </p:cNvPr>
          <p:cNvGrpSpPr/>
          <p:nvPr/>
        </p:nvGrpSpPr>
        <p:grpSpPr>
          <a:xfrm>
            <a:off x="677865" y="3357188"/>
            <a:ext cx="118552" cy="240204"/>
            <a:chOff x="1946324" y="4125162"/>
            <a:chExt cx="969964" cy="2007872"/>
          </a:xfrm>
          <a:solidFill>
            <a:schemeClr val="bg1"/>
          </a:solidFill>
        </p:grpSpPr>
        <p:sp>
          <p:nvSpPr>
            <p:cNvPr id="93" name="円/楕円 92">
              <a:extLst>
                <a:ext uri="{FF2B5EF4-FFF2-40B4-BE49-F238E27FC236}">
                  <a16:creationId xmlns:a16="http://schemas.microsoft.com/office/drawing/2014/main" id="{6C7BB3B8-0217-4543-87E6-40FB4765D382}"/>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4" name="フローチャート: 論理積ゲート 93">
              <a:extLst>
                <a:ext uri="{FF2B5EF4-FFF2-40B4-BE49-F238E27FC236}">
                  <a16:creationId xmlns:a16="http://schemas.microsoft.com/office/drawing/2014/main" id="{0484A3D9-7762-5A46-9918-1A2CD3F62E2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5" name="図形グループ 28">
            <a:extLst>
              <a:ext uri="{FF2B5EF4-FFF2-40B4-BE49-F238E27FC236}">
                <a16:creationId xmlns:a16="http://schemas.microsoft.com/office/drawing/2014/main" id="{4111AF19-F60A-FF44-9CD7-6CCB105E2E56}"/>
              </a:ext>
            </a:extLst>
          </p:cNvPr>
          <p:cNvGrpSpPr/>
          <p:nvPr/>
        </p:nvGrpSpPr>
        <p:grpSpPr>
          <a:xfrm>
            <a:off x="1724532" y="3357188"/>
            <a:ext cx="118552" cy="240204"/>
            <a:chOff x="1946324" y="4125162"/>
            <a:chExt cx="969964" cy="2007872"/>
          </a:xfrm>
          <a:solidFill>
            <a:schemeClr val="bg1"/>
          </a:solidFill>
        </p:grpSpPr>
        <p:sp>
          <p:nvSpPr>
            <p:cNvPr id="96" name="円/楕円 95">
              <a:extLst>
                <a:ext uri="{FF2B5EF4-FFF2-40B4-BE49-F238E27FC236}">
                  <a16:creationId xmlns:a16="http://schemas.microsoft.com/office/drawing/2014/main" id="{68E75B60-904E-9D4C-BB9E-15EAE59CD00D}"/>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7" name="フローチャート: 論理積ゲート 96">
              <a:extLst>
                <a:ext uri="{FF2B5EF4-FFF2-40B4-BE49-F238E27FC236}">
                  <a16:creationId xmlns:a16="http://schemas.microsoft.com/office/drawing/2014/main" id="{D1CF3AA2-3B8C-CE4D-9AAF-C30B88CDCAB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8" name="図形グループ 28">
            <a:extLst>
              <a:ext uri="{FF2B5EF4-FFF2-40B4-BE49-F238E27FC236}">
                <a16:creationId xmlns:a16="http://schemas.microsoft.com/office/drawing/2014/main" id="{BC0A6AF1-0EBD-6642-8AD3-F874B39300D8}"/>
              </a:ext>
            </a:extLst>
          </p:cNvPr>
          <p:cNvGrpSpPr/>
          <p:nvPr/>
        </p:nvGrpSpPr>
        <p:grpSpPr>
          <a:xfrm>
            <a:off x="1191956" y="3719467"/>
            <a:ext cx="118552" cy="240204"/>
            <a:chOff x="1946324" y="4125162"/>
            <a:chExt cx="969964" cy="2007872"/>
          </a:xfrm>
          <a:solidFill>
            <a:schemeClr val="bg1"/>
          </a:solidFill>
        </p:grpSpPr>
        <p:sp>
          <p:nvSpPr>
            <p:cNvPr id="99" name="円/楕円 98">
              <a:extLst>
                <a:ext uri="{FF2B5EF4-FFF2-40B4-BE49-F238E27FC236}">
                  <a16:creationId xmlns:a16="http://schemas.microsoft.com/office/drawing/2014/main" id="{4C5DEFFA-65F3-724A-865E-0BC2375638F8}"/>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0" name="フローチャート: 論理積ゲート 99">
              <a:extLst>
                <a:ext uri="{FF2B5EF4-FFF2-40B4-BE49-F238E27FC236}">
                  <a16:creationId xmlns:a16="http://schemas.microsoft.com/office/drawing/2014/main" id="{B57A423F-22F4-284D-8163-5D984225761A}"/>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101" name="図形グループ 28">
            <a:extLst>
              <a:ext uri="{FF2B5EF4-FFF2-40B4-BE49-F238E27FC236}">
                <a16:creationId xmlns:a16="http://schemas.microsoft.com/office/drawing/2014/main" id="{631EF72B-A45D-8341-B096-FF6453D99202}"/>
              </a:ext>
            </a:extLst>
          </p:cNvPr>
          <p:cNvGrpSpPr/>
          <p:nvPr/>
        </p:nvGrpSpPr>
        <p:grpSpPr>
          <a:xfrm>
            <a:off x="1198936" y="3035412"/>
            <a:ext cx="118552" cy="240204"/>
            <a:chOff x="1946324" y="4125162"/>
            <a:chExt cx="969964" cy="2007872"/>
          </a:xfrm>
          <a:solidFill>
            <a:schemeClr val="bg1"/>
          </a:solidFill>
        </p:grpSpPr>
        <p:sp>
          <p:nvSpPr>
            <p:cNvPr id="102" name="円/楕円 101">
              <a:extLst>
                <a:ext uri="{FF2B5EF4-FFF2-40B4-BE49-F238E27FC236}">
                  <a16:creationId xmlns:a16="http://schemas.microsoft.com/office/drawing/2014/main" id="{877387D9-10E3-424E-8EA8-65F4F524CB93}"/>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3" name="フローチャート: 論理積ゲート 102">
              <a:extLst>
                <a:ext uri="{FF2B5EF4-FFF2-40B4-BE49-F238E27FC236}">
                  <a16:creationId xmlns:a16="http://schemas.microsoft.com/office/drawing/2014/main" id="{F081B0AB-D81B-4443-9557-4D126A319098}"/>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04" name="左カーブ矢印 103">
            <a:extLst>
              <a:ext uri="{FF2B5EF4-FFF2-40B4-BE49-F238E27FC236}">
                <a16:creationId xmlns:a16="http://schemas.microsoft.com/office/drawing/2014/main" id="{F64135B3-7919-974D-9259-4A16772124E1}"/>
              </a:ext>
            </a:extLst>
          </p:cNvPr>
          <p:cNvSpPr/>
          <p:nvPr/>
        </p:nvSpPr>
        <p:spPr>
          <a:xfrm>
            <a:off x="1446655" y="3250233"/>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左カーブ矢印 104">
            <a:extLst>
              <a:ext uri="{FF2B5EF4-FFF2-40B4-BE49-F238E27FC236}">
                <a16:creationId xmlns:a16="http://schemas.microsoft.com/office/drawing/2014/main" id="{29E5FAD0-C5D8-E446-BB8C-AAFB2977BC94}"/>
              </a:ext>
            </a:extLst>
          </p:cNvPr>
          <p:cNvSpPr/>
          <p:nvPr/>
        </p:nvSpPr>
        <p:spPr>
          <a:xfrm rot="10800000">
            <a:off x="866737" y="3213647"/>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204E1D68-5479-CC4D-A4A3-74FCDA5084C6}"/>
              </a:ext>
            </a:extLst>
          </p:cNvPr>
          <p:cNvSpPr/>
          <p:nvPr/>
        </p:nvSpPr>
        <p:spPr>
          <a:xfrm>
            <a:off x="653023" y="5026936"/>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107" name="正方形/長方形 106">
            <a:extLst>
              <a:ext uri="{FF2B5EF4-FFF2-40B4-BE49-F238E27FC236}">
                <a16:creationId xmlns:a16="http://schemas.microsoft.com/office/drawing/2014/main" id="{4F86C589-969F-6C43-AAD2-5455EA004BDC}"/>
              </a:ext>
            </a:extLst>
          </p:cNvPr>
          <p:cNvSpPr/>
          <p:nvPr/>
        </p:nvSpPr>
        <p:spPr>
          <a:xfrm>
            <a:off x="653023" y="5407920"/>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108" name="正方形/長方形 107">
            <a:extLst>
              <a:ext uri="{FF2B5EF4-FFF2-40B4-BE49-F238E27FC236}">
                <a16:creationId xmlns:a16="http://schemas.microsoft.com/office/drawing/2014/main" id="{C70A9FDE-4862-C540-8DDF-FFD6D3D7E04A}"/>
              </a:ext>
            </a:extLst>
          </p:cNvPr>
          <p:cNvSpPr/>
          <p:nvPr/>
        </p:nvSpPr>
        <p:spPr>
          <a:xfrm>
            <a:off x="2779708" y="4902308"/>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28C4D80B-BC3C-2E4F-A19D-C2559B5EBAC7}"/>
              </a:ext>
            </a:extLst>
          </p:cNvPr>
          <p:cNvSpPr/>
          <p:nvPr/>
        </p:nvSpPr>
        <p:spPr>
          <a:xfrm>
            <a:off x="2778922" y="5554053"/>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pic>
        <p:nvPicPr>
          <p:cNvPr id="110" name="図 109">
            <a:extLst>
              <a:ext uri="{FF2B5EF4-FFF2-40B4-BE49-F238E27FC236}">
                <a16:creationId xmlns:a16="http://schemas.microsoft.com/office/drawing/2014/main" id="{C4C4D8F5-D542-2B49-A943-385902D0F2B9}"/>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0524" y="4926008"/>
            <a:ext cx="329456" cy="329456"/>
          </a:xfrm>
          <a:prstGeom prst="rect">
            <a:avLst/>
          </a:prstGeom>
        </p:spPr>
      </p:pic>
      <p:pic>
        <p:nvPicPr>
          <p:cNvPr id="111" name="図 110">
            <a:extLst>
              <a:ext uri="{FF2B5EF4-FFF2-40B4-BE49-F238E27FC236}">
                <a16:creationId xmlns:a16="http://schemas.microsoft.com/office/drawing/2014/main" id="{9A78C084-CDD9-2A41-94E3-6E5F3400368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905222" y="5575492"/>
            <a:ext cx="329456" cy="329456"/>
          </a:xfrm>
          <a:prstGeom prst="rect">
            <a:avLst/>
          </a:prstGeom>
        </p:spPr>
      </p:pic>
      <p:pic>
        <p:nvPicPr>
          <p:cNvPr id="112" name="図 111">
            <a:extLst>
              <a:ext uri="{FF2B5EF4-FFF2-40B4-BE49-F238E27FC236}">
                <a16:creationId xmlns:a16="http://schemas.microsoft.com/office/drawing/2014/main" id="{607D32C5-9CF6-DD42-A62F-A25A38813E8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70032" y="5582981"/>
            <a:ext cx="329456" cy="329456"/>
          </a:xfrm>
          <a:prstGeom prst="rect">
            <a:avLst/>
          </a:prstGeom>
        </p:spPr>
      </p:pic>
      <p:pic>
        <p:nvPicPr>
          <p:cNvPr id="113" name="図 112">
            <a:extLst>
              <a:ext uri="{FF2B5EF4-FFF2-40B4-BE49-F238E27FC236}">
                <a16:creationId xmlns:a16="http://schemas.microsoft.com/office/drawing/2014/main" id="{8C80FFAB-1DCD-E74A-8286-306B55436A5C}"/>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96589" y="4931425"/>
            <a:ext cx="329456" cy="329456"/>
          </a:xfrm>
          <a:prstGeom prst="rect">
            <a:avLst/>
          </a:prstGeom>
        </p:spPr>
      </p:pic>
      <p:pic>
        <p:nvPicPr>
          <p:cNvPr id="114" name="図 113">
            <a:extLst>
              <a:ext uri="{FF2B5EF4-FFF2-40B4-BE49-F238E27FC236}">
                <a16:creationId xmlns:a16="http://schemas.microsoft.com/office/drawing/2014/main" id="{A92D948D-17F9-F546-B7B4-B9254F03D36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25194" y="5244518"/>
            <a:ext cx="329456" cy="329456"/>
          </a:xfrm>
          <a:prstGeom prst="rect">
            <a:avLst/>
          </a:prstGeom>
        </p:spPr>
      </p:pic>
      <p:pic>
        <p:nvPicPr>
          <p:cNvPr id="115" name="図 114">
            <a:extLst>
              <a:ext uri="{FF2B5EF4-FFF2-40B4-BE49-F238E27FC236}">
                <a16:creationId xmlns:a16="http://schemas.microsoft.com/office/drawing/2014/main" id="{D244B0C9-B726-D24B-88C9-D64F8D1E4BFE}"/>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1314" y="5577282"/>
            <a:ext cx="329456" cy="329456"/>
          </a:xfrm>
          <a:prstGeom prst="rect">
            <a:avLst/>
          </a:prstGeom>
        </p:spPr>
      </p:pic>
      <p:pic>
        <p:nvPicPr>
          <p:cNvPr id="116" name="図 115">
            <a:extLst>
              <a:ext uri="{FF2B5EF4-FFF2-40B4-BE49-F238E27FC236}">
                <a16:creationId xmlns:a16="http://schemas.microsoft.com/office/drawing/2014/main" id="{28B26197-CA38-8D44-A5F9-B22BCD0755CD}"/>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69118" y="4947584"/>
            <a:ext cx="329456" cy="329456"/>
          </a:xfrm>
          <a:prstGeom prst="rect">
            <a:avLst/>
          </a:prstGeom>
        </p:spPr>
      </p:pic>
      <p:pic>
        <p:nvPicPr>
          <p:cNvPr id="117" name="図 116">
            <a:extLst>
              <a:ext uri="{FF2B5EF4-FFF2-40B4-BE49-F238E27FC236}">
                <a16:creationId xmlns:a16="http://schemas.microsoft.com/office/drawing/2014/main" id="{DF45F216-69FA-F64C-824D-2202470E44A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96540" y="5244518"/>
            <a:ext cx="329456" cy="329456"/>
          </a:xfrm>
          <a:prstGeom prst="rect">
            <a:avLst/>
          </a:prstGeom>
        </p:spPr>
      </p:pic>
      <p:pic>
        <p:nvPicPr>
          <p:cNvPr id="118" name="図 117">
            <a:extLst>
              <a:ext uri="{FF2B5EF4-FFF2-40B4-BE49-F238E27FC236}">
                <a16:creationId xmlns:a16="http://schemas.microsoft.com/office/drawing/2014/main" id="{418335C7-4520-734C-9AE4-AFBCE364EEF8}"/>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31861" y="5265251"/>
            <a:ext cx="329456" cy="329456"/>
          </a:xfrm>
          <a:prstGeom prst="rect">
            <a:avLst/>
          </a:prstGeom>
        </p:spPr>
      </p:pic>
      <p:pic>
        <p:nvPicPr>
          <p:cNvPr id="119" name="図 118">
            <a:extLst>
              <a:ext uri="{FF2B5EF4-FFF2-40B4-BE49-F238E27FC236}">
                <a16:creationId xmlns:a16="http://schemas.microsoft.com/office/drawing/2014/main" id="{01DE2D0D-BB3A-784A-A231-46EDF462764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55373" y="5244310"/>
            <a:ext cx="329456" cy="329456"/>
          </a:xfrm>
          <a:prstGeom prst="rect">
            <a:avLst/>
          </a:prstGeom>
        </p:spPr>
      </p:pic>
      <p:sp>
        <p:nvSpPr>
          <p:cNvPr id="120" name="正方形/長方形 119">
            <a:extLst>
              <a:ext uri="{FF2B5EF4-FFF2-40B4-BE49-F238E27FC236}">
                <a16:creationId xmlns:a16="http://schemas.microsoft.com/office/drawing/2014/main" id="{25023B85-0F9B-644C-925D-6BEC9496877B}"/>
              </a:ext>
            </a:extLst>
          </p:cNvPr>
          <p:cNvSpPr/>
          <p:nvPr/>
        </p:nvSpPr>
        <p:spPr>
          <a:xfrm>
            <a:off x="4488744" y="1174965"/>
            <a:ext cx="4514312" cy="1384995"/>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通信により組み合わせるという仕組みから、パフォーマンスを出しにくい。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性能向上のため各機能間は非同期通信とし、機能をまたがったトランザクション保証はしないため、正常終了した後に後続処理がエラーとなることも想定した設計が必要。</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個人ユーザー向けの決済処理のような再試行が難しい業務の場合は、実装が難しい。</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1" name="正方形/長方形 120">
            <a:extLst>
              <a:ext uri="{FF2B5EF4-FFF2-40B4-BE49-F238E27FC236}">
                <a16:creationId xmlns:a16="http://schemas.microsoft.com/office/drawing/2014/main" id="{F8746C25-8CC1-F14F-99E9-1CD532D58F44}"/>
              </a:ext>
            </a:extLst>
          </p:cNvPr>
          <p:cNvSpPr/>
          <p:nvPr/>
        </p:nvSpPr>
        <p:spPr>
          <a:xfrm>
            <a:off x="4488744" y="3006321"/>
            <a:ext cx="4514312" cy="1200329"/>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マイクロサービスを適用したアプリケーションを作るには、個々の機能と同じように独立し完結した組織でなければならないが、それができる保証はない。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チームごとに独自文化が形成されチーム間でスキルの共用が難しい。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文化の違いから人的ローテーションも難しくなる。</a:t>
            </a:r>
            <a:endParaRPr lang="en-US" altLang="ja-JP" sz="1200" dirty="0">
              <a:solidFill>
                <a:srgbClr val="333333"/>
              </a:solidFill>
              <a:latin typeface="メイリオ" panose="020B0604030504040204" pitchFamily="34" charset="-128"/>
              <a:ea typeface="メイリオ" panose="020B0604030504040204" pitchFamily="34" charset="-128"/>
            </a:endParaRPr>
          </a:p>
        </p:txBody>
      </p:sp>
      <p:sp>
        <p:nvSpPr>
          <p:cNvPr id="122" name="正方形/長方形 121">
            <a:extLst>
              <a:ext uri="{FF2B5EF4-FFF2-40B4-BE49-F238E27FC236}">
                <a16:creationId xmlns:a16="http://schemas.microsoft.com/office/drawing/2014/main" id="{F3DE9E89-0A0A-B24E-A361-D80C7416410F}"/>
              </a:ext>
            </a:extLst>
          </p:cNvPr>
          <p:cNvSpPr/>
          <p:nvPr/>
        </p:nvSpPr>
        <p:spPr>
          <a:xfrm>
            <a:off x="4488744" y="4904510"/>
            <a:ext cx="4572000" cy="1200329"/>
          </a:xfrm>
          <a:prstGeom prst="rect">
            <a:avLst/>
          </a:prstGeom>
        </p:spPr>
        <p:txBody>
          <a:bodyPr>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マイクロサービスの利点を生かすには、機能の境界を適切に設定することが必須となるが、分ける範囲を誤れば機能間の通信が大量に発生する。</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分けるべきであった機能を一つにしてしまえば保守性や再利用性などのメリットが満たせない。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独自性がすぎるとユーザー体験がちぐはぐになってしまう。</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3" name="正方形/長方形 122">
            <a:extLst>
              <a:ext uri="{FF2B5EF4-FFF2-40B4-BE49-F238E27FC236}">
                <a16:creationId xmlns:a16="http://schemas.microsoft.com/office/drawing/2014/main" id="{8401471F-6597-3541-96E3-45171B846E87}"/>
              </a:ext>
            </a:extLst>
          </p:cNvPr>
          <p:cNvSpPr/>
          <p:nvPr/>
        </p:nvSpPr>
        <p:spPr>
          <a:xfrm>
            <a:off x="3301159" y="6479756"/>
            <a:ext cx="5796136" cy="215444"/>
          </a:xfrm>
          <a:prstGeom prst="rect">
            <a:avLst/>
          </a:prstGeom>
        </p:spPr>
        <p:txBody>
          <a:bodyPr wrap="square">
            <a:spAutoFit/>
          </a:bodyPr>
          <a:lstStyle/>
          <a:p>
            <a:pPr algn="r"/>
            <a:r>
              <a:rPr lang="ja-JP" altLang="en-US" sz="800" dirty="0">
                <a:solidFill>
                  <a:schemeClr val="bg1">
                    <a:lumMod val="50000"/>
                  </a:schemeClr>
                </a:solidFill>
                <a:latin typeface="メイリオ" panose="020B0604030504040204" pitchFamily="34" charset="-128"/>
                <a:ea typeface="メイリオ" panose="020B0604030504040204" pitchFamily="34" charset="-128"/>
              </a:rPr>
              <a:t>「</a:t>
            </a:r>
            <a:r>
              <a:rPr lang="ja-JP" altLang="en-US" sz="800" dirty="0">
                <a:solidFill>
                  <a:schemeClr val="bg1">
                    <a:lumMod val="50000"/>
                  </a:schemeClr>
                </a:solidFill>
                <a:latin typeface="メイリオ" panose="020B0604030504040204" pitchFamily="34" charset="-128"/>
                <a:ea typeface="メイリオ" panose="020B0604030504040204" pitchFamily="34" charset="-128"/>
                <a:hlinkClick r:id="rId3"/>
              </a:rPr>
              <a:t>これなら分かる！ マイクロサービス（入門編）～モノリスと比較した特徴、利点と課題（</a:t>
            </a:r>
            <a:r>
              <a:rPr lang="en-US" altLang="ja-JP" sz="800" dirty="0">
                <a:solidFill>
                  <a:schemeClr val="bg1">
                    <a:lumMod val="50000"/>
                  </a:schemeClr>
                </a:solidFill>
                <a:latin typeface="メイリオ" panose="020B0604030504040204" pitchFamily="34" charset="-128"/>
                <a:ea typeface="メイリオ" panose="020B0604030504040204" pitchFamily="34" charset="-128"/>
                <a:hlinkClick r:id="rId3"/>
              </a:rPr>
              <a:t>CodeZine</a:t>
            </a:r>
            <a:r>
              <a:rPr lang="ja-JP" altLang="en-US" sz="800" dirty="0">
                <a:solidFill>
                  <a:schemeClr val="bg1">
                    <a:lumMod val="50000"/>
                  </a:schemeClr>
                </a:solidFill>
                <a:latin typeface="メイリオ" panose="020B0604030504040204" pitchFamily="34" charset="-128"/>
                <a:ea typeface="メイリオ" panose="020B0604030504040204" pitchFamily="34" charset="-128"/>
                <a:hlinkClick r:id="rId3"/>
              </a:rPr>
              <a:t>）</a:t>
            </a:r>
            <a:r>
              <a:rPr lang="ja-JP" altLang="en-US" sz="800" dirty="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dirty="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1607934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8DD07-BCBA-B684-DA4C-077161080FAB}"/>
            </a:ext>
          </a:extLst>
        </p:cNvPr>
        <p:cNvGrpSpPr/>
        <p:nvPr/>
      </p:nvGrpSpPr>
      <p:grpSpPr>
        <a:xfrm>
          <a:off x="0" y="0"/>
          <a:ext cx="0" cy="0"/>
          <a:chOff x="0" y="0"/>
          <a:chExt cx="0" cy="0"/>
        </a:xfrm>
      </p:grpSpPr>
      <p:sp>
        <p:nvSpPr>
          <p:cNvPr id="52" name="タイトル 51">
            <a:extLst>
              <a:ext uri="{FF2B5EF4-FFF2-40B4-BE49-F238E27FC236}">
                <a16:creationId xmlns:a16="http://schemas.microsoft.com/office/drawing/2014/main" id="{BE5A0021-2CC0-2561-6AC7-394DA6986CAA}"/>
              </a:ext>
            </a:extLst>
          </p:cNvPr>
          <p:cNvSpPr>
            <a:spLocks noGrp="1"/>
          </p:cNvSpPr>
          <p:nvPr>
            <p:ph type="title"/>
          </p:nvPr>
        </p:nvSpPr>
        <p:spPr/>
        <p:txBody>
          <a:bodyPr/>
          <a:lstStyle/>
          <a:p>
            <a:r>
              <a:rPr lang="ja-JP" altLang="en-US"/>
              <a:t>参考：</a:t>
            </a:r>
            <a:r>
              <a:rPr lang="en-US" altLang="ja-JP" dirty="0"/>
              <a:t>Modern IT</a:t>
            </a:r>
            <a:r>
              <a:rPr lang="ja-JP" altLang="en-US"/>
              <a:t>の特徴</a:t>
            </a:r>
          </a:p>
        </p:txBody>
      </p:sp>
      <p:graphicFrame>
        <p:nvGraphicFramePr>
          <p:cNvPr id="53" name="表 52">
            <a:extLst>
              <a:ext uri="{FF2B5EF4-FFF2-40B4-BE49-F238E27FC236}">
                <a16:creationId xmlns:a16="http://schemas.microsoft.com/office/drawing/2014/main" id="{C4FB7AE4-BFA1-58C7-18B5-5143BFEB75C1}"/>
              </a:ext>
            </a:extLst>
          </p:cNvPr>
          <p:cNvGraphicFramePr>
            <a:graphicFrameLocks noGrp="1"/>
          </p:cNvGraphicFramePr>
          <p:nvPr/>
        </p:nvGraphicFramePr>
        <p:xfrm>
          <a:off x="522515" y="744215"/>
          <a:ext cx="8098970" cy="5904464"/>
        </p:xfrm>
        <a:graphic>
          <a:graphicData uri="http://schemas.openxmlformats.org/drawingml/2006/table">
            <a:tbl>
              <a:tblPr>
                <a:tableStyleId>{5C22544A-7EE6-4342-B048-85BDC9FD1C3A}</a:tableStyleId>
              </a:tblPr>
              <a:tblGrid>
                <a:gridCol w="1481466">
                  <a:extLst>
                    <a:ext uri="{9D8B030D-6E8A-4147-A177-3AD203B41FA5}">
                      <a16:colId xmlns:a16="http://schemas.microsoft.com/office/drawing/2014/main" val="1743900112"/>
                    </a:ext>
                  </a:extLst>
                </a:gridCol>
                <a:gridCol w="3308752">
                  <a:extLst>
                    <a:ext uri="{9D8B030D-6E8A-4147-A177-3AD203B41FA5}">
                      <a16:colId xmlns:a16="http://schemas.microsoft.com/office/drawing/2014/main" val="1437458345"/>
                    </a:ext>
                  </a:extLst>
                </a:gridCol>
                <a:gridCol w="3308752">
                  <a:extLst>
                    <a:ext uri="{9D8B030D-6E8A-4147-A177-3AD203B41FA5}">
                      <a16:colId xmlns:a16="http://schemas.microsoft.com/office/drawing/2014/main" val="701415010"/>
                    </a:ext>
                  </a:extLst>
                </a:gridCol>
              </a:tblGrid>
              <a:tr h="261919">
                <a:tc>
                  <a:txBody>
                    <a:bodyPr/>
                    <a:lstStyle/>
                    <a:p>
                      <a:pPr algn="ctr" fontAlgn="ctr"/>
                      <a:endParaRPr lang="ja-JP" altLang="en-US" sz="8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noFill/>
                  </a:tcPr>
                </a:tc>
                <a:tc>
                  <a:txBody>
                    <a:bodyPr/>
                    <a:lstStyle/>
                    <a:p>
                      <a:pPr algn="ctr" fontAlgn="ctr"/>
                      <a:r>
                        <a:rPr lang="en" sz="1200" u="none" strike="noStrike" dirty="0">
                          <a:solidFill>
                            <a:schemeClr val="bg1"/>
                          </a:solidFill>
                          <a:effectLst/>
                          <a:latin typeface="Meiryo" panose="020B0604030504040204" pitchFamily="34" charset="-128"/>
                          <a:ea typeface="Meiryo" panose="020B0604030504040204" pitchFamily="34" charset="-128"/>
                        </a:rPr>
                        <a:t>Legacy IT</a:t>
                      </a:r>
                      <a:endParaRPr lang="en" sz="1200" b="1" i="0" u="none" strike="noStrike" dirty="0">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75000"/>
                      </a:schemeClr>
                    </a:solidFill>
                  </a:tcPr>
                </a:tc>
                <a:tc>
                  <a:txBody>
                    <a:bodyPr/>
                    <a:lstStyle/>
                    <a:p>
                      <a:pPr algn="ctr" fontAlgn="ctr"/>
                      <a:r>
                        <a:rPr lang="en" sz="1200" u="none" strike="noStrike" dirty="0">
                          <a:solidFill>
                            <a:schemeClr val="bg1"/>
                          </a:solidFill>
                          <a:effectLst/>
                          <a:latin typeface="Meiryo" panose="020B0604030504040204" pitchFamily="34" charset="-128"/>
                          <a:ea typeface="Meiryo" panose="020B0604030504040204" pitchFamily="34" charset="-128"/>
                        </a:rPr>
                        <a:t>Modern IT</a:t>
                      </a:r>
                      <a:endParaRPr lang="en" sz="1200" b="1" i="0" u="none" strike="noStrike" dirty="0">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rgbClr val="0070C0"/>
                    </a:solidFill>
                  </a:tcPr>
                </a:tc>
                <a:extLst>
                  <a:ext uri="{0D108BD9-81ED-4DB2-BD59-A6C34878D82A}">
                    <a16:rowId xmlns:a16="http://schemas.microsoft.com/office/drawing/2014/main" val="1658359430"/>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目的</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仕様書通り、</a:t>
                      </a:r>
                      <a:r>
                        <a:rPr lang="en" sz="600" u="none" strike="noStrike" dirty="0">
                          <a:effectLst/>
                          <a:latin typeface="Meiryo" panose="020B0604030504040204" pitchFamily="34" charset="-128"/>
                          <a:ea typeface="Meiryo" panose="020B0604030504040204" pitchFamily="34" charset="-128"/>
                        </a:rPr>
                        <a:t>QCD</a:t>
                      </a:r>
                      <a:r>
                        <a:rPr lang="ja-JP" altLang="en-US" sz="600" u="none" strike="noStrike">
                          <a:effectLst/>
                          <a:latin typeface="Meiryo" panose="020B0604030504040204" pitchFamily="34" charset="-128"/>
                          <a:ea typeface="Meiryo" panose="020B0604030504040204" pitchFamily="34" charset="-128"/>
                        </a:rPr>
                        <a:t>を守って</a:t>
                      </a:r>
                      <a:r>
                        <a:rPr lang="en" sz="600" u="none" strike="noStrike" dirty="0">
                          <a:effectLst/>
                          <a:latin typeface="Meiryo" panose="020B0604030504040204" pitchFamily="34" charset="-128"/>
                          <a:ea typeface="Meiryo" panose="020B0604030504040204" pitchFamily="34" charset="-128"/>
                        </a:rPr>
                        <a:t>IT</a:t>
                      </a:r>
                      <a:r>
                        <a:rPr lang="ja-JP" altLang="en-US" sz="600" u="none" strike="noStrike">
                          <a:effectLst/>
                          <a:latin typeface="Meiryo" panose="020B0604030504040204" pitchFamily="34" charset="-128"/>
                          <a:ea typeface="Meiryo" panose="020B0604030504040204" pitchFamily="34" charset="-128"/>
                        </a:rPr>
                        <a:t>システム完成させて納品する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業務の成果に貢献するために、現場の要請に対してジャストインタイムで</a:t>
                      </a:r>
                      <a:r>
                        <a:rPr lang="en" sz="600" u="none" strike="noStrike" dirty="0">
                          <a:effectLst/>
                          <a:latin typeface="Meiryo" panose="020B0604030504040204" pitchFamily="34" charset="-128"/>
                          <a:ea typeface="Meiryo" panose="020B0604030504040204" pitchFamily="34" charset="-128"/>
                        </a:rPr>
                        <a:t>IT</a:t>
                      </a:r>
                      <a:r>
                        <a:rPr lang="ja-JP" altLang="en-US" sz="600" u="none" strike="noStrike">
                          <a:effectLst/>
                          <a:latin typeface="Meiryo" panose="020B0604030504040204" pitchFamily="34" charset="-128"/>
                          <a:ea typeface="Meiryo" panose="020B0604030504040204" pitchFamily="34" charset="-128"/>
                        </a:rPr>
                        <a:t>サービスを提供する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809248028"/>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開発思想</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テイラー主義（大量ロット生産の概念適用）</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トヨタ（</a:t>
                      </a:r>
                      <a:r>
                        <a:rPr lang="en" sz="600" u="none" strike="noStrike" dirty="0">
                          <a:effectLst/>
                          <a:latin typeface="Meiryo" panose="020B0604030504040204" pitchFamily="34" charset="-128"/>
                          <a:ea typeface="Meiryo" panose="020B0604030504040204" pitchFamily="34" charset="-128"/>
                        </a:rPr>
                        <a:t>TPS/</a:t>
                      </a:r>
                      <a:r>
                        <a:rPr lang="ja-JP" altLang="en-US" sz="600" u="none" strike="noStrike">
                          <a:effectLst/>
                          <a:latin typeface="Meiryo" panose="020B0604030504040204" pitchFamily="34" charset="-128"/>
                          <a:ea typeface="Meiryo" panose="020B0604030504040204" pitchFamily="34" charset="-128"/>
                        </a:rPr>
                        <a:t>リーン）主義（</a:t>
                      </a:r>
                      <a:r>
                        <a:rPr lang="en" sz="600" u="none" strike="noStrike" dirty="0">
                          <a:effectLst/>
                          <a:latin typeface="Meiryo" panose="020B0604030504040204" pitchFamily="34" charset="-128"/>
                          <a:ea typeface="Meiryo" panose="020B0604030504040204" pitchFamily="34" charset="-128"/>
                        </a:rPr>
                        <a:t>JIT</a:t>
                      </a:r>
                      <a:r>
                        <a:rPr lang="ja-JP" altLang="en-US" sz="600" u="none" strike="noStrike">
                          <a:effectLst/>
                          <a:latin typeface="Meiryo" panose="020B0604030504040204" pitchFamily="34" charset="-128"/>
                          <a:ea typeface="Meiryo" panose="020B0604030504040204" pitchFamily="34" charset="-128"/>
                        </a:rPr>
                        <a:t>での一個流し生産の概念適用）</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817338539"/>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適用される主な開発手法</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ウォーターフォール開発　他</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アジャイル開発　他</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693809724"/>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開発スタイル</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工事（仕様書の内容を細分化し、</a:t>
                      </a:r>
                      <a:r>
                        <a:rPr lang="en" sz="600" u="none" strike="noStrike">
                          <a:effectLst/>
                          <a:latin typeface="Meiryo" panose="020B0604030504040204" pitchFamily="34" charset="-128"/>
                          <a:ea typeface="Meiryo" panose="020B0604030504040204" pitchFamily="34" charset="-128"/>
                        </a:rPr>
                        <a:t>PM</a:t>
                      </a:r>
                      <a:r>
                        <a:rPr lang="ja-JP" altLang="en-US" sz="600" u="none" strike="noStrike">
                          <a:effectLst/>
                          <a:latin typeface="Meiryo" panose="020B0604030504040204" pitchFamily="34" charset="-128"/>
                          <a:ea typeface="Meiryo" panose="020B0604030504040204" pitchFamily="34" charset="-128"/>
                        </a:rPr>
                        <a:t>が管理監督して、手分けして全体を仕上げる）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設計（ユーザーのニーズに応じて、ひとり／チームが自律的に全体を仕上げる）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616679051"/>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テスト方法</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マニュアル・テスト</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自動テスト（テスト駆動開発／テストファースト）</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228547362"/>
                  </a:ext>
                </a:extLst>
              </a:tr>
              <a:tr h="227927">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運用スタイル</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開発完了時点が最終機能。劣化や陳腐化を遅らせるための保守（修繕）作業。トラブルの影響範囲は大きく、安定稼働は絶対で、システム停止は最悪の事態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開発終了後も、継続して機能を向上、カイゼンし続ける。問題があったら直ちに改修、短時間で復旧、影響範囲を局限化（マイクロサービス化）</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505956323"/>
                  </a:ext>
                </a:extLst>
              </a:tr>
              <a:tr h="34188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運用エンジニアの業務</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問い合わせ窓口業務・定められたオペレーションを繰り返す定常業務・トラブルに対応する障害対応業務・インフラに関する管理業務（構成管理やキャパシティー管理）など</a:t>
                      </a:r>
                      <a:br>
                        <a:rPr lang="ja-JP" altLang="en-US" sz="600" u="none" strike="noStrike">
                          <a:effectLst/>
                          <a:latin typeface="Meiryo" panose="020B0604030504040204" pitchFamily="34" charset="-128"/>
                          <a:ea typeface="Meiryo" panose="020B0604030504040204" pitchFamily="34" charset="-128"/>
                        </a:rPr>
                      </a:br>
                      <a:r>
                        <a:rPr lang="ja-JP" altLang="en-US" sz="600" u="none" strike="noStrike">
                          <a:effectLst/>
                          <a:latin typeface="Meiryo" panose="020B0604030504040204" pitchFamily="34" charset="-128"/>
                          <a:ea typeface="Meiryo" panose="020B0604030504040204" pitchFamily="34" charset="-128"/>
                        </a:rPr>
                        <a:t>＊オペレーターとしての役割</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変更への即応性や信頼性の高いシステム基盤を設計・運用管理の自動化</a:t>
                      </a:r>
                      <a:r>
                        <a:rPr lang="en-US" altLang="ja-JP" sz="600" u="none" strike="noStrike" dirty="0">
                          <a:effectLst/>
                          <a:latin typeface="Meiryo" panose="020B0604030504040204" pitchFamily="34" charset="-128"/>
                          <a:ea typeface="Meiryo" panose="020B0604030504040204" pitchFamily="34" charset="-128"/>
                        </a:rPr>
                        <a:t>/</a:t>
                      </a:r>
                      <a:r>
                        <a:rPr lang="ja-JP" altLang="en-US" sz="600" u="none" strike="noStrike">
                          <a:effectLst/>
                          <a:latin typeface="Meiryo" panose="020B0604030504040204" pitchFamily="34" charset="-128"/>
                          <a:ea typeface="Meiryo" panose="020B0604030504040204" pitchFamily="34" charset="-128"/>
                        </a:rPr>
                        <a:t>自律化の仕組みを設計と構築・開発者が利用しやすい標準化されたポリシーやルールの整備　など</a:t>
                      </a:r>
                      <a:br>
                        <a:rPr lang="ja-JP" altLang="en-US" sz="600" u="none" strike="noStrike">
                          <a:effectLst/>
                          <a:latin typeface="Meiryo" panose="020B0604030504040204" pitchFamily="34" charset="-128"/>
                          <a:ea typeface="Meiryo" panose="020B0604030504040204" pitchFamily="34" charset="-128"/>
                        </a:rPr>
                      </a:br>
                      <a:r>
                        <a:rPr lang="ja-JP" altLang="en-US" sz="600" u="none" strike="noStrike">
                          <a:effectLst/>
                          <a:latin typeface="Meiryo" panose="020B0604030504040204" pitchFamily="34" charset="-128"/>
                          <a:ea typeface="Meiryo" panose="020B0604030504040204" pitchFamily="34" charset="-128"/>
                        </a:rPr>
                        <a:t>＊</a:t>
                      </a:r>
                      <a:r>
                        <a:rPr lang="en" sz="600" u="none" strike="noStrike" dirty="0" err="1">
                          <a:effectLst/>
                          <a:latin typeface="Meiryo" panose="020B0604030504040204" pitchFamily="34" charset="-128"/>
                          <a:ea typeface="Meiryo" panose="020B0604030504040204" pitchFamily="34" charset="-128"/>
                        </a:rPr>
                        <a:t>SRE（Site</a:t>
                      </a:r>
                      <a:r>
                        <a:rPr lang="en" sz="600" u="none" strike="noStrike" dirty="0">
                          <a:effectLst/>
                          <a:latin typeface="Meiryo" panose="020B0604030504040204" pitchFamily="34" charset="-128"/>
                          <a:ea typeface="Meiryo" panose="020B0604030504040204" pitchFamily="34" charset="-128"/>
                        </a:rPr>
                        <a:t> Reliability Engineering）</a:t>
                      </a:r>
                      <a:r>
                        <a:rPr lang="ja-JP" altLang="en-US" sz="600" u="none" strike="noStrike">
                          <a:effectLst/>
                          <a:latin typeface="Meiryo" panose="020B0604030504040204" pitchFamily="34" charset="-128"/>
                          <a:ea typeface="Meiryo" panose="020B0604030504040204" pitchFamily="34" charset="-128"/>
                        </a:rPr>
                        <a:t>としての役割拡大</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975679009"/>
                  </a:ext>
                </a:extLst>
              </a:tr>
              <a:tr h="25335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フォローアップ</a:t>
                      </a:r>
                      <a:br>
                        <a:rPr lang="ja-JP" altLang="en-US" sz="800" u="none" strike="noStrike">
                          <a:solidFill>
                            <a:schemeClr val="bg1"/>
                          </a:solidFill>
                          <a:effectLst/>
                          <a:latin typeface="Meiryo" panose="020B0604030504040204" pitchFamily="34" charset="-128"/>
                          <a:ea typeface="Meiryo" panose="020B0604030504040204" pitchFamily="34" charset="-128"/>
                        </a:rPr>
                      </a:br>
                      <a:r>
                        <a:rPr lang="ja-JP" altLang="en-US" sz="800" u="none" strike="noStrike">
                          <a:solidFill>
                            <a:schemeClr val="bg1"/>
                          </a:solidFill>
                          <a:effectLst/>
                          <a:latin typeface="Meiryo" panose="020B0604030504040204" pitchFamily="34" charset="-128"/>
                          <a:ea typeface="Meiryo" panose="020B0604030504040204" pitchFamily="34" charset="-128"/>
                        </a:rPr>
                        <a:t>サービス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保守サービスや</a:t>
                      </a:r>
                      <a:r>
                        <a:rPr lang="en" sz="600" u="none" strike="noStrike" dirty="0" err="1">
                          <a:effectLst/>
                          <a:latin typeface="Meiryo" panose="020B0604030504040204" pitchFamily="34" charset="-128"/>
                          <a:ea typeface="Meiryo" panose="020B0604030504040204" pitchFamily="34" charset="-128"/>
                        </a:rPr>
                        <a:t>Technial</a:t>
                      </a:r>
                      <a:r>
                        <a:rPr lang="en" sz="600" u="none" strike="noStrike" dirty="0">
                          <a:effectLst/>
                          <a:latin typeface="Meiryo" panose="020B0604030504040204" pitchFamily="34" charset="-128"/>
                          <a:ea typeface="Meiryo" panose="020B0604030504040204" pitchFamily="34" charset="-128"/>
                        </a:rPr>
                        <a:t> Account Manager</a:t>
                      </a:r>
                      <a:r>
                        <a:rPr lang="ja-JP" altLang="en-US" sz="600" u="none" strike="noStrike">
                          <a:effectLst/>
                          <a:latin typeface="Meiryo" panose="020B0604030504040204" pitchFamily="34" charset="-128"/>
                          <a:ea typeface="Meiryo" panose="020B0604030504040204" pitchFamily="34" charset="-128"/>
                        </a:rPr>
                        <a:t>サービス（受動的・障害やトラブル対応や</a:t>
                      </a:r>
                      <a:r>
                        <a:rPr lang="en" sz="600" u="none" strike="noStrike" dirty="0">
                          <a:effectLst/>
                          <a:latin typeface="Meiryo" panose="020B0604030504040204" pitchFamily="34" charset="-128"/>
                          <a:ea typeface="Meiryo" panose="020B0604030504040204" pitchFamily="34" charset="-128"/>
                        </a:rPr>
                        <a:t>QA</a:t>
                      </a:r>
                      <a:r>
                        <a:rPr lang="ja-JP" altLang="en-US" sz="600" u="none" strike="noStrike">
                          <a:effectLst/>
                          <a:latin typeface="Meiryo" panose="020B0604030504040204" pitchFamily="34" charset="-128"/>
                          <a:ea typeface="Meiryo" panose="020B0604030504040204" pitchFamily="34" charset="-128"/>
                        </a:rPr>
                        <a:t>など）</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en" sz="600" u="none" strike="noStrike" dirty="0">
                          <a:effectLst/>
                          <a:latin typeface="Meiryo" panose="020B0604030504040204" pitchFamily="34" charset="-128"/>
                          <a:ea typeface="Meiryo" panose="020B0604030504040204" pitchFamily="34" charset="-128"/>
                        </a:rPr>
                        <a:t>Customer Service Manager</a:t>
                      </a:r>
                      <a:r>
                        <a:rPr lang="ja-JP" altLang="en-US" sz="600" u="none" strike="noStrike">
                          <a:effectLst/>
                          <a:latin typeface="Meiryo" panose="020B0604030504040204" pitchFamily="34" charset="-128"/>
                          <a:ea typeface="Meiryo" panose="020B0604030504040204" pitchFamily="34" charset="-128"/>
                        </a:rPr>
                        <a:t>サービス（能動的・利活用コンサルや業務コンサルなど）</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933264897"/>
                  </a:ext>
                </a:extLst>
              </a:tr>
              <a:tr h="227927">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開発と運用の関係</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開発運用の役割分離　開発できたら安定稼働に問題がないかを十分に時間をかけてテストしてから本番環境へ移行</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en" sz="600" u="none" strike="noStrike" dirty="0">
                          <a:effectLst/>
                          <a:latin typeface="Meiryo" panose="020B0604030504040204" pitchFamily="34" charset="-128"/>
                          <a:ea typeface="Meiryo" panose="020B0604030504040204" pitchFamily="34" charset="-128"/>
                        </a:rPr>
                        <a:t>DevOps（</a:t>
                      </a:r>
                      <a:r>
                        <a:rPr lang="ja-JP" altLang="en-US" sz="600" u="none" strike="noStrike">
                          <a:effectLst/>
                          <a:latin typeface="Meiryo" panose="020B0604030504040204" pitchFamily="34" charset="-128"/>
                          <a:ea typeface="Meiryo" panose="020B0604030504040204" pitchFamily="34" charset="-128"/>
                        </a:rPr>
                        <a:t>開発と運用の協調・協力体制） 開発できたら即本番移行、それでも安定稼働を実現できるシステム環境作りを重視</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4226582438"/>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契約形態</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受託請負、準委任、派遣など</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定額準委任、コンサルティング、顧問、プロフィット・シェアやレベニュー・シェアなど</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783313975"/>
                  </a:ext>
                </a:extLst>
              </a:tr>
              <a:tr h="25335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プロダクトやサービス</a:t>
                      </a:r>
                      <a:br>
                        <a:rPr lang="en-US" altLang="ja-JP" sz="800" u="none" strike="noStrike" dirty="0">
                          <a:solidFill>
                            <a:schemeClr val="bg1"/>
                          </a:solidFill>
                          <a:effectLst/>
                          <a:latin typeface="Meiryo" panose="020B0604030504040204" pitchFamily="34" charset="-128"/>
                          <a:ea typeface="Meiryo" panose="020B0604030504040204" pitchFamily="34" charset="-128"/>
                        </a:rPr>
                      </a:br>
                      <a:r>
                        <a:rPr lang="ja-JP" altLang="en-US" sz="800" u="none" strike="noStrike">
                          <a:solidFill>
                            <a:schemeClr val="bg1"/>
                          </a:solidFill>
                          <a:effectLst/>
                          <a:latin typeface="Meiryo" panose="020B0604030504040204" pitchFamily="34" charset="-128"/>
                          <a:ea typeface="Meiryo" panose="020B0604030504040204" pitchFamily="34" charset="-128"/>
                        </a:rPr>
                        <a:t>お金のもらい方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en" sz="600" u="none" strike="noStrike" dirty="0">
                          <a:effectLst/>
                          <a:latin typeface="Meiryo" panose="020B0604030504040204" pitchFamily="34" charset="-128"/>
                          <a:ea typeface="Meiryo" panose="020B0604030504040204" pitchFamily="34" charset="-128"/>
                        </a:rPr>
                        <a:t>SW</a:t>
                      </a:r>
                      <a:r>
                        <a:rPr lang="ja-JP" altLang="en-US" sz="600" u="none" strike="noStrike">
                          <a:effectLst/>
                          <a:latin typeface="Meiryo" panose="020B0604030504040204" pitchFamily="34" charset="-128"/>
                          <a:ea typeface="Meiryo" panose="020B0604030504040204" pitchFamily="34" charset="-128"/>
                        </a:rPr>
                        <a:t>ライセンス </a:t>
                      </a:r>
                      <a:r>
                        <a:rPr lang="en" sz="600" u="none" strike="noStrike" dirty="0">
                          <a:effectLst/>
                          <a:latin typeface="Meiryo" panose="020B0604030504040204" pitchFamily="34" charset="-128"/>
                          <a:ea typeface="Meiryo" panose="020B0604030504040204" pitchFamily="34" charset="-128"/>
                        </a:rPr>
                        <a:t>or HW</a:t>
                      </a:r>
                      <a:r>
                        <a:rPr lang="ja-JP" altLang="en-US" sz="600" u="none" strike="noStrike">
                          <a:effectLst/>
                          <a:latin typeface="Meiryo" panose="020B0604030504040204" pitchFamily="34" charset="-128"/>
                          <a:ea typeface="Meiryo" panose="020B0604030504040204" pitchFamily="34" charset="-128"/>
                        </a:rPr>
                        <a:t>購入費用＋保守費用</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サブスクリプション </a:t>
                      </a:r>
                      <a:r>
                        <a:rPr lang="en" sz="600" u="none" strike="noStrike" dirty="0">
                          <a:effectLst/>
                          <a:latin typeface="Meiryo" panose="020B0604030504040204" pitchFamily="34" charset="-128"/>
                          <a:ea typeface="Meiryo" panose="020B0604030504040204" pitchFamily="34" charset="-128"/>
                        </a:rPr>
                        <a:t>or </a:t>
                      </a:r>
                      <a:r>
                        <a:rPr lang="ja-JP" altLang="en-US" sz="600" u="none" strike="noStrike">
                          <a:effectLst/>
                          <a:latin typeface="Meiryo" panose="020B0604030504040204" pitchFamily="34" charset="-128"/>
                          <a:ea typeface="Meiryo" panose="020B0604030504040204" pitchFamily="34" charset="-128"/>
                        </a:rPr>
                        <a:t>月額従量課金</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451130563"/>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提供価値</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工数提供</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顧客のビジネスの成果（但し、金額算定の手段として工数を使う）</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823156047"/>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業績評価基準</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稼働率と売上金額</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顧客満足と利益額</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253897596"/>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予算の考え方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コスト／減価償却した範囲での投資（実質経費）</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投資／ビジネス･ニーズに応じて投資</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524946263"/>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収益の考え方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少しでも安くが正義（常に削減圧力がかかり続けるので、工数は増えても利益は上げにくい）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投資対効果が正義（事業の成果が上がれば投資は拡大し売上や利益は拡大する）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532733745"/>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求められるスキル</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専門分野のエンジニア</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フルスタック･エンジニア</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190074511"/>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エンジニアの評価</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稼働率と稼働時間（工数を増やす）</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生産性とスキル（スキルを伸ばす）</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4034162350"/>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基本テクノロジー</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物理マシン、仮想化、構造化プログラミング</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コンテナ、サーバーレス、マイクロサービス</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782017090"/>
                  </a:ext>
                </a:extLst>
              </a:tr>
              <a:tr h="25335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テクノロジー</a:t>
                      </a:r>
                      <a:br>
                        <a:rPr lang="ja-JP" altLang="en-US" sz="800" u="none" strike="noStrike">
                          <a:solidFill>
                            <a:schemeClr val="bg1"/>
                          </a:solidFill>
                          <a:effectLst/>
                          <a:latin typeface="Meiryo" panose="020B0604030504040204" pitchFamily="34" charset="-128"/>
                          <a:ea typeface="Meiryo" panose="020B0604030504040204" pitchFamily="34" charset="-128"/>
                        </a:rPr>
                      </a:br>
                      <a:r>
                        <a:rPr lang="ja-JP" altLang="en-US" sz="800" u="none" strike="noStrike">
                          <a:solidFill>
                            <a:schemeClr val="bg1"/>
                          </a:solidFill>
                          <a:effectLst/>
                          <a:latin typeface="Meiryo" panose="020B0604030504040204" pitchFamily="34" charset="-128"/>
                          <a:ea typeface="Meiryo" panose="020B0604030504040204" pitchFamily="34" charset="-128"/>
                        </a:rPr>
                        <a:t>リフレッシュ期間</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en-US" altLang="ja-JP" sz="600" u="none" strike="noStrike" dirty="0">
                          <a:effectLst/>
                          <a:latin typeface="Meiryo" panose="020B0604030504040204" pitchFamily="34" charset="-128"/>
                          <a:ea typeface="Meiryo" panose="020B0604030504040204" pitchFamily="34" charset="-128"/>
                        </a:rPr>
                        <a:t>4-5</a:t>
                      </a:r>
                      <a:r>
                        <a:rPr lang="ja-JP" altLang="en-US" sz="600" u="none" strike="noStrike">
                          <a:effectLst/>
                          <a:latin typeface="Meiryo" panose="020B0604030504040204" pitchFamily="34" charset="-128"/>
                          <a:ea typeface="Meiryo" panose="020B0604030504040204" pitchFamily="34" charset="-128"/>
                        </a:rPr>
                        <a:t>年または永遠</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en-US" altLang="ja-JP" sz="600" u="none" strike="noStrike" dirty="0">
                          <a:effectLst/>
                          <a:latin typeface="Meiryo" panose="020B0604030504040204" pitchFamily="34" charset="-128"/>
                          <a:ea typeface="Meiryo" panose="020B0604030504040204" pitchFamily="34" charset="-128"/>
                        </a:rPr>
                        <a:t>1-2</a:t>
                      </a:r>
                      <a:r>
                        <a:rPr lang="ja-JP" altLang="en-US" sz="600" u="none" strike="noStrike">
                          <a:effectLst/>
                          <a:latin typeface="Meiryo" panose="020B0604030504040204" pitchFamily="34" charset="-128"/>
                          <a:ea typeface="Meiryo" panose="020B0604030504040204" pitchFamily="34" charset="-128"/>
                        </a:rPr>
                        <a:t>年または半年</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999013977"/>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組織</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ヒエラルキー</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フラット</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565243653"/>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事務手続き</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紙の書類と捺印（オンラインで処理しても印刷して捺印しなければならないことも多い）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オンライン（大幅に権限委譲しているので報告のみで済むことも多い）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844380942"/>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使用するツール</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en" sz="600" u="none" strike="noStrike" dirty="0" err="1">
                          <a:effectLst/>
                          <a:latin typeface="Meiryo" panose="020B0604030504040204" pitchFamily="34" charset="-128"/>
                          <a:ea typeface="Meiryo" panose="020B0604030504040204" pitchFamily="34" charset="-128"/>
                        </a:rPr>
                        <a:t>Excel、MS</a:t>
                      </a:r>
                      <a:r>
                        <a:rPr lang="en" sz="600" u="none" strike="noStrike" dirty="0">
                          <a:effectLst/>
                          <a:latin typeface="Meiryo" panose="020B0604030504040204" pitchFamily="34" charset="-128"/>
                          <a:ea typeface="Meiryo" panose="020B0604030504040204" pitchFamily="34" charset="-128"/>
                        </a:rPr>
                        <a:t> Project、</a:t>
                      </a:r>
                      <a:r>
                        <a:rPr lang="ja-JP" altLang="en-US" sz="600" u="none" strike="noStrike">
                          <a:effectLst/>
                          <a:latin typeface="Meiryo" panose="020B0604030504040204" pitchFamily="34" charset="-128"/>
                          <a:ea typeface="Meiryo" panose="020B0604030504040204" pitchFamily="34" charset="-128"/>
                        </a:rPr>
                        <a:t>ファイルサーバー、電子メール</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en" sz="600" u="none" strike="noStrike">
                          <a:effectLst/>
                          <a:latin typeface="Meiryo" panose="020B0604030504040204" pitchFamily="34" charset="-128"/>
                          <a:ea typeface="Meiryo" panose="020B0604030504040204" pitchFamily="34" charset="-128"/>
                        </a:rPr>
                        <a:t>GitHub、Atlacian Cofuluence、JIRA、Slack</a:t>
                      </a:r>
                      <a:endParaRPr lang="en"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872476241"/>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情報共有</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日報</a:t>
                      </a:r>
                      <a:r>
                        <a:rPr lang="en-US" altLang="ja-JP" sz="600" u="none" strike="noStrike" dirty="0">
                          <a:effectLst/>
                          <a:latin typeface="Meiryo" panose="020B0604030504040204" pitchFamily="34" charset="-128"/>
                          <a:ea typeface="Meiryo" panose="020B0604030504040204" pitchFamily="34" charset="-128"/>
                        </a:rPr>
                        <a:t>&amp;</a:t>
                      </a:r>
                      <a:r>
                        <a:rPr lang="ja-JP" altLang="en-US" sz="600" u="none" strike="noStrike">
                          <a:effectLst/>
                          <a:latin typeface="Meiryo" panose="020B0604030504040204" pitchFamily="34" charset="-128"/>
                          <a:ea typeface="Meiryo" panose="020B0604030504040204" pitchFamily="34" charset="-128"/>
                        </a:rPr>
                        <a:t>週報、形式的な進捗会議と会議終了後の実質的な議論</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朝会でのスタンドアップミーティング、振り返り、</a:t>
                      </a:r>
                      <a:r>
                        <a:rPr lang="en" sz="600" u="none" strike="noStrike">
                          <a:effectLst/>
                          <a:latin typeface="Meiryo" panose="020B0604030504040204" pitchFamily="34" charset="-128"/>
                          <a:ea typeface="Meiryo" panose="020B0604030504040204" pitchFamily="34" charset="-128"/>
                        </a:rPr>
                        <a:t>KPT</a:t>
                      </a:r>
                      <a:endParaRPr lang="en"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81941195"/>
                  </a:ext>
                </a:extLst>
              </a:tr>
              <a:tr h="25335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クラウド･サービス</a:t>
                      </a:r>
                      <a:br>
                        <a:rPr lang="ja-JP" altLang="en-US" sz="800" u="none" strike="noStrike">
                          <a:solidFill>
                            <a:schemeClr val="bg1"/>
                          </a:solidFill>
                          <a:effectLst/>
                          <a:latin typeface="Meiryo" panose="020B0604030504040204" pitchFamily="34" charset="-128"/>
                          <a:ea typeface="Meiryo" panose="020B0604030504040204" pitchFamily="34" charset="-128"/>
                        </a:rPr>
                      </a:br>
                      <a:r>
                        <a:rPr lang="ja-JP" altLang="en-US" sz="800" u="none" strike="noStrike">
                          <a:solidFill>
                            <a:schemeClr val="bg1"/>
                          </a:solidFill>
                          <a:effectLst/>
                          <a:latin typeface="Meiryo" panose="020B0604030504040204" pitchFamily="34" charset="-128"/>
                          <a:ea typeface="Meiryo" panose="020B0604030504040204" pitchFamily="34" charset="-128"/>
                        </a:rPr>
                        <a:t>の利用</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使えるクラウドサービスがプロキシーで制限されている（抜け穴はある／ダブルスタンダード）</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使えるクラウド･サービスに制限はない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545543731"/>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社内情報へのアクセス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原則非公開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原則公開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376696383"/>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作業用の</a:t>
                      </a:r>
                      <a:r>
                        <a:rPr lang="en" sz="800" u="none" strike="noStrike" dirty="0">
                          <a:solidFill>
                            <a:schemeClr val="bg1"/>
                          </a:solidFill>
                          <a:effectLst/>
                          <a:latin typeface="Meiryo" panose="020B0604030504040204" pitchFamily="34" charset="-128"/>
                          <a:ea typeface="Meiryo" panose="020B0604030504040204" pitchFamily="34" charset="-128"/>
                        </a:rPr>
                        <a:t>PC</a:t>
                      </a:r>
                      <a:endParaRPr lang="en" sz="800" b="0" i="0" u="none" strike="noStrike" dirty="0">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会社の提供するロースペック</a:t>
                      </a:r>
                      <a:r>
                        <a:rPr lang="en" sz="600" u="none" strike="noStrike" dirty="0">
                          <a:effectLst/>
                          <a:latin typeface="Meiryo" panose="020B0604030504040204" pitchFamily="34" charset="-128"/>
                          <a:ea typeface="Meiryo" panose="020B0604030504040204" pitchFamily="34" charset="-128"/>
                        </a:rPr>
                        <a:t>PC</a:t>
                      </a:r>
                      <a:r>
                        <a:rPr lang="ja-JP" altLang="en-US" sz="600" u="none" strike="noStrike">
                          <a:effectLst/>
                          <a:latin typeface="Meiryo" panose="020B0604030504040204" pitchFamily="34" charset="-128"/>
                          <a:ea typeface="Meiryo" panose="020B0604030504040204" pitchFamily="34" charset="-128"/>
                        </a:rPr>
                        <a:t>と</a:t>
                      </a:r>
                      <a:r>
                        <a:rPr lang="en" sz="600" u="none" strike="noStrike" dirty="0" err="1">
                          <a:effectLst/>
                          <a:latin typeface="Meiryo" panose="020B0604030504040204" pitchFamily="34" charset="-128"/>
                          <a:ea typeface="Meiryo" panose="020B0604030504040204" pitchFamily="34" charset="-128"/>
                        </a:rPr>
                        <a:t>DaaS</a:t>
                      </a:r>
                      <a:endParaRPr lang="en" sz="600" b="0" i="0" u="none" strike="noStrike" dirty="0">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自分の好きなハイスペック</a:t>
                      </a:r>
                      <a:r>
                        <a:rPr lang="en" sz="600" u="none" strike="noStrike">
                          <a:effectLst/>
                          <a:latin typeface="Meiryo" panose="020B0604030504040204" pitchFamily="34" charset="-128"/>
                          <a:ea typeface="Meiryo" panose="020B0604030504040204" pitchFamily="34" charset="-128"/>
                        </a:rPr>
                        <a:t>PC</a:t>
                      </a:r>
                      <a:r>
                        <a:rPr lang="ja-JP" altLang="en-US" sz="600" u="none" strike="noStrike">
                          <a:effectLst/>
                          <a:latin typeface="Meiryo" panose="020B0604030504040204" pitchFamily="34" charset="-128"/>
                          <a:ea typeface="Meiryo" panose="020B0604030504040204" pitchFamily="34" charset="-128"/>
                        </a:rPr>
                        <a:t>と</a:t>
                      </a:r>
                      <a:r>
                        <a:rPr lang="en" sz="600" u="none" strike="noStrike">
                          <a:effectLst/>
                          <a:latin typeface="Meiryo" panose="020B0604030504040204" pitchFamily="34" charset="-128"/>
                          <a:ea typeface="Meiryo" panose="020B0604030504040204" pitchFamily="34" charset="-128"/>
                        </a:rPr>
                        <a:t>BYOD</a:t>
                      </a:r>
                      <a:endParaRPr lang="en"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404854153"/>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作業場所</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自社のオフィスまたは客先内の指定場所／机</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自分のパフォーマンスを最も発揮できる場所</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364870993"/>
                  </a:ext>
                </a:extLst>
              </a:tr>
              <a:tr h="191040">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オフィス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狭い机がきっちり並べられたオフィス、フリーアドレスとは名ばかりの指定席</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ゆったりとしたスペースにカオスな空間、気分に応じて好きな場所（ぴかぴかで新しいとは限らない）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461927249"/>
                  </a:ext>
                </a:extLst>
              </a:tr>
              <a:tr h="227927">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社外での講演や発表</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社外での講演や発表は原則制限、申請や承認きが必要で手間がかかる、あるいは、手続きが明文化されていない、または知られてない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社外での講演や発表は原則自由、むしろ奨励される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4116683146"/>
                  </a:ext>
                </a:extLst>
              </a:tr>
              <a:tr h="227927">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社外の研修</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社外の研修に参加するには申請や承認が必要。手間がかかるので、休暇を取って自腹で参加。</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社外の研修に参加することは奨励。予算の範囲で自分で自由に選択。あるいは会社が紹介。自発的に勉強会に参加。</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557281193"/>
                  </a:ext>
                </a:extLst>
              </a:tr>
              <a:tr h="25335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プレゼンテーション</a:t>
                      </a:r>
                      <a:br>
                        <a:rPr lang="ja-JP" altLang="en-US" sz="800" u="none" strike="noStrike">
                          <a:solidFill>
                            <a:schemeClr val="bg1"/>
                          </a:solidFill>
                          <a:effectLst/>
                          <a:latin typeface="Meiryo" panose="020B0604030504040204" pitchFamily="34" charset="-128"/>
                          <a:ea typeface="Meiryo" panose="020B0604030504040204" pitchFamily="34" charset="-128"/>
                        </a:rPr>
                      </a:br>
                      <a:r>
                        <a:rPr lang="ja-JP" altLang="en-US" sz="800" u="none" strike="noStrike">
                          <a:solidFill>
                            <a:schemeClr val="bg1"/>
                          </a:solidFill>
                          <a:effectLst/>
                          <a:latin typeface="Meiryo" panose="020B0604030504040204" pitchFamily="34" charset="-128"/>
                          <a:ea typeface="Meiryo" panose="020B0604030504040204" pitchFamily="34" charset="-128"/>
                        </a:rPr>
                        <a:t>スタイル</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パワーポイント</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現物によるデモ</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663575814"/>
                  </a:ext>
                </a:extLst>
              </a:tr>
              <a:tr h="227927">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スキルアップの方法</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会社が開催する研修、および現場での経験</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コミュニティや自主的勉強会、および現場での経験</a:t>
                      </a:r>
                      <a:br>
                        <a:rPr lang="ja-JP" altLang="en-US" sz="600" u="none" strike="noStrike">
                          <a:effectLst/>
                          <a:latin typeface="Meiryo" panose="020B0604030504040204" pitchFamily="34" charset="-128"/>
                          <a:ea typeface="Meiryo" panose="020B0604030504040204" pitchFamily="34" charset="-128"/>
                        </a:rPr>
                      </a:br>
                      <a:r>
                        <a:rPr lang="ja-JP" altLang="en-US" sz="600" u="none" strike="noStrike">
                          <a:effectLst/>
                          <a:latin typeface="Meiryo" panose="020B0604030504040204" pitchFamily="34" charset="-128"/>
                          <a:ea typeface="Meiryo" panose="020B0604030504040204" pitchFamily="34" charset="-128"/>
                        </a:rPr>
                        <a:t>企業や個人のテックブログ、技術の公式ドキュメント、</a:t>
                      </a:r>
                      <a:r>
                        <a:rPr lang="en" sz="600" u="none" strike="noStrike" dirty="0" err="1">
                          <a:effectLst/>
                          <a:latin typeface="Meiryo" panose="020B0604030504040204" pitchFamily="34" charset="-128"/>
                          <a:ea typeface="Meiryo" panose="020B0604030504040204" pitchFamily="34" charset="-128"/>
                        </a:rPr>
                        <a:t>qiita</a:t>
                      </a:r>
                      <a:r>
                        <a:rPr lang="en" sz="600" u="none" strike="noStrike" dirty="0">
                          <a:effectLst/>
                          <a:latin typeface="Meiryo" panose="020B0604030504040204" pitchFamily="34" charset="-128"/>
                          <a:ea typeface="Meiryo" panose="020B0604030504040204" pitchFamily="34" charset="-128"/>
                        </a:rPr>
                        <a:t>、</a:t>
                      </a:r>
                      <a:r>
                        <a:rPr lang="ja-JP" altLang="en-US" sz="600" u="none" strike="noStrike">
                          <a:effectLst/>
                          <a:latin typeface="Meiryo" panose="020B0604030504040204" pitchFamily="34" charset="-128"/>
                          <a:ea typeface="Meiryo" panose="020B0604030504040204" pitchFamily="34" charset="-128"/>
                        </a:rPr>
                        <a:t>および</a:t>
                      </a:r>
                      <a:r>
                        <a:rPr lang="en" sz="600" u="none" strike="noStrike" dirty="0">
                          <a:effectLst/>
                          <a:latin typeface="Meiryo" panose="020B0604030504040204" pitchFamily="34" charset="-128"/>
                          <a:ea typeface="Meiryo" panose="020B0604030504040204" pitchFamily="34" charset="-128"/>
                        </a:rPr>
                        <a:t>SNS</a:t>
                      </a:r>
                      <a:r>
                        <a:rPr lang="ja-JP" altLang="en-US" sz="600" u="none" strike="noStrike">
                          <a:effectLst/>
                          <a:latin typeface="Meiryo" panose="020B0604030504040204" pitchFamily="34" charset="-128"/>
                          <a:ea typeface="Meiryo" panose="020B0604030504040204" pitchFamily="34" charset="-128"/>
                        </a:rPr>
                        <a:t>での情報収集</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407845971"/>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服装</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スーツとネクタイ</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en" sz="600" u="none" strike="noStrike" dirty="0">
                          <a:effectLst/>
                          <a:latin typeface="Meiryo" panose="020B0604030504040204" pitchFamily="34" charset="-128"/>
                          <a:ea typeface="Meiryo" panose="020B0604030504040204" pitchFamily="34" charset="-128"/>
                        </a:rPr>
                        <a:t>T</a:t>
                      </a:r>
                      <a:r>
                        <a:rPr lang="ja-JP" altLang="en-US" sz="600" u="none" strike="noStrike">
                          <a:effectLst/>
                          <a:latin typeface="Meiryo" panose="020B0604030504040204" pitchFamily="34" charset="-128"/>
                          <a:ea typeface="Meiryo" panose="020B0604030504040204" pitchFamily="34" charset="-128"/>
                        </a:rPr>
                        <a:t>シャツとジーンズ（</a:t>
                      </a:r>
                      <a:r>
                        <a:rPr lang="en" sz="600" u="none" strike="noStrike" dirty="0">
                          <a:effectLst/>
                          <a:latin typeface="Meiryo" panose="020B0604030504040204" pitchFamily="34" charset="-128"/>
                          <a:ea typeface="Meiryo" panose="020B0604030504040204" pitchFamily="34" charset="-128"/>
                        </a:rPr>
                        <a:t>TPO）</a:t>
                      </a:r>
                      <a:endParaRPr lang="en" sz="600" b="0" i="0" u="none" strike="noStrike" dirty="0">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59038368"/>
                  </a:ext>
                </a:extLst>
              </a:tr>
            </a:tbl>
          </a:graphicData>
        </a:graphic>
      </p:graphicFrame>
    </p:spTree>
    <p:extLst>
      <p:ext uri="{BB962C8B-B14F-4D97-AF65-F5344CB8AC3E}">
        <p14:creationId xmlns:p14="http://schemas.microsoft.com/office/powerpoint/2010/main" val="35942874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ノーコード開発</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ローコード開発</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092199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13B0D0-915C-C541-BFEC-BFD14F65920C}"/>
              </a:ext>
            </a:extLst>
          </p:cNvPr>
          <p:cNvSpPr>
            <a:spLocks noGrp="1"/>
          </p:cNvSpPr>
          <p:nvPr>
            <p:ph type="title"/>
          </p:nvPr>
        </p:nvSpPr>
        <p:spPr/>
        <p:txBody>
          <a:bodyPr/>
          <a:lstStyle/>
          <a:p>
            <a:r>
              <a:rPr kumimoji="1" lang="ja-JP" altLang="en-US"/>
              <a:t>ノー・コード／ロー・コード／プロ・コード</a:t>
            </a:r>
          </a:p>
        </p:txBody>
      </p:sp>
      <p:sp>
        <p:nvSpPr>
          <p:cNvPr id="4" name="正方形/長方形 3">
            <a:extLst>
              <a:ext uri="{FF2B5EF4-FFF2-40B4-BE49-F238E27FC236}">
                <a16:creationId xmlns:a16="http://schemas.microsoft.com/office/drawing/2014/main" id="{86DAF7BC-1DA5-454C-BA5E-4B855D334361}"/>
              </a:ext>
            </a:extLst>
          </p:cNvPr>
          <p:cNvSpPr/>
          <p:nvPr/>
        </p:nvSpPr>
        <p:spPr>
          <a:xfrm>
            <a:off x="539552" y="908720"/>
            <a:ext cx="2664296" cy="4680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45F0EC3-8A69-304F-AD4C-DF0265AE5282}"/>
              </a:ext>
            </a:extLst>
          </p:cNvPr>
          <p:cNvSpPr/>
          <p:nvPr/>
        </p:nvSpPr>
        <p:spPr>
          <a:xfrm>
            <a:off x="3239852" y="909666"/>
            <a:ext cx="2664296" cy="46795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E4B0713-8C82-C740-9271-64B233514E63}"/>
              </a:ext>
            </a:extLst>
          </p:cNvPr>
          <p:cNvSpPr/>
          <p:nvPr/>
        </p:nvSpPr>
        <p:spPr>
          <a:xfrm>
            <a:off x="5940152" y="908720"/>
            <a:ext cx="2664296" cy="46795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08A018B-4E6D-A541-ADAF-6D9D7BE38809}"/>
              </a:ext>
            </a:extLst>
          </p:cNvPr>
          <p:cNvSpPr txBox="1"/>
          <p:nvPr/>
        </p:nvSpPr>
        <p:spPr>
          <a:xfrm>
            <a:off x="10099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ノー・コード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No-Code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CF04142-B6A4-8F41-B521-06CCFA38189B}"/>
              </a:ext>
            </a:extLst>
          </p:cNvPr>
          <p:cNvSpPr txBox="1"/>
          <p:nvPr/>
        </p:nvSpPr>
        <p:spPr>
          <a:xfrm>
            <a:off x="37102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ロー・コード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Low-Code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6B245AAB-05E4-6E4F-9B6B-3DE46F7ADD97}"/>
              </a:ext>
            </a:extLst>
          </p:cNvPr>
          <p:cNvSpPr txBox="1"/>
          <p:nvPr/>
        </p:nvSpPr>
        <p:spPr>
          <a:xfrm>
            <a:off x="64105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プロ・コード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Pro-Code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970AFDDE-016A-344C-A662-406DD1E15413}"/>
              </a:ext>
            </a:extLst>
          </p:cNvPr>
          <p:cNvSpPr/>
          <p:nvPr/>
        </p:nvSpPr>
        <p:spPr>
          <a:xfrm>
            <a:off x="611560" y="1776903"/>
            <a:ext cx="5220580" cy="5929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3955B5D5-5933-3D49-9222-EABACC7BCE74}"/>
              </a:ext>
            </a:extLst>
          </p:cNvPr>
          <p:cNvSpPr txBox="1"/>
          <p:nvPr/>
        </p:nvSpPr>
        <p:spPr>
          <a:xfrm>
            <a:off x="611560" y="1846662"/>
            <a:ext cx="5220580" cy="523220"/>
          </a:xfrm>
          <a:prstGeom prst="rect">
            <a:avLst/>
          </a:prstGeom>
          <a:noFill/>
        </p:spPr>
        <p:txBody>
          <a:bodyPr wrap="squar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プログラム・コードを書くことなく、</a:t>
            </a:r>
            <a:r>
              <a:rPr kumimoji="1" lang="en-US" altLang="ja-JP" sz="1400" dirty="0">
                <a:solidFill>
                  <a:schemeClr val="bg1"/>
                </a:solidFill>
                <a:latin typeface="Meiryo" panose="020B0604030504040204" pitchFamily="34" charset="-128"/>
                <a:ea typeface="Meiryo" panose="020B0604030504040204" pitchFamily="34" charset="-128"/>
              </a:rPr>
              <a:t>GUI</a:t>
            </a:r>
            <a:r>
              <a:rPr lang="ja-JP" altLang="en-US" sz="1400">
                <a:solidFill>
                  <a:schemeClr val="bg1"/>
                </a:solidFill>
                <a:latin typeface="Meiryo" panose="020B0604030504040204" pitchFamily="34" charset="-128"/>
                <a:ea typeface="Meiryo" panose="020B0604030504040204" pitchFamily="34" charset="-128"/>
              </a:rPr>
              <a:t>を操作してシステムを開発する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A3A61C91-D5B0-294F-B84C-D48E99104F88}"/>
              </a:ext>
            </a:extLst>
          </p:cNvPr>
          <p:cNvSpPr/>
          <p:nvPr/>
        </p:nvSpPr>
        <p:spPr>
          <a:xfrm>
            <a:off x="6012161" y="1776903"/>
            <a:ext cx="2520280" cy="5929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BEB6576A-2100-7249-BE9D-9A4B7EDEE8E4}"/>
              </a:ext>
            </a:extLst>
          </p:cNvPr>
          <p:cNvSpPr txBox="1"/>
          <p:nvPr/>
        </p:nvSpPr>
        <p:spPr>
          <a:xfrm>
            <a:off x="6012160" y="1846662"/>
            <a:ext cx="252028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プログラム・コードを書く</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ことで</a:t>
            </a:r>
            <a:r>
              <a:rPr lang="ja-JP" altLang="en-US" sz="1400">
                <a:solidFill>
                  <a:schemeClr val="bg1"/>
                </a:solidFill>
                <a:latin typeface="Meiryo" panose="020B0604030504040204" pitchFamily="34" charset="-128"/>
                <a:ea typeface="Meiryo" panose="020B0604030504040204" pitchFamily="34" charset="-128"/>
              </a:rPr>
              <a:t>システムを開発する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3591CF4E-6391-2F4E-8F8C-FEAE45B098EC}"/>
              </a:ext>
            </a:extLst>
          </p:cNvPr>
          <p:cNvSpPr txBox="1"/>
          <p:nvPr/>
        </p:nvSpPr>
        <p:spPr>
          <a:xfrm>
            <a:off x="6792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機能制限があるためユースケースを絞った開発に限定され、広範囲のシステムに向いていない</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小さなアプリケーションを構築するのに適したシンプルなツールで 基本的な機能のユースケースの解決に最適。また、専用のものであったり機能が限られている傾向がある。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1CEA9117-EBAE-5A4A-9E51-AF202E4402B7}"/>
              </a:ext>
            </a:extLst>
          </p:cNvPr>
          <p:cNvSpPr txBox="1"/>
          <p:nvPr/>
        </p:nvSpPr>
        <p:spPr>
          <a:xfrm>
            <a:off x="33795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拡張性が高く、他のソフトウェアとの統合機能も豊富なので広範囲のシステムに向いている</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拡張性のあるアーキテクチャ、再利用可能なオープン</a:t>
            </a:r>
            <a:r>
              <a:rPr lang="en" altLang="ja-JP" sz="1400" dirty="0">
                <a:solidFill>
                  <a:schemeClr val="bg1"/>
                </a:solidFill>
                <a:latin typeface="Meiryo" panose="020B0604030504040204" pitchFamily="34" charset="-128"/>
                <a:ea typeface="Meiryo" panose="020B0604030504040204" pitchFamily="34" charset="-128"/>
              </a:rPr>
              <a:t>API</a:t>
            </a:r>
            <a:r>
              <a:rPr lang="ja-JP" altLang="en-US" sz="1400">
                <a:solidFill>
                  <a:schemeClr val="bg1"/>
                </a:solidFill>
                <a:latin typeface="Meiryo" panose="020B0604030504040204" pitchFamily="34" charset="-128"/>
                <a:ea typeface="Meiryo" panose="020B0604030504040204" pitchFamily="34" charset="-128"/>
              </a:rPr>
              <a:t>を使用してプラットフォームの機能を拡張する機能、クラウド環境やオンプレミス環境にデプロイできる柔軟性がある。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9EC093D-2B98-0840-A4F4-4E6AA9876722}"/>
              </a:ext>
            </a:extLst>
          </p:cNvPr>
          <p:cNvSpPr txBox="1"/>
          <p:nvPr/>
        </p:nvSpPr>
        <p:spPr>
          <a:xfrm>
            <a:off x="60798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コードを書くことで、あらゆる機能を実装できるので広範囲のシステムに向いている</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拡張性のあるアーキテクチャ、再利用可能なオープン</a:t>
            </a:r>
            <a:r>
              <a:rPr lang="en" altLang="ja-JP" sz="1400" dirty="0">
                <a:solidFill>
                  <a:schemeClr val="bg1"/>
                </a:solidFill>
                <a:latin typeface="Meiryo" panose="020B0604030504040204" pitchFamily="34" charset="-128"/>
                <a:ea typeface="Meiryo" panose="020B0604030504040204" pitchFamily="34" charset="-128"/>
              </a:rPr>
              <a:t>API</a:t>
            </a:r>
            <a:r>
              <a:rPr lang="ja-JP" altLang="en-US" sz="1400">
                <a:solidFill>
                  <a:schemeClr val="bg1"/>
                </a:solidFill>
                <a:latin typeface="Meiryo" panose="020B0604030504040204" pitchFamily="34" charset="-128"/>
                <a:ea typeface="Meiryo" panose="020B0604030504040204" pitchFamily="34" charset="-128"/>
              </a:rPr>
              <a:t>を使用してプラットフォームの機能を拡張する機能、クラウド環境やオンプレミス環境にデプロイできる柔軟性がある。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8" name="左右矢印 17">
            <a:extLst>
              <a:ext uri="{FF2B5EF4-FFF2-40B4-BE49-F238E27FC236}">
                <a16:creationId xmlns:a16="http://schemas.microsoft.com/office/drawing/2014/main" id="{30B2F6ED-558F-9E47-9970-934270E7DF76}"/>
              </a:ext>
            </a:extLst>
          </p:cNvPr>
          <p:cNvSpPr/>
          <p:nvPr/>
        </p:nvSpPr>
        <p:spPr>
          <a:xfrm>
            <a:off x="539552" y="5689605"/>
            <a:ext cx="8064896" cy="765925"/>
          </a:xfrm>
          <a:prstGeom prst="leftRightArrow">
            <a:avLst>
              <a:gd name="adj1" fmla="val 61370"/>
              <a:gd name="adj2" fmla="val 50000"/>
            </a:avLst>
          </a:prstGeom>
          <a:gradFill>
            <a:gsLst>
              <a:gs pos="0">
                <a:srgbClr val="0070C0"/>
              </a:gs>
              <a:gs pos="50000">
                <a:schemeClr val="accent3">
                  <a:lumMod val="75000"/>
                </a:schemeClr>
              </a:gs>
              <a:gs pos="100000">
                <a:srgbClr val="7030A0"/>
              </a:gs>
            </a:gsLst>
            <a:lin ang="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22E7391E-6C9A-A14F-A533-16BD88B96334}"/>
              </a:ext>
            </a:extLst>
          </p:cNvPr>
          <p:cNvSpPr txBox="1"/>
          <p:nvPr/>
        </p:nvSpPr>
        <p:spPr>
          <a:xfrm>
            <a:off x="3838466" y="5909210"/>
            <a:ext cx="146706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開発生産性</a:t>
            </a:r>
          </a:p>
        </p:txBody>
      </p:sp>
      <p:sp>
        <p:nvSpPr>
          <p:cNvPr id="20" name="テキスト ボックス 19">
            <a:extLst>
              <a:ext uri="{FF2B5EF4-FFF2-40B4-BE49-F238E27FC236}">
                <a16:creationId xmlns:a16="http://schemas.microsoft.com/office/drawing/2014/main" id="{D5BEA8C7-6CD4-2F45-AF81-05B563ACE503}"/>
              </a:ext>
            </a:extLst>
          </p:cNvPr>
          <p:cNvSpPr txBox="1"/>
          <p:nvPr/>
        </p:nvSpPr>
        <p:spPr>
          <a:xfrm>
            <a:off x="955824" y="5909210"/>
            <a:ext cx="441146"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高</a:t>
            </a:r>
          </a:p>
        </p:txBody>
      </p:sp>
      <p:sp>
        <p:nvSpPr>
          <p:cNvPr id="21" name="テキスト ボックス 20">
            <a:extLst>
              <a:ext uri="{FF2B5EF4-FFF2-40B4-BE49-F238E27FC236}">
                <a16:creationId xmlns:a16="http://schemas.microsoft.com/office/drawing/2014/main" id="{8AE6B299-D7BC-AC43-BB5F-4890EBA7EB75}"/>
              </a:ext>
            </a:extLst>
          </p:cNvPr>
          <p:cNvSpPr txBox="1"/>
          <p:nvPr/>
        </p:nvSpPr>
        <p:spPr>
          <a:xfrm>
            <a:off x="7722384" y="5909210"/>
            <a:ext cx="441146"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低</a:t>
            </a:r>
          </a:p>
        </p:txBody>
      </p:sp>
    </p:spTree>
    <p:extLst>
      <p:ext uri="{BB962C8B-B14F-4D97-AF65-F5344CB8AC3E}">
        <p14:creationId xmlns:p14="http://schemas.microsoft.com/office/powerpoint/2010/main" val="40089343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C16C44BB-1080-BE44-8CB0-A72BEC191C32}"/>
              </a:ext>
            </a:extLst>
          </p:cNvPr>
          <p:cNvSpPr/>
          <p:nvPr/>
        </p:nvSpPr>
        <p:spPr>
          <a:xfrm>
            <a:off x="4631635" y="927652"/>
            <a:ext cx="4154556" cy="4194313"/>
          </a:xfrm>
          <a:prstGeom prst="rect">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D697F30A-1631-3544-9DEB-69D4B121665C}"/>
              </a:ext>
            </a:extLst>
          </p:cNvPr>
          <p:cNvSpPr/>
          <p:nvPr/>
        </p:nvSpPr>
        <p:spPr>
          <a:xfrm>
            <a:off x="357809" y="5101700"/>
            <a:ext cx="8428381" cy="1411357"/>
          </a:xfrm>
          <a:prstGeom prst="rect">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AA2E3F9E-647C-0944-9780-85EB09CA884D}"/>
              </a:ext>
            </a:extLst>
          </p:cNvPr>
          <p:cNvSpPr/>
          <p:nvPr/>
        </p:nvSpPr>
        <p:spPr>
          <a:xfrm>
            <a:off x="357809" y="935009"/>
            <a:ext cx="4172490" cy="4081670"/>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1B7A559-AFD9-6546-A561-574EE9E888C8}"/>
              </a:ext>
            </a:extLst>
          </p:cNvPr>
          <p:cNvSpPr>
            <a:spLocks noGrp="1"/>
          </p:cNvSpPr>
          <p:nvPr>
            <p:ph type="title"/>
          </p:nvPr>
        </p:nvSpPr>
        <p:spPr/>
        <p:txBody>
          <a:bodyPr/>
          <a:lstStyle/>
          <a:p>
            <a:r>
              <a:rPr kumimoji="1" lang="ja-JP" altLang="en-US"/>
              <a:t>違いと役割分担</a:t>
            </a:r>
          </a:p>
        </p:txBody>
      </p:sp>
      <p:pic>
        <p:nvPicPr>
          <p:cNvPr id="6" name="図 5">
            <a:extLst>
              <a:ext uri="{FF2B5EF4-FFF2-40B4-BE49-F238E27FC236}">
                <a16:creationId xmlns:a16="http://schemas.microsoft.com/office/drawing/2014/main" id="{D15F1100-0540-2D4B-8D92-B6E64B0400F7}"/>
              </a:ext>
            </a:extLst>
          </p:cNvPr>
          <p:cNvPicPr>
            <a:picLocks noChangeAspect="1"/>
          </p:cNvPicPr>
          <p:nvPr/>
        </p:nvPicPr>
        <p:blipFill>
          <a:blip r:embed="rId2"/>
          <a:stretch>
            <a:fillRect/>
          </a:stretch>
        </p:blipFill>
        <p:spPr>
          <a:xfrm>
            <a:off x="511318" y="1610447"/>
            <a:ext cx="3865472" cy="2199024"/>
          </a:xfrm>
          <a:prstGeom prst="rect">
            <a:avLst/>
          </a:prstGeom>
          <a:ln>
            <a:noFill/>
          </a:ln>
          <a:effectLst>
            <a:outerShdw blurRad="292100" dist="139700" dir="2700000" algn="tl" rotWithShape="0">
              <a:srgbClr val="333333">
                <a:alpha val="65000"/>
              </a:srgbClr>
            </a:outerShdw>
          </a:effectLst>
        </p:spPr>
      </p:pic>
      <p:sp>
        <p:nvSpPr>
          <p:cNvPr id="9" name="テキスト ボックス 8">
            <a:extLst>
              <a:ext uri="{FF2B5EF4-FFF2-40B4-BE49-F238E27FC236}">
                <a16:creationId xmlns:a16="http://schemas.microsoft.com/office/drawing/2014/main" id="{EE8824BE-EA0E-B44D-8AC9-ABDF5F34E7A0}"/>
              </a:ext>
            </a:extLst>
          </p:cNvPr>
          <p:cNvSpPr txBox="1"/>
          <p:nvPr/>
        </p:nvSpPr>
        <p:spPr>
          <a:xfrm>
            <a:off x="620478" y="1131329"/>
            <a:ext cx="3647152"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ローコード開発／</a:t>
            </a:r>
            <a:r>
              <a:rPr lang="ja-JP" altLang="en-US" b="1">
                <a:solidFill>
                  <a:schemeClr val="bg1"/>
                </a:solidFill>
                <a:latin typeface="Meiryo" panose="020B0604030504040204" pitchFamily="34" charset="-128"/>
                <a:ea typeface="Meiryo" panose="020B0604030504040204" pitchFamily="34" charset="-128"/>
              </a:rPr>
              <a:t>ノーコード開発</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6A10DB79-2702-A742-B283-989EFD80E3ED}"/>
              </a:ext>
            </a:extLst>
          </p:cNvPr>
          <p:cNvSpPr txBox="1"/>
          <p:nvPr/>
        </p:nvSpPr>
        <p:spPr>
          <a:xfrm>
            <a:off x="5803281" y="1131329"/>
            <a:ext cx="1800494"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プロコード開発</a:t>
            </a:r>
            <a:endParaRPr kumimoji="1" lang="ja-JP" altLang="en-US" b="1">
              <a:solidFill>
                <a:schemeClr val="bg1"/>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C7AA69EC-2653-9C43-A152-34DD6516C9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80981" y="1670566"/>
            <a:ext cx="3869635" cy="2138905"/>
          </a:xfrm>
          <a:prstGeom prst="rect">
            <a:avLst/>
          </a:prstGeom>
          <a:ln w="12700">
            <a:solidFill>
              <a:schemeClr val="tx1">
                <a:lumMod val="50000"/>
                <a:lumOff val="50000"/>
              </a:schemeClr>
            </a:solidFill>
          </a:ln>
          <a:effectLst>
            <a:outerShdw blurRad="292100" dist="139700" dir="2700000" algn="tl" rotWithShape="0">
              <a:srgbClr val="333333">
                <a:alpha val="65000"/>
              </a:srgbClr>
            </a:outerShdw>
          </a:effectLst>
        </p:spPr>
      </p:pic>
      <p:sp>
        <p:nvSpPr>
          <p:cNvPr id="11" name="テキスト ボックス 10">
            <a:extLst>
              <a:ext uri="{FF2B5EF4-FFF2-40B4-BE49-F238E27FC236}">
                <a16:creationId xmlns:a16="http://schemas.microsoft.com/office/drawing/2014/main" id="{B9AA5C5E-00BF-604A-B523-E0F6E64AAD2F}"/>
              </a:ext>
            </a:extLst>
          </p:cNvPr>
          <p:cNvSpPr txBox="1"/>
          <p:nvPr/>
        </p:nvSpPr>
        <p:spPr>
          <a:xfrm>
            <a:off x="3073772" y="3832639"/>
            <a:ext cx="1364476" cy="246221"/>
          </a:xfrm>
          <a:prstGeom prst="rect">
            <a:avLst/>
          </a:prstGeom>
          <a:noFill/>
        </p:spPr>
        <p:txBody>
          <a:bodyPr wrap="none" rtlCol="0">
            <a:spAutoFit/>
          </a:bodyPr>
          <a:lstStyle/>
          <a:p>
            <a:r>
              <a:rPr kumimoji="1" lang="en-US" altLang="ja-JP" sz="1000" dirty="0">
                <a:solidFill>
                  <a:schemeClr val="bg1"/>
                </a:solidFill>
                <a:latin typeface="Meiryo" panose="020B0604030504040204" pitchFamily="34" charset="-128"/>
                <a:ea typeface="Meiryo" panose="020B0604030504040204" pitchFamily="34" charset="-128"/>
              </a:rPr>
              <a:t>OutSystems </a:t>
            </a:r>
            <a:r>
              <a:rPr kumimoji="1" lang="ja-JP" altLang="en-US" sz="1000" dirty="0">
                <a:solidFill>
                  <a:schemeClr val="bg1"/>
                </a:solidFill>
                <a:latin typeface="Meiryo" panose="020B0604030504040204" pitchFamily="34" charset="-128"/>
                <a:ea typeface="Meiryo" panose="020B0604030504040204" pitchFamily="34" charset="-128"/>
              </a:rPr>
              <a:t>の事例</a:t>
            </a:r>
          </a:p>
        </p:txBody>
      </p:sp>
      <p:sp>
        <p:nvSpPr>
          <p:cNvPr id="13" name="正方形/長方形 12">
            <a:extLst>
              <a:ext uri="{FF2B5EF4-FFF2-40B4-BE49-F238E27FC236}">
                <a16:creationId xmlns:a16="http://schemas.microsoft.com/office/drawing/2014/main" id="{3F7CA730-B4B2-9243-ABBD-61DF45A62F28}"/>
              </a:ext>
            </a:extLst>
          </p:cNvPr>
          <p:cNvSpPr/>
          <p:nvPr/>
        </p:nvSpPr>
        <p:spPr>
          <a:xfrm>
            <a:off x="1068619" y="5671934"/>
            <a:ext cx="7126031" cy="738664"/>
          </a:xfrm>
          <a:prstGeom prst="rect">
            <a:avLst/>
          </a:prstGeom>
        </p:spPr>
        <p:txBody>
          <a:bodyPr wrap="square">
            <a:spAutoFit/>
          </a:bodyPr>
          <a:lstStyle/>
          <a:p>
            <a:pPr marL="171450" indent="-1714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データベースやトランザクション、ネットワークなどを設計する知識やスキル</a:t>
            </a:r>
            <a:endParaRPr lang="en-US" altLang="ja-JP" sz="14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アジャイル開発や</a:t>
            </a:r>
            <a:r>
              <a:rPr lang="en"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などの開発や運用に関わる知識やスキル</a:t>
            </a:r>
          </a:p>
          <a:p>
            <a:pPr marL="171450" indent="-171450">
              <a:buFont typeface="Wingdings" pitchFamily="2" charset="2"/>
              <a:buChar char="ü"/>
            </a:pP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サービスやツールなどを目利きし実践の現場で使えるようにするスキル　など</a:t>
            </a:r>
            <a:endParaRPr lang="ja-JP" altLang="en-US" sz="1400" b="0" i="0">
              <a:solidFill>
                <a:schemeClr val="bg1"/>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A3CED6F7-7C62-A849-9488-92167F0E8452}"/>
              </a:ext>
            </a:extLst>
          </p:cNvPr>
          <p:cNvSpPr/>
          <p:nvPr/>
        </p:nvSpPr>
        <p:spPr>
          <a:xfrm>
            <a:off x="827504" y="5292007"/>
            <a:ext cx="7488991" cy="400110"/>
          </a:xfrm>
          <a:prstGeom prst="rect">
            <a:avLst/>
          </a:prstGeom>
        </p:spPr>
        <p:txBody>
          <a:bodyPr wrap="square">
            <a:spAutoFit/>
          </a:bodyPr>
          <a:lstStyle/>
          <a:p>
            <a:pPr algn="ctr"/>
            <a:r>
              <a:rPr lang="en-US" altLang="ja-JP" sz="2000" dirty="0">
                <a:solidFill>
                  <a:schemeClr val="bg1"/>
                </a:solidFill>
                <a:latin typeface="Meiryo" panose="020B0604030504040204" pitchFamily="34" charset="-128"/>
                <a:ea typeface="Meiryo" panose="020B0604030504040204" pitchFamily="34" charset="-128"/>
              </a:rPr>
              <a:t>IT</a:t>
            </a:r>
            <a:r>
              <a:rPr lang="ja-JP" altLang="en-US" sz="2000">
                <a:solidFill>
                  <a:schemeClr val="bg1"/>
                </a:solidFill>
                <a:latin typeface="Meiryo" panose="020B0604030504040204" pitchFamily="34" charset="-128"/>
                <a:ea typeface="Meiryo" panose="020B0604030504040204" pitchFamily="34" charset="-128"/>
              </a:rPr>
              <a:t>アーキテクチャーやコンピューター・サイエンスなどの常識</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975DB20-C3B6-374D-823A-588EDCEE4441}"/>
              </a:ext>
            </a:extLst>
          </p:cNvPr>
          <p:cNvSpPr txBox="1"/>
          <p:nvPr/>
        </p:nvSpPr>
        <p:spPr>
          <a:xfrm>
            <a:off x="4828101" y="4043351"/>
            <a:ext cx="37753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プログラミングなどの専門的なスキルが必要</a:t>
            </a:r>
          </a:p>
        </p:txBody>
      </p:sp>
      <p:sp>
        <p:nvSpPr>
          <p:cNvPr id="20" name="テキスト ボックス 19">
            <a:extLst>
              <a:ext uri="{FF2B5EF4-FFF2-40B4-BE49-F238E27FC236}">
                <a16:creationId xmlns:a16="http://schemas.microsoft.com/office/drawing/2014/main" id="{C90BBA6A-BF96-6B4E-98E1-B3294A90D049}"/>
              </a:ext>
            </a:extLst>
          </p:cNvPr>
          <p:cNvSpPr txBox="1"/>
          <p:nvPr/>
        </p:nvSpPr>
        <p:spPr>
          <a:xfrm>
            <a:off x="620478" y="4049408"/>
            <a:ext cx="37753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プログラミングなどの専門的なスキルは不要</a:t>
            </a:r>
          </a:p>
        </p:txBody>
      </p:sp>
      <p:sp>
        <p:nvSpPr>
          <p:cNvPr id="21" name="テキスト ボックス 20">
            <a:extLst>
              <a:ext uri="{FF2B5EF4-FFF2-40B4-BE49-F238E27FC236}">
                <a16:creationId xmlns:a16="http://schemas.microsoft.com/office/drawing/2014/main" id="{5E6CA417-784C-E446-8980-7EB4F6BCFA63}"/>
              </a:ext>
            </a:extLst>
          </p:cNvPr>
          <p:cNvSpPr txBox="1"/>
          <p:nvPr/>
        </p:nvSpPr>
        <p:spPr>
          <a:xfrm>
            <a:off x="735894" y="4508692"/>
            <a:ext cx="34163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業務の当事者が自分で開発・改修できる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8E2B9C42-795C-6442-B207-FEBA83043819}"/>
              </a:ext>
            </a:extLst>
          </p:cNvPr>
          <p:cNvSpPr txBox="1"/>
          <p:nvPr/>
        </p:nvSpPr>
        <p:spPr>
          <a:xfrm>
            <a:off x="4917869" y="4503079"/>
            <a:ext cx="359585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高度・複雑な機能やプロセスを実装できる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813993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46A577C-4F0F-0C4A-BB55-C22E12009D06}"/>
              </a:ext>
            </a:extLst>
          </p:cNvPr>
          <p:cNvSpPr/>
          <p:nvPr/>
        </p:nvSpPr>
        <p:spPr>
          <a:xfrm>
            <a:off x="230401" y="1491921"/>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619ACA8B-D46A-1F43-8A8D-9FA6A5FC37EF}"/>
              </a:ext>
            </a:extLst>
          </p:cNvPr>
          <p:cNvSpPr/>
          <p:nvPr/>
        </p:nvSpPr>
        <p:spPr>
          <a:xfrm>
            <a:off x="230400" y="2192426"/>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BFB7E06-0187-074D-AFC7-D174FBEDFAB9}"/>
              </a:ext>
            </a:extLst>
          </p:cNvPr>
          <p:cNvSpPr/>
          <p:nvPr/>
        </p:nvSpPr>
        <p:spPr>
          <a:xfrm>
            <a:off x="230400" y="2892931"/>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A162034C-59CE-8347-B896-B0441A44742D}"/>
              </a:ext>
            </a:extLst>
          </p:cNvPr>
          <p:cNvSpPr/>
          <p:nvPr/>
        </p:nvSpPr>
        <p:spPr>
          <a:xfrm>
            <a:off x="228600" y="3593436"/>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5B7BC710-CC92-C546-929D-3EAF18A3F3FB}"/>
              </a:ext>
            </a:extLst>
          </p:cNvPr>
          <p:cNvSpPr/>
          <p:nvPr/>
        </p:nvSpPr>
        <p:spPr>
          <a:xfrm>
            <a:off x="228600" y="4293941"/>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80CA5980-1ACB-B14D-8E5E-5C805A3A9B94}"/>
              </a:ext>
            </a:extLst>
          </p:cNvPr>
          <p:cNvSpPr/>
          <p:nvPr/>
        </p:nvSpPr>
        <p:spPr>
          <a:xfrm>
            <a:off x="228600" y="4994446"/>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7275A57B-A060-4748-AE0D-AE62B98C8C93}"/>
              </a:ext>
            </a:extLst>
          </p:cNvPr>
          <p:cNvSpPr/>
          <p:nvPr/>
        </p:nvSpPr>
        <p:spPr>
          <a:xfrm flipH="1">
            <a:off x="6106340" y="1427753"/>
            <a:ext cx="1983786" cy="50167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E951927-2521-0247-8E4A-F6B5FF6F9595}"/>
              </a:ext>
            </a:extLst>
          </p:cNvPr>
          <p:cNvSpPr>
            <a:spLocks noGrp="1"/>
          </p:cNvSpPr>
          <p:nvPr>
            <p:ph type="title"/>
          </p:nvPr>
        </p:nvSpPr>
        <p:spPr/>
        <p:txBody>
          <a:bodyPr/>
          <a:lstStyle/>
          <a:p>
            <a:r>
              <a:rPr kumimoji="1" lang="ja-JP" altLang="en-US"/>
              <a:t>ローコード／ノーコードによる役割の変化</a:t>
            </a:r>
          </a:p>
        </p:txBody>
      </p:sp>
      <p:sp>
        <p:nvSpPr>
          <p:cNvPr id="9" name="テキスト ボックス 8">
            <a:extLst>
              <a:ext uri="{FF2B5EF4-FFF2-40B4-BE49-F238E27FC236}">
                <a16:creationId xmlns:a16="http://schemas.microsoft.com/office/drawing/2014/main" id="{8F957ADE-99C9-CE46-9287-C76DAD1309E4}"/>
              </a:ext>
            </a:extLst>
          </p:cNvPr>
          <p:cNvSpPr txBox="1"/>
          <p:nvPr/>
        </p:nvSpPr>
        <p:spPr>
          <a:xfrm>
            <a:off x="470565" y="1632728"/>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戦略</a:t>
            </a:r>
          </a:p>
        </p:txBody>
      </p:sp>
      <p:sp>
        <p:nvSpPr>
          <p:cNvPr id="10" name="テキスト ボックス 9">
            <a:extLst>
              <a:ext uri="{FF2B5EF4-FFF2-40B4-BE49-F238E27FC236}">
                <a16:creationId xmlns:a16="http://schemas.microsoft.com/office/drawing/2014/main" id="{22AC5C8C-E79D-E748-8A7C-FF1CE1446F7A}"/>
              </a:ext>
            </a:extLst>
          </p:cNvPr>
          <p:cNvSpPr txBox="1"/>
          <p:nvPr/>
        </p:nvSpPr>
        <p:spPr>
          <a:xfrm>
            <a:off x="470564" y="2328717"/>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企画</a:t>
            </a:r>
          </a:p>
        </p:txBody>
      </p:sp>
      <p:sp>
        <p:nvSpPr>
          <p:cNvPr id="11" name="テキスト ボックス 10">
            <a:extLst>
              <a:ext uri="{FF2B5EF4-FFF2-40B4-BE49-F238E27FC236}">
                <a16:creationId xmlns:a16="http://schemas.microsoft.com/office/drawing/2014/main" id="{BECEB5FA-2586-5946-AF78-90928CA0C9F4}"/>
              </a:ext>
            </a:extLst>
          </p:cNvPr>
          <p:cNvSpPr txBox="1"/>
          <p:nvPr/>
        </p:nvSpPr>
        <p:spPr>
          <a:xfrm>
            <a:off x="470563" y="3743565"/>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開発</a:t>
            </a:r>
          </a:p>
        </p:txBody>
      </p:sp>
      <p:sp>
        <p:nvSpPr>
          <p:cNvPr id="12" name="テキスト ボックス 11">
            <a:extLst>
              <a:ext uri="{FF2B5EF4-FFF2-40B4-BE49-F238E27FC236}">
                <a16:creationId xmlns:a16="http://schemas.microsoft.com/office/drawing/2014/main" id="{F43D00F5-2F10-6847-B0D7-8DD2BE243B44}"/>
              </a:ext>
            </a:extLst>
          </p:cNvPr>
          <p:cNvSpPr txBox="1"/>
          <p:nvPr/>
        </p:nvSpPr>
        <p:spPr>
          <a:xfrm>
            <a:off x="470564" y="3025558"/>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設計</a:t>
            </a:r>
          </a:p>
        </p:txBody>
      </p:sp>
      <p:sp>
        <p:nvSpPr>
          <p:cNvPr id="13" name="テキスト ボックス 12">
            <a:extLst>
              <a:ext uri="{FF2B5EF4-FFF2-40B4-BE49-F238E27FC236}">
                <a16:creationId xmlns:a16="http://schemas.microsoft.com/office/drawing/2014/main" id="{7F41D78A-280D-9842-A8F8-2191A760675C}"/>
              </a:ext>
            </a:extLst>
          </p:cNvPr>
          <p:cNvSpPr txBox="1"/>
          <p:nvPr/>
        </p:nvSpPr>
        <p:spPr>
          <a:xfrm>
            <a:off x="454521" y="4438723"/>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運用</a:t>
            </a:r>
          </a:p>
        </p:txBody>
      </p:sp>
      <p:sp>
        <p:nvSpPr>
          <p:cNvPr id="14" name="テキスト ボックス 13">
            <a:extLst>
              <a:ext uri="{FF2B5EF4-FFF2-40B4-BE49-F238E27FC236}">
                <a16:creationId xmlns:a16="http://schemas.microsoft.com/office/drawing/2014/main" id="{252FEC2D-C6DE-4345-A3A4-5AE63B6AAFE9}"/>
              </a:ext>
            </a:extLst>
          </p:cNvPr>
          <p:cNvSpPr txBox="1"/>
          <p:nvPr/>
        </p:nvSpPr>
        <p:spPr>
          <a:xfrm>
            <a:off x="454520" y="5104538"/>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保守</a:t>
            </a:r>
          </a:p>
        </p:txBody>
      </p:sp>
      <p:sp>
        <p:nvSpPr>
          <p:cNvPr id="15" name="正方形/長方形 14">
            <a:extLst>
              <a:ext uri="{FF2B5EF4-FFF2-40B4-BE49-F238E27FC236}">
                <a16:creationId xmlns:a16="http://schemas.microsoft.com/office/drawing/2014/main" id="{4118452B-31F6-4D4F-8EC2-ABD7B7061B5A}"/>
              </a:ext>
            </a:extLst>
          </p:cNvPr>
          <p:cNvSpPr/>
          <p:nvPr/>
        </p:nvSpPr>
        <p:spPr>
          <a:xfrm>
            <a:off x="1818090" y="2529311"/>
            <a:ext cx="1363579"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478060C4-F708-364C-BE1C-62C884E8F4E3}"/>
              </a:ext>
            </a:extLst>
          </p:cNvPr>
          <p:cNvSpPr txBox="1"/>
          <p:nvPr/>
        </p:nvSpPr>
        <p:spPr>
          <a:xfrm rot="5400000">
            <a:off x="2099769" y="5887451"/>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29" name="テキスト ボックス 28">
            <a:extLst>
              <a:ext uri="{FF2B5EF4-FFF2-40B4-BE49-F238E27FC236}">
                <a16:creationId xmlns:a16="http://schemas.microsoft.com/office/drawing/2014/main" id="{40656427-DD94-974D-8928-721D48C3936A}"/>
              </a:ext>
            </a:extLst>
          </p:cNvPr>
          <p:cNvSpPr txBox="1"/>
          <p:nvPr/>
        </p:nvSpPr>
        <p:spPr>
          <a:xfrm rot="5400000">
            <a:off x="1868936" y="3104598"/>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全てのシステム</a:t>
            </a:r>
          </a:p>
        </p:txBody>
      </p:sp>
      <p:sp>
        <p:nvSpPr>
          <p:cNvPr id="39" name="テキスト ボックス 38">
            <a:extLst>
              <a:ext uri="{FF2B5EF4-FFF2-40B4-BE49-F238E27FC236}">
                <a16:creationId xmlns:a16="http://schemas.microsoft.com/office/drawing/2014/main" id="{00B6C3B0-1661-7A4C-98BA-D986DB32BFDB}"/>
              </a:ext>
            </a:extLst>
          </p:cNvPr>
          <p:cNvSpPr txBox="1"/>
          <p:nvPr/>
        </p:nvSpPr>
        <p:spPr>
          <a:xfrm rot="5400000">
            <a:off x="7404414" y="5846123"/>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40" name="テキスト ボックス 39">
            <a:extLst>
              <a:ext uri="{FF2B5EF4-FFF2-40B4-BE49-F238E27FC236}">
                <a16:creationId xmlns:a16="http://schemas.microsoft.com/office/drawing/2014/main" id="{D4AF3DAF-A0CF-344F-AF4B-B26C884D398C}"/>
              </a:ext>
            </a:extLst>
          </p:cNvPr>
          <p:cNvSpPr txBox="1"/>
          <p:nvPr/>
        </p:nvSpPr>
        <p:spPr>
          <a:xfrm>
            <a:off x="6388751" y="1746548"/>
            <a:ext cx="141577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コンサルティング</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共創／内製化支援</a:t>
            </a:r>
            <a:endParaRPr kumimoji="1" lang="ja-JP" altLang="en-US" sz="120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8809A79F-C23D-D747-BABB-2EF044AA5FC2}"/>
              </a:ext>
            </a:extLst>
          </p:cNvPr>
          <p:cNvGrpSpPr/>
          <p:nvPr/>
        </p:nvGrpSpPr>
        <p:grpSpPr>
          <a:xfrm>
            <a:off x="5401998" y="2485790"/>
            <a:ext cx="2127461" cy="3898943"/>
            <a:chOff x="5401998" y="2303991"/>
            <a:chExt cx="2127461" cy="3898943"/>
          </a:xfrm>
        </p:grpSpPr>
        <p:sp>
          <p:nvSpPr>
            <p:cNvPr id="19" name="正方形/長方形 18">
              <a:extLst>
                <a:ext uri="{FF2B5EF4-FFF2-40B4-BE49-F238E27FC236}">
                  <a16:creationId xmlns:a16="http://schemas.microsoft.com/office/drawing/2014/main" id="{0B3A6444-CA8F-CB46-811E-023E42CDC4CF}"/>
                </a:ext>
              </a:extLst>
            </p:cNvPr>
            <p:cNvSpPr/>
            <p:nvPr/>
          </p:nvSpPr>
          <p:spPr>
            <a:xfrm flipH="1">
              <a:off x="6593669" y="2303991"/>
              <a:ext cx="935790" cy="389288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CD43B3C1-2467-254F-AEB1-3CD9443115D6}"/>
                </a:ext>
              </a:extLst>
            </p:cNvPr>
            <p:cNvSpPr/>
            <p:nvPr/>
          </p:nvSpPr>
          <p:spPr>
            <a:xfrm>
              <a:off x="6709876" y="2393796"/>
              <a:ext cx="326791" cy="29206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032F8BF6-9043-B94C-B2A0-FEB672E8C92C}"/>
                </a:ext>
              </a:extLst>
            </p:cNvPr>
            <p:cNvSpPr/>
            <p:nvPr/>
          </p:nvSpPr>
          <p:spPr>
            <a:xfrm>
              <a:off x="7107220" y="2393796"/>
              <a:ext cx="326791" cy="29206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B1B0B3B5-7735-CB43-893D-A1DE05BFB98B}"/>
                </a:ext>
              </a:extLst>
            </p:cNvPr>
            <p:cNvSpPr/>
            <p:nvPr/>
          </p:nvSpPr>
          <p:spPr>
            <a:xfrm flipH="1">
              <a:off x="6187269" y="2303991"/>
              <a:ext cx="363621"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44A05343-3497-BA40-9F08-D9D9CECCBF27}"/>
                </a:ext>
              </a:extLst>
            </p:cNvPr>
            <p:cNvSpPr txBox="1"/>
            <p:nvPr/>
          </p:nvSpPr>
          <p:spPr>
            <a:xfrm rot="5400000">
              <a:off x="6661454" y="5664325"/>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ユーザー</a:t>
              </a:r>
            </a:p>
          </p:txBody>
        </p:sp>
        <p:sp>
          <p:nvSpPr>
            <p:cNvPr id="26" name="テキスト ボックス 25">
              <a:extLst>
                <a:ext uri="{FF2B5EF4-FFF2-40B4-BE49-F238E27FC236}">
                  <a16:creationId xmlns:a16="http://schemas.microsoft.com/office/drawing/2014/main" id="{738D2F70-3704-4D41-8DC4-F223354A9488}"/>
                </a:ext>
              </a:extLst>
            </p:cNvPr>
            <p:cNvSpPr txBox="1"/>
            <p:nvPr/>
          </p:nvSpPr>
          <p:spPr>
            <a:xfrm rot="5400000">
              <a:off x="5968969" y="565624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30" name="テキスト ボックス 29">
              <a:extLst>
                <a:ext uri="{FF2B5EF4-FFF2-40B4-BE49-F238E27FC236}">
                  <a16:creationId xmlns:a16="http://schemas.microsoft.com/office/drawing/2014/main" id="{800FDDDB-CEB9-9E4C-B32D-9975F23A0A93}"/>
                </a:ext>
              </a:extLst>
            </p:cNvPr>
            <p:cNvSpPr txBox="1"/>
            <p:nvPr/>
          </p:nvSpPr>
          <p:spPr>
            <a:xfrm rot="5400000">
              <a:off x="6620027" y="2879277"/>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簡単なシステム</a:t>
              </a:r>
            </a:p>
          </p:txBody>
        </p:sp>
        <p:sp>
          <p:nvSpPr>
            <p:cNvPr id="31" name="テキスト ボックス 30">
              <a:extLst>
                <a:ext uri="{FF2B5EF4-FFF2-40B4-BE49-F238E27FC236}">
                  <a16:creationId xmlns:a16="http://schemas.microsoft.com/office/drawing/2014/main" id="{07A3F555-515D-0344-8C61-A62D989B90DF}"/>
                </a:ext>
              </a:extLst>
            </p:cNvPr>
            <p:cNvSpPr txBox="1"/>
            <p:nvPr/>
          </p:nvSpPr>
          <p:spPr>
            <a:xfrm rot="5400000">
              <a:off x="6236656" y="2879277"/>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複雑なシステム</a:t>
              </a:r>
            </a:p>
          </p:txBody>
        </p:sp>
        <p:sp>
          <p:nvSpPr>
            <p:cNvPr id="34" name="テキスト ボックス 33">
              <a:extLst>
                <a:ext uri="{FF2B5EF4-FFF2-40B4-BE49-F238E27FC236}">
                  <a16:creationId xmlns:a16="http://schemas.microsoft.com/office/drawing/2014/main" id="{4707066F-C738-AF43-9B10-5B8B84F8EBA4}"/>
                </a:ext>
              </a:extLst>
            </p:cNvPr>
            <p:cNvSpPr txBox="1"/>
            <p:nvPr/>
          </p:nvSpPr>
          <p:spPr>
            <a:xfrm rot="5400000">
              <a:off x="6773917" y="4296330"/>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ノーコード</a:t>
              </a:r>
            </a:p>
          </p:txBody>
        </p:sp>
        <p:sp>
          <p:nvSpPr>
            <p:cNvPr id="35" name="テキスト ボックス 34">
              <a:extLst>
                <a:ext uri="{FF2B5EF4-FFF2-40B4-BE49-F238E27FC236}">
                  <a16:creationId xmlns:a16="http://schemas.microsoft.com/office/drawing/2014/main" id="{87746144-DBB3-9945-8EE2-E00EEE5B2CBB}"/>
                </a:ext>
              </a:extLst>
            </p:cNvPr>
            <p:cNvSpPr txBox="1"/>
            <p:nvPr/>
          </p:nvSpPr>
          <p:spPr>
            <a:xfrm rot="5400000">
              <a:off x="6390544" y="4335255"/>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ローコード</a:t>
              </a:r>
            </a:p>
          </p:txBody>
        </p:sp>
        <p:sp>
          <p:nvSpPr>
            <p:cNvPr id="37" name="テキスト ボックス 36">
              <a:extLst>
                <a:ext uri="{FF2B5EF4-FFF2-40B4-BE49-F238E27FC236}">
                  <a16:creationId xmlns:a16="http://schemas.microsoft.com/office/drawing/2014/main" id="{2C01B6C3-C58A-6944-B85E-F206AA9044F5}"/>
                </a:ext>
              </a:extLst>
            </p:cNvPr>
            <p:cNvSpPr txBox="1"/>
            <p:nvPr/>
          </p:nvSpPr>
          <p:spPr>
            <a:xfrm rot="5400000">
              <a:off x="5724132" y="2879278"/>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高度なシステム</a:t>
              </a:r>
            </a:p>
          </p:txBody>
        </p:sp>
        <p:sp>
          <p:nvSpPr>
            <p:cNvPr id="42" name="右矢印 41">
              <a:extLst>
                <a:ext uri="{FF2B5EF4-FFF2-40B4-BE49-F238E27FC236}">
                  <a16:creationId xmlns:a16="http://schemas.microsoft.com/office/drawing/2014/main" id="{03083D47-7DFD-D149-BCAD-7A4F9BF7C199}"/>
                </a:ext>
              </a:extLst>
            </p:cNvPr>
            <p:cNvSpPr/>
            <p:nvPr/>
          </p:nvSpPr>
          <p:spPr>
            <a:xfrm>
              <a:off x="5401998" y="3692240"/>
              <a:ext cx="609600" cy="80022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グループ化 15">
            <a:extLst>
              <a:ext uri="{FF2B5EF4-FFF2-40B4-BE49-F238E27FC236}">
                <a16:creationId xmlns:a16="http://schemas.microsoft.com/office/drawing/2014/main" id="{F5B1F582-FD9F-FA43-923F-97275D7046D1}"/>
              </a:ext>
            </a:extLst>
          </p:cNvPr>
          <p:cNvGrpSpPr/>
          <p:nvPr/>
        </p:nvGrpSpPr>
        <p:grpSpPr>
          <a:xfrm>
            <a:off x="3271177" y="2528410"/>
            <a:ext cx="2036079" cy="3904119"/>
            <a:chOff x="3271177" y="2346611"/>
            <a:chExt cx="2036079" cy="3904119"/>
          </a:xfrm>
        </p:grpSpPr>
        <p:sp>
          <p:nvSpPr>
            <p:cNvPr id="17" name="正方形/長方形 16">
              <a:extLst>
                <a:ext uri="{FF2B5EF4-FFF2-40B4-BE49-F238E27FC236}">
                  <a16:creationId xmlns:a16="http://schemas.microsoft.com/office/drawing/2014/main" id="{FCD42A18-5949-1540-9655-09FD04C80B5C}"/>
                </a:ext>
              </a:extLst>
            </p:cNvPr>
            <p:cNvSpPr/>
            <p:nvPr/>
          </p:nvSpPr>
          <p:spPr>
            <a:xfrm>
              <a:off x="3970285" y="2346611"/>
              <a:ext cx="935790"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A684D04B-9408-D84F-9D51-AA9F09B4657B}"/>
                </a:ext>
              </a:extLst>
            </p:cNvPr>
            <p:cNvSpPr/>
            <p:nvPr/>
          </p:nvSpPr>
          <p:spPr>
            <a:xfrm>
              <a:off x="4943635" y="2357847"/>
              <a:ext cx="363621" cy="389288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D30D6B6F-E8AD-3B46-8A01-4E307A8C0056}"/>
                </a:ext>
              </a:extLst>
            </p:cNvPr>
            <p:cNvSpPr txBox="1"/>
            <p:nvPr/>
          </p:nvSpPr>
          <p:spPr>
            <a:xfrm rot="5400000">
              <a:off x="4019434" y="571009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24" name="テキスト ボックス 23">
              <a:extLst>
                <a:ext uri="{FF2B5EF4-FFF2-40B4-BE49-F238E27FC236}">
                  <a16:creationId xmlns:a16="http://schemas.microsoft.com/office/drawing/2014/main" id="{FF7876C8-EA2D-5544-AA20-209A99893419}"/>
                </a:ext>
              </a:extLst>
            </p:cNvPr>
            <p:cNvSpPr txBox="1"/>
            <p:nvPr/>
          </p:nvSpPr>
          <p:spPr>
            <a:xfrm rot="5400000">
              <a:off x="4725335" y="571009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ユーザー</a:t>
              </a:r>
            </a:p>
          </p:txBody>
        </p:sp>
        <p:sp>
          <p:nvSpPr>
            <p:cNvPr id="27" name="テキスト ボックス 26">
              <a:extLst>
                <a:ext uri="{FF2B5EF4-FFF2-40B4-BE49-F238E27FC236}">
                  <a16:creationId xmlns:a16="http://schemas.microsoft.com/office/drawing/2014/main" id="{C72530B0-9E6F-7647-BE0C-BA72BB58D28D}"/>
                </a:ext>
              </a:extLst>
            </p:cNvPr>
            <p:cNvSpPr txBox="1"/>
            <p:nvPr/>
          </p:nvSpPr>
          <p:spPr>
            <a:xfrm rot="5400000">
              <a:off x="4494502" y="2922798"/>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簡単なシステム</a:t>
              </a:r>
            </a:p>
          </p:txBody>
        </p:sp>
        <p:sp>
          <p:nvSpPr>
            <p:cNvPr id="28" name="テキスト ボックス 27">
              <a:extLst>
                <a:ext uri="{FF2B5EF4-FFF2-40B4-BE49-F238E27FC236}">
                  <a16:creationId xmlns:a16="http://schemas.microsoft.com/office/drawing/2014/main" id="{FF274DCF-730F-9044-A595-594D46744936}"/>
                </a:ext>
              </a:extLst>
            </p:cNvPr>
            <p:cNvSpPr txBox="1"/>
            <p:nvPr/>
          </p:nvSpPr>
          <p:spPr>
            <a:xfrm rot="5400000">
              <a:off x="3960524" y="2931007"/>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複雑なシステム</a:t>
              </a:r>
            </a:p>
          </p:txBody>
        </p:sp>
        <p:sp>
          <p:nvSpPr>
            <p:cNvPr id="36" name="テキスト ボックス 35">
              <a:extLst>
                <a:ext uri="{FF2B5EF4-FFF2-40B4-BE49-F238E27FC236}">
                  <a16:creationId xmlns:a16="http://schemas.microsoft.com/office/drawing/2014/main" id="{ABC368B0-F20F-4F43-BB0D-00FB2470C820}"/>
                </a:ext>
              </a:extLst>
            </p:cNvPr>
            <p:cNvSpPr txBox="1"/>
            <p:nvPr/>
          </p:nvSpPr>
          <p:spPr>
            <a:xfrm rot="5400000">
              <a:off x="4649604" y="4373069"/>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ノーコード</a:t>
              </a:r>
            </a:p>
          </p:txBody>
        </p:sp>
        <p:sp>
          <p:nvSpPr>
            <p:cNvPr id="41" name="右矢印 40">
              <a:extLst>
                <a:ext uri="{FF2B5EF4-FFF2-40B4-BE49-F238E27FC236}">
                  <a16:creationId xmlns:a16="http://schemas.microsoft.com/office/drawing/2014/main" id="{B572DADC-59AE-D343-8596-23033607ACA6}"/>
                </a:ext>
              </a:extLst>
            </p:cNvPr>
            <p:cNvSpPr/>
            <p:nvPr/>
          </p:nvSpPr>
          <p:spPr>
            <a:xfrm>
              <a:off x="3271177" y="3696479"/>
              <a:ext cx="609600" cy="80022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A2500D2C-F9BB-E243-9BF7-8765F6E36A9C}"/>
                </a:ext>
              </a:extLst>
            </p:cNvPr>
            <p:cNvSpPr txBox="1"/>
            <p:nvPr/>
          </p:nvSpPr>
          <p:spPr>
            <a:xfrm rot="5400000">
              <a:off x="3645964" y="2932672"/>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高度なシステム</a:t>
              </a:r>
            </a:p>
          </p:txBody>
        </p:sp>
      </p:grpSp>
      <p:grpSp>
        <p:nvGrpSpPr>
          <p:cNvPr id="48" name="グループ化 47">
            <a:extLst>
              <a:ext uri="{FF2B5EF4-FFF2-40B4-BE49-F238E27FC236}">
                <a16:creationId xmlns:a16="http://schemas.microsoft.com/office/drawing/2014/main" id="{6D7ABEF1-ED28-EB44-B303-FF46F832624D}"/>
              </a:ext>
            </a:extLst>
          </p:cNvPr>
          <p:cNvGrpSpPr/>
          <p:nvPr/>
        </p:nvGrpSpPr>
        <p:grpSpPr>
          <a:xfrm>
            <a:off x="470563" y="860925"/>
            <a:ext cx="7619563" cy="500853"/>
            <a:chOff x="470563" y="860925"/>
            <a:chExt cx="7619563" cy="500853"/>
          </a:xfrm>
        </p:grpSpPr>
        <p:sp>
          <p:nvSpPr>
            <p:cNvPr id="44" name="右矢印 43">
              <a:extLst>
                <a:ext uri="{FF2B5EF4-FFF2-40B4-BE49-F238E27FC236}">
                  <a16:creationId xmlns:a16="http://schemas.microsoft.com/office/drawing/2014/main" id="{14D0AF42-EFB1-F440-ADBB-8321B59E0971}"/>
                </a:ext>
              </a:extLst>
            </p:cNvPr>
            <p:cNvSpPr/>
            <p:nvPr/>
          </p:nvSpPr>
          <p:spPr>
            <a:xfrm>
              <a:off x="1818090" y="860925"/>
              <a:ext cx="6272036" cy="500853"/>
            </a:xfrm>
            <a:prstGeom prst="rightArrow">
              <a:avLst>
                <a:gd name="adj1" fmla="val 62812"/>
                <a:gd name="adj2" fmla="val 50000"/>
              </a:avLst>
            </a:prstGeom>
            <a:gradFill>
              <a:gsLst>
                <a:gs pos="0">
                  <a:srgbClr val="0070C0"/>
                </a:gs>
                <a:gs pos="42000">
                  <a:schemeClr val="tx2">
                    <a:lumMod val="20000"/>
                    <a:lumOff val="80000"/>
                  </a:schemeClr>
                </a:gs>
                <a:gs pos="50000">
                  <a:schemeClr val="accent6">
                    <a:lumMod val="60000"/>
                    <a:lumOff val="40000"/>
                  </a:schemeClr>
                </a:gs>
                <a:gs pos="100000">
                  <a:schemeClr val="accent6">
                    <a:lumMod val="50000"/>
                  </a:schemeClr>
                </a:gs>
              </a:gsLst>
              <a:lin ang="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A0C43061-60EB-F048-BF90-214E4AD25796}"/>
                </a:ext>
              </a:extLst>
            </p:cNvPr>
            <p:cNvSpPr txBox="1"/>
            <p:nvPr/>
          </p:nvSpPr>
          <p:spPr>
            <a:xfrm>
              <a:off x="1870678" y="979425"/>
              <a:ext cx="1620957" cy="307777"/>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情報システム部門</a:t>
              </a:r>
            </a:p>
          </p:txBody>
        </p:sp>
        <p:sp>
          <p:nvSpPr>
            <p:cNvPr id="46" name="テキスト ボックス 45">
              <a:extLst>
                <a:ext uri="{FF2B5EF4-FFF2-40B4-BE49-F238E27FC236}">
                  <a16:creationId xmlns:a16="http://schemas.microsoft.com/office/drawing/2014/main" id="{B11E0361-7997-524B-A730-70E230083173}"/>
                </a:ext>
              </a:extLst>
            </p:cNvPr>
            <p:cNvSpPr txBox="1"/>
            <p:nvPr/>
          </p:nvSpPr>
          <p:spPr>
            <a:xfrm>
              <a:off x="6282257" y="992830"/>
              <a:ext cx="1620957" cy="307777"/>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事業部門・経営者</a:t>
              </a:r>
            </a:p>
          </p:txBody>
        </p:sp>
        <p:sp>
          <p:nvSpPr>
            <p:cNvPr id="47" name="テキスト ボックス 46">
              <a:extLst>
                <a:ext uri="{FF2B5EF4-FFF2-40B4-BE49-F238E27FC236}">
                  <a16:creationId xmlns:a16="http://schemas.microsoft.com/office/drawing/2014/main" id="{066ED020-51D5-2A41-BB56-D1E719E81648}"/>
                </a:ext>
              </a:extLst>
            </p:cNvPr>
            <p:cNvSpPr txBox="1"/>
            <p:nvPr/>
          </p:nvSpPr>
          <p:spPr>
            <a:xfrm>
              <a:off x="470563" y="933258"/>
              <a:ext cx="697627" cy="400110"/>
            </a:xfrm>
            <a:prstGeom prst="rect">
              <a:avLst/>
            </a:prstGeom>
            <a:noFill/>
          </p:spPr>
          <p:txBody>
            <a:bodyPr wrap="none" rtlCol="0">
              <a:spAutoFit/>
            </a:bodyPr>
            <a:lstStyle/>
            <a:p>
              <a:r>
                <a:rPr kumimoji="1" lang="ja-JP" altLang="en-US" sz="2000">
                  <a:solidFill>
                    <a:schemeClr val="tx2"/>
                  </a:solidFill>
                  <a:latin typeface="Meiryo" panose="020B0604030504040204" pitchFamily="34" charset="-128"/>
                  <a:ea typeface="Meiryo" panose="020B0604030504040204" pitchFamily="34" charset="-128"/>
                </a:rPr>
                <a:t>顧客</a:t>
              </a:r>
            </a:p>
          </p:txBody>
        </p:sp>
      </p:grpSp>
    </p:spTree>
    <p:extLst>
      <p:ext uri="{BB962C8B-B14F-4D97-AF65-F5344CB8AC3E}">
        <p14:creationId xmlns:p14="http://schemas.microsoft.com/office/powerpoint/2010/main" val="195753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345842" y="3089334"/>
            <a:ext cx="7330613" cy="3033166"/>
          </a:xfrm>
          <a:prstGeom prst="rect">
            <a:avLst/>
          </a:prstGeom>
          <a:solidFill>
            <a:srgbClr val="0432FF">
              <a:alpha val="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ローコード開発</a:t>
            </a:r>
            <a:r>
              <a:rPr kumimoji="1" lang="ja-JP" altLang="en-US"/>
              <a:t>ツール</a:t>
            </a:r>
          </a:p>
        </p:txBody>
      </p:sp>
      <p:sp>
        <p:nvSpPr>
          <p:cNvPr id="4" name="正方形/長方形 3"/>
          <p:cNvSpPr/>
          <p:nvPr/>
        </p:nvSpPr>
        <p:spPr>
          <a:xfrm>
            <a:off x="457200" y="1196752"/>
            <a:ext cx="3096344"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インフラ</a:t>
            </a:r>
            <a:r>
              <a:rPr kumimoji="1" lang="ja-JP" altLang="en-US" sz="1400" dirty="0">
                <a:solidFill>
                  <a:srgbClr val="FFFFFF"/>
                </a:solidFill>
                <a:latin typeface="Meiryo" charset="-128"/>
                <a:ea typeface="Meiryo" charset="-128"/>
                <a:cs typeface="Meiryo" charset="-128"/>
              </a:rPr>
              <a:t>・</a:t>
            </a:r>
            <a:r>
              <a:rPr lang="ja-JP" altLang="en-US" sz="1400" dirty="0">
                <a:solidFill>
                  <a:srgbClr val="FFFFFF"/>
                </a:solidFill>
                <a:latin typeface="Meiryo" charset="-128"/>
                <a:ea typeface="Meiryo" charset="-128"/>
                <a:cs typeface="Meiryo" charset="-128"/>
              </a:rPr>
              <a:t>プラットフォーム構築</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3553544" y="1196752"/>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7" name="正方形/長方形 6"/>
          <p:cNvSpPr/>
          <p:nvPr/>
        </p:nvSpPr>
        <p:spPr>
          <a:xfrm>
            <a:off x="457200" y="2134693"/>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8" name="正方形/長方形 7"/>
          <p:cNvSpPr/>
          <p:nvPr/>
        </p:nvSpPr>
        <p:spPr>
          <a:xfrm>
            <a:off x="1351316" y="2134693"/>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10" name="正方形/長方形 9"/>
          <p:cNvSpPr/>
          <p:nvPr/>
        </p:nvSpPr>
        <p:spPr>
          <a:xfrm>
            <a:off x="451726" y="3072634"/>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11" name="正方形/長方形 10"/>
          <p:cNvSpPr/>
          <p:nvPr/>
        </p:nvSpPr>
        <p:spPr>
          <a:xfrm>
            <a:off x="1345842" y="3072634"/>
            <a:ext cx="165875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ローコード</a:t>
            </a:r>
            <a:endParaRPr kumimoji="1" lang="en-US" altLang="ja-JP" sz="1400" b="1" dirty="0">
              <a:solidFill>
                <a:srgbClr val="FFFFFF"/>
              </a:solidFill>
              <a:latin typeface="Meiryo" charset="-128"/>
              <a:ea typeface="Meiryo" charset="-128"/>
              <a:cs typeface="Meiryo" charset="-128"/>
            </a:endParaRPr>
          </a:p>
          <a:p>
            <a:pPr algn="ctr"/>
            <a:r>
              <a:rPr kumimoji="1" lang="ja-JP" altLang="en-US" sz="1400" b="1">
                <a:solidFill>
                  <a:srgbClr val="FFFFFF"/>
                </a:solidFill>
                <a:latin typeface="Meiryo" charset="-128"/>
                <a:ea typeface="Meiryo" charset="-128"/>
                <a:cs typeface="Meiryo" charset="-128"/>
              </a:rPr>
              <a:t>開発ツール</a:t>
            </a:r>
            <a:endParaRPr kumimoji="1" lang="ja-JP" altLang="en-US" sz="1400" b="1" dirty="0">
              <a:solidFill>
                <a:srgbClr val="FFFFFF"/>
              </a:solidFill>
              <a:latin typeface="Meiryo" charset="-128"/>
              <a:ea typeface="Meiryo" charset="-128"/>
              <a:cs typeface="Meiryo" charset="-128"/>
            </a:endParaRPr>
          </a:p>
        </p:txBody>
      </p:sp>
      <p:cxnSp>
        <p:nvCxnSpPr>
          <p:cNvPr id="14" name="直線コネクタ 13"/>
          <p:cNvCxnSpPr/>
          <p:nvPr/>
        </p:nvCxnSpPr>
        <p:spPr>
          <a:xfrm>
            <a:off x="457200" y="1772816"/>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H="1">
            <a:off x="1351316"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a:off x="6474228"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458695" y="2727457"/>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45842" y="2710758"/>
            <a:ext cx="6691" cy="361876"/>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H="1">
            <a:off x="2994319" y="2710013"/>
            <a:ext cx="3479909" cy="362620"/>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左矢印 31"/>
          <p:cNvSpPr/>
          <p:nvPr/>
        </p:nvSpPr>
        <p:spPr>
          <a:xfrm>
            <a:off x="2994319" y="3113425"/>
            <a:ext cx="5538122" cy="494482"/>
          </a:xfrm>
          <a:prstGeom prst="leftArrow">
            <a:avLst>
              <a:gd name="adj1" fmla="val 68428"/>
              <a:gd name="adj2" fmla="val 50000"/>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ビジネスニーズ</a:t>
            </a:r>
            <a:r>
              <a:rPr lang="ja-JP" altLang="en-US" sz="1400" dirty="0">
                <a:solidFill>
                  <a:srgbClr val="FFFFFF"/>
                </a:solidFill>
                <a:latin typeface="Meiryo" charset="-128"/>
                <a:ea typeface="Meiryo" charset="-128"/>
                <a:cs typeface="Meiryo" charset="-128"/>
              </a:rPr>
              <a:t>の変化に即応</a:t>
            </a:r>
            <a:endParaRPr kumimoji="1" lang="ja-JP" altLang="en-US" sz="1400" dirty="0">
              <a:solidFill>
                <a:srgbClr val="FFFFFF"/>
              </a:solidFill>
              <a:latin typeface="Meiryo" charset="-128"/>
              <a:ea typeface="Meiryo" charset="-128"/>
              <a:cs typeface="Meiryo" charset="-128"/>
            </a:endParaRPr>
          </a:p>
        </p:txBody>
      </p:sp>
      <p:sp>
        <p:nvSpPr>
          <p:cNvPr id="34" name="正方形/長方形 33"/>
          <p:cNvSpPr/>
          <p:nvPr/>
        </p:nvSpPr>
        <p:spPr>
          <a:xfrm>
            <a:off x="3553544" y="3609463"/>
            <a:ext cx="4978897" cy="923330"/>
          </a:xfrm>
          <a:prstGeom prst="rect">
            <a:avLst/>
          </a:prstGeom>
        </p:spPr>
        <p:txBody>
          <a:bodyPr wrap="square">
            <a:spAutoFit/>
          </a:bodyPr>
          <a:lstStyle/>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新規アプリケーションの開発期間の短縮</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日々改善に対応できる保守・改修の実現</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業務プロセス可視化による属人性の排除</a:t>
            </a:r>
            <a:endParaRPr lang="en-US" altLang="ja-JP" dirty="0">
              <a:solidFill>
                <a:schemeClr val="accent6">
                  <a:lumMod val="75000"/>
                </a:schemeClr>
              </a:solidFill>
              <a:latin typeface="Meiryo" charset="-128"/>
              <a:ea typeface="Meiryo" charset="-128"/>
              <a:cs typeface="Meiryo" charset="-128"/>
            </a:endParaRPr>
          </a:p>
        </p:txBody>
      </p:sp>
      <p:grpSp>
        <p:nvGrpSpPr>
          <p:cNvPr id="40" name="図形グループ 39"/>
          <p:cNvGrpSpPr/>
          <p:nvPr/>
        </p:nvGrpSpPr>
        <p:grpSpPr>
          <a:xfrm>
            <a:off x="1691680" y="4624677"/>
            <a:ext cx="1097870" cy="1202923"/>
            <a:chOff x="5409461" y="1068046"/>
            <a:chExt cx="547466" cy="636692"/>
          </a:xfrm>
        </p:grpSpPr>
        <p:pic>
          <p:nvPicPr>
            <p:cNvPr id="42" name="図 41"/>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43" name="図形グループ 42"/>
            <p:cNvGrpSpPr/>
            <p:nvPr/>
          </p:nvGrpSpPr>
          <p:grpSpPr>
            <a:xfrm>
              <a:off x="5409461" y="1139394"/>
              <a:ext cx="245559" cy="565344"/>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6" name="ストライプ矢印 45"/>
          <p:cNvSpPr/>
          <p:nvPr/>
        </p:nvSpPr>
        <p:spPr>
          <a:xfrm rot="16200000">
            <a:off x="1775238" y="3718186"/>
            <a:ext cx="799961" cy="837668"/>
          </a:xfrm>
          <a:prstGeom prst="striped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四角形吹き出し 38"/>
          <p:cNvSpPr/>
          <p:nvPr/>
        </p:nvSpPr>
        <p:spPr>
          <a:xfrm>
            <a:off x="2953724" y="4963504"/>
            <a:ext cx="4680520" cy="864096"/>
          </a:xfrm>
          <a:prstGeom prst="wedgeRectCallout">
            <a:avLst>
              <a:gd name="adj1" fmla="val -59197"/>
              <a:gd name="adj2" fmla="val -42555"/>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経営視点を持ち、ビジネスゴールを設定できる能力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業務を分析・整理して、業務プロセスを描ける能力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現場のニーズを引き出せるファシリテーション能力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9296615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フリーフォーム 118">
            <a:extLst>
              <a:ext uri="{FF2B5EF4-FFF2-40B4-BE49-F238E27FC236}">
                <a16:creationId xmlns:a16="http://schemas.microsoft.com/office/drawing/2014/main" id="{C253D3E2-C1A8-524B-928C-740C270A7953}"/>
              </a:ext>
            </a:extLst>
          </p:cNvPr>
          <p:cNvSpPr/>
          <p:nvPr/>
        </p:nvSpPr>
        <p:spPr>
          <a:xfrm>
            <a:off x="1020076" y="3452645"/>
            <a:ext cx="7934324" cy="500062"/>
          </a:xfrm>
          <a:custGeom>
            <a:avLst/>
            <a:gdLst>
              <a:gd name="connsiteX0" fmla="*/ 1100137 w 4852987"/>
              <a:gd name="connsiteY0" fmla="*/ 0 h 495300"/>
              <a:gd name="connsiteX1" fmla="*/ 3028950 w 4852987"/>
              <a:gd name="connsiteY1" fmla="*/ 9525 h 495300"/>
              <a:gd name="connsiteX2" fmla="*/ 4852987 w 4852987"/>
              <a:gd name="connsiteY2" fmla="*/ 495300 h 495300"/>
              <a:gd name="connsiteX3" fmla="*/ 0 w 4852987"/>
              <a:gd name="connsiteY3" fmla="*/ 495300 h 495300"/>
              <a:gd name="connsiteX4" fmla="*/ 1100137 w 4852987"/>
              <a:gd name="connsiteY4" fmla="*/ 0 h 495300"/>
              <a:gd name="connsiteX0" fmla="*/ 1100137 w 4852987"/>
              <a:gd name="connsiteY0" fmla="*/ 0 h 495300"/>
              <a:gd name="connsiteX1" fmla="*/ 4562475 w 4852987"/>
              <a:gd name="connsiteY1" fmla="*/ 19050 h 495300"/>
              <a:gd name="connsiteX2" fmla="*/ 4852987 w 4852987"/>
              <a:gd name="connsiteY2" fmla="*/ 495300 h 495300"/>
              <a:gd name="connsiteX3" fmla="*/ 0 w 4852987"/>
              <a:gd name="connsiteY3" fmla="*/ 495300 h 495300"/>
              <a:gd name="connsiteX4" fmla="*/ 1100137 w 4852987"/>
              <a:gd name="connsiteY4" fmla="*/ 0 h 495300"/>
              <a:gd name="connsiteX0" fmla="*/ 1100137 w 4852987"/>
              <a:gd name="connsiteY0" fmla="*/ 0 h 495300"/>
              <a:gd name="connsiteX1" fmla="*/ 4557713 w 4852987"/>
              <a:gd name="connsiteY1" fmla="*/ 0 h 495300"/>
              <a:gd name="connsiteX2" fmla="*/ 4852987 w 4852987"/>
              <a:gd name="connsiteY2" fmla="*/ 495300 h 495300"/>
              <a:gd name="connsiteX3" fmla="*/ 0 w 4852987"/>
              <a:gd name="connsiteY3" fmla="*/ 495300 h 495300"/>
              <a:gd name="connsiteX4" fmla="*/ 1100137 w 4852987"/>
              <a:gd name="connsiteY4" fmla="*/ 0 h 495300"/>
              <a:gd name="connsiteX0" fmla="*/ 1100137 w 7934324"/>
              <a:gd name="connsiteY0" fmla="*/ 0 h 500062"/>
              <a:gd name="connsiteX1" fmla="*/ 4557713 w 7934324"/>
              <a:gd name="connsiteY1" fmla="*/ 0 h 500062"/>
              <a:gd name="connsiteX2" fmla="*/ 7934324 w 7934324"/>
              <a:gd name="connsiteY2" fmla="*/ 500062 h 500062"/>
              <a:gd name="connsiteX3" fmla="*/ 0 w 7934324"/>
              <a:gd name="connsiteY3" fmla="*/ 495300 h 500062"/>
              <a:gd name="connsiteX4" fmla="*/ 1100137 w 7934324"/>
              <a:gd name="connsiteY4" fmla="*/ 0 h 50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4324" h="500062">
                <a:moveTo>
                  <a:pt x="1100137" y="0"/>
                </a:moveTo>
                <a:lnTo>
                  <a:pt x="4557713" y="0"/>
                </a:lnTo>
                <a:lnTo>
                  <a:pt x="7934324" y="500062"/>
                </a:lnTo>
                <a:lnTo>
                  <a:pt x="0" y="495300"/>
                </a:lnTo>
                <a:lnTo>
                  <a:pt x="1100137" y="0"/>
                </a:lnTo>
                <a:close/>
              </a:path>
            </a:pathLst>
          </a:custGeom>
          <a:solidFill>
            <a:schemeClr val="accent2">
              <a:lumMod val="60000"/>
              <a:lumOff val="40000"/>
            </a:schemeClr>
          </a:solidFill>
          <a:ln>
            <a:solidFill>
              <a:schemeClr val="accent2">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リーフォーム 116">
            <a:extLst>
              <a:ext uri="{FF2B5EF4-FFF2-40B4-BE49-F238E27FC236}">
                <a16:creationId xmlns:a16="http://schemas.microsoft.com/office/drawing/2014/main" id="{8DE10912-92BE-9C4F-BA94-0ED1BB7C2A50}"/>
              </a:ext>
            </a:extLst>
          </p:cNvPr>
          <p:cNvSpPr/>
          <p:nvPr/>
        </p:nvSpPr>
        <p:spPr>
          <a:xfrm>
            <a:off x="1014413" y="3434987"/>
            <a:ext cx="5793513" cy="507545"/>
          </a:xfrm>
          <a:custGeom>
            <a:avLst/>
            <a:gdLst>
              <a:gd name="connsiteX0" fmla="*/ 1100137 w 4852987"/>
              <a:gd name="connsiteY0" fmla="*/ 0 h 495300"/>
              <a:gd name="connsiteX1" fmla="*/ 3028950 w 4852987"/>
              <a:gd name="connsiteY1" fmla="*/ 9525 h 495300"/>
              <a:gd name="connsiteX2" fmla="*/ 4852987 w 4852987"/>
              <a:gd name="connsiteY2" fmla="*/ 495300 h 495300"/>
              <a:gd name="connsiteX3" fmla="*/ 0 w 4852987"/>
              <a:gd name="connsiteY3" fmla="*/ 495300 h 495300"/>
              <a:gd name="connsiteX4" fmla="*/ 1100137 w 4852987"/>
              <a:gd name="connsiteY4" fmla="*/ 0 h 495300"/>
              <a:gd name="connsiteX0" fmla="*/ 1100137 w 5793513"/>
              <a:gd name="connsiteY0" fmla="*/ 0 h 504008"/>
              <a:gd name="connsiteX1" fmla="*/ 3028950 w 5793513"/>
              <a:gd name="connsiteY1" fmla="*/ 9525 h 504008"/>
              <a:gd name="connsiteX2" fmla="*/ 5793513 w 5793513"/>
              <a:gd name="connsiteY2" fmla="*/ 504008 h 504008"/>
              <a:gd name="connsiteX3" fmla="*/ 0 w 5793513"/>
              <a:gd name="connsiteY3" fmla="*/ 495300 h 504008"/>
              <a:gd name="connsiteX4" fmla="*/ 1100137 w 5793513"/>
              <a:gd name="connsiteY4" fmla="*/ 0 h 504008"/>
              <a:gd name="connsiteX0" fmla="*/ 1100137 w 5793513"/>
              <a:gd name="connsiteY0" fmla="*/ 10069 h 514077"/>
              <a:gd name="connsiteX1" fmla="*/ 2695847 w 5793513"/>
              <a:gd name="connsiteY1" fmla="*/ 0 h 514077"/>
              <a:gd name="connsiteX2" fmla="*/ 5793513 w 5793513"/>
              <a:gd name="connsiteY2" fmla="*/ 514077 h 514077"/>
              <a:gd name="connsiteX3" fmla="*/ 0 w 5793513"/>
              <a:gd name="connsiteY3" fmla="*/ 505369 h 514077"/>
              <a:gd name="connsiteX4" fmla="*/ 1100137 w 5793513"/>
              <a:gd name="connsiteY4" fmla="*/ 10069 h 514077"/>
              <a:gd name="connsiteX0" fmla="*/ 1119731 w 5793513"/>
              <a:gd name="connsiteY0" fmla="*/ 23132 h 514077"/>
              <a:gd name="connsiteX1" fmla="*/ 2695847 w 5793513"/>
              <a:gd name="connsiteY1" fmla="*/ 0 h 514077"/>
              <a:gd name="connsiteX2" fmla="*/ 5793513 w 5793513"/>
              <a:gd name="connsiteY2" fmla="*/ 514077 h 514077"/>
              <a:gd name="connsiteX3" fmla="*/ 0 w 5793513"/>
              <a:gd name="connsiteY3" fmla="*/ 505369 h 514077"/>
              <a:gd name="connsiteX4" fmla="*/ 1119731 w 5793513"/>
              <a:gd name="connsiteY4" fmla="*/ 23132 h 514077"/>
              <a:gd name="connsiteX0" fmla="*/ 1119731 w 5793513"/>
              <a:gd name="connsiteY0" fmla="*/ 3538 h 494483"/>
              <a:gd name="connsiteX1" fmla="*/ 2695847 w 5793513"/>
              <a:gd name="connsiteY1" fmla="*/ 0 h 494483"/>
              <a:gd name="connsiteX2" fmla="*/ 5793513 w 5793513"/>
              <a:gd name="connsiteY2" fmla="*/ 494483 h 494483"/>
              <a:gd name="connsiteX3" fmla="*/ 0 w 5793513"/>
              <a:gd name="connsiteY3" fmla="*/ 485775 h 494483"/>
              <a:gd name="connsiteX4" fmla="*/ 1119731 w 5793513"/>
              <a:gd name="connsiteY4" fmla="*/ 3538 h 494483"/>
              <a:gd name="connsiteX0" fmla="*/ 1119731 w 5793513"/>
              <a:gd name="connsiteY0" fmla="*/ 16600 h 507545"/>
              <a:gd name="connsiteX1" fmla="*/ 2695847 w 5793513"/>
              <a:gd name="connsiteY1" fmla="*/ 0 h 507545"/>
              <a:gd name="connsiteX2" fmla="*/ 5793513 w 5793513"/>
              <a:gd name="connsiteY2" fmla="*/ 507545 h 507545"/>
              <a:gd name="connsiteX3" fmla="*/ 0 w 5793513"/>
              <a:gd name="connsiteY3" fmla="*/ 498837 h 507545"/>
              <a:gd name="connsiteX4" fmla="*/ 1119731 w 5793513"/>
              <a:gd name="connsiteY4" fmla="*/ 16600 h 507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513" h="507545">
                <a:moveTo>
                  <a:pt x="1119731" y="16600"/>
                </a:moveTo>
                <a:lnTo>
                  <a:pt x="2695847" y="0"/>
                </a:lnTo>
                <a:lnTo>
                  <a:pt x="5793513" y="507545"/>
                </a:lnTo>
                <a:lnTo>
                  <a:pt x="0" y="498837"/>
                </a:lnTo>
                <a:lnTo>
                  <a:pt x="1119731" y="16600"/>
                </a:lnTo>
                <a:close/>
              </a:path>
            </a:pathLst>
          </a:custGeom>
          <a:solidFill>
            <a:schemeClr val="tx2">
              <a:lumMod val="40000"/>
              <a:lumOff val="60000"/>
            </a:schemeClr>
          </a:solidFill>
          <a:ln>
            <a:solidFill>
              <a:schemeClr val="tx2">
                <a:lumMod val="60000"/>
                <a:lumOff val="4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5C5D79C3-4832-8141-AE91-3FE29E1A363D}"/>
              </a:ext>
            </a:extLst>
          </p:cNvPr>
          <p:cNvSpPr/>
          <p:nvPr/>
        </p:nvSpPr>
        <p:spPr>
          <a:xfrm>
            <a:off x="1014838" y="3942709"/>
            <a:ext cx="7942222" cy="25747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225489A1-32A6-4D41-80D3-8E072BA17674}"/>
              </a:ext>
            </a:extLst>
          </p:cNvPr>
          <p:cNvSpPr/>
          <p:nvPr/>
        </p:nvSpPr>
        <p:spPr>
          <a:xfrm>
            <a:off x="1020076" y="3933056"/>
            <a:ext cx="5784172" cy="16050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リーフォーム 24">
            <a:extLst>
              <a:ext uri="{FF2B5EF4-FFF2-40B4-BE49-F238E27FC236}">
                <a16:creationId xmlns:a16="http://schemas.microsoft.com/office/drawing/2014/main" id="{AF887A41-3CA1-0043-81DB-1B7F7FDECE20}"/>
              </a:ext>
            </a:extLst>
          </p:cNvPr>
          <p:cNvSpPr/>
          <p:nvPr/>
        </p:nvSpPr>
        <p:spPr>
          <a:xfrm>
            <a:off x="2117868" y="1473544"/>
            <a:ext cx="4312429" cy="1399064"/>
          </a:xfrm>
          <a:custGeom>
            <a:avLst/>
            <a:gdLst>
              <a:gd name="connsiteX0" fmla="*/ 0 w 4312429"/>
              <a:gd name="connsiteY0" fmla="*/ 0 h 802312"/>
              <a:gd name="connsiteX1" fmla="*/ 0 w 4312429"/>
              <a:gd name="connsiteY1" fmla="*/ 802312 h 802312"/>
              <a:gd name="connsiteX2" fmla="*/ 1592826 w 4312429"/>
              <a:gd name="connsiteY2" fmla="*/ 802312 h 802312"/>
              <a:gd name="connsiteX3" fmla="*/ 4312429 w 4312429"/>
              <a:gd name="connsiteY3" fmla="*/ 0 h 802312"/>
              <a:gd name="connsiteX4" fmla="*/ 0 w 4312429"/>
              <a:gd name="connsiteY4" fmla="*/ 0 h 80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429" h="802312">
                <a:moveTo>
                  <a:pt x="0" y="0"/>
                </a:moveTo>
                <a:lnTo>
                  <a:pt x="0" y="802312"/>
                </a:lnTo>
                <a:lnTo>
                  <a:pt x="1592826" y="802312"/>
                </a:lnTo>
                <a:lnTo>
                  <a:pt x="4312429" y="0"/>
                </a:lnTo>
                <a:lnTo>
                  <a:pt x="0" y="0"/>
                </a:lnTo>
                <a:close/>
              </a:path>
            </a:pathLst>
          </a:custGeom>
          <a:solidFill>
            <a:schemeClr val="accent4">
              <a:lumMod val="20000"/>
              <a:lumOff val="80000"/>
            </a:schemeClr>
          </a:solidFill>
          <a:ln>
            <a:solidFill>
              <a:schemeClr val="accent4">
                <a:lumMod val="60000"/>
                <a:lumOff val="4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a:lstStyle/>
          <a:p>
            <a:r>
              <a:rPr lang="ja-JP" altLang="en-US"/>
              <a:t>参考：ローコード開発ツール　詳細</a:t>
            </a:r>
          </a:p>
        </p:txBody>
      </p:sp>
      <p:sp>
        <p:nvSpPr>
          <p:cNvPr id="6" name="正方形/長方形 5">
            <a:extLst>
              <a:ext uri="{FF2B5EF4-FFF2-40B4-BE49-F238E27FC236}">
                <a16:creationId xmlns:a16="http://schemas.microsoft.com/office/drawing/2014/main" id="{2B0030CE-CC4E-2043-A341-78901432CE37}"/>
              </a:ext>
            </a:extLst>
          </p:cNvPr>
          <p:cNvSpPr/>
          <p:nvPr/>
        </p:nvSpPr>
        <p:spPr>
          <a:xfrm>
            <a:off x="1021447" y="891233"/>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69AF0967-3221-C847-B5E7-14297C495345}"/>
              </a:ext>
            </a:extLst>
          </p:cNvPr>
          <p:cNvSpPr/>
          <p:nvPr/>
        </p:nvSpPr>
        <p:spPr>
          <a:xfrm>
            <a:off x="2120512" y="891234"/>
            <a:ext cx="1086930"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9FD66F39-5FE9-374F-A7B7-6FB633F7D7F2}"/>
              </a:ext>
            </a:extLst>
          </p:cNvPr>
          <p:cNvSpPr/>
          <p:nvPr/>
        </p:nvSpPr>
        <p:spPr>
          <a:xfrm>
            <a:off x="3207442" y="891234"/>
            <a:ext cx="1086930" cy="57606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9F55A9DB-BC3C-1241-B2F6-CF684357B9EC}"/>
              </a:ext>
            </a:extLst>
          </p:cNvPr>
          <p:cNvSpPr/>
          <p:nvPr/>
        </p:nvSpPr>
        <p:spPr>
          <a:xfrm>
            <a:off x="4286743" y="891234"/>
            <a:ext cx="1086930" cy="5760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699F1A2-F689-1548-8762-BD83DE38F149}"/>
              </a:ext>
            </a:extLst>
          </p:cNvPr>
          <p:cNvSpPr txBox="1"/>
          <p:nvPr/>
        </p:nvSpPr>
        <p:spPr>
          <a:xfrm>
            <a:off x="1054818" y="1051793"/>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35" name="テキスト ボックス 34">
            <a:extLst>
              <a:ext uri="{FF2B5EF4-FFF2-40B4-BE49-F238E27FC236}">
                <a16:creationId xmlns:a16="http://schemas.microsoft.com/office/drawing/2014/main" id="{700DA989-05DE-624A-87BF-A4CCDF7E487E}"/>
              </a:ext>
            </a:extLst>
          </p:cNvPr>
          <p:cNvSpPr txBox="1"/>
          <p:nvPr/>
        </p:nvSpPr>
        <p:spPr>
          <a:xfrm>
            <a:off x="2215742" y="1051795"/>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概要設計</a:t>
            </a:r>
          </a:p>
        </p:txBody>
      </p:sp>
      <p:sp>
        <p:nvSpPr>
          <p:cNvPr id="36" name="正方形/長方形 35">
            <a:extLst>
              <a:ext uri="{FF2B5EF4-FFF2-40B4-BE49-F238E27FC236}">
                <a16:creationId xmlns:a16="http://schemas.microsoft.com/office/drawing/2014/main" id="{6B635723-D669-9046-8D5A-B3F11DDB19A2}"/>
              </a:ext>
            </a:extLst>
          </p:cNvPr>
          <p:cNvSpPr/>
          <p:nvPr/>
        </p:nvSpPr>
        <p:spPr>
          <a:xfrm>
            <a:off x="5364330" y="891234"/>
            <a:ext cx="1086930"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5DDAF206-AF5C-F245-B71A-C87C22A16E34}"/>
              </a:ext>
            </a:extLst>
          </p:cNvPr>
          <p:cNvSpPr txBox="1"/>
          <p:nvPr/>
        </p:nvSpPr>
        <p:spPr>
          <a:xfrm>
            <a:off x="3287595" y="1051795"/>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詳細設計</a:t>
            </a:r>
          </a:p>
        </p:txBody>
      </p:sp>
      <p:sp>
        <p:nvSpPr>
          <p:cNvPr id="38" name="テキスト ボックス 37">
            <a:extLst>
              <a:ext uri="{FF2B5EF4-FFF2-40B4-BE49-F238E27FC236}">
                <a16:creationId xmlns:a16="http://schemas.microsoft.com/office/drawing/2014/main" id="{B2977B39-7020-E749-9948-D0C36A778F6F}"/>
              </a:ext>
            </a:extLst>
          </p:cNvPr>
          <p:cNvSpPr txBox="1"/>
          <p:nvPr/>
        </p:nvSpPr>
        <p:spPr>
          <a:xfrm>
            <a:off x="5353876" y="1051795"/>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単体テスト</a:t>
            </a:r>
          </a:p>
        </p:txBody>
      </p:sp>
      <p:sp>
        <p:nvSpPr>
          <p:cNvPr id="41" name="テキスト ボックス 40">
            <a:extLst>
              <a:ext uri="{FF2B5EF4-FFF2-40B4-BE49-F238E27FC236}">
                <a16:creationId xmlns:a16="http://schemas.microsoft.com/office/drawing/2014/main" id="{8F24D489-5224-AF45-9467-96C9ABAD403D}"/>
              </a:ext>
            </a:extLst>
          </p:cNvPr>
          <p:cNvSpPr txBox="1"/>
          <p:nvPr/>
        </p:nvSpPr>
        <p:spPr>
          <a:xfrm>
            <a:off x="6559226" y="1061736"/>
            <a:ext cx="89647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60" name="正方形/長方形 59">
            <a:extLst>
              <a:ext uri="{FF2B5EF4-FFF2-40B4-BE49-F238E27FC236}">
                <a16:creationId xmlns:a16="http://schemas.microsoft.com/office/drawing/2014/main" id="{D113DA08-AAA9-6B4A-A963-C1A0669DDC48}"/>
              </a:ext>
            </a:extLst>
          </p:cNvPr>
          <p:cNvSpPr/>
          <p:nvPr/>
        </p:nvSpPr>
        <p:spPr>
          <a:xfrm>
            <a:off x="6434288" y="891234"/>
            <a:ext cx="108693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a:extLst>
              <a:ext uri="{FF2B5EF4-FFF2-40B4-BE49-F238E27FC236}">
                <a16:creationId xmlns:a16="http://schemas.microsoft.com/office/drawing/2014/main" id="{905191B8-9CC1-B740-B94F-44187F1389AA}"/>
              </a:ext>
            </a:extLst>
          </p:cNvPr>
          <p:cNvSpPr txBox="1"/>
          <p:nvPr/>
        </p:nvSpPr>
        <p:spPr>
          <a:xfrm>
            <a:off x="4290136" y="1082572"/>
            <a:ext cx="1086930"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62" name="テキスト ボックス 61">
            <a:extLst>
              <a:ext uri="{FF2B5EF4-FFF2-40B4-BE49-F238E27FC236}">
                <a16:creationId xmlns:a16="http://schemas.microsoft.com/office/drawing/2014/main" id="{AFDA994B-E9E8-E342-9839-1F8C2A2D0302}"/>
              </a:ext>
            </a:extLst>
          </p:cNvPr>
          <p:cNvSpPr txBox="1"/>
          <p:nvPr/>
        </p:nvSpPr>
        <p:spPr>
          <a:xfrm>
            <a:off x="6437348" y="1051795"/>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12" name="テキスト ボックス 11">
            <a:extLst>
              <a:ext uri="{FF2B5EF4-FFF2-40B4-BE49-F238E27FC236}">
                <a16:creationId xmlns:a16="http://schemas.microsoft.com/office/drawing/2014/main" id="{9109F30F-54F2-6D42-A276-175B841A95E7}"/>
              </a:ext>
            </a:extLst>
          </p:cNvPr>
          <p:cNvSpPr txBox="1"/>
          <p:nvPr/>
        </p:nvSpPr>
        <p:spPr>
          <a:xfrm>
            <a:off x="338895" y="944077"/>
            <a:ext cx="723275" cy="523220"/>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従来型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sz="1400">
                <a:solidFill>
                  <a:schemeClr val="accent3">
                    <a:lumMod val="50000"/>
                  </a:schemeClr>
                </a:solidFill>
                <a:latin typeface="Meiryo" panose="020B0604030504040204" pitchFamily="34" charset="-128"/>
                <a:ea typeface="Meiryo" panose="020B0604030504040204" pitchFamily="34" charset="-128"/>
              </a:rPr>
              <a:t>開　発</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D428CDC9-F087-DE44-9BBF-17C6BEB8688B}"/>
              </a:ext>
            </a:extLst>
          </p:cNvPr>
          <p:cNvSpPr/>
          <p:nvPr/>
        </p:nvSpPr>
        <p:spPr>
          <a:xfrm>
            <a:off x="1014838" y="2870336"/>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FADDE475-2D23-EF4D-8376-49996C21AB29}"/>
              </a:ext>
            </a:extLst>
          </p:cNvPr>
          <p:cNvSpPr/>
          <p:nvPr/>
        </p:nvSpPr>
        <p:spPr>
          <a:xfrm>
            <a:off x="2120512" y="2870337"/>
            <a:ext cx="1587392" cy="5760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D1C010B0-8868-F541-A74F-C55AC922EDE0}"/>
              </a:ext>
            </a:extLst>
          </p:cNvPr>
          <p:cNvSpPr txBox="1"/>
          <p:nvPr/>
        </p:nvSpPr>
        <p:spPr>
          <a:xfrm>
            <a:off x="1054818" y="3030896"/>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70" name="ホームベース 69">
            <a:extLst>
              <a:ext uri="{FF2B5EF4-FFF2-40B4-BE49-F238E27FC236}">
                <a16:creationId xmlns:a16="http://schemas.microsoft.com/office/drawing/2014/main" id="{6A6F3C40-E6A9-8C4D-B399-23EDE6472CD8}"/>
              </a:ext>
            </a:extLst>
          </p:cNvPr>
          <p:cNvSpPr/>
          <p:nvPr/>
        </p:nvSpPr>
        <p:spPr>
          <a:xfrm>
            <a:off x="4427984" y="2870336"/>
            <a:ext cx="1436944" cy="576064"/>
          </a:xfrm>
          <a:prstGeom prst="homePlate">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a:extLst>
              <a:ext uri="{FF2B5EF4-FFF2-40B4-BE49-F238E27FC236}">
                <a16:creationId xmlns:a16="http://schemas.microsoft.com/office/drawing/2014/main" id="{0E1D4DBE-D3E8-CA45-B364-FF7A74E17862}"/>
              </a:ext>
            </a:extLst>
          </p:cNvPr>
          <p:cNvSpPr txBox="1"/>
          <p:nvPr/>
        </p:nvSpPr>
        <p:spPr>
          <a:xfrm>
            <a:off x="4427984" y="2984308"/>
            <a:ext cx="1185152" cy="43088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（高速化・効率化）</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75" name="正方形/長方形 74">
            <a:extLst>
              <a:ext uri="{FF2B5EF4-FFF2-40B4-BE49-F238E27FC236}">
                <a16:creationId xmlns:a16="http://schemas.microsoft.com/office/drawing/2014/main" id="{08334AAD-F1F1-A34E-8569-9D9FA4C6B024}"/>
              </a:ext>
            </a:extLst>
          </p:cNvPr>
          <p:cNvSpPr/>
          <p:nvPr/>
        </p:nvSpPr>
        <p:spPr>
          <a:xfrm>
            <a:off x="3707904" y="2870336"/>
            <a:ext cx="72008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68AC340A-4DB6-B34A-A497-928F33CEFD0A}"/>
              </a:ext>
            </a:extLst>
          </p:cNvPr>
          <p:cNvSpPr txBox="1"/>
          <p:nvPr/>
        </p:nvSpPr>
        <p:spPr>
          <a:xfrm>
            <a:off x="3707904" y="2984728"/>
            <a:ext cx="720080" cy="400110"/>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結　合</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テスト</a:t>
            </a:r>
          </a:p>
        </p:txBody>
      </p:sp>
      <p:sp>
        <p:nvSpPr>
          <p:cNvPr id="78" name="テキスト ボックス 77">
            <a:extLst>
              <a:ext uri="{FF2B5EF4-FFF2-40B4-BE49-F238E27FC236}">
                <a16:creationId xmlns:a16="http://schemas.microsoft.com/office/drawing/2014/main" id="{6795C93F-E816-DD41-9536-76B838137B6A}"/>
              </a:ext>
            </a:extLst>
          </p:cNvPr>
          <p:cNvSpPr txBox="1"/>
          <p:nvPr/>
        </p:nvSpPr>
        <p:spPr>
          <a:xfrm>
            <a:off x="288807" y="2925729"/>
            <a:ext cx="761747" cy="446276"/>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ローコード</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1400">
                <a:solidFill>
                  <a:srgbClr val="7030A0"/>
                </a:solidFill>
                <a:latin typeface="Meiryo" panose="020B0604030504040204" pitchFamily="34" charset="-128"/>
                <a:ea typeface="Meiryo" panose="020B0604030504040204" pitchFamily="34" charset="-128"/>
              </a:rPr>
              <a:t>開　発</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9AFADCEA-8F88-8848-B211-4FF1DBA4CEEA}"/>
              </a:ext>
            </a:extLst>
          </p:cNvPr>
          <p:cNvSpPr txBox="1"/>
          <p:nvPr/>
        </p:nvSpPr>
        <p:spPr>
          <a:xfrm>
            <a:off x="2116940" y="3030895"/>
            <a:ext cx="1590964"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ローコード開発</a:t>
            </a:r>
          </a:p>
        </p:txBody>
      </p:sp>
      <p:cxnSp>
        <p:nvCxnSpPr>
          <p:cNvPr id="16" name="直線コネクタ 15">
            <a:extLst>
              <a:ext uri="{FF2B5EF4-FFF2-40B4-BE49-F238E27FC236}">
                <a16:creationId xmlns:a16="http://schemas.microsoft.com/office/drawing/2014/main" id="{DB721724-92A2-0243-9A03-78C1E3B0D72C}"/>
              </a:ext>
            </a:extLst>
          </p:cNvPr>
          <p:cNvCxnSpPr>
            <a:cxnSpLocks/>
          </p:cNvCxnSpPr>
          <p:nvPr/>
        </p:nvCxnSpPr>
        <p:spPr>
          <a:xfrm>
            <a:off x="1021447" y="1467297"/>
            <a:ext cx="0" cy="1403039"/>
          </a:xfrm>
          <a:prstGeom prst="line">
            <a:avLst/>
          </a:prstGeom>
          <a:ln>
            <a:solidFill>
              <a:schemeClr val="accent3">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F5E32123-EFE5-294B-9865-BF5E640D6FCB}"/>
              </a:ext>
            </a:extLst>
          </p:cNvPr>
          <p:cNvCxnSpPr>
            <a:cxnSpLocks/>
          </p:cNvCxnSpPr>
          <p:nvPr/>
        </p:nvCxnSpPr>
        <p:spPr>
          <a:xfrm flipH="1">
            <a:off x="4427984" y="1490109"/>
            <a:ext cx="3092132" cy="1380227"/>
          </a:xfrm>
          <a:prstGeom prst="line">
            <a:avLst/>
          </a:prstGeom>
          <a:ln>
            <a:solidFill>
              <a:schemeClr val="tx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00" name="図形グループ 39">
            <a:extLst>
              <a:ext uri="{FF2B5EF4-FFF2-40B4-BE49-F238E27FC236}">
                <a16:creationId xmlns:a16="http://schemas.microsoft.com/office/drawing/2014/main" id="{724038E6-E5B2-444B-B6DC-4D9F7E9A5840}"/>
              </a:ext>
            </a:extLst>
          </p:cNvPr>
          <p:cNvGrpSpPr/>
          <p:nvPr/>
        </p:nvGrpSpPr>
        <p:grpSpPr>
          <a:xfrm>
            <a:off x="2339941" y="1520130"/>
            <a:ext cx="450987" cy="489758"/>
            <a:chOff x="5409461" y="1068046"/>
            <a:chExt cx="547466" cy="636692"/>
          </a:xfrm>
        </p:grpSpPr>
        <p:pic>
          <p:nvPicPr>
            <p:cNvPr id="101" name="図 100">
              <a:extLst>
                <a:ext uri="{FF2B5EF4-FFF2-40B4-BE49-F238E27FC236}">
                  <a16:creationId xmlns:a16="http://schemas.microsoft.com/office/drawing/2014/main" id="{C3FFE449-6767-CC43-BB8E-D8466866827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102" name="図形グループ 42">
              <a:extLst>
                <a:ext uri="{FF2B5EF4-FFF2-40B4-BE49-F238E27FC236}">
                  <a16:creationId xmlns:a16="http://schemas.microsoft.com/office/drawing/2014/main" id="{9BF0B0D4-0125-724F-A23E-A5E7BA2217EB}"/>
                </a:ext>
              </a:extLst>
            </p:cNvPr>
            <p:cNvGrpSpPr/>
            <p:nvPr/>
          </p:nvGrpSpPr>
          <p:grpSpPr>
            <a:xfrm>
              <a:off x="5409461" y="1139394"/>
              <a:ext cx="245559" cy="565344"/>
              <a:chOff x="1946324" y="4125162"/>
              <a:chExt cx="969964" cy="2007872"/>
            </a:xfrm>
          </p:grpSpPr>
          <p:sp>
            <p:nvSpPr>
              <p:cNvPr id="103" name="円/楕円 102">
                <a:extLst>
                  <a:ext uri="{FF2B5EF4-FFF2-40B4-BE49-F238E27FC236}">
                    <a16:creationId xmlns:a16="http://schemas.microsoft.com/office/drawing/2014/main" id="{859AE62A-8F1A-BF49-AA24-F8B227B78B2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フローチャート: 論理積ゲート 103">
                <a:extLst>
                  <a:ext uri="{FF2B5EF4-FFF2-40B4-BE49-F238E27FC236}">
                    <a16:creationId xmlns:a16="http://schemas.microsoft.com/office/drawing/2014/main" id="{2CA6A37D-4424-064D-BD11-BC3CF974251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06" name="テキスト ボックス 105">
            <a:extLst>
              <a:ext uri="{FF2B5EF4-FFF2-40B4-BE49-F238E27FC236}">
                <a16:creationId xmlns:a16="http://schemas.microsoft.com/office/drawing/2014/main" id="{E3A42330-030A-814F-8FB8-23E4E03FCBCF}"/>
              </a:ext>
            </a:extLst>
          </p:cNvPr>
          <p:cNvSpPr txBox="1"/>
          <p:nvPr/>
        </p:nvSpPr>
        <p:spPr>
          <a:xfrm>
            <a:off x="2790928" y="1571775"/>
            <a:ext cx="1800493" cy="369332"/>
          </a:xfrm>
          <a:prstGeom prst="rect">
            <a:avLst/>
          </a:prstGeom>
          <a:noFill/>
        </p:spPr>
        <p:txBody>
          <a:bodyPr wrap="none" rtlCol="0">
            <a:spAutoFit/>
          </a:bodyPr>
          <a:lstStyle/>
          <a:p>
            <a:r>
              <a:rPr kumimoji="1" lang="ja-JP" altLang="en-US">
                <a:solidFill>
                  <a:schemeClr val="accent3">
                    <a:lumMod val="50000"/>
                  </a:schemeClr>
                </a:solidFill>
                <a:latin typeface="Meiryo" panose="020B0604030504040204" pitchFamily="34" charset="-128"/>
                <a:ea typeface="Meiryo" panose="020B0604030504040204" pitchFamily="34" charset="-128"/>
              </a:rPr>
              <a:t>人手による作業</a:t>
            </a:r>
          </a:p>
        </p:txBody>
      </p:sp>
      <p:pic>
        <p:nvPicPr>
          <p:cNvPr id="107" name="図 106">
            <a:extLst>
              <a:ext uri="{FF2B5EF4-FFF2-40B4-BE49-F238E27FC236}">
                <a16:creationId xmlns:a16="http://schemas.microsoft.com/office/drawing/2014/main" id="{3CE3A9F7-DD27-3143-99DB-464DC582ED7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70826" y="2292159"/>
            <a:ext cx="489758" cy="489758"/>
          </a:xfrm>
          <a:prstGeom prst="rect">
            <a:avLst/>
          </a:prstGeom>
          <a:effectLst>
            <a:outerShdw blurRad="50800" dist="38100" dir="2700000" algn="tl" rotWithShape="0">
              <a:prstClr val="black">
                <a:alpha val="40000"/>
              </a:prstClr>
            </a:outerShdw>
          </a:effectLst>
        </p:spPr>
      </p:pic>
      <p:sp>
        <p:nvSpPr>
          <p:cNvPr id="108" name="テキスト ボックス 107">
            <a:extLst>
              <a:ext uri="{FF2B5EF4-FFF2-40B4-BE49-F238E27FC236}">
                <a16:creationId xmlns:a16="http://schemas.microsoft.com/office/drawing/2014/main" id="{128DF9E5-CB32-1E48-BC4C-20D65B2BBFB3}"/>
              </a:ext>
            </a:extLst>
          </p:cNvPr>
          <p:cNvSpPr txBox="1"/>
          <p:nvPr/>
        </p:nvSpPr>
        <p:spPr>
          <a:xfrm>
            <a:off x="2790928" y="2246059"/>
            <a:ext cx="1569660" cy="646331"/>
          </a:xfrm>
          <a:prstGeom prst="rect">
            <a:avLst/>
          </a:prstGeom>
          <a:noFill/>
        </p:spPr>
        <p:txBody>
          <a:bodyPr wrap="none" rtlCol="0">
            <a:spAutoFit/>
          </a:bodyPr>
          <a:lstStyle/>
          <a:p>
            <a:r>
              <a:rPr kumimoji="1" lang="ja-JP" altLang="en-US">
                <a:solidFill>
                  <a:srgbClr val="7030A0"/>
                </a:solidFill>
                <a:latin typeface="Meiryo" panose="020B0604030504040204" pitchFamily="34" charset="-128"/>
                <a:ea typeface="Meiryo" panose="020B0604030504040204" pitchFamily="34" charset="-128"/>
              </a:rPr>
              <a:t>ツールによる</a:t>
            </a:r>
            <a:endParaRPr kumimoji="1" lang="en-US" altLang="ja-JP" dirty="0">
              <a:solidFill>
                <a:srgbClr val="7030A0"/>
              </a:solidFill>
              <a:latin typeface="Meiryo" panose="020B0604030504040204" pitchFamily="34" charset="-128"/>
              <a:ea typeface="Meiryo" panose="020B0604030504040204" pitchFamily="34" charset="-128"/>
            </a:endParaRPr>
          </a:p>
          <a:p>
            <a:r>
              <a:rPr kumimoji="1" lang="ja-JP" altLang="en-US">
                <a:solidFill>
                  <a:srgbClr val="7030A0"/>
                </a:solidFill>
                <a:latin typeface="Meiryo" panose="020B0604030504040204" pitchFamily="34" charset="-128"/>
                <a:ea typeface="Meiryo" panose="020B0604030504040204" pitchFamily="34" charset="-128"/>
              </a:rPr>
              <a:t>自動化</a:t>
            </a:r>
          </a:p>
        </p:txBody>
      </p:sp>
      <p:sp>
        <p:nvSpPr>
          <p:cNvPr id="109" name="テキスト ボックス 108">
            <a:extLst>
              <a:ext uri="{FF2B5EF4-FFF2-40B4-BE49-F238E27FC236}">
                <a16:creationId xmlns:a16="http://schemas.microsoft.com/office/drawing/2014/main" id="{579D657F-C8CB-8645-A660-ED0BDD9F8596}"/>
              </a:ext>
            </a:extLst>
          </p:cNvPr>
          <p:cNvSpPr txBox="1"/>
          <p:nvPr/>
        </p:nvSpPr>
        <p:spPr>
          <a:xfrm>
            <a:off x="1231265" y="4052721"/>
            <a:ext cx="2031325"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プログラム生成型</a:t>
            </a:r>
          </a:p>
        </p:txBody>
      </p:sp>
      <p:sp>
        <p:nvSpPr>
          <p:cNvPr id="110" name="テキスト ボックス 109">
            <a:extLst>
              <a:ext uri="{FF2B5EF4-FFF2-40B4-BE49-F238E27FC236}">
                <a16:creationId xmlns:a16="http://schemas.microsoft.com/office/drawing/2014/main" id="{70822EC1-7305-3946-9A28-3E9BBE669EDB}"/>
              </a:ext>
            </a:extLst>
          </p:cNvPr>
          <p:cNvSpPr txBox="1"/>
          <p:nvPr/>
        </p:nvSpPr>
        <p:spPr>
          <a:xfrm>
            <a:off x="1231265" y="4763319"/>
            <a:ext cx="133882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統合環境型</a:t>
            </a:r>
          </a:p>
        </p:txBody>
      </p:sp>
      <p:sp>
        <p:nvSpPr>
          <p:cNvPr id="111" name="テキスト ボックス 110">
            <a:extLst>
              <a:ext uri="{FF2B5EF4-FFF2-40B4-BE49-F238E27FC236}">
                <a16:creationId xmlns:a16="http://schemas.microsoft.com/office/drawing/2014/main" id="{CB3AE07C-A91A-EA4F-9BC7-EA4AA8DFB30A}"/>
              </a:ext>
            </a:extLst>
          </p:cNvPr>
          <p:cNvSpPr txBox="1"/>
          <p:nvPr/>
        </p:nvSpPr>
        <p:spPr>
          <a:xfrm>
            <a:off x="1930801" y="5716388"/>
            <a:ext cx="226215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プラットフォーム型</a:t>
            </a:r>
          </a:p>
        </p:txBody>
      </p:sp>
      <p:sp>
        <p:nvSpPr>
          <p:cNvPr id="112" name="テキスト ボックス 111">
            <a:extLst>
              <a:ext uri="{FF2B5EF4-FFF2-40B4-BE49-F238E27FC236}">
                <a16:creationId xmlns:a16="http://schemas.microsoft.com/office/drawing/2014/main" id="{1D07FE5A-CFB2-3B47-89C0-6CD819043A7C}"/>
              </a:ext>
            </a:extLst>
          </p:cNvPr>
          <p:cNvSpPr txBox="1"/>
          <p:nvPr/>
        </p:nvSpPr>
        <p:spPr>
          <a:xfrm>
            <a:off x="1231265" y="4357058"/>
            <a:ext cx="3046497"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画面や業務ロジック、データ構造などセグメント毎に機能が独立</a:t>
            </a:r>
          </a:p>
        </p:txBody>
      </p:sp>
      <p:sp>
        <p:nvSpPr>
          <p:cNvPr id="113" name="テキスト ボックス 112">
            <a:extLst>
              <a:ext uri="{FF2B5EF4-FFF2-40B4-BE49-F238E27FC236}">
                <a16:creationId xmlns:a16="http://schemas.microsoft.com/office/drawing/2014/main" id="{B2E6870E-26D8-8549-BB4E-16FA52EF4217}"/>
              </a:ext>
            </a:extLst>
          </p:cNvPr>
          <p:cNvSpPr txBox="1"/>
          <p:nvPr/>
        </p:nvSpPr>
        <p:spPr>
          <a:xfrm>
            <a:off x="1231266" y="4968958"/>
            <a:ext cx="3046496"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アプリケーション層よりも上位に特化、システムを統一的に構築、抽象化モデルを使い</a:t>
            </a:r>
            <a:r>
              <a:rPr kumimoji="1" lang="en-US" altLang="ja-JP" sz="1000" dirty="0">
                <a:solidFill>
                  <a:schemeClr val="bg1"/>
                </a:solidFill>
                <a:latin typeface="Meiryo" panose="020B0604030504040204" pitchFamily="34" charset="-128"/>
                <a:ea typeface="Meiryo" panose="020B0604030504040204" pitchFamily="34" charset="-128"/>
              </a:rPr>
              <a:t>GUI</a:t>
            </a:r>
            <a:r>
              <a:rPr kumimoji="1" lang="ja-JP" altLang="en-US" sz="1000">
                <a:solidFill>
                  <a:schemeClr val="bg1"/>
                </a:solidFill>
                <a:latin typeface="Meiryo" panose="020B0604030504040204" pitchFamily="34" charset="-128"/>
                <a:ea typeface="Meiryo" panose="020B0604030504040204" pitchFamily="34" charset="-128"/>
              </a:rPr>
              <a:t>で開発</a:t>
            </a:r>
          </a:p>
        </p:txBody>
      </p:sp>
      <p:sp>
        <p:nvSpPr>
          <p:cNvPr id="114" name="テキスト ボックス 113">
            <a:extLst>
              <a:ext uri="{FF2B5EF4-FFF2-40B4-BE49-F238E27FC236}">
                <a16:creationId xmlns:a16="http://schemas.microsoft.com/office/drawing/2014/main" id="{92420DFF-6338-F847-91AD-A265538C842F}"/>
              </a:ext>
            </a:extLst>
          </p:cNvPr>
          <p:cNvSpPr txBox="1"/>
          <p:nvPr/>
        </p:nvSpPr>
        <p:spPr>
          <a:xfrm>
            <a:off x="1930802" y="6020781"/>
            <a:ext cx="3057868"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システム開発だけではなく、ライフサイクル全体を統一的に管理・支援</a:t>
            </a:r>
          </a:p>
        </p:txBody>
      </p:sp>
      <p:sp>
        <p:nvSpPr>
          <p:cNvPr id="120" name="テキスト ボックス 119">
            <a:extLst>
              <a:ext uri="{FF2B5EF4-FFF2-40B4-BE49-F238E27FC236}">
                <a16:creationId xmlns:a16="http://schemas.microsoft.com/office/drawing/2014/main" id="{961DBD2C-6605-E746-B30F-40E3E4CCFA74}"/>
              </a:ext>
            </a:extLst>
          </p:cNvPr>
          <p:cNvSpPr txBox="1"/>
          <p:nvPr/>
        </p:nvSpPr>
        <p:spPr>
          <a:xfrm>
            <a:off x="4501297" y="4015789"/>
            <a:ext cx="2339102" cy="584775"/>
          </a:xfrm>
          <a:prstGeom prst="rect">
            <a:avLst/>
          </a:prstGeom>
          <a:noFill/>
        </p:spPr>
        <p:txBody>
          <a:bodyPr wrap="none" rtlCol="0">
            <a:spAutoFit/>
          </a:bodyPr>
          <a:lstStyle/>
          <a:p>
            <a:r>
              <a:rPr kumimoji="1" lang="en-US" altLang="ja-JP" sz="800" dirty="0">
                <a:solidFill>
                  <a:schemeClr val="bg1"/>
                </a:solidFill>
                <a:latin typeface="Meiryo" panose="020B0604030504040204" pitchFamily="34" charset="-128"/>
                <a:ea typeface="Meiryo" panose="020B0604030504040204" pitchFamily="34" charset="-128"/>
              </a:rPr>
              <a:t>NTT</a:t>
            </a:r>
            <a:r>
              <a:rPr kumimoji="1" lang="ja-JP" altLang="en-US" sz="800" dirty="0">
                <a:solidFill>
                  <a:schemeClr val="bg1"/>
                </a:solidFill>
                <a:latin typeface="Meiryo" panose="020B0604030504040204" pitchFamily="34" charset="-128"/>
                <a:ea typeface="Meiryo" panose="020B0604030504040204" pitchFamily="34" charset="-128"/>
              </a:rPr>
              <a:t>データ・</a:t>
            </a:r>
            <a:r>
              <a:rPr kumimoji="1" lang="en-US" altLang="ja-JP" sz="800" dirty="0">
                <a:solidFill>
                  <a:schemeClr val="bg1"/>
                </a:solidFill>
                <a:latin typeface="Meiryo" panose="020B0604030504040204" pitchFamily="34" charset="-128"/>
                <a:ea typeface="Meiryo" panose="020B0604030504040204" pitchFamily="34" charset="-128"/>
              </a:rPr>
              <a:t>TERASOLUNA</a:t>
            </a:r>
          </a:p>
          <a:p>
            <a:r>
              <a:rPr lang="en-US" altLang="ja-JP" sz="800" dirty="0">
                <a:solidFill>
                  <a:schemeClr val="bg1"/>
                </a:solidFill>
                <a:latin typeface="Meiryo" panose="020B0604030504040204" pitchFamily="34" charset="-128"/>
                <a:ea typeface="Meiryo" panose="020B0604030504040204" pitchFamily="34" charset="-128"/>
              </a:rPr>
              <a:t>NEC</a:t>
            </a:r>
            <a:r>
              <a:rPr lang="ja-JP" altLang="en-US" sz="800" dirty="0">
                <a:solidFill>
                  <a:schemeClr val="bg1"/>
                </a:solidFill>
                <a:latin typeface="Meiryo" panose="020B0604030504040204" pitchFamily="34" charset="-128"/>
                <a:ea typeface="Meiryo" panose="020B0604030504040204" pitchFamily="34" charset="-128"/>
              </a:rPr>
              <a:t>・</a:t>
            </a:r>
            <a:r>
              <a:rPr lang="en-US" altLang="ja-JP" sz="800" dirty="0">
                <a:solidFill>
                  <a:schemeClr val="bg1"/>
                </a:solidFill>
                <a:latin typeface="Meiryo" panose="020B0604030504040204" pitchFamily="34" charset="-128"/>
                <a:ea typeface="Meiryo" panose="020B0604030504040204" pitchFamily="34" charset="-128"/>
              </a:rPr>
              <a:t>SytemDirector Enterprise</a:t>
            </a:r>
          </a:p>
          <a:p>
            <a:r>
              <a:rPr kumimoji="1" lang="en-US" altLang="ja-JP" sz="800" dirty="0">
                <a:solidFill>
                  <a:schemeClr val="bg1"/>
                </a:solidFill>
                <a:latin typeface="Meiryo" panose="020B0604030504040204" pitchFamily="34" charset="-128"/>
                <a:ea typeface="Meiryo" panose="020B0604030504040204" pitchFamily="34" charset="-128"/>
              </a:rPr>
              <a:t>F</a:t>
            </a:r>
            <a:r>
              <a:rPr lang="en-US" altLang="ja-JP" sz="800" dirty="0">
                <a:solidFill>
                  <a:schemeClr val="bg1"/>
                </a:solidFill>
                <a:latin typeface="Meiryo" panose="020B0604030504040204" pitchFamily="34" charset="-128"/>
                <a:ea typeface="Meiryo" panose="020B0604030504040204" pitchFamily="34" charset="-128"/>
              </a:rPr>
              <a:t>UJITSU</a:t>
            </a:r>
            <a:r>
              <a:rPr lang="ja-JP" altLang="en-US" sz="800" dirty="0">
                <a:solidFill>
                  <a:schemeClr val="bg1"/>
                </a:solidFill>
                <a:latin typeface="Meiryo" panose="020B0604030504040204" pitchFamily="34" charset="-128"/>
                <a:ea typeface="Meiryo" panose="020B0604030504040204" pitchFamily="34" charset="-128"/>
              </a:rPr>
              <a:t>・</a:t>
            </a:r>
            <a:r>
              <a:rPr lang="en-US" altLang="ja-JP" sz="800" dirty="0">
                <a:solidFill>
                  <a:schemeClr val="bg1"/>
                </a:solidFill>
                <a:latin typeface="Meiryo" panose="020B0604030504040204" pitchFamily="34" charset="-128"/>
                <a:ea typeface="Meiryo" panose="020B0604030504040204" pitchFamily="34" charset="-128"/>
              </a:rPr>
              <a:t>Software Interdevelop Designer </a:t>
            </a:r>
          </a:p>
          <a:p>
            <a:r>
              <a:rPr lang="ja-JP" altLang="en-US" sz="800" dirty="0">
                <a:solidFill>
                  <a:schemeClr val="bg1"/>
                </a:solidFill>
                <a:latin typeface="Meiryo" panose="020B0604030504040204" pitchFamily="34" charset="-128"/>
                <a:ea typeface="Meiryo" panose="020B0604030504040204" pitchFamily="34" charset="-128"/>
              </a:rPr>
              <a:t>など</a:t>
            </a:r>
            <a:endParaRPr kumimoji="1" lang="ja-JP" altLang="en-US" sz="800" dirty="0">
              <a:solidFill>
                <a:schemeClr val="bg1"/>
              </a:solidFill>
              <a:latin typeface="Meiryo" panose="020B0604030504040204" pitchFamily="34" charset="-128"/>
              <a:ea typeface="Meiryo" panose="020B0604030504040204" pitchFamily="34" charset="-128"/>
            </a:endParaRPr>
          </a:p>
        </p:txBody>
      </p:sp>
      <p:sp>
        <p:nvSpPr>
          <p:cNvPr id="121" name="テキスト ボックス 120">
            <a:extLst>
              <a:ext uri="{FF2B5EF4-FFF2-40B4-BE49-F238E27FC236}">
                <a16:creationId xmlns:a16="http://schemas.microsoft.com/office/drawing/2014/main" id="{46BB6B8B-E61E-2B47-9011-D75FFEA7DFEA}"/>
              </a:ext>
            </a:extLst>
          </p:cNvPr>
          <p:cNvSpPr txBox="1"/>
          <p:nvPr/>
        </p:nvSpPr>
        <p:spPr>
          <a:xfrm>
            <a:off x="4501297" y="4739336"/>
            <a:ext cx="2143536" cy="830997"/>
          </a:xfrm>
          <a:prstGeom prst="rect">
            <a:avLst/>
          </a:prstGeom>
          <a:noFill/>
        </p:spPr>
        <p:txBody>
          <a:bodyPr wrap="none" rtlCol="0">
            <a:spAutoFit/>
          </a:bodyPr>
          <a:lstStyle/>
          <a:p>
            <a:r>
              <a:rPr kumimoji="1" lang="en-US" altLang="ja-JP" sz="800" dirty="0">
                <a:solidFill>
                  <a:schemeClr val="bg1"/>
                </a:solidFill>
                <a:latin typeface="Meiryo" panose="020B0604030504040204" pitchFamily="34" charset="-128"/>
                <a:ea typeface="Meiryo" panose="020B0604030504040204" pitchFamily="34" charset="-128"/>
              </a:rPr>
              <a:t>GeneXus</a:t>
            </a:r>
          </a:p>
          <a:p>
            <a:r>
              <a:rPr kumimoji="1" lang="ja-JP" altLang="en-US" sz="800" dirty="0">
                <a:solidFill>
                  <a:schemeClr val="bg1"/>
                </a:solidFill>
                <a:latin typeface="Meiryo" panose="020B0604030504040204" pitchFamily="34" charset="-128"/>
                <a:ea typeface="Meiryo" panose="020B0604030504040204" pitchFamily="34" charset="-128"/>
              </a:rPr>
              <a:t>キヤノン</a:t>
            </a:r>
            <a:r>
              <a:rPr kumimoji="1" lang="en-US" altLang="ja-JP" sz="800" dirty="0">
                <a:solidFill>
                  <a:schemeClr val="bg1"/>
                </a:solidFill>
                <a:latin typeface="Meiryo" panose="020B0604030504040204" pitchFamily="34" charset="-128"/>
                <a:ea typeface="Meiryo" panose="020B0604030504040204" pitchFamily="34" charset="-128"/>
              </a:rPr>
              <a:t>ITS</a:t>
            </a:r>
            <a:r>
              <a:rPr kumimoji="1" lang="ja-JP" altLang="en-US" sz="800" dirty="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Web Performer</a:t>
            </a:r>
          </a:p>
          <a:p>
            <a:r>
              <a:rPr kumimoji="1" lang="ja-JP" altLang="en-US" sz="800" dirty="0">
                <a:solidFill>
                  <a:schemeClr val="bg1"/>
                </a:solidFill>
                <a:latin typeface="Meiryo" panose="020B0604030504040204" pitchFamily="34" charset="-128"/>
                <a:ea typeface="Meiryo" panose="020B0604030504040204" pitchFamily="34" charset="-128"/>
              </a:rPr>
              <a:t>住友電工情報システム・楽々</a:t>
            </a:r>
            <a:r>
              <a:rPr kumimoji="1" lang="en-US" altLang="ja-JP" sz="800" dirty="0">
                <a:solidFill>
                  <a:schemeClr val="bg1"/>
                </a:solidFill>
                <a:latin typeface="Meiryo" panose="020B0604030504040204" pitchFamily="34" charset="-128"/>
                <a:ea typeface="Meiryo" panose="020B0604030504040204" pitchFamily="34" charset="-128"/>
              </a:rPr>
              <a:t>Framework3</a:t>
            </a:r>
          </a:p>
          <a:p>
            <a:r>
              <a:rPr lang="ja-JP" altLang="en-US" sz="800" dirty="0">
                <a:solidFill>
                  <a:schemeClr val="bg1"/>
                </a:solidFill>
                <a:latin typeface="Meiryo" panose="020B0604030504040204" pitchFamily="34" charset="-128"/>
                <a:ea typeface="Meiryo" panose="020B0604030504040204" pitchFamily="34" charset="-128"/>
              </a:rPr>
              <a:t>ジャスミンソフト・</a:t>
            </a:r>
            <a:r>
              <a:rPr lang="en-US" altLang="ja-JP" sz="800" dirty="0">
                <a:solidFill>
                  <a:schemeClr val="bg1"/>
                </a:solidFill>
                <a:latin typeface="Meiryo" panose="020B0604030504040204" pitchFamily="34" charset="-128"/>
                <a:ea typeface="Meiryo" panose="020B0604030504040204" pitchFamily="34" charset="-128"/>
              </a:rPr>
              <a:t>Wagby</a:t>
            </a:r>
          </a:p>
          <a:p>
            <a:r>
              <a:rPr kumimoji="1" lang="en-US" altLang="ja-JP" sz="800" dirty="0">
                <a:solidFill>
                  <a:schemeClr val="bg1"/>
                </a:solidFill>
                <a:latin typeface="Meiryo" panose="020B0604030504040204" pitchFamily="34" charset="-128"/>
                <a:ea typeface="Meiryo" panose="020B0604030504040204" pitchFamily="34" charset="-128"/>
              </a:rPr>
              <a:t>SCSK</a:t>
            </a:r>
            <a:r>
              <a:rPr lang="ja-JP" altLang="en-US" sz="800" dirty="0">
                <a:solidFill>
                  <a:schemeClr val="bg1"/>
                </a:solidFill>
                <a:latin typeface="Meiryo" panose="020B0604030504040204" pitchFamily="34" charset="-128"/>
                <a:ea typeface="Meiryo" panose="020B0604030504040204" pitchFamily="34" charset="-128"/>
              </a:rPr>
              <a:t>・</a:t>
            </a:r>
            <a:r>
              <a:rPr lang="en-US" altLang="ja-JP" sz="800" dirty="0">
                <a:solidFill>
                  <a:schemeClr val="bg1"/>
                </a:solidFill>
                <a:latin typeface="Meiryo" panose="020B0604030504040204" pitchFamily="34" charset="-128"/>
                <a:ea typeface="Meiryo" panose="020B0604030504040204" pitchFamily="34" charset="-128"/>
              </a:rPr>
              <a:t>FastAPP</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dirty="0">
                <a:solidFill>
                  <a:schemeClr val="bg1"/>
                </a:solidFill>
                <a:latin typeface="Meiryo" panose="020B0604030504040204" pitchFamily="34" charset="-128"/>
                <a:ea typeface="Meiryo" panose="020B0604030504040204" pitchFamily="34" charset="-128"/>
              </a:rPr>
              <a:t>など</a:t>
            </a:r>
            <a:endParaRPr kumimoji="1" lang="ja-JP" altLang="en-US" sz="800" dirty="0">
              <a:solidFill>
                <a:schemeClr val="bg1"/>
              </a:solidFill>
              <a:latin typeface="Meiryo" panose="020B0604030504040204" pitchFamily="34" charset="-128"/>
              <a:ea typeface="Meiryo" panose="020B0604030504040204" pitchFamily="34" charset="-128"/>
            </a:endParaRPr>
          </a:p>
        </p:txBody>
      </p:sp>
      <p:sp>
        <p:nvSpPr>
          <p:cNvPr id="122" name="テキスト ボックス 121">
            <a:extLst>
              <a:ext uri="{FF2B5EF4-FFF2-40B4-BE49-F238E27FC236}">
                <a16:creationId xmlns:a16="http://schemas.microsoft.com/office/drawing/2014/main" id="{ECEA8A80-FD08-4D45-B85B-FE7C81330AB4}"/>
              </a:ext>
            </a:extLst>
          </p:cNvPr>
          <p:cNvSpPr txBox="1"/>
          <p:nvPr/>
        </p:nvSpPr>
        <p:spPr>
          <a:xfrm>
            <a:off x="5202535" y="5709105"/>
            <a:ext cx="1186543" cy="584775"/>
          </a:xfrm>
          <a:prstGeom prst="rect">
            <a:avLst/>
          </a:prstGeom>
          <a:noFill/>
        </p:spPr>
        <p:txBody>
          <a:bodyPr wrap="none" rtlCol="0">
            <a:spAutoFit/>
          </a:bodyPr>
          <a:lstStyle/>
          <a:p>
            <a:r>
              <a:rPr kumimoji="1" lang="en-US" altLang="ja-JP" sz="800" dirty="0">
                <a:solidFill>
                  <a:schemeClr val="bg1"/>
                </a:solidFill>
                <a:latin typeface="Meiryo" panose="020B0604030504040204" pitchFamily="34" charset="-128"/>
                <a:ea typeface="Meiryo" panose="020B0604030504040204" pitchFamily="34" charset="-128"/>
              </a:rPr>
              <a:t>OutSystems</a:t>
            </a:r>
          </a:p>
          <a:p>
            <a:r>
              <a:rPr kumimoji="1" lang="en-US" altLang="ja-JP" sz="800" dirty="0">
                <a:solidFill>
                  <a:schemeClr val="bg1"/>
                </a:solidFill>
                <a:latin typeface="Meiryo" panose="020B0604030504040204" pitchFamily="34" charset="-128"/>
                <a:ea typeface="Meiryo" panose="020B0604030504040204" pitchFamily="34" charset="-128"/>
              </a:rPr>
              <a:t>ServiceNow</a:t>
            </a:r>
          </a:p>
          <a:p>
            <a:r>
              <a:rPr kumimoji="1" lang="en-US" altLang="ja-JP" sz="800" dirty="0">
                <a:solidFill>
                  <a:schemeClr val="bg1"/>
                </a:solidFill>
                <a:latin typeface="Meiryo" panose="020B0604030504040204" pitchFamily="34" charset="-128"/>
                <a:ea typeface="Meiryo" panose="020B0604030504040204" pitchFamily="34" charset="-128"/>
              </a:rPr>
              <a:t>Mendix AppPlatform</a:t>
            </a:r>
          </a:p>
          <a:p>
            <a:r>
              <a:rPr lang="ja-JP" altLang="en-US" sz="800" dirty="0">
                <a:solidFill>
                  <a:schemeClr val="bg1"/>
                </a:solidFill>
                <a:latin typeface="Meiryo" panose="020B0604030504040204" pitchFamily="34" charset="-128"/>
                <a:ea typeface="Meiryo" panose="020B0604030504040204" pitchFamily="34" charset="-128"/>
              </a:rPr>
              <a:t>サイボウズ・</a:t>
            </a:r>
            <a:r>
              <a:rPr lang="en-US" altLang="ja-JP" sz="800" dirty="0">
                <a:solidFill>
                  <a:schemeClr val="bg1"/>
                </a:solidFill>
                <a:latin typeface="Meiryo" panose="020B0604030504040204" pitchFamily="34" charset="-128"/>
                <a:ea typeface="Meiryo" panose="020B0604030504040204" pitchFamily="34" charset="-128"/>
              </a:rPr>
              <a:t>kintone</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123" name="テキスト ボックス 122">
            <a:extLst>
              <a:ext uri="{FF2B5EF4-FFF2-40B4-BE49-F238E27FC236}">
                <a16:creationId xmlns:a16="http://schemas.microsoft.com/office/drawing/2014/main" id="{DD09E57E-8196-A441-9AE4-0ADCB31212BD}"/>
              </a:ext>
            </a:extLst>
          </p:cNvPr>
          <p:cNvSpPr txBox="1"/>
          <p:nvPr/>
        </p:nvSpPr>
        <p:spPr>
          <a:xfrm>
            <a:off x="6559226" y="5718749"/>
            <a:ext cx="1713931" cy="707886"/>
          </a:xfrm>
          <a:prstGeom prst="rect">
            <a:avLst/>
          </a:prstGeom>
          <a:noFill/>
        </p:spPr>
        <p:txBody>
          <a:bodyPr wrap="none" rtlCol="0">
            <a:spAutoFit/>
          </a:bodyPr>
          <a:lstStyle/>
          <a:p>
            <a:r>
              <a:rPr lang="en-US" altLang="ja-JP" sz="800" dirty="0">
                <a:solidFill>
                  <a:schemeClr val="bg1"/>
                </a:solidFill>
                <a:latin typeface="Meiryo" panose="020B0604030504040204" pitchFamily="34" charset="-128"/>
                <a:ea typeface="Meiryo" panose="020B0604030504040204" pitchFamily="34" charset="-128"/>
              </a:rPr>
              <a:t>Microsoft PowerApp/Datahlex</a:t>
            </a:r>
          </a:p>
          <a:p>
            <a:r>
              <a:rPr kumimoji="1" lang="en-US" altLang="ja-JP" sz="800" dirty="0">
                <a:solidFill>
                  <a:schemeClr val="bg1"/>
                </a:solidFill>
                <a:latin typeface="Meiryo" panose="020B0604030504040204" pitchFamily="34" charset="-128"/>
                <a:ea typeface="Meiryo" panose="020B0604030504040204" pitchFamily="34" charset="-128"/>
              </a:rPr>
              <a:t>Salesforce</a:t>
            </a:r>
            <a:r>
              <a:rPr kumimoji="1" lang="ja-JP" altLang="en-US" sz="800" dirty="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Lightning</a:t>
            </a:r>
            <a:r>
              <a:rPr lang="en-US" altLang="ja-JP" sz="800" dirty="0">
                <a:solidFill>
                  <a:schemeClr val="bg1"/>
                </a:solidFill>
                <a:latin typeface="Meiryo" panose="020B0604030504040204" pitchFamily="34" charset="-128"/>
                <a:ea typeface="Meiryo" panose="020B0604030504040204" pitchFamily="34" charset="-128"/>
              </a:rPr>
              <a:t> Platform</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AWS</a:t>
            </a:r>
            <a:r>
              <a:rPr kumimoji="1" lang="ja-JP" altLang="en-US" sz="800" dirty="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Honeycode</a:t>
            </a:r>
          </a:p>
          <a:p>
            <a:r>
              <a:rPr lang="en-US" altLang="ja-JP" sz="800" dirty="0">
                <a:solidFill>
                  <a:schemeClr val="bg1"/>
                </a:solidFill>
                <a:latin typeface="Meiryo" panose="020B0604030504040204" pitchFamily="34" charset="-128"/>
                <a:ea typeface="Meiryo" panose="020B0604030504040204" pitchFamily="34" charset="-128"/>
              </a:rPr>
              <a:t>Google</a:t>
            </a:r>
            <a:r>
              <a:rPr lang="ja-JP" altLang="en-US" sz="800" dirty="0">
                <a:solidFill>
                  <a:schemeClr val="bg1"/>
                </a:solidFill>
                <a:latin typeface="Meiryo" panose="020B0604030504040204" pitchFamily="34" charset="-128"/>
                <a:ea typeface="Meiryo" panose="020B0604030504040204" pitchFamily="34" charset="-128"/>
              </a:rPr>
              <a:t>・</a:t>
            </a:r>
            <a:r>
              <a:rPr lang="en-US" altLang="ja-JP" sz="800" dirty="0">
                <a:solidFill>
                  <a:schemeClr val="bg1"/>
                </a:solidFill>
                <a:latin typeface="Meiryo" panose="020B0604030504040204" pitchFamily="34" charset="-128"/>
                <a:ea typeface="Meiryo" panose="020B0604030504040204" pitchFamily="34" charset="-128"/>
              </a:rPr>
              <a:t>AppSheet</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dirty="0">
                <a:solidFill>
                  <a:schemeClr val="bg1"/>
                </a:solidFill>
                <a:latin typeface="Meiryo" panose="020B0604030504040204" pitchFamily="34" charset="-128"/>
                <a:ea typeface="Meiryo" panose="020B0604030504040204" pitchFamily="34" charset="-128"/>
              </a:rPr>
              <a:t>など</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30" name="ホームベース 29">
            <a:extLst>
              <a:ext uri="{FF2B5EF4-FFF2-40B4-BE49-F238E27FC236}">
                <a16:creationId xmlns:a16="http://schemas.microsoft.com/office/drawing/2014/main" id="{FAF3888D-F5BC-564A-90B7-8A0EE5477BD7}"/>
              </a:ext>
            </a:extLst>
          </p:cNvPr>
          <p:cNvSpPr/>
          <p:nvPr/>
        </p:nvSpPr>
        <p:spPr>
          <a:xfrm>
            <a:off x="7520116" y="891234"/>
            <a:ext cx="1436944" cy="576064"/>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3FCAFDC2-5808-BF4A-B29F-33D3E2A61837}"/>
              </a:ext>
            </a:extLst>
          </p:cNvPr>
          <p:cNvSpPr txBox="1"/>
          <p:nvPr/>
        </p:nvSpPr>
        <p:spPr>
          <a:xfrm>
            <a:off x="7524790" y="1051795"/>
            <a:ext cx="118515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p>
        </p:txBody>
      </p:sp>
    </p:spTree>
    <p:extLst>
      <p:ext uri="{BB962C8B-B14F-4D97-AF65-F5344CB8AC3E}">
        <p14:creationId xmlns:p14="http://schemas.microsoft.com/office/powerpoint/2010/main" val="35837444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正方形/長方形 72">
            <a:extLst>
              <a:ext uri="{FF2B5EF4-FFF2-40B4-BE49-F238E27FC236}">
                <a16:creationId xmlns:a16="http://schemas.microsoft.com/office/drawing/2014/main" id="{F0C09434-5E04-EF43-8BC5-7A5E9CA0A4D0}"/>
              </a:ext>
            </a:extLst>
          </p:cNvPr>
          <p:cNvSpPr/>
          <p:nvPr/>
        </p:nvSpPr>
        <p:spPr>
          <a:xfrm>
            <a:off x="1863834" y="5709387"/>
            <a:ext cx="6827355" cy="68942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C7AC387E-59EF-0D4A-8130-C4633E9EC25F}"/>
              </a:ext>
            </a:extLst>
          </p:cNvPr>
          <p:cNvSpPr/>
          <p:nvPr/>
        </p:nvSpPr>
        <p:spPr>
          <a:xfrm>
            <a:off x="1866430" y="1248290"/>
            <a:ext cx="6824760" cy="4430445"/>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E8DF7D17-B303-CF47-A884-AB390189CE7B}"/>
              </a:ext>
            </a:extLst>
          </p:cNvPr>
          <p:cNvSpPr/>
          <p:nvPr/>
        </p:nvSpPr>
        <p:spPr>
          <a:xfrm>
            <a:off x="2047685" y="2006499"/>
            <a:ext cx="893886" cy="222765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EC5CF558-D31B-B446-8480-FC6F09EF2204}"/>
              </a:ext>
            </a:extLst>
          </p:cNvPr>
          <p:cNvSpPr/>
          <p:nvPr/>
        </p:nvSpPr>
        <p:spPr>
          <a:xfrm>
            <a:off x="756950" y="1556792"/>
            <a:ext cx="1106884" cy="4842023"/>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970A929E-8B4B-7840-B722-E4E68B572B60}"/>
              </a:ext>
            </a:extLst>
          </p:cNvPr>
          <p:cNvSpPr/>
          <p:nvPr/>
        </p:nvSpPr>
        <p:spPr>
          <a:xfrm>
            <a:off x="5088005" y="2191507"/>
            <a:ext cx="2166239" cy="2520280"/>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9450D9F0-F7E8-394B-98EB-96BD0B9415C8}"/>
              </a:ext>
            </a:extLst>
          </p:cNvPr>
          <p:cNvSpPr/>
          <p:nvPr/>
        </p:nvSpPr>
        <p:spPr>
          <a:xfrm>
            <a:off x="5458958" y="3355588"/>
            <a:ext cx="1428985" cy="66781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3" name="円柱 32">
            <a:extLst>
              <a:ext uri="{FF2B5EF4-FFF2-40B4-BE49-F238E27FC236}">
                <a16:creationId xmlns:a16="http://schemas.microsoft.com/office/drawing/2014/main" id="{5C1F1469-92AE-2D4B-806D-AD3A2BC5F861}"/>
              </a:ext>
            </a:extLst>
          </p:cNvPr>
          <p:cNvSpPr/>
          <p:nvPr/>
        </p:nvSpPr>
        <p:spPr>
          <a:xfrm>
            <a:off x="5449861" y="2332573"/>
            <a:ext cx="1450147" cy="800832"/>
          </a:xfrm>
          <a:prstGeom prst="can">
            <a:avLst>
              <a:gd name="adj" fmla="val 16576"/>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9" name="ホームベース 28">
            <a:extLst>
              <a:ext uri="{FF2B5EF4-FFF2-40B4-BE49-F238E27FC236}">
                <a16:creationId xmlns:a16="http://schemas.microsoft.com/office/drawing/2014/main" id="{956A7867-C0E3-FC43-B8AD-C601BE8EAA79}"/>
              </a:ext>
            </a:extLst>
          </p:cNvPr>
          <p:cNvSpPr/>
          <p:nvPr/>
        </p:nvSpPr>
        <p:spPr>
          <a:xfrm>
            <a:off x="3370026" y="2839579"/>
            <a:ext cx="2088232" cy="737566"/>
          </a:xfrm>
          <a:prstGeom prst="homePlat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808F7AE8-23D4-2A46-A94B-707988F2B722}"/>
              </a:ext>
            </a:extLst>
          </p:cNvPr>
          <p:cNvSpPr txBox="1"/>
          <p:nvPr/>
        </p:nvSpPr>
        <p:spPr>
          <a:xfrm>
            <a:off x="3813455" y="3063679"/>
            <a:ext cx="1501763"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自動生成</a:t>
            </a:r>
          </a:p>
        </p:txBody>
      </p:sp>
      <p:sp>
        <p:nvSpPr>
          <p:cNvPr id="2" name="タイトル 1">
            <a:extLst>
              <a:ext uri="{FF2B5EF4-FFF2-40B4-BE49-F238E27FC236}">
                <a16:creationId xmlns:a16="http://schemas.microsoft.com/office/drawing/2014/main" id="{06EC7C25-A053-9344-BCB2-76B1F2C2B2BD}"/>
              </a:ext>
            </a:extLst>
          </p:cNvPr>
          <p:cNvSpPr>
            <a:spLocks noGrp="1"/>
          </p:cNvSpPr>
          <p:nvPr>
            <p:ph type="title"/>
          </p:nvPr>
        </p:nvSpPr>
        <p:spPr/>
        <p:txBody>
          <a:bodyPr/>
          <a:lstStyle/>
          <a:p>
            <a:r>
              <a:rPr lang="ja-JP" altLang="en-US" dirty="0"/>
              <a:t>参考：</a:t>
            </a:r>
            <a:r>
              <a:rPr kumimoji="1" lang="ja-JP" altLang="en-US" dirty="0"/>
              <a:t>ローコード開発ツールの基本的な構造</a:t>
            </a:r>
          </a:p>
        </p:txBody>
      </p:sp>
      <p:sp>
        <p:nvSpPr>
          <p:cNvPr id="4" name="正方形/長方形 3">
            <a:extLst>
              <a:ext uri="{FF2B5EF4-FFF2-40B4-BE49-F238E27FC236}">
                <a16:creationId xmlns:a16="http://schemas.microsoft.com/office/drawing/2014/main" id="{554A86B6-99FE-F847-AFF5-DAC2561B7342}"/>
              </a:ext>
            </a:extLst>
          </p:cNvPr>
          <p:cNvSpPr/>
          <p:nvPr/>
        </p:nvSpPr>
        <p:spPr>
          <a:xfrm>
            <a:off x="755576" y="980728"/>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41DDE78-C348-1645-A880-DEC3F056FB77}"/>
              </a:ext>
            </a:extLst>
          </p:cNvPr>
          <p:cNvSpPr/>
          <p:nvPr/>
        </p:nvSpPr>
        <p:spPr>
          <a:xfrm>
            <a:off x="1854641" y="980729"/>
            <a:ext cx="1086930"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793D9CB-2B5D-424B-8708-15CAFFB11065}"/>
              </a:ext>
            </a:extLst>
          </p:cNvPr>
          <p:cNvSpPr/>
          <p:nvPr/>
        </p:nvSpPr>
        <p:spPr>
          <a:xfrm>
            <a:off x="2941571" y="980729"/>
            <a:ext cx="1086930" cy="57606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975F6CB-27A9-0443-BE3C-DEBA53CDF3FF}"/>
              </a:ext>
            </a:extLst>
          </p:cNvPr>
          <p:cNvSpPr/>
          <p:nvPr/>
        </p:nvSpPr>
        <p:spPr>
          <a:xfrm>
            <a:off x="4020872" y="980729"/>
            <a:ext cx="1086930" cy="5760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1AE2C3A6-B384-0C42-9669-7EF46FA1A621}"/>
              </a:ext>
            </a:extLst>
          </p:cNvPr>
          <p:cNvSpPr txBox="1"/>
          <p:nvPr/>
        </p:nvSpPr>
        <p:spPr>
          <a:xfrm>
            <a:off x="788947" y="1141288"/>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9" name="テキスト ボックス 8">
            <a:extLst>
              <a:ext uri="{FF2B5EF4-FFF2-40B4-BE49-F238E27FC236}">
                <a16:creationId xmlns:a16="http://schemas.microsoft.com/office/drawing/2014/main" id="{EFD8F321-1F3F-5E41-A758-D747E16DD52A}"/>
              </a:ext>
            </a:extLst>
          </p:cNvPr>
          <p:cNvSpPr txBox="1"/>
          <p:nvPr/>
        </p:nvSpPr>
        <p:spPr>
          <a:xfrm>
            <a:off x="1949871" y="1141290"/>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概要設計</a:t>
            </a:r>
          </a:p>
        </p:txBody>
      </p:sp>
      <p:sp>
        <p:nvSpPr>
          <p:cNvPr id="10" name="正方形/長方形 9">
            <a:extLst>
              <a:ext uri="{FF2B5EF4-FFF2-40B4-BE49-F238E27FC236}">
                <a16:creationId xmlns:a16="http://schemas.microsoft.com/office/drawing/2014/main" id="{A1C63F7B-5548-554E-98C9-A9ECD22A9669}"/>
              </a:ext>
            </a:extLst>
          </p:cNvPr>
          <p:cNvSpPr/>
          <p:nvPr/>
        </p:nvSpPr>
        <p:spPr>
          <a:xfrm>
            <a:off x="5098459" y="980729"/>
            <a:ext cx="1086930"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69F7AEA0-26E3-4A4E-AC2C-902EB62B81A8}"/>
              </a:ext>
            </a:extLst>
          </p:cNvPr>
          <p:cNvSpPr txBox="1"/>
          <p:nvPr/>
        </p:nvSpPr>
        <p:spPr>
          <a:xfrm>
            <a:off x="3021724" y="1141290"/>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詳細設計</a:t>
            </a:r>
          </a:p>
        </p:txBody>
      </p:sp>
      <p:sp>
        <p:nvSpPr>
          <p:cNvPr id="13" name="テキスト ボックス 12">
            <a:extLst>
              <a:ext uri="{FF2B5EF4-FFF2-40B4-BE49-F238E27FC236}">
                <a16:creationId xmlns:a16="http://schemas.microsoft.com/office/drawing/2014/main" id="{84D71C6D-FBFE-C24D-8FE8-3525A6681695}"/>
              </a:ext>
            </a:extLst>
          </p:cNvPr>
          <p:cNvSpPr txBox="1"/>
          <p:nvPr/>
        </p:nvSpPr>
        <p:spPr>
          <a:xfrm>
            <a:off x="5088005" y="1141290"/>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単体テスト</a:t>
            </a:r>
          </a:p>
        </p:txBody>
      </p:sp>
      <p:sp>
        <p:nvSpPr>
          <p:cNvPr id="14" name="テキスト ボックス 13">
            <a:extLst>
              <a:ext uri="{FF2B5EF4-FFF2-40B4-BE49-F238E27FC236}">
                <a16:creationId xmlns:a16="http://schemas.microsoft.com/office/drawing/2014/main" id="{51F962DD-902F-9D44-8994-561750731892}"/>
              </a:ext>
            </a:extLst>
          </p:cNvPr>
          <p:cNvSpPr txBox="1"/>
          <p:nvPr/>
        </p:nvSpPr>
        <p:spPr>
          <a:xfrm>
            <a:off x="6293355" y="1151231"/>
            <a:ext cx="89647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16" name="正方形/長方形 15">
            <a:extLst>
              <a:ext uri="{FF2B5EF4-FFF2-40B4-BE49-F238E27FC236}">
                <a16:creationId xmlns:a16="http://schemas.microsoft.com/office/drawing/2014/main" id="{8E75C6F1-16B7-1549-A27B-C1307D68332B}"/>
              </a:ext>
            </a:extLst>
          </p:cNvPr>
          <p:cNvSpPr/>
          <p:nvPr/>
        </p:nvSpPr>
        <p:spPr>
          <a:xfrm>
            <a:off x="6168417" y="980729"/>
            <a:ext cx="108693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9FF0CCB9-8594-244A-BCB3-C401E9A498C9}"/>
              </a:ext>
            </a:extLst>
          </p:cNvPr>
          <p:cNvSpPr txBox="1"/>
          <p:nvPr/>
        </p:nvSpPr>
        <p:spPr>
          <a:xfrm>
            <a:off x="4024265" y="1172067"/>
            <a:ext cx="1086930"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18" name="テキスト ボックス 17">
            <a:extLst>
              <a:ext uri="{FF2B5EF4-FFF2-40B4-BE49-F238E27FC236}">
                <a16:creationId xmlns:a16="http://schemas.microsoft.com/office/drawing/2014/main" id="{9684E22C-4A85-CE43-8A6F-389945D010DE}"/>
              </a:ext>
            </a:extLst>
          </p:cNvPr>
          <p:cNvSpPr txBox="1"/>
          <p:nvPr/>
        </p:nvSpPr>
        <p:spPr>
          <a:xfrm>
            <a:off x="6171477" y="1141290"/>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21" name="正方形/長方形 20">
            <a:extLst>
              <a:ext uri="{FF2B5EF4-FFF2-40B4-BE49-F238E27FC236}">
                <a16:creationId xmlns:a16="http://schemas.microsoft.com/office/drawing/2014/main" id="{05E9B7C3-2A0C-E344-A98A-73CAD5BDB971}"/>
              </a:ext>
            </a:extLst>
          </p:cNvPr>
          <p:cNvSpPr/>
          <p:nvPr/>
        </p:nvSpPr>
        <p:spPr>
          <a:xfrm>
            <a:off x="2142295" y="2263515"/>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A419191F-469D-2943-A065-824A05E03837}"/>
              </a:ext>
            </a:extLst>
          </p:cNvPr>
          <p:cNvSpPr/>
          <p:nvPr/>
        </p:nvSpPr>
        <p:spPr>
          <a:xfrm>
            <a:off x="2142295" y="2920331"/>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390E628A-A9F0-BB49-B917-61B125CFC1D6}"/>
              </a:ext>
            </a:extLst>
          </p:cNvPr>
          <p:cNvSpPr/>
          <p:nvPr/>
        </p:nvSpPr>
        <p:spPr>
          <a:xfrm>
            <a:off x="2142295" y="3577145"/>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a:extLst>
              <a:ext uri="{FF2B5EF4-FFF2-40B4-BE49-F238E27FC236}">
                <a16:creationId xmlns:a16="http://schemas.microsoft.com/office/drawing/2014/main" id="{C54AD4A5-60C1-4C4A-9DC0-D9C003BEFBF9}"/>
              </a:ext>
            </a:extLst>
          </p:cNvPr>
          <p:cNvSpPr/>
          <p:nvPr/>
        </p:nvSpPr>
        <p:spPr>
          <a:xfrm>
            <a:off x="3108122" y="2802585"/>
            <a:ext cx="723674" cy="800832"/>
          </a:xfrm>
          <a:prstGeom prst="can">
            <a:avLst>
              <a:gd name="adj" fmla="val 16576"/>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48BC11-BEEF-A24E-BE19-AA9828EA6A95}"/>
              </a:ext>
            </a:extLst>
          </p:cNvPr>
          <p:cNvSpPr txBox="1"/>
          <p:nvPr/>
        </p:nvSpPr>
        <p:spPr>
          <a:xfrm>
            <a:off x="3123038" y="3049517"/>
            <a:ext cx="723275" cy="43088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設　計</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リポジトリ</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18E4E9E-70F4-6140-92D7-71A78E28D9B9}"/>
              </a:ext>
            </a:extLst>
          </p:cNvPr>
          <p:cNvSpPr txBox="1"/>
          <p:nvPr/>
        </p:nvSpPr>
        <p:spPr>
          <a:xfrm>
            <a:off x="2142295" y="2425212"/>
            <a:ext cx="723674"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画</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面</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E03F0627-41E8-1C41-9C84-9D55C60D74B6}"/>
              </a:ext>
            </a:extLst>
          </p:cNvPr>
          <p:cNvSpPr txBox="1"/>
          <p:nvPr/>
        </p:nvSpPr>
        <p:spPr>
          <a:xfrm>
            <a:off x="2127379" y="3037529"/>
            <a:ext cx="723674" cy="43088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務</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ロジック</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D17EFB7-C6E7-5C42-B63F-2B418E345FB9}"/>
              </a:ext>
            </a:extLst>
          </p:cNvPr>
          <p:cNvSpPr txBox="1"/>
          <p:nvPr/>
        </p:nvSpPr>
        <p:spPr>
          <a:xfrm>
            <a:off x="2127379" y="3652735"/>
            <a:ext cx="723674" cy="469359"/>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データ</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構</a:t>
            </a:r>
            <a:r>
              <a:rPr lang="en-US" altLang="ja-JP" sz="1400" dirty="0">
                <a:solidFill>
                  <a:schemeClr val="bg1"/>
                </a:solidFill>
                <a:latin typeface="Meiryo" panose="020B0604030504040204" pitchFamily="34" charset="-128"/>
                <a:ea typeface="Meiryo" panose="020B0604030504040204" pitchFamily="34" charset="-128"/>
              </a:rPr>
              <a:t> </a:t>
            </a:r>
            <a:r>
              <a:rPr lang="ja-JP" altLang="en-US" sz="1400">
                <a:solidFill>
                  <a:schemeClr val="bg1"/>
                </a:solidFill>
                <a:latin typeface="Meiryo" panose="020B0604030504040204" pitchFamily="34" charset="-128"/>
                <a:ea typeface="Meiryo" panose="020B0604030504040204" pitchFamily="34" charset="-128"/>
              </a:rPr>
              <a:t>造</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94BF1393-6122-2C49-B4D2-041A2EF2C2D9}"/>
              </a:ext>
            </a:extLst>
          </p:cNvPr>
          <p:cNvSpPr txBox="1"/>
          <p:nvPr/>
        </p:nvSpPr>
        <p:spPr>
          <a:xfrm>
            <a:off x="5346134" y="3580872"/>
            <a:ext cx="1644565"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アプリケーション</a:t>
            </a:r>
          </a:p>
        </p:txBody>
      </p:sp>
      <p:sp>
        <p:nvSpPr>
          <p:cNvPr id="34" name="テキスト ボックス 33">
            <a:extLst>
              <a:ext uri="{FF2B5EF4-FFF2-40B4-BE49-F238E27FC236}">
                <a16:creationId xmlns:a16="http://schemas.microsoft.com/office/drawing/2014/main" id="{6FC1C062-353B-D044-BDEB-C2C8834B7F42}"/>
              </a:ext>
            </a:extLst>
          </p:cNvPr>
          <p:cNvSpPr txBox="1"/>
          <p:nvPr/>
        </p:nvSpPr>
        <p:spPr>
          <a:xfrm>
            <a:off x="5363106" y="2682583"/>
            <a:ext cx="1644565"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データベース</a:t>
            </a:r>
          </a:p>
        </p:txBody>
      </p:sp>
      <p:sp>
        <p:nvSpPr>
          <p:cNvPr id="11" name="ホームベース 10">
            <a:extLst>
              <a:ext uri="{FF2B5EF4-FFF2-40B4-BE49-F238E27FC236}">
                <a16:creationId xmlns:a16="http://schemas.microsoft.com/office/drawing/2014/main" id="{F2E545E8-D443-384C-BB83-9F1926D8E8CB}"/>
              </a:ext>
            </a:extLst>
          </p:cNvPr>
          <p:cNvSpPr/>
          <p:nvPr/>
        </p:nvSpPr>
        <p:spPr>
          <a:xfrm>
            <a:off x="7254245" y="980729"/>
            <a:ext cx="1436944" cy="576064"/>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ACAB3A4A-C261-834A-9C9F-B8CBC7272EE4}"/>
              </a:ext>
            </a:extLst>
          </p:cNvPr>
          <p:cNvSpPr txBox="1"/>
          <p:nvPr/>
        </p:nvSpPr>
        <p:spPr>
          <a:xfrm>
            <a:off x="7258919" y="1141290"/>
            <a:ext cx="118515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p>
        </p:txBody>
      </p:sp>
      <p:cxnSp>
        <p:nvCxnSpPr>
          <p:cNvPr id="37" name="カギ線コネクタ 36">
            <a:extLst>
              <a:ext uri="{FF2B5EF4-FFF2-40B4-BE49-F238E27FC236}">
                <a16:creationId xmlns:a16="http://schemas.microsoft.com/office/drawing/2014/main" id="{C7E3340A-824F-744A-8450-704773DFDD90}"/>
              </a:ext>
            </a:extLst>
          </p:cNvPr>
          <p:cNvCxnSpPr>
            <a:cxnSpLocks/>
            <a:stCxn id="21" idx="3"/>
            <a:endCxn id="24" idx="2"/>
          </p:cNvCxnSpPr>
          <p:nvPr/>
        </p:nvCxnSpPr>
        <p:spPr>
          <a:xfrm>
            <a:off x="2865969" y="2551547"/>
            <a:ext cx="242153" cy="651454"/>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8" name="カギ線コネクタ 37">
            <a:extLst>
              <a:ext uri="{FF2B5EF4-FFF2-40B4-BE49-F238E27FC236}">
                <a16:creationId xmlns:a16="http://schemas.microsoft.com/office/drawing/2014/main" id="{98BCDA0E-4475-3347-B0F8-07A2B3BFBA83}"/>
              </a:ext>
            </a:extLst>
          </p:cNvPr>
          <p:cNvCxnSpPr>
            <a:cxnSpLocks/>
            <a:stCxn id="23" idx="3"/>
            <a:endCxn id="24" idx="2"/>
          </p:cNvCxnSpPr>
          <p:nvPr/>
        </p:nvCxnSpPr>
        <p:spPr>
          <a:xfrm flipV="1">
            <a:off x="2865969" y="3203001"/>
            <a:ext cx="242153" cy="662176"/>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7C7F4BD7-AB3C-6F4D-8473-0E685B26C05E}"/>
              </a:ext>
            </a:extLst>
          </p:cNvPr>
          <p:cNvCxnSpPr>
            <a:cxnSpLocks/>
            <a:stCxn id="22" idx="3"/>
            <a:endCxn id="24" idx="2"/>
          </p:cNvCxnSpPr>
          <p:nvPr/>
        </p:nvCxnSpPr>
        <p:spPr>
          <a:xfrm flipV="1">
            <a:off x="2865969" y="3203001"/>
            <a:ext cx="242153" cy="536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55" name="正方形/長方形 54">
            <a:extLst>
              <a:ext uri="{FF2B5EF4-FFF2-40B4-BE49-F238E27FC236}">
                <a16:creationId xmlns:a16="http://schemas.microsoft.com/office/drawing/2014/main" id="{4CFBDF02-936C-D448-BFEB-23F5537845DB}"/>
              </a:ext>
            </a:extLst>
          </p:cNvPr>
          <p:cNvSpPr/>
          <p:nvPr/>
        </p:nvSpPr>
        <p:spPr>
          <a:xfrm>
            <a:off x="7270962" y="2191507"/>
            <a:ext cx="1137189" cy="252028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4338DB3F-B2D2-734A-9068-994F95A933CB}"/>
              </a:ext>
            </a:extLst>
          </p:cNvPr>
          <p:cNvSpPr txBox="1"/>
          <p:nvPr/>
        </p:nvSpPr>
        <p:spPr>
          <a:xfrm>
            <a:off x="5363106" y="4175437"/>
            <a:ext cx="1644565" cy="461665"/>
          </a:xfrm>
          <a:prstGeom prst="rect">
            <a:avLst/>
          </a:prstGeom>
          <a:noFill/>
        </p:spPr>
        <p:txBody>
          <a:bodyPr wrap="squar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アプリケーション</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実行基盤</a:t>
            </a:r>
          </a:p>
        </p:txBody>
      </p:sp>
      <p:sp>
        <p:nvSpPr>
          <p:cNvPr id="57" name="テキスト ボックス 56">
            <a:extLst>
              <a:ext uri="{FF2B5EF4-FFF2-40B4-BE49-F238E27FC236}">
                <a16:creationId xmlns:a16="http://schemas.microsoft.com/office/drawing/2014/main" id="{BE0EEF04-8A25-D84A-B57F-EDDF4E101A68}"/>
              </a:ext>
            </a:extLst>
          </p:cNvPr>
          <p:cNvSpPr txBox="1"/>
          <p:nvPr/>
        </p:nvSpPr>
        <p:spPr>
          <a:xfrm>
            <a:off x="7270962" y="4148625"/>
            <a:ext cx="1137189" cy="461665"/>
          </a:xfrm>
          <a:prstGeom prst="rect">
            <a:avLst/>
          </a:prstGeom>
          <a:noFill/>
        </p:spPr>
        <p:txBody>
          <a:bodyPr wrap="squar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運用管理</a:t>
            </a:r>
            <a:endParaRPr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ツール</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p:txBody>
      </p:sp>
      <p:sp>
        <p:nvSpPr>
          <p:cNvPr id="58" name="メモ 57">
            <a:extLst>
              <a:ext uri="{FF2B5EF4-FFF2-40B4-BE49-F238E27FC236}">
                <a16:creationId xmlns:a16="http://schemas.microsoft.com/office/drawing/2014/main" id="{BFA7BA4B-9056-F045-A31C-C39A30AD2F83}"/>
              </a:ext>
            </a:extLst>
          </p:cNvPr>
          <p:cNvSpPr/>
          <p:nvPr/>
        </p:nvSpPr>
        <p:spPr>
          <a:xfrm>
            <a:off x="7454813" y="2807854"/>
            <a:ext cx="792088" cy="742480"/>
          </a:xfrm>
          <a:prstGeom prst="foldedCorner">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F7B59084-9AB7-3E41-B3A8-CA7AEA661298}"/>
              </a:ext>
            </a:extLst>
          </p:cNvPr>
          <p:cNvSpPr txBox="1"/>
          <p:nvPr/>
        </p:nvSpPr>
        <p:spPr>
          <a:xfrm>
            <a:off x="7463947" y="2984259"/>
            <a:ext cx="782954" cy="400110"/>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運</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レポート</a:t>
            </a:r>
            <a:endParaRPr kumimoji="1" lang="en-US" altLang="ja-JP" sz="800" dirty="0">
              <a:solidFill>
                <a:schemeClr val="bg1"/>
              </a:solidFill>
              <a:latin typeface="Meiryo" panose="020B0604030504040204" pitchFamily="34" charset="-128"/>
              <a:ea typeface="Meiryo" panose="020B0604030504040204" pitchFamily="34" charset="-128"/>
            </a:endParaRPr>
          </a:p>
        </p:txBody>
      </p:sp>
      <p:grpSp>
        <p:nvGrpSpPr>
          <p:cNvPr id="60" name="図形グループ 39">
            <a:extLst>
              <a:ext uri="{FF2B5EF4-FFF2-40B4-BE49-F238E27FC236}">
                <a16:creationId xmlns:a16="http://schemas.microsoft.com/office/drawing/2014/main" id="{1649056F-6F6E-814C-85DB-F55B5A0DA520}"/>
              </a:ext>
            </a:extLst>
          </p:cNvPr>
          <p:cNvGrpSpPr/>
          <p:nvPr/>
        </p:nvGrpSpPr>
        <p:grpSpPr>
          <a:xfrm>
            <a:off x="1909283" y="1844824"/>
            <a:ext cx="450987" cy="489758"/>
            <a:chOff x="5409461" y="1068046"/>
            <a:chExt cx="547466" cy="636692"/>
          </a:xfrm>
        </p:grpSpPr>
        <p:pic>
          <p:nvPicPr>
            <p:cNvPr id="61" name="図 60">
              <a:extLst>
                <a:ext uri="{FF2B5EF4-FFF2-40B4-BE49-F238E27FC236}">
                  <a16:creationId xmlns:a16="http://schemas.microsoft.com/office/drawing/2014/main" id="{1705A9BF-72B4-BE45-B4B5-2053CE0BDDE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62" name="図形グループ 42">
              <a:extLst>
                <a:ext uri="{FF2B5EF4-FFF2-40B4-BE49-F238E27FC236}">
                  <a16:creationId xmlns:a16="http://schemas.microsoft.com/office/drawing/2014/main" id="{0F370884-71C7-5C47-B4B2-91E782EDEC0B}"/>
                </a:ext>
              </a:extLst>
            </p:cNvPr>
            <p:cNvGrpSpPr/>
            <p:nvPr/>
          </p:nvGrpSpPr>
          <p:grpSpPr>
            <a:xfrm>
              <a:off x="5409461" y="1139394"/>
              <a:ext cx="245559" cy="565344"/>
              <a:chOff x="1946324" y="4125162"/>
              <a:chExt cx="969964" cy="2007872"/>
            </a:xfrm>
          </p:grpSpPr>
          <p:sp>
            <p:nvSpPr>
              <p:cNvPr id="63" name="円/楕円 62">
                <a:extLst>
                  <a:ext uri="{FF2B5EF4-FFF2-40B4-BE49-F238E27FC236}">
                    <a16:creationId xmlns:a16="http://schemas.microsoft.com/office/drawing/2014/main" id="{51F58DA5-4D85-5046-B9EB-6024B6D7E82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a:extLst>
                  <a:ext uri="{FF2B5EF4-FFF2-40B4-BE49-F238E27FC236}">
                    <a16:creationId xmlns:a16="http://schemas.microsoft.com/office/drawing/2014/main" id="{94440B32-B9A3-6743-B769-9140C594F9A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65" name="図 64">
            <a:extLst>
              <a:ext uri="{FF2B5EF4-FFF2-40B4-BE49-F238E27FC236}">
                <a16:creationId xmlns:a16="http://schemas.microsoft.com/office/drawing/2014/main" id="{FBA1AA97-FE5C-2B44-90F9-FAB881FA5FC3}"/>
              </a:ext>
            </a:extLst>
          </p:cNvPr>
          <p:cNvPicPr>
            <a:picLocks noChangeAspect="1"/>
          </p:cNvPicPr>
          <p:nvPr/>
        </p:nvPicPr>
        <p:blipFill>
          <a:blip r:embed="rId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062647" y="2091411"/>
            <a:ext cx="314014" cy="314014"/>
          </a:xfrm>
          <a:prstGeom prst="rect">
            <a:avLst/>
          </a:prstGeom>
          <a:effectLst>
            <a:outerShdw blurRad="50800" dist="38100" dir="2700000" algn="tl" rotWithShape="0">
              <a:prstClr val="black">
                <a:alpha val="40000"/>
              </a:prstClr>
            </a:outerShdw>
          </a:effectLst>
        </p:spPr>
      </p:pic>
      <p:sp>
        <p:nvSpPr>
          <p:cNvPr id="67" name="テキスト ボックス 66">
            <a:extLst>
              <a:ext uri="{FF2B5EF4-FFF2-40B4-BE49-F238E27FC236}">
                <a16:creationId xmlns:a16="http://schemas.microsoft.com/office/drawing/2014/main" id="{F75CBE47-5D9C-9546-B4B1-89888A78F5FB}"/>
              </a:ext>
            </a:extLst>
          </p:cNvPr>
          <p:cNvSpPr txBox="1"/>
          <p:nvPr/>
        </p:nvSpPr>
        <p:spPr>
          <a:xfrm>
            <a:off x="2168305" y="5017512"/>
            <a:ext cx="6135013" cy="461665"/>
          </a:xfrm>
          <a:prstGeom prst="rect">
            <a:avLst/>
          </a:prstGeom>
          <a:noFill/>
        </p:spPr>
        <p:txBody>
          <a:bodyPr wrap="none" rtlCol="0">
            <a:spAutoFit/>
          </a:bodyPr>
          <a:lstStyle/>
          <a:p>
            <a:r>
              <a:rPr kumimoji="1" lang="ja-JP" altLang="en-US" sz="2400" b="1">
                <a:solidFill>
                  <a:srgbClr val="7030A0"/>
                </a:solidFill>
                <a:latin typeface="Meiryo" panose="020B0604030504040204" pitchFamily="34" charset="-128"/>
                <a:ea typeface="Meiryo" panose="020B0604030504040204" pitchFamily="34" charset="-128"/>
              </a:rPr>
              <a:t>プラットフォーム型</a:t>
            </a:r>
            <a:r>
              <a:rPr kumimoji="1" lang="en-US" altLang="ja-JP" sz="2400" b="1" dirty="0">
                <a:solidFill>
                  <a:srgbClr val="7030A0"/>
                </a:solidFill>
                <a:latin typeface="Meiryo" panose="020B0604030504040204" pitchFamily="34" charset="-128"/>
                <a:ea typeface="Meiryo" panose="020B0604030504040204" pitchFamily="34" charset="-128"/>
              </a:rPr>
              <a:t> </a:t>
            </a:r>
            <a:r>
              <a:rPr kumimoji="1" lang="ja-JP" altLang="en-US" sz="2400" b="1">
                <a:solidFill>
                  <a:srgbClr val="7030A0"/>
                </a:solidFill>
                <a:latin typeface="Meiryo" panose="020B0604030504040204" pitchFamily="34" charset="-128"/>
                <a:ea typeface="Meiryo" panose="020B0604030504040204" pitchFamily="34" charset="-128"/>
              </a:rPr>
              <a:t>ローコード開発ツール</a:t>
            </a:r>
          </a:p>
        </p:txBody>
      </p:sp>
      <p:sp>
        <p:nvSpPr>
          <p:cNvPr id="69" name="テキスト ボックス 68">
            <a:extLst>
              <a:ext uri="{FF2B5EF4-FFF2-40B4-BE49-F238E27FC236}">
                <a16:creationId xmlns:a16="http://schemas.microsoft.com/office/drawing/2014/main" id="{DF98999A-B530-C949-80B5-3B44D2A0A21F}"/>
              </a:ext>
            </a:extLst>
          </p:cNvPr>
          <p:cNvSpPr txBox="1"/>
          <p:nvPr/>
        </p:nvSpPr>
        <p:spPr>
          <a:xfrm>
            <a:off x="755576" y="3841884"/>
            <a:ext cx="1110853" cy="523220"/>
          </a:xfrm>
          <a:prstGeom prst="rect">
            <a:avLst/>
          </a:prstGeom>
          <a:noFill/>
        </p:spPr>
        <p:txBody>
          <a:bodyPr wrap="squar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人手による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作業</a:t>
            </a:r>
          </a:p>
        </p:txBody>
      </p:sp>
      <p:sp>
        <p:nvSpPr>
          <p:cNvPr id="70" name="テキスト ボックス 69">
            <a:extLst>
              <a:ext uri="{FF2B5EF4-FFF2-40B4-BE49-F238E27FC236}">
                <a16:creationId xmlns:a16="http://schemas.microsoft.com/office/drawing/2014/main" id="{002359AE-1AA9-0142-B4EE-33B771719251}"/>
              </a:ext>
            </a:extLst>
          </p:cNvPr>
          <p:cNvSpPr txBox="1"/>
          <p:nvPr/>
        </p:nvSpPr>
        <p:spPr>
          <a:xfrm>
            <a:off x="3124018" y="2475636"/>
            <a:ext cx="1800493" cy="307777"/>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ツールによる自動化</a:t>
            </a:r>
          </a:p>
        </p:txBody>
      </p:sp>
      <p:sp>
        <p:nvSpPr>
          <p:cNvPr id="71" name="テキスト ボックス 70">
            <a:extLst>
              <a:ext uri="{FF2B5EF4-FFF2-40B4-BE49-F238E27FC236}">
                <a16:creationId xmlns:a16="http://schemas.microsoft.com/office/drawing/2014/main" id="{EC87E9BA-884C-DA4F-B2A1-2F66A9E0BF2E}"/>
              </a:ext>
            </a:extLst>
          </p:cNvPr>
          <p:cNvSpPr txBox="1"/>
          <p:nvPr/>
        </p:nvSpPr>
        <p:spPr>
          <a:xfrm>
            <a:off x="2263371" y="1988840"/>
            <a:ext cx="723674" cy="30777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GUI</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3764E6D1-331A-8341-A021-1A4DF9C7A9EA}"/>
              </a:ext>
            </a:extLst>
          </p:cNvPr>
          <p:cNvSpPr txBox="1"/>
          <p:nvPr/>
        </p:nvSpPr>
        <p:spPr>
          <a:xfrm>
            <a:off x="3021724" y="3634070"/>
            <a:ext cx="1720854" cy="415498"/>
          </a:xfrm>
          <a:prstGeom prst="rect">
            <a:avLst/>
          </a:prstGeom>
          <a:noFill/>
        </p:spPr>
        <p:txBody>
          <a:bodyPr wrap="square" rtlCol="0">
            <a:spAutoFit/>
          </a:bodyPr>
          <a:lstStyle/>
          <a:p>
            <a:r>
              <a:rPr lang="ja-JP" altLang="en-US" sz="1050">
                <a:solidFill>
                  <a:srgbClr val="C00000"/>
                </a:solidFill>
                <a:latin typeface="Meiryo" panose="020B0604030504040204" pitchFamily="34" charset="-128"/>
                <a:ea typeface="Meiryo" panose="020B0604030504040204" pitchFamily="34" charset="-128"/>
              </a:rPr>
              <a:t>画面・業務ロジック</a:t>
            </a:r>
            <a:endParaRPr lang="en-US" altLang="ja-JP" sz="1050" dirty="0">
              <a:solidFill>
                <a:srgbClr val="C00000"/>
              </a:solidFill>
              <a:latin typeface="Meiryo" panose="020B0604030504040204" pitchFamily="34" charset="-128"/>
              <a:ea typeface="Meiryo" panose="020B0604030504040204" pitchFamily="34" charset="-128"/>
            </a:endParaRPr>
          </a:p>
          <a:p>
            <a:r>
              <a:rPr lang="ja-JP" altLang="en-US" sz="1050">
                <a:solidFill>
                  <a:srgbClr val="C00000"/>
                </a:solidFill>
                <a:latin typeface="Meiryo" panose="020B0604030504040204" pitchFamily="34" charset="-128"/>
                <a:ea typeface="Meiryo" panose="020B0604030504040204" pitchFamily="34" charset="-128"/>
              </a:rPr>
              <a:t>・データ構造を管理</a:t>
            </a:r>
            <a:endParaRPr kumimoji="1" lang="ja-JP" altLang="en-US" sz="1050">
              <a:solidFill>
                <a:srgbClr val="C00000"/>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8791B527-2062-F245-A12D-6285A3D138EF}"/>
              </a:ext>
            </a:extLst>
          </p:cNvPr>
          <p:cNvSpPr txBox="1"/>
          <p:nvPr/>
        </p:nvSpPr>
        <p:spPr>
          <a:xfrm>
            <a:off x="2211551" y="5902835"/>
            <a:ext cx="3413285" cy="369332"/>
          </a:xfrm>
          <a:prstGeom prst="rect">
            <a:avLst/>
          </a:prstGeom>
          <a:noFill/>
        </p:spPr>
        <p:txBody>
          <a:bodyPr wrap="square" rtlCol="0">
            <a:spAutoFit/>
          </a:bodyPr>
          <a:lstStyle/>
          <a:p>
            <a:r>
              <a:rPr kumimoji="1" lang="ja-JP" altLang="en-US">
                <a:solidFill>
                  <a:schemeClr val="bg1"/>
                </a:solidFill>
                <a:latin typeface="Meiryo" panose="020B0604030504040204" pitchFamily="34" charset="-128"/>
                <a:ea typeface="Meiryo" panose="020B0604030504040204" pitchFamily="34" charset="-128"/>
              </a:rPr>
              <a:t>クラウド・サービス</a:t>
            </a:r>
          </a:p>
        </p:txBody>
      </p:sp>
      <p:sp>
        <p:nvSpPr>
          <p:cNvPr id="75" name="正方形/長方形 74">
            <a:extLst>
              <a:ext uri="{FF2B5EF4-FFF2-40B4-BE49-F238E27FC236}">
                <a16:creationId xmlns:a16="http://schemas.microsoft.com/office/drawing/2014/main" id="{94127EB7-025D-3348-9A3A-B12DE79C6B4A}"/>
              </a:ext>
            </a:extLst>
          </p:cNvPr>
          <p:cNvSpPr/>
          <p:nvPr/>
        </p:nvSpPr>
        <p:spPr>
          <a:xfrm>
            <a:off x="5107802" y="5578759"/>
            <a:ext cx="3300349" cy="4988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952EC04D-BB44-1B44-B3DE-2D13BF928A19}"/>
              </a:ext>
            </a:extLst>
          </p:cNvPr>
          <p:cNvSpPr txBox="1"/>
          <p:nvPr/>
        </p:nvSpPr>
        <p:spPr>
          <a:xfrm>
            <a:off x="5107802" y="5669443"/>
            <a:ext cx="3300349"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オンプレミス</a:t>
            </a:r>
          </a:p>
        </p:txBody>
      </p:sp>
      <p:grpSp>
        <p:nvGrpSpPr>
          <p:cNvPr id="78" name="図形グループ 39">
            <a:extLst>
              <a:ext uri="{FF2B5EF4-FFF2-40B4-BE49-F238E27FC236}">
                <a16:creationId xmlns:a16="http://schemas.microsoft.com/office/drawing/2014/main" id="{5C5DE1F7-82EC-2943-8C58-55D408F1F751}"/>
              </a:ext>
            </a:extLst>
          </p:cNvPr>
          <p:cNvGrpSpPr/>
          <p:nvPr/>
        </p:nvGrpSpPr>
        <p:grpSpPr>
          <a:xfrm>
            <a:off x="1090677" y="3177236"/>
            <a:ext cx="450987" cy="489758"/>
            <a:chOff x="5409461" y="1068046"/>
            <a:chExt cx="547466" cy="636692"/>
          </a:xfrm>
        </p:grpSpPr>
        <p:pic>
          <p:nvPicPr>
            <p:cNvPr id="79" name="図 78">
              <a:extLst>
                <a:ext uri="{FF2B5EF4-FFF2-40B4-BE49-F238E27FC236}">
                  <a16:creationId xmlns:a16="http://schemas.microsoft.com/office/drawing/2014/main" id="{AB0A3E8C-C63A-5844-B5F1-2407A2F3165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80" name="図形グループ 42">
              <a:extLst>
                <a:ext uri="{FF2B5EF4-FFF2-40B4-BE49-F238E27FC236}">
                  <a16:creationId xmlns:a16="http://schemas.microsoft.com/office/drawing/2014/main" id="{07C65939-BAD2-5C41-BB5E-C22AD844BEA9}"/>
                </a:ext>
              </a:extLst>
            </p:cNvPr>
            <p:cNvGrpSpPr/>
            <p:nvPr/>
          </p:nvGrpSpPr>
          <p:grpSpPr>
            <a:xfrm>
              <a:off x="5409461" y="1139394"/>
              <a:ext cx="245559" cy="565344"/>
              <a:chOff x="1946324" y="4125162"/>
              <a:chExt cx="969964" cy="2007872"/>
            </a:xfrm>
          </p:grpSpPr>
          <p:sp>
            <p:nvSpPr>
              <p:cNvPr id="81" name="円/楕円 80">
                <a:extLst>
                  <a:ext uri="{FF2B5EF4-FFF2-40B4-BE49-F238E27FC236}">
                    <a16:creationId xmlns:a16="http://schemas.microsoft.com/office/drawing/2014/main" id="{B370E29F-DCA3-9849-B790-E386D53DD27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D8F4983B-68BD-4D4D-8887-05056C61ACC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1041459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F493700-9441-3B4D-9A5B-F80915C8F7C3}"/>
              </a:ext>
            </a:extLst>
          </p:cNvPr>
          <p:cNvSpPr/>
          <p:nvPr/>
        </p:nvSpPr>
        <p:spPr>
          <a:xfrm>
            <a:off x="230400" y="2457019"/>
            <a:ext cx="8686800" cy="2168769"/>
          </a:xfrm>
          <a:prstGeom prst="rect">
            <a:avLst/>
          </a:prstGeom>
          <a:solidFill>
            <a:srgbClr val="FFFF00">
              <a:alpha val="5686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1" name="図 40">
            <a:extLst>
              <a:ext uri="{FF2B5EF4-FFF2-40B4-BE49-F238E27FC236}">
                <a16:creationId xmlns:a16="http://schemas.microsoft.com/office/drawing/2014/main" id="{59EC69C8-5574-9447-A329-0DB90B2DDD25}"/>
              </a:ext>
            </a:extLst>
          </p:cNvPr>
          <p:cNvPicPr>
            <a:picLocks noChangeAspect="1"/>
          </p:cNvPicPr>
          <p:nvPr/>
        </p:nvPicPr>
        <p:blipFill>
          <a:blip r:embed="rId2"/>
          <a:stretch>
            <a:fillRect/>
          </a:stretch>
        </p:blipFill>
        <p:spPr>
          <a:xfrm>
            <a:off x="6778852" y="2580419"/>
            <a:ext cx="1815014" cy="1815014"/>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CC5B9802-4EE1-9642-87FA-FB1E12A73893}"/>
              </a:ext>
            </a:extLst>
          </p:cNvPr>
          <p:cNvSpPr>
            <a:spLocks noGrp="1"/>
          </p:cNvSpPr>
          <p:nvPr>
            <p:ph type="title"/>
          </p:nvPr>
        </p:nvSpPr>
        <p:spPr/>
        <p:txBody>
          <a:bodyPr/>
          <a:lstStyle/>
          <a:p>
            <a:r>
              <a:rPr kumimoji="1" lang="ja-JP" altLang="en-US"/>
              <a:t> </a:t>
            </a:r>
            <a:r>
              <a:rPr kumimoji="1" lang="en-US" altLang="ja-JP" dirty="0"/>
              <a:t>IT</a:t>
            </a:r>
            <a:r>
              <a:rPr kumimoji="1" lang="ja-JP" altLang="en-US"/>
              <a:t>の変化とビジネス対応</a:t>
            </a:r>
          </a:p>
        </p:txBody>
      </p:sp>
      <p:sp>
        <p:nvSpPr>
          <p:cNvPr id="34" name="雲 33">
            <a:extLst>
              <a:ext uri="{FF2B5EF4-FFF2-40B4-BE49-F238E27FC236}">
                <a16:creationId xmlns:a16="http://schemas.microsoft.com/office/drawing/2014/main" id="{6EC5C79C-A006-D34B-A1CD-0795F7C9F63C}"/>
              </a:ext>
            </a:extLst>
          </p:cNvPr>
          <p:cNvSpPr/>
          <p:nvPr/>
        </p:nvSpPr>
        <p:spPr>
          <a:xfrm>
            <a:off x="550134" y="2692711"/>
            <a:ext cx="1750655" cy="1660225"/>
          </a:xfrm>
          <a:prstGeom prst="cloud">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FC9384EA-1E8B-BE4B-89DF-6EEF7B386138}"/>
              </a:ext>
            </a:extLst>
          </p:cNvPr>
          <p:cNvSpPr txBox="1"/>
          <p:nvPr/>
        </p:nvSpPr>
        <p:spPr>
          <a:xfrm>
            <a:off x="7224775" y="3996513"/>
            <a:ext cx="902811" cy="338554"/>
          </a:xfrm>
          <a:prstGeom prst="rect">
            <a:avLst/>
          </a:prstGeom>
          <a:noFill/>
        </p:spPr>
        <p:txBody>
          <a:bodyPr wrap="none" rtlCol="0">
            <a:spAutoFit/>
          </a:bodyPr>
          <a:lstStyle/>
          <a:p>
            <a:pPr algn="ctr"/>
            <a:r>
              <a:rPr kumimoji="1"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オープンソース</a:t>
            </a:r>
            <a:endParaRPr kumimoji="1" lang="en-US" altLang="ja-JP" sz="800"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endParaRPr kumimoji="1"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453225C6-621C-B546-8CE4-093681C6E740}"/>
              </a:ext>
            </a:extLst>
          </p:cNvPr>
          <p:cNvSpPr txBox="1"/>
          <p:nvPr/>
        </p:nvSpPr>
        <p:spPr>
          <a:xfrm>
            <a:off x="914595" y="3280648"/>
            <a:ext cx="1107996"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サービス</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0C62E033-C033-3440-987F-CBE9006D2952}"/>
              </a:ext>
            </a:extLst>
          </p:cNvPr>
          <p:cNvSpPr txBox="1"/>
          <p:nvPr/>
        </p:nvSpPr>
        <p:spPr>
          <a:xfrm>
            <a:off x="7259695" y="3684426"/>
            <a:ext cx="840744" cy="461665"/>
          </a:xfrm>
          <a:prstGeom prst="rect">
            <a:avLst/>
          </a:prstGeom>
          <a:noFill/>
        </p:spPr>
        <p:txBody>
          <a:bodyPr wrap="none" rtlCol="0">
            <a:spAutoFit/>
          </a:bodyPr>
          <a:lstStyle/>
          <a:p>
            <a:pPr algn="ctr"/>
            <a:r>
              <a:rPr kumimoji="1" lang="en-US" altLang="ja-JP" sz="24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OSS</a:t>
            </a:r>
            <a:endParaRPr kumimoji="1" lang="ja-JP" altLang="en-US" sz="24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pic>
        <p:nvPicPr>
          <p:cNvPr id="4100" name="Picture 4" descr="チームでプログラミングをしているイラスト">
            <a:extLst>
              <a:ext uri="{FF2B5EF4-FFF2-40B4-BE49-F238E27FC236}">
                <a16:creationId xmlns:a16="http://schemas.microsoft.com/office/drawing/2014/main" id="{3EFF7E7A-3E0F-B64C-A579-A2B0631107C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07686" y="2617460"/>
            <a:ext cx="1528626" cy="1528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下矢印 54">
            <a:extLst>
              <a:ext uri="{FF2B5EF4-FFF2-40B4-BE49-F238E27FC236}">
                <a16:creationId xmlns:a16="http://schemas.microsoft.com/office/drawing/2014/main" id="{4E30AB4B-D98D-6F4B-B51E-EE1C89910AD0}"/>
              </a:ext>
            </a:extLst>
          </p:cNvPr>
          <p:cNvSpPr/>
          <p:nvPr/>
        </p:nvSpPr>
        <p:spPr>
          <a:xfrm rot="16200000">
            <a:off x="2731075" y="2936579"/>
            <a:ext cx="594987" cy="1261500"/>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46EC9DE3-163A-AE42-B76E-A3F6FB94AF7A}"/>
              </a:ext>
            </a:extLst>
          </p:cNvPr>
          <p:cNvSpPr/>
          <p:nvPr/>
        </p:nvSpPr>
        <p:spPr>
          <a:xfrm>
            <a:off x="1867238" y="4165195"/>
            <a:ext cx="5409524" cy="400110"/>
          </a:xfrm>
          <a:prstGeom prst="rect">
            <a:avLst/>
          </a:prstGeom>
        </p:spPr>
        <p:txBody>
          <a:bodyPr wrap="square">
            <a:spAutoFit/>
          </a:bodyPr>
          <a:lstStyle/>
          <a:p>
            <a:pPr algn="ctr"/>
            <a:r>
              <a:rPr lang="ja-JP" altLang="en-US" sz="20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なるべくプログラム・コードを書かない</a:t>
            </a:r>
            <a:endParaRPr lang="ja-JP" altLang="en-US" sz="2000">
              <a:solidFill>
                <a:srgbClr val="0432FF"/>
              </a:solidFill>
              <a:effectLst>
                <a:outerShdw blurRad="50800" dist="38100" dir="2700000" algn="tl" rotWithShape="0">
                  <a:prstClr val="black">
                    <a:alpha val="40000"/>
                  </a:prstClr>
                </a:outerShdw>
              </a:effectLst>
            </a:endParaRPr>
          </a:p>
        </p:txBody>
      </p:sp>
      <p:sp>
        <p:nvSpPr>
          <p:cNvPr id="23" name="下矢印 22">
            <a:extLst>
              <a:ext uri="{FF2B5EF4-FFF2-40B4-BE49-F238E27FC236}">
                <a16:creationId xmlns:a16="http://schemas.microsoft.com/office/drawing/2014/main" id="{467CA084-BBF7-E64B-8F4D-64E4F2564AC4}"/>
              </a:ext>
            </a:extLst>
          </p:cNvPr>
          <p:cNvSpPr/>
          <p:nvPr/>
        </p:nvSpPr>
        <p:spPr>
          <a:xfrm rot="5400000">
            <a:off x="5817939" y="2935876"/>
            <a:ext cx="594987" cy="1261500"/>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BCBF2930-5F0C-1D4F-912D-89E08D2CC63A}"/>
              </a:ext>
            </a:extLst>
          </p:cNvPr>
          <p:cNvSpPr txBox="1"/>
          <p:nvPr/>
        </p:nvSpPr>
        <p:spPr>
          <a:xfrm>
            <a:off x="3492216" y="6015577"/>
            <a:ext cx="2159567" cy="523220"/>
          </a:xfrm>
          <a:prstGeom prst="rect">
            <a:avLst/>
          </a:prstGeom>
          <a:noFill/>
        </p:spPr>
        <p:txBody>
          <a:bodyPr wrap="none" rtlCol="0">
            <a:spAutoFit/>
          </a:bodyPr>
          <a:lstStyle/>
          <a:p>
            <a:pPr algn="ctr"/>
            <a:r>
              <a:rPr kumimoji="1" lang="ja-JP" altLang="en-US" sz="1400">
                <a:solidFill>
                  <a:schemeClr val="accent2">
                    <a:lumMod val="75000"/>
                  </a:schemeClr>
                </a:solidFill>
                <a:latin typeface="Meiryo" panose="020B0604030504040204" pitchFamily="34" charset="-128"/>
                <a:ea typeface="Meiryo" panose="020B0604030504040204" pitchFamily="34" charset="-128"/>
              </a:rPr>
              <a:t>差別化するための</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algn="ctr"/>
            <a:r>
              <a:rPr lang="ja-JP" altLang="en-US" sz="1400">
                <a:solidFill>
                  <a:schemeClr val="accent2">
                    <a:lumMod val="75000"/>
                  </a:schemeClr>
                </a:solidFill>
                <a:latin typeface="Meiryo" panose="020B0604030504040204" pitchFamily="34" charset="-128"/>
                <a:ea typeface="Meiryo" panose="020B0604030504040204" pitchFamily="34" charset="-128"/>
              </a:rPr>
              <a:t>独自性の高い</a:t>
            </a:r>
            <a:r>
              <a:rPr kumimoji="1" lang="ja-JP" altLang="en-US" sz="1400">
                <a:solidFill>
                  <a:schemeClr val="accent2">
                    <a:lumMod val="75000"/>
                  </a:schemeClr>
                </a:solidFill>
                <a:latin typeface="Meiryo" panose="020B0604030504040204" pitchFamily="34" charset="-128"/>
                <a:ea typeface="Meiryo" panose="020B0604030504040204" pitchFamily="34" charset="-128"/>
              </a:rPr>
              <a:t>プログラム</a:t>
            </a:r>
          </a:p>
        </p:txBody>
      </p:sp>
      <p:pic>
        <p:nvPicPr>
          <p:cNvPr id="25" name="図 24" descr="グラフィカル ユーザー インターフェイス が含まれている画像&#10;&#10;自動的に生成された説明">
            <a:extLst>
              <a:ext uri="{FF2B5EF4-FFF2-40B4-BE49-F238E27FC236}">
                <a16:creationId xmlns:a16="http://schemas.microsoft.com/office/drawing/2014/main" id="{39FDD398-D74D-2142-877C-81378BD88F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76201" y="4974527"/>
            <a:ext cx="1265133" cy="1012106"/>
          </a:xfrm>
          <a:prstGeom prst="rect">
            <a:avLst/>
          </a:prstGeom>
          <a:effectLst>
            <a:outerShdw blurRad="50800" dist="38100" dir="2700000" algn="tl" rotWithShape="0">
              <a:prstClr val="black">
                <a:alpha val="40000"/>
              </a:prstClr>
            </a:outerShdw>
          </a:effectLst>
        </p:spPr>
      </p:pic>
      <p:sp>
        <p:nvSpPr>
          <p:cNvPr id="4" name="上矢印 3">
            <a:extLst>
              <a:ext uri="{FF2B5EF4-FFF2-40B4-BE49-F238E27FC236}">
                <a16:creationId xmlns:a16="http://schemas.microsoft.com/office/drawing/2014/main" id="{AB132340-EBCE-A04C-B257-E3F2A2319105}"/>
              </a:ext>
            </a:extLst>
          </p:cNvPr>
          <p:cNvSpPr/>
          <p:nvPr/>
        </p:nvSpPr>
        <p:spPr>
          <a:xfrm>
            <a:off x="4339491" y="4494584"/>
            <a:ext cx="465016" cy="479943"/>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29F1B90A-14D0-D843-A36D-E1E56C1E8695}"/>
              </a:ext>
            </a:extLst>
          </p:cNvPr>
          <p:cNvGrpSpPr/>
          <p:nvPr/>
        </p:nvGrpSpPr>
        <p:grpSpPr>
          <a:xfrm>
            <a:off x="2300789" y="982735"/>
            <a:ext cx="4542420" cy="1555955"/>
            <a:chOff x="2300789" y="982735"/>
            <a:chExt cx="4542420" cy="1555955"/>
          </a:xfrm>
        </p:grpSpPr>
        <p:sp>
          <p:nvSpPr>
            <p:cNvPr id="6" name="正方形/長方形 5">
              <a:extLst>
                <a:ext uri="{FF2B5EF4-FFF2-40B4-BE49-F238E27FC236}">
                  <a16:creationId xmlns:a16="http://schemas.microsoft.com/office/drawing/2014/main" id="{6CAA2DA6-1D02-9A41-B520-61AFD43BA7D0}"/>
                </a:ext>
              </a:extLst>
            </p:cNvPr>
            <p:cNvSpPr/>
            <p:nvPr/>
          </p:nvSpPr>
          <p:spPr>
            <a:xfrm>
              <a:off x="3209307" y="982735"/>
              <a:ext cx="2733655" cy="769441"/>
            </a:xfrm>
            <a:prstGeom prst="rect">
              <a:avLst/>
            </a:prstGeom>
          </p:spPr>
          <p:txBody>
            <a:bodyPr wrap="square">
              <a:spAutoFit/>
            </a:bodyPr>
            <a:lstStyle/>
            <a:p>
              <a:pPr algn="ctr"/>
              <a:r>
                <a:rPr lang="ja-JP" altLang="en-US" sz="1600">
                  <a:solidFill>
                    <a:srgbClr val="0432FF"/>
                  </a:solidFill>
                  <a:latin typeface="Meiryo" panose="020B0604030504040204" pitchFamily="34" charset="-128"/>
                  <a:ea typeface="Meiryo" panose="020B0604030504040204" pitchFamily="34" charset="-128"/>
                </a:rPr>
                <a:t>事業目的を達成するための</a:t>
              </a:r>
              <a:endParaRPr lang="en-US" altLang="ja-JP" sz="1600" dirty="0">
                <a:solidFill>
                  <a:srgbClr val="0432FF"/>
                </a:solidFill>
                <a:latin typeface="Meiryo" panose="020B0604030504040204" pitchFamily="34" charset="-128"/>
                <a:ea typeface="Meiryo" panose="020B0604030504040204" pitchFamily="34" charset="-128"/>
              </a:endParaRPr>
            </a:p>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chemeClr val="accent6">
                      <a:lumMod val="75000"/>
                    </a:schemeClr>
                  </a:solidFill>
                  <a:latin typeface="Meiryo" panose="020B0604030504040204" pitchFamily="34" charset="-128"/>
                  <a:ea typeface="Meiryo" panose="020B0604030504040204" pitchFamily="34" charset="-128"/>
                </a:rPr>
                <a:t>サービス</a:t>
              </a:r>
              <a:endParaRPr lang="en-US" altLang="ja-JP" sz="2800" dirty="0">
                <a:solidFill>
                  <a:srgbClr val="0432FF"/>
                </a:solidFill>
                <a:latin typeface="Meiryo" panose="020B0604030504040204" pitchFamily="34" charset="-128"/>
                <a:ea typeface="Meiryo" panose="020B0604030504040204" pitchFamily="34" charset="-128"/>
              </a:endParaRPr>
            </a:p>
          </p:txBody>
        </p:sp>
        <p:sp>
          <p:nvSpPr>
            <p:cNvPr id="7" name="上矢印 6">
              <a:extLst>
                <a:ext uri="{FF2B5EF4-FFF2-40B4-BE49-F238E27FC236}">
                  <a16:creationId xmlns:a16="http://schemas.microsoft.com/office/drawing/2014/main" id="{344A8AE1-5392-704D-95F9-62EF46D0235C}"/>
                </a:ext>
              </a:extLst>
            </p:cNvPr>
            <p:cNvSpPr/>
            <p:nvPr/>
          </p:nvSpPr>
          <p:spPr>
            <a:xfrm>
              <a:off x="4114799" y="1713506"/>
              <a:ext cx="914400" cy="82518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B9E11309-EA61-D54E-A6E1-C178635D6DC6}"/>
                </a:ext>
              </a:extLst>
            </p:cNvPr>
            <p:cNvSpPr txBox="1"/>
            <p:nvPr/>
          </p:nvSpPr>
          <p:spPr>
            <a:xfrm>
              <a:off x="2300789" y="2009523"/>
              <a:ext cx="1800493" cy="369332"/>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圧倒的スピード</a:t>
              </a:r>
            </a:p>
          </p:txBody>
        </p:sp>
        <p:sp>
          <p:nvSpPr>
            <p:cNvPr id="31" name="テキスト ボックス 30">
              <a:extLst>
                <a:ext uri="{FF2B5EF4-FFF2-40B4-BE49-F238E27FC236}">
                  <a16:creationId xmlns:a16="http://schemas.microsoft.com/office/drawing/2014/main" id="{A9FA2674-40BD-D24A-B1A6-F360C70EBB87}"/>
                </a:ext>
              </a:extLst>
            </p:cNvPr>
            <p:cNvSpPr txBox="1"/>
            <p:nvPr/>
          </p:nvSpPr>
          <p:spPr>
            <a:xfrm>
              <a:off x="5042716" y="2006428"/>
              <a:ext cx="1800493" cy="369332"/>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変更への柔軟性</a:t>
              </a:r>
            </a:p>
          </p:txBody>
        </p:sp>
      </p:grpSp>
      <p:sp>
        <p:nvSpPr>
          <p:cNvPr id="32" name="正方形/長方形 31">
            <a:extLst>
              <a:ext uri="{FF2B5EF4-FFF2-40B4-BE49-F238E27FC236}">
                <a16:creationId xmlns:a16="http://schemas.microsoft.com/office/drawing/2014/main" id="{66DB7807-D3B9-FC43-9F85-36226037D347}"/>
              </a:ext>
            </a:extLst>
          </p:cNvPr>
          <p:cNvSpPr/>
          <p:nvPr/>
        </p:nvSpPr>
        <p:spPr>
          <a:xfrm>
            <a:off x="2259272" y="2599173"/>
            <a:ext cx="1883526" cy="523220"/>
          </a:xfrm>
          <a:prstGeom prst="rect">
            <a:avLst/>
          </a:prstGeom>
        </p:spPr>
        <p:txBody>
          <a:bodyPr wrap="square">
            <a:spAutoFit/>
          </a:bodyPr>
          <a:lstStyle/>
          <a:p>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最高レベルの知恵</a:t>
            </a:r>
            <a:endPar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とノウハウを使う</a:t>
            </a:r>
            <a:endParaRPr lang="ja-JP" altLang="en-US" sz="1400">
              <a:solidFill>
                <a:srgbClr val="0432FF"/>
              </a:solidFill>
              <a:effectLst>
                <a:outerShdw blurRad="50800" dist="38100" dir="2700000" algn="tl" rotWithShape="0">
                  <a:prstClr val="black">
                    <a:alpha val="40000"/>
                  </a:prstClr>
                </a:outerShdw>
              </a:effectLst>
            </a:endParaRPr>
          </a:p>
        </p:txBody>
      </p:sp>
      <p:sp>
        <p:nvSpPr>
          <p:cNvPr id="33" name="正方形/長方形 32">
            <a:extLst>
              <a:ext uri="{FF2B5EF4-FFF2-40B4-BE49-F238E27FC236}">
                <a16:creationId xmlns:a16="http://schemas.microsoft.com/office/drawing/2014/main" id="{63E6F833-353C-0541-8B4E-2EBC9B745182}"/>
              </a:ext>
            </a:extLst>
          </p:cNvPr>
          <p:cNvSpPr/>
          <p:nvPr/>
        </p:nvSpPr>
        <p:spPr>
          <a:xfrm>
            <a:off x="5115819" y="2599173"/>
            <a:ext cx="1883526" cy="523220"/>
          </a:xfrm>
          <a:prstGeom prst="rect">
            <a:avLst/>
          </a:prstGeom>
        </p:spPr>
        <p:txBody>
          <a:bodyPr wrap="square">
            <a:spAutoFit/>
          </a:bodyPr>
          <a:lstStyle/>
          <a:p>
            <a:pPr algn="r"/>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資産に束縛されず</a:t>
            </a:r>
            <a:endPar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rgbClr val="0432FF"/>
                </a:solidFill>
                <a:effectLst>
                  <a:outerShdw blurRad="50800" dist="38100" dir="2700000" algn="tl" rotWithShape="0">
                    <a:prstClr val="black">
                      <a:alpha val="40000"/>
                    </a:prstClr>
                  </a:outerShdw>
                </a:effectLst>
              </a:rPr>
              <a:t>いろいろと挑戦できる</a:t>
            </a:r>
          </a:p>
        </p:txBody>
      </p:sp>
      <p:grpSp>
        <p:nvGrpSpPr>
          <p:cNvPr id="10" name="グループ化 9">
            <a:extLst>
              <a:ext uri="{FF2B5EF4-FFF2-40B4-BE49-F238E27FC236}">
                <a16:creationId xmlns:a16="http://schemas.microsoft.com/office/drawing/2014/main" id="{63515960-FEDF-5B4A-9082-5589A46010E0}"/>
              </a:ext>
            </a:extLst>
          </p:cNvPr>
          <p:cNvGrpSpPr/>
          <p:nvPr/>
        </p:nvGrpSpPr>
        <p:grpSpPr>
          <a:xfrm>
            <a:off x="6428154" y="941754"/>
            <a:ext cx="1602154" cy="810422"/>
            <a:chOff x="6428154" y="941754"/>
            <a:chExt cx="1602154" cy="810422"/>
          </a:xfrm>
        </p:grpSpPr>
        <p:sp>
          <p:nvSpPr>
            <p:cNvPr id="9" name="四角形吹き出し 8">
              <a:extLst>
                <a:ext uri="{FF2B5EF4-FFF2-40B4-BE49-F238E27FC236}">
                  <a16:creationId xmlns:a16="http://schemas.microsoft.com/office/drawing/2014/main" id="{1A8D4E10-FD59-5A4B-865D-7F7383283CC2}"/>
                </a:ext>
              </a:extLst>
            </p:cNvPr>
            <p:cNvSpPr/>
            <p:nvPr/>
          </p:nvSpPr>
          <p:spPr>
            <a:xfrm>
              <a:off x="6428154" y="941754"/>
              <a:ext cx="1602154" cy="810422"/>
            </a:xfrm>
            <a:prstGeom prst="wedgeRectCallout">
              <a:avLst>
                <a:gd name="adj1" fmla="val -103901"/>
                <a:gd name="adj2" fmla="val 13917"/>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C24F169-785F-674D-B4E9-D3AA8FAA6DDB}"/>
                </a:ext>
              </a:extLst>
            </p:cNvPr>
            <p:cNvSpPr/>
            <p:nvPr/>
          </p:nvSpPr>
          <p:spPr>
            <a:xfrm>
              <a:off x="6428154" y="963689"/>
              <a:ext cx="1602154" cy="769441"/>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仕様書通りに</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en-US" altLang="ja-JP" sz="1600" b="1" dirty="0">
                  <a:solidFill>
                    <a:schemeClr val="bg1"/>
                  </a:solidFill>
                  <a:latin typeface="Meiryo" panose="020B0604030504040204" pitchFamily="34" charset="-128"/>
                  <a:ea typeface="Meiryo" panose="020B0604030504040204" pitchFamily="34" charset="-128"/>
                </a:rPr>
                <a:t>IT</a:t>
              </a:r>
              <a:r>
                <a:rPr lang="ja-JP" altLang="en-US" sz="1600" b="1">
                  <a:solidFill>
                    <a:schemeClr val="bg1"/>
                  </a:solidFill>
                  <a:latin typeface="Meiryo" panose="020B0604030504040204" pitchFamily="34" charset="-128"/>
                  <a:ea typeface="Meiryo" panose="020B0604030504040204" pitchFamily="34" charset="-128"/>
                </a:rPr>
                <a:t>システム</a:t>
              </a:r>
              <a:r>
                <a:rPr lang="ja-JP" altLang="en-US" sz="1600">
                  <a:solidFill>
                    <a:schemeClr val="bg1"/>
                  </a:solidFill>
                  <a:latin typeface="Meiryo" panose="020B0604030504040204" pitchFamily="34" charset="-128"/>
                  <a:ea typeface="Meiryo" panose="020B0604030504040204" pitchFamily="34" charset="-128"/>
                </a:rPr>
                <a:t>を</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作ることではない</a:t>
              </a:r>
              <a:endParaRPr lang="en-US" altLang="ja-JP" sz="12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43277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5EDB2E52-3494-2C4F-39B6-6094ECE5148B}"/>
              </a:ext>
            </a:extLst>
          </p:cNvPr>
          <p:cNvSpPr/>
          <p:nvPr/>
        </p:nvSpPr>
        <p:spPr>
          <a:xfrm rot="10800000">
            <a:off x="199103" y="839386"/>
            <a:ext cx="8745794" cy="5736555"/>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26B2AF9-5C13-80D2-1159-EAF99DDC7358}"/>
              </a:ext>
            </a:extLst>
          </p:cNvPr>
          <p:cNvSpPr>
            <a:spLocks noGrp="1"/>
          </p:cNvSpPr>
          <p:nvPr>
            <p:ph type="title"/>
          </p:nvPr>
        </p:nvSpPr>
        <p:spPr/>
        <p:txBody>
          <a:bodyPr/>
          <a:lstStyle/>
          <a:p>
            <a:r>
              <a:rPr kumimoji="1" lang="ja-JP" altLang="en-US"/>
              <a:t>役割の再定義</a:t>
            </a:r>
          </a:p>
        </p:txBody>
      </p:sp>
      <p:sp>
        <p:nvSpPr>
          <p:cNvPr id="3" name="直角三角形 2">
            <a:extLst>
              <a:ext uri="{FF2B5EF4-FFF2-40B4-BE49-F238E27FC236}">
                <a16:creationId xmlns:a16="http://schemas.microsoft.com/office/drawing/2014/main" id="{129D6DC6-BF3C-92F8-1350-4E8E6AE7952F}"/>
              </a:ext>
            </a:extLst>
          </p:cNvPr>
          <p:cNvSpPr/>
          <p:nvPr/>
        </p:nvSpPr>
        <p:spPr>
          <a:xfrm>
            <a:off x="169606" y="855045"/>
            <a:ext cx="8745794" cy="5736555"/>
          </a:xfrm>
          <a:prstGeom prst="r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D21B6B2-2891-CE1B-7BDB-10366F5C0E2C}"/>
              </a:ext>
            </a:extLst>
          </p:cNvPr>
          <p:cNvSpPr/>
          <p:nvPr/>
        </p:nvSpPr>
        <p:spPr>
          <a:xfrm>
            <a:off x="1893329" y="5461716"/>
            <a:ext cx="5357351" cy="96858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F1981DA-13D0-0787-3449-8A2975103005}"/>
              </a:ext>
            </a:extLst>
          </p:cNvPr>
          <p:cNvSpPr/>
          <p:nvPr/>
        </p:nvSpPr>
        <p:spPr>
          <a:xfrm>
            <a:off x="1893327" y="4629298"/>
            <a:ext cx="5357351" cy="73496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直角三角形 6">
            <a:extLst>
              <a:ext uri="{FF2B5EF4-FFF2-40B4-BE49-F238E27FC236}">
                <a16:creationId xmlns:a16="http://schemas.microsoft.com/office/drawing/2014/main" id="{55AD5EFA-86A1-3D79-0283-F2E74187B127}"/>
              </a:ext>
            </a:extLst>
          </p:cNvPr>
          <p:cNvSpPr/>
          <p:nvPr/>
        </p:nvSpPr>
        <p:spPr>
          <a:xfrm>
            <a:off x="1890609" y="2783486"/>
            <a:ext cx="5360070" cy="17483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直角三角形 7">
            <a:extLst>
              <a:ext uri="{FF2B5EF4-FFF2-40B4-BE49-F238E27FC236}">
                <a16:creationId xmlns:a16="http://schemas.microsoft.com/office/drawing/2014/main" id="{B7F2875F-6E26-A3F0-B82F-68814C3ACF65}"/>
              </a:ext>
            </a:extLst>
          </p:cNvPr>
          <p:cNvSpPr/>
          <p:nvPr/>
        </p:nvSpPr>
        <p:spPr>
          <a:xfrm rot="10800000">
            <a:off x="1890605" y="2768386"/>
            <a:ext cx="5360070" cy="1748359"/>
          </a:xfrm>
          <a:prstGeom prst="rtTriangl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C88ADED0-5586-C437-1EAA-346D4CA21141}"/>
              </a:ext>
            </a:extLst>
          </p:cNvPr>
          <p:cNvSpPr/>
          <p:nvPr/>
        </p:nvSpPr>
        <p:spPr>
          <a:xfrm>
            <a:off x="1893325" y="1881324"/>
            <a:ext cx="5357351" cy="73496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D463F50-6D4F-5B6E-5A5F-78864EB21D5A}"/>
              </a:ext>
            </a:extLst>
          </p:cNvPr>
          <p:cNvSpPr/>
          <p:nvPr/>
        </p:nvSpPr>
        <p:spPr>
          <a:xfrm>
            <a:off x="1893324" y="1048907"/>
            <a:ext cx="5357351" cy="73496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310FD0DF-C99B-8FC2-747B-956A44C245CF}"/>
              </a:ext>
            </a:extLst>
          </p:cNvPr>
          <p:cNvSpPr txBox="1"/>
          <p:nvPr/>
        </p:nvSpPr>
        <p:spPr>
          <a:xfrm>
            <a:off x="2790511" y="5772122"/>
            <a:ext cx="3570208"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インフラストラクチャー</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BE8970E-6323-EB75-A2C2-3FF73490B0DB}"/>
              </a:ext>
            </a:extLst>
          </p:cNvPr>
          <p:cNvSpPr txBox="1"/>
          <p:nvPr/>
        </p:nvSpPr>
        <p:spPr>
          <a:xfrm>
            <a:off x="3244805" y="4796497"/>
            <a:ext cx="2646879"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プラットフォーム</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2B41CE4-CFD1-7DE8-E555-597C506377AD}"/>
              </a:ext>
            </a:extLst>
          </p:cNvPr>
          <p:cNvSpPr txBox="1"/>
          <p:nvPr/>
        </p:nvSpPr>
        <p:spPr>
          <a:xfrm>
            <a:off x="2165100" y="3731101"/>
            <a:ext cx="233910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アプリーション</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32A1E0B5-91FF-ECFD-7479-257EC5A90133}"/>
              </a:ext>
            </a:extLst>
          </p:cNvPr>
          <p:cNvSpPr txBox="1"/>
          <p:nvPr/>
        </p:nvSpPr>
        <p:spPr>
          <a:xfrm>
            <a:off x="4722133" y="3167300"/>
            <a:ext cx="233910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クリエーション</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8FF60D8A-D25B-96FA-6DDD-131FA30E9DCD}"/>
              </a:ext>
            </a:extLst>
          </p:cNvPr>
          <p:cNvSpPr txBox="1"/>
          <p:nvPr/>
        </p:nvSpPr>
        <p:spPr>
          <a:xfrm>
            <a:off x="3406063" y="1238859"/>
            <a:ext cx="233910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経営・事業戦略</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82E36595-8CC4-1D12-C6FF-468AB18DC71F}"/>
              </a:ext>
            </a:extLst>
          </p:cNvPr>
          <p:cNvSpPr txBox="1"/>
          <p:nvPr/>
        </p:nvSpPr>
        <p:spPr>
          <a:xfrm>
            <a:off x="2328845" y="2077862"/>
            <a:ext cx="4493539"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事業計画／ビジネス・デザイン</a:t>
            </a:r>
            <a:endParaRPr kumimoji="1" lang="ja-JP" altLang="en-US" sz="2400" b="1">
              <a:solidFill>
                <a:schemeClr val="bg1"/>
              </a:solidFill>
              <a:latin typeface="Meiryo" panose="020B0604030504040204" pitchFamily="34" charset="-128"/>
              <a:ea typeface="Meiryo" panose="020B0604030504040204" pitchFamily="34" charset="-128"/>
            </a:endParaRPr>
          </a:p>
        </p:txBody>
      </p:sp>
      <p:grpSp>
        <p:nvGrpSpPr>
          <p:cNvPr id="34" name="グループ化 33">
            <a:extLst>
              <a:ext uri="{FF2B5EF4-FFF2-40B4-BE49-F238E27FC236}">
                <a16:creationId xmlns:a16="http://schemas.microsoft.com/office/drawing/2014/main" id="{2A1245CE-3E2A-46DB-6BCE-621753CD8298}"/>
              </a:ext>
            </a:extLst>
          </p:cNvPr>
          <p:cNvGrpSpPr/>
          <p:nvPr/>
        </p:nvGrpSpPr>
        <p:grpSpPr>
          <a:xfrm>
            <a:off x="312112" y="2616287"/>
            <a:ext cx="1463222" cy="1521532"/>
            <a:chOff x="293444" y="2364861"/>
            <a:chExt cx="1463222" cy="1521532"/>
          </a:xfrm>
        </p:grpSpPr>
        <p:sp>
          <p:nvSpPr>
            <p:cNvPr id="35" name="ホームベース 34">
              <a:extLst>
                <a:ext uri="{FF2B5EF4-FFF2-40B4-BE49-F238E27FC236}">
                  <a16:creationId xmlns:a16="http://schemas.microsoft.com/office/drawing/2014/main" id="{67DA065E-D65C-9D17-6C9C-B8FB7D50540B}"/>
                </a:ext>
              </a:extLst>
            </p:cNvPr>
            <p:cNvSpPr/>
            <p:nvPr/>
          </p:nvSpPr>
          <p:spPr>
            <a:xfrm rot="16200000">
              <a:off x="253389" y="2404916"/>
              <a:ext cx="1521532" cy="1441421"/>
            </a:xfrm>
            <a:prstGeom prst="homePlate">
              <a:avLst>
                <a:gd name="adj" fmla="val 25215"/>
              </a:avLst>
            </a:prstGeom>
            <a:solidFill>
              <a:srgbClr val="8064A2">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0DC8F2E3-2B0D-415F-BCBD-7B1E7744BC51}"/>
                </a:ext>
              </a:extLst>
            </p:cNvPr>
            <p:cNvSpPr txBox="1"/>
            <p:nvPr/>
          </p:nvSpPr>
          <p:spPr>
            <a:xfrm>
              <a:off x="319375" y="2871463"/>
              <a:ext cx="1437291" cy="584775"/>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信頼して任せられる相棒</a:t>
              </a:r>
            </a:p>
          </p:txBody>
        </p:sp>
      </p:grpSp>
      <p:grpSp>
        <p:nvGrpSpPr>
          <p:cNvPr id="43" name="グループ化 42">
            <a:extLst>
              <a:ext uri="{FF2B5EF4-FFF2-40B4-BE49-F238E27FC236}">
                <a16:creationId xmlns:a16="http://schemas.microsoft.com/office/drawing/2014/main" id="{B08634D9-6F50-1813-B87D-6D8FDD0CA31D}"/>
              </a:ext>
            </a:extLst>
          </p:cNvPr>
          <p:cNvGrpSpPr/>
          <p:nvPr/>
        </p:nvGrpSpPr>
        <p:grpSpPr>
          <a:xfrm>
            <a:off x="308111" y="3628965"/>
            <a:ext cx="1449419" cy="1705517"/>
            <a:chOff x="294175" y="3579171"/>
            <a:chExt cx="1449419" cy="1531728"/>
          </a:xfrm>
        </p:grpSpPr>
        <p:sp>
          <p:nvSpPr>
            <p:cNvPr id="47" name="ホームベース 46">
              <a:extLst>
                <a:ext uri="{FF2B5EF4-FFF2-40B4-BE49-F238E27FC236}">
                  <a16:creationId xmlns:a16="http://schemas.microsoft.com/office/drawing/2014/main" id="{8DD26AFE-D9A3-0F40-D5A3-EA710F659301}"/>
                </a:ext>
              </a:extLst>
            </p:cNvPr>
            <p:cNvSpPr/>
            <p:nvPr/>
          </p:nvSpPr>
          <p:spPr>
            <a:xfrm rot="16200000">
              <a:off x="257020" y="3624324"/>
              <a:ext cx="1531728" cy="1441421"/>
            </a:xfrm>
            <a:prstGeom prst="homePlate">
              <a:avLst>
                <a:gd name="adj" fmla="val 29845"/>
              </a:avLst>
            </a:prstGeom>
            <a:solidFill>
              <a:srgbClr val="F79646">
                <a:alpha val="6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49053C02-1C91-A0E8-4E0E-726FDC9DB1E7}"/>
                </a:ext>
              </a:extLst>
            </p:cNvPr>
            <p:cNvSpPr txBox="1"/>
            <p:nvPr/>
          </p:nvSpPr>
          <p:spPr>
            <a:xfrm>
              <a:off x="294175" y="4036174"/>
              <a:ext cx="1437291" cy="584775"/>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良き</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相談相手</a:t>
              </a:r>
            </a:p>
          </p:txBody>
        </p:sp>
      </p:grpSp>
      <p:grpSp>
        <p:nvGrpSpPr>
          <p:cNvPr id="49" name="グループ化 48">
            <a:extLst>
              <a:ext uri="{FF2B5EF4-FFF2-40B4-BE49-F238E27FC236}">
                <a16:creationId xmlns:a16="http://schemas.microsoft.com/office/drawing/2014/main" id="{FC06C47C-F4DC-0F14-0DCE-A3AFAE7969A8}"/>
              </a:ext>
            </a:extLst>
          </p:cNvPr>
          <p:cNvGrpSpPr/>
          <p:nvPr/>
        </p:nvGrpSpPr>
        <p:grpSpPr>
          <a:xfrm>
            <a:off x="281093" y="4732186"/>
            <a:ext cx="1476440" cy="1699977"/>
            <a:chOff x="274419" y="4732186"/>
            <a:chExt cx="1476440" cy="1699977"/>
          </a:xfrm>
        </p:grpSpPr>
        <p:sp>
          <p:nvSpPr>
            <p:cNvPr id="50" name="ホームベース 49">
              <a:extLst>
                <a:ext uri="{FF2B5EF4-FFF2-40B4-BE49-F238E27FC236}">
                  <a16:creationId xmlns:a16="http://schemas.microsoft.com/office/drawing/2014/main" id="{97F40800-4BB5-2E49-B073-F7CF8D9823AF}"/>
                </a:ext>
              </a:extLst>
            </p:cNvPr>
            <p:cNvSpPr/>
            <p:nvPr/>
          </p:nvSpPr>
          <p:spPr>
            <a:xfrm rot="16200000">
              <a:off x="180160" y="4861464"/>
              <a:ext cx="1699977" cy="1441421"/>
            </a:xfrm>
            <a:prstGeom prst="homePlate">
              <a:avLst>
                <a:gd name="adj" fmla="val 39569"/>
              </a:avLst>
            </a:prstGeom>
            <a:solidFill>
              <a:srgbClr val="984807">
                <a:alpha val="7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ＭＳ Ｐゴシック"/>
                <a:ea typeface="ＭＳ Ｐゴシック"/>
                <a:cs typeface="ＭＳ Ｐゴシック"/>
              </a:endParaRPr>
            </a:p>
          </p:txBody>
        </p:sp>
        <p:sp>
          <p:nvSpPr>
            <p:cNvPr id="51" name="テキスト ボックス 50">
              <a:extLst>
                <a:ext uri="{FF2B5EF4-FFF2-40B4-BE49-F238E27FC236}">
                  <a16:creationId xmlns:a16="http://schemas.microsoft.com/office/drawing/2014/main" id="{1D9101F9-6DB1-36DC-B471-31CFC4E63D4D}"/>
                </a:ext>
              </a:extLst>
            </p:cNvPr>
            <p:cNvSpPr txBox="1"/>
            <p:nvPr/>
          </p:nvSpPr>
          <p:spPr>
            <a:xfrm>
              <a:off x="274419" y="5156784"/>
              <a:ext cx="1437291" cy="584775"/>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便利な</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道具</a:t>
              </a:r>
            </a:p>
          </p:txBody>
        </p:sp>
      </p:grpSp>
      <p:pic>
        <p:nvPicPr>
          <p:cNvPr id="17" name="図 16">
            <a:extLst>
              <a:ext uri="{FF2B5EF4-FFF2-40B4-BE49-F238E27FC236}">
                <a16:creationId xmlns:a16="http://schemas.microsoft.com/office/drawing/2014/main" id="{84E2B234-65DC-521C-8C06-542F80697DA0}"/>
              </a:ext>
            </a:extLst>
          </p:cNvPr>
          <p:cNvPicPr>
            <a:picLocks noChangeAspect="1"/>
          </p:cNvPicPr>
          <p:nvPr/>
        </p:nvPicPr>
        <p:blipFill>
          <a:blip r:embed="rId2" cstate="print">
            <a:biLevel thresh="25000"/>
            <a:extLst>
              <a:ext uri="{28A0092B-C50C-407E-A947-70E740481C1C}">
                <a14:useLocalDpi xmlns:a14="http://schemas.microsoft.com/office/drawing/2010/main"/>
              </a:ext>
            </a:extLst>
          </a:blip>
          <a:stretch>
            <a:fillRect/>
          </a:stretch>
        </p:blipFill>
        <p:spPr>
          <a:xfrm>
            <a:off x="680831" y="2234226"/>
            <a:ext cx="745739" cy="697660"/>
          </a:xfrm>
          <a:prstGeom prst="rect">
            <a:avLst/>
          </a:prstGeom>
          <a:effectLst>
            <a:outerShdw blurRad="50800" dist="38100" dir="2700000" algn="tl" rotWithShape="0">
              <a:prstClr val="black">
                <a:alpha val="40000"/>
              </a:prstClr>
            </a:outerShdw>
          </a:effectLst>
        </p:spPr>
      </p:pic>
      <p:grpSp>
        <p:nvGrpSpPr>
          <p:cNvPr id="54" name="グループ化 53">
            <a:extLst>
              <a:ext uri="{FF2B5EF4-FFF2-40B4-BE49-F238E27FC236}">
                <a16:creationId xmlns:a16="http://schemas.microsoft.com/office/drawing/2014/main" id="{AEFF3D3F-9477-C934-914B-9CC7CC215C15}"/>
              </a:ext>
            </a:extLst>
          </p:cNvPr>
          <p:cNvGrpSpPr/>
          <p:nvPr/>
        </p:nvGrpSpPr>
        <p:grpSpPr>
          <a:xfrm>
            <a:off x="22034" y="1317804"/>
            <a:ext cx="2339103" cy="681691"/>
            <a:chOff x="22034" y="1317804"/>
            <a:chExt cx="2339103" cy="681691"/>
          </a:xfrm>
        </p:grpSpPr>
        <p:sp>
          <p:nvSpPr>
            <p:cNvPr id="52" name="四角形吹き出し 51">
              <a:extLst>
                <a:ext uri="{FF2B5EF4-FFF2-40B4-BE49-F238E27FC236}">
                  <a16:creationId xmlns:a16="http://schemas.microsoft.com/office/drawing/2014/main" id="{7C5922EE-D829-22B7-7E05-2F0CF61CF479}"/>
                </a:ext>
              </a:extLst>
            </p:cNvPr>
            <p:cNvSpPr/>
            <p:nvPr/>
          </p:nvSpPr>
          <p:spPr>
            <a:xfrm>
              <a:off x="54327" y="1317804"/>
              <a:ext cx="2274518" cy="681691"/>
            </a:xfrm>
            <a:prstGeom prst="wedgeRectCallout">
              <a:avLst>
                <a:gd name="adj1" fmla="val 2252"/>
                <a:gd name="adj2" fmla="val 89915"/>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910C5325-8890-55AB-DFD8-A18EAB558CB9}"/>
                </a:ext>
              </a:extLst>
            </p:cNvPr>
            <p:cNvSpPr txBox="1"/>
            <p:nvPr/>
          </p:nvSpPr>
          <p:spPr>
            <a:xfrm>
              <a:off x="22034" y="1445699"/>
              <a:ext cx="2339103"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何がしたいかを入力すれば</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完璧なコードを生成してくれる</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57" name="グループ化 56">
            <a:extLst>
              <a:ext uri="{FF2B5EF4-FFF2-40B4-BE49-F238E27FC236}">
                <a16:creationId xmlns:a16="http://schemas.microsoft.com/office/drawing/2014/main" id="{9BC446AC-5FBE-38F6-9774-1835F14C6C23}"/>
              </a:ext>
            </a:extLst>
          </p:cNvPr>
          <p:cNvGrpSpPr/>
          <p:nvPr/>
        </p:nvGrpSpPr>
        <p:grpSpPr>
          <a:xfrm>
            <a:off x="7362839" y="1048908"/>
            <a:ext cx="1437291" cy="2580056"/>
            <a:chOff x="7326123" y="1054059"/>
            <a:chExt cx="1437291" cy="2615404"/>
          </a:xfrm>
        </p:grpSpPr>
        <p:sp>
          <p:nvSpPr>
            <p:cNvPr id="55" name="ホームベース 54">
              <a:extLst>
                <a:ext uri="{FF2B5EF4-FFF2-40B4-BE49-F238E27FC236}">
                  <a16:creationId xmlns:a16="http://schemas.microsoft.com/office/drawing/2014/main" id="{227FA27B-CB40-7ED3-DC94-16C0D8DEBF95}"/>
                </a:ext>
              </a:extLst>
            </p:cNvPr>
            <p:cNvSpPr/>
            <p:nvPr/>
          </p:nvSpPr>
          <p:spPr>
            <a:xfrm rot="5400000">
              <a:off x="6737067" y="1643116"/>
              <a:ext cx="2615404" cy="1437290"/>
            </a:xfrm>
            <a:prstGeom prst="homePlate">
              <a:avLst>
                <a:gd name="adj" fmla="val 27246"/>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 name="グループ化 19">
              <a:extLst>
                <a:ext uri="{FF2B5EF4-FFF2-40B4-BE49-F238E27FC236}">
                  <a16:creationId xmlns:a16="http://schemas.microsoft.com/office/drawing/2014/main" id="{9339386C-277F-410A-9623-8BD8DAE2B171}"/>
                </a:ext>
              </a:extLst>
            </p:cNvPr>
            <p:cNvGrpSpPr/>
            <p:nvPr/>
          </p:nvGrpSpPr>
          <p:grpSpPr>
            <a:xfrm>
              <a:off x="7872130" y="2637314"/>
              <a:ext cx="348377" cy="734200"/>
              <a:chOff x="1091576" y="2717047"/>
              <a:chExt cx="202286" cy="434878"/>
            </a:xfrm>
            <a:solidFill>
              <a:schemeClr val="bg1"/>
            </a:solidFill>
          </p:grpSpPr>
          <p:sp>
            <p:nvSpPr>
              <p:cNvPr id="18" name="円/楕円 17">
                <a:extLst>
                  <a:ext uri="{FF2B5EF4-FFF2-40B4-BE49-F238E27FC236}">
                    <a16:creationId xmlns:a16="http://schemas.microsoft.com/office/drawing/2014/main" id="{F0AFBDE7-5F8D-C46E-FE84-ADC3931E6456}"/>
                  </a:ext>
                </a:extLst>
              </p:cNvPr>
              <p:cNvSpPr/>
              <p:nvPr/>
            </p:nvSpPr>
            <p:spPr>
              <a:xfrm>
                <a:off x="1091576" y="2717047"/>
                <a:ext cx="202285" cy="199421"/>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a:extLst>
                  <a:ext uri="{FF2B5EF4-FFF2-40B4-BE49-F238E27FC236}">
                    <a16:creationId xmlns:a16="http://schemas.microsoft.com/office/drawing/2014/main" id="{963134F1-9A40-1ED4-561D-0C54EAD44AFB}"/>
                  </a:ext>
                </a:extLst>
              </p:cNvPr>
              <p:cNvSpPr/>
              <p:nvPr/>
            </p:nvSpPr>
            <p:spPr>
              <a:xfrm rot="16200000">
                <a:off x="1074993" y="2933055"/>
                <a:ext cx="235454" cy="202285"/>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6" name="テキスト ボックス 55">
              <a:extLst>
                <a:ext uri="{FF2B5EF4-FFF2-40B4-BE49-F238E27FC236}">
                  <a16:creationId xmlns:a16="http://schemas.microsoft.com/office/drawing/2014/main" id="{2E85350D-73C5-072D-D20F-F7B36F2907D1}"/>
                </a:ext>
              </a:extLst>
            </p:cNvPr>
            <p:cNvSpPr txBox="1"/>
            <p:nvPr/>
          </p:nvSpPr>
          <p:spPr>
            <a:xfrm>
              <a:off x="7326123" y="1490136"/>
              <a:ext cx="1437291" cy="954107"/>
            </a:xfrm>
            <a:prstGeom prst="rect">
              <a:avLst/>
            </a:prstGeom>
            <a:noFill/>
          </p:spPr>
          <p:txBody>
            <a:bodyPr wrap="squar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解決すべき課題</a:t>
              </a:r>
              <a:r>
                <a:rPr lang="ja-JP" altLang="en-US" sz="1400">
                  <a:solidFill>
                    <a:schemeClr val="bg1"/>
                  </a:solidFill>
                  <a:latin typeface="Meiryo" panose="020B0604030504040204" pitchFamily="34" charset="-128"/>
                  <a:ea typeface="Meiryo" panose="020B0604030504040204" pitchFamily="34" charset="-128"/>
                </a:rPr>
                <a:t>を明確にして、</a:t>
              </a:r>
              <a:endParaRPr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これを解決する仕組みを考える</a:t>
              </a:r>
            </a:p>
          </p:txBody>
        </p:sp>
      </p:grpSp>
    </p:spTree>
    <p:extLst>
      <p:ext uri="{BB962C8B-B14F-4D97-AF65-F5344CB8AC3E}">
        <p14:creationId xmlns:p14="http://schemas.microsoft.com/office/powerpoint/2010/main" val="125572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down)">
                                      <p:cBhvr>
                                        <p:cTn id="23" dur="500"/>
                                        <p:tgtEl>
                                          <p:spTgt spid="54"/>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up)">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17721</TotalTime>
  <Words>14792</Words>
  <Application>Microsoft Macintosh PowerPoint</Application>
  <PresentationFormat>画面に合わせる (4:3)</PresentationFormat>
  <Paragraphs>2299</Paragraphs>
  <Slides>79</Slides>
  <Notes>30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79</vt:i4>
      </vt:variant>
    </vt:vector>
  </HeadingPairs>
  <TitlesOfParts>
    <vt:vector size="93" baseType="lpstr">
      <vt:lpstr>-apple-system</vt:lpstr>
      <vt:lpstr>HGPGothicE</vt:lpstr>
      <vt:lpstr>Meiryo UI</vt:lpstr>
      <vt:lpstr>ＭＳ Ｐゴシック</vt:lpstr>
      <vt:lpstr>Osaka-Mono</vt:lpstr>
      <vt:lpstr>Meiryo</vt:lpstr>
      <vt:lpstr>Meiryo</vt:lpstr>
      <vt:lpstr>游ゴシック</vt:lpstr>
      <vt:lpstr>Arial</vt:lpstr>
      <vt:lpstr>Calibri</vt:lpstr>
      <vt:lpstr>Roboto Slab</vt:lpstr>
      <vt:lpstr>Times New Roman</vt:lpstr>
      <vt:lpstr>Wingdings</vt:lpstr>
      <vt:lpstr>NC標準テンプレート</vt:lpstr>
      <vt:lpstr>PowerPoint プレゼンテーション</vt:lpstr>
      <vt:lpstr>PowerPoint プレゼンテーション</vt:lpstr>
      <vt:lpstr>システムの開発・運用・保守の違い</vt:lpstr>
      <vt:lpstr>ウオーターフォール開発とアジャイル開発</vt:lpstr>
      <vt:lpstr>システム開発における人間とAIの役割分担</vt:lpstr>
      <vt:lpstr>PowerPoint プレゼンテーション</vt:lpstr>
      <vt:lpstr>作らない技術を前提としたシステム</vt:lpstr>
      <vt:lpstr> ITの変化とビジネス対応</vt:lpstr>
      <vt:lpstr>役割の再定義</vt:lpstr>
      <vt:lpstr>システム開発におけるAIと人間の役割分担</vt:lpstr>
      <vt:lpstr>AIを使った開発ツール</vt:lpstr>
      <vt:lpstr>求められる技術力の転換</vt:lpstr>
      <vt:lpstr>「作る技術」から「作らない技術」へ</vt:lpstr>
      <vt:lpstr>作らない技術を支えるスタック</vt:lpstr>
      <vt:lpstr>心理的安全性（psychological safety）</vt:lpstr>
      <vt:lpstr>PowerPoint プレゼンテーション</vt:lpstr>
      <vt:lpstr>アジャイル開発が目指すこと</vt:lpstr>
      <vt:lpstr>アジャイル・マインドセットとアジャイル開発</vt:lpstr>
      <vt:lpstr>参考：アジャイルマインドセットを理解する</vt:lpstr>
      <vt:lpstr>アジャイル開発の基本構造</vt:lpstr>
      <vt:lpstr>アジャイル開発:システム構築からサービスの提供（体制変化）</vt:lpstr>
      <vt:lpstr>ウォーターフォールとアジャイルの違い</vt:lpstr>
      <vt:lpstr>参考：ウォーターフォールとアジャイルの思想の違い</vt:lpstr>
      <vt:lpstr>アジャイルソフトウェア開発宣言</vt:lpstr>
      <vt:lpstr>PowerPoint プレゼンテーション</vt:lpstr>
      <vt:lpstr>アジャイル開発の進め方</vt:lpstr>
      <vt:lpstr>ウォーターフォール開発とアジャイル開発（１）</vt:lpstr>
      <vt:lpstr>ウォーターフォール開発とアジャイル開発（２）</vt:lpstr>
      <vt:lpstr>ウォーターフォール開発とアジャイル開発（３）</vt:lpstr>
      <vt:lpstr>ウォーターフォール開発とアジャイル開発（４）</vt:lpstr>
      <vt:lpstr>ウォーターフォール開発とアジャイル開発（５）</vt:lpstr>
      <vt:lpstr>参考：アジャイル開発のプロセス</vt:lpstr>
      <vt:lpstr>参考：スプリント</vt:lpstr>
      <vt:lpstr>参考：スクラム／スクラム・プロセス</vt:lpstr>
      <vt:lpstr>参考：開発と運用／従来の方式とこれからの方式</vt:lpstr>
      <vt:lpstr>参考：アジャイル開発の目的・理念・手法</vt:lpstr>
      <vt:lpstr>参考：自律型の組織で変化への柔軟性を担保する</vt:lpstr>
      <vt:lpstr>参考：スクラム：特徴・3本の柱・基本的考え方</vt:lpstr>
      <vt:lpstr>参考：スクラム／プロダクト・オーナー</vt:lpstr>
      <vt:lpstr>参考：スクラムとスクラム・マスター</vt:lpstr>
      <vt:lpstr>参考：スクラムと開発チーム</vt:lpstr>
      <vt:lpstr>参考：エクストリーム･プログラミング（XP）</vt:lpstr>
      <vt:lpstr>参考：アジャイル開発で品質が向上する理由 2</vt:lpstr>
      <vt:lpstr>参考：アジャイル開発で品質が向上する理由 2</vt:lpstr>
      <vt:lpstr>参考： DoD (Definition of Done)　完了の定義</vt:lpstr>
      <vt:lpstr>SI事業者でアジャイル開発が失敗する3つの理由</vt:lpstr>
      <vt:lpstr>PowerPoint プレゼンテーション</vt:lpstr>
      <vt:lpstr>気付きからサービスに至る全体プロセス</vt:lpstr>
      <vt:lpstr>変化に俊敏に対処するための開発と運用</vt:lpstr>
      <vt:lpstr>継続的インテグレーション（Continuous Integration）</vt:lpstr>
      <vt:lpstr>DevOpsとは</vt:lpstr>
      <vt:lpstr>DevOpsの全体像</vt:lpstr>
      <vt:lpstr>DevOpsとエンジニア</vt:lpstr>
      <vt:lpstr>PowerPoint プレゼンテーション</vt:lpstr>
      <vt:lpstr>物理システム・仮想化・コンテナの比較</vt:lpstr>
      <vt:lpstr>仮想マシンとコンテナの稼働効率</vt:lpstr>
      <vt:lpstr>コンテナのモビリティ</vt:lpstr>
      <vt:lpstr>サーバー仮想化とコンテナの役割の違い 1</vt:lpstr>
      <vt:lpstr>サーバー仮想化とコンテナ</vt:lpstr>
      <vt:lpstr>コンテナで期待される効果</vt:lpstr>
      <vt:lpstr>コンテナとハイブリッド・クラウド／マルチ・クラウド</vt:lpstr>
      <vt:lpstr>DockerとKubernetes</vt:lpstr>
      <vt:lpstr>参考： DockerとKubernetes の関係</vt:lpstr>
      <vt:lpstr>コンテナ・オーケストレーションとは</vt:lpstr>
      <vt:lpstr>参考： Twelve Factorsとの関係</vt:lpstr>
      <vt:lpstr>参考： Kubernetes の全体構造</vt:lpstr>
      <vt:lpstr>マイクロサービス・アーキテクチャ（Micro Service）</vt:lpstr>
      <vt:lpstr>マイクロサービスによる処理の分散</vt:lpstr>
      <vt:lpstr>マイクロサービス・アーキテクチャの6つのメリット</vt:lpstr>
      <vt:lpstr>マイクロサービス・アーキテクチャの3つの課題</vt:lpstr>
      <vt:lpstr>参考：Modern ITの特徴</vt:lpstr>
      <vt:lpstr>PowerPoint プレゼンテーション</vt:lpstr>
      <vt:lpstr>ノー・コード／ロー・コード／プロ・コード</vt:lpstr>
      <vt:lpstr>違いと役割分担</vt:lpstr>
      <vt:lpstr>ローコード／ノーコードによる役割の変化</vt:lpstr>
      <vt:lpstr>ローコード開発ツール</vt:lpstr>
      <vt:lpstr>参考：ローコード開発ツール　詳細</vt:lpstr>
      <vt:lpstr>参考：ローコード開発ツールの基本的な構造</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デジタル・トランスフォーメーションとこれからの働き方 　テレワーク推進の先に見えてくる働き方とは</dc:title>
  <dc:creator>斎藤昌義</dc:creator>
  <cp:lastModifiedBy>斎藤昌義</cp:lastModifiedBy>
  <cp:revision>379</cp:revision>
  <dcterms:created xsi:type="dcterms:W3CDTF">2020-07-18T00:38:33Z</dcterms:created>
  <dcterms:modified xsi:type="dcterms:W3CDTF">2024-03-19T09:22:30Z</dcterms:modified>
</cp:coreProperties>
</file>