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handoutMasterIdLst>
    <p:handoutMasterId r:id="rId73"/>
  </p:handoutMasterIdLst>
  <p:sldIdLst>
    <p:sldId id="3017" r:id="rId2"/>
    <p:sldId id="3675" r:id="rId3"/>
    <p:sldId id="1207" r:id="rId4"/>
    <p:sldId id="3637" r:id="rId5"/>
    <p:sldId id="3638" r:id="rId6"/>
    <p:sldId id="3628" r:id="rId7"/>
    <p:sldId id="3333" r:id="rId8"/>
    <p:sldId id="3640" r:id="rId9"/>
    <p:sldId id="3618" r:id="rId10"/>
    <p:sldId id="3625" r:id="rId11"/>
    <p:sldId id="3633" r:id="rId12"/>
    <p:sldId id="3327" r:id="rId13"/>
    <p:sldId id="3639" r:id="rId14"/>
    <p:sldId id="3620" r:id="rId15"/>
    <p:sldId id="3619" r:id="rId16"/>
    <p:sldId id="3626" r:id="rId17"/>
    <p:sldId id="3627" r:id="rId18"/>
    <p:sldId id="3334" r:id="rId19"/>
    <p:sldId id="3651" r:id="rId20"/>
    <p:sldId id="3669" r:id="rId21"/>
    <p:sldId id="3673" r:id="rId22"/>
    <p:sldId id="3642" r:id="rId23"/>
    <p:sldId id="849" r:id="rId24"/>
    <p:sldId id="3336" r:id="rId25"/>
    <p:sldId id="3679" r:id="rId26"/>
    <p:sldId id="3623" r:id="rId27"/>
    <p:sldId id="3624" r:id="rId28"/>
    <p:sldId id="3634" r:id="rId29"/>
    <p:sldId id="3676" r:id="rId30"/>
    <p:sldId id="3641" r:id="rId31"/>
    <p:sldId id="3621" r:id="rId32"/>
    <p:sldId id="3622" r:id="rId33"/>
    <p:sldId id="3658" r:id="rId34"/>
    <p:sldId id="3659" r:id="rId35"/>
    <p:sldId id="3654" r:id="rId36"/>
    <p:sldId id="3655" r:id="rId37"/>
    <p:sldId id="3667" r:id="rId38"/>
    <p:sldId id="3652" r:id="rId39"/>
    <p:sldId id="3653" r:id="rId40"/>
    <p:sldId id="3660" r:id="rId41"/>
    <p:sldId id="3644" r:id="rId42"/>
    <p:sldId id="3677" r:id="rId43"/>
    <p:sldId id="3678" r:id="rId44"/>
    <p:sldId id="3645" r:id="rId45"/>
    <p:sldId id="3646" r:id="rId46"/>
    <p:sldId id="3656" r:id="rId47"/>
    <p:sldId id="3657" r:id="rId48"/>
    <p:sldId id="3647" r:id="rId49"/>
    <p:sldId id="3643" r:id="rId50"/>
    <p:sldId id="3648" r:id="rId51"/>
    <p:sldId id="1205" r:id="rId52"/>
    <p:sldId id="1204" r:id="rId53"/>
    <p:sldId id="3666" r:id="rId54"/>
    <p:sldId id="3663" r:id="rId55"/>
    <p:sldId id="3680" r:id="rId56"/>
    <p:sldId id="3665" r:id="rId57"/>
    <p:sldId id="857" r:id="rId58"/>
    <p:sldId id="3668" r:id="rId59"/>
    <p:sldId id="3331" r:id="rId60"/>
    <p:sldId id="3662" r:id="rId61"/>
    <p:sldId id="3649" r:id="rId62"/>
    <p:sldId id="3636" r:id="rId63"/>
    <p:sldId id="2266" r:id="rId64"/>
    <p:sldId id="3671" r:id="rId65"/>
    <p:sldId id="3672" r:id="rId66"/>
    <p:sldId id="3629" r:id="rId67"/>
    <p:sldId id="3674" r:id="rId68"/>
    <p:sldId id="3022" r:id="rId69"/>
    <p:sldId id="3023" r:id="rId70"/>
    <p:sldId id="715" r:id="rId71"/>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E6E0EC"/>
    <a:srgbClr val="0432FF"/>
    <a:srgbClr val="009051"/>
    <a:srgbClr val="0070C0"/>
    <a:srgbClr val="FF0000"/>
    <a:srgbClr val="7A81FF"/>
    <a:srgbClr val="FFFFFF"/>
    <a:srgbClr val="FF7E79"/>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57"/>
    <p:restoredTop sz="97727" autoAdjust="0"/>
  </p:normalViewPr>
  <p:slideViewPr>
    <p:cSldViewPr snapToObjects="1" showGuides="1">
      <p:cViewPr varScale="1">
        <p:scale>
          <a:sx n="142" d="100"/>
          <a:sy n="142" d="100"/>
        </p:scale>
        <p:origin x="536" y="184"/>
      </p:cViewPr>
      <p:guideLst>
        <p:guide orient="horz" pos="346"/>
        <p:guide pos="2880"/>
      </p:guideLst>
    </p:cSldViewPr>
  </p:slideViewPr>
  <p:outlineViewPr>
    <p:cViewPr>
      <p:scale>
        <a:sx n="33" d="100"/>
        <a:sy n="33" d="100"/>
      </p:scale>
      <p:origin x="0" y="-19096"/>
    </p:cViewPr>
  </p:outlineViewPr>
  <p:notesTextViewPr>
    <p:cViewPr>
      <p:scale>
        <a:sx n="100" d="100"/>
        <a:sy n="100" d="100"/>
      </p:scale>
      <p:origin x="0" y="0"/>
    </p:cViewPr>
  </p:notesTextViewPr>
  <p:sorterViewPr>
    <p:cViewPr varScale="1">
      <p:scale>
        <a:sx n="1" d="1"/>
        <a:sy n="1" d="1"/>
      </p:scale>
      <p:origin x="0" y="99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2024/5/1</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2024/5/1</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a:t>
            </a:fld>
            <a:endParaRPr kumimoji="1" lang="ja-JP" altLang="en-US"/>
          </a:p>
        </p:txBody>
      </p:sp>
    </p:spTree>
    <p:extLst>
      <p:ext uri="{BB962C8B-B14F-4D97-AF65-F5344CB8AC3E}">
        <p14:creationId xmlns:p14="http://schemas.microsoft.com/office/powerpoint/2010/main" val="1975452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2300647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http://www.bunkyo.ac.jp/~nemoto/lecture/seminar2/2000/kimura/ronbun2.htm</a:t>
            </a:r>
          </a:p>
          <a:p>
            <a:r>
              <a:rPr kumimoji="1" lang="en-US" altLang="ja-JP"/>
              <a:t>http://jbpress.ismedia.jp/articles/-/47988</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31</a:t>
            </a:fld>
            <a:endParaRPr kumimoji="1" lang="ja-JP" altLang="en-US"/>
          </a:p>
        </p:txBody>
      </p:sp>
    </p:spTree>
    <p:extLst>
      <p:ext uri="{BB962C8B-B14F-4D97-AF65-F5344CB8AC3E}">
        <p14:creationId xmlns:p14="http://schemas.microsoft.com/office/powerpoint/2010/main" val="1978947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32</a:t>
            </a:fld>
            <a:endParaRPr kumimoji="1" lang="ja-JP" altLang="en-US"/>
          </a:p>
        </p:txBody>
      </p:sp>
    </p:spTree>
    <p:extLst>
      <p:ext uri="{BB962C8B-B14F-4D97-AF65-F5344CB8AC3E}">
        <p14:creationId xmlns:p14="http://schemas.microsoft.com/office/powerpoint/2010/main" val="796163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248317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223670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089867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123232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912353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1657092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3305572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枚でわかる量子コンピュータ</a:t>
            </a:r>
          </a:p>
          <a:p>
            <a:r>
              <a:rPr kumimoji="1" lang="ja-JP" altLang="ja-JP" sz="1200" kern="1200" dirty="0">
                <a:solidFill>
                  <a:schemeClr val="tx1"/>
                </a:solidFill>
                <a:effectLst/>
                <a:latin typeface="+mn-lt"/>
                <a:ea typeface="+mn-ea"/>
                <a:cs typeface="+mn-cs"/>
              </a:rPr>
              <a:t>量子コンピュータとは何かを</a:t>
            </a:r>
            <a:r>
              <a:rPr kumimoji="1" lang="en-US" altLang="ja-JP" sz="1200" kern="1200" dirty="0">
                <a:solidFill>
                  <a:schemeClr val="tx1"/>
                </a:solidFill>
                <a:effectLst/>
                <a:latin typeface="+mn-lt"/>
                <a:ea typeface="+mn-ea"/>
                <a:cs typeface="+mn-cs"/>
              </a:rPr>
              <a:t>13</a:t>
            </a:r>
            <a:r>
              <a:rPr kumimoji="1" lang="ja-JP" altLang="ja-JP" sz="1200" kern="1200" dirty="0">
                <a:solidFill>
                  <a:schemeClr val="tx1"/>
                </a:solidFill>
                <a:effectLst/>
                <a:latin typeface="+mn-lt"/>
                <a:ea typeface="+mn-ea"/>
                <a:cs typeface="+mn-cs"/>
              </a:rPr>
              <a:t>枚のスライドにまとめてみました。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ビジネス・プレゼンテーション・ライブラリー／</a:t>
            </a:r>
            <a:r>
              <a:rPr kumimoji="1" lang="en-US" altLang="ja-JP" sz="1200" kern="1200" dirty="0" err="1">
                <a:solidFill>
                  <a:schemeClr val="tx1"/>
                </a:solidFill>
                <a:effectLst/>
                <a:latin typeface="+mn-lt"/>
                <a:ea typeface="+mn-ea"/>
                <a:cs typeface="+mn-cs"/>
              </a:rPr>
              <a:t>LiBRA</a:t>
            </a:r>
            <a:r>
              <a:rPr kumimoji="1" lang="ja-JP" altLang="ja-JP" sz="1200" kern="1200" dirty="0">
                <a:solidFill>
                  <a:schemeClr val="tx1"/>
                </a:solidFill>
                <a:effectLst/>
                <a:latin typeface="+mn-lt"/>
                <a:ea typeface="+mn-ea"/>
                <a:cs typeface="+mn-cs"/>
              </a:rPr>
              <a:t>よりロイヤリティフリーにてダウンロードできます。</a:t>
            </a:r>
          </a:p>
          <a:p>
            <a:r>
              <a:rPr kumimoji="1" lang="ja-JP" altLang="ja-JP" sz="1200" kern="1200" dirty="0">
                <a:solidFill>
                  <a:schemeClr val="tx1"/>
                </a:solidFill>
                <a:effectLst/>
                <a:latin typeface="+mn-lt"/>
                <a:ea typeface="+mn-ea"/>
                <a:cs typeface="+mn-cs"/>
              </a:rPr>
              <a:t>量子コンピュータの必要性</a:t>
            </a:r>
          </a:p>
          <a:p>
            <a:r>
              <a:rPr kumimoji="1" lang="ja-JP" altLang="ja-JP" sz="1200" kern="1200" dirty="0">
                <a:solidFill>
                  <a:schemeClr val="tx1"/>
                </a:solidFill>
                <a:effectLst/>
                <a:latin typeface="+mn-lt"/>
                <a:ea typeface="+mn-ea"/>
                <a:cs typeface="+mn-cs"/>
              </a:rPr>
              <a:t>「ムーアの法則」が限界を迎えつつあります。一方で、</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の普及と共に、データ量は爆発的に増大し、必要とされる演算能力もまた増大しています。この状況に対応すべく、プロセッサー・コアの並列化や</a:t>
            </a:r>
            <a:r>
              <a:rPr kumimoji="1" lang="en-US" altLang="ja-JP" sz="1200" kern="1200" dirty="0">
                <a:solidFill>
                  <a:schemeClr val="tx1"/>
                </a:solidFill>
                <a:effectLst/>
                <a:latin typeface="+mn-lt"/>
                <a:ea typeface="+mn-ea"/>
                <a:cs typeface="+mn-cs"/>
              </a:rPr>
              <a:t>ASIC</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FPGA</a:t>
            </a:r>
            <a:r>
              <a:rPr kumimoji="1" lang="ja-JP" altLang="ja-JP" sz="1200" kern="1200" dirty="0">
                <a:solidFill>
                  <a:schemeClr val="tx1"/>
                </a:solidFill>
                <a:effectLst/>
                <a:latin typeface="+mn-lt"/>
                <a:ea typeface="+mn-ea"/>
                <a:cs typeface="+mn-cs"/>
              </a:rPr>
              <a:t>などの特定の処理目的に最適化された半導体、スーパー・コンピュータを使うというという解決策が採られていますが、必ずしも十分なものとは言えません。量子コンピュータは、このような状況に対応する新たな解決策として注目されています。</a:t>
            </a:r>
          </a:p>
          <a:p>
            <a:r>
              <a:rPr kumimoji="1" lang="ja-JP" altLang="ja-JP" sz="1200" kern="1200" dirty="0">
                <a:solidFill>
                  <a:schemeClr val="tx1"/>
                </a:solidFill>
                <a:effectLst/>
                <a:latin typeface="+mn-lt"/>
                <a:ea typeface="+mn-ea"/>
                <a:cs typeface="+mn-cs"/>
              </a:rPr>
              <a:t>特に、総当たりで計算しなければならない素因数分解や組み合わせ最適化問題、あるいは検索問題などで、劇的な演算速度の高速化が期待されています。</a:t>
            </a:r>
          </a:p>
          <a:p>
            <a:r>
              <a:rPr kumimoji="1" lang="ja-JP" altLang="ja-JP" sz="1200" kern="1200" dirty="0">
                <a:solidFill>
                  <a:schemeClr val="tx1"/>
                </a:solidFill>
                <a:effectLst/>
                <a:latin typeface="+mn-lt"/>
                <a:ea typeface="+mn-ea"/>
                <a:cs typeface="+mn-cs"/>
              </a:rPr>
              <a:t>ただ、現段階では全ての演算問題を解くことができる量子コンピュータにめどが立った訳ではありません。そのため、一気にこれまでの古典コンピュータを置き換えるとことにはならないでしょう。ただし範囲の限られた演算問題であっても、実用での適用範囲は広く、早期実用化への期待が高まっています。</a:t>
            </a:r>
          </a:p>
          <a:p>
            <a:r>
              <a:rPr kumimoji="1" lang="ja-JP" altLang="ja-JP" sz="1200" kern="1200" dirty="0">
                <a:solidFill>
                  <a:schemeClr val="tx1"/>
                </a:solidFill>
                <a:effectLst/>
                <a:latin typeface="+mn-lt"/>
                <a:ea typeface="+mn-ea"/>
                <a:cs typeface="+mn-cs"/>
              </a:rPr>
              <a:t>古典コンピュータで解けない問題</a:t>
            </a:r>
          </a:p>
          <a:p>
            <a:r>
              <a:rPr kumimoji="1" lang="ja-JP" altLang="ja-JP" sz="1200" kern="1200" dirty="0">
                <a:solidFill>
                  <a:schemeClr val="tx1"/>
                </a:solidFill>
                <a:effectLst/>
                <a:latin typeface="+mn-lt"/>
                <a:ea typeface="+mn-ea"/>
                <a:cs typeface="+mn-cs"/>
              </a:rPr>
              <a:t>古典コンピュータで解けない演算問題とは、入力されるデータ数に応じて指数関数的に増大してゆく場合です。このような演算問題は、最大規模のスーパー・コンピュータでも実用に供しないこともあり、厳密解ではなく近似値を求めるアルゴリズムを使って対処しています。</a:t>
            </a:r>
          </a:p>
          <a:p>
            <a:r>
              <a:rPr kumimoji="1" lang="ja-JP" altLang="ja-JP" sz="1200" kern="1200" dirty="0">
                <a:solidFill>
                  <a:schemeClr val="tx1"/>
                </a:solidFill>
                <a:effectLst/>
                <a:latin typeface="+mn-lt"/>
                <a:ea typeface="+mn-ea"/>
                <a:cs typeface="+mn-cs"/>
              </a:rPr>
              <a:t>巡回セールスマン問題（組み合わせ最適化）</a:t>
            </a:r>
          </a:p>
          <a:p>
            <a:r>
              <a:rPr kumimoji="1" lang="ja-JP" altLang="ja-JP" sz="1200" kern="1200" dirty="0">
                <a:solidFill>
                  <a:schemeClr val="tx1"/>
                </a:solidFill>
                <a:effectLst/>
                <a:latin typeface="+mn-lt"/>
                <a:ea typeface="+mn-ea"/>
                <a:cs typeface="+mn-cs"/>
              </a:rPr>
              <a:t>「古典コンピュータで解けない問題」の典型的な事例として「巡回セールスマン問題（組み合わせ最適化）」があります。セールスマンの訪問先が複数あるとき、最も短い時間で全てを巡回する手順を見つける問題です。</a:t>
            </a:r>
          </a:p>
          <a:p>
            <a:r>
              <a:rPr kumimoji="1" lang="ja-JP" altLang="ja-JP" sz="1200" kern="1200" dirty="0">
                <a:solidFill>
                  <a:schemeClr val="tx1"/>
                </a:solidFill>
                <a:effectLst/>
                <a:latin typeface="+mn-lt"/>
                <a:ea typeface="+mn-ea"/>
                <a:cs typeface="+mn-cs"/>
              </a:rPr>
              <a:t>この問題は、訪問先が増えるたびに指数関数的に巡回経路が増えてゆきます。例えば、</a:t>
            </a:r>
            <a:r>
              <a:rPr kumimoji="1" lang="en-US" altLang="ja-JP" sz="1200" kern="1200" dirty="0">
                <a:solidFill>
                  <a:schemeClr val="tx1"/>
                </a:solidFill>
                <a:effectLst/>
                <a:latin typeface="+mn-lt"/>
                <a:ea typeface="+mn-ea"/>
                <a:cs typeface="+mn-cs"/>
              </a:rPr>
              <a:t>8</a:t>
            </a:r>
            <a:r>
              <a:rPr kumimoji="1" lang="ja-JP" altLang="ja-JP" sz="1200" kern="1200" dirty="0">
                <a:solidFill>
                  <a:schemeClr val="tx1"/>
                </a:solidFill>
                <a:effectLst/>
                <a:latin typeface="+mn-lt"/>
                <a:ea typeface="+mn-ea"/>
                <a:cs typeface="+mn-cs"/>
              </a:rPr>
              <a:t>地点では</a:t>
            </a:r>
            <a:r>
              <a:rPr kumimoji="1" lang="en-US" altLang="ja-JP" sz="1200" kern="1200" dirty="0">
                <a:solidFill>
                  <a:schemeClr val="tx1"/>
                </a:solidFill>
                <a:effectLst/>
                <a:latin typeface="+mn-lt"/>
                <a:ea typeface="+mn-ea"/>
                <a:cs typeface="+mn-cs"/>
              </a:rPr>
              <a:t>2,520</a:t>
            </a:r>
            <a:r>
              <a:rPr kumimoji="1" lang="ja-JP" altLang="ja-JP" sz="1200" kern="1200" dirty="0">
                <a:solidFill>
                  <a:schemeClr val="tx1"/>
                </a:solidFill>
                <a:effectLst/>
                <a:latin typeface="+mn-lt"/>
                <a:ea typeface="+mn-ea"/>
                <a:cs typeface="+mn-cs"/>
              </a:rPr>
              <a:t>であるのに対し、</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地点になると</a:t>
            </a:r>
            <a:r>
              <a:rPr kumimoji="1" lang="en-US" altLang="ja-JP" sz="1200" kern="1200" dirty="0">
                <a:solidFill>
                  <a:schemeClr val="tx1"/>
                </a:solidFill>
                <a:effectLst/>
                <a:latin typeface="+mn-lt"/>
                <a:ea typeface="+mn-ea"/>
                <a:cs typeface="+mn-cs"/>
              </a:rPr>
              <a:t>6</a:t>
            </a:r>
            <a:r>
              <a:rPr kumimoji="1" lang="ja-JP" altLang="ja-JP" sz="1200" kern="1200" dirty="0">
                <a:solidFill>
                  <a:schemeClr val="tx1"/>
                </a:solidFill>
                <a:effectLst/>
                <a:latin typeface="+mn-lt"/>
                <a:ea typeface="+mn-ea"/>
                <a:cs typeface="+mn-cs"/>
              </a:rPr>
              <a:t>京</a:t>
            </a:r>
            <a:r>
              <a:rPr kumimoji="1" lang="en-US" altLang="ja-JP" sz="1200" kern="1200" dirty="0">
                <a:solidFill>
                  <a:schemeClr val="tx1"/>
                </a:solidFill>
                <a:effectLst/>
                <a:latin typeface="+mn-lt"/>
                <a:ea typeface="+mn-ea"/>
                <a:cs typeface="+mn-cs"/>
              </a:rPr>
              <a:t>8000</a:t>
            </a:r>
            <a:r>
              <a:rPr kumimoji="1" lang="ja-JP" altLang="ja-JP" sz="1200" kern="1200" dirty="0">
                <a:solidFill>
                  <a:schemeClr val="tx1"/>
                </a:solidFill>
                <a:effectLst/>
                <a:latin typeface="+mn-lt"/>
                <a:ea typeface="+mn-ea"/>
                <a:cs typeface="+mn-cs"/>
              </a:rPr>
              <a:t>兆となり、我が国最高速のスーパー・コンピュータ「京」をもってしても</a:t>
            </a:r>
            <a:r>
              <a:rPr kumimoji="1" lang="en-US" altLang="ja-JP" sz="1200" kern="1200" dirty="0">
                <a:solidFill>
                  <a:schemeClr val="tx1"/>
                </a:solidFill>
                <a:effectLst/>
                <a:latin typeface="+mn-lt"/>
                <a:ea typeface="+mn-ea"/>
                <a:cs typeface="+mn-cs"/>
              </a:rPr>
              <a:t>6</a:t>
            </a:r>
            <a:r>
              <a:rPr kumimoji="1" lang="ja-JP" altLang="ja-JP" sz="1200" kern="1200" dirty="0">
                <a:solidFill>
                  <a:schemeClr val="tx1"/>
                </a:solidFill>
                <a:effectLst/>
                <a:latin typeface="+mn-lt"/>
                <a:ea typeface="+mn-ea"/>
                <a:cs typeface="+mn-cs"/>
              </a:rPr>
              <a:t>秒かかります。これかが、</a:t>
            </a:r>
            <a:r>
              <a:rPr kumimoji="1" lang="en-US" altLang="ja-JP" sz="1200" kern="1200" dirty="0">
                <a:solidFill>
                  <a:schemeClr val="tx1"/>
                </a:solidFill>
                <a:effectLst/>
                <a:latin typeface="+mn-lt"/>
                <a:ea typeface="+mn-ea"/>
                <a:cs typeface="+mn-cs"/>
              </a:rPr>
              <a:t>30</a:t>
            </a:r>
            <a:r>
              <a:rPr kumimoji="1" lang="ja-JP" altLang="ja-JP" sz="1200" kern="1200" dirty="0">
                <a:solidFill>
                  <a:schemeClr val="tx1"/>
                </a:solidFill>
                <a:effectLst/>
                <a:latin typeface="+mn-lt"/>
                <a:ea typeface="+mn-ea"/>
                <a:cs typeface="+mn-cs"/>
              </a:rPr>
              <a:t>地点になると</a:t>
            </a:r>
            <a:r>
              <a:rPr kumimoji="1" lang="en-US" altLang="ja-JP" sz="1200" kern="1200" dirty="0">
                <a:solidFill>
                  <a:schemeClr val="tx1"/>
                </a:solidFill>
                <a:effectLst/>
                <a:latin typeface="+mn-lt"/>
                <a:ea typeface="+mn-ea"/>
                <a:cs typeface="+mn-cs"/>
              </a:rPr>
              <a:t>4.42</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30</a:t>
            </a:r>
            <a:r>
              <a:rPr kumimoji="1" lang="ja-JP" altLang="ja-JP" sz="1200" kern="1200" dirty="0">
                <a:solidFill>
                  <a:schemeClr val="tx1"/>
                </a:solidFill>
                <a:effectLst/>
                <a:latin typeface="+mn-lt"/>
                <a:ea typeface="+mn-ea"/>
                <a:cs typeface="+mn-cs"/>
              </a:rPr>
              <a:t>乗となり、「京」でも</a:t>
            </a:r>
            <a:r>
              <a:rPr kumimoji="1" lang="en-US" altLang="ja-JP" sz="1200" kern="1200" dirty="0">
                <a:solidFill>
                  <a:schemeClr val="tx1"/>
                </a:solidFill>
                <a:effectLst/>
                <a:latin typeface="+mn-lt"/>
                <a:ea typeface="+mn-ea"/>
                <a:cs typeface="+mn-cs"/>
              </a:rPr>
              <a:t>1,401</a:t>
            </a:r>
            <a:r>
              <a:rPr kumimoji="1" lang="ja-JP" altLang="ja-JP" sz="1200" kern="1200" dirty="0">
                <a:solidFill>
                  <a:schemeClr val="tx1"/>
                </a:solidFill>
                <a:effectLst/>
                <a:latin typeface="+mn-lt"/>
                <a:ea typeface="+mn-ea"/>
                <a:cs typeface="+mn-cs"/>
              </a:rPr>
              <a:t>万年かかる計算になります。</a:t>
            </a:r>
          </a:p>
          <a:p>
            <a:r>
              <a:rPr kumimoji="1" lang="ja-JP" altLang="ja-JP" sz="1200" kern="1200" dirty="0">
                <a:solidFill>
                  <a:schemeClr val="tx1"/>
                </a:solidFill>
                <a:effectLst/>
                <a:latin typeface="+mn-lt"/>
                <a:ea typeface="+mn-ea"/>
                <a:cs typeface="+mn-cs"/>
              </a:rPr>
              <a:t>そこでこのような問題を解くためには、計算量を減らし「近似解」をもとめるやり方が一般的です。しかし、量子コンピュータであれば、このような「組み合わせ最適化」問題の「厳密解」を一瞬で計算してしまう可能性があるのです。</a:t>
            </a:r>
          </a:p>
          <a:p>
            <a:r>
              <a:rPr kumimoji="1" lang="ja-JP" altLang="ja-JP" sz="1200" kern="1200" dirty="0">
                <a:solidFill>
                  <a:schemeClr val="tx1"/>
                </a:solidFill>
                <a:effectLst/>
                <a:latin typeface="+mn-lt"/>
                <a:ea typeface="+mn-ea"/>
                <a:cs typeface="+mn-cs"/>
              </a:rPr>
              <a:t>量子コンピュータとは何か</a:t>
            </a:r>
          </a:p>
          <a:p>
            <a:r>
              <a:rPr kumimoji="1" lang="ja-JP" altLang="ja-JP" sz="1200" kern="1200" dirty="0">
                <a:solidFill>
                  <a:schemeClr val="tx1"/>
                </a:solidFill>
                <a:effectLst/>
                <a:latin typeface="+mn-lt"/>
                <a:ea typeface="+mn-ea"/>
                <a:cs typeface="+mn-cs"/>
              </a:rPr>
              <a:t>コンピュータとは、抽象的な「数字」を物理的な動きを使って演算する機械のことです。例えば、太古の昔は、石や木の棒を並べて数えるといった「演算」方法が疲れていました。算盤を使うといった演算の道具も使われるようになりました。その後、蒸気機関やモーターの動力を利用して演算する道具、あるいは、真空管や半導体素子の電子の動きを利用して演算する道具が登場します。これが、いま我々が使っている（古典）コンピュータです。</a:t>
            </a:r>
          </a:p>
          <a:p>
            <a:r>
              <a:rPr kumimoji="1" lang="ja-JP" altLang="ja-JP" sz="1200" kern="1200" dirty="0">
                <a:solidFill>
                  <a:schemeClr val="tx1"/>
                </a:solidFill>
                <a:effectLst/>
                <a:latin typeface="+mn-lt"/>
                <a:ea typeface="+mn-ea"/>
                <a:cs typeface="+mn-cs"/>
              </a:rPr>
              <a:t>量子コンピュータとは、やはり物理的な動きである「量子」の動きや振る舞いを利用して演算するコンピュータです。</a:t>
            </a:r>
          </a:p>
          <a:p>
            <a:r>
              <a:rPr kumimoji="1" lang="ja-JP" altLang="ja-JP" sz="1200" kern="1200" dirty="0">
                <a:solidFill>
                  <a:schemeClr val="tx1"/>
                </a:solidFill>
                <a:effectLst/>
                <a:latin typeface="+mn-lt"/>
                <a:ea typeface="+mn-ea"/>
                <a:cs typeface="+mn-cs"/>
              </a:rPr>
              <a:t>量子力学</a:t>
            </a:r>
          </a:p>
          <a:p>
            <a:r>
              <a:rPr kumimoji="1" lang="ja-JP" altLang="ja-JP" sz="1200" kern="1200" dirty="0">
                <a:solidFill>
                  <a:schemeClr val="tx1"/>
                </a:solidFill>
                <a:effectLst/>
                <a:latin typeface="+mn-lt"/>
                <a:ea typeface="+mn-ea"/>
                <a:cs typeface="+mn-cs"/>
              </a:rPr>
              <a:t>量子コンピュータの原理を支えているのが「量子力学」です。私たちの世界を創っている物質や光などの様々な物理現象を産み出している最小単位が「量子」です。「量子」の持つ物理的な特徴は「量子効果」とも言われ、我々の直感とはかなり違った動きや振る舞いがあります。例えば、光の量子は「光子」と呼ばれ、粒子と波の</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つの異なる状態を同時に併せ持っています。また、物質を通り抜けてしまう「トンネル効果」や、同時に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つの特性、例えば電流の向きが同時に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つの方向に向けて流れているなどの「重ね合わせ」状態を持つなど、我々が見て感じるマクロな世界の直感とは異なる物理的な現象が存在しています。</a:t>
            </a:r>
          </a:p>
          <a:p>
            <a:r>
              <a:rPr kumimoji="1" lang="ja-JP" altLang="ja-JP" sz="1200" kern="1200" dirty="0">
                <a:solidFill>
                  <a:schemeClr val="tx1"/>
                </a:solidFill>
                <a:effectLst/>
                <a:latin typeface="+mn-lt"/>
                <a:ea typeface="+mn-ea"/>
                <a:cs typeface="+mn-cs"/>
              </a:rPr>
              <a:t>量子コンピュータは、この「量子」の動きや振る舞いを数字の「演算」に使おうというわけです。</a:t>
            </a:r>
          </a:p>
          <a:p>
            <a:r>
              <a:rPr kumimoji="1" lang="ja-JP" altLang="ja-JP" sz="1200" kern="1200" dirty="0">
                <a:solidFill>
                  <a:schemeClr val="tx1"/>
                </a:solidFill>
                <a:effectLst/>
                <a:latin typeface="+mn-lt"/>
                <a:ea typeface="+mn-ea"/>
                <a:cs typeface="+mn-cs"/>
              </a:rPr>
              <a:t>量子コンピュータの適用分野</a:t>
            </a:r>
          </a:p>
          <a:p>
            <a:r>
              <a:rPr kumimoji="1" lang="ja-JP" altLang="ja-JP" sz="1200" kern="1200" dirty="0">
                <a:solidFill>
                  <a:schemeClr val="tx1"/>
                </a:solidFill>
                <a:effectLst/>
                <a:latin typeface="+mn-lt"/>
                <a:ea typeface="+mn-ea"/>
                <a:cs typeface="+mn-cs"/>
              </a:rPr>
              <a:t>量子コンピュータは、そんな量子の動きや振る舞いを利用して、古典コンピュータでは時間がかかりすぎてとても解けないと考えられていた問題を高速で解くことができると期待されています。特に、素因数分解や検索、組合せ最適化問題への期待は高く、いま注目の人工知能にも劇的な進展をもたらすものと期待されているのです。</a:t>
            </a:r>
          </a:p>
          <a:p>
            <a:r>
              <a:rPr kumimoji="1" lang="en-US" altLang="ja-JP" sz="1200" kern="1200" dirty="0">
                <a:solidFill>
                  <a:schemeClr val="tx1"/>
                </a:solidFill>
                <a:effectLst/>
                <a:latin typeface="+mn-lt"/>
                <a:ea typeface="+mn-ea"/>
                <a:cs typeface="+mn-cs"/>
              </a:rPr>
              <a:t>Bit</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Qubit</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古典コンピュータで用いられるビット（</a:t>
            </a:r>
            <a:r>
              <a:rPr kumimoji="1" lang="en-US" altLang="ja-JP" sz="1200" kern="1200" dirty="0">
                <a:solidFill>
                  <a:schemeClr val="tx1"/>
                </a:solidFill>
                <a:effectLst/>
                <a:latin typeface="+mn-lt"/>
                <a:ea typeface="+mn-ea"/>
                <a:cs typeface="+mn-cs"/>
              </a:rPr>
              <a:t>Bit</a:t>
            </a:r>
            <a:r>
              <a:rPr kumimoji="1" lang="ja-JP" altLang="ja-JP" sz="1200" kern="1200" dirty="0">
                <a:solidFill>
                  <a:schemeClr val="tx1"/>
                </a:solidFill>
                <a:effectLst/>
                <a:latin typeface="+mn-lt"/>
                <a:ea typeface="+mn-ea"/>
                <a:cs typeface="+mn-cs"/>
              </a:rPr>
              <a:t>）は、一時点で</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か</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のいずれかの値を持ちます。これは、電子回路のスイッチの</a:t>
            </a:r>
            <a:r>
              <a:rPr kumimoji="1" lang="en-US" altLang="ja-JP" sz="1200" kern="1200" dirty="0">
                <a:solidFill>
                  <a:schemeClr val="tx1"/>
                </a:solidFill>
                <a:effectLst/>
                <a:latin typeface="+mn-lt"/>
                <a:ea typeface="+mn-ea"/>
                <a:cs typeface="+mn-cs"/>
              </a:rPr>
              <a:t>ON/OFF</a:t>
            </a:r>
            <a:r>
              <a:rPr kumimoji="1" lang="ja-JP" altLang="ja-JP" sz="1200" kern="1200" dirty="0">
                <a:solidFill>
                  <a:schemeClr val="tx1"/>
                </a:solidFill>
                <a:effectLst/>
                <a:latin typeface="+mn-lt"/>
                <a:ea typeface="+mn-ea"/>
                <a:cs typeface="+mn-cs"/>
              </a:rPr>
              <a:t>または電圧の高／低に対応したものです。一方、量子コンピュータでは量子ビット（</a:t>
            </a:r>
            <a:r>
              <a:rPr kumimoji="1" lang="en-US" altLang="ja-JP" sz="1200" kern="1200" dirty="0">
                <a:solidFill>
                  <a:schemeClr val="tx1"/>
                </a:solidFill>
                <a:effectLst/>
                <a:latin typeface="+mn-lt"/>
                <a:ea typeface="+mn-ea"/>
                <a:cs typeface="+mn-cs"/>
              </a:rPr>
              <a:t>Qubit</a:t>
            </a:r>
            <a:r>
              <a:rPr kumimoji="1" lang="ja-JP" altLang="ja-JP" sz="1200" kern="1200" dirty="0">
                <a:solidFill>
                  <a:schemeClr val="tx1"/>
                </a:solidFill>
                <a:effectLst/>
                <a:latin typeface="+mn-lt"/>
                <a:ea typeface="+mn-ea"/>
                <a:cs typeface="+mn-cs"/>
              </a:rPr>
              <a:t>）と呼ばれる単位が用いられます。これは、量子の振る舞いである「重ね合わせ」を利用し、一時点で</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を同時に示すことができる単位です。</a:t>
            </a:r>
          </a:p>
          <a:p>
            <a:r>
              <a:rPr kumimoji="1" lang="ja-JP" altLang="ja-JP" sz="1200" kern="1200" dirty="0">
                <a:solidFill>
                  <a:schemeClr val="tx1"/>
                </a:solidFill>
                <a:effectLst/>
                <a:latin typeface="+mn-lt"/>
                <a:ea typeface="+mn-ea"/>
                <a:cs typeface="+mn-cs"/>
              </a:rPr>
              <a:t>量子コンピュータが高速で計算できる理由</a:t>
            </a:r>
          </a:p>
          <a:p>
            <a:r>
              <a:rPr kumimoji="1" lang="ja-JP" altLang="ja-JP" sz="1200" kern="1200" dirty="0">
                <a:solidFill>
                  <a:schemeClr val="tx1"/>
                </a:solidFill>
                <a:effectLst/>
                <a:latin typeface="+mn-lt"/>
                <a:ea typeface="+mn-ea"/>
                <a:cs typeface="+mn-cs"/>
              </a:rPr>
              <a:t>古典コンピュータで</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ビットの演算を行う場合、</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通りの組合せが存在し、その組合せひとつひとつを逐次計算しなければなりません。しかし、量子コンピュータであれば、</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量子ビットは</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の状態を同時に示します。そのため</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量子ビットは、</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通りの組合せを同時に示すこととなり、古典コンピュータでは</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回繰り返さなければならなかった演算を</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回でできてしまうことになります。これが、量子コンピュータが高速で演算できる理由です。</a:t>
            </a:r>
          </a:p>
          <a:p>
            <a:r>
              <a:rPr kumimoji="1" lang="ja-JP" altLang="ja-JP" sz="1200" kern="1200" dirty="0">
                <a:solidFill>
                  <a:schemeClr val="tx1"/>
                </a:solidFill>
                <a:effectLst/>
                <a:latin typeface="+mn-lt"/>
                <a:ea typeface="+mn-ea"/>
                <a:cs typeface="+mn-cs"/>
              </a:rPr>
              <a:t>この量子ビットの数を増やしてゆけば、</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回で演算できる組合せ数が増大してゆくため、演算速度は速くなってゆきます。</a:t>
            </a:r>
          </a:p>
          <a:p>
            <a:r>
              <a:rPr kumimoji="1" lang="ja-JP" altLang="ja-JP" sz="1200" kern="1200" dirty="0">
                <a:solidFill>
                  <a:schemeClr val="tx1"/>
                </a:solidFill>
                <a:effectLst/>
                <a:latin typeface="+mn-lt"/>
                <a:ea typeface="+mn-ea"/>
                <a:cs typeface="+mn-cs"/>
              </a:rPr>
              <a:t>現在、最大で</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量子ビットのコンピュータが利用可能な状態にありますが、</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量子ビットを越えるあたりで、現在最も高速な古典コンピュータであるスーパー・コンピュータを越える（量子スプレマシー／量子超越性）と言われています。</a:t>
            </a:r>
          </a:p>
          <a:p>
            <a:r>
              <a:rPr kumimoji="1" lang="ja-JP" altLang="ja-JP" sz="1200" kern="1200" dirty="0">
                <a:solidFill>
                  <a:schemeClr val="tx1"/>
                </a:solidFill>
                <a:effectLst/>
                <a:latin typeface="+mn-lt"/>
                <a:ea typeface="+mn-ea"/>
                <a:cs typeface="+mn-cs"/>
              </a:rPr>
              <a:t>量子コンピュータの種類</a:t>
            </a:r>
          </a:p>
          <a:p>
            <a:r>
              <a:rPr kumimoji="1" lang="ja-JP" altLang="ja-JP" sz="1200" kern="1200" dirty="0">
                <a:solidFill>
                  <a:schemeClr val="tx1"/>
                </a:solidFill>
                <a:effectLst/>
                <a:latin typeface="+mn-lt"/>
                <a:ea typeface="+mn-ea"/>
                <a:cs typeface="+mn-cs"/>
              </a:rPr>
              <a:t>量子コンピュータは、現在</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つの方式が実用に向けて開発が進められています。</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つは、「量子ゲート」方式で、古典コンピュータでできるあらゆる計算に対応する汎用的なものです。「量子スプレマシー」の可能性が期待されているのは、こちらのコンピュータです。現在、最大で</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量子ビットのコンピュータがクラウド・サービスとして利用可能な状態にあります。また、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量子ビット、</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49</a:t>
            </a:r>
            <a:r>
              <a:rPr kumimoji="1" lang="ja-JP" altLang="ja-JP" sz="1200" kern="1200" dirty="0">
                <a:solidFill>
                  <a:schemeClr val="tx1"/>
                </a:solidFill>
                <a:effectLst/>
                <a:latin typeface="+mn-lt"/>
                <a:ea typeface="+mn-ea"/>
                <a:cs typeface="+mn-cs"/>
              </a:rPr>
              <a:t>量子ビットのコンピュータを数年のうちにリリースすると表明しています。</a:t>
            </a:r>
          </a:p>
          <a:p>
            <a:r>
              <a:rPr kumimoji="1" lang="ja-JP" altLang="ja-JP" sz="1200" kern="1200" dirty="0">
                <a:solidFill>
                  <a:schemeClr val="tx1"/>
                </a:solidFill>
                <a:effectLst/>
                <a:latin typeface="+mn-lt"/>
                <a:ea typeface="+mn-ea"/>
                <a:cs typeface="+mn-cs"/>
              </a:rPr>
              <a:t>しかし、「量子ゲート」方式で利用できるアルゴリズムが、未だ揃っていない状況にあり、「理論的には汎用計算ができるはず」ではあるのですが、それができる状態にはありません。</a:t>
            </a:r>
          </a:p>
          <a:p>
            <a:r>
              <a:rPr kumimoji="1" lang="ja-JP" altLang="ja-JP" sz="1200" kern="1200" dirty="0">
                <a:solidFill>
                  <a:schemeClr val="tx1"/>
                </a:solidFill>
                <a:effectLst/>
                <a:latin typeface="+mn-lt"/>
                <a:ea typeface="+mn-ea"/>
                <a:cs typeface="+mn-cs"/>
              </a:rPr>
              <a:t>もうひとつは「量子イジング・モデル」方式です。こちらは、組み合わせ最適化問題に特化したコンピュータです。組み合わせ最適化問題に特化しているとはいえ、実用面での適用分野は広く、実用化では大きく先行しています。</a:t>
            </a:r>
          </a:p>
          <a:p>
            <a:r>
              <a:rPr kumimoji="1" lang="ja-JP" altLang="ja-JP" sz="1200" kern="1200" dirty="0">
                <a:solidFill>
                  <a:schemeClr val="tx1"/>
                </a:solidFill>
                <a:effectLst/>
                <a:latin typeface="+mn-lt"/>
                <a:ea typeface="+mn-ea"/>
                <a:cs typeface="+mn-cs"/>
              </a:rPr>
              <a:t>カナダの</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年に商用製品を発表し、</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 NASA</a:t>
            </a:r>
            <a:r>
              <a:rPr kumimoji="1" lang="ja-JP" altLang="ja-JP" sz="1200" kern="1200" dirty="0">
                <a:solidFill>
                  <a:schemeClr val="tx1"/>
                </a:solidFill>
                <a:effectLst/>
                <a:latin typeface="+mn-lt"/>
                <a:ea typeface="+mn-ea"/>
                <a:cs typeface="+mn-cs"/>
              </a:rPr>
              <a:t>などの企業で使われ始めています。また日本の</a:t>
            </a:r>
            <a:r>
              <a:rPr kumimoji="1" lang="en-US" altLang="ja-JP" sz="1200" kern="1200" dirty="0">
                <a:solidFill>
                  <a:schemeClr val="tx1"/>
                </a:solidFill>
                <a:effectLst/>
                <a:latin typeface="+mn-lt"/>
                <a:ea typeface="+mn-ea"/>
                <a:cs typeface="+mn-cs"/>
              </a:rPr>
              <a:t>NTT</a:t>
            </a:r>
            <a:r>
              <a:rPr kumimoji="1" lang="ja-JP" altLang="ja-JP" sz="1200" kern="1200" dirty="0">
                <a:solidFill>
                  <a:schemeClr val="tx1"/>
                </a:solidFill>
                <a:effectLst/>
                <a:latin typeface="+mn-lt"/>
                <a:ea typeface="+mn-ea"/>
                <a:cs typeface="+mn-cs"/>
              </a:rPr>
              <a:t>も</a:t>
            </a:r>
            <a:r>
              <a:rPr kumimoji="1" lang="en-US" altLang="ja-JP" sz="1200" kern="1200" dirty="0">
                <a:solidFill>
                  <a:schemeClr val="tx1"/>
                </a:solidFill>
                <a:effectLst/>
                <a:latin typeface="+mn-lt"/>
                <a:ea typeface="+mn-ea"/>
                <a:cs typeface="+mn-cs"/>
              </a:rPr>
              <a:t>2017</a:t>
            </a:r>
            <a:r>
              <a:rPr kumimoji="1" lang="ja-JP" altLang="ja-JP"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11</a:t>
            </a:r>
            <a:r>
              <a:rPr kumimoji="1" lang="ja-JP" altLang="ja-JP" sz="1200" kern="1200" dirty="0">
                <a:solidFill>
                  <a:schemeClr val="tx1"/>
                </a:solidFill>
                <a:effectLst/>
                <a:latin typeface="+mn-lt"/>
                <a:ea typeface="+mn-ea"/>
                <a:cs typeface="+mn-cs"/>
              </a:rPr>
              <a:t>月よりクラウド･サービスとしての提供を始めています。</a:t>
            </a:r>
          </a:p>
          <a:p>
            <a:r>
              <a:rPr kumimoji="1" lang="ja-JP" altLang="ja-JP" sz="1200" kern="1200" dirty="0">
                <a:solidFill>
                  <a:schemeClr val="tx1"/>
                </a:solidFill>
                <a:effectLst/>
                <a:latin typeface="+mn-lt"/>
                <a:ea typeface="+mn-ea"/>
                <a:cs typeface="+mn-cs"/>
              </a:rPr>
              <a:t>量子コンピュータの現状</a:t>
            </a:r>
          </a:p>
          <a:p>
            <a:r>
              <a:rPr kumimoji="1" lang="ja-JP" altLang="ja-JP" sz="1200" kern="1200" dirty="0">
                <a:solidFill>
                  <a:schemeClr val="tx1"/>
                </a:solidFill>
                <a:effectLst/>
                <a:latin typeface="+mn-lt"/>
                <a:ea typeface="+mn-ea"/>
                <a:cs typeface="+mn-cs"/>
              </a:rPr>
              <a:t>「量子イジング・モデル」方式が実用面では先行した状況にありますが、</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が「量子ゲート方式」の開発を熱心に進めています。ただ、「量子ゲート方式」でのアルゴリズは、まだ未発見の領域も広く、本格的な実用化には、まだしばらくの時間がかかるでしょう。</a:t>
            </a:r>
          </a:p>
          <a:p>
            <a:r>
              <a:rPr kumimoji="1" lang="ja-JP" altLang="ja-JP" sz="1200" kern="1200" dirty="0">
                <a:solidFill>
                  <a:schemeClr val="tx1"/>
                </a:solidFill>
                <a:effectLst/>
                <a:latin typeface="+mn-lt"/>
                <a:ea typeface="+mn-ea"/>
                <a:cs typeface="+mn-cs"/>
              </a:rPr>
              <a:t>自然現象を借用したアルゴリズム</a:t>
            </a:r>
          </a:p>
          <a:p>
            <a:r>
              <a:rPr kumimoji="1" lang="ja-JP" altLang="ja-JP" sz="1200" kern="1200" dirty="0">
                <a:solidFill>
                  <a:schemeClr val="tx1"/>
                </a:solidFill>
                <a:effectLst/>
                <a:latin typeface="+mn-lt"/>
                <a:ea typeface="+mn-ea"/>
                <a:cs typeface="+mn-cs"/>
              </a:rPr>
              <a:t>ところで、量子コンピュータが登場する以前は、自然現象のメカニズムを古典コンピュータでシミュレートし「組合せ最適化問題」などを効率的に解こうというアプローチが行われてきました。ただし、演算規模が大きくなるため「近似解」を求めるしかありませんでした。</a:t>
            </a:r>
          </a:p>
          <a:p>
            <a:r>
              <a:rPr kumimoji="1" lang="ja-JP" altLang="ja-JP" sz="1200" kern="1200" dirty="0">
                <a:solidFill>
                  <a:schemeClr val="tx1"/>
                </a:solidFill>
                <a:effectLst/>
                <a:latin typeface="+mn-lt"/>
                <a:ea typeface="+mn-ea"/>
                <a:cs typeface="+mn-cs"/>
              </a:rPr>
              <a:t>この自然現象のひとつである「量子アニーリング」を、ソフトウェアによるシミュレーションではなく物理的な現象として再現することで、「近似解」ではなく「厳密解」を求めようと生まれたのが「量子イジング・モデル」方式の</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です。</a:t>
            </a:r>
            <a:r>
              <a:rPr kumimoji="1" lang="en-US" altLang="ja-JP" sz="1200" kern="1200" dirty="0">
                <a:solidFill>
                  <a:schemeClr val="tx1"/>
                </a:solidFill>
                <a:effectLst/>
                <a:latin typeface="+mn-lt"/>
                <a:ea typeface="+mn-ea"/>
                <a:cs typeface="+mn-cs"/>
              </a:rPr>
              <a:t>NTT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QNN</a:t>
            </a:r>
            <a:r>
              <a:rPr kumimoji="1" lang="ja-JP" altLang="ja-JP" sz="1200" kern="1200" dirty="0">
                <a:solidFill>
                  <a:schemeClr val="tx1"/>
                </a:solidFill>
                <a:effectLst/>
                <a:latin typeface="+mn-lt"/>
                <a:ea typeface="+mn-ea"/>
                <a:cs typeface="+mn-cs"/>
              </a:rPr>
              <a:t>（量子ニューラルネットワーク）も人間の脳の中で行われている神経活動のメカニズムを使っているようです（現在、確認中）。</a:t>
            </a:r>
          </a:p>
          <a:p>
            <a:r>
              <a:rPr kumimoji="1" lang="ja-JP" altLang="ja-JP" sz="1200" kern="1200" dirty="0">
                <a:solidFill>
                  <a:schemeClr val="tx1"/>
                </a:solidFill>
                <a:effectLst/>
                <a:latin typeface="+mn-lt"/>
                <a:ea typeface="+mn-ea"/>
                <a:cs typeface="+mn-cs"/>
              </a:rPr>
              <a:t>量子イジングマシンとスパコン</a:t>
            </a:r>
          </a:p>
          <a:p>
            <a:r>
              <a:rPr kumimoji="1" lang="ja-JP" altLang="ja-JP" sz="1200" kern="1200" dirty="0">
                <a:solidFill>
                  <a:schemeClr val="tx1"/>
                </a:solidFill>
                <a:effectLst/>
                <a:latin typeface="+mn-lt"/>
                <a:ea typeface="+mn-ea"/>
                <a:cs typeface="+mn-cs"/>
              </a:rPr>
              <a:t>「量子イジング・モデル」方式は、全ての演算問題を解けるものではありません。しかし、組合せ最適化問題に限れば、既存のスーパー・コンピュータを凌ぐ速度と低消費電力、そして「厳密解」が期待されており、実用面での注目が高まっています。</a:t>
            </a:r>
          </a:p>
          <a:p>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の計算原理</a:t>
            </a:r>
          </a:p>
          <a:p>
            <a:r>
              <a:rPr kumimoji="1" lang="ja-JP" altLang="ja-JP" sz="1200" kern="1200" dirty="0">
                <a:solidFill>
                  <a:schemeClr val="tx1"/>
                </a:solidFill>
                <a:effectLst/>
                <a:latin typeface="+mn-lt"/>
                <a:ea typeface="+mn-ea"/>
                <a:cs typeface="+mn-cs"/>
              </a:rPr>
              <a:t>「量子イジング・モデル」方式で先行している</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は、絶対零度に冷やされた超伝導状態の素子が、同時に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つの電流の向きを持つ特性を使い、これを量子ビットの</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の「重ね合わせ」状態と見立てて、量子計算を行おうというアプローチです。</a:t>
            </a:r>
          </a:p>
          <a:p>
            <a:r>
              <a:rPr kumimoji="1" lang="ja-JP" altLang="ja-JP" sz="1200" kern="1200" dirty="0">
                <a:solidFill>
                  <a:schemeClr val="tx1"/>
                </a:solidFill>
                <a:effectLst/>
                <a:latin typeface="+mn-lt"/>
                <a:ea typeface="+mn-ea"/>
                <a:cs typeface="+mn-cs"/>
              </a:rPr>
              <a:t>まず不安定な超伝導素子の重ね合わせ状態を強い磁場で安定させます。そして、その素子同士の相互作用を解くべき問題に合わせて設定します。これは、古典コンピュータのプログラムに相当します。徐々に磁場を弱くして相互作用を強めてゆくと、設定した相互作用に最適化された電流の方法がひとつに決まります。これが、組み合わせ最適化問題の「厳密解（あるいは、厳密解に近い近似解）」になります。つまり、何度も計算しなくても</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回の計算で解を求めることができるのです。</a:t>
            </a:r>
          </a:p>
          <a:p>
            <a:r>
              <a:rPr kumimoji="1" lang="ja-JP" altLang="ja-JP" sz="1200" kern="1200" dirty="0">
                <a:solidFill>
                  <a:schemeClr val="tx1"/>
                </a:solidFill>
                <a:effectLst/>
                <a:latin typeface="+mn-lt"/>
                <a:ea typeface="+mn-ea"/>
                <a:cs typeface="+mn-cs"/>
              </a:rPr>
              <a:t>誤差が含まれることが考えられるため</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では複数回、同じ操作を行い、確認しているのだそうです。</a:t>
            </a:r>
          </a:p>
          <a:p>
            <a:r>
              <a:rPr kumimoji="1" lang="ja-JP" altLang="ja-JP" sz="1200" kern="1200" dirty="0">
                <a:solidFill>
                  <a:schemeClr val="tx1"/>
                </a:solidFill>
                <a:effectLst/>
                <a:latin typeface="+mn-lt"/>
                <a:ea typeface="+mn-ea"/>
                <a:cs typeface="+mn-cs"/>
              </a:rPr>
              <a:t>なお、ここに紹介したスライドを含め</a:t>
            </a:r>
            <a:r>
              <a:rPr kumimoji="1" lang="en-US" altLang="ja-JP" sz="1200" kern="1200" dirty="0">
                <a:solidFill>
                  <a:schemeClr val="tx1"/>
                </a:solidFill>
                <a:effectLst/>
                <a:latin typeface="+mn-lt"/>
                <a:ea typeface="+mn-ea"/>
                <a:cs typeface="+mn-cs"/>
              </a:rPr>
              <a:t>3000</a:t>
            </a:r>
            <a:r>
              <a:rPr kumimoji="1" lang="ja-JP" altLang="ja-JP" sz="1200" kern="1200" dirty="0">
                <a:solidFill>
                  <a:schemeClr val="tx1"/>
                </a:solidFill>
                <a:effectLst/>
                <a:latin typeface="+mn-lt"/>
                <a:ea typeface="+mn-ea"/>
                <a:cs typeface="+mn-cs"/>
              </a:rPr>
              <a:t>ページほどを、ロイヤリティフリーでダウンロード（パワーポイント形式、ワード形式、エクセル形式）できる「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ビジネス･プレゼンテーション・ライブラリー／</a:t>
            </a:r>
            <a:r>
              <a:rPr kumimoji="1" lang="en-US" altLang="ja-JP" sz="1200" kern="1200" dirty="0" err="1">
                <a:solidFill>
                  <a:schemeClr val="tx1"/>
                </a:solidFill>
                <a:effectLst/>
                <a:latin typeface="+mn-lt"/>
                <a:ea typeface="+mn-ea"/>
                <a:cs typeface="+mn-cs"/>
              </a:rPr>
              <a:t>LiBRA</a:t>
            </a:r>
            <a:r>
              <a:rPr kumimoji="1" lang="ja-JP" altLang="ja-JP" sz="1200" kern="1200" dirty="0">
                <a:solidFill>
                  <a:schemeClr val="tx1"/>
                </a:solidFill>
                <a:effectLst/>
                <a:latin typeface="+mn-lt"/>
                <a:ea typeface="+mn-ea"/>
                <a:cs typeface="+mn-cs"/>
              </a:rPr>
              <a:t>」を公開中です。よろしければご活用下さい。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3098761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563566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219810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2504831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7842271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400">
                <a:latin typeface="Meiryo" panose="020B0604030504040204" pitchFamily="34" charset="-128"/>
                <a:ea typeface="Meiryo" panose="020B0604030504040204" pitchFamily="34" charset="-128"/>
              </a:defRPr>
            </a:lvl1p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tiff"/><Relationship Id="rId7" Type="http://schemas.openxmlformats.org/officeDocument/2006/relationships/image" Target="../media/image38.tiff"/><Relationship Id="rId2" Type="http://schemas.openxmlformats.org/officeDocument/2006/relationships/image" Target="../media/image33.tiff"/><Relationship Id="rId1" Type="http://schemas.openxmlformats.org/officeDocument/2006/relationships/slideLayout" Target="../slideLayouts/slideLayout6.xml"/><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image" Target="../media/image35.tiff"/><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mri.co.jp/50th/columns/quantum/no02/" TargetMode="External"/><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tiff"/><Relationship Id="rId7"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6.xml"/><Relationship Id="rId1" Type="http://schemas.openxmlformats.org/officeDocument/2006/relationships/video" Target="https://www.youtube.com/embed/uYk8JQk1rJ0?feature=oembed" TargetMode="Externa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tiff"/><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tiff"/><Relationship Id="rId11" Type="http://schemas.openxmlformats.org/officeDocument/2006/relationships/image" Target="../media/image20.png"/><Relationship Id="rId5" Type="http://schemas.openxmlformats.org/officeDocument/2006/relationships/image" Target="../media/image14.tiff"/><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4.gif"/><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3.tiff"/><Relationship Id="rId7" Type="http://schemas.openxmlformats.org/officeDocument/2006/relationships/image" Target="../media/image77.tiff"/><Relationship Id="rId2" Type="http://schemas.openxmlformats.org/officeDocument/2006/relationships/image" Target="../media/image72.tiff"/><Relationship Id="rId1" Type="http://schemas.openxmlformats.org/officeDocument/2006/relationships/slideLayout" Target="../slideLayouts/slideLayout6.xml"/><Relationship Id="rId6" Type="http://schemas.openxmlformats.org/officeDocument/2006/relationships/image" Target="../media/image76.tiff"/><Relationship Id="rId5" Type="http://schemas.openxmlformats.org/officeDocument/2006/relationships/image" Target="../media/image75.tiff"/><Relationship Id="rId4" Type="http://schemas.openxmlformats.org/officeDocument/2006/relationships/image" Target="../media/image74.tiff"/></Relationships>
</file>

<file path=ppt/slides/_rels/slide69.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E218B2D4-8EE8-AF4B-A055-40AC8B48227D}"/>
              </a:ext>
            </a:extLst>
          </p:cNvPr>
          <p:cNvSpPr/>
          <p:nvPr/>
        </p:nvSpPr>
        <p:spPr>
          <a:xfrm>
            <a:off x="-13482" y="0"/>
            <a:ext cx="9200862" cy="688538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ysClr val="windowText" lastClr="000000"/>
              </a:solidFill>
              <a:latin typeface="ＭＳ Ｐゴシック"/>
              <a:ea typeface="ＭＳ Ｐゴシック"/>
              <a:cs typeface="ＭＳ Ｐゴシック"/>
            </a:endParaRPr>
          </a:p>
        </p:txBody>
      </p:sp>
      <p:sp>
        <p:nvSpPr>
          <p:cNvPr id="2" name="タイトル 1"/>
          <p:cNvSpPr>
            <a:spLocks noGrp="1"/>
          </p:cNvSpPr>
          <p:nvPr>
            <p:ph type="ctrTitle"/>
          </p:nvPr>
        </p:nvSpPr>
        <p:spPr/>
        <p:txBody>
          <a:bodyPr/>
          <a:lstStyle/>
          <a:p>
            <a:r>
              <a:rPr lang="ja-JP" altLang="en-US" sz="2800">
                <a:latin typeface="メイリオ"/>
                <a:ea typeface="メイリオ"/>
                <a:cs typeface="メイリオ"/>
              </a:rPr>
              <a:t>量子コンピュータ</a:t>
            </a:r>
            <a:br>
              <a:rPr lang="en-US" altLang="ja-JP" sz="2800" dirty="0">
                <a:latin typeface="メイリオ"/>
                <a:ea typeface="メイリオ"/>
                <a:cs typeface="メイリオ"/>
              </a:rPr>
            </a:br>
            <a:r>
              <a:rPr lang="en-US" altLang="ja-JP" sz="2000" dirty="0">
                <a:latin typeface="メイリオ"/>
                <a:ea typeface="メイリオ"/>
                <a:cs typeface="メイリオ"/>
              </a:rPr>
              <a:t>Quantum Computer</a:t>
            </a:r>
            <a:endParaRPr kumimoji="1" lang="ja-JP" altLang="en-US" sz="2000" dirty="0">
              <a:latin typeface="メイリオ"/>
              <a:ea typeface="メイリオ"/>
              <a:cs typeface="メイリオ"/>
            </a:endParaRPr>
          </a:p>
        </p:txBody>
      </p:sp>
      <p:sp>
        <p:nvSpPr>
          <p:cNvPr id="3" name="テキスト ボックス 2">
            <a:extLst>
              <a:ext uri="{FF2B5EF4-FFF2-40B4-BE49-F238E27FC236}">
                <a16:creationId xmlns:a16="http://schemas.microsoft.com/office/drawing/2014/main" id="{68D99830-8A0D-2D43-8C14-A520E3835350}"/>
              </a:ext>
            </a:extLst>
          </p:cNvPr>
          <p:cNvSpPr txBox="1"/>
          <p:nvPr/>
        </p:nvSpPr>
        <p:spPr>
          <a:xfrm>
            <a:off x="251520" y="332656"/>
            <a:ext cx="3115789" cy="954107"/>
          </a:xfrm>
          <a:prstGeom prst="rect">
            <a:avLst/>
          </a:prstGeom>
          <a:noFill/>
        </p:spPr>
        <p:txBody>
          <a:bodyPr wrap="none" rtlCol="0">
            <a:spAutoFit/>
          </a:bodyPr>
          <a:lstStyle/>
          <a:p>
            <a:pPr algn="ctr"/>
            <a:r>
              <a:rPr kumimoji="1" lang="ja-JP" altLang="en-US" sz="2800">
                <a:solidFill>
                  <a:sysClr val="windowText" lastClr="000000"/>
                </a:solidFill>
                <a:latin typeface="Meiryo" panose="020B0604030504040204" pitchFamily="34" charset="-128"/>
                <a:ea typeface="Meiryo" panose="020B0604030504040204" pitchFamily="34" charset="-128"/>
              </a:rPr>
              <a:t>量子コンピュータ</a:t>
            </a:r>
            <a:endParaRPr kumimoji="1" lang="en-US" altLang="ja-JP" sz="2800" dirty="0">
              <a:solidFill>
                <a:sysClr val="windowText" lastClr="000000"/>
              </a:solidFill>
              <a:latin typeface="Meiryo" panose="020B0604030504040204" pitchFamily="34" charset="-128"/>
              <a:ea typeface="Meiryo" panose="020B0604030504040204" pitchFamily="34" charset="-128"/>
            </a:endParaRPr>
          </a:p>
          <a:p>
            <a:pPr algn="ctr"/>
            <a:r>
              <a:rPr lang="en-US" altLang="ja-JP" sz="2800" dirty="0">
                <a:solidFill>
                  <a:sysClr val="windowText" lastClr="000000"/>
                </a:solidFill>
              </a:rPr>
              <a:t>Quantum Computer</a:t>
            </a:r>
            <a:endParaRPr kumimoji="1" lang="ja-JP" altLang="en-US" sz="2800">
              <a:solidFill>
                <a:sysClr val="windowText" lastClr="000000"/>
              </a:solidFill>
            </a:endParaRPr>
          </a:p>
        </p:txBody>
      </p:sp>
      <p:pic>
        <p:nvPicPr>
          <p:cNvPr id="5" name="図 4">
            <a:extLst>
              <a:ext uri="{FF2B5EF4-FFF2-40B4-BE49-F238E27FC236}">
                <a16:creationId xmlns:a16="http://schemas.microsoft.com/office/drawing/2014/main" id="{076F31F0-A584-E940-A23A-05D95FE6AF67}"/>
              </a:ext>
            </a:extLst>
          </p:cNvPr>
          <p:cNvPicPr>
            <a:picLocks noChangeAspect="1"/>
          </p:cNvPicPr>
          <p:nvPr/>
        </p:nvPicPr>
        <p:blipFill>
          <a:blip r:embed="rId3"/>
          <a:stretch>
            <a:fillRect/>
          </a:stretch>
        </p:blipFill>
        <p:spPr>
          <a:xfrm>
            <a:off x="8206318" y="6024810"/>
            <a:ext cx="720080" cy="713651"/>
          </a:xfrm>
          <a:prstGeom prst="rect">
            <a:avLst/>
          </a:prstGeom>
        </p:spPr>
      </p:pic>
      <p:pic>
        <p:nvPicPr>
          <p:cNvPr id="1026" name="Picture 2">
            <a:extLst>
              <a:ext uri="{FF2B5EF4-FFF2-40B4-BE49-F238E27FC236}">
                <a16:creationId xmlns:a16="http://schemas.microsoft.com/office/drawing/2014/main" id="{A1F56558-FD5D-8040-8CEE-C2996AC0B2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0" y="1693462"/>
            <a:ext cx="3251200" cy="3251200"/>
          </a:xfrm>
          <a:prstGeom prst="rect">
            <a:avLst/>
          </a:prstGeom>
          <a:noFill/>
          <a:extLst>
            <a:ext uri="{909E8E84-426E-40DD-AFC4-6F175D3DCCD1}">
              <a14:hiddenFill xmlns:a14="http://schemas.microsoft.com/office/drawing/2010/main">
                <a:solidFill>
                  <a:srgbClr val="FFFFFF"/>
                </a:solidFill>
              </a14:hiddenFill>
            </a:ext>
          </a:extLst>
        </p:spPr>
      </p:pic>
      <p:sp>
        <p:nvSpPr>
          <p:cNvPr id="10" name="字幕 9">
            <a:extLst>
              <a:ext uri="{FF2B5EF4-FFF2-40B4-BE49-F238E27FC236}">
                <a16:creationId xmlns:a16="http://schemas.microsoft.com/office/drawing/2014/main" id="{470120B1-E191-7343-B6F0-16B48A60AEE7}"/>
              </a:ext>
            </a:extLst>
          </p:cNvPr>
          <p:cNvSpPr>
            <a:spLocks noGrp="1"/>
          </p:cNvSpPr>
          <p:nvPr>
            <p:ph type="subTitle" idx="1"/>
          </p:nvPr>
        </p:nvSpPr>
        <p:spPr>
          <a:xfrm>
            <a:off x="1259632" y="4685213"/>
            <a:ext cx="7772400" cy="874962"/>
          </a:xfrm>
        </p:spPr>
        <p:txBody>
          <a:bodyPr>
            <a:normAutofit/>
          </a:bodyPr>
          <a:lstStyle/>
          <a:p>
            <a:endParaRPr lang="en-US" altLang="ja-JP" sz="1600" dirty="0">
              <a:solidFill>
                <a:sysClr val="windowText" lastClr="000000"/>
              </a:solidFill>
              <a:latin typeface="Meiryo" panose="020B0604030504040204" pitchFamily="34" charset="-128"/>
              <a:ea typeface="Meiryo" panose="020B0604030504040204" pitchFamily="34" charset="-128"/>
              <a:cs typeface="Times New Roman" panose="02020603050405020304" pitchFamily="18" charset="0"/>
            </a:endParaRPr>
          </a:p>
          <a:p>
            <a:r>
              <a:rPr lang="en-US" altLang="ja-JP" sz="1600" dirty="0">
                <a:solidFill>
                  <a:sysClr val="windowText" lastClr="000000"/>
                </a:solidFill>
                <a:latin typeface="Meiryo" panose="020B0604030504040204" pitchFamily="34" charset="-128"/>
                <a:ea typeface="Meiryo" panose="020B0604030504040204" pitchFamily="34" charset="-128"/>
                <a:cs typeface="Times New Roman" panose="02020603050405020304" pitchFamily="18" charset="0"/>
              </a:rPr>
              <a:t>2024</a:t>
            </a:r>
            <a:r>
              <a:rPr lang="ja-JP" altLang="en-US" sz="1600">
                <a:solidFill>
                  <a:sysClr val="windowText" lastClr="000000"/>
                </a:solidFill>
                <a:latin typeface="Meiryo" panose="020B0604030504040204" pitchFamily="34" charset="-128"/>
                <a:ea typeface="Meiryo" panose="020B0604030504040204" pitchFamily="34" charset="-128"/>
                <a:cs typeface="Times New Roman" panose="02020603050405020304" pitchFamily="18" charset="0"/>
              </a:rPr>
              <a:t>年</a:t>
            </a:r>
            <a:r>
              <a:rPr lang="en-US" altLang="ja-JP" sz="1600">
                <a:solidFill>
                  <a:sysClr val="windowText" lastClr="000000"/>
                </a:solidFill>
                <a:latin typeface="Meiryo" panose="020B0604030504040204" pitchFamily="34" charset="-128"/>
                <a:ea typeface="Meiryo" panose="020B0604030504040204" pitchFamily="34" charset="-128"/>
                <a:cs typeface="Times New Roman" panose="02020603050405020304" pitchFamily="18" charset="0"/>
              </a:rPr>
              <a:t>5</a:t>
            </a:r>
            <a:r>
              <a:rPr lang="ja-JP" altLang="en-US" sz="1600">
                <a:solidFill>
                  <a:sysClr val="windowText" lastClr="000000"/>
                </a:solidFill>
                <a:latin typeface="Meiryo" panose="020B0604030504040204" pitchFamily="34" charset="-128"/>
                <a:ea typeface="Meiryo" panose="020B0604030504040204" pitchFamily="34" charset="-128"/>
                <a:cs typeface="Times New Roman" panose="02020603050405020304" pitchFamily="18" charset="0"/>
              </a:rPr>
              <a:t>月</a:t>
            </a:r>
            <a:endParaRPr lang="ja-JP" altLang="en-US" sz="1600">
              <a:solidFill>
                <a:sysClr val="windowText" lastClr="000000"/>
              </a:solidFill>
              <a:latin typeface="Meiryo" panose="020B0604030504040204" pitchFamily="34" charset="-128"/>
              <a:ea typeface="Meiryo" panose="020B0604030504040204" pitchFamily="34" charset="-128"/>
            </a:endParaRPr>
          </a:p>
        </p:txBody>
      </p:sp>
      <p:pic>
        <p:nvPicPr>
          <p:cNvPr id="13" name="図 12" descr="単独LOGO01.png">
            <a:extLst>
              <a:ext uri="{FF2B5EF4-FFF2-40B4-BE49-F238E27FC236}">
                <a16:creationId xmlns:a16="http://schemas.microsoft.com/office/drawing/2014/main" id="{15851F96-025B-F347-95B2-3C03DF1B031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1153190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8961DB-36F5-584A-9908-23A56EB15B0C}"/>
              </a:ext>
            </a:extLst>
          </p:cNvPr>
          <p:cNvSpPr>
            <a:spLocks noGrp="1"/>
          </p:cNvSpPr>
          <p:nvPr>
            <p:ph type="title"/>
          </p:nvPr>
        </p:nvSpPr>
        <p:spPr/>
        <p:txBody>
          <a:bodyPr/>
          <a:lstStyle/>
          <a:p>
            <a:r>
              <a:rPr kumimoji="1" lang="ja-JP" altLang="en-US"/>
              <a:t>量子の状態を測定／測定するとはどういうことか</a:t>
            </a:r>
          </a:p>
        </p:txBody>
      </p:sp>
      <p:sp>
        <p:nvSpPr>
          <p:cNvPr id="3" name="スライド番号プレースホルダー 2">
            <a:extLst>
              <a:ext uri="{FF2B5EF4-FFF2-40B4-BE49-F238E27FC236}">
                <a16:creationId xmlns:a16="http://schemas.microsoft.com/office/drawing/2014/main" id="{297B8243-64CD-2245-BF51-63BF454C269D}"/>
              </a:ext>
            </a:extLst>
          </p:cNvPr>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pic>
        <p:nvPicPr>
          <p:cNvPr id="4" name="Picture 2" descr="物質の入れ子構造と量子">
            <a:extLst>
              <a:ext uri="{FF2B5EF4-FFF2-40B4-BE49-F238E27FC236}">
                <a16:creationId xmlns:a16="http://schemas.microsoft.com/office/drawing/2014/main" id="{E28E7B6F-138A-A447-B7D5-423391693060}"/>
              </a:ext>
            </a:extLst>
          </p:cNvPr>
          <p:cNvPicPr>
            <a:picLocks noChangeAspect="1" noChangeArrowheads="1"/>
          </p:cNvPicPr>
          <p:nvPr/>
        </p:nvPicPr>
        <p:blipFill>
          <a:blip r:embed="rId2">
            <a:clrChange>
              <a:clrFrom>
                <a:srgbClr val="F1F1F1"/>
              </a:clrFrom>
              <a:clrTo>
                <a:srgbClr val="F1F1F1">
                  <a:alpha val="0"/>
                </a:srgbClr>
              </a:clrTo>
            </a:clrChange>
            <a:extLst>
              <a:ext uri="{28A0092B-C50C-407E-A947-70E740481C1C}">
                <a14:useLocalDpi xmlns:a14="http://schemas.microsoft.com/office/drawing/2010/main" val="0"/>
              </a:ext>
            </a:extLst>
          </a:blip>
          <a:srcRect/>
          <a:stretch>
            <a:fillRect/>
          </a:stretch>
        </p:blipFill>
        <p:spPr bwMode="auto">
          <a:xfrm>
            <a:off x="539552" y="888409"/>
            <a:ext cx="2808312" cy="5520887"/>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A2C28FAC-AE2F-D742-BBC8-3ADE88491751}"/>
              </a:ext>
            </a:extLst>
          </p:cNvPr>
          <p:cNvSpPr/>
          <p:nvPr/>
        </p:nvSpPr>
        <p:spPr>
          <a:xfrm>
            <a:off x="539552" y="1963120"/>
            <a:ext cx="2808312" cy="4446175"/>
          </a:xfrm>
          <a:prstGeom prst="rect">
            <a:avLst/>
          </a:prstGeom>
          <a:noFill/>
          <a:ln w="57150">
            <a:solidFill>
              <a:srgbClr val="C00000"/>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40D40449-8F25-914A-AE75-D6A98077F719}"/>
              </a:ext>
            </a:extLst>
          </p:cNvPr>
          <p:cNvSpPr/>
          <p:nvPr/>
        </p:nvSpPr>
        <p:spPr>
          <a:xfrm>
            <a:off x="3563888" y="1958704"/>
            <a:ext cx="5357942" cy="1631216"/>
          </a:xfrm>
          <a:prstGeom prst="rect">
            <a:avLst/>
          </a:prstGeom>
        </p:spPr>
        <p:txBody>
          <a:bodyPr wrap="square">
            <a:spAutoFit/>
          </a:bodyPr>
          <a:lstStyle/>
          <a:p>
            <a:r>
              <a:rPr lang="ja-JP" altLang="en-US" sz="3600" b="1">
                <a:solidFill>
                  <a:srgbClr val="C00000"/>
                </a:solidFill>
                <a:latin typeface="Meiryo" panose="020B0604030504040204" pitchFamily="34" charset="-128"/>
                <a:ea typeface="Meiryo" panose="020B0604030504040204" pitchFamily="34" charset="-128"/>
              </a:rPr>
              <a:t>量子（</a:t>
            </a:r>
            <a:r>
              <a:rPr lang="en" altLang="ja-JP" sz="3600" b="1" dirty="0">
                <a:solidFill>
                  <a:srgbClr val="C00000"/>
                </a:solidFill>
                <a:latin typeface="Meiryo" panose="020B0604030504040204" pitchFamily="34" charset="-128"/>
                <a:ea typeface="Meiryo" panose="020B0604030504040204" pitchFamily="34" charset="-128"/>
              </a:rPr>
              <a:t>quantum</a:t>
            </a:r>
            <a:r>
              <a:rPr lang="ja-JP" altLang="en-US" sz="3600" b="1">
                <a:solidFill>
                  <a:srgbClr val="C00000"/>
                </a:solidFill>
                <a:latin typeface="Meiryo" panose="020B0604030504040204" pitchFamily="34" charset="-128"/>
                <a:ea typeface="Meiryo" panose="020B0604030504040204" pitchFamily="34" charset="-128"/>
              </a:rPr>
              <a:t>）</a:t>
            </a:r>
            <a:endParaRPr lang="en-US" altLang="ja-JP" sz="3600" b="1" dirty="0">
              <a:solidFill>
                <a:srgbClr val="C00000"/>
              </a:solidFill>
              <a:latin typeface="Meiryo" panose="020B0604030504040204" pitchFamily="34" charset="-128"/>
              <a:ea typeface="Meiryo" panose="020B0604030504040204" pitchFamily="34" charset="-128"/>
            </a:endParaRPr>
          </a:p>
          <a:p>
            <a:endParaRPr lang="en-US" altLang="ja-JP" sz="2800" b="1" dirty="0">
              <a:solidFill>
                <a:srgbClr val="000000"/>
              </a:solidFill>
              <a:latin typeface="Meiryo" panose="020B0604030504040204" pitchFamily="34" charset="-128"/>
              <a:ea typeface="Meiryo" panose="020B0604030504040204" pitchFamily="34" charset="-128"/>
            </a:endParaRPr>
          </a:p>
          <a:p>
            <a:r>
              <a:rPr lang="ja-JP" altLang="en-US" b="1">
                <a:latin typeface="Meiryo" panose="020B0604030504040204" pitchFamily="34" charset="-128"/>
                <a:ea typeface="Meiryo" panose="020B0604030504040204" pitchFamily="34" charset="-128"/>
              </a:rPr>
              <a:t>「粒子性（粒子としての性質）」と「波動性（波としての性質）」をあわせ持っている</a:t>
            </a:r>
            <a:endParaRPr lang="en-US" altLang="ja-JP" b="1" dirty="0">
              <a:latin typeface="Meiryo" panose="020B0604030504040204" pitchFamily="34" charset="-128"/>
              <a:ea typeface="Meiryo" panose="020B0604030504040204" pitchFamily="34" charset="-128"/>
            </a:endParaRPr>
          </a:p>
        </p:txBody>
      </p:sp>
      <p:pic>
        <p:nvPicPr>
          <p:cNvPr id="1026" name="Picture 2" descr="ripples of water">
            <a:extLst>
              <a:ext uri="{FF2B5EF4-FFF2-40B4-BE49-F238E27FC236}">
                <a16:creationId xmlns:a16="http://schemas.microsoft.com/office/drawing/2014/main" id="{F6C678DA-E8B1-6B41-92F4-FB1A4DB4F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5549" y="4239766"/>
            <a:ext cx="2376264" cy="1485165"/>
          </a:xfrm>
          <a:prstGeom prst="rect">
            <a:avLst/>
          </a:prstGeom>
          <a:noFill/>
          <a:extLst>
            <a:ext uri="{909E8E84-426E-40DD-AFC4-6F175D3DCCD1}">
              <a14:hiddenFill xmlns:a14="http://schemas.microsoft.com/office/drawing/2010/main">
                <a:solidFill>
                  <a:srgbClr val="FFFFFF"/>
                </a:solidFill>
              </a14:hiddenFill>
            </a:ext>
          </a:extLst>
        </p:spPr>
      </p:pic>
      <p:sp>
        <p:nvSpPr>
          <p:cNvPr id="10" name="フリーフォーム 9">
            <a:extLst>
              <a:ext uri="{FF2B5EF4-FFF2-40B4-BE49-F238E27FC236}">
                <a16:creationId xmlns:a16="http://schemas.microsoft.com/office/drawing/2014/main" id="{CD81B25F-4757-6D49-8FA4-C7C860893714}"/>
              </a:ext>
            </a:extLst>
          </p:cNvPr>
          <p:cNvSpPr/>
          <p:nvPr/>
        </p:nvSpPr>
        <p:spPr>
          <a:xfrm>
            <a:off x="4621095" y="3086649"/>
            <a:ext cx="1172151" cy="1156670"/>
          </a:xfrm>
          <a:custGeom>
            <a:avLst/>
            <a:gdLst>
              <a:gd name="connsiteX0" fmla="*/ 0 w 1172151"/>
              <a:gd name="connsiteY0" fmla="*/ 1153958 h 1156670"/>
              <a:gd name="connsiteX1" fmla="*/ 767114 w 1172151"/>
              <a:gd name="connsiteY1" fmla="*/ 975987 h 1156670"/>
              <a:gd name="connsiteX2" fmla="*/ 1172151 w 1172151"/>
              <a:gd name="connsiteY2" fmla="*/ 218 h 1156670"/>
            </a:gdLst>
            <a:ahLst/>
            <a:cxnLst>
              <a:cxn ang="0">
                <a:pos x="connsiteX0" y="connsiteY0"/>
              </a:cxn>
              <a:cxn ang="0">
                <a:pos x="connsiteX1" y="connsiteY1"/>
              </a:cxn>
              <a:cxn ang="0">
                <a:pos x="connsiteX2" y="connsiteY2"/>
              </a:cxn>
            </a:cxnLst>
            <a:rect l="l" t="t" r="r" b="b"/>
            <a:pathLst>
              <a:path w="1172151" h="1156670">
                <a:moveTo>
                  <a:pt x="0" y="1153958"/>
                </a:moveTo>
                <a:cubicBezTo>
                  <a:pt x="285878" y="1161117"/>
                  <a:pt x="571756" y="1168277"/>
                  <a:pt x="767114" y="975987"/>
                </a:cubicBezTo>
                <a:cubicBezTo>
                  <a:pt x="962472" y="783697"/>
                  <a:pt x="1061687" y="-15124"/>
                  <a:pt x="1172151" y="218"/>
                </a:cubicBezTo>
              </a:path>
            </a:pathLst>
          </a:cu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DF45D017-2F80-5D4A-AD43-6F1941D0D341}"/>
              </a:ext>
            </a:extLst>
          </p:cNvPr>
          <p:cNvSpPr txBox="1"/>
          <p:nvPr/>
        </p:nvSpPr>
        <p:spPr>
          <a:xfrm>
            <a:off x="4505098" y="3870434"/>
            <a:ext cx="877163" cy="369332"/>
          </a:xfrm>
          <a:prstGeom prst="rect">
            <a:avLst/>
          </a:prstGeom>
          <a:noFill/>
        </p:spPr>
        <p:txBody>
          <a:bodyPr wrap="none" rtlCol="0">
            <a:spAutoFit/>
          </a:bodyPr>
          <a:lstStyle/>
          <a:p>
            <a:pPr algn="r"/>
            <a:r>
              <a:rPr lang="ja-JP" altLang="en-US">
                <a:solidFill>
                  <a:schemeClr val="tx2"/>
                </a:solidFill>
                <a:latin typeface="Meiryo" panose="020B0604030504040204" pitchFamily="34" charset="-128"/>
                <a:ea typeface="Meiryo" panose="020B0604030504040204" pitchFamily="34" charset="-128"/>
              </a:rPr>
              <a:t>測定</a:t>
            </a:r>
            <a:r>
              <a:rPr kumimoji="1" lang="ja-JP" altLang="en-US">
                <a:solidFill>
                  <a:schemeClr val="tx2"/>
                </a:solidFill>
                <a:latin typeface="Meiryo" panose="020B0604030504040204" pitchFamily="34" charset="-128"/>
                <a:ea typeface="Meiryo" panose="020B0604030504040204" pitchFamily="34" charset="-128"/>
              </a:rPr>
              <a:t>前</a:t>
            </a:r>
          </a:p>
        </p:txBody>
      </p:sp>
      <p:sp>
        <p:nvSpPr>
          <p:cNvPr id="34" name="テキスト ボックス 33">
            <a:extLst>
              <a:ext uri="{FF2B5EF4-FFF2-40B4-BE49-F238E27FC236}">
                <a16:creationId xmlns:a16="http://schemas.microsoft.com/office/drawing/2014/main" id="{9E51A2C1-48D5-9144-B5FF-CA799E1A9A85}"/>
              </a:ext>
            </a:extLst>
          </p:cNvPr>
          <p:cNvSpPr txBox="1"/>
          <p:nvPr/>
        </p:nvSpPr>
        <p:spPr>
          <a:xfrm>
            <a:off x="4043434" y="5782217"/>
            <a:ext cx="1800493" cy="523220"/>
          </a:xfrm>
          <a:prstGeom prst="rect">
            <a:avLst/>
          </a:prstGeom>
          <a:noFill/>
        </p:spPr>
        <p:txBody>
          <a:bodyPr wrap="none" rtlCol="0">
            <a:spAutoFit/>
          </a:bodyPr>
          <a:lstStyle/>
          <a:p>
            <a:pPr algn="ctr"/>
            <a:r>
              <a:rPr kumimoji="1" lang="ja-JP" altLang="en-US" sz="1400">
                <a:solidFill>
                  <a:schemeClr val="tx2"/>
                </a:solidFill>
                <a:latin typeface="Meiryo" panose="020B0604030504040204" pitchFamily="34" charset="-128"/>
                <a:ea typeface="Meiryo" panose="020B0604030504040204" pitchFamily="34" charset="-128"/>
              </a:rPr>
              <a:t>波の状態で空間的に</a:t>
            </a:r>
            <a:endParaRPr kumimoji="1" lang="en-US" altLang="ja-JP" sz="1400" dirty="0">
              <a:solidFill>
                <a:schemeClr val="tx2"/>
              </a:solidFill>
              <a:latin typeface="Meiryo" panose="020B0604030504040204" pitchFamily="34" charset="-128"/>
              <a:ea typeface="Meiryo" panose="020B0604030504040204" pitchFamily="34" charset="-128"/>
            </a:endParaRPr>
          </a:p>
          <a:p>
            <a:pPr algn="ctr"/>
            <a:r>
              <a:rPr kumimoji="1" lang="ja-JP" altLang="en-US" sz="1400">
                <a:solidFill>
                  <a:schemeClr val="tx2"/>
                </a:solidFill>
                <a:latin typeface="Meiryo" panose="020B0604030504040204" pitchFamily="34" charset="-128"/>
                <a:ea typeface="Meiryo" panose="020B0604030504040204" pitchFamily="34" charset="-128"/>
              </a:rPr>
              <a:t>広がっている</a:t>
            </a:r>
          </a:p>
        </p:txBody>
      </p:sp>
      <p:grpSp>
        <p:nvGrpSpPr>
          <p:cNvPr id="43" name="グループ化 42">
            <a:extLst>
              <a:ext uri="{FF2B5EF4-FFF2-40B4-BE49-F238E27FC236}">
                <a16:creationId xmlns:a16="http://schemas.microsoft.com/office/drawing/2014/main" id="{E9D22E8F-6080-E441-BB6F-912B6A8EC8A8}"/>
              </a:ext>
            </a:extLst>
          </p:cNvPr>
          <p:cNvGrpSpPr/>
          <p:nvPr/>
        </p:nvGrpSpPr>
        <p:grpSpPr>
          <a:xfrm>
            <a:off x="6009440" y="3870434"/>
            <a:ext cx="2739024" cy="2442989"/>
            <a:chOff x="6009440" y="3870434"/>
            <a:chExt cx="2739024" cy="2442989"/>
          </a:xfrm>
        </p:grpSpPr>
        <p:pic>
          <p:nvPicPr>
            <p:cNvPr id="8" name="Picture 2" descr="ripples of water">
              <a:extLst>
                <a:ext uri="{FF2B5EF4-FFF2-40B4-BE49-F238E27FC236}">
                  <a16:creationId xmlns:a16="http://schemas.microsoft.com/office/drawing/2014/main" id="{03A4ED64-1FA7-F540-8881-A93CBB9E1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4239766"/>
              <a:ext cx="2376264" cy="1485165"/>
            </a:xfrm>
            <a:prstGeom prst="rect">
              <a:avLst/>
            </a:prstGeom>
            <a:noFill/>
            <a:extLst>
              <a:ext uri="{909E8E84-426E-40DD-AFC4-6F175D3DCCD1}">
                <a14:hiddenFill xmlns:a14="http://schemas.microsoft.com/office/drawing/2010/main">
                  <a:solidFill>
                    <a:srgbClr val="FFFFFF"/>
                  </a:solidFill>
                </a14:hiddenFill>
              </a:ext>
            </a:extLst>
          </p:spPr>
        </p:pic>
        <p:sp>
          <p:nvSpPr>
            <p:cNvPr id="11" name="フリーフォーム 10">
              <a:extLst>
                <a:ext uri="{FF2B5EF4-FFF2-40B4-BE49-F238E27FC236}">
                  <a16:creationId xmlns:a16="http://schemas.microsoft.com/office/drawing/2014/main" id="{788E8296-39BD-3547-A9E8-A10DB562CC16}"/>
                </a:ext>
              </a:extLst>
            </p:cNvPr>
            <p:cNvSpPr/>
            <p:nvPr/>
          </p:nvSpPr>
          <p:spPr>
            <a:xfrm>
              <a:off x="6670695" y="4741190"/>
              <a:ext cx="1914143" cy="409404"/>
            </a:xfrm>
            <a:custGeom>
              <a:avLst/>
              <a:gdLst>
                <a:gd name="connsiteX0" fmla="*/ 0 w 1227382"/>
                <a:gd name="connsiteY0" fmla="*/ 767116 h 773253"/>
                <a:gd name="connsiteX1" fmla="*/ 472542 w 1227382"/>
                <a:gd name="connsiteY1" fmla="*/ 472545 h 773253"/>
                <a:gd name="connsiteX2" fmla="*/ 632102 w 1227382"/>
                <a:gd name="connsiteY2" fmla="*/ 2 h 773253"/>
                <a:gd name="connsiteX3" fmla="*/ 742566 w 1227382"/>
                <a:gd name="connsiteY3" fmla="*/ 478681 h 773253"/>
                <a:gd name="connsiteX4" fmla="*/ 1227382 w 1227382"/>
                <a:gd name="connsiteY4" fmla="*/ 773253 h 773253"/>
                <a:gd name="connsiteX5" fmla="*/ 1227382 w 1227382"/>
                <a:gd name="connsiteY5" fmla="*/ 773253 h 773253"/>
                <a:gd name="connsiteX0" fmla="*/ 0 w 1227382"/>
                <a:gd name="connsiteY0" fmla="*/ 760980 h 767117"/>
                <a:gd name="connsiteX1" fmla="*/ 472542 w 1227382"/>
                <a:gd name="connsiteY1" fmla="*/ 466409 h 767117"/>
                <a:gd name="connsiteX2" fmla="*/ 619828 w 1227382"/>
                <a:gd name="connsiteY2" fmla="*/ 3 h 767117"/>
                <a:gd name="connsiteX3" fmla="*/ 742566 w 1227382"/>
                <a:gd name="connsiteY3" fmla="*/ 472545 h 767117"/>
                <a:gd name="connsiteX4" fmla="*/ 1227382 w 1227382"/>
                <a:gd name="connsiteY4" fmla="*/ 767117 h 767117"/>
                <a:gd name="connsiteX5" fmla="*/ 1227382 w 1227382"/>
                <a:gd name="connsiteY5" fmla="*/ 767117 h 767117"/>
                <a:gd name="connsiteX0" fmla="*/ 0 w 1294888"/>
                <a:gd name="connsiteY0" fmla="*/ 760980 h 791664"/>
                <a:gd name="connsiteX1" fmla="*/ 472542 w 1294888"/>
                <a:gd name="connsiteY1" fmla="*/ 466409 h 791664"/>
                <a:gd name="connsiteX2" fmla="*/ 619828 w 1294888"/>
                <a:gd name="connsiteY2" fmla="*/ 3 h 791664"/>
                <a:gd name="connsiteX3" fmla="*/ 742566 w 1294888"/>
                <a:gd name="connsiteY3" fmla="*/ 472545 h 791664"/>
                <a:gd name="connsiteX4" fmla="*/ 1227382 w 1294888"/>
                <a:gd name="connsiteY4" fmla="*/ 767117 h 791664"/>
                <a:gd name="connsiteX5" fmla="*/ 1294888 w 1294888"/>
                <a:gd name="connsiteY5" fmla="*/ 791664 h 791664"/>
                <a:gd name="connsiteX0" fmla="*/ 0 w 1644692"/>
                <a:gd name="connsiteY0" fmla="*/ 760980 h 828485"/>
                <a:gd name="connsiteX1" fmla="*/ 472542 w 1644692"/>
                <a:gd name="connsiteY1" fmla="*/ 466409 h 828485"/>
                <a:gd name="connsiteX2" fmla="*/ 619828 w 1644692"/>
                <a:gd name="connsiteY2" fmla="*/ 3 h 828485"/>
                <a:gd name="connsiteX3" fmla="*/ 742566 w 1644692"/>
                <a:gd name="connsiteY3" fmla="*/ 472545 h 828485"/>
                <a:gd name="connsiteX4" fmla="*/ 1227382 w 1644692"/>
                <a:gd name="connsiteY4" fmla="*/ 767117 h 828485"/>
                <a:gd name="connsiteX5" fmla="*/ 1644692 w 1644692"/>
                <a:gd name="connsiteY5" fmla="*/ 828485 h 828485"/>
                <a:gd name="connsiteX0" fmla="*/ 0 w 1730609"/>
                <a:gd name="connsiteY0" fmla="*/ 840760 h 840760"/>
                <a:gd name="connsiteX1" fmla="*/ 558459 w 1730609"/>
                <a:gd name="connsiteY1" fmla="*/ 466409 h 840760"/>
                <a:gd name="connsiteX2" fmla="*/ 705745 w 1730609"/>
                <a:gd name="connsiteY2" fmla="*/ 3 h 840760"/>
                <a:gd name="connsiteX3" fmla="*/ 828483 w 1730609"/>
                <a:gd name="connsiteY3" fmla="*/ 472545 h 840760"/>
                <a:gd name="connsiteX4" fmla="*/ 1313299 w 1730609"/>
                <a:gd name="connsiteY4" fmla="*/ 767117 h 840760"/>
                <a:gd name="connsiteX5" fmla="*/ 1730609 w 1730609"/>
                <a:gd name="connsiteY5" fmla="*/ 828485 h 840760"/>
                <a:gd name="connsiteX0" fmla="*/ 0 w 1730609"/>
                <a:gd name="connsiteY0" fmla="*/ 830687 h 830687"/>
                <a:gd name="connsiteX1" fmla="*/ 558459 w 1730609"/>
                <a:gd name="connsiteY1" fmla="*/ 456336 h 830687"/>
                <a:gd name="connsiteX2" fmla="*/ 676102 w 1730609"/>
                <a:gd name="connsiteY2" fmla="*/ 4 h 830687"/>
                <a:gd name="connsiteX3" fmla="*/ 828483 w 1730609"/>
                <a:gd name="connsiteY3" fmla="*/ 462472 h 830687"/>
                <a:gd name="connsiteX4" fmla="*/ 1313299 w 1730609"/>
                <a:gd name="connsiteY4" fmla="*/ 757044 h 830687"/>
                <a:gd name="connsiteX5" fmla="*/ 1730609 w 1730609"/>
                <a:gd name="connsiteY5" fmla="*/ 818412 h 830687"/>
                <a:gd name="connsiteX0" fmla="*/ 0 w 1730609"/>
                <a:gd name="connsiteY0" fmla="*/ 830687 h 830687"/>
                <a:gd name="connsiteX1" fmla="*/ 558459 w 1730609"/>
                <a:gd name="connsiteY1" fmla="*/ 456336 h 830687"/>
                <a:gd name="connsiteX2" fmla="*/ 699817 w 1730609"/>
                <a:gd name="connsiteY2" fmla="*/ 3 h 830687"/>
                <a:gd name="connsiteX3" fmla="*/ 828483 w 1730609"/>
                <a:gd name="connsiteY3" fmla="*/ 462472 h 830687"/>
                <a:gd name="connsiteX4" fmla="*/ 1313299 w 1730609"/>
                <a:gd name="connsiteY4" fmla="*/ 757044 h 830687"/>
                <a:gd name="connsiteX5" fmla="*/ 1730609 w 1730609"/>
                <a:gd name="connsiteY5" fmla="*/ 818412 h 830687"/>
                <a:gd name="connsiteX0" fmla="*/ 0 w 1849182"/>
                <a:gd name="connsiteY0" fmla="*/ 856361 h 856361"/>
                <a:gd name="connsiteX1" fmla="*/ 677032 w 1849182"/>
                <a:gd name="connsiteY1" fmla="*/ 456336 h 856361"/>
                <a:gd name="connsiteX2" fmla="*/ 818390 w 1849182"/>
                <a:gd name="connsiteY2" fmla="*/ 3 h 856361"/>
                <a:gd name="connsiteX3" fmla="*/ 947056 w 1849182"/>
                <a:gd name="connsiteY3" fmla="*/ 462472 h 856361"/>
                <a:gd name="connsiteX4" fmla="*/ 1431872 w 1849182"/>
                <a:gd name="connsiteY4" fmla="*/ 757044 h 856361"/>
                <a:gd name="connsiteX5" fmla="*/ 1849182 w 1849182"/>
                <a:gd name="connsiteY5" fmla="*/ 818412 h 856361"/>
                <a:gd name="connsiteX0" fmla="*/ 0 w 1849182"/>
                <a:gd name="connsiteY0" fmla="*/ 858459 h 858459"/>
                <a:gd name="connsiteX1" fmla="*/ 694818 w 1849182"/>
                <a:gd name="connsiteY1" fmla="*/ 663820 h 858459"/>
                <a:gd name="connsiteX2" fmla="*/ 818390 w 1849182"/>
                <a:gd name="connsiteY2" fmla="*/ 2101 h 858459"/>
                <a:gd name="connsiteX3" fmla="*/ 947056 w 1849182"/>
                <a:gd name="connsiteY3" fmla="*/ 464570 h 858459"/>
                <a:gd name="connsiteX4" fmla="*/ 1431872 w 1849182"/>
                <a:gd name="connsiteY4" fmla="*/ 759142 h 858459"/>
                <a:gd name="connsiteX5" fmla="*/ 1849182 w 1849182"/>
                <a:gd name="connsiteY5" fmla="*/ 820510 h 858459"/>
                <a:gd name="connsiteX0" fmla="*/ 0 w 1849182"/>
                <a:gd name="connsiteY0" fmla="*/ 856361 h 856361"/>
                <a:gd name="connsiteX1" fmla="*/ 694818 w 1849182"/>
                <a:gd name="connsiteY1" fmla="*/ 661722 h 856361"/>
                <a:gd name="connsiteX2" fmla="*/ 818390 w 1849182"/>
                <a:gd name="connsiteY2" fmla="*/ 3 h 856361"/>
                <a:gd name="connsiteX3" fmla="*/ 947056 w 1849182"/>
                <a:gd name="connsiteY3" fmla="*/ 667859 h 856361"/>
                <a:gd name="connsiteX4" fmla="*/ 1431872 w 1849182"/>
                <a:gd name="connsiteY4" fmla="*/ 757044 h 856361"/>
                <a:gd name="connsiteX5" fmla="*/ 1849182 w 1849182"/>
                <a:gd name="connsiteY5" fmla="*/ 818412 h 856361"/>
                <a:gd name="connsiteX0" fmla="*/ 0 w 1849182"/>
                <a:gd name="connsiteY0" fmla="*/ 856361 h 856361"/>
                <a:gd name="connsiteX1" fmla="*/ 694818 w 1849182"/>
                <a:gd name="connsiteY1" fmla="*/ 661722 h 856361"/>
                <a:gd name="connsiteX2" fmla="*/ 818390 w 1849182"/>
                <a:gd name="connsiteY2" fmla="*/ 3 h 856361"/>
                <a:gd name="connsiteX3" fmla="*/ 947056 w 1849182"/>
                <a:gd name="connsiteY3" fmla="*/ 667859 h 856361"/>
                <a:gd name="connsiteX4" fmla="*/ 1431872 w 1849182"/>
                <a:gd name="connsiteY4" fmla="*/ 757044 h 856361"/>
                <a:gd name="connsiteX5" fmla="*/ 1849182 w 1849182"/>
                <a:gd name="connsiteY5" fmla="*/ 818412 h 856361"/>
                <a:gd name="connsiteX0" fmla="*/ 0 w 1849182"/>
                <a:gd name="connsiteY0" fmla="*/ 856361 h 856361"/>
                <a:gd name="connsiteX1" fmla="*/ 694818 w 1849182"/>
                <a:gd name="connsiteY1" fmla="*/ 661722 h 856361"/>
                <a:gd name="connsiteX2" fmla="*/ 818390 w 1849182"/>
                <a:gd name="connsiteY2" fmla="*/ 3 h 856361"/>
                <a:gd name="connsiteX3" fmla="*/ 947056 w 1849182"/>
                <a:gd name="connsiteY3" fmla="*/ 667859 h 856361"/>
                <a:gd name="connsiteX4" fmla="*/ 1431872 w 1849182"/>
                <a:gd name="connsiteY4" fmla="*/ 757044 h 856361"/>
                <a:gd name="connsiteX5" fmla="*/ 1849182 w 1849182"/>
                <a:gd name="connsiteY5" fmla="*/ 818412 h 856361"/>
                <a:gd name="connsiteX0" fmla="*/ 0 w 1849182"/>
                <a:gd name="connsiteY0" fmla="*/ 856361 h 856361"/>
                <a:gd name="connsiteX1" fmla="*/ 694818 w 1849182"/>
                <a:gd name="connsiteY1" fmla="*/ 661722 h 856361"/>
                <a:gd name="connsiteX2" fmla="*/ 818390 w 1849182"/>
                <a:gd name="connsiteY2" fmla="*/ 3 h 856361"/>
                <a:gd name="connsiteX3" fmla="*/ 947056 w 1849182"/>
                <a:gd name="connsiteY3" fmla="*/ 667859 h 856361"/>
                <a:gd name="connsiteX4" fmla="*/ 1431872 w 1849182"/>
                <a:gd name="connsiteY4" fmla="*/ 757044 h 856361"/>
                <a:gd name="connsiteX5" fmla="*/ 1849182 w 1849182"/>
                <a:gd name="connsiteY5" fmla="*/ 818412 h 856361"/>
                <a:gd name="connsiteX0" fmla="*/ 0 w 1849182"/>
                <a:gd name="connsiteY0" fmla="*/ 856361 h 856361"/>
                <a:gd name="connsiteX1" fmla="*/ 694818 w 1849182"/>
                <a:gd name="connsiteY1" fmla="*/ 661722 h 856361"/>
                <a:gd name="connsiteX2" fmla="*/ 818390 w 1849182"/>
                <a:gd name="connsiteY2" fmla="*/ 3 h 856361"/>
                <a:gd name="connsiteX3" fmla="*/ 947056 w 1849182"/>
                <a:gd name="connsiteY3" fmla="*/ 667859 h 856361"/>
                <a:gd name="connsiteX4" fmla="*/ 1431872 w 1849182"/>
                <a:gd name="connsiteY4" fmla="*/ 795552 h 856361"/>
                <a:gd name="connsiteX5" fmla="*/ 1849182 w 1849182"/>
                <a:gd name="connsiteY5" fmla="*/ 818412 h 85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9182" h="856361">
                  <a:moveTo>
                    <a:pt x="0" y="856361"/>
                  </a:moveTo>
                  <a:cubicBezTo>
                    <a:pt x="183596" y="773001"/>
                    <a:pt x="558420" y="804448"/>
                    <a:pt x="694818" y="661722"/>
                  </a:cubicBezTo>
                  <a:cubicBezTo>
                    <a:pt x="831216" y="518996"/>
                    <a:pt x="776350" y="-1020"/>
                    <a:pt x="818390" y="3"/>
                  </a:cubicBezTo>
                  <a:cubicBezTo>
                    <a:pt x="860430" y="1026"/>
                    <a:pt x="844809" y="535268"/>
                    <a:pt x="947056" y="667859"/>
                  </a:cubicBezTo>
                  <a:cubicBezTo>
                    <a:pt x="1049303" y="800450"/>
                    <a:pt x="1431872" y="795552"/>
                    <a:pt x="1431872" y="795552"/>
                  </a:cubicBezTo>
                  <a:cubicBezTo>
                    <a:pt x="1588760" y="803174"/>
                    <a:pt x="1710079" y="797956"/>
                    <a:pt x="1849182" y="818412"/>
                  </a:cubicBezTo>
                </a:path>
              </a:pathLst>
            </a:cu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3" name="直線矢印コネクタ 12">
              <a:extLst>
                <a:ext uri="{FF2B5EF4-FFF2-40B4-BE49-F238E27FC236}">
                  <a16:creationId xmlns:a16="http://schemas.microsoft.com/office/drawing/2014/main" id="{716D8EFE-4617-1C41-A780-76743A042908}"/>
                </a:ext>
              </a:extLst>
            </p:cNvPr>
            <p:cNvCxnSpPr>
              <a:cxnSpLocks/>
            </p:cNvCxnSpPr>
            <p:nvPr/>
          </p:nvCxnSpPr>
          <p:spPr>
            <a:xfrm flipH="1">
              <a:off x="7597145" y="5110126"/>
              <a:ext cx="1010677" cy="3332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a:extLst>
                <a:ext uri="{FF2B5EF4-FFF2-40B4-BE49-F238E27FC236}">
                  <a16:creationId xmlns:a16="http://schemas.microsoft.com/office/drawing/2014/main" id="{F6821E76-CE27-284A-AF29-20D81B42CC6F}"/>
                </a:ext>
              </a:extLst>
            </p:cNvPr>
            <p:cNvCxnSpPr>
              <a:cxnSpLocks/>
            </p:cNvCxnSpPr>
            <p:nvPr/>
          </p:nvCxnSpPr>
          <p:spPr>
            <a:xfrm>
              <a:off x="6695507" y="5150594"/>
              <a:ext cx="718670" cy="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484718FC-C3AB-3A46-AB00-938DBA3B3E99}"/>
                </a:ext>
              </a:extLst>
            </p:cNvPr>
            <p:cNvCxnSpPr>
              <a:cxnSpLocks/>
            </p:cNvCxnSpPr>
            <p:nvPr/>
          </p:nvCxnSpPr>
          <p:spPr>
            <a:xfrm flipV="1">
              <a:off x="7521049" y="4741190"/>
              <a:ext cx="5732" cy="425347"/>
            </a:xfrm>
            <a:prstGeom prst="line">
              <a:avLst/>
            </a:prstGeom>
            <a:ln w="12700">
              <a:solidFill>
                <a:schemeClr val="accent2"/>
              </a:solidFill>
              <a:prstDash val="sysDot"/>
            </a:ln>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D9A78510-1F0E-1345-BF41-03F8E47C8F92}"/>
                </a:ext>
              </a:extLst>
            </p:cNvPr>
            <p:cNvCxnSpPr>
              <a:cxnSpLocks/>
            </p:cNvCxnSpPr>
            <p:nvPr/>
          </p:nvCxnSpPr>
          <p:spPr>
            <a:xfrm flipV="1">
              <a:off x="7213391" y="5235856"/>
              <a:ext cx="223376" cy="239472"/>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0" name="直線矢印コネクタ 29">
              <a:extLst>
                <a:ext uri="{FF2B5EF4-FFF2-40B4-BE49-F238E27FC236}">
                  <a16:creationId xmlns:a16="http://schemas.microsoft.com/office/drawing/2014/main" id="{531D8380-5C15-CD4C-9436-2E9C2D2FDC46}"/>
                </a:ext>
              </a:extLst>
            </p:cNvPr>
            <p:cNvCxnSpPr>
              <a:cxnSpLocks/>
            </p:cNvCxnSpPr>
            <p:nvPr/>
          </p:nvCxnSpPr>
          <p:spPr>
            <a:xfrm flipH="1">
              <a:off x="7616277" y="4761609"/>
              <a:ext cx="223386" cy="238321"/>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3" name="テキスト ボックス 32">
              <a:extLst>
                <a:ext uri="{FF2B5EF4-FFF2-40B4-BE49-F238E27FC236}">
                  <a16:creationId xmlns:a16="http://schemas.microsoft.com/office/drawing/2014/main" id="{D9FD88C1-4A9A-5748-AA34-BB7B5B386901}"/>
                </a:ext>
              </a:extLst>
            </p:cNvPr>
            <p:cNvSpPr txBox="1"/>
            <p:nvPr/>
          </p:nvSpPr>
          <p:spPr>
            <a:xfrm>
              <a:off x="7136753" y="3870434"/>
              <a:ext cx="877163" cy="369332"/>
            </a:xfrm>
            <a:prstGeom prst="rect">
              <a:avLst/>
            </a:prstGeom>
            <a:noFill/>
          </p:spPr>
          <p:txBody>
            <a:bodyPr wrap="none" rtlCol="0">
              <a:spAutoFit/>
            </a:bodyPr>
            <a:lstStyle/>
            <a:p>
              <a:r>
                <a:rPr kumimoji="1" lang="ja-JP" altLang="en-US">
                  <a:solidFill>
                    <a:srgbClr val="C00000"/>
                  </a:solidFill>
                  <a:latin typeface="Meiryo" panose="020B0604030504040204" pitchFamily="34" charset="-128"/>
                  <a:ea typeface="Meiryo" panose="020B0604030504040204" pitchFamily="34" charset="-128"/>
                </a:rPr>
                <a:t>測定後</a:t>
              </a:r>
            </a:p>
          </p:txBody>
        </p:sp>
        <p:sp>
          <p:nvSpPr>
            <p:cNvPr id="32" name="右矢印 31">
              <a:extLst>
                <a:ext uri="{FF2B5EF4-FFF2-40B4-BE49-F238E27FC236}">
                  <a16:creationId xmlns:a16="http://schemas.microsoft.com/office/drawing/2014/main" id="{A56FE740-1B23-8147-933F-63924A0DC494}"/>
                </a:ext>
              </a:extLst>
            </p:cNvPr>
            <p:cNvSpPr/>
            <p:nvPr/>
          </p:nvSpPr>
          <p:spPr>
            <a:xfrm>
              <a:off x="6009440" y="4801508"/>
              <a:ext cx="518731" cy="396844"/>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496BEAB5-1B2F-0442-9CF9-4DCB8FE574F3}"/>
                </a:ext>
              </a:extLst>
            </p:cNvPr>
            <p:cNvSpPr txBox="1"/>
            <p:nvPr/>
          </p:nvSpPr>
          <p:spPr>
            <a:xfrm>
              <a:off x="6439447" y="5790203"/>
              <a:ext cx="2271776" cy="523220"/>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広がっていた波が瞬時に</a:t>
              </a:r>
              <a:endParaRPr kumimoji="1" lang="en-US" altLang="ja-JP" sz="1400" dirty="0">
                <a:solidFill>
                  <a:srgbClr val="C00000"/>
                </a:solidFill>
                <a:latin typeface="Meiryo" panose="020B0604030504040204" pitchFamily="34" charset="-128"/>
                <a:ea typeface="Meiryo" panose="020B0604030504040204" pitchFamily="34" charset="-128"/>
              </a:endParaRPr>
            </a:p>
            <a:p>
              <a:pPr algn="ctr"/>
              <a:r>
                <a:rPr lang="en-US" altLang="ja-JP" sz="1400" dirty="0">
                  <a:solidFill>
                    <a:srgbClr val="C00000"/>
                  </a:solidFill>
                  <a:latin typeface="Meiryo" panose="020B0604030504040204" pitchFamily="34" charset="-128"/>
                  <a:ea typeface="Meiryo" panose="020B0604030504040204" pitchFamily="34" charset="-128"/>
                </a:rPr>
                <a:t>1</a:t>
              </a:r>
              <a:r>
                <a:rPr lang="ja-JP" altLang="en-US" sz="1400">
                  <a:solidFill>
                    <a:srgbClr val="C00000"/>
                  </a:solidFill>
                  <a:latin typeface="Meiryo" panose="020B0604030504040204" pitchFamily="34" charset="-128"/>
                  <a:ea typeface="Meiryo" panose="020B0604030504040204" pitchFamily="34" charset="-128"/>
                </a:rPr>
                <a:t>点に集まり粒子に見える</a:t>
              </a:r>
              <a:endParaRPr kumimoji="1" lang="ja-JP" altLang="en-US" sz="1400">
                <a:solidFill>
                  <a:srgbClr val="C00000"/>
                </a:solidFill>
                <a:latin typeface="Meiryo" panose="020B0604030504040204" pitchFamily="34" charset="-128"/>
                <a:ea typeface="Meiryo" panose="020B0604030504040204" pitchFamily="34" charset="-128"/>
              </a:endParaRPr>
            </a:p>
          </p:txBody>
        </p:sp>
        <p:pic>
          <p:nvPicPr>
            <p:cNvPr id="9" name="図 8" descr="座る, 暗い, ブルー, 大きい が含まれている画像&#10;&#10;自動的に生成された説明">
              <a:extLst>
                <a:ext uri="{FF2B5EF4-FFF2-40B4-BE49-F238E27FC236}">
                  <a16:creationId xmlns:a16="http://schemas.microsoft.com/office/drawing/2014/main" id="{659EAC8A-E424-AB44-B894-109418D8632E}"/>
                </a:ext>
              </a:extLst>
            </p:cNvPr>
            <p:cNvPicPr>
              <a:picLocks noChangeAspect="1"/>
            </p:cNvPicPr>
            <p:nvPr/>
          </p:nvPicPr>
          <p:blipFill>
            <a:blip r:embed="rId4"/>
            <a:stretch>
              <a:fillRect/>
            </a:stretch>
          </p:blipFill>
          <p:spPr>
            <a:xfrm>
              <a:off x="7414177" y="5009171"/>
              <a:ext cx="208806" cy="235237"/>
            </a:xfrm>
            <a:prstGeom prst="rect">
              <a:avLst/>
            </a:prstGeom>
          </p:spPr>
        </p:pic>
      </p:grpSp>
    </p:spTree>
    <p:extLst>
      <p:ext uri="{BB962C8B-B14F-4D97-AF65-F5344CB8AC3E}">
        <p14:creationId xmlns:p14="http://schemas.microsoft.com/office/powerpoint/2010/main" val="274952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804588-4A4A-93EE-B4FB-ED7F471E9AA8}"/>
              </a:ext>
            </a:extLst>
          </p:cNvPr>
          <p:cNvSpPr>
            <a:spLocks noGrp="1"/>
          </p:cNvSpPr>
          <p:nvPr>
            <p:ph type="title"/>
          </p:nvPr>
        </p:nvSpPr>
        <p:spPr/>
        <p:txBody>
          <a:bodyPr/>
          <a:lstStyle/>
          <a:p>
            <a:r>
              <a:rPr lang="ja-JP" altLang="en-US"/>
              <a:t>スケールと量子効果</a:t>
            </a:r>
            <a:endParaRPr kumimoji="1" lang="ja-JP" altLang="en-US"/>
          </a:p>
        </p:txBody>
      </p:sp>
      <p:sp>
        <p:nvSpPr>
          <p:cNvPr id="3" name="スライド番号プレースホルダー 2">
            <a:extLst>
              <a:ext uri="{FF2B5EF4-FFF2-40B4-BE49-F238E27FC236}">
                <a16:creationId xmlns:a16="http://schemas.microsoft.com/office/drawing/2014/main" id="{B89EFA36-E2CF-B7E3-1B62-0ED3DBA5DC99}"/>
              </a:ext>
            </a:extLst>
          </p:cNvPr>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sp>
        <p:nvSpPr>
          <p:cNvPr id="7" name="円/楕円 6">
            <a:extLst>
              <a:ext uri="{FF2B5EF4-FFF2-40B4-BE49-F238E27FC236}">
                <a16:creationId xmlns:a16="http://schemas.microsoft.com/office/drawing/2014/main" id="{10D7D79C-59C5-C662-F211-AD711EE1C455}"/>
              </a:ext>
            </a:extLst>
          </p:cNvPr>
          <p:cNvSpPr/>
          <p:nvPr/>
        </p:nvSpPr>
        <p:spPr>
          <a:xfrm>
            <a:off x="428796" y="4587944"/>
            <a:ext cx="1098942" cy="1098942"/>
          </a:xfrm>
          <a:prstGeom prst="ellips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1C8D0B87-F862-8DDD-CB9C-F812D3FBEFED}"/>
              </a:ext>
            </a:extLst>
          </p:cNvPr>
          <p:cNvSpPr/>
          <p:nvPr/>
        </p:nvSpPr>
        <p:spPr>
          <a:xfrm>
            <a:off x="1972931" y="4607850"/>
            <a:ext cx="1098942" cy="1098942"/>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1890B205-8A7C-81BA-6186-40BC88D64FB3}"/>
              </a:ext>
            </a:extLst>
          </p:cNvPr>
          <p:cNvSpPr/>
          <p:nvPr/>
        </p:nvSpPr>
        <p:spPr>
          <a:xfrm>
            <a:off x="3087707" y="4607850"/>
            <a:ext cx="1098942" cy="109894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a:extLst>
              <a:ext uri="{FF2B5EF4-FFF2-40B4-BE49-F238E27FC236}">
                <a16:creationId xmlns:a16="http://schemas.microsoft.com/office/drawing/2014/main" id="{F1992731-0ED4-4AD3-045A-16F4799B9E23}"/>
              </a:ext>
            </a:extLst>
          </p:cNvPr>
          <p:cNvSpPr/>
          <p:nvPr/>
        </p:nvSpPr>
        <p:spPr>
          <a:xfrm>
            <a:off x="5829786" y="4587944"/>
            <a:ext cx="1098942" cy="109894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a:extLst>
              <a:ext uri="{FF2B5EF4-FFF2-40B4-BE49-F238E27FC236}">
                <a16:creationId xmlns:a16="http://schemas.microsoft.com/office/drawing/2014/main" id="{3E8D27F9-7882-6161-903D-C088F9AFB827}"/>
              </a:ext>
            </a:extLst>
          </p:cNvPr>
          <p:cNvSpPr/>
          <p:nvPr/>
        </p:nvSpPr>
        <p:spPr>
          <a:xfrm>
            <a:off x="7537438" y="4596489"/>
            <a:ext cx="1098942" cy="1098942"/>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B5FF33CA-D3E0-D86F-08C6-DE7BA1D57920}"/>
              </a:ext>
            </a:extLst>
          </p:cNvPr>
          <p:cNvSpPr/>
          <p:nvPr/>
        </p:nvSpPr>
        <p:spPr>
          <a:xfrm>
            <a:off x="4211717" y="4596489"/>
            <a:ext cx="1098942" cy="1098942"/>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FD9DA551-BD91-5FF4-2AB3-FF2FA535B09E}"/>
              </a:ext>
            </a:extLst>
          </p:cNvPr>
          <p:cNvSpPr txBox="1"/>
          <p:nvPr/>
        </p:nvSpPr>
        <p:spPr>
          <a:xfrm>
            <a:off x="410146" y="4964561"/>
            <a:ext cx="1098943"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光子</a:t>
            </a:r>
          </a:p>
        </p:txBody>
      </p:sp>
      <p:sp>
        <p:nvSpPr>
          <p:cNvPr id="14" name="テキスト ボックス 13">
            <a:extLst>
              <a:ext uri="{FF2B5EF4-FFF2-40B4-BE49-F238E27FC236}">
                <a16:creationId xmlns:a16="http://schemas.microsoft.com/office/drawing/2014/main" id="{D15A1B2D-E037-37C4-EF56-A3F0EBAACB43}"/>
              </a:ext>
            </a:extLst>
          </p:cNvPr>
          <p:cNvSpPr txBox="1"/>
          <p:nvPr/>
        </p:nvSpPr>
        <p:spPr>
          <a:xfrm>
            <a:off x="1991783" y="4964561"/>
            <a:ext cx="1061441"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電子</a:t>
            </a:r>
          </a:p>
        </p:txBody>
      </p:sp>
      <p:sp>
        <p:nvSpPr>
          <p:cNvPr id="15" name="テキスト ボックス 14">
            <a:extLst>
              <a:ext uri="{FF2B5EF4-FFF2-40B4-BE49-F238E27FC236}">
                <a16:creationId xmlns:a16="http://schemas.microsoft.com/office/drawing/2014/main" id="{2050A429-FF2F-F7B6-397A-EFCCD3D496AE}"/>
              </a:ext>
            </a:extLst>
          </p:cNvPr>
          <p:cNvSpPr txBox="1"/>
          <p:nvPr/>
        </p:nvSpPr>
        <p:spPr>
          <a:xfrm>
            <a:off x="5829783" y="4970047"/>
            <a:ext cx="1080295"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細胞</a:t>
            </a:r>
          </a:p>
        </p:txBody>
      </p:sp>
      <p:sp>
        <p:nvSpPr>
          <p:cNvPr id="16" name="テキスト ボックス 15">
            <a:extLst>
              <a:ext uri="{FF2B5EF4-FFF2-40B4-BE49-F238E27FC236}">
                <a16:creationId xmlns:a16="http://schemas.microsoft.com/office/drawing/2014/main" id="{4280D5B0-E100-91B5-10D0-1F9D459519F7}"/>
              </a:ext>
            </a:extLst>
          </p:cNvPr>
          <p:cNvSpPr txBox="1"/>
          <p:nvPr/>
        </p:nvSpPr>
        <p:spPr>
          <a:xfrm>
            <a:off x="4211716" y="4817563"/>
            <a:ext cx="1098941" cy="707886"/>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原子</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分子</a:t>
            </a:r>
          </a:p>
        </p:txBody>
      </p:sp>
      <p:sp>
        <p:nvSpPr>
          <p:cNvPr id="17" name="テキスト ボックス 16">
            <a:extLst>
              <a:ext uri="{FF2B5EF4-FFF2-40B4-BE49-F238E27FC236}">
                <a16:creationId xmlns:a16="http://schemas.microsoft.com/office/drawing/2014/main" id="{A8F6DB61-C986-684C-F442-D2572CF2136B}"/>
              </a:ext>
            </a:extLst>
          </p:cNvPr>
          <p:cNvSpPr txBox="1"/>
          <p:nvPr/>
        </p:nvSpPr>
        <p:spPr>
          <a:xfrm>
            <a:off x="7537436" y="4961502"/>
            <a:ext cx="1080296"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人間</a:t>
            </a:r>
          </a:p>
        </p:txBody>
      </p:sp>
      <p:sp>
        <p:nvSpPr>
          <p:cNvPr id="18" name="テキスト ボックス 17">
            <a:extLst>
              <a:ext uri="{FF2B5EF4-FFF2-40B4-BE49-F238E27FC236}">
                <a16:creationId xmlns:a16="http://schemas.microsoft.com/office/drawing/2014/main" id="{11710E80-7764-CE7E-BF92-7328E3A59D39}"/>
              </a:ext>
            </a:extLst>
          </p:cNvPr>
          <p:cNvSpPr txBox="1"/>
          <p:nvPr/>
        </p:nvSpPr>
        <p:spPr>
          <a:xfrm>
            <a:off x="2971737" y="4973106"/>
            <a:ext cx="1312231"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原子核</a:t>
            </a:r>
          </a:p>
        </p:txBody>
      </p:sp>
      <p:sp>
        <p:nvSpPr>
          <p:cNvPr id="19" name="テキスト ボックス 18">
            <a:extLst>
              <a:ext uri="{FF2B5EF4-FFF2-40B4-BE49-F238E27FC236}">
                <a16:creationId xmlns:a16="http://schemas.microsoft.com/office/drawing/2014/main" id="{5B0B511A-F6A4-9360-2EDE-A5327078B8A8}"/>
              </a:ext>
            </a:extLst>
          </p:cNvPr>
          <p:cNvSpPr txBox="1"/>
          <p:nvPr/>
        </p:nvSpPr>
        <p:spPr>
          <a:xfrm>
            <a:off x="386736" y="5924884"/>
            <a:ext cx="1261884"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大きさはない</a:t>
            </a:r>
          </a:p>
        </p:txBody>
      </p:sp>
      <p:sp>
        <p:nvSpPr>
          <p:cNvPr id="20" name="テキスト ボックス 19">
            <a:extLst>
              <a:ext uri="{FF2B5EF4-FFF2-40B4-BE49-F238E27FC236}">
                <a16:creationId xmlns:a16="http://schemas.microsoft.com/office/drawing/2014/main" id="{21634F8A-8F12-2FD1-13C4-D7FA0A2DB643}"/>
              </a:ext>
            </a:extLst>
          </p:cNvPr>
          <p:cNvSpPr txBox="1"/>
          <p:nvPr/>
        </p:nvSpPr>
        <p:spPr>
          <a:xfrm>
            <a:off x="1955518" y="5924883"/>
            <a:ext cx="1140056" cy="307777"/>
          </a:xfrm>
          <a:prstGeom prst="rect">
            <a:avLst/>
          </a:prstGeom>
          <a:noFill/>
        </p:spPr>
        <p:txBody>
          <a:bodyPr wrap="none" rtlCol="0">
            <a:spAutoFit/>
          </a:bodyPr>
          <a:lstStyle/>
          <a:p>
            <a:pPr algn="ctr"/>
            <a:r>
              <a:rPr kumimoji="1" lang="en-US" altLang="ja-JP" sz="1400" dirty="0">
                <a:solidFill>
                  <a:srgbClr val="0432FF"/>
                </a:solidFill>
                <a:latin typeface="Meiryo" panose="020B0604030504040204" pitchFamily="34" charset="-128"/>
                <a:ea typeface="Meiryo" panose="020B0604030504040204" pitchFamily="34" charset="-128"/>
              </a:rPr>
              <a:t>10</a:t>
            </a:r>
            <a:r>
              <a:rPr kumimoji="1" lang="en-US" altLang="ja-JP" sz="1400" baseline="30000" dirty="0">
                <a:solidFill>
                  <a:srgbClr val="0432FF"/>
                </a:solidFill>
                <a:latin typeface="Meiryo" panose="020B0604030504040204" pitchFamily="34" charset="-128"/>
                <a:ea typeface="Meiryo" panose="020B0604030504040204" pitchFamily="34" charset="-128"/>
              </a:rPr>
              <a:t>-18</a:t>
            </a:r>
            <a:r>
              <a:rPr kumimoji="1" lang="en-US" altLang="ja-JP" sz="1400" dirty="0">
                <a:solidFill>
                  <a:srgbClr val="0432FF"/>
                </a:solidFill>
                <a:latin typeface="Meiryo" panose="020B0604030504040204" pitchFamily="34" charset="-128"/>
                <a:ea typeface="Meiryo" panose="020B0604030504040204" pitchFamily="34" charset="-128"/>
              </a:rPr>
              <a:t>m</a:t>
            </a:r>
            <a:r>
              <a:rPr kumimoji="1" lang="ja-JP" altLang="en-US" sz="1400">
                <a:solidFill>
                  <a:srgbClr val="0432FF"/>
                </a:solidFill>
                <a:latin typeface="Meiryo" panose="020B0604030504040204" pitchFamily="34" charset="-128"/>
                <a:ea typeface="Meiryo" panose="020B0604030504040204" pitchFamily="34" charset="-128"/>
              </a:rPr>
              <a:t>以下</a:t>
            </a:r>
          </a:p>
        </p:txBody>
      </p:sp>
      <p:sp>
        <p:nvSpPr>
          <p:cNvPr id="21" name="テキスト ボックス 20">
            <a:extLst>
              <a:ext uri="{FF2B5EF4-FFF2-40B4-BE49-F238E27FC236}">
                <a16:creationId xmlns:a16="http://schemas.microsoft.com/office/drawing/2014/main" id="{11081FB7-CCAC-C08A-A8EB-4C001C03CFF1}"/>
              </a:ext>
            </a:extLst>
          </p:cNvPr>
          <p:cNvSpPr txBox="1"/>
          <p:nvPr/>
        </p:nvSpPr>
        <p:spPr>
          <a:xfrm>
            <a:off x="3052303" y="5924883"/>
            <a:ext cx="1140056" cy="307777"/>
          </a:xfrm>
          <a:prstGeom prst="rect">
            <a:avLst/>
          </a:prstGeom>
          <a:noFill/>
        </p:spPr>
        <p:txBody>
          <a:bodyPr wrap="none" rtlCol="0">
            <a:spAutoFit/>
          </a:bodyPr>
          <a:lstStyle/>
          <a:p>
            <a:pPr algn="ctr"/>
            <a:r>
              <a:rPr kumimoji="1" lang="en-US" altLang="ja-JP" sz="1400" dirty="0">
                <a:solidFill>
                  <a:srgbClr val="0432FF"/>
                </a:solidFill>
                <a:latin typeface="Meiryo" panose="020B0604030504040204" pitchFamily="34" charset="-128"/>
                <a:ea typeface="Meiryo" panose="020B0604030504040204" pitchFamily="34" charset="-128"/>
              </a:rPr>
              <a:t>10</a:t>
            </a:r>
            <a:r>
              <a:rPr kumimoji="1" lang="en-US" altLang="ja-JP" sz="1400" baseline="30000" dirty="0">
                <a:solidFill>
                  <a:srgbClr val="0432FF"/>
                </a:solidFill>
                <a:latin typeface="Meiryo" panose="020B0604030504040204" pitchFamily="34" charset="-128"/>
                <a:ea typeface="Meiryo" panose="020B0604030504040204" pitchFamily="34" charset="-128"/>
              </a:rPr>
              <a:t>-14</a:t>
            </a:r>
            <a:r>
              <a:rPr kumimoji="1" lang="en-US" altLang="ja-JP" sz="1400" dirty="0">
                <a:solidFill>
                  <a:srgbClr val="0432FF"/>
                </a:solidFill>
                <a:latin typeface="Meiryo" panose="020B0604030504040204" pitchFamily="34" charset="-128"/>
                <a:ea typeface="Meiryo" panose="020B0604030504040204" pitchFamily="34" charset="-128"/>
              </a:rPr>
              <a:t>m</a:t>
            </a:r>
            <a:r>
              <a:rPr kumimoji="1" lang="ja-JP" altLang="en-US" sz="1400">
                <a:solidFill>
                  <a:srgbClr val="0432FF"/>
                </a:solidFill>
                <a:latin typeface="Meiryo" panose="020B0604030504040204" pitchFamily="34" charset="-128"/>
                <a:ea typeface="Meiryo" panose="020B0604030504040204" pitchFamily="34" charset="-128"/>
              </a:rPr>
              <a:t>程度</a:t>
            </a:r>
          </a:p>
        </p:txBody>
      </p:sp>
      <p:sp>
        <p:nvSpPr>
          <p:cNvPr id="22" name="テキスト ボックス 21">
            <a:extLst>
              <a:ext uri="{FF2B5EF4-FFF2-40B4-BE49-F238E27FC236}">
                <a16:creationId xmlns:a16="http://schemas.microsoft.com/office/drawing/2014/main" id="{7D763895-840A-1E82-5E27-29F22F913F11}"/>
              </a:ext>
            </a:extLst>
          </p:cNvPr>
          <p:cNvSpPr txBox="1"/>
          <p:nvPr/>
        </p:nvSpPr>
        <p:spPr>
          <a:xfrm>
            <a:off x="4191773" y="5924883"/>
            <a:ext cx="1140056" cy="307777"/>
          </a:xfrm>
          <a:prstGeom prst="rect">
            <a:avLst/>
          </a:prstGeom>
          <a:noFill/>
        </p:spPr>
        <p:txBody>
          <a:bodyPr wrap="none" rtlCol="0">
            <a:spAutoFit/>
          </a:bodyPr>
          <a:lstStyle/>
          <a:p>
            <a:pPr algn="ctr"/>
            <a:r>
              <a:rPr kumimoji="1" lang="en-US" altLang="ja-JP" sz="1400" dirty="0">
                <a:solidFill>
                  <a:srgbClr val="0432FF"/>
                </a:solidFill>
                <a:latin typeface="Meiryo" panose="020B0604030504040204" pitchFamily="34" charset="-128"/>
                <a:ea typeface="Meiryo" panose="020B0604030504040204" pitchFamily="34" charset="-128"/>
              </a:rPr>
              <a:t>10</a:t>
            </a:r>
            <a:r>
              <a:rPr kumimoji="1" lang="en-US" altLang="ja-JP" sz="1400" baseline="30000" dirty="0">
                <a:solidFill>
                  <a:srgbClr val="0432FF"/>
                </a:solidFill>
                <a:latin typeface="Meiryo" panose="020B0604030504040204" pitchFamily="34" charset="-128"/>
                <a:ea typeface="Meiryo" panose="020B0604030504040204" pitchFamily="34" charset="-128"/>
              </a:rPr>
              <a:t>-10</a:t>
            </a:r>
            <a:r>
              <a:rPr kumimoji="1" lang="en-US" altLang="ja-JP" sz="1400" dirty="0">
                <a:solidFill>
                  <a:srgbClr val="0432FF"/>
                </a:solidFill>
                <a:latin typeface="Meiryo" panose="020B0604030504040204" pitchFamily="34" charset="-128"/>
                <a:ea typeface="Meiryo" panose="020B0604030504040204" pitchFamily="34" charset="-128"/>
              </a:rPr>
              <a:t>m</a:t>
            </a:r>
            <a:r>
              <a:rPr kumimoji="1" lang="ja-JP" altLang="en-US" sz="1400">
                <a:solidFill>
                  <a:srgbClr val="0432FF"/>
                </a:solidFill>
                <a:latin typeface="Meiryo" panose="020B0604030504040204" pitchFamily="34" charset="-128"/>
                <a:ea typeface="Meiryo" panose="020B0604030504040204" pitchFamily="34" charset="-128"/>
              </a:rPr>
              <a:t>程度</a:t>
            </a:r>
          </a:p>
        </p:txBody>
      </p:sp>
      <p:sp>
        <p:nvSpPr>
          <p:cNvPr id="23" name="テキスト ボックス 22">
            <a:extLst>
              <a:ext uri="{FF2B5EF4-FFF2-40B4-BE49-F238E27FC236}">
                <a16:creationId xmlns:a16="http://schemas.microsoft.com/office/drawing/2014/main" id="{373A7AB3-0F87-6BFB-7714-AA081CAC00B7}"/>
              </a:ext>
            </a:extLst>
          </p:cNvPr>
          <p:cNvSpPr txBox="1"/>
          <p:nvPr/>
        </p:nvSpPr>
        <p:spPr>
          <a:xfrm>
            <a:off x="5836771" y="5924883"/>
            <a:ext cx="1066318" cy="307777"/>
          </a:xfrm>
          <a:prstGeom prst="rect">
            <a:avLst/>
          </a:prstGeom>
          <a:noFill/>
        </p:spPr>
        <p:txBody>
          <a:bodyPr wrap="none" rtlCol="0">
            <a:spAutoFit/>
          </a:bodyPr>
          <a:lstStyle/>
          <a:p>
            <a:pPr algn="ctr"/>
            <a:r>
              <a:rPr kumimoji="1" lang="en-US" altLang="ja-JP" sz="1400" dirty="0">
                <a:solidFill>
                  <a:schemeClr val="accent3">
                    <a:lumMod val="50000"/>
                  </a:schemeClr>
                </a:solidFill>
                <a:latin typeface="Meiryo" panose="020B0604030504040204" pitchFamily="34" charset="-128"/>
                <a:ea typeface="Meiryo" panose="020B0604030504040204" pitchFamily="34" charset="-128"/>
              </a:rPr>
              <a:t>10</a:t>
            </a:r>
            <a:r>
              <a:rPr kumimoji="1" lang="en-US" altLang="ja-JP" sz="1400" baseline="30000" dirty="0">
                <a:solidFill>
                  <a:schemeClr val="accent3">
                    <a:lumMod val="50000"/>
                  </a:schemeClr>
                </a:solidFill>
                <a:latin typeface="Meiryo" panose="020B0604030504040204" pitchFamily="34" charset="-128"/>
                <a:ea typeface="Meiryo" panose="020B0604030504040204" pitchFamily="34" charset="-128"/>
              </a:rPr>
              <a:t>-5</a:t>
            </a:r>
            <a:r>
              <a:rPr kumimoji="1" lang="en-US" altLang="ja-JP" sz="1400" dirty="0">
                <a:solidFill>
                  <a:schemeClr val="accent3">
                    <a:lumMod val="50000"/>
                  </a:schemeClr>
                </a:solidFill>
                <a:latin typeface="Meiryo" panose="020B0604030504040204" pitchFamily="34" charset="-128"/>
                <a:ea typeface="Meiryo" panose="020B0604030504040204" pitchFamily="34" charset="-128"/>
              </a:rPr>
              <a:t>m</a:t>
            </a:r>
            <a:r>
              <a:rPr kumimoji="1" lang="ja-JP" altLang="en-US" sz="1400">
                <a:solidFill>
                  <a:schemeClr val="accent3">
                    <a:lumMod val="50000"/>
                  </a:schemeClr>
                </a:solidFill>
                <a:latin typeface="Meiryo" panose="020B0604030504040204" pitchFamily="34" charset="-128"/>
                <a:ea typeface="Meiryo" panose="020B0604030504040204" pitchFamily="34" charset="-128"/>
              </a:rPr>
              <a:t>程度</a:t>
            </a:r>
          </a:p>
        </p:txBody>
      </p:sp>
      <p:sp>
        <p:nvSpPr>
          <p:cNvPr id="24" name="テキスト ボックス 23">
            <a:extLst>
              <a:ext uri="{FF2B5EF4-FFF2-40B4-BE49-F238E27FC236}">
                <a16:creationId xmlns:a16="http://schemas.microsoft.com/office/drawing/2014/main" id="{D9A4DAAB-D675-A7CB-0705-CDDCE9991833}"/>
              </a:ext>
            </a:extLst>
          </p:cNvPr>
          <p:cNvSpPr txBox="1"/>
          <p:nvPr/>
        </p:nvSpPr>
        <p:spPr>
          <a:xfrm>
            <a:off x="7673174" y="5916337"/>
            <a:ext cx="827470" cy="307777"/>
          </a:xfrm>
          <a:prstGeom prst="rect">
            <a:avLst/>
          </a:prstGeom>
          <a:noFill/>
        </p:spPr>
        <p:txBody>
          <a:bodyPr wrap="none" rtlCol="0">
            <a:spAutoFit/>
          </a:bodyPr>
          <a:lstStyle/>
          <a:p>
            <a:pPr algn="ctr"/>
            <a:r>
              <a:rPr kumimoji="1" lang="en-US" altLang="ja-JP" sz="1400" dirty="0">
                <a:solidFill>
                  <a:schemeClr val="accent3">
                    <a:lumMod val="50000"/>
                  </a:schemeClr>
                </a:solidFill>
                <a:latin typeface="Meiryo" panose="020B0604030504040204" pitchFamily="34" charset="-128"/>
                <a:ea typeface="Meiryo" panose="020B0604030504040204" pitchFamily="34" charset="-128"/>
              </a:rPr>
              <a:t>1m</a:t>
            </a:r>
            <a:r>
              <a:rPr kumimoji="1" lang="ja-JP" altLang="en-US" sz="1400">
                <a:solidFill>
                  <a:schemeClr val="accent3">
                    <a:lumMod val="50000"/>
                  </a:schemeClr>
                </a:solidFill>
                <a:latin typeface="Meiryo" panose="020B0604030504040204" pitchFamily="34" charset="-128"/>
                <a:ea typeface="Meiryo" panose="020B0604030504040204" pitchFamily="34" charset="-128"/>
              </a:rPr>
              <a:t>以上</a:t>
            </a:r>
          </a:p>
        </p:txBody>
      </p:sp>
      <p:sp>
        <p:nvSpPr>
          <p:cNvPr id="26" name="右矢印 25">
            <a:extLst>
              <a:ext uri="{FF2B5EF4-FFF2-40B4-BE49-F238E27FC236}">
                <a16:creationId xmlns:a16="http://schemas.microsoft.com/office/drawing/2014/main" id="{88B3592B-1F4C-DDA6-1CD0-04A604F7D13A}"/>
              </a:ext>
            </a:extLst>
          </p:cNvPr>
          <p:cNvSpPr/>
          <p:nvPr/>
        </p:nvSpPr>
        <p:spPr>
          <a:xfrm>
            <a:off x="428796" y="2276872"/>
            <a:ext cx="8286408" cy="1743553"/>
          </a:xfrm>
          <a:prstGeom prst="rightArrow">
            <a:avLst/>
          </a:prstGeom>
          <a:gradFill flip="none" rotWithShape="1">
            <a:gsLst>
              <a:gs pos="23000">
                <a:srgbClr val="00B0F0"/>
              </a:gs>
              <a:gs pos="0">
                <a:srgbClr val="FFC000"/>
              </a:gs>
              <a:gs pos="69000">
                <a:schemeClr val="accent3">
                  <a:lumMod val="75000"/>
                </a:schemeClr>
              </a:gs>
              <a:gs pos="44000">
                <a:srgbClr val="0070C0"/>
              </a:gs>
              <a:gs pos="100000">
                <a:schemeClr val="accent3">
                  <a:lumMod val="5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BAC8447C-C46B-1A3E-CD73-EEBD48F146E3}"/>
              </a:ext>
            </a:extLst>
          </p:cNvPr>
          <p:cNvSpPr txBox="1"/>
          <p:nvPr/>
        </p:nvSpPr>
        <p:spPr>
          <a:xfrm>
            <a:off x="1217524" y="3212976"/>
            <a:ext cx="3595856"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量子効果（量子特有の振る舞い）が現れる</a:t>
            </a:r>
          </a:p>
        </p:txBody>
      </p:sp>
      <p:sp>
        <p:nvSpPr>
          <p:cNvPr id="28" name="テキスト ボックス 27">
            <a:extLst>
              <a:ext uri="{FF2B5EF4-FFF2-40B4-BE49-F238E27FC236}">
                <a16:creationId xmlns:a16="http://schemas.microsoft.com/office/drawing/2014/main" id="{E40BB6AD-CFFE-2798-297F-DC0E592EE215}"/>
              </a:ext>
            </a:extLst>
          </p:cNvPr>
          <p:cNvSpPr txBox="1"/>
          <p:nvPr/>
        </p:nvSpPr>
        <p:spPr>
          <a:xfrm>
            <a:off x="5994040" y="3212976"/>
            <a:ext cx="1800493"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量子効果が現れない</a:t>
            </a:r>
          </a:p>
        </p:txBody>
      </p:sp>
      <p:sp>
        <p:nvSpPr>
          <p:cNvPr id="29" name="テキスト ボックス 28">
            <a:extLst>
              <a:ext uri="{FF2B5EF4-FFF2-40B4-BE49-F238E27FC236}">
                <a16:creationId xmlns:a16="http://schemas.microsoft.com/office/drawing/2014/main" id="{13404E48-91E4-1F40-E78E-37688E242F01}"/>
              </a:ext>
            </a:extLst>
          </p:cNvPr>
          <p:cNvSpPr txBox="1"/>
          <p:nvPr/>
        </p:nvSpPr>
        <p:spPr>
          <a:xfrm>
            <a:off x="6199236" y="2852936"/>
            <a:ext cx="1338829"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マクロ世界</a:t>
            </a:r>
          </a:p>
        </p:txBody>
      </p:sp>
      <p:sp>
        <p:nvSpPr>
          <p:cNvPr id="30" name="テキスト ボックス 29">
            <a:extLst>
              <a:ext uri="{FF2B5EF4-FFF2-40B4-BE49-F238E27FC236}">
                <a16:creationId xmlns:a16="http://schemas.microsoft.com/office/drawing/2014/main" id="{E7EE2892-D329-6F01-62EA-24638B938494}"/>
              </a:ext>
            </a:extLst>
          </p:cNvPr>
          <p:cNvSpPr txBox="1"/>
          <p:nvPr/>
        </p:nvSpPr>
        <p:spPr>
          <a:xfrm>
            <a:off x="2369318" y="2852936"/>
            <a:ext cx="1338829"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ミ</a:t>
            </a:r>
            <a:r>
              <a:rPr kumimoji="1" lang="ja-JP" altLang="en-US" b="1">
                <a:solidFill>
                  <a:schemeClr val="bg1"/>
                </a:solidFill>
                <a:latin typeface="Meiryo" panose="020B0604030504040204" pitchFamily="34" charset="-128"/>
                <a:ea typeface="Meiryo" panose="020B0604030504040204" pitchFamily="34" charset="-128"/>
              </a:rPr>
              <a:t>クロ世界</a:t>
            </a:r>
          </a:p>
        </p:txBody>
      </p:sp>
      <p:sp>
        <p:nvSpPr>
          <p:cNvPr id="31" name="テキスト ボックス 30">
            <a:extLst>
              <a:ext uri="{FF2B5EF4-FFF2-40B4-BE49-F238E27FC236}">
                <a16:creationId xmlns:a16="http://schemas.microsoft.com/office/drawing/2014/main" id="{C0B14398-C350-A4F7-B350-E918CAC601B2}"/>
              </a:ext>
            </a:extLst>
          </p:cNvPr>
          <p:cNvSpPr txBox="1"/>
          <p:nvPr/>
        </p:nvSpPr>
        <p:spPr>
          <a:xfrm>
            <a:off x="7663858" y="1344335"/>
            <a:ext cx="670376" cy="461665"/>
          </a:xfrm>
          <a:prstGeom prst="rect">
            <a:avLst/>
          </a:prstGeom>
          <a:noFill/>
        </p:spPr>
        <p:txBody>
          <a:bodyPr wrap="none" rtlCol="0">
            <a:spAutoFit/>
          </a:bodyPr>
          <a:lstStyle/>
          <a:p>
            <a:pPr algn="ctr"/>
            <a:r>
              <a:rPr kumimoji="1" lang="en-US" altLang="ja-JP" sz="2400" dirty="0">
                <a:solidFill>
                  <a:schemeClr val="accent3">
                    <a:lumMod val="75000"/>
                  </a:schemeClr>
                </a:solidFill>
                <a:latin typeface="Meiryo" panose="020B0604030504040204" pitchFamily="34" charset="-128"/>
                <a:ea typeface="Meiryo" panose="020B0604030504040204" pitchFamily="34" charset="-128"/>
              </a:rPr>
              <a:t>1m</a:t>
            </a:r>
            <a:endParaRPr kumimoji="1" lang="ja-JP" altLang="en-US" sz="2400">
              <a:solidFill>
                <a:schemeClr val="accent3">
                  <a:lumMod val="75000"/>
                </a:schemeClr>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9A80B6E1-FDCB-DA3C-0F55-9D3B6C473EE1}"/>
              </a:ext>
            </a:extLst>
          </p:cNvPr>
          <p:cNvSpPr txBox="1"/>
          <p:nvPr/>
        </p:nvSpPr>
        <p:spPr>
          <a:xfrm>
            <a:off x="5853893" y="1344336"/>
            <a:ext cx="1079142" cy="461665"/>
          </a:xfrm>
          <a:prstGeom prst="rect">
            <a:avLst/>
          </a:prstGeom>
          <a:noFill/>
        </p:spPr>
        <p:txBody>
          <a:bodyPr wrap="none" rtlCol="0">
            <a:spAutoFit/>
          </a:bodyPr>
          <a:lstStyle/>
          <a:p>
            <a:pPr algn="ctr"/>
            <a:r>
              <a:rPr kumimoji="1" lang="en-US" altLang="ja-JP" sz="2400" dirty="0">
                <a:solidFill>
                  <a:schemeClr val="accent3">
                    <a:lumMod val="75000"/>
                  </a:schemeClr>
                </a:solidFill>
                <a:latin typeface="Meiryo" panose="020B0604030504040204" pitchFamily="34" charset="-128"/>
                <a:ea typeface="Meiryo" panose="020B0604030504040204" pitchFamily="34" charset="-128"/>
              </a:rPr>
              <a:t>10</a:t>
            </a:r>
            <a:r>
              <a:rPr kumimoji="1" lang="en-US" altLang="ja-JP" sz="2400" baseline="30000" dirty="0">
                <a:solidFill>
                  <a:schemeClr val="accent3">
                    <a:lumMod val="75000"/>
                  </a:schemeClr>
                </a:solidFill>
                <a:latin typeface="Meiryo" panose="020B0604030504040204" pitchFamily="34" charset="-128"/>
                <a:ea typeface="Meiryo" panose="020B0604030504040204" pitchFamily="34" charset="-128"/>
              </a:rPr>
              <a:t>-5</a:t>
            </a:r>
            <a:r>
              <a:rPr kumimoji="1" lang="en-US" altLang="ja-JP" sz="2400" dirty="0">
                <a:solidFill>
                  <a:schemeClr val="accent3">
                    <a:lumMod val="75000"/>
                  </a:schemeClr>
                </a:solidFill>
                <a:latin typeface="Meiryo" panose="020B0604030504040204" pitchFamily="34" charset="-128"/>
                <a:ea typeface="Meiryo" panose="020B0604030504040204" pitchFamily="34" charset="-128"/>
              </a:rPr>
              <a:t>m</a:t>
            </a:r>
            <a:endParaRPr kumimoji="1" lang="ja-JP" altLang="en-US" sz="2400">
              <a:solidFill>
                <a:schemeClr val="accent3">
                  <a:lumMod val="75000"/>
                </a:schemeClr>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6EB8EBD1-143B-548F-9752-1C042E36C76C}"/>
              </a:ext>
            </a:extLst>
          </p:cNvPr>
          <p:cNvSpPr txBox="1"/>
          <p:nvPr/>
        </p:nvSpPr>
        <p:spPr>
          <a:xfrm>
            <a:off x="4135296" y="1347109"/>
            <a:ext cx="1079142" cy="461665"/>
          </a:xfrm>
          <a:prstGeom prst="rect">
            <a:avLst/>
          </a:prstGeom>
          <a:noFill/>
        </p:spPr>
        <p:txBody>
          <a:bodyPr wrap="none" rtlCol="0">
            <a:spAutoFit/>
          </a:bodyPr>
          <a:lstStyle/>
          <a:p>
            <a:pPr algn="ctr"/>
            <a:r>
              <a:rPr kumimoji="1" lang="en-US" altLang="ja-JP" sz="2400" dirty="0">
                <a:solidFill>
                  <a:srgbClr val="0432FF"/>
                </a:solidFill>
                <a:latin typeface="Meiryo" panose="020B0604030504040204" pitchFamily="34" charset="-128"/>
                <a:ea typeface="Meiryo" panose="020B0604030504040204" pitchFamily="34" charset="-128"/>
              </a:rPr>
              <a:t>10</a:t>
            </a:r>
            <a:r>
              <a:rPr kumimoji="1" lang="en-US" altLang="ja-JP" sz="2400" baseline="30000" dirty="0">
                <a:solidFill>
                  <a:srgbClr val="0432FF"/>
                </a:solidFill>
                <a:latin typeface="Meiryo" panose="020B0604030504040204" pitchFamily="34" charset="-128"/>
                <a:ea typeface="Meiryo" panose="020B0604030504040204" pitchFamily="34" charset="-128"/>
              </a:rPr>
              <a:t>-5</a:t>
            </a:r>
            <a:r>
              <a:rPr kumimoji="1" lang="en-US" altLang="ja-JP" sz="2400" dirty="0">
                <a:solidFill>
                  <a:srgbClr val="0432FF"/>
                </a:solidFill>
                <a:latin typeface="Meiryo" panose="020B0604030504040204" pitchFamily="34" charset="-128"/>
                <a:ea typeface="Meiryo" panose="020B0604030504040204" pitchFamily="34" charset="-128"/>
              </a:rPr>
              <a:t>m</a:t>
            </a:r>
            <a:endParaRPr kumimoji="1" lang="ja-JP" altLang="en-US" sz="2400">
              <a:solidFill>
                <a:srgbClr val="0432FF"/>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D3539DBF-996D-8F3B-2A6D-587E7B5543BC}"/>
              </a:ext>
            </a:extLst>
          </p:cNvPr>
          <p:cNvSpPr txBox="1"/>
          <p:nvPr/>
        </p:nvSpPr>
        <p:spPr>
          <a:xfrm>
            <a:off x="2484017" y="1344335"/>
            <a:ext cx="1207382" cy="461665"/>
          </a:xfrm>
          <a:prstGeom prst="rect">
            <a:avLst/>
          </a:prstGeom>
          <a:noFill/>
        </p:spPr>
        <p:txBody>
          <a:bodyPr wrap="none" rtlCol="0">
            <a:spAutoFit/>
          </a:bodyPr>
          <a:lstStyle/>
          <a:p>
            <a:pPr algn="ctr"/>
            <a:r>
              <a:rPr kumimoji="1" lang="en-US" altLang="ja-JP" sz="2400" dirty="0">
                <a:solidFill>
                  <a:srgbClr val="0432FF"/>
                </a:solidFill>
                <a:latin typeface="Meiryo" panose="020B0604030504040204" pitchFamily="34" charset="-128"/>
                <a:ea typeface="Meiryo" panose="020B0604030504040204" pitchFamily="34" charset="-128"/>
              </a:rPr>
              <a:t>10</a:t>
            </a:r>
            <a:r>
              <a:rPr kumimoji="1" lang="en-US" altLang="ja-JP" sz="2400" baseline="30000" dirty="0">
                <a:solidFill>
                  <a:srgbClr val="0432FF"/>
                </a:solidFill>
                <a:latin typeface="Meiryo" panose="020B0604030504040204" pitchFamily="34" charset="-128"/>
                <a:ea typeface="Meiryo" panose="020B0604030504040204" pitchFamily="34" charset="-128"/>
              </a:rPr>
              <a:t>-15</a:t>
            </a:r>
            <a:r>
              <a:rPr kumimoji="1" lang="en-US" altLang="ja-JP" sz="2400" dirty="0">
                <a:solidFill>
                  <a:srgbClr val="0432FF"/>
                </a:solidFill>
                <a:latin typeface="Meiryo" panose="020B0604030504040204" pitchFamily="34" charset="-128"/>
                <a:ea typeface="Meiryo" panose="020B0604030504040204" pitchFamily="34" charset="-128"/>
              </a:rPr>
              <a:t>m</a:t>
            </a:r>
            <a:endParaRPr kumimoji="1" lang="ja-JP" altLang="en-US" sz="2400">
              <a:solidFill>
                <a:srgbClr val="043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20583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423F5832-188A-E343-BA96-2A59C1166F01}"/>
              </a:ext>
            </a:extLst>
          </p:cNvPr>
          <p:cNvSpPr/>
          <p:nvPr/>
        </p:nvSpPr>
        <p:spPr>
          <a:xfrm>
            <a:off x="82392" y="759965"/>
            <a:ext cx="8958342" cy="500170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55C33555-FEF7-C143-ACAF-5885AC9B9A91}"/>
              </a:ext>
            </a:extLst>
          </p:cNvPr>
          <p:cNvSpPr/>
          <p:nvPr/>
        </p:nvSpPr>
        <p:spPr>
          <a:xfrm>
            <a:off x="323528" y="908720"/>
            <a:ext cx="4248472" cy="468052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タイトル 4">
            <a:extLst>
              <a:ext uri="{FF2B5EF4-FFF2-40B4-BE49-F238E27FC236}">
                <a16:creationId xmlns:a16="http://schemas.microsoft.com/office/drawing/2014/main" id="{DFE7604A-DC1B-504B-82C7-06CE08FFED04}"/>
              </a:ext>
            </a:extLst>
          </p:cNvPr>
          <p:cNvSpPr>
            <a:spLocks noGrp="1"/>
          </p:cNvSpPr>
          <p:nvPr>
            <p:ph type="title"/>
          </p:nvPr>
        </p:nvSpPr>
        <p:spPr>
          <a:xfrm>
            <a:off x="457200" y="274638"/>
            <a:ext cx="8686800" cy="416221"/>
          </a:xfrm>
        </p:spPr>
        <p:txBody>
          <a:bodyPr/>
          <a:lstStyle/>
          <a:p>
            <a:r>
              <a:rPr kumimoji="1" lang="ja-JP" altLang="en-US"/>
              <a:t>２つの物理学</a:t>
            </a:r>
          </a:p>
        </p:txBody>
      </p:sp>
      <p:sp>
        <p:nvSpPr>
          <p:cNvPr id="4" name="スライド番号プレースホルダー 3">
            <a:extLst>
              <a:ext uri="{FF2B5EF4-FFF2-40B4-BE49-F238E27FC236}">
                <a16:creationId xmlns:a16="http://schemas.microsoft.com/office/drawing/2014/main" id="{711CD14E-8C17-2A4E-B900-BCDE5A80AE47}"/>
              </a:ext>
            </a:extLst>
          </p:cNvPr>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pic>
        <p:nvPicPr>
          <p:cNvPr id="7" name="図 6">
            <a:extLst>
              <a:ext uri="{FF2B5EF4-FFF2-40B4-BE49-F238E27FC236}">
                <a16:creationId xmlns:a16="http://schemas.microsoft.com/office/drawing/2014/main" id="{C826A0AB-B115-D848-BA35-0D36474E088F}"/>
              </a:ext>
            </a:extLst>
          </p:cNvPr>
          <p:cNvPicPr>
            <a:picLocks noChangeAspect="1"/>
          </p:cNvPicPr>
          <p:nvPr/>
        </p:nvPicPr>
        <p:blipFill>
          <a:blip r:embed="rId2"/>
          <a:stretch>
            <a:fillRect/>
          </a:stretch>
        </p:blipFill>
        <p:spPr>
          <a:xfrm>
            <a:off x="6022098" y="4489108"/>
            <a:ext cx="795034" cy="795034"/>
          </a:xfrm>
          <a:prstGeom prst="rect">
            <a:avLst/>
          </a:prstGeom>
        </p:spPr>
      </p:pic>
      <p:sp>
        <p:nvSpPr>
          <p:cNvPr id="9" name="正方形/長方形 8">
            <a:extLst>
              <a:ext uri="{FF2B5EF4-FFF2-40B4-BE49-F238E27FC236}">
                <a16:creationId xmlns:a16="http://schemas.microsoft.com/office/drawing/2014/main" id="{BF667577-D9D3-5845-8C06-BE7786778993}"/>
              </a:ext>
            </a:extLst>
          </p:cNvPr>
          <p:cNvSpPr/>
          <p:nvPr/>
        </p:nvSpPr>
        <p:spPr>
          <a:xfrm>
            <a:off x="559768" y="2499672"/>
            <a:ext cx="3466728" cy="584775"/>
          </a:xfrm>
          <a:prstGeom prst="rect">
            <a:avLst/>
          </a:prstGeom>
        </p:spPr>
        <p:txBody>
          <a:bodyPr wrap="square">
            <a:spAutoFit/>
          </a:bodyPr>
          <a:lstStyle/>
          <a:p>
            <a:r>
              <a:rPr lang="ja-JP" altLang="en-US" sz="1600" b="1" u="sng">
                <a:solidFill>
                  <a:srgbClr val="0432FF"/>
                </a:solidFill>
                <a:latin typeface="Meiryo" panose="020B0604030504040204" pitchFamily="34" charset="-128"/>
                <a:ea typeface="Meiryo" panose="020B0604030504040204" pitchFamily="34" charset="-128"/>
              </a:rPr>
              <a:t>目に見える</a:t>
            </a:r>
            <a:r>
              <a:rPr lang="ja-JP" altLang="en-US" sz="1600">
                <a:solidFill>
                  <a:srgbClr val="0432FF"/>
                </a:solidFill>
                <a:latin typeface="Meiryo" panose="020B0604030504040204" pitchFamily="34" charset="-128"/>
                <a:ea typeface="Meiryo" panose="020B0604030504040204" pitchFamily="34" charset="-128"/>
              </a:rPr>
              <a:t>モノの動きや天体など、マクロな物体の運動を取り扱う学問</a:t>
            </a:r>
          </a:p>
        </p:txBody>
      </p:sp>
      <p:sp>
        <p:nvSpPr>
          <p:cNvPr id="10" name="正方形/長方形 9">
            <a:extLst>
              <a:ext uri="{FF2B5EF4-FFF2-40B4-BE49-F238E27FC236}">
                <a16:creationId xmlns:a16="http://schemas.microsoft.com/office/drawing/2014/main" id="{6BDC75D3-1780-8647-92E1-0A8B9173A79C}"/>
              </a:ext>
            </a:extLst>
          </p:cNvPr>
          <p:cNvSpPr/>
          <p:nvPr/>
        </p:nvSpPr>
        <p:spPr>
          <a:xfrm>
            <a:off x="5117506" y="2498905"/>
            <a:ext cx="3466728" cy="584775"/>
          </a:xfrm>
          <a:prstGeom prst="rect">
            <a:avLst/>
          </a:prstGeom>
        </p:spPr>
        <p:txBody>
          <a:bodyPr wrap="square">
            <a:spAutoFit/>
          </a:bodyPr>
          <a:lstStyle/>
          <a:p>
            <a:r>
              <a:rPr lang="ja-JP" altLang="en-US" sz="1600">
                <a:solidFill>
                  <a:srgbClr val="0432FF"/>
                </a:solidFill>
                <a:latin typeface="Meiryo" panose="020B0604030504040204" pitchFamily="34" charset="-128"/>
                <a:ea typeface="Meiryo" panose="020B0604030504040204" pitchFamily="34" charset="-128"/>
              </a:rPr>
              <a:t> </a:t>
            </a:r>
            <a:r>
              <a:rPr lang="ja-JP" altLang="en-US" sz="1600" b="1" u="sng">
                <a:solidFill>
                  <a:srgbClr val="0432FF"/>
                </a:solidFill>
                <a:latin typeface="Meiryo" panose="020B0604030504040204" pitchFamily="34" charset="-128"/>
                <a:ea typeface="Meiryo" panose="020B0604030504040204" pitchFamily="34" charset="-128"/>
              </a:rPr>
              <a:t>目に見えない</a:t>
            </a:r>
            <a:r>
              <a:rPr lang="ja-JP" altLang="en-US" sz="1600">
                <a:solidFill>
                  <a:srgbClr val="0432FF"/>
                </a:solidFill>
                <a:latin typeface="Meiryo" panose="020B0604030504040204" pitchFamily="34" charset="-128"/>
                <a:ea typeface="Meiryo" panose="020B0604030504040204" pitchFamily="34" charset="-128"/>
              </a:rPr>
              <a:t>原子や素粒子など、ミクロな物体の運動を扱う学問</a:t>
            </a:r>
          </a:p>
        </p:txBody>
      </p:sp>
      <p:sp>
        <p:nvSpPr>
          <p:cNvPr id="11" name="テキスト ボックス 10">
            <a:extLst>
              <a:ext uri="{FF2B5EF4-FFF2-40B4-BE49-F238E27FC236}">
                <a16:creationId xmlns:a16="http://schemas.microsoft.com/office/drawing/2014/main" id="{F4201D7F-95E6-D44F-B46A-EC66C3859B2E}"/>
              </a:ext>
            </a:extLst>
          </p:cNvPr>
          <p:cNvSpPr txBox="1"/>
          <p:nvPr/>
        </p:nvSpPr>
        <p:spPr>
          <a:xfrm>
            <a:off x="2202720" y="3132671"/>
            <a:ext cx="1826141" cy="1077218"/>
          </a:xfrm>
          <a:prstGeom prst="rect">
            <a:avLst/>
          </a:prstGeom>
          <a:noFill/>
        </p:spPr>
        <p:txBody>
          <a:bodyPr wrap="none" rtlCol="0">
            <a:spAutoFit/>
          </a:bodyPr>
          <a:lstStyle/>
          <a:p>
            <a:r>
              <a:rPr kumimoji="1" lang="ja-JP" altLang="en-US" sz="1600">
                <a:solidFill>
                  <a:srgbClr val="0432FF"/>
                </a:solidFill>
                <a:latin typeface="Meiryo" panose="020B0604030504040204" pitchFamily="34" charset="-128"/>
                <a:ea typeface="Meiryo" panose="020B0604030504040204" pitchFamily="34" charset="-128"/>
              </a:rPr>
              <a:t>野球のボール</a:t>
            </a:r>
            <a:endParaRPr kumimoji="1" lang="en-US" altLang="ja-JP" sz="1600" dirty="0">
              <a:solidFill>
                <a:srgbClr val="0432FF"/>
              </a:solidFill>
              <a:latin typeface="Meiryo" panose="020B0604030504040204" pitchFamily="34" charset="-128"/>
              <a:ea typeface="Meiryo" panose="020B0604030504040204" pitchFamily="34" charset="-128"/>
            </a:endParaRPr>
          </a:p>
          <a:p>
            <a:r>
              <a:rPr lang="ja-JP" altLang="en-US" sz="1600">
                <a:solidFill>
                  <a:srgbClr val="0432FF"/>
                </a:solidFill>
                <a:latin typeface="Meiryo" panose="020B0604030504040204" pitchFamily="34" charset="-128"/>
                <a:ea typeface="Meiryo" panose="020B0604030504040204" pitchFamily="34" charset="-128"/>
              </a:rPr>
              <a:t>りんご</a:t>
            </a:r>
            <a:endParaRPr lang="en-US" altLang="ja-JP" sz="1600" dirty="0">
              <a:solidFill>
                <a:srgbClr val="0432FF"/>
              </a:solidFill>
              <a:latin typeface="Meiryo" panose="020B0604030504040204" pitchFamily="34" charset="-128"/>
              <a:ea typeface="Meiryo" panose="020B0604030504040204" pitchFamily="34" charset="-128"/>
            </a:endParaRPr>
          </a:p>
          <a:p>
            <a:r>
              <a:rPr kumimoji="1" lang="ja-JP" altLang="en-US" sz="1600">
                <a:solidFill>
                  <a:srgbClr val="0432FF"/>
                </a:solidFill>
                <a:latin typeface="Meiryo" panose="020B0604030504040204" pitchFamily="34" charset="-128"/>
                <a:ea typeface="Meiryo" panose="020B0604030504040204" pitchFamily="34" charset="-128"/>
              </a:rPr>
              <a:t>天体</a:t>
            </a:r>
            <a:endParaRPr kumimoji="1" lang="en-US" altLang="ja-JP" sz="1600" dirty="0">
              <a:solidFill>
                <a:srgbClr val="0432FF"/>
              </a:solidFill>
              <a:latin typeface="Meiryo" panose="020B0604030504040204" pitchFamily="34" charset="-128"/>
              <a:ea typeface="Meiryo" panose="020B0604030504040204" pitchFamily="34" charset="-128"/>
            </a:endParaRPr>
          </a:p>
          <a:p>
            <a:r>
              <a:rPr lang="ja-JP" altLang="en-US" sz="1600">
                <a:solidFill>
                  <a:srgbClr val="0432FF"/>
                </a:solidFill>
                <a:latin typeface="Meiryo" panose="020B0604030504040204" pitchFamily="34" charset="-128"/>
                <a:ea typeface="Meiryo" panose="020B0604030504040204" pitchFamily="34" charset="-128"/>
              </a:rPr>
              <a:t>波の動き　など　</a:t>
            </a:r>
            <a:endParaRPr kumimoji="1" lang="ja-JP" altLang="en-US" sz="1600">
              <a:solidFill>
                <a:srgbClr val="0432FF"/>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E5650049-11A8-8247-96FA-C271DC69EB40}"/>
              </a:ext>
            </a:extLst>
          </p:cNvPr>
          <p:cNvSpPr txBox="1"/>
          <p:nvPr/>
        </p:nvSpPr>
        <p:spPr>
          <a:xfrm>
            <a:off x="5117506" y="3132671"/>
            <a:ext cx="1415772" cy="1077218"/>
          </a:xfrm>
          <a:prstGeom prst="rect">
            <a:avLst/>
          </a:prstGeom>
          <a:noFill/>
        </p:spPr>
        <p:txBody>
          <a:bodyPr wrap="none" rtlCol="0">
            <a:spAutoFit/>
          </a:bodyPr>
          <a:lstStyle/>
          <a:p>
            <a:r>
              <a:rPr lang="ja-JP" altLang="en-US" sz="1600">
                <a:solidFill>
                  <a:srgbClr val="0432FF"/>
                </a:solidFill>
                <a:latin typeface="Meiryo" panose="020B0604030504040204" pitchFamily="34" charset="-128"/>
                <a:ea typeface="Meiryo" panose="020B0604030504040204" pitchFamily="34" charset="-128"/>
              </a:rPr>
              <a:t>素粒子</a:t>
            </a:r>
            <a:endParaRPr lang="en-US" altLang="ja-JP" sz="1600" dirty="0">
              <a:solidFill>
                <a:srgbClr val="0432FF"/>
              </a:solidFill>
              <a:latin typeface="Meiryo" panose="020B0604030504040204" pitchFamily="34" charset="-128"/>
              <a:ea typeface="Meiryo" panose="020B0604030504040204" pitchFamily="34" charset="-128"/>
            </a:endParaRPr>
          </a:p>
          <a:p>
            <a:r>
              <a:rPr lang="ja-JP" altLang="en-US" sz="1600">
                <a:solidFill>
                  <a:srgbClr val="0432FF"/>
                </a:solidFill>
                <a:latin typeface="Meiryo" panose="020B0604030504040204" pitchFamily="34" charset="-128"/>
                <a:ea typeface="Meiryo" panose="020B0604030504040204" pitchFamily="34" charset="-128"/>
              </a:rPr>
              <a:t>原子・分子</a:t>
            </a:r>
            <a:endParaRPr lang="en-US" altLang="ja-JP" sz="1600" dirty="0">
              <a:solidFill>
                <a:srgbClr val="0432FF"/>
              </a:solidFill>
              <a:latin typeface="Meiryo" panose="020B0604030504040204" pitchFamily="34" charset="-128"/>
              <a:ea typeface="Meiryo" panose="020B0604030504040204" pitchFamily="34" charset="-128"/>
            </a:endParaRPr>
          </a:p>
          <a:p>
            <a:r>
              <a:rPr lang="ja-JP" altLang="en-US" sz="1600">
                <a:solidFill>
                  <a:srgbClr val="0432FF"/>
                </a:solidFill>
                <a:latin typeface="Meiryo" panose="020B0604030504040204" pitchFamily="34" charset="-128"/>
                <a:ea typeface="Meiryo" panose="020B0604030504040204" pitchFamily="34" charset="-128"/>
              </a:rPr>
              <a:t>電子</a:t>
            </a:r>
            <a:endParaRPr lang="en-US" altLang="ja-JP" sz="1600" dirty="0">
              <a:solidFill>
                <a:srgbClr val="0432FF"/>
              </a:solidFill>
              <a:latin typeface="Meiryo" panose="020B0604030504040204" pitchFamily="34" charset="-128"/>
              <a:ea typeface="Meiryo" panose="020B0604030504040204" pitchFamily="34" charset="-128"/>
            </a:endParaRPr>
          </a:p>
          <a:p>
            <a:r>
              <a:rPr lang="ja-JP" altLang="en-US" sz="1600">
                <a:solidFill>
                  <a:srgbClr val="0432FF"/>
                </a:solidFill>
                <a:latin typeface="Meiryo" panose="020B0604030504040204" pitchFamily="34" charset="-128"/>
                <a:ea typeface="Meiryo" panose="020B0604030504040204" pitchFamily="34" charset="-128"/>
              </a:rPr>
              <a:t>光子　など　</a:t>
            </a:r>
            <a:endParaRPr kumimoji="1" lang="ja-JP" altLang="en-US" sz="1600">
              <a:solidFill>
                <a:srgbClr val="0432FF"/>
              </a:solidFill>
              <a:latin typeface="Meiryo" panose="020B0604030504040204" pitchFamily="34" charset="-128"/>
              <a:ea typeface="Meiryo" panose="020B0604030504040204" pitchFamily="34" charset="-128"/>
            </a:endParaRPr>
          </a:p>
        </p:txBody>
      </p:sp>
      <p:pic>
        <p:nvPicPr>
          <p:cNvPr id="13" name="図 12">
            <a:extLst>
              <a:ext uri="{FF2B5EF4-FFF2-40B4-BE49-F238E27FC236}">
                <a16:creationId xmlns:a16="http://schemas.microsoft.com/office/drawing/2014/main" id="{D988B454-FE54-8641-9DED-87F634E4F9EB}"/>
              </a:ext>
            </a:extLst>
          </p:cNvPr>
          <p:cNvPicPr>
            <a:picLocks noChangeAspect="1"/>
          </p:cNvPicPr>
          <p:nvPr/>
        </p:nvPicPr>
        <p:blipFill>
          <a:blip r:embed="rId3"/>
          <a:stretch>
            <a:fillRect/>
          </a:stretch>
        </p:blipFill>
        <p:spPr>
          <a:xfrm>
            <a:off x="2452993" y="4711451"/>
            <a:ext cx="499492" cy="488392"/>
          </a:xfrm>
          <a:prstGeom prst="rect">
            <a:avLst/>
          </a:prstGeom>
        </p:spPr>
      </p:pic>
      <p:pic>
        <p:nvPicPr>
          <p:cNvPr id="15" name="図 14">
            <a:extLst>
              <a:ext uri="{FF2B5EF4-FFF2-40B4-BE49-F238E27FC236}">
                <a16:creationId xmlns:a16="http://schemas.microsoft.com/office/drawing/2014/main" id="{8B231EC2-65E7-054E-AADF-EA32D673F343}"/>
              </a:ext>
            </a:extLst>
          </p:cNvPr>
          <p:cNvPicPr>
            <a:picLocks noChangeAspect="1"/>
          </p:cNvPicPr>
          <p:nvPr/>
        </p:nvPicPr>
        <p:blipFill>
          <a:blip r:embed="rId4"/>
          <a:stretch>
            <a:fillRect/>
          </a:stretch>
        </p:blipFill>
        <p:spPr>
          <a:xfrm>
            <a:off x="5127918" y="4465612"/>
            <a:ext cx="853778" cy="818530"/>
          </a:xfrm>
          <a:prstGeom prst="rect">
            <a:avLst/>
          </a:prstGeom>
          <a:ln>
            <a:noFill/>
          </a:ln>
          <a:effectLst>
            <a:softEdge rad="112500"/>
          </a:effectLst>
        </p:spPr>
      </p:pic>
      <p:pic>
        <p:nvPicPr>
          <p:cNvPr id="18" name="図 17">
            <a:extLst>
              <a:ext uri="{FF2B5EF4-FFF2-40B4-BE49-F238E27FC236}">
                <a16:creationId xmlns:a16="http://schemas.microsoft.com/office/drawing/2014/main" id="{E5E69528-88A5-4842-B728-CD7D9A78DDA0}"/>
              </a:ext>
            </a:extLst>
          </p:cNvPr>
          <p:cNvPicPr>
            <a:picLocks noChangeAspect="1"/>
          </p:cNvPicPr>
          <p:nvPr/>
        </p:nvPicPr>
        <p:blipFill>
          <a:blip r:embed="rId5"/>
          <a:stretch>
            <a:fillRect/>
          </a:stretch>
        </p:blipFill>
        <p:spPr>
          <a:xfrm>
            <a:off x="3110831" y="4545941"/>
            <a:ext cx="909960" cy="755267"/>
          </a:xfrm>
          <a:prstGeom prst="rect">
            <a:avLst/>
          </a:prstGeom>
        </p:spPr>
      </p:pic>
      <p:pic>
        <p:nvPicPr>
          <p:cNvPr id="20" name="図 19">
            <a:extLst>
              <a:ext uri="{FF2B5EF4-FFF2-40B4-BE49-F238E27FC236}">
                <a16:creationId xmlns:a16="http://schemas.microsoft.com/office/drawing/2014/main" id="{6E0F2AD3-A719-FE47-B080-332795337B6F}"/>
              </a:ext>
            </a:extLst>
          </p:cNvPr>
          <p:cNvPicPr>
            <a:picLocks noChangeAspect="1"/>
          </p:cNvPicPr>
          <p:nvPr/>
        </p:nvPicPr>
        <p:blipFill>
          <a:blip r:embed="rId6">
            <a:clrChange>
              <a:clrFrom>
                <a:srgbClr val="FFFFFF"/>
              </a:clrFrom>
              <a:clrTo>
                <a:srgbClr val="FFFFFF">
                  <a:alpha val="0"/>
                </a:srgbClr>
              </a:clrTo>
            </a:clrChange>
            <a:duotone>
              <a:prstClr val="black"/>
              <a:schemeClr val="accent3">
                <a:tint val="45000"/>
                <a:satMod val="400000"/>
              </a:schemeClr>
            </a:duotone>
          </a:blip>
          <a:stretch>
            <a:fillRect/>
          </a:stretch>
        </p:blipFill>
        <p:spPr>
          <a:xfrm>
            <a:off x="1858629" y="1918363"/>
            <a:ext cx="1188727" cy="689463"/>
          </a:xfrm>
          <a:prstGeom prst="rect">
            <a:avLst/>
          </a:prstGeom>
        </p:spPr>
      </p:pic>
      <p:sp>
        <p:nvSpPr>
          <p:cNvPr id="22" name="テキスト ボックス 21">
            <a:extLst>
              <a:ext uri="{FF2B5EF4-FFF2-40B4-BE49-F238E27FC236}">
                <a16:creationId xmlns:a16="http://schemas.microsoft.com/office/drawing/2014/main" id="{43C80556-6D47-834C-8DE6-BA40A097AFBD}"/>
              </a:ext>
            </a:extLst>
          </p:cNvPr>
          <p:cNvSpPr txBox="1"/>
          <p:nvPr/>
        </p:nvSpPr>
        <p:spPr>
          <a:xfrm>
            <a:off x="385597" y="5845841"/>
            <a:ext cx="8372805" cy="800219"/>
          </a:xfrm>
          <a:prstGeom prst="rect">
            <a:avLst/>
          </a:prstGeom>
          <a:noFill/>
        </p:spPr>
        <p:txBody>
          <a:bodyPr wrap="none" rtlCol="0">
            <a:spAutoFit/>
          </a:bodyPr>
          <a:lstStyle/>
          <a:p>
            <a:r>
              <a:rPr lang="ja-JP" altLang="en-US">
                <a:solidFill>
                  <a:schemeClr val="accent6">
                    <a:lumMod val="75000"/>
                  </a:schemeClr>
                </a:solidFill>
                <a:latin typeface="Meiryo" panose="020B0604030504040204" pitchFamily="34" charset="-128"/>
                <a:ea typeface="Meiryo" panose="020B0604030504040204" pitchFamily="34" charset="-128"/>
              </a:rPr>
              <a:t>世界はミクロな物体（素粒子、原子、電子など）によって作られている</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400" b="1" u="sng">
                <a:solidFill>
                  <a:schemeClr val="accent3">
                    <a:lumMod val="75000"/>
                  </a:schemeClr>
                </a:solidFill>
                <a:latin typeface="Meiryo" panose="020B0604030504040204" pitchFamily="34" charset="-128"/>
                <a:ea typeface="Meiryo" panose="020B0604030504040204" pitchFamily="34" charset="-128"/>
              </a:rPr>
              <a:t>マクロな物体の運動はミクロな物体の運動の近似</a:t>
            </a:r>
            <a:r>
              <a:rPr kumimoji="1" lang="ja-JP" altLang="en-US" sz="1400">
                <a:solidFill>
                  <a:schemeClr val="accent3">
                    <a:lumMod val="75000"/>
                  </a:schemeClr>
                </a:solidFill>
                <a:latin typeface="Meiryo" panose="020B0604030504040204" pitchFamily="34" charset="-128"/>
                <a:ea typeface="Meiryo" panose="020B0604030504040204" pitchFamily="34" charset="-128"/>
              </a:rPr>
              <a:t>として扱っても実用上の問題がない　</a:t>
            </a:r>
            <a:r>
              <a:rPr kumimoji="1" lang="ja-JP" altLang="en-US" sz="1400" b="1">
                <a:solidFill>
                  <a:schemeClr val="accent3">
                    <a:lumMod val="75000"/>
                  </a:schemeClr>
                </a:solidFill>
                <a:latin typeface="Meiryo" panose="020B0604030504040204" pitchFamily="34" charset="-128"/>
                <a:ea typeface="Meiryo" panose="020B0604030504040204" pitchFamily="34" charset="-128"/>
              </a:rPr>
              <a:t>古典物理学</a:t>
            </a:r>
            <a:endParaRPr kumimoji="1" lang="en-US" altLang="ja-JP" sz="1400" b="1"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b="1" u="sng">
                <a:solidFill>
                  <a:srgbClr val="0070C0"/>
                </a:solidFill>
                <a:latin typeface="Meiryo" panose="020B0604030504040204" pitchFamily="34" charset="-128"/>
                <a:ea typeface="Meiryo" panose="020B0604030504040204" pitchFamily="34" charset="-128"/>
              </a:rPr>
              <a:t>ミクロな物体の運動は近似では誤差が無視できず</a:t>
            </a:r>
            <a:r>
              <a:rPr lang="ja-JP" altLang="en-US" sz="1400">
                <a:solidFill>
                  <a:srgbClr val="0070C0"/>
                </a:solidFill>
                <a:latin typeface="Meiryo" panose="020B0604030504040204" pitchFamily="34" charset="-128"/>
                <a:ea typeface="Meiryo" panose="020B0604030504040204" pitchFamily="34" charset="-128"/>
              </a:rPr>
              <a:t>古典物理学ではうまく記述できない　</a:t>
            </a:r>
            <a:r>
              <a:rPr lang="ja-JP" altLang="en-US" sz="1400" b="1">
                <a:solidFill>
                  <a:srgbClr val="0070C0"/>
                </a:solidFill>
                <a:latin typeface="Meiryo" panose="020B0604030504040204" pitchFamily="34" charset="-128"/>
                <a:ea typeface="Meiryo" panose="020B0604030504040204" pitchFamily="34" charset="-128"/>
              </a:rPr>
              <a:t>量子物理学</a:t>
            </a:r>
            <a:endParaRPr kumimoji="1" lang="ja-JP" altLang="en-US" sz="1400" b="1">
              <a:solidFill>
                <a:srgbClr val="0070C0"/>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545F261A-2320-2344-932B-03F771517B30}"/>
              </a:ext>
            </a:extLst>
          </p:cNvPr>
          <p:cNvSpPr txBox="1"/>
          <p:nvPr/>
        </p:nvSpPr>
        <p:spPr>
          <a:xfrm>
            <a:off x="788263" y="1262544"/>
            <a:ext cx="3262432" cy="461665"/>
          </a:xfrm>
          <a:prstGeom prst="rect">
            <a:avLst/>
          </a:prstGeom>
          <a:noFill/>
        </p:spPr>
        <p:txBody>
          <a:bodyPr wrap="none" rtlCol="0">
            <a:spAutoFit/>
          </a:bodyPr>
          <a:lstStyle/>
          <a:p>
            <a:pPr algn="ctr"/>
            <a:r>
              <a:rPr kumimoji="1" lang="ja-JP" altLang="en-US" sz="2400" b="1">
                <a:solidFill>
                  <a:schemeClr val="accent3">
                    <a:lumMod val="50000"/>
                  </a:schemeClr>
                </a:solidFill>
                <a:latin typeface="Meiryo" panose="020B0604030504040204" pitchFamily="34" charset="-128"/>
                <a:ea typeface="Meiryo" panose="020B0604030504040204" pitchFamily="34" charset="-128"/>
              </a:rPr>
              <a:t>古典物理学／</a:t>
            </a:r>
            <a:r>
              <a:rPr lang="ja-JP" altLang="en-US" sz="2400" b="1">
                <a:solidFill>
                  <a:schemeClr val="accent3">
                    <a:lumMod val="50000"/>
                  </a:schemeClr>
                </a:solidFill>
                <a:latin typeface="Meiryo" panose="020B0604030504040204" pitchFamily="34" charset="-128"/>
                <a:ea typeface="Meiryo" panose="020B0604030504040204" pitchFamily="34" charset="-128"/>
              </a:rPr>
              <a:t>古典力学</a:t>
            </a:r>
            <a:endParaRPr kumimoji="1" lang="ja-JP" altLang="en-US" sz="2400" b="1">
              <a:solidFill>
                <a:schemeClr val="accent3">
                  <a:lumMod val="50000"/>
                </a:schemeClr>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D2C70342-9B2D-1847-A533-7E92D06A62DD}"/>
              </a:ext>
            </a:extLst>
          </p:cNvPr>
          <p:cNvSpPr txBox="1"/>
          <p:nvPr/>
        </p:nvSpPr>
        <p:spPr>
          <a:xfrm>
            <a:off x="4995901" y="1244736"/>
            <a:ext cx="3262432" cy="461665"/>
          </a:xfrm>
          <a:prstGeom prst="rect">
            <a:avLst/>
          </a:prstGeom>
          <a:noFill/>
        </p:spPr>
        <p:txBody>
          <a:bodyPr wrap="none" rtlCol="0">
            <a:spAutoFit/>
          </a:bodyPr>
          <a:lstStyle/>
          <a:p>
            <a:pPr algn="ctr"/>
            <a:r>
              <a:rPr kumimoji="1" lang="ja-JP" altLang="en-US" sz="2400" b="1">
                <a:solidFill>
                  <a:srgbClr val="0432FF"/>
                </a:solidFill>
                <a:latin typeface="Meiryo" panose="020B0604030504040204" pitchFamily="34" charset="-128"/>
                <a:ea typeface="Meiryo" panose="020B0604030504040204" pitchFamily="34" charset="-128"/>
              </a:rPr>
              <a:t>量子物理学／</a:t>
            </a:r>
            <a:r>
              <a:rPr lang="ja-JP" altLang="en-US" sz="2400" b="1">
                <a:solidFill>
                  <a:srgbClr val="0432FF"/>
                </a:solidFill>
                <a:latin typeface="Meiryo" panose="020B0604030504040204" pitchFamily="34" charset="-128"/>
                <a:ea typeface="Meiryo" panose="020B0604030504040204" pitchFamily="34" charset="-128"/>
              </a:rPr>
              <a:t>量子力学</a:t>
            </a:r>
            <a:endParaRPr kumimoji="1" lang="ja-JP" altLang="en-US" sz="2400" b="1">
              <a:solidFill>
                <a:srgbClr val="0432FF"/>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73D83F5F-5255-F74F-80BD-003F91467B37}"/>
              </a:ext>
            </a:extLst>
          </p:cNvPr>
          <p:cNvSpPr/>
          <p:nvPr/>
        </p:nvSpPr>
        <p:spPr>
          <a:xfrm>
            <a:off x="5043862" y="1636955"/>
            <a:ext cx="3166509" cy="276999"/>
          </a:xfrm>
          <a:prstGeom prst="rect">
            <a:avLst/>
          </a:prstGeom>
        </p:spPr>
        <p:txBody>
          <a:bodyPr wrap="none">
            <a:spAutoFit/>
          </a:bodyPr>
          <a:lstStyle/>
          <a:p>
            <a:pPr algn="ctr"/>
            <a:r>
              <a:rPr lang="en" altLang="ja-JP" sz="1200" dirty="0">
                <a:solidFill>
                  <a:srgbClr val="0432FF"/>
                </a:solidFill>
                <a:latin typeface="Meiryo" panose="020B0604030504040204" pitchFamily="34" charset="-128"/>
                <a:ea typeface="Meiryo" panose="020B0604030504040204" pitchFamily="34" charset="-128"/>
              </a:rPr>
              <a:t>Quantum Physics/Quantum Mechanics</a:t>
            </a:r>
            <a:endParaRPr lang="ja-JP" altLang="en-US" sz="1200">
              <a:solidFill>
                <a:srgbClr val="0432FF"/>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E25B12B8-47C7-7842-BC44-BC351707A630}"/>
              </a:ext>
            </a:extLst>
          </p:cNvPr>
          <p:cNvSpPr/>
          <p:nvPr/>
        </p:nvSpPr>
        <p:spPr>
          <a:xfrm>
            <a:off x="900345" y="1638695"/>
            <a:ext cx="3038269" cy="276999"/>
          </a:xfrm>
          <a:prstGeom prst="rect">
            <a:avLst/>
          </a:prstGeom>
        </p:spPr>
        <p:txBody>
          <a:bodyPr wrap="none">
            <a:spAutoFit/>
          </a:bodyPr>
          <a:lstStyle/>
          <a:p>
            <a:pPr algn="ctr"/>
            <a:r>
              <a:rPr lang="en" altLang="ja-JP" sz="1200" dirty="0">
                <a:solidFill>
                  <a:schemeClr val="accent3">
                    <a:lumMod val="50000"/>
                  </a:schemeClr>
                </a:solidFill>
                <a:latin typeface="Meiryo" panose="020B0604030504040204" pitchFamily="34" charset="-128"/>
                <a:ea typeface="Meiryo" panose="020B0604030504040204" pitchFamily="34" charset="-128"/>
              </a:rPr>
              <a:t>Classical Physics</a:t>
            </a:r>
            <a:r>
              <a:rPr lang="en-US" altLang="ja-JP" sz="1200" dirty="0">
                <a:solidFill>
                  <a:schemeClr val="accent3">
                    <a:lumMod val="50000"/>
                  </a:schemeClr>
                </a:solidFill>
                <a:latin typeface="Meiryo" panose="020B0604030504040204" pitchFamily="34" charset="-128"/>
                <a:ea typeface="Meiryo" panose="020B0604030504040204" pitchFamily="34" charset="-128"/>
              </a:rPr>
              <a:t>/</a:t>
            </a:r>
            <a:r>
              <a:rPr lang="en" altLang="ja-JP" sz="1200" dirty="0">
                <a:solidFill>
                  <a:schemeClr val="accent3">
                    <a:lumMod val="50000"/>
                  </a:schemeClr>
                </a:solidFill>
                <a:latin typeface="Meiryo" panose="020B0604030504040204" pitchFamily="34" charset="-128"/>
                <a:ea typeface="Meiryo" panose="020B0604030504040204" pitchFamily="34" charset="-128"/>
              </a:rPr>
              <a:t>Classical Mechanics</a:t>
            </a:r>
            <a:endParaRPr lang="en" altLang="ja-JP" sz="1200" b="1" i="0" dirty="0">
              <a:solidFill>
                <a:schemeClr val="accent3">
                  <a:lumMod val="50000"/>
                </a:schemeClr>
              </a:solidFill>
              <a:effectLst/>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BFBAA7EF-3B7D-8D46-98F7-7E835482BEE3}"/>
              </a:ext>
            </a:extLst>
          </p:cNvPr>
          <p:cNvSpPr txBox="1"/>
          <p:nvPr/>
        </p:nvSpPr>
        <p:spPr>
          <a:xfrm>
            <a:off x="3961274" y="2085818"/>
            <a:ext cx="1261884" cy="738664"/>
          </a:xfrm>
          <a:prstGeom prst="rect">
            <a:avLst/>
          </a:prstGeom>
          <a:noFill/>
        </p:spPr>
        <p:txBody>
          <a:bodyPr wrap="none" rtlCol="0">
            <a:spAutoFit/>
          </a:bodyPr>
          <a:lstStyle/>
          <a:p>
            <a:pPr algn="ctr"/>
            <a:r>
              <a:rPr kumimoji="1" lang="ja-JP" altLang="en-US" sz="1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古典物理学は</a:t>
            </a:r>
            <a:endParaRPr kumimoji="1" lang="en-US" altLang="ja-JP" sz="1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量子物理学の</a:t>
            </a:r>
            <a:endParaRPr kumimoji="1" lang="en-US" altLang="ja-JP" sz="1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近似</a:t>
            </a:r>
            <a:r>
              <a:rPr lang="ja-JP" altLang="en-US" sz="1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理論</a:t>
            </a:r>
            <a:endParaRPr kumimoji="1" lang="ja-JP" altLang="en-US" sz="1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pic>
        <p:nvPicPr>
          <p:cNvPr id="2" name="図 1">
            <a:extLst>
              <a:ext uri="{FF2B5EF4-FFF2-40B4-BE49-F238E27FC236}">
                <a16:creationId xmlns:a16="http://schemas.microsoft.com/office/drawing/2014/main" id="{1E2C635B-A364-694F-831A-7A8F6D20B136}"/>
              </a:ext>
            </a:extLst>
          </p:cNvPr>
          <p:cNvPicPr>
            <a:picLocks noChangeAspect="1"/>
          </p:cNvPicPr>
          <p:nvPr/>
        </p:nvPicPr>
        <p:blipFill>
          <a:blip r:embed="rId7"/>
          <a:stretch>
            <a:fillRect/>
          </a:stretch>
        </p:blipFill>
        <p:spPr>
          <a:xfrm>
            <a:off x="5372780" y="1889199"/>
            <a:ext cx="2824169" cy="502702"/>
          </a:xfrm>
          <a:prstGeom prst="rect">
            <a:avLst/>
          </a:prstGeom>
        </p:spPr>
      </p:pic>
      <p:sp>
        <p:nvSpPr>
          <p:cNvPr id="16" name="テキスト ボックス 15">
            <a:extLst>
              <a:ext uri="{FF2B5EF4-FFF2-40B4-BE49-F238E27FC236}">
                <a16:creationId xmlns:a16="http://schemas.microsoft.com/office/drawing/2014/main" id="{E6937878-BDCA-914C-B0A6-8033994C915E}"/>
              </a:ext>
            </a:extLst>
          </p:cNvPr>
          <p:cNvSpPr txBox="1"/>
          <p:nvPr/>
        </p:nvSpPr>
        <p:spPr>
          <a:xfrm>
            <a:off x="4105081" y="2216595"/>
            <a:ext cx="950901" cy="1938992"/>
          </a:xfrm>
          <a:prstGeom prst="rect">
            <a:avLst/>
          </a:prstGeom>
          <a:noFill/>
        </p:spPr>
        <p:txBody>
          <a:bodyPr wrap="none" rtlCol="0">
            <a:spAutoFit/>
          </a:bodyPr>
          <a:lstStyle/>
          <a:p>
            <a:r>
              <a:rPr kumimoji="1" lang="en-US" altLang="ja-JP" sz="12000" dirty="0">
                <a:solidFill>
                  <a:schemeClr val="accent6">
                    <a:lumMod val="75000"/>
                  </a:schemeClr>
                </a:solidFill>
                <a:effectLst>
                  <a:outerShdw blurRad="50800" dist="38100" dir="2700000" algn="tl" rotWithShape="0">
                    <a:prstClr val="black">
                      <a:alpha val="40000"/>
                    </a:prstClr>
                  </a:outerShdw>
                </a:effectLst>
              </a:rPr>
              <a:t>&lt;</a:t>
            </a:r>
            <a:endParaRPr kumimoji="1" lang="ja-JP" altLang="en-US" sz="12000">
              <a:solidFill>
                <a:schemeClr val="accent6">
                  <a:lumMod val="75000"/>
                </a:schemeClr>
              </a:solidFill>
              <a:effectLst>
                <a:outerShdw blurRad="50800" dist="38100" dir="2700000" algn="tl" rotWithShape="0">
                  <a:prstClr val="black">
                    <a:alpha val="40000"/>
                  </a:prstClr>
                </a:outerShdw>
              </a:effectLst>
            </a:endParaRPr>
          </a:p>
        </p:txBody>
      </p:sp>
      <p:pic>
        <p:nvPicPr>
          <p:cNvPr id="19" name="図 18">
            <a:extLst>
              <a:ext uri="{FF2B5EF4-FFF2-40B4-BE49-F238E27FC236}">
                <a16:creationId xmlns:a16="http://schemas.microsoft.com/office/drawing/2014/main" id="{C508D052-B91A-AD70-D785-C146F1091C9B}"/>
              </a:ext>
            </a:extLst>
          </p:cNvPr>
          <p:cNvPicPr>
            <a:picLocks noChangeAspect="1"/>
          </p:cNvPicPr>
          <p:nvPr/>
        </p:nvPicPr>
        <p:blipFill>
          <a:blip r:embed="rId8"/>
          <a:stretch>
            <a:fillRect/>
          </a:stretch>
        </p:blipFill>
        <p:spPr>
          <a:xfrm>
            <a:off x="568583" y="3084435"/>
            <a:ext cx="1578398" cy="2216773"/>
          </a:xfrm>
          <a:prstGeom prst="rect">
            <a:avLst/>
          </a:prstGeom>
          <a:ln>
            <a:noFill/>
          </a:ln>
          <a:effectLst>
            <a:softEdge rad="112500"/>
          </a:effectLst>
        </p:spPr>
      </p:pic>
      <p:pic>
        <p:nvPicPr>
          <p:cNvPr id="21" name="図 20">
            <a:extLst>
              <a:ext uri="{FF2B5EF4-FFF2-40B4-BE49-F238E27FC236}">
                <a16:creationId xmlns:a16="http://schemas.microsoft.com/office/drawing/2014/main" id="{C4C8EEEF-3C7E-28E7-DAD0-29C3654B9F21}"/>
              </a:ext>
            </a:extLst>
          </p:cNvPr>
          <p:cNvPicPr>
            <a:picLocks noChangeAspect="1"/>
          </p:cNvPicPr>
          <p:nvPr/>
        </p:nvPicPr>
        <p:blipFill rotWithShape="1">
          <a:blip r:embed="rId9"/>
          <a:srcRect l="2754" r="8473"/>
          <a:stretch/>
        </p:blipFill>
        <p:spPr>
          <a:xfrm>
            <a:off x="6901387" y="3083680"/>
            <a:ext cx="1578398" cy="2220535"/>
          </a:xfrm>
          <a:prstGeom prst="rect">
            <a:avLst/>
          </a:prstGeom>
          <a:ln>
            <a:noFill/>
          </a:ln>
          <a:effectLst>
            <a:softEdge rad="112500"/>
          </a:effectLst>
        </p:spPr>
      </p:pic>
    </p:spTree>
    <p:extLst>
      <p:ext uri="{BB962C8B-B14F-4D97-AF65-F5344CB8AC3E}">
        <p14:creationId xmlns:p14="http://schemas.microsoft.com/office/powerpoint/2010/main" val="2990564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effectLst/>
                <a:latin typeface="Meiryo" panose="020B0604030504040204" pitchFamily="34" charset="-128"/>
                <a:ea typeface="Meiryo" panose="020B0604030504040204" pitchFamily="34" charset="-128"/>
                <a:cs typeface="Arial"/>
              </a:rPr>
              <a:t>量子コンピューター</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sz="2400">
                <a:solidFill>
                  <a:srgbClr val="FFFFFF"/>
                </a:solidFill>
                <a:effectLst/>
                <a:latin typeface="Meiryo" panose="020B0604030504040204" pitchFamily="34" charset="-128"/>
                <a:ea typeface="Meiryo" panose="020B0604030504040204" pitchFamily="34" charset="-128"/>
                <a:cs typeface="Arial"/>
              </a:rPr>
              <a:t>とは何か？</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3024130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8DBE29-26F5-D24A-8AE6-C0F771A395F1}"/>
              </a:ext>
            </a:extLst>
          </p:cNvPr>
          <p:cNvSpPr>
            <a:spLocks noGrp="1"/>
          </p:cNvSpPr>
          <p:nvPr>
            <p:ph type="title"/>
          </p:nvPr>
        </p:nvSpPr>
        <p:spPr/>
        <p:txBody>
          <a:bodyPr/>
          <a:lstStyle/>
          <a:p>
            <a:r>
              <a:rPr kumimoji="1" lang="ja-JP" altLang="en-US"/>
              <a:t>物理学とコンピュータ</a:t>
            </a:r>
          </a:p>
        </p:txBody>
      </p:sp>
      <p:sp>
        <p:nvSpPr>
          <p:cNvPr id="3" name="スライド番号プレースホルダー 2">
            <a:extLst>
              <a:ext uri="{FF2B5EF4-FFF2-40B4-BE49-F238E27FC236}">
                <a16:creationId xmlns:a16="http://schemas.microsoft.com/office/drawing/2014/main" id="{2C98CB02-497D-4B4E-9C07-DB2EF16D8C87}"/>
              </a:ext>
            </a:extLst>
          </p:cNvPr>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sp>
        <p:nvSpPr>
          <p:cNvPr id="4" name="正方形/長方形 3">
            <a:extLst>
              <a:ext uri="{FF2B5EF4-FFF2-40B4-BE49-F238E27FC236}">
                <a16:creationId xmlns:a16="http://schemas.microsoft.com/office/drawing/2014/main" id="{15E5CE74-D346-7145-BF65-A8DF3D67FFB5}"/>
              </a:ext>
            </a:extLst>
          </p:cNvPr>
          <p:cNvSpPr/>
          <p:nvPr/>
        </p:nvSpPr>
        <p:spPr>
          <a:xfrm>
            <a:off x="268802" y="2565227"/>
            <a:ext cx="1710910" cy="57606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物理学</a:t>
            </a:r>
            <a:r>
              <a:rPr lang="ja-JP" altLang="en-US" sz="1600" b="1">
                <a:solidFill>
                  <a:srgbClr val="FFFFFF"/>
                </a:solidFill>
                <a:latin typeface="Meiryo" panose="020B0604030504040204" pitchFamily="34" charset="-128"/>
                <a:ea typeface="Meiryo" panose="020B0604030504040204" pitchFamily="34" charset="-128"/>
                <a:cs typeface="ＭＳ Ｐゴシック"/>
              </a:rPr>
              <a:t>／</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力学</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ED2C9010-6F88-604D-A29C-B93DCA6D55EB}"/>
              </a:ext>
            </a:extLst>
          </p:cNvPr>
          <p:cNvSpPr/>
          <p:nvPr/>
        </p:nvSpPr>
        <p:spPr>
          <a:xfrm>
            <a:off x="2380463" y="980728"/>
            <a:ext cx="2070805" cy="374441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量子</a:t>
            </a:r>
            <a:r>
              <a:rPr kumimoji="1" lang="ja-JP" altLang="en-US" sz="1600" b="1">
                <a:solidFill>
                  <a:srgbClr val="FFFFFF"/>
                </a:solidFill>
                <a:latin typeface="Meiryo" panose="020B0604030504040204" pitchFamily="34" charset="-128"/>
                <a:ea typeface="Meiryo" panose="020B0604030504040204" pitchFamily="34" charset="-128"/>
                <a:cs typeface="ＭＳ Ｐゴシック"/>
              </a:rPr>
              <a:t>物理学</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（量子</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力学）</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原子</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や電子</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素粒子の性質など</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25B484CF-C036-9548-9988-2A9E8EC83165}"/>
              </a:ext>
            </a:extLst>
          </p:cNvPr>
          <p:cNvSpPr/>
          <p:nvPr/>
        </p:nvSpPr>
        <p:spPr>
          <a:xfrm>
            <a:off x="2507054" y="3212976"/>
            <a:ext cx="1853650" cy="129614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古典物理学</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（古典</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力学）</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運動の力や作用</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電磁気の性質など</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 name="直線矢印コネクタ 10">
            <a:extLst>
              <a:ext uri="{FF2B5EF4-FFF2-40B4-BE49-F238E27FC236}">
                <a16:creationId xmlns:a16="http://schemas.microsoft.com/office/drawing/2014/main" id="{4C264783-398D-3D49-8315-11C1FA9482CD}"/>
              </a:ext>
            </a:extLst>
          </p:cNvPr>
          <p:cNvCxnSpPr>
            <a:cxnSpLocks/>
            <a:stCxn id="4" idx="3"/>
          </p:cNvCxnSpPr>
          <p:nvPr/>
        </p:nvCxnSpPr>
        <p:spPr>
          <a:xfrm flipV="1">
            <a:off x="1979712" y="1916832"/>
            <a:ext cx="400751" cy="936427"/>
          </a:xfrm>
          <a:prstGeom prst="straightConnector1">
            <a:avLst/>
          </a:prstGeom>
          <a:ln>
            <a:solidFill>
              <a:schemeClr val="accent4">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2" name="直線矢印コネクタ 11">
            <a:extLst>
              <a:ext uri="{FF2B5EF4-FFF2-40B4-BE49-F238E27FC236}">
                <a16:creationId xmlns:a16="http://schemas.microsoft.com/office/drawing/2014/main" id="{7ED0B99B-DCFA-DC46-AC8F-3C9E950F78AE}"/>
              </a:ext>
            </a:extLst>
          </p:cNvPr>
          <p:cNvCxnSpPr>
            <a:cxnSpLocks/>
            <a:stCxn id="4" idx="3"/>
            <a:endCxn id="6" idx="1"/>
          </p:cNvCxnSpPr>
          <p:nvPr/>
        </p:nvCxnSpPr>
        <p:spPr>
          <a:xfrm>
            <a:off x="1979712" y="2853259"/>
            <a:ext cx="527342" cy="1007789"/>
          </a:xfrm>
          <a:prstGeom prst="straightConnector1">
            <a:avLst/>
          </a:prstGeom>
          <a:ln>
            <a:solidFill>
              <a:schemeClr val="accent4">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4" name="上矢印 23">
            <a:extLst>
              <a:ext uri="{FF2B5EF4-FFF2-40B4-BE49-F238E27FC236}">
                <a16:creationId xmlns:a16="http://schemas.microsoft.com/office/drawing/2014/main" id="{26DEFB5F-4E49-D54F-8138-EDB83FD2C061}"/>
              </a:ext>
            </a:extLst>
          </p:cNvPr>
          <p:cNvSpPr/>
          <p:nvPr/>
        </p:nvSpPr>
        <p:spPr>
          <a:xfrm flipV="1">
            <a:off x="2873244" y="2763169"/>
            <a:ext cx="1089542" cy="539898"/>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5723760F-3A22-504F-A68D-094D12E1FD84}"/>
              </a:ext>
            </a:extLst>
          </p:cNvPr>
          <p:cNvSpPr txBox="1"/>
          <p:nvPr/>
        </p:nvSpPr>
        <p:spPr>
          <a:xfrm>
            <a:off x="3124109" y="2852936"/>
            <a:ext cx="595035" cy="338554"/>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近似</a:t>
            </a:r>
            <a:endParaRPr kumimoji="1" lang="ja-JP" altLang="en-US" sz="1600">
              <a:solidFill>
                <a:schemeClr val="bg1"/>
              </a:solidFill>
              <a:latin typeface="Meiryo" panose="020B0604030504040204" pitchFamily="34" charset="-128"/>
              <a:ea typeface="Meiryo" panose="020B0604030504040204" pitchFamily="34" charset="-128"/>
            </a:endParaRPr>
          </a:p>
        </p:txBody>
      </p:sp>
      <p:grpSp>
        <p:nvGrpSpPr>
          <p:cNvPr id="10" name="グループ化 9">
            <a:extLst>
              <a:ext uri="{FF2B5EF4-FFF2-40B4-BE49-F238E27FC236}">
                <a16:creationId xmlns:a16="http://schemas.microsoft.com/office/drawing/2014/main" id="{4C0996CF-BC0A-BB4C-9AB0-A92195BF33D4}"/>
              </a:ext>
            </a:extLst>
          </p:cNvPr>
          <p:cNvGrpSpPr/>
          <p:nvPr/>
        </p:nvGrpSpPr>
        <p:grpSpPr>
          <a:xfrm>
            <a:off x="4692734" y="980728"/>
            <a:ext cx="4182464" cy="3744416"/>
            <a:chOff x="4692734" y="1916832"/>
            <a:chExt cx="4182464" cy="3744416"/>
          </a:xfrm>
        </p:grpSpPr>
        <p:sp>
          <p:nvSpPr>
            <p:cNvPr id="7" name="正方形/長方形 6">
              <a:extLst>
                <a:ext uri="{FF2B5EF4-FFF2-40B4-BE49-F238E27FC236}">
                  <a16:creationId xmlns:a16="http://schemas.microsoft.com/office/drawing/2014/main" id="{4D20C303-85C7-8349-BCEF-914487FD1FCB}"/>
                </a:ext>
              </a:extLst>
            </p:cNvPr>
            <p:cNvSpPr/>
            <p:nvPr/>
          </p:nvSpPr>
          <p:spPr>
            <a:xfrm>
              <a:off x="4692734" y="1916832"/>
              <a:ext cx="2070805" cy="374441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量子コンピュータ</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（量子計算機）</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量子力学の物理現象</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を利用して計算</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CC11E356-8618-8848-9D51-5CF62E48C7CA}"/>
                </a:ext>
              </a:extLst>
            </p:cNvPr>
            <p:cNvSpPr/>
            <p:nvPr/>
          </p:nvSpPr>
          <p:spPr>
            <a:xfrm>
              <a:off x="4772733" y="4149080"/>
              <a:ext cx="1870219" cy="129614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古典コンピュータ</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（古典計算機）</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古典力学の物理現象</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を利用して計算</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80F835CD-EF1F-D84E-A286-065D4A727F74}"/>
                </a:ext>
              </a:extLst>
            </p:cNvPr>
            <p:cNvSpPr/>
            <p:nvPr/>
          </p:nvSpPr>
          <p:spPr>
            <a:xfrm>
              <a:off x="7164288" y="3501331"/>
              <a:ext cx="1710910" cy="57606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コンピュータ</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 name="直線矢印コネクタ 15">
              <a:extLst>
                <a:ext uri="{FF2B5EF4-FFF2-40B4-BE49-F238E27FC236}">
                  <a16:creationId xmlns:a16="http://schemas.microsoft.com/office/drawing/2014/main" id="{97861873-BC49-3B4A-99CC-B33C903E8987}"/>
                </a:ext>
              </a:extLst>
            </p:cNvPr>
            <p:cNvCxnSpPr>
              <a:cxnSpLocks/>
              <a:stCxn id="9" idx="1"/>
              <a:endCxn id="8" idx="3"/>
            </p:cNvCxnSpPr>
            <p:nvPr/>
          </p:nvCxnSpPr>
          <p:spPr>
            <a:xfrm flipH="1">
              <a:off x="6642952" y="3789363"/>
              <a:ext cx="521336" cy="1007789"/>
            </a:xfrm>
            <a:prstGeom prst="straightConnector1">
              <a:avLst/>
            </a:prstGeom>
            <a:ln>
              <a:solidFill>
                <a:schemeClr val="accent4">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DE764ED6-76E1-CC48-BDCE-B0B79E136BA7}"/>
                </a:ext>
              </a:extLst>
            </p:cNvPr>
            <p:cNvCxnSpPr>
              <a:cxnSpLocks/>
              <a:stCxn id="9" idx="1"/>
            </p:cNvCxnSpPr>
            <p:nvPr/>
          </p:nvCxnSpPr>
          <p:spPr>
            <a:xfrm flipH="1" flipV="1">
              <a:off x="6763539" y="2924944"/>
              <a:ext cx="400749" cy="864419"/>
            </a:xfrm>
            <a:prstGeom prst="straightConnector1">
              <a:avLst/>
            </a:prstGeom>
            <a:ln>
              <a:solidFill>
                <a:schemeClr val="accent4">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6" name="上矢印 25">
              <a:extLst>
                <a:ext uri="{FF2B5EF4-FFF2-40B4-BE49-F238E27FC236}">
                  <a16:creationId xmlns:a16="http://schemas.microsoft.com/office/drawing/2014/main" id="{5EEA6919-65B5-1843-B1C9-20D8865FB350}"/>
                </a:ext>
              </a:extLst>
            </p:cNvPr>
            <p:cNvSpPr/>
            <p:nvPr/>
          </p:nvSpPr>
          <p:spPr>
            <a:xfrm flipV="1">
              <a:off x="5183366" y="3699273"/>
              <a:ext cx="1089542" cy="539898"/>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6044BA72-F7BB-AB4C-AF98-3425EF9AFE8D}"/>
                </a:ext>
              </a:extLst>
            </p:cNvPr>
            <p:cNvSpPr txBox="1"/>
            <p:nvPr/>
          </p:nvSpPr>
          <p:spPr>
            <a:xfrm>
              <a:off x="5434231" y="3789040"/>
              <a:ext cx="595035" cy="338554"/>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近似</a:t>
              </a:r>
              <a:endParaRPr kumimoji="1" lang="ja-JP" altLang="en-US" sz="1600">
                <a:solidFill>
                  <a:schemeClr val="bg1"/>
                </a:solidFill>
                <a:latin typeface="Meiryo" panose="020B0604030504040204" pitchFamily="34" charset="-128"/>
                <a:ea typeface="Meiryo" panose="020B0604030504040204" pitchFamily="34" charset="-128"/>
              </a:endParaRPr>
            </a:p>
          </p:txBody>
        </p:sp>
      </p:grpSp>
      <p:sp>
        <p:nvSpPr>
          <p:cNvPr id="13" name="正方形/長方形 12">
            <a:extLst>
              <a:ext uri="{FF2B5EF4-FFF2-40B4-BE49-F238E27FC236}">
                <a16:creationId xmlns:a16="http://schemas.microsoft.com/office/drawing/2014/main" id="{E7D6455A-B930-B348-BD22-98598438ADC1}"/>
              </a:ext>
            </a:extLst>
          </p:cNvPr>
          <p:cNvSpPr/>
          <p:nvPr/>
        </p:nvSpPr>
        <p:spPr>
          <a:xfrm>
            <a:off x="363921" y="5084861"/>
            <a:ext cx="4087347" cy="1169551"/>
          </a:xfrm>
          <a:prstGeom prst="rect">
            <a:avLst/>
          </a:prstGeom>
        </p:spPr>
        <p:txBody>
          <a:bodyPr wrap="square">
            <a:spAutoFit/>
          </a:bodyPr>
          <a:lstStyle/>
          <a:p>
            <a:pPr marL="285750" indent="-285750" algn="just">
              <a:spcAft>
                <a:spcPts val="0"/>
              </a:spcAft>
              <a:buFont typeface="Wingdings" pitchFamily="2" charset="2"/>
              <a:buChar char="l"/>
            </a:pPr>
            <a:r>
              <a:rPr lang="ja-JP" altLang="ja-JP" sz="1400"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「電圧の高低」や「スイッチのオン</a:t>
            </a:r>
            <a:r>
              <a:rPr lang="en-US" altLang="ja-JP" sz="14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400"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オフ」といった物理現象を利用</a:t>
            </a:r>
            <a:endParaRPr lang="en-US" altLang="ja-JP" sz="14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spcAft>
                <a:spcPts val="0"/>
              </a:spcAft>
              <a:buFont typeface="Wingdings" pitchFamily="2" charset="2"/>
              <a:buChar char="l"/>
            </a:pPr>
            <a:r>
              <a:rPr lang="ja-JP" altLang="en-US" sz="1400"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実用上、近似でも問題ない場合が多く、適用範囲が広い</a:t>
            </a:r>
            <a:endParaRPr lang="en-US" altLang="ja-JP" sz="14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spcAft>
                <a:spcPts val="0"/>
              </a:spcAft>
              <a:buFont typeface="Wingdings" pitchFamily="2" charset="2"/>
              <a:buChar char="l"/>
            </a:pPr>
            <a:r>
              <a:rPr lang="ja-JP" altLang="en-US" sz="1400"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少ない計算量で解を求められる</a:t>
            </a:r>
            <a:endParaRPr lang="ja-JP" altLang="ja-JP" sz="1400" kern="100">
              <a:solidFill>
                <a:srgbClr val="0070C0"/>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0" name="正方形/長方形 19">
            <a:extLst>
              <a:ext uri="{FF2B5EF4-FFF2-40B4-BE49-F238E27FC236}">
                <a16:creationId xmlns:a16="http://schemas.microsoft.com/office/drawing/2014/main" id="{102554BD-4200-674E-A75C-F0913711359D}"/>
              </a:ext>
            </a:extLst>
          </p:cNvPr>
          <p:cNvSpPr/>
          <p:nvPr/>
        </p:nvSpPr>
        <p:spPr>
          <a:xfrm>
            <a:off x="4692734" y="5079312"/>
            <a:ext cx="4055730" cy="1384995"/>
          </a:xfrm>
          <a:prstGeom prst="rect">
            <a:avLst/>
          </a:prstGeom>
        </p:spPr>
        <p:txBody>
          <a:bodyPr wrap="square">
            <a:spAutoFit/>
          </a:bodyPr>
          <a:lstStyle/>
          <a:p>
            <a:pPr marL="285750" indent="-285750" algn="just">
              <a:spcAft>
                <a:spcPts val="0"/>
              </a:spcAft>
              <a:buFont typeface="Wingdings" pitchFamily="2" charset="2"/>
              <a:buChar char="l"/>
            </a:pPr>
            <a:r>
              <a:rPr lang="ja-JP" altLang="ja-JP" sz="1400" kern="100">
                <a:solidFill>
                  <a:srgbClr val="0432FF"/>
                </a:solidFill>
                <a:latin typeface="Meiryo" panose="020B0604030504040204" pitchFamily="34" charset="-128"/>
                <a:ea typeface="Meiryo" panose="020B0604030504040204" pitchFamily="34" charset="-128"/>
                <a:cs typeface="Times New Roman" panose="02020603050405020304" pitchFamily="18" charset="0"/>
              </a:rPr>
              <a:t>「粒子」や「波動」といった物理現象を利用</a:t>
            </a:r>
            <a:endParaRPr lang="en-US" altLang="ja-JP" sz="1400" kern="100" dirty="0">
              <a:solidFill>
                <a:srgbClr val="0432FF"/>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spcAft>
                <a:spcPts val="0"/>
              </a:spcAft>
              <a:buFont typeface="Wingdings" pitchFamily="2" charset="2"/>
              <a:buChar char="l"/>
            </a:pPr>
            <a:r>
              <a:rPr lang="ja-JP" altLang="ja-JP" sz="1400" kern="100">
                <a:solidFill>
                  <a:srgbClr val="0432FF"/>
                </a:solidFill>
                <a:latin typeface="Meiryo" panose="020B0604030504040204" pitchFamily="34" charset="-128"/>
                <a:ea typeface="Meiryo" panose="020B0604030504040204" pitchFamily="34" charset="-128"/>
                <a:cs typeface="Times New Roman" panose="02020603050405020304" pitchFamily="18" charset="0"/>
              </a:rPr>
              <a:t>量子力学の基礎方程式を計算</a:t>
            </a:r>
            <a:r>
              <a:rPr lang="ja-JP" altLang="en-US" sz="1400" kern="100">
                <a:solidFill>
                  <a:srgbClr val="0432FF"/>
                </a:solidFill>
                <a:latin typeface="Meiryo" panose="020B0604030504040204" pitchFamily="34" charset="-128"/>
                <a:ea typeface="Meiryo" panose="020B0604030504040204" pitchFamily="34" charset="-128"/>
                <a:cs typeface="Times New Roman" panose="02020603050405020304" pitchFamily="18" charset="0"/>
              </a:rPr>
              <a:t>でき</a:t>
            </a:r>
            <a:r>
              <a:rPr lang="ja-JP" altLang="ja-JP" sz="1400" kern="100">
                <a:solidFill>
                  <a:srgbClr val="0432FF"/>
                </a:solidFill>
                <a:latin typeface="Meiryo" panose="020B0604030504040204" pitchFamily="34" charset="-128"/>
                <a:ea typeface="Meiryo" panose="020B0604030504040204" pitchFamily="34" charset="-128"/>
                <a:cs typeface="Times New Roman" panose="02020603050405020304" pitchFamily="18" charset="0"/>
              </a:rPr>
              <a:t>、あらゆる物理現象を近似ではなく厳密に計算できる</a:t>
            </a:r>
            <a:endParaRPr lang="en-US" altLang="ja-JP" sz="1400" kern="100" dirty="0">
              <a:solidFill>
                <a:srgbClr val="0432FF"/>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spcAft>
                <a:spcPts val="0"/>
              </a:spcAft>
              <a:buFont typeface="Wingdings" pitchFamily="2" charset="2"/>
              <a:buChar char="l"/>
            </a:pPr>
            <a:r>
              <a:rPr lang="ja-JP" altLang="ja-JP" sz="1400" kern="100">
                <a:solidFill>
                  <a:srgbClr val="0432FF"/>
                </a:solidFill>
                <a:latin typeface="Meiryo" panose="020B0604030504040204" pitchFamily="34" charset="-128"/>
                <a:ea typeface="Meiryo" panose="020B0604030504040204" pitchFamily="34" charset="-128"/>
                <a:cs typeface="Times New Roman" panose="02020603050405020304" pitchFamily="18" charset="0"/>
              </a:rPr>
              <a:t>計算の高速化だけではなく、物理現象の解明や化学合成（量子化学計算）など、古典コンピュータではできなかった計算が可能になる</a:t>
            </a:r>
          </a:p>
        </p:txBody>
      </p:sp>
    </p:spTree>
    <p:extLst>
      <p:ext uri="{BB962C8B-B14F-4D97-AF65-F5344CB8AC3E}">
        <p14:creationId xmlns:p14="http://schemas.microsoft.com/office/powerpoint/2010/main" val="290293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ppt_x</p:attrName>
                                        </p:attrNameLst>
                                      </p:cBhvr>
                                      <p:tavLst>
                                        <p:tav tm="0">
                                          <p:val>
                                            <p:strVal val="#ppt_x-#ppt_w*1.125000"/>
                                          </p:val>
                                        </p:tav>
                                        <p:tav tm="100000">
                                          <p:val>
                                            <p:strVal val="#ppt_x"/>
                                          </p:val>
                                        </p:tav>
                                      </p:tavLst>
                                    </p:anim>
                                    <p:animEffect transition="in" filter="wipe(righ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1F969FB-6706-4E4A-8CC5-529819B82856}"/>
              </a:ext>
            </a:extLst>
          </p:cNvPr>
          <p:cNvSpPr/>
          <p:nvPr/>
        </p:nvSpPr>
        <p:spPr>
          <a:xfrm>
            <a:off x="4572000" y="980728"/>
            <a:ext cx="4032448" cy="331236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658B7F0-EE68-2441-93D1-4016B85B964E}"/>
              </a:ext>
            </a:extLst>
          </p:cNvPr>
          <p:cNvSpPr/>
          <p:nvPr/>
        </p:nvSpPr>
        <p:spPr>
          <a:xfrm>
            <a:off x="6627412" y="1692894"/>
            <a:ext cx="1774516" cy="2322615"/>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32180D66-E607-D241-8CCA-40AC35254AEE}"/>
              </a:ext>
            </a:extLst>
          </p:cNvPr>
          <p:cNvSpPr/>
          <p:nvPr/>
        </p:nvSpPr>
        <p:spPr>
          <a:xfrm>
            <a:off x="4786496" y="1692894"/>
            <a:ext cx="1774516" cy="2322615"/>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FED7918-718A-0F42-979C-F5EDB6922C53}"/>
              </a:ext>
            </a:extLst>
          </p:cNvPr>
          <p:cNvSpPr>
            <a:spLocks noGrp="1"/>
          </p:cNvSpPr>
          <p:nvPr>
            <p:ph type="title"/>
          </p:nvPr>
        </p:nvSpPr>
        <p:spPr/>
        <p:txBody>
          <a:bodyPr/>
          <a:lstStyle/>
          <a:p>
            <a:r>
              <a:rPr kumimoji="1" lang="ja-JP" altLang="en-US"/>
              <a:t>コンピューターの種類</a:t>
            </a:r>
          </a:p>
        </p:txBody>
      </p:sp>
      <p:sp>
        <p:nvSpPr>
          <p:cNvPr id="3" name="スライド番号プレースホルダー 2">
            <a:extLst>
              <a:ext uri="{FF2B5EF4-FFF2-40B4-BE49-F238E27FC236}">
                <a16:creationId xmlns:a16="http://schemas.microsoft.com/office/drawing/2014/main" id="{CC31E536-8632-7B46-B00E-3C63D65F05E4}"/>
              </a:ext>
            </a:extLst>
          </p:cNvPr>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sp>
        <p:nvSpPr>
          <p:cNvPr id="4" name="正方形/長方形 3">
            <a:extLst>
              <a:ext uri="{FF2B5EF4-FFF2-40B4-BE49-F238E27FC236}">
                <a16:creationId xmlns:a16="http://schemas.microsoft.com/office/drawing/2014/main" id="{CC92DFFF-3D83-4C4C-A62D-DD88A0CECCC9}"/>
              </a:ext>
            </a:extLst>
          </p:cNvPr>
          <p:cNvSpPr/>
          <p:nvPr/>
        </p:nvSpPr>
        <p:spPr>
          <a:xfrm>
            <a:off x="539553" y="980728"/>
            <a:ext cx="4032448" cy="331236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D01AE24E-5023-4A49-A093-06838573A438}"/>
              </a:ext>
            </a:extLst>
          </p:cNvPr>
          <p:cNvSpPr txBox="1"/>
          <p:nvPr/>
        </p:nvSpPr>
        <p:spPr>
          <a:xfrm>
            <a:off x="6893366" y="2348880"/>
            <a:ext cx="1331583" cy="1200329"/>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一般的</a:t>
            </a:r>
            <a:r>
              <a:rPr kumimoji="1" lang="en-US" altLang="ja-JP" sz="1600" b="1" dirty="0">
                <a:solidFill>
                  <a:schemeClr val="bg1"/>
                </a:solidFill>
                <a:latin typeface="Meiryo" panose="020B0604030504040204" pitchFamily="34" charset="-128"/>
                <a:ea typeface="Meiryo" panose="020B0604030504040204" pitchFamily="34" charset="-128"/>
              </a:rPr>
              <a:t>CPU</a:t>
            </a:r>
          </a:p>
          <a:p>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en-US" altLang="ja-JP" sz="1400" dirty="0">
                <a:solidFill>
                  <a:schemeClr val="bg1"/>
                </a:solidFill>
                <a:latin typeface="Meiryo" panose="020B0604030504040204" pitchFamily="34" charset="-128"/>
                <a:ea typeface="Meiryo" panose="020B0604030504040204" pitchFamily="34" charset="-128"/>
              </a:rPr>
              <a:t>Intel X86</a:t>
            </a:r>
            <a:r>
              <a:rPr kumimoji="1" lang="ja-JP" altLang="en-US" sz="1400">
                <a:solidFill>
                  <a:schemeClr val="bg1"/>
                </a:solidFill>
                <a:latin typeface="Meiryo" panose="020B0604030504040204" pitchFamily="34" charset="-128"/>
                <a:ea typeface="Meiryo" panose="020B0604030504040204" pitchFamily="34" charset="-128"/>
              </a:rPr>
              <a:t>系</a:t>
            </a:r>
            <a:endParaRPr kumimoji="1" lang="en-US" altLang="ja-JP" sz="1400"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ARM Core</a:t>
            </a:r>
          </a:p>
          <a:p>
            <a:r>
              <a:rPr lang="ja-JP" altLang="en-US" sz="1400">
                <a:solidFill>
                  <a:schemeClr val="bg1"/>
                </a:solidFill>
                <a:latin typeface="Meiryo" panose="020B0604030504040204" pitchFamily="34" charset="-128"/>
                <a:ea typeface="Meiryo" panose="020B0604030504040204" pitchFamily="34" charset="-128"/>
              </a:rPr>
              <a:t>など</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40B260EF-53A6-F54B-BEF3-1837BD043249}"/>
              </a:ext>
            </a:extLst>
          </p:cNvPr>
          <p:cNvSpPr txBox="1"/>
          <p:nvPr/>
        </p:nvSpPr>
        <p:spPr>
          <a:xfrm>
            <a:off x="5303094" y="2284618"/>
            <a:ext cx="763351" cy="338554"/>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FPGA</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7B11438E-CD19-1B4F-9BF8-174697271F54}"/>
              </a:ext>
            </a:extLst>
          </p:cNvPr>
          <p:cNvSpPr txBox="1"/>
          <p:nvPr/>
        </p:nvSpPr>
        <p:spPr>
          <a:xfrm>
            <a:off x="5337399" y="3005781"/>
            <a:ext cx="644728" cy="338554"/>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GPU</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6FDC59AF-F755-DC42-BF7A-FCFF4F4BD1FA}"/>
              </a:ext>
            </a:extLst>
          </p:cNvPr>
          <p:cNvSpPr/>
          <p:nvPr/>
        </p:nvSpPr>
        <p:spPr>
          <a:xfrm>
            <a:off x="759972" y="1692894"/>
            <a:ext cx="1771554" cy="227610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FFAD8034-184A-F446-A5FA-29482464095C}"/>
              </a:ext>
            </a:extLst>
          </p:cNvPr>
          <p:cNvSpPr/>
          <p:nvPr/>
        </p:nvSpPr>
        <p:spPr>
          <a:xfrm>
            <a:off x="2597926" y="1692894"/>
            <a:ext cx="1771554" cy="227610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D1C0E4A3-1610-004E-A23F-30B84FC32EBD}"/>
              </a:ext>
            </a:extLst>
          </p:cNvPr>
          <p:cNvSpPr txBox="1"/>
          <p:nvPr/>
        </p:nvSpPr>
        <p:spPr>
          <a:xfrm>
            <a:off x="5347017" y="3328946"/>
            <a:ext cx="625492" cy="338554"/>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DSP</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D3627807-F689-3A4E-A236-D6F9DC82BC69}"/>
              </a:ext>
            </a:extLst>
          </p:cNvPr>
          <p:cNvSpPr txBox="1"/>
          <p:nvPr/>
        </p:nvSpPr>
        <p:spPr>
          <a:xfrm>
            <a:off x="5079476" y="1798037"/>
            <a:ext cx="1210589" cy="400110"/>
          </a:xfrm>
          <a:prstGeom prst="rect">
            <a:avLst/>
          </a:prstGeom>
          <a:noFill/>
        </p:spPr>
        <p:txBody>
          <a:bodyPr wrap="none" rtlCol="0">
            <a:spAutoFit/>
          </a:bodyPr>
          <a:lstStyle/>
          <a:p>
            <a:pPr algn="ctr"/>
            <a:r>
              <a:rPr lang="ja-JP" altLang="en-US" sz="2000">
                <a:solidFill>
                  <a:schemeClr val="bg1"/>
                </a:solidFill>
                <a:latin typeface="Meiryo" panose="020B0604030504040204" pitchFamily="34" charset="-128"/>
                <a:ea typeface="Meiryo" panose="020B0604030504040204" pitchFamily="34" charset="-128"/>
              </a:rPr>
              <a:t>特化用途</a:t>
            </a:r>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1548730E-CFAB-E743-AF13-F4B167B57509}"/>
              </a:ext>
            </a:extLst>
          </p:cNvPr>
          <p:cNvSpPr txBox="1"/>
          <p:nvPr/>
        </p:nvSpPr>
        <p:spPr>
          <a:xfrm>
            <a:off x="6909375" y="1798037"/>
            <a:ext cx="1210589" cy="400110"/>
          </a:xfrm>
          <a:prstGeom prst="rect">
            <a:avLst/>
          </a:prstGeom>
          <a:noFill/>
        </p:spPr>
        <p:txBody>
          <a:bodyPr wrap="none" rtlCol="0">
            <a:spAutoFit/>
          </a:bodyPr>
          <a:lstStyle/>
          <a:p>
            <a:pPr algn="ctr"/>
            <a:r>
              <a:rPr lang="ja-JP" altLang="en-US" sz="2000">
                <a:solidFill>
                  <a:schemeClr val="bg1"/>
                </a:solidFill>
                <a:latin typeface="Meiryo" panose="020B0604030504040204" pitchFamily="34" charset="-128"/>
                <a:ea typeface="Meiryo" panose="020B0604030504040204" pitchFamily="34" charset="-128"/>
              </a:rPr>
              <a:t>汎用用途</a:t>
            </a:r>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0218DE1A-EF56-F641-ACF8-AA1A0B460ADD}"/>
              </a:ext>
            </a:extLst>
          </p:cNvPr>
          <p:cNvSpPr txBox="1"/>
          <p:nvPr/>
        </p:nvSpPr>
        <p:spPr>
          <a:xfrm>
            <a:off x="2633956" y="2590505"/>
            <a:ext cx="1723549" cy="276999"/>
          </a:xfrm>
          <a:prstGeom prst="rect">
            <a:avLst/>
          </a:prstGeom>
          <a:noFill/>
        </p:spPr>
        <p:txBody>
          <a:bodyPr wrap="none" rtlCol="0">
            <a:spAutoFit/>
          </a:bodyPr>
          <a:lstStyle/>
          <a:p>
            <a:r>
              <a:rPr lang="ja-JP" altLang="en-US" sz="1200">
                <a:solidFill>
                  <a:schemeClr val="bg1"/>
                </a:solidFill>
                <a:latin typeface="Meiryo" panose="020B0604030504040204" pitchFamily="34" charset="-128"/>
                <a:ea typeface="Meiryo" panose="020B0604030504040204" pitchFamily="34" charset="-128"/>
              </a:rPr>
              <a:t>ニューロモーフィック</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752DE367-B9CC-1241-8BFD-3508C487BB8D}"/>
              </a:ext>
            </a:extLst>
          </p:cNvPr>
          <p:cNvSpPr txBox="1"/>
          <p:nvPr/>
        </p:nvSpPr>
        <p:spPr>
          <a:xfrm>
            <a:off x="819936" y="1844203"/>
            <a:ext cx="1620957" cy="307777"/>
          </a:xfrm>
          <a:prstGeom prst="rect">
            <a:avLst/>
          </a:prstGeom>
          <a:noFill/>
        </p:spPr>
        <p:txBody>
          <a:bodyPr wrap="non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量子コンピュータ</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D0D16CA3-B944-B54F-97EE-69894E6A584D}"/>
              </a:ext>
            </a:extLst>
          </p:cNvPr>
          <p:cNvSpPr txBox="1"/>
          <p:nvPr/>
        </p:nvSpPr>
        <p:spPr>
          <a:xfrm>
            <a:off x="3102684" y="2810052"/>
            <a:ext cx="1261884" cy="307777"/>
          </a:xfrm>
          <a:prstGeom prst="rect">
            <a:avLst/>
          </a:prstGeom>
          <a:noFill/>
        </p:spPr>
        <p:txBody>
          <a:bodyPr wrap="non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コンピュータ</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D19AE78D-15C0-414E-867D-39E815D53165}"/>
              </a:ext>
            </a:extLst>
          </p:cNvPr>
          <p:cNvSpPr/>
          <p:nvPr/>
        </p:nvSpPr>
        <p:spPr>
          <a:xfrm>
            <a:off x="870161" y="2208058"/>
            <a:ext cx="1550786" cy="7409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CD2B1E0B-2C44-A044-A001-2FF37F8D924E}"/>
              </a:ext>
            </a:extLst>
          </p:cNvPr>
          <p:cNvSpPr/>
          <p:nvPr/>
        </p:nvSpPr>
        <p:spPr>
          <a:xfrm>
            <a:off x="855021" y="3088528"/>
            <a:ext cx="1550786" cy="740986"/>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C00000"/>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34EE8299-E967-4D4C-A562-AEE823A42C7A}"/>
              </a:ext>
            </a:extLst>
          </p:cNvPr>
          <p:cNvSpPr txBox="1"/>
          <p:nvPr/>
        </p:nvSpPr>
        <p:spPr>
          <a:xfrm>
            <a:off x="900248" y="2398630"/>
            <a:ext cx="1531188" cy="415498"/>
          </a:xfrm>
          <a:prstGeom prst="rect">
            <a:avLst/>
          </a:prstGeom>
          <a:noFill/>
        </p:spPr>
        <p:txBody>
          <a:bodyPr wrap="none" rtlCol="0">
            <a:spAutoFit/>
          </a:bodyPr>
          <a:lstStyle/>
          <a:p>
            <a:pPr algn="ctr"/>
            <a:r>
              <a:rPr lang="ja-JP" altLang="en-US" sz="1050" b="1">
                <a:solidFill>
                  <a:schemeClr val="bg1"/>
                </a:solidFill>
                <a:latin typeface="Meiryo" panose="020B0604030504040204" pitchFamily="34" charset="-128"/>
                <a:ea typeface="Meiryo" panose="020B0604030504040204" pitchFamily="34" charset="-128"/>
              </a:rPr>
              <a:t>万能量子コンピュータ</a:t>
            </a:r>
            <a:endParaRPr lang="en-US" altLang="ja-JP" sz="1050" b="1"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量子ゲート方式</a:t>
            </a:r>
            <a:endParaRPr lang="en-US" altLang="ja-JP" sz="1050"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75C59865-2521-674A-B2E9-980428134DD2}"/>
              </a:ext>
            </a:extLst>
          </p:cNvPr>
          <p:cNvSpPr txBox="1"/>
          <p:nvPr/>
        </p:nvSpPr>
        <p:spPr>
          <a:xfrm>
            <a:off x="870161" y="3276010"/>
            <a:ext cx="1531188" cy="415498"/>
          </a:xfrm>
          <a:prstGeom prst="rect">
            <a:avLst/>
          </a:prstGeom>
          <a:noFill/>
        </p:spPr>
        <p:txBody>
          <a:bodyPr wrap="none" rtlCol="0">
            <a:spAutoFit/>
          </a:bodyPr>
          <a:lstStyle/>
          <a:p>
            <a:pPr algn="ctr"/>
            <a:r>
              <a:rPr lang="ja-JP" altLang="en-US" sz="1050" b="1">
                <a:solidFill>
                  <a:schemeClr val="bg1"/>
                </a:solidFill>
                <a:latin typeface="Meiryo" panose="020B0604030504040204" pitchFamily="34" charset="-128"/>
                <a:ea typeface="Meiryo" panose="020B0604030504040204" pitchFamily="34" charset="-128"/>
              </a:rPr>
              <a:t>特化量子コンピュータ</a:t>
            </a:r>
            <a:endParaRPr lang="en-US" altLang="ja-JP" sz="1050" b="1"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量子アニーリング方式</a:t>
            </a:r>
            <a:endParaRPr lang="en-US" altLang="ja-JP" sz="1050" dirty="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F9F0F41E-D71C-8445-AF58-795261485002}"/>
              </a:ext>
            </a:extLst>
          </p:cNvPr>
          <p:cNvSpPr txBox="1"/>
          <p:nvPr/>
        </p:nvSpPr>
        <p:spPr>
          <a:xfrm>
            <a:off x="1540114" y="1105979"/>
            <a:ext cx="2031325"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非ノイマン型</a:t>
            </a:r>
            <a:endParaRPr lang="en-US" altLang="ja-JP" sz="2400" b="1" dirty="0">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408CB1EA-360E-7448-B438-5AFB3EE12E75}"/>
              </a:ext>
            </a:extLst>
          </p:cNvPr>
          <p:cNvSpPr txBox="1"/>
          <p:nvPr/>
        </p:nvSpPr>
        <p:spPr>
          <a:xfrm>
            <a:off x="5730673" y="1100904"/>
            <a:ext cx="1723549"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ノイマン型</a:t>
            </a:r>
            <a:endParaRPr lang="en-US" altLang="ja-JP" sz="2400" b="1" dirty="0">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C1DDE4D9-D678-E74F-9934-A3A197B91217}"/>
              </a:ext>
            </a:extLst>
          </p:cNvPr>
          <p:cNvSpPr txBox="1"/>
          <p:nvPr/>
        </p:nvSpPr>
        <p:spPr>
          <a:xfrm>
            <a:off x="5301587" y="2656656"/>
            <a:ext cx="716351" cy="338554"/>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ASIC</a:t>
            </a:r>
            <a:endParaRPr lang="en-US" altLang="ja-JP" sz="1600" b="1" dirty="0">
              <a:solidFill>
                <a:schemeClr val="bg1"/>
              </a:solidFill>
              <a:latin typeface="Meiryo" panose="020B0604030504040204" pitchFamily="34" charset="-128"/>
              <a:ea typeface="Meiryo" panose="020B0604030504040204" pitchFamily="34" charset="-128"/>
            </a:endParaRPr>
          </a:p>
        </p:txBody>
      </p:sp>
      <p:pic>
        <p:nvPicPr>
          <p:cNvPr id="2050" name="Picture 2" descr="9th Generation Intel® Core™ Desktop Processors Brief">
            <a:extLst>
              <a:ext uri="{FF2B5EF4-FFF2-40B4-BE49-F238E27FC236}">
                <a16:creationId xmlns:a16="http://schemas.microsoft.com/office/drawing/2014/main" id="{88040930-E833-9246-BDCB-2D5FE014BE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8757" y="4395998"/>
            <a:ext cx="1286192" cy="7234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VIDIAの新しい Ampere データセンター GPU の生産が本格化｜NVIDIAのプレスリリース">
            <a:extLst>
              <a:ext uri="{FF2B5EF4-FFF2-40B4-BE49-F238E27FC236}">
                <a16:creationId xmlns:a16="http://schemas.microsoft.com/office/drawing/2014/main" id="{45A1E7DF-1916-0E4B-B1F5-EB55D23B3E6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4205" y="4303667"/>
            <a:ext cx="1130996" cy="9614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スパコン富岳、計算速度ランキング連覇 ２位に３倍の差：朝日新聞デジタル">
            <a:extLst>
              <a:ext uri="{FF2B5EF4-FFF2-40B4-BE49-F238E27FC236}">
                <a16:creationId xmlns:a16="http://schemas.microsoft.com/office/drawing/2014/main" id="{D0B3554C-C17E-2846-985B-8EBB67884E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762" y="5517232"/>
            <a:ext cx="1381656" cy="7342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3C7E282-AA5A-F847-9015-1364919A3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5693" y="5517232"/>
            <a:ext cx="978952" cy="734214"/>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a:extLst>
              <a:ext uri="{FF2B5EF4-FFF2-40B4-BE49-F238E27FC236}">
                <a16:creationId xmlns:a16="http://schemas.microsoft.com/office/drawing/2014/main" id="{C31119C5-A3E2-0642-8804-09100265E0F0}"/>
              </a:ext>
            </a:extLst>
          </p:cNvPr>
          <p:cNvSpPr txBox="1"/>
          <p:nvPr/>
        </p:nvSpPr>
        <p:spPr>
          <a:xfrm>
            <a:off x="5168422" y="6340288"/>
            <a:ext cx="1053494"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Google TPU</a:t>
            </a:r>
            <a:endParaRPr kumimoji="1" lang="ja-JP" altLang="en-US" sz="1200">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BD84FBB6-9C0B-E341-BC68-09B3B30262F6}"/>
              </a:ext>
            </a:extLst>
          </p:cNvPr>
          <p:cNvSpPr txBox="1"/>
          <p:nvPr/>
        </p:nvSpPr>
        <p:spPr>
          <a:xfrm>
            <a:off x="6981649" y="6340288"/>
            <a:ext cx="1261885"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スパコン／</a:t>
            </a:r>
            <a:r>
              <a:rPr lang="ja-JP" altLang="en-US" sz="1200">
                <a:latin typeface="Meiryo" panose="020B0604030504040204" pitchFamily="34" charset="-128"/>
                <a:ea typeface="Meiryo" panose="020B0604030504040204" pitchFamily="34" charset="-128"/>
              </a:rPr>
              <a:t>富岳</a:t>
            </a:r>
            <a:endParaRPr kumimoji="1" lang="ja-JP" altLang="en-US" sz="1200">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57CD84F9-FE54-4249-A0DF-22DBD718C0AA}"/>
              </a:ext>
            </a:extLst>
          </p:cNvPr>
          <p:cNvSpPr txBox="1"/>
          <p:nvPr/>
        </p:nvSpPr>
        <p:spPr>
          <a:xfrm>
            <a:off x="5150896" y="5151391"/>
            <a:ext cx="1117615"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NVIDIA GPU</a:t>
            </a:r>
            <a:endParaRPr kumimoji="1" lang="ja-JP" altLang="en-US" sz="1200">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CFF0F898-BDB9-CD4B-89BC-42D18998D96A}"/>
              </a:ext>
            </a:extLst>
          </p:cNvPr>
          <p:cNvSpPr txBox="1"/>
          <p:nvPr/>
        </p:nvSpPr>
        <p:spPr>
          <a:xfrm>
            <a:off x="7169200" y="5151390"/>
            <a:ext cx="886782"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Intel CPU</a:t>
            </a:r>
            <a:endParaRPr kumimoji="1" lang="ja-JP" altLang="en-US" sz="1200">
              <a:latin typeface="Meiryo" panose="020B0604030504040204" pitchFamily="34" charset="-128"/>
              <a:ea typeface="Meiryo" panose="020B0604030504040204" pitchFamily="34" charset="-128"/>
            </a:endParaRPr>
          </a:p>
        </p:txBody>
      </p:sp>
      <p:pic>
        <p:nvPicPr>
          <p:cNvPr id="2058" name="Picture 10" descr="スーパーコンピュータ「富岳」のプロトタイプがGreen500で世界1位を獲得 : 富士通">
            <a:extLst>
              <a:ext uri="{FF2B5EF4-FFF2-40B4-BE49-F238E27FC236}">
                <a16:creationId xmlns:a16="http://schemas.microsoft.com/office/drawing/2014/main" id="{478D9A06-155F-FE47-9263-3131FE14A4E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70010" y="5938256"/>
            <a:ext cx="623278" cy="43585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インテルがニューロモーフィックチップ「Loihi」を開発した理由 - ZDNet Japan">
            <a:extLst>
              <a:ext uri="{FF2B5EF4-FFF2-40B4-BE49-F238E27FC236}">
                <a16:creationId xmlns:a16="http://schemas.microsoft.com/office/drawing/2014/main" id="{27EDCAD8-FB23-8D4D-9CAA-751C116198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4254" y="4493894"/>
            <a:ext cx="839585" cy="62968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サムスン、デジタルな「眼」を開発--脳を模したIBMの「TrueNorth」チップを利用 - CNET Japan">
            <a:extLst>
              <a:ext uri="{FF2B5EF4-FFF2-40B4-BE49-F238E27FC236}">
                <a16:creationId xmlns:a16="http://schemas.microsoft.com/office/drawing/2014/main" id="{3E14A5A4-1D7A-E242-A729-31CE1FB291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7788" y="5669161"/>
            <a:ext cx="638171" cy="478628"/>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2DFE7F84-3C8D-4946-B8C4-EBAB4CBD4BFC}"/>
              </a:ext>
            </a:extLst>
          </p:cNvPr>
          <p:cNvSpPr txBox="1"/>
          <p:nvPr/>
        </p:nvSpPr>
        <p:spPr>
          <a:xfrm>
            <a:off x="3286546" y="5124887"/>
            <a:ext cx="526106"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Intel</a:t>
            </a:r>
            <a:endParaRPr kumimoji="1" lang="ja-JP" altLang="en-US" sz="1200">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D38DA421-A5BD-B541-A235-0877C313BB88}"/>
              </a:ext>
            </a:extLst>
          </p:cNvPr>
          <p:cNvSpPr txBox="1"/>
          <p:nvPr/>
        </p:nvSpPr>
        <p:spPr>
          <a:xfrm>
            <a:off x="3349546" y="6317582"/>
            <a:ext cx="479619"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IBM</a:t>
            </a:r>
            <a:endParaRPr kumimoji="1" lang="ja-JP" altLang="en-US" sz="1200">
              <a:latin typeface="Meiryo" panose="020B0604030504040204" pitchFamily="34" charset="-128"/>
              <a:ea typeface="Meiryo" panose="020B0604030504040204" pitchFamily="34" charset="-128"/>
            </a:endParaRPr>
          </a:p>
        </p:txBody>
      </p:sp>
      <p:pic>
        <p:nvPicPr>
          <p:cNvPr id="2066" name="Picture 18" descr="IBM dumping IT services to focus on cloud and quantum computing | Fortune">
            <a:extLst>
              <a:ext uri="{FF2B5EF4-FFF2-40B4-BE49-F238E27FC236}">
                <a16:creationId xmlns:a16="http://schemas.microsoft.com/office/drawing/2014/main" id="{1625CE11-E6DB-E44B-8195-13CDB1AE5C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75317" y="4495247"/>
            <a:ext cx="940473" cy="626982"/>
          </a:xfrm>
          <a:prstGeom prst="rect">
            <a:avLst/>
          </a:prstGeom>
          <a:noFill/>
          <a:extLst>
            <a:ext uri="{909E8E84-426E-40DD-AFC4-6F175D3DCCD1}">
              <a14:hiddenFill xmlns:a14="http://schemas.microsoft.com/office/drawing/2010/main">
                <a:solidFill>
                  <a:srgbClr val="FFFFFF"/>
                </a:solidFill>
              </a14:hiddenFill>
            </a:ext>
          </a:extLst>
        </p:spPr>
      </p:pic>
      <p:sp>
        <p:nvSpPr>
          <p:cNvPr id="44" name="テキスト ボックス 43">
            <a:extLst>
              <a:ext uri="{FF2B5EF4-FFF2-40B4-BE49-F238E27FC236}">
                <a16:creationId xmlns:a16="http://schemas.microsoft.com/office/drawing/2014/main" id="{7BD67971-1ABF-6B43-8C03-ED324F5AB8C2}"/>
              </a:ext>
            </a:extLst>
          </p:cNvPr>
          <p:cNvSpPr txBox="1"/>
          <p:nvPr/>
        </p:nvSpPr>
        <p:spPr>
          <a:xfrm>
            <a:off x="784501" y="5151391"/>
            <a:ext cx="1607556"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IBM Q System One</a:t>
            </a:r>
            <a:endParaRPr kumimoji="1" lang="ja-JP" altLang="en-US" sz="1200">
              <a:latin typeface="Meiryo" panose="020B0604030504040204" pitchFamily="34" charset="-128"/>
              <a:ea typeface="Meiryo" panose="020B0604030504040204" pitchFamily="34" charset="-128"/>
            </a:endParaRPr>
          </a:p>
        </p:txBody>
      </p:sp>
      <p:pic>
        <p:nvPicPr>
          <p:cNvPr id="2068" name="Picture 20" descr="D-Wave unveils tools for building quantum-classical hybrid apps -  SiliconANGLE">
            <a:extLst>
              <a:ext uri="{FF2B5EF4-FFF2-40B4-BE49-F238E27FC236}">
                <a16:creationId xmlns:a16="http://schemas.microsoft.com/office/drawing/2014/main" id="{DDFED29F-FAA7-2546-AAA0-A2AC91E85F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75317" y="5584100"/>
            <a:ext cx="944498" cy="600478"/>
          </a:xfrm>
          <a:prstGeom prst="rect">
            <a:avLst/>
          </a:prstGeom>
          <a:noFill/>
          <a:extLst>
            <a:ext uri="{909E8E84-426E-40DD-AFC4-6F175D3DCCD1}">
              <a14:hiddenFill xmlns:a14="http://schemas.microsoft.com/office/drawing/2010/main">
                <a:solidFill>
                  <a:srgbClr val="FFFFFF"/>
                </a:solidFill>
              </a14:hiddenFill>
            </a:ext>
          </a:extLst>
        </p:spPr>
      </p:pic>
      <p:sp>
        <p:nvSpPr>
          <p:cNvPr id="46" name="テキスト ボックス 45">
            <a:extLst>
              <a:ext uri="{FF2B5EF4-FFF2-40B4-BE49-F238E27FC236}">
                <a16:creationId xmlns:a16="http://schemas.microsoft.com/office/drawing/2014/main" id="{B0143965-9F18-B444-AC3F-D7E5BB942172}"/>
              </a:ext>
            </a:extLst>
          </p:cNvPr>
          <p:cNvSpPr txBox="1"/>
          <p:nvPr/>
        </p:nvSpPr>
        <p:spPr>
          <a:xfrm>
            <a:off x="1021300" y="6307376"/>
            <a:ext cx="1210139"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D-Wave 2000</a:t>
            </a:r>
            <a:endParaRPr kumimoji="1" lang="ja-JP" altLang="en-US" sz="12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61243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59682D13-D1BF-4F44-9C9E-5FB351C11B22}"/>
              </a:ext>
            </a:extLst>
          </p:cNvPr>
          <p:cNvSpPr/>
          <p:nvPr/>
        </p:nvSpPr>
        <p:spPr>
          <a:xfrm>
            <a:off x="323528" y="1615504"/>
            <a:ext cx="5760640" cy="453650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8690C14-010D-314C-BAF9-B7E23A3BA50F}"/>
              </a:ext>
            </a:extLst>
          </p:cNvPr>
          <p:cNvSpPr>
            <a:spLocks noGrp="1"/>
          </p:cNvSpPr>
          <p:nvPr>
            <p:ph type="title"/>
          </p:nvPr>
        </p:nvSpPr>
        <p:spPr/>
        <p:txBody>
          <a:bodyPr/>
          <a:lstStyle/>
          <a:p>
            <a:r>
              <a:rPr kumimoji="1" lang="ja-JP" altLang="en-US"/>
              <a:t>万能型と特化型の関係と違い</a:t>
            </a:r>
          </a:p>
        </p:txBody>
      </p:sp>
      <p:sp>
        <p:nvSpPr>
          <p:cNvPr id="3" name="スライド番号プレースホルダー 2">
            <a:extLst>
              <a:ext uri="{FF2B5EF4-FFF2-40B4-BE49-F238E27FC236}">
                <a16:creationId xmlns:a16="http://schemas.microsoft.com/office/drawing/2014/main" id="{C6A04BB2-6283-9445-AE04-4C631CA519F8}"/>
              </a:ext>
            </a:extLst>
          </p:cNvPr>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sp>
        <p:nvSpPr>
          <p:cNvPr id="4" name="正方形/長方形 3">
            <a:extLst>
              <a:ext uri="{FF2B5EF4-FFF2-40B4-BE49-F238E27FC236}">
                <a16:creationId xmlns:a16="http://schemas.microsoft.com/office/drawing/2014/main" id="{46E8DC3B-24FB-A44A-845A-0A7CEAD02E75}"/>
              </a:ext>
            </a:extLst>
          </p:cNvPr>
          <p:cNvSpPr/>
          <p:nvPr/>
        </p:nvSpPr>
        <p:spPr>
          <a:xfrm>
            <a:off x="3707904" y="4352130"/>
            <a:ext cx="2376264" cy="179987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D51AD71C-8867-794E-BA18-593B4ACBCC7A}"/>
              </a:ext>
            </a:extLst>
          </p:cNvPr>
          <p:cNvSpPr txBox="1"/>
          <p:nvPr/>
        </p:nvSpPr>
        <p:spPr>
          <a:xfrm>
            <a:off x="3880373" y="4491811"/>
            <a:ext cx="2031325"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古典コンピュータ</a:t>
            </a:r>
          </a:p>
        </p:txBody>
      </p:sp>
      <p:sp>
        <p:nvSpPr>
          <p:cNvPr id="6" name="正方形/長方形 5">
            <a:extLst>
              <a:ext uri="{FF2B5EF4-FFF2-40B4-BE49-F238E27FC236}">
                <a16:creationId xmlns:a16="http://schemas.microsoft.com/office/drawing/2014/main" id="{0BD3215B-C5EB-964F-A5B9-A6606A6A95F8}"/>
              </a:ext>
            </a:extLst>
          </p:cNvPr>
          <p:cNvSpPr/>
          <p:nvPr/>
        </p:nvSpPr>
        <p:spPr>
          <a:xfrm>
            <a:off x="5508104" y="5523193"/>
            <a:ext cx="544272" cy="602715"/>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9C48FC2A-35B8-FF43-AAF2-05A42D3BAF48}"/>
              </a:ext>
            </a:extLst>
          </p:cNvPr>
          <p:cNvSpPr txBox="1"/>
          <p:nvPr/>
        </p:nvSpPr>
        <p:spPr>
          <a:xfrm>
            <a:off x="5461244" y="5561876"/>
            <a:ext cx="635110" cy="577081"/>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 組合せ</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最適化</a:t>
            </a:r>
            <a:endParaRPr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問題</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5359CA57-1BFE-C442-91A6-C9ABFCBD89F8}"/>
              </a:ext>
            </a:extLst>
          </p:cNvPr>
          <p:cNvSpPr/>
          <p:nvPr/>
        </p:nvSpPr>
        <p:spPr>
          <a:xfrm>
            <a:off x="7182481" y="1615503"/>
            <a:ext cx="1650175" cy="45104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 name="直線コネクタ 9">
            <a:extLst>
              <a:ext uri="{FF2B5EF4-FFF2-40B4-BE49-F238E27FC236}">
                <a16:creationId xmlns:a16="http://schemas.microsoft.com/office/drawing/2014/main" id="{4C031A06-57F2-334C-8662-BDE5CD50B97F}"/>
              </a:ext>
            </a:extLst>
          </p:cNvPr>
          <p:cNvCxnSpPr>
            <a:cxnSpLocks/>
          </p:cNvCxnSpPr>
          <p:nvPr/>
        </p:nvCxnSpPr>
        <p:spPr>
          <a:xfrm flipV="1">
            <a:off x="6064562" y="1615505"/>
            <a:ext cx="1105733" cy="3907687"/>
          </a:xfrm>
          <a:prstGeom prst="line">
            <a:avLst/>
          </a:prstGeom>
          <a:ln>
            <a:solidFill>
              <a:srgbClr val="C00000"/>
            </a:solidFill>
            <a:prstDash val="sysDot"/>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1AA2566D-7C52-AC45-9166-0E12250BA442}"/>
              </a:ext>
            </a:extLst>
          </p:cNvPr>
          <p:cNvCxnSpPr>
            <a:cxnSpLocks/>
          </p:cNvCxnSpPr>
          <p:nvPr/>
        </p:nvCxnSpPr>
        <p:spPr>
          <a:xfrm>
            <a:off x="6046204" y="6125908"/>
            <a:ext cx="1124091" cy="0"/>
          </a:xfrm>
          <a:prstGeom prst="line">
            <a:avLst/>
          </a:prstGeom>
          <a:ln>
            <a:solidFill>
              <a:srgbClr val="C00000"/>
            </a:solidFill>
            <a:prstDash val="sysDot"/>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81D875AC-60AD-D64D-B939-C20ED5158B40}"/>
              </a:ext>
            </a:extLst>
          </p:cNvPr>
          <p:cNvSpPr txBox="1"/>
          <p:nvPr/>
        </p:nvSpPr>
        <p:spPr>
          <a:xfrm>
            <a:off x="7017554" y="1033572"/>
            <a:ext cx="1980029" cy="523220"/>
          </a:xfrm>
          <a:prstGeom prst="rect">
            <a:avLst/>
          </a:prstGeom>
          <a:noFill/>
        </p:spPr>
        <p:txBody>
          <a:bodyPr wrap="none" rtlCol="0">
            <a:spAutoFit/>
          </a:bodyPr>
          <a:lstStyle/>
          <a:p>
            <a:pPr algn="ctr"/>
            <a:r>
              <a:rPr lang="ja-JP" altLang="en-US" sz="1400" b="1">
                <a:solidFill>
                  <a:srgbClr val="C00000"/>
                </a:solidFill>
                <a:latin typeface="Meiryo" panose="020B0604030504040204" pitchFamily="34" charset="-128"/>
                <a:ea typeface="Meiryo" panose="020B0604030504040204" pitchFamily="34" charset="-128"/>
              </a:rPr>
              <a:t>特化量子コンピュータ</a:t>
            </a:r>
            <a:endParaRPr lang="en-US" altLang="ja-JP" sz="1400" b="1" dirty="0">
              <a:solidFill>
                <a:srgbClr val="C00000"/>
              </a:solidFill>
              <a:latin typeface="Meiryo" panose="020B0604030504040204" pitchFamily="34" charset="-128"/>
              <a:ea typeface="Meiryo" panose="020B0604030504040204" pitchFamily="34" charset="-128"/>
            </a:endParaRPr>
          </a:p>
          <a:p>
            <a:pPr algn="ctr"/>
            <a:r>
              <a:rPr lang="ja-JP" altLang="en-US" sz="1400">
                <a:solidFill>
                  <a:srgbClr val="C00000"/>
                </a:solidFill>
                <a:latin typeface="Meiryo" panose="020B0604030504040204" pitchFamily="34" charset="-128"/>
                <a:ea typeface="Meiryo" panose="020B0604030504040204" pitchFamily="34" charset="-128"/>
              </a:rPr>
              <a:t>量子アニーリング方式</a:t>
            </a:r>
            <a:endParaRPr lang="en-US" altLang="ja-JP" sz="1400" dirty="0">
              <a:solidFill>
                <a:srgbClr val="C00000"/>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00D51DD1-73FC-FC4C-BDDF-6F028184F612}"/>
              </a:ext>
            </a:extLst>
          </p:cNvPr>
          <p:cNvSpPr txBox="1"/>
          <p:nvPr/>
        </p:nvSpPr>
        <p:spPr>
          <a:xfrm>
            <a:off x="755576" y="1760980"/>
            <a:ext cx="2185215" cy="461665"/>
          </a:xfrm>
          <a:prstGeom prst="rect">
            <a:avLst/>
          </a:prstGeom>
          <a:noFill/>
        </p:spPr>
        <p:txBody>
          <a:bodyPr wrap="none" rtlCol="0">
            <a:spAutoFit/>
          </a:bodyPr>
          <a:lstStyle/>
          <a:p>
            <a:pPr algn="r"/>
            <a:r>
              <a:rPr lang="ja-JP" altLang="en-US" sz="1200">
                <a:solidFill>
                  <a:schemeClr val="bg1"/>
                </a:solidFill>
                <a:latin typeface="Meiryo" panose="020B0604030504040204" pitchFamily="34" charset="-128"/>
                <a:ea typeface="Meiryo" panose="020B0604030504040204" pitchFamily="34" charset="-128"/>
              </a:rPr>
              <a:t>古典コンピュータの上位互換</a:t>
            </a:r>
            <a:endParaRPr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チューリングマシン</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AE5EF417-02A0-3D42-B76E-04A2FB25F9DA}"/>
              </a:ext>
            </a:extLst>
          </p:cNvPr>
          <p:cNvSpPr txBox="1"/>
          <p:nvPr/>
        </p:nvSpPr>
        <p:spPr>
          <a:xfrm>
            <a:off x="3998387" y="4789128"/>
            <a:ext cx="1800494"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現在のコンピュータ</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チューリングマシン</a:t>
            </a:r>
            <a:endParaRPr lang="en-US" altLang="ja-JP" sz="1400" dirty="0">
              <a:solidFill>
                <a:schemeClr val="bg1"/>
              </a:solidFill>
              <a:latin typeface="Meiryo" panose="020B0604030504040204" pitchFamily="34" charset="-128"/>
              <a:ea typeface="Meiryo" panose="020B0604030504040204" pitchFamily="34" charset="-128"/>
            </a:endParaRPr>
          </a:p>
        </p:txBody>
      </p:sp>
      <p:cxnSp>
        <p:nvCxnSpPr>
          <p:cNvPr id="30" name="直線矢印コネクタ 29">
            <a:extLst>
              <a:ext uri="{FF2B5EF4-FFF2-40B4-BE49-F238E27FC236}">
                <a16:creationId xmlns:a16="http://schemas.microsoft.com/office/drawing/2014/main" id="{68F23AD0-92C6-0341-846D-EAE8D033C144}"/>
              </a:ext>
            </a:extLst>
          </p:cNvPr>
          <p:cNvCxnSpPr>
            <a:cxnSpLocks/>
          </p:cNvCxnSpPr>
          <p:nvPr/>
        </p:nvCxnSpPr>
        <p:spPr>
          <a:xfrm flipH="1" flipV="1">
            <a:off x="323529" y="1615503"/>
            <a:ext cx="3384375" cy="2736627"/>
          </a:xfrm>
          <a:prstGeom prst="straightConnector1">
            <a:avLst/>
          </a:prstGeom>
          <a:ln w="38100">
            <a:solidFill>
              <a:schemeClr val="bg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8" name="正方形/長方形 37">
            <a:extLst>
              <a:ext uri="{FF2B5EF4-FFF2-40B4-BE49-F238E27FC236}">
                <a16:creationId xmlns:a16="http://schemas.microsoft.com/office/drawing/2014/main" id="{D62ADB6D-40FB-0146-83B1-31E72F8A4116}"/>
              </a:ext>
            </a:extLst>
          </p:cNvPr>
          <p:cNvSpPr/>
          <p:nvPr/>
        </p:nvSpPr>
        <p:spPr>
          <a:xfrm>
            <a:off x="7250321" y="2046545"/>
            <a:ext cx="1531188" cy="646331"/>
          </a:xfrm>
          <a:prstGeom prst="rect">
            <a:avLst/>
          </a:prstGeom>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組み合わせ最適化問題を解くことくに特化</a:t>
            </a:r>
          </a:p>
        </p:txBody>
      </p:sp>
      <p:sp>
        <p:nvSpPr>
          <p:cNvPr id="39" name="テキスト ボックス 38">
            <a:extLst>
              <a:ext uri="{FF2B5EF4-FFF2-40B4-BE49-F238E27FC236}">
                <a16:creationId xmlns:a16="http://schemas.microsoft.com/office/drawing/2014/main" id="{48B902E6-9EA1-2549-8741-896FD62C5017}"/>
              </a:ext>
            </a:extLst>
          </p:cNvPr>
          <p:cNvSpPr txBox="1"/>
          <p:nvPr/>
        </p:nvSpPr>
        <p:spPr>
          <a:xfrm>
            <a:off x="4228557" y="2420888"/>
            <a:ext cx="1723549" cy="830997"/>
          </a:xfrm>
          <a:prstGeom prst="rect">
            <a:avLst/>
          </a:prstGeom>
          <a:noFill/>
        </p:spPr>
        <p:txBody>
          <a:bodyPr wrap="none" rtlCol="0">
            <a:spAutoFit/>
          </a:bodyPr>
          <a:lstStyle/>
          <a:p>
            <a:r>
              <a:rPr lang="ja-JP" altLang="en-US" sz="1200">
                <a:solidFill>
                  <a:schemeClr val="bg1"/>
                </a:solidFill>
                <a:latin typeface="Meiryo" panose="020B0604030504040204" pitchFamily="34" charset="-128"/>
                <a:ea typeface="Meiryo" panose="020B0604030504040204" pitchFamily="34" charset="-128"/>
              </a:rPr>
              <a:t>古典コンピュータで</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計算できることを含む</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あらゆる計算問題を</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解くことができる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40" name="正方形/長方形 39">
            <a:extLst>
              <a:ext uri="{FF2B5EF4-FFF2-40B4-BE49-F238E27FC236}">
                <a16:creationId xmlns:a16="http://schemas.microsoft.com/office/drawing/2014/main" id="{60FE5F0D-1385-B744-883B-EBABCDAD8565}"/>
              </a:ext>
            </a:extLst>
          </p:cNvPr>
          <p:cNvSpPr/>
          <p:nvPr/>
        </p:nvSpPr>
        <p:spPr>
          <a:xfrm>
            <a:off x="7252763" y="2889345"/>
            <a:ext cx="1531188" cy="2839239"/>
          </a:xfrm>
          <a:prstGeom prst="rect">
            <a:avLst/>
          </a:prstGeom>
        </p:spPr>
        <p:txBody>
          <a:bodyPr wrap="square">
            <a:spAutoFit/>
          </a:bodyPr>
          <a:lstStyle/>
          <a:p>
            <a:r>
              <a:rPr lang="ja-JP" altLang="en-US" sz="1050">
                <a:solidFill>
                  <a:schemeClr val="bg1"/>
                </a:solidFill>
                <a:latin typeface="Meiryo" panose="020B0604030504040204" pitchFamily="34" charset="-128"/>
                <a:ea typeface="Meiryo" panose="020B0604030504040204" pitchFamily="34" charset="-128"/>
              </a:rPr>
              <a:t>実用化されているが、以下の課題がある。</a:t>
            </a:r>
            <a:endParaRPr lang="en-US" altLang="ja-JP" sz="1050" dirty="0">
              <a:solidFill>
                <a:schemeClr val="bg1"/>
              </a:solidFill>
              <a:latin typeface="Meiryo" panose="020B0604030504040204" pitchFamily="34" charset="-128"/>
              <a:ea typeface="Meiryo" panose="020B0604030504040204" pitchFamily="34" charset="-128"/>
            </a:endParaRPr>
          </a:p>
          <a:p>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適用範囲が古典コンピュータに比べ解ける問題の規模が小さい</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ビジネス問題を量子アニーリングで解くための計算式に置き換えるためにはテクニックが必要</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そのため、実証実験を乗り越えて本番運用までこぎつけたケースは稀</a:t>
            </a:r>
          </a:p>
        </p:txBody>
      </p:sp>
      <p:sp>
        <p:nvSpPr>
          <p:cNvPr id="41" name="正方形/長方形 40">
            <a:extLst>
              <a:ext uri="{FF2B5EF4-FFF2-40B4-BE49-F238E27FC236}">
                <a16:creationId xmlns:a16="http://schemas.microsoft.com/office/drawing/2014/main" id="{E2C1CCD2-2459-8D4A-8F86-EAE2BEED375C}"/>
              </a:ext>
            </a:extLst>
          </p:cNvPr>
          <p:cNvSpPr/>
          <p:nvPr/>
        </p:nvSpPr>
        <p:spPr>
          <a:xfrm>
            <a:off x="471580" y="4446481"/>
            <a:ext cx="3083460" cy="1546577"/>
          </a:xfrm>
          <a:prstGeom prst="rect">
            <a:avLst/>
          </a:prstGeom>
        </p:spPr>
        <p:txBody>
          <a:bodyPr wrap="square">
            <a:spAutoFit/>
          </a:bodyPr>
          <a:lstStyle/>
          <a:p>
            <a:r>
              <a:rPr lang="ja-JP" altLang="en-US" sz="1050">
                <a:solidFill>
                  <a:schemeClr val="bg1"/>
                </a:solidFill>
                <a:latin typeface="Meiryo" panose="020B0604030504040204" pitchFamily="34" charset="-128"/>
                <a:ea typeface="Meiryo" panose="020B0604030504040204" pitchFamily="34" charset="-128"/>
              </a:rPr>
              <a:t>理論的な可能性は示されているが、以下の課題がある。</a:t>
            </a:r>
            <a:endParaRPr lang="en-US" altLang="ja-JP" sz="1050" dirty="0">
              <a:solidFill>
                <a:schemeClr val="bg1"/>
              </a:solidFill>
              <a:latin typeface="Meiryo" panose="020B0604030504040204" pitchFamily="34" charset="-128"/>
              <a:ea typeface="Meiryo" panose="020B0604030504040204" pitchFamily="34" charset="-128"/>
            </a:endParaRPr>
          </a:p>
          <a:p>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エラー耐性を持つ量子コンピュータの実現は</a:t>
            </a:r>
            <a:r>
              <a:rPr lang="en-US" altLang="ja-JP" sz="1050" dirty="0">
                <a:solidFill>
                  <a:schemeClr val="bg1"/>
                </a:solidFill>
                <a:latin typeface="Meiryo" panose="020B0604030504040204" pitchFamily="34" charset="-128"/>
                <a:ea typeface="Meiryo" panose="020B0604030504040204" pitchFamily="34" charset="-128"/>
              </a:rPr>
              <a:t>10</a:t>
            </a:r>
            <a:r>
              <a:rPr lang="ja-JP" altLang="en-US" sz="1050">
                <a:solidFill>
                  <a:schemeClr val="bg1"/>
                </a:solidFill>
                <a:latin typeface="Meiryo" panose="020B0604030504040204" pitchFamily="34" charset="-128"/>
                <a:ea typeface="Meiryo" panose="020B0604030504040204" pitchFamily="34" charset="-128"/>
              </a:rPr>
              <a:t>年から</a:t>
            </a:r>
            <a:r>
              <a:rPr lang="en-US" altLang="ja-JP" sz="1050" dirty="0">
                <a:solidFill>
                  <a:schemeClr val="bg1"/>
                </a:solidFill>
                <a:latin typeface="Meiryo" panose="020B0604030504040204" pitchFamily="34" charset="-128"/>
                <a:ea typeface="Meiryo" panose="020B0604030504040204" pitchFamily="34" charset="-128"/>
              </a:rPr>
              <a:t>20</a:t>
            </a:r>
            <a:r>
              <a:rPr lang="ja-JP" altLang="en-US" sz="1050">
                <a:solidFill>
                  <a:schemeClr val="bg1"/>
                </a:solidFill>
                <a:latin typeface="Meiryo" panose="020B0604030504040204" pitchFamily="34" charset="-128"/>
                <a:ea typeface="Meiryo" panose="020B0604030504040204" pitchFamily="34" charset="-128"/>
              </a:rPr>
              <a:t>年先</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ハードウェアに実装する量子ビットの数を増やす研究をが進行中。</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量子ゲート方式が効果を発揮できる、有効なアルゴリズムが十分には見つかっていない。</a:t>
            </a:r>
          </a:p>
        </p:txBody>
      </p:sp>
      <p:sp>
        <p:nvSpPr>
          <p:cNvPr id="42" name="テキスト ボックス 41">
            <a:extLst>
              <a:ext uri="{FF2B5EF4-FFF2-40B4-BE49-F238E27FC236}">
                <a16:creationId xmlns:a16="http://schemas.microsoft.com/office/drawing/2014/main" id="{AA2328B0-064B-B440-B64E-F0B54989D8C9}"/>
              </a:ext>
            </a:extLst>
          </p:cNvPr>
          <p:cNvSpPr txBox="1"/>
          <p:nvPr/>
        </p:nvSpPr>
        <p:spPr>
          <a:xfrm>
            <a:off x="2218418" y="1030319"/>
            <a:ext cx="1980029" cy="523220"/>
          </a:xfrm>
          <a:prstGeom prst="rect">
            <a:avLst/>
          </a:prstGeom>
          <a:noFill/>
        </p:spPr>
        <p:txBody>
          <a:bodyPr wrap="none" rtlCol="0">
            <a:spAutoFit/>
          </a:bodyPr>
          <a:lstStyle/>
          <a:p>
            <a:pPr algn="ctr"/>
            <a:r>
              <a:rPr lang="ja-JP" altLang="en-US" sz="1400" b="1">
                <a:solidFill>
                  <a:srgbClr val="7030A0"/>
                </a:solidFill>
                <a:latin typeface="Meiryo" panose="020B0604030504040204" pitchFamily="34" charset="-128"/>
                <a:ea typeface="Meiryo" panose="020B0604030504040204" pitchFamily="34" charset="-128"/>
              </a:rPr>
              <a:t>万能量子コンピュータ</a:t>
            </a:r>
            <a:endParaRPr lang="en-US" altLang="ja-JP" sz="1400" b="1" dirty="0">
              <a:solidFill>
                <a:srgbClr val="7030A0"/>
              </a:solidFill>
              <a:latin typeface="Meiryo" panose="020B0604030504040204" pitchFamily="34" charset="-128"/>
              <a:ea typeface="Meiryo" panose="020B0604030504040204" pitchFamily="34" charset="-128"/>
            </a:endParaRPr>
          </a:p>
          <a:p>
            <a:pPr algn="ctr"/>
            <a:r>
              <a:rPr lang="ja-JP" altLang="en-US" sz="1400">
                <a:solidFill>
                  <a:srgbClr val="7030A0"/>
                </a:solidFill>
                <a:latin typeface="Meiryo" panose="020B0604030504040204" pitchFamily="34" charset="-128"/>
                <a:ea typeface="Meiryo" panose="020B0604030504040204" pitchFamily="34" charset="-128"/>
              </a:rPr>
              <a:t>量子ゲート方式</a:t>
            </a:r>
            <a:endParaRPr lang="en-US" altLang="ja-JP" sz="1400" dirty="0">
              <a:solidFill>
                <a:srgbClr val="7030A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4779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59682D13-D1BF-4F44-9C9E-5FB351C11B22}"/>
              </a:ext>
            </a:extLst>
          </p:cNvPr>
          <p:cNvSpPr/>
          <p:nvPr/>
        </p:nvSpPr>
        <p:spPr>
          <a:xfrm>
            <a:off x="323528" y="1615504"/>
            <a:ext cx="5760640" cy="453650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8690C14-010D-314C-BAF9-B7E23A3BA50F}"/>
              </a:ext>
            </a:extLst>
          </p:cNvPr>
          <p:cNvSpPr>
            <a:spLocks noGrp="1"/>
          </p:cNvSpPr>
          <p:nvPr>
            <p:ph type="title"/>
          </p:nvPr>
        </p:nvSpPr>
        <p:spPr/>
        <p:txBody>
          <a:bodyPr/>
          <a:lstStyle/>
          <a:p>
            <a:r>
              <a:rPr kumimoji="1" lang="ja-JP" altLang="en-US"/>
              <a:t>万能型と特化型の関係と違い</a:t>
            </a:r>
          </a:p>
        </p:txBody>
      </p:sp>
      <p:sp>
        <p:nvSpPr>
          <p:cNvPr id="3" name="スライド番号プレースホルダー 2">
            <a:extLst>
              <a:ext uri="{FF2B5EF4-FFF2-40B4-BE49-F238E27FC236}">
                <a16:creationId xmlns:a16="http://schemas.microsoft.com/office/drawing/2014/main" id="{C6A04BB2-6283-9445-AE04-4C631CA519F8}"/>
              </a:ext>
            </a:extLst>
          </p:cNvPr>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sp>
        <p:nvSpPr>
          <p:cNvPr id="8" name="正方形/長方形 7">
            <a:extLst>
              <a:ext uri="{FF2B5EF4-FFF2-40B4-BE49-F238E27FC236}">
                <a16:creationId xmlns:a16="http://schemas.microsoft.com/office/drawing/2014/main" id="{5359CA57-1BFE-C442-91A6-C9ABFCBD89F8}"/>
              </a:ext>
            </a:extLst>
          </p:cNvPr>
          <p:cNvSpPr/>
          <p:nvPr/>
        </p:nvSpPr>
        <p:spPr>
          <a:xfrm>
            <a:off x="7182481" y="1615503"/>
            <a:ext cx="1650175" cy="45104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 name="直線コネクタ 9">
            <a:extLst>
              <a:ext uri="{FF2B5EF4-FFF2-40B4-BE49-F238E27FC236}">
                <a16:creationId xmlns:a16="http://schemas.microsoft.com/office/drawing/2014/main" id="{4C031A06-57F2-334C-8662-BDE5CD50B97F}"/>
              </a:ext>
            </a:extLst>
          </p:cNvPr>
          <p:cNvCxnSpPr>
            <a:cxnSpLocks/>
          </p:cNvCxnSpPr>
          <p:nvPr/>
        </p:nvCxnSpPr>
        <p:spPr>
          <a:xfrm flipV="1">
            <a:off x="6064562" y="1615505"/>
            <a:ext cx="1105733" cy="3907687"/>
          </a:xfrm>
          <a:prstGeom prst="line">
            <a:avLst/>
          </a:prstGeom>
          <a:ln>
            <a:solidFill>
              <a:srgbClr val="C00000"/>
            </a:solidFill>
            <a:prstDash val="sysDot"/>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1AA2566D-7C52-AC45-9166-0E12250BA442}"/>
              </a:ext>
            </a:extLst>
          </p:cNvPr>
          <p:cNvCxnSpPr>
            <a:cxnSpLocks/>
          </p:cNvCxnSpPr>
          <p:nvPr/>
        </p:nvCxnSpPr>
        <p:spPr>
          <a:xfrm>
            <a:off x="6046204" y="6125908"/>
            <a:ext cx="1124091" cy="0"/>
          </a:xfrm>
          <a:prstGeom prst="line">
            <a:avLst/>
          </a:prstGeom>
          <a:ln>
            <a:solidFill>
              <a:srgbClr val="C00000"/>
            </a:solidFill>
            <a:prstDash val="sysDot"/>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81D875AC-60AD-D64D-B939-C20ED5158B40}"/>
              </a:ext>
            </a:extLst>
          </p:cNvPr>
          <p:cNvSpPr txBox="1"/>
          <p:nvPr/>
        </p:nvSpPr>
        <p:spPr>
          <a:xfrm>
            <a:off x="7017554" y="1033572"/>
            <a:ext cx="1980029" cy="523220"/>
          </a:xfrm>
          <a:prstGeom prst="rect">
            <a:avLst/>
          </a:prstGeom>
          <a:noFill/>
        </p:spPr>
        <p:txBody>
          <a:bodyPr wrap="none" rtlCol="0">
            <a:spAutoFit/>
          </a:bodyPr>
          <a:lstStyle/>
          <a:p>
            <a:pPr algn="ctr"/>
            <a:r>
              <a:rPr lang="ja-JP" altLang="en-US" sz="1400" b="1">
                <a:solidFill>
                  <a:srgbClr val="C00000"/>
                </a:solidFill>
                <a:latin typeface="Meiryo" panose="020B0604030504040204" pitchFamily="34" charset="-128"/>
                <a:ea typeface="Meiryo" panose="020B0604030504040204" pitchFamily="34" charset="-128"/>
              </a:rPr>
              <a:t>特化量子コンピュータ</a:t>
            </a:r>
            <a:endParaRPr lang="en-US" altLang="ja-JP" sz="1400" b="1" dirty="0">
              <a:solidFill>
                <a:srgbClr val="C00000"/>
              </a:solidFill>
              <a:latin typeface="Meiryo" panose="020B0604030504040204" pitchFamily="34" charset="-128"/>
              <a:ea typeface="Meiryo" panose="020B0604030504040204" pitchFamily="34" charset="-128"/>
            </a:endParaRPr>
          </a:p>
          <a:p>
            <a:pPr algn="ctr"/>
            <a:r>
              <a:rPr lang="ja-JP" altLang="en-US" sz="1400">
                <a:solidFill>
                  <a:srgbClr val="C00000"/>
                </a:solidFill>
                <a:latin typeface="Meiryo" panose="020B0604030504040204" pitchFamily="34" charset="-128"/>
                <a:ea typeface="Meiryo" panose="020B0604030504040204" pitchFamily="34" charset="-128"/>
              </a:rPr>
              <a:t>量子アニーリング方式</a:t>
            </a:r>
            <a:endParaRPr lang="en-US" altLang="ja-JP" sz="1400" dirty="0">
              <a:solidFill>
                <a:srgbClr val="C00000"/>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AA2328B0-064B-B440-B64E-F0B54989D8C9}"/>
              </a:ext>
            </a:extLst>
          </p:cNvPr>
          <p:cNvSpPr txBox="1"/>
          <p:nvPr/>
        </p:nvSpPr>
        <p:spPr>
          <a:xfrm>
            <a:off x="2218418" y="1030319"/>
            <a:ext cx="1980029" cy="523220"/>
          </a:xfrm>
          <a:prstGeom prst="rect">
            <a:avLst/>
          </a:prstGeom>
          <a:noFill/>
        </p:spPr>
        <p:txBody>
          <a:bodyPr wrap="none" rtlCol="0">
            <a:spAutoFit/>
          </a:bodyPr>
          <a:lstStyle/>
          <a:p>
            <a:pPr algn="ctr"/>
            <a:r>
              <a:rPr lang="ja-JP" altLang="en-US" sz="1400" b="1">
                <a:solidFill>
                  <a:srgbClr val="7030A0"/>
                </a:solidFill>
                <a:latin typeface="Meiryo" panose="020B0604030504040204" pitchFamily="34" charset="-128"/>
                <a:ea typeface="Meiryo" panose="020B0604030504040204" pitchFamily="34" charset="-128"/>
              </a:rPr>
              <a:t>万能量子コンピュータ</a:t>
            </a:r>
            <a:endParaRPr lang="en-US" altLang="ja-JP" sz="1400" b="1" dirty="0">
              <a:solidFill>
                <a:srgbClr val="7030A0"/>
              </a:solidFill>
              <a:latin typeface="Meiryo" panose="020B0604030504040204" pitchFamily="34" charset="-128"/>
              <a:ea typeface="Meiryo" panose="020B0604030504040204" pitchFamily="34" charset="-128"/>
            </a:endParaRPr>
          </a:p>
          <a:p>
            <a:pPr algn="ctr"/>
            <a:r>
              <a:rPr lang="ja-JP" altLang="en-US" sz="1400">
                <a:solidFill>
                  <a:srgbClr val="7030A0"/>
                </a:solidFill>
                <a:latin typeface="Meiryo" panose="020B0604030504040204" pitchFamily="34" charset="-128"/>
                <a:ea typeface="Meiryo" panose="020B0604030504040204" pitchFamily="34" charset="-128"/>
              </a:rPr>
              <a:t>量子ゲート方式</a:t>
            </a:r>
            <a:endParaRPr lang="en-US" altLang="ja-JP" sz="1400" dirty="0">
              <a:solidFill>
                <a:srgbClr val="7030A0"/>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C85111F6-3349-2A4F-A191-831E509C355F}"/>
              </a:ext>
            </a:extLst>
          </p:cNvPr>
          <p:cNvSpPr/>
          <p:nvPr/>
        </p:nvSpPr>
        <p:spPr>
          <a:xfrm>
            <a:off x="7156803" y="2163063"/>
            <a:ext cx="1650176" cy="2492990"/>
          </a:xfrm>
          <a:prstGeom prst="rect">
            <a:avLst/>
          </a:prstGeom>
        </p:spPr>
        <p:txBody>
          <a:bodyPr wrap="square">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渋滞を解消する移動ルートの計算</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工場の搬送機の最適なスケジューリング</a:t>
            </a:r>
            <a:br>
              <a:rPr lang="ja-JP" altLang="en-US" sz="1200">
                <a:solidFill>
                  <a:schemeClr val="bg1"/>
                </a:solidFill>
                <a:latin typeface="Meiryo" panose="020B0604030504040204" pitchFamily="34" charset="-128"/>
                <a:ea typeface="Meiryo" panose="020B0604030504040204" pitchFamily="34" charset="-128"/>
              </a:rPr>
            </a:br>
            <a:r>
              <a:rPr lang="ja-JP" altLang="en-US" sz="1200">
                <a:solidFill>
                  <a:schemeClr val="bg1"/>
                </a:solidFill>
                <a:latin typeface="Meiryo" panose="020B0604030504040204" pitchFamily="34" charset="-128"/>
                <a:ea typeface="Meiryo" panose="020B0604030504040204" pitchFamily="34" charset="-128"/>
              </a:rPr>
              <a:t>シフト勤務における勤務者の組み合わせ</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en" altLang="ja-JP" sz="1200" dirty="0">
                <a:solidFill>
                  <a:schemeClr val="bg1"/>
                </a:solidFill>
                <a:latin typeface="Meiryo" panose="020B0604030504040204" pitchFamily="34" charset="-128"/>
                <a:ea typeface="Meiryo" panose="020B0604030504040204" pitchFamily="34" charset="-128"/>
              </a:rPr>
              <a:t>web</a:t>
            </a:r>
            <a:r>
              <a:rPr lang="ja-JP" altLang="en-US" sz="1200">
                <a:solidFill>
                  <a:schemeClr val="bg1"/>
                </a:solidFill>
                <a:latin typeface="Meiryo" panose="020B0604030504040204" pitchFamily="34" charset="-128"/>
                <a:ea typeface="Meiryo" panose="020B0604030504040204" pitchFamily="34" charset="-128"/>
              </a:rPr>
              <a:t>サイトで掲載する広告の最適配信</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資産ポートフォリオの最適化　など</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AF771A1A-E8DD-384C-819D-EF22D6A2CAF6}"/>
              </a:ext>
            </a:extLst>
          </p:cNvPr>
          <p:cNvSpPr/>
          <p:nvPr/>
        </p:nvSpPr>
        <p:spPr>
          <a:xfrm>
            <a:off x="755576" y="2163063"/>
            <a:ext cx="4572000" cy="1569660"/>
          </a:xfrm>
          <a:prstGeom prst="rect">
            <a:avLst/>
          </a:prstGeom>
        </p:spPr>
        <p:txBody>
          <a:bodyPr>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化学シミュレーション</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機械学習</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暗号解析</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資産ポートフォリオの最適化</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モンテカルロシミュレーションを利用した金融リスク計算</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電気自動車に応用できるバッテリ素材の研究</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製造工程の管理</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物資運搬の最適化　など</a:t>
            </a:r>
          </a:p>
        </p:txBody>
      </p:sp>
      <p:sp>
        <p:nvSpPr>
          <p:cNvPr id="13" name="正方形/長方形 12">
            <a:extLst>
              <a:ext uri="{FF2B5EF4-FFF2-40B4-BE49-F238E27FC236}">
                <a16:creationId xmlns:a16="http://schemas.microsoft.com/office/drawing/2014/main" id="{8685F560-AA93-1C4C-B127-5182AAD59FA9}"/>
              </a:ext>
            </a:extLst>
          </p:cNvPr>
          <p:cNvSpPr/>
          <p:nvPr/>
        </p:nvSpPr>
        <p:spPr>
          <a:xfrm>
            <a:off x="755576" y="4899431"/>
            <a:ext cx="7632848" cy="100811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B7C54A52-E38A-CE48-A729-738474D3BF12}"/>
              </a:ext>
            </a:extLst>
          </p:cNvPr>
          <p:cNvSpPr txBox="1"/>
          <p:nvPr/>
        </p:nvSpPr>
        <p:spPr>
          <a:xfrm>
            <a:off x="1462815" y="5050115"/>
            <a:ext cx="6218369" cy="738664"/>
          </a:xfrm>
          <a:prstGeom prst="rect">
            <a:avLst/>
          </a:prstGeom>
          <a:noFill/>
        </p:spPr>
        <p:txBody>
          <a:bodyPr wrap="none" rtlCol="0">
            <a:spAutoFit/>
          </a:bodyPr>
          <a:lstStyle/>
          <a:p>
            <a:pPr marL="285750" indent="-285750">
              <a:buFont typeface="Wingdings" pitchFamily="2" charset="2"/>
              <a:buChar char="Ø"/>
            </a:pPr>
            <a:r>
              <a:rPr lang="ja-JP" altLang="en-US" sz="1400" b="1" u="sng">
                <a:solidFill>
                  <a:schemeClr val="bg1"/>
                </a:solidFill>
                <a:latin typeface="Meiryo" panose="020B0604030504040204" pitchFamily="34" charset="-128"/>
                <a:ea typeface="Meiryo" panose="020B0604030504040204" pitchFamily="34" charset="-128"/>
              </a:rPr>
              <a:t>量子コンピュータに得意な計算</a:t>
            </a:r>
            <a:r>
              <a:rPr lang="ja-JP" altLang="en-US" sz="1400">
                <a:solidFill>
                  <a:schemeClr val="bg1"/>
                </a:solidFill>
                <a:latin typeface="Meiryo" panose="020B0604030504040204" pitchFamily="34" charset="-128"/>
                <a:ea typeface="Meiryo" panose="020B0604030504040204" pitchFamily="34" charset="-128"/>
              </a:rPr>
              <a:t>は、古典コンピュータの数億倍の可能性</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特定の領域で普及するのは、</a:t>
            </a:r>
            <a:r>
              <a:rPr lang="en-US" altLang="ja-JP" sz="1400" dirty="0">
                <a:solidFill>
                  <a:schemeClr val="bg1"/>
                </a:solidFill>
                <a:latin typeface="Meiryo" panose="020B0604030504040204" pitchFamily="34" charset="-128"/>
                <a:ea typeface="Meiryo" panose="020B0604030504040204" pitchFamily="34" charset="-128"/>
              </a:rPr>
              <a:t>5〜10</a:t>
            </a:r>
            <a:r>
              <a:rPr lang="ja-JP" altLang="en-US" sz="1400">
                <a:solidFill>
                  <a:schemeClr val="bg1"/>
                </a:solidFill>
                <a:latin typeface="Meiryo" panose="020B0604030504040204" pitchFamily="34" charset="-128"/>
                <a:ea typeface="Meiryo" panose="020B0604030504040204" pitchFamily="34" charset="-128"/>
              </a:rPr>
              <a:t>年後？（使える用途を模索中）</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古典コンピュータ同様に広く使われるようになるのは、</a:t>
            </a:r>
            <a:r>
              <a:rPr lang="en-US" altLang="ja-JP" sz="1400" dirty="0">
                <a:solidFill>
                  <a:schemeClr val="bg1"/>
                </a:solidFill>
                <a:latin typeface="Meiryo" panose="020B0604030504040204" pitchFamily="34" charset="-128"/>
                <a:ea typeface="Meiryo" panose="020B0604030504040204" pitchFamily="34" charset="-128"/>
              </a:rPr>
              <a:t>20〜30</a:t>
            </a:r>
            <a:r>
              <a:rPr lang="ja-JP" altLang="en-US" sz="1400">
                <a:solidFill>
                  <a:schemeClr val="bg1"/>
                </a:solidFill>
                <a:latin typeface="Meiryo" panose="020B0604030504040204" pitchFamily="34" charset="-128"/>
                <a:ea typeface="Meiryo" panose="020B0604030504040204" pitchFamily="34" charset="-128"/>
              </a:rPr>
              <a:t>年後？</a:t>
            </a:r>
            <a:endParaRPr lang="en-US" altLang="ja-JP" sz="14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760751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52BB42-3EA1-8049-A2B7-D5620EF58050}"/>
              </a:ext>
            </a:extLst>
          </p:cNvPr>
          <p:cNvSpPr>
            <a:spLocks noGrp="1"/>
          </p:cNvSpPr>
          <p:nvPr>
            <p:ph type="title"/>
          </p:nvPr>
        </p:nvSpPr>
        <p:spPr/>
        <p:txBody>
          <a:bodyPr/>
          <a:lstStyle/>
          <a:p>
            <a:r>
              <a:rPr kumimoji="1" lang="ja-JP" altLang="en-US"/>
              <a:t>３種類の量子コンピューター</a:t>
            </a:r>
          </a:p>
        </p:txBody>
      </p:sp>
      <p:sp>
        <p:nvSpPr>
          <p:cNvPr id="4" name="正方形/長方形 3">
            <a:extLst>
              <a:ext uri="{FF2B5EF4-FFF2-40B4-BE49-F238E27FC236}">
                <a16:creationId xmlns:a16="http://schemas.microsoft.com/office/drawing/2014/main" id="{85C31BD3-0F96-7B4C-B476-1A897421277A}"/>
              </a:ext>
            </a:extLst>
          </p:cNvPr>
          <p:cNvSpPr/>
          <p:nvPr/>
        </p:nvSpPr>
        <p:spPr>
          <a:xfrm>
            <a:off x="2339752" y="980728"/>
            <a:ext cx="6575923" cy="536459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C78E01D0-49FB-7C42-8FA0-7F1D6412EAD9}"/>
              </a:ext>
            </a:extLst>
          </p:cNvPr>
          <p:cNvSpPr/>
          <p:nvPr/>
        </p:nvSpPr>
        <p:spPr>
          <a:xfrm>
            <a:off x="2339752" y="1202589"/>
            <a:ext cx="6552727" cy="507831"/>
          </a:xfrm>
          <a:prstGeom prst="rect">
            <a:avLst/>
          </a:prstGeom>
        </p:spPr>
        <p:txBody>
          <a:bodyPr wrap="square">
            <a:spAutoFit/>
          </a:bodyPr>
          <a:lstStyle/>
          <a:p>
            <a:pPr algn="ctr"/>
            <a:r>
              <a:rPr lang="ja-JP" altLang="en-US" b="1">
                <a:solidFill>
                  <a:srgbClr val="FFFFFF"/>
                </a:solidFill>
                <a:latin typeface="Meiryo" panose="020B0604030504040204" pitchFamily="34" charset="-128"/>
                <a:ea typeface="Meiryo" panose="020B0604030504040204" pitchFamily="34" charset="-128"/>
                <a:cs typeface="ＭＳ Ｐゴシック"/>
              </a:rPr>
              <a:t>量子コンピューター</a:t>
            </a:r>
            <a:endParaRPr lang="en-US" altLang="ja-JP"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900">
                <a:solidFill>
                  <a:srgbClr val="FFFFFF"/>
                </a:solidFill>
                <a:latin typeface="Meiryo" panose="020B0604030504040204" pitchFamily="34" charset="-128"/>
                <a:ea typeface="Meiryo" panose="020B0604030504040204" pitchFamily="34" charset="-128"/>
                <a:cs typeface="ＭＳ Ｐゴシック"/>
              </a:rPr>
              <a:t>量子力学の物理現象を利用して計算</a:t>
            </a:r>
            <a:endParaRPr lang="en-US" altLang="ja-JP" sz="9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3524A0F9-7B77-C746-B5C1-C16681DFDFDD}"/>
              </a:ext>
            </a:extLst>
          </p:cNvPr>
          <p:cNvSpPr/>
          <p:nvPr/>
        </p:nvSpPr>
        <p:spPr>
          <a:xfrm>
            <a:off x="4552474" y="1778601"/>
            <a:ext cx="4234237" cy="445871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2"/>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32B93869-D9B9-3042-8D27-112A8C5BDB94}"/>
              </a:ext>
            </a:extLst>
          </p:cNvPr>
          <p:cNvSpPr/>
          <p:nvPr/>
        </p:nvSpPr>
        <p:spPr>
          <a:xfrm>
            <a:off x="4639742" y="1932281"/>
            <a:ext cx="2027464" cy="423302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2"/>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3A67D04-CB6E-4043-A2E5-DFCF474F11A8}"/>
              </a:ext>
            </a:extLst>
          </p:cNvPr>
          <p:cNvSpPr/>
          <p:nvPr/>
        </p:nvSpPr>
        <p:spPr>
          <a:xfrm>
            <a:off x="2448002" y="1778601"/>
            <a:ext cx="2087101" cy="445871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2"/>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90D8F8F6-F4E8-9048-A2BB-3A4F7675B3BE}"/>
              </a:ext>
            </a:extLst>
          </p:cNvPr>
          <p:cNvSpPr/>
          <p:nvPr/>
        </p:nvSpPr>
        <p:spPr>
          <a:xfrm>
            <a:off x="6696451" y="2071058"/>
            <a:ext cx="2087101" cy="430887"/>
          </a:xfrm>
          <a:prstGeom prst="rect">
            <a:avLst/>
          </a:prstGeom>
        </p:spPr>
        <p:txBody>
          <a:bodyPr wrap="square">
            <a:spAutoFit/>
          </a:bodyPr>
          <a:lstStyle/>
          <a:p>
            <a:pPr algn="ctr"/>
            <a:r>
              <a:rPr lang="ja-JP" altLang="en-US" sz="1200" b="1">
                <a:solidFill>
                  <a:srgbClr val="FFFFFF"/>
                </a:solidFill>
                <a:latin typeface="Meiryo" panose="020B0604030504040204" pitchFamily="34" charset="-128"/>
                <a:ea typeface="Meiryo" panose="020B0604030504040204" pitchFamily="34" charset="-128"/>
                <a:cs typeface="ＭＳ Ｐゴシック"/>
              </a:rPr>
              <a:t>万能量子コンピューター</a:t>
            </a:r>
            <a:endParaRPr lang="en-US" altLang="ja-JP" sz="12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900">
                <a:solidFill>
                  <a:srgbClr val="FFFFFF"/>
                </a:solidFill>
                <a:latin typeface="Meiryo" panose="020B0604030504040204" pitchFamily="34" charset="-128"/>
                <a:ea typeface="Meiryo" panose="020B0604030504040204" pitchFamily="34" charset="-128"/>
                <a:cs typeface="ＭＳ Ｐゴシック"/>
              </a:rPr>
              <a:t>エラー耐性量子コンピューター</a:t>
            </a:r>
            <a:endParaRPr lang="en-US" altLang="ja-JP" sz="9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80D6991C-B2A6-EB4D-9722-4E079D1D695B}"/>
              </a:ext>
            </a:extLst>
          </p:cNvPr>
          <p:cNvSpPr/>
          <p:nvPr/>
        </p:nvSpPr>
        <p:spPr>
          <a:xfrm>
            <a:off x="4570892" y="2071059"/>
            <a:ext cx="2161348" cy="430887"/>
          </a:xfrm>
          <a:prstGeom prst="rect">
            <a:avLst/>
          </a:prstGeom>
        </p:spPr>
        <p:txBody>
          <a:bodyPr wrap="square">
            <a:spAutoFit/>
          </a:bodyPr>
          <a:lstStyle/>
          <a:p>
            <a:pPr algn="ctr"/>
            <a:r>
              <a:rPr lang="ja-JP" altLang="en-US" sz="1200" b="1">
                <a:solidFill>
                  <a:srgbClr val="FFFFFF"/>
                </a:solidFill>
                <a:latin typeface="Meiryo" panose="020B0604030504040204" pitchFamily="34" charset="-128"/>
                <a:ea typeface="Meiryo" panose="020B0604030504040204" pitchFamily="34" charset="-128"/>
                <a:cs typeface="ＭＳ Ｐゴシック"/>
              </a:rPr>
              <a:t>非万能量子コンピューター</a:t>
            </a:r>
            <a:endParaRPr lang="en-US" altLang="ja-JP" sz="1200" b="1"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900" dirty="0">
                <a:solidFill>
                  <a:srgbClr val="FFFFFF"/>
                </a:solidFill>
                <a:latin typeface="Meiryo" panose="020B0604030504040204" pitchFamily="34" charset="-128"/>
                <a:ea typeface="Meiryo" panose="020B0604030504040204" pitchFamily="34" charset="-128"/>
                <a:cs typeface="ＭＳ Ｐゴシック"/>
              </a:rPr>
              <a:t>NISQ*</a:t>
            </a:r>
            <a:r>
              <a:rPr lang="ja-JP" altLang="en-US" sz="900">
                <a:solidFill>
                  <a:srgbClr val="FFFFFF"/>
                </a:solidFill>
                <a:latin typeface="Meiryo" panose="020B0604030504040204" pitchFamily="34" charset="-128"/>
                <a:ea typeface="Meiryo" panose="020B0604030504040204" pitchFamily="34" charset="-128"/>
                <a:cs typeface="ＭＳ Ｐゴシック"/>
              </a:rPr>
              <a:t>量子コンピューター</a:t>
            </a:r>
            <a:endParaRPr lang="en-US" altLang="ja-JP" sz="9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B170AFF2-2E9D-D54C-92EC-1C12F0DAC84E}"/>
              </a:ext>
            </a:extLst>
          </p:cNvPr>
          <p:cNvSpPr/>
          <p:nvPr/>
        </p:nvSpPr>
        <p:spPr>
          <a:xfrm>
            <a:off x="2418757" y="2066339"/>
            <a:ext cx="2161348" cy="415498"/>
          </a:xfrm>
          <a:prstGeom prst="rect">
            <a:avLst/>
          </a:prstGeom>
        </p:spPr>
        <p:txBody>
          <a:bodyPr wrap="square">
            <a:spAutoFit/>
          </a:bodyPr>
          <a:lstStyle/>
          <a:p>
            <a:pPr algn="ctr"/>
            <a:r>
              <a:rPr lang="ja-JP" altLang="en-US" sz="1200" b="1">
                <a:solidFill>
                  <a:srgbClr val="FFFFFF"/>
                </a:solidFill>
                <a:latin typeface="Meiryo" panose="020B0604030504040204" pitchFamily="34" charset="-128"/>
                <a:ea typeface="Meiryo" panose="020B0604030504040204" pitchFamily="34" charset="-128"/>
                <a:cs typeface="ＭＳ Ｐゴシック"/>
              </a:rPr>
              <a:t>特化量子コンピューター</a:t>
            </a:r>
            <a:endParaRPr lang="en-US" altLang="ja-JP" sz="12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900">
                <a:solidFill>
                  <a:srgbClr val="FFFFFF"/>
                </a:solidFill>
                <a:latin typeface="Meiryo" panose="020B0604030504040204" pitchFamily="34" charset="-128"/>
                <a:ea typeface="Meiryo" panose="020B0604030504040204" pitchFamily="34" charset="-128"/>
                <a:cs typeface="ＭＳ Ｐゴシック"/>
              </a:rPr>
              <a:t>量子アニーリング・コンピューター</a:t>
            </a:r>
            <a:endParaRPr lang="en-US" altLang="ja-JP" sz="9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F5A98DA3-9270-F049-8FAA-BDE8529383C6}"/>
              </a:ext>
            </a:extLst>
          </p:cNvPr>
          <p:cNvSpPr/>
          <p:nvPr/>
        </p:nvSpPr>
        <p:spPr>
          <a:xfrm>
            <a:off x="6789216" y="2688305"/>
            <a:ext cx="1890817" cy="1569660"/>
          </a:xfrm>
          <a:prstGeom prst="rect">
            <a:avLst/>
          </a:prstGeom>
        </p:spPr>
        <p:txBody>
          <a:bodyPr wrap="square">
            <a:spAutoFit/>
          </a:bodyPr>
          <a:lstStyle/>
          <a:p>
            <a:r>
              <a:rPr lang="ja-JP" altLang="en-US" sz="1200">
                <a:solidFill>
                  <a:schemeClr val="bg1"/>
                </a:solidFill>
                <a:latin typeface="メイリオ" panose="020B0604030504040204" pitchFamily="34" charset="-128"/>
                <a:ea typeface="メイリオ" panose="020B0604030504040204" pitchFamily="34" charset="-128"/>
              </a:rPr>
              <a:t>万能な量子計算を行うことができる量子コンピューター。</a:t>
            </a:r>
            <a:endParaRPr lang="en-US" altLang="ja-JP" sz="1200" dirty="0">
              <a:solidFill>
                <a:schemeClr val="bg1"/>
              </a:solidFill>
              <a:latin typeface="メイリオ" panose="020B0604030504040204" pitchFamily="34" charset="-128"/>
              <a:ea typeface="メイリオ" panose="020B0604030504040204" pitchFamily="34" charset="-128"/>
            </a:endParaRPr>
          </a:p>
          <a:p>
            <a:r>
              <a:rPr lang="ja-JP" altLang="en-US" sz="1200">
                <a:solidFill>
                  <a:schemeClr val="bg1"/>
                </a:solidFill>
                <a:latin typeface="メイリオ" panose="020B0604030504040204" pitchFamily="34" charset="-128"/>
                <a:ea typeface="メイリオ" panose="020B0604030504040204" pitchFamily="34" charset="-128"/>
              </a:rPr>
              <a:t>ノイズの影響も大きくなってくるために、計算途中の誤り（エラー）を訂正する能力（エラー耐性）を持つことが必要。</a:t>
            </a:r>
            <a:endParaRPr lang="en-US" altLang="ja-JP" sz="1200" dirty="0">
              <a:solidFill>
                <a:schemeClr val="bg1"/>
              </a:solidFill>
              <a:latin typeface="メイリオ" panose="020B0604030504040204" pitchFamily="34" charset="-128"/>
              <a:ea typeface="メイリオ" panose="020B0604030504040204" pitchFamily="34" charset="-128"/>
            </a:endParaRPr>
          </a:p>
        </p:txBody>
      </p:sp>
      <p:sp>
        <p:nvSpPr>
          <p:cNvPr id="13" name="正方形/長方形 12">
            <a:extLst>
              <a:ext uri="{FF2B5EF4-FFF2-40B4-BE49-F238E27FC236}">
                <a16:creationId xmlns:a16="http://schemas.microsoft.com/office/drawing/2014/main" id="{7032AE8D-4DAE-2B43-A550-7C4BA92E0734}"/>
              </a:ext>
            </a:extLst>
          </p:cNvPr>
          <p:cNvSpPr/>
          <p:nvPr/>
        </p:nvSpPr>
        <p:spPr>
          <a:xfrm>
            <a:off x="4705500" y="2692455"/>
            <a:ext cx="1883009" cy="1569660"/>
          </a:xfrm>
          <a:prstGeom prst="rect">
            <a:avLst/>
          </a:prstGeom>
        </p:spPr>
        <p:txBody>
          <a:bodyPr wrap="square">
            <a:spAutoFit/>
          </a:bodyPr>
          <a:lstStyle/>
          <a:p>
            <a:r>
              <a:rPr lang="ja-JP" altLang="en-US" sz="1200">
                <a:solidFill>
                  <a:schemeClr val="bg1"/>
                </a:solidFill>
                <a:latin typeface="メイリオ" panose="020B0604030504040204" pitchFamily="34" charset="-128"/>
                <a:ea typeface="メイリオ" panose="020B0604030504040204" pitchFamily="34" charset="-128"/>
              </a:rPr>
              <a:t>万能な量子計算はできないが、一部の量子計算を行うことができ、古典コンピューターに対する優位性が示されている量子コンピューター。エラー耐性がないまたは不十分な量子コンピューター。</a:t>
            </a:r>
            <a:endParaRPr lang="en-US" altLang="ja-JP" sz="1200" dirty="0">
              <a:solidFill>
                <a:schemeClr val="bg1"/>
              </a:solidFill>
              <a:latin typeface="メイリオ" panose="020B0604030504040204" pitchFamily="34" charset="-128"/>
              <a:ea typeface="メイリオ" panose="020B0604030504040204" pitchFamily="34" charset="-128"/>
            </a:endParaRPr>
          </a:p>
        </p:txBody>
      </p:sp>
      <p:sp>
        <p:nvSpPr>
          <p:cNvPr id="14" name="正方形/長方形 13">
            <a:extLst>
              <a:ext uri="{FF2B5EF4-FFF2-40B4-BE49-F238E27FC236}">
                <a16:creationId xmlns:a16="http://schemas.microsoft.com/office/drawing/2014/main" id="{8DC4E0CB-5361-9042-BDB7-1E64FD19945E}"/>
              </a:ext>
            </a:extLst>
          </p:cNvPr>
          <p:cNvSpPr/>
          <p:nvPr/>
        </p:nvSpPr>
        <p:spPr>
          <a:xfrm>
            <a:off x="4633267" y="4219478"/>
            <a:ext cx="2087099" cy="215444"/>
          </a:xfrm>
          <a:prstGeom prst="rect">
            <a:avLst/>
          </a:prstGeom>
        </p:spPr>
        <p:txBody>
          <a:bodyPr wrap="square">
            <a:spAutoFit/>
          </a:bodyPr>
          <a:lstStyle/>
          <a:p>
            <a:r>
              <a:rPr lang="ja-JP" altLang="en-US" sz="800">
                <a:solidFill>
                  <a:schemeClr val="bg1"/>
                </a:solidFill>
                <a:latin typeface="メイリオ" panose="020B0604030504040204" pitchFamily="34" charset="-128"/>
                <a:ea typeface="メイリオ" panose="020B0604030504040204" pitchFamily="34" charset="-128"/>
              </a:rPr>
              <a:t>＊</a:t>
            </a:r>
            <a:r>
              <a:rPr lang="en" altLang="ja-JP" sz="800" dirty="0">
                <a:solidFill>
                  <a:schemeClr val="bg1"/>
                </a:solidFill>
                <a:latin typeface="メイリオ" panose="020B0604030504040204" pitchFamily="34" charset="-128"/>
                <a:ea typeface="メイリオ" panose="020B0604030504040204" pitchFamily="34" charset="-128"/>
              </a:rPr>
              <a:t>Noisy Intermediate Scale Quantum</a:t>
            </a:r>
          </a:p>
        </p:txBody>
      </p:sp>
      <p:sp>
        <p:nvSpPr>
          <p:cNvPr id="15" name="正方形/長方形 14">
            <a:extLst>
              <a:ext uri="{FF2B5EF4-FFF2-40B4-BE49-F238E27FC236}">
                <a16:creationId xmlns:a16="http://schemas.microsoft.com/office/drawing/2014/main" id="{0A9E0269-1946-374B-A582-4DD2CB61B7F2}"/>
              </a:ext>
            </a:extLst>
          </p:cNvPr>
          <p:cNvSpPr/>
          <p:nvPr/>
        </p:nvSpPr>
        <p:spPr>
          <a:xfrm>
            <a:off x="2533481" y="2685495"/>
            <a:ext cx="1875201" cy="1384995"/>
          </a:xfrm>
          <a:prstGeom prst="rect">
            <a:avLst/>
          </a:prstGeom>
        </p:spPr>
        <p:txBody>
          <a:bodyPr wrap="square">
            <a:spAutoFit/>
          </a:bodyPr>
          <a:lstStyle/>
          <a:p>
            <a:r>
              <a:rPr lang="ja-JP" altLang="en-US" sz="1200">
                <a:solidFill>
                  <a:schemeClr val="bg1"/>
                </a:solidFill>
                <a:latin typeface="メイリオ" panose="020B0604030504040204" pitchFamily="34" charset="-128"/>
                <a:ea typeface="メイリオ" panose="020B0604030504040204" pitchFamily="34" charset="-128"/>
              </a:rPr>
              <a:t>量子力学特有の物理状態を用いて計算を行う、またはそれを目指すコンピューター。古典コンピューターに対する優位性が示されてはいないコンピューター。</a:t>
            </a:r>
          </a:p>
        </p:txBody>
      </p:sp>
      <p:sp>
        <p:nvSpPr>
          <p:cNvPr id="16" name="正方形/長方形 15">
            <a:extLst>
              <a:ext uri="{FF2B5EF4-FFF2-40B4-BE49-F238E27FC236}">
                <a16:creationId xmlns:a16="http://schemas.microsoft.com/office/drawing/2014/main" id="{294F91AC-3052-C642-AE4A-75A04C6AD58C}"/>
              </a:ext>
            </a:extLst>
          </p:cNvPr>
          <p:cNvSpPr/>
          <p:nvPr/>
        </p:nvSpPr>
        <p:spPr>
          <a:xfrm>
            <a:off x="6826980" y="4520773"/>
            <a:ext cx="1966600" cy="415498"/>
          </a:xfrm>
          <a:prstGeom prst="rect">
            <a:avLst/>
          </a:prstGeom>
        </p:spPr>
        <p:txBody>
          <a:bodyPr wrap="square">
            <a:spAutoFit/>
          </a:bodyPr>
          <a:lstStyle/>
          <a:p>
            <a:r>
              <a:rPr lang="ja-JP" altLang="en-US" sz="1050">
                <a:solidFill>
                  <a:srgbClr val="FFFFFF"/>
                </a:solidFill>
                <a:latin typeface="Meiryo" panose="020B0604030504040204" pitchFamily="34" charset="-128"/>
                <a:ea typeface="Meiryo" panose="020B0604030504040204" pitchFamily="34" charset="-128"/>
                <a:cs typeface="ＭＳ Ｐゴシック"/>
              </a:rPr>
              <a:t>万能性（エラー耐性）</a:t>
            </a:r>
            <a:r>
              <a:rPr lang="en-US" altLang="ja-JP" sz="1050" dirty="0">
                <a:solidFill>
                  <a:srgbClr val="FFFFFF"/>
                </a:solidFill>
                <a:latin typeface="Meiryo" panose="020B0604030504040204" pitchFamily="34" charset="-128"/>
                <a:ea typeface="Meiryo" panose="020B0604030504040204" pitchFamily="34" charset="-128"/>
                <a:cs typeface="ＭＳ Ｐゴシック"/>
              </a:rPr>
              <a:t>	</a:t>
            </a:r>
            <a:r>
              <a:rPr lang="ja-JP" altLang="en-US" sz="1050">
                <a:solidFill>
                  <a:srgbClr val="FFFFFF"/>
                </a:solidFill>
                <a:latin typeface="Meiryo" panose="020B0604030504040204" pitchFamily="34" charset="-128"/>
                <a:ea typeface="Meiryo" panose="020B0604030504040204" pitchFamily="34" charset="-128"/>
                <a:cs typeface="ＭＳ Ｐゴシック"/>
              </a:rPr>
              <a:t>：〇</a:t>
            </a: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a:p>
            <a:r>
              <a:rPr lang="ja-JP" altLang="en-US" sz="1050">
                <a:solidFill>
                  <a:srgbClr val="FFFFFF"/>
                </a:solidFill>
                <a:latin typeface="Meiryo" panose="020B0604030504040204" pitchFamily="34" charset="-128"/>
                <a:ea typeface="Meiryo" panose="020B0604030504040204" pitchFamily="34" charset="-128"/>
                <a:cs typeface="ＭＳ Ｐゴシック"/>
              </a:rPr>
              <a:t>量子特有の物理現象</a:t>
            </a:r>
            <a:r>
              <a:rPr lang="en-US" altLang="ja-JP" sz="1050" dirty="0">
                <a:solidFill>
                  <a:srgbClr val="FFFFFF"/>
                </a:solidFill>
                <a:latin typeface="Meiryo" panose="020B0604030504040204" pitchFamily="34" charset="-128"/>
                <a:ea typeface="Meiryo" panose="020B0604030504040204" pitchFamily="34" charset="-128"/>
                <a:cs typeface="ＭＳ Ｐゴシック"/>
              </a:rPr>
              <a:t>	</a:t>
            </a:r>
            <a:r>
              <a:rPr lang="ja-JP" altLang="en-US" sz="1050">
                <a:solidFill>
                  <a:srgbClr val="FFFFFF"/>
                </a:solidFill>
                <a:latin typeface="Meiryo" panose="020B0604030504040204" pitchFamily="34" charset="-128"/>
                <a:ea typeface="Meiryo" panose="020B0604030504040204" pitchFamily="34" charset="-128"/>
                <a:cs typeface="ＭＳ Ｐゴシック"/>
              </a:rPr>
              <a:t>：〇</a:t>
            </a: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a:extLst>
              <a:ext uri="{FF2B5EF4-FFF2-40B4-BE49-F238E27FC236}">
                <a16:creationId xmlns:a16="http://schemas.microsoft.com/office/drawing/2014/main" id="{15E84643-6AE0-3F4F-B2CC-ECBBB6C121A1}"/>
              </a:ext>
            </a:extLst>
          </p:cNvPr>
          <p:cNvSpPr/>
          <p:nvPr/>
        </p:nvSpPr>
        <p:spPr>
          <a:xfrm>
            <a:off x="4722082" y="4527311"/>
            <a:ext cx="1909468" cy="415498"/>
          </a:xfrm>
          <a:prstGeom prst="rect">
            <a:avLst/>
          </a:prstGeom>
        </p:spPr>
        <p:txBody>
          <a:bodyPr wrap="square">
            <a:spAutoFit/>
          </a:bodyPr>
          <a:lstStyle/>
          <a:p>
            <a:r>
              <a:rPr lang="ja-JP" altLang="en-US" sz="1050">
                <a:solidFill>
                  <a:srgbClr val="FFFFFF"/>
                </a:solidFill>
                <a:latin typeface="Meiryo" panose="020B0604030504040204" pitchFamily="34" charset="-128"/>
                <a:ea typeface="Meiryo" panose="020B0604030504040204" pitchFamily="34" charset="-128"/>
                <a:cs typeface="ＭＳ Ｐゴシック"/>
              </a:rPr>
              <a:t>万能性（エラー耐性）</a:t>
            </a:r>
            <a:r>
              <a:rPr lang="en-US" altLang="ja-JP" sz="1050" dirty="0">
                <a:solidFill>
                  <a:srgbClr val="FFFFFF"/>
                </a:solidFill>
                <a:latin typeface="Meiryo" panose="020B0604030504040204" pitchFamily="34" charset="-128"/>
                <a:ea typeface="Meiryo" panose="020B0604030504040204" pitchFamily="34" charset="-128"/>
                <a:cs typeface="ＭＳ Ｐゴシック"/>
              </a:rPr>
              <a:t>	</a:t>
            </a:r>
            <a:r>
              <a:rPr lang="ja-JP" altLang="en-US" sz="1050">
                <a:solidFill>
                  <a:srgbClr val="FFFFFF"/>
                </a:solidFill>
                <a:latin typeface="Meiryo" panose="020B0604030504040204" pitchFamily="34" charset="-128"/>
                <a:ea typeface="Meiryo" panose="020B0604030504040204" pitchFamily="34" charset="-128"/>
                <a:cs typeface="ＭＳ Ｐゴシック"/>
              </a:rPr>
              <a:t>：Ｘ</a:t>
            </a: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a:p>
            <a:r>
              <a:rPr lang="ja-JP" altLang="en-US" sz="1050">
                <a:solidFill>
                  <a:srgbClr val="FFFFFF"/>
                </a:solidFill>
                <a:latin typeface="Meiryo" panose="020B0604030504040204" pitchFamily="34" charset="-128"/>
                <a:ea typeface="Meiryo" panose="020B0604030504040204" pitchFamily="34" charset="-128"/>
                <a:cs typeface="ＭＳ Ｐゴシック"/>
              </a:rPr>
              <a:t>量子特有の物理現象</a:t>
            </a:r>
            <a:r>
              <a:rPr lang="en-US" altLang="ja-JP" sz="1050" dirty="0">
                <a:solidFill>
                  <a:srgbClr val="FFFFFF"/>
                </a:solidFill>
                <a:latin typeface="Meiryo" panose="020B0604030504040204" pitchFamily="34" charset="-128"/>
                <a:ea typeface="Meiryo" panose="020B0604030504040204" pitchFamily="34" charset="-128"/>
                <a:cs typeface="ＭＳ Ｐゴシック"/>
              </a:rPr>
              <a:t>	</a:t>
            </a:r>
            <a:r>
              <a:rPr lang="ja-JP" altLang="en-US" sz="1050">
                <a:solidFill>
                  <a:srgbClr val="FFFFFF"/>
                </a:solidFill>
                <a:latin typeface="Meiryo" panose="020B0604030504040204" pitchFamily="34" charset="-128"/>
                <a:ea typeface="Meiryo" panose="020B0604030504040204" pitchFamily="34" charset="-128"/>
                <a:cs typeface="ＭＳ Ｐゴシック"/>
              </a:rPr>
              <a:t>：〇</a:t>
            </a: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FD3F28A6-0531-BC46-9F9E-CB4086065928}"/>
              </a:ext>
            </a:extLst>
          </p:cNvPr>
          <p:cNvSpPr/>
          <p:nvPr/>
        </p:nvSpPr>
        <p:spPr>
          <a:xfrm>
            <a:off x="2556388" y="4519642"/>
            <a:ext cx="1950358" cy="415498"/>
          </a:xfrm>
          <a:prstGeom prst="rect">
            <a:avLst/>
          </a:prstGeom>
        </p:spPr>
        <p:txBody>
          <a:bodyPr wrap="square">
            <a:spAutoFit/>
          </a:bodyPr>
          <a:lstStyle/>
          <a:p>
            <a:r>
              <a:rPr lang="ja-JP" altLang="en-US" sz="1050">
                <a:solidFill>
                  <a:srgbClr val="FFFFFF"/>
                </a:solidFill>
                <a:latin typeface="Meiryo" panose="020B0604030504040204" pitchFamily="34" charset="-128"/>
                <a:ea typeface="Meiryo" panose="020B0604030504040204" pitchFamily="34" charset="-128"/>
                <a:cs typeface="ＭＳ Ｐゴシック"/>
              </a:rPr>
              <a:t>万能性（エラー耐性）</a:t>
            </a:r>
            <a:r>
              <a:rPr lang="en-US" altLang="ja-JP" sz="1050" dirty="0">
                <a:solidFill>
                  <a:srgbClr val="FFFFFF"/>
                </a:solidFill>
                <a:latin typeface="Meiryo" panose="020B0604030504040204" pitchFamily="34" charset="-128"/>
                <a:ea typeface="Meiryo" panose="020B0604030504040204" pitchFamily="34" charset="-128"/>
                <a:cs typeface="ＭＳ Ｐゴシック"/>
              </a:rPr>
              <a:t>	</a:t>
            </a:r>
            <a:r>
              <a:rPr lang="ja-JP" altLang="en-US" sz="1050">
                <a:solidFill>
                  <a:srgbClr val="FFFFFF"/>
                </a:solidFill>
                <a:latin typeface="Meiryo" panose="020B0604030504040204" pitchFamily="34" charset="-128"/>
                <a:ea typeface="Meiryo" panose="020B0604030504040204" pitchFamily="34" charset="-128"/>
                <a:cs typeface="ＭＳ Ｐゴシック"/>
              </a:rPr>
              <a:t>：Ｘ</a:t>
            </a: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a:p>
            <a:r>
              <a:rPr lang="ja-JP" altLang="en-US" sz="1050">
                <a:solidFill>
                  <a:srgbClr val="FFFFFF"/>
                </a:solidFill>
                <a:latin typeface="Meiryo" panose="020B0604030504040204" pitchFamily="34" charset="-128"/>
                <a:ea typeface="Meiryo" panose="020B0604030504040204" pitchFamily="34" charset="-128"/>
                <a:cs typeface="ＭＳ Ｐゴシック"/>
              </a:rPr>
              <a:t>量子特有の物理現象</a:t>
            </a:r>
            <a:r>
              <a:rPr lang="en-US" altLang="ja-JP" sz="1050" dirty="0">
                <a:solidFill>
                  <a:srgbClr val="FFFFFF"/>
                </a:solidFill>
                <a:latin typeface="Meiryo" panose="020B0604030504040204" pitchFamily="34" charset="-128"/>
                <a:ea typeface="Meiryo" panose="020B0604030504040204" pitchFamily="34" charset="-128"/>
                <a:cs typeface="ＭＳ Ｐゴシック"/>
              </a:rPr>
              <a:t>	</a:t>
            </a:r>
            <a:r>
              <a:rPr lang="ja-JP" altLang="en-US" sz="1050">
                <a:solidFill>
                  <a:srgbClr val="FFFFFF"/>
                </a:solidFill>
                <a:latin typeface="Meiryo" panose="020B0604030504040204" pitchFamily="34" charset="-128"/>
                <a:ea typeface="Meiryo" panose="020B0604030504040204" pitchFamily="34" charset="-128"/>
                <a:cs typeface="ＭＳ Ｐゴシック"/>
              </a:rPr>
              <a:t>：〇</a:t>
            </a: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a:extLst>
              <a:ext uri="{FF2B5EF4-FFF2-40B4-BE49-F238E27FC236}">
                <a16:creationId xmlns:a16="http://schemas.microsoft.com/office/drawing/2014/main" id="{90AEC7C0-A7D1-0F43-86A6-A6D326378C69}"/>
              </a:ext>
            </a:extLst>
          </p:cNvPr>
          <p:cNvSpPr/>
          <p:nvPr/>
        </p:nvSpPr>
        <p:spPr>
          <a:xfrm>
            <a:off x="204190" y="980728"/>
            <a:ext cx="2107072" cy="53645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37E31D6F-BDC6-CA40-A8BC-AF6DA00A8F91}"/>
              </a:ext>
            </a:extLst>
          </p:cNvPr>
          <p:cNvSpPr/>
          <p:nvPr/>
        </p:nvSpPr>
        <p:spPr>
          <a:xfrm>
            <a:off x="202707" y="1203499"/>
            <a:ext cx="2108555" cy="477054"/>
          </a:xfrm>
          <a:prstGeom prst="rect">
            <a:avLst/>
          </a:prstGeom>
        </p:spPr>
        <p:txBody>
          <a:bodyPr wrap="square">
            <a:spAutoFit/>
          </a:bodyP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古典コンピューター</a:t>
            </a:r>
            <a:endParaRPr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900">
                <a:solidFill>
                  <a:srgbClr val="FFFFFF"/>
                </a:solidFill>
                <a:latin typeface="Meiryo" panose="020B0604030504040204" pitchFamily="34" charset="-128"/>
                <a:ea typeface="Meiryo" panose="020B0604030504040204" pitchFamily="34" charset="-128"/>
                <a:cs typeface="ＭＳ Ｐゴシック"/>
              </a:rPr>
              <a:t>古典力学の物理現象を利用して計算</a:t>
            </a:r>
            <a:endParaRPr lang="en-US" altLang="ja-JP" sz="9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8" name="正方形/長方形 27">
            <a:extLst>
              <a:ext uri="{FF2B5EF4-FFF2-40B4-BE49-F238E27FC236}">
                <a16:creationId xmlns:a16="http://schemas.microsoft.com/office/drawing/2014/main" id="{03378277-011B-494C-BF1A-5817B2BE41DE}"/>
              </a:ext>
            </a:extLst>
          </p:cNvPr>
          <p:cNvSpPr/>
          <p:nvPr/>
        </p:nvSpPr>
        <p:spPr>
          <a:xfrm>
            <a:off x="274296" y="5285233"/>
            <a:ext cx="1066440" cy="7881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スライド番号プレースホルダー 2">
            <a:extLst>
              <a:ext uri="{FF2B5EF4-FFF2-40B4-BE49-F238E27FC236}">
                <a16:creationId xmlns:a16="http://schemas.microsoft.com/office/drawing/2014/main" id="{913C134F-69F5-D043-B8D2-3172DD34C86F}"/>
              </a:ext>
            </a:extLst>
          </p:cNvPr>
          <p:cNvSpPr>
            <a:spLocks noGrp="1"/>
          </p:cNvSpPr>
          <p:nvPr>
            <p:ph type="sldNum" sz="quarter" idx="12"/>
          </p:nvPr>
        </p:nvSpPr>
        <p:spPr>
          <a:xfrm>
            <a:off x="6948264" y="6672009"/>
            <a:ext cx="2133600" cy="217800"/>
          </a:xfrm>
        </p:spPr>
        <p:txBody>
          <a:bodyPr/>
          <a:lstStyle/>
          <a:p>
            <a:fld id="{8FF8CC5D-A65D-5946-99B5-645367A967AD}" type="slidenum">
              <a:rPr kumimoji="1" lang="ja-JP" altLang="en-US" smtClean="0"/>
              <a:t>18</a:t>
            </a:fld>
            <a:endParaRPr kumimoji="1" lang="ja-JP" altLang="en-US"/>
          </a:p>
        </p:txBody>
      </p:sp>
      <p:sp>
        <p:nvSpPr>
          <p:cNvPr id="27" name="正方形/長方形 26">
            <a:extLst>
              <a:ext uri="{FF2B5EF4-FFF2-40B4-BE49-F238E27FC236}">
                <a16:creationId xmlns:a16="http://schemas.microsoft.com/office/drawing/2014/main" id="{4CF4DBA0-586F-8645-B6A6-99F01150E366}"/>
              </a:ext>
            </a:extLst>
          </p:cNvPr>
          <p:cNvSpPr/>
          <p:nvPr/>
        </p:nvSpPr>
        <p:spPr>
          <a:xfrm>
            <a:off x="1447190" y="5285234"/>
            <a:ext cx="7308994" cy="78816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CBA35B02-E046-9741-AB35-641FD2D80CC8}"/>
              </a:ext>
            </a:extLst>
          </p:cNvPr>
          <p:cNvSpPr/>
          <p:nvPr/>
        </p:nvSpPr>
        <p:spPr>
          <a:xfrm>
            <a:off x="4648658" y="5365253"/>
            <a:ext cx="4031375" cy="29868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37810334-5207-EE4D-AB79-2AB27972DBE4}"/>
              </a:ext>
            </a:extLst>
          </p:cNvPr>
          <p:cNvSpPr/>
          <p:nvPr/>
        </p:nvSpPr>
        <p:spPr>
          <a:xfrm>
            <a:off x="4718473" y="5393153"/>
            <a:ext cx="3914731" cy="276999"/>
          </a:xfrm>
          <a:prstGeom prst="rect">
            <a:avLst/>
          </a:prstGeom>
        </p:spPr>
        <p:txBody>
          <a:bodyPr wrap="square">
            <a:spAutoFit/>
          </a:bodyPr>
          <a:lstStyle/>
          <a:p>
            <a:pPr algn="ctr"/>
            <a:r>
              <a:rPr lang="ja-JP" altLang="en-US" sz="1200" b="1">
                <a:solidFill>
                  <a:srgbClr val="FFFFFF"/>
                </a:solidFill>
                <a:latin typeface="Meiryo" panose="020B0604030504040204" pitchFamily="34" charset="-128"/>
                <a:ea typeface="Meiryo" panose="020B0604030504040204" pitchFamily="34" charset="-128"/>
                <a:cs typeface="ＭＳ Ｐゴシック"/>
              </a:rPr>
              <a:t>量子ゲート方式</a:t>
            </a:r>
            <a:endParaRPr lang="en-US" altLang="ja-JP" sz="12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正方形/長方形 24">
            <a:extLst>
              <a:ext uri="{FF2B5EF4-FFF2-40B4-BE49-F238E27FC236}">
                <a16:creationId xmlns:a16="http://schemas.microsoft.com/office/drawing/2014/main" id="{26B65F4F-6931-2348-8A25-1443B90DBAAE}"/>
              </a:ext>
            </a:extLst>
          </p:cNvPr>
          <p:cNvSpPr/>
          <p:nvPr/>
        </p:nvSpPr>
        <p:spPr>
          <a:xfrm>
            <a:off x="2512982" y="5373090"/>
            <a:ext cx="1950358" cy="29868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E0D71EFD-9383-294C-8D5C-FF9E111F78DD}"/>
              </a:ext>
            </a:extLst>
          </p:cNvPr>
          <p:cNvSpPr/>
          <p:nvPr/>
        </p:nvSpPr>
        <p:spPr>
          <a:xfrm>
            <a:off x="2507799" y="5395718"/>
            <a:ext cx="1950359" cy="276999"/>
          </a:xfrm>
          <a:prstGeom prst="rect">
            <a:avLst/>
          </a:prstGeom>
        </p:spPr>
        <p:txBody>
          <a:bodyPr wrap="square">
            <a:spAutoFit/>
          </a:bodyPr>
          <a:lstStyle/>
          <a:p>
            <a:pPr algn="ctr"/>
            <a:r>
              <a:rPr lang="ja-JP" altLang="en-US" sz="1200" b="1">
                <a:solidFill>
                  <a:srgbClr val="FFFFFF"/>
                </a:solidFill>
                <a:latin typeface="Meiryo" panose="020B0604030504040204" pitchFamily="34" charset="-128"/>
                <a:ea typeface="Meiryo" panose="020B0604030504040204" pitchFamily="34" charset="-128"/>
                <a:cs typeface="ＭＳ Ｐゴシック"/>
              </a:rPr>
              <a:t>イジングマシン方式</a:t>
            </a:r>
            <a:endParaRPr lang="ja-JP" altLang="en-US" sz="1200" b="1"/>
          </a:p>
        </p:txBody>
      </p:sp>
      <p:sp>
        <p:nvSpPr>
          <p:cNvPr id="29" name="正方形/長方形 28">
            <a:extLst>
              <a:ext uri="{FF2B5EF4-FFF2-40B4-BE49-F238E27FC236}">
                <a16:creationId xmlns:a16="http://schemas.microsoft.com/office/drawing/2014/main" id="{64384C2F-08DA-F44F-9E5E-4B1677F5423C}"/>
              </a:ext>
            </a:extLst>
          </p:cNvPr>
          <p:cNvSpPr/>
          <p:nvPr/>
        </p:nvSpPr>
        <p:spPr>
          <a:xfrm>
            <a:off x="283323" y="5765813"/>
            <a:ext cx="1066440" cy="276999"/>
          </a:xfrm>
          <a:prstGeom prst="rect">
            <a:avLst/>
          </a:prstGeom>
        </p:spPr>
        <p:txBody>
          <a:bodyPr wrap="square">
            <a:spAutoFit/>
          </a:bodyPr>
          <a:lstStyle/>
          <a:p>
            <a:pPr algn="ctr"/>
            <a:r>
              <a:rPr lang="ja-JP" altLang="en-US" sz="1200" b="1">
                <a:solidFill>
                  <a:srgbClr val="FFFFFF"/>
                </a:solidFill>
                <a:latin typeface="Meiryo" panose="020B0604030504040204" pitchFamily="34" charset="-128"/>
                <a:ea typeface="Meiryo" panose="020B0604030504040204" pitchFamily="34" charset="-128"/>
                <a:cs typeface="ＭＳ Ｐゴシック"/>
              </a:rPr>
              <a:t>ノイマン型</a:t>
            </a:r>
            <a:endParaRPr lang="ja-JP" altLang="en-US" sz="1200" b="1"/>
          </a:p>
        </p:txBody>
      </p:sp>
      <p:sp>
        <p:nvSpPr>
          <p:cNvPr id="30" name="正方形/長方形 29">
            <a:extLst>
              <a:ext uri="{FF2B5EF4-FFF2-40B4-BE49-F238E27FC236}">
                <a16:creationId xmlns:a16="http://schemas.microsoft.com/office/drawing/2014/main" id="{0891101D-A4C4-BB43-9464-E09FC970260C}"/>
              </a:ext>
            </a:extLst>
          </p:cNvPr>
          <p:cNvSpPr/>
          <p:nvPr/>
        </p:nvSpPr>
        <p:spPr>
          <a:xfrm>
            <a:off x="1444853" y="5765812"/>
            <a:ext cx="7326363" cy="276999"/>
          </a:xfrm>
          <a:prstGeom prst="rect">
            <a:avLst/>
          </a:prstGeom>
        </p:spPr>
        <p:txBody>
          <a:bodyPr wrap="square">
            <a:spAutoFit/>
          </a:bodyPr>
          <a:lstStyle/>
          <a:p>
            <a:pPr algn="ctr"/>
            <a:r>
              <a:rPr lang="ja-JP" altLang="en-US" sz="1200" b="1">
                <a:solidFill>
                  <a:srgbClr val="FFFFFF"/>
                </a:solidFill>
                <a:latin typeface="Meiryo" panose="020B0604030504040204" pitchFamily="34" charset="-128"/>
                <a:ea typeface="Meiryo" panose="020B0604030504040204" pitchFamily="34" charset="-128"/>
                <a:cs typeface="ＭＳ Ｐゴシック"/>
              </a:rPr>
              <a:t>非ノイマン型</a:t>
            </a:r>
            <a:endParaRPr lang="ja-JP" altLang="en-US" sz="1200" b="1"/>
          </a:p>
        </p:txBody>
      </p:sp>
      <p:sp>
        <p:nvSpPr>
          <p:cNvPr id="31" name="正方形/長方形 30">
            <a:extLst>
              <a:ext uri="{FF2B5EF4-FFF2-40B4-BE49-F238E27FC236}">
                <a16:creationId xmlns:a16="http://schemas.microsoft.com/office/drawing/2014/main" id="{46AF2E21-4EE5-804D-949F-CE9B8BCFB4ED}"/>
              </a:ext>
            </a:extLst>
          </p:cNvPr>
          <p:cNvSpPr/>
          <p:nvPr/>
        </p:nvSpPr>
        <p:spPr>
          <a:xfrm>
            <a:off x="274296" y="5355681"/>
            <a:ext cx="1066440" cy="246221"/>
          </a:xfrm>
          <a:prstGeom prst="rect">
            <a:avLst/>
          </a:prstGeom>
        </p:spPr>
        <p:txBody>
          <a:bodyPr wrap="square">
            <a:spAutoFit/>
          </a:bodyPr>
          <a:lstStyle/>
          <a:p>
            <a:pPr algn="ctr"/>
            <a:r>
              <a:rPr lang="ja-JP" altLang="en-US" sz="1000">
                <a:solidFill>
                  <a:srgbClr val="FFFFFF"/>
                </a:solidFill>
                <a:latin typeface="Meiryo" panose="020B0604030504040204" pitchFamily="34" charset="-128"/>
                <a:ea typeface="Meiryo" panose="020B0604030504040204" pitchFamily="34" charset="-128"/>
                <a:cs typeface="ＭＳ Ｐゴシック"/>
              </a:rPr>
              <a:t>一般的な</a:t>
            </a:r>
            <a:r>
              <a:rPr lang="en-US" altLang="ja-JP" sz="10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1000"/>
          </a:p>
        </p:txBody>
      </p:sp>
      <p:sp>
        <p:nvSpPr>
          <p:cNvPr id="32" name="正方形/長方形 31">
            <a:extLst>
              <a:ext uri="{FF2B5EF4-FFF2-40B4-BE49-F238E27FC236}">
                <a16:creationId xmlns:a16="http://schemas.microsoft.com/office/drawing/2014/main" id="{5A0E5C05-BC0D-0E49-9A47-A407D2AB4936}"/>
              </a:ext>
            </a:extLst>
          </p:cNvPr>
          <p:cNvSpPr/>
          <p:nvPr/>
        </p:nvSpPr>
        <p:spPr>
          <a:xfrm>
            <a:off x="330194" y="5514957"/>
            <a:ext cx="1115417" cy="253916"/>
          </a:xfrm>
          <a:prstGeom prst="rect">
            <a:avLst/>
          </a:prstGeom>
        </p:spPr>
        <p:txBody>
          <a:bodyPr wrap="square">
            <a:spAutoFit/>
          </a:bodyPr>
          <a:lstStyle/>
          <a:p>
            <a:r>
              <a:rPr lang="en-US" altLang="ja-JP" sz="1050" dirty="0">
                <a:solidFill>
                  <a:srgbClr val="FFFFFF"/>
                </a:solidFill>
                <a:latin typeface="Meiryo" panose="020B0604030504040204" pitchFamily="34" charset="-128"/>
                <a:ea typeface="Meiryo" panose="020B0604030504040204" pitchFamily="34" charset="-128"/>
                <a:cs typeface="ＭＳ Ｐゴシック"/>
              </a:rPr>
              <a:t>FPGA</a:t>
            </a:r>
            <a:endParaRPr lang="ja-JP" altLang="en-US" sz="1050"/>
          </a:p>
        </p:txBody>
      </p:sp>
      <p:sp>
        <p:nvSpPr>
          <p:cNvPr id="33" name="正方形/長方形 32">
            <a:extLst>
              <a:ext uri="{FF2B5EF4-FFF2-40B4-BE49-F238E27FC236}">
                <a16:creationId xmlns:a16="http://schemas.microsoft.com/office/drawing/2014/main" id="{F4319FE8-2438-BC48-BC9D-658CCC52AF12}"/>
              </a:ext>
            </a:extLst>
          </p:cNvPr>
          <p:cNvSpPr/>
          <p:nvPr/>
        </p:nvSpPr>
        <p:spPr>
          <a:xfrm>
            <a:off x="825006" y="5536488"/>
            <a:ext cx="466995" cy="253916"/>
          </a:xfrm>
          <a:prstGeom prst="rect">
            <a:avLst/>
          </a:prstGeom>
        </p:spPr>
        <p:txBody>
          <a:bodyPr wrap="square">
            <a:spAutoFit/>
          </a:bodyPr>
          <a:lstStyle/>
          <a:p>
            <a:r>
              <a:rPr lang="en-US" altLang="ja-JP" sz="1050" dirty="0">
                <a:solidFill>
                  <a:srgbClr val="FFFFFF"/>
                </a:solidFill>
                <a:latin typeface="Meiryo" panose="020B0604030504040204" pitchFamily="34" charset="-128"/>
                <a:ea typeface="Meiryo" panose="020B0604030504040204" pitchFamily="34" charset="-128"/>
                <a:cs typeface="ＭＳ Ｐゴシック"/>
              </a:rPr>
              <a:t>GPU</a:t>
            </a:r>
            <a:endParaRPr lang="ja-JP" altLang="en-US" sz="1050"/>
          </a:p>
        </p:txBody>
      </p:sp>
      <p:sp>
        <p:nvSpPr>
          <p:cNvPr id="34" name="正方形/長方形 33">
            <a:extLst>
              <a:ext uri="{FF2B5EF4-FFF2-40B4-BE49-F238E27FC236}">
                <a16:creationId xmlns:a16="http://schemas.microsoft.com/office/drawing/2014/main" id="{284915FC-9D15-7F46-B658-977C78A73A0C}"/>
              </a:ext>
            </a:extLst>
          </p:cNvPr>
          <p:cNvSpPr/>
          <p:nvPr/>
        </p:nvSpPr>
        <p:spPr>
          <a:xfrm>
            <a:off x="1469095" y="5494651"/>
            <a:ext cx="903172" cy="369332"/>
          </a:xfrm>
          <a:prstGeom prst="rect">
            <a:avLst/>
          </a:prstGeom>
        </p:spPr>
        <p:txBody>
          <a:bodyPr wrap="square">
            <a:spAutoFit/>
          </a:bodyPr>
          <a:lstStyle/>
          <a:p>
            <a:r>
              <a:rPr lang="ja-JP" altLang="en-US" sz="900">
                <a:solidFill>
                  <a:srgbClr val="FFFFFF"/>
                </a:solidFill>
                <a:latin typeface="Meiryo" panose="020B0604030504040204" pitchFamily="34" charset="-128"/>
                <a:ea typeface="Meiryo" panose="020B0604030504040204" pitchFamily="34" charset="-128"/>
                <a:cs typeface="ＭＳ Ｐゴシック"/>
              </a:rPr>
              <a:t>ニューロ</a:t>
            </a:r>
            <a:endParaRPr lang="en-US" altLang="ja-JP" sz="900" dirty="0">
              <a:solidFill>
                <a:srgbClr val="FFFFFF"/>
              </a:solidFill>
              <a:latin typeface="Meiryo" panose="020B0604030504040204" pitchFamily="34" charset="-128"/>
              <a:ea typeface="Meiryo" panose="020B0604030504040204" pitchFamily="34" charset="-128"/>
              <a:cs typeface="ＭＳ Ｐゴシック"/>
            </a:endParaRPr>
          </a:p>
          <a:p>
            <a:r>
              <a:rPr lang="ja-JP" altLang="en-US" sz="900">
                <a:solidFill>
                  <a:srgbClr val="FFFFFF"/>
                </a:solidFill>
                <a:latin typeface="Meiryo" panose="020B0604030504040204" pitchFamily="34" charset="-128"/>
                <a:ea typeface="Meiryo" panose="020B0604030504040204" pitchFamily="34" charset="-128"/>
                <a:cs typeface="ＭＳ Ｐゴシック"/>
              </a:rPr>
              <a:t>モーフィック</a:t>
            </a:r>
            <a:endParaRPr lang="ja-JP" altLang="en-US" sz="900"/>
          </a:p>
        </p:txBody>
      </p:sp>
      <p:sp>
        <p:nvSpPr>
          <p:cNvPr id="35" name="正方形/長方形 34">
            <a:extLst>
              <a:ext uri="{FF2B5EF4-FFF2-40B4-BE49-F238E27FC236}">
                <a16:creationId xmlns:a16="http://schemas.microsoft.com/office/drawing/2014/main" id="{68F5A30E-6C9F-9040-BDCA-874B829A8DE2}"/>
              </a:ext>
            </a:extLst>
          </p:cNvPr>
          <p:cNvSpPr/>
          <p:nvPr/>
        </p:nvSpPr>
        <p:spPr>
          <a:xfrm>
            <a:off x="319100" y="6388385"/>
            <a:ext cx="8596575" cy="215444"/>
          </a:xfrm>
          <a:prstGeom prst="rect">
            <a:avLst/>
          </a:prstGeom>
        </p:spPr>
        <p:txBody>
          <a:bodyPr wrap="square">
            <a:spAutoFit/>
          </a:bodyPr>
          <a:lstStyle/>
          <a:p>
            <a:pPr algn="r"/>
            <a:r>
              <a:rPr lang="en" altLang="ja-JP" sz="800" dirty="0">
                <a:solidFill>
                  <a:srgbClr val="333333"/>
                </a:solidFill>
                <a:latin typeface="メイリオ" panose="020B0604030504040204" pitchFamily="34" charset="-128"/>
                <a:ea typeface="メイリオ" panose="020B0604030504040204" pitchFamily="34" charset="-128"/>
              </a:rPr>
              <a:t>GPU</a:t>
            </a:r>
            <a:r>
              <a:rPr lang="ja-JP" altLang="en" sz="800">
                <a:solidFill>
                  <a:srgbClr val="333333"/>
                </a:solidFill>
                <a:latin typeface="メイリオ" panose="020B0604030504040204" pitchFamily="34" charset="-128"/>
                <a:ea typeface="メイリオ" panose="020B0604030504040204" pitchFamily="34" charset="-128"/>
              </a:rPr>
              <a:t>（</a:t>
            </a:r>
            <a:r>
              <a:rPr lang="en" altLang="ja-JP" sz="800" dirty="0">
                <a:solidFill>
                  <a:srgbClr val="333333"/>
                </a:solidFill>
                <a:latin typeface="メイリオ" panose="020B0604030504040204" pitchFamily="34" charset="-128"/>
                <a:ea typeface="メイリオ" panose="020B0604030504040204" pitchFamily="34" charset="-128"/>
              </a:rPr>
              <a:t>Graphic Processing Unit</a:t>
            </a:r>
            <a:r>
              <a:rPr lang="ja-JP" altLang="en" sz="800">
                <a:solidFill>
                  <a:srgbClr val="333333"/>
                </a:solidFill>
                <a:latin typeface="メイリオ" panose="020B0604030504040204" pitchFamily="34" charset="-128"/>
                <a:ea typeface="メイリオ" panose="020B0604030504040204" pitchFamily="34" charset="-128"/>
              </a:rPr>
              <a:t>）</a:t>
            </a:r>
            <a:r>
              <a:rPr lang="ja-JP" altLang="en-US" sz="800">
                <a:solidFill>
                  <a:srgbClr val="333333"/>
                </a:solidFill>
                <a:latin typeface="メイリオ" panose="020B0604030504040204" pitchFamily="34" charset="-128"/>
                <a:ea typeface="メイリオ" panose="020B0604030504040204" pitchFamily="34" charset="-128"/>
              </a:rPr>
              <a:t>、</a:t>
            </a:r>
            <a:r>
              <a:rPr lang="en" altLang="ja-JP" sz="800" dirty="0">
                <a:solidFill>
                  <a:srgbClr val="333333"/>
                </a:solidFill>
                <a:latin typeface="メイリオ" panose="020B0604030504040204" pitchFamily="34" charset="-128"/>
                <a:ea typeface="メイリオ" panose="020B0604030504040204" pitchFamily="34" charset="-128"/>
              </a:rPr>
              <a:t>FPGA</a:t>
            </a:r>
            <a:r>
              <a:rPr lang="ja-JP" altLang="en" sz="800">
                <a:solidFill>
                  <a:srgbClr val="333333"/>
                </a:solidFill>
                <a:latin typeface="メイリオ" panose="020B0604030504040204" pitchFamily="34" charset="-128"/>
                <a:ea typeface="メイリオ" panose="020B0604030504040204" pitchFamily="34" charset="-128"/>
              </a:rPr>
              <a:t>（</a:t>
            </a:r>
            <a:r>
              <a:rPr lang="en" altLang="ja-JP" sz="800" dirty="0">
                <a:solidFill>
                  <a:srgbClr val="333333"/>
                </a:solidFill>
                <a:latin typeface="メイリオ" panose="020B0604030504040204" pitchFamily="34" charset="-128"/>
                <a:ea typeface="メイリオ" panose="020B0604030504040204" pitchFamily="34" charset="-128"/>
              </a:rPr>
              <a:t>Field Programmable Gate Array</a:t>
            </a:r>
            <a:r>
              <a:rPr lang="ja-JP" altLang="en" sz="800">
                <a:solidFill>
                  <a:srgbClr val="333333"/>
                </a:solidFill>
                <a:latin typeface="メイリオ" panose="020B0604030504040204" pitchFamily="34" charset="-128"/>
                <a:ea typeface="メイリオ" panose="020B0604030504040204" pitchFamily="34" charset="-128"/>
              </a:rPr>
              <a:t>）</a:t>
            </a:r>
            <a:endParaRPr lang="ja-JP" altLang="en-US" sz="800"/>
          </a:p>
        </p:txBody>
      </p:sp>
    </p:spTree>
    <p:extLst>
      <p:ext uri="{BB962C8B-B14F-4D97-AF65-F5344CB8AC3E}">
        <p14:creationId xmlns:p14="http://schemas.microsoft.com/office/powerpoint/2010/main" val="3037006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52B2BE3B-4949-D32D-BB65-273D975D027D}"/>
              </a:ext>
            </a:extLst>
          </p:cNvPr>
          <p:cNvSpPr/>
          <p:nvPr/>
        </p:nvSpPr>
        <p:spPr>
          <a:xfrm>
            <a:off x="6532308" y="3776267"/>
            <a:ext cx="1872207" cy="110994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8E21CB2C-9A8A-E257-F9C2-3F76F81E3BA5}"/>
              </a:ext>
            </a:extLst>
          </p:cNvPr>
          <p:cNvSpPr/>
          <p:nvPr/>
        </p:nvSpPr>
        <p:spPr>
          <a:xfrm>
            <a:off x="719572" y="3759216"/>
            <a:ext cx="1872207" cy="1109944"/>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1A99B91C-F7B5-F05B-B19E-63F6E777F2CB}"/>
              </a:ext>
            </a:extLst>
          </p:cNvPr>
          <p:cNvSpPr/>
          <p:nvPr/>
        </p:nvSpPr>
        <p:spPr>
          <a:xfrm>
            <a:off x="2663789" y="3776534"/>
            <a:ext cx="2772307" cy="10841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36B6C7C-541D-8AA8-121A-5EF178E1EBFA}"/>
              </a:ext>
            </a:extLst>
          </p:cNvPr>
          <p:cNvSpPr>
            <a:spLocks noGrp="1"/>
          </p:cNvSpPr>
          <p:nvPr>
            <p:ph type="title"/>
          </p:nvPr>
        </p:nvSpPr>
        <p:spPr/>
        <p:txBody>
          <a:bodyPr/>
          <a:lstStyle/>
          <a:p>
            <a:r>
              <a:rPr kumimoji="1" lang="ja-JP" altLang="en-US"/>
              <a:t>量子コンピューターの種類</a:t>
            </a:r>
          </a:p>
        </p:txBody>
      </p:sp>
      <p:sp>
        <p:nvSpPr>
          <p:cNvPr id="3" name="スライド番号プレースホルダー 2">
            <a:extLst>
              <a:ext uri="{FF2B5EF4-FFF2-40B4-BE49-F238E27FC236}">
                <a16:creationId xmlns:a16="http://schemas.microsoft.com/office/drawing/2014/main" id="{439B15FB-698D-1C3B-727A-F4B8FC8C829C}"/>
              </a:ext>
            </a:extLst>
          </p:cNvPr>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sp>
        <p:nvSpPr>
          <p:cNvPr id="4" name="正方形/長方形 3">
            <a:extLst>
              <a:ext uri="{FF2B5EF4-FFF2-40B4-BE49-F238E27FC236}">
                <a16:creationId xmlns:a16="http://schemas.microsoft.com/office/drawing/2014/main" id="{B9C52591-DCEF-2AC5-9816-7FADEFE75785}"/>
              </a:ext>
            </a:extLst>
          </p:cNvPr>
          <p:cNvSpPr/>
          <p:nvPr/>
        </p:nvSpPr>
        <p:spPr>
          <a:xfrm>
            <a:off x="719572" y="1706064"/>
            <a:ext cx="3816424" cy="57606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4BF9B040-5478-91D6-B898-2811AC465F15}"/>
              </a:ext>
            </a:extLst>
          </p:cNvPr>
          <p:cNvSpPr/>
          <p:nvPr/>
        </p:nvSpPr>
        <p:spPr>
          <a:xfrm>
            <a:off x="4608006" y="1706064"/>
            <a:ext cx="3816424"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8ADE7725-C1DD-A60B-C991-0F499277E4B9}"/>
              </a:ext>
            </a:extLst>
          </p:cNvPr>
          <p:cNvSpPr/>
          <p:nvPr/>
        </p:nvSpPr>
        <p:spPr>
          <a:xfrm>
            <a:off x="719572" y="2334862"/>
            <a:ext cx="1872207" cy="732852"/>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ABF625EC-A08E-A12E-C6A4-766273C6EEC6}"/>
              </a:ext>
            </a:extLst>
          </p:cNvPr>
          <p:cNvSpPr/>
          <p:nvPr/>
        </p:nvSpPr>
        <p:spPr>
          <a:xfrm>
            <a:off x="2663789" y="2343387"/>
            <a:ext cx="1872207" cy="732853"/>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5EF22B2-03CD-0847-37CA-CD54E122BAD4}"/>
              </a:ext>
            </a:extLst>
          </p:cNvPr>
          <p:cNvSpPr/>
          <p:nvPr/>
        </p:nvSpPr>
        <p:spPr>
          <a:xfrm>
            <a:off x="4594679" y="2351914"/>
            <a:ext cx="1872207" cy="71580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17EB9379-251D-A8CC-A789-9AB1E0197D96}"/>
              </a:ext>
            </a:extLst>
          </p:cNvPr>
          <p:cNvSpPr/>
          <p:nvPr/>
        </p:nvSpPr>
        <p:spPr>
          <a:xfrm>
            <a:off x="6549893" y="2351914"/>
            <a:ext cx="1872207" cy="73285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49C0FB8F-AAFC-EC55-CCC5-FA45E3F83D85}"/>
              </a:ext>
            </a:extLst>
          </p:cNvPr>
          <p:cNvSpPr/>
          <p:nvPr/>
        </p:nvSpPr>
        <p:spPr>
          <a:xfrm>
            <a:off x="719572" y="3120446"/>
            <a:ext cx="3816424" cy="57606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EA11D2CC-B842-4AA4-7E78-3524B08AD0AE}"/>
              </a:ext>
            </a:extLst>
          </p:cNvPr>
          <p:cNvSpPr/>
          <p:nvPr/>
        </p:nvSpPr>
        <p:spPr>
          <a:xfrm>
            <a:off x="4608006" y="3120446"/>
            <a:ext cx="3816424"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BC90B49F-21DB-34BB-1527-7B3EDA302456}"/>
              </a:ext>
            </a:extLst>
          </p:cNvPr>
          <p:cNvSpPr txBox="1"/>
          <p:nvPr/>
        </p:nvSpPr>
        <p:spPr>
          <a:xfrm>
            <a:off x="1417792" y="1820408"/>
            <a:ext cx="2492990"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古典コンピューター</a:t>
            </a:r>
          </a:p>
        </p:txBody>
      </p:sp>
      <p:sp>
        <p:nvSpPr>
          <p:cNvPr id="13" name="テキスト ボックス 12">
            <a:extLst>
              <a:ext uri="{FF2B5EF4-FFF2-40B4-BE49-F238E27FC236}">
                <a16:creationId xmlns:a16="http://schemas.microsoft.com/office/drawing/2014/main" id="{4F7E8AD4-93DD-BE93-5516-23653E165E00}"/>
              </a:ext>
            </a:extLst>
          </p:cNvPr>
          <p:cNvSpPr txBox="1"/>
          <p:nvPr/>
        </p:nvSpPr>
        <p:spPr>
          <a:xfrm>
            <a:off x="5312785" y="1820408"/>
            <a:ext cx="2492990"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量子コンピューター</a:t>
            </a:r>
          </a:p>
        </p:txBody>
      </p:sp>
      <p:sp>
        <p:nvSpPr>
          <p:cNvPr id="14" name="テキスト ボックス 13">
            <a:extLst>
              <a:ext uri="{FF2B5EF4-FFF2-40B4-BE49-F238E27FC236}">
                <a16:creationId xmlns:a16="http://schemas.microsoft.com/office/drawing/2014/main" id="{5BDBE701-E23D-B99B-1F55-5CF74375E5F8}"/>
              </a:ext>
            </a:extLst>
          </p:cNvPr>
          <p:cNvSpPr txBox="1"/>
          <p:nvPr/>
        </p:nvSpPr>
        <p:spPr>
          <a:xfrm>
            <a:off x="1514776" y="3224320"/>
            <a:ext cx="2299027"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古典ビット（</a:t>
            </a:r>
            <a:r>
              <a:rPr kumimoji="1" lang="en-US" altLang="ja-JP" sz="2000" dirty="0">
                <a:solidFill>
                  <a:schemeClr val="bg1"/>
                </a:solidFill>
                <a:latin typeface="Meiryo" panose="020B0604030504040204" pitchFamily="34" charset="-128"/>
                <a:ea typeface="Meiryo" panose="020B0604030504040204" pitchFamily="34" charset="-128"/>
              </a:rPr>
              <a:t>bit</a:t>
            </a:r>
            <a:r>
              <a:rPr kumimoji="1" lang="ja-JP" altLang="en-US" sz="2000">
                <a:solidFill>
                  <a:schemeClr val="bg1"/>
                </a:solidFill>
                <a:latin typeface="Meiryo" panose="020B0604030504040204" pitchFamily="34" charset="-128"/>
                <a:ea typeface="Meiryo" panose="020B0604030504040204" pitchFamily="34" charset="-128"/>
              </a:rPr>
              <a:t>）</a:t>
            </a:r>
          </a:p>
        </p:txBody>
      </p:sp>
      <p:sp>
        <p:nvSpPr>
          <p:cNvPr id="15" name="テキスト ボックス 14">
            <a:extLst>
              <a:ext uri="{FF2B5EF4-FFF2-40B4-BE49-F238E27FC236}">
                <a16:creationId xmlns:a16="http://schemas.microsoft.com/office/drawing/2014/main" id="{CB7BF804-379F-50E5-8564-91A01B11223B}"/>
              </a:ext>
            </a:extLst>
          </p:cNvPr>
          <p:cNvSpPr txBox="1"/>
          <p:nvPr/>
        </p:nvSpPr>
        <p:spPr>
          <a:xfrm>
            <a:off x="5232635" y="3224320"/>
            <a:ext cx="2653291"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量子ビット（</a:t>
            </a:r>
            <a:r>
              <a:rPr lang="en-US" altLang="ja-JP" sz="2000" dirty="0">
                <a:solidFill>
                  <a:schemeClr val="bg1"/>
                </a:solidFill>
                <a:latin typeface="Meiryo" panose="020B0604030504040204" pitchFamily="34" charset="-128"/>
                <a:ea typeface="Meiryo" panose="020B0604030504040204" pitchFamily="34" charset="-128"/>
              </a:rPr>
              <a:t>Qubit</a:t>
            </a:r>
            <a:r>
              <a:rPr kumimoji="1" lang="ja-JP" altLang="en-US" sz="2000">
                <a:solidFill>
                  <a:schemeClr val="bg1"/>
                </a:solidFill>
                <a:latin typeface="Meiryo" panose="020B0604030504040204" pitchFamily="34" charset="-128"/>
                <a:ea typeface="Meiryo" panose="020B0604030504040204" pitchFamily="34" charset="-128"/>
              </a:rPr>
              <a:t>）</a:t>
            </a:r>
          </a:p>
        </p:txBody>
      </p:sp>
      <p:sp>
        <p:nvSpPr>
          <p:cNvPr id="16" name="テキスト ボックス 15">
            <a:extLst>
              <a:ext uri="{FF2B5EF4-FFF2-40B4-BE49-F238E27FC236}">
                <a16:creationId xmlns:a16="http://schemas.microsoft.com/office/drawing/2014/main" id="{E6184092-C063-E56F-6579-1D1CCEA22407}"/>
              </a:ext>
            </a:extLst>
          </p:cNvPr>
          <p:cNvSpPr txBox="1"/>
          <p:nvPr/>
        </p:nvSpPr>
        <p:spPr>
          <a:xfrm>
            <a:off x="763310" y="2581963"/>
            <a:ext cx="1826141"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ゲート方式</a:t>
            </a:r>
          </a:p>
        </p:txBody>
      </p:sp>
      <p:sp>
        <p:nvSpPr>
          <p:cNvPr id="17" name="テキスト ボックス 16">
            <a:extLst>
              <a:ext uri="{FF2B5EF4-FFF2-40B4-BE49-F238E27FC236}">
                <a16:creationId xmlns:a16="http://schemas.microsoft.com/office/drawing/2014/main" id="{3C95E689-5248-28FA-3104-E1AFDB44B546}"/>
              </a:ext>
            </a:extLst>
          </p:cNvPr>
          <p:cNvSpPr txBox="1"/>
          <p:nvPr/>
        </p:nvSpPr>
        <p:spPr>
          <a:xfrm>
            <a:off x="2683332" y="2581963"/>
            <a:ext cx="1826141"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アニーリング方式</a:t>
            </a:r>
          </a:p>
        </p:txBody>
      </p:sp>
      <p:sp>
        <p:nvSpPr>
          <p:cNvPr id="18" name="テキスト ボックス 17">
            <a:extLst>
              <a:ext uri="{FF2B5EF4-FFF2-40B4-BE49-F238E27FC236}">
                <a16:creationId xmlns:a16="http://schemas.microsoft.com/office/drawing/2014/main" id="{62AEE5B9-B278-4D25-1C65-AF1B11132DBC}"/>
              </a:ext>
            </a:extLst>
          </p:cNvPr>
          <p:cNvSpPr txBox="1"/>
          <p:nvPr/>
        </p:nvSpPr>
        <p:spPr>
          <a:xfrm>
            <a:off x="6559280" y="2586249"/>
            <a:ext cx="1826141"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ゲート方式</a:t>
            </a:r>
          </a:p>
        </p:txBody>
      </p:sp>
      <p:sp>
        <p:nvSpPr>
          <p:cNvPr id="19" name="テキスト ボックス 18">
            <a:extLst>
              <a:ext uri="{FF2B5EF4-FFF2-40B4-BE49-F238E27FC236}">
                <a16:creationId xmlns:a16="http://schemas.microsoft.com/office/drawing/2014/main" id="{6409B39A-1666-C2FB-C368-F0C9E48F5B0B}"/>
              </a:ext>
            </a:extLst>
          </p:cNvPr>
          <p:cNvSpPr txBox="1"/>
          <p:nvPr/>
        </p:nvSpPr>
        <p:spPr>
          <a:xfrm>
            <a:off x="4640744" y="2577723"/>
            <a:ext cx="1826141"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アニーリング方式</a:t>
            </a:r>
          </a:p>
        </p:txBody>
      </p:sp>
      <p:sp>
        <p:nvSpPr>
          <p:cNvPr id="20" name="テキスト ボックス 19">
            <a:extLst>
              <a:ext uri="{FF2B5EF4-FFF2-40B4-BE49-F238E27FC236}">
                <a16:creationId xmlns:a16="http://schemas.microsoft.com/office/drawing/2014/main" id="{9F458C4E-F9CB-408F-593D-F7BD65FAFC74}"/>
              </a:ext>
            </a:extLst>
          </p:cNvPr>
          <p:cNvSpPr txBox="1"/>
          <p:nvPr/>
        </p:nvSpPr>
        <p:spPr>
          <a:xfrm>
            <a:off x="771821" y="4094322"/>
            <a:ext cx="1826141" cy="461665"/>
          </a:xfrm>
          <a:prstGeom prst="rect">
            <a:avLst/>
          </a:prstGeom>
          <a:noFill/>
        </p:spPr>
        <p:txBody>
          <a:bodyPr wrap="square" rtlCol="0">
            <a:spAutoFit/>
          </a:bodyPr>
          <a:lstStyle/>
          <a:p>
            <a:pPr algn="ctr"/>
            <a:r>
              <a:rPr kumimoji="1" lang="en-US" altLang="ja-JP" sz="1600" dirty="0">
                <a:solidFill>
                  <a:schemeClr val="bg1"/>
                </a:solidFill>
                <a:latin typeface="Meiryo" panose="020B0604030504040204" pitchFamily="34" charset="-128"/>
                <a:ea typeface="Meiryo" panose="020B0604030504040204" pitchFamily="34" charset="-128"/>
              </a:rPr>
              <a:t>CPU</a:t>
            </a:r>
            <a:r>
              <a:rPr kumimoji="1" lang="ja-JP" altLang="en-US" sz="1600">
                <a:solidFill>
                  <a:schemeClr val="bg1"/>
                </a:solidFill>
                <a:latin typeface="Meiryo" panose="020B0604030504040204" pitchFamily="34" charset="-128"/>
                <a:ea typeface="Meiryo" panose="020B0604030504040204" pitchFamily="34" charset="-128"/>
              </a:rPr>
              <a:t>、</a:t>
            </a:r>
            <a:r>
              <a:rPr kumimoji="1" lang="en-US" altLang="ja-JP" sz="1600" dirty="0">
                <a:solidFill>
                  <a:schemeClr val="bg1"/>
                </a:solidFill>
                <a:latin typeface="Meiryo" panose="020B0604030504040204" pitchFamily="34" charset="-128"/>
                <a:ea typeface="Meiryo" panose="020B0604030504040204" pitchFamily="34" charset="-128"/>
              </a:rPr>
              <a:t>GPU</a:t>
            </a:r>
          </a:p>
          <a:p>
            <a:pPr algn="ctr"/>
            <a:r>
              <a:rPr lang="ja-JP" altLang="en-US" sz="800">
                <a:solidFill>
                  <a:schemeClr val="bg1"/>
                </a:solidFill>
                <a:latin typeface="Meiryo" panose="020B0604030504040204" pitchFamily="34" charset="-128"/>
                <a:ea typeface="Meiryo" panose="020B0604030504040204" pitchFamily="34" charset="-128"/>
              </a:rPr>
              <a:t>シミュレーテッド・アニーリング</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45BEC396-72C8-F52C-683B-9CC0E6A57EF9}"/>
              </a:ext>
            </a:extLst>
          </p:cNvPr>
          <p:cNvSpPr txBox="1"/>
          <p:nvPr/>
        </p:nvSpPr>
        <p:spPr>
          <a:xfrm>
            <a:off x="2692476" y="4008074"/>
            <a:ext cx="1456620" cy="646331"/>
          </a:xfrm>
          <a:prstGeom prst="rect">
            <a:avLst/>
          </a:prstGeom>
          <a:noFill/>
        </p:spPr>
        <p:txBody>
          <a:bodyPr wrap="square" rtlCol="0">
            <a:spAutoFit/>
          </a:bodyPr>
          <a:lstStyle/>
          <a:p>
            <a:r>
              <a:rPr kumimoji="1" lang="en-US" altLang="ja-JP" sz="900" dirty="0">
                <a:solidFill>
                  <a:schemeClr val="bg1"/>
                </a:solidFill>
                <a:latin typeface="Meiryo" panose="020B0604030504040204" pitchFamily="34" charset="-128"/>
                <a:ea typeface="Meiryo" panose="020B0604030504040204" pitchFamily="34" charset="-128"/>
              </a:rPr>
              <a:t>CMOS</a:t>
            </a:r>
            <a:r>
              <a:rPr kumimoji="1" lang="ja-JP" altLang="en-US" sz="800">
                <a:solidFill>
                  <a:schemeClr val="bg1"/>
                </a:solidFill>
                <a:latin typeface="Meiryo" panose="020B0604030504040204" pitchFamily="34" charset="-128"/>
                <a:ea typeface="Meiryo" panose="020B0604030504040204" pitchFamily="34" charset="-128"/>
              </a:rPr>
              <a:t>アニーリングマシン</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ja-JP" altLang="en-US" sz="900">
                <a:solidFill>
                  <a:schemeClr val="bg1"/>
                </a:solidFill>
                <a:latin typeface="Meiryo" panose="020B0604030504040204" pitchFamily="34" charset="-128"/>
                <a:ea typeface="Meiryo" panose="020B0604030504040204" pitchFamily="34" charset="-128"/>
              </a:rPr>
              <a:t>（日立）</a:t>
            </a:r>
            <a:endParaRPr kumimoji="1" lang="en-US" altLang="ja-JP" sz="900" dirty="0">
              <a:solidFill>
                <a:schemeClr val="bg1"/>
              </a:solidFill>
              <a:latin typeface="Meiryo" panose="020B0604030504040204" pitchFamily="34" charset="-128"/>
              <a:ea typeface="Meiryo" panose="020B0604030504040204" pitchFamily="34" charset="-128"/>
            </a:endParaRPr>
          </a:p>
          <a:p>
            <a:r>
              <a:rPr lang="ja-JP" altLang="en-US" sz="900">
                <a:solidFill>
                  <a:schemeClr val="bg1"/>
                </a:solidFill>
                <a:latin typeface="Meiryo" panose="020B0604030504040204" pitchFamily="34" charset="-128"/>
                <a:ea typeface="Meiryo" panose="020B0604030504040204" pitchFamily="34" charset="-128"/>
              </a:rPr>
              <a:t>デジタルアニーラ</a:t>
            </a:r>
            <a:endParaRPr lang="en-US" altLang="ja-JP" sz="900" dirty="0">
              <a:solidFill>
                <a:schemeClr val="bg1"/>
              </a:solidFill>
              <a:latin typeface="Meiryo" panose="020B0604030504040204" pitchFamily="34" charset="-128"/>
              <a:ea typeface="Meiryo" panose="020B0604030504040204" pitchFamily="34" charset="-128"/>
            </a:endParaRPr>
          </a:p>
          <a:p>
            <a:r>
              <a:rPr lang="ja-JP" altLang="en-US" sz="900">
                <a:solidFill>
                  <a:schemeClr val="bg1"/>
                </a:solidFill>
                <a:latin typeface="Meiryo" panose="020B0604030504040204" pitchFamily="34" charset="-128"/>
                <a:ea typeface="Meiryo" panose="020B0604030504040204" pitchFamily="34" charset="-128"/>
              </a:rPr>
              <a:t>（富士通）</a:t>
            </a:r>
            <a:endParaRPr kumimoji="1" lang="ja-JP" altLang="en-US" sz="9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614068DD-DA07-8517-CBAB-A7341D868E60}"/>
              </a:ext>
            </a:extLst>
          </p:cNvPr>
          <p:cNvSpPr txBox="1"/>
          <p:nvPr/>
        </p:nvSpPr>
        <p:spPr>
          <a:xfrm>
            <a:off x="4031940" y="4089790"/>
            <a:ext cx="1080120" cy="492443"/>
          </a:xfrm>
          <a:prstGeom prst="rect">
            <a:avLst/>
          </a:prstGeom>
          <a:noFill/>
        </p:spPr>
        <p:txBody>
          <a:bodyPr wrap="squar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コヒーレント</a:t>
            </a:r>
            <a:endParaRPr kumimoji="1" lang="en-US" altLang="ja-JP" sz="900" dirty="0">
              <a:solidFill>
                <a:schemeClr val="bg1"/>
              </a:solidFill>
              <a:latin typeface="Meiryo" panose="020B0604030504040204" pitchFamily="34" charset="-128"/>
              <a:ea typeface="Meiryo" panose="020B0604030504040204" pitchFamily="34" charset="-128"/>
            </a:endParaRPr>
          </a:p>
          <a:p>
            <a:pPr algn="ctr"/>
            <a:r>
              <a:rPr kumimoji="1" lang="ja-JP" altLang="en-US" sz="900">
                <a:solidFill>
                  <a:schemeClr val="bg1"/>
                </a:solidFill>
                <a:latin typeface="Meiryo" panose="020B0604030504040204" pitchFamily="34" charset="-128"/>
                <a:ea typeface="Meiryo" panose="020B0604030504040204" pitchFamily="34" charset="-128"/>
              </a:rPr>
              <a:t>イジングマシン</a:t>
            </a:r>
            <a:endParaRPr kumimoji="1" lang="en-US" altLang="ja-JP" sz="9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a:t>
            </a:r>
            <a:r>
              <a:rPr lang="en-US" altLang="ja-JP" sz="800" dirty="0" err="1">
                <a:solidFill>
                  <a:schemeClr val="bg1"/>
                </a:solidFill>
                <a:latin typeface="Meiryo" panose="020B0604030504040204" pitchFamily="34" charset="-128"/>
                <a:ea typeface="Meiryo" panose="020B0604030504040204" pitchFamily="34" charset="-128"/>
              </a:rPr>
              <a:t>ImPACT</a:t>
            </a:r>
            <a:r>
              <a:rPr lang="en-US" altLang="ja-JP" sz="800" dirty="0">
                <a:solidFill>
                  <a:schemeClr val="bg1"/>
                </a:solidFill>
                <a:latin typeface="Meiryo" panose="020B0604030504040204" pitchFamily="34" charset="-128"/>
                <a:ea typeface="Meiryo" panose="020B0604030504040204" pitchFamily="34" charset="-128"/>
              </a:rPr>
              <a:t>/NTT</a:t>
            </a:r>
            <a:r>
              <a:rPr lang="ja-JP" altLang="en-US" sz="800">
                <a:solidFill>
                  <a:schemeClr val="bg1"/>
                </a:solidFill>
                <a:latin typeface="Meiryo" panose="020B0604030504040204" pitchFamily="34" charset="-128"/>
                <a:ea typeface="Meiryo" panose="020B0604030504040204" pitchFamily="34" charset="-128"/>
              </a:rPr>
              <a:t>）</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36979DC8-3099-06A3-80D3-146D48675F67}"/>
              </a:ext>
            </a:extLst>
          </p:cNvPr>
          <p:cNvSpPr txBox="1"/>
          <p:nvPr/>
        </p:nvSpPr>
        <p:spPr>
          <a:xfrm>
            <a:off x="6532308" y="4134635"/>
            <a:ext cx="1826141" cy="369332"/>
          </a:xfrm>
          <a:prstGeom prst="rect">
            <a:avLst/>
          </a:prstGeom>
          <a:noFill/>
        </p:spPr>
        <p:txBody>
          <a:bodyPr wrap="squar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量子コンピュータ</a:t>
            </a:r>
            <a:endParaRPr kumimoji="1" lang="en-US" altLang="ja-JP" sz="900" dirty="0">
              <a:solidFill>
                <a:schemeClr val="bg1"/>
              </a:solidFill>
              <a:latin typeface="Meiryo" panose="020B0604030504040204" pitchFamily="34" charset="-128"/>
              <a:ea typeface="Meiryo" panose="020B0604030504040204" pitchFamily="34" charset="-128"/>
            </a:endParaRPr>
          </a:p>
          <a:p>
            <a:pPr algn="ctr"/>
            <a:r>
              <a:rPr lang="ja-JP" altLang="en-US" sz="900">
                <a:solidFill>
                  <a:schemeClr val="bg1"/>
                </a:solidFill>
                <a:latin typeface="Meiryo" panose="020B0604030504040204" pitchFamily="34" charset="-128"/>
                <a:ea typeface="Meiryo" panose="020B0604030504040204" pitchFamily="34" charset="-128"/>
              </a:rPr>
              <a:t>（</a:t>
            </a:r>
            <a:r>
              <a:rPr lang="en-US" altLang="ja-JP" sz="900" dirty="0">
                <a:solidFill>
                  <a:schemeClr val="bg1"/>
                </a:solidFill>
                <a:latin typeface="Meiryo" panose="020B0604030504040204" pitchFamily="34" charset="-128"/>
                <a:ea typeface="Meiryo" panose="020B0604030504040204" pitchFamily="34" charset="-128"/>
              </a:rPr>
              <a:t>IBM</a:t>
            </a:r>
            <a:r>
              <a:rPr lang="ja-JP" altLang="en-US" sz="900">
                <a:solidFill>
                  <a:schemeClr val="bg1"/>
                </a:solidFill>
                <a:latin typeface="Meiryo" panose="020B0604030504040204" pitchFamily="34" charset="-128"/>
                <a:ea typeface="Meiryo" panose="020B0604030504040204" pitchFamily="34" charset="-128"/>
              </a:rPr>
              <a:t>、</a:t>
            </a:r>
            <a:r>
              <a:rPr lang="en-US" altLang="ja-JP" sz="900" dirty="0">
                <a:solidFill>
                  <a:schemeClr val="bg1"/>
                </a:solidFill>
                <a:latin typeface="Meiryo" panose="020B0604030504040204" pitchFamily="34" charset="-128"/>
                <a:ea typeface="Meiryo" panose="020B0604030504040204" pitchFamily="34" charset="-128"/>
              </a:rPr>
              <a:t>Google</a:t>
            </a:r>
            <a:r>
              <a:rPr lang="ja-JP" altLang="en-US" sz="900">
                <a:solidFill>
                  <a:schemeClr val="bg1"/>
                </a:solidFill>
                <a:latin typeface="Meiryo" panose="020B0604030504040204" pitchFamily="34" charset="-128"/>
                <a:ea typeface="Meiryo" panose="020B0604030504040204" pitchFamily="34" charset="-128"/>
              </a:rPr>
              <a:t>ほか）</a:t>
            </a:r>
            <a:endParaRPr kumimoji="1" lang="ja-JP" altLang="en-US" sz="90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A8197BD4-3FDB-C498-C639-FD12D9EC5B8B}"/>
              </a:ext>
            </a:extLst>
          </p:cNvPr>
          <p:cNvSpPr/>
          <p:nvPr/>
        </p:nvSpPr>
        <p:spPr>
          <a:xfrm>
            <a:off x="5455639" y="3776267"/>
            <a:ext cx="1011247" cy="108411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177824C0-126D-86ED-8E84-0296A225FFFB}"/>
              </a:ext>
            </a:extLst>
          </p:cNvPr>
          <p:cNvSpPr txBox="1"/>
          <p:nvPr/>
        </p:nvSpPr>
        <p:spPr>
          <a:xfrm>
            <a:off x="5391050" y="4089791"/>
            <a:ext cx="1158843" cy="492443"/>
          </a:xfrm>
          <a:prstGeom prst="rect">
            <a:avLst/>
          </a:prstGeom>
          <a:noFill/>
        </p:spPr>
        <p:txBody>
          <a:bodyPr wrap="squar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量子アニーリング</a:t>
            </a:r>
            <a:endParaRPr kumimoji="1" lang="en-US" altLang="ja-JP" sz="900" dirty="0">
              <a:solidFill>
                <a:schemeClr val="bg1"/>
              </a:solidFill>
              <a:latin typeface="Meiryo" panose="020B0604030504040204" pitchFamily="34" charset="-128"/>
              <a:ea typeface="Meiryo" panose="020B0604030504040204" pitchFamily="34" charset="-128"/>
            </a:endParaRPr>
          </a:p>
          <a:p>
            <a:pPr algn="ctr"/>
            <a:r>
              <a:rPr kumimoji="1" lang="ja-JP" altLang="en-US" sz="900">
                <a:solidFill>
                  <a:schemeClr val="bg1"/>
                </a:solidFill>
                <a:latin typeface="Meiryo" panose="020B0604030504040204" pitchFamily="34" charset="-128"/>
                <a:ea typeface="Meiryo" panose="020B0604030504040204" pitchFamily="34" charset="-128"/>
              </a:rPr>
              <a:t>マシン</a:t>
            </a:r>
            <a:endParaRPr kumimoji="1" lang="en-US" altLang="ja-JP" sz="9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a:t>
            </a:r>
            <a:r>
              <a:rPr lang="en-US" altLang="ja-JP" sz="800" dirty="0">
                <a:solidFill>
                  <a:schemeClr val="bg1"/>
                </a:solidFill>
                <a:latin typeface="Meiryo" panose="020B0604030504040204" pitchFamily="34" charset="-128"/>
                <a:ea typeface="Meiryo" panose="020B0604030504040204" pitchFamily="34" charset="-128"/>
              </a:rPr>
              <a:t>D-Wave</a:t>
            </a:r>
            <a:r>
              <a:rPr lang="ja-JP" altLang="en-US" sz="800">
                <a:solidFill>
                  <a:schemeClr val="bg1"/>
                </a:solidFill>
                <a:latin typeface="Meiryo" panose="020B0604030504040204" pitchFamily="34" charset="-128"/>
                <a:ea typeface="Meiryo" panose="020B0604030504040204" pitchFamily="34" charset="-128"/>
              </a:rPr>
              <a:t>）</a:t>
            </a:r>
            <a:endParaRPr kumimoji="1" lang="ja-JP" altLang="en-US" sz="8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131431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effectLst/>
                <a:latin typeface="Meiryo" panose="020B0604030504040204" pitchFamily="34" charset="-128"/>
                <a:ea typeface="Meiryo" panose="020B0604030504040204" pitchFamily="34" charset="-128"/>
                <a:cs typeface="Arial"/>
              </a:rPr>
              <a:t>なぜ量子コンピューター</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sz="2400">
                <a:solidFill>
                  <a:srgbClr val="FFFFFF"/>
                </a:solidFill>
                <a:effectLst/>
                <a:latin typeface="Meiryo" panose="020B0604030504040204" pitchFamily="34" charset="-128"/>
                <a:ea typeface="Meiryo" panose="020B0604030504040204" pitchFamily="34" charset="-128"/>
                <a:cs typeface="Arial"/>
              </a:rPr>
              <a:t>なのか？</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80368649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002787-493A-BBE2-C615-0BBB6517D77E}"/>
              </a:ext>
            </a:extLst>
          </p:cNvPr>
          <p:cNvSpPr>
            <a:spLocks noGrp="1"/>
          </p:cNvSpPr>
          <p:nvPr>
            <p:ph type="title"/>
          </p:nvPr>
        </p:nvSpPr>
        <p:spPr/>
        <p:txBody>
          <a:bodyPr/>
          <a:lstStyle/>
          <a:p>
            <a:r>
              <a:rPr kumimoji="1" lang="ja-JP" altLang="en-US"/>
              <a:t>量子コンピューターの実現方法</a:t>
            </a:r>
          </a:p>
        </p:txBody>
      </p:sp>
      <p:sp>
        <p:nvSpPr>
          <p:cNvPr id="3" name="スライド番号プレースホルダー 2">
            <a:extLst>
              <a:ext uri="{FF2B5EF4-FFF2-40B4-BE49-F238E27FC236}">
                <a16:creationId xmlns:a16="http://schemas.microsoft.com/office/drawing/2014/main" id="{6E09E0E0-3E84-586D-A5C1-F34F0A1B8C37}"/>
              </a:ext>
            </a:extLst>
          </p:cNvPr>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pic>
        <p:nvPicPr>
          <p:cNvPr id="2050" name="Picture 2">
            <a:extLst>
              <a:ext uri="{FF2B5EF4-FFF2-40B4-BE49-F238E27FC236}">
                <a16:creationId xmlns:a16="http://schemas.microsoft.com/office/drawing/2014/main" id="{F52C660A-FA25-F84B-2F5B-4F4427DB3A4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52" y="666721"/>
            <a:ext cx="8064896" cy="579384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148145A6-CB20-C2A0-52E9-22C699E4AD2A}"/>
              </a:ext>
            </a:extLst>
          </p:cNvPr>
          <p:cNvSpPr txBox="1"/>
          <p:nvPr/>
        </p:nvSpPr>
        <p:spPr>
          <a:xfrm>
            <a:off x="6516216" y="6214030"/>
            <a:ext cx="1800493" cy="369332"/>
          </a:xfrm>
          <a:prstGeom prst="rect">
            <a:avLst/>
          </a:prstGeom>
          <a:noFill/>
        </p:spPr>
        <p:txBody>
          <a:bodyPr wrap="none" rtlCol="0">
            <a:spAutoFit/>
          </a:bodyPr>
          <a:lstStyle/>
          <a:p>
            <a:r>
              <a:rPr kumimoji="1" lang="ja-JP" altLang="en-US">
                <a:solidFill>
                  <a:schemeClr val="tx2">
                    <a:lumMod val="75000"/>
                  </a:schemeClr>
                </a:solidFill>
                <a:latin typeface="Meiryo" panose="020B0604030504040204" pitchFamily="34" charset="-128"/>
                <a:ea typeface="Meiryo" panose="020B0604030504040204" pitchFamily="34" charset="-128"/>
                <a:hlinkClick r:id="rId3"/>
              </a:rPr>
              <a:t>三菱総合研究所</a:t>
            </a:r>
            <a:endParaRPr kumimoji="1" lang="ja-JP" altLang="en-US">
              <a:solidFill>
                <a:schemeClr val="tx2">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2896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6320BF-2CBF-3E6C-3CFC-888D155090AE}"/>
              </a:ext>
            </a:extLst>
          </p:cNvPr>
          <p:cNvSpPr>
            <a:spLocks noGrp="1"/>
          </p:cNvSpPr>
          <p:nvPr>
            <p:ph type="title"/>
          </p:nvPr>
        </p:nvSpPr>
        <p:spPr/>
        <p:txBody>
          <a:bodyPr/>
          <a:lstStyle/>
          <a:p>
            <a:r>
              <a:rPr kumimoji="1" lang="ja-JP" altLang="en-US"/>
              <a:t>量子コンピューター開発の歴史</a:t>
            </a:r>
          </a:p>
        </p:txBody>
      </p:sp>
      <p:sp>
        <p:nvSpPr>
          <p:cNvPr id="3" name="スライド番号プレースホルダー 2">
            <a:extLst>
              <a:ext uri="{FF2B5EF4-FFF2-40B4-BE49-F238E27FC236}">
                <a16:creationId xmlns:a16="http://schemas.microsoft.com/office/drawing/2014/main" id="{FCD713C8-0ED6-CC95-41D0-DFD41CE58AF2}"/>
              </a:ext>
            </a:extLst>
          </p:cNvPr>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graphicFrame>
        <p:nvGraphicFramePr>
          <p:cNvPr id="5" name="表 4">
            <a:extLst>
              <a:ext uri="{FF2B5EF4-FFF2-40B4-BE49-F238E27FC236}">
                <a16:creationId xmlns:a16="http://schemas.microsoft.com/office/drawing/2014/main" id="{A9D78A81-1869-869F-BDB0-8E56F7E4F9F2}"/>
              </a:ext>
            </a:extLst>
          </p:cNvPr>
          <p:cNvGraphicFramePr>
            <a:graphicFrameLocks noGrp="1"/>
          </p:cNvGraphicFramePr>
          <p:nvPr>
            <p:extLst>
              <p:ext uri="{D42A27DB-BD31-4B8C-83A1-F6EECF244321}">
                <p14:modId xmlns:p14="http://schemas.microsoft.com/office/powerpoint/2010/main" val="2479492057"/>
              </p:ext>
            </p:extLst>
          </p:nvPr>
        </p:nvGraphicFramePr>
        <p:xfrm>
          <a:off x="395536" y="764704"/>
          <a:ext cx="8352928" cy="5802293"/>
        </p:xfrm>
        <a:graphic>
          <a:graphicData uri="http://schemas.openxmlformats.org/drawingml/2006/table">
            <a:tbl>
              <a:tblPr>
                <a:tableStyleId>{5C22544A-7EE6-4342-B048-85BDC9FD1C3A}</a:tableStyleId>
              </a:tblPr>
              <a:tblGrid>
                <a:gridCol w="576064">
                  <a:extLst>
                    <a:ext uri="{9D8B030D-6E8A-4147-A177-3AD203B41FA5}">
                      <a16:colId xmlns:a16="http://schemas.microsoft.com/office/drawing/2014/main" val="1368336931"/>
                    </a:ext>
                  </a:extLst>
                </a:gridCol>
                <a:gridCol w="7776864">
                  <a:extLst>
                    <a:ext uri="{9D8B030D-6E8A-4147-A177-3AD203B41FA5}">
                      <a16:colId xmlns:a16="http://schemas.microsoft.com/office/drawing/2014/main" val="2569252674"/>
                    </a:ext>
                  </a:extLst>
                </a:gridCol>
              </a:tblGrid>
              <a:tr h="261056">
                <a:tc>
                  <a:txBody>
                    <a:bodyPr/>
                    <a:lstStyle/>
                    <a:p>
                      <a:pPr algn="ctr" fontAlgn="ctr"/>
                      <a:r>
                        <a:rPr lang="ja-JP" altLang="en-US" sz="1200" u="none" strike="noStrike">
                          <a:solidFill>
                            <a:schemeClr val="bg1"/>
                          </a:solidFill>
                          <a:effectLst/>
                          <a:latin typeface="Meiryo" panose="020B0604030504040204" pitchFamily="34" charset="-128"/>
                          <a:ea typeface="Meiryo" panose="020B0604030504040204" pitchFamily="34" charset="-128"/>
                        </a:rPr>
                        <a:t>年</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ctr" fontAlgn="ctr"/>
                      <a:r>
                        <a:rPr lang="ja-JP" altLang="en-US" sz="1200" u="none" strike="noStrike">
                          <a:solidFill>
                            <a:schemeClr val="bg1"/>
                          </a:solidFill>
                          <a:effectLst/>
                          <a:latin typeface="Meiryo" panose="020B0604030504040204" pitchFamily="34" charset="-128"/>
                          <a:ea typeface="Meiryo" panose="020B0604030504040204" pitchFamily="34" charset="-128"/>
                        </a:rPr>
                        <a:t>出来事</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rgbClr val="0070C0"/>
                    </a:solidFill>
                  </a:tcPr>
                </a:tc>
                <a:extLst>
                  <a:ext uri="{0D108BD9-81ED-4DB2-BD59-A6C34878D82A}">
                    <a16:rowId xmlns:a16="http://schemas.microsoft.com/office/drawing/2014/main" val="3111990291"/>
                  </a:ext>
                </a:extLst>
              </a:tr>
              <a:tr h="643731">
                <a:tc>
                  <a:txBody>
                    <a:bodyPr/>
                    <a:lstStyle/>
                    <a:p>
                      <a:pPr algn="ctr" fontAlgn="ctr"/>
                      <a:r>
                        <a:rPr lang="en-US" altLang="ja-JP" sz="1200" u="none" strike="noStrike" dirty="0">
                          <a:solidFill>
                            <a:schemeClr val="bg1"/>
                          </a:solidFill>
                          <a:effectLst/>
                          <a:latin typeface="Meiryo" panose="020B0604030504040204" pitchFamily="34" charset="-128"/>
                          <a:ea typeface="Meiryo" panose="020B0604030504040204" pitchFamily="34" charset="-128"/>
                        </a:rPr>
                        <a:t>1982</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l" fontAlgn="ctr"/>
                      <a:r>
                        <a:rPr lang="ja-JP" altLang="en-US" sz="1200" u="none" strike="noStrike">
                          <a:effectLst/>
                          <a:latin typeface="Meiryo" panose="020B0604030504040204" pitchFamily="34" charset="-128"/>
                          <a:ea typeface="Meiryo" panose="020B0604030504040204" pitchFamily="34" charset="-128"/>
                        </a:rPr>
                        <a:t>物理学者のリチャード・ファインマンが、従来のコンピューターで解くのが難しい問題も、量子力学の原理を応用したコンピューターなら、簡単に解けるのではないかと発言し、量子コンピューターの開発に取り組むべきことを提言。但し、具体的なやり方を提案するまでには、至らなかった。</a:t>
                      </a:r>
                      <a:endParaRPr lang="ja-JP" altLang="en-US" sz="1200" b="0" i="0" u="none" strike="noStrike">
                        <a:solidFill>
                          <a:srgbClr val="374151"/>
                        </a:solidFill>
                        <a:effectLst/>
                        <a:latin typeface="Meiryo" panose="020B0604030504040204" pitchFamily="34" charset="-128"/>
                        <a:ea typeface="Meiryo" panose="020B0604030504040204" pitchFamily="34" charset="-128"/>
                      </a:endParaRPr>
                    </a:p>
                  </a:txBody>
                  <a:tcPr marL="5029" marR="5029" marT="5029" marB="0" anchor="ctr"/>
                </a:tc>
                <a:extLst>
                  <a:ext uri="{0D108BD9-81ED-4DB2-BD59-A6C34878D82A}">
                    <a16:rowId xmlns:a16="http://schemas.microsoft.com/office/drawing/2014/main" val="3297220539"/>
                  </a:ext>
                </a:extLst>
              </a:tr>
              <a:tr h="321866">
                <a:tc>
                  <a:txBody>
                    <a:bodyPr/>
                    <a:lstStyle/>
                    <a:p>
                      <a:pPr algn="ctr" fontAlgn="ctr"/>
                      <a:r>
                        <a:rPr lang="en-US" altLang="ja-JP" sz="1200" u="none" strike="noStrike" dirty="0">
                          <a:solidFill>
                            <a:schemeClr val="bg1"/>
                          </a:solidFill>
                          <a:effectLst/>
                          <a:latin typeface="Meiryo" panose="020B0604030504040204" pitchFamily="34" charset="-128"/>
                          <a:ea typeface="Meiryo" panose="020B0604030504040204" pitchFamily="34" charset="-128"/>
                        </a:rPr>
                        <a:t>1985</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just" fontAlgn="ctr"/>
                      <a:r>
                        <a:rPr lang="ja-JP" altLang="en-US" sz="1200" u="none" strike="noStrike">
                          <a:effectLst/>
                          <a:latin typeface="Meiryo" panose="020B0604030504040204" pitchFamily="34" charset="-128"/>
                          <a:ea typeface="Meiryo" panose="020B0604030504040204" pitchFamily="34" charset="-128"/>
                        </a:rPr>
                        <a:t>物理学者のデイヴィット・ドイッチュが、量子コンピューターの基礎理論を提案。量子コンピューター次元の具体的な筋道示した。</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5029" marR="5029" marT="5029" marB="0" anchor="ctr"/>
                </a:tc>
                <a:extLst>
                  <a:ext uri="{0D108BD9-81ED-4DB2-BD59-A6C34878D82A}">
                    <a16:rowId xmlns:a16="http://schemas.microsoft.com/office/drawing/2014/main" val="4164173631"/>
                  </a:ext>
                </a:extLst>
              </a:tr>
              <a:tr h="482798">
                <a:tc>
                  <a:txBody>
                    <a:bodyPr/>
                    <a:lstStyle/>
                    <a:p>
                      <a:pPr algn="ctr" fontAlgn="ctr"/>
                      <a:r>
                        <a:rPr lang="en-US" altLang="ja-JP" sz="1200" u="none" strike="noStrike" dirty="0">
                          <a:solidFill>
                            <a:schemeClr val="bg1"/>
                          </a:solidFill>
                          <a:effectLst/>
                          <a:latin typeface="Meiryo" panose="020B0604030504040204" pitchFamily="34" charset="-128"/>
                          <a:ea typeface="Meiryo" panose="020B0604030504040204" pitchFamily="34" charset="-128"/>
                        </a:rPr>
                        <a:t>1994</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l" fontAlgn="ctr"/>
                      <a:r>
                        <a:rPr lang="ja-JP" altLang="en-US" sz="1200" u="none" strike="noStrike">
                          <a:effectLst/>
                          <a:latin typeface="Meiryo" panose="020B0604030504040204" pitchFamily="34" charset="-128"/>
                          <a:ea typeface="Meiryo" panose="020B0604030504040204" pitchFamily="34" charset="-128"/>
                        </a:rPr>
                        <a:t>ピーター・ショアが生み出した、量子コンピュータで素因数分解を行うための「ショアのアルゴリズム」を発表。これは、長い桁数の素因数分解が難しいことを根拠に成立していた既存の暗号方式（</a:t>
                      </a:r>
                      <a:r>
                        <a:rPr lang="en" sz="1200" u="none" strike="noStrike">
                          <a:effectLst/>
                          <a:latin typeface="Meiryo" panose="020B0604030504040204" pitchFamily="34" charset="-128"/>
                          <a:ea typeface="Meiryo" panose="020B0604030504040204" pitchFamily="34" charset="-128"/>
                        </a:rPr>
                        <a:t>RAS</a:t>
                      </a:r>
                      <a:r>
                        <a:rPr lang="ja-JP" altLang="en-US" sz="1200" u="none" strike="noStrike">
                          <a:effectLst/>
                          <a:latin typeface="Meiryo" panose="020B0604030504040204" pitchFamily="34" charset="-128"/>
                          <a:ea typeface="Meiryo" panose="020B0604030504040204" pitchFamily="34" charset="-128"/>
                        </a:rPr>
                        <a:t>暗号）が、破られてしまう可能性を示した。</a:t>
                      </a:r>
                      <a:endParaRPr lang="ja-JP" altLang="en-US" sz="1200" b="0" i="0" u="none" strike="noStrike">
                        <a:solidFill>
                          <a:srgbClr val="374151"/>
                        </a:solidFill>
                        <a:effectLst/>
                        <a:latin typeface="Meiryo" panose="020B0604030504040204" pitchFamily="34" charset="-128"/>
                        <a:ea typeface="Meiryo" panose="020B0604030504040204" pitchFamily="34" charset="-128"/>
                      </a:endParaRPr>
                    </a:p>
                  </a:txBody>
                  <a:tcPr marL="5029" marR="5029" marT="5029" marB="0" anchor="ctr"/>
                </a:tc>
                <a:extLst>
                  <a:ext uri="{0D108BD9-81ED-4DB2-BD59-A6C34878D82A}">
                    <a16:rowId xmlns:a16="http://schemas.microsoft.com/office/drawing/2014/main" val="453355590"/>
                  </a:ext>
                </a:extLst>
              </a:tr>
              <a:tr h="321866">
                <a:tc>
                  <a:txBody>
                    <a:bodyPr/>
                    <a:lstStyle/>
                    <a:p>
                      <a:pPr algn="ctr" fontAlgn="ctr"/>
                      <a:r>
                        <a:rPr lang="en-US" altLang="ja-JP" sz="1200" u="none" strike="noStrike" dirty="0">
                          <a:solidFill>
                            <a:schemeClr val="bg1"/>
                          </a:solidFill>
                          <a:effectLst/>
                          <a:latin typeface="Meiryo" panose="020B0604030504040204" pitchFamily="34" charset="-128"/>
                          <a:ea typeface="Meiryo" panose="020B0604030504040204" pitchFamily="34" charset="-128"/>
                        </a:rPr>
                        <a:t>1994</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l" fontAlgn="ctr"/>
                      <a:r>
                        <a:rPr lang="ja-JP" altLang="en-US" sz="1200" u="none" strike="noStrike">
                          <a:effectLst/>
                          <a:latin typeface="Meiryo" panose="020B0604030504040204" pitchFamily="34" charset="-128"/>
                          <a:ea typeface="Meiryo" panose="020B0604030504040204" pitchFamily="34" charset="-128"/>
                        </a:rPr>
                        <a:t>ピーター・ショアやアンドリュー・スティーンらが量子コンピューターのための誤り訂正の方法を発表した。</a:t>
                      </a:r>
                      <a:endParaRPr lang="ja-JP" altLang="en-US" sz="1200" b="0" i="0" u="none" strike="noStrike">
                        <a:solidFill>
                          <a:srgbClr val="374151"/>
                        </a:solidFill>
                        <a:effectLst/>
                        <a:latin typeface="Meiryo" panose="020B0604030504040204" pitchFamily="34" charset="-128"/>
                        <a:ea typeface="Meiryo" panose="020B0604030504040204" pitchFamily="34" charset="-128"/>
                      </a:endParaRPr>
                    </a:p>
                  </a:txBody>
                  <a:tcPr marL="5029" marR="5029" marT="5029" marB="0" anchor="ctr"/>
                </a:tc>
                <a:extLst>
                  <a:ext uri="{0D108BD9-81ED-4DB2-BD59-A6C34878D82A}">
                    <a16:rowId xmlns:a16="http://schemas.microsoft.com/office/drawing/2014/main" val="1979149833"/>
                  </a:ext>
                </a:extLst>
              </a:tr>
              <a:tr h="482798">
                <a:tc>
                  <a:txBody>
                    <a:bodyPr/>
                    <a:lstStyle/>
                    <a:p>
                      <a:pPr algn="ctr" fontAlgn="ctr"/>
                      <a:r>
                        <a:rPr lang="en-US" altLang="ja-JP" sz="1200" u="none" strike="noStrike" dirty="0">
                          <a:solidFill>
                            <a:schemeClr val="bg1"/>
                          </a:solidFill>
                          <a:effectLst/>
                          <a:latin typeface="Meiryo" panose="020B0604030504040204" pitchFamily="34" charset="-128"/>
                          <a:ea typeface="Meiryo" panose="020B0604030504040204" pitchFamily="34" charset="-128"/>
                        </a:rPr>
                        <a:t>1996</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just" fontAlgn="ctr"/>
                      <a:r>
                        <a:rPr lang="ja-JP" altLang="en-US" sz="1200" u="none" strike="noStrike">
                          <a:effectLst/>
                          <a:latin typeface="Meiryo" panose="020B0604030504040204" pitchFamily="34" charset="-128"/>
                          <a:ea typeface="Meiryo" panose="020B0604030504040204" pitchFamily="34" charset="-128"/>
                        </a:rPr>
                        <a:t>ログ・グローバーが、量子コンピュータで効率よくデータを検索するためのグローバーのアルゴリズムを発見。検索アルゴリズムは、コンピュータ技術の中でも重要かつ広範に使われており、量子コンピューターの実用的価値を高めた。</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5029" marR="5029" marT="5029" marB="0" anchor="ctr"/>
                </a:tc>
                <a:extLst>
                  <a:ext uri="{0D108BD9-81ED-4DB2-BD59-A6C34878D82A}">
                    <a16:rowId xmlns:a16="http://schemas.microsoft.com/office/drawing/2014/main" val="1268211916"/>
                  </a:ext>
                </a:extLst>
              </a:tr>
              <a:tr h="321866">
                <a:tc>
                  <a:txBody>
                    <a:bodyPr/>
                    <a:lstStyle/>
                    <a:p>
                      <a:pPr algn="ctr" fontAlgn="ctr"/>
                      <a:r>
                        <a:rPr lang="en-US" altLang="ja-JP" sz="1200" u="none" strike="noStrike" dirty="0">
                          <a:solidFill>
                            <a:schemeClr val="bg1"/>
                          </a:solidFill>
                          <a:effectLst/>
                          <a:latin typeface="Meiryo" panose="020B0604030504040204" pitchFamily="34" charset="-128"/>
                          <a:ea typeface="Meiryo" panose="020B0604030504040204" pitchFamily="34" charset="-128"/>
                        </a:rPr>
                        <a:t>1998</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l" fontAlgn="ctr"/>
                      <a:r>
                        <a:rPr lang="ja-JP" altLang="en-US" sz="1200" u="none" strike="noStrike">
                          <a:effectLst/>
                          <a:latin typeface="Meiryo" panose="020B0604030504040204" pitchFamily="34" charset="-128"/>
                          <a:ea typeface="Meiryo" panose="020B0604030504040204" pitchFamily="34" charset="-128"/>
                        </a:rPr>
                        <a:t>門脇正史と西森秀稔が、「組合せ最適化問題」を高速かつ高精度に解くことができる「量子アニーリング」と呼ばれる古典コンピューターのためのアルゴリズムを発表した。</a:t>
                      </a:r>
                      <a:endParaRPr lang="ja-JP" altLang="en-US" sz="1200" b="0" i="0" u="none" strike="noStrike">
                        <a:solidFill>
                          <a:srgbClr val="374151"/>
                        </a:solidFill>
                        <a:effectLst/>
                        <a:latin typeface="Meiryo" panose="020B0604030504040204" pitchFamily="34" charset="-128"/>
                        <a:ea typeface="Meiryo" panose="020B0604030504040204" pitchFamily="34" charset="-128"/>
                      </a:endParaRPr>
                    </a:p>
                  </a:txBody>
                  <a:tcPr marL="5029" marR="5029" marT="5029" marB="0" anchor="ctr"/>
                </a:tc>
                <a:extLst>
                  <a:ext uri="{0D108BD9-81ED-4DB2-BD59-A6C34878D82A}">
                    <a16:rowId xmlns:a16="http://schemas.microsoft.com/office/drawing/2014/main" val="2718147379"/>
                  </a:ext>
                </a:extLst>
              </a:tr>
              <a:tr h="321866">
                <a:tc>
                  <a:txBody>
                    <a:bodyPr/>
                    <a:lstStyle/>
                    <a:p>
                      <a:pPr algn="ctr" fontAlgn="ctr"/>
                      <a:r>
                        <a:rPr lang="en-US" altLang="ja-JP" sz="1200" u="none" strike="noStrike" dirty="0">
                          <a:solidFill>
                            <a:schemeClr val="bg1"/>
                          </a:solidFill>
                          <a:effectLst/>
                          <a:latin typeface="Meiryo" panose="020B0604030504040204" pitchFamily="34" charset="-128"/>
                          <a:ea typeface="Meiryo" panose="020B0604030504040204" pitchFamily="34" charset="-128"/>
                        </a:rPr>
                        <a:t>1999</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l" fontAlgn="ctr"/>
                      <a:r>
                        <a:rPr lang="en" sz="1200" u="none" strike="noStrike">
                          <a:effectLst/>
                          <a:latin typeface="Meiryo" panose="020B0604030504040204" pitchFamily="34" charset="-128"/>
                          <a:ea typeface="Meiryo" panose="020B0604030504040204" pitchFamily="34" charset="-128"/>
                        </a:rPr>
                        <a:t>NEC </a:t>
                      </a:r>
                      <a:r>
                        <a:rPr lang="ja-JP" altLang="en-US" sz="1200" u="none" strike="noStrike">
                          <a:effectLst/>
                          <a:latin typeface="Meiryo" panose="020B0604030504040204" pitchFamily="34" charset="-128"/>
                          <a:ea typeface="Meiryo" panose="020B0604030504040204" pitchFamily="34" charset="-128"/>
                        </a:rPr>
                        <a:t>超電導タイプの量子コンピューターの中核部品である「個体素子量子ビット」を開発した。</a:t>
                      </a:r>
                      <a:endParaRPr lang="ja-JP" altLang="en-US" sz="1200" b="0" i="0" u="none" strike="noStrike">
                        <a:solidFill>
                          <a:srgbClr val="374151"/>
                        </a:solidFill>
                        <a:effectLst/>
                        <a:latin typeface="Meiryo" panose="020B0604030504040204" pitchFamily="34" charset="-128"/>
                        <a:ea typeface="Meiryo" panose="020B0604030504040204" pitchFamily="34" charset="-128"/>
                      </a:endParaRPr>
                    </a:p>
                  </a:txBody>
                  <a:tcPr marL="5029" marR="5029" marT="5029" marB="0" anchor="ctr"/>
                </a:tc>
                <a:extLst>
                  <a:ext uri="{0D108BD9-81ED-4DB2-BD59-A6C34878D82A}">
                    <a16:rowId xmlns:a16="http://schemas.microsoft.com/office/drawing/2014/main" val="790869109"/>
                  </a:ext>
                </a:extLst>
              </a:tr>
              <a:tr h="804664">
                <a:tc>
                  <a:txBody>
                    <a:bodyPr/>
                    <a:lstStyle/>
                    <a:p>
                      <a:pPr algn="ctr" fontAlgn="ctr"/>
                      <a:r>
                        <a:rPr lang="en-US" altLang="ja-JP" sz="1200" u="none" strike="noStrike" dirty="0">
                          <a:solidFill>
                            <a:schemeClr val="bg1"/>
                          </a:solidFill>
                          <a:effectLst/>
                          <a:latin typeface="Meiryo" panose="020B0604030504040204" pitchFamily="34" charset="-128"/>
                          <a:ea typeface="Meiryo" panose="020B0604030504040204" pitchFamily="34" charset="-128"/>
                        </a:rPr>
                        <a:t>2011</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l" fontAlgn="ctr"/>
                      <a:r>
                        <a:rPr lang="ja-JP" altLang="en-US" sz="1200" u="none" strike="noStrike">
                          <a:effectLst/>
                          <a:latin typeface="Meiryo" panose="020B0604030504040204" pitchFamily="34" charset="-128"/>
                          <a:ea typeface="Meiryo" panose="020B0604030504040204" pitchFamily="34" charset="-128"/>
                        </a:rPr>
                        <a:t>カナダの </a:t>
                      </a:r>
                      <a:r>
                        <a:rPr lang="en" sz="1200" u="none" strike="noStrike" dirty="0">
                          <a:effectLst/>
                          <a:latin typeface="Meiryo" panose="020B0604030504040204" pitchFamily="34" charset="-128"/>
                          <a:ea typeface="Meiryo" panose="020B0604030504040204" pitchFamily="34" charset="-128"/>
                        </a:rPr>
                        <a:t>D-Wave Systems </a:t>
                      </a:r>
                      <a:r>
                        <a:rPr lang="ja-JP" altLang="en-US" sz="1200" u="none" strike="noStrike">
                          <a:effectLst/>
                          <a:latin typeface="Meiryo" panose="020B0604030504040204" pitchFamily="34" charset="-128"/>
                          <a:ea typeface="Meiryo" panose="020B0604030504040204" pitchFamily="34" charset="-128"/>
                        </a:rPr>
                        <a:t>社が、世界初の商用量子コンピューター 「</a:t>
                      </a:r>
                      <a:r>
                        <a:rPr lang="en" sz="1200" u="none" strike="noStrike" dirty="0">
                          <a:effectLst/>
                          <a:latin typeface="Meiryo" panose="020B0604030504040204" pitchFamily="34" charset="-128"/>
                          <a:ea typeface="Meiryo" panose="020B0604030504040204" pitchFamily="34" charset="-128"/>
                        </a:rPr>
                        <a:t>D-Wave One」</a:t>
                      </a:r>
                      <a:r>
                        <a:rPr lang="ja-JP" altLang="en-US" sz="1200" u="none" strike="noStrike">
                          <a:effectLst/>
                          <a:latin typeface="Meiryo" panose="020B0604030504040204" pitchFamily="34" charset="-128"/>
                          <a:ea typeface="Meiryo" panose="020B0604030504040204" pitchFamily="34" charset="-128"/>
                        </a:rPr>
                        <a:t>を発表した。</a:t>
                      </a:r>
                      <a:r>
                        <a:rPr lang="en" sz="1200" u="none" strike="noStrike" dirty="0">
                          <a:effectLst/>
                          <a:latin typeface="Meiryo" panose="020B0604030504040204" pitchFamily="34" charset="-128"/>
                          <a:ea typeface="Meiryo" panose="020B0604030504040204" pitchFamily="34" charset="-128"/>
                        </a:rPr>
                        <a:t>D-Wave </a:t>
                      </a:r>
                      <a:r>
                        <a:rPr lang="ja-JP" altLang="en-US" sz="1200" u="none" strike="noStrike">
                          <a:effectLst/>
                          <a:latin typeface="Meiryo" panose="020B0604030504040204" pitchFamily="34" charset="-128"/>
                          <a:ea typeface="Meiryo" panose="020B0604030504040204" pitchFamily="34" charset="-128"/>
                        </a:rPr>
                        <a:t>は、それまで研究されてきた量子コンピューターの方式（ゲート方式）とは、異なる方式を採用しており、門脇らが発表した「量子アニーリング」アルゴリズムをハードウェアで実現するもの。量子効果を使うことから「量子コンピューター」に位置付けられるが、従来とは区別して、「量子アニーリング・マシン」と呼ばれる。</a:t>
                      </a:r>
                      <a:endParaRPr lang="ja-JP" altLang="en-US" sz="1200" b="0" i="0" u="none" strike="noStrike">
                        <a:solidFill>
                          <a:srgbClr val="374151"/>
                        </a:solidFill>
                        <a:effectLst/>
                        <a:latin typeface="Meiryo" panose="020B0604030504040204" pitchFamily="34" charset="-128"/>
                        <a:ea typeface="Meiryo" panose="020B0604030504040204" pitchFamily="34" charset="-128"/>
                      </a:endParaRPr>
                    </a:p>
                  </a:txBody>
                  <a:tcPr marL="5029" marR="5029" marT="5029" marB="0" anchor="ctr"/>
                </a:tc>
                <a:extLst>
                  <a:ext uri="{0D108BD9-81ED-4DB2-BD59-A6C34878D82A}">
                    <a16:rowId xmlns:a16="http://schemas.microsoft.com/office/drawing/2014/main" val="3119910317"/>
                  </a:ext>
                </a:extLst>
              </a:tr>
              <a:tr h="321866">
                <a:tc>
                  <a:txBody>
                    <a:bodyPr/>
                    <a:lstStyle/>
                    <a:p>
                      <a:pPr algn="ctr" fontAlgn="ctr"/>
                      <a:r>
                        <a:rPr lang="en-US" altLang="ja-JP" sz="1200" u="none" strike="noStrike" dirty="0">
                          <a:solidFill>
                            <a:schemeClr val="bg1"/>
                          </a:solidFill>
                          <a:effectLst/>
                          <a:latin typeface="Meiryo" panose="020B0604030504040204" pitchFamily="34" charset="-128"/>
                          <a:ea typeface="Meiryo" panose="020B0604030504040204" pitchFamily="34" charset="-128"/>
                        </a:rPr>
                        <a:t>2014</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l" fontAlgn="ctr"/>
                      <a:r>
                        <a:rPr lang="ja-JP" altLang="en-US" sz="1200" u="none" strike="noStrike">
                          <a:effectLst/>
                          <a:latin typeface="Meiryo" panose="020B0604030504040204" pitchFamily="34" charset="-128"/>
                          <a:ea typeface="Meiryo" panose="020B0604030504040204" pitchFamily="34" charset="-128"/>
                        </a:rPr>
                        <a:t>ジョン・マルチネスらが</a:t>
                      </a:r>
                      <a:r>
                        <a:rPr lang="en-US" altLang="ja-JP" sz="1200" u="none" strike="noStrike">
                          <a:effectLst/>
                          <a:latin typeface="Meiryo" panose="020B0604030504040204" pitchFamily="34" charset="-128"/>
                          <a:ea typeface="Meiryo" panose="020B0604030504040204" pitchFamily="34" charset="-128"/>
                        </a:rPr>
                        <a:t>5</a:t>
                      </a:r>
                      <a:r>
                        <a:rPr lang="ja-JP" altLang="en-US" sz="1200" u="none" strike="noStrike">
                          <a:effectLst/>
                          <a:latin typeface="Meiryo" panose="020B0604030504040204" pitchFamily="34" charset="-128"/>
                          <a:ea typeface="Meiryo" panose="020B0604030504040204" pitchFamily="34" charset="-128"/>
                        </a:rPr>
                        <a:t>量子ビットの量子コンピューターを開発。同年、彼らを取り込む形で、</a:t>
                      </a:r>
                      <a:r>
                        <a:rPr lang="en" sz="1200" u="none" strike="noStrike">
                          <a:effectLst/>
                          <a:latin typeface="Meiryo" panose="020B0604030504040204" pitchFamily="34" charset="-128"/>
                          <a:ea typeface="Meiryo" panose="020B0604030504040204" pitchFamily="34" charset="-128"/>
                        </a:rPr>
                        <a:t>Google</a:t>
                      </a:r>
                      <a:r>
                        <a:rPr lang="ja-JP" altLang="en-US" sz="1200" u="none" strike="noStrike">
                          <a:effectLst/>
                          <a:latin typeface="Meiryo" panose="020B0604030504040204" pitchFamily="34" charset="-128"/>
                          <a:ea typeface="Meiryo" panose="020B0604030504040204" pitchFamily="34" charset="-128"/>
                        </a:rPr>
                        <a:t>が量子コンピューター開発に取り組むことを発表した。</a:t>
                      </a:r>
                      <a:endParaRPr lang="ja-JP" altLang="en-US" sz="1200" b="0" i="0" u="none" strike="noStrike">
                        <a:solidFill>
                          <a:srgbClr val="374151"/>
                        </a:solidFill>
                        <a:effectLst/>
                        <a:latin typeface="Meiryo" panose="020B0604030504040204" pitchFamily="34" charset="-128"/>
                        <a:ea typeface="Meiryo" panose="020B0604030504040204" pitchFamily="34" charset="-128"/>
                      </a:endParaRPr>
                    </a:p>
                  </a:txBody>
                  <a:tcPr marL="5029" marR="5029" marT="5029" marB="0" anchor="ctr"/>
                </a:tc>
                <a:extLst>
                  <a:ext uri="{0D108BD9-81ED-4DB2-BD59-A6C34878D82A}">
                    <a16:rowId xmlns:a16="http://schemas.microsoft.com/office/drawing/2014/main" val="1182743562"/>
                  </a:ext>
                </a:extLst>
              </a:tr>
              <a:tr h="321866">
                <a:tc>
                  <a:txBody>
                    <a:bodyPr/>
                    <a:lstStyle/>
                    <a:p>
                      <a:pPr algn="ctr" fontAlgn="ctr"/>
                      <a:r>
                        <a:rPr lang="en-US" altLang="ja-JP" sz="1200" u="none" strike="noStrike" dirty="0">
                          <a:solidFill>
                            <a:schemeClr val="bg1"/>
                          </a:solidFill>
                          <a:effectLst/>
                          <a:latin typeface="Meiryo" panose="020B0604030504040204" pitchFamily="34" charset="-128"/>
                          <a:ea typeface="Meiryo" panose="020B0604030504040204" pitchFamily="34" charset="-128"/>
                        </a:rPr>
                        <a:t>2016</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l" fontAlgn="ctr"/>
                      <a:r>
                        <a:rPr lang="en" sz="1200" u="none" strike="noStrike">
                          <a:effectLst/>
                          <a:latin typeface="Meiryo" panose="020B0604030504040204" pitchFamily="34" charset="-128"/>
                          <a:ea typeface="Meiryo" panose="020B0604030504040204" pitchFamily="34" charset="-128"/>
                        </a:rPr>
                        <a:t>IBM</a:t>
                      </a:r>
                      <a:r>
                        <a:rPr lang="ja-JP" altLang="en-US" sz="1200" u="none" strike="noStrike">
                          <a:effectLst/>
                          <a:latin typeface="Meiryo" panose="020B0604030504040204" pitchFamily="34" charset="-128"/>
                          <a:ea typeface="Meiryo" panose="020B0604030504040204" pitchFamily="34" charset="-128"/>
                        </a:rPr>
                        <a:t>が、</a:t>
                      </a:r>
                      <a:r>
                        <a:rPr lang="en" sz="1200" u="none" strike="noStrike">
                          <a:effectLst/>
                          <a:latin typeface="Meiryo" panose="020B0604030504040204" pitchFamily="34" charset="-128"/>
                          <a:ea typeface="Meiryo" panose="020B0604030504040204" pitchFamily="34" charset="-128"/>
                        </a:rPr>
                        <a:t>IBM Quantum Experience</a:t>
                      </a:r>
                      <a:r>
                        <a:rPr lang="ja-JP" altLang="en-US" sz="1200" u="none" strike="noStrike">
                          <a:effectLst/>
                          <a:latin typeface="Meiryo" panose="020B0604030504040204" pitchFamily="34" charset="-128"/>
                          <a:ea typeface="Meiryo" panose="020B0604030504040204" pitchFamily="34" charset="-128"/>
                        </a:rPr>
                        <a:t>として、誰もがクラウドサービスで使える</a:t>
                      </a:r>
                      <a:r>
                        <a:rPr lang="en-US" altLang="ja-JP" sz="1200" u="none" strike="noStrike">
                          <a:effectLst/>
                          <a:latin typeface="Meiryo" panose="020B0604030504040204" pitchFamily="34" charset="-128"/>
                          <a:ea typeface="Meiryo" panose="020B0604030504040204" pitchFamily="34" charset="-128"/>
                        </a:rPr>
                        <a:t>5</a:t>
                      </a:r>
                      <a:r>
                        <a:rPr lang="ja-JP" altLang="en-US" sz="1200" u="none" strike="noStrike">
                          <a:effectLst/>
                          <a:latin typeface="Meiryo" panose="020B0604030504040204" pitchFamily="34" charset="-128"/>
                          <a:ea typeface="Meiryo" panose="020B0604030504040204" pitchFamily="34" charset="-128"/>
                        </a:rPr>
                        <a:t>量子ビットの量子コンピューターを公開した。</a:t>
                      </a:r>
                      <a:endParaRPr lang="ja-JP" altLang="en-US" sz="1200" b="0" i="0" u="none" strike="noStrike">
                        <a:solidFill>
                          <a:srgbClr val="374151"/>
                        </a:solidFill>
                        <a:effectLst/>
                        <a:latin typeface="Meiryo" panose="020B0604030504040204" pitchFamily="34" charset="-128"/>
                        <a:ea typeface="Meiryo" panose="020B0604030504040204" pitchFamily="34" charset="-128"/>
                      </a:endParaRPr>
                    </a:p>
                  </a:txBody>
                  <a:tcPr marL="5029" marR="5029" marT="5029" marB="0" anchor="ctr"/>
                </a:tc>
                <a:extLst>
                  <a:ext uri="{0D108BD9-81ED-4DB2-BD59-A6C34878D82A}">
                    <a16:rowId xmlns:a16="http://schemas.microsoft.com/office/drawing/2014/main" val="4049576560"/>
                  </a:ext>
                </a:extLst>
              </a:tr>
              <a:tr h="482798">
                <a:tc>
                  <a:txBody>
                    <a:bodyPr/>
                    <a:lstStyle/>
                    <a:p>
                      <a:pPr algn="ctr" fontAlgn="ctr"/>
                      <a:r>
                        <a:rPr lang="en-US" altLang="ja-JP" sz="1200" u="none" strike="noStrike" dirty="0">
                          <a:solidFill>
                            <a:schemeClr val="bg1"/>
                          </a:solidFill>
                          <a:effectLst/>
                          <a:latin typeface="Meiryo" panose="020B0604030504040204" pitchFamily="34" charset="-128"/>
                          <a:ea typeface="Meiryo" panose="020B0604030504040204" pitchFamily="34" charset="-128"/>
                        </a:rPr>
                        <a:t>2019</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l" fontAlgn="ctr"/>
                      <a:r>
                        <a:rPr lang="en" sz="1200" u="none" strike="noStrike">
                          <a:effectLst/>
                          <a:latin typeface="Meiryo" panose="020B0604030504040204" pitchFamily="34" charset="-128"/>
                          <a:ea typeface="Meiryo" panose="020B0604030504040204" pitchFamily="34" charset="-128"/>
                        </a:rPr>
                        <a:t>IBM </a:t>
                      </a:r>
                      <a:r>
                        <a:rPr lang="ja-JP" altLang="en-US" sz="1200" u="none" strike="noStrike">
                          <a:effectLst/>
                          <a:latin typeface="Meiryo" panose="020B0604030504040204" pitchFamily="34" charset="-128"/>
                          <a:ea typeface="Meiryo" panose="020B0604030504040204" pitchFamily="34" charset="-128"/>
                        </a:rPr>
                        <a:t>は、</a:t>
                      </a:r>
                      <a:r>
                        <a:rPr lang="en-US" altLang="ja-JP" sz="1200" u="none" strike="noStrike">
                          <a:effectLst/>
                          <a:latin typeface="Meiryo" panose="020B0604030504040204" pitchFamily="34" charset="-128"/>
                          <a:ea typeface="Meiryo" panose="020B0604030504040204" pitchFamily="34" charset="-128"/>
                        </a:rPr>
                        <a:t>20</a:t>
                      </a:r>
                      <a:r>
                        <a:rPr lang="ja-JP" altLang="en-US" sz="1200" u="none" strike="noStrike">
                          <a:effectLst/>
                          <a:latin typeface="Meiryo" panose="020B0604030504040204" pitchFamily="34" charset="-128"/>
                          <a:ea typeface="Meiryo" panose="020B0604030504040204" pitchFamily="34" charset="-128"/>
                        </a:rPr>
                        <a:t>量子ビットのゲート方式・量子コンピューターの商用版「</a:t>
                      </a:r>
                      <a:r>
                        <a:rPr lang="en" sz="1200" u="none" strike="noStrike">
                          <a:effectLst/>
                          <a:latin typeface="Meiryo" panose="020B0604030504040204" pitchFamily="34" charset="-128"/>
                          <a:ea typeface="Meiryo" panose="020B0604030504040204" pitchFamily="34" charset="-128"/>
                        </a:rPr>
                        <a:t>IBM Q System One」</a:t>
                      </a:r>
                      <a:r>
                        <a:rPr lang="ja-JP" altLang="en-US" sz="1200" u="none" strike="noStrike">
                          <a:effectLst/>
                          <a:latin typeface="Meiryo" panose="020B0604030504040204" pitchFamily="34" charset="-128"/>
                          <a:ea typeface="Meiryo" panose="020B0604030504040204" pitchFamily="34" charset="-128"/>
                        </a:rPr>
                        <a:t>を発表。</a:t>
                      </a:r>
                      <a:br>
                        <a:rPr lang="ja-JP" altLang="en-US" sz="1200" u="none" strike="noStrike">
                          <a:effectLst/>
                          <a:latin typeface="Meiryo" panose="020B0604030504040204" pitchFamily="34" charset="-128"/>
                          <a:ea typeface="Meiryo" panose="020B0604030504040204" pitchFamily="34" charset="-128"/>
                        </a:rPr>
                      </a:br>
                      <a:r>
                        <a:rPr lang="en" sz="1200" u="none" strike="noStrike">
                          <a:effectLst/>
                          <a:latin typeface="Meiryo" panose="020B0604030504040204" pitchFamily="34" charset="-128"/>
                          <a:ea typeface="Meiryo" panose="020B0604030504040204" pitchFamily="34" charset="-128"/>
                        </a:rPr>
                        <a:t>Google</a:t>
                      </a:r>
                      <a:r>
                        <a:rPr lang="ja-JP" altLang="en-US" sz="1200" u="none" strike="noStrike">
                          <a:effectLst/>
                          <a:latin typeface="Meiryo" panose="020B0604030504040204" pitchFamily="34" charset="-128"/>
                          <a:ea typeface="Meiryo" panose="020B0604030504040204" pitchFamily="34" charset="-128"/>
                        </a:rPr>
                        <a:t>が</a:t>
                      </a:r>
                      <a:r>
                        <a:rPr lang="en-US" altLang="ja-JP" sz="1200" u="none" strike="noStrike">
                          <a:effectLst/>
                          <a:latin typeface="Meiryo" panose="020B0604030504040204" pitchFamily="34" charset="-128"/>
                          <a:ea typeface="Meiryo" panose="020B0604030504040204" pitchFamily="34" charset="-128"/>
                        </a:rPr>
                        <a:t>54</a:t>
                      </a:r>
                      <a:r>
                        <a:rPr lang="ja-JP" altLang="en-US" sz="1200" u="none" strike="noStrike">
                          <a:effectLst/>
                          <a:latin typeface="Meiryo" panose="020B0604030504040204" pitchFamily="34" charset="-128"/>
                          <a:ea typeface="Meiryo" panose="020B0604030504040204" pitchFamily="34" charset="-128"/>
                        </a:rPr>
                        <a:t>量子ビットの量子コンピューターで量子超越性を達成したことを発表した。</a:t>
                      </a:r>
                      <a:endParaRPr lang="ja-JP" altLang="en-US" sz="1200" b="0" i="0" u="none" strike="noStrike">
                        <a:solidFill>
                          <a:srgbClr val="374151"/>
                        </a:solidFill>
                        <a:effectLst/>
                        <a:latin typeface="Meiryo" panose="020B0604030504040204" pitchFamily="34" charset="-128"/>
                        <a:ea typeface="Meiryo" panose="020B0604030504040204" pitchFamily="34" charset="-128"/>
                      </a:endParaRPr>
                    </a:p>
                  </a:txBody>
                  <a:tcPr marL="5029" marR="5029" marT="5029" marB="0" anchor="ctr"/>
                </a:tc>
                <a:extLst>
                  <a:ext uri="{0D108BD9-81ED-4DB2-BD59-A6C34878D82A}">
                    <a16:rowId xmlns:a16="http://schemas.microsoft.com/office/drawing/2014/main" val="3711475029"/>
                  </a:ext>
                </a:extLst>
              </a:tr>
              <a:tr h="160933">
                <a:tc>
                  <a:txBody>
                    <a:bodyPr/>
                    <a:lstStyle/>
                    <a:p>
                      <a:pPr algn="ctr" fontAlgn="ctr"/>
                      <a:r>
                        <a:rPr lang="en-US" altLang="ja-JP" sz="1200" u="none" strike="noStrike" dirty="0">
                          <a:solidFill>
                            <a:schemeClr val="bg1"/>
                          </a:solidFill>
                          <a:effectLst/>
                          <a:latin typeface="Meiryo" panose="020B0604030504040204" pitchFamily="34" charset="-128"/>
                          <a:ea typeface="Meiryo" panose="020B0604030504040204" pitchFamily="34" charset="-128"/>
                        </a:rPr>
                        <a:t>2022</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a:txBody>
                  <a:tcPr marL="5029" marR="5029" marT="5029" marB="0" anchor="ctr">
                    <a:solidFill>
                      <a:schemeClr val="accent3">
                        <a:lumMod val="75000"/>
                      </a:schemeClr>
                    </a:solidFill>
                  </a:tcPr>
                </a:tc>
                <a:tc>
                  <a:txBody>
                    <a:bodyPr/>
                    <a:lstStyle/>
                    <a:p>
                      <a:pPr algn="l" fontAlgn="ctr"/>
                      <a:r>
                        <a:rPr lang="en" sz="1200" u="none" strike="noStrike" dirty="0">
                          <a:effectLst/>
                          <a:latin typeface="Meiryo" panose="020B0604030504040204" pitchFamily="34" charset="-128"/>
                          <a:ea typeface="Meiryo" panose="020B0604030504040204" pitchFamily="34" charset="-128"/>
                        </a:rPr>
                        <a:t>IBM</a:t>
                      </a:r>
                      <a:r>
                        <a:rPr lang="ja-JP" altLang="en-US" sz="1200" u="none" strike="noStrike">
                          <a:effectLst/>
                          <a:latin typeface="Meiryo" panose="020B0604030504040204" pitchFamily="34" charset="-128"/>
                          <a:ea typeface="Meiryo" panose="020B0604030504040204" pitchFamily="34" charset="-128"/>
                        </a:rPr>
                        <a:t>が</a:t>
                      </a:r>
                      <a:r>
                        <a:rPr lang="en-US" altLang="ja-JP" sz="1200" u="none" strike="noStrike" dirty="0">
                          <a:effectLst/>
                          <a:latin typeface="Meiryo" panose="020B0604030504040204" pitchFamily="34" charset="-128"/>
                          <a:ea typeface="Meiryo" panose="020B0604030504040204" pitchFamily="34" charset="-128"/>
                        </a:rPr>
                        <a:t>433</a:t>
                      </a:r>
                      <a:r>
                        <a:rPr lang="ja-JP" altLang="en-US" sz="1200" u="none" strike="noStrike">
                          <a:effectLst/>
                          <a:latin typeface="Meiryo" panose="020B0604030504040204" pitchFamily="34" charset="-128"/>
                          <a:ea typeface="Meiryo" panose="020B0604030504040204" pitchFamily="34" charset="-128"/>
                        </a:rPr>
                        <a:t>量子ビットの量子コンピューターを発表した。</a:t>
                      </a:r>
                      <a:endParaRPr lang="ja-JP" altLang="en-US" sz="1200" b="0" i="0" u="none" strike="noStrike">
                        <a:solidFill>
                          <a:srgbClr val="374151"/>
                        </a:solidFill>
                        <a:effectLst/>
                        <a:latin typeface="Meiryo" panose="020B0604030504040204" pitchFamily="34" charset="-128"/>
                        <a:ea typeface="Meiryo" panose="020B0604030504040204" pitchFamily="34" charset="-128"/>
                      </a:endParaRPr>
                    </a:p>
                  </a:txBody>
                  <a:tcPr marL="5029" marR="5029" marT="5029" marB="0" anchor="ctr"/>
                </a:tc>
                <a:extLst>
                  <a:ext uri="{0D108BD9-81ED-4DB2-BD59-A6C34878D82A}">
                    <a16:rowId xmlns:a16="http://schemas.microsoft.com/office/drawing/2014/main" val="661063578"/>
                  </a:ext>
                </a:extLst>
              </a:tr>
              <a:tr h="160933">
                <a:tc>
                  <a:txBody>
                    <a:bodyPr/>
                    <a:lstStyle/>
                    <a:p>
                      <a:pPr algn="ctr" fontAlgn="ctr"/>
                      <a:r>
                        <a:rPr lang="en-US" altLang="ja-JP" sz="1200" b="0" i="0" u="none" strike="noStrike" dirty="0">
                          <a:solidFill>
                            <a:schemeClr val="bg1"/>
                          </a:solidFill>
                          <a:effectLst/>
                          <a:latin typeface="Meiryo" panose="020B0604030504040204" pitchFamily="34" charset="-128"/>
                          <a:ea typeface="Meiryo" panose="020B0604030504040204" pitchFamily="34" charset="-128"/>
                        </a:rPr>
                        <a:t>2023</a:t>
                      </a:r>
                    </a:p>
                  </a:txBody>
                  <a:tcPr marL="5029" marR="5029" marT="5029" marB="0" anchor="ctr">
                    <a:solidFill>
                      <a:schemeClr val="accent3">
                        <a:lumMod val="75000"/>
                      </a:schemeClr>
                    </a:solidFill>
                  </a:tcPr>
                </a:tc>
                <a:tc>
                  <a:txBody>
                    <a:bodyPr/>
                    <a:lstStyle/>
                    <a:p>
                      <a:pPr algn="l" fontAlgn="ctr"/>
                      <a:r>
                        <a:rPr lang="ja-JP" altLang="en-US" sz="1200" b="0" i="0" u="none" strike="noStrike">
                          <a:solidFill>
                            <a:srgbClr val="374151"/>
                          </a:solidFill>
                          <a:effectLst/>
                          <a:latin typeface="Meiryo" panose="020B0604030504040204" pitchFamily="34" charset="-128"/>
                          <a:ea typeface="Meiryo" panose="020B0604030504040204" pitchFamily="34" charset="-128"/>
                        </a:rPr>
                        <a:t>理研が</a:t>
                      </a:r>
                      <a:r>
                        <a:rPr lang="en-US" altLang="ja-JP" sz="1200" b="0" i="0" u="none" strike="noStrike" dirty="0">
                          <a:solidFill>
                            <a:srgbClr val="374151"/>
                          </a:solidFill>
                          <a:effectLst/>
                          <a:latin typeface="Meiryo" panose="020B0604030504040204" pitchFamily="34" charset="-128"/>
                          <a:ea typeface="Meiryo" panose="020B0604030504040204" pitchFamily="34" charset="-128"/>
                        </a:rPr>
                        <a:t>64</a:t>
                      </a:r>
                      <a:r>
                        <a:rPr lang="ja-JP" altLang="en-US" sz="1200" b="0" i="0" u="none" strike="noStrike">
                          <a:solidFill>
                            <a:srgbClr val="374151"/>
                          </a:solidFill>
                          <a:effectLst/>
                          <a:latin typeface="Meiryo" panose="020B0604030504040204" pitchFamily="34" charset="-128"/>
                          <a:ea typeface="Meiryo" panose="020B0604030504040204" pitchFamily="34" charset="-128"/>
                        </a:rPr>
                        <a:t>量子ビットの量子コンピューターを発表。クラウド・サービスとして無償公開を開始した。</a:t>
                      </a:r>
                    </a:p>
                  </a:txBody>
                  <a:tcPr marL="5029" marR="5029" marT="5029" marB="0" anchor="ctr"/>
                </a:tc>
                <a:extLst>
                  <a:ext uri="{0D108BD9-81ED-4DB2-BD59-A6C34878D82A}">
                    <a16:rowId xmlns:a16="http://schemas.microsoft.com/office/drawing/2014/main" val="2958596050"/>
                  </a:ext>
                </a:extLst>
              </a:tr>
            </a:tbl>
          </a:graphicData>
        </a:graphic>
      </p:graphicFrame>
    </p:spTree>
    <p:extLst>
      <p:ext uri="{BB962C8B-B14F-4D97-AF65-F5344CB8AC3E}">
        <p14:creationId xmlns:p14="http://schemas.microsoft.com/office/powerpoint/2010/main" val="2618349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effectLst/>
                <a:latin typeface="Meiryo" panose="020B0604030504040204" pitchFamily="34" charset="-128"/>
                <a:ea typeface="Meiryo" panose="020B0604030504040204" pitchFamily="34" charset="-128"/>
                <a:cs typeface="Arial"/>
              </a:rPr>
              <a:t>量子コンピューター</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sz="2400">
                <a:solidFill>
                  <a:srgbClr val="FFFFFF"/>
                </a:solidFill>
                <a:effectLst/>
                <a:latin typeface="Meiryo" panose="020B0604030504040204" pitchFamily="34" charset="-128"/>
                <a:ea typeface="Meiryo" panose="020B0604030504040204" pitchFamily="34" charset="-128"/>
                <a:cs typeface="Arial"/>
              </a:rPr>
              <a:t>の計算原理</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00165338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D675CB-D4BA-4A81-AA2E-855DDA023CBE}"/>
              </a:ext>
            </a:extLst>
          </p:cNvPr>
          <p:cNvSpPr>
            <a:spLocks noGrp="1"/>
          </p:cNvSpPr>
          <p:nvPr>
            <p:ph type="title"/>
          </p:nvPr>
        </p:nvSpPr>
        <p:spPr/>
        <p:txBody>
          <a:bodyPr/>
          <a:lstStyle/>
          <a:p>
            <a:r>
              <a:rPr lang="en-US" altLang="ja-JP"/>
              <a:t>Bit </a:t>
            </a:r>
            <a:r>
              <a:rPr lang="ja-JP" altLang="en-US"/>
              <a:t>と </a:t>
            </a:r>
            <a:r>
              <a:rPr lang="en-US" altLang="ja-JP"/>
              <a:t>Qubit</a:t>
            </a:r>
            <a:endParaRPr kumimoji="1" lang="ja-JP" altLang="en-US"/>
          </a:p>
        </p:txBody>
      </p:sp>
      <p:sp>
        <p:nvSpPr>
          <p:cNvPr id="3" name="楕円 2">
            <a:extLst>
              <a:ext uri="{FF2B5EF4-FFF2-40B4-BE49-F238E27FC236}">
                <a16:creationId xmlns:a16="http://schemas.microsoft.com/office/drawing/2014/main" id="{7BBBE4AD-B7FC-4C7B-B032-2768C707DC32}"/>
              </a:ext>
            </a:extLst>
          </p:cNvPr>
          <p:cNvSpPr/>
          <p:nvPr/>
        </p:nvSpPr>
        <p:spPr>
          <a:xfrm>
            <a:off x="831411" y="2996952"/>
            <a:ext cx="1529318" cy="1529318"/>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9600" dirty="0">
                <a:solidFill>
                  <a:srgbClr val="FFFFFF"/>
                </a:solidFill>
                <a:latin typeface="+mj-lt"/>
                <a:ea typeface="+mj-ea"/>
                <a:cs typeface="ＭＳ Ｐゴシック"/>
              </a:rPr>
              <a:t>0</a:t>
            </a:r>
            <a:endParaRPr kumimoji="1" lang="ja-JP" altLang="en-US" sz="9600">
              <a:solidFill>
                <a:srgbClr val="FFFFFF"/>
              </a:solidFill>
              <a:latin typeface="+mj-lt"/>
              <a:ea typeface="+mj-ea"/>
              <a:cs typeface="ＭＳ Ｐゴシック"/>
            </a:endParaRPr>
          </a:p>
        </p:txBody>
      </p:sp>
      <p:sp>
        <p:nvSpPr>
          <p:cNvPr id="4" name="楕円 3">
            <a:extLst>
              <a:ext uri="{FF2B5EF4-FFF2-40B4-BE49-F238E27FC236}">
                <a16:creationId xmlns:a16="http://schemas.microsoft.com/office/drawing/2014/main" id="{17E3CF28-1EED-4497-9C5D-136C959850EA}"/>
              </a:ext>
            </a:extLst>
          </p:cNvPr>
          <p:cNvSpPr/>
          <p:nvPr/>
        </p:nvSpPr>
        <p:spPr>
          <a:xfrm>
            <a:off x="2775540" y="2996952"/>
            <a:ext cx="1529318" cy="1529318"/>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9600">
                <a:solidFill>
                  <a:srgbClr val="FFFFFF"/>
                </a:solidFill>
                <a:latin typeface="+mj-lt"/>
                <a:ea typeface="+mj-ea"/>
                <a:cs typeface="ＭＳ Ｐゴシック"/>
              </a:rPr>
              <a:t>1</a:t>
            </a:r>
            <a:endParaRPr kumimoji="1" lang="ja-JP" altLang="en-US" sz="9600">
              <a:solidFill>
                <a:srgbClr val="FFFFFF"/>
              </a:solidFill>
              <a:latin typeface="+mj-lt"/>
              <a:ea typeface="+mj-ea"/>
              <a:cs typeface="ＭＳ Ｐゴシック"/>
            </a:endParaRPr>
          </a:p>
        </p:txBody>
      </p:sp>
      <p:sp>
        <p:nvSpPr>
          <p:cNvPr id="8" name="楕円 7">
            <a:extLst>
              <a:ext uri="{FF2B5EF4-FFF2-40B4-BE49-F238E27FC236}">
                <a16:creationId xmlns:a16="http://schemas.microsoft.com/office/drawing/2014/main" id="{BC2F0133-3DE5-4E3D-8F56-43FF66068751}"/>
              </a:ext>
            </a:extLst>
          </p:cNvPr>
          <p:cNvSpPr/>
          <p:nvPr/>
        </p:nvSpPr>
        <p:spPr>
          <a:xfrm>
            <a:off x="6142766" y="1724909"/>
            <a:ext cx="1529318" cy="152931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9600">
                <a:solidFill>
                  <a:srgbClr val="FFFFFF"/>
                </a:solidFill>
                <a:latin typeface="+mj-lt"/>
                <a:ea typeface="+mj-ea"/>
                <a:cs typeface="ＭＳ Ｐゴシック"/>
              </a:rPr>
              <a:t>0</a:t>
            </a:r>
            <a:endParaRPr kumimoji="1" lang="ja-JP" altLang="en-US" sz="9600">
              <a:solidFill>
                <a:srgbClr val="FFFFFF"/>
              </a:solidFill>
              <a:latin typeface="+mj-lt"/>
              <a:ea typeface="+mj-ea"/>
              <a:cs typeface="ＭＳ Ｐゴシック"/>
            </a:endParaRPr>
          </a:p>
        </p:txBody>
      </p:sp>
      <p:sp>
        <p:nvSpPr>
          <p:cNvPr id="7" name="楕円 6">
            <a:extLst>
              <a:ext uri="{FF2B5EF4-FFF2-40B4-BE49-F238E27FC236}">
                <a16:creationId xmlns:a16="http://schemas.microsoft.com/office/drawing/2014/main" id="{93609C68-5158-4622-9FDE-1506678989D3}"/>
              </a:ext>
            </a:extLst>
          </p:cNvPr>
          <p:cNvSpPr/>
          <p:nvPr/>
        </p:nvSpPr>
        <p:spPr>
          <a:xfrm>
            <a:off x="6142766" y="1724909"/>
            <a:ext cx="1529318" cy="152931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9600">
                <a:solidFill>
                  <a:srgbClr val="FFFFFF"/>
                </a:solidFill>
                <a:latin typeface="+mj-lt"/>
                <a:ea typeface="+mj-ea"/>
                <a:cs typeface="ＭＳ Ｐゴシック"/>
              </a:rPr>
              <a:t>1</a:t>
            </a:r>
            <a:endParaRPr kumimoji="1" lang="ja-JP" altLang="en-US" sz="9600" dirty="0">
              <a:solidFill>
                <a:srgbClr val="FFFFFF"/>
              </a:solidFill>
              <a:latin typeface="+mj-lt"/>
              <a:ea typeface="+mj-ea"/>
              <a:cs typeface="ＭＳ Ｐゴシック"/>
            </a:endParaRPr>
          </a:p>
        </p:txBody>
      </p:sp>
      <p:sp>
        <p:nvSpPr>
          <p:cNvPr id="5" name="テキスト ボックス 4">
            <a:extLst>
              <a:ext uri="{FF2B5EF4-FFF2-40B4-BE49-F238E27FC236}">
                <a16:creationId xmlns:a16="http://schemas.microsoft.com/office/drawing/2014/main" id="{82D05BBE-8293-4DF2-9B56-3D2C34841F29}"/>
              </a:ext>
            </a:extLst>
          </p:cNvPr>
          <p:cNvSpPr txBox="1"/>
          <p:nvPr/>
        </p:nvSpPr>
        <p:spPr>
          <a:xfrm>
            <a:off x="1000885" y="692697"/>
            <a:ext cx="2928551" cy="1015663"/>
          </a:xfrm>
          <a:prstGeom prst="rect">
            <a:avLst/>
          </a:prstGeom>
          <a:noFill/>
        </p:spPr>
        <p:txBody>
          <a:bodyPr wrap="square" rtlCol="0">
            <a:spAutoFit/>
          </a:bodyPr>
          <a:lstStyle/>
          <a:p>
            <a:pPr algn="ctr"/>
            <a:r>
              <a:rPr kumimoji="1" lang="en-US" altLang="ja-JP" sz="6000" dirty="0">
                <a:solidFill>
                  <a:schemeClr val="accent3">
                    <a:lumMod val="75000"/>
                  </a:schemeClr>
                </a:solidFill>
              </a:rPr>
              <a:t>Bit</a:t>
            </a:r>
            <a:endParaRPr kumimoji="1" lang="ja-JP" altLang="en-US" sz="6000" dirty="0">
              <a:solidFill>
                <a:schemeClr val="accent3">
                  <a:lumMod val="75000"/>
                </a:schemeClr>
              </a:solidFill>
            </a:endParaRPr>
          </a:p>
        </p:txBody>
      </p:sp>
      <p:sp>
        <p:nvSpPr>
          <p:cNvPr id="9" name="テキスト ボックス 8">
            <a:extLst>
              <a:ext uri="{FF2B5EF4-FFF2-40B4-BE49-F238E27FC236}">
                <a16:creationId xmlns:a16="http://schemas.microsoft.com/office/drawing/2014/main" id="{BD4367C9-307E-45AF-B5EB-1D12BF1E9110}"/>
              </a:ext>
            </a:extLst>
          </p:cNvPr>
          <p:cNvSpPr txBox="1"/>
          <p:nvPr/>
        </p:nvSpPr>
        <p:spPr>
          <a:xfrm>
            <a:off x="5354590" y="692696"/>
            <a:ext cx="2928551" cy="1015663"/>
          </a:xfrm>
          <a:prstGeom prst="rect">
            <a:avLst/>
          </a:prstGeom>
          <a:noFill/>
        </p:spPr>
        <p:txBody>
          <a:bodyPr wrap="square" rtlCol="0">
            <a:spAutoFit/>
          </a:bodyPr>
          <a:lstStyle/>
          <a:p>
            <a:pPr algn="ctr"/>
            <a:r>
              <a:rPr kumimoji="1" lang="en-US" altLang="ja-JP" sz="6000" dirty="0">
                <a:solidFill>
                  <a:srgbClr val="0070C0"/>
                </a:solidFill>
              </a:rPr>
              <a:t>Qubit</a:t>
            </a:r>
            <a:endParaRPr kumimoji="1" lang="ja-JP" altLang="en-US" sz="6000" dirty="0">
              <a:solidFill>
                <a:srgbClr val="0070C0"/>
              </a:solidFill>
            </a:endParaRPr>
          </a:p>
        </p:txBody>
      </p:sp>
      <p:sp>
        <p:nvSpPr>
          <p:cNvPr id="10" name="テキスト ボックス 9">
            <a:extLst>
              <a:ext uri="{FF2B5EF4-FFF2-40B4-BE49-F238E27FC236}">
                <a16:creationId xmlns:a16="http://schemas.microsoft.com/office/drawing/2014/main" id="{88407EC5-7C64-4AAF-9F96-0D626B9AB11E}"/>
              </a:ext>
            </a:extLst>
          </p:cNvPr>
          <p:cNvSpPr txBox="1"/>
          <p:nvPr/>
        </p:nvSpPr>
        <p:spPr>
          <a:xfrm>
            <a:off x="405550" y="5434870"/>
            <a:ext cx="4114800" cy="769441"/>
          </a:xfrm>
          <a:prstGeom prst="rect">
            <a:avLst/>
          </a:prstGeom>
          <a:noFill/>
        </p:spPr>
        <p:txBody>
          <a:bodyPr wrap="square" rtlCol="0">
            <a:spAutoFit/>
          </a:bodyPr>
          <a:lstStyle/>
          <a:p>
            <a:pPr algn="ctr"/>
            <a:r>
              <a:rPr kumimoji="1" lang="ja-JP" altLang="en-US" b="1" dirty="0">
                <a:solidFill>
                  <a:schemeClr val="accent3">
                    <a:lumMod val="75000"/>
                  </a:schemeClr>
                </a:solidFill>
                <a:latin typeface="Meiryo" charset="-128"/>
                <a:ea typeface="Meiryo" charset="-128"/>
                <a:cs typeface="Meiryo" charset="-128"/>
              </a:rPr>
              <a:t>電子回路</a:t>
            </a:r>
            <a:r>
              <a:rPr kumimoji="1" lang="ja-JP" altLang="en-US" b="1">
                <a:solidFill>
                  <a:schemeClr val="accent3">
                    <a:lumMod val="75000"/>
                  </a:schemeClr>
                </a:solidFill>
                <a:latin typeface="Meiryo" charset="-128"/>
                <a:ea typeface="Meiryo" charset="-128"/>
                <a:cs typeface="Meiryo" charset="-128"/>
              </a:rPr>
              <a:t>の</a:t>
            </a:r>
            <a:r>
              <a:rPr kumimoji="1" lang="en-US" altLang="ja-JP" b="1" dirty="0">
                <a:solidFill>
                  <a:schemeClr val="accent3">
                    <a:lumMod val="75000"/>
                  </a:schemeClr>
                </a:solidFill>
                <a:latin typeface="Meiryo" charset="-128"/>
                <a:ea typeface="Meiryo" charset="-128"/>
                <a:cs typeface="Meiryo" charset="-128"/>
              </a:rPr>
              <a:t>Bit</a:t>
            </a:r>
          </a:p>
          <a:p>
            <a:pPr algn="ctr"/>
            <a:endParaRPr kumimoji="1" lang="en-US" altLang="ja-JP" sz="800" b="1" dirty="0">
              <a:solidFill>
                <a:schemeClr val="accent3">
                  <a:lumMod val="75000"/>
                </a:schemeClr>
              </a:solidFill>
              <a:latin typeface="Meiryo" charset="-128"/>
              <a:ea typeface="Meiryo" charset="-128"/>
              <a:cs typeface="Meiryo" charset="-128"/>
            </a:endParaRPr>
          </a:p>
          <a:p>
            <a:pPr algn="ctr"/>
            <a:r>
              <a:rPr kumimoji="1" lang="ja-JP" altLang="en-US" dirty="0">
                <a:solidFill>
                  <a:schemeClr val="accent3">
                    <a:lumMod val="75000"/>
                  </a:schemeClr>
                </a:solidFill>
                <a:latin typeface="Meiryo" charset="-128"/>
                <a:ea typeface="Meiryo" charset="-128"/>
                <a:cs typeface="Meiryo" charset="-128"/>
              </a:rPr>
              <a:t>「</a:t>
            </a:r>
            <a:r>
              <a:rPr kumimoji="1" lang="en-US" altLang="ja-JP" dirty="0">
                <a:solidFill>
                  <a:schemeClr val="accent3">
                    <a:lumMod val="75000"/>
                  </a:schemeClr>
                </a:solidFill>
                <a:latin typeface="Meiryo" charset="-128"/>
                <a:ea typeface="Meiryo" charset="-128"/>
                <a:cs typeface="Meiryo" charset="-128"/>
              </a:rPr>
              <a:t>0</a:t>
            </a:r>
            <a:r>
              <a:rPr kumimoji="1" lang="ja-JP" altLang="en-US" dirty="0">
                <a:solidFill>
                  <a:schemeClr val="accent3">
                    <a:lumMod val="75000"/>
                  </a:schemeClr>
                </a:solidFill>
                <a:latin typeface="Meiryo" charset="-128"/>
                <a:ea typeface="Meiryo" charset="-128"/>
                <a:cs typeface="Meiryo" charset="-128"/>
              </a:rPr>
              <a:t>」か「</a:t>
            </a:r>
            <a:r>
              <a:rPr kumimoji="1" lang="en-US" altLang="ja-JP" dirty="0">
                <a:solidFill>
                  <a:schemeClr val="accent3">
                    <a:lumMod val="75000"/>
                  </a:schemeClr>
                </a:solidFill>
                <a:latin typeface="Meiryo" charset="-128"/>
                <a:ea typeface="Meiryo" charset="-128"/>
                <a:cs typeface="Meiryo" charset="-128"/>
              </a:rPr>
              <a:t>1</a:t>
            </a:r>
            <a:r>
              <a:rPr kumimoji="1" lang="ja-JP" altLang="en-US" dirty="0">
                <a:solidFill>
                  <a:schemeClr val="accent3">
                    <a:lumMod val="75000"/>
                  </a:schemeClr>
                </a:solidFill>
                <a:latin typeface="Meiryo" charset="-128"/>
                <a:ea typeface="Meiryo" charset="-128"/>
                <a:cs typeface="Meiryo" charset="-128"/>
              </a:rPr>
              <a:t>」</a:t>
            </a:r>
            <a:r>
              <a:rPr kumimoji="1" lang="ja-JP" altLang="en-US">
                <a:solidFill>
                  <a:schemeClr val="accent3">
                    <a:lumMod val="75000"/>
                  </a:schemeClr>
                </a:solidFill>
                <a:latin typeface="Meiryo" charset="-128"/>
                <a:ea typeface="Meiryo" charset="-128"/>
                <a:cs typeface="Meiryo" charset="-128"/>
              </a:rPr>
              <a:t>の状態別々</a:t>
            </a:r>
            <a:r>
              <a:rPr kumimoji="1" lang="ja-JP" altLang="en-US" dirty="0">
                <a:solidFill>
                  <a:schemeClr val="accent3">
                    <a:lumMod val="75000"/>
                  </a:schemeClr>
                </a:solidFill>
                <a:latin typeface="Meiryo" charset="-128"/>
                <a:ea typeface="Meiryo" charset="-128"/>
                <a:cs typeface="Meiryo" charset="-128"/>
              </a:rPr>
              <a:t>に保持</a:t>
            </a:r>
          </a:p>
        </p:txBody>
      </p:sp>
      <p:sp>
        <p:nvSpPr>
          <p:cNvPr id="11" name="テキスト ボックス 10">
            <a:extLst>
              <a:ext uri="{FF2B5EF4-FFF2-40B4-BE49-F238E27FC236}">
                <a16:creationId xmlns:a16="http://schemas.microsoft.com/office/drawing/2014/main" id="{4DD46A96-6A00-4FAD-B490-59C73E74762B}"/>
              </a:ext>
            </a:extLst>
          </p:cNvPr>
          <p:cNvSpPr txBox="1"/>
          <p:nvPr/>
        </p:nvSpPr>
        <p:spPr>
          <a:xfrm>
            <a:off x="4850024" y="5434870"/>
            <a:ext cx="4114800" cy="769441"/>
          </a:xfrm>
          <a:prstGeom prst="rect">
            <a:avLst/>
          </a:prstGeom>
          <a:noFill/>
        </p:spPr>
        <p:txBody>
          <a:bodyPr wrap="square" rtlCol="0">
            <a:spAutoFit/>
          </a:bodyPr>
          <a:lstStyle/>
          <a:p>
            <a:pPr algn="ctr"/>
            <a:r>
              <a:rPr kumimoji="1" lang="ja-JP" altLang="en-US" b="1">
                <a:solidFill>
                  <a:srgbClr val="0070C0"/>
                </a:solidFill>
                <a:latin typeface="Meiryo" charset="-128"/>
                <a:ea typeface="Meiryo" charset="-128"/>
                <a:cs typeface="Meiryo" charset="-128"/>
              </a:rPr>
              <a:t>量子ビット（</a:t>
            </a:r>
            <a:r>
              <a:rPr kumimoji="1" lang="en-US" altLang="ja-JP" b="1" dirty="0">
                <a:solidFill>
                  <a:srgbClr val="0070C0"/>
                </a:solidFill>
                <a:latin typeface="Meiryo" charset="-128"/>
                <a:ea typeface="Meiryo" charset="-128"/>
                <a:cs typeface="Meiryo" charset="-128"/>
              </a:rPr>
              <a:t>Qubit</a:t>
            </a:r>
            <a:r>
              <a:rPr kumimoji="1" lang="ja-JP" altLang="en-US" b="1">
                <a:solidFill>
                  <a:srgbClr val="0070C0"/>
                </a:solidFill>
                <a:latin typeface="Meiryo" charset="-128"/>
                <a:ea typeface="Meiryo" charset="-128"/>
                <a:cs typeface="Meiryo" charset="-128"/>
              </a:rPr>
              <a:t>）</a:t>
            </a:r>
            <a:endParaRPr kumimoji="1" lang="en-US" altLang="ja-JP" b="1" dirty="0">
              <a:solidFill>
                <a:srgbClr val="0070C0"/>
              </a:solidFill>
              <a:latin typeface="Meiryo" charset="-128"/>
              <a:ea typeface="Meiryo" charset="-128"/>
              <a:cs typeface="Meiryo" charset="-128"/>
            </a:endParaRPr>
          </a:p>
          <a:p>
            <a:pPr algn="ctr"/>
            <a:endParaRPr kumimoji="1" lang="en-US" altLang="ja-JP" sz="800" b="1" dirty="0">
              <a:solidFill>
                <a:srgbClr val="0070C0"/>
              </a:solidFill>
              <a:latin typeface="Meiryo" charset="-128"/>
              <a:ea typeface="Meiryo" charset="-128"/>
              <a:cs typeface="Meiryo" charset="-128"/>
            </a:endParaRPr>
          </a:p>
          <a:p>
            <a:pPr algn="ctr"/>
            <a:r>
              <a:rPr kumimoji="1" lang="ja-JP" altLang="en-US">
                <a:solidFill>
                  <a:srgbClr val="0070C0"/>
                </a:solidFill>
                <a:latin typeface="Meiryo" charset="-128"/>
                <a:ea typeface="Meiryo" charset="-128"/>
                <a:cs typeface="Meiryo" charset="-128"/>
              </a:rPr>
              <a:t>「</a:t>
            </a:r>
            <a:r>
              <a:rPr kumimoji="1" lang="en-US" altLang="ja-JP" dirty="0">
                <a:solidFill>
                  <a:srgbClr val="0070C0"/>
                </a:solidFill>
                <a:latin typeface="Meiryo" charset="-128"/>
                <a:ea typeface="Meiryo" charset="-128"/>
                <a:cs typeface="Meiryo" charset="-128"/>
              </a:rPr>
              <a:t>0</a:t>
            </a:r>
            <a:r>
              <a:rPr kumimoji="1" lang="ja-JP" altLang="en-US">
                <a:solidFill>
                  <a:srgbClr val="0070C0"/>
                </a:solidFill>
                <a:latin typeface="Meiryo" charset="-128"/>
                <a:ea typeface="Meiryo" charset="-128"/>
                <a:cs typeface="Meiryo" charset="-128"/>
              </a:rPr>
              <a:t>」と「</a:t>
            </a:r>
            <a:r>
              <a:rPr kumimoji="1" lang="en-US" altLang="ja-JP" dirty="0">
                <a:solidFill>
                  <a:srgbClr val="0070C0"/>
                </a:solidFill>
                <a:latin typeface="Meiryo" charset="-128"/>
                <a:ea typeface="Meiryo" charset="-128"/>
                <a:cs typeface="Meiryo" charset="-128"/>
              </a:rPr>
              <a:t>1</a:t>
            </a:r>
            <a:r>
              <a:rPr kumimoji="1" lang="ja-JP" altLang="en-US">
                <a:solidFill>
                  <a:srgbClr val="0070C0"/>
                </a:solidFill>
                <a:latin typeface="Meiryo" charset="-128"/>
                <a:ea typeface="Meiryo" charset="-128"/>
                <a:cs typeface="Meiryo" charset="-128"/>
              </a:rPr>
              <a:t>」の状態を同時に保持</a:t>
            </a:r>
          </a:p>
        </p:txBody>
      </p:sp>
      <p:sp>
        <p:nvSpPr>
          <p:cNvPr id="6" name="テキスト ボックス 5"/>
          <p:cNvSpPr txBox="1"/>
          <p:nvPr/>
        </p:nvSpPr>
        <p:spPr>
          <a:xfrm>
            <a:off x="1489766" y="6145587"/>
            <a:ext cx="1946367" cy="523220"/>
          </a:xfrm>
          <a:prstGeom prst="rect">
            <a:avLst/>
          </a:prstGeom>
          <a:noFill/>
        </p:spPr>
        <p:txBody>
          <a:bodyPr wrap="none" rtlCol="0">
            <a:spAutoFit/>
          </a:bodyPr>
          <a:lstStyle/>
          <a:p>
            <a:pPr marL="171450" indent="-171450">
              <a:buFont typeface="Wingdings" charset="2"/>
              <a:buChar char="Ø"/>
            </a:pPr>
            <a:r>
              <a:rPr kumimoji="1" lang="ja-JP" altLang="en-US" sz="1400" dirty="0">
                <a:solidFill>
                  <a:schemeClr val="accent3">
                    <a:lumMod val="75000"/>
                  </a:schemeClr>
                </a:solidFill>
                <a:latin typeface="Meiryo" charset="-128"/>
                <a:ea typeface="Meiryo" charset="-128"/>
                <a:cs typeface="Meiryo" charset="-128"/>
              </a:rPr>
              <a:t>スイッチの</a:t>
            </a:r>
            <a:r>
              <a:rPr kumimoji="1" lang="en-US" altLang="ja-JP" sz="1400" dirty="0">
                <a:solidFill>
                  <a:schemeClr val="accent3">
                    <a:lumMod val="75000"/>
                  </a:schemeClr>
                </a:solidFill>
                <a:latin typeface="Meiryo" charset="-128"/>
                <a:ea typeface="Meiryo" charset="-128"/>
                <a:cs typeface="Meiryo" charset="-128"/>
              </a:rPr>
              <a:t>ON</a:t>
            </a:r>
            <a:r>
              <a:rPr lang="en-US" altLang="ja-JP" sz="1400" dirty="0">
                <a:solidFill>
                  <a:schemeClr val="accent3">
                    <a:lumMod val="75000"/>
                  </a:schemeClr>
                </a:solidFill>
                <a:latin typeface="Meiryo" charset="-128"/>
                <a:ea typeface="Meiryo" charset="-128"/>
                <a:cs typeface="Meiryo" charset="-128"/>
              </a:rPr>
              <a:t>/</a:t>
            </a:r>
            <a:r>
              <a:rPr kumimoji="1" lang="en-US" altLang="ja-JP" sz="1400" dirty="0">
                <a:solidFill>
                  <a:schemeClr val="accent3">
                    <a:lumMod val="75000"/>
                  </a:schemeClr>
                </a:solidFill>
                <a:latin typeface="Meiryo" charset="-128"/>
                <a:ea typeface="Meiryo" charset="-128"/>
                <a:cs typeface="Meiryo" charset="-128"/>
              </a:rPr>
              <a:t>OFF</a:t>
            </a:r>
          </a:p>
          <a:p>
            <a:pPr marL="171450" indent="-171450">
              <a:buFont typeface="Wingdings" charset="2"/>
              <a:buChar char="Ø"/>
            </a:pPr>
            <a:r>
              <a:rPr lang="ja-JP" altLang="en-US" sz="1400" dirty="0">
                <a:solidFill>
                  <a:schemeClr val="accent3">
                    <a:lumMod val="75000"/>
                  </a:schemeClr>
                </a:solidFill>
                <a:latin typeface="Meiryo" charset="-128"/>
                <a:ea typeface="Meiryo" charset="-128"/>
                <a:cs typeface="Meiryo" charset="-128"/>
              </a:rPr>
              <a:t>電圧の高</a:t>
            </a:r>
            <a:r>
              <a:rPr lang="en-US" altLang="ja-JP" sz="1400" dirty="0">
                <a:solidFill>
                  <a:schemeClr val="accent3">
                    <a:lumMod val="75000"/>
                  </a:schemeClr>
                </a:solidFill>
                <a:latin typeface="Meiryo" charset="-128"/>
                <a:ea typeface="Meiryo" charset="-128"/>
                <a:cs typeface="Meiryo" charset="-128"/>
              </a:rPr>
              <a:t>/</a:t>
            </a:r>
            <a:r>
              <a:rPr lang="ja-JP" altLang="en-US" sz="1400" dirty="0">
                <a:solidFill>
                  <a:schemeClr val="accent3">
                    <a:lumMod val="75000"/>
                  </a:schemeClr>
                </a:solidFill>
                <a:latin typeface="Meiryo" charset="-128"/>
                <a:ea typeface="Meiryo" charset="-128"/>
                <a:cs typeface="Meiryo" charset="-128"/>
              </a:rPr>
              <a:t>低　など</a:t>
            </a:r>
            <a:endParaRPr kumimoji="1" lang="ja-JP" altLang="en-US" sz="1400" dirty="0">
              <a:solidFill>
                <a:schemeClr val="accent3">
                  <a:lumMod val="75000"/>
                </a:schemeClr>
              </a:solidFill>
              <a:latin typeface="Meiryo" charset="-128"/>
              <a:ea typeface="Meiryo" charset="-128"/>
              <a:cs typeface="Meiryo" charset="-128"/>
            </a:endParaRPr>
          </a:p>
        </p:txBody>
      </p:sp>
      <p:sp>
        <p:nvSpPr>
          <p:cNvPr id="12" name="テキスト ボックス 11"/>
          <p:cNvSpPr txBox="1"/>
          <p:nvPr/>
        </p:nvSpPr>
        <p:spPr>
          <a:xfrm>
            <a:off x="5561542" y="6253309"/>
            <a:ext cx="2691763" cy="307777"/>
          </a:xfrm>
          <a:prstGeom prst="rect">
            <a:avLst/>
          </a:prstGeom>
          <a:noFill/>
        </p:spPr>
        <p:txBody>
          <a:bodyPr wrap="none" rtlCol="0">
            <a:spAutoFit/>
          </a:bodyPr>
          <a:lstStyle/>
          <a:p>
            <a:pPr marL="171450" indent="-171450" algn="ctr">
              <a:buFont typeface="Wingdings" charset="2"/>
              <a:buChar char="Ø"/>
            </a:pPr>
            <a:r>
              <a:rPr kumimoji="1" lang="ja-JP" altLang="en-US" sz="1400" dirty="0">
                <a:solidFill>
                  <a:srgbClr val="0070C0"/>
                </a:solidFill>
                <a:latin typeface="Meiryo" charset="-128"/>
                <a:ea typeface="Meiryo" charset="-128"/>
                <a:cs typeface="Meiryo" charset="-128"/>
              </a:rPr>
              <a:t>量子の「状態の重ね合わせ」</a:t>
            </a:r>
            <a:endParaRPr kumimoji="1" lang="en-US" altLang="ja-JP" sz="1400" dirty="0">
              <a:solidFill>
                <a:srgbClr val="0070C0"/>
              </a:solidFill>
              <a:latin typeface="Meiryo" charset="-128"/>
              <a:ea typeface="Meiryo" charset="-128"/>
              <a:cs typeface="Meiryo" charset="-128"/>
            </a:endParaRPr>
          </a:p>
        </p:txBody>
      </p:sp>
      <p:grpSp>
        <p:nvGrpSpPr>
          <p:cNvPr id="21" name="グループ化 20">
            <a:extLst>
              <a:ext uri="{FF2B5EF4-FFF2-40B4-BE49-F238E27FC236}">
                <a16:creationId xmlns:a16="http://schemas.microsoft.com/office/drawing/2014/main" id="{F0D73F1F-858B-EEF7-8DB7-994DA561EACD}"/>
              </a:ext>
            </a:extLst>
          </p:cNvPr>
          <p:cNvGrpSpPr/>
          <p:nvPr/>
        </p:nvGrpSpPr>
        <p:grpSpPr>
          <a:xfrm>
            <a:off x="5208202" y="3254227"/>
            <a:ext cx="3473447" cy="2075380"/>
            <a:chOff x="5208202" y="3254227"/>
            <a:chExt cx="3473447" cy="2075380"/>
          </a:xfrm>
        </p:grpSpPr>
        <p:sp>
          <p:nvSpPr>
            <p:cNvPr id="13" name="楕円 2">
              <a:extLst>
                <a:ext uri="{FF2B5EF4-FFF2-40B4-BE49-F238E27FC236}">
                  <a16:creationId xmlns:a16="http://schemas.microsoft.com/office/drawing/2014/main" id="{C6C2BF0E-1C49-47CC-C0B5-36F9C6AE8E41}"/>
                </a:ext>
              </a:extLst>
            </p:cNvPr>
            <p:cNvSpPr/>
            <p:nvPr/>
          </p:nvSpPr>
          <p:spPr>
            <a:xfrm>
              <a:off x="5208202" y="3800289"/>
              <a:ext cx="1529318" cy="152931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9600" dirty="0">
                  <a:solidFill>
                    <a:srgbClr val="FFFFFF"/>
                  </a:solidFill>
                  <a:latin typeface="+mj-lt"/>
                  <a:ea typeface="+mj-ea"/>
                  <a:cs typeface="ＭＳ Ｐゴシック"/>
                </a:rPr>
                <a:t>0</a:t>
              </a:r>
              <a:endParaRPr kumimoji="1" lang="ja-JP" altLang="en-US" sz="9600">
                <a:solidFill>
                  <a:srgbClr val="FFFFFF"/>
                </a:solidFill>
                <a:latin typeface="+mj-lt"/>
                <a:ea typeface="+mj-ea"/>
                <a:cs typeface="ＭＳ Ｐゴシック"/>
              </a:endParaRPr>
            </a:p>
          </p:txBody>
        </p:sp>
        <p:sp>
          <p:nvSpPr>
            <p:cNvPr id="14" name="楕円 3">
              <a:extLst>
                <a:ext uri="{FF2B5EF4-FFF2-40B4-BE49-F238E27FC236}">
                  <a16:creationId xmlns:a16="http://schemas.microsoft.com/office/drawing/2014/main" id="{FF10C436-2065-BD47-55F8-DA2FF5C6728C}"/>
                </a:ext>
              </a:extLst>
            </p:cNvPr>
            <p:cNvSpPr/>
            <p:nvPr/>
          </p:nvSpPr>
          <p:spPr>
            <a:xfrm>
              <a:off x="7152331" y="3800289"/>
              <a:ext cx="1529318" cy="152931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9600">
                  <a:solidFill>
                    <a:srgbClr val="FFFFFF"/>
                  </a:solidFill>
                  <a:latin typeface="+mj-lt"/>
                  <a:ea typeface="+mj-ea"/>
                  <a:cs typeface="ＭＳ Ｐゴシック"/>
                </a:rPr>
                <a:t>1</a:t>
              </a:r>
              <a:endParaRPr kumimoji="1" lang="ja-JP" altLang="en-US" sz="9600">
                <a:solidFill>
                  <a:srgbClr val="FFFFFF"/>
                </a:solidFill>
                <a:latin typeface="+mj-lt"/>
                <a:ea typeface="+mj-ea"/>
                <a:cs typeface="ＭＳ Ｐゴシック"/>
              </a:endParaRPr>
            </a:p>
          </p:txBody>
        </p:sp>
        <p:cxnSp>
          <p:nvCxnSpPr>
            <p:cNvPr id="16" name="カギ線コネクタ 15">
              <a:extLst>
                <a:ext uri="{FF2B5EF4-FFF2-40B4-BE49-F238E27FC236}">
                  <a16:creationId xmlns:a16="http://schemas.microsoft.com/office/drawing/2014/main" id="{97704D59-B36E-9229-AEB5-5009FD24342C}"/>
                </a:ext>
              </a:extLst>
            </p:cNvPr>
            <p:cNvCxnSpPr>
              <a:stCxn id="7" idx="4"/>
              <a:endCxn id="13" idx="0"/>
            </p:cNvCxnSpPr>
            <p:nvPr/>
          </p:nvCxnSpPr>
          <p:spPr>
            <a:xfrm rot="5400000">
              <a:off x="6167112" y="3059976"/>
              <a:ext cx="546062" cy="934564"/>
            </a:xfrm>
            <a:prstGeom prst="bentConnector3">
              <a:avLst/>
            </a:prstGeom>
            <a:ln w="381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カギ線コネクタ 16">
              <a:extLst>
                <a:ext uri="{FF2B5EF4-FFF2-40B4-BE49-F238E27FC236}">
                  <a16:creationId xmlns:a16="http://schemas.microsoft.com/office/drawing/2014/main" id="{9D1C35C3-4F36-32FC-F7B1-C454A25D531E}"/>
                </a:ext>
              </a:extLst>
            </p:cNvPr>
            <p:cNvCxnSpPr>
              <a:cxnSpLocks/>
              <a:stCxn id="7" idx="4"/>
              <a:endCxn id="14" idx="0"/>
            </p:cNvCxnSpPr>
            <p:nvPr/>
          </p:nvCxnSpPr>
          <p:spPr>
            <a:xfrm rot="16200000" flipH="1">
              <a:off x="7139176" y="3022475"/>
              <a:ext cx="546062" cy="1009565"/>
            </a:xfrm>
            <a:prstGeom prst="bentConnector3">
              <a:avLst/>
            </a:prstGeom>
            <a:ln w="381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0FCE5004-B70E-451D-2980-B23EBA811CAB}"/>
                </a:ext>
              </a:extLst>
            </p:cNvPr>
            <p:cNvSpPr txBox="1"/>
            <p:nvPr/>
          </p:nvSpPr>
          <p:spPr>
            <a:xfrm>
              <a:off x="6584260" y="3538915"/>
              <a:ext cx="646331"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測定</a:t>
              </a:r>
            </a:p>
          </p:txBody>
        </p:sp>
      </p:grpSp>
    </p:spTree>
    <p:extLst>
      <p:ext uri="{BB962C8B-B14F-4D97-AF65-F5344CB8AC3E}">
        <p14:creationId xmlns:p14="http://schemas.microsoft.com/office/powerpoint/2010/main" val="154587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repeatCount="indefinite"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up)">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7" grpId="0" animBg="1"/>
      <p:bldP spid="5" grpId="0"/>
      <p:bldP spid="9" grpId="0"/>
      <p:bldP spid="10" grpId="0"/>
      <p:bldP spid="11" grpId="0"/>
      <p:bldP spid="6"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E6D7BE-EA28-9B48-88FA-7B299E8C443E}"/>
              </a:ext>
            </a:extLst>
          </p:cNvPr>
          <p:cNvSpPr>
            <a:spLocks noGrp="1"/>
          </p:cNvSpPr>
          <p:nvPr>
            <p:ph type="title"/>
          </p:nvPr>
        </p:nvSpPr>
        <p:spPr/>
        <p:txBody>
          <a:bodyPr/>
          <a:lstStyle/>
          <a:p>
            <a:r>
              <a:rPr kumimoji="1" lang="ja-JP" altLang="en-US"/>
              <a:t>処理方法</a:t>
            </a:r>
          </a:p>
        </p:txBody>
      </p:sp>
      <p:sp>
        <p:nvSpPr>
          <p:cNvPr id="3" name="スライド番号プレースホルダー 2">
            <a:extLst>
              <a:ext uri="{FF2B5EF4-FFF2-40B4-BE49-F238E27FC236}">
                <a16:creationId xmlns:a16="http://schemas.microsoft.com/office/drawing/2014/main" id="{42762ED7-1CED-A443-AC0A-C393549E39C5}"/>
              </a:ext>
            </a:extLst>
          </p:cNvPr>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sp>
        <p:nvSpPr>
          <p:cNvPr id="4" name="楕円 3">
            <a:extLst>
              <a:ext uri="{FF2B5EF4-FFF2-40B4-BE49-F238E27FC236}">
                <a16:creationId xmlns:a16="http://schemas.microsoft.com/office/drawing/2014/main" id="{BE8B32DF-D836-AA4A-A1C9-40F260AE2A32}"/>
              </a:ext>
            </a:extLst>
          </p:cNvPr>
          <p:cNvSpPr/>
          <p:nvPr/>
        </p:nvSpPr>
        <p:spPr>
          <a:xfrm>
            <a:off x="828798" y="1584516"/>
            <a:ext cx="792089" cy="79208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1</a:t>
            </a:r>
            <a:endParaRPr kumimoji="1" lang="ja-JP" altLang="en-US" sz="4000">
              <a:solidFill>
                <a:srgbClr val="FFFFFF"/>
              </a:solidFill>
              <a:latin typeface="+mj-lt"/>
              <a:ea typeface="+mj-ea"/>
              <a:cs typeface="ＭＳ Ｐゴシック"/>
            </a:endParaRPr>
          </a:p>
        </p:txBody>
      </p:sp>
      <p:sp>
        <p:nvSpPr>
          <p:cNvPr id="5" name="楕円 3">
            <a:extLst>
              <a:ext uri="{FF2B5EF4-FFF2-40B4-BE49-F238E27FC236}">
                <a16:creationId xmlns:a16="http://schemas.microsoft.com/office/drawing/2014/main" id="{4A3EDA99-907B-9648-9E26-2FAA3C8DD7EF}"/>
              </a:ext>
            </a:extLst>
          </p:cNvPr>
          <p:cNvSpPr/>
          <p:nvPr/>
        </p:nvSpPr>
        <p:spPr>
          <a:xfrm>
            <a:off x="1643806" y="1584516"/>
            <a:ext cx="792089" cy="79208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dirty="0">
                <a:solidFill>
                  <a:srgbClr val="FFFFFF"/>
                </a:solidFill>
                <a:latin typeface="+mj-lt"/>
                <a:ea typeface="+mj-ea"/>
                <a:cs typeface="ＭＳ Ｐゴシック"/>
              </a:rPr>
              <a:t>1</a:t>
            </a:r>
            <a:endParaRPr kumimoji="1" lang="ja-JP" altLang="en-US" sz="4000">
              <a:solidFill>
                <a:srgbClr val="FFFFFF"/>
              </a:solidFill>
              <a:latin typeface="+mj-lt"/>
              <a:ea typeface="+mj-ea"/>
              <a:cs typeface="ＭＳ Ｐゴシック"/>
            </a:endParaRPr>
          </a:p>
        </p:txBody>
      </p:sp>
      <p:sp>
        <p:nvSpPr>
          <p:cNvPr id="6" name="楕円 3">
            <a:extLst>
              <a:ext uri="{FF2B5EF4-FFF2-40B4-BE49-F238E27FC236}">
                <a16:creationId xmlns:a16="http://schemas.microsoft.com/office/drawing/2014/main" id="{0BFC9773-FB86-9143-96AE-C2A276FB866F}"/>
              </a:ext>
            </a:extLst>
          </p:cNvPr>
          <p:cNvSpPr/>
          <p:nvPr/>
        </p:nvSpPr>
        <p:spPr>
          <a:xfrm>
            <a:off x="2458814" y="1584516"/>
            <a:ext cx="792089" cy="79208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1</a:t>
            </a:r>
            <a:endParaRPr kumimoji="1" lang="ja-JP" altLang="en-US" sz="4000">
              <a:solidFill>
                <a:srgbClr val="FFFFFF"/>
              </a:solidFill>
              <a:latin typeface="+mj-lt"/>
              <a:ea typeface="+mj-ea"/>
              <a:cs typeface="ＭＳ Ｐゴシック"/>
            </a:endParaRPr>
          </a:p>
        </p:txBody>
      </p:sp>
      <p:sp>
        <p:nvSpPr>
          <p:cNvPr id="7" name="楕円 3">
            <a:extLst>
              <a:ext uri="{FF2B5EF4-FFF2-40B4-BE49-F238E27FC236}">
                <a16:creationId xmlns:a16="http://schemas.microsoft.com/office/drawing/2014/main" id="{E1052A78-3EA3-3A44-B5C3-D5E565B33C97}"/>
              </a:ext>
            </a:extLst>
          </p:cNvPr>
          <p:cNvSpPr/>
          <p:nvPr/>
        </p:nvSpPr>
        <p:spPr>
          <a:xfrm>
            <a:off x="3273822" y="1584516"/>
            <a:ext cx="792089" cy="79208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1</a:t>
            </a:r>
            <a:endParaRPr kumimoji="1" lang="ja-JP" altLang="en-US" sz="4000">
              <a:solidFill>
                <a:srgbClr val="FFFFFF"/>
              </a:solidFill>
              <a:latin typeface="+mj-lt"/>
              <a:ea typeface="+mj-ea"/>
              <a:cs typeface="ＭＳ Ｐゴシック"/>
            </a:endParaRPr>
          </a:p>
        </p:txBody>
      </p:sp>
      <p:sp>
        <p:nvSpPr>
          <p:cNvPr id="8" name="楕円 7">
            <a:extLst>
              <a:ext uri="{FF2B5EF4-FFF2-40B4-BE49-F238E27FC236}">
                <a16:creationId xmlns:a16="http://schemas.microsoft.com/office/drawing/2014/main" id="{03AC04D2-503A-2649-93FA-444D51C2A22A}"/>
              </a:ext>
            </a:extLst>
          </p:cNvPr>
          <p:cNvSpPr/>
          <p:nvPr/>
        </p:nvSpPr>
        <p:spPr>
          <a:xfrm>
            <a:off x="5080519" y="1584719"/>
            <a:ext cx="791886" cy="79188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9" name="楕円 6">
            <a:extLst>
              <a:ext uri="{FF2B5EF4-FFF2-40B4-BE49-F238E27FC236}">
                <a16:creationId xmlns:a16="http://schemas.microsoft.com/office/drawing/2014/main" id="{B79A94E3-A5A3-0245-831C-DE32E8E17804}"/>
              </a:ext>
            </a:extLst>
          </p:cNvPr>
          <p:cNvSpPr/>
          <p:nvPr/>
        </p:nvSpPr>
        <p:spPr>
          <a:xfrm>
            <a:off x="5080519" y="1584719"/>
            <a:ext cx="791886" cy="79188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1</a:t>
            </a:r>
            <a:endParaRPr kumimoji="1" lang="ja-JP" altLang="en-US" sz="4000" dirty="0">
              <a:solidFill>
                <a:srgbClr val="FFFFFF"/>
              </a:solidFill>
              <a:latin typeface="+mj-lt"/>
              <a:ea typeface="+mj-ea"/>
              <a:cs typeface="ＭＳ Ｐゴシック"/>
            </a:endParaRPr>
          </a:p>
        </p:txBody>
      </p:sp>
      <p:sp>
        <p:nvSpPr>
          <p:cNvPr id="10" name="楕円 7">
            <a:extLst>
              <a:ext uri="{FF2B5EF4-FFF2-40B4-BE49-F238E27FC236}">
                <a16:creationId xmlns:a16="http://schemas.microsoft.com/office/drawing/2014/main" id="{FE561BA7-1FA6-EF4A-A10D-A59AC505FA13}"/>
              </a:ext>
            </a:extLst>
          </p:cNvPr>
          <p:cNvSpPr/>
          <p:nvPr/>
        </p:nvSpPr>
        <p:spPr>
          <a:xfrm>
            <a:off x="5895527" y="1581203"/>
            <a:ext cx="791886" cy="79188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11" name="楕円 6">
            <a:extLst>
              <a:ext uri="{FF2B5EF4-FFF2-40B4-BE49-F238E27FC236}">
                <a16:creationId xmlns:a16="http://schemas.microsoft.com/office/drawing/2014/main" id="{1DE095E7-3484-994B-8D58-20071C6330F0}"/>
              </a:ext>
            </a:extLst>
          </p:cNvPr>
          <p:cNvSpPr/>
          <p:nvPr/>
        </p:nvSpPr>
        <p:spPr>
          <a:xfrm>
            <a:off x="5895527" y="1581203"/>
            <a:ext cx="791886" cy="79188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dirty="0">
                <a:solidFill>
                  <a:srgbClr val="FFFFFF"/>
                </a:solidFill>
                <a:latin typeface="+mj-lt"/>
                <a:ea typeface="+mj-ea"/>
                <a:cs typeface="ＭＳ Ｐゴシック"/>
              </a:rPr>
              <a:t>1</a:t>
            </a:r>
            <a:endParaRPr kumimoji="1" lang="ja-JP" altLang="en-US" sz="4000" dirty="0">
              <a:solidFill>
                <a:srgbClr val="FFFFFF"/>
              </a:solidFill>
              <a:latin typeface="+mj-lt"/>
              <a:ea typeface="+mj-ea"/>
              <a:cs typeface="ＭＳ Ｐゴシック"/>
            </a:endParaRPr>
          </a:p>
        </p:txBody>
      </p:sp>
      <p:sp>
        <p:nvSpPr>
          <p:cNvPr id="12" name="楕円 7">
            <a:extLst>
              <a:ext uri="{FF2B5EF4-FFF2-40B4-BE49-F238E27FC236}">
                <a16:creationId xmlns:a16="http://schemas.microsoft.com/office/drawing/2014/main" id="{FB198566-82AE-7849-B77B-E3E64BD5FC94}"/>
              </a:ext>
            </a:extLst>
          </p:cNvPr>
          <p:cNvSpPr/>
          <p:nvPr/>
        </p:nvSpPr>
        <p:spPr>
          <a:xfrm>
            <a:off x="6707021" y="1586612"/>
            <a:ext cx="791886" cy="79188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13" name="楕円 6">
            <a:extLst>
              <a:ext uri="{FF2B5EF4-FFF2-40B4-BE49-F238E27FC236}">
                <a16:creationId xmlns:a16="http://schemas.microsoft.com/office/drawing/2014/main" id="{0CE461F8-EF18-3F49-A1DE-33988921FBB6}"/>
              </a:ext>
            </a:extLst>
          </p:cNvPr>
          <p:cNvSpPr/>
          <p:nvPr/>
        </p:nvSpPr>
        <p:spPr>
          <a:xfrm>
            <a:off x="6707021" y="1586612"/>
            <a:ext cx="791886" cy="79188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1</a:t>
            </a:r>
            <a:endParaRPr kumimoji="1" lang="ja-JP" altLang="en-US" sz="4000" dirty="0">
              <a:solidFill>
                <a:srgbClr val="FFFFFF"/>
              </a:solidFill>
              <a:latin typeface="+mj-lt"/>
              <a:ea typeface="+mj-ea"/>
              <a:cs typeface="ＭＳ Ｐゴシック"/>
            </a:endParaRPr>
          </a:p>
        </p:txBody>
      </p:sp>
      <p:sp>
        <p:nvSpPr>
          <p:cNvPr id="14" name="楕円 7">
            <a:extLst>
              <a:ext uri="{FF2B5EF4-FFF2-40B4-BE49-F238E27FC236}">
                <a16:creationId xmlns:a16="http://schemas.microsoft.com/office/drawing/2014/main" id="{1D1B52BF-E287-C141-8695-4A5F03FBF96C}"/>
              </a:ext>
            </a:extLst>
          </p:cNvPr>
          <p:cNvSpPr/>
          <p:nvPr/>
        </p:nvSpPr>
        <p:spPr>
          <a:xfrm>
            <a:off x="7519255" y="1581203"/>
            <a:ext cx="791886" cy="79188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15" name="楕円 6">
            <a:extLst>
              <a:ext uri="{FF2B5EF4-FFF2-40B4-BE49-F238E27FC236}">
                <a16:creationId xmlns:a16="http://schemas.microsoft.com/office/drawing/2014/main" id="{F6EA2957-C68B-E04C-90E8-44410B54D14A}"/>
              </a:ext>
            </a:extLst>
          </p:cNvPr>
          <p:cNvSpPr/>
          <p:nvPr/>
        </p:nvSpPr>
        <p:spPr>
          <a:xfrm>
            <a:off x="7519255" y="1581203"/>
            <a:ext cx="791886" cy="79188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1</a:t>
            </a:r>
            <a:endParaRPr kumimoji="1" lang="ja-JP" altLang="en-US" sz="4000" dirty="0">
              <a:solidFill>
                <a:srgbClr val="FFFFFF"/>
              </a:solidFill>
              <a:latin typeface="+mj-lt"/>
              <a:ea typeface="+mj-ea"/>
              <a:cs typeface="ＭＳ Ｐゴシック"/>
            </a:endParaRPr>
          </a:p>
        </p:txBody>
      </p:sp>
      <p:sp>
        <p:nvSpPr>
          <p:cNvPr id="16" name="楕円 3">
            <a:extLst>
              <a:ext uri="{FF2B5EF4-FFF2-40B4-BE49-F238E27FC236}">
                <a16:creationId xmlns:a16="http://schemas.microsoft.com/office/drawing/2014/main" id="{BBEF12C7-2E78-6A45-9AAE-1463E067D3B8}"/>
              </a:ext>
            </a:extLst>
          </p:cNvPr>
          <p:cNvSpPr/>
          <p:nvPr/>
        </p:nvSpPr>
        <p:spPr>
          <a:xfrm>
            <a:off x="824335" y="4608852"/>
            <a:ext cx="792089" cy="79208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1</a:t>
            </a:r>
            <a:endParaRPr kumimoji="1" lang="ja-JP" altLang="en-US" sz="4000">
              <a:solidFill>
                <a:srgbClr val="FFFFFF"/>
              </a:solidFill>
              <a:latin typeface="+mj-lt"/>
              <a:ea typeface="+mj-ea"/>
              <a:cs typeface="ＭＳ Ｐゴシック"/>
            </a:endParaRPr>
          </a:p>
        </p:txBody>
      </p:sp>
      <p:sp>
        <p:nvSpPr>
          <p:cNvPr id="17" name="楕円 3">
            <a:extLst>
              <a:ext uri="{FF2B5EF4-FFF2-40B4-BE49-F238E27FC236}">
                <a16:creationId xmlns:a16="http://schemas.microsoft.com/office/drawing/2014/main" id="{B0B97844-1788-3740-82E3-A2CBE97B3823}"/>
              </a:ext>
            </a:extLst>
          </p:cNvPr>
          <p:cNvSpPr/>
          <p:nvPr/>
        </p:nvSpPr>
        <p:spPr>
          <a:xfrm>
            <a:off x="1639343" y="4608852"/>
            <a:ext cx="792089" cy="79208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dirty="0">
                <a:solidFill>
                  <a:srgbClr val="FFFFFF"/>
                </a:solidFill>
                <a:latin typeface="+mj-lt"/>
                <a:ea typeface="+mj-ea"/>
                <a:cs typeface="ＭＳ Ｐゴシック"/>
              </a:rPr>
              <a:t>1</a:t>
            </a:r>
            <a:endParaRPr kumimoji="1" lang="ja-JP" altLang="en-US" sz="4000">
              <a:solidFill>
                <a:srgbClr val="FFFFFF"/>
              </a:solidFill>
              <a:latin typeface="+mj-lt"/>
              <a:ea typeface="+mj-ea"/>
              <a:cs typeface="ＭＳ Ｐゴシック"/>
            </a:endParaRPr>
          </a:p>
        </p:txBody>
      </p:sp>
      <p:sp>
        <p:nvSpPr>
          <p:cNvPr id="18" name="楕円 3">
            <a:extLst>
              <a:ext uri="{FF2B5EF4-FFF2-40B4-BE49-F238E27FC236}">
                <a16:creationId xmlns:a16="http://schemas.microsoft.com/office/drawing/2014/main" id="{4A80036F-BF6C-B844-9676-C68E616CE682}"/>
              </a:ext>
            </a:extLst>
          </p:cNvPr>
          <p:cNvSpPr/>
          <p:nvPr/>
        </p:nvSpPr>
        <p:spPr>
          <a:xfrm>
            <a:off x="2454351" y="4608852"/>
            <a:ext cx="792089" cy="79208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1</a:t>
            </a:r>
            <a:endParaRPr kumimoji="1" lang="ja-JP" altLang="en-US" sz="4000">
              <a:solidFill>
                <a:srgbClr val="FFFFFF"/>
              </a:solidFill>
              <a:latin typeface="+mj-lt"/>
              <a:ea typeface="+mj-ea"/>
              <a:cs typeface="ＭＳ Ｐゴシック"/>
            </a:endParaRPr>
          </a:p>
        </p:txBody>
      </p:sp>
      <p:sp>
        <p:nvSpPr>
          <p:cNvPr id="19" name="楕円 3">
            <a:extLst>
              <a:ext uri="{FF2B5EF4-FFF2-40B4-BE49-F238E27FC236}">
                <a16:creationId xmlns:a16="http://schemas.microsoft.com/office/drawing/2014/main" id="{0AB6059C-152F-494A-8C47-452A074DA081}"/>
              </a:ext>
            </a:extLst>
          </p:cNvPr>
          <p:cNvSpPr/>
          <p:nvPr/>
        </p:nvSpPr>
        <p:spPr>
          <a:xfrm>
            <a:off x="3269359" y="4608852"/>
            <a:ext cx="792089" cy="79208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1</a:t>
            </a:r>
            <a:endParaRPr kumimoji="1" lang="ja-JP" altLang="en-US" sz="4000">
              <a:solidFill>
                <a:srgbClr val="FFFFFF"/>
              </a:solidFill>
              <a:latin typeface="+mj-lt"/>
              <a:ea typeface="+mj-ea"/>
              <a:cs typeface="ＭＳ Ｐゴシック"/>
            </a:endParaRPr>
          </a:p>
        </p:txBody>
      </p:sp>
      <p:sp>
        <p:nvSpPr>
          <p:cNvPr id="22" name="楕円 7">
            <a:extLst>
              <a:ext uri="{FF2B5EF4-FFF2-40B4-BE49-F238E27FC236}">
                <a16:creationId xmlns:a16="http://schemas.microsoft.com/office/drawing/2014/main" id="{E915D009-31CF-4042-B6FF-9DB976259636}"/>
              </a:ext>
            </a:extLst>
          </p:cNvPr>
          <p:cNvSpPr/>
          <p:nvPr/>
        </p:nvSpPr>
        <p:spPr>
          <a:xfrm>
            <a:off x="5891064" y="4605539"/>
            <a:ext cx="791886" cy="79188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26" name="楕円 7">
            <a:extLst>
              <a:ext uri="{FF2B5EF4-FFF2-40B4-BE49-F238E27FC236}">
                <a16:creationId xmlns:a16="http://schemas.microsoft.com/office/drawing/2014/main" id="{68D0950A-D246-2642-BD4A-D090F047CAFA}"/>
              </a:ext>
            </a:extLst>
          </p:cNvPr>
          <p:cNvSpPr/>
          <p:nvPr/>
        </p:nvSpPr>
        <p:spPr>
          <a:xfrm>
            <a:off x="7514792" y="4605539"/>
            <a:ext cx="791886" cy="79188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cxnSp>
        <p:nvCxnSpPr>
          <p:cNvPr id="29" name="直線コネクタ 28">
            <a:extLst>
              <a:ext uri="{FF2B5EF4-FFF2-40B4-BE49-F238E27FC236}">
                <a16:creationId xmlns:a16="http://schemas.microsoft.com/office/drawing/2014/main" id="{B82F7FFD-16DD-4844-B0E4-131BAAC9F5C3}"/>
              </a:ext>
            </a:extLst>
          </p:cNvPr>
          <p:cNvCxnSpPr>
            <a:stCxn id="4" idx="4"/>
            <a:endCxn id="16" idx="0"/>
          </p:cNvCxnSpPr>
          <p:nvPr/>
        </p:nvCxnSpPr>
        <p:spPr>
          <a:xfrm flipH="1">
            <a:off x="1220380" y="2376605"/>
            <a:ext cx="4463" cy="2232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id="{F3C83850-D574-A744-83CD-A6314036565E}"/>
              </a:ext>
            </a:extLst>
          </p:cNvPr>
          <p:cNvCxnSpPr>
            <a:cxnSpLocks/>
            <a:stCxn id="5" idx="4"/>
            <a:endCxn id="17" idx="0"/>
          </p:cNvCxnSpPr>
          <p:nvPr/>
        </p:nvCxnSpPr>
        <p:spPr>
          <a:xfrm flipH="1">
            <a:off x="2035388" y="2376605"/>
            <a:ext cx="4463" cy="2232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直線コネクタ 30">
            <a:extLst>
              <a:ext uri="{FF2B5EF4-FFF2-40B4-BE49-F238E27FC236}">
                <a16:creationId xmlns:a16="http://schemas.microsoft.com/office/drawing/2014/main" id="{BDB1A4AD-8388-FD4B-AAE1-650525015382}"/>
              </a:ext>
            </a:extLst>
          </p:cNvPr>
          <p:cNvCxnSpPr>
            <a:cxnSpLocks/>
            <a:stCxn id="6" idx="4"/>
            <a:endCxn id="18" idx="0"/>
          </p:cNvCxnSpPr>
          <p:nvPr/>
        </p:nvCxnSpPr>
        <p:spPr>
          <a:xfrm flipH="1">
            <a:off x="2850396" y="2376605"/>
            <a:ext cx="4463" cy="2232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直線コネクタ 31">
            <a:extLst>
              <a:ext uri="{FF2B5EF4-FFF2-40B4-BE49-F238E27FC236}">
                <a16:creationId xmlns:a16="http://schemas.microsoft.com/office/drawing/2014/main" id="{8A247DF2-A064-384F-A73C-45ACBA956D36}"/>
              </a:ext>
            </a:extLst>
          </p:cNvPr>
          <p:cNvCxnSpPr>
            <a:cxnSpLocks/>
            <a:stCxn id="7" idx="4"/>
            <a:endCxn id="19" idx="0"/>
          </p:cNvCxnSpPr>
          <p:nvPr/>
        </p:nvCxnSpPr>
        <p:spPr>
          <a:xfrm flipH="1">
            <a:off x="3665404" y="2376605"/>
            <a:ext cx="4463" cy="2232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直線コネクタ 38">
            <a:extLst>
              <a:ext uri="{FF2B5EF4-FFF2-40B4-BE49-F238E27FC236}">
                <a16:creationId xmlns:a16="http://schemas.microsoft.com/office/drawing/2014/main" id="{0E48550D-CDCF-1A41-8A33-8B220FB5E4F0}"/>
              </a:ext>
            </a:extLst>
          </p:cNvPr>
          <p:cNvCxnSpPr/>
          <p:nvPr/>
        </p:nvCxnSpPr>
        <p:spPr>
          <a:xfrm flipH="1">
            <a:off x="5454449" y="2409736"/>
            <a:ext cx="4463" cy="2232247"/>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40" name="直線コネクタ 39">
            <a:extLst>
              <a:ext uri="{FF2B5EF4-FFF2-40B4-BE49-F238E27FC236}">
                <a16:creationId xmlns:a16="http://schemas.microsoft.com/office/drawing/2014/main" id="{FBB70C2B-2AAC-774B-813F-38B3E9EA0436}"/>
              </a:ext>
            </a:extLst>
          </p:cNvPr>
          <p:cNvCxnSpPr>
            <a:cxnSpLocks/>
          </p:cNvCxnSpPr>
          <p:nvPr/>
        </p:nvCxnSpPr>
        <p:spPr>
          <a:xfrm flipH="1">
            <a:off x="6269457" y="2409736"/>
            <a:ext cx="4463" cy="2232247"/>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3C997EB9-B21A-1B40-825A-37D3C2CCB3CE}"/>
              </a:ext>
            </a:extLst>
          </p:cNvPr>
          <p:cNvCxnSpPr>
            <a:cxnSpLocks/>
          </p:cNvCxnSpPr>
          <p:nvPr/>
        </p:nvCxnSpPr>
        <p:spPr>
          <a:xfrm flipH="1">
            <a:off x="7084465" y="2409736"/>
            <a:ext cx="4463" cy="2232247"/>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42" name="直線コネクタ 41">
            <a:extLst>
              <a:ext uri="{FF2B5EF4-FFF2-40B4-BE49-F238E27FC236}">
                <a16:creationId xmlns:a16="http://schemas.microsoft.com/office/drawing/2014/main" id="{2ECCFF0F-5929-A34B-A952-1757BEC6A82E}"/>
              </a:ext>
            </a:extLst>
          </p:cNvPr>
          <p:cNvCxnSpPr>
            <a:cxnSpLocks/>
          </p:cNvCxnSpPr>
          <p:nvPr/>
        </p:nvCxnSpPr>
        <p:spPr>
          <a:xfrm flipH="1">
            <a:off x="7899473" y="2409736"/>
            <a:ext cx="4463" cy="2232247"/>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43" name="正方形/長方形 42">
            <a:extLst>
              <a:ext uri="{FF2B5EF4-FFF2-40B4-BE49-F238E27FC236}">
                <a16:creationId xmlns:a16="http://schemas.microsoft.com/office/drawing/2014/main" id="{87C7A04D-5C4D-3B43-A1AF-7B21B5E23BD1}"/>
              </a:ext>
            </a:extLst>
          </p:cNvPr>
          <p:cNvSpPr/>
          <p:nvPr/>
        </p:nvSpPr>
        <p:spPr>
          <a:xfrm>
            <a:off x="824335" y="2700640"/>
            <a:ext cx="3241576" cy="158417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71281D1A-242A-3944-B135-9D9B568DF769}"/>
              </a:ext>
            </a:extLst>
          </p:cNvPr>
          <p:cNvSpPr/>
          <p:nvPr/>
        </p:nvSpPr>
        <p:spPr>
          <a:xfrm>
            <a:off x="5076056" y="2700640"/>
            <a:ext cx="3241576" cy="158417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AA62EE3C-8F8B-174F-B7E6-4F3AD7C67E39}"/>
              </a:ext>
            </a:extLst>
          </p:cNvPr>
          <p:cNvSpPr/>
          <p:nvPr/>
        </p:nvSpPr>
        <p:spPr>
          <a:xfrm>
            <a:off x="818376" y="2807563"/>
            <a:ext cx="3221878" cy="677108"/>
          </a:xfrm>
          <a:prstGeom prst="rect">
            <a:avLst/>
          </a:prstGeom>
        </p:spPr>
        <p:txBody>
          <a:bodyPr wrap="square">
            <a:spAutoFit/>
          </a:bodyPr>
          <a:lstStyle/>
          <a:p>
            <a:r>
              <a:rPr lang="ja-JP" altLang="en-US" sz="1400" b="1">
                <a:solidFill>
                  <a:schemeClr val="bg1"/>
                </a:solidFill>
                <a:latin typeface="Meiryo" panose="020B0604030504040204" pitchFamily="34" charset="-128"/>
                <a:ea typeface="Meiryo" panose="020B0604030504040204" pitchFamily="34" charset="-128"/>
              </a:rPr>
              <a:t>論理ゲート回路</a:t>
            </a:r>
            <a:r>
              <a:rPr lang="ja-JP" altLang="en-US" sz="1400">
                <a:solidFill>
                  <a:schemeClr val="bg1"/>
                </a:solidFill>
                <a:latin typeface="Meiryo" panose="020B0604030504040204" pitchFamily="34" charset="-128"/>
                <a:ea typeface="Meiryo" panose="020B0604030504040204" pitchFamily="34" charset="-128"/>
              </a:rPr>
              <a:t>：</a:t>
            </a:r>
            <a:r>
              <a:rPr lang="en" altLang="ja-JP" sz="1200" dirty="0">
                <a:solidFill>
                  <a:schemeClr val="bg1"/>
                </a:solidFill>
                <a:latin typeface="Meiryo" panose="020B0604030504040204" pitchFamily="34" charset="-128"/>
                <a:ea typeface="Meiryo" panose="020B0604030504040204" pitchFamily="34" charset="-128"/>
              </a:rPr>
              <a:t>AND</a:t>
            </a:r>
            <a:r>
              <a:rPr lang="ja-JP" altLang="en-US" sz="1200">
                <a:solidFill>
                  <a:schemeClr val="bg1"/>
                </a:solidFill>
                <a:latin typeface="Meiryo" panose="020B0604030504040204" pitchFamily="34" charset="-128"/>
                <a:ea typeface="Meiryo" panose="020B0604030504040204" pitchFamily="34" charset="-128"/>
              </a:rPr>
              <a:t>、</a:t>
            </a:r>
            <a:r>
              <a:rPr lang="en" altLang="ja-JP" sz="1200" dirty="0">
                <a:solidFill>
                  <a:schemeClr val="bg1"/>
                </a:solidFill>
                <a:latin typeface="Meiryo" panose="020B0604030504040204" pitchFamily="34" charset="-128"/>
                <a:ea typeface="Meiryo" panose="020B0604030504040204" pitchFamily="34" charset="-128"/>
              </a:rPr>
              <a:t>OR</a:t>
            </a:r>
            <a:r>
              <a:rPr lang="ja-JP" altLang="en-US" sz="1200">
                <a:solidFill>
                  <a:schemeClr val="bg1"/>
                </a:solidFill>
                <a:latin typeface="Meiryo" panose="020B0604030504040204" pitchFamily="34" charset="-128"/>
                <a:ea typeface="Meiryo" panose="020B0604030504040204" pitchFamily="34" charset="-128"/>
              </a:rPr>
              <a:t>、</a:t>
            </a:r>
            <a:r>
              <a:rPr lang="en" altLang="ja-JP" sz="1200" dirty="0">
                <a:solidFill>
                  <a:schemeClr val="bg1"/>
                </a:solidFill>
                <a:latin typeface="Meiryo" panose="020B0604030504040204" pitchFamily="34" charset="-128"/>
                <a:ea typeface="Meiryo" panose="020B0604030504040204" pitchFamily="34" charset="-128"/>
              </a:rPr>
              <a:t>NOT</a:t>
            </a:r>
            <a:r>
              <a:rPr lang="ja-JP" altLang="en-US" sz="1200">
                <a:solidFill>
                  <a:schemeClr val="bg1"/>
                </a:solidFill>
                <a:latin typeface="Meiryo" panose="020B0604030504040204" pitchFamily="34" charset="-128"/>
                <a:ea typeface="Meiryo" panose="020B0604030504040204" pitchFamily="34" charset="-128"/>
              </a:rPr>
              <a:t>、</a:t>
            </a:r>
            <a:r>
              <a:rPr lang="en" altLang="ja-JP" sz="1200" dirty="0">
                <a:solidFill>
                  <a:schemeClr val="bg1"/>
                </a:solidFill>
                <a:latin typeface="Meiryo" panose="020B0604030504040204" pitchFamily="34" charset="-128"/>
                <a:ea typeface="Meiryo" panose="020B0604030504040204" pitchFamily="34" charset="-128"/>
              </a:rPr>
              <a:t>XOR</a:t>
            </a:r>
            <a:r>
              <a:rPr lang="ja-JP" altLang="en-US" sz="1200">
                <a:solidFill>
                  <a:schemeClr val="bg1"/>
                </a:solidFill>
                <a:latin typeface="Meiryo" panose="020B0604030504040204" pitchFamily="34" charset="-128"/>
                <a:ea typeface="Meiryo" panose="020B0604030504040204" pitchFamily="34" charset="-128"/>
              </a:rPr>
              <a:t>などを実行する回路を組み合わせて計算する</a:t>
            </a:r>
          </a:p>
        </p:txBody>
      </p:sp>
      <p:sp>
        <p:nvSpPr>
          <p:cNvPr id="46" name="正方形/長方形 45">
            <a:extLst>
              <a:ext uri="{FF2B5EF4-FFF2-40B4-BE49-F238E27FC236}">
                <a16:creationId xmlns:a16="http://schemas.microsoft.com/office/drawing/2014/main" id="{44BC1A54-C50A-874A-BBA0-B4F15CCC6BD2}"/>
              </a:ext>
            </a:extLst>
          </p:cNvPr>
          <p:cNvSpPr/>
          <p:nvPr/>
        </p:nvSpPr>
        <p:spPr>
          <a:xfrm>
            <a:off x="5076056" y="2802214"/>
            <a:ext cx="3221878" cy="677108"/>
          </a:xfrm>
          <a:prstGeom prst="rect">
            <a:avLst/>
          </a:prstGeom>
        </p:spPr>
        <p:txBody>
          <a:bodyPr wrap="square">
            <a:spAutoFit/>
          </a:bodyPr>
          <a:lstStyle/>
          <a:p>
            <a:r>
              <a:rPr lang="ja-JP" altLang="en-US" sz="1400" b="1">
                <a:solidFill>
                  <a:schemeClr val="bg1"/>
                </a:solidFill>
                <a:latin typeface="Meiryo" panose="020B0604030504040204" pitchFamily="34" charset="-128"/>
                <a:ea typeface="Meiryo" panose="020B0604030504040204" pitchFamily="34" charset="-128"/>
              </a:rPr>
              <a:t>量子論理ゲート回路</a:t>
            </a:r>
            <a:r>
              <a:rPr lang="ja-JP" altLang="en-US" sz="1400">
                <a:solidFill>
                  <a:schemeClr val="bg1"/>
                </a:solidFill>
                <a:latin typeface="Meiryo" panose="020B0604030504040204" pitchFamily="34" charset="-128"/>
                <a:ea typeface="Meiryo" panose="020B0604030504040204" pitchFamily="34" charset="-128"/>
              </a:rPr>
              <a:t>：</a:t>
            </a:r>
            <a:r>
              <a:rPr lang="en" altLang="ja-JP" sz="1200" dirty="0">
                <a:solidFill>
                  <a:schemeClr val="bg1"/>
                </a:solidFill>
                <a:latin typeface="Meiryo" panose="020B0604030504040204" pitchFamily="34" charset="-128"/>
                <a:ea typeface="Meiryo" panose="020B0604030504040204" pitchFamily="34" charset="-128"/>
              </a:rPr>
              <a:t>CNOT</a:t>
            </a:r>
            <a:r>
              <a:rPr lang="ja-JP" altLang="en-US" sz="1200">
                <a:solidFill>
                  <a:schemeClr val="bg1"/>
                </a:solidFill>
                <a:latin typeface="Meiryo" panose="020B0604030504040204" pitchFamily="34" charset="-128"/>
                <a:ea typeface="Meiryo" panose="020B0604030504040204" pitchFamily="34" charset="-128"/>
              </a:rPr>
              <a:t>、</a:t>
            </a:r>
            <a:r>
              <a:rPr lang="en-US" altLang="ja-JP" sz="1200" dirty="0">
                <a:solidFill>
                  <a:schemeClr val="bg1"/>
                </a:solidFill>
                <a:latin typeface="Meiryo" panose="020B0604030504040204" pitchFamily="34" charset="-128"/>
                <a:ea typeface="Meiryo" panose="020B0604030504040204" pitchFamily="34" charset="-128"/>
              </a:rPr>
              <a:t>Hadamard</a:t>
            </a:r>
            <a:r>
              <a:rPr lang="ja-JP" altLang="en-US" sz="1200">
                <a:solidFill>
                  <a:schemeClr val="bg1"/>
                </a:solidFill>
                <a:latin typeface="Meiryo" panose="020B0604030504040204" pitchFamily="34" charset="-128"/>
                <a:ea typeface="Meiryo" panose="020B0604030504040204" pitchFamily="34" charset="-128"/>
              </a:rPr>
              <a:t>、</a:t>
            </a:r>
            <a:r>
              <a:rPr lang="en" altLang="ja-JP" sz="1200" dirty="0">
                <a:solidFill>
                  <a:schemeClr val="bg1"/>
                </a:solidFill>
                <a:latin typeface="Meiryo" panose="020B0604030504040204" pitchFamily="34" charset="-128"/>
                <a:ea typeface="Meiryo" panose="020B0604030504040204" pitchFamily="34" charset="-128"/>
              </a:rPr>
              <a:t>T</a:t>
            </a:r>
            <a:r>
              <a:rPr lang="ja-JP" altLang="en-US" sz="1200">
                <a:solidFill>
                  <a:schemeClr val="bg1"/>
                </a:solidFill>
                <a:latin typeface="Meiryo" panose="020B0604030504040204" pitchFamily="34" charset="-128"/>
                <a:ea typeface="Meiryo" panose="020B0604030504040204" pitchFamily="34" charset="-128"/>
              </a:rPr>
              <a:t>ゲートなどを実行する回路を組み合わせて計算する</a:t>
            </a:r>
          </a:p>
        </p:txBody>
      </p:sp>
      <p:pic>
        <p:nvPicPr>
          <p:cNvPr id="4098" name="Picture 2" descr="量子計算におけるゲート色々 - 量子コンピュータ入門 - 物理とか">
            <a:extLst>
              <a:ext uri="{FF2B5EF4-FFF2-40B4-BE49-F238E27FC236}">
                <a16:creationId xmlns:a16="http://schemas.microsoft.com/office/drawing/2014/main" id="{564B0AA7-3455-BD40-A3E7-0E049C6C4BFC}"/>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5583261" y="3492728"/>
            <a:ext cx="2296514" cy="67699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論理回路の簡略化 | 日経クロステック（xTECH）">
            <a:extLst>
              <a:ext uri="{FF2B5EF4-FFF2-40B4-BE49-F238E27FC236}">
                <a16:creationId xmlns:a16="http://schemas.microsoft.com/office/drawing/2014/main" id="{A192FE12-C128-F84A-83CD-A8AA4D57D5FD}"/>
              </a:ext>
            </a:extLst>
          </p:cNvPr>
          <p:cNvPicPr>
            <a:picLocks noChangeAspect="1" noChangeArrowheads="1"/>
          </p:cNvPicPr>
          <p:nvPr/>
        </p:nvPicPr>
        <p:blipFill>
          <a:blip r:embed="rId3">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a:stretch>
            <a:fillRect/>
          </a:stretch>
        </p:blipFill>
        <p:spPr bwMode="auto">
          <a:xfrm>
            <a:off x="2125461" y="3307181"/>
            <a:ext cx="1696882" cy="899407"/>
          </a:xfrm>
          <a:prstGeom prst="rect">
            <a:avLst/>
          </a:prstGeom>
          <a:noFill/>
          <a:extLst>
            <a:ext uri="{909E8E84-426E-40DD-AFC4-6F175D3DCCD1}">
              <a14:hiddenFill xmlns:a14="http://schemas.microsoft.com/office/drawing/2010/main">
                <a:solidFill>
                  <a:srgbClr val="FFFFFF"/>
                </a:solidFill>
              </a14:hiddenFill>
            </a:ext>
          </a:extLst>
        </p:spPr>
      </p:pic>
      <p:sp>
        <p:nvSpPr>
          <p:cNvPr id="48" name="テキスト ボックス 47">
            <a:extLst>
              <a:ext uri="{FF2B5EF4-FFF2-40B4-BE49-F238E27FC236}">
                <a16:creationId xmlns:a16="http://schemas.microsoft.com/office/drawing/2014/main" id="{5E743021-F5C5-5F4A-A241-813479108AF8}"/>
              </a:ext>
            </a:extLst>
          </p:cNvPr>
          <p:cNvSpPr txBox="1"/>
          <p:nvPr/>
        </p:nvSpPr>
        <p:spPr>
          <a:xfrm>
            <a:off x="1105876" y="807095"/>
            <a:ext cx="2646878"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古典コンピュータ</a:t>
            </a:r>
          </a:p>
        </p:txBody>
      </p:sp>
      <p:sp>
        <p:nvSpPr>
          <p:cNvPr id="52" name="テキスト ボックス 51">
            <a:extLst>
              <a:ext uri="{FF2B5EF4-FFF2-40B4-BE49-F238E27FC236}">
                <a16:creationId xmlns:a16="http://schemas.microsoft.com/office/drawing/2014/main" id="{B46633BA-264D-7643-854C-DAFBC79E129C}"/>
              </a:ext>
            </a:extLst>
          </p:cNvPr>
          <p:cNvSpPr txBox="1"/>
          <p:nvPr/>
        </p:nvSpPr>
        <p:spPr>
          <a:xfrm>
            <a:off x="5373405" y="807094"/>
            <a:ext cx="2646878"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量子コンピュータ</a:t>
            </a:r>
          </a:p>
        </p:txBody>
      </p:sp>
      <p:sp>
        <p:nvSpPr>
          <p:cNvPr id="53" name="テキスト ボックス 52">
            <a:extLst>
              <a:ext uri="{FF2B5EF4-FFF2-40B4-BE49-F238E27FC236}">
                <a16:creationId xmlns:a16="http://schemas.microsoft.com/office/drawing/2014/main" id="{80C2D848-C611-AD42-9631-26BE6E8507A2}"/>
              </a:ext>
            </a:extLst>
          </p:cNvPr>
          <p:cNvSpPr txBox="1"/>
          <p:nvPr/>
        </p:nvSpPr>
        <p:spPr>
          <a:xfrm>
            <a:off x="6126824" y="1244142"/>
            <a:ext cx="1107996"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量子状態</a:t>
            </a:r>
          </a:p>
        </p:txBody>
      </p:sp>
      <p:sp>
        <p:nvSpPr>
          <p:cNvPr id="54" name="テキスト ボックス 53">
            <a:extLst>
              <a:ext uri="{FF2B5EF4-FFF2-40B4-BE49-F238E27FC236}">
                <a16:creationId xmlns:a16="http://schemas.microsoft.com/office/drawing/2014/main" id="{4E1733D0-1D3C-BF4A-8008-EB021C860EC3}"/>
              </a:ext>
            </a:extLst>
          </p:cNvPr>
          <p:cNvSpPr txBox="1"/>
          <p:nvPr/>
        </p:nvSpPr>
        <p:spPr>
          <a:xfrm>
            <a:off x="5210086" y="5510463"/>
            <a:ext cx="2954655"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量子状態の測定／測定結果</a:t>
            </a:r>
          </a:p>
        </p:txBody>
      </p:sp>
      <p:sp>
        <p:nvSpPr>
          <p:cNvPr id="56" name="テキスト ボックス 55">
            <a:extLst>
              <a:ext uri="{FF2B5EF4-FFF2-40B4-BE49-F238E27FC236}">
                <a16:creationId xmlns:a16="http://schemas.microsoft.com/office/drawing/2014/main" id="{1D5431A1-FF9A-A645-B998-22E2DD53B188}"/>
              </a:ext>
            </a:extLst>
          </p:cNvPr>
          <p:cNvSpPr txBox="1"/>
          <p:nvPr/>
        </p:nvSpPr>
        <p:spPr>
          <a:xfrm>
            <a:off x="1889429" y="5510463"/>
            <a:ext cx="1107996"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電気信号</a:t>
            </a:r>
          </a:p>
        </p:txBody>
      </p:sp>
      <p:sp>
        <p:nvSpPr>
          <p:cNvPr id="57" name="テキスト ボックス 56">
            <a:extLst>
              <a:ext uri="{FF2B5EF4-FFF2-40B4-BE49-F238E27FC236}">
                <a16:creationId xmlns:a16="http://schemas.microsoft.com/office/drawing/2014/main" id="{BEACDD5D-7A6A-4946-8355-9AB299A6D16C}"/>
              </a:ext>
            </a:extLst>
          </p:cNvPr>
          <p:cNvSpPr txBox="1"/>
          <p:nvPr/>
        </p:nvSpPr>
        <p:spPr>
          <a:xfrm>
            <a:off x="4173105" y="1244142"/>
            <a:ext cx="800219" cy="707886"/>
          </a:xfrm>
          <a:prstGeom prst="rect">
            <a:avLst/>
          </a:prstGeom>
          <a:noFill/>
        </p:spPr>
        <p:txBody>
          <a:bodyPr wrap="none" rtlCol="0">
            <a:spAutoFit/>
          </a:bodyPr>
          <a:lstStyle/>
          <a:p>
            <a:pPr algn="ctr"/>
            <a:r>
              <a:rPr kumimoji="1" lang="ja-JP" altLang="en-US" sz="2400">
                <a:solidFill>
                  <a:schemeClr val="accent6">
                    <a:lumMod val="75000"/>
                  </a:schemeClr>
                </a:solidFill>
                <a:latin typeface="Meiryo" panose="020B0604030504040204" pitchFamily="34" charset="-128"/>
                <a:ea typeface="Meiryo" panose="020B0604030504040204" pitchFamily="34" charset="-128"/>
              </a:rPr>
              <a:t>入力</a:t>
            </a:r>
            <a:endParaRPr kumimoji="1" lang="en-US" altLang="ja-JP" sz="2400" dirty="0">
              <a:solidFill>
                <a:schemeClr val="accent6">
                  <a:lumMod val="75000"/>
                </a:schemeClr>
              </a:solidFill>
              <a:latin typeface="Meiryo" panose="020B0604030504040204" pitchFamily="34" charset="-128"/>
              <a:ea typeface="Meiryo" panose="020B0604030504040204" pitchFamily="34" charset="-128"/>
            </a:endParaRPr>
          </a:p>
          <a:p>
            <a:pPr algn="ctr"/>
            <a:r>
              <a:rPr lang="en-US" altLang="ja-JP" sz="1600" dirty="0">
                <a:solidFill>
                  <a:schemeClr val="accent6">
                    <a:lumMod val="75000"/>
                  </a:schemeClr>
                </a:solidFill>
                <a:latin typeface="Meiryo" panose="020B0604030504040204" pitchFamily="34" charset="-128"/>
                <a:ea typeface="Meiryo" panose="020B0604030504040204" pitchFamily="34" charset="-128"/>
              </a:rPr>
              <a:t>Input</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449D6BDF-A8A6-1E49-8295-1EB538F87D1F}"/>
              </a:ext>
            </a:extLst>
          </p:cNvPr>
          <p:cNvSpPr txBox="1"/>
          <p:nvPr/>
        </p:nvSpPr>
        <p:spPr>
          <a:xfrm>
            <a:off x="4142995" y="5171909"/>
            <a:ext cx="877163" cy="707886"/>
          </a:xfrm>
          <a:prstGeom prst="rect">
            <a:avLst/>
          </a:prstGeom>
          <a:noFill/>
        </p:spPr>
        <p:txBody>
          <a:bodyPr wrap="none" rtlCol="0">
            <a:spAutoFit/>
          </a:bodyPr>
          <a:lstStyle/>
          <a:p>
            <a:pPr algn="ctr"/>
            <a:r>
              <a:rPr kumimoji="1" lang="en-US" altLang="ja-JP" sz="1600" dirty="0">
                <a:solidFill>
                  <a:schemeClr val="accent6">
                    <a:lumMod val="75000"/>
                  </a:schemeClr>
                </a:solidFill>
                <a:latin typeface="Meiryo" panose="020B0604030504040204" pitchFamily="34" charset="-128"/>
                <a:ea typeface="Meiryo" panose="020B0604030504040204" pitchFamily="34" charset="-128"/>
              </a:rPr>
              <a:t>Output</a:t>
            </a:r>
          </a:p>
          <a:p>
            <a:pPr algn="ctr"/>
            <a:r>
              <a:rPr kumimoji="1" lang="ja-JP" altLang="en-US" sz="2400">
                <a:solidFill>
                  <a:schemeClr val="accent6">
                    <a:lumMod val="75000"/>
                  </a:schemeClr>
                </a:solidFill>
                <a:latin typeface="Meiryo" panose="020B0604030504040204" pitchFamily="34" charset="-128"/>
                <a:ea typeface="Meiryo" panose="020B0604030504040204" pitchFamily="34" charset="-128"/>
              </a:rPr>
              <a:t>出力</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sp>
        <p:nvSpPr>
          <p:cNvPr id="49" name="下矢印 48">
            <a:extLst>
              <a:ext uri="{FF2B5EF4-FFF2-40B4-BE49-F238E27FC236}">
                <a16:creationId xmlns:a16="http://schemas.microsoft.com/office/drawing/2014/main" id="{8075AE6F-7633-4942-8B00-63C8DE962939}"/>
              </a:ext>
            </a:extLst>
          </p:cNvPr>
          <p:cNvSpPr/>
          <p:nvPr/>
        </p:nvSpPr>
        <p:spPr>
          <a:xfrm>
            <a:off x="4319367" y="2090466"/>
            <a:ext cx="481233" cy="2970881"/>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827193AD-ED2E-E496-B832-2AEFE274C9A1}"/>
              </a:ext>
            </a:extLst>
          </p:cNvPr>
          <p:cNvSpPr/>
          <p:nvPr/>
        </p:nvSpPr>
        <p:spPr>
          <a:xfrm>
            <a:off x="818376" y="5954512"/>
            <a:ext cx="7479558" cy="646331"/>
          </a:xfrm>
          <a:prstGeom prst="rect">
            <a:avLst/>
          </a:prstGeom>
        </p:spPr>
        <p:txBody>
          <a:bodyPr wrap="square">
            <a:spAutoFit/>
          </a:bodyPr>
          <a:lstStyle/>
          <a:p>
            <a:r>
              <a:rPr lang="en-US" altLang="ja-JP" sz="1200" dirty="0">
                <a:solidFill>
                  <a:srgbClr val="333333"/>
                </a:solidFill>
                <a:latin typeface="Meiryo" panose="020B0604030504040204" pitchFamily="34" charset="-128"/>
                <a:ea typeface="Meiryo" panose="020B0604030504040204" pitchFamily="34" charset="-128"/>
              </a:rPr>
              <a:t>1985</a:t>
            </a:r>
            <a:r>
              <a:rPr lang="ja-JP" altLang="en-US" sz="1200">
                <a:solidFill>
                  <a:srgbClr val="333333"/>
                </a:solidFill>
                <a:latin typeface="Meiryo" panose="020B0604030504040204" pitchFamily="34" charset="-128"/>
                <a:ea typeface="Meiryo" panose="020B0604030504040204" pitchFamily="34" charset="-128"/>
              </a:rPr>
              <a:t>・ディヴィッド・ドイッチェ／チューリングマシン（計算機の論理モデル）を拡張する量子チューリングマシンを定義。</a:t>
            </a:r>
            <a:r>
              <a:rPr lang="en-US" altLang="ja-JP" sz="1200" dirty="0">
                <a:solidFill>
                  <a:srgbClr val="333333"/>
                </a:solidFill>
                <a:latin typeface="Meiryo" panose="020B0604030504040204" pitchFamily="34" charset="-128"/>
                <a:ea typeface="Meiryo" panose="020B0604030504040204" pitchFamily="34" charset="-128"/>
              </a:rPr>
              <a:t>1989</a:t>
            </a:r>
            <a:r>
              <a:rPr lang="ja-JP" altLang="en-US" sz="1200">
                <a:solidFill>
                  <a:srgbClr val="333333"/>
                </a:solidFill>
                <a:latin typeface="Meiryo" panose="020B0604030504040204" pitchFamily="34" charset="-128"/>
                <a:ea typeface="Meiryo" panose="020B0604030504040204" pitchFamily="34" charset="-128"/>
              </a:rPr>
              <a:t>年・論理ゲートおよび論理回路の量子版として、それぞれ「量子ゲート」と「量子回路」を提示。</a:t>
            </a:r>
            <a:endParaRPr lang="ja-JP" altLang="en-US" sz="1200">
              <a:latin typeface="Meiryo" panose="020B0604030504040204" pitchFamily="34" charset="-128"/>
              <a:ea typeface="Meiryo" panose="020B0604030504040204" pitchFamily="34" charset="-128"/>
            </a:endParaRPr>
          </a:p>
        </p:txBody>
      </p:sp>
      <p:sp>
        <p:nvSpPr>
          <p:cNvPr id="20" name="楕円 7">
            <a:extLst>
              <a:ext uri="{FF2B5EF4-FFF2-40B4-BE49-F238E27FC236}">
                <a16:creationId xmlns:a16="http://schemas.microsoft.com/office/drawing/2014/main" id="{9BE7DB0D-73AD-4A4C-A02C-292F21908C24}"/>
              </a:ext>
            </a:extLst>
          </p:cNvPr>
          <p:cNvSpPr/>
          <p:nvPr/>
        </p:nvSpPr>
        <p:spPr>
          <a:xfrm>
            <a:off x="5076056" y="4609055"/>
            <a:ext cx="791886" cy="79188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23" name="楕円 6">
            <a:extLst>
              <a:ext uri="{FF2B5EF4-FFF2-40B4-BE49-F238E27FC236}">
                <a16:creationId xmlns:a16="http://schemas.microsoft.com/office/drawing/2014/main" id="{715251CC-011A-E648-9FEC-A8B8749F1A06}"/>
              </a:ext>
            </a:extLst>
          </p:cNvPr>
          <p:cNvSpPr/>
          <p:nvPr/>
        </p:nvSpPr>
        <p:spPr>
          <a:xfrm>
            <a:off x="5891064" y="4605539"/>
            <a:ext cx="791886" cy="79188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dirty="0">
                <a:solidFill>
                  <a:srgbClr val="FFFFFF"/>
                </a:solidFill>
                <a:latin typeface="+mj-lt"/>
                <a:ea typeface="+mj-ea"/>
                <a:cs typeface="ＭＳ Ｐゴシック"/>
              </a:rPr>
              <a:t>1</a:t>
            </a:r>
            <a:endParaRPr kumimoji="1" lang="ja-JP" altLang="en-US" sz="4000" dirty="0">
              <a:solidFill>
                <a:srgbClr val="FFFFFF"/>
              </a:solidFill>
              <a:latin typeface="+mj-lt"/>
              <a:ea typeface="+mj-ea"/>
              <a:cs typeface="ＭＳ Ｐゴシック"/>
            </a:endParaRPr>
          </a:p>
        </p:txBody>
      </p:sp>
      <p:sp>
        <p:nvSpPr>
          <p:cNvPr id="24" name="楕円 7">
            <a:extLst>
              <a:ext uri="{FF2B5EF4-FFF2-40B4-BE49-F238E27FC236}">
                <a16:creationId xmlns:a16="http://schemas.microsoft.com/office/drawing/2014/main" id="{EB6883D4-929C-294E-A824-A0D5A222D6D8}"/>
              </a:ext>
            </a:extLst>
          </p:cNvPr>
          <p:cNvSpPr/>
          <p:nvPr/>
        </p:nvSpPr>
        <p:spPr>
          <a:xfrm>
            <a:off x="6702558" y="4610948"/>
            <a:ext cx="791886" cy="79188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27" name="楕円 6">
            <a:extLst>
              <a:ext uri="{FF2B5EF4-FFF2-40B4-BE49-F238E27FC236}">
                <a16:creationId xmlns:a16="http://schemas.microsoft.com/office/drawing/2014/main" id="{030C3EF6-F4D7-484C-AFFD-5DFEBE8B9E1A}"/>
              </a:ext>
            </a:extLst>
          </p:cNvPr>
          <p:cNvSpPr/>
          <p:nvPr/>
        </p:nvSpPr>
        <p:spPr>
          <a:xfrm>
            <a:off x="7514792" y="4605539"/>
            <a:ext cx="791886" cy="79188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dirty="0">
                <a:solidFill>
                  <a:srgbClr val="FFFFFF"/>
                </a:solidFill>
                <a:latin typeface="+mj-lt"/>
                <a:ea typeface="+mj-ea"/>
                <a:cs typeface="ＭＳ Ｐゴシック"/>
              </a:rPr>
              <a:t>1</a:t>
            </a:r>
            <a:endParaRPr kumimoji="1" lang="ja-JP" altLang="en-US" sz="4000" dirty="0">
              <a:solidFill>
                <a:srgbClr val="FFFFFF"/>
              </a:solidFill>
              <a:latin typeface="+mj-lt"/>
              <a:ea typeface="+mj-ea"/>
              <a:cs typeface="ＭＳ Ｐゴシック"/>
            </a:endParaRPr>
          </a:p>
        </p:txBody>
      </p:sp>
    </p:spTree>
    <p:extLst>
      <p:ext uri="{BB962C8B-B14F-4D97-AF65-F5344CB8AC3E}">
        <p14:creationId xmlns:p14="http://schemas.microsoft.com/office/powerpoint/2010/main" val="20511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repeatCount="indefinite"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repeatCount="indefinite"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repeatCount="indefinite"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repeatCount="indefinite"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DC7AE9-BC8A-BDC7-0857-04068629ED90}"/>
              </a:ext>
            </a:extLst>
          </p:cNvPr>
          <p:cNvSpPr>
            <a:spLocks noGrp="1"/>
          </p:cNvSpPr>
          <p:nvPr>
            <p:ph type="title"/>
          </p:nvPr>
        </p:nvSpPr>
        <p:spPr/>
        <p:txBody>
          <a:bodyPr/>
          <a:lstStyle/>
          <a:p>
            <a:r>
              <a:rPr kumimoji="1" lang="ja-JP" altLang="en-US"/>
              <a:t>量子コンピュータが高速に計算できる理由</a:t>
            </a:r>
          </a:p>
        </p:txBody>
      </p:sp>
      <p:grpSp>
        <p:nvGrpSpPr>
          <p:cNvPr id="4" name="グループ化 28">
            <a:extLst>
              <a:ext uri="{FF2B5EF4-FFF2-40B4-BE49-F238E27FC236}">
                <a16:creationId xmlns:a16="http://schemas.microsoft.com/office/drawing/2014/main" id="{4C590FC0-92D2-CEA0-7C6E-84E06CDF81D6}"/>
              </a:ext>
            </a:extLst>
          </p:cNvPr>
          <p:cNvGrpSpPr/>
          <p:nvPr/>
        </p:nvGrpSpPr>
        <p:grpSpPr>
          <a:xfrm>
            <a:off x="3203848" y="1052736"/>
            <a:ext cx="1289237" cy="321274"/>
            <a:chOff x="630197" y="1841158"/>
            <a:chExt cx="1289237" cy="321274"/>
          </a:xfrm>
          <a:solidFill>
            <a:schemeClr val="accent3">
              <a:lumMod val="40000"/>
              <a:lumOff val="60000"/>
            </a:schemeClr>
          </a:solidFill>
        </p:grpSpPr>
        <p:sp>
          <p:nvSpPr>
            <p:cNvPr id="5" name="楕円 2">
              <a:extLst>
                <a:ext uri="{FF2B5EF4-FFF2-40B4-BE49-F238E27FC236}">
                  <a16:creationId xmlns:a16="http://schemas.microsoft.com/office/drawing/2014/main" id="{E13D7164-BB91-38D4-B7BC-14D84A005D02}"/>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6" name="楕円 3">
              <a:extLst>
                <a:ext uri="{FF2B5EF4-FFF2-40B4-BE49-F238E27FC236}">
                  <a16:creationId xmlns:a16="http://schemas.microsoft.com/office/drawing/2014/main" id="{594BC60C-4DD2-81D5-150C-B4FE07B3F664}"/>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 name="楕円 4">
              <a:extLst>
                <a:ext uri="{FF2B5EF4-FFF2-40B4-BE49-F238E27FC236}">
                  <a16:creationId xmlns:a16="http://schemas.microsoft.com/office/drawing/2014/main" id="{E0179FAE-F900-0B05-FA50-D7DCF97E8640}"/>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8" name="楕円 5">
              <a:extLst>
                <a:ext uri="{FF2B5EF4-FFF2-40B4-BE49-F238E27FC236}">
                  <a16:creationId xmlns:a16="http://schemas.microsoft.com/office/drawing/2014/main" id="{5913BA2A-CD98-4DE7-5B61-831D2984D718}"/>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14" name="グループ化 34">
            <a:extLst>
              <a:ext uri="{FF2B5EF4-FFF2-40B4-BE49-F238E27FC236}">
                <a16:creationId xmlns:a16="http://schemas.microsoft.com/office/drawing/2014/main" id="{C3982C9F-D532-BD59-26F8-B7644A6FEDED}"/>
              </a:ext>
            </a:extLst>
          </p:cNvPr>
          <p:cNvGrpSpPr/>
          <p:nvPr/>
        </p:nvGrpSpPr>
        <p:grpSpPr>
          <a:xfrm>
            <a:off x="3207631" y="3772564"/>
            <a:ext cx="1289237" cy="321274"/>
            <a:chOff x="630197" y="1841158"/>
            <a:chExt cx="1289237" cy="321274"/>
          </a:xfrm>
          <a:solidFill>
            <a:schemeClr val="accent3">
              <a:lumMod val="40000"/>
              <a:lumOff val="60000"/>
            </a:schemeClr>
          </a:solidFill>
        </p:grpSpPr>
        <p:sp>
          <p:nvSpPr>
            <p:cNvPr id="15" name="楕円 35">
              <a:extLst>
                <a:ext uri="{FF2B5EF4-FFF2-40B4-BE49-F238E27FC236}">
                  <a16:creationId xmlns:a16="http://schemas.microsoft.com/office/drawing/2014/main" id="{C37AB840-8D76-C3AC-8277-4EE7EB5BC40A}"/>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6" name="楕円 36">
              <a:extLst>
                <a:ext uri="{FF2B5EF4-FFF2-40B4-BE49-F238E27FC236}">
                  <a16:creationId xmlns:a16="http://schemas.microsoft.com/office/drawing/2014/main" id="{627D5DB9-AE48-A1C4-8BC1-B97D00D3016A}"/>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7" name="楕円 37">
              <a:extLst>
                <a:ext uri="{FF2B5EF4-FFF2-40B4-BE49-F238E27FC236}">
                  <a16:creationId xmlns:a16="http://schemas.microsoft.com/office/drawing/2014/main" id="{8B3B0F36-98E1-9C5E-129A-A8430C19A058}"/>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18" name="楕円 38">
              <a:extLst>
                <a:ext uri="{FF2B5EF4-FFF2-40B4-BE49-F238E27FC236}">
                  <a16:creationId xmlns:a16="http://schemas.microsoft.com/office/drawing/2014/main" id="{D1D734F5-E991-C378-12DF-F45B506DB525}"/>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19" name="グループ化 39">
            <a:extLst>
              <a:ext uri="{FF2B5EF4-FFF2-40B4-BE49-F238E27FC236}">
                <a16:creationId xmlns:a16="http://schemas.microsoft.com/office/drawing/2014/main" id="{3137F68F-901B-8579-1B56-B1427C77139F}"/>
              </a:ext>
            </a:extLst>
          </p:cNvPr>
          <p:cNvGrpSpPr/>
          <p:nvPr/>
        </p:nvGrpSpPr>
        <p:grpSpPr>
          <a:xfrm>
            <a:off x="3197403" y="5125360"/>
            <a:ext cx="1289237" cy="321274"/>
            <a:chOff x="630197" y="1841158"/>
            <a:chExt cx="1289237" cy="321274"/>
          </a:xfrm>
          <a:solidFill>
            <a:schemeClr val="accent3">
              <a:lumMod val="40000"/>
              <a:lumOff val="60000"/>
            </a:schemeClr>
          </a:solidFill>
        </p:grpSpPr>
        <p:sp>
          <p:nvSpPr>
            <p:cNvPr id="20" name="楕円 40">
              <a:extLst>
                <a:ext uri="{FF2B5EF4-FFF2-40B4-BE49-F238E27FC236}">
                  <a16:creationId xmlns:a16="http://schemas.microsoft.com/office/drawing/2014/main" id="{15F7BABB-993F-11AF-74C5-9B079F33E8CE}"/>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1" name="楕円 41">
              <a:extLst>
                <a:ext uri="{FF2B5EF4-FFF2-40B4-BE49-F238E27FC236}">
                  <a16:creationId xmlns:a16="http://schemas.microsoft.com/office/drawing/2014/main" id="{21A6A16F-1D1A-E10A-2F7D-F9E5CA132D96}"/>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2" name="楕円 42">
              <a:extLst>
                <a:ext uri="{FF2B5EF4-FFF2-40B4-BE49-F238E27FC236}">
                  <a16:creationId xmlns:a16="http://schemas.microsoft.com/office/drawing/2014/main" id="{CCC17734-B700-9569-5596-43E6FC926F54}"/>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3" name="楕円 43">
              <a:extLst>
                <a:ext uri="{FF2B5EF4-FFF2-40B4-BE49-F238E27FC236}">
                  <a16:creationId xmlns:a16="http://schemas.microsoft.com/office/drawing/2014/main" id="{6866B980-9512-795D-347A-11179AA0B8BA}"/>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24" name="グループ化 44">
            <a:extLst>
              <a:ext uri="{FF2B5EF4-FFF2-40B4-BE49-F238E27FC236}">
                <a16:creationId xmlns:a16="http://schemas.microsoft.com/office/drawing/2014/main" id="{310E647C-E6E2-93FE-E252-934409029CD1}"/>
              </a:ext>
            </a:extLst>
          </p:cNvPr>
          <p:cNvGrpSpPr/>
          <p:nvPr/>
        </p:nvGrpSpPr>
        <p:grpSpPr>
          <a:xfrm>
            <a:off x="3201775" y="1393938"/>
            <a:ext cx="1289237" cy="321274"/>
            <a:chOff x="630197" y="1841158"/>
            <a:chExt cx="1289237" cy="321274"/>
          </a:xfrm>
          <a:solidFill>
            <a:schemeClr val="accent3">
              <a:lumMod val="40000"/>
              <a:lumOff val="60000"/>
            </a:schemeClr>
          </a:solidFill>
        </p:grpSpPr>
        <p:sp>
          <p:nvSpPr>
            <p:cNvPr id="25" name="楕円 45">
              <a:extLst>
                <a:ext uri="{FF2B5EF4-FFF2-40B4-BE49-F238E27FC236}">
                  <a16:creationId xmlns:a16="http://schemas.microsoft.com/office/drawing/2014/main" id="{CDE55B08-2A79-FF1E-2340-365B2BB83388}"/>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6" name="楕円 46">
              <a:extLst>
                <a:ext uri="{FF2B5EF4-FFF2-40B4-BE49-F238E27FC236}">
                  <a16:creationId xmlns:a16="http://schemas.microsoft.com/office/drawing/2014/main" id="{E578581C-7BBB-29CF-AA14-04849DCECDD7}"/>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7" name="楕円 47">
              <a:extLst>
                <a:ext uri="{FF2B5EF4-FFF2-40B4-BE49-F238E27FC236}">
                  <a16:creationId xmlns:a16="http://schemas.microsoft.com/office/drawing/2014/main" id="{58607FF6-0EFB-3011-7BE6-5F5FCDA70F5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8" name="楕円 48">
              <a:extLst>
                <a:ext uri="{FF2B5EF4-FFF2-40B4-BE49-F238E27FC236}">
                  <a16:creationId xmlns:a16="http://schemas.microsoft.com/office/drawing/2014/main" id="{E3FCC91E-36EC-4812-AB8A-1852AC0FB812}"/>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29" name="グループ化 49">
            <a:extLst>
              <a:ext uri="{FF2B5EF4-FFF2-40B4-BE49-F238E27FC236}">
                <a16:creationId xmlns:a16="http://schemas.microsoft.com/office/drawing/2014/main" id="{E1265B1E-DF16-C630-67ED-48FD1952A8E8}"/>
              </a:ext>
            </a:extLst>
          </p:cNvPr>
          <p:cNvGrpSpPr/>
          <p:nvPr/>
        </p:nvGrpSpPr>
        <p:grpSpPr>
          <a:xfrm>
            <a:off x="3201084" y="2760005"/>
            <a:ext cx="1289237" cy="321274"/>
            <a:chOff x="630197" y="1841158"/>
            <a:chExt cx="1289237" cy="321274"/>
          </a:xfrm>
          <a:solidFill>
            <a:schemeClr val="accent3">
              <a:lumMod val="40000"/>
              <a:lumOff val="60000"/>
            </a:schemeClr>
          </a:solidFill>
        </p:grpSpPr>
        <p:sp>
          <p:nvSpPr>
            <p:cNvPr id="30" name="楕円 50">
              <a:extLst>
                <a:ext uri="{FF2B5EF4-FFF2-40B4-BE49-F238E27FC236}">
                  <a16:creationId xmlns:a16="http://schemas.microsoft.com/office/drawing/2014/main" id="{5C729BF5-5657-58D1-7D58-7E3EF8836165}"/>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1" name="楕円 51">
              <a:extLst>
                <a:ext uri="{FF2B5EF4-FFF2-40B4-BE49-F238E27FC236}">
                  <a16:creationId xmlns:a16="http://schemas.microsoft.com/office/drawing/2014/main" id="{0318F100-FD76-D26F-1B1D-60530211B4C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32" name="楕円 52">
              <a:extLst>
                <a:ext uri="{FF2B5EF4-FFF2-40B4-BE49-F238E27FC236}">
                  <a16:creationId xmlns:a16="http://schemas.microsoft.com/office/drawing/2014/main" id="{925903D5-D083-73C9-A0F7-59EA2840E031}"/>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3" name="楕円 53">
              <a:extLst>
                <a:ext uri="{FF2B5EF4-FFF2-40B4-BE49-F238E27FC236}">
                  <a16:creationId xmlns:a16="http://schemas.microsoft.com/office/drawing/2014/main" id="{576222A5-5E9C-502E-DE79-4E8ADABC0DD4}"/>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34" name="グループ化 54">
            <a:extLst>
              <a:ext uri="{FF2B5EF4-FFF2-40B4-BE49-F238E27FC236}">
                <a16:creationId xmlns:a16="http://schemas.microsoft.com/office/drawing/2014/main" id="{56B508D8-0C8C-68D5-C3A7-C936001F6763}"/>
              </a:ext>
            </a:extLst>
          </p:cNvPr>
          <p:cNvGrpSpPr/>
          <p:nvPr/>
        </p:nvGrpSpPr>
        <p:grpSpPr>
          <a:xfrm>
            <a:off x="3207631" y="4121417"/>
            <a:ext cx="1289237" cy="321274"/>
            <a:chOff x="630197" y="1841158"/>
            <a:chExt cx="1289237" cy="321274"/>
          </a:xfrm>
          <a:solidFill>
            <a:schemeClr val="accent3">
              <a:lumMod val="40000"/>
              <a:lumOff val="60000"/>
            </a:schemeClr>
          </a:solidFill>
        </p:grpSpPr>
        <p:sp>
          <p:nvSpPr>
            <p:cNvPr id="35" name="楕円 55">
              <a:extLst>
                <a:ext uri="{FF2B5EF4-FFF2-40B4-BE49-F238E27FC236}">
                  <a16:creationId xmlns:a16="http://schemas.microsoft.com/office/drawing/2014/main" id="{BBD43078-7D0F-23C5-DA07-D3A694D6374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6" name="楕円 56">
              <a:extLst>
                <a:ext uri="{FF2B5EF4-FFF2-40B4-BE49-F238E27FC236}">
                  <a16:creationId xmlns:a16="http://schemas.microsoft.com/office/drawing/2014/main" id="{0E99438D-95C4-F8ED-5110-6650A188815D}"/>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37" name="楕円 57">
              <a:extLst>
                <a:ext uri="{FF2B5EF4-FFF2-40B4-BE49-F238E27FC236}">
                  <a16:creationId xmlns:a16="http://schemas.microsoft.com/office/drawing/2014/main" id="{20022216-8B26-50B1-60D0-8F1DD83E96A5}"/>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38" name="楕円 58">
              <a:extLst>
                <a:ext uri="{FF2B5EF4-FFF2-40B4-BE49-F238E27FC236}">
                  <a16:creationId xmlns:a16="http://schemas.microsoft.com/office/drawing/2014/main" id="{329DC0B3-662A-C26B-63DD-D34FE38C9D73}"/>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39" name="グループ化 59">
            <a:extLst>
              <a:ext uri="{FF2B5EF4-FFF2-40B4-BE49-F238E27FC236}">
                <a16:creationId xmlns:a16="http://schemas.microsoft.com/office/drawing/2014/main" id="{E6879C3C-FF36-5480-FB33-2EEDA391F8EC}"/>
              </a:ext>
            </a:extLst>
          </p:cNvPr>
          <p:cNvGrpSpPr/>
          <p:nvPr/>
        </p:nvGrpSpPr>
        <p:grpSpPr>
          <a:xfrm>
            <a:off x="3203848" y="5459373"/>
            <a:ext cx="1289237" cy="321274"/>
            <a:chOff x="630197" y="1841158"/>
            <a:chExt cx="1289237" cy="321274"/>
          </a:xfrm>
          <a:solidFill>
            <a:schemeClr val="accent3">
              <a:lumMod val="40000"/>
              <a:lumOff val="60000"/>
            </a:schemeClr>
          </a:solidFill>
        </p:grpSpPr>
        <p:sp>
          <p:nvSpPr>
            <p:cNvPr id="40" name="楕円 60">
              <a:extLst>
                <a:ext uri="{FF2B5EF4-FFF2-40B4-BE49-F238E27FC236}">
                  <a16:creationId xmlns:a16="http://schemas.microsoft.com/office/drawing/2014/main" id="{779B62EC-9A5E-3834-9DF4-49BEADDB0B1B}"/>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1" name="楕円 61">
              <a:extLst>
                <a:ext uri="{FF2B5EF4-FFF2-40B4-BE49-F238E27FC236}">
                  <a16:creationId xmlns:a16="http://schemas.microsoft.com/office/drawing/2014/main" id="{804F08CC-9933-DA86-0290-1FE2580D7314}"/>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2" name="楕円 62">
              <a:extLst>
                <a:ext uri="{FF2B5EF4-FFF2-40B4-BE49-F238E27FC236}">
                  <a16:creationId xmlns:a16="http://schemas.microsoft.com/office/drawing/2014/main" id="{3BEFA3DE-8BDA-3647-86E2-17F42A7AD911}"/>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3" name="楕円 63">
              <a:extLst>
                <a:ext uri="{FF2B5EF4-FFF2-40B4-BE49-F238E27FC236}">
                  <a16:creationId xmlns:a16="http://schemas.microsoft.com/office/drawing/2014/main" id="{23CB6828-2E20-034A-CA81-29E5A9F13BD1}"/>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44" name="グループ化 64">
            <a:extLst>
              <a:ext uri="{FF2B5EF4-FFF2-40B4-BE49-F238E27FC236}">
                <a16:creationId xmlns:a16="http://schemas.microsoft.com/office/drawing/2014/main" id="{86FEE201-B7F3-A358-A3D6-7BD7959D174D}"/>
              </a:ext>
            </a:extLst>
          </p:cNvPr>
          <p:cNvGrpSpPr/>
          <p:nvPr/>
        </p:nvGrpSpPr>
        <p:grpSpPr>
          <a:xfrm>
            <a:off x="3201775" y="1733751"/>
            <a:ext cx="1289237" cy="321274"/>
            <a:chOff x="630197" y="1841158"/>
            <a:chExt cx="1289237" cy="321274"/>
          </a:xfrm>
          <a:solidFill>
            <a:schemeClr val="accent3">
              <a:lumMod val="40000"/>
              <a:lumOff val="60000"/>
            </a:schemeClr>
          </a:solidFill>
        </p:grpSpPr>
        <p:sp>
          <p:nvSpPr>
            <p:cNvPr id="45" name="楕円 65">
              <a:extLst>
                <a:ext uri="{FF2B5EF4-FFF2-40B4-BE49-F238E27FC236}">
                  <a16:creationId xmlns:a16="http://schemas.microsoft.com/office/drawing/2014/main" id="{1B8EFCEE-5578-DD67-3F56-6E87FDCA258E}"/>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6" name="楕円 66">
              <a:extLst>
                <a:ext uri="{FF2B5EF4-FFF2-40B4-BE49-F238E27FC236}">
                  <a16:creationId xmlns:a16="http://schemas.microsoft.com/office/drawing/2014/main" id="{96338592-748D-3D44-BD1E-73C8D3BEC8E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7" name="楕円 67">
              <a:extLst>
                <a:ext uri="{FF2B5EF4-FFF2-40B4-BE49-F238E27FC236}">
                  <a16:creationId xmlns:a16="http://schemas.microsoft.com/office/drawing/2014/main" id="{24EC62C7-7EA6-2427-21EB-BDB1D4B3769F}"/>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8" name="楕円 68">
              <a:extLst>
                <a:ext uri="{FF2B5EF4-FFF2-40B4-BE49-F238E27FC236}">
                  <a16:creationId xmlns:a16="http://schemas.microsoft.com/office/drawing/2014/main" id="{B988762E-77D6-9490-B9AF-FFEC2B247084}"/>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49" name="グループ化 69">
            <a:extLst>
              <a:ext uri="{FF2B5EF4-FFF2-40B4-BE49-F238E27FC236}">
                <a16:creationId xmlns:a16="http://schemas.microsoft.com/office/drawing/2014/main" id="{EE13EF26-0DD6-8630-8AD9-1DF565622E3A}"/>
              </a:ext>
            </a:extLst>
          </p:cNvPr>
          <p:cNvGrpSpPr/>
          <p:nvPr/>
        </p:nvGrpSpPr>
        <p:grpSpPr>
          <a:xfrm>
            <a:off x="3207631" y="3096378"/>
            <a:ext cx="1289237" cy="321274"/>
            <a:chOff x="630197" y="1841158"/>
            <a:chExt cx="1289237" cy="321274"/>
          </a:xfrm>
          <a:solidFill>
            <a:schemeClr val="accent3">
              <a:lumMod val="40000"/>
              <a:lumOff val="60000"/>
            </a:schemeClr>
          </a:solidFill>
        </p:grpSpPr>
        <p:sp>
          <p:nvSpPr>
            <p:cNvPr id="50" name="楕円 70">
              <a:extLst>
                <a:ext uri="{FF2B5EF4-FFF2-40B4-BE49-F238E27FC236}">
                  <a16:creationId xmlns:a16="http://schemas.microsoft.com/office/drawing/2014/main" id="{CE161003-E28F-E832-A3F6-41E54A65E56E}"/>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1" name="楕円 71">
              <a:extLst>
                <a:ext uri="{FF2B5EF4-FFF2-40B4-BE49-F238E27FC236}">
                  <a16:creationId xmlns:a16="http://schemas.microsoft.com/office/drawing/2014/main" id="{C422B559-8F5D-9278-2764-D63FAA386A2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2" name="楕円 72">
              <a:extLst>
                <a:ext uri="{FF2B5EF4-FFF2-40B4-BE49-F238E27FC236}">
                  <a16:creationId xmlns:a16="http://schemas.microsoft.com/office/drawing/2014/main" id="{3C185507-A8EE-B66E-9526-B00EB058C259}"/>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3" name="楕円 73">
              <a:extLst>
                <a:ext uri="{FF2B5EF4-FFF2-40B4-BE49-F238E27FC236}">
                  <a16:creationId xmlns:a16="http://schemas.microsoft.com/office/drawing/2014/main" id="{422AFBA5-1708-7550-D24F-DC847D7936EC}"/>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54" name="グループ化 74">
            <a:extLst>
              <a:ext uri="{FF2B5EF4-FFF2-40B4-BE49-F238E27FC236}">
                <a16:creationId xmlns:a16="http://schemas.microsoft.com/office/drawing/2014/main" id="{99A3CC75-5352-1A9E-7421-45CB5038F6BB}"/>
              </a:ext>
            </a:extLst>
          </p:cNvPr>
          <p:cNvGrpSpPr/>
          <p:nvPr/>
        </p:nvGrpSpPr>
        <p:grpSpPr>
          <a:xfrm>
            <a:off x="3207631" y="4457462"/>
            <a:ext cx="1289237" cy="321274"/>
            <a:chOff x="630197" y="1841158"/>
            <a:chExt cx="1289237" cy="321274"/>
          </a:xfrm>
          <a:solidFill>
            <a:schemeClr val="accent3">
              <a:lumMod val="40000"/>
              <a:lumOff val="60000"/>
            </a:schemeClr>
          </a:solidFill>
        </p:grpSpPr>
        <p:sp>
          <p:nvSpPr>
            <p:cNvPr id="55" name="楕円 75">
              <a:extLst>
                <a:ext uri="{FF2B5EF4-FFF2-40B4-BE49-F238E27FC236}">
                  <a16:creationId xmlns:a16="http://schemas.microsoft.com/office/drawing/2014/main" id="{E6BDF1A5-C570-1AA6-4C66-13521DA2472A}"/>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6" name="楕円 76">
              <a:extLst>
                <a:ext uri="{FF2B5EF4-FFF2-40B4-BE49-F238E27FC236}">
                  <a16:creationId xmlns:a16="http://schemas.microsoft.com/office/drawing/2014/main" id="{7CC09AE4-27C8-17E4-F291-3CA4D6161B93}"/>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7" name="楕円 77">
              <a:extLst>
                <a:ext uri="{FF2B5EF4-FFF2-40B4-BE49-F238E27FC236}">
                  <a16:creationId xmlns:a16="http://schemas.microsoft.com/office/drawing/2014/main" id="{6AD3AFD2-E517-F51C-BDAA-38420B8F4371}"/>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8" name="楕円 78">
              <a:extLst>
                <a:ext uri="{FF2B5EF4-FFF2-40B4-BE49-F238E27FC236}">
                  <a16:creationId xmlns:a16="http://schemas.microsoft.com/office/drawing/2014/main" id="{EA5AA889-FC17-1BA2-FE81-AD128A166FCD}"/>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59" name="グループ化 79">
            <a:extLst>
              <a:ext uri="{FF2B5EF4-FFF2-40B4-BE49-F238E27FC236}">
                <a16:creationId xmlns:a16="http://schemas.microsoft.com/office/drawing/2014/main" id="{2D73AA89-AA35-C5BF-C3F2-D9CA8068DAA9}"/>
              </a:ext>
            </a:extLst>
          </p:cNvPr>
          <p:cNvGrpSpPr/>
          <p:nvPr/>
        </p:nvGrpSpPr>
        <p:grpSpPr>
          <a:xfrm>
            <a:off x="3207913" y="5791226"/>
            <a:ext cx="1289237" cy="321274"/>
            <a:chOff x="630197" y="1841158"/>
            <a:chExt cx="1289237" cy="321274"/>
          </a:xfrm>
          <a:solidFill>
            <a:schemeClr val="accent3">
              <a:lumMod val="40000"/>
              <a:lumOff val="60000"/>
            </a:schemeClr>
          </a:solidFill>
        </p:grpSpPr>
        <p:sp>
          <p:nvSpPr>
            <p:cNvPr id="60" name="楕円 80">
              <a:extLst>
                <a:ext uri="{FF2B5EF4-FFF2-40B4-BE49-F238E27FC236}">
                  <a16:creationId xmlns:a16="http://schemas.microsoft.com/office/drawing/2014/main" id="{CEE3130B-48F9-1EFF-96F6-3769D8E2605C}"/>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1" name="楕円 81">
              <a:extLst>
                <a:ext uri="{FF2B5EF4-FFF2-40B4-BE49-F238E27FC236}">
                  <a16:creationId xmlns:a16="http://schemas.microsoft.com/office/drawing/2014/main" id="{4864CBA4-1F49-156E-7850-49F984526D1D}"/>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62" name="楕円 82">
              <a:extLst>
                <a:ext uri="{FF2B5EF4-FFF2-40B4-BE49-F238E27FC236}">
                  <a16:creationId xmlns:a16="http://schemas.microsoft.com/office/drawing/2014/main" id="{9A1BC1FF-28C5-2F0D-5A53-4AAB688F76B1}"/>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3" name="楕円 83">
              <a:extLst>
                <a:ext uri="{FF2B5EF4-FFF2-40B4-BE49-F238E27FC236}">
                  <a16:creationId xmlns:a16="http://schemas.microsoft.com/office/drawing/2014/main" id="{4DE095D6-61AF-3BF5-425E-32AF4990D116}"/>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64" name="グループ化 84">
            <a:extLst>
              <a:ext uri="{FF2B5EF4-FFF2-40B4-BE49-F238E27FC236}">
                <a16:creationId xmlns:a16="http://schemas.microsoft.com/office/drawing/2014/main" id="{2FD49CB2-09A5-F59E-D62D-BE2A83A0AF34}"/>
              </a:ext>
            </a:extLst>
          </p:cNvPr>
          <p:cNvGrpSpPr/>
          <p:nvPr/>
        </p:nvGrpSpPr>
        <p:grpSpPr>
          <a:xfrm>
            <a:off x="3201775" y="2080379"/>
            <a:ext cx="1289237" cy="321274"/>
            <a:chOff x="630197" y="1841158"/>
            <a:chExt cx="1289237" cy="321274"/>
          </a:xfrm>
          <a:solidFill>
            <a:schemeClr val="accent3">
              <a:lumMod val="40000"/>
              <a:lumOff val="60000"/>
            </a:schemeClr>
          </a:solidFill>
        </p:grpSpPr>
        <p:sp>
          <p:nvSpPr>
            <p:cNvPr id="65" name="楕円 85">
              <a:extLst>
                <a:ext uri="{FF2B5EF4-FFF2-40B4-BE49-F238E27FC236}">
                  <a16:creationId xmlns:a16="http://schemas.microsoft.com/office/drawing/2014/main" id="{B83FF54C-F3F5-94FE-B1B0-4BD5A8FA47C2}"/>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6" name="楕円 86">
              <a:extLst>
                <a:ext uri="{FF2B5EF4-FFF2-40B4-BE49-F238E27FC236}">
                  <a16:creationId xmlns:a16="http://schemas.microsoft.com/office/drawing/2014/main" id="{292574DD-53E6-8170-BC24-DD578F2558A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7" name="楕円 87">
              <a:extLst>
                <a:ext uri="{FF2B5EF4-FFF2-40B4-BE49-F238E27FC236}">
                  <a16:creationId xmlns:a16="http://schemas.microsoft.com/office/drawing/2014/main" id="{DAEB5A3D-E28A-6800-9906-E2FCC1A3180C}"/>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68" name="楕円 88">
              <a:extLst>
                <a:ext uri="{FF2B5EF4-FFF2-40B4-BE49-F238E27FC236}">
                  <a16:creationId xmlns:a16="http://schemas.microsoft.com/office/drawing/2014/main" id="{403DCCF8-1CD8-D99F-CB4A-2102E5C96FE5}"/>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69" name="グループ化 89">
            <a:extLst>
              <a:ext uri="{FF2B5EF4-FFF2-40B4-BE49-F238E27FC236}">
                <a16:creationId xmlns:a16="http://schemas.microsoft.com/office/drawing/2014/main" id="{D0B248B2-11BF-1C99-B3EF-207014953096}"/>
              </a:ext>
            </a:extLst>
          </p:cNvPr>
          <p:cNvGrpSpPr/>
          <p:nvPr/>
        </p:nvGrpSpPr>
        <p:grpSpPr>
          <a:xfrm>
            <a:off x="3205924" y="3440711"/>
            <a:ext cx="1289237" cy="321274"/>
            <a:chOff x="630197" y="1841158"/>
            <a:chExt cx="1289237" cy="321274"/>
          </a:xfrm>
          <a:solidFill>
            <a:schemeClr val="accent3">
              <a:lumMod val="40000"/>
              <a:lumOff val="60000"/>
            </a:schemeClr>
          </a:solidFill>
        </p:grpSpPr>
        <p:sp>
          <p:nvSpPr>
            <p:cNvPr id="70" name="楕円 90">
              <a:extLst>
                <a:ext uri="{FF2B5EF4-FFF2-40B4-BE49-F238E27FC236}">
                  <a16:creationId xmlns:a16="http://schemas.microsoft.com/office/drawing/2014/main" id="{8F43DD1B-88E9-2D7C-8A37-BC3671C13C1F}"/>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1" name="楕円 91">
              <a:extLst>
                <a:ext uri="{FF2B5EF4-FFF2-40B4-BE49-F238E27FC236}">
                  <a16:creationId xmlns:a16="http://schemas.microsoft.com/office/drawing/2014/main" id="{A2A52873-C3EE-2338-8086-A886FCC2FFFE}"/>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2" name="楕円 92">
              <a:extLst>
                <a:ext uri="{FF2B5EF4-FFF2-40B4-BE49-F238E27FC236}">
                  <a16:creationId xmlns:a16="http://schemas.microsoft.com/office/drawing/2014/main" id="{FBAD74BD-51FF-6D90-20E8-A7694185244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3" name="楕円 93">
              <a:extLst>
                <a:ext uri="{FF2B5EF4-FFF2-40B4-BE49-F238E27FC236}">
                  <a16:creationId xmlns:a16="http://schemas.microsoft.com/office/drawing/2014/main" id="{BC5665BF-C6B6-4816-5546-33827405B28D}"/>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74" name="グループ化 94">
            <a:extLst>
              <a:ext uri="{FF2B5EF4-FFF2-40B4-BE49-F238E27FC236}">
                <a16:creationId xmlns:a16="http://schemas.microsoft.com/office/drawing/2014/main" id="{A7354CBE-FFED-EEC0-2ACB-C57FEE67EA45}"/>
              </a:ext>
            </a:extLst>
          </p:cNvPr>
          <p:cNvGrpSpPr/>
          <p:nvPr/>
        </p:nvGrpSpPr>
        <p:grpSpPr>
          <a:xfrm>
            <a:off x="3198094" y="4793507"/>
            <a:ext cx="1289237" cy="321274"/>
            <a:chOff x="630197" y="1841158"/>
            <a:chExt cx="1289237" cy="321274"/>
          </a:xfrm>
          <a:solidFill>
            <a:schemeClr val="accent3">
              <a:lumMod val="40000"/>
              <a:lumOff val="60000"/>
            </a:schemeClr>
          </a:solidFill>
        </p:grpSpPr>
        <p:sp>
          <p:nvSpPr>
            <p:cNvPr id="75" name="楕円 95">
              <a:extLst>
                <a:ext uri="{FF2B5EF4-FFF2-40B4-BE49-F238E27FC236}">
                  <a16:creationId xmlns:a16="http://schemas.microsoft.com/office/drawing/2014/main" id="{6D049C88-C21E-16CF-AF5F-C89BD8DEE5C0}"/>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6" name="楕円 96">
              <a:extLst>
                <a:ext uri="{FF2B5EF4-FFF2-40B4-BE49-F238E27FC236}">
                  <a16:creationId xmlns:a16="http://schemas.microsoft.com/office/drawing/2014/main" id="{B7456FD1-B044-1A3A-AF51-14F84623129F}"/>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7" name="楕円 97">
              <a:extLst>
                <a:ext uri="{FF2B5EF4-FFF2-40B4-BE49-F238E27FC236}">
                  <a16:creationId xmlns:a16="http://schemas.microsoft.com/office/drawing/2014/main" id="{97AA64EC-A689-6BD3-F26C-8EBFF44344FD}"/>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8" name="楕円 98">
              <a:extLst>
                <a:ext uri="{FF2B5EF4-FFF2-40B4-BE49-F238E27FC236}">
                  <a16:creationId xmlns:a16="http://schemas.microsoft.com/office/drawing/2014/main" id="{A79BD413-913D-77C3-E2AF-8C62171CC50B}"/>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79" name="グループ化 99">
            <a:extLst>
              <a:ext uri="{FF2B5EF4-FFF2-40B4-BE49-F238E27FC236}">
                <a16:creationId xmlns:a16="http://schemas.microsoft.com/office/drawing/2014/main" id="{87EBADCA-6720-37D7-86DD-902E60A4668D}"/>
              </a:ext>
            </a:extLst>
          </p:cNvPr>
          <p:cNvGrpSpPr/>
          <p:nvPr/>
        </p:nvGrpSpPr>
        <p:grpSpPr>
          <a:xfrm>
            <a:off x="3203848" y="6131039"/>
            <a:ext cx="1289237" cy="321274"/>
            <a:chOff x="630197" y="1841158"/>
            <a:chExt cx="1289237" cy="321274"/>
          </a:xfrm>
          <a:solidFill>
            <a:schemeClr val="accent3">
              <a:lumMod val="40000"/>
              <a:lumOff val="60000"/>
            </a:schemeClr>
          </a:solidFill>
        </p:grpSpPr>
        <p:sp>
          <p:nvSpPr>
            <p:cNvPr id="80" name="楕円 100">
              <a:extLst>
                <a:ext uri="{FF2B5EF4-FFF2-40B4-BE49-F238E27FC236}">
                  <a16:creationId xmlns:a16="http://schemas.microsoft.com/office/drawing/2014/main" id="{0919C3CD-53E6-CD68-2586-82EBC8316DB2}"/>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1" name="楕円 101">
              <a:extLst>
                <a:ext uri="{FF2B5EF4-FFF2-40B4-BE49-F238E27FC236}">
                  <a16:creationId xmlns:a16="http://schemas.microsoft.com/office/drawing/2014/main" id="{640D0383-83AA-9824-F306-705EAE92A4AB}"/>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2" name="楕円 102">
              <a:extLst>
                <a:ext uri="{FF2B5EF4-FFF2-40B4-BE49-F238E27FC236}">
                  <a16:creationId xmlns:a16="http://schemas.microsoft.com/office/drawing/2014/main" id="{C3ACA6A1-1659-08D2-875F-D33392A62D32}"/>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3" name="楕円 103">
              <a:extLst>
                <a:ext uri="{FF2B5EF4-FFF2-40B4-BE49-F238E27FC236}">
                  <a16:creationId xmlns:a16="http://schemas.microsoft.com/office/drawing/2014/main" id="{2B61E7EB-3788-9BD4-D700-DC3E5CB591EB}"/>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sp>
        <p:nvSpPr>
          <p:cNvPr id="84" name="テキスト ボックス 83">
            <a:extLst>
              <a:ext uri="{FF2B5EF4-FFF2-40B4-BE49-F238E27FC236}">
                <a16:creationId xmlns:a16="http://schemas.microsoft.com/office/drawing/2014/main" id="{49598F90-CFBA-0278-67B8-C282C567F376}"/>
              </a:ext>
            </a:extLst>
          </p:cNvPr>
          <p:cNvSpPr txBox="1"/>
          <p:nvPr/>
        </p:nvSpPr>
        <p:spPr>
          <a:xfrm>
            <a:off x="3207443" y="812008"/>
            <a:ext cx="1412566" cy="276999"/>
          </a:xfrm>
          <a:prstGeom prst="rect">
            <a:avLst/>
          </a:prstGeom>
          <a:noFill/>
        </p:spPr>
        <p:txBody>
          <a:bodyPr wrap="none" rtlCol="0">
            <a:spAutoFit/>
          </a:bodyPr>
          <a:lstStyle/>
          <a:p>
            <a:pPr algn="ctr"/>
            <a:r>
              <a:rPr kumimoji="1" lang="en-US" altLang="ja-JP" sz="1200" dirty="0">
                <a:solidFill>
                  <a:srgbClr val="0070C0"/>
                </a:solidFill>
                <a:latin typeface="Meiryo" charset="-128"/>
                <a:ea typeface="Meiryo" charset="-128"/>
                <a:cs typeface="Meiryo" charset="-128"/>
              </a:rPr>
              <a:t>4</a:t>
            </a:r>
            <a:r>
              <a:rPr kumimoji="1" lang="ja-JP" altLang="en-US" sz="1200" dirty="0">
                <a:solidFill>
                  <a:srgbClr val="0070C0"/>
                </a:solidFill>
                <a:latin typeface="Meiryo" charset="-128"/>
                <a:ea typeface="Meiryo" charset="-128"/>
                <a:cs typeface="Meiryo" charset="-128"/>
              </a:rPr>
              <a:t>ビット（</a:t>
            </a:r>
            <a:r>
              <a:rPr kumimoji="1" lang="en-US" altLang="ja-JP" sz="1200" dirty="0">
                <a:solidFill>
                  <a:srgbClr val="0070C0"/>
                </a:solidFill>
                <a:latin typeface="Meiryo" charset="-128"/>
                <a:ea typeface="Meiryo" charset="-128"/>
                <a:cs typeface="Meiryo" charset="-128"/>
              </a:rPr>
              <a:t>4bits</a:t>
            </a:r>
            <a:r>
              <a:rPr kumimoji="1" lang="ja-JP" altLang="en-US" sz="1200" dirty="0">
                <a:solidFill>
                  <a:srgbClr val="0070C0"/>
                </a:solidFill>
                <a:latin typeface="Meiryo" charset="-128"/>
                <a:ea typeface="Meiryo" charset="-128"/>
                <a:cs typeface="Meiryo" charset="-128"/>
              </a:rPr>
              <a:t>）</a:t>
            </a:r>
          </a:p>
        </p:txBody>
      </p:sp>
      <p:sp>
        <p:nvSpPr>
          <p:cNvPr id="85" name="楕円 7">
            <a:extLst>
              <a:ext uri="{FF2B5EF4-FFF2-40B4-BE49-F238E27FC236}">
                <a16:creationId xmlns:a16="http://schemas.microsoft.com/office/drawing/2014/main" id="{502CC75F-3F15-BD39-B020-F2FF318F05D7}"/>
              </a:ext>
            </a:extLst>
          </p:cNvPr>
          <p:cNvSpPr/>
          <p:nvPr/>
        </p:nvSpPr>
        <p:spPr>
          <a:xfrm>
            <a:off x="5024835" y="3586583"/>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6" name="楕円 6">
            <a:extLst>
              <a:ext uri="{FF2B5EF4-FFF2-40B4-BE49-F238E27FC236}">
                <a16:creationId xmlns:a16="http://schemas.microsoft.com/office/drawing/2014/main" id="{837CC8BD-8488-8290-3F2F-BD79302F5A71}"/>
              </a:ext>
            </a:extLst>
          </p:cNvPr>
          <p:cNvSpPr/>
          <p:nvPr/>
        </p:nvSpPr>
        <p:spPr>
          <a:xfrm>
            <a:off x="5024835" y="3586582"/>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7" name="楕円 7">
            <a:extLst>
              <a:ext uri="{FF2B5EF4-FFF2-40B4-BE49-F238E27FC236}">
                <a16:creationId xmlns:a16="http://schemas.microsoft.com/office/drawing/2014/main" id="{E6AF4D6B-9A9C-F44F-B661-1D03EC3631BD}"/>
              </a:ext>
            </a:extLst>
          </p:cNvPr>
          <p:cNvSpPr/>
          <p:nvPr/>
        </p:nvSpPr>
        <p:spPr>
          <a:xfrm>
            <a:off x="5364088" y="3593070"/>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8" name="楕円 6">
            <a:extLst>
              <a:ext uri="{FF2B5EF4-FFF2-40B4-BE49-F238E27FC236}">
                <a16:creationId xmlns:a16="http://schemas.microsoft.com/office/drawing/2014/main" id="{06BCC3CC-75A4-6C85-D6AF-E3B6028B93FE}"/>
              </a:ext>
            </a:extLst>
          </p:cNvPr>
          <p:cNvSpPr/>
          <p:nvPr/>
        </p:nvSpPr>
        <p:spPr>
          <a:xfrm>
            <a:off x="5364088" y="3593069"/>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9" name="楕円 7">
            <a:extLst>
              <a:ext uri="{FF2B5EF4-FFF2-40B4-BE49-F238E27FC236}">
                <a16:creationId xmlns:a16="http://schemas.microsoft.com/office/drawing/2014/main" id="{69211B31-AA88-F36E-4499-3B5015B48C06}"/>
              </a:ext>
            </a:extLst>
          </p:cNvPr>
          <p:cNvSpPr/>
          <p:nvPr/>
        </p:nvSpPr>
        <p:spPr>
          <a:xfrm>
            <a:off x="5698719" y="3594768"/>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90" name="楕円 6">
            <a:extLst>
              <a:ext uri="{FF2B5EF4-FFF2-40B4-BE49-F238E27FC236}">
                <a16:creationId xmlns:a16="http://schemas.microsoft.com/office/drawing/2014/main" id="{0027A9D9-6CAF-F622-F617-922F215B6C85}"/>
              </a:ext>
            </a:extLst>
          </p:cNvPr>
          <p:cNvSpPr/>
          <p:nvPr/>
        </p:nvSpPr>
        <p:spPr>
          <a:xfrm>
            <a:off x="5698719" y="3593069"/>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91" name="楕円 7">
            <a:extLst>
              <a:ext uri="{FF2B5EF4-FFF2-40B4-BE49-F238E27FC236}">
                <a16:creationId xmlns:a16="http://schemas.microsoft.com/office/drawing/2014/main" id="{B890CE59-0BF3-EB32-3D13-277036759D23}"/>
              </a:ext>
            </a:extLst>
          </p:cNvPr>
          <p:cNvSpPr/>
          <p:nvPr/>
        </p:nvSpPr>
        <p:spPr>
          <a:xfrm>
            <a:off x="6054971" y="3593580"/>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92" name="楕円 6">
            <a:extLst>
              <a:ext uri="{FF2B5EF4-FFF2-40B4-BE49-F238E27FC236}">
                <a16:creationId xmlns:a16="http://schemas.microsoft.com/office/drawing/2014/main" id="{4C302DFC-FE66-08C4-80AB-A52D8BB7A515}"/>
              </a:ext>
            </a:extLst>
          </p:cNvPr>
          <p:cNvSpPr/>
          <p:nvPr/>
        </p:nvSpPr>
        <p:spPr>
          <a:xfrm>
            <a:off x="6057740" y="3593069"/>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93" name="テキスト ボックス 92">
            <a:extLst>
              <a:ext uri="{FF2B5EF4-FFF2-40B4-BE49-F238E27FC236}">
                <a16:creationId xmlns:a16="http://schemas.microsoft.com/office/drawing/2014/main" id="{44A91D19-EDDE-1AC6-5749-213035E44154}"/>
              </a:ext>
            </a:extLst>
          </p:cNvPr>
          <p:cNvSpPr txBox="1"/>
          <p:nvPr/>
        </p:nvSpPr>
        <p:spPr>
          <a:xfrm>
            <a:off x="4857882" y="3264975"/>
            <a:ext cx="1931940" cy="276999"/>
          </a:xfrm>
          <a:prstGeom prst="rect">
            <a:avLst/>
          </a:prstGeom>
          <a:noFill/>
        </p:spPr>
        <p:txBody>
          <a:bodyPr wrap="none" rtlCol="0">
            <a:spAutoFit/>
          </a:bodyPr>
          <a:lstStyle/>
          <a:p>
            <a:pPr algn="ctr"/>
            <a:r>
              <a:rPr kumimoji="1" lang="en-US" altLang="ja-JP" sz="1200" dirty="0">
                <a:solidFill>
                  <a:srgbClr val="0070C0"/>
                </a:solidFill>
                <a:latin typeface="Meiryo" charset="-128"/>
                <a:ea typeface="Meiryo" charset="-128"/>
                <a:cs typeface="Meiryo" charset="-128"/>
              </a:rPr>
              <a:t>4</a:t>
            </a:r>
            <a:r>
              <a:rPr kumimoji="1" lang="ja-JP" altLang="en-US" sz="1200" dirty="0">
                <a:solidFill>
                  <a:srgbClr val="0070C0"/>
                </a:solidFill>
                <a:latin typeface="Meiryo" charset="-128"/>
                <a:ea typeface="Meiryo" charset="-128"/>
                <a:cs typeface="Meiryo" charset="-128"/>
              </a:rPr>
              <a:t>量子ビット</a:t>
            </a:r>
            <a:r>
              <a:rPr kumimoji="1" lang="ja-JP" altLang="en-US" sz="1200">
                <a:solidFill>
                  <a:srgbClr val="0070C0"/>
                </a:solidFill>
                <a:latin typeface="Meiryo" charset="-128"/>
                <a:ea typeface="Meiryo" charset="-128"/>
                <a:cs typeface="Meiryo" charset="-128"/>
              </a:rPr>
              <a:t>（</a:t>
            </a:r>
            <a:r>
              <a:rPr kumimoji="1" lang="en-US" altLang="ja-JP" sz="1200" dirty="0">
                <a:solidFill>
                  <a:srgbClr val="0070C0"/>
                </a:solidFill>
                <a:latin typeface="Meiryo" charset="-128"/>
                <a:ea typeface="Meiryo" charset="-128"/>
                <a:cs typeface="Meiryo" charset="-128"/>
              </a:rPr>
              <a:t>4Qubits</a:t>
            </a:r>
            <a:r>
              <a:rPr kumimoji="1" lang="ja-JP" altLang="en-US" sz="1200" dirty="0">
                <a:solidFill>
                  <a:srgbClr val="0070C0"/>
                </a:solidFill>
                <a:latin typeface="Meiryo" charset="-128"/>
                <a:ea typeface="Meiryo" charset="-128"/>
                <a:cs typeface="Meiryo" charset="-128"/>
              </a:rPr>
              <a:t>）</a:t>
            </a:r>
          </a:p>
        </p:txBody>
      </p:sp>
      <p:sp>
        <p:nvSpPr>
          <p:cNvPr id="96" name="テキスト ボックス 95">
            <a:extLst>
              <a:ext uri="{FF2B5EF4-FFF2-40B4-BE49-F238E27FC236}">
                <a16:creationId xmlns:a16="http://schemas.microsoft.com/office/drawing/2014/main" id="{B6327BA8-8ED3-5AD7-3283-3D9A98DF8A85}"/>
              </a:ext>
            </a:extLst>
          </p:cNvPr>
          <p:cNvSpPr txBox="1"/>
          <p:nvPr/>
        </p:nvSpPr>
        <p:spPr>
          <a:xfrm>
            <a:off x="6785530" y="3565009"/>
            <a:ext cx="2031325" cy="461665"/>
          </a:xfrm>
          <a:prstGeom prst="rect">
            <a:avLst/>
          </a:prstGeom>
          <a:noFill/>
        </p:spPr>
        <p:txBody>
          <a:bodyPr wrap="none" rtlCol="0">
            <a:spAutoFit/>
          </a:bodyPr>
          <a:lstStyle/>
          <a:p>
            <a:r>
              <a:rPr kumimoji="1" lang="en-US" altLang="ja-JP" sz="1200" dirty="0">
                <a:solidFill>
                  <a:srgbClr val="0070C0"/>
                </a:solidFill>
                <a:latin typeface="Meiryo" panose="020B0604030504040204" pitchFamily="34" charset="-128"/>
                <a:ea typeface="Meiryo" panose="020B0604030504040204" pitchFamily="34" charset="-128"/>
              </a:rPr>
              <a:t>16</a:t>
            </a:r>
            <a:r>
              <a:rPr kumimoji="1" lang="ja-JP" altLang="en-US" sz="1200">
                <a:solidFill>
                  <a:srgbClr val="0070C0"/>
                </a:solidFill>
                <a:latin typeface="Meiryo" panose="020B0604030504040204" pitchFamily="34" charset="-128"/>
                <a:ea typeface="Meiryo" panose="020B0604030504040204" pitchFamily="34" charset="-128"/>
              </a:rPr>
              <a:t>通りのうちの全てを</a:t>
            </a:r>
            <a:endParaRPr kumimoji="1" lang="en-US" altLang="ja-JP" sz="1200" dirty="0">
              <a:solidFill>
                <a:srgbClr val="0070C0"/>
              </a:solidFill>
              <a:latin typeface="Meiryo" panose="020B0604030504040204" pitchFamily="34" charset="-128"/>
              <a:ea typeface="Meiryo" panose="020B0604030504040204" pitchFamily="34" charset="-128"/>
            </a:endParaRPr>
          </a:p>
          <a:p>
            <a:r>
              <a:rPr kumimoji="1" lang="ja-JP" altLang="en-US" sz="1200">
                <a:solidFill>
                  <a:srgbClr val="0070C0"/>
                </a:solidFill>
                <a:latin typeface="Meiryo" panose="020B0604030504040204" pitchFamily="34" charset="-128"/>
                <a:ea typeface="Meiryo" panose="020B0604030504040204" pitchFamily="34" charset="-128"/>
              </a:rPr>
              <a:t>（確率的に）同時に表せる</a:t>
            </a:r>
          </a:p>
        </p:txBody>
      </p:sp>
      <p:sp>
        <p:nvSpPr>
          <p:cNvPr id="98" name="右矢印 97">
            <a:extLst>
              <a:ext uri="{FF2B5EF4-FFF2-40B4-BE49-F238E27FC236}">
                <a16:creationId xmlns:a16="http://schemas.microsoft.com/office/drawing/2014/main" id="{627E1BD9-7584-3D18-231E-90B267BE87BF}"/>
              </a:ext>
            </a:extLst>
          </p:cNvPr>
          <p:cNvSpPr/>
          <p:nvPr/>
        </p:nvSpPr>
        <p:spPr>
          <a:xfrm rot="10800000">
            <a:off x="6438460" y="3593069"/>
            <a:ext cx="321274" cy="358352"/>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テキスト ボックス 99">
            <a:extLst>
              <a:ext uri="{FF2B5EF4-FFF2-40B4-BE49-F238E27FC236}">
                <a16:creationId xmlns:a16="http://schemas.microsoft.com/office/drawing/2014/main" id="{78A2FB79-44BF-FC0B-50C0-B7FC6373CDBD}"/>
              </a:ext>
            </a:extLst>
          </p:cNvPr>
          <p:cNvSpPr txBox="1"/>
          <p:nvPr/>
        </p:nvSpPr>
        <p:spPr>
          <a:xfrm>
            <a:off x="4691737" y="4012377"/>
            <a:ext cx="2223686" cy="461665"/>
          </a:xfrm>
          <a:prstGeom prst="rect">
            <a:avLst/>
          </a:prstGeom>
          <a:noFill/>
        </p:spPr>
        <p:txBody>
          <a:bodyPr wrap="none" rtlCol="0">
            <a:spAutoFit/>
          </a:bodyPr>
          <a:lstStyle/>
          <a:p>
            <a:pPr algn="ctr"/>
            <a:r>
              <a:rPr lang="ja-JP" altLang="en-US" sz="12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各量子ビットは「</a:t>
            </a:r>
            <a:r>
              <a:rPr lang="en-US" altLang="ja-JP" sz="12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0</a:t>
            </a:r>
            <a:r>
              <a:rPr lang="ja-JP" altLang="en-US" sz="12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」か「</a:t>
            </a:r>
            <a:r>
              <a:rPr lang="en-US" altLang="ja-JP" sz="12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a:t>
            </a:r>
            <a:r>
              <a:rPr lang="ja-JP" altLang="en-US" sz="12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endParaRPr lang="en-US" altLang="ja-JP" sz="12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の両方の値を同時にとる</a:t>
            </a:r>
            <a:endParaRPr kumimoji="1" lang="ja-JP" altLang="en-US" sz="12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107" name="グループ化 29">
            <a:extLst>
              <a:ext uri="{FF2B5EF4-FFF2-40B4-BE49-F238E27FC236}">
                <a16:creationId xmlns:a16="http://schemas.microsoft.com/office/drawing/2014/main" id="{C5F91D6F-D013-0BF0-0EE6-4028373D6C8A}"/>
              </a:ext>
            </a:extLst>
          </p:cNvPr>
          <p:cNvGrpSpPr/>
          <p:nvPr/>
        </p:nvGrpSpPr>
        <p:grpSpPr>
          <a:xfrm>
            <a:off x="3196712" y="2428725"/>
            <a:ext cx="1289237" cy="321274"/>
            <a:chOff x="630197" y="1841158"/>
            <a:chExt cx="1289237" cy="321274"/>
          </a:xfrm>
          <a:solidFill>
            <a:schemeClr val="accent3">
              <a:lumMod val="40000"/>
              <a:lumOff val="60000"/>
            </a:schemeClr>
          </a:solidFill>
        </p:grpSpPr>
        <p:sp>
          <p:nvSpPr>
            <p:cNvPr id="108" name="楕円 30">
              <a:extLst>
                <a:ext uri="{FF2B5EF4-FFF2-40B4-BE49-F238E27FC236}">
                  <a16:creationId xmlns:a16="http://schemas.microsoft.com/office/drawing/2014/main" id="{CE851EAD-A1C0-29F9-5355-1C25E195EC6D}"/>
                </a:ext>
              </a:extLst>
            </p:cNvPr>
            <p:cNvSpPr/>
            <p:nvPr/>
          </p:nvSpPr>
          <p:spPr>
            <a:xfrm>
              <a:off x="630197" y="1841158"/>
              <a:ext cx="321274" cy="321274"/>
            </a:xfrm>
            <a:prstGeom prst="ellipse">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09" name="楕円 31">
              <a:extLst>
                <a:ext uri="{FF2B5EF4-FFF2-40B4-BE49-F238E27FC236}">
                  <a16:creationId xmlns:a16="http://schemas.microsoft.com/office/drawing/2014/main" id="{3342F802-56E5-8B12-8955-4D7732E4AE5F}"/>
                </a:ext>
              </a:extLst>
            </p:cNvPr>
            <p:cNvSpPr/>
            <p:nvPr/>
          </p:nvSpPr>
          <p:spPr>
            <a:xfrm>
              <a:off x="952851" y="1841158"/>
              <a:ext cx="321274" cy="321274"/>
            </a:xfrm>
            <a:prstGeom prst="ellipse">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0" name="楕円 32">
              <a:extLst>
                <a:ext uri="{FF2B5EF4-FFF2-40B4-BE49-F238E27FC236}">
                  <a16:creationId xmlns:a16="http://schemas.microsoft.com/office/drawing/2014/main" id="{7591B947-0A3C-E79F-41F9-48EAAFE3BCFC}"/>
                </a:ext>
              </a:extLst>
            </p:cNvPr>
            <p:cNvSpPr/>
            <p:nvPr/>
          </p:nvSpPr>
          <p:spPr>
            <a:xfrm>
              <a:off x="1275505" y="1841158"/>
              <a:ext cx="321274" cy="321274"/>
            </a:xfrm>
            <a:prstGeom prst="ellipse">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111" name="楕円 33">
              <a:extLst>
                <a:ext uri="{FF2B5EF4-FFF2-40B4-BE49-F238E27FC236}">
                  <a16:creationId xmlns:a16="http://schemas.microsoft.com/office/drawing/2014/main" id="{C72C5673-9D6E-9695-31AF-56714ED9C6A9}"/>
                </a:ext>
              </a:extLst>
            </p:cNvPr>
            <p:cNvSpPr/>
            <p:nvPr/>
          </p:nvSpPr>
          <p:spPr>
            <a:xfrm>
              <a:off x="1598160" y="1841158"/>
              <a:ext cx="321274" cy="321274"/>
            </a:xfrm>
            <a:prstGeom prst="ellipse">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sp>
        <p:nvSpPr>
          <p:cNvPr id="106" name="下矢印 105">
            <a:extLst>
              <a:ext uri="{FF2B5EF4-FFF2-40B4-BE49-F238E27FC236}">
                <a16:creationId xmlns:a16="http://schemas.microsoft.com/office/drawing/2014/main" id="{0FA2626F-F8E9-AB51-E0F0-031D293CD497}"/>
              </a:ext>
            </a:extLst>
          </p:cNvPr>
          <p:cNvSpPr/>
          <p:nvPr/>
        </p:nvSpPr>
        <p:spPr>
          <a:xfrm>
            <a:off x="3490736" y="1171911"/>
            <a:ext cx="728168" cy="5150803"/>
          </a:xfrm>
          <a:prstGeom prst="downArrow">
            <a:avLst/>
          </a:prstGeom>
          <a:solidFill>
            <a:schemeClr val="accent3">
              <a:alpha val="4705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テキスト ボックス 94">
            <a:extLst>
              <a:ext uri="{FF2B5EF4-FFF2-40B4-BE49-F238E27FC236}">
                <a16:creationId xmlns:a16="http://schemas.microsoft.com/office/drawing/2014/main" id="{6ECB3C65-DDB7-023A-2AE4-13235A6B8A4A}"/>
              </a:ext>
            </a:extLst>
          </p:cNvPr>
          <p:cNvSpPr txBox="1"/>
          <p:nvPr/>
        </p:nvSpPr>
        <p:spPr>
          <a:xfrm>
            <a:off x="1031019" y="2349996"/>
            <a:ext cx="1704313" cy="461665"/>
          </a:xfrm>
          <a:prstGeom prst="rect">
            <a:avLst/>
          </a:prstGeom>
          <a:noFill/>
        </p:spPr>
        <p:txBody>
          <a:bodyPr wrap="none" rtlCol="0">
            <a:spAutoFit/>
          </a:bodyPr>
          <a:lstStyle/>
          <a:p>
            <a:pPr algn="r"/>
            <a:r>
              <a:rPr lang="en-US" altLang="ja-JP" sz="1200" dirty="0">
                <a:solidFill>
                  <a:schemeClr val="accent3">
                    <a:lumMod val="75000"/>
                  </a:schemeClr>
                </a:solidFill>
                <a:latin typeface="Meiryo" panose="020B0604030504040204" pitchFamily="34" charset="-128"/>
                <a:ea typeface="Meiryo" panose="020B0604030504040204" pitchFamily="34" charset="-128"/>
              </a:rPr>
              <a:t>1</a:t>
            </a:r>
            <a:r>
              <a:rPr lang="ja-JP" altLang="en-US" sz="1200">
                <a:solidFill>
                  <a:schemeClr val="accent3">
                    <a:lumMod val="75000"/>
                  </a:schemeClr>
                </a:solidFill>
                <a:latin typeface="Meiryo" panose="020B0604030504040204" pitchFamily="34" charset="-128"/>
                <a:ea typeface="Meiryo" panose="020B0604030504040204" pitchFamily="34" charset="-128"/>
              </a:rPr>
              <a:t>度に</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16</a:t>
            </a:r>
            <a:r>
              <a:rPr kumimoji="1" lang="ja-JP" altLang="en-US" sz="1200">
                <a:solidFill>
                  <a:schemeClr val="accent3">
                    <a:lumMod val="75000"/>
                  </a:schemeClr>
                </a:solidFill>
                <a:latin typeface="Meiryo" panose="020B0604030504040204" pitchFamily="34" charset="-128"/>
                <a:ea typeface="Meiryo" panose="020B0604030504040204" pitchFamily="34" charset="-128"/>
              </a:rPr>
              <a:t>通りのうちの</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a:p>
            <a:pPr algn="r"/>
            <a:r>
              <a:rPr kumimoji="1" lang="en-US" altLang="ja-JP" sz="1200" dirty="0">
                <a:solidFill>
                  <a:schemeClr val="accent3">
                    <a:lumMod val="75000"/>
                  </a:schemeClr>
                </a:solidFill>
                <a:latin typeface="Meiryo" panose="020B0604030504040204" pitchFamily="34" charset="-128"/>
                <a:ea typeface="Meiryo" panose="020B0604030504040204" pitchFamily="34" charset="-128"/>
              </a:rPr>
              <a:t>1</a:t>
            </a:r>
            <a:r>
              <a:rPr kumimoji="1" lang="ja-JP" altLang="en-US" sz="1200">
                <a:solidFill>
                  <a:schemeClr val="accent3">
                    <a:lumMod val="75000"/>
                  </a:schemeClr>
                </a:solidFill>
                <a:latin typeface="Meiryo" panose="020B0604030504040204" pitchFamily="34" charset="-128"/>
                <a:ea typeface="Meiryo" panose="020B0604030504040204" pitchFamily="34" charset="-128"/>
              </a:rPr>
              <a:t>つだけ</a:t>
            </a:r>
            <a:r>
              <a:rPr lang="ja-JP" altLang="en-US" sz="1200">
                <a:solidFill>
                  <a:schemeClr val="accent3">
                    <a:lumMod val="75000"/>
                  </a:schemeClr>
                </a:solidFill>
                <a:latin typeface="Meiryo" panose="020B0604030504040204" pitchFamily="34" charset="-128"/>
                <a:ea typeface="Meiryo" panose="020B0604030504040204" pitchFamily="34" charset="-128"/>
              </a:rPr>
              <a:t>を表せる</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97" name="右矢印 96">
            <a:extLst>
              <a:ext uri="{FF2B5EF4-FFF2-40B4-BE49-F238E27FC236}">
                <a16:creationId xmlns:a16="http://schemas.microsoft.com/office/drawing/2014/main" id="{939634F8-9223-185C-8702-AC7CB079C2A6}"/>
              </a:ext>
            </a:extLst>
          </p:cNvPr>
          <p:cNvSpPr/>
          <p:nvPr/>
        </p:nvSpPr>
        <p:spPr>
          <a:xfrm>
            <a:off x="2827348" y="2401653"/>
            <a:ext cx="321274" cy="358352"/>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テキスト ボックス 98">
            <a:extLst>
              <a:ext uri="{FF2B5EF4-FFF2-40B4-BE49-F238E27FC236}">
                <a16:creationId xmlns:a16="http://schemas.microsoft.com/office/drawing/2014/main" id="{4B6CAA17-3082-EDEC-1497-CA97783315FC}"/>
              </a:ext>
            </a:extLst>
          </p:cNvPr>
          <p:cNvSpPr txBox="1"/>
          <p:nvPr/>
        </p:nvSpPr>
        <p:spPr>
          <a:xfrm>
            <a:off x="2896865" y="1966556"/>
            <a:ext cx="1915909" cy="461665"/>
          </a:xfrm>
          <a:prstGeom prst="rect">
            <a:avLst/>
          </a:prstGeom>
          <a:noFill/>
        </p:spPr>
        <p:txBody>
          <a:bodyPr wrap="none" rtlCol="0">
            <a:spAutoFit/>
          </a:bodyPr>
          <a:lstStyle/>
          <a:p>
            <a:pPr algn="ctr"/>
            <a:r>
              <a:rPr lang="ja-JP" altLang="en-US" sz="12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各ビットは「</a:t>
            </a:r>
            <a:r>
              <a:rPr lang="en-US" altLang="ja-JP" sz="1200" dirty="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0</a:t>
            </a:r>
            <a:r>
              <a:rPr lang="ja-JP" altLang="en-US" sz="12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」か「</a:t>
            </a:r>
            <a:r>
              <a:rPr lang="en-US" altLang="ja-JP" sz="1200" dirty="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a:t>
            </a:r>
            <a:r>
              <a:rPr lang="ja-JP" altLang="en-US" sz="12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endParaRPr lang="en-US" altLang="ja-JP" sz="1200" dirty="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のいずれかの値をとる</a:t>
            </a:r>
            <a:endParaRPr kumimoji="1" lang="ja-JP" altLang="en-US" sz="12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9" name="グループ化 29">
            <a:extLst>
              <a:ext uri="{FF2B5EF4-FFF2-40B4-BE49-F238E27FC236}">
                <a16:creationId xmlns:a16="http://schemas.microsoft.com/office/drawing/2014/main" id="{1DC56886-CB11-DBF9-2558-EB1B64F87400}"/>
              </a:ext>
            </a:extLst>
          </p:cNvPr>
          <p:cNvGrpSpPr/>
          <p:nvPr/>
        </p:nvGrpSpPr>
        <p:grpSpPr>
          <a:xfrm>
            <a:off x="3201775" y="2420192"/>
            <a:ext cx="1289237" cy="321274"/>
            <a:chOff x="630197" y="1841158"/>
            <a:chExt cx="1289237" cy="321274"/>
          </a:xfrm>
          <a:solidFill>
            <a:schemeClr val="accent3">
              <a:lumMod val="40000"/>
              <a:lumOff val="60000"/>
            </a:schemeClr>
          </a:solidFill>
        </p:grpSpPr>
        <p:sp>
          <p:nvSpPr>
            <p:cNvPr id="10" name="楕円 30">
              <a:extLst>
                <a:ext uri="{FF2B5EF4-FFF2-40B4-BE49-F238E27FC236}">
                  <a16:creationId xmlns:a16="http://schemas.microsoft.com/office/drawing/2014/main" id="{233C4BBE-C98C-939E-EDE1-EDDC84950F8B}"/>
                </a:ext>
              </a:extLst>
            </p:cNvPr>
            <p:cNvSpPr/>
            <p:nvPr/>
          </p:nvSpPr>
          <p:spPr>
            <a:xfrm>
              <a:off x="630197" y="1841158"/>
              <a:ext cx="321274" cy="321274"/>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 name="楕円 31">
              <a:extLst>
                <a:ext uri="{FF2B5EF4-FFF2-40B4-BE49-F238E27FC236}">
                  <a16:creationId xmlns:a16="http://schemas.microsoft.com/office/drawing/2014/main" id="{BF8B76DD-1D26-8864-48C3-54E06BD934D5}"/>
                </a:ext>
              </a:extLst>
            </p:cNvPr>
            <p:cNvSpPr/>
            <p:nvPr/>
          </p:nvSpPr>
          <p:spPr>
            <a:xfrm>
              <a:off x="952851" y="1841158"/>
              <a:ext cx="321274" cy="321274"/>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2" name="楕円 32">
              <a:extLst>
                <a:ext uri="{FF2B5EF4-FFF2-40B4-BE49-F238E27FC236}">
                  <a16:creationId xmlns:a16="http://schemas.microsoft.com/office/drawing/2014/main" id="{0EE2FAB8-01E7-0E3F-92B8-D91106111D18}"/>
                </a:ext>
              </a:extLst>
            </p:cNvPr>
            <p:cNvSpPr/>
            <p:nvPr/>
          </p:nvSpPr>
          <p:spPr>
            <a:xfrm>
              <a:off x="1275505" y="1841158"/>
              <a:ext cx="321274" cy="321274"/>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13" name="楕円 33">
              <a:extLst>
                <a:ext uri="{FF2B5EF4-FFF2-40B4-BE49-F238E27FC236}">
                  <a16:creationId xmlns:a16="http://schemas.microsoft.com/office/drawing/2014/main" id="{A353C3C3-2BF7-BA31-2944-B3B0FE50A0AC}"/>
                </a:ext>
              </a:extLst>
            </p:cNvPr>
            <p:cNvSpPr/>
            <p:nvPr/>
          </p:nvSpPr>
          <p:spPr>
            <a:xfrm>
              <a:off x="1598160" y="1841158"/>
              <a:ext cx="321274" cy="321274"/>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spTree>
    <p:extLst>
      <p:ext uri="{BB962C8B-B14F-4D97-AF65-F5344CB8AC3E}">
        <p14:creationId xmlns:p14="http://schemas.microsoft.com/office/powerpoint/2010/main" val="40324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up)">
                                      <p:cBhvr>
                                        <p:cTn id="7" dur="2000"/>
                                        <p:tgtEl>
                                          <p:spTgt spid="106"/>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99"/>
                                        </p:tgtEl>
                                        <p:attrNameLst>
                                          <p:attrName>style.visibility</p:attrName>
                                        </p:attrNameLst>
                                      </p:cBhvr>
                                      <p:to>
                                        <p:strVal val="visible"/>
                                      </p:to>
                                    </p:set>
                                    <p:anim calcmode="lin" valueType="num">
                                      <p:cBhvr>
                                        <p:cTn id="11" dur="500" fill="hold"/>
                                        <p:tgtEl>
                                          <p:spTgt spid="99"/>
                                        </p:tgtEl>
                                        <p:attrNameLst>
                                          <p:attrName>ppt_w</p:attrName>
                                        </p:attrNameLst>
                                      </p:cBhvr>
                                      <p:tavLst>
                                        <p:tav tm="0">
                                          <p:val>
                                            <p:fltVal val="0"/>
                                          </p:val>
                                        </p:tav>
                                        <p:tav tm="100000">
                                          <p:val>
                                            <p:strVal val="#ppt_w"/>
                                          </p:val>
                                        </p:tav>
                                      </p:tavLst>
                                    </p:anim>
                                    <p:anim calcmode="lin" valueType="num">
                                      <p:cBhvr>
                                        <p:cTn id="12" dur="500" fill="hold"/>
                                        <p:tgtEl>
                                          <p:spTgt spid="99"/>
                                        </p:tgtEl>
                                        <p:attrNameLst>
                                          <p:attrName>ppt_h</p:attrName>
                                        </p:attrNameLst>
                                      </p:cBhvr>
                                      <p:tavLst>
                                        <p:tav tm="0">
                                          <p:val>
                                            <p:fltVal val="0"/>
                                          </p:val>
                                        </p:tav>
                                        <p:tav tm="100000">
                                          <p:val>
                                            <p:strVal val="#ppt_h"/>
                                          </p:val>
                                        </p:tav>
                                      </p:tavLst>
                                    </p:anim>
                                    <p:animEffect transition="in" filter="fade">
                                      <p:cBhvr>
                                        <p:cTn id="13" dur="500"/>
                                        <p:tgtEl>
                                          <p:spTgt spid="9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5"/>
                                        </p:tgtEl>
                                        <p:attrNameLst>
                                          <p:attrName>style.visibility</p:attrName>
                                        </p:attrNameLst>
                                      </p:cBhvr>
                                      <p:to>
                                        <p:strVal val="visible"/>
                                      </p:to>
                                    </p:set>
                                    <p:anim calcmode="lin" valueType="num">
                                      <p:cBhvr>
                                        <p:cTn id="16" dur="500" fill="hold"/>
                                        <p:tgtEl>
                                          <p:spTgt spid="95"/>
                                        </p:tgtEl>
                                        <p:attrNameLst>
                                          <p:attrName>ppt_w</p:attrName>
                                        </p:attrNameLst>
                                      </p:cBhvr>
                                      <p:tavLst>
                                        <p:tav tm="0">
                                          <p:val>
                                            <p:fltVal val="0"/>
                                          </p:val>
                                        </p:tav>
                                        <p:tav tm="100000">
                                          <p:val>
                                            <p:strVal val="#ppt_w"/>
                                          </p:val>
                                        </p:tav>
                                      </p:tavLst>
                                    </p:anim>
                                    <p:anim calcmode="lin" valueType="num">
                                      <p:cBhvr>
                                        <p:cTn id="17" dur="500" fill="hold"/>
                                        <p:tgtEl>
                                          <p:spTgt spid="95"/>
                                        </p:tgtEl>
                                        <p:attrNameLst>
                                          <p:attrName>ppt_h</p:attrName>
                                        </p:attrNameLst>
                                      </p:cBhvr>
                                      <p:tavLst>
                                        <p:tav tm="0">
                                          <p:val>
                                            <p:fltVal val="0"/>
                                          </p:val>
                                        </p:tav>
                                        <p:tav tm="100000">
                                          <p:val>
                                            <p:strVal val="#ppt_h"/>
                                          </p:val>
                                        </p:tav>
                                      </p:tavLst>
                                    </p:anim>
                                    <p:animEffect transition="in" filter="fade">
                                      <p:cBhvr>
                                        <p:cTn id="18" dur="500"/>
                                        <p:tgtEl>
                                          <p:spTgt spid="9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97"/>
                                        </p:tgtEl>
                                        <p:attrNameLst>
                                          <p:attrName>style.visibility</p:attrName>
                                        </p:attrNameLst>
                                      </p:cBhvr>
                                      <p:to>
                                        <p:strVal val="visible"/>
                                      </p:to>
                                    </p:set>
                                    <p:anim calcmode="lin" valueType="num">
                                      <p:cBhvr>
                                        <p:cTn id="21" dur="500" fill="hold"/>
                                        <p:tgtEl>
                                          <p:spTgt spid="97"/>
                                        </p:tgtEl>
                                        <p:attrNameLst>
                                          <p:attrName>ppt_w</p:attrName>
                                        </p:attrNameLst>
                                      </p:cBhvr>
                                      <p:tavLst>
                                        <p:tav tm="0">
                                          <p:val>
                                            <p:fltVal val="0"/>
                                          </p:val>
                                        </p:tav>
                                        <p:tav tm="100000">
                                          <p:val>
                                            <p:strVal val="#ppt_w"/>
                                          </p:val>
                                        </p:tav>
                                      </p:tavLst>
                                    </p:anim>
                                    <p:anim calcmode="lin" valueType="num">
                                      <p:cBhvr>
                                        <p:cTn id="22" dur="500" fill="hold"/>
                                        <p:tgtEl>
                                          <p:spTgt spid="97"/>
                                        </p:tgtEl>
                                        <p:attrNameLst>
                                          <p:attrName>ppt_h</p:attrName>
                                        </p:attrNameLst>
                                      </p:cBhvr>
                                      <p:tavLst>
                                        <p:tav tm="0">
                                          <p:val>
                                            <p:fltVal val="0"/>
                                          </p:val>
                                        </p:tav>
                                        <p:tav tm="100000">
                                          <p:val>
                                            <p:strVal val="#ppt_h"/>
                                          </p:val>
                                        </p:tav>
                                      </p:tavLst>
                                    </p:anim>
                                    <p:animEffect transition="in" filter="fade">
                                      <p:cBhvr>
                                        <p:cTn id="23" dur="500"/>
                                        <p:tgtEl>
                                          <p:spTgt spid="97"/>
                                        </p:tgtEl>
                                      </p:cBhvr>
                                    </p:animEffect>
                                  </p:childTnLst>
                                </p:cTn>
                              </p:par>
                              <p:par>
                                <p:cTn id="24" presetID="5"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heckerboard(across)">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2" nodeType="clickEffect">
                                  <p:stCondLst>
                                    <p:cond delay="0"/>
                                  </p:stCondLst>
                                  <p:childTnLst>
                                    <p:set>
                                      <p:cBhvr>
                                        <p:cTn id="30" dur="1" fill="hold">
                                          <p:stCondLst>
                                            <p:cond delay="0"/>
                                          </p:stCondLst>
                                        </p:cTn>
                                        <p:tgtEl>
                                          <p:spTgt spid="85"/>
                                        </p:tgtEl>
                                        <p:attrNameLst>
                                          <p:attrName>style.visibility</p:attrName>
                                        </p:attrNameLst>
                                      </p:cBhvr>
                                      <p:to>
                                        <p:strVal val="visible"/>
                                      </p:to>
                                    </p:set>
                                    <p:anim calcmode="lin" valueType="num">
                                      <p:cBhvr>
                                        <p:cTn id="31" dur="500" fill="hold"/>
                                        <p:tgtEl>
                                          <p:spTgt spid="85"/>
                                        </p:tgtEl>
                                        <p:attrNameLst>
                                          <p:attrName>ppt_w</p:attrName>
                                        </p:attrNameLst>
                                      </p:cBhvr>
                                      <p:tavLst>
                                        <p:tav tm="0">
                                          <p:val>
                                            <p:fltVal val="0"/>
                                          </p:val>
                                        </p:tav>
                                        <p:tav tm="100000">
                                          <p:val>
                                            <p:strVal val="#ppt_w"/>
                                          </p:val>
                                        </p:tav>
                                      </p:tavLst>
                                    </p:anim>
                                    <p:anim calcmode="lin" valueType="num">
                                      <p:cBhvr>
                                        <p:cTn id="32" dur="500" fill="hold"/>
                                        <p:tgtEl>
                                          <p:spTgt spid="85"/>
                                        </p:tgtEl>
                                        <p:attrNameLst>
                                          <p:attrName>ppt_h</p:attrName>
                                        </p:attrNameLst>
                                      </p:cBhvr>
                                      <p:tavLst>
                                        <p:tav tm="0">
                                          <p:val>
                                            <p:fltVal val="0"/>
                                          </p:val>
                                        </p:tav>
                                        <p:tav tm="100000">
                                          <p:val>
                                            <p:strVal val="#ppt_h"/>
                                          </p:val>
                                        </p:tav>
                                      </p:tavLst>
                                    </p:anim>
                                    <p:animEffect transition="in" filter="fade">
                                      <p:cBhvr>
                                        <p:cTn id="33" dur="500"/>
                                        <p:tgtEl>
                                          <p:spTgt spid="85"/>
                                        </p:tgtEl>
                                      </p:cBhvr>
                                    </p:animEffect>
                                  </p:childTnLst>
                                </p:cTn>
                              </p:par>
                              <p:par>
                                <p:cTn id="34" presetID="53" presetClass="entr" presetSubtype="16" fill="hold" grpId="2" nodeType="withEffect">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cBhvr>
                                        <p:cTn id="36" dur="500" fill="hold"/>
                                        <p:tgtEl>
                                          <p:spTgt spid="86"/>
                                        </p:tgtEl>
                                        <p:attrNameLst>
                                          <p:attrName>ppt_w</p:attrName>
                                        </p:attrNameLst>
                                      </p:cBhvr>
                                      <p:tavLst>
                                        <p:tav tm="0">
                                          <p:val>
                                            <p:fltVal val="0"/>
                                          </p:val>
                                        </p:tav>
                                        <p:tav tm="100000">
                                          <p:val>
                                            <p:strVal val="#ppt_w"/>
                                          </p:val>
                                        </p:tav>
                                      </p:tavLst>
                                    </p:anim>
                                    <p:anim calcmode="lin" valueType="num">
                                      <p:cBhvr>
                                        <p:cTn id="37" dur="500" fill="hold"/>
                                        <p:tgtEl>
                                          <p:spTgt spid="86"/>
                                        </p:tgtEl>
                                        <p:attrNameLst>
                                          <p:attrName>ppt_h</p:attrName>
                                        </p:attrNameLst>
                                      </p:cBhvr>
                                      <p:tavLst>
                                        <p:tav tm="0">
                                          <p:val>
                                            <p:fltVal val="0"/>
                                          </p:val>
                                        </p:tav>
                                        <p:tav tm="100000">
                                          <p:val>
                                            <p:strVal val="#ppt_h"/>
                                          </p:val>
                                        </p:tav>
                                      </p:tavLst>
                                    </p:anim>
                                    <p:animEffect transition="in" filter="fade">
                                      <p:cBhvr>
                                        <p:cTn id="38" dur="500"/>
                                        <p:tgtEl>
                                          <p:spTgt spid="86"/>
                                        </p:tgtEl>
                                      </p:cBhvr>
                                    </p:animEffect>
                                  </p:childTnLst>
                                </p:cTn>
                              </p:par>
                              <p:par>
                                <p:cTn id="39" presetID="53" presetClass="entr" presetSubtype="16" fill="hold" grpId="2" nodeType="withEffect">
                                  <p:stCondLst>
                                    <p:cond delay="0"/>
                                  </p:stCondLst>
                                  <p:childTnLst>
                                    <p:set>
                                      <p:cBhvr>
                                        <p:cTn id="40" dur="1" fill="hold">
                                          <p:stCondLst>
                                            <p:cond delay="0"/>
                                          </p:stCondLst>
                                        </p:cTn>
                                        <p:tgtEl>
                                          <p:spTgt spid="87"/>
                                        </p:tgtEl>
                                        <p:attrNameLst>
                                          <p:attrName>style.visibility</p:attrName>
                                        </p:attrNameLst>
                                      </p:cBhvr>
                                      <p:to>
                                        <p:strVal val="visible"/>
                                      </p:to>
                                    </p:set>
                                    <p:anim calcmode="lin" valueType="num">
                                      <p:cBhvr>
                                        <p:cTn id="41" dur="500" fill="hold"/>
                                        <p:tgtEl>
                                          <p:spTgt spid="87"/>
                                        </p:tgtEl>
                                        <p:attrNameLst>
                                          <p:attrName>ppt_w</p:attrName>
                                        </p:attrNameLst>
                                      </p:cBhvr>
                                      <p:tavLst>
                                        <p:tav tm="0">
                                          <p:val>
                                            <p:fltVal val="0"/>
                                          </p:val>
                                        </p:tav>
                                        <p:tav tm="100000">
                                          <p:val>
                                            <p:strVal val="#ppt_w"/>
                                          </p:val>
                                        </p:tav>
                                      </p:tavLst>
                                    </p:anim>
                                    <p:anim calcmode="lin" valueType="num">
                                      <p:cBhvr>
                                        <p:cTn id="42" dur="500" fill="hold"/>
                                        <p:tgtEl>
                                          <p:spTgt spid="87"/>
                                        </p:tgtEl>
                                        <p:attrNameLst>
                                          <p:attrName>ppt_h</p:attrName>
                                        </p:attrNameLst>
                                      </p:cBhvr>
                                      <p:tavLst>
                                        <p:tav tm="0">
                                          <p:val>
                                            <p:fltVal val="0"/>
                                          </p:val>
                                        </p:tav>
                                        <p:tav tm="100000">
                                          <p:val>
                                            <p:strVal val="#ppt_h"/>
                                          </p:val>
                                        </p:tav>
                                      </p:tavLst>
                                    </p:anim>
                                    <p:animEffect transition="in" filter="fade">
                                      <p:cBhvr>
                                        <p:cTn id="43" dur="500"/>
                                        <p:tgtEl>
                                          <p:spTgt spid="87"/>
                                        </p:tgtEl>
                                      </p:cBhvr>
                                    </p:animEffect>
                                  </p:childTnLst>
                                </p:cTn>
                              </p:par>
                              <p:par>
                                <p:cTn id="44" presetID="53" presetClass="entr" presetSubtype="16" fill="hold" grpId="2" nodeType="withEffect">
                                  <p:stCondLst>
                                    <p:cond delay="0"/>
                                  </p:stCondLst>
                                  <p:childTnLst>
                                    <p:set>
                                      <p:cBhvr>
                                        <p:cTn id="45" dur="1" fill="hold">
                                          <p:stCondLst>
                                            <p:cond delay="0"/>
                                          </p:stCondLst>
                                        </p:cTn>
                                        <p:tgtEl>
                                          <p:spTgt spid="88"/>
                                        </p:tgtEl>
                                        <p:attrNameLst>
                                          <p:attrName>style.visibility</p:attrName>
                                        </p:attrNameLst>
                                      </p:cBhvr>
                                      <p:to>
                                        <p:strVal val="visible"/>
                                      </p:to>
                                    </p:set>
                                    <p:anim calcmode="lin" valueType="num">
                                      <p:cBhvr>
                                        <p:cTn id="46" dur="500" fill="hold"/>
                                        <p:tgtEl>
                                          <p:spTgt spid="88"/>
                                        </p:tgtEl>
                                        <p:attrNameLst>
                                          <p:attrName>ppt_w</p:attrName>
                                        </p:attrNameLst>
                                      </p:cBhvr>
                                      <p:tavLst>
                                        <p:tav tm="0">
                                          <p:val>
                                            <p:fltVal val="0"/>
                                          </p:val>
                                        </p:tav>
                                        <p:tav tm="100000">
                                          <p:val>
                                            <p:strVal val="#ppt_w"/>
                                          </p:val>
                                        </p:tav>
                                      </p:tavLst>
                                    </p:anim>
                                    <p:anim calcmode="lin" valueType="num">
                                      <p:cBhvr>
                                        <p:cTn id="47" dur="500" fill="hold"/>
                                        <p:tgtEl>
                                          <p:spTgt spid="88"/>
                                        </p:tgtEl>
                                        <p:attrNameLst>
                                          <p:attrName>ppt_h</p:attrName>
                                        </p:attrNameLst>
                                      </p:cBhvr>
                                      <p:tavLst>
                                        <p:tav tm="0">
                                          <p:val>
                                            <p:fltVal val="0"/>
                                          </p:val>
                                        </p:tav>
                                        <p:tav tm="100000">
                                          <p:val>
                                            <p:strVal val="#ppt_h"/>
                                          </p:val>
                                        </p:tav>
                                      </p:tavLst>
                                    </p:anim>
                                    <p:animEffect transition="in" filter="fade">
                                      <p:cBhvr>
                                        <p:cTn id="48" dur="500"/>
                                        <p:tgtEl>
                                          <p:spTgt spid="88"/>
                                        </p:tgtEl>
                                      </p:cBhvr>
                                    </p:animEffect>
                                  </p:childTnLst>
                                </p:cTn>
                              </p:par>
                              <p:par>
                                <p:cTn id="49" presetID="53" presetClass="entr" presetSubtype="16" fill="hold" grpId="2" nodeType="withEffect">
                                  <p:stCondLst>
                                    <p:cond delay="0"/>
                                  </p:stCondLst>
                                  <p:childTnLst>
                                    <p:set>
                                      <p:cBhvr>
                                        <p:cTn id="50" dur="1" fill="hold">
                                          <p:stCondLst>
                                            <p:cond delay="0"/>
                                          </p:stCondLst>
                                        </p:cTn>
                                        <p:tgtEl>
                                          <p:spTgt spid="89"/>
                                        </p:tgtEl>
                                        <p:attrNameLst>
                                          <p:attrName>style.visibility</p:attrName>
                                        </p:attrNameLst>
                                      </p:cBhvr>
                                      <p:to>
                                        <p:strVal val="visible"/>
                                      </p:to>
                                    </p:set>
                                    <p:anim calcmode="lin" valueType="num">
                                      <p:cBhvr>
                                        <p:cTn id="51" dur="500" fill="hold"/>
                                        <p:tgtEl>
                                          <p:spTgt spid="89"/>
                                        </p:tgtEl>
                                        <p:attrNameLst>
                                          <p:attrName>ppt_w</p:attrName>
                                        </p:attrNameLst>
                                      </p:cBhvr>
                                      <p:tavLst>
                                        <p:tav tm="0">
                                          <p:val>
                                            <p:fltVal val="0"/>
                                          </p:val>
                                        </p:tav>
                                        <p:tav tm="100000">
                                          <p:val>
                                            <p:strVal val="#ppt_w"/>
                                          </p:val>
                                        </p:tav>
                                      </p:tavLst>
                                    </p:anim>
                                    <p:anim calcmode="lin" valueType="num">
                                      <p:cBhvr>
                                        <p:cTn id="52" dur="500" fill="hold"/>
                                        <p:tgtEl>
                                          <p:spTgt spid="89"/>
                                        </p:tgtEl>
                                        <p:attrNameLst>
                                          <p:attrName>ppt_h</p:attrName>
                                        </p:attrNameLst>
                                      </p:cBhvr>
                                      <p:tavLst>
                                        <p:tav tm="0">
                                          <p:val>
                                            <p:fltVal val="0"/>
                                          </p:val>
                                        </p:tav>
                                        <p:tav tm="100000">
                                          <p:val>
                                            <p:strVal val="#ppt_h"/>
                                          </p:val>
                                        </p:tav>
                                      </p:tavLst>
                                    </p:anim>
                                    <p:animEffect transition="in" filter="fade">
                                      <p:cBhvr>
                                        <p:cTn id="53" dur="500"/>
                                        <p:tgtEl>
                                          <p:spTgt spid="89"/>
                                        </p:tgtEl>
                                      </p:cBhvr>
                                    </p:animEffect>
                                  </p:childTnLst>
                                </p:cTn>
                              </p:par>
                              <p:par>
                                <p:cTn id="54" presetID="53" presetClass="entr" presetSubtype="16" fill="hold" grpId="2" nodeType="withEffect">
                                  <p:stCondLst>
                                    <p:cond delay="0"/>
                                  </p:stCondLst>
                                  <p:childTnLst>
                                    <p:set>
                                      <p:cBhvr>
                                        <p:cTn id="55" dur="1" fill="hold">
                                          <p:stCondLst>
                                            <p:cond delay="0"/>
                                          </p:stCondLst>
                                        </p:cTn>
                                        <p:tgtEl>
                                          <p:spTgt spid="90"/>
                                        </p:tgtEl>
                                        <p:attrNameLst>
                                          <p:attrName>style.visibility</p:attrName>
                                        </p:attrNameLst>
                                      </p:cBhvr>
                                      <p:to>
                                        <p:strVal val="visible"/>
                                      </p:to>
                                    </p:set>
                                    <p:anim calcmode="lin" valueType="num">
                                      <p:cBhvr>
                                        <p:cTn id="56" dur="500" fill="hold"/>
                                        <p:tgtEl>
                                          <p:spTgt spid="90"/>
                                        </p:tgtEl>
                                        <p:attrNameLst>
                                          <p:attrName>ppt_w</p:attrName>
                                        </p:attrNameLst>
                                      </p:cBhvr>
                                      <p:tavLst>
                                        <p:tav tm="0">
                                          <p:val>
                                            <p:fltVal val="0"/>
                                          </p:val>
                                        </p:tav>
                                        <p:tav tm="100000">
                                          <p:val>
                                            <p:strVal val="#ppt_w"/>
                                          </p:val>
                                        </p:tav>
                                      </p:tavLst>
                                    </p:anim>
                                    <p:anim calcmode="lin" valueType="num">
                                      <p:cBhvr>
                                        <p:cTn id="57" dur="500" fill="hold"/>
                                        <p:tgtEl>
                                          <p:spTgt spid="90"/>
                                        </p:tgtEl>
                                        <p:attrNameLst>
                                          <p:attrName>ppt_h</p:attrName>
                                        </p:attrNameLst>
                                      </p:cBhvr>
                                      <p:tavLst>
                                        <p:tav tm="0">
                                          <p:val>
                                            <p:fltVal val="0"/>
                                          </p:val>
                                        </p:tav>
                                        <p:tav tm="100000">
                                          <p:val>
                                            <p:strVal val="#ppt_h"/>
                                          </p:val>
                                        </p:tav>
                                      </p:tavLst>
                                    </p:anim>
                                    <p:animEffect transition="in" filter="fade">
                                      <p:cBhvr>
                                        <p:cTn id="58" dur="500"/>
                                        <p:tgtEl>
                                          <p:spTgt spid="90"/>
                                        </p:tgtEl>
                                      </p:cBhvr>
                                    </p:animEffect>
                                  </p:childTnLst>
                                </p:cTn>
                              </p:par>
                              <p:par>
                                <p:cTn id="59" presetID="53" presetClass="entr" presetSubtype="16" fill="hold" grpId="2" nodeType="withEffect">
                                  <p:stCondLst>
                                    <p:cond delay="0"/>
                                  </p:stCondLst>
                                  <p:childTnLst>
                                    <p:set>
                                      <p:cBhvr>
                                        <p:cTn id="60" dur="1" fill="hold">
                                          <p:stCondLst>
                                            <p:cond delay="0"/>
                                          </p:stCondLst>
                                        </p:cTn>
                                        <p:tgtEl>
                                          <p:spTgt spid="91"/>
                                        </p:tgtEl>
                                        <p:attrNameLst>
                                          <p:attrName>style.visibility</p:attrName>
                                        </p:attrNameLst>
                                      </p:cBhvr>
                                      <p:to>
                                        <p:strVal val="visible"/>
                                      </p:to>
                                    </p:set>
                                    <p:anim calcmode="lin" valueType="num">
                                      <p:cBhvr>
                                        <p:cTn id="61" dur="500" fill="hold"/>
                                        <p:tgtEl>
                                          <p:spTgt spid="91"/>
                                        </p:tgtEl>
                                        <p:attrNameLst>
                                          <p:attrName>ppt_w</p:attrName>
                                        </p:attrNameLst>
                                      </p:cBhvr>
                                      <p:tavLst>
                                        <p:tav tm="0">
                                          <p:val>
                                            <p:fltVal val="0"/>
                                          </p:val>
                                        </p:tav>
                                        <p:tav tm="100000">
                                          <p:val>
                                            <p:strVal val="#ppt_w"/>
                                          </p:val>
                                        </p:tav>
                                      </p:tavLst>
                                    </p:anim>
                                    <p:anim calcmode="lin" valueType="num">
                                      <p:cBhvr>
                                        <p:cTn id="62" dur="500" fill="hold"/>
                                        <p:tgtEl>
                                          <p:spTgt spid="91"/>
                                        </p:tgtEl>
                                        <p:attrNameLst>
                                          <p:attrName>ppt_h</p:attrName>
                                        </p:attrNameLst>
                                      </p:cBhvr>
                                      <p:tavLst>
                                        <p:tav tm="0">
                                          <p:val>
                                            <p:fltVal val="0"/>
                                          </p:val>
                                        </p:tav>
                                        <p:tav tm="100000">
                                          <p:val>
                                            <p:strVal val="#ppt_h"/>
                                          </p:val>
                                        </p:tav>
                                      </p:tavLst>
                                    </p:anim>
                                    <p:animEffect transition="in" filter="fade">
                                      <p:cBhvr>
                                        <p:cTn id="63" dur="500"/>
                                        <p:tgtEl>
                                          <p:spTgt spid="91"/>
                                        </p:tgtEl>
                                      </p:cBhvr>
                                    </p:animEffect>
                                  </p:childTnLst>
                                </p:cTn>
                              </p:par>
                              <p:par>
                                <p:cTn id="64" presetID="53" presetClass="entr" presetSubtype="16" fill="hold" grpId="2" nodeType="withEffect">
                                  <p:stCondLst>
                                    <p:cond delay="0"/>
                                  </p:stCondLst>
                                  <p:childTnLst>
                                    <p:set>
                                      <p:cBhvr>
                                        <p:cTn id="65" dur="1" fill="hold">
                                          <p:stCondLst>
                                            <p:cond delay="0"/>
                                          </p:stCondLst>
                                        </p:cTn>
                                        <p:tgtEl>
                                          <p:spTgt spid="92"/>
                                        </p:tgtEl>
                                        <p:attrNameLst>
                                          <p:attrName>style.visibility</p:attrName>
                                        </p:attrNameLst>
                                      </p:cBhvr>
                                      <p:to>
                                        <p:strVal val="visible"/>
                                      </p:to>
                                    </p:set>
                                    <p:anim calcmode="lin" valueType="num">
                                      <p:cBhvr>
                                        <p:cTn id="66" dur="500" fill="hold"/>
                                        <p:tgtEl>
                                          <p:spTgt spid="92"/>
                                        </p:tgtEl>
                                        <p:attrNameLst>
                                          <p:attrName>ppt_w</p:attrName>
                                        </p:attrNameLst>
                                      </p:cBhvr>
                                      <p:tavLst>
                                        <p:tav tm="0">
                                          <p:val>
                                            <p:fltVal val="0"/>
                                          </p:val>
                                        </p:tav>
                                        <p:tav tm="100000">
                                          <p:val>
                                            <p:strVal val="#ppt_w"/>
                                          </p:val>
                                        </p:tav>
                                      </p:tavLst>
                                    </p:anim>
                                    <p:anim calcmode="lin" valueType="num">
                                      <p:cBhvr>
                                        <p:cTn id="67" dur="500" fill="hold"/>
                                        <p:tgtEl>
                                          <p:spTgt spid="92"/>
                                        </p:tgtEl>
                                        <p:attrNameLst>
                                          <p:attrName>ppt_h</p:attrName>
                                        </p:attrNameLst>
                                      </p:cBhvr>
                                      <p:tavLst>
                                        <p:tav tm="0">
                                          <p:val>
                                            <p:fltVal val="0"/>
                                          </p:val>
                                        </p:tav>
                                        <p:tav tm="100000">
                                          <p:val>
                                            <p:strVal val="#ppt_h"/>
                                          </p:val>
                                        </p:tav>
                                      </p:tavLst>
                                    </p:anim>
                                    <p:animEffect transition="in" filter="fade">
                                      <p:cBhvr>
                                        <p:cTn id="68" dur="500"/>
                                        <p:tgtEl>
                                          <p:spTgt spid="92"/>
                                        </p:tgtEl>
                                      </p:cBhvr>
                                    </p:animEffect>
                                  </p:childTnLst>
                                </p:cTn>
                              </p:par>
                              <p:par>
                                <p:cTn id="69" presetID="10" presetClass="entr" presetSubtype="0" repeatCount="indefinite" fill="hold" grpId="0" nodeType="withEffect">
                                  <p:stCondLst>
                                    <p:cond delay="0"/>
                                  </p:stCondLst>
                                  <p:childTnLst>
                                    <p:set>
                                      <p:cBhvr>
                                        <p:cTn id="70" dur="1" fill="hold">
                                          <p:stCondLst>
                                            <p:cond delay="0"/>
                                          </p:stCondLst>
                                        </p:cTn>
                                        <p:tgtEl>
                                          <p:spTgt spid="86"/>
                                        </p:tgtEl>
                                        <p:attrNameLst>
                                          <p:attrName>style.visibility</p:attrName>
                                        </p:attrNameLst>
                                      </p:cBhvr>
                                      <p:to>
                                        <p:strVal val="visible"/>
                                      </p:to>
                                    </p:set>
                                    <p:animEffect transition="in" filter="fade">
                                      <p:cBhvr>
                                        <p:cTn id="71" dur="500"/>
                                        <p:tgtEl>
                                          <p:spTgt spid="8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85"/>
                                        </p:tgtEl>
                                        <p:attrNameLst>
                                          <p:attrName>style.visibility</p:attrName>
                                        </p:attrNameLst>
                                      </p:cBhvr>
                                      <p:to>
                                        <p:strVal val="visible"/>
                                      </p:to>
                                    </p:set>
                                    <p:animEffect transition="in" filter="fade">
                                      <p:cBhvr>
                                        <p:cTn id="74" dur="500"/>
                                        <p:tgtEl>
                                          <p:spTgt spid="85"/>
                                        </p:tgtEl>
                                      </p:cBhvr>
                                    </p:animEffect>
                                  </p:childTnLst>
                                </p:cTn>
                              </p:par>
                              <p:par>
                                <p:cTn id="75" presetID="10" presetClass="entr" presetSubtype="0" repeatCount="indefinite" fill="hold" grpId="0" nodeType="withEffect">
                                  <p:stCondLst>
                                    <p:cond delay="0"/>
                                  </p:stCondLst>
                                  <p:childTnLst>
                                    <p:set>
                                      <p:cBhvr>
                                        <p:cTn id="76" dur="1" fill="hold">
                                          <p:stCondLst>
                                            <p:cond delay="0"/>
                                          </p:stCondLst>
                                        </p:cTn>
                                        <p:tgtEl>
                                          <p:spTgt spid="88"/>
                                        </p:tgtEl>
                                        <p:attrNameLst>
                                          <p:attrName>style.visibility</p:attrName>
                                        </p:attrNameLst>
                                      </p:cBhvr>
                                      <p:to>
                                        <p:strVal val="visible"/>
                                      </p:to>
                                    </p:set>
                                    <p:animEffect transition="in" filter="fade">
                                      <p:cBhvr>
                                        <p:cTn id="77" dur="500"/>
                                        <p:tgtEl>
                                          <p:spTgt spid="8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87"/>
                                        </p:tgtEl>
                                        <p:attrNameLst>
                                          <p:attrName>style.visibility</p:attrName>
                                        </p:attrNameLst>
                                      </p:cBhvr>
                                      <p:to>
                                        <p:strVal val="visible"/>
                                      </p:to>
                                    </p:set>
                                    <p:animEffect transition="in" filter="fade">
                                      <p:cBhvr>
                                        <p:cTn id="80" dur="500"/>
                                        <p:tgtEl>
                                          <p:spTgt spid="87"/>
                                        </p:tgtEl>
                                      </p:cBhvr>
                                    </p:animEffect>
                                  </p:childTnLst>
                                </p:cTn>
                              </p:par>
                              <p:par>
                                <p:cTn id="81" presetID="10" presetClass="entr" presetSubtype="0" repeatCount="indefinite" fill="hold" grpId="0" nodeType="withEffect">
                                  <p:stCondLst>
                                    <p:cond delay="0"/>
                                  </p:stCondLst>
                                  <p:childTnLst>
                                    <p:set>
                                      <p:cBhvr>
                                        <p:cTn id="82" dur="1" fill="hold">
                                          <p:stCondLst>
                                            <p:cond delay="0"/>
                                          </p:stCondLst>
                                        </p:cTn>
                                        <p:tgtEl>
                                          <p:spTgt spid="90"/>
                                        </p:tgtEl>
                                        <p:attrNameLst>
                                          <p:attrName>style.visibility</p:attrName>
                                        </p:attrNameLst>
                                      </p:cBhvr>
                                      <p:to>
                                        <p:strVal val="visible"/>
                                      </p:to>
                                    </p:set>
                                    <p:animEffect transition="in" filter="fade">
                                      <p:cBhvr>
                                        <p:cTn id="83" dur="500"/>
                                        <p:tgtEl>
                                          <p:spTgt spid="9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89"/>
                                        </p:tgtEl>
                                        <p:attrNameLst>
                                          <p:attrName>style.visibility</p:attrName>
                                        </p:attrNameLst>
                                      </p:cBhvr>
                                      <p:to>
                                        <p:strVal val="visible"/>
                                      </p:to>
                                    </p:set>
                                    <p:animEffect transition="in" filter="fade">
                                      <p:cBhvr>
                                        <p:cTn id="86" dur="500"/>
                                        <p:tgtEl>
                                          <p:spTgt spid="89"/>
                                        </p:tgtEl>
                                      </p:cBhvr>
                                    </p:animEffect>
                                  </p:childTnLst>
                                </p:cTn>
                              </p:par>
                              <p:par>
                                <p:cTn id="87" presetID="10" presetClass="entr" presetSubtype="0" repeatCount="indefinite" fill="hold" grpId="0" nodeType="withEffect">
                                  <p:stCondLst>
                                    <p:cond delay="0"/>
                                  </p:stCondLst>
                                  <p:childTnLst>
                                    <p:set>
                                      <p:cBhvr>
                                        <p:cTn id="88" dur="1" fill="hold">
                                          <p:stCondLst>
                                            <p:cond delay="0"/>
                                          </p:stCondLst>
                                        </p:cTn>
                                        <p:tgtEl>
                                          <p:spTgt spid="92"/>
                                        </p:tgtEl>
                                        <p:attrNameLst>
                                          <p:attrName>style.visibility</p:attrName>
                                        </p:attrNameLst>
                                      </p:cBhvr>
                                      <p:to>
                                        <p:strVal val="visible"/>
                                      </p:to>
                                    </p:set>
                                    <p:animEffect transition="in" filter="fade">
                                      <p:cBhvr>
                                        <p:cTn id="89" dur="500"/>
                                        <p:tgtEl>
                                          <p:spTgt spid="9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91"/>
                                        </p:tgtEl>
                                        <p:attrNameLst>
                                          <p:attrName>style.visibility</p:attrName>
                                        </p:attrNameLst>
                                      </p:cBhvr>
                                      <p:to>
                                        <p:strVal val="visible"/>
                                      </p:to>
                                    </p:set>
                                    <p:animEffect transition="in" filter="fade">
                                      <p:cBhvr>
                                        <p:cTn id="92" dur="500"/>
                                        <p:tgtEl>
                                          <p:spTgt spid="91"/>
                                        </p:tgtEl>
                                      </p:cBhvr>
                                    </p:animEffect>
                                  </p:childTnLst>
                                </p:cTn>
                              </p:par>
                              <p:par>
                                <p:cTn id="93" presetID="22" presetClass="entr" presetSubtype="8" fill="hold" grpId="1" nodeType="withEffect">
                                  <p:stCondLst>
                                    <p:cond delay="0"/>
                                  </p:stCondLst>
                                  <p:childTnLst>
                                    <p:set>
                                      <p:cBhvr>
                                        <p:cTn id="94" dur="1" fill="hold">
                                          <p:stCondLst>
                                            <p:cond delay="0"/>
                                          </p:stCondLst>
                                        </p:cTn>
                                        <p:tgtEl>
                                          <p:spTgt spid="85"/>
                                        </p:tgtEl>
                                        <p:attrNameLst>
                                          <p:attrName>style.visibility</p:attrName>
                                        </p:attrNameLst>
                                      </p:cBhvr>
                                      <p:to>
                                        <p:strVal val="visible"/>
                                      </p:to>
                                    </p:set>
                                    <p:animEffect transition="in" filter="wipe(left)">
                                      <p:cBhvr>
                                        <p:cTn id="95" dur="500"/>
                                        <p:tgtEl>
                                          <p:spTgt spid="85"/>
                                        </p:tgtEl>
                                      </p:cBhvr>
                                    </p:animEffect>
                                  </p:childTnLst>
                                </p:cTn>
                              </p:par>
                              <p:par>
                                <p:cTn id="96" presetID="22" presetClass="entr" presetSubtype="8" fill="hold" grpId="1" nodeType="withEffect">
                                  <p:stCondLst>
                                    <p:cond delay="0"/>
                                  </p:stCondLst>
                                  <p:childTnLst>
                                    <p:set>
                                      <p:cBhvr>
                                        <p:cTn id="97" dur="1" fill="hold">
                                          <p:stCondLst>
                                            <p:cond delay="0"/>
                                          </p:stCondLst>
                                        </p:cTn>
                                        <p:tgtEl>
                                          <p:spTgt spid="86"/>
                                        </p:tgtEl>
                                        <p:attrNameLst>
                                          <p:attrName>style.visibility</p:attrName>
                                        </p:attrNameLst>
                                      </p:cBhvr>
                                      <p:to>
                                        <p:strVal val="visible"/>
                                      </p:to>
                                    </p:set>
                                    <p:animEffect transition="in" filter="wipe(left)">
                                      <p:cBhvr>
                                        <p:cTn id="98" dur="500"/>
                                        <p:tgtEl>
                                          <p:spTgt spid="86"/>
                                        </p:tgtEl>
                                      </p:cBhvr>
                                    </p:animEffect>
                                  </p:childTnLst>
                                </p:cTn>
                              </p:par>
                              <p:par>
                                <p:cTn id="99" presetID="22" presetClass="entr" presetSubtype="8" fill="hold" grpId="1" nodeType="withEffect">
                                  <p:stCondLst>
                                    <p:cond delay="0"/>
                                  </p:stCondLst>
                                  <p:childTnLst>
                                    <p:set>
                                      <p:cBhvr>
                                        <p:cTn id="100" dur="1" fill="hold">
                                          <p:stCondLst>
                                            <p:cond delay="0"/>
                                          </p:stCondLst>
                                        </p:cTn>
                                        <p:tgtEl>
                                          <p:spTgt spid="87"/>
                                        </p:tgtEl>
                                        <p:attrNameLst>
                                          <p:attrName>style.visibility</p:attrName>
                                        </p:attrNameLst>
                                      </p:cBhvr>
                                      <p:to>
                                        <p:strVal val="visible"/>
                                      </p:to>
                                    </p:set>
                                    <p:animEffect transition="in" filter="wipe(left)">
                                      <p:cBhvr>
                                        <p:cTn id="101" dur="500"/>
                                        <p:tgtEl>
                                          <p:spTgt spid="87"/>
                                        </p:tgtEl>
                                      </p:cBhvr>
                                    </p:animEffect>
                                  </p:childTnLst>
                                </p:cTn>
                              </p:par>
                              <p:par>
                                <p:cTn id="102" presetID="22" presetClass="entr" presetSubtype="8" fill="hold" grpId="1" nodeType="withEffect">
                                  <p:stCondLst>
                                    <p:cond delay="0"/>
                                  </p:stCondLst>
                                  <p:childTnLst>
                                    <p:set>
                                      <p:cBhvr>
                                        <p:cTn id="103" dur="1" fill="hold">
                                          <p:stCondLst>
                                            <p:cond delay="0"/>
                                          </p:stCondLst>
                                        </p:cTn>
                                        <p:tgtEl>
                                          <p:spTgt spid="88"/>
                                        </p:tgtEl>
                                        <p:attrNameLst>
                                          <p:attrName>style.visibility</p:attrName>
                                        </p:attrNameLst>
                                      </p:cBhvr>
                                      <p:to>
                                        <p:strVal val="visible"/>
                                      </p:to>
                                    </p:set>
                                    <p:animEffect transition="in" filter="wipe(left)">
                                      <p:cBhvr>
                                        <p:cTn id="104" dur="500"/>
                                        <p:tgtEl>
                                          <p:spTgt spid="88"/>
                                        </p:tgtEl>
                                      </p:cBhvr>
                                    </p:animEffect>
                                  </p:childTnLst>
                                </p:cTn>
                              </p:par>
                              <p:par>
                                <p:cTn id="105" presetID="22" presetClass="entr" presetSubtype="8" fill="hold" grpId="1" nodeType="withEffect">
                                  <p:stCondLst>
                                    <p:cond delay="0"/>
                                  </p:stCondLst>
                                  <p:childTnLst>
                                    <p:set>
                                      <p:cBhvr>
                                        <p:cTn id="106" dur="1" fill="hold">
                                          <p:stCondLst>
                                            <p:cond delay="0"/>
                                          </p:stCondLst>
                                        </p:cTn>
                                        <p:tgtEl>
                                          <p:spTgt spid="89"/>
                                        </p:tgtEl>
                                        <p:attrNameLst>
                                          <p:attrName>style.visibility</p:attrName>
                                        </p:attrNameLst>
                                      </p:cBhvr>
                                      <p:to>
                                        <p:strVal val="visible"/>
                                      </p:to>
                                    </p:set>
                                    <p:animEffect transition="in" filter="wipe(left)">
                                      <p:cBhvr>
                                        <p:cTn id="107" dur="500"/>
                                        <p:tgtEl>
                                          <p:spTgt spid="89"/>
                                        </p:tgtEl>
                                      </p:cBhvr>
                                    </p:animEffect>
                                  </p:childTnLst>
                                </p:cTn>
                              </p:par>
                              <p:par>
                                <p:cTn id="108" presetID="22" presetClass="entr" presetSubtype="8" fill="hold" grpId="1" nodeType="withEffect">
                                  <p:stCondLst>
                                    <p:cond delay="0"/>
                                  </p:stCondLst>
                                  <p:childTnLst>
                                    <p:set>
                                      <p:cBhvr>
                                        <p:cTn id="109" dur="1" fill="hold">
                                          <p:stCondLst>
                                            <p:cond delay="0"/>
                                          </p:stCondLst>
                                        </p:cTn>
                                        <p:tgtEl>
                                          <p:spTgt spid="90"/>
                                        </p:tgtEl>
                                        <p:attrNameLst>
                                          <p:attrName>style.visibility</p:attrName>
                                        </p:attrNameLst>
                                      </p:cBhvr>
                                      <p:to>
                                        <p:strVal val="visible"/>
                                      </p:to>
                                    </p:set>
                                    <p:animEffect transition="in" filter="wipe(left)">
                                      <p:cBhvr>
                                        <p:cTn id="110" dur="500"/>
                                        <p:tgtEl>
                                          <p:spTgt spid="90"/>
                                        </p:tgtEl>
                                      </p:cBhvr>
                                    </p:animEffect>
                                  </p:childTnLst>
                                </p:cTn>
                              </p:par>
                              <p:par>
                                <p:cTn id="111" presetID="22" presetClass="entr" presetSubtype="8" fill="hold" grpId="1" nodeType="withEffect">
                                  <p:stCondLst>
                                    <p:cond delay="0"/>
                                  </p:stCondLst>
                                  <p:childTnLst>
                                    <p:set>
                                      <p:cBhvr>
                                        <p:cTn id="112" dur="1" fill="hold">
                                          <p:stCondLst>
                                            <p:cond delay="0"/>
                                          </p:stCondLst>
                                        </p:cTn>
                                        <p:tgtEl>
                                          <p:spTgt spid="91"/>
                                        </p:tgtEl>
                                        <p:attrNameLst>
                                          <p:attrName>style.visibility</p:attrName>
                                        </p:attrNameLst>
                                      </p:cBhvr>
                                      <p:to>
                                        <p:strVal val="visible"/>
                                      </p:to>
                                    </p:set>
                                    <p:animEffect transition="in" filter="wipe(left)">
                                      <p:cBhvr>
                                        <p:cTn id="113" dur="500"/>
                                        <p:tgtEl>
                                          <p:spTgt spid="91"/>
                                        </p:tgtEl>
                                      </p:cBhvr>
                                    </p:animEffect>
                                  </p:childTnLst>
                                </p:cTn>
                              </p:par>
                              <p:par>
                                <p:cTn id="114" presetID="22" presetClass="entr" presetSubtype="8" fill="hold" grpId="1" nodeType="withEffect">
                                  <p:stCondLst>
                                    <p:cond delay="0"/>
                                  </p:stCondLst>
                                  <p:childTnLst>
                                    <p:set>
                                      <p:cBhvr>
                                        <p:cTn id="115" dur="1" fill="hold">
                                          <p:stCondLst>
                                            <p:cond delay="0"/>
                                          </p:stCondLst>
                                        </p:cTn>
                                        <p:tgtEl>
                                          <p:spTgt spid="92"/>
                                        </p:tgtEl>
                                        <p:attrNameLst>
                                          <p:attrName>style.visibility</p:attrName>
                                        </p:attrNameLst>
                                      </p:cBhvr>
                                      <p:to>
                                        <p:strVal val="visible"/>
                                      </p:to>
                                    </p:set>
                                    <p:animEffect transition="in" filter="wipe(left)">
                                      <p:cBhvr>
                                        <p:cTn id="116" dur="500"/>
                                        <p:tgtEl>
                                          <p:spTgt spid="92"/>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93"/>
                                        </p:tgtEl>
                                        <p:attrNameLst>
                                          <p:attrName>style.visibility</p:attrName>
                                        </p:attrNameLst>
                                      </p:cBhvr>
                                      <p:to>
                                        <p:strVal val="visible"/>
                                      </p:to>
                                    </p:set>
                                    <p:animEffect transition="in" filter="wipe(left)">
                                      <p:cBhvr>
                                        <p:cTn id="119" dur="500"/>
                                        <p:tgtEl>
                                          <p:spTgt spid="93"/>
                                        </p:tgtEl>
                                      </p:cBhvr>
                                    </p:animEffect>
                                  </p:childTnLst>
                                </p:cTn>
                              </p:par>
                              <p:par>
                                <p:cTn id="120" presetID="53" presetClass="entr" presetSubtype="16" fill="hold" grpId="1" nodeType="withEffect">
                                  <p:stCondLst>
                                    <p:cond delay="0"/>
                                  </p:stCondLst>
                                  <p:childTnLst>
                                    <p:set>
                                      <p:cBhvr>
                                        <p:cTn id="121" dur="1" fill="hold">
                                          <p:stCondLst>
                                            <p:cond delay="0"/>
                                          </p:stCondLst>
                                        </p:cTn>
                                        <p:tgtEl>
                                          <p:spTgt spid="93"/>
                                        </p:tgtEl>
                                        <p:attrNameLst>
                                          <p:attrName>style.visibility</p:attrName>
                                        </p:attrNameLst>
                                      </p:cBhvr>
                                      <p:to>
                                        <p:strVal val="visible"/>
                                      </p:to>
                                    </p:set>
                                    <p:anim calcmode="lin" valueType="num">
                                      <p:cBhvr>
                                        <p:cTn id="122" dur="500" fill="hold"/>
                                        <p:tgtEl>
                                          <p:spTgt spid="93"/>
                                        </p:tgtEl>
                                        <p:attrNameLst>
                                          <p:attrName>ppt_w</p:attrName>
                                        </p:attrNameLst>
                                      </p:cBhvr>
                                      <p:tavLst>
                                        <p:tav tm="0">
                                          <p:val>
                                            <p:fltVal val="0"/>
                                          </p:val>
                                        </p:tav>
                                        <p:tav tm="100000">
                                          <p:val>
                                            <p:strVal val="#ppt_w"/>
                                          </p:val>
                                        </p:tav>
                                      </p:tavLst>
                                    </p:anim>
                                    <p:anim calcmode="lin" valueType="num">
                                      <p:cBhvr>
                                        <p:cTn id="123" dur="500" fill="hold"/>
                                        <p:tgtEl>
                                          <p:spTgt spid="93"/>
                                        </p:tgtEl>
                                        <p:attrNameLst>
                                          <p:attrName>ppt_h</p:attrName>
                                        </p:attrNameLst>
                                      </p:cBhvr>
                                      <p:tavLst>
                                        <p:tav tm="0">
                                          <p:val>
                                            <p:fltVal val="0"/>
                                          </p:val>
                                        </p:tav>
                                        <p:tav tm="100000">
                                          <p:val>
                                            <p:strVal val="#ppt_h"/>
                                          </p:val>
                                        </p:tav>
                                      </p:tavLst>
                                    </p:anim>
                                    <p:animEffect transition="in" filter="fade">
                                      <p:cBhvr>
                                        <p:cTn id="124" dur="500"/>
                                        <p:tgtEl>
                                          <p:spTgt spid="93"/>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96"/>
                                        </p:tgtEl>
                                        <p:attrNameLst>
                                          <p:attrName>style.visibility</p:attrName>
                                        </p:attrNameLst>
                                      </p:cBhvr>
                                      <p:to>
                                        <p:strVal val="visible"/>
                                      </p:to>
                                    </p:set>
                                    <p:anim calcmode="lin" valueType="num">
                                      <p:cBhvr>
                                        <p:cTn id="127" dur="500" fill="hold"/>
                                        <p:tgtEl>
                                          <p:spTgt spid="96"/>
                                        </p:tgtEl>
                                        <p:attrNameLst>
                                          <p:attrName>ppt_w</p:attrName>
                                        </p:attrNameLst>
                                      </p:cBhvr>
                                      <p:tavLst>
                                        <p:tav tm="0">
                                          <p:val>
                                            <p:fltVal val="0"/>
                                          </p:val>
                                        </p:tav>
                                        <p:tav tm="100000">
                                          <p:val>
                                            <p:strVal val="#ppt_w"/>
                                          </p:val>
                                        </p:tav>
                                      </p:tavLst>
                                    </p:anim>
                                    <p:anim calcmode="lin" valueType="num">
                                      <p:cBhvr>
                                        <p:cTn id="128" dur="500" fill="hold"/>
                                        <p:tgtEl>
                                          <p:spTgt spid="96"/>
                                        </p:tgtEl>
                                        <p:attrNameLst>
                                          <p:attrName>ppt_h</p:attrName>
                                        </p:attrNameLst>
                                      </p:cBhvr>
                                      <p:tavLst>
                                        <p:tav tm="0">
                                          <p:val>
                                            <p:fltVal val="0"/>
                                          </p:val>
                                        </p:tav>
                                        <p:tav tm="100000">
                                          <p:val>
                                            <p:strVal val="#ppt_h"/>
                                          </p:val>
                                        </p:tav>
                                      </p:tavLst>
                                    </p:anim>
                                    <p:animEffect transition="in" filter="fade">
                                      <p:cBhvr>
                                        <p:cTn id="129" dur="500"/>
                                        <p:tgtEl>
                                          <p:spTgt spid="96"/>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98"/>
                                        </p:tgtEl>
                                        <p:attrNameLst>
                                          <p:attrName>style.visibility</p:attrName>
                                        </p:attrNameLst>
                                      </p:cBhvr>
                                      <p:to>
                                        <p:strVal val="visible"/>
                                      </p:to>
                                    </p:set>
                                    <p:anim calcmode="lin" valueType="num">
                                      <p:cBhvr>
                                        <p:cTn id="132" dur="500" fill="hold"/>
                                        <p:tgtEl>
                                          <p:spTgt spid="98"/>
                                        </p:tgtEl>
                                        <p:attrNameLst>
                                          <p:attrName>ppt_w</p:attrName>
                                        </p:attrNameLst>
                                      </p:cBhvr>
                                      <p:tavLst>
                                        <p:tav tm="0">
                                          <p:val>
                                            <p:fltVal val="0"/>
                                          </p:val>
                                        </p:tav>
                                        <p:tav tm="100000">
                                          <p:val>
                                            <p:strVal val="#ppt_w"/>
                                          </p:val>
                                        </p:tav>
                                      </p:tavLst>
                                    </p:anim>
                                    <p:anim calcmode="lin" valueType="num">
                                      <p:cBhvr>
                                        <p:cTn id="133" dur="500" fill="hold"/>
                                        <p:tgtEl>
                                          <p:spTgt spid="98"/>
                                        </p:tgtEl>
                                        <p:attrNameLst>
                                          <p:attrName>ppt_h</p:attrName>
                                        </p:attrNameLst>
                                      </p:cBhvr>
                                      <p:tavLst>
                                        <p:tav tm="0">
                                          <p:val>
                                            <p:fltVal val="0"/>
                                          </p:val>
                                        </p:tav>
                                        <p:tav tm="100000">
                                          <p:val>
                                            <p:strVal val="#ppt_h"/>
                                          </p:val>
                                        </p:tav>
                                      </p:tavLst>
                                    </p:anim>
                                    <p:animEffect transition="in" filter="fade">
                                      <p:cBhvr>
                                        <p:cTn id="134" dur="500"/>
                                        <p:tgtEl>
                                          <p:spTgt spid="98"/>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100"/>
                                        </p:tgtEl>
                                        <p:attrNameLst>
                                          <p:attrName>style.visibility</p:attrName>
                                        </p:attrNameLst>
                                      </p:cBhvr>
                                      <p:to>
                                        <p:strVal val="visible"/>
                                      </p:to>
                                    </p:set>
                                    <p:anim calcmode="lin" valueType="num">
                                      <p:cBhvr>
                                        <p:cTn id="137" dur="500" fill="hold"/>
                                        <p:tgtEl>
                                          <p:spTgt spid="100"/>
                                        </p:tgtEl>
                                        <p:attrNameLst>
                                          <p:attrName>ppt_w</p:attrName>
                                        </p:attrNameLst>
                                      </p:cBhvr>
                                      <p:tavLst>
                                        <p:tav tm="0">
                                          <p:val>
                                            <p:fltVal val="0"/>
                                          </p:val>
                                        </p:tav>
                                        <p:tav tm="100000">
                                          <p:val>
                                            <p:strVal val="#ppt_w"/>
                                          </p:val>
                                        </p:tav>
                                      </p:tavLst>
                                    </p:anim>
                                    <p:anim calcmode="lin" valueType="num">
                                      <p:cBhvr>
                                        <p:cTn id="138" dur="500" fill="hold"/>
                                        <p:tgtEl>
                                          <p:spTgt spid="100"/>
                                        </p:tgtEl>
                                        <p:attrNameLst>
                                          <p:attrName>ppt_h</p:attrName>
                                        </p:attrNameLst>
                                      </p:cBhvr>
                                      <p:tavLst>
                                        <p:tav tm="0">
                                          <p:val>
                                            <p:fltVal val="0"/>
                                          </p:val>
                                        </p:tav>
                                        <p:tav tm="100000">
                                          <p:val>
                                            <p:strVal val="#ppt_h"/>
                                          </p:val>
                                        </p:tav>
                                      </p:tavLst>
                                    </p:anim>
                                    <p:animEffect transition="in" filter="fade">
                                      <p:cBhvr>
                                        <p:cTn id="13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5" grpId="1" animBg="1"/>
      <p:bldP spid="85" grpId="2" animBg="1"/>
      <p:bldP spid="86" grpId="0" animBg="1"/>
      <p:bldP spid="86" grpId="1" animBg="1"/>
      <p:bldP spid="86" grpId="2" animBg="1"/>
      <p:bldP spid="87" grpId="0" animBg="1"/>
      <p:bldP spid="87" grpId="1" animBg="1"/>
      <p:bldP spid="87" grpId="2" animBg="1"/>
      <p:bldP spid="88" grpId="0" animBg="1"/>
      <p:bldP spid="88" grpId="1" animBg="1"/>
      <p:bldP spid="88" grpId="2" animBg="1"/>
      <p:bldP spid="89" grpId="0" animBg="1"/>
      <p:bldP spid="89" grpId="1" animBg="1"/>
      <p:bldP spid="89" grpId="2" animBg="1"/>
      <p:bldP spid="90" grpId="0" animBg="1"/>
      <p:bldP spid="90" grpId="1" animBg="1"/>
      <p:bldP spid="90" grpId="2" animBg="1"/>
      <p:bldP spid="91" grpId="0" animBg="1"/>
      <p:bldP spid="91" grpId="1" animBg="1"/>
      <p:bldP spid="91" grpId="2" animBg="1"/>
      <p:bldP spid="92" grpId="0" animBg="1"/>
      <p:bldP spid="92" grpId="1" animBg="1"/>
      <p:bldP spid="92" grpId="2" animBg="1"/>
      <p:bldP spid="93" grpId="0"/>
      <p:bldP spid="93" grpId="1"/>
      <p:bldP spid="96" grpId="0"/>
      <p:bldP spid="98" grpId="0" animBg="1"/>
      <p:bldP spid="100" grpId="0"/>
      <p:bldP spid="106" grpId="0" animBg="1"/>
      <p:bldP spid="95" grpId="0"/>
      <p:bldP spid="97" grpId="0" animBg="1"/>
      <p:bldP spid="9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量子コンピュータが高速に計算できる理由</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grpSp>
        <p:nvGrpSpPr>
          <p:cNvPr id="4" name="グループ化 28">
            <a:extLst>
              <a:ext uri="{FF2B5EF4-FFF2-40B4-BE49-F238E27FC236}">
                <a16:creationId xmlns:a16="http://schemas.microsoft.com/office/drawing/2014/main" id="{F9DA94AF-0F18-4EF4-8C87-36A8D439819D}"/>
              </a:ext>
            </a:extLst>
          </p:cNvPr>
          <p:cNvGrpSpPr/>
          <p:nvPr/>
        </p:nvGrpSpPr>
        <p:grpSpPr>
          <a:xfrm>
            <a:off x="3203848" y="1052736"/>
            <a:ext cx="1289237" cy="321274"/>
            <a:chOff x="630197" y="1841158"/>
            <a:chExt cx="1289237" cy="321274"/>
          </a:xfrm>
          <a:solidFill>
            <a:schemeClr val="accent3">
              <a:lumMod val="75000"/>
            </a:schemeClr>
          </a:solidFill>
        </p:grpSpPr>
        <p:sp>
          <p:nvSpPr>
            <p:cNvPr id="5" name="楕円 2">
              <a:extLst>
                <a:ext uri="{FF2B5EF4-FFF2-40B4-BE49-F238E27FC236}">
                  <a16:creationId xmlns:a16="http://schemas.microsoft.com/office/drawing/2014/main" id="{8210FF14-4B40-41FE-93ED-B4FA5BEF1818}"/>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6" name="楕円 3">
              <a:extLst>
                <a:ext uri="{FF2B5EF4-FFF2-40B4-BE49-F238E27FC236}">
                  <a16:creationId xmlns:a16="http://schemas.microsoft.com/office/drawing/2014/main" id="{91F5A19C-E11F-4520-92C5-51F45716872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 name="楕円 4">
              <a:extLst>
                <a:ext uri="{FF2B5EF4-FFF2-40B4-BE49-F238E27FC236}">
                  <a16:creationId xmlns:a16="http://schemas.microsoft.com/office/drawing/2014/main" id="{CF8D6EE4-9E50-46D2-A207-CC56A138A6B1}"/>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8" name="楕円 5">
              <a:extLst>
                <a:ext uri="{FF2B5EF4-FFF2-40B4-BE49-F238E27FC236}">
                  <a16:creationId xmlns:a16="http://schemas.microsoft.com/office/drawing/2014/main" id="{8A12B2B4-5A0C-4350-B761-4B72A12C6228}"/>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9" name="グループ化 29">
            <a:extLst>
              <a:ext uri="{FF2B5EF4-FFF2-40B4-BE49-F238E27FC236}">
                <a16:creationId xmlns:a16="http://schemas.microsoft.com/office/drawing/2014/main" id="{9CAB1A0D-264E-465F-A84B-3744A06A7BB9}"/>
              </a:ext>
            </a:extLst>
          </p:cNvPr>
          <p:cNvGrpSpPr/>
          <p:nvPr/>
        </p:nvGrpSpPr>
        <p:grpSpPr>
          <a:xfrm>
            <a:off x="3201775" y="2420192"/>
            <a:ext cx="1289237" cy="321274"/>
            <a:chOff x="630197" y="1841158"/>
            <a:chExt cx="1289237" cy="321274"/>
          </a:xfrm>
          <a:solidFill>
            <a:schemeClr val="accent3">
              <a:lumMod val="75000"/>
            </a:schemeClr>
          </a:solidFill>
        </p:grpSpPr>
        <p:sp>
          <p:nvSpPr>
            <p:cNvPr id="10" name="楕円 30">
              <a:extLst>
                <a:ext uri="{FF2B5EF4-FFF2-40B4-BE49-F238E27FC236}">
                  <a16:creationId xmlns:a16="http://schemas.microsoft.com/office/drawing/2014/main" id="{BF857BC0-9E56-4DDA-9E94-8BDB06051F33}"/>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 name="楕円 31">
              <a:extLst>
                <a:ext uri="{FF2B5EF4-FFF2-40B4-BE49-F238E27FC236}">
                  <a16:creationId xmlns:a16="http://schemas.microsoft.com/office/drawing/2014/main" id="{65E3258A-AFB3-48FD-B7F0-46DD513D664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2" name="楕円 32">
              <a:extLst>
                <a:ext uri="{FF2B5EF4-FFF2-40B4-BE49-F238E27FC236}">
                  <a16:creationId xmlns:a16="http://schemas.microsoft.com/office/drawing/2014/main" id="{159FBF64-B3BA-4C49-983C-BAF62F313E2E}"/>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13" name="楕円 33">
              <a:extLst>
                <a:ext uri="{FF2B5EF4-FFF2-40B4-BE49-F238E27FC236}">
                  <a16:creationId xmlns:a16="http://schemas.microsoft.com/office/drawing/2014/main" id="{D2D3EC90-174E-42F0-B2E3-FCF48049042E}"/>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14" name="グループ化 34">
            <a:extLst>
              <a:ext uri="{FF2B5EF4-FFF2-40B4-BE49-F238E27FC236}">
                <a16:creationId xmlns:a16="http://schemas.microsoft.com/office/drawing/2014/main" id="{883CFFCF-4038-4629-A222-17C162C9E680}"/>
              </a:ext>
            </a:extLst>
          </p:cNvPr>
          <p:cNvGrpSpPr/>
          <p:nvPr/>
        </p:nvGrpSpPr>
        <p:grpSpPr>
          <a:xfrm>
            <a:off x="3207631" y="3772564"/>
            <a:ext cx="1289237" cy="321274"/>
            <a:chOff x="630197" y="1841158"/>
            <a:chExt cx="1289237" cy="321274"/>
          </a:xfrm>
          <a:solidFill>
            <a:schemeClr val="accent3">
              <a:lumMod val="75000"/>
            </a:schemeClr>
          </a:solidFill>
        </p:grpSpPr>
        <p:sp>
          <p:nvSpPr>
            <p:cNvPr id="15" name="楕円 35">
              <a:extLst>
                <a:ext uri="{FF2B5EF4-FFF2-40B4-BE49-F238E27FC236}">
                  <a16:creationId xmlns:a16="http://schemas.microsoft.com/office/drawing/2014/main" id="{C2C91C97-259E-4149-82D6-2EA8CCF2D377}"/>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6" name="楕円 36">
              <a:extLst>
                <a:ext uri="{FF2B5EF4-FFF2-40B4-BE49-F238E27FC236}">
                  <a16:creationId xmlns:a16="http://schemas.microsoft.com/office/drawing/2014/main" id="{272681D5-6F37-49EC-B660-5FCD754CE2C7}"/>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7" name="楕円 37">
              <a:extLst>
                <a:ext uri="{FF2B5EF4-FFF2-40B4-BE49-F238E27FC236}">
                  <a16:creationId xmlns:a16="http://schemas.microsoft.com/office/drawing/2014/main" id="{9BA42E09-AA73-4B54-B2FF-E0689468ADA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18" name="楕円 38">
              <a:extLst>
                <a:ext uri="{FF2B5EF4-FFF2-40B4-BE49-F238E27FC236}">
                  <a16:creationId xmlns:a16="http://schemas.microsoft.com/office/drawing/2014/main" id="{E6DA8177-E991-4B1A-BE94-00827387EB54}"/>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19" name="グループ化 39">
            <a:extLst>
              <a:ext uri="{FF2B5EF4-FFF2-40B4-BE49-F238E27FC236}">
                <a16:creationId xmlns:a16="http://schemas.microsoft.com/office/drawing/2014/main" id="{AC24FED2-9864-409E-B1D8-657C985798DD}"/>
              </a:ext>
            </a:extLst>
          </p:cNvPr>
          <p:cNvGrpSpPr/>
          <p:nvPr/>
        </p:nvGrpSpPr>
        <p:grpSpPr>
          <a:xfrm>
            <a:off x="3197403" y="5125360"/>
            <a:ext cx="1289237" cy="321274"/>
            <a:chOff x="630197" y="1841158"/>
            <a:chExt cx="1289237" cy="321274"/>
          </a:xfrm>
          <a:solidFill>
            <a:schemeClr val="accent3">
              <a:lumMod val="75000"/>
            </a:schemeClr>
          </a:solidFill>
        </p:grpSpPr>
        <p:sp>
          <p:nvSpPr>
            <p:cNvPr id="20" name="楕円 40">
              <a:extLst>
                <a:ext uri="{FF2B5EF4-FFF2-40B4-BE49-F238E27FC236}">
                  <a16:creationId xmlns:a16="http://schemas.microsoft.com/office/drawing/2014/main" id="{5DB506FD-1566-4D97-8F95-3E5EC87677A9}"/>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1" name="楕円 41">
              <a:extLst>
                <a:ext uri="{FF2B5EF4-FFF2-40B4-BE49-F238E27FC236}">
                  <a16:creationId xmlns:a16="http://schemas.microsoft.com/office/drawing/2014/main" id="{5DACED1B-E2F5-46F3-96A5-9966EACB6A6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2" name="楕円 42">
              <a:extLst>
                <a:ext uri="{FF2B5EF4-FFF2-40B4-BE49-F238E27FC236}">
                  <a16:creationId xmlns:a16="http://schemas.microsoft.com/office/drawing/2014/main" id="{74B1A501-5DE6-49EA-A5B0-59244FE11447}"/>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3" name="楕円 43">
              <a:extLst>
                <a:ext uri="{FF2B5EF4-FFF2-40B4-BE49-F238E27FC236}">
                  <a16:creationId xmlns:a16="http://schemas.microsoft.com/office/drawing/2014/main" id="{C73DDE50-FC08-434A-9C52-3D5CA4EB8911}"/>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24" name="グループ化 44">
            <a:extLst>
              <a:ext uri="{FF2B5EF4-FFF2-40B4-BE49-F238E27FC236}">
                <a16:creationId xmlns:a16="http://schemas.microsoft.com/office/drawing/2014/main" id="{FB07EC08-531D-4772-AD0E-9D5297E74D3B}"/>
              </a:ext>
            </a:extLst>
          </p:cNvPr>
          <p:cNvGrpSpPr/>
          <p:nvPr/>
        </p:nvGrpSpPr>
        <p:grpSpPr>
          <a:xfrm>
            <a:off x="3201775" y="1393938"/>
            <a:ext cx="1289237" cy="321274"/>
            <a:chOff x="630197" y="1841158"/>
            <a:chExt cx="1289237" cy="321274"/>
          </a:xfrm>
          <a:solidFill>
            <a:schemeClr val="accent3">
              <a:lumMod val="75000"/>
            </a:schemeClr>
          </a:solidFill>
        </p:grpSpPr>
        <p:sp>
          <p:nvSpPr>
            <p:cNvPr id="25" name="楕円 45">
              <a:extLst>
                <a:ext uri="{FF2B5EF4-FFF2-40B4-BE49-F238E27FC236}">
                  <a16:creationId xmlns:a16="http://schemas.microsoft.com/office/drawing/2014/main" id="{FF59438D-D1CF-4970-AB19-EF32F8DE17C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6" name="楕円 46">
              <a:extLst>
                <a:ext uri="{FF2B5EF4-FFF2-40B4-BE49-F238E27FC236}">
                  <a16:creationId xmlns:a16="http://schemas.microsoft.com/office/drawing/2014/main" id="{6E1462D3-E185-4A91-AD6A-D0C6C16283D8}"/>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7" name="楕円 47">
              <a:extLst>
                <a:ext uri="{FF2B5EF4-FFF2-40B4-BE49-F238E27FC236}">
                  <a16:creationId xmlns:a16="http://schemas.microsoft.com/office/drawing/2014/main" id="{A102FE13-198B-4641-8D89-37AC8BE19D69}"/>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8" name="楕円 48">
              <a:extLst>
                <a:ext uri="{FF2B5EF4-FFF2-40B4-BE49-F238E27FC236}">
                  <a16:creationId xmlns:a16="http://schemas.microsoft.com/office/drawing/2014/main" id="{A6FC93F5-8A74-40CC-9794-F70454DF078A}"/>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29" name="グループ化 49">
            <a:extLst>
              <a:ext uri="{FF2B5EF4-FFF2-40B4-BE49-F238E27FC236}">
                <a16:creationId xmlns:a16="http://schemas.microsoft.com/office/drawing/2014/main" id="{2D3C1D0C-F497-46CF-A1E5-4100C7DA4C5B}"/>
              </a:ext>
            </a:extLst>
          </p:cNvPr>
          <p:cNvGrpSpPr/>
          <p:nvPr/>
        </p:nvGrpSpPr>
        <p:grpSpPr>
          <a:xfrm>
            <a:off x="3201084" y="2760005"/>
            <a:ext cx="1289237" cy="321274"/>
            <a:chOff x="630197" y="1841158"/>
            <a:chExt cx="1289237" cy="321274"/>
          </a:xfrm>
          <a:solidFill>
            <a:schemeClr val="accent3">
              <a:lumMod val="75000"/>
            </a:schemeClr>
          </a:solidFill>
        </p:grpSpPr>
        <p:sp>
          <p:nvSpPr>
            <p:cNvPr id="30" name="楕円 50">
              <a:extLst>
                <a:ext uri="{FF2B5EF4-FFF2-40B4-BE49-F238E27FC236}">
                  <a16:creationId xmlns:a16="http://schemas.microsoft.com/office/drawing/2014/main" id="{F60CDA1F-EDB5-42AF-A42D-5F7F2874EBE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1" name="楕円 51">
              <a:extLst>
                <a:ext uri="{FF2B5EF4-FFF2-40B4-BE49-F238E27FC236}">
                  <a16:creationId xmlns:a16="http://schemas.microsoft.com/office/drawing/2014/main" id="{EA947F75-38A8-4C7A-A7AB-B65B4377568A}"/>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32" name="楕円 52">
              <a:extLst>
                <a:ext uri="{FF2B5EF4-FFF2-40B4-BE49-F238E27FC236}">
                  <a16:creationId xmlns:a16="http://schemas.microsoft.com/office/drawing/2014/main" id="{2FCA9363-2AC6-49BE-8469-8A28D33D9B9F}"/>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3" name="楕円 53">
              <a:extLst>
                <a:ext uri="{FF2B5EF4-FFF2-40B4-BE49-F238E27FC236}">
                  <a16:creationId xmlns:a16="http://schemas.microsoft.com/office/drawing/2014/main" id="{2927A6AE-A9B3-4BB2-8334-7427D757BF3C}"/>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34" name="グループ化 54">
            <a:extLst>
              <a:ext uri="{FF2B5EF4-FFF2-40B4-BE49-F238E27FC236}">
                <a16:creationId xmlns:a16="http://schemas.microsoft.com/office/drawing/2014/main" id="{BD99B456-7E4A-46A8-BB83-3A9A27901491}"/>
              </a:ext>
            </a:extLst>
          </p:cNvPr>
          <p:cNvGrpSpPr/>
          <p:nvPr/>
        </p:nvGrpSpPr>
        <p:grpSpPr>
          <a:xfrm>
            <a:off x="3207631" y="4121417"/>
            <a:ext cx="1289237" cy="321274"/>
            <a:chOff x="630197" y="1841158"/>
            <a:chExt cx="1289237" cy="321274"/>
          </a:xfrm>
          <a:solidFill>
            <a:schemeClr val="accent3">
              <a:lumMod val="75000"/>
            </a:schemeClr>
          </a:solidFill>
        </p:grpSpPr>
        <p:sp>
          <p:nvSpPr>
            <p:cNvPr id="35" name="楕円 55">
              <a:extLst>
                <a:ext uri="{FF2B5EF4-FFF2-40B4-BE49-F238E27FC236}">
                  <a16:creationId xmlns:a16="http://schemas.microsoft.com/office/drawing/2014/main" id="{A8D4956E-1AAB-4091-9EE4-0B55B9AF77DD}"/>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6" name="楕円 56">
              <a:extLst>
                <a:ext uri="{FF2B5EF4-FFF2-40B4-BE49-F238E27FC236}">
                  <a16:creationId xmlns:a16="http://schemas.microsoft.com/office/drawing/2014/main" id="{60337B8D-0AF3-4752-BEF3-52404D8D2254}"/>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37" name="楕円 57">
              <a:extLst>
                <a:ext uri="{FF2B5EF4-FFF2-40B4-BE49-F238E27FC236}">
                  <a16:creationId xmlns:a16="http://schemas.microsoft.com/office/drawing/2014/main" id="{5083E8D3-3D13-46E4-BEFF-07916F953759}"/>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38" name="楕円 58">
              <a:extLst>
                <a:ext uri="{FF2B5EF4-FFF2-40B4-BE49-F238E27FC236}">
                  <a16:creationId xmlns:a16="http://schemas.microsoft.com/office/drawing/2014/main" id="{A8446F1A-7E93-4429-92F1-1CD445FDFECB}"/>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39" name="グループ化 59">
            <a:extLst>
              <a:ext uri="{FF2B5EF4-FFF2-40B4-BE49-F238E27FC236}">
                <a16:creationId xmlns:a16="http://schemas.microsoft.com/office/drawing/2014/main" id="{F556D6F4-E33D-4E98-98FE-11A6A63EF76D}"/>
              </a:ext>
            </a:extLst>
          </p:cNvPr>
          <p:cNvGrpSpPr/>
          <p:nvPr/>
        </p:nvGrpSpPr>
        <p:grpSpPr>
          <a:xfrm>
            <a:off x="3203848" y="5459373"/>
            <a:ext cx="1289237" cy="321274"/>
            <a:chOff x="630197" y="1841158"/>
            <a:chExt cx="1289237" cy="321274"/>
          </a:xfrm>
          <a:solidFill>
            <a:schemeClr val="accent3">
              <a:lumMod val="75000"/>
            </a:schemeClr>
          </a:solidFill>
        </p:grpSpPr>
        <p:sp>
          <p:nvSpPr>
            <p:cNvPr id="40" name="楕円 60">
              <a:extLst>
                <a:ext uri="{FF2B5EF4-FFF2-40B4-BE49-F238E27FC236}">
                  <a16:creationId xmlns:a16="http://schemas.microsoft.com/office/drawing/2014/main" id="{7D1619EC-B83A-446F-9D12-9A31BDD2899D}"/>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1" name="楕円 61">
              <a:extLst>
                <a:ext uri="{FF2B5EF4-FFF2-40B4-BE49-F238E27FC236}">
                  <a16:creationId xmlns:a16="http://schemas.microsoft.com/office/drawing/2014/main" id="{4A70E839-C5D3-4658-B759-586DE990D46D}"/>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2" name="楕円 62">
              <a:extLst>
                <a:ext uri="{FF2B5EF4-FFF2-40B4-BE49-F238E27FC236}">
                  <a16:creationId xmlns:a16="http://schemas.microsoft.com/office/drawing/2014/main" id="{85CA4AC2-FE8D-4CE4-9DA9-E46119BC722E}"/>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3" name="楕円 63">
              <a:extLst>
                <a:ext uri="{FF2B5EF4-FFF2-40B4-BE49-F238E27FC236}">
                  <a16:creationId xmlns:a16="http://schemas.microsoft.com/office/drawing/2014/main" id="{A42EA534-4EBE-4328-B94C-80E06157D353}"/>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44" name="グループ化 64">
            <a:extLst>
              <a:ext uri="{FF2B5EF4-FFF2-40B4-BE49-F238E27FC236}">
                <a16:creationId xmlns:a16="http://schemas.microsoft.com/office/drawing/2014/main" id="{E2FFB793-1E5E-4305-9DE8-A87FEC863BD2}"/>
              </a:ext>
            </a:extLst>
          </p:cNvPr>
          <p:cNvGrpSpPr/>
          <p:nvPr/>
        </p:nvGrpSpPr>
        <p:grpSpPr>
          <a:xfrm>
            <a:off x="3201775" y="1733751"/>
            <a:ext cx="1289237" cy="321274"/>
            <a:chOff x="630197" y="1841158"/>
            <a:chExt cx="1289237" cy="321274"/>
          </a:xfrm>
          <a:solidFill>
            <a:schemeClr val="accent3">
              <a:lumMod val="75000"/>
            </a:schemeClr>
          </a:solidFill>
        </p:grpSpPr>
        <p:sp>
          <p:nvSpPr>
            <p:cNvPr id="45" name="楕円 65">
              <a:extLst>
                <a:ext uri="{FF2B5EF4-FFF2-40B4-BE49-F238E27FC236}">
                  <a16:creationId xmlns:a16="http://schemas.microsoft.com/office/drawing/2014/main" id="{8E47C389-1286-4623-9967-6C93997F26DD}"/>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6" name="楕円 66">
              <a:extLst>
                <a:ext uri="{FF2B5EF4-FFF2-40B4-BE49-F238E27FC236}">
                  <a16:creationId xmlns:a16="http://schemas.microsoft.com/office/drawing/2014/main" id="{57E01796-58EF-45DA-93EA-A37C079E466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7" name="楕円 67">
              <a:extLst>
                <a:ext uri="{FF2B5EF4-FFF2-40B4-BE49-F238E27FC236}">
                  <a16:creationId xmlns:a16="http://schemas.microsoft.com/office/drawing/2014/main" id="{F293D536-CF1E-4785-A65A-591852D4FA38}"/>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8" name="楕円 68">
              <a:extLst>
                <a:ext uri="{FF2B5EF4-FFF2-40B4-BE49-F238E27FC236}">
                  <a16:creationId xmlns:a16="http://schemas.microsoft.com/office/drawing/2014/main" id="{2169AB5C-92C0-45CA-94A6-65B545505D10}"/>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49" name="グループ化 69">
            <a:extLst>
              <a:ext uri="{FF2B5EF4-FFF2-40B4-BE49-F238E27FC236}">
                <a16:creationId xmlns:a16="http://schemas.microsoft.com/office/drawing/2014/main" id="{D19CFF0E-DA77-427B-9955-87B3172F71D7}"/>
              </a:ext>
            </a:extLst>
          </p:cNvPr>
          <p:cNvGrpSpPr/>
          <p:nvPr/>
        </p:nvGrpSpPr>
        <p:grpSpPr>
          <a:xfrm>
            <a:off x="3207631" y="3096378"/>
            <a:ext cx="1289237" cy="321274"/>
            <a:chOff x="630197" y="1841158"/>
            <a:chExt cx="1289237" cy="321274"/>
          </a:xfrm>
          <a:solidFill>
            <a:schemeClr val="accent3">
              <a:lumMod val="75000"/>
            </a:schemeClr>
          </a:solidFill>
        </p:grpSpPr>
        <p:sp>
          <p:nvSpPr>
            <p:cNvPr id="50" name="楕円 70">
              <a:extLst>
                <a:ext uri="{FF2B5EF4-FFF2-40B4-BE49-F238E27FC236}">
                  <a16:creationId xmlns:a16="http://schemas.microsoft.com/office/drawing/2014/main" id="{775C7AEE-E586-423B-9F22-5E9F435F5D2F}"/>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1" name="楕円 71">
              <a:extLst>
                <a:ext uri="{FF2B5EF4-FFF2-40B4-BE49-F238E27FC236}">
                  <a16:creationId xmlns:a16="http://schemas.microsoft.com/office/drawing/2014/main" id="{A3C23892-B6E4-47A0-AA30-AA3DA15E80A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2" name="楕円 72">
              <a:extLst>
                <a:ext uri="{FF2B5EF4-FFF2-40B4-BE49-F238E27FC236}">
                  <a16:creationId xmlns:a16="http://schemas.microsoft.com/office/drawing/2014/main" id="{469E2789-0934-454C-A74D-8CE16A0B631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3" name="楕円 73">
              <a:extLst>
                <a:ext uri="{FF2B5EF4-FFF2-40B4-BE49-F238E27FC236}">
                  <a16:creationId xmlns:a16="http://schemas.microsoft.com/office/drawing/2014/main" id="{664F3B9E-C654-4534-B052-D5A89B4B6D93}"/>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54" name="グループ化 74">
            <a:extLst>
              <a:ext uri="{FF2B5EF4-FFF2-40B4-BE49-F238E27FC236}">
                <a16:creationId xmlns:a16="http://schemas.microsoft.com/office/drawing/2014/main" id="{869F3181-815B-46EC-950D-F6738BB6E5C9}"/>
              </a:ext>
            </a:extLst>
          </p:cNvPr>
          <p:cNvGrpSpPr/>
          <p:nvPr/>
        </p:nvGrpSpPr>
        <p:grpSpPr>
          <a:xfrm>
            <a:off x="3207631" y="4457462"/>
            <a:ext cx="1289237" cy="321274"/>
            <a:chOff x="630197" y="1841158"/>
            <a:chExt cx="1289237" cy="321274"/>
          </a:xfrm>
          <a:solidFill>
            <a:schemeClr val="accent3">
              <a:lumMod val="75000"/>
            </a:schemeClr>
          </a:solidFill>
        </p:grpSpPr>
        <p:sp>
          <p:nvSpPr>
            <p:cNvPr id="55" name="楕円 75">
              <a:extLst>
                <a:ext uri="{FF2B5EF4-FFF2-40B4-BE49-F238E27FC236}">
                  <a16:creationId xmlns:a16="http://schemas.microsoft.com/office/drawing/2014/main" id="{88471B1B-90A4-4361-9658-8146B6767AC5}"/>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6" name="楕円 76">
              <a:extLst>
                <a:ext uri="{FF2B5EF4-FFF2-40B4-BE49-F238E27FC236}">
                  <a16:creationId xmlns:a16="http://schemas.microsoft.com/office/drawing/2014/main" id="{A8B9E3A0-B811-447A-A620-EBB84427F0B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7" name="楕円 77">
              <a:extLst>
                <a:ext uri="{FF2B5EF4-FFF2-40B4-BE49-F238E27FC236}">
                  <a16:creationId xmlns:a16="http://schemas.microsoft.com/office/drawing/2014/main" id="{4D64D28B-2C2E-48E3-9C41-71186C97D6B6}"/>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8" name="楕円 78">
              <a:extLst>
                <a:ext uri="{FF2B5EF4-FFF2-40B4-BE49-F238E27FC236}">
                  <a16:creationId xmlns:a16="http://schemas.microsoft.com/office/drawing/2014/main" id="{483E946D-1CA2-4896-B59E-807E0D95FF67}"/>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59" name="グループ化 79">
            <a:extLst>
              <a:ext uri="{FF2B5EF4-FFF2-40B4-BE49-F238E27FC236}">
                <a16:creationId xmlns:a16="http://schemas.microsoft.com/office/drawing/2014/main" id="{50B281C6-134F-4F4C-9797-920228D75CD4}"/>
              </a:ext>
            </a:extLst>
          </p:cNvPr>
          <p:cNvGrpSpPr/>
          <p:nvPr/>
        </p:nvGrpSpPr>
        <p:grpSpPr>
          <a:xfrm>
            <a:off x="3207913" y="5791226"/>
            <a:ext cx="1289237" cy="321274"/>
            <a:chOff x="630197" y="1841158"/>
            <a:chExt cx="1289237" cy="321274"/>
          </a:xfrm>
          <a:solidFill>
            <a:schemeClr val="accent3">
              <a:lumMod val="75000"/>
            </a:schemeClr>
          </a:solidFill>
        </p:grpSpPr>
        <p:sp>
          <p:nvSpPr>
            <p:cNvPr id="60" name="楕円 80">
              <a:extLst>
                <a:ext uri="{FF2B5EF4-FFF2-40B4-BE49-F238E27FC236}">
                  <a16:creationId xmlns:a16="http://schemas.microsoft.com/office/drawing/2014/main" id="{7CA13DBF-9FA3-4EDF-B1C3-638708FC34EB}"/>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1" name="楕円 81">
              <a:extLst>
                <a:ext uri="{FF2B5EF4-FFF2-40B4-BE49-F238E27FC236}">
                  <a16:creationId xmlns:a16="http://schemas.microsoft.com/office/drawing/2014/main" id="{930B5CB3-A972-4797-89B6-78F75A693EE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62" name="楕円 82">
              <a:extLst>
                <a:ext uri="{FF2B5EF4-FFF2-40B4-BE49-F238E27FC236}">
                  <a16:creationId xmlns:a16="http://schemas.microsoft.com/office/drawing/2014/main" id="{AE425434-8DDA-46CC-AF6D-80FA63BD6E6B}"/>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3" name="楕円 83">
              <a:extLst>
                <a:ext uri="{FF2B5EF4-FFF2-40B4-BE49-F238E27FC236}">
                  <a16:creationId xmlns:a16="http://schemas.microsoft.com/office/drawing/2014/main" id="{FF319B59-B005-4F8A-8A2E-50B894ED9A81}"/>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64" name="グループ化 84">
            <a:extLst>
              <a:ext uri="{FF2B5EF4-FFF2-40B4-BE49-F238E27FC236}">
                <a16:creationId xmlns:a16="http://schemas.microsoft.com/office/drawing/2014/main" id="{66A8E235-76DD-44D1-8483-DF2EA654C583}"/>
              </a:ext>
            </a:extLst>
          </p:cNvPr>
          <p:cNvGrpSpPr/>
          <p:nvPr/>
        </p:nvGrpSpPr>
        <p:grpSpPr>
          <a:xfrm>
            <a:off x="3201775" y="2080379"/>
            <a:ext cx="1289237" cy="321274"/>
            <a:chOff x="630197" y="1841158"/>
            <a:chExt cx="1289237" cy="321274"/>
          </a:xfrm>
          <a:solidFill>
            <a:schemeClr val="accent3">
              <a:lumMod val="75000"/>
            </a:schemeClr>
          </a:solidFill>
        </p:grpSpPr>
        <p:sp>
          <p:nvSpPr>
            <p:cNvPr id="65" name="楕円 85">
              <a:extLst>
                <a:ext uri="{FF2B5EF4-FFF2-40B4-BE49-F238E27FC236}">
                  <a16:creationId xmlns:a16="http://schemas.microsoft.com/office/drawing/2014/main" id="{311B6E23-29FA-473A-9634-80FA0BC9D8C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6" name="楕円 86">
              <a:extLst>
                <a:ext uri="{FF2B5EF4-FFF2-40B4-BE49-F238E27FC236}">
                  <a16:creationId xmlns:a16="http://schemas.microsoft.com/office/drawing/2014/main" id="{7C264814-AF07-41DB-ABBF-BDADEDF29CB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7" name="楕円 87">
              <a:extLst>
                <a:ext uri="{FF2B5EF4-FFF2-40B4-BE49-F238E27FC236}">
                  <a16:creationId xmlns:a16="http://schemas.microsoft.com/office/drawing/2014/main" id="{DD89923A-60CD-47D5-82F2-664E30BB308F}"/>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68" name="楕円 88">
              <a:extLst>
                <a:ext uri="{FF2B5EF4-FFF2-40B4-BE49-F238E27FC236}">
                  <a16:creationId xmlns:a16="http://schemas.microsoft.com/office/drawing/2014/main" id="{50FDB540-E36E-47E2-B043-0CE351428C2E}"/>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69" name="グループ化 89">
            <a:extLst>
              <a:ext uri="{FF2B5EF4-FFF2-40B4-BE49-F238E27FC236}">
                <a16:creationId xmlns:a16="http://schemas.microsoft.com/office/drawing/2014/main" id="{4BB8DEB9-9498-45AE-9811-E11F7C9C848F}"/>
              </a:ext>
            </a:extLst>
          </p:cNvPr>
          <p:cNvGrpSpPr/>
          <p:nvPr/>
        </p:nvGrpSpPr>
        <p:grpSpPr>
          <a:xfrm>
            <a:off x="3205924" y="3440711"/>
            <a:ext cx="1289237" cy="321274"/>
            <a:chOff x="630197" y="1841158"/>
            <a:chExt cx="1289237" cy="321274"/>
          </a:xfrm>
          <a:solidFill>
            <a:schemeClr val="accent3">
              <a:lumMod val="75000"/>
            </a:schemeClr>
          </a:solidFill>
        </p:grpSpPr>
        <p:sp>
          <p:nvSpPr>
            <p:cNvPr id="70" name="楕円 90">
              <a:extLst>
                <a:ext uri="{FF2B5EF4-FFF2-40B4-BE49-F238E27FC236}">
                  <a16:creationId xmlns:a16="http://schemas.microsoft.com/office/drawing/2014/main" id="{55939B48-1E8F-4D17-B8F0-31CD6FD74824}"/>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1" name="楕円 91">
              <a:extLst>
                <a:ext uri="{FF2B5EF4-FFF2-40B4-BE49-F238E27FC236}">
                  <a16:creationId xmlns:a16="http://schemas.microsoft.com/office/drawing/2014/main" id="{C00EC8DE-C43B-419E-90DD-BA3E1D73046F}"/>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2" name="楕円 92">
              <a:extLst>
                <a:ext uri="{FF2B5EF4-FFF2-40B4-BE49-F238E27FC236}">
                  <a16:creationId xmlns:a16="http://schemas.microsoft.com/office/drawing/2014/main" id="{E252422E-8526-43C8-BF8C-7BEDCB8E6E4D}"/>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3" name="楕円 93">
              <a:extLst>
                <a:ext uri="{FF2B5EF4-FFF2-40B4-BE49-F238E27FC236}">
                  <a16:creationId xmlns:a16="http://schemas.microsoft.com/office/drawing/2014/main" id="{74851A56-B75A-42E0-94AD-7899DE6BB1B2}"/>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74" name="グループ化 94">
            <a:extLst>
              <a:ext uri="{FF2B5EF4-FFF2-40B4-BE49-F238E27FC236}">
                <a16:creationId xmlns:a16="http://schemas.microsoft.com/office/drawing/2014/main" id="{D83FC062-B600-44E7-8FF9-B9DA8EFE7CA0}"/>
              </a:ext>
            </a:extLst>
          </p:cNvPr>
          <p:cNvGrpSpPr/>
          <p:nvPr/>
        </p:nvGrpSpPr>
        <p:grpSpPr>
          <a:xfrm>
            <a:off x="3198094" y="4793507"/>
            <a:ext cx="1289237" cy="321274"/>
            <a:chOff x="630197" y="1841158"/>
            <a:chExt cx="1289237" cy="321274"/>
          </a:xfrm>
          <a:solidFill>
            <a:schemeClr val="accent3">
              <a:lumMod val="75000"/>
            </a:schemeClr>
          </a:solidFill>
        </p:grpSpPr>
        <p:sp>
          <p:nvSpPr>
            <p:cNvPr id="75" name="楕円 95">
              <a:extLst>
                <a:ext uri="{FF2B5EF4-FFF2-40B4-BE49-F238E27FC236}">
                  <a16:creationId xmlns:a16="http://schemas.microsoft.com/office/drawing/2014/main" id="{BAFE6E18-ACC3-4092-8D10-30C10F02C40F}"/>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6" name="楕円 96">
              <a:extLst>
                <a:ext uri="{FF2B5EF4-FFF2-40B4-BE49-F238E27FC236}">
                  <a16:creationId xmlns:a16="http://schemas.microsoft.com/office/drawing/2014/main" id="{12189859-519D-43DD-B53A-EBDF951DD9A0}"/>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7" name="楕円 97">
              <a:extLst>
                <a:ext uri="{FF2B5EF4-FFF2-40B4-BE49-F238E27FC236}">
                  <a16:creationId xmlns:a16="http://schemas.microsoft.com/office/drawing/2014/main" id="{FDAA1D50-7499-48BF-AD85-1975C4B35F58}"/>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8" name="楕円 98">
              <a:extLst>
                <a:ext uri="{FF2B5EF4-FFF2-40B4-BE49-F238E27FC236}">
                  <a16:creationId xmlns:a16="http://schemas.microsoft.com/office/drawing/2014/main" id="{593DB674-CD75-4362-82DE-2C22B1D6F260}"/>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79" name="グループ化 99">
            <a:extLst>
              <a:ext uri="{FF2B5EF4-FFF2-40B4-BE49-F238E27FC236}">
                <a16:creationId xmlns:a16="http://schemas.microsoft.com/office/drawing/2014/main" id="{F5DAB70A-B140-4498-BA9D-402D8233BB87}"/>
              </a:ext>
            </a:extLst>
          </p:cNvPr>
          <p:cNvGrpSpPr/>
          <p:nvPr/>
        </p:nvGrpSpPr>
        <p:grpSpPr>
          <a:xfrm>
            <a:off x="3203848" y="6131039"/>
            <a:ext cx="1289237" cy="321274"/>
            <a:chOff x="630197" y="1841158"/>
            <a:chExt cx="1289237" cy="321274"/>
          </a:xfrm>
          <a:solidFill>
            <a:schemeClr val="accent3">
              <a:lumMod val="75000"/>
            </a:schemeClr>
          </a:solidFill>
        </p:grpSpPr>
        <p:sp>
          <p:nvSpPr>
            <p:cNvPr id="80" name="楕円 100">
              <a:extLst>
                <a:ext uri="{FF2B5EF4-FFF2-40B4-BE49-F238E27FC236}">
                  <a16:creationId xmlns:a16="http://schemas.microsoft.com/office/drawing/2014/main" id="{4467B8F7-45CB-40F7-AEA6-0F9191A9549A}"/>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1" name="楕円 101">
              <a:extLst>
                <a:ext uri="{FF2B5EF4-FFF2-40B4-BE49-F238E27FC236}">
                  <a16:creationId xmlns:a16="http://schemas.microsoft.com/office/drawing/2014/main" id="{23560E5B-4AC1-4C86-9731-383C3DB6626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2" name="楕円 102">
              <a:extLst>
                <a:ext uri="{FF2B5EF4-FFF2-40B4-BE49-F238E27FC236}">
                  <a16:creationId xmlns:a16="http://schemas.microsoft.com/office/drawing/2014/main" id="{ACDF2631-2258-4BF2-A494-ABD93235FD87}"/>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3" name="楕円 103">
              <a:extLst>
                <a:ext uri="{FF2B5EF4-FFF2-40B4-BE49-F238E27FC236}">
                  <a16:creationId xmlns:a16="http://schemas.microsoft.com/office/drawing/2014/main" id="{29541A4A-8053-4431-AA69-32C9F5D83EFA}"/>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sp>
        <p:nvSpPr>
          <p:cNvPr id="94" name="正方形/長方形 93"/>
          <p:cNvSpPr/>
          <p:nvPr/>
        </p:nvSpPr>
        <p:spPr>
          <a:xfrm>
            <a:off x="1617009" y="3529743"/>
            <a:ext cx="720080" cy="43204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演算</a:t>
            </a:r>
          </a:p>
        </p:txBody>
      </p:sp>
      <p:cxnSp>
        <p:nvCxnSpPr>
          <p:cNvPr id="96" name="直線矢印コネクタ 95"/>
          <p:cNvCxnSpPr>
            <a:stCxn id="5" idx="2"/>
            <a:endCxn id="94" idx="3"/>
          </p:cNvCxnSpPr>
          <p:nvPr/>
        </p:nvCxnSpPr>
        <p:spPr>
          <a:xfrm flipH="1">
            <a:off x="2337089" y="1213373"/>
            <a:ext cx="866759" cy="2532394"/>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7" name="直線矢印コネクタ 96"/>
          <p:cNvCxnSpPr>
            <a:stCxn id="25" idx="2"/>
            <a:endCxn id="94" idx="3"/>
          </p:cNvCxnSpPr>
          <p:nvPr/>
        </p:nvCxnSpPr>
        <p:spPr>
          <a:xfrm flipH="1">
            <a:off x="2337089" y="1554575"/>
            <a:ext cx="864686" cy="2191192"/>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2" name="直線矢印コネクタ 101"/>
          <p:cNvCxnSpPr>
            <a:stCxn id="45" idx="2"/>
            <a:endCxn id="94" idx="3"/>
          </p:cNvCxnSpPr>
          <p:nvPr/>
        </p:nvCxnSpPr>
        <p:spPr>
          <a:xfrm flipH="1">
            <a:off x="2337089" y="1894388"/>
            <a:ext cx="864686" cy="1851379"/>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5" name="直線矢印コネクタ 104"/>
          <p:cNvCxnSpPr>
            <a:stCxn id="65" idx="2"/>
            <a:endCxn id="94" idx="3"/>
          </p:cNvCxnSpPr>
          <p:nvPr/>
        </p:nvCxnSpPr>
        <p:spPr>
          <a:xfrm flipH="1">
            <a:off x="2337089" y="2241016"/>
            <a:ext cx="864686" cy="1504751"/>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8" name="直線矢印コネクタ 107"/>
          <p:cNvCxnSpPr>
            <a:stCxn id="10" idx="2"/>
            <a:endCxn id="94" idx="3"/>
          </p:cNvCxnSpPr>
          <p:nvPr/>
        </p:nvCxnSpPr>
        <p:spPr>
          <a:xfrm flipH="1">
            <a:off x="2337089" y="2580829"/>
            <a:ext cx="864686" cy="1164938"/>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1" name="直線矢印コネクタ 110"/>
          <p:cNvCxnSpPr>
            <a:stCxn id="30" idx="2"/>
            <a:endCxn id="94" idx="3"/>
          </p:cNvCxnSpPr>
          <p:nvPr/>
        </p:nvCxnSpPr>
        <p:spPr>
          <a:xfrm flipH="1">
            <a:off x="2337089" y="2920642"/>
            <a:ext cx="863995" cy="825125"/>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4" name="直線矢印コネクタ 113"/>
          <p:cNvCxnSpPr>
            <a:stCxn id="50" idx="2"/>
            <a:endCxn id="94" idx="3"/>
          </p:cNvCxnSpPr>
          <p:nvPr/>
        </p:nvCxnSpPr>
        <p:spPr>
          <a:xfrm flipH="1">
            <a:off x="2337089" y="3257015"/>
            <a:ext cx="870542" cy="488752"/>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7" name="直線矢印コネクタ 116"/>
          <p:cNvCxnSpPr>
            <a:stCxn id="70" idx="2"/>
            <a:endCxn id="94" idx="3"/>
          </p:cNvCxnSpPr>
          <p:nvPr/>
        </p:nvCxnSpPr>
        <p:spPr>
          <a:xfrm flipH="1">
            <a:off x="2337089" y="3601348"/>
            <a:ext cx="868835" cy="144419"/>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0" name="直線矢印コネクタ 119"/>
          <p:cNvCxnSpPr>
            <a:stCxn id="15" idx="2"/>
            <a:endCxn id="94" idx="3"/>
          </p:cNvCxnSpPr>
          <p:nvPr/>
        </p:nvCxnSpPr>
        <p:spPr>
          <a:xfrm flipH="1" flipV="1">
            <a:off x="2337089" y="3745767"/>
            <a:ext cx="870542" cy="187434"/>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3" name="直線矢印コネクタ 122"/>
          <p:cNvCxnSpPr>
            <a:stCxn id="35" idx="2"/>
            <a:endCxn id="94" idx="3"/>
          </p:cNvCxnSpPr>
          <p:nvPr/>
        </p:nvCxnSpPr>
        <p:spPr>
          <a:xfrm flipH="1" flipV="1">
            <a:off x="2337089" y="3745767"/>
            <a:ext cx="870542" cy="536287"/>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6" name="直線矢印コネクタ 125"/>
          <p:cNvCxnSpPr>
            <a:stCxn id="55" idx="2"/>
            <a:endCxn id="94" idx="3"/>
          </p:cNvCxnSpPr>
          <p:nvPr/>
        </p:nvCxnSpPr>
        <p:spPr>
          <a:xfrm flipH="1" flipV="1">
            <a:off x="2337089" y="3745767"/>
            <a:ext cx="870542" cy="872332"/>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9" name="直線矢印コネクタ 128"/>
          <p:cNvCxnSpPr>
            <a:stCxn id="75" idx="2"/>
            <a:endCxn id="94" idx="3"/>
          </p:cNvCxnSpPr>
          <p:nvPr/>
        </p:nvCxnSpPr>
        <p:spPr>
          <a:xfrm flipH="1" flipV="1">
            <a:off x="2337089" y="3745767"/>
            <a:ext cx="861005" cy="1208377"/>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2" name="直線矢印コネクタ 131"/>
          <p:cNvCxnSpPr>
            <a:stCxn id="20" idx="2"/>
            <a:endCxn id="94" idx="3"/>
          </p:cNvCxnSpPr>
          <p:nvPr/>
        </p:nvCxnSpPr>
        <p:spPr>
          <a:xfrm flipH="1" flipV="1">
            <a:off x="2337089" y="3745767"/>
            <a:ext cx="860314" cy="1540230"/>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5" name="直線矢印コネクタ 134"/>
          <p:cNvCxnSpPr>
            <a:stCxn id="40" idx="2"/>
            <a:endCxn id="94" idx="3"/>
          </p:cNvCxnSpPr>
          <p:nvPr/>
        </p:nvCxnSpPr>
        <p:spPr>
          <a:xfrm flipH="1" flipV="1">
            <a:off x="2337089" y="3745767"/>
            <a:ext cx="866759" cy="1874243"/>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8" name="直線矢印コネクタ 137"/>
          <p:cNvCxnSpPr>
            <a:stCxn id="60" idx="2"/>
            <a:endCxn id="94" idx="3"/>
          </p:cNvCxnSpPr>
          <p:nvPr/>
        </p:nvCxnSpPr>
        <p:spPr>
          <a:xfrm flipH="1" flipV="1">
            <a:off x="2337089" y="3745767"/>
            <a:ext cx="870824" cy="2206096"/>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41" name="直線矢印コネクタ 140"/>
          <p:cNvCxnSpPr>
            <a:stCxn id="80" idx="2"/>
            <a:endCxn id="94" idx="3"/>
          </p:cNvCxnSpPr>
          <p:nvPr/>
        </p:nvCxnSpPr>
        <p:spPr>
          <a:xfrm flipH="1" flipV="1">
            <a:off x="2337089" y="3745767"/>
            <a:ext cx="866759" cy="2545909"/>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45" name="角丸四角形 144"/>
          <p:cNvSpPr/>
          <p:nvPr/>
        </p:nvSpPr>
        <p:spPr>
          <a:xfrm>
            <a:off x="401113" y="3548566"/>
            <a:ext cx="792088" cy="39440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結果</a:t>
            </a:r>
            <a:endParaRPr kumimoji="1" lang="ja-JP" altLang="en-US" sz="1600" dirty="0">
              <a:solidFill>
                <a:srgbClr val="FFFFFF"/>
              </a:solidFill>
              <a:latin typeface="Meiryo" charset="-128"/>
              <a:ea typeface="Meiryo" charset="-128"/>
              <a:cs typeface="Meiryo" charset="-128"/>
            </a:endParaRPr>
          </a:p>
        </p:txBody>
      </p:sp>
      <p:sp>
        <p:nvSpPr>
          <p:cNvPr id="148" name="右矢印 147"/>
          <p:cNvSpPr/>
          <p:nvPr/>
        </p:nvSpPr>
        <p:spPr>
          <a:xfrm rot="10800000">
            <a:off x="1246359" y="3676596"/>
            <a:ext cx="288032" cy="16592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テキスト ボックス 148"/>
          <p:cNvSpPr txBox="1"/>
          <p:nvPr/>
        </p:nvSpPr>
        <p:spPr>
          <a:xfrm>
            <a:off x="1571585" y="4006987"/>
            <a:ext cx="810928" cy="276999"/>
          </a:xfrm>
          <a:prstGeom prst="rect">
            <a:avLst/>
          </a:prstGeom>
          <a:noFill/>
        </p:spPr>
        <p:txBody>
          <a:bodyPr wrap="none" rtlCol="0">
            <a:spAutoFit/>
          </a:bodyPr>
          <a:lstStyle/>
          <a:p>
            <a:r>
              <a:rPr kumimoji="1" lang="en-US" altLang="ja-JP" sz="1200" dirty="0">
                <a:solidFill>
                  <a:schemeClr val="accent6">
                    <a:lumMod val="50000"/>
                  </a:schemeClr>
                </a:solidFill>
                <a:latin typeface="Meiryo" charset="-128"/>
                <a:ea typeface="Meiryo" charset="-128"/>
                <a:cs typeface="Meiryo" charset="-128"/>
              </a:rPr>
              <a:t>2</a:t>
            </a:r>
            <a:r>
              <a:rPr kumimoji="1" lang="en-US" altLang="ja-JP" sz="1200" baseline="30000" dirty="0">
                <a:solidFill>
                  <a:schemeClr val="accent6">
                    <a:lumMod val="50000"/>
                  </a:schemeClr>
                </a:solidFill>
                <a:latin typeface="Meiryo" charset="-128"/>
                <a:ea typeface="Meiryo" charset="-128"/>
                <a:cs typeface="Meiryo" charset="-128"/>
              </a:rPr>
              <a:t>n</a:t>
            </a:r>
            <a:r>
              <a:rPr kumimoji="1" lang="ja-JP" altLang="en-US" sz="1200" dirty="0">
                <a:solidFill>
                  <a:schemeClr val="accent6">
                    <a:lumMod val="50000"/>
                  </a:schemeClr>
                </a:solidFill>
                <a:latin typeface="Meiryo" charset="-128"/>
                <a:ea typeface="Meiryo" charset="-128"/>
                <a:cs typeface="Meiryo" charset="-128"/>
              </a:rPr>
              <a:t>回演算</a:t>
            </a:r>
          </a:p>
        </p:txBody>
      </p:sp>
      <p:sp>
        <p:nvSpPr>
          <p:cNvPr id="151" name="テキスト ボックス 150"/>
          <p:cNvSpPr txBox="1"/>
          <p:nvPr/>
        </p:nvSpPr>
        <p:spPr>
          <a:xfrm>
            <a:off x="3207443" y="812008"/>
            <a:ext cx="1412566" cy="276999"/>
          </a:xfrm>
          <a:prstGeom prst="rect">
            <a:avLst/>
          </a:prstGeom>
          <a:noFill/>
        </p:spPr>
        <p:txBody>
          <a:bodyPr wrap="none" rtlCol="0">
            <a:spAutoFit/>
          </a:bodyPr>
          <a:lstStyle/>
          <a:p>
            <a:pPr algn="ctr"/>
            <a:r>
              <a:rPr kumimoji="1" lang="en-US" altLang="ja-JP" sz="1200" dirty="0">
                <a:solidFill>
                  <a:srgbClr val="0070C0"/>
                </a:solidFill>
                <a:latin typeface="Meiryo" charset="-128"/>
                <a:ea typeface="Meiryo" charset="-128"/>
                <a:cs typeface="Meiryo" charset="-128"/>
              </a:rPr>
              <a:t>4</a:t>
            </a:r>
            <a:r>
              <a:rPr kumimoji="1" lang="ja-JP" altLang="en-US" sz="1200" dirty="0">
                <a:solidFill>
                  <a:srgbClr val="0070C0"/>
                </a:solidFill>
                <a:latin typeface="Meiryo" charset="-128"/>
                <a:ea typeface="Meiryo" charset="-128"/>
                <a:cs typeface="Meiryo" charset="-128"/>
              </a:rPr>
              <a:t>ビット（</a:t>
            </a:r>
            <a:r>
              <a:rPr kumimoji="1" lang="en-US" altLang="ja-JP" sz="1200" dirty="0">
                <a:solidFill>
                  <a:srgbClr val="0070C0"/>
                </a:solidFill>
                <a:latin typeface="Meiryo" charset="-128"/>
                <a:ea typeface="Meiryo" charset="-128"/>
                <a:cs typeface="Meiryo" charset="-128"/>
              </a:rPr>
              <a:t>4bits</a:t>
            </a:r>
            <a:r>
              <a:rPr kumimoji="1" lang="ja-JP" altLang="en-US" sz="1200" dirty="0">
                <a:solidFill>
                  <a:srgbClr val="0070C0"/>
                </a:solidFill>
                <a:latin typeface="Meiryo" charset="-128"/>
                <a:ea typeface="Meiryo" charset="-128"/>
                <a:cs typeface="Meiryo" charset="-128"/>
              </a:rPr>
              <a:t>）</a:t>
            </a:r>
          </a:p>
        </p:txBody>
      </p:sp>
      <p:sp>
        <p:nvSpPr>
          <p:cNvPr id="154" name="テキスト ボックス 153"/>
          <p:cNvSpPr txBox="1"/>
          <p:nvPr/>
        </p:nvSpPr>
        <p:spPr>
          <a:xfrm>
            <a:off x="398074" y="3259501"/>
            <a:ext cx="1866217" cy="276999"/>
          </a:xfrm>
          <a:prstGeom prst="rect">
            <a:avLst/>
          </a:prstGeom>
          <a:noFill/>
        </p:spPr>
        <p:txBody>
          <a:bodyPr wrap="none" rtlCol="0">
            <a:spAutoFit/>
          </a:bodyPr>
          <a:lstStyle/>
          <a:p>
            <a:pPr algn="ctr"/>
            <a:r>
              <a:rPr kumimoji="1" lang="en-US" altLang="ja-JP" sz="1200" dirty="0">
                <a:solidFill>
                  <a:srgbClr val="0070C0"/>
                </a:solidFill>
                <a:latin typeface="Meiryo" charset="-128"/>
                <a:ea typeface="Meiryo" charset="-128"/>
                <a:cs typeface="Meiryo" charset="-128"/>
              </a:rPr>
              <a:t>4</a:t>
            </a:r>
            <a:r>
              <a:rPr kumimoji="1" lang="ja-JP" altLang="en-US" sz="1200" dirty="0">
                <a:solidFill>
                  <a:srgbClr val="0070C0"/>
                </a:solidFill>
                <a:latin typeface="Meiryo" charset="-128"/>
                <a:ea typeface="Meiryo" charset="-128"/>
                <a:cs typeface="Meiryo" charset="-128"/>
              </a:rPr>
              <a:t>ビット＝</a:t>
            </a:r>
            <a:r>
              <a:rPr kumimoji="1" lang="en-US" altLang="ja-JP" sz="1200" dirty="0">
                <a:solidFill>
                  <a:srgbClr val="0070C0"/>
                </a:solidFill>
                <a:latin typeface="Meiryo" charset="-128"/>
                <a:ea typeface="Meiryo" charset="-128"/>
                <a:cs typeface="Meiryo" charset="-128"/>
              </a:rPr>
              <a:t>2</a:t>
            </a:r>
            <a:r>
              <a:rPr kumimoji="1" lang="en-US" altLang="ja-JP" sz="1200" baseline="30000" dirty="0">
                <a:solidFill>
                  <a:srgbClr val="0070C0"/>
                </a:solidFill>
                <a:latin typeface="Meiryo" charset="-128"/>
                <a:ea typeface="Meiryo" charset="-128"/>
                <a:cs typeface="Meiryo" charset="-128"/>
              </a:rPr>
              <a:t>4</a:t>
            </a:r>
            <a:r>
              <a:rPr kumimoji="1" lang="en-US" altLang="ja-JP" sz="1200" dirty="0">
                <a:solidFill>
                  <a:srgbClr val="0070C0"/>
                </a:solidFill>
                <a:latin typeface="Meiryo" charset="-128"/>
                <a:ea typeface="Meiryo" charset="-128"/>
                <a:cs typeface="Meiryo" charset="-128"/>
              </a:rPr>
              <a:t>=16</a:t>
            </a:r>
            <a:r>
              <a:rPr kumimoji="1" lang="ja-JP" altLang="en-US" sz="1200" dirty="0">
                <a:solidFill>
                  <a:srgbClr val="0070C0"/>
                </a:solidFill>
                <a:latin typeface="Meiryo" charset="-128"/>
                <a:ea typeface="Meiryo" charset="-128"/>
                <a:cs typeface="Meiryo" charset="-128"/>
              </a:rPr>
              <a:t>回演算</a:t>
            </a:r>
          </a:p>
        </p:txBody>
      </p:sp>
      <p:sp>
        <p:nvSpPr>
          <p:cNvPr id="156" name="下矢印 155"/>
          <p:cNvSpPr/>
          <p:nvPr/>
        </p:nvSpPr>
        <p:spPr>
          <a:xfrm>
            <a:off x="2584034" y="1052736"/>
            <a:ext cx="547806" cy="5399577"/>
          </a:xfrm>
          <a:prstGeom prst="downArrow">
            <a:avLst/>
          </a:prstGeom>
          <a:solidFill>
            <a:schemeClr val="accent3">
              <a:lumMod val="75000"/>
              <a:alpha val="2902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テキスト ボックス 156"/>
          <p:cNvSpPr txBox="1"/>
          <p:nvPr/>
        </p:nvSpPr>
        <p:spPr>
          <a:xfrm>
            <a:off x="2658815" y="2725407"/>
            <a:ext cx="400110" cy="2067233"/>
          </a:xfrm>
          <a:prstGeom prst="rect">
            <a:avLst/>
          </a:prstGeom>
          <a:noFill/>
        </p:spPr>
        <p:txBody>
          <a:bodyPr vert="eaVert" wrap="none" rtlCol="0">
            <a:spAutoFit/>
          </a:bodyPr>
          <a:lstStyle/>
          <a:p>
            <a:pPr algn="ctr"/>
            <a:r>
              <a:rPr kumimoji="1" lang="ja-JP" altLang="en-US" sz="1400" dirty="0">
                <a:solidFill>
                  <a:srgbClr val="002060"/>
                </a:solidFill>
                <a:latin typeface="Meiryo" charset="-128"/>
                <a:ea typeface="Meiryo" charset="-128"/>
                <a:cs typeface="Meiryo" charset="-128"/>
              </a:rPr>
              <a:t>全ての組合せを逐次計算</a:t>
            </a:r>
          </a:p>
        </p:txBody>
      </p:sp>
      <p:sp>
        <p:nvSpPr>
          <p:cNvPr id="130" name="テキスト ボックス 129">
            <a:extLst>
              <a:ext uri="{FF2B5EF4-FFF2-40B4-BE49-F238E27FC236}">
                <a16:creationId xmlns:a16="http://schemas.microsoft.com/office/drawing/2014/main" id="{CD60814E-C3CB-F943-A6B7-44DE2B49E23F}"/>
              </a:ext>
            </a:extLst>
          </p:cNvPr>
          <p:cNvSpPr txBox="1"/>
          <p:nvPr/>
        </p:nvSpPr>
        <p:spPr>
          <a:xfrm>
            <a:off x="160138" y="1050471"/>
            <a:ext cx="2456122" cy="646331"/>
          </a:xfrm>
          <a:prstGeom prst="rect">
            <a:avLst/>
          </a:prstGeom>
          <a:noFill/>
        </p:spPr>
        <p:txBody>
          <a:bodyPr wrap="none" rtlCol="0">
            <a:spAutoFit/>
          </a:bodyPr>
          <a:lstStyle/>
          <a:p>
            <a:r>
              <a:rPr kumimoji="1" lang="en-US" altLang="ja-JP" sz="1200" dirty="0">
                <a:solidFill>
                  <a:schemeClr val="bg1"/>
                </a:solidFill>
                <a:latin typeface="Meiryo" charset="-128"/>
                <a:ea typeface="Meiryo" charset="-128"/>
                <a:cs typeface="Meiryo" charset="-128"/>
              </a:rPr>
              <a:t>0</a:t>
            </a:r>
            <a:r>
              <a:rPr kumimoji="1" lang="en-US" altLang="ja-JP" sz="1200" dirty="0">
                <a:solidFill>
                  <a:srgbClr val="0070C0"/>
                </a:solidFill>
                <a:latin typeface="Meiryo" charset="-128"/>
                <a:ea typeface="Meiryo" charset="-128"/>
                <a:cs typeface="Meiryo" charset="-128"/>
              </a:rPr>
              <a:t>4</a:t>
            </a:r>
            <a:r>
              <a:rPr kumimoji="1" lang="ja-JP" altLang="en-US" sz="1200" dirty="0">
                <a:solidFill>
                  <a:srgbClr val="0070C0"/>
                </a:solidFill>
                <a:latin typeface="Meiryo" charset="-128"/>
                <a:ea typeface="Meiryo" charset="-128"/>
                <a:cs typeface="Meiryo" charset="-128"/>
              </a:rPr>
              <a:t>ビット</a:t>
            </a:r>
            <a:r>
              <a:rPr kumimoji="1" lang="ja-JP" altLang="en-US" sz="1200">
                <a:solidFill>
                  <a:srgbClr val="0070C0"/>
                </a:solidFill>
                <a:latin typeface="Meiryo" charset="-128"/>
                <a:ea typeface="Meiryo" charset="-128"/>
                <a:cs typeface="Meiryo" charset="-128"/>
              </a:rPr>
              <a:t>＝</a:t>
            </a:r>
            <a:r>
              <a:rPr kumimoji="1" lang="en-US" altLang="ja-JP" sz="1200" dirty="0">
                <a:solidFill>
                  <a:srgbClr val="0070C0"/>
                </a:solidFill>
                <a:latin typeface="Meiryo" charset="-128"/>
                <a:ea typeface="Meiryo" charset="-128"/>
                <a:cs typeface="Meiryo" charset="-128"/>
              </a:rPr>
              <a:t>2</a:t>
            </a:r>
            <a:r>
              <a:rPr kumimoji="1" lang="en-US" altLang="ja-JP" sz="1200" baseline="30000" dirty="0">
                <a:solidFill>
                  <a:srgbClr val="0070C0"/>
                </a:solidFill>
                <a:latin typeface="Meiryo" charset="-128"/>
                <a:ea typeface="Meiryo" charset="-128"/>
                <a:cs typeface="Meiryo" charset="-128"/>
              </a:rPr>
              <a:t> 4</a:t>
            </a:r>
            <a:r>
              <a:rPr kumimoji="1" lang="en-US" altLang="ja-JP" sz="1200" dirty="0">
                <a:solidFill>
                  <a:srgbClr val="0070C0"/>
                </a:solidFill>
                <a:latin typeface="Meiryo" charset="-128"/>
                <a:ea typeface="Meiryo" charset="-128"/>
                <a:cs typeface="Meiryo" charset="-128"/>
              </a:rPr>
              <a:t>=</a:t>
            </a:r>
            <a:r>
              <a:rPr kumimoji="1" lang="en-US" altLang="ja-JP" sz="1200" dirty="0">
                <a:solidFill>
                  <a:schemeClr val="bg1"/>
                </a:solidFill>
                <a:latin typeface="Meiryo" charset="-128"/>
                <a:ea typeface="Meiryo" charset="-128"/>
                <a:cs typeface="Meiryo" charset="-128"/>
              </a:rPr>
              <a:t>00000000</a:t>
            </a:r>
            <a:r>
              <a:rPr kumimoji="1" lang="en-US" altLang="ja-JP" sz="1200" dirty="0">
                <a:solidFill>
                  <a:srgbClr val="0070C0"/>
                </a:solidFill>
                <a:latin typeface="Meiryo" charset="-128"/>
                <a:ea typeface="Meiryo" charset="-128"/>
                <a:cs typeface="Meiryo" charset="-128"/>
              </a:rPr>
              <a:t>16</a:t>
            </a:r>
            <a:r>
              <a:rPr kumimoji="1" lang="ja-JP" altLang="en-US" sz="1200">
                <a:solidFill>
                  <a:srgbClr val="0070C0"/>
                </a:solidFill>
                <a:latin typeface="Meiryo" charset="-128"/>
                <a:ea typeface="Meiryo" charset="-128"/>
                <a:cs typeface="Meiryo" charset="-128"/>
              </a:rPr>
              <a:t>回</a:t>
            </a:r>
            <a:endParaRPr kumimoji="1" lang="en-US" altLang="ja-JP" sz="1200" dirty="0">
              <a:solidFill>
                <a:srgbClr val="0070C0"/>
              </a:solidFill>
              <a:latin typeface="Meiryo" charset="-128"/>
              <a:ea typeface="Meiryo" charset="-128"/>
              <a:cs typeface="Meiryo" charset="-128"/>
            </a:endParaRPr>
          </a:p>
          <a:p>
            <a:r>
              <a:rPr lang="en-US" altLang="ja-JP" sz="1200" dirty="0">
                <a:solidFill>
                  <a:srgbClr val="0070C0"/>
                </a:solidFill>
                <a:latin typeface="Meiryo" charset="-128"/>
                <a:ea typeface="Meiryo" charset="-128"/>
                <a:cs typeface="Meiryo" charset="-128"/>
              </a:rPr>
              <a:t>16</a:t>
            </a:r>
            <a:r>
              <a:rPr lang="ja-JP" altLang="en-US" sz="1200">
                <a:solidFill>
                  <a:srgbClr val="0070C0"/>
                </a:solidFill>
                <a:latin typeface="Meiryo" charset="-128"/>
                <a:ea typeface="Meiryo" charset="-128"/>
                <a:cs typeface="Meiryo" charset="-128"/>
              </a:rPr>
              <a:t>ビット＝</a:t>
            </a:r>
            <a:r>
              <a:rPr lang="en-US" altLang="ja-JP" sz="1200" dirty="0">
                <a:solidFill>
                  <a:srgbClr val="0070C0"/>
                </a:solidFill>
                <a:latin typeface="Meiryo" charset="-128"/>
                <a:ea typeface="Meiryo" charset="-128"/>
                <a:cs typeface="Meiryo" charset="-128"/>
              </a:rPr>
              <a:t>2</a:t>
            </a:r>
            <a:r>
              <a:rPr lang="en-US" altLang="ja-JP" sz="1200" baseline="30000" dirty="0">
                <a:solidFill>
                  <a:srgbClr val="0070C0"/>
                </a:solidFill>
                <a:latin typeface="+mj-lt"/>
                <a:ea typeface="Meiryo" charset="-128"/>
                <a:cs typeface="Meiryo" charset="-128"/>
              </a:rPr>
              <a:t>16</a:t>
            </a:r>
            <a:r>
              <a:rPr lang="en-US" altLang="ja-JP" sz="1200" dirty="0">
                <a:solidFill>
                  <a:srgbClr val="0070C0"/>
                </a:solidFill>
                <a:latin typeface="Meiryo" charset="-128"/>
                <a:ea typeface="Meiryo" charset="-128"/>
                <a:cs typeface="Meiryo" charset="-128"/>
              </a:rPr>
              <a:t>=</a:t>
            </a:r>
            <a:r>
              <a:rPr lang="en-US" altLang="ja-JP" sz="1200" dirty="0">
                <a:solidFill>
                  <a:schemeClr val="bg1"/>
                </a:solidFill>
                <a:latin typeface="Meiryo" charset="-128"/>
                <a:ea typeface="Meiryo" charset="-128"/>
                <a:cs typeface="Meiryo" charset="-128"/>
              </a:rPr>
              <a:t>00000</a:t>
            </a:r>
            <a:r>
              <a:rPr lang="en-US" altLang="ja-JP" sz="1200" dirty="0">
                <a:solidFill>
                  <a:srgbClr val="0070C0"/>
                </a:solidFill>
                <a:latin typeface="Meiryo" charset="-128"/>
                <a:ea typeface="Meiryo" charset="-128"/>
                <a:cs typeface="Meiryo" charset="-128"/>
              </a:rPr>
              <a:t>65536</a:t>
            </a:r>
            <a:r>
              <a:rPr lang="ja-JP" altLang="en-US" sz="120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a:p>
            <a:r>
              <a:rPr lang="en-US" altLang="ja-JP" sz="1200" dirty="0">
                <a:solidFill>
                  <a:srgbClr val="0070C0"/>
                </a:solidFill>
                <a:latin typeface="Meiryo" charset="-128"/>
                <a:ea typeface="Meiryo" charset="-128"/>
                <a:cs typeface="Meiryo" charset="-128"/>
              </a:rPr>
              <a:t>32</a:t>
            </a:r>
            <a:r>
              <a:rPr lang="ja-JP" altLang="en-US" sz="1200">
                <a:solidFill>
                  <a:srgbClr val="0070C0"/>
                </a:solidFill>
                <a:latin typeface="Meiryo" charset="-128"/>
                <a:ea typeface="Meiryo" charset="-128"/>
                <a:cs typeface="Meiryo" charset="-128"/>
              </a:rPr>
              <a:t>ビット＝</a:t>
            </a:r>
            <a:r>
              <a:rPr lang="en-US" altLang="ja-JP" sz="1200" dirty="0">
                <a:solidFill>
                  <a:srgbClr val="0070C0"/>
                </a:solidFill>
                <a:latin typeface="Meiryo" charset="-128"/>
                <a:ea typeface="Meiryo" charset="-128"/>
                <a:cs typeface="Meiryo" charset="-128"/>
              </a:rPr>
              <a:t>2</a:t>
            </a:r>
            <a:r>
              <a:rPr lang="en-US" altLang="ja-JP" sz="1200" baseline="30000" dirty="0">
                <a:solidFill>
                  <a:srgbClr val="0070C0"/>
                </a:solidFill>
                <a:latin typeface="Meiryo" charset="-128"/>
                <a:ea typeface="Meiryo" charset="-128"/>
                <a:cs typeface="Meiryo" charset="-128"/>
              </a:rPr>
              <a:t>32</a:t>
            </a:r>
            <a:r>
              <a:rPr lang="en-US" altLang="ja-JP" sz="1200" dirty="0">
                <a:solidFill>
                  <a:srgbClr val="0070C0"/>
                </a:solidFill>
                <a:latin typeface="Meiryo" charset="-128"/>
                <a:ea typeface="Meiryo" charset="-128"/>
                <a:cs typeface="Meiryo" charset="-128"/>
              </a:rPr>
              <a:t>=4294967296</a:t>
            </a:r>
            <a:r>
              <a:rPr lang="ja-JP" altLang="en-US" sz="120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p:txBody>
      </p:sp>
      <p:sp>
        <p:nvSpPr>
          <p:cNvPr id="92" name="正方形/長方形 91">
            <a:extLst>
              <a:ext uri="{FF2B5EF4-FFF2-40B4-BE49-F238E27FC236}">
                <a16:creationId xmlns:a16="http://schemas.microsoft.com/office/drawing/2014/main" id="{75DDA779-9DFB-7740-872A-F487DDEBACCC}"/>
              </a:ext>
            </a:extLst>
          </p:cNvPr>
          <p:cNvSpPr/>
          <p:nvPr/>
        </p:nvSpPr>
        <p:spPr>
          <a:xfrm>
            <a:off x="160138" y="5044462"/>
            <a:ext cx="2387892" cy="1200329"/>
          </a:xfrm>
          <a:prstGeom prst="rect">
            <a:avLst/>
          </a:prstGeom>
        </p:spPr>
        <p:txBody>
          <a:bodyPr wrap="square">
            <a:spAutoFit/>
          </a:bodyPr>
          <a:lstStyle/>
          <a:p>
            <a:r>
              <a:rPr lang="en-US" altLang="ja-JP" sz="1200" dirty="0">
                <a:solidFill>
                  <a:srgbClr val="3F3F3F"/>
                </a:solidFill>
                <a:latin typeface="Meiryo" panose="020B0604030504040204" pitchFamily="34" charset="-128"/>
                <a:ea typeface="Meiryo" panose="020B0604030504040204" pitchFamily="34" charset="-128"/>
              </a:rPr>
              <a:t>20</a:t>
            </a:r>
            <a:r>
              <a:rPr lang="ja-JP" altLang="en-US" sz="1200">
                <a:solidFill>
                  <a:srgbClr val="3F3F3F"/>
                </a:solidFill>
                <a:latin typeface="Meiryo" panose="020B0604030504040204" pitchFamily="34" charset="-128"/>
                <a:ea typeface="Meiryo" panose="020B0604030504040204" pitchFamily="34" charset="-128"/>
              </a:rPr>
              <a:t>ビットで表現できる全ての入力パターンを使用して計算する場合、１回の入力で１つのパターンしか表現できないので、</a:t>
            </a:r>
            <a:r>
              <a:rPr lang="en-US" altLang="ja-JP" sz="1200" dirty="0">
                <a:solidFill>
                  <a:srgbClr val="3F3F3F"/>
                </a:solidFill>
                <a:latin typeface="Meiryo" panose="020B0604030504040204" pitchFamily="34" charset="-128"/>
                <a:ea typeface="Meiryo" panose="020B0604030504040204" pitchFamily="34" charset="-128"/>
              </a:rPr>
              <a:t>2</a:t>
            </a:r>
            <a:r>
              <a:rPr lang="ja-JP" altLang="en-US" sz="1200">
                <a:solidFill>
                  <a:srgbClr val="3F3F3F"/>
                </a:solidFill>
                <a:latin typeface="Meiryo" panose="020B0604030504040204" pitchFamily="34" charset="-128"/>
                <a:ea typeface="Meiryo" panose="020B0604030504040204" pitchFamily="34" charset="-128"/>
              </a:rPr>
              <a:t>の</a:t>
            </a:r>
            <a:r>
              <a:rPr lang="en-US" altLang="ja-JP" sz="1200" dirty="0">
                <a:solidFill>
                  <a:srgbClr val="3F3F3F"/>
                </a:solidFill>
                <a:latin typeface="Meiryo" panose="020B0604030504040204" pitchFamily="34" charset="-128"/>
                <a:ea typeface="Meiryo" panose="020B0604030504040204" pitchFamily="34" charset="-128"/>
              </a:rPr>
              <a:t>20</a:t>
            </a:r>
            <a:r>
              <a:rPr lang="ja-JP" altLang="en-US" sz="1200">
                <a:solidFill>
                  <a:srgbClr val="3F3F3F"/>
                </a:solidFill>
                <a:latin typeface="Meiryo" panose="020B0604030504040204" pitchFamily="34" charset="-128"/>
                <a:ea typeface="Meiryo" panose="020B0604030504040204" pitchFamily="34" charset="-128"/>
              </a:rPr>
              <a:t>乗</a:t>
            </a:r>
            <a:r>
              <a:rPr lang="en-US" altLang="ja-JP" sz="1200" dirty="0">
                <a:solidFill>
                  <a:srgbClr val="3F3F3F"/>
                </a:solidFill>
                <a:latin typeface="Meiryo" panose="020B0604030504040204" pitchFamily="34" charset="-128"/>
                <a:ea typeface="Meiryo" panose="020B0604030504040204" pitchFamily="34" charset="-128"/>
              </a:rPr>
              <a:t>=1,048,576</a:t>
            </a:r>
            <a:r>
              <a:rPr lang="ja-JP" altLang="en-US" sz="1200">
                <a:solidFill>
                  <a:srgbClr val="3F3F3F"/>
                </a:solidFill>
                <a:latin typeface="Meiryo" panose="020B0604030504040204" pitchFamily="34" charset="-128"/>
                <a:ea typeface="Meiryo" panose="020B0604030504040204" pitchFamily="34" charset="-128"/>
              </a:rPr>
              <a:t>回の入力と計算が必要。</a:t>
            </a:r>
            <a:endParaRPr lang="ja-JP" altLang="en-US" sz="1200">
              <a:latin typeface="Meiryo" panose="020B0604030504040204" pitchFamily="34" charset="-128"/>
              <a:ea typeface="Meiryo" panose="020B0604030504040204" pitchFamily="34" charset="-128"/>
            </a:endParaRPr>
          </a:p>
        </p:txBody>
      </p:sp>
      <p:sp>
        <p:nvSpPr>
          <p:cNvPr id="85" name="楕円 7">
            <a:extLst>
              <a:ext uri="{FF2B5EF4-FFF2-40B4-BE49-F238E27FC236}">
                <a16:creationId xmlns:a16="http://schemas.microsoft.com/office/drawing/2014/main" id="{BC2F0133-3DE5-4E3D-8F56-43FF66068751}"/>
              </a:ext>
            </a:extLst>
          </p:cNvPr>
          <p:cNvSpPr/>
          <p:nvPr/>
        </p:nvSpPr>
        <p:spPr>
          <a:xfrm>
            <a:off x="5024835" y="3586583"/>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4" name="楕円 6">
            <a:extLst>
              <a:ext uri="{FF2B5EF4-FFF2-40B4-BE49-F238E27FC236}">
                <a16:creationId xmlns:a16="http://schemas.microsoft.com/office/drawing/2014/main" id="{93609C68-5158-4622-9FDE-1506678989D3}"/>
              </a:ext>
            </a:extLst>
          </p:cNvPr>
          <p:cNvSpPr/>
          <p:nvPr/>
        </p:nvSpPr>
        <p:spPr>
          <a:xfrm>
            <a:off x="5024835" y="3586582"/>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6" name="楕円 7">
            <a:extLst>
              <a:ext uri="{FF2B5EF4-FFF2-40B4-BE49-F238E27FC236}">
                <a16:creationId xmlns:a16="http://schemas.microsoft.com/office/drawing/2014/main" id="{BC2F0133-3DE5-4E3D-8F56-43FF66068751}"/>
              </a:ext>
            </a:extLst>
          </p:cNvPr>
          <p:cNvSpPr/>
          <p:nvPr/>
        </p:nvSpPr>
        <p:spPr>
          <a:xfrm>
            <a:off x="5364088" y="3593070"/>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7" name="楕円 6">
            <a:extLst>
              <a:ext uri="{FF2B5EF4-FFF2-40B4-BE49-F238E27FC236}">
                <a16:creationId xmlns:a16="http://schemas.microsoft.com/office/drawing/2014/main" id="{93609C68-5158-4622-9FDE-1506678989D3}"/>
              </a:ext>
            </a:extLst>
          </p:cNvPr>
          <p:cNvSpPr/>
          <p:nvPr/>
        </p:nvSpPr>
        <p:spPr>
          <a:xfrm>
            <a:off x="5364088" y="3593069"/>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8" name="楕円 7">
            <a:extLst>
              <a:ext uri="{FF2B5EF4-FFF2-40B4-BE49-F238E27FC236}">
                <a16:creationId xmlns:a16="http://schemas.microsoft.com/office/drawing/2014/main" id="{BC2F0133-3DE5-4E3D-8F56-43FF66068751}"/>
              </a:ext>
            </a:extLst>
          </p:cNvPr>
          <p:cNvSpPr/>
          <p:nvPr/>
        </p:nvSpPr>
        <p:spPr>
          <a:xfrm>
            <a:off x="5698719" y="3594768"/>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9" name="楕円 6">
            <a:extLst>
              <a:ext uri="{FF2B5EF4-FFF2-40B4-BE49-F238E27FC236}">
                <a16:creationId xmlns:a16="http://schemas.microsoft.com/office/drawing/2014/main" id="{93609C68-5158-4622-9FDE-1506678989D3}"/>
              </a:ext>
            </a:extLst>
          </p:cNvPr>
          <p:cNvSpPr/>
          <p:nvPr/>
        </p:nvSpPr>
        <p:spPr>
          <a:xfrm>
            <a:off x="5698719" y="3593069"/>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90" name="楕円 7">
            <a:extLst>
              <a:ext uri="{FF2B5EF4-FFF2-40B4-BE49-F238E27FC236}">
                <a16:creationId xmlns:a16="http://schemas.microsoft.com/office/drawing/2014/main" id="{BC2F0133-3DE5-4E3D-8F56-43FF66068751}"/>
              </a:ext>
            </a:extLst>
          </p:cNvPr>
          <p:cNvSpPr/>
          <p:nvPr/>
        </p:nvSpPr>
        <p:spPr>
          <a:xfrm>
            <a:off x="6054971" y="3593580"/>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91" name="楕円 6">
            <a:extLst>
              <a:ext uri="{FF2B5EF4-FFF2-40B4-BE49-F238E27FC236}">
                <a16:creationId xmlns:a16="http://schemas.microsoft.com/office/drawing/2014/main" id="{93609C68-5158-4622-9FDE-1506678989D3}"/>
              </a:ext>
            </a:extLst>
          </p:cNvPr>
          <p:cNvSpPr/>
          <p:nvPr/>
        </p:nvSpPr>
        <p:spPr>
          <a:xfrm>
            <a:off x="6057740" y="3593069"/>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93" name="正方形/長方形 92"/>
          <p:cNvSpPr/>
          <p:nvPr/>
        </p:nvSpPr>
        <p:spPr>
          <a:xfrm>
            <a:off x="6804248" y="3536500"/>
            <a:ext cx="720080" cy="43204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演算</a:t>
            </a:r>
            <a:endParaRPr kumimoji="1" lang="ja-JP" altLang="en-US" sz="1600" dirty="0">
              <a:solidFill>
                <a:srgbClr val="FFFFFF"/>
              </a:solidFill>
              <a:latin typeface="Meiryo" charset="-128"/>
              <a:ea typeface="Meiryo" charset="-128"/>
              <a:cs typeface="Meiryo" charset="-128"/>
            </a:endParaRPr>
          </a:p>
        </p:txBody>
      </p:sp>
      <p:sp>
        <p:nvSpPr>
          <p:cNvPr id="144" name="右矢印 143"/>
          <p:cNvSpPr/>
          <p:nvPr/>
        </p:nvSpPr>
        <p:spPr>
          <a:xfrm>
            <a:off x="6464995" y="3669560"/>
            <a:ext cx="288032" cy="16592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角丸四角形 145"/>
          <p:cNvSpPr/>
          <p:nvPr/>
        </p:nvSpPr>
        <p:spPr>
          <a:xfrm>
            <a:off x="7948136" y="3562360"/>
            <a:ext cx="792088" cy="39440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結果</a:t>
            </a:r>
            <a:endParaRPr kumimoji="1" lang="ja-JP" altLang="en-US" sz="1600" dirty="0">
              <a:solidFill>
                <a:srgbClr val="FFFFFF"/>
              </a:solidFill>
              <a:latin typeface="Meiryo" charset="-128"/>
              <a:ea typeface="Meiryo" charset="-128"/>
              <a:cs typeface="Meiryo" charset="-128"/>
            </a:endParaRPr>
          </a:p>
        </p:txBody>
      </p:sp>
      <p:sp>
        <p:nvSpPr>
          <p:cNvPr id="147" name="右矢印 146"/>
          <p:cNvSpPr/>
          <p:nvPr/>
        </p:nvSpPr>
        <p:spPr>
          <a:xfrm>
            <a:off x="7592216" y="3676596"/>
            <a:ext cx="288032" cy="16592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テキスト ボックス 149"/>
          <p:cNvSpPr txBox="1"/>
          <p:nvPr/>
        </p:nvSpPr>
        <p:spPr>
          <a:xfrm>
            <a:off x="6716088" y="4013910"/>
            <a:ext cx="896399" cy="276999"/>
          </a:xfrm>
          <a:prstGeom prst="rect">
            <a:avLst/>
          </a:prstGeom>
          <a:noFill/>
        </p:spPr>
        <p:txBody>
          <a:bodyPr wrap="none" rtlCol="0">
            <a:spAutoFit/>
          </a:bodyPr>
          <a:lstStyle/>
          <a:p>
            <a:r>
              <a:rPr kumimoji="1" lang="en-US" altLang="ja-JP" sz="1200" dirty="0">
                <a:solidFill>
                  <a:srgbClr val="7030A0"/>
                </a:solidFill>
                <a:latin typeface="Meiryo" charset="-128"/>
                <a:ea typeface="Meiryo" charset="-128"/>
                <a:cs typeface="Meiryo" charset="-128"/>
              </a:rPr>
              <a:t>1</a:t>
            </a:r>
            <a:r>
              <a:rPr kumimoji="1" lang="ja-JP" altLang="en-US" sz="1200" dirty="0">
                <a:solidFill>
                  <a:srgbClr val="7030A0"/>
                </a:solidFill>
                <a:latin typeface="Meiryo" charset="-128"/>
                <a:ea typeface="Meiryo" charset="-128"/>
                <a:cs typeface="Meiryo" charset="-128"/>
              </a:rPr>
              <a:t>回で演算</a:t>
            </a:r>
          </a:p>
        </p:txBody>
      </p:sp>
      <p:sp>
        <p:nvSpPr>
          <p:cNvPr id="152" name="テキスト ボックス 151"/>
          <p:cNvSpPr txBox="1"/>
          <p:nvPr/>
        </p:nvSpPr>
        <p:spPr>
          <a:xfrm>
            <a:off x="4857882" y="3264975"/>
            <a:ext cx="1931940" cy="276999"/>
          </a:xfrm>
          <a:prstGeom prst="rect">
            <a:avLst/>
          </a:prstGeom>
          <a:noFill/>
        </p:spPr>
        <p:txBody>
          <a:bodyPr wrap="none" rtlCol="0">
            <a:spAutoFit/>
          </a:bodyPr>
          <a:lstStyle/>
          <a:p>
            <a:pPr algn="ctr"/>
            <a:r>
              <a:rPr kumimoji="1" lang="en-US" altLang="ja-JP" sz="1200" dirty="0">
                <a:solidFill>
                  <a:srgbClr val="0070C0"/>
                </a:solidFill>
                <a:latin typeface="Meiryo" charset="-128"/>
                <a:ea typeface="Meiryo" charset="-128"/>
                <a:cs typeface="Meiryo" charset="-128"/>
              </a:rPr>
              <a:t>4</a:t>
            </a:r>
            <a:r>
              <a:rPr kumimoji="1" lang="ja-JP" altLang="en-US" sz="1200" dirty="0">
                <a:solidFill>
                  <a:srgbClr val="0070C0"/>
                </a:solidFill>
                <a:latin typeface="Meiryo" charset="-128"/>
                <a:ea typeface="Meiryo" charset="-128"/>
                <a:cs typeface="Meiryo" charset="-128"/>
              </a:rPr>
              <a:t>量子ビット</a:t>
            </a:r>
            <a:r>
              <a:rPr kumimoji="1" lang="ja-JP" altLang="en-US" sz="1200">
                <a:solidFill>
                  <a:srgbClr val="0070C0"/>
                </a:solidFill>
                <a:latin typeface="Meiryo" charset="-128"/>
                <a:ea typeface="Meiryo" charset="-128"/>
                <a:cs typeface="Meiryo" charset="-128"/>
              </a:rPr>
              <a:t>（</a:t>
            </a:r>
            <a:r>
              <a:rPr kumimoji="1" lang="en-US" altLang="ja-JP" sz="1200" dirty="0">
                <a:solidFill>
                  <a:srgbClr val="0070C0"/>
                </a:solidFill>
                <a:latin typeface="Meiryo" charset="-128"/>
                <a:ea typeface="Meiryo" charset="-128"/>
                <a:cs typeface="Meiryo" charset="-128"/>
              </a:rPr>
              <a:t>4Qubits</a:t>
            </a:r>
            <a:r>
              <a:rPr kumimoji="1" lang="ja-JP" altLang="en-US" sz="1200" dirty="0">
                <a:solidFill>
                  <a:srgbClr val="0070C0"/>
                </a:solidFill>
                <a:latin typeface="Meiryo" charset="-128"/>
                <a:ea typeface="Meiryo" charset="-128"/>
                <a:cs typeface="Meiryo" charset="-128"/>
              </a:rPr>
              <a:t>）</a:t>
            </a:r>
          </a:p>
        </p:txBody>
      </p:sp>
      <p:sp>
        <p:nvSpPr>
          <p:cNvPr id="153" name="テキスト ボックス 152"/>
          <p:cNvSpPr txBox="1"/>
          <p:nvPr/>
        </p:nvSpPr>
        <p:spPr>
          <a:xfrm>
            <a:off x="4930294" y="4013910"/>
            <a:ext cx="1723549" cy="276999"/>
          </a:xfrm>
          <a:prstGeom prst="rect">
            <a:avLst/>
          </a:prstGeom>
          <a:noFill/>
        </p:spPr>
        <p:txBody>
          <a:bodyPr wrap="none" rtlCol="0">
            <a:spAutoFit/>
          </a:bodyPr>
          <a:lstStyle/>
          <a:p>
            <a:pPr algn="ctr"/>
            <a:r>
              <a:rPr kumimoji="1" lang="ja-JP" altLang="en-US" sz="1200" dirty="0">
                <a:solidFill>
                  <a:srgbClr val="0070C0"/>
                </a:solidFill>
                <a:latin typeface="Meiryo" charset="-128"/>
                <a:ea typeface="Meiryo" charset="-128"/>
                <a:cs typeface="Meiryo" charset="-128"/>
              </a:rPr>
              <a:t>量子の「</a:t>
            </a:r>
            <a:r>
              <a:rPr kumimoji="1" lang="ja-JP" altLang="en-US" sz="1200">
                <a:solidFill>
                  <a:srgbClr val="0070C0"/>
                </a:solidFill>
                <a:latin typeface="Meiryo" charset="-128"/>
                <a:ea typeface="Meiryo" charset="-128"/>
                <a:cs typeface="Meiryo" charset="-128"/>
              </a:rPr>
              <a:t>重ね合わせ」</a:t>
            </a:r>
            <a:endParaRPr kumimoji="1" lang="en-US" altLang="ja-JP" sz="1200" dirty="0">
              <a:solidFill>
                <a:srgbClr val="0070C0"/>
              </a:solidFill>
              <a:latin typeface="Meiryo" charset="-128"/>
              <a:ea typeface="Meiryo" charset="-128"/>
              <a:cs typeface="Meiryo" charset="-128"/>
            </a:endParaRPr>
          </a:p>
        </p:txBody>
      </p:sp>
      <p:sp>
        <p:nvSpPr>
          <p:cNvPr id="155" name="テキスト ボックス 154"/>
          <p:cNvSpPr txBox="1"/>
          <p:nvPr/>
        </p:nvSpPr>
        <p:spPr>
          <a:xfrm>
            <a:off x="6889852" y="2765538"/>
            <a:ext cx="1885453" cy="276999"/>
          </a:xfrm>
          <a:prstGeom prst="rect">
            <a:avLst/>
          </a:prstGeom>
          <a:noFill/>
        </p:spPr>
        <p:txBody>
          <a:bodyPr wrap="none" rtlCol="0">
            <a:spAutoFit/>
          </a:bodyPr>
          <a:lstStyle/>
          <a:p>
            <a:pPr algn="ctr"/>
            <a:r>
              <a:rPr kumimoji="1" lang="en-US" altLang="ja-JP" sz="1200" dirty="0">
                <a:solidFill>
                  <a:srgbClr val="0070C0"/>
                </a:solidFill>
                <a:latin typeface="Meiryo" charset="-128"/>
                <a:ea typeface="Meiryo" charset="-128"/>
                <a:cs typeface="Meiryo" charset="-128"/>
              </a:rPr>
              <a:t>4</a:t>
            </a:r>
            <a:r>
              <a:rPr kumimoji="1" lang="ja-JP" altLang="en-US" sz="1200" dirty="0">
                <a:solidFill>
                  <a:srgbClr val="0070C0"/>
                </a:solidFill>
                <a:latin typeface="Meiryo" charset="-128"/>
                <a:ea typeface="Meiryo" charset="-128"/>
                <a:cs typeface="Meiryo" charset="-128"/>
              </a:rPr>
              <a:t>量子ビット</a:t>
            </a:r>
            <a:r>
              <a:rPr kumimoji="1" lang="en-US" altLang="ja-JP" sz="1200" dirty="0">
                <a:solidFill>
                  <a:srgbClr val="0070C0"/>
                </a:solidFill>
                <a:latin typeface="Meiryo" charset="-128"/>
                <a:ea typeface="Meiryo" charset="-128"/>
                <a:cs typeface="Meiryo" charset="-128"/>
              </a:rPr>
              <a:t>=1</a:t>
            </a:r>
            <a:r>
              <a:rPr kumimoji="1" lang="ja-JP" altLang="en-US" sz="1200" dirty="0">
                <a:solidFill>
                  <a:srgbClr val="0070C0"/>
                </a:solidFill>
                <a:latin typeface="Meiryo" charset="-128"/>
                <a:ea typeface="Meiryo" charset="-128"/>
                <a:cs typeface="Meiryo" charset="-128"/>
              </a:rPr>
              <a:t>回の計算</a:t>
            </a:r>
          </a:p>
        </p:txBody>
      </p:sp>
      <p:sp>
        <p:nvSpPr>
          <p:cNvPr id="158" name="右矢印 157"/>
          <p:cNvSpPr/>
          <p:nvPr/>
        </p:nvSpPr>
        <p:spPr>
          <a:xfrm>
            <a:off x="4996859" y="2615447"/>
            <a:ext cx="1756167" cy="538478"/>
          </a:xfrm>
          <a:prstGeom prst="rightArrow">
            <a:avLst/>
          </a:prstGeom>
          <a:solidFill>
            <a:srgbClr val="0070C0">
              <a:alpha val="2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テキスト ボックス 159"/>
          <p:cNvSpPr txBox="1"/>
          <p:nvPr/>
        </p:nvSpPr>
        <p:spPr>
          <a:xfrm>
            <a:off x="4992634" y="2780928"/>
            <a:ext cx="1723549" cy="246221"/>
          </a:xfrm>
          <a:prstGeom prst="rect">
            <a:avLst/>
          </a:prstGeom>
          <a:noFill/>
        </p:spPr>
        <p:txBody>
          <a:bodyPr wrap="none" rtlCol="0">
            <a:spAutoFit/>
          </a:bodyPr>
          <a:lstStyle/>
          <a:p>
            <a:r>
              <a:rPr kumimoji="1" lang="ja-JP" altLang="en-US" sz="1000" dirty="0">
                <a:solidFill>
                  <a:srgbClr val="0070C0"/>
                </a:solidFill>
                <a:latin typeface="Meiryo" charset="-128"/>
                <a:ea typeface="Meiryo" charset="-128"/>
                <a:cs typeface="Meiryo" charset="-128"/>
              </a:rPr>
              <a:t>全ての組合せを</a:t>
            </a:r>
            <a:r>
              <a:rPr kumimoji="1" lang="ja-JP" altLang="en-US" sz="1000">
                <a:solidFill>
                  <a:srgbClr val="0070C0"/>
                </a:solidFill>
                <a:latin typeface="Meiryo" charset="-128"/>
                <a:ea typeface="Meiryo" charset="-128"/>
                <a:cs typeface="Meiryo" charset="-128"/>
              </a:rPr>
              <a:t>１回で計算</a:t>
            </a:r>
            <a:endParaRPr kumimoji="1" lang="ja-JP" altLang="en-US" sz="1000" dirty="0">
              <a:solidFill>
                <a:srgbClr val="0070C0"/>
              </a:solidFill>
              <a:latin typeface="Meiryo" charset="-128"/>
              <a:ea typeface="Meiryo" charset="-128"/>
              <a:cs typeface="Meiryo" charset="-128"/>
            </a:endParaRPr>
          </a:p>
        </p:txBody>
      </p:sp>
      <p:sp>
        <p:nvSpPr>
          <p:cNvPr id="161" name="テキスト ボックス 160"/>
          <p:cNvSpPr txBox="1"/>
          <p:nvPr/>
        </p:nvSpPr>
        <p:spPr>
          <a:xfrm>
            <a:off x="4973572" y="1178494"/>
            <a:ext cx="2159566" cy="430887"/>
          </a:xfrm>
          <a:prstGeom prst="rect">
            <a:avLst/>
          </a:prstGeom>
          <a:noFill/>
        </p:spPr>
        <p:txBody>
          <a:bodyPr wrap="none" rtlCol="0">
            <a:spAutoFit/>
          </a:bodyPr>
          <a:lstStyle/>
          <a:p>
            <a:r>
              <a:rPr kumimoji="1" lang="ja-JP" altLang="en-US" sz="1100" dirty="0">
                <a:solidFill>
                  <a:srgbClr val="0070C0"/>
                </a:solidFill>
                <a:latin typeface="Meiryo" charset="-128"/>
                <a:ea typeface="Meiryo" charset="-128"/>
                <a:cs typeface="Meiryo" charset="-128"/>
              </a:rPr>
              <a:t>量子ビット数が</a:t>
            </a:r>
            <a:r>
              <a:rPr kumimoji="1" lang="ja-JP" altLang="en-US" sz="1100">
                <a:solidFill>
                  <a:srgbClr val="0070C0"/>
                </a:solidFill>
                <a:latin typeface="Meiryo" charset="-128"/>
                <a:ea typeface="Meiryo" charset="-128"/>
                <a:cs typeface="Meiryo" charset="-128"/>
              </a:rPr>
              <a:t>増えるほど</a:t>
            </a:r>
            <a:endParaRPr kumimoji="1" lang="en-US" altLang="ja-JP" sz="1100" dirty="0">
              <a:solidFill>
                <a:srgbClr val="0070C0"/>
              </a:solidFill>
              <a:latin typeface="Meiryo" charset="-128"/>
              <a:ea typeface="Meiryo" charset="-128"/>
              <a:cs typeface="Meiryo" charset="-128"/>
            </a:endParaRPr>
          </a:p>
          <a:p>
            <a:r>
              <a:rPr kumimoji="1" lang="ja-JP" altLang="en-US" sz="1100">
                <a:solidFill>
                  <a:srgbClr val="0070C0"/>
                </a:solidFill>
                <a:latin typeface="Meiryo" charset="-128"/>
                <a:ea typeface="Meiryo" charset="-128"/>
                <a:cs typeface="Meiryo" charset="-128"/>
              </a:rPr>
              <a:t>指数</a:t>
            </a:r>
            <a:r>
              <a:rPr kumimoji="1" lang="ja-JP" altLang="en-US" sz="1100" dirty="0">
                <a:solidFill>
                  <a:srgbClr val="0070C0"/>
                </a:solidFill>
                <a:latin typeface="Meiryo" charset="-128"/>
                <a:ea typeface="Meiryo" charset="-128"/>
                <a:cs typeface="Meiryo" charset="-128"/>
              </a:rPr>
              <a:t>関数的に計算速度</a:t>
            </a:r>
            <a:r>
              <a:rPr kumimoji="1" lang="ja-JP" altLang="en-US" sz="1100">
                <a:solidFill>
                  <a:srgbClr val="0070C0"/>
                </a:solidFill>
                <a:latin typeface="Meiryo" charset="-128"/>
                <a:ea typeface="Meiryo" charset="-128"/>
                <a:cs typeface="Meiryo" charset="-128"/>
              </a:rPr>
              <a:t>が高速化</a:t>
            </a:r>
            <a:endParaRPr kumimoji="1" lang="ja-JP" altLang="en-US" sz="1100" dirty="0">
              <a:solidFill>
                <a:srgbClr val="0070C0"/>
              </a:solidFill>
              <a:latin typeface="Meiryo" charset="-128"/>
              <a:ea typeface="Meiryo" charset="-128"/>
              <a:cs typeface="Meiryo" charset="-128"/>
            </a:endParaRPr>
          </a:p>
        </p:txBody>
      </p:sp>
      <p:sp>
        <p:nvSpPr>
          <p:cNvPr id="98" name="四角形吹き出し 97"/>
          <p:cNvSpPr/>
          <p:nvPr/>
        </p:nvSpPr>
        <p:spPr>
          <a:xfrm>
            <a:off x="6804248" y="4387150"/>
            <a:ext cx="1944186" cy="506550"/>
          </a:xfrm>
          <a:prstGeom prst="wedgeRectCallout">
            <a:avLst>
              <a:gd name="adj1" fmla="val -34876"/>
              <a:gd name="adj2" fmla="val -81282"/>
            </a:avLst>
          </a:prstGeom>
          <a:solidFill>
            <a:srgbClr val="7030A0"/>
          </a:solidFill>
          <a:effectLst>
            <a:outerShdw blurRad="50800" dist="38100" dir="2700000" algn="tl" rotWithShape="0">
              <a:prstClr val="black">
                <a:alpha val="40000"/>
              </a:prstClr>
            </a:outerShdw>
          </a:effectLst>
        </p:spPr>
        <p:txBody>
          <a:bodyPr wrap="square" anchor="b">
            <a:noAutofit/>
          </a:bodyPr>
          <a:lstStyle/>
          <a:p>
            <a:r>
              <a:rPr lang="en-US" altLang="ja-JP" sz="1100" dirty="0">
                <a:solidFill>
                  <a:schemeClr val="bg1"/>
                </a:solidFill>
                <a:latin typeface="Meiryo" charset="-128"/>
                <a:ea typeface="Meiryo" charset="-128"/>
                <a:cs typeface="Meiryo" charset="-128"/>
              </a:rPr>
              <a:t>  N </a:t>
            </a:r>
            <a:r>
              <a:rPr lang="ja-JP" altLang="en-US" sz="1100" dirty="0">
                <a:solidFill>
                  <a:schemeClr val="bg1"/>
                </a:solidFill>
                <a:latin typeface="Meiryo" charset="-128"/>
                <a:ea typeface="Meiryo" charset="-128"/>
                <a:cs typeface="Meiryo" charset="-128"/>
              </a:rPr>
              <a:t>量子ビット</a:t>
            </a:r>
            <a:r>
              <a:rPr lang="en-US" altLang="ja-JP" sz="1100" dirty="0">
                <a:solidFill>
                  <a:schemeClr val="bg1"/>
                </a:solidFill>
                <a:latin typeface="Meiryo" charset="-128"/>
                <a:ea typeface="Meiryo" charset="-128"/>
                <a:cs typeface="Meiryo" charset="-128"/>
              </a:rPr>
              <a:t> </a:t>
            </a:r>
          </a:p>
          <a:p>
            <a:pPr algn="ctr"/>
            <a:r>
              <a:rPr lang="ja-JP" altLang="en-US" sz="1100" dirty="0">
                <a:solidFill>
                  <a:schemeClr val="bg1"/>
                </a:solidFill>
                <a:latin typeface="Meiryo" charset="-128"/>
                <a:ea typeface="Meiryo" charset="-128"/>
                <a:cs typeface="Meiryo" charset="-128"/>
              </a:rPr>
              <a:t>＝</a:t>
            </a:r>
            <a:r>
              <a:rPr lang="en-US" altLang="ja-JP" sz="1100" dirty="0">
                <a:solidFill>
                  <a:schemeClr val="bg1"/>
                </a:solidFill>
                <a:latin typeface="Meiryo" charset="-128"/>
                <a:ea typeface="Meiryo" charset="-128"/>
                <a:cs typeface="Meiryo" charset="-128"/>
              </a:rPr>
              <a:t> 2</a:t>
            </a:r>
            <a:r>
              <a:rPr lang="en-US" altLang="ja-JP" sz="1100" baseline="30000" dirty="0">
                <a:solidFill>
                  <a:schemeClr val="bg1"/>
                </a:solidFill>
                <a:latin typeface="Meiryo" charset="-128"/>
                <a:ea typeface="Meiryo" charset="-128"/>
                <a:cs typeface="Meiryo" charset="-128"/>
              </a:rPr>
              <a:t>N</a:t>
            </a:r>
            <a:r>
              <a:rPr lang="en-US" altLang="ja-JP" sz="1100" dirty="0">
                <a:solidFill>
                  <a:schemeClr val="bg1"/>
                </a:solidFill>
                <a:latin typeface="Meiryo" charset="-128"/>
                <a:ea typeface="Meiryo" charset="-128"/>
                <a:cs typeface="Meiryo" charset="-128"/>
              </a:rPr>
              <a:t> </a:t>
            </a:r>
            <a:r>
              <a:rPr lang="ja-JP" altLang="en-US" sz="1100" dirty="0">
                <a:solidFill>
                  <a:schemeClr val="bg1"/>
                </a:solidFill>
                <a:latin typeface="Meiryo" charset="-128"/>
                <a:ea typeface="Meiryo" charset="-128"/>
                <a:cs typeface="Meiryo" charset="-128"/>
              </a:rPr>
              <a:t>の計算を</a:t>
            </a:r>
            <a:r>
              <a:rPr lang="en-US" altLang="ja-JP" sz="1100" dirty="0">
                <a:solidFill>
                  <a:schemeClr val="bg1"/>
                </a:solidFill>
                <a:latin typeface="Meiryo" charset="-128"/>
                <a:ea typeface="Meiryo" charset="-128"/>
                <a:cs typeface="Meiryo" charset="-128"/>
              </a:rPr>
              <a:t>1</a:t>
            </a:r>
            <a:r>
              <a:rPr lang="ja-JP" altLang="en-US" sz="1100" dirty="0">
                <a:solidFill>
                  <a:schemeClr val="bg1"/>
                </a:solidFill>
                <a:latin typeface="Meiryo" charset="-128"/>
                <a:ea typeface="Meiryo" charset="-128"/>
                <a:cs typeface="Meiryo" charset="-128"/>
              </a:rPr>
              <a:t>回で演算</a:t>
            </a:r>
            <a:endParaRPr lang="en-US" altLang="ja-JP" sz="1100" dirty="0">
              <a:solidFill>
                <a:schemeClr val="bg1"/>
              </a:solidFill>
              <a:latin typeface="Meiryo" charset="-128"/>
              <a:ea typeface="Meiryo" charset="-128"/>
              <a:cs typeface="Meiryo" charset="-128"/>
            </a:endParaRPr>
          </a:p>
        </p:txBody>
      </p:sp>
      <p:sp>
        <p:nvSpPr>
          <p:cNvPr id="131" name="テキスト ボックス 130">
            <a:extLst>
              <a:ext uri="{FF2B5EF4-FFF2-40B4-BE49-F238E27FC236}">
                <a16:creationId xmlns:a16="http://schemas.microsoft.com/office/drawing/2014/main" id="{EF6E5A86-38E1-0A45-983B-64B914E1EF28}"/>
              </a:ext>
            </a:extLst>
          </p:cNvPr>
          <p:cNvSpPr txBox="1"/>
          <p:nvPr/>
        </p:nvSpPr>
        <p:spPr>
          <a:xfrm>
            <a:off x="7198010" y="1050471"/>
            <a:ext cx="1550424" cy="646331"/>
          </a:xfrm>
          <a:prstGeom prst="rect">
            <a:avLst/>
          </a:prstGeom>
          <a:noFill/>
        </p:spPr>
        <p:txBody>
          <a:bodyPr wrap="none" rtlCol="0">
            <a:spAutoFit/>
          </a:bodyPr>
          <a:lstStyle/>
          <a:p>
            <a:r>
              <a:rPr kumimoji="1" lang="en-US" altLang="ja-JP" sz="1200" dirty="0">
                <a:solidFill>
                  <a:srgbClr val="0070C0"/>
                </a:solidFill>
                <a:latin typeface="Meiryo" charset="-128"/>
                <a:ea typeface="Meiryo" charset="-128"/>
                <a:cs typeface="Meiryo" charset="-128"/>
              </a:rPr>
              <a:t>04</a:t>
            </a:r>
            <a:r>
              <a:rPr kumimoji="1" lang="ja-JP" altLang="en-US" sz="1200">
                <a:solidFill>
                  <a:srgbClr val="0070C0"/>
                </a:solidFill>
                <a:latin typeface="Meiryo" charset="-128"/>
                <a:ea typeface="Meiryo" charset="-128"/>
                <a:cs typeface="Meiryo" charset="-128"/>
              </a:rPr>
              <a:t>量子ビット＝</a:t>
            </a:r>
            <a:r>
              <a:rPr kumimoji="1" lang="en-US" altLang="ja-JP" sz="1200" dirty="0">
                <a:solidFill>
                  <a:srgbClr val="0070C0"/>
                </a:solidFill>
                <a:latin typeface="Meiryo" charset="-128"/>
                <a:ea typeface="Meiryo" charset="-128"/>
                <a:cs typeface="Meiryo" charset="-128"/>
              </a:rPr>
              <a:t>1</a:t>
            </a:r>
            <a:r>
              <a:rPr kumimoji="1" lang="ja-JP" altLang="en-US" sz="1200">
                <a:solidFill>
                  <a:srgbClr val="0070C0"/>
                </a:solidFill>
                <a:latin typeface="Meiryo" charset="-128"/>
                <a:ea typeface="Meiryo" charset="-128"/>
                <a:cs typeface="Meiryo" charset="-128"/>
              </a:rPr>
              <a:t>回</a:t>
            </a:r>
            <a:endParaRPr kumimoji="1" lang="en-US" altLang="ja-JP" sz="1200" dirty="0">
              <a:solidFill>
                <a:srgbClr val="0070C0"/>
              </a:solidFill>
              <a:latin typeface="Meiryo" charset="-128"/>
              <a:ea typeface="Meiryo" charset="-128"/>
              <a:cs typeface="Meiryo" charset="-128"/>
            </a:endParaRPr>
          </a:p>
          <a:p>
            <a:r>
              <a:rPr lang="en-US" altLang="ja-JP" sz="1200" dirty="0">
                <a:solidFill>
                  <a:srgbClr val="0070C0"/>
                </a:solidFill>
                <a:latin typeface="Meiryo" charset="-128"/>
                <a:ea typeface="Meiryo" charset="-128"/>
                <a:cs typeface="Meiryo" charset="-128"/>
              </a:rPr>
              <a:t>16</a:t>
            </a:r>
            <a:r>
              <a:rPr lang="ja-JP" altLang="en-US" sz="1200">
                <a:solidFill>
                  <a:srgbClr val="0070C0"/>
                </a:solidFill>
                <a:latin typeface="Meiryo" charset="-128"/>
                <a:ea typeface="Meiryo" charset="-128"/>
                <a:cs typeface="Meiryo" charset="-128"/>
              </a:rPr>
              <a:t>量子ビット＝</a:t>
            </a:r>
            <a:r>
              <a:rPr lang="en-US" altLang="ja-JP" sz="1200" dirty="0">
                <a:solidFill>
                  <a:srgbClr val="0070C0"/>
                </a:solidFill>
                <a:latin typeface="Meiryo" charset="-128"/>
                <a:ea typeface="Meiryo" charset="-128"/>
                <a:cs typeface="Meiryo" charset="-128"/>
              </a:rPr>
              <a:t>1</a:t>
            </a:r>
            <a:r>
              <a:rPr lang="ja-JP" altLang="en-US" sz="120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a:p>
            <a:r>
              <a:rPr lang="en-US" altLang="ja-JP" sz="1200" dirty="0">
                <a:solidFill>
                  <a:srgbClr val="0070C0"/>
                </a:solidFill>
                <a:latin typeface="Meiryo" charset="-128"/>
                <a:ea typeface="Meiryo" charset="-128"/>
                <a:cs typeface="Meiryo" charset="-128"/>
              </a:rPr>
              <a:t>32</a:t>
            </a:r>
            <a:r>
              <a:rPr lang="ja-JP" altLang="en-US" sz="1200">
                <a:solidFill>
                  <a:srgbClr val="0070C0"/>
                </a:solidFill>
                <a:latin typeface="Meiryo" charset="-128"/>
                <a:ea typeface="Meiryo" charset="-128"/>
                <a:cs typeface="Meiryo" charset="-128"/>
              </a:rPr>
              <a:t>量子ビット＝</a:t>
            </a:r>
            <a:r>
              <a:rPr lang="en-US" altLang="ja-JP" sz="1200" dirty="0">
                <a:solidFill>
                  <a:srgbClr val="0070C0"/>
                </a:solidFill>
                <a:latin typeface="Meiryo" charset="-128"/>
                <a:ea typeface="Meiryo" charset="-128"/>
                <a:cs typeface="Meiryo" charset="-128"/>
              </a:rPr>
              <a:t>1</a:t>
            </a:r>
            <a:r>
              <a:rPr lang="ja-JP" altLang="en-US" sz="120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p:txBody>
      </p:sp>
      <p:sp>
        <p:nvSpPr>
          <p:cNvPr id="133" name="正方形/長方形 132">
            <a:extLst>
              <a:ext uri="{FF2B5EF4-FFF2-40B4-BE49-F238E27FC236}">
                <a16:creationId xmlns:a16="http://schemas.microsoft.com/office/drawing/2014/main" id="{66A28D0F-8B45-DD4A-BE6A-674C2C4B06B0}"/>
              </a:ext>
            </a:extLst>
          </p:cNvPr>
          <p:cNvSpPr/>
          <p:nvPr/>
        </p:nvSpPr>
        <p:spPr>
          <a:xfrm>
            <a:off x="4624219" y="5049207"/>
            <a:ext cx="4151086" cy="1569660"/>
          </a:xfrm>
          <a:prstGeom prst="rect">
            <a:avLst/>
          </a:prstGeom>
        </p:spPr>
        <p:txBody>
          <a:bodyPr wrap="square">
            <a:spAutoFit/>
          </a:bodyPr>
          <a:lstStyle/>
          <a:p>
            <a:r>
              <a:rPr lang="ja-JP" altLang="en-US" sz="1200">
                <a:solidFill>
                  <a:srgbClr val="3F3F3F"/>
                </a:solidFill>
                <a:latin typeface="Meiryo" panose="020B0604030504040204" pitchFamily="34" charset="-128"/>
                <a:ea typeface="Meiryo" panose="020B0604030504040204" pitchFamily="34" charset="-128"/>
              </a:rPr>
              <a:t>１回の入力（</a:t>
            </a:r>
            <a:r>
              <a:rPr lang="en-US" altLang="ja-JP" sz="1200" dirty="0">
                <a:solidFill>
                  <a:srgbClr val="3F3F3F"/>
                </a:solidFill>
                <a:latin typeface="Meiryo" panose="020B0604030504040204" pitchFamily="34" charset="-128"/>
                <a:ea typeface="Meiryo" panose="020B0604030504040204" pitchFamily="34" charset="-128"/>
              </a:rPr>
              <a:t>20</a:t>
            </a:r>
            <a:r>
              <a:rPr lang="ja-JP" altLang="en-US" sz="1200">
                <a:solidFill>
                  <a:srgbClr val="3F3F3F"/>
                </a:solidFill>
                <a:latin typeface="Meiryo" panose="020B0604030504040204" pitchFamily="34" charset="-128"/>
                <a:ea typeface="Meiryo" panose="020B0604030504040204" pitchFamily="34" charset="-128"/>
              </a:rPr>
              <a:t>ビット）を使って、</a:t>
            </a:r>
            <a:r>
              <a:rPr lang="en-US" altLang="ja-JP" sz="1200" dirty="0">
                <a:solidFill>
                  <a:srgbClr val="3F3F3F"/>
                </a:solidFill>
                <a:latin typeface="Meiryo" panose="020B0604030504040204" pitchFamily="34" charset="-128"/>
                <a:ea typeface="Meiryo" panose="020B0604030504040204" pitchFamily="34" charset="-128"/>
              </a:rPr>
              <a:t>2</a:t>
            </a:r>
            <a:r>
              <a:rPr lang="ja-JP" altLang="en-US" sz="1200">
                <a:solidFill>
                  <a:srgbClr val="3F3F3F"/>
                </a:solidFill>
                <a:latin typeface="Meiryo" panose="020B0604030504040204" pitchFamily="34" charset="-128"/>
                <a:ea typeface="Meiryo" panose="020B0604030504040204" pitchFamily="34" charset="-128"/>
              </a:rPr>
              <a:t>の</a:t>
            </a:r>
            <a:r>
              <a:rPr lang="en-US" altLang="ja-JP" sz="1200" dirty="0">
                <a:solidFill>
                  <a:srgbClr val="3F3F3F"/>
                </a:solidFill>
                <a:latin typeface="Meiryo" panose="020B0604030504040204" pitchFamily="34" charset="-128"/>
                <a:ea typeface="Meiryo" panose="020B0604030504040204" pitchFamily="34" charset="-128"/>
              </a:rPr>
              <a:t>20</a:t>
            </a:r>
            <a:r>
              <a:rPr lang="ja-JP" altLang="en-US" sz="1200">
                <a:solidFill>
                  <a:srgbClr val="3F3F3F"/>
                </a:solidFill>
                <a:latin typeface="Meiryo" panose="020B0604030504040204" pitchFamily="34" charset="-128"/>
                <a:ea typeface="Meiryo" panose="020B0604030504040204" pitchFamily="34" charset="-128"/>
              </a:rPr>
              <a:t>乗</a:t>
            </a:r>
            <a:r>
              <a:rPr lang="en-US" altLang="ja-JP" sz="1200" dirty="0">
                <a:solidFill>
                  <a:srgbClr val="3F3F3F"/>
                </a:solidFill>
                <a:latin typeface="Meiryo" panose="020B0604030504040204" pitchFamily="34" charset="-128"/>
                <a:ea typeface="Meiryo" panose="020B0604030504040204" pitchFamily="34" charset="-128"/>
              </a:rPr>
              <a:t>=1,048,576</a:t>
            </a:r>
            <a:r>
              <a:rPr lang="ja-JP" altLang="en-US" sz="1200">
                <a:solidFill>
                  <a:srgbClr val="3F3F3F"/>
                </a:solidFill>
                <a:latin typeface="Meiryo" panose="020B0604030504040204" pitchFamily="34" charset="-128"/>
                <a:ea typeface="Meiryo" panose="020B0604030504040204" pitchFamily="34" charset="-128"/>
              </a:rPr>
              <a:t>パターンの値を同時に表現して計算を行うことができる。</a:t>
            </a:r>
            <a:endParaRPr lang="en-US" altLang="ja-JP" sz="1200" dirty="0">
              <a:solidFill>
                <a:srgbClr val="3F3F3F"/>
              </a:solidFill>
              <a:latin typeface="Meiryo" panose="020B0604030504040204" pitchFamily="34" charset="-128"/>
              <a:ea typeface="Meiryo" panose="020B0604030504040204" pitchFamily="34" charset="-128"/>
            </a:endParaRPr>
          </a:p>
          <a:p>
            <a:endParaRPr lang="en-US" altLang="ja-JP" sz="1200" dirty="0">
              <a:solidFill>
                <a:srgbClr val="3F3F3F"/>
              </a:solidFill>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ただし、最終的な結果は「測定」と呼ばれる作業で「</a:t>
            </a:r>
            <a:r>
              <a:rPr lang="en-US" altLang="ja-JP" sz="1200" dirty="0">
                <a:latin typeface="Meiryo" panose="020B0604030504040204" pitchFamily="34" charset="-128"/>
                <a:ea typeface="Meiryo" panose="020B0604030504040204" pitchFamily="34" charset="-128"/>
              </a:rPr>
              <a:t>0</a:t>
            </a:r>
            <a:r>
              <a:rPr lang="ja-JP" altLang="en-US" sz="1200">
                <a:latin typeface="Meiryo" panose="020B0604030504040204" pitchFamily="34" charset="-128"/>
                <a:ea typeface="Meiryo" panose="020B0604030504040204" pitchFamily="34" charset="-128"/>
              </a:rPr>
              <a:t>」もしくは「</a:t>
            </a:r>
            <a:r>
              <a:rPr lang="en-US" altLang="ja-JP" sz="1200" dirty="0">
                <a:latin typeface="Meiryo" panose="020B0604030504040204" pitchFamily="34" charset="-128"/>
                <a:ea typeface="Meiryo" panose="020B0604030504040204" pitchFamily="34" charset="-128"/>
              </a:rPr>
              <a:t>1</a:t>
            </a:r>
            <a:r>
              <a:rPr lang="ja-JP" altLang="en-US" sz="1200">
                <a:latin typeface="Meiryo" panose="020B0604030504040204" pitchFamily="34" charset="-128"/>
                <a:ea typeface="Meiryo" panose="020B0604030504040204" pitchFamily="34" charset="-128"/>
              </a:rPr>
              <a:t>」の状態に確率的に決まる。そのため、計算により求められる解（候補）は複数あり、毎回同じ解になるわけではないので、何度か同じ計算を繰り返すことで解の傾向を把握する必要がある。</a:t>
            </a:r>
            <a:endParaRPr lang="ja-JP" altLang="en-US" sz="1200">
              <a:solidFill>
                <a:srgbClr val="3F3F3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02134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fade">
                                      <p:cBhvr>
                                        <p:cTn id="10" dur="500"/>
                                        <p:tgtEl>
                                          <p:spTgt spid="85"/>
                                        </p:tgtEl>
                                      </p:cBhvr>
                                    </p:animEffect>
                                  </p:childTnLst>
                                </p:cTn>
                              </p:par>
                              <p:par>
                                <p:cTn id="11" presetID="10" presetClass="entr" presetSubtype="0" repeatCount="indefinite"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500"/>
                                        <p:tgtEl>
                                          <p:spTgt spid="86"/>
                                        </p:tgtEl>
                                      </p:cBhvr>
                                    </p:animEffect>
                                  </p:childTnLst>
                                </p:cTn>
                              </p:par>
                              <p:par>
                                <p:cTn id="17" presetID="10" presetClass="entr" presetSubtype="0" repeatCount="indefinite" fill="hold" grpId="0" nodeType="with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fade">
                                      <p:cBhvr>
                                        <p:cTn id="19" dur="500"/>
                                        <p:tgtEl>
                                          <p:spTgt spid="8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par>
                                <p:cTn id="23" presetID="10" presetClass="entr" presetSubtype="0" repeatCount="indefinite"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fade">
                                      <p:cBhvr>
                                        <p:cTn id="25" dur="500"/>
                                        <p:tgtEl>
                                          <p:spTgt spid="9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fade">
                                      <p:cBhvr>
                                        <p:cTn id="28" dur="500"/>
                                        <p:tgtEl>
                                          <p:spTgt spid="90"/>
                                        </p:tgtEl>
                                      </p:cBhvr>
                                    </p:animEffect>
                                  </p:childTnLst>
                                </p:cTn>
                              </p:par>
                              <p:par>
                                <p:cTn id="29" presetID="22" presetClass="entr" presetSubtype="8" fill="hold" grpId="1" nodeType="with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wipe(left)">
                                      <p:cBhvr>
                                        <p:cTn id="31" dur="500"/>
                                        <p:tgtEl>
                                          <p:spTgt spid="8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22" presetClass="entr" presetSubtype="8" fill="hold" grpId="1" nodeType="with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wipe(left)">
                                      <p:cBhvr>
                                        <p:cTn id="37" dur="500"/>
                                        <p:tgtEl>
                                          <p:spTgt spid="84"/>
                                        </p:tgtEl>
                                      </p:cBhvr>
                                    </p:animEffect>
                                  </p:childTnLst>
                                </p:cTn>
                              </p:par>
                              <p:par>
                                <p:cTn id="38" presetID="22" presetClass="entr" presetSubtype="8" fill="hold" grpId="1" nodeType="with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wipe(left)">
                                      <p:cBhvr>
                                        <p:cTn id="40" dur="500"/>
                                        <p:tgtEl>
                                          <p:spTgt spid="86"/>
                                        </p:tgtEl>
                                      </p:cBhvr>
                                    </p:animEffect>
                                  </p:childTnLst>
                                </p:cTn>
                              </p:par>
                              <p:par>
                                <p:cTn id="41" presetID="22" presetClass="entr" presetSubtype="8" fill="hold" grpId="1" nodeType="with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wipe(left)">
                                      <p:cBhvr>
                                        <p:cTn id="43" dur="500"/>
                                        <p:tgtEl>
                                          <p:spTgt spid="87"/>
                                        </p:tgtEl>
                                      </p:cBhvr>
                                    </p:animEffect>
                                  </p:childTnLst>
                                </p:cTn>
                              </p:par>
                              <p:par>
                                <p:cTn id="44" presetID="22" presetClass="entr" presetSubtype="8" fill="hold" grpId="1" nodeType="with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wipe(left)">
                                      <p:cBhvr>
                                        <p:cTn id="46" dur="500"/>
                                        <p:tgtEl>
                                          <p:spTgt spid="88"/>
                                        </p:tgtEl>
                                      </p:cBhvr>
                                    </p:animEffect>
                                  </p:childTnLst>
                                </p:cTn>
                              </p:par>
                              <p:par>
                                <p:cTn id="47" presetID="22" presetClass="entr" presetSubtype="8" fill="hold" grpId="1" nodeType="withEffect">
                                  <p:stCondLst>
                                    <p:cond delay="0"/>
                                  </p:stCondLst>
                                  <p:childTnLst>
                                    <p:set>
                                      <p:cBhvr>
                                        <p:cTn id="48" dur="1" fill="hold">
                                          <p:stCondLst>
                                            <p:cond delay="0"/>
                                          </p:stCondLst>
                                        </p:cTn>
                                        <p:tgtEl>
                                          <p:spTgt spid="89"/>
                                        </p:tgtEl>
                                        <p:attrNameLst>
                                          <p:attrName>style.visibility</p:attrName>
                                        </p:attrNameLst>
                                      </p:cBhvr>
                                      <p:to>
                                        <p:strVal val="visible"/>
                                      </p:to>
                                    </p:set>
                                    <p:animEffect transition="in" filter="wipe(left)">
                                      <p:cBhvr>
                                        <p:cTn id="49" dur="500"/>
                                        <p:tgtEl>
                                          <p:spTgt spid="89"/>
                                        </p:tgtEl>
                                      </p:cBhvr>
                                    </p:animEffect>
                                  </p:childTnLst>
                                </p:cTn>
                              </p:par>
                              <p:par>
                                <p:cTn id="50" presetID="22" presetClass="entr" presetSubtype="8" fill="hold" grpId="1" nodeType="with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wipe(left)">
                                      <p:cBhvr>
                                        <p:cTn id="52" dur="500"/>
                                        <p:tgtEl>
                                          <p:spTgt spid="90"/>
                                        </p:tgtEl>
                                      </p:cBhvr>
                                    </p:animEffect>
                                  </p:childTnLst>
                                </p:cTn>
                              </p:par>
                              <p:par>
                                <p:cTn id="53" presetID="22" presetClass="entr" presetSubtype="8" fill="hold" grpId="1" nodeType="withEffect">
                                  <p:stCondLst>
                                    <p:cond delay="0"/>
                                  </p:stCondLst>
                                  <p:childTnLst>
                                    <p:set>
                                      <p:cBhvr>
                                        <p:cTn id="54" dur="1" fill="hold">
                                          <p:stCondLst>
                                            <p:cond delay="0"/>
                                          </p:stCondLst>
                                        </p:cTn>
                                        <p:tgtEl>
                                          <p:spTgt spid="91"/>
                                        </p:tgtEl>
                                        <p:attrNameLst>
                                          <p:attrName>style.visibility</p:attrName>
                                        </p:attrNameLst>
                                      </p:cBhvr>
                                      <p:to>
                                        <p:strVal val="visible"/>
                                      </p:to>
                                    </p:set>
                                    <p:animEffect transition="in" filter="wipe(left)">
                                      <p:cBhvr>
                                        <p:cTn id="55" dur="500"/>
                                        <p:tgtEl>
                                          <p:spTgt spid="91"/>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93"/>
                                        </p:tgtEl>
                                        <p:attrNameLst>
                                          <p:attrName>style.visibility</p:attrName>
                                        </p:attrNameLst>
                                      </p:cBhvr>
                                      <p:to>
                                        <p:strVal val="visible"/>
                                      </p:to>
                                    </p:set>
                                    <p:animEffect transition="in" filter="wipe(left)">
                                      <p:cBhvr>
                                        <p:cTn id="58" dur="500"/>
                                        <p:tgtEl>
                                          <p:spTgt spid="93"/>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44"/>
                                        </p:tgtEl>
                                        <p:attrNameLst>
                                          <p:attrName>style.visibility</p:attrName>
                                        </p:attrNameLst>
                                      </p:cBhvr>
                                      <p:to>
                                        <p:strVal val="visible"/>
                                      </p:to>
                                    </p:set>
                                    <p:animEffect transition="in" filter="wipe(left)">
                                      <p:cBhvr>
                                        <p:cTn id="61" dur="500"/>
                                        <p:tgtEl>
                                          <p:spTgt spid="144"/>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146"/>
                                        </p:tgtEl>
                                        <p:attrNameLst>
                                          <p:attrName>style.visibility</p:attrName>
                                        </p:attrNameLst>
                                      </p:cBhvr>
                                      <p:to>
                                        <p:strVal val="visible"/>
                                      </p:to>
                                    </p:set>
                                    <p:animEffect transition="in" filter="wipe(left)">
                                      <p:cBhvr>
                                        <p:cTn id="64" dur="500"/>
                                        <p:tgtEl>
                                          <p:spTgt spid="146"/>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47"/>
                                        </p:tgtEl>
                                        <p:attrNameLst>
                                          <p:attrName>style.visibility</p:attrName>
                                        </p:attrNameLst>
                                      </p:cBhvr>
                                      <p:to>
                                        <p:strVal val="visible"/>
                                      </p:to>
                                    </p:set>
                                    <p:animEffect transition="in" filter="wipe(left)">
                                      <p:cBhvr>
                                        <p:cTn id="67" dur="500"/>
                                        <p:tgtEl>
                                          <p:spTgt spid="147"/>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50"/>
                                        </p:tgtEl>
                                        <p:attrNameLst>
                                          <p:attrName>style.visibility</p:attrName>
                                        </p:attrNameLst>
                                      </p:cBhvr>
                                      <p:to>
                                        <p:strVal val="visible"/>
                                      </p:to>
                                    </p:set>
                                    <p:animEffect transition="in" filter="wipe(left)">
                                      <p:cBhvr>
                                        <p:cTn id="70" dur="500"/>
                                        <p:tgtEl>
                                          <p:spTgt spid="150"/>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52"/>
                                        </p:tgtEl>
                                        <p:attrNameLst>
                                          <p:attrName>style.visibility</p:attrName>
                                        </p:attrNameLst>
                                      </p:cBhvr>
                                      <p:to>
                                        <p:strVal val="visible"/>
                                      </p:to>
                                    </p:set>
                                    <p:animEffect transition="in" filter="wipe(left)">
                                      <p:cBhvr>
                                        <p:cTn id="73" dur="500"/>
                                        <p:tgtEl>
                                          <p:spTgt spid="152"/>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153"/>
                                        </p:tgtEl>
                                        <p:attrNameLst>
                                          <p:attrName>style.visibility</p:attrName>
                                        </p:attrNameLst>
                                      </p:cBhvr>
                                      <p:to>
                                        <p:strVal val="visible"/>
                                      </p:to>
                                    </p:set>
                                    <p:animEffect transition="in" filter="wipe(left)">
                                      <p:cBhvr>
                                        <p:cTn id="76" dur="500"/>
                                        <p:tgtEl>
                                          <p:spTgt spid="153"/>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155"/>
                                        </p:tgtEl>
                                        <p:attrNameLst>
                                          <p:attrName>style.visibility</p:attrName>
                                        </p:attrNameLst>
                                      </p:cBhvr>
                                      <p:to>
                                        <p:strVal val="visible"/>
                                      </p:to>
                                    </p:set>
                                    <p:animEffect transition="in" filter="wipe(left)">
                                      <p:cBhvr>
                                        <p:cTn id="79" dur="500"/>
                                        <p:tgtEl>
                                          <p:spTgt spid="155"/>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58"/>
                                        </p:tgtEl>
                                        <p:attrNameLst>
                                          <p:attrName>style.visibility</p:attrName>
                                        </p:attrNameLst>
                                      </p:cBhvr>
                                      <p:to>
                                        <p:strVal val="visible"/>
                                      </p:to>
                                    </p:set>
                                    <p:animEffect transition="in" filter="wipe(left)">
                                      <p:cBhvr>
                                        <p:cTn id="82" dur="500"/>
                                        <p:tgtEl>
                                          <p:spTgt spid="158"/>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160"/>
                                        </p:tgtEl>
                                        <p:attrNameLst>
                                          <p:attrName>style.visibility</p:attrName>
                                        </p:attrNameLst>
                                      </p:cBhvr>
                                      <p:to>
                                        <p:strVal val="visible"/>
                                      </p:to>
                                    </p:set>
                                    <p:animEffect transition="in" filter="wipe(left)">
                                      <p:cBhvr>
                                        <p:cTn id="85" dur="500"/>
                                        <p:tgtEl>
                                          <p:spTgt spid="160"/>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161"/>
                                        </p:tgtEl>
                                        <p:attrNameLst>
                                          <p:attrName>style.visibility</p:attrName>
                                        </p:attrNameLst>
                                      </p:cBhvr>
                                      <p:to>
                                        <p:strVal val="visible"/>
                                      </p:to>
                                    </p:set>
                                    <p:animEffect transition="in" filter="wipe(left)">
                                      <p:cBhvr>
                                        <p:cTn id="88" dur="500"/>
                                        <p:tgtEl>
                                          <p:spTgt spid="161"/>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98"/>
                                        </p:tgtEl>
                                        <p:attrNameLst>
                                          <p:attrName>style.visibility</p:attrName>
                                        </p:attrNameLst>
                                      </p:cBhvr>
                                      <p:to>
                                        <p:strVal val="visible"/>
                                      </p:to>
                                    </p:set>
                                    <p:animEffect transition="in" filter="wipe(left)">
                                      <p:cBhvr>
                                        <p:cTn id="91" dur="500"/>
                                        <p:tgtEl>
                                          <p:spTgt spid="98"/>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131"/>
                                        </p:tgtEl>
                                        <p:attrNameLst>
                                          <p:attrName>style.visibility</p:attrName>
                                        </p:attrNameLst>
                                      </p:cBhvr>
                                      <p:to>
                                        <p:strVal val="visible"/>
                                      </p:to>
                                    </p:set>
                                    <p:animEffect transition="in" filter="wipe(left)">
                                      <p:cBhvr>
                                        <p:cTn id="94" dur="500"/>
                                        <p:tgtEl>
                                          <p:spTgt spid="131"/>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133"/>
                                        </p:tgtEl>
                                        <p:attrNameLst>
                                          <p:attrName>style.visibility</p:attrName>
                                        </p:attrNameLst>
                                      </p:cBhvr>
                                      <p:to>
                                        <p:strVal val="visible"/>
                                      </p:to>
                                    </p:set>
                                    <p:animEffect transition="in" filter="wipe(left)">
                                      <p:cBhvr>
                                        <p:cTn id="97"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5" grpId="0" animBg="1"/>
      <p:bldP spid="85" grpId="1" animBg="1"/>
      <p:bldP spid="84" grpId="0" animBg="1"/>
      <p:bldP spid="84"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3" grpId="0" animBg="1"/>
      <p:bldP spid="144" grpId="0" animBg="1"/>
      <p:bldP spid="146" grpId="0" animBg="1"/>
      <p:bldP spid="147" grpId="0" animBg="1"/>
      <p:bldP spid="150" grpId="0"/>
      <p:bldP spid="152" grpId="0"/>
      <p:bldP spid="153" grpId="0"/>
      <p:bldP spid="155" grpId="0"/>
      <p:bldP spid="158" grpId="0" animBg="1"/>
      <p:bldP spid="160" grpId="0"/>
      <p:bldP spid="161" grpId="0"/>
      <p:bldP spid="98" grpId="0" animBg="1"/>
      <p:bldP spid="131" grpId="0"/>
      <p:bldP spid="1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A4B343B-6629-544D-B32F-ABF6CD61C1B5}"/>
              </a:ext>
            </a:extLst>
          </p:cNvPr>
          <p:cNvSpPr/>
          <p:nvPr/>
        </p:nvSpPr>
        <p:spPr>
          <a:xfrm>
            <a:off x="323528" y="764704"/>
            <a:ext cx="4227693" cy="5832648"/>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A7D7339B-A5E1-BA44-BF75-8B34BEABD35D}"/>
              </a:ext>
            </a:extLst>
          </p:cNvPr>
          <p:cNvSpPr/>
          <p:nvPr/>
        </p:nvSpPr>
        <p:spPr>
          <a:xfrm>
            <a:off x="4592779" y="765419"/>
            <a:ext cx="4227693" cy="583264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651F907-EDCC-E24A-B5B0-687501FD7B9B}"/>
              </a:ext>
            </a:extLst>
          </p:cNvPr>
          <p:cNvSpPr>
            <a:spLocks noGrp="1"/>
          </p:cNvSpPr>
          <p:nvPr>
            <p:ph type="title"/>
          </p:nvPr>
        </p:nvSpPr>
        <p:spPr/>
        <p:txBody>
          <a:bodyPr/>
          <a:lstStyle/>
          <a:p>
            <a:r>
              <a:rPr kumimoji="1" lang="ja-JP" altLang="en-US"/>
              <a:t>計算速度を速くする方法と課題</a:t>
            </a:r>
          </a:p>
        </p:txBody>
      </p:sp>
      <p:sp>
        <p:nvSpPr>
          <p:cNvPr id="3" name="スライド番号プレースホルダー 2">
            <a:extLst>
              <a:ext uri="{FF2B5EF4-FFF2-40B4-BE49-F238E27FC236}">
                <a16:creationId xmlns:a16="http://schemas.microsoft.com/office/drawing/2014/main" id="{202E15DB-54DF-EE4B-BB23-2C6495036C16}"/>
              </a:ext>
            </a:extLst>
          </p:cNvPr>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pic>
        <p:nvPicPr>
          <p:cNvPr id="5" name="Picture 2" descr="LOHACO - 日本ロックサービス ABUS ナンバー可変式4段ダイヤル南京錠 145-4d 30 BK 145-4D30BK 1個  836-2985（直送品）">
            <a:extLst>
              <a:ext uri="{FF2B5EF4-FFF2-40B4-BE49-F238E27FC236}">
                <a16:creationId xmlns:a16="http://schemas.microsoft.com/office/drawing/2014/main" id="{B664E4FA-41A1-3C47-9EAF-E579AA6D226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0296" y="2986068"/>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OHACO - 日本ロックサービス ABUS ナンバー可変式4段ダイヤル南京錠 145-4d 30 BK 145-4D30BK 1個  836-2985（直送品）">
            <a:extLst>
              <a:ext uri="{FF2B5EF4-FFF2-40B4-BE49-F238E27FC236}">
                <a16:creationId xmlns:a16="http://schemas.microsoft.com/office/drawing/2014/main" id="{1920B7E5-9F09-D046-B3AE-0EE68122D44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2268310"/>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OHACO - 日本ロックサービス ABUS ナンバー可変式4段ダイヤル南京錠 145-4d 30 BK 145-4D30BK 1個  836-2985（直送品）">
            <a:extLst>
              <a:ext uri="{FF2B5EF4-FFF2-40B4-BE49-F238E27FC236}">
                <a16:creationId xmlns:a16="http://schemas.microsoft.com/office/drawing/2014/main" id="{3053712D-A898-AB44-8A0D-65F6617D02E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1552226"/>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OHACO - 日本ロックサービス ABUS ナンバー可変式4段ダイヤル南京錠 145-4d 30 BK 145-4D30BK 1個  836-2985（直送品）">
            <a:extLst>
              <a:ext uri="{FF2B5EF4-FFF2-40B4-BE49-F238E27FC236}">
                <a16:creationId xmlns:a16="http://schemas.microsoft.com/office/drawing/2014/main" id="{3F77CBAE-3824-AB40-92CB-42C7750BA2B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858372"/>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LOHACO - 日本ロックサービス ABUS ナンバー可変式4段ダイヤル南京錠 145-4d 30 BK 145-4D30BK 1個  836-2985（直送品）">
            <a:extLst>
              <a:ext uri="{FF2B5EF4-FFF2-40B4-BE49-F238E27FC236}">
                <a16:creationId xmlns:a16="http://schemas.microsoft.com/office/drawing/2014/main" id="{34997B81-B293-DF46-9FA7-3CC5AB4744C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983" y="5851912"/>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LOHACO - 日本ロックサービス ABUS ナンバー可変式4段ダイヤル南京錠 145-4d 30 BK 145-4D30BK 1個  836-2985（直送品）">
            <a:extLst>
              <a:ext uri="{FF2B5EF4-FFF2-40B4-BE49-F238E27FC236}">
                <a16:creationId xmlns:a16="http://schemas.microsoft.com/office/drawing/2014/main" id="{81248061-9BDB-5B40-BF69-05C67699A56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5131189"/>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LOHACO - 日本ロックサービス ABUS ナンバー可変式4段ダイヤル南京錠 145-4d 30 BK 145-4D30BK 1個  836-2985（直送品）">
            <a:extLst>
              <a:ext uri="{FF2B5EF4-FFF2-40B4-BE49-F238E27FC236}">
                <a16:creationId xmlns:a16="http://schemas.microsoft.com/office/drawing/2014/main" id="{5A980698-2EBB-E24D-BD12-C0762C4F8AB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4429172"/>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LOHACO - 日本ロックサービス ABUS ナンバー可変式4段ダイヤル南京錠 145-4d 30 BK 145-4D30BK 1個  836-2985（直送品）">
            <a:extLst>
              <a:ext uri="{FF2B5EF4-FFF2-40B4-BE49-F238E27FC236}">
                <a16:creationId xmlns:a16="http://schemas.microsoft.com/office/drawing/2014/main" id="{DDDCF102-BF05-8140-B9C0-7B790525452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0451" y="3693989"/>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LOHACO - 日本ロックサービス ABUS ナンバー可変式4段ダイヤル南京錠 145-4d 30 BK 145-4D30BK 1個  836-2985（直送品）">
            <a:extLst>
              <a:ext uri="{FF2B5EF4-FFF2-40B4-BE49-F238E27FC236}">
                <a16:creationId xmlns:a16="http://schemas.microsoft.com/office/drawing/2014/main" id="{9E334CD4-15E7-6D41-B31E-D6B01520C48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5226" y="2983069"/>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LOHACO - 日本ロックサービス ABUS ナンバー可変式4段ダイヤル南京錠 145-4d 30 BK 145-4D30BK 1個  836-2985（直送品）">
            <a:extLst>
              <a:ext uri="{FF2B5EF4-FFF2-40B4-BE49-F238E27FC236}">
                <a16:creationId xmlns:a16="http://schemas.microsoft.com/office/drawing/2014/main" id="{97F8D228-87F9-B44F-95ED-3BA1F0AE9A1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0466" y="2265311"/>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LOHACO - 日本ロックサービス ABUS ナンバー可変式4段ダイヤル南京錠 145-4d 30 BK 145-4D30BK 1個  836-2985（直送品）">
            <a:extLst>
              <a:ext uri="{FF2B5EF4-FFF2-40B4-BE49-F238E27FC236}">
                <a16:creationId xmlns:a16="http://schemas.microsoft.com/office/drawing/2014/main" id="{15F1FA25-F237-8546-B9FC-BD1525541A2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0466" y="1549227"/>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LOHACO - 日本ロックサービス ABUS ナンバー可変式4段ダイヤル南京錠 145-4d 30 BK 145-4D30BK 1個  836-2985（直送品）">
            <a:extLst>
              <a:ext uri="{FF2B5EF4-FFF2-40B4-BE49-F238E27FC236}">
                <a16:creationId xmlns:a16="http://schemas.microsoft.com/office/drawing/2014/main" id="{05DAB802-DBB0-E046-B24F-4B482A919AA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0466" y="855373"/>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LOHACO - 日本ロックサービス ABUS ナンバー可変式4段ダイヤル南京錠 145-4d 30 BK 145-4D30BK 1個  836-2985（直送品）">
            <a:extLst>
              <a:ext uri="{FF2B5EF4-FFF2-40B4-BE49-F238E27FC236}">
                <a16:creationId xmlns:a16="http://schemas.microsoft.com/office/drawing/2014/main" id="{9F8EB11A-D68B-EA49-93BC-80643E889E1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0913" y="5848913"/>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LOHACO - 日本ロックサービス ABUS ナンバー可変式4段ダイヤル南京錠 145-4d 30 BK 145-4D30BK 1個  836-2985（直送品）">
            <a:extLst>
              <a:ext uri="{FF2B5EF4-FFF2-40B4-BE49-F238E27FC236}">
                <a16:creationId xmlns:a16="http://schemas.microsoft.com/office/drawing/2014/main" id="{777D25CE-0B3C-2C4F-B7F1-A2DD8E3F19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0466" y="5128190"/>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LOHACO - 日本ロックサービス ABUS ナンバー可変式4段ダイヤル南京錠 145-4d 30 BK 145-4D30BK 1個  836-2985（直送品）">
            <a:extLst>
              <a:ext uri="{FF2B5EF4-FFF2-40B4-BE49-F238E27FC236}">
                <a16:creationId xmlns:a16="http://schemas.microsoft.com/office/drawing/2014/main" id="{A711CA2F-0C73-9040-81FB-52053EFB25C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0466" y="4426173"/>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LOHACO - 日本ロックサービス ABUS ナンバー可変式4段ダイヤル南京錠 145-4d 30 BK 145-4D30BK 1個  836-2985（直送品）">
            <a:extLst>
              <a:ext uri="{FF2B5EF4-FFF2-40B4-BE49-F238E27FC236}">
                <a16:creationId xmlns:a16="http://schemas.microsoft.com/office/drawing/2014/main" id="{BBDF7380-3C6C-934D-A220-245FC2E9B79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5381" y="3690990"/>
            <a:ext cx="717758" cy="717758"/>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直線矢印コネクタ 30">
            <a:extLst>
              <a:ext uri="{FF2B5EF4-FFF2-40B4-BE49-F238E27FC236}">
                <a16:creationId xmlns:a16="http://schemas.microsoft.com/office/drawing/2014/main" id="{515FAB23-6958-3044-B3B3-BA876154038C}"/>
              </a:ext>
            </a:extLst>
          </p:cNvPr>
          <p:cNvCxnSpPr/>
          <p:nvPr/>
        </p:nvCxnSpPr>
        <p:spPr>
          <a:xfrm>
            <a:off x="2104482" y="855373"/>
            <a:ext cx="0" cy="5711298"/>
          </a:xfrm>
          <a:prstGeom prst="straightConnector1">
            <a:avLst/>
          </a:prstGeom>
          <a:ln w="28575">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97ACC7BF-7E7B-F74A-8B49-4A67F9BC2684}"/>
              </a:ext>
            </a:extLst>
          </p:cNvPr>
          <p:cNvCxnSpPr/>
          <p:nvPr/>
        </p:nvCxnSpPr>
        <p:spPr>
          <a:xfrm>
            <a:off x="954947" y="855373"/>
            <a:ext cx="0" cy="5711298"/>
          </a:xfrm>
          <a:prstGeom prst="straightConnector1">
            <a:avLst/>
          </a:prstGeom>
          <a:ln w="28575">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 name="直線矢印コネクタ 36">
            <a:extLst>
              <a:ext uri="{FF2B5EF4-FFF2-40B4-BE49-F238E27FC236}">
                <a16:creationId xmlns:a16="http://schemas.microsoft.com/office/drawing/2014/main" id="{09A14CB4-0806-854F-8647-83DE14390B82}"/>
              </a:ext>
            </a:extLst>
          </p:cNvPr>
          <p:cNvCxnSpPr>
            <a:cxnSpLocks/>
          </p:cNvCxnSpPr>
          <p:nvPr/>
        </p:nvCxnSpPr>
        <p:spPr>
          <a:xfrm flipV="1">
            <a:off x="1026732" y="923274"/>
            <a:ext cx="1005519" cy="5530062"/>
          </a:xfrm>
          <a:prstGeom prst="straightConnector1">
            <a:avLst/>
          </a:prstGeom>
          <a:ln>
            <a:solidFill>
              <a:schemeClr val="accent2"/>
            </a:solidFill>
            <a:prstDash val="sysDot"/>
            <a:tailEnd type="triangle"/>
          </a:ln>
          <a:effectLst/>
        </p:spPr>
        <p:style>
          <a:lnRef idx="2">
            <a:schemeClr val="accent1"/>
          </a:lnRef>
          <a:fillRef idx="0">
            <a:schemeClr val="accent1"/>
          </a:fillRef>
          <a:effectRef idx="1">
            <a:schemeClr val="accent1"/>
          </a:effectRef>
          <a:fontRef idx="minor">
            <a:schemeClr val="tx1"/>
          </a:fontRef>
        </p:style>
      </p:cxnSp>
      <p:pic>
        <p:nvPicPr>
          <p:cNvPr id="41" name="Picture 2" descr="LOHACO - 日本ロックサービス ABUS ナンバー可変式4段ダイヤル南京錠 145-4d 30 BK 145-4D30BK 1個  836-2985（直送品）">
            <a:extLst>
              <a:ext uri="{FF2B5EF4-FFF2-40B4-BE49-F238E27FC236}">
                <a16:creationId xmlns:a16="http://schemas.microsoft.com/office/drawing/2014/main" id="{21DD35AE-9E8D-9B4E-8715-A605401C014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9430" y="2420888"/>
            <a:ext cx="2239074" cy="2239074"/>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51B63D7B-EA55-1042-8482-528F5CB7F6AC}"/>
              </a:ext>
            </a:extLst>
          </p:cNvPr>
          <p:cNvSpPr txBox="1"/>
          <p:nvPr/>
        </p:nvSpPr>
        <p:spPr>
          <a:xfrm>
            <a:off x="6674118" y="3435420"/>
            <a:ext cx="800219" cy="830997"/>
          </a:xfrm>
          <a:prstGeom prst="rect">
            <a:avLst/>
          </a:prstGeom>
          <a:noFill/>
        </p:spPr>
        <p:txBody>
          <a:bodyPr wrap="none" rtlCol="0">
            <a:spAutoFit/>
          </a:bodyPr>
          <a:lstStyle/>
          <a:p>
            <a:pPr algn="ctr"/>
            <a:r>
              <a:rPr lang="ja-JP" altLang="en-US" sz="2400" b="1">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１</a:t>
            </a:r>
            <a:r>
              <a:rPr kumimoji="1" lang="ja-JP" altLang="en-US" sz="2400" b="1">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回</a:t>
            </a:r>
            <a:endParaRPr kumimoji="1" lang="en-US" altLang="ja-JP" sz="2400" b="1"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400" b="1">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検証</a:t>
            </a:r>
          </a:p>
        </p:txBody>
      </p:sp>
      <p:sp>
        <p:nvSpPr>
          <p:cNvPr id="43" name="テキスト ボックス 42">
            <a:extLst>
              <a:ext uri="{FF2B5EF4-FFF2-40B4-BE49-F238E27FC236}">
                <a16:creationId xmlns:a16="http://schemas.microsoft.com/office/drawing/2014/main" id="{C1A9C339-B362-4544-B2FF-27CE70D65AEA}"/>
              </a:ext>
            </a:extLst>
          </p:cNvPr>
          <p:cNvSpPr txBox="1"/>
          <p:nvPr/>
        </p:nvSpPr>
        <p:spPr>
          <a:xfrm>
            <a:off x="1084041" y="3435420"/>
            <a:ext cx="909223" cy="830997"/>
          </a:xfrm>
          <a:prstGeom prst="rect">
            <a:avLst/>
          </a:prstGeom>
          <a:noFill/>
        </p:spPr>
        <p:txBody>
          <a:bodyPr wrap="none" rtlCol="0">
            <a:spAutoFit/>
          </a:bodyPr>
          <a:lstStyle/>
          <a:p>
            <a:pPr algn="ctr"/>
            <a:r>
              <a:rPr kumimoji="1" lang="en-US" altLang="ja-JP" sz="2400" b="1"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16</a:t>
            </a:r>
            <a:r>
              <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回</a:t>
            </a:r>
            <a:endParaRPr kumimoji="1" lang="en-US" altLang="ja-JP" sz="2400" b="1"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検証</a:t>
            </a:r>
          </a:p>
        </p:txBody>
      </p:sp>
      <p:sp>
        <p:nvSpPr>
          <p:cNvPr id="42" name="テキスト ボックス 41">
            <a:extLst>
              <a:ext uri="{FF2B5EF4-FFF2-40B4-BE49-F238E27FC236}">
                <a16:creationId xmlns:a16="http://schemas.microsoft.com/office/drawing/2014/main" id="{35713329-A5B6-8345-8E24-A923B9610CDB}"/>
              </a:ext>
            </a:extLst>
          </p:cNvPr>
          <p:cNvSpPr txBox="1"/>
          <p:nvPr/>
        </p:nvSpPr>
        <p:spPr>
          <a:xfrm>
            <a:off x="2633007" y="3246291"/>
            <a:ext cx="3877986" cy="461665"/>
          </a:xfrm>
          <a:prstGeom prst="rect">
            <a:avLst/>
          </a:prstGeom>
          <a:noFill/>
        </p:spPr>
        <p:txBody>
          <a:bodyPr wrap="none" rtlCol="0">
            <a:spAutoFit/>
          </a:bodyPr>
          <a:lstStyle/>
          <a:p>
            <a:pPr algn="ctr"/>
            <a:r>
              <a:rPr kumimoji="1" lang="ja-JP" altLang="en-US" sz="2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鍵が開く</a:t>
            </a:r>
            <a:r>
              <a:rPr lang="ja-JP" altLang="en-US" sz="2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組合せを発見する</a:t>
            </a:r>
            <a:endParaRPr kumimoji="1" lang="ja-JP" altLang="en-US" sz="2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50" name="グループ化 54">
            <a:extLst>
              <a:ext uri="{FF2B5EF4-FFF2-40B4-BE49-F238E27FC236}">
                <a16:creationId xmlns:a16="http://schemas.microsoft.com/office/drawing/2014/main" id="{96F3829B-1F7B-374C-834D-E8D2DA559BFE}"/>
              </a:ext>
            </a:extLst>
          </p:cNvPr>
          <p:cNvGrpSpPr/>
          <p:nvPr/>
        </p:nvGrpSpPr>
        <p:grpSpPr>
          <a:xfrm>
            <a:off x="2859963" y="2145546"/>
            <a:ext cx="1289237" cy="321274"/>
            <a:chOff x="630197" y="1841158"/>
            <a:chExt cx="1289237" cy="321274"/>
          </a:xfrm>
          <a:solidFill>
            <a:schemeClr val="accent3">
              <a:lumMod val="75000"/>
            </a:schemeClr>
          </a:solidFill>
        </p:grpSpPr>
        <p:sp>
          <p:nvSpPr>
            <p:cNvPr id="51" name="楕円 55">
              <a:extLst>
                <a:ext uri="{FF2B5EF4-FFF2-40B4-BE49-F238E27FC236}">
                  <a16:creationId xmlns:a16="http://schemas.microsoft.com/office/drawing/2014/main" id="{EE9AD4A7-24F4-2148-AA5A-58F7803DC0E8}"/>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2" name="楕円 56">
              <a:extLst>
                <a:ext uri="{FF2B5EF4-FFF2-40B4-BE49-F238E27FC236}">
                  <a16:creationId xmlns:a16="http://schemas.microsoft.com/office/drawing/2014/main" id="{286F4D52-9855-2B4A-B5A5-F1F2971C2BA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3" name="楕円 57">
              <a:extLst>
                <a:ext uri="{FF2B5EF4-FFF2-40B4-BE49-F238E27FC236}">
                  <a16:creationId xmlns:a16="http://schemas.microsoft.com/office/drawing/2014/main" id="{7EB7627D-49EF-7D48-930C-7AFD776445B3}"/>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54" name="楕円 58">
              <a:extLst>
                <a:ext uri="{FF2B5EF4-FFF2-40B4-BE49-F238E27FC236}">
                  <a16:creationId xmlns:a16="http://schemas.microsoft.com/office/drawing/2014/main" id="{1CB8663E-68F1-5940-8C9A-823E57CB3805}"/>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sp>
        <p:nvSpPr>
          <p:cNvPr id="55" name="楕円 7">
            <a:extLst>
              <a:ext uri="{FF2B5EF4-FFF2-40B4-BE49-F238E27FC236}">
                <a16:creationId xmlns:a16="http://schemas.microsoft.com/office/drawing/2014/main" id="{15C14EDD-EB49-D14F-8A03-4BB4B7E84C99}"/>
              </a:ext>
            </a:extLst>
          </p:cNvPr>
          <p:cNvSpPr/>
          <p:nvPr/>
        </p:nvSpPr>
        <p:spPr>
          <a:xfrm>
            <a:off x="4860032" y="2132857"/>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6" name="楕円 6">
            <a:extLst>
              <a:ext uri="{FF2B5EF4-FFF2-40B4-BE49-F238E27FC236}">
                <a16:creationId xmlns:a16="http://schemas.microsoft.com/office/drawing/2014/main" id="{3DDB17A8-EA98-1447-99A5-85705A2D00FB}"/>
              </a:ext>
            </a:extLst>
          </p:cNvPr>
          <p:cNvSpPr/>
          <p:nvPr/>
        </p:nvSpPr>
        <p:spPr>
          <a:xfrm>
            <a:off x="4860032" y="2132856"/>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57" name="楕円 7">
            <a:extLst>
              <a:ext uri="{FF2B5EF4-FFF2-40B4-BE49-F238E27FC236}">
                <a16:creationId xmlns:a16="http://schemas.microsoft.com/office/drawing/2014/main" id="{DB95F316-1541-E240-BCAB-BB51FB670B39}"/>
              </a:ext>
            </a:extLst>
          </p:cNvPr>
          <p:cNvSpPr/>
          <p:nvPr/>
        </p:nvSpPr>
        <p:spPr>
          <a:xfrm>
            <a:off x="5199285" y="2139344"/>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8" name="楕円 6">
            <a:extLst>
              <a:ext uri="{FF2B5EF4-FFF2-40B4-BE49-F238E27FC236}">
                <a16:creationId xmlns:a16="http://schemas.microsoft.com/office/drawing/2014/main" id="{5FEF5F09-73CE-0A4B-9E1D-8020BB8F4E8D}"/>
              </a:ext>
            </a:extLst>
          </p:cNvPr>
          <p:cNvSpPr/>
          <p:nvPr/>
        </p:nvSpPr>
        <p:spPr>
          <a:xfrm>
            <a:off x="5199285" y="2139343"/>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59" name="楕円 7">
            <a:extLst>
              <a:ext uri="{FF2B5EF4-FFF2-40B4-BE49-F238E27FC236}">
                <a16:creationId xmlns:a16="http://schemas.microsoft.com/office/drawing/2014/main" id="{66D5ADF3-DA33-6F41-8D5A-4F9B722A1617}"/>
              </a:ext>
            </a:extLst>
          </p:cNvPr>
          <p:cNvSpPr/>
          <p:nvPr/>
        </p:nvSpPr>
        <p:spPr>
          <a:xfrm>
            <a:off x="5533916" y="2141042"/>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60" name="楕円 6">
            <a:extLst>
              <a:ext uri="{FF2B5EF4-FFF2-40B4-BE49-F238E27FC236}">
                <a16:creationId xmlns:a16="http://schemas.microsoft.com/office/drawing/2014/main" id="{7876417E-1461-DF48-AB73-47B9EC763501}"/>
              </a:ext>
            </a:extLst>
          </p:cNvPr>
          <p:cNvSpPr/>
          <p:nvPr/>
        </p:nvSpPr>
        <p:spPr>
          <a:xfrm>
            <a:off x="5533916" y="2139343"/>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61" name="楕円 7">
            <a:extLst>
              <a:ext uri="{FF2B5EF4-FFF2-40B4-BE49-F238E27FC236}">
                <a16:creationId xmlns:a16="http://schemas.microsoft.com/office/drawing/2014/main" id="{A3E721E7-05BD-6C4B-86E3-DEE85B9A8DDB}"/>
              </a:ext>
            </a:extLst>
          </p:cNvPr>
          <p:cNvSpPr/>
          <p:nvPr/>
        </p:nvSpPr>
        <p:spPr>
          <a:xfrm>
            <a:off x="5907806" y="2139854"/>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62" name="楕円 6">
            <a:extLst>
              <a:ext uri="{FF2B5EF4-FFF2-40B4-BE49-F238E27FC236}">
                <a16:creationId xmlns:a16="http://schemas.microsoft.com/office/drawing/2014/main" id="{B10198DE-9DE8-DE45-AB81-CBB6E3FC99CE}"/>
              </a:ext>
            </a:extLst>
          </p:cNvPr>
          <p:cNvSpPr/>
          <p:nvPr/>
        </p:nvSpPr>
        <p:spPr>
          <a:xfrm>
            <a:off x="5910575" y="2139343"/>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44" name="テキスト ボックス 43">
            <a:extLst>
              <a:ext uri="{FF2B5EF4-FFF2-40B4-BE49-F238E27FC236}">
                <a16:creationId xmlns:a16="http://schemas.microsoft.com/office/drawing/2014/main" id="{84A92A2D-3AB7-C04B-A137-11ABEEA1E1F3}"/>
              </a:ext>
            </a:extLst>
          </p:cNvPr>
          <p:cNvSpPr txBox="1"/>
          <p:nvPr/>
        </p:nvSpPr>
        <p:spPr>
          <a:xfrm>
            <a:off x="2771800" y="2540829"/>
            <a:ext cx="1464182"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スイッチの</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On/Off</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0C049DC4-F312-A448-A140-871048638B27}"/>
              </a:ext>
            </a:extLst>
          </p:cNvPr>
          <p:cNvSpPr txBox="1"/>
          <p:nvPr/>
        </p:nvSpPr>
        <p:spPr>
          <a:xfrm>
            <a:off x="4860032" y="2540829"/>
            <a:ext cx="1415772"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量子の重ね合わせ</a:t>
            </a:r>
          </a:p>
        </p:txBody>
      </p:sp>
      <p:sp>
        <p:nvSpPr>
          <p:cNvPr id="63" name="テキスト ボックス 62">
            <a:extLst>
              <a:ext uri="{FF2B5EF4-FFF2-40B4-BE49-F238E27FC236}">
                <a16:creationId xmlns:a16="http://schemas.microsoft.com/office/drawing/2014/main" id="{0A74174B-388D-C046-A275-C63B2199CB3C}"/>
              </a:ext>
            </a:extLst>
          </p:cNvPr>
          <p:cNvSpPr txBox="1"/>
          <p:nvPr/>
        </p:nvSpPr>
        <p:spPr>
          <a:xfrm>
            <a:off x="2665864" y="3789040"/>
            <a:ext cx="1937545" cy="954107"/>
          </a:xfrm>
          <a:prstGeom prst="rect">
            <a:avLst/>
          </a:prstGeom>
          <a:noFill/>
        </p:spPr>
        <p:txBody>
          <a:bodyPr wrap="square" rtlCol="0">
            <a:spAutoFit/>
          </a:bodyPr>
          <a:lstStyle/>
          <a:p>
            <a:r>
              <a:rPr kumimoji="1" lang="ja-JP" altLang="en-US" sz="1400">
                <a:solidFill>
                  <a:schemeClr val="accent3">
                    <a:lumMod val="75000"/>
                  </a:schemeClr>
                </a:solidFill>
                <a:latin typeface="Meiryo" panose="020B0604030504040204" pitchFamily="34" charset="-128"/>
                <a:ea typeface="Meiryo" panose="020B0604030504040204" pitchFamily="34" charset="-128"/>
              </a:rPr>
              <a:t>微細加工技術で膨大なトランジスタを半導体チップに詰め計算速度速度を高速化</a:t>
            </a:r>
          </a:p>
        </p:txBody>
      </p:sp>
      <p:sp>
        <p:nvSpPr>
          <p:cNvPr id="66" name="テキスト ボックス 65">
            <a:extLst>
              <a:ext uri="{FF2B5EF4-FFF2-40B4-BE49-F238E27FC236}">
                <a16:creationId xmlns:a16="http://schemas.microsoft.com/office/drawing/2014/main" id="{16609DFD-F671-9341-B9B2-158052390CB9}"/>
              </a:ext>
            </a:extLst>
          </p:cNvPr>
          <p:cNvSpPr txBox="1"/>
          <p:nvPr/>
        </p:nvSpPr>
        <p:spPr>
          <a:xfrm>
            <a:off x="4731658" y="3789040"/>
            <a:ext cx="1937545" cy="954107"/>
          </a:xfrm>
          <a:prstGeom prst="rect">
            <a:avLst/>
          </a:prstGeom>
          <a:noFill/>
        </p:spPr>
        <p:txBody>
          <a:bodyPr wrap="squar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量子重ね合わせと量子ビット数の増加で 指数関数的に計算速度を高速化</a:t>
            </a:r>
          </a:p>
        </p:txBody>
      </p:sp>
      <p:sp>
        <p:nvSpPr>
          <p:cNvPr id="65" name="テキスト ボックス 64">
            <a:extLst>
              <a:ext uri="{FF2B5EF4-FFF2-40B4-BE49-F238E27FC236}">
                <a16:creationId xmlns:a16="http://schemas.microsoft.com/office/drawing/2014/main" id="{33C0BD32-B499-E847-B890-DBA582AC4197}"/>
              </a:ext>
            </a:extLst>
          </p:cNvPr>
          <p:cNvSpPr txBox="1"/>
          <p:nvPr/>
        </p:nvSpPr>
        <p:spPr>
          <a:xfrm>
            <a:off x="2684461" y="5324579"/>
            <a:ext cx="1866760" cy="1169551"/>
          </a:xfrm>
          <a:prstGeom prst="rect">
            <a:avLst/>
          </a:prstGeom>
          <a:noFill/>
        </p:spPr>
        <p:txBody>
          <a:bodyPr wrap="square" rtlCol="0">
            <a:spAutoFit/>
          </a:bodyPr>
          <a:lstStyle/>
          <a:p>
            <a:r>
              <a:rPr lang="ja-JP" altLang="en-US" sz="1400">
                <a:solidFill>
                  <a:srgbClr val="FF0000"/>
                </a:solidFill>
                <a:latin typeface="Meiryo" panose="020B0604030504040204" pitchFamily="34" charset="-128"/>
                <a:ea typeface="Meiryo" panose="020B0604030504040204" pitchFamily="34" charset="-128"/>
              </a:rPr>
              <a:t>トランジスタの大きさが原子のサイズに近づきこれ以上小さくできない状態に近づきつつある</a:t>
            </a:r>
            <a:endParaRPr kumimoji="1" lang="ja-JP" altLang="en-US" sz="1400">
              <a:solidFill>
                <a:srgbClr val="FF0000"/>
              </a:solidFill>
              <a:latin typeface="Meiryo" panose="020B0604030504040204" pitchFamily="34" charset="-128"/>
              <a:ea typeface="Meiryo" panose="020B0604030504040204" pitchFamily="34" charset="-128"/>
            </a:endParaRPr>
          </a:p>
        </p:txBody>
      </p:sp>
      <p:sp>
        <p:nvSpPr>
          <p:cNvPr id="68" name="テキスト ボックス 67">
            <a:extLst>
              <a:ext uri="{FF2B5EF4-FFF2-40B4-BE49-F238E27FC236}">
                <a16:creationId xmlns:a16="http://schemas.microsoft.com/office/drawing/2014/main" id="{4AA95159-EB29-B741-9841-F7E019BA12DB}"/>
              </a:ext>
            </a:extLst>
          </p:cNvPr>
          <p:cNvSpPr txBox="1"/>
          <p:nvPr/>
        </p:nvSpPr>
        <p:spPr>
          <a:xfrm>
            <a:off x="4603408" y="5324578"/>
            <a:ext cx="2022327" cy="954107"/>
          </a:xfrm>
          <a:prstGeom prst="rect">
            <a:avLst/>
          </a:prstGeom>
          <a:noFill/>
        </p:spPr>
        <p:txBody>
          <a:bodyPr wrap="square" rtlCol="0">
            <a:spAutoFit/>
          </a:bodyPr>
          <a:lstStyle/>
          <a:p>
            <a:r>
              <a:rPr lang="ja-JP" altLang="en-US" sz="1400">
                <a:solidFill>
                  <a:srgbClr val="FF0000"/>
                </a:solidFill>
                <a:latin typeface="Meiryo" panose="020B0604030504040204" pitchFamily="34" charset="-128"/>
                <a:ea typeface="Meiryo" panose="020B0604030504040204" pitchFamily="34" charset="-128"/>
              </a:rPr>
              <a:t>量子重ね合わせの状態を安定的に保ったまま量子ビット数を増やすことができない</a:t>
            </a:r>
            <a:endParaRPr kumimoji="1" lang="ja-JP" altLang="en-US" sz="1400">
              <a:solidFill>
                <a:srgbClr val="FF0000"/>
              </a:solidFill>
              <a:latin typeface="Meiryo" panose="020B0604030504040204" pitchFamily="34" charset="-128"/>
              <a:ea typeface="Meiryo" panose="020B0604030504040204" pitchFamily="34" charset="-128"/>
            </a:endParaRPr>
          </a:p>
        </p:txBody>
      </p:sp>
      <p:sp>
        <p:nvSpPr>
          <p:cNvPr id="67" name="上矢印 66">
            <a:extLst>
              <a:ext uri="{FF2B5EF4-FFF2-40B4-BE49-F238E27FC236}">
                <a16:creationId xmlns:a16="http://schemas.microsoft.com/office/drawing/2014/main" id="{108834F2-8BA8-364C-807E-F6AE0782F881}"/>
              </a:ext>
            </a:extLst>
          </p:cNvPr>
          <p:cNvSpPr/>
          <p:nvPr/>
        </p:nvSpPr>
        <p:spPr>
          <a:xfrm>
            <a:off x="3217020" y="4795394"/>
            <a:ext cx="717758" cy="358328"/>
          </a:xfrm>
          <a:prstGeom prst="up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上矢印 69">
            <a:extLst>
              <a:ext uri="{FF2B5EF4-FFF2-40B4-BE49-F238E27FC236}">
                <a16:creationId xmlns:a16="http://schemas.microsoft.com/office/drawing/2014/main" id="{ECC5DCE1-9D68-194C-8BAE-9C5B0BDF8523}"/>
              </a:ext>
            </a:extLst>
          </p:cNvPr>
          <p:cNvSpPr/>
          <p:nvPr/>
        </p:nvSpPr>
        <p:spPr>
          <a:xfrm>
            <a:off x="5209224" y="4795394"/>
            <a:ext cx="717758" cy="358328"/>
          </a:xfrm>
          <a:prstGeom prst="up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テキスト ボックス 70">
            <a:extLst>
              <a:ext uri="{FF2B5EF4-FFF2-40B4-BE49-F238E27FC236}">
                <a16:creationId xmlns:a16="http://schemas.microsoft.com/office/drawing/2014/main" id="{7C81DFB4-98D1-3C41-96F6-557D9E513464}"/>
              </a:ext>
            </a:extLst>
          </p:cNvPr>
          <p:cNvSpPr txBox="1"/>
          <p:nvPr/>
        </p:nvSpPr>
        <p:spPr>
          <a:xfrm>
            <a:off x="2516769" y="881118"/>
            <a:ext cx="2031325" cy="369332"/>
          </a:xfrm>
          <a:prstGeom prst="rect">
            <a:avLst/>
          </a:prstGeom>
          <a:noFill/>
        </p:spPr>
        <p:txBody>
          <a:bodyPr wrap="none" rtlCol="0">
            <a:spAutoFit/>
          </a:bodyPr>
          <a:lstStyle/>
          <a:p>
            <a:pPr algn="ctr"/>
            <a:r>
              <a:rPr lang="ja-JP" altLang="en-US" b="1">
                <a:solidFill>
                  <a:schemeClr val="accent3">
                    <a:lumMod val="75000"/>
                  </a:schemeClr>
                </a:solidFill>
                <a:latin typeface="Meiryo" panose="020B0604030504040204" pitchFamily="34" charset="-128"/>
                <a:ea typeface="Meiryo" panose="020B0604030504040204" pitchFamily="34" charset="-128"/>
              </a:rPr>
              <a:t>古典コンピュータ</a:t>
            </a:r>
            <a:endParaRPr kumimoji="1" lang="ja-JP" altLang="en-US" b="1">
              <a:solidFill>
                <a:schemeClr val="accent3">
                  <a:lumMod val="75000"/>
                </a:schemeClr>
              </a:solidFill>
              <a:latin typeface="Meiryo" panose="020B0604030504040204" pitchFamily="34" charset="-128"/>
              <a:ea typeface="Meiryo" panose="020B0604030504040204" pitchFamily="34" charset="-128"/>
            </a:endParaRPr>
          </a:p>
        </p:txBody>
      </p:sp>
      <p:sp>
        <p:nvSpPr>
          <p:cNvPr id="72" name="テキスト ボックス 71">
            <a:extLst>
              <a:ext uri="{FF2B5EF4-FFF2-40B4-BE49-F238E27FC236}">
                <a16:creationId xmlns:a16="http://schemas.microsoft.com/office/drawing/2014/main" id="{3CC0B02C-09B6-3647-91ED-4AAEBE232DD5}"/>
              </a:ext>
            </a:extLst>
          </p:cNvPr>
          <p:cNvSpPr txBox="1"/>
          <p:nvPr/>
        </p:nvSpPr>
        <p:spPr>
          <a:xfrm>
            <a:off x="4594411" y="881118"/>
            <a:ext cx="2031325"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量子コンピュータ</a:t>
            </a:r>
          </a:p>
        </p:txBody>
      </p:sp>
    </p:spTree>
    <p:extLst>
      <p:ext uri="{BB962C8B-B14F-4D97-AF65-F5344CB8AC3E}">
        <p14:creationId xmlns:p14="http://schemas.microsoft.com/office/powerpoint/2010/main" val="358570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repeatCount="indefinite"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repeatCount="indefinite"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repeatCount="indefinite"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59" grpId="0" animBg="1"/>
      <p:bldP spid="60" grpId="0" animBg="1"/>
      <p:bldP spid="61" grpId="0" animBg="1"/>
      <p:bldP spid="6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グループ化 74">
            <a:extLst>
              <a:ext uri="{FF2B5EF4-FFF2-40B4-BE49-F238E27FC236}">
                <a16:creationId xmlns:a16="http://schemas.microsoft.com/office/drawing/2014/main" id="{309F5A03-B0B6-BF2A-63FF-E1802CDFD4C0}"/>
              </a:ext>
            </a:extLst>
          </p:cNvPr>
          <p:cNvGrpSpPr/>
          <p:nvPr/>
        </p:nvGrpSpPr>
        <p:grpSpPr>
          <a:xfrm>
            <a:off x="2660982" y="3164032"/>
            <a:ext cx="3547921" cy="3165703"/>
            <a:chOff x="2660982" y="3164032"/>
            <a:chExt cx="3547921" cy="3165703"/>
          </a:xfrm>
        </p:grpSpPr>
        <p:sp>
          <p:nvSpPr>
            <p:cNvPr id="92" name="正方形/長方形 91">
              <a:extLst>
                <a:ext uri="{FF2B5EF4-FFF2-40B4-BE49-F238E27FC236}">
                  <a16:creationId xmlns:a16="http://schemas.microsoft.com/office/drawing/2014/main" id="{D790986F-278E-401B-78DC-69CE10511E59}"/>
                </a:ext>
              </a:extLst>
            </p:cNvPr>
            <p:cNvSpPr/>
            <p:nvPr/>
          </p:nvSpPr>
          <p:spPr>
            <a:xfrm>
              <a:off x="2660982" y="3356992"/>
              <a:ext cx="3243123" cy="2972743"/>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テキスト ボックス 98">
              <a:extLst>
                <a:ext uri="{FF2B5EF4-FFF2-40B4-BE49-F238E27FC236}">
                  <a16:creationId xmlns:a16="http://schemas.microsoft.com/office/drawing/2014/main" id="{CEAEABD7-FE3F-3578-C4A7-103F6D95B4E2}"/>
                </a:ext>
              </a:extLst>
            </p:cNvPr>
            <p:cNvSpPr txBox="1"/>
            <p:nvPr/>
          </p:nvSpPr>
          <p:spPr>
            <a:xfrm>
              <a:off x="3035114" y="3481004"/>
              <a:ext cx="2492990" cy="400110"/>
            </a:xfrm>
            <a:prstGeom prst="rect">
              <a:avLst/>
            </a:prstGeom>
            <a:noFill/>
          </p:spPr>
          <p:txBody>
            <a:bodyPr wrap="none" rtlCol="0">
              <a:spAutoFit/>
            </a:bodyPr>
            <a:lstStyle/>
            <a:p>
              <a:pPr algn="ctr"/>
              <a:r>
                <a:rPr kumimoji="1" lang="ja-JP" altLang="en-US" sz="2000" b="1">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量子コンピューター</a:t>
              </a:r>
            </a:p>
          </p:txBody>
        </p:sp>
        <p:pic>
          <p:nvPicPr>
            <p:cNvPr id="18" name="Picture 2">
              <a:extLst>
                <a:ext uri="{FF2B5EF4-FFF2-40B4-BE49-F238E27FC236}">
                  <a16:creationId xmlns:a16="http://schemas.microsoft.com/office/drawing/2014/main" id="{87203C7F-70A7-C60A-EC2A-EE9BC0A91F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5569" y="3164032"/>
              <a:ext cx="613334" cy="6133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 name="タイトル 1">
            <a:extLst>
              <a:ext uri="{FF2B5EF4-FFF2-40B4-BE49-F238E27FC236}">
                <a16:creationId xmlns:a16="http://schemas.microsoft.com/office/drawing/2014/main" id="{A824E5DA-22CE-0748-E99E-60D5290A3306}"/>
              </a:ext>
            </a:extLst>
          </p:cNvPr>
          <p:cNvSpPr>
            <a:spLocks noGrp="1"/>
          </p:cNvSpPr>
          <p:nvPr>
            <p:ph type="title"/>
          </p:nvPr>
        </p:nvSpPr>
        <p:spPr/>
        <p:txBody>
          <a:bodyPr/>
          <a:lstStyle/>
          <a:p>
            <a:r>
              <a:rPr kumimoji="1" lang="ja-JP" altLang="en-US"/>
              <a:t>計算過程の違い</a:t>
            </a:r>
          </a:p>
        </p:txBody>
      </p:sp>
      <p:sp>
        <p:nvSpPr>
          <p:cNvPr id="3" name="スライド番号プレースホルダー 2">
            <a:extLst>
              <a:ext uri="{FF2B5EF4-FFF2-40B4-BE49-F238E27FC236}">
                <a16:creationId xmlns:a16="http://schemas.microsoft.com/office/drawing/2014/main" id="{694FF599-7507-884B-CEAE-242970E12AC5}"/>
              </a:ext>
            </a:extLst>
          </p:cNvPr>
          <p:cNvSpPr>
            <a:spLocks noGrp="1"/>
          </p:cNvSpPr>
          <p:nvPr>
            <p:ph type="sldNum" sz="quarter" idx="12"/>
          </p:nvPr>
        </p:nvSpPr>
        <p:spPr>
          <a:xfrm>
            <a:off x="6918653" y="6651821"/>
            <a:ext cx="2133600" cy="217800"/>
          </a:xfrm>
        </p:spPr>
        <p:txBody>
          <a:bodyPr/>
          <a:lstStyle/>
          <a:p>
            <a:fld id="{8FF8CC5D-A65D-5946-99B5-645367A967AD}" type="slidenum">
              <a:rPr kumimoji="1" lang="ja-JP" altLang="en-US" smtClean="0"/>
              <a:t>28</a:t>
            </a:fld>
            <a:endParaRPr kumimoji="1" lang="ja-JP" altLang="en-US"/>
          </a:p>
        </p:txBody>
      </p:sp>
      <p:grpSp>
        <p:nvGrpSpPr>
          <p:cNvPr id="4" name="グループ化 54">
            <a:extLst>
              <a:ext uri="{FF2B5EF4-FFF2-40B4-BE49-F238E27FC236}">
                <a16:creationId xmlns:a16="http://schemas.microsoft.com/office/drawing/2014/main" id="{E1703A2B-E6E4-787E-4FCC-530CF6A8A57F}"/>
              </a:ext>
            </a:extLst>
          </p:cNvPr>
          <p:cNvGrpSpPr/>
          <p:nvPr/>
        </p:nvGrpSpPr>
        <p:grpSpPr>
          <a:xfrm>
            <a:off x="771731" y="1764733"/>
            <a:ext cx="1289237" cy="321274"/>
            <a:chOff x="630197" y="1841158"/>
            <a:chExt cx="1289237" cy="321274"/>
          </a:xfrm>
          <a:solidFill>
            <a:schemeClr val="accent3">
              <a:lumMod val="75000"/>
            </a:schemeClr>
          </a:solidFill>
        </p:grpSpPr>
        <p:sp>
          <p:nvSpPr>
            <p:cNvPr id="5" name="楕円 55">
              <a:extLst>
                <a:ext uri="{FF2B5EF4-FFF2-40B4-BE49-F238E27FC236}">
                  <a16:creationId xmlns:a16="http://schemas.microsoft.com/office/drawing/2014/main" id="{BF018473-229D-7661-2B16-D68E50B8DF28}"/>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6" name="楕円 56">
              <a:extLst>
                <a:ext uri="{FF2B5EF4-FFF2-40B4-BE49-F238E27FC236}">
                  <a16:creationId xmlns:a16="http://schemas.microsoft.com/office/drawing/2014/main" id="{AB65C077-5C14-26FF-3715-A5474B00F54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 name="楕円 57">
              <a:extLst>
                <a:ext uri="{FF2B5EF4-FFF2-40B4-BE49-F238E27FC236}">
                  <a16:creationId xmlns:a16="http://schemas.microsoft.com/office/drawing/2014/main" id="{71FF8542-BE20-06B3-1C2A-A8207FD4493C}"/>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 name="楕円 58">
              <a:extLst>
                <a:ext uri="{FF2B5EF4-FFF2-40B4-BE49-F238E27FC236}">
                  <a16:creationId xmlns:a16="http://schemas.microsoft.com/office/drawing/2014/main" id="{545AF7B5-AE08-F4FA-EB21-71F3F651B19F}"/>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sp>
        <p:nvSpPr>
          <p:cNvPr id="67" name="楕円 7">
            <a:extLst>
              <a:ext uri="{FF2B5EF4-FFF2-40B4-BE49-F238E27FC236}">
                <a16:creationId xmlns:a16="http://schemas.microsoft.com/office/drawing/2014/main" id="{093DCBD4-5EB4-E846-1E1E-28EA8D9176B2}"/>
              </a:ext>
            </a:extLst>
          </p:cNvPr>
          <p:cNvSpPr/>
          <p:nvPr/>
        </p:nvSpPr>
        <p:spPr>
          <a:xfrm>
            <a:off x="3640098" y="4869161"/>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68" name="楕円 6">
            <a:extLst>
              <a:ext uri="{FF2B5EF4-FFF2-40B4-BE49-F238E27FC236}">
                <a16:creationId xmlns:a16="http://schemas.microsoft.com/office/drawing/2014/main" id="{067C5707-94A7-8E4E-A1B0-433396C425D3}"/>
              </a:ext>
            </a:extLst>
          </p:cNvPr>
          <p:cNvSpPr/>
          <p:nvPr/>
        </p:nvSpPr>
        <p:spPr>
          <a:xfrm>
            <a:off x="3640098" y="4869160"/>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69" name="楕円 7">
            <a:extLst>
              <a:ext uri="{FF2B5EF4-FFF2-40B4-BE49-F238E27FC236}">
                <a16:creationId xmlns:a16="http://schemas.microsoft.com/office/drawing/2014/main" id="{D7237513-80EB-485B-7853-B8856289C669}"/>
              </a:ext>
            </a:extLst>
          </p:cNvPr>
          <p:cNvSpPr/>
          <p:nvPr/>
        </p:nvSpPr>
        <p:spPr>
          <a:xfrm>
            <a:off x="3979351" y="4875648"/>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0" name="楕円 6">
            <a:extLst>
              <a:ext uri="{FF2B5EF4-FFF2-40B4-BE49-F238E27FC236}">
                <a16:creationId xmlns:a16="http://schemas.microsoft.com/office/drawing/2014/main" id="{42573328-2522-F756-4A93-D476C54458A2}"/>
              </a:ext>
            </a:extLst>
          </p:cNvPr>
          <p:cNvSpPr/>
          <p:nvPr/>
        </p:nvSpPr>
        <p:spPr>
          <a:xfrm>
            <a:off x="3979351" y="4875647"/>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71" name="楕円 7">
            <a:extLst>
              <a:ext uri="{FF2B5EF4-FFF2-40B4-BE49-F238E27FC236}">
                <a16:creationId xmlns:a16="http://schemas.microsoft.com/office/drawing/2014/main" id="{58E990EE-F954-2EDD-BCCA-952206F421C6}"/>
              </a:ext>
            </a:extLst>
          </p:cNvPr>
          <p:cNvSpPr/>
          <p:nvPr/>
        </p:nvSpPr>
        <p:spPr>
          <a:xfrm>
            <a:off x="4313982" y="4877346"/>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2" name="楕円 6">
            <a:extLst>
              <a:ext uri="{FF2B5EF4-FFF2-40B4-BE49-F238E27FC236}">
                <a16:creationId xmlns:a16="http://schemas.microsoft.com/office/drawing/2014/main" id="{088152C2-115F-E6D7-5FD0-D62200AFCFEE}"/>
              </a:ext>
            </a:extLst>
          </p:cNvPr>
          <p:cNvSpPr/>
          <p:nvPr/>
        </p:nvSpPr>
        <p:spPr>
          <a:xfrm>
            <a:off x="4313982" y="4875647"/>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73" name="楕円 7">
            <a:extLst>
              <a:ext uri="{FF2B5EF4-FFF2-40B4-BE49-F238E27FC236}">
                <a16:creationId xmlns:a16="http://schemas.microsoft.com/office/drawing/2014/main" id="{F22685B5-9801-9BAB-F49C-86D7D51DEE93}"/>
              </a:ext>
            </a:extLst>
          </p:cNvPr>
          <p:cNvSpPr/>
          <p:nvPr/>
        </p:nvSpPr>
        <p:spPr>
          <a:xfrm>
            <a:off x="4687872" y="4876158"/>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4" name="楕円 6">
            <a:extLst>
              <a:ext uri="{FF2B5EF4-FFF2-40B4-BE49-F238E27FC236}">
                <a16:creationId xmlns:a16="http://schemas.microsoft.com/office/drawing/2014/main" id="{36BE9D37-6DCE-E2B6-F7CD-0A6F4B60D159}"/>
              </a:ext>
            </a:extLst>
          </p:cNvPr>
          <p:cNvSpPr/>
          <p:nvPr/>
        </p:nvSpPr>
        <p:spPr>
          <a:xfrm>
            <a:off x="4690641" y="4875647"/>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nvGrpSpPr>
          <p:cNvPr id="85" name="グループ化 54">
            <a:extLst>
              <a:ext uri="{FF2B5EF4-FFF2-40B4-BE49-F238E27FC236}">
                <a16:creationId xmlns:a16="http://schemas.microsoft.com/office/drawing/2014/main" id="{6F85579A-801A-8368-02BC-B4B6D944A5B9}"/>
              </a:ext>
            </a:extLst>
          </p:cNvPr>
          <p:cNvGrpSpPr/>
          <p:nvPr/>
        </p:nvGrpSpPr>
        <p:grpSpPr>
          <a:xfrm>
            <a:off x="6588224" y="1764733"/>
            <a:ext cx="1289237" cy="321274"/>
            <a:chOff x="630197" y="1841158"/>
            <a:chExt cx="1289237" cy="321274"/>
          </a:xfrm>
          <a:solidFill>
            <a:schemeClr val="accent3">
              <a:lumMod val="75000"/>
            </a:schemeClr>
          </a:solidFill>
        </p:grpSpPr>
        <p:sp>
          <p:nvSpPr>
            <p:cNvPr id="86" name="楕円 55">
              <a:extLst>
                <a:ext uri="{FF2B5EF4-FFF2-40B4-BE49-F238E27FC236}">
                  <a16:creationId xmlns:a16="http://schemas.microsoft.com/office/drawing/2014/main" id="{812B4BD5-D821-3907-97BF-FEDC8F88312B}"/>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7" name="楕円 56">
              <a:extLst>
                <a:ext uri="{FF2B5EF4-FFF2-40B4-BE49-F238E27FC236}">
                  <a16:creationId xmlns:a16="http://schemas.microsoft.com/office/drawing/2014/main" id="{5A7DE329-1BF4-9FD9-2276-A73994DB0C1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8" name="楕円 57">
              <a:extLst>
                <a:ext uri="{FF2B5EF4-FFF2-40B4-BE49-F238E27FC236}">
                  <a16:creationId xmlns:a16="http://schemas.microsoft.com/office/drawing/2014/main" id="{ABE055B5-3840-9CF1-158F-5DDE9A314566}"/>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89" name="楕円 58">
              <a:extLst>
                <a:ext uri="{FF2B5EF4-FFF2-40B4-BE49-F238E27FC236}">
                  <a16:creationId xmlns:a16="http://schemas.microsoft.com/office/drawing/2014/main" id="{748ACAEC-FB55-A016-C084-5D400C38D1C4}"/>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sp>
        <p:nvSpPr>
          <p:cNvPr id="90" name="正方形/長方形 89">
            <a:extLst>
              <a:ext uri="{FF2B5EF4-FFF2-40B4-BE49-F238E27FC236}">
                <a16:creationId xmlns:a16="http://schemas.microsoft.com/office/drawing/2014/main" id="{880BB2C6-FD80-2A89-1A3A-BD0B617202D8}"/>
              </a:ext>
            </a:extLst>
          </p:cNvPr>
          <p:cNvSpPr/>
          <p:nvPr/>
        </p:nvSpPr>
        <p:spPr>
          <a:xfrm>
            <a:off x="2662406" y="1113107"/>
            <a:ext cx="3243123" cy="1656184"/>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三角形 90">
            <a:extLst>
              <a:ext uri="{FF2B5EF4-FFF2-40B4-BE49-F238E27FC236}">
                <a16:creationId xmlns:a16="http://schemas.microsoft.com/office/drawing/2014/main" id="{31ADE4C4-8364-9B8E-79DB-38F6D10C2328}"/>
              </a:ext>
            </a:extLst>
          </p:cNvPr>
          <p:cNvSpPr/>
          <p:nvPr/>
        </p:nvSpPr>
        <p:spPr>
          <a:xfrm rot="5400000">
            <a:off x="4736771" y="4436291"/>
            <a:ext cx="2264036" cy="1338006"/>
          </a:xfrm>
          <a:prstGeom prst="triangle">
            <a:avLst/>
          </a:prstGeom>
          <a:gradFill flip="none" rotWithShape="1">
            <a:gsLst>
              <a:gs pos="0">
                <a:srgbClr val="0070C0"/>
              </a:gs>
              <a:gs pos="59000">
                <a:schemeClr val="tx2">
                  <a:lumMod val="40000"/>
                  <a:lumOff val="60000"/>
                </a:schemeClr>
              </a:gs>
              <a:gs pos="82000">
                <a:schemeClr val="accent1">
                  <a:lumMod val="20000"/>
                  <a:lumOff val="80000"/>
                </a:schemeClr>
              </a:gs>
              <a:gs pos="99000">
                <a:schemeClr val="bg1"/>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テキスト ボックス 92">
            <a:extLst>
              <a:ext uri="{FF2B5EF4-FFF2-40B4-BE49-F238E27FC236}">
                <a16:creationId xmlns:a16="http://schemas.microsoft.com/office/drawing/2014/main" id="{79E5F79B-A5C0-F04B-0C83-95A94FFBB99F}"/>
              </a:ext>
            </a:extLst>
          </p:cNvPr>
          <p:cNvSpPr txBox="1"/>
          <p:nvPr/>
        </p:nvSpPr>
        <p:spPr>
          <a:xfrm>
            <a:off x="5473560" y="4898282"/>
            <a:ext cx="800219" cy="461665"/>
          </a:xfrm>
          <a:prstGeom prst="rect">
            <a:avLst/>
          </a:prstGeom>
          <a:noFill/>
        </p:spPr>
        <p:txBody>
          <a:bodyPr wrap="none" rtlCol="0">
            <a:spAutoFit/>
          </a:bodyPr>
          <a:lstStyle/>
          <a:p>
            <a:pPr algn="ct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測定</a:t>
            </a:r>
          </a:p>
        </p:txBody>
      </p:sp>
      <p:sp>
        <p:nvSpPr>
          <p:cNvPr id="94" name="右矢印 93">
            <a:extLst>
              <a:ext uri="{FF2B5EF4-FFF2-40B4-BE49-F238E27FC236}">
                <a16:creationId xmlns:a16="http://schemas.microsoft.com/office/drawing/2014/main" id="{7B6311B5-2D64-EB56-E163-AB8EBA2D9953}"/>
              </a:ext>
            </a:extLst>
          </p:cNvPr>
          <p:cNvSpPr/>
          <p:nvPr/>
        </p:nvSpPr>
        <p:spPr>
          <a:xfrm>
            <a:off x="2256917" y="1603111"/>
            <a:ext cx="936104" cy="644518"/>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右矢印 94">
            <a:extLst>
              <a:ext uri="{FF2B5EF4-FFF2-40B4-BE49-F238E27FC236}">
                <a16:creationId xmlns:a16="http://schemas.microsoft.com/office/drawing/2014/main" id="{0ADAB8A9-44E1-3FB9-D703-96D89B339FBF}"/>
              </a:ext>
            </a:extLst>
          </p:cNvPr>
          <p:cNvSpPr/>
          <p:nvPr/>
        </p:nvSpPr>
        <p:spPr>
          <a:xfrm>
            <a:off x="5472099" y="1614956"/>
            <a:ext cx="936104" cy="644518"/>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テキスト ボックス 95">
            <a:extLst>
              <a:ext uri="{FF2B5EF4-FFF2-40B4-BE49-F238E27FC236}">
                <a16:creationId xmlns:a16="http://schemas.microsoft.com/office/drawing/2014/main" id="{2C50C96F-2E15-5B82-3D40-9AAC7CCF7C8D}"/>
              </a:ext>
            </a:extLst>
          </p:cNvPr>
          <p:cNvSpPr txBox="1"/>
          <p:nvPr/>
        </p:nvSpPr>
        <p:spPr>
          <a:xfrm>
            <a:off x="3035114" y="1251867"/>
            <a:ext cx="2492991" cy="400110"/>
          </a:xfrm>
          <a:prstGeom prst="rect">
            <a:avLst/>
          </a:prstGeom>
          <a:noFill/>
        </p:spPr>
        <p:txBody>
          <a:bodyPr wrap="none" rtlCol="0">
            <a:spAutoFit/>
          </a:bodyPr>
          <a:lstStyle/>
          <a:p>
            <a:pPr algn="ctr"/>
            <a:r>
              <a:rPr kumimoji="1" lang="ja-JP" altLang="en-US" sz="2000" b="1">
                <a:solidFill>
                  <a:srgbClr val="00905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古典コンピューター</a:t>
            </a:r>
          </a:p>
        </p:txBody>
      </p:sp>
      <p:sp>
        <p:nvSpPr>
          <p:cNvPr id="97" name="テキスト ボックス 96">
            <a:extLst>
              <a:ext uri="{FF2B5EF4-FFF2-40B4-BE49-F238E27FC236}">
                <a16:creationId xmlns:a16="http://schemas.microsoft.com/office/drawing/2014/main" id="{83CEB36B-F52A-91B3-3BE2-F988EEE5EB64}"/>
              </a:ext>
            </a:extLst>
          </p:cNvPr>
          <p:cNvSpPr txBox="1"/>
          <p:nvPr/>
        </p:nvSpPr>
        <p:spPr>
          <a:xfrm>
            <a:off x="3676317" y="1763595"/>
            <a:ext cx="1210588" cy="400110"/>
          </a:xfrm>
          <a:prstGeom prst="rect">
            <a:avLst/>
          </a:prstGeom>
          <a:noFill/>
        </p:spPr>
        <p:txBody>
          <a:bodyPr wrap="none" rtlCol="0">
            <a:spAutoFit/>
          </a:bodyPr>
          <a:lstStyle/>
          <a:p>
            <a:pPr algn="ctr"/>
            <a:r>
              <a:rPr kumimoji="1" lang="ja-JP" altLang="en-US" sz="2000">
                <a:solidFill>
                  <a:srgbClr val="009051"/>
                </a:solidFill>
                <a:latin typeface="Meiryo" panose="020B0604030504040204" pitchFamily="34" charset="-128"/>
                <a:ea typeface="Meiryo" panose="020B0604030504040204" pitchFamily="34" charset="-128"/>
              </a:rPr>
              <a:t>逐次演算</a:t>
            </a:r>
          </a:p>
        </p:txBody>
      </p:sp>
      <p:sp>
        <p:nvSpPr>
          <p:cNvPr id="102" name="テキスト ボックス 101">
            <a:extLst>
              <a:ext uri="{FF2B5EF4-FFF2-40B4-BE49-F238E27FC236}">
                <a16:creationId xmlns:a16="http://schemas.microsoft.com/office/drawing/2014/main" id="{A9B5487A-1FF3-3BB0-14DB-D09FD40D4745}"/>
              </a:ext>
            </a:extLst>
          </p:cNvPr>
          <p:cNvSpPr txBox="1"/>
          <p:nvPr/>
        </p:nvSpPr>
        <p:spPr>
          <a:xfrm>
            <a:off x="6120769" y="5595844"/>
            <a:ext cx="2839312" cy="523220"/>
          </a:xfrm>
          <a:prstGeom prst="rect">
            <a:avLst/>
          </a:prstGeom>
          <a:noFill/>
        </p:spPr>
        <p:txBody>
          <a:bodyPr wrap="squar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正しい結果を導く（測定する）</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ための</a:t>
            </a:r>
            <a:r>
              <a:rPr kumimoji="1" lang="ja-JP" altLang="en-US" sz="1400" b="1" u="sng">
                <a:solidFill>
                  <a:srgbClr val="7030A0"/>
                </a:solidFill>
                <a:latin typeface="Meiryo" panose="020B0604030504040204" pitchFamily="34" charset="-128"/>
                <a:ea typeface="Meiryo" panose="020B0604030504040204" pitchFamily="34" charset="-128"/>
              </a:rPr>
              <a:t>量子アルゴリズム</a:t>
            </a:r>
            <a:r>
              <a:rPr kumimoji="1" lang="ja-JP" altLang="en-US" sz="1400">
                <a:solidFill>
                  <a:srgbClr val="0070C0"/>
                </a:solidFill>
                <a:latin typeface="Meiryo" panose="020B0604030504040204" pitchFamily="34" charset="-128"/>
                <a:ea typeface="Meiryo" panose="020B0604030504040204" pitchFamily="34" charset="-128"/>
              </a:rPr>
              <a:t>が必要</a:t>
            </a:r>
          </a:p>
        </p:txBody>
      </p:sp>
      <p:pic>
        <p:nvPicPr>
          <p:cNvPr id="17" name="図 16">
            <a:extLst>
              <a:ext uri="{FF2B5EF4-FFF2-40B4-BE49-F238E27FC236}">
                <a16:creationId xmlns:a16="http://schemas.microsoft.com/office/drawing/2014/main" id="{F1AF0B07-3562-B443-ABF1-C637931299B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28104" y="692696"/>
            <a:ext cx="684421" cy="684421"/>
          </a:xfrm>
          <a:prstGeom prst="rect">
            <a:avLst/>
          </a:prstGeom>
          <a:effectLst>
            <a:outerShdw blurRad="50800" dist="38100" dir="2700000" algn="tl" rotWithShape="0">
              <a:prstClr val="black">
                <a:alpha val="40000"/>
              </a:prstClr>
            </a:outerShdw>
          </a:effectLst>
        </p:spPr>
      </p:pic>
      <p:grpSp>
        <p:nvGrpSpPr>
          <p:cNvPr id="76" name="グループ化 54">
            <a:extLst>
              <a:ext uri="{FF2B5EF4-FFF2-40B4-BE49-F238E27FC236}">
                <a16:creationId xmlns:a16="http://schemas.microsoft.com/office/drawing/2014/main" id="{EF55AF33-3066-4F7A-F552-5C1FEBBD825B}"/>
              </a:ext>
            </a:extLst>
          </p:cNvPr>
          <p:cNvGrpSpPr/>
          <p:nvPr/>
        </p:nvGrpSpPr>
        <p:grpSpPr>
          <a:xfrm>
            <a:off x="796497" y="1367609"/>
            <a:ext cx="1289237" cy="321274"/>
            <a:chOff x="630197" y="1841158"/>
            <a:chExt cx="1289237" cy="321274"/>
          </a:xfrm>
          <a:solidFill>
            <a:schemeClr val="accent3">
              <a:lumMod val="75000"/>
            </a:schemeClr>
          </a:solidFill>
        </p:grpSpPr>
        <p:sp>
          <p:nvSpPr>
            <p:cNvPr id="77" name="楕円 55">
              <a:extLst>
                <a:ext uri="{FF2B5EF4-FFF2-40B4-BE49-F238E27FC236}">
                  <a16:creationId xmlns:a16="http://schemas.microsoft.com/office/drawing/2014/main" id="{C6A71DEA-9340-AED7-C4B6-AFBA12CC3CE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0" name="楕円 56">
              <a:extLst>
                <a:ext uri="{FF2B5EF4-FFF2-40B4-BE49-F238E27FC236}">
                  <a16:creationId xmlns:a16="http://schemas.microsoft.com/office/drawing/2014/main" id="{987E1431-4E00-2475-7806-7FE20D19A5CF}"/>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1" name="楕円 57">
              <a:extLst>
                <a:ext uri="{FF2B5EF4-FFF2-40B4-BE49-F238E27FC236}">
                  <a16:creationId xmlns:a16="http://schemas.microsoft.com/office/drawing/2014/main" id="{009DE61E-DA17-2F82-D0EF-2004FDD6A50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103" name="楕円 58">
              <a:extLst>
                <a:ext uri="{FF2B5EF4-FFF2-40B4-BE49-F238E27FC236}">
                  <a16:creationId xmlns:a16="http://schemas.microsoft.com/office/drawing/2014/main" id="{5AC900B8-9F4A-CED8-F85E-CA756258213D}"/>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104" name="グループ化 54">
            <a:extLst>
              <a:ext uri="{FF2B5EF4-FFF2-40B4-BE49-F238E27FC236}">
                <a16:creationId xmlns:a16="http://schemas.microsoft.com/office/drawing/2014/main" id="{4F15CDF0-9777-C335-881D-76B181D3F7A5}"/>
              </a:ext>
            </a:extLst>
          </p:cNvPr>
          <p:cNvGrpSpPr/>
          <p:nvPr/>
        </p:nvGrpSpPr>
        <p:grpSpPr>
          <a:xfrm>
            <a:off x="796497" y="970485"/>
            <a:ext cx="1289237" cy="321274"/>
            <a:chOff x="630197" y="1841158"/>
            <a:chExt cx="1289237" cy="321274"/>
          </a:xfrm>
          <a:solidFill>
            <a:schemeClr val="accent3">
              <a:lumMod val="75000"/>
            </a:schemeClr>
          </a:solidFill>
        </p:grpSpPr>
        <p:sp>
          <p:nvSpPr>
            <p:cNvPr id="105" name="楕円 55">
              <a:extLst>
                <a:ext uri="{FF2B5EF4-FFF2-40B4-BE49-F238E27FC236}">
                  <a16:creationId xmlns:a16="http://schemas.microsoft.com/office/drawing/2014/main" id="{5DAD9D5C-1094-530A-7C03-5360CD1C07C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06" name="楕円 56">
              <a:extLst>
                <a:ext uri="{FF2B5EF4-FFF2-40B4-BE49-F238E27FC236}">
                  <a16:creationId xmlns:a16="http://schemas.microsoft.com/office/drawing/2014/main" id="{0FDA3F31-6BA9-00FF-967A-825813957D9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07" name="楕円 57">
              <a:extLst>
                <a:ext uri="{FF2B5EF4-FFF2-40B4-BE49-F238E27FC236}">
                  <a16:creationId xmlns:a16="http://schemas.microsoft.com/office/drawing/2014/main" id="{B1A603B5-7605-354B-BD83-C267EC47ED2E}"/>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08" name="楕円 58">
              <a:extLst>
                <a:ext uri="{FF2B5EF4-FFF2-40B4-BE49-F238E27FC236}">
                  <a16:creationId xmlns:a16="http://schemas.microsoft.com/office/drawing/2014/main" id="{94370753-CF5C-C06D-C850-0CC20E9AFC79}"/>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109" name="グループ化 54">
            <a:extLst>
              <a:ext uri="{FF2B5EF4-FFF2-40B4-BE49-F238E27FC236}">
                <a16:creationId xmlns:a16="http://schemas.microsoft.com/office/drawing/2014/main" id="{471F2724-7C5D-78F9-660B-366C0136DAE6}"/>
              </a:ext>
            </a:extLst>
          </p:cNvPr>
          <p:cNvGrpSpPr/>
          <p:nvPr/>
        </p:nvGrpSpPr>
        <p:grpSpPr>
          <a:xfrm>
            <a:off x="6573843" y="2559100"/>
            <a:ext cx="1289237" cy="321274"/>
            <a:chOff x="630197" y="1841158"/>
            <a:chExt cx="1289237" cy="321274"/>
          </a:xfrm>
          <a:solidFill>
            <a:schemeClr val="accent3">
              <a:lumMod val="75000"/>
            </a:schemeClr>
          </a:solidFill>
        </p:grpSpPr>
        <p:sp>
          <p:nvSpPr>
            <p:cNvPr id="110" name="楕円 55">
              <a:extLst>
                <a:ext uri="{FF2B5EF4-FFF2-40B4-BE49-F238E27FC236}">
                  <a16:creationId xmlns:a16="http://schemas.microsoft.com/office/drawing/2014/main" id="{2A593749-B361-222E-612F-EDD660CAFB99}"/>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1" name="楕円 56">
              <a:extLst>
                <a:ext uri="{FF2B5EF4-FFF2-40B4-BE49-F238E27FC236}">
                  <a16:creationId xmlns:a16="http://schemas.microsoft.com/office/drawing/2014/main" id="{88D9BE19-46BE-5296-F913-67248DDBB624}"/>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112" name="楕円 57">
              <a:extLst>
                <a:ext uri="{FF2B5EF4-FFF2-40B4-BE49-F238E27FC236}">
                  <a16:creationId xmlns:a16="http://schemas.microsoft.com/office/drawing/2014/main" id="{1AC389D1-8436-C611-B859-F75CA1D12430}"/>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113" name="楕円 58">
              <a:extLst>
                <a:ext uri="{FF2B5EF4-FFF2-40B4-BE49-F238E27FC236}">
                  <a16:creationId xmlns:a16="http://schemas.microsoft.com/office/drawing/2014/main" id="{79E2AEB1-871C-A9A2-D447-AB054BFAC4B4}"/>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114" name="グループ化 54">
            <a:extLst>
              <a:ext uri="{FF2B5EF4-FFF2-40B4-BE49-F238E27FC236}">
                <a16:creationId xmlns:a16="http://schemas.microsoft.com/office/drawing/2014/main" id="{C71E9FDC-7BB1-7926-5E62-66A9A8D1E8C6}"/>
              </a:ext>
            </a:extLst>
          </p:cNvPr>
          <p:cNvGrpSpPr/>
          <p:nvPr/>
        </p:nvGrpSpPr>
        <p:grpSpPr>
          <a:xfrm>
            <a:off x="6573843" y="2161976"/>
            <a:ext cx="1289237" cy="321274"/>
            <a:chOff x="630197" y="1841158"/>
            <a:chExt cx="1289237" cy="321274"/>
          </a:xfrm>
          <a:solidFill>
            <a:schemeClr val="accent3">
              <a:lumMod val="75000"/>
            </a:schemeClr>
          </a:solidFill>
        </p:grpSpPr>
        <p:sp>
          <p:nvSpPr>
            <p:cNvPr id="115" name="楕円 55">
              <a:extLst>
                <a:ext uri="{FF2B5EF4-FFF2-40B4-BE49-F238E27FC236}">
                  <a16:creationId xmlns:a16="http://schemas.microsoft.com/office/drawing/2014/main" id="{BEB27E81-0FAE-5277-2890-AE2ED5180A10}"/>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116" name="楕円 56">
              <a:extLst>
                <a:ext uri="{FF2B5EF4-FFF2-40B4-BE49-F238E27FC236}">
                  <a16:creationId xmlns:a16="http://schemas.microsoft.com/office/drawing/2014/main" id="{B870D073-C1CC-0635-E841-2DA53DA2C5AF}"/>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7" name="楕円 57">
              <a:extLst>
                <a:ext uri="{FF2B5EF4-FFF2-40B4-BE49-F238E27FC236}">
                  <a16:creationId xmlns:a16="http://schemas.microsoft.com/office/drawing/2014/main" id="{AA59ABDF-9598-0694-F65B-3EEA83CBE2C2}"/>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18" name="楕円 58">
              <a:extLst>
                <a:ext uri="{FF2B5EF4-FFF2-40B4-BE49-F238E27FC236}">
                  <a16:creationId xmlns:a16="http://schemas.microsoft.com/office/drawing/2014/main" id="{166A3699-737C-CD1D-AFE3-8E1EF6822A1A}"/>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78" name="グループ化 77">
            <a:extLst>
              <a:ext uri="{FF2B5EF4-FFF2-40B4-BE49-F238E27FC236}">
                <a16:creationId xmlns:a16="http://schemas.microsoft.com/office/drawing/2014/main" id="{8B6D6DCE-CD26-0B85-4B9E-03C246CA9B80}"/>
              </a:ext>
            </a:extLst>
          </p:cNvPr>
          <p:cNvGrpSpPr/>
          <p:nvPr/>
        </p:nvGrpSpPr>
        <p:grpSpPr>
          <a:xfrm>
            <a:off x="683568" y="3945568"/>
            <a:ext cx="2914922" cy="2384167"/>
            <a:chOff x="683568" y="3945568"/>
            <a:chExt cx="2914922" cy="2384167"/>
          </a:xfrm>
        </p:grpSpPr>
        <p:sp>
          <p:nvSpPr>
            <p:cNvPr id="9" name="楕円 7">
              <a:extLst>
                <a:ext uri="{FF2B5EF4-FFF2-40B4-BE49-F238E27FC236}">
                  <a16:creationId xmlns:a16="http://schemas.microsoft.com/office/drawing/2014/main" id="{5AACF350-9B36-3288-2741-4A925AFABA58}"/>
                </a:ext>
              </a:extLst>
            </p:cNvPr>
            <p:cNvSpPr/>
            <p:nvPr/>
          </p:nvSpPr>
          <p:spPr>
            <a:xfrm>
              <a:off x="683568" y="3990343"/>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 name="楕円 7">
              <a:extLst>
                <a:ext uri="{FF2B5EF4-FFF2-40B4-BE49-F238E27FC236}">
                  <a16:creationId xmlns:a16="http://schemas.microsoft.com/office/drawing/2014/main" id="{F7819BE3-2E08-38BC-A09E-7B4C481BD192}"/>
                </a:ext>
              </a:extLst>
            </p:cNvPr>
            <p:cNvSpPr/>
            <p:nvPr/>
          </p:nvSpPr>
          <p:spPr>
            <a:xfrm>
              <a:off x="1022821" y="3996830"/>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3" name="楕円 7">
              <a:extLst>
                <a:ext uri="{FF2B5EF4-FFF2-40B4-BE49-F238E27FC236}">
                  <a16:creationId xmlns:a16="http://schemas.microsoft.com/office/drawing/2014/main" id="{9951F78A-9C88-92F9-9C14-B3B742CE06EA}"/>
                </a:ext>
              </a:extLst>
            </p:cNvPr>
            <p:cNvSpPr/>
            <p:nvPr/>
          </p:nvSpPr>
          <p:spPr>
            <a:xfrm>
              <a:off x="1357452" y="3998528"/>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5" name="楕円 7">
              <a:extLst>
                <a:ext uri="{FF2B5EF4-FFF2-40B4-BE49-F238E27FC236}">
                  <a16:creationId xmlns:a16="http://schemas.microsoft.com/office/drawing/2014/main" id="{95848700-0DBB-E6AA-F59A-E7BACD5975FD}"/>
                </a:ext>
              </a:extLst>
            </p:cNvPr>
            <p:cNvSpPr/>
            <p:nvPr/>
          </p:nvSpPr>
          <p:spPr>
            <a:xfrm>
              <a:off x="1731342" y="3997340"/>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6" name="楕円 6">
              <a:extLst>
                <a:ext uri="{FF2B5EF4-FFF2-40B4-BE49-F238E27FC236}">
                  <a16:creationId xmlns:a16="http://schemas.microsoft.com/office/drawing/2014/main" id="{18BA780B-E1EE-E192-3EA4-559F83D3EDF6}"/>
                </a:ext>
              </a:extLst>
            </p:cNvPr>
            <p:cNvSpPr/>
            <p:nvPr/>
          </p:nvSpPr>
          <p:spPr>
            <a:xfrm>
              <a:off x="1734111" y="3996829"/>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9" name="楕円 7">
              <a:extLst>
                <a:ext uri="{FF2B5EF4-FFF2-40B4-BE49-F238E27FC236}">
                  <a16:creationId xmlns:a16="http://schemas.microsoft.com/office/drawing/2014/main" id="{292D7952-ACA5-B425-6EF2-5C45585DF159}"/>
                </a:ext>
              </a:extLst>
            </p:cNvPr>
            <p:cNvSpPr/>
            <p:nvPr/>
          </p:nvSpPr>
          <p:spPr>
            <a:xfrm>
              <a:off x="683568" y="4479364"/>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1" name="楕円 7">
              <a:extLst>
                <a:ext uri="{FF2B5EF4-FFF2-40B4-BE49-F238E27FC236}">
                  <a16:creationId xmlns:a16="http://schemas.microsoft.com/office/drawing/2014/main" id="{5061D2DD-537C-21BF-4B57-A3435D0CC69B}"/>
                </a:ext>
              </a:extLst>
            </p:cNvPr>
            <p:cNvSpPr/>
            <p:nvPr/>
          </p:nvSpPr>
          <p:spPr>
            <a:xfrm>
              <a:off x="1022821" y="4485851"/>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3" name="楕円 7">
              <a:extLst>
                <a:ext uri="{FF2B5EF4-FFF2-40B4-BE49-F238E27FC236}">
                  <a16:creationId xmlns:a16="http://schemas.microsoft.com/office/drawing/2014/main" id="{CF541223-BCAF-1862-BBAA-3AE42246A229}"/>
                </a:ext>
              </a:extLst>
            </p:cNvPr>
            <p:cNvSpPr/>
            <p:nvPr/>
          </p:nvSpPr>
          <p:spPr>
            <a:xfrm>
              <a:off x="1357452" y="4487549"/>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4" name="楕円 6">
              <a:extLst>
                <a:ext uri="{FF2B5EF4-FFF2-40B4-BE49-F238E27FC236}">
                  <a16:creationId xmlns:a16="http://schemas.microsoft.com/office/drawing/2014/main" id="{2FFEB8CF-EC3A-0782-CAFF-C6B42F7BF766}"/>
                </a:ext>
              </a:extLst>
            </p:cNvPr>
            <p:cNvSpPr/>
            <p:nvPr/>
          </p:nvSpPr>
          <p:spPr>
            <a:xfrm>
              <a:off x="1357452" y="4485850"/>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25" name="楕円 7">
              <a:extLst>
                <a:ext uri="{FF2B5EF4-FFF2-40B4-BE49-F238E27FC236}">
                  <a16:creationId xmlns:a16="http://schemas.microsoft.com/office/drawing/2014/main" id="{5392D12C-B6C5-84C5-A438-2B1D07DC98AC}"/>
                </a:ext>
              </a:extLst>
            </p:cNvPr>
            <p:cNvSpPr/>
            <p:nvPr/>
          </p:nvSpPr>
          <p:spPr>
            <a:xfrm>
              <a:off x="1731342" y="4486361"/>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7" name="楕円 7">
              <a:extLst>
                <a:ext uri="{FF2B5EF4-FFF2-40B4-BE49-F238E27FC236}">
                  <a16:creationId xmlns:a16="http://schemas.microsoft.com/office/drawing/2014/main" id="{AF53F069-18B6-8D51-20C1-A6791BA86C24}"/>
                </a:ext>
              </a:extLst>
            </p:cNvPr>
            <p:cNvSpPr/>
            <p:nvPr/>
          </p:nvSpPr>
          <p:spPr>
            <a:xfrm>
              <a:off x="687770" y="4961898"/>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9" name="楕円 7">
              <a:extLst>
                <a:ext uri="{FF2B5EF4-FFF2-40B4-BE49-F238E27FC236}">
                  <a16:creationId xmlns:a16="http://schemas.microsoft.com/office/drawing/2014/main" id="{020196BF-A9ED-63F2-F1BF-F46A67643DAB}"/>
                </a:ext>
              </a:extLst>
            </p:cNvPr>
            <p:cNvSpPr/>
            <p:nvPr/>
          </p:nvSpPr>
          <p:spPr>
            <a:xfrm>
              <a:off x="1027023" y="4968385"/>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1" name="楕円 7">
              <a:extLst>
                <a:ext uri="{FF2B5EF4-FFF2-40B4-BE49-F238E27FC236}">
                  <a16:creationId xmlns:a16="http://schemas.microsoft.com/office/drawing/2014/main" id="{25A73553-D062-F1E0-FC1C-1B264C9C8115}"/>
                </a:ext>
              </a:extLst>
            </p:cNvPr>
            <p:cNvSpPr/>
            <p:nvPr/>
          </p:nvSpPr>
          <p:spPr>
            <a:xfrm>
              <a:off x="1361654" y="4970083"/>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2" name="楕円 6">
              <a:extLst>
                <a:ext uri="{FF2B5EF4-FFF2-40B4-BE49-F238E27FC236}">
                  <a16:creationId xmlns:a16="http://schemas.microsoft.com/office/drawing/2014/main" id="{E9598F51-645D-AC18-A530-AE1B1309BAD2}"/>
                </a:ext>
              </a:extLst>
            </p:cNvPr>
            <p:cNvSpPr/>
            <p:nvPr/>
          </p:nvSpPr>
          <p:spPr>
            <a:xfrm>
              <a:off x="1361654" y="4968384"/>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33" name="楕円 7">
              <a:extLst>
                <a:ext uri="{FF2B5EF4-FFF2-40B4-BE49-F238E27FC236}">
                  <a16:creationId xmlns:a16="http://schemas.microsoft.com/office/drawing/2014/main" id="{F4560770-B1AE-EC29-189A-2248381E3EBC}"/>
                </a:ext>
              </a:extLst>
            </p:cNvPr>
            <p:cNvSpPr/>
            <p:nvPr/>
          </p:nvSpPr>
          <p:spPr>
            <a:xfrm>
              <a:off x="1735544" y="4968895"/>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4" name="楕円 6">
              <a:extLst>
                <a:ext uri="{FF2B5EF4-FFF2-40B4-BE49-F238E27FC236}">
                  <a16:creationId xmlns:a16="http://schemas.microsoft.com/office/drawing/2014/main" id="{50FBE598-4A80-9644-2226-25573FFD7A3F}"/>
                </a:ext>
              </a:extLst>
            </p:cNvPr>
            <p:cNvSpPr/>
            <p:nvPr/>
          </p:nvSpPr>
          <p:spPr>
            <a:xfrm>
              <a:off x="1738313" y="4968384"/>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35" name="楕円 7">
              <a:extLst>
                <a:ext uri="{FF2B5EF4-FFF2-40B4-BE49-F238E27FC236}">
                  <a16:creationId xmlns:a16="http://schemas.microsoft.com/office/drawing/2014/main" id="{C8C8C958-2594-A1EC-9618-2221C3D01F5C}"/>
                </a:ext>
              </a:extLst>
            </p:cNvPr>
            <p:cNvSpPr/>
            <p:nvPr/>
          </p:nvSpPr>
          <p:spPr>
            <a:xfrm>
              <a:off x="687770" y="5450919"/>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7" name="楕円 7">
              <a:extLst>
                <a:ext uri="{FF2B5EF4-FFF2-40B4-BE49-F238E27FC236}">
                  <a16:creationId xmlns:a16="http://schemas.microsoft.com/office/drawing/2014/main" id="{2B4F42CE-972E-56C0-AAA9-678CEEFFA8B6}"/>
                </a:ext>
              </a:extLst>
            </p:cNvPr>
            <p:cNvSpPr/>
            <p:nvPr/>
          </p:nvSpPr>
          <p:spPr>
            <a:xfrm>
              <a:off x="1027023" y="5457406"/>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8" name="楕円 6">
              <a:extLst>
                <a:ext uri="{FF2B5EF4-FFF2-40B4-BE49-F238E27FC236}">
                  <a16:creationId xmlns:a16="http://schemas.microsoft.com/office/drawing/2014/main" id="{398ACD4A-9ADB-5EEF-2974-55C2BB696892}"/>
                </a:ext>
              </a:extLst>
            </p:cNvPr>
            <p:cNvSpPr/>
            <p:nvPr/>
          </p:nvSpPr>
          <p:spPr>
            <a:xfrm>
              <a:off x="1027023" y="5457405"/>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39" name="楕円 7">
              <a:extLst>
                <a:ext uri="{FF2B5EF4-FFF2-40B4-BE49-F238E27FC236}">
                  <a16:creationId xmlns:a16="http://schemas.microsoft.com/office/drawing/2014/main" id="{DE1DF6E9-CD37-A810-9612-D411258BEA19}"/>
                </a:ext>
              </a:extLst>
            </p:cNvPr>
            <p:cNvSpPr/>
            <p:nvPr/>
          </p:nvSpPr>
          <p:spPr>
            <a:xfrm>
              <a:off x="1361654" y="5459104"/>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1" name="楕円 7">
              <a:extLst>
                <a:ext uri="{FF2B5EF4-FFF2-40B4-BE49-F238E27FC236}">
                  <a16:creationId xmlns:a16="http://schemas.microsoft.com/office/drawing/2014/main" id="{383E6371-2A01-6E9F-AFA0-890B4BD4865D}"/>
                </a:ext>
              </a:extLst>
            </p:cNvPr>
            <p:cNvSpPr/>
            <p:nvPr/>
          </p:nvSpPr>
          <p:spPr>
            <a:xfrm>
              <a:off x="1735544" y="5457916"/>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3" name="テキスト ボックス 82">
              <a:extLst>
                <a:ext uri="{FF2B5EF4-FFF2-40B4-BE49-F238E27FC236}">
                  <a16:creationId xmlns:a16="http://schemas.microsoft.com/office/drawing/2014/main" id="{1CC9AA4B-11DC-A580-EC39-02C56E73DCD2}"/>
                </a:ext>
              </a:extLst>
            </p:cNvPr>
            <p:cNvSpPr txBox="1"/>
            <p:nvPr/>
          </p:nvSpPr>
          <p:spPr>
            <a:xfrm>
              <a:off x="995814" y="5806515"/>
              <a:ext cx="723275" cy="523220"/>
            </a:xfrm>
            <a:prstGeom prst="rect">
              <a:avLst/>
            </a:prstGeom>
            <a:noFill/>
          </p:spPr>
          <p:txBody>
            <a:bodyPr wrap="none" rtlCol="0">
              <a:spAutoFit/>
            </a:bodyPr>
            <a:lstStyle/>
            <a:p>
              <a:pPr algn="ctr"/>
              <a:r>
                <a:rPr kumimoji="1" lang="ja-JP" altLang="en-US" sz="2800">
                  <a:solidFill>
                    <a:srgbClr val="0070C0"/>
                  </a:solidFill>
                </a:rPr>
                <a:t>・・・</a:t>
              </a:r>
            </a:p>
          </p:txBody>
        </p:sp>
        <p:sp>
          <p:nvSpPr>
            <p:cNvPr id="119" name="三角形 118">
              <a:extLst>
                <a:ext uri="{FF2B5EF4-FFF2-40B4-BE49-F238E27FC236}">
                  <a16:creationId xmlns:a16="http://schemas.microsoft.com/office/drawing/2014/main" id="{9B2D9828-2005-88DE-822E-16BBC3CF03AA}"/>
                </a:ext>
              </a:extLst>
            </p:cNvPr>
            <p:cNvSpPr/>
            <p:nvPr/>
          </p:nvSpPr>
          <p:spPr>
            <a:xfrm rot="5400000">
              <a:off x="1765269" y="4332085"/>
              <a:ext cx="2219738" cy="1446704"/>
            </a:xfrm>
            <a:prstGeom prst="triangle">
              <a:avLst/>
            </a:prstGeom>
            <a:gradFill flip="none" rotWithShape="1">
              <a:gsLst>
                <a:gs pos="0">
                  <a:schemeClr val="bg1"/>
                </a:gs>
                <a:gs pos="20000">
                  <a:schemeClr val="tx2">
                    <a:lumMod val="20000"/>
                    <a:lumOff val="80000"/>
                  </a:schemeClr>
                </a:gs>
                <a:gs pos="58000">
                  <a:schemeClr val="tx2">
                    <a:lumMod val="40000"/>
                    <a:lumOff val="60000"/>
                  </a:schemeClr>
                </a:gs>
                <a:gs pos="99000">
                  <a:srgbClr val="0070C0"/>
                </a:gs>
              </a:gsLst>
              <a:lin ang="16200000" scaled="0"/>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テキスト ボックス 97">
              <a:extLst>
                <a:ext uri="{FF2B5EF4-FFF2-40B4-BE49-F238E27FC236}">
                  <a16:creationId xmlns:a16="http://schemas.microsoft.com/office/drawing/2014/main" id="{16F89535-5D0B-B047-4CE3-6126C1B8A39A}"/>
                </a:ext>
              </a:extLst>
            </p:cNvPr>
            <p:cNvSpPr txBox="1"/>
            <p:nvPr/>
          </p:nvSpPr>
          <p:spPr>
            <a:xfrm>
              <a:off x="2233811" y="4768685"/>
              <a:ext cx="697627" cy="707886"/>
            </a:xfrm>
            <a:prstGeom prst="rect">
              <a:avLst/>
            </a:prstGeom>
            <a:noFill/>
          </p:spPr>
          <p:txBody>
            <a:bodyPr wrap="none" rtlCol="0">
              <a:spAutoFit/>
            </a:bodyPr>
            <a:lstStyle/>
            <a:p>
              <a:pPr algn="ctr"/>
              <a:r>
                <a:rPr kumimoji="1" lang="ja-JP" altLang="en-US" sz="20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一括</a:t>
              </a:r>
              <a:endParaRPr kumimoji="1" lang="en-US" altLang="ja-JP" sz="20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0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演算</a:t>
              </a:r>
            </a:p>
          </p:txBody>
        </p:sp>
      </p:grpSp>
      <p:sp>
        <p:nvSpPr>
          <p:cNvPr id="121" name="下矢印 120">
            <a:extLst>
              <a:ext uri="{FF2B5EF4-FFF2-40B4-BE49-F238E27FC236}">
                <a16:creationId xmlns:a16="http://schemas.microsoft.com/office/drawing/2014/main" id="{6391FE25-6C20-EE7E-9094-F00E7DA916C9}"/>
              </a:ext>
            </a:extLst>
          </p:cNvPr>
          <p:cNvSpPr/>
          <p:nvPr/>
        </p:nvSpPr>
        <p:spPr>
          <a:xfrm>
            <a:off x="503576" y="970485"/>
            <a:ext cx="243475" cy="1115522"/>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下矢印 121">
            <a:extLst>
              <a:ext uri="{FF2B5EF4-FFF2-40B4-BE49-F238E27FC236}">
                <a16:creationId xmlns:a16="http://schemas.microsoft.com/office/drawing/2014/main" id="{CE48D160-B6D8-AEB6-E1E8-0CF6209C46CC}"/>
              </a:ext>
            </a:extLst>
          </p:cNvPr>
          <p:cNvSpPr/>
          <p:nvPr/>
        </p:nvSpPr>
        <p:spPr>
          <a:xfrm>
            <a:off x="7927877" y="1797222"/>
            <a:ext cx="243475" cy="1115522"/>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1" name="直線矢印コネクタ 100">
            <a:extLst>
              <a:ext uri="{FF2B5EF4-FFF2-40B4-BE49-F238E27FC236}">
                <a16:creationId xmlns:a16="http://schemas.microsoft.com/office/drawing/2014/main" id="{8A165015-C9D1-C553-BA5A-ACDA9BE1738F}"/>
              </a:ext>
            </a:extLst>
          </p:cNvPr>
          <p:cNvCxnSpPr>
            <a:cxnSpLocks/>
          </p:cNvCxnSpPr>
          <p:nvPr/>
        </p:nvCxnSpPr>
        <p:spPr>
          <a:xfrm flipH="1" flipV="1">
            <a:off x="6372567" y="5289846"/>
            <a:ext cx="438999" cy="3059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140" name="グループ化 139">
            <a:extLst>
              <a:ext uri="{FF2B5EF4-FFF2-40B4-BE49-F238E27FC236}">
                <a16:creationId xmlns:a16="http://schemas.microsoft.com/office/drawing/2014/main" id="{3DB47B52-C2FF-B811-F47D-5F63CA8F9710}"/>
              </a:ext>
            </a:extLst>
          </p:cNvPr>
          <p:cNvGrpSpPr/>
          <p:nvPr/>
        </p:nvGrpSpPr>
        <p:grpSpPr>
          <a:xfrm>
            <a:off x="6135150" y="3656147"/>
            <a:ext cx="2839312" cy="1427609"/>
            <a:chOff x="6135150" y="3656147"/>
            <a:chExt cx="2839312" cy="1427609"/>
          </a:xfrm>
        </p:grpSpPr>
        <p:grpSp>
          <p:nvGrpSpPr>
            <p:cNvPr id="136" name="グループ化 135">
              <a:extLst>
                <a:ext uri="{FF2B5EF4-FFF2-40B4-BE49-F238E27FC236}">
                  <a16:creationId xmlns:a16="http://schemas.microsoft.com/office/drawing/2014/main" id="{6786FF79-D05E-6AF7-55E2-8FC412629CD1}"/>
                </a:ext>
              </a:extLst>
            </p:cNvPr>
            <p:cNvGrpSpPr/>
            <p:nvPr/>
          </p:nvGrpSpPr>
          <p:grpSpPr>
            <a:xfrm>
              <a:off x="6135150" y="3656147"/>
              <a:ext cx="2839312" cy="1427609"/>
              <a:chOff x="6135150" y="3656147"/>
              <a:chExt cx="2839312" cy="1427609"/>
            </a:xfrm>
          </p:grpSpPr>
          <p:sp>
            <p:nvSpPr>
              <p:cNvPr id="126" name="テキスト ボックス 125">
                <a:extLst>
                  <a:ext uri="{FF2B5EF4-FFF2-40B4-BE49-F238E27FC236}">
                    <a16:creationId xmlns:a16="http://schemas.microsoft.com/office/drawing/2014/main" id="{4F1E8B51-67C8-EA54-B4C7-7F51D706DBE6}"/>
                  </a:ext>
                </a:extLst>
              </p:cNvPr>
              <p:cNvSpPr txBox="1"/>
              <p:nvPr/>
            </p:nvSpPr>
            <p:spPr>
              <a:xfrm>
                <a:off x="6135150" y="3656147"/>
                <a:ext cx="2839312" cy="523220"/>
              </a:xfrm>
              <a:prstGeom prst="rect">
                <a:avLst/>
              </a:prstGeom>
              <a:noFill/>
            </p:spPr>
            <p:txBody>
              <a:bodyPr wrap="square" rtlCol="0">
                <a:spAutoFit/>
              </a:bodyPr>
              <a:lstStyle/>
              <a:p>
                <a:r>
                  <a:rPr lang="ja-JP" altLang="en-US" sz="1400">
                    <a:solidFill>
                      <a:srgbClr val="C00000"/>
                    </a:solidFill>
                    <a:latin typeface="Meiryo" panose="020B0604030504040204" pitchFamily="34" charset="-128"/>
                    <a:ea typeface="Meiryo" panose="020B0604030504040204" pitchFamily="34" charset="-128"/>
                  </a:rPr>
                  <a:t>ただ、測定するだけでは</a:t>
                </a:r>
                <a:endParaRPr lang="en-US" altLang="ja-JP" sz="1400" dirty="0">
                  <a:solidFill>
                    <a:srgbClr val="C00000"/>
                  </a:solidFill>
                  <a:latin typeface="Meiryo" panose="020B0604030504040204" pitchFamily="34" charset="-128"/>
                  <a:ea typeface="Meiryo" panose="020B0604030504040204" pitchFamily="34" charset="-128"/>
                </a:endParaRPr>
              </a:p>
              <a:p>
                <a:r>
                  <a:rPr kumimoji="1" lang="ja-JP" altLang="en-US" sz="1400">
                    <a:solidFill>
                      <a:srgbClr val="C00000"/>
                    </a:solidFill>
                    <a:latin typeface="Meiryo" panose="020B0604030504040204" pitchFamily="34" charset="-128"/>
                    <a:ea typeface="Meiryo" panose="020B0604030504040204" pitchFamily="34" charset="-128"/>
                  </a:rPr>
                  <a:t>ランダムな結果しか得られない</a:t>
                </a:r>
              </a:p>
            </p:txBody>
          </p:sp>
          <p:sp>
            <p:nvSpPr>
              <p:cNvPr id="127" name="楕円 7">
                <a:extLst>
                  <a:ext uri="{FF2B5EF4-FFF2-40B4-BE49-F238E27FC236}">
                    <a16:creationId xmlns:a16="http://schemas.microsoft.com/office/drawing/2014/main" id="{F787849E-2E05-C041-0007-28015FADAAF8}"/>
                  </a:ext>
                </a:extLst>
              </p:cNvPr>
              <p:cNvSpPr/>
              <p:nvPr/>
            </p:nvSpPr>
            <p:spPr>
              <a:xfrm>
                <a:off x="6577268" y="4334855"/>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28" name="楕円 6">
                <a:extLst>
                  <a:ext uri="{FF2B5EF4-FFF2-40B4-BE49-F238E27FC236}">
                    <a16:creationId xmlns:a16="http://schemas.microsoft.com/office/drawing/2014/main" id="{B1145AC7-E0E5-FC1B-637A-BDCC84235806}"/>
                  </a:ext>
                </a:extLst>
              </p:cNvPr>
              <p:cNvSpPr/>
              <p:nvPr/>
            </p:nvSpPr>
            <p:spPr>
              <a:xfrm>
                <a:off x="6577268" y="4334854"/>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29" name="楕円 7">
                <a:extLst>
                  <a:ext uri="{FF2B5EF4-FFF2-40B4-BE49-F238E27FC236}">
                    <a16:creationId xmlns:a16="http://schemas.microsoft.com/office/drawing/2014/main" id="{F8559866-9A6F-0F5C-2356-8529AB5AF97A}"/>
                  </a:ext>
                </a:extLst>
              </p:cNvPr>
              <p:cNvSpPr/>
              <p:nvPr/>
            </p:nvSpPr>
            <p:spPr>
              <a:xfrm>
                <a:off x="6916521" y="4341342"/>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30" name="楕円 6">
                <a:extLst>
                  <a:ext uri="{FF2B5EF4-FFF2-40B4-BE49-F238E27FC236}">
                    <a16:creationId xmlns:a16="http://schemas.microsoft.com/office/drawing/2014/main" id="{C31490F7-5E19-732D-8AD1-2D6C4EDA4EBE}"/>
                  </a:ext>
                </a:extLst>
              </p:cNvPr>
              <p:cNvSpPr/>
              <p:nvPr/>
            </p:nvSpPr>
            <p:spPr>
              <a:xfrm>
                <a:off x="6916521" y="4341341"/>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31" name="楕円 7">
                <a:extLst>
                  <a:ext uri="{FF2B5EF4-FFF2-40B4-BE49-F238E27FC236}">
                    <a16:creationId xmlns:a16="http://schemas.microsoft.com/office/drawing/2014/main" id="{1A281FB2-21D4-90FF-4692-5FD599CBA915}"/>
                  </a:ext>
                </a:extLst>
              </p:cNvPr>
              <p:cNvSpPr/>
              <p:nvPr/>
            </p:nvSpPr>
            <p:spPr>
              <a:xfrm>
                <a:off x="7251152" y="4343040"/>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32" name="楕円 6">
                <a:extLst>
                  <a:ext uri="{FF2B5EF4-FFF2-40B4-BE49-F238E27FC236}">
                    <a16:creationId xmlns:a16="http://schemas.microsoft.com/office/drawing/2014/main" id="{5E79D4B4-9DB3-2FF8-2225-A1B0B142C99D}"/>
                  </a:ext>
                </a:extLst>
              </p:cNvPr>
              <p:cNvSpPr/>
              <p:nvPr/>
            </p:nvSpPr>
            <p:spPr>
              <a:xfrm>
                <a:off x="7251152" y="4341341"/>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33" name="楕円 7">
                <a:extLst>
                  <a:ext uri="{FF2B5EF4-FFF2-40B4-BE49-F238E27FC236}">
                    <a16:creationId xmlns:a16="http://schemas.microsoft.com/office/drawing/2014/main" id="{925F4EBA-4C15-ECA2-6897-58FF40659A40}"/>
                  </a:ext>
                </a:extLst>
              </p:cNvPr>
              <p:cNvSpPr/>
              <p:nvPr/>
            </p:nvSpPr>
            <p:spPr>
              <a:xfrm>
                <a:off x="7625042" y="4341852"/>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34" name="楕円 6">
                <a:extLst>
                  <a:ext uri="{FF2B5EF4-FFF2-40B4-BE49-F238E27FC236}">
                    <a16:creationId xmlns:a16="http://schemas.microsoft.com/office/drawing/2014/main" id="{BD6450BE-B8C4-DA12-7F35-05F4D640218C}"/>
                  </a:ext>
                </a:extLst>
              </p:cNvPr>
              <p:cNvSpPr/>
              <p:nvPr/>
            </p:nvSpPr>
            <p:spPr>
              <a:xfrm>
                <a:off x="7627811" y="4341341"/>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35" name="テキスト ボックス 134">
                <a:extLst>
                  <a:ext uri="{FF2B5EF4-FFF2-40B4-BE49-F238E27FC236}">
                    <a16:creationId xmlns:a16="http://schemas.microsoft.com/office/drawing/2014/main" id="{07F29CD5-5A6F-16BB-F0C9-156EA3E6002E}"/>
                  </a:ext>
                </a:extLst>
              </p:cNvPr>
              <p:cNvSpPr txBox="1"/>
              <p:nvPr/>
            </p:nvSpPr>
            <p:spPr>
              <a:xfrm>
                <a:off x="6778680" y="4068093"/>
                <a:ext cx="954107" cy="1015663"/>
              </a:xfrm>
              <a:prstGeom prst="rect">
                <a:avLst/>
              </a:prstGeom>
              <a:noFill/>
            </p:spPr>
            <p:txBody>
              <a:bodyPr wrap="none" rtlCol="0">
                <a:spAutoFit/>
              </a:bodyPr>
              <a:lstStyle/>
              <a:p>
                <a:r>
                  <a:rPr kumimoji="1" lang="ja-JP" altLang="en-US" sz="6000">
                    <a:solidFill>
                      <a:srgbClr val="FF0000"/>
                    </a:solidFill>
                    <a:effectLst>
                      <a:outerShdw blurRad="50800" dist="38100" dir="2700000" algn="tl" rotWithShape="0">
                        <a:prstClr val="black">
                          <a:alpha val="40000"/>
                        </a:prstClr>
                      </a:outerShdw>
                    </a:effectLst>
                    <a:latin typeface="Hiragino Kaku Gothic StdN W8" panose="020B0800000000000000" pitchFamily="34" charset="-128"/>
                    <a:ea typeface="Hiragino Kaku Gothic StdN W8" panose="020B0800000000000000" pitchFamily="34" charset="-128"/>
                  </a:rPr>
                  <a:t>？</a:t>
                </a:r>
              </a:p>
            </p:txBody>
          </p:sp>
        </p:grpSp>
        <p:cxnSp>
          <p:nvCxnSpPr>
            <p:cNvPr id="137" name="直線矢印コネクタ 136">
              <a:extLst>
                <a:ext uri="{FF2B5EF4-FFF2-40B4-BE49-F238E27FC236}">
                  <a16:creationId xmlns:a16="http://schemas.microsoft.com/office/drawing/2014/main" id="{3E1C79EA-0960-9997-B4F3-CE21DE1C485B}"/>
                </a:ext>
              </a:extLst>
            </p:cNvPr>
            <p:cNvCxnSpPr>
              <a:cxnSpLocks/>
            </p:cNvCxnSpPr>
            <p:nvPr/>
          </p:nvCxnSpPr>
          <p:spPr>
            <a:xfrm flipH="1">
              <a:off x="6326569" y="4155980"/>
              <a:ext cx="241918" cy="63967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141" name="楕円 7">
            <a:extLst>
              <a:ext uri="{FF2B5EF4-FFF2-40B4-BE49-F238E27FC236}">
                <a16:creationId xmlns:a16="http://schemas.microsoft.com/office/drawing/2014/main" id="{0E1C4AD0-A011-CB12-460C-5E8887644A1D}"/>
              </a:ext>
            </a:extLst>
          </p:cNvPr>
          <p:cNvSpPr/>
          <p:nvPr/>
        </p:nvSpPr>
        <p:spPr>
          <a:xfrm>
            <a:off x="6588224" y="4941169"/>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42" name="楕円 6">
            <a:extLst>
              <a:ext uri="{FF2B5EF4-FFF2-40B4-BE49-F238E27FC236}">
                <a16:creationId xmlns:a16="http://schemas.microsoft.com/office/drawing/2014/main" id="{C74338D8-1E65-6C97-AD1A-367061ABF125}"/>
              </a:ext>
            </a:extLst>
          </p:cNvPr>
          <p:cNvSpPr/>
          <p:nvPr/>
        </p:nvSpPr>
        <p:spPr>
          <a:xfrm>
            <a:off x="6918653" y="4946714"/>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43" name="楕円 7">
            <a:extLst>
              <a:ext uri="{FF2B5EF4-FFF2-40B4-BE49-F238E27FC236}">
                <a16:creationId xmlns:a16="http://schemas.microsoft.com/office/drawing/2014/main" id="{0001B002-35E8-0C17-3148-5E9ED140D17B}"/>
              </a:ext>
            </a:extLst>
          </p:cNvPr>
          <p:cNvSpPr/>
          <p:nvPr/>
        </p:nvSpPr>
        <p:spPr>
          <a:xfrm>
            <a:off x="7249082" y="4941168"/>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44" name="楕円 6">
            <a:extLst>
              <a:ext uri="{FF2B5EF4-FFF2-40B4-BE49-F238E27FC236}">
                <a16:creationId xmlns:a16="http://schemas.microsoft.com/office/drawing/2014/main" id="{403FD66D-8FB0-BF41-9F87-54D8EE507CAB}"/>
              </a:ext>
            </a:extLst>
          </p:cNvPr>
          <p:cNvSpPr/>
          <p:nvPr/>
        </p:nvSpPr>
        <p:spPr>
          <a:xfrm>
            <a:off x="7579511" y="4941168"/>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Tree>
    <p:extLst>
      <p:ext uri="{BB962C8B-B14F-4D97-AF65-F5344CB8AC3E}">
        <p14:creationId xmlns:p14="http://schemas.microsoft.com/office/powerpoint/2010/main" val="131122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0-#ppt_w/2"/>
                                          </p:val>
                                        </p:tav>
                                        <p:tav tm="100000">
                                          <p:val>
                                            <p:strVal val="#ppt_x"/>
                                          </p:val>
                                        </p:tav>
                                      </p:tavLst>
                                    </p:anim>
                                    <p:anim calcmode="lin" valueType="num">
                                      <p:cBhvr additive="base">
                                        <p:cTn id="8" dur="500" fill="hold"/>
                                        <p:tgtEl>
                                          <p:spTgt spid="7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p:cTn id="12" dur="500" fill="hold"/>
                                        <p:tgtEl>
                                          <p:spTgt spid="75"/>
                                        </p:tgtEl>
                                        <p:attrNameLst>
                                          <p:attrName>ppt_w</p:attrName>
                                        </p:attrNameLst>
                                      </p:cBhvr>
                                      <p:tavLst>
                                        <p:tav tm="0">
                                          <p:val>
                                            <p:fltVal val="0"/>
                                          </p:val>
                                        </p:tav>
                                        <p:tav tm="100000">
                                          <p:val>
                                            <p:strVal val="#ppt_w"/>
                                          </p:val>
                                        </p:tav>
                                      </p:tavLst>
                                    </p:anim>
                                    <p:anim calcmode="lin" valueType="num">
                                      <p:cBhvr>
                                        <p:cTn id="13" dur="500" fill="hold"/>
                                        <p:tgtEl>
                                          <p:spTgt spid="75"/>
                                        </p:tgtEl>
                                        <p:attrNameLst>
                                          <p:attrName>ppt_h</p:attrName>
                                        </p:attrNameLst>
                                      </p:cBhvr>
                                      <p:tavLst>
                                        <p:tav tm="0">
                                          <p:val>
                                            <p:fltVal val="0"/>
                                          </p:val>
                                        </p:tav>
                                        <p:tav tm="100000">
                                          <p:val>
                                            <p:strVal val="#ppt_h"/>
                                          </p:val>
                                        </p:tav>
                                      </p:tavLst>
                                    </p:anim>
                                    <p:animEffect transition="in" filter="fade">
                                      <p:cBhvr>
                                        <p:cTn id="14" dur="500"/>
                                        <p:tgtEl>
                                          <p:spTgt spid="75"/>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67"/>
                                        </p:tgtEl>
                                        <p:attrNameLst>
                                          <p:attrName>style.visibility</p:attrName>
                                        </p:attrNameLst>
                                      </p:cBhvr>
                                      <p:to>
                                        <p:strVal val="visible"/>
                                      </p:to>
                                    </p:set>
                                    <p:anim calcmode="lin" valueType="num">
                                      <p:cBhvr>
                                        <p:cTn id="17" dur="500" fill="hold"/>
                                        <p:tgtEl>
                                          <p:spTgt spid="67"/>
                                        </p:tgtEl>
                                        <p:attrNameLst>
                                          <p:attrName>ppt_w</p:attrName>
                                        </p:attrNameLst>
                                      </p:cBhvr>
                                      <p:tavLst>
                                        <p:tav tm="0">
                                          <p:val>
                                            <p:fltVal val="0"/>
                                          </p:val>
                                        </p:tav>
                                        <p:tav tm="100000">
                                          <p:val>
                                            <p:strVal val="#ppt_w"/>
                                          </p:val>
                                        </p:tav>
                                      </p:tavLst>
                                    </p:anim>
                                    <p:anim calcmode="lin" valueType="num">
                                      <p:cBhvr>
                                        <p:cTn id="18" dur="500" fill="hold"/>
                                        <p:tgtEl>
                                          <p:spTgt spid="67"/>
                                        </p:tgtEl>
                                        <p:attrNameLst>
                                          <p:attrName>ppt_h</p:attrName>
                                        </p:attrNameLst>
                                      </p:cBhvr>
                                      <p:tavLst>
                                        <p:tav tm="0">
                                          <p:val>
                                            <p:fltVal val="0"/>
                                          </p:val>
                                        </p:tav>
                                        <p:tav tm="100000">
                                          <p:val>
                                            <p:strVal val="#ppt_h"/>
                                          </p:val>
                                        </p:tav>
                                      </p:tavLst>
                                    </p:anim>
                                    <p:animEffect transition="in" filter="fade">
                                      <p:cBhvr>
                                        <p:cTn id="19" dur="500"/>
                                        <p:tgtEl>
                                          <p:spTgt spid="67"/>
                                        </p:tgtEl>
                                      </p:cBhvr>
                                    </p:animEffect>
                                  </p:childTnLst>
                                </p:cTn>
                              </p:par>
                              <p:par>
                                <p:cTn id="20" presetID="53" presetClass="entr" presetSubtype="16" fill="hold" grpId="1" nodeType="withEffect">
                                  <p:stCondLst>
                                    <p:cond delay="0"/>
                                  </p:stCondLst>
                                  <p:childTnLst>
                                    <p:set>
                                      <p:cBhvr>
                                        <p:cTn id="21" dur="1" fill="hold">
                                          <p:stCondLst>
                                            <p:cond delay="0"/>
                                          </p:stCondLst>
                                        </p:cTn>
                                        <p:tgtEl>
                                          <p:spTgt spid="68"/>
                                        </p:tgtEl>
                                        <p:attrNameLst>
                                          <p:attrName>style.visibility</p:attrName>
                                        </p:attrNameLst>
                                      </p:cBhvr>
                                      <p:to>
                                        <p:strVal val="visible"/>
                                      </p:to>
                                    </p:set>
                                    <p:anim calcmode="lin" valueType="num">
                                      <p:cBhvr>
                                        <p:cTn id="22" dur="500" fill="hold"/>
                                        <p:tgtEl>
                                          <p:spTgt spid="68"/>
                                        </p:tgtEl>
                                        <p:attrNameLst>
                                          <p:attrName>ppt_w</p:attrName>
                                        </p:attrNameLst>
                                      </p:cBhvr>
                                      <p:tavLst>
                                        <p:tav tm="0">
                                          <p:val>
                                            <p:fltVal val="0"/>
                                          </p:val>
                                        </p:tav>
                                        <p:tav tm="100000">
                                          <p:val>
                                            <p:strVal val="#ppt_w"/>
                                          </p:val>
                                        </p:tav>
                                      </p:tavLst>
                                    </p:anim>
                                    <p:anim calcmode="lin" valueType="num">
                                      <p:cBhvr>
                                        <p:cTn id="23" dur="500" fill="hold"/>
                                        <p:tgtEl>
                                          <p:spTgt spid="68"/>
                                        </p:tgtEl>
                                        <p:attrNameLst>
                                          <p:attrName>ppt_h</p:attrName>
                                        </p:attrNameLst>
                                      </p:cBhvr>
                                      <p:tavLst>
                                        <p:tav tm="0">
                                          <p:val>
                                            <p:fltVal val="0"/>
                                          </p:val>
                                        </p:tav>
                                        <p:tav tm="100000">
                                          <p:val>
                                            <p:strVal val="#ppt_h"/>
                                          </p:val>
                                        </p:tav>
                                      </p:tavLst>
                                    </p:anim>
                                    <p:animEffect transition="in" filter="fade">
                                      <p:cBhvr>
                                        <p:cTn id="24" dur="500"/>
                                        <p:tgtEl>
                                          <p:spTgt spid="68"/>
                                        </p:tgtEl>
                                      </p:cBhvr>
                                    </p:animEffect>
                                  </p:childTnLst>
                                </p:cTn>
                              </p:par>
                              <p:par>
                                <p:cTn id="25" presetID="53" presetClass="entr" presetSubtype="16" fill="hold" grpId="1" nodeType="withEffect">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cBhvr>
                                        <p:cTn id="27" dur="500" fill="hold"/>
                                        <p:tgtEl>
                                          <p:spTgt spid="69"/>
                                        </p:tgtEl>
                                        <p:attrNameLst>
                                          <p:attrName>ppt_w</p:attrName>
                                        </p:attrNameLst>
                                      </p:cBhvr>
                                      <p:tavLst>
                                        <p:tav tm="0">
                                          <p:val>
                                            <p:fltVal val="0"/>
                                          </p:val>
                                        </p:tav>
                                        <p:tav tm="100000">
                                          <p:val>
                                            <p:strVal val="#ppt_w"/>
                                          </p:val>
                                        </p:tav>
                                      </p:tavLst>
                                    </p:anim>
                                    <p:anim calcmode="lin" valueType="num">
                                      <p:cBhvr>
                                        <p:cTn id="28" dur="500" fill="hold"/>
                                        <p:tgtEl>
                                          <p:spTgt spid="69"/>
                                        </p:tgtEl>
                                        <p:attrNameLst>
                                          <p:attrName>ppt_h</p:attrName>
                                        </p:attrNameLst>
                                      </p:cBhvr>
                                      <p:tavLst>
                                        <p:tav tm="0">
                                          <p:val>
                                            <p:fltVal val="0"/>
                                          </p:val>
                                        </p:tav>
                                        <p:tav tm="100000">
                                          <p:val>
                                            <p:strVal val="#ppt_h"/>
                                          </p:val>
                                        </p:tav>
                                      </p:tavLst>
                                    </p:anim>
                                    <p:animEffect transition="in" filter="fade">
                                      <p:cBhvr>
                                        <p:cTn id="29" dur="500"/>
                                        <p:tgtEl>
                                          <p:spTgt spid="69"/>
                                        </p:tgtEl>
                                      </p:cBhvr>
                                    </p:animEffect>
                                  </p:childTnLst>
                                </p:cTn>
                              </p:par>
                              <p:par>
                                <p:cTn id="30" presetID="53" presetClass="entr" presetSubtype="16" fill="hold" grpId="1" nodeType="withEffect">
                                  <p:stCondLst>
                                    <p:cond delay="0"/>
                                  </p:stCondLst>
                                  <p:childTnLst>
                                    <p:set>
                                      <p:cBhvr>
                                        <p:cTn id="31" dur="1" fill="hold">
                                          <p:stCondLst>
                                            <p:cond delay="0"/>
                                          </p:stCondLst>
                                        </p:cTn>
                                        <p:tgtEl>
                                          <p:spTgt spid="70"/>
                                        </p:tgtEl>
                                        <p:attrNameLst>
                                          <p:attrName>style.visibility</p:attrName>
                                        </p:attrNameLst>
                                      </p:cBhvr>
                                      <p:to>
                                        <p:strVal val="visible"/>
                                      </p:to>
                                    </p:set>
                                    <p:anim calcmode="lin" valueType="num">
                                      <p:cBhvr>
                                        <p:cTn id="32" dur="500" fill="hold"/>
                                        <p:tgtEl>
                                          <p:spTgt spid="70"/>
                                        </p:tgtEl>
                                        <p:attrNameLst>
                                          <p:attrName>ppt_w</p:attrName>
                                        </p:attrNameLst>
                                      </p:cBhvr>
                                      <p:tavLst>
                                        <p:tav tm="0">
                                          <p:val>
                                            <p:fltVal val="0"/>
                                          </p:val>
                                        </p:tav>
                                        <p:tav tm="100000">
                                          <p:val>
                                            <p:strVal val="#ppt_w"/>
                                          </p:val>
                                        </p:tav>
                                      </p:tavLst>
                                    </p:anim>
                                    <p:anim calcmode="lin" valueType="num">
                                      <p:cBhvr>
                                        <p:cTn id="33" dur="500" fill="hold"/>
                                        <p:tgtEl>
                                          <p:spTgt spid="70"/>
                                        </p:tgtEl>
                                        <p:attrNameLst>
                                          <p:attrName>ppt_h</p:attrName>
                                        </p:attrNameLst>
                                      </p:cBhvr>
                                      <p:tavLst>
                                        <p:tav tm="0">
                                          <p:val>
                                            <p:fltVal val="0"/>
                                          </p:val>
                                        </p:tav>
                                        <p:tav tm="100000">
                                          <p:val>
                                            <p:strVal val="#ppt_h"/>
                                          </p:val>
                                        </p:tav>
                                      </p:tavLst>
                                    </p:anim>
                                    <p:animEffect transition="in" filter="fade">
                                      <p:cBhvr>
                                        <p:cTn id="34" dur="500"/>
                                        <p:tgtEl>
                                          <p:spTgt spid="70"/>
                                        </p:tgtEl>
                                      </p:cBhvr>
                                    </p:animEffect>
                                  </p:childTnLst>
                                </p:cTn>
                              </p:par>
                              <p:par>
                                <p:cTn id="35" presetID="53" presetClass="entr" presetSubtype="16" fill="hold" grpId="1" nodeType="withEffect">
                                  <p:stCondLst>
                                    <p:cond delay="0"/>
                                  </p:stCondLst>
                                  <p:childTnLst>
                                    <p:set>
                                      <p:cBhvr>
                                        <p:cTn id="36" dur="1" fill="hold">
                                          <p:stCondLst>
                                            <p:cond delay="0"/>
                                          </p:stCondLst>
                                        </p:cTn>
                                        <p:tgtEl>
                                          <p:spTgt spid="71"/>
                                        </p:tgtEl>
                                        <p:attrNameLst>
                                          <p:attrName>style.visibility</p:attrName>
                                        </p:attrNameLst>
                                      </p:cBhvr>
                                      <p:to>
                                        <p:strVal val="visible"/>
                                      </p:to>
                                    </p:set>
                                    <p:anim calcmode="lin" valueType="num">
                                      <p:cBhvr>
                                        <p:cTn id="37" dur="500" fill="hold"/>
                                        <p:tgtEl>
                                          <p:spTgt spid="71"/>
                                        </p:tgtEl>
                                        <p:attrNameLst>
                                          <p:attrName>ppt_w</p:attrName>
                                        </p:attrNameLst>
                                      </p:cBhvr>
                                      <p:tavLst>
                                        <p:tav tm="0">
                                          <p:val>
                                            <p:fltVal val="0"/>
                                          </p:val>
                                        </p:tav>
                                        <p:tav tm="100000">
                                          <p:val>
                                            <p:strVal val="#ppt_w"/>
                                          </p:val>
                                        </p:tav>
                                      </p:tavLst>
                                    </p:anim>
                                    <p:anim calcmode="lin" valueType="num">
                                      <p:cBhvr>
                                        <p:cTn id="38" dur="500" fill="hold"/>
                                        <p:tgtEl>
                                          <p:spTgt spid="71"/>
                                        </p:tgtEl>
                                        <p:attrNameLst>
                                          <p:attrName>ppt_h</p:attrName>
                                        </p:attrNameLst>
                                      </p:cBhvr>
                                      <p:tavLst>
                                        <p:tav tm="0">
                                          <p:val>
                                            <p:fltVal val="0"/>
                                          </p:val>
                                        </p:tav>
                                        <p:tav tm="100000">
                                          <p:val>
                                            <p:strVal val="#ppt_h"/>
                                          </p:val>
                                        </p:tav>
                                      </p:tavLst>
                                    </p:anim>
                                    <p:animEffect transition="in" filter="fade">
                                      <p:cBhvr>
                                        <p:cTn id="39" dur="500"/>
                                        <p:tgtEl>
                                          <p:spTgt spid="71"/>
                                        </p:tgtEl>
                                      </p:cBhvr>
                                    </p:animEffect>
                                  </p:childTnLst>
                                </p:cTn>
                              </p:par>
                              <p:par>
                                <p:cTn id="40" presetID="53" presetClass="entr" presetSubtype="16" fill="hold" grpId="1" nodeType="withEffect">
                                  <p:stCondLst>
                                    <p:cond delay="0"/>
                                  </p:stCondLst>
                                  <p:childTnLst>
                                    <p:set>
                                      <p:cBhvr>
                                        <p:cTn id="41" dur="1" fill="hold">
                                          <p:stCondLst>
                                            <p:cond delay="0"/>
                                          </p:stCondLst>
                                        </p:cTn>
                                        <p:tgtEl>
                                          <p:spTgt spid="72"/>
                                        </p:tgtEl>
                                        <p:attrNameLst>
                                          <p:attrName>style.visibility</p:attrName>
                                        </p:attrNameLst>
                                      </p:cBhvr>
                                      <p:to>
                                        <p:strVal val="visible"/>
                                      </p:to>
                                    </p:set>
                                    <p:anim calcmode="lin" valueType="num">
                                      <p:cBhvr>
                                        <p:cTn id="42" dur="500" fill="hold"/>
                                        <p:tgtEl>
                                          <p:spTgt spid="72"/>
                                        </p:tgtEl>
                                        <p:attrNameLst>
                                          <p:attrName>ppt_w</p:attrName>
                                        </p:attrNameLst>
                                      </p:cBhvr>
                                      <p:tavLst>
                                        <p:tav tm="0">
                                          <p:val>
                                            <p:fltVal val="0"/>
                                          </p:val>
                                        </p:tav>
                                        <p:tav tm="100000">
                                          <p:val>
                                            <p:strVal val="#ppt_w"/>
                                          </p:val>
                                        </p:tav>
                                      </p:tavLst>
                                    </p:anim>
                                    <p:anim calcmode="lin" valueType="num">
                                      <p:cBhvr>
                                        <p:cTn id="43" dur="500" fill="hold"/>
                                        <p:tgtEl>
                                          <p:spTgt spid="72"/>
                                        </p:tgtEl>
                                        <p:attrNameLst>
                                          <p:attrName>ppt_h</p:attrName>
                                        </p:attrNameLst>
                                      </p:cBhvr>
                                      <p:tavLst>
                                        <p:tav tm="0">
                                          <p:val>
                                            <p:fltVal val="0"/>
                                          </p:val>
                                        </p:tav>
                                        <p:tav tm="100000">
                                          <p:val>
                                            <p:strVal val="#ppt_h"/>
                                          </p:val>
                                        </p:tav>
                                      </p:tavLst>
                                    </p:anim>
                                    <p:animEffect transition="in" filter="fade">
                                      <p:cBhvr>
                                        <p:cTn id="44" dur="500"/>
                                        <p:tgtEl>
                                          <p:spTgt spid="72"/>
                                        </p:tgtEl>
                                      </p:cBhvr>
                                    </p:animEffect>
                                  </p:childTnLst>
                                </p:cTn>
                              </p:par>
                              <p:par>
                                <p:cTn id="45" presetID="53" presetClass="entr" presetSubtype="16" fill="hold" grpId="1" nodeType="withEffect">
                                  <p:stCondLst>
                                    <p:cond delay="0"/>
                                  </p:stCondLst>
                                  <p:childTnLst>
                                    <p:set>
                                      <p:cBhvr>
                                        <p:cTn id="46" dur="1" fill="hold">
                                          <p:stCondLst>
                                            <p:cond delay="0"/>
                                          </p:stCondLst>
                                        </p:cTn>
                                        <p:tgtEl>
                                          <p:spTgt spid="73"/>
                                        </p:tgtEl>
                                        <p:attrNameLst>
                                          <p:attrName>style.visibility</p:attrName>
                                        </p:attrNameLst>
                                      </p:cBhvr>
                                      <p:to>
                                        <p:strVal val="visible"/>
                                      </p:to>
                                    </p:set>
                                    <p:anim calcmode="lin" valueType="num">
                                      <p:cBhvr>
                                        <p:cTn id="47" dur="500" fill="hold"/>
                                        <p:tgtEl>
                                          <p:spTgt spid="73"/>
                                        </p:tgtEl>
                                        <p:attrNameLst>
                                          <p:attrName>ppt_w</p:attrName>
                                        </p:attrNameLst>
                                      </p:cBhvr>
                                      <p:tavLst>
                                        <p:tav tm="0">
                                          <p:val>
                                            <p:fltVal val="0"/>
                                          </p:val>
                                        </p:tav>
                                        <p:tav tm="100000">
                                          <p:val>
                                            <p:strVal val="#ppt_w"/>
                                          </p:val>
                                        </p:tav>
                                      </p:tavLst>
                                    </p:anim>
                                    <p:anim calcmode="lin" valueType="num">
                                      <p:cBhvr>
                                        <p:cTn id="48" dur="500" fill="hold"/>
                                        <p:tgtEl>
                                          <p:spTgt spid="73"/>
                                        </p:tgtEl>
                                        <p:attrNameLst>
                                          <p:attrName>ppt_h</p:attrName>
                                        </p:attrNameLst>
                                      </p:cBhvr>
                                      <p:tavLst>
                                        <p:tav tm="0">
                                          <p:val>
                                            <p:fltVal val="0"/>
                                          </p:val>
                                        </p:tav>
                                        <p:tav tm="100000">
                                          <p:val>
                                            <p:strVal val="#ppt_h"/>
                                          </p:val>
                                        </p:tav>
                                      </p:tavLst>
                                    </p:anim>
                                    <p:animEffect transition="in" filter="fade">
                                      <p:cBhvr>
                                        <p:cTn id="49" dur="500"/>
                                        <p:tgtEl>
                                          <p:spTgt spid="73"/>
                                        </p:tgtEl>
                                      </p:cBhvr>
                                    </p:animEffect>
                                  </p:childTnLst>
                                </p:cTn>
                              </p:par>
                              <p:par>
                                <p:cTn id="50" presetID="53" presetClass="entr" presetSubtype="16" fill="hold" grpId="1" nodeType="withEffect">
                                  <p:stCondLst>
                                    <p:cond delay="0"/>
                                  </p:stCondLst>
                                  <p:childTnLst>
                                    <p:set>
                                      <p:cBhvr>
                                        <p:cTn id="51" dur="1" fill="hold">
                                          <p:stCondLst>
                                            <p:cond delay="0"/>
                                          </p:stCondLst>
                                        </p:cTn>
                                        <p:tgtEl>
                                          <p:spTgt spid="74"/>
                                        </p:tgtEl>
                                        <p:attrNameLst>
                                          <p:attrName>style.visibility</p:attrName>
                                        </p:attrNameLst>
                                      </p:cBhvr>
                                      <p:to>
                                        <p:strVal val="visible"/>
                                      </p:to>
                                    </p:set>
                                    <p:anim calcmode="lin" valueType="num">
                                      <p:cBhvr>
                                        <p:cTn id="52" dur="500" fill="hold"/>
                                        <p:tgtEl>
                                          <p:spTgt spid="74"/>
                                        </p:tgtEl>
                                        <p:attrNameLst>
                                          <p:attrName>ppt_w</p:attrName>
                                        </p:attrNameLst>
                                      </p:cBhvr>
                                      <p:tavLst>
                                        <p:tav tm="0">
                                          <p:val>
                                            <p:fltVal val="0"/>
                                          </p:val>
                                        </p:tav>
                                        <p:tav tm="100000">
                                          <p:val>
                                            <p:strVal val="#ppt_w"/>
                                          </p:val>
                                        </p:tav>
                                      </p:tavLst>
                                    </p:anim>
                                    <p:anim calcmode="lin" valueType="num">
                                      <p:cBhvr>
                                        <p:cTn id="53" dur="500" fill="hold"/>
                                        <p:tgtEl>
                                          <p:spTgt spid="74"/>
                                        </p:tgtEl>
                                        <p:attrNameLst>
                                          <p:attrName>ppt_h</p:attrName>
                                        </p:attrNameLst>
                                      </p:cBhvr>
                                      <p:tavLst>
                                        <p:tav tm="0">
                                          <p:val>
                                            <p:fltVal val="0"/>
                                          </p:val>
                                        </p:tav>
                                        <p:tav tm="100000">
                                          <p:val>
                                            <p:strVal val="#ppt_h"/>
                                          </p:val>
                                        </p:tav>
                                      </p:tavLst>
                                    </p:anim>
                                    <p:animEffect transition="in" filter="fade">
                                      <p:cBhvr>
                                        <p:cTn id="54" dur="500"/>
                                        <p:tgtEl>
                                          <p:spTgt spid="74"/>
                                        </p:tgtEl>
                                      </p:cBhvr>
                                    </p:animEffect>
                                  </p:childTnLst>
                                </p:cTn>
                              </p:par>
                              <p:par>
                                <p:cTn id="55" presetID="10" presetClass="entr" presetSubtype="0" repeatCount="indefinite" fill="hold" grpId="0" nodeType="with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fade">
                                      <p:cBhvr>
                                        <p:cTn id="57" dur="500"/>
                                        <p:tgtEl>
                                          <p:spTgt spid="6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fade">
                                      <p:cBhvr>
                                        <p:cTn id="60" dur="500"/>
                                        <p:tgtEl>
                                          <p:spTgt spid="67"/>
                                        </p:tgtEl>
                                      </p:cBhvr>
                                    </p:animEffect>
                                  </p:childTnLst>
                                </p:cTn>
                              </p:par>
                              <p:par>
                                <p:cTn id="61" presetID="10" presetClass="entr" presetSubtype="0" repeatCount="indefinite"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fade">
                                      <p:cBhvr>
                                        <p:cTn id="63" dur="500"/>
                                        <p:tgtEl>
                                          <p:spTgt spid="7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fade">
                                      <p:cBhvr>
                                        <p:cTn id="66" dur="500"/>
                                        <p:tgtEl>
                                          <p:spTgt spid="69"/>
                                        </p:tgtEl>
                                      </p:cBhvr>
                                    </p:animEffect>
                                  </p:childTnLst>
                                </p:cTn>
                              </p:par>
                              <p:par>
                                <p:cTn id="67" presetID="10" presetClass="entr" presetSubtype="0" repeatCount="indefinite" fill="hold" grpId="0" nodeType="withEffect">
                                  <p:stCondLst>
                                    <p:cond delay="0"/>
                                  </p:stCondLst>
                                  <p:childTnLst>
                                    <p:set>
                                      <p:cBhvr>
                                        <p:cTn id="68" dur="1" fill="hold">
                                          <p:stCondLst>
                                            <p:cond delay="0"/>
                                          </p:stCondLst>
                                        </p:cTn>
                                        <p:tgtEl>
                                          <p:spTgt spid="72"/>
                                        </p:tgtEl>
                                        <p:attrNameLst>
                                          <p:attrName>style.visibility</p:attrName>
                                        </p:attrNameLst>
                                      </p:cBhvr>
                                      <p:to>
                                        <p:strVal val="visible"/>
                                      </p:to>
                                    </p:set>
                                    <p:animEffect transition="in" filter="fade">
                                      <p:cBhvr>
                                        <p:cTn id="69" dur="500"/>
                                        <p:tgtEl>
                                          <p:spTgt spid="7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1"/>
                                        </p:tgtEl>
                                        <p:attrNameLst>
                                          <p:attrName>style.visibility</p:attrName>
                                        </p:attrNameLst>
                                      </p:cBhvr>
                                      <p:to>
                                        <p:strVal val="visible"/>
                                      </p:to>
                                    </p:set>
                                    <p:animEffect transition="in" filter="fade">
                                      <p:cBhvr>
                                        <p:cTn id="72" dur="500"/>
                                        <p:tgtEl>
                                          <p:spTgt spid="71"/>
                                        </p:tgtEl>
                                      </p:cBhvr>
                                    </p:animEffect>
                                  </p:childTnLst>
                                </p:cTn>
                              </p:par>
                              <p:par>
                                <p:cTn id="73" presetID="10" presetClass="entr" presetSubtype="0" repeatCount="indefinite" fill="hold" grpId="0" nodeType="with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fade">
                                      <p:cBhvr>
                                        <p:cTn id="75" dur="500"/>
                                        <p:tgtEl>
                                          <p:spTgt spid="7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3"/>
                                        </p:tgtEl>
                                        <p:attrNameLst>
                                          <p:attrName>style.visibility</p:attrName>
                                        </p:attrNameLst>
                                      </p:cBhvr>
                                      <p:to>
                                        <p:strVal val="visible"/>
                                      </p:to>
                                    </p:set>
                                    <p:animEffect transition="in" filter="fade">
                                      <p:cBhvr>
                                        <p:cTn id="78" dur="500"/>
                                        <p:tgtEl>
                                          <p:spTgt spid="7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91"/>
                                        </p:tgtEl>
                                        <p:attrNameLst>
                                          <p:attrName>style.visibility</p:attrName>
                                        </p:attrNameLst>
                                      </p:cBhvr>
                                      <p:to>
                                        <p:strVal val="visible"/>
                                      </p:to>
                                    </p:set>
                                    <p:animEffect transition="in" filter="wipe(left)">
                                      <p:cBhvr>
                                        <p:cTn id="83" dur="500"/>
                                        <p:tgtEl>
                                          <p:spTgt spid="91"/>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93"/>
                                        </p:tgtEl>
                                        <p:attrNameLst>
                                          <p:attrName>style.visibility</p:attrName>
                                        </p:attrNameLst>
                                      </p:cBhvr>
                                      <p:to>
                                        <p:strVal val="visible"/>
                                      </p:to>
                                    </p:set>
                                    <p:animEffect transition="in" filter="wipe(left)">
                                      <p:cBhvr>
                                        <p:cTn id="86" dur="500"/>
                                        <p:tgtEl>
                                          <p:spTgt spid="93"/>
                                        </p:tgtEl>
                                      </p:cBhvr>
                                    </p:animEffect>
                                  </p:childTnLst>
                                </p:cTn>
                              </p:par>
                            </p:childTnLst>
                          </p:cTn>
                        </p:par>
                        <p:par>
                          <p:cTn id="87" fill="hold">
                            <p:stCondLst>
                              <p:cond delay="500"/>
                            </p:stCondLst>
                            <p:childTnLst>
                              <p:par>
                                <p:cTn id="88" presetID="53" presetClass="entr" presetSubtype="16" fill="hold" nodeType="afterEffect">
                                  <p:stCondLst>
                                    <p:cond delay="0"/>
                                  </p:stCondLst>
                                  <p:childTnLst>
                                    <p:set>
                                      <p:cBhvr>
                                        <p:cTn id="89" dur="1" fill="hold">
                                          <p:stCondLst>
                                            <p:cond delay="0"/>
                                          </p:stCondLst>
                                        </p:cTn>
                                        <p:tgtEl>
                                          <p:spTgt spid="140"/>
                                        </p:tgtEl>
                                        <p:attrNameLst>
                                          <p:attrName>style.visibility</p:attrName>
                                        </p:attrNameLst>
                                      </p:cBhvr>
                                      <p:to>
                                        <p:strVal val="visible"/>
                                      </p:to>
                                    </p:set>
                                    <p:anim calcmode="lin" valueType="num">
                                      <p:cBhvr>
                                        <p:cTn id="90" dur="500" fill="hold"/>
                                        <p:tgtEl>
                                          <p:spTgt spid="140"/>
                                        </p:tgtEl>
                                        <p:attrNameLst>
                                          <p:attrName>ppt_w</p:attrName>
                                        </p:attrNameLst>
                                      </p:cBhvr>
                                      <p:tavLst>
                                        <p:tav tm="0">
                                          <p:val>
                                            <p:fltVal val="0"/>
                                          </p:val>
                                        </p:tav>
                                        <p:tav tm="100000">
                                          <p:val>
                                            <p:strVal val="#ppt_w"/>
                                          </p:val>
                                        </p:tav>
                                      </p:tavLst>
                                    </p:anim>
                                    <p:anim calcmode="lin" valueType="num">
                                      <p:cBhvr>
                                        <p:cTn id="91" dur="500" fill="hold"/>
                                        <p:tgtEl>
                                          <p:spTgt spid="140"/>
                                        </p:tgtEl>
                                        <p:attrNameLst>
                                          <p:attrName>ppt_h</p:attrName>
                                        </p:attrNameLst>
                                      </p:cBhvr>
                                      <p:tavLst>
                                        <p:tav tm="0">
                                          <p:val>
                                            <p:fltVal val="0"/>
                                          </p:val>
                                        </p:tav>
                                        <p:tav tm="100000">
                                          <p:val>
                                            <p:strVal val="#ppt_h"/>
                                          </p:val>
                                        </p:tav>
                                      </p:tavLst>
                                    </p:anim>
                                    <p:animEffect transition="in" filter="fade">
                                      <p:cBhvr>
                                        <p:cTn id="92" dur="500"/>
                                        <p:tgtEl>
                                          <p:spTgt spid="14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102"/>
                                        </p:tgtEl>
                                        <p:attrNameLst>
                                          <p:attrName>style.visibility</p:attrName>
                                        </p:attrNameLst>
                                      </p:cBhvr>
                                      <p:to>
                                        <p:strVal val="visible"/>
                                      </p:to>
                                    </p:set>
                                    <p:animEffect transition="in" filter="wipe(up)">
                                      <p:cBhvr>
                                        <p:cTn id="97" dur="500"/>
                                        <p:tgtEl>
                                          <p:spTgt spid="102"/>
                                        </p:tgtEl>
                                      </p:cBhvr>
                                    </p:animEffect>
                                  </p:childTnLst>
                                </p:cTn>
                              </p:par>
                            </p:childTnLst>
                          </p:cTn>
                        </p:par>
                        <p:par>
                          <p:cTn id="98" fill="hold">
                            <p:stCondLst>
                              <p:cond delay="500"/>
                            </p:stCondLst>
                            <p:childTnLst>
                              <p:par>
                                <p:cTn id="99" presetID="22" presetClass="entr" presetSubtype="1" fill="hold" nodeType="afterEffect">
                                  <p:stCondLst>
                                    <p:cond delay="0"/>
                                  </p:stCondLst>
                                  <p:childTnLst>
                                    <p:set>
                                      <p:cBhvr>
                                        <p:cTn id="100" dur="1" fill="hold">
                                          <p:stCondLst>
                                            <p:cond delay="0"/>
                                          </p:stCondLst>
                                        </p:cTn>
                                        <p:tgtEl>
                                          <p:spTgt spid="101"/>
                                        </p:tgtEl>
                                        <p:attrNameLst>
                                          <p:attrName>style.visibility</p:attrName>
                                        </p:attrNameLst>
                                      </p:cBhvr>
                                      <p:to>
                                        <p:strVal val="visible"/>
                                      </p:to>
                                    </p:set>
                                    <p:animEffect transition="in" filter="wipe(up)">
                                      <p:cBhvr>
                                        <p:cTn id="101" dur="500"/>
                                        <p:tgtEl>
                                          <p:spTgt spid="101"/>
                                        </p:tgtEl>
                                      </p:cBhvr>
                                    </p:animEffect>
                                  </p:childTnLst>
                                </p:cTn>
                              </p:par>
                            </p:childTnLst>
                          </p:cTn>
                        </p:par>
                        <p:par>
                          <p:cTn id="102" fill="hold">
                            <p:stCondLst>
                              <p:cond delay="1000"/>
                            </p:stCondLst>
                            <p:childTnLst>
                              <p:par>
                                <p:cTn id="103" presetID="12" presetClass="entr" presetSubtype="8" fill="hold" grpId="0" nodeType="afterEffect">
                                  <p:stCondLst>
                                    <p:cond delay="0"/>
                                  </p:stCondLst>
                                  <p:childTnLst>
                                    <p:set>
                                      <p:cBhvr>
                                        <p:cTn id="104" dur="1" fill="hold">
                                          <p:stCondLst>
                                            <p:cond delay="0"/>
                                          </p:stCondLst>
                                        </p:cTn>
                                        <p:tgtEl>
                                          <p:spTgt spid="141"/>
                                        </p:tgtEl>
                                        <p:attrNameLst>
                                          <p:attrName>style.visibility</p:attrName>
                                        </p:attrNameLst>
                                      </p:cBhvr>
                                      <p:to>
                                        <p:strVal val="visible"/>
                                      </p:to>
                                    </p:set>
                                    <p:anim calcmode="lin" valueType="num">
                                      <p:cBhvr additive="base">
                                        <p:cTn id="105" dur="500"/>
                                        <p:tgtEl>
                                          <p:spTgt spid="141"/>
                                        </p:tgtEl>
                                        <p:attrNameLst>
                                          <p:attrName>ppt_x</p:attrName>
                                        </p:attrNameLst>
                                      </p:cBhvr>
                                      <p:tavLst>
                                        <p:tav tm="0">
                                          <p:val>
                                            <p:strVal val="#ppt_x-#ppt_w*1.125000"/>
                                          </p:val>
                                        </p:tav>
                                        <p:tav tm="100000">
                                          <p:val>
                                            <p:strVal val="#ppt_x"/>
                                          </p:val>
                                        </p:tav>
                                      </p:tavLst>
                                    </p:anim>
                                    <p:animEffect transition="in" filter="wipe(right)">
                                      <p:cBhvr>
                                        <p:cTn id="106" dur="500"/>
                                        <p:tgtEl>
                                          <p:spTgt spid="141"/>
                                        </p:tgtEl>
                                      </p:cBhvr>
                                    </p:animEffect>
                                  </p:childTnLst>
                                </p:cTn>
                              </p:par>
                              <p:par>
                                <p:cTn id="107" presetID="12" presetClass="entr" presetSubtype="8" fill="hold" grpId="0" nodeType="withEffect">
                                  <p:stCondLst>
                                    <p:cond delay="0"/>
                                  </p:stCondLst>
                                  <p:childTnLst>
                                    <p:set>
                                      <p:cBhvr>
                                        <p:cTn id="108" dur="1" fill="hold">
                                          <p:stCondLst>
                                            <p:cond delay="0"/>
                                          </p:stCondLst>
                                        </p:cTn>
                                        <p:tgtEl>
                                          <p:spTgt spid="142"/>
                                        </p:tgtEl>
                                        <p:attrNameLst>
                                          <p:attrName>style.visibility</p:attrName>
                                        </p:attrNameLst>
                                      </p:cBhvr>
                                      <p:to>
                                        <p:strVal val="visible"/>
                                      </p:to>
                                    </p:set>
                                    <p:anim calcmode="lin" valueType="num">
                                      <p:cBhvr additive="base">
                                        <p:cTn id="109" dur="500"/>
                                        <p:tgtEl>
                                          <p:spTgt spid="142"/>
                                        </p:tgtEl>
                                        <p:attrNameLst>
                                          <p:attrName>ppt_x</p:attrName>
                                        </p:attrNameLst>
                                      </p:cBhvr>
                                      <p:tavLst>
                                        <p:tav tm="0">
                                          <p:val>
                                            <p:strVal val="#ppt_x-#ppt_w*1.125000"/>
                                          </p:val>
                                        </p:tav>
                                        <p:tav tm="100000">
                                          <p:val>
                                            <p:strVal val="#ppt_x"/>
                                          </p:val>
                                        </p:tav>
                                      </p:tavLst>
                                    </p:anim>
                                    <p:animEffect transition="in" filter="wipe(right)">
                                      <p:cBhvr>
                                        <p:cTn id="110" dur="500"/>
                                        <p:tgtEl>
                                          <p:spTgt spid="142"/>
                                        </p:tgtEl>
                                      </p:cBhvr>
                                    </p:animEffect>
                                  </p:childTnLst>
                                </p:cTn>
                              </p:par>
                              <p:par>
                                <p:cTn id="111" presetID="12" presetClass="entr" presetSubtype="8" fill="hold" grpId="0" nodeType="withEffect">
                                  <p:stCondLst>
                                    <p:cond delay="0"/>
                                  </p:stCondLst>
                                  <p:childTnLst>
                                    <p:set>
                                      <p:cBhvr>
                                        <p:cTn id="112" dur="1" fill="hold">
                                          <p:stCondLst>
                                            <p:cond delay="0"/>
                                          </p:stCondLst>
                                        </p:cTn>
                                        <p:tgtEl>
                                          <p:spTgt spid="143"/>
                                        </p:tgtEl>
                                        <p:attrNameLst>
                                          <p:attrName>style.visibility</p:attrName>
                                        </p:attrNameLst>
                                      </p:cBhvr>
                                      <p:to>
                                        <p:strVal val="visible"/>
                                      </p:to>
                                    </p:set>
                                    <p:anim calcmode="lin" valueType="num">
                                      <p:cBhvr additive="base">
                                        <p:cTn id="113" dur="500"/>
                                        <p:tgtEl>
                                          <p:spTgt spid="143"/>
                                        </p:tgtEl>
                                        <p:attrNameLst>
                                          <p:attrName>ppt_x</p:attrName>
                                        </p:attrNameLst>
                                      </p:cBhvr>
                                      <p:tavLst>
                                        <p:tav tm="0">
                                          <p:val>
                                            <p:strVal val="#ppt_x-#ppt_w*1.125000"/>
                                          </p:val>
                                        </p:tav>
                                        <p:tav tm="100000">
                                          <p:val>
                                            <p:strVal val="#ppt_x"/>
                                          </p:val>
                                        </p:tav>
                                      </p:tavLst>
                                    </p:anim>
                                    <p:animEffect transition="in" filter="wipe(right)">
                                      <p:cBhvr>
                                        <p:cTn id="114" dur="500"/>
                                        <p:tgtEl>
                                          <p:spTgt spid="143"/>
                                        </p:tgtEl>
                                      </p:cBhvr>
                                    </p:animEffect>
                                  </p:childTnLst>
                                </p:cTn>
                              </p:par>
                              <p:par>
                                <p:cTn id="115" presetID="12" presetClass="entr" presetSubtype="8" fill="hold" grpId="0" nodeType="withEffect">
                                  <p:stCondLst>
                                    <p:cond delay="0"/>
                                  </p:stCondLst>
                                  <p:childTnLst>
                                    <p:set>
                                      <p:cBhvr>
                                        <p:cTn id="116" dur="1" fill="hold">
                                          <p:stCondLst>
                                            <p:cond delay="0"/>
                                          </p:stCondLst>
                                        </p:cTn>
                                        <p:tgtEl>
                                          <p:spTgt spid="144"/>
                                        </p:tgtEl>
                                        <p:attrNameLst>
                                          <p:attrName>style.visibility</p:attrName>
                                        </p:attrNameLst>
                                      </p:cBhvr>
                                      <p:to>
                                        <p:strVal val="visible"/>
                                      </p:to>
                                    </p:set>
                                    <p:anim calcmode="lin" valueType="num">
                                      <p:cBhvr additive="base">
                                        <p:cTn id="117" dur="500"/>
                                        <p:tgtEl>
                                          <p:spTgt spid="144"/>
                                        </p:tgtEl>
                                        <p:attrNameLst>
                                          <p:attrName>ppt_x</p:attrName>
                                        </p:attrNameLst>
                                      </p:cBhvr>
                                      <p:tavLst>
                                        <p:tav tm="0">
                                          <p:val>
                                            <p:strVal val="#ppt_x-#ppt_w*1.125000"/>
                                          </p:val>
                                        </p:tav>
                                        <p:tav tm="100000">
                                          <p:val>
                                            <p:strVal val="#ppt_x"/>
                                          </p:val>
                                        </p:tav>
                                      </p:tavLst>
                                    </p:anim>
                                    <p:animEffect transition="in" filter="wipe(right)">
                                      <p:cBhvr>
                                        <p:cTn id="11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91" grpId="0" animBg="1"/>
      <p:bldP spid="93" grpId="0"/>
      <p:bldP spid="102" grpId="0"/>
      <p:bldP spid="141" grpId="0" animBg="1"/>
      <p:bldP spid="142" grpId="0" animBg="1"/>
      <p:bldP spid="143" grpId="0" animBg="1"/>
      <p:bldP spid="1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下矢印 30">
            <a:extLst>
              <a:ext uri="{FF2B5EF4-FFF2-40B4-BE49-F238E27FC236}">
                <a16:creationId xmlns:a16="http://schemas.microsoft.com/office/drawing/2014/main" id="{AC7727E5-9F19-F8D4-14C0-A437993964F0}"/>
              </a:ext>
            </a:extLst>
          </p:cNvPr>
          <p:cNvSpPr/>
          <p:nvPr/>
        </p:nvSpPr>
        <p:spPr>
          <a:xfrm>
            <a:off x="4614955" y="2446066"/>
            <a:ext cx="1499010" cy="1138265"/>
          </a:xfrm>
          <a:prstGeom prst="downArrow">
            <a:avLst/>
          </a:prstGeom>
          <a:solidFill>
            <a:srgbClr val="0070C0">
              <a:alpha val="2613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E59BD434-E679-E5EF-E024-E0A8A2A00DA4}"/>
              </a:ext>
            </a:extLst>
          </p:cNvPr>
          <p:cNvSpPr/>
          <p:nvPr/>
        </p:nvSpPr>
        <p:spPr>
          <a:xfrm>
            <a:off x="4614955" y="4021713"/>
            <a:ext cx="1499010" cy="1138265"/>
          </a:xfrm>
          <a:prstGeom prst="downArrow">
            <a:avLst/>
          </a:prstGeom>
          <a:solidFill>
            <a:srgbClr val="0070C0">
              <a:alpha val="2613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EDF5A4B-BD9D-7100-55BF-422B502E6EEC}"/>
              </a:ext>
            </a:extLst>
          </p:cNvPr>
          <p:cNvSpPr>
            <a:spLocks noGrp="1"/>
          </p:cNvSpPr>
          <p:nvPr>
            <p:ph type="title"/>
          </p:nvPr>
        </p:nvSpPr>
        <p:spPr/>
        <p:txBody>
          <a:bodyPr/>
          <a:lstStyle/>
          <a:p>
            <a:r>
              <a:rPr kumimoji="1" lang="ja-JP" altLang="en-US"/>
              <a:t>計算する方法</a:t>
            </a:r>
          </a:p>
        </p:txBody>
      </p:sp>
      <p:sp>
        <p:nvSpPr>
          <p:cNvPr id="3" name="スライド番号プレースホルダー 2">
            <a:extLst>
              <a:ext uri="{FF2B5EF4-FFF2-40B4-BE49-F238E27FC236}">
                <a16:creationId xmlns:a16="http://schemas.microsoft.com/office/drawing/2014/main" id="{91B5C167-4C5D-A462-8420-2946F6702141}"/>
              </a:ext>
            </a:extLst>
          </p:cNvPr>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sp>
        <p:nvSpPr>
          <p:cNvPr id="4" name="楕円 7">
            <a:extLst>
              <a:ext uri="{FF2B5EF4-FFF2-40B4-BE49-F238E27FC236}">
                <a16:creationId xmlns:a16="http://schemas.microsoft.com/office/drawing/2014/main" id="{7AF30F2B-D6C1-CBC4-DEB8-E6D111E74350}"/>
              </a:ext>
            </a:extLst>
          </p:cNvPr>
          <p:cNvSpPr/>
          <p:nvPr/>
        </p:nvSpPr>
        <p:spPr>
          <a:xfrm>
            <a:off x="4690576" y="2043124"/>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 name="楕円 7">
            <a:extLst>
              <a:ext uri="{FF2B5EF4-FFF2-40B4-BE49-F238E27FC236}">
                <a16:creationId xmlns:a16="http://schemas.microsoft.com/office/drawing/2014/main" id="{21544835-CB08-7CB9-95FB-35F62CBE407F}"/>
              </a:ext>
            </a:extLst>
          </p:cNvPr>
          <p:cNvSpPr/>
          <p:nvPr/>
        </p:nvSpPr>
        <p:spPr>
          <a:xfrm>
            <a:off x="5029829" y="2049611"/>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6" name="楕円 7">
            <a:extLst>
              <a:ext uri="{FF2B5EF4-FFF2-40B4-BE49-F238E27FC236}">
                <a16:creationId xmlns:a16="http://schemas.microsoft.com/office/drawing/2014/main" id="{6CEAD7A0-7377-4E25-E0C3-457B5D24D8AD}"/>
              </a:ext>
            </a:extLst>
          </p:cNvPr>
          <p:cNvSpPr/>
          <p:nvPr/>
        </p:nvSpPr>
        <p:spPr>
          <a:xfrm>
            <a:off x="5364460" y="2051309"/>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 name="楕円 6">
            <a:extLst>
              <a:ext uri="{FF2B5EF4-FFF2-40B4-BE49-F238E27FC236}">
                <a16:creationId xmlns:a16="http://schemas.microsoft.com/office/drawing/2014/main" id="{66C93E0E-845C-48A2-6BB2-D0B27D8AA935}"/>
              </a:ext>
            </a:extLst>
          </p:cNvPr>
          <p:cNvSpPr/>
          <p:nvPr/>
        </p:nvSpPr>
        <p:spPr>
          <a:xfrm>
            <a:off x="5699091" y="2049611"/>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8" name="楕円 7">
            <a:extLst>
              <a:ext uri="{FF2B5EF4-FFF2-40B4-BE49-F238E27FC236}">
                <a16:creationId xmlns:a16="http://schemas.microsoft.com/office/drawing/2014/main" id="{B6B93B0D-3FA9-AC1F-32E5-17351AA1EE91}"/>
              </a:ext>
            </a:extLst>
          </p:cNvPr>
          <p:cNvSpPr/>
          <p:nvPr/>
        </p:nvSpPr>
        <p:spPr>
          <a:xfrm>
            <a:off x="4648548" y="3602401"/>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9" name="楕円 6">
            <a:extLst>
              <a:ext uri="{FF2B5EF4-FFF2-40B4-BE49-F238E27FC236}">
                <a16:creationId xmlns:a16="http://schemas.microsoft.com/office/drawing/2014/main" id="{75F50A80-1A33-7176-E9BB-93EE94606C11}"/>
              </a:ext>
            </a:extLst>
          </p:cNvPr>
          <p:cNvSpPr/>
          <p:nvPr/>
        </p:nvSpPr>
        <p:spPr>
          <a:xfrm>
            <a:off x="4648548" y="3602400"/>
            <a:ext cx="322700" cy="337832"/>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0" name="楕円 7">
            <a:extLst>
              <a:ext uri="{FF2B5EF4-FFF2-40B4-BE49-F238E27FC236}">
                <a16:creationId xmlns:a16="http://schemas.microsoft.com/office/drawing/2014/main" id="{1626B976-AB8B-FE86-1346-D92D4D365250}"/>
              </a:ext>
            </a:extLst>
          </p:cNvPr>
          <p:cNvSpPr/>
          <p:nvPr/>
        </p:nvSpPr>
        <p:spPr>
          <a:xfrm>
            <a:off x="4987801" y="3608888"/>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 name="楕円 6">
            <a:extLst>
              <a:ext uri="{FF2B5EF4-FFF2-40B4-BE49-F238E27FC236}">
                <a16:creationId xmlns:a16="http://schemas.microsoft.com/office/drawing/2014/main" id="{08BE93C0-A1FC-8266-2662-21043E6D257A}"/>
              </a:ext>
            </a:extLst>
          </p:cNvPr>
          <p:cNvSpPr/>
          <p:nvPr/>
        </p:nvSpPr>
        <p:spPr>
          <a:xfrm>
            <a:off x="4987801" y="3608887"/>
            <a:ext cx="322700" cy="337832"/>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2" name="楕円 7">
            <a:extLst>
              <a:ext uri="{FF2B5EF4-FFF2-40B4-BE49-F238E27FC236}">
                <a16:creationId xmlns:a16="http://schemas.microsoft.com/office/drawing/2014/main" id="{A0288404-A144-161A-9969-80CF48494C66}"/>
              </a:ext>
            </a:extLst>
          </p:cNvPr>
          <p:cNvSpPr/>
          <p:nvPr/>
        </p:nvSpPr>
        <p:spPr>
          <a:xfrm>
            <a:off x="5322432" y="3610586"/>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3" name="楕円 6">
            <a:extLst>
              <a:ext uri="{FF2B5EF4-FFF2-40B4-BE49-F238E27FC236}">
                <a16:creationId xmlns:a16="http://schemas.microsoft.com/office/drawing/2014/main" id="{62EB9E29-1F47-1B71-AC77-E7A5924BB26C}"/>
              </a:ext>
            </a:extLst>
          </p:cNvPr>
          <p:cNvSpPr/>
          <p:nvPr/>
        </p:nvSpPr>
        <p:spPr>
          <a:xfrm>
            <a:off x="5322432" y="3608887"/>
            <a:ext cx="322700" cy="337832"/>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4" name="楕円 7">
            <a:extLst>
              <a:ext uri="{FF2B5EF4-FFF2-40B4-BE49-F238E27FC236}">
                <a16:creationId xmlns:a16="http://schemas.microsoft.com/office/drawing/2014/main" id="{0FAD9799-A8A1-8EF4-9F3A-97D3D0312CEA}"/>
              </a:ext>
            </a:extLst>
          </p:cNvPr>
          <p:cNvSpPr/>
          <p:nvPr/>
        </p:nvSpPr>
        <p:spPr>
          <a:xfrm>
            <a:off x="5696322" y="3609398"/>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5" name="楕円 6">
            <a:extLst>
              <a:ext uri="{FF2B5EF4-FFF2-40B4-BE49-F238E27FC236}">
                <a16:creationId xmlns:a16="http://schemas.microsoft.com/office/drawing/2014/main" id="{193843B2-5710-E2E1-10AE-09AC7E653AA0}"/>
              </a:ext>
            </a:extLst>
          </p:cNvPr>
          <p:cNvSpPr/>
          <p:nvPr/>
        </p:nvSpPr>
        <p:spPr>
          <a:xfrm>
            <a:off x="5699091" y="3608887"/>
            <a:ext cx="322700" cy="337832"/>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7" name="楕円 7">
            <a:extLst>
              <a:ext uri="{FF2B5EF4-FFF2-40B4-BE49-F238E27FC236}">
                <a16:creationId xmlns:a16="http://schemas.microsoft.com/office/drawing/2014/main" id="{9BABFA19-38DE-5CFF-6B9D-804D0BFE96C5}"/>
              </a:ext>
            </a:extLst>
          </p:cNvPr>
          <p:cNvSpPr/>
          <p:nvPr/>
        </p:nvSpPr>
        <p:spPr>
          <a:xfrm>
            <a:off x="4711331" y="5139761"/>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8" name="楕円 6">
            <a:extLst>
              <a:ext uri="{FF2B5EF4-FFF2-40B4-BE49-F238E27FC236}">
                <a16:creationId xmlns:a16="http://schemas.microsoft.com/office/drawing/2014/main" id="{B6B001A5-C1BB-EE51-C1E9-6DC98B009901}"/>
              </a:ext>
            </a:extLst>
          </p:cNvPr>
          <p:cNvSpPr/>
          <p:nvPr/>
        </p:nvSpPr>
        <p:spPr>
          <a:xfrm>
            <a:off x="5041760" y="5145306"/>
            <a:ext cx="322700" cy="337832"/>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9" name="楕円 7">
            <a:extLst>
              <a:ext uri="{FF2B5EF4-FFF2-40B4-BE49-F238E27FC236}">
                <a16:creationId xmlns:a16="http://schemas.microsoft.com/office/drawing/2014/main" id="{1B248A6F-1A56-F239-2CA2-2A02448D32E5}"/>
              </a:ext>
            </a:extLst>
          </p:cNvPr>
          <p:cNvSpPr/>
          <p:nvPr/>
        </p:nvSpPr>
        <p:spPr>
          <a:xfrm>
            <a:off x="5372189" y="5139760"/>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0" name="楕円 6">
            <a:extLst>
              <a:ext uri="{FF2B5EF4-FFF2-40B4-BE49-F238E27FC236}">
                <a16:creationId xmlns:a16="http://schemas.microsoft.com/office/drawing/2014/main" id="{9ECDBA23-7C11-E192-A7B2-D7217D8A77A5}"/>
              </a:ext>
            </a:extLst>
          </p:cNvPr>
          <p:cNvSpPr/>
          <p:nvPr/>
        </p:nvSpPr>
        <p:spPr>
          <a:xfrm>
            <a:off x="5702618" y="5139760"/>
            <a:ext cx="322700" cy="337832"/>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21" name="テキスト ボックス 20">
            <a:extLst>
              <a:ext uri="{FF2B5EF4-FFF2-40B4-BE49-F238E27FC236}">
                <a16:creationId xmlns:a16="http://schemas.microsoft.com/office/drawing/2014/main" id="{4CD8AAEB-8523-4A9C-FB4B-A92AB73108B6}"/>
              </a:ext>
            </a:extLst>
          </p:cNvPr>
          <p:cNvSpPr txBox="1"/>
          <p:nvPr/>
        </p:nvSpPr>
        <p:spPr>
          <a:xfrm>
            <a:off x="6095936" y="1988840"/>
            <a:ext cx="1736373" cy="523220"/>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量子ビットを</a:t>
            </a:r>
            <a:endParaRPr kumimoji="1" lang="en-US" altLang="ja-JP" sz="1400" dirty="0">
              <a:latin typeface="Meiryo" panose="020B0604030504040204" pitchFamily="34" charset="-128"/>
              <a:ea typeface="Meiryo" panose="020B0604030504040204" pitchFamily="34" charset="-128"/>
            </a:endParaRPr>
          </a:p>
          <a:p>
            <a:r>
              <a:rPr kumimoji="1" lang="ja-JP" altLang="en-US" sz="1400">
                <a:latin typeface="Meiryo" panose="020B0604030504040204" pitchFamily="34" charset="-128"/>
                <a:ea typeface="Meiryo" panose="020B0604030504040204" pitchFamily="34" charset="-128"/>
              </a:rPr>
              <a:t>初期状態</a:t>
            </a:r>
            <a:r>
              <a:rPr kumimoji="1" lang="en-US" altLang="ja-JP" sz="1400" dirty="0">
                <a:latin typeface="Meiryo" panose="020B0604030504040204" pitchFamily="34" charset="-128"/>
                <a:ea typeface="Meiryo" panose="020B0604030504040204" pitchFamily="34" charset="-128"/>
              </a:rPr>
              <a:t> 0 </a:t>
            </a:r>
            <a:r>
              <a:rPr kumimoji="1" lang="ja-JP" altLang="en-US" sz="1400">
                <a:latin typeface="Meiryo" panose="020B0604030504040204" pitchFamily="34" charset="-128"/>
                <a:ea typeface="Meiryo" panose="020B0604030504040204" pitchFamily="34" charset="-128"/>
              </a:rPr>
              <a:t>にする</a:t>
            </a:r>
            <a:r>
              <a:rPr kumimoji="1" lang="en-US" altLang="ja-JP" sz="1400" dirty="0">
                <a:latin typeface="Meiryo" panose="020B0604030504040204" pitchFamily="34" charset="-128"/>
                <a:ea typeface="Meiryo" panose="020B0604030504040204" pitchFamily="34" charset="-128"/>
              </a:rPr>
              <a:t> </a:t>
            </a:r>
            <a:endParaRPr kumimoji="1" lang="ja-JP" altLang="en-US" sz="1400">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4900EA58-CC4A-F518-1A74-A7717B30B46C}"/>
              </a:ext>
            </a:extLst>
          </p:cNvPr>
          <p:cNvSpPr txBox="1"/>
          <p:nvPr/>
        </p:nvSpPr>
        <p:spPr>
          <a:xfrm>
            <a:off x="6095936" y="3545065"/>
            <a:ext cx="2040943" cy="523220"/>
          </a:xfrm>
          <a:prstGeom prst="rect">
            <a:avLst/>
          </a:prstGeom>
          <a:noFill/>
        </p:spPr>
        <p:txBody>
          <a:bodyPr wrap="none" rtlCol="0">
            <a:spAutoFit/>
          </a:bodyPr>
          <a:lstStyle/>
          <a:p>
            <a:r>
              <a:rPr lang="ja-JP" altLang="en-US" sz="1400">
                <a:latin typeface="Meiryo" panose="020B0604030504040204" pitchFamily="34" charset="-128"/>
                <a:ea typeface="Meiryo" panose="020B0604030504040204" pitchFamily="34" charset="-128"/>
              </a:rPr>
              <a:t>マイクロ</a:t>
            </a:r>
            <a:r>
              <a:rPr kumimoji="1" lang="ja-JP" altLang="en-US" sz="1400">
                <a:latin typeface="Meiryo" panose="020B0604030504040204" pitchFamily="34" charset="-128"/>
                <a:ea typeface="Meiryo" panose="020B0604030504040204" pitchFamily="34" charset="-128"/>
              </a:rPr>
              <a:t>波を照射し</a:t>
            </a:r>
            <a:endParaRPr kumimoji="1" lang="en-US" altLang="ja-JP" sz="1400" dirty="0">
              <a:latin typeface="Meiryo" panose="020B0604030504040204" pitchFamily="34" charset="-128"/>
              <a:ea typeface="Meiryo" panose="020B0604030504040204" pitchFamily="34" charset="-128"/>
            </a:endParaRPr>
          </a:p>
          <a:p>
            <a:r>
              <a:rPr kumimoji="1" lang="ja-JP" altLang="en-US" sz="1400" b="1" u="sng">
                <a:solidFill>
                  <a:schemeClr val="accent6">
                    <a:lumMod val="75000"/>
                  </a:schemeClr>
                </a:solidFill>
                <a:latin typeface="Meiryo" panose="020B0604030504040204" pitchFamily="34" charset="-128"/>
                <a:ea typeface="Meiryo" panose="020B0604030504040204" pitchFamily="34" charset="-128"/>
              </a:rPr>
              <a:t>量子ビットを操作</a:t>
            </a:r>
            <a:r>
              <a:rPr kumimoji="1" lang="ja-JP" altLang="en-US" sz="1400">
                <a:latin typeface="Meiryo" panose="020B0604030504040204" pitchFamily="34" charset="-128"/>
                <a:ea typeface="Meiryo" panose="020B0604030504040204" pitchFamily="34" charset="-128"/>
              </a:rPr>
              <a:t>する</a:t>
            </a:r>
            <a:r>
              <a:rPr kumimoji="1" lang="en-US" altLang="ja-JP" sz="1400" dirty="0">
                <a:latin typeface="Meiryo" panose="020B0604030504040204" pitchFamily="34" charset="-128"/>
                <a:ea typeface="Meiryo" panose="020B0604030504040204" pitchFamily="34" charset="-128"/>
              </a:rPr>
              <a:t> </a:t>
            </a:r>
            <a:endParaRPr kumimoji="1" lang="ja-JP" altLang="en-US" sz="1400">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44BA0C2B-BC1F-3C4A-9B95-E4DB01B610E5}"/>
              </a:ext>
            </a:extLst>
          </p:cNvPr>
          <p:cNvSpPr txBox="1"/>
          <p:nvPr/>
        </p:nvSpPr>
        <p:spPr>
          <a:xfrm>
            <a:off x="6095936" y="5053571"/>
            <a:ext cx="1620957" cy="523220"/>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測定することで</a:t>
            </a:r>
            <a:endParaRPr kumimoji="1" lang="en-US" altLang="ja-JP" sz="1400"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結果を確定させる</a:t>
            </a:r>
            <a:endParaRPr kumimoji="1" lang="ja-JP" altLang="en-US" sz="1400">
              <a:latin typeface="Meiryo" panose="020B0604030504040204" pitchFamily="34" charset="-128"/>
              <a:ea typeface="Meiryo" panose="020B0604030504040204" pitchFamily="34" charset="-128"/>
            </a:endParaRPr>
          </a:p>
        </p:txBody>
      </p:sp>
      <p:sp>
        <p:nvSpPr>
          <p:cNvPr id="24" name="フリーフォーム 23">
            <a:extLst>
              <a:ext uri="{FF2B5EF4-FFF2-40B4-BE49-F238E27FC236}">
                <a16:creationId xmlns:a16="http://schemas.microsoft.com/office/drawing/2014/main" id="{103C1D75-A282-8F60-1E3E-3D1E38655F5F}"/>
              </a:ext>
            </a:extLst>
          </p:cNvPr>
          <p:cNvSpPr/>
          <p:nvPr/>
        </p:nvSpPr>
        <p:spPr>
          <a:xfrm rot="5400000">
            <a:off x="4503232" y="3174657"/>
            <a:ext cx="613330" cy="160913"/>
          </a:xfrm>
          <a:custGeom>
            <a:avLst/>
            <a:gdLst>
              <a:gd name="connsiteX0" fmla="*/ 0 w 1361287"/>
              <a:gd name="connsiteY0" fmla="*/ 240632 h 419387"/>
              <a:gd name="connsiteX1" fmla="*/ 130628 w 1361287"/>
              <a:gd name="connsiteY1" fmla="*/ 41251 h 419387"/>
              <a:gd name="connsiteX2" fmla="*/ 378135 w 1361287"/>
              <a:gd name="connsiteY2" fmla="*/ 419387 h 419387"/>
              <a:gd name="connsiteX3" fmla="*/ 605016 w 1361287"/>
              <a:gd name="connsiteY3" fmla="*/ 34376 h 419387"/>
              <a:gd name="connsiteX4" fmla="*/ 790646 w 1361287"/>
              <a:gd name="connsiteY4" fmla="*/ 398761 h 419387"/>
              <a:gd name="connsiteX5" fmla="*/ 990027 w 1361287"/>
              <a:gd name="connsiteY5" fmla="*/ 0 h 419387"/>
              <a:gd name="connsiteX6" fmla="*/ 1216908 w 1361287"/>
              <a:gd name="connsiteY6" fmla="*/ 378136 h 419387"/>
              <a:gd name="connsiteX7" fmla="*/ 1361287 w 1361287"/>
              <a:gd name="connsiteY7" fmla="*/ 13751 h 419387"/>
              <a:gd name="connsiteX8" fmla="*/ 1361287 w 1361287"/>
              <a:gd name="connsiteY8" fmla="*/ 13751 h 419387"/>
              <a:gd name="connsiteX9" fmla="*/ 1361287 w 1361287"/>
              <a:gd name="connsiteY9" fmla="*/ 13751 h 419387"/>
              <a:gd name="connsiteX0" fmla="*/ 0 w 1361287"/>
              <a:gd name="connsiteY0" fmla="*/ 382001 h 560756"/>
              <a:gd name="connsiteX1" fmla="*/ 130628 w 1361287"/>
              <a:gd name="connsiteY1" fmla="*/ 182620 h 560756"/>
              <a:gd name="connsiteX2" fmla="*/ 378135 w 1361287"/>
              <a:gd name="connsiteY2" fmla="*/ 560756 h 560756"/>
              <a:gd name="connsiteX3" fmla="*/ 630066 w 1361287"/>
              <a:gd name="connsiteY3" fmla="*/ 1 h 560756"/>
              <a:gd name="connsiteX4" fmla="*/ 790646 w 1361287"/>
              <a:gd name="connsiteY4" fmla="*/ 540130 h 560756"/>
              <a:gd name="connsiteX5" fmla="*/ 990027 w 1361287"/>
              <a:gd name="connsiteY5" fmla="*/ 141369 h 560756"/>
              <a:gd name="connsiteX6" fmla="*/ 1216908 w 1361287"/>
              <a:gd name="connsiteY6" fmla="*/ 519505 h 560756"/>
              <a:gd name="connsiteX7" fmla="*/ 1361287 w 1361287"/>
              <a:gd name="connsiteY7" fmla="*/ 155120 h 560756"/>
              <a:gd name="connsiteX8" fmla="*/ 1361287 w 1361287"/>
              <a:gd name="connsiteY8" fmla="*/ 155120 h 560756"/>
              <a:gd name="connsiteX9" fmla="*/ 1361287 w 1361287"/>
              <a:gd name="connsiteY9" fmla="*/ 155120 h 560756"/>
              <a:gd name="connsiteX0" fmla="*/ 0 w 1837170"/>
              <a:gd name="connsiteY0" fmla="*/ 382001 h 560756"/>
              <a:gd name="connsiteX1" fmla="*/ 130628 w 1837170"/>
              <a:gd name="connsiteY1" fmla="*/ 182620 h 560756"/>
              <a:gd name="connsiteX2" fmla="*/ 378135 w 1837170"/>
              <a:gd name="connsiteY2" fmla="*/ 560756 h 560756"/>
              <a:gd name="connsiteX3" fmla="*/ 630066 w 1837170"/>
              <a:gd name="connsiteY3" fmla="*/ 1 h 560756"/>
              <a:gd name="connsiteX4" fmla="*/ 790646 w 1837170"/>
              <a:gd name="connsiteY4" fmla="*/ 540130 h 560756"/>
              <a:gd name="connsiteX5" fmla="*/ 990027 w 1837170"/>
              <a:gd name="connsiteY5" fmla="*/ 141369 h 560756"/>
              <a:gd name="connsiteX6" fmla="*/ 1216908 w 1837170"/>
              <a:gd name="connsiteY6" fmla="*/ 519505 h 560756"/>
              <a:gd name="connsiteX7" fmla="*/ 1361287 w 1837170"/>
              <a:gd name="connsiteY7" fmla="*/ 155120 h 560756"/>
              <a:gd name="connsiteX8" fmla="*/ 1361287 w 1837170"/>
              <a:gd name="connsiteY8" fmla="*/ 155120 h 560756"/>
              <a:gd name="connsiteX9" fmla="*/ 1837170 w 1837170"/>
              <a:gd name="connsiteY9" fmla="*/ 171095 h 560756"/>
              <a:gd name="connsiteX0" fmla="*/ 0 w 1762034"/>
              <a:gd name="connsiteY0" fmla="*/ 382001 h 560756"/>
              <a:gd name="connsiteX1" fmla="*/ 130628 w 1762034"/>
              <a:gd name="connsiteY1" fmla="*/ 182620 h 560756"/>
              <a:gd name="connsiteX2" fmla="*/ 378135 w 1762034"/>
              <a:gd name="connsiteY2" fmla="*/ 560756 h 560756"/>
              <a:gd name="connsiteX3" fmla="*/ 630066 w 1762034"/>
              <a:gd name="connsiteY3" fmla="*/ 1 h 560756"/>
              <a:gd name="connsiteX4" fmla="*/ 790646 w 1762034"/>
              <a:gd name="connsiteY4" fmla="*/ 540130 h 560756"/>
              <a:gd name="connsiteX5" fmla="*/ 990027 w 1762034"/>
              <a:gd name="connsiteY5" fmla="*/ 141369 h 560756"/>
              <a:gd name="connsiteX6" fmla="*/ 1216908 w 1762034"/>
              <a:gd name="connsiteY6" fmla="*/ 519505 h 560756"/>
              <a:gd name="connsiteX7" fmla="*/ 1361287 w 1762034"/>
              <a:gd name="connsiteY7" fmla="*/ 155120 h 560756"/>
              <a:gd name="connsiteX8" fmla="*/ 1361287 w 1762034"/>
              <a:gd name="connsiteY8" fmla="*/ 155120 h 560756"/>
              <a:gd name="connsiteX9" fmla="*/ 1762035 w 1762034"/>
              <a:gd name="connsiteY9" fmla="*/ 346837 h 56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2034" h="560756">
                <a:moveTo>
                  <a:pt x="0" y="382001"/>
                </a:moveTo>
                <a:lnTo>
                  <a:pt x="130628" y="182620"/>
                </a:lnTo>
                <a:lnTo>
                  <a:pt x="378135" y="560756"/>
                </a:lnTo>
                <a:lnTo>
                  <a:pt x="630066" y="1"/>
                </a:lnTo>
                <a:lnTo>
                  <a:pt x="790646" y="540130"/>
                </a:lnTo>
                <a:lnTo>
                  <a:pt x="990027" y="141369"/>
                </a:lnTo>
                <a:lnTo>
                  <a:pt x="1216908" y="519505"/>
                </a:lnTo>
                <a:lnTo>
                  <a:pt x="1361287" y="155120"/>
                </a:lnTo>
                <a:lnTo>
                  <a:pt x="1361287" y="155120"/>
                </a:lnTo>
                <a:lnTo>
                  <a:pt x="1762035" y="346837"/>
                </a:lnTo>
              </a:path>
            </a:pathLst>
          </a:custGeom>
          <a:noFill/>
          <a:ln>
            <a:solidFill>
              <a:srgbClr val="E46C0A"/>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フリーフォーム 24">
            <a:extLst>
              <a:ext uri="{FF2B5EF4-FFF2-40B4-BE49-F238E27FC236}">
                <a16:creationId xmlns:a16="http://schemas.microsoft.com/office/drawing/2014/main" id="{D6BE977E-D1EC-8C42-63BD-C6AF7C754248}"/>
              </a:ext>
            </a:extLst>
          </p:cNvPr>
          <p:cNvSpPr/>
          <p:nvPr/>
        </p:nvSpPr>
        <p:spPr>
          <a:xfrm rot="5400000">
            <a:off x="4842485" y="3174657"/>
            <a:ext cx="613330" cy="160913"/>
          </a:xfrm>
          <a:custGeom>
            <a:avLst/>
            <a:gdLst>
              <a:gd name="connsiteX0" fmla="*/ 0 w 1361287"/>
              <a:gd name="connsiteY0" fmla="*/ 240632 h 419387"/>
              <a:gd name="connsiteX1" fmla="*/ 130628 w 1361287"/>
              <a:gd name="connsiteY1" fmla="*/ 41251 h 419387"/>
              <a:gd name="connsiteX2" fmla="*/ 378135 w 1361287"/>
              <a:gd name="connsiteY2" fmla="*/ 419387 h 419387"/>
              <a:gd name="connsiteX3" fmla="*/ 605016 w 1361287"/>
              <a:gd name="connsiteY3" fmla="*/ 34376 h 419387"/>
              <a:gd name="connsiteX4" fmla="*/ 790646 w 1361287"/>
              <a:gd name="connsiteY4" fmla="*/ 398761 h 419387"/>
              <a:gd name="connsiteX5" fmla="*/ 990027 w 1361287"/>
              <a:gd name="connsiteY5" fmla="*/ 0 h 419387"/>
              <a:gd name="connsiteX6" fmla="*/ 1216908 w 1361287"/>
              <a:gd name="connsiteY6" fmla="*/ 378136 h 419387"/>
              <a:gd name="connsiteX7" fmla="*/ 1361287 w 1361287"/>
              <a:gd name="connsiteY7" fmla="*/ 13751 h 419387"/>
              <a:gd name="connsiteX8" fmla="*/ 1361287 w 1361287"/>
              <a:gd name="connsiteY8" fmla="*/ 13751 h 419387"/>
              <a:gd name="connsiteX9" fmla="*/ 1361287 w 1361287"/>
              <a:gd name="connsiteY9" fmla="*/ 13751 h 419387"/>
              <a:gd name="connsiteX0" fmla="*/ 0 w 1361287"/>
              <a:gd name="connsiteY0" fmla="*/ 382001 h 560756"/>
              <a:gd name="connsiteX1" fmla="*/ 130628 w 1361287"/>
              <a:gd name="connsiteY1" fmla="*/ 182620 h 560756"/>
              <a:gd name="connsiteX2" fmla="*/ 378135 w 1361287"/>
              <a:gd name="connsiteY2" fmla="*/ 560756 h 560756"/>
              <a:gd name="connsiteX3" fmla="*/ 630066 w 1361287"/>
              <a:gd name="connsiteY3" fmla="*/ 1 h 560756"/>
              <a:gd name="connsiteX4" fmla="*/ 790646 w 1361287"/>
              <a:gd name="connsiteY4" fmla="*/ 540130 h 560756"/>
              <a:gd name="connsiteX5" fmla="*/ 990027 w 1361287"/>
              <a:gd name="connsiteY5" fmla="*/ 141369 h 560756"/>
              <a:gd name="connsiteX6" fmla="*/ 1216908 w 1361287"/>
              <a:gd name="connsiteY6" fmla="*/ 519505 h 560756"/>
              <a:gd name="connsiteX7" fmla="*/ 1361287 w 1361287"/>
              <a:gd name="connsiteY7" fmla="*/ 155120 h 560756"/>
              <a:gd name="connsiteX8" fmla="*/ 1361287 w 1361287"/>
              <a:gd name="connsiteY8" fmla="*/ 155120 h 560756"/>
              <a:gd name="connsiteX9" fmla="*/ 1361287 w 1361287"/>
              <a:gd name="connsiteY9" fmla="*/ 155120 h 560756"/>
              <a:gd name="connsiteX0" fmla="*/ 0 w 1837170"/>
              <a:gd name="connsiteY0" fmla="*/ 382001 h 560756"/>
              <a:gd name="connsiteX1" fmla="*/ 130628 w 1837170"/>
              <a:gd name="connsiteY1" fmla="*/ 182620 h 560756"/>
              <a:gd name="connsiteX2" fmla="*/ 378135 w 1837170"/>
              <a:gd name="connsiteY2" fmla="*/ 560756 h 560756"/>
              <a:gd name="connsiteX3" fmla="*/ 630066 w 1837170"/>
              <a:gd name="connsiteY3" fmla="*/ 1 h 560756"/>
              <a:gd name="connsiteX4" fmla="*/ 790646 w 1837170"/>
              <a:gd name="connsiteY4" fmla="*/ 540130 h 560756"/>
              <a:gd name="connsiteX5" fmla="*/ 990027 w 1837170"/>
              <a:gd name="connsiteY5" fmla="*/ 141369 h 560756"/>
              <a:gd name="connsiteX6" fmla="*/ 1216908 w 1837170"/>
              <a:gd name="connsiteY6" fmla="*/ 519505 h 560756"/>
              <a:gd name="connsiteX7" fmla="*/ 1361287 w 1837170"/>
              <a:gd name="connsiteY7" fmla="*/ 155120 h 560756"/>
              <a:gd name="connsiteX8" fmla="*/ 1361287 w 1837170"/>
              <a:gd name="connsiteY8" fmla="*/ 155120 h 560756"/>
              <a:gd name="connsiteX9" fmla="*/ 1837170 w 1837170"/>
              <a:gd name="connsiteY9" fmla="*/ 171095 h 560756"/>
              <a:gd name="connsiteX0" fmla="*/ 0 w 1762034"/>
              <a:gd name="connsiteY0" fmla="*/ 382001 h 560756"/>
              <a:gd name="connsiteX1" fmla="*/ 130628 w 1762034"/>
              <a:gd name="connsiteY1" fmla="*/ 182620 h 560756"/>
              <a:gd name="connsiteX2" fmla="*/ 378135 w 1762034"/>
              <a:gd name="connsiteY2" fmla="*/ 560756 h 560756"/>
              <a:gd name="connsiteX3" fmla="*/ 630066 w 1762034"/>
              <a:gd name="connsiteY3" fmla="*/ 1 h 560756"/>
              <a:gd name="connsiteX4" fmla="*/ 790646 w 1762034"/>
              <a:gd name="connsiteY4" fmla="*/ 540130 h 560756"/>
              <a:gd name="connsiteX5" fmla="*/ 990027 w 1762034"/>
              <a:gd name="connsiteY5" fmla="*/ 141369 h 560756"/>
              <a:gd name="connsiteX6" fmla="*/ 1216908 w 1762034"/>
              <a:gd name="connsiteY6" fmla="*/ 519505 h 560756"/>
              <a:gd name="connsiteX7" fmla="*/ 1361287 w 1762034"/>
              <a:gd name="connsiteY7" fmla="*/ 155120 h 560756"/>
              <a:gd name="connsiteX8" fmla="*/ 1361287 w 1762034"/>
              <a:gd name="connsiteY8" fmla="*/ 155120 h 560756"/>
              <a:gd name="connsiteX9" fmla="*/ 1762035 w 1762034"/>
              <a:gd name="connsiteY9" fmla="*/ 346837 h 56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2034" h="560756">
                <a:moveTo>
                  <a:pt x="0" y="382001"/>
                </a:moveTo>
                <a:lnTo>
                  <a:pt x="130628" y="182620"/>
                </a:lnTo>
                <a:lnTo>
                  <a:pt x="378135" y="560756"/>
                </a:lnTo>
                <a:lnTo>
                  <a:pt x="630066" y="1"/>
                </a:lnTo>
                <a:lnTo>
                  <a:pt x="790646" y="540130"/>
                </a:lnTo>
                <a:lnTo>
                  <a:pt x="990027" y="141369"/>
                </a:lnTo>
                <a:lnTo>
                  <a:pt x="1216908" y="519505"/>
                </a:lnTo>
                <a:lnTo>
                  <a:pt x="1361287" y="155120"/>
                </a:lnTo>
                <a:lnTo>
                  <a:pt x="1361287" y="155120"/>
                </a:lnTo>
                <a:lnTo>
                  <a:pt x="1762035" y="346837"/>
                </a:lnTo>
              </a:path>
            </a:pathLst>
          </a:custGeom>
          <a:noFill/>
          <a:ln>
            <a:solidFill>
              <a:srgbClr val="E46C0A"/>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フリーフォーム 25">
            <a:extLst>
              <a:ext uri="{FF2B5EF4-FFF2-40B4-BE49-F238E27FC236}">
                <a16:creationId xmlns:a16="http://schemas.microsoft.com/office/drawing/2014/main" id="{4EBE0AD2-AD68-1E69-E601-238EBEFC5BAE}"/>
              </a:ext>
            </a:extLst>
          </p:cNvPr>
          <p:cNvSpPr/>
          <p:nvPr/>
        </p:nvSpPr>
        <p:spPr>
          <a:xfrm rot="5400000">
            <a:off x="5179936" y="3174657"/>
            <a:ext cx="613330" cy="160913"/>
          </a:xfrm>
          <a:custGeom>
            <a:avLst/>
            <a:gdLst>
              <a:gd name="connsiteX0" fmla="*/ 0 w 1361287"/>
              <a:gd name="connsiteY0" fmla="*/ 240632 h 419387"/>
              <a:gd name="connsiteX1" fmla="*/ 130628 w 1361287"/>
              <a:gd name="connsiteY1" fmla="*/ 41251 h 419387"/>
              <a:gd name="connsiteX2" fmla="*/ 378135 w 1361287"/>
              <a:gd name="connsiteY2" fmla="*/ 419387 h 419387"/>
              <a:gd name="connsiteX3" fmla="*/ 605016 w 1361287"/>
              <a:gd name="connsiteY3" fmla="*/ 34376 h 419387"/>
              <a:gd name="connsiteX4" fmla="*/ 790646 w 1361287"/>
              <a:gd name="connsiteY4" fmla="*/ 398761 h 419387"/>
              <a:gd name="connsiteX5" fmla="*/ 990027 w 1361287"/>
              <a:gd name="connsiteY5" fmla="*/ 0 h 419387"/>
              <a:gd name="connsiteX6" fmla="*/ 1216908 w 1361287"/>
              <a:gd name="connsiteY6" fmla="*/ 378136 h 419387"/>
              <a:gd name="connsiteX7" fmla="*/ 1361287 w 1361287"/>
              <a:gd name="connsiteY7" fmla="*/ 13751 h 419387"/>
              <a:gd name="connsiteX8" fmla="*/ 1361287 w 1361287"/>
              <a:gd name="connsiteY8" fmla="*/ 13751 h 419387"/>
              <a:gd name="connsiteX9" fmla="*/ 1361287 w 1361287"/>
              <a:gd name="connsiteY9" fmla="*/ 13751 h 419387"/>
              <a:gd name="connsiteX0" fmla="*/ 0 w 1361287"/>
              <a:gd name="connsiteY0" fmla="*/ 382001 h 560756"/>
              <a:gd name="connsiteX1" fmla="*/ 130628 w 1361287"/>
              <a:gd name="connsiteY1" fmla="*/ 182620 h 560756"/>
              <a:gd name="connsiteX2" fmla="*/ 378135 w 1361287"/>
              <a:gd name="connsiteY2" fmla="*/ 560756 h 560756"/>
              <a:gd name="connsiteX3" fmla="*/ 630066 w 1361287"/>
              <a:gd name="connsiteY3" fmla="*/ 1 h 560756"/>
              <a:gd name="connsiteX4" fmla="*/ 790646 w 1361287"/>
              <a:gd name="connsiteY4" fmla="*/ 540130 h 560756"/>
              <a:gd name="connsiteX5" fmla="*/ 990027 w 1361287"/>
              <a:gd name="connsiteY5" fmla="*/ 141369 h 560756"/>
              <a:gd name="connsiteX6" fmla="*/ 1216908 w 1361287"/>
              <a:gd name="connsiteY6" fmla="*/ 519505 h 560756"/>
              <a:gd name="connsiteX7" fmla="*/ 1361287 w 1361287"/>
              <a:gd name="connsiteY7" fmla="*/ 155120 h 560756"/>
              <a:gd name="connsiteX8" fmla="*/ 1361287 w 1361287"/>
              <a:gd name="connsiteY8" fmla="*/ 155120 h 560756"/>
              <a:gd name="connsiteX9" fmla="*/ 1361287 w 1361287"/>
              <a:gd name="connsiteY9" fmla="*/ 155120 h 560756"/>
              <a:gd name="connsiteX0" fmla="*/ 0 w 1837170"/>
              <a:gd name="connsiteY0" fmla="*/ 382001 h 560756"/>
              <a:gd name="connsiteX1" fmla="*/ 130628 w 1837170"/>
              <a:gd name="connsiteY1" fmla="*/ 182620 h 560756"/>
              <a:gd name="connsiteX2" fmla="*/ 378135 w 1837170"/>
              <a:gd name="connsiteY2" fmla="*/ 560756 h 560756"/>
              <a:gd name="connsiteX3" fmla="*/ 630066 w 1837170"/>
              <a:gd name="connsiteY3" fmla="*/ 1 h 560756"/>
              <a:gd name="connsiteX4" fmla="*/ 790646 w 1837170"/>
              <a:gd name="connsiteY4" fmla="*/ 540130 h 560756"/>
              <a:gd name="connsiteX5" fmla="*/ 990027 w 1837170"/>
              <a:gd name="connsiteY5" fmla="*/ 141369 h 560756"/>
              <a:gd name="connsiteX6" fmla="*/ 1216908 w 1837170"/>
              <a:gd name="connsiteY6" fmla="*/ 519505 h 560756"/>
              <a:gd name="connsiteX7" fmla="*/ 1361287 w 1837170"/>
              <a:gd name="connsiteY7" fmla="*/ 155120 h 560756"/>
              <a:gd name="connsiteX8" fmla="*/ 1361287 w 1837170"/>
              <a:gd name="connsiteY8" fmla="*/ 155120 h 560756"/>
              <a:gd name="connsiteX9" fmla="*/ 1837170 w 1837170"/>
              <a:gd name="connsiteY9" fmla="*/ 171095 h 560756"/>
              <a:gd name="connsiteX0" fmla="*/ 0 w 1762034"/>
              <a:gd name="connsiteY0" fmla="*/ 382001 h 560756"/>
              <a:gd name="connsiteX1" fmla="*/ 130628 w 1762034"/>
              <a:gd name="connsiteY1" fmla="*/ 182620 h 560756"/>
              <a:gd name="connsiteX2" fmla="*/ 378135 w 1762034"/>
              <a:gd name="connsiteY2" fmla="*/ 560756 h 560756"/>
              <a:gd name="connsiteX3" fmla="*/ 630066 w 1762034"/>
              <a:gd name="connsiteY3" fmla="*/ 1 h 560756"/>
              <a:gd name="connsiteX4" fmla="*/ 790646 w 1762034"/>
              <a:gd name="connsiteY4" fmla="*/ 540130 h 560756"/>
              <a:gd name="connsiteX5" fmla="*/ 990027 w 1762034"/>
              <a:gd name="connsiteY5" fmla="*/ 141369 h 560756"/>
              <a:gd name="connsiteX6" fmla="*/ 1216908 w 1762034"/>
              <a:gd name="connsiteY6" fmla="*/ 519505 h 560756"/>
              <a:gd name="connsiteX7" fmla="*/ 1361287 w 1762034"/>
              <a:gd name="connsiteY7" fmla="*/ 155120 h 560756"/>
              <a:gd name="connsiteX8" fmla="*/ 1361287 w 1762034"/>
              <a:gd name="connsiteY8" fmla="*/ 155120 h 560756"/>
              <a:gd name="connsiteX9" fmla="*/ 1762035 w 1762034"/>
              <a:gd name="connsiteY9" fmla="*/ 346837 h 56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2034" h="560756">
                <a:moveTo>
                  <a:pt x="0" y="382001"/>
                </a:moveTo>
                <a:lnTo>
                  <a:pt x="130628" y="182620"/>
                </a:lnTo>
                <a:lnTo>
                  <a:pt x="378135" y="560756"/>
                </a:lnTo>
                <a:lnTo>
                  <a:pt x="630066" y="1"/>
                </a:lnTo>
                <a:lnTo>
                  <a:pt x="790646" y="540130"/>
                </a:lnTo>
                <a:lnTo>
                  <a:pt x="990027" y="141369"/>
                </a:lnTo>
                <a:lnTo>
                  <a:pt x="1216908" y="519505"/>
                </a:lnTo>
                <a:lnTo>
                  <a:pt x="1361287" y="155120"/>
                </a:lnTo>
                <a:lnTo>
                  <a:pt x="1361287" y="155120"/>
                </a:lnTo>
                <a:lnTo>
                  <a:pt x="1762035" y="346837"/>
                </a:lnTo>
              </a:path>
            </a:pathLst>
          </a:custGeom>
          <a:noFill/>
          <a:ln>
            <a:solidFill>
              <a:srgbClr val="E46C0A"/>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フリーフォーム 26">
            <a:extLst>
              <a:ext uri="{FF2B5EF4-FFF2-40B4-BE49-F238E27FC236}">
                <a16:creationId xmlns:a16="http://schemas.microsoft.com/office/drawing/2014/main" id="{54A3460E-F7BA-4DB6-0C0E-5A5E44F6DF5C}"/>
              </a:ext>
            </a:extLst>
          </p:cNvPr>
          <p:cNvSpPr/>
          <p:nvPr/>
        </p:nvSpPr>
        <p:spPr>
          <a:xfrm rot="5400000">
            <a:off x="5519189" y="3174657"/>
            <a:ext cx="613330" cy="160913"/>
          </a:xfrm>
          <a:custGeom>
            <a:avLst/>
            <a:gdLst>
              <a:gd name="connsiteX0" fmla="*/ 0 w 1361287"/>
              <a:gd name="connsiteY0" fmla="*/ 240632 h 419387"/>
              <a:gd name="connsiteX1" fmla="*/ 130628 w 1361287"/>
              <a:gd name="connsiteY1" fmla="*/ 41251 h 419387"/>
              <a:gd name="connsiteX2" fmla="*/ 378135 w 1361287"/>
              <a:gd name="connsiteY2" fmla="*/ 419387 h 419387"/>
              <a:gd name="connsiteX3" fmla="*/ 605016 w 1361287"/>
              <a:gd name="connsiteY3" fmla="*/ 34376 h 419387"/>
              <a:gd name="connsiteX4" fmla="*/ 790646 w 1361287"/>
              <a:gd name="connsiteY4" fmla="*/ 398761 h 419387"/>
              <a:gd name="connsiteX5" fmla="*/ 990027 w 1361287"/>
              <a:gd name="connsiteY5" fmla="*/ 0 h 419387"/>
              <a:gd name="connsiteX6" fmla="*/ 1216908 w 1361287"/>
              <a:gd name="connsiteY6" fmla="*/ 378136 h 419387"/>
              <a:gd name="connsiteX7" fmla="*/ 1361287 w 1361287"/>
              <a:gd name="connsiteY7" fmla="*/ 13751 h 419387"/>
              <a:gd name="connsiteX8" fmla="*/ 1361287 w 1361287"/>
              <a:gd name="connsiteY8" fmla="*/ 13751 h 419387"/>
              <a:gd name="connsiteX9" fmla="*/ 1361287 w 1361287"/>
              <a:gd name="connsiteY9" fmla="*/ 13751 h 419387"/>
              <a:gd name="connsiteX0" fmla="*/ 0 w 1361287"/>
              <a:gd name="connsiteY0" fmla="*/ 382001 h 560756"/>
              <a:gd name="connsiteX1" fmla="*/ 130628 w 1361287"/>
              <a:gd name="connsiteY1" fmla="*/ 182620 h 560756"/>
              <a:gd name="connsiteX2" fmla="*/ 378135 w 1361287"/>
              <a:gd name="connsiteY2" fmla="*/ 560756 h 560756"/>
              <a:gd name="connsiteX3" fmla="*/ 630066 w 1361287"/>
              <a:gd name="connsiteY3" fmla="*/ 1 h 560756"/>
              <a:gd name="connsiteX4" fmla="*/ 790646 w 1361287"/>
              <a:gd name="connsiteY4" fmla="*/ 540130 h 560756"/>
              <a:gd name="connsiteX5" fmla="*/ 990027 w 1361287"/>
              <a:gd name="connsiteY5" fmla="*/ 141369 h 560756"/>
              <a:gd name="connsiteX6" fmla="*/ 1216908 w 1361287"/>
              <a:gd name="connsiteY6" fmla="*/ 519505 h 560756"/>
              <a:gd name="connsiteX7" fmla="*/ 1361287 w 1361287"/>
              <a:gd name="connsiteY7" fmla="*/ 155120 h 560756"/>
              <a:gd name="connsiteX8" fmla="*/ 1361287 w 1361287"/>
              <a:gd name="connsiteY8" fmla="*/ 155120 h 560756"/>
              <a:gd name="connsiteX9" fmla="*/ 1361287 w 1361287"/>
              <a:gd name="connsiteY9" fmla="*/ 155120 h 560756"/>
              <a:gd name="connsiteX0" fmla="*/ 0 w 1837170"/>
              <a:gd name="connsiteY0" fmla="*/ 382001 h 560756"/>
              <a:gd name="connsiteX1" fmla="*/ 130628 w 1837170"/>
              <a:gd name="connsiteY1" fmla="*/ 182620 h 560756"/>
              <a:gd name="connsiteX2" fmla="*/ 378135 w 1837170"/>
              <a:gd name="connsiteY2" fmla="*/ 560756 h 560756"/>
              <a:gd name="connsiteX3" fmla="*/ 630066 w 1837170"/>
              <a:gd name="connsiteY3" fmla="*/ 1 h 560756"/>
              <a:gd name="connsiteX4" fmla="*/ 790646 w 1837170"/>
              <a:gd name="connsiteY4" fmla="*/ 540130 h 560756"/>
              <a:gd name="connsiteX5" fmla="*/ 990027 w 1837170"/>
              <a:gd name="connsiteY5" fmla="*/ 141369 h 560756"/>
              <a:gd name="connsiteX6" fmla="*/ 1216908 w 1837170"/>
              <a:gd name="connsiteY6" fmla="*/ 519505 h 560756"/>
              <a:gd name="connsiteX7" fmla="*/ 1361287 w 1837170"/>
              <a:gd name="connsiteY7" fmla="*/ 155120 h 560756"/>
              <a:gd name="connsiteX8" fmla="*/ 1361287 w 1837170"/>
              <a:gd name="connsiteY8" fmla="*/ 155120 h 560756"/>
              <a:gd name="connsiteX9" fmla="*/ 1837170 w 1837170"/>
              <a:gd name="connsiteY9" fmla="*/ 171095 h 560756"/>
              <a:gd name="connsiteX0" fmla="*/ 0 w 1762034"/>
              <a:gd name="connsiteY0" fmla="*/ 382001 h 560756"/>
              <a:gd name="connsiteX1" fmla="*/ 130628 w 1762034"/>
              <a:gd name="connsiteY1" fmla="*/ 182620 h 560756"/>
              <a:gd name="connsiteX2" fmla="*/ 378135 w 1762034"/>
              <a:gd name="connsiteY2" fmla="*/ 560756 h 560756"/>
              <a:gd name="connsiteX3" fmla="*/ 630066 w 1762034"/>
              <a:gd name="connsiteY3" fmla="*/ 1 h 560756"/>
              <a:gd name="connsiteX4" fmla="*/ 790646 w 1762034"/>
              <a:gd name="connsiteY4" fmla="*/ 540130 h 560756"/>
              <a:gd name="connsiteX5" fmla="*/ 990027 w 1762034"/>
              <a:gd name="connsiteY5" fmla="*/ 141369 h 560756"/>
              <a:gd name="connsiteX6" fmla="*/ 1216908 w 1762034"/>
              <a:gd name="connsiteY6" fmla="*/ 519505 h 560756"/>
              <a:gd name="connsiteX7" fmla="*/ 1361287 w 1762034"/>
              <a:gd name="connsiteY7" fmla="*/ 155120 h 560756"/>
              <a:gd name="connsiteX8" fmla="*/ 1361287 w 1762034"/>
              <a:gd name="connsiteY8" fmla="*/ 155120 h 560756"/>
              <a:gd name="connsiteX9" fmla="*/ 1762035 w 1762034"/>
              <a:gd name="connsiteY9" fmla="*/ 346837 h 56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2034" h="560756">
                <a:moveTo>
                  <a:pt x="0" y="382001"/>
                </a:moveTo>
                <a:lnTo>
                  <a:pt x="130628" y="182620"/>
                </a:lnTo>
                <a:lnTo>
                  <a:pt x="378135" y="560756"/>
                </a:lnTo>
                <a:lnTo>
                  <a:pt x="630066" y="1"/>
                </a:lnTo>
                <a:lnTo>
                  <a:pt x="790646" y="540130"/>
                </a:lnTo>
                <a:lnTo>
                  <a:pt x="990027" y="141369"/>
                </a:lnTo>
                <a:lnTo>
                  <a:pt x="1216908" y="519505"/>
                </a:lnTo>
                <a:lnTo>
                  <a:pt x="1361287" y="155120"/>
                </a:lnTo>
                <a:lnTo>
                  <a:pt x="1361287" y="155120"/>
                </a:lnTo>
                <a:lnTo>
                  <a:pt x="1762035" y="346837"/>
                </a:lnTo>
              </a:path>
            </a:pathLst>
          </a:custGeom>
          <a:noFill/>
          <a:ln>
            <a:solidFill>
              <a:srgbClr val="E46C0A"/>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BD0E62BF-147F-FCF8-5776-1C82134B4FC5}"/>
              </a:ext>
            </a:extLst>
          </p:cNvPr>
          <p:cNvSpPr txBox="1"/>
          <p:nvPr/>
        </p:nvSpPr>
        <p:spPr>
          <a:xfrm>
            <a:off x="3643123" y="2102202"/>
            <a:ext cx="800219" cy="338554"/>
          </a:xfrm>
          <a:prstGeom prst="rect">
            <a:avLst/>
          </a:prstGeom>
          <a:noFill/>
        </p:spPr>
        <p:txBody>
          <a:bodyPr wrap="none" rtlCol="0">
            <a:spAutoFit/>
          </a:bodyPr>
          <a:lstStyle/>
          <a:p>
            <a:r>
              <a:rPr lang="ja-JP" altLang="en-US" sz="1600" b="1">
                <a:latin typeface="Meiryo" panose="020B0604030504040204" pitchFamily="34" charset="-128"/>
                <a:ea typeface="Meiryo" panose="020B0604030504040204" pitchFamily="34" charset="-128"/>
              </a:rPr>
              <a:t>計算前</a:t>
            </a:r>
            <a:endParaRPr kumimoji="1" lang="ja-JP" altLang="en-US" sz="1600" b="1">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CE447959-E903-B134-97E8-89624F69846F}"/>
              </a:ext>
            </a:extLst>
          </p:cNvPr>
          <p:cNvSpPr txBox="1"/>
          <p:nvPr/>
        </p:nvSpPr>
        <p:spPr>
          <a:xfrm>
            <a:off x="3643123" y="3636284"/>
            <a:ext cx="800219" cy="338554"/>
          </a:xfrm>
          <a:prstGeom prst="rect">
            <a:avLst/>
          </a:prstGeom>
          <a:noFill/>
        </p:spPr>
        <p:txBody>
          <a:bodyPr wrap="none" rtlCol="0">
            <a:spAutoFit/>
          </a:bodyPr>
          <a:lstStyle/>
          <a:p>
            <a:r>
              <a:rPr lang="ja-JP" altLang="en-US" sz="1600" b="1">
                <a:latin typeface="Meiryo" panose="020B0604030504040204" pitchFamily="34" charset="-128"/>
                <a:ea typeface="Meiryo" panose="020B0604030504040204" pitchFamily="34" charset="-128"/>
              </a:rPr>
              <a:t>計算中</a:t>
            </a:r>
            <a:endParaRPr kumimoji="1" lang="ja-JP" altLang="en-US" sz="1600" b="1">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E1BC508E-1382-B50D-6B76-2D2C9FF141DE}"/>
              </a:ext>
            </a:extLst>
          </p:cNvPr>
          <p:cNvSpPr txBox="1"/>
          <p:nvPr/>
        </p:nvSpPr>
        <p:spPr>
          <a:xfrm>
            <a:off x="3643123" y="5170955"/>
            <a:ext cx="800219" cy="338554"/>
          </a:xfrm>
          <a:prstGeom prst="rect">
            <a:avLst/>
          </a:prstGeom>
          <a:noFill/>
        </p:spPr>
        <p:txBody>
          <a:bodyPr wrap="none" rtlCol="0">
            <a:spAutoFit/>
          </a:bodyPr>
          <a:lstStyle/>
          <a:p>
            <a:r>
              <a:rPr lang="ja-JP" altLang="en-US" sz="1600" b="1">
                <a:latin typeface="Meiryo" panose="020B0604030504040204" pitchFamily="34" charset="-128"/>
                <a:ea typeface="Meiryo" panose="020B0604030504040204" pitchFamily="34" charset="-128"/>
              </a:rPr>
              <a:t>計算後</a:t>
            </a:r>
            <a:endParaRPr kumimoji="1" lang="ja-JP" altLang="en-US" sz="1600" b="1">
              <a:latin typeface="Meiryo" panose="020B0604030504040204" pitchFamily="34" charset="-128"/>
              <a:ea typeface="Meiryo" panose="020B0604030504040204" pitchFamily="34" charset="-128"/>
            </a:endParaRPr>
          </a:p>
        </p:txBody>
      </p:sp>
      <p:pic>
        <p:nvPicPr>
          <p:cNvPr id="33" name="図 32">
            <a:extLst>
              <a:ext uri="{FF2B5EF4-FFF2-40B4-BE49-F238E27FC236}">
                <a16:creationId xmlns:a16="http://schemas.microsoft.com/office/drawing/2014/main" id="{5E90FD5F-D8F0-E539-724A-3F4E719B6CE2}"/>
              </a:ext>
            </a:extLst>
          </p:cNvPr>
          <p:cNvPicPr>
            <a:picLocks noChangeAspect="1"/>
          </p:cNvPicPr>
          <p:nvPr/>
        </p:nvPicPr>
        <p:blipFill>
          <a:blip r:embed="rId2"/>
          <a:stretch>
            <a:fillRect/>
          </a:stretch>
        </p:blipFill>
        <p:spPr>
          <a:xfrm>
            <a:off x="847584" y="1235961"/>
            <a:ext cx="1970827" cy="1288618"/>
          </a:xfrm>
          <a:prstGeom prst="rect">
            <a:avLst/>
          </a:prstGeom>
        </p:spPr>
      </p:pic>
      <p:pic>
        <p:nvPicPr>
          <p:cNvPr id="34" name="図 33">
            <a:extLst>
              <a:ext uri="{FF2B5EF4-FFF2-40B4-BE49-F238E27FC236}">
                <a16:creationId xmlns:a16="http://schemas.microsoft.com/office/drawing/2014/main" id="{649FFEDC-74E3-4298-9937-ECBD3B242FEB}"/>
              </a:ext>
            </a:extLst>
          </p:cNvPr>
          <p:cNvPicPr>
            <a:picLocks noChangeAspect="1"/>
          </p:cNvPicPr>
          <p:nvPr/>
        </p:nvPicPr>
        <p:blipFill>
          <a:blip r:embed="rId3"/>
          <a:stretch>
            <a:fillRect/>
          </a:stretch>
        </p:blipFill>
        <p:spPr>
          <a:xfrm>
            <a:off x="854782" y="2977063"/>
            <a:ext cx="1975628" cy="2701804"/>
          </a:xfrm>
          <a:prstGeom prst="rect">
            <a:avLst/>
          </a:prstGeom>
        </p:spPr>
      </p:pic>
      <p:sp>
        <p:nvSpPr>
          <p:cNvPr id="35" name="テキスト ボックス 34">
            <a:extLst>
              <a:ext uri="{FF2B5EF4-FFF2-40B4-BE49-F238E27FC236}">
                <a16:creationId xmlns:a16="http://schemas.microsoft.com/office/drawing/2014/main" id="{67E57519-9194-7832-B87D-EADCF714A4C5}"/>
              </a:ext>
            </a:extLst>
          </p:cNvPr>
          <p:cNvSpPr txBox="1"/>
          <p:nvPr/>
        </p:nvSpPr>
        <p:spPr>
          <a:xfrm>
            <a:off x="1291822" y="2491726"/>
            <a:ext cx="1082349"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量子チップ</a:t>
            </a:r>
          </a:p>
        </p:txBody>
      </p:sp>
      <p:sp>
        <p:nvSpPr>
          <p:cNvPr id="36" name="テキスト ボックス 35">
            <a:extLst>
              <a:ext uri="{FF2B5EF4-FFF2-40B4-BE49-F238E27FC236}">
                <a16:creationId xmlns:a16="http://schemas.microsoft.com/office/drawing/2014/main" id="{0BFF5CC6-2370-B8AA-29C8-FE55C2EAF0C5}"/>
              </a:ext>
            </a:extLst>
          </p:cNvPr>
          <p:cNvSpPr txBox="1"/>
          <p:nvPr/>
        </p:nvSpPr>
        <p:spPr>
          <a:xfrm>
            <a:off x="863779" y="5642084"/>
            <a:ext cx="1980029" cy="523220"/>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量子チップを格納する</a:t>
            </a:r>
            <a:endParaRPr kumimoji="1" lang="en-US" altLang="ja-JP" sz="1400" dirty="0">
              <a:latin typeface="Meiryo" panose="020B0604030504040204" pitchFamily="34" charset="-128"/>
              <a:ea typeface="Meiryo" panose="020B0604030504040204" pitchFamily="34" charset="-128"/>
            </a:endParaRPr>
          </a:p>
          <a:p>
            <a:pPr algn="ctr"/>
            <a:r>
              <a:rPr kumimoji="1" lang="ja-JP" altLang="en-US" sz="1400">
                <a:latin typeface="Meiryo" panose="020B0604030504040204" pitchFamily="34" charset="-128"/>
                <a:ea typeface="Meiryo" panose="020B0604030504040204" pitchFamily="34" charset="-128"/>
              </a:rPr>
              <a:t>希釈冷凍機</a:t>
            </a:r>
          </a:p>
        </p:txBody>
      </p:sp>
      <p:sp>
        <p:nvSpPr>
          <p:cNvPr id="37" name="テキスト ボックス 36">
            <a:extLst>
              <a:ext uri="{FF2B5EF4-FFF2-40B4-BE49-F238E27FC236}">
                <a16:creationId xmlns:a16="http://schemas.microsoft.com/office/drawing/2014/main" id="{181B02B1-51B1-C72C-97EE-A9A027694484}"/>
              </a:ext>
            </a:extLst>
          </p:cNvPr>
          <p:cNvSpPr txBox="1"/>
          <p:nvPr/>
        </p:nvSpPr>
        <p:spPr>
          <a:xfrm>
            <a:off x="1479583" y="6165304"/>
            <a:ext cx="1338828" cy="246221"/>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出典</a:t>
            </a:r>
            <a:r>
              <a:rPr lang="ja-JP" altLang="en-US" sz="1000">
                <a:latin typeface="Meiryo" panose="020B0604030504040204" pitchFamily="34" charset="-128"/>
                <a:ea typeface="Meiryo" panose="020B0604030504040204" pitchFamily="34" charset="-128"/>
              </a:rPr>
              <a:t>：</a:t>
            </a:r>
            <a:r>
              <a:rPr kumimoji="1" lang="ja-JP" altLang="en-US" sz="1000">
                <a:latin typeface="Meiryo" panose="020B0604030504040204" pitchFamily="34" charset="-128"/>
                <a:ea typeface="Meiryo" panose="020B0604030504040204" pitchFamily="34" charset="-128"/>
              </a:rPr>
              <a:t>理化学研究所</a:t>
            </a:r>
          </a:p>
        </p:txBody>
      </p:sp>
      <p:sp>
        <p:nvSpPr>
          <p:cNvPr id="38" name="テキスト ボックス 37">
            <a:extLst>
              <a:ext uri="{FF2B5EF4-FFF2-40B4-BE49-F238E27FC236}">
                <a16:creationId xmlns:a16="http://schemas.microsoft.com/office/drawing/2014/main" id="{BAAECFB5-1B4B-8D91-F153-AB839AA41211}"/>
              </a:ext>
            </a:extLst>
          </p:cNvPr>
          <p:cNvSpPr txBox="1"/>
          <p:nvPr/>
        </p:nvSpPr>
        <p:spPr>
          <a:xfrm>
            <a:off x="6379793" y="1235961"/>
            <a:ext cx="1620957" cy="307777"/>
          </a:xfrm>
          <a:prstGeom prst="rect">
            <a:avLst/>
          </a:prstGeom>
          <a:noFill/>
        </p:spPr>
        <p:txBody>
          <a:bodyPr wrap="none" rtlCol="0">
            <a:spAutoFit/>
          </a:bodyPr>
          <a:lstStyle/>
          <a:p>
            <a:r>
              <a:rPr lang="ja-JP" altLang="en-US" sz="1400">
                <a:latin typeface="Meiryo" panose="020B0604030504040204" pitchFamily="34" charset="-128"/>
                <a:ea typeface="Meiryo" panose="020B0604030504040204" pitchFamily="34" charset="-128"/>
              </a:rPr>
              <a:t>超電導方式の場合</a:t>
            </a:r>
            <a:endParaRPr kumimoji="1" lang="ja-JP" altLang="en-US" sz="1400">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A2D64593-D940-E80F-0ED1-6DA65AD63F9D}"/>
              </a:ext>
            </a:extLst>
          </p:cNvPr>
          <p:cNvSpPr txBox="1"/>
          <p:nvPr/>
        </p:nvSpPr>
        <p:spPr>
          <a:xfrm>
            <a:off x="6086657" y="4061557"/>
            <a:ext cx="2031325" cy="553998"/>
          </a:xfrm>
          <a:prstGeom prst="rect">
            <a:avLst/>
          </a:prstGeom>
          <a:noFill/>
        </p:spPr>
        <p:txBody>
          <a:bodyPr wrap="none" rtlCol="0">
            <a:spAutoFit/>
          </a:bodyPr>
          <a:lstStyle/>
          <a:p>
            <a:r>
              <a:rPr kumimoji="1" lang="ja-JP" altLang="en-US" sz="1200" b="1">
                <a:solidFill>
                  <a:schemeClr val="accent6">
                    <a:lumMod val="75000"/>
                  </a:schemeClr>
                </a:solidFill>
                <a:latin typeface="Meiryo" panose="020B0604030504040204" pitchFamily="34" charset="-128"/>
                <a:ea typeface="Meiryo" panose="020B0604030504040204" pitchFamily="34" charset="-128"/>
              </a:rPr>
              <a:t>操作の手順</a:t>
            </a:r>
            <a:r>
              <a:rPr kumimoji="1" lang="ja-JP" altLang="en-US" sz="1200">
                <a:solidFill>
                  <a:schemeClr val="accent6">
                    <a:lumMod val="75000"/>
                  </a:schemeClr>
                </a:solidFill>
                <a:latin typeface="Meiryo" panose="020B0604030504040204" pitchFamily="34" charset="-128"/>
                <a:ea typeface="Meiryo" panose="020B0604030504040204" pitchFamily="34" charset="-128"/>
              </a:rPr>
              <a:t>を示したものが</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b="1" u="sng">
                <a:solidFill>
                  <a:schemeClr val="accent6">
                    <a:lumMod val="75000"/>
                  </a:schemeClr>
                </a:solidFill>
                <a:latin typeface="Meiryo" panose="020B0604030504040204" pitchFamily="34" charset="-128"/>
                <a:ea typeface="Meiryo" panose="020B0604030504040204" pitchFamily="34" charset="-128"/>
              </a:rPr>
              <a:t>量子回路</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86385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repeatCount="indefinite"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repeatCount="indefinite"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repeatCount="indefinite"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p:tgtEl>
                                          <p:spTgt spid="39"/>
                                        </p:tgtEl>
                                        <p:attrNameLst>
                                          <p:attrName>ppt_y</p:attrName>
                                        </p:attrNameLst>
                                      </p:cBhvr>
                                      <p:tavLst>
                                        <p:tav tm="0">
                                          <p:val>
                                            <p:strVal val="#ppt_y-#ppt_h*1.125000"/>
                                          </p:val>
                                        </p:tav>
                                        <p:tav tm="100000">
                                          <p:val>
                                            <p:strVal val="#ppt_y"/>
                                          </p:val>
                                        </p:tav>
                                      </p:tavLst>
                                    </p:anim>
                                    <p:animEffect transition="in" filter="wipe(down)">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5323839" y="5723466"/>
            <a:ext cx="1506472" cy="755347"/>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コンピューターとは何か</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a:t>
            </a:fld>
            <a:endParaRPr kumimoji="1" lang="ja-JP" altLang="en-US"/>
          </a:p>
        </p:txBody>
      </p:sp>
      <p:pic>
        <p:nvPicPr>
          <p:cNvPr id="4" name="図 3"/>
          <p:cNvPicPr>
            <a:picLocks noChangeAspect="1"/>
          </p:cNvPicPr>
          <p:nvPr/>
        </p:nvPicPr>
        <p:blipFill>
          <a:blip r:embed="rId3">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5">
            <a:clrChange>
              <a:clrFrom>
                <a:srgbClr val="FFFFFF"/>
              </a:clrFrom>
              <a:clrTo>
                <a:srgbClr val="FFFFFF">
                  <a:alpha val="0"/>
                </a:srgbClr>
              </a:clrTo>
            </a:clrChange>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7" name="テキスト ボックス 6"/>
          <p:cNvSpPr txBox="1"/>
          <p:nvPr/>
        </p:nvSpPr>
        <p:spPr>
          <a:xfrm>
            <a:off x="102090" y="4447213"/>
            <a:ext cx="4493538" cy="307777"/>
          </a:xfrm>
          <a:prstGeom prst="rect">
            <a:avLst/>
          </a:prstGeom>
          <a:noFill/>
        </p:spPr>
        <p:txBody>
          <a:bodyPr wrap="none" rtlCol="0">
            <a:spAutoFit/>
          </a:bodyPr>
          <a:lstStyle/>
          <a:p>
            <a:r>
              <a:rPr kumimoji="1" lang="ja-JP" altLang="en-US" sz="1400">
                <a:latin typeface="Meiryo" charset="-128"/>
                <a:ea typeface="Meiryo" charset="-128"/>
                <a:cs typeface="Meiryo" charset="-128"/>
              </a:rPr>
              <a:t>抽象的な「数」を</a:t>
            </a:r>
            <a:r>
              <a:rPr kumimoji="1" lang="ja-JP" altLang="en-US" sz="1400" dirty="0">
                <a:latin typeface="Meiryo" charset="-128"/>
                <a:ea typeface="Meiryo" charset="-128"/>
                <a:cs typeface="Meiryo" charset="-128"/>
              </a:rPr>
              <a:t>物理的</a:t>
            </a:r>
            <a:r>
              <a:rPr kumimoji="1" lang="ja-JP" altLang="en-US" sz="1400">
                <a:latin typeface="Meiryo" charset="-128"/>
                <a:ea typeface="Meiryo" charset="-128"/>
                <a:cs typeface="Meiryo" charset="-128"/>
              </a:rPr>
              <a:t>な動きを</a:t>
            </a:r>
            <a:r>
              <a:rPr kumimoji="1" lang="ja-JP" altLang="en-US" sz="1400" dirty="0">
                <a:latin typeface="Meiryo" charset="-128"/>
                <a:ea typeface="Meiryo" charset="-128"/>
                <a:cs typeface="Meiryo" charset="-128"/>
              </a:rPr>
              <a:t>使って演算する道具</a:t>
            </a:r>
          </a:p>
        </p:txBody>
      </p:sp>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5323839" y="909908"/>
            <a:ext cx="1442318" cy="461665"/>
          </a:xfrm>
          <a:prstGeom prst="rect">
            <a:avLst/>
          </a:prstGeom>
          <a:noFill/>
        </p:spPr>
        <p:txBody>
          <a:bodyPr wrap="none" rtlCol="0">
            <a:spAutoFit/>
          </a:bodyPr>
          <a:lstStyle/>
          <a:p>
            <a:pPr algn="ctr"/>
            <a:r>
              <a:rPr kumimoji="1" lang="en-US" altLang="ja-JP" sz="2400" dirty="0"/>
              <a:t>Calculator</a:t>
            </a:r>
            <a:endParaRPr kumimoji="1" lang="ja-JP" altLang="en-US" sz="2400" dirty="0"/>
          </a:p>
        </p:txBody>
      </p:sp>
      <p:sp>
        <p:nvSpPr>
          <p:cNvPr id="10" name="テキスト ボックス 9"/>
          <p:cNvSpPr txBox="1"/>
          <p:nvPr/>
        </p:nvSpPr>
        <p:spPr>
          <a:xfrm>
            <a:off x="5323839" y="3660359"/>
            <a:ext cx="1439946" cy="461665"/>
          </a:xfrm>
          <a:prstGeom prst="rect">
            <a:avLst/>
          </a:prstGeom>
          <a:noFill/>
        </p:spPr>
        <p:txBody>
          <a:bodyPr wrap="none" rtlCol="0">
            <a:spAutoFit/>
          </a:bodyPr>
          <a:lstStyle/>
          <a:p>
            <a:pPr algn="ctr"/>
            <a:r>
              <a:rPr kumimoji="1" lang="en-US" altLang="ja-JP" sz="2400" dirty="0"/>
              <a:t>Computer</a:t>
            </a:r>
            <a:endParaRPr kumimoji="1" lang="ja-JP" altLang="en-US" sz="2400" dirty="0"/>
          </a:p>
        </p:txBody>
      </p:sp>
      <p:pic>
        <p:nvPicPr>
          <p:cNvPr id="11" name="図 10"/>
          <p:cNvPicPr>
            <a:picLocks noChangeAspect="1"/>
          </p:cNvPicPr>
          <p:nvPr/>
        </p:nvPicPr>
        <p:blipFill>
          <a:blip r:embed="rId6">
            <a:clrChange>
              <a:clrFrom>
                <a:srgbClr val="FFFFFF"/>
              </a:clrFrom>
              <a:clrTo>
                <a:srgbClr val="FFFFFF">
                  <a:alpha val="0"/>
                </a:srgbClr>
              </a:clrTo>
            </a:clrChange>
          </a:blip>
          <a:stretch>
            <a:fillRect/>
          </a:stretch>
        </p:blipFill>
        <p:spPr>
          <a:xfrm>
            <a:off x="4903892" y="1439519"/>
            <a:ext cx="2548467" cy="1911350"/>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7"/>
          <a:stretch>
            <a:fillRect/>
          </a:stretch>
        </p:blipFill>
        <p:spPr>
          <a:xfrm>
            <a:off x="5323839" y="4558383"/>
            <a:ext cx="1506472" cy="1042392"/>
          </a:xfrm>
          <a:prstGeom prst="rect">
            <a:avLst/>
          </a:prstGeom>
          <a:effectLst>
            <a:outerShdw blurRad="50800" dist="38100" dir="2700000" algn="tl" rotWithShape="0">
              <a:prstClr val="black">
                <a:alpha val="40000"/>
              </a:prstClr>
            </a:outerShdw>
          </a:effectLst>
        </p:spPr>
      </p:pic>
      <p:sp>
        <p:nvSpPr>
          <p:cNvPr id="13" name="テキスト ボックス 12"/>
          <p:cNvSpPr txBox="1"/>
          <p:nvPr/>
        </p:nvSpPr>
        <p:spPr>
          <a:xfrm>
            <a:off x="5323839" y="1278588"/>
            <a:ext cx="1396536" cy="253916"/>
          </a:xfrm>
          <a:prstGeom prst="rect">
            <a:avLst/>
          </a:prstGeom>
          <a:noFill/>
        </p:spPr>
        <p:txBody>
          <a:bodyPr wrap="none" rtlCol="0">
            <a:spAutoFit/>
          </a:bodyPr>
          <a:lstStyle/>
          <a:p>
            <a:pPr algn="ctr"/>
            <a:r>
              <a:rPr kumimoji="1" lang="ja-JP" altLang="en-US" sz="1050">
                <a:latin typeface="Meiryo" charset="-128"/>
                <a:ea typeface="Meiryo" charset="-128"/>
                <a:cs typeface="Meiryo" charset="-128"/>
              </a:rPr>
              <a:t>演算するための道具</a:t>
            </a:r>
            <a:endParaRPr kumimoji="1" lang="ja-JP" altLang="en-US" sz="1050" dirty="0">
              <a:latin typeface="Meiryo" charset="-128"/>
              <a:ea typeface="Meiryo" charset="-128"/>
              <a:cs typeface="Meiryo" charset="-128"/>
            </a:endParaRPr>
          </a:p>
        </p:txBody>
      </p:sp>
      <p:sp>
        <p:nvSpPr>
          <p:cNvPr id="14" name="テキスト ボックス 13"/>
          <p:cNvSpPr txBox="1"/>
          <p:nvPr/>
        </p:nvSpPr>
        <p:spPr>
          <a:xfrm>
            <a:off x="7229687" y="909908"/>
            <a:ext cx="1326582" cy="461665"/>
          </a:xfrm>
          <a:prstGeom prst="rect">
            <a:avLst/>
          </a:prstGeom>
          <a:noFill/>
        </p:spPr>
        <p:txBody>
          <a:bodyPr wrap="none" rtlCol="0">
            <a:spAutoFit/>
          </a:bodyPr>
          <a:lstStyle/>
          <a:p>
            <a:pPr algn="ctr"/>
            <a:r>
              <a:rPr kumimoji="1" lang="en-US" altLang="ja-JP" sz="2400" dirty="0"/>
              <a:t>Calculate</a:t>
            </a:r>
            <a:endParaRPr kumimoji="1" lang="ja-JP" altLang="en-US" sz="2400" dirty="0"/>
          </a:p>
        </p:txBody>
      </p:sp>
      <p:sp>
        <p:nvSpPr>
          <p:cNvPr id="15" name="テキスト ボックス 14"/>
          <p:cNvSpPr txBox="1"/>
          <p:nvPr/>
        </p:nvSpPr>
        <p:spPr>
          <a:xfrm>
            <a:off x="7588022" y="1278588"/>
            <a:ext cx="723275" cy="253916"/>
          </a:xfrm>
          <a:prstGeom prst="rect">
            <a:avLst/>
          </a:prstGeom>
          <a:noFill/>
        </p:spPr>
        <p:txBody>
          <a:bodyPr wrap="none" rtlCol="0">
            <a:spAutoFit/>
          </a:bodyPr>
          <a:lstStyle/>
          <a:p>
            <a:pPr algn="ctr"/>
            <a:r>
              <a:rPr kumimoji="1" lang="ja-JP" altLang="en-US" sz="1050">
                <a:latin typeface="Meiryo" charset="-128"/>
                <a:ea typeface="Meiryo" charset="-128"/>
                <a:cs typeface="Meiryo" charset="-128"/>
              </a:rPr>
              <a:t>演算する</a:t>
            </a:r>
            <a:endParaRPr kumimoji="1" lang="ja-JP" altLang="en-US" sz="1050" dirty="0">
              <a:latin typeface="Meiryo" charset="-128"/>
              <a:ea typeface="Meiryo" charset="-128"/>
              <a:cs typeface="Meiryo" charset="-128"/>
            </a:endParaRPr>
          </a:p>
        </p:txBody>
      </p:sp>
      <p:sp>
        <p:nvSpPr>
          <p:cNvPr id="16" name="テキスト ボックス 15"/>
          <p:cNvSpPr txBox="1"/>
          <p:nvPr/>
        </p:nvSpPr>
        <p:spPr>
          <a:xfrm>
            <a:off x="7226705" y="3649438"/>
            <a:ext cx="1332544" cy="461665"/>
          </a:xfrm>
          <a:prstGeom prst="rect">
            <a:avLst/>
          </a:prstGeom>
          <a:noFill/>
        </p:spPr>
        <p:txBody>
          <a:bodyPr wrap="none" rtlCol="0">
            <a:spAutoFit/>
          </a:bodyPr>
          <a:lstStyle/>
          <a:p>
            <a:pPr algn="ctr"/>
            <a:r>
              <a:rPr kumimoji="1" lang="en-US" altLang="ja-JP" sz="2400" dirty="0"/>
              <a:t>Compute</a:t>
            </a:r>
            <a:endParaRPr kumimoji="1" lang="ja-JP" altLang="en-US" sz="2400" dirty="0"/>
          </a:p>
        </p:txBody>
      </p:sp>
      <p:sp>
        <p:nvSpPr>
          <p:cNvPr id="17" name="テキスト ボックス 16"/>
          <p:cNvSpPr txBox="1"/>
          <p:nvPr/>
        </p:nvSpPr>
        <p:spPr>
          <a:xfrm>
            <a:off x="7060057" y="4026428"/>
            <a:ext cx="1665841" cy="415498"/>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複数の演算を組み合わせ</a:t>
            </a:r>
            <a:endParaRPr kumimoji="1" lang="en-US" altLang="ja-JP" sz="1050" dirty="0">
              <a:latin typeface="Meiryo" charset="-128"/>
              <a:ea typeface="Meiryo" charset="-128"/>
              <a:cs typeface="Meiryo" charset="-128"/>
            </a:endParaRPr>
          </a:p>
          <a:p>
            <a:pPr algn="ctr"/>
            <a:r>
              <a:rPr kumimoji="1" lang="ja-JP" altLang="en-US" sz="1050" dirty="0">
                <a:latin typeface="Meiryo" charset="-128"/>
                <a:ea typeface="Meiryo" charset="-128"/>
                <a:cs typeface="Meiryo" charset="-128"/>
              </a:rPr>
              <a:t>何らかの結果を導く</a:t>
            </a:r>
          </a:p>
        </p:txBody>
      </p:sp>
      <p:sp>
        <p:nvSpPr>
          <p:cNvPr id="18" name="テキスト ボックス 17"/>
          <p:cNvSpPr txBox="1"/>
          <p:nvPr/>
        </p:nvSpPr>
        <p:spPr>
          <a:xfrm>
            <a:off x="5210890" y="4023045"/>
            <a:ext cx="1665842" cy="415498"/>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複数演算</a:t>
            </a:r>
            <a:r>
              <a:rPr lang="ja-JP" altLang="en-US" sz="1050" dirty="0">
                <a:latin typeface="Meiryo" charset="-128"/>
                <a:ea typeface="Meiryo" charset="-128"/>
                <a:cs typeface="Meiryo" charset="-128"/>
              </a:rPr>
              <a:t>の</a:t>
            </a:r>
            <a:r>
              <a:rPr kumimoji="1" lang="ja-JP" altLang="en-US" sz="1050" dirty="0">
                <a:latin typeface="Meiryo" charset="-128"/>
                <a:ea typeface="Meiryo" charset="-128"/>
                <a:cs typeface="Meiryo" charset="-128"/>
              </a:rPr>
              <a:t>組み合わせを</a:t>
            </a:r>
            <a:endParaRPr kumimoji="1" lang="en-US" altLang="ja-JP" sz="1050" dirty="0">
              <a:latin typeface="Meiryo" charset="-128"/>
              <a:ea typeface="Meiryo" charset="-128"/>
              <a:cs typeface="Meiryo" charset="-128"/>
            </a:endParaRPr>
          </a:p>
          <a:p>
            <a:pPr algn="ctr"/>
            <a:r>
              <a:rPr kumimoji="1" lang="ja-JP" altLang="en-US" sz="1050" dirty="0">
                <a:latin typeface="Meiryo" charset="-128"/>
                <a:ea typeface="Meiryo" charset="-128"/>
                <a:cs typeface="Meiryo" charset="-128"/>
              </a:rPr>
              <a:t>実行する道具</a:t>
            </a:r>
          </a:p>
        </p:txBody>
      </p:sp>
      <p:grpSp>
        <p:nvGrpSpPr>
          <p:cNvPr id="19" name="図形グループ 18"/>
          <p:cNvGrpSpPr/>
          <p:nvPr/>
        </p:nvGrpSpPr>
        <p:grpSpPr>
          <a:xfrm>
            <a:off x="5362480" y="5856065"/>
            <a:ext cx="197593" cy="41354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2" name="テキスト ボックス 21"/>
          <p:cNvSpPr txBox="1"/>
          <p:nvPr/>
        </p:nvSpPr>
        <p:spPr>
          <a:xfrm>
            <a:off x="5517131" y="5954521"/>
            <a:ext cx="1313180" cy="33855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複数演算の組み合わせを</a:t>
            </a:r>
            <a:endParaRPr kumimoji="1" lang="en-US" altLang="ja-JP" sz="800" dirty="0">
              <a:latin typeface="Meiryo" charset="-128"/>
              <a:ea typeface="Meiryo" charset="-128"/>
              <a:cs typeface="Meiryo" charset="-128"/>
            </a:endParaRPr>
          </a:p>
          <a:p>
            <a:pPr algn="ctr"/>
            <a:r>
              <a:rPr kumimoji="1" lang="ja-JP" altLang="en-US" sz="800" dirty="0">
                <a:latin typeface="Meiryo" charset="-128"/>
                <a:ea typeface="Meiryo" charset="-128"/>
                <a:cs typeface="Meiryo" charset="-128"/>
              </a:rPr>
              <a:t>実行するヒト（計算者）</a:t>
            </a:r>
          </a:p>
        </p:txBody>
      </p:sp>
      <p:cxnSp>
        <p:nvCxnSpPr>
          <p:cNvPr id="24" name="直線矢印コネクタ 23"/>
          <p:cNvCxnSpPr/>
          <p:nvPr/>
        </p:nvCxnSpPr>
        <p:spPr>
          <a:xfrm flipV="1">
            <a:off x="4547600" y="2577351"/>
            <a:ext cx="663290" cy="2502228"/>
          </a:xfrm>
          <a:prstGeom prst="straightConnector1">
            <a:avLst/>
          </a:prstGeom>
          <a:ln w="762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a:off x="4517813" y="5237361"/>
            <a:ext cx="562205" cy="2234"/>
          </a:xfrm>
          <a:prstGeom prst="straightConnector1">
            <a:avLst/>
          </a:prstGeom>
          <a:ln w="762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4" name="屈折矢印 43"/>
          <p:cNvSpPr/>
          <p:nvPr/>
        </p:nvSpPr>
        <p:spPr>
          <a:xfrm rot="16200000" flipH="1">
            <a:off x="7167228" y="1752862"/>
            <a:ext cx="889543" cy="880948"/>
          </a:xfrm>
          <a:prstGeom prst="ben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屈折矢印 44"/>
          <p:cNvSpPr/>
          <p:nvPr/>
        </p:nvSpPr>
        <p:spPr>
          <a:xfrm rot="16200000" flipH="1">
            <a:off x="7167229" y="4582558"/>
            <a:ext cx="889543" cy="880948"/>
          </a:xfrm>
          <a:prstGeom prst="ben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7" name="図 46"/>
          <p:cNvPicPr>
            <a:picLocks noChangeAspect="1"/>
          </p:cNvPicPr>
          <p:nvPr/>
        </p:nvPicPr>
        <p:blipFill>
          <a:blip r:embed="rId8">
            <a:clrChange>
              <a:clrFrom>
                <a:srgbClr val="FFFFFF"/>
              </a:clrFrom>
              <a:clrTo>
                <a:srgbClr val="FFFFFF">
                  <a:alpha val="0"/>
                </a:srgbClr>
              </a:clrTo>
            </a:clrChange>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cxnSp>
        <p:nvCxnSpPr>
          <p:cNvPr id="50" name="直線矢印コネクタ 49"/>
          <p:cNvCxnSpPr/>
          <p:nvPr/>
        </p:nvCxnSpPr>
        <p:spPr>
          <a:xfrm>
            <a:off x="4526562" y="5429758"/>
            <a:ext cx="684328" cy="634396"/>
          </a:xfrm>
          <a:prstGeom prst="straightConnector1">
            <a:avLst/>
          </a:prstGeom>
          <a:ln w="28575">
            <a:solidFill>
              <a:schemeClr val="tx1">
                <a:lumMod val="50000"/>
                <a:lumOff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3" name="テキスト ボックス 22">
            <a:extLst>
              <a:ext uri="{FF2B5EF4-FFF2-40B4-BE49-F238E27FC236}">
                <a16:creationId xmlns:a16="http://schemas.microsoft.com/office/drawing/2014/main" id="{FD9D3BFF-0C5C-A4E8-F783-13C8ACD045A4}"/>
              </a:ext>
            </a:extLst>
          </p:cNvPr>
          <p:cNvSpPr txBox="1"/>
          <p:nvPr/>
        </p:nvSpPr>
        <p:spPr>
          <a:xfrm>
            <a:off x="1852121" y="6053226"/>
            <a:ext cx="1005403" cy="400110"/>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機械の動き</a:t>
            </a:r>
            <a:endParaRPr kumimoji="1" lang="en-US" altLang="ja-JP" sz="1200" dirty="0">
              <a:latin typeface="Meiryo" charset="-128"/>
              <a:ea typeface="Meiryo" charset="-128"/>
              <a:cs typeface="Meiryo" charset="-128"/>
            </a:endParaRPr>
          </a:p>
          <a:p>
            <a:pPr algn="ctr"/>
            <a:r>
              <a:rPr lang="ja-JP" altLang="en-US" sz="800">
                <a:latin typeface="Meiryo" charset="-128"/>
                <a:ea typeface="Meiryo" charset="-128"/>
                <a:cs typeface="Meiryo" charset="-128"/>
              </a:rPr>
              <a:t>歯車の組み合わせ</a:t>
            </a:r>
            <a:endParaRPr kumimoji="1" lang="ja-JP" altLang="en-US" sz="800" dirty="0">
              <a:latin typeface="Meiryo" charset="-128"/>
              <a:ea typeface="Meiryo" charset="-128"/>
              <a:cs typeface="Meiryo" charset="-128"/>
            </a:endParaRPr>
          </a:p>
        </p:txBody>
      </p:sp>
      <p:sp>
        <p:nvSpPr>
          <p:cNvPr id="25" name="テキスト ボックス 24">
            <a:extLst>
              <a:ext uri="{FF2B5EF4-FFF2-40B4-BE49-F238E27FC236}">
                <a16:creationId xmlns:a16="http://schemas.microsoft.com/office/drawing/2014/main" id="{1BC7BAC4-58F6-D836-12E0-6379A0058C62}"/>
              </a:ext>
            </a:extLst>
          </p:cNvPr>
          <p:cNvSpPr txBox="1"/>
          <p:nvPr/>
        </p:nvSpPr>
        <p:spPr>
          <a:xfrm>
            <a:off x="3174745" y="6052466"/>
            <a:ext cx="1107996" cy="400110"/>
          </a:xfrm>
          <a:prstGeom prst="rect">
            <a:avLst/>
          </a:prstGeom>
          <a:noFill/>
        </p:spPr>
        <p:txBody>
          <a:bodyPr wrap="none" rtlCol="0">
            <a:spAutoFit/>
          </a:bodyPr>
          <a:lstStyle/>
          <a:p>
            <a:pPr algn="ctr"/>
            <a:r>
              <a:rPr kumimoji="1" lang="ja-JP" altLang="en-US" sz="1200" dirty="0">
                <a:latin typeface="Meiryo" charset="-128"/>
                <a:ea typeface="Meiryo" charset="-128"/>
                <a:cs typeface="Meiryo" charset="-128"/>
              </a:rPr>
              <a:t>電子</a:t>
            </a:r>
            <a:r>
              <a:rPr kumimoji="1" lang="ja-JP" altLang="en-US" sz="1200">
                <a:latin typeface="Meiryo" charset="-128"/>
                <a:ea typeface="Meiryo" charset="-128"/>
                <a:cs typeface="Meiryo" charset="-128"/>
              </a:rPr>
              <a:t>の動き</a:t>
            </a:r>
            <a:endParaRPr kumimoji="1" lang="en-US" altLang="ja-JP" sz="1200" dirty="0">
              <a:latin typeface="Meiryo" charset="-128"/>
              <a:ea typeface="Meiryo" charset="-128"/>
              <a:cs typeface="Meiryo" charset="-128"/>
            </a:endParaRPr>
          </a:p>
          <a:p>
            <a:pPr algn="ctr"/>
            <a:r>
              <a:rPr lang="ja-JP" altLang="en-US" sz="800">
                <a:latin typeface="Meiryo" charset="-128"/>
                <a:ea typeface="Meiryo" charset="-128"/>
                <a:cs typeface="Meiryo" charset="-128"/>
              </a:rPr>
              <a:t>スイッチのオンオフ</a:t>
            </a:r>
            <a:endParaRPr kumimoji="1" lang="ja-JP" altLang="en-US" sz="800" dirty="0">
              <a:latin typeface="Meiryo" charset="-128"/>
              <a:ea typeface="Meiryo" charset="-128"/>
              <a:cs typeface="Meiryo" charset="-128"/>
            </a:endParaRPr>
          </a:p>
        </p:txBody>
      </p:sp>
      <p:sp>
        <p:nvSpPr>
          <p:cNvPr id="27" name="テキスト ボックス 26">
            <a:extLst>
              <a:ext uri="{FF2B5EF4-FFF2-40B4-BE49-F238E27FC236}">
                <a16:creationId xmlns:a16="http://schemas.microsoft.com/office/drawing/2014/main" id="{BAC0DC6A-71FB-A010-9DA6-E4FEBFF3D7FD}"/>
              </a:ext>
            </a:extLst>
          </p:cNvPr>
          <p:cNvSpPr txBox="1"/>
          <p:nvPr/>
        </p:nvSpPr>
        <p:spPr>
          <a:xfrm>
            <a:off x="364001" y="6052466"/>
            <a:ext cx="1107996" cy="400110"/>
          </a:xfrm>
          <a:prstGeom prst="rect">
            <a:avLst/>
          </a:prstGeom>
          <a:noFill/>
        </p:spPr>
        <p:txBody>
          <a:bodyPr wrap="none" rtlCol="0">
            <a:spAutoFit/>
          </a:bodyPr>
          <a:lstStyle/>
          <a:p>
            <a:pPr algn="ctr"/>
            <a:r>
              <a:rPr kumimoji="1" lang="ja-JP" altLang="en-US" sz="1200" dirty="0">
                <a:latin typeface="Meiryo" charset="-128"/>
                <a:ea typeface="Meiryo" charset="-128"/>
                <a:cs typeface="Meiryo" charset="-128"/>
              </a:rPr>
              <a:t>モノ</a:t>
            </a:r>
            <a:r>
              <a:rPr kumimoji="1" lang="ja-JP" altLang="en-US" sz="1200">
                <a:latin typeface="Meiryo" charset="-128"/>
                <a:ea typeface="Meiryo" charset="-128"/>
                <a:cs typeface="Meiryo" charset="-128"/>
              </a:rPr>
              <a:t>の動き</a:t>
            </a:r>
            <a:endParaRPr kumimoji="1" lang="en-US" altLang="ja-JP" sz="1200" dirty="0">
              <a:latin typeface="Meiryo" charset="-128"/>
              <a:ea typeface="Meiryo" charset="-128"/>
              <a:cs typeface="Meiryo" charset="-128"/>
            </a:endParaRPr>
          </a:p>
          <a:p>
            <a:pPr algn="ctr"/>
            <a:r>
              <a:rPr lang="ja-JP" altLang="en-US" sz="800">
                <a:latin typeface="Meiryo" charset="-128"/>
                <a:ea typeface="Meiryo" charset="-128"/>
                <a:cs typeface="Meiryo" charset="-128"/>
              </a:rPr>
              <a:t>置かれる位置の違い</a:t>
            </a:r>
            <a:endParaRPr kumimoji="1" lang="ja-JP" altLang="en-US" sz="800" dirty="0">
              <a:latin typeface="Meiryo" charset="-128"/>
              <a:ea typeface="Meiryo" charset="-128"/>
              <a:cs typeface="Meiryo" charset="-128"/>
            </a:endParaRPr>
          </a:p>
        </p:txBody>
      </p:sp>
    </p:spTree>
    <p:extLst>
      <p:ext uri="{BB962C8B-B14F-4D97-AF65-F5344CB8AC3E}">
        <p14:creationId xmlns:p14="http://schemas.microsoft.com/office/powerpoint/2010/main" val="612481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正方形/長方形 63">
            <a:extLst>
              <a:ext uri="{FF2B5EF4-FFF2-40B4-BE49-F238E27FC236}">
                <a16:creationId xmlns:a16="http://schemas.microsoft.com/office/drawing/2014/main" id="{FBE818CF-3EFC-EF81-C4D8-013C0062FA0A}"/>
              </a:ext>
            </a:extLst>
          </p:cNvPr>
          <p:cNvSpPr/>
          <p:nvPr/>
        </p:nvSpPr>
        <p:spPr>
          <a:xfrm>
            <a:off x="197523" y="1295585"/>
            <a:ext cx="1580188" cy="4284678"/>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下矢印 82">
            <a:extLst>
              <a:ext uri="{FF2B5EF4-FFF2-40B4-BE49-F238E27FC236}">
                <a16:creationId xmlns:a16="http://schemas.microsoft.com/office/drawing/2014/main" id="{C7E5193C-CEC6-AC0C-6E18-CF55F7A627CA}"/>
              </a:ext>
            </a:extLst>
          </p:cNvPr>
          <p:cNvSpPr/>
          <p:nvPr/>
        </p:nvSpPr>
        <p:spPr>
          <a:xfrm>
            <a:off x="800673" y="3247893"/>
            <a:ext cx="386952" cy="1742648"/>
          </a:xfrm>
          <a:prstGeom prst="down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3225AED-8208-3CF7-1FE0-FCEAA9E752F9}"/>
              </a:ext>
            </a:extLst>
          </p:cNvPr>
          <p:cNvSpPr>
            <a:spLocks noGrp="1"/>
          </p:cNvSpPr>
          <p:nvPr>
            <p:ph type="title"/>
          </p:nvPr>
        </p:nvSpPr>
        <p:spPr/>
        <p:txBody>
          <a:bodyPr/>
          <a:lstStyle/>
          <a:p>
            <a:r>
              <a:rPr kumimoji="1" lang="ja-JP" altLang="en-US" sz="2400"/>
              <a:t>古典コンピューターと量子コンピューターの計算方法の違い</a:t>
            </a:r>
          </a:p>
        </p:txBody>
      </p:sp>
      <p:sp>
        <p:nvSpPr>
          <p:cNvPr id="3" name="スライド番号プレースホルダー 2">
            <a:extLst>
              <a:ext uri="{FF2B5EF4-FFF2-40B4-BE49-F238E27FC236}">
                <a16:creationId xmlns:a16="http://schemas.microsoft.com/office/drawing/2014/main" id="{BDAF0826-BDB7-62FA-4B85-1F3F486AD318}"/>
              </a:ext>
            </a:extLst>
          </p:cNvPr>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pic>
        <p:nvPicPr>
          <p:cNvPr id="5" name="図 4">
            <a:extLst>
              <a:ext uri="{FF2B5EF4-FFF2-40B4-BE49-F238E27FC236}">
                <a16:creationId xmlns:a16="http://schemas.microsoft.com/office/drawing/2014/main" id="{ED73AD94-1CD4-9582-1C37-8FB6691D738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76582" y="1772250"/>
            <a:ext cx="1008112" cy="1008112"/>
          </a:xfrm>
          <a:prstGeom prst="rect">
            <a:avLst/>
          </a:prstGeom>
          <a:effectLst>
            <a:outerShdw blurRad="50800" dist="38100" dir="2700000" algn="tl" rotWithShape="0">
              <a:prstClr val="black">
                <a:alpha val="40000"/>
              </a:prstClr>
            </a:outerShdw>
          </a:effectLst>
        </p:spPr>
      </p:pic>
      <p:sp>
        <p:nvSpPr>
          <p:cNvPr id="19" name="正方形/長方形 18">
            <a:extLst>
              <a:ext uri="{FF2B5EF4-FFF2-40B4-BE49-F238E27FC236}">
                <a16:creationId xmlns:a16="http://schemas.microsoft.com/office/drawing/2014/main" id="{7DD32007-2538-B4EE-6AD9-13934473341E}"/>
              </a:ext>
            </a:extLst>
          </p:cNvPr>
          <p:cNvSpPr/>
          <p:nvPr/>
        </p:nvSpPr>
        <p:spPr>
          <a:xfrm>
            <a:off x="672502" y="2913481"/>
            <a:ext cx="616272" cy="2868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B0EAFEDE-6E7E-3B94-941A-C68D3D027A1B}"/>
              </a:ext>
            </a:extLst>
          </p:cNvPr>
          <p:cNvSpPr txBox="1"/>
          <p:nvPr/>
        </p:nvSpPr>
        <p:spPr>
          <a:xfrm>
            <a:off x="571514" y="2961052"/>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1</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D9AB3DBC-C681-7574-1B1F-10B96F5B2917}"/>
              </a:ext>
            </a:extLst>
          </p:cNvPr>
          <p:cNvSpPr/>
          <p:nvPr/>
        </p:nvSpPr>
        <p:spPr>
          <a:xfrm>
            <a:off x="672502" y="3408225"/>
            <a:ext cx="616272" cy="2868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D0AB1606-F3EB-34AD-9130-EEEE7CDA80F6}"/>
              </a:ext>
            </a:extLst>
          </p:cNvPr>
          <p:cNvSpPr txBox="1"/>
          <p:nvPr/>
        </p:nvSpPr>
        <p:spPr>
          <a:xfrm>
            <a:off x="571514" y="3455796"/>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2</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正方形/長方形 22">
            <a:extLst>
              <a:ext uri="{FF2B5EF4-FFF2-40B4-BE49-F238E27FC236}">
                <a16:creationId xmlns:a16="http://schemas.microsoft.com/office/drawing/2014/main" id="{2E9170D5-7D5B-381A-54C2-50187B62F8AC}"/>
              </a:ext>
            </a:extLst>
          </p:cNvPr>
          <p:cNvSpPr/>
          <p:nvPr/>
        </p:nvSpPr>
        <p:spPr>
          <a:xfrm>
            <a:off x="672502" y="3879143"/>
            <a:ext cx="616272" cy="28684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A1678F19-044A-1AA9-4520-7776546A8D27}"/>
              </a:ext>
            </a:extLst>
          </p:cNvPr>
          <p:cNvSpPr txBox="1"/>
          <p:nvPr/>
        </p:nvSpPr>
        <p:spPr>
          <a:xfrm>
            <a:off x="571514" y="3926714"/>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3</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正方形/長方形 24">
            <a:extLst>
              <a:ext uri="{FF2B5EF4-FFF2-40B4-BE49-F238E27FC236}">
                <a16:creationId xmlns:a16="http://schemas.microsoft.com/office/drawing/2014/main" id="{9DF8E126-B10A-4B5E-E60D-5051B3460004}"/>
              </a:ext>
            </a:extLst>
          </p:cNvPr>
          <p:cNvSpPr/>
          <p:nvPr/>
        </p:nvSpPr>
        <p:spPr>
          <a:xfrm>
            <a:off x="672502" y="5014367"/>
            <a:ext cx="616272" cy="2868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973D000B-7F66-06DC-9483-BA027FD32B47}"/>
              </a:ext>
            </a:extLst>
          </p:cNvPr>
          <p:cNvSpPr txBox="1"/>
          <p:nvPr/>
        </p:nvSpPr>
        <p:spPr>
          <a:xfrm>
            <a:off x="571514" y="5061938"/>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n</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テキスト ボックス 26">
            <a:extLst>
              <a:ext uri="{FF2B5EF4-FFF2-40B4-BE49-F238E27FC236}">
                <a16:creationId xmlns:a16="http://schemas.microsoft.com/office/drawing/2014/main" id="{995A72BF-8A6D-3470-4BAD-680306E8AC68}"/>
              </a:ext>
            </a:extLst>
          </p:cNvPr>
          <p:cNvSpPr txBox="1"/>
          <p:nvPr/>
        </p:nvSpPr>
        <p:spPr>
          <a:xfrm>
            <a:off x="783810" y="4095497"/>
            <a:ext cx="430887" cy="981541"/>
          </a:xfrm>
          <a:prstGeom prst="rect">
            <a:avLst/>
          </a:prstGeom>
          <a:noFill/>
        </p:spPr>
        <p:txBody>
          <a:bodyPr vert="eaVert" wrap="square">
            <a:spAutoFit/>
          </a:bodyPr>
          <a:lstStyle/>
          <a:p>
            <a:pPr algn="ctr"/>
            <a:r>
              <a:rPr kumimoji="1" lang="ja-JP" altLang="en-US" sz="1600">
                <a:solidFill>
                  <a:srgbClr val="0432FF"/>
                </a:solidFill>
                <a:latin typeface="Meiryo" panose="020B0604030504040204" pitchFamily="34" charset="-128"/>
                <a:ea typeface="Meiryo" panose="020B0604030504040204" pitchFamily="34" charset="-128"/>
                <a:cs typeface="ＭＳ Ｐゴシック"/>
              </a:rPr>
              <a:t>・・・</a:t>
            </a:r>
            <a:endParaRPr kumimoji="1" lang="ja-JP" altLang="en-US" sz="1600" dirty="0">
              <a:solidFill>
                <a:srgbClr val="0432FF"/>
              </a:solidFill>
              <a:latin typeface="Meiryo" panose="020B0604030504040204" pitchFamily="34" charset="-128"/>
              <a:ea typeface="Meiryo" panose="020B0604030504040204" pitchFamily="34" charset="-128"/>
              <a:cs typeface="ＭＳ Ｐゴシック"/>
            </a:endParaRPr>
          </a:p>
        </p:txBody>
      </p:sp>
      <p:sp>
        <p:nvSpPr>
          <p:cNvPr id="60" name="テキスト ボックス 59">
            <a:extLst>
              <a:ext uri="{FF2B5EF4-FFF2-40B4-BE49-F238E27FC236}">
                <a16:creationId xmlns:a16="http://schemas.microsoft.com/office/drawing/2014/main" id="{A586A17A-7E00-4DF1-DB4D-8DACAE31847C}"/>
              </a:ext>
            </a:extLst>
          </p:cNvPr>
          <p:cNvSpPr txBox="1"/>
          <p:nvPr/>
        </p:nvSpPr>
        <p:spPr>
          <a:xfrm>
            <a:off x="197523" y="1501131"/>
            <a:ext cx="1569660" cy="276999"/>
          </a:xfrm>
          <a:prstGeom prst="rect">
            <a:avLst/>
          </a:prstGeom>
          <a:noFill/>
        </p:spPr>
        <p:txBody>
          <a:bodyPr wrap="none" rtlCol="0">
            <a:spAutoFit/>
          </a:bodyPr>
          <a:lstStyle/>
          <a:p>
            <a:pPr algn="ctr"/>
            <a:r>
              <a:rPr kumimoji="1" lang="ja-JP" altLang="en-US" sz="1200" b="1">
                <a:latin typeface="Meiryo" panose="020B0604030504040204" pitchFamily="34" charset="-128"/>
                <a:ea typeface="Meiryo" panose="020B0604030504040204" pitchFamily="34" charset="-128"/>
              </a:rPr>
              <a:t>古典コンピューター</a:t>
            </a:r>
          </a:p>
        </p:txBody>
      </p:sp>
      <p:grpSp>
        <p:nvGrpSpPr>
          <p:cNvPr id="10" name="グループ化 9">
            <a:extLst>
              <a:ext uri="{FF2B5EF4-FFF2-40B4-BE49-F238E27FC236}">
                <a16:creationId xmlns:a16="http://schemas.microsoft.com/office/drawing/2014/main" id="{F3A97A90-4A3C-DF93-CCED-5C86A295E674}"/>
              </a:ext>
            </a:extLst>
          </p:cNvPr>
          <p:cNvGrpSpPr/>
          <p:nvPr/>
        </p:nvGrpSpPr>
        <p:grpSpPr>
          <a:xfrm>
            <a:off x="2025029" y="1304562"/>
            <a:ext cx="4171248" cy="4284678"/>
            <a:chOff x="2025029" y="1304562"/>
            <a:chExt cx="4171248" cy="4284678"/>
          </a:xfrm>
        </p:grpSpPr>
        <p:sp>
          <p:nvSpPr>
            <p:cNvPr id="65" name="正方形/長方形 64">
              <a:extLst>
                <a:ext uri="{FF2B5EF4-FFF2-40B4-BE49-F238E27FC236}">
                  <a16:creationId xmlns:a16="http://schemas.microsoft.com/office/drawing/2014/main" id="{9849D18C-B8E7-12FE-BB32-DA4BE6DA8954}"/>
                </a:ext>
              </a:extLst>
            </p:cNvPr>
            <p:cNvSpPr/>
            <p:nvPr/>
          </p:nvSpPr>
          <p:spPr>
            <a:xfrm>
              <a:off x="2025029" y="1304562"/>
              <a:ext cx="4171248" cy="4284678"/>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8" name="直線矢印コネクタ 87">
              <a:extLst>
                <a:ext uri="{FF2B5EF4-FFF2-40B4-BE49-F238E27FC236}">
                  <a16:creationId xmlns:a16="http://schemas.microsoft.com/office/drawing/2014/main" id="{F90A09C2-7A6C-98CA-2CE4-13E292A79CA7}"/>
                </a:ext>
              </a:extLst>
            </p:cNvPr>
            <p:cNvCxnSpPr/>
            <p:nvPr/>
          </p:nvCxnSpPr>
          <p:spPr>
            <a:xfrm flipH="1">
              <a:off x="2939437" y="3191685"/>
              <a:ext cx="2438360" cy="156096"/>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5" name="下矢印 84">
              <a:extLst>
                <a:ext uri="{FF2B5EF4-FFF2-40B4-BE49-F238E27FC236}">
                  <a16:creationId xmlns:a16="http://schemas.microsoft.com/office/drawing/2014/main" id="{ABA7D7CD-4C58-439C-725E-B23C8CE607C3}"/>
                </a:ext>
              </a:extLst>
            </p:cNvPr>
            <p:cNvSpPr/>
            <p:nvPr/>
          </p:nvSpPr>
          <p:spPr>
            <a:xfrm rot="16200000">
              <a:off x="4041578" y="2294028"/>
              <a:ext cx="235156" cy="2342664"/>
            </a:xfrm>
            <a:prstGeom prst="down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下矢印 83">
              <a:extLst>
                <a:ext uri="{FF2B5EF4-FFF2-40B4-BE49-F238E27FC236}">
                  <a16:creationId xmlns:a16="http://schemas.microsoft.com/office/drawing/2014/main" id="{74CA6AF4-DF14-D4E1-E198-DFA439942C25}"/>
                </a:ext>
              </a:extLst>
            </p:cNvPr>
            <p:cNvSpPr/>
            <p:nvPr/>
          </p:nvSpPr>
          <p:spPr>
            <a:xfrm rot="16200000">
              <a:off x="4041578" y="1891487"/>
              <a:ext cx="235156" cy="2342664"/>
            </a:xfrm>
            <a:prstGeom prst="down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図 3">
              <a:extLst>
                <a:ext uri="{FF2B5EF4-FFF2-40B4-BE49-F238E27FC236}">
                  <a16:creationId xmlns:a16="http://schemas.microsoft.com/office/drawing/2014/main" id="{141D015E-1728-7C9D-97BE-95136F6D013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133301" y="1781656"/>
              <a:ext cx="1008112" cy="1008112"/>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2C3E50C5-4D5C-D9B4-5DAB-B2F46A08BAA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939437" y="1781090"/>
              <a:ext cx="1008112" cy="1008112"/>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FCFBA571-02CE-AB22-018B-6DBF76AE784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745573" y="1781981"/>
              <a:ext cx="1008112" cy="1008112"/>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F569955E-C26F-1E3C-742F-CA75A5B070E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156753" y="1781090"/>
              <a:ext cx="1008112" cy="1008112"/>
            </a:xfrm>
            <a:prstGeom prst="rect">
              <a:avLst/>
            </a:prstGeom>
            <a:effectLst>
              <a:outerShdw blurRad="50800" dist="38100" dir="2700000" algn="tl" rotWithShape="0">
                <a:prstClr val="black">
                  <a:alpha val="40000"/>
                </a:prstClr>
              </a:outerShdw>
            </a:effectLst>
          </p:spPr>
        </p:pic>
        <p:sp>
          <p:nvSpPr>
            <p:cNvPr id="9" name="正方形/長方形 8">
              <a:extLst>
                <a:ext uri="{FF2B5EF4-FFF2-40B4-BE49-F238E27FC236}">
                  <a16:creationId xmlns:a16="http://schemas.microsoft.com/office/drawing/2014/main" id="{BE7AD3BB-75E5-5A96-BC7E-3986C5F3A8BA}"/>
                </a:ext>
              </a:extLst>
            </p:cNvPr>
            <p:cNvSpPr/>
            <p:nvPr/>
          </p:nvSpPr>
          <p:spPr>
            <a:xfrm>
              <a:off x="2323165" y="2922021"/>
              <a:ext cx="616272" cy="2880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56E9F4CC-D887-12FA-4156-FD9B30132B52}"/>
                </a:ext>
              </a:extLst>
            </p:cNvPr>
            <p:cNvSpPr txBox="1"/>
            <p:nvPr/>
          </p:nvSpPr>
          <p:spPr>
            <a:xfrm>
              <a:off x="2231629" y="2974182"/>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1</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2EB882A0-545A-74E9-BE2F-6432F7E6667B}"/>
                </a:ext>
              </a:extLst>
            </p:cNvPr>
            <p:cNvSpPr/>
            <p:nvPr/>
          </p:nvSpPr>
          <p:spPr>
            <a:xfrm>
              <a:off x="3137887" y="2925161"/>
              <a:ext cx="616272" cy="2880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88709328-118E-83F9-277F-CD14781F7724}"/>
                </a:ext>
              </a:extLst>
            </p:cNvPr>
            <p:cNvSpPr txBox="1"/>
            <p:nvPr/>
          </p:nvSpPr>
          <p:spPr>
            <a:xfrm>
              <a:off x="3044513" y="2976241"/>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2</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37CF07A4-E4D6-855C-C162-D0815C4C46FE}"/>
                </a:ext>
              </a:extLst>
            </p:cNvPr>
            <p:cNvSpPr/>
            <p:nvPr/>
          </p:nvSpPr>
          <p:spPr>
            <a:xfrm>
              <a:off x="3951975" y="2921130"/>
              <a:ext cx="616272" cy="28803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819D7DEB-271B-2141-3CF6-1A2E01E87F56}"/>
                </a:ext>
              </a:extLst>
            </p:cNvPr>
            <p:cNvSpPr txBox="1"/>
            <p:nvPr/>
          </p:nvSpPr>
          <p:spPr>
            <a:xfrm>
              <a:off x="3854774" y="2972037"/>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3</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C50C33EB-6861-E170-88FC-B3E949710700}"/>
                </a:ext>
              </a:extLst>
            </p:cNvPr>
            <p:cNvSpPr/>
            <p:nvPr/>
          </p:nvSpPr>
          <p:spPr>
            <a:xfrm>
              <a:off x="5373637" y="2921130"/>
              <a:ext cx="616272" cy="2880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4B0B621D-1454-3C8A-11E4-4C0F6BE12D74}"/>
                </a:ext>
              </a:extLst>
            </p:cNvPr>
            <p:cNvSpPr txBox="1"/>
            <p:nvPr/>
          </p:nvSpPr>
          <p:spPr>
            <a:xfrm>
              <a:off x="5272649" y="2971059"/>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n</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テキスト ボックス 17">
              <a:extLst>
                <a:ext uri="{FF2B5EF4-FFF2-40B4-BE49-F238E27FC236}">
                  <a16:creationId xmlns:a16="http://schemas.microsoft.com/office/drawing/2014/main" id="{351B4E6D-82A0-FD71-7475-0810468A8006}"/>
                </a:ext>
              </a:extLst>
            </p:cNvPr>
            <p:cNvSpPr txBox="1"/>
            <p:nvPr/>
          </p:nvSpPr>
          <p:spPr>
            <a:xfrm>
              <a:off x="4559549" y="2936046"/>
              <a:ext cx="818248" cy="338554"/>
            </a:xfrm>
            <a:prstGeom prst="rect">
              <a:avLst/>
            </a:prstGeom>
            <a:noFill/>
          </p:spPr>
          <p:txBody>
            <a:bodyPr wrap="square">
              <a:spAutoFit/>
            </a:bodyPr>
            <a:lstStyle/>
            <a:p>
              <a:pPr algn="ctr"/>
              <a:r>
                <a:rPr kumimoji="1" lang="ja-JP" altLang="en-US" sz="1600">
                  <a:solidFill>
                    <a:srgbClr val="0432FF"/>
                  </a:solidFill>
                  <a:latin typeface="Meiryo" panose="020B0604030504040204" pitchFamily="34" charset="-128"/>
                  <a:ea typeface="Meiryo" panose="020B0604030504040204" pitchFamily="34" charset="-128"/>
                  <a:cs typeface="ＭＳ Ｐゴシック"/>
                </a:rPr>
                <a:t>・・・</a:t>
              </a:r>
              <a:endParaRPr kumimoji="1" lang="ja-JP" altLang="en-US" sz="1600" dirty="0">
                <a:solidFill>
                  <a:srgbClr val="0432FF"/>
                </a:solidFill>
                <a:latin typeface="Meiryo" panose="020B0604030504040204" pitchFamily="34" charset="-128"/>
                <a:ea typeface="Meiryo" panose="020B0604030504040204" pitchFamily="34" charset="-128"/>
                <a:cs typeface="ＭＳ Ｐゴシック"/>
              </a:endParaRPr>
            </a:p>
          </p:txBody>
        </p:sp>
        <p:sp>
          <p:nvSpPr>
            <p:cNvPr id="57" name="正方形/長方形 56">
              <a:extLst>
                <a:ext uri="{FF2B5EF4-FFF2-40B4-BE49-F238E27FC236}">
                  <a16:creationId xmlns:a16="http://schemas.microsoft.com/office/drawing/2014/main" id="{885BFC95-DC45-3397-EC02-3C5422080DA7}"/>
                </a:ext>
              </a:extLst>
            </p:cNvPr>
            <p:cNvSpPr/>
            <p:nvPr/>
          </p:nvSpPr>
          <p:spPr>
            <a:xfrm>
              <a:off x="3947549" y="4365104"/>
              <a:ext cx="616272" cy="28803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92E3339E-234D-AFAA-3732-7646F4AF998D}"/>
                </a:ext>
              </a:extLst>
            </p:cNvPr>
            <p:cNvSpPr txBox="1"/>
            <p:nvPr/>
          </p:nvSpPr>
          <p:spPr>
            <a:xfrm>
              <a:off x="3850348" y="4416011"/>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3</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テキスト ボックス 58">
              <a:extLst>
                <a:ext uri="{FF2B5EF4-FFF2-40B4-BE49-F238E27FC236}">
                  <a16:creationId xmlns:a16="http://schemas.microsoft.com/office/drawing/2014/main" id="{297C1F60-09B1-D474-3B65-239A40459732}"/>
                </a:ext>
              </a:extLst>
            </p:cNvPr>
            <p:cNvSpPr txBox="1"/>
            <p:nvPr/>
          </p:nvSpPr>
          <p:spPr>
            <a:xfrm>
              <a:off x="2531777" y="4389911"/>
              <a:ext cx="1415772" cy="276999"/>
            </a:xfrm>
            <a:prstGeom prst="rect">
              <a:avLst/>
            </a:prstGeom>
            <a:noFill/>
          </p:spPr>
          <p:txBody>
            <a:bodyPr wrap="none" rtlCol="0">
              <a:spAutoFit/>
            </a:bodyPr>
            <a:lstStyle/>
            <a:p>
              <a:pPr algn="r"/>
              <a:r>
                <a:rPr kumimoji="1" lang="ja-JP" altLang="en-US" sz="1200">
                  <a:solidFill>
                    <a:schemeClr val="accent6">
                      <a:lumMod val="75000"/>
                    </a:schemeClr>
                  </a:solidFill>
                  <a:latin typeface="Meiryo" panose="020B0604030504040204" pitchFamily="34" charset="-128"/>
                  <a:ea typeface="Meiryo" panose="020B0604030504040204" pitchFamily="34" charset="-128"/>
                </a:rPr>
                <a:t>正しい結果を選択</a:t>
              </a:r>
            </a:p>
          </p:txBody>
        </p:sp>
        <p:sp>
          <p:nvSpPr>
            <p:cNvPr id="61" name="テキスト ボックス 60">
              <a:extLst>
                <a:ext uri="{FF2B5EF4-FFF2-40B4-BE49-F238E27FC236}">
                  <a16:creationId xmlns:a16="http://schemas.microsoft.com/office/drawing/2014/main" id="{2DE79740-9EEA-E941-14CC-7DF130867840}"/>
                </a:ext>
              </a:extLst>
            </p:cNvPr>
            <p:cNvSpPr txBox="1"/>
            <p:nvPr/>
          </p:nvSpPr>
          <p:spPr>
            <a:xfrm>
              <a:off x="2902588" y="1504091"/>
              <a:ext cx="2492990" cy="276999"/>
            </a:xfrm>
            <a:prstGeom prst="rect">
              <a:avLst/>
            </a:prstGeom>
            <a:noFill/>
          </p:spPr>
          <p:txBody>
            <a:bodyPr wrap="none" rtlCol="0">
              <a:spAutoFit/>
            </a:bodyPr>
            <a:lstStyle/>
            <a:p>
              <a:pPr algn="ctr"/>
              <a:r>
                <a:rPr kumimoji="1" lang="ja-JP" altLang="en-US" sz="1200" b="1">
                  <a:latin typeface="Meiryo" panose="020B0604030504040204" pitchFamily="34" charset="-128"/>
                  <a:ea typeface="Meiryo" panose="020B0604030504040204" pitchFamily="34" charset="-128"/>
                </a:rPr>
                <a:t>古典コンピューター（並列計算）</a:t>
              </a:r>
            </a:p>
          </p:txBody>
        </p:sp>
        <p:sp>
          <p:nvSpPr>
            <p:cNvPr id="68" name="テキスト ボックス 67">
              <a:extLst>
                <a:ext uri="{FF2B5EF4-FFF2-40B4-BE49-F238E27FC236}">
                  <a16:creationId xmlns:a16="http://schemas.microsoft.com/office/drawing/2014/main" id="{DDEF4F6E-845F-2824-F60B-1FF8C27AC3DE}"/>
                </a:ext>
              </a:extLst>
            </p:cNvPr>
            <p:cNvSpPr txBox="1"/>
            <p:nvPr/>
          </p:nvSpPr>
          <p:spPr>
            <a:xfrm>
              <a:off x="2640753" y="4857065"/>
              <a:ext cx="2852063" cy="584775"/>
            </a:xfrm>
            <a:prstGeom prst="rect">
              <a:avLst/>
            </a:prstGeom>
            <a:noFill/>
          </p:spPr>
          <p:txBody>
            <a:bodyPr wrap="none" rtlCol="0">
              <a:spAutoFit/>
            </a:bodyPr>
            <a:lstStyle/>
            <a:p>
              <a:r>
                <a:rPr kumimoji="1" lang="ja-JP" altLang="en-US" sz="1600">
                  <a:solidFill>
                    <a:srgbClr val="C00000"/>
                  </a:solidFill>
                  <a:latin typeface="Meiryo" panose="020B0604030504040204" pitchFamily="34" charset="-128"/>
                  <a:ea typeface="Meiryo" panose="020B0604030504040204" pitchFamily="34" charset="-128"/>
                </a:rPr>
                <a:t>計算候補が増えれば</a:t>
              </a:r>
              <a:endParaRPr kumimoji="1" lang="en-US" altLang="ja-JP" sz="1600" dirty="0">
                <a:solidFill>
                  <a:srgbClr val="C00000"/>
                </a:solidFill>
                <a:latin typeface="Meiryo" panose="020B0604030504040204" pitchFamily="34" charset="-128"/>
                <a:ea typeface="Meiryo" panose="020B0604030504040204" pitchFamily="34" charset="-128"/>
              </a:endParaRPr>
            </a:p>
            <a:p>
              <a:r>
                <a:rPr lang="ja-JP" altLang="en-US" sz="1600">
                  <a:solidFill>
                    <a:srgbClr val="C00000"/>
                  </a:solidFill>
                  <a:latin typeface="Meiryo" panose="020B0604030504040204" pitchFamily="34" charset="-128"/>
                  <a:ea typeface="Meiryo" panose="020B0604030504040204" pitchFamily="34" charset="-128"/>
                </a:rPr>
                <a:t>結果を得るのに時間がかかる</a:t>
              </a:r>
              <a:endParaRPr lang="en-US" altLang="ja-JP" sz="1600" dirty="0">
                <a:solidFill>
                  <a:srgbClr val="C00000"/>
                </a:solidFill>
                <a:latin typeface="Meiryo" panose="020B0604030504040204" pitchFamily="34" charset="-128"/>
                <a:ea typeface="Meiryo" panose="020B0604030504040204" pitchFamily="34" charset="-128"/>
              </a:endParaRPr>
            </a:p>
          </p:txBody>
        </p:sp>
        <p:sp>
          <p:nvSpPr>
            <p:cNvPr id="69" name="正方形/長方形 68">
              <a:extLst>
                <a:ext uri="{FF2B5EF4-FFF2-40B4-BE49-F238E27FC236}">
                  <a16:creationId xmlns:a16="http://schemas.microsoft.com/office/drawing/2014/main" id="{85B6BE3A-B0ED-DC1C-105F-311C85FF2CDE}"/>
                </a:ext>
              </a:extLst>
            </p:cNvPr>
            <p:cNvSpPr/>
            <p:nvPr/>
          </p:nvSpPr>
          <p:spPr>
            <a:xfrm>
              <a:off x="2323165" y="3327201"/>
              <a:ext cx="616272" cy="2880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0" name="テキスト ボックス 69">
              <a:extLst>
                <a:ext uri="{FF2B5EF4-FFF2-40B4-BE49-F238E27FC236}">
                  <a16:creationId xmlns:a16="http://schemas.microsoft.com/office/drawing/2014/main" id="{B14DF268-0873-FF11-E488-A97766752753}"/>
                </a:ext>
              </a:extLst>
            </p:cNvPr>
            <p:cNvSpPr txBox="1"/>
            <p:nvPr/>
          </p:nvSpPr>
          <p:spPr>
            <a:xfrm>
              <a:off x="2231629" y="3379362"/>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x</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1" name="正方形/長方形 70">
              <a:extLst>
                <a:ext uri="{FF2B5EF4-FFF2-40B4-BE49-F238E27FC236}">
                  <a16:creationId xmlns:a16="http://schemas.microsoft.com/office/drawing/2014/main" id="{1DF42618-213A-F626-DB3E-0EB59F789015}"/>
                </a:ext>
              </a:extLst>
            </p:cNvPr>
            <p:cNvSpPr/>
            <p:nvPr/>
          </p:nvSpPr>
          <p:spPr>
            <a:xfrm>
              <a:off x="3137887" y="3330341"/>
              <a:ext cx="616272" cy="2880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2" name="テキスト ボックス 71">
              <a:extLst>
                <a:ext uri="{FF2B5EF4-FFF2-40B4-BE49-F238E27FC236}">
                  <a16:creationId xmlns:a16="http://schemas.microsoft.com/office/drawing/2014/main" id="{B17626FE-B250-2DFD-B877-728BD82CA253}"/>
                </a:ext>
              </a:extLst>
            </p:cNvPr>
            <p:cNvSpPr txBox="1"/>
            <p:nvPr/>
          </p:nvSpPr>
          <p:spPr>
            <a:xfrm>
              <a:off x="3030973" y="3375072"/>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x</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3" name="正方形/長方形 72">
              <a:extLst>
                <a:ext uri="{FF2B5EF4-FFF2-40B4-BE49-F238E27FC236}">
                  <a16:creationId xmlns:a16="http://schemas.microsoft.com/office/drawing/2014/main" id="{72CA1C60-B9CB-FEE8-36E4-C934136CC6BB}"/>
                </a:ext>
              </a:extLst>
            </p:cNvPr>
            <p:cNvSpPr/>
            <p:nvPr/>
          </p:nvSpPr>
          <p:spPr>
            <a:xfrm>
              <a:off x="3951975" y="3326310"/>
              <a:ext cx="616272" cy="2880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4" name="テキスト ボックス 73">
              <a:extLst>
                <a:ext uri="{FF2B5EF4-FFF2-40B4-BE49-F238E27FC236}">
                  <a16:creationId xmlns:a16="http://schemas.microsoft.com/office/drawing/2014/main" id="{8B30C2F9-4DDE-7EF2-FABE-E499432BD08F}"/>
                </a:ext>
              </a:extLst>
            </p:cNvPr>
            <p:cNvSpPr txBox="1"/>
            <p:nvPr/>
          </p:nvSpPr>
          <p:spPr>
            <a:xfrm>
              <a:off x="3854774" y="3377217"/>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x</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正方形/長方形 74">
              <a:extLst>
                <a:ext uri="{FF2B5EF4-FFF2-40B4-BE49-F238E27FC236}">
                  <a16:creationId xmlns:a16="http://schemas.microsoft.com/office/drawing/2014/main" id="{544AB9C5-CD69-1770-87B8-859098395CF4}"/>
                </a:ext>
              </a:extLst>
            </p:cNvPr>
            <p:cNvSpPr/>
            <p:nvPr/>
          </p:nvSpPr>
          <p:spPr>
            <a:xfrm>
              <a:off x="5373637" y="3326310"/>
              <a:ext cx="616272" cy="2880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6" name="テキスト ボックス 75">
              <a:extLst>
                <a:ext uri="{FF2B5EF4-FFF2-40B4-BE49-F238E27FC236}">
                  <a16:creationId xmlns:a16="http://schemas.microsoft.com/office/drawing/2014/main" id="{199D1B27-22AE-1A38-EF9B-40E114DB39AB}"/>
                </a:ext>
              </a:extLst>
            </p:cNvPr>
            <p:cNvSpPr txBox="1"/>
            <p:nvPr/>
          </p:nvSpPr>
          <p:spPr>
            <a:xfrm>
              <a:off x="5272649" y="3376239"/>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X</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テキスト ボックス 76">
              <a:extLst>
                <a:ext uri="{FF2B5EF4-FFF2-40B4-BE49-F238E27FC236}">
                  <a16:creationId xmlns:a16="http://schemas.microsoft.com/office/drawing/2014/main" id="{CDDC87A9-0D42-BAC5-50AE-A779A4AA1C8B}"/>
                </a:ext>
              </a:extLst>
            </p:cNvPr>
            <p:cNvSpPr txBox="1"/>
            <p:nvPr/>
          </p:nvSpPr>
          <p:spPr>
            <a:xfrm>
              <a:off x="4550133" y="3326310"/>
              <a:ext cx="818248" cy="338554"/>
            </a:xfrm>
            <a:prstGeom prst="rect">
              <a:avLst/>
            </a:prstGeom>
            <a:noFill/>
          </p:spPr>
          <p:txBody>
            <a:bodyPr wrap="square">
              <a:spAutoFit/>
            </a:bodyPr>
            <a:lstStyle/>
            <a:p>
              <a:pPr algn="ctr"/>
              <a:r>
                <a:rPr kumimoji="1" lang="ja-JP" altLang="en-US" sz="1600">
                  <a:solidFill>
                    <a:srgbClr val="0432FF"/>
                  </a:solidFill>
                  <a:latin typeface="Meiryo" panose="020B0604030504040204" pitchFamily="34" charset="-128"/>
                  <a:ea typeface="Meiryo" panose="020B0604030504040204" pitchFamily="34" charset="-128"/>
                  <a:cs typeface="ＭＳ Ｐゴシック"/>
                </a:rPr>
                <a:t>・・・</a:t>
              </a:r>
              <a:endParaRPr kumimoji="1" lang="ja-JP" altLang="en-US" sz="1600" dirty="0">
                <a:solidFill>
                  <a:srgbClr val="0432FF"/>
                </a:solidFill>
                <a:latin typeface="Meiryo" panose="020B0604030504040204" pitchFamily="34" charset="-128"/>
                <a:ea typeface="Meiryo" panose="020B0604030504040204" pitchFamily="34" charset="-128"/>
                <a:cs typeface="ＭＳ Ｐゴシック"/>
              </a:endParaRPr>
            </a:p>
          </p:txBody>
        </p:sp>
        <p:sp>
          <p:nvSpPr>
            <p:cNvPr id="79" name="テキスト ボックス 78">
              <a:extLst>
                <a:ext uri="{FF2B5EF4-FFF2-40B4-BE49-F238E27FC236}">
                  <a16:creationId xmlns:a16="http://schemas.microsoft.com/office/drawing/2014/main" id="{8D913592-7297-DFE2-F609-21DA8CB8AE73}"/>
                </a:ext>
              </a:extLst>
            </p:cNvPr>
            <p:cNvSpPr txBox="1"/>
            <p:nvPr/>
          </p:nvSpPr>
          <p:spPr>
            <a:xfrm>
              <a:off x="4050938" y="3520564"/>
              <a:ext cx="430887" cy="981541"/>
            </a:xfrm>
            <a:prstGeom prst="rect">
              <a:avLst/>
            </a:prstGeom>
            <a:noFill/>
          </p:spPr>
          <p:txBody>
            <a:bodyPr vert="eaVert" wrap="square">
              <a:spAutoFit/>
            </a:bodyPr>
            <a:lstStyle/>
            <a:p>
              <a:pPr algn="ctr"/>
              <a:r>
                <a:rPr kumimoji="1" lang="ja-JP" altLang="en-US" sz="1600">
                  <a:solidFill>
                    <a:srgbClr val="0432FF"/>
                  </a:solidFill>
                  <a:latin typeface="Meiryo" panose="020B0604030504040204" pitchFamily="34" charset="-128"/>
                  <a:ea typeface="Meiryo" panose="020B0604030504040204" pitchFamily="34" charset="-128"/>
                  <a:cs typeface="ＭＳ Ｐゴシック"/>
                </a:rPr>
                <a:t>・・・</a:t>
              </a:r>
              <a:endParaRPr kumimoji="1" lang="ja-JP" altLang="en-US" sz="1600" dirty="0">
                <a:solidFill>
                  <a:srgbClr val="0432FF"/>
                </a:solidFill>
                <a:latin typeface="Meiryo" panose="020B0604030504040204" pitchFamily="34" charset="-128"/>
                <a:ea typeface="Meiryo" panose="020B0604030504040204" pitchFamily="34" charset="-128"/>
                <a:cs typeface="ＭＳ Ｐゴシック"/>
              </a:endParaRPr>
            </a:p>
          </p:txBody>
        </p:sp>
      </p:grpSp>
      <p:grpSp>
        <p:nvGrpSpPr>
          <p:cNvPr id="28" name="グループ化 27">
            <a:extLst>
              <a:ext uri="{FF2B5EF4-FFF2-40B4-BE49-F238E27FC236}">
                <a16:creationId xmlns:a16="http://schemas.microsoft.com/office/drawing/2014/main" id="{6DC7C414-CC6D-D6C9-7733-7C5BA9B51D35}"/>
              </a:ext>
            </a:extLst>
          </p:cNvPr>
          <p:cNvGrpSpPr/>
          <p:nvPr/>
        </p:nvGrpSpPr>
        <p:grpSpPr>
          <a:xfrm>
            <a:off x="6441989" y="1304562"/>
            <a:ext cx="2504488" cy="4284678"/>
            <a:chOff x="6441989" y="1304562"/>
            <a:chExt cx="2504488" cy="4284678"/>
          </a:xfrm>
        </p:grpSpPr>
        <p:sp>
          <p:nvSpPr>
            <p:cNvPr id="66" name="正方形/長方形 65">
              <a:extLst>
                <a:ext uri="{FF2B5EF4-FFF2-40B4-BE49-F238E27FC236}">
                  <a16:creationId xmlns:a16="http://schemas.microsoft.com/office/drawing/2014/main" id="{E036886D-C205-076C-559C-14B60948083B}"/>
                </a:ext>
              </a:extLst>
            </p:cNvPr>
            <p:cNvSpPr/>
            <p:nvPr/>
          </p:nvSpPr>
          <p:spPr>
            <a:xfrm>
              <a:off x="6441989" y="1304562"/>
              <a:ext cx="2504488" cy="428467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1" name="図 30">
              <a:extLst>
                <a:ext uri="{FF2B5EF4-FFF2-40B4-BE49-F238E27FC236}">
                  <a16:creationId xmlns:a16="http://schemas.microsoft.com/office/drawing/2014/main" id="{B55A2F0A-BD45-18D0-2C8E-3EF0BE76C13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39271" y="1770413"/>
              <a:ext cx="1008112" cy="1008112"/>
            </a:xfrm>
            <a:prstGeom prst="rect">
              <a:avLst/>
            </a:prstGeom>
            <a:effectLst>
              <a:outerShdw blurRad="50800" dist="38100" dir="2700000" algn="tl" rotWithShape="0">
                <a:prstClr val="black">
                  <a:alpha val="40000"/>
                </a:prstClr>
              </a:outerShdw>
            </a:effectLst>
          </p:spPr>
        </p:pic>
        <p:sp>
          <p:nvSpPr>
            <p:cNvPr id="32" name="正方形/長方形 31">
              <a:extLst>
                <a:ext uri="{FF2B5EF4-FFF2-40B4-BE49-F238E27FC236}">
                  <a16:creationId xmlns:a16="http://schemas.microsoft.com/office/drawing/2014/main" id="{EF13187B-DD9B-17DA-C8FC-54A7D335FF71}"/>
                </a:ext>
              </a:extLst>
            </p:cNvPr>
            <p:cNvSpPr/>
            <p:nvPr/>
          </p:nvSpPr>
          <p:spPr>
            <a:xfrm>
              <a:off x="8136179" y="2916885"/>
              <a:ext cx="616272" cy="286841"/>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C0B6CFCE-1E75-E758-DCB6-3BF405F37D21}"/>
                </a:ext>
              </a:extLst>
            </p:cNvPr>
            <p:cNvSpPr/>
            <p:nvPr/>
          </p:nvSpPr>
          <p:spPr>
            <a:xfrm>
              <a:off x="8104182" y="2943368"/>
              <a:ext cx="616272" cy="286841"/>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3E922CFB-CFC9-E868-AF82-C59D64AEFF90}"/>
                </a:ext>
              </a:extLst>
            </p:cNvPr>
            <p:cNvSpPr/>
            <p:nvPr/>
          </p:nvSpPr>
          <p:spPr>
            <a:xfrm>
              <a:off x="8072185" y="2969851"/>
              <a:ext cx="616272" cy="286841"/>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CB017D87-C17C-B92C-B20F-583CE50432C6}"/>
                </a:ext>
              </a:extLst>
            </p:cNvPr>
            <p:cNvSpPr/>
            <p:nvPr/>
          </p:nvSpPr>
          <p:spPr>
            <a:xfrm>
              <a:off x="8035191" y="3015357"/>
              <a:ext cx="616272" cy="2868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 name="テキスト ボックス 32">
              <a:extLst>
                <a:ext uri="{FF2B5EF4-FFF2-40B4-BE49-F238E27FC236}">
                  <a16:creationId xmlns:a16="http://schemas.microsoft.com/office/drawing/2014/main" id="{FA2A1B27-3040-98F2-B4C5-9BB67D2CFC72}"/>
                </a:ext>
              </a:extLst>
            </p:cNvPr>
            <p:cNvSpPr txBox="1"/>
            <p:nvPr/>
          </p:nvSpPr>
          <p:spPr>
            <a:xfrm>
              <a:off x="7934203" y="3076489"/>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全計算候補</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4" name="正方形/長方形 43">
              <a:extLst>
                <a:ext uri="{FF2B5EF4-FFF2-40B4-BE49-F238E27FC236}">
                  <a16:creationId xmlns:a16="http://schemas.microsoft.com/office/drawing/2014/main" id="{D51AB971-3B2D-38D2-CDA6-00585BB208C2}"/>
                </a:ext>
              </a:extLst>
            </p:cNvPr>
            <p:cNvSpPr/>
            <p:nvPr/>
          </p:nvSpPr>
          <p:spPr>
            <a:xfrm>
              <a:off x="8035191" y="4365104"/>
              <a:ext cx="616272" cy="28803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67BBAF2D-BCE6-8A43-F9C2-D7D56E1B278F}"/>
                </a:ext>
              </a:extLst>
            </p:cNvPr>
            <p:cNvSpPr txBox="1"/>
            <p:nvPr/>
          </p:nvSpPr>
          <p:spPr>
            <a:xfrm>
              <a:off x="7945933" y="4423829"/>
              <a:ext cx="818248" cy="215444"/>
            </a:xfrm>
            <a:prstGeom prst="rect">
              <a:avLst/>
            </a:prstGeom>
            <a:noFill/>
          </p:spPr>
          <p:txBody>
            <a:bodyPr wrap="square">
              <a:spAutoFit/>
            </a:bodyP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計算候補</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 3</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5" name="テキスト ボックス 54">
              <a:extLst>
                <a:ext uri="{FF2B5EF4-FFF2-40B4-BE49-F238E27FC236}">
                  <a16:creationId xmlns:a16="http://schemas.microsoft.com/office/drawing/2014/main" id="{FDB4F300-2A15-DBF8-4A5C-5CF4B6D115F0}"/>
                </a:ext>
              </a:extLst>
            </p:cNvPr>
            <p:cNvSpPr txBox="1"/>
            <p:nvPr/>
          </p:nvSpPr>
          <p:spPr>
            <a:xfrm>
              <a:off x="6890801" y="4312719"/>
              <a:ext cx="1107997" cy="461665"/>
            </a:xfrm>
            <a:prstGeom prst="rect">
              <a:avLst/>
            </a:prstGeom>
            <a:noFill/>
          </p:spPr>
          <p:txBody>
            <a:bodyPr wrap="none" rtlCol="0">
              <a:spAutoFit/>
            </a:bodyPr>
            <a:lstStyle/>
            <a:p>
              <a:pPr algn="r"/>
              <a:r>
                <a:rPr lang="ja-JP" altLang="en-US" sz="1200">
                  <a:solidFill>
                    <a:srgbClr val="0432FF"/>
                  </a:solidFill>
                  <a:latin typeface="Meiryo" panose="020B0604030504040204" pitchFamily="34" charset="-128"/>
                  <a:ea typeface="Meiryo" panose="020B0604030504040204" pitchFamily="34" charset="-128"/>
                </a:rPr>
                <a:t>正しい結果を</a:t>
              </a:r>
              <a:endParaRPr lang="en-US" altLang="ja-JP" sz="1200" dirty="0">
                <a:solidFill>
                  <a:srgbClr val="0432FF"/>
                </a:solidFill>
                <a:latin typeface="Meiryo" panose="020B0604030504040204" pitchFamily="34" charset="-128"/>
                <a:ea typeface="Meiryo" panose="020B0604030504040204" pitchFamily="34" charset="-128"/>
              </a:endParaRPr>
            </a:p>
            <a:p>
              <a:pPr algn="r"/>
              <a:r>
                <a:rPr lang="ja-JP" altLang="en-US" sz="1200">
                  <a:solidFill>
                    <a:srgbClr val="0432FF"/>
                  </a:solidFill>
                  <a:latin typeface="Meiryo" panose="020B0604030504040204" pitchFamily="34" charset="-128"/>
                  <a:ea typeface="Meiryo" panose="020B0604030504040204" pitchFamily="34" charset="-128"/>
                </a:rPr>
                <a:t>高確率で測定</a:t>
              </a:r>
              <a:endParaRPr kumimoji="1" lang="ja-JP" altLang="en-US" sz="1200">
                <a:solidFill>
                  <a:srgbClr val="0432FF"/>
                </a:solidFill>
                <a:latin typeface="Meiryo" panose="020B0604030504040204" pitchFamily="34" charset="-128"/>
                <a:ea typeface="Meiryo" panose="020B0604030504040204" pitchFamily="34" charset="-128"/>
              </a:endParaRPr>
            </a:p>
          </p:txBody>
        </p:sp>
        <p:sp>
          <p:nvSpPr>
            <p:cNvPr id="56" name="テキスト ボックス 55">
              <a:extLst>
                <a:ext uri="{FF2B5EF4-FFF2-40B4-BE49-F238E27FC236}">
                  <a16:creationId xmlns:a16="http://schemas.microsoft.com/office/drawing/2014/main" id="{CB1CD4E7-1483-D12F-3381-59CC7A23C4AE}"/>
                </a:ext>
              </a:extLst>
            </p:cNvPr>
            <p:cNvSpPr txBox="1"/>
            <p:nvPr/>
          </p:nvSpPr>
          <p:spPr>
            <a:xfrm>
              <a:off x="6635549" y="2945005"/>
              <a:ext cx="1415772" cy="461665"/>
            </a:xfrm>
            <a:prstGeom prst="rect">
              <a:avLst/>
            </a:prstGeom>
            <a:noFill/>
          </p:spPr>
          <p:txBody>
            <a:bodyPr wrap="none" rtlCol="0">
              <a:spAutoFit/>
            </a:bodyPr>
            <a:lstStyle/>
            <a:p>
              <a:pPr algn="r"/>
              <a:r>
                <a:rPr kumimoji="1" lang="ja-JP" altLang="en-US" sz="1200">
                  <a:solidFill>
                    <a:srgbClr val="0432FF"/>
                  </a:solidFill>
                  <a:latin typeface="Meiryo" panose="020B0604030504040204" pitchFamily="34" charset="-128"/>
                  <a:ea typeface="Meiryo" panose="020B0604030504040204" pitchFamily="34" charset="-128"/>
                </a:rPr>
                <a:t>１回の計算で</a:t>
              </a:r>
              <a:endParaRPr kumimoji="1" lang="en-US" altLang="ja-JP" sz="1200" dirty="0">
                <a:solidFill>
                  <a:srgbClr val="0432FF"/>
                </a:solidFill>
                <a:latin typeface="Meiryo" panose="020B0604030504040204" pitchFamily="34" charset="-128"/>
                <a:ea typeface="Meiryo" panose="020B0604030504040204" pitchFamily="34" charset="-128"/>
              </a:endParaRPr>
            </a:p>
            <a:p>
              <a:pPr algn="r"/>
              <a:r>
                <a:rPr kumimoji="1" lang="ja-JP" altLang="en-US" sz="1200">
                  <a:solidFill>
                    <a:srgbClr val="0432FF"/>
                  </a:solidFill>
                  <a:latin typeface="Meiryo" panose="020B0604030504040204" pitchFamily="34" charset="-128"/>
                  <a:ea typeface="Meiryo" panose="020B0604030504040204" pitchFamily="34" charset="-128"/>
                </a:rPr>
                <a:t>全てを同時に計算</a:t>
              </a:r>
            </a:p>
          </p:txBody>
        </p:sp>
        <p:sp>
          <p:nvSpPr>
            <p:cNvPr id="63" name="テキスト ボックス 62">
              <a:extLst>
                <a:ext uri="{FF2B5EF4-FFF2-40B4-BE49-F238E27FC236}">
                  <a16:creationId xmlns:a16="http://schemas.microsoft.com/office/drawing/2014/main" id="{1F871AFC-2972-42CE-8072-E0E87D50F201}"/>
                </a:ext>
              </a:extLst>
            </p:cNvPr>
            <p:cNvSpPr txBox="1"/>
            <p:nvPr/>
          </p:nvSpPr>
          <p:spPr>
            <a:xfrm>
              <a:off x="6904202" y="1504680"/>
              <a:ext cx="1569660" cy="276999"/>
            </a:xfrm>
            <a:prstGeom prst="rect">
              <a:avLst/>
            </a:prstGeom>
            <a:noFill/>
          </p:spPr>
          <p:txBody>
            <a:bodyPr wrap="none" rtlCol="0">
              <a:spAutoFit/>
            </a:bodyPr>
            <a:lstStyle/>
            <a:p>
              <a:pPr algn="ctr"/>
              <a:r>
                <a:rPr kumimoji="1" lang="ja-JP" altLang="en-US" sz="1200" b="1">
                  <a:solidFill>
                    <a:schemeClr val="accent6">
                      <a:lumMod val="75000"/>
                    </a:schemeClr>
                  </a:solidFill>
                  <a:latin typeface="Meiryo" panose="020B0604030504040204" pitchFamily="34" charset="-128"/>
                  <a:ea typeface="Meiryo" panose="020B0604030504040204" pitchFamily="34" charset="-128"/>
                </a:rPr>
                <a:t>量子コンピューター</a:t>
              </a:r>
            </a:p>
          </p:txBody>
        </p:sp>
        <p:sp>
          <p:nvSpPr>
            <p:cNvPr id="67" name="テキスト ボックス 66">
              <a:extLst>
                <a:ext uri="{FF2B5EF4-FFF2-40B4-BE49-F238E27FC236}">
                  <a16:creationId xmlns:a16="http://schemas.microsoft.com/office/drawing/2014/main" id="{742FE27A-1EF2-D3A1-8E38-B31CC37E29CB}"/>
                </a:ext>
              </a:extLst>
            </p:cNvPr>
            <p:cNvSpPr txBox="1"/>
            <p:nvPr/>
          </p:nvSpPr>
          <p:spPr>
            <a:xfrm>
              <a:off x="6915307" y="4850403"/>
              <a:ext cx="1826141" cy="584775"/>
            </a:xfrm>
            <a:prstGeom prst="rect">
              <a:avLst/>
            </a:prstGeom>
            <a:noFill/>
          </p:spPr>
          <p:txBody>
            <a:bodyPr wrap="none" rtlCol="0">
              <a:spAutoFit/>
            </a:bodyPr>
            <a:lstStyle/>
            <a:p>
              <a:r>
                <a:rPr kumimoji="1" lang="ja-JP" altLang="en-US" sz="1600">
                  <a:solidFill>
                    <a:srgbClr val="0432FF"/>
                  </a:solidFill>
                  <a:latin typeface="Meiryo" panose="020B0604030504040204" pitchFamily="34" charset="-128"/>
                  <a:ea typeface="Meiryo" panose="020B0604030504040204" pitchFamily="34" charset="-128"/>
                </a:rPr>
                <a:t>計算量を減らし</a:t>
              </a:r>
              <a:endParaRPr kumimoji="1" lang="en-US" altLang="ja-JP" sz="1600" dirty="0">
                <a:solidFill>
                  <a:srgbClr val="0432FF"/>
                </a:solidFill>
                <a:latin typeface="Meiryo" panose="020B0604030504040204" pitchFamily="34" charset="-128"/>
                <a:ea typeface="Meiryo" panose="020B0604030504040204" pitchFamily="34" charset="-128"/>
              </a:endParaRPr>
            </a:p>
            <a:p>
              <a:r>
                <a:rPr lang="ja-JP" altLang="en-US" sz="1600">
                  <a:solidFill>
                    <a:srgbClr val="0432FF"/>
                  </a:solidFill>
                  <a:latin typeface="Meiryo" panose="020B0604030504040204" pitchFamily="34" charset="-128"/>
                  <a:ea typeface="Meiryo" panose="020B0604030504040204" pitchFamily="34" charset="-128"/>
                </a:rPr>
                <a:t>高速に結果を得る</a:t>
              </a:r>
              <a:endParaRPr kumimoji="1" lang="ja-JP" altLang="en-US" sz="1600">
                <a:solidFill>
                  <a:srgbClr val="0432FF"/>
                </a:solidFill>
                <a:latin typeface="Meiryo" panose="020B0604030504040204" pitchFamily="34" charset="-128"/>
                <a:ea typeface="Meiryo" panose="020B0604030504040204" pitchFamily="34" charset="-128"/>
              </a:endParaRPr>
            </a:p>
          </p:txBody>
        </p:sp>
        <p:cxnSp>
          <p:nvCxnSpPr>
            <p:cNvPr id="81" name="直線矢印コネクタ 80">
              <a:extLst>
                <a:ext uri="{FF2B5EF4-FFF2-40B4-BE49-F238E27FC236}">
                  <a16:creationId xmlns:a16="http://schemas.microsoft.com/office/drawing/2014/main" id="{7152B6D0-09FB-521B-96EE-AA5D13245E2B}"/>
                </a:ext>
              </a:extLst>
            </p:cNvPr>
            <p:cNvCxnSpPr>
              <a:stCxn id="43" idx="2"/>
              <a:endCxn id="44" idx="0"/>
            </p:cNvCxnSpPr>
            <p:nvPr/>
          </p:nvCxnSpPr>
          <p:spPr>
            <a:xfrm>
              <a:off x="8343327" y="3302198"/>
              <a:ext cx="0" cy="1062906"/>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grpSp>
      <p:sp>
        <p:nvSpPr>
          <p:cNvPr id="29" name="正方形/長方形 28">
            <a:extLst>
              <a:ext uri="{FF2B5EF4-FFF2-40B4-BE49-F238E27FC236}">
                <a16:creationId xmlns:a16="http://schemas.microsoft.com/office/drawing/2014/main" id="{BD5F9355-FB23-DB9C-01D9-D80640B77029}"/>
              </a:ext>
            </a:extLst>
          </p:cNvPr>
          <p:cNvSpPr/>
          <p:nvPr/>
        </p:nvSpPr>
        <p:spPr>
          <a:xfrm>
            <a:off x="6932246" y="3570824"/>
            <a:ext cx="1820205" cy="493036"/>
          </a:xfrm>
          <a:prstGeom prst="rect">
            <a:avLst/>
          </a:prstGeom>
          <a:solidFill>
            <a:srgbClr val="7030A0">
              <a:alpha val="3396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bg1"/>
                </a:solidFill>
                <a:latin typeface="Hiragino Kaku Gothic StdN W8" panose="020B0800000000000000" pitchFamily="34" charset="-128"/>
                <a:ea typeface="Hiragino Kaku Gothic StdN W8" panose="020B0800000000000000" pitchFamily="34" charset="-128"/>
                <a:cs typeface="ＭＳ Ｐゴシック"/>
              </a:rPr>
              <a:t>量子アルゴリズム</a:t>
            </a:r>
            <a:endParaRPr kumimoji="1" lang="ja-JP" altLang="en-US" sz="1400" dirty="0">
              <a:solidFill>
                <a:schemeClr val="bg1"/>
              </a:solidFill>
              <a:latin typeface="Hiragino Kaku Gothic StdN W8" panose="020B0800000000000000" pitchFamily="34" charset="-128"/>
              <a:ea typeface="Hiragino Kaku Gothic StdN W8" panose="020B0800000000000000" pitchFamily="34" charset="-128"/>
              <a:cs typeface="ＭＳ Ｐゴシック"/>
            </a:endParaRPr>
          </a:p>
        </p:txBody>
      </p:sp>
    </p:spTree>
    <p:extLst>
      <p:ext uri="{BB962C8B-B14F-4D97-AF65-F5344CB8AC3E}">
        <p14:creationId xmlns:p14="http://schemas.microsoft.com/office/powerpoint/2010/main" val="122735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57200" y="1340768"/>
            <a:ext cx="2962672" cy="38884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BECFD31-C31B-4809-8EA3-C897E3B647CC}"/>
              </a:ext>
            </a:extLst>
          </p:cNvPr>
          <p:cNvSpPr>
            <a:spLocks noGrp="1"/>
          </p:cNvSpPr>
          <p:nvPr>
            <p:ph type="title"/>
          </p:nvPr>
        </p:nvSpPr>
        <p:spPr/>
        <p:txBody>
          <a:bodyPr/>
          <a:lstStyle/>
          <a:p>
            <a:r>
              <a:rPr kumimoji="1" lang="ja-JP" altLang="en-US"/>
              <a:t>巡回セールスマン問題（組み合わせ最適化）</a:t>
            </a:r>
          </a:p>
        </p:txBody>
      </p:sp>
      <p:pic>
        <p:nvPicPr>
          <p:cNvPr id="1026" name="Picture 2" descr="http://www.bunkyo.ac.jp/~nemoto/lecture/seminar2/2000/kimura/images/jyunnkai.gif">
            <a:extLst>
              <a:ext uri="{FF2B5EF4-FFF2-40B4-BE49-F238E27FC236}">
                <a16:creationId xmlns:a16="http://schemas.microsoft.com/office/drawing/2014/main" id="{009B8CEE-FC9E-4813-97F9-3F6A09E54E0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4380" y="1549762"/>
            <a:ext cx="2808312" cy="3061840"/>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141EDD15-B978-4D6D-AC94-FCAF43085918}"/>
              </a:ext>
            </a:extLst>
          </p:cNvPr>
          <p:cNvSpPr/>
          <p:nvPr/>
        </p:nvSpPr>
        <p:spPr>
          <a:xfrm>
            <a:off x="3635896" y="1340768"/>
            <a:ext cx="5030637" cy="1217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セールスマンがいくつかの訪問先を</a:t>
            </a:r>
            <a:endParaRPr lang="en-US" altLang="ja-JP" sz="1600" dirty="0">
              <a:solidFill>
                <a:srgbClr val="FFFFFF"/>
              </a:solidFill>
              <a:latin typeface="Meiryo" charset="-128"/>
              <a:ea typeface="Meiryo" charset="-128"/>
              <a:cs typeface="Meiryo" charset="-128"/>
            </a:endParaRPr>
          </a:p>
          <a:p>
            <a:pPr algn="ctr"/>
            <a:r>
              <a:rPr lang="en-US" altLang="ja-JP" sz="1600" dirty="0">
                <a:solidFill>
                  <a:srgbClr val="FFFFFF"/>
                </a:solidFill>
                <a:latin typeface="Meiryo" charset="-128"/>
                <a:ea typeface="Meiryo" charset="-128"/>
                <a:cs typeface="Meiryo" charset="-128"/>
              </a:rPr>
              <a:t>1</a:t>
            </a:r>
            <a:r>
              <a:rPr lang="ja-JP" altLang="en-US" sz="1600" dirty="0">
                <a:solidFill>
                  <a:srgbClr val="FFFFFF"/>
                </a:solidFill>
                <a:latin typeface="Meiryo" charset="-128"/>
                <a:ea typeface="Meiryo" charset="-128"/>
                <a:cs typeface="Meiryo" charset="-128"/>
              </a:rPr>
              <a:t>度ずつすべて訪問して出発点に戻ってくるときに</a:t>
            </a:r>
            <a:endParaRPr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移動距離が最小になる経路を求める</a:t>
            </a:r>
          </a:p>
        </p:txBody>
      </p:sp>
      <p:sp>
        <p:nvSpPr>
          <p:cNvPr id="6" name="正方形/長方形 5">
            <a:extLst>
              <a:ext uri="{FF2B5EF4-FFF2-40B4-BE49-F238E27FC236}">
                <a16:creationId xmlns:a16="http://schemas.microsoft.com/office/drawing/2014/main" id="{1D0CB2A1-91D3-4A7D-92E3-BA734718DA5C}"/>
              </a:ext>
            </a:extLst>
          </p:cNvPr>
          <p:cNvSpPr/>
          <p:nvPr/>
        </p:nvSpPr>
        <p:spPr>
          <a:xfrm>
            <a:off x="3626078" y="3234424"/>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8</a:t>
            </a:r>
            <a:endParaRPr lang="ja-JP" altLang="en-US"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AC52BD3D-7A06-499B-A029-9D33D5DCFA8E}"/>
              </a:ext>
            </a:extLst>
          </p:cNvPr>
          <p:cNvSpPr/>
          <p:nvPr/>
        </p:nvSpPr>
        <p:spPr>
          <a:xfrm>
            <a:off x="4490175" y="3236570"/>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2,520</a:t>
            </a:r>
            <a:endParaRPr lang="ja-JP" altLang="en-US"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a16="http://schemas.microsoft.com/office/drawing/2014/main" id="{BC6AB5D9-F6EA-4A95-9E40-962E74732A90}"/>
              </a:ext>
            </a:extLst>
          </p:cNvPr>
          <p:cNvSpPr/>
          <p:nvPr/>
        </p:nvSpPr>
        <p:spPr>
          <a:xfrm>
            <a:off x="3629390" y="4195808"/>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20</a:t>
            </a:r>
            <a:endParaRPr lang="ja-JP" altLang="en-US"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45473E35-9F28-428A-90DB-13109D07E81A}"/>
              </a:ext>
            </a:extLst>
          </p:cNvPr>
          <p:cNvSpPr/>
          <p:nvPr/>
        </p:nvSpPr>
        <p:spPr>
          <a:xfrm>
            <a:off x="4493487" y="4197954"/>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6</a:t>
            </a:r>
            <a:r>
              <a:rPr lang="ja-JP" altLang="en-US" dirty="0">
                <a:solidFill>
                  <a:srgbClr val="FFFFFF"/>
                </a:solidFill>
                <a:latin typeface="Meiryo" charset="-128"/>
                <a:ea typeface="Meiryo" charset="-128"/>
                <a:cs typeface="Meiryo" charset="-128"/>
              </a:rPr>
              <a:t>京</a:t>
            </a:r>
            <a:r>
              <a:rPr lang="en-US" altLang="ja-JP" dirty="0">
                <a:solidFill>
                  <a:srgbClr val="FFFFFF"/>
                </a:solidFill>
                <a:latin typeface="Meiryo" charset="-128"/>
                <a:ea typeface="Meiryo" charset="-128"/>
                <a:cs typeface="Meiryo" charset="-128"/>
              </a:rPr>
              <a:t>8000</a:t>
            </a:r>
            <a:r>
              <a:rPr lang="ja-JP" altLang="en-US" dirty="0">
                <a:solidFill>
                  <a:srgbClr val="FFFFFF"/>
                </a:solidFill>
                <a:latin typeface="Meiryo" charset="-128"/>
                <a:ea typeface="Meiryo" charset="-128"/>
                <a:cs typeface="Meiryo" charset="-128"/>
              </a:rPr>
              <a:t>兆</a:t>
            </a:r>
          </a:p>
        </p:txBody>
      </p:sp>
      <p:sp>
        <p:nvSpPr>
          <p:cNvPr id="12" name="正方形/長方形 11">
            <a:extLst>
              <a:ext uri="{FF2B5EF4-FFF2-40B4-BE49-F238E27FC236}">
                <a16:creationId xmlns:a16="http://schemas.microsoft.com/office/drawing/2014/main" id="{7848F84F-F151-43D5-9A7A-13A2076CCBFC}"/>
              </a:ext>
            </a:extLst>
          </p:cNvPr>
          <p:cNvSpPr/>
          <p:nvPr/>
        </p:nvSpPr>
        <p:spPr>
          <a:xfrm>
            <a:off x="3626078" y="5652496"/>
            <a:ext cx="5030637" cy="55193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実用的には「近似解」で対応</a:t>
            </a:r>
          </a:p>
        </p:txBody>
      </p:sp>
      <p:sp>
        <p:nvSpPr>
          <p:cNvPr id="3" name="屈折矢印 2"/>
          <p:cNvSpPr/>
          <p:nvPr/>
        </p:nvSpPr>
        <p:spPr>
          <a:xfrm rot="5400000">
            <a:off x="2116494" y="4810362"/>
            <a:ext cx="983617" cy="2035549"/>
          </a:xfrm>
          <a:prstGeom prst="bentUpArrow">
            <a:avLst>
              <a:gd name="adj1" fmla="val 42283"/>
              <a:gd name="adj2" fmla="val 35946"/>
              <a:gd name="adj3" fmla="val 25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BC6AB5D9-F6EA-4A95-9E40-962E74732A90}"/>
              </a:ext>
            </a:extLst>
          </p:cNvPr>
          <p:cNvSpPr/>
          <p:nvPr/>
        </p:nvSpPr>
        <p:spPr>
          <a:xfrm>
            <a:off x="3626078" y="3715116"/>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15</a:t>
            </a:r>
            <a:endParaRPr lang="ja-JP" altLang="en-US"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45473E35-9F28-428A-90DB-13109D07E81A}"/>
              </a:ext>
            </a:extLst>
          </p:cNvPr>
          <p:cNvSpPr/>
          <p:nvPr/>
        </p:nvSpPr>
        <p:spPr>
          <a:xfrm>
            <a:off x="4490175" y="3717262"/>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435</a:t>
            </a:r>
            <a:r>
              <a:rPr lang="ja-JP" altLang="en-US" dirty="0">
                <a:solidFill>
                  <a:srgbClr val="FFFFFF"/>
                </a:solidFill>
                <a:latin typeface="Meiryo" charset="-128"/>
                <a:ea typeface="Meiryo" charset="-128"/>
                <a:cs typeface="Meiryo" charset="-128"/>
              </a:rPr>
              <a:t>億</a:t>
            </a:r>
          </a:p>
        </p:txBody>
      </p:sp>
      <p:sp>
        <p:nvSpPr>
          <p:cNvPr id="16" name="正方形/長方形 15">
            <a:extLst>
              <a:ext uri="{FF2B5EF4-FFF2-40B4-BE49-F238E27FC236}">
                <a16:creationId xmlns:a16="http://schemas.microsoft.com/office/drawing/2014/main" id="{BC6AB5D9-F6EA-4A95-9E40-962E74732A90}"/>
              </a:ext>
            </a:extLst>
          </p:cNvPr>
          <p:cNvSpPr/>
          <p:nvPr/>
        </p:nvSpPr>
        <p:spPr>
          <a:xfrm>
            <a:off x="3626078" y="4676500"/>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25</a:t>
            </a:r>
            <a:endParaRPr lang="ja-JP" altLang="en-US" dirty="0">
              <a:solidFill>
                <a:srgbClr val="FFFFFF"/>
              </a:solidFill>
              <a:latin typeface="Meiryo" charset="-128"/>
              <a:ea typeface="Meiryo" charset="-128"/>
              <a:cs typeface="Meiryo" charset="-128"/>
            </a:endParaRPr>
          </a:p>
        </p:txBody>
      </p:sp>
      <p:sp>
        <p:nvSpPr>
          <p:cNvPr id="17" name="正方形/長方形 16">
            <a:extLst>
              <a:ext uri="{FF2B5EF4-FFF2-40B4-BE49-F238E27FC236}">
                <a16:creationId xmlns:a16="http://schemas.microsoft.com/office/drawing/2014/main" id="{45473E35-9F28-428A-90DB-13109D07E81A}"/>
              </a:ext>
            </a:extLst>
          </p:cNvPr>
          <p:cNvSpPr/>
          <p:nvPr/>
        </p:nvSpPr>
        <p:spPr>
          <a:xfrm>
            <a:off x="4490175" y="4678646"/>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3.10 x 10</a:t>
            </a:r>
            <a:r>
              <a:rPr lang="en-US" altLang="ja-JP" baseline="30000" dirty="0">
                <a:solidFill>
                  <a:srgbClr val="FFFFFF"/>
                </a:solidFill>
                <a:latin typeface="Meiryo" charset="-128"/>
                <a:ea typeface="Meiryo" charset="-128"/>
                <a:cs typeface="Meiryo" charset="-128"/>
              </a:rPr>
              <a:t>23</a:t>
            </a:r>
            <a:endParaRPr lang="ja-JP" altLang="en-US" dirty="0">
              <a:solidFill>
                <a:srgbClr val="FFFFFF"/>
              </a:solidFill>
              <a:latin typeface="Meiryo" charset="-128"/>
              <a:ea typeface="Meiryo" charset="-128"/>
              <a:cs typeface="Meiryo" charset="-128"/>
            </a:endParaRPr>
          </a:p>
        </p:txBody>
      </p:sp>
      <p:sp>
        <p:nvSpPr>
          <p:cNvPr id="18" name="正方形/長方形 17">
            <a:extLst>
              <a:ext uri="{FF2B5EF4-FFF2-40B4-BE49-F238E27FC236}">
                <a16:creationId xmlns:a16="http://schemas.microsoft.com/office/drawing/2014/main" id="{BC6AB5D9-F6EA-4A95-9E40-962E74732A90}"/>
              </a:ext>
            </a:extLst>
          </p:cNvPr>
          <p:cNvSpPr/>
          <p:nvPr/>
        </p:nvSpPr>
        <p:spPr>
          <a:xfrm>
            <a:off x="3626078" y="5157192"/>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30</a:t>
            </a:r>
            <a:endParaRPr lang="ja-JP" altLang="en-US" dirty="0">
              <a:solidFill>
                <a:srgbClr val="FFFFFF"/>
              </a:solidFill>
              <a:latin typeface="Meiryo" charset="-128"/>
              <a:ea typeface="Meiryo" charset="-128"/>
              <a:cs typeface="Meiryo" charset="-128"/>
            </a:endParaRPr>
          </a:p>
        </p:txBody>
      </p:sp>
      <p:sp>
        <p:nvSpPr>
          <p:cNvPr id="19" name="正方形/長方形 18">
            <a:extLst>
              <a:ext uri="{FF2B5EF4-FFF2-40B4-BE49-F238E27FC236}">
                <a16:creationId xmlns:a16="http://schemas.microsoft.com/office/drawing/2014/main" id="{45473E35-9F28-428A-90DB-13109D07E81A}"/>
              </a:ext>
            </a:extLst>
          </p:cNvPr>
          <p:cNvSpPr/>
          <p:nvPr/>
        </p:nvSpPr>
        <p:spPr>
          <a:xfrm>
            <a:off x="4490175" y="5159338"/>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4.42 x 10</a:t>
            </a:r>
            <a:r>
              <a:rPr lang="en-US" altLang="ja-JP" baseline="30000" dirty="0">
                <a:solidFill>
                  <a:srgbClr val="FFFFFF"/>
                </a:solidFill>
                <a:latin typeface="Meiryo" charset="-128"/>
                <a:ea typeface="Meiryo" charset="-128"/>
                <a:cs typeface="Meiryo" charset="-128"/>
              </a:rPr>
              <a:t>30</a:t>
            </a:r>
            <a:endParaRPr lang="ja-JP" altLang="en-US" dirty="0">
              <a:solidFill>
                <a:srgbClr val="FFFFFF"/>
              </a:solidFill>
              <a:latin typeface="Meiryo" charset="-128"/>
              <a:ea typeface="Meiryo" charset="-128"/>
              <a:cs typeface="Meiryo" charset="-128"/>
            </a:endParaRPr>
          </a:p>
        </p:txBody>
      </p:sp>
      <p:sp>
        <p:nvSpPr>
          <p:cNvPr id="20" name="正方形/長方形 19">
            <a:extLst>
              <a:ext uri="{FF2B5EF4-FFF2-40B4-BE49-F238E27FC236}">
                <a16:creationId xmlns:a16="http://schemas.microsoft.com/office/drawing/2014/main" id="{AC52BD3D-7A06-499B-A029-9D33D5DCFA8E}"/>
              </a:ext>
            </a:extLst>
          </p:cNvPr>
          <p:cNvSpPr/>
          <p:nvPr/>
        </p:nvSpPr>
        <p:spPr>
          <a:xfrm>
            <a:off x="6379787" y="3234424"/>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2.25 x 10</a:t>
            </a:r>
            <a:r>
              <a:rPr lang="en-US" altLang="ja-JP" baseline="30000" dirty="0">
                <a:solidFill>
                  <a:srgbClr val="FFFFFF"/>
                </a:solidFill>
                <a:latin typeface="Meiryo" charset="-128"/>
                <a:ea typeface="Meiryo" charset="-128"/>
                <a:cs typeface="Meiryo" charset="-128"/>
              </a:rPr>
              <a:t>-13</a:t>
            </a:r>
            <a:r>
              <a:rPr lang="ja-JP" altLang="en-US" dirty="0">
                <a:solidFill>
                  <a:srgbClr val="FFFFFF"/>
                </a:solidFill>
                <a:latin typeface="Meiryo" charset="-128"/>
                <a:ea typeface="Meiryo" charset="-128"/>
                <a:cs typeface="Meiryo" charset="-128"/>
              </a:rPr>
              <a:t>秒</a:t>
            </a:r>
          </a:p>
        </p:txBody>
      </p:sp>
      <p:sp>
        <p:nvSpPr>
          <p:cNvPr id="21" name="正方形/長方形 20">
            <a:extLst>
              <a:ext uri="{FF2B5EF4-FFF2-40B4-BE49-F238E27FC236}">
                <a16:creationId xmlns:a16="http://schemas.microsoft.com/office/drawing/2014/main" id="{45473E35-9F28-428A-90DB-13109D07E81A}"/>
              </a:ext>
            </a:extLst>
          </p:cNvPr>
          <p:cNvSpPr/>
          <p:nvPr/>
        </p:nvSpPr>
        <p:spPr>
          <a:xfrm>
            <a:off x="6383099" y="4195808"/>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6</a:t>
            </a:r>
            <a:r>
              <a:rPr lang="ja-JP" altLang="en-US" dirty="0">
                <a:solidFill>
                  <a:srgbClr val="FFFFFF"/>
                </a:solidFill>
                <a:latin typeface="Meiryo" charset="-128"/>
                <a:ea typeface="Meiryo" charset="-128"/>
                <a:cs typeface="Meiryo" charset="-128"/>
              </a:rPr>
              <a:t>秒</a:t>
            </a:r>
          </a:p>
        </p:txBody>
      </p:sp>
      <p:sp>
        <p:nvSpPr>
          <p:cNvPr id="22" name="正方形/長方形 21">
            <a:extLst>
              <a:ext uri="{FF2B5EF4-FFF2-40B4-BE49-F238E27FC236}">
                <a16:creationId xmlns:a16="http://schemas.microsoft.com/office/drawing/2014/main" id="{45473E35-9F28-428A-90DB-13109D07E81A}"/>
              </a:ext>
            </a:extLst>
          </p:cNvPr>
          <p:cNvSpPr/>
          <p:nvPr/>
        </p:nvSpPr>
        <p:spPr>
          <a:xfrm>
            <a:off x="6379787" y="3715116"/>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4.35 x 10</a:t>
            </a:r>
            <a:r>
              <a:rPr lang="en-US" altLang="ja-JP" baseline="30000" dirty="0">
                <a:solidFill>
                  <a:srgbClr val="FFFFFF"/>
                </a:solidFill>
                <a:latin typeface="Meiryo" charset="-128"/>
                <a:ea typeface="Meiryo" charset="-128"/>
                <a:cs typeface="Meiryo" charset="-128"/>
              </a:rPr>
              <a:t>-6</a:t>
            </a:r>
            <a:r>
              <a:rPr lang="ja-JP" altLang="en-US" dirty="0">
                <a:solidFill>
                  <a:srgbClr val="FFFFFF"/>
                </a:solidFill>
                <a:latin typeface="Meiryo" charset="-128"/>
                <a:ea typeface="Meiryo" charset="-128"/>
                <a:cs typeface="Meiryo" charset="-128"/>
              </a:rPr>
              <a:t>秒</a:t>
            </a:r>
          </a:p>
        </p:txBody>
      </p:sp>
      <p:sp>
        <p:nvSpPr>
          <p:cNvPr id="23" name="正方形/長方形 22">
            <a:extLst>
              <a:ext uri="{FF2B5EF4-FFF2-40B4-BE49-F238E27FC236}">
                <a16:creationId xmlns:a16="http://schemas.microsoft.com/office/drawing/2014/main" id="{45473E35-9F28-428A-90DB-13109D07E81A}"/>
              </a:ext>
            </a:extLst>
          </p:cNvPr>
          <p:cNvSpPr/>
          <p:nvPr/>
        </p:nvSpPr>
        <p:spPr>
          <a:xfrm>
            <a:off x="6379787" y="4676500"/>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359</a:t>
            </a:r>
            <a:r>
              <a:rPr lang="ja-JP" altLang="en-US" dirty="0">
                <a:solidFill>
                  <a:srgbClr val="FFFFFF"/>
                </a:solidFill>
                <a:latin typeface="Meiryo" charset="-128"/>
                <a:ea typeface="Meiryo" charset="-128"/>
                <a:cs typeface="Meiryo" charset="-128"/>
              </a:rPr>
              <a:t>日</a:t>
            </a:r>
          </a:p>
        </p:txBody>
      </p:sp>
      <p:sp>
        <p:nvSpPr>
          <p:cNvPr id="24" name="正方形/長方形 23">
            <a:extLst>
              <a:ext uri="{FF2B5EF4-FFF2-40B4-BE49-F238E27FC236}">
                <a16:creationId xmlns:a16="http://schemas.microsoft.com/office/drawing/2014/main" id="{45473E35-9F28-428A-90DB-13109D07E81A}"/>
              </a:ext>
            </a:extLst>
          </p:cNvPr>
          <p:cNvSpPr/>
          <p:nvPr/>
        </p:nvSpPr>
        <p:spPr>
          <a:xfrm>
            <a:off x="6379787" y="5157192"/>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1401</a:t>
            </a:r>
            <a:r>
              <a:rPr lang="ja-JP" altLang="en-US" dirty="0">
                <a:solidFill>
                  <a:srgbClr val="FFFFFF"/>
                </a:solidFill>
                <a:latin typeface="Meiryo" charset="-128"/>
                <a:ea typeface="Meiryo" charset="-128"/>
                <a:cs typeface="Meiryo" charset="-128"/>
              </a:rPr>
              <a:t>万年</a:t>
            </a:r>
          </a:p>
        </p:txBody>
      </p:sp>
      <p:sp>
        <p:nvSpPr>
          <p:cNvPr id="25" name="正方形/長方形 24">
            <a:extLst>
              <a:ext uri="{FF2B5EF4-FFF2-40B4-BE49-F238E27FC236}">
                <a16:creationId xmlns:a16="http://schemas.microsoft.com/office/drawing/2014/main" id="{1D0CB2A1-91D3-4A7D-92E3-BA734718DA5C}"/>
              </a:ext>
            </a:extLst>
          </p:cNvPr>
          <p:cNvSpPr/>
          <p:nvPr/>
        </p:nvSpPr>
        <p:spPr>
          <a:xfrm>
            <a:off x="3635895" y="2634553"/>
            <a:ext cx="792089" cy="52405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Meiryo" charset="-128"/>
                <a:ea typeface="Meiryo" charset="-128"/>
                <a:cs typeface="Meiryo" charset="-128"/>
              </a:rPr>
              <a:t>地点数</a:t>
            </a:r>
          </a:p>
        </p:txBody>
      </p:sp>
      <p:sp>
        <p:nvSpPr>
          <p:cNvPr id="26" name="正方形/長方形 25">
            <a:extLst>
              <a:ext uri="{FF2B5EF4-FFF2-40B4-BE49-F238E27FC236}">
                <a16:creationId xmlns:a16="http://schemas.microsoft.com/office/drawing/2014/main" id="{AC52BD3D-7A06-499B-A029-9D33D5DCFA8E}"/>
              </a:ext>
            </a:extLst>
          </p:cNvPr>
          <p:cNvSpPr/>
          <p:nvPr/>
        </p:nvSpPr>
        <p:spPr>
          <a:xfrm>
            <a:off x="4499992" y="2636699"/>
            <a:ext cx="1817604" cy="5240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Meiryo" charset="-128"/>
                <a:ea typeface="Meiryo" charset="-128"/>
                <a:cs typeface="Meiryo" charset="-128"/>
              </a:rPr>
              <a:t>巡回経路数</a:t>
            </a:r>
          </a:p>
        </p:txBody>
      </p:sp>
      <p:sp>
        <p:nvSpPr>
          <p:cNvPr id="27" name="正方形/長方形 26">
            <a:extLst>
              <a:ext uri="{FF2B5EF4-FFF2-40B4-BE49-F238E27FC236}">
                <a16:creationId xmlns:a16="http://schemas.microsoft.com/office/drawing/2014/main" id="{AC52BD3D-7A06-499B-A029-9D33D5DCFA8E}"/>
              </a:ext>
            </a:extLst>
          </p:cNvPr>
          <p:cNvSpPr/>
          <p:nvPr/>
        </p:nvSpPr>
        <p:spPr>
          <a:xfrm>
            <a:off x="6389604" y="2634553"/>
            <a:ext cx="2258832" cy="52405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Meiryo" charset="-128"/>
                <a:ea typeface="Meiryo" charset="-128"/>
                <a:cs typeface="Meiryo" charset="-128"/>
              </a:rPr>
              <a:t>計算時間</a:t>
            </a:r>
            <a:endParaRPr lang="en-US" altLang="ja-JP" sz="14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スパコン「京」・</a:t>
            </a:r>
            <a:r>
              <a:rPr lang="en-US" altLang="ja-JP" sz="800" dirty="0">
                <a:solidFill>
                  <a:srgbClr val="FFFFFF"/>
                </a:solidFill>
                <a:latin typeface="Meiryo" charset="-128"/>
                <a:ea typeface="Meiryo" charset="-128"/>
                <a:cs typeface="Meiryo" charset="-128"/>
              </a:rPr>
              <a:t>1</a:t>
            </a:r>
            <a:r>
              <a:rPr lang="ja-JP" altLang="en-US" sz="800" dirty="0">
                <a:solidFill>
                  <a:srgbClr val="FFFFFF"/>
                </a:solidFill>
                <a:latin typeface="Meiryo" charset="-128"/>
                <a:ea typeface="Meiryo" charset="-128"/>
                <a:cs typeface="Meiryo" charset="-128"/>
              </a:rPr>
              <a:t>京回／秒の計算</a:t>
            </a:r>
          </a:p>
        </p:txBody>
      </p:sp>
      <p:sp>
        <p:nvSpPr>
          <p:cNvPr id="11" name="テキスト ボックス 10"/>
          <p:cNvSpPr txBox="1"/>
          <p:nvPr/>
        </p:nvSpPr>
        <p:spPr>
          <a:xfrm>
            <a:off x="1037489" y="4658791"/>
            <a:ext cx="1802095" cy="523220"/>
          </a:xfrm>
          <a:prstGeom prst="rect">
            <a:avLst/>
          </a:prstGeom>
          <a:noFill/>
        </p:spPr>
        <p:txBody>
          <a:bodyPr wrap="none" rtlCol="0">
            <a:spAutoFit/>
          </a:bodyPr>
          <a:lstStyle/>
          <a:p>
            <a:pPr algn="ctr"/>
            <a:r>
              <a:rPr kumimoji="1" lang="ja-JP" altLang="en-US" sz="1000" dirty="0">
                <a:solidFill>
                  <a:schemeClr val="accent6">
                    <a:lumMod val="75000"/>
                  </a:schemeClr>
                </a:solidFill>
                <a:latin typeface="Meiryo" charset="-128"/>
                <a:ea typeface="Meiryo" charset="-128"/>
                <a:cs typeface="Meiryo" charset="-128"/>
              </a:rPr>
              <a:t>巡回経路は地点数</a:t>
            </a:r>
            <a:r>
              <a:rPr kumimoji="1" lang="en-US" altLang="ja-JP" sz="1000" dirty="0">
                <a:solidFill>
                  <a:schemeClr val="accent6">
                    <a:lumMod val="75000"/>
                  </a:schemeClr>
                </a:solidFill>
                <a:latin typeface="Meiryo" charset="-128"/>
                <a:ea typeface="Meiryo" charset="-128"/>
                <a:cs typeface="Meiryo" charset="-128"/>
              </a:rPr>
              <a:t>n</a:t>
            </a:r>
            <a:r>
              <a:rPr kumimoji="1" lang="ja-JP" altLang="en-US" sz="1000" dirty="0">
                <a:solidFill>
                  <a:schemeClr val="accent6">
                    <a:lumMod val="75000"/>
                  </a:schemeClr>
                </a:solidFill>
                <a:latin typeface="Meiryo" charset="-128"/>
                <a:ea typeface="Meiryo" charset="-128"/>
                <a:cs typeface="Meiryo" charset="-128"/>
              </a:rPr>
              <a:t>に対して</a:t>
            </a:r>
            <a:endParaRPr kumimoji="1" lang="en-US" altLang="ja-JP" sz="1000" dirty="0">
              <a:solidFill>
                <a:schemeClr val="accent6">
                  <a:lumMod val="75000"/>
                </a:schemeClr>
              </a:solidFill>
              <a:latin typeface="Meiryo" charset="-128"/>
              <a:ea typeface="Meiryo" charset="-128"/>
              <a:cs typeface="Meiryo" charset="-128"/>
            </a:endParaRPr>
          </a:p>
          <a:p>
            <a:pPr algn="ctr"/>
            <a:r>
              <a:rPr lang="en-US" altLang="ja-JP" b="1" dirty="0">
                <a:solidFill>
                  <a:schemeClr val="accent6">
                    <a:lumMod val="75000"/>
                  </a:schemeClr>
                </a:solidFill>
                <a:latin typeface="Meiryo" charset="-128"/>
                <a:ea typeface="Meiryo" charset="-128"/>
                <a:cs typeface="Meiryo" charset="-128"/>
              </a:rPr>
              <a:t>(n-1)!/2</a:t>
            </a:r>
            <a:r>
              <a:rPr lang="ja-JP" altLang="en-US" b="1" dirty="0">
                <a:solidFill>
                  <a:schemeClr val="accent6">
                    <a:lumMod val="75000"/>
                  </a:schemeClr>
                </a:solidFill>
                <a:latin typeface="Meiryo" charset="-128"/>
                <a:ea typeface="Meiryo" charset="-128"/>
                <a:cs typeface="Meiryo" charset="-128"/>
              </a:rPr>
              <a:t>通り</a:t>
            </a:r>
            <a:endParaRPr kumimoji="1" lang="ja-JP" altLang="en-US" b="1" dirty="0">
              <a:solidFill>
                <a:schemeClr val="accent6">
                  <a:lumMod val="75000"/>
                </a:schemeClr>
              </a:solidFill>
              <a:latin typeface="Meiryo" charset="-128"/>
              <a:ea typeface="Meiryo" charset="-128"/>
              <a:cs typeface="Meiryo" charset="-128"/>
            </a:endParaRPr>
          </a:p>
        </p:txBody>
      </p:sp>
      <p:sp>
        <p:nvSpPr>
          <p:cNvPr id="10" name="星 10 9"/>
          <p:cNvSpPr/>
          <p:nvPr/>
        </p:nvSpPr>
        <p:spPr>
          <a:xfrm>
            <a:off x="7020272" y="6022558"/>
            <a:ext cx="1979712" cy="459617"/>
          </a:xfrm>
          <a:prstGeom prst="star10">
            <a:avLst>
              <a:gd name="adj" fmla="val 33493"/>
              <a:gd name="hf" fmla="val 105146"/>
            </a:avLst>
          </a:prstGeom>
          <a:solidFill>
            <a:srgbClr val="FFFF00"/>
          </a:solidFill>
          <a:ln w="3175">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7353538" y="6145654"/>
            <a:ext cx="1313180" cy="215444"/>
          </a:xfrm>
          <a:prstGeom prst="rect">
            <a:avLst/>
          </a:prstGeom>
        </p:spPr>
        <p:txBody>
          <a:bodyPr wrap="none">
            <a:spAutoFit/>
          </a:bodyPr>
          <a:lstStyle/>
          <a:p>
            <a:pPr algn="ctr"/>
            <a:r>
              <a:rPr lang="ja-JP" altLang="en-US" sz="800">
                <a:solidFill>
                  <a:srgbClr val="FF0000"/>
                </a:solidFill>
                <a:latin typeface="Meiryo" charset="-128"/>
                <a:ea typeface="Meiryo" charset="-128"/>
                <a:cs typeface="Meiryo" charset="-128"/>
              </a:rPr>
              <a:t>既存コンピュータの限界</a:t>
            </a:r>
            <a:endParaRPr lang="ja-JP" altLang="en-US" sz="800" dirty="0">
              <a:solidFill>
                <a:srgbClr val="FF0000"/>
              </a:solidFill>
              <a:latin typeface="Meiryo" charset="-128"/>
              <a:ea typeface="Meiryo" charset="-128"/>
              <a:cs typeface="Meiryo" charset="-128"/>
            </a:endParaRPr>
          </a:p>
        </p:txBody>
      </p:sp>
    </p:spTree>
    <p:extLst>
      <p:ext uri="{BB962C8B-B14F-4D97-AF65-F5344CB8AC3E}">
        <p14:creationId xmlns:p14="http://schemas.microsoft.com/office/powerpoint/2010/main" val="103189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正方形/長方形 59"/>
          <p:cNvSpPr/>
          <p:nvPr/>
        </p:nvSpPr>
        <p:spPr>
          <a:xfrm>
            <a:off x="457200" y="3721268"/>
            <a:ext cx="8300046" cy="283171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457200" y="813314"/>
            <a:ext cx="8300046" cy="2831710"/>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これまでの古典コンピュータで解けない問題</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sp>
        <p:nvSpPr>
          <p:cNvPr id="4" name="正方形/長方形 3"/>
          <p:cNvSpPr/>
          <p:nvPr/>
        </p:nvSpPr>
        <p:spPr>
          <a:xfrm>
            <a:off x="1763688" y="1749896"/>
            <a:ext cx="1872208" cy="11652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演</a:t>
            </a:r>
            <a:r>
              <a:rPr kumimoji="1" lang="en-US" altLang="ja-JP" sz="2000" b="1" dirty="0">
                <a:solidFill>
                  <a:srgbClr val="FFFFFF"/>
                </a:solidFill>
                <a:latin typeface="Meiryo" charset="-128"/>
                <a:ea typeface="Meiryo" charset="-128"/>
                <a:cs typeface="Meiryo" charset="-128"/>
              </a:rPr>
              <a:t> </a:t>
            </a:r>
            <a:r>
              <a:rPr kumimoji="1" lang="ja-JP" altLang="en-US" sz="2000" b="1" dirty="0">
                <a:solidFill>
                  <a:srgbClr val="FFFFFF"/>
                </a:solidFill>
                <a:latin typeface="Meiryo" charset="-128"/>
                <a:ea typeface="Meiryo" charset="-128"/>
                <a:cs typeface="Meiryo" charset="-128"/>
              </a:rPr>
              <a:t>算</a:t>
            </a:r>
            <a:endParaRPr kumimoji="1" lang="en-US" altLang="ja-JP" sz="2000" b="1"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最大値を求めよ</a:t>
            </a:r>
          </a:p>
        </p:txBody>
      </p:sp>
      <p:sp>
        <p:nvSpPr>
          <p:cNvPr id="6" name="正方形/長方形 5"/>
          <p:cNvSpPr/>
          <p:nvPr/>
        </p:nvSpPr>
        <p:spPr>
          <a:xfrm>
            <a:off x="683568" y="118692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1</a:t>
            </a:r>
            <a:endParaRPr kumimoji="1" lang="ja-JP" altLang="en-US" sz="1200" b="1" dirty="0">
              <a:solidFill>
                <a:srgbClr val="FFFFFF"/>
              </a:solidFill>
              <a:latin typeface="ＭＳ Ｐゴシック"/>
              <a:ea typeface="ＭＳ Ｐゴシック"/>
              <a:cs typeface="ＭＳ Ｐゴシック"/>
            </a:endParaRPr>
          </a:p>
        </p:txBody>
      </p:sp>
      <p:sp>
        <p:nvSpPr>
          <p:cNvPr id="7" name="正方形/長方形 6"/>
          <p:cNvSpPr/>
          <p:nvPr/>
        </p:nvSpPr>
        <p:spPr>
          <a:xfrm>
            <a:off x="683568" y="157281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6</a:t>
            </a:r>
            <a:endParaRPr kumimoji="1" lang="ja-JP" altLang="en-US" sz="1200" b="1" dirty="0">
              <a:solidFill>
                <a:srgbClr val="FFFFFF"/>
              </a:solidFill>
              <a:latin typeface="ＭＳ Ｐゴシック"/>
              <a:ea typeface="ＭＳ Ｐゴシック"/>
              <a:cs typeface="ＭＳ Ｐゴシック"/>
            </a:endParaRPr>
          </a:p>
        </p:txBody>
      </p:sp>
      <p:sp>
        <p:nvSpPr>
          <p:cNvPr id="8" name="正方形/長方形 7"/>
          <p:cNvSpPr/>
          <p:nvPr/>
        </p:nvSpPr>
        <p:spPr>
          <a:xfrm>
            <a:off x="683568" y="235316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7</a:t>
            </a:r>
            <a:endParaRPr kumimoji="1" lang="ja-JP" altLang="en-US" sz="1200" b="1" dirty="0">
              <a:solidFill>
                <a:srgbClr val="FFFFFF"/>
              </a:solidFill>
              <a:latin typeface="ＭＳ Ｐゴシック"/>
              <a:ea typeface="ＭＳ Ｐゴシック"/>
              <a:cs typeface="ＭＳ Ｐゴシック"/>
            </a:endParaRPr>
          </a:p>
        </p:txBody>
      </p:sp>
      <p:sp>
        <p:nvSpPr>
          <p:cNvPr id="9" name="正方形/長方形 8"/>
          <p:cNvSpPr/>
          <p:nvPr/>
        </p:nvSpPr>
        <p:spPr>
          <a:xfrm>
            <a:off x="683568" y="1962986"/>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20</a:t>
            </a:r>
            <a:endParaRPr kumimoji="1" lang="ja-JP" altLang="en-US" sz="1200" b="1" dirty="0">
              <a:solidFill>
                <a:srgbClr val="FFFFFF"/>
              </a:solidFill>
              <a:latin typeface="ＭＳ Ｐゴシック"/>
              <a:ea typeface="ＭＳ Ｐゴシック"/>
              <a:cs typeface="ＭＳ Ｐゴシック"/>
            </a:endParaRPr>
          </a:p>
        </p:txBody>
      </p:sp>
      <p:sp>
        <p:nvSpPr>
          <p:cNvPr id="10" name="正方形/長方形 9"/>
          <p:cNvSpPr/>
          <p:nvPr/>
        </p:nvSpPr>
        <p:spPr>
          <a:xfrm>
            <a:off x="683568" y="2743336"/>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42</a:t>
            </a:r>
            <a:endParaRPr kumimoji="1" lang="ja-JP" altLang="en-US" sz="1200" b="1" dirty="0">
              <a:solidFill>
                <a:srgbClr val="FFFFFF"/>
              </a:solidFill>
              <a:latin typeface="ＭＳ Ｐゴシック"/>
              <a:ea typeface="ＭＳ Ｐゴシック"/>
              <a:cs typeface="ＭＳ Ｐゴシック"/>
            </a:endParaRPr>
          </a:p>
        </p:txBody>
      </p:sp>
      <p:sp>
        <p:nvSpPr>
          <p:cNvPr id="11" name="正方形/長方形 10"/>
          <p:cNvSpPr/>
          <p:nvPr/>
        </p:nvSpPr>
        <p:spPr>
          <a:xfrm>
            <a:off x="683568" y="313351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8</a:t>
            </a:r>
            <a:endParaRPr kumimoji="1" lang="ja-JP" altLang="en-US" sz="1200" b="1" dirty="0">
              <a:solidFill>
                <a:srgbClr val="FFFFFF"/>
              </a:solidFill>
              <a:latin typeface="ＭＳ Ｐゴシック"/>
              <a:ea typeface="ＭＳ Ｐゴシック"/>
              <a:cs typeface="ＭＳ Ｐゴシック"/>
            </a:endParaRPr>
          </a:p>
        </p:txBody>
      </p:sp>
      <p:sp>
        <p:nvSpPr>
          <p:cNvPr id="12" name="正方形/長方形 11"/>
          <p:cNvSpPr/>
          <p:nvPr/>
        </p:nvSpPr>
        <p:spPr>
          <a:xfrm>
            <a:off x="4326392" y="216680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42</a:t>
            </a:r>
            <a:endParaRPr kumimoji="1" lang="ja-JP" altLang="en-US" sz="1200" b="1" dirty="0">
              <a:solidFill>
                <a:srgbClr val="FFFFFF"/>
              </a:solidFill>
              <a:latin typeface="ＭＳ Ｐゴシック"/>
              <a:ea typeface="ＭＳ Ｐゴシック"/>
              <a:cs typeface="ＭＳ Ｐゴシック"/>
            </a:endParaRPr>
          </a:p>
        </p:txBody>
      </p:sp>
      <p:cxnSp>
        <p:nvCxnSpPr>
          <p:cNvPr id="14" name="直線コネクタ 13"/>
          <p:cNvCxnSpPr>
            <a:stCxn id="6" idx="3"/>
            <a:endCxn id="4" idx="1"/>
          </p:cNvCxnSpPr>
          <p:nvPr/>
        </p:nvCxnSpPr>
        <p:spPr>
          <a:xfrm>
            <a:off x="1043608" y="1348946"/>
            <a:ext cx="720080" cy="983562"/>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5" name="直線コネクタ 14"/>
          <p:cNvCxnSpPr>
            <a:stCxn id="7" idx="3"/>
            <a:endCxn id="4" idx="1"/>
          </p:cNvCxnSpPr>
          <p:nvPr/>
        </p:nvCxnSpPr>
        <p:spPr>
          <a:xfrm>
            <a:off x="1043608" y="1734829"/>
            <a:ext cx="720080" cy="597679"/>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9" idx="3"/>
            <a:endCxn id="4" idx="1"/>
          </p:cNvCxnSpPr>
          <p:nvPr/>
        </p:nvCxnSpPr>
        <p:spPr>
          <a:xfrm>
            <a:off x="1043608" y="2125004"/>
            <a:ext cx="720080" cy="207504"/>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8" idx="3"/>
            <a:endCxn id="4" idx="1"/>
          </p:cNvCxnSpPr>
          <p:nvPr/>
        </p:nvCxnSpPr>
        <p:spPr>
          <a:xfrm flipV="1">
            <a:off x="1043608" y="2332508"/>
            <a:ext cx="720080" cy="18267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4" name="直線コネクタ 23"/>
          <p:cNvCxnSpPr>
            <a:stCxn id="10" idx="3"/>
            <a:endCxn id="4" idx="1"/>
          </p:cNvCxnSpPr>
          <p:nvPr/>
        </p:nvCxnSpPr>
        <p:spPr>
          <a:xfrm flipV="1">
            <a:off x="1043608" y="2332508"/>
            <a:ext cx="720080" cy="572846"/>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7" name="直線コネクタ 26"/>
          <p:cNvCxnSpPr>
            <a:stCxn id="11" idx="3"/>
            <a:endCxn id="4" idx="1"/>
          </p:cNvCxnSpPr>
          <p:nvPr/>
        </p:nvCxnSpPr>
        <p:spPr>
          <a:xfrm flipV="1">
            <a:off x="1043608" y="2332508"/>
            <a:ext cx="720080" cy="96302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a:stCxn id="4" idx="3"/>
            <a:endCxn id="12" idx="1"/>
          </p:cNvCxnSpPr>
          <p:nvPr/>
        </p:nvCxnSpPr>
        <p:spPr>
          <a:xfrm flipV="1">
            <a:off x="3635896" y="2328819"/>
            <a:ext cx="690496" cy="3689"/>
          </a:xfrm>
          <a:prstGeom prst="straightConnector1">
            <a:avLst/>
          </a:prstGeom>
          <a:ln w="38100">
            <a:solidFill>
              <a:srgbClr val="E46C0A"/>
            </a:solidFill>
            <a:tailEnd type="triangle"/>
          </a:ln>
        </p:spPr>
        <p:style>
          <a:lnRef idx="2">
            <a:schemeClr val="accent1"/>
          </a:lnRef>
          <a:fillRef idx="0">
            <a:schemeClr val="accent1"/>
          </a:fillRef>
          <a:effectRef idx="1">
            <a:schemeClr val="accent1"/>
          </a:effectRef>
          <a:fontRef idx="minor">
            <a:schemeClr val="tx1"/>
          </a:fontRef>
        </p:style>
      </p:cxnSp>
      <p:sp>
        <p:nvSpPr>
          <p:cNvPr id="32" name="正方形/長方形 31"/>
          <p:cNvSpPr/>
          <p:nvPr/>
        </p:nvSpPr>
        <p:spPr>
          <a:xfrm>
            <a:off x="1763688" y="4658263"/>
            <a:ext cx="1872208" cy="11652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演</a:t>
            </a:r>
            <a:r>
              <a:rPr kumimoji="1" lang="en-US" altLang="ja-JP" sz="2000" b="1" dirty="0">
                <a:solidFill>
                  <a:srgbClr val="FFFFFF"/>
                </a:solidFill>
                <a:latin typeface="Meiryo" charset="-128"/>
                <a:ea typeface="Meiryo" charset="-128"/>
                <a:cs typeface="Meiryo" charset="-128"/>
              </a:rPr>
              <a:t> </a:t>
            </a:r>
            <a:r>
              <a:rPr kumimoji="1" lang="ja-JP" altLang="en-US" sz="2000" b="1" dirty="0">
                <a:solidFill>
                  <a:srgbClr val="FFFFFF"/>
                </a:solidFill>
                <a:latin typeface="Meiryo" charset="-128"/>
                <a:ea typeface="Meiryo" charset="-128"/>
                <a:cs typeface="Meiryo" charset="-128"/>
              </a:rPr>
              <a:t>算</a:t>
            </a:r>
            <a:endParaRPr kumimoji="1" lang="en-US" altLang="ja-JP" sz="2000" b="1"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積が</a:t>
            </a:r>
            <a:r>
              <a:rPr kumimoji="1" lang="en-US" altLang="ja-JP" sz="1400" dirty="0">
                <a:solidFill>
                  <a:srgbClr val="FFFFFF"/>
                </a:solidFill>
                <a:latin typeface="Meiryo" charset="-128"/>
                <a:ea typeface="Meiryo" charset="-128"/>
                <a:cs typeface="Meiryo" charset="-128"/>
              </a:rPr>
              <a:t>20</a:t>
            </a:r>
            <a:r>
              <a:rPr kumimoji="1" lang="ja-JP" altLang="en-US" sz="1400" dirty="0">
                <a:solidFill>
                  <a:srgbClr val="FFFFFF"/>
                </a:solidFill>
                <a:latin typeface="Meiryo" charset="-128"/>
                <a:ea typeface="Meiryo" charset="-128"/>
                <a:cs typeface="Meiryo" charset="-128"/>
              </a:rPr>
              <a:t>に最も近い</a:t>
            </a:r>
            <a:endParaRPr kumimoji="1"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組合せを求めよ</a:t>
            </a:r>
          </a:p>
        </p:txBody>
      </p:sp>
      <p:sp>
        <p:nvSpPr>
          <p:cNvPr id="33" name="正方形/長方形 32"/>
          <p:cNvSpPr/>
          <p:nvPr/>
        </p:nvSpPr>
        <p:spPr>
          <a:xfrm>
            <a:off x="683568" y="4095295"/>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1</a:t>
            </a:r>
            <a:endParaRPr kumimoji="1" lang="ja-JP" altLang="en-US" sz="1200" b="1" dirty="0">
              <a:solidFill>
                <a:srgbClr val="FFFFFF"/>
              </a:solidFill>
              <a:latin typeface="ＭＳ Ｐゴシック"/>
              <a:ea typeface="ＭＳ Ｐゴシック"/>
              <a:cs typeface="ＭＳ Ｐゴシック"/>
            </a:endParaRPr>
          </a:p>
        </p:txBody>
      </p:sp>
      <p:sp>
        <p:nvSpPr>
          <p:cNvPr id="34" name="正方形/長方形 33"/>
          <p:cNvSpPr/>
          <p:nvPr/>
        </p:nvSpPr>
        <p:spPr>
          <a:xfrm>
            <a:off x="683568" y="448117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6</a:t>
            </a:r>
            <a:endParaRPr kumimoji="1" lang="ja-JP" altLang="en-US" sz="1200" b="1" dirty="0">
              <a:solidFill>
                <a:srgbClr val="FFFFFF"/>
              </a:solidFill>
              <a:latin typeface="ＭＳ Ｐゴシック"/>
              <a:ea typeface="ＭＳ Ｐゴシック"/>
              <a:cs typeface="ＭＳ Ｐゴシック"/>
            </a:endParaRPr>
          </a:p>
        </p:txBody>
      </p:sp>
      <p:sp>
        <p:nvSpPr>
          <p:cNvPr id="35" name="正方形/長方形 34"/>
          <p:cNvSpPr/>
          <p:nvPr/>
        </p:nvSpPr>
        <p:spPr>
          <a:xfrm>
            <a:off x="683568" y="526152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7</a:t>
            </a:r>
            <a:endParaRPr kumimoji="1" lang="ja-JP" altLang="en-US" sz="1200" b="1" dirty="0">
              <a:solidFill>
                <a:srgbClr val="FFFFFF"/>
              </a:solidFill>
              <a:latin typeface="ＭＳ Ｐゴシック"/>
              <a:ea typeface="ＭＳ Ｐゴシック"/>
              <a:cs typeface="ＭＳ Ｐゴシック"/>
            </a:endParaRPr>
          </a:p>
        </p:txBody>
      </p:sp>
      <p:sp>
        <p:nvSpPr>
          <p:cNvPr id="36" name="正方形/長方形 35"/>
          <p:cNvSpPr/>
          <p:nvPr/>
        </p:nvSpPr>
        <p:spPr>
          <a:xfrm>
            <a:off x="683568" y="4871353"/>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20</a:t>
            </a:r>
            <a:endParaRPr kumimoji="1" lang="ja-JP" altLang="en-US" sz="1200" b="1" dirty="0">
              <a:solidFill>
                <a:srgbClr val="FFFFFF"/>
              </a:solidFill>
              <a:latin typeface="ＭＳ Ｐゴシック"/>
              <a:ea typeface="ＭＳ Ｐゴシック"/>
              <a:cs typeface="ＭＳ Ｐゴシック"/>
            </a:endParaRPr>
          </a:p>
        </p:txBody>
      </p:sp>
      <p:sp>
        <p:nvSpPr>
          <p:cNvPr id="37" name="正方形/長方形 36"/>
          <p:cNvSpPr/>
          <p:nvPr/>
        </p:nvSpPr>
        <p:spPr>
          <a:xfrm>
            <a:off x="683568" y="5651703"/>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42</a:t>
            </a:r>
            <a:endParaRPr kumimoji="1" lang="ja-JP" altLang="en-US" sz="1200" b="1" dirty="0">
              <a:solidFill>
                <a:srgbClr val="FFFFFF"/>
              </a:solidFill>
              <a:latin typeface="ＭＳ Ｐゴシック"/>
              <a:ea typeface="ＭＳ Ｐゴシック"/>
              <a:cs typeface="ＭＳ Ｐゴシック"/>
            </a:endParaRPr>
          </a:p>
        </p:txBody>
      </p:sp>
      <p:sp>
        <p:nvSpPr>
          <p:cNvPr id="38" name="正方形/長方形 37"/>
          <p:cNvSpPr/>
          <p:nvPr/>
        </p:nvSpPr>
        <p:spPr>
          <a:xfrm>
            <a:off x="683568" y="604187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8</a:t>
            </a:r>
            <a:endParaRPr kumimoji="1" lang="ja-JP" altLang="en-US" sz="1200" b="1" dirty="0">
              <a:solidFill>
                <a:srgbClr val="FFFFFF"/>
              </a:solidFill>
              <a:latin typeface="ＭＳ Ｐゴシック"/>
              <a:ea typeface="ＭＳ Ｐゴシック"/>
              <a:cs typeface="ＭＳ Ｐゴシック"/>
            </a:endParaRPr>
          </a:p>
        </p:txBody>
      </p:sp>
      <p:sp>
        <p:nvSpPr>
          <p:cNvPr id="39" name="正方形/長方形 38"/>
          <p:cNvSpPr/>
          <p:nvPr/>
        </p:nvSpPr>
        <p:spPr>
          <a:xfrm>
            <a:off x="4313210" y="4658263"/>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1</a:t>
            </a:r>
            <a:endParaRPr kumimoji="1" lang="ja-JP" altLang="en-US" sz="1200" b="1" dirty="0">
              <a:solidFill>
                <a:srgbClr val="FFFFFF"/>
              </a:solidFill>
              <a:latin typeface="ＭＳ Ｐゴシック"/>
              <a:ea typeface="ＭＳ Ｐゴシック"/>
              <a:cs typeface="ＭＳ Ｐゴシック"/>
            </a:endParaRPr>
          </a:p>
        </p:txBody>
      </p:sp>
      <p:cxnSp>
        <p:nvCxnSpPr>
          <p:cNvPr id="40" name="直線コネクタ 39"/>
          <p:cNvCxnSpPr>
            <a:stCxn id="33" idx="3"/>
            <a:endCxn id="32" idx="1"/>
          </p:cNvCxnSpPr>
          <p:nvPr/>
        </p:nvCxnSpPr>
        <p:spPr>
          <a:xfrm>
            <a:off x="1043608" y="4257313"/>
            <a:ext cx="720080" cy="983562"/>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4" idx="3"/>
            <a:endCxn id="32" idx="1"/>
          </p:cNvCxnSpPr>
          <p:nvPr/>
        </p:nvCxnSpPr>
        <p:spPr>
          <a:xfrm>
            <a:off x="1043608" y="4643196"/>
            <a:ext cx="720080" cy="597679"/>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6" idx="3"/>
            <a:endCxn id="32" idx="1"/>
          </p:cNvCxnSpPr>
          <p:nvPr/>
        </p:nvCxnSpPr>
        <p:spPr>
          <a:xfrm>
            <a:off x="1043608" y="5033371"/>
            <a:ext cx="720080" cy="207504"/>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3" name="直線コネクタ 42"/>
          <p:cNvCxnSpPr>
            <a:stCxn id="35" idx="3"/>
            <a:endCxn id="32" idx="1"/>
          </p:cNvCxnSpPr>
          <p:nvPr/>
        </p:nvCxnSpPr>
        <p:spPr>
          <a:xfrm flipV="1">
            <a:off x="1043608" y="5240875"/>
            <a:ext cx="720080" cy="18267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a:stCxn id="37" idx="3"/>
            <a:endCxn id="32" idx="1"/>
          </p:cNvCxnSpPr>
          <p:nvPr/>
        </p:nvCxnSpPr>
        <p:spPr>
          <a:xfrm flipV="1">
            <a:off x="1043608" y="5240875"/>
            <a:ext cx="720080" cy="572846"/>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a:stCxn id="38" idx="3"/>
            <a:endCxn id="32" idx="1"/>
          </p:cNvCxnSpPr>
          <p:nvPr/>
        </p:nvCxnSpPr>
        <p:spPr>
          <a:xfrm flipV="1">
            <a:off x="1043608" y="5240875"/>
            <a:ext cx="720080" cy="96302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a:stCxn id="32" idx="3"/>
          </p:cNvCxnSpPr>
          <p:nvPr/>
        </p:nvCxnSpPr>
        <p:spPr>
          <a:xfrm>
            <a:off x="3635896" y="5240875"/>
            <a:ext cx="677314" cy="0"/>
          </a:xfrm>
          <a:prstGeom prst="straightConnector1">
            <a:avLst/>
          </a:prstGeom>
          <a:ln w="38100">
            <a:solidFill>
              <a:srgbClr val="E46C0A"/>
            </a:solidFill>
            <a:tailEnd type="triangle"/>
          </a:ln>
        </p:spPr>
        <p:style>
          <a:lnRef idx="2">
            <a:schemeClr val="accent1"/>
          </a:lnRef>
          <a:fillRef idx="0">
            <a:schemeClr val="accent1"/>
          </a:fillRef>
          <a:effectRef idx="1">
            <a:schemeClr val="accent1"/>
          </a:effectRef>
          <a:fontRef idx="minor">
            <a:schemeClr val="tx1"/>
          </a:fontRef>
        </p:style>
      </p:cxnSp>
      <p:sp>
        <p:nvSpPr>
          <p:cNvPr id="49" name="正方形/長方形 48"/>
          <p:cNvSpPr/>
          <p:nvPr/>
        </p:nvSpPr>
        <p:spPr>
          <a:xfrm>
            <a:off x="4313210" y="5491492"/>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b="1" dirty="0">
                <a:solidFill>
                  <a:srgbClr val="FFFFFF"/>
                </a:solidFill>
                <a:latin typeface="ＭＳ Ｐゴシック"/>
                <a:ea typeface="ＭＳ Ｐゴシック"/>
                <a:cs typeface="ＭＳ Ｐゴシック"/>
              </a:rPr>
              <a:t>20</a:t>
            </a:r>
            <a:endParaRPr kumimoji="1" lang="ja-JP" altLang="en-US" sz="1200" b="1" dirty="0">
              <a:solidFill>
                <a:srgbClr val="FFFFFF"/>
              </a:solidFill>
              <a:latin typeface="ＭＳ Ｐゴシック"/>
              <a:ea typeface="ＭＳ Ｐゴシック"/>
              <a:cs typeface="ＭＳ Ｐゴシック"/>
            </a:endParaRPr>
          </a:p>
        </p:txBody>
      </p:sp>
      <p:sp>
        <p:nvSpPr>
          <p:cNvPr id="51" name="乗算記号 50"/>
          <p:cNvSpPr/>
          <p:nvPr/>
        </p:nvSpPr>
        <p:spPr>
          <a:xfrm>
            <a:off x="4309743" y="5054654"/>
            <a:ext cx="360040" cy="364483"/>
          </a:xfrm>
          <a:prstGeom prst="mathMultiply">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p:cNvSpPr txBox="1"/>
          <p:nvPr/>
        </p:nvSpPr>
        <p:spPr>
          <a:xfrm>
            <a:off x="5240917" y="1728474"/>
            <a:ext cx="2050561" cy="1384995"/>
          </a:xfrm>
          <a:prstGeom prst="rect">
            <a:avLst/>
          </a:prstGeom>
          <a:noFill/>
        </p:spPr>
        <p:txBody>
          <a:bodyPr wrap="none" rtlCol="0">
            <a:spAutoFit/>
          </a:bodyPr>
          <a:lstStyle/>
          <a:p>
            <a:r>
              <a:rPr kumimoji="1" lang="ja-JP" altLang="en-US" dirty="0">
                <a:solidFill>
                  <a:srgbClr val="0070C0"/>
                </a:solidFill>
                <a:latin typeface="Meiryo" charset="-128"/>
                <a:ea typeface="Meiryo" charset="-128"/>
                <a:cs typeface="Meiryo" charset="-128"/>
              </a:rPr>
              <a:t>入力数＝</a:t>
            </a:r>
            <a:r>
              <a:rPr kumimoji="1" lang="en-US" altLang="ja-JP" dirty="0">
                <a:solidFill>
                  <a:srgbClr val="0070C0"/>
                </a:solidFill>
                <a:latin typeface="Meiryo" charset="-128"/>
                <a:ea typeface="Meiryo" charset="-128"/>
                <a:cs typeface="Meiryo" charset="-128"/>
              </a:rPr>
              <a:t>N</a:t>
            </a:r>
          </a:p>
          <a:p>
            <a:r>
              <a:rPr lang="ja-JP" altLang="en-US" dirty="0">
                <a:solidFill>
                  <a:srgbClr val="0070C0"/>
                </a:solidFill>
                <a:latin typeface="Meiryo" charset="-128"/>
                <a:ea typeface="Meiryo" charset="-128"/>
                <a:cs typeface="Meiryo" charset="-128"/>
              </a:rPr>
              <a:t>計算回数＝</a:t>
            </a:r>
            <a:r>
              <a:rPr lang="en-US" altLang="ja-JP" dirty="0">
                <a:solidFill>
                  <a:srgbClr val="0070C0"/>
                </a:solidFill>
                <a:latin typeface="Meiryo" charset="-128"/>
                <a:ea typeface="Meiryo" charset="-128"/>
                <a:cs typeface="Meiryo" charset="-128"/>
              </a:rPr>
              <a:t>N</a:t>
            </a:r>
            <a:r>
              <a:rPr lang="ja-JP" altLang="en-US" dirty="0">
                <a:solidFill>
                  <a:srgbClr val="0070C0"/>
                </a:solidFill>
                <a:latin typeface="Meiryo" charset="-128"/>
                <a:ea typeface="Meiryo" charset="-128"/>
                <a:cs typeface="Meiryo" charset="-128"/>
              </a:rPr>
              <a:t>回</a:t>
            </a:r>
            <a:endParaRPr lang="en-US" altLang="ja-JP" dirty="0">
              <a:solidFill>
                <a:srgbClr val="0070C0"/>
              </a:solidFill>
              <a:latin typeface="Meiryo" charset="-128"/>
              <a:ea typeface="Meiryo" charset="-128"/>
              <a:cs typeface="Meiryo" charset="-128"/>
            </a:endParaRPr>
          </a:p>
          <a:p>
            <a:r>
              <a:rPr lang="ja-JP" altLang="en-US" sz="1200" dirty="0">
                <a:solidFill>
                  <a:srgbClr val="0070C0"/>
                </a:solidFill>
                <a:latin typeface="Meiryo" charset="-128"/>
                <a:ea typeface="Meiryo" charset="-128"/>
                <a:cs typeface="Meiryo" charset="-128"/>
              </a:rPr>
              <a:t>　　例えば：</a:t>
            </a:r>
            <a:endParaRPr lang="en-US" altLang="ja-JP" sz="1200" dirty="0">
              <a:solidFill>
                <a:srgbClr val="0070C0"/>
              </a:solidFill>
              <a:latin typeface="Meiryo" charset="-128"/>
              <a:ea typeface="Meiryo" charset="-128"/>
              <a:cs typeface="Meiryo" charset="-128"/>
            </a:endParaRPr>
          </a:p>
          <a:p>
            <a:pPr marL="266700" lvl="1"/>
            <a:r>
              <a:rPr lang="ja-JP" altLang="en-US" sz="1200" dirty="0">
                <a:solidFill>
                  <a:srgbClr val="0070C0"/>
                </a:solidFill>
                <a:latin typeface="Meiryo" charset="-128"/>
                <a:ea typeface="Meiryo" charset="-128"/>
                <a:cs typeface="Meiryo" charset="-128"/>
              </a:rPr>
              <a:t>　入力数</a:t>
            </a:r>
            <a:r>
              <a:rPr lang="en-US" altLang="ja-JP" sz="1200" dirty="0">
                <a:solidFill>
                  <a:srgbClr val="0070C0"/>
                </a:solidFill>
                <a:latin typeface="Meiryo" charset="-128"/>
                <a:ea typeface="Meiryo" charset="-128"/>
                <a:cs typeface="Meiryo" charset="-128"/>
              </a:rPr>
              <a:t>=10 </a:t>
            </a:r>
            <a:r>
              <a:rPr lang="ja-JP" altLang="en-US" sz="1200" dirty="0">
                <a:solidFill>
                  <a:srgbClr val="0070C0"/>
                </a:solidFill>
                <a:latin typeface="Meiryo" charset="-128"/>
                <a:ea typeface="Meiryo" charset="-128"/>
                <a:cs typeface="Meiryo" charset="-128"/>
              </a:rPr>
              <a:t>→</a:t>
            </a:r>
            <a:r>
              <a:rPr lang="en-US" altLang="ja-JP" sz="1200" dirty="0">
                <a:solidFill>
                  <a:srgbClr val="0070C0"/>
                </a:solidFill>
                <a:latin typeface="Meiryo" charset="-128"/>
                <a:ea typeface="Meiryo" charset="-128"/>
                <a:cs typeface="Meiryo" charset="-128"/>
              </a:rPr>
              <a:t> 10</a:t>
            </a:r>
            <a:r>
              <a:rPr lang="ja-JP" altLang="en-US" sz="1200" dirty="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a:p>
            <a:pPr marL="266700" lvl="1"/>
            <a:r>
              <a:rPr lang="ja-JP" altLang="en-US" sz="1200" dirty="0">
                <a:solidFill>
                  <a:srgbClr val="0070C0"/>
                </a:solidFill>
                <a:latin typeface="Meiryo" charset="-128"/>
                <a:ea typeface="Meiryo" charset="-128"/>
                <a:cs typeface="Meiryo" charset="-128"/>
              </a:rPr>
              <a:t>　入力数</a:t>
            </a:r>
            <a:r>
              <a:rPr lang="en-US" altLang="ja-JP" sz="1200" dirty="0">
                <a:solidFill>
                  <a:srgbClr val="0070C0"/>
                </a:solidFill>
                <a:latin typeface="Meiryo" charset="-128"/>
                <a:ea typeface="Meiryo" charset="-128"/>
                <a:cs typeface="Meiryo" charset="-128"/>
              </a:rPr>
              <a:t>=20 </a:t>
            </a:r>
            <a:r>
              <a:rPr lang="ja-JP" altLang="en-US" sz="1200" dirty="0">
                <a:solidFill>
                  <a:srgbClr val="0070C0"/>
                </a:solidFill>
                <a:latin typeface="Meiryo" charset="-128"/>
                <a:ea typeface="Meiryo" charset="-128"/>
                <a:cs typeface="Meiryo" charset="-128"/>
              </a:rPr>
              <a:t>→</a:t>
            </a:r>
            <a:r>
              <a:rPr lang="en-US" altLang="ja-JP" sz="1200" dirty="0">
                <a:solidFill>
                  <a:srgbClr val="0070C0"/>
                </a:solidFill>
                <a:latin typeface="Meiryo" charset="-128"/>
                <a:ea typeface="Meiryo" charset="-128"/>
                <a:cs typeface="Meiryo" charset="-128"/>
              </a:rPr>
              <a:t> 20</a:t>
            </a:r>
            <a:r>
              <a:rPr lang="ja-JP" altLang="en-US" sz="1200" dirty="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a:p>
            <a:pPr marL="266700" lvl="1"/>
            <a:r>
              <a:rPr lang="ja-JP" altLang="en-US" sz="1200" dirty="0">
                <a:solidFill>
                  <a:srgbClr val="0070C0"/>
                </a:solidFill>
                <a:latin typeface="Meiryo" charset="-128"/>
                <a:ea typeface="Meiryo" charset="-128"/>
                <a:cs typeface="Meiryo" charset="-128"/>
              </a:rPr>
              <a:t>　入力数</a:t>
            </a:r>
            <a:r>
              <a:rPr lang="en-US" altLang="ja-JP" sz="1200" dirty="0">
                <a:solidFill>
                  <a:srgbClr val="0070C0"/>
                </a:solidFill>
                <a:latin typeface="Meiryo" charset="-128"/>
                <a:ea typeface="Meiryo" charset="-128"/>
                <a:cs typeface="Meiryo" charset="-128"/>
              </a:rPr>
              <a:t>=30 </a:t>
            </a:r>
            <a:r>
              <a:rPr lang="ja-JP" altLang="en-US" sz="1200" dirty="0">
                <a:solidFill>
                  <a:srgbClr val="0070C0"/>
                </a:solidFill>
                <a:latin typeface="Meiryo" charset="-128"/>
                <a:ea typeface="Meiryo" charset="-128"/>
                <a:cs typeface="Meiryo" charset="-128"/>
              </a:rPr>
              <a:t>→</a:t>
            </a:r>
            <a:r>
              <a:rPr lang="en-US" altLang="ja-JP" sz="1200" dirty="0">
                <a:solidFill>
                  <a:srgbClr val="0070C0"/>
                </a:solidFill>
                <a:latin typeface="Meiryo" charset="-128"/>
                <a:ea typeface="Meiryo" charset="-128"/>
                <a:cs typeface="Meiryo" charset="-128"/>
              </a:rPr>
              <a:t> 30</a:t>
            </a:r>
            <a:r>
              <a:rPr lang="ja-JP" altLang="en-US" sz="1200" dirty="0">
                <a:solidFill>
                  <a:srgbClr val="0070C0"/>
                </a:solidFill>
                <a:latin typeface="Meiryo" charset="-128"/>
                <a:ea typeface="Meiryo" charset="-128"/>
                <a:cs typeface="Meiryo" charset="-128"/>
              </a:rPr>
              <a:t>回</a:t>
            </a:r>
            <a:endParaRPr lang="ja-JP" altLang="en-US" dirty="0">
              <a:solidFill>
                <a:srgbClr val="0070C0"/>
              </a:solidFill>
              <a:latin typeface="Meiryo" charset="-128"/>
              <a:ea typeface="Meiryo" charset="-128"/>
              <a:cs typeface="Meiryo" charset="-128"/>
            </a:endParaRPr>
          </a:p>
        </p:txBody>
      </p:sp>
      <p:sp>
        <p:nvSpPr>
          <p:cNvPr id="54" name="テキスト ボックス 53"/>
          <p:cNvSpPr txBox="1"/>
          <p:nvPr/>
        </p:nvSpPr>
        <p:spPr>
          <a:xfrm>
            <a:off x="540938" y="931584"/>
            <a:ext cx="646331" cy="253916"/>
          </a:xfrm>
          <a:prstGeom prst="rect">
            <a:avLst/>
          </a:prstGeom>
          <a:noFill/>
        </p:spPr>
        <p:txBody>
          <a:bodyPr wrap="none" rtlCol="0">
            <a:spAutoFit/>
          </a:bodyPr>
          <a:lstStyle/>
          <a:p>
            <a:pPr algn="ctr"/>
            <a:r>
              <a:rPr kumimoji="1" lang="ja-JP" altLang="en-US" sz="1050" dirty="0">
                <a:solidFill>
                  <a:srgbClr val="009051"/>
                </a:solidFill>
                <a:latin typeface="Meiryo" charset="-128"/>
                <a:ea typeface="Meiryo" charset="-128"/>
                <a:cs typeface="Meiryo" charset="-128"/>
              </a:rPr>
              <a:t>入力</a:t>
            </a:r>
            <a:r>
              <a:rPr kumimoji="1" lang="en-US" altLang="ja-JP" sz="1050" dirty="0">
                <a:solidFill>
                  <a:srgbClr val="009051"/>
                </a:solidFill>
                <a:latin typeface="Meiryo" charset="-128"/>
                <a:ea typeface="Meiryo" charset="-128"/>
                <a:cs typeface="Meiryo" charset="-128"/>
              </a:rPr>
              <a:t>=6</a:t>
            </a:r>
            <a:endParaRPr kumimoji="1" lang="ja-JP" altLang="en-US" sz="1050" dirty="0">
              <a:solidFill>
                <a:srgbClr val="009051"/>
              </a:solidFill>
              <a:latin typeface="Meiryo" charset="-128"/>
              <a:ea typeface="Meiryo" charset="-128"/>
              <a:cs typeface="Meiryo" charset="-128"/>
            </a:endParaRPr>
          </a:p>
        </p:txBody>
      </p:sp>
      <p:sp>
        <p:nvSpPr>
          <p:cNvPr id="55" name="テキスト ボックス 54"/>
          <p:cNvSpPr txBox="1"/>
          <p:nvPr/>
        </p:nvSpPr>
        <p:spPr>
          <a:xfrm>
            <a:off x="4234542" y="1876306"/>
            <a:ext cx="543739" cy="307777"/>
          </a:xfrm>
          <a:prstGeom prst="rect">
            <a:avLst/>
          </a:prstGeom>
          <a:noFill/>
        </p:spPr>
        <p:txBody>
          <a:bodyPr wrap="none" rtlCol="0">
            <a:spAutoFit/>
          </a:bodyPr>
          <a:lstStyle/>
          <a:p>
            <a:pPr algn="ctr"/>
            <a:r>
              <a:rPr kumimoji="1" lang="ja-JP" altLang="en-US" sz="1400" dirty="0">
                <a:solidFill>
                  <a:srgbClr val="009051"/>
                </a:solidFill>
                <a:latin typeface="Meiryo" charset="-128"/>
                <a:ea typeface="Meiryo" charset="-128"/>
                <a:cs typeface="Meiryo" charset="-128"/>
              </a:rPr>
              <a:t>出力</a:t>
            </a:r>
          </a:p>
        </p:txBody>
      </p:sp>
      <p:sp>
        <p:nvSpPr>
          <p:cNvPr id="56" name="テキスト ボックス 55"/>
          <p:cNvSpPr txBox="1"/>
          <p:nvPr/>
        </p:nvSpPr>
        <p:spPr>
          <a:xfrm>
            <a:off x="540938" y="3870833"/>
            <a:ext cx="646331" cy="253916"/>
          </a:xfrm>
          <a:prstGeom prst="rect">
            <a:avLst/>
          </a:prstGeom>
          <a:noFill/>
        </p:spPr>
        <p:txBody>
          <a:bodyPr wrap="none" rtlCol="0">
            <a:spAutoFit/>
          </a:bodyPr>
          <a:lstStyle/>
          <a:p>
            <a:pPr algn="ctr"/>
            <a:r>
              <a:rPr kumimoji="1" lang="ja-JP" altLang="en-US" sz="1050" dirty="0">
                <a:solidFill>
                  <a:srgbClr val="009051"/>
                </a:solidFill>
                <a:latin typeface="Meiryo" charset="-128"/>
                <a:ea typeface="Meiryo" charset="-128"/>
                <a:cs typeface="Meiryo" charset="-128"/>
              </a:rPr>
              <a:t>入力</a:t>
            </a:r>
            <a:r>
              <a:rPr kumimoji="1" lang="en-US" altLang="ja-JP" sz="1050" dirty="0">
                <a:solidFill>
                  <a:srgbClr val="009051"/>
                </a:solidFill>
                <a:latin typeface="Meiryo" charset="-128"/>
                <a:ea typeface="Meiryo" charset="-128"/>
                <a:cs typeface="Meiryo" charset="-128"/>
              </a:rPr>
              <a:t>=6</a:t>
            </a:r>
            <a:endParaRPr kumimoji="1" lang="ja-JP" altLang="en-US" sz="1050" dirty="0">
              <a:solidFill>
                <a:srgbClr val="009051"/>
              </a:solidFill>
              <a:latin typeface="Meiryo" charset="-128"/>
              <a:ea typeface="Meiryo" charset="-128"/>
              <a:cs typeface="Meiryo" charset="-128"/>
            </a:endParaRPr>
          </a:p>
        </p:txBody>
      </p:sp>
      <p:sp>
        <p:nvSpPr>
          <p:cNvPr id="57" name="テキスト ボックス 56"/>
          <p:cNvSpPr txBox="1"/>
          <p:nvPr/>
        </p:nvSpPr>
        <p:spPr>
          <a:xfrm>
            <a:off x="4238973" y="4301683"/>
            <a:ext cx="543739" cy="307777"/>
          </a:xfrm>
          <a:prstGeom prst="rect">
            <a:avLst/>
          </a:prstGeom>
          <a:noFill/>
          <a:ln>
            <a:noFill/>
          </a:ln>
        </p:spPr>
        <p:txBody>
          <a:bodyPr wrap="none" rtlCol="0">
            <a:spAutoFit/>
          </a:bodyPr>
          <a:lstStyle/>
          <a:p>
            <a:pPr algn="ctr"/>
            <a:r>
              <a:rPr kumimoji="1" lang="ja-JP" altLang="en-US" sz="1400" dirty="0">
                <a:solidFill>
                  <a:srgbClr val="009051"/>
                </a:solidFill>
                <a:latin typeface="Meiryo" charset="-128"/>
                <a:ea typeface="Meiryo" charset="-128"/>
                <a:cs typeface="Meiryo" charset="-128"/>
              </a:rPr>
              <a:t>出力</a:t>
            </a:r>
          </a:p>
        </p:txBody>
      </p:sp>
      <p:sp>
        <p:nvSpPr>
          <p:cNvPr id="58" name="テキスト ボックス 57"/>
          <p:cNvSpPr txBox="1"/>
          <p:nvPr/>
        </p:nvSpPr>
        <p:spPr>
          <a:xfrm>
            <a:off x="5240917" y="4544397"/>
            <a:ext cx="2924198" cy="1384995"/>
          </a:xfrm>
          <a:prstGeom prst="rect">
            <a:avLst/>
          </a:prstGeom>
          <a:noFill/>
        </p:spPr>
        <p:txBody>
          <a:bodyPr wrap="none" rtlCol="0">
            <a:spAutoFit/>
          </a:bodyPr>
          <a:lstStyle/>
          <a:p>
            <a:r>
              <a:rPr kumimoji="1" lang="ja-JP" altLang="en-US" dirty="0">
                <a:solidFill>
                  <a:srgbClr val="7030A0"/>
                </a:solidFill>
                <a:latin typeface="Meiryo" charset="-128"/>
                <a:ea typeface="Meiryo" charset="-128"/>
                <a:cs typeface="Meiryo" charset="-128"/>
              </a:rPr>
              <a:t>入力数＝</a:t>
            </a:r>
            <a:r>
              <a:rPr kumimoji="1" lang="en-US" altLang="ja-JP" dirty="0">
                <a:solidFill>
                  <a:srgbClr val="7030A0"/>
                </a:solidFill>
                <a:latin typeface="Meiryo" charset="-128"/>
                <a:ea typeface="Meiryo" charset="-128"/>
                <a:cs typeface="Meiryo" charset="-128"/>
              </a:rPr>
              <a:t>N</a:t>
            </a:r>
          </a:p>
          <a:p>
            <a:r>
              <a:rPr lang="ja-JP" altLang="en-US" dirty="0">
                <a:solidFill>
                  <a:srgbClr val="7030A0"/>
                </a:solidFill>
                <a:latin typeface="Meiryo" charset="-128"/>
                <a:ea typeface="Meiryo" charset="-128"/>
                <a:cs typeface="Meiryo" charset="-128"/>
              </a:rPr>
              <a:t>計算回数＝</a:t>
            </a:r>
            <a:r>
              <a:rPr lang="en-US" altLang="ja-JP" dirty="0">
                <a:solidFill>
                  <a:srgbClr val="7030A0"/>
                </a:solidFill>
                <a:latin typeface="Meiryo" charset="-128"/>
                <a:ea typeface="Meiryo" charset="-128"/>
                <a:cs typeface="Meiryo" charset="-128"/>
              </a:rPr>
              <a:t>2</a:t>
            </a:r>
            <a:r>
              <a:rPr lang="en-US" altLang="ja-JP" baseline="30000" dirty="0">
                <a:solidFill>
                  <a:srgbClr val="7030A0"/>
                </a:solidFill>
                <a:latin typeface="Meiryo" charset="-128"/>
                <a:ea typeface="Meiryo" charset="-128"/>
                <a:cs typeface="Meiryo" charset="-128"/>
              </a:rPr>
              <a:t>N</a:t>
            </a:r>
            <a:r>
              <a:rPr lang="ja-JP" altLang="en-US" dirty="0">
                <a:solidFill>
                  <a:srgbClr val="7030A0"/>
                </a:solidFill>
                <a:latin typeface="Meiryo" charset="-128"/>
                <a:ea typeface="Meiryo" charset="-128"/>
                <a:cs typeface="Meiryo" charset="-128"/>
              </a:rPr>
              <a:t>回</a:t>
            </a:r>
            <a:endParaRPr lang="en-US" altLang="ja-JP" dirty="0">
              <a:solidFill>
                <a:srgbClr val="7030A0"/>
              </a:solidFill>
              <a:latin typeface="Meiryo" charset="-128"/>
              <a:ea typeface="Meiryo" charset="-128"/>
              <a:cs typeface="Meiryo" charset="-128"/>
            </a:endParaRPr>
          </a:p>
          <a:p>
            <a:pPr marL="266700" lvl="1"/>
            <a:r>
              <a:rPr kumimoji="1" lang="ja-JP" altLang="en-US" sz="1200" dirty="0">
                <a:solidFill>
                  <a:srgbClr val="7030A0"/>
                </a:solidFill>
                <a:latin typeface="Meiryo" charset="-128"/>
                <a:ea typeface="Meiryo" charset="-128"/>
                <a:cs typeface="Meiryo" charset="-128"/>
              </a:rPr>
              <a:t>例えば</a:t>
            </a:r>
            <a:r>
              <a:rPr lang="ja-JP" altLang="en-US" sz="1200" dirty="0">
                <a:solidFill>
                  <a:srgbClr val="7030A0"/>
                </a:solidFill>
                <a:latin typeface="Meiryo" charset="-128"/>
                <a:ea typeface="Meiryo" charset="-128"/>
                <a:cs typeface="Meiryo" charset="-128"/>
              </a:rPr>
              <a:t>：</a:t>
            </a:r>
            <a:endParaRPr kumimoji="1" lang="en-US" altLang="ja-JP" sz="1200" dirty="0">
              <a:solidFill>
                <a:srgbClr val="7030A0"/>
              </a:solidFill>
              <a:latin typeface="Meiryo" charset="-128"/>
              <a:ea typeface="Meiryo" charset="-128"/>
              <a:cs typeface="Meiryo" charset="-128"/>
            </a:endParaRPr>
          </a:p>
          <a:p>
            <a:pPr marL="266700" lvl="1"/>
            <a:r>
              <a:rPr lang="ja-JP" altLang="en-US" sz="1200" dirty="0">
                <a:solidFill>
                  <a:srgbClr val="7030A0"/>
                </a:solidFill>
                <a:latin typeface="Meiryo" charset="-128"/>
                <a:ea typeface="Meiryo" charset="-128"/>
                <a:cs typeface="Meiryo" charset="-128"/>
              </a:rPr>
              <a:t>　入力数</a:t>
            </a:r>
            <a:r>
              <a:rPr lang="en-US" altLang="ja-JP" sz="1200" dirty="0">
                <a:solidFill>
                  <a:srgbClr val="7030A0"/>
                </a:solidFill>
                <a:latin typeface="Meiryo" charset="-128"/>
                <a:ea typeface="Meiryo" charset="-128"/>
                <a:cs typeface="Meiryo" charset="-128"/>
              </a:rPr>
              <a:t>=10 </a:t>
            </a:r>
            <a:r>
              <a:rPr lang="ja-JP" altLang="en-US" sz="1200" dirty="0">
                <a:solidFill>
                  <a:srgbClr val="7030A0"/>
                </a:solidFill>
                <a:latin typeface="Meiryo" charset="-128"/>
                <a:ea typeface="Meiryo" charset="-128"/>
                <a:cs typeface="Meiryo" charset="-128"/>
              </a:rPr>
              <a:t>→</a:t>
            </a:r>
            <a:r>
              <a:rPr lang="en-US" altLang="ja-JP" sz="1200" dirty="0">
                <a:solidFill>
                  <a:srgbClr val="7030A0"/>
                </a:solidFill>
                <a:latin typeface="Meiryo" charset="-128"/>
                <a:ea typeface="Meiryo" charset="-128"/>
                <a:cs typeface="Meiryo" charset="-128"/>
              </a:rPr>
              <a:t> 1,024</a:t>
            </a:r>
            <a:r>
              <a:rPr lang="ja-JP" altLang="en-US" sz="1200" dirty="0">
                <a:solidFill>
                  <a:srgbClr val="7030A0"/>
                </a:solidFill>
                <a:latin typeface="Meiryo" charset="-128"/>
                <a:ea typeface="Meiryo" charset="-128"/>
                <a:cs typeface="Meiryo" charset="-128"/>
              </a:rPr>
              <a:t>回</a:t>
            </a:r>
            <a:endParaRPr lang="en-US" altLang="ja-JP" sz="1200" dirty="0">
              <a:solidFill>
                <a:srgbClr val="7030A0"/>
              </a:solidFill>
              <a:latin typeface="Meiryo" charset="-128"/>
              <a:ea typeface="Meiryo" charset="-128"/>
              <a:cs typeface="Meiryo" charset="-128"/>
            </a:endParaRPr>
          </a:p>
          <a:p>
            <a:pPr marL="266700" lvl="1"/>
            <a:r>
              <a:rPr kumimoji="1" lang="ja-JP" altLang="en-US" sz="1200" dirty="0">
                <a:solidFill>
                  <a:srgbClr val="7030A0"/>
                </a:solidFill>
                <a:latin typeface="Meiryo" charset="-128"/>
                <a:ea typeface="Meiryo" charset="-128"/>
                <a:cs typeface="Meiryo" charset="-128"/>
              </a:rPr>
              <a:t>　入力数</a:t>
            </a:r>
            <a:r>
              <a:rPr kumimoji="1" lang="en-US" altLang="ja-JP" sz="1200" dirty="0">
                <a:solidFill>
                  <a:srgbClr val="7030A0"/>
                </a:solidFill>
                <a:latin typeface="Meiryo" charset="-128"/>
                <a:ea typeface="Meiryo" charset="-128"/>
                <a:cs typeface="Meiryo" charset="-128"/>
              </a:rPr>
              <a:t>=20 </a:t>
            </a:r>
            <a:r>
              <a:rPr kumimoji="1" lang="ja-JP" altLang="en-US" sz="1200" dirty="0">
                <a:solidFill>
                  <a:srgbClr val="7030A0"/>
                </a:solidFill>
                <a:latin typeface="Meiryo" charset="-128"/>
                <a:ea typeface="Meiryo" charset="-128"/>
                <a:cs typeface="Meiryo" charset="-128"/>
              </a:rPr>
              <a:t>→</a:t>
            </a:r>
            <a:r>
              <a:rPr kumimoji="1" lang="en-US" altLang="ja-JP" sz="1200" dirty="0">
                <a:solidFill>
                  <a:srgbClr val="7030A0"/>
                </a:solidFill>
                <a:latin typeface="Meiryo" charset="-128"/>
                <a:ea typeface="Meiryo" charset="-128"/>
                <a:cs typeface="Meiryo" charset="-128"/>
              </a:rPr>
              <a:t> 1,048,576</a:t>
            </a:r>
            <a:r>
              <a:rPr kumimoji="1" lang="ja-JP" altLang="en-US" sz="1200" dirty="0">
                <a:solidFill>
                  <a:srgbClr val="7030A0"/>
                </a:solidFill>
                <a:latin typeface="Meiryo" charset="-128"/>
                <a:ea typeface="Meiryo" charset="-128"/>
                <a:cs typeface="Meiryo" charset="-128"/>
              </a:rPr>
              <a:t>回</a:t>
            </a:r>
            <a:endParaRPr kumimoji="1" lang="en-US" altLang="ja-JP" sz="1200" dirty="0">
              <a:solidFill>
                <a:srgbClr val="7030A0"/>
              </a:solidFill>
              <a:latin typeface="Meiryo" charset="-128"/>
              <a:ea typeface="Meiryo" charset="-128"/>
              <a:cs typeface="Meiryo" charset="-128"/>
            </a:endParaRPr>
          </a:p>
          <a:p>
            <a:pPr marL="266700" lvl="1"/>
            <a:r>
              <a:rPr lang="ja-JP" altLang="en-US" sz="1200" dirty="0">
                <a:solidFill>
                  <a:srgbClr val="7030A0"/>
                </a:solidFill>
                <a:latin typeface="Meiryo" charset="-128"/>
                <a:ea typeface="Meiryo" charset="-128"/>
                <a:cs typeface="Meiryo" charset="-128"/>
              </a:rPr>
              <a:t>　入力数</a:t>
            </a:r>
            <a:r>
              <a:rPr lang="en-US" altLang="ja-JP" sz="1200" dirty="0">
                <a:solidFill>
                  <a:srgbClr val="7030A0"/>
                </a:solidFill>
                <a:latin typeface="Meiryo" charset="-128"/>
                <a:ea typeface="Meiryo" charset="-128"/>
                <a:cs typeface="Meiryo" charset="-128"/>
              </a:rPr>
              <a:t>=30 </a:t>
            </a:r>
            <a:r>
              <a:rPr lang="ja-JP" altLang="en-US" sz="1200" dirty="0">
                <a:solidFill>
                  <a:srgbClr val="7030A0"/>
                </a:solidFill>
                <a:latin typeface="Meiryo" charset="-128"/>
                <a:ea typeface="Meiryo" charset="-128"/>
                <a:cs typeface="Meiryo" charset="-128"/>
              </a:rPr>
              <a:t>→</a:t>
            </a:r>
            <a:r>
              <a:rPr lang="en-US" altLang="ja-JP" sz="1200" dirty="0">
                <a:solidFill>
                  <a:srgbClr val="7030A0"/>
                </a:solidFill>
                <a:latin typeface="Meiryo" charset="-128"/>
                <a:ea typeface="Meiryo" charset="-128"/>
                <a:cs typeface="Meiryo" charset="-128"/>
              </a:rPr>
              <a:t> 1,073,741,824</a:t>
            </a:r>
            <a:r>
              <a:rPr lang="ja-JP" altLang="en-US" sz="1200" dirty="0">
                <a:solidFill>
                  <a:srgbClr val="7030A0"/>
                </a:solidFill>
                <a:latin typeface="Meiryo" charset="-128"/>
                <a:ea typeface="Meiryo" charset="-128"/>
                <a:cs typeface="Meiryo" charset="-128"/>
              </a:rPr>
              <a:t>回</a:t>
            </a:r>
            <a:endParaRPr kumimoji="1" lang="ja-JP" altLang="en-US" dirty="0">
              <a:solidFill>
                <a:srgbClr val="7030A0"/>
              </a:solidFill>
              <a:latin typeface="Meiryo" charset="-128"/>
              <a:ea typeface="Meiryo" charset="-128"/>
              <a:cs typeface="Meiryo" charset="-128"/>
            </a:endParaRPr>
          </a:p>
        </p:txBody>
      </p:sp>
      <p:sp>
        <p:nvSpPr>
          <p:cNvPr id="61" name="テキスト ボックス 60"/>
          <p:cNvSpPr txBox="1"/>
          <p:nvPr/>
        </p:nvSpPr>
        <p:spPr>
          <a:xfrm>
            <a:off x="4848180" y="996100"/>
            <a:ext cx="3775394" cy="400110"/>
          </a:xfrm>
          <a:prstGeom prst="rect">
            <a:avLst/>
          </a:prstGeom>
          <a:noFill/>
        </p:spPr>
        <p:txBody>
          <a:bodyPr wrap="none" rtlCol="0">
            <a:spAutoFit/>
          </a:bodyPr>
          <a:lstStyle/>
          <a:p>
            <a:pPr algn="r"/>
            <a:r>
              <a:rPr kumimoji="1" lang="ja-JP" altLang="en-US" sz="2000" b="1" dirty="0">
                <a:solidFill>
                  <a:srgbClr val="0070C0"/>
                </a:solidFill>
                <a:latin typeface="Meiryo" charset="-128"/>
                <a:ea typeface="Meiryo" charset="-128"/>
                <a:cs typeface="Meiryo" charset="-128"/>
              </a:rPr>
              <a:t>古典コンピュータで解ける問題</a:t>
            </a:r>
          </a:p>
        </p:txBody>
      </p:sp>
      <p:sp>
        <p:nvSpPr>
          <p:cNvPr id="62" name="テキスト ボックス 61"/>
          <p:cNvSpPr txBox="1"/>
          <p:nvPr/>
        </p:nvSpPr>
        <p:spPr>
          <a:xfrm>
            <a:off x="4586775" y="3965155"/>
            <a:ext cx="4031874" cy="400110"/>
          </a:xfrm>
          <a:prstGeom prst="rect">
            <a:avLst/>
          </a:prstGeom>
          <a:noFill/>
        </p:spPr>
        <p:txBody>
          <a:bodyPr wrap="none" rtlCol="0">
            <a:spAutoFit/>
          </a:bodyPr>
          <a:lstStyle/>
          <a:p>
            <a:pPr algn="r"/>
            <a:r>
              <a:rPr kumimoji="1" lang="ja-JP" altLang="en-US" sz="2000" b="1" dirty="0">
                <a:solidFill>
                  <a:srgbClr val="7030A0"/>
                </a:solidFill>
                <a:latin typeface="Meiryo" charset="-128"/>
                <a:ea typeface="Meiryo" charset="-128"/>
                <a:cs typeface="Meiryo" charset="-128"/>
              </a:rPr>
              <a:t>古典コンピュータで解けない問題</a:t>
            </a:r>
          </a:p>
        </p:txBody>
      </p:sp>
      <p:sp>
        <p:nvSpPr>
          <p:cNvPr id="5" name="テキスト ボックス 4"/>
          <p:cNvSpPr txBox="1"/>
          <p:nvPr/>
        </p:nvSpPr>
        <p:spPr>
          <a:xfrm>
            <a:off x="1922766" y="2966795"/>
            <a:ext cx="1544012" cy="338554"/>
          </a:xfrm>
          <a:prstGeom prst="rect">
            <a:avLst/>
          </a:prstGeom>
          <a:noFill/>
        </p:spPr>
        <p:txBody>
          <a:bodyPr wrap="none" rtlCol="0">
            <a:spAutoFit/>
          </a:bodyPr>
          <a:lstStyle/>
          <a:p>
            <a:pPr algn="ctr"/>
            <a:r>
              <a:rPr kumimoji="1" lang="ja-JP" altLang="en-US" sz="1600" dirty="0">
                <a:solidFill>
                  <a:srgbClr val="0070C0"/>
                </a:solidFill>
                <a:latin typeface="Meiryo" charset="-128"/>
                <a:ea typeface="Meiryo" charset="-128"/>
                <a:cs typeface="Meiryo" charset="-128"/>
              </a:rPr>
              <a:t>計算回数＝</a:t>
            </a:r>
            <a:r>
              <a:rPr kumimoji="1" lang="en-US" altLang="ja-JP" sz="1600" dirty="0">
                <a:solidFill>
                  <a:srgbClr val="0070C0"/>
                </a:solidFill>
                <a:latin typeface="Meiryo" charset="-128"/>
                <a:ea typeface="Meiryo" charset="-128"/>
                <a:cs typeface="Meiryo" charset="-128"/>
              </a:rPr>
              <a:t>6</a:t>
            </a:r>
            <a:r>
              <a:rPr kumimoji="1" lang="ja-JP" altLang="en-US" sz="1600" dirty="0">
                <a:solidFill>
                  <a:srgbClr val="0070C0"/>
                </a:solidFill>
                <a:latin typeface="Meiryo" charset="-128"/>
                <a:ea typeface="Meiryo" charset="-128"/>
                <a:cs typeface="Meiryo" charset="-128"/>
              </a:rPr>
              <a:t>回</a:t>
            </a:r>
          </a:p>
        </p:txBody>
      </p:sp>
      <p:sp>
        <p:nvSpPr>
          <p:cNvPr id="47" name="テキスト ボックス 46"/>
          <p:cNvSpPr txBox="1"/>
          <p:nvPr/>
        </p:nvSpPr>
        <p:spPr>
          <a:xfrm>
            <a:off x="1669553" y="5857212"/>
            <a:ext cx="2050561" cy="338554"/>
          </a:xfrm>
          <a:prstGeom prst="rect">
            <a:avLst/>
          </a:prstGeom>
          <a:noFill/>
        </p:spPr>
        <p:txBody>
          <a:bodyPr wrap="none" rtlCol="0">
            <a:spAutoFit/>
          </a:bodyPr>
          <a:lstStyle/>
          <a:p>
            <a:pPr algn="ctr"/>
            <a:r>
              <a:rPr kumimoji="1" lang="ja-JP" altLang="en-US" sz="1600" dirty="0">
                <a:solidFill>
                  <a:srgbClr val="7030A0"/>
                </a:solidFill>
                <a:latin typeface="Meiryo" charset="-128"/>
                <a:ea typeface="Meiryo" charset="-128"/>
                <a:cs typeface="Meiryo" charset="-128"/>
              </a:rPr>
              <a:t>計算回数＝</a:t>
            </a:r>
            <a:r>
              <a:rPr kumimoji="1" lang="en-US" altLang="ja-JP" sz="1600" dirty="0">
                <a:solidFill>
                  <a:srgbClr val="7030A0"/>
                </a:solidFill>
                <a:latin typeface="Meiryo" charset="-128"/>
                <a:ea typeface="Meiryo" charset="-128"/>
                <a:cs typeface="Meiryo" charset="-128"/>
              </a:rPr>
              <a:t>2</a:t>
            </a:r>
            <a:r>
              <a:rPr kumimoji="1" lang="en-US" altLang="ja-JP" sz="1600" baseline="30000" dirty="0">
                <a:solidFill>
                  <a:srgbClr val="7030A0"/>
                </a:solidFill>
                <a:latin typeface="Meiryo" charset="-128"/>
                <a:ea typeface="Meiryo" charset="-128"/>
                <a:cs typeface="Meiryo" charset="-128"/>
              </a:rPr>
              <a:t>6</a:t>
            </a:r>
            <a:r>
              <a:rPr kumimoji="1" lang="en-US" altLang="ja-JP" sz="1600" dirty="0">
                <a:solidFill>
                  <a:srgbClr val="7030A0"/>
                </a:solidFill>
                <a:latin typeface="Meiryo" charset="-128"/>
                <a:ea typeface="Meiryo" charset="-128"/>
                <a:cs typeface="Meiryo" charset="-128"/>
              </a:rPr>
              <a:t>=64</a:t>
            </a:r>
            <a:r>
              <a:rPr kumimoji="1" lang="ja-JP" altLang="en-US" sz="1600" dirty="0">
                <a:solidFill>
                  <a:srgbClr val="7030A0"/>
                </a:solidFill>
                <a:latin typeface="Meiryo" charset="-128"/>
                <a:ea typeface="Meiryo" charset="-128"/>
                <a:cs typeface="Meiryo" charset="-128"/>
              </a:rPr>
              <a:t>回</a:t>
            </a:r>
          </a:p>
        </p:txBody>
      </p:sp>
    </p:spTree>
    <p:extLst>
      <p:ext uri="{BB962C8B-B14F-4D97-AF65-F5344CB8AC3E}">
        <p14:creationId xmlns:p14="http://schemas.microsoft.com/office/powerpoint/2010/main" val="1660223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下矢印 37">
            <a:extLst>
              <a:ext uri="{FF2B5EF4-FFF2-40B4-BE49-F238E27FC236}">
                <a16:creationId xmlns:a16="http://schemas.microsoft.com/office/drawing/2014/main" id="{0CB836EB-A54E-ACE9-36E0-90E5C0CC2250}"/>
              </a:ext>
            </a:extLst>
          </p:cNvPr>
          <p:cNvSpPr/>
          <p:nvPr/>
        </p:nvSpPr>
        <p:spPr>
          <a:xfrm>
            <a:off x="5436096" y="4797156"/>
            <a:ext cx="2561714" cy="1206090"/>
          </a:xfrm>
          <a:prstGeom prst="downArrow">
            <a:avLst>
              <a:gd name="adj1" fmla="val 66810"/>
              <a:gd name="adj2" fmla="val 57510"/>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1942440-6C12-60B3-BCC8-C6B57747CFD3}"/>
              </a:ext>
            </a:extLst>
          </p:cNvPr>
          <p:cNvSpPr>
            <a:spLocks noGrp="1"/>
          </p:cNvSpPr>
          <p:nvPr>
            <p:ph type="title"/>
          </p:nvPr>
        </p:nvSpPr>
        <p:spPr/>
        <p:txBody>
          <a:bodyPr/>
          <a:lstStyle/>
          <a:p>
            <a:r>
              <a:rPr kumimoji="1" lang="ja-JP" altLang="en-US"/>
              <a:t>計算回数と計算規模の関係</a:t>
            </a:r>
          </a:p>
        </p:txBody>
      </p:sp>
      <p:sp>
        <p:nvSpPr>
          <p:cNvPr id="3" name="スライド番号プレースホルダー 2">
            <a:extLst>
              <a:ext uri="{FF2B5EF4-FFF2-40B4-BE49-F238E27FC236}">
                <a16:creationId xmlns:a16="http://schemas.microsoft.com/office/drawing/2014/main" id="{7A0E46D9-7E5B-EEA0-B9E4-7EB84B9297DD}"/>
              </a:ext>
            </a:extLst>
          </p:cNvPr>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cxnSp>
        <p:nvCxnSpPr>
          <p:cNvPr id="5" name="直線コネクタ 4">
            <a:extLst>
              <a:ext uri="{FF2B5EF4-FFF2-40B4-BE49-F238E27FC236}">
                <a16:creationId xmlns:a16="http://schemas.microsoft.com/office/drawing/2014/main" id="{424EB0F9-8ED7-86E8-DFF7-C65C7B8BAC73}"/>
              </a:ext>
            </a:extLst>
          </p:cNvPr>
          <p:cNvCxnSpPr>
            <a:cxnSpLocks/>
          </p:cNvCxnSpPr>
          <p:nvPr/>
        </p:nvCxnSpPr>
        <p:spPr>
          <a:xfrm flipV="1">
            <a:off x="975490" y="1468351"/>
            <a:ext cx="0" cy="4968552"/>
          </a:xfrm>
          <a:prstGeom prst="line">
            <a:avLst/>
          </a:prstGeom>
          <a:ln>
            <a:solidFill>
              <a:schemeClr val="tx1">
                <a:lumMod val="50000"/>
                <a:lumOff val="50000"/>
              </a:schemeClr>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10" name="直線コネクタ 9">
            <a:extLst>
              <a:ext uri="{FF2B5EF4-FFF2-40B4-BE49-F238E27FC236}">
                <a16:creationId xmlns:a16="http://schemas.microsoft.com/office/drawing/2014/main" id="{05DDFEB0-F520-C0D2-5988-ED45A4D2E454}"/>
              </a:ext>
            </a:extLst>
          </p:cNvPr>
          <p:cNvCxnSpPr>
            <a:cxnSpLocks/>
          </p:cNvCxnSpPr>
          <p:nvPr/>
        </p:nvCxnSpPr>
        <p:spPr>
          <a:xfrm flipH="1">
            <a:off x="975490" y="6436903"/>
            <a:ext cx="6912372" cy="0"/>
          </a:xfrm>
          <a:prstGeom prst="line">
            <a:avLst/>
          </a:prstGeom>
          <a:ln>
            <a:solidFill>
              <a:schemeClr val="tx1">
                <a:lumMod val="50000"/>
                <a:lumOff val="50000"/>
              </a:schemeClr>
            </a:solidFill>
            <a:headEnd type="stealth"/>
            <a:tailEnd type="none"/>
          </a:ln>
          <a:effectLst/>
        </p:spPr>
        <p:style>
          <a:lnRef idx="2">
            <a:schemeClr val="accent1"/>
          </a:lnRef>
          <a:fillRef idx="0">
            <a:schemeClr val="accent1"/>
          </a:fillRef>
          <a:effectRef idx="1">
            <a:schemeClr val="accent1"/>
          </a:effectRef>
          <a:fontRef idx="minor">
            <a:schemeClr val="tx1"/>
          </a:fontRef>
        </p:style>
      </p:cxnSp>
      <p:sp>
        <p:nvSpPr>
          <p:cNvPr id="20" name="フリーフォーム 19">
            <a:extLst>
              <a:ext uri="{FF2B5EF4-FFF2-40B4-BE49-F238E27FC236}">
                <a16:creationId xmlns:a16="http://schemas.microsoft.com/office/drawing/2014/main" id="{4AB90A36-5A61-4152-D9A8-2C43255D5797}"/>
              </a:ext>
            </a:extLst>
          </p:cNvPr>
          <p:cNvSpPr/>
          <p:nvPr/>
        </p:nvSpPr>
        <p:spPr>
          <a:xfrm>
            <a:off x="965466" y="1468004"/>
            <a:ext cx="4160447" cy="4972564"/>
          </a:xfrm>
          <a:custGeom>
            <a:avLst/>
            <a:gdLst>
              <a:gd name="connsiteX0" fmla="*/ 0 w 4493622"/>
              <a:gd name="connsiteY0" fmla="*/ 4937760 h 4937760"/>
              <a:gd name="connsiteX1" fmla="*/ 2499360 w 4493622"/>
              <a:gd name="connsiteY1" fmla="*/ 3727268 h 4937760"/>
              <a:gd name="connsiteX2" fmla="*/ 3979817 w 4493622"/>
              <a:gd name="connsiteY2" fmla="*/ 1445622 h 4937760"/>
              <a:gd name="connsiteX3" fmla="*/ 4493622 w 4493622"/>
              <a:gd name="connsiteY3" fmla="*/ 0 h 4937760"/>
              <a:gd name="connsiteX0" fmla="*/ 0 w 4493622"/>
              <a:gd name="connsiteY0" fmla="*/ 4937760 h 4937760"/>
              <a:gd name="connsiteX1" fmla="*/ 2499360 w 4493622"/>
              <a:gd name="connsiteY1" fmla="*/ 3727268 h 4937760"/>
              <a:gd name="connsiteX2" fmla="*/ 3979817 w 4493622"/>
              <a:gd name="connsiteY2" fmla="*/ 1445622 h 4937760"/>
              <a:gd name="connsiteX3" fmla="*/ 4493622 w 4493622"/>
              <a:gd name="connsiteY3" fmla="*/ 0 h 4937760"/>
              <a:gd name="connsiteX0" fmla="*/ 0 w 4493622"/>
              <a:gd name="connsiteY0" fmla="*/ 4937760 h 4937760"/>
              <a:gd name="connsiteX1" fmla="*/ 2499360 w 4493622"/>
              <a:gd name="connsiteY1" fmla="*/ 3727268 h 4937760"/>
              <a:gd name="connsiteX2" fmla="*/ 3979817 w 4493622"/>
              <a:gd name="connsiteY2" fmla="*/ 1445622 h 4937760"/>
              <a:gd name="connsiteX3" fmla="*/ 4493622 w 4493622"/>
              <a:gd name="connsiteY3" fmla="*/ 0 h 4937760"/>
              <a:gd name="connsiteX0" fmla="*/ 0 w 4493622"/>
              <a:gd name="connsiteY0" fmla="*/ 4937760 h 4937760"/>
              <a:gd name="connsiteX1" fmla="*/ 1550125 w 4493622"/>
              <a:gd name="connsiteY1" fmla="*/ 4589417 h 4937760"/>
              <a:gd name="connsiteX2" fmla="*/ 2499360 w 4493622"/>
              <a:gd name="connsiteY2" fmla="*/ 3727268 h 4937760"/>
              <a:gd name="connsiteX3" fmla="*/ 3979817 w 4493622"/>
              <a:gd name="connsiteY3" fmla="*/ 1445622 h 4937760"/>
              <a:gd name="connsiteX4" fmla="*/ 4493622 w 4493622"/>
              <a:gd name="connsiteY4" fmla="*/ 0 h 4937760"/>
              <a:gd name="connsiteX0" fmla="*/ 0 w 4493622"/>
              <a:gd name="connsiteY0" fmla="*/ 4937760 h 4937760"/>
              <a:gd name="connsiteX1" fmla="*/ 1550125 w 4493622"/>
              <a:gd name="connsiteY1" fmla="*/ 4589417 h 4937760"/>
              <a:gd name="connsiteX2" fmla="*/ 2717075 w 4493622"/>
              <a:gd name="connsiteY2" fmla="*/ 3866605 h 4937760"/>
              <a:gd name="connsiteX3" fmla="*/ 3979817 w 4493622"/>
              <a:gd name="connsiteY3" fmla="*/ 1445622 h 4937760"/>
              <a:gd name="connsiteX4" fmla="*/ 4493622 w 4493622"/>
              <a:gd name="connsiteY4" fmla="*/ 0 h 4937760"/>
              <a:gd name="connsiteX0" fmla="*/ 0 w 4493622"/>
              <a:gd name="connsiteY0" fmla="*/ 4937760 h 4937760"/>
              <a:gd name="connsiteX1" fmla="*/ 1550125 w 4493622"/>
              <a:gd name="connsiteY1" fmla="*/ 4589417 h 4937760"/>
              <a:gd name="connsiteX2" fmla="*/ 2717075 w 4493622"/>
              <a:gd name="connsiteY2" fmla="*/ 3866605 h 4937760"/>
              <a:gd name="connsiteX3" fmla="*/ 3979817 w 4493622"/>
              <a:gd name="connsiteY3" fmla="*/ 1445622 h 4937760"/>
              <a:gd name="connsiteX4" fmla="*/ 4493622 w 4493622"/>
              <a:gd name="connsiteY4" fmla="*/ 0 h 4937760"/>
              <a:gd name="connsiteX0" fmla="*/ 0 w 4493622"/>
              <a:gd name="connsiteY0" fmla="*/ 4937760 h 4937760"/>
              <a:gd name="connsiteX1" fmla="*/ 1593668 w 4493622"/>
              <a:gd name="connsiteY1" fmla="*/ 4685211 h 4937760"/>
              <a:gd name="connsiteX2" fmla="*/ 2717075 w 4493622"/>
              <a:gd name="connsiteY2" fmla="*/ 3866605 h 4937760"/>
              <a:gd name="connsiteX3" fmla="*/ 3979817 w 4493622"/>
              <a:gd name="connsiteY3" fmla="*/ 1445622 h 4937760"/>
              <a:gd name="connsiteX4" fmla="*/ 4493622 w 4493622"/>
              <a:gd name="connsiteY4" fmla="*/ 0 h 4937760"/>
              <a:gd name="connsiteX0" fmla="*/ 0 w 4493622"/>
              <a:gd name="connsiteY0" fmla="*/ 4937760 h 4937760"/>
              <a:gd name="connsiteX1" fmla="*/ 1593668 w 4493622"/>
              <a:gd name="connsiteY1" fmla="*/ 4685211 h 4937760"/>
              <a:gd name="connsiteX2" fmla="*/ 2717075 w 4493622"/>
              <a:gd name="connsiteY2" fmla="*/ 3866605 h 4937760"/>
              <a:gd name="connsiteX3" fmla="*/ 3979817 w 4493622"/>
              <a:gd name="connsiteY3" fmla="*/ 1445622 h 4937760"/>
              <a:gd name="connsiteX4" fmla="*/ 4493622 w 4493622"/>
              <a:gd name="connsiteY4" fmla="*/ 0 h 4937760"/>
              <a:gd name="connsiteX0" fmla="*/ 0 w 4493622"/>
              <a:gd name="connsiteY0" fmla="*/ 4937760 h 4937760"/>
              <a:gd name="connsiteX1" fmla="*/ 1593668 w 4493622"/>
              <a:gd name="connsiteY1" fmla="*/ 4685211 h 4937760"/>
              <a:gd name="connsiteX2" fmla="*/ 2717075 w 4493622"/>
              <a:gd name="connsiteY2" fmla="*/ 3866605 h 4937760"/>
              <a:gd name="connsiteX3" fmla="*/ 3979817 w 4493622"/>
              <a:gd name="connsiteY3" fmla="*/ 1445622 h 4937760"/>
              <a:gd name="connsiteX4" fmla="*/ 4493622 w 4493622"/>
              <a:gd name="connsiteY4" fmla="*/ 0 h 4937760"/>
              <a:gd name="connsiteX0" fmla="*/ 0 w 4493622"/>
              <a:gd name="connsiteY0" fmla="*/ 4937760 h 4937760"/>
              <a:gd name="connsiteX1" fmla="*/ 1593668 w 4493622"/>
              <a:gd name="connsiteY1" fmla="*/ 4685211 h 4937760"/>
              <a:gd name="connsiteX2" fmla="*/ 2717075 w 4493622"/>
              <a:gd name="connsiteY2" fmla="*/ 3866605 h 4937760"/>
              <a:gd name="connsiteX3" fmla="*/ 3979817 w 4493622"/>
              <a:gd name="connsiteY3" fmla="*/ 1445622 h 4937760"/>
              <a:gd name="connsiteX4" fmla="*/ 4493622 w 4493622"/>
              <a:gd name="connsiteY4" fmla="*/ 0 h 4937760"/>
              <a:gd name="connsiteX0" fmla="*/ 0 w 4493622"/>
              <a:gd name="connsiteY0" fmla="*/ 4937760 h 4937760"/>
              <a:gd name="connsiteX1" fmla="*/ 1593668 w 4493622"/>
              <a:gd name="connsiteY1" fmla="*/ 4685211 h 4937760"/>
              <a:gd name="connsiteX2" fmla="*/ 2917372 w 4493622"/>
              <a:gd name="connsiteY2" fmla="*/ 3779520 h 4937760"/>
              <a:gd name="connsiteX3" fmla="*/ 3979817 w 4493622"/>
              <a:gd name="connsiteY3" fmla="*/ 1445622 h 4937760"/>
              <a:gd name="connsiteX4" fmla="*/ 4493622 w 4493622"/>
              <a:gd name="connsiteY4" fmla="*/ 0 h 4937760"/>
              <a:gd name="connsiteX0" fmla="*/ 0 w 4406537"/>
              <a:gd name="connsiteY0" fmla="*/ 4929052 h 4929052"/>
              <a:gd name="connsiteX1" fmla="*/ 1593668 w 4406537"/>
              <a:gd name="connsiteY1" fmla="*/ 4676503 h 4929052"/>
              <a:gd name="connsiteX2" fmla="*/ 2917372 w 4406537"/>
              <a:gd name="connsiteY2" fmla="*/ 3770812 h 4929052"/>
              <a:gd name="connsiteX3" fmla="*/ 3979817 w 4406537"/>
              <a:gd name="connsiteY3" fmla="*/ 1436914 h 4929052"/>
              <a:gd name="connsiteX4" fmla="*/ 4406537 w 4406537"/>
              <a:gd name="connsiteY4" fmla="*/ 0 h 4929052"/>
              <a:gd name="connsiteX0" fmla="*/ 0 w 4406537"/>
              <a:gd name="connsiteY0" fmla="*/ 4929052 h 4929052"/>
              <a:gd name="connsiteX1" fmla="*/ 1593668 w 4406537"/>
              <a:gd name="connsiteY1" fmla="*/ 4676503 h 4929052"/>
              <a:gd name="connsiteX2" fmla="*/ 2917372 w 4406537"/>
              <a:gd name="connsiteY2" fmla="*/ 3770812 h 4929052"/>
              <a:gd name="connsiteX3" fmla="*/ 3979817 w 4406537"/>
              <a:gd name="connsiteY3" fmla="*/ 1436914 h 4929052"/>
              <a:gd name="connsiteX4" fmla="*/ 4406537 w 4406537"/>
              <a:gd name="connsiteY4" fmla="*/ 0 h 4929052"/>
              <a:gd name="connsiteX0" fmla="*/ 0 w 4406537"/>
              <a:gd name="connsiteY0" fmla="*/ 4929052 h 4929052"/>
              <a:gd name="connsiteX1" fmla="*/ 1593668 w 4406537"/>
              <a:gd name="connsiteY1" fmla="*/ 4676503 h 4929052"/>
              <a:gd name="connsiteX2" fmla="*/ 2917372 w 4406537"/>
              <a:gd name="connsiteY2" fmla="*/ 3770812 h 4929052"/>
              <a:gd name="connsiteX3" fmla="*/ 3979817 w 4406537"/>
              <a:gd name="connsiteY3" fmla="*/ 1436914 h 4929052"/>
              <a:gd name="connsiteX4" fmla="*/ 4406537 w 4406537"/>
              <a:gd name="connsiteY4" fmla="*/ 0 h 4929052"/>
              <a:gd name="connsiteX0" fmla="*/ 0 w 4406537"/>
              <a:gd name="connsiteY0" fmla="*/ 4929052 h 4929052"/>
              <a:gd name="connsiteX1" fmla="*/ 1593668 w 4406537"/>
              <a:gd name="connsiteY1" fmla="*/ 4676503 h 4929052"/>
              <a:gd name="connsiteX2" fmla="*/ 2917372 w 4406537"/>
              <a:gd name="connsiteY2" fmla="*/ 3770812 h 4929052"/>
              <a:gd name="connsiteX3" fmla="*/ 3979817 w 4406537"/>
              <a:gd name="connsiteY3" fmla="*/ 1436914 h 4929052"/>
              <a:gd name="connsiteX4" fmla="*/ 4406537 w 4406537"/>
              <a:gd name="connsiteY4" fmla="*/ 0 h 4929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6537" h="4929052">
                <a:moveTo>
                  <a:pt x="0" y="4929052"/>
                </a:moveTo>
                <a:cubicBezTo>
                  <a:pt x="731520" y="4849223"/>
                  <a:pt x="1168399" y="4808584"/>
                  <a:pt x="1593668" y="4676503"/>
                </a:cubicBezTo>
                <a:cubicBezTo>
                  <a:pt x="2036354" y="4483463"/>
                  <a:pt x="2519681" y="4310743"/>
                  <a:pt x="2917372" y="3770812"/>
                </a:cubicBezTo>
                <a:cubicBezTo>
                  <a:pt x="3315063" y="3230881"/>
                  <a:pt x="3743235" y="2145212"/>
                  <a:pt x="3979817" y="1436914"/>
                </a:cubicBezTo>
                <a:cubicBezTo>
                  <a:pt x="4225108" y="754742"/>
                  <a:pt x="4315823" y="412205"/>
                  <a:pt x="4406537" y="0"/>
                </a:cubicBezTo>
              </a:path>
            </a:pathLst>
          </a:custGeom>
          <a:noFill/>
          <a:ln w="38100">
            <a:solidFill>
              <a:schemeClr val="accent3">
                <a:lumMod val="75000"/>
              </a:schemeClr>
            </a:solidFill>
            <a:prstDash val="sysDot"/>
            <a:headEnd type="oval"/>
            <a:tailEnd type="triangle"/>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1FFACD30-C92B-129F-8D19-E3698504A071}"/>
              </a:ext>
            </a:extLst>
          </p:cNvPr>
          <p:cNvSpPr txBox="1"/>
          <p:nvPr/>
        </p:nvSpPr>
        <p:spPr>
          <a:xfrm>
            <a:off x="524084" y="1160227"/>
            <a:ext cx="902811" cy="307777"/>
          </a:xfrm>
          <a:prstGeom prst="rect">
            <a:avLst/>
          </a:prstGeom>
          <a:noFill/>
        </p:spPr>
        <p:txBody>
          <a:bodyPr wrap="none" rtlCol="0">
            <a:spAutoFit/>
          </a:bodyPr>
          <a:lstStyle/>
          <a:p>
            <a:pPr algn="ctr"/>
            <a:r>
              <a:rPr kumimoji="1" lang="ja-JP" altLang="en-US" sz="1400">
                <a:solidFill>
                  <a:schemeClr val="tx1">
                    <a:lumMod val="65000"/>
                    <a:lumOff val="35000"/>
                  </a:schemeClr>
                </a:solidFill>
                <a:latin typeface="Meiryo" panose="020B0604030504040204" pitchFamily="34" charset="-128"/>
                <a:ea typeface="Meiryo" panose="020B0604030504040204" pitchFamily="34" charset="-128"/>
              </a:rPr>
              <a:t>計算回数</a:t>
            </a:r>
          </a:p>
        </p:txBody>
      </p:sp>
      <p:sp>
        <p:nvSpPr>
          <p:cNvPr id="23" name="テキスト ボックス 22">
            <a:extLst>
              <a:ext uri="{FF2B5EF4-FFF2-40B4-BE49-F238E27FC236}">
                <a16:creationId xmlns:a16="http://schemas.microsoft.com/office/drawing/2014/main" id="{81AC8648-D2BE-B10A-CA95-4CD3CE438A3D}"/>
              </a:ext>
            </a:extLst>
          </p:cNvPr>
          <p:cNvSpPr txBox="1"/>
          <p:nvPr/>
        </p:nvSpPr>
        <p:spPr>
          <a:xfrm>
            <a:off x="7917661" y="6289575"/>
            <a:ext cx="902811" cy="307777"/>
          </a:xfrm>
          <a:prstGeom prst="rect">
            <a:avLst/>
          </a:prstGeom>
          <a:noFill/>
        </p:spPr>
        <p:txBody>
          <a:bodyPr wrap="none" rtlCol="0">
            <a:spAutoFit/>
          </a:bodyPr>
          <a:lstStyle/>
          <a:p>
            <a:pPr algn="ctr"/>
            <a:r>
              <a:rPr kumimoji="1" lang="ja-JP" altLang="en-US" sz="1400">
                <a:solidFill>
                  <a:schemeClr val="tx1">
                    <a:lumMod val="65000"/>
                    <a:lumOff val="35000"/>
                  </a:schemeClr>
                </a:solidFill>
                <a:latin typeface="Meiryo" panose="020B0604030504040204" pitchFamily="34" charset="-128"/>
                <a:ea typeface="Meiryo" panose="020B0604030504040204" pitchFamily="34" charset="-128"/>
              </a:rPr>
              <a:t>計算規模</a:t>
            </a:r>
          </a:p>
        </p:txBody>
      </p:sp>
      <p:sp>
        <p:nvSpPr>
          <p:cNvPr id="25" name="テキスト ボックス 24">
            <a:extLst>
              <a:ext uri="{FF2B5EF4-FFF2-40B4-BE49-F238E27FC236}">
                <a16:creationId xmlns:a16="http://schemas.microsoft.com/office/drawing/2014/main" id="{EB6B76DA-DFE4-3378-C95A-41280048DEE4}"/>
              </a:ext>
            </a:extLst>
          </p:cNvPr>
          <p:cNvSpPr txBox="1"/>
          <p:nvPr/>
        </p:nvSpPr>
        <p:spPr>
          <a:xfrm>
            <a:off x="2699792" y="1493101"/>
            <a:ext cx="2262158" cy="369332"/>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古典コンピューター</a:t>
            </a:r>
          </a:p>
        </p:txBody>
      </p:sp>
      <p:grpSp>
        <p:nvGrpSpPr>
          <p:cNvPr id="39" name="グループ化 38">
            <a:extLst>
              <a:ext uri="{FF2B5EF4-FFF2-40B4-BE49-F238E27FC236}">
                <a16:creationId xmlns:a16="http://schemas.microsoft.com/office/drawing/2014/main" id="{131D4631-9AD0-A568-801C-B730FF7356E5}"/>
              </a:ext>
            </a:extLst>
          </p:cNvPr>
          <p:cNvGrpSpPr/>
          <p:nvPr/>
        </p:nvGrpSpPr>
        <p:grpSpPr>
          <a:xfrm>
            <a:off x="956054" y="3424654"/>
            <a:ext cx="6950465" cy="3028098"/>
            <a:chOff x="956054" y="3424654"/>
            <a:chExt cx="6950465" cy="3028098"/>
          </a:xfrm>
        </p:grpSpPr>
        <p:cxnSp>
          <p:nvCxnSpPr>
            <p:cNvPr id="16" name="直線矢印コネクタ 15">
              <a:extLst>
                <a:ext uri="{FF2B5EF4-FFF2-40B4-BE49-F238E27FC236}">
                  <a16:creationId xmlns:a16="http://schemas.microsoft.com/office/drawing/2014/main" id="{0F34F9ED-50F8-D13A-8BF0-37813AF4CECB}"/>
                </a:ext>
              </a:extLst>
            </p:cNvPr>
            <p:cNvCxnSpPr>
              <a:cxnSpLocks/>
            </p:cNvCxnSpPr>
            <p:nvPr/>
          </p:nvCxnSpPr>
          <p:spPr>
            <a:xfrm flipV="1">
              <a:off x="956054" y="4005064"/>
              <a:ext cx="6950465" cy="2447688"/>
            </a:xfrm>
            <a:prstGeom prst="straightConnector1">
              <a:avLst/>
            </a:prstGeom>
            <a:ln w="38100">
              <a:solidFill>
                <a:srgbClr val="0070C0"/>
              </a:solidFill>
              <a:headEnd type="oval"/>
              <a:tailEnd type="triangle"/>
            </a:ln>
          </p:spPr>
          <p:style>
            <a:lnRef idx="2">
              <a:schemeClr val="accent1"/>
            </a:lnRef>
            <a:fillRef idx="0">
              <a:schemeClr val="accent1"/>
            </a:fillRef>
            <a:effectRef idx="1">
              <a:schemeClr val="accent1"/>
            </a:effectRef>
            <a:fontRef idx="minor">
              <a:schemeClr val="tx1"/>
            </a:fontRef>
          </p:style>
        </p:cxnSp>
        <p:sp>
          <p:nvSpPr>
            <p:cNvPr id="24" name="テキスト ボックス 23">
              <a:extLst>
                <a:ext uri="{FF2B5EF4-FFF2-40B4-BE49-F238E27FC236}">
                  <a16:creationId xmlns:a16="http://schemas.microsoft.com/office/drawing/2014/main" id="{9089C061-F3DC-5F88-CC92-471565510F29}"/>
                </a:ext>
              </a:extLst>
            </p:cNvPr>
            <p:cNvSpPr txBox="1"/>
            <p:nvPr/>
          </p:nvSpPr>
          <p:spPr>
            <a:xfrm>
              <a:off x="5371142" y="3424654"/>
              <a:ext cx="2262158" cy="369332"/>
            </a:xfrm>
            <a:prstGeom prst="rect">
              <a:avLst/>
            </a:prstGeom>
            <a:noFill/>
          </p:spPr>
          <p:txBody>
            <a:bodyPr wrap="none" rtlCol="0">
              <a:spAutoFit/>
            </a:bodyPr>
            <a:lstStyle/>
            <a:p>
              <a:r>
                <a:rPr kumimoji="1" lang="ja-JP" altLang="en-US">
                  <a:solidFill>
                    <a:srgbClr val="0070C0"/>
                  </a:solidFill>
                  <a:latin typeface="Meiryo" panose="020B0604030504040204" pitchFamily="34" charset="-128"/>
                  <a:ea typeface="Meiryo" panose="020B0604030504040204" pitchFamily="34" charset="-128"/>
                </a:rPr>
                <a:t>量子コンピューター</a:t>
              </a:r>
            </a:p>
          </p:txBody>
        </p:sp>
        <p:sp>
          <p:nvSpPr>
            <p:cNvPr id="26" name="テキスト ボックス 25">
              <a:extLst>
                <a:ext uri="{FF2B5EF4-FFF2-40B4-BE49-F238E27FC236}">
                  <a16:creationId xmlns:a16="http://schemas.microsoft.com/office/drawing/2014/main" id="{0B128CA0-723B-FB4F-B9B1-DC69E208A7F8}"/>
                </a:ext>
              </a:extLst>
            </p:cNvPr>
            <p:cNvSpPr txBox="1"/>
            <p:nvPr/>
          </p:nvSpPr>
          <p:spPr>
            <a:xfrm>
              <a:off x="5371142" y="3728119"/>
              <a:ext cx="1980029"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計算規模が増えても</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計算量の伸びは緩やか</a:t>
              </a:r>
            </a:p>
          </p:txBody>
        </p:sp>
      </p:grpSp>
      <p:sp>
        <p:nvSpPr>
          <p:cNvPr id="27" name="テキスト ボックス 26">
            <a:extLst>
              <a:ext uri="{FF2B5EF4-FFF2-40B4-BE49-F238E27FC236}">
                <a16:creationId xmlns:a16="http://schemas.microsoft.com/office/drawing/2014/main" id="{188181C3-E32F-3E2A-9F23-D46C6424F73D}"/>
              </a:ext>
            </a:extLst>
          </p:cNvPr>
          <p:cNvSpPr txBox="1"/>
          <p:nvPr/>
        </p:nvSpPr>
        <p:spPr>
          <a:xfrm>
            <a:off x="2699792" y="1854446"/>
            <a:ext cx="1800493" cy="523220"/>
          </a:xfrm>
          <a:prstGeom prst="rect">
            <a:avLst/>
          </a:prstGeom>
          <a:noFill/>
        </p:spPr>
        <p:txBody>
          <a:bodyPr wrap="none" rtlCol="0">
            <a:spAutoFit/>
          </a:bodyPr>
          <a:lstStyle/>
          <a:p>
            <a:pPr algn="r"/>
            <a:r>
              <a:rPr kumimoji="1" lang="ja-JP" altLang="en-US" sz="1400">
                <a:solidFill>
                  <a:schemeClr val="accent3">
                    <a:lumMod val="75000"/>
                  </a:schemeClr>
                </a:solidFill>
                <a:latin typeface="Meiryo" panose="020B0604030504040204" pitchFamily="34" charset="-128"/>
                <a:ea typeface="Meiryo" panose="020B0604030504040204" pitchFamily="34" charset="-128"/>
              </a:rPr>
              <a:t>計算規模が増えると</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pPr algn="r"/>
            <a:r>
              <a:rPr kumimoji="1" lang="ja-JP" altLang="en-US" sz="1400">
                <a:solidFill>
                  <a:schemeClr val="accent3">
                    <a:lumMod val="75000"/>
                  </a:schemeClr>
                </a:solidFill>
                <a:latin typeface="Meiryo" panose="020B0604030504040204" pitchFamily="34" charset="-128"/>
                <a:ea typeface="Meiryo" panose="020B0604030504040204" pitchFamily="34" charset="-128"/>
              </a:rPr>
              <a:t>計算量の伸びは急増</a:t>
            </a:r>
          </a:p>
        </p:txBody>
      </p:sp>
      <p:cxnSp>
        <p:nvCxnSpPr>
          <p:cNvPr id="28" name="直線矢印コネクタ 27">
            <a:extLst>
              <a:ext uri="{FF2B5EF4-FFF2-40B4-BE49-F238E27FC236}">
                <a16:creationId xmlns:a16="http://schemas.microsoft.com/office/drawing/2014/main" id="{530A7367-ED45-820F-093F-167A70B6473A}"/>
              </a:ext>
            </a:extLst>
          </p:cNvPr>
          <p:cNvCxnSpPr>
            <a:cxnSpLocks/>
          </p:cNvCxnSpPr>
          <p:nvPr/>
        </p:nvCxnSpPr>
        <p:spPr>
          <a:xfrm flipV="1">
            <a:off x="955714" y="5043431"/>
            <a:ext cx="6950805" cy="1400032"/>
          </a:xfrm>
          <a:prstGeom prst="straightConnector1">
            <a:avLst/>
          </a:prstGeom>
          <a:ln w="38100">
            <a:solidFill>
              <a:srgbClr val="0070C0"/>
            </a:solidFill>
            <a:prstDash val="sysDot"/>
            <a:headEnd type="oval"/>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D4F921B5-641A-6048-9D52-34A1A7D0143E}"/>
              </a:ext>
            </a:extLst>
          </p:cNvPr>
          <p:cNvCxnSpPr>
            <a:cxnSpLocks/>
          </p:cNvCxnSpPr>
          <p:nvPr/>
        </p:nvCxnSpPr>
        <p:spPr>
          <a:xfrm flipV="1">
            <a:off x="957512" y="6003246"/>
            <a:ext cx="6950465" cy="458291"/>
          </a:xfrm>
          <a:prstGeom prst="straightConnector1">
            <a:avLst/>
          </a:prstGeom>
          <a:ln w="38100">
            <a:solidFill>
              <a:srgbClr val="0070C0"/>
            </a:solidFill>
            <a:prstDash val="sysDot"/>
            <a:headEnd type="oval"/>
            <a:tailEnd type="triangle"/>
          </a:ln>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ABF45887-32DB-89BF-A89F-AC12A2F69A0E}"/>
              </a:ext>
            </a:extLst>
          </p:cNvPr>
          <p:cNvSpPr txBox="1"/>
          <p:nvPr/>
        </p:nvSpPr>
        <p:spPr>
          <a:xfrm>
            <a:off x="5868144" y="4874123"/>
            <a:ext cx="1728192" cy="646331"/>
          </a:xfrm>
          <a:prstGeom prst="rect">
            <a:avLst/>
          </a:prstGeom>
          <a:solidFill>
            <a:schemeClr val="accent1">
              <a:lumMod val="20000"/>
              <a:lumOff val="80000"/>
              <a:alpha val="65546"/>
            </a:schemeClr>
          </a:solidFill>
        </p:spPr>
        <p:txBody>
          <a:bodyPr wrap="square" rtlCol="0">
            <a:spAutoFit/>
          </a:bodyPr>
          <a:lstStyle/>
          <a:p>
            <a:pPr algn="ctr"/>
            <a:r>
              <a:rPr kumimoji="1" lang="en-US" altLang="ja-JP" sz="12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Qubit</a:t>
            </a:r>
            <a:r>
              <a:rPr lang="ja-JP" altLang="en-US" sz="12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数を増やせば</a:t>
            </a:r>
            <a:endParaRPr lang="en-US" altLang="ja-JP" sz="12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2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計算量の伸びは</a:t>
            </a:r>
            <a:endParaRPr kumimoji="1" lang="en-US" altLang="ja-JP" sz="12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2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さらに緩やかになる</a:t>
            </a:r>
          </a:p>
        </p:txBody>
      </p:sp>
    </p:spTree>
    <p:extLst>
      <p:ext uri="{BB962C8B-B14F-4D97-AF65-F5344CB8AC3E}">
        <p14:creationId xmlns:p14="http://schemas.microsoft.com/office/powerpoint/2010/main" val="380728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up)">
                                      <p:cBhvr>
                                        <p:cTn id="20" dur="500"/>
                                        <p:tgtEl>
                                          <p:spTgt spid="3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up)">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effectLst/>
                <a:latin typeface="Meiryo" panose="020B0604030504040204" pitchFamily="34" charset="-128"/>
                <a:ea typeface="Meiryo" panose="020B0604030504040204" pitchFamily="34" charset="-128"/>
                <a:cs typeface="Arial"/>
              </a:rPr>
              <a:t>量子アルゴリズム</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60334243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上矢印 148">
            <a:extLst>
              <a:ext uri="{FF2B5EF4-FFF2-40B4-BE49-F238E27FC236}">
                <a16:creationId xmlns:a16="http://schemas.microsoft.com/office/drawing/2014/main" id="{E027CBD2-5DA4-C57D-D4ED-6FA62CDE8FD1}"/>
              </a:ext>
            </a:extLst>
          </p:cNvPr>
          <p:cNvSpPr/>
          <p:nvPr/>
        </p:nvSpPr>
        <p:spPr>
          <a:xfrm>
            <a:off x="5389822" y="3084634"/>
            <a:ext cx="1759520" cy="1343382"/>
          </a:xfrm>
          <a:prstGeom prst="upArrow">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上矢印 147">
            <a:extLst>
              <a:ext uri="{FF2B5EF4-FFF2-40B4-BE49-F238E27FC236}">
                <a16:creationId xmlns:a16="http://schemas.microsoft.com/office/drawing/2014/main" id="{0DD2146D-C0C5-82D4-1B93-6B24E84F6460}"/>
              </a:ext>
            </a:extLst>
          </p:cNvPr>
          <p:cNvSpPr/>
          <p:nvPr/>
        </p:nvSpPr>
        <p:spPr>
          <a:xfrm>
            <a:off x="1984456" y="3077770"/>
            <a:ext cx="1759520" cy="1343382"/>
          </a:xfrm>
          <a:prstGeom prst="upArrow">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C026234-08AB-E6DF-DBD0-E290EEF982E4}"/>
              </a:ext>
            </a:extLst>
          </p:cNvPr>
          <p:cNvSpPr>
            <a:spLocks noGrp="1"/>
          </p:cNvSpPr>
          <p:nvPr>
            <p:ph type="title"/>
          </p:nvPr>
        </p:nvSpPr>
        <p:spPr/>
        <p:txBody>
          <a:bodyPr/>
          <a:lstStyle/>
          <a:p>
            <a:r>
              <a:rPr lang="ja-JP" altLang="en-US"/>
              <a:t>波の干渉による波形の変化</a:t>
            </a:r>
            <a:endParaRPr kumimoji="1" lang="ja-JP" altLang="en-US"/>
          </a:p>
        </p:txBody>
      </p:sp>
      <p:sp>
        <p:nvSpPr>
          <p:cNvPr id="3" name="スライド番号プレースホルダー 2">
            <a:extLst>
              <a:ext uri="{FF2B5EF4-FFF2-40B4-BE49-F238E27FC236}">
                <a16:creationId xmlns:a16="http://schemas.microsoft.com/office/drawing/2014/main" id="{E0FD0531-7D8F-B430-3A84-18187CE00324}"/>
              </a:ext>
            </a:extLst>
          </p:cNvPr>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sp>
        <p:nvSpPr>
          <p:cNvPr id="11" name="フリーフォーム 10">
            <a:extLst>
              <a:ext uri="{FF2B5EF4-FFF2-40B4-BE49-F238E27FC236}">
                <a16:creationId xmlns:a16="http://schemas.microsoft.com/office/drawing/2014/main" id="{FEDA559C-A085-8809-FD3A-315107468DFA}"/>
              </a:ext>
            </a:extLst>
          </p:cNvPr>
          <p:cNvSpPr/>
          <p:nvPr/>
        </p:nvSpPr>
        <p:spPr>
          <a:xfrm>
            <a:off x="1824686" y="4516497"/>
            <a:ext cx="2061091" cy="322822"/>
          </a:xfrm>
          <a:custGeom>
            <a:avLst/>
            <a:gdLst>
              <a:gd name="connsiteX0" fmla="*/ 0 w 1828800"/>
              <a:gd name="connsiteY0" fmla="*/ 1083743 h 1100681"/>
              <a:gd name="connsiteX1" fmla="*/ 414866 w 1828800"/>
              <a:gd name="connsiteY1" fmla="*/ 10 h 1100681"/>
              <a:gd name="connsiteX2" fmla="*/ 905933 w 1828800"/>
              <a:gd name="connsiteY2" fmla="*/ 1100676 h 1100681"/>
              <a:gd name="connsiteX3" fmla="*/ 1363133 w 1828800"/>
              <a:gd name="connsiteY3" fmla="*/ 16943 h 1100681"/>
              <a:gd name="connsiteX4" fmla="*/ 1828800 w 1828800"/>
              <a:gd name="connsiteY4" fmla="*/ 1100676 h 1100681"/>
              <a:gd name="connsiteX5" fmla="*/ 1828800 w 1828800"/>
              <a:gd name="connsiteY5" fmla="*/ 1100676 h 1100681"/>
              <a:gd name="connsiteX6" fmla="*/ 1828800 w 1828800"/>
              <a:gd name="connsiteY6" fmla="*/ 1100676 h 110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100681">
                <a:moveTo>
                  <a:pt x="0" y="1083743"/>
                </a:moveTo>
                <a:cubicBezTo>
                  <a:pt x="131938" y="540465"/>
                  <a:pt x="263877" y="-2812"/>
                  <a:pt x="414866" y="10"/>
                </a:cubicBezTo>
                <a:cubicBezTo>
                  <a:pt x="565855" y="2832"/>
                  <a:pt x="747889" y="1097854"/>
                  <a:pt x="905933" y="1100676"/>
                </a:cubicBezTo>
                <a:cubicBezTo>
                  <a:pt x="1063977" y="1103498"/>
                  <a:pt x="1209322" y="16943"/>
                  <a:pt x="1363133" y="16943"/>
                </a:cubicBezTo>
                <a:cubicBezTo>
                  <a:pt x="1516944" y="16943"/>
                  <a:pt x="1828800" y="1100676"/>
                  <a:pt x="1828800" y="1100676"/>
                </a:cubicBezTo>
                <a:lnTo>
                  <a:pt x="1828800" y="1100676"/>
                </a:lnTo>
                <a:lnTo>
                  <a:pt x="1828800" y="1100676"/>
                </a:lnTo>
              </a:path>
            </a:pathLst>
          </a:custGeom>
          <a:ln w="28575">
            <a:solidFill>
              <a:schemeClr val="accent6">
                <a:lumMod val="75000"/>
              </a:schemeClr>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59" name="フリーフォーム 58">
            <a:extLst>
              <a:ext uri="{FF2B5EF4-FFF2-40B4-BE49-F238E27FC236}">
                <a16:creationId xmlns:a16="http://schemas.microsoft.com/office/drawing/2014/main" id="{0DEE9048-1B62-5229-BAB7-D281B84B5F67}"/>
              </a:ext>
            </a:extLst>
          </p:cNvPr>
          <p:cNvSpPr/>
          <p:nvPr/>
        </p:nvSpPr>
        <p:spPr>
          <a:xfrm>
            <a:off x="1813185" y="5392192"/>
            <a:ext cx="2061091" cy="322822"/>
          </a:xfrm>
          <a:custGeom>
            <a:avLst/>
            <a:gdLst>
              <a:gd name="connsiteX0" fmla="*/ 0 w 1828800"/>
              <a:gd name="connsiteY0" fmla="*/ 1083743 h 1100681"/>
              <a:gd name="connsiteX1" fmla="*/ 414866 w 1828800"/>
              <a:gd name="connsiteY1" fmla="*/ 10 h 1100681"/>
              <a:gd name="connsiteX2" fmla="*/ 905933 w 1828800"/>
              <a:gd name="connsiteY2" fmla="*/ 1100676 h 1100681"/>
              <a:gd name="connsiteX3" fmla="*/ 1363133 w 1828800"/>
              <a:gd name="connsiteY3" fmla="*/ 16943 h 1100681"/>
              <a:gd name="connsiteX4" fmla="*/ 1828800 w 1828800"/>
              <a:gd name="connsiteY4" fmla="*/ 1100676 h 1100681"/>
              <a:gd name="connsiteX5" fmla="*/ 1828800 w 1828800"/>
              <a:gd name="connsiteY5" fmla="*/ 1100676 h 1100681"/>
              <a:gd name="connsiteX6" fmla="*/ 1828800 w 1828800"/>
              <a:gd name="connsiteY6" fmla="*/ 1100676 h 110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100681">
                <a:moveTo>
                  <a:pt x="0" y="1083743"/>
                </a:moveTo>
                <a:cubicBezTo>
                  <a:pt x="131938" y="540465"/>
                  <a:pt x="263877" y="-2812"/>
                  <a:pt x="414866" y="10"/>
                </a:cubicBezTo>
                <a:cubicBezTo>
                  <a:pt x="565855" y="2832"/>
                  <a:pt x="747889" y="1097854"/>
                  <a:pt x="905933" y="1100676"/>
                </a:cubicBezTo>
                <a:cubicBezTo>
                  <a:pt x="1063977" y="1103498"/>
                  <a:pt x="1209322" y="16943"/>
                  <a:pt x="1363133" y="16943"/>
                </a:cubicBezTo>
                <a:cubicBezTo>
                  <a:pt x="1516944" y="16943"/>
                  <a:pt x="1828800" y="1100676"/>
                  <a:pt x="1828800" y="1100676"/>
                </a:cubicBezTo>
                <a:lnTo>
                  <a:pt x="1828800" y="1100676"/>
                </a:lnTo>
                <a:lnTo>
                  <a:pt x="1828800" y="1100676"/>
                </a:lnTo>
              </a:path>
            </a:pathLst>
          </a:custGeom>
          <a:ln w="28575">
            <a:solidFill>
              <a:schemeClr val="accent6">
                <a:lumMod val="75000"/>
              </a:schemeClr>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60" name="フリーフォーム 59">
            <a:extLst>
              <a:ext uri="{FF2B5EF4-FFF2-40B4-BE49-F238E27FC236}">
                <a16:creationId xmlns:a16="http://schemas.microsoft.com/office/drawing/2014/main" id="{F78C3654-882A-E270-4CF3-4B6F886FDDA7}"/>
              </a:ext>
            </a:extLst>
          </p:cNvPr>
          <p:cNvSpPr/>
          <p:nvPr/>
        </p:nvSpPr>
        <p:spPr>
          <a:xfrm>
            <a:off x="1813185" y="2132856"/>
            <a:ext cx="2072592" cy="807761"/>
          </a:xfrm>
          <a:custGeom>
            <a:avLst/>
            <a:gdLst>
              <a:gd name="connsiteX0" fmla="*/ 0 w 1828800"/>
              <a:gd name="connsiteY0" fmla="*/ 1083743 h 1100681"/>
              <a:gd name="connsiteX1" fmla="*/ 414866 w 1828800"/>
              <a:gd name="connsiteY1" fmla="*/ 10 h 1100681"/>
              <a:gd name="connsiteX2" fmla="*/ 905933 w 1828800"/>
              <a:gd name="connsiteY2" fmla="*/ 1100676 h 1100681"/>
              <a:gd name="connsiteX3" fmla="*/ 1363133 w 1828800"/>
              <a:gd name="connsiteY3" fmla="*/ 16943 h 1100681"/>
              <a:gd name="connsiteX4" fmla="*/ 1828800 w 1828800"/>
              <a:gd name="connsiteY4" fmla="*/ 1100676 h 1100681"/>
              <a:gd name="connsiteX5" fmla="*/ 1828800 w 1828800"/>
              <a:gd name="connsiteY5" fmla="*/ 1100676 h 1100681"/>
              <a:gd name="connsiteX6" fmla="*/ 1828800 w 1828800"/>
              <a:gd name="connsiteY6" fmla="*/ 1100676 h 110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100681">
                <a:moveTo>
                  <a:pt x="0" y="1083743"/>
                </a:moveTo>
                <a:cubicBezTo>
                  <a:pt x="131938" y="540465"/>
                  <a:pt x="263877" y="-2812"/>
                  <a:pt x="414866" y="10"/>
                </a:cubicBezTo>
                <a:cubicBezTo>
                  <a:pt x="565855" y="2832"/>
                  <a:pt x="747889" y="1097854"/>
                  <a:pt x="905933" y="1100676"/>
                </a:cubicBezTo>
                <a:cubicBezTo>
                  <a:pt x="1063977" y="1103498"/>
                  <a:pt x="1209322" y="16943"/>
                  <a:pt x="1363133" y="16943"/>
                </a:cubicBezTo>
                <a:cubicBezTo>
                  <a:pt x="1516944" y="16943"/>
                  <a:pt x="1828800" y="1100676"/>
                  <a:pt x="1828800" y="1100676"/>
                </a:cubicBezTo>
                <a:lnTo>
                  <a:pt x="1828800" y="1100676"/>
                </a:lnTo>
                <a:lnTo>
                  <a:pt x="1828800" y="1100676"/>
                </a:lnTo>
              </a:path>
            </a:pathLst>
          </a:custGeom>
          <a:ln w="28575">
            <a:solidFill>
              <a:schemeClr val="accent6">
                <a:lumMod val="75000"/>
              </a:schemeClr>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62" name="フリーフォーム 61">
            <a:extLst>
              <a:ext uri="{FF2B5EF4-FFF2-40B4-BE49-F238E27FC236}">
                <a16:creationId xmlns:a16="http://schemas.microsoft.com/office/drawing/2014/main" id="{5F53835F-1E9C-CD01-5622-849816DF21C2}"/>
              </a:ext>
            </a:extLst>
          </p:cNvPr>
          <p:cNvSpPr/>
          <p:nvPr/>
        </p:nvSpPr>
        <p:spPr>
          <a:xfrm flipV="1">
            <a:off x="5245235" y="4537007"/>
            <a:ext cx="2061091" cy="322822"/>
          </a:xfrm>
          <a:custGeom>
            <a:avLst/>
            <a:gdLst>
              <a:gd name="connsiteX0" fmla="*/ 0 w 1828800"/>
              <a:gd name="connsiteY0" fmla="*/ 1083743 h 1100681"/>
              <a:gd name="connsiteX1" fmla="*/ 414866 w 1828800"/>
              <a:gd name="connsiteY1" fmla="*/ 10 h 1100681"/>
              <a:gd name="connsiteX2" fmla="*/ 905933 w 1828800"/>
              <a:gd name="connsiteY2" fmla="*/ 1100676 h 1100681"/>
              <a:gd name="connsiteX3" fmla="*/ 1363133 w 1828800"/>
              <a:gd name="connsiteY3" fmla="*/ 16943 h 1100681"/>
              <a:gd name="connsiteX4" fmla="*/ 1828800 w 1828800"/>
              <a:gd name="connsiteY4" fmla="*/ 1100676 h 1100681"/>
              <a:gd name="connsiteX5" fmla="*/ 1828800 w 1828800"/>
              <a:gd name="connsiteY5" fmla="*/ 1100676 h 1100681"/>
              <a:gd name="connsiteX6" fmla="*/ 1828800 w 1828800"/>
              <a:gd name="connsiteY6" fmla="*/ 1100676 h 110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100681">
                <a:moveTo>
                  <a:pt x="0" y="1083743"/>
                </a:moveTo>
                <a:cubicBezTo>
                  <a:pt x="131938" y="540465"/>
                  <a:pt x="263877" y="-2812"/>
                  <a:pt x="414866" y="10"/>
                </a:cubicBezTo>
                <a:cubicBezTo>
                  <a:pt x="565855" y="2832"/>
                  <a:pt x="747889" y="1097854"/>
                  <a:pt x="905933" y="1100676"/>
                </a:cubicBezTo>
                <a:cubicBezTo>
                  <a:pt x="1063977" y="1103498"/>
                  <a:pt x="1209322" y="16943"/>
                  <a:pt x="1363133" y="16943"/>
                </a:cubicBezTo>
                <a:cubicBezTo>
                  <a:pt x="1516944" y="16943"/>
                  <a:pt x="1828800" y="1100676"/>
                  <a:pt x="1828800" y="1100676"/>
                </a:cubicBezTo>
                <a:lnTo>
                  <a:pt x="1828800" y="1100676"/>
                </a:lnTo>
                <a:lnTo>
                  <a:pt x="1828800" y="1100676"/>
                </a:lnTo>
              </a:path>
            </a:pathLst>
          </a:custGeom>
          <a:ln w="28575">
            <a:solidFill>
              <a:schemeClr val="accent6">
                <a:lumMod val="75000"/>
              </a:schemeClr>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63" name="フリーフォーム 62">
            <a:extLst>
              <a:ext uri="{FF2B5EF4-FFF2-40B4-BE49-F238E27FC236}">
                <a16:creationId xmlns:a16="http://schemas.microsoft.com/office/drawing/2014/main" id="{750B021A-86AA-00AC-A148-78730099EB1C}"/>
              </a:ext>
            </a:extLst>
          </p:cNvPr>
          <p:cNvSpPr/>
          <p:nvPr/>
        </p:nvSpPr>
        <p:spPr>
          <a:xfrm>
            <a:off x="5245235" y="5412702"/>
            <a:ext cx="2061091" cy="322822"/>
          </a:xfrm>
          <a:custGeom>
            <a:avLst/>
            <a:gdLst>
              <a:gd name="connsiteX0" fmla="*/ 0 w 1828800"/>
              <a:gd name="connsiteY0" fmla="*/ 1083743 h 1100681"/>
              <a:gd name="connsiteX1" fmla="*/ 414866 w 1828800"/>
              <a:gd name="connsiteY1" fmla="*/ 10 h 1100681"/>
              <a:gd name="connsiteX2" fmla="*/ 905933 w 1828800"/>
              <a:gd name="connsiteY2" fmla="*/ 1100676 h 1100681"/>
              <a:gd name="connsiteX3" fmla="*/ 1363133 w 1828800"/>
              <a:gd name="connsiteY3" fmla="*/ 16943 h 1100681"/>
              <a:gd name="connsiteX4" fmla="*/ 1828800 w 1828800"/>
              <a:gd name="connsiteY4" fmla="*/ 1100676 h 1100681"/>
              <a:gd name="connsiteX5" fmla="*/ 1828800 w 1828800"/>
              <a:gd name="connsiteY5" fmla="*/ 1100676 h 1100681"/>
              <a:gd name="connsiteX6" fmla="*/ 1828800 w 1828800"/>
              <a:gd name="connsiteY6" fmla="*/ 1100676 h 110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100681">
                <a:moveTo>
                  <a:pt x="0" y="1083743"/>
                </a:moveTo>
                <a:cubicBezTo>
                  <a:pt x="131938" y="540465"/>
                  <a:pt x="263877" y="-2812"/>
                  <a:pt x="414866" y="10"/>
                </a:cubicBezTo>
                <a:cubicBezTo>
                  <a:pt x="565855" y="2832"/>
                  <a:pt x="747889" y="1097854"/>
                  <a:pt x="905933" y="1100676"/>
                </a:cubicBezTo>
                <a:cubicBezTo>
                  <a:pt x="1063977" y="1103498"/>
                  <a:pt x="1209322" y="16943"/>
                  <a:pt x="1363133" y="16943"/>
                </a:cubicBezTo>
                <a:cubicBezTo>
                  <a:pt x="1516944" y="16943"/>
                  <a:pt x="1828800" y="1100676"/>
                  <a:pt x="1828800" y="1100676"/>
                </a:cubicBezTo>
                <a:lnTo>
                  <a:pt x="1828800" y="1100676"/>
                </a:lnTo>
                <a:lnTo>
                  <a:pt x="1828800" y="1100676"/>
                </a:lnTo>
              </a:path>
            </a:pathLst>
          </a:custGeom>
          <a:ln w="28575">
            <a:solidFill>
              <a:schemeClr val="accent6">
                <a:lumMod val="75000"/>
              </a:schemeClr>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cxnSp>
        <p:nvCxnSpPr>
          <p:cNvPr id="65" name="直線コネクタ 64">
            <a:extLst>
              <a:ext uri="{FF2B5EF4-FFF2-40B4-BE49-F238E27FC236}">
                <a16:creationId xmlns:a16="http://schemas.microsoft.com/office/drawing/2014/main" id="{DD561B59-F3FA-46D3-6FB3-D3D71C9AE01E}"/>
              </a:ext>
            </a:extLst>
          </p:cNvPr>
          <p:cNvCxnSpPr>
            <a:cxnSpLocks/>
          </p:cNvCxnSpPr>
          <p:nvPr/>
        </p:nvCxnSpPr>
        <p:spPr>
          <a:xfrm flipV="1">
            <a:off x="5252708" y="2491620"/>
            <a:ext cx="2061091" cy="3284"/>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84" name="下矢印 83">
            <a:extLst>
              <a:ext uri="{FF2B5EF4-FFF2-40B4-BE49-F238E27FC236}">
                <a16:creationId xmlns:a16="http://schemas.microsoft.com/office/drawing/2014/main" id="{F5FAD935-9E53-1E23-F239-B89793990972}"/>
              </a:ext>
            </a:extLst>
          </p:cNvPr>
          <p:cNvSpPr/>
          <p:nvPr/>
        </p:nvSpPr>
        <p:spPr>
          <a:xfrm>
            <a:off x="2627706" y="5043352"/>
            <a:ext cx="432048" cy="515655"/>
          </a:xfrm>
          <a:prstGeom prst="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下矢印 84">
            <a:extLst>
              <a:ext uri="{FF2B5EF4-FFF2-40B4-BE49-F238E27FC236}">
                <a16:creationId xmlns:a16="http://schemas.microsoft.com/office/drawing/2014/main" id="{80CF8834-2660-8422-F551-3F47BD5550C9}"/>
              </a:ext>
            </a:extLst>
          </p:cNvPr>
          <p:cNvSpPr/>
          <p:nvPr/>
        </p:nvSpPr>
        <p:spPr>
          <a:xfrm rot="10800000">
            <a:off x="2042300" y="4694511"/>
            <a:ext cx="432048" cy="515655"/>
          </a:xfrm>
          <a:prstGeom prst="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下矢印 101">
            <a:extLst>
              <a:ext uri="{FF2B5EF4-FFF2-40B4-BE49-F238E27FC236}">
                <a16:creationId xmlns:a16="http://schemas.microsoft.com/office/drawing/2014/main" id="{0C6A6A4F-A95F-88A5-CAC6-27B3B85FA1C0}"/>
              </a:ext>
            </a:extLst>
          </p:cNvPr>
          <p:cNvSpPr/>
          <p:nvPr/>
        </p:nvSpPr>
        <p:spPr>
          <a:xfrm rot="10800000">
            <a:off x="3166232" y="4702117"/>
            <a:ext cx="432048" cy="515655"/>
          </a:xfrm>
          <a:prstGeom prst="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下矢印 102">
            <a:extLst>
              <a:ext uri="{FF2B5EF4-FFF2-40B4-BE49-F238E27FC236}">
                <a16:creationId xmlns:a16="http://schemas.microsoft.com/office/drawing/2014/main" id="{F0D651DA-8164-59F0-CE11-A3CB716164BE}"/>
              </a:ext>
            </a:extLst>
          </p:cNvPr>
          <p:cNvSpPr/>
          <p:nvPr/>
        </p:nvSpPr>
        <p:spPr>
          <a:xfrm>
            <a:off x="5493553" y="4980455"/>
            <a:ext cx="432048" cy="322823"/>
          </a:xfrm>
          <a:prstGeom prst="down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下矢印 106">
            <a:extLst>
              <a:ext uri="{FF2B5EF4-FFF2-40B4-BE49-F238E27FC236}">
                <a16:creationId xmlns:a16="http://schemas.microsoft.com/office/drawing/2014/main" id="{66FF46D3-B952-F272-F742-AB748735B89D}"/>
              </a:ext>
            </a:extLst>
          </p:cNvPr>
          <p:cNvSpPr/>
          <p:nvPr/>
        </p:nvSpPr>
        <p:spPr>
          <a:xfrm rot="10800000">
            <a:off x="6053560" y="4657021"/>
            <a:ext cx="432048" cy="958490"/>
          </a:xfrm>
          <a:prstGeom prst="down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下矢印 107">
            <a:extLst>
              <a:ext uri="{FF2B5EF4-FFF2-40B4-BE49-F238E27FC236}">
                <a16:creationId xmlns:a16="http://schemas.microsoft.com/office/drawing/2014/main" id="{082742B4-AB7A-6EE1-8654-52997ABF878A}"/>
              </a:ext>
            </a:extLst>
          </p:cNvPr>
          <p:cNvSpPr/>
          <p:nvPr/>
        </p:nvSpPr>
        <p:spPr>
          <a:xfrm>
            <a:off x="6613566" y="4980455"/>
            <a:ext cx="432048" cy="322823"/>
          </a:xfrm>
          <a:prstGeom prst="down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テキスト ボックス 108">
            <a:extLst>
              <a:ext uri="{FF2B5EF4-FFF2-40B4-BE49-F238E27FC236}">
                <a16:creationId xmlns:a16="http://schemas.microsoft.com/office/drawing/2014/main" id="{985CF90E-C99C-C126-8E5F-4BD22E514DAB}"/>
              </a:ext>
            </a:extLst>
          </p:cNvPr>
          <p:cNvSpPr txBox="1"/>
          <p:nvPr/>
        </p:nvSpPr>
        <p:spPr>
          <a:xfrm>
            <a:off x="1725475" y="3758941"/>
            <a:ext cx="2236510" cy="584775"/>
          </a:xfrm>
          <a:prstGeom prst="rect">
            <a:avLst/>
          </a:prstGeom>
          <a:noFill/>
        </p:spPr>
        <p:txBody>
          <a:bodyPr wrap="none" rtlCol="0">
            <a:spAutoFit/>
          </a:bodyPr>
          <a:lstStyle/>
          <a:p>
            <a:pPr algn="ctr"/>
            <a:r>
              <a:rPr kumimoji="1" lang="ja-JP" altLang="en-US" sz="1600" b="1">
                <a:solidFill>
                  <a:srgbClr val="0432FF"/>
                </a:solidFill>
                <a:latin typeface="Meiryo" panose="020B0604030504040204" pitchFamily="34" charset="-128"/>
                <a:ea typeface="Meiryo" panose="020B0604030504040204" pitchFamily="34" charset="-128"/>
              </a:rPr>
              <a:t>波が同じ位相で</a:t>
            </a:r>
            <a:endParaRPr kumimoji="1" lang="en-US" altLang="ja-JP" sz="1600" b="1" dirty="0">
              <a:solidFill>
                <a:srgbClr val="0432FF"/>
              </a:solidFill>
              <a:latin typeface="Meiryo" panose="020B0604030504040204" pitchFamily="34" charset="-128"/>
              <a:ea typeface="Meiryo" panose="020B0604030504040204" pitchFamily="34" charset="-128"/>
            </a:endParaRPr>
          </a:p>
          <a:p>
            <a:pPr algn="ctr"/>
            <a:r>
              <a:rPr kumimoji="1" lang="ja-JP" altLang="en-US" sz="1600" b="1">
                <a:solidFill>
                  <a:srgbClr val="0432FF"/>
                </a:solidFill>
                <a:latin typeface="Meiryo" panose="020B0604030504040204" pitchFamily="34" charset="-128"/>
                <a:ea typeface="Meiryo" panose="020B0604030504040204" pitchFamily="34" charset="-128"/>
              </a:rPr>
              <a:t>重なり合うと強め合う</a:t>
            </a:r>
            <a:endParaRPr kumimoji="1" lang="en-US" altLang="ja-JP" sz="1600" b="1" dirty="0">
              <a:solidFill>
                <a:srgbClr val="0432FF"/>
              </a:solidFill>
              <a:latin typeface="Meiryo" panose="020B0604030504040204" pitchFamily="34" charset="-128"/>
              <a:ea typeface="Meiryo" panose="020B0604030504040204" pitchFamily="34" charset="-128"/>
            </a:endParaRPr>
          </a:p>
        </p:txBody>
      </p:sp>
      <p:sp>
        <p:nvSpPr>
          <p:cNvPr id="110" name="テキスト ボックス 109">
            <a:extLst>
              <a:ext uri="{FF2B5EF4-FFF2-40B4-BE49-F238E27FC236}">
                <a16:creationId xmlns:a16="http://schemas.microsoft.com/office/drawing/2014/main" id="{373ACA09-ABAA-99F4-B27E-A8649FA26F80}"/>
              </a:ext>
            </a:extLst>
          </p:cNvPr>
          <p:cNvSpPr txBox="1"/>
          <p:nvPr/>
        </p:nvSpPr>
        <p:spPr>
          <a:xfrm>
            <a:off x="5151328" y="3721200"/>
            <a:ext cx="2236510" cy="584775"/>
          </a:xfrm>
          <a:prstGeom prst="rect">
            <a:avLst/>
          </a:prstGeom>
          <a:noFill/>
        </p:spPr>
        <p:txBody>
          <a:bodyPr wrap="none" rtlCol="0">
            <a:spAutoFit/>
          </a:bodyPr>
          <a:lstStyle/>
          <a:p>
            <a:pPr algn="ctr"/>
            <a:r>
              <a:rPr kumimoji="1" lang="ja-JP" altLang="en-US" sz="1600" b="1">
                <a:solidFill>
                  <a:srgbClr val="C00000"/>
                </a:solidFill>
                <a:latin typeface="Meiryo" panose="020B0604030504040204" pitchFamily="34" charset="-128"/>
                <a:ea typeface="Meiryo" panose="020B0604030504040204" pitchFamily="34" charset="-128"/>
              </a:rPr>
              <a:t>波が逆の位相で</a:t>
            </a:r>
            <a:endParaRPr kumimoji="1" lang="en-US" altLang="ja-JP" sz="1600" b="1" dirty="0">
              <a:solidFill>
                <a:srgbClr val="C00000"/>
              </a:solidFill>
              <a:latin typeface="Meiryo" panose="020B0604030504040204" pitchFamily="34" charset="-128"/>
              <a:ea typeface="Meiryo" panose="020B0604030504040204" pitchFamily="34" charset="-128"/>
            </a:endParaRPr>
          </a:p>
          <a:p>
            <a:pPr algn="ctr"/>
            <a:r>
              <a:rPr kumimoji="1" lang="ja-JP" altLang="en-US" sz="1600" b="1">
                <a:solidFill>
                  <a:srgbClr val="C00000"/>
                </a:solidFill>
                <a:latin typeface="Meiryo" panose="020B0604030504040204" pitchFamily="34" charset="-128"/>
                <a:ea typeface="Meiryo" panose="020B0604030504040204" pitchFamily="34" charset="-128"/>
              </a:rPr>
              <a:t>重なり合うと弱め合う</a:t>
            </a:r>
            <a:endParaRPr kumimoji="1" lang="en-US" altLang="ja-JP" sz="1600" b="1" dirty="0">
              <a:solidFill>
                <a:srgbClr val="C00000"/>
              </a:solidFill>
              <a:latin typeface="Meiryo" panose="020B0604030504040204" pitchFamily="34" charset="-128"/>
              <a:ea typeface="Meiryo" panose="020B0604030504040204" pitchFamily="34" charset="-128"/>
            </a:endParaRPr>
          </a:p>
        </p:txBody>
      </p:sp>
      <p:sp>
        <p:nvSpPr>
          <p:cNvPr id="151" name="テキスト ボックス 150">
            <a:extLst>
              <a:ext uri="{FF2B5EF4-FFF2-40B4-BE49-F238E27FC236}">
                <a16:creationId xmlns:a16="http://schemas.microsoft.com/office/drawing/2014/main" id="{12C90F25-88FB-D1E4-A5EF-B6F76B2014A0}"/>
              </a:ext>
            </a:extLst>
          </p:cNvPr>
          <p:cNvSpPr txBox="1"/>
          <p:nvPr/>
        </p:nvSpPr>
        <p:spPr>
          <a:xfrm>
            <a:off x="1363429" y="1358192"/>
            <a:ext cx="6417141"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２つの波が干渉することで強め合ったり／弱め合ったりする</a:t>
            </a:r>
          </a:p>
        </p:txBody>
      </p:sp>
    </p:spTree>
    <p:extLst>
      <p:ext uri="{BB962C8B-B14F-4D97-AF65-F5344CB8AC3E}">
        <p14:creationId xmlns:p14="http://schemas.microsoft.com/office/powerpoint/2010/main" val="3510840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C2CEF9-676E-91F0-3D24-5E2B043C6ECC}"/>
              </a:ext>
            </a:extLst>
          </p:cNvPr>
          <p:cNvSpPr>
            <a:spLocks noGrp="1"/>
          </p:cNvSpPr>
          <p:nvPr>
            <p:ph type="title"/>
          </p:nvPr>
        </p:nvSpPr>
        <p:spPr/>
        <p:txBody>
          <a:bodyPr/>
          <a:lstStyle/>
          <a:p>
            <a:r>
              <a:rPr kumimoji="1" lang="ja-JP" altLang="en-US"/>
              <a:t>「波」の特性と「粒子」の特性</a:t>
            </a:r>
          </a:p>
        </p:txBody>
      </p:sp>
      <p:sp>
        <p:nvSpPr>
          <p:cNvPr id="3" name="スライド番号プレースホルダー 2">
            <a:extLst>
              <a:ext uri="{FF2B5EF4-FFF2-40B4-BE49-F238E27FC236}">
                <a16:creationId xmlns:a16="http://schemas.microsoft.com/office/drawing/2014/main" id="{5AB52A0D-C6CF-B288-A8D2-ABCDD7F67EA6}"/>
              </a:ext>
            </a:extLst>
          </p:cNvPr>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sp>
        <p:nvSpPr>
          <p:cNvPr id="4" name="正方形/長方形 3">
            <a:extLst>
              <a:ext uri="{FF2B5EF4-FFF2-40B4-BE49-F238E27FC236}">
                <a16:creationId xmlns:a16="http://schemas.microsoft.com/office/drawing/2014/main" id="{A53395AF-C396-4A42-D7C8-C1B830819FE9}"/>
              </a:ext>
            </a:extLst>
          </p:cNvPr>
          <p:cNvSpPr/>
          <p:nvPr/>
        </p:nvSpPr>
        <p:spPr>
          <a:xfrm>
            <a:off x="725924" y="3782613"/>
            <a:ext cx="1820886" cy="15790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7A3F1C8E-3AA0-52D0-C825-1D70123F0BDE}"/>
              </a:ext>
            </a:extLst>
          </p:cNvPr>
          <p:cNvSpPr/>
          <p:nvPr/>
        </p:nvSpPr>
        <p:spPr>
          <a:xfrm>
            <a:off x="1520398" y="6124796"/>
            <a:ext cx="216024" cy="216024"/>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 name="グループ化 5">
            <a:extLst>
              <a:ext uri="{FF2B5EF4-FFF2-40B4-BE49-F238E27FC236}">
                <a16:creationId xmlns:a16="http://schemas.microsoft.com/office/drawing/2014/main" id="{B26596F0-4A65-3558-D65A-109AFE212BCE}"/>
              </a:ext>
            </a:extLst>
          </p:cNvPr>
          <p:cNvGrpSpPr/>
          <p:nvPr/>
        </p:nvGrpSpPr>
        <p:grpSpPr>
          <a:xfrm>
            <a:off x="890325" y="5311741"/>
            <a:ext cx="1476164" cy="1481336"/>
            <a:chOff x="905937" y="5102026"/>
            <a:chExt cx="1476164" cy="1481336"/>
          </a:xfrm>
        </p:grpSpPr>
        <p:sp>
          <p:nvSpPr>
            <p:cNvPr id="7" name="円弧 6">
              <a:extLst>
                <a:ext uri="{FF2B5EF4-FFF2-40B4-BE49-F238E27FC236}">
                  <a16:creationId xmlns:a16="http://schemas.microsoft.com/office/drawing/2014/main" id="{7D11D376-A310-0B57-8EEC-02084B532DF4}"/>
                </a:ext>
              </a:extLst>
            </p:cNvPr>
            <p:cNvSpPr/>
            <p:nvPr/>
          </p:nvSpPr>
          <p:spPr>
            <a:xfrm rot="18891299">
              <a:off x="903351" y="5104612"/>
              <a:ext cx="1481336" cy="147616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8" name="円弧 7">
              <a:extLst>
                <a:ext uri="{FF2B5EF4-FFF2-40B4-BE49-F238E27FC236}">
                  <a16:creationId xmlns:a16="http://schemas.microsoft.com/office/drawing/2014/main" id="{57A66A8D-3C91-E3BC-FA4B-19740337AA70}"/>
                </a:ext>
              </a:extLst>
            </p:cNvPr>
            <p:cNvSpPr/>
            <p:nvPr/>
          </p:nvSpPr>
          <p:spPr>
            <a:xfrm rot="18891299">
              <a:off x="1117682" y="5300005"/>
              <a:ext cx="1052679" cy="104900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 name="円弧 8">
              <a:extLst>
                <a:ext uri="{FF2B5EF4-FFF2-40B4-BE49-F238E27FC236}">
                  <a16:creationId xmlns:a16="http://schemas.microsoft.com/office/drawing/2014/main" id="{C70CD826-334F-C9BF-BD74-A37816A6EDDF}"/>
                </a:ext>
              </a:extLst>
            </p:cNvPr>
            <p:cNvSpPr/>
            <p:nvPr/>
          </p:nvSpPr>
          <p:spPr>
            <a:xfrm rot="18891299">
              <a:off x="1294730" y="5494624"/>
              <a:ext cx="698576" cy="696138"/>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 name="円弧 9">
              <a:extLst>
                <a:ext uri="{FF2B5EF4-FFF2-40B4-BE49-F238E27FC236}">
                  <a16:creationId xmlns:a16="http://schemas.microsoft.com/office/drawing/2014/main" id="{E0FBFA36-19A0-23A2-A99A-DF587A9AF48F}"/>
                </a:ext>
              </a:extLst>
            </p:cNvPr>
            <p:cNvSpPr/>
            <p:nvPr/>
          </p:nvSpPr>
          <p:spPr>
            <a:xfrm rot="18891299">
              <a:off x="1390085" y="5681162"/>
              <a:ext cx="507867" cy="506095"/>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11" name="上矢印 10">
            <a:extLst>
              <a:ext uri="{FF2B5EF4-FFF2-40B4-BE49-F238E27FC236}">
                <a16:creationId xmlns:a16="http://schemas.microsoft.com/office/drawing/2014/main" id="{1EDB7574-C474-4BAB-CBBC-714BF929DCF2}"/>
              </a:ext>
            </a:extLst>
          </p:cNvPr>
          <p:cNvSpPr/>
          <p:nvPr/>
        </p:nvSpPr>
        <p:spPr>
          <a:xfrm flipH="1">
            <a:off x="1522542" y="5341639"/>
            <a:ext cx="213877" cy="706237"/>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A5B0D858-02A8-C3A3-6481-6E0F9A5F6484}"/>
              </a:ext>
            </a:extLst>
          </p:cNvPr>
          <p:cNvSpPr/>
          <p:nvPr/>
        </p:nvSpPr>
        <p:spPr>
          <a:xfrm>
            <a:off x="728045" y="5114264"/>
            <a:ext cx="883947" cy="11988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E1C5531E-E9FF-BCFA-902C-D04C4676E9E6}"/>
              </a:ext>
            </a:extLst>
          </p:cNvPr>
          <p:cNvSpPr/>
          <p:nvPr/>
        </p:nvSpPr>
        <p:spPr>
          <a:xfrm>
            <a:off x="1663567" y="5114263"/>
            <a:ext cx="885365" cy="133799"/>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4" name="グループ化 13">
            <a:extLst>
              <a:ext uri="{FF2B5EF4-FFF2-40B4-BE49-F238E27FC236}">
                <a16:creationId xmlns:a16="http://schemas.microsoft.com/office/drawing/2014/main" id="{1DE7AE70-EF39-FA6B-3337-EC9C0AC94359}"/>
              </a:ext>
            </a:extLst>
          </p:cNvPr>
          <p:cNvGrpSpPr/>
          <p:nvPr/>
        </p:nvGrpSpPr>
        <p:grpSpPr>
          <a:xfrm>
            <a:off x="679387" y="4041065"/>
            <a:ext cx="1938063" cy="1944853"/>
            <a:chOff x="6647630" y="3917784"/>
            <a:chExt cx="1938063" cy="1944853"/>
          </a:xfrm>
        </p:grpSpPr>
        <p:sp>
          <p:nvSpPr>
            <p:cNvPr id="15" name="円弧 14">
              <a:extLst>
                <a:ext uri="{FF2B5EF4-FFF2-40B4-BE49-F238E27FC236}">
                  <a16:creationId xmlns:a16="http://schemas.microsoft.com/office/drawing/2014/main" id="{2B52300A-ADC5-A1F2-8613-7593E62FBAEE}"/>
                </a:ext>
              </a:extLst>
            </p:cNvPr>
            <p:cNvSpPr/>
            <p:nvPr/>
          </p:nvSpPr>
          <p:spPr>
            <a:xfrm rot="18891299">
              <a:off x="6880354" y="410653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6" name="円弧 15">
              <a:extLst>
                <a:ext uri="{FF2B5EF4-FFF2-40B4-BE49-F238E27FC236}">
                  <a16:creationId xmlns:a16="http://schemas.microsoft.com/office/drawing/2014/main" id="{13F8BA4F-20F7-3129-820F-2F3C57718410}"/>
                </a:ext>
              </a:extLst>
            </p:cNvPr>
            <p:cNvSpPr/>
            <p:nvPr/>
          </p:nvSpPr>
          <p:spPr>
            <a:xfrm rot="18891299">
              <a:off x="7094685" y="430192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 name="円弧 16">
              <a:extLst>
                <a:ext uri="{FF2B5EF4-FFF2-40B4-BE49-F238E27FC236}">
                  <a16:creationId xmlns:a16="http://schemas.microsoft.com/office/drawing/2014/main" id="{80A2C7EA-E970-ECA7-1B4F-0DD487C93C66}"/>
                </a:ext>
              </a:extLst>
            </p:cNvPr>
            <p:cNvSpPr/>
            <p:nvPr/>
          </p:nvSpPr>
          <p:spPr>
            <a:xfrm rot="18891299">
              <a:off x="7271733" y="449654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 name="円弧 17">
              <a:extLst>
                <a:ext uri="{FF2B5EF4-FFF2-40B4-BE49-F238E27FC236}">
                  <a16:creationId xmlns:a16="http://schemas.microsoft.com/office/drawing/2014/main" id="{C92A9F21-2579-DEDC-D808-66F940CFD0CF}"/>
                </a:ext>
              </a:extLst>
            </p:cNvPr>
            <p:cNvSpPr/>
            <p:nvPr/>
          </p:nvSpPr>
          <p:spPr>
            <a:xfrm rot="18891299">
              <a:off x="7367088" y="468308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 name="円弧 18">
              <a:extLst>
                <a:ext uri="{FF2B5EF4-FFF2-40B4-BE49-F238E27FC236}">
                  <a16:creationId xmlns:a16="http://schemas.microsoft.com/office/drawing/2014/main" id="{0F13D42D-D431-06E3-1612-951DD6610442}"/>
                </a:ext>
              </a:extLst>
            </p:cNvPr>
            <p:cNvSpPr/>
            <p:nvPr/>
          </p:nvSpPr>
          <p:spPr>
            <a:xfrm rot="18891299">
              <a:off x="7473507" y="485485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 name="円弧 19">
              <a:extLst>
                <a:ext uri="{FF2B5EF4-FFF2-40B4-BE49-F238E27FC236}">
                  <a16:creationId xmlns:a16="http://schemas.microsoft.com/office/drawing/2014/main" id="{4944478F-9FD8-7BBA-4E89-94F4B423781A}"/>
                </a:ext>
              </a:extLst>
            </p:cNvPr>
            <p:cNvSpPr/>
            <p:nvPr/>
          </p:nvSpPr>
          <p:spPr>
            <a:xfrm rot="18891299">
              <a:off x="6644235" y="3921179"/>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21" name="正方形/長方形 20">
            <a:extLst>
              <a:ext uri="{FF2B5EF4-FFF2-40B4-BE49-F238E27FC236}">
                <a16:creationId xmlns:a16="http://schemas.microsoft.com/office/drawing/2014/main" id="{455FA8A3-2D1E-CD7D-FEB4-B43BCFF98FA0}"/>
              </a:ext>
            </a:extLst>
          </p:cNvPr>
          <p:cNvSpPr/>
          <p:nvPr/>
        </p:nvSpPr>
        <p:spPr>
          <a:xfrm>
            <a:off x="717963" y="2544605"/>
            <a:ext cx="1820886" cy="1080120"/>
          </a:xfrm>
          <a:prstGeom prst="rect">
            <a:avLst/>
          </a:prstGeom>
          <a:solidFill>
            <a:schemeClr val="bg1">
              <a:lumMod val="95000"/>
            </a:schemeClr>
          </a:solid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EF620585-7A91-B368-5FB9-32A3A37AE241}"/>
              </a:ext>
            </a:extLst>
          </p:cNvPr>
          <p:cNvSpPr txBox="1"/>
          <p:nvPr/>
        </p:nvSpPr>
        <p:spPr>
          <a:xfrm>
            <a:off x="91500" y="4970348"/>
            <a:ext cx="697627" cy="400110"/>
          </a:xfrm>
          <a:prstGeom prst="rect">
            <a:avLst/>
          </a:prstGeom>
          <a:noFill/>
        </p:spPr>
        <p:txBody>
          <a:bodyPr wrap="none" rtlCol="0">
            <a:spAutoFit/>
          </a:bodyPr>
          <a:lstStyle/>
          <a:p>
            <a:pPr algn="r"/>
            <a:r>
              <a:rPr lang="ja-JP" altLang="en-US" sz="1000">
                <a:latin typeface="Meiryo" panose="020B0604030504040204" pitchFamily="34" charset="-128"/>
                <a:ea typeface="Meiryo" panose="020B0604030504040204" pitchFamily="34" charset="-128"/>
              </a:rPr>
              <a:t>スリット</a:t>
            </a:r>
            <a:endParaRPr lang="en-US" altLang="ja-JP" sz="1000" dirty="0">
              <a:latin typeface="Meiryo" panose="020B0604030504040204" pitchFamily="34" charset="-128"/>
              <a:ea typeface="Meiryo" panose="020B0604030504040204" pitchFamily="34" charset="-128"/>
            </a:endParaRPr>
          </a:p>
          <a:p>
            <a:pPr algn="r"/>
            <a:r>
              <a:rPr kumimoji="1" lang="ja-JP" altLang="en-US" sz="1000">
                <a:latin typeface="Meiryo" panose="020B0604030504040204" pitchFamily="34" charset="-128"/>
                <a:ea typeface="Meiryo" panose="020B0604030504040204" pitchFamily="34" charset="-128"/>
              </a:rPr>
              <a:t>（隙間）</a:t>
            </a:r>
          </a:p>
        </p:txBody>
      </p:sp>
      <p:sp>
        <p:nvSpPr>
          <p:cNvPr id="32" name="円/楕円 31">
            <a:extLst>
              <a:ext uri="{FF2B5EF4-FFF2-40B4-BE49-F238E27FC236}">
                <a16:creationId xmlns:a16="http://schemas.microsoft.com/office/drawing/2014/main" id="{8AFCCA69-EE5F-16F7-1533-766EBE8E73F0}"/>
              </a:ext>
            </a:extLst>
          </p:cNvPr>
          <p:cNvSpPr/>
          <p:nvPr/>
        </p:nvSpPr>
        <p:spPr>
          <a:xfrm>
            <a:off x="1520394" y="2781845"/>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正方形/長方形 142">
            <a:extLst>
              <a:ext uri="{FF2B5EF4-FFF2-40B4-BE49-F238E27FC236}">
                <a16:creationId xmlns:a16="http://schemas.microsoft.com/office/drawing/2014/main" id="{27E0B35C-7417-D55C-A037-268FDAC029AF}"/>
              </a:ext>
            </a:extLst>
          </p:cNvPr>
          <p:cNvSpPr/>
          <p:nvPr/>
        </p:nvSpPr>
        <p:spPr>
          <a:xfrm>
            <a:off x="717963" y="1412776"/>
            <a:ext cx="1820886" cy="1080120"/>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54" name="グループ化 153">
            <a:extLst>
              <a:ext uri="{FF2B5EF4-FFF2-40B4-BE49-F238E27FC236}">
                <a16:creationId xmlns:a16="http://schemas.microsoft.com/office/drawing/2014/main" id="{77F6E321-0E90-EA99-DFED-05FD5DBC5814}"/>
              </a:ext>
            </a:extLst>
          </p:cNvPr>
          <p:cNvGrpSpPr/>
          <p:nvPr/>
        </p:nvGrpSpPr>
        <p:grpSpPr>
          <a:xfrm>
            <a:off x="2635317" y="1412776"/>
            <a:ext cx="1938063" cy="5396490"/>
            <a:chOff x="2635317" y="1412776"/>
            <a:chExt cx="1938063" cy="5396490"/>
          </a:xfrm>
        </p:grpSpPr>
        <p:sp>
          <p:nvSpPr>
            <p:cNvPr id="35" name="正方形/長方形 34">
              <a:extLst>
                <a:ext uri="{FF2B5EF4-FFF2-40B4-BE49-F238E27FC236}">
                  <a16:creationId xmlns:a16="http://schemas.microsoft.com/office/drawing/2014/main" id="{65633DE8-63A8-25B7-9109-B44F4DA8247B}"/>
                </a:ext>
              </a:extLst>
            </p:cNvPr>
            <p:cNvSpPr/>
            <p:nvPr/>
          </p:nvSpPr>
          <p:spPr>
            <a:xfrm>
              <a:off x="2681854" y="3798802"/>
              <a:ext cx="1820886" cy="15790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a:extLst>
                <a:ext uri="{FF2B5EF4-FFF2-40B4-BE49-F238E27FC236}">
                  <a16:creationId xmlns:a16="http://schemas.microsoft.com/office/drawing/2014/main" id="{CCE297C1-B796-BB96-FF77-B5F8154ACA32}"/>
                </a:ext>
              </a:extLst>
            </p:cNvPr>
            <p:cNvSpPr/>
            <p:nvPr/>
          </p:nvSpPr>
          <p:spPr>
            <a:xfrm>
              <a:off x="3476328" y="6140985"/>
              <a:ext cx="216024" cy="216024"/>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7" name="グループ化 36">
              <a:extLst>
                <a:ext uri="{FF2B5EF4-FFF2-40B4-BE49-F238E27FC236}">
                  <a16:creationId xmlns:a16="http://schemas.microsoft.com/office/drawing/2014/main" id="{ECA8E88B-857C-DE62-186B-66384F22D5D4}"/>
                </a:ext>
              </a:extLst>
            </p:cNvPr>
            <p:cNvGrpSpPr/>
            <p:nvPr/>
          </p:nvGrpSpPr>
          <p:grpSpPr>
            <a:xfrm>
              <a:off x="2846255" y="5327930"/>
              <a:ext cx="1476164" cy="1481336"/>
              <a:chOff x="905937" y="5102026"/>
              <a:chExt cx="1476164" cy="1481336"/>
            </a:xfrm>
          </p:grpSpPr>
          <p:sp>
            <p:nvSpPr>
              <p:cNvPr id="53" name="円弧 52">
                <a:extLst>
                  <a:ext uri="{FF2B5EF4-FFF2-40B4-BE49-F238E27FC236}">
                    <a16:creationId xmlns:a16="http://schemas.microsoft.com/office/drawing/2014/main" id="{E91F7B92-180F-0848-DBF7-D7DCA45638AA}"/>
                  </a:ext>
                </a:extLst>
              </p:cNvPr>
              <p:cNvSpPr/>
              <p:nvPr/>
            </p:nvSpPr>
            <p:spPr>
              <a:xfrm rot="18891299">
                <a:off x="903351" y="5104612"/>
                <a:ext cx="1481336" cy="147616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4" name="円弧 53">
                <a:extLst>
                  <a:ext uri="{FF2B5EF4-FFF2-40B4-BE49-F238E27FC236}">
                    <a16:creationId xmlns:a16="http://schemas.microsoft.com/office/drawing/2014/main" id="{76CADAFB-D85A-12B6-A17C-EAE31DA80DE2}"/>
                  </a:ext>
                </a:extLst>
              </p:cNvPr>
              <p:cNvSpPr/>
              <p:nvPr/>
            </p:nvSpPr>
            <p:spPr>
              <a:xfrm rot="18891299">
                <a:off x="1117682" y="5300005"/>
                <a:ext cx="1052679" cy="104900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5" name="円弧 54">
                <a:extLst>
                  <a:ext uri="{FF2B5EF4-FFF2-40B4-BE49-F238E27FC236}">
                    <a16:creationId xmlns:a16="http://schemas.microsoft.com/office/drawing/2014/main" id="{11A6EC47-AF97-B04B-1A61-014DE5F23A45}"/>
                  </a:ext>
                </a:extLst>
              </p:cNvPr>
              <p:cNvSpPr/>
              <p:nvPr/>
            </p:nvSpPr>
            <p:spPr>
              <a:xfrm rot="18891299">
                <a:off x="1294730" y="5494624"/>
                <a:ext cx="698576" cy="696138"/>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6" name="円弧 55">
                <a:extLst>
                  <a:ext uri="{FF2B5EF4-FFF2-40B4-BE49-F238E27FC236}">
                    <a16:creationId xmlns:a16="http://schemas.microsoft.com/office/drawing/2014/main" id="{C8D1CCFF-5765-2C47-26A4-775184D517C7}"/>
                  </a:ext>
                </a:extLst>
              </p:cNvPr>
              <p:cNvSpPr/>
              <p:nvPr/>
            </p:nvSpPr>
            <p:spPr>
              <a:xfrm rot="18891299">
                <a:off x="1390085" y="5681162"/>
                <a:ext cx="507867" cy="506095"/>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38" name="上矢印 37">
              <a:extLst>
                <a:ext uri="{FF2B5EF4-FFF2-40B4-BE49-F238E27FC236}">
                  <a16:creationId xmlns:a16="http://schemas.microsoft.com/office/drawing/2014/main" id="{5C1D9DA1-96DB-117A-B720-ABD0B712CACA}"/>
                </a:ext>
              </a:extLst>
            </p:cNvPr>
            <p:cNvSpPr/>
            <p:nvPr/>
          </p:nvSpPr>
          <p:spPr>
            <a:xfrm flipH="1">
              <a:off x="3478472" y="5357828"/>
              <a:ext cx="213877" cy="706237"/>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a:extLst>
                <a:ext uri="{FF2B5EF4-FFF2-40B4-BE49-F238E27FC236}">
                  <a16:creationId xmlns:a16="http://schemas.microsoft.com/office/drawing/2014/main" id="{D631B4D3-4F93-EEA6-16C1-CB9028363406}"/>
                </a:ext>
              </a:extLst>
            </p:cNvPr>
            <p:cNvSpPr/>
            <p:nvPr/>
          </p:nvSpPr>
          <p:spPr>
            <a:xfrm>
              <a:off x="2683975" y="5130453"/>
              <a:ext cx="883947" cy="11988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FF394E61-B474-F7D3-4DBE-A1EB52D51E0B}"/>
                </a:ext>
              </a:extLst>
            </p:cNvPr>
            <p:cNvSpPr/>
            <p:nvPr/>
          </p:nvSpPr>
          <p:spPr>
            <a:xfrm>
              <a:off x="3619497" y="5130452"/>
              <a:ext cx="885365" cy="133799"/>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1" name="グループ化 40">
              <a:extLst>
                <a:ext uri="{FF2B5EF4-FFF2-40B4-BE49-F238E27FC236}">
                  <a16:creationId xmlns:a16="http://schemas.microsoft.com/office/drawing/2014/main" id="{84ED20B2-4FB3-F51C-F2E9-04634613217C}"/>
                </a:ext>
              </a:extLst>
            </p:cNvPr>
            <p:cNvGrpSpPr/>
            <p:nvPr/>
          </p:nvGrpSpPr>
          <p:grpSpPr>
            <a:xfrm>
              <a:off x="2635317" y="4057254"/>
              <a:ext cx="1938063" cy="1944853"/>
              <a:chOff x="6647630" y="3917784"/>
              <a:chExt cx="1938063" cy="1944853"/>
            </a:xfrm>
          </p:grpSpPr>
          <p:sp>
            <p:nvSpPr>
              <p:cNvPr id="47" name="円弧 46">
                <a:extLst>
                  <a:ext uri="{FF2B5EF4-FFF2-40B4-BE49-F238E27FC236}">
                    <a16:creationId xmlns:a16="http://schemas.microsoft.com/office/drawing/2014/main" id="{F7C41831-A211-7202-D52E-91C4DC9C8B5C}"/>
                  </a:ext>
                </a:extLst>
              </p:cNvPr>
              <p:cNvSpPr/>
              <p:nvPr/>
            </p:nvSpPr>
            <p:spPr>
              <a:xfrm rot="18891299">
                <a:off x="6880354" y="410653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8" name="円弧 47">
                <a:extLst>
                  <a:ext uri="{FF2B5EF4-FFF2-40B4-BE49-F238E27FC236}">
                    <a16:creationId xmlns:a16="http://schemas.microsoft.com/office/drawing/2014/main" id="{230253F7-6496-7B47-B784-3A26DC984FD6}"/>
                  </a:ext>
                </a:extLst>
              </p:cNvPr>
              <p:cNvSpPr/>
              <p:nvPr/>
            </p:nvSpPr>
            <p:spPr>
              <a:xfrm rot="18891299">
                <a:off x="7094685" y="430192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9" name="円弧 48">
                <a:extLst>
                  <a:ext uri="{FF2B5EF4-FFF2-40B4-BE49-F238E27FC236}">
                    <a16:creationId xmlns:a16="http://schemas.microsoft.com/office/drawing/2014/main" id="{1B779289-6498-F6CD-3A25-C45CA763A97C}"/>
                  </a:ext>
                </a:extLst>
              </p:cNvPr>
              <p:cNvSpPr/>
              <p:nvPr/>
            </p:nvSpPr>
            <p:spPr>
              <a:xfrm rot="18891299">
                <a:off x="7271733" y="449654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0" name="円弧 49">
                <a:extLst>
                  <a:ext uri="{FF2B5EF4-FFF2-40B4-BE49-F238E27FC236}">
                    <a16:creationId xmlns:a16="http://schemas.microsoft.com/office/drawing/2014/main" id="{C2919A87-0F08-652C-6082-64A75A6A721C}"/>
                  </a:ext>
                </a:extLst>
              </p:cNvPr>
              <p:cNvSpPr/>
              <p:nvPr/>
            </p:nvSpPr>
            <p:spPr>
              <a:xfrm rot="18891299">
                <a:off x="7367088" y="468308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1" name="円弧 50">
                <a:extLst>
                  <a:ext uri="{FF2B5EF4-FFF2-40B4-BE49-F238E27FC236}">
                    <a16:creationId xmlns:a16="http://schemas.microsoft.com/office/drawing/2014/main" id="{83153A7E-6F24-7EBF-0451-2C334942ED9F}"/>
                  </a:ext>
                </a:extLst>
              </p:cNvPr>
              <p:cNvSpPr/>
              <p:nvPr/>
            </p:nvSpPr>
            <p:spPr>
              <a:xfrm rot="18891299">
                <a:off x="7473507" y="485485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2" name="円弧 51">
                <a:extLst>
                  <a:ext uri="{FF2B5EF4-FFF2-40B4-BE49-F238E27FC236}">
                    <a16:creationId xmlns:a16="http://schemas.microsoft.com/office/drawing/2014/main" id="{BED3131F-4B3B-CA3F-5FC2-D96004FF7556}"/>
                  </a:ext>
                </a:extLst>
              </p:cNvPr>
              <p:cNvSpPr/>
              <p:nvPr/>
            </p:nvSpPr>
            <p:spPr>
              <a:xfrm rot="18891299">
                <a:off x="6644235" y="3921179"/>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42" name="正方形/長方形 41">
              <a:extLst>
                <a:ext uri="{FF2B5EF4-FFF2-40B4-BE49-F238E27FC236}">
                  <a16:creationId xmlns:a16="http://schemas.microsoft.com/office/drawing/2014/main" id="{3CCAF2E0-BF01-57BC-CAEA-E01BF7A1C817}"/>
                </a:ext>
              </a:extLst>
            </p:cNvPr>
            <p:cNvSpPr/>
            <p:nvPr/>
          </p:nvSpPr>
          <p:spPr>
            <a:xfrm>
              <a:off x="2673893" y="2560794"/>
              <a:ext cx="1820886" cy="1080120"/>
            </a:xfrm>
            <a:prstGeom prst="rect">
              <a:avLst/>
            </a:prstGeom>
            <a:solidFill>
              <a:schemeClr val="bg1">
                <a:lumMod val="95000"/>
              </a:schemeClr>
            </a:solid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a:extLst>
                <a:ext uri="{FF2B5EF4-FFF2-40B4-BE49-F238E27FC236}">
                  <a16:creationId xmlns:a16="http://schemas.microsoft.com/office/drawing/2014/main" id="{2DFEB817-E717-BC7D-49E4-D5755059136C}"/>
                </a:ext>
              </a:extLst>
            </p:cNvPr>
            <p:cNvSpPr/>
            <p:nvPr/>
          </p:nvSpPr>
          <p:spPr>
            <a:xfrm>
              <a:off x="3476324" y="2798034"/>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円/楕円 100">
              <a:extLst>
                <a:ext uri="{FF2B5EF4-FFF2-40B4-BE49-F238E27FC236}">
                  <a16:creationId xmlns:a16="http://schemas.microsoft.com/office/drawing/2014/main" id="{D2858D69-4B40-D052-8E33-0C081E157E12}"/>
                </a:ext>
              </a:extLst>
            </p:cNvPr>
            <p:cNvSpPr/>
            <p:nvPr/>
          </p:nvSpPr>
          <p:spPr>
            <a:xfrm>
              <a:off x="3623162" y="3145111"/>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a:extLst>
                <a:ext uri="{FF2B5EF4-FFF2-40B4-BE49-F238E27FC236}">
                  <a16:creationId xmlns:a16="http://schemas.microsoft.com/office/drawing/2014/main" id="{4687A856-E0CA-F102-FED7-98776B820263}"/>
                </a:ext>
              </a:extLst>
            </p:cNvPr>
            <p:cNvSpPr/>
            <p:nvPr/>
          </p:nvSpPr>
          <p:spPr>
            <a:xfrm>
              <a:off x="3225849" y="3266373"/>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正方形/長方形 143">
              <a:extLst>
                <a:ext uri="{FF2B5EF4-FFF2-40B4-BE49-F238E27FC236}">
                  <a16:creationId xmlns:a16="http://schemas.microsoft.com/office/drawing/2014/main" id="{83AC2421-0ABD-3149-E609-0D55E04477AB}"/>
                </a:ext>
              </a:extLst>
            </p:cNvPr>
            <p:cNvSpPr/>
            <p:nvPr/>
          </p:nvSpPr>
          <p:spPr>
            <a:xfrm>
              <a:off x="2673893" y="1412776"/>
              <a:ext cx="1820886" cy="1080120"/>
            </a:xfrm>
            <a:prstGeom prst="rect">
              <a:avLst/>
            </a:prstGeom>
            <a:gradFill flip="none" rotWithShape="1">
              <a:gsLst>
                <a:gs pos="0">
                  <a:schemeClr val="accent6"/>
                </a:gs>
                <a:gs pos="52016">
                  <a:schemeClr val="accent6">
                    <a:lumMod val="60000"/>
                    <a:lumOff val="40000"/>
                  </a:schemeClr>
                </a:gs>
                <a:gs pos="100000">
                  <a:schemeClr val="accent6"/>
                </a:gs>
              </a:gsLst>
              <a:lin ang="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5" name="グループ化 154">
            <a:extLst>
              <a:ext uri="{FF2B5EF4-FFF2-40B4-BE49-F238E27FC236}">
                <a16:creationId xmlns:a16="http://schemas.microsoft.com/office/drawing/2014/main" id="{50921D23-D167-7600-39AF-17F3FBC685F6}"/>
              </a:ext>
            </a:extLst>
          </p:cNvPr>
          <p:cNvGrpSpPr/>
          <p:nvPr/>
        </p:nvGrpSpPr>
        <p:grpSpPr>
          <a:xfrm>
            <a:off x="4600176" y="1412776"/>
            <a:ext cx="1938063" cy="5400600"/>
            <a:chOff x="4600176" y="1412776"/>
            <a:chExt cx="1938063" cy="5400600"/>
          </a:xfrm>
        </p:grpSpPr>
        <p:sp>
          <p:nvSpPr>
            <p:cNvPr id="58" name="正方形/長方形 57">
              <a:extLst>
                <a:ext uri="{FF2B5EF4-FFF2-40B4-BE49-F238E27FC236}">
                  <a16:creationId xmlns:a16="http://schemas.microsoft.com/office/drawing/2014/main" id="{0D3429E1-B40C-A31C-F322-1F07F7273FB9}"/>
                </a:ext>
              </a:extLst>
            </p:cNvPr>
            <p:cNvSpPr/>
            <p:nvPr/>
          </p:nvSpPr>
          <p:spPr>
            <a:xfrm>
              <a:off x="4646713" y="3802912"/>
              <a:ext cx="1820886" cy="15790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円/楕円 58">
              <a:extLst>
                <a:ext uri="{FF2B5EF4-FFF2-40B4-BE49-F238E27FC236}">
                  <a16:creationId xmlns:a16="http://schemas.microsoft.com/office/drawing/2014/main" id="{DA619DED-8371-05A6-8682-BBED4E04DD44}"/>
                </a:ext>
              </a:extLst>
            </p:cNvPr>
            <p:cNvSpPr/>
            <p:nvPr/>
          </p:nvSpPr>
          <p:spPr>
            <a:xfrm>
              <a:off x="5441187" y="6145095"/>
              <a:ext cx="216024" cy="216024"/>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0" name="グループ化 59">
              <a:extLst>
                <a:ext uri="{FF2B5EF4-FFF2-40B4-BE49-F238E27FC236}">
                  <a16:creationId xmlns:a16="http://schemas.microsoft.com/office/drawing/2014/main" id="{9C4F9C95-90C8-9E70-2780-2E6F9E4ED57C}"/>
                </a:ext>
              </a:extLst>
            </p:cNvPr>
            <p:cNvGrpSpPr/>
            <p:nvPr/>
          </p:nvGrpSpPr>
          <p:grpSpPr>
            <a:xfrm>
              <a:off x="4811114" y="5332040"/>
              <a:ext cx="1476164" cy="1481336"/>
              <a:chOff x="905937" y="5102026"/>
              <a:chExt cx="1476164" cy="1481336"/>
            </a:xfrm>
          </p:grpSpPr>
          <p:sp>
            <p:nvSpPr>
              <p:cNvPr id="75" name="円弧 74">
                <a:extLst>
                  <a:ext uri="{FF2B5EF4-FFF2-40B4-BE49-F238E27FC236}">
                    <a16:creationId xmlns:a16="http://schemas.microsoft.com/office/drawing/2014/main" id="{E1F66359-5F0F-8704-89F2-94994C5CA3C9}"/>
                  </a:ext>
                </a:extLst>
              </p:cNvPr>
              <p:cNvSpPr/>
              <p:nvPr/>
            </p:nvSpPr>
            <p:spPr>
              <a:xfrm rot="18891299">
                <a:off x="903351" y="5104612"/>
                <a:ext cx="1481336" cy="147616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6" name="円弧 75">
                <a:extLst>
                  <a:ext uri="{FF2B5EF4-FFF2-40B4-BE49-F238E27FC236}">
                    <a16:creationId xmlns:a16="http://schemas.microsoft.com/office/drawing/2014/main" id="{CEB2DDD3-FEE2-6CEA-9EE5-D5EF76BAEC7C}"/>
                  </a:ext>
                </a:extLst>
              </p:cNvPr>
              <p:cNvSpPr/>
              <p:nvPr/>
            </p:nvSpPr>
            <p:spPr>
              <a:xfrm rot="18891299">
                <a:off x="1117682" y="5300005"/>
                <a:ext cx="1052679" cy="104900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7" name="円弧 76">
                <a:extLst>
                  <a:ext uri="{FF2B5EF4-FFF2-40B4-BE49-F238E27FC236}">
                    <a16:creationId xmlns:a16="http://schemas.microsoft.com/office/drawing/2014/main" id="{AC066575-257E-599F-5DB0-DB566C262BD2}"/>
                  </a:ext>
                </a:extLst>
              </p:cNvPr>
              <p:cNvSpPr/>
              <p:nvPr/>
            </p:nvSpPr>
            <p:spPr>
              <a:xfrm rot="18891299">
                <a:off x="1294730" y="5494624"/>
                <a:ext cx="698576" cy="696138"/>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8" name="円弧 77">
                <a:extLst>
                  <a:ext uri="{FF2B5EF4-FFF2-40B4-BE49-F238E27FC236}">
                    <a16:creationId xmlns:a16="http://schemas.microsoft.com/office/drawing/2014/main" id="{CF1E3BE5-E328-4A2D-ABFB-12E8C9BA946A}"/>
                  </a:ext>
                </a:extLst>
              </p:cNvPr>
              <p:cNvSpPr/>
              <p:nvPr/>
            </p:nvSpPr>
            <p:spPr>
              <a:xfrm rot="18891299">
                <a:off x="1390085" y="5681162"/>
                <a:ext cx="507867" cy="506095"/>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61" name="上矢印 60">
              <a:extLst>
                <a:ext uri="{FF2B5EF4-FFF2-40B4-BE49-F238E27FC236}">
                  <a16:creationId xmlns:a16="http://schemas.microsoft.com/office/drawing/2014/main" id="{B81F880D-375A-EE2C-F07A-31FD5D0AB881}"/>
                </a:ext>
              </a:extLst>
            </p:cNvPr>
            <p:cNvSpPr/>
            <p:nvPr/>
          </p:nvSpPr>
          <p:spPr>
            <a:xfrm flipH="1">
              <a:off x="5443331" y="5361938"/>
              <a:ext cx="213877" cy="706237"/>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D98C11EE-061C-0CCD-BFAC-4D3AED13A6D6}"/>
                </a:ext>
              </a:extLst>
            </p:cNvPr>
            <p:cNvSpPr/>
            <p:nvPr/>
          </p:nvSpPr>
          <p:spPr>
            <a:xfrm>
              <a:off x="4648834" y="5134563"/>
              <a:ext cx="883947" cy="11988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BC2245C5-421C-4044-13C3-B0BF02C4DC7B}"/>
                </a:ext>
              </a:extLst>
            </p:cNvPr>
            <p:cNvSpPr/>
            <p:nvPr/>
          </p:nvSpPr>
          <p:spPr>
            <a:xfrm>
              <a:off x="5584356" y="5134562"/>
              <a:ext cx="885365" cy="133799"/>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4" name="グループ化 63">
              <a:extLst>
                <a:ext uri="{FF2B5EF4-FFF2-40B4-BE49-F238E27FC236}">
                  <a16:creationId xmlns:a16="http://schemas.microsoft.com/office/drawing/2014/main" id="{131DA0D7-476D-6010-429B-838F0D0C8262}"/>
                </a:ext>
              </a:extLst>
            </p:cNvPr>
            <p:cNvGrpSpPr/>
            <p:nvPr/>
          </p:nvGrpSpPr>
          <p:grpSpPr>
            <a:xfrm>
              <a:off x="4600176" y="4061364"/>
              <a:ext cx="1938063" cy="1944853"/>
              <a:chOff x="6647630" y="3917784"/>
              <a:chExt cx="1938063" cy="1944853"/>
            </a:xfrm>
          </p:grpSpPr>
          <p:sp>
            <p:nvSpPr>
              <p:cNvPr id="69" name="円弧 68">
                <a:extLst>
                  <a:ext uri="{FF2B5EF4-FFF2-40B4-BE49-F238E27FC236}">
                    <a16:creationId xmlns:a16="http://schemas.microsoft.com/office/drawing/2014/main" id="{373C6130-D3E6-035A-247D-D0673E53AB44}"/>
                  </a:ext>
                </a:extLst>
              </p:cNvPr>
              <p:cNvSpPr/>
              <p:nvPr/>
            </p:nvSpPr>
            <p:spPr>
              <a:xfrm rot="18891299">
                <a:off x="6880354" y="410653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0" name="円弧 69">
                <a:extLst>
                  <a:ext uri="{FF2B5EF4-FFF2-40B4-BE49-F238E27FC236}">
                    <a16:creationId xmlns:a16="http://schemas.microsoft.com/office/drawing/2014/main" id="{192C20BC-520F-CA93-4C42-48803B3AFFEA}"/>
                  </a:ext>
                </a:extLst>
              </p:cNvPr>
              <p:cNvSpPr/>
              <p:nvPr/>
            </p:nvSpPr>
            <p:spPr>
              <a:xfrm rot="18891299">
                <a:off x="7094685" y="430192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 name="円弧 70">
                <a:extLst>
                  <a:ext uri="{FF2B5EF4-FFF2-40B4-BE49-F238E27FC236}">
                    <a16:creationId xmlns:a16="http://schemas.microsoft.com/office/drawing/2014/main" id="{0CE738B0-21EE-27CE-AD71-B4DA1DBD14C3}"/>
                  </a:ext>
                </a:extLst>
              </p:cNvPr>
              <p:cNvSpPr/>
              <p:nvPr/>
            </p:nvSpPr>
            <p:spPr>
              <a:xfrm rot="18891299">
                <a:off x="7271733" y="449654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2" name="円弧 71">
                <a:extLst>
                  <a:ext uri="{FF2B5EF4-FFF2-40B4-BE49-F238E27FC236}">
                    <a16:creationId xmlns:a16="http://schemas.microsoft.com/office/drawing/2014/main" id="{2CCC501E-2D4F-16EB-9917-8B3635B24F36}"/>
                  </a:ext>
                </a:extLst>
              </p:cNvPr>
              <p:cNvSpPr/>
              <p:nvPr/>
            </p:nvSpPr>
            <p:spPr>
              <a:xfrm rot="18891299">
                <a:off x="7367088" y="468308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3" name="円弧 72">
                <a:extLst>
                  <a:ext uri="{FF2B5EF4-FFF2-40B4-BE49-F238E27FC236}">
                    <a16:creationId xmlns:a16="http://schemas.microsoft.com/office/drawing/2014/main" id="{EE03734B-BF0A-4F3B-6257-B14E2D25E7F2}"/>
                  </a:ext>
                </a:extLst>
              </p:cNvPr>
              <p:cNvSpPr/>
              <p:nvPr/>
            </p:nvSpPr>
            <p:spPr>
              <a:xfrm rot="18891299">
                <a:off x="7473507" y="485485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4" name="円弧 73">
                <a:extLst>
                  <a:ext uri="{FF2B5EF4-FFF2-40B4-BE49-F238E27FC236}">
                    <a16:creationId xmlns:a16="http://schemas.microsoft.com/office/drawing/2014/main" id="{1CD3F911-C3D3-BEDB-621D-350E4483EB0C}"/>
                  </a:ext>
                </a:extLst>
              </p:cNvPr>
              <p:cNvSpPr/>
              <p:nvPr/>
            </p:nvSpPr>
            <p:spPr>
              <a:xfrm rot="18891299">
                <a:off x="6644235" y="3921179"/>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65" name="正方形/長方形 64">
              <a:extLst>
                <a:ext uri="{FF2B5EF4-FFF2-40B4-BE49-F238E27FC236}">
                  <a16:creationId xmlns:a16="http://schemas.microsoft.com/office/drawing/2014/main" id="{4DCC0E4E-1088-FF72-042D-D6665F96F0C0}"/>
                </a:ext>
              </a:extLst>
            </p:cNvPr>
            <p:cNvSpPr/>
            <p:nvPr/>
          </p:nvSpPr>
          <p:spPr>
            <a:xfrm>
              <a:off x="4638752" y="2564904"/>
              <a:ext cx="1820886" cy="1080120"/>
            </a:xfrm>
            <a:prstGeom prst="rect">
              <a:avLst/>
            </a:prstGeom>
            <a:solidFill>
              <a:schemeClr val="bg1">
                <a:lumMod val="95000"/>
              </a:schemeClr>
            </a:solid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a:extLst>
                <a:ext uri="{FF2B5EF4-FFF2-40B4-BE49-F238E27FC236}">
                  <a16:creationId xmlns:a16="http://schemas.microsoft.com/office/drawing/2014/main" id="{6F940736-9096-E22D-298C-E5C39A635505}"/>
                </a:ext>
              </a:extLst>
            </p:cNvPr>
            <p:cNvSpPr/>
            <p:nvPr/>
          </p:nvSpPr>
          <p:spPr>
            <a:xfrm>
              <a:off x="5441183" y="2802144"/>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円/楕円 102">
              <a:extLst>
                <a:ext uri="{FF2B5EF4-FFF2-40B4-BE49-F238E27FC236}">
                  <a16:creationId xmlns:a16="http://schemas.microsoft.com/office/drawing/2014/main" id="{B329759F-918C-5B75-13AC-382E5D349CE0}"/>
                </a:ext>
              </a:extLst>
            </p:cNvPr>
            <p:cNvSpPr/>
            <p:nvPr/>
          </p:nvSpPr>
          <p:spPr>
            <a:xfrm>
              <a:off x="5622472" y="3058952"/>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円/楕円 103">
              <a:extLst>
                <a:ext uri="{FF2B5EF4-FFF2-40B4-BE49-F238E27FC236}">
                  <a16:creationId xmlns:a16="http://schemas.microsoft.com/office/drawing/2014/main" id="{133C93F2-10A9-22D3-1AF0-D96A705FE475}"/>
                </a:ext>
              </a:extLst>
            </p:cNvPr>
            <p:cNvSpPr/>
            <p:nvPr/>
          </p:nvSpPr>
          <p:spPr>
            <a:xfrm>
              <a:off x="5216518" y="3257690"/>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円/楕円 104">
              <a:extLst>
                <a:ext uri="{FF2B5EF4-FFF2-40B4-BE49-F238E27FC236}">
                  <a16:creationId xmlns:a16="http://schemas.microsoft.com/office/drawing/2014/main" id="{4B6FECF7-D1C1-94B7-E6F1-8F33EED0E371}"/>
                </a:ext>
              </a:extLst>
            </p:cNvPr>
            <p:cNvSpPr/>
            <p:nvPr/>
          </p:nvSpPr>
          <p:spPr>
            <a:xfrm>
              <a:off x="5883159" y="3219281"/>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円/楕円 105">
              <a:extLst>
                <a:ext uri="{FF2B5EF4-FFF2-40B4-BE49-F238E27FC236}">
                  <a16:creationId xmlns:a16="http://schemas.microsoft.com/office/drawing/2014/main" id="{C12A813E-8278-53F9-8C47-F199EB8E7A93}"/>
                </a:ext>
              </a:extLst>
            </p:cNvPr>
            <p:cNvSpPr/>
            <p:nvPr/>
          </p:nvSpPr>
          <p:spPr>
            <a:xfrm>
              <a:off x="5485846" y="3340543"/>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円/楕円 106">
              <a:extLst>
                <a:ext uri="{FF2B5EF4-FFF2-40B4-BE49-F238E27FC236}">
                  <a16:creationId xmlns:a16="http://schemas.microsoft.com/office/drawing/2014/main" id="{7EEADE2A-840D-7AAA-029C-2A87F047C43E}"/>
                </a:ext>
              </a:extLst>
            </p:cNvPr>
            <p:cNvSpPr/>
            <p:nvPr/>
          </p:nvSpPr>
          <p:spPr>
            <a:xfrm>
              <a:off x="5647429" y="2641805"/>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円/楕円 107">
              <a:extLst>
                <a:ext uri="{FF2B5EF4-FFF2-40B4-BE49-F238E27FC236}">
                  <a16:creationId xmlns:a16="http://schemas.microsoft.com/office/drawing/2014/main" id="{39FA7014-E2F0-CA5B-2292-DB30E1F1E179}"/>
                </a:ext>
              </a:extLst>
            </p:cNvPr>
            <p:cNvSpPr/>
            <p:nvPr/>
          </p:nvSpPr>
          <p:spPr>
            <a:xfrm>
              <a:off x="4840068" y="2993231"/>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円/楕円 108">
              <a:extLst>
                <a:ext uri="{FF2B5EF4-FFF2-40B4-BE49-F238E27FC236}">
                  <a16:creationId xmlns:a16="http://schemas.microsoft.com/office/drawing/2014/main" id="{37DF07CE-B5CE-BA49-4E34-CFBDFA6CB359}"/>
                </a:ext>
              </a:extLst>
            </p:cNvPr>
            <p:cNvSpPr/>
            <p:nvPr/>
          </p:nvSpPr>
          <p:spPr>
            <a:xfrm>
              <a:off x="5297210" y="2582010"/>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a:extLst>
                <a:ext uri="{FF2B5EF4-FFF2-40B4-BE49-F238E27FC236}">
                  <a16:creationId xmlns:a16="http://schemas.microsoft.com/office/drawing/2014/main" id="{75A649A1-80D1-8AAA-3A6F-4204FCD7732D}"/>
                </a:ext>
              </a:extLst>
            </p:cNvPr>
            <p:cNvSpPr/>
            <p:nvPr/>
          </p:nvSpPr>
          <p:spPr>
            <a:xfrm>
              <a:off x="5413489" y="3072758"/>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円/楕円 110">
              <a:extLst>
                <a:ext uri="{FF2B5EF4-FFF2-40B4-BE49-F238E27FC236}">
                  <a16:creationId xmlns:a16="http://schemas.microsoft.com/office/drawing/2014/main" id="{C89C537E-8950-05E6-6079-D3043E6FFB25}"/>
                </a:ext>
              </a:extLst>
            </p:cNvPr>
            <p:cNvSpPr/>
            <p:nvPr/>
          </p:nvSpPr>
          <p:spPr>
            <a:xfrm>
              <a:off x="6188142" y="3069215"/>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円/楕円 111">
              <a:extLst>
                <a:ext uri="{FF2B5EF4-FFF2-40B4-BE49-F238E27FC236}">
                  <a16:creationId xmlns:a16="http://schemas.microsoft.com/office/drawing/2014/main" id="{B311290C-3150-9988-EF36-E2E2D7B8E2E2}"/>
                </a:ext>
              </a:extLst>
            </p:cNvPr>
            <p:cNvSpPr/>
            <p:nvPr/>
          </p:nvSpPr>
          <p:spPr>
            <a:xfrm>
              <a:off x="4680135" y="3369908"/>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正方形/長方形 144">
              <a:extLst>
                <a:ext uri="{FF2B5EF4-FFF2-40B4-BE49-F238E27FC236}">
                  <a16:creationId xmlns:a16="http://schemas.microsoft.com/office/drawing/2014/main" id="{CE7E0627-30E4-8B89-B743-333E094247BD}"/>
                </a:ext>
              </a:extLst>
            </p:cNvPr>
            <p:cNvSpPr/>
            <p:nvPr/>
          </p:nvSpPr>
          <p:spPr>
            <a:xfrm>
              <a:off x="4629823" y="1412776"/>
              <a:ext cx="1820886" cy="1080120"/>
            </a:xfrm>
            <a:prstGeom prst="rect">
              <a:avLst/>
            </a:prstGeom>
            <a:gradFill flip="none" rotWithShape="1">
              <a:gsLst>
                <a:gs pos="0">
                  <a:schemeClr val="accent6"/>
                </a:gs>
                <a:gs pos="52016">
                  <a:schemeClr val="accent6">
                    <a:lumMod val="40000"/>
                    <a:lumOff val="60000"/>
                  </a:schemeClr>
                </a:gs>
                <a:gs pos="100000">
                  <a:schemeClr val="accent6"/>
                </a:gs>
              </a:gsLst>
              <a:lin ang="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6" name="テキスト ボックス 145">
            <a:extLst>
              <a:ext uri="{FF2B5EF4-FFF2-40B4-BE49-F238E27FC236}">
                <a16:creationId xmlns:a16="http://schemas.microsoft.com/office/drawing/2014/main" id="{49518188-89BE-D818-A575-9367F9371330}"/>
              </a:ext>
            </a:extLst>
          </p:cNvPr>
          <p:cNvSpPr txBox="1"/>
          <p:nvPr/>
        </p:nvSpPr>
        <p:spPr>
          <a:xfrm>
            <a:off x="-10148" y="2787621"/>
            <a:ext cx="1464267" cy="307777"/>
          </a:xfrm>
          <a:prstGeom prst="rect">
            <a:avLst/>
          </a:prstGeom>
          <a:solidFill>
            <a:schemeClr val="bg1">
              <a:alpha val="35057"/>
            </a:schemeClr>
          </a:solidFill>
        </p:spPr>
        <p:txBody>
          <a:bodyPr wrap="square" rtlCol="0">
            <a:spAutoFit/>
          </a:bodyPr>
          <a:lstStyle/>
          <a:p>
            <a:r>
              <a:rPr kumimoji="1" lang="ja-JP" altLang="en-US" sz="1400">
                <a:solidFill>
                  <a:schemeClr val="accent6">
                    <a:lumMod val="75000"/>
                  </a:schemeClr>
                </a:solidFill>
                <a:latin typeface="Meiryo" panose="020B0604030504040204" pitchFamily="34" charset="-128"/>
                <a:ea typeface="Meiryo" panose="020B0604030504040204" pitchFamily="34" charset="-128"/>
              </a:rPr>
              <a:t>「粒子」の性質</a:t>
            </a:r>
          </a:p>
        </p:txBody>
      </p:sp>
      <p:sp>
        <p:nvSpPr>
          <p:cNvPr id="147" name="テキスト ボックス 146">
            <a:extLst>
              <a:ext uri="{FF2B5EF4-FFF2-40B4-BE49-F238E27FC236}">
                <a16:creationId xmlns:a16="http://schemas.microsoft.com/office/drawing/2014/main" id="{2981F2F1-6E76-D29E-CE92-EC331BDEC9E4}"/>
              </a:ext>
            </a:extLst>
          </p:cNvPr>
          <p:cNvSpPr txBox="1"/>
          <p:nvPr/>
        </p:nvSpPr>
        <p:spPr>
          <a:xfrm>
            <a:off x="2338803" y="1461242"/>
            <a:ext cx="4462219" cy="369332"/>
          </a:xfrm>
          <a:prstGeom prst="rect">
            <a:avLst/>
          </a:prstGeom>
          <a:noFill/>
        </p:spPr>
        <p:txBody>
          <a:bodyPr wrap="square" rtlCol="0">
            <a:spAutoFit/>
          </a:bodyPr>
          <a:lstStyle>
            <a:defPPr>
              <a:defRPr lang="ja-JP"/>
            </a:defPPr>
            <a:lvl1pPr>
              <a:defRPr sz="1400">
                <a:solidFill>
                  <a:schemeClr val="accent6">
                    <a:lumMod val="75000"/>
                  </a:schemeClr>
                </a:solidFill>
                <a:latin typeface="Meiryo" panose="020B0604030504040204" pitchFamily="34" charset="-128"/>
                <a:ea typeface="Meiryo" panose="020B0604030504040204" pitchFamily="34" charset="-128"/>
              </a:defRPr>
            </a:lvl1pPr>
          </a:lstStyle>
          <a:p>
            <a:pPr algn="ctr"/>
            <a:r>
              <a:rPr lang="ja-JP" altLang="en-US" sz="1800">
                <a:solidFill>
                  <a:srgbClr val="C00000"/>
                </a:solidFill>
                <a:effectLst>
                  <a:outerShdw blurRad="50800" dist="38100" dir="2700000" algn="tl" rotWithShape="0">
                    <a:prstClr val="black">
                      <a:alpha val="40000"/>
                    </a:prstClr>
                  </a:outerShdw>
                </a:effectLst>
              </a:rPr>
              <a:t>⇒　「波」の性質が顕著になる　　⇒</a:t>
            </a:r>
          </a:p>
        </p:txBody>
      </p:sp>
      <p:grpSp>
        <p:nvGrpSpPr>
          <p:cNvPr id="156" name="グループ化 155">
            <a:extLst>
              <a:ext uri="{FF2B5EF4-FFF2-40B4-BE49-F238E27FC236}">
                <a16:creationId xmlns:a16="http://schemas.microsoft.com/office/drawing/2014/main" id="{86E51C3A-C841-D647-612D-75E3A235454E}"/>
              </a:ext>
            </a:extLst>
          </p:cNvPr>
          <p:cNvGrpSpPr/>
          <p:nvPr/>
        </p:nvGrpSpPr>
        <p:grpSpPr>
          <a:xfrm>
            <a:off x="6573737" y="1412776"/>
            <a:ext cx="1938063" cy="5396490"/>
            <a:chOff x="6573737" y="1412776"/>
            <a:chExt cx="1938063" cy="5396490"/>
          </a:xfrm>
        </p:grpSpPr>
        <p:sp>
          <p:nvSpPr>
            <p:cNvPr id="80" name="正方形/長方形 79">
              <a:extLst>
                <a:ext uri="{FF2B5EF4-FFF2-40B4-BE49-F238E27FC236}">
                  <a16:creationId xmlns:a16="http://schemas.microsoft.com/office/drawing/2014/main" id="{1980BF99-57FD-B1AE-88ED-27FFA87196AA}"/>
                </a:ext>
              </a:extLst>
            </p:cNvPr>
            <p:cNvSpPr/>
            <p:nvPr/>
          </p:nvSpPr>
          <p:spPr>
            <a:xfrm>
              <a:off x="6620274" y="3798802"/>
              <a:ext cx="1820886" cy="15790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円/楕円 80">
              <a:extLst>
                <a:ext uri="{FF2B5EF4-FFF2-40B4-BE49-F238E27FC236}">
                  <a16:creationId xmlns:a16="http://schemas.microsoft.com/office/drawing/2014/main" id="{CB027FAC-ED5E-FA67-DFF9-0977E42B6446}"/>
                </a:ext>
              </a:extLst>
            </p:cNvPr>
            <p:cNvSpPr/>
            <p:nvPr/>
          </p:nvSpPr>
          <p:spPr>
            <a:xfrm>
              <a:off x="7414748" y="6140985"/>
              <a:ext cx="216024" cy="216024"/>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2" name="グループ化 81">
              <a:extLst>
                <a:ext uri="{FF2B5EF4-FFF2-40B4-BE49-F238E27FC236}">
                  <a16:creationId xmlns:a16="http://schemas.microsoft.com/office/drawing/2014/main" id="{3000152E-7E4A-2EDC-6C5F-3C327AC24068}"/>
                </a:ext>
              </a:extLst>
            </p:cNvPr>
            <p:cNvGrpSpPr/>
            <p:nvPr/>
          </p:nvGrpSpPr>
          <p:grpSpPr>
            <a:xfrm>
              <a:off x="6784675" y="5327930"/>
              <a:ext cx="1476164" cy="1481336"/>
              <a:chOff x="905937" y="5102026"/>
              <a:chExt cx="1476164" cy="1481336"/>
            </a:xfrm>
          </p:grpSpPr>
          <p:sp>
            <p:nvSpPr>
              <p:cNvPr id="97" name="円弧 96">
                <a:extLst>
                  <a:ext uri="{FF2B5EF4-FFF2-40B4-BE49-F238E27FC236}">
                    <a16:creationId xmlns:a16="http://schemas.microsoft.com/office/drawing/2014/main" id="{BBFB67E9-E69F-B59F-8E5A-81AFADDA473A}"/>
                  </a:ext>
                </a:extLst>
              </p:cNvPr>
              <p:cNvSpPr/>
              <p:nvPr/>
            </p:nvSpPr>
            <p:spPr>
              <a:xfrm rot="18891299">
                <a:off x="903351" y="5104612"/>
                <a:ext cx="1481336" cy="147616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8" name="円弧 97">
                <a:extLst>
                  <a:ext uri="{FF2B5EF4-FFF2-40B4-BE49-F238E27FC236}">
                    <a16:creationId xmlns:a16="http://schemas.microsoft.com/office/drawing/2014/main" id="{86E4B8DA-0CEF-6FA5-2B31-1AB4EE8E0E57}"/>
                  </a:ext>
                </a:extLst>
              </p:cNvPr>
              <p:cNvSpPr/>
              <p:nvPr/>
            </p:nvSpPr>
            <p:spPr>
              <a:xfrm rot="18891299">
                <a:off x="1117682" y="5300005"/>
                <a:ext cx="1052679" cy="104900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9" name="円弧 98">
                <a:extLst>
                  <a:ext uri="{FF2B5EF4-FFF2-40B4-BE49-F238E27FC236}">
                    <a16:creationId xmlns:a16="http://schemas.microsoft.com/office/drawing/2014/main" id="{54C17C4B-0840-928A-5D5B-8284D9C342B1}"/>
                  </a:ext>
                </a:extLst>
              </p:cNvPr>
              <p:cNvSpPr/>
              <p:nvPr/>
            </p:nvSpPr>
            <p:spPr>
              <a:xfrm rot="18891299">
                <a:off x="1294730" y="5494624"/>
                <a:ext cx="698576" cy="696138"/>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0" name="円弧 99">
                <a:extLst>
                  <a:ext uri="{FF2B5EF4-FFF2-40B4-BE49-F238E27FC236}">
                    <a16:creationId xmlns:a16="http://schemas.microsoft.com/office/drawing/2014/main" id="{E7D160F8-8B54-D592-3366-D938E81F7918}"/>
                  </a:ext>
                </a:extLst>
              </p:cNvPr>
              <p:cNvSpPr/>
              <p:nvPr/>
            </p:nvSpPr>
            <p:spPr>
              <a:xfrm rot="18891299">
                <a:off x="1390085" y="5681162"/>
                <a:ext cx="507867" cy="506095"/>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83" name="上矢印 82">
              <a:extLst>
                <a:ext uri="{FF2B5EF4-FFF2-40B4-BE49-F238E27FC236}">
                  <a16:creationId xmlns:a16="http://schemas.microsoft.com/office/drawing/2014/main" id="{9C17D723-79DF-D9EA-FF00-DF95542D4B68}"/>
                </a:ext>
              </a:extLst>
            </p:cNvPr>
            <p:cNvSpPr/>
            <p:nvPr/>
          </p:nvSpPr>
          <p:spPr>
            <a:xfrm flipH="1">
              <a:off x="7416892" y="5357828"/>
              <a:ext cx="213877" cy="706237"/>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1ADB865E-0677-E268-A1E9-F306579CBD20}"/>
                </a:ext>
              </a:extLst>
            </p:cNvPr>
            <p:cNvSpPr/>
            <p:nvPr/>
          </p:nvSpPr>
          <p:spPr>
            <a:xfrm>
              <a:off x="6622395" y="5130453"/>
              <a:ext cx="883947" cy="11988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8B513AF6-920A-9E2D-C9FD-C4E0ADE6A9AB}"/>
                </a:ext>
              </a:extLst>
            </p:cNvPr>
            <p:cNvSpPr/>
            <p:nvPr/>
          </p:nvSpPr>
          <p:spPr>
            <a:xfrm>
              <a:off x="7557917" y="5130452"/>
              <a:ext cx="885365" cy="133799"/>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6" name="グループ化 85">
              <a:extLst>
                <a:ext uri="{FF2B5EF4-FFF2-40B4-BE49-F238E27FC236}">
                  <a16:creationId xmlns:a16="http://schemas.microsoft.com/office/drawing/2014/main" id="{F247CF3D-4186-13DC-574A-C2EF5AED141A}"/>
                </a:ext>
              </a:extLst>
            </p:cNvPr>
            <p:cNvGrpSpPr/>
            <p:nvPr/>
          </p:nvGrpSpPr>
          <p:grpSpPr>
            <a:xfrm>
              <a:off x="6573737" y="4057254"/>
              <a:ext cx="1938063" cy="1944853"/>
              <a:chOff x="6647630" y="3917784"/>
              <a:chExt cx="1938063" cy="1944853"/>
            </a:xfrm>
          </p:grpSpPr>
          <p:sp>
            <p:nvSpPr>
              <p:cNvPr id="91" name="円弧 90">
                <a:extLst>
                  <a:ext uri="{FF2B5EF4-FFF2-40B4-BE49-F238E27FC236}">
                    <a16:creationId xmlns:a16="http://schemas.microsoft.com/office/drawing/2014/main" id="{C147B3CA-6FC1-EECF-120F-76BB82123B4D}"/>
                  </a:ext>
                </a:extLst>
              </p:cNvPr>
              <p:cNvSpPr/>
              <p:nvPr/>
            </p:nvSpPr>
            <p:spPr>
              <a:xfrm rot="18891299">
                <a:off x="6880354" y="410653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2" name="円弧 91">
                <a:extLst>
                  <a:ext uri="{FF2B5EF4-FFF2-40B4-BE49-F238E27FC236}">
                    <a16:creationId xmlns:a16="http://schemas.microsoft.com/office/drawing/2014/main" id="{30EA2B3B-1DEA-F368-65EE-611B0F56B598}"/>
                  </a:ext>
                </a:extLst>
              </p:cNvPr>
              <p:cNvSpPr/>
              <p:nvPr/>
            </p:nvSpPr>
            <p:spPr>
              <a:xfrm rot="18891299">
                <a:off x="7094685" y="430192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3" name="円弧 92">
                <a:extLst>
                  <a:ext uri="{FF2B5EF4-FFF2-40B4-BE49-F238E27FC236}">
                    <a16:creationId xmlns:a16="http://schemas.microsoft.com/office/drawing/2014/main" id="{538552AA-766E-C5A7-2A7A-E475EEA05606}"/>
                  </a:ext>
                </a:extLst>
              </p:cNvPr>
              <p:cNvSpPr/>
              <p:nvPr/>
            </p:nvSpPr>
            <p:spPr>
              <a:xfrm rot="18891299">
                <a:off x="7271733" y="449654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4" name="円弧 93">
                <a:extLst>
                  <a:ext uri="{FF2B5EF4-FFF2-40B4-BE49-F238E27FC236}">
                    <a16:creationId xmlns:a16="http://schemas.microsoft.com/office/drawing/2014/main" id="{05BFBF0A-1B41-1E23-4F71-1A8F1FDD251A}"/>
                  </a:ext>
                </a:extLst>
              </p:cNvPr>
              <p:cNvSpPr/>
              <p:nvPr/>
            </p:nvSpPr>
            <p:spPr>
              <a:xfrm rot="18891299">
                <a:off x="7367088" y="468308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5" name="円弧 94">
                <a:extLst>
                  <a:ext uri="{FF2B5EF4-FFF2-40B4-BE49-F238E27FC236}">
                    <a16:creationId xmlns:a16="http://schemas.microsoft.com/office/drawing/2014/main" id="{FBEFD687-CB6F-B67B-04E6-8B64D5CF82D6}"/>
                  </a:ext>
                </a:extLst>
              </p:cNvPr>
              <p:cNvSpPr/>
              <p:nvPr/>
            </p:nvSpPr>
            <p:spPr>
              <a:xfrm rot="18891299">
                <a:off x="7473507" y="485485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6" name="円弧 95">
                <a:extLst>
                  <a:ext uri="{FF2B5EF4-FFF2-40B4-BE49-F238E27FC236}">
                    <a16:creationId xmlns:a16="http://schemas.microsoft.com/office/drawing/2014/main" id="{06DD33D6-EA20-849F-3DE8-3ED56929258F}"/>
                  </a:ext>
                </a:extLst>
              </p:cNvPr>
              <p:cNvSpPr/>
              <p:nvPr/>
            </p:nvSpPr>
            <p:spPr>
              <a:xfrm rot="18891299">
                <a:off x="6644235" y="3921179"/>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87" name="正方形/長方形 86">
              <a:extLst>
                <a:ext uri="{FF2B5EF4-FFF2-40B4-BE49-F238E27FC236}">
                  <a16:creationId xmlns:a16="http://schemas.microsoft.com/office/drawing/2014/main" id="{1B4991CD-1120-DE6C-33C9-6F3FA948780C}"/>
                </a:ext>
              </a:extLst>
            </p:cNvPr>
            <p:cNvSpPr/>
            <p:nvPr/>
          </p:nvSpPr>
          <p:spPr>
            <a:xfrm>
              <a:off x="6612313" y="2560794"/>
              <a:ext cx="1820886" cy="1080120"/>
            </a:xfrm>
            <a:prstGeom prst="rect">
              <a:avLst/>
            </a:prstGeom>
            <a:solidFill>
              <a:schemeClr val="bg1">
                <a:lumMod val="95000"/>
              </a:schemeClr>
            </a:solid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円/楕円 112">
              <a:extLst>
                <a:ext uri="{FF2B5EF4-FFF2-40B4-BE49-F238E27FC236}">
                  <a16:creationId xmlns:a16="http://schemas.microsoft.com/office/drawing/2014/main" id="{F2A64FDA-28F8-3A12-0924-6629A3C5BDBA}"/>
                </a:ext>
              </a:extLst>
            </p:cNvPr>
            <p:cNvSpPr/>
            <p:nvPr/>
          </p:nvSpPr>
          <p:spPr>
            <a:xfrm>
              <a:off x="7420816" y="2813904"/>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円/楕円 113">
              <a:extLst>
                <a:ext uri="{FF2B5EF4-FFF2-40B4-BE49-F238E27FC236}">
                  <a16:creationId xmlns:a16="http://schemas.microsoft.com/office/drawing/2014/main" id="{6CF254F8-4789-6F4A-56A7-0BB57D204C8B}"/>
                </a:ext>
              </a:extLst>
            </p:cNvPr>
            <p:cNvSpPr/>
            <p:nvPr/>
          </p:nvSpPr>
          <p:spPr>
            <a:xfrm>
              <a:off x="7602105" y="3070712"/>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円/楕円 114">
              <a:extLst>
                <a:ext uri="{FF2B5EF4-FFF2-40B4-BE49-F238E27FC236}">
                  <a16:creationId xmlns:a16="http://schemas.microsoft.com/office/drawing/2014/main" id="{B6D7E05F-3F53-7648-46EC-18EE4ABDFD4C}"/>
                </a:ext>
              </a:extLst>
            </p:cNvPr>
            <p:cNvSpPr/>
            <p:nvPr/>
          </p:nvSpPr>
          <p:spPr>
            <a:xfrm>
              <a:off x="7105180" y="3339053"/>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円/楕円 115">
              <a:extLst>
                <a:ext uri="{FF2B5EF4-FFF2-40B4-BE49-F238E27FC236}">
                  <a16:creationId xmlns:a16="http://schemas.microsoft.com/office/drawing/2014/main" id="{1DE45CEB-D632-8A15-85CF-BC1AE62E4887}"/>
                </a:ext>
              </a:extLst>
            </p:cNvPr>
            <p:cNvSpPr/>
            <p:nvPr/>
          </p:nvSpPr>
          <p:spPr>
            <a:xfrm>
              <a:off x="7862792" y="3231041"/>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円/楕円 116">
              <a:extLst>
                <a:ext uri="{FF2B5EF4-FFF2-40B4-BE49-F238E27FC236}">
                  <a16:creationId xmlns:a16="http://schemas.microsoft.com/office/drawing/2014/main" id="{6C53E69B-5658-D6DB-BCC1-530577C8A517}"/>
                </a:ext>
              </a:extLst>
            </p:cNvPr>
            <p:cNvSpPr/>
            <p:nvPr/>
          </p:nvSpPr>
          <p:spPr>
            <a:xfrm>
              <a:off x="7465479" y="3352303"/>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円/楕円 117">
              <a:extLst>
                <a:ext uri="{FF2B5EF4-FFF2-40B4-BE49-F238E27FC236}">
                  <a16:creationId xmlns:a16="http://schemas.microsoft.com/office/drawing/2014/main" id="{0CC9D0AB-85DA-BD48-9A46-241E54828C24}"/>
                </a:ext>
              </a:extLst>
            </p:cNvPr>
            <p:cNvSpPr/>
            <p:nvPr/>
          </p:nvSpPr>
          <p:spPr>
            <a:xfrm>
              <a:off x="7554918" y="2654701"/>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円/楕円 118">
              <a:extLst>
                <a:ext uri="{FF2B5EF4-FFF2-40B4-BE49-F238E27FC236}">
                  <a16:creationId xmlns:a16="http://schemas.microsoft.com/office/drawing/2014/main" id="{67EA3D03-97F9-9BAB-E3D5-9392DFFA4A08}"/>
                </a:ext>
              </a:extLst>
            </p:cNvPr>
            <p:cNvSpPr/>
            <p:nvPr/>
          </p:nvSpPr>
          <p:spPr>
            <a:xfrm>
              <a:off x="6819426" y="2945516"/>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a:extLst>
                <a:ext uri="{FF2B5EF4-FFF2-40B4-BE49-F238E27FC236}">
                  <a16:creationId xmlns:a16="http://schemas.microsoft.com/office/drawing/2014/main" id="{1CED939D-8F32-A4C5-C731-9906ECAE95F2}"/>
                </a:ext>
              </a:extLst>
            </p:cNvPr>
            <p:cNvSpPr/>
            <p:nvPr/>
          </p:nvSpPr>
          <p:spPr>
            <a:xfrm>
              <a:off x="7276843" y="2593770"/>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円/楕円 120">
              <a:extLst>
                <a:ext uri="{FF2B5EF4-FFF2-40B4-BE49-F238E27FC236}">
                  <a16:creationId xmlns:a16="http://schemas.microsoft.com/office/drawing/2014/main" id="{5D25E688-CA37-C6CF-685E-572074AC0A28}"/>
                </a:ext>
              </a:extLst>
            </p:cNvPr>
            <p:cNvSpPr/>
            <p:nvPr/>
          </p:nvSpPr>
          <p:spPr>
            <a:xfrm>
              <a:off x="7393122" y="3084518"/>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円/楕円 121">
              <a:extLst>
                <a:ext uri="{FF2B5EF4-FFF2-40B4-BE49-F238E27FC236}">
                  <a16:creationId xmlns:a16="http://schemas.microsoft.com/office/drawing/2014/main" id="{7AC45A3D-7EFA-17FB-D2B9-E013BF4F240F}"/>
                </a:ext>
              </a:extLst>
            </p:cNvPr>
            <p:cNvSpPr/>
            <p:nvPr/>
          </p:nvSpPr>
          <p:spPr>
            <a:xfrm>
              <a:off x="8015192" y="2862092"/>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a:extLst>
                <a:ext uri="{FF2B5EF4-FFF2-40B4-BE49-F238E27FC236}">
                  <a16:creationId xmlns:a16="http://schemas.microsoft.com/office/drawing/2014/main" id="{51A0B0E5-E0C3-DFBE-6E24-9508E548058B}"/>
                </a:ext>
              </a:extLst>
            </p:cNvPr>
            <p:cNvSpPr/>
            <p:nvPr/>
          </p:nvSpPr>
          <p:spPr>
            <a:xfrm>
              <a:off x="6659768" y="3381668"/>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a:extLst>
                <a:ext uri="{FF2B5EF4-FFF2-40B4-BE49-F238E27FC236}">
                  <a16:creationId xmlns:a16="http://schemas.microsoft.com/office/drawing/2014/main" id="{EBEFCF22-0F02-F926-B478-634F0C1B021E}"/>
                </a:ext>
              </a:extLst>
            </p:cNvPr>
            <p:cNvSpPr/>
            <p:nvPr/>
          </p:nvSpPr>
          <p:spPr>
            <a:xfrm>
              <a:off x="7455119" y="2967613"/>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円/楕円 124">
              <a:extLst>
                <a:ext uri="{FF2B5EF4-FFF2-40B4-BE49-F238E27FC236}">
                  <a16:creationId xmlns:a16="http://schemas.microsoft.com/office/drawing/2014/main" id="{5104B05E-A911-B721-F6AA-3A75807035D6}"/>
                </a:ext>
              </a:extLst>
            </p:cNvPr>
            <p:cNvSpPr/>
            <p:nvPr/>
          </p:nvSpPr>
          <p:spPr>
            <a:xfrm>
              <a:off x="7390645" y="3240047"/>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a:extLst>
                <a:ext uri="{FF2B5EF4-FFF2-40B4-BE49-F238E27FC236}">
                  <a16:creationId xmlns:a16="http://schemas.microsoft.com/office/drawing/2014/main" id="{575B7A7C-3497-A24B-1D59-35E3C2DF822B}"/>
                </a:ext>
              </a:extLst>
            </p:cNvPr>
            <p:cNvSpPr/>
            <p:nvPr/>
          </p:nvSpPr>
          <p:spPr>
            <a:xfrm>
              <a:off x="7297659" y="2955657"/>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円/楕円 126">
              <a:extLst>
                <a:ext uri="{FF2B5EF4-FFF2-40B4-BE49-F238E27FC236}">
                  <a16:creationId xmlns:a16="http://schemas.microsoft.com/office/drawing/2014/main" id="{8624DB1C-1A54-A01A-4599-8832F26D75B1}"/>
                </a:ext>
              </a:extLst>
            </p:cNvPr>
            <p:cNvSpPr/>
            <p:nvPr/>
          </p:nvSpPr>
          <p:spPr>
            <a:xfrm>
              <a:off x="8154566" y="3299337"/>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円/楕円 127">
              <a:extLst>
                <a:ext uri="{FF2B5EF4-FFF2-40B4-BE49-F238E27FC236}">
                  <a16:creationId xmlns:a16="http://schemas.microsoft.com/office/drawing/2014/main" id="{AC1A974D-2D1A-2DA8-CEC4-46D90454E155}"/>
                </a:ext>
              </a:extLst>
            </p:cNvPr>
            <p:cNvSpPr/>
            <p:nvPr/>
          </p:nvSpPr>
          <p:spPr>
            <a:xfrm>
              <a:off x="7609146" y="3386755"/>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円/楕円 128">
              <a:extLst>
                <a:ext uri="{FF2B5EF4-FFF2-40B4-BE49-F238E27FC236}">
                  <a16:creationId xmlns:a16="http://schemas.microsoft.com/office/drawing/2014/main" id="{7D512B36-14DE-B765-5C0C-D34C615B4655}"/>
                </a:ext>
              </a:extLst>
            </p:cNvPr>
            <p:cNvSpPr/>
            <p:nvPr/>
          </p:nvSpPr>
          <p:spPr>
            <a:xfrm>
              <a:off x="7612130" y="2823047"/>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円/楕円 129">
              <a:extLst>
                <a:ext uri="{FF2B5EF4-FFF2-40B4-BE49-F238E27FC236}">
                  <a16:creationId xmlns:a16="http://schemas.microsoft.com/office/drawing/2014/main" id="{AE031412-B559-8C1C-2361-F58E8FFCF627}"/>
                </a:ext>
              </a:extLst>
            </p:cNvPr>
            <p:cNvSpPr/>
            <p:nvPr/>
          </p:nvSpPr>
          <p:spPr>
            <a:xfrm>
              <a:off x="6952993" y="3148670"/>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円/楕円 130">
              <a:extLst>
                <a:ext uri="{FF2B5EF4-FFF2-40B4-BE49-F238E27FC236}">
                  <a16:creationId xmlns:a16="http://schemas.microsoft.com/office/drawing/2014/main" id="{021B152F-CC44-ABF8-152D-30FE99C46367}"/>
                </a:ext>
              </a:extLst>
            </p:cNvPr>
            <p:cNvSpPr/>
            <p:nvPr/>
          </p:nvSpPr>
          <p:spPr>
            <a:xfrm>
              <a:off x="7429243" y="2746170"/>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円/楕円 131">
              <a:extLst>
                <a:ext uri="{FF2B5EF4-FFF2-40B4-BE49-F238E27FC236}">
                  <a16:creationId xmlns:a16="http://schemas.microsoft.com/office/drawing/2014/main" id="{FDE7B1AA-9C9A-9D47-E7BB-75620D5A3A4F}"/>
                </a:ext>
              </a:extLst>
            </p:cNvPr>
            <p:cNvSpPr/>
            <p:nvPr/>
          </p:nvSpPr>
          <p:spPr>
            <a:xfrm>
              <a:off x="7545522" y="3236918"/>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円/楕円 132">
              <a:extLst>
                <a:ext uri="{FF2B5EF4-FFF2-40B4-BE49-F238E27FC236}">
                  <a16:creationId xmlns:a16="http://schemas.microsoft.com/office/drawing/2014/main" id="{D9E8F69F-4346-3B5F-6CE9-26C169074618}"/>
                </a:ext>
              </a:extLst>
            </p:cNvPr>
            <p:cNvSpPr/>
            <p:nvPr/>
          </p:nvSpPr>
          <p:spPr>
            <a:xfrm>
              <a:off x="8123204" y="2607023"/>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a:extLst>
                <a:ext uri="{FF2B5EF4-FFF2-40B4-BE49-F238E27FC236}">
                  <a16:creationId xmlns:a16="http://schemas.microsoft.com/office/drawing/2014/main" id="{588053AD-09C7-0B07-928D-A7D824AAA082}"/>
                </a:ext>
              </a:extLst>
            </p:cNvPr>
            <p:cNvSpPr/>
            <p:nvPr/>
          </p:nvSpPr>
          <p:spPr>
            <a:xfrm>
              <a:off x="6736717" y="2593770"/>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円/楕円 134">
              <a:extLst>
                <a:ext uri="{FF2B5EF4-FFF2-40B4-BE49-F238E27FC236}">
                  <a16:creationId xmlns:a16="http://schemas.microsoft.com/office/drawing/2014/main" id="{F9B5BD00-B23C-3B12-AAC2-201DCDE06A92}"/>
                </a:ext>
              </a:extLst>
            </p:cNvPr>
            <p:cNvSpPr/>
            <p:nvPr/>
          </p:nvSpPr>
          <p:spPr>
            <a:xfrm>
              <a:off x="7387812" y="3370468"/>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a:extLst>
                <a:ext uri="{FF2B5EF4-FFF2-40B4-BE49-F238E27FC236}">
                  <a16:creationId xmlns:a16="http://schemas.microsoft.com/office/drawing/2014/main" id="{C860582A-7C65-9B56-C280-37C9E126C1DD}"/>
                </a:ext>
              </a:extLst>
            </p:cNvPr>
            <p:cNvSpPr/>
            <p:nvPr/>
          </p:nvSpPr>
          <p:spPr>
            <a:xfrm>
              <a:off x="7504118" y="2586968"/>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円/楕円 136">
              <a:extLst>
                <a:ext uri="{FF2B5EF4-FFF2-40B4-BE49-F238E27FC236}">
                  <a16:creationId xmlns:a16="http://schemas.microsoft.com/office/drawing/2014/main" id="{EA7E74A3-3CF9-373D-486A-D2251D695298}"/>
                </a:ext>
              </a:extLst>
            </p:cNvPr>
            <p:cNvSpPr/>
            <p:nvPr/>
          </p:nvSpPr>
          <p:spPr>
            <a:xfrm>
              <a:off x="7323357" y="2823139"/>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円/楕円 138">
              <a:extLst>
                <a:ext uri="{FF2B5EF4-FFF2-40B4-BE49-F238E27FC236}">
                  <a16:creationId xmlns:a16="http://schemas.microsoft.com/office/drawing/2014/main" id="{0C57D98F-EFD4-C600-F205-2AF898F7814F}"/>
                </a:ext>
              </a:extLst>
            </p:cNvPr>
            <p:cNvSpPr/>
            <p:nvPr/>
          </p:nvSpPr>
          <p:spPr>
            <a:xfrm>
              <a:off x="8015192" y="3383441"/>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円/楕円 139">
              <a:extLst>
                <a:ext uri="{FF2B5EF4-FFF2-40B4-BE49-F238E27FC236}">
                  <a16:creationId xmlns:a16="http://schemas.microsoft.com/office/drawing/2014/main" id="{1A4F4013-AA5A-A691-BC78-33AF74A210DE}"/>
                </a:ext>
              </a:extLst>
            </p:cNvPr>
            <p:cNvSpPr/>
            <p:nvPr/>
          </p:nvSpPr>
          <p:spPr>
            <a:xfrm>
              <a:off x="7578995" y="2986221"/>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円/楕円 140">
              <a:extLst>
                <a:ext uri="{FF2B5EF4-FFF2-40B4-BE49-F238E27FC236}">
                  <a16:creationId xmlns:a16="http://schemas.microsoft.com/office/drawing/2014/main" id="{EA8144C7-DB98-78E0-624A-9C672FA287DF}"/>
                </a:ext>
              </a:extLst>
            </p:cNvPr>
            <p:cNvSpPr/>
            <p:nvPr/>
          </p:nvSpPr>
          <p:spPr>
            <a:xfrm>
              <a:off x="7312459" y="3149958"/>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正方形/長方形 141">
              <a:extLst>
                <a:ext uri="{FF2B5EF4-FFF2-40B4-BE49-F238E27FC236}">
                  <a16:creationId xmlns:a16="http://schemas.microsoft.com/office/drawing/2014/main" id="{1A4F9610-2B54-D347-88CB-80A5D1F5C155}"/>
                </a:ext>
              </a:extLst>
            </p:cNvPr>
            <p:cNvSpPr/>
            <p:nvPr/>
          </p:nvSpPr>
          <p:spPr>
            <a:xfrm>
              <a:off x="6612313" y="1412776"/>
              <a:ext cx="1820886" cy="1080120"/>
            </a:xfrm>
            <a:prstGeom prst="rect">
              <a:avLst/>
            </a:prstGeom>
            <a:gradFill flip="none" rotWithShape="1">
              <a:gsLst>
                <a:gs pos="0">
                  <a:schemeClr val="accent6"/>
                </a:gs>
                <a:gs pos="52016">
                  <a:schemeClr val="bg1"/>
                </a:gs>
                <a:gs pos="100000">
                  <a:schemeClr val="accent6"/>
                </a:gs>
              </a:gsLst>
              <a:lin ang="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円/楕円 147">
              <a:extLst>
                <a:ext uri="{FF2B5EF4-FFF2-40B4-BE49-F238E27FC236}">
                  <a16:creationId xmlns:a16="http://schemas.microsoft.com/office/drawing/2014/main" id="{93CDF8D8-A71F-CAC4-10CB-8008122AF416}"/>
                </a:ext>
              </a:extLst>
            </p:cNvPr>
            <p:cNvSpPr/>
            <p:nvPr/>
          </p:nvSpPr>
          <p:spPr>
            <a:xfrm>
              <a:off x="7479247" y="3085347"/>
              <a:ext cx="216024" cy="21602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9" name="テキスト ボックス 148">
            <a:extLst>
              <a:ext uri="{FF2B5EF4-FFF2-40B4-BE49-F238E27FC236}">
                <a16:creationId xmlns:a16="http://schemas.microsoft.com/office/drawing/2014/main" id="{C9EE36C2-38A0-4D6B-8285-4933EB43B9F6}"/>
              </a:ext>
            </a:extLst>
          </p:cNvPr>
          <p:cNvSpPr txBox="1"/>
          <p:nvPr/>
        </p:nvSpPr>
        <p:spPr>
          <a:xfrm>
            <a:off x="855109" y="3135883"/>
            <a:ext cx="1569660" cy="461665"/>
          </a:xfrm>
          <a:prstGeom prst="rect">
            <a:avLst/>
          </a:prstGeom>
          <a:solidFill>
            <a:schemeClr val="bg1">
              <a:alpha val="37241"/>
            </a:schemeClr>
          </a:solidFill>
        </p:spPr>
        <p:txBody>
          <a:bodyPr wrap="none" rtlCol="0">
            <a:spAutoFit/>
          </a:bodyPr>
          <a:lstStyle/>
          <a:p>
            <a:r>
              <a:rPr kumimoji="1" lang="ja-JP" altLang="en-US" sz="1200">
                <a:latin typeface="Meiryo" panose="020B0604030504040204" pitchFamily="34" charset="-128"/>
                <a:ea typeface="Meiryo" panose="020B0604030504040204" pitchFamily="34" charset="-128"/>
              </a:rPr>
              <a:t>波が壁面にぶつかる</a:t>
            </a:r>
            <a:endParaRPr kumimoji="1"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＝結果が測定できる</a:t>
            </a:r>
            <a:endParaRPr kumimoji="1" lang="ja-JP" altLang="en-US" sz="1200">
              <a:latin typeface="Meiryo" panose="020B0604030504040204" pitchFamily="34" charset="-128"/>
              <a:ea typeface="Meiryo" panose="020B0604030504040204" pitchFamily="34" charset="-128"/>
            </a:endParaRPr>
          </a:p>
        </p:txBody>
      </p:sp>
      <p:sp>
        <p:nvSpPr>
          <p:cNvPr id="151" name="テキスト ボックス 150">
            <a:extLst>
              <a:ext uri="{FF2B5EF4-FFF2-40B4-BE49-F238E27FC236}">
                <a16:creationId xmlns:a16="http://schemas.microsoft.com/office/drawing/2014/main" id="{FF061DCB-17BF-896B-83D5-3A0810EC5750}"/>
              </a:ext>
            </a:extLst>
          </p:cNvPr>
          <p:cNvSpPr txBox="1"/>
          <p:nvPr/>
        </p:nvSpPr>
        <p:spPr>
          <a:xfrm>
            <a:off x="65323" y="3744838"/>
            <a:ext cx="633345" cy="276999"/>
          </a:xfrm>
          <a:prstGeom prst="rect">
            <a:avLst/>
          </a:prstGeom>
          <a:noFill/>
        </p:spPr>
        <p:txBody>
          <a:bodyPr wrap="square">
            <a:spAutoFit/>
          </a:bodyPr>
          <a:lstStyle/>
          <a:p>
            <a:pPr algn="r"/>
            <a:r>
              <a:rPr kumimoji="1" lang="ja-JP" altLang="en-US" sz="1200">
                <a:latin typeface="Meiryo" panose="020B0604030504040204" pitchFamily="34" charset="-128"/>
                <a:ea typeface="Meiryo" panose="020B0604030504040204" pitchFamily="34" charset="-128"/>
              </a:rPr>
              <a:t>壁面</a:t>
            </a:r>
            <a:endParaRPr lang="ja-JP" altLang="en-US" sz="1200"/>
          </a:p>
        </p:txBody>
      </p:sp>
      <p:grpSp>
        <p:nvGrpSpPr>
          <p:cNvPr id="22" name="グループ化 21">
            <a:extLst>
              <a:ext uri="{FF2B5EF4-FFF2-40B4-BE49-F238E27FC236}">
                <a16:creationId xmlns:a16="http://schemas.microsoft.com/office/drawing/2014/main" id="{03D41916-1986-2EB1-4B69-E447952CE0E6}"/>
              </a:ext>
            </a:extLst>
          </p:cNvPr>
          <p:cNvGrpSpPr/>
          <p:nvPr/>
        </p:nvGrpSpPr>
        <p:grpSpPr>
          <a:xfrm>
            <a:off x="698668" y="836712"/>
            <a:ext cx="7742492" cy="516972"/>
            <a:chOff x="698668" y="836712"/>
            <a:chExt cx="7742492" cy="516972"/>
          </a:xfrm>
        </p:grpSpPr>
        <p:sp>
          <p:nvSpPr>
            <p:cNvPr id="152" name="右矢印 151">
              <a:extLst>
                <a:ext uri="{FF2B5EF4-FFF2-40B4-BE49-F238E27FC236}">
                  <a16:creationId xmlns:a16="http://schemas.microsoft.com/office/drawing/2014/main" id="{51DD1A48-BF1B-69A5-1B23-95EC204A4505}"/>
                </a:ext>
              </a:extLst>
            </p:cNvPr>
            <p:cNvSpPr/>
            <p:nvPr/>
          </p:nvSpPr>
          <p:spPr>
            <a:xfrm>
              <a:off x="698668" y="836712"/>
              <a:ext cx="7742492" cy="516972"/>
            </a:xfrm>
            <a:prstGeom prst="rightArrow">
              <a:avLst>
                <a:gd name="adj1" fmla="val 55582"/>
                <a:gd name="adj2"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テキスト ボックス 152">
              <a:extLst>
                <a:ext uri="{FF2B5EF4-FFF2-40B4-BE49-F238E27FC236}">
                  <a16:creationId xmlns:a16="http://schemas.microsoft.com/office/drawing/2014/main" id="{1ABF919E-F9C3-C0C7-9C52-AD24A93F9732}"/>
                </a:ext>
              </a:extLst>
            </p:cNvPr>
            <p:cNvSpPr txBox="1"/>
            <p:nvPr/>
          </p:nvSpPr>
          <p:spPr>
            <a:xfrm>
              <a:off x="770559" y="970793"/>
              <a:ext cx="7598709" cy="307777"/>
            </a:xfrm>
            <a:prstGeom prst="rect">
              <a:avLst/>
            </a:prstGeom>
            <a:noFill/>
          </p:spPr>
          <p:txBody>
            <a:bodyPr wrap="square">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ぶつける粒子（光子や電子などの量子）の数を増やしていく</a:t>
              </a:r>
              <a:endParaRPr lang="ja-JP" altLang="en-US" sz="1400">
                <a:solidFill>
                  <a:schemeClr val="bg1"/>
                </a:solidFill>
              </a:endParaRPr>
            </a:p>
          </p:txBody>
        </p:sp>
      </p:grpSp>
    </p:spTree>
    <p:extLst>
      <p:ext uri="{BB962C8B-B14F-4D97-AF65-F5344CB8AC3E}">
        <p14:creationId xmlns:p14="http://schemas.microsoft.com/office/powerpoint/2010/main" val="422344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down)">
                                      <p:cBhvr>
                                        <p:cTn id="7" dur="1000"/>
                                        <p:tgtEl>
                                          <p:spTgt spid="15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55"/>
                                        </p:tgtEl>
                                        <p:attrNameLst>
                                          <p:attrName>style.visibility</p:attrName>
                                        </p:attrNameLst>
                                      </p:cBhvr>
                                      <p:to>
                                        <p:strVal val="visible"/>
                                      </p:to>
                                    </p:set>
                                    <p:animEffect transition="in" filter="wipe(down)">
                                      <p:cBhvr>
                                        <p:cTn id="11" dur="1000"/>
                                        <p:tgtEl>
                                          <p:spTgt spid="155"/>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156"/>
                                        </p:tgtEl>
                                        <p:attrNameLst>
                                          <p:attrName>style.visibility</p:attrName>
                                        </p:attrNameLst>
                                      </p:cBhvr>
                                      <p:to>
                                        <p:strVal val="visible"/>
                                      </p:to>
                                    </p:set>
                                    <p:animEffect transition="in" filter="wipe(down)">
                                      <p:cBhvr>
                                        <p:cTn id="15" dur="1000"/>
                                        <p:tgtEl>
                                          <p:spTgt spid="156"/>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1000"/>
                                        <p:tgtEl>
                                          <p:spTgt spid="22"/>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47"/>
                                        </p:tgtEl>
                                        <p:attrNameLst>
                                          <p:attrName>style.visibility</p:attrName>
                                        </p:attrNameLst>
                                      </p:cBhvr>
                                      <p:to>
                                        <p:strVal val="visible"/>
                                      </p:to>
                                    </p:set>
                                    <p:animEffect transition="in" filter="wipe(left)">
                                      <p:cBhvr>
                                        <p:cTn id="23"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CCA4AA-F99D-ED80-D626-6A568D1A020C}"/>
              </a:ext>
            </a:extLst>
          </p:cNvPr>
          <p:cNvSpPr>
            <a:spLocks noGrp="1"/>
          </p:cNvSpPr>
          <p:nvPr>
            <p:ph type="title"/>
          </p:nvPr>
        </p:nvSpPr>
        <p:spPr/>
        <p:txBody>
          <a:bodyPr/>
          <a:lstStyle/>
          <a:p>
            <a:r>
              <a:rPr kumimoji="1" lang="ja-JP" altLang="en-US"/>
              <a:t>二重スリット実験</a:t>
            </a:r>
          </a:p>
        </p:txBody>
      </p:sp>
      <p:sp>
        <p:nvSpPr>
          <p:cNvPr id="3" name="スライド番号プレースホルダー 2">
            <a:extLst>
              <a:ext uri="{FF2B5EF4-FFF2-40B4-BE49-F238E27FC236}">
                <a16:creationId xmlns:a16="http://schemas.microsoft.com/office/drawing/2014/main" id="{B34B1518-9DB3-AF47-8BB3-874CB65EFB5C}"/>
              </a:ext>
            </a:extLst>
          </p:cNvPr>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sp>
        <p:nvSpPr>
          <p:cNvPr id="6" name="テキスト ボックス 5">
            <a:extLst>
              <a:ext uri="{FF2B5EF4-FFF2-40B4-BE49-F238E27FC236}">
                <a16:creationId xmlns:a16="http://schemas.microsoft.com/office/drawing/2014/main" id="{0AE42E69-B15B-2317-A1F6-32143096E2EE}"/>
              </a:ext>
            </a:extLst>
          </p:cNvPr>
          <p:cNvSpPr txBox="1"/>
          <p:nvPr/>
        </p:nvSpPr>
        <p:spPr>
          <a:xfrm>
            <a:off x="272430" y="1009673"/>
            <a:ext cx="6685747" cy="830997"/>
          </a:xfrm>
          <a:prstGeom prst="rect">
            <a:avLst/>
          </a:prstGeom>
          <a:noFill/>
        </p:spPr>
        <p:txBody>
          <a:bodyPr wrap="square">
            <a:spAutoFit/>
          </a:bodyPr>
          <a:lstStyle/>
          <a:p>
            <a:pPr marL="285750" indent="-285750" algn="l">
              <a:buFont typeface="Wingdings" pitchFamily="2" charset="2"/>
              <a:buChar char="l"/>
            </a:pPr>
            <a:r>
              <a:rPr lang="ja-JP" altLang="en-US" sz="1600" b="0" i="0">
                <a:solidFill>
                  <a:srgbClr val="333333"/>
                </a:solidFill>
                <a:effectLst/>
                <a:latin typeface="メイリオ" panose="020B0604030504040204" pitchFamily="34" charset="-128"/>
                <a:ea typeface="メイリオ" panose="020B0604030504040204" pitchFamily="34" charset="-128"/>
              </a:rPr>
              <a:t>電子をひとつひとつをぶつけるとあちこちに輝点が現れる。</a:t>
            </a:r>
            <a:endParaRPr lang="en-US" altLang="ja-JP" sz="1600" b="0" i="0" dirty="0">
              <a:solidFill>
                <a:srgbClr val="333333"/>
              </a:solidFill>
              <a:effectLst/>
              <a:latin typeface="メイリオ" panose="020B0604030504040204" pitchFamily="34" charset="-128"/>
              <a:ea typeface="メイリオ" panose="020B0604030504040204" pitchFamily="34" charset="-128"/>
            </a:endParaRPr>
          </a:p>
          <a:p>
            <a:pPr marL="285750" indent="-285750" algn="l">
              <a:buFont typeface="Wingdings" pitchFamily="2" charset="2"/>
              <a:buChar char="l"/>
            </a:pPr>
            <a:r>
              <a:rPr lang="ja-JP" altLang="en-US" sz="1600" b="0" i="0">
                <a:solidFill>
                  <a:srgbClr val="333333"/>
                </a:solidFill>
                <a:effectLst/>
                <a:latin typeface="メイリオ" panose="020B0604030504040204" pitchFamily="34" charset="-128"/>
                <a:ea typeface="メイリオ" panose="020B0604030504040204" pitchFamily="34" charset="-128"/>
              </a:rPr>
              <a:t>大量の電子が積算されると、上下方向に縞が見えてくる。</a:t>
            </a:r>
            <a:endParaRPr lang="en-US" altLang="ja-JP" sz="1600" b="0" i="0" dirty="0">
              <a:solidFill>
                <a:srgbClr val="333333"/>
              </a:solidFill>
              <a:effectLst/>
              <a:latin typeface="メイリオ" panose="020B0604030504040204" pitchFamily="34" charset="-128"/>
              <a:ea typeface="メイリオ" panose="020B0604030504040204" pitchFamily="34" charset="-128"/>
            </a:endParaRPr>
          </a:p>
          <a:p>
            <a:pPr marL="285750" indent="-285750" algn="l">
              <a:buFont typeface="Wingdings" pitchFamily="2" charset="2"/>
              <a:buChar char="l"/>
            </a:pPr>
            <a:r>
              <a:rPr lang="ja-JP" altLang="en-US" sz="1600" b="0" i="0">
                <a:solidFill>
                  <a:srgbClr val="333333"/>
                </a:solidFill>
                <a:effectLst/>
                <a:latin typeface="メイリオ" panose="020B0604030504040204" pitchFamily="34" charset="-128"/>
                <a:ea typeface="メイリオ" panose="020B0604030504040204" pitchFamily="34" charset="-128"/>
              </a:rPr>
              <a:t>さらに積算すると、はっきりとした干渉縞が観察できる。</a:t>
            </a:r>
          </a:p>
        </p:txBody>
      </p:sp>
      <p:sp>
        <p:nvSpPr>
          <p:cNvPr id="80" name="正方形/長方形 79">
            <a:extLst>
              <a:ext uri="{FF2B5EF4-FFF2-40B4-BE49-F238E27FC236}">
                <a16:creationId xmlns:a16="http://schemas.microsoft.com/office/drawing/2014/main" id="{A1027205-9AC2-A91B-E923-7228E11B5FD7}"/>
              </a:ext>
            </a:extLst>
          </p:cNvPr>
          <p:cNvSpPr/>
          <p:nvPr/>
        </p:nvSpPr>
        <p:spPr>
          <a:xfrm>
            <a:off x="7385701" y="3608347"/>
            <a:ext cx="1415816" cy="12277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ECE2F8B7-6679-362A-8F06-CFBE2F882196}"/>
              </a:ext>
            </a:extLst>
          </p:cNvPr>
          <p:cNvSpPr/>
          <p:nvPr/>
        </p:nvSpPr>
        <p:spPr>
          <a:xfrm>
            <a:off x="7379514" y="4643763"/>
            <a:ext cx="399968" cy="111979"/>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4646A000-5F24-2418-4B3C-71F9CF817FAC}"/>
              </a:ext>
            </a:extLst>
          </p:cNvPr>
          <p:cNvSpPr/>
          <p:nvPr/>
        </p:nvSpPr>
        <p:spPr>
          <a:xfrm>
            <a:off x="7825227" y="4645644"/>
            <a:ext cx="524390" cy="111979"/>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84EF2F4C-33FC-A188-5C69-C760723A32A5}"/>
              </a:ext>
            </a:extLst>
          </p:cNvPr>
          <p:cNvSpPr/>
          <p:nvPr/>
        </p:nvSpPr>
        <p:spPr>
          <a:xfrm>
            <a:off x="8395362" y="4645644"/>
            <a:ext cx="399968" cy="111979"/>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円/楕円 83">
            <a:extLst>
              <a:ext uri="{FF2B5EF4-FFF2-40B4-BE49-F238E27FC236}">
                <a16:creationId xmlns:a16="http://schemas.microsoft.com/office/drawing/2014/main" id="{338131E0-6673-E022-A29D-5F3B8732BA47}"/>
              </a:ext>
            </a:extLst>
          </p:cNvPr>
          <p:cNvSpPr/>
          <p:nvPr/>
        </p:nvSpPr>
        <p:spPr>
          <a:xfrm>
            <a:off x="8003439" y="5429494"/>
            <a:ext cx="167968" cy="16796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円弧 84">
            <a:extLst>
              <a:ext uri="{FF2B5EF4-FFF2-40B4-BE49-F238E27FC236}">
                <a16:creationId xmlns:a16="http://schemas.microsoft.com/office/drawing/2014/main" id="{FEB1C076-39FC-D931-6855-01EF61F7DCDA}"/>
              </a:ext>
            </a:extLst>
          </p:cNvPr>
          <p:cNvSpPr/>
          <p:nvPr/>
        </p:nvSpPr>
        <p:spPr>
          <a:xfrm rot="18891299">
            <a:off x="7467409" y="4619973"/>
            <a:ext cx="1151802" cy="1147780"/>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86" name="円弧 85">
            <a:extLst>
              <a:ext uri="{FF2B5EF4-FFF2-40B4-BE49-F238E27FC236}">
                <a16:creationId xmlns:a16="http://schemas.microsoft.com/office/drawing/2014/main" id="{3CB486EE-AA69-E23D-557D-5D68EE7FAB88}"/>
              </a:ext>
            </a:extLst>
          </p:cNvPr>
          <p:cNvSpPr/>
          <p:nvPr/>
        </p:nvSpPr>
        <p:spPr>
          <a:xfrm rot="18891299">
            <a:off x="7678171" y="4951246"/>
            <a:ext cx="818503" cy="815645"/>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87" name="円弧 86">
            <a:extLst>
              <a:ext uri="{FF2B5EF4-FFF2-40B4-BE49-F238E27FC236}">
                <a16:creationId xmlns:a16="http://schemas.microsoft.com/office/drawing/2014/main" id="{3DD5C947-6F57-90D0-61E6-F43C84FF3B4B}"/>
              </a:ext>
            </a:extLst>
          </p:cNvPr>
          <p:cNvSpPr/>
          <p:nvPr/>
        </p:nvSpPr>
        <p:spPr>
          <a:xfrm rot="18891299">
            <a:off x="7815833" y="5102571"/>
            <a:ext cx="543173" cy="541277"/>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88" name="円弧 87">
            <a:extLst>
              <a:ext uri="{FF2B5EF4-FFF2-40B4-BE49-F238E27FC236}">
                <a16:creationId xmlns:a16="http://schemas.microsoft.com/office/drawing/2014/main" id="{8D5F01F8-CB2E-CDFF-D5F6-CF8681CA3039}"/>
              </a:ext>
            </a:extLst>
          </p:cNvPr>
          <p:cNvSpPr/>
          <p:nvPr/>
        </p:nvSpPr>
        <p:spPr>
          <a:xfrm rot="18891299">
            <a:off x="7889976" y="5247612"/>
            <a:ext cx="394888" cy="393510"/>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89" name="グループ化 88">
            <a:extLst>
              <a:ext uri="{FF2B5EF4-FFF2-40B4-BE49-F238E27FC236}">
                <a16:creationId xmlns:a16="http://schemas.microsoft.com/office/drawing/2014/main" id="{D8D9D6AE-90F6-370C-2250-34A345F5FE6F}"/>
              </a:ext>
            </a:extLst>
          </p:cNvPr>
          <p:cNvGrpSpPr/>
          <p:nvPr/>
        </p:nvGrpSpPr>
        <p:grpSpPr>
          <a:xfrm>
            <a:off x="7050421" y="3787832"/>
            <a:ext cx="1506927" cy="1512206"/>
            <a:chOff x="33953" y="2109741"/>
            <a:chExt cx="1938063" cy="1944853"/>
          </a:xfrm>
        </p:grpSpPr>
        <p:grpSp>
          <p:nvGrpSpPr>
            <p:cNvPr id="101" name="グループ化 100">
              <a:extLst>
                <a:ext uri="{FF2B5EF4-FFF2-40B4-BE49-F238E27FC236}">
                  <a16:creationId xmlns:a16="http://schemas.microsoft.com/office/drawing/2014/main" id="{CDBE2371-A2C6-C034-948B-5EA7819013C1}"/>
                </a:ext>
              </a:extLst>
            </p:cNvPr>
            <p:cNvGrpSpPr/>
            <p:nvPr/>
          </p:nvGrpSpPr>
          <p:grpSpPr>
            <a:xfrm>
              <a:off x="269263" y="2295906"/>
              <a:ext cx="1476164" cy="1481336"/>
              <a:chOff x="247837" y="2271209"/>
              <a:chExt cx="1476164" cy="1481336"/>
            </a:xfrm>
          </p:grpSpPr>
          <p:sp>
            <p:nvSpPr>
              <p:cNvPr id="103" name="円弧 102">
                <a:extLst>
                  <a:ext uri="{FF2B5EF4-FFF2-40B4-BE49-F238E27FC236}">
                    <a16:creationId xmlns:a16="http://schemas.microsoft.com/office/drawing/2014/main" id="{29F57180-F135-FAC2-7341-E748CDAA6960}"/>
                  </a:ext>
                </a:extLst>
              </p:cNvPr>
              <p:cNvSpPr/>
              <p:nvPr/>
            </p:nvSpPr>
            <p:spPr>
              <a:xfrm rot="18891299">
                <a:off x="245251" y="227379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104" name="グループ化 103">
                <a:extLst>
                  <a:ext uri="{FF2B5EF4-FFF2-40B4-BE49-F238E27FC236}">
                    <a16:creationId xmlns:a16="http://schemas.microsoft.com/office/drawing/2014/main" id="{A1835EB9-6403-8B82-2BDB-F8C973CD3693}"/>
                  </a:ext>
                </a:extLst>
              </p:cNvPr>
              <p:cNvGrpSpPr/>
              <p:nvPr/>
            </p:nvGrpSpPr>
            <p:grpSpPr>
              <a:xfrm>
                <a:off x="461420" y="2467350"/>
                <a:ext cx="1049004" cy="1052679"/>
                <a:chOff x="461420" y="2467350"/>
                <a:chExt cx="1049004" cy="1052679"/>
              </a:xfrm>
            </p:grpSpPr>
            <p:sp>
              <p:nvSpPr>
                <p:cNvPr id="105" name="円弧 104">
                  <a:extLst>
                    <a:ext uri="{FF2B5EF4-FFF2-40B4-BE49-F238E27FC236}">
                      <a16:creationId xmlns:a16="http://schemas.microsoft.com/office/drawing/2014/main" id="{D445C1C0-831B-C81F-CEDA-C5A8ED270005}"/>
                    </a:ext>
                  </a:extLst>
                </p:cNvPr>
                <p:cNvSpPr/>
                <p:nvPr/>
              </p:nvSpPr>
              <p:spPr>
                <a:xfrm rot="18891299">
                  <a:off x="459582" y="246918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6" name="円弧 105">
                  <a:extLst>
                    <a:ext uri="{FF2B5EF4-FFF2-40B4-BE49-F238E27FC236}">
                      <a16:creationId xmlns:a16="http://schemas.microsoft.com/office/drawing/2014/main" id="{38655193-587D-8600-3015-8DCAE1E1FCDB}"/>
                    </a:ext>
                  </a:extLst>
                </p:cNvPr>
                <p:cNvSpPr/>
                <p:nvPr/>
              </p:nvSpPr>
              <p:spPr>
                <a:xfrm rot="18891299">
                  <a:off x="636630" y="266380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7" name="円弧 106">
                  <a:extLst>
                    <a:ext uri="{FF2B5EF4-FFF2-40B4-BE49-F238E27FC236}">
                      <a16:creationId xmlns:a16="http://schemas.microsoft.com/office/drawing/2014/main" id="{A5D60018-0E33-A0FD-75B9-FC8018F156BA}"/>
                    </a:ext>
                  </a:extLst>
                </p:cNvPr>
                <p:cNvSpPr/>
                <p:nvPr/>
              </p:nvSpPr>
              <p:spPr>
                <a:xfrm rot="18891299">
                  <a:off x="731985" y="285034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8" name="円弧 107">
                  <a:extLst>
                    <a:ext uri="{FF2B5EF4-FFF2-40B4-BE49-F238E27FC236}">
                      <a16:creationId xmlns:a16="http://schemas.microsoft.com/office/drawing/2014/main" id="{23178766-1D20-5627-BE4C-9F0FCB451C19}"/>
                    </a:ext>
                  </a:extLst>
                </p:cNvPr>
                <p:cNvSpPr/>
                <p:nvPr/>
              </p:nvSpPr>
              <p:spPr>
                <a:xfrm rot="18891299">
                  <a:off x="838404" y="302211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102" name="円弧 101">
              <a:extLst>
                <a:ext uri="{FF2B5EF4-FFF2-40B4-BE49-F238E27FC236}">
                  <a16:creationId xmlns:a16="http://schemas.microsoft.com/office/drawing/2014/main" id="{7324D1C3-34F2-BF72-938B-0148D7B348ED}"/>
                </a:ext>
              </a:extLst>
            </p:cNvPr>
            <p:cNvSpPr/>
            <p:nvPr/>
          </p:nvSpPr>
          <p:spPr>
            <a:xfrm rot="18891299">
              <a:off x="30558" y="2113136"/>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90" name="グループ化 89">
            <a:extLst>
              <a:ext uri="{FF2B5EF4-FFF2-40B4-BE49-F238E27FC236}">
                <a16:creationId xmlns:a16="http://schemas.microsoft.com/office/drawing/2014/main" id="{7B423BE4-69A6-2E40-19D1-06D27EF226F1}"/>
              </a:ext>
            </a:extLst>
          </p:cNvPr>
          <p:cNvGrpSpPr/>
          <p:nvPr/>
        </p:nvGrpSpPr>
        <p:grpSpPr>
          <a:xfrm>
            <a:off x="7615495" y="3791543"/>
            <a:ext cx="1506927" cy="1512206"/>
            <a:chOff x="33953" y="2109741"/>
            <a:chExt cx="1938063" cy="1944853"/>
          </a:xfrm>
        </p:grpSpPr>
        <p:grpSp>
          <p:nvGrpSpPr>
            <p:cNvPr id="93" name="グループ化 92">
              <a:extLst>
                <a:ext uri="{FF2B5EF4-FFF2-40B4-BE49-F238E27FC236}">
                  <a16:creationId xmlns:a16="http://schemas.microsoft.com/office/drawing/2014/main" id="{23B82524-6431-12AA-6B7D-7E12C463B9D5}"/>
                </a:ext>
              </a:extLst>
            </p:cNvPr>
            <p:cNvGrpSpPr/>
            <p:nvPr/>
          </p:nvGrpSpPr>
          <p:grpSpPr>
            <a:xfrm>
              <a:off x="269263" y="2295906"/>
              <a:ext cx="1476164" cy="1481336"/>
              <a:chOff x="247837" y="2271209"/>
              <a:chExt cx="1476164" cy="1481336"/>
            </a:xfrm>
          </p:grpSpPr>
          <p:sp>
            <p:nvSpPr>
              <p:cNvPr id="95" name="円弧 94">
                <a:extLst>
                  <a:ext uri="{FF2B5EF4-FFF2-40B4-BE49-F238E27FC236}">
                    <a16:creationId xmlns:a16="http://schemas.microsoft.com/office/drawing/2014/main" id="{06CEB16B-F950-1298-2E0F-9FA1CCB794AF}"/>
                  </a:ext>
                </a:extLst>
              </p:cNvPr>
              <p:cNvSpPr/>
              <p:nvPr/>
            </p:nvSpPr>
            <p:spPr>
              <a:xfrm rot="18891299">
                <a:off x="245251" y="227379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96" name="グループ化 95">
                <a:extLst>
                  <a:ext uri="{FF2B5EF4-FFF2-40B4-BE49-F238E27FC236}">
                    <a16:creationId xmlns:a16="http://schemas.microsoft.com/office/drawing/2014/main" id="{9485A256-A430-9D73-7137-38ACBAD6CC18}"/>
                  </a:ext>
                </a:extLst>
              </p:cNvPr>
              <p:cNvGrpSpPr/>
              <p:nvPr/>
            </p:nvGrpSpPr>
            <p:grpSpPr>
              <a:xfrm>
                <a:off x="461420" y="2467350"/>
                <a:ext cx="1049004" cy="1052679"/>
                <a:chOff x="461420" y="2467350"/>
                <a:chExt cx="1049004" cy="1052679"/>
              </a:xfrm>
            </p:grpSpPr>
            <p:sp>
              <p:nvSpPr>
                <p:cNvPr id="97" name="円弧 96">
                  <a:extLst>
                    <a:ext uri="{FF2B5EF4-FFF2-40B4-BE49-F238E27FC236}">
                      <a16:creationId xmlns:a16="http://schemas.microsoft.com/office/drawing/2014/main" id="{E7B8FB91-3A7E-C33D-A0E0-3AA138E2A181}"/>
                    </a:ext>
                  </a:extLst>
                </p:cNvPr>
                <p:cNvSpPr/>
                <p:nvPr/>
              </p:nvSpPr>
              <p:spPr>
                <a:xfrm rot="18891299">
                  <a:off x="459582" y="246918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8" name="円弧 97">
                  <a:extLst>
                    <a:ext uri="{FF2B5EF4-FFF2-40B4-BE49-F238E27FC236}">
                      <a16:creationId xmlns:a16="http://schemas.microsoft.com/office/drawing/2014/main" id="{D10EBDC7-310A-5795-F480-79D030F2860C}"/>
                    </a:ext>
                  </a:extLst>
                </p:cNvPr>
                <p:cNvSpPr/>
                <p:nvPr/>
              </p:nvSpPr>
              <p:spPr>
                <a:xfrm rot="18891299">
                  <a:off x="636630" y="266380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9" name="円弧 98">
                  <a:extLst>
                    <a:ext uri="{FF2B5EF4-FFF2-40B4-BE49-F238E27FC236}">
                      <a16:creationId xmlns:a16="http://schemas.microsoft.com/office/drawing/2014/main" id="{060F9CB4-209F-6A85-BB87-CC704F3D6075}"/>
                    </a:ext>
                  </a:extLst>
                </p:cNvPr>
                <p:cNvSpPr/>
                <p:nvPr/>
              </p:nvSpPr>
              <p:spPr>
                <a:xfrm rot="18891299">
                  <a:off x="731985" y="285034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0" name="円弧 99">
                  <a:extLst>
                    <a:ext uri="{FF2B5EF4-FFF2-40B4-BE49-F238E27FC236}">
                      <a16:creationId xmlns:a16="http://schemas.microsoft.com/office/drawing/2014/main" id="{0F635137-F279-4E98-F9E1-1293E1D8B93C}"/>
                    </a:ext>
                  </a:extLst>
                </p:cNvPr>
                <p:cNvSpPr/>
                <p:nvPr/>
              </p:nvSpPr>
              <p:spPr>
                <a:xfrm rot="18891299">
                  <a:off x="838404" y="302211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94" name="円弧 93">
              <a:extLst>
                <a:ext uri="{FF2B5EF4-FFF2-40B4-BE49-F238E27FC236}">
                  <a16:creationId xmlns:a16="http://schemas.microsoft.com/office/drawing/2014/main" id="{988A6FCD-C1FC-D157-D8A7-24F31E253FA0}"/>
                </a:ext>
              </a:extLst>
            </p:cNvPr>
            <p:cNvSpPr/>
            <p:nvPr/>
          </p:nvSpPr>
          <p:spPr>
            <a:xfrm rot="18891299">
              <a:off x="30558" y="2113136"/>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91" name="上矢印 90">
            <a:extLst>
              <a:ext uri="{FF2B5EF4-FFF2-40B4-BE49-F238E27FC236}">
                <a16:creationId xmlns:a16="http://schemas.microsoft.com/office/drawing/2014/main" id="{73B6D808-8EA3-0E35-7252-76060C526E2B}"/>
              </a:ext>
            </a:extLst>
          </p:cNvPr>
          <p:cNvSpPr/>
          <p:nvPr/>
        </p:nvSpPr>
        <p:spPr>
          <a:xfrm rot="20419390">
            <a:off x="7849154" y="4765556"/>
            <a:ext cx="162509" cy="631015"/>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上矢印 91">
            <a:extLst>
              <a:ext uri="{FF2B5EF4-FFF2-40B4-BE49-F238E27FC236}">
                <a16:creationId xmlns:a16="http://schemas.microsoft.com/office/drawing/2014/main" id="{45B93545-E877-4D79-CC74-94F00E6039B1}"/>
              </a:ext>
            </a:extLst>
          </p:cNvPr>
          <p:cNvSpPr/>
          <p:nvPr/>
        </p:nvSpPr>
        <p:spPr>
          <a:xfrm rot="1180610" flipH="1">
            <a:off x="8165963" y="4758450"/>
            <a:ext cx="162509" cy="631015"/>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円/楕円 108">
            <a:extLst>
              <a:ext uri="{FF2B5EF4-FFF2-40B4-BE49-F238E27FC236}">
                <a16:creationId xmlns:a16="http://schemas.microsoft.com/office/drawing/2014/main" id="{7CCDF925-6CEE-8D1F-EA86-733BC6E2FB02}"/>
              </a:ext>
            </a:extLst>
          </p:cNvPr>
          <p:cNvSpPr/>
          <p:nvPr/>
        </p:nvSpPr>
        <p:spPr>
          <a:xfrm flipV="1">
            <a:off x="7719833" y="4477676"/>
            <a:ext cx="167968" cy="167968"/>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曲折矢印 112">
            <a:extLst>
              <a:ext uri="{FF2B5EF4-FFF2-40B4-BE49-F238E27FC236}">
                <a16:creationId xmlns:a16="http://schemas.microsoft.com/office/drawing/2014/main" id="{76B809F9-2FF2-0176-5A20-4C1B464C9BC6}"/>
              </a:ext>
            </a:extLst>
          </p:cNvPr>
          <p:cNvSpPr/>
          <p:nvPr/>
        </p:nvSpPr>
        <p:spPr>
          <a:xfrm flipH="1">
            <a:off x="7128391" y="2020017"/>
            <a:ext cx="1083428" cy="1514454"/>
          </a:xfrm>
          <a:prstGeom prst="bentArrow">
            <a:avLst/>
          </a:prstGeom>
          <a:solidFill>
            <a:schemeClr val="tx2">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テキスト ボックス 113">
            <a:extLst>
              <a:ext uri="{FF2B5EF4-FFF2-40B4-BE49-F238E27FC236}">
                <a16:creationId xmlns:a16="http://schemas.microsoft.com/office/drawing/2014/main" id="{25EA555C-53ED-F64F-CFB2-EB62C29A1726}"/>
              </a:ext>
            </a:extLst>
          </p:cNvPr>
          <p:cNvSpPr txBox="1"/>
          <p:nvPr/>
        </p:nvSpPr>
        <p:spPr>
          <a:xfrm>
            <a:off x="7379514" y="5724279"/>
            <a:ext cx="1447125" cy="646331"/>
          </a:xfrm>
          <a:prstGeom prst="rect">
            <a:avLst/>
          </a:prstGeom>
          <a:noFill/>
        </p:spPr>
        <p:txBody>
          <a:bodyPr wrap="square">
            <a:spAutoFit/>
          </a:bodyPr>
          <a:lstStyle/>
          <a:p>
            <a:pPr algn="l"/>
            <a:r>
              <a:rPr lang="ja-JP" altLang="en-US" sz="1200" b="0" i="0">
                <a:solidFill>
                  <a:schemeClr val="accent6">
                    <a:lumMod val="75000"/>
                  </a:schemeClr>
                </a:solidFill>
                <a:effectLst/>
                <a:latin typeface="メイリオ" panose="020B0604030504040204" pitchFamily="34" charset="-128"/>
                <a:ea typeface="メイリオ" panose="020B0604030504040204" pitchFamily="34" charset="-128"/>
              </a:rPr>
              <a:t>電子をひとつづつ発射しスリット越しに壁にぶつける</a:t>
            </a:r>
          </a:p>
        </p:txBody>
      </p:sp>
      <p:sp>
        <p:nvSpPr>
          <p:cNvPr id="116" name="円/楕円 115">
            <a:extLst>
              <a:ext uri="{FF2B5EF4-FFF2-40B4-BE49-F238E27FC236}">
                <a16:creationId xmlns:a16="http://schemas.microsoft.com/office/drawing/2014/main" id="{5B4035B8-ED2F-3D20-FDCD-61256826A5D6}"/>
              </a:ext>
            </a:extLst>
          </p:cNvPr>
          <p:cNvSpPr/>
          <p:nvPr/>
        </p:nvSpPr>
        <p:spPr>
          <a:xfrm flipV="1">
            <a:off x="8279851" y="4511302"/>
            <a:ext cx="167968" cy="167968"/>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円/楕円 116">
            <a:extLst>
              <a:ext uri="{FF2B5EF4-FFF2-40B4-BE49-F238E27FC236}">
                <a16:creationId xmlns:a16="http://schemas.microsoft.com/office/drawing/2014/main" id="{7948A387-8FCB-2C71-1377-70C833CBD632}"/>
              </a:ext>
            </a:extLst>
          </p:cNvPr>
          <p:cNvSpPr/>
          <p:nvPr/>
        </p:nvSpPr>
        <p:spPr>
          <a:xfrm flipV="1">
            <a:off x="7719641" y="4485555"/>
            <a:ext cx="167968" cy="167968"/>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円/楕円 117">
            <a:extLst>
              <a:ext uri="{FF2B5EF4-FFF2-40B4-BE49-F238E27FC236}">
                <a16:creationId xmlns:a16="http://schemas.microsoft.com/office/drawing/2014/main" id="{92E81E4B-E131-6804-9F0E-FC93730F5426}"/>
              </a:ext>
            </a:extLst>
          </p:cNvPr>
          <p:cNvSpPr/>
          <p:nvPr/>
        </p:nvSpPr>
        <p:spPr>
          <a:xfrm flipV="1">
            <a:off x="7719809" y="4485127"/>
            <a:ext cx="167968" cy="167968"/>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円/楕円 118">
            <a:extLst>
              <a:ext uri="{FF2B5EF4-FFF2-40B4-BE49-F238E27FC236}">
                <a16:creationId xmlns:a16="http://schemas.microsoft.com/office/drawing/2014/main" id="{00782180-5E5E-097F-D015-9462F6A65003}"/>
              </a:ext>
            </a:extLst>
          </p:cNvPr>
          <p:cNvSpPr/>
          <p:nvPr/>
        </p:nvSpPr>
        <p:spPr>
          <a:xfrm flipV="1">
            <a:off x="8272677" y="4501728"/>
            <a:ext cx="167968" cy="167968"/>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a:extLst>
              <a:ext uri="{FF2B5EF4-FFF2-40B4-BE49-F238E27FC236}">
                <a16:creationId xmlns:a16="http://schemas.microsoft.com/office/drawing/2014/main" id="{41DE757F-327A-A0D7-D00A-978D36F415C1}"/>
              </a:ext>
            </a:extLst>
          </p:cNvPr>
          <p:cNvSpPr/>
          <p:nvPr/>
        </p:nvSpPr>
        <p:spPr>
          <a:xfrm flipV="1">
            <a:off x="7710987" y="4484892"/>
            <a:ext cx="167968" cy="167968"/>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円/楕円 120">
            <a:extLst>
              <a:ext uri="{FF2B5EF4-FFF2-40B4-BE49-F238E27FC236}">
                <a16:creationId xmlns:a16="http://schemas.microsoft.com/office/drawing/2014/main" id="{0F6A8EB6-F052-F4FC-A3C1-F2AF61A0166B}"/>
              </a:ext>
            </a:extLst>
          </p:cNvPr>
          <p:cNvSpPr/>
          <p:nvPr/>
        </p:nvSpPr>
        <p:spPr>
          <a:xfrm flipV="1">
            <a:off x="8264164" y="4493631"/>
            <a:ext cx="167968" cy="167968"/>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円/楕円 121">
            <a:extLst>
              <a:ext uri="{FF2B5EF4-FFF2-40B4-BE49-F238E27FC236}">
                <a16:creationId xmlns:a16="http://schemas.microsoft.com/office/drawing/2014/main" id="{73CA08D8-5A13-B085-1727-CD7BE69B15A8}"/>
              </a:ext>
            </a:extLst>
          </p:cNvPr>
          <p:cNvSpPr/>
          <p:nvPr/>
        </p:nvSpPr>
        <p:spPr>
          <a:xfrm flipV="1">
            <a:off x="7720757" y="4485555"/>
            <a:ext cx="167968" cy="167968"/>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テキスト ボックス 122">
            <a:extLst>
              <a:ext uri="{FF2B5EF4-FFF2-40B4-BE49-F238E27FC236}">
                <a16:creationId xmlns:a16="http://schemas.microsoft.com/office/drawing/2014/main" id="{4176A0A6-18D7-79B9-B7E0-AF72EC8E708E}"/>
              </a:ext>
            </a:extLst>
          </p:cNvPr>
          <p:cNvSpPr txBox="1"/>
          <p:nvPr/>
        </p:nvSpPr>
        <p:spPr>
          <a:xfrm>
            <a:off x="7166017" y="2601692"/>
            <a:ext cx="1796908" cy="738664"/>
          </a:xfrm>
          <a:prstGeom prst="rect">
            <a:avLst/>
          </a:prstGeom>
          <a:noFill/>
        </p:spPr>
        <p:txBody>
          <a:bodyPr wrap="square">
            <a:spAutoFit/>
          </a:bodyPr>
          <a:lstStyle/>
          <a:p>
            <a:pPr algn="ctr"/>
            <a:r>
              <a:rPr lang="ja-JP" altLang="en-US" sz="1400" b="0" i="0">
                <a:solidFill>
                  <a:schemeClr val="accent6">
                    <a:lumMod val="75000"/>
                  </a:schemeClr>
                </a:solidFill>
                <a:effectLst>
                  <a:outerShdw blurRad="50800" dist="38100" dir="2700000" algn="tl" rotWithShape="0">
                    <a:prstClr val="black">
                      <a:alpha val="40000"/>
                    </a:prstClr>
                  </a:outerShdw>
                </a:effectLst>
                <a:latin typeface="メイリオ" panose="020B0604030504040204" pitchFamily="34" charset="-128"/>
                <a:ea typeface="メイリオ" panose="020B0604030504040204" pitchFamily="34" charset="-128"/>
              </a:rPr>
              <a:t>粒子の特性＝輝点</a:t>
            </a:r>
            <a:endParaRPr lang="en-US" altLang="ja-JP" sz="1400" b="0" i="0" dirty="0">
              <a:solidFill>
                <a:schemeClr val="accent6">
                  <a:lumMod val="75000"/>
                </a:schemeClr>
              </a:solidFill>
              <a:effectLst>
                <a:outerShdw blurRad="50800" dist="38100" dir="2700000" algn="tl" rotWithShape="0">
                  <a:prstClr val="black">
                    <a:alpha val="40000"/>
                  </a:prstClr>
                </a:outerShdw>
              </a:effectLst>
              <a:latin typeface="メイリオ" panose="020B0604030504040204" pitchFamily="34" charset="-128"/>
              <a:ea typeface="メイリオ" panose="020B0604030504040204" pitchFamily="34" charset="-128"/>
            </a:endParaRPr>
          </a:p>
          <a:p>
            <a:pPr algn="ctr"/>
            <a:r>
              <a:rPr lang="ja-JP" altLang="en-US" sz="1400" b="0" i="0">
                <a:solidFill>
                  <a:schemeClr val="accent6">
                    <a:lumMod val="75000"/>
                  </a:schemeClr>
                </a:solidFill>
                <a:effectLst>
                  <a:outerShdw blurRad="50800" dist="38100" dir="2700000" algn="tl" rotWithShape="0">
                    <a:prstClr val="black">
                      <a:alpha val="40000"/>
                    </a:prstClr>
                  </a:outerShdw>
                </a:effectLst>
                <a:latin typeface="メイリオ" panose="020B0604030504040204" pitchFamily="34" charset="-128"/>
                <a:ea typeface="メイリオ" panose="020B0604030504040204" pitchFamily="34" charset="-128"/>
              </a:rPr>
              <a:t>波の特性＝干渉縞</a:t>
            </a:r>
            <a:endParaRPr lang="en-US" altLang="ja-JP" sz="1400" b="0" i="0" dirty="0">
              <a:solidFill>
                <a:schemeClr val="accent6">
                  <a:lumMod val="75000"/>
                </a:schemeClr>
              </a:solidFill>
              <a:effectLst>
                <a:outerShdw blurRad="50800" dist="38100" dir="2700000" algn="tl" rotWithShape="0">
                  <a:prstClr val="black">
                    <a:alpha val="40000"/>
                  </a:prstClr>
                </a:outerShdw>
              </a:effectLst>
              <a:latin typeface="メイリオ" panose="020B0604030504040204" pitchFamily="34" charset="-128"/>
              <a:ea typeface="メイリオ" panose="020B0604030504040204" pitchFamily="34" charset="-128"/>
            </a:endParaRPr>
          </a:p>
          <a:p>
            <a:pPr algn="ctr"/>
            <a:r>
              <a:rPr lang="ja-JP" altLang="en-US" sz="1400" b="0" i="0">
                <a:solidFill>
                  <a:schemeClr val="accent6">
                    <a:lumMod val="75000"/>
                  </a:schemeClr>
                </a:solidFill>
                <a:effectLst>
                  <a:outerShdw blurRad="50800" dist="38100" dir="2700000" algn="tl" rotWithShape="0">
                    <a:prstClr val="black">
                      <a:alpha val="40000"/>
                    </a:prstClr>
                  </a:outerShdw>
                </a:effectLst>
                <a:latin typeface="メイリオ" panose="020B0604030504040204" pitchFamily="34" charset="-128"/>
                <a:ea typeface="メイリオ" panose="020B0604030504040204" pitchFamily="34" charset="-128"/>
              </a:rPr>
              <a:t>同時に測定される</a:t>
            </a:r>
          </a:p>
        </p:txBody>
      </p:sp>
      <p:pic>
        <p:nvPicPr>
          <p:cNvPr id="5" name="オンライン メディア 4" descr="【第6話】二重スリット実験">
            <a:hlinkClick r:id="" action="ppaction://media"/>
            <a:extLst>
              <a:ext uri="{FF2B5EF4-FFF2-40B4-BE49-F238E27FC236}">
                <a16:creationId xmlns:a16="http://schemas.microsoft.com/office/drawing/2014/main" id="{95DB2B57-6645-EE76-FEF1-40678AF81036}"/>
              </a:ext>
            </a:extLst>
          </p:cNvPr>
          <p:cNvPicPr>
            <a:picLocks noRot="1" noChangeAspect="1"/>
          </p:cNvPicPr>
          <p:nvPr>
            <a:videoFile r:link="rId1"/>
          </p:nvPr>
        </p:nvPicPr>
        <p:blipFill>
          <a:blip r:embed="rId3"/>
          <a:stretch>
            <a:fillRect/>
          </a:stretch>
        </p:blipFill>
        <p:spPr>
          <a:xfrm>
            <a:off x="330131" y="1997748"/>
            <a:ext cx="6570347" cy="3712246"/>
          </a:xfrm>
          <a:prstGeom prst="rect">
            <a:avLst/>
          </a:prstGeom>
        </p:spPr>
      </p:pic>
      <p:sp>
        <p:nvSpPr>
          <p:cNvPr id="9" name="テキスト ボックス 8">
            <a:extLst>
              <a:ext uri="{FF2B5EF4-FFF2-40B4-BE49-F238E27FC236}">
                <a16:creationId xmlns:a16="http://schemas.microsoft.com/office/drawing/2014/main" id="{69FE89C3-12D2-B8CA-38D5-DCCB738672D8}"/>
              </a:ext>
            </a:extLst>
          </p:cNvPr>
          <p:cNvSpPr txBox="1"/>
          <p:nvPr/>
        </p:nvSpPr>
        <p:spPr>
          <a:xfrm>
            <a:off x="479947" y="5867072"/>
            <a:ext cx="6365696" cy="461665"/>
          </a:xfrm>
          <a:prstGeom prst="rect">
            <a:avLst/>
          </a:prstGeom>
          <a:noFill/>
        </p:spPr>
        <p:txBody>
          <a:bodyPr wrap="square">
            <a:spAutoFit/>
          </a:bodyPr>
          <a:lstStyle/>
          <a:p>
            <a:pPr algn="ctr"/>
            <a:r>
              <a:rPr kumimoji="1" lang="ja-JP" altLang="en-US" sz="2400">
                <a:latin typeface="Meiryo" panose="020B0604030504040204" pitchFamily="34" charset="-128"/>
                <a:ea typeface="Meiryo" panose="020B0604030504040204" pitchFamily="34" charset="-128"/>
              </a:rPr>
              <a:t>粒子の特性＝輝点と波の特性＝干渉縞の測定</a:t>
            </a:r>
            <a:endParaRPr lang="ja-JP" altLang="en-US" sz="2400">
              <a:latin typeface="Meiryo" panose="020B0604030504040204" pitchFamily="34" charset="-128"/>
              <a:ea typeface="Meiryo" panose="020B0604030504040204" pitchFamily="34" charset="-128"/>
            </a:endParaRPr>
          </a:p>
        </p:txBody>
      </p:sp>
      <p:pic>
        <p:nvPicPr>
          <p:cNvPr id="4" name="Picture 2" descr="大学共同利用機関法人　高エネルギー加速器研究機構">
            <a:extLst>
              <a:ext uri="{FF2B5EF4-FFF2-40B4-BE49-F238E27FC236}">
                <a16:creationId xmlns:a16="http://schemas.microsoft.com/office/drawing/2014/main" id="{7C230A8C-DF82-2C99-4E0C-FD31B6DEE7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9752" y="1195396"/>
            <a:ext cx="2530355" cy="375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5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0" accel="50000" decel="50000" fill="hold" grpId="0" nodeType="withEffect">
                                  <p:stCondLst>
                                    <p:cond delay="0"/>
                                  </p:stCondLst>
                                  <p:childTnLst>
                                    <p:animMotion origin="layout" path="M -1.11111E-6 1.11111E-6 L -0.0026 -0.12107 " pathEditMode="relative" rAng="0" ptsTypes="AA">
                                      <p:cBhvr>
                                        <p:cTn id="6" dur="3000" fill="hold"/>
                                        <p:tgtEl>
                                          <p:spTgt spid="109"/>
                                        </p:tgtEl>
                                        <p:attrNameLst>
                                          <p:attrName>ppt_x</p:attrName>
                                          <p:attrName>ppt_y</p:attrName>
                                        </p:attrNameLst>
                                      </p:cBhvr>
                                      <p:rCtr x="-139" y="-6065"/>
                                    </p:animMotion>
                                  </p:childTnLst>
                                  <p:subTnLst>
                                    <p:set>
                                      <p:cBhvr override="childStyle">
                                        <p:cTn dur="1" fill="hold" display="0" masterRel="sameClick" afterEffect="1">
                                          <p:stCondLst>
                                            <p:cond evt="end" delay="0">
                                              <p:tn val="5"/>
                                            </p:cond>
                                          </p:stCondLst>
                                        </p:cTn>
                                        <p:tgtEl>
                                          <p:spTgt spid="109"/>
                                        </p:tgtEl>
                                        <p:attrNameLst>
                                          <p:attrName>style.visibility</p:attrName>
                                        </p:attrNameLst>
                                      </p:cBhvr>
                                      <p:to>
                                        <p:strVal val="hidden"/>
                                      </p:to>
                                    </p:set>
                                  </p:subTnLst>
                                </p:cTn>
                              </p:par>
                            </p:childTnLst>
                          </p:cTn>
                        </p:par>
                        <p:par>
                          <p:cTn id="7" fill="hold">
                            <p:stCondLst>
                              <p:cond delay="3000"/>
                            </p:stCondLst>
                            <p:childTnLst>
                              <p:par>
                                <p:cTn id="8" presetID="42" presetClass="path" presetSubtype="0" repeatCount="0" accel="50000" decel="50000" fill="hold" grpId="0" nodeType="afterEffect">
                                  <p:stCondLst>
                                    <p:cond delay="0"/>
                                  </p:stCondLst>
                                  <p:childTnLst>
                                    <p:animMotion origin="layout" path="M 4.16667E-6 -1.48148E-6 L -0.00261 -0.12106 " pathEditMode="relative" rAng="0" ptsTypes="AA">
                                      <p:cBhvr>
                                        <p:cTn id="9" dur="3000" fill="hold"/>
                                        <p:tgtEl>
                                          <p:spTgt spid="116"/>
                                        </p:tgtEl>
                                        <p:attrNameLst>
                                          <p:attrName>ppt_x</p:attrName>
                                          <p:attrName>ppt_y</p:attrName>
                                        </p:attrNameLst>
                                      </p:cBhvr>
                                      <p:rCtr x="-139" y="-6065"/>
                                    </p:animMotion>
                                  </p:childTnLst>
                                  <p:subTnLst>
                                    <p:set>
                                      <p:cBhvr override="childStyle">
                                        <p:cTn dur="1" fill="hold" display="0" masterRel="sameClick" afterEffect="1">
                                          <p:stCondLst>
                                            <p:cond evt="end" delay="0">
                                              <p:tn val="8"/>
                                            </p:cond>
                                          </p:stCondLst>
                                        </p:cTn>
                                        <p:tgtEl>
                                          <p:spTgt spid="116"/>
                                        </p:tgtEl>
                                        <p:attrNameLst>
                                          <p:attrName>style.visibility</p:attrName>
                                        </p:attrNameLst>
                                      </p:cBhvr>
                                      <p:to>
                                        <p:strVal val="hidden"/>
                                      </p:to>
                                    </p:set>
                                  </p:subTnLst>
                                </p:cTn>
                              </p:par>
                            </p:childTnLst>
                          </p:cTn>
                        </p:par>
                        <p:par>
                          <p:cTn id="10" fill="hold">
                            <p:stCondLst>
                              <p:cond delay="6000"/>
                            </p:stCondLst>
                            <p:childTnLst>
                              <p:par>
                                <p:cTn id="11" presetID="42" presetClass="path" presetSubtype="0" repeatCount="0" accel="50000" decel="50000" fill="hold" grpId="0" nodeType="afterEffect">
                                  <p:stCondLst>
                                    <p:cond delay="0"/>
                                  </p:stCondLst>
                                  <p:childTnLst>
                                    <p:animMotion origin="layout" path="M -1.94444E-6 7.40741E-7 L 0.0217 -0.12107 " pathEditMode="relative" rAng="0" ptsTypes="AA">
                                      <p:cBhvr>
                                        <p:cTn id="12" dur="3000" fill="hold"/>
                                        <p:tgtEl>
                                          <p:spTgt spid="117"/>
                                        </p:tgtEl>
                                        <p:attrNameLst>
                                          <p:attrName>ppt_x</p:attrName>
                                          <p:attrName>ppt_y</p:attrName>
                                        </p:attrNameLst>
                                      </p:cBhvr>
                                      <p:rCtr x="1059" y="-6088"/>
                                    </p:animMotion>
                                  </p:childTnLst>
                                  <p:subTnLst>
                                    <p:set>
                                      <p:cBhvr override="childStyle">
                                        <p:cTn dur="1" fill="hold" display="0" masterRel="sameClick" afterEffect="1">
                                          <p:stCondLst>
                                            <p:cond evt="end" delay="0">
                                              <p:tn val="11"/>
                                            </p:cond>
                                          </p:stCondLst>
                                        </p:cTn>
                                        <p:tgtEl>
                                          <p:spTgt spid="117"/>
                                        </p:tgtEl>
                                        <p:attrNameLst>
                                          <p:attrName>style.visibility</p:attrName>
                                        </p:attrNameLst>
                                      </p:cBhvr>
                                      <p:to>
                                        <p:strVal val="hidden"/>
                                      </p:to>
                                    </p:set>
                                  </p:subTnLst>
                                </p:cTn>
                              </p:par>
                            </p:childTnLst>
                          </p:cTn>
                        </p:par>
                        <p:par>
                          <p:cTn id="13" fill="hold">
                            <p:stCondLst>
                              <p:cond delay="9000"/>
                            </p:stCondLst>
                            <p:childTnLst>
                              <p:par>
                                <p:cTn id="14" presetID="42" presetClass="path" presetSubtype="0" repeatCount="0" accel="50000" decel="50000" fill="hold" grpId="0" nodeType="afterEffect">
                                  <p:stCondLst>
                                    <p:cond delay="0"/>
                                  </p:stCondLst>
                                  <p:childTnLst>
                                    <p:animMotion origin="layout" path="M 0.06146 0.00578 L -0.01875 -0.12107 " pathEditMode="relative" rAng="0" ptsTypes="AA">
                                      <p:cBhvr>
                                        <p:cTn id="15" dur="3000" fill="hold"/>
                                        <p:tgtEl>
                                          <p:spTgt spid="118"/>
                                        </p:tgtEl>
                                        <p:attrNameLst>
                                          <p:attrName>ppt_x</p:attrName>
                                          <p:attrName>ppt_y</p:attrName>
                                        </p:attrNameLst>
                                      </p:cBhvr>
                                      <p:rCtr x="-4010" y="-6343"/>
                                    </p:animMotion>
                                  </p:childTnLst>
                                  <p:subTnLst>
                                    <p:set>
                                      <p:cBhvr override="childStyle">
                                        <p:cTn dur="1" fill="hold" display="0" masterRel="sameClick" afterEffect="1">
                                          <p:stCondLst>
                                            <p:cond evt="end" delay="0">
                                              <p:tn val="14"/>
                                            </p:cond>
                                          </p:stCondLst>
                                        </p:cTn>
                                        <p:tgtEl>
                                          <p:spTgt spid="118"/>
                                        </p:tgtEl>
                                        <p:attrNameLst>
                                          <p:attrName>style.visibility</p:attrName>
                                        </p:attrNameLst>
                                      </p:cBhvr>
                                      <p:to>
                                        <p:strVal val="hidden"/>
                                      </p:to>
                                    </p:set>
                                  </p:subTnLst>
                                </p:cTn>
                              </p:par>
                            </p:childTnLst>
                          </p:cTn>
                        </p:par>
                        <p:par>
                          <p:cTn id="16" fill="hold">
                            <p:stCondLst>
                              <p:cond delay="12000"/>
                            </p:stCondLst>
                            <p:childTnLst>
                              <p:par>
                                <p:cTn id="17" presetID="42" presetClass="path" presetSubtype="0" repeatCount="0" accel="50000" decel="50000" fill="hold" grpId="0" nodeType="afterEffect">
                                  <p:stCondLst>
                                    <p:cond delay="0"/>
                                  </p:stCondLst>
                                  <p:childTnLst>
                                    <p:animMotion origin="layout" path="M 2.22222E-6 -2.59259E-6 L 0.01753 -0.12199 " pathEditMode="relative" rAng="0" ptsTypes="AA">
                                      <p:cBhvr>
                                        <p:cTn id="18" dur="3000" fill="hold"/>
                                        <p:tgtEl>
                                          <p:spTgt spid="119"/>
                                        </p:tgtEl>
                                        <p:attrNameLst>
                                          <p:attrName>ppt_x</p:attrName>
                                          <p:attrName>ppt_y</p:attrName>
                                        </p:attrNameLst>
                                      </p:cBhvr>
                                      <p:rCtr x="868" y="-6111"/>
                                    </p:animMotion>
                                  </p:childTnLst>
                                  <p:subTnLst>
                                    <p:set>
                                      <p:cBhvr override="childStyle">
                                        <p:cTn dur="1" fill="hold" display="0" masterRel="sameClick" afterEffect="1">
                                          <p:stCondLst>
                                            <p:cond evt="end" delay="0">
                                              <p:tn val="17"/>
                                            </p:cond>
                                          </p:stCondLst>
                                        </p:cTn>
                                        <p:tgtEl>
                                          <p:spTgt spid="119"/>
                                        </p:tgtEl>
                                        <p:attrNameLst>
                                          <p:attrName>style.visibility</p:attrName>
                                        </p:attrNameLst>
                                      </p:cBhvr>
                                      <p:to>
                                        <p:strVal val="hidden"/>
                                      </p:to>
                                    </p:set>
                                  </p:subTnLst>
                                </p:cTn>
                              </p:par>
                            </p:childTnLst>
                          </p:cTn>
                        </p:par>
                        <p:par>
                          <p:cTn id="19" fill="hold">
                            <p:stCondLst>
                              <p:cond delay="15000"/>
                            </p:stCondLst>
                            <p:childTnLst>
                              <p:par>
                                <p:cTn id="20" presetID="42" presetClass="path" presetSubtype="0" repeatCount="0" accel="50000" decel="50000" fill="hold" grpId="0" nodeType="afterEffect">
                                  <p:stCondLst>
                                    <p:cond delay="0"/>
                                  </p:stCondLst>
                                  <p:childTnLst>
                                    <p:animMotion origin="layout" path="M 5.55556E-7 3.7037E-6 L 0.01753 -0.12199 " pathEditMode="relative" rAng="0" ptsTypes="AA">
                                      <p:cBhvr>
                                        <p:cTn id="21" dur="3000" fill="hold"/>
                                        <p:tgtEl>
                                          <p:spTgt spid="120"/>
                                        </p:tgtEl>
                                        <p:attrNameLst>
                                          <p:attrName>ppt_x</p:attrName>
                                          <p:attrName>ppt_y</p:attrName>
                                        </p:attrNameLst>
                                      </p:cBhvr>
                                      <p:rCtr x="868" y="-6111"/>
                                    </p:animMotion>
                                  </p:childTnLst>
                                  <p:subTnLst>
                                    <p:set>
                                      <p:cBhvr override="childStyle">
                                        <p:cTn dur="1" fill="hold" display="0" masterRel="sameClick" afterEffect="1">
                                          <p:stCondLst>
                                            <p:cond evt="end" delay="0">
                                              <p:tn val="20"/>
                                            </p:cond>
                                          </p:stCondLst>
                                        </p:cTn>
                                        <p:tgtEl>
                                          <p:spTgt spid="120"/>
                                        </p:tgtEl>
                                        <p:attrNameLst>
                                          <p:attrName>style.visibility</p:attrName>
                                        </p:attrNameLst>
                                      </p:cBhvr>
                                      <p:to>
                                        <p:strVal val="hidden"/>
                                      </p:to>
                                    </p:set>
                                  </p:subTnLst>
                                </p:cTn>
                              </p:par>
                            </p:childTnLst>
                          </p:cTn>
                        </p:par>
                        <p:par>
                          <p:cTn id="22" fill="hold">
                            <p:stCondLst>
                              <p:cond delay="18000"/>
                            </p:stCondLst>
                            <p:childTnLst>
                              <p:par>
                                <p:cTn id="23" presetID="42" presetClass="path" presetSubtype="0" repeatCount="0" accel="50000" decel="50000" fill="hold" grpId="0" nodeType="afterEffect">
                                  <p:stCondLst>
                                    <p:cond delay="0"/>
                                  </p:stCondLst>
                                  <p:childTnLst>
                                    <p:animMotion origin="layout" path="M 2.77778E-7 -3.7037E-6 L 0.03611 -0.12361 " pathEditMode="relative" rAng="0" ptsTypes="AA">
                                      <p:cBhvr>
                                        <p:cTn id="24" dur="3000" fill="hold"/>
                                        <p:tgtEl>
                                          <p:spTgt spid="121"/>
                                        </p:tgtEl>
                                        <p:attrNameLst>
                                          <p:attrName>ppt_x</p:attrName>
                                          <p:attrName>ppt_y</p:attrName>
                                        </p:attrNameLst>
                                      </p:cBhvr>
                                      <p:rCtr x="1806" y="-6181"/>
                                    </p:animMotion>
                                  </p:childTnLst>
                                  <p:subTnLst>
                                    <p:set>
                                      <p:cBhvr override="childStyle">
                                        <p:cTn dur="1" fill="hold" display="0" masterRel="sameClick" afterEffect="1">
                                          <p:stCondLst>
                                            <p:cond evt="end" delay="0">
                                              <p:tn val="23"/>
                                            </p:cond>
                                          </p:stCondLst>
                                        </p:cTn>
                                        <p:tgtEl>
                                          <p:spTgt spid="121"/>
                                        </p:tgtEl>
                                        <p:attrNameLst>
                                          <p:attrName>style.visibility</p:attrName>
                                        </p:attrNameLst>
                                      </p:cBhvr>
                                      <p:to>
                                        <p:strVal val="hidden"/>
                                      </p:to>
                                    </p:set>
                                  </p:subTnLst>
                                </p:cTn>
                              </p:par>
                            </p:childTnLst>
                          </p:cTn>
                        </p:par>
                        <p:par>
                          <p:cTn id="25" fill="hold">
                            <p:stCondLst>
                              <p:cond delay="21000"/>
                            </p:stCondLst>
                            <p:childTnLst>
                              <p:par>
                                <p:cTn id="26" presetID="42" presetClass="path" presetSubtype="0" repeatCount="0" accel="50000" decel="50000" fill="hold" grpId="0" nodeType="afterEffect">
                                  <p:stCondLst>
                                    <p:cond delay="0"/>
                                  </p:stCondLst>
                                  <p:childTnLst>
                                    <p:animMotion origin="layout" path="M -1.11111E-6 3.7037E-6 L -0.03003 -0.11991 " pathEditMode="relative" rAng="0" ptsTypes="AA">
                                      <p:cBhvr>
                                        <p:cTn id="27" dur="3000" fill="hold"/>
                                        <p:tgtEl>
                                          <p:spTgt spid="122"/>
                                        </p:tgtEl>
                                        <p:attrNameLst>
                                          <p:attrName>ppt_x</p:attrName>
                                          <p:attrName>ppt_y</p:attrName>
                                        </p:attrNameLst>
                                      </p:cBhvr>
                                      <p:rCtr x="-1510" y="-5995"/>
                                    </p:animMotion>
                                  </p:childTnLst>
                                  <p:subTnLst>
                                    <p:set>
                                      <p:cBhvr override="childStyle">
                                        <p:cTn dur="1" fill="hold" display="0" masterRel="sameClick" afterEffect="1">
                                          <p:stCondLst>
                                            <p:cond evt="end" delay="0">
                                              <p:tn val="26"/>
                                            </p:cond>
                                          </p:stCondLst>
                                        </p:cTn>
                                        <p:tgtEl>
                                          <p:spTgt spid="122"/>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5"/>
                </p:tgtEl>
              </p:cMediaNode>
            </p:video>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5"/>
                                        </p:tgtEl>
                                      </p:cBhvr>
                                    </p:cmd>
                                  </p:childTnLst>
                                </p:cTn>
                              </p:par>
                            </p:childTnLst>
                          </p:cTn>
                        </p:par>
                      </p:childTnLst>
                    </p:cTn>
                  </p:par>
                </p:childTnLst>
              </p:cTn>
              <p:nextCondLst>
                <p:cond evt="onClick" delay="0">
                  <p:tgtEl>
                    <p:spTgt spid="5"/>
                  </p:tgtEl>
                </p:cond>
              </p:nextCondLst>
            </p:seq>
          </p:childTnLst>
        </p:cTn>
      </p:par>
    </p:tnLst>
    <p:bldLst>
      <p:bldP spid="109" grpId="0" animBg="1"/>
      <p:bldP spid="116" grpId="0" animBg="1"/>
      <p:bldP spid="117" grpId="0" animBg="1"/>
      <p:bldP spid="118" grpId="0" animBg="1"/>
      <p:bldP spid="119" grpId="0" animBg="1"/>
      <p:bldP spid="120" grpId="0" animBg="1"/>
      <p:bldP spid="121" grpId="0" animBg="1"/>
      <p:bldP spid="1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026234-08AB-E6DF-DBD0-E290EEF982E4}"/>
              </a:ext>
            </a:extLst>
          </p:cNvPr>
          <p:cNvSpPr>
            <a:spLocks noGrp="1"/>
          </p:cNvSpPr>
          <p:nvPr>
            <p:ph type="title"/>
          </p:nvPr>
        </p:nvSpPr>
        <p:spPr/>
        <p:txBody>
          <a:bodyPr/>
          <a:lstStyle/>
          <a:p>
            <a:r>
              <a:rPr kumimoji="1" lang="ja-JP" altLang="en-US"/>
              <a:t>二重スリット実験</a:t>
            </a:r>
          </a:p>
        </p:txBody>
      </p:sp>
      <p:sp>
        <p:nvSpPr>
          <p:cNvPr id="3" name="スライド番号プレースホルダー 2">
            <a:extLst>
              <a:ext uri="{FF2B5EF4-FFF2-40B4-BE49-F238E27FC236}">
                <a16:creationId xmlns:a16="http://schemas.microsoft.com/office/drawing/2014/main" id="{E0FD0531-7D8F-B430-3A84-18187CE00324}"/>
              </a:ext>
            </a:extLst>
          </p:cNvPr>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135" name="正方形/長方形 134">
            <a:extLst>
              <a:ext uri="{FF2B5EF4-FFF2-40B4-BE49-F238E27FC236}">
                <a16:creationId xmlns:a16="http://schemas.microsoft.com/office/drawing/2014/main" id="{A20816B7-4E57-04AA-7D42-F3CF67B6E086}"/>
              </a:ext>
            </a:extLst>
          </p:cNvPr>
          <p:cNvSpPr/>
          <p:nvPr/>
        </p:nvSpPr>
        <p:spPr>
          <a:xfrm>
            <a:off x="1080567" y="3784636"/>
            <a:ext cx="1820886" cy="15790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円/楕円 138">
            <a:extLst>
              <a:ext uri="{FF2B5EF4-FFF2-40B4-BE49-F238E27FC236}">
                <a16:creationId xmlns:a16="http://schemas.microsoft.com/office/drawing/2014/main" id="{501D457A-95E0-6DBA-2382-C9643A119218}"/>
              </a:ext>
            </a:extLst>
          </p:cNvPr>
          <p:cNvSpPr/>
          <p:nvPr/>
        </p:nvSpPr>
        <p:spPr>
          <a:xfrm>
            <a:off x="1875041" y="6126819"/>
            <a:ext cx="216024" cy="216024"/>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8" name="グループ化 167">
            <a:extLst>
              <a:ext uri="{FF2B5EF4-FFF2-40B4-BE49-F238E27FC236}">
                <a16:creationId xmlns:a16="http://schemas.microsoft.com/office/drawing/2014/main" id="{FDAD09A2-381E-9CE4-B94D-78BE54761CCE}"/>
              </a:ext>
            </a:extLst>
          </p:cNvPr>
          <p:cNvGrpSpPr/>
          <p:nvPr/>
        </p:nvGrpSpPr>
        <p:grpSpPr>
          <a:xfrm>
            <a:off x="1244968" y="5313764"/>
            <a:ext cx="1476164" cy="1481336"/>
            <a:chOff x="905937" y="5102026"/>
            <a:chExt cx="1476164" cy="1481336"/>
          </a:xfrm>
        </p:grpSpPr>
        <p:sp>
          <p:nvSpPr>
            <p:cNvPr id="140" name="円弧 139">
              <a:extLst>
                <a:ext uri="{FF2B5EF4-FFF2-40B4-BE49-F238E27FC236}">
                  <a16:creationId xmlns:a16="http://schemas.microsoft.com/office/drawing/2014/main" id="{71DEE5AE-4B80-09DD-95BD-53825C4701EC}"/>
                </a:ext>
              </a:extLst>
            </p:cNvPr>
            <p:cNvSpPr/>
            <p:nvPr/>
          </p:nvSpPr>
          <p:spPr>
            <a:xfrm rot="18891299">
              <a:off x="903351" y="5104612"/>
              <a:ext cx="1481336" cy="147616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1" name="円弧 140">
              <a:extLst>
                <a:ext uri="{FF2B5EF4-FFF2-40B4-BE49-F238E27FC236}">
                  <a16:creationId xmlns:a16="http://schemas.microsoft.com/office/drawing/2014/main" id="{CFC40715-3675-39B3-0CC4-BD5EA7E7E6BF}"/>
                </a:ext>
              </a:extLst>
            </p:cNvPr>
            <p:cNvSpPr/>
            <p:nvPr/>
          </p:nvSpPr>
          <p:spPr>
            <a:xfrm rot="18891299">
              <a:off x="1117682" y="5300005"/>
              <a:ext cx="1052679" cy="104900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2" name="円弧 141">
              <a:extLst>
                <a:ext uri="{FF2B5EF4-FFF2-40B4-BE49-F238E27FC236}">
                  <a16:creationId xmlns:a16="http://schemas.microsoft.com/office/drawing/2014/main" id="{AC4E8F29-9F5E-87CC-3083-A0BBEBBBFBD3}"/>
                </a:ext>
              </a:extLst>
            </p:cNvPr>
            <p:cNvSpPr/>
            <p:nvPr/>
          </p:nvSpPr>
          <p:spPr>
            <a:xfrm rot="18891299">
              <a:off x="1294730" y="5494624"/>
              <a:ext cx="698576" cy="696138"/>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3" name="円弧 142">
              <a:extLst>
                <a:ext uri="{FF2B5EF4-FFF2-40B4-BE49-F238E27FC236}">
                  <a16:creationId xmlns:a16="http://schemas.microsoft.com/office/drawing/2014/main" id="{17C9B654-B5B5-E770-53EE-0C6C31BDE8C9}"/>
                </a:ext>
              </a:extLst>
            </p:cNvPr>
            <p:cNvSpPr/>
            <p:nvPr/>
          </p:nvSpPr>
          <p:spPr>
            <a:xfrm rot="18891299">
              <a:off x="1390085" y="5681162"/>
              <a:ext cx="507867" cy="506095"/>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178" name="上矢印 177">
            <a:extLst>
              <a:ext uri="{FF2B5EF4-FFF2-40B4-BE49-F238E27FC236}">
                <a16:creationId xmlns:a16="http://schemas.microsoft.com/office/drawing/2014/main" id="{02BD0852-2ABC-AC7B-85CF-F35A6BF7FD1B}"/>
              </a:ext>
            </a:extLst>
          </p:cNvPr>
          <p:cNvSpPr/>
          <p:nvPr/>
        </p:nvSpPr>
        <p:spPr>
          <a:xfrm flipH="1">
            <a:off x="1877185" y="5343662"/>
            <a:ext cx="213877" cy="706237"/>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正方形/長方形 196">
            <a:extLst>
              <a:ext uri="{FF2B5EF4-FFF2-40B4-BE49-F238E27FC236}">
                <a16:creationId xmlns:a16="http://schemas.microsoft.com/office/drawing/2014/main" id="{F065EF8F-65A0-5A46-15B5-34F611A7436B}"/>
              </a:ext>
            </a:extLst>
          </p:cNvPr>
          <p:cNvSpPr/>
          <p:nvPr/>
        </p:nvSpPr>
        <p:spPr>
          <a:xfrm>
            <a:off x="1082688" y="5116287"/>
            <a:ext cx="883947" cy="11988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正方形/長方形 198">
            <a:extLst>
              <a:ext uri="{FF2B5EF4-FFF2-40B4-BE49-F238E27FC236}">
                <a16:creationId xmlns:a16="http://schemas.microsoft.com/office/drawing/2014/main" id="{2641E680-CF73-B83D-D8F4-70B580C994D3}"/>
              </a:ext>
            </a:extLst>
          </p:cNvPr>
          <p:cNvSpPr/>
          <p:nvPr/>
        </p:nvSpPr>
        <p:spPr>
          <a:xfrm>
            <a:off x="2018210" y="5116286"/>
            <a:ext cx="885365" cy="133799"/>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06" name="グループ化 205">
            <a:extLst>
              <a:ext uri="{FF2B5EF4-FFF2-40B4-BE49-F238E27FC236}">
                <a16:creationId xmlns:a16="http://schemas.microsoft.com/office/drawing/2014/main" id="{C1B07E61-A7F7-D6E4-8FFF-2CF29CE6693F}"/>
              </a:ext>
            </a:extLst>
          </p:cNvPr>
          <p:cNvGrpSpPr/>
          <p:nvPr/>
        </p:nvGrpSpPr>
        <p:grpSpPr>
          <a:xfrm>
            <a:off x="1034030" y="4043088"/>
            <a:ext cx="1938063" cy="1944853"/>
            <a:chOff x="6647630" y="3917784"/>
            <a:chExt cx="1938063" cy="1944853"/>
          </a:xfrm>
        </p:grpSpPr>
        <p:sp>
          <p:nvSpPr>
            <p:cNvPr id="200" name="円弧 199">
              <a:extLst>
                <a:ext uri="{FF2B5EF4-FFF2-40B4-BE49-F238E27FC236}">
                  <a16:creationId xmlns:a16="http://schemas.microsoft.com/office/drawing/2014/main" id="{1FB5ADCC-59B3-0400-EB95-BD40CF360A64}"/>
                </a:ext>
              </a:extLst>
            </p:cNvPr>
            <p:cNvSpPr/>
            <p:nvPr/>
          </p:nvSpPr>
          <p:spPr>
            <a:xfrm rot="18891299">
              <a:off x="6880354" y="410653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1" name="円弧 200">
              <a:extLst>
                <a:ext uri="{FF2B5EF4-FFF2-40B4-BE49-F238E27FC236}">
                  <a16:creationId xmlns:a16="http://schemas.microsoft.com/office/drawing/2014/main" id="{E1757A7B-3A97-6534-04DB-2DCBF16B3C05}"/>
                </a:ext>
              </a:extLst>
            </p:cNvPr>
            <p:cNvSpPr/>
            <p:nvPr/>
          </p:nvSpPr>
          <p:spPr>
            <a:xfrm rot="18891299">
              <a:off x="7094685" y="430192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2" name="円弧 201">
              <a:extLst>
                <a:ext uri="{FF2B5EF4-FFF2-40B4-BE49-F238E27FC236}">
                  <a16:creationId xmlns:a16="http://schemas.microsoft.com/office/drawing/2014/main" id="{DDDC19F4-18AE-A741-C7BE-39D607A69384}"/>
                </a:ext>
              </a:extLst>
            </p:cNvPr>
            <p:cNvSpPr/>
            <p:nvPr/>
          </p:nvSpPr>
          <p:spPr>
            <a:xfrm rot="18891299">
              <a:off x="7271733" y="449654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3" name="円弧 202">
              <a:extLst>
                <a:ext uri="{FF2B5EF4-FFF2-40B4-BE49-F238E27FC236}">
                  <a16:creationId xmlns:a16="http://schemas.microsoft.com/office/drawing/2014/main" id="{3768DD28-533A-F7DA-8A75-FE05DD4B3F82}"/>
                </a:ext>
              </a:extLst>
            </p:cNvPr>
            <p:cNvSpPr/>
            <p:nvPr/>
          </p:nvSpPr>
          <p:spPr>
            <a:xfrm rot="18891299">
              <a:off x="7367088" y="468308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4" name="円弧 203">
              <a:extLst>
                <a:ext uri="{FF2B5EF4-FFF2-40B4-BE49-F238E27FC236}">
                  <a16:creationId xmlns:a16="http://schemas.microsoft.com/office/drawing/2014/main" id="{A33D5D46-A796-DC35-FF56-2A1F782A9C0D}"/>
                </a:ext>
              </a:extLst>
            </p:cNvPr>
            <p:cNvSpPr/>
            <p:nvPr/>
          </p:nvSpPr>
          <p:spPr>
            <a:xfrm rot="18891299">
              <a:off x="7473507" y="485485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5" name="円弧 204">
              <a:extLst>
                <a:ext uri="{FF2B5EF4-FFF2-40B4-BE49-F238E27FC236}">
                  <a16:creationId xmlns:a16="http://schemas.microsoft.com/office/drawing/2014/main" id="{BC2FAA67-1862-EDBD-A5F8-14AA884F68A7}"/>
                </a:ext>
              </a:extLst>
            </p:cNvPr>
            <p:cNvSpPr/>
            <p:nvPr/>
          </p:nvSpPr>
          <p:spPr>
            <a:xfrm rot="18891299">
              <a:off x="6644235" y="3921179"/>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207" name="正方形/長方形 206">
            <a:extLst>
              <a:ext uri="{FF2B5EF4-FFF2-40B4-BE49-F238E27FC236}">
                <a16:creationId xmlns:a16="http://schemas.microsoft.com/office/drawing/2014/main" id="{364D07B3-0998-D787-5150-5C9499D2D811}"/>
              </a:ext>
            </a:extLst>
          </p:cNvPr>
          <p:cNvSpPr/>
          <p:nvPr/>
        </p:nvSpPr>
        <p:spPr>
          <a:xfrm>
            <a:off x="1072606" y="1300683"/>
            <a:ext cx="1820886" cy="1080120"/>
          </a:xfrm>
          <a:prstGeom prst="rect">
            <a:avLst/>
          </a:prstGeom>
          <a:gradFill flip="none" rotWithShape="1">
            <a:gsLst>
              <a:gs pos="0">
                <a:schemeClr val="accent6"/>
              </a:gs>
              <a:gs pos="52016">
                <a:schemeClr val="accent6">
                  <a:lumMod val="20000"/>
                  <a:lumOff val="80000"/>
                </a:schemeClr>
              </a:gs>
              <a:gs pos="100000">
                <a:schemeClr val="accent6"/>
              </a:gs>
            </a:gsLst>
            <a:lin ang="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テキスト ボックス 209">
            <a:extLst>
              <a:ext uri="{FF2B5EF4-FFF2-40B4-BE49-F238E27FC236}">
                <a16:creationId xmlns:a16="http://schemas.microsoft.com/office/drawing/2014/main" id="{8B752A7D-D8D0-CCE5-1248-3E743DEF23B6}"/>
              </a:ext>
            </a:extLst>
          </p:cNvPr>
          <p:cNvSpPr txBox="1"/>
          <p:nvPr/>
        </p:nvSpPr>
        <p:spPr>
          <a:xfrm>
            <a:off x="446143" y="4972371"/>
            <a:ext cx="697627" cy="400110"/>
          </a:xfrm>
          <a:prstGeom prst="rect">
            <a:avLst/>
          </a:prstGeom>
          <a:noFill/>
        </p:spPr>
        <p:txBody>
          <a:bodyPr wrap="none" rtlCol="0">
            <a:spAutoFit/>
          </a:bodyPr>
          <a:lstStyle/>
          <a:p>
            <a:pPr algn="r"/>
            <a:r>
              <a:rPr lang="ja-JP" altLang="en-US" sz="1000">
                <a:latin typeface="Meiryo" panose="020B0604030504040204" pitchFamily="34" charset="-128"/>
                <a:ea typeface="Meiryo" panose="020B0604030504040204" pitchFamily="34" charset="-128"/>
              </a:rPr>
              <a:t>スリット</a:t>
            </a:r>
            <a:endParaRPr lang="en-US" altLang="ja-JP" sz="1000" dirty="0">
              <a:latin typeface="Meiryo" panose="020B0604030504040204" pitchFamily="34" charset="-128"/>
              <a:ea typeface="Meiryo" panose="020B0604030504040204" pitchFamily="34" charset="-128"/>
            </a:endParaRPr>
          </a:p>
          <a:p>
            <a:pPr algn="r"/>
            <a:r>
              <a:rPr kumimoji="1" lang="ja-JP" altLang="en-US" sz="1000">
                <a:latin typeface="Meiryo" panose="020B0604030504040204" pitchFamily="34" charset="-128"/>
                <a:ea typeface="Meiryo" panose="020B0604030504040204" pitchFamily="34" charset="-128"/>
              </a:rPr>
              <a:t>（隙間）</a:t>
            </a:r>
          </a:p>
        </p:txBody>
      </p:sp>
      <p:cxnSp>
        <p:nvCxnSpPr>
          <p:cNvPr id="214" name="直線コネクタ 213">
            <a:extLst>
              <a:ext uri="{FF2B5EF4-FFF2-40B4-BE49-F238E27FC236}">
                <a16:creationId xmlns:a16="http://schemas.microsoft.com/office/drawing/2014/main" id="{50CA59BA-29A9-185F-67F5-B0F970D3FD51}"/>
              </a:ext>
            </a:extLst>
          </p:cNvPr>
          <p:cNvCxnSpPr>
            <a:cxnSpLocks/>
          </p:cNvCxnSpPr>
          <p:nvPr/>
        </p:nvCxnSpPr>
        <p:spPr>
          <a:xfrm flipH="1">
            <a:off x="2893492" y="2402182"/>
            <a:ext cx="20024" cy="1369851"/>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6" name="直線コネクタ 215">
            <a:extLst>
              <a:ext uri="{FF2B5EF4-FFF2-40B4-BE49-F238E27FC236}">
                <a16:creationId xmlns:a16="http://schemas.microsoft.com/office/drawing/2014/main" id="{3BA1BD52-46D3-50AA-21DB-DEC6A09A881B}"/>
              </a:ext>
            </a:extLst>
          </p:cNvPr>
          <p:cNvCxnSpPr>
            <a:cxnSpLocks/>
          </p:cNvCxnSpPr>
          <p:nvPr/>
        </p:nvCxnSpPr>
        <p:spPr>
          <a:xfrm>
            <a:off x="1080567" y="2387577"/>
            <a:ext cx="0" cy="1384456"/>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87" name="テキスト ボックス 286">
            <a:extLst>
              <a:ext uri="{FF2B5EF4-FFF2-40B4-BE49-F238E27FC236}">
                <a16:creationId xmlns:a16="http://schemas.microsoft.com/office/drawing/2014/main" id="{E0FB4361-5ABB-02EB-E664-164DA5310D8A}"/>
              </a:ext>
            </a:extLst>
          </p:cNvPr>
          <p:cNvSpPr txBox="1"/>
          <p:nvPr/>
        </p:nvSpPr>
        <p:spPr>
          <a:xfrm>
            <a:off x="1436642" y="2877222"/>
            <a:ext cx="1082349" cy="307777"/>
          </a:xfrm>
          <a:prstGeom prst="rect">
            <a:avLst/>
          </a:prstGeom>
          <a:noFill/>
        </p:spPr>
        <p:txBody>
          <a:bodyPr wrap="non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干渉がない</a:t>
            </a:r>
          </a:p>
        </p:txBody>
      </p:sp>
      <p:grpSp>
        <p:nvGrpSpPr>
          <p:cNvPr id="15" name="グループ化 14">
            <a:extLst>
              <a:ext uri="{FF2B5EF4-FFF2-40B4-BE49-F238E27FC236}">
                <a16:creationId xmlns:a16="http://schemas.microsoft.com/office/drawing/2014/main" id="{BDF0B6A7-C577-2929-49B5-5A94F5CEF752}"/>
              </a:ext>
            </a:extLst>
          </p:cNvPr>
          <p:cNvGrpSpPr/>
          <p:nvPr/>
        </p:nvGrpSpPr>
        <p:grpSpPr>
          <a:xfrm>
            <a:off x="3242163" y="877899"/>
            <a:ext cx="5637354" cy="5904598"/>
            <a:chOff x="3242163" y="877899"/>
            <a:chExt cx="5637354" cy="5904598"/>
          </a:xfrm>
        </p:grpSpPr>
        <p:grpSp>
          <p:nvGrpSpPr>
            <p:cNvPr id="66" name="グループ化 65">
              <a:extLst>
                <a:ext uri="{FF2B5EF4-FFF2-40B4-BE49-F238E27FC236}">
                  <a16:creationId xmlns:a16="http://schemas.microsoft.com/office/drawing/2014/main" id="{BCF65A17-5AD6-D0E6-C7EC-B6E19577A618}"/>
                </a:ext>
              </a:extLst>
            </p:cNvPr>
            <p:cNvGrpSpPr/>
            <p:nvPr/>
          </p:nvGrpSpPr>
          <p:grpSpPr>
            <a:xfrm>
              <a:off x="3242163" y="3772033"/>
              <a:ext cx="2664807" cy="3010464"/>
              <a:chOff x="33953" y="1878905"/>
              <a:chExt cx="2664807" cy="3010464"/>
            </a:xfrm>
          </p:grpSpPr>
          <p:sp>
            <p:nvSpPr>
              <p:cNvPr id="4" name="正方形/長方形 3">
                <a:extLst>
                  <a:ext uri="{FF2B5EF4-FFF2-40B4-BE49-F238E27FC236}">
                    <a16:creationId xmlns:a16="http://schemas.microsoft.com/office/drawing/2014/main" id="{44BF6C54-AEC1-55A2-7514-6CD2891AD7E8}"/>
                  </a:ext>
                </a:extLst>
              </p:cNvPr>
              <p:cNvSpPr/>
              <p:nvPr/>
            </p:nvSpPr>
            <p:spPr>
              <a:xfrm>
                <a:off x="465158" y="1878905"/>
                <a:ext cx="1820886" cy="15790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80494A07-6532-DE1F-72B3-037BBE12F934}"/>
                  </a:ext>
                </a:extLst>
              </p:cNvPr>
              <p:cNvSpPr/>
              <p:nvPr/>
            </p:nvSpPr>
            <p:spPr>
              <a:xfrm>
                <a:off x="457200" y="3210557"/>
                <a:ext cx="514400" cy="144016"/>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78E63ED1-7EB6-7426-648D-83C18EA5D186}"/>
                  </a:ext>
                </a:extLst>
              </p:cNvPr>
              <p:cNvSpPr/>
              <p:nvPr/>
            </p:nvSpPr>
            <p:spPr>
              <a:xfrm>
                <a:off x="1030433" y="3212976"/>
                <a:ext cx="674419" cy="144016"/>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56786603-D299-A201-BC7A-19C8CE540BE4}"/>
                  </a:ext>
                </a:extLst>
              </p:cNvPr>
              <p:cNvSpPr/>
              <p:nvPr/>
            </p:nvSpPr>
            <p:spPr>
              <a:xfrm>
                <a:off x="1763686" y="3212976"/>
                <a:ext cx="514400" cy="144016"/>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E2A83D46-BFE3-DB5E-060F-3485DEB81BB5}"/>
                  </a:ext>
                </a:extLst>
              </p:cNvPr>
              <p:cNvSpPr/>
              <p:nvPr/>
            </p:nvSpPr>
            <p:spPr>
              <a:xfrm>
                <a:off x="1259632" y="4221088"/>
                <a:ext cx="216024" cy="216024"/>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弧 9">
                <a:extLst>
                  <a:ext uri="{FF2B5EF4-FFF2-40B4-BE49-F238E27FC236}">
                    <a16:creationId xmlns:a16="http://schemas.microsoft.com/office/drawing/2014/main" id="{BB20474E-69FB-0A62-97EA-FE08910F769F}"/>
                  </a:ext>
                </a:extLst>
              </p:cNvPr>
              <p:cNvSpPr/>
              <p:nvPr/>
            </p:nvSpPr>
            <p:spPr>
              <a:xfrm rot="18891299">
                <a:off x="626973" y="3410619"/>
                <a:ext cx="1481336" cy="147616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 name="円弧 11">
                <a:extLst>
                  <a:ext uri="{FF2B5EF4-FFF2-40B4-BE49-F238E27FC236}">
                    <a16:creationId xmlns:a16="http://schemas.microsoft.com/office/drawing/2014/main" id="{21348D2B-5281-371F-16A3-EBE8E336AAAC}"/>
                  </a:ext>
                </a:extLst>
              </p:cNvPr>
              <p:cNvSpPr/>
              <p:nvPr/>
            </p:nvSpPr>
            <p:spPr>
              <a:xfrm rot="18891299">
                <a:off x="841304" y="3606012"/>
                <a:ext cx="1052679" cy="104900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 name="円弧 12">
                <a:extLst>
                  <a:ext uri="{FF2B5EF4-FFF2-40B4-BE49-F238E27FC236}">
                    <a16:creationId xmlns:a16="http://schemas.microsoft.com/office/drawing/2014/main" id="{E070ABC9-C987-E2C2-7AD3-8BA6A6D830AC}"/>
                  </a:ext>
                </a:extLst>
              </p:cNvPr>
              <p:cNvSpPr/>
              <p:nvPr/>
            </p:nvSpPr>
            <p:spPr>
              <a:xfrm rot="18891299">
                <a:off x="1018352" y="3800631"/>
                <a:ext cx="698576" cy="696138"/>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 name="円弧 13">
                <a:extLst>
                  <a:ext uri="{FF2B5EF4-FFF2-40B4-BE49-F238E27FC236}">
                    <a16:creationId xmlns:a16="http://schemas.microsoft.com/office/drawing/2014/main" id="{15C86CBF-3F1C-1B8E-018D-3354D7D0583E}"/>
                  </a:ext>
                </a:extLst>
              </p:cNvPr>
              <p:cNvSpPr/>
              <p:nvPr/>
            </p:nvSpPr>
            <p:spPr>
              <a:xfrm rot="18891299">
                <a:off x="1113707" y="3987169"/>
                <a:ext cx="507867" cy="506095"/>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31" name="グループ化 30">
                <a:extLst>
                  <a:ext uri="{FF2B5EF4-FFF2-40B4-BE49-F238E27FC236}">
                    <a16:creationId xmlns:a16="http://schemas.microsoft.com/office/drawing/2014/main" id="{84779414-7BBB-4F21-9DA5-8D99FA0E1090}"/>
                  </a:ext>
                </a:extLst>
              </p:cNvPr>
              <p:cNvGrpSpPr/>
              <p:nvPr/>
            </p:nvGrpSpPr>
            <p:grpSpPr>
              <a:xfrm>
                <a:off x="33953" y="2109741"/>
                <a:ext cx="1938063" cy="1944853"/>
                <a:chOff x="33953" y="2109741"/>
                <a:chExt cx="1938063" cy="1944853"/>
              </a:xfrm>
            </p:grpSpPr>
            <p:grpSp>
              <p:nvGrpSpPr>
                <p:cNvPr id="22" name="グループ化 21">
                  <a:extLst>
                    <a:ext uri="{FF2B5EF4-FFF2-40B4-BE49-F238E27FC236}">
                      <a16:creationId xmlns:a16="http://schemas.microsoft.com/office/drawing/2014/main" id="{995F1E49-FD7D-B652-AA69-66219CAB88A4}"/>
                    </a:ext>
                  </a:extLst>
                </p:cNvPr>
                <p:cNvGrpSpPr/>
                <p:nvPr/>
              </p:nvGrpSpPr>
              <p:grpSpPr>
                <a:xfrm>
                  <a:off x="269263" y="2295906"/>
                  <a:ext cx="1476164" cy="1481336"/>
                  <a:chOff x="247837" y="2271209"/>
                  <a:chExt cx="1476164" cy="1481336"/>
                </a:xfrm>
              </p:grpSpPr>
              <p:sp>
                <p:nvSpPr>
                  <p:cNvPr id="16" name="円弧 15">
                    <a:extLst>
                      <a:ext uri="{FF2B5EF4-FFF2-40B4-BE49-F238E27FC236}">
                        <a16:creationId xmlns:a16="http://schemas.microsoft.com/office/drawing/2014/main" id="{0760FC73-ED0D-FD32-6D08-D4CDB32E66CA}"/>
                      </a:ext>
                    </a:extLst>
                  </p:cNvPr>
                  <p:cNvSpPr/>
                  <p:nvPr/>
                </p:nvSpPr>
                <p:spPr>
                  <a:xfrm rot="18891299">
                    <a:off x="245251" y="227379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2531371E-7CD6-5335-8F6B-F4E280B13EC7}"/>
                      </a:ext>
                    </a:extLst>
                  </p:cNvPr>
                  <p:cNvGrpSpPr/>
                  <p:nvPr/>
                </p:nvGrpSpPr>
                <p:grpSpPr>
                  <a:xfrm>
                    <a:off x="461420" y="2467350"/>
                    <a:ext cx="1049004" cy="1052679"/>
                    <a:chOff x="461420" y="2467350"/>
                    <a:chExt cx="1049004" cy="1052679"/>
                  </a:xfrm>
                </p:grpSpPr>
                <p:sp>
                  <p:nvSpPr>
                    <p:cNvPr id="17" name="円弧 16">
                      <a:extLst>
                        <a:ext uri="{FF2B5EF4-FFF2-40B4-BE49-F238E27FC236}">
                          <a16:creationId xmlns:a16="http://schemas.microsoft.com/office/drawing/2014/main" id="{0622FC95-10E3-6947-D6AB-2F92413ED36F}"/>
                        </a:ext>
                      </a:extLst>
                    </p:cNvPr>
                    <p:cNvSpPr/>
                    <p:nvPr/>
                  </p:nvSpPr>
                  <p:spPr>
                    <a:xfrm rot="18891299">
                      <a:off x="459582" y="246918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 name="円弧 17">
                      <a:extLst>
                        <a:ext uri="{FF2B5EF4-FFF2-40B4-BE49-F238E27FC236}">
                          <a16:creationId xmlns:a16="http://schemas.microsoft.com/office/drawing/2014/main" id="{C4EF1967-E529-C5E0-8016-4A41B2862ABB}"/>
                        </a:ext>
                      </a:extLst>
                    </p:cNvPr>
                    <p:cNvSpPr/>
                    <p:nvPr/>
                  </p:nvSpPr>
                  <p:spPr>
                    <a:xfrm rot="18891299">
                      <a:off x="636630" y="266380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 name="円弧 18">
                      <a:extLst>
                        <a:ext uri="{FF2B5EF4-FFF2-40B4-BE49-F238E27FC236}">
                          <a16:creationId xmlns:a16="http://schemas.microsoft.com/office/drawing/2014/main" id="{FE2B6E1D-10DD-1B3D-FA40-74CD97B69ECB}"/>
                        </a:ext>
                      </a:extLst>
                    </p:cNvPr>
                    <p:cNvSpPr/>
                    <p:nvPr/>
                  </p:nvSpPr>
                  <p:spPr>
                    <a:xfrm rot="18891299">
                      <a:off x="731985" y="285034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 name="円弧 19">
                      <a:extLst>
                        <a:ext uri="{FF2B5EF4-FFF2-40B4-BE49-F238E27FC236}">
                          <a16:creationId xmlns:a16="http://schemas.microsoft.com/office/drawing/2014/main" id="{E3390D05-5A43-35EC-43C0-95203150A1D3}"/>
                        </a:ext>
                      </a:extLst>
                    </p:cNvPr>
                    <p:cNvSpPr/>
                    <p:nvPr/>
                  </p:nvSpPr>
                  <p:spPr>
                    <a:xfrm rot="18891299">
                      <a:off x="838404" y="302211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30" name="円弧 29">
                  <a:extLst>
                    <a:ext uri="{FF2B5EF4-FFF2-40B4-BE49-F238E27FC236}">
                      <a16:creationId xmlns:a16="http://schemas.microsoft.com/office/drawing/2014/main" id="{39A804FC-BB40-BE19-89DD-292741A44760}"/>
                    </a:ext>
                  </a:extLst>
                </p:cNvPr>
                <p:cNvSpPr/>
                <p:nvPr/>
              </p:nvSpPr>
              <p:spPr>
                <a:xfrm rot="18891299">
                  <a:off x="30558" y="2113136"/>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32" name="グループ化 31">
                <a:extLst>
                  <a:ext uri="{FF2B5EF4-FFF2-40B4-BE49-F238E27FC236}">
                    <a16:creationId xmlns:a16="http://schemas.microsoft.com/office/drawing/2014/main" id="{0A1BD20E-3B23-4394-A582-2041DC0AFFA1}"/>
                  </a:ext>
                </a:extLst>
              </p:cNvPr>
              <p:cNvGrpSpPr/>
              <p:nvPr/>
            </p:nvGrpSpPr>
            <p:grpSpPr>
              <a:xfrm>
                <a:off x="760697" y="2114514"/>
                <a:ext cx="1938063" cy="1944853"/>
                <a:chOff x="33953" y="2109741"/>
                <a:chExt cx="1938063" cy="1944853"/>
              </a:xfrm>
            </p:grpSpPr>
            <p:grpSp>
              <p:nvGrpSpPr>
                <p:cNvPr id="33" name="グループ化 32">
                  <a:extLst>
                    <a:ext uri="{FF2B5EF4-FFF2-40B4-BE49-F238E27FC236}">
                      <a16:creationId xmlns:a16="http://schemas.microsoft.com/office/drawing/2014/main" id="{75C16A68-6D55-3942-2CC8-D51E768154D4}"/>
                    </a:ext>
                  </a:extLst>
                </p:cNvPr>
                <p:cNvGrpSpPr/>
                <p:nvPr/>
              </p:nvGrpSpPr>
              <p:grpSpPr>
                <a:xfrm>
                  <a:off x="269263" y="2295906"/>
                  <a:ext cx="1476164" cy="1481336"/>
                  <a:chOff x="247837" y="2271209"/>
                  <a:chExt cx="1476164" cy="1481336"/>
                </a:xfrm>
              </p:grpSpPr>
              <p:sp>
                <p:nvSpPr>
                  <p:cNvPr id="35" name="円弧 34">
                    <a:extLst>
                      <a:ext uri="{FF2B5EF4-FFF2-40B4-BE49-F238E27FC236}">
                        <a16:creationId xmlns:a16="http://schemas.microsoft.com/office/drawing/2014/main" id="{25853588-A51D-92D4-9D48-FB0F402D4EB2}"/>
                      </a:ext>
                    </a:extLst>
                  </p:cNvPr>
                  <p:cNvSpPr/>
                  <p:nvPr/>
                </p:nvSpPr>
                <p:spPr>
                  <a:xfrm rot="18891299">
                    <a:off x="245251" y="227379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36" name="グループ化 35">
                    <a:extLst>
                      <a:ext uri="{FF2B5EF4-FFF2-40B4-BE49-F238E27FC236}">
                        <a16:creationId xmlns:a16="http://schemas.microsoft.com/office/drawing/2014/main" id="{FF6B3C8A-2EA9-022D-36F9-81E35AF9E30B}"/>
                      </a:ext>
                    </a:extLst>
                  </p:cNvPr>
                  <p:cNvGrpSpPr/>
                  <p:nvPr/>
                </p:nvGrpSpPr>
                <p:grpSpPr>
                  <a:xfrm>
                    <a:off x="461420" y="2467350"/>
                    <a:ext cx="1049004" cy="1052679"/>
                    <a:chOff x="461420" y="2467350"/>
                    <a:chExt cx="1049004" cy="1052679"/>
                  </a:xfrm>
                </p:grpSpPr>
                <p:sp>
                  <p:nvSpPr>
                    <p:cNvPr id="37" name="円弧 36">
                      <a:extLst>
                        <a:ext uri="{FF2B5EF4-FFF2-40B4-BE49-F238E27FC236}">
                          <a16:creationId xmlns:a16="http://schemas.microsoft.com/office/drawing/2014/main" id="{FA675F28-E90D-6831-F3E3-EF21A626C8FE}"/>
                        </a:ext>
                      </a:extLst>
                    </p:cNvPr>
                    <p:cNvSpPr/>
                    <p:nvPr/>
                  </p:nvSpPr>
                  <p:spPr>
                    <a:xfrm rot="18891299">
                      <a:off x="459582" y="246918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8" name="円弧 37">
                      <a:extLst>
                        <a:ext uri="{FF2B5EF4-FFF2-40B4-BE49-F238E27FC236}">
                          <a16:creationId xmlns:a16="http://schemas.microsoft.com/office/drawing/2014/main" id="{869FF73D-1EDF-5567-C5CD-3DB81B0EBAD0}"/>
                        </a:ext>
                      </a:extLst>
                    </p:cNvPr>
                    <p:cNvSpPr/>
                    <p:nvPr/>
                  </p:nvSpPr>
                  <p:spPr>
                    <a:xfrm rot="18891299">
                      <a:off x="636630" y="266380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9" name="円弧 38">
                      <a:extLst>
                        <a:ext uri="{FF2B5EF4-FFF2-40B4-BE49-F238E27FC236}">
                          <a16:creationId xmlns:a16="http://schemas.microsoft.com/office/drawing/2014/main" id="{9CE3A2A7-5C25-55F3-5F69-FAC93843F9B9}"/>
                        </a:ext>
                      </a:extLst>
                    </p:cNvPr>
                    <p:cNvSpPr/>
                    <p:nvPr/>
                  </p:nvSpPr>
                  <p:spPr>
                    <a:xfrm rot="18891299">
                      <a:off x="731985" y="285034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0" name="円弧 39">
                      <a:extLst>
                        <a:ext uri="{FF2B5EF4-FFF2-40B4-BE49-F238E27FC236}">
                          <a16:creationId xmlns:a16="http://schemas.microsoft.com/office/drawing/2014/main" id="{22D50917-CB71-786E-930C-95B939A39EA1}"/>
                        </a:ext>
                      </a:extLst>
                    </p:cNvPr>
                    <p:cNvSpPr/>
                    <p:nvPr/>
                  </p:nvSpPr>
                  <p:spPr>
                    <a:xfrm rot="18891299">
                      <a:off x="838404" y="302211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34" name="円弧 33">
                  <a:extLst>
                    <a:ext uri="{FF2B5EF4-FFF2-40B4-BE49-F238E27FC236}">
                      <a16:creationId xmlns:a16="http://schemas.microsoft.com/office/drawing/2014/main" id="{9179BBB6-15E9-C75D-D0C0-81352273ACC5}"/>
                    </a:ext>
                  </a:extLst>
                </p:cNvPr>
                <p:cNvSpPr/>
                <p:nvPr/>
              </p:nvSpPr>
              <p:spPr>
                <a:xfrm rot="18891299">
                  <a:off x="30558" y="2113136"/>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42" name="上矢印 41">
                <a:extLst>
                  <a:ext uri="{FF2B5EF4-FFF2-40B4-BE49-F238E27FC236}">
                    <a16:creationId xmlns:a16="http://schemas.microsoft.com/office/drawing/2014/main" id="{B7F4209E-6D62-7E15-D9BA-CD7048361D8D}"/>
                  </a:ext>
                </a:extLst>
              </p:cNvPr>
              <p:cNvSpPr/>
              <p:nvPr/>
            </p:nvSpPr>
            <p:spPr>
              <a:xfrm rot="20419390">
                <a:off x="1061206" y="3367195"/>
                <a:ext cx="209003" cy="811551"/>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上矢印 60">
                <a:extLst>
                  <a:ext uri="{FF2B5EF4-FFF2-40B4-BE49-F238E27FC236}">
                    <a16:creationId xmlns:a16="http://schemas.microsoft.com/office/drawing/2014/main" id="{3C9642F6-69C2-790D-C1F7-DFD34CC811B6}"/>
                  </a:ext>
                </a:extLst>
              </p:cNvPr>
              <p:cNvSpPr/>
              <p:nvPr/>
            </p:nvSpPr>
            <p:spPr>
              <a:xfrm rot="1180610" flipH="1">
                <a:off x="1468655" y="3358056"/>
                <a:ext cx="209003" cy="811551"/>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5" name="グループ化 104">
              <a:extLst>
                <a:ext uri="{FF2B5EF4-FFF2-40B4-BE49-F238E27FC236}">
                  <a16:creationId xmlns:a16="http://schemas.microsoft.com/office/drawing/2014/main" id="{44111B9A-598F-C382-CF59-C308ACFEC06C}"/>
                </a:ext>
              </a:extLst>
            </p:cNvPr>
            <p:cNvGrpSpPr/>
            <p:nvPr/>
          </p:nvGrpSpPr>
          <p:grpSpPr>
            <a:xfrm rot="19876706">
              <a:off x="6716203" y="4814519"/>
              <a:ext cx="1476164" cy="1853196"/>
              <a:chOff x="6062839" y="4730166"/>
              <a:chExt cx="1476164" cy="1853196"/>
            </a:xfrm>
          </p:grpSpPr>
          <p:sp>
            <p:nvSpPr>
              <p:cNvPr id="76" name="円弧 75">
                <a:extLst>
                  <a:ext uri="{FF2B5EF4-FFF2-40B4-BE49-F238E27FC236}">
                    <a16:creationId xmlns:a16="http://schemas.microsoft.com/office/drawing/2014/main" id="{BFEEEE3C-27E5-A6CB-9242-67137FBA7CE4}"/>
                  </a:ext>
                </a:extLst>
              </p:cNvPr>
              <p:cNvSpPr/>
              <p:nvPr/>
            </p:nvSpPr>
            <p:spPr>
              <a:xfrm rot="18891299">
                <a:off x="6060253" y="5104612"/>
                <a:ext cx="1481336" cy="147616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104" name="グループ化 103">
                <a:extLst>
                  <a:ext uri="{FF2B5EF4-FFF2-40B4-BE49-F238E27FC236}">
                    <a16:creationId xmlns:a16="http://schemas.microsoft.com/office/drawing/2014/main" id="{663947D5-6970-5345-130A-7C7435ABD9ED}"/>
                  </a:ext>
                </a:extLst>
              </p:cNvPr>
              <p:cNvGrpSpPr/>
              <p:nvPr/>
            </p:nvGrpSpPr>
            <p:grpSpPr>
              <a:xfrm>
                <a:off x="6276422" y="4730166"/>
                <a:ext cx="1049004" cy="1620680"/>
                <a:chOff x="6276422" y="4730166"/>
                <a:chExt cx="1049004" cy="1620680"/>
              </a:xfrm>
            </p:grpSpPr>
            <p:sp>
              <p:nvSpPr>
                <p:cNvPr id="77" name="円弧 76">
                  <a:extLst>
                    <a:ext uri="{FF2B5EF4-FFF2-40B4-BE49-F238E27FC236}">
                      <a16:creationId xmlns:a16="http://schemas.microsoft.com/office/drawing/2014/main" id="{C526E692-0575-0F41-0CE9-B66246B390F7}"/>
                    </a:ext>
                  </a:extLst>
                </p:cNvPr>
                <p:cNvSpPr/>
                <p:nvPr/>
              </p:nvSpPr>
              <p:spPr>
                <a:xfrm rot="18891299">
                  <a:off x="6274584" y="5300005"/>
                  <a:ext cx="1052679" cy="104900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8" name="円弧 77">
                  <a:extLst>
                    <a:ext uri="{FF2B5EF4-FFF2-40B4-BE49-F238E27FC236}">
                      <a16:creationId xmlns:a16="http://schemas.microsoft.com/office/drawing/2014/main" id="{29F02C98-8B44-5254-8E17-06EC6B46E7F4}"/>
                    </a:ext>
                  </a:extLst>
                </p:cNvPr>
                <p:cNvSpPr/>
                <p:nvPr/>
              </p:nvSpPr>
              <p:spPr>
                <a:xfrm rot="18891299">
                  <a:off x="6451632" y="5494624"/>
                  <a:ext cx="698576" cy="696138"/>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9" name="円弧 78">
                  <a:extLst>
                    <a:ext uri="{FF2B5EF4-FFF2-40B4-BE49-F238E27FC236}">
                      <a16:creationId xmlns:a16="http://schemas.microsoft.com/office/drawing/2014/main" id="{81A4EE03-B076-670B-CB80-55EA8AFAED81}"/>
                    </a:ext>
                  </a:extLst>
                </p:cNvPr>
                <p:cNvSpPr/>
                <p:nvPr/>
              </p:nvSpPr>
              <p:spPr>
                <a:xfrm rot="18891299">
                  <a:off x="6546987" y="5681162"/>
                  <a:ext cx="507867" cy="506095"/>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82" name="上矢印 81">
                  <a:extLst>
                    <a:ext uri="{FF2B5EF4-FFF2-40B4-BE49-F238E27FC236}">
                      <a16:creationId xmlns:a16="http://schemas.microsoft.com/office/drawing/2014/main" id="{C663D118-A20B-8BCA-EA7C-CC8FD0A5FEF4}"/>
                    </a:ext>
                  </a:extLst>
                </p:cNvPr>
                <p:cNvSpPr/>
                <p:nvPr/>
              </p:nvSpPr>
              <p:spPr>
                <a:xfrm rot="20671168">
                  <a:off x="6561500" y="4730166"/>
                  <a:ext cx="174074" cy="1112485"/>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上矢印 82">
                  <a:extLst>
                    <a:ext uri="{FF2B5EF4-FFF2-40B4-BE49-F238E27FC236}">
                      <a16:creationId xmlns:a16="http://schemas.microsoft.com/office/drawing/2014/main" id="{9F16622D-D4E6-3315-0A61-AB13ABAED825}"/>
                    </a:ext>
                  </a:extLst>
                </p:cNvPr>
                <p:cNvSpPr/>
                <p:nvPr/>
              </p:nvSpPr>
              <p:spPr>
                <a:xfrm rot="1180610" flipH="1">
                  <a:off x="6901935" y="5052049"/>
                  <a:ext cx="209003" cy="811551"/>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106" name="円弧 105">
              <a:extLst>
                <a:ext uri="{FF2B5EF4-FFF2-40B4-BE49-F238E27FC236}">
                  <a16:creationId xmlns:a16="http://schemas.microsoft.com/office/drawing/2014/main" id="{8E888CCE-6C7A-BAAE-89DA-64440B642C75}"/>
                </a:ext>
              </a:extLst>
            </p:cNvPr>
            <p:cNvSpPr/>
            <p:nvPr/>
          </p:nvSpPr>
          <p:spPr>
            <a:xfrm rot="17168005">
              <a:off x="6592023" y="4980171"/>
              <a:ext cx="1796113" cy="1789842"/>
            </a:xfrm>
            <a:prstGeom prst="arc">
              <a:avLst>
                <a:gd name="adj1" fmla="val 16200000"/>
                <a:gd name="adj2" fmla="val 18949401"/>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24378769-1BE3-50C6-9DBF-87546C8B8C70}"/>
                </a:ext>
              </a:extLst>
            </p:cNvPr>
            <p:cNvGrpSpPr/>
            <p:nvPr/>
          </p:nvGrpSpPr>
          <p:grpSpPr>
            <a:xfrm>
              <a:off x="3620378" y="877899"/>
              <a:ext cx="5259139" cy="5453152"/>
              <a:chOff x="3620378" y="877899"/>
              <a:chExt cx="5259139" cy="5453152"/>
            </a:xfrm>
          </p:grpSpPr>
          <p:sp>
            <p:nvSpPr>
              <p:cNvPr id="6" name="正方形/長方形 5">
                <a:extLst>
                  <a:ext uri="{FF2B5EF4-FFF2-40B4-BE49-F238E27FC236}">
                    <a16:creationId xmlns:a16="http://schemas.microsoft.com/office/drawing/2014/main" id="{13C43816-B1C3-00F3-233F-8FAD7F52434F}"/>
                  </a:ext>
                </a:extLst>
              </p:cNvPr>
              <p:cNvSpPr/>
              <p:nvPr/>
            </p:nvSpPr>
            <p:spPr>
              <a:xfrm>
                <a:off x="3664124" y="1300683"/>
                <a:ext cx="1820886" cy="1080120"/>
              </a:xfrm>
              <a:prstGeom prst="rect">
                <a:avLst/>
              </a:prstGeom>
              <a:gradFill flip="none" rotWithShape="1">
                <a:gsLst>
                  <a:gs pos="23000">
                    <a:schemeClr val="accent6">
                      <a:lumMod val="20000"/>
                      <a:lumOff val="80000"/>
                    </a:schemeClr>
                  </a:gs>
                  <a:gs pos="0">
                    <a:schemeClr val="accent6"/>
                  </a:gs>
                  <a:gs pos="52016">
                    <a:schemeClr val="accent6"/>
                  </a:gs>
                  <a:gs pos="75000">
                    <a:schemeClr val="accent6">
                      <a:lumMod val="20000"/>
                      <a:lumOff val="80000"/>
                    </a:schemeClr>
                  </a:gs>
                  <a:gs pos="100000">
                    <a:schemeClr val="accent6"/>
                  </a:gs>
                </a:gsLst>
                <a:lin ang="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689C9E59-76C7-5D71-F8E5-A1C3A55E6488}"/>
                  </a:ext>
                </a:extLst>
              </p:cNvPr>
              <p:cNvSpPr/>
              <p:nvPr/>
            </p:nvSpPr>
            <p:spPr>
              <a:xfrm>
                <a:off x="6200371" y="3772033"/>
                <a:ext cx="1820886" cy="15790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7880E5D2-A779-B3A0-36DD-6D75F954477C}"/>
                  </a:ext>
                </a:extLst>
              </p:cNvPr>
              <p:cNvSpPr/>
              <p:nvPr/>
            </p:nvSpPr>
            <p:spPr>
              <a:xfrm>
                <a:off x="6192413" y="5103685"/>
                <a:ext cx="514400" cy="144016"/>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a:extLst>
                  <a:ext uri="{FF2B5EF4-FFF2-40B4-BE49-F238E27FC236}">
                    <a16:creationId xmlns:a16="http://schemas.microsoft.com/office/drawing/2014/main" id="{7641360E-C1ED-FFE4-AAD1-86401BC50F7E}"/>
                  </a:ext>
                </a:extLst>
              </p:cNvPr>
              <p:cNvSpPr/>
              <p:nvPr/>
            </p:nvSpPr>
            <p:spPr>
              <a:xfrm>
                <a:off x="6765646" y="5106104"/>
                <a:ext cx="674419" cy="144016"/>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376BD2EB-795C-84AB-26C7-D4598AE3B83E}"/>
                  </a:ext>
                </a:extLst>
              </p:cNvPr>
              <p:cNvSpPr/>
              <p:nvPr/>
            </p:nvSpPr>
            <p:spPr>
              <a:xfrm>
                <a:off x="7498899" y="5106104"/>
                <a:ext cx="514400" cy="144016"/>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a:extLst>
                  <a:ext uri="{FF2B5EF4-FFF2-40B4-BE49-F238E27FC236}">
                    <a16:creationId xmlns:a16="http://schemas.microsoft.com/office/drawing/2014/main" id="{4A4E0F37-0D2A-AB90-FDA2-5BFF42E0C3CE}"/>
                  </a:ext>
                </a:extLst>
              </p:cNvPr>
              <p:cNvSpPr/>
              <p:nvPr/>
            </p:nvSpPr>
            <p:spPr>
              <a:xfrm>
                <a:off x="7527143" y="6115027"/>
                <a:ext cx="216024" cy="216024"/>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0" name="グループ化 79">
                <a:extLst>
                  <a:ext uri="{FF2B5EF4-FFF2-40B4-BE49-F238E27FC236}">
                    <a16:creationId xmlns:a16="http://schemas.microsoft.com/office/drawing/2014/main" id="{56AEC4AA-5147-C8AD-02FC-3D00B060B69E}"/>
                  </a:ext>
                </a:extLst>
              </p:cNvPr>
              <p:cNvGrpSpPr/>
              <p:nvPr/>
            </p:nvGrpSpPr>
            <p:grpSpPr>
              <a:xfrm>
                <a:off x="5762861" y="4089397"/>
                <a:ext cx="1938063" cy="1944853"/>
                <a:chOff x="33953" y="2109741"/>
                <a:chExt cx="1938063" cy="1944853"/>
              </a:xfrm>
            </p:grpSpPr>
            <p:grpSp>
              <p:nvGrpSpPr>
                <p:cNvPr id="94" name="グループ化 93">
                  <a:extLst>
                    <a:ext uri="{FF2B5EF4-FFF2-40B4-BE49-F238E27FC236}">
                      <a16:creationId xmlns:a16="http://schemas.microsoft.com/office/drawing/2014/main" id="{5FAB51E0-AFDF-AC7A-70AC-18BB6B9C0A46}"/>
                    </a:ext>
                  </a:extLst>
                </p:cNvPr>
                <p:cNvGrpSpPr/>
                <p:nvPr/>
              </p:nvGrpSpPr>
              <p:grpSpPr>
                <a:xfrm>
                  <a:off x="269263" y="2295906"/>
                  <a:ext cx="1476164" cy="1481336"/>
                  <a:chOff x="247837" y="2271209"/>
                  <a:chExt cx="1476164" cy="1481336"/>
                </a:xfrm>
              </p:grpSpPr>
              <p:sp>
                <p:nvSpPr>
                  <p:cNvPr id="96" name="円弧 95">
                    <a:extLst>
                      <a:ext uri="{FF2B5EF4-FFF2-40B4-BE49-F238E27FC236}">
                        <a16:creationId xmlns:a16="http://schemas.microsoft.com/office/drawing/2014/main" id="{8111410F-328C-9F28-03FE-76132789497A}"/>
                      </a:ext>
                    </a:extLst>
                  </p:cNvPr>
                  <p:cNvSpPr/>
                  <p:nvPr/>
                </p:nvSpPr>
                <p:spPr>
                  <a:xfrm rot="18891299">
                    <a:off x="245251" y="2273795"/>
                    <a:ext cx="1481336" cy="1476164"/>
                  </a:xfrm>
                  <a:prstGeom prst="arc">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97" name="グループ化 96">
                    <a:extLst>
                      <a:ext uri="{FF2B5EF4-FFF2-40B4-BE49-F238E27FC236}">
                        <a16:creationId xmlns:a16="http://schemas.microsoft.com/office/drawing/2014/main" id="{9AAD4034-9D29-E765-BDD1-D5EB16900F78}"/>
                      </a:ext>
                    </a:extLst>
                  </p:cNvPr>
                  <p:cNvGrpSpPr/>
                  <p:nvPr/>
                </p:nvGrpSpPr>
                <p:grpSpPr>
                  <a:xfrm>
                    <a:off x="461420" y="2467350"/>
                    <a:ext cx="1049004" cy="1052679"/>
                    <a:chOff x="461420" y="2467350"/>
                    <a:chExt cx="1049004" cy="1052679"/>
                  </a:xfrm>
                </p:grpSpPr>
                <p:sp>
                  <p:nvSpPr>
                    <p:cNvPr id="98" name="円弧 97">
                      <a:extLst>
                        <a:ext uri="{FF2B5EF4-FFF2-40B4-BE49-F238E27FC236}">
                          <a16:creationId xmlns:a16="http://schemas.microsoft.com/office/drawing/2014/main" id="{8998CDA3-7695-F290-E21D-393189F56BBF}"/>
                        </a:ext>
                      </a:extLst>
                    </p:cNvPr>
                    <p:cNvSpPr/>
                    <p:nvPr/>
                  </p:nvSpPr>
                  <p:spPr>
                    <a:xfrm rot="18891299">
                      <a:off x="459582" y="2469188"/>
                      <a:ext cx="1052679" cy="1049004"/>
                    </a:xfrm>
                    <a:prstGeom prst="arc">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9" name="円弧 98">
                      <a:extLst>
                        <a:ext uri="{FF2B5EF4-FFF2-40B4-BE49-F238E27FC236}">
                          <a16:creationId xmlns:a16="http://schemas.microsoft.com/office/drawing/2014/main" id="{E9EB4886-3659-2C92-DC5A-C5BDC3382FC0}"/>
                        </a:ext>
                      </a:extLst>
                    </p:cNvPr>
                    <p:cNvSpPr/>
                    <p:nvPr/>
                  </p:nvSpPr>
                  <p:spPr>
                    <a:xfrm rot="18891299">
                      <a:off x="636630" y="2663807"/>
                      <a:ext cx="698576" cy="696138"/>
                    </a:xfrm>
                    <a:prstGeom prst="arc">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0" name="円弧 99">
                      <a:extLst>
                        <a:ext uri="{FF2B5EF4-FFF2-40B4-BE49-F238E27FC236}">
                          <a16:creationId xmlns:a16="http://schemas.microsoft.com/office/drawing/2014/main" id="{0C2E6BD9-B261-169B-4236-BA3BD8ED8867}"/>
                        </a:ext>
                      </a:extLst>
                    </p:cNvPr>
                    <p:cNvSpPr/>
                    <p:nvPr/>
                  </p:nvSpPr>
                  <p:spPr>
                    <a:xfrm rot="18891299">
                      <a:off x="731985" y="2850345"/>
                      <a:ext cx="507867" cy="506095"/>
                    </a:xfrm>
                    <a:prstGeom prst="arc">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1" name="円弧 100">
                      <a:extLst>
                        <a:ext uri="{FF2B5EF4-FFF2-40B4-BE49-F238E27FC236}">
                          <a16:creationId xmlns:a16="http://schemas.microsoft.com/office/drawing/2014/main" id="{5E5A4395-6C38-4AB4-43D0-7591D5BA6733}"/>
                        </a:ext>
                      </a:extLst>
                    </p:cNvPr>
                    <p:cNvSpPr/>
                    <p:nvPr/>
                  </p:nvSpPr>
                  <p:spPr>
                    <a:xfrm rot="18891299">
                      <a:off x="838404" y="3022116"/>
                      <a:ext cx="286310" cy="285311"/>
                    </a:xfrm>
                    <a:prstGeom prst="arc">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95" name="円弧 94">
                  <a:extLst>
                    <a:ext uri="{FF2B5EF4-FFF2-40B4-BE49-F238E27FC236}">
                      <a16:creationId xmlns:a16="http://schemas.microsoft.com/office/drawing/2014/main" id="{BB0C7CD7-91FA-3D4D-E836-A683D90A74D6}"/>
                    </a:ext>
                  </a:extLst>
                </p:cNvPr>
                <p:cNvSpPr/>
                <p:nvPr/>
              </p:nvSpPr>
              <p:spPr>
                <a:xfrm rot="18891299">
                  <a:off x="30558" y="2113136"/>
                  <a:ext cx="1944853" cy="1938063"/>
                </a:xfrm>
                <a:prstGeom prst="arc">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81" name="グループ化 80">
                <a:extLst>
                  <a:ext uri="{FF2B5EF4-FFF2-40B4-BE49-F238E27FC236}">
                    <a16:creationId xmlns:a16="http://schemas.microsoft.com/office/drawing/2014/main" id="{9BCAAC30-0ABD-7C6A-F5CA-97355F65DC6B}"/>
                  </a:ext>
                </a:extLst>
              </p:cNvPr>
              <p:cNvGrpSpPr/>
              <p:nvPr/>
            </p:nvGrpSpPr>
            <p:grpSpPr>
              <a:xfrm>
                <a:off x="6495230" y="3964519"/>
                <a:ext cx="1938063" cy="1944853"/>
                <a:chOff x="33953" y="2109741"/>
                <a:chExt cx="1938063" cy="1944853"/>
              </a:xfrm>
            </p:grpSpPr>
            <p:grpSp>
              <p:nvGrpSpPr>
                <p:cNvPr id="86" name="グループ化 85">
                  <a:extLst>
                    <a:ext uri="{FF2B5EF4-FFF2-40B4-BE49-F238E27FC236}">
                      <a16:creationId xmlns:a16="http://schemas.microsoft.com/office/drawing/2014/main" id="{7D4F27A8-C508-E1CC-D54E-320926A5341B}"/>
                    </a:ext>
                  </a:extLst>
                </p:cNvPr>
                <p:cNvGrpSpPr/>
                <p:nvPr/>
              </p:nvGrpSpPr>
              <p:grpSpPr>
                <a:xfrm>
                  <a:off x="269263" y="2295906"/>
                  <a:ext cx="1476164" cy="1481336"/>
                  <a:chOff x="247837" y="2271209"/>
                  <a:chExt cx="1476164" cy="1481336"/>
                </a:xfrm>
              </p:grpSpPr>
              <p:sp>
                <p:nvSpPr>
                  <p:cNvPr id="88" name="円弧 87">
                    <a:extLst>
                      <a:ext uri="{FF2B5EF4-FFF2-40B4-BE49-F238E27FC236}">
                        <a16:creationId xmlns:a16="http://schemas.microsoft.com/office/drawing/2014/main" id="{846D63BB-9626-09C7-10CD-AF109ADE6B8A}"/>
                      </a:ext>
                    </a:extLst>
                  </p:cNvPr>
                  <p:cNvSpPr/>
                  <p:nvPr/>
                </p:nvSpPr>
                <p:spPr>
                  <a:xfrm rot="18891299">
                    <a:off x="245251" y="227379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89" name="グループ化 88">
                    <a:extLst>
                      <a:ext uri="{FF2B5EF4-FFF2-40B4-BE49-F238E27FC236}">
                        <a16:creationId xmlns:a16="http://schemas.microsoft.com/office/drawing/2014/main" id="{B6BC8D07-811F-4BB2-262B-4BF5CD3D0E68}"/>
                      </a:ext>
                    </a:extLst>
                  </p:cNvPr>
                  <p:cNvGrpSpPr/>
                  <p:nvPr/>
                </p:nvGrpSpPr>
                <p:grpSpPr>
                  <a:xfrm>
                    <a:off x="461420" y="2467350"/>
                    <a:ext cx="1049004" cy="1052679"/>
                    <a:chOff x="461420" y="2467350"/>
                    <a:chExt cx="1049004" cy="1052679"/>
                  </a:xfrm>
                </p:grpSpPr>
                <p:sp>
                  <p:nvSpPr>
                    <p:cNvPr id="90" name="円弧 89">
                      <a:extLst>
                        <a:ext uri="{FF2B5EF4-FFF2-40B4-BE49-F238E27FC236}">
                          <a16:creationId xmlns:a16="http://schemas.microsoft.com/office/drawing/2014/main" id="{9B241E12-A9AB-2D83-CD96-C6C61EFBF60C}"/>
                        </a:ext>
                      </a:extLst>
                    </p:cNvPr>
                    <p:cNvSpPr/>
                    <p:nvPr/>
                  </p:nvSpPr>
                  <p:spPr>
                    <a:xfrm rot="18891299">
                      <a:off x="459582" y="246918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1" name="円弧 90">
                      <a:extLst>
                        <a:ext uri="{FF2B5EF4-FFF2-40B4-BE49-F238E27FC236}">
                          <a16:creationId xmlns:a16="http://schemas.microsoft.com/office/drawing/2014/main" id="{FC72A936-FBF1-68C9-139F-4006B2B70EC1}"/>
                        </a:ext>
                      </a:extLst>
                    </p:cNvPr>
                    <p:cNvSpPr/>
                    <p:nvPr/>
                  </p:nvSpPr>
                  <p:spPr>
                    <a:xfrm rot="18891299">
                      <a:off x="636630" y="266380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2" name="円弧 91">
                      <a:extLst>
                        <a:ext uri="{FF2B5EF4-FFF2-40B4-BE49-F238E27FC236}">
                          <a16:creationId xmlns:a16="http://schemas.microsoft.com/office/drawing/2014/main" id="{FF6477A6-6B20-BCAC-20C1-039CD173E044}"/>
                        </a:ext>
                      </a:extLst>
                    </p:cNvPr>
                    <p:cNvSpPr/>
                    <p:nvPr/>
                  </p:nvSpPr>
                  <p:spPr>
                    <a:xfrm rot="18891299">
                      <a:off x="731985" y="285034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3" name="円弧 92">
                      <a:extLst>
                        <a:ext uri="{FF2B5EF4-FFF2-40B4-BE49-F238E27FC236}">
                          <a16:creationId xmlns:a16="http://schemas.microsoft.com/office/drawing/2014/main" id="{0AE4E634-EE51-356F-2A1F-AE1E4D174E42}"/>
                        </a:ext>
                      </a:extLst>
                    </p:cNvPr>
                    <p:cNvSpPr/>
                    <p:nvPr/>
                  </p:nvSpPr>
                  <p:spPr>
                    <a:xfrm rot="18891299">
                      <a:off x="838404" y="302211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87" name="円弧 86">
                  <a:extLst>
                    <a:ext uri="{FF2B5EF4-FFF2-40B4-BE49-F238E27FC236}">
                      <a16:creationId xmlns:a16="http://schemas.microsoft.com/office/drawing/2014/main" id="{64A00277-72C0-397F-F612-58C1B7E24BAB}"/>
                    </a:ext>
                  </a:extLst>
                </p:cNvPr>
                <p:cNvSpPr/>
                <p:nvPr/>
              </p:nvSpPr>
              <p:spPr>
                <a:xfrm rot="18891299">
                  <a:off x="30558" y="2113136"/>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115" name="テキスト ボックス 114">
                <a:extLst>
                  <a:ext uri="{FF2B5EF4-FFF2-40B4-BE49-F238E27FC236}">
                    <a16:creationId xmlns:a16="http://schemas.microsoft.com/office/drawing/2014/main" id="{873B96E8-8B3E-DD37-846D-E3297B5F33F6}"/>
                  </a:ext>
                </a:extLst>
              </p:cNvPr>
              <p:cNvSpPr txBox="1"/>
              <p:nvPr/>
            </p:nvSpPr>
            <p:spPr>
              <a:xfrm>
                <a:off x="4331886" y="877899"/>
                <a:ext cx="3075677" cy="338554"/>
              </a:xfrm>
              <a:prstGeom prst="rect">
                <a:avLst/>
              </a:prstGeom>
              <a:noFill/>
            </p:spPr>
            <p:txBody>
              <a:bodyPr wrap="square" rtlCol="0">
                <a:spAutoFit/>
              </a:bodyPr>
              <a:lstStyle/>
              <a:p>
                <a:pPr algn="ctr"/>
                <a:r>
                  <a:rPr lang="ja-JP" altLang="en-US" sz="1600">
                    <a:solidFill>
                      <a:schemeClr val="accent6">
                        <a:lumMod val="75000"/>
                      </a:schemeClr>
                    </a:solidFill>
                    <a:latin typeface="Meiryo" panose="020B0604030504040204" pitchFamily="34" charset="-128"/>
                    <a:ea typeface="Meiryo" panose="020B0604030504040204" pitchFamily="34" charset="-128"/>
                  </a:rPr>
                  <a:t>干渉縞のパターンが異なる</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cxnSp>
            <p:nvCxnSpPr>
              <p:cNvPr id="118" name="直線コネクタ 117">
                <a:extLst>
                  <a:ext uri="{FF2B5EF4-FFF2-40B4-BE49-F238E27FC236}">
                    <a16:creationId xmlns:a16="http://schemas.microsoft.com/office/drawing/2014/main" id="{E931FFF5-97C1-52FB-B4DD-E55F8CD51D05}"/>
                  </a:ext>
                </a:extLst>
              </p:cNvPr>
              <p:cNvCxnSpPr>
                <a:cxnSpLocks/>
              </p:cNvCxnSpPr>
              <p:nvPr/>
            </p:nvCxnSpPr>
            <p:spPr>
              <a:xfrm>
                <a:off x="6725573" y="4996193"/>
                <a:ext cx="1530824" cy="0"/>
              </a:xfrm>
              <a:prstGeom prst="line">
                <a:avLst/>
              </a:prstGeom>
              <a:ln w="19050"/>
              <a:effectLst/>
            </p:spPr>
            <p:style>
              <a:lnRef idx="2">
                <a:schemeClr val="accent1"/>
              </a:lnRef>
              <a:fillRef idx="0">
                <a:schemeClr val="accent1"/>
              </a:fillRef>
              <a:effectRef idx="1">
                <a:schemeClr val="accent1"/>
              </a:effectRef>
              <a:fontRef idx="minor">
                <a:schemeClr val="tx1"/>
              </a:fontRef>
            </p:style>
          </p:cxnSp>
          <p:cxnSp>
            <p:nvCxnSpPr>
              <p:cNvPr id="119" name="直線コネクタ 118">
                <a:extLst>
                  <a:ext uri="{FF2B5EF4-FFF2-40B4-BE49-F238E27FC236}">
                    <a16:creationId xmlns:a16="http://schemas.microsoft.com/office/drawing/2014/main" id="{D4B4C3D7-69A4-206C-4979-83C88B82A818}"/>
                  </a:ext>
                </a:extLst>
              </p:cNvPr>
              <p:cNvCxnSpPr>
                <a:cxnSpLocks/>
              </p:cNvCxnSpPr>
              <p:nvPr/>
            </p:nvCxnSpPr>
            <p:spPr>
              <a:xfrm>
                <a:off x="7441041" y="4878478"/>
                <a:ext cx="810814" cy="3275"/>
              </a:xfrm>
              <a:prstGeom prst="line">
                <a:avLst/>
              </a:prstGeom>
              <a:ln w="19050"/>
              <a:effectLst/>
            </p:spPr>
            <p:style>
              <a:lnRef idx="2">
                <a:schemeClr val="accent1"/>
              </a:lnRef>
              <a:fillRef idx="0">
                <a:schemeClr val="accent1"/>
              </a:fillRef>
              <a:effectRef idx="1">
                <a:schemeClr val="accent1"/>
              </a:effectRef>
              <a:fontRef idx="minor">
                <a:schemeClr val="tx1"/>
              </a:fontRef>
            </p:style>
          </p:cxnSp>
          <p:cxnSp>
            <p:nvCxnSpPr>
              <p:cNvPr id="122" name="直線矢印コネクタ 121">
                <a:extLst>
                  <a:ext uri="{FF2B5EF4-FFF2-40B4-BE49-F238E27FC236}">
                    <a16:creationId xmlns:a16="http://schemas.microsoft.com/office/drawing/2014/main" id="{CD2EF742-08C7-9B70-557E-7709392DFC49}"/>
                  </a:ext>
                </a:extLst>
              </p:cNvPr>
              <p:cNvCxnSpPr/>
              <p:nvPr/>
            </p:nvCxnSpPr>
            <p:spPr>
              <a:xfrm>
                <a:off x="8175542" y="4533073"/>
                <a:ext cx="0" cy="31902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23" name="直線矢印コネクタ 122">
                <a:extLst>
                  <a:ext uri="{FF2B5EF4-FFF2-40B4-BE49-F238E27FC236}">
                    <a16:creationId xmlns:a16="http://schemas.microsoft.com/office/drawing/2014/main" id="{490D7BB3-436E-4700-073E-E13FDB390314}"/>
                  </a:ext>
                </a:extLst>
              </p:cNvPr>
              <p:cNvCxnSpPr>
                <a:cxnSpLocks/>
              </p:cNvCxnSpPr>
              <p:nvPr/>
            </p:nvCxnSpPr>
            <p:spPr>
              <a:xfrm flipV="1">
                <a:off x="8175542" y="5002287"/>
                <a:ext cx="0" cy="34681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32" name="テキスト ボックス 131">
                <a:extLst>
                  <a:ext uri="{FF2B5EF4-FFF2-40B4-BE49-F238E27FC236}">
                    <a16:creationId xmlns:a16="http://schemas.microsoft.com/office/drawing/2014/main" id="{34664F03-8622-069B-88C1-90A200D5C2FB}"/>
                  </a:ext>
                </a:extLst>
              </p:cNvPr>
              <p:cNvSpPr txBox="1"/>
              <p:nvPr/>
            </p:nvSpPr>
            <p:spPr>
              <a:xfrm>
                <a:off x="7617633" y="5412253"/>
                <a:ext cx="1261884" cy="461665"/>
              </a:xfrm>
              <a:prstGeom prst="rect">
                <a:avLst/>
              </a:prstGeom>
              <a:noFill/>
            </p:spPr>
            <p:txBody>
              <a:bodyPr wrap="none" rtlCol="0">
                <a:spAutoFit/>
              </a:bodyPr>
              <a:lstStyle/>
              <a:p>
                <a:pPr algn="ctr"/>
                <a:r>
                  <a:rPr lang="ja-JP" altLang="en-US" sz="1200">
                    <a:solidFill>
                      <a:srgbClr val="0070C0"/>
                    </a:solidFill>
                    <a:latin typeface="Meiryo" panose="020B0604030504040204" pitchFamily="34" charset="-128"/>
                    <a:ea typeface="Meiryo" panose="020B0604030504040204" pitchFamily="34" charset="-128"/>
                  </a:rPr>
                  <a:t>振動タイミング</a:t>
                </a:r>
                <a:endParaRPr lang="en-US" altLang="ja-JP" sz="1200" dirty="0">
                  <a:solidFill>
                    <a:srgbClr val="0070C0"/>
                  </a:solidFill>
                  <a:latin typeface="Meiryo" panose="020B0604030504040204" pitchFamily="34" charset="-128"/>
                  <a:ea typeface="Meiryo" panose="020B0604030504040204" pitchFamily="34" charset="-128"/>
                </a:endParaRPr>
              </a:p>
              <a:p>
                <a:pPr algn="ctr"/>
                <a:r>
                  <a:rPr lang="ja-JP" altLang="en-US" sz="1200">
                    <a:solidFill>
                      <a:srgbClr val="0070C0"/>
                    </a:solidFill>
                    <a:latin typeface="Meiryo" panose="020B0604030504040204" pitchFamily="34" charset="-128"/>
                    <a:ea typeface="Meiryo" panose="020B0604030504040204" pitchFamily="34" charset="-128"/>
                  </a:rPr>
                  <a:t>のずれが生じる</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186" name="正方形/長方形 185">
                <a:extLst>
                  <a:ext uri="{FF2B5EF4-FFF2-40B4-BE49-F238E27FC236}">
                    <a16:creationId xmlns:a16="http://schemas.microsoft.com/office/drawing/2014/main" id="{9CADDBF3-7364-C933-0F03-289C9C0A78D7}"/>
                  </a:ext>
                </a:extLst>
              </p:cNvPr>
              <p:cNvSpPr/>
              <p:nvPr/>
            </p:nvSpPr>
            <p:spPr>
              <a:xfrm>
                <a:off x="6192413" y="1300683"/>
                <a:ext cx="1820886" cy="1080120"/>
              </a:xfrm>
              <a:prstGeom prst="rect">
                <a:avLst/>
              </a:prstGeom>
              <a:gradFill flip="none" rotWithShape="1">
                <a:gsLst>
                  <a:gs pos="22000">
                    <a:schemeClr val="accent6">
                      <a:lumMod val="40000"/>
                      <a:lumOff val="60000"/>
                    </a:schemeClr>
                  </a:gs>
                  <a:gs pos="70000">
                    <a:schemeClr val="bg1"/>
                  </a:gs>
                  <a:gs pos="0">
                    <a:schemeClr val="accent6">
                      <a:lumMod val="75000"/>
                    </a:schemeClr>
                  </a:gs>
                  <a:gs pos="43000">
                    <a:schemeClr val="accent6"/>
                  </a:gs>
                  <a:gs pos="100000">
                    <a:schemeClr val="accent6"/>
                  </a:gs>
                </a:gsLst>
                <a:lin ang="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7" name="テキスト ボックス 186">
                <a:extLst>
                  <a:ext uri="{FF2B5EF4-FFF2-40B4-BE49-F238E27FC236}">
                    <a16:creationId xmlns:a16="http://schemas.microsoft.com/office/drawing/2014/main" id="{FDF7A63C-105F-44D9-1A3D-5B39F2710962}"/>
                  </a:ext>
                </a:extLst>
              </p:cNvPr>
              <p:cNvSpPr txBox="1"/>
              <p:nvPr/>
            </p:nvSpPr>
            <p:spPr>
              <a:xfrm>
                <a:off x="3620378" y="4537115"/>
                <a:ext cx="1980029" cy="523220"/>
              </a:xfrm>
              <a:prstGeom prst="rect">
                <a:avLst/>
              </a:prstGeom>
              <a:solidFill>
                <a:schemeClr val="bg1">
                  <a:alpha val="39000"/>
                </a:schemeClr>
              </a:solidFill>
            </p:spPr>
            <p:txBody>
              <a:bodyPr wrap="none" rtlCol="0">
                <a:spAutoFit/>
              </a:bodyPr>
              <a:lstStyle/>
              <a:p>
                <a:pPr algn="ctr"/>
                <a:r>
                  <a:rPr lang="ja-JP" altLang="en-US" sz="1400">
                    <a:latin typeface="Meiryo" panose="020B0604030504040204" pitchFamily="34" charset="-128"/>
                    <a:ea typeface="Meiryo" panose="020B0604030504040204" pitchFamily="34" charset="-128"/>
                  </a:rPr>
                  <a:t>同時に２つのスリット</a:t>
                </a:r>
                <a:endParaRPr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を抜ける</a:t>
                </a:r>
                <a:endParaRPr kumimoji="1" lang="ja-JP" altLang="en-US" sz="1400">
                  <a:latin typeface="Meiryo" panose="020B0604030504040204" pitchFamily="34" charset="-128"/>
                  <a:ea typeface="Meiryo" panose="020B0604030504040204" pitchFamily="34" charset="-128"/>
                </a:endParaRPr>
              </a:p>
            </p:txBody>
          </p:sp>
          <p:cxnSp>
            <p:nvCxnSpPr>
              <p:cNvPr id="217" name="直線コネクタ 216">
                <a:extLst>
                  <a:ext uri="{FF2B5EF4-FFF2-40B4-BE49-F238E27FC236}">
                    <a16:creationId xmlns:a16="http://schemas.microsoft.com/office/drawing/2014/main" id="{2D9D99FE-CA17-9D4E-DAD2-D8C1E148678F}"/>
                  </a:ext>
                </a:extLst>
              </p:cNvPr>
              <p:cNvCxnSpPr>
                <a:cxnSpLocks/>
              </p:cNvCxnSpPr>
              <p:nvPr/>
            </p:nvCxnSpPr>
            <p:spPr>
              <a:xfrm>
                <a:off x="3678949" y="2402182"/>
                <a:ext cx="0" cy="1369850"/>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8" name="直線コネクタ 217">
                <a:extLst>
                  <a:ext uri="{FF2B5EF4-FFF2-40B4-BE49-F238E27FC236}">
                    <a16:creationId xmlns:a16="http://schemas.microsoft.com/office/drawing/2014/main" id="{9A14F2CA-E523-0FA9-DA67-D39BD6C8CA7A}"/>
                  </a:ext>
                </a:extLst>
              </p:cNvPr>
              <p:cNvCxnSpPr>
                <a:cxnSpLocks/>
              </p:cNvCxnSpPr>
              <p:nvPr/>
            </p:nvCxnSpPr>
            <p:spPr>
              <a:xfrm>
                <a:off x="5485010" y="2411266"/>
                <a:ext cx="6359" cy="1373370"/>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9" name="直線コネクタ 218">
                <a:extLst>
                  <a:ext uri="{FF2B5EF4-FFF2-40B4-BE49-F238E27FC236}">
                    <a16:creationId xmlns:a16="http://schemas.microsoft.com/office/drawing/2014/main" id="{159B75F3-FE40-A467-3527-D9DC94160427}"/>
                  </a:ext>
                </a:extLst>
              </p:cNvPr>
              <p:cNvCxnSpPr>
                <a:cxnSpLocks/>
              </p:cNvCxnSpPr>
              <p:nvPr/>
            </p:nvCxnSpPr>
            <p:spPr>
              <a:xfrm flipH="1">
                <a:off x="6190305" y="2389942"/>
                <a:ext cx="10066" cy="1394694"/>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0" name="直線コネクタ 219">
                <a:extLst>
                  <a:ext uri="{FF2B5EF4-FFF2-40B4-BE49-F238E27FC236}">
                    <a16:creationId xmlns:a16="http://schemas.microsoft.com/office/drawing/2014/main" id="{B9CF25C1-C27B-266B-2761-BCC3502E0866}"/>
                  </a:ext>
                </a:extLst>
              </p:cNvPr>
              <p:cNvCxnSpPr>
                <a:cxnSpLocks/>
              </p:cNvCxnSpPr>
              <p:nvPr/>
            </p:nvCxnSpPr>
            <p:spPr>
              <a:xfrm>
                <a:off x="8027616" y="2411266"/>
                <a:ext cx="0" cy="1373369"/>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23" name="フリーフォーム 222">
                <a:extLst>
                  <a:ext uri="{FF2B5EF4-FFF2-40B4-BE49-F238E27FC236}">
                    <a16:creationId xmlns:a16="http://schemas.microsoft.com/office/drawing/2014/main" id="{6B14264A-CD21-520F-A252-DB90693F544A}"/>
                  </a:ext>
                </a:extLst>
              </p:cNvPr>
              <p:cNvSpPr/>
              <p:nvPr/>
            </p:nvSpPr>
            <p:spPr>
              <a:xfrm>
                <a:off x="3657742" y="3395264"/>
                <a:ext cx="1813537" cy="322822"/>
              </a:xfrm>
              <a:custGeom>
                <a:avLst/>
                <a:gdLst>
                  <a:gd name="connsiteX0" fmla="*/ 0 w 1828800"/>
                  <a:gd name="connsiteY0" fmla="*/ 1083743 h 1100681"/>
                  <a:gd name="connsiteX1" fmla="*/ 414866 w 1828800"/>
                  <a:gd name="connsiteY1" fmla="*/ 10 h 1100681"/>
                  <a:gd name="connsiteX2" fmla="*/ 905933 w 1828800"/>
                  <a:gd name="connsiteY2" fmla="*/ 1100676 h 1100681"/>
                  <a:gd name="connsiteX3" fmla="*/ 1363133 w 1828800"/>
                  <a:gd name="connsiteY3" fmla="*/ 16943 h 1100681"/>
                  <a:gd name="connsiteX4" fmla="*/ 1828800 w 1828800"/>
                  <a:gd name="connsiteY4" fmla="*/ 1100676 h 1100681"/>
                  <a:gd name="connsiteX5" fmla="*/ 1828800 w 1828800"/>
                  <a:gd name="connsiteY5" fmla="*/ 1100676 h 1100681"/>
                  <a:gd name="connsiteX6" fmla="*/ 1828800 w 1828800"/>
                  <a:gd name="connsiteY6" fmla="*/ 1100676 h 110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100681">
                    <a:moveTo>
                      <a:pt x="0" y="1083743"/>
                    </a:moveTo>
                    <a:cubicBezTo>
                      <a:pt x="131938" y="540465"/>
                      <a:pt x="263877" y="-2812"/>
                      <a:pt x="414866" y="10"/>
                    </a:cubicBezTo>
                    <a:cubicBezTo>
                      <a:pt x="565855" y="2832"/>
                      <a:pt x="747889" y="1097854"/>
                      <a:pt x="905933" y="1100676"/>
                    </a:cubicBezTo>
                    <a:cubicBezTo>
                      <a:pt x="1063977" y="1103498"/>
                      <a:pt x="1209322" y="16943"/>
                      <a:pt x="1363133" y="16943"/>
                    </a:cubicBezTo>
                    <a:cubicBezTo>
                      <a:pt x="1516944" y="16943"/>
                      <a:pt x="1828800" y="1100676"/>
                      <a:pt x="1828800" y="1100676"/>
                    </a:cubicBezTo>
                    <a:lnTo>
                      <a:pt x="1828800" y="1100676"/>
                    </a:lnTo>
                    <a:lnTo>
                      <a:pt x="1828800" y="1100676"/>
                    </a:lnTo>
                  </a:path>
                </a:pathLst>
              </a:custGeom>
              <a:ln w="28575">
                <a:solidFill>
                  <a:schemeClr val="accent6">
                    <a:lumMod val="75000"/>
                  </a:schemeClr>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228" name="フリーフォーム 227">
                <a:extLst>
                  <a:ext uri="{FF2B5EF4-FFF2-40B4-BE49-F238E27FC236}">
                    <a16:creationId xmlns:a16="http://schemas.microsoft.com/office/drawing/2014/main" id="{A6B56CD5-C75F-AA34-38BA-33C2EBD5B3FA}"/>
                  </a:ext>
                </a:extLst>
              </p:cNvPr>
              <p:cNvSpPr/>
              <p:nvPr/>
            </p:nvSpPr>
            <p:spPr>
              <a:xfrm>
                <a:off x="6230485" y="3109540"/>
                <a:ext cx="1820883" cy="655719"/>
              </a:xfrm>
              <a:custGeom>
                <a:avLst/>
                <a:gdLst>
                  <a:gd name="connsiteX0" fmla="*/ 0 w 1794933"/>
                  <a:gd name="connsiteY0" fmla="*/ 1049891 h 1083757"/>
                  <a:gd name="connsiteX1" fmla="*/ 372533 w 1794933"/>
                  <a:gd name="connsiteY1" fmla="*/ 541891 h 1083757"/>
                  <a:gd name="connsiteX2" fmla="*/ 770467 w 1794933"/>
                  <a:gd name="connsiteY2" fmla="*/ 1049891 h 1083757"/>
                  <a:gd name="connsiteX3" fmla="*/ 1261533 w 1794933"/>
                  <a:gd name="connsiteY3" fmla="*/ 24 h 1083757"/>
                  <a:gd name="connsiteX4" fmla="*/ 1794933 w 1794933"/>
                  <a:gd name="connsiteY4" fmla="*/ 1083757 h 108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4933" h="1083757">
                    <a:moveTo>
                      <a:pt x="0" y="1049891"/>
                    </a:moveTo>
                    <a:cubicBezTo>
                      <a:pt x="122061" y="795891"/>
                      <a:pt x="244122" y="541891"/>
                      <a:pt x="372533" y="541891"/>
                    </a:cubicBezTo>
                    <a:cubicBezTo>
                      <a:pt x="500944" y="541891"/>
                      <a:pt x="622300" y="1140202"/>
                      <a:pt x="770467" y="1049891"/>
                    </a:cubicBezTo>
                    <a:cubicBezTo>
                      <a:pt x="918634" y="959580"/>
                      <a:pt x="1090789" y="-5620"/>
                      <a:pt x="1261533" y="24"/>
                    </a:cubicBezTo>
                    <a:cubicBezTo>
                      <a:pt x="1432277" y="5668"/>
                      <a:pt x="1613605" y="544712"/>
                      <a:pt x="1794933" y="1083757"/>
                    </a:cubicBezTo>
                  </a:path>
                </a:pathLst>
              </a:custGeom>
              <a:no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2" name="テキスト ボックス 231">
                <a:extLst>
                  <a:ext uri="{FF2B5EF4-FFF2-40B4-BE49-F238E27FC236}">
                    <a16:creationId xmlns:a16="http://schemas.microsoft.com/office/drawing/2014/main" id="{2CB34461-7BD4-3EDA-D09E-11419F91D79F}"/>
                  </a:ext>
                </a:extLst>
              </p:cNvPr>
              <p:cNvSpPr txBox="1"/>
              <p:nvPr/>
            </p:nvSpPr>
            <p:spPr>
              <a:xfrm>
                <a:off x="3952854" y="2699850"/>
                <a:ext cx="1278782" cy="577081"/>
              </a:xfrm>
              <a:prstGeom prst="rect">
                <a:avLst/>
              </a:prstGeom>
              <a:noFill/>
            </p:spPr>
            <p:txBody>
              <a:bodyPr wrap="square" rtlCol="0">
                <a:spAutoFit/>
              </a:bodyPr>
              <a:lstStyle/>
              <a:p>
                <a:pPr algn="ctr"/>
                <a:r>
                  <a:rPr lang="ja-JP" altLang="en-US" sz="1050">
                    <a:solidFill>
                      <a:schemeClr val="accent6">
                        <a:lumMod val="75000"/>
                      </a:schemeClr>
                    </a:solidFill>
                    <a:latin typeface="Meiryo" panose="020B0604030504040204" pitchFamily="34" charset="-128"/>
                    <a:ea typeface="Meiryo" panose="020B0604030504040204" pitchFamily="34" charset="-128"/>
                  </a:rPr>
                  <a:t>２つの波が</a:t>
                </a:r>
                <a:endParaRPr lang="en-US" altLang="ja-JP" sz="1050"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050">
                    <a:solidFill>
                      <a:schemeClr val="accent6">
                        <a:lumMod val="75000"/>
                      </a:schemeClr>
                    </a:solidFill>
                    <a:latin typeface="Meiryo" panose="020B0604030504040204" pitchFamily="34" charset="-128"/>
                    <a:ea typeface="Meiryo" panose="020B0604030504040204" pitchFamily="34" charset="-128"/>
                  </a:rPr>
                  <a:t>打ち消し合い</a:t>
                </a:r>
                <a:endParaRPr lang="en-US" altLang="ja-JP" sz="105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1050">
                    <a:solidFill>
                      <a:schemeClr val="accent6">
                        <a:lumMod val="75000"/>
                      </a:schemeClr>
                    </a:solidFill>
                    <a:latin typeface="Meiryo" panose="020B0604030504040204" pitchFamily="34" charset="-128"/>
                    <a:ea typeface="Meiryo" panose="020B0604030504040204" pitchFamily="34" charset="-128"/>
                  </a:rPr>
                  <a:t>弱まる</a:t>
                </a:r>
              </a:p>
            </p:txBody>
          </p:sp>
          <p:sp>
            <p:nvSpPr>
              <p:cNvPr id="269" name="テキスト ボックス 268">
                <a:extLst>
                  <a:ext uri="{FF2B5EF4-FFF2-40B4-BE49-F238E27FC236}">
                    <a16:creationId xmlns:a16="http://schemas.microsoft.com/office/drawing/2014/main" id="{9C97530E-2C92-A1C6-C03F-EDF5CCD761E7}"/>
                  </a:ext>
                </a:extLst>
              </p:cNvPr>
              <p:cNvSpPr txBox="1"/>
              <p:nvPr/>
            </p:nvSpPr>
            <p:spPr>
              <a:xfrm>
                <a:off x="6403647" y="2699850"/>
                <a:ext cx="1143741" cy="577081"/>
              </a:xfrm>
              <a:prstGeom prst="rect">
                <a:avLst/>
              </a:prstGeom>
              <a:noFill/>
            </p:spPr>
            <p:txBody>
              <a:bodyPr wrap="square" rtlCol="0">
                <a:spAutoFit/>
              </a:bodyPr>
              <a:lstStyle/>
              <a:p>
                <a:pPr algn="ctr"/>
                <a:r>
                  <a:rPr lang="ja-JP" altLang="en-US" sz="1050">
                    <a:solidFill>
                      <a:schemeClr val="accent6">
                        <a:lumMod val="75000"/>
                      </a:schemeClr>
                    </a:solidFill>
                    <a:latin typeface="Meiryo" panose="020B0604030504040204" pitchFamily="34" charset="-128"/>
                    <a:ea typeface="Meiryo" panose="020B0604030504040204" pitchFamily="34" charset="-128"/>
                  </a:rPr>
                  <a:t>２つの波が</a:t>
                </a:r>
                <a:endParaRPr lang="en-US" altLang="ja-JP" sz="1050"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050">
                    <a:solidFill>
                      <a:schemeClr val="accent6">
                        <a:lumMod val="75000"/>
                      </a:schemeClr>
                    </a:solidFill>
                    <a:latin typeface="Meiryo" panose="020B0604030504040204" pitchFamily="34" charset="-128"/>
                    <a:ea typeface="Meiryo" panose="020B0604030504040204" pitchFamily="34" charset="-128"/>
                  </a:rPr>
                  <a:t>打ち消し合い</a:t>
                </a:r>
                <a:endParaRPr lang="en-US" altLang="ja-JP" sz="105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1050">
                    <a:solidFill>
                      <a:schemeClr val="accent6">
                        <a:lumMod val="75000"/>
                      </a:schemeClr>
                    </a:solidFill>
                    <a:latin typeface="Meiryo" panose="020B0604030504040204" pitchFamily="34" charset="-128"/>
                    <a:ea typeface="Meiryo" panose="020B0604030504040204" pitchFamily="34" charset="-128"/>
                  </a:rPr>
                  <a:t>弱まる</a:t>
                </a:r>
              </a:p>
            </p:txBody>
          </p:sp>
          <p:cxnSp>
            <p:nvCxnSpPr>
              <p:cNvPr id="272" name="直線矢印コネクタ 271">
                <a:extLst>
                  <a:ext uri="{FF2B5EF4-FFF2-40B4-BE49-F238E27FC236}">
                    <a16:creationId xmlns:a16="http://schemas.microsoft.com/office/drawing/2014/main" id="{941C3CE4-E106-A4C6-8DA3-0EDE11664D48}"/>
                  </a:ext>
                </a:extLst>
              </p:cNvPr>
              <p:cNvCxnSpPr>
                <a:cxnSpLocks/>
                <a:stCxn id="232" idx="2"/>
              </p:cNvCxnSpPr>
              <p:nvPr/>
            </p:nvCxnSpPr>
            <p:spPr>
              <a:xfrm>
                <a:off x="4592245" y="3276931"/>
                <a:ext cx="0" cy="339502"/>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5" name="直線矢印コネクタ 274">
                <a:extLst>
                  <a:ext uri="{FF2B5EF4-FFF2-40B4-BE49-F238E27FC236}">
                    <a16:creationId xmlns:a16="http://schemas.microsoft.com/office/drawing/2014/main" id="{7AF30D47-BBB9-5C45-E568-C102C8BEA6E4}"/>
                  </a:ext>
                </a:extLst>
              </p:cNvPr>
              <p:cNvCxnSpPr>
                <a:cxnSpLocks/>
              </p:cNvCxnSpPr>
              <p:nvPr/>
            </p:nvCxnSpPr>
            <p:spPr>
              <a:xfrm>
                <a:off x="6975518" y="3225513"/>
                <a:ext cx="0" cy="339502"/>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6" name="直線矢印コネクタ 275">
                <a:extLst>
                  <a:ext uri="{FF2B5EF4-FFF2-40B4-BE49-F238E27FC236}">
                    <a16:creationId xmlns:a16="http://schemas.microsoft.com/office/drawing/2014/main" id="{0BFFEC4C-1A44-CCEA-E9DC-93B118973C0B}"/>
                  </a:ext>
                </a:extLst>
              </p:cNvPr>
              <p:cNvCxnSpPr>
                <a:cxnSpLocks/>
              </p:cNvCxnSpPr>
              <p:nvPr/>
            </p:nvCxnSpPr>
            <p:spPr>
              <a:xfrm flipV="1">
                <a:off x="4572000" y="2450133"/>
                <a:ext cx="0" cy="243613"/>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7" name="直線矢印コネクタ 276">
                <a:extLst>
                  <a:ext uri="{FF2B5EF4-FFF2-40B4-BE49-F238E27FC236}">
                    <a16:creationId xmlns:a16="http://schemas.microsoft.com/office/drawing/2014/main" id="{FC9D3FE3-E9D7-E5A6-5DBC-C595D0130A8E}"/>
                  </a:ext>
                </a:extLst>
              </p:cNvPr>
              <p:cNvCxnSpPr>
                <a:cxnSpLocks/>
                <a:stCxn id="269" idx="0"/>
              </p:cNvCxnSpPr>
              <p:nvPr/>
            </p:nvCxnSpPr>
            <p:spPr>
              <a:xfrm flipV="1">
                <a:off x="6975518" y="2450133"/>
                <a:ext cx="0" cy="249717"/>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85" name="テキスト ボックス 284">
                <a:extLst>
                  <a:ext uri="{FF2B5EF4-FFF2-40B4-BE49-F238E27FC236}">
                    <a16:creationId xmlns:a16="http://schemas.microsoft.com/office/drawing/2014/main" id="{1B95E76C-D6DB-F3E9-39D3-F026E123EDD6}"/>
                  </a:ext>
                </a:extLst>
              </p:cNvPr>
              <p:cNvSpPr txBox="1"/>
              <p:nvPr/>
            </p:nvSpPr>
            <p:spPr>
              <a:xfrm>
                <a:off x="3788147" y="2498131"/>
                <a:ext cx="543739" cy="307777"/>
              </a:xfrm>
              <a:prstGeom prst="rect">
                <a:avLst/>
              </a:prstGeom>
              <a:noFill/>
            </p:spPr>
            <p:txBody>
              <a:bodyPr wrap="none" rtlCol="0">
                <a:spAutoFit/>
              </a:bodyPr>
              <a:lstStyle/>
              <a:p>
                <a:r>
                  <a:rPr kumimoji="1" lang="ja-JP" altLang="en-US" sz="1400">
                    <a:solidFill>
                      <a:schemeClr val="accent6">
                        <a:lumMod val="75000"/>
                      </a:schemeClr>
                    </a:solidFill>
                    <a:latin typeface="Meiryo" panose="020B0604030504040204" pitchFamily="34" charset="-128"/>
                    <a:ea typeface="Meiryo" panose="020B0604030504040204" pitchFamily="34" charset="-128"/>
                  </a:rPr>
                  <a:t>干渉</a:t>
                </a:r>
              </a:p>
            </p:txBody>
          </p:sp>
          <p:sp>
            <p:nvSpPr>
              <p:cNvPr id="286" name="テキスト ボックス 285">
                <a:extLst>
                  <a:ext uri="{FF2B5EF4-FFF2-40B4-BE49-F238E27FC236}">
                    <a16:creationId xmlns:a16="http://schemas.microsoft.com/office/drawing/2014/main" id="{FA4D0055-E2D5-8876-EFC6-B8FFAD932F24}"/>
                  </a:ext>
                </a:extLst>
              </p:cNvPr>
              <p:cNvSpPr txBox="1"/>
              <p:nvPr/>
            </p:nvSpPr>
            <p:spPr>
              <a:xfrm>
                <a:off x="6209102" y="2498130"/>
                <a:ext cx="543739" cy="307777"/>
              </a:xfrm>
              <a:prstGeom prst="rect">
                <a:avLst/>
              </a:prstGeom>
              <a:noFill/>
            </p:spPr>
            <p:txBody>
              <a:bodyPr wrap="none" rtlCol="0">
                <a:spAutoFit/>
              </a:bodyPr>
              <a:lstStyle/>
              <a:p>
                <a:r>
                  <a:rPr kumimoji="1" lang="ja-JP" altLang="en-US" sz="1400">
                    <a:solidFill>
                      <a:schemeClr val="accent6">
                        <a:lumMod val="75000"/>
                      </a:schemeClr>
                    </a:solidFill>
                    <a:latin typeface="Meiryo" panose="020B0604030504040204" pitchFamily="34" charset="-128"/>
                    <a:ea typeface="Meiryo" panose="020B0604030504040204" pitchFamily="34" charset="-128"/>
                  </a:rPr>
                  <a:t>干渉</a:t>
                </a:r>
              </a:p>
            </p:txBody>
          </p:sp>
          <p:sp>
            <p:nvSpPr>
              <p:cNvPr id="288" name="テキスト ボックス 287">
                <a:extLst>
                  <a:ext uri="{FF2B5EF4-FFF2-40B4-BE49-F238E27FC236}">
                    <a16:creationId xmlns:a16="http://schemas.microsoft.com/office/drawing/2014/main" id="{D4ED2166-5FD3-2C26-4F96-2F9DFBBDD58C}"/>
                  </a:ext>
                </a:extLst>
              </p:cNvPr>
              <p:cNvSpPr txBox="1"/>
              <p:nvPr/>
            </p:nvSpPr>
            <p:spPr>
              <a:xfrm>
                <a:off x="6136174" y="4425978"/>
                <a:ext cx="723275" cy="523220"/>
              </a:xfrm>
              <a:prstGeom prst="rect">
                <a:avLst/>
              </a:prstGeom>
              <a:solidFill>
                <a:schemeClr val="bg1">
                  <a:alpha val="39000"/>
                </a:schemeClr>
              </a:solidFill>
            </p:spPr>
            <p:txBody>
              <a:bodyPr wrap="none" rtlCol="0">
                <a:spAutoFit/>
              </a:bodyPr>
              <a:lstStyle/>
              <a:p>
                <a:pPr algn="ctr"/>
                <a:r>
                  <a:rPr lang="ja-JP" altLang="en-US" sz="1400">
                    <a:latin typeface="Meiryo" panose="020B0604030504040204" pitchFamily="34" charset="-128"/>
                    <a:ea typeface="Meiryo" panose="020B0604030504040204" pitchFamily="34" charset="-128"/>
                  </a:rPr>
                  <a:t>波が</a:t>
                </a:r>
                <a:endParaRPr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弱まる</a:t>
                </a:r>
                <a:endParaRPr kumimoji="1" lang="ja-JP" altLang="en-US" sz="1400">
                  <a:latin typeface="Meiryo" panose="020B0604030504040204" pitchFamily="34" charset="-128"/>
                  <a:ea typeface="Meiryo" panose="020B0604030504040204" pitchFamily="34" charset="-128"/>
                </a:endParaRPr>
              </a:p>
            </p:txBody>
          </p:sp>
        </p:grpSp>
      </p:grpSp>
    </p:spTree>
    <p:extLst>
      <p:ext uri="{BB962C8B-B14F-4D97-AF65-F5344CB8AC3E}">
        <p14:creationId xmlns:p14="http://schemas.microsoft.com/office/powerpoint/2010/main" val="115063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7F2F1C-E62C-40C3-E019-B0F2FEC16A1A}"/>
              </a:ext>
            </a:extLst>
          </p:cNvPr>
          <p:cNvSpPr>
            <a:spLocks noGrp="1"/>
          </p:cNvSpPr>
          <p:nvPr>
            <p:ph type="title"/>
          </p:nvPr>
        </p:nvSpPr>
        <p:spPr/>
        <p:txBody>
          <a:bodyPr/>
          <a:lstStyle/>
          <a:p>
            <a:r>
              <a:rPr lang="ja-JP" altLang="en-US"/>
              <a:t>「干渉」と</a:t>
            </a:r>
            <a:r>
              <a:rPr kumimoji="1" lang="ja-JP" altLang="en-US"/>
              <a:t>「重ね合わせ」を利用して計算</a:t>
            </a:r>
          </a:p>
        </p:txBody>
      </p:sp>
      <p:sp>
        <p:nvSpPr>
          <p:cNvPr id="3" name="スライド番号プレースホルダー 2">
            <a:extLst>
              <a:ext uri="{FF2B5EF4-FFF2-40B4-BE49-F238E27FC236}">
                <a16:creationId xmlns:a16="http://schemas.microsoft.com/office/drawing/2014/main" id="{8AC3C725-1AB8-A726-3463-EEC3355FA093}"/>
              </a:ext>
            </a:extLst>
          </p:cNvPr>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sp>
        <p:nvSpPr>
          <p:cNvPr id="92" name="テキスト ボックス 91">
            <a:extLst>
              <a:ext uri="{FF2B5EF4-FFF2-40B4-BE49-F238E27FC236}">
                <a16:creationId xmlns:a16="http://schemas.microsoft.com/office/drawing/2014/main" id="{24A4AB34-4408-DF3B-1876-E81E18E36339}"/>
              </a:ext>
            </a:extLst>
          </p:cNvPr>
          <p:cNvSpPr txBox="1"/>
          <p:nvPr/>
        </p:nvSpPr>
        <p:spPr>
          <a:xfrm>
            <a:off x="108701" y="4619702"/>
            <a:ext cx="1441420" cy="738664"/>
          </a:xfrm>
          <a:prstGeom prst="rect">
            <a:avLst/>
          </a:prstGeom>
          <a:noFill/>
        </p:spPr>
        <p:txBody>
          <a:bodyPr wrap="none" rtlCol="0">
            <a:spAutoFit/>
          </a:bodyPr>
          <a:lstStyle/>
          <a:p>
            <a:pPr algn="r"/>
            <a:r>
              <a:rPr kumimoji="1" lang="ja-JP" altLang="en-US" sz="1400">
                <a:solidFill>
                  <a:srgbClr val="0432FF"/>
                </a:solidFill>
                <a:latin typeface="Meiryo" panose="020B0604030504040204" pitchFamily="34" charset="-128"/>
                <a:ea typeface="Meiryo" panose="020B0604030504040204" pitchFamily="34" charset="-128"/>
              </a:rPr>
              <a:t>正解のみ</a:t>
            </a:r>
            <a:endParaRPr kumimoji="1" lang="en-US" altLang="ja-JP" sz="1400" dirty="0">
              <a:solidFill>
                <a:srgbClr val="0432FF"/>
              </a:solidFill>
              <a:latin typeface="Meiryo" panose="020B0604030504040204" pitchFamily="34" charset="-128"/>
              <a:ea typeface="Meiryo" panose="020B0604030504040204" pitchFamily="34" charset="-128"/>
            </a:endParaRPr>
          </a:p>
          <a:p>
            <a:pPr algn="r"/>
            <a:r>
              <a:rPr lang="ja-JP" altLang="en-US" sz="1400">
                <a:solidFill>
                  <a:srgbClr val="0432FF"/>
                </a:solidFill>
                <a:latin typeface="Meiryo" panose="020B0604030504040204" pitchFamily="34" charset="-128"/>
                <a:ea typeface="Meiryo" panose="020B0604030504040204" pitchFamily="34" charset="-128"/>
              </a:rPr>
              <a:t>振動タイミング</a:t>
            </a:r>
            <a:endParaRPr lang="en-US" altLang="ja-JP" sz="1400" dirty="0">
              <a:solidFill>
                <a:srgbClr val="0432FF"/>
              </a:solidFill>
              <a:latin typeface="Meiryo" panose="020B0604030504040204" pitchFamily="34" charset="-128"/>
              <a:ea typeface="Meiryo" panose="020B0604030504040204" pitchFamily="34" charset="-128"/>
            </a:endParaRPr>
          </a:p>
          <a:p>
            <a:pPr algn="r"/>
            <a:r>
              <a:rPr lang="ja-JP" altLang="en-US" sz="1400">
                <a:solidFill>
                  <a:srgbClr val="0432FF"/>
                </a:solidFill>
                <a:latin typeface="Meiryo" panose="020B0604030504040204" pitchFamily="34" charset="-128"/>
                <a:ea typeface="Meiryo" panose="020B0604030504040204" pitchFamily="34" charset="-128"/>
              </a:rPr>
              <a:t>をずらす</a:t>
            </a:r>
            <a:endParaRPr kumimoji="1" lang="ja-JP" altLang="en-US" sz="1400">
              <a:solidFill>
                <a:srgbClr val="0432FF"/>
              </a:solidFill>
              <a:latin typeface="Meiryo" panose="020B0604030504040204" pitchFamily="34" charset="-128"/>
              <a:ea typeface="Meiryo" panose="020B0604030504040204" pitchFamily="34" charset="-128"/>
            </a:endParaRPr>
          </a:p>
        </p:txBody>
      </p:sp>
      <p:cxnSp>
        <p:nvCxnSpPr>
          <p:cNvPr id="95" name="直線コネクタ 94">
            <a:extLst>
              <a:ext uri="{FF2B5EF4-FFF2-40B4-BE49-F238E27FC236}">
                <a16:creationId xmlns:a16="http://schemas.microsoft.com/office/drawing/2014/main" id="{B289B53E-04B6-67C4-4540-67E1DEAF1638}"/>
              </a:ext>
            </a:extLst>
          </p:cNvPr>
          <p:cNvCxnSpPr>
            <a:cxnSpLocks/>
          </p:cNvCxnSpPr>
          <p:nvPr/>
        </p:nvCxnSpPr>
        <p:spPr>
          <a:xfrm>
            <a:off x="1517013" y="4995781"/>
            <a:ext cx="2320365" cy="0"/>
          </a:xfrm>
          <a:prstGeom prst="line">
            <a:avLst/>
          </a:prstGeom>
          <a:ln w="9525">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直線コネクタ 95">
            <a:extLst>
              <a:ext uri="{FF2B5EF4-FFF2-40B4-BE49-F238E27FC236}">
                <a16:creationId xmlns:a16="http://schemas.microsoft.com/office/drawing/2014/main" id="{60141251-FD22-BFDE-5474-1C6F4FCFA4BB}"/>
              </a:ext>
            </a:extLst>
          </p:cNvPr>
          <p:cNvCxnSpPr>
            <a:cxnSpLocks/>
          </p:cNvCxnSpPr>
          <p:nvPr/>
        </p:nvCxnSpPr>
        <p:spPr>
          <a:xfrm>
            <a:off x="1535987" y="4901605"/>
            <a:ext cx="1878740" cy="0"/>
          </a:xfrm>
          <a:prstGeom prst="line">
            <a:avLst/>
          </a:prstGeom>
          <a:ln w="9525">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97" name="直線矢印コネクタ 96">
            <a:extLst>
              <a:ext uri="{FF2B5EF4-FFF2-40B4-BE49-F238E27FC236}">
                <a16:creationId xmlns:a16="http://schemas.microsoft.com/office/drawing/2014/main" id="{A6AB1427-8BDC-A33A-43FF-15AE9CA5556F}"/>
              </a:ext>
            </a:extLst>
          </p:cNvPr>
          <p:cNvCxnSpPr>
            <a:cxnSpLocks/>
          </p:cNvCxnSpPr>
          <p:nvPr/>
        </p:nvCxnSpPr>
        <p:spPr>
          <a:xfrm>
            <a:off x="1666634" y="4544361"/>
            <a:ext cx="0" cy="319025"/>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8" name="直線矢印コネクタ 97">
            <a:extLst>
              <a:ext uri="{FF2B5EF4-FFF2-40B4-BE49-F238E27FC236}">
                <a16:creationId xmlns:a16="http://schemas.microsoft.com/office/drawing/2014/main" id="{B72259F0-90CA-1157-E523-A6D4C8B69590}"/>
              </a:ext>
            </a:extLst>
          </p:cNvPr>
          <p:cNvCxnSpPr>
            <a:cxnSpLocks/>
          </p:cNvCxnSpPr>
          <p:nvPr/>
        </p:nvCxnSpPr>
        <p:spPr>
          <a:xfrm flipV="1">
            <a:off x="1666634" y="5024576"/>
            <a:ext cx="0" cy="346811"/>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09" name="テキスト ボックス 108">
            <a:extLst>
              <a:ext uri="{FF2B5EF4-FFF2-40B4-BE49-F238E27FC236}">
                <a16:creationId xmlns:a16="http://schemas.microsoft.com/office/drawing/2014/main" id="{2800B981-250C-CEDC-C17B-365FF70A3A4C}"/>
              </a:ext>
            </a:extLst>
          </p:cNvPr>
          <p:cNvSpPr txBox="1"/>
          <p:nvPr/>
        </p:nvSpPr>
        <p:spPr>
          <a:xfrm>
            <a:off x="107504" y="1505714"/>
            <a:ext cx="1441420" cy="738664"/>
          </a:xfrm>
          <a:prstGeom prst="rect">
            <a:avLst/>
          </a:prstGeom>
          <a:noFill/>
        </p:spPr>
        <p:txBody>
          <a:bodyPr wrap="none" rtlCol="0">
            <a:spAutoFit/>
          </a:bodyPr>
          <a:lstStyle/>
          <a:p>
            <a:pPr algn="r"/>
            <a:r>
              <a:rPr kumimoji="1" lang="ja-JP" altLang="en-US" sz="1400">
                <a:solidFill>
                  <a:srgbClr val="0432FF"/>
                </a:solidFill>
                <a:latin typeface="Meiryo" panose="020B0604030504040204" pitchFamily="34" charset="-128"/>
                <a:ea typeface="Meiryo" panose="020B0604030504040204" pitchFamily="34" charset="-128"/>
              </a:rPr>
              <a:t>正解の位置に</a:t>
            </a:r>
            <a:endParaRPr kumimoji="1" lang="en-US" altLang="ja-JP" sz="1400" dirty="0">
              <a:solidFill>
                <a:srgbClr val="0432FF"/>
              </a:solidFill>
              <a:latin typeface="Meiryo" panose="020B0604030504040204" pitchFamily="34" charset="-128"/>
              <a:ea typeface="Meiryo" panose="020B0604030504040204" pitchFamily="34" charset="-128"/>
            </a:endParaRPr>
          </a:p>
          <a:p>
            <a:pPr algn="r"/>
            <a:r>
              <a:rPr kumimoji="1" lang="ja-JP" altLang="en-US" sz="1400">
                <a:solidFill>
                  <a:srgbClr val="0432FF"/>
                </a:solidFill>
                <a:latin typeface="Meiryo" panose="020B0604030504040204" pitchFamily="34" charset="-128"/>
                <a:ea typeface="Meiryo" panose="020B0604030504040204" pitchFamily="34" charset="-128"/>
              </a:rPr>
              <a:t>高い確率で粒子</a:t>
            </a:r>
            <a:endParaRPr kumimoji="1" lang="en-US" altLang="ja-JP" sz="1400" dirty="0">
              <a:solidFill>
                <a:srgbClr val="0432FF"/>
              </a:solidFill>
              <a:latin typeface="Meiryo" panose="020B0604030504040204" pitchFamily="34" charset="-128"/>
              <a:ea typeface="Meiryo" panose="020B0604030504040204" pitchFamily="34" charset="-128"/>
            </a:endParaRPr>
          </a:p>
          <a:p>
            <a:pPr algn="r"/>
            <a:r>
              <a:rPr kumimoji="1" lang="ja-JP" altLang="en-US" sz="1400">
                <a:solidFill>
                  <a:srgbClr val="0432FF"/>
                </a:solidFill>
                <a:latin typeface="Meiryo" panose="020B0604030504040204" pitchFamily="34" charset="-128"/>
                <a:ea typeface="Meiryo" panose="020B0604030504040204" pitchFamily="34" charset="-128"/>
              </a:rPr>
              <a:t>が衝突する</a:t>
            </a:r>
          </a:p>
        </p:txBody>
      </p:sp>
      <p:grpSp>
        <p:nvGrpSpPr>
          <p:cNvPr id="116" name="グループ化 115">
            <a:extLst>
              <a:ext uri="{FF2B5EF4-FFF2-40B4-BE49-F238E27FC236}">
                <a16:creationId xmlns:a16="http://schemas.microsoft.com/office/drawing/2014/main" id="{0F1A2D48-763B-DD30-3BB9-48EDCC9C152D}"/>
              </a:ext>
            </a:extLst>
          </p:cNvPr>
          <p:cNvGrpSpPr/>
          <p:nvPr/>
        </p:nvGrpSpPr>
        <p:grpSpPr>
          <a:xfrm>
            <a:off x="1739478" y="1258228"/>
            <a:ext cx="3059338" cy="5518481"/>
            <a:chOff x="1197145" y="1264016"/>
            <a:chExt cx="3059338" cy="5518481"/>
          </a:xfrm>
        </p:grpSpPr>
        <p:sp>
          <p:nvSpPr>
            <p:cNvPr id="4" name="正方形/長方形 3">
              <a:extLst>
                <a:ext uri="{FF2B5EF4-FFF2-40B4-BE49-F238E27FC236}">
                  <a16:creationId xmlns:a16="http://schemas.microsoft.com/office/drawing/2014/main" id="{805D07AD-880A-0D5D-7215-800C7C1FBCC3}"/>
                </a:ext>
              </a:extLst>
            </p:cNvPr>
            <p:cNvSpPr/>
            <p:nvPr/>
          </p:nvSpPr>
          <p:spPr>
            <a:xfrm>
              <a:off x="1801548" y="1300683"/>
              <a:ext cx="1820886" cy="1080120"/>
            </a:xfrm>
            <a:prstGeom prst="rect">
              <a:avLst/>
            </a:prstGeom>
            <a:gradFill flip="none" rotWithShape="1">
              <a:gsLst>
                <a:gs pos="11000">
                  <a:schemeClr val="accent6">
                    <a:lumMod val="40000"/>
                    <a:lumOff val="60000"/>
                  </a:schemeClr>
                </a:gs>
                <a:gs pos="0">
                  <a:schemeClr val="accent6"/>
                </a:gs>
                <a:gs pos="48000">
                  <a:schemeClr val="accent6"/>
                </a:gs>
                <a:gs pos="35000">
                  <a:schemeClr val="accent6">
                    <a:lumMod val="40000"/>
                    <a:lumOff val="60000"/>
                  </a:schemeClr>
                </a:gs>
                <a:gs pos="23000">
                  <a:schemeClr val="accent6"/>
                </a:gs>
                <a:gs pos="77000">
                  <a:schemeClr val="accent6"/>
                </a:gs>
                <a:gs pos="63000">
                  <a:schemeClr val="bg1"/>
                </a:gs>
                <a:gs pos="99000">
                  <a:schemeClr val="accent6"/>
                </a:gs>
                <a:gs pos="88000">
                  <a:schemeClr val="accent6">
                    <a:lumMod val="40000"/>
                    <a:lumOff val="60000"/>
                  </a:schemeClr>
                </a:gs>
              </a:gsLst>
              <a:lin ang="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1361C9D2-403D-BF99-83D4-1A3BEC65837B}"/>
                </a:ext>
              </a:extLst>
            </p:cNvPr>
            <p:cNvSpPr/>
            <p:nvPr/>
          </p:nvSpPr>
          <p:spPr>
            <a:xfrm>
              <a:off x="1810792" y="3772033"/>
              <a:ext cx="1820886" cy="15790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5F1E3F09-EAC2-29DD-D7E1-6ED2ACADB452}"/>
                </a:ext>
              </a:extLst>
            </p:cNvPr>
            <p:cNvSpPr/>
            <p:nvPr/>
          </p:nvSpPr>
          <p:spPr>
            <a:xfrm>
              <a:off x="1802834" y="5103684"/>
              <a:ext cx="351543" cy="133799"/>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494BC365-B72A-FD3A-60B6-5DCD656B5716}"/>
                </a:ext>
              </a:extLst>
            </p:cNvPr>
            <p:cNvSpPr/>
            <p:nvPr/>
          </p:nvSpPr>
          <p:spPr>
            <a:xfrm>
              <a:off x="2205272" y="5106104"/>
              <a:ext cx="304270" cy="14272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a:extLst>
                <a:ext uri="{FF2B5EF4-FFF2-40B4-BE49-F238E27FC236}">
                  <a16:creationId xmlns:a16="http://schemas.microsoft.com/office/drawing/2014/main" id="{E0C88026-75B3-3034-2D9C-83384D9AE7CF}"/>
                </a:ext>
              </a:extLst>
            </p:cNvPr>
            <p:cNvSpPr/>
            <p:nvPr/>
          </p:nvSpPr>
          <p:spPr>
            <a:xfrm>
              <a:off x="2605266" y="6114216"/>
              <a:ext cx="216024" cy="216024"/>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弧 10">
              <a:extLst>
                <a:ext uri="{FF2B5EF4-FFF2-40B4-BE49-F238E27FC236}">
                  <a16:creationId xmlns:a16="http://schemas.microsoft.com/office/drawing/2014/main" id="{2432C51D-9ADA-D06F-3584-0C6F6741B30D}"/>
                </a:ext>
              </a:extLst>
            </p:cNvPr>
            <p:cNvSpPr/>
            <p:nvPr/>
          </p:nvSpPr>
          <p:spPr>
            <a:xfrm rot="18891299">
              <a:off x="1972607" y="5303747"/>
              <a:ext cx="1481336" cy="147616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 name="円弧 11">
              <a:extLst>
                <a:ext uri="{FF2B5EF4-FFF2-40B4-BE49-F238E27FC236}">
                  <a16:creationId xmlns:a16="http://schemas.microsoft.com/office/drawing/2014/main" id="{EE29A7B1-E251-FF8D-F6ED-B51E37BAF4E7}"/>
                </a:ext>
              </a:extLst>
            </p:cNvPr>
            <p:cNvSpPr/>
            <p:nvPr/>
          </p:nvSpPr>
          <p:spPr>
            <a:xfrm rot="18891299">
              <a:off x="2186938" y="5499140"/>
              <a:ext cx="1052679" cy="104900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 name="円弧 12">
              <a:extLst>
                <a:ext uri="{FF2B5EF4-FFF2-40B4-BE49-F238E27FC236}">
                  <a16:creationId xmlns:a16="http://schemas.microsoft.com/office/drawing/2014/main" id="{B81C42B4-D7D3-AFE0-73EB-49901C10EE45}"/>
                </a:ext>
              </a:extLst>
            </p:cNvPr>
            <p:cNvSpPr/>
            <p:nvPr/>
          </p:nvSpPr>
          <p:spPr>
            <a:xfrm rot="18891299">
              <a:off x="2363986" y="5693759"/>
              <a:ext cx="698576" cy="696138"/>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 name="円弧 13">
              <a:extLst>
                <a:ext uri="{FF2B5EF4-FFF2-40B4-BE49-F238E27FC236}">
                  <a16:creationId xmlns:a16="http://schemas.microsoft.com/office/drawing/2014/main" id="{18D8FE92-BED1-93F9-448B-955AD5AA50FC}"/>
                </a:ext>
              </a:extLst>
            </p:cNvPr>
            <p:cNvSpPr/>
            <p:nvPr/>
          </p:nvSpPr>
          <p:spPr>
            <a:xfrm rot="18891299">
              <a:off x="2459341" y="5880297"/>
              <a:ext cx="507867" cy="506095"/>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B77F32D2-9A4D-5BE2-E839-A4470C6E8688}"/>
                </a:ext>
              </a:extLst>
            </p:cNvPr>
            <p:cNvGrpSpPr/>
            <p:nvPr/>
          </p:nvGrpSpPr>
          <p:grpSpPr>
            <a:xfrm>
              <a:off x="1197145" y="4067107"/>
              <a:ext cx="1985693" cy="1992649"/>
              <a:chOff x="33953" y="2109741"/>
              <a:chExt cx="1938063" cy="1944853"/>
            </a:xfrm>
          </p:grpSpPr>
          <p:grpSp>
            <p:nvGrpSpPr>
              <p:cNvPr id="27" name="グループ化 26">
                <a:extLst>
                  <a:ext uri="{FF2B5EF4-FFF2-40B4-BE49-F238E27FC236}">
                    <a16:creationId xmlns:a16="http://schemas.microsoft.com/office/drawing/2014/main" id="{4853F163-F72F-C588-B66E-E2C6F379BC8B}"/>
                  </a:ext>
                </a:extLst>
              </p:cNvPr>
              <p:cNvGrpSpPr/>
              <p:nvPr/>
            </p:nvGrpSpPr>
            <p:grpSpPr>
              <a:xfrm>
                <a:off x="269263" y="2295906"/>
                <a:ext cx="1476164" cy="1481336"/>
                <a:chOff x="247837" y="2271209"/>
                <a:chExt cx="1476164" cy="1481336"/>
              </a:xfrm>
            </p:grpSpPr>
            <p:sp>
              <p:nvSpPr>
                <p:cNvPr id="29" name="円弧 28">
                  <a:extLst>
                    <a:ext uri="{FF2B5EF4-FFF2-40B4-BE49-F238E27FC236}">
                      <a16:creationId xmlns:a16="http://schemas.microsoft.com/office/drawing/2014/main" id="{F76D657E-DC6A-986A-DBE6-F78A7A2302E5}"/>
                    </a:ext>
                  </a:extLst>
                </p:cNvPr>
                <p:cNvSpPr/>
                <p:nvPr/>
              </p:nvSpPr>
              <p:spPr>
                <a:xfrm rot="18891299">
                  <a:off x="245251" y="227379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30" name="グループ化 29">
                  <a:extLst>
                    <a:ext uri="{FF2B5EF4-FFF2-40B4-BE49-F238E27FC236}">
                      <a16:creationId xmlns:a16="http://schemas.microsoft.com/office/drawing/2014/main" id="{A0B92776-6FD0-2CE5-2DD9-9CCA8EBDEEE8}"/>
                    </a:ext>
                  </a:extLst>
                </p:cNvPr>
                <p:cNvGrpSpPr/>
                <p:nvPr/>
              </p:nvGrpSpPr>
              <p:grpSpPr>
                <a:xfrm>
                  <a:off x="461420" y="2467350"/>
                  <a:ext cx="1049004" cy="1052679"/>
                  <a:chOff x="461420" y="2467350"/>
                  <a:chExt cx="1049004" cy="1052679"/>
                </a:xfrm>
              </p:grpSpPr>
              <p:sp>
                <p:nvSpPr>
                  <p:cNvPr id="31" name="円弧 30">
                    <a:extLst>
                      <a:ext uri="{FF2B5EF4-FFF2-40B4-BE49-F238E27FC236}">
                        <a16:creationId xmlns:a16="http://schemas.microsoft.com/office/drawing/2014/main" id="{C96DC80B-95EA-61CE-201C-937B90EFA785}"/>
                      </a:ext>
                    </a:extLst>
                  </p:cNvPr>
                  <p:cNvSpPr/>
                  <p:nvPr/>
                </p:nvSpPr>
                <p:spPr>
                  <a:xfrm rot="18891299">
                    <a:off x="459582" y="246918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2" name="円弧 31">
                    <a:extLst>
                      <a:ext uri="{FF2B5EF4-FFF2-40B4-BE49-F238E27FC236}">
                        <a16:creationId xmlns:a16="http://schemas.microsoft.com/office/drawing/2014/main" id="{25CE0931-7324-9FAA-8198-20247E05C336}"/>
                      </a:ext>
                    </a:extLst>
                  </p:cNvPr>
                  <p:cNvSpPr/>
                  <p:nvPr/>
                </p:nvSpPr>
                <p:spPr>
                  <a:xfrm rot="18891299">
                    <a:off x="636630" y="266380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3" name="円弧 32">
                    <a:extLst>
                      <a:ext uri="{FF2B5EF4-FFF2-40B4-BE49-F238E27FC236}">
                        <a16:creationId xmlns:a16="http://schemas.microsoft.com/office/drawing/2014/main" id="{F0ECD431-D697-FCEF-7C3C-B83B763EC70E}"/>
                      </a:ext>
                    </a:extLst>
                  </p:cNvPr>
                  <p:cNvSpPr/>
                  <p:nvPr/>
                </p:nvSpPr>
                <p:spPr>
                  <a:xfrm rot="18891299">
                    <a:off x="731985" y="285034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4" name="円弧 33">
                    <a:extLst>
                      <a:ext uri="{FF2B5EF4-FFF2-40B4-BE49-F238E27FC236}">
                        <a16:creationId xmlns:a16="http://schemas.microsoft.com/office/drawing/2014/main" id="{6AAACD55-CCC4-C412-7F1F-9B4425E958A4}"/>
                      </a:ext>
                    </a:extLst>
                  </p:cNvPr>
                  <p:cNvSpPr/>
                  <p:nvPr/>
                </p:nvSpPr>
                <p:spPr>
                  <a:xfrm rot="18891299">
                    <a:off x="838404" y="302211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28" name="円弧 27">
                <a:extLst>
                  <a:ext uri="{FF2B5EF4-FFF2-40B4-BE49-F238E27FC236}">
                    <a16:creationId xmlns:a16="http://schemas.microsoft.com/office/drawing/2014/main" id="{461FAD76-B49C-D109-30D7-4AA397C306CF}"/>
                  </a:ext>
                </a:extLst>
              </p:cNvPr>
              <p:cNvSpPr/>
              <p:nvPr/>
            </p:nvSpPr>
            <p:spPr>
              <a:xfrm rot="18891299">
                <a:off x="30558" y="2113136"/>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cxnSp>
          <p:nvCxnSpPr>
            <p:cNvPr id="36" name="直線コネクタ 35">
              <a:extLst>
                <a:ext uri="{FF2B5EF4-FFF2-40B4-BE49-F238E27FC236}">
                  <a16:creationId xmlns:a16="http://schemas.microsoft.com/office/drawing/2014/main" id="{36698642-13F1-6D5D-2A0E-DFD0B4E0FA71}"/>
                </a:ext>
              </a:extLst>
            </p:cNvPr>
            <p:cNvCxnSpPr>
              <a:cxnSpLocks/>
            </p:cNvCxnSpPr>
            <p:nvPr/>
          </p:nvCxnSpPr>
          <p:spPr>
            <a:xfrm>
              <a:off x="1816373" y="2402182"/>
              <a:ext cx="0" cy="1369850"/>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 name="直線コネクタ 36">
              <a:extLst>
                <a:ext uri="{FF2B5EF4-FFF2-40B4-BE49-F238E27FC236}">
                  <a16:creationId xmlns:a16="http://schemas.microsoft.com/office/drawing/2014/main" id="{B7CC388F-32F1-B34B-883F-AD244571B21D}"/>
                </a:ext>
              </a:extLst>
            </p:cNvPr>
            <p:cNvCxnSpPr>
              <a:cxnSpLocks/>
            </p:cNvCxnSpPr>
            <p:nvPr/>
          </p:nvCxnSpPr>
          <p:spPr>
            <a:xfrm>
              <a:off x="3622434" y="2411266"/>
              <a:ext cx="6359" cy="1373370"/>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8" name="直線コネクタ 37">
              <a:extLst>
                <a:ext uri="{FF2B5EF4-FFF2-40B4-BE49-F238E27FC236}">
                  <a16:creationId xmlns:a16="http://schemas.microsoft.com/office/drawing/2014/main" id="{97960A4A-CBAA-4645-B2C2-616DC6178957}"/>
                </a:ext>
              </a:extLst>
            </p:cNvPr>
            <p:cNvCxnSpPr>
              <a:cxnSpLocks/>
            </p:cNvCxnSpPr>
            <p:nvPr/>
          </p:nvCxnSpPr>
          <p:spPr>
            <a:xfrm>
              <a:off x="1837092" y="3032876"/>
              <a:ext cx="925790" cy="6522"/>
            </a:xfrm>
            <a:prstGeom prst="line">
              <a:avLst/>
            </a:prstGeom>
            <a:ln>
              <a:solidFill>
                <a:srgbClr val="E46C0A"/>
              </a:solidFill>
              <a:prstDash val="soli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4" name="正方形/長方形 43">
              <a:extLst>
                <a:ext uri="{FF2B5EF4-FFF2-40B4-BE49-F238E27FC236}">
                  <a16:creationId xmlns:a16="http://schemas.microsoft.com/office/drawing/2014/main" id="{DE34E14F-F5FA-7C03-280E-E5936973C6A3}"/>
                </a:ext>
              </a:extLst>
            </p:cNvPr>
            <p:cNvSpPr/>
            <p:nvPr/>
          </p:nvSpPr>
          <p:spPr>
            <a:xfrm>
              <a:off x="2559368" y="5105778"/>
              <a:ext cx="304270" cy="14272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45522E50-3317-6336-EB5A-3840E8A1559D}"/>
                </a:ext>
              </a:extLst>
            </p:cNvPr>
            <p:cNvSpPr/>
            <p:nvPr/>
          </p:nvSpPr>
          <p:spPr>
            <a:xfrm>
              <a:off x="2923998" y="5105778"/>
              <a:ext cx="304270" cy="14272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0B66C479-4638-BD8E-7125-6401189CAE9E}"/>
                </a:ext>
              </a:extLst>
            </p:cNvPr>
            <p:cNvSpPr/>
            <p:nvPr/>
          </p:nvSpPr>
          <p:spPr>
            <a:xfrm>
              <a:off x="3277461" y="5099406"/>
              <a:ext cx="342268" cy="14909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7" name="グループ化 46">
              <a:extLst>
                <a:ext uri="{FF2B5EF4-FFF2-40B4-BE49-F238E27FC236}">
                  <a16:creationId xmlns:a16="http://schemas.microsoft.com/office/drawing/2014/main" id="{77EB2B37-C0B0-2F82-86CF-CB760CE57115}"/>
                </a:ext>
              </a:extLst>
            </p:cNvPr>
            <p:cNvGrpSpPr/>
            <p:nvPr/>
          </p:nvGrpSpPr>
          <p:grpSpPr>
            <a:xfrm>
              <a:off x="1539800" y="4063846"/>
              <a:ext cx="1985693" cy="1992649"/>
              <a:chOff x="33953" y="2109741"/>
              <a:chExt cx="1938063" cy="1944853"/>
            </a:xfrm>
          </p:grpSpPr>
          <p:grpSp>
            <p:nvGrpSpPr>
              <p:cNvPr id="48" name="グループ化 47">
                <a:extLst>
                  <a:ext uri="{FF2B5EF4-FFF2-40B4-BE49-F238E27FC236}">
                    <a16:creationId xmlns:a16="http://schemas.microsoft.com/office/drawing/2014/main" id="{F4F8E801-C1AF-40DB-6827-351C46361631}"/>
                  </a:ext>
                </a:extLst>
              </p:cNvPr>
              <p:cNvGrpSpPr/>
              <p:nvPr/>
            </p:nvGrpSpPr>
            <p:grpSpPr>
              <a:xfrm>
                <a:off x="269263" y="2295906"/>
                <a:ext cx="1476164" cy="1481336"/>
                <a:chOff x="247837" y="2271209"/>
                <a:chExt cx="1476164" cy="1481336"/>
              </a:xfrm>
            </p:grpSpPr>
            <p:sp>
              <p:nvSpPr>
                <p:cNvPr id="50" name="円弧 49">
                  <a:extLst>
                    <a:ext uri="{FF2B5EF4-FFF2-40B4-BE49-F238E27FC236}">
                      <a16:creationId xmlns:a16="http://schemas.microsoft.com/office/drawing/2014/main" id="{B23D7BEE-BAC5-4021-4712-626675C25768}"/>
                    </a:ext>
                  </a:extLst>
                </p:cNvPr>
                <p:cNvSpPr/>
                <p:nvPr/>
              </p:nvSpPr>
              <p:spPr>
                <a:xfrm rot="18891299">
                  <a:off x="245251" y="227379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51" name="グループ化 50">
                  <a:extLst>
                    <a:ext uri="{FF2B5EF4-FFF2-40B4-BE49-F238E27FC236}">
                      <a16:creationId xmlns:a16="http://schemas.microsoft.com/office/drawing/2014/main" id="{D31075ED-9D13-D19C-97E6-E85684CE9DED}"/>
                    </a:ext>
                  </a:extLst>
                </p:cNvPr>
                <p:cNvGrpSpPr/>
                <p:nvPr/>
              </p:nvGrpSpPr>
              <p:grpSpPr>
                <a:xfrm>
                  <a:off x="461420" y="2467350"/>
                  <a:ext cx="1049004" cy="1052679"/>
                  <a:chOff x="461420" y="2467350"/>
                  <a:chExt cx="1049004" cy="1052679"/>
                </a:xfrm>
              </p:grpSpPr>
              <p:sp>
                <p:nvSpPr>
                  <p:cNvPr id="52" name="円弧 51">
                    <a:extLst>
                      <a:ext uri="{FF2B5EF4-FFF2-40B4-BE49-F238E27FC236}">
                        <a16:creationId xmlns:a16="http://schemas.microsoft.com/office/drawing/2014/main" id="{1D652419-FF49-72F8-F9D7-0853E3F03DF5}"/>
                      </a:ext>
                    </a:extLst>
                  </p:cNvPr>
                  <p:cNvSpPr/>
                  <p:nvPr/>
                </p:nvSpPr>
                <p:spPr>
                  <a:xfrm rot="18891299">
                    <a:off x="459582" y="246918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3" name="円弧 52">
                    <a:extLst>
                      <a:ext uri="{FF2B5EF4-FFF2-40B4-BE49-F238E27FC236}">
                        <a16:creationId xmlns:a16="http://schemas.microsoft.com/office/drawing/2014/main" id="{2933AD50-31F1-CB6B-CDBB-3A570726F0DC}"/>
                      </a:ext>
                    </a:extLst>
                  </p:cNvPr>
                  <p:cNvSpPr/>
                  <p:nvPr/>
                </p:nvSpPr>
                <p:spPr>
                  <a:xfrm rot="18891299">
                    <a:off x="636630" y="266380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4" name="円弧 53">
                    <a:extLst>
                      <a:ext uri="{FF2B5EF4-FFF2-40B4-BE49-F238E27FC236}">
                        <a16:creationId xmlns:a16="http://schemas.microsoft.com/office/drawing/2014/main" id="{312B8956-85F3-A9F3-35C6-12E96BB558BA}"/>
                      </a:ext>
                    </a:extLst>
                  </p:cNvPr>
                  <p:cNvSpPr/>
                  <p:nvPr/>
                </p:nvSpPr>
                <p:spPr>
                  <a:xfrm rot="18891299">
                    <a:off x="731985" y="285034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5" name="円弧 54">
                    <a:extLst>
                      <a:ext uri="{FF2B5EF4-FFF2-40B4-BE49-F238E27FC236}">
                        <a16:creationId xmlns:a16="http://schemas.microsoft.com/office/drawing/2014/main" id="{90B1C4C3-D48D-7339-7815-BF5C97DA671F}"/>
                      </a:ext>
                    </a:extLst>
                  </p:cNvPr>
                  <p:cNvSpPr/>
                  <p:nvPr/>
                </p:nvSpPr>
                <p:spPr>
                  <a:xfrm rot="18891299">
                    <a:off x="838404" y="302211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49" name="円弧 48">
                <a:extLst>
                  <a:ext uri="{FF2B5EF4-FFF2-40B4-BE49-F238E27FC236}">
                    <a16:creationId xmlns:a16="http://schemas.microsoft.com/office/drawing/2014/main" id="{0463A1C3-AE26-C848-6654-D75CF9F5F177}"/>
                  </a:ext>
                </a:extLst>
              </p:cNvPr>
              <p:cNvSpPr/>
              <p:nvPr/>
            </p:nvSpPr>
            <p:spPr>
              <a:xfrm rot="18891299">
                <a:off x="30558" y="2113136"/>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56" name="グループ化 55">
              <a:extLst>
                <a:ext uri="{FF2B5EF4-FFF2-40B4-BE49-F238E27FC236}">
                  <a16:creationId xmlns:a16="http://schemas.microsoft.com/office/drawing/2014/main" id="{8BC11D3A-EF92-713D-5A16-073E95BD5941}"/>
                </a:ext>
              </a:extLst>
            </p:cNvPr>
            <p:cNvGrpSpPr/>
            <p:nvPr/>
          </p:nvGrpSpPr>
          <p:grpSpPr>
            <a:xfrm>
              <a:off x="2270790" y="4063846"/>
              <a:ext cx="1985693" cy="1992649"/>
              <a:chOff x="33953" y="2109741"/>
              <a:chExt cx="1938063" cy="1944853"/>
            </a:xfrm>
          </p:grpSpPr>
          <p:grpSp>
            <p:nvGrpSpPr>
              <p:cNvPr id="57" name="グループ化 56">
                <a:extLst>
                  <a:ext uri="{FF2B5EF4-FFF2-40B4-BE49-F238E27FC236}">
                    <a16:creationId xmlns:a16="http://schemas.microsoft.com/office/drawing/2014/main" id="{145ABD7E-DFBD-731B-C130-9B47D5B4520C}"/>
                  </a:ext>
                </a:extLst>
              </p:cNvPr>
              <p:cNvGrpSpPr/>
              <p:nvPr/>
            </p:nvGrpSpPr>
            <p:grpSpPr>
              <a:xfrm>
                <a:off x="269263" y="2295906"/>
                <a:ext cx="1476164" cy="1481336"/>
                <a:chOff x="247837" y="2271209"/>
                <a:chExt cx="1476164" cy="1481336"/>
              </a:xfrm>
            </p:grpSpPr>
            <p:sp>
              <p:nvSpPr>
                <p:cNvPr id="59" name="円弧 58">
                  <a:extLst>
                    <a:ext uri="{FF2B5EF4-FFF2-40B4-BE49-F238E27FC236}">
                      <a16:creationId xmlns:a16="http://schemas.microsoft.com/office/drawing/2014/main" id="{396CFFF2-7D00-CBFC-84D4-869ACDEB78F2}"/>
                    </a:ext>
                  </a:extLst>
                </p:cNvPr>
                <p:cNvSpPr/>
                <p:nvPr/>
              </p:nvSpPr>
              <p:spPr>
                <a:xfrm rot="18891299">
                  <a:off x="245251" y="227379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60" name="グループ化 59">
                  <a:extLst>
                    <a:ext uri="{FF2B5EF4-FFF2-40B4-BE49-F238E27FC236}">
                      <a16:creationId xmlns:a16="http://schemas.microsoft.com/office/drawing/2014/main" id="{D9FC4700-C6D9-FB5F-08BC-005B004E0B00}"/>
                    </a:ext>
                  </a:extLst>
                </p:cNvPr>
                <p:cNvGrpSpPr/>
                <p:nvPr/>
              </p:nvGrpSpPr>
              <p:grpSpPr>
                <a:xfrm>
                  <a:off x="461420" y="2467350"/>
                  <a:ext cx="1049004" cy="1052679"/>
                  <a:chOff x="461420" y="2467350"/>
                  <a:chExt cx="1049004" cy="1052679"/>
                </a:xfrm>
              </p:grpSpPr>
              <p:sp>
                <p:nvSpPr>
                  <p:cNvPr id="61" name="円弧 60">
                    <a:extLst>
                      <a:ext uri="{FF2B5EF4-FFF2-40B4-BE49-F238E27FC236}">
                        <a16:creationId xmlns:a16="http://schemas.microsoft.com/office/drawing/2014/main" id="{D8D5EFFD-5D10-C48F-F030-798DD5B09CC6}"/>
                      </a:ext>
                    </a:extLst>
                  </p:cNvPr>
                  <p:cNvSpPr/>
                  <p:nvPr/>
                </p:nvSpPr>
                <p:spPr>
                  <a:xfrm rot="18891299">
                    <a:off x="459582" y="246918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2" name="円弧 61">
                    <a:extLst>
                      <a:ext uri="{FF2B5EF4-FFF2-40B4-BE49-F238E27FC236}">
                        <a16:creationId xmlns:a16="http://schemas.microsoft.com/office/drawing/2014/main" id="{817438C7-FED8-4326-EC9B-B0E5D62D6368}"/>
                      </a:ext>
                    </a:extLst>
                  </p:cNvPr>
                  <p:cNvSpPr/>
                  <p:nvPr/>
                </p:nvSpPr>
                <p:spPr>
                  <a:xfrm rot="18891299">
                    <a:off x="636630" y="266380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3" name="円弧 62">
                    <a:extLst>
                      <a:ext uri="{FF2B5EF4-FFF2-40B4-BE49-F238E27FC236}">
                        <a16:creationId xmlns:a16="http://schemas.microsoft.com/office/drawing/2014/main" id="{3762BAFE-75F5-AD44-34E6-91D7C0F00833}"/>
                      </a:ext>
                    </a:extLst>
                  </p:cNvPr>
                  <p:cNvSpPr/>
                  <p:nvPr/>
                </p:nvSpPr>
                <p:spPr>
                  <a:xfrm rot="18891299">
                    <a:off x="731985" y="285034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4" name="円弧 63">
                    <a:extLst>
                      <a:ext uri="{FF2B5EF4-FFF2-40B4-BE49-F238E27FC236}">
                        <a16:creationId xmlns:a16="http://schemas.microsoft.com/office/drawing/2014/main" id="{E270AC25-E843-B061-8159-B84EB1B9B71B}"/>
                      </a:ext>
                    </a:extLst>
                  </p:cNvPr>
                  <p:cNvSpPr/>
                  <p:nvPr/>
                </p:nvSpPr>
                <p:spPr>
                  <a:xfrm rot="18891299">
                    <a:off x="838404" y="302211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58" name="円弧 57">
                <a:extLst>
                  <a:ext uri="{FF2B5EF4-FFF2-40B4-BE49-F238E27FC236}">
                    <a16:creationId xmlns:a16="http://schemas.microsoft.com/office/drawing/2014/main" id="{249E533C-5E0E-8009-0857-4BB09C277B20}"/>
                  </a:ext>
                </a:extLst>
              </p:cNvPr>
              <p:cNvSpPr/>
              <p:nvPr/>
            </p:nvSpPr>
            <p:spPr>
              <a:xfrm rot="18891299">
                <a:off x="30558" y="2113136"/>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65" name="グループ化 64">
              <a:extLst>
                <a:ext uri="{FF2B5EF4-FFF2-40B4-BE49-F238E27FC236}">
                  <a16:creationId xmlns:a16="http://schemas.microsoft.com/office/drawing/2014/main" id="{14314E4A-F1DF-0539-BB15-636DAF7161A5}"/>
                </a:ext>
              </a:extLst>
            </p:cNvPr>
            <p:cNvGrpSpPr/>
            <p:nvPr/>
          </p:nvGrpSpPr>
          <p:grpSpPr>
            <a:xfrm>
              <a:off x="1909477" y="3978679"/>
              <a:ext cx="1985693" cy="1992649"/>
              <a:chOff x="71711" y="2118233"/>
              <a:chExt cx="1938063" cy="1944853"/>
            </a:xfrm>
          </p:grpSpPr>
          <p:grpSp>
            <p:nvGrpSpPr>
              <p:cNvPr id="66" name="グループ化 65">
                <a:extLst>
                  <a:ext uri="{FF2B5EF4-FFF2-40B4-BE49-F238E27FC236}">
                    <a16:creationId xmlns:a16="http://schemas.microsoft.com/office/drawing/2014/main" id="{D54EB6F8-F4C8-3333-C971-9AC633AA7107}"/>
                  </a:ext>
                </a:extLst>
              </p:cNvPr>
              <p:cNvGrpSpPr/>
              <p:nvPr/>
            </p:nvGrpSpPr>
            <p:grpSpPr>
              <a:xfrm>
                <a:off x="307022" y="2304399"/>
                <a:ext cx="1476164" cy="1481336"/>
                <a:chOff x="285596" y="2279702"/>
                <a:chExt cx="1476164" cy="1481336"/>
              </a:xfrm>
            </p:grpSpPr>
            <p:sp>
              <p:nvSpPr>
                <p:cNvPr id="68" name="円弧 67">
                  <a:extLst>
                    <a:ext uri="{FF2B5EF4-FFF2-40B4-BE49-F238E27FC236}">
                      <a16:creationId xmlns:a16="http://schemas.microsoft.com/office/drawing/2014/main" id="{A773D990-115E-F24E-7449-770C2CCB75F7}"/>
                    </a:ext>
                  </a:extLst>
                </p:cNvPr>
                <p:cNvSpPr/>
                <p:nvPr/>
              </p:nvSpPr>
              <p:spPr>
                <a:xfrm rot="18891299">
                  <a:off x="283010" y="2282288"/>
                  <a:ext cx="1481336" cy="1476164"/>
                </a:xfrm>
                <a:prstGeom prst="arc">
                  <a:avLst/>
                </a:prstGeom>
                <a:ln>
                  <a:solidFill>
                    <a:srgbClr val="0432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69" name="グループ化 68">
                  <a:extLst>
                    <a:ext uri="{FF2B5EF4-FFF2-40B4-BE49-F238E27FC236}">
                      <a16:creationId xmlns:a16="http://schemas.microsoft.com/office/drawing/2014/main" id="{0809F264-C0B2-C522-771A-102FA0886012}"/>
                    </a:ext>
                  </a:extLst>
                </p:cNvPr>
                <p:cNvGrpSpPr/>
                <p:nvPr/>
              </p:nvGrpSpPr>
              <p:grpSpPr>
                <a:xfrm>
                  <a:off x="499178" y="2475841"/>
                  <a:ext cx="1049004" cy="1052679"/>
                  <a:chOff x="499178" y="2475841"/>
                  <a:chExt cx="1049004" cy="1052679"/>
                </a:xfrm>
              </p:grpSpPr>
              <p:sp>
                <p:nvSpPr>
                  <p:cNvPr id="70" name="円弧 69">
                    <a:extLst>
                      <a:ext uri="{FF2B5EF4-FFF2-40B4-BE49-F238E27FC236}">
                        <a16:creationId xmlns:a16="http://schemas.microsoft.com/office/drawing/2014/main" id="{D1491331-0DC9-0424-0880-B3650DC3F652}"/>
                      </a:ext>
                    </a:extLst>
                  </p:cNvPr>
                  <p:cNvSpPr/>
                  <p:nvPr/>
                </p:nvSpPr>
                <p:spPr>
                  <a:xfrm rot="18891299">
                    <a:off x="497340" y="2477679"/>
                    <a:ext cx="1052679" cy="1049004"/>
                  </a:xfrm>
                  <a:prstGeom prst="arc">
                    <a:avLst/>
                  </a:prstGeom>
                  <a:ln>
                    <a:solidFill>
                      <a:srgbClr val="0432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 name="円弧 70">
                    <a:extLst>
                      <a:ext uri="{FF2B5EF4-FFF2-40B4-BE49-F238E27FC236}">
                        <a16:creationId xmlns:a16="http://schemas.microsoft.com/office/drawing/2014/main" id="{4713F4D5-8467-7E0D-4B23-7292593B675A}"/>
                      </a:ext>
                    </a:extLst>
                  </p:cNvPr>
                  <p:cNvSpPr/>
                  <p:nvPr/>
                </p:nvSpPr>
                <p:spPr>
                  <a:xfrm rot="18891299">
                    <a:off x="674388" y="2672299"/>
                    <a:ext cx="698576" cy="696138"/>
                  </a:xfrm>
                  <a:prstGeom prst="arc">
                    <a:avLst/>
                  </a:prstGeom>
                  <a:ln>
                    <a:solidFill>
                      <a:srgbClr val="0432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2" name="円弧 71">
                    <a:extLst>
                      <a:ext uri="{FF2B5EF4-FFF2-40B4-BE49-F238E27FC236}">
                        <a16:creationId xmlns:a16="http://schemas.microsoft.com/office/drawing/2014/main" id="{42791A09-1809-6B51-BC67-6769044C2EBA}"/>
                      </a:ext>
                    </a:extLst>
                  </p:cNvPr>
                  <p:cNvSpPr/>
                  <p:nvPr/>
                </p:nvSpPr>
                <p:spPr>
                  <a:xfrm rot="18891299">
                    <a:off x="769743" y="2858837"/>
                    <a:ext cx="507867" cy="506095"/>
                  </a:xfrm>
                  <a:prstGeom prst="arc">
                    <a:avLst/>
                  </a:prstGeom>
                  <a:ln>
                    <a:solidFill>
                      <a:srgbClr val="0432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3" name="円弧 72">
                    <a:extLst>
                      <a:ext uri="{FF2B5EF4-FFF2-40B4-BE49-F238E27FC236}">
                        <a16:creationId xmlns:a16="http://schemas.microsoft.com/office/drawing/2014/main" id="{BC2DDB1D-08D6-DEC8-2593-96198240A419}"/>
                      </a:ext>
                    </a:extLst>
                  </p:cNvPr>
                  <p:cNvSpPr/>
                  <p:nvPr/>
                </p:nvSpPr>
                <p:spPr>
                  <a:xfrm rot="18891299">
                    <a:off x="876163" y="3030608"/>
                    <a:ext cx="286310" cy="285311"/>
                  </a:xfrm>
                  <a:prstGeom prst="arc">
                    <a:avLst/>
                  </a:prstGeom>
                  <a:ln>
                    <a:solidFill>
                      <a:srgbClr val="0432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67" name="円弧 66">
                <a:extLst>
                  <a:ext uri="{FF2B5EF4-FFF2-40B4-BE49-F238E27FC236}">
                    <a16:creationId xmlns:a16="http://schemas.microsoft.com/office/drawing/2014/main" id="{C28DE7E4-9AA3-8D64-5A02-3DBDD804F112}"/>
                  </a:ext>
                </a:extLst>
              </p:cNvPr>
              <p:cNvSpPr/>
              <p:nvPr/>
            </p:nvSpPr>
            <p:spPr>
              <a:xfrm rot="18891299">
                <a:off x="68316" y="2121628"/>
                <a:ext cx="1944853" cy="1938063"/>
              </a:xfrm>
              <a:prstGeom prst="arc">
                <a:avLst/>
              </a:prstGeom>
              <a:ln>
                <a:solidFill>
                  <a:srgbClr val="0432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cxnSp>
          <p:nvCxnSpPr>
            <p:cNvPr id="76" name="直線コネクタ 75">
              <a:extLst>
                <a:ext uri="{FF2B5EF4-FFF2-40B4-BE49-F238E27FC236}">
                  <a16:creationId xmlns:a16="http://schemas.microsoft.com/office/drawing/2014/main" id="{597ABB10-18C6-9C9C-3138-8D41BC5F033D}"/>
                </a:ext>
              </a:extLst>
            </p:cNvPr>
            <p:cNvCxnSpPr>
              <a:cxnSpLocks/>
            </p:cNvCxnSpPr>
            <p:nvPr/>
          </p:nvCxnSpPr>
          <p:spPr>
            <a:xfrm>
              <a:off x="3153821" y="3039398"/>
              <a:ext cx="481580" cy="3261"/>
            </a:xfrm>
            <a:prstGeom prst="line">
              <a:avLst/>
            </a:prstGeom>
            <a:ln>
              <a:solidFill>
                <a:srgbClr val="E46C0A"/>
              </a:solidFill>
              <a:prstDash val="soli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pic>
          <p:nvPicPr>
            <p:cNvPr id="81" name="図 80">
              <a:extLst>
                <a:ext uri="{FF2B5EF4-FFF2-40B4-BE49-F238E27FC236}">
                  <a16:creationId xmlns:a16="http://schemas.microsoft.com/office/drawing/2014/main" id="{3F08EB92-956B-C6AE-8955-719BEA1BDD51}"/>
                </a:ext>
              </a:extLst>
            </p:cNvPr>
            <p:cNvPicPr>
              <a:picLocks noChangeAspect="1"/>
            </p:cNvPicPr>
            <p:nvPr/>
          </p:nvPicPr>
          <p:blipFill>
            <a:blip r:embed="rId2"/>
            <a:stretch>
              <a:fillRect/>
            </a:stretch>
          </p:blipFill>
          <p:spPr>
            <a:xfrm>
              <a:off x="2817013" y="2897018"/>
              <a:ext cx="330200" cy="330200"/>
            </a:xfrm>
            <a:prstGeom prst="rect">
              <a:avLst/>
            </a:prstGeom>
          </p:spPr>
        </p:pic>
        <p:sp>
          <p:nvSpPr>
            <p:cNvPr id="82" name="テキスト ボックス 81">
              <a:extLst>
                <a:ext uri="{FF2B5EF4-FFF2-40B4-BE49-F238E27FC236}">
                  <a16:creationId xmlns:a16="http://schemas.microsoft.com/office/drawing/2014/main" id="{0C303A61-8987-BE31-4377-FF96D869D061}"/>
                </a:ext>
              </a:extLst>
            </p:cNvPr>
            <p:cNvSpPr txBox="1"/>
            <p:nvPr/>
          </p:nvSpPr>
          <p:spPr>
            <a:xfrm>
              <a:off x="3042334" y="3148990"/>
              <a:ext cx="646331" cy="369332"/>
            </a:xfrm>
            <a:prstGeom prst="rect">
              <a:avLst/>
            </a:prstGeom>
            <a:noFill/>
          </p:spPr>
          <p:txBody>
            <a:bodyPr wrap="none" rtlCol="0">
              <a:spAutoFit/>
            </a:bodyPr>
            <a:lstStyle/>
            <a:p>
              <a:pPr algn="ctr"/>
              <a:r>
                <a:rPr kumimoji="1" lang="ja-JP" altLang="en-US" sz="900">
                  <a:solidFill>
                    <a:schemeClr val="accent6">
                      <a:lumMod val="75000"/>
                    </a:schemeClr>
                  </a:solidFill>
                  <a:latin typeface="Meiryo" panose="020B0604030504040204" pitchFamily="34" charset="-128"/>
                  <a:ea typeface="Meiryo" panose="020B0604030504040204" pitchFamily="34" charset="-128"/>
                </a:rPr>
                <a:t>干渉して</a:t>
              </a:r>
              <a:endParaRPr kumimoji="1" lang="en-US" altLang="ja-JP" sz="9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900">
                  <a:solidFill>
                    <a:schemeClr val="accent6">
                      <a:lumMod val="75000"/>
                    </a:schemeClr>
                  </a:solidFill>
                  <a:latin typeface="Meiryo" panose="020B0604030504040204" pitchFamily="34" charset="-128"/>
                  <a:ea typeface="Meiryo" panose="020B0604030504040204" pitchFamily="34" charset="-128"/>
                </a:rPr>
                <a:t>弱め合う</a:t>
              </a:r>
            </a:p>
          </p:txBody>
        </p:sp>
        <p:sp>
          <p:nvSpPr>
            <p:cNvPr id="84" name="テキスト ボックス 83">
              <a:extLst>
                <a:ext uri="{FF2B5EF4-FFF2-40B4-BE49-F238E27FC236}">
                  <a16:creationId xmlns:a16="http://schemas.microsoft.com/office/drawing/2014/main" id="{F0E7D5D6-44C5-4F6B-356B-401AED5E35D8}"/>
                </a:ext>
              </a:extLst>
            </p:cNvPr>
            <p:cNvSpPr txBox="1"/>
            <p:nvPr/>
          </p:nvSpPr>
          <p:spPr>
            <a:xfrm>
              <a:off x="2002417" y="3122344"/>
              <a:ext cx="646331" cy="369332"/>
            </a:xfrm>
            <a:prstGeom prst="rect">
              <a:avLst/>
            </a:prstGeom>
            <a:noFill/>
          </p:spPr>
          <p:txBody>
            <a:bodyPr wrap="none" rtlCol="0">
              <a:spAutoFit/>
            </a:bodyPr>
            <a:lstStyle/>
            <a:p>
              <a:pPr algn="ctr"/>
              <a:r>
                <a:rPr kumimoji="1" lang="ja-JP" altLang="en-US" sz="900">
                  <a:solidFill>
                    <a:schemeClr val="accent6">
                      <a:lumMod val="75000"/>
                    </a:schemeClr>
                  </a:solidFill>
                  <a:latin typeface="Meiryo" panose="020B0604030504040204" pitchFamily="34" charset="-128"/>
                  <a:ea typeface="Meiryo" panose="020B0604030504040204" pitchFamily="34" charset="-128"/>
                </a:rPr>
                <a:t>干渉して</a:t>
              </a:r>
              <a:endParaRPr kumimoji="1" lang="en-US" altLang="ja-JP" sz="9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900">
                  <a:solidFill>
                    <a:schemeClr val="accent6">
                      <a:lumMod val="75000"/>
                    </a:schemeClr>
                  </a:solidFill>
                  <a:latin typeface="Meiryo" panose="020B0604030504040204" pitchFamily="34" charset="-128"/>
                  <a:ea typeface="Meiryo" panose="020B0604030504040204" pitchFamily="34" charset="-128"/>
                </a:rPr>
                <a:t>弱め合う</a:t>
              </a:r>
            </a:p>
          </p:txBody>
        </p:sp>
        <p:sp>
          <p:nvSpPr>
            <p:cNvPr id="110" name="正方形/長方形 109">
              <a:extLst>
                <a:ext uri="{FF2B5EF4-FFF2-40B4-BE49-F238E27FC236}">
                  <a16:creationId xmlns:a16="http://schemas.microsoft.com/office/drawing/2014/main" id="{151FF087-2CE7-4544-3C43-440ED44771B7}"/>
                </a:ext>
              </a:extLst>
            </p:cNvPr>
            <p:cNvSpPr/>
            <p:nvPr/>
          </p:nvSpPr>
          <p:spPr>
            <a:xfrm>
              <a:off x="2776892" y="1264016"/>
              <a:ext cx="347077" cy="2681368"/>
            </a:xfrm>
            <a:prstGeom prst="rect">
              <a:avLst/>
            </a:prstGeom>
            <a:noFill/>
            <a:ln>
              <a:solidFill>
                <a:srgbClr val="0432FF">
                  <a:alpha val="44830"/>
                </a:srgb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11" name="直線矢印コネクタ 110">
            <a:extLst>
              <a:ext uri="{FF2B5EF4-FFF2-40B4-BE49-F238E27FC236}">
                <a16:creationId xmlns:a16="http://schemas.microsoft.com/office/drawing/2014/main" id="{A7843DD7-7204-7636-8F2E-C3E9C81DA527}"/>
              </a:ext>
            </a:extLst>
          </p:cNvPr>
          <p:cNvCxnSpPr>
            <a:cxnSpLocks/>
          </p:cNvCxnSpPr>
          <p:nvPr/>
        </p:nvCxnSpPr>
        <p:spPr>
          <a:xfrm>
            <a:off x="1555929" y="1875046"/>
            <a:ext cx="1749286" cy="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5" name="グループ化 4">
            <a:extLst>
              <a:ext uri="{FF2B5EF4-FFF2-40B4-BE49-F238E27FC236}">
                <a16:creationId xmlns:a16="http://schemas.microsoft.com/office/drawing/2014/main" id="{426C83B0-6988-828C-CF5C-C0A3F3E18A12}"/>
              </a:ext>
            </a:extLst>
          </p:cNvPr>
          <p:cNvGrpSpPr/>
          <p:nvPr/>
        </p:nvGrpSpPr>
        <p:grpSpPr>
          <a:xfrm>
            <a:off x="4338555" y="1254968"/>
            <a:ext cx="4634602" cy="4961472"/>
            <a:chOff x="4338555" y="1254968"/>
            <a:chExt cx="4634602" cy="4961472"/>
          </a:xfrm>
        </p:grpSpPr>
        <p:sp>
          <p:nvSpPr>
            <p:cNvPr id="126" name="右矢印 125">
              <a:extLst>
                <a:ext uri="{FF2B5EF4-FFF2-40B4-BE49-F238E27FC236}">
                  <a16:creationId xmlns:a16="http://schemas.microsoft.com/office/drawing/2014/main" id="{FB64B61E-5D94-B35D-E622-92E28E2414C4}"/>
                </a:ext>
              </a:extLst>
            </p:cNvPr>
            <p:cNvSpPr/>
            <p:nvPr/>
          </p:nvSpPr>
          <p:spPr>
            <a:xfrm>
              <a:off x="4496441" y="2485429"/>
              <a:ext cx="2964338" cy="800482"/>
            </a:xfrm>
            <a:prstGeom prst="rightArrow">
              <a:avLst>
                <a:gd name="adj1" fmla="val 57722"/>
                <a:gd name="adj2" fmla="val 50000"/>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正方形/長方形 123">
              <a:extLst>
                <a:ext uri="{FF2B5EF4-FFF2-40B4-BE49-F238E27FC236}">
                  <a16:creationId xmlns:a16="http://schemas.microsoft.com/office/drawing/2014/main" id="{EB9B8151-944A-0654-AA5D-013223D473B6}"/>
                </a:ext>
              </a:extLst>
            </p:cNvPr>
            <p:cNvSpPr/>
            <p:nvPr/>
          </p:nvSpPr>
          <p:spPr>
            <a:xfrm>
              <a:off x="6999586" y="1309115"/>
              <a:ext cx="1820886" cy="1080120"/>
            </a:xfrm>
            <a:prstGeom prst="rect">
              <a:avLst/>
            </a:prstGeom>
            <a:gradFill flip="none" rotWithShape="1">
              <a:gsLst>
                <a:gs pos="11000">
                  <a:schemeClr val="accent6"/>
                </a:gs>
                <a:gs pos="0">
                  <a:schemeClr val="accent6"/>
                </a:gs>
                <a:gs pos="48000">
                  <a:schemeClr val="accent6"/>
                </a:gs>
                <a:gs pos="35000">
                  <a:schemeClr val="accent6"/>
                </a:gs>
                <a:gs pos="23000">
                  <a:schemeClr val="accent6"/>
                </a:gs>
                <a:gs pos="77000">
                  <a:schemeClr val="accent6"/>
                </a:gs>
                <a:gs pos="63000">
                  <a:schemeClr val="bg1"/>
                </a:gs>
                <a:gs pos="99000">
                  <a:schemeClr val="accent6"/>
                </a:gs>
                <a:gs pos="88000">
                  <a:schemeClr val="accent6"/>
                </a:gs>
              </a:gsLst>
              <a:lin ang="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テキスト ボックス 124">
              <a:extLst>
                <a:ext uri="{FF2B5EF4-FFF2-40B4-BE49-F238E27FC236}">
                  <a16:creationId xmlns:a16="http://schemas.microsoft.com/office/drawing/2014/main" id="{CF257022-FFBB-1EAF-5C56-F2D213B3B28B}"/>
                </a:ext>
              </a:extLst>
            </p:cNvPr>
            <p:cNvSpPr txBox="1"/>
            <p:nvPr/>
          </p:nvSpPr>
          <p:spPr>
            <a:xfrm>
              <a:off x="4626820" y="2755692"/>
              <a:ext cx="2698175"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繰り返し実験し</a:t>
              </a:r>
              <a:r>
                <a:rPr lang="ja-JP" altLang="en-US" sz="1400">
                  <a:solidFill>
                    <a:schemeClr val="bg1"/>
                  </a:solidFill>
                  <a:latin typeface="Meiryo" panose="020B0604030504040204" pitchFamily="34" charset="-128"/>
                  <a:ea typeface="Meiryo" panose="020B0604030504040204" pitchFamily="34" charset="-128"/>
                </a:rPr>
                <a:t>測定結果を確認</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127" name="正方形/長方形 126">
              <a:extLst>
                <a:ext uri="{FF2B5EF4-FFF2-40B4-BE49-F238E27FC236}">
                  <a16:creationId xmlns:a16="http://schemas.microsoft.com/office/drawing/2014/main" id="{9EDF9D66-FEC4-C4DC-0235-5E4A3811A382}"/>
                </a:ext>
              </a:extLst>
            </p:cNvPr>
            <p:cNvSpPr/>
            <p:nvPr/>
          </p:nvSpPr>
          <p:spPr>
            <a:xfrm>
              <a:off x="7959243" y="1254968"/>
              <a:ext cx="347077" cy="1237928"/>
            </a:xfrm>
            <a:prstGeom prst="rect">
              <a:avLst/>
            </a:prstGeom>
            <a:noFill/>
            <a:ln>
              <a:solidFill>
                <a:srgbClr val="0432FF"/>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テキスト ボックス 127">
              <a:extLst>
                <a:ext uri="{FF2B5EF4-FFF2-40B4-BE49-F238E27FC236}">
                  <a16:creationId xmlns:a16="http://schemas.microsoft.com/office/drawing/2014/main" id="{08F60C37-7F47-5E46-F7F3-753A56E61FA4}"/>
                </a:ext>
              </a:extLst>
            </p:cNvPr>
            <p:cNvSpPr txBox="1"/>
            <p:nvPr/>
          </p:nvSpPr>
          <p:spPr>
            <a:xfrm>
              <a:off x="7501838" y="2755692"/>
              <a:ext cx="1261885" cy="307777"/>
            </a:xfrm>
            <a:prstGeom prst="rect">
              <a:avLst/>
            </a:prstGeom>
            <a:noFill/>
          </p:spPr>
          <p:txBody>
            <a:bodyPr wrap="none" rtlCol="0">
              <a:spAutoFit/>
            </a:bodyPr>
            <a:lstStyle/>
            <a:p>
              <a:pPr algn="ctr"/>
              <a:r>
                <a:rPr kumimoji="1" lang="ja-JP" altLang="en-US" sz="1400">
                  <a:solidFill>
                    <a:srgbClr val="0432FF"/>
                  </a:solidFill>
                  <a:latin typeface="Meiryo" panose="020B0604030504040204" pitchFamily="34" charset="-128"/>
                  <a:ea typeface="Meiryo" panose="020B0604030504040204" pitchFamily="34" charset="-128"/>
                </a:rPr>
                <a:t>答えが決まる</a:t>
              </a:r>
            </a:p>
          </p:txBody>
        </p:sp>
        <p:sp>
          <p:nvSpPr>
            <p:cNvPr id="129" name="正方形/長方形 128">
              <a:extLst>
                <a:ext uri="{FF2B5EF4-FFF2-40B4-BE49-F238E27FC236}">
                  <a16:creationId xmlns:a16="http://schemas.microsoft.com/office/drawing/2014/main" id="{391C1BD9-19D9-D54E-F7FB-AE7450B45413}"/>
                </a:ext>
              </a:extLst>
            </p:cNvPr>
            <p:cNvSpPr/>
            <p:nvPr/>
          </p:nvSpPr>
          <p:spPr>
            <a:xfrm>
              <a:off x="4496761" y="1309115"/>
              <a:ext cx="1820886" cy="1080120"/>
            </a:xfrm>
            <a:prstGeom prst="rect">
              <a:avLst/>
            </a:prstGeom>
            <a:gradFill flip="none" rotWithShape="1">
              <a:gsLst>
                <a:gs pos="11000">
                  <a:schemeClr val="accent6">
                    <a:lumMod val="60000"/>
                    <a:lumOff val="40000"/>
                  </a:schemeClr>
                </a:gs>
                <a:gs pos="0">
                  <a:schemeClr val="accent6"/>
                </a:gs>
                <a:gs pos="48000">
                  <a:schemeClr val="accent6"/>
                </a:gs>
                <a:gs pos="35000">
                  <a:schemeClr val="accent6">
                    <a:lumMod val="60000"/>
                    <a:lumOff val="40000"/>
                  </a:schemeClr>
                </a:gs>
                <a:gs pos="23000">
                  <a:schemeClr val="accent6"/>
                </a:gs>
                <a:gs pos="77000">
                  <a:schemeClr val="accent6"/>
                </a:gs>
                <a:gs pos="63000">
                  <a:schemeClr val="bg1"/>
                </a:gs>
                <a:gs pos="99000">
                  <a:schemeClr val="accent6"/>
                </a:gs>
                <a:gs pos="88000">
                  <a:schemeClr val="accent6">
                    <a:lumMod val="60000"/>
                    <a:lumOff val="40000"/>
                  </a:schemeClr>
                </a:gs>
              </a:gsLst>
              <a:lin ang="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テキスト ボックス 129">
              <a:extLst>
                <a:ext uri="{FF2B5EF4-FFF2-40B4-BE49-F238E27FC236}">
                  <a16:creationId xmlns:a16="http://schemas.microsoft.com/office/drawing/2014/main" id="{8650FF23-F6F7-1539-3723-50952C7FAB8D}"/>
                </a:ext>
              </a:extLst>
            </p:cNvPr>
            <p:cNvSpPr txBox="1"/>
            <p:nvPr/>
          </p:nvSpPr>
          <p:spPr>
            <a:xfrm>
              <a:off x="6317647" y="1664509"/>
              <a:ext cx="676419" cy="369332"/>
            </a:xfrm>
            <a:prstGeom prst="rect">
              <a:avLst/>
            </a:prstGeom>
            <a:noFill/>
          </p:spPr>
          <p:txBody>
            <a:bodyPr wrap="square" rtlCol="0">
              <a:spAutoFit/>
            </a:bodyPr>
            <a:lstStyle/>
            <a:p>
              <a:pPr algn="ctr"/>
              <a:r>
                <a:rPr kumimoji="1" lang="ja-JP" altLang="en-US">
                  <a:solidFill>
                    <a:schemeClr val="accent6">
                      <a:lumMod val="75000"/>
                    </a:schemeClr>
                  </a:solidFill>
                </a:rPr>
                <a:t>・・・</a:t>
              </a:r>
            </a:p>
          </p:txBody>
        </p:sp>
        <p:sp>
          <p:nvSpPr>
            <p:cNvPr id="131" name="テキスト ボックス 130">
              <a:extLst>
                <a:ext uri="{FF2B5EF4-FFF2-40B4-BE49-F238E27FC236}">
                  <a16:creationId xmlns:a16="http://schemas.microsoft.com/office/drawing/2014/main" id="{9D016203-92DA-9639-3B61-154AF2FDEE2F}"/>
                </a:ext>
              </a:extLst>
            </p:cNvPr>
            <p:cNvSpPr txBox="1"/>
            <p:nvPr/>
          </p:nvSpPr>
          <p:spPr>
            <a:xfrm>
              <a:off x="4338555" y="4769890"/>
              <a:ext cx="4634602" cy="1446550"/>
            </a:xfrm>
            <a:prstGeom prst="rect">
              <a:avLst/>
            </a:prstGeom>
            <a:noFill/>
          </p:spPr>
          <p:txBody>
            <a:bodyPr wrap="none" rtlCol="0">
              <a:spAutoFit/>
            </a:bodyPr>
            <a:lstStyle/>
            <a:p>
              <a:pPr algn="ctr"/>
              <a:r>
                <a:rPr kumimoji="1" lang="ja-JP" altLang="en-US" sz="4000" b="1">
                  <a:solidFill>
                    <a:srgbClr val="7030A0"/>
                  </a:solidFill>
                  <a:latin typeface="Meiryo" panose="020B0604030504040204" pitchFamily="34" charset="-128"/>
                  <a:ea typeface="Meiryo" panose="020B0604030504040204" pitchFamily="34" charset="-128"/>
                </a:rPr>
                <a:t>量子アルゴリズム</a:t>
              </a:r>
              <a:endParaRPr kumimoji="1" lang="en-US" altLang="ja-JP" sz="4000" b="1" dirty="0">
                <a:solidFill>
                  <a:srgbClr val="7030A0"/>
                </a:solidFill>
                <a:latin typeface="Meiryo" panose="020B0604030504040204" pitchFamily="34" charset="-128"/>
                <a:ea typeface="Meiryo" panose="020B0604030504040204" pitchFamily="34" charset="-128"/>
              </a:endParaRPr>
            </a:p>
            <a:p>
              <a:pPr marL="342900" indent="-342900">
                <a:buFont typeface="+mj-ea"/>
                <a:buAutoNum type="circleNumDbPlain"/>
              </a:pPr>
              <a:r>
                <a:rPr kumimoji="1" lang="ja-JP" altLang="en-US" sz="1600">
                  <a:solidFill>
                    <a:srgbClr val="7030A0"/>
                  </a:solidFill>
                  <a:latin typeface="Meiryo" panose="020B0604030504040204" pitchFamily="34" charset="-128"/>
                  <a:ea typeface="Meiryo" panose="020B0604030504040204" pitchFamily="34" charset="-128"/>
                </a:rPr>
                <a:t>正解のスリットのみ</a:t>
              </a:r>
              <a:r>
                <a:rPr lang="ja-JP" altLang="en-US" sz="1600">
                  <a:solidFill>
                    <a:srgbClr val="7030A0"/>
                  </a:solidFill>
                  <a:latin typeface="Meiryo" panose="020B0604030504040204" pitchFamily="34" charset="-128"/>
                  <a:ea typeface="Meiryo" panose="020B0604030504040204" pitchFamily="34" charset="-128"/>
                </a:rPr>
                <a:t>振動タイミングをずらす</a:t>
              </a:r>
              <a:endParaRPr lang="en-US" altLang="ja-JP" sz="1600" dirty="0">
                <a:solidFill>
                  <a:srgbClr val="7030A0"/>
                </a:solidFill>
                <a:latin typeface="Meiryo" panose="020B0604030504040204" pitchFamily="34" charset="-128"/>
                <a:ea typeface="Meiryo" panose="020B0604030504040204" pitchFamily="34" charset="-128"/>
              </a:endParaRPr>
            </a:p>
            <a:p>
              <a:pPr marL="342900" indent="-342900">
                <a:buFont typeface="+mj-ea"/>
                <a:buAutoNum type="circleNumDbPlain"/>
              </a:pPr>
              <a:r>
                <a:rPr lang="ja-JP" altLang="en-US" sz="1600">
                  <a:solidFill>
                    <a:srgbClr val="7030A0"/>
                  </a:solidFill>
                  <a:latin typeface="Meiryo" panose="020B0604030504040204" pitchFamily="34" charset="-128"/>
                  <a:ea typeface="Meiryo" panose="020B0604030504040204" pitchFamily="34" charset="-128"/>
                </a:rPr>
                <a:t>うまく干渉させ正解のみに粒子を衝突させる</a:t>
              </a:r>
              <a:endParaRPr lang="en-US" altLang="ja-JP" sz="1600" dirty="0">
                <a:solidFill>
                  <a:srgbClr val="7030A0"/>
                </a:solidFill>
                <a:latin typeface="Meiryo" panose="020B0604030504040204" pitchFamily="34" charset="-128"/>
                <a:ea typeface="Meiryo" panose="020B0604030504040204" pitchFamily="34" charset="-128"/>
              </a:endParaRPr>
            </a:p>
            <a:p>
              <a:pPr marL="342900" indent="-342900">
                <a:buFont typeface="+mj-ea"/>
                <a:buAutoNum type="circleNumDbPlain"/>
              </a:pPr>
              <a:r>
                <a:rPr lang="ja-JP" altLang="en-US" sz="1600">
                  <a:solidFill>
                    <a:srgbClr val="7030A0"/>
                  </a:solidFill>
                  <a:latin typeface="Meiryo" panose="020B0604030504040204" pitchFamily="34" charset="-128"/>
                  <a:ea typeface="Meiryo" panose="020B0604030504040204" pitchFamily="34" charset="-128"/>
                </a:rPr>
                <a:t>この実験を繰り返して確率的に答えを決める</a:t>
              </a:r>
              <a:endParaRPr lang="en-US" altLang="ja-JP" sz="1600" dirty="0">
                <a:solidFill>
                  <a:srgbClr val="7030A0"/>
                </a:solidFill>
                <a:latin typeface="Meiryo" panose="020B0604030504040204" pitchFamily="34" charset="-128"/>
                <a:ea typeface="Meiryo" panose="020B0604030504040204" pitchFamily="34" charset="-128"/>
              </a:endParaRPr>
            </a:p>
          </p:txBody>
        </p:sp>
      </p:grpSp>
      <p:sp>
        <p:nvSpPr>
          <p:cNvPr id="9" name="テキスト ボックス 8">
            <a:extLst>
              <a:ext uri="{FF2B5EF4-FFF2-40B4-BE49-F238E27FC236}">
                <a16:creationId xmlns:a16="http://schemas.microsoft.com/office/drawing/2014/main" id="{1A79EB25-C998-D843-0C51-08626CDB4C97}"/>
              </a:ext>
            </a:extLst>
          </p:cNvPr>
          <p:cNvSpPr txBox="1"/>
          <p:nvPr/>
        </p:nvSpPr>
        <p:spPr>
          <a:xfrm>
            <a:off x="185330" y="4247886"/>
            <a:ext cx="543739" cy="523220"/>
          </a:xfrm>
          <a:prstGeom prst="rect">
            <a:avLst/>
          </a:prstGeom>
          <a:noFill/>
        </p:spPr>
        <p:txBody>
          <a:bodyPr wrap="none" rtlCol="0">
            <a:spAutoFit/>
          </a:bodyPr>
          <a:lstStyle/>
          <a:p>
            <a:r>
              <a:rPr kumimoji="1" lang="ja-JP" altLang="en-US" sz="2800">
                <a:solidFill>
                  <a:srgbClr val="7030A0"/>
                </a:solidFill>
                <a:effectLst>
                  <a:outerShdw blurRad="50800" dist="38100" dir="2700000" algn="tl" rotWithShape="0">
                    <a:prstClr val="black">
                      <a:alpha val="40000"/>
                    </a:prstClr>
                  </a:outerShdw>
                </a:effectLst>
              </a:rPr>
              <a:t>①</a:t>
            </a:r>
          </a:p>
        </p:txBody>
      </p:sp>
      <p:sp>
        <p:nvSpPr>
          <p:cNvPr id="16" name="テキスト ボックス 15">
            <a:extLst>
              <a:ext uri="{FF2B5EF4-FFF2-40B4-BE49-F238E27FC236}">
                <a16:creationId xmlns:a16="http://schemas.microsoft.com/office/drawing/2014/main" id="{B2B464AB-FE37-E95C-8816-54A6B173DD24}"/>
              </a:ext>
            </a:extLst>
          </p:cNvPr>
          <p:cNvSpPr txBox="1"/>
          <p:nvPr/>
        </p:nvSpPr>
        <p:spPr>
          <a:xfrm>
            <a:off x="3242012" y="739865"/>
            <a:ext cx="543739" cy="523220"/>
          </a:xfrm>
          <a:prstGeom prst="rect">
            <a:avLst/>
          </a:prstGeom>
          <a:noFill/>
        </p:spPr>
        <p:txBody>
          <a:bodyPr wrap="none" rtlCol="0">
            <a:spAutoFit/>
          </a:bodyPr>
          <a:lstStyle/>
          <a:p>
            <a:r>
              <a:rPr kumimoji="1" lang="ja-JP" altLang="en-US" sz="2800">
                <a:solidFill>
                  <a:srgbClr val="7030A0"/>
                </a:solidFill>
                <a:effectLst>
                  <a:outerShdw blurRad="50800" dist="38100" dir="2700000" algn="tl" rotWithShape="0">
                    <a:prstClr val="black">
                      <a:alpha val="40000"/>
                    </a:prstClr>
                  </a:outerShdw>
                </a:effectLst>
              </a:rPr>
              <a:t>②</a:t>
            </a:r>
          </a:p>
        </p:txBody>
      </p:sp>
      <p:sp>
        <p:nvSpPr>
          <p:cNvPr id="17" name="テキスト ボックス 16">
            <a:extLst>
              <a:ext uri="{FF2B5EF4-FFF2-40B4-BE49-F238E27FC236}">
                <a16:creationId xmlns:a16="http://schemas.microsoft.com/office/drawing/2014/main" id="{687B3AE1-CAEC-0DB1-927D-E6BABF25C9E6}"/>
              </a:ext>
            </a:extLst>
          </p:cNvPr>
          <p:cNvSpPr txBox="1"/>
          <p:nvPr/>
        </p:nvSpPr>
        <p:spPr>
          <a:xfrm>
            <a:off x="7860910" y="739865"/>
            <a:ext cx="543739" cy="523220"/>
          </a:xfrm>
          <a:prstGeom prst="rect">
            <a:avLst/>
          </a:prstGeom>
          <a:noFill/>
        </p:spPr>
        <p:txBody>
          <a:bodyPr wrap="none" rtlCol="0">
            <a:spAutoFit/>
          </a:bodyPr>
          <a:lstStyle/>
          <a:p>
            <a:r>
              <a:rPr kumimoji="1" lang="ja-JP" altLang="en-US" sz="2800">
                <a:solidFill>
                  <a:srgbClr val="7030A0"/>
                </a:solidFill>
                <a:effectLst>
                  <a:outerShdw blurRad="50800" dist="38100" dir="2700000" algn="tl" rotWithShape="0">
                    <a:prstClr val="black">
                      <a:alpha val="40000"/>
                    </a:prstClr>
                  </a:outerShdw>
                </a:effectLst>
              </a:rPr>
              <a:t>③</a:t>
            </a:r>
          </a:p>
        </p:txBody>
      </p:sp>
      <p:sp>
        <p:nvSpPr>
          <p:cNvPr id="18" name="円/楕円 17">
            <a:extLst>
              <a:ext uri="{FF2B5EF4-FFF2-40B4-BE49-F238E27FC236}">
                <a16:creationId xmlns:a16="http://schemas.microsoft.com/office/drawing/2014/main" id="{7807D5E7-6225-741F-14C7-5C0D37C60D46}"/>
              </a:ext>
            </a:extLst>
          </p:cNvPr>
          <p:cNvSpPr/>
          <p:nvPr/>
        </p:nvSpPr>
        <p:spPr>
          <a:xfrm>
            <a:off x="3291413" y="5008279"/>
            <a:ext cx="300644" cy="298224"/>
          </a:xfrm>
          <a:prstGeom prst="ellipse">
            <a:avLst/>
          </a:prstGeom>
          <a:noFill/>
          <a:ln>
            <a:solidFill>
              <a:srgbClr val="0432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F915790B-8C1D-8B06-3822-526FBF4DE67E}"/>
              </a:ext>
            </a:extLst>
          </p:cNvPr>
          <p:cNvSpPr txBox="1"/>
          <p:nvPr/>
        </p:nvSpPr>
        <p:spPr>
          <a:xfrm>
            <a:off x="4572000" y="353072"/>
            <a:ext cx="4577750" cy="369332"/>
          </a:xfrm>
          <a:prstGeom prst="rect">
            <a:avLst/>
          </a:prstGeom>
          <a:noFill/>
        </p:spPr>
        <p:txBody>
          <a:bodyPr wrap="square">
            <a:spAutoFit/>
          </a:bodyPr>
          <a:lstStyle/>
          <a:p>
            <a:pPr algn="r"/>
            <a:r>
              <a:rPr lang="ja-JP" altLang="en-US">
                <a:solidFill>
                  <a:schemeClr val="accent6">
                    <a:lumMod val="75000"/>
                  </a:schemeClr>
                </a:solidFill>
                <a:effectLst/>
                <a:latin typeface="Hiragino Sans GB" panose="020B0300000000000000" pitchFamily="34" charset="-128"/>
                <a:ea typeface="Hiragino Sans GB" panose="020B0300000000000000" pitchFamily="34" charset="-128"/>
              </a:rPr>
              <a:t>超電導方式の場合</a:t>
            </a:r>
          </a:p>
        </p:txBody>
      </p:sp>
    </p:spTree>
    <p:extLst>
      <p:ext uri="{BB962C8B-B14F-4D97-AF65-F5344CB8AC3E}">
        <p14:creationId xmlns:p14="http://schemas.microsoft.com/office/powerpoint/2010/main" val="236892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10AB80BE-8474-8543-8E3D-CA5A18D5A242}"/>
              </a:ext>
            </a:extLst>
          </p:cNvPr>
          <p:cNvSpPr/>
          <p:nvPr/>
        </p:nvSpPr>
        <p:spPr>
          <a:xfrm>
            <a:off x="4860032" y="897599"/>
            <a:ext cx="3907524" cy="549009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a:t>コンピューターとは何か　</a:t>
            </a:r>
            <a:endParaRPr kumimoji="1" lang="ja-JP" altLang="en-US" sz="2700" dirty="0">
              <a:latin typeface="Meiryo" panose="020B0604030504040204" pitchFamily="34" charset="-128"/>
              <a:ea typeface="Meiryo" panose="020B0604030504040204" pitchFamily="34" charset="-128"/>
            </a:endParaRPr>
          </a:p>
        </p:txBody>
      </p:sp>
      <p:pic>
        <p:nvPicPr>
          <p:cNvPr id="4" name="図 3"/>
          <p:cNvPicPr>
            <a:picLocks noChangeAspect="1"/>
          </p:cNvPicPr>
          <p:nvPr/>
        </p:nvPicPr>
        <p:blipFill>
          <a:blip r:embed="rId3">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47" name="図 46"/>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sp>
        <p:nvSpPr>
          <p:cNvPr id="12" name="テキスト ボックス 11">
            <a:extLst>
              <a:ext uri="{FF2B5EF4-FFF2-40B4-BE49-F238E27FC236}">
                <a16:creationId xmlns:a16="http://schemas.microsoft.com/office/drawing/2014/main" id="{839A5879-4ACC-044D-93FF-A863B2F17356}"/>
              </a:ext>
            </a:extLst>
          </p:cNvPr>
          <p:cNvSpPr txBox="1"/>
          <p:nvPr/>
        </p:nvSpPr>
        <p:spPr>
          <a:xfrm>
            <a:off x="4932040" y="2518577"/>
            <a:ext cx="2031325" cy="584775"/>
          </a:xfrm>
          <a:prstGeom prst="rect">
            <a:avLst/>
          </a:prstGeom>
          <a:noFill/>
        </p:spPr>
        <p:txBody>
          <a:bodyPr wrap="none" rtlCol="0">
            <a:spAutoFit/>
          </a:bodyPr>
          <a:lstStyle/>
          <a:p>
            <a:pPr algn="ctr"/>
            <a:r>
              <a:rPr kumimoji="1" lang="ja-JP" altLang="en-US" sz="1600">
                <a:solidFill>
                  <a:srgbClr val="FF0000"/>
                </a:solidFill>
                <a:latin typeface="Meiryo" panose="020B0604030504040204" pitchFamily="34" charset="-128"/>
                <a:ea typeface="Meiryo" panose="020B0604030504040204" pitchFamily="34" charset="-128"/>
              </a:rPr>
              <a:t>データ量と</a:t>
            </a:r>
            <a:r>
              <a:rPr lang="ja-JP" altLang="en-US" sz="1600">
                <a:solidFill>
                  <a:srgbClr val="FF0000"/>
                </a:solidFill>
                <a:latin typeface="Meiryo" panose="020B0604030504040204" pitchFamily="34" charset="-128"/>
                <a:ea typeface="Meiryo" panose="020B0604030504040204" pitchFamily="34" charset="-128"/>
              </a:rPr>
              <a:t>計算需要</a:t>
            </a:r>
            <a:endParaRPr lang="en-US" altLang="ja-JP" sz="1600" dirty="0">
              <a:solidFill>
                <a:srgbClr val="FF0000"/>
              </a:solidFill>
              <a:latin typeface="Meiryo" panose="020B0604030504040204" pitchFamily="34" charset="-128"/>
              <a:ea typeface="Meiryo" panose="020B0604030504040204" pitchFamily="34" charset="-128"/>
            </a:endParaRPr>
          </a:p>
          <a:p>
            <a:pPr algn="ctr"/>
            <a:r>
              <a:rPr lang="ja-JP" altLang="en-US" sz="1600">
                <a:solidFill>
                  <a:srgbClr val="FF0000"/>
                </a:solidFill>
                <a:latin typeface="Meiryo" panose="020B0604030504040204" pitchFamily="34" charset="-128"/>
                <a:ea typeface="Meiryo" panose="020B0604030504040204" pitchFamily="34" charset="-128"/>
              </a:rPr>
              <a:t>の爆発的増大</a:t>
            </a:r>
            <a:endParaRPr kumimoji="1" lang="ja-JP" altLang="en-US" sz="1600">
              <a:solidFill>
                <a:srgbClr val="FF000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8A1E961D-80AE-6D40-AE52-C920A15B3246}"/>
              </a:ext>
            </a:extLst>
          </p:cNvPr>
          <p:cNvSpPr txBox="1"/>
          <p:nvPr/>
        </p:nvSpPr>
        <p:spPr>
          <a:xfrm>
            <a:off x="6992301" y="2521814"/>
            <a:ext cx="1415772" cy="584775"/>
          </a:xfrm>
          <a:prstGeom prst="rect">
            <a:avLst/>
          </a:prstGeom>
          <a:noFill/>
        </p:spPr>
        <p:txBody>
          <a:bodyPr wrap="none" rtlCol="0">
            <a:spAutoFit/>
          </a:bodyPr>
          <a:lstStyle/>
          <a:p>
            <a:pPr algn="ctr"/>
            <a:r>
              <a:rPr kumimoji="1" lang="ja-JP" altLang="en-US" sz="1600">
                <a:solidFill>
                  <a:srgbClr val="FF0000"/>
                </a:solidFill>
                <a:latin typeface="Meiryo" panose="020B0604030504040204" pitchFamily="34" charset="-128"/>
                <a:ea typeface="Meiryo" panose="020B0604030504040204" pitchFamily="34" charset="-128"/>
              </a:rPr>
              <a:t>ムーアの法則</a:t>
            </a:r>
            <a:endParaRPr kumimoji="1" lang="en-US" altLang="ja-JP" sz="1600" dirty="0">
              <a:solidFill>
                <a:srgbClr val="FF0000"/>
              </a:solidFill>
              <a:latin typeface="Meiryo" panose="020B0604030504040204" pitchFamily="34" charset="-128"/>
              <a:ea typeface="Meiryo" panose="020B0604030504040204" pitchFamily="34" charset="-128"/>
            </a:endParaRPr>
          </a:p>
          <a:p>
            <a:pPr algn="ctr"/>
            <a:r>
              <a:rPr kumimoji="1" lang="ja-JP" altLang="en-US" sz="1600">
                <a:solidFill>
                  <a:srgbClr val="FF0000"/>
                </a:solidFill>
                <a:latin typeface="Meiryo" panose="020B0604030504040204" pitchFamily="34" charset="-128"/>
                <a:ea typeface="Meiryo" panose="020B0604030504040204" pitchFamily="34" charset="-128"/>
              </a:rPr>
              <a:t>の限界</a:t>
            </a:r>
          </a:p>
        </p:txBody>
      </p:sp>
      <p:pic>
        <p:nvPicPr>
          <p:cNvPr id="14" name="図 13">
            <a:extLst>
              <a:ext uri="{FF2B5EF4-FFF2-40B4-BE49-F238E27FC236}">
                <a16:creationId xmlns:a16="http://schemas.microsoft.com/office/drawing/2014/main" id="{E33FC881-C784-DA71-B3BF-41DFCED5A48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30232" y="1077373"/>
            <a:ext cx="1415772" cy="1415772"/>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57556BDD-CFAC-86DC-3B54-F7B4D7251972}"/>
              </a:ext>
            </a:extLst>
          </p:cNvPr>
          <p:cNvPicPr>
            <a:picLocks noChangeAspect="1"/>
          </p:cNvPicPr>
          <p:nvPr/>
        </p:nvPicPr>
        <p:blipFill>
          <a:blip r:embed="rId8">
            <a:clrChange>
              <a:clrFrom>
                <a:srgbClr val="FEFEFE"/>
              </a:clrFrom>
              <a:clrTo>
                <a:srgbClr val="FEFEFE">
                  <a:alpha val="0"/>
                </a:srgbClr>
              </a:clrTo>
            </a:clrChange>
            <a:duotone>
              <a:schemeClr val="accent2">
                <a:shade val="45000"/>
                <a:satMod val="135000"/>
              </a:schemeClr>
              <a:prstClr val="white"/>
            </a:duotone>
          </a:blip>
          <a:stretch>
            <a:fillRect/>
          </a:stretch>
        </p:blipFill>
        <p:spPr>
          <a:xfrm rot="679915">
            <a:off x="5173912" y="774862"/>
            <a:ext cx="2024414" cy="2024414"/>
          </a:xfrm>
          <a:prstGeom prst="rect">
            <a:avLst/>
          </a:prstGeom>
        </p:spPr>
      </p:pic>
      <p:pic>
        <p:nvPicPr>
          <p:cNvPr id="16" name="図 15">
            <a:extLst>
              <a:ext uri="{FF2B5EF4-FFF2-40B4-BE49-F238E27FC236}">
                <a16:creationId xmlns:a16="http://schemas.microsoft.com/office/drawing/2014/main" id="{248DFECF-3CD0-F083-14C0-A680EEF1062A}"/>
              </a:ext>
            </a:extLst>
          </p:cNvPr>
          <p:cNvPicPr>
            <a:picLocks noChangeAspect="1"/>
          </p:cNvPicPr>
          <p:nvPr/>
        </p:nvPicPr>
        <p:blipFill>
          <a:blip r:embed="rId9">
            <a:clrChange>
              <a:clrFrom>
                <a:srgbClr val="FEFEFE"/>
              </a:clrFrom>
              <a:clrTo>
                <a:srgbClr val="FEFEFE">
                  <a:alpha val="0"/>
                </a:srgbClr>
              </a:clrTo>
            </a:clrChange>
          </a:blip>
          <a:stretch>
            <a:fillRect/>
          </a:stretch>
        </p:blipFill>
        <p:spPr>
          <a:xfrm>
            <a:off x="4947089" y="1502978"/>
            <a:ext cx="1185731" cy="1185731"/>
          </a:xfrm>
          <a:prstGeom prst="rect">
            <a:avLst/>
          </a:prstGeom>
          <a:effectLst>
            <a:outerShdw blurRad="50800" dist="38100" dir="2700000" algn="tl" rotWithShape="0">
              <a:prstClr val="black">
                <a:alpha val="40000"/>
              </a:prstClr>
            </a:outerShdw>
          </a:effectLst>
        </p:spPr>
      </p:pic>
      <p:grpSp>
        <p:nvGrpSpPr>
          <p:cNvPr id="24" name="グループ化 23">
            <a:extLst>
              <a:ext uri="{FF2B5EF4-FFF2-40B4-BE49-F238E27FC236}">
                <a16:creationId xmlns:a16="http://schemas.microsoft.com/office/drawing/2014/main" id="{83A9F6C6-C59A-FEEC-4904-A2A75F95B024}"/>
              </a:ext>
            </a:extLst>
          </p:cNvPr>
          <p:cNvGrpSpPr/>
          <p:nvPr/>
        </p:nvGrpSpPr>
        <p:grpSpPr>
          <a:xfrm>
            <a:off x="5162523" y="3214989"/>
            <a:ext cx="3346300" cy="2997197"/>
            <a:chOff x="5162523" y="3214989"/>
            <a:chExt cx="3346300" cy="2997197"/>
          </a:xfrm>
        </p:grpSpPr>
        <p:sp>
          <p:nvSpPr>
            <p:cNvPr id="38" name="テキスト ボックス 37"/>
            <p:cNvSpPr txBox="1"/>
            <p:nvPr/>
          </p:nvSpPr>
          <p:spPr>
            <a:xfrm>
              <a:off x="5246391" y="5627411"/>
              <a:ext cx="3262432" cy="584775"/>
            </a:xfrm>
            <a:prstGeom prst="rect">
              <a:avLst/>
            </a:prstGeom>
            <a:noFill/>
            <a:effectLst/>
          </p:spPr>
          <p:txBody>
            <a:bodyPr wrap="none" rtlCol="0">
              <a:spAutoFit/>
            </a:bodyPr>
            <a:lstStyle/>
            <a:p>
              <a:pPr algn="ctr"/>
              <a:r>
                <a:rPr kumimoji="1" lang="ja-JP" altLang="en-US" sz="1600" b="1" dirty="0">
                  <a:solidFill>
                    <a:srgbClr val="0070C0"/>
                  </a:solidFill>
                  <a:latin typeface="Meiryo" panose="020B0604030504040204" pitchFamily="34" charset="-128"/>
                  <a:ea typeface="Meiryo" panose="020B0604030504040204" pitchFamily="34" charset="-128"/>
                  <a:cs typeface="Meiryo" charset="-128"/>
                </a:rPr>
                <a:t>量子力学によって明らかにされた</a:t>
              </a:r>
              <a:endParaRPr kumimoji="1" lang="en-US" altLang="ja-JP" sz="1600" b="1" dirty="0">
                <a:solidFill>
                  <a:srgbClr val="0070C0"/>
                </a:solidFill>
                <a:latin typeface="Meiryo" panose="020B0604030504040204" pitchFamily="34" charset="-128"/>
                <a:ea typeface="Meiryo" panose="020B0604030504040204" pitchFamily="34" charset="-128"/>
                <a:cs typeface="Meiryo" charset="-128"/>
              </a:endParaRPr>
            </a:p>
            <a:p>
              <a:pPr algn="ctr"/>
              <a:r>
                <a:rPr lang="ja-JP" altLang="en-US" sz="1600" b="1" dirty="0">
                  <a:solidFill>
                    <a:srgbClr val="0070C0"/>
                  </a:solidFill>
                  <a:latin typeface="Meiryo" panose="020B0604030504040204" pitchFamily="34" charset="-128"/>
                  <a:ea typeface="Meiryo" panose="020B0604030504040204" pitchFamily="34" charset="-128"/>
                  <a:cs typeface="Meiryo" charset="-128"/>
                </a:rPr>
                <a:t>量子の動き／現象を利用して演算</a:t>
              </a:r>
              <a:endParaRPr kumimoji="1" lang="ja-JP" altLang="en-US" sz="1600" b="1" dirty="0">
                <a:solidFill>
                  <a:srgbClr val="0070C0"/>
                </a:solidFill>
                <a:latin typeface="Meiryo" panose="020B0604030504040204" pitchFamily="34" charset="-128"/>
                <a:ea typeface="Meiryo" panose="020B0604030504040204" pitchFamily="34" charset="-128"/>
                <a:cs typeface="Meiryo" charset="-128"/>
              </a:endParaRPr>
            </a:p>
          </p:txBody>
        </p:sp>
        <p:sp>
          <p:nvSpPr>
            <p:cNvPr id="10" name="テキスト ボックス 9">
              <a:extLst>
                <a:ext uri="{FF2B5EF4-FFF2-40B4-BE49-F238E27FC236}">
                  <a16:creationId xmlns:a16="http://schemas.microsoft.com/office/drawing/2014/main" id="{4A1F10E2-F7DD-004F-98AD-37649B7996C5}"/>
                </a:ext>
              </a:extLst>
            </p:cNvPr>
            <p:cNvSpPr txBox="1"/>
            <p:nvPr/>
          </p:nvSpPr>
          <p:spPr>
            <a:xfrm>
              <a:off x="5309721" y="5059431"/>
              <a:ext cx="1210588" cy="584775"/>
            </a:xfrm>
            <a:prstGeom prst="rect">
              <a:avLst/>
            </a:prstGeom>
            <a:noFill/>
          </p:spPr>
          <p:txBody>
            <a:bodyPr wrap="none" rtlCol="0">
              <a:spAutoFit/>
            </a:bodyPr>
            <a:lstStyle/>
            <a:p>
              <a:pPr algn="ctr"/>
              <a:r>
                <a:rPr kumimoji="1" lang="ja-JP" altLang="en-US" sz="1600">
                  <a:solidFill>
                    <a:srgbClr val="0070C0"/>
                  </a:solidFill>
                  <a:latin typeface="Meiryo" panose="020B0604030504040204" pitchFamily="34" charset="-128"/>
                  <a:ea typeface="Meiryo" panose="020B0604030504040204" pitchFamily="34" charset="-128"/>
                </a:rPr>
                <a:t>微細な世界</a:t>
              </a:r>
              <a:endParaRPr kumimoji="1" lang="en-US" altLang="ja-JP" sz="1600" dirty="0">
                <a:solidFill>
                  <a:srgbClr val="0070C0"/>
                </a:solidFill>
                <a:latin typeface="Meiryo" panose="020B0604030504040204" pitchFamily="34" charset="-128"/>
                <a:ea typeface="Meiryo" panose="020B0604030504040204" pitchFamily="34" charset="-128"/>
              </a:endParaRPr>
            </a:p>
            <a:p>
              <a:pPr algn="ctr"/>
              <a:r>
                <a:rPr kumimoji="1" lang="ja-JP" altLang="en-US" sz="1600">
                  <a:solidFill>
                    <a:srgbClr val="0070C0"/>
                  </a:solidFill>
                  <a:latin typeface="Meiryo" panose="020B0604030504040204" pitchFamily="34" charset="-128"/>
                  <a:ea typeface="Meiryo" panose="020B0604030504040204" pitchFamily="34" charset="-128"/>
                </a:rPr>
                <a:t>の物理現象</a:t>
              </a:r>
            </a:p>
          </p:txBody>
        </p:sp>
        <p:sp>
          <p:nvSpPr>
            <p:cNvPr id="17" name="三角形 16">
              <a:extLst>
                <a:ext uri="{FF2B5EF4-FFF2-40B4-BE49-F238E27FC236}">
                  <a16:creationId xmlns:a16="http://schemas.microsoft.com/office/drawing/2014/main" id="{CD6931DE-B99B-AF4C-A709-ADD91AFD7329}"/>
                </a:ext>
              </a:extLst>
            </p:cNvPr>
            <p:cNvSpPr/>
            <p:nvPr/>
          </p:nvSpPr>
          <p:spPr>
            <a:xfrm flipV="1">
              <a:off x="6234621" y="3214989"/>
              <a:ext cx="1158346" cy="279207"/>
            </a:xfrm>
            <a:prstGeom prst="triangl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DDCA84FB-2AC0-4049-B9B0-328ECF12BFB8}"/>
                </a:ext>
              </a:extLst>
            </p:cNvPr>
            <p:cNvSpPr txBox="1"/>
            <p:nvPr/>
          </p:nvSpPr>
          <p:spPr>
            <a:xfrm>
              <a:off x="6856411" y="5328305"/>
              <a:ext cx="1415772"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量子コンピュータ</a:t>
              </a:r>
            </a:p>
          </p:txBody>
        </p:sp>
        <p:pic>
          <p:nvPicPr>
            <p:cNvPr id="21" name="図 20">
              <a:extLst>
                <a:ext uri="{FF2B5EF4-FFF2-40B4-BE49-F238E27FC236}">
                  <a16:creationId xmlns:a16="http://schemas.microsoft.com/office/drawing/2014/main" id="{D23F9043-876B-7604-51A5-2306FD68D17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5162523" y="3695257"/>
              <a:ext cx="1481281" cy="1481281"/>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9D69C530-6FDF-7217-148D-87AA98D029CE}"/>
                </a:ext>
              </a:extLst>
            </p:cNvPr>
            <p:cNvPicPr>
              <a:picLocks noChangeAspect="1"/>
            </p:cNvPicPr>
            <p:nvPr/>
          </p:nvPicPr>
          <p:blipFill rotWithShape="1">
            <a:blip r:embed="rId11">
              <a:clrChange>
                <a:clrFrom>
                  <a:srgbClr val="FFFFFF"/>
                </a:clrFrom>
                <a:clrTo>
                  <a:srgbClr val="FFFFFF">
                    <a:alpha val="0"/>
                  </a:srgbClr>
                </a:clrTo>
              </a:clrChange>
            </a:blip>
            <a:srcRect l="30637" t="34579" r="15796" b="19281"/>
            <a:stretch/>
          </p:blipFill>
          <p:spPr>
            <a:xfrm>
              <a:off x="6667643" y="3857243"/>
              <a:ext cx="1793310" cy="1544732"/>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A5764F80-9967-9EF8-6A92-8414EA24D55E}"/>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169040" y="4060572"/>
              <a:ext cx="790515" cy="790515"/>
            </a:xfrm>
            <a:prstGeom prst="rect">
              <a:avLst/>
            </a:prstGeom>
            <a:effectLst>
              <a:outerShdw blurRad="50800" dist="38100" dir="2700000" algn="tl" rotWithShape="0">
                <a:prstClr val="black">
                  <a:alpha val="40000"/>
                </a:prstClr>
              </a:outerShdw>
            </a:effectLst>
          </p:spPr>
        </p:pic>
      </p:grpSp>
      <p:sp>
        <p:nvSpPr>
          <p:cNvPr id="3" name="テキスト ボックス 2">
            <a:extLst>
              <a:ext uri="{FF2B5EF4-FFF2-40B4-BE49-F238E27FC236}">
                <a16:creationId xmlns:a16="http://schemas.microsoft.com/office/drawing/2014/main" id="{E55CB0E2-B361-A9E1-8FDF-6D115DE387B2}"/>
              </a:ext>
            </a:extLst>
          </p:cNvPr>
          <p:cNvSpPr txBox="1"/>
          <p:nvPr/>
        </p:nvSpPr>
        <p:spPr>
          <a:xfrm>
            <a:off x="102090" y="4447213"/>
            <a:ext cx="4493538" cy="307777"/>
          </a:xfrm>
          <a:prstGeom prst="rect">
            <a:avLst/>
          </a:prstGeom>
          <a:noFill/>
        </p:spPr>
        <p:txBody>
          <a:bodyPr wrap="none" rtlCol="0">
            <a:spAutoFit/>
          </a:bodyPr>
          <a:lstStyle/>
          <a:p>
            <a:r>
              <a:rPr kumimoji="1" lang="ja-JP" altLang="en-US" sz="1400">
                <a:latin typeface="Meiryo" charset="-128"/>
                <a:ea typeface="Meiryo" charset="-128"/>
                <a:cs typeface="Meiryo" charset="-128"/>
              </a:rPr>
              <a:t>抽象的な「数」を</a:t>
            </a:r>
            <a:r>
              <a:rPr kumimoji="1" lang="ja-JP" altLang="en-US" sz="1400" dirty="0">
                <a:latin typeface="Meiryo" charset="-128"/>
                <a:ea typeface="Meiryo" charset="-128"/>
                <a:cs typeface="Meiryo" charset="-128"/>
              </a:rPr>
              <a:t>物理的</a:t>
            </a:r>
            <a:r>
              <a:rPr kumimoji="1" lang="ja-JP" altLang="en-US" sz="1400">
                <a:latin typeface="Meiryo" charset="-128"/>
                <a:ea typeface="Meiryo" charset="-128"/>
                <a:cs typeface="Meiryo" charset="-128"/>
              </a:rPr>
              <a:t>な動きを</a:t>
            </a:r>
            <a:r>
              <a:rPr kumimoji="1" lang="ja-JP" altLang="en-US" sz="1400" dirty="0">
                <a:latin typeface="Meiryo" charset="-128"/>
                <a:ea typeface="Meiryo" charset="-128"/>
                <a:cs typeface="Meiryo" charset="-128"/>
              </a:rPr>
              <a:t>使って演算する道具</a:t>
            </a:r>
          </a:p>
        </p:txBody>
      </p:sp>
      <p:sp>
        <p:nvSpPr>
          <p:cNvPr id="13" name="テキスト ボックス 12">
            <a:extLst>
              <a:ext uri="{FF2B5EF4-FFF2-40B4-BE49-F238E27FC236}">
                <a16:creationId xmlns:a16="http://schemas.microsoft.com/office/drawing/2014/main" id="{BC59B0EA-135A-4472-5D93-5450F9C87592}"/>
              </a:ext>
            </a:extLst>
          </p:cNvPr>
          <p:cNvSpPr txBox="1"/>
          <p:nvPr/>
        </p:nvSpPr>
        <p:spPr>
          <a:xfrm>
            <a:off x="1852121" y="6053226"/>
            <a:ext cx="1005403" cy="400110"/>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機械の動き</a:t>
            </a:r>
            <a:endParaRPr kumimoji="1" lang="en-US" altLang="ja-JP" sz="1200" dirty="0">
              <a:latin typeface="Meiryo" charset="-128"/>
              <a:ea typeface="Meiryo" charset="-128"/>
              <a:cs typeface="Meiryo" charset="-128"/>
            </a:endParaRPr>
          </a:p>
          <a:p>
            <a:pPr algn="ctr"/>
            <a:r>
              <a:rPr lang="ja-JP" altLang="en-US" sz="800">
                <a:latin typeface="Meiryo" charset="-128"/>
                <a:ea typeface="Meiryo" charset="-128"/>
                <a:cs typeface="Meiryo" charset="-128"/>
              </a:rPr>
              <a:t>歯車の組み合わせ</a:t>
            </a:r>
            <a:endParaRPr kumimoji="1" lang="ja-JP" altLang="en-US" sz="800" dirty="0">
              <a:latin typeface="Meiryo" charset="-128"/>
              <a:ea typeface="Meiryo" charset="-128"/>
              <a:cs typeface="Meiryo" charset="-128"/>
            </a:endParaRPr>
          </a:p>
        </p:txBody>
      </p:sp>
      <p:sp>
        <p:nvSpPr>
          <p:cNvPr id="18" name="テキスト ボックス 17">
            <a:extLst>
              <a:ext uri="{FF2B5EF4-FFF2-40B4-BE49-F238E27FC236}">
                <a16:creationId xmlns:a16="http://schemas.microsoft.com/office/drawing/2014/main" id="{C423E66A-38C9-244B-E69E-B2CC40DC0CA3}"/>
              </a:ext>
            </a:extLst>
          </p:cNvPr>
          <p:cNvSpPr txBox="1"/>
          <p:nvPr/>
        </p:nvSpPr>
        <p:spPr>
          <a:xfrm>
            <a:off x="3174745" y="6052466"/>
            <a:ext cx="1107996" cy="400110"/>
          </a:xfrm>
          <a:prstGeom prst="rect">
            <a:avLst/>
          </a:prstGeom>
          <a:noFill/>
        </p:spPr>
        <p:txBody>
          <a:bodyPr wrap="none" rtlCol="0">
            <a:spAutoFit/>
          </a:bodyPr>
          <a:lstStyle/>
          <a:p>
            <a:pPr algn="ctr"/>
            <a:r>
              <a:rPr kumimoji="1" lang="ja-JP" altLang="en-US" sz="1200" dirty="0">
                <a:latin typeface="Meiryo" charset="-128"/>
                <a:ea typeface="Meiryo" charset="-128"/>
                <a:cs typeface="Meiryo" charset="-128"/>
              </a:rPr>
              <a:t>電子</a:t>
            </a:r>
            <a:r>
              <a:rPr kumimoji="1" lang="ja-JP" altLang="en-US" sz="1200">
                <a:latin typeface="Meiryo" charset="-128"/>
                <a:ea typeface="Meiryo" charset="-128"/>
                <a:cs typeface="Meiryo" charset="-128"/>
              </a:rPr>
              <a:t>の動き</a:t>
            </a:r>
            <a:endParaRPr kumimoji="1" lang="en-US" altLang="ja-JP" sz="1200" dirty="0">
              <a:latin typeface="Meiryo" charset="-128"/>
              <a:ea typeface="Meiryo" charset="-128"/>
              <a:cs typeface="Meiryo" charset="-128"/>
            </a:endParaRPr>
          </a:p>
          <a:p>
            <a:pPr algn="ctr"/>
            <a:r>
              <a:rPr lang="ja-JP" altLang="en-US" sz="800">
                <a:latin typeface="Meiryo" charset="-128"/>
                <a:ea typeface="Meiryo" charset="-128"/>
                <a:cs typeface="Meiryo" charset="-128"/>
              </a:rPr>
              <a:t>スイッチのオンオフ</a:t>
            </a:r>
            <a:endParaRPr kumimoji="1" lang="ja-JP" altLang="en-US" sz="800" dirty="0">
              <a:latin typeface="Meiryo" charset="-128"/>
              <a:ea typeface="Meiryo" charset="-128"/>
              <a:cs typeface="Meiryo" charset="-128"/>
            </a:endParaRPr>
          </a:p>
        </p:txBody>
      </p:sp>
      <p:sp>
        <p:nvSpPr>
          <p:cNvPr id="26" name="テキスト ボックス 25">
            <a:extLst>
              <a:ext uri="{FF2B5EF4-FFF2-40B4-BE49-F238E27FC236}">
                <a16:creationId xmlns:a16="http://schemas.microsoft.com/office/drawing/2014/main" id="{BBE87A2E-2360-9981-CC1E-8751047B6F66}"/>
              </a:ext>
            </a:extLst>
          </p:cNvPr>
          <p:cNvSpPr txBox="1"/>
          <p:nvPr/>
        </p:nvSpPr>
        <p:spPr>
          <a:xfrm>
            <a:off x="364001" y="6052466"/>
            <a:ext cx="1107996" cy="400110"/>
          </a:xfrm>
          <a:prstGeom prst="rect">
            <a:avLst/>
          </a:prstGeom>
          <a:noFill/>
        </p:spPr>
        <p:txBody>
          <a:bodyPr wrap="none" rtlCol="0">
            <a:spAutoFit/>
          </a:bodyPr>
          <a:lstStyle/>
          <a:p>
            <a:pPr algn="ctr"/>
            <a:r>
              <a:rPr kumimoji="1" lang="ja-JP" altLang="en-US" sz="1200" dirty="0">
                <a:latin typeface="Meiryo" charset="-128"/>
                <a:ea typeface="Meiryo" charset="-128"/>
                <a:cs typeface="Meiryo" charset="-128"/>
              </a:rPr>
              <a:t>モノ</a:t>
            </a:r>
            <a:r>
              <a:rPr kumimoji="1" lang="ja-JP" altLang="en-US" sz="1200">
                <a:latin typeface="Meiryo" charset="-128"/>
                <a:ea typeface="Meiryo" charset="-128"/>
                <a:cs typeface="Meiryo" charset="-128"/>
              </a:rPr>
              <a:t>の動き</a:t>
            </a:r>
            <a:endParaRPr kumimoji="1" lang="en-US" altLang="ja-JP" sz="1200" dirty="0">
              <a:latin typeface="Meiryo" charset="-128"/>
              <a:ea typeface="Meiryo" charset="-128"/>
              <a:cs typeface="Meiryo" charset="-128"/>
            </a:endParaRPr>
          </a:p>
          <a:p>
            <a:pPr algn="ctr"/>
            <a:r>
              <a:rPr lang="ja-JP" altLang="en-US" sz="800">
                <a:latin typeface="Meiryo" charset="-128"/>
                <a:ea typeface="Meiryo" charset="-128"/>
                <a:cs typeface="Meiryo" charset="-128"/>
              </a:rPr>
              <a:t>置かれる位置の違い</a:t>
            </a:r>
            <a:endParaRPr kumimoji="1" lang="ja-JP" altLang="en-US" sz="800" dirty="0">
              <a:latin typeface="Meiryo" charset="-128"/>
              <a:ea typeface="Meiryo" charset="-128"/>
              <a:cs typeface="Meiryo" charset="-128"/>
            </a:endParaRPr>
          </a:p>
        </p:txBody>
      </p:sp>
    </p:spTree>
    <p:extLst>
      <p:ext uri="{BB962C8B-B14F-4D97-AF65-F5344CB8AC3E}">
        <p14:creationId xmlns:p14="http://schemas.microsoft.com/office/powerpoint/2010/main" val="368943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up)">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タイトル 41">
            <a:extLst>
              <a:ext uri="{FF2B5EF4-FFF2-40B4-BE49-F238E27FC236}">
                <a16:creationId xmlns:a16="http://schemas.microsoft.com/office/drawing/2014/main" id="{D0F25BE6-7AA1-F94C-6E08-6DDB68124925}"/>
              </a:ext>
            </a:extLst>
          </p:cNvPr>
          <p:cNvSpPr>
            <a:spLocks noGrp="1"/>
          </p:cNvSpPr>
          <p:nvPr>
            <p:ph type="title"/>
          </p:nvPr>
        </p:nvSpPr>
        <p:spPr/>
        <p:txBody>
          <a:bodyPr/>
          <a:lstStyle/>
          <a:p>
            <a:r>
              <a:rPr lang="ja-JP" altLang="en-US"/>
              <a:t>量子アルゴリズムとは</a:t>
            </a:r>
          </a:p>
        </p:txBody>
      </p:sp>
      <p:sp>
        <p:nvSpPr>
          <p:cNvPr id="2" name="スライド番号プレースホルダー 1">
            <a:extLst>
              <a:ext uri="{FF2B5EF4-FFF2-40B4-BE49-F238E27FC236}">
                <a16:creationId xmlns:a16="http://schemas.microsoft.com/office/drawing/2014/main" id="{62424144-5998-BE6D-73E7-5CDD97E7AF63}"/>
              </a:ext>
            </a:extLst>
          </p:cNvPr>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sp>
        <p:nvSpPr>
          <p:cNvPr id="6" name="テキスト ボックス 5">
            <a:extLst>
              <a:ext uri="{FF2B5EF4-FFF2-40B4-BE49-F238E27FC236}">
                <a16:creationId xmlns:a16="http://schemas.microsoft.com/office/drawing/2014/main" id="{B2EF0A6E-2DEF-389A-8683-1A42AAB8B5BE}"/>
              </a:ext>
            </a:extLst>
          </p:cNvPr>
          <p:cNvSpPr txBox="1"/>
          <p:nvPr/>
        </p:nvSpPr>
        <p:spPr>
          <a:xfrm>
            <a:off x="3132706" y="2176886"/>
            <a:ext cx="5616624" cy="923330"/>
          </a:xfrm>
          <a:prstGeom prst="rect">
            <a:avLst/>
          </a:prstGeom>
          <a:noFill/>
        </p:spPr>
        <p:txBody>
          <a:bodyPr wrap="square">
            <a:spAutoFit/>
          </a:bodyPr>
          <a:lstStyle/>
          <a:p>
            <a:r>
              <a:rPr lang="ja-JP" altLang="en-US" b="0" i="0">
                <a:solidFill>
                  <a:srgbClr val="0070C0"/>
                </a:solidFill>
                <a:effectLst/>
                <a:latin typeface="Meiryo" panose="020B0604030504040204" pitchFamily="34" charset="-128"/>
                <a:ea typeface="Meiryo" panose="020B0604030504040204" pitchFamily="34" charset="-128"/>
              </a:rPr>
              <a:t>量子力学的な重ね合わせによって、</a:t>
            </a:r>
            <a:r>
              <a:rPr lang="en" altLang="ja-JP" dirty="0">
                <a:solidFill>
                  <a:srgbClr val="0070C0"/>
                </a:solidFill>
                <a:latin typeface="Meiryo" panose="020B0604030504040204" pitchFamily="34" charset="-128"/>
                <a:ea typeface="Meiryo" panose="020B0604030504040204" pitchFamily="34" charset="-128"/>
              </a:rPr>
              <a:t>n</a:t>
            </a:r>
            <a:r>
              <a:rPr lang="ja-JP" altLang="en-US" b="0" i="0">
                <a:solidFill>
                  <a:srgbClr val="0070C0"/>
                </a:solidFill>
                <a:effectLst/>
                <a:latin typeface="Meiryo" panose="020B0604030504040204" pitchFamily="34" charset="-128"/>
                <a:ea typeface="Meiryo" panose="020B0604030504040204" pitchFamily="34" charset="-128"/>
              </a:rPr>
              <a:t>個の量子ビットを用いて</a:t>
            </a:r>
            <a:r>
              <a:rPr lang="en-US" altLang="ja-JP" b="0" i="0" dirty="0">
                <a:solidFill>
                  <a:srgbClr val="0070C0"/>
                </a:solidFill>
                <a:effectLst/>
                <a:latin typeface="Meiryo" panose="020B0604030504040204" pitchFamily="34" charset="-128"/>
                <a:ea typeface="Meiryo" panose="020B0604030504040204" pitchFamily="34" charset="-128"/>
              </a:rPr>
              <a:t>2</a:t>
            </a:r>
            <a:r>
              <a:rPr lang="en" altLang="ja-JP" baseline="30000" dirty="0">
                <a:solidFill>
                  <a:srgbClr val="0070C0"/>
                </a:solidFill>
                <a:latin typeface="Meiryo" panose="020B0604030504040204" pitchFamily="34" charset="-128"/>
                <a:ea typeface="Meiryo" panose="020B0604030504040204" pitchFamily="34" charset="-128"/>
              </a:rPr>
              <a:t>n</a:t>
            </a:r>
            <a:r>
              <a:rPr lang="ja-JP" altLang="en-US" b="0" i="0">
                <a:solidFill>
                  <a:srgbClr val="0070C0"/>
                </a:solidFill>
                <a:effectLst/>
                <a:latin typeface="Meiryo" panose="020B0604030504040204" pitchFamily="34" charset="-128"/>
                <a:ea typeface="Meiryo" panose="020B0604030504040204" pitchFamily="34" charset="-128"/>
              </a:rPr>
              <a:t>個の状態を同時に処理。しかし、</a:t>
            </a:r>
            <a:r>
              <a:rPr lang="ja-JP" altLang="en-US" b="0" i="0">
                <a:solidFill>
                  <a:srgbClr val="FF0000"/>
                </a:solidFill>
                <a:effectLst/>
                <a:latin typeface="Meiryo" panose="020B0604030504040204" pitchFamily="34" charset="-128"/>
                <a:ea typeface="Meiryo" panose="020B0604030504040204" pitchFamily="34" charset="-128"/>
              </a:rPr>
              <a:t>これだけでは</a:t>
            </a:r>
            <a:r>
              <a:rPr lang="ja-JP" altLang="en-US">
                <a:solidFill>
                  <a:srgbClr val="FF0000"/>
                </a:solidFill>
                <a:latin typeface="Meiryo" panose="020B0604030504040204" pitchFamily="34" charset="-128"/>
                <a:ea typeface="Meiryo" panose="020B0604030504040204" pitchFamily="34" charset="-128"/>
              </a:rPr>
              <a:t>、</a:t>
            </a:r>
            <a:r>
              <a:rPr lang="ja-JP" altLang="en-US" b="0" i="0">
                <a:solidFill>
                  <a:srgbClr val="FF0000"/>
                </a:solidFill>
                <a:effectLst/>
                <a:latin typeface="Meiryo" panose="020B0604030504040204" pitchFamily="34" charset="-128"/>
                <a:ea typeface="Meiryo" panose="020B0604030504040204" pitchFamily="34" charset="-128"/>
              </a:rPr>
              <a:t>計算を早くすることはできない。</a:t>
            </a:r>
            <a:endParaRPr lang="en-US" altLang="ja-JP" dirty="0">
              <a:solidFill>
                <a:srgbClr val="FF0000"/>
              </a:solidFill>
              <a:latin typeface="Meiryo" panose="020B0604030504040204" pitchFamily="34" charset="-128"/>
              <a:ea typeface="Meiryo" panose="020B0604030504040204" pitchFamily="34" charset="-128"/>
            </a:endParaRPr>
          </a:p>
        </p:txBody>
      </p:sp>
      <p:sp>
        <p:nvSpPr>
          <p:cNvPr id="9" name="楕円 7">
            <a:extLst>
              <a:ext uri="{FF2B5EF4-FFF2-40B4-BE49-F238E27FC236}">
                <a16:creationId xmlns:a16="http://schemas.microsoft.com/office/drawing/2014/main" id="{676A2461-50E1-C808-3456-45A548CD8AD7}"/>
              </a:ext>
            </a:extLst>
          </p:cNvPr>
          <p:cNvSpPr/>
          <p:nvPr/>
        </p:nvSpPr>
        <p:spPr>
          <a:xfrm>
            <a:off x="683568" y="1406984"/>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10" name="楕円 6">
            <a:extLst>
              <a:ext uri="{FF2B5EF4-FFF2-40B4-BE49-F238E27FC236}">
                <a16:creationId xmlns:a16="http://schemas.microsoft.com/office/drawing/2014/main" id="{96D564C6-C027-F1C8-677B-90E2733133F4}"/>
              </a:ext>
            </a:extLst>
          </p:cNvPr>
          <p:cNvSpPr/>
          <p:nvPr/>
        </p:nvSpPr>
        <p:spPr>
          <a:xfrm>
            <a:off x="683568" y="1406984"/>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1</a:t>
            </a:r>
            <a:endParaRPr kumimoji="1" lang="ja-JP" altLang="en-US" sz="4000" dirty="0">
              <a:solidFill>
                <a:srgbClr val="FFFFFF"/>
              </a:solidFill>
              <a:latin typeface="+mj-lt"/>
              <a:ea typeface="+mj-ea"/>
              <a:cs typeface="ＭＳ Ｐゴシック"/>
            </a:endParaRPr>
          </a:p>
        </p:txBody>
      </p:sp>
      <p:sp>
        <p:nvSpPr>
          <p:cNvPr id="11" name="楕円 7">
            <a:extLst>
              <a:ext uri="{FF2B5EF4-FFF2-40B4-BE49-F238E27FC236}">
                <a16:creationId xmlns:a16="http://schemas.microsoft.com/office/drawing/2014/main" id="{6150BCBC-9875-CFEE-1C44-B5AF5A8ECEBE}"/>
              </a:ext>
            </a:extLst>
          </p:cNvPr>
          <p:cNvSpPr/>
          <p:nvPr/>
        </p:nvSpPr>
        <p:spPr>
          <a:xfrm>
            <a:off x="1255169" y="1403468"/>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12" name="楕円 6">
            <a:extLst>
              <a:ext uri="{FF2B5EF4-FFF2-40B4-BE49-F238E27FC236}">
                <a16:creationId xmlns:a16="http://schemas.microsoft.com/office/drawing/2014/main" id="{E59B6FD5-441B-D5AF-9AE1-295944E0A020}"/>
              </a:ext>
            </a:extLst>
          </p:cNvPr>
          <p:cNvSpPr/>
          <p:nvPr/>
        </p:nvSpPr>
        <p:spPr>
          <a:xfrm>
            <a:off x="1255169" y="1403468"/>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dirty="0">
                <a:solidFill>
                  <a:srgbClr val="FFFFFF"/>
                </a:solidFill>
                <a:latin typeface="+mj-lt"/>
                <a:ea typeface="+mj-ea"/>
                <a:cs typeface="ＭＳ Ｐゴシック"/>
              </a:rPr>
              <a:t>1</a:t>
            </a:r>
            <a:endParaRPr kumimoji="1" lang="ja-JP" altLang="en-US" sz="4000" dirty="0">
              <a:solidFill>
                <a:srgbClr val="FFFFFF"/>
              </a:solidFill>
              <a:latin typeface="+mj-lt"/>
              <a:ea typeface="+mj-ea"/>
              <a:cs typeface="ＭＳ Ｐゴシック"/>
            </a:endParaRPr>
          </a:p>
        </p:txBody>
      </p:sp>
      <p:sp>
        <p:nvSpPr>
          <p:cNvPr id="13" name="楕円 7">
            <a:extLst>
              <a:ext uri="{FF2B5EF4-FFF2-40B4-BE49-F238E27FC236}">
                <a16:creationId xmlns:a16="http://schemas.microsoft.com/office/drawing/2014/main" id="{7EEF4E28-2F4E-6EE3-CB6A-8832C4644AF9}"/>
              </a:ext>
            </a:extLst>
          </p:cNvPr>
          <p:cNvSpPr/>
          <p:nvPr/>
        </p:nvSpPr>
        <p:spPr>
          <a:xfrm>
            <a:off x="1831233" y="1408877"/>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14" name="楕円 6">
            <a:extLst>
              <a:ext uri="{FF2B5EF4-FFF2-40B4-BE49-F238E27FC236}">
                <a16:creationId xmlns:a16="http://schemas.microsoft.com/office/drawing/2014/main" id="{2B449354-9F7C-AE0D-0350-59130CA6D435}"/>
              </a:ext>
            </a:extLst>
          </p:cNvPr>
          <p:cNvSpPr/>
          <p:nvPr/>
        </p:nvSpPr>
        <p:spPr>
          <a:xfrm>
            <a:off x="1831233" y="1408877"/>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1</a:t>
            </a:r>
            <a:endParaRPr kumimoji="1" lang="ja-JP" altLang="en-US" sz="4000" dirty="0">
              <a:solidFill>
                <a:srgbClr val="FFFFFF"/>
              </a:solidFill>
              <a:latin typeface="+mj-lt"/>
              <a:ea typeface="+mj-ea"/>
              <a:cs typeface="ＭＳ Ｐゴシック"/>
            </a:endParaRPr>
          </a:p>
        </p:txBody>
      </p:sp>
      <p:sp>
        <p:nvSpPr>
          <p:cNvPr id="15" name="楕円 7">
            <a:extLst>
              <a:ext uri="{FF2B5EF4-FFF2-40B4-BE49-F238E27FC236}">
                <a16:creationId xmlns:a16="http://schemas.microsoft.com/office/drawing/2014/main" id="{101AC6A6-5114-A439-507D-8524572B130B}"/>
              </a:ext>
            </a:extLst>
          </p:cNvPr>
          <p:cNvSpPr/>
          <p:nvPr/>
        </p:nvSpPr>
        <p:spPr>
          <a:xfrm>
            <a:off x="2407297" y="1403468"/>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16" name="楕円 6">
            <a:extLst>
              <a:ext uri="{FF2B5EF4-FFF2-40B4-BE49-F238E27FC236}">
                <a16:creationId xmlns:a16="http://schemas.microsoft.com/office/drawing/2014/main" id="{CA42DEED-6510-3742-A42B-75B274EB8292}"/>
              </a:ext>
            </a:extLst>
          </p:cNvPr>
          <p:cNvSpPr/>
          <p:nvPr/>
        </p:nvSpPr>
        <p:spPr>
          <a:xfrm>
            <a:off x="2407297" y="1403468"/>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1</a:t>
            </a:r>
            <a:endParaRPr kumimoji="1" lang="ja-JP" altLang="en-US" sz="4000" dirty="0">
              <a:solidFill>
                <a:srgbClr val="FFFFFF"/>
              </a:solidFill>
              <a:latin typeface="+mj-lt"/>
              <a:ea typeface="+mj-ea"/>
              <a:cs typeface="ＭＳ Ｐゴシック"/>
            </a:endParaRPr>
          </a:p>
        </p:txBody>
      </p:sp>
      <p:grpSp>
        <p:nvGrpSpPr>
          <p:cNvPr id="39" name="グループ化 38">
            <a:extLst>
              <a:ext uri="{FF2B5EF4-FFF2-40B4-BE49-F238E27FC236}">
                <a16:creationId xmlns:a16="http://schemas.microsoft.com/office/drawing/2014/main" id="{1DDEF410-92AE-EC91-7DD9-811EE1E27B04}"/>
              </a:ext>
            </a:extLst>
          </p:cNvPr>
          <p:cNvGrpSpPr/>
          <p:nvPr/>
        </p:nvGrpSpPr>
        <p:grpSpPr>
          <a:xfrm>
            <a:off x="683568" y="3363037"/>
            <a:ext cx="8060568" cy="646331"/>
            <a:chOff x="683568" y="3363037"/>
            <a:chExt cx="8060568" cy="646331"/>
          </a:xfrm>
        </p:grpSpPr>
        <p:sp>
          <p:nvSpPr>
            <p:cNvPr id="18" name="テキスト ボックス 17">
              <a:extLst>
                <a:ext uri="{FF2B5EF4-FFF2-40B4-BE49-F238E27FC236}">
                  <a16:creationId xmlns:a16="http://schemas.microsoft.com/office/drawing/2014/main" id="{DB6DFB2B-03FF-DE36-0ADC-821660CFFA60}"/>
                </a:ext>
              </a:extLst>
            </p:cNvPr>
            <p:cNvSpPr txBox="1"/>
            <p:nvPr/>
          </p:nvSpPr>
          <p:spPr>
            <a:xfrm>
              <a:off x="3132706" y="3363037"/>
              <a:ext cx="5611430" cy="646331"/>
            </a:xfrm>
            <a:prstGeom prst="rect">
              <a:avLst/>
            </a:prstGeom>
            <a:noFill/>
          </p:spPr>
          <p:txBody>
            <a:bodyPr wrap="square">
              <a:spAutoFit/>
            </a:bodyPr>
            <a:lstStyle/>
            <a:p>
              <a:r>
                <a:rPr lang="ja-JP" altLang="en-US" b="0" i="0">
                  <a:solidFill>
                    <a:srgbClr val="FF0000"/>
                  </a:solidFill>
                  <a:effectLst/>
                  <a:latin typeface="Meiryo" panose="020B0604030504040204" pitchFamily="34" charset="-128"/>
                  <a:ea typeface="Meiryo" panose="020B0604030504040204" pitchFamily="34" charset="-128"/>
                </a:rPr>
                <a:t>計算終了後に結果を測定する際に、</a:t>
              </a:r>
              <a:r>
                <a:rPr lang="en-US" altLang="ja-JP" b="0" i="0" dirty="0">
                  <a:solidFill>
                    <a:srgbClr val="FF0000"/>
                  </a:solidFill>
                  <a:effectLst/>
                  <a:latin typeface="Meiryo" panose="020B0604030504040204" pitchFamily="34" charset="-128"/>
                  <a:ea typeface="Meiryo" panose="020B0604030504040204" pitchFamily="34" charset="-128"/>
                </a:rPr>
                <a:t>2</a:t>
              </a:r>
              <a:r>
                <a:rPr lang="en" altLang="ja-JP" baseline="30000" dirty="0">
                  <a:solidFill>
                    <a:srgbClr val="FF0000"/>
                  </a:solidFill>
                  <a:latin typeface="Meiryo" panose="020B0604030504040204" pitchFamily="34" charset="-128"/>
                  <a:ea typeface="Meiryo" panose="020B0604030504040204" pitchFamily="34" charset="-128"/>
                </a:rPr>
                <a:t>n</a:t>
              </a:r>
              <a:r>
                <a:rPr lang="ja-JP" altLang="en-US" b="0" i="0">
                  <a:solidFill>
                    <a:srgbClr val="FF0000"/>
                  </a:solidFill>
                  <a:effectLst/>
                  <a:latin typeface="Meiryo" panose="020B0604030504040204" pitchFamily="34" charset="-128"/>
                  <a:ea typeface="Meiryo" panose="020B0604030504040204" pitchFamily="34" charset="-128"/>
                </a:rPr>
                <a:t>個の状態の内どれか一つがランダムに得られるのみとなるから。</a:t>
              </a:r>
              <a:endParaRPr lang="en-US" altLang="ja-JP" b="0" i="0" dirty="0">
                <a:solidFill>
                  <a:srgbClr val="FF0000"/>
                </a:solidFill>
                <a:effectLst/>
                <a:latin typeface="Meiryo" panose="020B0604030504040204" pitchFamily="34" charset="-128"/>
                <a:ea typeface="Meiryo" panose="020B0604030504040204" pitchFamily="34" charset="-128"/>
              </a:endParaRPr>
            </a:p>
          </p:txBody>
        </p:sp>
        <p:sp>
          <p:nvSpPr>
            <p:cNvPr id="19" name="楕円 7">
              <a:extLst>
                <a:ext uri="{FF2B5EF4-FFF2-40B4-BE49-F238E27FC236}">
                  <a16:creationId xmlns:a16="http://schemas.microsoft.com/office/drawing/2014/main" id="{E03190C8-A713-31B5-B335-458D11EC3689}"/>
                </a:ext>
              </a:extLst>
            </p:cNvPr>
            <p:cNvSpPr/>
            <p:nvPr/>
          </p:nvSpPr>
          <p:spPr>
            <a:xfrm>
              <a:off x="683568" y="3372625"/>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21" name="楕円 7">
              <a:extLst>
                <a:ext uri="{FF2B5EF4-FFF2-40B4-BE49-F238E27FC236}">
                  <a16:creationId xmlns:a16="http://schemas.microsoft.com/office/drawing/2014/main" id="{909D312B-F055-0789-ACFB-630D25B3EF5F}"/>
                </a:ext>
              </a:extLst>
            </p:cNvPr>
            <p:cNvSpPr/>
            <p:nvPr/>
          </p:nvSpPr>
          <p:spPr>
            <a:xfrm>
              <a:off x="1255169" y="3369109"/>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22" name="楕円 6">
              <a:extLst>
                <a:ext uri="{FF2B5EF4-FFF2-40B4-BE49-F238E27FC236}">
                  <a16:creationId xmlns:a16="http://schemas.microsoft.com/office/drawing/2014/main" id="{290EA61B-B0FA-2E3A-B16C-CDEE84178689}"/>
                </a:ext>
              </a:extLst>
            </p:cNvPr>
            <p:cNvSpPr/>
            <p:nvPr/>
          </p:nvSpPr>
          <p:spPr>
            <a:xfrm>
              <a:off x="1255169" y="3369109"/>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dirty="0">
                  <a:solidFill>
                    <a:srgbClr val="FFFFFF"/>
                  </a:solidFill>
                  <a:latin typeface="+mj-lt"/>
                  <a:ea typeface="+mj-ea"/>
                  <a:cs typeface="ＭＳ Ｐゴシック"/>
                </a:rPr>
                <a:t>1</a:t>
              </a:r>
              <a:endParaRPr kumimoji="1" lang="ja-JP" altLang="en-US" sz="4000" dirty="0">
                <a:solidFill>
                  <a:srgbClr val="FFFFFF"/>
                </a:solidFill>
                <a:latin typeface="+mj-lt"/>
                <a:ea typeface="+mj-ea"/>
                <a:cs typeface="ＭＳ Ｐゴシック"/>
              </a:endParaRPr>
            </a:p>
          </p:txBody>
        </p:sp>
        <p:sp>
          <p:nvSpPr>
            <p:cNvPr id="23" name="楕円 7">
              <a:extLst>
                <a:ext uri="{FF2B5EF4-FFF2-40B4-BE49-F238E27FC236}">
                  <a16:creationId xmlns:a16="http://schemas.microsoft.com/office/drawing/2014/main" id="{B8EADC81-F457-1B3F-AA9F-2CC89BE7C8A4}"/>
                </a:ext>
              </a:extLst>
            </p:cNvPr>
            <p:cNvSpPr/>
            <p:nvPr/>
          </p:nvSpPr>
          <p:spPr>
            <a:xfrm>
              <a:off x="1831233" y="3374518"/>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25" name="楕円 7">
              <a:extLst>
                <a:ext uri="{FF2B5EF4-FFF2-40B4-BE49-F238E27FC236}">
                  <a16:creationId xmlns:a16="http://schemas.microsoft.com/office/drawing/2014/main" id="{309B7CFB-17B1-4083-E044-9E7325562BE9}"/>
                </a:ext>
              </a:extLst>
            </p:cNvPr>
            <p:cNvSpPr/>
            <p:nvPr/>
          </p:nvSpPr>
          <p:spPr>
            <a:xfrm>
              <a:off x="2407297" y="3369109"/>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26" name="楕円 6">
              <a:extLst>
                <a:ext uri="{FF2B5EF4-FFF2-40B4-BE49-F238E27FC236}">
                  <a16:creationId xmlns:a16="http://schemas.microsoft.com/office/drawing/2014/main" id="{4FBD9EA8-830A-AC0C-A986-4457F7987F1B}"/>
                </a:ext>
              </a:extLst>
            </p:cNvPr>
            <p:cNvSpPr/>
            <p:nvPr/>
          </p:nvSpPr>
          <p:spPr>
            <a:xfrm>
              <a:off x="2407297" y="3369109"/>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1</a:t>
              </a:r>
              <a:endParaRPr kumimoji="1" lang="ja-JP" altLang="en-US" sz="4000" dirty="0">
                <a:solidFill>
                  <a:srgbClr val="FFFFFF"/>
                </a:solidFill>
                <a:latin typeface="+mj-lt"/>
                <a:ea typeface="+mj-ea"/>
                <a:cs typeface="ＭＳ Ｐゴシック"/>
              </a:endParaRPr>
            </a:p>
          </p:txBody>
        </p:sp>
      </p:grpSp>
      <p:grpSp>
        <p:nvGrpSpPr>
          <p:cNvPr id="40" name="グループ化 39">
            <a:extLst>
              <a:ext uri="{FF2B5EF4-FFF2-40B4-BE49-F238E27FC236}">
                <a16:creationId xmlns:a16="http://schemas.microsoft.com/office/drawing/2014/main" id="{505EA2D4-CB84-4312-F338-F01F8F56BB48}"/>
              </a:ext>
            </a:extLst>
          </p:cNvPr>
          <p:cNvGrpSpPr/>
          <p:nvPr/>
        </p:nvGrpSpPr>
        <p:grpSpPr>
          <a:xfrm>
            <a:off x="683568" y="1988840"/>
            <a:ext cx="2251994" cy="1307473"/>
            <a:chOff x="683568" y="1988840"/>
            <a:chExt cx="2251994" cy="1307473"/>
          </a:xfrm>
        </p:grpSpPr>
        <p:sp>
          <p:nvSpPr>
            <p:cNvPr id="34" name="下矢印 33">
              <a:extLst>
                <a:ext uri="{FF2B5EF4-FFF2-40B4-BE49-F238E27FC236}">
                  <a16:creationId xmlns:a16="http://schemas.microsoft.com/office/drawing/2014/main" id="{9174CC03-101A-ADB9-4783-06F173206149}"/>
                </a:ext>
              </a:extLst>
            </p:cNvPr>
            <p:cNvSpPr/>
            <p:nvPr/>
          </p:nvSpPr>
          <p:spPr>
            <a:xfrm>
              <a:off x="1269505" y="1988840"/>
              <a:ext cx="1080120" cy="1307473"/>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D14A9AB7-3B8A-908B-6621-E4D1BC698CD7}"/>
                </a:ext>
              </a:extLst>
            </p:cNvPr>
            <p:cNvSpPr/>
            <p:nvPr/>
          </p:nvSpPr>
          <p:spPr>
            <a:xfrm>
              <a:off x="683568" y="2129265"/>
              <a:ext cx="2251994" cy="939695"/>
            </a:xfrm>
            <a:prstGeom prst="rect">
              <a:avLst/>
            </a:prstGeom>
            <a:solidFill>
              <a:schemeClr val="tx2">
                <a:lumMod val="75000"/>
                <a:alpha val="3396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chemeClr val="bg1"/>
                  </a:solidFill>
                  <a:latin typeface="Hiragino Kaku Gothic StdN W8" panose="020B0800000000000000" pitchFamily="34" charset="-128"/>
                  <a:ea typeface="Hiragino Kaku Gothic StdN W8" panose="020B0800000000000000" pitchFamily="34" charset="-128"/>
                  <a:cs typeface="ＭＳ Ｐゴシック"/>
                </a:rPr>
                <a:t>量子計算</a:t>
              </a:r>
              <a:endParaRPr kumimoji="1" lang="ja-JP" altLang="en-US" sz="2800" dirty="0">
                <a:solidFill>
                  <a:schemeClr val="bg1"/>
                </a:solidFill>
                <a:latin typeface="Hiragino Kaku Gothic StdN W8" panose="020B0800000000000000" pitchFamily="34" charset="-128"/>
                <a:ea typeface="Hiragino Kaku Gothic StdN W8" panose="020B0800000000000000" pitchFamily="34" charset="-128"/>
                <a:cs typeface="ＭＳ Ｐゴシック"/>
              </a:endParaRPr>
            </a:p>
          </p:txBody>
        </p:sp>
      </p:grpSp>
      <p:sp>
        <p:nvSpPr>
          <p:cNvPr id="35" name="テキスト ボックス 34">
            <a:extLst>
              <a:ext uri="{FF2B5EF4-FFF2-40B4-BE49-F238E27FC236}">
                <a16:creationId xmlns:a16="http://schemas.microsoft.com/office/drawing/2014/main" id="{491AFD77-EB03-F948-1BCD-7E5AE2C61216}"/>
              </a:ext>
            </a:extLst>
          </p:cNvPr>
          <p:cNvSpPr txBox="1"/>
          <p:nvPr/>
        </p:nvSpPr>
        <p:spPr>
          <a:xfrm>
            <a:off x="1349716" y="3133417"/>
            <a:ext cx="954108" cy="1015663"/>
          </a:xfrm>
          <a:prstGeom prst="rect">
            <a:avLst/>
          </a:prstGeom>
          <a:noFill/>
        </p:spPr>
        <p:txBody>
          <a:bodyPr wrap="none" rtlCol="0">
            <a:spAutoFit/>
          </a:bodyPr>
          <a:lstStyle/>
          <a:p>
            <a:pPr algn="ctr"/>
            <a:r>
              <a:rPr kumimoji="1" lang="ja-JP" altLang="en-US" sz="6000" b="1">
                <a:solidFill>
                  <a:srgbClr val="FF0000"/>
                </a:solidFill>
                <a:effectLst>
                  <a:outerShdw blurRad="50800" dist="38100" dir="2700000" algn="tl" rotWithShape="0">
                    <a:prstClr val="black">
                      <a:alpha val="40000"/>
                    </a:prstClr>
                  </a:outerShdw>
                </a:effectLst>
              </a:rPr>
              <a:t>？</a:t>
            </a:r>
          </a:p>
        </p:txBody>
      </p:sp>
      <p:grpSp>
        <p:nvGrpSpPr>
          <p:cNvPr id="41" name="グループ化 40">
            <a:extLst>
              <a:ext uri="{FF2B5EF4-FFF2-40B4-BE49-F238E27FC236}">
                <a16:creationId xmlns:a16="http://schemas.microsoft.com/office/drawing/2014/main" id="{52DB3C72-F770-D009-6EC5-52634596E57E}"/>
              </a:ext>
            </a:extLst>
          </p:cNvPr>
          <p:cNvGrpSpPr/>
          <p:nvPr/>
        </p:nvGrpSpPr>
        <p:grpSpPr>
          <a:xfrm>
            <a:off x="679673" y="4091780"/>
            <a:ext cx="8060556" cy="1857500"/>
            <a:chOff x="679673" y="4091780"/>
            <a:chExt cx="8060556" cy="1857500"/>
          </a:xfrm>
        </p:grpSpPr>
        <p:sp>
          <p:nvSpPr>
            <p:cNvPr id="38" name="下矢印 37">
              <a:extLst>
                <a:ext uri="{FF2B5EF4-FFF2-40B4-BE49-F238E27FC236}">
                  <a16:creationId xmlns:a16="http://schemas.microsoft.com/office/drawing/2014/main" id="{734B1011-3EB2-99BA-8C29-9371D4718B53}"/>
                </a:ext>
              </a:extLst>
            </p:cNvPr>
            <p:cNvSpPr/>
            <p:nvPr/>
          </p:nvSpPr>
          <p:spPr>
            <a:xfrm>
              <a:off x="1286710" y="4091780"/>
              <a:ext cx="1080120" cy="1307473"/>
            </a:xfrm>
            <a:prstGeom prst="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192D83FA-5BD4-C960-DEAC-8F3D549D7AD0}"/>
                </a:ext>
              </a:extLst>
            </p:cNvPr>
            <p:cNvSpPr txBox="1"/>
            <p:nvPr/>
          </p:nvSpPr>
          <p:spPr>
            <a:xfrm>
              <a:off x="3156492" y="4403778"/>
              <a:ext cx="5583737" cy="646331"/>
            </a:xfrm>
            <a:prstGeom prst="rect">
              <a:avLst/>
            </a:prstGeom>
            <a:noFill/>
          </p:spPr>
          <p:txBody>
            <a:bodyPr wrap="square">
              <a:spAutoFit/>
            </a:bodyPr>
            <a:lstStyle/>
            <a:p>
              <a:r>
                <a:rPr lang="ja-JP" altLang="en-US" b="0" i="0">
                  <a:solidFill>
                    <a:srgbClr val="7030A0"/>
                  </a:solidFill>
                  <a:effectLst/>
                  <a:latin typeface="Meiryo" panose="020B0604030504040204" pitchFamily="34" charset="-128"/>
                  <a:ea typeface="Meiryo" panose="020B0604030504040204" pitchFamily="34" charset="-128"/>
                </a:rPr>
                <a:t>欲しい答えが高確率で得られるように設計された</a:t>
              </a:r>
              <a:endParaRPr lang="en-US" altLang="ja-JP" b="0" i="0" dirty="0">
                <a:solidFill>
                  <a:srgbClr val="7030A0"/>
                </a:solidFill>
                <a:effectLst/>
                <a:latin typeface="Meiryo" panose="020B0604030504040204" pitchFamily="34" charset="-128"/>
                <a:ea typeface="Meiryo" panose="020B0604030504040204" pitchFamily="34" charset="-128"/>
              </a:endParaRPr>
            </a:p>
            <a:p>
              <a:r>
                <a:rPr lang="ja-JP" altLang="en-US" b="0" i="0">
                  <a:solidFill>
                    <a:srgbClr val="7030A0"/>
                  </a:solidFill>
                  <a:effectLst/>
                  <a:latin typeface="Meiryo" panose="020B0604030504040204" pitchFamily="34" charset="-128"/>
                  <a:ea typeface="Meiryo" panose="020B0604030504040204" pitchFamily="34" charset="-128"/>
                </a:rPr>
                <a:t>量子コンピューター専用のアルゴリズムが必要。</a:t>
              </a:r>
              <a:endParaRPr lang="en-US" altLang="ja-JP" dirty="0">
                <a:solidFill>
                  <a:srgbClr val="7030A0"/>
                </a:solidFill>
                <a:latin typeface="Meiryo" panose="020B0604030504040204" pitchFamily="34" charset="-128"/>
                <a:ea typeface="Meiryo" panose="020B0604030504040204" pitchFamily="34" charset="-128"/>
              </a:endParaRPr>
            </a:p>
          </p:txBody>
        </p:sp>
        <p:sp>
          <p:nvSpPr>
            <p:cNvPr id="27" name="楕円 7">
              <a:extLst>
                <a:ext uri="{FF2B5EF4-FFF2-40B4-BE49-F238E27FC236}">
                  <a16:creationId xmlns:a16="http://schemas.microsoft.com/office/drawing/2014/main" id="{84A86F88-8B35-EF73-98B7-D92A207E0626}"/>
                </a:ext>
              </a:extLst>
            </p:cNvPr>
            <p:cNvSpPr/>
            <p:nvPr/>
          </p:nvSpPr>
          <p:spPr>
            <a:xfrm>
              <a:off x="684136" y="5417045"/>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28" name="楕円 7">
              <a:extLst>
                <a:ext uri="{FF2B5EF4-FFF2-40B4-BE49-F238E27FC236}">
                  <a16:creationId xmlns:a16="http://schemas.microsoft.com/office/drawing/2014/main" id="{7E93C818-5271-6500-C7EE-1DCFF011D8D6}"/>
                </a:ext>
              </a:extLst>
            </p:cNvPr>
            <p:cNvSpPr/>
            <p:nvPr/>
          </p:nvSpPr>
          <p:spPr>
            <a:xfrm>
              <a:off x="1255737" y="5413529"/>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29" name="楕円 6">
              <a:extLst>
                <a:ext uri="{FF2B5EF4-FFF2-40B4-BE49-F238E27FC236}">
                  <a16:creationId xmlns:a16="http://schemas.microsoft.com/office/drawing/2014/main" id="{C6579EFE-47B2-E38E-55E0-2D253310B945}"/>
                </a:ext>
              </a:extLst>
            </p:cNvPr>
            <p:cNvSpPr/>
            <p:nvPr/>
          </p:nvSpPr>
          <p:spPr>
            <a:xfrm>
              <a:off x="679673" y="5421015"/>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dirty="0">
                  <a:solidFill>
                    <a:srgbClr val="FFFFFF"/>
                  </a:solidFill>
                  <a:latin typeface="+mj-lt"/>
                  <a:ea typeface="+mj-ea"/>
                  <a:cs typeface="ＭＳ Ｐゴシック"/>
                </a:rPr>
                <a:t>1</a:t>
              </a:r>
              <a:endParaRPr kumimoji="1" lang="ja-JP" altLang="en-US" sz="4000" dirty="0">
                <a:solidFill>
                  <a:srgbClr val="FFFFFF"/>
                </a:solidFill>
                <a:latin typeface="+mj-lt"/>
                <a:ea typeface="+mj-ea"/>
                <a:cs typeface="ＭＳ Ｐゴシック"/>
              </a:endParaRPr>
            </a:p>
          </p:txBody>
        </p:sp>
        <p:sp>
          <p:nvSpPr>
            <p:cNvPr id="30" name="楕円 7">
              <a:extLst>
                <a:ext uri="{FF2B5EF4-FFF2-40B4-BE49-F238E27FC236}">
                  <a16:creationId xmlns:a16="http://schemas.microsoft.com/office/drawing/2014/main" id="{9FFB2BF9-FA26-603D-A76F-ED1869005CC7}"/>
                </a:ext>
              </a:extLst>
            </p:cNvPr>
            <p:cNvSpPr/>
            <p:nvPr/>
          </p:nvSpPr>
          <p:spPr>
            <a:xfrm>
              <a:off x="1831801" y="5418938"/>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31" name="楕円 7">
              <a:extLst>
                <a:ext uri="{FF2B5EF4-FFF2-40B4-BE49-F238E27FC236}">
                  <a16:creationId xmlns:a16="http://schemas.microsoft.com/office/drawing/2014/main" id="{9308140F-55D6-B300-7EBF-9B2F99A418A3}"/>
                </a:ext>
              </a:extLst>
            </p:cNvPr>
            <p:cNvSpPr/>
            <p:nvPr/>
          </p:nvSpPr>
          <p:spPr>
            <a:xfrm>
              <a:off x="2407865" y="5413529"/>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0</a:t>
              </a:r>
              <a:endParaRPr kumimoji="1" lang="ja-JP" altLang="en-US" sz="4000">
                <a:solidFill>
                  <a:srgbClr val="FFFFFF"/>
                </a:solidFill>
                <a:latin typeface="+mj-lt"/>
                <a:ea typeface="+mj-ea"/>
                <a:cs typeface="ＭＳ Ｐゴシック"/>
              </a:endParaRPr>
            </a:p>
          </p:txBody>
        </p:sp>
        <p:sp>
          <p:nvSpPr>
            <p:cNvPr id="32" name="楕円 6">
              <a:extLst>
                <a:ext uri="{FF2B5EF4-FFF2-40B4-BE49-F238E27FC236}">
                  <a16:creationId xmlns:a16="http://schemas.microsoft.com/office/drawing/2014/main" id="{7A17A22A-E363-BF40-CC3B-9EF2B9705BA3}"/>
                </a:ext>
              </a:extLst>
            </p:cNvPr>
            <p:cNvSpPr/>
            <p:nvPr/>
          </p:nvSpPr>
          <p:spPr>
            <a:xfrm>
              <a:off x="2407865" y="5413529"/>
              <a:ext cx="528265" cy="5282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a:solidFill>
                    <a:srgbClr val="FFFFFF"/>
                  </a:solidFill>
                  <a:latin typeface="+mj-lt"/>
                  <a:ea typeface="+mj-ea"/>
                  <a:cs typeface="ＭＳ Ｐゴシック"/>
                </a:rPr>
                <a:t>1</a:t>
              </a:r>
              <a:endParaRPr kumimoji="1" lang="ja-JP" altLang="en-US" sz="4000" dirty="0">
                <a:solidFill>
                  <a:srgbClr val="FFFFFF"/>
                </a:solidFill>
                <a:latin typeface="+mj-lt"/>
                <a:ea typeface="+mj-ea"/>
                <a:cs typeface="ＭＳ Ｐゴシック"/>
              </a:endParaRPr>
            </a:p>
          </p:txBody>
        </p:sp>
        <p:sp>
          <p:nvSpPr>
            <p:cNvPr id="37" name="正方形/長方形 36">
              <a:extLst>
                <a:ext uri="{FF2B5EF4-FFF2-40B4-BE49-F238E27FC236}">
                  <a16:creationId xmlns:a16="http://schemas.microsoft.com/office/drawing/2014/main" id="{D102D287-A954-8A0F-C37A-0CF9AF77659E}"/>
                </a:ext>
              </a:extLst>
            </p:cNvPr>
            <p:cNvSpPr/>
            <p:nvPr/>
          </p:nvSpPr>
          <p:spPr>
            <a:xfrm>
              <a:off x="683568" y="4257097"/>
              <a:ext cx="2251994" cy="939695"/>
            </a:xfrm>
            <a:prstGeom prst="rect">
              <a:avLst/>
            </a:prstGeom>
            <a:solidFill>
              <a:srgbClr val="7030A0">
                <a:alpha val="3396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chemeClr val="bg1"/>
                  </a:solidFill>
                  <a:latin typeface="Hiragino Kaku Gothic StdN W8" panose="020B0800000000000000" pitchFamily="34" charset="-128"/>
                  <a:ea typeface="Hiragino Kaku Gothic StdN W8" panose="020B0800000000000000" pitchFamily="34" charset="-128"/>
                  <a:cs typeface="ＭＳ Ｐゴシック"/>
                </a:rPr>
                <a:t>量子アルゴリズム</a:t>
              </a:r>
              <a:endParaRPr kumimoji="1" lang="ja-JP" altLang="en-US" dirty="0">
                <a:solidFill>
                  <a:schemeClr val="bg1"/>
                </a:solidFill>
                <a:latin typeface="Hiragino Kaku Gothic StdN W8" panose="020B0800000000000000" pitchFamily="34" charset="-128"/>
                <a:ea typeface="Hiragino Kaku Gothic StdN W8" panose="020B0800000000000000" pitchFamily="34" charset="-128"/>
                <a:cs typeface="ＭＳ Ｐゴシック"/>
              </a:endParaRPr>
            </a:p>
          </p:txBody>
        </p:sp>
      </p:grpSp>
    </p:spTree>
    <p:extLst>
      <p:ext uri="{BB962C8B-B14F-4D97-AF65-F5344CB8AC3E}">
        <p14:creationId xmlns:p14="http://schemas.microsoft.com/office/powerpoint/2010/main" val="305963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repeatCount="indefinite"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repeatCount="indefinite"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repeatCount="indefinite"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repeatCount="indefinite"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up)">
                                      <p:cBhvr>
                                        <p:cTn id="33" dur="500"/>
                                        <p:tgtEl>
                                          <p:spTgt spid="40"/>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left)">
                                      <p:cBhvr>
                                        <p:cTn id="42" dur="500"/>
                                        <p:tgtEl>
                                          <p:spTgt spid="39"/>
                                        </p:tgtEl>
                                      </p:cBhvr>
                                    </p:animEffect>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p:cTn id="46" dur="500" fill="hold"/>
                                        <p:tgtEl>
                                          <p:spTgt spid="35"/>
                                        </p:tgtEl>
                                        <p:attrNameLst>
                                          <p:attrName>ppt_w</p:attrName>
                                        </p:attrNameLst>
                                      </p:cBhvr>
                                      <p:tavLst>
                                        <p:tav tm="0">
                                          <p:val>
                                            <p:fltVal val="0"/>
                                          </p:val>
                                        </p:tav>
                                        <p:tav tm="100000">
                                          <p:val>
                                            <p:strVal val="#ppt_w"/>
                                          </p:val>
                                        </p:tav>
                                      </p:tavLst>
                                    </p:anim>
                                    <p:anim calcmode="lin" valueType="num">
                                      <p:cBhvr>
                                        <p:cTn id="47" dur="500" fill="hold"/>
                                        <p:tgtEl>
                                          <p:spTgt spid="35"/>
                                        </p:tgtEl>
                                        <p:attrNameLst>
                                          <p:attrName>ppt_h</p:attrName>
                                        </p:attrNameLst>
                                      </p:cBhvr>
                                      <p:tavLst>
                                        <p:tav tm="0">
                                          <p:val>
                                            <p:fltVal val="0"/>
                                          </p:val>
                                        </p:tav>
                                        <p:tav tm="100000">
                                          <p:val>
                                            <p:strVal val="#ppt_h"/>
                                          </p:val>
                                        </p:tav>
                                      </p:tavLst>
                                    </p:anim>
                                    <p:animEffect transition="in" filter="fade">
                                      <p:cBhvr>
                                        <p:cTn id="48" dur="5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up)">
                                      <p:cBhvr>
                                        <p:cTn id="5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1" grpId="0" animBg="1"/>
      <p:bldP spid="12" grpId="0" animBg="1"/>
      <p:bldP spid="13" grpId="0" animBg="1"/>
      <p:bldP spid="14" grpId="0" animBg="1"/>
      <p:bldP spid="15" grpId="0" animBg="1"/>
      <p:bldP spid="16" grpId="0" animBg="1"/>
      <p:bldP spid="3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E713E7-E1B8-2E03-35F0-959AFB1F1FD8}"/>
              </a:ext>
            </a:extLst>
          </p:cNvPr>
          <p:cNvSpPr>
            <a:spLocks noGrp="1"/>
          </p:cNvSpPr>
          <p:nvPr>
            <p:ph type="title"/>
          </p:nvPr>
        </p:nvSpPr>
        <p:spPr/>
        <p:txBody>
          <a:bodyPr/>
          <a:lstStyle/>
          <a:p>
            <a:r>
              <a:rPr kumimoji="1" lang="ja-JP" altLang="en-US"/>
              <a:t>量子アルゴリズム：ブロッホ球</a:t>
            </a:r>
          </a:p>
        </p:txBody>
      </p:sp>
      <p:sp>
        <p:nvSpPr>
          <p:cNvPr id="3" name="スライド番号プレースホルダー 2">
            <a:extLst>
              <a:ext uri="{FF2B5EF4-FFF2-40B4-BE49-F238E27FC236}">
                <a16:creationId xmlns:a16="http://schemas.microsoft.com/office/drawing/2014/main" id="{36441B83-C255-AB04-2A67-AACB77AC779C}"/>
              </a:ext>
            </a:extLst>
          </p:cNvPr>
          <p:cNvSpPr>
            <a:spLocks noGrp="1"/>
          </p:cNvSpPr>
          <p:nvPr>
            <p:ph type="sldNum" sz="quarter" idx="12"/>
          </p:nvPr>
        </p:nvSpPr>
        <p:spPr/>
        <p:txBody>
          <a:bodyPr/>
          <a:lstStyle/>
          <a:p>
            <a:fld id="{8FF8CC5D-A65D-5946-99B5-645367A967AD}" type="slidenum">
              <a:rPr kumimoji="1" lang="ja-JP" altLang="en-US" smtClean="0"/>
              <a:t>41</a:t>
            </a:fld>
            <a:endParaRPr kumimoji="1" lang="ja-JP" altLang="en-US"/>
          </a:p>
        </p:txBody>
      </p:sp>
      <p:grpSp>
        <p:nvGrpSpPr>
          <p:cNvPr id="33" name="グループ化 32">
            <a:extLst>
              <a:ext uri="{FF2B5EF4-FFF2-40B4-BE49-F238E27FC236}">
                <a16:creationId xmlns:a16="http://schemas.microsoft.com/office/drawing/2014/main" id="{AB95ADC0-52E5-D254-41F2-E2CF2DDF85C4}"/>
              </a:ext>
            </a:extLst>
          </p:cNvPr>
          <p:cNvGrpSpPr/>
          <p:nvPr/>
        </p:nvGrpSpPr>
        <p:grpSpPr>
          <a:xfrm>
            <a:off x="3127156" y="2420888"/>
            <a:ext cx="3072694" cy="2952328"/>
            <a:chOff x="695626" y="1275015"/>
            <a:chExt cx="1861525" cy="1788603"/>
          </a:xfrm>
        </p:grpSpPr>
        <p:sp>
          <p:nvSpPr>
            <p:cNvPr id="4" name="円/楕円 3">
              <a:extLst>
                <a:ext uri="{FF2B5EF4-FFF2-40B4-BE49-F238E27FC236}">
                  <a16:creationId xmlns:a16="http://schemas.microsoft.com/office/drawing/2014/main" id="{3D792E18-789D-80EE-1933-0C3A84B8E077}"/>
                </a:ext>
              </a:extLst>
            </p:cNvPr>
            <p:cNvSpPr/>
            <p:nvPr/>
          </p:nvSpPr>
          <p:spPr>
            <a:xfrm>
              <a:off x="1115616" y="1628800"/>
              <a:ext cx="914400" cy="914400"/>
            </a:xfrm>
            <a:prstGeom prst="ellipse">
              <a:avLst/>
            </a:prstGeom>
            <a:gradFill>
              <a:gsLst>
                <a:gs pos="0">
                  <a:schemeClr val="accent3"/>
                </a:gs>
                <a:gs pos="35000">
                  <a:schemeClr val="accent3">
                    <a:lumMod val="60000"/>
                    <a:lumOff val="40000"/>
                  </a:schemeClr>
                </a:gs>
                <a:gs pos="68000">
                  <a:schemeClr val="accent3">
                    <a:lumMod val="40000"/>
                    <a:lumOff val="60000"/>
                  </a:schemeClr>
                </a:gs>
                <a:gs pos="99000">
                  <a:schemeClr val="bg1"/>
                </a:gs>
              </a:gsLst>
              <a:lin ang="0" scaled="0"/>
            </a:gradFill>
            <a:ln w="3175">
              <a:solidFill>
                <a:schemeClr val="accent3">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772FF526-AAEF-28C7-9F79-26C83FFF83DD}"/>
                </a:ext>
              </a:extLst>
            </p:cNvPr>
            <p:cNvSpPr/>
            <p:nvPr/>
          </p:nvSpPr>
          <p:spPr>
            <a:xfrm>
              <a:off x="1121977" y="1895322"/>
              <a:ext cx="914400" cy="381356"/>
            </a:xfrm>
            <a:prstGeom prst="ellipse">
              <a:avLst/>
            </a:prstGeom>
            <a:noFill/>
            <a:ln w="12700">
              <a:solidFill>
                <a:srgbClr val="0432FF"/>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 name="直線コネクタ 9">
              <a:extLst>
                <a:ext uri="{FF2B5EF4-FFF2-40B4-BE49-F238E27FC236}">
                  <a16:creationId xmlns:a16="http://schemas.microsoft.com/office/drawing/2014/main" id="{EAA53038-ADF2-B3BC-DEA3-CCD624659154}"/>
                </a:ext>
              </a:extLst>
            </p:cNvPr>
            <p:cNvCxnSpPr>
              <a:cxnSpLocks/>
              <a:stCxn id="4" idx="4"/>
              <a:endCxn id="4" idx="0"/>
            </p:cNvCxnSpPr>
            <p:nvPr/>
          </p:nvCxnSpPr>
          <p:spPr>
            <a:xfrm flipV="1">
              <a:off x="1572816" y="1628800"/>
              <a:ext cx="0" cy="914400"/>
            </a:xfrm>
            <a:prstGeom prst="line">
              <a:avLst/>
            </a:prstGeom>
            <a:ln w="19050">
              <a:solidFill>
                <a:schemeClr val="accent6">
                  <a:lumMod val="75000"/>
                </a:schemeClr>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4" name="直線コネクタ 13">
              <a:extLst>
                <a:ext uri="{FF2B5EF4-FFF2-40B4-BE49-F238E27FC236}">
                  <a16:creationId xmlns:a16="http://schemas.microsoft.com/office/drawing/2014/main" id="{CE793D40-3588-E687-B01C-9AC96A178DF8}"/>
                </a:ext>
              </a:extLst>
            </p:cNvPr>
            <p:cNvCxnSpPr>
              <a:cxnSpLocks/>
              <a:stCxn id="5" idx="3"/>
              <a:endCxn id="5" idx="7"/>
            </p:cNvCxnSpPr>
            <p:nvPr/>
          </p:nvCxnSpPr>
          <p:spPr>
            <a:xfrm flipV="1">
              <a:off x="1255888" y="1951170"/>
              <a:ext cx="646578" cy="269660"/>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C1352850-55FF-F51C-EA2D-0E064BD3CBA8}"/>
                </a:ext>
              </a:extLst>
            </p:cNvPr>
            <p:cNvSpPr txBox="1"/>
            <p:nvPr/>
          </p:nvSpPr>
          <p:spPr>
            <a:xfrm>
              <a:off x="1415561" y="1401432"/>
              <a:ext cx="314510" cy="400110"/>
            </a:xfrm>
            <a:prstGeom prst="rect">
              <a:avLst/>
            </a:prstGeom>
            <a:noFill/>
          </p:spPr>
          <p:txBody>
            <a:bodyPr wrap="none" rtlCol="0">
              <a:spAutoFit/>
            </a:bodyPr>
            <a:lstStyle/>
            <a:p>
              <a:pPr algn="ctr"/>
              <a:r>
                <a:rPr kumimoji="1" lang="en-US" altLang="ja-JP" sz="2000" b="1" dirty="0">
                  <a:solidFill>
                    <a:schemeClr val="accent6">
                      <a:lumMod val="75000"/>
                    </a:schemeClr>
                  </a:solidFill>
                </a:rPr>
                <a:t>0</a:t>
              </a:r>
              <a:endParaRPr kumimoji="1" lang="ja-JP" altLang="en-US" sz="2000" b="1">
                <a:solidFill>
                  <a:schemeClr val="accent6">
                    <a:lumMod val="75000"/>
                  </a:schemeClr>
                </a:solidFill>
              </a:endParaRPr>
            </a:p>
          </p:txBody>
        </p:sp>
        <p:sp>
          <p:nvSpPr>
            <p:cNvPr id="18" name="テキスト ボックス 17">
              <a:extLst>
                <a:ext uri="{FF2B5EF4-FFF2-40B4-BE49-F238E27FC236}">
                  <a16:creationId xmlns:a16="http://schemas.microsoft.com/office/drawing/2014/main" id="{158E1E48-0C9A-8867-FDB2-299A736B37F2}"/>
                </a:ext>
              </a:extLst>
            </p:cNvPr>
            <p:cNvSpPr txBox="1"/>
            <p:nvPr/>
          </p:nvSpPr>
          <p:spPr>
            <a:xfrm>
              <a:off x="1422488" y="2546461"/>
              <a:ext cx="314510" cy="400110"/>
            </a:xfrm>
            <a:prstGeom prst="rect">
              <a:avLst/>
            </a:prstGeom>
            <a:noFill/>
          </p:spPr>
          <p:txBody>
            <a:bodyPr wrap="none" rtlCol="0">
              <a:spAutoFit/>
            </a:bodyPr>
            <a:lstStyle/>
            <a:p>
              <a:pPr algn="ctr"/>
              <a:r>
                <a:rPr kumimoji="1" lang="en-US" altLang="ja-JP" sz="2000" b="1" dirty="0">
                  <a:solidFill>
                    <a:schemeClr val="accent6">
                      <a:lumMod val="75000"/>
                    </a:schemeClr>
                  </a:solidFill>
                </a:rPr>
                <a:t>1</a:t>
              </a:r>
              <a:endParaRPr kumimoji="1" lang="ja-JP" altLang="en-US" sz="2000" b="1">
                <a:solidFill>
                  <a:schemeClr val="accent6">
                    <a:lumMod val="75000"/>
                  </a:schemeClr>
                </a:solidFill>
              </a:endParaRPr>
            </a:p>
          </p:txBody>
        </p:sp>
        <p:cxnSp>
          <p:nvCxnSpPr>
            <p:cNvPr id="19" name="直線コネクタ 18">
              <a:extLst>
                <a:ext uri="{FF2B5EF4-FFF2-40B4-BE49-F238E27FC236}">
                  <a16:creationId xmlns:a16="http://schemas.microsoft.com/office/drawing/2014/main" id="{D602C8DB-355D-4F92-0233-4676F6F5A79A}"/>
                </a:ext>
              </a:extLst>
            </p:cNvPr>
            <p:cNvCxnSpPr>
              <a:cxnSpLocks/>
              <a:stCxn id="5" idx="1"/>
            </p:cNvCxnSpPr>
            <p:nvPr/>
          </p:nvCxnSpPr>
          <p:spPr>
            <a:xfrm>
              <a:off x="1255888" y="1951170"/>
              <a:ext cx="646578" cy="286017"/>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4" name="テキスト ボックス 23">
              <a:extLst>
                <a:ext uri="{FF2B5EF4-FFF2-40B4-BE49-F238E27FC236}">
                  <a16:creationId xmlns:a16="http://schemas.microsoft.com/office/drawing/2014/main" id="{EEE3891F-F90E-3B8C-E4EB-79DBD602D8EA}"/>
                </a:ext>
              </a:extLst>
            </p:cNvPr>
            <p:cNvSpPr txBox="1"/>
            <p:nvPr/>
          </p:nvSpPr>
          <p:spPr>
            <a:xfrm>
              <a:off x="829799" y="2184245"/>
              <a:ext cx="592544" cy="307777"/>
            </a:xfrm>
            <a:prstGeom prst="rect">
              <a:avLst/>
            </a:prstGeom>
            <a:noFill/>
          </p:spPr>
          <p:txBody>
            <a:bodyPr wrap="square" rtlCol="0">
              <a:spAutoFit/>
            </a:bodyPr>
            <a:lstStyle/>
            <a:p>
              <a:pPr algn="ctr"/>
              <a:r>
                <a:rPr kumimoji="1" lang="en-US" altLang="ja-JP" sz="1400" b="1" dirty="0">
                  <a:solidFill>
                    <a:srgbClr val="0432FF"/>
                  </a:solidFill>
                </a:rPr>
                <a:t>0°</a:t>
              </a:r>
              <a:endParaRPr kumimoji="1" lang="ja-JP" altLang="en-US" sz="1400" b="1">
                <a:solidFill>
                  <a:srgbClr val="0432FF"/>
                </a:solidFill>
              </a:endParaRPr>
            </a:p>
          </p:txBody>
        </p:sp>
        <p:sp>
          <p:nvSpPr>
            <p:cNvPr id="25" name="テキスト ボックス 24">
              <a:extLst>
                <a:ext uri="{FF2B5EF4-FFF2-40B4-BE49-F238E27FC236}">
                  <a16:creationId xmlns:a16="http://schemas.microsoft.com/office/drawing/2014/main" id="{AF687DDC-A113-C8DC-261B-9F28EA4C06C3}"/>
                </a:ext>
              </a:extLst>
            </p:cNvPr>
            <p:cNvSpPr txBox="1"/>
            <p:nvPr/>
          </p:nvSpPr>
          <p:spPr>
            <a:xfrm>
              <a:off x="1736998" y="1765430"/>
              <a:ext cx="820153" cy="307777"/>
            </a:xfrm>
            <a:prstGeom prst="rect">
              <a:avLst/>
            </a:prstGeom>
            <a:noFill/>
          </p:spPr>
          <p:txBody>
            <a:bodyPr wrap="square" rtlCol="0">
              <a:spAutoFit/>
            </a:bodyPr>
            <a:lstStyle/>
            <a:p>
              <a:pPr algn="ctr"/>
              <a:r>
                <a:rPr kumimoji="1" lang="en-US" altLang="ja-JP" sz="1400" b="1" dirty="0">
                  <a:solidFill>
                    <a:srgbClr val="0432FF"/>
                  </a:solidFill>
                </a:rPr>
                <a:t>180°</a:t>
              </a:r>
              <a:endParaRPr kumimoji="1" lang="ja-JP" altLang="en-US" sz="1400" b="1">
                <a:solidFill>
                  <a:srgbClr val="0432FF"/>
                </a:solidFill>
              </a:endParaRPr>
            </a:p>
          </p:txBody>
        </p:sp>
        <p:sp>
          <p:nvSpPr>
            <p:cNvPr id="26" name="テキスト ボックス 25">
              <a:extLst>
                <a:ext uri="{FF2B5EF4-FFF2-40B4-BE49-F238E27FC236}">
                  <a16:creationId xmlns:a16="http://schemas.microsoft.com/office/drawing/2014/main" id="{E18E0E82-83EC-1F3E-9EE9-E937CE6B41A2}"/>
                </a:ext>
              </a:extLst>
            </p:cNvPr>
            <p:cNvSpPr txBox="1"/>
            <p:nvPr/>
          </p:nvSpPr>
          <p:spPr>
            <a:xfrm>
              <a:off x="1721795" y="2169485"/>
              <a:ext cx="820153" cy="307777"/>
            </a:xfrm>
            <a:prstGeom prst="rect">
              <a:avLst/>
            </a:prstGeom>
            <a:noFill/>
          </p:spPr>
          <p:txBody>
            <a:bodyPr wrap="square" rtlCol="0">
              <a:spAutoFit/>
            </a:bodyPr>
            <a:lstStyle/>
            <a:p>
              <a:pPr algn="ctr"/>
              <a:r>
                <a:rPr kumimoji="1" lang="en-US" altLang="ja-JP" sz="1400" b="1" dirty="0">
                  <a:solidFill>
                    <a:srgbClr val="0432FF"/>
                  </a:solidFill>
                </a:rPr>
                <a:t>90°</a:t>
              </a:r>
              <a:endParaRPr kumimoji="1" lang="ja-JP" altLang="en-US" sz="1400" b="1">
                <a:solidFill>
                  <a:srgbClr val="0432FF"/>
                </a:solidFill>
              </a:endParaRPr>
            </a:p>
          </p:txBody>
        </p:sp>
        <p:sp>
          <p:nvSpPr>
            <p:cNvPr id="27" name="テキスト ボックス 26">
              <a:extLst>
                <a:ext uri="{FF2B5EF4-FFF2-40B4-BE49-F238E27FC236}">
                  <a16:creationId xmlns:a16="http://schemas.microsoft.com/office/drawing/2014/main" id="{281C8DF3-A16F-C126-1923-5F4279E75A57}"/>
                </a:ext>
              </a:extLst>
            </p:cNvPr>
            <p:cNvSpPr txBox="1"/>
            <p:nvPr/>
          </p:nvSpPr>
          <p:spPr>
            <a:xfrm>
              <a:off x="695626" y="1782688"/>
              <a:ext cx="820153" cy="307777"/>
            </a:xfrm>
            <a:prstGeom prst="rect">
              <a:avLst/>
            </a:prstGeom>
            <a:noFill/>
          </p:spPr>
          <p:txBody>
            <a:bodyPr wrap="square" rtlCol="0">
              <a:spAutoFit/>
            </a:bodyPr>
            <a:lstStyle/>
            <a:p>
              <a:pPr algn="ctr"/>
              <a:r>
                <a:rPr kumimoji="1" lang="en-US" altLang="ja-JP" sz="1400" b="1" dirty="0">
                  <a:solidFill>
                    <a:srgbClr val="0432FF"/>
                  </a:solidFill>
                </a:rPr>
                <a:t>270°</a:t>
              </a:r>
              <a:endParaRPr kumimoji="1" lang="ja-JP" altLang="en-US" sz="1400" b="1">
                <a:solidFill>
                  <a:srgbClr val="0432FF"/>
                </a:solidFill>
              </a:endParaRPr>
            </a:p>
          </p:txBody>
        </p:sp>
        <p:sp>
          <p:nvSpPr>
            <p:cNvPr id="28" name="テキスト ボックス 27">
              <a:extLst>
                <a:ext uri="{FF2B5EF4-FFF2-40B4-BE49-F238E27FC236}">
                  <a16:creationId xmlns:a16="http://schemas.microsoft.com/office/drawing/2014/main" id="{BFC65A3B-883D-A2BA-8BFE-A2885CB25E5B}"/>
                </a:ext>
              </a:extLst>
            </p:cNvPr>
            <p:cNvSpPr txBox="1"/>
            <p:nvPr/>
          </p:nvSpPr>
          <p:spPr>
            <a:xfrm>
              <a:off x="1197551" y="1275015"/>
              <a:ext cx="742511" cy="276999"/>
            </a:xfrm>
            <a:prstGeom prst="rect">
              <a:avLst/>
            </a:prstGeom>
            <a:noFill/>
          </p:spPr>
          <p:txBody>
            <a:bodyPr wrap="none" rtlCol="0">
              <a:spAutoFit/>
            </a:bodyPr>
            <a:lstStyle/>
            <a:p>
              <a:pPr algn="ctr"/>
              <a:r>
                <a:rPr kumimoji="1" lang="en-US" altLang="ja-JP" sz="1200" dirty="0">
                  <a:solidFill>
                    <a:schemeClr val="accent6">
                      <a:lumMod val="75000"/>
                    </a:schemeClr>
                  </a:solidFill>
                  <a:latin typeface="Meiryo" panose="020B0604030504040204" pitchFamily="34" charset="-128"/>
                  <a:ea typeface="Meiryo" panose="020B0604030504040204" pitchFamily="34" charset="-128"/>
                </a:rPr>
                <a:t>0</a:t>
              </a:r>
              <a:r>
                <a:rPr kumimoji="1" lang="ja-JP" altLang="en-US" sz="1200">
                  <a:solidFill>
                    <a:schemeClr val="accent6">
                      <a:lumMod val="75000"/>
                    </a:schemeClr>
                  </a:solidFill>
                  <a:latin typeface="Meiryo" panose="020B0604030504040204" pitchFamily="34" charset="-128"/>
                  <a:ea typeface="Meiryo" panose="020B0604030504040204" pitchFamily="34" charset="-128"/>
                </a:rPr>
                <a:t>の状態</a:t>
              </a:r>
            </a:p>
          </p:txBody>
        </p:sp>
        <p:sp>
          <p:nvSpPr>
            <p:cNvPr id="29" name="テキスト ボックス 28">
              <a:extLst>
                <a:ext uri="{FF2B5EF4-FFF2-40B4-BE49-F238E27FC236}">
                  <a16:creationId xmlns:a16="http://schemas.microsoft.com/office/drawing/2014/main" id="{EDFF3FD7-1158-4B02-751D-8C62FEB09BCA}"/>
                </a:ext>
              </a:extLst>
            </p:cNvPr>
            <p:cNvSpPr txBox="1"/>
            <p:nvPr/>
          </p:nvSpPr>
          <p:spPr>
            <a:xfrm>
              <a:off x="1193544" y="2786619"/>
              <a:ext cx="750526" cy="276999"/>
            </a:xfrm>
            <a:prstGeom prst="rect">
              <a:avLst/>
            </a:prstGeom>
            <a:noFill/>
          </p:spPr>
          <p:txBody>
            <a:bodyPr wrap="none" rtlCol="0">
              <a:spAutoFit/>
            </a:bodyPr>
            <a:lstStyle/>
            <a:p>
              <a:pPr algn="ctr"/>
              <a:r>
                <a:rPr kumimoji="1" lang="en-US" altLang="ja-JP" sz="1200" dirty="0">
                  <a:solidFill>
                    <a:schemeClr val="accent6">
                      <a:lumMod val="75000"/>
                    </a:schemeClr>
                  </a:solidFill>
                  <a:latin typeface="Meiryo" panose="020B0604030504040204" pitchFamily="34" charset="-128"/>
                  <a:ea typeface="Meiryo" panose="020B0604030504040204" pitchFamily="34" charset="-128"/>
                </a:rPr>
                <a:t>1</a:t>
              </a:r>
              <a:r>
                <a:rPr kumimoji="1" lang="ja-JP" altLang="en-US" sz="1200">
                  <a:solidFill>
                    <a:schemeClr val="accent6">
                      <a:lumMod val="75000"/>
                    </a:schemeClr>
                  </a:solidFill>
                  <a:latin typeface="Meiryo" panose="020B0604030504040204" pitchFamily="34" charset="-128"/>
                  <a:ea typeface="Meiryo" panose="020B0604030504040204" pitchFamily="34" charset="-128"/>
                </a:rPr>
                <a:t>の状態</a:t>
              </a:r>
            </a:p>
          </p:txBody>
        </p:sp>
      </p:grpSp>
      <p:sp>
        <p:nvSpPr>
          <p:cNvPr id="32" name="テキスト ボックス 31">
            <a:extLst>
              <a:ext uri="{FF2B5EF4-FFF2-40B4-BE49-F238E27FC236}">
                <a16:creationId xmlns:a16="http://schemas.microsoft.com/office/drawing/2014/main" id="{F59F034B-2508-28DF-C04C-2D5D4C53DBC1}"/>
              </a:ext>
            </a:extLst>
          </p:cNvPr>
          <p:cNvSpPr txBox="1"/>
          <p:nvPr/>
        </p:nvSpPr>
        <p:spPr>
          <a:xfrm>
            <a:off x="238731" y="1341032"/>
            <a:ext cx="8659450" cy="584775"/>
          </a:xfrm>
          <a:prstGeom prst="rect">
            <a:avLst/>
          </a:prstGeom>
          <a:noFill/>
        </p:spPr>
        <p:txBody>
          <a:bodyPr wrap="square">
            <a:spAutoFit/>
          </a:bodyPr>
          <a:lstStyle/>
          <a:p>
            <a:pPr algn="l" fontAlgn="b"/>
            <a:r>
              <a:rPr lang="ja-JP" altLang="en-US" b="1" i="0">
                <a:solidFill>
                  <a:srgbClr val="002D72"/>
                </a:solidFill>
                <a:effectLst/>
                <a:latin typeface="Meiryo" panose="020B0604030504040204" pitchFamily="34" charset="-128"/>
                <a:ea typeface="Meiryo" panose="020B0604030504040204" pitchFamily="34" charset="-128"/>
              </a:rPr>
              <a:t>ブロッホ球</a:t>
            </a:r>
            <a:r>
              <a:rPr lang="ja-JP" altLang="en-US" i="0">
                <a:solidFill>
                  <a:srgbClr val="002D72"/>
                </a:solidFill>
                <a:effectLst/>
                <a:latin typeface="Meiryo" panose="020B0604030504040204" pitchFamily="34" charset="-128"/>
                <a:ea typeface="Meiryo" panose="020B0604030504040204" pitchFamily="34" charset="-128"/>
              </a:rPr>
              <a:t>：</a:t>
            </a:r>
            <a:endParaRPr lang="en-US" altLang="ja-JP" i="0" dirty="0">
              <a:solidFill>
                <a:srgbClr val="002D72"/>
              </a:solidFill>
              <a:effectLst/>
              <a:latin typeface="Meiryo" panose="020B0604030504040204" pitchFamily="34" charset="-128"/>
              <a:ea typeface="Meiryo" panose="020B0604030504040204" pitchFamily="34" charset="-128"/>
            </a:endParaRPr>
          </a:p>
          <a:p>
            <a:pPr algn="l" fontAlgn="b"/>
            <a:r>
              <a:rPr lang="ja-JP" altLang="en-US" sz="1400" i="0">
                <a:solidFill>
                  <a:srgbClr val="002D72"/>
                </a:solidFill>
                <a:effectLst/>
                <a:latin typeface="Meiryo" panose="020B0604030504040204" pitchFamily="34" charset="-128"/>
                <a:ea typeface="Meiryo" panose="020B0604030504040204" pitchFamily="34" charset="-128"/>
              </a:rPr>
              <a:t>量子ビットがもつ情報の表現方法。</a:t>
            </a:r>
            <a:r>
              <a:rPr lang="en-US" altLang="ja-JP" sz="1400" b="1" dirty="0">
                <a:solidFill>
                  <a:schemeClr val="accent6">
                    <a:lumMod val="75000"/>
                  </a:schemeClr>
                </a:solidFill>
                <a:latin typeface="Meiryo" panose="020B0604030504040204" pitchFamily="34" charset="-128"/>
                <a:ea typeface="Meiryo" panose="020B0604030504040204" pitchFamily="34" charset="-128"/>
              </a:rPr>
              <a:t>0</a:t>
            </a:r>
            <a:r>
              <a:rPr lang="ja-JP" altLang="en-US" sz="1400" b="1">
                <a:solidFill>
                  <a:schemeClr val="accent6">
                    <a:lumMod val="75000"/>
                  </a:schemeClr>
                </a:solidFill>
                <a:latin typeface="Meiryo" panose="020B0604030504040204" pitchFamily="34" charset="-128"/>
                <a:ea typeface="Meiryo" panose="020B0604030504040204" pitchFamily="34" charset="-128"/>
              </a:rPr>
              <a:t>と</a:t>
            </a:r>
            <a:r>
              <a:rPr lang="en-US" altLang="ja-JP" sz="1400" b="1" dirty="0">
                <a:solidFill>
                  <a:schemeClr val="accent6">
                    <a:lumMod val="75000"/>
                  </a:schemeClr>
                </a:solidFill>
                <a:latin typeface="Meiryo" panose="020B0604030504040204" pitchFamily="34" charset="-128"/>
                <a:ea typeface="Meiryo" panose="020B0604030504040204" pitchFamily="34" charset="-128"/>
              </a:rPr>
              <a:t>1</a:t>
            </a:r>
            <a:r>
              <a:rPr lang="ja-JP" altLang="en-US" sz="1400" b="1">
                <a:solidFill>
                  <a:schemeClr val="accent6">
                    <a:lumMod val="75000"/>
                  </a:schemeClr>
                </a:solidFill>
                <a:latin typeface="Meiryo" panose="020B0604030504040204" pitchFamily="34" charset="-128"/>
                <a:ea typeface="Meiryo" panose="020B0604030504040204" pitchFamily="34" charset="-128"/>
              </a:rPr>
              <a:t>の状態</a:t>
            </a:r>
            <a:r>
              <a:rPr lang="ja-JP" altLang="en-US" sz="1400">
                <a:solidFill>
                  <a:srgbClr val="002D72"/>
                </a:solidFill>
                <a:latin typeface="Meiryo" panose="020B0604030504040204" pitchFamily="34" charset="-128"/>
                <a:ea typeface="Meiryo" panose="020B0604030504040204" pitchFamily="34" charset="-128"/>
              </a:rPr>
              <a:t>が確率的に存在し、それぞれの</a:t>
            </a:r>
            <a:r>
              <a:rPr lang="ja-JP" altLang="en-US" sz="1400" b="1">
                <a:solidFill>
                  <a:srgbClr val="0432FF"/>
                </a:solidFill>
                <a:latin typeface="Meiryo" panose="020B0604030504040204" pitchFamily="34" charset="-128"/>
                <a:ea typeface="Meiryo" panose="020B0604030504040204" pitchFamily="34" charset="-128"/>
              </a:rPr>
              <a:t>状態のずれ（位相）</a:t>
            </a:r>
            <a:r>
              <a:rPr lang="ja-JP" altLang="en-US" sz="1400">
                <a:solidFill>
                  <a:srgbClr val="002D72"/>
                </a:solidFill>
                <a:latin typeface="Meiryo" panose="020B0604030504040204" pitchFamily="34" charset="-128"/>
                <a:ea typeface="Meiryo" panose="020B0604030504040204" pitchFamily="34" charset="-128"/>
              </a:rPr>
              <a:t>を説明。</a:t>
            </a:r>
            <a:endParaRPr lang="ja-JP" altLang="en-US" sz="1400">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D96C16F9-6774-191A-B5D9-2E880314D931}"/>
              </a:ext>
            </a:extLst>
          </p:cNvPr>
          <p:cNvSpPr txBox="1"/>
          <p:nvPr/>
        </p:nvSpPr>
        <p:spPr>
          <a:xfrm>
            <a:off x="1929171" y="2853482"/>
            <a:ext cx="2069797" cy="461665"/>
          </a:xfrm>
          <a:prstGeom prst="rect">
            <a:avLst/>
          </a:prstGeom>
          <a:noFill/>
        </p:spPr>
        <p:txBody>
          <a:bodyPr wrap="none" rtlCol="0">
            <a:spAutoFit/>
          </a:bodyPr>
          <a:lstStyle/>
          <a:p>
            <a:pPr algn="r"/>
            <a:r>
              <a:rPr lang="en-US" altLang="ja-JP" sz="1200" dirty="0">
                <a:solidFill>
                  <a:srgbClr val="0432FF"/>
                </a:solidFill>
                <a:latin typeface="Meiryo" panose="020B0604030504040204" pitchFamily="34" charset="-128"/>
                <a:ea typeface="Meiryo" panose="020B0604030504040204" pitchFamily="34" charset="-128"/>
              </a:rPr>
              <a:t>0</a:t>
            </a:r>
            <a:r>
              <a:rPr lang="ja-JP" altLang="en-US" sz="1200">
                <a:solidFill>
                  <a:srgbClr val="0432FF"/>
                </a:solidFill>
                <a:latin typeface="Meiryo" panose="020B0604030504040204" pitchFamily="34" charset="-128"/>
                <a:ea typeface="Meiryo" panose="020B0604030504040204" pitchFamily="34" charset="-128"/>
              </a:rPr>
              <a:t>か</a:t>
            </a:r>
            <a:r>
              <a:rPr lang="en-US" altLang="ja-JP" sz="1200" dirty="0">
                <a:solidFill>
                  <a:srgbClr val="0432FF"/>
                </a:solidFill>
                <a:latin typeface="Meiryo" panose="020B0604030504040204" pitchFamily="34" charset="-128"/>
                <a:ea typeface="Meiryo" panose="020B0604030504040204" pitchFamily="34" charset="-128"/>
              </a:rPr>
              <a:t>1</a:t>
            </a:r>
            <a:r>
              <a:rPr lang="ja-JP" altLang="en-US" sz="1200">
                <a:solidFill>
                  <a:srgbClr val="0432FF"/>
                </a:solidFill>
                <a:latin typeface="Meiryo" panose="020B0604030504040204" pitchFamily="34" charset="-128"/>
                <a:ea typeface="Meiryo" panose="020B0604030504040204" pitchFamily="34" charset="-128"/>
              </a:rPr>
              <a:t>かの確率</a:t>
            </a:r>
            <a:r>
              <a:rPr kumimoji="1" lang="ja-JP" altLang="en-US" sz="1200">
                <a:solidFill>
                  <a:srgbClr val="0432FF"/>
                </a:solidFill>
                <a:latin typeface="Meiryo" panose="020B0604030504040204" pitchFamily="34" charset="-128"/>
                <a:ea typeface="Meiryo" panose="020B0604030504040204" pitchFamily="34" charset="-128"/>
              </a:rPr>
              <a:t>状態が等しく</a:t>
            </a:r>
            <a:endParaRPr kumimoji="1" lang="en-US" altLang="ja-JP" sz="1200" dirty="0">
              <a:solidFill>
                <a:srgbClr val="0432FF"/>
              </a:solidFill>
              <a:latin typeface="Meiryo" panose="020B0604030504040204" pitchFamily="34" charset="-128"/>
              <a:ea typeface="Meiryo" panose="020B0604030504040204" pitchFamily="34" charset="-128"/>
            </a:endParaRPr>
          </a:p>
          <a:p>
            <a:pPr algn="r"/>
            <a:r>
              <a:rPr lang="ja-JP" altLang="en-US" sz="1200">
                <a:solidFill>
                  <a:srgbClr val="0432FF"/>
                </a:solidFill>
                <a:latin typeface="Meiryo" panose="020B0604030504040204" pitchFamily="34" charset="-128"/>
                <a:ea typeface="Meiryo" panose="020B0604030504040204" pitchFamily="34" charset="-128"/>
              </a:rPr>
              <a:t>位相が</a:t>
            </a:r>
            <a:r>
              <a:rPr lang="en-US" altLang="ja-JP" sz="1200" b="1" u="sng" dirty="0">
                <a:solidFill>
                  <a:srgbClr val="0432FF"/>
                </a:solidFill>
                <a:latin typeface="Meiryo" panose="020B0604030504040204" pitchFamily="34" charset="-128"/>
                <a:ea typeface="Meiryo" panose="020B0604030504040204" pitchFamily="34" charset="-128"/>
              </a:rPr>
              <a:t>270°</a:t>
            </a:r>
            <a:r>
              <a:rPr lang="ja-JP" altLang="en-US" sz="1200">
                <a:solidFill>
                  <a:srgbClr val="0432FF"/>
                </a:solidFill>
                <a:latin typeface="Meiryo" panose="020B0604030504040204" pitchFamily="34" charset="-128"/>
                <a:ea typeface="Meiryo" panose="020B0604030504040204" pitchFamily="34" charset="-128"/>
              </a:rPr>
              <a:t>の状態</a:t>
            </a:r>
            <a:endParaRPr kumimoji="1" lang="ja-JP" altLang="en-US" sz="1200">
              <a:solidFill>
                <a:srgbClr val="0432FF"/>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0C05E9EC-9FFF-BCC6-4693-550834E6A4A1}"/>
              </a:ext>
            </a:extLst>
          </p:cNvPr>
          <p:cNvSpPr txBox="1"/>
          <p:nvPr/>
        </p:nvSpPr>
        <p:spPr>
          <a:xfrm>
            <a:off x="5151180" y="2840632"/>
            <a:ext cx="2069797" cy="461665"/>
          </a:xfrm>
          <a:prstGeom prst="rect">
            <a:avLst/>
          </a:prstGeom>
          <a:noFill/>
        </p:spPr>
        <p:txBody>
          <a:bodyPr wrap="none" rtlCol="0">
            <a:spAutoFit/>
          </a:bodyPr>
          <a:lstStyle/>
          <a:p>
            <a:r>
              <a:rPr lang="en-US" altLang="ja-JP" sz="1200" dirty="0">
                <a:solidFill>
                  <a:srgbClr val="0432FF"/>
                </a:solidFill>
                <a:latin typeface="Meiryo" panose="020B0604030504040204" pitchFamily="34" charset="-128"/>
                <a:ea typeface="Meiryo" panose="020B0604030504040204" pitchFamily="34" charset="-128"/>
              </a:rPr>
              <a:t>0</a:t>
            </a:r>
            <a:r>
              <a:rPr lang="ja-JP" altLang="en-US" sz="1200">
                <a:solidFill>
                  <a:srgbClr val="0432FF"/>
                </a:solidFill>
                <a:latin typeface="Meiryo" panose="020B0604030504040204" pitchFamily="34" charset="-128"/>
                <a:ea typeface="Meiryo" panose="020B0604030504040204" pitchFamily="34" charset="-128"/>
              </a:rPr>
              <a:t>か</a:t>
            </a:r>
            <a:r>
              <a:rPr lang="en-US" altLang="ja-JP" sz="1200" dirty="0">
                <a:solidFill>
                  <a:srgbClr val="0432FF"/>
                </a:solidFill>
                <a:latin typeface="Meiryo" panose="020B0604030504040204" pitchFamily="34" charset="-128"/>
                <a:ea typeface="Meiryo" panose="020B0604030504040204" pitchFamily="34" charset="-128"/>
              </a:rPr>
              <a:t>1</a:t>
            </a:r>
            <a:r>
              <a:rPr lang="ja-JP" altLang="en-US" sz="1200">
                <a:solidFill>
                  <a:srgbClr val="0432FF"/>
                </a:solidFill>
                <a:latin typeface="Meiryo" panose="020B0604030504040204" pitchFamily="34" charset="-128"/>
                <a:ea typeface="Meiryo" panose="020B0604030504040204" pitchFamily="34" charset="-128"/>
              </a:rPr>
              <a:t>かの確率</a:t>
            </a:r>
            <a:r>
              <a:rPr kumimoji="1" lang="ja-JP" altLang="en-US" sz="1200">
                <a:solidFill>
                  <a:srgbClr val="0432FF"/>
                </a:solidFill>
                <a:latin typeface="Meiryo" panose="020B0604030504040204" pitchFamily="34" charset="-128"/>
                <a:ea typeface="Meiryo" panose="020B0604030504040204" pitchFamily="34" charset="-128"/>
              </a:rPr>
              <a:t>状態が等しく</a:t>
            </a:r>
            <a:endParaRPr kumimoji="1" lang="en-US" altLang="ja-JP" sz="1200" dirty="0">
              <a:solidFill>
                <a:srgbClr val="0432FF"/>
              </a:solidFill>
              <a:latin typeface="Meiryo" panose="020B0604030504040204" pitchFamily="34" charset="-128"/>
              <a:ea typeface="Meiryo" panose="020B0604030504040204" pitchFamily="34" charset="-128"/>
            </a:endParaRPr>
          </a:p>
          <a:p>
            <a:r>
              <a:rPr lang="ja-JP" altLang="en-US" sz="1200">
                <a:solidFill>
                  <a:srgbClr val="0432FF"/>
                </a:solidFill>
                <a:latin typeface="Meiryo" panose="020B0604030504040204" pitchFamily="34" charset="-128"/>
                <a:ea typeface="Meiryo" panose="020B0604030504040204" pitchFamily="34" charset="-128"/>
              </a:rPr>
              <a:t>位相が</a:t>
            </a:r>
            <a:r>
              <a:rPr lang="en-US" altLang="ja-JP" sz="1200" b="1" u="sng" dirty="0">
                <a:solidFill>
                  <a:srgbClr val="0432FF"/>
                </a:solidFill>
                <a:latin typeface="Meiryo" panose="020B0604030504040204" pitchFamily="34" charset="-128"/>
                <a:ea typeface="Meiryo" panose="020B0604030504040204" pitchFamily="34" charset="-128"/>
              </a:rPr>
              <a:t>180°</a:t>
            </a:r>
            <a:r>
              <a:rPr lang="ja-JP" altLang="en-US" sz="1200">
                <a:solidFill>
                  <a:srgbClr val="0432FF"/>
                </a:solidFill>
                <a:latin typeface="Meiryo" panose="020B0604030504040204" pitchFamily="34" charset="-128"/>
                <a:ea typeface="Meiryo" panose="020B0604030504040204" pitchFamily="34" charset="-128"/>
              </a:rPr>
              <a:t>の状態</a:t>
            </a:r>
            <a:endParaRPr kumimoji="1" lang="ja-JP" altLang="en-US" sz="1200">
              <a:solidFill>
                <a:srgbClr val="0432FF"/>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AB1DFB63-B1C7-CC37-05A3-398D407BEE2F}"/>
              </a:ext>
            </a:extLst>
          </p:cNvPr>
          <p:cNvSpPr txBox="1"/>
          <p:nvPr/>
        </p:nvSpPr>
        <p:spPr>
          <a:xfrm>
            <a:off x="1929171" y="4238450"/>
            <a:ext cx="2069797" cy="461665"/>
          </a:xfrm>
          <a:prstGeom prst="rect">
            <a:avLst/>
          </a:prstGeom>
          <a:noFill/>
        </p:spPr>
        <p:txBody>
          <a:bodyPr wrap="none" rtlCol="0">
            <a:spAutoFit/>
          </a:bodyPr>
          <a:lstStyle/>
          <a:p>
            <a:pPr algn="r"/>
            <a:r>
              <a:rPr lang="en-US" altLang="ja-JP" sz="1200" dirty="0">
                <a:solidFill>
                  <a:srgbClr val="0432FF"/>
                </a:solidFill>
                <a:latin typeface="Meiryo" panose="020B0604030504040204" pitchFamily="34" charset="-128"/>
                <a:ea typeface="Meiryo" panose="020B0604030504040204" pitchFamily="34" charset="-128"/>
              </a:rPr>
              <a:t>0</a:t>
            </a:r>
            <a:r>
              <a:rPr lang="ja-JP" altLang="en-US" sz="1200">
                <a:solidFill>
                  <a:srgbClr val="0432FF"/>
                </a:solidFill>
                <a:latin typeface="Meiryo" panose="020B0604030504040204" pitchFamily="34" charset="-128"/>
                <a:ea typeface="Meiryo" panose="020B0604030504040204" pitchFamily="34" charset="-128"/>
              </a:rPr>
              <a:t>か</a:t>
            </a:r>
            <a:r>
              <a:rPr lang="en-US" altLang="ja-JP" sz="1200" dirty="0">
                <a:solidFill>
                  <a:srgbClr val="0432FF"/>
                </a:solidFill>
                <a:latin typeface="Meiryo" panose="020B0604030504040204" pitchFamily="34" charset="-128"/>
                <a:ea typeface="Meiryo" panose="020B0604030504040204" pitchFamily="34" charset="-128"/>
              </a:rPr>
              <a:t>1</a:t>
            </a:r>
            <a:r>
              <a:rPr lang="ja-JP" altLang="en-US" sz="1200">
                <a:solidFill>
                  <a:srgbClr val="0432FF"/>
                </a:solidFill>
                <a:latin typeface="Meiryo" panose="020B0604030504040204" pitchFamily="34" charset="-128"/>
                <a:ea typeface="Meiryo" panose="020B0604030504040204" pitchFamily="34" charset="-128"/>
              </a:rPr>
              <a:t>かの確率</a:t>
            </a:r>
            <a:r>
              <a:rPr kumimoji="1" lang="ja-JP" altLang="en-US" sz="1200">
                <a:solidFill>
                  <a:srgbClr val="0432FF"/>
                </a:solidFill>
                <a:latin typeface="Meiryo" panose="020B0604030504040204" pitchFamily="34" charset="-128"/>
                <a:ea typeface="Meiryo" panose="020B0604030504040204" pitchFamily="34" charset="-128"/>
              </a:rPr>
              <a:t>状態が等しく</a:t>
            </a:r>
            <a:endParaRPr kumimoji="1" lang="en-US" altLang="ja-JP" sz="1200" dirty="0">
              <a:solidFill>
                <a:srgbClr val="0432FF"/>
              </a:solidFill>
              <a:latin typeface="Meiryo" panose="020B0604030504040204" pitchFamily="34" charset="-128"/>
              <a:ea typeface="Meiryo" panose="020B0604030504040204" pitchFamily="34" charset="-128"/>
            </a:endParaRPr>
          </a:p>
          <a:p>
            <a:pPr algn="r"/>
            <a:r>
              <a:rPr lang="ja-JP" altLang="en-US" sz="1200">
                <a:solidFill>
                  <a:srgbClr val="0432FF"/>
                </a:solidFill>
                <a:latin typeface="Meiryo" panose="020B0604030504040204" pitchFamily="34" charset="-128"/>
                <a:ea typeface="Meiryo" panose="020B0604030504040204" pitchFamily="34" charset="-128"/>
              </a:rPr>
              <a:t>位相が</a:t>
            </a:r>
            <a:r>
              <a:rPr lang="en-US" altLang="ja-JP" sz="1200" b="1" u="sng" dirty="0">
                <a:solidFill>
                  <a:srgbClr val="0432FF"/>
                </a:solidFill>
                <a:latin typeface="Meiryo" panose="020B0604030504040204" pitchFamily="34" charset="-128"/>
                <a:ea typeface="Meiryo" panose="020B0604030504040204" pitchFamily="34" charset="-128"/>
              </a:rPr>
              <a:t>0°</a:t>
            </a:r>
            <a:r>
              <a:rPr lang="ja-JP" altLang="en-US" sz="1200">
                <a:solidFill>
                  <a:srgbClr val="0432FF"/>
                </a:solidFill>
                <a:latin typeface="Meiryo" panose="020B0604030504040204" pitchFamily="34" charset="-128"/>
                <a:ea typeface="Meiryo" panose="020B0604030504040204" pitchFamily="34" charset="-128"/>
              </a:rPr>
              <a:t>の状態</a:t>
            </a:r>
            <a:endParaRPr kumimoji="1" lang="ja-JP" altLang="en-US" sz="1200">
              <a:solidFill>
                <a:srgbClr val="0432FF"/>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C30992F4-06A5-91D0-E3FE-61B1C7A6EEED}"/>
              </a:ext>
            </a:extLst>
          </p:cNvPr>
          <p:cNvSpPr txBox="1"/>
          <p:nvPr/>
        </p:nvSpPr>
        <p:spPr>
          <a:xfrm>
            <a:off x="5151179" y="4230258"/>
            <a:ext cx="2069797" cy="461665"/>
          </a:xfrm>
          <a:prstGeom prst="rect">
            <a:avLst/>
          </a:prstGeom>
          <a:noFill/>
        </p:spPr>
        <p:txBody>
          <a:bodyPr wrap="none" rtlCol="0">
            <a:spAutoFit/>
          </a:bodyPr>
          <a:lstStyle/>
          <a:p>
            <a:r>
              <a:rPr lang="en-US" altLang="ja-JP" sz="1200" dirty="0">
                <a:solidFill>
                  <a:srgbClr val="0432FF"/>
                </a:solidFill>
                <a:latin typeface="Meiryo" panose="020B0604030504040204" pitchFamily="34" charset="-128"/>
                <a:ea typeface="Meiryo" panose="020B0604030504040204" pitchFamily="34" charset="-128"/>
              </a:rPr>
              <a:t>0</a:t>
            </a:r>
            <a:r>
              <a:rPr lang="ja-JP" altLang="en-US" sz="1200">
                <a:solidFill>
                  <a:srgbClr val="0432FF"/>
                </a:solidFill>
                <a:latin typeface="Meiryo" panose="020B0604030504040204" pitchFamily="34" charset="-128"/>
                <a:ea typeface="Meiryo" panose="020B0604030504040204" pitchFamily="34" charset="-128"/>
              </a:rPr>
              <a:t>か</a:t>
            </a:r>
            <a:r>
              <a:rPr lang="en-US" altLang="ja-JP" sz="1200" dirty="0">
                <a:solidFill>
                  <a:srgbClr val="0432FF"/>
                </a:solidFill>
                <a:latin typeface="Meiryo" panose="020B0604030504040204" pitchFamily="34" charset="-128"/>
                <a:ea typeface="Meiryo" panose="020B0604030504040204" pitchFamily="34" charset="-128"/>
              </a:rPr>
              <a:t>1</a:t>
            </a:r>
            <a:r>
              <a:rPr lang="ja-JP" altLang="en-US" sz="1200">
                <a:solidFill>
                  <a:srgbClr val="0432FF"/>
                </a:solidFill>
                <a:latin typeface="Meiryo" panose="020B0604030504040204" pitchFamily="34" charset="-128"/>
                <a:ea typeface="Meiryo" panose="020B0604030504040204" pitchFamily="34" charset="-128"/>
              </a:rPr>
              <a:t>かの確率</a:t>
            </a:r>
            <a:r>
              <a:rPr kumimoji="1" lang="ja-JP" altLang="en-US" sz="1200">
                <a:solidFill>
                  <a:srgbClr val="0432FF"/>
                </a:solidFill>
                <a:latin typeface="Meiryo" panose="020B0604030504040204" pitchFamily="34" charset="-128"/>
                <a:ea typeface="Meiryo" panose="020B0604030504040204" pitchFamily="34" charset="-128"/>
              </a:rPr>
              <a:t>状態が等しく</a:t>
            </a:r>
            <a:endParaRPr kumimoji="1" lang="en-US" altLang="ja-JP" sz="1200" dirty="0">
              <a:solidFill>
                <a:srgbClr val="0432FF"/>
              </a:solidFill>
              <a:latin typeface="Meiryo" panose="020B0604030504040204" pitchFamily="34" charset="-128"/>
              <a:ea typeface="Meiryo" panose="020B0604030504040204" pitchFamily="34" charset="-128"/>
            </a:endParaRPr>
          </a:p>
          <a:p>
            <a:r>
              <a:rPr lang="ja-JP" altLang="en-US" sz="1200">
                <a:solidFill>
                  <a:srgbClr val="0432FF"/>
                </a:solidFill>
                <a:latin typeface="Meiryo" panose="020B0604030504040204" pitchFamily="34" charset="-128"/>
                <a:ea typeface="Meiryo" panose="020B0604030504040204" pitchFamily="34" charset="-128"/>
              </a:rPr>
              <a:t>位相が</a:t>
            </a:r>
            <a:r>
              <a:rPr lang="en-US" altLang="ja-JP" sz="1200" b="1" u="sng" dirty="0">
                <a:solidFill>
                  <a:srgbClr val="0432FF"/>
                </a:solidFill>
                <a:latin typeface="Meiryo" panose="020B0604030504040204" pitchFamily="34" charset="-128"/>
                <a:ea typeface="Meiryo" panose="020B0604030504040204" pitchFamily="34" charset="-128"/>
              </a:rPr>
              <a:t>90°</a:t>
            </a:r>
            <a:r>
              <a:rPr lang="ja-JP" altLang="en-US" sz="1200">
                <a:solidFill>
                  <a:srgbClr val="0432FF"/>
                </a:solidFill>
                <a:latin typeface="Meiryo" panose="020B0604030504040204" pitchFamily="34" charset="-128"/>
                <a:ea typeface="Meiryo" panose="020B0604030504040204" pitchFamily="34" charset="-128"/>
              </a:rPr>
              <a:t>の状態</a:t>
            </a:r>
            <a:endParaRPr kumimoji="1" lang="ja-JP" altLang="en-US" sz="1200">
              <a:solidFill>
                <a:srgbClr val="043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12840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26BBF2-DEB3-8199-B4EA-903AE2EC9A5B}"/>
              </a:ext>
            </a:extLst>
          </p:cNvPr>
          <p:cNvSpPr>
            <a:spLocks noGrp="1"/>
          </p:cNvSpPr>
          <p:nvPr>
            <p:ph type="title"/>
          </p:nvPr>
        </p:nvSpPr>
        <p:spPr/>
        <p:txBody>
          <a:bodyPr/>
          <a:lstStyle/>
          <a:p>
            <a:r>
              <a:rPr lang="ja-JP" altLang="en-US"/>
              <a:t>量子ゲートと量子回路</a:t>
            </a:r>
            <a:endParaRPr kumimoji="1" lang="ja-JP" altLang="en-US"/>
          </a:p>
        </p:txBody>
      </p:sp>
      <p:sp>
        <p:nvSpPr>
          <p:cNvPr id="3" name="スライド番号プレースホルダー 2">
            <a:extLst>
              <a:ext uri="{FF2B5EF4-FFF2-40B4-BE49-F238E27FC236}">
                <a16:creationId xmlns:a16="http://schemas.microsoft.com/office/drawing/2014/main" id="{A3501BE6-8B6A-F12C-7567-59498E6AF170}"/>
              </a:ext>
            </a:extLst>
          </p:cNvPr>
          <p:cNvSpPr>
            <a:spLocks noGrp="1"/>
          </p:cNvSpPr>
          <p:nvPr>
            <p:ph type="sldNum" sz="quarter" idx="12"/>
          </p:nvPr>
        </p:nvSpPr>
        <p:spPr>
          <a:xfrm>
            <a:off x="6969511" y="6649033"/>
            <a:ext cx="2133600" cy="217800"/>
          </a:xfrm>
        </p:spPr>
        <p:txBody>
          <a:bodyPr/>
          <a:lstStyle/>
          <a:p>
            <a:fld id="{8FF8CC5D-A65D-5946-99B5-645367A967AD}" type="slidenum">
              <a:rPr kumimoji="1" lang="ja-JP" altLang="en-US" smtClean="0"/>
              <a:t>42</a:t>
            </a:fld>
            <a:endParaRPr kumimoji="1" lang="ja-JP" altLang="en-US"/>
          </a:p>
        </p:txBody>
      </p:sp>
      <p:sp>
        <p:nvSpPr>
          <p:cNvPr id="7" name="テキスト ボックス 6">
            <a:extLst>
              <a:ext uri="{FF2B5EF4-FFF2-40B4-BE49-F238E27FC236}">
                <a16:creationId xmlns:a16="http://schemas.microsoft.com/office/drawing/2014/main" id="{F01BEBBF-2C12-2ABA-901B-2C79C8B84A0D}"/>
              </a:ext>
            </a:extLst>
          </p:cNvPr>
          <p:cNvSpPr txBox="1"/>
          <p:nvPr/>
        </p:nvSpPr>
        <p:spPr>
          <a:xfrm>
            <a:off x="221726" y="776001"/>
            <a:ext cx="8686800" cy="307777"/>
          </a:xfrm>
          <a:prstGeom prst="rect">
            <a:avLst/>
          </a:prstGeom>
          <a:noFill/>
        </p:spPr>
        <p:txBody>
          <a:bodyPr wrap="square">
            <a:spAutoFit/>
          </a:bodyPr>
          <a:lstStyle/>
          <a:p>
            <a:r>
              <a:rPr lang="ja-JP" altLang="en-US" sz="1400" b="1">
                <a:solidFill>
                  <a:srgbClr val="0070C0"/>
                </a:solidFill>
                <a:latin typeface="Meiryo" panose="020B0604030504040204" pitchFamily="34" charset="-128"/>
                <a:ea typeface="Meiryo" panose="020B0604030504040204" pitchFamily="34" charset="-128"/>
              </a:rPr>
              <a:t>あらかじめ設定した計算方法（量子アルゴリズム）で量子ビットを操作（ゲート操作）して計算する。</a:t>
            </a:r>
          </a:p>
        </p:txBody>
      </p:sp>
      <p:sp>
        <p:nvSpPr>
          <p:cNvPr id="8" name="正方形/長方形 7">
            <a:extLst>
              <a:ext uri="{FF2B5EF4-FFF2-40B4-BE49-F238E27FC236}">
                <a16:creationId xmlns:a16="http://schemas.microsoft.com/office/drawing/2014/main" id="{D216302A-78F5-44EE-7F2E-141F78A4B3FB}"/>
              </a:ext>
            </a:extLst>
          </p:cNvPr>
          <p:cNvSpPr/>
          <p:nvPr/>
        </p:nvSpPr>
        <p:spPr>
          <a:xfrm>
            <a:off x="4973046" y="2014915"/>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H</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sp>
        <p:nvSpPr>
          <p:cNvPr id="13" name="テキスト ボックス 12">
            <a:extLst>
              <a:ext uri="{FF2B5EF4-FFF2-40B4-BE49-F238E27FC236}">
                <a16:creationId xmlns:a16="http://schemas.microsoft.com/office/drawing/2014/main" id="{652EE9AE-8C56-20FF-AE6E-5AB7BACD3A27}"/>
              </a:ext>
            </a:extLst>
          </p:cNvPr>
          <p:cNvSpPr txBox="1"/>
          <p:nvPr/>
        </p:nvSpPr>
        <p:spPr>
          <a:xfrm>
            <a:off x="5436198" y="2044362"/>
            <a:ext cx="3402923" cy="276999"/>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「0と1が重なった」状態を作る</a:t>
            </a:r>
          </a:p>
        </p:txBody>
      </p:sp>
      <p:sp>
        <p:nvSpPr>
          <p:cNvPr id="15" name="テキスト ボックス 14">
            <a:extLst>
              <a:ext uri="{FF2B5EF4-FFF2-40B4-BE49-F238E27FC236}">
                <a16:creationId xmlns:a16="http://schemas.microsoft.com/office/drawing/2014/main" id="{855FF11E-0F03-31DE-122F-CD148DEC0E8D}"/>
              </a:ext>
            </a:extLst>
          </p:cNvPr>
          <p:cNvSpPr txBox="1"/>
          <p:nvPr/>
        </p:nvSpPr>
        <p:spPr>
          <a:xfrm>
            <a:off x="4565126" y="1692466"/>
            <a:ext cx="2101634" cy="307777"/>
          </a:xfrm>
          <a:prstGeom prst="rect">
            <a:avLst/>
          </a:prstGeom>
          <a:noFill/>
        </p:spPr>
        <p:txBody>
          <a:bodyPr wrap="square">
            <a:spAutoFit/>
          </a:bodyPr>
          <a:lstStyle/>
          <a:p>
            <a:r>
              <a:rPr lang="ja-JP" altLang="en-US" sz="1400" b="1">
                <a:latin typeface="Meiryo" panose="020B0604030504040204" pitchFamily="34" charset="-128"/>
                <a:ea typeface="Meiryo" panose="020B0604030504040204" pitchFamily="34" charset="-128"/>
              </a:rPr>
              <a:t>アダマール・ゲート</a:t>
            </a:r>
          </a:p>
        </p:txBody>
      </p:sp>
      <p:sp>
        <p:nvSpPr>
          <p:cNvPr id="131" name="テキスト ボックス 130">
            <a:extLst>
              <a:ext uri="{FF2B5EF4-FFF2-40B4-BE49-F238E27FC236}">
                <a16:creationId xmlns:a16="http://schemas.microsoft.com/office/drawing/2014/main" id="{A9276E69-D198-6F12-9CC0-BC9E28934B1E}"/>
              </a:ext>
            </a:extLst>
          </p:cNvPr>
          <p:cNvSpPr txBox="1"/>
          <p:nvPr/>
        </p:nvSpPr>
        <p:spPr>
          <a:xfrm>
            <a:off x="4576137" y="2432134"/>
            <a:ext cx="1955821" cy="307777"/>
          </a:xfrm>
          <a:prstGeom prst="rect">
            <a:avLst/>
          </a:prstGeom>
          <a:noFill/>
        </p:spPr>
        <p:txBody>
          <a:bodyPr wrap="square">
            <a:spAutoFit/>
          </a:bodyPr>
          <a:lstStyle/>
          <a:p>
            <a:r>
              <a:rPr lang="en-US" altLang="ja-JP" sz="1400" b="1" dirty="0">
                <a:latin typeface="Meiryo" panose="020B0604030504040204" pitchFamily="34" charset="-128"/>
                <a:ea typeface="Meiryo" panose="020B0604030504040204" pitchFamily="34" charset="-128"/>
              </a:rPr>
              <a:t>CNOT</a:t>
            </a:r>
            <a:r>
              <a:rPr lang="ja-JP" altLang="en-US" sz="1400" b="1">
                <a:latin typeface="Meiryo" panose="020B0604030504040204" pitchFamily="34" charset="-128"/>
                <a:ea typeface="Meiryo" panose="020B0604030504040204" pitchFamily="34" charset="-128"/>
              </a:rPr>
              <a:t>ゲート</a:t>
            </a:r>
          </a:p>
        </p:txBody>
      </p:sp>
      <p:sp>
        <p:nvSpPr>
          <p:cNvPr id="133" name="テキスト ボックス 132">
            <a:extLst>
              <a:ext uri="{FF2B5EF4-FFF2-40B4-BE49-F238E27FC236}">
                <a16:creationId xmlns:a16="http://schemas.microsoft.com/office/drawing/2014/main" id="{2A974427-32E3-7230-EE4F-B21D14F57C82}"/>
              </a:ext>
            </a:extLst>
          </p:cNvPr>
          <p:cNvSpPr txBox="1"/>
          <p:nvPr/>
        </p:nvSpPr>
        <p:spPr>
          <a:xfrm>
            <a:off x="5513334" y="2729932"/>
            <a:ext cx="3583565" cy="461665"/>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ある量子ビットが別の量子ビットに影響を与える</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　量子ピット同士を「もつれさせる」</a:t>
            </a:r>
          </a:p>
        </p:txBody>
      </p:sp>
      <p:grpSp>
        <p:nvGrpSpPr>
          <p:cNvPr id="205" name="グループ化 204">
            <a:extLst>
              <a:ext uri="{FF2B5EF4-FFF2-40B4-BE49-F238E27FC236}">
                <a16:creationId xmlns:a16="http://schemas.microsoft.com/office/drawing/2014/main" id="{28F6837F-0407-9A46-DAE3-7CCBC081AE8F}"/>
              </a:ext>
            </a:extLst>
          </p:cNvPr>
          <p:cNvGrpSpPr/>
          <p:nvPr/>
        </p:nvGrpSpPr>
        <p:grpSpPr>
          <a:xfrm>
            <a:off x="611561" y="2296510"/>
            <a:ext cx="3878688" cy="1410939"/>
            <a:chOff x="611561" y="2296510"/>
            <a:chExt cx="3878688" cy="1410939"/>
          </a:xfrm>
        </p:grpSpPr>
        <p:sp>
          <p:nvSpPr>
            <p:cNvPr id="58" name="円/楕円 57">
              <a:extLst>
                <a:ext uri="{FF2B5EF4-FFF2-40B4-BE49-F238E27FC236}">
                  <a16:creationId xmlns:a16="http://schemas.microsoft.com/office/drawing/2014/main" id="{BED68C96-B8CE-7F49-4136-ECDA3E744B18}"/>
                </a:ext>
              </a:extLst>
            </p:cNvPr>
            <p:cNvSpPr/>
            <p:nvPr/>
          </p:nvSpPr>
          <p:spPr>
            <a:xfrm>
              <a:off x="2987319" y="2813751"/>
              <a:ext cx="200304" cy="200304"/>
            </a:xfrm>
            <a:prstGeom prst="ellipse">
              <a:avLst/>
            </a:prstGeom>
            <a:solidFill>
              <a:schemeClr val="bg1"/>
            </a:solidFill>
            <a:ln w="127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400"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cxnSp>
          <p:nvCxnSpPr>
            <p:cNvPr id="54" name="直線コネクタ 53">
              <a:extLst>
                <a:ext uri="{FF2B5EF4-FFF2-40B4-BE49-F238E27FC236}">
                  <a16:creationId xmlns:a16="http://schemas.microsoft.com/office/drawing/2014/main" id="{AE32AAA0-9621-F6D7-ED02-C5EDF9DFB7F7}"/>
                </a:ext>
              </a:extLst>
            </p:cNvPr>
            <p:cNvCxnSpPr>
              <a:cxnSpLocks/>
              <a:endCxn id="58" idx="4"/>
            </p:cNvCxnSpPr>
            <p:nvPr/>
          </p:nvCxnSpPr>
          <p:spPr>
            <a:xfrm>
              <a:off x="3087471" y="2452259"/>
              <a:ext cx="0" cy="561796"/>
            </a:xfrm>
            <a:prstGeom prst="line">
              <a:avLst/>
            </a:prstGeom>
            <a:ln w="12700">
              <a:solidFill>
                <a:schemeClr val="tx1"/>
              </a:solidFill>
              <a:headEnd type="oval"/>
            </a:ln>
            <a:effectLst/>
          </p:spPr>
          <p:style>
            <a:lnRef idx="2">
              <a:schemeClr val="accent1"/>
            </a:lnRef>
            <a:fillRef idx="0">
              <a:schemeClr val="accent1"/>
            </a:fillRef>
            <a:effectRef idx="1">
              <a:schemeClr val="accent1"/>
            </a:effectRef>
            <a:fontRef idx="minor">
              <a:schemeClr val="tx1"/>
            </a:fontRef>
          </p:style>
        </p:cxnSp>
        <p:cxnSp>
          <p:nvCxnSpPr>
            <p:cNvPr id="64" name="直線コネクタ 63">
              <a:extLst>
                <a:ext uri="{FF2B5EF4-FFF2-40B4-BE49-F238E27FC236}">
                  <a16:creationId xmlns:a16="http://schemas.microsoft.com/office/drawing/2014/main" id="{C977549F-343D-EF92-DB8B-2DCF7479B641}"/>
                </a:ext>
              </a:extLst>
            </p:cNvPr>
            <p:cNvCxnSpPr>
              <a:cxnSpLocks/>
            </p:cNvCxnSpPr>
            <p:nvPr/>
          </p:nvCxnSpPr>
          <p:spPr>
            <a:xfrm flipV="1">
              <a:off x="1274311" y="2437168"/>
              <a:ext cx="2277740" cy="6449"/>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a:extLst>
                <a:ext uri="{FF2B5EF4-FFF2-40B4-BE49-F238E27FC236}">
                  <a16:creationId xmlns:a16="http://schemas.microsoft.com/office/drawing/2014/main" id="{FDC3F700-9712-E817-C8BE-19EA330B1510}"/>
                </a:ext>
              </a:extLst>
            </p:cNvPr>
            <p:cNvSpPr txBox="1"/>
            <p:nvPr/>
          </p:nvSpPr>
          <p:spPr>
            <a:xfrm>
              <a:off x="611561" y="2313760"/>
              <a:ext cx="662750" cy="276999"/>
            </a:xfrm>
            <a:prstGeom prst="rect">
              <a:avLst/>
            </a:prstGeom>
            <a:noFill/>
          </p:spPr>
          <p:txBody>
            <a:bodyPr wrap="square" rtlCol="0">
              <a:spAutoFit/>
            </a:bodyPr>
            <a:lstStyle/>
            <a:p>
              <a:r>
                <a:rPr kumimoji="1" lang="ja-JP" altLang="en-US" sz="1200">
                  <a:latin typeface="Aharoni" panose="02010803020104030203" pitchFamily="2" charset="-79"/>
                  <a:cs typeface="Aharoni" panose="02010803020104030203" pitchFamily="2" charset="-79"/>
                </a:rPr>
                <a:t>｜０＞</a:t>
              </a:r>
            </a:p>
          </p:txBody>
        </p:sp>
        <p:sp>
          <p:nvSpPr>
            <p:cNvPr id="66" name="正方形/長方形 65">
              <a:extLst>
                <a:ext uri="{FF2B5EF4-FFF2-40B4-BE49-F238E27FC236}">
                  <a16:creationId xmlns:a16="http://schemas.microsoft.com/office/drawing/2014/main" id="{AC4FFA8B-451D-0D7B-F704-8C34BA2CFAE2}"/>
                </a:ext>
              </a:extLst>
            </p:cNvPr>
            <p:cNvSpPr/>
            <p:nvPr/>
          </p:nvSpPr>
          <p:spPr>
            <a:xfrm>
              <a:off x="2337842" y="2302266"/>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H</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67" name="グループ化 66">
              <a:extLst>
                <a:ext uri="{FF2B5EF4-FFF2-40B4-BE49-F238E27FC236}">
                  <a16:creationId xmlns:a16="http://schemas.microsoft.com/office/drawing/2014/main" id="{BE96A197-A167-A302-CB11-94F561989C0B}"/>
                </a:ext>
              </a:extLst>
            </p:cNvPr>
            <p:cNvGrpSpPr/>
            <p:nvPr/>
          </p:nvGrpSpPr>
          <p:grpSpPr>
            <a:xfrm>
              <a:off x="3552051" y="2296510"/>
              <a:ext cx="285050" cy="298601"/>
              <a:chOff x="3837101" y="2955324"/>
              <a:chExt cx="432048" cy="452587"/>
            </a:xfrm>
          </p:grpSpPr>
          <p:sp>
            <p:nvSpPr>
              <p:cNvPr id="68" name="正方形/長方形 67">
                <a:extLst>
                  <a:ext uri="{FF2B5EF4-FFF2-40B4-BE49-F238E27FC236}">
                    <a16:creationId xmlns:a16="http://schemas.microsoft.com/office/drawing/2014/main" id="{03882A7A-0BC6-9ECC-A7D2-81F5AC3E6187}"/>
                  </a:ext>
                </a:extLst>
              </p:cNvPr>
              <p:cNvSpPr/>
              <p:nvPr/>
            </p:nvSpPr>
            <p:spPr>
              <a:xfrm>
                <a:off x="3837101" y="2955324"/>
                <a:ext cx="432048" cy="452587"/>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69" name="グループ化 68">
                <a:extLst>
                  <a:ext uri="{FF2B5EF4-FFF2-40B4-BE49-F238E27FC236}">
                    <a16:creationId xmlns:a16="http://schemas.microsoft.com/office/drawing/2014/main" id="{F8F6DC27-8717-3195-2E71-DAD0ECA7A578}"/>
                  </a:ext>
                </a:extLst>
              </p:cNvPr>
              <p:cNvGrpSpPr/>
              <p:nvPr/>
            </p:nvGrpSpPr>
            <p:grpSpPr>
              <a:xfrm>
                <a:off x="3911582" y="3089371"/>
                <a:ext cx="283086" cy="283086"/>
                <a:chOff x="6300192" y="4941168"/>
                <a:chExt cx="914400" cy="914400"/>
              </a:xfrm>
            </p:grpSpPr>
            <p:sp>
              <p:nvSpPr>
                <p:cNvPr id="70" name="アーチ 69">
                  <a:extLst>
                    <a:ext uri="{FF2B5EF4-FFF2-40B4-BE49-F238E27FC236}">
                      <a16:creationId xmlns:a16="http://schemas.microsoft.com/office/drawing/2014/main" id="{AC4D4693-8EC7-EAC7-551E-37268D46C54A}"/>
                    </a:ext>
                  </a:extLst>
                </p:cNvPr>
                <p:cNvSpPr/>
                <p:nvPr/>
              </p:nvSpPr>
              <p:spPr>
                <a:xfrm>
                  <a:off x="6300192" y="4941168"/>
                  <a:ext cx="914400" cy="914400"/>
                </a:xfrm>
                <a:prstGeom prst="blockArc">
                  <a:avLst>
                    <a:gd name="adj1" fmla="val 10800000"/>
                    <a:gd name="adj2" fmla="val 59010"/>
                    <a:gd name="adj3" fmla="val 6197"/>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1" name="直線コネクタ 70">
                  <a:extLst>
                    <a:ext uri="{FF2B5EF4-FFF2-40B4-BE49-F238E27FC236}">
                      <a16:creationId xmlns:a16="http://schemas.microsoft.com/office/drawing/2014/main" id="{A0254ABB-78BD-617E-26F5-94ECD6093392}"/>
                    </a:ext>
                  </a:extLst>
                </p:cNvPr>
                <p:cNvCxnSpPr>
                  <a:cxnSpLocks/>
                </p:cNvCxnSpPr>
                <p:nvPr/>
              </p:nvCxnSpPr>
              <p:spPr>
                <a:xfrm flipV="1">
                  <a:off x="6757392" y="4941168"/>
                  <a:ext cx="406896" cy="4572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80" name="直線コネクタ 79">
              <a:extLst>
                <a:ext uri="{FF2B5EF4-FFF2-40B4-BE49-F238E27FC236}">
                  <a16:creationId xmlns:a16="http://schemas.microsoft.com/office/drawing/2014/main" id="{35B60300-25F8-8836-6BA3-BD3E089E6904}"/>
                </a:ext>
              </a:extLst>
            </p:cNvPr>
            <p:cNvCxnSpPr>
              <a:cxnSpLocks/>
              <a:stCxn id="81" idx="3"/>
              <a:endCxn id="84" idx="1"/>
            </p:cNvCxnSpPr>
            <p:nvPr/>
          </p:nvCxnSpPr>
          <p:spPr>
            <a:xfrm flipV="1">
              <a:off x="1274311" y="2913904"/>
              <a:ext cx="2277740" cy="6449"/>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1" name="テキスト ボックス 80">
              <a:extLst>
                <a:ext uri="{FF2B5EF4-FFF2-40B4-BE49-F238E27FC236}">
                  <a16:creationId xmlns:a16="http://schemas.microsoft.com/office/drawing/2014/main" id="{0D80B9D7-7C36-933D-3F67-552129CA86D9}"/>
                </a:ext>
              </a:extLst>
            </p:cNvPr>
            <p:cNvSpPr txBox="1"/>
            <p:nvPr/>
          </p:nvSpPr>
          <p:spPr>
            <a:xfrm>
              <a:off x="611561" y="2781853"/>
              <a:ext cx="662750" cy="276999"/>
            </a:xfrm>
            <a:prstGeom prst="rect">
              <a:avLst/>
            </a:prstGeom>
            <a:noFill/>
          </p:spPr>
          <p:txBody>
            <a:bodyPr wrap="square" rtlCol="0">
              <a:spAutoFit/>
            </a:bodyPr>
            <a:lstStyle/>
            <a:p>
              <a:r>
                <a:rPr kumimoji="1" lang="ja-JP" altLang="en-US" sz="1200">
                  <a:latin typeface="Aharoni" panose="02010803020104030203" pitchFamily="2" charset="-79"/>
                  <a:cs typeface="Aharoni" panose="02010803020104030203" pitchFamily="2" charset="-79"/>
                </a:rPr>
                <a:t>｜０＞</a:t>
              </a:r>
            </a:p>
          </p:txBody>
        </p:sp>
        <p:sp>
          <p:nvSpPr>
            <p:cNvPr id="82" name="正方形/長方形 81">
              <a:extLst>
                <a:ext uri="{FF2B5EF4-FFF2-40B4-BE49-F238E27FC236}">
                  <a16:creationId xmlns:a16="http://schemas.microsoft.com/office/drawing/2014/main" id="{0E0C35F2-C4EC-AE74-2E30-42F9D25B1880}"/>
                </a:ext>
              </a:extLst>
            </p:cNvPr>
            <p:cNvSpPr/>
            <p:nvPr/>
          </p:nvSpPr>
          <p:spPr>
            <a:xfrm>
              <a:off x="2337842" y="2770359"/>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H</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83" name="グループ化 82">
              <a:extLst>
                <a:ext uri="{FF2B5EF4-FFF2-40B4-BE49-F238E27FC236}">
                  <a16:creationId xmlns:a16="http://schemas.microsoft.com/office/drawing/2014/main" id="{4C326EEB-697A-DC7C-386B-A8A411D6983F}"/>
                </a:ext>
              </a:extLst>
            </p:cNvPr>
            <p:cNvGrpSpPr/>
            <p:nvPr/>
          </p:nvGrpSpPr>
          <p:grpSpPr>
            <a:xfrm>
              <a:off x="3552051" y="2764603"/>
              <a:ext cx="285050" cy="298601"/>
              <a:chOff x="3837101" y="2955324"/>
              <a:chExt cx="432048" cy="452587"/>
            </a:xfrm>
          </p:grpSpPr>
          <p:sp>
            <p:nvSpPr>
              <p:cNvPr id="84" name="正方形/長方形 83">
                <a:extLst>
                  <a:ext uri="{FF2B5EF4-FFF2-40B4-BE49-F238E27FC236}">
                    <a16:creationId xmlns:a16="http://schemas.microsoft.com/office/drawing/2014/main" id="{DB4618ED-03DD-9742-EE9C-CF640BE81C01}"/>
                  </a:ext>
                </a:extLst>
              </p:cNvPr>
              <p:cNvSpPr/>
              <p:nvPr/>
            </p:nvSpPr>
            <p:spPr>
              <a:xfrm>
                <a:off x="3837101" y="2955324"/>
                <a:ext cx="432048" cy="452587"/>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85" name="グループ化 84">
                <a:extLst>
                  <a:ext uri="{FF2B5EF4-FFF2-40B4-BE49-F238E27FC236}">
                    <a16:creationId xmlns:a16="http://schemas.microsoft.com/office/drawing/2014/main" id="{5CA9480A-C8F4-E640-B8B4-C4FC2A828B50}"/>
                  </a:ext>
                </a:extLst>
              </p:cNvPr>
              <p:cNvGrpSpPr/>
              <p:nvPr/>
            </p:nvGrpSpPr>
            <p:grpSpPr>
              <a:xfrm>
                <a:off x="3911582" y="3089371"/>
                <a:ext cx="283086" cy="283086"/>
                <a:chOff x="6300192" y="4941168"/>
                <a:chExt cx="914400" cy="914400"/>
              </a:xfrm>
            </p:grpSpPr>
            <p:sp>
              <p:nvSpPr>
                <p:cNvPr id="86" name="アーチ 85">
                  <a:extLst>
                    <a:ext uri="{FF2B5EF4-FFF2-40B4-BE49-F238E27FC236}">
                      <a16:creationId xmlns:a16="http://schemas.microsoft.com/office/drawing/2014/main" id="{9600532E-3995-09CE-69FF-95418237D65B}"/>
                    </a:ext>
                  </a:extLst>
                </p:cNvPr>
                <p:cNvSpPr/>
                <p:nvPr/>
              </p:nvSpPr>
              <p:spPr>
                <a:xfrm>
                  <a:off x="6300192" y="4941168"/>
                  <a:ext cx="914400" cy="914400"/>
                </a:xfrm>
                <a:prstGeom prst="blockArc">
                  <a:avLst>
                    <a:gd name="adj1" fmla="val 10800000"/>
                    <a:gd name="adj2" fmla="val 59010"/>
                    <a:gd name="adj3" fmla="val 6197"/>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7" name="直線コネクタ 86">
                  <a:extLst>
                    <a:ext uri="{FF2B5EF4-FFF2-40B4-BE49-F238E27FC236}">
                      <a16:creationId xmlns:a16="http://schemas.microsoft.com/office/drawing/2014/main" id="{D8D5C701-EEE5-2618-C2C9-8A5C8418C02E}"/>
                    </a:ext>
                  </a:extLst>
                </p:cNvPr>
                <p:cNvCxnSpPr>
                  <a:cxnSpLocks/>
                </p:cNvCxnSpPr>
                <p:nvPr/>
              </p:nvCxnSpPr>
              <p:spPr>
                <a:xfrm flipV="1">
                  <a:off x="6757392" y="4941168"/>
                  <a:ext cx="406896" cy="4572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129" name="円/楕円 128">
              <a:extLst>
                <a:ext uri="{FF2B5EF4-FFF2-40B4-BE49-F238E27FC236}">
                  <a16:creationId xmlns:a16="http://schemas.microsoft.com/office/drawing/2014/main" id="{F34A16B6-8BFC-78D4-B90B-E57ACDEF24EE}"/>
                </a:ext>
              </a:extLst>
            </p:cNvPr>
            <p:cNvSpPr/>
            <p:nvPr/>
          </p:nvSpPr>
          <p:spPr>
            <a:xfrm>
              <a:off x="3008490" y="2358557"/>
              <a:ext cx="157962" cy="157962"/>
            </a:xfrm>
            <a:prstGeom prst="ellipse">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6" name="曲線コネクタ 135">
              <a:extLst>
                <a:ext uri="{FF2B5EF4-FFF2-40B4-BE49-F238E27FC236}">
                  <a16:creationId xmlns:a16="http://schemas.microsoft.com/office/drawing/2014/main" id="{E9E3B0DE-D8EA-79E0-5F28-9C5FBD7290BD}"/>
                </a:ext>
              </a:extLst>
            </p:cNvPr>
            <p:cNvCxnSpPr>
              <a:stCxn id="129" idx="2"/>
              <a:endCxn id="58" idx="2"/>
            </p:cNvCxnSpPr>
            <p:nvPr/>
          </p:nvCxnSpPr>
          <p:spPr>
            <a:xfrm rot="10800000" flipV="1">
              <a:off x="2987320" y="2437537"/>
              <a:ext cx="21171" cy="476365"/>
            </a:xfrm>
            <a:prstGeom prst="curvedConnector3">
              <a:avLst>
                <a:gd name="adj1" fmla="val 1179779"/>
              </a:avLst>
            </a:prstGeom>
            <a:ln w="19050">
              <a:prstDash val="sysDot"/>
              <a:tailEnd type="triangle"/>
            </a:ln>
          </p:spPr>
          <p:style>
            <a:lnRef idx="1">
              <a:schemeClr val="accent6"/>
            </a:lnRef>
            <a:fillRef idx="0">
              <a:schemeClr val="accent6"/>
            </a:fillRef>
            <a:effectRef idx="0">
              <a:schemeClr val="accent6"/>
            </a:effectRef>
            <a:fontRef idx="minor">
              <a:schemeClr val="tx1"/>
            </a:fontRef>
          </p:style>
        </p:cxnSp>
        <p:sp>
          <p:nvSpPr>
            <p:cNvPr id="137" name="テキスト ボックス 136">
              <a:extLst>
                <a:ext uri="{FF2B5EF4-FFF2-40B4-BE49-F238E27FC236}">
                  <a16:creationId xmlns:a16="http://schemas.microsoft.com/office/drawing/2014/main" id="{37108213-A7B5-8FB4-80F6-326068442357}"/>
                </a:ext>
              </a:extLst>
            </p:cNvPr>
            <p:cNvSpPr txBox="1"/>
            <p:nvPr/>
          </p:nvSpPr>
          <p:spPr>
            <a:xfrm>
              <a:off x="2573947" y="2581223"/>
              <a:ext cx="441146" cy="246221"/>
            </a:xfrm>
            <a:prstGeom prst="rect">
              <a:avLst/>
            </a:prstGeom>
            <a:noFill/>
          </p:spPr>
          <p:txBody>
            <a:bodyPr wrap="none" rtlCol="0">
              <a:spAutoFit/>
            </a:bodyPr>
            <a:lstStyle/>
            <a:p>
              <a:pPr algn="ctr"/>
              <a:r>
                <a:rPr kumimoji="1" lang="ja-JP" altLang="en-US" sz="1000" b="1">
                  <a:solidFill>
                    <a:schemeClr val="accent6">
                      <a:lumMod val="75000"/>
                    </a:schemeClr>
                  </a:solidFill>
                  <a:latin typeface="Meiryo" panose="020B0604030504040204" pitchFamily="34" charset="-128"/>
                  <a:ea typeface="Meiryo" panose="020B0604030504040204" pitchFamily="34" charset="-128"/>
                </a:rPr>
                <a:t>影響</a:t>
              </a:r>
            </a:p>
          </p:txBody>
        </p:sp>
        <p:sp>
          <p:nvSpPr>
            <p:cNvPr id="139" name="テキスト ボックス 138">
              <a:extLst>
                <a:ext uri="{FF2B5EF4-FFF2-40B4-BE49-F238E27FC236}">
                  <a16:creationId xmlns:a16="http://schemas.microsoft.com/office/drawing/2014/main" id="{4FA505FA-4D25-3D48-611A-C7E76EA26C71}"/>
                </a:ext>
              </a:extLst>
            </p:cNvPr>
            <p:cNvSpPr txBox="1"/>
            <p:nvPr/>
          </p:nvSpPr>
          <p:spPr>
            <a:xfrm>
              <a:off x="634251" y="3107285"/>
              <a:ext cx="3855998" cy="600164"/>
            </a:xfrm>
            <a:prstGeom prst="rect">
              <a:avLst/>
            </a:prstGeom>
            <a:noFill/>
          </p:spPr>
          <p:txBody>
            <a:bodyPr wrap="square">
              <a:spAutoFit/>
            </a:bodyPr>
            <a:lstStyle/>
            <a:p>
              <a:r>
                <a:rPr lang="en-US" altLang="ja-JP" sz="1100" dirty="0">
                  <a:latin typeface="Meiryo" panose="020B0604030504040204" pitchFamily="34" charset="-128"/>
                  <a:ea typeface="Meiryo" panose="020B0604030504040204" pitchFamily="34" charset="-128"/>
                </a:rPr>
                <a:t>CNOT</a:t>
              </a:r>
              <a:r>
                <a:rPr lang="ja-JP" altLang="en-US" sz="1100">
                  <a:latin typeface="Meiryo" panose="020B0604030504040204" pitchFamily="34" charset="-128"/>
                  <a:ea typeface="Meiryo" panose="020B0604030504040204" pitchFamily="34" charset="-128"/>
                </a:rPr>
                <a:t>ゲート（もつれさせる）</a:t>
              </a:r>
              <a:r>
                <a:rPr lang="ja-JP" altLang="en-US" sz="1100" b="0" i="0">
                  <a:effectLst/>
                  <a:latin typeface="Meiryo" panose="020B0604030504040204" pitchFamily="34" charset="-128"/>
                  <a:ea typeface="Meiryo" panose="020B0604030504040204" pitchFamily="34" charset="-128"/>
                </a:rPr>
                <a:t>を通せば片方の量子ビットはもう一方の量子ビットに影響を与え、測定すると</a:t>
              </a:r>
              <a:r>
                <a:rPr lang="en-US" altLang="ja-JP" sz="1100" b="0" i="0" dirty="0">
                  <a:effectLst/>
                  <a:latin typeface="Meiryo" panose="020B0604030504040204" pitchFamily="34" charset="-128"/>
                  <a:ea typeface="Meiryo" panose="020B0604030504040204" pitchFamily="34" charset="-128"/>
                </a:rPr>
                <a:t>0</a:t>
              </a:r>
              <a:r>
                <a:rPr lang="ja-JP" altLang="en-US" sz="1100" b="0" i="0">
                  <a:effectLst/>
                  <a:latin typeface="Meiryo" panose="020B0604030504040204" pitchFamily="34" charset="-128"/>
                  <a:ea typeface="Meiryo" panose="020B0604030504040204" pitchFamily="34" charset="-128"/>
                </a:rPr>
                <a:t>と</a:t>
              </a:r>
              <a:r>
                <a:rPr lang="en-US" altLang="ja-JP" sz="1100" b="0" i="0" dirty="0">
                  <a:effectLst/>
                  <a:latin typeface="Meiryo" panose="020B0604030504040204" pitchFamily="34" charset="-128"/>
                  <a:ea typeface="Meiryo" panose="020B0604030504040204" pitchFamily="34" charset="-128"/>
                </a:rPr>
                <a:t>1</a:t>
              </a:r>
              <a:r>
                <a:rPr lang="ja-JP" altLang="en-US" sz="1100" b="0" i="0">
                  <a:effectLst/>
                  <a:latin typeface="Meiryo" panose="020B0604030504040204" pitchFamily="34" charset="-128"/>
                  <a:ea typeface="Meiryo" panose="020B0604030504040204" pitchFamily="34" charset="-128"/>
                </a:rPr>
                <a:t>のどちらか</a:t>
              </a:r>
              <a:r>
                <a:rPr lang="ja-JP" altLang="en-US" sz="1100">
                  <a:latin typeface="Meiryo" panose="020B0604030504040204" pitchFamily="34" charset="-128"/>
                  <a:ea typeface="Meiryo" panose="020B0604030504040204" pitchFamily="34" charset="-128"/>
                </a:rPr>
                <a:t>の状態になる</a:t>
              </a:r>
              <a:r>
                <a:rPr lang="ja-JP" altLang="en-US" sz="1100" b="0" i="0">
                  <a:effectLst/>
                  <a:latin typeface="Meiryo" panose="020B0604030504040204" pitchFamily="34" charset="-128"/>
                  <a:ea typeface="Meiryo" panose="020B0604030504040204" pitchFamily="34" charset="-128"/>
                </a:rPr>
                <a:t>。</a:t>
              </a:r>
              <a:endParaRPr lang="ja-JP" altLang="en-US" sz="1100">
                <a:latin typeface="Meiryo" panose="020B0604030504040204" pitchFamily="34" charset="-128"/>
                <a:ea typeface="Meiryo" panose="020B0604030504040204" pitchFamily="34" charset="-128"/>
              </a:endParaRPr>
            </a:p>
          </p:txBody>
        </p:sp>
      </p:grpSp>
      <p:grpSp>
        <p:nvGrpSpPr>
          <p:cNvPr id="181" name="グループ化 180">
            <a:extLst>
              <a:ext uri="{FF2B5EF4-FFF2-40B4-BE49-F238E27FC236}">
                <a16:creationId xmlns:a16="http://schemas.microsoft.com/office/drawing/2014/main" id="{1FB037E2-1E16-922B-15B4-E3E4110BEAAB}"/>
              </a:ext>
            </a:extLst>
          </p:cNvPr>
          <p:cNvGrpSpPr/>
          <p:nvPr/>
        </p:nvGrpSpPr>
        <p:grpSpPr>
          <a:xfrm>
            <a:off x="372823" y="3794441"/>
            <a:ext cx="8381920" cy="2742185"/>
            <a:chOff x="372823" y="3788560"/>
            <a:chExt cx="8381920" cy="2742185"/>
          </a:xfrm>
        </p:grpSpPr>
        <p:sp>
          <p:nvSpPr>
            <p:cNvPr id="178" name="正方形/長方形 177">
              <a:extLst>
                <a:ext uri="{FF2B5EF4-FFF2-40B4-BE49-F238E27FC236}">
                  <a16:creationId xmlns:a16="http://schemas.microsoft.com/office/drawing/2014/main" id="{48CF60AA-4D4E-AF56-A188-F7E7A4138D96}"/>
                </a:ext>
              </a:extLst>
            </p:cNvPr>
            <p:cNvSpPr/>
            <p:nvPr/>
          </p:nvSpPr>
          <p:spPr>
            <a:xfrm>
              <a:off x="389256" y="3788560"/>
              <a:ext cx="8365487" cy="2742185"/>
            </a:xfrm>
            <a:prstGeom prst="rect">
              <a:avLst/>
            </a:prstGeom>
            <a:solidFill>
              <a:srgbClr val="E6E0EC">
                <a:alpha val="67843"/>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円/楕円 168">
              <a:extLst>
                <a:ext uri="{FF2B5EF4-FFF2-40B4-BE49-F238E27FC236}">
                  <a16:creationId xmlns:a16="http://schemas.microsoft.com/office/drawing/2014/main" id="{4CC0F2AD-571B-3C1D-2848-C4AA99CFAC19}"/>
                </a:ext>
              </a:extLst>
            </p:cNvPr>
            <p:cNvSpPr/>
            <p:nvPr/>
          </p:nvSpPr>
          <p:spPr>
            <a:xfrm>
              <a:off x="7230480" y="5796706"/>
              <a:ext cx="200304" cy="200304"/>
            </a:xfrm>
            <a:prstGeom prst="ellipse">
              <a:avLst/>
            </a:prstGeom>
            <a:solidFill>
              <a:schemeClr val="bg1"/>
            </a:solidFill>
            <a:ln w="127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400"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sp>
          <p:nvSpPr>
            <p:cNvPr id="91" name="円/楕円 90">
              <a:extLst>
                <a:ext uri="{FF2B5EF4-FFF2-40B4-BE49-F238E27FC236}">
                  <a16:creationId xmlns:a16="http://schemas.microsoft.com/office/drawing/2014/main" id="{CEFC210B-273D-896E-A93F-B1163B183265}"/>
                </a:ext>
              </a:extLst>
            </p:cNvPr>
            <p:cNvSpPr/>
            <p:nvPr/>
          </p:nvSpPr>
          <p:spPr>
            <a:xfrm>
              <a:off x="2987319" y="5778338"/>
              <a:ext cx="200304" cy="200304"/>
            </a:xfrm>
            <a:prstGeom prst="ellipse">
              <a:avLst/>
            </a:prstGeom>
            <a:solidFill>
              <a:schemeClr val="bg1"/>
            </a:solidFill>
            <a:ln w="127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400"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cxnSp>
          <p:nvCxnSpPr>
            <p:cNvPr id="92" name="直線コネクタ 91">
              <a:extLst>
                <a:ext uri="{FF2B5EF4-FFF2-40B4-BE49-F238E27FC236}">
                  <a16:creationId xmlns:a16="http://schemas.microsoft.com/office/drawing/2014/main" id="{2E8B4C9F-38D9-7329-0A81-1CE3192C9EB5}"/>
                </a:ext>
              </a:extLst>
            </p:cNvPr>
            <p:cNvCxnSpPr>
              <a:cxnSpLocks/>
              <a:stCxn id="93" idx="3"/>
              <a:endCxn id="96" idx="1"/>
            </p:cNvCxnSpPr>
            <p:nvPr/>
          </p:nvCxnSpPr>
          <p:spPr>
            <a:xfrm flipV="1">
              <a:off x="1274311" y="4946297"/>
              <a:ext cx="2277740" cy="6449"/>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3" name="テキスト ボックス 92">
              <a:extLst>
                <a:ext uri="{FF2B5EF4-FFF2-40B4-BE49-F238E27FC236}">
                  <a16:creationId xmlns:a16="http://schemas.microsoft.com/office/drawing/2014/main" id="{79B98E14-9233-7106-2C24-2C094C04FC16}"/>
                </a:ext>
              </a:extLst>
            </p:cNvPr>
            <p:cNvSpPr txBox="1"/>
            <p:nvPr/>
          </p:nvSpPr>
          <p:spPr>
            <a:xfrm>
              <a:off x="611561" y="4814246"/>
              <a:ext cx="662750" cy="276999"/>
            </a:xfrm>
            <a:prstGeom prst="rect">
              <a:avLst/>
            </a:prstGeom>
            <a:noFill/>
          </p:spPr>
          <p:txBody>
            <a:bodyPr wrap="square" rtlCol="0">
              <a:spAutoFit/>
            </a:bodyPr>
            <a:lstStyle/>
            <a:p>
              <a:r>
                <a:rPr kumimoji="1" lang="ja-JP" altLang="en-US" sz="1200">
                  <a:latin typeface="Aharoni" panose="02010803020104030203" pitchFamily="2" charset="-79"/>
                  <a:cs typeface="Aharoni" panose="02010803020104030203" pitchFamily="2" charset="-79"/>
                </a:rPr>
                <a:t>｜０＞</a:t>
              </a:r>
            </a:p>
          </p:txBody>
        </p:sp>
        <p:sp>
          <p:nvSpPr>
            <p:cNvPr id="94" name="正方形/長方形 93">
              <a:extLst>
                <a:ext uri="{FF2B5EF4-FFF2-40B4-BE49-F238E27FC236}">
                  <a16:creationId xmlns:a16="http://schemas.microsoft.com/office/drawing/2014/main" id="{88623CC4-EE59-86EF-D19A-359513B3D9E7}"/>
                </a:ext>
              </a:extLst>
            </p:cNvPr>
            <p:cNvSpPr/>
            <p:nvPr/>
          </p:nvSpPr>
          <p:spPr>
            <a:xfrm>
              <a:off x="2337842" y="4802752"/>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H</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95" name="グループ化 94">
              <a:extLst>
                <a:ext uri="{FF2B5EF4-FFF2-40B4-BE49-F238E27FC236}">
                  <a16:creationId xmlns:a16="http://schemas.microsoft.com/office/drawing/2014/main" id="{D9B899AE-D300-E963-33E7-5A363E49E301}"/>
                </a:ext>
              </a:extLst>
            </p:cNvPr>
            <p:cNvGrpSpPr/>
            <p:nvPr/>
          </p:nvGrpSpPr>
          <p:grpSpPr>
            <a:xfrm>
              <a:off x="3552051" y="4796996"/>
              <a:ext cx="285050" cy="298601"/>
              <a:chOff x="3837101" y="2955324"/>
              <a:chExt cx="432048" cy="452587"/>
            </a:xfrm>
          </p:grpSpPr>
          <p:sp>
            <p:nvSpPr>
              <p:cNvPr id="96" name="正方形/長方形 95">
                <a:extLst>
                  <a:ext uri="{FF2B5EF4-FFF2-40B4-BE49-F238E27FC236}">
                    <a16:creationId xmlns:a16="http://schemas.microsoft.com/office/drawing/2014/main" id="{FE402C05-C2C8-91DA-FA2A-EF24B95AF3B8}"/>
                  </a:ext>
                </a:extLst>
              </p:cNvPr>
              <p:cNvSpPr/>
              <p:nvPr/>
            </p:nvSpPr>
            <p:spPr>
              <a:xfrm>
                <a:off x="3837101" y="2955324"/>
                <a:ext cx="432048" cy="452587"/>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97" name="グループ化 96">
                <a:extLst>
                  <a:ext uri="{FF2B5EF4-FFF2-40B4-BE49-F238E27FC236}">
                    <a16:creationId xmlns:a16="http://schemas.microsoft.com/office/drawing/2014/main" id="{DFC9DA7B-7E38-3D31-7D6C-CD571A3507E7}"/>
                  </a:ext>
                </a:extLst>
              </p:cNvPr>
              <p:cNvGrpSpPr/>
              <p:nvPr/>
            </p:nvGrpSpPr>
            <p:grpSpPr>
              <a:xfrm>
                <a:off x="3911582" y="3089371"/>
                <a:ext cx="283086" cy="283086"/>
                <a:chOff x="6300192" y="4941168"/>
                <a:chExt cx="914400" cy="914400"/>
              </a:xfrm>
            </p:grpSpPr>
            <p:sp>
              <p:nvSpPr>
                <p:cNvPr id="98" name="アーチ 97">
                  <a:extLst>
                    <a:ext uri="{FF2B5EF4-FFF2-40B4-BE49-F238E27FC236}">
                      <a16:creationId xmlns:a16="http://schemas.microsoft.com/office/drawing/2014/main" id="{E3608B03-3FFC-7344-24EF-ADDB03B4F0E5}"/>
                    </a:ext>
                  </a:extLst>
                </p:cNvPr>
                <p:cNvSpPr/>
                <p:nvPr/>
              </p:nvSpPr>
              <p:spPr>
                <a:xfrm>
                  <a:off x="6300192" y="4941168"/>
                  <a:ext cx="914400" cy="914400"/>
                </a:xfrm>
                <a:prstGeom prst="blockArc">
                  <a:avLst>
                    <a:gd name="adj1" fmla="val 10800000"/>
                    <a:gd name="adj2" fmla="val 59010"/>
                    <a:gd name="adj3" fmla="val 6197"/>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9" name="直線コネクタ 98">
                  <a:extLst>
                    <a:ext uri="{FF2B5EF4-FFF2-40B4-BE49-F238E27FC236}">
                      <a16:creationId xmlns:a16="http://schemas.microsoft.com/office/drawing/2014/main" id="{BFFA014E-0002-4243-DCC2-8A821B8F16B1}"/>
                    </a:ext>
                  </a:extLst>
                </p:cNvPr>
                <p:cNvCxnSpPr>
                  <a:cxnSpLocks/>
                </p:cNvCxnSpPr>
                <p:nvPr/>
              </p:nvCxnSpPr>
              <p:spPr>
                <a:xfrm flipV="1">
                  <a:off x="6757392" y="4941168"/>
                  <a:ext cx="406896" cy="4572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100" name="直線コネクタ 99">
              <a:extLst>
                <a:ext uri="{FF2B5EF4-FFF2-40B4-BE49-F238E27FC236}">
                  <a16:creationId xmlns:a16="http://schemas.microsoft.com/office/drawing/2014/main" id="{0E0C1849-DA58-BCC4-5DA1-C238F90DE2B4}"/>
                </a:ext>
              </a:extLst>
            </p:cNvPr>
            <p:cNvCxnSpPr>
              <a:cxnSpLocks/>
              <a:endCxn id="91" idx="4"/>
            </p:cNvCxnSpPr>
            <p:nvPr/>
          </p:nvCxnSpPr>
          <p:spPr>
            <a:xfrm>
              <a:off x="3087471" y="5416846"/>
              <a:ext cx="0" cy="561796"/>
            </a:xfrm>
            <a:prstGeom prst="line">
              <a:avLst/>
            </a:prstGeom>
            <a:ln w="12700">
              <a:solidFill>
                <a:schemeClr val="tx1"/>
              </a:solidFill>
              <a:headEnd type="oval"/>
            </a:ln>
            <a:effectLst/>
          </p:spPr>
          <p:style>
            <a:lnRef idx="2">
              <a:schemeClr val="accent1"/>
            </a:lnRef>
            <a:fillRef idx="0">
              <a:schemeClr val="accent1"/>
            </a:fillRef>
            <a:effectRef idx="1">
              <a:schemeClr val="accent1"/>
            </a:effectRef>
            <a:fontRef idx="minor">
              <a:schemeClr val="tx1"/>
            </a:fontRef>
          </p:style>
        </p:cxnSp>
        <p:cxnSp>
          <p:nvCxnSpPr>
            <p:cNvPr id="101" name="直線コネクタ 100">
              <a:extLst>
                <a:ext uri="{FF2B5EF4-FFF2-40B4-BE49-F238E27FC236}">
                  <a16:creationId xmlns:a16="http://schemas.microsoft.com/office/drawing/2014/main" id="{2DF625AA-7AE9-F70D-6D19-0694D656814E}"/>
                </a:ext>
              </a:extLst>
            </p:cNvPr>
            <p:cNvCxnSpPr>
              <a:cxnSpLocks/>
              <a:stCxn id="102" idx="3"/>
              <a:endCxn id="105" idx="1"/>
            </p:cNvCxnSpPr>
            <p:nvPr/>
          </p:nvCxnSpPr>
          <p:spPr>
            <a:xfrm flipV="1">
              <a:off x="1274311" y="5410398"/>
              <a:ext cx="2277740" cy="6449"/>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2" name="テキスト ボックス 101">
              <a:extLst>
                <a:ext uri="{FF2B5EF4-FFF2-40B4-BE49-F238E27FC236}">
                  <a16:creationId xmlns:a16="http://schemas.microsoft.com/office/drawing/2014/main" id="{81AF6C40-9D35-6355-E0D0-B91A3F86455B}"/>
                </a:ext>
              </a:extLst>
            </p:cNvPr>
            <p:cNvSpPr txBox="1"/>
            <p:nvPr/>
          </p:nvSpPr>
          <p:spPr>
            <a:xfrm>
              <a:off x="611561" y="5278347"/>
              <a:ext cx="662750" cy="276999"/>
            </a:xfrm>
            <a:prstGeom prst="rect">
              <a:avLst/>
            </a:prstGeom>
            <a:noFill/>
          </p:spPr>
          <p:txBody>
            <a:bodyPr wrap="square" rtlCol="0">
              <a:spAutoFit/>
            </a:bodyPr>
            <a:lstStyle/>
            <a:p>
              <a:r>
                <a:rPr kumimoji="1" lang="ja-JP" altLang="en-US" sz="1200">
                  <a:latin typeface="Aharoni" panose="02010803020104030203" pitchFamily="2" charset="-79"/>
                  <a:cs typeface="Aharoni" panose="02010803020104030203" pitchFamily="2" charset="-79"/>
                </a:rPr>
                <a:t>｜０＞</a:t>
              </a:r>
            </a:p>
          </p:txBody>
        </p:sp>
        <p:sp>
          <p:nvSpPr>
            <p:cNvPr id="103" name="正方形/長方形 102">
              <a:extLst>
                <a:ext uri="{FF2B5EF4-FFF2-40B4-BE49-F238E27FC236}">
                  <a16:creationId xmlns:a16="http://schemas.microsoft.com/office/drawing/2014/main" id="{F66EC998-8EA1-2022-A1A0-1A251E481292}"/>
                </a:ext>
              </a:extLst>
            </p:cNvPr>
            <p:cNvSpPr/>
            <p:nvPr/>
          </p:nvSpPr>
          <p:spPr>
            <a:xfrm>
              <a:off x="2337842" y="5266853"/>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H</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104" name="グループ化 103">
              <a:extLst>
                <a:ext uri="{FF2B5EF4-FFF2-40B4-BE49-F238E27FC236}">
                  <a16:creationId xmlns:a16="http://schemas.microsoft.com/office/drawing/2014/main" id="{B0FB63A0-40FC-AD7A-D732-86FDB550B48C}"/>
                </a:ext>
              </a:extLst>
            </p:cNvPr>
            <p:cNvGrpSpPr/>
            <p:nvPr/>
          </p:nvGrpSpPr>
          <p:grpSpPr>
            <a:xfrm>
              <a:off x="3552051" y="5261097"/>
              <a:ext cx="285050" cy="298601"/>
              <a:chOff x="3837101" y="2955324"/>
              <a:chExt cx="432048" cy="452587"/>
            </a:xfrm>
          </p:grpSpPr>
          <p:sp>
            <p:nvSpPr>
              <p:cNvPr id="105" name="正方形/長方形 104">
                <a:extLst>
                  <a:ext uri="{FF2B5EF4-FFF2-40B4-BE49-F238E27FC236}">
                    <a16:creationId xmlns:a16="http://schemas.microsoft.com/office/drawing/2014/main" id="{ECDE2E47-0D39-7B1F-443A-FDF58AA6C8FC}"/>
                  </a:ext>
                </a:extLst>
              </p:cNvPr>
              <p:cNvSpPr/>
              <p:nvPr/>
            </p:nvSpPr>
            <p:spPr>
              <a:xfrm>
                <a:off x="3837101" y="2955324"/>
                <a:ext cx="432048" cy="452587"/>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106" name="グループ化 105">
                <a:extLst>
                  <a:ext uri="{FF2B5EF4-FFF2-40B4-BE49-F238E27FC236}">
                    <a16:creationId xmlns:a16="http://schemas.microsoft.com/office/drawing/2014/main" id="{DB1AEE7D-B79F-515A-96BA-DAA25E0C82FA}"/>
                  </a:ext>
                </a:extLst>
              </p:cNvPr>
              <p:cNvGrpSpPr/>
              <p:nvPr/>
            </p:nvGrpSpPr>
            <p:grpSpPr>
              <a:xfrm>
                <a:off x="3911582" y="3089371"/>
                <a:ext cx="283086" cy="283086"/>
                <a:chOff x="6300192" y="4941168"/>
                <a:chExt cx="914400" cy="914400"/>
              </a:xfrm>
            </p:grpSpPr>
            <p:sp>
              <p:nvSpPr>
                <p:cNvPr id="107" name="アーチ 106">
                  <a:extLst>
                    <a:ext uri="{FF2B5EF4-FFF2-40B4-BE49-F238E27FC236}">
                      <a16:creationId xmlns:a16="http://schemas.microsoft.com/office/drawing/2014/main" id="{6C883CE2-35B0-D0E9-6627-DDC331CC8605}"/>
                    </a:ext>
                  </a:extLst>
                </p:cNvPr>
                <p:cNvSpPr/>
                <p:nvPr/>
              </p:nvSpPr>
              <p:spPr>
                <a:xfrm>
                  <a:off x="6300192" y="4941168"/>
                  <a:ext cx="914400" cy="914400"/>
                </a:xfrm>
                <a:prstGeom prst="blockArc">
                  <a:avLst>
                    <a:gd name="adj1" fmla="val 10800000"/>
                    <a:gd name="adj2" fmla="val 59010"/>
                    <a:gd name="adj3" fmla="val 6197"/>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8" name="直線コネクタ 107">
                  <a:extLst>
                    <a:ext uri="{FF2B5EF4-FFF2-40B4-BE49-F238E27FC236}">
                      <a16:creationId xmlns:a16="http://schemas.microsoft.com/office/drawing/2014/main" id="{F75FCD2E-FF01-8E2E-C528-4477283C8091}"/>
                    </a:ext>
                  </a:extLst>
                </p:cNvPr>
                <p:cNvCxnSpPr>
                  <a:cxnSpLocks/>
                </p:cNvCxnSpPr>
                <p:nvPr/>
              </p:nvCxnSpPr>
              <p:spPr>
                <a:xfrm flipV="1">
                  <a:off x="6757392" y="4941168"/>
                  <a:ext cx="406896" cy="4572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109" name="直線コネクタ 108">
              <a:extLst>
                <a:ext uri="{FF2B5EF4-FFF2-40B4-BE49-F238E27FC236}">
                  <a16:creationId xmlns:a16="http://schemas.microsoft.com/office/drawing/2014/main" id="{10EC9E64-7785-2CB3-CE26-CC2971495F6F}"/>
                </a:ext>
              </a:extLst>
            </p:cNvPr>
            <p:cNvCxnSpPr>
              <a:cxnSpLocks/>
              <a:stCxn id="110" idx="3"/>
              <a:endCxn id="113" idx="1"/>
            </p:cNvCxnSpPr>
            <p:nvPr/>
          </p:nvCxnSpPr>
          <p:spPr>
            <a:xfrm flipV="1">
              <a:off x="1274311" y="5878491"/>
              <a:ext cx="2277740" cy="6449"/>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0" name="テキスト ボックス 109">
              <a:extLst>
                <a:ext uri="{FF2B5EF4-FFF2-40B4-BE49-F238E27FC236}">
                  <a16:creationId xmlns:a16="http://schemas.microsoft.com/office/drawing/2014/main" id="{ADFB9CF2-5A55-878C-8C2F-F755256CF334}"/>
                </a:ext>
              </a:extLst>
            </p:cNvPr>
            <p:cNvSpPr txBox="1"/>
            <p:nvPr/>
          </p:nvSpPr>
          <p:spPr>
            <a:xfrm>
              <a:off x="611561" y="5746440"/>
              <a:ext cx="662750" cy="276999"/>
            </a:xfrm>
            <a:prstGeom prst="rect">
              <a:avLst/>
            </a:prstGeom>
            <a:noFill/>
          </p:spPr>
          <p:txBody>
            <a:bodyPr wrap="square" rtlCol="0">
              <a:spAutoFit/>
            </a:bodyPr>
            <a:lstStyle/>
            <a:p>
              <a:r>
                <a:rPr kumimoji="1" lang="ja-JP" altLang="en-US" sz="1200">
                  <a:latin typeface="Aharoni" panose="02010803020104030203" pitchFamily="2" charset="-79"/>
                  <a:cs typeface="Aharoni" panose="02010803020104030203" pitchFamily="2" charset="-79"/>
                </a:rPr>
                <a:t>｜０＞</a:t>
              </a:r>
            </a:p>
          </p:txBody>
        </p:sp>
        <p:sp>
          <p:nvSpPr>
            <p:cNvPr id="111" name="正方形/長方形 110">
              <a:extLst>
                <a:ext uri="{FF2B5EF4-FFF2-40B4-BE49-F238E27FC236}">
                  <a16:creationId xmlns:a16="http://schemas.microsoft.com/office/drawing/2014/main" id="{792D6666-6CEE-A318-4C0E-21088D45F846}"/>
                </a:ext>
              </a:extLst>
            </p:cNvPr>
            <p:cNvSpPr/>
            <p:nvPr/>
          </p:nvSpPr>
          <p:spPr>
            <a:xfrm>
              <a:off x="2337842" y="5734946"/>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H</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112" name="グループ化 111">
              <a:extLst>
                <a:ext uri="{FF2B5EF4-FFF2-40B4-BE49-F238E27FC236}">
                  <a16:creationId xmlns:a16="http://schemas.microsoft.com/office/drawing/2014/main" id="{757CB01B-5120-ED4B-0273-770B2564CD00}"/>
                </a:ext>
              </a:extLst>
            </p:cNvPr>
            <p:cNvGrpSpPr/>
            <p:nvPr/>
          </p:nvGrpSpPr>
          <p:grpSpPr>
            <a:xfrm>
              <a:off x="3552051" y="5729190"/>
              <a:ext cx="285050" cy="298601"/>
              <a:chOff x="3837101" y="2955324"/>
              <a:chExt cx="432048" cy="452587"/>
            </a:xfrm>
          </p:grpSpPr>
          <p:sp>
            <p:nvSpPr>
              <p:cNvPr id="113" name="正方形/長方形 112">
                <a:extLst>
                  <a:ext uri="{FF2B5EF4-FFF2-40B4-BE49-F238E27FC236}">
                    <a16:creationId xmlns:a16="http://schemas.microsoft.com/office/drawing/2014/main" id="{54B24BC0-166E-4D54-6C3A-C198114EC36B}"/>
                  </a:ext>
                </a:extLst>
              </p:cNvPr>
              <p:cNvSpPr/>
              <p:nvPr/>
            </p:nvSpPr>
            <p:spPr>
              <a:xfrm>
                <a:off x="3837101" y="2955324"/>
                <a:ext cx="432048" cy="452587"/>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114" name="グループ化 113">
                <a:extLst>
                  <a:ext uri="{FF2B5EF4-FFF2-40B4-BE49-F238E27FC236}">
                    <a16:creationId xmlns:a16="http://schemas.microsoft.com/office/drawing/2014/main" id="{AC927CAC-D08F-6CC2-69E9-2245959EB5BE}"/>
                  </a:ext>
                </a:extLst>
              </p:cNvPr>
              <p:cNvGrpSpPr/>
              <p:nvPr/>
            </p:nvGrpSpPr>
            <p:grpSpPr>
              <a:xfrm>
                <a:off x="3911582" y="3089371"/>
                <a:ext cx="283086" cy="283086"/>
                <a:chOff x="6300192" y="4941168"/>
                <a:chExt cx="914400" cy="914400"/>
              </a:xfrm>
            </p:grpSpPr>
            <p:sp>
              <p:nvSpPr>
                <p:cNvPr id="115" name="アーチ 114">
                  <a:extLst>
                    <a:ext uri="{FF2B5EF4-FFF2-40B4-BE49-F238E27FC236}">
                      <a16:creationId xmlns:a16="http://schemas.microsoft.com/office/drawing/2014/main" id="{4C36E751-AFEB-C042-7134-732325DECA3D}"/>
                    </a:ext>
                  </a:extLst>
                </p:cNvPr>
                <p:cNvSpPr/>
                <p:nvPr/>
              </p:nvSpPr>
              <p:spPr>
                <a:xfrm>
                  <a:off x="6300192" y="4941168"/>
                  <a:ext cx="914400" cy="914400"/>
                </a:xfrm>
                <a:prstGeom prst="blockArc">
                  <a:avLst>
                    <a:gd name="adj1" fmla="val 10800000"/>
                    <a:gd name="adj2" fmla="val 59010"/>
                    <a:gd name="adj3" fmla="val 6197"/>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6" name="直線コネクタ 115">
                  <a:extLst>
                    <a:ext uri="{FF2B5EF4-FFF2-40B4-BE49-F238E27FC236}">
                      <a16:creationId xmlns:a16="http://schemas.microsoft.com/office/drawing/2014/main" id="{D085AD36-1FC4-DA65-78D7-F252ECBDA1DC}"/>
                    </a:ext>
                  </a:extLst>
                </p:cNvPr>
                <p:cNvCxnSpPr>
                  <a:cxnSpLocks/>
                </p:cNvCxnSpPr>
                <p:nvPr/>
              </p:nvCxnSpPr>
              <p:spPr>
                <a:xfrm flipV="1">
                  <a:off x="6757392" y="4941168"/>
                  <a:ext cx="406896" cy="4572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117" name="直線コネクタ 116">
              <a:extLst>
                <a:ext uri="{FF2B5EF4-FFF2-40B4-BE49-F238E27FC236}">
                  <a16:creationId xmlns:a16="http://schemas.microsoft.com/office/drawing/2014/main" id="{3A410846-13C3-2E0C-108C-EE1CD7B5ED43}"/>
                </a:ext>
              </a:extLst>
            </p:cNvPr>
            <p:cNvCxnSpPr>
              <a:cxnSpLocks/>
              <a:stCxn id="118" idx="3"/>
              <a:endCxn id="121" idx="1"/>
            </p:cNvCxnSpPr>
            <p:nvPr/>
          </p:nvCxnSpPr>
          <p:spPr>
            <a:xfrm flipV="1">
              <a:off x="1274311" y="4493690"/>
              <a:ext cx="2277740" cy="6449"/>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8" name="テキスト ボックス 117">
              <a:extLst>
                <a:ext uri="{FF2B5EF4-FFF2-40B4-BE49-F238E27FC236}">
                  <a16:creationId xmlns:a16="http://schemas.microsoft.com/office/drawing/2014/main" id="{2C22605D-0E37-06E7-F4D0-90575708615A}"/>
                </a:ext>
              </a:extLst>
            </p:cNvPr>
            <p:cNvSpPr txBox="1"/>
            <p:nvPr/>
          </p:nvSpPr>
          <p:spPr>
            <a:xfrm>
              <a:off x="611561" y="4361639"/>
              <a:ext cx="662750" cy="276999"/>
            </a:xfrm>
            <a:prstGeom prst="rect">
              <a:avLst/>
            </a:prstGeom>
            <a:noFill/>
          </p:spPr>
          <p:txBody>
            <a:bodyPr wrap="square" rtlCol="0">
              <a:spAutoFit/>
            </a:bodyPr>
            <a:lstStyle/>
            <a:p>
              <a:r>
                <a:rPr kumimoji="1" lang="ja-JP" altLang="en-US" sz="1200">
                  <a:latin typeface="Aharoni" panose="02010803020104030203" pitchFamily="2" charset="-79"/>
                  <a:cs typeface="Aharoni" panose="02010803020104030203" pitchFamily="2" charset="-79"/>
                </a:rPr>
                <a:t>｜０＞</a:t>
              </a:r>
            </a:p>
          </p:txBody>
        </p:sp>
        <p:sp>
          <p:nvSpPr>
            <p:cNvPr id="119" name="正方形/長方形 118">
              <a:extLst>
                <a:ext uri="{FF2B5EF4-FFF2-40B4-BE49-F238E27FC236}">
                  <a16:creationId xmlns:a16="http://schemas.microsoft.com/office/drawing/2014/main" id="{31772BAD-DCF0-9E96-B536-36FA1C44F040}"/>
                </a:ext>
              </a:extLst>
            </p:cNvPr>
            <p:cNvSpPr/>
            <p:nvPr/>
          </p:nvSpPr>
          <p:spPr>
            <a:xfrm>
              <a:off x="2337842" y="4350145"/>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H</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120" name="グループ化 119">
              <a:extLst>
                <a:ext uri="{FF2B5EF4-FFF2-40B4-BE49-F238E27FC236}">
                  <a16:creationId xmlns:a16="http://schemas.microsoft.com/office/drawing/2014/main" id="{C6BA2561-A2F5-7CC4-F9C9-A67492ED8E85}"/>
                </a:ext>
              </a:extLst>
            </p:cNvPr>
            <p:cNvGrpSpPr/>
            <p:nvPr/>
          </p:nvGrpSpPr>
          <p:grpSpPr>
            <a:xfrm>
              <a:off x="3552051" y="4344389"/>
              <a:ext cx="285050" cy="298601"/>
              <a:chOff x="3837101" y="2955324"/>
              <a:chExt cx="432048" cy="452587"/>
            </a:xfrm>
          </p:grpSpPr>
          <p:sp>
            <p:nvSpPr>
              <p:cNvPr id="121" name="正方形/長方形 120">
                <a:extLst>
                  <a:ext uri="{FF2B5EF4-FFF2-40B4-BE49-F238E27FC236}">
                    <a16:creationId xmlns:a16="http://schemas.microsoft.com/office/drawing/2014/main" id="{0F336616-4916-666E-3B9C-33500F3807F0}"/>
                  </a:ext>
                </a:extLst>
              </p:cNvPr>
              <p:cNvSpPr/>
              <p:nvPr/>
            </p:nvSpPr>
            <p:spPr>
              <a:xfrm>
                <a:off x="3837101" y="2955324"/>
                <a:ext cx="432048" cy="452587"/>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122" name="グループ化 121">
                <a:extLst>
                  <a:ext uri="{FF2B5EF4-FFF2-40B4-BE49-F238E27FC236}">
                    <a16:creationId xmlns:a16="http://schemas.microsoft.com/office/drawing/2014/main" id="{F26D460D-EECD-F621-81F1-5E9C08C15501}"/>
                  </a:ext>
                </a:extLst>
              </p:cNvPr>
              <p:cNvGrpSpPr/>
              <p:nvPr/>
            </p:nvGrpSpPr>
            <p:grpSpPr>
              <a:xfrm>
                <a:off x="3911582" y="3089371"/>
                <a:ext cx="283086" cy="283086"/>
                <a:chOff x="6300192" y="4941168"/>
                <a:chExt cx="914400" cy="914400"/>
              </a:xfrm>
            </p:grpSpPr>
            <p:sp>
              <p:nvSpPr>
                <p:cNvPr id="123" name="アーチ 122">
                  <a:extLst>
                    <a:ext uri="{FF2B5EF4-FFF2-40B4-BE49-F238E27FC236}">
                      <a16:creationId xmlns:a16="http://schemas.microsoft.com/office/drawing/2014/main" id="{949FA37F-F1FE-7577-ECF5-90033F0835E3}"/>
                    </a:ext>
                  </a:extLst>
                </p:cNvPr>
                <p:cNvSpPr/>
                <p:nvPr/>
              </p:nvSpPr>
              <p:spPr>
                <a:xfrm>
                  <a:off x="6300192" y="4941168"/>
                  <a:ext cx="914400" cy="914400"/>
                </a:xfrm>
                <a:prstGeom prst="blockArc">
                  <a:avLst>
                    <a:gd name="adj1" fmla="val 10800000"/>
                    <a:gd name="adj2" fmla="val 59010"/>
                    <a:gd name="adj3" fmla="val 6197"/>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4" name="直線コネクタ 123">
                  <a:extLst>
                    <a:ext uri="{FF2B5EF4-FFF2-40B4-BE49-F238E27FC236}">
                      <a16:creationId xmlns:a16="http://schemas.microsoft.com/office/drawing/2014/main" id="{C6761CFD-A136-1E37-EF6B-84EB4BA951C0}"/>
                    </a:ext>
                  </a:extLst>
                </p:cNvPr>
                <p:cNvCxnSpPr>
                  <a:cxnSpLocks/>
                </p:cNvCxnSpPr>
                <p:nvPr/>
              </p:nvCxnSpPr>
              <p:spPr>
                <a:xfrm flipV="1">
                  <a:off x="6757392" y="4941168"/>
                  <a:ext cx="406896" cy="4572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140" name="楕円 7">
              <a:extLst>
                <a:ext uri="{FF2B5EF4-FFF2-40B4-BE49-F238E27FC236}">
                  <a16:creationId xmlns:a16="http://schemas.microsoft.com/office/drawing/2014/main" id="{329484A1-05D4-32A9-7771-D1B823BB2091}"/>
                </a:ext>
              </a:extLst>
            </p:cNvPr>
            <p:cNvSpPr/>
            <p:nvPr/>
          </p:nvSpPr>
          <p:spPr>
            <a:xfrm>
              <a:off x="4897372" y="4339407"/>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41" name="楕円 7">
              <a:extLst>
                <a:ext uri="{FF2B5EF4-FFF2-40B4-BE49-F238E27FC236}">
                  <a16:creationId xmlns:a16="http://schemas.microsoft.com/office/drawing/2014/main" id="{8E4BB846-DF30-2E6E-9E3F-C278385695ED}"/>
                </a:ext>
              </a:extLst>
            </p:cNvPr>
            <p:cNvSpPr/>
            <p:nvPr/>
          </p:nvSpPr>
          <p:spPr>
            <a:xfrm>
              <a:off x="4897372" y="4792014"/>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42" name="楕円 7">
              <a:extLst>
                <a:ext uri="{FF2B5EF4-FFF2-40B4-BE49-F238E27FC236}">
                  <a16:creationId xmlns:a16="http://schemas.microsoft.com/office/drawing/2014/main" id="{074B5E84-610D-6850-B2B7-C4D5521216EE}"/>
                </a:ext>
              </a:extLst>
            </p:cNvPr>
            <p:cNvSpPr/>
            <p:nvPr/>
          </p:nvSpPr>
          <p:spPr>
            <a:xfrm>
              <a:off x="4897372" y="5261097"/>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43" name="楕円 7">
              <a:extLst>
                <a:ext uri="{FF2B5EF4-FFF2-40B4-BE49-F238E27FC236}">
                  <a16:creationId xmlns:a16="http://schemas.microsoft.com/office/drawing/2014/main" id="{F708B8F9-A097-2C95-8091-1A1B4EE3F5C3}"/>
                </a:ext>
              </a:extLst>
            </p:cNvPr>
            <p:cNvSpPr/>
            <p:nvPr/>
          </p:nvSpPr>
          <p:spPr>
            <a:xfrm>
              <a:off x="4897372" y="5729190"/>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cxnSp>
          <p:nvCxnSpPr>
            <p:cNvPr id="152" name="直線コネクタ 151">
              <a:extLst>
                <a:ext uri="{FF2B5EF4-FFF2-40B4-BE49-F238E27FC236}">
                  <a16:creationId xmlns:a16="http://schemas.microsoft.com/office/drawing/2014/main" id="{ACE7F2F8-72FA-0823-ABCE-85122317B2A7}"/>
                </a:ext>
              </a:extLst>
            </p:cNvPr>
            <p:cNvCxnSpPr>
              <a:cxnSpLocks/>
              <a:stCxn id="141" idx="6"/>
              <a:endCxn id="157" idx="2"/>
            </p:cNvCxnSpPr>
            <p:nvPr/>
          </p:nvCxnSpPr>
          <p:spPr>
            <a:xfrm>
              <a:off x="5220072" y="4952745"/>
              <a:ext cx="2970686" cy="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直線コネクタ 152">
              <a:extLst>
                <a:ext uri="{FF2B5EF4-FFF2-40B4-BE49-F238E27FC236}">
                  <a16:creationId xmlns:a16="http://schemas.microsoft.com/office/drawing/2014/main" id="{FDBAE059-34BF-BDE1-918A-E117508CCFBC}"/>
                </a:ext>
              </a:extLst>
            </p:cNvPr>
            <p:cNvCxnSpPr>
              <a:cxnSpLocks/>
              <a:stCxn id="142" idx="6"/>
              <a:endCxn id="158" idx="2"/>
            </p:cNvCxnSpPr>
            <p:nvPr/>
          </p:nvCxnSpPr>
          <p:spPr>
            <a:xfrm>
              <a:off x="5220072" y="5421828"/>
              <a:ext cx="2970686" cy="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直線コネクタ 153">
              <a:extLst>
                <a:ext uri="{FF2B5EF4-FFF2-40B4-BE49-F238E27FC236}">
                  <a16:creationId xmlns:a16="http://schemas.microsoft.com/office/drawing/2014/main" id="{B071AABC-EA99-5BC2-1C81-6DE479CC0C41}"/>
                </a:ext>
              </a:extLst>
            </p:cNvPr>
            <p:cNvCxnSpPr>
              <a:cxnSpLocks/>
              <a:stCxn id="143" idx="6"/>
              <a:endCxn id="159" idx="2"/>
            </p:cNvCxnSpPr>
            <p:nvPr/>
          </p:nvCxnSpPr>
          <p:spPr>
            <a:xfrm>
              <a:off x="5220072" y="5889921"/>
              <a:ext cx="2970686" cy="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直線コネクタ 154">
              <a:extLst>
                <a:ext uri="{FF2B5EF4-FFF2-40B4-BE49-F238E27FC236}">
                  <a16:creationId xmlns:a16="http://schemas.microsoft.com/office/drawing/2014/main" id="{A1002E00-503B-3D7B-0506-FB9E8B556155}"/>
                </a:ext>
              </a:extLst>
            </p:cNvPr>
            <p:cNvCxnSpPr>
              <a:cxnSpLocks/>
              <a:stCxn id="140" idx="6"/>
              <a:endCxn id="156" idx="2"/>
            </p:cNvCxnSpPr>
            <p:nvPr/>
          </p:nvCxnSpPr>
          <p:spPr>
            <a:xfrm>
              <a:off x="5220072" y="4500138"/>
              <a:ext cx="2970686" cy="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6" name="楕円 7">
              <a:extLst>
                <a:ext uri="{FF2B5EF4-FFF2-40B4-BE49-F238E27FC236}">
                  <a16:creationId xmlns:a16="http://schemas.microsoft.com/office/drawing/2014/main" id="{6231FA19-4C6C-8747-0A06-8CAD23D52940}"/>
                </a:ext>
              </a:extLst>
            </p:cNvPr>
            <p:cNvSpPr/>
            <p:nvPr/>
          </p:nvSpPr>
          <p:spPr>
            <a:xfrm>
              <a:off x="8190758" y="4339408"/>
              <a:ext cx="322700" cy="321461"/>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157" name="楕円 7">
              <a:extLst>
                <a:ext uri="{FF2B5EF4-FFF2-40B4-BE49-F238E27FC236}">
                  <a16:creationId xmlns:a16="http://schemas.microsoft.com/office/drawing/2014/main" id="{34A0FBDA-1448-8BC8-A2C5-005290EB4009}"/>
                </a:ext>
              </a:extLst>
            </p:cNvPr>
            <p:cNvSpPr/>
            <p:nvPr/>
          </p:nvSpPr>
          <p:spPr>
            <a:xfrm>
              <a:off x="8190758" y="4792015"/>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58" name="楕円 7">
              <a:extLst>
                <a:ext uri="{FF2B5EF4-FFF2-40B4-BE49-F238E27FC236}">
                  <a16:creationId xmlns:a16="http://schemas.microsoft.com/office/drawing/2014/main" id="{B375B1F5-A9A9-22BF-7CFE-56D2637E398A}"/>
                </a:ext>
              </a:extLst>
            </p:cNvPr>
            <p:cNvSpPr/>
            <p:nvPr/>
          </p:nvSpPr>
          <p:spPr>
            <a:xfrm>
              <a:off x="8190758" y="5261098"/>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59" name="楕円 7">
              <a:extLst>
                <a:ext uri="{FF2B5EF4-FFF2-40B4-BE49-F238E27FC236}">
                  <a16:creationId xmlns:a16="http://schemas.microsoft.com/office/drawing/2014/main" id="{D17CF3EA-35C9-0C5E-4C45-CB3CEDF02C0C}"/>
                </a:ext>
              </a:extLst>
            </p:cNvPr>
            <p:cNvSpPr/>
            <p:nvPr/>
          </p:nvSpPr>
          <p:spPr>
            <a:xfrm>
              <a:off x="8190758" y="5729191"/>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cxnSp>
          <p:nvCxnSpPr>
            <p:cNvPr id="170" name="直線コネクタ 169">
              <a:extLst>
                <a:ext uri="{FF2B5EF4-FFF2-40B4-BE49-F238E27FC236}">
                  <a16:creationId xmlns:a16="http://schemas.microsoft.com/office/drawing/2014/main" id="{2A1E9FDD-D098-2B7E-551C-CCFC0420C04C}"/>
                </a:ext>
              </a:extLst>
            </p:cNvPr>
            <p:cNvCxnSpPr>
              <a:cxnSpLocks/>
              <a:endCxn id="169" idx="4"/>
            </p:cNvCxnSpPr>
            <p:nvPr/>
          </p:nvCxnSpPr>
          <p:spPr>
            <a:xfrm>
              <a:off x="7330632" y="5435214"/>
              <a:ext cx="0" cy="561796"/>
            </a:xfrm>
            <a:prstGeom prst="line">
              <a:avLst/>
            </a:prstGeom>
            <a:ln w="12700">
              <a:solidFill>
                <a:schemeClr val="tx1"/>
              </a:solidFill>
              <a:headEnd type="oval"/>
            </a:ln>
            <a:effectLst/>
          </p:spPr>
          <p:style>
            <a:lnRef idx="2">
              <a:schemeClr val="accent1"/>
            </a:lnRef>
            <a:fillRef idx="0">
              <a:schemeClr val="accent1"/>
            </a:fillRef>
            <a:effectRef idx="1">
              <a:schemeClr val="accent1"/>
            </a:effectRef>
            <a:fontRef idx="minor">
              <a:schemeClr val="tx1"/>
            </a:fontRef>
          </p:style>
        </p:cxnSp>
        <p:sp>
          <p:nvSpPr>
            <p:cNvPr id="171" name="円/楕円 170">
              <a:extLst>
                <a:ext uri="{FF2B5EF4-FFF2-40B4-BE49-F238E27FC236}">
                  <a16:creationId xmlns:a16="http://schemas.microsoft.com/office/drawing/2014/main" id="{DE802E04-9C81-E3A3-BFBB-94F36FBFBB42}"/>
                </a:ext>
              </a:extLst>
            </p:cNvPr>
            <p:cNvSpPr/>
            <p:nvPr/>
          </p:nvSpPr>
          <p:spPr>
            <a:xfrm>
              <a:off x="7251651" y="5349066"/>
              <a:ext cx="157962" cy="157962"/>
            </a:xfrm>
            <a:prstGeom prst="ellipse">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2" name="曲線コネクタ 171">
              <a:extLst>
                <a:ext uri="{FF2B5EF4-FFF2-40B4-BE49-F238E27FC236}">
                  <a16:creationId xmlns:a16="http://schemas.microsoft.com/office/drawing/2014/main" id="{B1548A29-182F-522A-D880-EA535FE6B4A9}"/>
                </a:ext>
              </a:extLst>
            </p:cNvPr>
            <p:cNvCxnSpPr>
              <a:stCxn id="171" idx="2"/>
              <a:endCxn id="169" idx="2"/>
            </p:cNvCxnSpPr>
            <p:nvPr/>
          </p:nvCxnSpPr>
          <p:spPr>
            <a:xfrm rot="10800000" flipV="1">
              <a:off x="7230481" y="5428046"/>
              <a:ext cx="21171" cy="468811"/>
            </a:xfrm>
            <a:prstGeom prst="curvedConnector3">
              <a:avLst>
                <a:gd name="adj1" fmla="val 1179779"/>
              </a:avLst>
            </a:prstGeom>
            <a:ln w="19050">
              <a:prstDash val="sysDot"/>
              <a:tailEnd type="triangle"/>
            </a:ln>
          </p:spPr>
          <p:style>
            <a:lnRef idx="1">
              <a:schemeClr val="accent6"/>
            </a:lnRef>
            <a:fillRef idx="0">
              <a:schemeClr val="accent6"/>
            </a:fillRef>
            <a:effectRef idx="0">
              <a:schemeClr val="accent6"/>
            </a:effectRef>
            <a:fontRef idx="minor">
              <a:schemeClr val="tx1"/>
            </a:fontRef>
          </p:style>
        </p:cxnSp>
        <p:sp>
          <p:nvSpPr>
            <p:cNvPr id="173" name="テキスト ボックス 172">
              <a:extLst>
                <a:ext uri="{FF2B5EF4-FFF2-40B4-BE49-F238E27FC236}">
                  <a16:creationId xmlns:a16="http://schemas.microsoft.com/office/drawing/2014/main" id="{6CC6F680-3230-BE4F-F2B8-DA32DFCE9F4A}"/>
                </a:ext>
              </a:extLst>
            </p:cNvPr>
            <p:cNvSpPr txBox="1"/>
            <p:nvPr/>
          </p:nvSpPr>
          <p:spPr>
            <a:xfrm>
              <a:off x="6800170" y="5550485"/>
              <a:ext cx="441146" cy="246221"/>
            </a:xfrm>
            <a:prstGeom prst="rect">
              <a:avLst/>
            </a:prstGeom>
            <a:noFill/>
          </p:spPr>
          <p:txBody>
            <a:bodyPr wrap="none" rtlCol="0">
              <a:spAutoFit/>
            </a:bodyPr>
            <a:lstStyle/>
            <a:p>
              <a:pPr algn="ctr"/>
              <a:r>
                <a:rPr kumimoji="1" lang="ja-JP" altLang="en-US" sz="1000" b="1">
                  <a:solidFill>
                    <a:schemeClr val="accent6">
                      <a:lumMod val="75000"/>
                    </a:schemeClr>
                  </a:solidFill>
                  <a:latin typeface="Meiryo" panose="020B0604030504040204" pitchFamily="34" charset="-128"/>
                  <a:ea typeface="Meiryo" panose="020B0604030504040204" pitchFamily="34" charset="-128"/>
                </a:rPr>
                <a:t>影響</a:t>
              </a:r>
            </a:p>
          </p:txBody>
        </p:sp>
        <p:sp>
          <p:nvSpPr>
            <p:cNvPr id="177" name="テキスト ボックス 176">
              <a:extLst>
                <a:ext uri="{FF2B5EF4-FFF2-40B4-BE49-F238E27FC236}">
                  <a16:creationId xmlns:a16="http://schemas.microsoft.com/office/drawing/2014/main" id="{1738982E-E227-51E7-7C58-B1C02C0FFA25}"/>
                </a:ext>
              </a:extLst>
            </p:cNvPr>
            <p:cNvSpPr txBox="1"/>
            <p:nvPr/>
          </p:nvSpPr>
          <p:spPr>
            <a:xfrm>
              <a:off x="372823" y="6176931"/>
              <a:ext cx="8381920" cy="276999"/>
            </a:xfrm>
            <a:prstGeom prst="rect">
              <a:avLst/>
            </a:prstGeom>
            <a:noFill/>
          </p:spPr>
          <p:txBody>
            <a:bodyPr wrap="square">
              <a:spAutoFit/>
            </a:bodyPr>
            <a:lstStyle/>
            <a:p>
              <a:pPr algn="ctr"/>
              <a:r>
                <a:rPr lang="ja-JP" altLang="en-US" sz="1200" b="1" i="0">
                  <a:effectLst/>
                  <a:latin typeface="Meiryo" panose="020B0604030504040204" pitchFamily="34" charset="-128"/>
                  <a:ea typeface="Meiryo" panose="020B0604030504040204" pitchFamily="34" charset="-128"/>
                </a:rPr>
                <a:t>初期値</a:t>
              </a:r>
              <a:r>
                <a:rPr lang="en-US" altLang="ja-JP" sz="1200" b="1" i="0" dirty="0">
                  <a:effectLst/>
                  <a:latin typeface="Meiryo" panose="020B0604030504040204" pitchFamily="34" charset="-128"/>
                  <a:ea typeface="Meiryo" panose="020B0604030504040204" pitchFamily="34" charset="-128"/>
                </a:rPr>
                <a:t> 0</a:t>
              </a:r>
              <a:r>
                <a:rPr lang="en-US" altLang="ja-JP" sz="1200" dirty="0">
                  <a:latin typeface="Meiryo" panose="020B0604030504040204" pitchFamily="34" charset="-128"/>
                  <a:ea typeface="Meiryo" panose="020B0604030504040204" pitchFamily="34" charset="-128"/>
                </a:rPr>
                <a:t> </a:t>
              </a:r>
              <a:r>
                <a:rPr lang="ja-JP" altLang="en-US" sz="1200" b="0" i="0">
                  <a:effectLst/>
                  <a:latin typeface="Meiryo" panose="020B0604030504040204" pitchFamily="34" charset="-128"/>
                  <a:ea typeface="Meiryo" panose="020B0604030504040204" pitchFamily="34" charset="-128"/>
                </a:rPr>
                <a:t>の量子ビットを複数のゲートで操作し、測定されたときに、</a:t>
              </a:r>
              <a:r>
                <a:rPr lang="ja-JP" altLang="en-US" sz="1200">
                  <a:latin typeface="Meiryo" panose="020B0604030504040204" pitchFamily="34" charset="-128"/>
                  <a:ea typeface="Meiryo" panose="020B0604030504040204" pitchFamily="34" charset="-128"/>
                </a:rPr>
                <a:t>特定の</a:t>
              </a:r>
              <a:r>
                <a:rPr lang="ja-JP" altLang="en-US" sz="1200" b="0" i="0">
                  <a:effectLst/>
                  <a:latin typeface="Meiryo" panose="020B0604030504040204" pitchFamily="34" charset="-128"/>
                  <a:ea typeface="Meiryo" panose="020B0604030504040204" pitchFamily="34" charset="-128"/>
                </a:rPr>
                <a:t>量子ビットが</a:t>
              </a:r>
              <a:r>
                <a:rPr lang="en-US" altLang="ja-JP" sz="1200" b="0" i="0" dirty="0">
                  <a:effectLst/>
                  <a:latin typeface="Meiryo" panose="020B0604030504040204" pitchFamily="34" charset="-128"/>
                  <a:ea typeface="Meiryo" panose="020B0604030504040204" pitchFamily="34" charset="-128"/>
                </a:rPr>
                <a:t>0</a:t>
              </a:r>
              <a:r>
                <a:rPr lang="ja-JP" altLang="en-US" sz="1200">
                  <a:latin typeface="Meiryo" panose="020B0604030504040204" pitchFamily="34" charset="-128"/>
                  <a:ea typeface="Meiryo" panose="020B0604030504040204" pitchFamily="34" charset="-128"/>
                </a:rPr>
                <a:t>／</a:t>
              </a:r>
              <a:r>
                <a:rPr lang="en-US" altLang="ja-JP" sz="1200" b="0" i="0" dirty="0">
                  <a:effectLst/>
                  <a:latin typeface="Meiryo" panose="020B0604030504040204" pitchFamily="34" charset="-128"/>
                  <a:ea typeface="Meiryo" panose="020B0604030504040204" pitchFamily="34" charset="-128"/>
                </a:rPr>
                <a:t>1</a:t>
              </a:r>
              <a:r>
                <a:rPr lang="ja-JP" altLang="en-US" sz="1200" b="0" i="0">
                  <a:effectLst/>
                  <a:latin typeface="Meiryo" panose="020B0604030504040204" pitchFamily="34" charset="-128"/>
                  <a:ea typeface="Meiryo" panose="020B0604030504040204" pitchFamily="34" charset="-128"/>
                </a:rPr>
                <a:t>になるよう回路を作る。</a:t>
              </a:r>
              <a:endParaRPr lang="ja-JP" altLang="en-US" sz="1200">
                <a:latin typeface="Meiryo" panose="020B0604030504040204" pitchFamily="34" charset="-128"/>
                <a:ea typeface="Meiryo" panose="020B0604030504040204" pitchFamily="34" charset="-128"/>
              </a:endParaRPr>
            </a:p>
          </p:txBody>
        </p:sp>
        <p:sp>
          <p:nvSpPr>
            <p:cNvPr id="180" name="テキスト ボックス 179">
              <a:extLst>
                <a:ext uri="{FF2B5EF4-FFF2-40B4-BE49-F238E27FC236}">
                  <a16:creationId xmlns:a16="http://schemas.microsoft.com/office/drawing/2014/main" id="{E82E88B3-63EE-24B9-238F-72046D67E276}"/>
                </a:ext>
              </a:extLst>
            </p:cNvPr>
            <p:cNvSpPr txBox="1"/>
            <p:nvPr/>
          </p:nvSpPr>
          <p:spPr>
            <a:xfrm>
              <a:off x="389257" y="3889318"/>
              <a:ext cx="8365486" cy="338554"/>
            </a:xfrm>
            <a:prstGeom prst="rect">
              <a:avLst/>
            </a:prstGeom>
            <a:noFill/>
          </p:spPr>
          <p:txBody>
            <a:bodyPr wrap="square">
              <a:spAutoFit/>
            </a:bodyPr>
            <a:lstStyle/>
            <a:p>
              <a:pPr algn="ctr"/>
              <a:r>
                <a:rPr lang="ja-JP" altLang="en-US" sz="1600" b="1" i="0">
                  <a:solidFill>
                    <a:schemeClr val="accent4">
                      <a:lumMod val="75000"/>
                    </a:schemeClr>
                  </a:solidFill>
                  <a:effectLst/>
                  <a:latin typeface="Meiryo" panose="020B0604030504040204" pitchFamily="34" charset="-128"/>
                  <a:ea typeface="Meiryo" panose="020B0604030504040204" pitchFamily="34" charset="-128"/>
                </a:rPr>
                <a:t>量子アルゴリズム</a:t>
              </a:r>
              <a:r>
                <a:rPr lang="ja-JP" altLang="en-US" sz="1600" i="0">
                  <a:solidFill>
                    <a:schemeClr val="accent4">
                      <a:lumMod val="75000"/>
                    </a:schemeClr>
                  </a:solidFill>
                  <a:effectLst/>
                  <a:latin typeface="Meiryo" panose="020B0604030504040204" pitchFamily="34" charset="-128"/>
                  <a:ea typeface="Meiryo" panose="020B0604030504040204" pitchFamily="34" charset="-128"/>
                </a:rPr>
                <a:t>：目的の結果を導くための量子ゲートの組合せ（</a:t>
              </a:r>
              <a:r>
                <a:rPr lang="ja-JP" altLang="en-US" sz="1600" b="1" i="0">
                  <a:solidFill>
                    <a:schemeClr val="accent4">
                      <a:lumMod val="75000"/>
                    </a:schemeClr>
                  </a:solidFill>
                  <a:effectLst/>
                  <a:latin typeface="Meiryo" panose="020B0604030504040204" pitchFamily="34" charset="-128"/>
                  <a:ea typeface="Meiryo" panose="020B0604030504040204" pitchFamily="34" charset="-128"/>
                </a:rPr>
                <a:t>量子回路）</a:t>
              </a:r>
              <a:r>
                <a:rPr lang="ja-JP" altLang="en-US" sz="1600" i="0">
                  <a:solidFill>
                    <a:schemeClr val="accent4">
                      <a:lumMod val="75000"/>
                    </a:schemeClr>
                  </a:solidFill>
                  <a:effectLst/>
                  <a:latin typeface="Meiryo" panose="020B0604030504040204" pitchFamily="34" charset="-128"/>
                  <a:ea typeface="Meiryo" panose="020B0604030504040204" pitchFamily="34" charset="-128"/>
                </a:rPr>
                <a:t>のこと</a:t>
              </a:r>
              <a:endParaRPr lang="ja-JP" altLang="en-US" sz="1600">
                <a:solidFill>
                  <a:schemeClr val="accent4">
                    <a:lumMod val="75000"/>
                  </a:schemeClr>
                </a:solidFill>
                <a:latin typeface="Meiryo" panose="020B0604030504040204" pitchFamily="34" charset="-128"/>
                <a:ea typeface="Meiryo" panose="020B0604030504040204" pitchFamily="34" charset="-128"/>
              </a:endParaRPr>
            </a:p>
          </p:txBody>
        </p:sp>
      </p:grpSp>
      <p:sp>
        <p:nvSpPr>
          <p:cNvPr id="182" name="楕円 7">
            <a:extLst>
              <a:ext uri="{FF2B5EF4-FFF2-40B4-BE49-F238E27FC236}">
                <a16:creationId xmlns:a16="http://schemas.microsoft.com/office/drawing/2014/main" id="{46514CF4-EB8A-0533-D70B-A098472EE00A}"/>
              </a:ext>
            </a:extLst>
          </p:cNvPr>
          <p:cNvSpPr/>
          <p:nvPr/>
        </p:nvSpPr>
        <p:spPr>
          <a:xfrm>
            <a:off x="6088680" y="4345289"/>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83" name="楕円 6">
            <a:extLst>
              <a:ext uri="{FF2B5EF4-FFF2-40B4-BE49-F238E27FC236}">
                <a16:creationId xmlns:a16="http://schemas.microsoft.com/office/drawing/2014/main" id="{4BA9D822-137E-AF7C-504E-AF64930767DE}"/>
              </a:ext>
            </a:extLst>
          </p:cNvPr>
          <p:cNvSpPr/>
          <p:nvPr/>
        </p:nvSpPr>
        <p:spPr>
          <a:xfrm>
            <a:off x="6088680" y="4345288"/>
            <a:ext cx="322700" cy="337832"/>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84" name="楕円 7">
            <a:extLst>
              <a:ext uri="{FF2B5EF4-FFF2-40B4-BE49-F238E27FC236}">
                <a16:creationId xmlns:a16="http://schemas.microsoft.com/office/drawing/2014/main" id="{94C9762E-B614-AFC0-40D1-0C429A7AFC42}"/>
              </a:ext>
            </a:extLst>
          </p:cNvPr>
          <p:cNvSpPr/>
          <p:nvPr/>
        </p:nvSpPr>
        <p:spPr>
          <a:xfrm>
            <a:off x="6084168" y="4797896"/>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85" name="楕円 6">
            <a:extLst>
              <a:ext uri="{FF2B5EF4-FFF2-40B4-BE49-F238E27FC236}">
                <a16:creationId xmlns:a16="http://schemas.microsoft.com/office/drawing/2014/main" id="{2BA6D24F-028E-2702-9936-3B93768B22DC}"/>
              </a:ext>
            </a:extLst>
          </p:cNvPr>
          <p:cNvSpPr/>
          <p:nvPr/>
        </p:nvSpPr>
        <p:spPr>
          <a:xfrm>
            <a:off x="6084168" y="4797895"/>
            <a:ext cx="322700" cy="337832"/>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86" name="楕円 7">
            <a:extLst>
              <a:ext uri="{FF2B5EF4-FFF2-40B4-BE49-F238E27FC236}">
                <a16:creationId xmlns:a16="http://schemas.microsoft.com/office/drawing/2014/main" id="{FF6980CE-C151-3BA4-F6A1-7467BF29DDEB}"/>
              </a:ext>
            </a:extLst>
          </p:cNvPr>
          <p:cNvSpPr/>
          <p:nvPr/>
        </p:nvSpPr>
        <p:spPr>
          <a:xfrm>
            <a:off x="6084168" y="5268677"/>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87" name="楕円 6">
            <a:extLst>
              <a:ext uri="{FF2B5EF4-FFF2-40B4-BE49-F238E27FC236}">
                <a16:creationId xmlns:a16="http://schemas.microsoft.com/office/drawing/2014/main" id="{5483FFDF-2470-8473-45D1-951114EF36F8}"/>
              </a:ext>
            </a:extLst>
          </p:cNvPr>
          <p:cNvSpPr/>
          <p:nvPr/>
        </p:nvSpPr>
        <p:spPr>
          <a:xfrm>
            <a:off x="6084168" y="5266978"/>
            <a:ext cx="322700" cy="337832"/>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88" name="楕円 7">
            <a:extLst>
              <a:ext uri="{FF2B5EF4-FFF2-40B4-BE49-F238E27FC236}">
                <a16:creationId xmlns:a16="http://schemas.microsoft.com/office/drawing/2014/main" id="{8B1BB549-0148-053B-8CD9-CF2DD54C4C5C}"/>
              </a:ext>
            </a:extLst>
          </p:cNvPr>
          <p:cNvSpPr/>
          <p:nvPr/>
        </p:nvSpPr>
        <p:spPr>
          <a:xfrm>
            <a:off x="6091509" y="5734799"/>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89" name="楕円 6">
            <a:extLst>
              <a:ext uri="{FF2B5EF4-FFF2-40B4-BE49-F238E27FC236}">
                <a16:creationId xmlns:a16="http://schemas.microsoft.com/office/drawing/2014/main" id="{18C4685B-7399-210B-C7BC-61A24B080E53}"/>
              </a:ext>
            </a:extLst>
          </p:cNvPr>
          <p:cNvSpPr/>
          <p:nvPr/>
        </p:nvSpPr>
        <p:spPr>
          <a:xfrm>
            <a:off x="6094278" y="5734288"/>
            <a:ext cx="322700" cy="337832"/>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90" name="テキスト ボックス 189">
            <a:extLst>
              <a:ext uri="{FF2B5EF4-FFF2-40B4-BE49-F238E27FC236}">
                <a16:creationId xmlns:a16="http://schemas.microsoft.com/office/drawing/2014/main" id="{90029CCB-A946-E56E-7A16-48E002217C38}"/>
              </a:ext>
            </a:extLst>
          </p:cNvPr>
          <p:cNvSpPr txBox="1"/>
          <p:nvPr/>
        </p:nvSpPr>
        <p:spPr>
          <a:xfrm>
            <a:off x="4542328" y="1434430"/>
            <a:ext cx="4111330" cy="276999"/>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量子ゲートの例：</a:t>
            </a:r>
          </a:p>
        </p:txBody>
      </p:sp>
      <p:grpSp>
        <p:nvGrpSpPr>
          <p:cNvPr id="203" name="グループ化 202">
            <a:extLst>
              <a:ext uri="{FF2B5EF4-FFF2-40B4-BE49-F238E27FC236}">
                <a16:creationId xmlns:a16="http://schemas.microsoft.com/office/drawing/2014/main" id="{B9AFA16A-387F-A5FE-1C80-777441D6B0FD}"/>
              </a:ext>
            </a:extLst>
          </p:cNvPr>
          <p:cNvGrpSpPr/>
          <p:nvPr/>
        </p:nvGrpSpPr>
        <p:grpSpPr>
          <a:xfrm>
            <a:off x="4932040" y="2723385"/>
            <a:ext cx="367381" cy="496544"/>
            <a:chOff x="5068715" y="2507361"/>
            <a:chExt cx="367381" cy="496544"/>
          </a:xfrm>
        </p:grpSpPr>
        <p:sp>
          <p:nvSpPr>
            <p:cNvPr id="130" name="円/楕円 129">
              <a:extLst>
                <a:ext uri="{FF2B5EF4-FFF2-40B4-BE49-F238E27FC236}">
                  <a16:creationId xmlns:a16="http://schemas.microsoft.com/office/drawing/2014/main" id="{AD690999-6899-E8E3-FF00-65666AF4A047}"/>
                </a:ext>
              </a:extLst>
            </p:cNvPr>
            <p:cNvSpPr/>
            <p:nvPr/>
          </p:nvSpPr>
          <p:spPr>
            <a:xfrm>
              <a:off x="5162086" y="2507361"/>
              <a:ext cx="157962" cy="157962"/>
            </a:xfrm>
            <a:prstGeom prst="ellipse">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円/楕円 190">
              <a:extLst>
                <a:ext uri="{FF2B5EF4-FFF2-40B4-BE49-F238E27FC236}">
                  <a16:creationId xmlns:a16="http://schemas.microsoft.com/office/drawing/2014/main" id="{C17F6C43-CCE4-3A85-DB63-F2C291A71B8F}"/>
                </a:ext>
              </a:extLst>
            </p:cNvPr>
            <p:cNvSpPr/>
            <p:nvPr/>
          </p:nvSpPr>
          <p:spPr>
            <a:xfrm>
              <a:off x="5140915" y="2803601"/>
              <a:ext cx="200304" cy="200304"/>
            </a:xfrm>
            <a:prstGeom prst="ellipse">
              <a:avLst/>
            </a:prstGeom>
            <a:solidFill>
              <a:schemeClr val="bg1"/>
            </a:solidFill>
            <a:ln w="127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400"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cxnSp>
          <p:nvCxnSpPr>
            <p:cNvPr id="192" name="直線コネクタ 191">
              <a:extLst>
                <a:ext uri="{FF2B5EF4-FFF2-40B4-BE49-F238E27FC236}">
                  <a16:creationId xmlns:a16="http://schemas.microsoft.com/office/drawing/2014/main" id="{80061267-654D-3D40-D5B1-83D02C4B93F1}"/>
                </a:ext>
              </a:extLst>
            </p:cNvPr>
            <p:cNvCxnSpPr>
              <a:cxnSpLocks/>
            </p:cNvCxnSpPr>
            <p:nvPr/>
          </p:nvCxnSpPr>
          <p:spPr>
            <a:xfrm>
              <a:off x="5068715" y="2903753"/>
              <a:ext cx="367381"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3" name="直線コネクタ 192">
              <a:extLst>
                <a:ext uri="{FF2B5EF4-FFF2-40B4-BE49-F238E27FC236}">
                  <a16:creationId xmlns:a16="http://schemas.microsoft.com/office/drawing/2014/main" id="{BE1D472A-F6A6-A97E-8721-B32DAA9A147C}"/>
                </a:ext>
              </a:extLst>
            </p:cNvPr>
            <p:cNvCxnSpPr>
              <a:cxnSpLocks/>
              <a:stCxn id="130" idx="4"/>
              <a:endCxn id="191" idx="4"/>
            </p:cNvCxnSpPr>
            <p:nvPr/>
          </p:nvCxnSpPr>
          <p:spPr>
            <a:xfrm>
              <a:off x="5241067" y="2665323"/>
              <a:ext cx="0" cy="338582"/>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6" name="直線コネクタ 195">
              <a:extLst>
                <a:ext uri="{FF2B5EF4-FFF2-40B4-BE49-F238E27FC236}">
                  <a16:creationId xmlns:a16="http://schemas.microsoft.com/office/drawing/2014/main" id="{1E531976-AE36-6BA4-89BE-1F85EA033EDF}"/>
                </a:ext>
              </a:extLst>
            </p:cNvPr>
            <p:cNvCxnSpPr>
              <a:cxnSpLocks/>
            </p:cNvCxnSpPr>
            <p:nvPr/>
          </p:nvCxnSpPr>
          <p:spPr>
            <a:xfrm>
              <a:off x="5068715" y="2592981"/>
              <a:ext cx="367381"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06" name="グループ化 205">
            <a:extLst>
              <a:ext uri="{FF2B5EF4-FFF2-40B4-BE49-F238E27FC236}">
                <a16:creationId xmlns:a16="http://schemas.microsoft.com/office/drawing/2014/main" id="{55CC85B8-7AE1-95FF-AA65-91F7DB0689AC}"/>
              </a:ext>
            </a:extLst>
          </p:cNvPr>
          <p:cNvGrpSpPr/>
          <p:nvPr/>
        </p:nvGrpSpPr>
        <p:grpSpPr>
          <a:xfrm>
            <a:off x="348026" y="1057157"/>
            <a:ext cx="4142223" cy="1195570"/>
            <a:chOff x="348026" y="1057157"/>
            <a:chExt cx="4142223" cy="1195570"/>
          </a:xfrm>
        </p:grpSpPr>
        <p:cxnSp>
          <p:nvCxnSpPr>
            <p:cNvPr id="20" name="直線コネクタ 19">
              <a:extLst>
                <a:ext uri="{FF2B5EF4-FFF2-40B4-BE49-F238E27FC236}">
                  <a16:creationId xmlns:a16="http://schemas.microsoft.com/office/drawing/2014/main" id="{6F8DA253-9C0B-B3D4-151B-0A7CFD8A6F89}"/>
                </a:ext>
              </a:extLst>
            </p:cNvPr>
            <p:cNvCxnSpPr>
              <a:cxnSpLocks/>
              <a:stCxn id="16" idx="3"/>
              <a:endCxn id="18" idx="1"/>
            </p:cNvCxnSpPr>
            <p:nvPr/>
          </p:nvCxnSpPr>
          <p:spPr>
            <a:xfrm flipV="1">
              <a:off x="1274311" y="1622181"/>
              <a:ext cx="2277740" cy="6449"/>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テキスト ボックス 15">
              <a:extLst>
                <a:ext uri="{FF2B5EF4-FFF2-40B4-BE49-F238E27FC236}">
                  <a16:creationId xmlns:a16="http://schemas.microsoft.com/office/drawing/2014/main" id="{8371C3F5-4DAA-1A73-CD4B-CB2116B0EF75}"/>
                </a:ext>
              </a:extLst>
            </p:cNvPr>
            <p:cNvSpPr txBox="1"/>
            <p:nvPr/>
          </p:nvSpPr>
          <p:spPr>
            <a:xfrm>
              <a:off x="611561" y="1490130"/>
              <a:ext cx="662750" cy="276999"/>
            </a:xfrm>
            <a:prstGeom prst="rect">
              <a:avLst/>
            </a:prstGeom>
            <a:noFill/>
          </p:spPr>
          <p:txBody>
            <a:bodyPr wrap="square" rtlCol="0">
              <a:spAutoFit/>
            </a:bodyPr>
            <a:lstStyle/>
            <a:p>
              <a:r>
                <a:rPr kumimoji="1" lang="ja-JP" altLang="en-US" sz="1200">
                  <a:latin typeface="Aharoni" panose="02010803020104030203" pitchFamily="2" charset="-79"/>
                  <a:cs typeface="Aharoni" panose="02010803020104030203" pitchFamily="2" charset="-79"/>
                </a:rPr>
                <a:t>｜０＞</a:t>
              </a:r>
            </a:p>
          </p:txBody>
        </p:sp>
        <p:sp>
          <p:nvSpPr>
            <p:cNvPr id="17" name="正方形/長方形 16">
              <a:extLst>
                <a:ext uri="{FF2B5EF4-FFF2-40B4-BE49-F238E27FC236}">
                  <a16:creationId xmlns:a16="http://schemas.microsoft.com/office/drawing/2014/main" id="{98BB5337-5AEA-499D-F194-48C8E052276A}"/>
                </a:ext>
              </a:extLst>
            </p:cNvPr>
            <p:cNvSpPr/>
            <p:nvPr/>
          </p:nvSpPr>
          <p:spPr>
            <a:xfrm>
              <a:off x="2337842" y="1478636"/>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H</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30" name="グループ化 29">
              <a:extLst>
                <a:ext uri="{FF2B5EF4-FFF2-40B4-BE49-F238E27FC236}">
                  <a16:creationId xmlns:a16="http://schemas.microsoft.com/office/drawing/2014/main" id="{F67DB823-1B2D-0219-33A4-73CB0F66C87C}"/>
                </a:ext>
              </a:extLst>
            </p:cNvPr>
            <p:cNvGrpSpPr/>
            <p:nvPr/>
          </p:nvGrpSpPr>
          <p:grpSpPr>
            <a:xfrm>
              <a:off x="3552051" y="1472880"/>
              <a:ext cx="285050" cy="298601"/>
              <a:chOff x="3837101" y="2955324"/>
              <a:chExt cx="432048" cy="452587"/>
            </a:xfrm>
          </p:grpSpPr>
          <p:sp>
            <p:nvSpPr>
              <p:cNvPr id="18" name="正方形/長方形 17">
                <a:extLst>
                  <a:ext uri="{FF2B5EF4-FFF2-40B4-BE49-F238E27FC236}">
                    <a16:creationId xmlns:a16="http://schemas.microsoft.com/office/drawing/2014/main" id="{8550D5F5-A19F-7078-B08C-59B0D6582DAE}"/>
                  </a:ext>
                </a:extLst>
              </p:cNvPr>
              <p:cNvSpPr/>
              <p:nvPr/>
            </p:nvSpPr>
            <p:spPr>
              <a:xfrm>
                <a:off x="3837101" y="2955324"/>
                <a:ext cx="432048" cy="452587"/>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grpSp>
            <p:nvGrpSpPr>
              <p:cNvPr id="29" name="グループ化 28">
                <a:extLst>
                  <a:ext uri="{FF2B5EF4-FFF2-40B4-BE49-F238E27FC236}">
                    <a16:creationId xmlns:a16="http://schemas.microsoft.com/office/drawing/2014/main" id="{6B7E174A-B7C2-ECE4-A5F6-F0C86744F53D}"/>
                  </a:ext>
                </a:extLst>
              </p:cNvPr>
              <p:cNvGrpSpPr/>
              <p:nvPr/>
            </p:nvGrpSpPr>
            <p:grpSpPr>
              <a:xfrm>
                <a:off x="3911582" y="3089371"/>
                <a:ext cx="283086" cy="283086"/>
                <a:chOff x="6300192" y="4941168"/>
                <a:chExt cx="914400" cy="914400"/>
              </a:xfrm>
            </p:grpSpPr>
            <p:sp>
              <p:nvSpPr>
                <p:cNvPr id="23" name="アーチ 22">
                  <a:extLst>
                    <a:ext uri="{FF2B5EF4-FFF2-40B4-BE49-F238E27FC236}">
                      <a16:creationId xmlns:a16="http://schemas.microsoft.com/office/drawing/2014/main" id="{097021CF-FF01-9E93-F94F-3964DDF5F276}"/>
                    </a:ext>
                  </a:extLst>
                </p:cNvPr>
                <p:cNvSpPr/>
                <p:nvPr/>
              </p:nvSpPr>
              <p:spPr>
                <a:xfrm>
                  <a:off x="6300192" y="4941168"/>
                  <a:ext cx="914400" cy="914400"/>
                </a:xfrm>
                <a:prstGeom prst="blockArc">
                  <a:avLst>
                    <a:gd name="adj1" fmla="val 10800000"/>
                    <a:gd name="adj2" fmla="val 59010"/>
                    <a:gd name="adj3" fmla="val 6197"/>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 name="直線コネクタ 23">
                  <a:extLst>
                    <a:ext uri="{FF2B5EF4-FFF2-40B4-BE49-F238E27FC236}">
                      <a16:creationId xmlns:a16="http://schemas.microsoft.com/office/drawing/2014/main" id="{9E8AC468-34FE-8D7B-524F-82E0198BFB55}"/>
                    </a:ext>
                  </a:extLst>
                </p:cNvPr>
                <p:cNvCxnSpPr>
                  <a:cxnSpLocks/>
                </p:cNvCxnSpPr>
                <p:nvPr/>
              </p:nvCxnSpPr>
              <p:spPr>
                <a:xfrm flipV="1">
                  <a:off x="6757392" y="4941168"/>
                  <a:ext cx="406896" cy="4572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34" name="テキスト ボックス 33">
              <a:extLst>
                <a:ext uri="{FF2B5EF4-FFF2-40B4-BE49-F238E27FC236}">
                  <a16:creationId xmlns:a16="http://schemas.microsoft.com/office/drawing/2014/main" id="{6D809026-DA65-992D-1D1E-919EA24A534D}"/>
                </a:ext>
              </a:extLst>
            </p:cNvPr>
            <p:cNvSpPr txBox="1"/>
            <p:nvPr/>
          </p:nvSpPr>
          <p:spPr>
            <a:xfrm>
              <a:off x="348026" y="1063539"/>
              <a:ext cx="1326831" cy="400110"/>
            </a:xfrm>
            <a:prstGeom prst="rect">
              <a:avLst/>
            </a:prstGeom>
            <a:noFill/>
          </p:spPr>
          <p:txBody>
            <a:bodyPr wrap="square">
              <a:spAutoFit/>
            </a:bodyPr>
            <a:lstStyle/>
            <a:p>
              <a:pPr algn="ctr"/>
              <a:r>
                <a:rPr lang="ja-JP" altLang="en-US" sz="1000">
                  <a:latin typeface="Meiryo" panose="020B0604030504040204" pitchFamily="34" charset="-128"/>
                  <a:ea typeface="Meiryo" panose="020B0604030504040204" pitchFamily="34" charset="-128"/>
                </a:rPr>
                <a:t>計算前の初期状態</a:t>
              </a:r>
              <a:endParaRPr lang="en-US" altLang="ja-JP" sz="1000" dirty="0">
                <a:latin typeface="Meiryo" panose="020B0604030504040204" pitchFamily="34" charset="-128"/>
                <a:ea typeface="Meiryo" panose="020B0604030504040204" pitchFamily="34" charset="-128"/>
              </a:endParaRPr>
            </a:p>
            <a:p>
              <a:pPr algn="ctr"/>
              <a:r>
                <a:rPr lang="ja-JP" altLang="en-US" sz="1000">
                  <a:latin typeface="Meiryo" panose="020B0604030504040204" pitchFamily="34" charset="-128"/>
                  <a:ea typeface="Meiryo" panose="020B0604030504040204" pitchFamily="34" charset="-128"/>
                </a:rPr>
                <a:t>量子ビットが</a:t>
              </a:r>
              <a:r>
                <a:rPr lang="en-US" altLang="ja-JP" sz="1000" dirty="0">
                  <a:latin typeface="Meiryo" panose="020B0604030504040204" pitchFamily="34" charset="-128"/>
                  <a:ea typeface="Meiryo" panose="020B0604030504040204" pitchFamily="34" charset="-128"/>
                </a:rPr>
                <a:t>  </a:t>
              </a:r>
              <a:r>
                <a:rPr lang="ja-JP" altLang="en-US" sz="1000" b="1">
                  <a:latin typeface="Meiryo" panose="020B0604030504040204" pitchFamily="34" charset="-128"/>
                  <a:ea typeface="Meiryo" panose="020B0604030504040204" pitchFamily="34" charset="-128"/>
                </a:rPr>
                <a:t>0</a:t>
              </a:r>
            </a:p>
          </p:txBody>
        </p:sp>
        <p:sp>
          <p:nvSpPr>
            <p:cNvPr id="35" name="テキスト ボックス 34">
              <a:extLst>
                <a:ext uri="{FF2B5EF4-FFF2-40B4-BE49-F238E27FC236}">
                  <a16:creationId xmlns:a16="http://schemas.microsoft.com/office/drawing/2014/main" id="{4E46FD4C-916C-29CA-7F9F-090C446A4013}"/>
                </a:ext>
              </a:extLst>
            </p:cNvPr>
            <p:cNvSpPr txBox="1"/>
            <p:nvPr/>
          </p:nvSpPr>
          <p:spPr>
            <a:xfrm>
              <a:off x="1665110" y="1058240"/>
              <a:ext cx="1630513" cy="400110"/>
            </a:xfrm>
            <a:prstGeom prst="rect">
              <a:avLst/>
            </a:prstGeom>
            <a:noFill/>
          </p:spPr>
          <p:txBody>
            <a:bodyPr wrap="square">
              <a:spAutoFit/>
            </a:bodyPr>
            <a:lstStyle/>
            <a:p>
              <a:pPr algn="ctr"/>
              <a:r>
                <a:rPr lang="ja-JP" altLang="en-US" sz="1000">
                  <a:latin typeface="Meiryo" panose="020B0604030504040204" pitchFamily="34" charset="-128"/>
                  <a:ea typeface="Meiryo" panose="020B0604030504040204" pitchFamily="34" charset="-128"/>
                </a:rPr>
                <a:t>初期状態</a:t>
              </a:r>
              <a:r>
                <a:rPr lang="en-US" altLang="ja-JP" sz="1000" dirty="0">
                  <a:latin typeface="Meiryo" panose="020B0604030504040204" pitchFamily="34" charset="-128"/>
                  <a:ea typeface="Meiryo" panose="020B0604030504040204" pitchFamily="34" charset="-128"/>
                </a:rPr>
                <a:t> </a:t>
              </a:r>
              <a:r>
                <a:rPr lang="ja-JP" altLang="en-US" sz="1000" b="1">
                  <a:latin typeface="Meiryo" panose="020B0604030504040204" pitchFamily="34" charset="-128"/>
                  <a:ea typeface="Meiryo" panose="020B0604030504040204" pitchFamily="34" charset="-128"/>
                </a:rPr>
                <a:t>0</a:t>
              </a:r>
              <a:r>
                <a:rPr lang="en-US" altLang="ja-JP" sz="1000" b="1" dirty="0">
                  <a:latin typeface="Meiryo" panose="020B0604030504040204" pitchFamily="34" charset="-128"/>
                  <a:ea typeface="Meiryo" panose="020B0604030504040204" pitchFamily="34" charset="-128"/>
                </a:rPr>
                <a:t> </a:t>
              </a:r>
              <a:r>
                <a:rPr lang="ja-JP" altLang="en-US" sz="1000">
                  <a:latin typeface="Meiryo" panose="020B0604030504040204" pitchFamily="34" charset="-128"/>
                  <a:ea typeface="Meiryo" panose="020B0604030504040204" pitchFamily="34" charset="-128"/>
                </a:rPr>
                <a:t>を</a:t>
              </a:r>
              <a:r>
                <a:rPr lang="en-US" altLang="ja-JP" sz="1000" b="1" dirty="0">
                  <a:latin typeface="Meiryo" panose="020B0604030504040204" pitchFamily="34" charset="-128"/>
                  <a:ea typeface="Meiryo" panose="020B0604030504040204" pitchFamily="34" charset="-128"/>
                </a:rPr>
                <a:t>0/1</a:t>
              </a:r>
              <a:r>
                <a:rPr lang="ja-JP" altLang="en-US" sz="1000">
                  <a:latin typeface="Meiryo" panose="020B0604030504040204" pitchFamily="34" charset="-128"/>
                  <a:ea typeface="Meiryo" panose="020B0604030504040204" pitchFamily="34" charset="-128"/>
                </a:rPr>
                <a:t>の</a:t>
              </a:r>
              <a:endParaRPr lang="en-US" altLang="ja-JP" sz="1000" dirty="0">
                <a:latin typeface="Meiryo" panose="020B0604030504040204" pitchFamily="34" charset="-128"/>
                <a:ea typeface="Meiryo" panose="020B0604030504040204" pitchFamily="34" charset="-128"/>
              </a:endParaRPr>
            </a:p>
            <a:p>
              <a:pPr algn="ctr"/>
              <a:r>
                <a:rPr lang="ja-JP" altLang="en-US" sz="1000">
                  <a:latin typeface="Meiryo" panose="020B0604030504040204" pitchFamily="34" charset="-128"/>
                  <a:ea typeface="Meiryo" panose="020B0604030504040204" pitchFamily="34" charset="-128"/>
                </a:rPr>
                <a:t>重ね合わせ状態にする</a:t>
              </a:r>
            </a:p>
          </p:txBody>
        </p:sp>
        <p:sp>
          <p:nvSpPr>
            <p:cNvPr id="37" name="テキスト ボックス 36">
              <a:extLst>
                <a:ext uri="{FF2B5EF4-FFF2-40B4-BE49-F238E27FC236}">
                  <a16:creationId xmlns:a16="http://schemas.microsoft.com/office/drawing/2014/main" id="{59FFCCCA-258E-B533-5362-0530C2819A55}"/>
                </a:ext>
              </a:extLst>
            </p:cNvPr>
            <p:cNvSpPr txBox="1"/>
            <p:nvPr/>
          </p:nvSpPr>
          <p:spPr>
            <a:xfrm>
              <a:off x="3283599" y="1057157"/>
              <a:ext cx="817283" cy="400110"/>
            </a:xfrm>
            <a:prstGeom prst="rect">
              <a:avLst/>
            </a:prstGeom>
            <a:noFill/>
          </p:spPr>
          <p:txBody>
            <a:bodyPr wrap="square">
              <a:spAutoFit/>
            </a:bodyPr>
            <a:lstStyle/>
            <a:p>
              <a:pPr algn="ctr"/>
              <a:r>
                <a:rPr lang="ja-JP" altLang="en-US" sz="1000">
                  <a:latin typeface="Meiryo" panose="020B0604030504040204" pitchFamily="34" charset="-128"/>
                  <a:ea typeface="Meiryo" panose="020B0604030504040204" pitchFamily="34" charset="-128"/>
                </a:rPr>
                <a:t>結果を</a:t>
              </a:r>
              <a:endParaRPr lang="en-US" altLang="ja-JP" sz="1000" dirty="0">
                <a:latin typeface="Meiryo" panose="020B0604030504040204" pitchFamily="34" charset="-128"/>
                <a:ea typeface="Meiryo" panose="020B0604030504040204" pitchFamily="34" charset="-128"/>
              </a:endParaRPr>
            </a:p>
            <a:p>
              <a:pPr algn="ctr"/>
              <a:r>
                <a:rPr lang="ja-JP" altLang="en-US" sz="1000">
                  <a:latin typeface="Meiryo" panose="020B0604030504040204" pitchFamily="34" charset="-128"/>
                  <a:ea typeface="Meiryo" panose="020B0604030504040204" pitchFamily="34" charset="-128"/>
                </a:rPr>
                <a:t>測定する</a:t>
              </a:r>
            </a:p>
          </p:txBody>
        </p:sp>
        <p:sp>
          <p:nvSpPr>
            <p:cNvPr id="204" name="テキスト ボックス 203">
              <a:extLst>
                <a:ext uri="{FF2B5EF4-FFF2-40B4-BE49-F238E27FC236}">
                  <a16:creationId xmlns:a16="http://schemas.microsoft.com/office/drawing/2014/main" id="{44C1E00A-5032-C3EA-5175-E4022A42D065}"/>
                </a:ext>
              </a:extLst>
            </p:cNvPr>
            <p:cNvSpPr txBox="1"/>
            <p:nvPr/>
          </p:nvSpPr>
          <p:spPr>
            <a:xfrm>
              <a:off x="634251" y="1821840"/>
              <a:ext cx="3855998" cy="4308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アダマール・ゲート（重ね合わせる）を</a:t>
              </a:r>
              <a:r>
                <a:rPr lang="ja-JP" altLang="en-US" sz="1100" b="0" i="0">
                  <a:effectLst/>
                  <a:latin typeface="Meiryo" panose="020B0604030504040204" pitchFamily="34" charset="-128"/>
                  <a:ea typeface="Meiryo" panose="020B0604030504040204" pitchFamily="34" charset="-128"/>
                </a:rPr>
                <a:t>通すと、</a:t>
              </a:r>
              <a:r>
                <a:rPr lang="en-US" altLang="ja-JP" sz="1100" b="0" i="0" dirty="0">
                  <a:effectLst/>
                  <a:latin typeface="Meiryo" panose="020B0604030504040204" pitchFamily="34" charset="-128"/>
                  <a:ea typeface="Meiryo" panose="020B0604030504040204" pitchFamily="34" charset="-128"/>
                </a:rPr>
                <a:t>50</a:t>
              </a:r>
              <a:r>
                <a:rPr lang="ja-JP" altLang="en-US" sz="1100" b="0" i="0">
                  <a:effectLst/>
                  <a:latin typeface="Meiryo" panose="020B0604030504040204" pitchFamily="34" charset="-128"/>
                  <a:ea typeface="Meiryo" panose="020B0604030504040204" pitchFamily="34" charset="-128"/>
                </a:rPr>
                <a:t>％の確率で</a:t>
              </a:r>
              <a:r>
                <a:rPr lang="en-US" altLang="ja-JP" sz="1100" b="0" i="0" dirty="0">
                  <a:effectLst/>
                  <a:latin typeface="Meiryo" panose="020B0604030504040204" pitchFamily="34" charset="-128"/>
                  <a:ea typeface="Meiryo" panose="020B0604030504040204" pitchFamily="34" charset="-128"/>
                </a:rPr>
                <a:t>1</a:t>
              </a:r>
              <a:r>
                <a:rPr lang="ja-JP" altLang="en-US" sz="1100" b="0" i="0">
                  <a:effectLst/>
                  <a:latin typeface="Meiryo" panose="020B0604030504040204" pitchFamily="34" charset="-128"/>
                  <a:ea typeface="Meiryo" panose="020B0604030504040204" pitchFamily="34" charset="-128"/>
                </a:rPr>
                <a:t>または</a:t>
              </a:r>
              <a:r>
                <a:rPr lang="en-US" altLang="ja-JP" sz="1100" b="0" i="0" dirty="0">
                  <a:effectLst/>
                  <a:latin typeface="Meiryo" panose="020B0604030504040204" pitchFamily="34" charset="-128"/>
                  <a:ea typeface="Meiryo" panose="020B0604030504040204" pitchFamily="34" charset="-128"/>
                </a:rPr>
                <a:t>0</a:t>
              </a:r>
              <a:r>
                <a:rPr lang="ja-JP" altLang="en-US" sz="1100" b="0" i="0">
                  <a:effectLst/>
                  <a:latin typeface="Meiryo" panose="020B0604030504040204" pitchFamily="34" charset="-128"/>
                  <a:ea typeface="Meiryo" panose="020B0604030504040204" pitchFamily="34" charset="-128"/>
                </a:rPr>
                <a:t>の状態になる。</a:t>
              </a:r>
              <a:endParaRPr lang="ja-JP" altLang="en-US" sz="1100">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51336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anim calcmode="lin" valueType="num">
                                      <p:cBhvr additive="base">
                                        <p:cTn id="7" dur="500" fill="hold"/>
                                        <p:tgtEl>
                                          <p:spTgt spid="206"/>
                                        </p:tgtEl>
                                        <p:attrNameLst>
                                          <p:attrName>ppt_x</p:attrName>
                                        </p:attrNameLst>
                                      </p:cBhvr>
                                      <p:tavLst>
                                        <p:tav tm="0">
                                          <p:val>
                                            <p:strVal val="0-#ppt_w/2"/>
                                          </p:val>
                                        </p:tav>
                                        <p:tav tm="100000">
                                          <p:val>
                                            <p:strVal val="#ppt_x"/>
                                          </p:val>
                                        </p:tav>
                                      </p:tavLst>
                                    </p:anim>
                                    <p:anim calcmode="lin" valueType="num">
                                      <p:cBhvr additive="base">
                                        <p:cTn id="8" dur="500" fill="hold"/>
                                        <p:tgtEl>
                                          <p:spTgt spid="20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05"/>
                                        </p:tgtEl>
                                        <p:attrNameLst>
                                          <p:attrName>style.visibility</p:attrName>
                                        </p:attrNameLst>
                                      </p:cBhvr>
                                      <p:to>
                                        <p:strVal val="visible"/>
                                      </p:to>
                                    </p:set>
                                    <p:anim calcmode="lin" valueType="num">
                                      <p:cBhvr additive="base">
                                        <p:cTn id="13" dur="500" fill="hold"/>
                                        <p:tgtEl>
                                          <p:spTgt spid="205"/>
                                        </p:tgtEl>
                                        <p:attrNameLst>
                                          <p:attrName>ppt_x</p:attrName>
                                        </p:attrNameLst>
                                      </p:cBhvr>
                                      <p:tavLst>
                                        <p:tav tm="0">
                                          <p:val>
                                            <p:strVal val="0-#ppt_w/2"/>
                                          </p:val>
                                        </p:tav>
                                        <p:tav tm="100000">
                                          <p:val>
                                            <p:strVal val="#ppt_x"/>
                                          </p:val>
                                        </p:tav>
                                      </p:tavLst>
                                    </p:anim>
                                    <p:anim calcmode="lin" valueType="num">
                                      <p:cBhvr additive="base">
                                        <p:cTn id="14" dur="500" fill="hold"/>
                                        <p:tgtEl>
                                          <p:spTgt spid="20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1" nodeType="clickEffect">
                                  <p:stCondLst>
                                    <p:cond delay="0"/>
                                  </p:stCondLst>
                                  <p:childTnLst>
                                    <p:set>
                                      <p:cBhvr>
                                        <p:cTn id="18" dur="1" fill="hold">
                                          <p:stCondLst>
                                            <p:cond delay="0"/>
                                          </p:stCondLst>
                                        </p:cTn>
                                        <p:tgtEl>
                                          <p:spTgt spid="182"/>
                                        </p:tgtEl>
                                        <p:attrNameLst>
                                          <p:attrName>style.visibility</p:attrName>
                                        </p:attrNameLst>
                                      </p:cBhvr>
                                      <p:to>
                                        <p:strVal val="visible"/>
                                      </p:to>
                                    </p:set>
                                    <p:animEffect transition="in" filter="wipe(left)">
                                      <p:cBhvr>
                                        <p:cTn id="19" dur="500"/>
                                        <p:tgtEl>
                                          <p:spTgt spid="182"/>
                                        </p:tgtEl>
                                      </p:cBhvr>
                                    </p:animEffect>
                                  </p:childTnLst>
                                </p:cTn>
                              </p:par>
                              <p:par>
                                <p:cTn id="20" presetID="22" presetClass="entr" presetSubtype="8" fill="hold" grpId="1" nodeType="withEffect">
                                  <p:stCondLst>
                                    <p:cond delay="0"/>
                                  </p:stCondLst>
                                  <p:childTnLst>
                                    <p:set>
                                      <p:cBhvr>
                                        <p:cTn id="21" dur="1" fill="hold">
                                          <p:stCondLst>
                                            <p:cond delay="0"/>
                                          </p:stCondLst>
                                        </p:cTn>
                                        <p:tgtEl>
                                          <p:spTgt spid="183"/>
                                        </p:tgtEl>
                                        <p:attrNameLst>
                                          <p:attrName>style.visibility</p:attrName>
                                        </p:attrNameLst>
                                      </p:cBhvr>
                                      <p:to>
                                        <p:strVal val="visible"/>
                                      </p:to>
                                    </p:set>
                                    <p:animEffect transition="in" filter="wipe(left)">
                                      <p:cBhvr>
                                        <p:cTn id="22" dur="500"/>
                                        <p:tgtEl>
                                          <p:spTgt spid="183"/>
                                        </p:tgtEl>
                                      </p:cBhvr>
                                    </p:animEffect>
                                  </p:childTnLst>
                                </p:cTn>
                              </p:par>
                              <p:par>
                                <p:cTn id="23" presetID="22" presetClass="entr" presetSubtype="8" fill="hold" grpId="1" nodeType="withEffect">
                                  <p:stCondLst>
                                    <p:cond delay="0"/>
                                  </p:stCondLst>
                                  <p:childTnLst>
                                    <p:set>
                                      <p:cBhvr>
                                        <p:cTn id="24" dur="1" fill="hold">
                                          <p:stCondLst>
                                            <p:cond delay="0"/>
                                          </p:stCondLst>
                                        </p:cTn>
                                        <p:tgtEl>
                                          <p:spTgt spid="184"/>
                                        </p:tgtEl>
                                        <p:attrNameLst>
                                          <p:attrName>style.visibility</p:attrName>
                                        </p:attrNameLst>
                                      </p:cBhvr>
                                      <p:to>
                                        <p:strVal val="visible"/>
                                      </p:to>
                                    </p:set>
                                    <p:animEffect transition="in" filter="wipe(left)">
                                      <p:cBhvr>
                                        <p:cTn id="25" dur="500"/>
                                        <p:tgtEl>
                                          <p:spTgt spid="184"/>
                                        </p:tgtEl>
                                      </p:cBhvr>
                                    </p:animEffect>
                                  </p:childTnLst>
                                </p:cTn>
                              </p:par>
                              <p:par>
                                <p:cTn id="26" presetID="22" presetClass="entr" presetSubtype="8" fill="hold" grpId="1" nodeType="withEffect">
                                  <p:stCondLst>
                                    <p:cond delay="0"/>
                                  </p:stCondLst>
                                  <p:childTnLst>
                                    <p:set>
                                      <p:cBhvr>
                                        <p:cTn id="27" dur="1" fill="hold">
                                          <p:stCondLst>
                                            <p:cond delay="0"/>
                                          </p:stCondLst>
                                        </p:cTn>
                                        <p:tgtEl>
                                          <p:spTgt spid="185"/>
                                        </p:tgtEl>
                                        <p:attrNameLst>
                                          <p:attrName>style.visibility</p:attrName>
                                        </p:attrNameLst>
                                      </p:cBhvr>
                                      <p:to>
                                        <p:strVal val="visible"/>
                                      </p:to>
                                    </p:set>
                                    <p:animEffect transition="in" filter="wipe(left)">
                                      <p:cBhvr>
                                        <p:cTn id="28" dur="500"/>
                                        <p:tgtEl>
                                          <p:spTgt spid="185"/>
                                        </p:tgtEl>
                                      </p:cBhvr>
                                    </p:animEffect>
                                  </p:childTnLst>
                                </p:cTn>
                              </p:par>
                              <p:par>
                                <p:cTn id="29" presetID="22" presetClass="entr" presetSubtype="8" fill="hold" grpId="1" nodeType="withEffect">
                                  <p:stCondLst>
                                    <p:cond delay="0"/>
                                  </p:stCondLst>
                                  <p:childTnLst>
                                    <p:set>
                                      <p:cBhvr>
                                        <p:cTn id="30" dur="1" fill="hold">
                                          <p:stCondLst>
                                            <p:cond delay="0"/>
                                          </p:stCondLst>
                                        </p:cTn>
                                        <p:tgtEl>
                                          <p:spTgt spid="186"/>
                                        </p:tgtEl>
                                        <p:attrNameLst>
                                          <p:attrName>style.visibility</p:attrName>
                                        </p:attrNameLst>
                                      </p:cBhvr>
                                      <p:to>
                                        <p:strVal val="visible"/>
                                      </p:to>
                                    </p:set>
                                    <p:animEffect transition="in" filter="wipe(left)">
                                      <p:cBhvr>
                                        <p:cTn id="31" dur="500"/>
                                        <p:tgtEl>
                                          <p:spTgt spid="186"/>
                                        </p:tgtEl>
                                      </p:cBhvr>
                                    </p:animEffect>
                                  </p:childTnLst>
                                </p:cTn>
                              </p:par>
                              <p:par>
                                <p:cTn id="32" presetID="22" presetClass="entr" presetSubtype="8" fill="hold" grpId="1" nodeType="withEffect">
                                  <p:stCondLst>
                                    <p:cond delay="0"/>
                                  </p:stCondLst>
                                  <p:childTnLst>
                                    <p:set>
                                      <p:cBhvr>
                                        <p:cTn id="33" dur="1" fill="hold">
                                          <p:stCondLst>
                                            <p:cond delay="0"/>
                                          </p:stCondLst>
                                        </p:cTn>
                                        <p:tgtEl>
                                          <p:spTgt spid="187"/>
                                        </p:tgtEl>
                                        <p:attrNameLst>
                                          <p:attrName>style.visibility</p:attrName>
                                        </p:attrNameLst>
                                      </p:cBhvr>
                                      <p:to>
                                        <p:strVal val="visible"/>
                                      </p:to>
                                    </p:set>
                                    <p:animEffect transition="in" filter="wipe(left)">
                                      <p:cBhvr>
                                        <p:cTn id="34" dur="500"/>
                                        <p:tgtEl>
                                          <p:spTgt spid="187"/>
                                        </p:tgtEl>
                                      </p:cBhvr>
                                    </p:animEffect>
                                  </p:childTnLst>
                                </p:cTn>
                              </p:par>
                              <p:par>
                                <p:cTn id="35" presetID="22" presetClass="entr" presetSubtype="8" fill="hold" grpId="1" nodeType="withEffect">
                                  <p:stCondLst>
                                    <p:cond delay="0"/>
                                  </p:stCondLst>
                                  <p:childTnLst>
                                    <p:set>
                                      <p:cBhvr>
                                        <p:cTn id="36" dur="1" fill="hold">
                                          <p:stCondLst>
                                            <p:cond delay="0"/>
                                          </p:stCondLst>
                                        </p:cTn>
                                        <p:tgtEl>
                                          <p:spTgt spid="188"/>
                                        </p:tgtEl>
                                        <p:attrNameLst>
                                          <p:attrName>style.visibility</p:attrName>
                                        </p:attrNameLst>
                                      </p:cBhvr>
                                      <p:to>
                                        <p:strVal val="visible"/>
                                      </p:to>
                                    </p:set>
                                    <p:animEffect transition="in" filter="wipe(left)">
                                      <p:cBhvr>
                                        <p:cTn id="37" dur="500"/>
                                        <p:tgtEl>
                                          <p:spTgt spid="188"/>
                                        </p:tgtEl>
                                      </p:cBhvr>
                                    </p:animEffect>
                                  </p:childTnLst>
                                </p:cTn>
                              </p:par>
                              <p:par>
                                <p:cTn id="38" presetID="22" presetClass="entr" presetSubtype="8" fill="hold" grpId="1" nodeType="withEffect">
                                  <p:stCondLst>
                                    <p:cond delay="0"/>
                                  </p:stCondLst>
                                  <p:childTnLst>
                                    <p:set>
                                      <p:cBhvr>
                                        <p:cTn id="39" dur="1" fill="hold">
                                          <p:stCondLst>
                                            <p:cond delay="0"/>
                                          </p:stCondLst>
                                        </p:cTn>
                                        <p:tgtEl>
                                          <p:spTgt spid="189"/>
                                        </p:tgtEl>
                                        <p:attrNameLst>
                                          <p:attrName>style.visibility</p:attrName>
                                        </p:attrNameLst>
                                      </p:cBhvr>
                                      <p:to>
                                        <p:strVal val="visible"/>
                                      </p:to>
                                    </p:set>
                                    <p:animEffect transition="in" filter="wipe(left)">
                                      <p:cBhvr>
                                        <p:cTn id="40" dur="500"/>
                                        <p:tgtEl>
                                          <p:spTgt spid="189"/>
                                        </p:tgtEl>
                                      </p:cBhvr>
                                    </p:animEffect>
                                  </p:childTnLst>
                                </p:cTn>
                              </p:par>
                              <p:par>
                                <p:cTn id="41" presetID="22" presetClass="entr" presetSubtype="8" fill="hold" nodeType="withEffect">
                                  <p:stCondLst>
                                    <p:cond delay="0"/>
                                  </p:stCondLst>
                                  <p:childTnLst>
                                    <p:set>
                                      <p:cBhvr>
                                        <p:cTn id="42" dur="1" fill="hold">
                                          <p:stCondLst>
                                            <p:cond delay="0"/>
                                          </p:stCondLst>
                                        </p:cTn>
                                        <p:tgtEl>
                                          <p:spTgt spid="181"/>
                                        </p:tgtEl>
                                        <p:attrNameLst>
                                          <p:attrName>style.visibility</p:attrName>
                                        </p:attrNameLst>
                                      </p:cBhvr>
                                      <p:to>
                                        <p:strVal val="visible"/>
                                      </p:to>
                                    </p:set>
                                    <p:animEffect transition="in" filter="wipe(left)">
                                      <p:cBhvr>
                                        <p:cTn id="43" dur="500"/>
                                        <p:tgtEl>
                                          <p:spTgt spid="181"/>
                                        </p:tgtEl>
                                      </p:cBhvr>
                                    </p:animEffect>
                                  </p:childTnLst>
                                </p:cTn>
                              </p:par>
                              <p:par>
                                <p:cTn id="44" presetID="10" presetClass="entr" presetSubtype="0" repeatCount="indefinite" fill="hold" grpId="0" nodeType="withEffect">
                                  <p:stCondLst>
                                    <p:cond delay="0"/>
                                  </p:stCondLst>
                                  <p:childTnLst>
                                    <p:set>
                                      <p:cBhvr>
                                        <p:cTn id="45" dur="1" fill="hold">
                                          <p:stCondLst>
                                            <p:cond delay="0"/>
                                          </p:stCondLst>
                                        </p:cTn>
                                        <p:tgtEl>
                                          <p:spTgt spid="183"/>
                                        </p:tgtEl>
                                        <p:attrNameLst>
                                          <p:attrName>style.visibility</p:attrName>
                                        </p:attrNameLst>
                                      </p:cBhvr>
                                      <p:to>
                                        <p:strVal val="visible"/>
                                      </p:to>
                                    </p:set>
                                    <p:animEffect transition="in" filter="fade">
                                      <p:cBhvr>
                                        <p:cTn id="46" dur="500"/>
                                        <p:tgtEl>
                                          <p:spTgt spid="18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2"/>
                                        </p:tgtEl>
                                        <p:attrNameLst>
                                          <p:attrName>style.visibility</p:attrName>
                                        </p:attrNameLst>
                                      </p:cBhvr>
                                      <p:to>
                                        <p:strVal val="visible"/>
                                      </p:to>
                                    </p:set>
                                    <p:animEffect transition="in" filter="fade">
                                      <p:cBhvr>
                                        <p:cTn id="49" dur="500"/>
                                        <p:tgtEl>
                                          <p:spTgt spid="182"/>
                                        </p:tgtEl>
                                      </p:cBhvr>
                                    </p:animEffect>
                                  </p:childTnLst>
                                </p:cTn>
                              </p:par>
                              <p:par>
                                <p:cTn id="50" presetID="10" presetClass="entr" presetSubtype="0" repeatCount="indefinite" fill="hold" grpId="0" nodeType="withEffect">
                                  <p:stCondLst>
                                    <p:cond delay="0"/>
                                  </p:stCondLst>
                                  <p:childTnLst>
                                    <p:set>
                                      <p:cBhvr>
                                        <p:cTn id="51" dur="1" fill="hold">
                                          <p:stCondLst>
                                            <p:cond delay="0"/>
                                          </p:stCondLst>
                                        </p:cTn>
                                        <p:tgtEl>
                                          <p:spTgt spid="185"/>
                                        </p:tgtEl>
                                        <p:attrNameLst>
                                          <p:attrName>style.visibility</p:attrName>
                                        </p:attrNameLst>
                                      </p:cBhvr>
                                      <p:to>
                                        <p:strVal val="visible"/>
                                      </p:to>
                                    </p:set>
                                    <p:animEffect transition="in" filter="fade">
                                      <p:cBhvr>
                                        <p:cTn id="52" dur="500"/>
                                        <p:tgtEl>
                                          <p:spTgt spid="18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4"/>
                                        </p:tgtEl>
                                        <p:attrNameLst>
                                          <p:attrName>style.visibility</p:attrName>
                                        </p:attrNameLst>
                                      </p:cBhvr>
                                      <p:to>
                                        <p:strVal val="visible"/>
                                      </p:to>
                                    </p:set>
                                    <p:animEffect transition="in" filter="fade">
                                      <p:cBhvr>
                                        <p:cTn id="55" dur="500"/>
                                        <p:tgtEl>
                                          <p:spTgt spid="184"/>
                                        </p:tgtEl>
                                      </p:cBhvr>
                                    </p:animEffect>
                                  </p:childTnLst>
                                </p:cTn>
                              </p:par>
                              <p:par>
                                <p:cTn id="56" presetID="10" presetClass="entr" presetSubtype="0" repeatCount="indefinite" fill="hold" grpId="0" nodeType="withEffect">
                                  <p:stCondLst>
                                    <p:cond delay="0"/>
                                  </p:stCondLst>
                                  <p:childTnLst>
                                    <p:set>
                                      <p:cBhvr>
                                        <p:cTn id="57" dur="1" fill="hold">
                                          <p:stCondLst>
                                            <p:cond delay="0"/>
                                          </p:stCondLst>
                                        </p:cTn>
                                        <p:tgtEl>
                                          <p:spTgt spid="187"/>
                                        </p:tgtEl>
                                        <p:attrNameLst>
                                          <p:attrName>style.visibility</p:attrName>
                                        </p:attrNameLst>
                                      </p:cBhvr>
                                      <p:to>
                                        <p:strVal val="visible"/>
                                      </p:to>
                                    </p:set>
                                    <p:animEffect transition="in" filter="fade">
                                      <p:cBhvr>
                                        <p:cTn id="58" dur="500"/>
                                        <p:tgtEl>
                                          <p:spTgt spid="18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86"/>
                                        </p:tgtEl>
                                        <p:attrNameLst>
                                          <p:attrName>style.visibility</p:attrName>
                                        </p:attrNameLst>
                                      </p:cBhvr>
                                      <p:to>
                                        <p:strVal val="visible"/>
                                      </p:to>
                                    </p:set>
                                    <p:animEffect transition="in" filter="fade">
                                      <p:cBhvr>
                                        <p:cTn id="61" dur="500"/>
                                        <p:tgtEl>
                                          <p:spTgt spid="186"/>
                                        </p:tgtEl>
                                      </p:cBhvr>
                                    </p:animEffect>
                                  </p:childTnLst>
                                </p:cTn>
                              </p:par>
                              <p:par>
                                <p:cTn id="62" presetID="10" presetClass="entr" presetSubtype="0" repeatCount="indefinite" fill="hold" grpId="0" nodeType="withEffect">
                                  <p:stCondLst>
                                    <p:cond delay="0"/>
                                  </p:stCondLst>
                                  <p:childTnLst>
                                    <p:set>
                                      <p:cBhvr>
                                        <p:cTn id="63" dur="1" fill="hold">
                                          <p:stCondLst>
                                            <p:cond delay="0"/>
                                          </p:stCondLst>
                                        </p:cTn>
                                        <p:tgtEl>
                                          <p:spTgt spid="189"/>
                                        </p:tgtEl>
                                        <p:attrNameLst>
                                          <p:attrName>style.visibility</p:attrName>
                                        </p:attrNameLst>
                                      </p:cBhvr>
                                      <p:to>
                                        <p:strVal val="visible"/>
                                      </p:to>
                                    </p:set>
                                    <p:animEffect transition="in" filter="fade">
                                      <p:cBhvr>
                                        <p:cTn id="64" dur="500"/>
                                        <p:tgtEl>
                                          <p:spTgt spid="18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8"/>
                                        </p:tgtEl>
                                        <p:attrNameLst>
                                          <p:attrName>style.visibility</p:attrName>
                                        </p:attrNameLst>
                                      </p:cBhvr>
                                      <p:to>
                                        <p:strVal val="visible"/>
                                      </p:to>
                                    </p:set>
                                    <p:animEffect transition="in" filter="fade">
                                      <p:cBhvr>
                                        <p:cTn id="67"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animBg="1"/>
      <p:bldP spid="182" grpId="1" animBg="1"/>
      <p:bldP spid="183" grpId="0" animBg="1"/>
      <p:bldP spid="183" grpId="1" animBg="1"/>
      <p:bldP spid="184" grpId="0" animBg="1"/>
      <p:bldP spid="184" grpId="1" animBg="1"/>
      <p:bldP spid="185" grpId="0" animBg="1"/>
      <p:bldP spid="185" grpId="1" animBg="1"/>
      <p:bldP spid="186" grpId="0" animBg="1"/>
      <p:bldP spid="186" grpId="1" animBg="1"/>
      <p:bldP spid="187" grpId="0" animBg="1"/>
      <p:bldP spid="187" grpId="1" animBg="1"/>
      <p:bldP spid="188" grpId="0" animBg="1"/>
      <p:bldP spid="188" grpId="1" animBg="1"/>
      <p:bldP spid="189" grpId="0" animBg="1"/>
      <p:bldP spid="189"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24903C-C3E2-9DE0-3E42-ED36D96D5D88}"/>
              </a:ext>
            </a:extLst>
          </p:cNvPr>
          <p:cNvSpPr>
            <a:spLocks noGrp="1"/>
          </p:cNvSpPr>
          <p:nvPr>
            <p:ph type="title"/>
          </p:nvPr>
        </p:nvSpPr>
        <p:spPr/>
        <p:txBody>
          <a:bodyPr/>
          <a:lstStyle/>
          <a:p>
            <a:r>
              <a:rPr kumimoji="1" lang="ja-JP" altLang="en-US"/>
              <a:t>量子ゲートの種類　例</a:t>
            </a:r>
          </a:p>
        </p:txBody>
      </p:sp>
      <p:sp>
        <p:nvSpPr>
          <p:cNvPr id="3" name="スライド番号プレースホルダー 2">
            <a:extLst>
              <a:ext uri="{FF2B5EF4-FFF2-40B4-BE49-F238E27FC236}">
                <a16:creationId xmlns:a16="http://schemas.microsoft.com/office/drawing/2014/main" id="{4F86421D-0503-90E0-DA82-5B36317A0898}"/>
              </a:ext>
            </a:extLst>
          </p:cNvPr>
          <p:cNvSpPr>
            <a:spLocks noGrp="1"/>
          </p:cNvSpPr>
          <p:nvPr>
            <p:ph type="sldNum" sz="quarter" idx="12"/>
          </p:nvPr>
        </p:nvSpPr>
        <p:spPr>
          <a:xfrm>
            <a:off x="6932246" y="6883608"/>
            <a:ext cx="2133600" cy="217800"/>
          </a:xfrm>
        </p:spPr>
        <p:txBody>
          <a:bodyPr/>
          <a:lstStyle/>
          <a:p>
            <a:fld id="{8FF8CC5D-A65D-5946-99B5-645367A967AD}" type="slidenum">
              <a:rPr kumimoji="1" lang="ja-JP" altLang="en-US" smtClean="0"/>
              <a:t>43</a:t>
            </a:fld>
            <a:endParaRPr kumimoji="1" lang="ja-JP" altLang="en-US"/>
          </a:p>
        </p:txBody>
      </p:sp>
      <p:sp>
        <p:nvSpPr>
          <p:cNvPr id="4" name="正方形/長方形 3">
            <a:extLst>
              <a:ext uri="{FF2B5EF4-FFF2-40B4-BE49-F238E27FC236}">
                <a16:creationId xmlns:a16="http://schemas.microsoft.com/office/drawing/2014/main" id="{080F2566-9600-822E-84ED-901B7A5FA389}"/>
              </a:ext>
            </a:extLst>
          </p:cNvPr>
          <p:cNvSpPr/>
          <p:nvPr/>
        </p:nvSpPr>
        <p:spPr>
          <a:xfrm>
            <a:off x="2770391" y="4560502"/>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H</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sp>
        <p:nvSpPr>
          <p:cNvPr id="5" name="テキスト ボックス 4">
            <a:extLst>
              <a:ext uri="{FF2B5EF4-FFF2-40B4-BE49-F238E27FC236}">
                <a16:creationId xmlns:a16="http://schemas.microsoft.com/office/drawing/2014/main" id="{B095DA8A-D323-DAD8-2366-3A891F5856B8}"/>
              </a:ext>
            </a:extLst>
          </p:cNvPr>
          <p:cNvSpPr txBox="1"/>
          <p:nvPr/>
        </p:nvSpPr>
        <p:spPr>
          <a:xfrm>
            <a:off x="3157859" y="5549233"/>
            <a:ext cx="1944216" cy="307777"/>
          </a:xfrm>
          <a:prstGeom prst="rect">
            <a:avLst/>
          </a:prstGeom>
          <a:noFill/>
        </p:spPr>
        <p:txBody>
          <a:bodyPr wrap="square">
            <a:spAutoFit/>
          </a:bodyPr>
          <a:lstStyle/>
          <a:p>
            <a:r>
              <a:rPr lang="en-US" altLang="ja-JP" sz="1400" b="1" dirty="0">
                <a:latin typeface="Meiryo" panose="020B0604030504040204" pitchFamily="34" charset="-128"/>
                <a:ea typeface="Meiryo" panose="020B0604030504040204" pitchFamily="34" charset="-128"/>
              </a:rPr>
              <a:t>T</a:t>
            </a:r>
            <a:r>
              <a:rPr lang="ja-JP" altLang="en-US" sz="1400" b="1">
                <a:latin typeface="Meiryo" panose="020B0604030504040204" pitchFamily="34" charset="-128"/>
                <a:ea typeface="Meiryo" panose="020B0604030504040204" pitchFamily="34" charset="-128"/>
              </a:rPr>
              <a:t>ゲート</a:t>
            </a:r>
          </a:p>
        </p:txBody>
      </p:sp>
      <p:sp>
        <p:nvSpPr>
          <p:cNvPr id="6" name="正方形/長方形 5">
            <a:extLst>
              <a:ext uri="{FF2B5EF4-FFF2-40B4-BE49-F238E27FC236}">
                <a16:creationId xmlns:a16="http://schemas.microsoft.com/office/drawing/2014/main" id="{B3FC307C-75C7-E033-A25C-0DDC086F8A42}"/>
              </a:ext>
            </a:extLst>
          </p:cNvPr>
          <p:cNvSpPr/>
          <p:nvPr/>
        </p:nvSpPr>
        <p:spPr>
          <a:xfrm>
            <a:off x="2775290" y="1664279"/>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X</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sp>
        <p:nvSpPr>
          <p:cNvPr id="7" name="正方形/長方形 6">
            <a:extLst>
              <a:ext uri="{FF2B5EF4-FFF2-40B4-BE49-F238E27FC236}">
                <a16:creationId xmlns:a16="http://schemas.microsoft.com/office/drawing/2014/main" id="{9B220CAF-7AF1-2A49-9067-9BD2E204F8DB}"/>
              </a:ext>
            </a:extLst>
          </p:cNvPr>
          <p:cNvSpPr/>
          <p:nvPr/>
        </p:nvSpPr>
        <p:spPr>
          <a:xfrm>
            <a:off x="2770391" y="2673361"/>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Y</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sp>
        <p:nvSpPr>
          <p:cNvPr id="8" name="正方形/長方形 7">
            <a:extLst>
              <a:ext uri="{FF2B5EF4-FFF2-40B4-BE49-F238E27FC236}">
                <a16:creationId xmlns:a16="http://schemas.microsoft.com/office/drawing/2014/main" id="{F6971D79-FE93-8BAC-6535-5E4F11774A84}"/>
              </a:ext>
            </a:extLst>
          </p:cNvPr>
          <p:cNvSpPr/>
          <p:nvPr/>
        </p:nvSpPr>
        <p:spPr>
          <a:xfrm>
            <a:off x="2770391" y="3555889"/>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Z</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sp>
        <p:nvSpPr>
          <p:cNvPr id="9" name="正方形/長方形 8">
            <a:extLst>
              <a:ext uri="{FF2B5EF4-FFF2-40B4-BE49-F238E27FC236}">
                <a16:creationId xmlns:a16="http://schemas.microsoft.com/office/drawing/2014/main" id="{D4AA9E91-4003-DB1C-D7D3-1446106334BE}"/>
              </a:ext>
            </a:extLst>
          </p:cNvPr>
          <p:cNvSpPr/>
          <p:nvPr/>
        </p:nvSpPr>
        <p:spPr>
          <a:xfrm>
            <a:off x="2770391" y="5549233"/>
            <a:ext cx="285050" cy="298601"/>
          </a:xfrm>
          <a:prstGeom prst="rect">
            <a:avLst/>
          </a:prstGeom>
          <a:solidFill>
            <a:schemeClr val="bg1"/>
          </a:solidFill>
          <a:ln w="38100">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rPr>
              <a:t>T</a:t>
            </a:r>
            <a:endParaRPr kumimoji="1" lang="ja-JP" altLang="en-US" dirty="0">
              <a:solidFill>
                <a:schemeClr val="tx1"/>
              </a:solidFill>
              <a:latin typeface="Aharoni" panose="020F0502020204030204" pitchFamily="34" charset="0"/>
              <a:ea typeface="Toppan Bunkyu Midashi Gothic Extrabold" panose="020B0900000000000000" pitchFamily="34" charset="-128"/>
              <a:cs typeface="Aharoni" panose="020F0502020204030204" pitchFamily="34" charset="0"/>
            </a:endParaRPr>
          </a:p>
        </p:txBody>
      </p:sp>
      <p:sp>
        <p:nvSpPr>
          <p:cNvPr id="10" name="テキスト ボックス 9">
            <a:extLst>
              <a:ext uri="{FF2B5EF4-FFF2-40B4-BE49-F238E27FC236}">
                <a16:creationId xmlns:a16="http://schemas.microsoft.com/office/drawing/2014/main" id="{C809FA41-7345-F066-4D6B-554149DD937D}"/>
              </a:ext>
            </a:extLst>
          </p:cNvPr>
          <p:cNvSpPr txBox="1"/>
          <p:nvPr/>
        </p:nvSpPr>
        <p:spPr>
          <a:xfrm>
            <a:off x="3157859" y="1681769"/>
            <a:ext cx="1944216" cy="307777"/>
          </a:xfrm>
          <a:prstGeom prst="rect">
            <a:avLst/>
          </a:prstGeom>
          <a:noFill/>
        </p:spPr>
        <p:txBody>
          <a:bodyPr wrap="square">
            <a:spAutoFit/>
          </a:bodyPr>
          <a:lstStyle/>
          <a:p>
            <a:r>
              <a:rPr lang="en-US" altLang="ja-JP" sz="1400" b="1" dirty="0">
                <a:latin typeface="Meiryo" panose="020B0604030504040204" pitchFamily="34" charset="-128"/>
                <a:ea typeface="Meiryo" panose="020B0604030504040204" pitchFamily="34" charset="-128"/>
              </a:rPr>
              <a:t>X</a:t>
            </a:r>
            <a:r>
              <a:rPr lang="ja-JP" altLang="en-US" sz="1400" b="1">
                <a:latin typeface="Meiryo" panose="020B0604030504040204" pitchFamily="34" charset="-128"/>
                <a:ea typeface="Meiryo" panose="020B0604030504040204" pitchFamily="34" charset="-128"/>
              </a:rPr>
              <a:t>ゲート</a:t>
            </a:r>
          </a:p>
        </p:txBody>
      </p:sp>
      <p:sp>
        <p:nvSpPr>
          <p:cNvPr id="11" name="テキスト ボックス 10">
            <a:extLst>
              <a:ext uri="{FF2B5EF4-FFF2-40B4-BE49-F238E27FC236}">
                <a16:creationId xmlns:a16="http://schemas.microsoft.com/office/drawing/2014/main" id="{F79FDBEE-4584-41BE-64D3-E49F0C4A895B}"/>
              </a:ext>
            </a:extLst>
          </p:cNvPr>
          <p:cNvSpPr txBox="1"/>
          <p:nvPr/>
        </p:nvSpPr>
        <p:spPr>
          <a:xfrm>
            <a:off x="3150985" y="2681202"/>
            <a:ext cx="1944216" cy="307777"/>
          </a:xfrm>
          <a:prstGeom prst="rect">
            <a:avLst/>
          </a:prstGeom>
          <a:noFill/>
        </p:spPr>
        <p:txBody>
          <a:bodyPr wrap="square">
            <a:spAutoFit/>
          </a:bodyPr>
          <a:lstStyle/>
          <a:p>
            <a:r>
              <a:rPr lang="en-US" altLang="ja-JP" sz="1400" b="1" dirty="0">
                <a:latin typeface="Meiryo" panose="020B0604030504040204" pitchFamily="34" charset="-128"/>
                <a:ea typeface="Meiryo" panose="020B0604030504040204" pitchFamily="34" charset="-128"/>
              </a:rPr>
              <a:t>Y</a:t>
            </a:r>
            <a:r>
              <a:rPr lang="ja-JP" altLang="en-US" sz="1400" b="1">
                <a:latin typeface="Meiryo" panose="020B0604030504040204" pitchFamily="34" charset="-128"/>
                <a:ea typeface="Meiryo" panose="020B0604030504040204" pitchFamily="34" charset="-128"/>
              </a:rPr>
              <a:t>ゲート</a:t>
            </a:r>
          </a:p>
        </p:txBody>
      </p:sp>
      <p:sp>
        <p:nvSpPr>
          <p:cNvPr id="12" name="テキスト ボックス 11">
            <a:extLst>
              <a:ext uri="{FF2B5EF4-FFF2-40B4-BE49-F238E27FC236}">
                <a16:creationId xmlns:a16="http://schemas.microsoft.com/office/drawing/2014/main" id="{5D6C50DE-3651-D9D1-1B79-A73BE066EBCC}"/>
              </a:ext>
            </a:extLst>
          </p:cNvPr>
          <p:cNvSpPr txBox="1"/>
          <p:nvPr/>
        </p:nvSpPr>
        <p:spPr>
          <a:xfrm>
            <a:off x="3157861" y="3559375"/>
            <a:ext cx="1944216" cy="307777"/>
          </a:xfrm>
          <a:prstGeom prst="rect">
            <a:avLst/>
          </a:prstGeom>
          <a:noFill/>
        </p:spPr>
        <p:txBody>
          <a:bodyPr wrap="square">
            <a:spAutoFit/>
          </a:bodyPr>
          <a:lstStyle/>
          <a:p>
            <a:r>
              <a:rPr lang="en-US" altLang="ja-JP" sz="1400" b="1" dirty="0">
                <a:latin typeface="Meiryo" panose="020B0604030504040204" pitchFamily="34" charset="-128"/>
                <a:ea typeface="Meiryo" panose="020B0604030504040204" pitchFamily="34" charset="-128"/>
              </a:rPr>
              <a:t>Z</a:t>
            </a:r>
            <a:r>
              <a:rPr lang="ja-JP" altLang="en-US" sz="1400" b="1">
                <a:latin typeface="Meiryo" panose="020B0604030504040204" pitchFamily="34" charset="-128"/>
                <a:ea typeface="Meiryo" panose="020B0604030504040204" pitchFamily="34" charset="-128"/>
              </a:rPr>
              <a:t>ゲート</a:t>
            </a:r>
          </a:p>
        </p:txBody>
      </p:sp>
      <p:sp>
        <p:nvSpPr>
          <p:cNvPr id="13" name="テキスト ボックス 12">
            <a:extLst>
              <a:ext uri="{FF2B5EF4-FFF2-40B4-BE49-F238E27FC236}">
                <a16:creationId xmlns:a16="http://schemas.microsoft.com/office/drawing/2014/main" id="{C3F8B4BB-611F-EE3E-61EC-FCBCEC5C13E2}"/>
              </a:ext>
            </a:extLst>
          </p:cNvPr>
          <p:cNvSpPr txBox="1"/>
          <p:nvPr/>
        </p:nvSpPr>
        <p:spPr>
          <a:xfrm>
            <a:off x="3150985" y="4467646"/>
            <a:ext cx="1303018" cy="523220"/>
          </a:xfrm>
          <a:prstGeom prst="rect">
            <a:avLst/>
          </a:prstGeom>
          <a:noFill/>
        </p:spPr>
        <p:txBody>
          <a:bodyPr wrap="square">
            <a:spAutoFit/>
          </a:bodyPr>
          <a:lstStyle/>
          <a:p>
            <a:r>
              <a:rPr lang="ja-JP" altLang="en-US" sz="1400" b="1">
                <a:latin typeface="Meiryo" panose="020B0604030504040204" pitchFamily="34" charset="-128"/>
                <a:ea typeface="Meiryo" panose="020B0604030504040204" pitchFamily="34" charset="-128"/>
              </a:rPr>
              <a:t>アダマール</a:t>
            </a:r>
            <a:endParaRPr lang="en-US" altLang="ja-JP" sz="1400" b="1" dirty="0">
              <a:latin typeface="Meiryo" panose="020B0604030504040204" pitchFamily="34" charset="-128"/>
              <a:ea typeface="Meiryo" panose="020B0604030504040204" pitchFamily="34" charset="-128"/>
            </a:endParaRPr>
          </a:p>
          <a:p>
            <a:r>
              <a:rPr lang="ja-JP" altLang="en-US" sz="1400" b="1">
                <a:latin typeface="Meiryo" panose="020B0604030504040204" pitchFamily="34" charset="-128"/>
                <a:ea typeface="Meiryo" panose="020B0604030504040204" pitchFamily="34" charset="-128"/>
              </a:rPr>
              <a:t>ゲート</a:t>
            </a:r>
          </a:p>
        </p:txBody>
      </p:sp>
      <p:sp>
        <p:nvSpPr>
          <p:cNvPr id="15" name="テキスト ボックス 14">
            <a:extLst>
              <a:ext uri="{FF2B5EF4-FFF2-40B4-BE49-F238E27FC236}">
                <a16:creationId xmlns:a16="http://schemas.microsoft.com/office/drawing/2014/main" id="{863C6A82-6765-3835-B653-F45F9D743411}"/>
              </a:ext>
            </a:extLst>
          </p:cNvPr>
          <p:cNvSpPr txBox="1"/>
          <p:nvPr/>
        </p:nvSpPr>
        <p:spPr>
          <a:xfrm>
            <a:off x="4237979" y="1526041"/>
            <a:ext cx="4578874" cy="523220"/>
          </a:xfrm>
          <a:prstGeom prst="rect">
            <a:avLst/>
          </a:prstGeom>
          <a:noFill/>
        </p:spPr>
        <p:txBody>
          <a:bodyPr wrap="square">
            <a:spAutoFit/>
          </a:bodyPr>
          <a:lstStyle/>
          <a:p>
            <a:pPr algn="just"/>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ブロッホ球上の</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X</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軸で</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180</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度反転 </a:t>
            </a:r>
          </a:p>
          <a:p>
            <a:pPr algn="just"/>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ビットを反転させる（</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0</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を</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1</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に変換）</a:t>
            </a:r>
          </a:p>
        </p:txBody>
      </p:sp>
      <p:sp>
        <p:nvSpPr>
          <p:cNvPr id="17" name="テキスト ボックス 16">
            <a:extLst>
              <a:ext uri="{FF2B5EF4-FFF2-40B4-BE49-F238E27FC236}">
                <a16:creationId xmlns:a16="http://schemas.microsoft.com/office/drawing/2014/main" id="{B0F1A2A2-233B-699B-328D-3499BFBCFD62}"/>
              </a:ext>
            </a:extLst>
          </p:cNvPr>
          <p:cNvSpPr txBox="1"/>
          <p:nvPr/>
        </p:nvSpPr>
        <p:spPr>
          <a:xfrm>
            <a:off x="4237979" y="2499495"/>
            <a:ext cx="4578874" cy="523220"/>
          </a:xfrm>
          <a:prstGeom prst="rect">
            <a:avLst/>
          </a:prstGeom>
          <a:noFill/>
        </p:spPr>
        <p:txBody>
          <a:bodyPr wrap="square">
            <a:spAutoFit/>
          </a:bodyPr>
          <a:lstStyle/>
          <a:p>
            <a:pPr algn="just"/>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ブロッホ球上の</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Y</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軸で</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180</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度反転 </a:t>
            </a:r>
          </a:p>
          <a:p>
            <a:pPr algn="just"/>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ビットと位相を反転させる </a:t>
            </a:r>
          </a:p>
        </p:txBody>
      </p:sp>
      <p:sp>
        <p:nvSpPr>
          <p:cNvPr id="19" name="テキスト ボックス 18">
            <a:extLst>
              <a:ext uri="{FF2B5EF4-FFF2-40B4-BE49-F238E27FC236}">
                <a16:creationId xmlns:a16="http://schemas.microsoft.com/office/drawing/2014/main" id="{4646F6BE-B56B-BFA8-E770-320A7DF9AC49}"/>
              </a:ext>
            </a:extLst>
          </p:cNvPr>
          <p:cNvSpPr txBox="1"/>
          <p:nvPr/>
        </p:nvSpPr>
        <p:spPr>
          <a:xfrm>
            <a:off x="4237979" y="3384999"/>
            <a:ext cx="4578874" cy="523220"/>
          </a:xfrm>
          <a:prstGeom prst="rect">
            <a:avLst/>
          </a:prstGeom>
          <a:noFill/>
        </p:spPr>
        <p:txBody>
          <a:bodyPr wrap="square">
            <a:spAutoFit/>
          </a:bodyPr>
          <a:lstStyle/>
          <a:p>
            <a:pPr algn="just"/>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ブロッホ球上の</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Z</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軸で</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180</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度反転 </a:t>
            </a:r>
          </a:p>
          <a:p>
            <a:pPr algn="just"/>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位相を反転させる</a:t>
            </a:r>
          </a:p>
        </p:txBody>
      </p:sp>
      <p:sp>
        <p:nvSpPr>
          <p:cNvPr id="23" name="テキスト ボックス 22">
            <a:extLst>
              <a:ext uri="{FF2B5EF4-FFF2-40B4-BE49-F238E27FC236}">
                <a16:creationId xmlns:a16="http://schemas.microsoft.com/office/drawing/2014/main" id="{2FE1D16A-08F6-441F-21C7-9D1B337D5770}"/>
              </a:ext>
            </a:extLst>
          </p:cNvPr>
          <p:cNvSpPr txBox="1"/>
          <p:nvPr/>
        </p:nvSpPr>
        <p:spPr>
          <a:xfrm>
            <a:off x="4237979" y="5549233"/>
            <a:ext cx="4578874" cy="307777"/>
          </a:xfrm>
          <a:prstGeom prst="rect">
            <a:avLst/>
          </a:prstGeom>
          <a:noFill/>
        </p:spPr>
        <p:txBody>
          <a:bodyPr wrap="square">
            <a:spAutoFit/>
          </a:bodyPr>
          <a:lstStyle/>
          <a:p>
            <a:pPr algn="just"/>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ブロッホ球の</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Z</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軸で</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π/4</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回転（</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45</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度回転）</a:t>
            </a:r>
          </a:p>
        </p:txBody>
      </p:sp>
      <p:sp>
        <p:nvSpPr>
          <p:cNvPr id="24" name="テキスト ボックス 23">
            <a:extLst>
              <a:ext uri="{FF2B5EF4-FFF2-40B4-BE49-F238E27FC236}">
                <a16:creationId xmlns:a16="http://schemas.microsoft.com/office/drawing/2014/main" id="{FB33D5CF-307E-D59F-B82D-42B6BDC5B3A0}"/>
              </a:ext>
            </a:extLst>
          </p:cNvPr>
          <p:cNvSpPr txBox="1"/>
          <p:nvPr/>
        </p:nvSpPr>
        <p:spPr>
          <a:xfrm>
            <a:off x="4241598" y="4448192"/>
            <a:ext cx="4578874" cy="523220"/>
          </a:xfrm>
          <a:prstGeom prst="rect">
            <a:avLst/>
          </a:prstGeom>
          <a:noFill/>
        </p:spPr>
        <p:txBody>
          <a:bodyPr wrap="square">
            <a:spAutoFit/>
          </a:bodyPr>
          <a:lstStyle/>
          <a:p>
            <a:pPr algn="just"/>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ブロッホ球を斜めに横切る軸に沿って、</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180</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度反転 </a:t>
            </a:r>
          </a:p>
          <a:p>
            <a:pPr algn="just"/>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重ね合わせ状態を作る </a:t>
            </a:r>
          </a:p>
        </p:txBody>
      </p:sp>
      <p:grpSp>
        <p:nvGrpSpPr>
          <p:cNvPr id="25" name="グループ化 24">
            <a:extLst>
              <a:ext uri="{FF2B5EF4-FFF2-40B4-BE49-F238E27FC236}">
                <a16:creationId xmlns:a16="http://schemas.microsoft.com/office/drawing/2014/main" id="{DA01CF70-B1DD-42A3-B12D-F2019BBB582C}"/>
              </a:ext>
            </a:extLst>
          </p:cNvPr>
          <p:cNvGrpSpPr/>
          <p:nvPr/>
        </p:nvGrpSpPr>
        <p:grpSpPr>
          <a:xfrm>
            <a:off x="1030260" y="1340768"/>
            <a:ext cx="1114746" cy="854196"/>
            <a:chOff x="829800" y="1289852"/>
            <a:chExt cx="1727351" cy="1323616"/>
          </a:xfrm>
        </p:grpSpPr>
        <p:sp>
          <p:nvSpPr>
            <p:cNvPr id="26" name="円/楕円 25">
              <a:extLst>
                <a:ext uri="{FF2B5EF4-FFF2-40B4-BE49-F238E27FC236}">
                  <a16:creationId xmlns:a16="http://schemas.microsoft.com/office/drawing/2014/main" id="{C4852B6C-9E2A-B0BF-747A-AA35F4661030}"/>
                </a:ext>
              </a:extLst>
            </p:cNvPr>
            <p:cNvSpPr/>
            <p:nvPr/>
          </p:nvSpPr>
          <p:spPr>
            <a:xfrm>
              <a:off x="1115616" y="1628800"/>
              <a:ext cx="914400" cy="914400"/>
            </a:xfrm>
            <a:prstGeom prst="ellipse">
              <a:avLst/>
            </a:prstGeom>
            <a:gradFill>
              <a:gsLst>
                <a:gs pos="0">
                  <a:schemeClr val="accent3"/>
                </a:gs>
                <a:gs pos="35000">
                  <a:schemeClr val="accent3">
                    <a:lumMod val="60000"/>
                    <a:lumOff val="40000"/>
                  </a:schemeClr>
                </a:gs>
                <a:gs pos="68000">
                  <a:schemeClr val="accent3">
                    <a:lumMod val="40000"/>
                    <a:lumOff val="60000"/>
                  </a:schemeClr>
                </a:gs>
                <a:gs pos="99000">
                  <a:schemeClr val="bg1"/>
                </a:gs>
              </a:gsLst>
              <a:lin ang="0" scaled="0"/>
            </a:gradFill>
            <a:ln w="3175">
              <a:solidFill>
                <a:schemeClr val="accent3">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円/楕円 26">
              <a:extLst>
                <a:ext uri="{FF2B5EF4-FFF2-40B4-BE49-F238E27FC236}">
                  <a16:creationId xmlns:a16="http://schemas.microsoft.com/office/drawing/2014/main" id="{EF86E403-AB52-C753-EACD-D30FD8AC7958}"/>
                </a:ext>
              </a:extLst>
            </p:cNvPr>
            <p:cNvSpPr/>
            <p:nvPr/>
          </p:nvSpPr>
          <p:spPr>
            <a:xfrm>
              <a:off x="1121977" y="1895322"/>
              <a:ext cx="914400" cy="381356"/>
            </a:xfrm>
            <a:prstGeom prst="ellipse">
              <a:avLst/>
            </a:prstGeom>
            <a:noFill/>
            <a:ln w="12700">
              <a:solidFill>
                <a:srgbClr val="0432FF"/>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 name="直線コネクタ 27">
              <a:extLst>
                <a:ext uri="{FF2B5EF4-FFF2-40B4-BE49-F238E27FC236}">
                  <a16:creationId xmlns:a16="http://schemas.microsoft.com/office/drawing/2014/main" id="{48BDBD66-61C4-A88F-AF48-195555825F5D}"/>
                </a:ext>
              </a:extLst>
            </p:cNvPr>
            <p:cNvCxnSpPr>
              <a:cxnSpLocks/>
              <a:stCxn id="26" idx="4"/>
              <a:endCxn id="26" idx="0"/>
            </p:cNvCxnSpPr>
            <p:nvPr/>
          </p:nvCxnSpPr>
          <p:spPr>
            <a:xfrm flipV="1">
              <a:off x="1572816" y="1628800"/>
              <a:ext cx="0" cy="914400"/>
            </a:xfrm>
            <a:prstGeom prst="line">
              <a:avLst/>
            </a:prstGeom>
            <a:ln w="19050">
              <a:solidFill>
                <a:schemeClr val="accent6">
                  <a:lumMod val="75000"/>
                </a:schemeClr>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EF347A45-43E6-272D-E6E2-F6A326BBEFC6}"/>
                </a:ext>
              </a:extLst>
            </p:cNvPr>
            <p:cNvCxnSpPr>
              <a:cxnSpLocks/>
              <a:stCxn id="27" idx="3"/>
              <a:endCxn id="27" idx="7"/>
            </p:cNvCxnSpPr>
            <p:nvPr/>
          </p:nvCxnSpPr>
          <p:spPr>
            <a:xfrm flipV="1">
              <a:off x="1255888" y="1951170"/>
              <a:ext cx="646578" cy="269660"/>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0" name="テキスト ボックス 29">
              <a:extLst>
                <a:ext uri="{FF2B5EF4-FFF2-40B4-BE49-F238E27FC236}">
                  <a16:creationId xmlns:a16="http://schemas.microsoft.com/office/drawing/2014/main" id="{A2540287-DF84-8324-9E8B-D0D3E71F9093}"/>
                </a:ext>
              </a:extLst>
            </p:cNvPr>
            <p:cNvSpPr txBox="1"/>
            <p:nvPr/>
          </p:nvSpPr>
          <p:spPr>
            <a:xfrm>
              <a:off x="1372612" y="1289852"/>
              <a:ext cx="400411" cy="429223"/>
            </a:xfrm>
            <a:prstGeom prst="rect">
              <a:avLst/>
            </a:prstGeom>
            <a:noFill/>
          </p:spPr>
          <p:txBody>
            <a:bodyPr wrap="none" rtlCol="0">
              <a:spAutoFit/>
            </a:bodyPr>
            <a:lstStyle/>
            <a:p>
              <a:pPr algn="ctr"/>
              <a:r>
                <a:rPr kumimoji="1" lang="en-US" altLang="ja-JP" sz="1200" b="1" dirty="0">
                  <a:solidFill>
                    <a:schemeClr val="accent6">
                      <a:lumMod val="75000"/>
                    </a:schemeClr>
                  </a:solidFill>
                </a:rPr>
                <a:t>Z</a:t>
              </a:r>
              <a:endParaRPr kumimoji="1" lang="ja-JP" altLang="en-US" sz="1200" b="1">
                <a:solidFill>
                  <a:schemeClr val="accent6">
                    <a:lumMod val="75000"/>
                  </a:schemeClr>
                </a:solidFill>
              </a:endParaRPr>
            </a:p>
          </p:txBody>
        </p:sp>
        <p:cxnSp>
          <p:nvCxnSpPr>
            <p:cNvPr id="32" name="直線コネクタ 31">
              <a:extLst>
                <a:ext uri="{FF2B5EF4-FFF2-40B4-BE49-F238E27FC236}">
                  <a16:creationId xmlns:a16="http://schemas.microsoft.com/office/drawing/2014/main" id="{C06CB132-C672-862E-6B72-521AD46D745A}"/>
                </a:ext>
              </a:extLst>
            </p:cNvPr>
            <p:cNvCxnSpPr>
              <a:cxnSpLocks/>
              <a:stCxn id="27" idx="1"/>
            </p:cNvCxnSpPr>
            <p:nvPr/>
          </p:nvCxnSpPr>
          <p:spPr>
            <a:xfrm>
              <a:off x="1255888" y="1951170"/>
              <a:ext cx="646578" cy="286017"/>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3" name="テキスト ボックス 32">
              <a:extLst>
                <a:ext uri="{FF2B5EF4-FFF2-40B4-BE49-F238E27FC236}">
                  <a16:creationId xmlns:a16="http://schemas.microsoft.com/office/drawing/2014/main" id="{CB13CEF0-C44C-9C99-0DBB-D788AEA53A40}"/>
                </a:ext>
              </a:extLst>
            </p:cNvPr>
            <p:cNvSpPr txBox="1"/>
            <p:nvPr/>
          </p:nvSpPr>
          <p:spPr>
            <a:xfrm>
              <a:off x="829800" y="2184245"/>
              <a:ext cx="592544" cy="429223"/>
            </a:xfrm>
            <a:prstGeom prst="rect">
              <a:avLst/>
            </a:prstGeom>
            <a:noFill/>
          </p:spPr>
          <p:txBody>
            <a:bodyPr wrap="square" rtlCol="0">
              <a:spAutoFit/>
            </a:bodyPr>
            <a:lstStyle/>
            <a:p>
              <a:pPr algn="ctr"/>
              <a:r>
                <a:rPr lang="en-US" altLang="ja-JP" sz="1200" b="1" dirty="0">
                  <a:solidFill>
                    <a:srgbClr val="0432FF"/>
                  </a:solidFill>
                </a:rPr>
                <a:t>X</a:t>
              </a:r>
              <a:endParaRPr kumimoji="1" lang="ja-JP" altLang="en-US" sz="1200" b="1">
                <a:solidFill>
                  <a:srgbClr val="0432FF"/>
                </a:solidFill>
              </a:endParaRPr>
            </a:p>
          </p:txBody>
        </p:sp>
        <p:sp>
          <p:nvSpPr>
            <p:cNvPr id="34" name="テキスト ボックス 33">
              <a:extLst>
                <a:ext uri="{FF2B5EF4-FFF2-40B4-BE49-F238E27FC236}">
                  <a16:creationId xmlns:a16="http://schemas.microsoft.com/office/drawing/2014/main" id="{27FFFD98-9497-685A-1441-CCAB7CF2A87C}"/>
                </a:ext>
              </a:extLst>
            </p:cNvPr>
            <p:cNvSpPr txBox="1"/>
            <p:nvPr/>
          </p:nvSpPr>
          <p:spPr>
            <a:xfrm>
              <a:off x="1736998" y="1765429"/>
              <a:ext cx="820153" cy="429223"/>
            </a:xfrm>
            <a:prstGeom prst="rect">
              <a:avLst/>
            </a:prstGeom>
            <a:noFill/>
          </p:spPr>
          <p:txBody>
            <a:bodyPr wrap="square" rtlCol="0">
              <a:spAutoFit/>
            </a:bodyPr>
            <a:lstStyle/>
            <a:p>
              <a:pPr algn="ctr"/>
              <a:endParaRPr kumimoji="1" lang="ja-JP" altLang="en-US" sz="1200" b="1">
                <a:solidFill>
                  <a:srgbClr val="0432FF"/>
                </a:solidFill>
              </a:endParaRPr>
            </a:p>
          </p:txBody>
        </p:sp>
        <p:sp>
          <p:nvSpPr>
            <p:cNvPr id="35" name="テキスト ボックス 34">
              <a:extLst>
                <a:ext uri="{FF2B5EF4-FFF2-40B4-BE49-F238E27FC236}">
                  <a16:creationId xmlns:a16="http://schemas.microsoft.com/office/drawing/2014/main" id="{AD9AEF5C-67A7-DC8C-52DE-84A251185277}"/>
                </a:ext>
              </a:extLst>
            </p:cNvPr>
            <p:cNvSpPr txBox="1"/>
            <p:nvPr/>
          </p:nvSpPr>
          <p:spPr>
            <a:xfrm>
              <a:off x="1721795" y="2169484"/>
              <a:ext cx="820153" cy="429223"/>
            </a:xfrm>
            <a:prstGeom prst="rect">
              <a:avLst/>
            </a:prstGeom>
            <a:noFill/>
          </p:spPr>
          <p:txBody>
            <a:bodyPr wrap="square" rtlCol="0">
              <a:spAutoFit/>
            </a:bodyPr>
            <a:lstStyle/>
            <a:p>
              <a:pPr algn="ctr"/>
              <a:r>
                <a:rPr kumimoji="1" lang="en-US" altLang="ja-JP" sz="1200" b="1" dirty="0">
                  <a:solidFill>
                    <a:srgbClr val="0432FF"/>
                  </a:solidFill>
                </a:rPr>
                <a:t>Y</a:t>
              </a:r>
              <a:endParaRPr kumimoji="1" lang="ja-JP" altLang="en-US" sz="1200" b="1">
                <a:solidFill>
                  <a:srgbClr val="0432FF"/>
                </a:solidFill>
              </a:endParaRPr>
            </a:p>
          </p:txBody>
        </p:sp>
      </p:grpSp>
      <p:grpSp>
        <p:nvGrpSpPr>
          <p:cNvPr id="97" name="グループ化 96">
            <a:extLst>
              <a:ext uri="{FF2B5EF4-FFF2-40B4-BE49-F238E27FC236}">
                <a16:creationId xmlns:a16="http://schemas.microsoft.com/office/drawing/2014/main" id="{E5A70DBD-637C-F06A-370A-89BCBE187F11}"/>
              </a:ext>
            </a:extLst>
          </p:cNvPr>
          <p:cNvGrpSpPr/>
          <p:nvPr/>
        </p:nvGrpSpPr>
        <p:grpSpPr>
          <a:xfrm>
            <a:off x="1047062" y="2281865"/>
            <a:ext cx="1114746" cy="854196"/>
            <a:chOff x="829800" y="1289852"/>
            <a:chExt cx="1727351" cy="1323616"/>
          </a:xfrm>
        </p:grpSpPr>
        <p:sp>
          <p:nvSpPr>
            <p:cNvPr id="98" name="円/楕円 97">
              <a:extLst>
                <a:ext uri="{FF2B5EF4-FFF2-40B4-BE49-F238E27FC236}">
                  <a16:creationId xmlns:a16="http://schemas.microsoft.com/office/drawing/2014/main" id="{3CFFC6A6-64DE-0B37-AD95-FA91E6D4DE42}"/>
                </a:ext>
              </a:extLst>
            </p:cNvPr>
            <p:cNvSpPr/>
            <p:nvPr/>
          </p:nvSpPr>
          <p:spPr>
            <a:xfrm>
              <a:off x="1115616" y="1628800"/>
              <a:ext cx="914400" cy="914400"/>
            </a:xfrm>
            <a:prstGeom prst="ellipse">
              <a:avLst/>
            </a:prstGeom>
            <a:gradFill>
              <a:gsLst>
                <a:gs pos="0">
                  <a:schemeClr val="accent3"/>
                </a:gs>
                <a:gs pos="35000">
                  <a:schemeClr val="accent3">
                    <a:lumMod val="60000"/>
                    <a:lumOff val="40000"/>
                  </a:schemeClr>
                </a:gs>
                <a:gs pos="68000">
                  <a:schemeClr val="accent3">
                    <a:lumMod val="40000"/>
                    <a:lumOff val="60000"/>
                  </a:schemeClr>
                </a:gs>
                <a:gs pos="99000">
                  <a:schemeClr val="bg1"/>
                </a:gs>
              </a:gsLst>
              <a:lin ang="0" scaled="0"/>
            </a:gradFill>
            <a:ln w="3175">
              <a:solidFill>
                <a:schemeClr val="accent3">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円/楕円 98">
              <a:extLst>
                <a:ext uri="{FF2B5EF4-FFF2-40B4-BE49-F238E27FC236}">
                  <a16:creationId xmlns:a16="http://schemas.microsoft.com/office/drawing/2014/main" id="{21903A11-6985-9EA9-BACE-73987265193B}"/>
                </a:ext>
              </a:extLst>
            </p:cNvPr>
            <p:cNvSpPr/>
            <p:nvPr/>
          </p:nvSpPr>
          <p:spPr>
            <a:xfrm>
              <a:off x="1121977" y="1895322"/>
              <a:ext cx="914400" cy="381356"/>
            </a:xfrm>
            <a:prstGeom prst="ellipse">
              <a:avLst/>
            </a:prstGeom>
            <a:noFill/>
            <a:ln w="12700">
              <a:solidFill>
                <a:srgbClr val="0432FF"/>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0" name="直線コネクタ 99">
              <a:extLst>
                <a:ext uri="{FF2B5EF4-FFF2-40B4-BE49-F238E27FC236}">
                  <a16:creationId xmlns:a16="http://schemas.microsoft.com/office/drawing/2014/main" id="{3EC037F2-EB8E-49CF-01CE-035370E40E25}"/>
                </a:ext>
              </a:extLst>
            </p:cNvPr>
            <p:cNvCxnSpPr>
              <a:cxnSpLocks/>
              <a:stCxn id="98" idx="4"/>
              <a:endCxn id="98" idx="0"/>
            </p:cNvCxnSpPr>
            <p:nvPr/>
          </p:nvCxnSpPr>
          <p:spPr>
            <a:xfrm flipV="1">
              <a:off x="1572816" y="1628800"/>
              <a:ext cx="0" cy="914400"/>
            </a:xfrm>
            <a:prstGeom prst="line">
              <a:avLst/>
            </a:prstGeom>
            <a:ln w="19050">
              <a:solidFill>
                <a:schemeClr val="accent6">
                  <a:lumMod val="75000"/>
                </a:schemeClr>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01" name="直線コネクタ 100">
              <a:extLst>
                <a:ext uri="{FF2B5EF4-FFF2-40B4-BE49-F238E27FC236}">
                  <a16:creationId xmlns:a16="http://schemas.microsoft.com/office/drawing/2014/main" id="{79CFCA9C-B00D-2AEE-BA6F-92BC5F380108}"/>
                </a:ext>
              </a:extLst>
            </p:cNvPr>
            <p:cNvCxnSpPr>
              <a:cxnSpLocks/>
              <a:stCxn id="99" idx="3"/>
              <a:endCxn id="99" idx="7"/>
            </p:cNvCxnSpPr>
            <p:nvPr/>
          </p:nvCxnSpPr>
          <p:spPr>
            <a:xfrm flipV="1">
              <a:off x="1255888" y="1951170"/>
              <a:ext cx="646578" cy="269660"/>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02" name="テキスト ボックス 101">
              <a:extLst>
                <a:ext uri="{FF2B5EF4-FFF2-40B4-BE49-F238E27FC236}">
                  <a16:creationId xmlns:a16="http://schemas.microsoft.com/office/drawing/2014/main" id="{AFB56FB4-14B9-F8E4-CF25-01233BBDA96E}"/>
                </a:ext>
              </a:extLst>
            </p:cNvPr>
            <p:cNvSpPr txBox="1"/>
            <p:nvPr/>
          </p:nvSpPr>
          <p:spPr>
            <a:xfrm>
              <a:off x="1372612" y="1289852"/>
              <a:ext cx="400411" cy="429223"/>
            </a:xfrm>
            <a:prstGeom prst="rect">
              <a:avLst/>
            </a:prstGeom>
            <a:noFill/>
          </p:spPr>
          <p:txBody>
            <a:bodyPr wrap="none" rtlCol="0">
              <a:spAutoFit/>
            </a:bodyPr>
            <a:lstStyle/>
            <a:p>
              <a:pPr algn="ctr"/>
              <a:r>
                <a:rPr kumimoji="1" lang="en-US" altLang="ja-JP" sz="1200" b="1" dirty="0">
                  <a:solidFill>
                    <a:schemeClr val="accent6">
                      <a:lumMod val="75000"/>
                    </a:schemeClr>
                  </a:solidFill>
                </a:rPr>
                <a:t>Z</a:t>
              </a:r>
              <a:endParaRPr kumimoji="1" lang="ja-JP" altLang="en-US" sz="1200" b="1">
                <a:solidFill>
                  <a:schemeClr val="accent6">
                    <a:lumMod val="75000"/>
                  </a:schemeClr>
                </a:solidFill>
              </a:endParaRPr>
            </a:p>
          </p:txBody>
        </p:sp>
        <p:cxnSp>
          <p:nvCxnSpPr>
            <p:cNvPr id="103" name="直線コネクタ 102">
              <a:extLst>
                <a:ext uri="{FF2B5EF4-FFF2-40B4-BE49-F238E27FC236}">
                  <a16:creationId xmlns:a16="http://schemas.microsoft.com/office/drawing/2014/main" id="{144598A1-E505-EC74-E806-C1AE412BEC49}"/>
                </a:ext>
              </a:extLst>
            </p:cNvPr>
            <p:cNvCxnSpPr>
              <a:cxnSpLocks/>
              <a:stCxn id="99" idx="1"/>
            </p:cNvCxnSpPr>
            <p:nvPr/>
          </p:nvCxnSpPr>
          <p:spPr>
            <a:xfrm>
              <a:off x="1255888" y="1951170"/>
              <a:ext cx="646578" cy="286017"/>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04" name="テキスト ボックス 103">
              <a:extLst>
                <a:ext uri="{FF2B5EF4-FFF2-40B4-BE49-F238E27FC236}">
                  <a16:creationId xmlns:a16="http://schemas.microsoft.com/office/drawing/2014/main" id="{8D1F4D2E-98F3-941D-BD56-734FE55653EF}"/>
                </a:ext>
              </a:extLst>
            </p:cNvPr>
            <p:cNvSpPr txBox="1"/>
            <p:nvPr/>
          </p:nvSpPr>
          <p:spPr>
            <a:xfrm>
              <a:off x="829800" y="2184245"/>
              <a:ext cx="592544" cy="429223"/>
            </a:xfrm>
            <a:prstGeom prst="rect">
              <a:avLst/>
            </a:prstGeom>
            <a:noFill/>
          </p:spPr>
          <p:txBody>
            <a:bodyPr wrap="square" rtlCol="0">
              <a:spAutoFit/>
            </a:bodyPr>
            <a:lstStyle/>
            <a:p>
              <a:pPr algn="ctr"/>
              <a:r>
                <a:rPr lang="en-US" altLang="ja-JP" sz="1200" b="1" dirty="0">
                  <a:solidFill>
                    <a:srgbClr val="0432FF"/>
                  </a:solidFill>
                </a:rPr>
                <a:t>X</a:t>
              </a:r>
              <a:endParaRPr kumimoji="1" lang="ja-JP" altLang="en-US" sz="1200" b="1">
                <a:solidFill>
                  <a:srgbClr val="0432FF"/>
                </a:solidFill>
              </a:endParaRPr>
            </a:p>
          </p:txBody>
        </p:sp>
        <p:sp>
          <p:nvSpPr>
            <p:cNvPr id="105" name="テキスト ボックス 104">
              <a:extLst>
                <a:ext uri="{FF2B5EF4-FFF2-40B4-BE49-F238E27FC236}">
                  <a16:creationId xmlns:a16="http://schemas.microsoft.com/office/drawing/2014/main" id="{C780F0C2-5199-F6B6-4058-E115D2DF3F43}"/>
                </a:ext>
              </a:extLst>
            </p:cNvPr>
            <p:cNvSpPr txBox="1"/>
            <p:nvPr/>
          </p:nvSpPr>
          <p:spPr>
            <a:xfrm>
              <a:off x="1736998" y="1765429"/>
              <a:ext cx="820153" cy="429223"/>
            </a:xfrm>
            <a:prstGeom prst="rect">
              <a:avLst/>
            </a:prstGeom>
            <a:noFill/>
          </p:spPr>
          <p:txBody>
            <a:bodyPr wrap="square" rtlCol="0">
              <a:spAutoFit/>
            </a:bodyPr>
            <a:lstStyle/>
            <a:p>
              <a:pPr algn="ctr"/>
              <a:endParaRPr kumimoji="1" lang="ja-JP" altLang="en-US" sz="1200" b="1">
                <a:solidFill>
                  <a:srgbClr val="0432FF"/>
                </a:solidFill>
              </a:endParaRPr>
            </a:p>
          </p:txBody>
        </p:sp>
        <p:sp>
          <p:nvSpPr>
            <p:cNvPr id="106" name="テキスト ボックス 105">
              <a:extLst>
                <a:ext uri="{FF2B5EF4-FFF2-40B4-BE49-F238E27FC236}">
                  <a16:creationId xmlns:a16="http://schemas.microsoft.com/office/drawing/2014/main" id="{247B0381-3ED2-1D59-412C-6BE394903467}"/>
                </a:ext>
              </a:extLst>
            </p:cNvPr>
            <p:cNvSpPr txBox="1"/>
            <p:nvPr/>
          </p:nvSpPr>
          <p:spPr>
            <a:xfrm>
              <a:off x="1721795" y="2169484"/>
              <a:ext cx="820153" cy="429223"/>
            </a:xfrm>
            <a:prstGeom prst="rect">
              <a:avLst/>
            </a:prstGeom>
            <a:noFill/>
          </p:spPr>
          <p:txBody>
            <a:bodyPr wrap="square" rtlCol="0">
              <a:spAutoFit/>
            </a:bodyPr>
            <a:lstStyle/>
            <a:p>
              <a:pPr algn="ctr"/>
              <a:r>
                <a:rPr kumimoji="1" lang="en-US" altLang="ja-JP" sz="1200" b="1" dirty="0">
                  <a:solidFill>
                    <a:srgbClr val="0432FF"/>
                  </a:solidFill>
                </a:rPr>
                <a:t>Y</a:t>
              </a:r>
              <a:endParaRPr kumimoji="1" lang="ja-JP" altLang="en-US" sz="1200" b="1">
                <a:solidFill>
                  <a:srgbClr val="0432FF"/>
                </a:solidFill>
              </a:endParaRPr>
            </a:p>
          </p:txBody>
        </p:sp>
      </p:grpSp>
      <p:grpSp>
        <p:nvGrpSpPr>
          <p:cNvPr id="107" name="グループ化 106">
            <a:extLst>
              <a:ext uri="{FF2B5EF4-FFF2-40B4-BE49-F238E27FC236}">
                <a16:creationId xmlns:a16="http://schemas.microsoft.com/office/drawing/2014/main" id="{750F43FE-2912-B016-D2FC-0EEF9B869FC9}"/>
              </a:ext>
            </a:extLst>
          </p:cNvPr>
          <p:cNvGrpSpPr/>
          <p:nvPr/>
        </p:nvGrpSpPr>
        <p:grpSpPr>
          <a:xfrm>
            <a:off x="1053075" y="3243186"/>
            <a:ext cx="1114746" cy="854196"/>
            <a:chOff x="829800" y="1289852"/>
            <a:chExt cx="1727351" cy="1323616"/>
          </a:xfrm>
        </p:grpSpPr>
        <p:sp>
          <p:nvSpPr>
            <p:cNvPr id="108" name="円/楕円 107">
              <a:extLst>
                <a:ext uri="{FF2B5EF4-FFF2-40B4-BE49-F238E27FC236}">
                  <a16:creationId xmlns:a16="http://schemas.microsoft.com/office/drawing/2014/main" id="{0CAD79BD-CDE5-7EA6-3D9D-B43F2A6A412E}"/>
                </a:ext>
              </a:extLst>
            </p:cNvPr>
            <p:cNvSpPr/>
            <p:nvPr/>
          </p:nvSpPr>
          <p:spPr>
            <a:xfrm>
              <a:off x="1115616" y="1628800"/>
              <a:ext cx="914400" cy="914400"/>
            </a:xfrm>
            <a:prstGeom prst="ellipse">
              <a:avLst/>
            </a:prstGeom>
            <a:gradFill>
              <a:gsLst>
                <a:gs pos="0">
                  <a:schemeClr val="accent3"/>
                </a:gs>
                <a:gs pos="35000">
                  <a:schemeClr val="accent3">
                    <a:lumMod val="60000"/>
                    <a:lumOff val="40000"/>
                  </a:schemeClr>
                </a:gs>
                <a:gs pos="68000">
                  <a:schemeClr val="accent3">
                    <a:lumMod val="40000"/>
                    <a:lumOff val="60000"/>
                  </a:schemeClr>
                </a:gs>
                <a:gs pos="99000">
                  <a:schemeClr val="bg1"/>
                </a:gs>
              </a:gsLst>
              <a:lin ang="0" scaled="0"/>
            </a:gradFill>
            <a:ln w="3175">
              <a:solidFill>
                <a:schemeClr val="accent3">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円/楕円 108">
              <a:extLst>
                <a:ext uri="{FF2B5EF4-FFF2-40B4-BE49-F238E27FC236}">
                  <a16:creationId xmlns:a16="http://schemas.microsoft.com/office/drawing/2014/main" id="{D654FE48-D72F-6CC8-06CD-E32C56183095}"/>
                </a:ext>
              </a:extLst>
            </p:cNvPr>
            <p:cNvSpPr/>
            <p:nvPr/>
          </p:nvSpPr>
          <p:spPr>
            <a:xfrm>
              <a:off x="1121977" y="1895322"/>
              <a:ext cx="914400" cy="381356"/>
            </a:xfrm>
            <a:prstGeom prst="ellipse">
              <a:avLst/>
            </a:prstGeom>
            <a:noFill/>
            <a:ln w="12700">
              <a:solidFill>
                <a:srgbClr val="0432FF"/>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0" name="直線コネクタ 109">
              <a:extLst>
                <a:ext uri="{FF2B5EF4-FFF2-40B4-BE49-F238E27FC236}">
                  <a16:creationId xmlns:a16="http://schemas.microsoft.com/office/drawing/2014/main" id="{A3DF12B9-5A8B-77B6-69E3-ADA9DDD6450E}"/>
                </a:ext>
              </a:extLst>
            </p:cNvPr>
            <p:cNvCxnSpPr>
              <a:cxnSpLocks/>
              <a:stCxn id="108" idx="4"/>
              <a:endCxn id="108" idx="0"/>
            </p:cNvCxnSpPr>
            <p:nvPr/>
          </p:nvCxnSpPr>
          <p:spPr>
            <a:xfrm flipV="1">
              <a:off x="1572816" y="1628800"/>
              <a:ext cx="0" cy="914400"/>
            </a:xfrm>
            <a:prstGeom prst="line">
              <a:avLst/>
            </a:prstGeom>
            <a:ln w="19050">
              <a:solidFill>
                <a:schemeClr val="accent6">
                  <a:lumMod val="75000"/>
                </a:schemeClr>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11" name="直線コネクタ 110">
              <a:extLst>
                <a:ext uri="{FF2B5EF4-FFF2-40B4-BE49-F238E27FC236}">
                  <a16:creationId xmlns:a16="http://schemas.microsoft.com/office/drawing/2014/main" id="{CF22A862-5D0E-D13D-96B2-B0E7FEC087B4}"/>
                </a:ext>
              </a:extLst>
            </p:cNvPr>
            <p:cNvCxnSpPr>
              <a:cxnSpLocks/>
              <a:stCxn id="109" idx="3"/>
              <a:endCxn id="109" idx="7"/>
            </p:cNvCxnSpPr>
            <p:nvPr/>
          </p:nvCxnSpPr>
          <p:spPr>
            <a:xfrm flipV="1">
              <a:off x="1255888" y="1951170"/>
              <a:ext cx="646578" cy="269660"/>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12" name="テキスト ボックス 111">
              <a:extLst>
                <a:ext uri="{FF2B5EF4-FFF2-40B4-BE49-F238E27FC236}">
                  <a16:creationId xmlns:a16="http://schemas.microsoft.com/office/drawing/2014/main" id="{A05C0E77-DE32-37E5-2895-01DC6AFFFA4A}"/>
                </a:ext>
              </a:extLst>
            </p:cNvPr>
            <p:cNvSpPr txBox="1"/>
            <p:nvPr/>
          </p:nvSpPr>
          <p:spPr>
            <a:xfrm>
              <a:off x="1372612" y="1289852"/>
              <a:ext cx="400411" cy="429223"/>
            </a:xfrm>
            <a:prstGeom prst="rect">
              <a:avLst/>
            </a:prstGeom>
            <a:noFill/>
          </p:spPr>
          <p:txBody>
            <a:bodyPr wrap="none" rtlCol="0">
              <a:spAutoFit/>
            </a:bodyPr>
            <a:lstStyle/>
            <a:p>
              <a:pPr algn="ctr"/>
              <a:r>
                <a:rPr kumimoji="1" lang="en-US" altLang="ja-JP" sz="1200" b="1" dirty="0">
                  <a:solidFill>
                    <a:schemeClr val="accent6">
                      <a:lumMod val="75000"/>
                    </a:schemeClr>
                  </a:solidFill>
                </a:rPr>
                <a:t>Z</a:t>
              </a:r>
              <a:endParaRPr kumimoji="1" lang="ja-JP" altLang="en-US" sz="1200" b="1">
                <a:solidFill>
                  <a:schemeClr val="accent6">
                    <a:lumMod val="75000"/>
                  </a:schemeClr>
                </a:solidFill>
              </a:endParaRPr>
            </a:p>
          </p:txBody>
        </p:sp>
        <p:cxnSp>
          <p:nvCxnSpPr>
            <p:cNvPr id="113" name="直線コネクタ 112">
              <a:extLst>
                <a:ext uri="{FF2B5EF4-FFF2-40B4-BE49-F238E27FC236}">
                  <a16:creationId xmlns:a16="http://schemas.microsoft.com/office/drawing/2014/main" id="{448FB94D-3230-5A54-D828-AF3B980C15FA}"/>
                </a:ext>
              </a:extLst>
            </p:cNvPr>
            <p:cNvCxnSpPr>
              <a:cxnSpLocks/>
              <a:stCxn id="109" idx="1"/>
            </p:cNvCxnSpPr>
            <p:nvPr/>
          </p:nvCxnSpPr>
          <p:spPr>
            <a:xfrm>
              <a:off x="1255888" y="1951170"/>
              <a:ext cx="646578" cy="286017"/>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14" name="テキスト ボックス 113">
              <a:extLst>
                <a:ext uri="{FF2B5EF4-FFF2-40B4-BE49-F238E27FC236}">
                  <a16:creationId xmlns:a16="http://schemas.microsoft.com/office/drawing/2014/main" id="{790732C1-6C7E-F845-AC23-AEFC4AB0B032}"/>
                </a:ext>
              </a:extLst>
            </p:cNvPr>
            <p:cNvSpPr txBox="1"/>
            <p:nvPr/>
          </p:nvSpPr>
          <p:spPr>
            <a:xfrm>
              <a:off x="829800" y="2184245"/>
              <a:ext cx="592544" cy="429223"/>
            </a:xfrm>
            <a:prstGeom prst="rect">
              <a:avLst/>
            </a:prstGeom>
            <a:noFill/>
          </p:spPr>
          <p:txBody>
            <a:bodyPr wrap="square" rtlCol="0">
              <a:spAutoFit/>
            </a:bodyPr>
            <a:lstStyle/>
            <a:p>
              <a:pPr algn="ctr"/>
              <a:r>
                <a:rPr lang="en-US" altLang="ja-JP" sz="1200" b="1" dirty="0">
                  <a:solidFill>
                    <a:srgbClr val="0432FF"/>
                  </a:solidFill>
                </a:rPr>
                <a:t>X</a:t>
              </a:r>
              <a:endParaRPr kumimoji="1" lang="ja-JP" altLang="en-US" sz="1200" b="1">
                <a:solidFill>
                  <a:srgbClr val="0432FF"/>
                </a:solidFill>
              </a:endParaRPr>
            </a:p>
          </p:txBody>
        </p:sp>
        <p:sp>
          <p:nvSpPr>
            <p:cNvPr id="115" name="テキスト ボックス 114">
              <a:extLst>
                <a:ext uri="{FF2B5EF4-FFF2-40B4-BE49-F238E27FC236}">
                  <a16:creationId xmlns:a16="http://schemas.microsoft.com/office/drawing/2014/main" id="{661367A4-EB98-6273-E8DA-0D05F6C7389C}"/>
                </a:ext>
              </a:extLst>
            </p:cNvPr>
            <p:cNvSpPr txBox="1"/>
            <p:nvPr/>
          </p:nvSpPr>
          <p:spPr>
            <a:xfrm>
              <a:off x="1736998" y="1765429"/>
              <a:ext cx="820153" cy="429223"/>
            </a:xfrm>
            <a:prstGeom prst="rect">
              <a:avLst/>
            </a:prstGeom>
            <a:noFill/>
          </p:spPr>
          <p:txBody>
            <a:bodyPr wrap="square" rtlCol="0">
              <a:spAutoFit/>
            </a:bodyPr>
            <a:lstStyle/>
            <a:p>
              <a:pPr algn="ctr"/>
              <a:endParaRPr kumimoji="1" lang="ja-JP" altLang="en-US" sz="1200" b="1">
                <a:solidFill>
                  <a:srgbClr val="0432FF"/>
                </a:solidFill>
              </a:endParaRPr>
            </a:p>
          </p:txBody>
        </p:sp>
        <p:sp>
          <p:nvSpPr>
            <p:cNvPr id="116" name="テキスト ボックス 115">
              <a:extLst>
                <a:ext uri="{FF2B5EF4-FFF2-40B4-BE49-F238E27FC236}">
                  <a16:creationId xmlns:a16="http://schemas.microsoft.com/office/drawing/2014/main" id="{9AB544CB-9E69-ECF5-30E5-040555E87E5A}"/>
                </a:ext>
              </a:extLst>
            </p:cNvPr>
            <p:cNvSpPr txBox="1"/>
            <p:nvPr/>
          </p:nvSpPr>
          <p:spPr>
            <a:xfrm>
              <a:off x="1721795" y="2169484"/>
              <a:ext cx="820153" cy="429223"/>
            </a:xfrm>
            <a:prstGeom prst="rect">
              <a:avLst/>
            </a:prstGeom>
            <a:noFill/>
          </p:spPr>
          <p:txBody>
            <a:bodyPr wrap="square" rtlCol="0">
              <a:spAutoFit/>
            </a:bodyPr>
            <a:lstStyle/>
            <a:p>
              <a:pPr algn="ctr"/>
              <a:r>
                <a:rPr kumimoji="1" lang="en-US" altLang="ja-JP" sz="1200" b="1" dirty="0">
                  <a:solidFill>
                    <a:srgbClr val="0432FF"/>
                  </a:solidFill>
                </a:rPr>
                <a:t>Y</a:t>
              </a:r>
              <a:endParaRPr kumimoji="1" lang="ja-JP" altLang="en-US" sz="1200" b="1">
                <a:solidFill>
                  <a:srgbClr val="0432FF"/>
                </a:solidFill>
              </a:endParaRPr>
            </a:p>
          </p:txBody>
        </p:sp>
      </p:grpSp>
      <p:grpSp>
        <p:nvGrpSpPr>
          <p:cNvPr id="117" name="グループ化 116">
            <a:extLst>
              <a:ext uri="{FF2B5EF4-FFF2-40B4-BE49-F238E27FC236}">
                <a16:creationId xmlns:a16="http://schemas.microsoft.com/office/drawing/2014/main" id="{3C229D76-B392-8F35-E062-889CC513AA7D}"/>
              </a:ext>
            </a:extLst>
          </p:cNvPr>
          <p:cNvGrpSpPr/>
          <p:nvPr/>
        </p:nvGrpSpPr>
        <p:grpSpPr>
          <a:xfrm>
            <a:off x="1040071" y="4235498"/>
            <a:ext cx="1114746" cy="854196"/>
            <a:chOff x="829800" y="1289852"/>
            <a:chExt cx="1727351" cy="1323616"/>
          </a:xfrm>
        </p:grpSpPr>
        <p:sp>
          <p:nvSpPr>
            <p:cNvPr id="118" name="円/楕円 117">
              <a:extLst>
                <a:ext uri="{FF2B5EF4-FFF2-40B4-BE49-F238E27FC236}">
                  <a16:creationId xmlns:a16="http://schemas.microsoft.com/office/drawing/2014/main" id="{599D0340-07B4-AED1-16FE-4B2587F85FD6}"/>
                </a:ext>
              </a:extLst>
            </p:cNvPr>
            <p:cNvSpPr/>
            <p:nvPr/>
          </p:nvSpPr>
          <p:spPr>
            <a:xfrm>
              <a:off x="1115616" y="1628800"/>
              <a:ext cx="914400" cy="914400"/>
            </a:xfrm>
            <a:prstGeom prst="ellipse">
              <a:avLst/>
            </a:prstGeom>
            <a:gradFill>
              <a:gsLst>
                <a:gs pos="0">
                  <a:schemeClr val="accent3"/>
                </a:gs>
                <a:gs pos="35000">
                  <a:schemeClr val="accent3">
                    <a:lumMod val="60000"/>
                    <a:lumOff val="40000"/>
                  </a:schemeClr>
                </a:gs>
                <a:gs pos="68000">
                  <a:schemeClr val="accent3">
                    <a:lumMod val="40000"/>
                    <a:lumOff val="60000"/>
                  </a:schemeClr>
                </a:gs>
                <a:gs pos="99000">
                  <a:schemeClr val="bg1"/>
                </a:gs>
              </a:gsLst>
              <a:lin ang="0" scaled="0"/>
            </a:gradFill>
            <a:ln w="3175">
              <a:solidFill>
                <a:schemeClr val="accent3">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円/楕円 118">
              <a:extLst>
                <a:ext uri="{FF2B5EF4-FFF2-40B4-BE49-F238E27FC236}">
                  <a16:creationId xmlns:a16="http://schemas.microsoft.com/office/drawing/2014/main" id="{4CF13932-6715-99B2-CB83-736BD6206D7F}"/>
                </a:ext>
              </a:extLst>
            </p:cNvPr>
            <p:cNvSpPr/>
            <p:nvPr/>
          </p:nvSpPr>
          <p:spPr>
            <a:xfrm>
              <a:off x="1121977" y="1895322"/>
              <a:ext cx="914400" cy="381356"/>
            </a:xfrm>
            <a:prstGeom prst="ellipse">
              <a:avLst/>
            </a:prstGeom>
            <a:noFill/>
            <a:ln w="12700">
              <a:solidFill>
                <a:srgbClr val="0432FF"/>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0" name="直線コネクタ 119">
              <a:extLst>
                <a:ext uri="{FF2B5EF4-FFF2-40B4-BE49-F238E27FC236}">
                  <a16:creationId xmlns:a16="http://schemas.microsoft.com/office/drawing/2014/main" id="{408B2AEF-3858-8FDB-D793-33C879791F82}"/>
                </a:ext>
              </a:extLst>
            </p:cNvPr>
            <p:cNvCxnSpPr>
              <a:cxnSpLocks/>
              <a:stCxn id="118" idx="4"/>
              <a:endCxn id="118" idx="0"/>
            </p:cNvCxnSpPr>
            <p:nvPr/>
          </p:nvCxnSpPr>
          <p:spPr>
            <a:xfrm flipV="1">
              <a:off x="1572816" y="1628800"/>
              <a:ext cx="0" cy="914400"/>
            </a:xfrm>
            <a:prstGeom prst="line">
              <a:avLst/>
            </a:prstGeom>
            <a:ln w="19050">
              <a:solidFill>
                <a:schemeClr val="accent6">
                  <a:lumMod val="75000"/>
                </a:schemeClr>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21" name="直線コネクタ 120">
              <a:extLst>
                <a:ext uri="{FF2B5EF4-FFF2-40B4-BE49-F238E27FC236}">
                  <a16:creationId xmlns:a16="http://schemas.microsoft.com/office/drawing/2014/main" id="{52EE1993-08F9-D05C-D927-C0497394B899}"/>
                </a:ext>
              </a:extLst>
            </p:cNvPr>
            <p:cNvCxnSpPr>
              <a:cxnSpLocks/>
              <a:stCxn id="119" idx="3"/>
              <a:endCxn id="119" idx="7"/>
            </p:cNvCxnSpPr>
            <p:nvPr/>
          </p:nvCxnSpPr>
          <p:spPr>
            <a:xfrm flipV="1">
              <a:off x="1255888" y="1951170"/>
              <a:ext cx="646578" cy="269660"/>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22" name="テキスト ボックス 121">
              <a:extLst>
                <a:ext uri="{FF2B5EF4-FFF2-40B4-BE49-F238E27FC236}">
                  <a16:creationId xmlns:a16="http://schemas.microsoft.com/office/drawing/2014/main" id="{6309C61E-6969-F13F-90F3-DC56349D9CC7}"/>
                </a:ext>
              </a:extLst>
            </p:cNvPr>
            <p:cNvSpPr txBox="1"/>
            <p:nvPr/>
          </p:nvSpPr>
          <p:spPr>
            <a:xfrm>
              <a:off x="1372612" y="1289852"/>
              <a:ext cx="400411" cy="429223"/>
            </a:xfrm>
            <a:prstGeom prst="rect">
              <a:avLst/>
            </a:prstGeom>
            <a:noFill/>
          </p:spPr>
          <p:txBody>
            <a:bodyPr wrap="none" rtlCol="0">
              <a:spAutoFit/>
            </a:bodyPr>
            <a:lstStyle/>
            <a:p>
              <a:pPr algn="ctr"/>
              <a:r>
                <a:rPr kumimoji="1" lang="en-US" altLang="ja-JP" sz="1200" b="1" dirty="0">
                  <a:solidFill>
                    <a:schemeClr val="accent6">
                      <a:lumMod val="75000"/>
                    </a:schemeClr>
                  </a:solidFill>
                </a:rPr>
                <a:t>Z</a:t>
              </a:r>
              <a:endParaRPr kumimoji="1" lang="ja-JP" altLang="en-US" sz="1200" b="1">
                <a:solidFill>
                  <a:schemeClr val="accent6">
                    <a:lumMod val="75000"/>
                  </a:schemeClr>
                </a:solidFill>
              </a:endParaRPr>
            </a:p>
          </p:txBody>
        </p:sp>
        <p:cxnSp>
          <p:nvCxnSpPr>
            <p:cNvPr id="123" name="直線コネクタ 122">
              <a:extLst>
                <a:ext uri="{FF2B5EF4-FFF2-40B4-BE49-F238E27FC236}">
                  <a16:creationId xmlns:a16="http://schemas.microsoft.com/office/drawing/2014/main" id="{7A0BF070-E9F2-189C-ECD6-D2FFF33758FC}"/>
                </a:ext>
              </a:extLst>
            </p:cNvPr>
            <p:cNvCxnSpPr>
              <a:cxnSpLocks/>
              <a:stCxn id="119" idx="1"/>
            </p:cNvCxnSpPr>
            <p:nvPr/>
          </p:nvCxnSpPr>
          <p:spPr>
            <a:xfrm>
              <a:off x="1255888" y="1951170"/>
              <a:ext cx="646578" cy="286017"/>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24" name="テキスト ボックス 123">
              <a:extLst>
                <a:ext uri="{FF2B5EF4-FFF2-40B4-BE49-F238E27FC236}">
                  <a16:creationId xmlns:a16="http://schemas.microsoft.com/office/drawing/2014/main" id="{5B2EE047-9E0D-11F0-C390-EA7974218DDA}"/>
                </a:ext>
              </a:extLst>
            </p:cNvPr>
            <p:cNvSpPr txBox="1"/>
            <p:nvPr/>
          </p:nvSpPr>
          <p:spPr>
            <a:xfrm>
              <a:off x="829800" y="2184245"/>
              <a:ext cx="592544" cy="429223"/>
            </a:xfrm>
            <a:prstGeom prst="rect">
              <a:avLst/>
            </a:prstGeom>
            <a:noFill/>
          </p:spPr>
          <p:txBody>
            <a:bodyPr wrap="square" rtlCol="0">
              <a:spAutoFit/>
            </a:bodyPr>
            <a:lstStyle/>
            <a:p>
              <a:pPr algn="ctr"/>
              <a:r>
                <a:rPr lang="en-US" altLang="ja-JP" sz="1200" b="1" dirty="0">
                  <a:solidFill>
                    <a:srgbClr val="0432FF"/>
                  </a:solidFill>
                </a:rPr>
                <a:t>X</a:t>
              </a:r>
              <a:endParaRPr kumimoji="1" lang="ja-JP" altLang="en-US" sz="1200" b="1">
                <a:solidFill>
                  <a:srgbClr val="0432FF"/>
                </a:solidFill>
              </a:endParaRPr>
            </a:p>
          </p:txBody>
        </p:sp>
        <p:sp>
          <p:nvSpPr>
            <p:cNvPr id="125" name="テキスト ボックス 124">
              <a:extLst>
                <a:ext uri="{FF2B5EF4-FFF2-40B4-BE49-F238E27FC236}">
                  <a16:creationId xmlns:a16="http://schemas.microsoft.com/office/drawing/2014/main" id="{95776FE1-D980-9CF5-183C-02037D90670F}"/>
                </a:ext>
              </a:extLst>
            </p:cNvPr>
            <p:cNvSpPr txBox="1"/>
            <p:nvPr/>
          </p:nvSpPr>
          <p:spPr>
            <a:xfrm>
              <a:off x="1736998" y="1765429"/>
              <a:ext cx="820153" cy="429223"/>
            </a:xfrm>
            <a:prstGeom prst="rect">
              <a:avLst/>
            </a:prstGeom>
            <a:noFill/>
          </p:spPr>
          <p:txBody>
            <a:bodyPr wrap="square" rtlCol="0">
              <a:spAutoFit/>
            </a:bodyPr>
            <a:lstStyle/>
            <a:p>
              <a:pPr algn="ctr"/>
              <a:endParaRPr kumimoji="1" lang="ja-JP" altLang="en-US" sz="1200" b="1">
                <a:solidFill>
                  <a:srgbClr val="0432FF"/>
                </a:solidFill>
              </a:endParaRPr>
            </a:p>
          </p:txBody>
        </p:sp>
        <p:sp>
          <p:nvSpPr>
            <p:cNvPr id="126" name="テキスト ボックス 125">
              <a:extLst>
                <a:ext uri="{FF2B5EF4-FFF2-40B4-BE49-F238E27FC236}">
                  <a16:creationId xmlns:a16="http://schemas.microsoft.com/office/drawing/2014/main" id="{820DD92A-FEED-AE53-7450-05EFE6B5E81A}"/>
                </a:ext>
              </a:extLst>
            </p:cNvPr>
            <p:cNvSpPr txBox="1"/>
            <p:nvPr/>
          </p:nvSpPr>
          <p:spPr>
            <a:xfrm>
              <a:off x="1721795" y="2169484"/>
              <a:ext cx="820153" cy="429223"/>
            </a:xfrm>
            <a:prstGeom prst="rect">
              <a:avLst/>
            </a:prstGeom>
            <a:noFill/>
          </p:spPr>
          <p:txBody>
            <a:bodyPr wrap="square" rtlCol="0">
              <a:spAutoFit/>
            </a:bodyPr>
            <a:lstStyle/>
            <a:p>
              <a:pPr algn="ctr"/>
              <a:r>
                <a:rPr kumimoji="1" lang="en-US" altLang="ja-JP" sz="1200" b="1" dirty="0">
                  <a:solidFill>
                    <a:srgbClr val="0432FF"/>
                  </a:solidFill>
                </a:rPr>
                <a:t>Y</a:t>
              </a:r>
              <a:endParaRPr kumimoji="1" lang="ja-JP" altLang="en-US" sz="1200" b="1">
                <a:solidFill>
                  <a:srgbClr val="0432FF"/>
                </a:solidFill>
              </a:endParaRPr>
            </a:p>
          </p:txBody>
        </p:sp>
      </p:grpSp>
      <p:grpSp>
        <p:nvGrpSpPr>
          <p:cNvPr id="127" name="グループ化 126">
            <a:extLst>
              <a:ext uri="{FF2B5EF4-FFF2-40B4-BE49-F238E27FC236}">
                <a16:creationId xmlns:a16="http://schemas.microsoft.com/office/drawing/2014/main" id="{D24163F8-70BE-F55C-4092-C895EB91A6A0}"/>
              </a:ext>
            </a:extLst>
          </p:cNvPr>
          <p:cNvGrpSpPr/>
          <p:nvPr/>
        </p:nvGrpSpPr>
        <p:grpSpPr>
          <a:xfrm>
            <a:off x="1030260" y="5176595"/>
            <a:ext cx="1114746" cy="854196"/>
            <a:chOff x="829800" y="1289852"/>
            <a:chExt cx="1727351" cy="1323616"/>
          </a:xfrm>
        </p:grpSpPr>
        <p:sp>
          <p:nvSpPr>
            <p:cNvPr id="128" name="円/楕円 127">
              <a:extLst>
                <a:ext uri="{FF2B5EF4-FFF2-40B4-BE49-F238E27FC236}">
                  <a16:creationId xmlns:a16="http://schemas.microsoft.com/office/drawing/2014/main" id="{8B17CA88-7F44-14FA-ADC3-73913A78A843}"/>
                </a:ext>
              </a:extLst>
            </p:cNvPr>
            <p:cNvSpPr/>
            <p:nvPr/>
          </p:nvSpPr>
          <p:spPr>
            <a:xfrm>
              <a:off x="1115616" y="1628800"/>
              <a:ext cx="914400" cy="914400"/>
            </a:xfrm>
            <a:prstGeom prst="ellipse">
              <a:avLst/>
            </a:prstGeom>
            <a:gradFill>
              <a:gsLst>
                <a:gs pos="0">
                  <a:schemeClr val="accent3"/>
                </a:gs>
                <a:gs pos="35000">
                  <a:schemeClr val="accent3">
                    <a:lumMod val="60000"/>
                    <a:lumOff val="40000"/>
                  </a:schemeClr>
                </a:gs>
                <a:gs pos="68000">
                  <a:schemeClr val="accent3">
                    <a:lumMod val="40000"/>
                    <a:lumOff val="60000"/>
                  </a:schemeClr>
                </a:gs>
                <a:gs pos="99000">
                  <a:schemeClr val="bg1"/>
                </a:gs>
              </a:gsLst>
              <a:lin ang="0" scaled="0"/>
            </a:gradFill>
            <a:ln w="3175">
              <a:solidFill>
                <a:schemeClr val="accent3">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円/楕円 128">
              <a:extLst>
                <a:ext uri="{FF2B5EF4-FFF2-40B4-BE49-F238E27FC236}">
                  <a16:creationId xmlns:a16="http://schemas.microsoft.com/office/drawing/2014/main" id="{CBC784C0-5936-4C41-82AC-4E7D9F66A518}"/>
                </a:ext>
              </a:extLst>
            </p:cNvPr>
            <p:cNvSpPr/>
            <p:nvPr/>
          </p:nvSpPr>
          <p:spPr>
            <a:xfrm>
              <a:off x="1121977" y="1895322"/>
              <a:ext cx="914400" cy="381356"/>
            </a:xfrm>
            <a:prstGeom prst="ellipse">
              <a:avLst/>
            </a:prstGeom>
            <a:noFill/>
            <a:ln w="12700">
              <a:solidFill>
                <a:srgbClr val="0432FF"/>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0" name="直線コネクタ 129">
              <a:extLst>
                <a:ext uri="{FF2B5EF4-FFF2-40B4-BE49-F238E27FC236}">
                  <a16:creationId xmlns:a16="http://schemas.microsoft.com/office/drawing/2014/main" id="{21BE4DC9-D8BB-49C1-EDFC-0793740F74B9}"/>
                </a:ext>
              </a:extLst>
            </p:cNvPr>
            <p:cNvCxnSpPr>
              <a:cxnSpLocks/>
              <a:stCxn id="128" idx="4"/>
              <a:endCxn id="128" idx="0"/>
            </p:cNvCxnSpPr>
            <p:nvPr/>
          </p:nvCxnSpPr>
          <p:spPr>
            <a:xfrm flipV="1">
              <a:off x="1572816" y="1628800"/>
              <a:ext cx="0" cy="914400"/>
            </a:xfrm>
            <a:prstGeom prst="line">
              <a:avLst/>
            </a:prstGeom>
            <a:ln w="19050">
              <a:solidFill>
                <a:schemeClr val="accent6">
                  <a:lumMod val="75000"/>
                </a:schemeClr>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31" name="直線コネクタ 130">
              <a:extLst>
                <a:ext uri="{FF2B5EF4-FFF2-40B4-BE49-F238E27FC236}">
                  <a16:creationId xmlns:a16="http://schemas.microsoft.com/office/drawing/2014/main" id="{368413FE-FA0A-A011-CE2E-0C0E4F460886}"/>
                </a:ext>
              </a:extLst>
            </p:cNvPr>
            <p:cNvCxnSpPr>
              <a:cxnSpLocks/>
              <a:stCxn id="129" idx="3"/>
              <a:endCxn id="129" idx="7"/>
            </p:cNvCxnSpPr>
            <p:nvPr/>
          </p:nvCxnSpPr>
          <p:spPr>
            <a:xfrm flipV="1">
              <a:off x="1255888" y="1951170"/>
              <a:ext cx="646578" cy="269660"/>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32" name="テキスト ボックス 131">
              <a:extLst>
                <a:ext uri="{FF2B5EF4-FFF2-40B4-BE49-F238E27FC236}">
                  <a16:creationId xmlns:a16="http://schemas.microsoft.com/office/drawing/2014/main" id="{CBA02741-BB0D-647A-6CDF-5316DEEB2B34}"/>
                </a:ext>
              </a:extLst>
            </p:cNvPr>
            <p:cNvSpPr txBox="1"/>
            <p:nvPr/>
          </p:nvSpPr>
          <p:spPr>
            <a:xfrm>
              <a:off x="1372612" y="1289852"/>
              <a:ext cx="400411" cy="429223"/>
            </a:xfrm>
            <a:prstGeom prst="rect">
              <a:avLst/>
            </a:prstGeom>
            <a:noFill/>
          </p:spPr>
          <p:txBody>
            <a:bodyPr wrap="none" rtlCol="0">
              <a:spAutoFit/>
            </a:bodyPr>
            <a:lstStyle/>
            <a:p>
              <a:pPr algn="ctr"/>
              <a:r>
                <a:rPr kumimoji="1" lang="en-US" altLang="ja-JP" sz="1200" b="1" dirty="0">
                  <a:solidFill>
                    <a:schemeClr val="accent6">
                      <a:lumMod val="75000"/>
                    </a:schemeClr>
                  </a:solidFill>
                </a:rPr>
                <a:t>Z</a:t>
              </a:r>
              <a:endParaRPr kumimoji="1" lang="ja-JP" altLang="en-US" sz="1200" b="1">
                <a:solidFill>
                  <a:schemeClr val="accent6">
                    <a:lumMod val="75000"/>
                  </a:schemeClr>
                </a:solidFill>
              </a:endParaRPr>
            </a:p>
          </p:txBody>
        </p:sp>
        <p:cxnSp>
          <p:nvCxnSpPr>
            <p:cNvPr id="133" name="直線コネクタ 132">
              <a:extLst>
                <a:ext uri="{FF2B5EF4-FFF2-40B4-BE49-F238E27FC236}">
                  <a16:creationId xmlns:a16="http://schemas.microsoft.com/office/drawing/2014/main" id="{474C4D25-8055-4AB2-0C79-74BE053CA7D5}"/>
                </a:ext>
              </a:extLst>
            </p:cNvPr>
            <p:cNvCxnSpPr>
              <a:cxnSpLocks/>
              <a:stCxn id="129" idx="1"/>
            </p:cNvCxnSpPr>
            <p:nvPr/>
          </p:nvCxnSpPr>
          <p:spPr>
            <a:xfrm>
              <a:off x="1255888" y="1951170"/>
              <a:ext cx="646578" cy="286017"/>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34" name="テキスト ボックス 133">
              <a:extLst>
                <a:ext uri="{FF2B5EF4-FFF2-40B4-BE49-F238E27FC236}">
                  <a16:creationId xmlns:a16="http://schemas.microsoft.com/office/drawing/2014/main" id="{24E51597-8202-C0A0-A248-07B23AF93D78}"/>
                </a:ext>
              </a:extLst>
            </p:cNvPr>
            <p:cNvSpPr txBox="1"/>
            <p:nvPr/>
          </p:nvSpPr>
          <p:spPr>
            <a:xfrm>
              <a:off x="829800" y="2184245"/>
              <a:ext cx="592544" cy="429223"/>
            </a:xfrm>
            <a:prstGeom prst="rect">
              <a:avLst/>
            </a:prstGeom>
            <a:noFill/>
          </p:spPr>
          <p:txBody>
            <a:bodyPr wrap="square" rtlCol="0">
              <a:spAutoFit/>
            </a:bodyPr>
            <a:lstStyle/>
            <a:p>
              <a:pPr algn="ctr"/>
              <a:r>
                <a:rPr lang="en-US" altLang="ja-JP" sz="1200" b="1" dirty="0">
                  <a:solidFill>
                    <a:srgbClr val="0432FF"/>
                  </a:solidFill>
                </a:rPr>
                <a:t>X</a:t>
              </a:r>
              <a:endParaRPr kumimoji="1" lang="ja-JP" altLang="en-US" sz="1200" b="1">
                <a:solidFill>
                  <a:srgbClr val="0432FF"/>
                </a:solidFill>
              </a:endParaRPr>
            </a:p>
          </p:txBody>
        </p:sp>
        <p:sp>
          <p:nvSpPr>
            <p:cNvPr id="135" name="テキスト ボックス 134">
              <a:extLst>
                <a:ext uri="{FF2B5EF4-FFF2-40B4-BE49-F238E27FC236}">
                  <a16:creationId xmlns:a16="http://schemas.microsoft.com/office/drawing/2014/main" id="{089B7E7B-AEE7-FC50-ECDF-F44267EDB098}"/>
                </a:ext>
              </a:extLst>
            </p:cNvPr>
            <p:cNvSpPr txBox="1"/>
            <p:nvPr/>
          </p:nvSpPr>
          <p:spPr>
            <a:xfrm>
              <a:off x="1736998" y="1765429"/>
              <a:ext cx="820153" cy="429223"/>
            </a:xfrm>
            <a:prstGeom prst="rect">
              <a:avLst/>
            </a:prstGeom>
            <a:noFill/>
          </p:spPr>
          <p:txBody>
            <a:bodyPr wrap="square" rtlCol="0">
              <a:spAutoFit/>
            </a:bodyPr>
            <a:lstStyle/>
            <a:p>
              <a:pPr algn="ctr"/>
              <a:endParaRPr kumimoji="1" lang="ja-JP" altLang="en-US" sz="1200" b="1">
                <a:solidFill>
                  <a:srgbClr val="0432FF"/>
                </a:solidFill>
              </a:endParaRPr>
            </a:p>
          </p:txBody>
        </p:sp>
        <p:sp>
          <p:nvSpPr>
            <p:cNvPr id="136" name="テキスト ボックス 135">
              <a:extLst>
                <a:ext uri="{FF2B5EF4-FFF2-40B4-BE49-F238E27FC236}">
                  <a16:creationId xmlns:a16="http://schemas.microsoft.com/office/drawing/2014/main" id="{2FDD1A2D-B426-DE9C-0B32-A713884A771B}"/>
                </a:ext>
              </a:extLst>
            </p:cNvPr>
            <p:cNvSpPr txBox="1"/>
            <p:nvPr/>
          </p:nvSpPr>
          <p:spPr>
            <a:xfrm>
              <a:off x="1721795" y="2169484"/>
              <a:ext cx="820153" cy="429223"/>
            </a:xfrm>
            <a:prstGeom prst="rect">
              <a:avLst/>
            </a:prstGeom>
            <a:noFill/>
          </p:spPr>
          <p:txBody>
            <a:bodyPr wrap="square" rtlCol="0">
              <a:spAutoFit/>
            </a:bodyPr>
            <a:lstStyle/>
            <a:p>
              <a:pPr algn="ctr"/>
              <a:r>
                <a:rPr kumimoji="1" lang="en-US" altLang="ja-JP" sz="1200" b="1" dirty="0">
                  <a:solidFill>
                    <a:srgbClr val="0432FF"/>
                  </a:solidFill>
                </a:rPr>
                <a:t>Y</a:t>
              </a:r>
              <a:endParaRPr kumimoji="1" lang="ja-JP" altLang="en-US" sz="1200" b="1">
                <a:solidFill>
                  <a:srgbClr val="0432FF"/>
                </a:solidFill>
              </a:endParaRPr>
            </a:p>
          </p:txBody>
        </p:sp>
      </p:grpSp>
      <p:sp>
        <p:nvSpPr>
          <p:cNvPr id="137" name="左カーブ矢印 136">
            <a:extLst>
              <a:ext uri="{FF2B5EF4-FFF2-40B4-BE49-F238E27FC236}">
                <a16:creationId xmlns:a16="http://schemas.microsoft.com/office/drawing/2014/main" id="{926A5522-133F-053C-A573-4F6100BD8D56}"/>
              </a:ext>
            </a:extLst>
          </p:cNvPr>
          <p:cNvSpPr/>
          <p:nvPr/>
        </p:nvSpPr>
        <p:spPr>
          <a:xfrm>
            <a:off x="1322152" y="1745203"/>
            <a:ext cx="214615" cy="306914"/>
          </a:xfrm>
          <a:prstGeom prst="curvedLeftArrow">
            <a:avLst/>
          </a:prstGeom>
          <a:solidFill>
            <a:srgbClr val="E46C0A">
              <a:alpha val="7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左カーブ矢印 137">
            <a:extLst>
              <a:ext uri="{FF2B5EF4-FFF2-40B4-BE49-F238E27FC236}">
                <a16:creationId xmlns:a16="http://schemas.microsoft.com/office/drawing/2014/main" id="{1721748E-9A7D-B94C-5D8F-F18A07E35F4E}"/>
              </a:ext>
            </a:extLst>
          </p:cNvPr>
          <p:cNvSpPr/>
          <p:nvPr/>
        </p:nvSpPr>
        <p:spPr>
          <a:xfrm rot="18846043">
            <a:off x="1558274" y="2550117"/>
            <a:ext cx="214615" cy="306914"/>
          </a:xfrm>
          <a:prstGeom prst="curvedLeftArrow">
            <a:avLst/>
          </a:prstGeom>
          <a:solidFill>
            <a:srgbClr val="E46C0A">
              <a:alpha val="7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左カーブ矢印 138">
            <a:extLst>
              <a:ext uri="{FF2B5EF4-FFF2-40B4-BE49-F238E27FC236}">
                <a16:creationId xmlns:a16="http://schemas.microsoft.com/office/drawing/2014/main" id="{9743FF7C-E235-141F-62F7-0F223F8D2DB4}"/>
              </a:ext>
            </a:extLst>
          </p:cNvPr>
          <p:cNvSpPr/>
          <p:nvPr/>
        </p:nvSpPr>
        <p:spPr>
          <a:xfrm rot="2753957" flipH="1">
            <a:off x="1399608" y="3438556"/>
            <a:ext cx="214615" cy="306914"/>
          </a:xfrm>
          <a:prstGeom prst="curvedLeftArrow">
            <a:avLst/>
          </a:prstGeom>
          <a:solidFill>
            <a:srgbClr val="E46C0A">
              <a:alpha val="7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左カーブ矢印 139">
            <a:extLst>
              <a:ext uri="{FF2B5EF4-FFF2-40B4-BE49-F238E27FC236}">
                <a16:creationId xmlns:a16="http://schemas.microsoft.com/office/drawing/2014/main" id="{B13B90F2-3CF4-C2DC-7164-CE09F804CACF}"/>
              </a:ext>
            </a:extLst>
          </p:cNvPr>
          <p:cNvSpPr/>
          <p:nvPr/>
        </p:nvSpPr>
        <p:spPr>
          <a:xfrm rot="7724640" flipH="1">
            <a:off x="1394588" y="4525913"/>
            <a:ext cx="214615" cy="306914"/>
          </a:xfrm>
          <a:prstGeom prst="curvedLeftArrow">
            <a:avLst/>
          </a:prstGeom>
          <a:solidFill>
            <a:srgbClr val="E46C0A">
              <a:alpha val="7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左カーブ矢印 140">
            <a:extLst>
              <a:ext uri="{FF2B5EF4-FFF2-40B4-BE49-F238E27FC236}">
                <a16:creationId xmlns:a16="http://schemas.microsoft.com/office/drawing/2014/main" id="{78474353-134E-9175-B6CC-36D1163EF248}"/>
              </a:ext>
            </a:extLst>
          </p:cNvPr>
          <p:cNvSpPr/>
          <p:nvPr/>
        </p:nvSpPr>
        <p:spPr>
          <a:xfrm rot="7724640" flipH="1">
            <a:off x="1400966" y="5541171"/>
            <a:ext cx="178610" cy="234031"/>
          </a:xfrm>
          <a:prstGeom prst="curvedLeftArrow">
            <a:avLst/>
          </a:prstGeom>
          <a:solidFill>
            <a:srgbClr val="E46C0A">
              <a:alpha val="7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609325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FDECB8-B2AE-031D-138B-E492BD9225E0}"/>
              </a:ext>
            </a:extLst>
          </p:cNvPr>
          <p:cNvSpPr>
            <a:spLocks noGrp="1"/>
          </p:cNvSpPr>
          <p:nvPr>
            <p:ph type="title"/>
          </p:nvPr>
        </p:nvSpPr>
        <p:spPr/>
        <p:txBody>
          <a:bodyPr/>
          <a:lstStyle/>
          <a:p>
            <a:r>
              <a:rPr kumimoji="1" lang="ja-JP" altLang="en-US"/>
              <a:t>量子アルゴリズム：古典コンピューターの検索アルゴリズム</a:t>
            </a:r>
          </a:p>
        </p:txBody>
      </p:sp>
      <p:sp>
        <p:nvSpPr>
          <p:cNvPr id="3" name="スライド番号プレースホルダー 2">
            <a:extLst>
              <a:ext uri="{FF2B5EF4-FFF2-40B4-BE49-F238E27FC236}">
                <a16:creationId xmlns:a16="http://schemas.microsoft.com/office/drawing/2014/main" id="{0E5BF1FD-D1D3-9245-9651-AFB4266D7743}"/>
              </a:ext>
            </a:extLst>
          </p:cNvPr>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pic>
        <p:nvPicPr>
          <p:cNvPr id="6" name="図 5">
            <a:extLst>
              <a:ext uri="{FF2B5EF4-FFF2-40B4-BE49-F238E27FC236}">
                <a16:creationId xmlns:a16="http://schemas.microsoft.com/office/drawing/2014/main" id="{21B8BDE2-FDA0-7356-CF1B-6107074D0C7E}"/>
              </a:ext>
            </a:extLst>
          </p:cNvPr>
          <p:cNvPicPr>
            <a:picLocks noChangeAspect="1"/>
          </p:cNvPicPr>
          <p:nvPr/>
        </p:nvPicPr>
        <p:blipFill>
          <a:blip r:embed="rId2"/>
          <a:stretch>
            <a:fillRect/>
          </a:stretch>
        </p:blipFill>
        <p:spPr>
          <a:xfrm>
            <a:off x="632342" y="1350060"/>
            <a:ext cx="2787530" cy="2220575"/>
          </a:xfrm>
          <a:prstGeom prst="rect">
            <a:avLst/>
          </a:prstGeom>
        </p:spPr>
      </p:pic>
      <p:sp>
        <p:nvSpPr>
          <p:cNvPr id="7" name="テキスト ボックス 6">
            <a:extLst>
              <a:ext uri="{FF2B5EF4-FFF2-40B4-BE49-F238E27FC236}">
                <a16:creationId xmlns:a16="http://schemas.microsoft.com/office/drawing/2014/main" id="{E20C7043-4F0D-F9AA-860E-1916A20EA1E0}"/>
              </a:ext>
            </a:extLst>
          </p:cNvPr>
          <p:cNvSpPr txBox="1"/>
          <p:nvPr/>
        </p:nvSpPr>
        <p:spPr>
          <a:xfrm>
            <a:off x="5220072" y="2110915"/>
            <a:ext cx="2778325" cy="707886"/>
          </a:xfrm>
          <a:prstGeom prst="rect">
            <a:avLst/>
          </a:prstGeom>
          <a:noFill/>
        </p:spPr>
        <p:txBody>
          <a:bodyPr wrap="none" rtlCol="0">
            <a:spAutoFit/>
          </a:bodyPr>
          <a:lstStyle/>
          <a:p>
            <a:r>
              <a:rPr kumimoji="1" lang="en-US" altLang="ja-JP" sz="2000" dirty="0">
                <a:latin typeface="Meiryo" panose="020B0604030504040204" pitchFamily="34" charset="-128"/>
                <a:ea typeface="Meiryo" panose="020B0604030504040204" pitchFamily="34" charset="-128"/>
              </a:rPr>
              <a:t>select </a:t>
            </a:r>
            <a:r>
              <a:rPr kumimoji="1" lang="ja-JP" altLang="en-US" sz="2000">
                <a:latin typeface="Meiryo" panose="020B0604030504040204" pitchFamily="34" charset="-128"/>
                <a:ea typeface="Meiryo" panose="020B0604030504040204" pitchFamily="34" charset="-128"/>
              </a:rPr>
              <a:t>英語</a:t>
            </a:r>
            <a:r>
              <a:rPr kumimoji="1" lang="en-US" altLang="ja-JP" sz="2000" dirty="0">
                <a:latin typeface="Meiryo" panose="020B0604030504040204" pitchFamily="34" charset="-128"/>
                <a:ea typeface="Meiryo" panose="020B0604030504040204" pitchFamily="34" charset="-128"/>
              </a:rPr>
              <a:t> from </a:t>
            </a:r>
            <a:r>
              <a:rPr kumimoji="1" lang="ja-JP" altLang="en-US" sz="2000">
                <a:latin typeface="Meiryo" panose="020B0604030504040204" pitchFamily="34" charset="-128"/>
                <a:ea typeface="Meiryo" panose="020B0604030504040204" pitchFamily="34" charset="-128"/>
              </a:rPr>
              <a:t>動物</a:t>
            </a:r>
            <a:endParaRPr kumimoji="1" lang="en-US" altLang="ja-JP" sz="2000" dirty="0">
              <a:latin typeface="Meiryo" panose="020B0604030504040204" pitchFamily="34" charset="-128"/>
              <a:ea typeface="Meiryo" panose="020B0604030504040204" pitchFamily="34" charset="-128"/>
            </a:endParaRPr>
          </a:p>
          <a:p>
            <a:r>
              <a:rPr lang="en-US" altLang="ja-JP" sz="2000" dirty="0">
                <a:latin typeface="Meiryo" panose="020B0604030504040204" pitchFamily="34" charset="-128"/>
                <a:ea typeface="Meiryo" panose="020B0604030504040204" pitchFamily="34" charset="-128"/>
              </a:rPr>
              <a:t>where </a:t>
            </a:r>
            <a:r>
              <a:rPr lang="ja-JP" altLang="en-US" sz="2000">
                <a:latin typeface="Meiryo" panose="020B0604030504040204" pitchFamily="34" charset="-128"/>
                <a:ea typeface="Meiryo" panose="020B0604030504040204" pitchFamily="34" charset="-128"/>
              </a:rPr>
              <a:t>日本語＝</a:t>
            </a:r>
            <a:r>
              <a:rPr lang="en-US" altLang="ja-JP" sz="2000" dirty="0">
                <a:latin typeface="Meiryo" panose="020B0604030504040204" pitchFamily="34" charset="-128"/>
                <a:ea typeface="Meiryo" panose="020B0604030504040204" pitchFamily="34" charset="-128"/>
              </a:rPr>
              <a:t>’</a:t>
            </a:r>
            <a:r>
              <a:rPr lang="ja-JP" altLang="en-US" sz="2000">
                <a:latin typeface="Meiryo" panose="020B0604030504040204" pitchFamily="34" charset="-128"/>
                <a:ea typeface="Meiryo" panose="020B0604030504040204" pitchFamily="34" charset="-128"/>
              </a:rPr>
              <a:t>うし</a:t>
            </a:r>
            <a:r>
              <a:rPr lang="en-US" altLang="ja-JP" sz="2000" dirty="0">
                <a:latin typeface="Meiryo" panose="020B0604030504040204" pitchFamily="34" charset="-128"/>
                <a:ea typeface="Meiryo" panose="020B0604030504040204" pitchFamily="34" charset="-128"/>
              </a:rPr>
              <a:t>’</a:t>
            </a:r>
            <a:endParaRPr kumimoji="1" lang="ja-JP" altLang="en-US" sz="2000">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E3DC8674-FE7C-6ABA-85A4-CAC1B9729142}"/>
              </a:ext>
            </a:extLst>
          </p:cNvPr>
          <p:cNvSpPr txBox="1"/>
          <p:nvPr/>
        </p:nvSpPr>
        <p:spPr>
          <a:xfrm>
            <a:off x="539552" y="980728"/>
            <a:ext cx="2031325" cy="369332"/>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テーブル</a:t>
            </a:r>
            <a:r>
              <a:rPr kumimoji="1" lang="ja-JP" altLang="en-US">
                <a:latin typeface="Meiryo" panose="020B0604030504040204" pitchFamily="34" charset="-128"/>
                <a:ea typeface="Meiryo" panose="020B0604030504040204" pitchFamily="34" charset="-128"/>
              </a:rPr>
              <a:t>名：動物</a:t>
            </a:r>
          </a:p>
        </p:txBody>
      </p:sp>
      <p:sp>
        <p:nvSpPr>
          <p:cNvPr id="9" name="テキスト ボックス 8">
            <a:extLst>
              <a:ext uri="{FF2B5EF4-FFF2-40B4-BE49-F238E27FC236}">
                <a16:creationId xmlns:a16="http://schemas.microsoft.com/office/drawing/2014/main" id="{FDAFCC41-83F9-B9DA-D154-DCA68AE5964D}"/>
              </a:ext>
            </a:extLst>
          </p:cNvPr>
          <p:cNvSpPr txBox="1"/>
          <p:nvPr/>
        </p:nvSpPr>
        <p:spPr>
          <a:xfrm>
            <a:off x="4553094" y="980728"/>
            <a:ext cx="4054121" cy="615553"/>
          </a:xfrm>
          <a:prstGeom prst="rect">
            <a:avLst/>
          </a:prstGeom>
          <a:noFill/>
        </p:spPr>
        <p:txBody>
          <a:bodyPr wrap="square" rtlCol="0">
            <a:spAutoFit/>
          </a:bodyPr>
          <a:lstStyle/>
          <a:p>
            <a:r>
              <a:rPr lang="ja-JP" altLang="en-US">
                <a:latin typeface="Meiryo" panose="020B0604030504040204" pitchFamily="34" charset="-128"/>
                <a:ea typeface="Meiryo" panose="020B0604030504040204" pitchFamily="34" charset="-128"/>
              </a:rPr>
              <a:t>検索</a:t>
            </a:r>
            <a:r>
              <a:rPr kumimoji="1" lang="ja-JP" altLang="en-US">
                <a:latin typeface="Meiryo" panose="020B0604030504040204" pitchFamily="34" charset="-128"/>
                <a:ea typeface="Meiryo" panose="020B0604030504040204" pitchFamily="34" charset="-128"/>
              </a:rPr>
              <a:t>：</a:t>
            </a:r>
            <a:endParaRPr kumimoji="1" lang="en-US" altLang="ja-JP"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日本語が</a:t>
            </a:r>
            <a:r>
              <a:rPr lang="en-US" altLang="ja-JP" sz="1600" dirty="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うし</a:t>
            </a:r>
            <a:r>
              <a:rPr lang="en-US" altLang="ja-JP" sz="1600" dirty="0">
                <a:latin typeface="Meiryo" panose="020B0604030504040204" pitchFamily="34" charset="-128"/>
                <a:ea typeface="Meiryo" panose="020B0604030504040204" pitchFamily="34" charset="-128"/>
              </a:rPr>
              <a:t>’</a:t>
            </a:r>
            <a:r>
              <a:rPr kumimoji="1" lang="ja-JP" altLang="en-US" sz="1600">
                <a:latin typeface="Meiryo" panose="020B0604030504040204" pitchFamily="34" charset="-128"/>
                <a:ea typeface="Meiryo" panose="020B0604030504040204" pitchFamily="34" charset="-128"/>
              </a:rPr>
              <a:t>である動物の英語は何か？</a:t>
            </a:r>
          </a:p>
        </p:txBody>
      </p:sp>
      <p:pic>
        <p:nvPicPr>
          <p:cNvPr id="10" name="図 9">
            <a:extLst>
              <a:ext uri="{FF2B5EF4-FFF2-40B4-BE49-F238E27FC236}">
                <a16:creationId xmlns:a16="http://schemas.microsoft.com/office/drawing/2014/main" id="{3D2B2B03-48DD-F6C7-4E1D-57FA873D809F}"/>
              </a:ext>
            </a:extLst>
          </p:cNvPr>
          <p:cNvPicPr>
            <a:picLocks noChangeAspect="1"/>
          </p:cNvPicPr>
          <p:nvPr/>
        </p:nvPicPr>
        <p:blipFill>
          <a:blip r:embed="rId2"/>
          <a:stretch>
            <a:fillRect/>
          </a:stretch>
        </p:blipFill>
        <p:spPr>
          <a:xfrm>
            <a:off x="5315024" y="4147348"/>
            <a:ext cx="2787530" cy="2220575"/>
          </a:xfrm>
          <a:prstGeom prst="rect">
            <a:avLst/>
          </a:prstGeom>
        </p:spPr>
      </p:pic>
      <p:sp>
        <p:nvSpPr>
          <p:cNvPr id="12" name="正方形/長方形 11">
            <a:extLst>
              <a:ext uri="{FF2B5EF4-FFF2-40B4-BE49-F238E27FC236}">
                <a16:creationId xmlns:a16="http://schemas.microsoft.com/office/drawing/2014/main" id="{6C38F122-5E66-22C3-EEA3-52ACF56E5D71}"/>
              </a:ext>
            </a:extLst>
          </p:cNvPr>
          <p:cNvSpPr/>
          <p:nvPr/>
        </p:nvSpPr>
        <p:spPr>
          <a:xfrm>
            <a:off x="5313070" y="5387406"/>
            <a:ext cx="2787530" cy="237085"/>
          </a:xfrm>
          <a:prstGeom prst="rect">
            <a:avLst/>
          </a:prstGeom>
          <a:noFill/>
          <a:ln w="57150">
            <a:solidFill>
              <a:schemeClr val="accent6">
                <a:lumMod val="75000"/>
                <a:alpha val="79986"/>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a:extLst>
              <a:ext uri="{FF2B5EF4-FFF2-40B4-BE49-F238E27FC236}">
                <a16:creationId xmlns:a16="http://schemas.microsoft.com/office/drawing/2014/main" id="{6149E70B-CE30-6CD4-9934-8D0677332A08}"/>
              </a:ext>
            </a:extLst>
          </p:cNvPr>
          <p:cNvSpPr/>
          <p:nvPr/>
        </p:nvSpPr>
        <p:spPr>
          <a:xfrm>
            <a:off x="5313070" y="4425723"/>
            <a:ext cx="2787530" cy="925529"/>
          </a:xfrm>
          <a:prstGeom prst="downArrow">
            <a:avLst>
              <a:gd name="adj1" fmla="val 66402"/>
              <a:gd name="adj2" fmla="val 50000"/>
            </a:avLst>
          </a:prstGeom>
          <a:solidFill>
            <a:schemeClr val="accent6">
              <a:lumMod val="75000"/>
              <a:alpha val="33056"/>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37181A13-7DAD-1C32-EE5F-6DDB2B351CC5}"/>
              </a:ext>
            </a:extLst>
          </p:cNvPr>
          <p:cNvSpPr txBox="1"/>
          <p:nvPr/>
        </p:nvSpPr>
        <p:spPr>
          <a:xfrm>
            <a:off x="4860032" y="3812709"/>
            <a:ext cx="3708067" cy="307777"/>
          </a:xfrm>
          <a:prstGeom prst="rect">
            <a:avLst/>
          </a:prstGeom>
          <a:noFill/>
        </p:spPr>
        <p:txBody>
          <a:bodyPr wrap="non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上から</a:t>
            </a:r>
            <a:r>
              <a:rPr kumimoji="1" lang="en-US" altLang="ja-JP" sz="1400" dirty="0">
                <a:solidFill>
                  <a:schemeClr val="accent6">
                    <a:lumMod val="75000"/>
                  </a:schemeClr>
                </a:solidFill>
                <a:latin typeface="Meiryo" panose="020B0604030504040204" pitchFamily="34" charset="-128"/>
                <a:ea typeface="Meiryo" panose="020B0604030504040204" pitchFamily="34" charset="-128"/>
              </a:rPr>
              <a:t>1</a:t>
            </a:r>
            <a:r>
              <a:rPr kumimoji="1" lang="ja-JP" altLang="en-US" sz="1400">
                <a:solidFill>
                  <a:schemeClr val="accent6">
                    <a:lumMod val="75000"/>
                  </a:schemeClr>
                </a:solidFill>
                <a:latin typeface="Meiryo" panose="020B0604030504040204" pitchFamily="34" charset="-128"/>
                <a:ea typeface="Meiryo" panose="020B0604030504040204" pitchFamily="34" charset="-128"/>
              </a:rPr>
              <a:t>件ずつ一致するかどうかを検証する</a:t>
            </a:r>
          </a:p>
        </p:txBody>
      </p:sp>
      <p:sp>
        <p:nvSpPr>
          <p:cNvPr id="14" name="下矢印 13">
            <a:extLst>
              <a:ext uri="{FF2B5EF4-FFF2-40B4-BE49-F238E27FC236}">
                <a16:creationId xmlns:a16="http://schemas.microsoft.com/office/drawing/2014/main" id="{4ACD4D11-C309-7CE8-6BC2-886ABF945754}"/>
              </a:ext>
            </a:extLst>
          </p:cNvPr>
          <p:cNvSpPr/>
          <p:nvPr/>
        </p:nvSpPr>
        <p:spPr>
          <a:xfrm rot="5400000" flipH="1">
            <a:off x="8233720" y="4365379"/>
            <a:ext cx="205550" cy="326237"/>
          </a:xfrm>
          <a:prstGeom prst="downArrow">
            <a:avLst>
              <a:gd name="adj1" fmla="val 5047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下矢印 14">
            <a:extLst>
              <a:ext uri="{FF2B5EF4-FFF2-40B4-BE49-F238E27FC236}">
                <a16:creationId xmlns:a16="http://schemas.microsoft.com/office/drawing/2014/main" id="{FB4D2A04-7E3E-8605-AA61-0AD6BB2E4D1E}"/>
              </a:ext>
            </a:extLst>
          </p:cNvPr>
          <p:cNvSpPr/>
          <p:nvPr/>
        </p:nvSpPr>
        <p:spPr>
          <a:xfrm rot="5400000" flipH="1">
            <a:off x="8232744" y="4610740"/>
            <a:ext cx="205550" cy="326237"/>
          </a:xfrm>
          <a:prstGeom prst="downArrow">
            <a:avLst>
              <a:gd name="adj1" fmla="val 5047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下矢印 15">
            <a:extLst>
              <a:ext uri="{FF2B5EF4-FFF2-40B4-BE49-F238E27FC236}">
                <a16:creationId xmlns:a16="http://schemas.microsoft.com/office/drawing/2014/main" id="{2AC4D700-1FA4-88E2-09D0-E99B6A738D62}"/>
              </a:ext>
            </a:extLst>
          </p:cNvPr>
          <p:cNvSpPr/>
          <p:nvPr/>
        </p:nvSpPr>
        <p:spPr>
          <a:xfrm rot="5400000" flipH="1">
            <a:off x="8233863" y="4863307"/>
            <a:ext cx="205550" cy="326237"/>
          </a:xfrm>
          <a:prstGeom prst="downArrow">
            <a:avLst>
              <a:gd name="adj1" fmla="val 5047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下矢印 16">
            <a:extLst>
              <a:ext uri="{FF2B5EF4-FFF2-40B4-BE49-F238E27FC236}">
                <a16:creationId xmlns:a16="http://schemas.microsoft.com/office/drawing/2014/main" id="{88D32849-EC33-C81E-6DE6-FD94F9EDD2E4}"/>
              </a:ext>
            </a:extLst>
          </p:cNvPr>
          <p:cNvSpPr/>
          <p:nvPr/>
        </p:nvSpPr>
        <p:spPr>
          <a:xfrm rot="5400000" flipH="1">
            <a:off x="8232744" y="5099765"/>
            <a:ext cx="205550" cy="326237"/>
          </a:xfrm>
          <a:prstGeom prst="downArrow">
            <a:avLst>
              <a:gd name="adj1" fmla="val 5047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下矢印 17">
            <a:extLst>
              <a:ext uri="{FF2B5EF4-FFF2-40B4-BE49-F238E27FC236}">
                <a16:creationId xmlns:a16="http://schemas.microsoft.com/office/drawing/2014/main" id="{A6312730-7F9F-4F06-BA02-2BABF4484E88}"/>
              </a:ext>
            </a:extLst>
          </p:cNvPr>
          <p:cNvSpPr/>
          <p:nvPr/>
        </p:nvSpPr>
        <p:spPr>
          <a:xfrm rot="5400000" flipH="1">
            <a:off x="8232744" y="5349305"/>
            <a:ext cx="205550" cy="326237"/>
          </a:xfrm>
          <a:prstGeom prst="downArrow">
            <a:avLst>
              <a:gd name="adj1" fmla="val 5047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乗算記号 23">
            <a:extLst>
              <a:ext uri="{FF2B5EF4-FFF2-40B4-BE49-F238E27FC236}">
                <a16:creationId xmlns:a16="http://schemas.microsoft.com/office/drawing/2014/main" id="{FBC098C0-2AB0-6D0C-CC46-3683BC249F8E}"/>
              </a:ext>
            </a:extLst>
          </p:cNvPr>
          <p:cNvSpPr/>
          <p:nvPr/>
        </p:nvSpPr>
        <p:spPr>
          <a:xfrm>
            <a:off x="5004048" y="4425722"/>
            <a:ext cx="216024" cy="205551"/>
          </a:xfrm>
          <a:prstGeom prst="mathMultiply">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乗算記号 24">
            <a:extLst>
              <a:ext uri="{FF2B5EF4-FFF2-40B4-BE49-F238E27FC236}">
                <a16:creationId xmlns:a16="http://schemas.microsoft.com/office/drawing/2014/main" id="{FABB801F-647E-C978-7831-C3520B3DDDBF}"/>
              </a:ext>
            </a:extLst>
          </p:cNvPr>
          <p:cNvSpPr/>
          <p:nvPr/>
        </p:nvSpPr>
        <p:spPr>
          <a:xfrm>
            <a:off x="5004048" y="4651834"/>
            <a:ext cx="216024" cy="205551"/>
          </a:xfrm>
          <a:prstGeom prst="mathMultiply">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乗算記号 25">
            <a:extLst>
              <a:ext uri="{FF2B5EF4-FFF2-40B4-BE49-F238E27FC236}">
                <a16:creationId xmlns:a16="http://schemas.microsoft.com/office/drawing/2014/main" id="{3930CB94-E6E4-D708-7CBF-FB3C2E0DD01F}"/>
              </a:ext>
            </a:extLst>
          </p:cNvPr>
          <p:cNvSpPr/>
          <p:nvPr/>
        </p:nvSpPr>
        <p:spPr>
          <a:xfrm>
            <a:off x="5004048" y="4903450"/>
            <a:ext cx="216024" cy="205551"/>
          </a:xfrm>
          <a:prstGeom prst="mathMultiply">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乗算記号 26">
            <a:extLst>
              <a:ext uri="{FF2B5EF4-FFF2-40B4-BE49-F238E27FC236}">
                <a16:creationId xmlns:a16="http://schemas.microsoft.com/office/drawing/2014/main" id="{A53E477B-FFFD-6526-2F92-20FB1303D6FF}"/>
              </a:ext>
            </a:extLst>
          </p:cNvPr>
          <p:cNvSpPr/>
          <p:nvPr/>
        </p:nvSpPr>
        <p:spPr>
          <a:xfrm>
            <a:off x="5010825" y="5152002"/>
            <a:ext cx="216024" cy="205551"/>
          </a:xfrm>
          <a:prstGeom prst="mathMultiply">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ドーナツ 27">
            <a:extLst>
              <a:ext uri="{FF2B5EF4-FFF2-40B4-BE49-F238E27FC236}">
                <a16:creationId xmlns:a16="http://schemas.microsoft.com/office/drawing/2014/main" id="{E2CE67C3-AAB3-E990-8035-1A915C99B5EB}"/>
              </a:ext>
            </a:extLst>
          </p:cNvPr>
          <p:cNvSpPr/>
          <p:nvPr/>
        </p:nvSpPr>
        <p:spPr>
          <a:xfrm>
            <a:off x="5048632" y="5424648"/>
            <a:ext cx="144016" cy="144016"/>
          </a:xfrm>
          <a:prstGeom prst="donu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B8A92527-FA2A-42A4-16D4-8CC426A991A8}"/>
              </a:ext>
            </a:extLst>
          </p:cNvPr>
          <p:cNvSpPr txBox="1"/>
          <p:nvPr/>
        </p:nvSpPr>
        <p:spPr>
          <a:xfrm>
            <a:off x="517880" y="5079629"/>
            <a:ext cx="3117496" cy="615553"/>
          </a:xfrm>
          <a:prstGeom prst="rect">
            <a:avLst/>
          </a:prstGeom>
          <a:noFill/>
        </p:spPr>
        <p:txBody>
          <a:bodyPr wrap="square" rtlCol="0">
            <a:spAutoFit/>
          </a:bodyPr>
          <a:lstStyle/>
          <a:p>
            <a:r>
              <a:rPr lang="ja-JP" altLang="en-US">
                <a:latin typeface="Meiryo" panose="020B0604030504040204" pitchFamily="34" charset="-128"/>
                <a:ea typeface="Meiryo" panose="020B0604030504040204" pitchFamily="34" charset="-128"/>
              </a:rPr>
              <a:t>結果</a:t>
            </a:r>
            <a:r>
              <a:rPr kumimoji="1" lang="ja-JP" altLang="en-US">
                <a:latin typeface="Meiryo" panose="020B0604030504040204" pitchFamily="34" charset="-128"/>
                <a:ea typeface="Meiryo" panose="020B0604030504040204" pitchFamily="34" charset="-128"/>
              </a:rPr>
              <a:t>：</a:t>
            </a:r>
            <a:endParaRPr kumimoji="1" lang="en-US" altLang="ja-JP"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日本語の</a:t>
            </a:r>
            <a:r>
              <a:rPr lang="en-US" altLang="ja-JP" sz="1600" dirty="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うし</a:t>
            </a:r>
            <a:r>
              <a:rPr lang="en-US" altLang="ja-JP" sz="1600" dirty="0">
                <a:latin typeface="Meiryo" panose="020B0604030504040204" pitchFamily="34" charset="-128"/>
                <a:ea typeface="Meiryo" panose="020B0604030504040204" pitchFamily="34" charset="-128"/>
              </a:rPr>
              <a:t>’</a:t>
            </a:r>
            <a:r>
              <a:rPr kumimoji="1" lang="ja-JP" altLang="en-US" sz="1600">
                <a:latin typeface="Meiryo" panose="020B0604030504040204" pitchFamily="34" charset="-128"/>
                <a:ea typeface="Meiryo" panose="020B0604030504040204" pitchFamily="34" charset="-128"/>
              </a:rPr>
              <a:t>は英語の</a:t>
            </a:r>
            <a:r>
              <a:rPr kumimoji="1" lang="en-US" altLang="ja-JP" sz="1600" dirty="0">
                <a:latin typeface="Meiryo" panose="020B0604030504040204" pitchFamily="34" charset="-128"/>
                <a:ea typeface="Meiryo" panose="020B0604030504040204" pitchFamily="34" charset="-128"/>
              </a:rPr>
              <a:t>’Cow’</a:t>
            </a:r>
            <a:endParaRPr kumimoji="1" lang="ja-JP" altLang="en-US" sz="1600">
              <a:latin typeface="Meiryo" panose="020B0604030504040204" pitchFamily="34" charset="-128"/>
              <a:ea typeface="Meiryo" panose="020B0604030504040204" pitchFamily="34" charset="-128"/>
            </a:endParaRPr>
          </a:p>
        </p:txBody>
      </p:sp>
      <p:sp>
        <p:nvSpPr>
          <p:cNvPr id="30" name="右矢印 29">
            <a:extLst>
              <a:ext uri="{FF2B5EF4-FFF2-40B4-BE49-F238E27FC236}">
                <a16:creationId xmlns:a16="http://schemas.microsoft.com/office/drawing/2014/main" id="{13599B0A-8030-2FEA-FFBE-B01D4315BB5C}"/>
              </a:ext>
            </a:extLst>
          </p:cNvPr>
          <p:cNvSpPr/>
          <p:nvPr/>
        </p:nvSpPr>
        <p:spPr>
          <a:xfrm>
            <a:off x="3625358" y="2026713"/>
            <a:ext cx="946642" cy="792088"/>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右矢印 30">
            <a:extLst>
              <a:ext uri="{FF2B5EF4-FFF2-40B4-BE49-F238E27FC236}">
                <a16:creationId xmlns:a16="http://schemas.microsoft.com/office/drawing/2014/main" id="{F20A13ED-9B6E-3CAB-BB22-6A4AEE63FFD2}"/>
              </a:ext>
            </a:extLst>
          </p:cNvPr>
          <p:cNvSpPr/>
          <p:nvPr/>
        </p:nvSpPr>
        <p:spPr>
          <a:xfrm rot="5400000">
            <a:off x="6445807" y="2942747"/>
            <a:ext cx="522056" cy="792088"/>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右矢印 31">
            <a:extLst>
              <a:ext uri="{FF2B5EF4-FFF2-40B4-BE49-F238E27FC236}">
                <a16:creationId xmlns:a16="http://schemas.microsoft.com/office/drawing/2014/main" id="{2233BBF4-CC08-F849-5F1E-3059A104DC17}"/>
              </a:ext>
            </a:extLst>
          </p:cNvPr>
          <p:cNvSpPr/>
          <p:nvPr/>
        </p:nvSpPr>
        <p:spPr>
          <a:xfrm rot="10800000">
            <a:off x="3635375" y="5129201"/>
            <a:ext cx="917718" cy="792088"/>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281626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FDECB8-B2AE-031D-138B-E492BD9225E0}"/>
              </a:ext>
            </a:extLst>
          </p:cNvPr>
          <p:cNvSpPr>
            <a:spLocks noGrp="1"/>
          </p:cNvSpPr>
          <p:nvPr>
            <p:ph type="title"/>
          </p:nvPr>
        </p:nvSpPr>
        <p:spPr/>
        <p:txBody>
          <a:bodyPr/>
          <a:lstStyle/>
          <a:p>
            <a:r>
              <a:rPr kumimoji="1" lang="ja-JP" altLang="en-US"/>
              <a:t>量子アルゴリズム：量子コンピューターの検索アルゴリズム</a:t>
            </a:r>
          </a:p>
        </p:txBody>
      </p:sp>
      <p:sp>
        <p:nvSpPr>
          <p:cNvPr id="3" name="スライド番号プレースホルダー 2">
            <a:extLst>
              <a:ext uri="{FF2B5EF4-FFF2-40B4-BE49-F238E27FC236}">
                <a16:creationId xmlns:a16="http://schemas.microsoft.com/office/drawing/2014/main" id="{0E5BF1FD-D1D3-9245-9651-AFB4266D7743}"/>
              </a:ext>
            </a:extLst>
          </p:cNvPr>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sp>
        <p:nvSpPr>
          <p:cNvPr id="8" name="テキスト ボックス 7">
            <a:extLst>
              <a:ext uri="{FF2B5EF4-FFF2-40B4-BE49-F238E27FC236}">
                <a16:creationId xmlns:a16="http://schemas.microsoft.com/office/drawing/2014/main" id="{E3DC8674-FE7C-6ABA-85A4-CAC1B9729142}"/>
              </a:ext>
            </a:extLst>
          </p:cNvPr>
          <p:cNvSpPr txBox="1"/>
          <p:nvPr/>
        </p:nvSpPr>
        <p:spPr>
          <a:xfrm>
            <a:off x="442750" y="1196752"/>
            <a:ext cx="4192173" cy="584775"/>
          </a:xfrm>
          <a:prstGeom prst="rect">
            <a:avLst/>
          </a:prstGeom>
          <a:noFill/>
        </p:spPr>
        <p:txBody>
          <a:bodyPr wrap="none" rtlCol="0">
            <a:spAutoFit/>
          </a:bodyPr>
          <a:lstStyle/>
          <a:p>
            <a:r>
              <a:rPr kumimoji="1" lang="en-US" altLang="ja-JP" sz="1600" dirty="0">
                <a:latin typeface="Meiryo" panose="020B0604030504040204" pitchFamily="34" charset="-128"/>
                <a:ea typeface="Meiryo" panose="020B0604030504040204" pitchFamily="34" charset="-128"/>
              </a:rPr>
              <a:t>0</a:t>
            </a:r>
            <a:r>
              <a:rPr kumimoji="1" lang="ja-JP" altLang="en-US" sz="1600">
                <a:latin typeface="Meiryo" panose="020B0604030504040204" pitchFamily="34" charset="-128"/>
                <a:ea typeface="Meiryo" panose="020B0604030504040204" pitchFamily="34" charset="-128"/>
              </a:rPr>
              <a:t>と</a:t>
            </a:r>
            <a:r>
              <a:rPr kumimoji="1" lang="en-US" altLang="ja-JP" sz="1600" dirty="0">
                <a:latin typeface="Meiryo" panose="020B0604030504040204" pitchFamily="34" charset="-128"/>
                <a:ea typeface="Meiryo" panose="020B0604030504040204" pitchFamily="34" charset="-128"/>
              </a:rPr>
              <a:t>1</a:t>
            </a:r>
            <a:r>
              <a:rPr kumimoji="1" lang="ja-JP" altLang="en-US" sz="1600">
                <a:latin typeface="Meiryo" panose="020B0604030504040204" pitchFamily="34" charset="-128"/>
                <a:ea typeface="Meiryo" panose="020B0604030504040204" pitchFamily="34" charset="-128"/>
              </a:rPr>
              <a:t>の状態は均等確率</a:t>
            </a:r>
            <a:endParaRPr kumimoji="1" lang="en-US" altLang="ja-JP" sz="1600"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位相</a:t>
            </a:r>
            <a:r>
              <a:rPr kumimoji="1" lang="en-US" altLang="ja-JP" sz="1600" dirty="0">
                <a:latin typeface="Meiryo" panose="020B0604030504040204" pitchFamily="34" charset="-128"/>
                <a:ea typeface="Meiryo" panose="020B0604030504040204" pitchFamily="34" charset="-128"/>
              </a:rPr>
              <a:t>0°</a:t>
            </a:r>
            <a:r>
              <a:rPr kumimoji="1" lang="ja-JP" altLang="en-US" sz="1600">
                <a:latin typeface="Meiryo" panose="020B0604030504040204" pitchFamily="34" charset="-128"/>
                <a:ea typeface="Meiryo" panose="020B0604030504040204" pitchFamily="34" charset="-128"/>
              </a:rPr>
              <a:t>の</a:t>
            </a:r>
            <a:r>
              <a:rPr kumimoji="1" lang="en-US" altLang="ja-JP" sz="1600" dirty="0">
                <a:latin typeface="Meiryo" panose="020B0604030504040204" pitchFamily="34" charset="-128"/>
                <a:ea typeface="Meiryo" panose="020B0604030504040204" pitchFamily="34" charset="-128"/>
              </a:rPr>
              <a:t>3</a:t>
            </a:r>
            <a:r>
              <a:rPr kumimoji="1" lang="ja-JP" altLang="en-US" sz="1600">
                <a:latin typeface="Meiryo" panose="020B0604030504040204" pitchFamily="34" charset="-128"/>
                <a:ea typeface="Meiryo" panose="020B0604030504040204" pitchFamily="34" charset="-128"/>
              </a:rPr>
              <a:t>量子ビットを用意</a:t>
            </a:r>
            <a:r>
              <a:rPr lang="ja-JP" altLang="en-US" sz="1600">
                <a:latin typeface="Meiryo" panose="020B0604030504040204" pitchFamily="34" charset="-128"/>
                <a:ea typeface="Meiryo" panose="020B0604030504040204" pitchFamily="34" charset="-128"/>
              </a:rPr>
              <a:t>（</a:t>
            </a:r>
            <a:r>
              <a:rPr lang="en-US" altLang="ja-JP" sz="1600" dirty="0">
                <a:latin typeface="Meiryo" panose="020B0604030504040204" pitchFamily="34" charset="-128"/>
                <a:ea typeface="Meiryo" panose="020B0604030504040204" pitchFamily="34" charset="-128"/>
              </a:rPr>
              <a:t>000〜111</a:t>
            </a:r>
            <a:r>
              <a:rPr lang="ja-JP" altLang="en-US" sz="1600">
                <a:latin typeface="Meiryo" panose="020B0604030504040204" pitchFamily="34" charset="-128"/>
                <a:ea typeface="Meiryo" panose="020B0604030504040204" pitchFamily="34" charset="-128"/>
              </a:rPr>
              <a:t>）</a:t>
            </a:r>
            <a:endParaRPr kumimoji="1" lang="ja-JP" altLang="en-US" sz="1600">
              <a:latin typeface="Meiryo" panose="020B0604030504040204" pitchFamily="34" charset="-128"/>
              <a:ea typeface="Meiryo" panose="020B0604030504040204" pitchFamily="34" charset="-128"/>
            </a:endParaRPr>
          </a:p>
        </p:txBody>
      </p:sp>
      <p:grpSp>
        <p:nvGrpSpPr>
          <p:cNvPr id="19" name="グループ化 18">
            <a:extLst>
              <a:ext uri="{FF2B5EF4-FFF2-40B4-BE49-F238E27FC236}">
                <a16:creationId xmlns:a16="http://schemas.microsoft.com/office/drawing/2014/main" id="{4A11DA2B-D3BC-7E39-C204-FDB661613D41}"/>
              </a:ext>
            </a:extLst>
          </p:cNvPr>
          <p:cNvGrpSpPr/>
          <p:nvPr/>
        </p:nvGrpSpPr>
        <p:grpSpPr>
          <a:xfrm>
            <a:off x="508186" y="1736114"/>
            <a:ext cx="1201335" cy="1026397"/>
            <a:chOff x="695626" y="1289852"/>
            <a:chExt cx="1861525" cy="1590449"/>
          </a:xfrm>
        </p:grpSpPr>
        <p:sp>
          <p:nvSpPr>
            <p:cNvPr id="20" name="円/楕円 19">
              <a:extLst>
                <a:ext uri="{FF2B5EF4-FFF2-40B4-BE49-F238E27FC236}">
                  <a16:creationId xmlns:a16="http://schemas.microsoft.com/office/drawing/2014/main" id="{B08A314E-DCA4-A74B-BD9F-0E1C53EF3447}"/>
                </a:ext>
              </a:extLst>
            </p:cNvPr>
            <p:cNvSpPr/>
            <p:nvPr/>
          </p:nvSpPr>
          <p:spPr>
            <a:xfrm>
              <a:off x="1115616" y="1628800"/>
              <a:ext cx="914400" cy="914400"/>
            </a:xfrm>
            <a:prstGeom prst="ellipse">
              <a:avLst/>
            </a:prstGeom>
            <a:gradFill>
              <a:gsLst>
                <a:gs pos="0">
                  <a:schemeClr val="accent3"/>
                </a:gs>
                <a:gs pos="35000">
                  <a:schemeClr val="accent3">
                    <a:lumMod val="60000"/>
                    <a:lumOff val="40000"/>
                  </a:schemeClr>
                </a:gs>
                <a:gs pos="68000">
                  <a:schemeClr val="accent3">
                    <a:lumMod val="40000"/>
                    <a:lumOff val="60000"/>
                  </a:schemeClr>
                </a:gs>
                <a:gs pos="99000">
                  <a:schemeClr val="bg1"/>
                </a:gs>
              </a:gsLst>
              <a:lin ang="0" scaled="0"/>
            </a:gradFill>
            <a:ln w="3175">
              <a:solidFill>
                <a:schemeClr val="accent3">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 name="円/楕円 20">
              <a:extLst>
                <a:ext uri="{FF2B5EF4-FFF2-40B4-BE49-F238E27FC236}">
                  <a16:creationId xmlns:a16="http://schemas.microsoft.com/office/drawing/2014/main" id="{356D2162-2259-C33A-F973-4712C7950B05}"/>
                </a:ext>
              </a:extLst>
            </p:cNvPr>
            <p:cNvSpPr/>
            <p:nvPr/>
          </p:nvSpPr>
          <p:spPr>
            <a:xfrm>
              <a:off x="1121977" y="1895322"/>
              <a:ext cx="914400" cy="381356"/>
            </a:xfrm>
            <a:prstGeom prst="ellipse">
              <a:avLst/>
            </a:prstGeom>
            <a:noFill/>
            <a:ln w="12700">
              <a:solidFill>
                <a:srgbClr val="0432FF"/>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cxnSp>
          <p:nvCxnSpPr>
            <p:cNvPr id="22" name="直線コネクタ 21">
              <a:extLst>
                <a:ext uri="{FF2B5EF4-FFF2-40B4-BE49-F238E27FC236}">
                  <a16:creationId xmlns:a16="http://schemas.microsoft.com/office/drawing/2014/main" id="{959BCE49-5215-2D36-1644-724DB31DB6CD}"/>
                </a:ext>
              </a:extLst>
            </p:cNvPr>
            <p:cNvCxnSpPr>
              <a:cxnSpLocks/>
              <a:stCxn id="20" idx="4"/>
              <a:endCxn id="20" idx="0"/>
            </p:cNvCxnSpPr>
            <p:nvPr/>
          </p:nvCxnSpPr>
          <p:spPr>
            <a:xfrm flipV="1">
              <a:off x="1572816" y="1628800"/>
              <a:ext cx="0" cy="914400"/>
            </a:xfrm>
            <a:prstGeom prst="line">
              <a:avLst/>
            </a:prstGeom>
            <a:ln w="19050">
              <a:solidFill>
                <a:schemeClr val="accent6">
                  <a:lumMod val="75000"/>
                </a:schemeClr>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28EC7824-F1E0-E034-AD12-1096EE736613}"/>
                </a:ext>
              </a:extLst>
            </p:cNvPr>
            <p:cNvCxnSpPr>
              <a:cxnSpLocks/>
              <a:stCxn id="21" idx="3"/>
              <a:endCxn id="21" idx="7"/>
            </p:cNvCxnSpPr>
            <p:nvPr/>
          </p:nvCxnSpPr>
          <p:spPr>
            <a:xfrm flipV="1">
              <a:off x="1255888" y="1951170"/>
              <a:ext cx="646578" cy="269660"/>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3" name="テキスト ボックス 32">
              <a:extLst>
                <a:ext uri="{FF2B5EF4-FFF2-40B4-BE49-F238E27FC236}">
                  <a16:creationId xmlns:a16="http://schemas.microsoft.com/office/drawing/2014/main" id="{1E200481-9B7F-D2A6-2807-C48FDF449617}"/>
                </a:ext>
              </a:extLst>
            </p:cNvPr>
            <p:cNvSpPr txBox="1"/>
            <p:nvPr/>
          </p:nvSpPr>
          <p:spPr>
            <a:xfrm>
              <a:off x="1390000" y="1289852"/>
              <a:ext cx="365634" cy="333840"/>
            </a:xfrm>
            <a:prstGeom prst="rect">
              <a:avLst/>
            </a:prstGeom>
            <a:noFill/>
          </p:spPr>
          <p:txBody>
            <a:bodyPr wrap="none" rtlCol="0">
              <a:spAutoFit/>
            </a:bodyPr>
            <a:lstStyle/>
            <a:p>
              <a:pPr algn="ctr"/>
              <a:r>
                <a:rPr kumimoji="1" lang="en-US" altLang="ja-JP" sz="800" b="1" dirty="0">
                  <a:solidFill>
                    <a:schemeClr val="accent6">
                      <a:lumMod val="75000"/>
                    </a:schemeClr>
                  </a:solidFill>
                </a:rPr>
                <a:t>0</a:t>
              </a:r>
              <a:endParaRPr kumimoji="1" lang="ja-JP" altLang="en-US" sz="800" b="1">
                <a:solidFill>
                  <a:schemeClr val="accent6">
                    <a:lumMod val="75000"/>
                  </a:schemeClr>
                </a:solidFill>
              </a:endParaRPr>
            </a:p>
          </p:txBody>
        </p:sp>
        <p:sp>
          <p:nvSpPr>
            <p:cNvPr id="34" name="テキスト ボックス 33">
              <a:extLst>
                <a:ext uri="{FF2B5EF4-FFF2-40B4-BE49-F238E27FC236}">
                  <a16:creationId xmlns:a16="http://schemas.microsoft.com/office/drawing/2014/main" id="{2C3AD1D6-D399-6318-D091-76F27CE4B9DD}"/>
                </a:ext>
              </a:extLst>
            </p:cNvPr>
            <p:cNvSpPr txBox="1"/>
            <p:nvPr/>
          </p:nvSpPr>
          <p:spPr>
            <a:xfrm>
              <a:off x="1396926" y="2546461"/>
              <a:ext cx="365634" cy="333840"/>
            </a:xfrm>
            <a:prstGeom prst="rect">
              <a:avLst/>
            </a:prstGeom>
            <a:noFill/>
          </p:spPr>
          <p:txBody>
            <a:bodyPr wrap="none" rtlCol="0">
              <a:spAutoFit/>
            </a:bodyPr>
            <a:lstStyle/>
            <a:p>
              <a:pPr algn="ctr"/>
              <a:r>
                <a:rPr kumimoji="1" lang="en-US" altLang="ja-JP" sz="800" b="1" dirty="0">
                  <a:solidFill>
                    <a:schemeClr val="accent6">
                      <a:lumMod val="75000"/>
                    </a:schemeClr>
                  </a:solidFill>
                </a:rPr>
                <a:t>1</a:t>
              </a:r>
              <a:endParaRPr kumimoji="1" lang="ja-JP" altLang="en-US" sz="800" b="1">
                <a:solidFill>
                  <a:schemeClr val="accent6">
                    <a:lumMod val="75000"/>
                  </a:schemeClr>
                </a:solidFill>
              </a:endParaRPr>
            </a:p>
          </p:txBody>
        </p:sp>
        <p:cxnSp>
          <p:nvCxnSpPr>
            <p:cNvPr id="35" name="直線コネクタ 34">
              <a:extLst>
                <a:ext uri="{FF2B5EF4-FFF2-40B4-BE49-F238E27FC236}">
                  <a16:creationId xmlns:a16="http://schemas.microsoft.com/office/drawing/2014/main" id="{E5D658CA-3E0D-63C7-2B99-7D9CA54615BA}"/>
                </a:ext>
              </a:extLst>
            </p:cNvPr>
            <p:cNvCxnSpPr>
              <a:cxnSpLocks/>
              <a:stCxn id="21" idx="1"/>
            </p:cNvCxnSpPr>
            <p:nvPr/>
          </p:nvCxnSpPr>
          <p:spPr>
            <a:xfrm>
              <a:off x="1255888" y="1951170"/>
              <a:ext cx="646578" cy="286017"/>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6" name="テキスト ボックス 35">
              <a:extLst>
                <a:ext uri="{FF2B5EF4-FFF2-40B4-BE49-F238E27FC236}">
                  <a16:creationId xmlns:a16="http://schemas.microsoft.com/office/drawing/2014/main" id="{FBB9C45C-A6BC-80AF-4FE1-2A017C1E2F8E}"/>
                </a:ext>
              </a:extLst>
            </p:cNvPr>
            <p:cNvSpPr txBox="1"/>
            <p:nvPr/>
          </p:nvSpPr>
          <p:spPr>
            <a:xfrm>
              <a:off x="829800" y="2184245"/>
              <a:ext cx="592544" cy="333840"/>
            </a:xfrm>
            <a:prstGeom prst="rect">
              <a:avLst/>
            </a:prstGeom>
            <a:noFill/>
          </p:spPr>
          <p:txBody>
            <a:bodyPr wrap="square" rtlCol="0">
              <a:spAutoFit/>
            </a:bodyPr>
            <a:lstStyle/>
            <a:p>
              <a:pPr algn="ctr"/>
              <a:r>
                <a:rPr kumimoji="1" lang="en-US" altLang="ja-JP" sz="800" b="1" dirty="0">
                  <a:solidFill>
                    <a:srgbClr val="0432FF"/>
                  </a:solidFill>
                </a:rPr>
                <a:t>0°</a:t>
              </a:r>
              <a:endParaRPr kumimoji="1" lang="ja-JP" altLang="en-US" sz="800" b="1">
                <a:solidFill>
                  <a:srgbClr val="0432FF"/>
                </a:solidFill>
              </a:endParaRPr>
            </a:p>
          </p:txBody>
        </p:sp>
        <p:sp>
          <p:nvSpPr>
            <p:cNvPr id="37" name="テキスト ボックス 36">
              <a:extLst>
                <a:ext uri="{FF2B5EF4-FFF2-40B4-BE49-F238E27FC236}">
                  <a16:creationId xmlns:a16="http://schemas.microsoft.com/office/drawing/2014/main" id="{E86397F1-4231-265C-DC2C-DAB98EF75F95}"/>
                </a:ext>
              </a:extLst>
            </p:cNvPr>
            <p:cNvSpPr txBox="1"/>
            <p:nvPr/>
          </p:nvSpPr>
          <p:spPr>
            <a:xfrm>
              <a:off x="1736997" y="1765429"/>
              <a:ext cx="820154" cy="333840"/>
            </a:xfrm>
            <a:prstGeom prst="rect">
              <a:avLst/>
            </a:prstGeom>
            <a:noFill/>
          </p:spPr>
          <p:txBody>
            <a:bodyPr wrap="square" rtlCol="0">
              <a:spAutoFit/>
            </a:bodyPr>
            <a:lstStyle/>
            <a:p>
              <a:pPr algn="ctr"/>
              <a:r>
                <a:rPr kumimoji="1" lang="en-US" altLang="ja-JP" sz="800" b="1" dirty="0">
                  <a:solidFill>
                    <a:srgbClr val="0432FF"/>
                  </a:solidFill>
                </a:rPr>
                <a:t>180°</a:t>
              </a:r>
              <a:endParaRPr kumimoji="1" lang="ja-JP" altLang="en-US" sz="800" b="1">
                <a:solidFill>
                  <a:srgbClr val="0432FF"/>
                </a:solidFill>
              </a:endParaRPr>
            </a:p>
          </p:txBody>
        </p:sp>
        <p:sp>
          <p:nvSpPr>
            <p:cNvPr id="38" name="テキスト ボックス 37">
              <a:extLst>
                <a:ext uri="{FF2B5EF4-FFF2-40B4-BE49-F238E27FC236}">
                  <a16:creationId xmlns:a16="http://schemas.microsoft.com/office/drawing/2014/main" id="{8A7CB69F-68EF-FD3B-74D8-5214B2D3AE79}"/>
                </a:ext>
              </a:extLst>
            </p:cNvPr>
            <p:cNvSpPr txBox="1"/>
            <p:nvPr/>
          </p:nvSpPr>
          <p:spPr>
            <a:xfrm>
              <a:off x="1721795" y="2169484"/>
              <a:ext cx="820154" cy="333840"/>
            </a:xfrm>
            <a:prstGeom prst="rect">
              <a:avLst/>
            </a:prstGeom>
            <a:noFill/>
          </p:spPr>
          <p:txBody>
            <a:bodyPr wrap="square" rtlCol="0">
              <a:spAutoFit/>
            </a:bodyPr>
            <a:lstStyle/>
            <a:p>
              <a:pPr algn="ctr"/>
              <a:r>
                <a:rPr kumimoji="1" lang="en-US" altLang="ja-JP" sz="800" b="1" dirty="0">
                  <a:solidFill>
                    <a:srgbClr val="0432FF"/>
                  </a:solidFill>
                </a:rPr>
                <a:t>90°</a:t>
              </a:r>
              <a:endParaRPr kumimoji="1" lang="ja-JP" altLang="en-US" sz="800" b="1">
                <a:solidFill>
                  <a:srgbClr val="0432FF"/>
                </a:solidFill>
              </a:endParaRPr>
            </a:p>
          </p:txBody>
        </p:sp>
        <p:sp>
          <p:nvSpPr>
            <p:cNvPr id="39" name="テキスト ボックス 38">
              <a:extLst>
                <a:ext uri="{FF2B5EF4-FFF2-40B4-BE49-F238E27FC236}">
                  <a16:creationId xmlns:a16="http://schemas.microsoft.com/office/drawing/2014/main" id="{581131C1-20F7-51B6-9A5C-8C68EEECA964}"/>
                </a:ext>
              </a:extLst>
            </p:cNvPr>
            <p:cNvSpPr txBox="1"/>
            <p:nvPr/>
          </p:nvSpPr>
          <p:spPr>
            <a:xfrm>
              <a:off x="695626" y="1782688"/>
              <a:ext cx="820154" cy="333840"/>
            </a:xfrm>
            <a:prstGeom prst="rect">
              <a:avLst/>
            </a:prstGeom>
            <a:noFill/>
          </p:spPr>
          <p:txBody>
            <a:bodyPr wrap="square" rtlCol="0">
              <a:spAutoFit/>
            </a:bodyPr>
            <a:lstStyle/>
            <a:p>
              <a:pPr algn="ctr"/>
              <a:r>
                <a:rPr kumimoji="1" lang="en-US" altLang="ja-JP" sz="800" b="1" dirty="0">
                  <a:solidFill>
                    <a:srgbClr val="0432FF"/>
                  </a:solidFill>
                </a:rPr>
                <a:t>270°</a:t>
              </a:r>
              <a:endParaRPr kumimoji="1" lang="ja-JP" altLang="en-US" sz="800" b="1">
                <a:solidFill>
                  <a:srgbClr val="0432FF"/>
                </a:solidFill>
              </a:endParaRPr>
            </a:p>
          </p:txBody>
        </p:sp>
      </p:grpSp>
      <p:grpSp>
        <p:nvGrpSpPr>
          <p:cNvPr id="42" name="グループ化 41">
            <a:extLst>
              <a:ext uri="{FF2B5EF4-FFF2-40B4-BE49-F238E27FC236}">
                <a16:creationId xmlns:a16="http://schemas.microsoft.com/office/drawing/2014/main" id="{A5692AF1-74D6-24AB-2525-E37B35990481}"/>
              </a:ext>
            </a:extLst>
          </p:cNvPr>
          <p:cNvGrpSpPr/>
          <p:nvPr/>
        </p:nvGrpSpPr>
        <p:grpSpPr>
          <a:xfrm>
            <a:off x="508186" y="2687972"/>
            <a:ext cx="1201335" cy="1026397"/>
            <a:chOff x="695626" y="1289852"/>
            <a:chExt cx="1861525" cy="1590449"/>
          </a:xfrm>
        </p:grpSpPr>
        <p:sp>
          <p:nvSpPr>
            <p:cNvPr id="43" name="円/楕円 42">
              <a:extLst>
                <a:ext uri="{FF2B5EF4-FFF2-40B4-BE49-F238E27FC236}">
                  <a16:creationId xmlns:a16="http://schemas.microsoft.com/office/drawing/2014/main" id="{C2F48739-3DC7-8AA8-3251-351526EECE9D}"/>
                </a:ext>
              </a:extLst>
            </p:cNvPr>
            <p:cNvSpPr/>
            <p:nvPr/>
          </p:nvSpPr>
          <p:spPr>
            <a:xfrm>
              <a:off x="1115616" y="1628800"/>
              <a:ext cx="914400" cy="914400"/>
            </a:xfrm>
            <a:prstGeom prst="ellipse">
              <a:avLst/>
            </a:prstGeom>
            <a:gradFill>
              <a:gsLst>
                <a:gs pos="0">
                  <a:schemeClr val="accent3"/>
                </a:gs>
                <a:gs pos="35000">
                  <a:schemeClr val="accent3">
                    <a:lumMod val="60000"/>
                    <a:lumOff val="40000"/>
                  </a:schemeClr>
                </a:gs>
                <a:gs pos="68000">
                  <a:schemeClr val="accent3">
                    <a:lumMod val="40000"/>
                    <a:lumOff val="60000"/>
                  </a:schemeClr>
                </a:gs>
                <a:gs pos="99000">
                  <a:schemeClr val="bg1"/>
                </a:gs>
              </a:gsLst>
              <a:lin ang="0" scaled="0"/>
            </a:gradFill>
            <a:ln w="3175">
              <a:solidFill>
                <a:schemeClr val="accent3">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8A7B328F-E61E-76D0-323B-BDF1FFA93853}"/>
                </a:ext>
              </a:extLst>
            </p:cNvPr>
            <p:cNvSpPr/>
            <p:nvPr/>
          </p:nvSpPr>
          <p:spPr>
            <a:xfrm>
              <a:off x="1121977" y="1895322"/>
              <a:ext cx="914400" cy="381356"/>
            </a:xfrm>
            <a:prstGeom prst="ellipse">
              <a:avLst/>
            </a:prstGeom>
            <a:noFill/>
            <a:ln w="12700">
              <a:solidFill>
                <a:srgbClr val="0432FF"/>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cxnSp>
          <p:nvCxnSpPr>
            <p:cNvPr id="45" name="直線コネクタ 44">
              <a:extLst>
                <a:ext uri="{FF2B5EF4-FFF2-40B4-BE49-F238E27FC236}">
                  <a16:creationId xmlns:a16="http://schemas.microsoft.com/office/drawing/2014/main" id="{7BFDA9AA-A8F7-BCD3-97DE-326629E70505}"/>
                </a:ext>
              </a:extLst>
            </p:cNvPr>
            <p:cNvCxnSpPr>
              <a:cxnSpLocks/>
              <a:stCxn id="43" idx="4"/>
              <a:endCxn id="43" idx="0"/>
            </p:cNvCxnSpPr>
            <p:nvPr/>
          </p:nvCxnSpPr>
          <p:spPr>
            <a:xfrm flipV="1">
              <a:off x="1572816" y="1628800"/>
              <a:ext cx="0" cy="914400"/>
            </a:xfrm>
            <a:prstGeom prst="line">
              <a:avLst/>
            </a:prstGeom>
            <a:ln w="19050">
              <a:solidFill>
                <a:schemeClr val="accent6">
                  <a:lumMod val="75000"/>
                </a:schemeClr>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6" name="直線コネクタ 45">
              <a:extLst>
                <a:ext uri="{FF2B5EF4-FFF2-40B4-BE49-F238E27FC236}">
                  <a16:creationId xmlns:a16="http://schemas.microsoft.com/office/drawing/2014/main" id="{746BBBAA-7A82-5EA0-E0EA-65774C5816E9}"/>
                </a:ext>
              </a:extLst>
            </p:cNvPr>
            <p:cNvCxnSpPr>
              <a:cxnSpLocks/>
              <a:stCxn id="44" idx="3"/>
              <a:endCxn id="44" idx="7"/>
            </p:cNvCxnSpPr>
            <p:nvPr/>
          </p:nvCxnSpPr>
          <p:spPr>
            <a:xfrm flipV="1">
              <a:off x="1255888" y="1951170"/>
              <a:ext cx="646578" cy="269660"/>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7" name="テキスト ボックス 46">
              <a:extLst>
                <a:ext uri="{FF2B5EF4-FFF2-40B4-BE49-F238E27FC236}">
                  <a16:creationId xmlns:a16="http://schemas.microsoft.com/office/drawing/2014/main" id="{647FE6CA-9B12-269F-BF5E-00F8A389862B}"/>
                </a:ext>
              </a:extLst>
            </p:cNvPr>
            <p:cNvSpPr txBox="1"/>
            <p:nvPr/>
          </p:nvSpPr>
          <p:spPr>
            <a:xfrm>
              <a:off x="1390000" y="1289852"/>
              <a:ext cx="365634" cy="333840"/>
            </a:xfrm>
            <a:prstGeom prst="rect">
              <a:avLst/>
            </a:prstGeom>
            <a:noFill/>
          </p:spPr>
          <p:txBody>
            <a:bodyPr wrap="none" rtlCol="0">
              <a:spAutoFit/>
            </a:bodyPr>
            <a:lstStyle/>
            <a:p>
              <a:pPr algn="ctr"/>
              <a:r>
                <a:rPr kumimoji="1" lang="en-US" altLang="ja-JP" sz="800" b="1" dirty="0">
                  <a:solidFill>
                    <a:schemeClr val="accent6">
                      <a:lumMod val="75000"/>
                    </a:schemeClr>
                  </a:solidFill>
                </a:rPr>
                <a:t>0</a:t>
              </a:r>
              <a:endParaRPr kumimoji="1" lang="ja-JP" altLang="en-US" sz="800" b="1">
                <a:solidFill>
                  <a:schemeClr val="accent6">
                    <a:lumMod val="75000"/>
                  </a:schemeClr>
                </a:solidFill>
              </a:endParaRPr>
            </a:p>
          </p:txBody>
        </p:sp>
        <p:sp>
          <p:nvSpPr>
            <p:cNvPr id="48" name="テキスト ボックス 47">
              <a:extLst>
                <a:ext uri="{FF2B5EF4-FFF2-40B4-BE49-F238E27FC236}">
                  <a16:creationId xmlns:a16="http://schemas.microsoft.com/office/drawing/2014/main" id="{36D5E931-59B2-8F2D-06A7-60C3530436F8}"/>
                </a:ext>
              </a:extLst>
            </p:cNvPr>
            <p:cNvSpPr txBox="1"/>
            <p:nvPr/>
          </p:nvSpPr>
          <p:spPr>
            <a:xfrm>
              <a:off x="1396926" y="2546461"/>
              <a:ext cx="365634" cy="333840"/>
            </a:xfrm>
            <a:prstGeom prst="rect">
              <a:avLst/>
            </a:prstGeom>
            <a:noFill/>
          </p:spPr>
          <p:txBody>
            <a:bodyPr wrap="none" rtlCol="0">
              <a:spAutoFit/>
            </a:bodyPr>
            <a:lstStyle/>
            <a:p>
              <a:pPr algn="ctr"/>
              <a:r>
                <a:rPr kumimoji="1" lang="en-US" altLang="ja-JP" sz="800" b="1" dirty="0">
                  <a:solidFill>
                    <a:schemeClr val="accent6">
                      <a:lumMod val="75000"/>
                    </a:schemeClr>
                  </a:solidFill>
                </a:rPr>
                <a:t>1</a:t>
              </a:r>
              <a:endParaRPr kumimoji="1" lang="ja-JP" altLang="en-US" sz="800" b="1">
                <a:solidFill>
                  <a:schemeClr val="accent6">
                    <a:lumMod val="75000"/>
                  </a:schemeClr>
                </a:solidFill>
              </a:endParaRPr>
            </a:p>
          </p:txBody>
        </p:sp>
        <p:cxnSp>
          <p:nvCxnSpPr>
            <p:cNvPr id="49" name="直線コネクタ 48">
              <a:extLst>
                <a:ext uri="{FF2B5EF4-FFF2-40B4-BE49-F238E27FC236}">
                  <a16:creationId xmlns:a16="http://schemas.microsoft.com/office/drawing/2014/main" id="{4A135643-0F8A-F476-A8C9-376ECE4D9D56}"/>
                </a:ext>
              </a:extLst>
            </p:cNvPr>
            <p:cNvCxnSpPr>
              <a:cxnSpLocks/>
              <a:stCxn id="44" idx="1"/>
            </p:cNvCxnSpPr>
            <p:nvPr/>
          </p:nvCxnSpPr>
          <p:spPr>
            <a:xfrm>
              <a:off x="1255888" y="1951170"/>
              <a:ext cx="646578" cy="286017"/>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50" name="テキスト ボックス 49">
              <a:extLst>
                <a:ext uri="{FF2B5EF4-FFF2-40B4-BE49-F238E27FC236}">
                  <a16:creationId xmlns:a16="http://schemas.microsoft.com/office/drawing/2014/main" id="{87EEBD9D-134E-43DE-41FA-841B3AA8B9AD}"/>
                </a:ext>
              </a:extLst>
            </p:cNvPr>
            <p:cNvSpPr txBox="1"/>
            <p:nvPr/>
          </p:nvSpPr>
          <p:spPr>
            <a:xfrm>
              <a:off x="829800" y="2184245"/>
              <a:ext cx="592544" cy="333840"/>
            </a:xfrm>
            <a:prstGeom prst="rect">
              <a:avLst/>
            </a:prstGeom>
            <a:noFill/>
          </p:spPr>
          <p:txBody>
            <a:bodyPr wrap="square" rtlCol="0">
              <a:spAutoFit/>
            </a:bodyPr>
            <a:lstStyle/>
            <a:p>
              <a:pPr algn="ctr"/>
              <a:r>
                <a:rPr kumimoji="1" lang="en-US" altLang="ja-JP" sz="800" b="1" dirty="0">
                  <a:solidFill>
                    <a:srgbClr val="0432FF"/>
                  </a:solidFill>
                </a:rPr>
                <a:t>0°</a:t>
              </a:r>
              <a:endParaRPr kumimoji="1" lang="ja-JP" altLang="en-US" sz="800" b="1">
                <a:solidFill>
                  <a:srgbClr val="0432FF"/>
                </a:solidFill>
              </a:endParaRPr>
            </a:p>
          </p:txBody>
        </p:sp>
        <p:sp>
          <p:nvSpPr>
            <p:cNvPr id="51" name="テキスト ボックス 50">
              <a:extLst>
                <a:ext uri="{FF2B5EF4-FFF2-40B4-BE49-F238E27FC236}">
                  <a16:creationId xmlns:a16="http://schemas.microsoft.com/office/drawing/2014/main" id="{F0939A4F-65B5-251D-FC25-D6DDC20A1D19}"/>
                </a:ext>
              </a:extLst>
            </p:cNvPr>
            <p:cNvSpPr txBox="1"/>
            <p:nvPr/>
          </p:nvSpPr>
          <p:spPr>
            <a:xfrm>
              <a:off x="1736997" y="1765429"/>
              <a:ext cx="820154" cy="333840"/>
            </a:xfrm>
            <a:prstGeom prst="rect">
              <a:avLst/>
            </a:prstGeom>
            <a:noFill/>
          </p:spPr>
          <p:txBody>
            <a:bodyPr wrap="square" rtlCol="0">
              <a:spAutoFit/>
            </a:bodyPr>
            <a:lstStyle/>
            <a:p>
              <a:pPr algn="ctr"/>
              <a:r>
                <a:rPr kumimoji="1" lang="en-US" altLang="ja-JP" sz="800" b="1" dirty="0">
                  <a:solidFill>
                    <a:srgbClr val="0432FF"/>
                  </a:solidFill>
                </a:rPr>
                <a:t>180°</a:t>
              </a:r>
              <a:endParaRPr kumimoji="1" lang="ja-JP" altLang="en-US" sz="800" b="1">
                <a:solidFill>
                  <a:srgbClr val="0432FF"/>
                </a:solidFill>
              </a:endParaRPr>
            </a:p>
          </p:txBody>
        </p:sp>
        <p:sp>
          <p:nvSpPr>
            <p:cNvPr id="52" name="テキスト ボックス 51">
              <a:extLst>
                <a:ext uri="{FF2B5EF4-FFF2-40B4-BE49-F238E27FC236}">
                  <a16:creationId xmlns:a16="http://schemas.microsoft.com/office/drawing/2014/main" id="{92C3A2A7-9666-67BC-F71E-31AFDC9C7D18}"/>
                </a:ext>
              </a:extLst>
            </p:cNvPr>
            <p:cNvSpPr txBox="1"/>
            <p:nvPr/>
          </p:nvSpPr>
          <p:spPr>
            <a:xfrm>
              <a:off x="1721795" y="2169484"/>
              <a:ext cx="820154" cy="333840"/>
            </a:xfrm>
            <a:prstGeom prst="rect">
              <a:avLst/>
            </a:prstGeom>
            <a:noFill/>
          </p:spPr>
          <p:txBody>
            <a:bodyPr wrap="square" rtlCol="0">
              <a:spAutoFit/>
            </a:bodyPr>
            <a:lstStyle/>
            <a:p>
              <a:pPr algn="ctr"/>
              <a:r>
                <a:rPr kumimoji="1" lang="en-US" altLang="ja-JP" sz="800" b="1" dirty="0">
                  <a:solidFill>
                    <a:srgbClr val="0432FF"/>
                  </a:solidFill>
                </a:rPr>
                <a:t>90°</a:t>
              </a:r>
              <a:endParaRPr kumimoji="1" lang="ja-JP" altLang="en-US" sz="800" b="1">
                <a:solidFill>
                  <a:srgbClr val="0432FF"/>
                </a:solidFill>
              </a:endParaRPr>
            </a:p>
          </p:txBody>
        </p:sp>
        <p:sp>
          <p:nvSpPr>
            <p:cNvPr id="53" name="テキスト ボックス 52">
              <a:extLst>
                <a:ext uri="{FF2B5EF4-FFF2-40B4-BE49-F238E27FC236}">
                  <a16:creationId xmlns:a16="http://schemas.microsoft.com/office/drawing/2014/main" id="{292D0A13-9A86-6470-0B76-7A1725F6FA92}"/>
                </a:ext>
              </a:extLst>
            </p:cNvPr>
            <p:cNvSpPr txBox="1"/>
            <p:nvPr/>
          </p:nvSpPr>
          <p:spPr>
            <a:xfrm>
              <a:off x="695626" y="1782688"/>
              <a:ext cx="820154" cy="333840"/>
            </a:xfrm>
            <a:prstGeom prst="rect">
              <a:avLst/>
            </a:prstGeom>
            <a:noFill/>
          </p:spPr>
          <p:txBody>
            <a:bodyPr wrap="square" rtlCol="0">
              <a:spAutoFit/>
            </a:bodyPr>
            <a:lstStyle/>
            <a:p>
              <a:pPr algn="ctr"/>
              <a:r>
                <a:rPr kumimoji="1" lang="en-US" altLang="ja-JP" sz="800" b="1" dirty="0">
                  <a:solidFill>
                    <a:srgbClr val="0432FF"/>
                  </a:solidFill>
                </a:rPr>
                <a:t>270°</a:t>
              </a:r>
              <a:endParaRPr kumimoji="1" lang="ja-JP" altLang="en-US" sz="800" b="1">
                <a:solidFill>
                  <a:srgbClr val="0432FF"/>
                </a:solidFill>
              </a:endParaRPr>
            </a:p>
          </p:txBody>
        </p:sp>
      </p:grpSp>
      <p:grpSp>
        <p:nvGrpSpPr>
          <p:cNvPr id="54" name="グループ化 53">
            <a:extLst>
              <a:ext uri="{FF2B5EF4-FFF2-40B4-BE49-F238E27FC236}">
                <a16:creationId xmlns:a16="http://schemas.microsoft.com/office/drawing/2014/main" id="{377DB746-3676-B7A1-6837-9571A2A40117}"/>
              </a:ext>
            </a:extLst>
          </p:cNvPr>
          <p:cNvGrpSpPr/>
          <p:nvPr/>
        </p:nvGrpSpPr>
        <p:grpSpPr>
          <a:xfrm>
            <a:off x="508186" y="3637709"/>
            <a:ext cx="1201335" cy="1026397"/>
            <a:chOff x="695626" y="1289852"/>
            <a:chExt cx="1861525" cy="1590449"/>
          </a:xfrm>
        </p:grpSpPr>
        <p:sp>
          <p:nvSpPr>
            <p:cNvPr id="55" name="円/楕円 54">
              <a:extLst>
                <a:ext uri="{FF2B5EF4-FFF2-40B4-BE49-F238E27FC236}">
                  <a16:creationId xmlns:a16="http://schemas.microsoft.com/office/drawing/2014/main" id="{8134B79D-F420-F9A9-0B77-0CE583564106}"/>
                </a:ext>
              </a:extLst>
            </p:cNvPr>
            <p:cNvSpPr/>
            <p:nvPr/>
          </p:nvSpPr>
          <p:spPr>
            <a:xfrm>
              <a:off x="1115616" y="1628800"/>
              <a:ext cx="914400" cy="914400"/>
            </a:xfrm>
            <a:prstGeom prst="ellipse">
              <a:avLst/>
            </a:prstGeom>
            <a:gradFill>
              <a:gsLst>
                <a:gs pos="0">
                  <a:schemeClr val="accent3"/>
                </a:gs>
                <a:gs pos="35000">
                  <a:schemeClr val="accent3">
                    <a:lumMod val="60000"/>
                    <a:lumOff val="40000"/>
                  </a:schemeClr>
                </a:gs>
                <a:gs pos="68000">
                  <a:schemeClr val="accent3">
                    <a:lumMod val="40000"/>
                    <a:lumOff val="60000"/>
                  </a:schemeClr>
                </a:gs>
                <a:gs pos="99000">
                  <a:schemeClr val="bg1"/>
                </a:gs>
              </a:gsLst>
              <a:lin ang="0" scaled="0"/>
            </a:gradFill>
            <a:ln w="3175">
              <a:solidFill>
                <a:schemeClr val="accent3">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6" name="円/楕円 55">
              <a:extLst>
                <a:ext uri="{FF2B5EF4-FFF2-40B4-BE49-F238E27FC236}">
                  <a16:creationId xmlns:a16="http://schemas.microsoft.com/office/drawing/2014/main" id="{D7CE9C92-90E6-F79E-B00B-37F42A91D52F}"/>
                </a:ext>
              </a:extLst>
            </p:cNvPr>
            <p:cNvSpPr/>
            <p:nvPr/>
          </p:nvSpPr>
          <p:spPr>
            <a:xfrm>
              <a:off x="1121977" y="1895322"/>
              <a:ext cx="914400" cy="381356"/>
            </a:xfrm>
            <a:prstGeom prst="ellipse">
              <a:avLst/>
            </a:prstGeom>
            <a:noFill/>
            <a:ln w="12700">
              <a:solidFill>
                <a:srgbClr val="0432FF"/>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cxnSp>
          <p:nvCxnSpPr>
            <p:cNvPr id="57" name="直線コネクタ 56">
              <a:extLst>
                <a:ext uri="{FF2B5EF4-FFF2-40B4-BE49-F238E27FC236}">
                  <a16:creationId xmlns:a16="http://schemas.microsoft.com/office/drawing/2014/main" id="{5DDE6911-B3E4-67AB-5755-E3E8669A0140}"/>
                </a:ext>
              </a:extLst>
            </p:cNvPr>
            <p:cNvCxnSpPr>
              <a:cxnSpLocks/>
              <a:stCxn id="55" idx="4"/>
              <a:endCxn id="55" idx="0"/>
            </p:cNvCxnSpPr>
            <p:nvPr/>
          </p:nvCxnSpPr>
          <p:spPr>
            <a:xfrm flipV="1">
              <a:off x="1572816" y="1628800"/>
              <a:ext cx="0" cy="914400"/>
            </a:xfrm>
            <a:prstGeom prst="line">
              <a:avLst/>
            </a:prstGeom>
            <a:ln w="19050">
              <a:solidFill>
                <a:schemeClr val="accent6">
                  <a:lumMod val="75000"/>
                </a:schemeClr>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8" name="直線コネクタ 57">
              <a:extLst>
                <a:ext uri="{FF2B5EF4-FFF2-40B4-BE49-F238E27FC236}">
                  <a16:creationId xmlns:a16="http://schemas.microsoft.com/office/drawing/2014/main" id="{0C709B64-865D-A43B-2FA4-0DF5FC5D5587}"/>
                </a:ext>
              </a:extLst>
            </p:cNvPr>
            <p:cNvCxnSpPr>
              <a:cxnSpLocks/>
              <a:stCxn id="56" idx="3"/>
              <a:endCxn id="56" idx="7"/>
            </p:cNvCxnSpPr>
            <p:nvPr/>
          </p:nvCxnSpPr>
          <p:spPr>
            <a:xfrm flipV="1">
              <a:off x="1255888" y="1951170"/>
              <a:ext cx="646578" cy="269660"/>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59" name="テキスト ボックス 58">
              <a:extLst>
                <a:ext uri="{FF2B5EF4-FFF2-40B4-BE49-F238E27FC236}">
                  <a16:creationId xmlns:a16="http://schemas.microsoft.com/office/drawing/2014/main" id="{AD79822A-92B0-491A-0422-1045C9A4C4CC}"/>
                </a:ext>
              </a:extLst>
            </p:cNvPr>
            <p:cNvSpPr txBox="1"/>
            <p:nvPr/>
          </p:nvSpPr>
          <p:spPr>
            <a:xfrm>
              <a:off x="1390000" y="1289852"/>
              <a:ext cx="365634" cy="333840"/>
            </a:xfrm>
            <a:prstGeom prst="rect">
              <a:avLst/>
            </a:prstGeom>
            <a:noFill/>
          </p:spPr>
          <p:txBody>
            <a:bodyPr wrap="none" rtlCol="0">
              <a:spAutoFit/>
            </a:bodyPr>
            <a:lstStyle/>
            <a:p>
              <a:pPr algn="ctr"/>
              <a:r>
                <a:rPr kumimoji="1" lang="en-US" altLang="ja-JP" sz="800" b="1" dirty="0">
                  <a:solidFill>
                    <a:schemeClr val="accent6">
                      <a:lumMod val="75000"/>
                    </a:schemeClr>
                  </a:solidFill>
                </a:rPr>
                <a:t>0</a:t>
              </a:r>
              <a:endParaRPr kumimoji="1" lang="ja-JP" altLang="en-US" sz="800" b="1">
                <a:solidFill>
                  <a:schemeClr val="accent6">
                    <a:lumMod val="75000"/>
                  </a:schemeClr>
                </a:solidFill>
              </a:endParaRPr>
            </a:p>
          </p:txBody>
        </p:sp>
        <p:sp>
          <p:nvSpPr>
            <p:cNvPr id="60" name="テキスト ボックス 59">
              <a:extLst>
                <a:ext uri="{FF2B5EF4-FFF2-40B4-BE49-F238E27FC236}">
                  <a16:creationId xmlns:a16="http://schemas.microsoft.com/office/drawing/2014/main" id="{3C1716B9-2C09-DE89-F0C2-0CB09CC9D78E}"/>
                </a:ext>
              </a:extLst>
            </p:cNvPr>
            <p:cNvSpPr txBox="1"/>
            <p:nvPr/>
          </p:nvSpPr>
          <p:spPr>
            <a:xfrm>
              <a:off x="1396926" y="2546461"/>
              <a:ext cx="365634" cy="333840"/>
            </a:xfrm>
            <a:prstGeom prst="rect">
              <a:avLst/>
            </a:prstGeom>
            <a:noFill/>
          </p:spPr>
          <p:txBody>
            <a:bodyPr wrap="none" rtlCol="0">
              <a:spAutoFit/>
            </a:bodyPr>
            <a:lstStyle/>
            <a:p>
              <a:pPr algn="ctr"/>
              <a:r>
                <a:rPr kumimoji="1" lang="en-US" altLang="ja-JP" sz="800" b="1" dirty="0">
                  <a:solidFill>
                    <a:schemeClr val="accent6">
                      <a:lumMod val="75000"/>
                    </a:schemeClr>
                  </a:solidFill>
                </a:rPr>
                <a:t>1</a:t>
              </a:r>
              <a:endParaRPr kumimoji="1" lang="ja-JP" altLang="en-US" sz="800" b="1">
                <a:solidFill>
                  <a:schemeClr val="accent6">
                    <a:lumMod val="75000"/>
                  </a:schemeClr>
                </a:solidFill>
              </a:endParaRPr>
            </a:p>
          </p:txBody>
        </p:sp>
        <p:cxnSp>
          <p:nvCxnSpPr>
            <p:cNvPr id="61" name="直線コネクタ 60">
              <a:extLst>
                <a:ext uri="{FF2B5EF4-FFF2-40B4-BE49-F238E27FC236}">
                  <a16:creationId xmlns:a16="http://schemas.microsoft.com/office/drawing/2014/main" id="{004A9177-70A7-9106-9170-CA7CA6050604}"/>
                </a:ext>
              </a:extLst>
            </p:cNvPr>
            <p:cNvCxnSpPr>
              <a:cxnSpLocks/>
              <a:stCxn id="56" idx="1"/>
            </p:cNvCxnSpPr>
            <p:nvPr/>
          </p:nvCxnSpPr>
          <p:spPr>
            <a:xfrm>
              <a:off x="1255888" y="1951170"/>
              <a:ext cx="646578" cy="286017"/>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62" name="テキスト ボックス 61">
              <a:extLst>
                <a:ext uri="{FF2B5EF4-FFF2-40B4-BE49-F238E27FC236}">
                  <a16:creationId xmlns:a16="http://schemas.microsoft.com/office/drawing/2014/main" id="{C0041A96-0469-614F-673B-9E415F9AD7D1}"/>
                </a:ext>
              </a:extLst>
            </p:cNvPr>
            <p:cNvSpPr txBox="1"/>
            <p:nvPr/>
          </p:nvSpPr>
          <p:spPr>
            <a:xfrm>
              <a:off x="829800" y="2184245"/>
              <a:ext cx="592544" cy="333840"/>
            </a:xfrm>
            <a:prstGeom prst="rect">
              <a:avLst/>
            </a:prstGeom>
            <a:noFill/>
          </p:spPr>
          <p:txBody>
            <a:bodyPr wrap="square" rtlCol="0">
              <a:spAutoFit/>
            </a:bodyPr>
            <a:lstStyle/>
            <a:p>
              <a:pPr algn="ctr"/>
              <a:r>
                <a:rPr kumimoji="1" lang="en-US" altLang="ja-JP" sz="800" b="1" dirty="0">
                  <a:solidFill>
                    <a:srgbClr val="0432FF"/>
                  </a:solidFill>
                </a:rPr>
                <a:t>0°</a:t>
              </a:r>
              <a:endParaRPr kumimoji="1" lang="ja-JP" altLang="en-US" sz="800" b="1">
                <a:solidFill>
                  <a:srgbClr val="0432FF"/>
                </a:solidFill>
              </a:endParaRPr>
            </a:p>
          </p:txBody>
        </p:sp>
        <p:sp>
          <p:nvSpPr>
            <p:cNvPr id="63" name="テキスト ボックス 62">
              <a:extLst>
                <a:ext uri="{FF2B5EF4-FFF2-40B4-BE49-F238E27FC236}">
                  <a16:creationId xmlns:a16="http://schemas.microsoft.com/office/drawing/2014/main" id="{0577C4D0-3097-9D52-9947-50586B5BD1F8}"/>
                </a:ext>
              </a:extLst>
            </p:cNvPr>
            <p:cNvSpPr txBox="1"/>
            <p:nvPr/>
          </p:nvSpPr>
          <p:spPr>
            <a:xfrm>
              <a:off x="1736997" y="1765429"/>
              <a:ext cx="820154" cy="333840"/>
            </a:xfrm>
            <a:prstGeom prst="rect">
              <a:avLst/>
            </a:prstGeom>
            <a:noFill/>
          </p:spPr>
          <p:txBody>
            <a:bodyPr wrap="square" rtlCol="0">
              <a:spAutoFit/>
            </a:bodyPr>
            <a:lstStyle/>
            <a:p>
              <a:pPr algn="ctr"/>
              <a:r>
                <a:rPr kumimoji="1" lang="en-US" altLang="ja-JP" sz="800" b="1" dirty="0">
                  <a:solidFill>
                    <a:srgbClr val="0432FF"/>
                  </a:solidFill>
                </a:rPr>
                <a:t>180°</a:t>
              </a:r>
              <a:endParaRPr kumimoji="1" lang="ja-JP" altLang="en-US" sz="800" b="1">
                <a:solidFill>
                  <a:srgbClr val="0432FF"/>
                </a:solidFill>
              </a:endParaRPr>
            </a:p>
          </p:txBody>
        </p:sp>
        <p:sp>
          <p:nvSpPr>
            <p:cNvPr id="64" name="テキスト ボックス 63">
              <a:extLst>
                <a:ext uri="{FF2B5EF4-FFF2-40B4-BE49-F238E27FC236}">
                  <a16:creationId xmlns:a16="http://schemas.microsoft.com/office/drawing/2014/main" id="{28310938-0E82-4C41-0EAB-E7BC0BFC49EA}"/>
                </a:ext>
              </a:extLst>
            </p:cNvPr>
            <p:cNvSpPr txBox="1"/>
            <p:nvPr/>
          </p:nvSpPr>
          <p:spPr>
            <a:xfrm>
              <a:off x="1721795" y="2169484"/>
              <a:ext cx="820154" cy="333840"/>
            </a:xfrm>
            <a:prstGeom prst="rect">
              <a:avLst/>
            </a:prstGeom>
            <a:noFill/>
          </p:spPr>
          <p:txBody>
            <a:bodyPr wrap="square" rtlCol="0">
              <a:spAutoFit/>
            </a:bodyPr>
            <a:lstStyle/>
            <a:p>
              <a:pPr algn="ctr"/>
              <a:r>
                <a:rPr kumimoji="1" lang="en-US" altLang="ja-JP" sz="800" b="1" dirty="0">
                  <a:solidFill>
                    <a:srgbClr val="0432FF"/>
                  </a:solidFill>
                </a:rPr>
                <a:t>90°</a:t>
              </a:r>
              <a:endParaRPr kumimoji="1" lang="ja-JP" altLang="en-US" sz="800" b="1">
                <a:solidFill>
                  <a:srgbClr val="0432FF"/>
                </a:solidFill>
              </a:endParaRPr>
            </a:p>
          </p:txBody>
        </p:sp>
        <p:sp>
          <p:nvSpPr>
            <p:cNvPr id="65" name="テキスト ボックス 64">
              <a:extLst>
                <a:ext uri="{FF2B5EF4-FFF2-40B4-BE49-F238E27FC236}">
                  <a16:creationId xmlns:a16="http://schemas.microsoft.com/office/drawing/2014/main" id="{83296A17-63AE-62DC-85AA-43A89F3AEC2A}"/>
                </a:ext>
              </a:extLst>
            </p:cNvPr>
            <p:cNvSpPr txBox="1"/>
            <p:nvPr/>
          </p:nvSpPr>
          <p:spPr>
            <a:xfrm>
              <a:off x="695626" y="1782688"/>
              <a:ext cx="820154" cy="333840"/>
            </a:xfrm>
            <a:prstGeom prst="rect">
              <a:avLst/>
            </a:prstGeom>
            <a:noFill/>
          </p:spPr>
          <p:txBody>
            <a:bodyPr wrap="square" rtlCol="0">
              <a:spAutoFit/>
            </a:bodyPr>
            <a:lstStyle/>
            <a:p>
              <a:pPr algn="ctr"/>
              <a:r>
                <a:rPr kumimoji="1" lang="en-US" altLang="ja-JP" sz="800" b="1" dirty="0">
                  <a:solidFill>
                    <a:srgbClr val="0432FF"/>
                  </a:solidFill>
                </a:rPr>
                <a:t>270°</a:t>
              </a:r>
              <a:endParaRPr kumimoji="1" lang="ja-JP" altLang="en-US" sz="800" b="1">
                <a:solidFill>
                  <a:srgbClr val="0432FF"/>
                </a:solidFill>
              </a:endParaRPr>
            </a:p>
          </p:txBody>
        </p:sp>
      </p:grpSp>
      <p:sp>
        <p:nvSpPr>
          <p:cNvPr id="66" name="テキスト ボックス 65">
            <a:extLst>
              <a:ext uri="{FF2B5EF4-FFF2-40B4-BE49-F238E27FC236}">
                <a16:creationId xmlns:a16="http://schemas.microsoft.com/office/drawing/2014/main" id="{60CFBCD6-C0FC-73C6-711A-7309B046F2D0}"/>
              </a:ext>
            </a:extLst>
          </p:cNvPr>
          <p:cNvSpPr txBox="1"/>
          <p:nvPr/>
        </p:nvSpPr>
        <p:spPr>
          <a:xfrm>
            <a:off x="4982127" y="1196752"/>
            <a:ext cx="3672800" cy="584775"/>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一度に全ての日本語を読み込み</a:t>
            </a:r>
            <a:endParaRPr kumimoji="1" lang="en-US" altLang="ja-JP" sz="1600" dirty="0">
              <a:latin typeface="Meiryo" panose="020B0604030504040204" pitchFamily="34" charset="-128"/>
              <a:ea typeface="Meiryo" panose="020B0604030504040204" pitchFamily="34" charset="-128"/>
            </a:endParaRPr>
          </a:p>
          <a:p>
            <a:r>
              <a:rPr lang="ja-JP" altLang="en-US" sz="1600">
                <a:latin typeface="Meiryo" panose="020B0604030504040204" pitchFamily="34" charset="-128"/>
                <a:ea typeface="Meiryo" panose="020B0604030504040204" pitchFamily="34" charset="-128"/>
              </a:rPr>
              <a:t>「うし」と一致する場合は位相を反転</a:t>
            </a:r>
            <a:endParaRPr kumimoji="1" lang="ja-JP" altLang="en-US" sz="1600">
              <a:latin typeface="Meiryo" panose="020B0604030504040204" pitchFamily="34" charset="-128"/>
              <a:ea typeface="Meiryo" panose="020B0604030504040204" pitchFamily="34" charset="-128"/>
            </a:endParaRPr>
          </a:p>
        </p:txBody>
      </p:sp>
      <p:pic>
        <p:nvPicPr>
          <p:cNvPr id="67" name="図 66">
            <a:extLst>
              <a:ext uri="{FF2B5EF4-FFF2-40B4-BE49-F238E27FC236}">
                <a16:creationId xmlns:a16="http://schemas.microsoft.com/office/drawing/2014/main" id="{F2C47AE2-5056-0FB7-FAA2-239C1E8EC0C9}"/>
              </a:ext>
            </a:extLst>
          </p:cNvPr>
          <p:cNvPicPr>
            <a:picLocks noChangeAspect="1"/>
          </p:cNvPicPr>
          <p:nvPr/>
        </p:nvPicPr>
        <p:blipFill>
          <a:blip r:embed="rId2"/>
          <a:stretch>
            <a:fillRect/>
          </a:stretch>
        </p:blipFill>
        <p:spPr>
          <a:xfrm>
            <a:off x="1723528" y="1890594"/>
            <a:ext cx="4122069" cy="2639472"/>
          </a:xfrm>
          <a:prstGeom prst="rect">
            <a:avLst/>
          </a:prstGeom>
        </p:spPr>
      </p:pic>
      <p:sp>
        <p:nvSpPr>
          <p:cNvPr id="68" name="テキスト ボックス 67">
            <a:extLst>
              <a:ext uri="{FF2B5EF4-FFF2-40B4-BE49-F238E27FC236}">
                <a16:creationId xmlns:a16="http://schemas.microsoft.com/office/drawing/2014/main" id="{E7C75190-0813-7B5C-7DD9-3790DEE055B9}"/>
              </a:ext>
            </a:extLst>
          </p:cNvPr>
          <p:cNvSpPr txBox="1"/>
          <p:nvPr/>
        </p:nvSpPr>
        <p:spPr>
          <a:xfrm>
            <a:off x="6097033" y="3238821"/>
            <a:ext cx="2646878" cy="584775"/>
          </a:xfrm>
          <a:prstGeom prst="rect">
            <a:avLst/>
          </a:prstGeom>
          <a:noFill/>
        </p:spPr>
        <p:txBody>
          <a:bodyPr wrap="none" rtlCol="0">
            <a:spAutoFit/>
          </a:bodyPr>
          <a:lstStyle/>
          <a:p>
            <a:r>
              <a:rPr lang="ja-JP" altLang="en-US" sz="1600">
                <a:solidFill>
                  <a:srgbClr val="C00000"/>
                </a:solidFill>
                <a:latin typeface="Meiryo" panose="020B0604030504040204" pitchFamily="34" charset="-128"/>
                <a:ea typeface="Meiryo" panose="020B0604030504040204" pitchFamily="34" charset="-128"/>
              </a:rPr>
              <a:t>位相が反転している場合は</a:t>
            </a:r>
            <a:endParaRPr lang="en-US" altLang="ja-JP" sz="1600" dirty="0">
              <a:solidFill>
                <a:srgbClr val="C00000"/>
              </a:solidFill>
              <a:latin typeface="Meiryo" panose="020B0604030504040204" pitchFamily="34" charset="-128"/>
              <a:ea typeface="Meiryo" panose="020B0604030504040204" pitchFamily="34" charset="-128"/>
            </a:endParaRPr>
          </a:p>
          <a:p>
            <a:r>
              <a:rPr lang="ja-JP" altLang="en-US" sz="1600">
                <a:solidFill>
                  <a:srgbClr val="C00000"/>
                </a:solidFill>
                <a:latin typeface="Meiryo" panose="020B0604030504040204" pitchFamily="34" charset="-128"/>
                <a:ea typeface="Meiryo" panose="020B0604030504040204" pitchFamily="34" charset="-128"/>
              </a:rPr>
              <a:t>測定確率を上げる</a:t>
            </a:r>
            <a:endParaRPr kumimoji="1" lang="ja-JP" altLang="en-US" sz="1600">
              <a:solidFill>
                <a:srgbClr val="C00000"/>
              </a:solidFill>
              <a:latin typeface="Meiryo" panose="020B0604030504040204" pitchFamily="34" charset="-128"/>
              <a:ea typeface="Meiryo" panose="020B0604030504040204" pitchFamily="34" charset="-128"/>
            </a:endParaRPr>
          </a:p>
        </p:txBody>
      </p:sp>
      <p:sp>
        <p:nvSpPr>
          <p:cNvPr id="69" name="テキスト ボックス 68">
            <a:extLst>
              <a:ext uri="{FF2B5EF4-FFF2-40B4-BE49-F238E27FC236}">
                <a16:creationId xmlns:a16="http://schemas.microsoft.com/office/drawing/2014/main" id="{02410343-9421-42C2-2CE5-BADE3A74AFA9}"/>
              </a:ext>
            </a:extLst>
          </p:cNvPr>
          <p:cNvSpPr txBox="1"/>
          <p:nvPr/>
        </p:nvSpPr>
        <p:spPr>
          <a:xfrm>
            <a:off x="451520" y="5595922"/>
            <a:ext cx="3117496" cy="615553"/>
          </a:xfrm>
          <a:prstGeom prst="rect">
            <a:avLst/>
          </a:prstGeom>
          <a:noFill/>
        </p:spPr>
        <p:txBody>
          <a:bodyPr wrap="square" rtlCol="0">
            <a:spAutoFit/>
          </a:bodyPr>
          <a:lstStyle/>
          <a:p>
            <a:r>
              <a:rPr lang="ja-JP" altLang="en-US">
                <a:latin typeface="Meiryo" panose="020B0604030504040204" pitchFamily="34" charset="-128"/>
                <a:ea typeface="Meiryo" panose="020B0604030504040204" pitchFamily="34" charset="-128"/>
              </a:rPr>
              <a:t>結果</a:t>
            </a:r>
            <a:r>
              <a:rPr kumimoji="1" lang="ja-JP" altLang="en-US">
                <a:latin typeface="Meiryo" panose="020B0604030504040204" pitchFamily="34" charset="-128"/>
                <a:ea typeface="Meiryo" panose="020B0604030504040204" pitchFamily="34" charset="-128"/>
              </a:rPr>
              <a:t>：</a:t>
            </a:r>
            <a:endParaRPr kumimoji="1" lang="en-US" altLang="ja-JP"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日本語の</a:t>
            </a:r>
            <a:r>
              <a:rPr lang="en-US" altLang="ja-JP" sz="1600" dirty="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うし</a:t>
            </a:r>
            <a:r>
              <a:rPr lang="en-US" altLang="ja-JP" sz="1600" dirty="0">
                <a:latin typeface="Meiryo" panose="020B0604030504040204" pitchFamily="34" charset="-128"/>
                <a:ea typeface="Meiryo" panose="020B0604030504040204" pitchFamily="34" charset="-128"/>
              </a:rPr>
              <a:t>’</a:t>
            </a:r>
            <a:r>
              <a:rPr kumimoji="1" lang="ja-JP" altLang="en-US" sz="1600">
                <a:latin typeface="Meiryo" panose="020B0604030504040204" pitchFamily="34" charset="-128"/>
                <a:ea typeface="Meiryo" panose="020B0604030504040204" pitchFamily="34" charset="-128"/>
              </a:rPr>
              <a:t>は英語の</a:t>
            </a:r>
            <a:r>
              <a:rPr kumimoji="1" lang="en-US" altLang="ja-JP" sz="1600" dirty="0">
                <a:latin typeface="Meiryo" panose="020B0604030504040204" pitchFamily="34" charset="-128"/>
                <a:ea typeface="Meiryo" panose="020B0604030504040204" pitchFamily="34" charset="-128"/>
              </a:rPr>
              <a:t>’Cow’</a:t>
            </a:r>
            <a:endParaRPr kumimoji="1" lang="ja-JP" altLang="en-US" sz="1600">
              <a:latin typeface="Meiryo" panose="020B0604030504040204" pitchFamily="34" charset="-128"/>
              <a:ea typeface="Meiryo" panose="020B0604030504040204" pitchFamily="34" charset="-128"/>
            </a:endParaRPr>
          </a:p>
        </p:txBody>
      </p:sp>
      <p:sp>
        <p:nvSpPr>
          <p:cNvPr id="70" name="テキスト ボックス 69">
            <a:extLst>
              <a:ext uri="{FF2B5EF4-FFF2-40B4-BE49-F238E27FC236}">
                <a16:creationId xmlns:a16="http://schemas.microsoft.com/office/drawing/2014/main" id="{B88627C1-A401-418E-EDC8-2AC09351342B}"/>
              </a:ext>
            </a:extLst>
          </p:cNvPr>
          <p:cNvSpPr txBox="1"/>
          <p:nvPr/>
        </p:nvSpPr>
        <p:spPr>
          <a:xfrm>
            <a:off x="5060430" y="5258876"/>
            <a:ext cx="3672800" cy="584775"/>
          </a:xfrm>
          <a:prstGeom prst="rect">
            <a:avLst/>
          </a:prstGeom>
          <a:noFill/>
        </p:spPr>
        <p:txBody>
          <a:bodyPr wrap="none" rtlCol="0">
            <a:spAutoFit/>
          </a:bodyPr>
          <a:lstStyle/>
          <a:p>
            <a:r>
              <a:rPr lang="ja-JP" altLang="en-US" sz="1600">
                <a:latin typeface="Meiryo" panose="020B0604030504040204" pitchFamily="34" charset="-128"/>
                <a:ea typeface="Meiryo" panose="020B0604030504040204" pitchFamily="34" charset="-128"/>
              </a:rPr>
              <a:t>この処理を複数回繰り返し</a:t>
            </a:r>
            <a:r>
              <a:rPr kumimoji="1" lang="ja-JP" altLang="en-US" sz="1600">
                <a:latin typeface="Meiryo" panose="020B0604030504040204" pitchFamily="34" charset="-128"/>
                <a:ea typeface="Meiryo" panose="020B0604030504040204" pitchFamily="34" charset="-128"/>
              </a:rPr>
              <a:t>高い確率で</a:t>
            </a:r>
            <a:endParaRPr kumimoji="1" lang="en-US" altLang="ja-JP" sz="1600" dirty="0">
              <a:latin typeface="Meiryo" panose="020B0604030504040204" pitchFamily="34" charset="-128"/>
              <a:ea typeface="Meiryo" panose="020B0604030504040204" pitchFamily="34" charset="-128"/>
            </a:endParaRPr>
          </a:p>
          <a:p>
            <a:r>
              <a:rPr lang="ja-JP" altLang="en-US" sz="1600">
                <a:latin typeface="Meiryo" panose="020B0604030504040204" pitchFamily="34" charset="-128"/>
                <a:ea typeface="Meiryo" panose="020B0604030504040204" pitchFamily="34" charset="-128"/>
              </a:rPr>
              <a:t>位相が反転している</a:t>
            </a:r>
            <a:r>
              <a:rPr kumimoji="1" lang="ja-JP" altLang="en-US" sz="1600">
                <a:latin typeface="Meiryo" panose="020B0604030504040204" pitchFamily="34" charset="-128"/>
                <a:ea typeface="Meiryo" panose="020B0604030504040204" pitchFamily="34" charset="-128"/>
              </a:rPr>
              <a:t>ところを採用する</a:t>
            </a:r>
          </a:p>
        </p:txBody>
      </p:sp>
      <p:pic>
        <p:nvPicPr>
          <p:cNvPr id="71" name="図 70">
            <a:extLst>
              <a:ext uri="{FF2B5EF4-FFF2-40B4-BE49-F238E27FC236}">
                <a16:creationId xmlns:a16="http://schemas.microsoft.com/office/drawing/2014/main" id="{99467209-1D8E-E3C6-09CB-BE908974D821}"/>
              </a:ext>
            </a:extLst>
          </p:cNvPr>
          <p:cNvPicPr>
            <a:picLocks noChangeAspect="1"/>
          </p:cNvPicPr>
          <p:nvPr/>
        </p:nvPicPr>
        <p:blipFill>
          <a:blip r:embed="rId3"/>
          <a:stretch>
            <a:fillRect/>
          </a:stretch>
        </p:blipFill>
        <p:spPr>
          <a:xfrm>
            <a:off x="5071111" y="5909305"/>
            <a:ext cx="3603465" cy="252710"/>
          </a:xfrm>
          <a:prstGeom prst="rect">
            <a:avLst/>
          </a:prstGeom>
        </p:spPr>
      </p:pic>
      <p:sp>
        <p:nvSpPr>
          <p:cNvPr id="72" name="右矢印 71">
            <a:extLst>
              <a:ext uri="{FF2B5EF4-FFF2-40B4-BE49-F238E27FC236}">
                <a16:creationId xmlns:a16="http://schemas.microsoft.com/office/drawing/2014/main" id="{FB03E33B-3E6F-0C22-CA3D-A94D24F145F0}"/>
              </a:ext>
            </a:extLst>
          </p:cNvPr>
          <p:cNvSpPr/>
          <p:nvPr/>
        </p:nvSpPr>
        <p:spPr>
          <a:xfrm>
            <a:off x="4525808" y="1219410"/>
            <a:ext cx="343312" cy="562117"/>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右矢印 72">
            <a:extLst>
              <a:ext uri="{FF2B5EF4-FFF2-40B4-BE49-F238E27FC236}">
                <a16:creationId xmlns:a16="http://schemas.microsoft.com/office/drawing/2014/main" id="{ECC93460-744F-FFCA-7F43-984D3FB2CDFD}"/>
              </a:ext>
            </a:extLst>
          </p:cNvPr>
          <p:cNvSpPr/>
          <p:nvPr/>
        </p:nvSpPr>
        <p:spPr>
          <a:xfrm rot="5400000">
            <a:off x="6561457" y="2238896"/>
            <a:ext cx="1363624" cy="562117"/>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右矢印 73">
            <a:extLst>
              <a:ext uri="{FF2B5EF4-FFF2-40B4-BE49-F238E27FC236}">
                <a16:creationId xmlns:a16="http://schemas.microsoft.com/office/drawing/2014/main" id="{46C395F2-02E1-C433-809B-1C33A285837A}"/>
              </a:ext>
            </a:extLst>
          </p:cNvPr>
          <p:cNvSpPr/>
          <p:nvPr/>
        </p:nvSpPr>
        <p:spPr>
          <a:xfrm rot="5400000">
            <a:off x="6650630" y="4146880"/>
            <a:ext cx="1185276" cy="562117"/>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右矢印 74">
            <a:extLst>
              <a:ext uri="{FF2B5EF4-FFF2-40B4-BE49-F238E27FC236}">
                <a16:creationId xmlns:a16="http://schemas.microsoft.com/office/drawing/2014/main" id="{926C5F39-3FF3-7E51-5EC8-E0969DA42D2C}"/>
              </a:ext>
            </a:extLst>
          </p:cNvPr>
          <p:cNvSpPr/>
          <p:nvPr/>
        </p:nvSpPr>
        <p:spPr>
          <a:xfrm rot="10800000">
            <a:off x="3512188" y="5754601"/>
            <a:ext cx="1185276" cy="562117"/>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テキスト ボックス 76">
            <a:extLst>
              <a:ext uri="{FF2B5EF4-FFF2-40B4-BE49-F238E27FC236}">
                <a16:creationId xmlns:a16="http://schemas.microsoft.com/office/drawing/2014/main" id="{65951A6C-59A1-35E4-9CD6-30AC32572472}"/>
              </a:ext>
            </a:extLst>
          </p:cNvPr>
          <p:cNvSpPr txBox="1"/>
          <p:nvPr/>
        </p:nvSpPr>
        <p:spPr>
          <a:xfrm>
            <a:off x="5148064" y="762121"/>
            <a:ext cx="3716203" cy="307777"/>
          </a:xfrm>
          <a:prstGeom prst="rect">
            <a:avLst/>
          </a:prstGeom>
          <a:noFill/>
        </p:spPr>
        <p:txBody>
          <a:bodyPr wrap="square">
            <a:spAutoFit/>
          </a:bodyPr>
          <a:lstStyle/>
          <a:p>
            <a:pPr algn="r"/>
            <a:r>
              <a:rPr lang="ja-JP" altLang="en-US" sz="1400" b="0" i="0">
                <a:effectLst/>
                <a:latin typeface="Meiryo" panose="020B0604030504040204" pitchFamily="34" charset="-128"/>
                <a:ea typeface="Meiryo" panose="020B0604030504040204" pitchFamily="34" charset="-128"/>
              </a:rPr>
              <a:t>グローバーの探索アルゴリズム</a:t>
            </a:r>
            <a:endParaRPr lang="ja-JP" altLang="en-US" sz="14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03472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6E0C35-6655-4413-B444-D35C9A84D34A}"/>
              </a:ext>
            </a:extLst>
          </p:cNvPr>
          <p:cNvSpPr>
            <a:spLocks noGrp="1"/>
          </p:cNvSpPr>
          <p:nvPr>
            <p:ph type="title"/>
          </p:nvPr>
        </p:nvSpPr>
        <p:spPr/>
        <p:txBody>
          <a:bodyPr/>
          <a:lstStyle/>
          <a:p>
            <a:r>
              <a:rPr kumimoji="1" lang="ja-JP" altLang="en-US"/>
              <a:t>検索問題の解法の違い</a:t>
            </a:r>
          </a:p>
        </p:txBody>
      </p:sp>
      <p:sp>
        <p:nvSpPr>
          <p:cNvPr id="3" name="スライド番号プレースホルダー 2">
            <a:extLst>
              <a:ext uri="{FF2B5EF4-FFF2-40B4-BE49-F238E27FC236}">
                <a16:creationId xmlns:a16="http://schemas.microsoft.com/office/drawing/2014/main" id="{A7FAB8AB-DDF3-02E4-C202-B718FE9B586A}"/>
              </a:ext>
            </a:extLst>
          </p:cNvPr>
          <p:cNvSpPr>
            <a:spLocks noGrp="1"/>
          </p:cNvSpPr>
          <p:nvPr>
            <p:ph type="sldNum" sz="quarter" idx="12"/>
          </p:nvPr>
        </p:nvSpPr>
        <p:spPr>
          <a:xfrm>
            <a:off x="6977849" y="6640200"/>
            <a:ext cx="2133600" cy="217800"/>
          </a:xfrm>
        </p:spPr>
        <p:txBody>
          <a:bodyPr/>
          <a:lstStyle/>
          <a:p>
            <a:fld id="{8FF8CC5D-A65D-5946-99B5-645367A967AD}" type="slidenum">
              <a:rPr kumimoji="1" lang="ja-JP" altLang="en-US" smtClean="0"/>
              <a:t>46</a:t>
            </a:fld>
            <a:endParaRPr kumimoji="1" lang="ja-JP" altLang="en-US"/>
          </a:p>
        </p:txBody>
      </p:sp>
      <p:sp>
        <p:nvSpPr>
          <p:cNvPr id="4" name="テキスト ボックス 3">
            <a:extLst>
              <a:ext uri="{FF2B5EF4-FFF2-40B4-BE49-F238E27FC236}">
                <a16:creationId xmlns:a16="http://schemas.microsoft.com/office/drawing/2014/main" id="{60A56C05-C894-8698-4F9A-6019CE6B751E}"/>
              </a:ext>
            </a:extLst>
          </p:cNvPr>
          <p:cNvSpPr txBox="1"/>
          <p:nvPr/>
        </p:nvSpPr>
        <p:spPr>
          <a:xfrm>
            <a:off x="296555" y="1497503"/>
            <a:ext cx="535724" cy="369332"/>
          </a:xfrm>
          <a:prstGeom prst="rect">
            <a:avLst/>
          </a:prstGeom>
          <a:noFill/>
        </p:spPr>
        <p:txBody>
          <a:bodyPr wrap="none" rtlCol="0">
            <a:spAutoFit/>
          </a:bodyPr>
          <a:lstStyle/>
          <a:p>
            <a:r>
              <a:rPr kumimoji="1" lang="en-US" altLang="ja-JP" dirty="0"/>
              <a:t>000</a:t>
            </a:r>
            <a:endParaRPr kumimoji="1" lang="ja-JP" altLang="en-US"/>
          </a:p>
        </p:txBody>
      </p:sp>
      <p:grpSp>
        <p:nvGrpSpPr>
          <p:cNvPr id="8" name="グループ化 7">
            <a:extLst>
              <a:ext uri="{FF2B5EF4-FFF2-40B4-BE49-F238E27FC236}">
                <a16:creationId xmlns:a16="http://schemas.microsoft.com/office/drawing/2014/main" id="{367255FB-2B6E-2481-AD74-9F7916EE5B2B}"/>
              </a:ext>
            </a:extLst>
          </p:cNvPr>
          <p:cNvGrpSpPr/>
          <p:nvPr/>
        </p:nvGrpSpPr>
        <p:grpSpPr>
          <a:xfrm>
            <a:off x="1064137" y="1425495"/>
            <a:ext cx="792088" cy="513348"/>
            <a:chOff x="1907704" y="1916832"/>
            <a:chExt cx="792088" cy="513348"/>
          </a:xfrm>
        </p:grpSpPr>
        <p:sp>
          <p:nvSpPr>
            <p:cNvPr id="6" name="正方形/長方形 5">
              <a:extLst>
                <a:ext uri="{FF2B5EF4-FFF2-40B4-BE49-F238E27FC236}">
                  <a16:creationId xmlns:a16="http://schemas.microsoft.com/office/drawing/2014/main" id="{4E237122-EEF3-205A-DA43-1EDB46323492}"/>
                </a:ext>
              </a:extLst>
            </p:cNvPr>
            <p:cNvSpPr/>
            <p:nvPr/>
          </p:nvSpPr>
          <p:spPr>
            <a:xfrm>
              <a:off x="1907704" y="1916832"/>
              <a:ext cx="792088" cy="51334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1AF74951-C7E1-5115-6625-C1B08FEA4CDE}"/>
                </a:ext>
              </a:extLst>
            </p:cNvPr>
            <p:cNvSpPr txBox="1"/>
            <p:nvPr/>
          </p:nvSpPr>
          <p:spPr>
            <a:xfrm>
              <a:off x="1979712" y="2017920"/>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検証</a:t>
              </a:r>
            </a:p>
          </p:txBody>
        </p:sp>
      </p:grpSp>
      <p:sp>
        <p:nvSpPr>
          <p:cNvPr id="9" name="右矢印 8">
            <a:extLst>
              <a:ext uri="{FF2B5EF4-FFF2-40B4-BE49-F238E27FC236}">
                <a16:creationId xmlns:a16="http://schemas.microsoft.com/office/drawing/2014/main" id="{2F1633DE-59B8-E304-E455-A4B42E2E970F}"/>
              </a:ext>
            </a:extLst>
          </p:cNvPr>
          <p:cNvSpPr/>
          <p:nvPr/>
        </p:nvSpPr>
        <p:spPr>
          <a:xfrm>
            <a:off x="832279" y="1425495"/>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右矢印 9">
            <a:extLst>
              <a:ext uri="{FF2B5EF4-FFF2-40B4-BE49-F238E27FC236}">
                <a16:creationId xmlns:a16="http://schemas.microsoft.com/office/drawing/2014/main" id="{DD1FC41F-1D53-FE71-85CA-9B24264291A8}"/>
              </a:ext>
            </a:extLst>
          </p:cNvPr>
          <p:cNvSpPr/>
          <p:nvPr/>
        </p:nvSpPr>
        <p:spPr>
          <a:xfrm>
            <a:off x="1928233" y="1431695"/>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a:extLst>
              <a:ext uri="{FF2B5EF4-FFF2-40B4-BE49-F238E27FC236}">
                <a16:creationId xmlns:a16="http://schemas.microsoft.com/office/drawing/2014/main" id="{E21B239E-4C61-CA5B-89D7-2DD4AEA3DFDC}"/>
              </a:ext>
            </a:extLst>
          </p:cNvPr>
          <p:cNvPicPr>
            <a:picLocks noChangeAspect="1"/>
          </p:cNvPicPr>
          <p:nvPr/>
        </p:nvPicPr>
        <p:blipFill>
          <a:blip r:embed="rId2"/>
          <a:stretch>
            <a:fillRect/>
          </a:stretch>
        </p:blipFill>
        <p:spPr>
          <a:xfrm>
            <a:off x="2207350" y="1488919"/>
            <a:ext cx="493720" cy="493720"/>
          </a:xfrm>
          <a:prstGeom prst="rect">
            <a:avLst/>
          </a:prstGeom>
        </p:spPr>
      </p:pic>
      <p:sp>
        <p:nvSpPr>
          <p:cNvPr id="13" name="テキスト ボックス 12">
            <a:extLst>
              <a:ext uri="{FF2B5EF4-FFF2-40B4-BE49-F238E27FC236}">
                <a16:creationId xmlns:a16="http://schemas.microsoft.com/office/drawing/2014/main" id="{DBCDABFF-57F9-53B7-0CE7-73E064818CFD}"/>
              </a:ext>
            </a:extLst>
          </p:cNvPr>
          <p:cNvSpPr txBox="1"/>
          <p:nvPr/>
        </p:nvSpPr>
        <p:spPr>
          <a:xfrm>
            <a:off x="2598878" y="1495805"/>
            <a:ext cx="535724" cy="369332"/>
          </a:xfrm>
          <a:prstGeom prst="rect">
            <a:avLst/>
          </a:prstGeom>
          <a:noFill/>
        </p:spPr>
        <p:txBody>
          <a:bodyPr wrap="none" rtlCol="0">
            <a:spAutoFit/>
          </a:bodyPr>
          <a:lstStyle/>
          <a:p>
            <a:r>
              <a:rPr kumimoji="1" lang="en-US" altLang="ja-JP" dirty="0"/>
              <a:t>001</a:t>
            </a:r>
            <a:endParaRPr kumimoji="1" lang="ja-JP" altLang="en-US"/>
          </a:p>
        </p:txBody>
      </p:sp>
      <p:grpSp>
        <p:nvGrpSpPr>
          <p:cNvPr id="14" name="グループ化 13">
            <a:extLst>
              <a:ext uri="{FF2B5EF4-FFF2-40B4-BE49-F238E27FC236}">
                <a16:creationId xmlns:a16="http://schemas.microsoft.com/office/drawing/2014/main" id="{E5BF8121-C9FD-45BE-8084-D02A245FD562}"/>
              </a:ext>
            </a:extLst>
          </p:cNvPr>
          <p:cNvGrpSpPr/>
          <p:nvPr/>
        </p:nvGrpSpPr>
        <p:grpSpPr>
          <a:xfrm>
            <a:off x="3366460" y="1423797"/>
            <a:ext cx="792088" cy="513348"/>
            <a:chOff x="1907704" y="1916832"/>
            <a:chExt cx="792088" cy="513348"/>
          </a:xfrm>
        </p:grpSpPr>
        <p:sp>
          <p:nvSpPr>
            <p:cNvPr id="15" name="正方形/長方形 14">
              <a:extLst>
                <a:ext uri="{FF2B5EF4-FFF2-40B4-BE49-F238E27FC236}">
                  <a16:creationId xmlns:a16="http://schemas.microsoft.com/office/drawing/2014/main" id="{158D41A1-C258-BF7B-6F70-B4086499E7DD}"/>
                </a:ext>
              </a:extLst>
            </p:cNvPr>
            <p:cNvSpPr/>
            <p:nvPr/>
          </p:nvSpPr>
          <p:spPr>
            <a:xfrm>
              <a:off x="1907704" y="1916832"/>
              <a:ext cx="792088" cy="51334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8BE0926A-164A-0E3D-53DA-8D06FA7974E7}"/>
                </a:ext>
              </a:extLst>
            </p:cNvPr>
            <p:cNvSpPr txBox="1"/>
            <p:nvPr/>
          </p:nvSpPr>
          <p:spPr>
            <a:xfrm>
              <a:off x="1979712" y="2019618"/>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検証</a:t>
              </a:r>
            </a:p>
          </p:txBody>
        </p:sp>
      </p:grpSp>
      <p:sp>
        <p:nvSpPr>
          <p:cNvPr id="17" name="右矢印 16">
            <a:extLst>
              <a:ext uri="{FF2B5EF4-FFF2-40B4-BE49-F238E27FC236}">
                <a16:creationId xmlns:a16="http://schemas.microsoft.com/office/drawing/2014/main" id="{02489AF7-19E4-F323-229F-D281A2649275}"/>
              </a:ext>
            </a:extLst>
          </p:cNvPr>
          <p:cNvSpPr/>
          <p:nvPr/>
        </p:nvSpPr>
        <p:spPr>
          <a:xfrm>
            <a:off x="3134602" y="1423797"/>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a:extLst>
              <a:ext uri="{FF2B5EF4-FFF2-40B4-BE49-F238E27FC236}">
                <a16:creationId xmlns:a16="http://schemas.microsoft.com/office/drawing/2014/main" id="{7C144C73-C6D5-ECC0-E334-B5DA629CA91E}"/>
              </a:ext>
            </a:extLst>
          </p:cNvPr>
          <p:cNvSpPr/>
          <p:nvPr/>
        </p:nvSpPr>
        <p:spPr>
          <a:xfrm>
            <a:off x="4230556" y="1429997"/>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9" name="図 18">
            <a:extLst>
              <a:ext uri="{FF2B5EF4-FFF2-40B4-BE49-F238E27FC236}">
                <a16:creationId xmlns:a16="http://schemas.microsoft.com/office/drawing/2014/main" id="{6D4C3D16-2131-A590-0A38-D5E619BEDA11}"/>
              </a:ext>
            </a:extLst>
          </p:cNvPr>
          <p:cNvPicPr>
            <a:picLocks noChangeAspect="1"/>
          </p:cNvPicPr>
          <p:nvPr/>
        </p:nvPicPr>
        <p:blipFill>
          <a:blip r:embed="rId2"/>
          <a:stretch>
            <a:fillRect/>
          </a:stretch>
        </p:blipFill>
        <p:spPr>
          <a:xfrm>
            <a:off x="4509673" y="1487221"/>
            <a:ext cx="493720" cy="493720"/>
          </a:xfrm>
          <a:prstGeom prst="rect">
            <a:avLst/>
          </a:prstGeom>
        </p:spPr>
      </p:pic>
      <p:sp>
        <p:nvSpPr>
          <p:cNvPr id="20" name="テキスト ボックス 19">
            <a:extLst>
              <a:ext uri="{FF2B5EF4-FFF2-40B4-BE49-F238E27FC236}">
                <a16:creationId xmlns:a16="http://schemas.microsoft.com/office/drawing/2014/main" id="{7F858706-BFC1-640C-697A-DFFC19C1791E}"/>
              </a:ext>
            </a:extLst>
          </p:cNvPr>
          <p:cNvSpPr txBox="1"/>
          <p:nvPr/>
        </p:nvSpPr>
        <p:spPr>
          <a:xfrm>
            <a:off x="6577516" y="1495805"/>
            <a:ext cx="535724" cy="369332"/>
          </a:xfrm>
          <a:prstGeom prst="rect">
            <a:avLst/>
          </a:prstGeom>
          <a:noFill/>
        </p:spPr>
        <p:txBody>
          <a:bodyPr wrap="none" rtlCol="0">
            <a:spAutoFit/>
          </a:bodyPr>
          <a:lstStyle/>
          <a:p>
            <a:r>
              <a:rPr kumimoji="1" lang="en-US" altLang="ja-JP" dirty="0"/>
              <a:t>100</a:t>
            </a:r>
            <a:endParaRPr kumimoji="1" lang="ja-JP" altLang="en-US"/>
          </a:p>
        </p:txBody>
      </p:sp>
      <p:grpSp>
        <p:nvGrpSpPr>
          <p:cNvPr id="21" name="グループ化 20">
            <a:extLst>
              <a:ext uri="{FF2B5EF4-FFF2-40B4-BE49-F238E27FC236}">
                <a16:creationId xmlns:a16="http://schemas.microsoft.com/office/drawing/2014/main" id="{8F0C75AA-873C-C172-2586-DCDC0A223C64}"/>
              </a:ext>
            </a:extLst>
          </p:cNvPr>
          <p:cNvGrpSpPr/>
          <p:nvPr/>
        </p:nvGrpSpPr>
        <p:grpSpPr>
          <a:xfrm>
            <a:off x="7345098" y="1423797"/>
            <a:ext cx="792088" cy="513348"/>
            <a:chOff x="1907704" y="1916832"/>
            <a:chExt cx="792088" cy="513348"/>
          </a:xfrm>
        </p:grpSpPr>
        <p:sp>
          <p:nvSpPr>
            <p:cNvPr id="22" name="正方形/長方形 21">
              <a:extLst>
                <a:ext uri="{FF2B5EF4-FFF2-40B4-BE49-F238E27FC236}">
                  <a16:creationId xmlns:a16="http://schemas.microsoft.com/office/drawing/2014/main" id="{869063F3-177D-438E-C0AF-6109B3190230}"/>
                </a:ext>
              </a:extLst>
            </p:cNvPr>
            <p:cNvSpPr/>
            <p:nvPr/>
          </p:nvSpPr>
          <p:spPr>
            <a:xfrm>
              <a:off x="1907704" y="1916832"/>
              <a:ext cx="792088" cy="51334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45CC52D6-7A9B-698E-F8E8-B1B8CA50D7F7}"/>
                </a:ext>
              </a:extLst>
            </p:cNvPr>
            <p:cNvSpPr txBox="1"/>
            <p:nvPr/>
          </p:nvSpPr>
          <p:spPr>
            <a:xfrm>
              <a:off x="1979712" y="2019618"/>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検証</a:t>
              </a:r>
            </a:p>
          </p:txBody>
        </p:sp>
      </p:grpSp>
      <p:sp>
        <p:nvSpPr>
          <p:cNvPr id="24" name="右矢印 23">
            <a:extLst>
              <a:ext uri="{FF2B5EF4-FFF2-40B4-BE49-F238E27FC236}">
                <a16:creationId xmlns:a16="http://schemas.microsoft.com/office/drawing/2014/main" id="{B9D280B7-68B3-72B2-5D75-5E915D70E23F}"/>
              </a:ext>
            </a:extLst>
          </p:cNvPr>
          <p:cNvSpPr/>
          <p:nvPr/>
        </p:nvSpPr>
        <p:spPr>
          <a:xfrm>
            <a:off x="7113240" y="1423797"/>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a:extLst>
              <a:ext uri="{FF2B5EF4-FFF2-40B4-BE49-F238E27FC236}">
                <a16:creationId xmlns:a16="http://schemas.microsoft.com/office/drawing/2014/main" id="{6E93F1AD-37DE-1254-A6CD-45484A86D644}"/>
              </a:ext>
            </a:extLst>
          </p:cNvPr>
          <p:cNvSpPr/>
          <p:nvPr/>
        </p:nvSpPr>
        <p:spPr>
          <a:xfrm>
            <a:off x="8209194" y="1429997"/>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8" name="図 27">
            <a:extLst>
              <a:ext uri="{FF2B5EF4-FFF2-40B4-BE49-F238E27FC236}">
                <a16:creationId xmlns:a16="http://schemas.microsoft.com/office/drawing/2014/main" id="{0992FF75-D44D-A8DA-0983-449D43BE6749}"/>
              </a:ext>
            </a:extLst>
          </p:cNvPr>
          <p:cNvPicPr>
            <a:picLocks noChangeAspect="1"/>
          </p:cNvPicPr>
          <p:nvPr/>
        </p:nvPicPr>
        <p:blipFill>
          <a:blip r:embed="rId3"/>
          <a:stretch>
            <a:fillRect/>
          </a:stretch>
        </p:blipFill>
        <p:spPr>
          <a:xfrm>
            <a:off x="8497977" y="1534304"/>
            <a:ext cx="415032" cy="415032"/>
          </a:xfrm>
          <a:prstGeom prst="rect">
            <a:avLst/>
          </a:prstGeom>
        </p:spPr>
      </p:pic>
      <p:sp>
        <p:nvSpPr>
          <p:cNvPr id="29" name="テキスト ボックス 28">
            <a:extLst>
              <a:ext uri="{FF2B5EF4-FFF2-40B4-BE49-F238E27FC236}">
                <a16:creationId xmlns:a16="http://schemas.microsoft.com/office/drawing/2014/main" id="{E1879760-0928-48F2-6186-F6E125D66358}"/>
              </a:ext>
            </a:extLst>
          </p:cNvPr>
          <p:cNvSpPr txBox="1"/>
          <p:nvPr/>
        </p:nvSpPr>
        <p:spPr>
          <a:xfrm>
            <a:off x="5325222" y="1441693"/>
            <a:ext cx="800219" cy="584775"/>
          </a:xfrm>
          <a:prstGeom prst="rect">
            <a:avLst/>
          </a:prstGeom>
          <a:noFill/>
        </p:spPr>
        <p:txBody>
          <a:bodyPr wrap="none" rtlCol="0">
            <a:spAutoFit/>
          </a:bodyPr>
          <a:lstStyle/>
          <a:p>
            <a:pPr algn="ctr"/>
            <a:r>
              <a:rPr kumimoji="1" lang="ja-JP" altLang="en-US" sz="3200">
                <a:solidFill>
                  <a:schemeClr val="accent3">
                    <a:lumMod val="50000"/>
                  </a:schemeClr>
                </a:solidFill>
              </a:rPr>
              <a:t>・・・</a:t>
            </a:r>
          </a:p>
        </p:txBody>
      </p:sp>
      <p:sp>
        <p:nvSpPr>
          <p:cNvPr id="30" name="右中かっこ 29">
            <a:extLst>
              <a:ext uri="{FF2B5EF4-FFF2-40B4-BE49-F238E27FC236}">
                <a16:creationId xmlns:a16="http://schemas.microsoft.com/office/drawing/2014/main" id="{0BDB2B59-C73E-4FE4-D8CD-874BB58D4CA6}"/>
              </a:ext>
            </a:extLst>
          </p:cNvPr>
          <p:cNvSpPr/>
          <p:nvPr/>
        </p:nvSpPr>
        <p:spPr>
          <a:xfrm rot="5400000">
            <a:off x="4473718" y="-2093560"/>
            <a:ext cx="196562" cy="8337225"/>
          </a:xfrm>
          <a:prstGeom prst="rightBrace">
            <a:avLst/>
          </a:prstGeom>
          <a:ln>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5239E59D-B2B9-5325-81D5-94E01711D918}"/>
              </a:ext>
            </a:extLst>
          </p:cNvPr>
          <p:cNvSpPr txBox="1"/>
          <p:nvPr/>
        </p:nvSpPr>
        <p:spPr>
          <a:xfrm>
            <a:off x="1784217" y="2230824"/>
            <a:ext cx="5575565" cy="523220"/>
          </a:xfrm>
          <a:prstGeom prst="rect">
            <a:avLst/>
          </a:prstGeom>
          <a:noFill/>
        </p:spPr>
        <p:txBody>
          <a:bodyPr wrap="none" rtlCol="0">
            <a:spAutoFit/>
          </a:bodyPr>
          <a:lstStyle/>
          <a:p>
            <a:pPr algn="ctr"/>
            <a:r>
              <a:rPr kumimoji="1" lang="ja-JP" altLang="en-US" sz="2800">
                <a:solidFill>
                  <a:schemeClr val="accent3">
                    <a:lumMod val="50000"/>
                  </a:schemeClr>
                </a:solidFill>
                <a:latin typeface="Meiryo" panose="020B0604030504040204" pitchFamily="34" charset="-128"/>
                <a:ea typeface="Meiryo" panose="020B0604030504040204" pitchFamily="34" charset="-128"/>
              </a:rPr>
              <a:t>平均</a:t>
            </a:r>
            <a:r>
              <a:rPr kumimoji="1" lang="en-US" altLang="ja-JP" sz="2800" dirty="0">
                <a:solidFill>
                  <a:schemeClr val="accent3">
                    <a:lumMod val="50000"/>
                  </a:schemeClr>
                </a:solidFill>
                <a:latin typeface="Meiryo" panose="020B0604030504040204" pitchFamily="34" charset="-128"/>
                <a:ea typeface="Meiryo" panose="020B0604030504040204" pitchFamily="34" charset="-128"/>
              </a:rPr>
              <a:t> 500</a:t>
            </a:r>
            <a:r>
              <a:rPr kumimoji="1" lang="ja-JP" altLang="en-US" sz="2800">
                <a:solidFill>
                  <a:schemeClr val="accent3">
                    <a:lumMod val="50000"/>
                  </a:schemeClr>
                </a:solidFill>
                <a:latin typeface="Meiryo" panose="020B0604030504040204" pitchFamily="34" charset="-128"/>
                <a:ea typeface="Meiryo" panose="020B0604030504040204" pitchFamily="34" charset="-128"/>
              </a:rPr>
              <a:t>回（</a:t>
            </a:r>
            <a:r>
              <a:rPr kumimoji="1" lang="en-US" altLang="ja-JP" sz="2800" dirty="0">
                <a:solidFill>
                  <a:schemeClr val="accent3">
                    <a:lumMod val="50000"/>
                  </a:schemeClr>
                </a:solidFill>
                <a:latin typeface="Meiryo" panose="020B0604030504040204" pitchFamily="34" charset="-128"/>
                <a:ea typeface="Meiryo" panose="020B0604030504040204" pitchFamily="34" charset="-128"/>
              </a:rPr>
              <a:t>N/2</a:t>
            </a:r>
            <a:r>
              <a:rPr kumimoji="1" lang="ja-JP" altLang="en-US" sz="2800">
                <a:solidFill>
                  <a:schemeClr val="accent3">
                    <a:lumMod val="50000"/>
                  </a:schemeClr>
                </a:solidFill>
                <a:latin typeface="Meiryo" panose="020B0604030504040204" pitchFamily="34" charset="-128"/>
                <a:ea typeface="Meiryo" panose="020B0604030504040204" pitchFamily="34" charset="-128"/>
              </a:rPr>
              <a:t>）の</a:t>
            </a:r>
            <a:r>
              <a:rPr lang="ja-JP" altLang="en-US" sz="2800">
                <a:solidFill>
                  <a:schemeClr val="accent3">
                    <a:lumMod val="50000"/>
                  </a:schemeClr>
                </a:solidFill>
                <a:latin typeface="Meiryo" panose="020B0604030504040204" pitchFamily="34" charset="-128"/>
                <a:ea typeface="Meiryo" panose="020B0604030504040204" pitchFamily="34" charset="-128"/>
              </a:rPr>
              <a:t>検証が必要</a:t>
            </a:r>
            <a:endParaRPr kumimoji="1" lang="en-US" altLang="ja-JP" sz="2800" dirty="0">
              <a:solidFill>
                <a:schemeClr val="accent3">
                  <a:lumMod val="50000"/>
                </a:schemeClr>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EF74FD9E-A533-36F2-734D-C153C0BC21E2}"/>
              </a:ext>
            </a:extLst>
          </p:cNvPr>
          <p:cNvSpPr txBox="1"/>
          <p:nvPr/>
        </p:nvSpPr>
        <p:spPr>
          <a:xfrm>
            <a:off x="299840" y="821406"/>
            <a:ext cx="8522782" cy="307777"/>
          </a:xfrm>
          <a:prstGeom prst="rect">
            <a:avLst/>
          </a:prstGeom>
          <a:noFill/>
        </p:spPr>
        <p:txBody>
          <a:bodyPr wrap="square">
            <a:spAutoFit/>
          </a:bodyPr>
          <a:lstStyle/>
          <a:p>
            <a:pPr algn="r"/>
            <a:r>
              <a:rPr kumimoji="1" lang="ja-JP" altLang="en-US" sz="1400">
                <a:latin typeface="Meiryo" panose="020B0604030504040204" pitchFamily="34" charset="-128"/>
                <a:ea typeface="Meiryo" panose="020B0604030504040204" pitchFamily="34" charset="-128"/>
              </a:rPr>
              <a:t>検索する対象数（</a:t>
            </a:r>
            <a:r>
              <a:rPr lang="en-US" altLang="ja-JP" sz="1400" dirty="0">
                <a:latin typeface="Meiryo" panose="020B0604030504040204" pitchFamily="34" charset="-128"/>
                <a:ea typeface="Meiryo" panose="020B0604030504040204" pitchFamily="34" charset="-128"/>
              </a:rPr>
              <a:t>N</a:t>
            </a:r>
            <a:r>
              <a:rPr kumimoji="1" lang="ja-JP" altLang="en-US" sz="1400">
                <a:latin typeface="Meiryo" panose="020B0604030504040204" pitchFamily="34" charset="-128"/>
                <a:ea typeface="Meiryo" panose="020B0604030504040204" pitchFamily="34" charset="-128"/>
              </a:rPr>
              <a:t>）が、</a:t>
            </a:r>
            <a:r>
              <a:rPr kumimoji="1" lang="en-US" altLang="ja-JP" sz="1400" dirty="0">
                <a:latin typeface="Meiryo" panose="020B0604030504040204" pitchFamily="34" charset="-128"/>
                <a:ea typeface="Meiryo" panose="020B0604030504040204" pitchFamily="34" charset="-128"/>
              </a:rPr>
              <a:t>1000</a:t>
            </a:r>
            <a:r>
              <a:rPr kumimoji="1" lang="ja-JP" altLang="en-US" sz="1400">
                <a:latin typeface="Meiryo" panose="020B0604030504040204" pitchFamily="34" charset="-128"/>
                <a:ea typeface="Meiryo" panose="020B0604030504040204" pitchFamily="34" charset="-128"/>
              </a:rPr>
              <a:t>（</a:t>
            </a:r>
            <a:r>
              <a:rPr kumimoji="1" lang="en-US" altLang="ja-JP" sz="1400" dirty="0">
                <a:latin typeface="Meiryo" panose="020B0604030504040204" pitchFamily="34" charset="-128"/>
                <a:ea typeface="Meiryo" panose="020B0604030504040204" pitchFamily="34" charset="-128"/>
              </a:rPr>
              <a:t>000〜999</a:t>
            </a:r>
            <a:r>
              <a:rPr kumimoji="1" lang="ja-JP" altLang="en-US" sz="1400">
                <a:latin typeface="Meiryo" panose="020B0604030504040204" pitchFamily="34" charset="-128"/>
                <a:ea typeface="Meiryo" panose="020B0604030504040204" pitchFamily="34" charset="-128"/>
              </a:rPr>
              <a:t>）の場合の検索</a:t>
            </a:r>
            <a:endParaRPr kumimoji="1" lang="en-US" altLang="ja-JP" sz="1400" dirty="0">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4513F56C-3418-3D2E-202F-E21DCB820722}"/>
              </a:ext>
            </a:extLst>
          </p:cNvPr>
          <p:cNvSpPr txBox="1"/>
          <p:nvPr/>
        </p:nvSpPr>
        <p:spPr>
          <a:xfrm>
            <a:off x="291580" y="980728"/>
            <a:ext cx="2262158" cy="369332"/>
          </a:xfrm>
          <a:prstGeom prst="rect">
            <a:avLst/>
          </a:prstGeom>
          <a:noFill/>
        </p:spPr>
        <p:txBody>
          <a:bodyPr wrap="none" rtlCol="0">
            <a:spAutoFit/>
          </a:bodyPr>
          <a:lstStyle/>
          <a:p>
            <a:r>
              <a:rPr kumimoji="1" lang="ja-JP" altLang="en-US" b="1">
                <a:solidFill>
                  <a:schemeClr val="accent3">
                    <a:lumMod val="75000"/>
                  </a:schemeClr>
                </a:solidFill>
                <a:latin typeface="Meiryo" panose="020B0604030504040204" pitchFamily="34" charset="-128"/>
                <a:ea typeface="Meiryo" panose="020B0604030504040204" pitchFamily="34" charset="-128"/>
              </a:rPr>
              <a:t>古典コンピューター</a:t>
            </a:r>
          </a:p>
        </p:txBody>
      </p:sp>
      <p:grpSp>
        <p:nvGrpSpPr>
          <p:cNvPr id="82" name="グループ化 81">
            <a:extLst>
              <a:ext uri="{FF2B5EF4-FFF2-40B4-BE49-F238E27FC236}">
                <a16:creationId xmlns:a16="http://schemas.microsoft.com/office/drawing/2014/main" id="{20292148-35DF-0A25-7925-E93EB9608833}"/>
              </a:ext>
            </a:extLst>
          </p:cNvPr>
          <p:cNvGrpSpPr/>
          <p:nvPr/>
        </p:nvGrpSpPr>
        <p:grpSpPr>
          <a:xfrm>
            <a:off x="291580" y="3341366"/>
            <a:ext cx="8531042" cy="3255986"/>
            <a:chOff x="291580" y="3341366"/>
            <a:chExt cx="8531042" cy="3255986"/>
          </a:xfrm>
        </p:grpSpPr>
        <p:sp>
          <p:nvSpPr>
            <p:cNvPr id="58" name="正方形/長方形 57">
              <a:extLst>
                <a:ext uri="{FF2B5EF4-FFF2-40B4-BE49-F238E27FC236}">
                  <a16:creationId xmlns:a16="http://schemas.microsoft.com/office/drawing/2014/main" id="{DF63BCB6-BB74-7EF9-2BA5-0E712E29C860}"/>
                </a:ext>
              </a:extLst>
            </p:cNvPr>
            <p:cNvSpPr/>
            <p:nvPr/>
          </p:nvSpPr>
          <p:spPr>
            <a:xfrm>
              <a:off x="8285205" y="4781250"/>
              <a:ext cx="515863" cy="277056"/>
            </a:xfrm>
            <a:prstGeom prst="rect">
              <a:avLst/>
            </a:prstGeom>
            <a:solidFill>
              <a:schemeClr val="accent1">
                <a:lumMod val="20000"/>
                <a:lumOff val="80000"/>
              </a:schemeClr>
            </a:solidFill>
            <a:ln>
              <a:solidFill>
                <a:srgbClr val="0432FF"/>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35D5BF5B-40EA-F507-3430-F9C9BE30E4CF}"/>
                </a:ext>
              </a:extLst>
            </p:cNvPr>
            <p:cNvSpPr txBox="1"/>
            <p:nvPr/>
          </p:nvSpPr>
          <p:spPr>
            <a:xfrm>
              <a:off x="296555" y="3658924"/>
              <a:ext cx="535724" cy="2031325"/>
            </a:xfrm>
            <a:prstGeom prst="rect">
              <a:avLst/>
            </a:prstGeom>
            <a:noFill/>
          </p:spPr>
          <p:txBody>
            <a:bodyPr wrap="none" rtlCol="0">
              <a:spAutoFit/>
            </a:bodyPr>
            <a:lstStyle/>
            <a:p>
              <a:pPr algn="ctr"/>
              <a:r>
                <a:rPr kumimoji="1" lang="en-US" altLang="ja-JP" dirty="0"/>
                <a:t>000</a:t>
              </a:r>
            </a:p>
            <a:p>
              <a:pPr algn="ctr"/>
              <a:r>
                <a:rPr lang="en-US" altLang="ja-JP" dirty="0"/>
                <a:t>001</a:t>
              </a:r>
            </a:p>
            <a:p>
              <a:pPr algn="ctr"/>
              <a:r>
                <a:rPr kumimoji="1" lang="en-US" altLang="ja-JP" dirty="0"/>
                <a:t>010</a:t>
              </a:r>
            </a:p>
            <a:p>
              <a:pPr algn="ctr"/>
              <a:r>
                <a:rPr lang="en-US" altLang="ja-JP" dirty="0"/>
                <a:t>011</a:t>
              </a:r>
            </a:p>
            <a:p>
              <a:pPr algn="ctr"/>
              <a:r>
                <a:rPr kumimoji="1" lang="en-US" altLang="ja-JP" b="1" dirty="0">
                  <a:solidFill>
                    <a:srgbClr val="0432FF"/>
                  </a:solidFill>
                </a:rPr>
                <a:t>100</a:t>
              </a:r>
            </a:p>
            <a:p>
              <a:pPr algn="ctr"/>
              <a:r>
                <a:rPr lang="en-US" altLang="ja-JP" dirty="0"/>
                <a:t>〜</a:t>
              </a:r>
            </a:p>
            <a:p>
              <a:pPr algn="ctr"/>
              <a:r>
                <a:rPr kumimoji="1" lang="en-US" altLang="ja-JP" dirty="0"/>
                <a:t>999</a:t>
              </a:r>
              <a:endParaRPr kumimoji="1" lang="ja-JP" altLang="en-US"/>
            </a:p>
          </p:txBody>
        </p:sp>
        <p:grpSp>
          <p:nvGrpSpPr>
            <p:cNvPr id="33" name="グループ化 32">
              <a:extLst>
                <a:ext uri="{FF2B5EF4-FFF2-40B4-BE49-F238E27FC236}">
                  <a16:creationId xmlns:a16="http://schemas.microsoft.com/office/drawing/2014/main" id="{747ADABA-6019-8311-7354-0E8EE8E4EB26}"/>
                </a:ext>
              </a:extLst>
            </p:cNvPr>
            <p:cNvGrpSpPr/>
            <p:nvPr/>
          </p:nvGrpSpPr>
          <p:grpSpPr>
            <a:xfrm>
              <a:off x="1053888" y="4409843"/>
              <a:ext cx="792088" cy="513348"/>
              <a:chOff x="1907704" y="1916832"/>
              <a:chExt cx="792088" cy="513348"/>
            </a:xfrm>
          </p:grpSpPr>
          <p:sp>
            <p:nvSpPr>
              <p:cNvPr id="34" name="正方形/長方形 33">
                <a:extLst>
                  <a:ext uri="{FF2B5EF4-FFF2-40B4-BE49-F238E27FC236}">
                    <a16:creationId xmlns:a16="http://schemas.microsoft.com/office/drawing/2014/main" id="{2B00AE92-9214-D58E-2384-23B617484DBC}"/>
                  </a:ext>
                </a:extLst>
              </p:cNvPr>
              <p:cNvSpPr/>
              <p:nvPr/>
            </p:nvSpPr>
            <p:spPr>
              <a:xfrm>
                <a:off x="1907704" y="1916832"/>
                <a:ext cx="792088" cy="5133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98BC2A4C-43AF-B931-117F-A54FFFBA18CE}"/>
                  </a:ext>
                </a:extLst>
              </p:cNvPr>
              <p:cNvSpPr txBox="1"/>
              <p:nvPr/>
            </p:nvSpPr>
            <p:spPr>
              <a:xfrm>
                <a:off x="1979712" y="2017920"/>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検証</a:t>
                </a:r>
              </a:p>
            </p:txBody>
          </p:sp>
        </p:grpSp>
        <p:sp>
          <p:nvSpPr>
            <p:cNvPr id="36" name="右矢印 35">
              <a:extLst>
                <a:ext uri="{FF2B5EF4-FFF2-40B4-BE49-F238E27FC236}">
                  <a16:creationId xmlns:a16="http://schemas.microsoft.com/office/drawing/2014/main" id="{3DAD862A-E8FC-DBCD-F216-4B985CEF8189}"/>
                </a:ext>
              </a:extLst>
            </p:cNvPr>
            <p:cNvSpPr/>
            <p:nvPr/>
          </p:nvSpPr>
          <p:spPr>
            <a:xfrm>
              <a:off x="822030" y="4409843"/>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右矢印 36">
              <a:extLst>
                <a:ext uri="{FF2B5EF4-FFF2-40B4-BE49-F238E27FC236}">
                  <a16:creationId xmlns:a16="http://schemas.microsoft.com/office/drawing/2014/main" id="{8DBD03F4-CD6F-A1C9-7587-5678B1C8C11F}"/>
                </a:ext>
              </a:extLst>
            </p:cNvPr>
            <p:cNvSpPr/>
            <p:nvPr/>
          </p:nvSpPr>
          <p:spPr>
            <a:xfrm>
              <a:off x="1917984" y="4416043"/>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0" name="グループ化 39">
              <a:extLst>
                <a:ext uri="{FF2B5EF4-FFF2-40B4-BE49-F238E27FC236}">
                  <a16:creationId xmlns:a16="http://schemas.microsoft.com/office/drawing/2014/main" id="{8828D3AC-29E3-313D-214D-E08787CF4395}"/>
                </a:ext>
              </a:extLst>
            </p:cNvPr>
            <p:cNvGrpSpPr/>
            <p:nvPr/>
          </p:nvGrpSpPr>
          <p:grpSpPr>
            <a:xfrm>
              <a:off x="3833237" y="4406430"/>
              <a:ext cx="792088" cy="513348"/>
              <a:chOff x="1907704" y="1916832"/>
              <a:chExt cx="792088" cy="513348"/>
            </a:xfrm>
          </p:grpSpPr>
          <p:sp>
            <p:nvSpPr>
              <p:cNvPr id="41" name="正方形/長方形 40">
                <a:extLst>
                  <a:ext uri="{FF2B5EF4-FFF2-40B4-BE49-F238E27FC236}">
                    <a16:creationId xmlns:a16="http://schemas.microsoft.com/office/drawing/2014/main" id="{48D96131-F91A-A95F-3A28-15180056C9FC}"/>
                  </a:ext>
                </a:extLst>
              </p:cNvPr>
              <p:cNvSpPr/>
              <p:nvPr/>
            </p:nvSpPr>
            <p:spPr>
              <a:xfrm>
                <a:off x="1907704" y="1916832"/>
                <a:ext cx="792088" cy="5133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1BE1F6D5-289F-4B5D-62D5-F4796DAB366F}"/>
                  </a:ext>
                </a:extLst>
              </p:cNvPr>
              <p:cNvSpPr txBox="1"/>
              <p:nvPr/>
            </p:nvSpPr>
            <p:spPr>
              <a:xfrm>
                <a:off x="1979712" y="2019618"/>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検証</a:t>
                </a:r>
              </a:p>
            </p:txBody>
          </p:sp>
        </p:grpSp>
        <p:sp>
          <p:nvSpPr>
            <p:cNvPr id="43" name="右矢印 42">
              <a:extLst>
                <a:ext uri="{FF2B5EF4-FFF2-40B4-BE49-F238E27FC236}">
                  <a16:creationId xmlns:a16="http://schemas.microsoft.com/office/drawing/2014/main" id="{C60EE1EF-994D-4E16-B860-5A3DFBE993FD}"/>
                </a:ext>
              </a:extLst>
            </p:cNvPr>
            <p:cNvSpPr/>
            <p:nvPr/>
          </p:nvSpPr>
          <p:spPr>
            <a:xfrm>
              <a:off x="3601379" y="4406430"/>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右矢印 43">
              <a:extLst>
                <a:ext uri="{FF2B5EF4-FFF2-40B4-BE49-F238E27FC236}">
                  <a16:creationId xmlns:a16="http://schemas.microsoft.com/office/drawing/2014/main" id="{FC71A195-ED0F-F96F-6F7F-EB5FCDA51BC3}"/>
                </a:ext>
              </a:extLst>
            </p:cNvPr>
            <p:cNvSpPr/>
            <p:nvPr/>
          </p:nvSpPr>
          <p:spPr>
            <a:xfrm>
              <a:off x="4697333" y="4412630"/>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7" name="グループ化 46">
              <a:extLst>
                <a:ext uri="{FF2B5EF4-FFF2-40B4-BE49-F238E27FC236}">
                  <a16:creationId xmlns:a16="http://schemas.microsoft.com/office/drawing/2014/main" id="{1026637B-1D4B-BBEE-DAA5-BF75DF18A172}"/>
                </a:ext>
              </a:extLst>
            </p:cNvPr>
            <p:cNvGrpSpPr/>
            <p:nvPr/>
          </p:nvGrpSpPr>
          <p:grpSpPr>
            <a:xfrm>
              <a:off x="6251707" y="4406430"/>
              <a:ext cx="792088" cy="513348"/>
              <a:chOff x="1907704" y="1916832"/>
              <a:chExt cx="792088" cy="513348"/>
            </a:xfrm>
          </p:grpSpPr>
          <p:sp>
            <p:nvSpPr>
              <p:cNvPr id="48" name="正方形/長方形 47">
                <a:extLst>
                  <a:ext uri="{FF2B5EF4-FFF2-40B4-BE49-F238E27FC236}">
                    <a16:creationId xmlns:a16="http://schemas.microsoft.com/office/drawing/2014/main" id="{3B87C352-A55C-DA4D-1381-010807FC33E2}"/>
                  </a:ext>
                </a:extLst>
              </p:cNvPr>
              <p:cNvSpPr/>
              <p:nvPr/>
            </p:nvSpPr>
            <p:spPr>
              <a:xfrm>
                <a:off x="1907704" y="1916832"/>
                <a:ext cx="792088" cy="5133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テキスト ボックス 48">
                <a:extLst>
                  <a:ext uri="{FF2B5EF4-FFF2-40B4-BE49-F238E27FC236}">
                    <a16:creationId xmlns:a16="http://schemas.microsoft.com/office/drawing/2014/main" id="{0177C980-FB01-203F-8633-708B113583D0}"/>
                  </a:ext>
                </a:extLst>
              </p:cNvPr>
              <p:cNvSpPr txBox="1"/>
              <p:nvPr/>
            </p:nvSpPr>
            <p:spPr>
              <a:xfrm>
                <a:off x="1979712" y="2019618"/>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検証</a:t>
                </a:r>
              </a:p>
            </p:txBody>
          </p:sp>
        </p:grpSp>
        <p:sp>
          <p:nvSpPr>
            <p:cNvPr id="51" name="右矢印 50">
              <a:extLst>
                <a:ext uri="{FF2B5EF4-FFF2-40B4-BE49-F238E27FC236}">
                  <a16:creationId xmlns:a16="http://schemas.microsoft.com/office/drawing/2014/main" id="{1BF0A89D-4CC0-9D1F-2DDF-3F5A202459D3}"/>
                </a:ext>
              </a:extLst>
            </p:cNvPr>
            <p:cNvSpPr/>
            <p:nvPr/>
          </p:nvSpPr>
          <p:spPr>
            <a:xfrm>
              <a:off x="7115803" y="4412630"/>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a:extLst>
                <a:ext uri="{FF2B5EF4-FFF2-40B4-BE49-F238E27FC236}">
                  <a16:creationId xmlns:a16="http://schemas.microsoft.com/office/drawing/2014/main" id="{92217485-51B7-CA03-C2E2-7D324C9A72E0}"/>
                </a:ext>
              </a:extLst>
            </p:cNvPr>
            <p:cNvSpPr txBox="1"/>
            <p:nvPr/>
          </p:nvSpPr>
          <p:spPr>
            <a:xfrm>
              <a:off x="5508104" y="4393786"/>
              <a:ext cx="723275" cy="523220"/>
            </a:xfrm>
            <a:prstGeom prst="rect">
              <a:avLst/>
            </a:prstGeom>
            <a:noFill/>
          </p:spPr>
          <p:txBody>
            <a:bodyPr wrap="none" rtlCol="0">
              <a:spAutoFit/>
            </a:bodyPr>
            <a:lstStyle/>
            <a:p>
              <a:pPr algn="ctr"/>
              <a:r>
                <a:rPr kumimoji="1" lang="ja-JP" altLang="en-US" sz="2800">
                  <a:solidFill>
                    <a:srgbClr val="0432FF"/>
                  </a:solidFill>
                </a:rPr>
                <a:t>・・・</a:t>
              </a:r>
            </a:p>
          </p:txBody>
        </p:sp>
        <p:sp>
          <p:nvSpPr>
            <p:cNvPr id="55" name="テキスト ボックス 54">
              <a:extLst>
                <a:ext uri="{FF2B5EF4-FFF2-40B4-BE49-F238E27FC236}">
                  <a16:creationId xmlns:a16="http://schemas.microsoft.com/office/drawing/2014/main" id="{29988EEB-9A0A-E271-5623-23A9184C6FC2}"/>
                </a:ext>
              </a:extLst>
            </p:cNvPr>
            <p:cNvSpPr txBox="1"/>
            <p:nvPr/>
          </p:nvSpPr>
          <p:spPr>
            <a:xfrm>
              <a:off x="3060231" y="3647441"/>
              <a:ext cx="535724" cy="2031325"/>
            </a:xfrm>
            <a:prstGeom prst="rect">
              <a:avLst/>
            </a:prstGeom>
            <a:noFill/>
          </p:spPr>
          <p:txBody>
            <a:bodyPr wrap="none" rtlCol="0">
              <a:spAutoFit/>
            </a:bodyPr>
            <a:lstStyle/>
            <a:p>
              <a:pPr algn="ctr"/>
              <a:r>
                <a:rPr kumimoji="1" lang="en-US" altLang="ja-JP" dirty="0"/>
                <a:t>000</a:t>
              </a:r>
            </a:p>
            <a:p>
              <a:pPr algn="ctr"/>
              <a:r>
                <a:rPr lang="en-US" altLang="ja-JP" dirty="0"/>
                <a:t>001</a:t>
              </a:r>
            </a:p>
            <a:p>
              <a:pPr algn="ctr"/>
              <a:r>
                <a:rPr kumimoji="1" lang="en-US" altLang="ja-JP" dirty="0"/>
                <a:t>010</a:t>
              </a:r>
            </a:p>
            <a:p>
              <a:pPr algn="ctr"/>
              <a:r>
                <a:rPr lang="en-US" altLang="ja-JP" dirty="0"/>
                <a:t>011</a:t>
              </a:r>
            </a:p>
            <a:p>
              <a:pPr algn="ctr"/>
              <a:r>
                <a:rPr kumimoji="1" lang="en-US" altLang="ja-JP" b="1" dirty="0">
                  <a:solidFill>
                    <a:srgbClr val="0432FF"/>
                  </a:solidFill>
                </a:rPr>
                <a:t>100</a:t>
              </a:r>
            </a:p>
            <a:p>
              <a:pPr algn="ctr"/>
              <a:r>
                <a:rPr lang="en-US" altLang="ja-JP" dirty="0"/>
                <a:t>〜</a:t>
              </a:r>
            </a:p>
            <a:p>
              <a:pPr algn="ctr"/>
              <a:r>
                <a:rPr kumimoji="1" lang="en-US" altLang="ja-JP" dirty="0"/>
                <a:t>999</a:t>
              </a:r>
              <a:endParaRPr kumimoji="1" lang="ja-JP" altLang="en-US"/>
            </a:p>
          </p:txBody>
        </p:sp>
        <p:sp>
          <p:nvSpPr>
            <p:cNvPr id="56" name="テキスト ボックス 55">
              <a:extLst>
                <a:ext uri="{FF2B5EF4-FFF2-40B4-BE49-F238E27FC236}">
                  <a16:creationId xmlns:a16="http://schemas.microsoft.com/office/drawing/2014/main" id="{BA4885E4-049B-0747-5042-55128E306DF9}"/>
                </a:ext>
              </a:extLst>
            </p:cNvPr>
            <p:cNvSpPr txBox="1"/>
            <p:nvPr/>
          </p:nvSpPr>
          <p:spPr>
            <a:xfrm>
              <a:off x="8286898" y="3658923"/>
              <a:ext cx="535724" cy="2031325"/>
            </a:xfrm>
            <a:prstGeom prst="rect">
              <a:avLst/>
            </a:prstGeom>
            <a:noFill/>
          </p:spPr>
          <p:txBody>
            <a:bodyPr wrap="none" rtlCol="0">
              <a:spAutoFit/>
            </a:bodyPr>
            <a:lstStyle/>
            <a:p>
              <a:pPr algn="ctr"/>
              <a:r>
                <a:rPr kumimoji="1" lang="en-US" altLang="ja-JP" dirty="0"/>
                <a:t>000</a:t>
              </a:r>
            </a:p>
            <a:p>
              <a:pPr algn="ctr"/>
              <a:r>
                <a:rPr lang="en-US" altLang="ja-JP" dirty="0"/>
                <a:t>001</a:t>
              </a:r>
            </a:p>
            <a:p>
              <a:pPr algn="ctr"/>
              <a:r>
                <a:rPr kumimoji="1" lang="en-US" altLang="ja-JP" dirty="0"/>
                <a:t>010</a:t>
              </a:r>
            </a:p>
            <a:p>
              <a:pPr algn="ctr"/>
              <a:r>
                <a:rPr lang="en-US" altLang="ja-JP" dirty="0"/>
                <a:t>011</a:t>
              </a:r>
            </a:p>
            <a:p>
              <a:pPr algn="ctr"/>
              <a:r>
                <a:rPr kumimoji="1" lang="en-US" altLang="ja-JP" b="1" dirty="0">
                  <a:solidFill>
                    <a:srgbClr val="0432FF"/>
                  </a:solidFill>
                </a:rPr>
                <a:t>100</a:t>
              </a:r>
            </a:p>
            <a:p>
              <a:pPr algn="ctr"/>
              <a:r>
                <a:rPr lang="en-US" altLang="ja-JP" dirty="0"/>
                <a:t>〜</a:t>
              </a:r>
            </a:p>
            <a:p>
              <a:pPr algn="ctr"/>
              <a:r>
                <a:rPr kumimoji="1" lang="en-US" altLang="ja-JP" dirty="0"/>
                <a:t>999</a:t>
              </a:r>
              <a:endParaRPr kumimoji="1" lang="ja-JP" altLang="en-US"/>
            </a:p>
          </p:txBody>
        </p:sp>
        <p:sp>
          <p:nvSpPr>
            <p:cNvPr id="57" name="正方形/長方形 56">
              <a:extLst>
                <a:ext uri="{FF2B5EF4-FFF2-40B4-BE49-F238E27FC236}">
                  <a16:creationId xmlns:a16="http://schemas.microsoft.com/office/drawing/2014/main" id="{B7647E2C-E087-4A1A-9FA5-2CB9D3000F12}"/>
                </a:ext>
              </a:extLst>
            </p:cNvPr>
            <p:cNvSpPr/>
            <p:nvPr/>
          </p:nvSpPr>
          <p:spPr>
            <a:xfrm>
              <a:off x="3065224" y="4802283"/>
              <a:ext cx="515863" cy="277056"/>
            </a:xfrm>
            <a:prstGeom prst="rect">
              <a:avLst/>
            </a:prstGeom>
            <a:noFill/>
            <a:ln>
              <a:solidFill>
                <a:srgbClr val="0432FF"/>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中かっこ 58">
              <a:extLst>
                <a:ext uri="{FF2B5EF4-FFF2-40B4-BE49-F238E27FC236}">
                  <a16:creationId xmlns:a16="http://schemas.microsoft.com/office/drawing/2014/main" id="{BA1F87C0-CCD9-4B7A-165B-479065823C46}"/>
                </a:ext>
              </a:extLst>
            </p:cNvPr>
            <p:cNvSpPr/>
            <p:nvPr/>
          </p:nvSpPr>
          <p:spPr>
            <a:xfrm rot="5400000">
              <a:off x="4509944" y="1564231"/>
              <a:ext cx="124108" cy="8337228"/>
            </a:xfrm>
            <a:prstGeom prst="rightBrace">
              <a:avLst/>
            </a:prstGeom>
            <a:ln>
              <a:solidFill>
                <a:srgbClr val="0432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3E16D1FA-27FE-CC10-5A2F-8F4FC32FFA21}"/>
                </a:ext>
              </a:extLst>
            </p:cNvPr>
            <p:cNvSpPr txBox="1"/>
            <p:nvPr/>
          </p:nvSpPr>
          <p:spPr>
            <a:xfrm>
              <a:off x="1975774" y="5883168"/>
              <a:ext cx="5192447" cy="523220"/>
            </a:xfrm>
            <a:prstGeom prst="rect">
              <a:avLst/>
            </a:prstGeom>
            <a:noFill/>
          </p:spPr>
          <p:txBody>
            <a:bodyPr wrap="none" rtlCol="0">
              <a:spAutoFit/>
            </a:bodyPr>
            <a:lstStyle/>
            <a:p>
              <a:pPr algn="ctr"/>
              <a:r>
                <a:rPr kumimoji="1" lang="ja-JP" altLang="en-US" sz="2800">
                  <a:solidFill>
                    <a:srgbClr val="0432FF"/>
                  </a:solidFill>
                  <a:latin typeface="Meiryo" panose="020B0604030504040204" pitchFamily="34" charset="-128"/>
                  <a:ea typeface="Meiryo" panose="020B0604030504040204" pitchFamily="34" charset="-128"/>
                </a:rPr>
                <a:t>平均</a:t>
              </a:r>
              <a:r>
                <a:rPr kumimoji="1" lang="en-US" altLang="ja-JP" sz="2800" dirty="0">
                  <a:solidFill>
                    <a:srgbClr val="0432FF"/>
                  </a:solidFill>
                  <a:latin typeface="Meiryo" panose="020B0604030504040204" pitchFamily="34" charset="-128"/>
                  <a:ea typeface="Meiryo" panose="020B0604030504040204" pitchFamily="34" charset="-128"/>
                </a:rPr>
                <a:t> 32</a:t>
              </a:r>
              <a:r>
                <a:rPr kumimoji="1" lang="ja-JP" altLang="en-US" sz="2800">
                  <a:solidFill>
                    <a:srgbClr val="0432FF"/>
                  </a:solidFill>
                  <a:latin typeface="Meiryo" panose="020B0604030504040204" pitchFamily="34" charset="-128"/>
                  <a:ea typeface="Meiryo" panose="020B0604030504040204" pitchFamily="34" charset="-128"/>
                </a:rPr>
                <a:t>回（√</a:t>
              </a:r>
              <a:r>
                <a:rPr kumimoji="1" lang="en-US" altLang="ja-JP" sz="2800" dirty="0">
                  <a:solidFill>
                    <a:srgbClr val="0432FF"/>
                  </a:solidFill>
                  <a:latin typeface="Meiryo" panose="020B0604030504040204" pitchFamily="34" charset="-128"/>
                  <a:ea typeface="Meiryo" panose="020B0604030504040204" pitchFamily="34" charset="-128"/>
                </a:rPr>
                <a:t>N</a:t>
              </a:r>
              <a:r>
                <a:rPr kumimoji="1" lang="ja-JP" altLang="en-US" sz="2800">
                  <a:solidFill>
                    <a:srgbClr val="0432FF"/>
                  </a:solidFill>
                  <a:latin typeface="Meiryo" panose="020B0604030504040204" pitchFamily="34" charset="-128"/>
                  <a:ea typeface="Meiryo" panose="020B0604030504040204" pitchFamily="34" charset="-128"/>
                </a:rPr>
                <a:t>）の</a:t>
              </a:r>
              <a:r>
                <a:rPr lang="ja-JP" altLang="en-US" sz="2800">
                  <a:solidFill>
                    <a:srgbClr val="0432FF"/>
                  </a:solidFill>
                  <a:latin typeface="Meiryo" panose="020B0604030504040204" pitchFamily="34" charset="-128"/>
                  <a:ea typeface="Meiryo" panose="020B0604030504040204" pitchFamily="34" charset="-128"/>
                </a:rPr>
                <a:t>検証が必要</a:t>
              </a:r>
              <a:endParaRPr kumimoji="1" lang="en-US" altLang="ja-JP" sz="2800" dirty="0">
                <a:solidFill>
                  <a:srgbClr val="0432FF"/>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6FDC6E42-E778-D4E7-DB0A-8D58743AF67D}"/>
                </a:ext>
              </a:extLst>
            </p:cNvPr>
            <p:cNvSpPr txBox="1"/>
            <p:nvPr/>
          </p:nvSpPr>
          <p:spPr>
            <a:xfrm>
              <a:off x="291580" y="3341366"/>
              <a:ext cx="2262158" cy="369332"/>
            </a:xfrm>
            <a:prstGeom prst="rect">
              <a:avLst/>
            </a:prstGeom>
            <a:noFill/>
          </p:spPr>
          <p:txBody>
            <a:bodyPr wrap="none" rtlCol="0">
              <a:spAutoFit/>
            </a:bodyPr>
            <a:lstStyle/>
            <a:p>
              <a:r>
                <a:rPr kumimoji="1" lang="ja-JP" altLang="en-US" b="1">
                  <a:solidFill>
                    <a:srgbClr val="0432FF"/>
                  </a:solidFill>
                  <a:latin typeface="Meiryo" panose="020B0604030504040204" pitchFamily="34" charset="-128"/>
                  <a:ea typeface="Meiryo" panose="020B0604030504040204" pitchFamily="34" charset="-128"/>
                </a:rPr>
                <a:t>量子コンピューター</a:t>
              </a:r>
            </a:p>
          </p:txBody>
        </p:sp>
        <p:sp>
          <p:nvSpPr>
            <p:cNvPr id="66" name="テキスト ボックス 65">
              <a:extLst>
                <a:ext uri="{FF2B5EF4-FFF2-40B4-BE49-F238E27FC236}">
                  <a16:creationId xmlns:a16="http://schemas.microsoft.com/office/drawing/2014/main" id="{167A352E-50F4-ABCC-EA30-6C4ADBF263A6}"/>
                </a:ext>
              </a:extLst>
            </p:cNvPr>
            <p:cNvSpPr txBox="1"/>
            <p:nvPr/>
          </p:nvSpPr>
          <p:spPr>
            <a:xfrm>
              <a:off x="4416784" y="6289575"/>
              <a:ext cx="2696456" cy="307777"/>
            </a:xfrm>
            <a:prstGeom prst="rect">
              <a:avLst/>
            </a:prstGeom>
            <a:noFill/>
          </p:spPr>
          <p:txBody>
            <a:bodyPr wrap="square">
              <a:spAutoFit/>
            </a:bodyPr>
            <a:lstStyle/>
            <a:p>
              <a:r>
                <a:rPr lang="ja-JP" altLang="en-US" sz="1400" b="0" i="0">
                  <a:solidFill>
                    <a:srgbClr val="0432FF"/>
                  </a:solidFill>
                  <a:effectLst/>
                  <a:latin typeface="Meiryo" panose="020B0604030504040204" pitchFamily="34" charset="-128"/>
                  <a:ea typeface="Meiryo" panose="020B0604030504040204" pitchFamily="34" charset="-128"/>
                </a:rPr>
                <a:t>グローバーの探索アルゴリズム</a:t>
              </a:r>
              <a:endParaRPr lang="ja-JP" altLang="en-US" sz="1400">
                <a:solidFill>
                  <a:srgbClr val="0432FF"/>
                </a:solidFill>
              </a:endParaRPr>
            </a:p>
          </p:txBody>
        </p:sp>
        <p:grpSp>
          <p:nvGrpSpPr>
            <p:cNvPr id="67" name="グループ化 66">
              <a:extLst>
                <a:ext uri="{FF2B5EF4-FFF2-40B4-BE49-F238E27FC236}">
                  <a16:creationId xmlns:a16="http://schemas.microsoft.com/office/drawing/2014/main" id="{ABD9F254-E53F-9172-4A6E-C90EFB46545A}"/>
                </a:ext>
              </a:extLst>
            </p:cNvPr>
            <p:cNvGrpSpPr/>
            <p:nvPr/>
          </p:nvGrpSpPr>
          <p:grpSpPr>
            <a:xfrm>
              <a:off x="2134823" y="4416043"/>
              <a:ext cx="648072" cy="513348"/>
              <a:chOff x="1979712" y="1916832"/>
              <a:chExt cx="648072" cy="513348"/>
            </a:xfrm>
          </p:grpSpPr>
          <p:sp>
            <p:nvSpPr>
              <p:cNvPr id="68" name="正方形/長方形 67">
                <a:extLst>
                  <a:ext uri="{FF2B5EF4-FFF2-40B4-BE49-F238E27FC236}">
                    <a16:creationId xmlns:a16="http://schemas.microsoft.com/office/drawing/2014/main" id="{A46B0E87-0FE5-2C2A-3C6D-0194C2062E2D}"/>
                  </a:ext>
                </a:extLst>
              </p:cNvPr>
              <p:cNvSpPr/>
              <p:nvPr/>
            </p:nvSpPr>
            <p:spPr>
              <a:xfrm>
                <a:off x="1999976" y="1916832"/>
                <a:ext cx="589509" cy="51334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a:extLst>
                  <a:ext uri="{FF2B5EF4-FFF2-40B4-BE49-F238E27FC236}">
                    <a16:creationId xmlns:a16="http://schemas.microsoft.com/office/drawing/2014/main" id="{D6E04A55-DCF5-2C18-C17C-264CEFBC3A06}"/>
                  </a:ext>
                </a:extLst>
              </p:cNvPr>
              <p:cNvSpPr txBox="1"/>
              <p:nvPr/>
            </p:nvSpPr>
            <p:spPr>
              <a:xfrm>
                <a:off x="1979712" y="2017920"/>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干渉</a:t>
                </a:r>
              </a:p>
            </p:txBody>
          </p:sp>
        </p:grpSp>
        <p:sp>
          <p:nvSpPr>
            <p:cNvPr id="70" name="右矢印 69">
              <a:extLst>
                <a:ext uri="{FF2B5EF4-FFF2-40B4-BE49-F238E27FC236}">
                  <a16:creationId xmlns:a16="http://schemas.microsoft.com/office/drawing/2014/main" id="{E5FDF721-1339-6B80-FC97-BDF26678EAE7}"/>
                </a:ext>
              </a:extLst>
            </p:cNvPr>
            <p:cNvSpPr/>
            <p:nvPr/>
          </p:nvSpPr>
          <p:spPr>
            <a:xfrm>
              <a:off x="2803159" y="4424883"/>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1" name="グループ化 70">
              <a:extLst>
                <a:ext uri="{FF2B5EF4-FFF2-40B4-BE49-F238E27FC236}">
                  <a16:creationId xmlns:a16="http://schemas.microsoft.com/office/drawing/2014/main" id="{5882C476-4CD5-2C20-D746-D95A04590737}"/>
                </a:ext>
              </a:extLst>
            </p:cNvPr>
            <p:cNvGrpSpPr/>
            <p:nvPr/>
          </p:nvGrpSpPr>
          <p:grpSpPr>
            <a:xfrm>
              <a:off x="4932040" y="4414328"/>
              <a:ext cx="648072" cy="513348"/>
              <a:chOff x="1979712" y="1916832"/>
              <a:chExt cx="648072" cy="513348"/>
            </a:xfrm>
          </p:grpSpPr>
          <p:sp>
            <p:nvSpPr>
              <p:cNvPr id="72" name="正方形/長方形 71">
                <a:extLst>
                  <a:ext uri="{FF2B5EF4-FFF2-40B4-BE49-F238E27FC236}">
                    <a16:creationId xmlns:a16="http://schemas.microsoft.com/office/drawing/2014/main" id="{D069B763-DDFF-4E24-B5B0-06F1567B10DB}"/>
                  </a:ext>
                </a:extLst>
              </p:cNvPr>
              <p:cNvSpPr/>
              <p:nvPr/>
            </p:nvSpPr>
            <p:spPr>
              <a:xfrm>
                <a:off x="1999976" y="1916832"/>
                <a:ext cx="589509" cy="51334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テキスト ボックス 72">
                <a:extLst>
                  <a:ext uri="{FF2B5EF4-FFF2-40B4-BE49-F238E27FC236}">
                    <a16:creationId xmlns:a16="http://schemas.microsoft.com/office/drawing/2014/main" id="{529D1DFB-508C-84A3-5F52-58C7C5591504}"/>
                  </a:ext>
                </a:extLst>
              </p:cNvPr>
              <p:cNvSpPr txBox="1"/>
              <p:nvPr/>
            </p:nvSpPr>
            <p:spPr>
              <a:xfrm>
                <a:off x="1979712" y="2017920"/>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干渉</a:t>
                </a:r>
              </a:p>
            </p:txBody>
          </p:sp>
        </p:grpSp>
        <p:grpSp>
          <p:nvGrpSpPr>
            <p:cNvPr id="75" name="グループ化 74">
              <a:extLst>
                <a:ext uri="{FF2B5EF4-FFF2-40B4-BE49-F238E27FC236}">
                  <a16:creationId xmlns:a16="http://schemas.microsoft.com/office/drawing/2014/main" id="{C02D211E-1BE6-7EBC-DAC3-3961B3D1E3BF}"/>
                </a:ext>
              </a:extLst>
            </p:cNvPr>
            <p:cNvGrpSpPr/>
            <p:nvPr/>
          </p:nvGrpSpPr>
          <p:grpSpPr>
            <a:xfrm>
              <a:off x="7337806" y="4411356"/>
              <a:ext cx="648072" cy="513348"/>
              <a:chOff x="1979712" y="1916832"/>
              <a:chExt cx="648072" cy="513348"/>
            </a:xfrm>
          </p:grpSpPr>
          <p:sp>
            <p:nvSpPr>
              <p:cNvPr id="76" name="正方形/長方形 75">
                <a:extLst>
                  <a:ext uri="{FF2B5EF4-FFF2-40B4-BE49-F238E27FC236}">
                    <a16:creationId xmlns:a16="http://schemas.microsoft.com/office/drawing/2014/main" id="{7B6BBB21-6A05-56CC-39B1-A4FDBF9D13BF}"/>
                  </a:ext>
                </a:extLst>
              </p:cNvPr>
              <p:cNvSpPr/>
              <p:nvPr/>
            </p:nvSpPr>
            <p:spPr>
              <a:xfrm>
                <a:off x="1999976" y="1916832"/>
                <a:ext cx="589509" cy="51334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テキスト ボックス 76">
                <a:extLst>
                  <a:ext uri="{FF2B5EF4-FFF2-40B4-BE49-F238E27FC236}">
                    <a16:creationId xmlns:a16="http://schemas.microsoft.com/office/drawing/2014/main" id="{71E55303-C32E-065C-DEAD-C586127CE04A}"/>
                  </a:ext>
                </a:extLst>
              </p:cNvPr>
              <p:cNvSpPr txBox="1"/>
              <p:nvPr/>
            </p:nvSpPr>
            <p:spPr>
              <a:xfrm>
                <a:off x="1979712" y="2017920"/>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干渉</a:t>
                </a:r>
              </a:p>
            </p:txBody>
          </p:sp>
        </p:grpSp>
        <p:sp>
          <p:nvSpPr>
            <p:cNvPr id="78" name="右矢印 77">
              <a:extLst>
                <a:ext uri="{FF2B5EF4-FFF2-40B4-BE49-F238E27FC236}">
                  <a16:creationId xmlns:a16="http://schemas.microsoft.com/office/drawing/2014/main" id="{FA0748CB-5954-428C-8203-D9A36A8972D7}"/>
                </a:ext>
              </a:extLst>
            </p:cNvPr>
            <p:cNvSpPr/>
            <p:nvPr/>
          </p:nvSpPr>
          <p:spPr>
            <a:xfrm>
              <a:off x="8027124" y="4400033"/>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グループ化 80">
            <a:extLst>
              <a:ext uri="{FF2B5EF4-FFF2-40B4-BE49-F238E27FC236}">
                <a16:creationId xmlns:a16="http://schemas.microsoft.com/office/drawing/2014/main" id="{E80C3970-D960-9234-969E-E8223DD8E6E5}"/>
              </a:ext>
            </a:extLst>
          </p:cNvPr>
          <p:cNvGrpSpPr/>
          <p:nvPr/>
        </p:nvGrpSpPr>
        <p:grpSpPr>
          <a:xfrm>
            <a:off x="336715" y="2650953"/>
            <a:ext cx="8449031" cy="844492"/>
            <a:chOff x="336715" y="2650953"/>
            <a:chExt cx="8449031" cy="844492"/>
          </a:xfrm>
        </p:grpSpPr>
        <p:sp>
          <p:nvSpPr>
            <p:cNvPr id="80" name="上下矢印 79">
              <a:extLst>
                <a:ext uri="{FF2B5EF4-FFF2-40B4-BE49-F238E27FC236}">
                  <a16:creationId xmlns:a16="http://schemas.microsoft.com/office/drawing/2014/main" id="{2E74546B-D0EF-0BAB-BF69-A546BD64B871}"/>
                </a:ext>
              </a:extLst>
            </p:cNvPr>
            <p:cNvSpPr/>
            <p:nvPr/>
          </p:nvSpPr>
          <p:spPr>
            <a:xfrm>
              <a:off x="4175956" y="2650953"/>
              <a:ext cx="792088" cy="844492"/>
            </a:xfrm>
            <a:prstGeom prst="upDownArrow">
              <a:avLst>
                <a:gd name="adj1" fmla="val 50000"/>
                <a:gd name="adj2" fmla="val 38825"/>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テキスト ボックス 78">
              <a:extLst>
                <a:ext uri="{FF2B5EF4-FFF2-40B4-BE49-F238E27FC236}">
                  <a16:creationId xmlns:a16="http://schemas.microsoft.com/office/drawing/2014/main" id="{C9929DE8-421E-7ED7-82F1-C1F4EB392374}"/>
                </a:ext>
              </a:extLst>
            </p:cNvPr>
            <p:cNvSpPr txBox="1"/>
            <p:nvPr/>
          </p:nvSpPr>
          <p:spPr>
            <a:xfrm>
              <a:off x="336715" y="2897647"/>
              <a:ext cx="8449031" cy="400110"/>
            </a:xfrm>
            <a:prstGeom prst="rect">
              <a:avLst/>
            </a:prstGeom>
            <a:noFill/>
          </p:spPr>
          <p:txBody>
            <a:bodyPr wrap="square">
              <a:spAutoFit/>
            </a:bodyPr>
            <a:lstStyle/>
            <a:p>
              <a:pPr algn="ctr"/>
              <a:r>
                <a:rPr kumimoji="1" lang="ja-JP" altLang="en-US" sz="20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検索対象数（Ｎ）が増えるほどに計算量の差が広がる／少なくなる</a:t>
              </a:r>
              <a:endParaRPr kumimoji="1" lang="en-US" altLang="ja-JP" sz="20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06864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0-#ppt_w/2"/>
                                          </p:val>
                                        </p:tav>
                                        <p:tav tm="100000">
                                          <p:val>
                                            <p:strVal val="#ppt_x"/>
                                          </p:val>
                                        </p:tav>
                                      </p:tavLst>
                                    </p:anim>
                                    <p:anim calcmode="lin" valueType="num">
                                      <p:cBhvr additive="base">
                                        <p:cTn id="8" dur="500" fill="hold"/>
                                        <p:tgtEl>
                                          <p:spTgt spid="8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nodeType="click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barn(outHorizontal)">
                                      <p:cBhvr>
                                        <p:cTn id="13"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四角形吹き出し 102">
            <a:extLst>
              <a:ext uri="{FF2B5EF4-FFF2-40B4-BE49-F238E27FC236}">
                <a16:creationId xmlns:a16="http://schemas.microsoft.com/office/drawing/2014/main" id="{2CD8441A-5ECD-02C3-AA5A-94AD474472E5}"/>
              </a:ext>
            </a:extLst>
          </p:cNvPr>
          <p:cNvSpPr/>
          <p:nvPr/>
        </p:nvSpPr>
        <p:spPr>
          <a:xfrm>
            <a:off x="296555" y="1408411"/>
            <a:ext cx="1107093" cy="2232248"/>
          </a:xfrm>
          <a:prstGeom prst="wedgeRectCallout">
            <a:avLst>
              <a:gd name="adj1" fmla="val 3552"/>
              <a:gd name="adj2" fmla="val 83177"/>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DF63BCB6-BB74-7EF9-2BA5-0E712E29C860}"/>
              </a:ext>
            </a:extLst>
          </p:cNvPr>
          <p:cNvSpPr/>
          <p:nvPr/>
        </p:nvSpPr>
        <p:spPr>
          <a:xfrm>
            <a:off x="8325197" y="4802282"/>
            <a:ext cx="462847" cy="256023"/>
          </a:xfrm>
          <a:prstGeom prst="rect">
            <a:avLst/>
          </a:prstGeom>
          <a:solidFill>
            <a:schemeClr val="accent1">
              <a:lumMod val="20000"/>
              <a:lumOff val="80000"/>
            </a:schemeClr>
          </a:solidFill>
          <a:ln>
            <a:solidFill>
              <a:srgbClr val="0432FF"/>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D6E0C35-6655-4413-B444-D35C9A84D34A}"/>
              </a:ext>
            </a:extLst>
          </p:cNvPr>
          <p:cNvSpPr>
            <a:spLocks noGrp="1"/>
          </p:cNvSpPr>
          <p:nvPr>
            <p:ph type="title"/>
          </p:nvPr>
        </p:nvSpPr>
        <p:spPr/>
        <p:txBody>
          <a:bodyPr/>
          <a:lstStyle/>
          <a:p>
            <a:r>
              <a:rPr kumimoji="1" lang="ja-JP" altLang="en-US"/>
              <a:t>干渉を繰り返し正解が測定される確率を上げる</a:t>
            </a:r>
          </a:p>
        </p:txBody>
      </p:sp>
      <p:sp>
        <p:nvSpPr>
          <p:cNvPr id="3" name="スライド番号プレースホルダー 2">
            <a:extLst>
              <a:ext uri="{FF2B5EF4-FFF2-40B4-BE49-F238E27FC236}">
                <a16:creationId xmlns:a16="http://schemas.microsoft.com/office/drawing/2014/main" id="{A7FAB8AB-DDF3-02E4-C202-B718FE9B586A}"/>
              </a:ext>
            </a:extLst>
          </p:cNvPr>
          <p:cNvSpPr>
            <a:spLocks noGrp="1"/>
          </p:cNvSpPr>
          <p:nvPr>
            <p:ph type="sldNum" sz="quarter" idx="12"/>
          </p:nvPr>
        </p:nvSpPr>
        <p:spPr>
          <a:xfrm>
            <a:off x="6977849" y="6640200"/>
            <a:ext cx="2133600" cy="217800"/>
          </a:xfrm>
        </p:spPr>
        <p:txBody>
          <a:bodyPr/>
          <a:lstStyle/>
          <a:p>
            <a:fld id="{8FF8CC5D-A65D-5946-99B5-645367A967AD}" type="slidenum">
              <a:rPr kumimoji="1" lang="ja-JP" altLang="en-US" smtClean="0"/>
              <a:t>47</a:t>
            </a:fld>
            <a:endParaRPr kumimoji="1" lang="ja-JP" altLang="en-US"/>
          </a:p>
        </p:txBody>
      </p:sp>
      <p:sp>
        <p:nvSpPr>
          <p:cNvPr id="32" name="テキスト ボックス 31">
            <a:extLst>
              <a:ext uri="{FF2B5EF4-FFF2-40B4-BE49-F238E27FC236}">
                <a16:creationId xmlns:a16="http://schemas.microsoft.com/office/drawing/2014/main" id="{35D5BF5B-40EA-F507-3430-F9C9BE30E4CF}"/>
              </a:ext>
            </a:extLst>
          </p:cNvPr>
          <p:cNvSpPr txBox="1"/>
          <p:nvPr/>
        </p:nvSpPr>
        <p:spPr>
          <a:xfrm>
            <a:off x="296555" y="3658924"/>
            <a:ext cx="535724" cy="2031325"/>
          </a:xfrm>
          <a:prstGeom prst="rect">
            <a:avLst/>
          </a:prstGeom>
          <a:noFill/>
        </p:spPr>
        <p:txBody>
          <a:bodyPr wrap="none" rtlCol="0">
            <a:spAutoFit/>
          </a:bodyPr>
          <a:lstStyle/>
          <a:p>
            <a:pPr algn="ctr"/>
            <a:r>
              <a:rPr kumimoji="1" lang="en-US" altLang="ja-JP" dirty="0"/>
              <a:t>000</a:t>
            </a:r>
          </a:p>
          <a:p>
            <a:pPr algn="ctr"/>
            <a:r>
              <a:rPr lang="en-US" altLang="ja-JP" dirty="0"/>
              <a:t>001</a:t>
            </a:r>
          </a:p>
          <a:p>
            <a:pPr algn="ctr"/>
            <a:r>
              <a:rPr kumimoji="1" lang="en-US" altLang="ja-JP" dirty="0"/>
              <a:t>010</a:t>
            </a:r>
          </a:p>
          <a:p>
            <a:pPr algn="ctr"/>
            <a:r>
              <a:rPr lang="en-US" altLang="ja-JP" dirty="0"/>
              <a:t>011</a:t>
            </a:r>
          </a:p>
          <a:p>
            <a:pPr algn="ctr"/>
            <a:r>
              <a:rPr kumimoji="1" lang="en-US" altLang="ja-JP" b="1" dirty="0">
                <a:solidFill>
                  <a:srgbClr val="0432FF"/>
                </a:solidFill>
              </a:rPr>
              <a:t>100</a:t>
            </a:r>
          </a:p>
          <a:p>
            <a:pPr algn="ctr"/>
            <a:r>
              <a:rPr lang="en-US" altLang="ja-JP" dirty="0"/>
              <a:t>〜</a:t>
            </a:r>
          </a:p>
          <a:p>
            <a:pPr algn="ctr"/>
            <a:r>
              <a:rPr kumimoji="1" lang="en-US" altLang="ja-JP" dirty="0"/>
              <a:t>999</a:t>
            </a:r>
            <a:endParaRPr kumimoji="1" lang="ja-JP" altLang="en-US"/>
          </a:p>
        </p:txBody>
      </p:sp>
      <p:grpSp>
        <p:nvGrpSpPr>
          <p:cNvPr id="33" name="グループ化 32">
            <a:extLst>
              <a:ext uri="{FF2B5EF4-FFF2-40B4-BE49-F238E27FC236}">
                <a16:creationId xmlns:a16="http://schemas.microsoft.com/office/drawing/2014/main" id="{747ADABA-6019-8311-7354-0E8EE8E4EB26}"/>
              </a:ext>
            </a:extLst>
          </p:cNvPr>
          <p:cNvGrpSpPr/>
          <p:nvPr/>
        </p:nvGrpSpPr>
        <p:grpSpPr>
          <a:xfrm>
            <a:off x="1053888" y="4409843"/>
            <a:ext cx="792088" cy="513348"/>
            <a:chOff x="1907704" y="1916832"/>
            <a:chExt cx="792088" cy="513348"/>
          </a:xfrm>
        </p:grpSpPr>
        <p:sp>
          <p:nvSpPr>
            <p:cNvPr id="34" name="正方形/長方形 33">
              <a:extLst>
                <a:ext uri="{FF2B5EF4-FFF2-40B4-BE49-F238E27FC236}">
                  <a16:creationId xmlns:a16="http://schemas.microsoft.com/office/drawing/2014/main" id="{2B00AE92-9214-D58E-2384-23B617484DBC}"/>
                </a:ext>
              </a:extLst>
            </p:cNvPr>
            <p:cNvSpPr/>
            <p:nvPr/>
          </p:nvSpPr>
          <p:spPr>
            <a:xfrm>
              <a:off x="1907704" y="1916832"/>
              <a:ext cx="792088" cy="5133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98BC2A4C-43AF-B931-117F-A54FFFBA18CE}"/>
                </a:ext>
              </a:extLst>
            </p:cNvPr>
            <p:cNvSpPr txBox="1"/>
            <p:nvPr/>
          </p:nvSpPr>
          <p:spPr>
            <a:xfrm>
              <a:off x="1979712" y="2017920"/>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検証</a:t>
              </a:r>
            </a:p>
          </p:txBody>
        </p:sp>
      </p:grpSp>
      <p:sp>
        <p:nvSpPr>
          <p:cNvPr id="36" name="右矢印 35">
            <a:extLst>
              <a:ext uri="{FF2B5EF4-FFF2-40B4-BE49-F238E27FC236}">
                <a16:creationId xmlns:a16="http://schemas.microsoft.com/office/drawing/2014/main" id="{3DAD862A-E8FC-DBCD-F216-4B985CEF8189}"/>
              </a:ext>
            </a:extLst>
          </p:cNvPr>
          <p:cNvSpPr/>
          <p:nvPr/>
        </p:nvSpPr>
        <p:spPr>
          <a:xfrm>
            <a:off x="822030" y="4409843"/>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右矢印 36">
            <a:extLst>
              <a:ext uri="{FF2B5EF4-FFF2-40B4-BE49-F238E27FC236}">
                <a16:creationId xmlns:a16="http://schemas.microsoft.com/office/drawing/2014/main" id="{8DBD03F4-CD6F-A1C9-7587-5678B1C8C11F}"/>
              </a:ext>
            </a:extLst>
          </p:cNvPr>
          <p:cNvSpPr/>
          <p:nvPr/>
        </p:nvSpPr>
        <p:spPr>
          <a:xfrm>
            <a:off x="1917984" y="4416043"/>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0" name="グループ化 39">
            <a:extLst>
              <a:ext uri="{FF2B5EF4-FFF2-40B4-BE49-F238E27FC236}">
                <a16:creationId xmlns:a16="http://schemas.microsoft.com/office/drawing/2014/main" id="{8828D3AC-29E3-313D-214D-E08787CF4395}"/>
              </a:ext>
            </a:extLst>
          </p:cNvPr>
          <p:cNvGrpSpPr/>
          <p:nvPr/>
        </p:nvGrpSpPr>
        <p:grpSpPr>
          <a:xfrm>
            <a:off x="3833237" y="4406430"/>
            <a:ext cx="792088" cy="513348"/>
            <a:chOff x="1907704" y="1916832"/>
            <a:chExt cx="792088" cy="513348"/>
          </a:xfrm>
        </p:grpSpPr>
        <p:sp>
          <p:nvSpPr>
            <p:cNvPr id="41" name="正方形/長方形 40">
              <a:extLst>
                <a:ext uri="{FF2B5EF4-FFF2-40B4-BE49-F238E27FC236}">
                  <a16:creationId xmlns:a16="http://schemas.microsoft.com/office/drawing/2014/main" id="{48D96131-F91A-A95F-3A28-15180056C9FC}"/>
                </a:ext>
              </a:extLst>
            </p:cNvPr>
            <p:cNvSpPr/>
            <p:nvPr/>
          </p:nvSpPr>
          <p:spPr>
            <a:xfrm>
              <a:off x="1907704" y="1916832"/>
              <a:ext cx="792088" cy="5133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1BE1F6D5-289F-4B5D-62D5-F4796DAB366F}"/>
                </a:ext>
              </a:extLst>
            </p:cNvPr>
            <p:cNvSpPr txBox="1"/>
            <p:nvPr/>
          </p:nvSpPr>
          <p:spPr>
            <a:xfrm>
              <a:off x="1979712" y="2019618"/>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検証</a:t>
              </a:r>
            </a:p>
          </p:txBody>
        </p:sp>
      </p:grpSp>
      <p:sp>
        <p:nvSpPr>
          <p:cNvPr id="43" name="右矢印 42">
            <a:extLst>
              <a:ext uri="{FF2B5EF4-FFF2-40B4-BE49-F238E27FC236}">
                <a16:creationId xmlns:a16="http://schemas.microsoft.com/office/drawing/2014/main" id="{C60EE1EF-994D-4E16-B860-5A3DFBE993FD}"/>
              </a:ext>
            </a:extLst>
          </p:cNvPr>
          <p:cNvSpPr/>
          <p:nvPr/>
        </p:nvSpPr>
        <p:spPr>
          <a:xfrm>
            <a:off x="3601379" y="4406430"/>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右矢印 43">
            <a:extLst>
              <a:ext uri="{FF2B5EF4-FFF2-40B4-BE49-F238E27FC236}">
                <a16:creationId xmlns:a16="http://schemas.microsoft.com/office/drawing/2014/main" id="{FC71A195-ED0F-F96F-6F7F-EB5FCDA51BC3}"/>
              </a:ext>
            </a:extLst>
          </p:cNvPr>
          <p:cNvSpPr/>
          <p:nvPr/>
        </p:nvSpPr>
        <p:spPr>
          <a:xfrm>
            <a:off x="4697333" y="4412630"/>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7" name="グループ化 46">
            <a:extLst>
              <a:ext uri="{FF2B5EF4-FFF2-40B4-BE49-F238E27FC236}">
                <a16:creationId xmlns:a16="http://schemas.microsoft.com/office/drawing/2014/main" id="{1026637B-1D4B-BBEE-DAA5-BF75DF18A172}"/>
              </a:ext>
            </a:extLst>
          </p:cNvPr>
          <p:cNvGrpSpPr/>
          <p:nvPr/>
        </p:nvGrpSpPr>
        <p:grpSpPr>
          <a:xfrm>
            <a:off x="6251707" y="4406430"/>
            <a:ext cx="792088" cy="513348"/>
            <a:chOff x="1907704" y="1916832"/>
            <a:chExt cx="792088" cy="513348"/>
          </a:xfrm>
        </p:grpSpPr>
        <p:sp>
          <p:nvSpPr>
            <p:cNvPr id="48" name="正方形/長方形 47">
              <a:extLst>
                <a:ext uri="{FF2B5EF4-FFF2-40B4-BE49-F238E27FC236}">
                  <a16:creationId xmlns:a16="http://schemas.microsoft.com/office/drawing/2014/main" id="{3B87C352-A55C-DA4D-1381-010807FC33E2}"/>
                </a:ext>
              </a:extLst>
            </p:cNvPr>
            <p:cNvSpPr/>
            <p:nvPr/>
          </p:nvSpPr>
          <p:spPr>
            <a:xfrm>
              <a:off x="1907704" y="1916832"/>
              <a:ext cx="792088" cy="5133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テキスト ボックス 48">
              <a:extLst>
                <a:ext uri="{FF2B5EF4-FFF2-40B4-BE49-F238E27FC236}">
                  <a16:creationId xmlns:a16="http://schemas.microsoft.com/office/drawing/2014/main" id="{0177C980-FB01-203F-8633-708B113583D0}"/>
                </a:ext>
              </a:extLst>
            </p:cNvPr>
            <p:cNvSpPr txBox="1"/>
            <p:nvPr/>
          </p:nvSpPr>
          <p:spPr>
            <a:xfrm>
              <a:off x="1979712" y="2019618"/>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検証</a:t>
              </a:r>
            </a:p>
          </p:txBody>
        </p:sp>
      </p:grpSp>
      <p:sp>
        <p:nvSpPr>
          <p:cNvPr id="51" name="右矢印 50">
            <a:extLst>
              <a:ext uri="{FF2B5EF4-FFF2-40B4-BE49-F238E27FC236}">
                <a16:creationId xmlns:a16="http://schemas.microsoft.com/office/drawing/2014/main" id="{1BF0A89D-4CC0-9D1F-2DDF-3F5A202459D3}"/>
              </a:ext>
            </a:extLst>
          </p:cNvPr>
          <p:cNvSpPr/>
          <p:nvPr/>
        </p:nvSpPr>
        <p:spPr>
          <a:xfrm>
            <a:off x="7115803" y="4412630"/>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a:extLst>
              <a:ext uri="{FF2B5EF4-FFF2-40B4-BE49-F238E27FC236}">
                <a16:creationId xmlns:a16="http://schemas.microsoft.com/office/drawing/2014/main" id="{92217485-51B7-CA03-C2E2-7D324C9A72E0}"/>
              </a:ext>
            </a:extLst>
          </p:cNvPr>
          <p:cNvSpPr txBox="1"/>
          <p:nvPr/>
        </p:nvSpPr>
        <p:spPr>
          <a:xfrm>
            <a:off x="5508104" y="4393786"/>
            <a:ext cx="723275" cy="523220"/>
          </a:xfrm>
          <a:prstGeom prst="rect">
            <a:avLst/>
          </a:prstGeom>
          <a:noFill/>
        </p:spPr>
        <p:txBody>
          <a:bodyPr wrap="none" rtlCol="0">
            <a:spAutoFit/>
          </a:bodyPr>
          <a:lstStyle/>
          <a:p>
            <a:pPr algn="ctr"/>
            <a:r>
              <a:rPr kumimoji="1" lang="ja-JP" altLang="en-US" sz="2800">
                <a:solidFill>
                  <a:srgbClr val="0432FF"/>
                </a:solidFill>
              </a:rPr>
              <a:t>・・・</a:t>
            </a:r>
          </a:p>
        </p:txBody>
      </p:sp>
      <p:sp>
        <p:nvSpPr>
          <p:cNvPr id="55" name="テキスト ボックス 54">
            <a:extLst>
              <a:ext uri="{FF2B5EF4-FFF2-40B4-BE49-F238E27FC236}">
                <a16:creationId xmlns:a16="http://schemas.microsoft.com/office/drawing/2014/main" id="{29988EEB-9A0A-E271-5623-23A9184C6FC2}"/>
              </a:ext>
            </a:extLst>
          </p:cNvPr>
          <p:cNvSpPr txBox="1"/>
          <p:nvPr/>
        </p:nvSpPr>
        <p:spPr>
          <a:xfrm>
            <a:off x="3060231" y="3647441"/>
            <a:ext cx="535724" cy="2031325"/>
          </a:xfrm>
          <a:prstGeom prst="rect">
            <a:avLst/>
          </a:prstGeom>
          <a:noFill/>
        </p:spPr>
        <p:txBody>
          <a:bodyPr wrap="none" rtlCol="0">
            <a:spAutoFit/>
          </a:bodyPr>
          <a:lstStyle/>
          <a:p>
            <a:pPr algn="ctr"/>
            <a:r>
              <a:rPr kumimoji="1" lang="en-US" altLang="ja-JP" dirty="0"/>
              <a:t>000</a:t>
            </a:r>
          </a:p>
          <a:p>
            <a:pPr algn="ctr"/>
            <a:r>
              <a:rPr lang="en-US" altLang="ja-JP" dirty="0"/>
              <a:t>001</a:t>
            </a:r>
          </a:p>
          <a:p>
            <a:pPr algn="ctr"/>
            <a:r>
              <a:rPr kumimoji="1" lang="en-US" altLang="ja-JP" dirty="0"/>
              <a:t>010</a:t>
            </a:r>
          </a:p>
          <a:p>
            <a:pPr algn="ctr"/>
            <a:r>
              <a:rPr lang="en-US" altLang="ja-JP" dirty="0"/>
              <a:t>011</a:t>
            </a:r>
          </a:p>
          <a:p>
            <a:pPr algn="ctr"/>
            <a:r>
              <a:rPr kumimoji="1" lang="en-US" altLang="ja-JP" b="1" dirty="0">
                <a:solidFill>
                  <a:srgbClr val="0432FF"/>
                </a:solidFill>
              </a:rPr>
              <a:t>100</a:t>
            </a:r>
          </a:p>
          <a:p>
            <a:pPr algn="ctr"/>
            <a:r>
              <a:rPr lang="en-US" altLang="ja-JP" dirty="0"/>
              <a:t>〜</a:t>
            </a:r>
          </a:p>
          <a:p>
            <a:pPr algn="ctr"/>
            <a:r>
              <a:rPr kumimoji="1" lang="en-US" altLang="ja-JP" dirty="0"/>
              <a:t>999</a:t>
            </a:r>
            <a:endParaRPr kumimoji="1" lang="ja-JP" altLang="en-US"/>
          </a:p>
        </p:txBody>
      </p:sp>
      <p:sp>
        <p:nvSpPr>
          <p:cNvPr id="56" name="テキスト ボックス 55">
            <a:extLst>
              <a:ext uri="{FF2B5EF4-FFF2-40B4-BE49-F238E27FC236}">
                <a16:creationId xmlns:a16="http://schemas.microsoft.com/office/drawing/2014/main" id="{BA4885E4-049B-0747-5042-55128E306DF9}"/>
              </a:ext>
            </a:extLst>
          </p:cNvPr>
          <p:cNvSpPr txBox="1"/>
          <p:nvPr/>
        </p:nvSpPr>
        <p:spPr>
          <a:xfrm>
            <a:off x="8286898" y="3658923"/>
            <a:ext cx="535724" cy="2031325"/>
          </a:xfrm>
          <a:prstGeom prst="rect">
            <a:avLst/>
          </a:prstGeom>
          <a:noFill/>
        </p:spPr>
        <p:txBody>
          <a:bodyPr wrap="none" rtlCol="0">
            <a:spAutoFit/>
          </a:bodyPr>
          <a:lstStyle/>
          <a:p>
            <a:pPr algn="ctr"/>
            <a:r>
              <a:rPr kumimoji="1" lang="en-US" altLang="ja-JP" dirty="0"/>
              <a:t>000</a:t>
            </a:r>
          </a:p>
          <a:p>
            <a:pPr algn="ctr"/>
            <a:r>
              <a:rPr lang="en-US" altLang="ja-JP" dirty="0"/>
              <a:t>001</a:t>
            </a:r>
          </a:p>
          <a:p>
            <a:pPr algn="ctr"/>
            <a:r>
              <a:rPr kumimoji="1" lang="en-US" altLang="ja-JP" dirty="0"/>
              <a:t>010</a:t>
            </a:r>
          </a:p>
          <a:p>
            <a:pPr algn="ctr"/>
            <a:r>
              <a:rPr lang="en-US" altLang="ja-JP" dirty="0"/>
              <a:t>011</a:t>
            </a:r>
          </a:p>
          <a:p>
            <a:pPr algn="ctr"/>
            <a:r>
              <a:rPr kumimoji="1" lang="en-US" altLang="ja-JP" b="1" dirty="0">
                <a:solidFill>
                  <a:srgbClr val="0432FF"/>
                </a:solidFill>
              </a:rPr>
              <a:t>100</a:t>
            </a:r>
          </a:p>
          <a:p>
            <a:pPr algn="ctr"/>
            <a:r>
              <a:rPr lang="en-US" altLang="ja-JP" dirty="0"/>
              <a:t>〜</a:t>
            </a:r>
          </a:p>
          <a:p>
            <a:pPr algn="ctr"/>
            <a:r>
              <a:rPr kumimoji="1" lang="en-US" altLang="ja-JP" dirty="0"/>
              <a:t>999</a:t>
            </a:r>
            <a:endParaRPr kumimoji="1" lang="ja-JP" altLang="en-US"/>
          </a:p>
        </p:txBody>
      </p:sp>
      <p:sp>
        <p:nvSpPr>
          <p:cNvPr id="57" name="正方形/長方形 56">
            <a:extLst>
              <a:ext uri="{FF2B5EF4-FFF2-40B4-BE49-F238E27FC236}">
                <a16:creationId xmlns:a16="http://schemas.microsoft.com/office/drawing/2014/main" id="{B7647E2C-E087-4A1A-9FA5-2CB9D3000F12}"/>
              </a:ext>
            </a:extLst>
          </p:cNvPr>
          <p:cNvSpPr/>
          <p:nvPr/>
        </p:nvSpPr>
        <p:spPr>
          <a:xfrm>
            <a:off x="3065224" y="4802283"/>
            <a:ext cx="515863" cy="277056"/>
          </a:xfrm>
          <a:prstGeom prst="rect">
            <a:avLst/>
          </a:prstGeom>
          <a:noFill/>
          <a:ln>
            <a:solidFill>
              <a:srgbClr val="0432FF"/>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中かっこ 58">
            <a:extLst>
              <a:ext uri="{FF2B5EF4-FFF2-40B4-BE49-F238E27FC236}">
                <a16:creationId xmlns:a16="http://schemas.microsoft.com/office/drawing/2014/main" id="{BA1F87C0-CCD9-4B7A-165B-479065823C46}"/>
              </a:ext>
            </a:extLst>
          </p:cNvPr>
          <p:cNvSpPr/>
          <p:nvPr/>
        </p:nvSpPr>
        <p:spPr>
          <a:xfrm rot="5400000">
            <a:off x="4509944" y="1564231"/>
            <a:ext cx="124108" cy="8337228"/>
          </a:xfrm>
          <a:prstGeom prst="rightBrace">
            <a:avLst/>
          </a:prstGeom>
          <a:ln>
            <a:solidFill>
              <a:srgbClr val="0432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3E16D1FA-27FE-CC10-5A2F-8F4FC32FFA21}"/>
              </a:ext>
            </a:extLst>
          </p:cNvPr>
          <p:cNvSpPr txBox="1"/>
          <p:nvPr/>
        </p:nvSpPr>
        <p:spPr>
          <a:xfrm>
            <a:off x="1975774" y="5883168"/>
            <a:ext cx="5192447" cy="523220"/>
          </a:xfrm>
          <a:prstGeom prst="rect">
            <a:avLst/>
          </a:prstGeom>
          <a:noFill/>
        </p:spPr>
        <p:txBody>
          <a:bodyPr wrap="none" rtlCol="0">
            <a:spAutoFit/>
          </a:bodyPr>
          <a:lstStyle/>
          <a:p>
            <a:pPr algn="ctr"/>
            <a:r>
              <a:rPr kumimoji="1" lang="ja-JP" altLang="en-US" sz="2800">
                <a:solidFill>
                  <a:srgbClr val="0432FF"/>
                </a:solidFill>
                <a:latin typeface="Meiryo" panose="020B0604030504040204" pitchFamily="34" charset="-128"/>
                <a:ea typeface="Meiryo" panose="020B0604030504040204" pitchFamily="34" charset="-128"/>
              </a:rPr>
              <a:t>平均</a:t>
            </a:r>
            <a:r>
              <a:rPr kumimoji="1" lang="en-US" altLang="ja-JP" sz="2800" dirty="0">
                <a:solidFill>
                  <a:srgbClr val="0432FF"/>
                </a:solidFill>
                <a:latin typeface="Meiryo" panose="020B0604030504040204" pitchFamily="34" charset="-128"/>
                <a:ea typeface="Meiryo" panose="020B0604030504040204" pitchFamily="34" charset="-128"/>
              </a:rPr>
              <a:t> 32</a:t>
            </a:r>
            <a:r>
              <a:rPr kumimoji="1" lang="ja-JP" altLang="en-US" sz="2800">
                <a:solidFill>
                  <a:srgbClr val="0432FF"/>
                </a:solidFill>
                <a:latin typeface="Meiryo" panose="020B0604030504040204" pitchFamily="34" charset="-128"/>
                <a:ea typeface="Meiryo" panose="020B0604030504040204" pitchFamily="34" charset="-128"/>
              </a:rPr>
              <a:t>回（√</a:t>
            </a:r>
            <a:r>
              <a:rPr kumimoji="1" lang="en-US" altLang="ja-JP" sz="2800" dirty="0">
                <a:solidFill>
                  <a:srgbClr val="0432FF"/>
                </a:solidFill>
                <a:latin typeface="Meiryo" panose="020B0604030504040204" pitchFamily="34" charset="-128"/>
                <a:ea typeface="Meiryo" panose="020B0604030504040204" pitchFamily="34" charset="-128"/>
              </a:rPr>
              <a:t>N</a:t>
            </a:r>
            <a:r>
              <a:rPr kumimoji="1" lang="ja-JP" altLang="en-US" sz="2800">
                <a:solidFill>
                  <a:srgbClr val="0432FF"/>
                </a:solidFill>
                <a:latin typeface="Meiryo" panose="020B0604030504040204" pitchFamily="34" charset="-128"/>
                <a:ea typeface="Meiryo" panose="020B0604030504040204" pitchFamily="34" charset="-128"/>
              </a:rPr>
              <a:t>）の</a:t>
            </a:r>
            <a:r>
              <a:rPr lang="ja-JP" altLang="en-US" sz="2800">
                <a:solidFill>
                  <a:srgbClr val="0432FF"/>
                </a:solidFill>
                <a:latin typeface="Meiryo" panose="020B0604030504040204" pitchFamily="34" charset="-128"/>
                <a:ea typeface="Meiryo" panose="020B0604030504040204" pitchFamily="34" charset="-128"/>
              </a:rPr>
              <a:t>検証が必要</a:t>
            </a:r>
            <a:endParaRPr kumimoji="1" lang="en-US" altLang="ja-JP" sz="2800" dirty="0">
              <a:solidFill>
                <a:srgbClr val="0432FF"/>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167A352E-50F4-ABCC-EA30-6C4ADBF263A6}"/>
              </a:ext>
            </a:extLst>
          </p:cNvPr>
          <p:cNvSpPr txBox="1"/>
          <p:nvPr/>
        </p:nvSpPr>
        <p:spPr>
          <a:xfrm>
            <a:off x="4416784" y="6289575"/>
            <a:ext cx="2696456" cy="307777"/>
          </a:xfrm>
          <a:prstGeom prst="rect">
            <a:avLst/>
          </a:prstGeom>
          <a:noFill/>
        </p:spPr>
        <p:txBody>
          <a:bodyPr wrap="square">
            <a:spAutoFit/>
          </a:bodyPr>
          <a:lstStyle/>
          <a:p>
            <a:r>
              <a:rPr lang="ja-JP" altLang="en-US" sz="1400" b="0" i="0">
                <a:solidFill>
                  <a:srgbClr val="0432FF"/>
                </a:solidFill>
                <a:effectLst/>
                <a:latin typeface="Meiryo" panose="020B0604030504040204" pitchFamily="34" charset="-128"/>
                <a:ea typeface="Meiryo" panose="020B0604030504040204" pitchFamily="34" charset="-128"/>
              </a:rPr>
              <a:t>グローバーの探索アルゴリズム</a:t>
            </a:r>
            <a:endParaRPr lang="ja-JP" altLang="en-US" sz="1400">
              <a:solidFill>
                <a:srgbClr val="0432FF"/>
              </a:solidFill>
            </a:endParaRPr>
          </a:p>
        </p:txBody>
      </p:sp>
      <p:grpSp>
        <p:nvGrpSpPr>
          <p:cNvPr id="67" name="グループ化 66">
            <a:extLst>
              <a:ext uri="{FF2B5EF4-FFF2-40B4-BE49-F238E27FC236}">
                <a16:creationId xmlns:a16="http://schemas.microsoft.com/office/drawing/2014/main" id="{ABD9F254-E53F-9172-4A6E-C90EFB46545A}"/>
              </a:ext>
            </a:extLst>
          </p:cNvPr>
          <p:cNvGrpSpPr/>
          <p:nvPr/>
        </p:nvGrpSpPr>
        <p:grpSpPr>
          <a:xfrm>
            <a:off x="2134823" y="4416043"/>
            <a:ext cx="648072" cy="513348"/>
            <a:chOff x="1979712" y="1916832"/>
            <a:chExt cx="648072" cy="513348"/>
          </a:xfrm>
        </p:grpSpPr>
        <p:sp>
          <p:nvSpPr>
            <p:cNvPr id="68" name="正方形/長方形 67">
              <a:extLst>
                <a:ext uri="{FF2B5EF4-FFF2-40B4-BE49-F238E27FC236}">
                  <a16:creationId xmlns:a16="http://schemas.microsoft.com/office/drawing/2014/main" id="{A46B0E87-0FE5-2C2A-3C6D-0194C2062E2D}"/>
                </a:ext>
              </a:extLst>
            </p:cNvPr>
            <p:cNvSpPr/>
            <p:nvPr/>
          </p:nvSpPr>
          <p:spPr>
            <a:xfrm>
              <a:off x="1999976" y="1916832"/>
              <a:ext cx="589509" cy="51334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a:extLst>
                <a:ext uri="{FF2B5EF4-FFF2-40B4-BE49-F238E27FC236}">
                  <a16:creationId xmlns:a16="http://schemas.microsoft.com/office/drawing/2014/main" id="{D6E04A55-DCF5-2C18-C17C-264CEFBC3A06}"/>
                </a:ext>
              </a:extLst>
            </p:cNvPr>
            <p:cNvSpPr txBox="1"/>
            <p:nvPr/>
          </p:nvSpPr>
          <p:spPr>
            <a:xfrm>
              <a:off x="1979712" y="2017920"/>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干渉</a:t>
              </a:r>
            </a:p>
          </p:txBody>
        </p:sp>
      </p:grpSp>
      <p:sp>
        <p:nvSpPr>
          <p:cNvPr id="70" name="右矢印 69">
            <a:extLst>
              <a:ext uri="{FF2B5EF4-FFF2-40B4-BE49-F238E27FC236}">
                <a16:creationId xmlns:a16="http://schemas.microsoft.com/office/drawing/2014/main" id="{E5FDF721-1339-6B80-FC97-BDF26678EAE7}"/>
              </a:ext>
            </a:extLst>
          </p:cNvPr>
          <p:cNvSpPr/>
          <p:nvPr/>
        </p:nvSpPr>
        <p:spPr>
          <a:xfrm>
            <a:off x="2803159" y="4424883"/>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1" name="グループ化 70">
            <a:extLst>
              <a:ext uri="{FF2B5EF4-FFF2-40B4-BE49-F238E27FC236}">
                <a16:creationId xmlns:a16="http://schemas.microsoft.com/office/drawing/2014/main" id="{5882C476-4CD5-2C20-D746-D95A04590737}"/>
              </a:ext>
            </a:extLst>
          </p:cNvPr>
          <p:cNvGrpSpPr/>
          <p:nvPr/>
        </p:nvGrpSpPr>
        <p:grpSpPr>
          <a:xfrm>
            <a:off x="4932040" y="4414328"/>
            <a:ext cx="648072" cy="513348"/>
            <a:chOff x="1979712" y="1916832"/>
            <a:chExt cx="648072" cy="513348"/>
          </a:xfrm>
        </p:grpSpPr>
        <p:sp>
          <p:nvSpPr>
            <p:cNvPr id="72" name="正方形/長方形 71">
              <a:extLst>
                <a:ext uri="{FF2B5EF4-FFF2-40B4-BE49-F238E27FC236}">
                  <a16:creationId xmlns:a16="http://schemas.microsoft.com/office/drawing/2014/main" id="{D069B763-DDFF-4E24-B5B0-06F1567B10DB}"/>
                </a:ext>
              </a:extLst>
            </p:cNvPr>
            <p:cNvSpPr/>
            <p:nvPr/>
          </p:nvSpPr>
          <p:spPr>
            <a:xfrm>
              <a:off x="1999976" y="1916832"/>
              <a:ext cx="589509" cy="51334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テキスト ボックス 72">
              <a:extLst>
                <a:ext uri="{FF2B5EF4-FFF2-40B4-BE49-F238E27FC236}">
                  <a16:creationId xmlns:a16="http://schemas.microsoft.com/office/drawing/2014/main" id="{529D1DFB-508C-84A3-5F52-58C7C5591504}"/>
                </a:ext>
              </a:extLst>
            </p:cNvPr>
            <p:cNvSpPr txBox="1"/>
            <p:nvPr/>
          </p:nvSpPr>
          <p:spPr>
            <a:xfrm>
              <a:off x="1979712" y="2017920"/>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干渉</a:t>
              </a:r>
            </a:p>
          </p:txBody>
        </p:sp>
      </p:grpSp>
      <p:grpSp>
        <p:nvGrpSpPr>
          <p:cNvPr id="75" name="グループ化 74">
            <a:extLst>
              <a:ext uri="{FF2B5EF4-FFF2-40B4-BE49-F238E27FC236}">
                <a16:creationId xmlns:a16="http://schemas.microsoft.com/office/drawing/2014/main" id="{C02D211E-1BE6-7EBC-DAC3-3961B3D1E3BF}"/>
              </a:ext>
            </a:extLst>
          </p:cNvPr>
          <p:cNvGrpSpPr/>
          <p:nvPr/>
        </p:nvGrpSpPr>
        <p:grpSpPr>
          <a:xfrm>
            <a:off x="7337806" y="4411356"/>
            <a:ext cx="648072" cy="513348"/>
            <a:chOff x="1979712" y="1916832"/>
            <a:chExt cx="648072" cy="513348"/>
          </a:xfrm>
        </p:grpSpPr>
        <p:sp>
          <p:nvSpPr>
            <p:cNvPr id="76" name="正方形/長方形 75">
              <a:extLst>
                <a:ext uri="{FF2B5EF4-FFF2-40B4-BE49-F238E27FC236}">
                  <a16:creationId xmlns:a16="http://schemas.microsoft.com/office/drawing/2014/main" id="{7B6BBB21-6A05-56CC-39B1-A4FDBF9D13BF}"/>
                </a:ext>
              </a:extLst>
            </p:cNvPr>
            <p:cNvSpPr/>
            <p:nvPr/>
          </p:nvSpPr>
          <p:spPr>
            <a:xfrm>
              <a:off x="1999976" y="1916832"/>
              <a:ext cx="589509" cy="51334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テキスト ボックス 76">
              <a:extLst>
                <a:ext uri="{FF2B5EF4-FFF2-40B4-BE49-F238E27FC236}">
                  <a16:creationId xmlns:a16="http://schemas.microsoft.com/office/drawing/2014/main" id="{71E55303-C32E-065C-DEAD-C586127CE04A}"/>
                </a:ext>
              </a:extLst>
            </p:cNvPr>
            <p:cNvSpPr txBox="1"/>
            <p:nvPr/>
          </p:nvSpPr>
          <p:spPr>
            <a:xfrm>
              <a:off x="1979712" y="2017920"/>
              <a:ext cx="648072"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干渉</a:t>
              </a:r>
            </a:p>
          </p:txBody>
        </p:sp>
      </p:grpSp>
      <p:sp>
        <p:nvSpPr>
          <p:cNvPr id="78" name="右矢印 77">
            <a:extLst>
              <a:ext uri="{FF2B5EF4-FFF2-40B4-BE49-F238E27FC236}">
                <a16:creationId xmlns:a16="http://schemas.microsoft.com/office/drawing/2014/main" id="{FA0748CB-5954-428C-8203-D9A36A8972D7}"/>
              </a:ext>
            </a:extLst>
          </p:cNvPr>
          <p:cNvSpPr/>
          <p:nvPr/>
        </p:nvSpPr>
        <p:spPr>
          <a:xfrm>
            <a:off x="8027124" y="4400033"/>
            <a:ext cx="211566" cy="48463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リーフォーム 44">
            <a:extLst>
              <a:ext uri="{FF2B5EF4-FFF2-40B4-BE49-F238E27FC236}">
                <a16:creationId xmlns:a16="http://schemas.microsoft.com/office/drawing/2014/main" id="{B52EB42C-A010-6E44-F803-F7FE6BD779E0}"/>
              </a:ext>
            </a:extLst>
          </p:cNvPr>
          <p:cNvSpPr/>
          <p:nvPr/>
        </p:nvSpPr>
        <p:spPr>
          <a:xfrm flipH="1">
            <a:off x="837697" y="1602629"/>
            <a:ext cx="443563" cy="124109"/>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086D4630-BF0A-E6C7-1C28-C5252D1DFC91}"/>
              </a:ext>
            </a:extLst>
          </p:cNvPr>
          <p:cNvSpPr txBox="1"/>
          <p:nvPr/>
        </p:nvSpPr>
        <p:spPr>
          <a:xfrm>
            <a:off x="296555" y="1480419"/>
            <a:ext cx="535724" cy="2031325"/>
          </a:xfrm>
          <a:prstGeom prst="rect">
            <a:avLst/>
          </a:prstGeom>
          <a:noFill/>
        </p:spPr>
        <p:txBody>
          <a:bodyPr wrap="none" rtlCol="0">
            <a:spAutoFit/>
          </a:bodyPr>
          <a:lstStyle/>
          <a:p>
            <a:pPr algn="ctr"/>
            <a:r>
              <a:rPr kumimoji="1" lang="en-US" altLang="ja-JP" dirty="0"/>
              <a:t>000</a:t>
            </a:r>
          </a:p>
          <a:p>
            <a:pPr algn="ctr"/>
            <a:r>
              <a:rPr lang="en-US" altLang="ja-JP" dirty="0"/>
              <a:t>001</a:t>
            </a:r>
          </a:p>
          <a:p>
            <a:pPr algn="ctr"/>
            <a:r>
              <a:rPr kumimoji="1" lang="en-US" altLang="ja-JP" dirty="0"/>
              <a:t>010</a:t>
            </a:r>
          </a:p>
          <a:p>
            <a:pPr algn="ctr"/>
            <a:r>
              <a:rPr lang="en-US" altLang="ja-JP" dirty="0"/>
              <a:t>011</a:t>
            </a:r>
          </a:p>
          <a:p>
            <a:pPr algn="ctr"/>
            <a:r>
              <a:rPr kumimoji="1" lang="en-US" altLang="ja-JP" b="1" dirty="0">
                <a:solidFill>
                  <a:srgbClr val="0432FF"/>
                </a:solidFill>
              </a:rPr>
              <a:t>100</a:t>
            </a:r>
          </a:p>
          <a:p>
            <a:pPr algn="ctr"/>
            <a:r>
              <a:rPr lang="en-US" altLang="ja-JP" dirty="0"/>
              <a:t>〜</a:t>
            </a:r>
          </a:p>
          <a:p>
            <a:pPr algn="ctr"/>
            <a:r>
              <a:rPr kumimoji="1" lang="en-US" altLang="ja-JP" dirty="0"/>
              <a:t>999</a:t>
            </a:r>
            <a:endParaRPr kumimoji="1" lang="ja-JP" altLang="en-US"/>
          </a:p>
        </p:txBody>
      </p:sp>
      <p:sp>
        <p:nvSpPr>
          <p:cNvPr id="50" name="フリーフォーム 49">
            <a:extLst>
              <a:ext uri="{FF2B5EF4-FFF2-40B4-BE49-F238E27FC236}">
                <a16:creationId xmlns:a16="http://schemas.microsoft.com/office/drawing/2014/main" id="{68875F3F-1A3A-9B53-DE51-F6F879DA6B37}"/>
              </a:ext>
            </a:extLst>
          </p:cNvPr>
          <p:cNvSpPr/>
          <p:nvPr/>
        </p:nvSpPr>
        <p:spPr>
          <a:xfrm flipH="1">
            <a:off x="837697" y="1876709"/>
            <a:ext cx="443563" cy="124109"/>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2" name="フリーフォーム 51">
            <a:extLst>
              <a:ext uri="{FF2B5EF4-FFF2-40B4-BE49-F238E27FC236}">
                <a16:creationId xmlns:a16="http://schemas.microsoft.com/office/drawing/2014/main" id="{B2C37B41-8BE2-DC4B-8413-A988B02D94CD}"/>
              </a:ext>
            </a:extLst>
          </p:cNvPr>
          <p:cNvSpPr/>
          <p:nvPr/>
        </p:nvSpPr>
        <p:spPr>
          <a:xfrm flipH="1">
            <a:off x="837697" y="2141522"/>
            <a:ext cx="443563" cy="124109"/>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4" name="フリーフォーム 53">
            <a:extLst>
              <a:ext uri="{FF2B5EF4-FFF2-40B4-BE49-F238E27FC236}">
                <a16:creationId xmlns:a16="http://schemas.microsoft.com/office/drawing/2014/main" id="{B679ECDB-7482-8887-F96E-5844031097D7}"/>
              </a:ext>
            </a:extLst>
          </p:cNvPr>
          <p:cNvSpPr/>
          <p:nvPr/>
        </p:nvSpPr>
        <p:spPr>
          <a:xfrm flipH="1">
            <a:off x="837697" y="2415602"/>
            <a:ext cx="443563" cy="124109"/>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1" name="フリーフォーム 60">
            <a:extLst>
              <a:ext uri="{FF2B5EF4-FFF2-40B4-BE49-F238E27FC236}">
                <a16:creationId xmlns:a16="http://schemas.microsoft.com/office/drawing/2014/main" id="{5A8DC5E4-CFCF-368D-2984-EF1069D79878}"/>
              </a:ext>
            </a:extLst>
          </p:cNvPr>
          <p:cNvSpPr/>
          <p:nvPr/>
        </p:nvSpPr>
        <p:spPr>
          <a:xfrm>
            <a:off x="837697" y="2687890"/>
            <a:ext cx="443563" cy="124109"/>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5" name="フリーフォーム 64">
            <a:extLst>
              <a:ext uri="{FF2B5EF4-FFF2-40B4-BE49-F238E27FC236}">
                <a16:creationId xmlns:a16="http://schemas.microsoft.com/office/drawing/2014/main" id="{6950C528-C9DF-0A64-42FB-948CEF563848}"/>
              </a:ext>
            </a:extLst>
          </p:cNvPr>
          <p:cNvSpPr/>
          <p:nvPr/>
        </p:nvSpPr>
        <p:spPr>
          <a:xfrm flipH="1">
            <a:off x="826370" y="3231441"/>
            <a:ext cx="443563" cy="124109"/>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118" name="グループ化 117">
            <a:extLst>
              <a:ext uri="{FF2B5EF4-FFF2-40B4-BE49-F238E27FC236}">
                <a16:creationId xmlns:a16="http://schemas.microsoft.com/office/drawing/2014/main" id="{72933E8B-9EB7-C4E6-B9FD-018B708C6EF3}"/>
              </a:ext>
            </a:extLst>
          </p:cNvPr>
          <p:cNvGrpSpPr/>
          <p:nvPr/>
        </p:nvGrpSpPr>
        <p:grpSpPr>
          <a:xfrm>
            <a:off x="2495980" y="1411264"/>
            <a:ext cx="756196" cy="2232248"/>
            <a:chOff x="2495980" y="1411264"/>
            <a:chExt cx="756196" cy="2232248"/>
          </a:xfrm>
        </p:grpSpPr>
        <p:sp>
          <p:nvSpPr>
            <p:cNvPr id="104" name="四角形吹き出し 103">
              <a:extLst>
                <a:ext uri="{FF2B5EF4-FFF2-40B4-BE49-F238E27FC236}">
                  <a16:creationId xmlns:a16="http://schemas.microsoft.com/office/drawing/2014/main" id="{5DB73514-D2BB-2821-1CB9-95EF4D954A73}"/>
                </a:ext>
              </a:extLst>
            </p:cNvPr>
            <p:cNvSpPr/>
            <p:nvPr/>
          </p:nvSpPr>
          <p:spPr>
            <a:xfrm>
              <a:off x="2495980" y="1411264"/>
              <a:ext cx="756196" cy="2232248"/>
            </a:xfrm>
            <a:prstGeom prst="wedgeRectCallout">
              <a:avLst>
                <a:gd name="adj1" fmla="val 2444"/>
                <a:gd name="adj2" fmla="val 83567"/>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フリーフォーム 73">
              <a:extLst>
                <a:ext uri="{FF2B5EF4-FFF2-40B4-BE49-F238E27FC236}">
                  <a16:creationId xmlns:a16="http://schemas.microsoft.com/office/drawing/2014/main" id="{325BEF88-E324-C666-4893-3C9B6303E010}"/>
                </a:ext>
              </a:extLst>
            </p:cNvPr>
            <p:cNvSpPr/>
            <p:nvPr/>
          </p:nvSpPr>
          <p:spPr>
            <a:xfrm flipH="1">
              <a:off x="2639111" y="1648374"/>
              <a:ext cx="443563" cy="78364"/>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w="22225">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9" name="フリーフォーム 78">
              <a:extLst>
                <a:ext uri="{FF2B5EF4-FFF2-40B4-BE49-F238E27FC236}">
                  <a16:creationId xmlns:a16="http://schemas.microsoft.com/office/drawing/2014/main" id="{2AF06420-0C1B-8C99-AFE2-0C41C690DB4F}"/>
                </a:ext>
              </a:extLst>
            </p:cNvPr>
            <p:cNvSpPr/>
            <p:nvPr/>
          </p:nvSpPr>
          <p:spPr>
            <a:xfrm flipH="1">
              <a:off x="2639111" y="1922454"/>
              <a:ext cx="443563" cy="78364"/>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w="22225">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0" name="フリーフォーム 79">
              <a:extLst>
                <a:ext uri="{FF2B5EF4-FFF2-40B4-BE49-F238E27FC236}">
                  <a16:creationId xmlns:a16="http://schemas.microsoft.com/office/drawing/2014/main" id="{D76FE985-6771-CD7C-2955-BF4964ACF01E}"/>
                </a:ext>
              </a:extLst>
            </p:cNvPr>
            <p:cNvSpPr/>
            <p:nvPr/>
          </p:nvSpPr>
          <p:spPr>
            <a:xfrm flipH="1">
              <a:off x="2639111" y="2187267"/>
              <a:ext cx="443563" cy="78364"/>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w="22225">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1" name="フリーフォーム 80">
              <a:extLst>
                <a:ext uri="{FF2B5EF4-FFF2-40B4-BE49-F238E27FC236}">
                  <a16:creationId xmlns:a16="http://schemas.microsoft.com/office/drawing/2014/main" id="{F48DE355-544E-16EF-D3B3-2E30DF8F4E44}"/>
                </a:ext>
              </a:extLst>
            </p:cNvPr>
            <p:cNvSpPr/>
            <p:nvPr/>
          </p:nvSpPr>
          <p:spPr>
            <a:xfrm flipH="1">
              <a:off x="2639111" y="2461347"/>
              <a:ext cx="443563" cy="78364"/>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w="22225">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2" name="フリーフォーム 81">
              <a:extLst>
                <a:ext uri="{FF2B5EF4-FFF2-40B4-BE49-F238E27FC236}">
                  <a16:creationId xmlns:a16="http://schemas.microsoft.com/office/drawing/2014/main" id="{420D5137-09E0-C365-D067-AF63E8BEDB6B}"/>
                </a:ext>
              </a:extLst>
            </p:cNvPr>
            <p:cNvSpPr/>
            <p:nvPr/>
          </p:nvSpPr>
          <p:spPr>
            <a:xfrm>
              <a:off x="2639111" y="2687890"/>
              <a:ext cx="443563" cy="124109"/>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3" name="フリーフォーム 82">
              <a:extLst>
                <a:ext uri="{FF2B5EF4-FFF2-40B4-BE49-F238E27FC236}">
                  <a16:creationId xmlns:a16="http://schemas.microsoft.com/office/drawing/2014/main" id="{C8ABC60E-C271-FB97-351B-95988149B4D3}"/>
                </a:ext>
              </a:extLst>
            </p:cNvPr>
            <p:cNvSpPr/>
            <p:nvPr/>
          </p:nvSpPr>
          <p:spPr>
            <a:xfrm flipH="1">
              <a:off x="2627784" y="3277186"/>
              <a:ext cx="443563" cy="78364"/>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w="22225">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119" name="グループ化 118">
            <a:extLst>
              <a:ext uri="{FF2B5EF4-FFF2-40B4-BE49-F238E27FC236}">
                <a16:creationId xmlns:a16="http://schemas.microsoft.com/office/drawing/2014/main" id="{9842E82F-26E0-9BAB-3DF6-B001E60A89B5}"/>
              </a:ext>
            </a:extLst>
          </p:cNvPr>
          <p:cNvGrpSpPr/>
          <p:nvPr/>
        </p:nvGrpSpPr>
        <p:grpSpPr>
          <a:xfrm>
            <a:off x="5255964" y="1406837"/>
            <a:ext cx="756196" cy="2232248"/>
            <a:chOff x="5255964" y="1406837"/>
            <a:chExt cx="756196" cy="2232248"/>
          </a:xfrm>
        </p:grpSpPr>
        <p:sp>
          <p:nvSpPr>
            <p:cNvPr id="105" name="四角形吹き出し 104">
              <a:extLst>
                <a:ext uri="{FF2B5EF4-FFF2-40B4-BE49-F238E27FC236}">
                  <a16:creationId xmlns:a16="http://schemas.microsoft.com/office/drawing/2014/main" id="{11E30822-0FCE-55C8-367F-6CD224DADF92}"/>
                </a:ext>
              </a:extLst>
            </p:cNvPr>
            <p:cNvSpPr/>
            <p:nvPr/>
          </p:nvSpPr>
          <p:spPr>
            <a:xfrm>
              <a:off x="5255964" y="1406837"/>
              <a:ext cx="756196" cy="2232248"/>
            </a:xfrm>
            <a:prstGeom prst="wedgeRectCallout">
              <a:avLst>
                <a:gd name="adj1" fmla="val 2444"/>
                <a:gd name="adj2" fmla="val 83567"/>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フリーフォーム 83">
              <a:extLst>
                <a:ext uri="{FF2B5EF4-FFF2-40B4-BE49-F238E27FC236}">
                  <a16:creationId xmlns:a16="http://schemas.microsoft.com/office/drawing/2014/main" id="{53B41D7C-5FC5-50F5-6B43-C921D70395CB}"/>
                </a:ext>
              </a:extLst>
            </p:cNvPr>
            <p:cNvSpPr/>
            <p:nvPr/>
          </p:nvSpPr>
          <p:spPr>
            <a:xfrm flipH="1">
              <a:off x="5423607" y="1681018"/>
              <a:ext cx="443563" cy="45720"/>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w="19050">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5" name="フリーフォーム 84">
              <a:extLst>
                <a:ext uri="{FF2B5EF4-FFF2-40B4-BE49-F238E27FC236}">
                  <a16:creationId xmlns:a16="http://schemas.microsoft.com/office/drawing/2014/main" id="{7E38E621-65F1-DF1E-D445-B2CD4506C06D}"/>
                </a:ext>
              </a:extLst>
            </p:cNvPr>
            <p:cNvSpPr/>
            <p:nvPr/>
          </p:nvSpPr>
          <p:spPr>
            <a:xfrm flipH="1">
              <a:off x="5423607" y="1955098"/>
              <a:ext cx="443563" cy="45720"/>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w="19050">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6" name="フリーフォーム 85">
              <a:extLst>
                <a:ext uri="{FF2B5EF4-FFF2-40B4-BE49-F238E27FC236}">
                  <a16:creationId xmlns:a16="http://schemas.microsoft.com/office/drawing/2014/main" id="{5D34CBA0-235D-63F7-1175-351C1AD6428F}"/>
                </a:ext>
              </a:extLst>
            </p:cNvPr>
            <p:cNvSpPr/>
            <p:nvPr/>
          </p:nvSpPr>
          <p:spPr>
            <a:xfrm flipH="1">
              <a:off x="5423607" y="2219911"/>
              <a:ext cx="443563" cy="45720"/>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w="19050">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7" name="フリーフォーム 86">
              <a:extLst>
                <a:ext uri="{FF2B5EF4-FFF2-40B4-BE49-F238E27FC236}">
                  <a16:creationId xmlns:a16="http://schemas.microsoft.com/office/drawing/2014/main" id="{A570CBD5-2DAB-3018-09CE-3F91174B343C}"/>
                </a:ext>
              </a:extLst>
            </p:cNvPr>
            <p:cNvSpPr/>
            <p:nvPr/>
          </p:nvSpPr>
          <p:spPr>
            <a:xfrm flipH="1">
              <a:off x="5423607" y="2493991"/>
              <a:ext cx="443563" cy="45720"/>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w="19050">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8" name="フリーフォーム 87">
              <a:extLst>
                <a:ext uri="{FF2B5EF4-FFF2-40B4-BE49-F238E27FC236}">
                  <a16:creationId xmlns:a16="http://schemas.microsoft.com/office/drawing/2014/main" id="{7BF0B86E-321D-E1C9-992C-1537C961200A}"/>
                </a:ext>
              </a:extLst>
            </p:cNvPr>
            <p:cNvSpPr/>
            <p:nvPr/>
          </p:nvSpPr>
          <p:spPr>
            <a:xfrm>
              <a:off x="5423607" y="2687890"/>
              <a:ext cx="443563" cy="124109"/>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9" name="フリーフォーム 88">
              <a:extLst>
                <a:ext uri="{FF2B5EF4-FFF2-40B4-BE49-F238E27FC236}">
                  <a16:creationId xmlns:a16="http://schemas.microsoft.com/office/drawing/2014/main" id="{5E019A96-1BE4-5AE4-48BF-1DB540CC638B}"/>
                </a:ext>
              </a:extLst>
            </p:cNvPr>
            <p:cNvSpPr/>
            <p:nvPr/>
          </p:nvSpPr>
          <p:spPr>
            <a:xfrm flipH="1">
              <a:off x="5412280" y="3309830"/>
              <a:ext cx="443563" cy="45720"/>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w="19050">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
        <p:nvSpPr>
          <p:cNvPr id="113" name="テキスト ボックス 112">
            <a:extLst>
              <a:ext uri="{FF2B5EF4-FFF2-40B4-BE49-F238E27FC236}">
                <a16:creationId xmlns:a16="http://schemas.microsoft.com/office/drawing/2014/main" id="{B971A2E2-A3E2-E60C-77B1-B1CFE8F01321}"/>
              </a:ext>
            </a:extLst>
          </p:cNvPr>
          <p:cNvSpPr txBox="1"/>
          <p:nvPr/>
        </p:nvSpPr>
        <p:spPr>
          <a:xfrm>
            <a:off x="296554" y="879103"/>
            <a:ext cx="1107093" cy="461665"/>
          </a:xfrm>
          <a:prstGeom prst="rect">
            <a:avLst/>
          </a:prstGeom>
          <a:noFill/>
        </p:spPr>
        <p:txBody>
          <a:bodyPr wrap="square" rtlCol="0">
            <a:spAutoFit/>
          </a:bodyPr>
          <a:lstStyle/>
          <a:p>
            <a:pPr algn="ctr"/>
            <a:r>
              <a:rPr lang="ja-JP" altLang="en-US" sz="1200" b="1">
                <a:solidFill>
                  <a:schemeClr val="accent6">
                    <a:lumMod val="75000"/>
                  </a:schemeClr>
                </a:solidFill>
                <a:latin typeface="Meiryo" panose="020B0604030504040204" pitchFamily="34" charset="-128"/>
                <a:ea typeface="Meiryo" panose="020B0604030504040204" pitchFamily="34" charset="-128"/>
              </a:rPr>
              <a:t>正解の波だけ</a:t>
            </a:r>
            <a:endParaRPr lang="en-US" altLang="ja-JP" sz="12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200" b="1">
                <a:solidFill>
                  <a:schemeClr val="accent6">
                    <a:lumMod val="75000"/>
                  </a:schemeClr>
                </a:solidFill>
                <a:latin typeface="Meiryo" panose="020B0604030504040204" pitchFamily="34" charset="-128"/>
                <a:ea typeface="Meiryo" panose="020B0604030504040204" pitchFamily="34" charset="-128"/>
              </a:rPr>
              <a:t>位相をずらす</a:t>
            </a:r>
            <a:endParaRPr kumimoji="1" lang="ja-JP" altLang="en-US" sz="1200" b="1">
              <a:solidFill>
                <a:schemeClr val="accent6">
                  <a:lumMod val="75000"/>
                </a:schemeClr>
              </a:solidFill>
              <a:latin typeface="Meiryo" panose="020B0604030504040204" pitchFamily="34" charset="-128"/>
              <a:ea typeface="Meiryo" panose="020B0604030504040204" pitchFamily="34" charset="-128"/>
            </a:endParaRPr>
          </a:p>
        </p:txBody>
      </p:sp>
      <p:grpSp>
        <p:nvGrpSpPr>
          <p:cNvPr id="121" name="グループ化 120">
            <a:extLst>
              <a:ext uri="{FF2B5EF4-FFF2-40B4-BE49-F238E27FC236}">
                <a16:creationId xmlns:a16="http://schemas.microsoft.com/office/drawing/2014/main" id="{7156AD12-9B28-14A4-5A96-E8136A63DBEB}"/>
              </a:ext>
            </a:extLst>
          </p:cNvPr>
          <p:cNvGrpSpPr/>
          <p:nvPr/>
        </p:nvGrpSpPr>
        <p:grpSpPr>
          <a:xfrm>
            <a:off x="1547664" y="914205"/>
            <a:ext cx="6058716" cy="361168"/>
            <a:chOff x="1547664" y="914205"/>
            <a:chExt cx="6058716" cy="361168"/>
          </a:xfrm>
        </p:grpSpPr>
        <p:sp>
          <p:nvSpPr>
            <p:cNvPr id="115" name="右矢印 114">
              <a:extLst>
                <a:ext uri="{FF2B5EF4-FFF2-40B4-BE49-F238E27FC236}">
                  <a16:creationId xmlns:a16="http://schemas.microsoft.com/office/drawing/2014/main" id="{2CAA9243-7D24-EB61-9521-D3B03D55B46E}"/>
                </a:ext>
              </a:extLst>
            </p:cNvPr>
            <p:cNvSpPr/>
            <p:nvPr/>
          </p:nvSpPr>
          <p:spPr>
            <a:xfrm>
              <a:off x="1547664" y="914205"/>
              <a:ext cx="6058716" cy="361168"/>
            </a:xfrm>
            <a:prstGeom prst="rightArrow">
              <a:avLst>
                <a:gd name="adj1" fmla="val 69735"/>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sp>
          <p:nvSpPr>
            <p:cNvPr id="114" name="テキスト ボックス 113">
              <a:extLst>
                <a:ext uri="{FF2B5EF4-FFF2-40B4-BE49-F238E27FC236}">
                  <a16:creationId xmlns:a16="http://schemas.microsoft.com/office/drawing/2014/main" id="{7EE7D83F-CD1E-9B76-BEE2-ABC24A791B10}"/>
                </a:ext>
              </a:extLst>
            </p:cNvPr>
            <p:cNvSpPr txBox="1"/>
            <p:nvPr/>
          </p:nvSpPr>
          <p:spPr>
            <a:xfrm>
              <a:off x="3941058" y="970962"/>
              <a:ext cx="1261884" cy="276999"/>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干渉を繰り返す</a:t>
              </a:r>
              <a:endParaRPr kumimoji="1" lang="ja-JP" altLang="en-US" sz="1200">
                <a:solidFill>
                  <a:schemeClr val="bg1"/>
                </a:solidFill>
                <a:latin typeface="Meiryo" panose="020B0604030504040204" pitchFamily="34" charset="-128"/>
                <a:ea typeface="Meiryo" panose="020B0604030504040204" pitchFamily="34" charset="-128"/>
              </a:endParaRPr>
            </a:p>
          </p:txBody>
        </p:sp>
      </p:grpSp>
      <p:grpSp>
        <p:nvGrpSpPr>
          <p:cNvPr id="120" name="グループ化 119">
            <a:extLst>
              <a:ext uri="{FF2B5EF4-FFF2-40B4-BE49-F238E27FC236}">
                <a16:creationId xmlns:a16="http://schemas.microsoft.com/office/drawing/2014/main" id="{37B0C461-EDB1-7EB0-59CF-4AEC1927E932}"/>
              </a:ext>
            </a:extLst>
          </p:cNvPr>
          <p:cNvGrpSpPr/>
          <p:nvPr/>
        </p:nvGrpSpPr>
        <p:grpSpPr>
          <a:xfrm>
            <a:off x="7606379" y="878630"/>
            <a:ext cx="1259279" cy="2766394"/>
            <a:chOff x="7606379" y="878630"/>
            <a:chExt cx="1259279" cy="2766394"/>
          </a:xfrm>
        </p:grpSpPr>
        <p:sp>
          <p:nvSpPr>
            <p:cNvPr id="107" name="四角形吹き出し 106">
              <a:extLst>
                <a:ext uri="{FF2B5EF4-FFF2-40B4-BE49-F238E27FC236}">
                  <a16:creationId xmlns:a16="http://schemas.microsoft.com/office/drawing/2014/main" id="{60BC013D-B157-1C98-DD2B-397B52C82156}"/>
                </a:ext>
              </a:extLst>
            </p:cNvPr>
            <p:cNvSpPr/>
            <p:nvPr/>
          </p:nvSpPr>
          <p:spPr>
            <a:xfrm>
              <a:off x="7682473" y="1412776"/>
              <a:ext cx="1107093" cy="2232248"/>
            </a:xfrm>
            <a:prstGeom prst="wedgeRectCallout">
              <a:avLst>
                <a:gd name="adj1" fmla="val -10607"/>
                <a:gd name="adj2" fmla="val 83177"/>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フリーフォーム 93">
              <a:extLst>
                <a:ext uri="{FF2B5EF4-FFF2-40B4-BE49-F238E27FC236}">
                  <a16:creationId xmlns:a16="http://schemas.microsoft.com/office/drawing/2014/main" id="{20ECE1C7-E603-6DFE-C43E-0DFD266463E5}"/>
                </a:ext>
              </a:extLst>
            </p:cNvPr>
            <p:cNvSpPr/>
            <p:nvPr/>
          </p:nvSpPr>
          <p:spPr>
            <a:xfrm>
              <a:off x="7812360" y="2675740"/>
              <a:ext cx="443563" cy="124109"/>
            </a:xfrm>
            <a:custGeom>
              <a:avLst/>
              <a:gdLst>
                <a:gd name="connsiteX0" fmla="*/ 0 w 1876927"/>
                <a:gd name="connsiteY0" fmla="*/ 346509 h 385015"/>
                <a:gd name="connsiteX1" fmla="*/ 356135 w 1876927"/>
                <a:gd name="connsiteY1" fmla="*/ 9625 h 385015"/>
                <a:gd name="connsiteX2" fmla="*/ 741146 w 1876927"/>
                <a:gd name="connsiteY2" fmla="*/ 385010 h 385015"/>
                <a:gd name="connsiteX3" fmla="*/ 1116531 w 1876927"/>
                <a:gd name="connsiteY3" fmla="*/ 0 h 385015"/>
                <a:gd name="connsiteX4" fmla="*/ 1520792 w 1876927"/>
                <a:gd name="connsiteY4" fmla="*/ 385010 h 385015"/>
                <a:gd name="connsiteX5" fmla="*/ 1876927 w 1876927"/>
                <a:gd name="connsiteY5" fmla="*/ 0 h 38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927" h="385015">
                  <a:moveTo>
                    <a:pt x="0" y="346509"/>
                  </a:moveTo>
                  <a:cubicBezTo>
                    <a:pt x="116305" y="174858"/>
                    <a:pt x="232611" y="3208"/>
                    <a:pt x="356135" y="9625"/>
                  </a:cubicBezTo>
                  <a:cubicBezTo>
                    <a:pt x="479659" y="16042"/>
                    <a:pt x="614413" y="386614"/>
                    <a:pt x="741146" y="385010"/>
                  </a:cubicBezTo>
                  <a:cubicBezTo>
                    <a:pt x="867879" y="383406"/>
                    <a:pt x="986590" y="0"/>
                    <a:pt x="1116531" y="0"/>
                  </a:cubicBezTo>
                  <a:cubicBezTo>
                    <a:pt x="1246472" y="0"/>
                    <a:pt x="1394059" y="385010"/>
                    <a:pt x="1520792" y="385010"/>
                  </a:cubicBezTo>
                  <a:cubicBezTo>
                    <a:pt x="1647525" y="385010"/>
                    <a:pt x="1762226" y="192505"/>
                    <a:pt x="1876927" y="0"/>
                  </a:cubicBezTo>
                </a:path>
              </a:pathLst>
            </a:custGeom>
            <a:no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97" name="直線コネクタ 96">
              <a:extLst>
                <a:ext uri="{FF2B5EF4-FFF2-40B4-BE49-F238E27FC236}">
                  <a16:creationId xmlns:a16="http://schemas.microsoft.com/office/drawing/2014/main" id="{0CD2E679-77BE-6D14-70F2-3C38EFF9D7F5}"/>
                </a:ext>
              </a:extLst>
            </p:cNvPr>
            <p:cNvCxnSpPr/>
            <p:nvPr/>
          </p:nvCxnSpPr>
          <p:spPr>
            <a:xfrm>
              <a:off x="7812360" y="1680389"/>
              <a:ext cx="443563" cy="0"/>
            </a:xfrm>
            <a:prstGeom prst="line">
              <a:avLst/>
            </a:prstGeom>
            <a:ln w="15875">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98" name="直線コネクタ 97">
              <a:extLst>
                <a:ext uri="{FF2B5EF4-FFF2-40B4-BE49-F238E27FC236}">
                  <a16:creationId xmlns:a16="http://schemas.microsoft.com/office/drawing/2014/main" id="{3E51FB9F-F22C-C973-8915-6F9769988362}"/>
                </a:ext>
              </a:extLst>
            </p:cNvPr>
            <p:cNvCxnSpPr/>
            <p:nvPr/>
          </p:nvCxnSpPr>
          <p:spPr>
            <a:xfrm>
              <a:off x="7812360" y="1966594"/>
              <a:ext cx="443563" cy="0"/>
            </a:xfrm>
            <a:prstGeom prst="line">
              <a:avLst/>
            </a:prstGeom>
            <a:ln w="15875">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99" name="直線コネクタ 98">
              <a:extLst>
                <a:ext uri="{FF2B5EF4-FFF2-40B4-BE49-F238E27FC236}">
                  <a16:creationId xmlns:a16="http://schemas.microsoft.com/office/drawing/2014/main" id="{DF17FB68-03AE-B683-7C0C-74D4B5D323DB}"/>
                </a:ext>
              </a:extLst>
            </p:cNvPr>
            <p:cNvCxnSpPr/>
            <p:nvPr/>
          </p:nvCxnSpPr>
          <p:spPr>
            <a:xfrm>
              <a:off x="7812360" y="2237698"/>
              <a:ext cx="443563" cy="0"/>
            </a:xfrm>
            <a:prstGeom prst="line">
              <a:avLst/>
            </a:prstGeom>
            <a:ln w="15875">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0" name="直線コネクタ 99">
              <a:extLst>
                <a:ext uri="{FF2B5EF4-FFF2-40B4-BE49-F238E27FC236}">
                  <a16:creationId xmlns:a16="http://schemas.microsoft.com/office/drawing/2014/main" id="{9A647EB9-2E02-3825-FF4A-C41E29AC79FC}"/>
                </a:ext>
              </a:extLst>
            </p:cNvPr>
            <p:cNvCxnSpPr>
              <a:cxnSpLocks/>
            </p:cNvCxnSpPr>
            <p:nvPr/>
          </p:nvCxnSpPr>
          <p:spPr>
            <a:xfrm>
              <a:off x="7838409" y="2503948"/>
              <a:ext cx="400281" cy="1348"/>
            </a:xfrm>
            <a:prstGeom prst="line">
              <a:avLst/>
            </a:prstGeom>
            <a:ln w="15875">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2" name="直線コネクタ 101">
              <a:extLst>
                <a:ext uri="{FF2B5EF4-FFF2-40B4-BE49-F238E27FC236}">
                  <a16:creationId xmlns:a16="http://schemas.microsoft.com/office/drawing/2014/main" id="{D7ABFAC4-3D6E-5215-3917-1F97E08B3A24}"/>
                </a:ext>
              </a:extLst>
            </p:cNvPr>
            <p:cNvCxnSpPr/>
            <p:nvPr/>
          </p:nvCxnSpPr>
          <p:spPr>
            <a:xfrm>
              <a:off x="7812360" y="3311400"/>
              <a:ext cx="443563" cy="0"/>
            </a:xfrm>
            <a:prstGeom prst="line">
              <a:avLst/>
            </a:prstGeom>
            <a:ln w="15875">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09" name="正方形/長方形 108">
              <a:extLst>
                <a:ext uri="{FF2B5EF4-FFF2-40B4-BE49-F238E27FC236}">
                  <a16:creationId xmlns:a16="http://schemas.microsoft.com/office/drawing/2014/main" id="{DEFAB80F-1BC1-7139-227F-671BCAF69681}"/>
                </a:ext>
              </a:extLst>
            </p:cNvPr>
            <p:cNvSpPr/>
            <p:nvPr/>
          </p:nvSpPr>
          <p:spPr>
            <a:xfrm>
              <a:off x="8325354" y="2651604"/>
              <a:ext cx="415258" cy="242657"/>
            </a:xfrm>
            <a:prstGeom prst="rect">
              <a:avLst/>
            </a:prstGeom>
            <a:solidFill>
              <a:schemeClr val="accent1">
                <a:lumMod val="20000"/>
                <a:lumOff val="80000"/>
              </a:schemeClr>
            </a:solidFill>
            <a:ln>
              <a:solidFill>
                <a:srgbClr val="0432FF"/>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テキスト ボックス 109">
              <a:extLst>
                <a:ext uri="{FF2B5EF4-FFF2-40B4-BE49-F238E27FC236}">
                  <a16:creationId xmlns:a16="http://schemas.microsoft.com/office/drawing/2014/main" id="{3465181B-C6AC-1233-362C-90BFA82C4A47}"/>
                </a:ext>
              </a:extLst>
            </p:cNvPr>
            <p:cNvSpPr txBox="1"/>
            <p:nvPr/>
          </p:nvSpPr>
          <p:spPr>
            <a:xfrm>
              <a:off x="8286898" y="1480419"/>
              <a:ext cx="535724" cy="2031325"/>
            </a:xfrm>
            <a:prstGeom prst="rect">
              <a:avLst/>
            </a:prstGeom>
            <a:noFill/>
          </p:spPr>
          <p:txBody>
            <a:bodyPr wrap="none" rtlCol="0">
              <a:spAutoFit/>
            </a:bodyPr>
            <a:lstStyle/>
            <a:p>
              <a:pPr algn="ctr"/>
              <a:r>
                <a:rPr kumimoji="1" lang="en-US" altLang="ja-JP" dirty="0"/>
                <a:t>000</a:t>
              </a:r>
            </a:p>
            <a:p>
              <a:pPr algn="ctr"/>
              <a:r>
                <a:rPr lang="en-US" altLang="ja-JP" dirty="0"/>
                <a:t>001</a:t>
              </a:r>
            </a:p>
            <a:p>
              <a:pPr algn="ctr"/>
              <a:r>
                <a:rPr kumimoji="1" lang="en-US" altLang="ja-JP" dirty="0"/>
                <a:t>010</a:t>
              </a:r>
            </a:p>
            <a:p>
              <a:pPr algn="ctr"/>
              <a:r>
                <a:rPr lang="en-US" altLang="ja-JP" dirty="0"/>
                <a:t>011</a:t>
              </a:r>
            </a:p>
            <a:p>
              <a:pPr algn="ctr"/>
              <a:r>
                <a:rPr kumimoji="1" lang="en-US" altLang="ja-JP" b="1" dirty="0">
                  <a:solidFill>
                    <a:srgbClr val="0432FF"/>
                  </a:solidFill>
                </a:rPr>
                <a:t>100</a:t>
              </a:r>
            </a:p>
            <a:p>
              <a:pPr algn="ctr"/>
              <a:r>
                <a:rPr lang="en-US" altLang="ja-JP" dirty="0"/>
                <a:t>〜</a:t>
              </a:r>
            </a:p>
            <a:p>
              <a:pPr algn="ctr"/>
              <a:r>
                <a:rPr kumimoji="1" lang="en-US" altLang="ja-JP" dirty="0"/>
                <a:t>999</a:t>
              </a:r>
              <a:endParaRPr kumimoji="1" lang="ja-JP" altLang="en-US"/>
            </a:p>
          </p:txBody>
        </p:sp>
        <p:sp>
          <p:nvSpPr>
            <p:cNvPr id="117" name="テキスト ボックス 116">
              <a:extLst>
                <a:ext uri="{FF2B5EF4-FFF2-40B4-BE49-F238E27FC236}">
                  <a16:creationId xmlns:a16="http://schemas.microsoft.com/office/drawing/2014/main" id="{DD4AA67E-F68F-F620-00F3-1D835C14283D}"/>
                </a:ext>
              </a:extLst>
            </p:cNvPr>
            <p:cNvSpPr txBox="1"/>
            <p:nvPr/>
          </p:nvSpPr>
          <p:spPr>
            <a:xfrm>
              <a:off x="7606379" y="878630"/>
              <a:ext cx="1259279" cy="461665"/>
            </a:xfrm>
            <a:prstGeom prst="rect">
              <a:avLst/>
            </a:prstGeom>
            <a:noFill/>
          </p:spPr>
          <p:txBody>
            <a:bodyPr wrap="square" rtlCol="0">
              <a:spAutoFit/>
            </a:bodyPr>
            <a:lstStyle/>
            <a:p>
              <a:pPr algn="ctr"/>
              <a:r>
                <a:rPr lang="ja-JP" altLang="en-US" sz="1200" b="1">
                  <a:solidFill>
                    <a:schemeClr val="accent6">
                      <a:lumMod val="75000"/>
                    </a:schemeClr>
                  </a:solidFill>
                  <a:latin typeface="Meiryo" panose="020B0604030504040204" pitchFamily="34" charset="-128"/>
                  <a:ea typeface="Meiryo" panose="020B0604030504040204" pitchFamily="34" charset="-128"/>
                </a:rPr>
                <a:t>正解が測定される確率を上げる</a:t>
              </a:r>
              <a:endParaRPr kumimoji="1" lang="ja-JP" altLang="en-US" sz="1200" b="1">
                <a:solidFill>
                  <a:schemeClr val="accent6">
                    <a:lumMod val="75000"/>
                  </a:schemeClr>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49943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strips(upRight)">
                                      <p:cBhvr>
                                        <p:cTn id="7" dur="500"/>
                                        <p:tgtEl>
                                          <p:spTgt spid="118"/>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119"/>
                                        </p:tgtEl>
                                        <p:attrNameLst>
                                          <p:attrName>style.visibility</p:attrName>
                                        </p:attrNameLst>
                                      </p:cBhvr>
                                      <p:to>
                                        <p:strVal val="visible"/>
                                      </p:to>
                                    </p:set>
                                    <p:animEffect transition="in" filter="strips(upRight)">
                                      <p:cBhvr>
                                        <p:cTn id="11" dur="1000"/>
                                        <p:tgtEl>
                                          <p:spTgt spid="119"/>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21"/>
                                        </p:tgtEl>
                                        <p:attrNameLst>
                                          <p:attrName>style.visibility</p:attrName>
                                        </p:attrNameLst>
                                      </p:cBhvr>
                                      <p:to>
                                        <p:strVal val="visible"/>
                                      </p:to>
                                    </p:set>
                                    <p:animEffect transition="in" filter="wipe(left)">
                                      <p:cBhvr>
                                        <p:cTn id="15" dur="1000"/>
                                        <p:tgtEl>
                                          <p:spTgt spid="121"/>
                                        </p:tgtEl>
                                      </p:cBhvr>
                                    </p:animEffect>
                                  </p:childTnLst>
                                </p:cTn>
                              </p:par>
                            </p:childTnLst>
                          </p:cTn>
                        </p:par>
                        <p:par>
                          <p:cTn id="16" fill="hold">
                            <p:stCondLst>
                              <p:cond delay="2500"/>
                            </p:stCondLst>
                            <p:childTnLst>
                              <p:par>
                                <p:cTn id="17" presetID="18" presetClass="entr" presetSubtype="3" fill="hold" nodeType="afterEffect">
                                  <p:stCondLst>
                                    <p:cond delay="0"/>
                                  </p:stCondLst>
                                  <p:childTnLst>
                                    <p:set>
                                      <p:cBhvr>
                                        <p:cTn id="18" dur="1" fill="hold">
                                          <p:stCondLst>
                                            <p:cond delay="0"/>
                                          </p:stCondLst>
                                        </p:cTn>
                                        <p:tgtEl>
                                          <p:spTgt spid="120"/>
                                        </p:tgtEl>
                                        <p:attrNameLst>
                                          <p:attrName>style.visibility</p:attrName>
                                        </p:attrNameLst>
                                      </p:cBhvr>
                                      <p:to>
                                        <p:strVal val="visible"/>
                                      </p:to>
                                    </p:set>
                                    <p:animEffect transition="in" filter="strips(upRight)">
                                      <p:cBhvr>
                                        <p:cTn id="19"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2A3C51-7CB1-1760-2F01-2453549930CB}"/>
              </a:ext>
            </a:extLst>
          </p:cNvPr>
          <p:cNvSpPr>
            <a:spLocks noGrp="1"/>
          </p:cNvSpPr>
          <p:nvPr>
            <p:ph type="title"/>
          </p:nvPr>
        </p:nvSpPr>
        <p:spPr/>
        <p:txBody>
          <a:bodyPr/>
          <a:lstStyle/>
          <a:p>
            <a:r>
              <a:rPr kumimoji="1" lang="ja-JP" altLang="en-US"/>
              <a:t>注目すべき量子アルゴリズム</a:t>
            </a:r>
          </a:p>
        </p:txBody>
      </p:sp>
      <p:sp>
        <p:nvSpPr>
          <p:cNvPr id="3" name="スライド番号プレースホルダー 2">
            <a:extLst>
              <a:ext uri="{FF2B5EF4-FFF2-40B4-BE49-F238E27FC236}">
                <a16:creationId xmlns:a16="http://schemas.microsoft.com/office/drawing/2014/main" id="{FE6EB840-DD65-0563-5D21-7CE706A89403}"/>
              </a:ext>
            </a:extLst>
          </p:cNvPr>
          <p:cNvSpPr>
            <a:spLocks noGrp="1"/>
          </p:cNvSpPr>
          <p:nvPr>
            <p:ph type="sldNum" sz="quarter" idx="12"/>
          </p:nvPr>
        </p:nvSpPr>
        <p:spPr/>
        <p:txBody>
          <a:bodyPr/>
          <a:lstStyle/>
          <a:p>
            <a:fld id="{8FF8CC5D-A65D-5946-99B5-645367A967AD}" type="slidenum">
              <a:rPr kumimoji="1" lang="ja-JP" altLang="en-US" smtClean="0"/>
              <a:t>48</a:t>
            </a:fld>
            <a:endParaRPr kumimoji="1" lang="ja-JP" altLang="en-US"/>
          </a:p>
        </p:txBody>
      </p:sp>
      <p:graphicFrame>
        <p:nvGraphicFramePr>
          <p:cNvPr id="4" name="表 3">
            <a:extLst>
              <a:ext uri="{FF2B5EF4-FFF2-40B4-BE49-F238E27FC236}">
                <a16:creationId xmlns:a16="http://schemas.microsoft.com/office/drawing/2014/main" id="{4CBF424F-A59C-F996-DDC9-4E92591C11F1}"/>
              </a:ext>
            </a:extLst>
          </p:cNvPr>
          <p:cNvGraphicFramePr>
            <a:graphicFrameLocks noGrp="1"/>
          </p:cNvGraphicFramePr>
          <p:nvPr>
            <p:extLst>
              <p:ext uri="{D42A27DB-BD31-4B8C-83A1-F6EECF244321}">
                <p14:modId xmlns:p14="http://schemas.microsoft.com/office/powerpoint/2010/main" val="2689138580"/>
              </p:ext>
            </p:extLst>
          </p:nvPr>
        </p:nvGraphicFramePr>
        <p:xfrm>
          <a:off x="254993" y="1340768"/>
          <a:ext cx="8634013" cy="3856483"/>
        </p:xfrm>
        <a:graphic>
          <a:graphicData uri="http://schemas.openxmlformats.org/drawingml/2006/table">
            <a:tbl>
              <a:tblPr firstRow="1">
                <a:tableStyleId>{5C22544A-7EE6-4342-B048-85BDC9FD1C3A}</a:tableStyleId>
              </a:tblPr>
              <a:tblGrid>
                <a:gridCol w="3017389">
                  <a:extLst>
                    <a:ext uri="{9D8B030D-6E8A-4147-A177-3AD203B41FA5}">
                      <a16:colId xmlns:a16="http://schemas.microsoft.com/office/drawing/2014/main" val="4290083485"/>
                    </a:ext>
                  </a:extLst>
                </a:gridCol>
                <a:gridCol w="1296144">
                  <a:extLst>
                    <a:ext uri="{9D8B030D-6E8A-4147-A177-3AD203B41FA5}">
                      <a16:colId xmlns:a16="http://schemas.microsoft.com/office/drawing/2014/main" val="3961129301"/>
                    </a:ext>
                  </a:extLst>
                </a:gridCol>
                <a:gridCol w="2376264">
                  <a:extLst>
                    <a:ext uri="{9D8B030D-6E8A-4147-A177-3AD203B41FA5}">
                      <a16:colId xmlns:a16="http://schemas.microsoft.com/office/drawing/2014/main" val="2770755670"/>
                    </a:ext>
                  </a:extLst>
                </a:gridCol>
                <a:gridCol w="1944216">
                  <a:extLst>
                    <a:ext uri="{9D8B030D-6E8A-4147-A177-3AD203B41FA5}">
                      <a16:colId xmlns:a16="http://schemas.microsoft.com/office/drawing/2014/main" val="3777660729"/>
                    </a:ext>
                  </a:extLst>
                </a:gridCol>
              </a:tblGrid>
              <a:tr h="333357">
                <a:tc>
                  <a:txBody>
                    <a:bodyPr/>
                    <a:lstStyle/>
                    <a:p>
                      <a:pPr algn="ctr" fontAlgn="ctr"/>
                      <a:r>
                        <a:rPr lang="ja-JP" sz="1200" u="none" strike="noStrike">
                          <a:effectLst/>
                          <a:latin typeface="Meiryo" panose="020B0604030504040204" pitchFamily="34" charset="-128"/>
                          <a:ea typeface="Meiryo" panose="020B0604030504040204" pitchFamily="34" charset="-128"/>
                        </a:rPr>
                        <a:t>量子アルゴリズムの名称</a:t>
                      </a:r>
                      <a:endParaRPr lang="ja-JP" sz="1200" b="1"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nchor="ctr"/>
                </a:tc>
                <a:tc>
                  <a:txBody>
                    <a:bodyPr/>
                    <a:lstStyle/>
                    <a:p>
                      <a:pPr algn="ctr" fontAlgn="ctr"/>
                      <a:r>
                        <a:rPr lang="ja-JP" sz="1200" u="none" strike="noStrike">
                          <a:effectLst/>
                          <a:latin typeface="Meiryo" panose="020B0604030504040204" pitchFamily="34" charset="-128"/>
                          <a:ea typeface="Meiryo" panose="020B0604030504040204" pitchFamily="34" charset="-128"/>
                        </a:rPr>
                        <a:t>概要と特徴</a:t>
                      </a:r>
                      <a:endParaRPr lang="ja-JP" sz="1200" b="1"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nchor="ctr"/>
                </a:tc>
                <a:tc>
                  <a:txBody>
                    <a:bodyPr/>
                    <a:lstStyle/>
                    <a:p>
                      <a:pPr algn="ctr" fontAlgn="ctr"/>
                      <a:r>
                        <a:rPr lang="ja-JP" sz="1200" u="none" strike="noStrike">
                          <a:effectLst/>
                          <a:latin typeface="Meiryo" panose="020B0604030504040204" pitchFamily="34" charset="-128"/>
                          <a:ea typeface="Meiryo" panose="020B0604030504040204" pitchFamily="34" charset="-128"/>
                        </a:rPr>
                        <a:t>古典コンピュータに対する優位性</a:t>
                      </a:r>
                      <a:endParaRPr lang="ja-JP" sz="1200" b="1"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nchor="ctr"/>
                </a:tc>
                <a:tc>
                  <a:txBody>
                    <a:bodyPr/>
                    <a:lstStyle/>
                    <a:p>
                      <a:pPr algn="ctr" fontAlgn="ctr"/>
                      <a:r>
                        <a:rPr lang="ja-JP" sz="1200" u="none" strike="noStrike">
                          <a:effectLst/>
                          <a:latin typeface="Meiryo" panose="020B0604030504040204" pitchFamily="34" charset="-128"/>
                          <a:ea typeface="Meiryo" panose="020B0604030504040204" pitchFamily="34" charset="-128"/>
                        </a:rPr>
                        <a:t>応用例</a:t>
                      </a:r>
                      <a:endParaRPr lang="ja-JP" sz="1200" b="1"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nchor="ctr"/>
                </a:tc>
                <a:extLst>
                  <a:ext uri="{0D108BD9-81ED-4DB2-BD59-A6C34878D82A}">
                    <a16:rowId xmlns:a16="http://schemas.microsoft.com/office/drawing/2014/main" val="560943714"/>
                  </a:ext>
                </a:extLst>
              </a:tr>
              <a:tr h="698740">
                <a:tc>
                  <a:txBody>
                    <a:bodyPr/>
                    <a:lstStyle/>
                    <a:p>
                      <a:pPr algn="l" fontAlgn="ctr"/>
                      <a:r>
                        <a:rPr lang="ja-JP" sz="1200" u="none" strike="noStrike">
                          <a:effectLst/>
                          <a:latin typeface="Meiryo" panose="020B0604030504040204" pitchFamily="34" charset="-128"/>
                          <a:ea typeface="Meiryo" panose="020B0604030504040204" pitchFamily="34" charset="-128"/>
                        </a:rPr>
                        <a:t>グローバーのアルゴリズム</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nchor="ctr"/>
                </a:tc>
                <a:tc>
                  <a:txBody>
                    <a:bodyPr/>
                    <a:lstStyle/>
                    <a:p>
                      <a:pPr algn="l" fontAlgn="t"/>
                      <a:r>
                        <a:rPr lang="ja-JP" sz="1200" u="none" strike="noStrike">
                          <a:effectLst/>
                          <a:latin typeface="Meiryo" panose="020B0604030504040204" pitchFamily="34" charset="-128"/>
                          <a:ea typeface="Meiryo" panose="020B0604030504040204" pitchFamily="34" charset="-128"/>
                        </a:rPr>
                        <a:t>ある条件を満たす要素を大量のデータの中から探索するアルゴリズム</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tc>
                  <a:txBody>
                    <a:bodyPr/>
                    <a:lstStyle/>
                    <a:p>
                      <a:pPr algn="l" fontAlgn="t"/>
                      <a:r>
                        <a:rPr lang="ja-JP" sz="1200" u="none" strike="noStrike">
                          <a:effectLst/>
                          <a:latin typeface="Meiryo" panose="020B0604030504040204" pitchFamily="34" charset="-128"/>
                          <a:ea typeface="Meiryo" panose="020B0604030504040204" pitchFamily="34" charset="-128"/>
                        </a:rPr>
                        <a:t>古典コンピュータでは線形時間が必要な問題を平方根の時間で解くことができる。</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tc>
                  <a:txBody>
                    <a:bodyPr/>
                    <a:lstStyle/>
                    <a:p>
                      <a:pPr algn="l" fontAlgn="t"/>
                      <a:r>
                        <a:rPr lang="ja-JP" sz="1200" u="none" strike="noStrike">
                          <a:effectLst/>
                          <a:latin typeface="Meiryo" panose="020B0604030504040204" pitchFamily="34" charset="-128"/>
                          <a:ea typeface="Meiryo" panose="020B0604030504040204" pitchFamily="34" charset="-128"/>
                        </a:rPr>
                        <a:t>データベースや暗号解読などの探索問題</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extLst>
                  <a:ext uri="{0D108BD9-81ED-4DB2-BD59-A6C34878D82A}">
                    <a16:rowId xmlns:a16="http://schemas.microsoft.com/office/drawing/2014/main" val="3041214946"/>
                  </a:ext>
                </a:extLst>
              </a:tr>
              <a:tr h="698740">
                <a:tc>
                  <a:txBody>
                    <a:bodyPr/>
                    <a:lstStyle/>
                    <a:p>
                      <a:pPr algn="l" fontAlgn="ctr"/>
                      <a:r>
                        <a:rPr lang="en-US" sz="1200" u="none" strike="noStrike">
                          <a:effectLst/>
                          <a:latin typeface="Meiryo" panose="020B0604030504040204" pitchFamily="34" charset="-128"/>
                          <a:ea typeface="Meiryo" panose="020B0604030504040204" pitchFamily="34" charset="-128"/>
                        </a:rPr>
                        <a:t>Shorのアルゴリズム</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nchor="ctr"/>
                </a:tc>
                <a:tc>
                  <a:txBody>
                    <a:bodyPr/>
                    <a:lstStyle/>
                    <a:p>
                      <a:pPr algn="l" fontAlgn="t"/>
                      <a:r>
                        <a:rPr lang="ja-JP" sz="1200" u="none" strike="noStrike">
                          <a:effectLst/>
                          <a:latin typeface="Meiryo" panose="020B0604030504040204" pitchFamily="34" charset="-128"/>
                          <a:ea typeface="Meiryo" panose="020B0604030504040204" pitchFamily="34" charset="-128"/>
                        </a:rPr>
                        <a:t>大きな数を素因数分解するアルゴリズム</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tc>
                  <a:txBody>
                    <a:bodyPr/>
                    <a:lstStyle/>
                    <a:p>
                      <a:pPr algn="l" fontAlgn="t"/>
                      <a:r>
                        <a:rPr lang="ja-JP" sz="1200" u="none" strike="noStrike">
                          <a:effectLst/>
                          <a:latin typeface="Meiryo" panose="020B0604030504040204" pitchFamily="34" charset="-128"/>
                          <a:ea typeface="Meiryo" panose="020B0604030504040204" pitchFamily="34" charset="-128"/>
                        </a:rPr>
                        <a:t>古典コンピュータでは指数時間が必要な問題を多項式時間で解くことができる。</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tc>
                  <a:txBody>
                    <a:bodyPr/>
                    <a:lstStyle/>
                    <a:p>
                      <a:pPr algn="l" fontAlgn="t"/>
                      <a:r>
                        <a:rPr lang="ja-JP" sz="1200" u="none" strike="noStrike">
                          <a:effectLst/>
                          <a:latin typeface="Meiryo" panose="020B0604030504040204" pitchFamily="34" charset="-128"/>
                          <a:ea typeface="Meiryo" panose="020B0604030504040204" pitchFamily="34" charset="-128"/>
                        </a:rPr>
                        <a:t>RSA暗号などの公開鍵暗号を破る</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extLst>
                  <a:ext uri="{0D108BD9-81ED-4DB2-BD59-A6C34878D82A}">
                    <a16:rowId xmlns:a16="http://schemas.microsoft.com/office/drawing/2014/main" val="4224124964"/>
                  </a:ext>
                </a:extLst>
              </a:tr>
              <a:tr h="933459">
                <a:tc>
                  <a:txBody>
                    <a:bodyPr/>
                    <a:lstStyle/>
                    <a:p>
                      <a:pPr algn="l" fontAlgn="ctr"/>
                      <a:r>
                        <a:rPr lang="ja-JP" sz="1200" u="none" strike="noStrike">
                          <a:effectLst/>
                          <a:latin typeface="Meiryo" panose="020B0604030504040204" pitchFamily="34" charset="-128"/>
                          <a:ea typeface="Meiryo" panose="020B0604030504040204" pitchFamily="34" charset="-128"/>
                        </a:rPr>
                        <a:t>量子乱数生成のアルゴリズム</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nchor="ctr"/>
                </a:tc>
                <a:tc>
                  <a:txBody>
                    <a:bodyPr/>
                    <a:lstStyle/>
                    <a:p>
                      <a:pPr algn="l" fontAlgn="t"/>
                      <a:r>
                        <a:rPr lang="ja-JP" sz="1200" u="none" strike="noStrike">
                          <a:effectLst/>
                          <a:latin typeface="Meiryo" panose="020B0604030504040204" pitchFamily="34" charset="-128"/>
                          <a:ea typeface="Meiryo" panose="020B0604030504040204" pitchFamily="34" charset="-128"/>
                        </a:rPr>
                        <a:t>真にランダムなビット列を生成するアルゴリズム</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tc>
                  <a:txBody>
                    <a:bodyPr/>
                    <a:lstStyle/>
                    <a:p>
                      <a:pPr algn="l" fontAlgn="t"/>
                      <a:r>
                        <a:rPr lang="ja-JP" sz="1200" u="none" strike="noStrike">
                          <a:effectLst/>
                          <a:latin typeface="Meiryo" panose="020B0604030504040204" pitchFamily="34" charset="-128"/>
                          <a:ea typeface="Meiryo" panose="020B0604030504040204" pitchFamily="34" charset="-128"/>
                        </a:rPr>
                        <a:t>古典コンピュータでは予測可能な疑似乱数しか生成できないが、量子コンピュータでは不確定性原理を利用して予測不可能な真の乱数を生成できる。</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tc>
                  <a:txBody>
                    <a:bodyPr/>
                    <a:lstStyle/>
                    <a:p>
                      <a:pPr algn="l" fontAlgn="t"/>
                      <a:r>
                        <a:rPr lang="ja-JP" sz="1200" u="none" strike="noStrike">
                          <a:effectLst/>
                          <a:latin typeface="Meiryo" panose="020B0604030504040204" pitchFamily="34" charset="-128"/>
                          <a:ea typeface="Meiryo" panose="020B0604030504040204" pitchFamily="34" charset="-128"/>
                        </a:rPr>
                        <a:t>セキュリティや暗号化などに応用</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extLst>
                  <a:ext uri="{0D108BD9-81ED-4DB2-BD59-A6C34878D82A}">
                    <a16:rowId xmlns:a16="http://schemas.microsoft.com/office/drawing/2014/main" val="3211012719"/>
                  </a:ext>
                </a:extLst>
              </a:tr>
              <a:tr h="1152128">
                <a:tc>
                  <a:txBody>
                    <a:bodyPr/>
                    <a:lstStyle/>
                    <a:p>
                      <a:pPr algn="l" fontAlgn="ctr"/>
                      <a:r>
                        <a:rPr lang="ja-JP" sz="1200" u="none" strike="noStrike">
                          <a:effectLst/>
                          <a:latin typeface="Meiryo" panose="020B0604030504040204" pitchFamily="34" charset="-128"/>
                          <a:ea typeface="Meiryo" panose="020B0604030504040204" pitchFamily="34" charset="-128"/>
                        </a:rPr>
                        <a:t>量子化学シミュレーションのアルゴリズム</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nchor="ctr"/>
                </a:tc>
                <a:tc>
                  <a:txBody>
                    <a:bodyPr/>
                    <a:lstStyle/>
                    <a:p>
                      <a:pPr algn="l" fontAlgn="t"/>
                      <a:r>
                        <a:rPr lang="en-US" sz="1200" u="none" strike="noStrike">
                          <a:effectLst/>
                          <a:latin typeface="Meiryo" panose="020B0604030504040204" pitchFamily="34" charset="-128"/>
                          <a:ea typeface="Meiryo" panose="020B0604030504040204" pitchFamily="34" charset="-128"/>
                        </a:rPr>
                        <a:t>分子や原子の電子状態や化学反応をシミュレートするアルゴリズム</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tc>
                  <a:txBody>
                    <a:bodyPr/>
                    <a:lstStyle/>
                    <a:p>
                      <a:pPr algn="l" fontAlgn="t"/>
                      <a:r>
                        <a:rPr lang="ja-JP" sz="1200" u="none" strike="noStrike">
                          <a:effectLst/>
                          <a:latin typeface="Meiryo" panose="020B0604030504040204" pitchFamily="34" charset="-128"/>
                          <a:ea typeface="Meiryo" panose="020B0604030504040204" pitchFamily="34" charset="-128"/>
                        </a:rPr>
                        <a:t>古典コンピュータでは計算負荷やメモリ容量の制約から高精度のシミュレーションが困難だが、量子コンピュータでは自然界の物理法則を直接利用して効率的にシミュレートできる。</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tc>
                  <a:txBody>
                    <a:bodyPr/>
                    <a:lstStyle/>
                    <a:p>
                      <a:pPr algn="l" fontAlgn="t"/>
                      <a:r>
                        <a:rPr lang="ja-JP" sz="1200" u="none" strike="noStrike">
                          <a:effectLst/>
                          <a:latin typeface="Meiryo" panose="020B0604030504040204" pitchFamily="34" charset="-128"/>
                          <a:ea typeface="Meiryo" panose="020B0604030504040204" pitchFamily="34" charset="-128"/>
                        </a:rPr>
                        <a:t>新薬開発や触媒設計などに応用</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extLst>
                  <a:ext uri="{0D108BD9-81ED-4DB2-BD59-A6C34878D82A}">
                    <a16:rowId xmlns:a16="http://schemas.microsoft.com/office/drawing/2014/main" val="3061293634"/>
                  </a:ext>
                </a:extLst>
              </a:tr>
            </a:tbl>
          </a:graphicData>
        </a:graphic>
      </p:graphicFrame>
    </p:spTree>
    <p:extLst>
      <p:ext uri="{BB962C8B-B14F-4D97-AF65-F5344CB8AC3E}">
        <p14:creationId xmlns:p14="http://schemas.microsoft.com/office/powerpoint/2010/main" val="40141753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0BE6B6-59AE-F146-C4BC-0E7A827259BD}"/>
              </a:ext>
            </a:extLst>
          </p:cNvPr>
          <p:cNvSpPr>
            <a:spLocks noGrp="1"/>
          </p:cNvSpPr>
          <p:nvPr>
            <p:ph type="title"/>
          </p:nvPr>
        </p:nvSpPr>
        <p:spPr/>
        <p:txBody>
          <a:bodyPr/>
          <a:lstStyle/>
          <a:p>
            <a:r>
              <a:rPr kumimoji="1" lang="ja-JP" altLang="en-US"/>
              <a:t>古典コンピュータと量子コンピュータの役割分担</a:t>
            </a:r>
          </a:p>
        </p:txBody>
      </p:sp>
      <p:sp>
        <p:nvSpPr>
          <p:cNvPr id="3" name="スライド番号プレースホルダー 2">
            <a:extLst>
              <a:ext uri="{FF2B5EF4-FFF2-40B4-BE49-F238E27FC236}">
                <a16:creationId xmlns:a16="http://schemas.microsoft.com/office/drawing/2014/main" id="{7C6D1EAD-CE7E-4228-C5A3-131F0CD4C1B7}"/>
              </a:ext>
            </a:extLst>
          </p:cNvPr>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sp>
        <p:nvSpPr>
          <p:cNvPr id="5" name="テキスト ボックス 4">
            <a:extLst>
              <a:ext uri="{FF2B5EF4-FFF2-40B4-BE49-F238E27FC236}">
                <a16:creationId xmlns:a16="http://schemas.microsoft.com/office/drawing/2014/main" id="{CBC5264C-5230-7FE0-B4F6-FC81E30322CD}"/>
              </a:ext>
            </a:extLst>
          </p:cNvPr>
          <p:cNvSpPr txBox="1"/>
          <p:nvPr/>
        </p:nvSpPr>
        <p:spPr>
          <a:xfrm>
            <a:off x="432853" y="3190324"/>
            <a:ext cx="8278294" cy="3046988"/>
          </a:xfrm>
          <a:prstGeom prst="rect">
            <a:avLst/>
          </a:prstGeom>
          <a:noFill/>
        </p:spPr>
        <p:txBody>
          <a:bodyPr wrap="square">
            <a:spAutoFit/>
          </a:bodyPr>
          <a:lstStyle/>
          <a:p>
            <a:pPr algn="just"/>
            <a:r>
              <a:rPr lang="ja-JP" altLang="ja-JP" sz="1600" b="1" kern="100">
                <a:effectLst/>
                <a:latin typeface="Meiryo" panose="020B0604030504040204" pitchFamily="34" charset="-128"/>
                <a:ea typeface="Meiryo" panose="020B0604030504040204" pitchFamily="34" charset="-128"/>
                <a:cs typeface="Times New Roman" panose="02020603050405020304" pitchFamily="18" charset="0"/>
              </a:rPr>
              <a:t>量子コンピュータ</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a:t>
            </a: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特定の数学的問題や最適化問題</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など</a:t>
            </a: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を高速に解決する</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a:t>
            </a:r>
            <a:endParaRPr lang="en-US" altLang="ja-JP" sz="1600" kern="100" dirty="0">
              <a:effectLst/>
              <a:latin typeface="Meiryo" panose="020B0604030504040204" pitchFamily="34" charset="-128"/>
              <a:ea typeface="Meiryo" panose="020B0604030504040204" pitchFamily="34" charset="-128"/>
              <a:cs typeface="Times New Roman" panose="02020603050405020304" pitchFamily="18" charset="0"/>
            </a:endParaRPr>
          </a:p>
          <a:p>
            <a:pPr algn="just"/>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例えば、素因数分解やグラフ理論問題など</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a:t>
            </a:r>
            <a:endParaRPr lang="en-US" altLang="ja-JP" sz="1600" kern="100" dirty="0">
              <a:effectLst/>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1600" kern="100">
              <a:effectLst/>
              <a:latin typeface="Meiryo" panose="020B0604030504040204" pitchFamily="34" charset="-128"/>
              <a:ea typeface="Meiryo" panose="020B0604030504040204" pitchFamily="34" charset="-128"/>
              <a:cs typeface="Times New Roman" panose="02020603050405020304" pitchFamily="18" charset="0"/>
            </a:endParaRPr>
          </a:p>
          <a:p>
            <a:pPr algn="just"/>
            <a:r>
              <a:rPr lang="ja-JP" altLang="ja-JP" sz="1600" b="1" kern="100">
                <a:effectLst/>
                <a:latin typeface="Meiryo" panose="020B0604030504040204" pitchFamily="34" charset="-128"/>
                <a:ea typeface="Meiryo" panose="020B0604030504040204" pitchFamily="34" charset="-128"/>
                <a:cs typeface="Times New Roman" panose="02020603050405020304" pitchFamily="18" charset="0"/>
              </a:rPr>
              <a:t>古典コンピュータ</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a:t>
            </a: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量子コンピュータが得意としない一般的なタスクを担当する。</a:t>
            </a:r>
            <a:endParaRPr lang="en-US" altLang="ja-JP" sz="1600" kern="100" dirty="0">
              <a:effectLst/>
              <a:latin typeface="Meiryo" panose="020B0604030504040204" pitchFamily="34" charset="-128"/>
              <a:ea typeface="Meiryo" panose="020B0604030504040204" pitchFamily="34" charset="-128"/>
              <a:cs typeface="Times New Roman" panose="02020603050405020304" pitchFamily="18" charset="0"/>
            </a:endParaRPr>
          </a:p>
          <a:p>
            <a:pPr algn="just"/>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例えば、ビジネスアプリケーション、データベース、ウェブサービス、モバイルアプリケーション、ゲームなど</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a:t>
            </a:r>
            <a:endParaRPr lang="en-US" altLang="ja-JP" sz="1600" kern="100" dirty="0">
              <a:effectLst/>
              <a:latin typeface="Meiryo" panose="020B0604030504040204" pitchFamily="34" charset="-128"/>
              <a:ea typeface="Meiryo" panose="020B0604030504040204" pitchFamily="34" charset="-128"/>
              <a:cs typeface="Times New Roman" panose="02020603050405020304" pitchFamily="18" charset="0"/>
            </a:endParaRPr>
          </a:p>
          <a:p>
            <a:pPr algn="just"/>
            <a:endParaRPr lang="en-US" altLang="ja-JP" sz="1600" kern="100" dirty="0">
              <a:latin typeface="Meiryo" panose="020B0604030504040204" pitchFamily="34" charset="-128"/>
              <a:ea typeface="Meiryo" panose="020B0604030504040204" pitchFamily="34" charset="-128"/>
              <a:cs typeface="Times New Roman" panose="02020603050405020304" pitchFamily="18" charset="0"/>
            </a:endParaRPr>
          </a:p>
          <a:p>
            <a:pPr algn="just"/>
            <a:r>
              <a:rPr lang="ja-JP" altLang="ja-JP" sz="1600" b="1" kern="100">
                <a:effectLst/>
                <a:latin typeface="Meiryo" panose="020B0604030504040204" pitchFamily="34" charset="-128"/>
                <a:ea typeface="Meiryo" panose="020B0604030504040204" pitchFamily="34" charset="-128"/>
                <a:cs typeface="Times New Roman" panose="02020603050405020304" pitchFamily="18" charset="0"/>
              </a:rPr>
              <a:t>量子コンピュータと古典コンピュータ</a:t>
            </a:r>
            <a:r>
              <a:rPr lang="ja-JP" altLang="en-US" sz="1600" b="1" kern="100">
                <a:latin typeface="Meiryo" panose="020B0604030504040204" pitchFamily="34" charset="-128"/>
                <a:ea typeface="Meiryo" panose="020B0604030504040204" pitchFamily="34" charset="-128"/>
                <a:cs typeface="Times New Roman" panose="02020603050405020304" pitchFamily="18" charset="0"/>
              </a:rPr>
              <a:t>の組合せ</a:t>
            </a:r>
            <a:r>
              <a:rPr lang="ja-JP" altLang="en-US" sz="1600" kern="100">
                <a:latin typeface="Meiryo" panose="020B0604030504040204" pitchFamily="34" charset="-128"/>
                <a:ea typeface="Meiryo" panose="020B0604030504040204" pitchFamily="34" charset="-128"/>
                <a:cs typeface="Times New Roman" panose="02020603050405020304" pitchFamily="18" charset="0"/>
              </a:rPr>
              <a:t>：</a:t>
            </a: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量子コンピュータが得意とする問題を解決するために、古典コンピュータが前処理や後処理を担当する。</a:t>
            </a:r>
            <a:endParaRPr lang="en-US" altLang="ja-JP" sz="1600" kern="100" dirty="0">
              <a:effectLst/>
              <a:latin typeface="Meiryo" panose="020B0604030504040204" pitchFamily="34" charset="-128"/>
              <a:ea typeface="Meiryo" panose="020B0604030504040204" pitchFamily="34" charset="-128"/>
              <a:cs typeface="Times New Roman" panose="02020603050405020304" pitchFamily="18" charset="0"/>
            </a:endParaRPr>
          </a:p>
          <a:p>
            <a:pPr algn="just"/>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例えば、量子コンピュータが化学反応のシミュレーションを行う場合、古典コンピュータが量子コンピュータに与える入力を準備</a:t>
            </a:r>
            <a:r>
              <a:rPr lang="ja-JP" altLang="en-US" sz="1600" kern="100">
                <a:latin typeface="Meiryo" panose="020B0604030504040204" pitchFamily="34" charset="-128"/>
                <a:ea typeface="Meiryo" panose="020B0604030504040204" pitchFamily="34" charset="-128"/>
                <a:cs typeface="Times New Roman" panose="02020603050405020304" pitchFamily="18" charset="0"/>
              </a:rPr>
              <a:t>し、量子コンピュータの計算結果を分かりやすく図表化して表示する。</a:t>
            </a:r>
            <a:endParaRPr lang="ja-JP" altLang="ja-JP" sz="1600" kern="100">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6" name="正方形/長方形 5">
            <a:extLst>
              <a:ext uri="{FF2B5EF4-FFF2-40B4-BE49-F238E27FC236}">
                <a16:creationId xmlns:a16="http://schemas.microsoft.com/office/drawing/2014/main" id="{ABDDC423-2DC1-798B-EA0C-CB12A484399D}"/>
              </a:ext>
            </a:extLst>
          </p:cNvPr>
          <p:cNvSpPr/>
          <p:nvPr/>
        </p:nvSpPr>
        <p:spPr>
          <a:xfrm>
            <a:off x="3203848" y="1173181"/>
            <a:ext cx="2736304" cy="15130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59A8BB43-6F00-1676-0E3C-009C4BC8E8A1}"/>
              </a:ext>
            </a:extLst>
          </p:cNvPr>
          <p:cNvSpPr/>
          <p:nvPr/>
        </p:nvSpPr>
        <p:spPr>
          <a:xfrm>
            <a:off x="611560" y="1173181"/>
            <a:ext cx="1944216" cy="151308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12748C26-768B-A0C8-2901-86B7B758F96D}"/>
              </a:ext>
            </a:extLst>
          </p:cNvPr>
          <p:cNvSpPr/>
          <p:nvPr/>
        </p:nvSpPr>
        <p:spPr>
          <a:xfrm>
            <a:off x="6588224" y="1173181"/>
            <a:ext cx="1944216" cy="151308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4F8B38ED-0E2C-53F9-C7BE-E30C7A38E029}"/>
              </a:ext>
            </a:extLst>
          </p:cNvPr>
          <p:cNvSpPr txBox="1"/>
          <p:nvPr/>
        </p:nvSpPr>
        <p:spPr>
          <a:xfrm>
            <a:off x="1062831" y="1834887"/>
            <a:ext cx="1041674"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前処理</a:t>
            </a:r>
          </a:p>
        </p:txBody>
      </p:sp>
      <p:sp>
        <p:nvSpPr>
          <p:cNvPr id="10" name="テキスト ボックス 9">
            <a:extLst>
              <a:ext uri="{FF2B5EF4-FFF2-40B4-BE49-F238E27FC236}">
                <a16:creationId xmlns:a16="http://schemas.microsoft.com/office/drawing/2014/main" id="{2C4D3A35-B659-B023-7A82-6C8AC5185030}"/>
              </a:ext>
            </a:extLst>
          </p:cNvPr>
          <p:cNvSpPr txBox="1"/>
          <p:nvPr/>
        </p:nvSpPr>
        <p:spPr>
          <a:xfrm>
            <a:off x="629764" y="2182212"/>
            <a:ext cx="1926012"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入力データの準備</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D1A4F63E-3359-EF17-4E44-540B8F4FC732}"/>
              </a:ext>
            </a:extLst>
          </p:cNvPr>
          <p:cNvSpPr txBox="1"/>
          <p:nvPr/>
        </p:nvSpPr>
        <p:spPr>
          <a:xfrm>
            <a:off x="7012707" y="1836109"/>
            <a:ext cx="1041674"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後処理</a:t>
            </a:r>
          </a:p>
        </p:txBody>
      </p:sp>
      <p:sp>
        <p:nvSpPr>
          <p:cNvPr id="14" name="テキスト ボックス 13">
            <a:extLst>
              <a:ext uri="{FF2B5EF4-FFF2-40B4-BE49-F238E27FC236}">
                <a16:creationId xmlns:a16="http://schemas.microsoft.com/office/drawing/2014/main" id="{ACA18003-E12B-A1E1-D0A1-7CE61B75184C}"/>
              </a:ext>
            </a:extLst>
          </p:cNvPr>
          <p:cNvSpPr txBox="1"/>
          <p:nvPr/>
        </p:nvSpPr>
        <p:spPr>
          <a:xfrm>
            <a:off x="6579640" y="2183434"/>
            <a:ext cx="1926012"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計算結果の図表化</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06D2550E-EFD3-2F52-8A73-1FD51FB02C64}"/>
              </a:ext>
            </a:extLst>
          </p:cNvPr>
          <p:cNvSpPr txBox="1"/>
          <p:nvPr/>
        </p:nvSpPr>
        <p:spPr>
          <a:xfrm>
            <a:off x="3276772" y="1843986"/>
            <a:ext cx="2590455" cy="584775"/>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量子コンピュータが</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得意とする計算処理</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519406A3-9C37-9427-C6A3-E931C68D2D29}"/>
              </a:ext>
            </a:extLst>
          </p:cNvPr>
          <p:cNvSpPr txBox="1"/>
          <p:nvPr/>
        </p:nvSpPr>
        <p:spPr>
          <a:xfrm>
            <a:off x="611560" y="1370379"/>
            <a:ext cx="1944216" cy="307777"/>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古典コンピュータ</a:t>
            </a:r>
          </a:p>
        </p:txBody>
      </p:sp>
      <p:sp>
        <p:nvSpPr>
          <p:cNvPr id="17" name="テキスト ボックス 16">
            <a:extLst>
              <a:ext uri="{FF2B5EF4-FFF2-40B4-BE49-F238E27FC236}">
                <a16:creationId xmlns:a16="http://schemas.microsoft.com/office/drawing/2014/main" id="{61A79DE1-FB31-430F-0167-C0B5105921A5}"/>
              </a:ext>
            </a:extLst>
          </p:cNvPr>
          <p:cNvSpPr txBox="1"/>
          <p:nvPr/>
        </p:nvSpPr>
        <p:spPr>
          <a:xfrm>
            <a:off x="6570538" y="1362502"/>
            <a:ext cx="1944216" cy="307777"/>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古典コンピュータ</a:t>
            </a:r>
          </a:p>
        </p:txBody>
      </p:sp>
      <p:sp>
        <p:nvSpPr>
          <p:cNvPr id="18" name="テキスト ボックス 17">
            <a:extLst>
              <a:ext uri="{FF2B5EF4-FFF2-40B4-BE49-F238E27FC236}">
                <a16:creationId xmlns:a16="http://schemas.microsoft.com/office/drawing/2014/main" id="{EA2F8EF1-E0E0-B64D-AD3C-FF42D637FD3A}"/>
              </a:ext>
            </a:extLst>
          </p:cNvPr>
          <p:cNvSpPr txBox="1"/>
          <p:nvPr/>
        </p:nvSpPr>
        <p:spPr>
          <a:xfrm>
            <a:off x="3599892" y="1362747"/>
            <a:ext cx="1944216" cy="307777"/>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量子コンピュータ</a:t>
            </a:r>
          </a:p>
        </p:txBody>
      </p:sp>
      <p:sp>
        <p:nvSpPr>
          <p:cNvPr id="19" name="右矢印 18">
            <a:extLst>
              <a:ext uri="{FF2B5EF4-FFF2-40B4-BE49-F238E27FC236}">
                <a16:creationId xmlns:a16="http://schemas.microsoft.com/office/drawing/2014/main" id="{A089AB34-B7FF-AA79-2151-236F72366120}"/>
              </a:ext>
            </a:extLst>
          </p:cNvPr>
          <p:cNvSpPr/>
          <p:nvPr/>
        </p:nvSpPr>
        <p:spPr>
          <a:xfrm>
            <a:off x="2659884" y="1678156"/>
            <a:ext cx="432048" cy="51193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右矢印 19">
            <a:extLst>
              <a:ext uri="{FF2B5EF4-FFF2-40B4-BE49-F238E27FC236}">
                <a16:creationId xmlns:a16="http://schemas.microsoft.com/office/drawing/2014/main" id="{5DFDF28A-6615-A5EF-BC76-69994CB45F41}"/>
              </a:ext>
            </a:extLst>
          </p:cNvPr>
          <p:cNvSpPr/>
          <p:nvPr/>
        </p:nvSpPr>
        <p:spPr>
          <a:xfrm>
            <a:off x="6047126" y="1678156"/>
            <a:ext cx="432048" cy="51193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646590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正方形/長方形 222">
            <a:extLst>
              <a:ext uri="{FF2B5EF4-FFF2-40B4-BE49-F238E27FC236}">
                <a16:creationId xmlns:a16="http://schemas.microsoft.com/office/drawing/2014/main" id="{CBA86EAC-0A28-B2E5-AC5C-3056F52DF0A6}"/>
              </a:ext>
            </a:extLst>
          </p:cNvPr>
          <p:cNvSpPr/>
          <p:nvPr/>
        </p:nvSpPr>
        <p:spPr>
          <a:xfrm>
            <a:off x="427345" y="1544422"/>
            <a:ext cx="922776" cy="227641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正方形/長方形 223">
            <a:extLst>
              <a:ext uri="{FF2B5EF4-FFF2-40B4-BE49-F238E27FC236}">
                <a16:creationId xmlns:a16="http://schemas.microsoft.com/office/drawing/2014/main" id="{E8728387-EC99-5D9F-6F61-DA8D1F9B486D}"/>
              </a:ext>
            </a:extLst>
          </p:cNvPr>
          <p:cNvSpPr/>
          <p:nvPr/>
        </p:nvSpPr>
        <p:spPr>
          <a:xfrm>
            <a:off x="1694250" y="1544423"/>
            <a:ext cx="922776" cy="2276415"/>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511DB38-159F-52C7-CB1A-3297C410D62C}"/>
              </a:ext>
            </a:extLst>
          </p:cNvPr>
          <p:cNvSpPr>
            <a:spLocks noGrp="1"/>
          </p:cNvSpPr>
          <p:nvPr>
            <p:ph type="title"/>
          </p:nvPr>
        </p:nvSpPr>
        <p:spPr/>
        <p:txBody>
          <a:bodyPr/>
          <a:lstStyle/>
          <a:p>
            <a:r>
              <a:rPr kumimoji="1" lang="ja-JP" altLang="en-US"/>
              <a:t>ビットによる計算や画像表現</a:t>
            </a:r>
          </a:p>
        </p:txBody>
      </p:sp>
      <p:sp>
        <p:nvSpPr>
          <p:cNvPr id="3" name="スライド番号プレースホルダー 2">
            <a:extLst>
              <a:ext uri="{FF2B5EF4-FFF2-40B4-BE49-F238E27FC236}">
                <a16:creationId xmlns:a16="http://schemas.microsoft.com/office/drawing/2014/main" id="{E0943DC0-A250-A112-7137-60B44C754948}"/>
              </a:ext>
            </a:extLst>
          </p:cNvPr>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sp>
        <p:nvSpPr>
          <p:cNvPr id="96" name="テキスト ボックス 95">
            <a:extLst>
              <a:ext uri="{FF2B5EF4-FFF2-40B4-BE49-F238E27FC236}">
                <a16:creationId xmlns:a16="http://schemas.microsoft.com/office/drawing/2014/main" id="{EF0221BF-A647-EDB9-A48B-9F598A77A00F}"/>
              </a:ext>
            </a:extLst>
          </p:cNvPr>
          <p:cNvSpPr txBox="1"/>
          <p:nvPr/>
        </p:nvSpPr>
        <p:spPr>
          <a:xfrm>
            <a:off x="735174" y="1886772"/>
            <a:ext cx="288862" cy="1569660"/>
          </a:xfrm>
          <a:prstGeom prst="rect">
            <a:avLst/>
          </a:prstGeom>
          <a:noFill/>
        </p:spPr>
        <p:txBody>
          <a:bodyPr wrap="none" rtlCol="0">
            <a:spAutoFit/>
          </a:bodyPr>
          <a:lstStyle/>
          <a:p>
            <a:r>
              <a:rPr kumimoji="1" lang="en-US" altLang="ja-JP" sz="1600" dirty="0"/>
              <a:t>0</a:t>
            </a:r>
          </a:p>
          <a:p>
            <a:r>
              <a:rPr lang="en-US" altLang="ja-JP" sz="1600" dirty="0"/>
              <a:t>1</a:t>
            </a:r>
          </a:p>
          <a:p>
            <a:r>
              <a:rPr kumimoji="1" lang="en-US" altLang="ja-JP" sz="1600" dirty="0"/>
              <a:t>2</a:t>
            </a:r>
          </a:p>
          <a:p>
            <a:r>
              <a:rPr lang="en-US" altLang="ja-JP" sz="1600" dirty="0"/>
              <a:t>3</a:t>
            </a:r>
          </a:p>
          <a:p>
            <a:r>
              <a:rPr kumimoji="1" lang="en-US" altLang="ja-JP" sz="1600" dirty="0"/>
              <a:t>4</a:t>
            </a:r>
          </a:p>
          <a:p>
            <a:r>
              <a:rPr lang="en-US" altLang="ja-JP" sz="1600" dirty="0"/>
              <a:t>5</a:t>
            </a:r>
            <a:endParaRPr kumimoji="1" lang="ja-JP" altLang="en-US" sz="1600"/>
          </a:p>
        </p:txBody>
      </p:sp>
      <p:sp>
        <p:nvSpPr>
          <p:cNvPr id="97" name="テキスト ボックス 96">
            <a:extLst>
              <a:ext uri="{FF2B5EF4-FFF2-40B4-BE49-F238E27FC236}">
                <a16:creationId xmlns:a16="http://schemas.microsoft.com/office/drawing/2014/main" id="{AAED1C6C-A1A4-07AF-A852-96DF97BF7B87}"/>
              </a:ext>
            </a:extLst>
          </p:cNvPr>
          <p:cNvSpPr txBox="1"/>
          <p:nvPr/>
        </p:nvSpPr>
        <p:spPr>
          <a:xfrm>
            <a:off x="1871150" y="1888188"/>
            <a:ext cx="497251" cy="1569660"/>
          </a:xfrm>
          <a:prstGeom prst="rect">
            <a:avLst/>
          </a:prstGeom>
          <a:noFill/>
        </p:spPr>
        <p:txBody>
          <a:bodyPr wrap="none" rtlCol="0">
            <a:spAutoFit/>
          </a:bodyPr>
          <a:lstStyle/>
          <a:p>
            <a:pPr algn="ctr"/>
            <a:r>
              <a:rPr kumimoji="1" lang="en-US" altLang="ja-JP" sz="1600" dirty="0"/>
              <a:t>0</a:t>
            </a:r>
          </a:p>
          <a:p>
            <a:pPr algn="ctr"/>
            <a:r>
              <a:rPr lang="en-US" altLang="ja-JP" sz="1600" dirty="0"/>
              <a:t>1</a:t>
            </a:r>
          </a:p>
          <a:p>
            <a:pPr algn="ctr"/>
            <a:r>
              <a:rPr kumimoji="1" lang="en-US" altLang="ja-JP" sz="1600" dirty="0"/>
              <a:t>10</a:t>
            </a:r>
          </a:p>
          <a:p>
            <a:pPr algn="ctr"/>
            <a:r>
              <a:rPr lang="en-US" altLang="ja-JP" sz="1600" dirty="0"/>
              <a:t>11</a:t>
            </a:r>
          </a:p>
          <a:p>
            <a:pPr algn="ctr"/>
            <a:r>
              <a:rPr kumimoji="1" lang="en-US" altLang="ja-JP" sz="1600" dirty="0"/>
              <a:t>100</a:t>
            </a:r>
          </a:p>
          <a:p>
            <a:pPr algn="ctr"/>
            <a:r>
              <a:rPr lang="en-US" altLang="ja-JP" sz="1600" dirty="0"/>
              <a:t>101</a:t>
            </a:r>
            <a:endParaRPr kumimoji="1" lang="ja-JP" altLang="en-US" sz="1600"/>
          </a:p>
        </p:txBody>
      </p:sp>
      <p:sp>
        <p:nvSpPr>
          <p:cNvPr id="221" name="テキスト ボックス 220">
            <a:extLst>
              <a:ext uri="{FF2B5EF4-FFF2-40B4-BE49-F238E27FC236}">
                <a16:creationId xmlns:a16="http://schemas.microsoft.com/office/drawing/2014/main" id="{18F24F06-20EA-A4D8-2313-9727E39ED9C6}"/>
              </a:ext>
            </a:extLst>
          </p:cNvPr>
          <p:cNvSpPr txBox="1"/>
          <p:nvPr/>
        </p:nvSpPr>
        <p:spPr>
          <a:xfrm>
            <a:off x="427345" y="3425149"/>
            <a:ext cx="922776" cy="338554"/>
          </a:xfrm>
          <a:prstGeom prst="rect">
            <a:avLst/>
          </a:prstGeom>
          <a:noFill/>
        </p:spPr>
        <p:txBody>
          <a:bodyPr wrap="square" rtlCol="0">
            <a:spAutoFit/>
          </a:bodyPr>
          <a:lstStyle/>
          <a:p>
            <a:pPr algn="ctr"/>
            <a:r>
              <a:rPr kumimoji="1" lang="en-US" altLang="ja-JP" sz="1600" dirty="0"/>
              <a:t>1+3=4</a:t>
            </a:r>
            <a:endParaRPr kumimoji="1" lang="ja-JP" altLang="en-US" sz="1600"/>
          </a:p>
        </p:txBody>
      </p:sp>
      <p:sp>
        <p:nvSpPr>
          <p:cNvPr id="222" name="テキスト ボックス 221">
            <a:extLst>
              <a:ext uri="{FF2B5EF4-FFF2-40B4-BE49-F238E27FC236}">
                <a16:creationId xmlns:a16="http://schemas.microsoft.com/office/drawing/2014/main" id="{E088E409-BC2E-8C89-92FF-184B8C6246E8}"/>
              </a:ext>
            </a:extLst>
          </p:cNvPr>
          <p:cNvSpPr txBox="1"/>
          <p:nvPr/>
        </p:nvSpPr>
        <p:spPr>
          <a:xfrm>
            <a:off x="1651922" y="3438338"/>
            <a:ext cx="1019976" cy="338554"/>
          </a:xfrm>
          <a:prstGeom prst="rect">
            <a:avLst/>
          </a:prstGeom>
          <a:noFill/>
        </p:spPr>
        <p:txBody>
          <a:bodyPr wrap="square" rtlCol="0">
            <a:spAutoFit/>
          </a:bodyPr>
          <a:lstStyle/>
          <a:p>
            <a:pPr algn="ctr"/>
            <a:r>
              <a:rPr kumimoji="1" lang="en-US" altLang="ja-JP" sz="1600" dirty="0"/>
              <a:t>1+11=100</a:t>
            </a:r>
            <a:endParaRPr kumimoji="1" lang="ja-JP" altLang="en-US" sz="1600"/>
          </a:p>
        </p:txBody>
      </p:sp>
      <p:sp>
        <p:nvSpPr>
          <p:cNvPr id="241" name="右矢印 240">
            <a:extLst>
              <a:ext uri="{FF2B5EF4-FFF2-40B4-BE49-F238E27FC236}">
                <a16:creationId xmlns:a16="http://schemas.microsoft.com/office/drawing/2014/main" id="{94FBD577-5BBE-A94D-36F7-4CE465C1DFA6}"/>
              </a:ext>
            </a:extLst>
          </p:cNvPr>
          <p:cNvSpPr/>
          <p:nvPr/>
        </p:nvSpPr>
        <p:spPr>
          <a:xfrm>
            <a:off x="1423475" y="2386456"/>
            <a:ext cx="204160" cy="592345"/>
          </a:xfrm>
          <a:prstGeom prst="right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48" name="グループ化 247">
            <a:extLst>
              <a:ext uri="{FF2B5EF4-FFF2-40B4-BE49-F238E27FC236}">
                <a16:creationId xmlns:a16="http://schemas.microsoft.com/office/drawing/2014/main" id="{7C9788A9-7F1C-D1B0-D0D1-F745ED1FAF27}"/>
              </a:ext>
            </a:extLst>
          </p:cNvPr>
          <p:cNvGrpSpPr/>
          <p:nvPr/>
        </p:nvGrpSpPr>
        <p:grpSpPr>
          <a:xfrm>
            <a:off x="427346" y="4788148"/>
            <a:ext cx="2186140" cy="1377156"/>
            <a:chOff x="427346" y="4788148"/>
            <a:chExt cx="2186140" cy="1377156"/>
          </a:xfrm>
        </p:grpSpPr>
        <p:sp>
          <p:nvSpPr>
            <p:cNvPr id="99" name="正方形/長方形 98">
              <a:extLst>
                <a:ext uri="{FF2B5EF4-FFF2-40B4-BE49-F238E27FC236}">
                  <a16:creationId xmlns:a16="http://schemas.microsoft.com/office/drawing/2014/main" id="{ECBAFAFC-75CC-C1A6-6559-BD79C2108F3D}"/>
                </a:ext>
              </a:extLst>
            </p:cNvPr>
            <p:cNvSpPr/>
            <p:nvPr/>
          </p:nvSpPr>
          <p:spPr>
            <a:xfrm>
              <a:off x="427346" y="4790699"/>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a:extLst>
                <a:ext uri="{FF2B5EF4-FFF2-40B4-BE49-F238E27FC236}">
                  <a16:creationId xmlns:a16="http://schemas.microsoft.com/office/drawing/2014/main" id="{456C13E1-3AFC-2B50-F72F-815C4C2E1CD7}"/>
                </a:ext>
              </a:extLst>
            </p:cNvPr>
            <p:cNvSpPr/>
            <p:nvPr/>
          </p:nvSpPr>
          <p:spPr>
            <a:xfrm>
              <a:off x="427346" y="4964714"/>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正方形/長方形 100">
              <a:extLst>
                <a:ext uri="{FF2B5EF4-FFF2-40B4-BE49-F238E27FC236}">
                  <a16:creationId xmlns:a16="http://schemas.microsoft.com/office/drawing/2014/main" id="{2BE72DF6-A036-C363-7976-FDA61C5CCA64}"/>
                </a:ext>
              </a:extLst>
            </p:cNvPr>
            <p:cNvSpPr/>
            <p:nvPr/>
          </p:nvSpPr>
          <p:spPr>
            <a:xfrm>
              <a:off x="427346" y="513047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F96D46CE-6952-3299-F365-D8C809A2B597}"/>
                </a:ext>
              </a:extLst>
            </p:cNvPr>
            <p:cNvSpPr/>
            <p:nvPr/>
          </p:nvSpPr>
          <p:spPr>
            <a:xfrm>
              <a:off x="427346" y="5300613"/>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EF6D577F-232C-8340-3C18-E7018E6DC50C}"/>
                </a:ext>
              </a:extLst>
            </p:cNvPr>
            <p:cNvSpPr/>
            <p:nvPr/>
          </p:nvSpPr>
          <p:spPr>
            <a:xfrm>
              <a:off x="427346" y="547470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13BA51A5-BDAD-9CAC-C672-9CD57641CA64}"/>
                </a:ext>
              </a:extLst>
            </p:cNvPr>
            <p:cNvSpPr/>
            <p:nvPr/>
          </p:nvSpPr>
          <p:spPr>
            <a:xfrm>
              <a:off x="427346" y="564484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正方形/長方形 104">
              <a:extLst>
                <a:ext uri="{FF2B5EF4-FFF2-40B4-BE49-F238E27FC236}">
                  <a16:creationId xmlns:a16="http://schemas.microsoft.com/office/drawing/2014/main" id="{9F83A322-338E-2D08-B8CD-7CC999D5AA6E}"/>
                </a:ext>
              </a:extLst>
            </p:cNvPr>
            <p:cNvSpPr/>
            <p:nvPr/>
          </p:nvSpPr>
          <p:spPr>
            <a:xfrm>
              <a:off x="427346" y="5813707"/>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正方形/長方形 105">
              <a:extLst>
                <a:ext uri="{FF2B5EF4-FFF2-40B4-BE49-F238E27FC236}">
                  <a16:creationId xmlns:a16="http://schemas.microsoft.com/office/drawing/2014/main" id="{13509FCF-BB67-CE1F-2088-F10AD5738929}"/>
                </a:ext>
              </a:extLst>
            </p:cNvPr>
            <p:cNvSpPr/>
            <p:nvPr/>
          </p:nvSpPr>
          <p:spPr>
            <a:xfrm>
              <a:off x="427346" y="5983847"/>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正方形/長方形 108">
              <a:extLst>
                <a:ext uri="{FF2B5EF4-FFF2-40B4-BE49-F238E27FC236}">
                  <a16:creationId xmlns:a16="http://schemas.microsoft.com/office/drawing/2014/main" id="{E76C3C46-3094-7548-3E3B-1112DE9A6764}"/>
                </a:ext>
              </a:extLst>
            </p:cNvPr>
            <p:cNvSpPr/>
            <p:nvPr/>
          </p:nvSpPr>
          <p:spPr>
            <a:xfrm>
              <a:off x="584267" y="4790699"/>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正方形/長方形 109">
              <a:extLst>
                <a:ext uri="{FF2B5EF4-FFF2-40B4-BE49-F238E27FC236}">
                  <a16:creationId xmlns:a16="http://schemas.microsoft.com/office/drawing/2014/main" id="{858AA1DF-D3F1-1E14-6441-69FDB491B881}"/>
                </a:ext>
              </a:extLst>
            </p:cNvPr>
            <p:cNvSpPr/>
            <p:nvPr/>
          </p:nvSpPr>
          <p:spPr>
            <a:xfrm>
              <a:off x="584267" y="4964714"/>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正方形/長方形 110">
              <a:extLst>
                <a:ext uri="{FF2B5EF4-FFF2-40B4-BE49-F238E27FC236}">
                  <a16:creationId xmlns:a16="http://schemas.microsoft.com/office/drawing/2014/main" id="{9A983C8C-AA2B-3F57-1F8E-81D4722E4FA8}"/>
                </a:ext>
              </a:extLst>
            </p:cNvPr>
            <p:cNvSpPr/>
            <p:nvPr/>
          </p:nvSpPr>
          <p:spPr>
            <a:xfrm>
              <a:off x="584267" y="5130473"/>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正方形/長方形 111">
              <a:extLst>
                <a:ext uri="{FF2B5EF4-FFF2-40B4-BE49-F238E27FC236}">
                  <a16:creationId xmlns:a16="http://schemas.microsoft.com/office/drawing/2014/main" id="{52A7AE79-BB42-211F-6E6B-7AB6E0491ABA}"/>
                </a:ext>
              </a:extLst>
            </p:cNvPr>
            <p:cNvSpPr/>
            <p:nvPr/>
          </p:nvSpPr>
          <p:spPr>
            <a:xfrm>
              <a:off x="584267" y="530061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正方形/長方形 112">
              <a:extLst>
                <a:ext uri="{FF2B5EF4-FFF2-40B4-BE49-F238E27FC236}">
                  <a16:creationId xmlns:a16="http://schemas.microsoft.com/office/drawing/2014/main" id="{B26F8A92-F632-B8AD-0F42-8C068E384B5F}"/>
                </a:ext>
              </a:extLst>
            </p:cNvPr>
            <p:cNvSpPr/>
            <p:nvPr/>
          </p:nvSpPr>
          <p:spPr>
            <a:xfrm>
              <a:off x="584267" y="547470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正方形/長方形 113">
              <a:extLst>
                <a:ext uri="{FF2B5EF4-FFF2-40B4-BE49-F238E27FC236}">
                  <a16:creationId xmlns:a16="http://schemas.microsoft.com/office/drawing/2014/main" id="{FDC4C6EF-361C-C36B-F232-330C3FE6D5CD}"/>
                </a:ext>
              </a:extLst>
            </p:cNvPr>
            <p:cNvSpPr/>
            <p:nvPr/>
          </p:nvSpPr>
          <p:spPr>
            <a:xfrm>
              <a:off x="584267" y="564484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a:extLst>
                <a:ext uri="{FF2B5EF4-FFF2-40B4-BE49-F238E27FC236}">
                  <a16:creationId xmlns:a16="http://schemas.microsoft.com/office/drawing/2014/main" id="{6DB504E5-F203-DE5C-767C-D63EC833C694}"/>
                </a:ext>
              </a:extLst>
            </p:cNvPr>
            <p:cNvSpPr/>
            <p:nvPr/>
          </p:nvSpPr>
          <p:spPr>
            <a:xfrm>
              <a:off x="584267" y="5813707"/>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973199C9-8995-58C8-37CD-85801454F0AE}"/>
                </a:ext>
              </a:extLst>
            </p:cNvPr>
            <p:cNvSpPr/>
            <p:nvPr/>
          </p:nvSpPr>
          <p:spPr>
            <a:xfrm>
              <a:off x="584267" y="5983847"/>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a:extLst>
                <a:ext uri="{FF2B5EF4-FFF2-40B4-BE49-F238E27FC236}">
                  <a16:creationId xmlns:a16="http://schemas.microsoft.com/office/drawing/2014/main" id="{941D17B0-3B33-63C0-C894-DFEA03715265}"/>
                </a:ext>
              </a:extLst>
            </p:cNvPr>
            <p:cNvSpPr/>
            <p:nvPr/>
          </p:nvSpPr>
          <p:spPr>
            <a:xfrm>
              <a:off x="735555" y="4791434"/>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正方形/長方形 117">
              <a:extLst>
                <a:ext uri="{FF2B5EF4-FFF2-40B4-BE49-F238E27FC236}">
                  <a16:creationId xmlns:a16="http://schemas.microsoft.com/office/drawing/2014/main" id="{70F2FBCB-72BE-BE3F-7D39-2206B0935CD2}"/>
                </a:ext>
              </a:extLst>
            </p:cNvPr>
            <p:cNvSpPr/>
            <p:nvPr/>
          </p:nvSpPr>
          <p:spPr>
            <a:xfrm>
              <a:off x="735555" y="4965449"/>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a:extLst>
                <a:ext uri="{FF2B5EF4-FFF2-40B4-BE49-F238E27FC236}">
                  <a16:creationId xmlns:a16="http://schemas.microsoft.com/office/drawing/2014/main" id="{20855038-6C63-05B9-C839-AA14E9558FD8}"/>
                </a:ext>
              </a:extLst>
            </p:cNvPr>
            <p:cNvSpPr/>
            <p:nvPr/>
          </p:nvSpPr>
          <p:spPr>
            <a:xfrm>
              <a:off x="735555" y="513120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a:extLst>
                <a:ext uri="{FF2B5EF4-FFF2-40B4-BE49-F238E27FC236}">
                  <a16:creationId xmlns:a16="http://schemas.microsoft.com/office/drawing/2014/main" id="{F346F083-A5B8-6729-13A7-1D8CD1A0B6A5}"/>
                </a:ext>
              </a:extLst>
            </p:cNvPr>
            <p:cNvSpPr/>
            <p:nvPr/>
          </p:nvSpPr>
          <p:spPr>
            <a:xfrm>
              <a:off x="735555" y="530134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a:extLst>
                <a:ext uri="{FF2B5EF4-FFF2-40B4-BE49-F238E27FC236}">
                  <a16:creationId xmlns:a16="http://schemas.microsoft.com/office/drawing/2014/main" id="{AC59C022-0102-2B6B-04EE-955415ADA691}"/>
                </a:ext>
              </a:extLst>
            </p:cNvPr>
            <p:cNvSpPr/>
            <p:nvPr/>
          </p:nvSpPr>
          <p:spPr>
            <a:xfrm>
              <a:off x="735555" y="547544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正方形/長方形 121">
              <a:extLst>
                <a:ext uri="{FF2B5EF4-FFF2-40B4-BE49-F238E27FC236}">
                  <a16:creationId xmlns:a16="http://schemas.microsoft.com/office/drawing/2014/main" id="{34F90D81-DFB7-AEDA-768F-D095A1B09193}"/>
                </a:ext>
              </a:extLst>
            </p:cNvPr>
            <p:cNvSpPr/>
            <p:nvPr/>
          </p:nvSpPr>
          <p:spPr>
            <a:xfrm>
              <a:off x="735555" y="564558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正方形/長方形 122">
              <a:extLst>
                <a:ext uri="{FF2B5EF4-FFF2-40B4-BE49-F238E27FC236}">
                  <a16:creationId xmlns:a16="http://schemas.microsoft.com/office/drawing/2014/main" id="{BE0719F3-16F4-A010-54BE-FFDDE0185970}"/>
                </a:ext>
              </a:extLst>
            </p:cNvPr>
            <p:cNvSpPr/>
            <p:nvPr/>
          </p:nvSpPr>
          <p:spPr>
            <a:xfrm>
              <a:off x="735555" y="5814442"/>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正方形/長方形 123">
              <a:extLst>
                <a:ext uri="{FF2B5EF4-FFF2-40B4-BE49-F238E27FC236}">
                  <a16:creationId xmlns:a16="http://schemas.microsoft.com/office/drawing/2014/main" id="{367A672A-2FD5-7750-D684-1D15DD4CD0A6}"/>
                </a:ext>
              </a:extLst>
            </p:cNvPr>
            <p:cNvSpPr/>
            <p:nvPr/>
          </p:nvSpPr>
          <p:spPr>
            <a:xfrm>
              <a:off x="735555" y="5984582"/>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正方形/長方形 124">
              <a:extLst>
                <a:ext uri="{FF2B5EF4-FFF2-40B4-BE49-F238E27FC236}">
                  <a16:creationId xmlns:a16="http://schemas.microsoft.com/office/drawing/2014/main" id="{F85BB40B-6284-B8C7-7601-70E5AAC5CA17}"/>
                </a:ext>
              </a:extLst>
            </p:cNvPr>
            <p:cNvSpPr/>
            <p:nvPr/>
          </p:nvSpPr>
          <p:spPr>
            <a:xfrm>
              <a:off x="885003" y="4788148"/>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正方形/長方形 125">
              <a:extLst>
                <a:ext uri="{FF2B5EF4-FFF2-40B4-BE49-F238E27FC236}">
                  <a16:creationId xmlns:a16="http://schemas.microsoft.com/office/drawing/2014/main" id="{7ED2362A-124F-0D1F-1363-8C7912FC6E4A}"/>
                </a:ext>
              </a:extLst>
            </p:cNvPr>
            <p:cNvSpPr/>
            <p:nvPr/>
          </p:nvSpPr>
          <p:spPr>
            <a:xfrm>
              <a:off x="885003" y="4956272"/>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正方形/長方形 126">
              <a:extLst>
                <a:ext uri="{FF2B5EF4-FFF2-40B4-BE49-F238E27FC236}">
                  <a16:creationId xmlns:a16="http://schemas.microsoft.com/office/drawing/2014/main" id="{0AEF4CE7-D726-A7EC-F344-B511F441F5A6}"/>
                </a:ext>
              </a:extLst>
            </p:cNvPr>
            <p:cNvSpPr/>
            <p:nvPr/>
          </p:nvSpPr>
          <p:spPr>
            <a:xfrm>
              <a:off x="885003" y="5136554"/>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正方形/長方形 127">
              <a:extLst>
                <a:ext uri="{FF2B5EF4-FFF2-40B4-BE49-F238E27FC236}">
                  <a16:creationId xmlns:a16="http://schemas.microsoft.com/office/drawing/2014/main" id="{CC76FA3B-D2D7-63FE-ADE0-B3F6C11A141C}"/>
                </a:ext>
              </a:extLst>
            </p:cNvPr>
            <p:cNvSpPr/>
            <p:nvPr/>
          </p:nvSpPr>
          <p:spPr>
            <a:xfrm>
              <a:off x="885003" y="5306694"/>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正方形/長方形 128">
              <a:extLst>
                <a:ext uri="{FF2B5EF4-FFF2-40B4-BE49-F238E27FC236}">
                  <a16:creationId xmlns:a16="http://schemas.microsoft.com/office/drawing/2014/main" id="{545D97B0-115B-AD22-F4C5-02C78A203724}"/>
                </a:ext>
              </a:extLst>
            </p:cNvPr>
            <p:cNvSpPr/>
            <p:nvPr/>
          </p:nvSpPr>
          <p:spPr>
            <a:xfrm>
              <a:off x="885003" y="5480789"/>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a:extLst>
                <a:ext uri="{FF2B5EF4-FFF2-40B4-BE49-F238E27FC236}">
                  <a16:creationId xmlns:a16="http://schemas.microsoft.com/office/drawing/2014/main" id="{59BF19EF-3F26-97DF-0A29-2287224700A1}"/>
                </a:ext>
              </a:extLst>
            </p:cNvPr>
            <p:cNvSpPr/>
            <p:nvPr/>
          </p:nvSpPr>
          <p:spPr>
            <a:xfrm>
              <a:off x="885003" y="5650929"/>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a:extLst>
                <a:ext uri="{FF2B5EF4-FFF2-40B4-BE49-F238E27FC236}">
                  <a16:creationId xmlns:a16="http://schemas.microsoft.com/office/drawing/2014/main" id="{11C9589D-0912-FA63-FDE7-B81ACAB3F584}"/>
                </a:ext>
              </a:extLst>
            </p:cNvPr>
            <p:cNvSpPr/>
            <p:nvPr/>
          </p:nvSpPr>
          <p:spPr>
            <a:xfrm>
              <a:off x="885003" y="581978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a:extLst>
                <a:ext uri="{FF2B5EF4-FFF2-40B4-BE49-F238E27FC236}">
                  <a16:creationId xmlns:a16="http://schemas.microsoft.com/office/drawing/2014/main" id="{A4FB2AE4-313C-23A8-DEBD-557D7BE2BCB9}"/>
                </a:ext>
              </a:extLst>
            </p:cNvPr>
            <p:cNvSpPr/>
            <p:nvPr/>
          </p:nvSpPr>
          <p:spPr>
            <a:xfrm>
              <a:off x="885003" y="5989928"/>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正方形/長方形 132">
              <a:extLst>
                <a:ext uri="{FF2B5EF4-FFF2-40B4-BE49-F238E27FC236}">
                  <a16:creationId xmlns:a16="http://schemas.microsoft.com/office/drawing/2014/main" id="{BAB4680F-C35F-E4DC-AD62-7356203A62D2}"/>
                </a:ext>
              </a:extLst>
            </p:cNvPr>
            <p:cNvSpPr/>
            <p:nvPr/>
          </p:nvSpPr>
          <p:spPr>
            <a:xfrm>
              <a:off x="1030482" y="4790699"/>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正方形/長方形 133">
              <a:extLst>
                <a:ext uri="{FF2B5EF4-FFF2-40B4-BE49-F238E27FC236}">
                  <a16:creationId xmlns:a16="http://schemas.microsoft.com/office/drawing/2014/main" id="{2E37E56B-FB15-991F-8C06-217452883AD4}"/>
                </a:ext>
              </a:extLst>
            </p:cNvPr>
            <p:cNvSpPr/>
            <p:nvPr/>
          </p:nvSpPr>
          <p:spPr>
            <a:xfrm>
              <a:off x="1030482" y="4964714"/>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正方形/長方形 134">
              <a:extLst>
                <a:ext uri="{FF2B5EF4-FFF2-40B4-BE49-F238E27FC236}">
                  <a16:creationId xmlns:a16="http://schemas.microsoft.com/office/drawing/2014/main" id="{52F0ABE3-C4B6-63BD-28ED-30F24FD5DE3F}"/>
                </a:ext>
              </a:extLst>
            </p:cNvPr>
            <p:cNvSpPr/>
            <p:nvPr/>
          </p:nvSpPr>
          <p:spPr>
            <a:xfrm>
              <a:off x="1030482" y="513047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正方形/長方形 135">
              <a:extLst>
                <a:ext uri="{FF2B5EF4-FFF2-40B4-BE49-F238E27FC236}">
                  <a16:creationId xmlns:a16="http://schemas.microsoft.com/office/drawing/2014/main" id="{D130247F-3BE3-41D5-6847-A8727792A360}"/>
                </a:ext>
              </a:extLst>
            </p:cNvPr>
            <p:cNvSpPr/>
            <p:nvPr/>
          </p:nvSpPr>
          <p:spPr>
            <a:xfrm>
              <a:off x="1030482" y="530061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正方形/長方形 136">
              <a:extLst>
                <a:ext uri="{FF2B5EF4-FFF2-40B4-BE49-F238E27FC236}">
                  <a16:creationId xmlns:a16="http://schemas.microsoft.com/office/drawing/2014/main" id="{823B1946-E5F5-E95F-11AB-F52CAD293B75}"/>
                </a:ext>
              </a:extLst>
            </p:cNvPr>
            <p:cNvSpPr/>
            <p:nvPr/>
          </p:nvSpPr>
          <p:spPr>
            <a:xfrm>
              <a:off x="1030482" y="547470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正方形/長方形 137">
              <a:extLst>
                <a:ext uri="{FF2B5EF4-FFF2-40B4-BE49-F238E27FC236}">
                  <a16:creationId xmlns:a16="http://schemas.microsoft.com/office/drawing/2014/main" id="{2CA4EBDF-A0F7-7384-FDCD-1BE891347B0A}"/>
                </a:ext>
              </a:extLst>
            </p:cNvPr>
            <p:cNvSpPr/>
            <p:nvPr/>
          </p:nvSpPr>
          <p:spPr>
            <a:xfrm>
              <a:off x="1030482" y="564484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正方形/長方形 138">
              <a:extLst>
                <a:ext uri="{FF2B5EF4-FFF2-40B4-BE49-F238E27FC236}">
                  <a16:creationId xmlns:a16="http://schemas.microsoft.com/office/drawing/2014/main" id="{C9BC0703-D759-5760-59D6-05C48130DBDE}"/>
                </a:ext>
              </a:extLst>
            </p:cNvPr>
            <p:cNvSpPr/>
            <p:nvPr/>
          </p:nvSpPr>
          <p:spPr>
            <a:xfrm>
              <a:off x="1030482" y="5813707"/>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正方形/長方形 139">
              <a:extLst>
                <a:ext uri="{FF2B5EF4-FFF2-40B4-BE49-F238E27FC236}">
                  <a16:creationId xmlns:a16="http://schemas.microsoft.com/office/drawing/2014/main" id="{B50C2ACA-B622-2190-E308-E9191072E1AD}"/>
                </a:ext>
              </a:extLst>
            </p:cNvPr>
            <p:cNvSpPr/>
            <p:nvPr/>
          </p:nvSpPr>
          <p:spPr>
            <a:xfrm>
              <a:off x="1030482" y="5983847"/>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正方形/長方形 148">
              <a:extLst>
                <a:ext uri="{FF2B5EF4-FFF2-40B4-BE49-F238E27FC236}">
                  <a16:creationId xmlns:a16="http://schemas.microsoft.com/office/drawing/2014/main" id="{31BBBB46-7A0C-D482-469D-2BA3AE149B35}"/>
                </a:ext>
              </a:extLst>
            </p:cNvPr>
            <p:cNvSpPr/>
            <p:nvPr/>
          </p:nvSpPr>
          <p:spPr>
            <a:xfrm>
              <a:off x="1696653" y="4789964"/>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150" name="正方形/長方形 149">
              <a:extLst>
                <a:ext uri="{FF2B5EF4-FFF2-40B4-BE49-F238E27FC236}">
                  <a16:creationId xmlns:a16="http://schemas.microsoft.com/office/drawing/2014/main" id="{146AF025-9F83-120F-4824-A177B6510CF1}"/>
                </a:ext>
              </a:extLst>
            </p:cNvPr>
            <p:cNvSpPr/>
            <p:nvPr/>
          </p:nvSpPr>
          <p:spPr>
            <a:xfrm>
              <a:off x="1696653" y="4963979"/>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51" name="正方形/長方形 150">
              <a:extLst>
                <a:ext uri="{FF2B5EF4-FFF2-40B4-BE49-F238E27FC236}">
                  <a16:creationId xmlns:a16="http://schemas.microsoft.com/office/drawing/2014/main" id="{E8303020-574E-1B2D-5A60-A1830FD8031E}"/>
                </a:ext>
              </a:extLst>
            </p:cNvPr>
            <p:cNvSpPr/>
            <p:nvPr/>
          </p:nvSpPr>
          <p:spPr>
            <a:xfrm>
              <a:off x="1696653" y="512973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52" name="正方形/長方形 151">
              <a:extLst>
                <a:ext uri="{FF2B5EF4-FFF2-40B4-BE49-F238E27FC236}">
                  <a16:creationId xmlns:a16="http://schemas.microsoft.com/office/drawing/2014/main" id="{0E122CE8-06D4-D017-877C-B52532476435}"/>
                </a:ext>
              </a:extLst>
            </p:cNvPr>
            <p:cNvSpPr/>
            <p:nvPr/>
          </p:nvSpPr>
          <p:spPr>
            <a:xfrm>
              <a:off x="1696653" y="529987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153" name="正方形/長方形 152">
              <a:extLst>
                <a:ext uri="{FF2B5EF4-FFF2-40B4-BE49-F238E27FC236}">
                  <a16:creationId xmlns:a16="http://schemas.microsoft.com/office/drawing/2014/main" id="{FE9692EF-78D5-CBB4-0328-A8BF63C65ACA}"/>
                </a:ext>
              </a:extLst>
            </p:cNvPr>
            <p:cNvSpPr/>
            <p:nvPr/>
          </p:nvSpPr>
          <p:spPr>
            <a:xfrm>
              <a:off x="1696653" y="547397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54" name="正方形/長方形 153">
              <a:extLst>
                <a:ext uri="{FF2B5EF4-FFF2-40B4-BE49-F238E27FC236}">
                  <a16:creationId xmlns:a16="http://schemas.microsoft.com/office/drawing/2014/main" id="{AC6884D0-1F5F-90B7-8F32-636BE414D9EC}"/>
                </a:ext>
              </a:extLst>
            </p:cNvPr>
            <p:cNvSpPr/>
            <p:nvPr/>
          </p:nvSpPr>
          <p:spPr>
            <a:xfrm>
              <a:off x="1696653" y="564411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55" name="正方形/長方形 154">
              <a:extLst>
                <a:ext uri="{FF2B5EF4-FFF2-40B4-BE49-F238E27FC236}">
                  <a16:creationId xmlns:a16="http://schemas.microsoft.com/office/drawing/2014/main" id="{103C0E85-7A12-F27F-202F-E148982758BB}"/>
                </a:ext>
              </a:extLst>
            </p:cNvPr>
            <p:cNvSpPr/>
            <p:nvPr/>
          </p:nvSpPr>
          <p:spPr>
            <a:xfrm>
              <a:off x="1696653" y="5812972"/>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156" name="正方形/長方形 155">
              <a:extLst>
                <a:ext uri="{FF2B5EF4-FFF2-40B4-BE49-F238E27FC236}">
                  <a16:creationId xmlns:a16="http://schemas.microsoft.com/office/drawing/2014/main" id="{8FD2DD13-CF4E-DCF2-2681-7DB804FFF5C7}"/>
                </a:ext>
              </a:extLst>
            </p:cNvPr>
            <p:cNvSpPr/>
            <p:nvPr/>
          </p:nvSpPr>
          <p:spPr>
            <a:xfrm>
              <a:off x="1696653" y="5983112"/>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57" name="正方形/長方形 156">
              <a:extLst>
                <a:ext uri="{FF2B5EF4-FFF2-40B4-BE49-F238E27FC236}">
                  <a16:creationId xmlns:a16="http://schemas.microsoft.com/office/drawing/2014/main" id="{A2CBA56C-424E-A9D8-E355-1F9B2EC04A7E}"/>
                </a:ext>
              </a:extLst>
            </p:cNvPr>
            <p:cNvSpPr/>
            <p:nvPr/>
          </p:nvSpPr>
          <p:spPr>
            <a:xfrm>
              <a:off x="1849990" y="4789964"/>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58" name="正方形/長方形 157">
              <a:extLst>
                <a:ext uri="{FF2B5EF4-FFF2-40B4-BE49-F238E27FC236}">
                  <a16:creationId xmlns:a16="http://schemas.microsoft.com/office/drawing/2014/main" id="{C5C56E22-2A39-1B63-62EF-9CD9929ACD5B}"/>
                </a:ext>
              </a:extLst>
            </p:cNvPr>
            <p:cNvSpPr/>
            <p:nvPr/>
          </p:nvSpPr>
          <p:spPr>
            <a:xfrm>
              <a:off x="1849990" y="4963979"/>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59" name="正方形/長方形 158">
              <a:extLst>
                <a:ext uri="{FF2B5EF4-FFF2-40B4-BE49-F238E27FC236}">
                  <a16:creationId xmlns:a16="http://schemas.microsoft.com/office/drawing/2014/main" id="{78C07BFF-87AE-FCE2-B2BF-C114803F7195}"/>
                </a:ext>
              </a:extLst>
            </p:cNvPr>
            <p:cNvSpPr/>
            <p:nvPr/>
          </p:nvSpPr>
          <p:spPr>
            <a:xfrm>
              <a:off x="1849990" y="512973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160" name="正方形/長方形 159">
              <a:extLst>
                <a:ext uri="{FF2B5EF4-FFF2-40B4-BE49-F238E27FC236}">
                  <a16:creationId xmlns:a16="http://schemas.microsoft.com/office/drawing/2014/main" id="{7FE5E358-B629-BFD0-5BB0-E28D5342A7A1}"/>
                </a:ext>
              </a:extLst>
            </p:cNvPr>
            <p:cNvSpPr/>
            <p:nvPr/>
          </p:nvSpPr>
          <p:spPr>
            <a:xfrm>
              <a:off x="1849990" y="529987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61" name="正方形/長方形 160">
              <a:extLst>
                <a:ext uri="{FF2B5EF4-FFF2-40B4-BE49-F238E27FC236}">
                  <a16:creationId xmlns:a16="http://schemas.microsoft.com/office/drawing/2014/main" id="{AB293AC9-DE81-B1EF-BBF0-61CDE0D817F6}"/>
                </a:ext>
              </a:extLst>
            </p:cNvPr>
            <p:cNvSpPr/>
            <p:nvPr/>
          </p:nvSpPr>
          <p:spPr>
            <a:xfrm>
              <a:off x="1849990" y="547397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62" name="正方形/長方形 161">
              <a:extLst>
                <a:ext uri="{FF2B5EF4-FFF2-40B4-BE49-F238E27FC236}">
                  <a16:creationId xmlns:a16="http://schemas.microsoft.com/office/drawing/2014/main" id="{34E20A3A-1F87-3708-36F7-3D6654F9C097}"/>
                </a:ext>
              </a:extLst>
            </p:cNvPr>
            <p:cNvSpPr/>
            <p:nvPr/>
          </p:nvSpPr>
          <p:spPr>
            <a:xfrm>
              <a:off x="1849990" y="564411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63" name="正方形/長方形 162">
              <a:extLst>
                <a:ext uri="{FF2B5EF4-FFF2-40B4-BE49-F238E27FC236}">
                  <a16:creationId xmlns:a16="http://schemas.microsoft.com/office/drawing/2014/main" id="{CBB64422-5894-8F42-4321-639969618B4B}"/>
                </a:ext>
              </a:extLst>
            </p:cNvPr>
            <p:cNvSpPr/>
            <p:nvPr/>
          </p:nvSpPr>
          <p:spPr>
            <a:xfrm>
              <a:off x="1849990" y="5812972"/>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64" name="正方形/長方形 163">
              <a:extLst>
                <a:ext uri="{FF2B5EF4-FFF2-40B4-BE49-F238E27FC236}">
                  <a16:creationId xmlns:a16="http://schemas.microsoft.com/office/drawing/2014/main" id="{D0D366B7-ED31-3793-6B66-AD6D190F2625}"/>
                </a:ext>
              </a:extLst>
            </p:cNvPr>
            <p:cNvSpPr/>
            <p:nvPr/>
          </p:nvSpPr>
          <p:spPr>
            <a:xfrm>
              <a:off x="1849990" y="5983112"/>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97" name="正方形/長方形 196">
              <a:extLst>
                <a:ext uri="{FF2B5EF4-FFF2-40B4-BE49-F238E27FC236}">
                  <a16:creationId xmlns:a16="http://schemas.microsoft.com/office/drawing/2014/main" id="{2067E817-7C78-1F8B-CDC8-1091798D937C}"/>
                </a:ext>
              </a:extLst>
            </p:cNvPr>
            <p:cNvSpPr/>
            <p:nvPr/>
          </p:nvSpPr>
          <p:spPr>
            <a:xfrm>
              <a:off x="2001278" y="4789964"/>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98" name="正方形/長方形 197">
              <a:extLst>
                <a:ext uri="{FF2B5EF4-FFF2-40B4-BE49-F238E27FC236}">
                  <a16:creationId xmlns:a16="http://schemas.microsoft.com/office/drawing/2014/main" id="{96FD5F97-CA4D-5DBE-BBDC-AC3FFFBD51FA}"/>
                </a:ext>
              </a:extLst>
            </p:cNvPr>
            <p:cNvSpPr/>
            <p:nvPr/>
          </p:nvSpPr>
          <p:spPr>
            <a:xfrm>
              <a:off x="2001278" y="4963979"/>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199" name="正方形/長方形 198">
              <a:extLst>
                <a:ext uri="{FF2B5EF4-FFF2-40B4-BE49-F238E27FC236}">
                  <a16:creationId xmlns:a16="http://schemas.microsoft.com/office/drawing/2014/main" id="{38B569AC-A9DA-C237-BBB4-F71CDE5D34F7}"/>
                </a:ext>
              </a:extLst>
            </p:cNvPr>
            <p:cNvSpPr/>
            <p:nvPr/>
          </p:nvSpPr>
          <p:spPr>
            <a:xfrm>
              <a:off x="2001278" y="512973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00" name="正方形/長方形 199">
              <a:extLst>
                <a:ext uri="{FF2B5EF4-FFF2-40B4-BE49-F238E27FC236}">
                  <a16:creationId xmlns:a16="http://schemas.microsoft.com/office/drawing/2014/main" id="{3D500E44-4CDB-0C6C-F37C-F9C4A5B454FC}"/>
                </a:ext>
              </a:extLst>
            </p:cNvPr>
            <p:cNvSpPr/>
            <p:nvPr/>
          </p:nvSpPr>
          <p:spPr>
            <a:xfrm>
              <a:off x="2001278" y="529987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01" name="正方形/長方形 200">
              <a:extLst>
                <a:ext uri="{FF2B5EF4-FFF2-40B4-BE49-F238E27FC236}">
                  <a16:creationId xmlns:a16="http://schemas.microsoft.com/office/drawing/2014/main" id="{528D1E5D-075A-E318-624A-6AC0161E6C99}"/>
                </a:ext>
              </a:extLst>
            </p:cNvPr>
            <p:cNvSpPr/>
            <p:nvPr/>
          </p:nvSpPr>
          <p:spPr>
            <a:xfrm>
              <a:off x="2001278" y="547397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02" name="正方形/長方形 201">
              <a:extLst>
                <a:ext uri="{FF2B5EF4-FFF2-40B4-BE49-F238E27FC236}">
                  <a16:creationId xmlns:a16="http://schemas.microsoft.com/office/drawing/2014/main" id="{C331CCC4-0646-BF20-4433-A0D78793B0C2}"/>
                </a:ext>
              </a:extLst>
            </p:cNvPr>
            <p:cNvSpPr/>
            <p:nvPr/>
          </p:nvSpPr>
          <p:spPr>
            <a:xfrm>
              <a:off x="2001278" y="564411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03" name="正方形/長方形 202">
              <a:extLst>
                <a:ext uri="{FF2B5EF4-FFF2-40B4-BE49-F238E27FC236}">
                  <a16:creationId xmlns:a16="http://schemas.microsoft.com/office/drawing/2014/main" id="{0C29926A-9F4A-2A98-FC01-BF70F4154F2F}"/>
                </a:ext>
              </a:extLst>
            </p:cNvPr>
            <p:cNvSpPr/>
            <p:nvPr/>
          </p:nvSpPr>
          <p:spPr>
            <a:xfrm>
              <a:off x="2001278" y="5812972"/>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204" name="正方形/長方形 203">
              <a:extLst>
                <a:ext uri="{FF2B5EF4-FFF2-40B4-BE49-F238E27FC236}">
                  <a16:creationId xmlns:a16="http://schemas.microsoft.com/office/drawing/2014/main" id="{B4DD0DB3-1CAB-F960-06F4-5DE950815487}"/>
                </a:ext>
              </a:extLst>
            </p:cNvPr>
            <p:cNvSpPr/>
            <p:nvPr/>
          </p:nvSpPr>
          <p:spPr>
            <a:xfrm>
              <a:off x="2001278" y="5983112"/>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205" name="正方形/長方形 204">
              <a:extLst>
                <a:ext uri="{FF2B5EF4-FFF2-40B4-BE49-F238E27FC236}">
                  <a16:creationId xmlns:a16="http://schemas.microsoft.com/office/drawing/2014/main" id="{DC56400E-3A53-590E-E5D8-09D9A6DD912D}"/>
                </a:ext>
              </a:extLst>
            </p:cNvPr>
            <p:cNvSpPr/>
            <p:nvPr/>
          </p:nvSpPr>
          <p:spPr>
            <a:xfrm>
              <a:off x="2154166" y="4789964"/>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206" name="正方形/長方形 205">
              <a:extLst>
                <a:ext uri="{FF2B5EF4-FFF2-40B4-BE49-F238E27FC236}">
                  <a16:creationId xmlns:a16="http://schemas.microsoft.com/office/drawing/2014/main" id="{FBA46101-FDF6-7B03-71E2-D3BD320870AA}"/>
                </a:ext>
              </a:extLst>
            </p:cNvPr>
            <p:cNvSpPr/>
            <p:nvPr/>
          </p:nvSpPr>
          <p:spPr>
            <a:xfrm>
              <a:off x="2154166" y="4963979"/>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07" name="正方形/長方形 206">
              <a:extLst>
                <a:ext uri="{FF2B5EF4-FFF2-40B4-BE49-F238E27FC236}">
                  <a16:creationId xmlns:a16="http://schemas.microsoft.com/office/drawing/2014/main" id="{B630AB40-EFE3-7E01-29BC-067C17069F90}"/>
                </a:ext>
              </a:extLst>
            </p:cNvPr>
            <p:cNvSpPr/>
            <p:nvPr/>
          </p:nvSpPr>
          <p:spPr>
            <a:xfrm>
              <a:off x="2154166" y="512973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208" name="正方形/長方形 207">
              <a:extLst>
                <a:ext uri="{FF2B5EF4-FFF2-40B4-BE49-F238E27FC236}">
                  <a16:creationId xmlns:a16="http://schemas.microsoft.com/office/drawing/2014/main" id="{B35F8C53-534D-0431-46F9-A43A09993EEB}"/>
                </a:ext>
              </a:extLst>
            </p:cNvPr>
            <p:cNvSpPr/>
            <p:nvPr/>
          </p:nvSpPr>
          <p:spPr>
            <a:xfrm>
              <a:off x="2154166" y="5299878"/>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09" name="正方形/長方形 208">
              <a:extLst>
                <a:ext uri="{FF2B5EF4-FFF2-40B4-BE49-F238E27FC236}">
                  <a16:creationId xmlns:a16="http://schemas.microsoft.com/office/drawing/2014/main" id="{9E4FA900-72DB-1ECF-E806-2D264563C47D}"/>
                </a:ext>
              </a:extLst>
            </p:cNvPr>
            <p:cNvSpPr/>
            <p:nvPr/>
          </p:nvSpPr>
          <p:spPr>
            <a:xfrm>
              <a:off x="2154166" y="547397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210" name="正方形/長方形 209">
              <a:extLst>
                <a:ext uri="{FF2B5EF4-FFF2-40B4-BE49-F238E27FC236}">
                  <a16:creationId xmlns:a16="http://schemas.microsoft.com/office/drawing/2014/main" id="{F29F58C1-981D-4B51-E476-1B6DCCC3B121}"/>
                </a:ext>
              </a:extLst>
            </p:cNvPr>
            <p:cNvSpPr/>
            <p:nvPr/>
          </p:nvSpPr>
          <p:spPr>
            <a:xfrm>
              <a:off x="2154166" y="5644113"/>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11" name="正方形/長方形 210">
              <a:extLst>
                <a:ext uri="{FF2B5EF4-FFF2-40B4-BE49-F238E27FC236}">
                  <a16:creationId xmlns:a16="http://schemas.microsoft.com/office/drawing/2014/main" id="{10FDE16F-1CB6-9E6B-9FE2-30C52FD4A93F}"/>
                </a:ext>
              </a:extLst>
            </p:cNvPr>
            <p:cNvSpPr/>
            <p:nvPr/>
          </p:nvSpPr>
          <p:spPr>
            <a:xfrm>
              <a:off x="2154166" y="5812972"/>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12" name="正方形/長方形 211">
              <a:extLst>
                <a:ext uri="{FF2B5EF4-FFF2-40B4-BE49-F238E27FC236}">
                  <a16:creationId xmlns:a16="http://schemas.microsoft.com/office/drawing/2014/main" id="{C237DB34-4EF3-1158-6A7F-501889295F6F}"/>
                </a:ext>
              </a:extLst>
            </p:cNvPr>
            <p:cNvSpPr/>
            <p:nvPr/>
          </p:nvSpPr>
          <p:spPr>
            <a:xfrm>
              <a:off x="2154166" y="5983112"/>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213" name="正方形/長方形 212">
              <a:extLst>
                <a:ext uri="{FF2B5EF4-FFF2-40B4-BE49-F238E27FC236}">
                  <a16:creationId xmlns:a16="http://schemas.microsoft.com/office/drawing/2014/main" id="{75F5FE86-0C11-6A4A-51A5-95BFCC89B466}"/>
                </a:ext>
              </a:extLst>
            </p:cNvPr>
            <p:cNvSpPr/>
            <p:nvPr/>
          </p:nvSpPr>
          <p:spPr>
            <a:xfrm>
              <a:off x="2299654" y="4789882"/>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14" name="正方形/長方形 213">
              <a:extLst>
                <a:ext uri="{FF2B5EF4-FFF2-40B4-BE49-F238E27FC236}">
                  <a16:creationId xmlns:a16="http://schemas.microsoft.com/office/drawing/2014/main" id="{BC5EAF7D-F7D0-3CC0-A931-83DCBF71EB6B}"/>
                </a:ext>
              </a:extLst>
            </p:cNvPr>
            <p:cNvSpPr/>
            <p:nvPr/>
          </p:nvSpPr>
          <p:spPr>
            <a:xfrm>
              <a:off x="2299654" y="4963897"/>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215" name="正方形/長方形 214">
              <a:extLst>
                <a:ext uri="{FF2B5EF4-FFF2-40B4-BE49-F238E27FC236}">
                  <a16:creationId xmlns:a16="http://schemas.microsoft.com/office/drawing/2014/main" id="{2D0D420C-FD28-8107-F1C2-11AF11F1BCDE}"/>
                </a:ext>
              </a:extLst>
            </p:cNvPr>
            <p:cNvSpPr/>
            <p:nvPr/>
          </p:nvSpPr>
          <p:spPr>
            <a:xfrm>
              <a:off x="2299654" y="5129656"/>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16" name="正方形/長方形 215">
              <a:extLst>
                <a:ext uri="{FF2B5EF4-FFF2-40B4-BE49-F238E27FC236}">
                  <a16:creationId xmlns:a16="http://schemas.microsoft.com/office/drawing/2014/main" id="{B9DAF781-010D-0136-1E72-287D5450CED3}"/>
                </a:ext>
              </a:extLst>
            </p:cNvPr>
            <p:cNvSpPr/>
            <p:nvPr/>
          </p:nvSpPr>
          <p:spPr>
            <a:xfrm>
              <a:off x="2299654" y="5299796"/>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17" name="正方形/長方形 216">
              <a:extLst>
                <a:ext uri="{FF2B5EF4-FFF2-40B4-BE49-F238E27FC236}">
                  <a16:creationId xmlns:a16="http://schemas.microsoft.com/office/drawing/2014/main" id="{64C55BC8-9DC6-2722-D14E-777DBF9E1911}"/>
                </a:ext>
              </a:extLst>
            </p:cNvPr>
            <p:cNvSpPr/>
            <p:nvPr/>
          </p:nvSpPr>
          <p:spPr>
            <a:xfrm>
              <a:off x="2299654" y="5473891"/>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18" name="正方形/長方形 217">
              <a:extLst>
                <a:ext uri="{FF2B5EF4-FFF2-40B4-BE49-F238E27FC236}">
                  <a16:creationId xmlns:a16="http://schemas.microsoft.com/office/drawing/2014/main" id="{5DF14048-BF09-F413-A1BD-4D2B8A73AC42}"/>
                </a:ext>
              </a:extLst>
            </p:cNvPr>
            <p:cNvSpPr/>
            <p:nvPr/>
          </p:nvSpPr>
          <p:spPr>
            <a:xfrm>
              <a:off x="2299654" y="5644031"/>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19" name="正方形/長方形 218">
              <a:extLst>
                <a:ext uri="{FF2B5EF4-FFF2-40B4-BE49-F238E27FC236}">
                  <a16:creationId xmlns:a16="http://schemas.microsoft.com/office/drawing/2014/main" id="{53E50F0B-EF8F-4529-B57F-07D7AA1FFED7}"/>
                </a:ext>
              </a:extLst>
            </p:cNvPr>
            <p:cNvSpPr/>
            <p:nvPr/>
          </p:nvSpPr>
          <p:spPr>
            <a:xfrm>
              <a:off x="2299654" y="5812890"/>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220" name="正方形/長方形 219">
              <a:extLst>
                <a:ext uri="{FF2B5EF4-FFF2-40B4-BE49-F238E27FC236}">
                  <a16:creationId xmlns:a16="http://schemas.microsoft.com/office/drawing/2014/main" id="{29AE621B-9FD4-D46B-5AF9-8FDC08A595BB}"/>
                </a:ext>
              </a:extLst>
            </p:cNvPr>
            <p:cNvSpPr/>
            <p:nvPr/>
          </p:nvSpPr>
          <p:spPr>
            <a:xfrm>
              <a:off x="2299654" y="5983030"/>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225" name="正方形/長方形 224">
              <a:extLst>
                <a:ext uri="{FF2B5EF4-FFF2-40B4-BE49-F238E27FC236}">
                  <a16:creationId xmlns:a16="http://schemas.microsoft.com/office/drawing/2014/main" id="{5BEAC37D-4C10-4953-9D29-A08936412049}"/>
                </a:ext>
              </a:extLst>
            </p:cNvPr>
            <p:cNvSpPr/>
            <p:nvPr/>
          </p:nvSpPr>
          <p:spPr>
            <a:xfrm>
              <a:off x="1182570" y="4789882"/>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6" name="正方形/長方形 225">
              <a:extLst>
                <a:ext uri="{FF2B5EF4-FFF2-40B4-BE49-F238E27FC236}">
                  <a16:creationId xmlns:a16="http://schemas.microsoft.com/office/drawing/2014/main" id="{6C40718E-3A25-979C-7FB4-F3B6BAFCD67E}"/>
                </a:ext>
              </a:extLst>
            </p:cNvPr>
            <p:cNvSpPr/>
            <p:nvPr/>
          </p:nvSpPr>
          <p:spPr>
            <a:xfrm>
              <a:off x="1182570" y="4963897"/>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正方形/長方形 226">
              <a:extLst>
                <a:ext uri="{FF2B5EF4-FFF2-40B4-BE49-F238E27FC236}">
                  <a16:creationId xmlns:a16="http://schemas.microsoft.com/office/drawing/2014/main" id="{FAEEA469-D12E-722D-F15B-43407510A543}"/>
                </a:ext>
              </a:extLst>
            </p:cNvPr>
            <p:cNvSpPr/>
            <p:nvPr/>
          </p:nvSpPr>
          <p:spPr>
            <a:xfrm>
              <a:off x="1182570" y="5129656"/>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正方形/長方形 227">
              <a:extLst>
                <a:ext uri="{FF2B5EF4-FFF2-40B4-BE49-F238E27FC236}">
                  <a16:creationId xmlns:a16="http://schemas.microsoft.com/office/drawing/2014/main" id="{534872BA-C043-B024-6865-227F30CDC59C}"/>
                </a:ext>
              </a:extLst>
            </p:cNvPr>
            <p:cNvSpPr/>
            <p:nvPr/>
          </p:nvSpPr>
          <p:spPr>
            <a:xfrm>
              <a:off x="1182570" y="5299796"/>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9" name="正方形/長方形 228">
              <a:extLst>
                <a:ext uri="{FF2B5EF4-FFF2-40B4-BE49-F238E27FC236}">
                  <a16:creationId xmlns:a16="http://schemas.microsoft.com/office/drawing/2014/main" id="{E2F180CA-6D1B-DD6D-C0A5-C70D1C0031C8}"/>
                </a:ext>
              </a:extLst>
            </p:cNvPr>
            <p:cNvSpPr/>
            <p:nvPr/>
          </p:nvSpPr>
          <p:spPr>
            <a:xfrm>
              <a:off x="1182570" y="5473891"/>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0" name="正方形/長方形 229">
              <a:extLst>
                <a:ext uri="{FF2B5EF4-FFF2-40B4-BE49-F238E27FC236}">
                  <a16:creationId xmlns:a16="http://schemas.microsoft.com/office/drawing/2014/main" id="{6A10B2B9-E3A5-CCF7-4500-E71DB35182BF}"/>
                </a:ext>
              </a:extLst>
            </p:cNvPr>
            <p:cNvSpPr/>
            <p:nvPr/>
          </p:nvSpPr>
          <p:spPr>
            <a:xfrm>
              <a:off x="1182570" y="5644031"/>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正方形/長方形 230">
              <a:extLst>
                <a:ext uri="{FF2B5EF4-FFF2-40B4-BE49-F238E27FC236}">
                  <a16:creationId xmlns:a16="http://schemas.microsoft.com/office/drawing/2014/main" id="{EAC612D7-2374-ED51-E2E0-BD5FF8373ED5}"/>
                </a:ext>
              </a:extLst>
            </p:cNvPr>
            <p:cNvSpPr/>
            <p:nvPr/>
          </p:nvSpPr>
          <p:spPr>
            <a:xfrm>
              <a:off x="1182570" y="5812890"/>
              <a:ext cx="154360" cy="175376"/>
            </a:xfrm>
            <a:prstGeom prst="rect">
              <a:avLst/>
            </a:pr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正方形/長方形 231">
              <a:extLst>
                <a:ext uri="{FF2B5EF4-FFF2-40B4-BE49-F238E27FC236}">
                  <a16:creationId xmlns:a16="http://schemas.microsoft.com/office/drawing/2014/main" id="{273B9EFD-7D9C-1CC7-4CBC-6BEE22FC1735}"/>
                </a:ext>
              </a:extLst>
            </p:cNvPr>
            <p:cNvSpPr/>
            <p:nvPr/>
          </p:nvSpPr>
          <p:spPr>
            <a:xfrm>
              <a:off x="1182570" y="5983030"/>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正方形/長方形 232">
              <a:extLst>
                <a:ext uri="{FF2B5EF4-FFF2-40B4-BE49-F238E27FC236}">
                  <a16:creationId xmlns:a16="http://schemas.microsoft.com/office/drawing/2014/main" id="{1BB43539-1860-D490-7910-2D01137109AA}"/>
                </a:ext>
              </a:extLst>
            </p:cNvPr>
            <p:cNvSpPr/>
            <p:nvPr/>
          </p:nvSpPr>
          <p:spPr>
            <a:xfrm>
              <a:off x="2459126" y="4789882"/>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34" name="正方形/長方形 233">
              <a:extLst>
                <a:ext uri="{FF2B5EF4-FFF2-40B4-BE49-F238E27FC236}">
                  <a16:creationId xmlns:a16="http://schemas.microsoft.com/office/drawing/2014/main" id="{6806B412-77B0-1F32-FE2D-D0A1AEC18574}"/>
                </a:ext>
              </a:extLst>
            </p:cNvPr>
            <p:cNvSpPr/>
            <p:nvPr/>
          </p:nvSpPr>
          <p:spPr>
            <a:xfrm>
              <a:off x="2459126" y="4963897"/>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35" name="正方形/長方形 234">
              <a:extLst>
                <a:ext uri="{FF2B5EF4-FFF2-40B4-BE49-F238E27FC236}">
                  <a16:creationId xmlns:a16="http://schemas.microsoft.com/office/drawing/2014/main" id="{AE732B30-6F1C-06DE-EA16-094C6798B4B8}"/>
                </a:ext>
              </a:extLst>
            </p:cNvPr>
            <p:cNvSpPr/>
            <p:nvPr/>
          </p:nvSpPr>
          <p:spPr>
            <a:xfrm>
              <a:off x="2459126" y="5129656"/>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36" name="正方形/長方形 235">
              <a:extLst>
                <a:ext uri="{FF2B5EF4-FFF2-40B4-BE49-F238E27FC236}">
                  <a16:creationId xmlns:a16="http://schemas.microsoft.com/office/drawing/2014/main" id="{1E39A68D-965B-27FE-7207-01708FD8BCF7}"/>
                </a:ext>
              </a:extLst>
            </p:cNvPr>
            <p:cNvSpPr/>
            <p:nvPr/>
          </p:nvSpPr>
          <p:spPr>
            <a:xfrm>
              <a:off x="2459126" y="5299796"/>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237" name="正方形/長方形 236">
              <a:extLst>
                <a:ext uri="{FF2B5EF4-FFF2-40B4-BE49-F238E27FC236}">
                  <a16:creationId xmlns:a16="http://schemas.microsoft.com/office/drawing/2014/main" id="{610DC34C-F848-24FF-CD56-66A7F1BCA73B}"/>
                </a:ext>
              </a:extLst>
            </p:cNvPr>
            <p:cNvSpPr/>
            <p:nvPr/>
          </p:nvSpPr>
          <p:spPr>
            <a:xfrm>
              <a:off x="2459126" y="5473891"/>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38" name="正方形/長方形 237">
              <a:extLst>
                <a:ext uri="{FF2B5EF4-FFF2-40B4-BE49-F238E27FC236}">
                  <a16:creationId xmlns:a16="http://schemas.microsoft.com/office/drawing/2014/main" id="{E87DEC50-B2C9-2F26-8521-9F72C3213231}"/>
                </a:ext>
              </a:extLst>
            </p:cNvPr>
            <p:cNvSpPr/>
            <p:nvPr/>
          </p:nvSpPr>
          <p:spPr>
            <a:xfrm>
              <a:off x="2459126" y="5644031"/>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39" name="正方形/長方形 238">
              <a:extLst>
                <a:ext uri="{FF2B5EF4-FFF2-40B4-BE49-F238E27FC236}">
                  <a16:creationId xmlns:a16="http://schemas.microsoft.com/office/drawing/2014/main" id="{1D25C778-A488-04AD-CAAE-45B6E3A33D4B}"/>
                </a:ext>
              </a:extLst>
            </p:cNvPr>
            <p:cNvSpPr/>
            <p:nvPr/>
          </p:nvSpPr>
          <p:spPr>
            <a:xfrm>
              <a:off x="2459126" y="5812890"/>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1</a:t>
              </a:r>
              <a:endParaRPr kumimoji="1" lang="ja-JP" altLang="en-US" sz="1200" dirty="0">
                <a:solidFill>
                  <a:schemeClr val="tx1"/>
                </a:solidFill>
                <a:latin typeface="ＭＳ Ｐゴシック"/>
                <a:ea typeface="ＭＳ Ｐゴシック"/>
                <a:cs typeface="ＭＳ Ｐゴシック"/>
              </a:endParaRPr>
            </a:p>
          </p:txBody>
        </p:sp>
        <p:sp>
          <p:nvSpPr>
            <p:cNvPr id="240" name="正方形/長方形 239">
              <a:extLst>
                <a:ext uri="{FF2B5EF4-FFF2-40B4-BE49-F238E27FC236}">
                  <a16:creationId xmlns:a16="http://schemas.microsoft.com/office/drawing/2014/main" id="{95EC23C8-126F-1CEF-92E4-BB73EEE2450D}"/>
                </a:ext>
              </a:extLst>
            </p:cNvPr>
            <p:cNvSpPr/>
            <p:nvPr/>
          </p:nvSpPr>
          <p:spPr>
            <a:xfrm>
              <a:off x="2459126" y="5983030"/>
              <a:ext cx="154360" cy="175376"/>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ＭＳ Ｐゴシック"/>
                  <a:ea typeface="ＭＳ Ｐゴシック"/>
                  <a:cs typeface="ＭＳ Ｐゴシック"/>
                </a:rPr>
                <a:t>0</a:t>
              </a:r>
              <a:endParaRPr kumimoji="1" lang="ja-JP" altLang="en-US" sz="1200" dirty="0">
                <a:solidFill>
                  <a:schemeClr val="tx1"/>
                </a:solidFill>
                <a:latin typeface="ＭＳ Ｐゴシック"/>
                <a:ea typeface="ＭＳ Ｐゴシック"/>
                <a:cs typeface="ＭＳ Ｐゴシック"/>
              </a:endParaRPr>
            </a:p>
          </p:txBody>
        </p:sp>
        <p:sp>
          <p:nvSpPr>
            <p:cNvPr id="242" name="右矢印 241">
              <a:extLst>
                <a:ext uri="{FF2B5EF4-FFF2-40B4-BE49-F238E27FC236}">
                  <a16:creationId xmlns:a16="http://schemas.microsoft.com/office/drawing/2014/main" id="{E6C48EB0-5039-1740-2231-D144761891AA}"/>
                </a:ext>
              </a:extLst>
            </p:cNvPr>
            <p:cNvSpPr/>
            <p:nvPr/>
          </p:nvSpPr>
          <p:spPr>
            <a:xfrm>
              <a:off x="1400679" y="5146272"/>
              <a:ext cx="204160" cy="592345"/>
            </a:xfrm>
            <a:prstGeom prst="right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3" name="テキスト ボックス 242">
            <a:extLst>
              <a:ext uri="{FF2B5EF4-FFF2-40B4-BE49-F238E27FC236}">
                <a16:creationId xmlns:a16="http://schemas.microsoft.com/office/drawing/2014/main" id="{1DEA82D2-4183-5979-ADDA-52C878DC33CC}"/>
              </a:ext>
            </a:extLst>
          </p:cNvPr>
          <p:cNvSpPr txBox="1"/>
          <p:nvPr/>
        </p:nvSpPr>
        <p:spPr>
          <a:xfrm>
            <a:off x="424502" y="1585188"/>
            <a:ext cx="922776" cy="338554"/>
          </a:xfrm>
          <a:prstGeom prst="rect">
            <a:avLst/>
          </a:prstGeom>
          <a:noFill/>
        </p:spPr>
        <p:txBody>
          <a:bodyPr wrap="square" rtlCol="0">
            <a:spAutoFit/>
          </a:bodyPr>
          <a:lstStyle/>
          <a:p>
            <a:pPr algn="ctr"/>
            <a:r>
              <a:rPr kumimoji="1" lang="en-US" altLang="ja-JP" sz="1600" dirty="0">
                <a:latin typeface="Meiryo" panose="020B0604030504040204" pitchFamily="34" charset="-128"/>
                <a:ea typeface="Meiryo" panose="020B0604030504040204" pitchFamily="34" charset="-128"/>
              </a:rPr>
              <a:t>10</a:t>
            </a:r>
            <a:r>
              <a:rPr kumimoji="1" lang="ja-JP" altLang="en-US" sz="1600">
                <a:latin typeface="Meiryo" panose="020B0604030504040204" pitchFamily="34" charset="-128"/>
                <a:ea typeface="Meiryo" panose="020B0604030504040204" pitchFamily="34" charset="-128"/>
              </a:rPr>
              <a:t>進法</a:t>
            </a:r>
          </a:p>
        </p:txBody>
      </p:sp>
      <p:sp>
        <p:nvSpPr>
          <p:cNvPr id="244" name="テキスト ボックス 243">
            <a:extLst>
              <a:ext uri="{FF2B5EF4-FFF2-40B4-BE49-F238E27FC236}">
                <a16:creationId xmlns:a16="http://schemas.microsoft.com/office/drawing/2014/main" id="{9A0E0ABF-D06A-B7E9-EAD9-1EB15B048042}"/>
              </a:ext>
            </a:extLst>
          </p:cNvPr>
          <p:cNvSpPr txBox="1"/>
          <p:nvPr/>
        </p:nvSpPr>
        <p:spPr>
          <a:xfrm>
            <a:off x="1700125" y="1569144"/>
            <a:ext cx="926896" cy="338554"/>
          </a:xfrm>
          <a:prstGeom prst="rect">
            <a:avLst/>
          </a:prstGeom>
          <a:noFill/>
        </p:spPr>
        <p:txBody>
          <a:bodyPr wrap="square" rtlCol="0">
            <a:spAutoFit/>
          </a:bodyPr>
          <a:lstStyle/>
          <a:p>
            <a:pPr algn="ctr"/>
            <a:r>
              <a:rPr kumimoji="1" lang="en-US" altLang="ja-JP" sz="1600" dirty="0">
                <a:latin typeface="Meiryo" panose="020B0604030504040204" pitchFamily="34" charset="-128"/>
                <a:ea typeface="Meiryo" panose="020B0604030504040204" pitchFamily="34" charset="-128"/>
              </a:rPr>
              <a:t>2</a:t>
            </a:r>
            <a:r>
              <a:rPr kumimoji="1" lang="ja-JP" altLang="en-US" sz="1600">
                <a:latin typeface="Meiryo" panose="020B0604030504040204" pitchFamily="34" charset="-128"/>
                <a:ea typeface="Meiryo" panose="020B0604030504040204" pitchFamily="34" charset="-128"/>
              </a:rPr>
              <a:t>進法</a:t>
            </a:r>
          </a:p>
        </p:txBody>
      </p:sp>
      <p:sp>
        <p:nvSpPr>
          <p:cNvPr id="245" name="テキスト ボックス 244">
            <a:extLst>
              <a:ext uri="{FF2B5EF4-FFF2-40B4-BE49-F238E27FC236}">
                <a16:creationId xmlns:a16="http://schemas.microsoft.com/office/drawing/2014/main" id="{5FF6BADA-CBB6-E60D-BFC2-73B13C9B2A59}"/>
              </a:ext>
            </a:extLst>
          </p:cNvPr>
          <p:cNvSpPr txBox="1"/>
          <p:nvPr/>
        </p:nvSpPr>
        <p:spPr>
          <a:xfrm>
            <a:off x="509892" y="1067138"/>
            <a:ext cx="2031326"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ビットによる計算</a:t>
            </a:r>
          </a:p>
        </p:txBody>
      </p:sp>
      <p:sp>
        <p:nvSpPr>
          <p:cNvPr id="246" name="テキスト ボックス 245">
            <a:extLst>
              <a:ext uri="{FF2B5EF4-FFF2-40B4-BE49-F238E27FC236}">
                <a16:creationId xmlns:a16="http://schemas.microsoft.com/office/drawing/2014/main" id="{7F95470D-E8DC-89D4-1082-3D5B3884EE6F}"/>
              </a:ext>
            </a:extLst>
          </p:cNvPr>
          <p:cNvSpPr txBox="1"/>
          <p:nvPr/>
        </p:nvSpPr>
        <p:spPr>
          <a:xfrm>
            <a:off x="255174" y="4416089"/>
            <a:ext cx="2492990"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ビットによる画像表現</a:t>
            </a:r>
          </a:p>
        </p:txBody>
      </p:sp>
      <p:grpSp>
        <p:nvGrpSpPr>
          <p:cNvPr id="6" name="グループ化 5">
            <a:extLst>
              <a:ext uri="{FF2B5EF4-FFF2-40B4-BE49-F238E27FC236}">
                <a16:creationId xmlns:a16="http://schemas.microsoft.com/office/drawing/2014/main" id="{C826B6DC-2E89-9C60-67C2-D5BD3E104B66}"/>
              </a:ext>
            </a:extLst>
          </p:cNvPr>
          <p:cNvGrpSpPr/>
          <p:nvPr/>
        </p:nvGrpSpPr>
        <p:grpSpPr>
          <a:xfrm>
            <a:off x="3374178" y="980728"/>
            <a:ext cx="5655002" cy="1611838"/>
            <a:chOff x="3374178" y="980728"/>
            <a:chExt cx="5655002" cy="1611838"/>
          </a:xfrm>
        </p:grpSpPr>
        <p:sp>
          <p:nvSpPr>
            <p:cNvPr id="89" name="正方形/長方形 88">
              <a:extLst>
                <a:ext uri="{FF2B5EF4-FFF2-40B4-BE49-F238E27FC236}">
                  <a16:creationId xmlns:a16="http://schemas.microsoft.com/office/drawing/2014/main" id="{69247260-C99A-9625-8BB0-75DD45BD85AA}"/>
                </a:ext>
              </a:extLst>
            </p:cNvPr>
            <p:cNvSpPr/>
            <p:nvPr/>
          </p:nvSpPr>
          <p:spPr>
            <a:xfrm>
              <a:off x="3374178" y="980728"/>
              <a:ext cx="5655002" cy="161183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7" name="グループ化 26">
              <a:extLst>
                <a:ext uri="{FF2B5EF4-FFF2-40B4-BE49-F238E27FC236}">
                  <a16:creationId xmlns:a16="http://schemas.microsoft.com/office/drawing/2014/main" id="{C6B9C08D-BA6A-E4FC-4F1A-B87ED9EE9709}"/>
                </a:ext>
              </a:extLst>
            </p:cNvPr>
            <p:cNvGrpSpPr/>
            <p:nvPr/>
          </p:nvGrpSpPr>
          <p:grpSpPr>
            <a:xfrm>
              <a:off x="5184745" y="1356301"/>
              <a:ext cx="1224136" cy="1080120"/>
              <a:chOff x="4572000" y="1196752"/>
              <a:chExt cx="1224136" cy="1080120"/>
            </a:xfrm>
          </p:grpSpPr>
          <p:sp>
            <p:nvSpPr>
              <p:cNvPr id="5" name="円/楕円 4">
                <a:extLst>
                  <a:ext uri="{FF2B5EF4-FFF2-40B4-BE49-F238E27FC236}">
                    <a16:creationId xmlns:a16="http://schemas.microsoft.com/office/drawing/2014/main" id="{DE95E107-98EA-136A-81E2-EC06AF247438}"/>
                  </a:ext>
                </a:extLst>
              </p:cNvPr>
              <p:cNvSpPr/>
              <p:nvPr/>
            </p:nvSpPr>
            <p:spPr>
              <a:xfrm>
                <a:off x="5004048" y="1340768"/>
                <a:ext cx="792088" cy="792088"/>
              </a:xfrm>
              <a:prstGeom prst="ellipse">
                <a:avLst/>
              </a:prstGeom>
              <a:solidFill>
                <a:schemeClr val="bg1"/>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0501752-8577-4D19-634F-52D344D19BF7}"/>
                  </a:ext>
                </a:extLst>
              </p:cNvPr>
              <p:cNvSpPr/>
              <p:nvPr/>
            </p:nvSpPr>
            <p:spPr>
              <a:xfrm>
                <a:off x="5256076" y="1556792"/>
                <a:ext cx="144016" cy="36004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 name="直線コネクタ 9">
                <a:extLst>
                  <a:ext uri="{FF2B5EF4-FFF2-40B4-BE49-F238E27FC236}">
                    <a16:creationId xmlns:a16="http://schemas.microsoft.com/office/drawing/2014/main" id="{E9C32F3D-8FED-BD1E-A1C0-81259CD4D489}"/>
                  </a:ext>
                </a:extLst>
              </p:cNvPr>
              <p:cNvCxnSpPr>
                <a:cxnSpLocks/>
                <a:stCxn id="5" idx="7"/>
              </p:cNvCxnSpPr>
              <p:nvPr/>
            </p:nvCxnSpPr>
            <p:spPr>
              <a:xfrm flipH="1">
                <a:off x="5248077" y="1456767"/>
                <a:ext cx="432060" cy="28004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6A95677E-5931-FDF5-2F78-AC4D0F74D2A6}"/>
                  </a:ext>
                </a:extLst>
              </p:cNvPr>
              <p:cNvCxnSpPr>
                <a:cxnSpLocks/>
                <a:stCxn id="5" idx="5"/>
                <a:endCxn id="8" idx="1"/>
              </p:cNvCxnSpPr>
              <p:nvPr/>
            </p:nvCxnSpPr>
            <p:spPr>
              <a:xfrm flipH="1" flipV="1">
                <a:off x="5256076" y="1736812"/>
                <a:ext cx="424061" cy="28004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直線コネクタ 14">
                <a:extLst>
                  <a:ext uri="{FF2B5EF4-FFF2-40B4-BE49-F238E27FC236}">
                    <a16:creationId xmlns:a16="http://schemas.microsoft.com/office/drawing/2014/main" id="{D57DEB84-7F6F-010F-71E9-837B9D9E5CA4}"/>
                  </a:ext>
                </a:extLst>
              </p:cNvPr>
              <p:cNvCxnSpPr>
                <a:cxnSpLocks/>
                <a:stCxn id="8" idx="1"/>
              </p:cNvCxnSpPr>
              <p:nvPr/>
            </p:nvCxnSpPr>
            <p:spPr>
              <a:xfrm flipH="1">
                <a:off x="4572000" y="1736812"/>
                <a:ext cx="684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直線コネクタ 17">
                <a:extLst>
                  <a:ext uri="{FF2B5EF4-FFF2-40B4-BE49-F238E27FC236}">
                    <a16:creationId xmlns:a16="http://schemas.microsoft.com/office/drawing/2014/main" id="{6DA92BB0-5DE8-9B19-716D-5BB652EC917F}"/>
                  </a:ext>
                </a:extLst>
              </p:cNvPr>
              <p:cNvCxnSpPr>
                <a:cxnSpLocks/>
                <a:endCxn id="5" idx="7"/>
              </p:cNvCxnSpPr>
              <p:nvPr/>
            </p:nvCxnSpPr>
            <p:spPr>
              <a:xfrm>
                <a:off x="5680137" y="1196752"/>
                <a:ext cx="0" cy="26001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4C07D544-4BD9-CDA6-297C-15A5E33E55FA}"/>
                  </a:ext>
                </a:extLst>
              </p:cNvPr>
              <p:cNvCxnSpPr>
                <a:cxnSpLocks/>
                <a:endCxn id="5" idx="5"/>
              </p:cNvCxnSpPr>
              <p:nvPr/>
            </p:nvCxnSpPr>
            <p:spPr>
              <a:xfrm flipV="1">
                <a:off x="5680137" y="2016857"/>
                <a:ext cx="0" cy="26001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6" name="右矢印 25">
              <a:extLst>
                <a:ext uri="{FF2B5EF4-FFF2-40B4-BE49-F238E27FC236}">
                  <a16:creationId xmlns:a16="http://schemas.microsoft.com/office/drawing/2014/main" id="{656D29BE-C4F4-EA6E-1FBD-1D5A8340D701}"/>
                </a:ext>
              </a:extLst>
            </p:cNvPr>
            <p:cNvSpPr/>
            <p:nvPr/>
          </p:nvSpPr>
          <p:spPr>
            <a:xfrm>
              <a:off x="7200969" y="1528056"/>
              <a:ext cx="395880" cy="230033"/>
            </a:xfrm>
            <a:prstGeom prst="right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8" name="グループ化 27">
              <a:extLst>
                <a:ext uri="{FF2B5EF4-FFF2-40B4-BE49-F238E27FC236}">
                  <a16:creationId xmlns:a16="http://schemas.microsoft.com/office/drawing/2014/main" id="{C085E78C-A2DC-A10F-26A5-B40867C55947}"/>
                </a:ext>
              </a:extLst>
            </p:cNvPr>
            <p:cNvGrpSpPr/>
            <p:nvPr/>
          </p:nvGrpSpPr>
          <p:grpSpPr>
            <a:xfrm>
              <a:off x="7200969" y="1356301"/>
              <a:ext cx="1224136" cy="1080120"/>
              <a:chOff x="4572000" y="1196752"/>
              <a:chExt cx="1224136" cy="1080120"/>
            </a:xfrm>
          </p:grpSpPr>
          <p:sp>
            <p:nvSpPr>
              <p:cNvPr id="29" name="円/楕円 28">
                <a:extLst>
                  <a:ext uri="{FF2B5EF4-FFF2-40B4-BE49-F238E27FC236}">
                    <a16:creationId xmlns:a16="http://schemas.microsoft.com/office/drawing/2014/main" id="{BD277A00-8770-7E7B-6DCF-C8DAC3D26347}"/>
                  </a:ext>
                </a:extLst>
              </p:cNvPr>
              <p:cNvSpPr/>
              <p:nvPr/>
            </p:nvSpPr>
            <p:spPr>
              <a:xfrm>
                <a:off x="5004048" y="1340768"/>
                <a:ext cx="792088" cy="792088"/>
              </a:xfrm>
              <a:prstGeom prst="ellipse">
                <a:avLst/>
              </a:prstGeom>
              <a:solidFill>
                <a:schemeClr val="bg1"/>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CE8011C4-FB2A-FCCD-56A4-7AF6AEE4F8BA}"/>
                  </a:ext>
                </a:extLst>
              </p:cNvPr>
              <p:cNvSpPr/>
              <p:nvPr/>
            </p:nvSpPr>
            <p:spPr>
              <a:xfrm>
                <a:off x="5256076" y="1556792"/>
                <a:ext cx="144016" cy="36004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 name="直線コネクタ 30">
                <a:extLst>
                  <a:ext uri="{FF2B5EF4-FFF2-40B4-BE49-F238E27FC236}">
                    <a16:creationId xmlns:a16="http://schemas.microsoft.com/office/drawing/2014/main" id="{ACFD9F38-A33A-58BA-EF8C-1DF5167FA822}"/>
                  </a:ext>
                </a:extLst>
              </p:cNvPr>
              <p:cNvCxnSpPr>
                <a:cxnSpLocks/>
                <a:stCxn id="29" idx="7"/>
              </p:cNvCxnSpPr>
              <p:nvPr/>
            </p:nvCxnSpPr>
            <p:spPr>
              <a:xfrm flipH="1">
                <a:off x="5248077" y="1456767"/>
                <a:ext cx="432060" cy="28004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直線コネクタ 31">
                <a:extLst>
                  <a:ext uri="{FF2B5EF4-FFF2-40B4-BE49-F238E27FC236}">
                    <a16:creationId xmlns:a16="http://schemas.microsoft.com/office/drawing/2014/main" id="{E4903912-E08B-5BA8-20E8-EC610640E92D}"/>
                  </a:ext>
                </a:extLst>
              </p:cNvPr>
              <p:cNvCxnSpPr>
                <a:cxnSpLocks/>
                <a:stCxn id="29" idx="5"/>
                <a:endCxn id="30" idx="1"/>
              </p:cNvCxnSpPr>
              <p:nvPr/>
            </p:nvCxnSpPr>
            <p:spPr>
              <a:xfrm flipH="1" flipV="1">
                <a:off x="5256076" y="1736812"/>
                <a:ext cx="424061" cy="28004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直線コネクタ 32">
                <a:extLst>
                  <a:ext uri="{FF2B5EF4-FFF2-40B4-BE49-F238E27FC236}">
                    <a16:creationId xmlns:a16="http://schemas.microsoft.com/office/drawing/2014/main" id="{C5A837A7-C626-3662-5545-7653D1FB66C8}"/>
                  </a:ext>
                </a:extLst>
              </p:cNvPr>
              <p:cNvCxnSpPr>
                <a:cxnSpLocks/>
                <a:stCxn id="30" idx="1"/>
              </p:cNvCxnSpPr>
              <p:nvPr/>
            </p:nvCxnSpPr>
            <p:spPr>
              <a:xfrm flipH="1">
                <a:off x="4572000" y="1736812"/>
                <a:ext cx="684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直線コネクタ 33">
                <a:extLst>
                  <a:ext uri="{FF2B5EF4-FFF2-40B4-BE49-F238E27FC236}">
                    <a16:creationId xmlns:a16="http://schemas.microsoft.com/office/drawing/2014/main" id="{C7FB8108-DB61-19F7-EAC0-46DEA0EE1BDD}"/>
                  </a:ext>
                </a:extLst>
              </p:cNvPr>
              <p:cNvCxnSpPr>
                <a:cxnSpLocks/>
                <a:endCxn id="29" idx="7"/>
              </p:cNvCxnSpPr>
              <p:nvPr/>
            </p:nvCxnSpPr>
            <p:spPr>
              <a:xfrm>
                <a:off x="5680137" y="1196752"/>
                <a:ext cx="0" cy="26001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直線コネクタ 34">
                <a:extLst>
                  <a:ext uri="{FF2B5EF4-FFF2-40B4-BE49-F238E27FC236}">
                    <a16:creationId xmlns:a16="http://schemas.microsoft.com/office/drawing/2014/main" id="{2330913D-B117-9002-89E8-5D5BFDA0C703}"/>
                  </a:ext>
                </a:extLst>
              </p:cNvPr>
              <p:cNvCxnSpPr>
                <a:cxnSpLocks/>
                <a:endCxn id="29" idx="5"/>
              </p:cNvCxnSpPr>
              <p:nvPr/>
            </p:nvCxnSpPr>
            <p:spPr>
              <a:xfrm flipV="1">
                <a:off x="5680137" y="2016857"/>
                <a:ext cx="0" cy="26001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6" name="右矢印 35">
              <a:extLst>
                <a:ext uri="{FF2B5EF4-FFF2-40B4-BE49-F238E27FC236}">
                  <a16:creationId xmlns:a16="http://schemas.microsoft.com/office/drawing/2014/main" id="{6B656967-C2E9-C3A7-6857-3D6CEB578EFB}"/>
                </a:ext>
              </a:extLst>
            </p:cNvPr>
            <p:cNvSpPr/>
            <p:nvPr/>
          </p:nvSpPr>
          <p:spPr>
            <a:xfrm>
              <a:off x="5174439" y="1526305"/>
              <a:ext cx="395880" cy="230033"/>
            </a:xfrm>
            <a:prstGeom prst="rightArrow">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a:extLst>
                <a:ext uri="{FF2B5EF4-FFF2-40B4-BE49-F238E27FC236}">
                  <a16:creationId xmlns:a16="http://schemas.microsoft.com/office/drawing/2014/main" id="{ECA19BA6-8F8E-0DE8-0D7D-1148571966B6}"/>
                </a:ext>
              </a:extLst>
            </p:cNvPr>
            <p:cNvSpPr txBox="1"/>
            <p:nvPr/>
          </p:nvSpPr>
          <p:spPr>
            <a:xfrm>
              <a:off x="5068746" y="1294890"/>
              <a:ext cx="877163" cy="230832"/>
            </a:xfrm>
            <a:prstGeom prst="rect">
              <a:avLst/>
            </a:prstGeom>
            <a:noFill/>
          </p:spPr>
          <p:txBody>
            <a:bodyPr wrap="none" rtlCol="0">
              <a:spAutoFit/>
            </a:bodyPr>
            <a:lstStyle/>
            <a:p>
              <a:r>
                <a:rPr kumimoji="1" lang="ja-JP" altLang="en-US" sz="900">
                  <a:solidFill>
                    <a:schemeClr val="tx1">
                      <a:lumMod val="50000"/>
                      <a:lumOff val="50000"/>
                    </a:schemeClr>
                  </a:solidFill>
                  <a:latin typeface="Meiryo" panose="020B0604030504040204" pitchFamily="34" charset="-128"/>
                  <a:ea typeface="Meiryo" panose="020B0604030504040204" pitchFamily="34" charset="-128"/>
                </a:rPr>
                <a:t>電気信号なし</a:t>
              </a:r>
            </a:p>
          </p:txBody>
        </p:sp>
        <p:sp>
          <p:nvSpPr>
            <p:cNvPr id="38" name="テキスト ボックス 37">
              <a:extLst>
                <a:ext uri="{FF2B5EF4-FFF2-40B4-BE49-F238E27FC236}">
                  <a16:creationId xmlns:a16="http://schemas.microsoft.com/office/drawing/2014/main" id="{5E5738BD-2275-9C8D-C8F5-435134EA9E1B}"/>
                </a:ext>
              </a:extLst>
            </p:cNvPr>
            <p:cNvSpPr txBox="1"/>
            <p:nvPr/>
          </p:nvSpPr>
          <p:spPr>
            <a:xfrm>
              <a:off x="7104425" y="1294890"/>
              <a:ext cx="877163" cy="230832"/>
            </a:xfrm>
            <a:prstGeom prst="rect">
              <a:avLst/>
            </a:prstGeom>
            <a:noFill/>
          </p:spPr>
          <p:txBody>
            <a:bodyPr wrap="none" rtlCol="0">
              <a:spAutoFit/>
            </a:bodyPr>
            <a:lstStyle/>
            <a:p>
              <a:r>
                <a:rPr kumimoji="1" lang="ja-JP" altLang="en-US" sz="900">
                  <a:solidFill>
                    <a:srgbClr val="0432FF"/>
                  </a:solidFill>
                  <a:latin typeface="Meiryo" panose="020B0604030504040204" pitchFamily="34" charset="-128"/>
                  <a:ea typeface="Meiryo" panose="020B0604030504040204" pitchFamily="34" charset="-128"/>
                </a:rPr>
                <a:t>電気信号あり</a:t>
              </a:r>
            </a:p>
          </p:txBody>
        </p:sp>
        <p:sp>
          <p:nvSpPr>
            <p:cNvPr id="39" name="下矢印 38">
              <a:extLst>
                <a:ext uri="{FF2B5EF4-FFF2-40B4-BE49-F238E27FC236}">
                  <a16:creationId xmlns:a16="http://schemas.microsoft.com/office/drawing/2014/main" id="{2522AD7B-8D3E-BEA0-18D6-868D03323536}"/>
                </a:ext>
              </a:extLst>
            </p:cNvPr>
            <p:cNvSpPr/>
            <p:nvPr/>
          </p:nvSpPr>
          <p:spPr>
            <a:xfrm>
              <a:off x="8425103" y="1356301"/>
              <a:ext cx="186647" cy="1080119"/>
            </a:xfrm>
            <a:prstGeom prst="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9DACAE94-9F19-24E1-7971-7D4286F2713E}"/>
                </a:ext>
              </a:extLst>
            </p:cNvPr>
            <p:cNvSpPr txBox="1"/>
            <p:nvPr/>
          </p:nvSpPr>
          <p:spPr>
            <a:xfrm>
              <a:off x="8533988" y="1486308"/>
              <a:ext cx="323165" cy="784830"/>
            </a:xfrm>
            <a:prstGeom prst="rect">
              <a:avLst/>
            </a:prstGeom>
            <a:noFill/>
          </p:spPr>
          <p:txBody>
            <a:bodyPr vert="eaVert" wrap="none" rtlCol="0">
              <a:spAutoFit/>
            </a:bodyPr>
            <a:lstStyle/>
            <a:p>
              <a:r>
                <a:rPr kumimoji="1" lang="ja-JP" altLang="en-US" sz="900">
                  <a:solidFill>
                    <a:srgbClr val="0432FF"/>
                  </a:solidFill>
                  <a:latin typeface="Meiryo" panose="020B0604030504040204" pitchFamily="34" charset="-128"/>
                  <a:ea typeface="Meiryo" panose="020B0604030504040204" pitchFamily="34" charset="-128"/>
                </a:rPr>
                <a:t>電流が流れる</a:t>
              </a:r>
            </a:p>
          </p:txBody>
        </p:sp>
        <p:sp>
          <p:nvSpPr>
            <p:cNvPr id="41" name="下矢印 40">
              <a:extLst>
                <a:ext uri="{FF2B5EF4-FFF2-40B4-BE49-F238E27FC236}">
                  <a16:creationId xmlns:a16="http://schemas.microsoft.com/office/drawing/2014/main" id="{EBC95803-A096-727F-5BF3-7B05827CD660}"/>
                </a:ext>
              </a:extLst>
            </p:cNvPr>
            <p:cNvSpPr/>
            <p:nvPr/>
          </p:nvSpPr>
          <p:spPr>
            <a:xfrm>
              <a:off x="6408879" y="1356301"/>
              <a:ext cx="186647" cy="400037"/>
            </a:xfrm>
            <a:prstGeom prst="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0621E5A2-BE32-21F4-DAB8-9AF1D21E88F0}"/>
                </a:ext>
              </a:extLst>
            </p:cNvPr>
            <p:cNvSpPr txBox="1"/>
            <p:nvPr/>
          </p:nvSpPr>
          <p:spPr>
            <a:xfrm>
              <a:off x="6517764" y="1486308"/>
              <a:ext cx="323165" cy="900246"/>
            </a:xfrm>
            <a:prstGeom prst="rect">
              <a:avLst/>
            </a:prstGeom>
            <a:noFill/>
          </p:spPr>
          <p:txBody>
            <a:bodyPr vert="eaVert" wrap="none" rtlCol="0">
              <a:spAutoFit/>
            </a:bodyPr>
            <a:lstStyle/>
            <a:p>
              <a:r>
                <a:rPr kumimoji="1" lang="ja-JP" altLang="en-US" sz="900">
                  <a:solidFill>
                    <a:schemeClr val="tx1">
                      <a:lumMod val="50000"/>
                      <a:lumOff val="50000"/>
                    </a:schemeClr>
                  </a:solidFill>
                  <a:latin typeface="Meiryo" panose="020B0604030504040204" pitchFamily="34" charset="-128"/>
                  <a:ea typeface="Meiryo" panose="020B0604030504040204" pitchFamily="34" charset="-128"/>
                </a:rPr>
                <a:t>電流が流れない</a:t>
              </a:r>
            </a:p>
          </p:txBody>
        </p:sp>
        <p:sp>
          <p:nvSpPr>
            <p:cNvPr id="44" name="テキスト ボックス 43">
              <a:extLst>
                <a:ext uri="{FF2B5EF4-FFF2-40B4-BE49-F238E27FC236}">
                  <a16:creationId xmlns:a16="http://schemas.microsoft.com/office/drawing/2014/main" id="{DF124C90-A323-845D-AFFF-A459A379D3D1}"/>
                </a:ext>
              </a:extLst>
            </p:cNvPr>
            <p:cNvSpPr txBox="1"/>
            <p:nvPr/>
          </p:nvSpPr>
          <p:spPr>
            <a:xfrm>
              <a:off x="6351182" y="1751765"/>
              <a:ext cx="338554" cy="369332"/>
            </a:xfrm>
            <a:prstGeom prst="rect">
              <a:avLst/>
            </a:prstGeom>
            <a:noFill/>
          </p:spPr>
          <p:txBody>
            <a:bodyPr wrap="none" rtlCol="0">
              <a:spAutoFit/>
            </a:bodyPr>
            <a:lstStyle/>
            <a:p>
              <a:r>
                <a:rPr kumimoji="1" lang="en-US" altLang="ja-JP" dirty="0">
                  <a:solidFill>
                    <a:srgbClr val="C00000"/>
                  </a:solidFill>
                  <a:latin typeface="Meiryo" panose="020B0604030504040204" pitchFamily="34" charset="-128"/>
                  <a:ea typeface="Meiryo" panose="020B0604030504040204" pitchFamily="34" charset="-128"/>
                </a:rPr>
                <a:t>X</a:t>
              </a:r>
              <a:endParaRPr kumimoji="1" lang="ja-JP" altLang="en-US">
                <a:solidFill>
                  <a:srgbClr val="C00000"/>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B27169B9-6528-F169-2B6F-CB760F471A35}"/>
                </a:ext>
              </a:extLst>
            </p:cNvPr>
            <p:cNvSpPr txBox="1"/>
            <p:nvPr/>
          </p:nvSpPr>
          <p:spPr>
            <a:xfrm>
              <a:off x="7104425" y="1101637"/>
              <a:ext cx="1306768" cy="307777"/>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スイッチ</a:t>
              </a:r>
              <a:r>
                <a:rPr kumimoji="1" lang="en-US" altLang="ja-JP" sz="1200" dirty="0">
                  <a:latin typeface="Meiryo" panose="020B0604030504040204" pitchFamily="34" charset="-128"/>
                  <a:ea typeface="Meiryo" panose="020B0604030504040204" pitchFamily="34" charset="-128"/>
                </a:rPr>
                <a:t>ON</a:t>
              </a:r>
              <a:r>
                <a:rPr kumimoji="1" lang="ja-JP" altLang="en-US" sz="1200">
                  <a:latin typeface="Meiryo" panose="020B0604030504040204" pitchFamily="34" charset="-128"/>
                  <a:ea typeface="Meiryo" panose="020B0604030504040204" pitchFamily="34" charset="-128"/>
                </a:rPr>
                <a:t>＝</a:t>
              </a:r>
              <a:r>
                <a:rPr kumimoji="1" lang="en-US" altLang="ja-JP" sz="1400" b="1" dirty="0">
                  <a:latin typeface="Meiryo" panose="020B0604030504040204" pitchFamily="34" charset="-128"/>
                  <a:ea typeface="Meiryo" panose="020B0604030504040204" pitchFamily="34" charset="-128"/>
                </a:rPr>
                <a:t>1</a:t>
              </a:r>
              <a:endParaRPr kumimoji="1" lang="ja-JP" altLang="en-US" sz="1400" b="1">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1DE9B9DB-C6E6-0C6F-C3D3-563FA33362F4}"/>
                </a:ext>
              </a:extLst>
            </p:cNvPr>
            <p:cNvSpPr txBox="1"/>
            <p:nvPr/>
          </p:nvSpPr>
          <p:spPr>
            <a:xfrm>
              <a:off x="5081225" y="1101637"/>
              <a:ext cx="1369286" cy="307777"/>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スイッチ</a:t>
              </a:r>
              <a:r>
                <a:rPr kumimoji="1" lang="en-US" altLang="ja-JP" sz="1200" dirty="0">
                  <a:latin typeface="Meiryo" panose="020B0604030504040204" pitchFamily="34" charset="-128"/>
                  <a:ea typeface="Meiryo" panose="020B0604030504040204" pitchFamily="34" charset="-128"/>
                </a:rPr>
                <a:t>OFF</a:t>
              </a:r>
              <a:r>
                <a:rPr kumimoji="1" lang="ja-JP" altLang="en-US" sz="1200">
                  <a:latin typeface="Meiryo" panose="020B0604030504040204" pitchFamily="34" charset="-128"/>
                  <a:ea typeface="Meiryo" panose="020B0604030504040204" pitchFamily="34" charset="-128"/>
                </a:rPr>
                <a:t>＝</a:t>
              </a:r>
              <a:r>
                <a:rPr lang="en-US" altLang="ja-JP" sz="1400" b="1" dirty="0">
                  <a:latin typeface="Meiryo" panose="020B0604030504040204" pitchFamily="34" charset="-128"/>
                  <a:ea typeface="Meiryo" panose="020B0604030504040204" pitchFamily="34" charset="-128"/>
                </a:rPr>
                <a:t>0</a:t>
              </a:r>
              <a:endParaRPr kumimoji="1" lang="ja-JP" altLang="en-US" sz="1400" b="1">
                <a:latin typeface="Meiryo" panose="020B0604030504040204" pitchFamily="34" charset="-128"/>
                <a:ea typeface="Meiryo" panose="020B0604030504040204" pitchFamily="34" charset="-128"/>
              </a:endParaRPr>
            </a:p>
          </p:txBody>
        </p:sp>
        <p:sp>
          <p:nvSpPr>
            <p:cNvPr id="85" name="テキスト ボックス 84">
              <a:extLst>
                <a:ext uri="{FF2B5EF4-FFF2-40B4-BE49-F238E27FC236}">
                  <a16:creationId xmlns:a16="http://schemas.microsoft.com/office/drawing/2014/main" id="{A57D647D-9011-66E3-C2DD-B6EB03DB250F}"/>
                </a:ext>
              </a:extLst>
            </p:cNvPr>
            <p:cNvSpPr txBox="1"/>
            <p:nvPr/>
          </p:nvSpPr>
          <p:spPr>
            <a:xfrm>
              <a:off x="3491880" y="1576201"/>
              <a:ext cx="1569660" cy="369332"/>
            </a:xfrm>
            <a:prstGeom prst="rect">
              <a:avLst/>
            </a:prstGeom>
            <a:noFill/>
          </p:spPr>
          <p:txBody>
            <a:bodyPr wrap="none" rtlCol="0">
              <a:spAutoFit/>
            </a:bodyPr>
            <a:lstStyle/>
            <a:p>
              <a:pPr algn="r"/>
              <a:r>
                <a:rPr kumimoji="1" lang="ja-JP" altLang="en-US">
                  <a:latin typeface="Meiryo" panose="020B0604030504040204" pitchFamily="34" charset="-128"/>
                  <a:ea typeface="Meiryo" panose="020B0604030504040204" pitchFamily="34" charset="-128"/>
                </a:rPr>
                <a:t>トランジスタ</a:t>
              </a:r>
            </a:p>
          </p:txBody>
        </p:sp>
      </p:grpSp>
      <p:grpSp>
        <p:nvGrpSpPr>
          <p:cNvPr id="7" name="グループ化 6">
            <a:extLst>
              <a:ext uri="{FF2B5EF4-FFF2-40B4-BE49-F238E27FC236}">
                <a16:creationId xmlns:a16="http://schemas.microsoft.com/office/drawing/2014/main" id="{D1F1C754-1E25-5D42-B209-980BC43CA589}"/>
              </a:ext>
            </a:extLst>
          </p:cNvPr>
          <p:cNvGrpSpPr/>
          <p:nvPr/>
        </p:nvGrpSpPr>
        <p:grpSpPr>
          <a:xfrm>
            <a:off x="3374178" y="2692755"/>
            <a:ext cx="5655002" cy="1184690"/>
            <a:chOff x="3374178" y="2692755"/>
            <a:chExt cx="5655002" cy="1184690"/>
          </a:xfrm>
        </p:grpSpPr>
        <p:sp>
          <p:nvSpPr>
            <p:cNvPr id="90" name="正方形/長方形 89">
              <a:extLst>
                <a:ext uri="{FF2B5EF4-FFF2-40B4-BE49-F238E27FC236}">
                  <a16:creationId xmlns:a16="http://schemas.microsoft.com/office/drawing/2014/main" id="{53BD8652-8F92-52C5-4CBD-6BE260DA2B3B}"/>
                </a:ext>
              </a:extLst>
            </p:cNvPr>
            <p:cNvSpPr/>
            <p:nvPr/>
          </p:nvSpPr>
          <p:spPr>
            <a:xfrm>
              <a:off x="3374178" y="2692755"/>
              <a:ext cx="5655002" cy="118469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三角形 46">
              <a:extLst>
                <a:ext uri="{FF2B5EF4-FFF2-40B4-BE49-F238E27FC236}">
                  <a16:creationId xmlns:a16="http://schemas.microsoft.com/office/drawing/2014/main" id="{576FD113-BEBF-BDF3-C742-3239FFFDFE95}"/>
                </a:ext>
              </a:extLst>
            </p:cNvPr>
            <p:cNvSpPr/>
            <p:nvPr/>
          </p:nvSpPr>
          <p:spPr>
            <a:xfrm rot="5400000">
              <a:off x="5582963" y="3122417"/>
              <a:ext cx="543600" cy="429962"/>
            </a:xfrm>
            <a:prstGeom prst="triangle">
              <a:avLst/>
            </a:prstGeom>
            <a:solidFill>
              <a:schemeClr val="bg1"/>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48" name="フローチャート: 論理積ゲート 47">
              <a:extLst>
                <a:ext uri="{FF2B5EF4-FFF2-40B4-BE49-F238E27FC236}">
                  <a16:creationId xmlns:a16="http://schemas.microsoft.com/office/drawing/2014/main" id="{3E408B58-D374-4833-59C0-DC3EF362C8E7}"/>
                </a:ext>
              </a:extLst>
            </p:cNvPr>
            <p:cNvSpPr/>
            <p:nvPr/>
          </p:nvSpPr>
          <p:spPr>
            <a:xfrm>
              <a:off x="7697804" y="3067343"/>
              <a:ext cx="477195" cy="543600"/>
            </a:xfrm>
            <a:prstGeom prst="flowChartDelay">
              <a:avLst/>
            </a:prstGeom>
            <a:solidFill>
              <a:schemeClr val="bg1"/>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49" name="円/楕円 48">
              <a:extLst>
                <a:ext uri="{FF2B5EF4-FFF2-40B4-BE49-F238E27FC236}">
                  <a16:creationId xmlns:a16="http://schemas.microsoft.com/office/drawing/2014/main" id="{F7E467D7-2420-8AC7-4319-27C2EE6DEFE8}"/>
                </a:ext>
              </a:extLst>
            </p:cNvPr>
            <p:cNvSpPr/>
            <p:nvPr/>
          </p:nvSpPr>
          <p:spPr>
            <a:xfrm>
              <a:off x="6069744" y="3246867"/>
              <a:ext cx="181061" cy="181061"/>
            </a:xfrm>
            <a:prstGeom prst="ellipse">
              <a:avLst/>
            </a:prstGeom>
            <a:solidFill>
              <a:schemeClr val="bg1"/>
            </a:solidFill>
            <a:ln>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2" name="直線コネクタ 51">
              <a:extLst>
                <a:ext uri="{FF2B5EF4-FFF2-40B4-BE49-F238E27FC236}">
                  <a16:creationId xmlns:a16="http://schemas.microsoft.com/office/drawing/2014/main" id="{590E8EA7-99DB-9331-F162-C5F4430FB1A4}"/>
                </a:ext>
              </a:extLst>
            </p:cNvPr>
            <p:cNvCxnSpPr>
              <a:cxnSpLocks/>
              <a:endCxn id="49" idx="6"/>
            </p:cNvCxnSpPr>
            <p:nvPr/>
          </p:nvCxnSpPr>
          <p:spPr>
            <a:xfrm flipH="1">
              <a:off x="6250805" y="3337397"/>
              <a:ext cx="281911"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直線コネクタ 55">
              <a:extLst>
                <a:ext uri="{FF2B5EF4-FFF2-40B4-BE49-F238E27FC236}">
                  <a16:creationId xmlns:a16="http://schemas.microsoft.com/office/drawing/2014/main" id="{133DE379-E5F0-E6DD-09A4-6DFD9553D04B}"/>
                </a:ext>
              </a:extLst>
            </p:cNvPr>
            <p:cNvCxnSpPr>
              <a:cxnSpLocks/>
              <a:stCxn id="47" idx="3"/>
            </p:cNvCxnSpPr>
            <p:nvPr/>
          </p:nvCxnSpPr>
          <p:spPr>
            <a:xfrm flipH="1" flipV="1">
              <a:off x="5386856" y="3337397"/>
              <a:ext cx="252926"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直線コネクタ 58">
              <a:extLst>
                <a:ext uri="{FF2B5EF4-FFF2-40B4-BE49-F238E27FC236}">
                  <a16:creationId xmlns:a16="http://schemas.microsoft.com/office/drawing/2014/main" id="{E287A821-DB37-34FB-BF94-8F6540AD39AD}"/>
                </a:ext>
              </a:extLst>
            </p:cNvPr>
            <p:cNvCxnSpPr>
              <a:cxnSpLocks/>
            </p:cNvCxnSpPr>
            <p:nvPr/>
          </p:nvCxnSpPr>
          <p:spPr>
            <a:xfrm flipH="1">
              <a:off x="8182344" y="3322997"/>
              <a:ext cx="281911"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直線コネクタ 59">
              <a:extLst>
                <a:ext uri="{FF2B5EF4-FFF2-40B4-BE49-F238E27FC236}">
                  <a16:creationId xmlns:a16="http://schemas.microsoft.com/office/drawing/2014/main" id="{7ED71AD4-E5F0-96D5-1697-B8DD84D1FB81}"/>
                </a:ext>
              </a:extLst>
            </p:cNvPr>
            <p:cNvCxnSpPr>
              <a:cxnSpLocks/>
            </p:cNvCxnSpPr>
            <p:nvPr/>
          </p:nvCxnSpPr>
          <p:spPr>
            <a:xfrm flipH="1" flipV="1">
              <a:off x="7436019" y="3246866"/>
              <a:ext cx="252926"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直線コネクタ 60">
              <a:extLst>
                <a:ext uri="{FF2B5EF4-FFF2-40B4-BE49-F238E27FC236}">
                  <a16:creationId xmlns:a16="http://schemas.microsoft.com/office/drawing/2014/main" id="{98D9D0CF-EDCC-5171-6A22-AB8A79F63DE0}"/>
                </a:ext>
              </a:extLst>
            </p:cNvPr>
            <p:cNvCxnSpPr>
              <a:cxnSpLocks/>
            </p:cNvCxnSpPr>
            <p:nvPr/>
          </p:nvCxnSpPr>
          <p:spPr>
            <a:xfrm flipH="1" flipV="1">
              <a:off x="7436019" y="3427928"/>
              <a:ext cx="252926"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 name="テキスト ボックス 61">
              <a:extLst>
                <a:ext uri="{FF2B5EF4-FFF2-40B4-BE49-F238E27FC236}">
                  <a16:creationId xmlns:a16="http://schemas.microsoft.com/office/drawing/2014/main" id="{9A1933CC-6E72-B756-2E5C-3AB5620DDE28}"/>
                </a:ext>
              </a:extLst>
            </p:cNvPr>
            <p:cNvSpPr txBox="1"/>
            <p:nvPr/>
          </p:nvSpPr>
          <p:spPr>
            <a:xfrm>
              <a:off x="5570319" y="3205296"/>
              <a:ext cx="437941" cy="261610"/>
            </a:xfrm>
            <a:prstGeom prst="rect">
              <a:avLst/>
            </a:prstGeom>
            <a:noFill/>
          </p:spPr>
          <p:txBody>
            <a:bodyPr wrap="none" rtlCol="0">
              <a:spAutoFit/>
            </a:bodyPr>
            <a:lstStyle/>
            <a:p>
              <a:pPr algn="ctr"/>
              <a:r>
                <a:rPr kumimoji="1" lang="en-US" altLang="ja-JP" sz="1100" dirty="0"/>
                <a:t>NOT</a:t>
              </a:r>
              <a:endParaRPr kumimoji="1" lang="ja-JP" altLang="en-US" sz="1100"/>
            </a:p>
          </p:txBody>
        </p:sp>
        <p:sp>
          <p:nvSpPr>
            <p:cNvPr id="63" name="テキスト ボックス 62">
              <a:extLst>
                <a:ext uri="{FF2B5EF4-FFF2-40B4-BE49-F238E27FC236}">
                  <a16:creationId xmlns:a16="http://schemas.microsoft.com/office/drawing/2014/main" id="{A910737D-A1FF-B468-B9EC-65BF332835F4}"/>
                </a:ext>
              </a:extLst>
            </p:cNvPr>
            <p:cNvSpPr txBox="1"/>
            <p:nvPr/>
          </p:nvSpPr>
          <p:spPr>
            <a:xfrm>
              <a:off x="7706858" y="3205296"/>
              <a:ext cx="444353" cy="261610"/>
            </a:xfrm>
            <a:prstGeom prst="rect">
              <a:avLst/>
            </a:prstGeom>
            <a:noFill/>
          </p:spPr>
          <p:txBody>
            <a:bodyPr wrap="none" rtlCol="0">
              <a:spAutoFit/>
            </a:bodyPr>
            <a:lstStyle/>
            <a:p>
              <a:pPr algn="ctr"/>
              <a:r>
                <a:rPr kumimoji="1" lang="en-US" altLang="ja-JP" sz="1100" dirty="0"/>
                <a:t>AND</a:t>
              </a:r>
              <a:endParaRPr kumimoji="1" lang="ja-JP" altLang="en-US" sz="1100"/>
            </a:p>
          </p:txBody>
        </p:sp>
        <p:sp>
          <p:nvSpPr>
            <p:cNvPr id="64" name="テキスト ボックス 63">
              <a:extLst>
                <a:ext uri="{FF2B5EF4-FFF2-40B4-BE49-F238E27FC236}">
                  <a16:creationId xmlns:a16="http://schemas.microsoft.com/office/drawing/2014/main" id="{60CD108D-4403-F937-76FE-7C7D2C629A91}"/>
                </a:ext>
              </a:extLst>
            </p:cNvPr>
            <p:cNvSpPr txBox="1"/>
            <p:nvPr/>
          </p:nvSpPr>
          <p:spPr>
            <a:xfrm>
              <a:off x="5163418" y="3183507"/>
              <a:ext cx="276038" cy="307777"/>
            </a:xfrm>
            <a:prstGeom prst="rect">
              <a:avLst/>
            </a:prstGeom>
            <a:noFill/>
          </p:spPr>
          <p:txBody>
            <a:bodyPr wrap="none" rtlCol="0">
              <a:spAutoFit/>
            </a:bodyPr>
            <a:lstStyle/>
            <a:p>
              <a:r>
                <a:rPr kumimoji="1" lang="en-US" altLang="ja-JP" sz="1400" b="1" dirty="0"/>
                <a:t>1</a:t>
              </a:r>
              <a:endParaRPr kumimoji="1" lang="ja-JP" altLang="en-US" sz="1400" b="1"/>
            </a:p>
          </p:txBody>
        </p:sp>
        <p:sp>
          <p:nvSpPr>
            <p:cNvPr id="65" name="テキスト ボックス 64">
              <a:extLst>
                <a:ext uri="{FF2B5EF4-FFF2-40B4-BE49-F238E27FC236}">
                  <a16:creationId xmlns:a16="http://schemas.microsoft.com/office/drawing/2014/main" id="{36F659A9-2368-3E8B-876D-2C8E08242E2F}"/>
                </a:ext>
              </a:extLst>
            </p:cNvPr>
            <p:cNvSpPr txBox="1"/>
            <p:nvPr/>
          </p:nvSpPr>
          <p:spPr>
            <a:xfrm>
              <a:off x="6487278" y="3183508"/>
              <a:ext cx="276038" cy="307777"/>
            </a:xfrm>
            <a:prstGeom prst="rect">
              <a:avLst/>
            </a:prstGeom>
            <a:noFill/>
          </p:spPr>
          <p:txBody>
            <a:bodyPr wrap="none" rtlCol="0">
              <a:spAutoFit/>
            </a:bodyPr>
            <a:lstStyle/>
            <a:p>
              <a:r>
                <a:rPr kumimoji="1" lang="en-US" altLang="ja-JP" sz="1400" b="1" dirty="0"/>
                <a:t>0</a:t>
              </a:r>
              <a:endParaRPr kumimoji="1" lang="ja-JP" altLang="en-US" sz="1400" b="1"/>
            </a:p>
          </p:txBody>
        </p:sp>
        <p:sp>
          <p:nvSpPr>
            <p:cNvPr id="66" name="テキスト ボックス 65">
              <a:extLst>
                <a:ext uri="{FF2B5EF4-FFF2-40B4-BE49-F238E27FC236}">
                  <a16:creationId xmlns:a16="http://schemas.microsoft.com/office/drawing/2014/main" id="{783B7529-417E-4418-3A08-55C4506CE1B6}"/>
                </a:ext>
              </a:extLst>
            </p:cNvPr>
            <p:cNvSpPr txBox="1"/>
            <p:nvPr/>
          </p:nvSpPr>
          <p:spPr>
            <a:xfrm>
              <a:off x="7200969" y="3075786"/>
              <a:ext cx="276038" cy="307777"/>
            </a:xfrm>
            <a:prstGeom prst="rect">
              <a:avLst/>
            </a:prstGeom>
            <a:noFill/>
          </p:spPr>
          <p:txBody>
            <a:bodyPr wrap="none" rtlCol="0">
              <a:spAutoFit/>
            </a:bodyPr>
            <a:lstStyle/>
            <a:p>
              <a:r>
                <a:rPr kumimoji="1" lang="en-US" altLang="ja-JP" sz="1400" b="1" dirty="0"/>
                <a:t>1</a:t>
              </a:r>
              <a:endParaRPr kumimoji="1" lang="ja-JP" altLang="en-US" sz="1400" b="1"/>
            </a:p>
          </p:txBody>
        </p:sp>
        <p:sp>
          <p:nvSpPr>
            <p:cNvPr id="67" name="テキスト ボックス 66">
              <a:extLst>
                <a:ext uri="{FF2B5EF4-FFF2-40B4-BE49-F238E27FC236}">
                  <a16:creationId xmlns:a16="http://schemas.microsoft.com/office/drawing/2014/main" id="{4258771F-D6F2-916C-C4EE-604F0AE9E5D7}"/>
                </a:ext>
              </a:extLst>
            </p:cNvPr>
            <p:cNvSpPr txBox="1"/>
            <p:nvPr/>
          </p:nvSpPr>
          <p:spPr>
            <a:xfrm>
              <a:off x="7208169" y="3291230"/>
              <a:ext cx="276038" cy="307777"/>
            </a:xfrm>
            <a:prstGeom prst="rect">
              <a:avLst/>
            </a:prstGeom>
            <a:noFill/>
          </p:spPr>
          <p:txBody>
            <a:bodyPr wrap="none" rtlCol="0">
              <a:spAutoFit/>
            </a:bodyPr>
            <a:lstStyle/>
            <a:p>
              <a:r>
                <a:rPr kumimoji="1" lang="en-US" altLang="ja-JP" sz="1400" b="1" dirty="0"/>
                <a:t>1</a:t>
              </a:r>
              <a:endParaRPr kumimoji="1" lang="ja-JP" altLang="en-US" sz="1400" b="1"/>
            </a:p>
          </p:txBody>
        </p:sp>
        <p:sp>
          <p:nvSpPr>
            <p:cNvPr id="68" name="テキスト ボックス 67">
              <a:extLst>
                <a:ext uri="{FF2B5EF4-FFF2-40B4-BE49-F238E27FC236}">
                  <a16:creationId xmlns:a16="http://schemas.microsoft.com/office/drawing/2014/main" id="{0A2AA5ED-D842-4892-F1F8-A55A62D77345}"/>
                </a:ext>
              </a:extLst>
            </p:cNvPr>
            <p:cNvSpPr txBox="1"/>
            <p:nvPr/>
          </p:nvSpPr>
          <p:spPr>
            <a:xfrm>
              <a:off x="8460969" y="3161630"/>
              <a:ext cx="276038" cy="307777"/>
            </a:xfrm>
            <a:prstGeom prst="rect">
              <a:avLst/>
            </a:prstGeom>
            <a:noFill/>
          </p:spPr>
          <p:txBody>
            <a:bodyPr wrap="none" rtlCol="0">
              <a:spAutoFit/>
            </a:bodyPr>
            <a:lstStyle/>
            <a:p>
              <a:r>
                <a:rPr kumimoji="1" lang="en-US" altLang="ja-JP" sz="1400" b="1" dirty="0"/>
                <a:t>1</a:t>
              </a:r>
              <a:endParaRPr kumimoji="1" lang="ja-JP" altLang="en-US" sz="1400" b="1"/>
            </a:p>
          </p:txBody>
        </p:sp>
        <p:sp>
          <p:nvSpPr>
            <p:cNvPr id="86" name="テキスト ボックス 85">
              <a:extLst>
                <a:ext uri="{FF2B5EF4-FFF2-40B4-BE49-F238E27FC236}">
                  <a16:creationId xmlns:a16="http://schemas.microsoft.com/office/drawing/2014/main" id="{2A8834D1-F3C7-E8C1-9796-D1AE78924BBF}"/>
                </a:ext>
              </a:extLst>
            </p:cNvPr>
            <p:cNvSpPr txBox="1"/>
            <p:nvPr/>
          </p:nvSpPr>
          <p:spPr>
            <a:xfrm>
              <a:off x="3496063" y="3117282"/>
              <a:ext cx="1569660" cy="369332"/>
            </a:xfrm>
            <a:prstGeom prst="rect">
              <a:avLst/>
            </a:prstGeom>
            <a:noFill/>
          </p:spPr>
          <p:txBody>
            <a:bodyPr wrap="none" rtlCol="0">
              <a:spAutoFit/>
            </a:bodyPr>
            <a:lstStyle/>
            <a:p>
              <a:pPr algn="r"/>
              <a:r>
                <a:rPr kumimoji="1" lang="ja-JP" altLang="en-US">
                  <a:latin typeface="Meiryo" panose="020B0604030504040204" pitchFamily="34" charset="-128"/>
                  <a:ea typeface="Meiryo" panose="020B0604030504040204" pitchFamily="34" charset="-128"/>
                </a:rPr>
                <a:t>基本論理演算</a:t>
              </a:r>
            </a:p>
          </p:txBody>
        </p:sp>
      </p:grpSp>
      <p:grpSp>
        <p:nvGrpSpPr>
          <p:cNvPr id="9" name="グループ化 8">
            <a:extLst>
              <a:ext uri="{FF2B5EF4-FFF2-40B4-BE49-F238E27FC236}">
                <a16:creationId xmlns:a16="http://schemas.microsoft.com/office/drawing/2014/main" id="{E42710BA-BBB4-FEE4-557A-BDF6BDBBAB20}"/>
              </a:ext>
            </a:extLst>
          </p:cNvPr>
          <p:cNvGrpSpPr/>
          <p:nvPr/>
        </p:nvGrpSpPr>
        <p:grpSpPr>
          <a:xfrm>
            <a:off x="3381494" y="3974830"/>
            <a:ext cx="5655002" cy="1184690"/>
            <a:chOff x="3381494" y="3974830"/>
            <a:chExt cx="5655002" cy="1184690"/>
          </a:xfrm>
        </p:grpSpPr>
        <p:sp>
          <p:nvSpPr>
            <p:cNvPr id="91" name="正方形/長方形 90">
              <a:extLst>
                <a:ext uri="{FF2B5EF4-FFF2-40B4-BE49-F238E27FC236}">
                  <a16:creationId xmlns:a16="http://schemas.microsoft.com/office/drawing/2014/main" id="{F515E797-89C3-2AA6-83DF-3949341DCD25}"/>
                </a:ext>
              </a:extLst>
            </p:cNvPr>
            <p:cNvSpPr/>
            <p:nvPr/>
          </p:nvSpPr>
          <p:spPr>
            <a:xfrm>
              <a:off x="3381494" y="3974830"/>
              <a:ext cx="5655002" cy="118469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テキスト ボックス 70">
              <a:extLst>
                <a:ext uri="{FF2B5EF4-FFF2-40B4-BE49-F238E27FC236}">
                  <a16:creationId xmlns:a16="http://schemas.microsoft.com/office/drawing/2014/main" id="{C512AC3E-8459-6A90-9260-06C941E59029}"/>
                </a:ext>
              </a:extLst>
            </p:cNvPr>
            <p:cNvSpPr txBox="1"/>
            <p:nvPr/>
          </p:nvSpPr>
          <p:spPr>
            <a:xfrm>
              <a:off x="5454865" y="4312128"/>
              <a:ext cx="595035" cy="584775"/>
            </a:xfrm>
            <a:prstGeom prst="rect">
              <a:avLst/>
            </a:prstGeom>
            <a:noFill/>
          </p:spPr>
          <p:txBody>
            <a:bodyPr wrap="none" rtlCol="0">
              <a:spAutoFit/>
            </a:bodyPr>
            <a:lstStyle/>
            <a:p>
              <a:r>
                <a:rPr kumimoji="1" lang="ja-JP" altLang="en-US" sz="3200"/>
                <a:t>＋</a:t>
              </a:r>
            </a:p>
          </p:txBody>
        </p:sp>
        <p:sp>
          <p:nvSpPr>
            <p:cNvPr id="72" name="テキスト ボックス 71">
              <a:extLst>
                <a:ext uri="{FF2B5EF4-FFF2-40B4-BE49-F238E27FC236}">
                  <a16:creationId xmlns:a16="http://schemas.microsoft.com/office/drawing/2014/main" id="{7E355011-4606-715C-F474-6398F34191CF}"/>
                </a:ext>
              </a:extLst>
            </p:cNvPr>
            <p:cNvSpPr txBox="1"/>
            <p:nvPr/>
          </p:nvSpPr>
          <p:spPr>
            <a:xfrm>
              <a:off x="6348797" y="4329165"/>
              <a:ext cx="389850" cy="584775"/>
            </a:xfrm>
            <a:prstGeom prst="rect">
              <a:avLst/>
            </a:prstGeom>
            <a:noFill/>
          </p:spPr>
          <p:txBody>
            <a:bodyPr wrap="none" rtlCol="0">
              <a:spAutoFit/>
            </a:bodyPr>
            <a:lstStyle/>
            <a:p>
              <a:r>
                <a:rPr lang="ja-JP" altLang="en-US" sz="3200"/>
                <a:t>−</a:t>
              </a:r>
              <a:endParaRPr kumimoji="1" lang="ja-JP" altLang="en-US" sz="3200"/>
            </a:p>
          </p:txBody>
        </p:sp>
        <p:sp>
          <p:nvSpPr>
            <p:cNvPr id="73" name="テキスト ボックス 72">
              <a:extLst>
                <a:ext uri="{FF2B5EF4-FFF2-40B4-BE49-F238E27FC236}">
                  <a16:creationId xmlns:a16="http://schemas.microsoft.com/office/drawing/2014/main" id="{2BCF4B5E-035D-EFE7-9806-D0CDCF79517E}"/>
                </a:ext>
              </a:extLst>
            </p:cNvPr>
            <p:cNvSpPr txBox="1"/>
            <p:nvPr/>
          </p:nvSpPr>
          <p:spPr>
            <a:xfrm>
              <a:off x="7037544" y="4317433"/>
              <a:ext cx="595035" cy="584775"/>
            </a:xfrm>
            <a:prstGeom prst="rect">
              <a:avLst/>
            </a:prstGeom>
            <a:noFill/>
          </p:spPr>
          <p:txBody>
            <a:bodyPr wrap="none" rtlCol="0">
              <a:spAutoFit/>
            </a:bodyPr>
            <a:lstStyle/>
            <a:p>
              <a:r>
                <a:rPr lang="en-US" altLang="ja-JP" sz="3200" dirty="0"/>
                <a:t>×</a:t>
              </a:r>
              <a:endParaRPr kumimoji="1" lang="ja-JP" altLang="en-US" sz="3200"/>
            </a:p>
          </p:txBody>
        </p:sp>
        <p:sp>
          <p:nvSpPr>
            <p:cNvPr id="74" name="テキスト ボックス 73">
              <a:extLst>
                <a:ext uri="{FF2B5EF4-FFF2-40B4-BE49-F238E27FC236}">
                  <a16:creationId xmlns:a16="http://schemas.microsoft.com/office/drawing/2014/main" id="{1EF23B32-DA5B-7CAD-6E21-CEDDEBE5F8F8}"/>
                </a:ext>
              </a:extLst>
            </p:cNvPr>
            <p:cNvSpPr txBox="1"/>
            <p:nvPr/>
          </p:nvSpPr>
          <p:spPr>
            <a:xfrm>
              <a:off x="7863608" y="4331060"/>
              <a:ext cx="595035" cy="584775"/>
            </a:xfrm>
            <a:prstGeom prst="rect">
              <a:avLst/>
            </a:prstGeom>
            <a:noFill/>
          </p:spPr>
          <p:txBody>
            <a:bodyPr wrap="none" rtlCol="0">
              <a:spAutoFit/>
            </a:bodyPr>
            <a:lstStyle/>
            <a:p>
              <a:r>
                <a:rPr lang="en-US" altLang="ja-JP" sz="3200" dirty="0"/>
                <a:t>÷</a:t>
              </a:r>
              <a:endParaRPr kumimoji="1" lang="ja-JP" altLang="en-US" sz="3200"/>
            </a:p>
          </p:txBody>
        </p:sp>
        <p:sp>
          <p:nvSpPr>
            <p:cNvPr id="87" name="テキスト ボックス 86">
              <a:extLst>
                <a:ext uri="{FF2B5EF4-FFF2-40B4-BE49-F238E27FC236}">
                  <a16:creationId xmlns:a16="http://schemas.microsoft.com/office/drawing/2014/main" id="{94E2D848-FAE2-6213-F964-A9E8FA7E5834}"/>
                </a:ext>
              </a:extLst>
            </p:cNvPr>
            <p:cNvSpPr txBox="1"/>
            <p:nvPr/>
          </p:nvSpPr>
          <p:spPr>
            <a:xfrm>
              <a:off x="3726177" y="4394641"/>
              <a:ext cx="1107996" cy="369332"/>
            </a:xfrm>
            <a:prstGeom prst="rect">
              <a:avLst/>
            </a:prstGeom>
            <a:noFill/>
          </p:spPr>
          <p:txBody>
            <a:bodyPr wrap="none" rtlCol="0">
              <a:spAutoFit/>
            </a:bodyPr>
            <a:lstStyle/>
            <a:p>
              <a:pPr algn="r"/>
              <a:r>
                <a:rPr lang="ja-JP" altLang="en-US">
                  <a:latin typeface="Meiryo" panose="020B0604030504040204" pitchFamily="34" charset="-128"/>
                  <a:ea typeface="Meiryo" panose="020B0604030504040204" pitchFamily="34" charset="-128"/>
                </a:rPr>
                <a:t>四則</a:t>
              </a:r>
              <a:r>
                <a:rPr kumimoji="1" lang="ja-JP" altLang="en-US">
                  <a:latin typeface="Meiryo" panose="020B0604030504040204" pitchFamily="34" charset="-128"/>
                  <a:ea typeface="Meiryo" panose="020B0604030504040204" pitchFamily="34" charset="-128"/>
                </a:rPr>
                <a:t>演算</a:t>
              </a:r>
            </a:p>
          </p:txBody>
        </p:sp>
      </p:grpSp>
      <p:grpSp>
        <p:nvGrpSpPr>
          <p:cNvPr id="12" name="グループ化 11">
            <a:extLst>
              <a:ext uri="{FF2B5EF4-FFF2-40B4-BE49-F238E27FC236}">
                <a16:creationId xmlns:a16="http://schemas.microsoft.com/office/drawing/2014/main" id="{F83F5F65-1146-DBA4-5FDA-B404EFAC13F5}"/>
              </a:ext>
            </a:extLst>
          </p:cNvPr>
          <p:cNvGrpSpPr/>
          <p:nvPr/>
        </p:nvGrpSpPr>
        <p:grpSpPr>
          <a:xfrm>
            <a:off x="3374178" y="5258438"/>
            <a:ext cx="5655002" cy="1184690"/>
            <a:chOff x="3374178" y="5258438"/>
            <a:chExt cx="5655002" cy="1184690"/>
          </a:xfrm>
        </p:grpSpPr>
        <p:sp>
          <p:nvSpPr>
            <p:cNvPr id="92" name="正方形/長方形 91">
              <a:extLst>
                <a:ext uri="{FF2B5EF4-FFF2-40B4-BE49-F238E27FC236}">
                  <a16:creationId xmlns:a16="http://schemas.microsoft.com/office/drawing/2014/main" id="{BDC3108A-95B4-2330-9143-D11295E91A81}"/>
                </a:ext>
              </a:extLst>
            </p:cNvPr>
            <p:cNvSpPr/>
            <p:nvPr/>
          </p:nvSpPr>
          <p:spPr>
            <a:xfrm>
              <a:off x="3374178" y="5258438"/>
              <a:ext cx="5655002" cy="118469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テキスト ボックス 77">
              <a:extLst>
                <a:ext uri="{FF2B5EF4-FFF2-40B4-BE49-F238E27FC236}">
                  <a16:creationId xmlns:a16="http://schemas.microsoft.com/office/drawing/2014/main" id="{74AAE9A4-9FBB-42C1-572F-C9EBC83B0DF6}"/>
                </a:ext>
              </a:extLst>
            </p:cNvPr>
            <p:cNvSpPr txBox="1"/>
            <p:nvPr/>
          </p:nvSpPr>
          <p:spPr>
            <a:xfrm>
              <a:off x="5526783" y="5577167"/>
              <a:ext cx="372218" cy="584775"/>
            </a:xfrm>
            <a:prstGeom prst="rect">
              <a:avLst/>
            </a:prstGeom>
            <a:noFill/>
          </p:spPr>
          <p:txBody>
            <a:bodyPr wrap="none" rtlCol="0">
              <a:spAutoFit/>
            </a:bodyPr>
            <a:lstStyle/>
            <a:p>
              <a:r>
                <a:rPr kumimoji="1" lang="en-US" altLang="ja-JP" sz="3200" dirty="0" err="1"/>
                <a:t>Σ</a:t>
              </a:r>
              <a:endParaRPr kumimoji="1" lang="ja-JP" altLang="en-US" sz="3200"/>
            </a:p>
          </p:txBody>
        </p:sp>
        <p:pic>
          <p:nvPicPr>
            <p:cNvPr id="80" name="図 79">
              <a:extLst>
                <a:ext uri="{FF2B5EF4-FFF2-40B4-BE49-F238E27FC236}">
                  <a16:creationId xmlns:a16="http://schemas.microsoft.com/office/drawing/2014/main" id="{A94C5EFC-0EFC-E2D2-31A9-99D043D82931}"/>
                </a:ext>
              </a:extLst>
            </p:cNvPr>
            <p:cNvPicPr>
              <a:picLocks noChangeAspect="1"/>
            </p:cNvPicPr>
            <p:nvPr/>
          </p:nvPicPr>
          <p:blipFill>
            <a:blip r:embed="rId2"/>
            <a:stretch>
              <a:fillRect/>
            </a:stretch>
          </p:blipFill>
          <p:spPr>
            <a:xfrm rot="1120580">
              <a:off x="6038597" y="5647125"/>
              <a:ext cx="244284" cy="488567"/>
            </a:xfrm>
            <a:prstGeom prst="rect">
              <a:avLst/>
            </a:prstGeom>
          </p:spPr>
        </p:pic>
        <p:sp>
          <p:nvSpPr>
            <p:cNvPr id="81" name="テキスト ボックス 80">
              <a:extLst>
                <a:ext uri="{FF2B5EF4-FFF2-40B4-BE49-F238E27FC236}">
                  <a16:creationId xmlns:a16="http://schemas.microsoft.com/office/drawing/2014/main" id="{6836471C-6587-26C7-703D-CA05B622F936}"/>
                </a:ext>
              </a:extLst>
            </p:cNvPr>
            <p:cNvSpPr txBox="1"/>
            <p:nvPr/>
          </p:nvSpPr>
          <p:spPr>
            <a:xfrm>
              <a:off x="6343368" y="5637912"/>
              <a:ext cx="561372" cy="461665"/>
            </a:xfrm>
            <a:prstGeom prst="rect">
              <a:avLst/>
            </a:prstGeom>
            <a:noFill/>
          </p:spPr>
          <p:txBody>
            <a:bodyPr wrap="none" rtlCol="0">
              <a:spAutoFit/>
            </a:bodyPr>
            <a:lstStyle/>
            <a:p>
              <a:r>
                <a:rPr kumimoji="1" lang="en-US" altLang="ja-JP" sz="2400" dirty="0"/>
                <a:t>log</a:t>
              </a:r>
              <a:endParaRPr kumimoji="1" lang="ja-JP" altLang="en-US" sz="2400"/>
            </a:p>
          </p:txBody>
        </p:sp>
        <p:sp>
          <p:nvSpPr>
            <p:cNvPr id="82" name="テキスト ボックス 81">
              <a:extLst>
                <a:ext uri="{FF2B5EF4-FFF2-40B4-BE49-F238E27FC236}">
                  <a16:creationId xmlns:a16="http://schemas.microsoft.com/office/drawing/2014/main" id="{F1D4DE4F-7FD3-0ECF-72D6-8FB50B543BE9}"/>
                </a:ext>
              </a:extLst>
            </p:cNvPr>
            <p:cNvSpPr txBox="1"/>
            <p:nvPr/>
          </p:nvSpPr>
          <p:spPr>
            <a:xfrm>
              <a:off x="6904740" y="5637912"/>
              <a:ext cx="537327" cy="461665"/>
            </a:xfrm>
            <a:prstGeom prst="rect">
              <a:avLst/>
            </a:prstGeom>
            <a:noFill/>
          </p:spPr>
          <p:txBody>
            <a:bodyPr wrap="none" rtlCol="0">
              <a:spAutoFit/>
            </a:bodyPr>
            <a:lstStyle/>
            <a:p>
              <a:r>
                <a:rPr lang="en-US" altLang="ja-JP" sz="2400" dirty="0"/>
                <a:t>sin</a:t>
              </a:r>
              <a:endParaRPr kumimoji="1" lang="ja-JP" altLang="en-US" sz="2400"/>
            </a:p>
          </p:txBody>
        </p:sp>
        <p:sp>
          <p:nvSpPr>
            <p:cNvPr id="83" name="テキスト ボックス 82">
              <a:extLst>
                <a:ext uri="{FF2B5EF4-FFF2-40B4-BE49-F238E27FC236}">
                  <a16:creationId xmlns:a16="http://schemas.microsoft.com/office/drawing/2014/main" id="{1F242964-C5C1-2BC7-9876-9EA7627BFB72}"/>
                </a:ext>
              </a:extLst>
            </p:cNvPr>
            <p:cNvSpPr txBox="1"/>
            <p:nvPr/>
          </p:nvSpPr>
          <p:spPr>
            <a:xfrm>
              <a:off x="7400767" y="5628927"/>
              <a:ext cx="594073" cy="461665"/>
            </a:xfrm>
            <a:prstGeom prst="rect">
              <a:avLst/>
            </a:prstGeom>
            <a:noFill/>
          </p:spPr>
          <p:txBody>
            <a:bodyPr wrap="none" rtlCol="0">
              <a:spAutoFit/>
            </a:bodyPr>
            <a:lstStyle/>
            <a:p>
              <a:r>
                <a:rPr lang="en-US" altLang="ja-JP" sz="2400" dirty="0"/>
                <a:t>cos</a:t>
              </a:r>
              <a:endParaRPr kumimoji="1" lang="ja-JP" altLang="en-US" sz="2400"/>
            </a:p>
          </p:txBody>
        </p:sp>
        <p:sp>
          <p:nvSpPr>
            <p:cNvPr id="84" name="テキスト ボックス 83">
              <a:extLst>
                <a:ext uri="{FF2B5EF4-FFF2-40B4-BE49-F238E27FC236}">
                  <a16:creationId xmlns:a16="http://schemas.microsoft.com/office/drawing/2014/main" id="{08430837-A74C-8234-C409-EDF1CA424A8B}"/>
                </a:ext>
              </a:extLst>
            </p:cNvPr>
            <p:cNvSpPr txBox="1"/>
            <p:nvPr/>
          </p:nvSpPr>
          <p:spPr>
            <a:xfrm>
              <a:off x="7961534" y="5577167"/>
              <a:ext cx="496674" cy="584775"/>
            </a:xfrm>
            <a:prstGeom prst="rect">
              <a:avLst/>
            </a:prstGeom>
            <a:noFill/>
          </p:spPr>
          <p:txBody>
            <a:bodyPr wrap="none" rtlCol="0">
              <a:spAutoFit/>
            </a:bodyPr>
            <a:lstStyle/>
            <a:p>
              <a:r>
                <a:rPr kumimoji="1" lang="en-US" altLang="ja-JP" sz="3200" dirty="0"/>
                <a:t>a</a:t>
              </a:r>
              <a:r>
                <a:rPr kumimoji="1" lang="en-US" altLang="ja-JP" sz="3200" baseline="30000" dirty="0"/>
                <a:t>x</a:t>
              </a:r>
              <a:endParaRPr kumimoji="1" lang="ja-JP" altLang="en-US" sz="3200" baseline="30000"/>
            </a:p>
          </p:txBody>
        </p:sp>
        <p:sp>
          <p:nvSpPr>
            <p:cNvPr id="88" name="テキスト ボックス 87">
              <a:extLst>
                <a:ext uri="{FF2B5EF4-FFF2-40B4-BE49-F238E27FC236}">
                  <a16:creationId xmlns:a16="http://schemas.microsoft.com/office/drawing/2014/main" id="{5A371579-4407-3AD0-E5AD-3BFF4795C439}"/>
                </a:ext>
              </a:extLst>
            </p:cNvPr>
            <p:cNvSpPr txBox="1"/>
            <p:nvPr/>
          </p:nvSpPr>
          <p:spPr>
            <a:xfrm>
              <a:off x="3496063" y="5706742"/>
              <a:ext cx="1569660" cy="369332"/>
            </a:xfrm>
            <a:prstGeom prst="rect">
              <a:avLst/>
            </a:prstGeom>
            <a:noFill/>
          </p:spPr>
          <p:txBody>
            <a:bodyPr wrap="none" rtlCol="0">
              <a:spAutoFit/>
            </a:bodyPr>
            <a:lstStyle/>
            <a:p>
              <a:pPr algn="r"/>
              <a:r>
                <a:rPr lang="ja-JP" altLang="en-US">
                  <a:latin typeface="Meiryo" panose="020B0604030504040204" pitchFamily="34" charset="-128"/>
                  <a:ea typeface="Meiryo" panose="020B0604030504040204" pitchFamily="34" charset="-128"/>
                </a:rPr>
                <a:t>あらゆる</a:t>
              </a:r>
              <a:r>
                <a:rPr kumimoji="1" lang="ja-JP" altLang="en-US">
                  <a:latin typeface="Meiryo" panose="020B0604030504040204" pitchFamily="34" charset="-128"/>
                  <a:ea typeface="Meiryo" panose="020B0604030504040204" pitchFamily="34" charset="-128"/>
                </a:rPr>
                <a:t>演算</a:t>
              </a:r>
            </a:p>
          </p:txBody>
        </p:sp>
      </p:grpSp>
      <p:sp>
        <p:nvSpPr>
          <p:cNvPr id="247" name="右中かっこ 246">
            <a:extLst>
              <a:ext uri="{FF2B5EF4-FFF2-40B4-BE49-F238E27FC236}">
                <a16:creationId xmlns:a16="http://schemas.microsoft.com/office/drawing/2014/main" id="{5C4637FA-AC37-BD92-9B00-5497BFB46D21}"/>
              </a:ext>
            </a:extLst>
          </p:cNvPr>
          <p:cNvSpPr/>
          <p:nvPr/>
        </p:nvSpPr>
        <p:spPr>
          <a:xfrm>
            <a:off x="2748164" y="996391"/>
            <a:ext cx="527692" cy="5312929"/>
          </a:xfrm>
          <a:prstGeom prst="rightBrace">
            <a:avLst>
              <a:gd name="adj1" fmla="val 8333"/>
              <a:gd name="adj2" fmla="val 15133"/>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254" name="グループ化 253">
            <a:extLst>
              <a:ext uri="{FF2B5EF4-FFF2-40B4-BE49-F238E27FC236}">
                <a16:creationId xmlns:a16="http://schemas.microsoft.com/office/drawing/2014/main" id="{9F87CA50-3DF8-F9D9-DA0C-88BD691D7323}"/>
              </a:ext>
            </a:extLst>
          </p:cNvPr>
          <p:cNvGrpSpPr/>
          <p:nvPr/>
        </p:nvGrpSpPr>
        <p:grpSpPr>
          <a:xfrm>
            <a:off x="3396137" y="2707582"/>
            <a:ext cx="5655002" cy="1184690"/>
            <a:chOff x="3359658" y="2687868"/>
            <a:chExt cx="5655002" cy="1184690"/>
          </a:xfrm>
        </p:grpSpPr>
        <p:grpSp>
          <p:nvGrpSpPr>
            <p:cNvPr id="252" name="グループ化 251">
              <a:extLst>
                <a:ext uri="{FF2B5EF4-FFF2-40B4-BE49-F238E27FC236}">
                  <a16:creationId xmlns:a16="http://schemas.microsoft.com/office/drawing/2014/main" id="{C30DCEFD-4B42-4B81-3F7C-619469A9450F}"/>
                </a:ext>
              </a:extLst>
            </p:cNvPr>
            <p:cNvGrpSpPr/>
            <p:nvPr/>
          </p:nvGrpSpPr>
          <p:grpSpPr>
            <a:xfrm>
              <a:off x="3359658" y="2687868"/>
              <a:ext cx="5655002" cy="1184690"/>
              <a:chOff x="3254758" y="2756856"/>
              <a:chExt cx="5655002" cy="1184690"/>
            </a:xfrm>
          </p:grpSpPr>
          <p:sp>
            <p:nvSpPr>
              <p:cNvPr id="250" name="正方形/長方形 249">
                <a:extLst>
                  <a:ext uri="{FF2B5EF4-FFF2-40B4-BE49-F238E27FC236}">
                    <a16:creationId xmlns:a16="http://schemas.microsoft.com/office/drawing/2014/main" id="{EE70779D-2680-EF3C-9FE8-CA3465D72259}"/>
                  </a:ext>
                </a:extLst>
              </p:cNvPr>
              <p:cNvSpPr/>
              <p:nvPr/>
            </p:nvSpPr>
            <p:spPr>
              <a:xfrm>
                <a:off x="3254758" y="2756856"/>
                <a:ext cx="5655002" cy="1184690"/>
              </a:xfrm>
              <a:prstGeom prst="rect">
                <a:avLst/>
              </a:prstGeom>
              <a:solidFill>
                <a:schemeClr val="bg1"/>
              </a:solidFill>
              <a:ln w="38100">
                <a:solidFill>
                  <a:srgbClr val="0432FF"/>
                </a:solidFill>
              </a:ln>
              <a:effectLst>
                <a:outerShdw blurRad="50800" dist="38100" dir="2700000" algn="tl" rotWithShape="0">
                  <a:prstClr val="black"/>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432FF"/>
                  </a:solidFill>
                  <a:latin typeface="ＭＳ Ｐゴシック"/>
                  <a:ea typeface="ＭＳ Ｐゴシック"/>
                  <a:cs typeface="ＭＳ Ｐゴシック"/>
                </a:endParaRPr>
              </a:p>
            </p:txBody>
          </p:sp>
          <p:pic>
            <p:nvPicPr>
              <p:cNvPr id="251" name="図 250">
                <a:extLst>
                  <a:ext uri="{FF2B5EF4-FFF2-40B4-BE49-F238E27FC236}">
                    <a16:creationId xmlns:a16="http://schemas.microsoft.com/office/drawing/2014/main" id="{EC648EDB-5522-5B53-A8F2-13CE3C634C2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81956" y="2777011"/>
                <a:ext cx="3459435" cy="1132312"/>
              </a:xfrm>
              <a:prstGeom prst="rect">
                <a:avLst/>
              </a:prstGeom>
              <a:ln w="38100">
                <a:noFill/>
              </a:ln>
            </p:spPr>
          </p:pic>
        </p:grpSp>
        <p:sp>
          <p:nvSpPr>
            <p:cNvPr id="253" name="テキスト ボックス 252">
              <a:extLst>
                <a:ext uri="{FF2B5EF4-FFF2-40B4-BE49-F238E27FC236}">
                  <a16:creationId xmlns:a16="http://schemas.microsoft.com/office/drawing/2014/main" id="{4C11365A-26C3-0AE6-E8A2-0A33FA2070EB}"/>
                </a:ext>
              </a:extLst>
            </p:cNvPr>
            <p:cNvSpPr txBox="1"/>
            <p:nvPr/>
          </p:nvSpPr>
          <p:spPr>
            <a:xfrm>
              <a:off x="3507957" y="3117282"/>
              <a:ext cx="1569660" cy="369332"/>
            </a:xfrm>
            <a:prstGeom prst="rect">
              <a:avLst/>
            </a:prstGeom>
            <a:noFill/>
            <a:ln w="38100">
              <a:noFill/>
            </a:ln>
          </p:spPr>
          <p:txBody>
            <a:bodyPr wrap="none" rtlCol="0">
              <a:spAutoFit/>
            </a:bodyPr>
            <a:lstStyle/>
            <a:p>
              <a:pPr algn="r"/>
              <a:r>
                <a:rPr lang="ja-JP" altLang="en-US">
                  <a:solidFill>
                    <a:srgbClr val="0432FF"/>
                  </a:solidFill>
                  <a:latin typeface="Meiryo" panose="020B0604030504040204" pitchFamily="34" charset="-128"/>
                  <a:ea typeface="Meiryo" panose="020B0604030504040204" pitchFamily="34" charset="-128"/>
                </a:rPr>
                <a:t>量子演算回路</a:t>
              </a:r>
              <a:endParaRPr kumimoji="1" lang="ja-JP" altLang="en-US">
                <a:solidFill>
                  <a:srgbClr val="0432FF"/>
                </a:solidFill>
                <a:latin typeface="Meiryo" panose="020B0604030504040204" pitchFamily="34" charset="-128"/>
                <a:ea typeface="Meiryo" panose="020B0604030504040204" pitchFamily="34" charset="-128"/>
              </a:endParaRPr>
            </a:p>
          </p:txBody>
        </p:sp>
      </p:grpSp>
      <p:grpSp>
        <p:nvGrpSpPr>
          <p:cNvPr id="54" name="グループ化 53">
            <a:extLst>
              <a:ext uri="{FF2B5EF4-FFF2-40B4-BE49-F238E27FC236}">
                <a16:creationId xmlns:a16="http://schemas.microsoft.com/office/drawing/2014/main" id="{A4C3F64D-8DF1-B73C-B571-90FC389592BA}"/>
              </a:ext>
            </a:extLst>
          </p:cNvPr>
          <p:cNvGrpSpPr/>
          <p:nvPr/>
        </p:nvGrpSpPr>
        <p:grpSpPr>
          <a:xfrm>
            <a:off x="3396137" y="965924"/>
            <a:ext cx="5655002" cy="1631982"/>
            <a:chOff x="3488998" y="3274972"/>
            <a:chExt cx="5655002" cy="1631982"/>
          </a:xfrm>
        </p:grpSpPr>
        <p:sp>
          <p:nvSpPr>
            <p:cNvPr id="4" name="正方形/長方形 3">
              <a:extLst>
                <a:ext uri="{FF2B5EF4-FFF2-40B4-BE49-F238E27FC236}">
                  <a16:creationId xmlns:a16="http://schemas.microsoft.com/office/drawing/2014/main" id="{BAF54829-9A93-CFBB-48FB-C221974C9073}"/>
                </a:ext>
              </a:extLst>
            </p:cNvPr>
            <p:cNvSpPr/>
            <p:nvPr/>
          </p:nvSpPr>
          <p:spPr>
            <a:xfrm>
              <a:off x="3488998" y="3274972"/>
              <a:ext cx="5655002" cy="1631982"/>
            </a:xfrm>
            <a:prstGeom prst="rect">
              <a:avLst/>
            </a:prstGeom>
            <a:solidFill>
              <a:schemeClr val="bg1"/>
            </a:solidFill>
            <a:ln w="38100">
              <a:solidFill>
                <a:srgbClr val="0432FF"/>
              </a:solidFill>
            </a:ln>
            <a:effectLst>
              <a:outerShdw blurRad="50800" dist="38100" dir="2700000" algn="tl" rotWithShape="0">
                <a:prstClr val="black"/>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432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8A82655E-2EBB-E38A-7F88-F08FEB4E3DC5}"/>
                </a:ext>
              </a:extLst>
            </p:cNvPr>
            <p:cNvSpPr txBox="1"/>
            <p:nvPr/>
          </p:nvSpPr>
          <p:spPr>
            <a:xfrm>
              <a:off x="3542501" y="3943317"/>
              <a:ext cx="1569660" cy="369332"/>
            </a:xfrm>
            <a:prstGeom prst="rect">
              <a:avLst/>
            </a:prstGeom>
            <a:noFill/>
            <a:ln w="38100">
              <a:noFill/>
            </a:ln>
          </p:spPr>
          <p:txBody>
            <a:bodyPr wrap="none" rtlCol="0">
              <a:spAutoFit/>
            </a:bodyPr>
            <a:lstStyle/>
            <a:p>
              <a:pPr algn="r"/>
              <a:r>
                <a:rPr lang="ja-JP" altLang="en-US">
                  <a:solidFill>
                    <a:srgbClr val="0432FF"/>
                  </a:solidFill>
                  <a:latin typeface="Meiryo" panose="020B0604030504040204" pitchFamily="34" charset="-128"/>
                  <a:ea typeface="Meiryo" panose="020B0604030504040204" pitchFamily="34" charset="-128"/>
                </a:rPr>
                <a:t>量子演算素子</a:t>
              </a:r>
              <a:endParaRPr kumimoji="1" lang="ja-JP" altLang="en-US">
                <a:solidFill>
                  <a:srgbClr val="0432FF"/>
                </a:solidFill>
                <a:latin typeface="Meiryo" panose="020B0604030504040204" pitchFamily="34" charset="-128"/>
                <a:ea typeface="Meiryo" panose="020B0604030504040204" pitchFamily="34" charset="-128"/>
              </a:endParaRPr>
            </a:p>
          </p:txBody>
        </p:sp>
        <p:grpSp>
          <p:nvGrpSpPr>
            <p:cNvPr id="14" name="グループ化 13">
              <a:extLst>
                <a:ext uri="{FF2B5EF4-FFF2-40B4-BE49-F238E27FC236}">
                  <a16:creationId xmlns:a16="http://schemas.microsoft.com/office/drawing/2014/main" id="{067E4D98-2DBC-99A3-6E63-91C6A5088C8A}"/>
                </a:ext>
              </a:extLst>
            </p:cNvPr>
            <p:cNvGrpSpPr/>
            <p:nvPr/>
          </p:nvGrpSpPr>
          <p:grpSpPr>
            <a:xfrm>
              <a:off x="5869077" y="3399821"/>
              <a:ext cx="1577562" cy="1311144"/>
              <a:chOff x="695626" y="1289852"/>
              <a:chExt cx="1861525" cy="1547150"/>
            </a:xfrm>
          </p:grpSpPr>
          <p:sp>
            <p:nvSpPr>
              <p:cNvPr id="16" name="円/楕円 15">
                <a:extLst>
                  <a:ext uri="{FF2B5EF4-FFF2-40B4-BE49-F238E27FC236}">
                    <a16:creationId xmlns:a16="http://schemas.microsoft.com/office/drawing/2014/main" id="{52959072-2642-AA4E-2FEC-39B660F82616}"/>
                  </a:ext>
                </a:extLst>
              </p:cNvPr>
              <p:cNvSpPr/>
              <p:nvPr/>
            </p:nvSpPr>
            <p:spPr>
              <a:xfrm>
                <a:off x="1115616" y="1628800"/>
                <a:ext cx="914400" cy="914400"/>
              </a:xfrm>
              <a:prstGeom prst="ellipse">
                <a:avLst/>
              </a:prstGeom>
              <a:gradFill>
                <a:gsLst>
                  <a:gs pos="0">
                    <a:schemeClr val="accent3"/>
                  </a:gs>
                  <a:gs pos="35000">
                    <a:schemeClr val="accent3">
                      <a:lumMod val="60000"/>
                      <a:lumOff val="40000"/>
                    </a:schemeClr>
                  </a:gs>
                  <a:gs pos="68000">
                    <a:schemeClr val="accent3">
                      <a:lumMod val="40000"/>
                      <a:lumOff val="60000"/>
                    </a:schemeClr>
                  </a:gs>
                  <a:gs pos="99000">
                    <a:schemeClr val="bg1"/>
                  </a:gs>
                </a:gsLst>
                <a:lin ang="0" scaled="0"/>
              </a:gradFill>
              <a:ln w="3175">
                <a:solidFill>
                  <a:schemeClr val="accent3">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7" name="円/楕円 16">
                <a:extLst>
                  <a:ext uri="{FF2B5EF4-FFF2-40B4-BE49-F238E27FC236}">
                    <a16:creationId xmlns:a16="http://schemas.microsoft.com/office/drawing/2014/main" id="{20DF80A0-D529-62A9-8B74-EA2E8667768B}"/>
                  </a:ext>
                </a:extLst>
              </p:cNvPr>
              <p:cNvSpPr/>
              <p:nvPr/>
            </p:nvSpPr>
            <p:spPr>
              <a:xfrm>
                <a:off x="1121977" y="1895322"/>
                <a:ext cx="914400" cy="381356"/>
              </a:xfrm>
              <a:prstGeom prst="ellipse">
                <a:avLst/>
              </a:prstGeom>
              <a:noFill/>
              <a:ln w="12700">
                <a:solidFill>
                  <a:srgbClr val="0432FF"/>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cxnSp>
            <p:nvCxnSpPr>
              <p:cNvPr id="19" name="直線コネクタ 18">
                <a:extLst>
                  <a:ext uri="{FF2B5EF4-FFF2-40B4-BE49-F238E27FC236}">
                    <a16:creationId xmlns:a16="http://schemas.microsoft.com/office/drawing/2014/main" id="{7397AB82-65B7-F4E3-0459-EDEA1FF71A34}"/>
                  </a:ext>
                </a:extLst>
              </p:cNvPr>
              <p:cNvCxnSpPr>
                <a:cxnSpLocks/>
                <a:stCxn id="16" idx="4"/>
                <a:endCxn id="16" idx="0"/>
              </p:cNvCxnSpPr>
              <p:nvPr/>
            </p:nvCxnSpPr>
            <p:spPr>
              <a:xfrm flipV="1">
                <a:off x="1572816" y="1628800"/>
                <a:ext cx="0" cy="914400"/>
              </a:xfrm>
              <a:prstGeom prst="line">
                <a:avLst/>
              </a:prstGeom>
              <a:ln w="19050">
                <a:solidFill>
                  <a:schemeClr val="accent6">
                    <a:lumMod val="75000"/>
                  </a:schemeClr>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0" name="直線コネクタ 19">
                <a:extLst>
                  <a:ext uri="{FF2B5EF4-FFF2-40B4-BE49-F238E27FC236}">
                    <a16:creationId xmlns:a16="http://schemas.microsoft.com/office/drawing/2014/main" id="{32F8D5F9-733E-4EBE-B042-545B098F7919}"/>
                  </a:ext>
                </a:extLst>
              </p:cNvPr>
              <p:cNvCxnSpPr>
                <a:cxnSpLocks/>
                <a:stCxn id="17" idx="3"/>
                <a:endCxn id="17" idx="7"/>
              </p:cNvCxnSpPr>
              <p:nvPr/>
            </p:nvCxnSpPr>
            <p:spPr>
              <a:xfrm flipV="1">
                <a:off x="1255888" y="1951170"/>
                <a:ext cx="646578" cy="269660"/>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C4E5F72A-62DD-3256-A2C8-B9DAD352A8CA}"/>
                  </a:ext>
                </a:extLst>
              </p:cNvPr>
              <p:cNvSpPr txBox="1"/>
              <p:nvPr/>
            </p:nvSpPr>
            <p:spPr>
              <a:xfrm>
                <a:off x="1425086" y="1289852"/>
                <a:ext cx="295460" cy="290541"/>
              </a:xfrm>
              <a:prstGeom prst="rect">
                <a:avLst/>
              </a:prstGeom>
              <a:noFill/>
            </p:spPr>
            <p:txBody>
              <a:bodyPr wrap="none" rtlCol="0">
                <a:spAutoFit/>
              </a:bodyPr>
              <a:lstStyle/>
              <a:p>
                <a:pPr algn="ctr"/>
                <a:r>
                  <a:rPr kumimoji="1" lang="en-US" altLang="ja-JP" sz="1000" b="1" dirty="0">
                    <a:solidFill>
                      <a:schemeClr val="accent6">
                        <a:lumMod val="75000"/>
                      </a:schemeClr>
                    </a:solidFill>
                  </a:rPr>
                  <a:t>0</a:t>
                </a:r>
                <a:endParaRPr kumimoji="1" lang="ja-JP" altLang="en-US" sz="1000" b="1">
                  <a:solidFill>
                    <a:schemeClr val="accent6">
                      <a:lumMod val="75000"/>
                    </a:schemeClr>
                  </a:solidFill>
                </a:endParaRPr>
              </a:p>
            </p:txBody>
          </p:sp>
          <p:sp>
            <p:nvSpPr>
              <p:cNvPr id="23" name="テキスト ボックス 22">
                <a:extLst>
                  <a:ext uri="{FF2B5EF4-FFF2-40B4-BE49-F238E27FC236}">
                    <a16:creationId xmlns:a16="http://schemas.microsoft.com/office/drawing/2014/main" id="{A8A6D65C-8EFA-D9B0-3DF8-EA698622A365}"/>
                  </a:ext>
                </a:extLst>
              </p:cNvPr>
              <p:cNvSpPr txBox="1"/>
              <p:nvPr/>
            </p:nvSpPr>
            <p:spPr>
              <a:xfrm>
                <a:off x="1432012" y="2546461"/>
                <a:ext cx="295460" cy="290541"/>
              </a:xfrm>
              <a:prstGeom prst="rect">
                <a:avLst/>
              </a:prstGeom>
              <a:noFill/>
            </p:spPr>
            <p:txBody>
              <a:bodyPr wrap="none" rtlCol="0">
                <a:spAutoFit/>
              </a:bodyPr>
              <a:lstStyle/>
              <a:p>
                <a:pPr algn="ctr"/>
                <a:r>
                  <a:rPr kumimoji="1" lang="en-US" altLang="ja-JP" sz="1000" b="1" dirty="0">
                    <a:solidFill>
                      <a:schemeClr val="accent6">
                        <a:lumMod val="75000"/>
                      </a:schemeClr>
                    </a:solidFill>
                  </a:rPr>
                  <a:t>1</a:t>
                </a:r>
                <a:endParaRPr kumimoji="1" lang="ja-JP" altLang="en-US" sz="1000" b="1">
                  <a:solidFill>
                    <a:schemeClr val="accent6">
                      <a:lumMod val="75000"/>
                    </a:schemeClr>
                  </a:solidFill>
                </a:endParaRPr>
              </a:p>
            </p:txBody>
          </p:sp>
          <p:cxnSp>
            <p:nvCxnSpPr>
              <p:cNvPr id="24" name="直線コネクタ 23">
                <a:extLst>
                  <a:ext uri="{FF2B5EF4-FFF2-40B4-BE49-F238E27FC236}">
                    <a16:creationId xmlns:a16="http://schemas.microsoft.com/office/drawing/2014/main" id="{DD5A3DDF-6BBB-136B-1348-0D11F96144E5}"/>
                  </a:ext>
                </a:extLst>
              </p:cNvPr>
              <p:cNvCxnSpPr>
                <a:cxnSpLocks/>
                <a:stCxn id="17" idx="1"/>
              </p:cNvCxnSpPr>
              <p:nvPr/>
            </p:nvCxnSpPr>
            <p:spPr>
              <a:xfrm>
                <a:off x="1255888" y="1951170"/>
                <a:ext cx="646578" cy="286017"/>
              </a:xfrm>
              <a:prstGeom prst="line">
                <a:avLst/>
              </a:prstGeom>
              <a:ln w="12700">
                <a:solidFill>
                  <a:srgbClr val="0432FF"/>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5" name="テキスト ボックス 24">
                <a:extLst>
                  <a:ext uri="{FF2B5EF4-FFF2-40B4-BE49-F238E27FC236}">
                    <a16:creationId xmlns:a16="http://schemas.microsoft.com/office/drawing/2014/main" id="{7C5A6695-86BC-50DA-73BF-82B7812F489B}"/>
                  </a:ext>
                </a:extLst>
              </p:cNvPr>
              <p:cNvSpPr txBox="1"/>
              <p:nvPr/>
            </p:nvSpPr>
            <p:spPr>
              <a:xfrm>
                <a:off x="829800" y="2184245"/>
                <a:ext cx="592543" cy="290541"/>
              </a:xfrm>
              <a:prstGeom prst="rect">
                <a:avLst/>
              </a:prstGeom>
              <a:noFill/>
            </p:spPr>
            <p:txBody>
              <a:bodyPr wrap="square" rtlCol="0">
                <a:spAutoFit/>
              </a:bodyPr>
              <a:lstStyle/>
              <a:p>
                <a:pPr algn="ctr"/>
                <a:r>
                  <a:rPr kumimoji="1" lang="en-US" altLang="ja-JP" sz="1000" b="1" dirty="0">
                    <a:solidFill>
                      <a:srgbClr val="0432FF"/>
                    </a:solidFill>
                  </a:rPr>
                  <a:t>0°</a:t>
                </a:r>
                <a:endParaRPr kumimoji="1" lang="ja-JP" altLang="en-US" sz="1000" b="1">
                  <a:solidFill>
                    <a:srgbClr val="0432FF"/>
                  </a:solidFill>
                </a:endParaRPr>
              </a:p>
            </p:txBody>
          </p:sp>
          <p:sp>
            <p:nvSpPr>
              <p:cNvPr id="43" name="テキスト ボックス 42">
                <a:extLst>
                  <a:ext uri="{FF2B5EF4-FFF2-40B4-BE49-F238E27FC236}">
                    <a16:creationId xmlns:a16="http://schemas.microsoft.com/office/drawing/2014/main" id="{C50FE990-8323-5575-024D-F94FAFE1F1D5}"/>
                  </a:ext>
                </a:extLst>
              </p:cNvPr>
              <p:cNvSpPr txBox="1"/>
              <p:nvPr/>
            </p:nvSpPr>
            <p:spPr>
              <a:xfrm>
                <a:off x="1736997" y="1765429"/>
                <a:ext cx="820154" cy="290541"/>
              </a:xfrm>
              <a:prstGeom prst="rect">
                <a:avLst/>
              </a:prstGeom>
              <a:noFill/>
            </p:spPr>
            <p:txBody>
              <a:bodyPr wrap="square" rtlCol="0">
                <a:spAutoFit/>
              </a:bodyPr>
              <a:lstStyle/>
              <a:p>
                <a:pPr algn="ctr"/>
                <a:r>
                  <a:rPr kumimoji="1" lang="en-US" altLang="ja-JP" sz="1000" b="1" dirty="0">
                    <a:solidFill>
                      <a:srgbClr val="0432FF"/>
                    </a:solidFill>
                  </a:rPr>
                  <a:t>180°</a:t>
                </a:r>
                <a:endParaRPr kumimoji="1" lang="ja-JP" altLang="en-US" sz="1000" b="1">
                  <a:solidFill>
                    <a:srgbClr val="0432FF"/>
                  </a:solidFill>
                </a:endParaRPr>
              </a:p>
            </p:txBody>
          </p:sp>
          <p:sp>
            <p:nvSpPr>
              <p:cNvPr id="50" name="テキスト ボックス 49">
                <a:extLst>
                  <a:ext uri="{FF2B5EF4-FFF2-40B4-BE49-F238E27FC236}">
                    <a16:creationId xmlns:a16="http://schemas.microsoft.com/office/drawing/2014/main" id="{BA62536F-96BC-3841-D358-4CBA99376920}"/>
                  </a:ext>
                </a:extLst>
              </p:cNvPr>
              <p:cNvSpPr txBox="1"/>
              <p:nvPr/>
            </p:nvSpPr>
            <p:spPr>
              <a:xfrm>
                <a:off x="1721795" y="2169484"/>
                <a:ext cx="820154" cy="290541"/>
              </a:xfrm>
              <a:prstGeom prst="rect">
                <a:avLst/>
              </a:prstGeom>
              <a:noFill/>
            </p:spPr>
            <p:txBody>
              <a:bodyPr wrap="square" rtlCol="0">
                <a:spAutoFit/>
              </a:bodyPr>
              <a:lstStyle/>
              <a:p>
                <a:pPr algn="ctr"/>
                <a:r>
                  <a:rPr kumimoji="1" lang="en-US" altLang="ja-JP" sz="1000" b="1" dirty="0">
                    <a:solidFill>
                      <a:srgbClr val="0432FF"/>
                    </a:solidFill>
                  </a:rPr>
                  <a:t>90°</a:t>
                </a:r>
                <a:endParaRPr kumimoji="1" lang="ja-JP" altLang="en-US" sz="1000" b="1">
                  <a:solidFill>
                    <a:srgbClr val="0432FF"/>
                  </a:solidFill>
                </a:endParaRPr>
              </a:p>
            </p:txBody>
          </p:sp>
          <p:sp>
            <p:nvSpPr>
              <p:cNvPr id="51" name="テキスト ボックス 50">
                <a:extLst>
                  <a:ext uri="{FF2B5EF4-FFF2-40B4-BE49-F238E27FC236}">
                    <a16:creationId xmlns:a16="http://schemas.microsoft.com/office/drawing/2014/main" id="{5779A63C-3B1F-9B90-8FC1-B0F86A046F83}"/>
                  </a:ext>
                </a:extLst>
              </p:cNvPr>
              <p:cNvSpPr txBox="1"/>
              <p:nvPr/>
            </p:nvSpPr>
            <p:spPr>
              <a:xfrm>
                <a:off x="695626" y="1782688"/>
                <a:ext cx="820154" cy="290541"/>
              </a:xfrm>
              <a:prstGeom prst="rect">
                <a:avLst/>
              </a:prstGeom>
              <a:noFill/>
            </p:spPr>
            <p:txBody>
              <a:bodyPr wrap="square" rtlCol="0">
                <a:spAutoFit/>
              </a:bodyPr>
              <a:lstStyle/>
              <a:p>
                <a:pPr algn="ctr"/>
                <a:r>
                  <a:rPr kumimoji="1" lang="en-US" altLang="ja-JP" sz="1000" b="1" dirty="0">
                    <a:solidFill>
                      <a:srgbClr val="0432FF"/>
                    </a:solidFill>
                  </a:rPr>
                  <a:t>270°</a:t>
                </a:r>
                <a:endParaRPr kumimoji="1" lang="ja-JP" altLang="en-US" sz="1000" b="1">
                  <a:solidFill>
                    <a:srgbClr val="0432FF"/>
                  </a:solidFill>
                </a:endParaRPr>
              </a:p>
            </p:txBody>
          </p:sp>
        </p:grpSp>
        <p:sp>
          <p:nvSpPr>
            <p:cNvPr id="53" name="テキスト ボックス 52">
              <a:extLst>
                <a:ext uri="{FF2B5EF4-FFF2-40B4-BE49-F238E27FC236}">
                  <a16:creationId xmlns:a16="http://schemas.microsoft.com/office/drawing/2014/main" id="{7B034A34-6CB8-B457-25E5-9268D4715C0E}"/>
                </a:ext>
              </a:extLst>
            </p:cNvPr>
            <p:cNvSpPr txBox="1"/>
            <p:nvPr/>
          </p:nvSpPr>
          <p:spPr>
            <a:xfrm>
              <a:off x="7705073" y="3620151"/>
              <a:ext cx="697627" cy="1015663"/>
            </a:xfrm>
            <a:prstGeom prst="rect">
              <a:avLst/>
            </a:prstGeom>
            <a:noFill/>
          </p:spPr>
          <p:txBody>
            <a:bodyPr wrap="none" rtlCol="0">
              <a:spAutoFit/>
            </a:bodyPr>
            <a:lstStyle/>
            <a:p>
              <a:r>
                <a:rPr lang="ja-JP" altLang="en-US" sz="2000">
                  <a:solidFill>
                    <a:srgbClr val="0432FF"/>
                  </a:solidFill>
                  <a:latin typeface="Meiryo" panose="020B0604030504040204" pitchFamily="34" charset="-128"/>
                  <a:ea typeface="Meiryo" panose="020B0604030504040204" pitchFamily="34" charset="-128"/>
                </a:rPr>
                <a:t>原子</a:t>
              </a:r>
            </a:p>
            <a:p>
              <a:r>
                <a:rPr kumimoji="1" lang="ja-JP" altLang="en-US" sz="2000">
                  <a:solidFill>
                    <a:srgbClr val="0432FF"/>
                  </a:solidFill>
                  <a:latin typeface="Meiryo" panose="020B0604030504040204" pitchFamily="34" charset="-128"/>
                  <a:ea typeface="Meiryo" panose="020B0604030504040204" pitchFamily="34" charset="-128"/>
                </a:rPr>
                <a:t>電子</a:t>
              </a:r>
              <a:endParaRPr kumimoji="1" lang="en-US" altLang="ja-JP" sz="2000" dirty="0">
                <a:solidFill>
                  <a:srgbClr val="0432FF"/>
                </a:solidFill>
                <a:latin typeface="Meiryo" panose="020B0604030504040204" pitchFamily="34" charset="-128"/>
                <a:ea typeface="Meiryo" panose="020B0604030504040204" pitchFamily="34" charset="-128"/>
              </a:endParaRPr>
            </a:p>
            <a:p>
              <a:r>
                <a:rPr lang="ja-JP" altLang="en-US" sz="2000">
                  <a:solidFill>
                    <a:srgbClr val="0432FF"/>
                  </a:solidFill>
                  <a:latin typeface="Meiryo" panose="020B0604030504040204" pitchFamily="34" charset="-128"/>
                  <a:ea typeface="Meiryo" panose="020B0604030504040204" pitchFamily="34" charset="-128"/>
                </a:rPr>
                <a:t>光子</a:t>
              </a:r>
              <a:endParaRPr kumimoji="1" lang="en-US" altLang="ja-JP" sz="2000" dirty="0">
                <a:solidFill>
                  <a:srgbClr val="0432FF"/>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41549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wipe(left)">
                                      <p:cBhvr>
                                        <p:cTn id="7" dur="500"/>
                                        <p:tgtEl>
                                          <p:spTgt spid="2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54"/>
                                        </p:tgtEl>
                                        <p:attrNameLst>
                                          <p:attrName>style.visibility</p:attrName>
                                        </p:attrNameLst>
                                      </p:cBhvr>
                                      <p:to>
                                        <p:strVal val="visible"/>
                                      </p:to>
                                    </p:set>
                                    <p:anim calcmode="lin" valueType="num">
                                      <p:cBhvr additive="base">
                                        <p:cTn id="28" dur="500" fill="hold"/>
                                        <p:tgtEl>
                                          <p:spTgt spid="254"/>
                                        </p:tgtEl>
                                        <p:attrNameLst>
                                          <p:attrName>ppt_x</p:attrName>
                                        </p:attrNameLst>
                                      </p:cBhvr>
                                      <p:tavLst>
                                        <p:tav tm="0">
                                          <p:val>
                                            <p:strVal val="1+#ppt_w/2"/>
                                          </p:val>
                                        </p:tav>
                                        <p:tav tm="100000">
                                          <p:val>
                                            <p:strVal val="#ppt_x"/>
                                          </p:val>
                                        </p:tav>
                                      </p:tavLst>
                                    </p:anim>
                                    <p:anim calcmode="lin" valueType="num">
                                      <p:cBhvr additive="base">
                                        <p:cTn id="29" dur="500" fill="hold"/>
                                        <p:tgtEl>
                                          <p:spTgt spid="254"/>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additive="base">
                                        <p:cTn id="32" dur="500" fill="hold"/>
                                        <p:tgtEl>
                                          <p:spTgt spid="54"/>
                                        </p:tgtEl>
                                        <p:attrNameLst>
                                          <p:attrName>ppt_x</p:attrName>
                                        </p:attrNameLst>
                                      </p:cBhvr>
                                      <p:tavLst>
                                        <p:tav tm="0">
                                          <p:val>
                                            <p:strVal val="1+#ppt_w/2"/>
                                          </p:val>
                                        </p:tav>
                                        <p:tav tm="100000">
                                          <p:val>
                                            <p:strVal val="#ppt_x"/>
                                          </p:val>
                                        </p:tav>
                                      </p:tavLst>
                                    </p:anim>
                                    <p:anim calcmode="lin" valueType="num">
                                      <p:cBhvr additive="base">
                                        <p:cTn id="33"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effectLst/>
                <a:latin typeface="Meiryo" panose="020B0604030504040204" pitchFamily="34" charset="-128"/>
                <a:ea typeface="Meiryo" panose="020B0604030504040204" pitchFamily="34" charset="-128"/>
                <a:cs typeface="Arial"/>
              </a:rPr>
              <a:t>量子コンピューター</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sz="2400">
                <a:solidFill>
                  <a:srgbClr val="FFFFFF"/>
                </a:solidFill>
                <a:effectLst/>
                <a:latin typeface="Meiryo" panose="020B0604030504040204" pitchFamily="34" charset="-128"/>
                <a:ea typeface="Meiryo" panose="020B0604030504040204" pitchFamily="34" charset="-128"/>
                <a:cs typeface="Arial"/>
              </a:rPr>
              <a:t>の課題とこれから</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5360419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2ABDF160-F6E6-B236-4452-C6697CB13F43}"/>
              </a:ext>
            </a:extLst>
          </p:cNvPr>
          <p:cNvGrpSpPr/>
          <p:nvPr/>
        </p:nvGrpSpPr>
        <p:grpSpPr>
          <a:xfrm>
            <a:off x="665810" y="4221909"/>
            <a:ext cx="4044539" cy="1916473"/>
            <a:chOff x="665810" y="4221909"/>
            <a:chExt cx="4044539" cy="1916473"/>
          </a:xfrm>
        </p:grpSpPr>
        <p:grpSp>
          <p:nvGrpSpPr>
            <p:cNvPr id="26" name="グループ化 25">
              <a:extLst>
                <a:ext uri="{FF2B5EF4-FFF2-40B4-BE49-F238E27FC236}">
                  <a16:creationId xmlns:a16="http://schemas.microsoft.com/office/drawing/2014/main" id="{C6D3528B-795A-FB64-EB98-A1EDBF7E89CD}"/>
                </a:ext>
              </a:extLst>
            </p:cNvPr>
            <p:cNvGrpSpPr/>
            <p:nvPr/>
          </p:nvGrpSpPr>
          <p:grpSpPr>
            <a:xfrm>
              <a:off x="665810" y="4221909"/>
              <a:ext cx="4044539" cy="1916473"/>
              <a:chOff x="665810" y="4221909"/>
              <a:chExt cx="4044539" cy="1916473"/>
            </a:xfrm>
          </p:grpSpPr>
          <p:sp>
            <p:nvSpPr>
              <p:cNvPr id="41" name="楕円 6">
                <a:extLst>
                  <a:ext uri="{FF2B5EF4-FFF2-40B4-BE49-F238E27FC236}">
                    <a16:creationId xmlns:a16="http://schemas.microsoft.com/office/drawing/2014/main" id="{3A8163C3-31ED-3445-9CAA-925AC48CBA3D}"/>
                  </a:ext>
                </a:extLst>
              </p:cNvPr>
              <p:cNvSpPr/>
              <p:nvPr/>
            </p:nvSpPr>
            <p:spPr>
              <a:xfrm>
                <a:off x="947229" y="4234435"/>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2" name="楕円 6">
                <a:extLst>
                  <a:ext uri="{FF2B5EF4-FFF2-40B4-BE49-F238E27FC236}">
                    <a16:creationId xmlns:a16="http://schemas.microsoft.com/office/drawing/2014/main" id="{26762052-03E3-5746-AC07-49FA21FFD7EA}"/>
                  </a:ext>
                </a:extLst>
              </p:cNvPr>
              <p:cNvSpPr/>
              <p:nvPr/>
            </p:nvSpPr>
            <p:spPr>
              <a:xfrm>
                <a:off x="1547745" y="4221909"/>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3" name="楕円 6">
                <a:extLst>
                  <a:ext uri="{FF2B5EF4-FFF2-40B4-BE49-F238E27FC236}">
                    <a16:creationId xmlns:a16="http://schemas.microsoft.com/office/drawing/2014/main" id="{CF57AE7D-047B-9245-B2B7-76A9E10FF3BD}"/>
                  </a:ext>
                </a:extLst>
              </p:cNvPr>
              <p:cNvSpPr/>
              <p:nvPr/>
            </p:nvSpPr>
            <p:spPr>
              <a:xfrm>
                <a:off x="2123942" y="4234435"/>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4" name="楕円 6">
                <a:extLst>
                  <a:ext uri="{FF2B5EF4-FFF2-40B4-BE49-F238E27FC236}">
                    <a16:creationId xmlns:a16="http://schemas.microsoft.com/office/drawing/2014/main" id="{B7E26B4A-FB56-7A48-BDFE-0AB0B093F8E6}"/>
                  </a:ext>
                </a:extLst>
              </p:cNvPr>
              <p:cNvSpPr/>
              <p:nvPr/>
            </p:nvSpPr>
            <p:spPr>
              <a:xfrm>
                <a:off x="2724458" y="4221909"/>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5" name="楕円 6">
                <a:extLst>
                  <a:ext uri="{FF2B5EF4-FFF2-40B4-BE49-F238E27FC236}">
                    <a16:creationId xmlns:a16="http://schemas.microsoft.com/office/drawing/2014/main" id="{EBE1DAEA-9C62-D14B-BA52-6D0A137ED15C}"/>
                  </a:ext>
                </a:extLst>
              </p:cNvPr>
              <p:cNvSpPr/>
              <p:nvPr/>
            </p:nvSpPr>
            <p:spPr>
              <a:xfrm>
                <a:off x="3300655" y="4234435"/>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6" name="楕円 6">
                <a:extLst>
                  <a:ext uri="{FF2B5EF4-FFF2-40B4-BE49-F238E27FC236}">
                    <a16:creationId xmlns:a16="http://schemas.microsoft.com/office/drawing/2014/main" id="{65F8973C-0523-484C-A2D7-9DD77E1905F8}"/>
                  </a:ext>
                </a:extLst>
              </p:cNvPr>
              <p:cNvSpPr/>
              <p:nvPr/>
            </p:nvSpPr>
            <p:spPr>
              <a:xfrm>
                <a:off x="3901171" y="4233919"/>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19" name="楕円 6">
                <a:extLst>
                  <a:ext uri="{FF2B5EF4-FFF2-40B4-BE49-F238E27FC236}">
                    <a16:creationId xmlns:a16="http://schemas.microsoft.com/office/drawing/2014/main" id="{2E717E8C-DE34-394D-8823-96B9A6B769D7}"/>
                  </a:ext>
                </a:extLst>
              </p:cNvPr>
              <p:cNvSpPr/>
              <p:nvPr/>
            </p:nvSpPr>
            <p:spPr>
              <a:xfrm>
                <a:off x="665810" y="467102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0" name="楕円 6">
                <a:extLst>
                  <a:ext uri="{FF2B5EF4-FFF2-40B4-BE49-F238E27FC236}">
                    <a16:creationId xmlns:a16="http://schemas.microsoft.com/office/drawing/2014/main" id="{01155259-695E-A741-91C3-C3C57518800F}"/>
                  </a:ext>
                </a:extLst>
              </p:cNvPr>
              <p:cNvSpPr/>
              <p:nvPr/>
            </p:nvSpPr>
            <p:spPr>
              <a:xfrm>
                <a:off x="1242007" y="4683548"/>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1" name="楕円 6">
                <a:extLst>
                  <a:ext uri="{FF2B5EF4-FFF2-40B4-BE49-F238E27FC236}">
                    <a16:creationId xmlns:a16="http://schemas.microsoft.com/office/drawing/2014/main" id="{50551DC0-39FC-634A-9D4C-94971F10F11D}"/>
                  </a:ext>
                </a:extLst>
              </p:cNvPr>
              <p:cNvSpPr/>
              <p:nvPr/>
            </p:nvSpPr>
            <p:spPr>
              <a:xfrm>
                <a:off x="1842523" y="467102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2" name="楕円 6">
                <a:extLst>
                  <a:ext uri="{FF2B5EF4-FFF2-40B4-BE49-F238E27FC236}">
                    <a16:creationId xmlns:a16="http://schemas.microsoft.com/office/drawing/2014/main" id="{4206F007-7AFC-7644-8AEC-5C31D6C4CEB6}"/>
                  </a:ext>
                </a:extLst>
              </p:cNvPr>
              <p:cNvSpPr/>
              <p:nvPr/>
            </p:nvSpPr>
            <p:spPr>
              <a:xfrm>
                <a:off x="2418720" y="4683548"/>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3" name="楕円 6">
                <a:extLst>
                  <a:ext uri="{FF2B5EF4-FFF2-40B4-BE49-F238E27FC236}">
                    <a16:creationId xmlns:a16="http://schemas.microsoft.com/office/drawing/2014/main" id="{6B0A0B70-8F3B-FC4F-8D11-113E4F0A562E}"/>
                  </a:ext>
                </a:extLst>
              </p:cNvPr>
              <p:cNvSpPr/>
              <p:nvPr/>
            </p:nvSpPr>
            <p:spPr>
              <a:xfrm>
                <a:off x="3019236" y="467102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4" name="楕円 6">
                <a:extLst>
                  <a:ext uri="{FF2B5EF4-FFF2-40B4-BE49-F238E27FC236}">
                    <a16:creationId xmlns:a16="http://schemas.microsoft.com/office/drawing/2014/main" id="{4374BDC2-6608-1E47-969D-F2DADB5E493F}"/>
                  </a:ext>
                </a:extLst>
              </p:cNvPr>
              <p:cNvSpPr/>
              <p:nvPr/>
            </p:nvSpPr>
            <p:spPr>
              <a:xfrm>
                <a:off x="3595433" y="4683548"/>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5" name="楕円 6">
                <a:extLst>
                  <a:ext uri="{FF2B5EF4-FFF2-40B4-BE49-F238E27FC236}">
                    <a16:creationId xmlns:a16="http://schemas.microsoft.com/office/drawing/2014/main" id="{76C91F59-454D-8F46-9B00-0F799F83FD49}"/>
                  </a:ext>
                </a:extLst>
              </p:cNvPr>
              <p:cNvSpPr/>
              <p:nvPr/>
            </p:nvSpPr>
            <p:spPr>
              <a:xfrm>
                <a:off x="4195949" y="468303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8" name="楕円 6">
                <a:extLst>
                  <a:ext uri="{FF2B5EF4-FFF2-40B4-BE49-F238E27FC236}">
                    <a16:creationId xmlns:a16="http://schemas.microsoft.com/office/drawing/2014/main" id="{09B9D2BC-C540-D548-BF25-E59DEB27DE3F}"/>
                  </a:ext>
                </a:extLst>
              </p:cNvPr>
              <p:cNvSpPr/>
              <p:nvPr/>
            </p:nvSpPr>
            <p:spPr>
              <a:xfrm>
                <a:off x="984807" y="5148835"/>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9" name="楕円 6">
                <a:extLst>
                  <a:ext uri="{FF2B5EF4-FFF2-40B4-BE49-F238E27FC236}">
                    <a16:creationId xmlns:a16="http://schemas.microsoft.com/office/drawing/2014/main" id="{6499F3E5-D777-6D43-A00D-C40C54BCC85C}"/>
                  </a:ext>
                </a:extLst>
              </p:cNvPr>
              <p:cNvSpPr/>
              <p:nvPr/>
            </p:nvSpPr>
            <p:spPr>
              <a:xfrm>
                <a:off x="1585323" y="5136309"/>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0" name="楕円 6">
                <a:extLst>
                  <a:ext uri="{FF2B5EF4-FFF2-40B4-BE49-F238E27FC236}">
                    <a16:creationId xmlns:a16="http://schemas.microsoft.com/office/drawing/2014/main" id="{13836A6E-23D5-0A4F-84B7-EDECF89B190A}"/>
                  </a:ext>
                </a:extLst>
              </p:cNvPr>
              <p:cNvSpPr/>
              <p:nvPr/>
            </p:nvSpPr>
            <p:spPr>
              <a:xfrm>
                <a:off x="2161520" y="5148835"/>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1" name="楕円 6">
                <a:extLst>
                  <a:ext uri="{FF2B5EF4-FFF2-40B4-BE49-F238E27FC236}">
                    <a16:creationId xmlns:a16="http://schemas.microsoft.com/office/drawing/2014/main" id="{1696F601-931F-AC41-B039-05FDC81B2D54}"/>
                  </a:ext>
                </a:extLst>
              </p:cNvPr>
              <p:cNvSpPr/>
              <p:nvPr/>
            </p:nvSpPr>
            <p:spPr>
              <a:xfrm>
                <a:off x="2762036" y="5136309"/>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2" name="楕円 6">
                <a:extLst>
                  <a:ext uri="{FF2B5EF4-FFF2-40B4-BE49-F238E27FC236}">
                    <a16:creationId xmlns:a16="http://schemas.microsoft.com/office/drawing/2014/main" id="{8F0BB75C-6F11-8C4A-8D3A-6A013D95D0A1}"/>
                  </a:ext>
                </a:extLst>
              </p:cNvPr>
              <p:cNvSpPr/>
              <p:nvPr/>
            </p:nvSpPr>
            <p:spPr>
              <a:xfrm>
                <a:off x="3338233" y="5148835"/>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3" name="楕円 6">
                <a:extLst>
                  <a:ext uri="{FF2B5EF4-FFF2-40B4-BE49-F238E27FC236}">
                    <a16:creationId xmlns:a16="http://schemas.microsoft.com/office/drawing/2014/main" id="{5A3EE188-DF35-4D41-8F84-917274143AEE}"/>
                  </a:ext>
                </a:extLst>
              </p:cNvPr>
              <p:cNvSpPr/>
              <p:nvPr/>
            </p:nvSpPr>
            <p:spPr>
              <a:xfrm>
                <a:off x="3938749" y="5148319"/>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4" name="楕円 6">
                <a:extLst>
                  <a:ext uri="{FF2B5EF4-FFF2-40B4-BE49-F238E27FC236}">
                    <a16:creationId xmlns:a16="http://schemas.microsoft.com/office/drawing/2014/main" id="{1D5E8E31-9517-BD4B-A58D-F3DE29497CBB}"/>
                  </a:ext>
                </a:extLst>
              </p:cNvPr>
              <p:cNvSpPr/>
              <p:nvPr/>
            </p:nvSpPr>
            <p:spPr>
              <a:xfrm>
                <a:off x="665810" y="5611456"/>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5" name="楕円 6">
                <a:extLst>
                  <a:ext uri="{FF2B5EF4-FFF2-40B4-BE49-F238E27FC236}">
                    <a16:creationId xmlns:a16="http://schemas.microsoft.com/office/drawing/2014/main" id="{116F6D98-4A60-0549-AC1E-D2DC7028F2EB}"/>
                  </a:ext>
                </a:extLst>
              </p:cNvPr>
              <p:cNvSpPr/>
              <p:nvPr/>
            </p:nvSpPr>
            <p:spPr>
              <a:xfrm>
                <a:off x="1242007" y="562398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6" name="楕円 6">
                <a:extLst>
                  <a:ext uri="{FF2B5EF4-FFF2-40B4-BE49-F238E27FC236}">
                    <a16:creationId xmlns:a16="http://schemas.microsoft.com/office/drawing/2014/main" id="{CA7F7787-1DB1-DB44-B8B2-B90C733E68D1}"/>
                  </a:ext>
                </a:extLst>
              </p:cNvPr>
              <p:cNvSpPr/>
              <p:nvPr/>
            </p:nvSpPr>
            <p:spPr>
              <a:xfrm>
                <a:off x="1842523" y="5611456"/>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7" name="楕円 6">
                <a:extLst>
                  <a:ext uri="{FF2B5EF4-FFF2-40B4-BE49-F238E27FC236}">
                    <a16:creationId xmlns:a16="http://schemas.microsoft.com/office/drawing/2014/main" id="{40EFEC5F-A63D-2849-A4FA-BBFDE276C6A8}"/>
                  </a:ext>
                </a:extLst>
              </p:cNvPr>
              <p:cNvSpPr/>
              <p:nvPr/>
            </p:nvSpPr>
            <p:spPr>
              <a:xfrm>
                <a:off x="2418720" y="562398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8" name="楕円 6">
                <a:extLst>
                  <a:ext uri="{FF2B5EF4-FFF2-40B4-BE49-F238E27FC236}">
                    <a16:creationId xmlns:a16="http://schemas.microsoft.com/office/drawing/2014/main" id="{622D3C93-A31D-6649-BC9A-73CD673BD060}"/>
                  </a:ext>
                </a:extLst>
              </p:cNvPr>
              <p:cNvSpPr/>
              <p:nvPr/>
            </p:nvSpPr>
            <p:spPr>
              <a:xfrm>
                <a:off x="3019236" y="5611456"/>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9" name="楕円 6">
                <a:extLst>
                  <a:ext uri="{FF2B5EF4-FFF2-40B4-BE49-F238E27FC236}">
                    <a16:creationId xmlns:a16="http://schemas.microsoft.com/office/drawing/2014/main" id="{F4E38540-42DD-5A4B-ADFD-BAE7AFBF647C}"/>
                  </a:ext>
                </a:extLst>
              </p:cNvPr>
              <p:cNvSpPr/>
              <p:nvPr/>
            </p:nvSpPr>
            <p:spPr>
              <a:xfrm>
                <a:off x="3595433" y="562398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0" name="楕円 6">
                <a:extLst>
                  <a:ext uri="{FF2B5EF4-FFF2-40B4-BE49-F238E27FC236}">
                    <a16:creationId xmlns:a16="http://schemas.microsoft.com/office/drawing/2014/main" id="{316CF3EB-FE3F-644A-AF0F-367FFD5B2713}"/>
                  </a:ext>
                </a:extLst>
              </p:cNvPr>
              <p:cNvSpPr/>
              <p:nvPr/>
            </p:nvSpPr>
            <p:spPr>
              <a:xfrm>
                <a:off x="4195949" y="5623466"/>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grpSp>
        <p:sp>
          <p:nvSpPr>
            <p:cNvPr id="49" name="テキスト ボックス 48">
              <a:extLst>
                <a:ext uri="{FF2B5EF4-FFF2-40B4-BE49-F238E27FC236}">
                  <a16:creationId xmlns:a16="http://schemas.microsoft.com/office/drawing/2014/main" id="{13E2CAF9-9E83-B64B-98A0-93F3BF22CF58}"/>
                </a:ext>
              </a:extLst>
            </p:cNvPr>
            <p:cNvSpPr txBox="1"/>
            <p:nvPr/>
          </p:nvSpPr>
          <p:spPr>
            <a:xfrm>
              <a:off x="992731" y="4973498"/>
              <a:ext cx="3451126" cy="1015663"/>
            </a:xfrm>
            <a:prstGeom prst="rect">
              <a:avLst/>
            </a:prstGeom>
            <a:solidFill>
              <a:srgbClr val="0070C0">
                <a:alpha val="38824"/>
              </a:srgbClr>
            </a:solidFill>
          </p:spPr>
          <p:txBody>
            <a:bodyPr wrap="square" rtlCol="0">
              <a:spAutoFit/>
            </a:bodyPr>
            <a:lstStyle/>
            <a:p>
              <a:pPr algn="ctr"/>
              <a:r>
                <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1Qubit</a:t>
              </a:r>
              <a:r>
                <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ごとに</a:t>
              </a:r>
              <a:endPar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1000Qubit</a:t>
              </a:r>
              <a:r>
                <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程度で冗長化</a:t>
              </a:r>
              <a:endPar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してエラー訂正をおこなう</a:t>
              </a:r>
              <a:endParaRPr kumimoji="1" lang="ja-JP" altLang="en-US"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2E72EEB3-6DA6-1945-9BC5-4B6BF805A67F}"/>
              </a:ext>
            </a:extLst>
          </p:cNvPr>
          <p:cNvSpPr>
            <a:spLocks noGrp="1"/>
          </p:cNvSpPr>
          <p:nvPr>
            <p:ph type="title"/>
          </p:nvPr>
        </p:nvSpPr>
        <p:spPr/>
        <p:txBody>
          <a:bodyPr/>
          <a:lstStyle/>
          <a:p>
            <a:r>
              <a:rPr lang="ja-JP" altLang="en-US"/>
              <a:t>量子コンピュータの課題</a:t>
            </a:r>
            <a:r>
              <a:rPr lang="en-US" altLang="ja-JP" dirty="0"/>
              <a:t>/</a:t>
            </a:r>
            <a:r>
              <a:rPr lang="ja-JP" altLang="en-US"/>
              <a:t>デ</a:t>
            </a:r>
            <a:r>
              <a:rPr kumimoji="1" lang="ja-JP" altLang="en-US"/>
              <a:t>コヒーレンス状態</a:t>
            </a:r>
          </a:p>
        </p:txBody>
      </p:sp>
      <p:sp>
        <p:nvSpPr>
          <p:cNvPr id="3" name="スライド番号プレースホルダー 2">
            <a:extLst>
              <a:ext uri="{FF2B5EF4-FFF2-40B4-BE49-F238E27FC236}">
                <a16:creationId xmlns:a16="http://schemas.microsoft.com/office/drawing/2014/main" id="{36B0C395-1EC4-3A4E-AA7F-5421A664283F}"/>
              </a:ext>
            </a:extLst>
          </p:cNvPr>
          <p:cNvSpPr>
            <a:spLocks noGrp="1"/>
          </p:cNvSpPr>
          <p:nvPr>
            <p:ph type="sldNum" sz="quarter" idx="12"/>
          </p:nvPr>
        </p:nvSpPr>
        <p:spPr>
          <a:xfrm>
            <a:off x="7538776" y="6651701"/>
            <a:ext cx="2133600" cy="217800"/>
          </a:xfrm>
        </p:spPr>
        <p:txBody>
          <a:bodyPr/>
          <a:lstStyle/>
          <a:p>
            <a:fld id="{8FF8CC5D-A65D-5946-99B5-645367A967AD}" type="slidenum">
              <a:rPr kumimoji="1" lang="ja-JP" altLang="en-US" smtClean="0"/>
              <a:t>51</a:t>
            </a:fld>
            <a:endParaRPr kumimoji="1" lang="ja-JP" altLang="en-US"/>
          </a:p>
        </p:txBody>
      </p:sp>
      <p:sp>
        <p:nvSpPr>
          <p:cNvPr id="6" name="楕円 7">
            <a:extLst>
              <a:ext uri="{FF2B5EF4-FFF2-40B4-BE49-F238E27FC236}">
                <a16:creationId xmlns:a16="http://schemas.microsoft.com/office/drawing/2014/main" id="{E6ED10B6-29EC-D943-9BA9-84DA0826E53A}"/>
              </a:ext>
            </a:extLst>
          </p:cNvPr>
          <p:cNvSpPr/>
          <p:nvPr/>
        </p:nvSpPr>
        <p:spPr>
          <a:xfrm>
            <a:off x="1825171" y="3112875"/>
            <a:ext cx="1791729" cy="1791729"/>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a:solidFill>
                  <a:srgbClr val="FFFFFF"/>
                </a:solidFill>
                <a:latin typeface="+mj-lt"/>
                <a:ea typeface="+mj-ea"/>
                <a:cs typeface="ＭＳ Ｐゴシック"/>
              </a:rPr>
              <a:t>0</a:t>
            </a:r>
            <a:endParaRPr kumimoji="1" lang="ja-JP" altLang="en-US" sz="11500">
              <a:solidFill>
                <a:srgbClr val="FFFFFF"/>
              </a:solidFill>
              <a:latin typeface="+mj-lt"/>
              <a:ea typeface="+mj-ea"/>
              <a:cs typeface="ＭＳ Ｐゴシック"/>
            </a:endParaRPr>
          </a:p>
        </p:txBody>
      </p:sp>
      <p:sp>
        <p:nvSpPr>
          <p:cNvPr id="7" name="楕円 6">
            <a:extLst>
              <a:ext uri="{FF2B5EF4-FFF2-40B4-BE49-F238E27FC236}">
                <a16:creationId xmlns:a16="http://schemas.microsoft.com/office/drawing/2014/main" id="{43620862-E911-6C46-B95F-468C8292B6E4}"/>
              </a:ext>
            </a:extLst>
          </p:cNvPr>
          <p:cNvSpPr/>
          <p:nvPr/>
        </p:nvSpPr>
        <p:spPr>
          <a:xfrm>
            <a:off x="1819688" y="3112875"/>
            <a:ext cx="1791729" cy="179172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dirty="0">
                <a:solidFill>
                  <a:srgbClr val="FFFFFF"/>
                </a:solidFill>
                <a:latin typeface="+mj-lt"/>
                <a:ea typeface="+mj-ea"/>
                <a:cs typeface="ＭＳ Ｐゴシック"/>
              </a:rPr>
              <a:t>1</a:t>
            </a:r>
            <a:endParaRPr kumimoji="1" lang="ja-JP" altLang="en-US" sz="11500" dirty="0">
              <a:solidFill>
                <a:srgbClr val="FFFFFF"/>
              </a:solidFill>
              <a:latin typeface="+mj-lt"/>
              <a:ea typeface="+mj-ea"/>
              <a:cs typeface="ＭＳ Ｐゴシック"/>
            </a:endParaRPr>
          </a:p>
        </p:txBody>
      </p:sp>
      <p:sp>
        <p:nvSpPr>
          <p:cNvPr id="9" name="テキスト ボックス 8">
            <a:extLst>
              <a:ext uri="{FF2B5EF4-FFF2-40B4-BE49-F238E27FC236}">
                <a16:creationId xmlns:a16="http://schemas.microsoft.com/office/drawing/2014/main" id="{EDADA9DF-1299-6945-BEC4-BA58B4AFDB81}"/>
              </a:ext>
            </a:extLst>
          </p:cNvPr>
          <p:cNvSpPr txBox="1"/>
          <p:nvPr/>
        </p:nvSpPr>
        <p:spPr>
          <a:xfrm>
            <a:off x="374222" y="1043313"/>
            <a:ext cx="8620732" cy="369332"/>
          </a:xfrm>
          <a:prstGeom prst="rect">
            <a:avLst/>
          </a:prstGeom>
          <a:noFill/>
        </p:spPr>
        <p:txBody>
          <a:bodyPr wrap="square" rtlCol="0">
            <a:spAutoFit/>
          </a:bodyPr>
          <a:lstStyle/>
          <a:p>
            <a:pPr algn="ctr"/>
            <a:r>
              <a:rPr kumimoji="1" lang="ja-JP" altLang="en-US">
                <a:solidFill>
                  <a:schemeClr val="tx2"/>
                </a:solidFill>
                <a:latin typeface="Meiryo" panose="020B0604030504040204" pitchFamily="34" charset="-128"/>
                <a:ea typeface="Meiryo" panose="020B0604030504040204" pitchFamily="34" charset="-128"/>
              </a:rPr>
              <a:t>量子状態（重ね合わせ状態など）を思い通り、正確に制御することは難しい。</a:t>
            </a:r>
            <a:endParaRPr kumimoji="1" lang="ja-JP" altLang="en-US" dirty="0">
              <a:solidFill>
                <a:schemeClr val="tx2"/>
              </a:solidFill>
              <a:latin typeface="Meiryo" panose="020B0604030504040204" pitchFamily="34" charset="-128"/>
              <a:ea typeface="Meiryo" panose="020B0604030504040204" pitchFamily="34" charset="-128"/>
            </a:endParaRPr>
          </a:p>
        </p:txBody>
      </p:sp>
      <p:grpSp>
        <p:nvGrpSpPr>
          <p:cNvPr id="8" name="グループ化 7">
            <a:extLst>
              <a:ext uri="{FF2B5EF4-FFF2-40B4-BE49-F238E27FC236}">
                <a16:creationId xmlns:a16="http://schemas.microsoft.com/office/drawing/2014/main" id="{A20484C9-F5FF-7842-AE22-F06A8065E619}"/>
              </a:ext>
            </a:extLst>
          </p:cNvPr>
          <p:cNvGrpSpPr/>
          <p:nvPr/>
        </p:nvGrpSpPr>
        <p:grpSpPr>
          <a:xfrm>
            <a:off x="3611417" y="1570162"/>
            <a:ext cx="5543321" cy="4523133"/>
            <a:chOff x="3611417" y="1570162"/>
            <a:chExt cx="5543321" cy="4523133"/>
          </a:xfrm>
        </p:grpSpPr>
        <p:sp>
          <p:nvSpPr>
            <p:cNvPr id="4" name="楕円 2">
              <a:extLst>
                <a:ext uri="{FF2B5EF4-FFF2-40B4-BE49-F238E27FC236}">
                  <a16:creationId xmlns:a16="http://schemas.microsoft.com/office/drawing/2014/main" id="{1E0A89FE-6398-B54C-A36A-A45A6E75F1EB}"/>
                </a:ext>
              </a:extLst>
            </p:cNvPr>
            <p:cNvSpPr/>
            <p:nvPr/>
          </p:nvSpPr>
          <p:spPr>
            <a:xfrm>
              <a:off x="6443284" y="2217010"/>
              <a:ext cx="1791729" cy="1791729"/>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dirty="0">
                  <a:solidFill>
                    <a:srgbClr val="FFFFFF"/>
                  </a:solidFill>
                  <a:latin typeface="+mj-lt"/>
                  <a:ea typeface="+mj-ea"/>
                  <a:cs typeface="ＭＳ Ｐゴシック"/>
                </a:rPr>
                <a:t>0</a:t>
              </a:r>
              <a:endParaRPr kumimoji="1" lang="ja-JP" altLang="en-US" sz="11500">
                <a:solidFill>
                  <a:srgbClr val="FFFFFF"/>
                </a:solidFill>
                <a:latin typeface="+mj-lt"/>
                <a:ea typeface="+mj-ea"/>
                <a:cs typeface="ＭＳ Ｐゴシック"/>
              </a:endParaRPr>
            </a:p>
          </p:txBody>
        </p:sp>
        <p:sp>
          <p:nvSpPr>
            <p:cNvPr id="5" name="楕円 3">
              <a:extLst>
                <a:ext uri="{FF2B5EF4-FFF2-40B4-BE49-F238E27FC236}">
                  <a16:creationId xmlns:a16="http://schemas.microsoft.com/office/drawing/2014/main" id="{43FEB6B4-5119-224B-BA0E-7D75A998F0ED}"/>
                </a:ext>
              </a:extLst>
            </p:cNvPr>
            <p:cNvSpPr/>
            <p:nvPr/>
          </p:nvSpPr>
          <p:spPr>
            <a:xfrm>
              <a:off x="6443284" y="4301566"/>
              <a:ext cx="1791729" cy="1791729"/>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dirty="0">
                  <a:solidFill>
                    <a:srgbClr val="FFFFFF"/>
                  </a:solidFill>
                  <a:latin typeface="+mj-lt"/>
                  <a:ea typeface="+mj-ea"/>
                  <a:cs typeface="ＭＳ Ｐゴシック"/>
                </a:rPr>
                <a:t>1</a:t>
              </a:r>
              <a:endParaRPr kumimoji="1" lang="ja-JP" altLang="en-US" sz="11500">
                <a:solidFill>
                  <a:srgbClr val="FFFFFF"/>
                </a:solidFill>
                <a:latin typeface="+mj-lt"/>
                <a:ea typeface="+mj-ea"/>
                <a:cs typeface="ＭＳ Ｐゴシック"/>
              </a:endParaRPr>
            </a:p>
          </p:txBody>
        </p:sp>
        <p:cxnSp>
          <p:nvCxnSpPr>
            <p:cNvPr id="12" name="直線矢印コネクタ 11">
              <a:extLst>
                <a:ext uri="{FF2B5EF4-FFF2-40B4-BE49-F238E27FC236}">
                  <a16:creationId xmlns:a16="http://schemas.microsoft.com/office/drawing/2014/main" id="{68344EB1-5567-344E-A01E-DDA69D3E88CD}"/>
                </a:ext>
              </a:extLst>
            </p:cNvPr>
            <p:cNvCxnSpPr>
              <a:cxnSpLocks/>
              <a:stCxn id="7" idx="6"/>
              <a:endCxn id="4" idx="2"/>
            </p:cNvCxnSpPr>
            <p:nvPr/>
          </p:nvCxnSpPr>
          <p:spPr>
            <a:xfrm flipV="1">
              <a:off x="3611417" y="3112875"/>
              <a:ext cx="2831867" cy="895865"/>
            </a:xfrm>
            <a:prstGeom prst="straightConnector1">
              <a:avLst/>
            </a:prstGeom>
            <a:ln w="57150">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3" name="直線矢印コネクタ 12">
              <a:extLst>
                <a:ext uri="{FF2B5EF4-FFF2-40B4-BE49-F238E27FC236}">
                  <a16:creationId xmlns:a16="http://schemas.microsoft.com/office/drawing/2014/main" id="{3013D04C-A680-7448-8E3F-EF6E36978ACB}"/>
                </a:ext>
              </a:extLst>
            </p:cNvPr>
            <p:cNvCxnSpPr>
              <a:cxnSpLocks/>
              <a:stCxn id="7" idx="6"/>
              <a:endCxn id="5" idx="2"/>
            </p:cNvCxnSpPr>
            <p:nvPr/>
          </p:nvCxnSpPr>
          <p:spPr>
            <a:xfrm>
              <a:off x="3611417" y="4008740"/>
              <a:ext cx="2831867" cy="1188691"/>
            </a:xfrm>
            <a:prstGeom prst="straightConnector1">
              <a:avLst/>
            </a:prstGeom>
            <a:ln w="57150">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91AFB099-03F9-1846-B47C-6C6E6123703B}"/>
                </a:ext>
              </a:extLst>
            </p:cNvPr>
            <p:cNvSpPr txBox="1"/>
            <p:nvPr/>
          </p:nvSpPr>
          <p:spPr>
            <a:xfrm>
              <a:off x="5523557" y="1570162"/>
              <a:ext cx="3631181" cy="646331"/>
            </a:xfrm>
            <a:prstGeom prst="rect">
              <a:avLst/>
            </a:prstGeom>
            <a:noFill/>
          </p:spPr>
          <p:txBody>
            <a:bodyPr wrap="squar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量子状態の崩壊</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（デコヒーレンス状態）</a:t>
              </a:r>
              <a:endParaRPr kumimoji="1" lang="ja-JP" altLang="en-US" dirty="0">
                <a:solidFill>
                  <a:srgbClr val="0070C0"/>
                </a:solidFill>
                <a:latin typeface="Meiryo" panose="020B0604030504040204" pitchFamily="34" charset="-128"/>
                <a:ea typeface="Meiryo" panose="020B0604030504040204" pitchFamily="34" charset="-128"/>
              </a:endParaRPr>
            </a:p>
          </p:txBody>
        </p:sp>
      </p:grpSp>
      <p:grpSp>
        <p:nvGrpSpPr>
          <p:cNvPr id="14" name="グループ化 13">
            <a:extLst>
              <a:ext uri="{FF2B5EF4-FFF2-40B4-BE49-F238E27FC236}">
                <a16:creationId xmlns:a16="http://schemas.microsoft.com/office/drawing/2014/main" id="{4DC2834A-7519-504A-8D3C-9D63C98C81EB}"/>
              </a:ext>
            </a:extLst>
          </p:cNvPr>
          <p:cNvGrpSpPr/>
          <p:nvPr/>
        </p:nvGrpSpPr>
        <p:grpSpPr>
          <a:xfrm>
            <a:off x="611560" y="1532867"/>
            <a:ext cx="4418532" cy="1581649"/>
            <a:chOff x="611560" y="1532867"/>
            <a:chExt cx="4418532" cy="1581649"/>
          </a:xfrm>
        </p:grpSpPr>
        <p:sp>
          <p:nvSpPr>
            <p:cNvPr id="53" name="三角形 52">
              <a:extLst>
                <a:ext uri="{FF2B5EF4-FFF2-40B4-BE49-F238E27FC236}">
                  <a16:creationId xmlns:a16="http://schemas.microsoft.com/office/drawing/2014/main" id="{0C3F76C2-8674-D941-AC34-0AFA95544214}"/>
                </a:ext>
              </a:extLst>
            </p:cNvPr>
            <p:cNvSpPr/>
            <p:nvPr/>
          </p:nvSpPr>
          <p:spPr>
            <a:xfrm flipV="1">
              <a:off x="697832" y="2268117"/>
              <a:ext cx="4065135" cy="846399"/>
            </a:xfrm>
            <a:prstGeom prst="triangle">
              <a:avLst/>
            </a:prstGeom>
            <a:solidFill>
              <a:schemeClr val="accent1">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 name="グループ化 10">
              <a:extLst>
                <a:ext uri="{FF2B5EF4-FFF2-40B4-BE49-F238E27FC236}">
                  <a16:creationId xmlns:a16="http://schemas.microsoft.com/office/drawing/2014/main" id="{F394A51B-60DA-B04F-BF62-7FAEE3604A3B}"/>
                </a:ext>
              </a:extLst>
            </p:cNvPr>
            <p:cNvGrpSpPr/>
            <p:nvPr/>
          </p:nvGrpSpPr>
          <p:grpSpPr>
            <a:xfrm>
              <a:off x="611560" y="1532867"/>
              <a:ext cx="4418532" cy="850069"/>
              <a:chOff x="611560" y="1532867"/>
              <a:chExt cx="4418532" cy="850069"/>
            </a:xfrm>
          </p:grpSpPr>
          <p:pic>
            <p:nvPicPr>
              <p:cNvPr id="50" name="図 49">
                <a:extLst>
                  <a:ext uri="{FF2B5EF4-FFF2-40B4-BE49-F238E27FC236}">
                    <a16:creationId xmlns:a16="http://schemas.microsoft.com/office/drawing/2014/main" id="{15A50FFD-05B1-D545-AE36-487348B04F8B}"/>
                  </a:ext>
                </a:extLst>
              </p:cNvPr>
              <p:cNvPicPr>
                <a:picLocks noChangeAspect="1"/>
              </p:cNvPicPr>
              <p:nvPr/>
            </p:nvPicPr>
            <p:blipFill>
              <a:blip r:embed="rId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11560" y="1532867"/>
                <a:ext cx="850069" cy="850069"/>
              </a:xfrm>
              <a:prstGeom prst="rect">
                <a:avLst/>
              </a:prstGeom>
            </p:spPr>
          </p:pic>
          <p:sp>
            <p:nvSpPr>
              <p:cNvPr id="52" name="テキスト ボックス 51">
                <a:extLst>
                  <a:ext uri="{FF2B5EF4-FFF2-40B4-BE49-F238E27FC236}">
                    <a16:creationId xmlns:a16="http://schemas.microsoft.com/office/drawing/2014/main" id="{BF2255B0-F7C4-0A4A-B454-4528F49933DC}"/>
                  </a:ext>
                </a:extLst>
              </p:cNvPr>
              <p:cNvSpPr txBox="1"/>
              <p:nvPr/>
            </p:nvSpPr>
            <p:spPr>
              <a:xfrm>
                <a:off x="1398911" y="1688661"/>
                <a:ext cx="3631181" cy="646331"/>
              </a:xfrm>
              <a:prstGeom prst="rect">
                <a:avLst/>
              </a:prstGeom>
              <a:noFill/>
            </p:spPr>
            <p:txBody>
              <a:bodyPr wrap="square" rtlCol="0">
                <a:spAutoFit/>
              </a:bodyPr>
              <a:lstStyle/>
              <a:p>
                <a:r>
                  <a:rPr kumimoji="1" lang="ja-JP" altLang="en-US">
                    <a:solidFill>
                      <a:srgbClr val="00B0F0"/>
                    </a:solidFill>
                    <a:latin typeface="Meiryo" panose="020B0604030504040204" pitchFamily="34" charset="-128"/>
                    <a:ea typeface="Meiryo" panose="020B0604030504040204" pitchFamily="34" charset="-128"/>
                  </a:rPr>
                  <a:t>絶対</a:t>
                </a:r>
                <a:r>
                  <a:rPr kumimoji="1" lang="en-US" altLang="ja-JP" dirty="0">
                    <a:solidFill>
                      <a:srgbClr val="00B0F0"/>
                    </a:solidFill>
                    <a:latin typeface="Meiryo" panose="020B0604030504040204" pitchFamily="34" charset="-128"/>
                    <a:ea typeface="Meiryo" panose="020B0604030504040204" pitchFamily="34" charset="-128"/>
                  </a:rPr>
                  <a:t>0</a:t>
                </a:r>
                <a:r>
                  <a:rPr kumimoji="1" lang="ja-JP" altLang="en-US">
                    <a:solidFill>
                      <a:srgbClr val="00B0F0"/>
                    </a:solidFill>
                    <a:latin typeface="Meiryo" panose="020B0604030504040204" pitchFamily="34" charset="-128"/>
                    <a:ea typeface="Meiryo" panose="020B0604030504040204" pitchFamily="34" charset="-128"/>
                  </a:rPr>
                  <a:t>度に近づけて、</a:t>
                </a:r>
                <a:endParaRPr kumimoji="1" lang="en-US" altLang="ja-JP" dirty="0">
                  <a:solidFill>
                    <a:srgbClr val="00B0F0"/>
                  </a:solidFill>
                  <a:latin typeface="Meiryo" panose="020B0604030504040204" pitchFamily="34" charset="-128"/>
                  <a:ea typeface="Meiryo" panose="020B0604030504040204" pitchFamily="34" charset="-128"/>
                </a:endParaRPr>
              </a:p>
              <a:p>
                <a:r>
                  <a:rPr kumimoji="1" lang="ja-JP" altLang="en-US">
                    <a:solidFill>
                      <a:srgbClr val="00B0F0"/>
                    </a:solidFill>
                    <a:latin typeface="Meiryo" panose="020B0604030504040204" pitchFamily="34" charset="-128"/>
                    <a:ea typeface="Meiryo" panose="020B0604030504040204" pitchFamily="34" charset="-128"/>
                  </a:rPr>
                  <a:t>電子や原子の動きを減少させる</a:t>
                </a:r>
                <a:endParaRPr kumimoji="1" lang="ja-JP" altLang="en-US" dirty="0">
                  <a:solidFill>
                    <a:srgbClr val="00B0F0"/>
                  </a:solidFill>
                  <a:latin typeface="Meiryo" panose="020B0604030504040204" pitchFamily="34" charset="-128"/>
                  <a:ea typeface="Meiryo" panose="020B0604030504040204" pitchFamily="34" charset="-128"/>
                </a:endParaRPr>
              </a:p>
            </p:txBody>
          </p:sp>
        </p:grpSp>
      </p:grpSp>
      <p:sp>
        <p:nvSpPr>
          <p:cNvPr id="17" name="テキスト ボックス 16">
            <a:extLst>
              <a:ext uri="{FF2B5EF4-FFF2-40B4-BE49-F238E27FC236}">
                <a16:creationId xmlns:a16="http://schemas.microsoft.com/office/drawing/2014/main" id="{16494E5B-52D7-7348-B903-75347E1992C3}"/>
              </a:ext>
            </a:extLst>
          </p:cNvPr>
          <p:cNvSpPr txBox="1"/>
          <p:nvPr/>
        </p:nvSpPr>
        <p:spPr>
          <a:xfrm>
            <a:off x="905444" y="2468925"/>
            <a:ext cx="3631181" cy="646331"/>
          </a:xfrm>
          <a:prstGeom prst="rect">
            <a:avLst/>
          </a:prstGeom>
          <a:noFill/>
        </p:spPr>
        <p:txBody>
          <a:bodyPr wrap="square" rtlCol="0">
            <a:spAutoFit/>
          </a:bodyPr>
          <a:lstStyle/>
          <a:p>
            <a:pPr algn="ctr"/>
            <a:r>
              <a:rPr kumimoji="1" lang="ja-JP" altLang="en-US">
                <a:solidFill>
                  <a:schemeClr val="tx2"/>
                </a:solidFill>
                <a:latin typeface="Meiryo" panose="020B0604030504040204" pitchFamily="34" charset="-128"/>
                <a:ea typeface="Meiryo" panose="020B0604030504040204" pitchFamily="34" charset="-128"/>
              </a:rPr>
              <a:t>量子状態</a:t>
            </a:r>
            <a:endParaRPr kumimoji="1" lang="en-US" altLang="ja-JP" dirty="0">
              <a:solidFill>
                <a:schemeClr val="tx2"/>
              </a:solidFill>
              <a:latin typeface="Meiryo" panose="020B0604030504040204" pitchFamily="34" charset="-128"/>
              <a:ea typeface="Meiryo" panose="020B0604030504040204" pitchFamily="34" charset="-128"/>
            </a:endParaRPr>
          </a:p>
          <a:p>
            <a:pPr algn="ctr"/>
            <a:r>
              <a:rPr kumimoji="1" lang="ja-JP" altLang="en-US">
                <a:solidFill>
                  <a:schemeClr val="tx2"/>
                </a:solidFill>
                <a:latin typeface="Meiryo" panose="020B0604030504040204" pitchFamily="34" charset="-128"/>
                <a:ea typeface="Meiryo" panose="020B0604030504040204" pitchFamily="34" charset="-128"/>
              </a:rPr>
              <a:t>（コヒーレンス状態）</a:t>
            </a:r>
            <a:endParaRPr kumimoji="1" lang="ja-JP" altLang="en-US" dirty="0">
              <a:solidFill>
                <a:schemeClr val="tx2"/>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FAB71F29-4E1C-460F-93BE-6C0EAF524A9F}"/>
              </a:ext>
            </a:extLst>
          </p:cNvPr>
          <p:cNvSpPr txBox="1"/>
          <p:nvPr/>
        </p:nvSpPr>
        <p:spPr>
          <a:xfrm>
            <a:off x="3775872" y="3610481"/>
            <a:ext cx="3631181" cy="923330"/>
          </a:xfrm>
          <a:prstGeom prst="rect">
            <a:avLst/>
          </a:prstGeom>
          <a:noFill/>
        </p:spPr>
        <p:txBody>
          <a:bodyPr wrap="square" rtlCol="0">
            <a:spAutoFit/>
          </a:bodyPr>
          <a:lstStyle/>
          <a:p>
            <a:pPr algn="ctr"/>
            <a:r>
              <a:rPr kumimoji="1" lang="ja-JP" altLang="en-US">
                <a:solidFill>
                  <a:srgbClr val="FF0000"/>
                </a:solidFill>
                <a:latin typeface="Meiryo" panose="020B0604030504040204" pitchFamily="34" charset="-128"/>
                <a:ea typeface="Meiryo" panose="020B0604030504040204" pitchFamily="34" charset="-128"/>
              </a:rPr>
              <a:t>ごくわずかな</a:t>
            </a:r>
            <a:endParaRPr kumimoji="1" lang="en-US" altLang="ja-JP" dirty="0">
              <a:solidFill>
                <a:srgbClr val="FF0000"/>
              </a:solidFill>
              <a:latin typeface="Meiryo" panose="020B0604030504040204" pitchFamily="34" charset="-128"/>
              <a:ea typeface="Meiryo" panose="020B0604030504040204" pitchFamily="34" charset="-128"/>
            </a:endParaRPr>
          </a:p>
          <a:p>
            <a:pPr algn="ctr"/>
            <a:r>
              <a:rPr kumimoji="1" lang="ja-JP" altLang="en-US">
                <a:solidFill>
                  <a:srgbClr val="FF0000"/>
                </a:solidFill>
                <a:latin typeface="Meiryo" panose="020B0604030504040204" pitchFamily="34" charset="-128"/>
                <a:ea typeface="Meiryo" panose="020B0604030504040204" pitchFamily="34" charset="-128"/>
              </a:rPr>
              <a:t>外部からの影響で</a:t>
            </a:r>
            <a:endParaRPr kumimoji="1" lang="en-US" altLang="ja-JP" dirty="0">
              <a:solidFill>
                <a:srgbClr val="FF0000"/>
              </a:solidFill>
              <a:latin typeface="Meiryo" panose="020B0604030504040204" pitchFamily="34" charset="-128"/>
              <a:ea typeface="Meiryo" panose="020B0604030504040204" pitchFamily="34" charset="-128"/>
            </a:endParaRPr>
          </a:p>
          <a:p>
            <a:pPr algn="ctr"/>
            <a:r>
              <a:rPr lang="ja-JP" altLang="en-US">
                <a:solidFill>
                  <a:srgbClr val="FF0000"/>
                </a:solidFill>
                <a:latin typeface="Meiryo" panose="020B0604030504040204" pitchFamily="34" charset="-128"/>
                <a:ea typeface="Meiryo" panose="020B0604030504040204" pitchFamily="34" charset="-128"/>
              </a:rPr>
              <a:t>量子状態が崩壊</a:t>
            </a:r>
            <a:endParaRPr kumimoji="1" lang="ja-JP" altLang="en-US" dirty="0">
              <a:solidFill>
                <a:srgbClr val="FF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71877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repeatCount="indefinite"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 calcmode="lin" valueType="num">
                                      <p:cBhvr>
                                        <p:cTn id="18" dur="500" fill="hold"/>
                                        <p:tgtEl>
                                          <p:spTgt spid="47"/>
                                        </p:tgtEl>
                                        <p:attrNameLst>
                                          <p:attrName>ppt_w</p:attrName>
                                        </p:attrNameLst>
                                      </p:cBhvr>
                                      <p:tavLst>
                                        <p:tav tm="0">
                                          <p:val>
                                            <p:fltVal val="0"/>
                                          </p:val>
                                        </p:tav>
                                        <p:tav tm="100000">
                                          <p:val>
                                            <p:strVal val="#ppt_w"/>
                                          </p:val>
                                        </p:tav>
                                      </p:tavLst>
                                    </p:anim>
                                    <p:anim calcmode="lin" valueType="num">
                                      <p:cBhvr>
                                        <p:cTn id="19" dur="500" fill="hold"/>
                                        <p:tgtEl>
                                          <p:spTgt spid="47"/>
                                        </p:tgtEl>
                                        <p:attrNameLst>
                                          <p:attrName>ppt_h</p:attrName>
                                        </p:attrNameLst>
                                      </p:cBhvr>
                                      <p:tavLst>
                                        <p:tav tm="0">
                                          <p:val>
                                            <p:fltVal val="0"/>
                                          </p:val>
                                        </p:tav>
                                        <p:tav tm="100000">
                                          <p:val>
                                            <p:strVal val="#ppt_h"/>
                                          </p:val>
                                        </p:tav>
                                      </p:tavLst>
                                    </p:anim>
                                    <p:animEffect transition="in" filter="fade">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fltVal val="0"/>
                                          </p:val>
                                        </p:tav>
                                        <p:tav tm="100000">
                                          <p:val>
                                            <p:strVal val="#ppt_h"/>
                                          </p:val>
                                        </p:tav>
                                      </p:tavLst>
                                    </p:anim>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E270FD-C414-4A46-AEB8-9F387C41543D}"/>
              </a:ext>
            </a:extLst>
          </p:cNvPr>
          <p:cNvSpPr>
            <a:spLocks noGrp="1"/>
          </p:cNvSpPr>
          <p:nvPr>
            <p:ph type="title"/>
          </p:nvPr>
        </p:nvSpPr>
        <p:spPr>
          <a:xfrm>
            <a:off x="457200" y="274638"/>
            <a:ext cx="8686800" cy="416221"/>
          </a:xfrm>
        </p:spPr>
        <p:txBody>
          <a:bodyPr/>
          <a:lstStyle/>
          <a:p>
            <a:r>
              <a:rPr kumimoji="1" lang="ja-JP" altLang="en-US"/>
              <a:t>量子コンピュータの課題</a:t>
            </a:r>
            <a:r>
              <a:rPr kumimoji="1" lang="en-US" altLang="ja-JP" dirty="0"/>
              <a:t>/</a:t>
            </a:r>
            <a:r>
              <a:rPr kumimoji="1" lang="ja-JP" altLang="en-US"/>
              <a:t>原子・分子の動きを停止</a:t>
            </a:r>
          </a:p>
        </p:txBody>
      </p:sp>
      <p:sp>
        <p:nvSpPr>
          <p:cNvPr id="3" name="スライド番号プレースホルダー 2">
            <a:extLst>
              <a:ext uri="{FF2B5EF4-FFF2-40B4-BE49-F238E27FC236}">
                <a16:creationId xmlns:a16="http://schemas.microsoft.com/office/drawing/2014/main" id="{55E16CED-DC43-474F-A0FA-1311ECA5157D}"/>
              </a:ext>
            </a:extLst>
          </p:cNvPr>
          <p:cNvSpPr>
            <a:spLocks noGrp="1"/>
          </p:cNvSpPr>
          <p:nvPr>
            <p:ph type="sldNum" sz="quarter" idx="12"/>
          </p:nvPr>
        </p:nvSpPr>
        <p:spPr/>
        <p:txBody>
          <a:bodyPr/>
          <a:lstStyle/>
          <a:p>
            <a:fld id="{8FF8CC5D-A65D-5946-99B5-645367A967AD}" type="slidenum">
              <a:rPr kumimoji="1" lang="ja-JP" altLang="en-US" smtClean="0"/>
              <a:t>52</a:t>
            </a:fld>
            <a:endParaRPr kumimoji="1" lang="ja-JP" altLang="en-US"/>
          </a:p>
        </p:txBody>
      </p:sp>
      <p:pic>
        <p:nvPicPr>
          <p:cNvPr id="4" name="図 3">
            <a:extLst>
              <a:ext uri="{FF2B5EF4-FFF2-40B4-BE49-F238E27FC236}">
                <a16:creationId xmlns:a16="http://schemas.microsoft.com/office/drawing/2014/main" id="{074542A7-727E-5B4D-9B94-B9967461FCB9}"/>
              </a:ext>
            </a:extLst>
          </p:cNvPr>
          <p:cNvPicPr>
            <a:picLocks noChangeAspect="1"/>
          </p:cNvPicPr>
          <p:nvPr/>
        </p:nvPicPr>
        <p:blipFill>
          <a:blip r:embed="rId2"/>
          <a:stretch>
            <a:fillRect/>
          </a:stretch>
        </p:blipFill>
        <p:spPr>
          <a:xfrm>
            <a:off x="857532" y="2517008"/>
            <a:ext cx="7518400" cy="3073400"/>
          </a:xfrm>
          <a:prstGeom prst="rect">
            <a:avLst/>
          </a:prstGeom>
        </p:spPr>
      </p:pic>
      <p:sp>
        <p:nvSpPr>
          <p:cNvPr id="5" name="正方形/長方形 4">
            <a:extLst>
              <a:ext uri="{FF2B5EF4-FFF2-40B4-BE49-F238E27FC236}">
                <a16:creationId xmlns:a16="http://schemas.microsoft.com/office/drawing/2014/main" id="{5553C66A-F99C-B844-B39F-2DAEAFE19263}"/>
              </a:ext>
            </a:extLst>
          </p:cNvPr>
          <p:cNvSpPr/>
          <p:nvPr/>
        </p:nvSpPr>
        <p:spPr>
          <a:xfrm>
            <a:off x="857532" y="1048101"/>
            <a:ext cx="7518400" cy="1077218"/>
          </a:xfrm>
          <a:prstGeom prst="rect">
            <a:avLst/>
          </a:prstGeom>
        </p:spPr>
        <p:txBody>
          <a:bodyPr wrap="square">
            <a:spAutoFit/>
          </a:bodyPr>
          <a:lstStyle/>
          <a:p>
            <a:r>
              <a:rPr lang="ja-JP" altLang="en-US" sz="1600">
                <a:solidFill>
                  <a:srgbClr val="555555"/>
                </a:solidFill>
                <a:latin typeface="Meiryo" panose="020B0604030504040204" pitchFamily="34" charset="-128"/>
                <a:ea typeface="Meiryo" panose="020B0604030504040204" pitchFamily="34" charset="-128"/>
              </a:rPr>
              <a:t>量子計算が終了するまでの間、</a:t>
            </a:r>
            <a:r>
              <a:rPr lang="en" altLang="ja-JP" sz="1600" dirty="0">
                <a:solidFill>
                  <a:srgbClr val="555555"/>
                </a:solidFill>
                <a:latin typeface="Meiryo" panose="020B0604030504040204" pitchFamily="34" charset="-128"/>
                <a:ea typeface="Meiryo" panose="020B0604030504040204" pitchFamily="34" charset="-128"/>
              </a:rPr>
              <a:t>Qubit </a:t>
            </a:r>
            <a:r>
              <a:rPr lang="ja-JP" altLang="en-US" sz="1600">
                <a:solidFill>
                  <a:srgbClr val="555555"/>
                </a:solidFill>
                <a:latin typeface="Meiryo" panose="020B0604030504040204" pitchFamily="34" charset="-128"/>
                <a:ea typeface="Meiryo" panose="020B0604030504040204" pitchFamily="34" charset="-128"/>
              </a:rPr>
              <a:t>を安定させなくてはならない。そのためには、絶対ゼロ度 </a:t>
            </a:r>
            <a:r>
              <a:rPr lang="en-US" altLang="ja-JP" sz="1600" dirty="0">
                <a:solidFill>
                  <a:srgbClr val="555555"/>
                </a:solidFill>
                <a:latin typeface="Meiryo" panose="020B0604030504040204" pitchFamily="34" charset="-128"/>
                <a:ea typeface="Meiryo" panose="020B0604030504040204" pitchFamily="34" charset="-128"/>
              </a:rPr>
              <a:t>(0°</a:t>
            </a:r>
            <a:r>
              <a:rPr lang="en" altLang="ja-JP" sz="1600" dirty="0">
                <a:solidFill>
                  <a:srgbClr val="555555"/>
                </a:solidFill>
                <a:latin typeface="Meiryo" panose="020B0604030504040204" pitchFamily="34" charset="-128"/>
                <a:ea typeface="Meiryo" panose="020B0604030504040204" pitchFamily="34" charset="-128"/>
              </a:rPr>
              <a:t>Kelvin / -459.67°Fahrenheit / -273.15°Celsius) </a:t>
            </a:r>
            <a:r>
              <a:rPr lang="ja-JP" altLang="en-US" sz="1600">
                <a:solidFill>
                  <a:srgbClr val="555555"/>
                </a:solidFill>
                <a:latin typeface="Meiryo" panose="020B0604030504040204" pitchFamily="34" charset="-128"/>
                <a:ea typeface="Meiryo" panose="020B0604030504040204" pitchFamily="34" charset="-128"/>
              </a:rPr>
              <a:t>にして熱や動きを完全に押さえ込んだ理想的な状態を提供する必要がある。しかし、現実には難しく可能な限りそれに近づけるために膨大なコストがかかっている。</a:t>
            </a:r>
            <a:endParaRPr lang="ja-JP" altLang="en-US" sz="16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1401404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60">
            <a:extLst>
              <a:ext uri="{FF2B5EF4-FFF2-40B4-BE49-F238E27FC236}">
                <a16:creationId xmlns:a16="http://schemas.microsoft.com/office/drawing/2014/main" id="{DDC4A46B-9601-4D6F-DEF3-C8153C81E92F}"/>
              </a:ext>
            </a:extLst>
          </p:cNvPr>
          <p:cNvSpPr/>
          <p:nvPr/>
        </p:nvSpPr>
        <p:spPr>
          <a:xfrm>
            <a:off x="899592" y="1151868"/>
            <a:ext cx="7344816" cy="2002056"/>
          </a:xfrm>
          <a:prstGeom prst="rect">
            <a:avLst/>
          </a:prstGeom>
          <a:solidFill>
            <a:schemeClr val="accent3">
              <a:lumMod val="20000"/>
              <a:lumOff val="80000"/>
            </a:schemeClr>
          </a:solidFill>
          <a:ln>
            <a:solidFill>
              <a:schemeClr val="accent3">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23308B90-8F31-E412-037F-979E4A15E381}"/>
              </a:ext>
            </a:extLst>
          </p:cNvPr>
          <p:cNvSpPr/>
          <p:nvPr/>
        </p:nvSpPr>
        <p:spPr>
          <a:xfrm>
            <a:off x="899592" y="3375154"/>
            <a:ext cx="7344816" cy="2820360"/>
          </a:xfrm>
          <a:prstGeom prst="rect">
            <a:avLst/>
          </a:prstGeom>
          <a:solidFill>
            <a:schemeClr val="accent5">
              <a:lumMod val="20000"/>
              <a:lumOff val="80000"/>
            </a:schemeClr>
          </a:solidFill>
          <a:ln>
            <a:solidFill>
              <a:srgbClr val="0432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B7C080E-1918-C1DB-4D1F-7F8A212FFEA9}"/>
              </a:ext>
            </a:extLst>
          </p:cNvPr>
          <p:cNvSpPr>
            <a:spLocks noGrp="1"/>
          </p:cNvSpPr>
          <p:nvPr>
            <p:ph type="title"/>
          </p:nvPr>
        </p:nvSpPr>
        <p:spPr/>
        <p:txBody>
          <a:bodyPr/>
          <a:lstStyle/>
          <a:p>
            <a:r>
              <a:rPr kumimoji="1" lang="ja-JP" altLang="en-US"/>
              <a:t>量子誤りの累積</a:t>
            </a:r>
          </a:p>
        </p:txBody>
      </p:sp>
      <p:sp>
        <p:nvSpPr>
          <p:cNvPr id="3" name="スライド番号プレースホルダー 2">
            <a:extLst>
              <a:ext uri="{FF2B5EF4-FFF2-40B4-BE49-F238E27FC236}">
                <a16:creationId xmlns:a16="http://schemas.microsoft.com/office/drawing/2014/main" id="{46BC6FE1-B59A-12B6-CD2F-5C356CE99F95}"/>
              </a:ext>
            </a:extLst>
          </p:cNvPr>
          <p:cNvSpPr>
            <a:spLocks noGrp="1"/>
          </p:cNvSpPr>
          <p:nvPr>
            <p:ph type="sldNum" sz="quarter" idx="12"/>
          </p:nvPr>
        </p:nvSpPr>
        <p:spPr/>
        <p:txBody>
          <a:bodyPr/>
          <a:lstStyle/>
          <a:p>
            <a:fld id="{8FF8CC5D-A65D-5946-99B5-645367A967AD}" type="slidenum">
              <a:rPr kumimoji="1" lang="ja-JP" altLang="en-US" smtClean="0"/>
              <a:t>53</a:t>
            </a:fld>
            <a:endParaRPr kumimoji="1" lang="ja-JP" altLang="en-US"/>
          </a:p>
        </p:txBody>
      </p:sp>
      <p:sp>
        <p:nvSpPr>
          <p:cNvPr id="60" name="テキスト ボックス 59">
            <a:extLst>
              <a:ext uri="{FF2B5EF4-FFF2-40B4-BE49-F238E27FC236}">
                <a16:creationId xmlns:a16="http://schemas.microsoft.com/office/drawing/2014/main" id="{EE138704-E122-92D5-F9E7-3EE491BD5AD2}"/>
              </a:ext>
            </a:extLst>
          </p:cNvPr>
          <p:cNvSpPr txBox="1"/>
          <p:nvPr/>
        </p:nvSpPr>
        <p:spPr>
          <a:xfrm>
            <a:off x="956262" y="3515575"/>
            <a:ext cx="2262158" cy="369332"/>
          </a:xfrm>
          <a:prstGeom prst="rect">
            <a:avLst/>
          </a:prstGeom>
          <a:noFill/>
        </p:spPr>
        <p:txBody>
          <a:bodyPr wrap="none" rtlCol="0">
            <a:spAutoFit/>
          </a:bodyPr>
          <a:lstStyle/>
          <a:p>
            <a:r>
              <a:rPr kumimoji="1" lang="ja-JP" altLang="en-US" b="1">
                <a:solidFill>
                  <a:srgbClr val="0432FF"/>
                </a:solidFill>
                <a:latin typeface="Meiryo" panose="020B0604030504040204" pitchFamily="34" charset="-128"/>
                <a:ea typeface="Meiryo" panose="020B0604030504040204" pitchFamily="34" charset="-128"/>
              </a:rPr>
              <a:t>量子コンピューター</a:t>
            </a:r>
          </a:p>
        </p:txBody>
      </p:sp>
      <p:sp>
        <p:nvSpPr>
          <p:cNvPr id="62" name="テキスト ボックス 61">
            <a:extLst>
              <a:ext uri="{FF2B5EF4-FFF2-40B4-BE49-F238E27FC236}">
                <a16:creationId xmlns:a16="http://schemas.microsoft.com/office/drawing/2014/main" id="{7C677C7E-DC4C-64D9-3240-24D3F335CB64}"/>
              </a:ext>
            </a:extLst>
          </p:cNvPr>
          <p:cNvSpPr txBox="1"/>
          <p:nvPr/>
        </p:nvSpPr>
        <p:spPr>
          <a:xfrm>
            <a:off x="956262" y="1285374"/>
            <a:ext cx="2262158" cy="369332"/>
          </a:xfrm>
          <a:prstGeom prst="rect">
            <a:avLst/>
          </a:prstGeom>
          <a:noFill/>
        </p:spPr>
        <p:txBody>
          <a:bodyPr wrap="none" rtlCol="0">
            <a:spAutoFit/>
          </a:bodyPr>
          <a:lstStyle/>
          <a:p>
            <a:r>
              <a:rPr kumimoji="1" lang="ja-JP" altLang="en-US" b="1">
                <a:solidFill>
                  <a:schemeClr val="accent3">
                    <a:lumMod val="75000"/>
                  </a:schemeClr>
                </a:solidFill>
                <a:latin typeface="Meiryo" panose="020B0604030504040204" pitchFamily="34" charset="-128"/>
                <a:ea typeface="Meiryo" panose="020B0604030504040204" pitchFamily="34" charset="-128"/>
              </a:rPr>
              <a:t>古典コンピューター</a:t>
            </a:r>
          </a:p>
        </p:txBody>
      </p:sp>
      <p:cxnSp>
        <p:nvCxnSpPr>
          <p:cNvPr id="37" name="直線コネクタ 36">
            <a:extLst>
              <a:ext uri="{FF2B5EF4-FFF2-40B4-BE49-F238E27FC236}">
                <a16:creationId xmlns:a16="http://schemas.microsoft.com/office/drawing/2014/main" id="{FD271135-6FB2-253B-BB93-6978F79B4603}"/>
              </a:ext>
            </a:extLst>
          </p:cNvPr>
          <p:cNvCxnSpPr>
            <a:cxnSpLocks/>
          </p:cNvCxnSpPr>
          <p:nvPr/>
        </p:nvCxnSpPr>
        <p:spPr>
          <a:xfrm>
            <a:off x="1940900" y="2509846"/>
            <a:ext cx="2218549" cy="0"/>
          </a:xfrm>
          <a:prstGeom prst="line">
            <a:avLst/>
          </a:prstGeom>
          <a:ln>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42" name="グループ化 41">
            <a:extLst>
              <a:ext uri="{FF2B5EF4-FFF2-40B4-BE49-F238E27FC236}">
                <a16:creationId xmlns:a16="http://schemas.microsoft.com/office/drawing/2014/main" id="{74E89671-D9E4-577D-ACB3-845B49583613}"/>
              </a:ext>
            </a:extLst>
          </p:cNvPr>
          <p:cNvGrpSpPr/>
          <p:nvPr/>
        </p:nvGrpSpPr>
        <p:grpSpPr>
          <a:xfrm>
            <a:off x="1940900" y="1933858"/>
            <a:ext cx="2218549" cy="1063094"/>
            <a:chOff x="1692651" y="1908273"/>
            <a:chExt cx="2218549" cy="800647"/>
          </a:xfrm>
        </p:grpSpPr>
        <p:sp>
          <p:nvSpPr>
            <p:cNvPr id="26" name="フリーフォーム 25">
              <a:extLst>
                <a:ext uri="{FF2B5EF4-FFF2-40B4-BE49-F238E27FC236}">
                  <a16:creationId xmlns:a16="http://schemas.microsoft.com/office/drawing/2014/main" id="{8A27A950-A228-08C7-F08A-2297F4AB6992}"/>
                </a:ext>
              </a:extLst>
            </p:cNvPr>
            <p:cNvSpPr/>
            <p:nvPr/>
          </p:nvSpPr>
          <p:spPr>
            <a:xfrm>
              <a:off x="2430318" y="1908273"/>
              <a:ext cx="736414" cy="247397"/>
            </a:xfrm>
            <a:custGeom>
              <a:avLst/>
              <a:gdLst>
                <a:gd name="connsiteX0" fmla="*/ 0 w 3665284"/>
                <a:gd name="connsiteY0" fmla="*/ 307861 h 584782"/>
                <a:gd name="connsiteX1" fmla="*/ 153681 w 3665284"/>
                <a:gd name="connsiteY1" fmla="*/ 108076 h 584782"/>
                <a:gd name="connsiteX2" fmla="*/ 284309 w 3665284"/>
                <a:gd name="connsiteY2" fmla="*/ 415437 h 584782"/>
                <a:gd name="connsiteX3" fmla="*/ 422622 w 3665284"/>
                <a:gd name="connsiteY3" fmla="*/ 54288 h 584782"/>
                <a:gd name="connsiteX4" fmla="*/ 514830 w 3665284"/>
                <a:gd name="connsiteY4" fmla="*/ 415437 h 584782"/>
                <a:gd name="connsiteX5" fmla="*/ 591671 w 3665284"/>
                <a:gd name="connsiteY5" fmla="*/ 231021 h 584782"/>
                <a:gd name="connsiteX6" fmla="*/ 706931 w 3665284"/>
                <a:gd name="connsiteY6" fmla="*/ 438490 h 584782"/>
                <a:gd name="connsiteX7" fmla="*/ 868296 w 3665284"/>
                <a:gd name="connsiteY7" fmla="*/ 38920 h 584782"/>
                <a:gd name="connsiteX8" fmla="*/ 975872 w 3665284"/>
                <a:gd name="connsiteY8" fmla="*/ 392385 h 584782"/>
                <a:gd name="connsiteX9" fmla="*/ 1091133 w 3665284"/>
                <a:gd name="connsiteY9" fmla="*/ 131128 h 584782"/>
                <a:gd name="connsiteX10" fmla="*/ 1167973 w 3665284"/>
                <a:gd name="connsiteY10" fmla="*/ 407753 h 584782"/>
                <a:gd name="connsiteX11" fmla="*/ 1267865 w 3665284"/>
                <a:gd name="connsiteY11" fmla="*/ 131128 h 584782"/>
                <a:gd name="connsiteX12" fmla="*/ 1383126 w 3665284"/>
                <a:gd name="connsiteY12" fmla="*/ 530698 h 584782"/>
                <a:gd name="connsiteX13" fmla="*/ 1444598 w 3665284"/>
                <a:gd name="connsiteY13" fmla="*/ 69656 h 584782"/>
                <a:gd name="connsiteX14" fmla="*/ 1506071 w 3665284"/>
                <a:gd name="connsiteY14" fmla="*/ 515330 h 584782"/>
                <a:gd name="connsiteX15" fmla="*/ 1629015 w 3665284"/>
                <a:gd name="connsiteY15" fmla="*/ 177232 h 584782"/>
                <a:gd name="connsiteX16" fmla="*/ 1713539 w 3665284"/>
                <a:gd name="connsiteY16" fmla="*/ 492278 h 584782"/>
                <a:gd name="connsiteX17" fmla="*/ 1813432 w 3665284"/>
                <a:gd name="connsiteY17" fmla="*/ 169548 h 584782"/>
                <a:gd name="connsiteX18" fmla="*/ 1874904 w 3665284"/>
                <a:gd name="connsiteY18" fmla="*/ 461542 h 584782"/>
                <a:gd name="connsiteX19" fmla="*/ 2005533 w 3665284"/>
                <a:gd name="connsiteY19" fmla="*/ 192601 h 584782"/>
                <a:gd name="connsiteX20" fmla="*/ 2067005 w 3665284"/>
                <a:gd name="connsiteY20" fmla="*/ 453858 h 584782"/>
                <a:gd name="connsiteX21" fmla="*/ 2182265 w 3665284"/>
                <a:gd name="connsiteY21" fmla="*/ 85024 h 584782"/>
                <a:gd name="connsiteX22" fmla="*/ 2236054 w 3665284"/>
                <a:gd name="connsiteY22" fmla="*/ 584486 h 584782"/>
                <a:gd name="connsiteX23" fmla="*/ 2351314 w 3665284"/>
                <a:gd name="connsiteY23" fmla="*/ 500 h 584782"/>
                <a:gd name="connsiteX24" fmla="*/ 2451207 w 3665284"/>
                <a:gd name="connsiteY24" fmla="*/ 476910 h 584782"/>
                <a:gd name="connsiteX25" fmla="*/ 2543415 w 3665284"/>
                <a:gd name="connsiteY25" fmla="*/ 146496 h 584782"/>
                <a:gd name="connsiteX26" fmla="*/ 2597203 w 3665284"/>
                <a:gd name="connsiteY26" fmla="*/ 415437 h 584782"/>
                <a:gd name="connsiteX27" fmla="*/ 2689412 w 3665284"/>
                <a:gd name="connsiteY27" fmla="*/ 15868 h 584782"/>
                <a:gd name="connsiteX28" fmla="*/ 2727832 w 3665284"/>
                <a:gd name="connsiteY28" fmla="*/ 546066 h 584782"/>
                <a:gd name="connsiteX29" fmla="*/ 2850776 w 3665284"/>
                <a:gd name="connsiteY29" fmla="*/ 54288 h 584782"/>
                <a:gd name="connsiteX30" fmla="*/ 2973721 w 3665284"/>
                <a:gd name="connsiteY30" fmla="*/ 507646 h 584782"/>
                <a:gd name="connsiteX31" fmla="*/ 3081297 w 3665284"/>
                <a:gd name="connsiteY31" fmla="*/ 61972 h 584782"/>
                <a:gd name="connsiteX32" fmla="*/ 3188874 w 3665284"/>
                <a:gd name="connsiteY32" fmla="*/ 507646 h 584782"/>
                <a:gd name="connsiteX33" fmla="*/ 3265714 w 3665284"/>
                <a:gd name="connsiteY33" fmla="*/ 177232 h 584782"/>
                <a:gd name="connsiteX34" fmla="*/ 3334871 w 3665284"/>
                <a:gd name="connsiteY34" fmla="*/ 453858 h 584782"/>
                <a:gd name="connsiteX35" fmla="*/ 3457815 w 3665284"/>
                <a:gd name="connsiteY35" fmla="*/ 8184 h 584782"/>
                <a:gd name="connsiteX36" fmla="*/ 3526971 w 3665284"/>
                <a:gd name="connsiteY36" fmla="*/ 515330 h 584782"/>
                <a:gd name="connsiteX37" fmla="*/ 3665284 w 3665284"/>
                <a:gd name="connsiteY37" fmla="*/ 307861 h 58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65284" h="584782">
                  <a:moveTo>
                    <a:pt x="0" y="307861"/>
                  </a:moveTo>
                  <a:cubicBezTo>
                    <a:pt x="53148" y="199004"/>
                    <a:pt x="106296" y="90147"/>
                    <a:pt x="153681" y="108076"/>
                  </a:cubicBezTo>
                  <a:cubicBezTo>
                    <a:pt x="201066" y="126005"/>
                    <a:pt x="239486" y="424402"/>
                    <a:pt x="284309" y="415437"/>
                  </a:cubicBezTo>
                  <a:cubicBezTo>
                    <a:pt x="329132" y="406472"/>
                    <a:pt x="384202" y="54288"/>
                    <a:pt x="422622" y="54288"/>
                  </a:cubicBezTo>
                  <a:cubicBezTo>
                    <a:pt x="461042" y="54288"/>
                    <a:pt x="486655" y="385982"/>
                    <a:pt x="514830" y="415437"/>
                  </a:cubicBezTo>
                  <a:cubicBezTo>
                    <a:pt x="543005" y="444892"/>
                    <a:pt x="559654" y="227179"/>
                    <a:pt x="591671" y="231021"/>
                  </a:cubicBezTo>
                  <a:cubicBezTo>
                    <a:pt x="623688" y="234863"/>
                    <a:pt x="660827" y="470507"/>
                    <a:pt x="706931" y="438490"/>
                  </a:cubicBezTo>
                  <a:cubicBezTo>
                    <a:pt x="753035" y="406473"/>
                    <a:pt x="823473" y="46604"/>
                    <a:pt x="868296" y="38920"/>
                  </a:cubicBezTo>
                  <a:cubicBezTo>
                    <a:pt x="913119" y="31236"/>
                    <a:pt x="938733" y="377017"/>
                    <a:pt x="975872" y="392385"/>
                  </a:cubicBezTo>
                  <a:cubicBezTo>
                    <a:pt x="1013011" y="407753"/>
                    <a:pt x="1059116" y="128567"/>
                    <a:pt x="1091133" y="131128"/>
                  </a:cubicBezTo>
                  <a:cubicBezTo>
                    <a:pt x="1123150" y="133689"/>
                    <a:pt x="1138518" y="407753"/>
                    <a:pt x="1167973" y="407753"/>
                  </a:cubicBezTo>
                  <a:cubicBezTo>
                    <a:pt x="1197428" y="407753"/>
                    <a:pt x="1232006" y="110637"/>
                    <a:pt x="1267865" y="131128"/>
                  </a:cubicBezTo>
                  <a:cubicBezTo>
                    <a:pt x="1303724" y="151619"/>
                    <a:pt x="1353670" y="540943"/>
                    <a:pt x="1383126" y="530698"/>
                  </a:cubicBezTo>
                  <a:cubicBezTo>
                    <a:pt x="1412582" y="520453"/>
                    <a:pt x="1424107" y="72217"/>
                    <a:pt x="1444598" y="69656"/>
                  </a:cubicBezTo>
                  <a:cubicBezTo>
                    <a:pt x="1465089" y="67095"/>
                    <a:pt x="1475335" y="497401"/>
                    <a:pt x="1506071" y="515330"/>
                  </a:cubicBezTo>
                  <a:cubicBezTo>
                    <a:pt x="1536807" y="533259"/>
                    <a:pt x="1594437" y="181074"/>
                    <a:pt x="1629015" y="177232"/>
                  </a:cubicBezTo>
                  <a:cubicBezTo>
                    <a:pt x="1663593" y="173390"/>
                    <a:pt x="1682803" y="493559"/>
                    <a:pt x="1713539" y="492278"/>
                  </a:cubicBezTo>
                  <a:cubicBezTo>
                    <a:pt x="1744275" y="490997"/>
                    <a:pt x="1786538" y="174671"/>
                    <a:pt x="1813432" y="169548"/>
                  </a:cubicBezTo>
                  <a:cubicBezTo>
                    <a:pt x="1840326" y="164425"/>
                    <a:pt x="1842887" y="457700"/>
                    <a:pt x="1874904" y="461542"/>
                  </a:cubicBezTo>
                  <a:cubicBezTo>
                    <a:pt x="1906921" y="465384"/>
                    <a:pt x="1973516" y="193882"/>
                    <a:pt x="2005533" y="192601"/>
                  </a:cubicBezTo>
                  <a:cubicBezTo>
                    <a:pt x="2037550" y="191320"/>
                    <a:pt x="2037550" y="471787"/>
                    <a:pt x="2067005" y="453858"/>
                  </a:cubicBezTo>
                  <a:cubicBezTo>
                    <a:pt x="2096460" y="435929"/>
                    <a:pt x="2154090" y="63253"/>
                    <a:pt x="2182265" y="85024"/>
                  </a:cubicBezTo>
                  <a:cubicBezTo>
                    <a:pt x="2210440" y="106795"/>
                    <a:pt x="2207879" y="598573"/>
                    <a:pt x="2236054" y="584486"/>
                  </a:cubicBezTo>
                  <a:cubicBezTo>
                    <a:pt x="2264229" y="570399"/>
                    <a:pt x="2315455" y="18429"/>
                    <a:pt x="2351314" y="500"/>
                  </a:cubicBezTo>
                  <a:cubicBezTo>
                    <a:pt x="2387173" y="-17429"/>
                    <a:pt x="2419190" y="452577"/>
                    <a:pt x="2451207" y="476910"/>
                  </a:cubicBezTo>
                  <a:cubicBezTo>
                    <a:pt x="2483224" y="501243"/>
                    <a:pt x="2519082" y="156741"/>
                    <a:pt x="2543415" y="146496"/>
                  </a:cubicBezTo>
                  <a:cubicBezTo>
                    <a:pt x="2567748" y="136250"/>
                    <a:pt x="2572870" y="437208"/>
                    <a:pt x="2597203" y="415437"/>
                  </a:cubicBezTo>
                  <a:cubicBezTo>
                    <a:pt x="2621536" y="393666"/>
                    <a:pt x="2667641" y="-5903"/>
                    <a:pt x="2689412" y="15868"/>
                  </a:cubicBezTo>
                  <a:cubicBezTo>
                    <a:pt x="2711183" y="37639"/>
                    <a:pt x="2700938" y="539663"/>
                    <a:pt x="2727832" y="546066"/>
                  </a:cubicBezTo>
                  <a:cubicBezTo>
                    <a:pt x="2754726" y="552469"/>
                    <a:pt x="2809795" y="60691"/>
                    <a:pt x="2850776" y="54288"/>
                  </a:cubicBezTo>
                  <a:cubicBezTo>
                    <a:pt x="2891757" y="47885"/>
                    <a:pt x="2935301" y="506365"/>
                    <a:pt x="2973721" y="507646"/>
                  </a:cubicBezTo>
                  <a:cubicBezTo>
                    <a:pt x="3012141" y="508927"/>
                    <a:pt x="3045438" y="61972"/>
                    <a:pt x="3081297" y="61972"/>
                  </a:cubicBezTo>
                  <a:cubicBezTo>
                    <a:pt x="3117156" y="61972"/>
                    <a:pt x="3158138" y="488436"/>
                    <a:pt x="3188874" y="507646"/>
                  </a:cubicBezTo>
                  <a:cubicBezTo>
                    <a:pt x="3219610" y="526856"/>
                    <a:pt x="3241381" y="186197"/>
                    <a:pt x="3265714" y="177232"/>
                  </a:cubicBezTo>
                  <a:cubicBezTo>
                    <a:pt x="3290047" y="168267"/>
                    <a:pt x="3302854" y="482033"/>
                    <a:pt x="3334871" y="453858"/>
                  </a:cubicBezTo>
                  <a:cubicBezTo>
                    <a:pt x="3366888" y="425683"/>
                    <a:pt x="3425798" y="-2061"/>
                    <a:pt x="3457815" y="8184"/>
                  </a:cubicBezTo>
                  <a:cubicBezTo>
                    <a:pt x="3489832" y="18429"/>
                    <a:pt x="3492393" y="465384"/>
                    <a:pt x="3526971" y="515330"/>
                  </a:cubicBezTo>
                  <a:cubicBezTo>
                    <a:pt x="3561549" y="565276"/>
                    <a:pt x="3613416" y="436568"/>
                    <a:pt x="3665284" y="307861"/>
                  </a:cubicBezTo>
                </a:path>
              </a:pathLst>
            </a:custGeom>
            <a:noFill/>
            <a:ln w="12700">
              <a:solidFill>
                <a:srgbClr val="C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8" name="直線コネクタ 27">
              <a:extLst>
                <a:ext uri="{FF2B5EF4-FFF2-40B4-BE49-F238E27FC236}">
                  <a16:creationId xmlns:a16="http://schemas.microsoft.com/office/drawing/2014/main" id="{3C240ADC-1514-D00E-D513-ED5F45C8ED5F}"/>
                </a:ext>
              </a:extLst>
            </p:cNvPr>
            <p:cNvCxnSpPr>
              <a:cxnSpLocks/>
            </p:cNvCxnSpPr>
            <p:nvPr/>
          </p:nvCxnSpPr>
          <p:spPr>
            <a:xfrm>
              <a:off x="2430318" y="2025156"/>
              <a:ext cx="0" cy="576064"/>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1" name="直線コネクタ 30">
              <a:extLst>
                <a:ext uri="{FF2B5EF4-FFF2-40B4-BE49-F238E27FC236}">
                  <a16:creationId xmlns:a16="http://schemas.microsoft.com/office/drawing/2014/main" id="{3BE1C21E-13AE-38F8-484F-550C1F5CBB95}"/>
                </a:ext>
              </a:extLst>
            </p:cNvPr>
            <p:cNvCxnSpPr>
              <a:cxnSpLocks/>
            </p:cNvCxnSpPr>
            <p:nvPr/>
          </p:nvCxnSpPr>
          <p:spPr>
            <a:xfrm>
              <a:off x="3167985" y="2040524"/>
              <a:ext cx="0" cy="576064"/>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sp>
          <p:nvSpPr>
            <p:cNvPr id="32" name="フリーフォーム 31">
              <a:extLst>
                <a:ext uri="{FF2B5EF4-FFF2-40B4-BE49-F238E27FC236}">
                  <a16:creationId xmlns:a16="http://schemas.microsoft.com/office/drawing/2014/main" id="{01E48481-B4D3-0CA7-EF10-3C0DDA858134}"/>
                </a:ext>
              </a:extLst>
            </p:cNvPr>
            <p:cNvSpPr/>
            <p:nvPr/>
          </p:nvSpPr>
          <p:spPr>
            <a:xfrm>
              <a:off x="1692651" y="2461523"/>
              <a:ext cx="736414" cy="247397"/>
            </a:xfrm>
            <a:custGeom>
              <a:avLst/>
              <a:gdLst>
                <a:gd name="connsiteX0" fmla="*/ 0 w 3665284"/>
                <a:gd name="connsiteY0" fmla="*/ 307861 h 584782"/>
                <a:gd name="connsiteX1" fmla="*/ 153681 w 3665284"/>
                <a:gd name="connsiteY1" fmla="*/ 108076 h 584782"/>
                <a:gd name="connsiteX2" fmla="*/ 284309 w 3665284"/>
                <a:gd name="connsiteY2" fmla="*/ 415437 h 584782"/>
                <a:gd name="connsiteX3" fmla="*/ 422622 w 3665284"/>
                <a:gd name="connsiteY3" fmla="*/ 54288 h 584782"/>
                <a:gd name="connsiteX4" fmla="*/ 514830 w 3665284"/>
                <a:gd name="connsiteY4" fmla="*/ 415437 h 584782"/>
                <a:gd name="connsiteX5" fmla="*/ 591671 w 3665284"/>
                <a:gd name="connsiteY5" fmla="*/ 231021 h 584782"/>
                <a:gd name="connsiteX6" fmla="*/ 706931 w 3665284"/>
                <a:gd name="connsiteY6" fmla="*/ 438490 h 584782"/>
                <a:gd name="connsiteX7" fmla="*/ 868296 w 3665284"/>
                <a:gd name="connsiteY7" fmla="*/ 38920 h 584782"/>
                <a:gd name="connsiteX8" fmla="*/ 975872 w 3665284"/>
                <a:gd name="connsiteY8" fmla="*/ 392385 h 584782"/>
                <a:gd name="connsiteX9" fmla="*/ 1091133 w 3665284"/>
                <a:gd name="connsiteY9" fmla="*/ 131128 h 584782"/>
                <a:gd name="connsiteX10" fmla="*/ 1167973 w 3665284"/>
                <a:gd name="connsiteY10" fmla="*/ 407753 h 584782"/>
                <a:gd name="connsiteX11" fmla="*/ 1267865 w 3665284"/>
                <a:gd name="connsiteY11" fmla="*/ 131128 h 584782"/>
                <a:gd name="connsiteX12" fmla="*/ 1383126 w 3665284"/>
                <a:gd name="connsiteY12" fmla="*/ 530698 h 584782"/>
                <a:gd name="connsiteX13" fmla="*/ 1444598 w 3665284"/>
                <a:gd name="connsiteY13" fmla="*/ 69656 h 584782"/>
                <a:gd name="connsiteX14" fmla="*/ 1506071 w 3665284"/>
                <a:gd name="connsiteY14" fmla="*/ 515330 h 584782"/>
                <a:gd name="connsiteX15" fmla="*/ 1629015 w 3665284"/>
                <a:gd name="connsiteY15" fmla="*/ 177232 h 584782"/>
                <a:gd name="connsiteX16" fmla="*/ 1713539 w 3665284"/>
                <a:gd name="connsiteY16" fmla="*/ 492278 h 584782"/>
                <a:gd name="connsiteX17" fmla="*/ 1813432 w 3665284"/>
                <a:gd name="connsiteY17" fmla="*/ 169548 h 584782"/>
                <a:gd name="connsiteX18" fmla="*/ 1874904 w 3665284"/>
                <a:gd name="connsiteY18" fmla="*/ 461542 h 584782"/>
                <a:gd name="connsiteX19" fmla="*/ 2005533 w 3665284"/>
                <a:gd name="connsiteY19" fmla="*/ 192601 h 584782"/>
                <a:gd name="connsiteX20" fmla="*/ 2067005 w 3665284"/>
                <a:gd name="connsiteY20" fmla="*/ 453858 h 584782"/>
                <a:gd name="connsiteX21" fmla="*/ 2182265 w 3665284"/>
                <a:gd name="connsiteY21" fmla="*/ 85024 h 584782"/>
                <a:gd name="connsiteX22" fmla="*/ 2236054 w 3665284"/>
                <a:gd name="connsiteY22" fmla="*/ 584486 h 584782"/>
                <a:gd name="connsiteX23" fmla="*/ 2351314 w 3665284"/>
                <a:gd name="connsiteY23" fmla="*/ 500 h 584782"/>
                <a:gd name="connsiteX24" fmla="*/ 2451207 w 3665284"/>
                <a:gd name="connsiteY24" fmla="*/ 476910 h 584782"/>
                <a:gd name="connsiteX25" fmla="*/ 2543415 w 3665284"/>
                <a:gd name="connsiteY25" fmla="*/ 146496 h 584782"/>
                <a:gd name="connsiteX26" fmla="*/ 2597203 w 3665284"/>
                <a:gd name="connsiteY26" fmla="*/ 415437 h 584782"/>
                <a:gd name="connsiteX27" fmla="*/ 2689412 w 3665284"/>
                <a:gd name="connsiteY27" fmla="*/ 15868 h 584782"/>
                <a:gd name="connsiteX28" fmla="*/ 2727832 w 3665284"/>
                <a:gd name="connsiteY28" fmla="*/ 546066 h 584782"/>
                <a:gd name="connsiteX29" fmla="*/ 2850776 w 3665284"/>
                <a:gd name="connsiteY29" fmla="*/ 54288 h 584782"/>
                <a:gd name="connsiteX30" fmla="*/ 2973721 w 3665284"/>
                <a:gd name="connsiteY30" fmla="*/ 507646 h 584782"/>
                <a:gd name="connsiteX31" fmla="*/ 3081297 w 3665284"/>
                <a:gd name="connsiteY31" fmla="*/ 61972 h 584782"/>
                <a:gd name="connsiteX32" fmla="*/ 3188874 w 3665284"/>
                <a:gd name="connsiteY32" fmla="*/ 507646 h 584782"/>
                <a:gd name="connsiteX33" fmla="*/ 3265714 w 3665284"/>
                <a:gd name="connsiteY33" fmla="*/ 177232 h 584782"/>
                <a:gd name="connsiteX34" fmla="*/ 3334871 w 3665284"/>
                <a:gd name="connsiteY34" fmla="*/ 453858 h 584782"/>
                <a:gd name="connsiteX35" fmla="*/ 3457815 w 3665284"/>
                <a:gd name="connsiteY35" fmla="*/ 8184 h 584782"/>
                <a:gd name="connsiteX36" fmla="*/ 3526971 w 3665284"/>
                <a:gd name="connsiteY36" fmla="*/ 515330 h 584782"/>
                <a:gd name="connsiteX37" fmla="*/ 3665284 w 3665284"/>
                <a:gd name="connsiteY37" fmla="*/ 307861 h 58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65284" h="584782">
                  <a:moveTo>
                    <a:pt x="0" y="307861"/>
                  </a:moveTo>
                  <a:cubicBezTo>
                    <a:pt x="53148" y="199004"/>
                    <a:pt x="106296" y="90147"/>
                    <a:pt x="153681" y="108076"/>
                  </a:cubicBezTo>
                  <a:cubicBezTo>
                    <a:pt x="201066" y="126005"/>
                    <a:pt x="239486" y="424402"/>
                    <a:pt x="284309" y="415437"/>
                  </a:cubicBezTo>
                  <a:cubicBezTo>
                    <a:pt x="329132" y="406472"/>
                    <a:pt x="384202" y="54288"/>
                    <a:pt x="422622" y="54288"/>
                  </a:cubicBezTo>
                  <a:cubicBezTo>
                    <a:pt x="461042" y="54288"/>
                    <a:pt x="486655" y="385982"/>
                    <a:pt x="514830" y="415437"/>
                  </a:cubicBezTo>
                  <a:cubicBezTo>
                    <a:pt x="543005" y="444892"/>
                    <a:pt x="559654" y="227179"/>
                    <a:pt x="591671" y="231021"/>
                  </a:cubicBezTo>
                  <a:cubicBezTo>
                    <a:pt x="623688" y="234863"/>
                    <a:pt x="660827" y="470507"/>
                    <a:pt x="706931" y="438490"/>
                  </a:cubicBezTo>
                  <a:cubicBezTo>
                    <a:pt x="753035" y="406473"/>
                    <a:pt x="823473" y="46604"/>
                    <a:pt x="868296" y="38920"/>
                  </a:cubicBezTo>
                  <a:cubicBezTo>
                    <a:pt x="913119" y="31236"/>
                    <a:pt x="938733" y="377017"/>
                    <a:pt x="975872" y="392385"/>
                  </a:cubicBezTo>
                  <a:cubicBezTo>
                    <a:pt x="1013011" y="407753"/>
                    <a:pt x="1059116" y="128567"/>
                    <a:pt x="1091133" y="131128"/>
                  </a:cubicBezTo>
                  <a:cubicBezTo>
                    <a:pt x="1123150" y="133689"/>
                    <a:pt x="1138518" y="407753"/>
                    <a:pt x="1167973" y="407753"/>
                  </a:cubicBezTo>
                  <a:cubicBezTo>
                    <a:pt x="1197428" y="407753"/>
                    <a:pt x="1232006" y="110637"/>
                    <a:pt x="1267865" y="131128"/>
                  </a:cubicBezTo>
                  <a:cubicBezTo>
                    <a:pt x="1303724" y="151619"/>
                    <a:pt x="1353670" y="540943"/>
                    <a:pt x="1383126" y="530698"/>
                  </a:cubicBezTo>
                  <a:cubicBezTo>
                    <a:pt x="1412582" y="520453"/>
                    <a:pt x="1424107" y="72217"/>
                    <a:pt x="1444598" y="69656"/>
                  </a:cubicBezTo>
                  <a:cubicBezTo>
                    <a:pt x="1465089" y="67095"/>
                    <a:pt x="1475335" y="497401"/>
                    <a:pt x="1506071" y="515330"/>
                  </a:cubicBezTo>
                  <a:cubicBezTo>
                    <a:pt x="1536807" y="533259"/>
                    <a:pt x="1594437" y="181074"/>
                    <a:pt x="1629015" y="177232"/>
                  </a:cubicBezTo>
                  <a:cubicBezTo>
                    <a:pt x="1663593" y="173390"/>
                    <a:pt x="1682803" y="493559"/>
                    <a:pt x="1713539" y="492278"/>
                  </a:cubicBezTo>
                  <a:cubicBezTo>
                    <a:pt x="1744275" y="490997"/>
                    <a:pt x="1786538" y="174671"/>
                    <a:pt x="1813432" y="169548"/>
                  </a:cubicBezTo>
                  <a:cubicBezTo>
                    <a:pt x="1840326" y="164425"/>
                    <a:pt x="1842887" y="457700"/>
                    <a:pt x="1874904" y="461542"/>
                  </a:cubicBezTo>
                  <a:cubicBezTo>
                    <a:pt x="1906921" y="465384"/>
                    <a:pt x="1973516" y="193882"/>
                    <a:pt x="2005533" y="192601"/>
                  </a:cubicBezTo>
                  <a:cubicBezTo>
                    <a:pt x="2037550" y="191320"/>
                    <a:pt x="2037550" y="471787"/>
                    <a:pt x="2067005" y="453858"/>
                  </a:cubicBezTo>
                  <a:cubicBezTo>
                    <a:pt x="2096460" y="435929"/>
                    <a:pt x="2154090" y="63253"/>
                    <a:pt x="2182265" y="85024"/>
                  </a:cubicBezTo>
                  <a:cubicBezTo>
                    <a:pt x="2210440" y="106795"/>
                    <a:pt x="2207879" y="598573"/>
                    <a:pt x="2236054" y="584486"/>
                  </a:cubicBezTo>
                  <a:cubicBezTo>
                    <a:pt x="2264229" y="570399"/>
                    <a:pt x="2315455" y="18429"/>
                    <a:pt x="2351314" y="500"/>
                  </a:cubicBezTo>
                  <a:cubicBezTo>
                    <a:pt x="2387173" y="-17429"/>
                    <a:pt x="2419190" y="452577"/>
                    <a:pt x="2451207" y="476910"/>
                  </a:cubicBezTo>
                  <a:cubicBezTo>
                    <a:pt x="2483224" y="501243"/>
                    <a:pt x="2519082" y="156741"/>
                    <a:pt x="2543415" y="146496"/>
                  </a:cubicBezTo>
                  <a:cubicBezTo>
                    <a:pt x="2567748" y="136250"/>
                    <a:pt x="2572870" y="437208"/>
                    <a:pt x="2597203" y="415437"/>
                  </a:cubicBezTo>
                  <a:cubicBezTo>
                    <a:pt x="2621536" y="393666"/>
                    <a:pt x="2667641" y="-5903"/>
                    <a:pt x="2689412" y="15868"/>
                  </a:cubicBezTo>
                  <a:cubicBezTo>
                    <a:pt x="2711183" y="37639"/>
                    <a:pt x="2700938" y="539663"/>
                    <a:pt x="2727832" y="546066"/>
                  </a:cubicBezTo>
                  <a:cubicBezTo>
                    <a:pt x="2754726" y="552469"/>
                    <a:pt x="2809795" y="60691"/>
                    <a:pt x="2850776" y="54288"/>
                  </a:cubicBezTo>
                  <a:cubicBezTo>
                    <a:pt x="2891757" y="47885"/>
                    <a:pt x="2935301" y="506365"/>
                    <a:pt x="2973721" y="507646"/>
                  </a:cubicBezTo>
                  <a:cubicBezTo>
                    <a:pt x="3012141" y="508927"/>
                    <a:pt x="3045438" y="61972"/>
                    <a:pt x="3081297" y="61972"/>
                  </a:cubicBezTo>
                  <a:cubicBezTo>
                    <a:pt x="3117156" y="61972"/>
                    <a:pt x="3158138" y="488436"/>
                    <a:pt x="3188874" y="507646"/>
                  </a:cubicBezTo>
                  <a:cubicBezTo>
                    <a:pt x="3219610" y="526856"/>
                    <a:pt x="3241381" y="186197"/>
                    <a:pt x="3265714" y="177232"/>
                  </a:cubicBezTo>
                  <a:cubicBezTo>
                    <a:pt x="3290047" y="168267"/>
                    <a:pt x="3302854" y="482033"/>
                    <a:pt x="3334871" y="453858"/>
                  </a:cubicBezTo>
                  <a:cubicBezTo>
                    <a:pt x="3366888" y="425683"/>
                    <a:pt x="3425798" y="-2061"/>
                    <a:pt x="3457815" y="8184"/>
                  </a:cubicBezTo>
                  <a:cubicBezTo>
                    <a:pt x="3489832" y="18429"/>
                    <a:pt x="3492393" y="465384"/>
                    <a:pt x="3526971" y="515330"/>
                  </a:cubicBezTo>
                  <a:cubicBezTo>
                    <a:pt x="3561549" y="565276"/>
                    <a:pt x="3613416" y="436568"/>
                    <a:pt x="3665284" y="307861"/>
                  </a:cubicBezTo>
                </a:path>
              </a:pathLst>
            </a:custGeom>
            <a:noFill/>
            <a:ln w="12700">
              <a:solidFill>
                <a:srgbClr val="C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フリーフォーム 32">
              <a:extLst>
                <a:ext uri="{FF2B5EF4-FFF2-40B4-BE49-F238E27FC236}">
                  <a16:creationId xmlns:a16="http://schemas.microsoft.com/office/drawing/2014/main" id="{76525D9F-A14A-87FD-6823-87E009D1A690}"/>
                </a:ext>
              </a:extLst>
            </p:cNvPr>
            <p:cNvSpPr/>
            <p:nvPr/>
          </p:nvSpPr>
          <p:spPr>
            <a:xfrm>
              <a:off x="3174786" y="2461523"/>
              <a:ext cx="736414" cy="247397"/>
            </a:xfrm>
            <a:custGeom>
              <a:avLst/>
              <a:gdLst>
                <a:gd name="connsiteX0" fmla="*/ 0 w 3665284"/>
                <a:gd name="connsiteY0" fmla="*/ 307861 h 584782"/>
                <a:gd name="connsiteX1" fmla="*/ 153681 w 3665284"/>
                <a:gd name="connsiteY1" fmla="*/ 108076 h 584782"/>
                <a:gd name="connsiteX2" fmla="*/ 284309 w 3665284"/>
                <a:gd name="connsiteY2" fmla="*/ 415437 h 584782"/>
                <a:gd name="connsiteX3" fmla="*/ 422622 w 3665284"/>
                <a:gd name="connsiteY3" fmla="*/ 54288 h 584782"/>
                <a:gd name="connsiteX4" fmla="*/ 514830 w 3665284"/>
                <a:gd name="connsiteY4" fmla="*/ 415437 h 584782"/>
                <a:gd name="connsiteX5" fmla="*/ 591671 w 3665284"/>
                <a:gd name="connsiteY5" fmla="*/ 231021 h 584782"/>
                <a:gd name="connsiteX6" fmla="*/ 706931 w 3665284"/>
                <a:gd name="connsiteY6" fmla="*/ 438490 h 584782"/>
                <a:gd name="connsiteX7" fmla="*/ 868296 w 3665284"/>
                <a:gd name="connsiteY7" fmla="*/ 38920 h 584782"/>
                <a:gd name="connsiteX8" fmla="*/ 975872 w 3665284"/>
                <a:gd name="connsiteY8" fmla="*/ 392385 h 584782"/>
                <a:gd name="connsiteX9" fmla="*/ 1091133 w 3665284"/>
                <a:gd name="connsiteY9" fmla="*/ 131128 h 584782"/>
                <a:gd name="connsiteX10" fmla="*/ 1167973 w 3665284"/>
                <a:gd name="connsiteY10" fmla="*/ 407753 h 584782"/>
                <a:gd name="connsiteX11" fmla="*/ 1267865 w 3665284"/>
                <a:gd name="connsiteY11" fmla="*/ 131128 h 584782"/>
                <a:gd name="connsiteX12" fmla="*/ 1383126 w 3665284"/>
                <a:gd name="connsiteY12" fmla="*/ 530698 h 584782"/>
                <a:gd name="connsiteX13" fmla="*/ 1444598 w 3665284"/>
                <a:gd name="connsiteY13" fmla="*/ 69656 h 584782"/>
                <a:gd name="connsiteX14" fmla="*/ 1506071 w 3665284"/>
                <a:gd name="connsiteY14" fmla="*/ 515330 h 584782"/>
                <a:gd name="connsiteX15" fmla="*/ 1629015 w 3665284"/>
                <a:gd name="connsiteY15" fmla="*/ 177232 h 584782"/>
                <a:gd name="connsiteX16" fmla="*/ 1713539 w 3665284"/>
                <a:gd name="connsiteY16" fmla="*/ 492278 h 584782"/>
                <a:gd name="connsiteX17" fmla="*/ 1813432 w 3665284"/>
                <a:gd name="connsiteY17" fmla="*/ 169548 h 584782"/>
                <a:gd name="connsiteX18" fmla="*/ 1874904 w 3665284"/>
                <a:gd name="connsiteY18" fmla="*/ 461542 h 584782"/>
                <a:gd name="connsiteX19" fmla="*/ 2005533 w 3665284"/>
                <a:gd name="connsiteY19" fmla="*/ 192601 h 584782"/>
                <a:gd name="connsiteX20" fmla="*/ 2067005 w 3665284"/>
                <a:gd name="connsiteY20" fmla="*/ 453858 h 584782"/>
                <a:gd name="connsiteX21" fmla="*/ 2182265 w 3665284"/>
                <a:gd name="connsiteY21" fmla="*/ 85024 h 584782"/>
                <a:gd name="connsiteX22" fmla="*/ 2236054 w 3665284"/>
                <a:gd name="connsiteY22" fmla="*/ 584486 h 584782"/>
                <a:gd name="connsiteX23" fmla="*/ 2351314 w 3665284"/>
                <a:gd name="connsiteY23" fmla="*/ 500 h 584782"/>
                <a:gd name="connsiteX24" fmla="*/ 2451207 w 3665284"/>
                <a:gd name="connsiteY24" fmla="*/ 476910 h 584782"/>
                <a:gd name="connsiteX25" fmla="*/ 2543415 w 3665284"/>
                <a:gd name="connsiteY25" fmla="*/ 146496 h 584782"/>
                <a:gd name="connsiteX26" fmla="*/ 2597203 w 3665284"/>
                <a:gd name="connsiteY26" fmla="*/ 415437 h 584782"/>
                <a:gd name="connsiteX27" fmla="*/ 2689412 w 3665284"/>
                <a:gd name="connsiteY27" fmla="*/ 15868 h 584782"/>
                <a:gd name="connsiteX28" fmla="*/ 2727832 w 3665284"/>
                <a:gd name="connsiteY28" fmla="*/ 546066 h 584782"/>
                <a:gd name="connsiteX29" fmla="*/ 2850776 w 3665284"/>
                <a:gd name="connsiteY29" fmla="*/ 54288 h 584782"/>
                <a:gd name="connsiteX30" fmla="*/ 2973721 w 3665284"/>
                <a:gd name="connsiteY30" fmla="*/ 507646 h 584782"/>
                <a:gd name="connsiteX31" fmla="*/ 3081297 w 3665284"/>
                <a:gd name="connsiteY31" fmla="*/ 61972 h 584782"/>
                <a:gd name="connsiteX32" fmla="*/ 3188874 w 3665284"/>
                <a:gd name="connsiteY32" fmla="*/ 507646 h 584782"/>
                <a:gd name="connsiteX33" fmla="*/ 3265714 w 3665284"/>
                <a:gd name="connsiteY33" fmla="*/ 177232 h 584782"/>
                <a:gd name="connsiteX34" fmla="*/ 3334871 w 3665284"/>
                <a:gd name="connsiteY34" fmla="*/ 453858 h 584782"/>
                <a:gd name="connsiteX35" fmla="*/ 3457815 w 3665284"/>
                <a:gd name="connsiteY35" fmla="*/ 8184 h 584782"/>
                <a:gd name="connsiteX36" fmla="*/ 3526971 w 3665284"/>
                <a:gd name="connsiteY36" fmla="*/ 515330 h 584782"/>
                <a:gd name="connsiteX37" fmla="*/ 3665284 w 3665284"/>
                <a:gd name="connsiteY37" fmla="*/ 307861 h 58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65284" h="584782">
                  <a:moveTo>
                    <a:pt x="0" y="307861"/>
                  </a:moveTo>
                  <a:cubicBezTo>
                    <a:pt x="53148" y="199004"/>
                    <a:pt x="106296" y="90147"/>
                    <a:pt x="153681" y="108076"/>
                  </a:cubicBezTo>
                  <a:cubicBezTo>
                    <a:pt x="201066" y="126005"/>
                    <a:pt x="239486" y="424402"/>
                    <a:pt x="284309" y="415437"/>
                  </a:cubicBezTo>
                  <a:cubicBezTo>
                    <a:pt x="329132" y="406472"/>
                    <a:pt x="384202" y="54288"/>
                    <a:pt x="422622" y="54288"/>
                  </a:cubicBezTo>
                  <a:cubicBezTo>
                    <a:pt x="461042" y="54288"/>
                    <a:pt x="486655" y="385982"/>
                    <a:pt x="514830" y="415437"/>
                  </a:cubicBezTo>
                  <a:cubicBezTo>
                    <a:pt x="543005" y="444892"/>
                    <a:pt x="559654" y="227179"/>
                    <a:pt x="591671" y="231021"/>
                  </a:cubicBezTo>
                  <a:cubicBezTo>
                    <a:pt x="623688" y="234863"/>
                    <a:pt x="660827" y="470507"/>
                    <a:pt x="706931" y="438490"/>
                  </a:cubicBezTo>
                  <a:cubicBezTo>
                    <a:pt x="753035" y="406473"/>
                    <a:pt x="823473" y="46604"/>
                    <a:pt x="868296" y="38920"/>
                  </a:cubicBezTo>
                  <a:cubicBezTo>
                    <a:pt x="913119" y="31236"/>
                    <a:pt x="938733" y="377017"/>
                    <a:pt x="975872" y="392385"/>
                  </a:cubicBezTo>
                  <a:cubicBezTo>
                    <a:pt x="1013011" y="407753"/>
                    <a:pt x="1059116" y="128567"/>
                    <a:pt x="1091133" y="131128"/>
                  </a:cubicBezTo>
                  <a:cubicBezTo>
                    <a:pt x="1123150" y="133689"/>
                    <a:pt x="1138518" y="407753"/>
                    <a:pt x="1167973" y="407753"/>
                  </a:cubicBezTo>
                  <a:cubicBezTo>
                    <a:pt x="1197428" y="407753"/>
                    <a:pt x="1232006" y="110637"/>
                    <a:pt x="1267865" y="131128"/>
                  </a:cubicBezTo>
                  <a:cubicBezTo>
                    <a:pt x="1303724" y="151619"/>
                    <a:pt x="1353670" y="540943"/>
                    <a:pt x="1383126" y="530698"/>
                  </a:cubicBezTo>
                  <a:cubicBezTo>
                    <a:pt x="1412582" y="520453"/>
                    <a:pt x="1424107" y="72217"/>
                    <a:pt x="1444598" y="69656"/>
                  </a:cubicBezTo>
                  <a:cubicBezTo>
                    <a:pt x="1465089" y="67095"/>
                    <a:pt x="1475335" y="497401"/>
                    <a:pt x="1506071" y="515330"/>
                  </a:cubicBezTo>
                  <a:cubicBezTo>
                    <a:pt x="1536807" y="533259"/>
                    <a:pt x="1594437" y="181074"/>
                    <a:pt x="1629015" y="177232"/>
                  </a:cubicBezTo>
                  <a:cubicBezTo>
                    <a:pt x="1663593" y="173390"/>
                    <a:pt x="1682803" y="493559"/>
                    <a:pt x="1713539" y="492278"/>
                  </a:cubicBezTo>
                  <a:cubicBezTo>
                    <a:pt x="1744275" y="490997"/>
                    <a:pt x="1786538" y="174671"/>
                    <a:pt x="1813432" y="169548"/>
                  </a:cubicBezTo>
                  <a:cubicBezTo>
                    <a:pt x="1840326" y="164425"/>
                    <a:pt x="1842887" y="457700"/>
                    <a:pt x="1874904" y="461542"/>
                  </a:cubicBezTo>
                  <a:cubicBezTo>
                    <a:pt x="1906921" y="465384"/>
                    <a:pt x="1973516" y="193882"/>
                    <a:pt x="2005533" y="192601"/>
                  </a:cubicBezTo>
                  <a:cubicBezTo>
                    <a:pt x="2037550" y="191320"/>
                    <a:pt x="2037550" y="471787"/>
                    <a:pt x="2067005" y="453858"/>
                  </a:cubicBezTo>
                  <a:cubicBezTo>
                    <a:pt x="2096460" y="435929"/>
                    <a:pt x="2154090" y="63253"/>
                    <a:pt x="2182265" y="85024"/>
                  </a:cubicBezTo>
                  <a:cubicBezTo>
                    <a:pt x="2210440" y="106795"/>
                    <a:pt x="2207879" y="598573"/>
                    <a:pt x="2236054" y="584486"/>
                  </a:cubicBezTo>
                  <a:cubicBezTo>
                    <a:pt x="2264229" y="570399"/>
                    <a:pt x="2315455" y="18429"/>
                    <a:pt x="2351314" y="500"/>
                  </a:cubicBezTo>
                  <a:cubicBezTo>
                    <a:pt x="2387173" y="-17429"/>
                    <a:pt x="2419190" y="452577"/>
                    <a:pt x="2451207" y="476910"/>
                  </a:cubicBezTo>
                  <a:cubicBezTo>
                    <a:pt x="2483224" y="501243"/>
                    <a:pt x="2519082" y="156741"/>
                    <a:pt x="2543415" y="146496"/>
                  </a:cubicBezTo>
                  <a:cubicBezTo>
                    <a:pt x="2567748" y="136250"/>
                    <a:pt x="2572870" y="437208"/>
                    <a:pt x="2597203" y="415437"/>
                  </a:cubicBezTo>
                  <a:cubicBezTo>
                    <a:pt x="2621536" y="393666"/>
                    <a:pt x="2667641" y="-5903"/>
                    <a:pt x="2689412" y="15868"/>
                  </a:cubicBezTo>
                  <a:cubicBezTo>
                    <a:pt x="2711183" y="37639"/>
                    <a:pt x="2700938" y="539663"/>
                    <a:pt x="2727832" y="546066"/>
                  </a:cubicBezTo>
                  <a:cubicBezTo>
                    <a:pt x="2754726" y="552469"/>
                    <a:pt x="2809795" y="60691"/>
                    <a:pt x="2850776" y="54288"/>
                  </a:cubicBezTo>
                  <a:cubicBezTo>
                    <a:pt x="2891757" y="47885"/>
                    <a:pt x="2935301" y="506365"/>
                    <a:pt x="2973721" y="507646"/>
                  </a:cubicBezTo>
                  <a:cubicBezTo>
                    <a:pt x="3012141" y="508927"/>
                    <a:pt x="3045438" y="61972"/>
                    <a:pt x="3081297" y="61972"/>
                  </a:cubicBezTo>
                  <a:cubicBezTo>
                    <a:pt x="3117156" y="61972"/>
                    <a:pt x="3158138" y="488436"/>
                    <a:pt x="3188874" y="507646"/>
                  </a:cubicBezTo>
                  <a:cubicBezTo>
                    <a:pt x="3219610" y="526856"/>
                    <a:pt x="3241381" y="186197"/>
                    <a:pt x="3265714" y="177232"/>
                  </a:cubicBezTo>
                  <a:cubicBezTo>
                    <a:pt x="3290047" y="168267"/>
                    <a:pt x="3302854" y="482033"/>
                    <a:pt x="3334871" y="453858"/>
                  </a:cubicBezTo>
                  <a:cubicBezTo>
                    <a:pt x="3366888" y="425683"/>
                    <a:pt x="3425798" y="-2061"/>
                    <a:pt x="3457815" y="8184"/>
                  </a:cubicBezTo>
                  <a:cubicBezTo>
                    <a:pt x="3489832" y="18429"/>
                    <a:pt x="3492393" y="465384"/>
                    <a:pt x="3526971" y="515330"/>
                  </a:cubicBezTo>
                  <a:cubicBezTo>
                    <a:pt x="3561549" y="565276"/>
                    <a:pt x="3613416" y="436568"/>
                    <a:pt x="3665284" y="307861"/>
                  </a:cubicBezTo>
                </a:path>
              </a:pathLst>
            </a:custGeom>
            <a:noFill/>
            <a:ln w="12700">
              <a:solidFill>
                <a:srgbClr val="C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
        <p:nvSpPr>
          <p:cNvPr id="44" name="テキスト ボックス 43">
            <a:extLst>
              <a:ext uri="{FF2B5EF4-FFF2-40B4-BE49-F238E27FC236}">
                <a16:creationId xmlns:a16="http://schemas.microsoft.com/office/drawing/2014/main" id="{5B8ACD54-345B-12B5-FF1E-282A32A0FC2B}"/>
              </a:ext>
            </a:extLst>
          </p:cNvPr>
          <p:cNvSpPr txBox="1"/>
          <p:nvPr/>
        </p:nvSpPr>
        <p:spPr>
          <a:xfrm>
            <a:off x="968579" y="2276872"/>
            <a:ext cx="934871" cy="461665"/>
          </a:xfrm>
          <a:prstGeom prst="rect">
            <a:avLst/>
          </a:prstGeom>
          <a:noFill/>
        </p:spPr>
        <p:txBody>
          <a:bodyPr wrap="none" rtlCol="0">
            <a:spAutoFit/>
          </a:bodyPr>
          <a:lstStyle/>
          <a:p>
            <a:r>
              <a:rPr lang="en-US" altLang="ja-JP" sz="1200" dirty="0">
                <a:solidFill>
                  <a:schemeClr val="accent3">
                    <a:lumMod val="50000"/>
                  </a:schemeClr>
                </a:solidFill>
              </a:rPr>
              <a:t>0</a:t>
            </a:r>
            <a:r>
              <a:rPr lang="ja-JP" altLang="en-US" sz="1200">
                <a:solidFill>
                  <a:schemeClr val="accent3">
                    <a:lumMod val="50000"/>
                  </a:schemeClr>
                </a:solidFill>
              </a:rPr>
              <a:t>か</a:t>
            </a:r>
            <a:r>
              <a:rPr lang="en-US" altLang="ja-JP" sz="1200" dirty="0">
                <a:solidFill>
                  <a:schemeClr val="accent3">
                    <a:lumMod val="50000"/>
                  </a:schemeClr>
                </a:solidFill>
              </a:rPr>
              <a:t>1</a:t>
            </a:r>
            <a:r>
              <a:rPr lang="ja-JP" altLang="en-US" sz="1200">
                <a:solidFill>
                  <a:schemeClr val="accent3">
                    <a:lumMod val="50000"/>
                  </a:schemeClr>
                </a:solidFill>
              </a:rPr>
              <a:t>を判別</a:t>
            </a:r>
            <a:endParaRPr lang="en-US" altLang="ja-JP" sz="1200" dirty="0">
              <a:solidFill>
                <a:schemeClr val="accent3">
                  <a:lumMod val="50000"/>
                </a:schemeClr>
              </a:solidFill>
            </a:endParaRPr>
          </a:p>
          <a:p>
            <a:r>
              <a:rPr lang="ja-JP" altLang="en-US" sz="1200">
                <a:solidFill>
                  <a:schemeClr val="accent3">
                    <a:lumMod val="50000"/>
                  </a:schemeClr>
                </a:solidFill>
              </a:rPr>
              <a:t>する</a:t>
            </a:r>
            <a:r>
              <a:rPr kumimoji="1" lang="ja-JP" altLang="en-US" sz="1200">
                <a:solidFill>
                  <a:schemeClr val="accent3">
                    <a:lumMod val="50000"/>
                  </a:schemeClr>
                </a:solidFill>
              </a:rPr>
              <a:t>基準値</a:t>
            </a:r>
          </a:p>
        </p:txBody>
      </p:sp>
      <p:sp>
        <p:nvSpPr>
          <p:cNvPr id="45" name="楕円 6">
            <a:extLst>
              <a:ext uri="{FF2B5EF4-FFF2-40B4-BE49-F238E27FC236}">
                <a16:creationId xmlns:a16="http://schemas.microsoft.com/office/drawing/2014/main" id="{9920522F-27FF-1F19-2B84-291ED860BD3C}"/>
              </a:ext>
            </a:extLst>
          </p:cNvPr>
          <p:cNvSpPr/>
          <p:nvPr/>
        </p:nvSpPr>
        <p:spPr>
          <a:xfrm>
            <a:off x="2865046" y="2626696"/>
            <a:ext cx="370256" cy="37025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j-lt"/>
                <a:ea typeface="+mj-ea"/>
                <a:cs typeface="ＭＳ Ｐゴシック"/>
              </a:rPr>
              <a:t>1</a:t>
            </a:r>
            <a:endParaRPr kumimoji="1" lang="ja-JP" altLang="en-US" sz="2000" dirty="0">
              <a:solidFill>
                <a:srgbClr val="FFFFFF"/>
              </a:solidFill>
              <a:latin typeface="+mj-lt"/>
              <a:ea typeface="+mj-ea"/>
              <a:cs typeface="ＭＳ Ｐゴシック"/>
            </a:endParaRPr>
          </a:p>
        </p:txBody>
      </p:sp>
      <p:sp>
        <p:nvSpPr>
          <p:cNvPr id="46" name="楕円 6">
            <a:extLst>
              <a:ext uri="{FF2B5EF4-FFF2-40B4-BE49-F238E27FC236}">
                <a16:creationId xmlns:a16="http://schemas.microsoft.com/office/drawing/2014/main" id="{FDD8F75A-01B1-07A4-6C39-52891B314F6C}"/>
              </a:ext>
            </a:extLst>
          </p:cNvPr>
          <p:cNvSpPr/>
          <p:nvPr/>
        </p:nvSpPr>
        <p:spPr>
          <a:xfrm>
            <a:off x="2178235" y="2022400"/>
            <a:ext cx="370256" cy="370256"/>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j-lt"/>
                <a:ea typeface="+mj-ea"/>
                <a:cs typeface="ＭＳ Ｐゴシック"/>
              </a:rPr>
              <a:t>0</a:t>
            </a:r>
            <a:endParaRPr kumimoji="1" lang="ja-JP" altLang="en-US" sz="2000" dirty="0">
              <a:solidFill>
                <a:srgbClr val="FFFFFF"/>
              </a:solidFill>
              <a:latin typeface="+mj-lt"/>
              <a:ea typeface="+mj-ea"/>
              <a:cs typeface="ＭＳ Ｐゴシック"/>
            </a:endParaRPr>
          </a:p>
        </p:txBody>
      </p:sp>
      <p:sp>
        <p:nvSpPr>
          <p:cNvPr id="48" name="楕円 6">
            <a:extLst>
              <a:ext uri="{FF2B5EF4-FFF2-40B4-BE49-F238E27FC236}">
                <a16:creationId xmlns:a16="http://schemas.microsoft.com/office/drawing/2014/main" id="{7147BB3A-E60A-BD56-6CE0-AD72DFAD9FFE}"/>
              </a:ext>
            </a:extLst>
          </p:cNvPr>
          <p:cNvSpPr/>
          <p:nvPr/>
        </p:nvSpPr>
        <p:spPr>
          <a:xfrm>
            <a:off x="3611243" y="2022400"/>
            <a:ext cx="370256" cy="370256"/>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j-lt"/>
                <a:ea typeface="+mj-ea"/>
                <a:cs typeface="ＭＳ Ｐゴシック"/>
              </a:rPr>
              <a:t>0</a:t>
            </a:r>
            <a:endParaRPr kumimoji="1" lang="ja-JP" altLang="en-US" sz="2000" dirty="0">
              <a:solidFill>
                <a:srgbClr val="FFFFFF"/>
              </a:solidFill>
              <a:latin typeface="+mj-lt"/>
              <a:ea typeface="+mj-ea"/>
              <a:cs typeface="ＭＳ Ｐゴシック"/>
            </a:endParaRPr>
          </a:p>
        </p:txBody>
      </p:sp>
      <p:sp>
        <p:nvSpPr>
          <p:cNvPr id="49" name="楕円 6">
            <a:extLst>
              <a:ext uri="{FF2B5EF4-FFF2-40B4-BE49-F238E27FC236}">
                <a16:creationId xmlns:a16="http://schemas.microsoft.com/office/drawing/2014/main" id="{18E8AEFD-D308-38BE-023A-51F703408739}"/>
              </a:ext>
            </a:extLst>
          </p:cNvPr>
          <p:cNvSpPr/>
          <p:nvPr/>
        </p:nvSpPr>
        <p:spPr>
          <a:xfrm>
            <a:off x="5936976" y="2266656"/>
            <a:ext cx="370256" cy="37025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j-lt"/>
                <a:ea typeface="+mj-ea"/>
                <a:cs typeface="ＭＳ Ｐゴシック"/>
              </a:rPr>
              <a:t>1</a:t>
            </a:r>
            <a:endParaRPr kumimoji="1" lang="ja-JP" altLang="en-US" sz="2000" dirty="0">
              <a:solidFill>
                <a:srgbClr val="FFFFFF"/>
              </a:solidFill>
              <a:latin typeface="+mj-lt"/>
              <a:ea typeface="+mj-ea"/>
              <a:cs typeface="ＭＳ Ｐゴシック"/>
            </a:endParaRPr>
          </a:p>
        </p:txBody>
      </p:sp>
      <p:sp>
        <p:nvSpPr>
          <p:cNvPr id="51" name="楕円 6">
            <a:extLst>
              <a:ext uri="{FF2B5EF4-FFF2-40B4-BE49-F238E27FC236}">
                <a16:creationId xmlns:a16="http://schemas.microsoft.com/office/drawing/2014/main" id="{830C38B8-7F6B-9C5D-3221-B22F1622FCE7}"/>
              </a:ext>
            </a:extLst>
          </p:cNvPr>
          <p:cNvSpPr/>
          <p:nvPr/>
        </p:nvSpPr>
        <p:spPr>
          <a:xfrm>
            <a:off x="4860032" y="2266656"/>
            <a:ext cx="370256" cy="370256"/>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j-lt"/>
                <a:ea typeface="+mj-ea"/>
                <a:cs typeface="ＭＳ Ｐゴシック"/>
              </a:rPr>
              <a:t>0</a:t>
            </a:r>
            <a:endParaRPr kumimoji="1" lang="ja-JP" altLang="en-US" sz="2000" dirty="0">
              <a:solidFill>
                <a:srgbClr val="FFFFFF"/>
              </a:solidFill>
              <a:latin typeface="+mj-lt"/>
              <a:ea typeface="+mj-ea"/>
              <a:cs typeface="ＭＳ Ｐゴシック"/>
            </a:endParaRPr>
          </a:p>
        </p:txBody>
      </p:sp>
      <p:sp>
        <p:nvSpPr>
          <p:cNvPr id="55" name="楕円 6">
            <a:extLst>
              <a:ext uri="{FF2B5EF4-FFF2-40B4-BE49-F238E27FC236}">
                <a16:creationId xmlns:a16="http://schemas.microsoft.com/office/drawing/2014/main" id="{6591A976-4513-2EEB-9E09-D88583188A01}"/>
              </a:ext>
            </a:extLst>
          </p:cNvPr>
          <p:cNvSpPr/>
          <p:nvPr/>
        </p:nvSpPr>
        <p:spPr>
          <a:xfrm>
            <a:off x="7006880" y="2266656"/>
            <a:ext cx="370256" cy="370256"/>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j-lt"/>
                <a:ea typeface="+mj-ea"/>
                <a:cs typeface="ＭＳ Ｐゴシック"/>
              </a:rPr>
              <a:t>0</a:t>
            </a:r>
            <a:endParaRPr kumimoji="1" lang="ja-JP" altLang="en-US" sz="2000" dirty="0">
              <a:solidFill>
                <a:srgbClr val="FFFFFF"/>
              </a:solidFill>
              <a:latin typeface="+mj-lt"/>
              <a:ea typeface="+mj-ea"/>
              <a:cs typeface="ＭＳ Ｐゴシック"/>
            </a:endParaRPr>
          </a:p>
        </p:txBody>
      </p:sp>
      <p:sp>
        <p:nvSpPr>
          <p:cNvPr id="63" name="右矢印 62">
            <a:extLst>
              <a:ext uri="{FF2B5EF4-FFF2-40B4-BE49-F238E27FC236}">
                <a16:creationId xmlns:a16="http://schemas.microsoft.com/office/drawing/2014/main" id="{330A0258-4BAC-A8D0-D2D0-0BBA583B58EE}"/>
              </a:ext>
            </a:extLst>
          </p:cNvPr>
          <p:cNvSpPr/>
          <p:nvPr/>
        </p:nvSpPr>
        <p:spPr>
          <a:xfrm>
            <a:off x="5347817" y="2266656"/>
            <a:ext cx="504056" cy="370256"/>
          </a:xfrm>
          <a:prstGeom prst="rightArrow">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右矢印 63">
            <a:extLst>
              <a:ext uri="{FF2B5EF4-FFF2-40B4-BE49-F238E27FC236}">
                <a16:creationId xmlns:a16="http://schemas.microsoft.com/office/drawing/2014/main" id="{5F014B65-6715-C68D-A1BA-E23B1735396A}"/>
              </a:ext>
            </a:extLst>
          </p:cNvPr>
          <p:cNvSpPr/>
          <p:nvPr/>
        </p:nvSpPr>
        <p:spPr>
          <a:xfrm>
            <a:off x="6422057" y="2266656"/>
            <a:ext cx="504056" cy="370256"/>
          </a:xfrm>
          <a:prstGeom prst="rightArrow">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テキスト ボックス 64">
            <a:extLst>
              <a:ext uri="{FF2B5EF4-FFF2-40B4-BE49-F238E27FC236}">
                <a16:creationId xmlns:a16="http://schemas.microsoft.com/office/drawing/2014/main" id="{3A657464-A2CE-70CC-8F93-1B5940E83AF1}"/>
              </a:ext>
            </a:extLst>
          </p:cNvPr>
          <p:cNvSpPr txBox="1"/>
          <p:nvPr/>
        </p:nvSpPr>
        <p:spPr>
          <a:xfrm>
            <a:off x="5366595" y="2346477"/>
            <a:ext cx="389850" cy="215444"/>
          </a:xfrm>
          <a:prstGeom prst="rect">
            <a:avLst/>
          </a:prstGeom>
          <a:noFill/>
        </p:spPr>
        <p:txBody>
          <a:bodyPr wrap="none" rtlCol="0">
            <a:spAutoFit/>
          </a:bodyPr>
          <a:lstStyle/>
          <a:p>
            <a:r>
              <a:rPr lang="ja-JP" altLang="en-US" sz="800">
                <a:solidFill>
                  <a:schemeClr val="bg1"/>
                </a:solidFill>
              </a:rPr>
              <a:t>演算</a:t>
            </a:r>
            <a:endParaRPr kumimoji="1" lang="ja-JP" altLang="en-US" sz="800">
              <a:solidFill>
                <a:schemeClr val="bg1"/>
              </a:solidFill>
            </a:endParaRPr>
          </a:p>
        </p:txBody>
      </p:sp>
      <p:sp>
        <p:nvSpPr>
          <p:cNvPr id="66" name="テキスト ボックス 65">
            <a:extLst>
              <a:ext uri="{FF2B5EF4-FFF2-40B4-BE49-F238E27FC236}">
                <a16:creationId xmlns:a16="http://schemas.microsoft.com/office/drawing/2014/main" id="{A3319C5D-9657-129E-FEB8-120FEBDBE37F}"/>
              </a:ext>
            </a:extLst>
          </p:cNvPr>
          <p:cNvSpPr txBox="1"/>
          <p:nvPr/>
        </p:nvSpPr>
        <p:spPr>
          <a:xfrm>
            <a:off x="6440624" y="2346477"/>
            <a:ext cx="389850" cy="215444"/>
          </a:xfrm>
          <a:prstGeom prst="rect">
            <a:avLst/>
          </a:prstGeom>
          <a:noFill/>
        </p:spPr>
        <p:txBody>
          <a:bodyPr wrap="none" rtlCol="0">
            <a:spAutoFit/>
          </a:bodyPr>
          <a:lstStyle/>
          <a:p>
            <a:r>
              <a:rPr lang="ja-JP" altLang="en-US" sz="800">
                <a:solidFill>
                  <a:schemeClr val="bg1"/>
                </a:solidFill>
              </a:rPr>
              <a:t>演算</a:t>
            </a:r>
            <a:endParaRPr kumimoji="1" lang="ja-JP" altLang="en-US" sz="800">
              <a:solidFill>
                <a:schemeClr val="bg1"/>
              </a:solidFill>
            </a:endParaRPr>
          </a:p>
        </p:txBody>
      </p:sp>
      <p:sp>
        <p:nvSpPr>
          <p:cNvPr id="67" name="右矢印 66">
            <a:extLst>
              <a:ext uri="{FF2B5EF4-FFF2-40B4-BE49-F238E27FC236}">
                <a16:creationId xmlns:a16="http://schemas.microsoft.com/office/drawing/2014/main" id="{7FFECEA5-825A-0159-FDA6-6A108EBD839E}"/>
              </a:ext>
            </a:extLst>
          </p:cNvPr>
          <p:cNvSpPr/>
          <p:nvPr/>
        </p:nvSpPr>
        <p:spPr>
          <a:xfrm>
            <a:off x="7462385" y="2269794"/>
            <a:ext cx="504056" cy="370256"/>
          </a:xfrm>
          <a:prstGeom prst="rightArrow">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テキスト ボックス 67">
            <a:extLst>
              <a:ext uri="{FF2B5EF4-FFF2-40B4-BE49-F238E27FC236}">
                <a16:creationId xmlns:a16="http://schemas.microsoft.com/office/drawing/2014/main" id="{D760568C-5841-26F8-5590-29D2A4418F5C}"/>
              </a:ext>
            </a:extLst>
          </p:cNvPr>
          <p:cNvSpPr txBox="1"/>
          <p:nvPr/>
        </p:nvSpPr>
        <p:spPr>
          <a:xfrm>
            <a:off x="7480952" y="2349615"/>
            <a:ext cx="389850" cy="215444"/>
          </a:xfrm>
          <a:prstGeom prst="rect">
            <a:avLst/>
          </a:prstGeom>
          <a:noFill/>
        </p:spPr>
        <p:txBody>
          <a:bodyPr wrap="none" rtlCol="0">
            <a:spAutoFit/>
          </a:bodyPr>
          <a:lstStyle/>
          <a:p>
            <a:r>
              <a:rPr lang="ja-JP" altLang="en-US" sz="800">
                <a:solidFill>
                  <a:schemeClr val="bg1"/>
                </a:solidFill>
              </a:rPr>
              <a:t>演算</a:t>
            </a:r>
            <a:endParaRPr kumimoji="1" lang="ja-JP" altLang="en-US" sz="800">
              <a:solidFill>
                <a:schemeClr val="bg1"/>
              </a:solidFill>
            </a:endParaRPr>
          </a:p>
        </p:txBody>
      </p:sp>
      <p:sp>
        <p:nvSpPr>
          <p:cNvPr id="69" name="テキスト ボックス 68">
            <a:extLst>
              <a:ext uri="{FF2B5EF4-FFF2-40B4-BE49-F238E27FC236}">
                <a16:creationId xmlns:a16="http://schemas.microsoft.com/office/drawing/2014/main" id="{31E96649-DED6-9B28-4E21-960153E3B765}"/>
              </a:ext>
            </a:extLst>
          </p:cNvPr>
          <p:cNvSpPr txBox="1"/>
          <p:nvPr/>
        </p:nvSpPr>
        <p:spPr>
          <a:xfrm>
            <a:off x="1430786" y="1564526"/>
            <a:ext cx="3231975" cy="276999"/>
          </a:xfrm>
          <a:prstGeom prst="rect">
            <a:avLst/>
          </a:prstGeom>
          <a:noFill/>
        </p:spPr>
        <p:txBody>
          <a:bodyPr wrap="none" rtlCol="0">
            <a:spAutoFit/>
          </a:bodyPr>
          <a:lstStyle/>
          <a:p>
            <a:r>
              <a:rPr lang="ja-JP" altLang="en-US" sz="1200">
                <a:solidFill>
                  <a:schemeClr val="accent3">
                    <a:lumMod val="50000"/>
                  </a:schemeClr>
                </a:solidFill>
              </a:rPr>
              <a:t>多少のノイズがあっても</a:t>
            </a:r>
            <a:r>
              <a:rPr kumimoji="1" lang="en-US" altLang="ja-JP" sz="1200" dirty="0">
                <a:solidFill>
                  <a:schemeClr val="accent3">
                    <a:lumMod val="50000"/>
                  </a:schemeClr>
                </a:solidFill>
              </a:rPr>
              <a:t>0</a:t>
            </a:r>
            <a:r>
              <a:rPr kumimoji="1" lang="ja-JP" altLang="en-US" sz="1200">
                <a:solidFill>
                  <a:schemeClr val="accent3">
                    <a:lumMod val="50000"/>
                  </a:schemeClr>
                </a:solidFill>
              </a:rPr>
              <a:t>か</a:t>
            </a:r>
            <a:r>
              <a:rPr kumimoji="1" lang="en-US" altLang="ja-JP" sz="1200" dirty="0">
                <a:solidFill>
                  <a:schemeClr val="accent3">
                    <a:lumMod val="50000"/>
                  </a:schemeClr>
                </a:solidFill>
              </a:rPr>
              <a:t>1</a:t>
            </a:r>
            <a:r>
              <a:rPr kumimoji="1" lang="ja-JP" altLang="en-US" sz="1200">
                <a:solidFill>
                  <a:schemeClr val="accent3">
                    <a:lumMod val="50000"/>
                  </a:schemeClr>
                </a:solidFill>
              </a:rPr>
              <a:t>を正しく判定できる</a:t>
            </a:r>
          </a:p>
        </p:txBody>
      </p:sp>
      <p:sp>
        <p:nvSpPr>
          <p:cNvPr id="70" name="テキスト ボックス 69">
            <a:extLst>
              <a:ext uri="{FF2B5EF4-FFF2-40B4-BE49-F238E27FC236}">
                <a16:creationId xmlns:a16="http://schemas.microsoft.com/office/drawing/2014/main" id="{038FEE5B-379E-ECC4-C858-DC1DEE4110BF}"/>
              </a:ext>
            </a:extLst>
          </p:cNvPr>
          <p:cNvSpPr txBox="1"/>
          <p:nvPr/>
        </p:nvSpPr>
        <p:spPr>
          <a:xfrm>
            <a:off x="4792837" y="1570925"/>
            <a:ext cx="3062057" cy="461665"/>
          </a:xfrm>
          <a:prstGeom prst="rect">
            <a:avLst/>
          </a:prstGeom>
          <a:noFill/>
        </p:spPr>
        <p:txBody>
          <a:bodyPr wrap="none" rtlCol="0">
            <a:spAutoFit/>
          </a:bodyPr>
          <a:lstStyle/>
          <a:p>
            <a:r>
              <a:rPr lang="ja-JP" altLang="en-US" sz="1200">
                <a:solidFill>
                  <a:schemeClr val="accent3">
                    <a:lumMod val="50000"/>
                  </a:schemeClr>
                </a:solidFill>
              </a:rPr>
              <a:t>ノイズや誤差は演算ごとにリセットされるので</a:t>
            </a:r>
            <a:endParaRPr lang="en-US" altLang="ja-JP" sz="1200" dirty="0">
              <a:solidFill>
                <a:schemeClr val="accent3">
                  <a:lumMod val="50000"/>
                </a:schemeClr>
              </a:solidFill>
            </a:endParaRPr>
          </a:p>
          <a:p>
            <a:r>
              <a:rPr lang="ja-JP" altLang="en-US" sz="1200">
                <a:solidFill>
                  <a:schemeClr val="accent3">
                    <a:lumMod val="50000"/>
                  </a:schemeClr>
                </a:solidFill>
              </a:rPr>
              <a:t>次の演算に影響を与えない</a:t>
            </a:r>
            <a:endParaRPr kumimoji="1" lang="ja-JP" altLang="en-US" sz="1200">
              <a:solidFill>
                <a:schemeClr val="accent3">
                  <a:lumMod val="50000"/>
                </a:schemeClr>
              </a:solidFill>
            </a:endParaRPr>
          </a:p>
        </p:txBody>
      </p:sp>
      <p:sp>
        <p:nvSpPr>
          <p:cNvPr id="71" name="楕円 7">
            <a:extLst>
              <a:ext uri="{FF2B5EF4-FFF2-40B4-BE49-F238E27FC236}">
                <a16:creationId xmlns:a16="http://schemas.microsoft.com/office/drawing/2014/main" id="{657F2F3E-539C-0DF1-F506-5C5D11710FDA}"/>
              </a:ext>
            </a:extLst>
          </p:cNvPr>
          <p:cNvSpPr/>
          <p:nvPr/>
        </p:nvSpPr>
        <p:spPr>
          <a:xfrm>
            <a:off x="2037274" y="4864233"/>
            <a:ext cx="514580" cy="514580"/>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a:solidFill>
                  <a:srgbClr val="FFFFFF"/>
                </a:solidFill>
                <a:latin typeface="+mj-lt"/>
                <a:ea typeface="+mj-ea"/>
                <a:cs typeface="ＭＳ Ｐゴシック"/>
              </a:rPr>
              <a:t>0</a:t>
            </a:r>
            <a:endParaRPr kumimoji="1" lang="ja-JP" altLang="en-US" sz="2800">
              <a:solidFill>
                <a:srgbClr val="FFFFFF"/>
              </a:solidFill>
              <a:latin typeface="+mj-lt"/>
              <a:ea typeface="+mj-ea"/>
              <a:cs typeface="ＭＳ Ｐゴシック"/>
            </a:endParaRPr>
          </a:p>
        </p:txBody>
      </p:sp>
      <p:sp>
        <p:nvSpPr>
          <p:cNvPr id="72" name="楕円 6">
            <a:extLst>
              <a:ext uri="{FF2B5EF4-FFF2-40B4-BE49-F238E27FC236}">
                <a16:creationId xmlns:a16="http://schemas.microsoft.com/office/drawing/2014/main" id="{43147548-0CBA-0CDC-BD89-6FBA35352A5C}"/>
              </a:ext>
            </a:extLst>
          </p:cNvPr>
          <p:cNvSpPr/>
          <p:nvPr/>
        </p:nvSpPr>
        <p:spPr>
          <a:xfrm>
            <a:off x="2035209" y="4864233"/>
            <a:ext cx="514580" cy="51458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a:solidFill>
                  <a:srgbClr val="FFFFFF"/>
                </a:solidFill>
                <a:latin typeface="+mj-lt"/>
                <a:ea typeface="+mj-ea"/>
                <a:cs typeface="ＭＳ Ｐゴシック"/>
              </a:rPr>
              <a:t>1</a:t>
            </a:r>
            <a:endParaRPr kumimoji="1" lang="ja-JP" altLang="en-US" sz="2800" dirty="0">
              <a:solidFill>
                <a:srgbClr val="FFFFFF"/>
              </a:solidFill>
              <a:latin typeface="+mj-lt"/>
              <a:ea typeface="+mj-ea"/>
              <a:cs typeface="ＭＳ Ｐゴシック"/>
            </a:endParaRPr>
          </a:p>
        </p:txBody>
      </p:sp>
      <p:sp>
        <p:nvSpPr>
          <p:cNvPr id="73" name="楕円 7">
            <a:extLst>
              <a:ext uri="{FF2B5EF4-FFF2-40B4-BE49-F238E27FC236}">
                <a16:creationId xmlns:a16="http://schemas.microsoft.com/office/drawing/2014/main" id="{2501AB24-4CB1-C6B6-7974-FE05C2D0D5C2}"/>
              </a:ext>
            </a:extLst>
          </p:cNvPr>
          <p:cNvSpPr/>
          <p:nvPr/>
        </p:nvSpPr>
        <p:spPr>
          <a:xfrm>
            <a:off x="3161037" y="4393872"/>
            <a:ext cx="514580" cy="514580"/>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a:solidFill>
                  <a:srgbClr val="FFFFFF"/>
                </a:solidFill>
                <a:latin typeface="+mj-lt"/>
                <a:ea typeface="+mj-ea"/>
                <a:cs typeface="ＭＳ Ｐゴシック"/>
              </a:rPr>
              <a:t>0</a:t>
            </a:r>
            <a:endParaRPr kumimoji="1" lang="ja-JP" altLang="en-US" sz="2800">
              <a:solidFill>
                <a:srgbClr val="FFFFFF"/>
              </a:solidFill>
              <a:latin typeface="+mj-lt"/>
              <a:ea typeface="+mj-ea"/>
              <a:cs typeface="ＭＳ Ｐゴシック"/>
            </a:endParaRPr>
          </a:p>
        </p:txBody>
      </p:sp>
      <p:sp>
        <p:nvSpPr>
          <p:cNvPr id="74" name="楕円 6">
            <a:extLst>
              <a:ext uri="{FF2B5EF4-FFF2-40B4-BE49-F238E27FC236}">
                <a16:creationId xmlns:a16="http://schemas.microsoft.com/office/drawing/2014/main" id="{1E7FE738-749F-8FFD-4075-CFEBFFE4591D}"/>
              </a:ext>
            </a:extLst>
          </p:cNvPr>
          <p:cNvSpPr/>
          <p:nvPr/>
        </p:nvSpPr>
        <p:spPr>
          <a:xfrm>
            <a:off x="3161037" y="5337824"/>
            <a:ext cx="514580" cy="51458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a:solidFill>
                  <a:srgbClr val="FFFFFF"/>
                </a:solidFill>
                <a:latin typeface="+mj-lt"/>
                <a:ea typeface="+mj-ea"/>
                <a:cs typeface="ＭＳ Ｐゴシック"/>
              </a:rPr>
              <a:t>1</a:t>
            </a:r>
            <a:endParaRPr kumimoji="1" lang="ja-JP" altLang="en-US" sz="2800" dirty="0">
              <a:solidFill>
                <a:srgbClr val="FFFFFF"/>
              </a:solidFill>
              <a:latin typeface="+mj-lt"/>
              <a:ea typeface="+mj-ea"/>
              <a:cs typeface="ＭＳ Ｐゴシック"/>
            </a:endParaRPr>
          </a:p>
        </p:txBody>
      </p:sp>
      <p:sp>
        <p:nvSpPr>
          <p:cNvPr id="75" name="テキスト ボックス 74">
            <a:extLst>
              <a:ext uri="{FF2B5EF4-FFF2-40B4-BE49-F238E27FC236}">
                <a16:creationId xmlns:a16="http://schemas.microsoft.com/office/drawing/2014/main" id="{DCFC99A2-6340-B7CE-2882-23870F723638}"/>
              </a:ext>
            </a:extLst>
          </p:cNvPr>
          <p:cNvSpPr txBox="1"/>
          <p:nvPr/>
        </p:nvSpPr>
        <p:spPr>
          <a:xfrm>
            <a:off x="3120809" y="3933056"/>
            <a:ext cx="595035" cy="338554"/>
          </a:xfrm>
          <a:prstGeom prst="rect">
            <a:avLst/>
          </a:prstGeom>
          <a:noFill/>
        </p:spPr>
        <p:txBody>
          <a:bodyPr wrap="none" rtlCol="0">
            <a:spAutoFit/>
          </a:bodyPr>
          <a:lstStyle/>
          <a:p>
            <a:pPr algn="ctr"/>
            <a:r>
              <a:rPr lang="ja-JP" altLang="en-US" sz="1600">
                <a:solidFill>
                  <a:srgbClr val="0070C0"/>
                </a:solidFill>
              </a:rPr>
              <a:t>測定</a:t>
            </a:r>
            <a:endParaRPr kumimoji="1" lang="ja-JP" altLang="en-US" sz="1600">
              <a:solidFill>
                <a:srgbClr val="0070C0"/>
              </a:solidFill>
            </a:endParaRPr>
          </a:p>
        </p:txBody>
      </p:sp>
      <p:sp>
        <p:nvSpPr>
          <p:cNvPr id="76" name="正方形/長方形 75">
            <a:extLst>
              <a:ext uri="{FF2B5EF4-FFF2-40B4-BE49-F238E27FC236}">
                <a16:creationId xmlns:a16="http://schemas.microsoft.com/office/drawing/2014/main" id="{867351B6-71E9-37C1-DA56-E920AF328555}"/>
              </a:ext>
            </a:extLst>
          </p:cNvPr>
          <p:cNvSpPr/>
          <p:nvPr/>
        </p:nvSpPr>
        <p:spPr>
          <a:xfrm>
            <a:off x="3034191" y="4234419"/>
            <a:ext cx="745721" cy="1728192"/>
          </a:xfrm>
          <a:prstGeom prst="rect">
            <a:avLst/>
          </a:prstGeom>
          <a:noFill/>
          <a:ln>
            <a:solidFill>
              <a:srgbClr val="0070C0"/>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8" name="直線矢印コネクタ 77">
            <a:extLst>
              <a:ext uri="{FF2B5EF4-FFF2-40B4-BE49-F238E27FC236}">
                <a16:creationId xmlns:a16="http://schemas.microsoft.com/office/drawing/2014/main" id="{ED4310D0-6612-228F-03E5-B1114C4342B6}"/>
              </a:ext>
            </a:extLst>
          </p:cNvPr>
          <p:cNvCxnSpPr>
            <a:cxnSpLocks/>
            <a:stCxn id="72" idx="6"/>
            <a:endCxn id="73" idx="2"/>
          </p:cNvCxnSpPr>
          <p:nvPr/>
        </p:nvCxnSpPr>
        <p:spPr>
          <a:xfrm flipV="1">
            <a:off x="2549789" y="4651162"/>
            <a:ext cx="611248" cy="4703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0" name="直線矢印コネクタ 79">
            <a:extLst>
              <a:ext uri="{FF2B5EF4-FFF2-40B4-BE49-F238E27FC236}">
                <a16:creationId xmlns:a16="http://schemas.microsoft.com/office/drawing/2014/main" id="{9C0F498F-4902-63E7-B1B7-BCF014E9DD26}"/>
              </a:ext>
            </a:extLst>
          </p:cNvPr>
          <p:cNvCxnSpPr>
            <a:cxnSpLocks/>
            <a:stCxn id="72" idx="6"/>
            <a:endCxn id="74" idx="2"/>
          </p:cNvCxnSpPr>
          <p:nvPr/>
        </p:nvCxnSpPr>
        <p:spPr>
          <a:xfrm>
            <a:off x="2549789" y="5121523"/>
            <a:ext cx="611248" cy="4735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5" name="テキスト ボックス 84">
            <a:extLst>
              <a:ext uri="{FF2B5EF4-FFF2-40B4-BE49-F238E27FC236}">
                <a16:creationId xmlns:a16="http://schemas.microsoft.com/office/drawing/2014/main" id="{DEDDC9AB-C9A1-1C72-CBB1-35B811E02DEA}"/>
              </a:ext>
            </a:extLst>
          </p:cNvPr>
          <p:cNvSpPr txBox="1"/>
          <p:nvPr/>
        </p:nvSpPr>
        <p:spPr>
          <a:xfrm>
            <a:off x="968579" y="3946380"/>
            <a:ext cx="2135521" cy="461665"/>
          </a:xfrm>
          <a:prstGeom prst="rect">
            <a:avLst/>
          </a:prstGeom>
          <a:noFill/>
        </p:spPr>
        <p:txBody>
          <a:bodyPr wrap="none" rtlCol="0">
            <a:spAutoFit/>
          </a:bodyPr>
          <a:lstStyle/>
          <a:p>
            <a:r>
              <a:rPr lang="ja-JP" altLang="en-US" sz="1200">
                <a:solidFill>
                  <a:srgbClr val="0070C0"/>
                </a:solidFill>
              </a:rPr>
              <a:t>大きさの比や振動タイミングの</a:t>
            </a:r>
            <a:endParaRPr lang="en-US" altLang="ja-JP" sz="1200" dirty="0">
              <a:solidFill>
                <a:srgbClr val="0070C0"/>
              </a:solidFill>
            </a:endParaRPr>
          </a:p>
          <a:p>
            <a:r>
              <a:rPr lang="ja-JP" altLang="en-US" sz="1200">
                <a:solidFill>
                  <a:srgbClr val="0070C0"/>
                </a:solidFill>
              </a:rPr>
              <a:t>わずかなズレがエラーとなる</a:t>
            </a:r>
            <a:endParaRPr kumimoji="1" lang="ja-JP" altLang="en-US" sz="1200">
              <a:solidFill>
                <a:srgbClr val="0070C0"/>
              </a:solidFill>
            </a:endParaRPr>
          </a:p>
        </p:txBody>
      </p:sp>
      <p:sp>
        <p:nvSpPr>
          <p:cNvPr id="88" name="楕円 7">
            <a:extLst>
              <a:ext uri="{FF2B5EF4-FFF2-40B4-BE49-F238E27FC236}">
                <a16:creationId xmlns:a16="http://schemas.microsoft.com/office/drawing/2014/main" id="{8EA481B8-09BE-9774-663B-ABBBD4907645}"/>
              </a:ext>
            </a:extLst>
          </p:cNvPr>
          <p:cNvSpPr/>
          <p:nvPr/>
        </p:nvSpPr>
        <p:spPr>
          <a:xfrm>
            <a:off x="4862097" y="4592801"/>
            <a:ext cx="395758" cy="395758"/>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a:solidFill>
                  <a:srgbClr val="FFFFFF"/>
                </a:solidFill>
                <a:latin typeface="+mj-lt"/>
                <a:ea typeface="+mj-ea"/>
                <a:cs typeface="ＭＳ Ｐゴシック"/>
              </a:rPr>
              <a:t>0</a:t>
            </a:r>
            <a:endParaRPr kumimoji="1" lang="ja-JP" altLang="en-US" sz="2000">
              <a:solidFill>
                <a:srgbClr val="FFFFFF"/>
              </a:solidFill>
              <a:latin typeface="+mj-lt"/>
              <a:ea typeface="+mj-ea"/>
              <a:cs typeface="ＭＳ Ｐゴシック"/>
            </a:endParaRPr>
          </a:p>
        </p:txBody>
      </p:sp>
      <p:sp>
        <p:nvSpPr>
          <p:cNvPr id="89" name="楕円 6">
            <a:extLst>
              <a:ext uri="{FF2B5EF4-FFF2-40B4-BE49-F238E27FC236}">
                <a16:creationId xmlns:a16="http://schemas.microsoft.com/office/drawing/2014/main" id="{2F20E3BA-6F15-C41E-8BB6-87678B11F8F1}"/>
              </a:ext>
            </a:extLst>
          </p:cNvPr>
          <p:cNvSpPr/>
          <p:nvPr/>
        </p:nvSpPr>
        <p:spPr>
          <a:xfrm>
            <a:off x="4860032" y="4592801"/>
            <a:ext cx="395758" cy="39575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j-lt"/>
                <a:ea typeface="+mj-ea"/>
                <a:cs typeface="ＭＳ Ｐゴシック"/>
              </a:rPr>
              <a:t>1</a:t>
            </a:r>
            <a:endParaRPr kumimoji="1" lang="ja-JP" altLang="en-US" sz="2000" dirty="0">
              <a:solidFill>
                <a:srgbClr val="FFFFFF"/>
              </a:solidFill>
              <a:latin typeface="+mj-lt"/>
              <a:ea typeface="+mj-ea"/>
              <a:cs typeface="ＭＳ Ｐゴシック"/>
            </a:endParaRPr>
          </a:p>
        </p:txBody>
      </p:sp>
      <p:sp>
        <p:nvSpPr>
          <p:cNvPr id="90" name="楕円 7">
            <a:extLst>
              <a:ext uri="{FF2B5EF4-FFF2-40B4-BE49-F238E27FC236}">
                <a16:creationId xmlns:a16="http://schemas.microsoft.com/office/drawing/2014/main" id="{552CF22F-6C62-D7DD-C137-0543192943F3}"/>
              </a:ext>
            </a:extLst>
          </p:cNvPr>
          <p:cNvSpPr/>
          <p:nvPr/>
        </p:nvSpPr>
        <p:spPr>
          <a:xfrm>
            <a:off x="5936754" y="4590561"/>
            <a:ext cx="395758" cy="395758"/>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a:solidFill>
                  <a:srgbClr val="FFFFFF"/>
                </a:solidFill>
                <a:latin typeface="+mj-lt"/>
                <a:ea typeface="+mj-ea"/>
                <a:cs typeface="ＭＳ Ｐゴシック"/>
              </a:rPr>
              <a:t>0</a:t>
            </a:r>
            <a:endParaRPr kumimoji="1" lang="ja-JP" altLang="en-US" sz="2000">
              <a:solidFill>
                <a:srgbClr val="FFFFFF"/>
              </a:solidFill>
              <a:latin typeface="+mj-lt"/>
              <a:ea typeface="+mj-ea"/>
              <a:cs typeface="ＭＳ Ｐゴシック"/>
            </a:endParaRPr>
          </a:p>
        </p:txBody>
      </p:sp>
      <p:sp>
        <p:nvSpPr>
          <p:cNvPr id="91" name="楕円 6">
            <a:extLst>
              <a:ext uri="{FF2B5EF4-FFF2-40B4-BE49-F238E27FC236}">
                <a16:creationId xmlns:a16="http://schemas.microsoft.com/office/drawing/2014/main" id="{3EB54646-E2D3-B4E3-613A-829620DEB125}"/>
              </a:ext>
            </a:extLst>
          </p:cNvPr>
          <p:cNvSpPr/>
          <p:nvPr/>
        </p:nvSpPr>
        <p:spPr>
          <a:xfrm>
            <a:off x="5934689" y="4590561"/>
            <a:ext cx="395758" cy="39575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j-lt"/>
                <a:ea typeface="+mj-ea"/>
                <a:cs typeface="ＭＳ Ｐゴシック"/>
              </a:rPr>
              <a:t>1</a:t>
            </a:r>
            <a:endParaRPr kumimoji="1" lang="ja-JP" altLang="en-US" sz="2000" dirty="0">
              <a:solidFill>
                <a:srgbClr val="FFFFFF"/>
              </a:solidFill>
              <a:latin typeface="+mj-lt"/>
              <a:ea typeface="+mj-ea"/>
              <a:cs typeface="ＭＳ Ｐゴシック"/>
            </a:endParaRPr>
          </a:p>
        </p:txBody>
      </p:sp>
      <p:sp>
        <p:nvSpPr>
          <p:cNvPr id="92" name="楕円 7">
            <a:extLst>
              <a:ext uri="{FF2B5EF4-FFF2-40B4-BE49-F238E27FC236}">
                <a16:creationId xmlns:a16="http://schemas.microsoft.com/office/drawing/2014/main" id="{B9E8D6F6-6ABC-2A09-6651-EC0825CD4F0A}"/>
              </a:ext>
            </a:extLst>
          </p:cNvPr>
          <p:cNvSpPr/>
          <p:nvPr/>
        </p:nvSpPr>
        <p:spPr>
          <a:xfrm>
            <a:off x="7004656" y="4590561"/>
            <a:ext cx="395758" cy="395758"/>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a:solidFill>
                  <a:srgbClr val="FFFFFF"/>
                </a:solidFill>
                <a:latin typeface="+mj-lt"/>
                <a:ea typeface="+mj-ea"/>
                <a:cs typeface="ＭＳ Ｐゴシック"/>
              </a:rPr>
              <a:t>0</a:t>
            </a:r>
            <a:endParaRPr kumimoji="1" lang="ja-JP" altLang="en-US" sz="2000">
              <a:solidFill>
                <a:srgbClr val="FFFFFF"/>
              </a:solidFill>
              <a:latin typeface="+mj-lt"/>
              <a:ea typeface="+mj-ea"/>
              <a:cs typeface="ＭＳ Ｐゴシック"/>
            </a:endParaRPr>
          </a:p>
        </p:txBody>
      </p:sp>
      <p:sp>
        <p:nvSpPr>
          <p:cNvPr id="93" name="楕円 6">
            <a:extLst>
              <a:ext uri="{FF2B5EF4-FFF2-40B4-BE49-F238E27FC236}">
                <a16:creationId xmlns:a16="http://schemas.microsoft.com/office/drawing/2014/main" id="{E6F62784-F617-95CE-E7C7-7ACE1449E74A}"/>
              </a:ext>
            </a:extLst>
          </p:cNvPr>
          <p:cNvSpPr/>
          <p:nvPr/>
        </p:nvSpPr>
        <p:spPr>
          <a:xfrm>
            <a:off x="7002591" y="4590561"/>
            <a:ext cx="395758" cy="39575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j-lt"/>
                <a:ea typeface="+mj-ea"/>
                <a:cs typeface="ＭＳ Ｐゴシック"/>
              </a:rPr>
              <a:t>1</a:t>
            </a:r>
            <a:endParaRPr kumimoji="1" lang="ja-JP" altLang="en-US" sz="2000" dirty="0">
              <a:solidFill>
                <a:srgbClr val="FFFFFF"/>
              </a:solidFill>
              <a:latin typeface="+mj-lt"/>
              <a:ea typeface="+mj-ea"/>
              <a:cs typeface="ＭＳ Ｐゴシック"/>
            </a:endParaRPr>
          </a:p>
        </p:txBody>
      </p:sp>
      <p:grpSp>
        <p:nvGrpSpPr>
          <p:cNvPr id="98" name="グループ化 97">
            <a:extLst>
              <a:ext uri="{FF2B5EF4-FFF2-40B4-BE49-F238E27FC236}">
                <a16:creationId xmlns:a16="http://schemas.microsoft.com/office/drawing/2014/main" id="{D4776DCE-67B7-1802-1209-CFF200B166B8}"/>
              </a:ext>
            </a:extLst>
          </p:cNvPr>
          <p:cNvGrpSpPr/>
          <p:nvPr/>
        </p:nvGrpSpPr>
        <p:grpSpPr>
          <a:xfrm>
            <a:off x="5305203" y="4592955"/>
            <a:ext cx="504056" cy="370256"/>
            <a:chOff x="5325317" y="4086482"/>
            <a:chExt cx="504056" cy="370256"/>
          </a:xfrm>
        </p:grpSpPr>
        <p:sp>
          <p:nvSpPr>
            <p:cNvPr id="94" name="右矢印 93">
              <a:extLst>
                <a:ext uri="{FF2B5EF4-FFF2-40B4-BE49-F238E27FC236}">
                  <a16:creationId xmlns:a16="http://schemas.microsoft.com/office/drawing/2014/main" id="{F9DB0C99-08F5-B238-03C3-BBDD87AC4C22}"/>
                </a:ext>
              </a:extLst>
            </p:cNvPr>
            <p:cNvSpPr/>
            <p:nvPr/>
          </p:nvSpPr>
          <p:spPr>
            <a:xfrm>
              <a:off x="5325317" y="4086482"/>
              <a:ext cx="504056" cy="370256"/>
            </a:xfrm>
            <a:prstGeom prst="right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テキスト ボックス 94">
              <a:extLst>
                <a:ext uri="{FF2B5EF4-FFF2-40B4-BE49-F238E27FC236}">
                  <a16:creationId xmlns:a16="http://schemas.microsoft.com/office/drawing/2014/main" id="{9EDEE3A8-E9BE-E7D3-8743-E9588EB0BE8B}"/>
                </a:ext>
              </a:extLst>
            </p:cNvPr>
            <p:cNvSpPr txBox="1"/>
            <p:nvPr/>
          </p:nvSpPr>
          <p:spPr>
            <a:xfrm>
              <a:off x="5344095" y="4166303"/>
              <a:ext cx="389850" cy="215444"/>
            </a:xfrm>
            <a:prstGeom prst="rect">
              <a:avLst/>
            </a:prstGeom>
            <a:noFill/>
          </p:spPr>
          <p:txBody>
            <a:bodyPr wrap="none" rtlCol="0">
              <a:spAutoFit/>
            </a:bodyPr>
            <a:lstStyle/>
            <a:p>
              <a:r>
                <a:rPr lang="ja-JP" altLang="en-US" sz="800">
                  <a:solidFill>
                    <a:schemeClr val="bg1"/>
                  </a:solidFill>
                </a:rPr>
                <a:t>演算</a:t>
              </a:r>
              <a:endParaRPr kumimoji="1" lang="ja-JP" altLang="en-US" sz="800">
                <a:solidFill>
                  <a:schemeClr val="bg1"/>
                </a:solidFill>
              </a:endParaRPr>
            </a:p>
          </p:txBody>
        </p:sp>
      </p:grpSp>
      <p:grpSp>
        <p:nvGrpSpPr>
          <p:cNvPr id="99" name="グループ化 98">
            <a:extLst>
              <a:ext uri="{FF2B5EF4-FFF2-40B4-BE49-F238E27FC236}">
                <a16:creationId xmlns:a16="http://schemas.microsoft.com/office/drawing/2014/main" id="{75C3A527-64EE-3935-A2D3-A14402D2357B}"/>
              </a:ext>
            </a:extLst>
          </p:cNvPr>
          <p:cNvGrpSpPr/>
          <p:nvPr/>
        </p:nvGrpSpPr>
        <p:grpSpPr>
          <a:xfrm>
            <a:off x="6417768" y="4592955"/>
            <a:ext cx="504056" cy="370256"/>
            <a:chOff x="5325317" y="4086482"/>
            <a:chExt cx="504056" cy="370256"/>
          </a:xfrm>
        </p:grpSpPr>
        <p:sp>
          <p:nvSpPr>
            <p:cNvPr id="100" name="右矢印 99">
              <a:extLst>
                <a:ext uri="{FF2B5EF4-FFF2-40B4-BE49-F238E27FC236}">
                  <a16:creationId xmlns:a16="http://schemas.microsoft.com/office/drawing/2014/main" id="{27514AEE-A5B6-4C33-6029-70F0E03A139A}"/>
                </a:ext>
              </a:extLst>
            </p:cNvPr>
            <p:cNvSpPr/>
            <p:nvPr/>
          </p:nvSpPr>
          <p:spPr>
            <a:xfrm>
              <a:off x="5325317" y="4086482"/>
              <a:ext cx="504056" cy="370256"/>
            </a:xfrm>
            <a:prstGeom prst="right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テキスト ボックス 100">
              <a:extLst>
                <a:ext uri="{FF2B5EF4-FFF2-40B4-BE49-F238E27FC236}">
                  <a16:creationId xmlns:a16="http://schemas.microsoft.com/office/drawing/2014/main" id="{73E0DD42-A0F5-E7EC-DA6F-536E43A201C6}"/>
                </a:ext>
              </a:extLst>
            </p:cNvPr>
            <p:cNvSpPr txBox="1"/>
            <p:nvPr/>
          </p:nvSpPr>
          <p:spPr>
            <a:xfrm>
              <a:off x="5344095" y="4166303"/>
              <a:ext cx="389850" cy="215444"/>
            </a:xfrm>
            <a:prstGeom prst="rect">
              <a:avLst/>
            </a:prstGeom>
            <a:noFill/>
          </p:spPr>
          <p:txBody>
            <a:bodyPr wrap="none" rtlCol="0">
              <a:spAutoFit/>
            </a:bodyPr>
            <a:lstStyle/>
            <a:p>
              <a:r>
                <a:rPr lang="ja-JP" altLang="en-US" sz="800">
                  <a:solidFill>
                    <a:schemeClr val="bg1"/>
                  </a:solidFill>
                </a:rPr>
                <a:t>演算</a:t>
              </a:r>
              <a:endParaRPr kumimoji="1" lang="ja-JP" altLang="en-US" sz="800">
                <a:solidFill>
                  <a:schemeClr val="bg1"/>
                </a:solidFill>
              </a:endParaRPr>
            </a:p>
          </p:txBody>
        </p:sp>
      </p:grpSp>
      <p:grpSp>
        <p:nvGrpSpPr>
          <p:cNvPr id="102" name="グループ化 101">
            <a:extLst>
              <a:ext uri="{FF2B5EF4-FFF2-40B4-BE49-F238E27FC236}">
                <a16:creationId xmlns:a16="http://schemas.microsoft.com/office/drawing/2014/main" id="{E24D3E7D-8861-7DE6-341B-CDCC840EDD2D}"/>
              </a:ext>
            </a:extLst>
          </p:cNvPr>
          <p:cNvGrpSpPr/>
          <p:nvPr/>
        </p:nvGrpSpPr>
        <p:grpSpPr>
          <a:xfrm>
            <a:off x="7458096" y="4590561"/>
            <a:ext cx="504056" cy="370256"/>
            <a:chOff x="5325317" y="4086482"/>
            <a:chExt cx="504056" cy="370256"/>
          </a:xfrm>
        </p:grpSpPr>
        <p:sp>
          <p:nvSpPr>
            <p:cNvPr id="103" name="右矢印 102">
              <a:extLst>
                <a:ext uri="{FF2B5EF4-FFF2-40B4-BE49-F238E27FC236}">
                  <a16:creationId xmlns:a16="http://schemas.microsoft.com/office/drawing/2014/main" id="{39C5E8D5-5C1D-D99B-1F52-09EBC8F7678E}"/>
                </a:ext>
              </a:extLst>
            </p:cNvPr>
            <p:cNvSpPr/>
            <p:nvPr/>
          </p:nvSpPr>
          <p:spPr>
            <a:xfrm>
              <a:off x="5325317" y="4086482"/>
              <a:ext cx="504056" cy="370256"/>
            </a:xfrm>
            <a:prstGeom prst="right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テキスト ボックス 103">
              <a:extLst>
                <a:ext uri="{FF2B5EF4-FFF2-40B4-BE49-F238E27FC236}">
                  <a16:creationId xmlns:a16="http://schemas.microsoft.com/office/drawing/2014/main" id="{738667A5-55A9-9B3D-B414-D8B303C0E009}"/>
                </a:ext>
              </a:extLst>
            </p:cNvPr>
            <p:cNvSpPr txBox="1"/>
            <p:nvPr/>
          </p:nvSpPr>
          <p:spPr>
            <a:xfrm>
              <a:off x="5344095" y="4166303"/>
              <a:ext cx="389850" cy="215444"/>
            </a:xfrm>
            <a:prstGeom prst="rect">
              <a:avLst/>
            </a:prstGeom>
            <a:noFill/>
          </p:spPr>
          <p:txBody>
            <a:bodyPr wrap="none" rtlCol="0">
              <a:spAutoFit/>
            </a:bodyPr>
            <a:lstStyle/>
            <a:p>
              <a:r>
                <a:rPr lang="ja-JP" altLang="en-US" sz="800">
                  <a:solidFill>
                    <a:schemeClr val="bg1"/>
                  </a:solidFill>
                </a:rPr>
                <a:t>演算</a:t>
              </a:r>
              <a:endParaRPr kumimoji="1" lang="ja-JP" altLang="en-US" sz="800">
                <a:solidFill>
                  <a:schemeClr val="bg1"/>
                </a:solidFill>
              </a:endParaRPr>
            </a:p>
          </p:txBody>
        </p:sp>
      </p:grpSp>
      <p:sp>
        <p:nvSpPr>
          <p:cNvPr id="105" name="テキスト ボックス 104">
            <a:extLst>
              <a:ext uri="{FF2B5EF4-FFF2-40B4-BE49-F238E27FC236}">
                <a16:creationId xmlns:a16="http://schemas.microsoft.com/office/drawing/2014/main" id="{F0FF0C1C-2803-33CF-1335-D120291350D6}"/>
              </a:ext>
            </a:extLst>
          </p:cNvPr>
          <p:cNvSpPr txBox="1"/>
          <p:nvPr/>
        </p:nvSpPr>
        <p:spPr>
          <a:xfrm>
            <a:off x="4629257" y="3942903"/>
            <a:ext cx="3546164" cy="461665"/>
          </a:xfrm>
          <a:prstGeom prst="rect">
            <a:avLst/>
          </a:prstGeom>
          <a:noFill/>
        </p:spPr>
        <p:txBody>
          <a:bodyPr wrap="none" rtlCol="0">
            <a:spAutoFit/>
          </a:bodyPr>
          <a:lstStyle/>
          <a:p>
            <a:r>
              <a:rPr lang="ja-JP" altLang="en-US" sz="1200">
                <a:solidFill>
                  <a:srgbClr val="FF0000"/>
                </a:solidFill>
              </a:rPr>
              <a:t>ノイズや誤差は演算ごとにリセットされず</a:t>
            </a:r>
            <a:r>
              <a:rPr kumimoji="1" lang="ja-JP" altLang="en-US" sz="1200">
                <a:solidFill>
                  <a:srgbClr val="FF0000"/>
                </a:solidFill>
              </a:rPr>
              <a:t>次の演算に</a:t>
            </a:r>
            <a:endParaRPr kumimoji="1" lang="en-US" altLang="ja-JP" sz="1200" dirty="0">
              <a:solidFill>
                <a:srgbClr val="FF0000"/>
              </a:solidFill>
            </a:endParaRPr>
          </a:p>
          <a:p>
            <a:r>
              <a:rPr kumimoji="1" lang="ja-JP" altLang="en-US" sz="1200">
                <a:solidFill>
                  <a:srgbClr val="FF0000"/>
                </a:solidFill>
              </a:rPr>
              <a:t>影響し</a:t>
            </a:r>
            <a:r>
              <a:rPr lang="ja-JP" altLang="en-US" sz="1200">
                <a:solidFill>
                  <a:srgbClr val="FF0000"/>
                </a:solidFill>
              </a:rPr>
              <a:t>て、</a:t>
            </a:r>
            <a:r>
              <a:rPr kumimoji="1" lang="ja-JP" altLang="en-US" sz="1200">
                <a:solidFill>
                  <a:srgbClr val="FF0000"/>
                </a:solidFill>
              </a:rPr>
              <a:t>計算回数が増えればエラーが累積される</a:t>
            </a:r>
          </a:p>
        </p:txBody>
      </p:sp>
      <p:sp>
        <p:nvSpPr>
          <p:cNvPr id="106" name="テキスト ボックス 105">
            <a:extLst>
              <a:ext uri="{FF2B5EF4-FFF2-40B4-BE49-F238E27FC236}">
                <a16:creationId xmlns:a16="http://schemas.microsoft.com/office/drawing/2014/main" id="{24FDF542-274E-D20C-8D71-A76DDC6A1F0B}"/>
              </a:ext>
            </a:extLst>
          </p:cNvPr>
          <p:cNvSpPr txBox="1"/>
          <p:nvPr/>
        </p:nvSpPr>
        <p:spPr>
          <a:xfrm>
            <a:off x="4798784" y="5200415"/>
            <a:ext cx="2868093" cy="276999"/>
          </a:xfrm>
          <a:prstGeom prst="rect">
            <a:avLst/>
          </a:prstGeom>
          <a:noFill/>
        </p:spPr>
        <p:txBody>
          <a:bodyPr wrap="none" rtlCol="0">
            <a:spAutoFit/>
          </a:bodyPr>
          <a:lstStyle/>
          <a:p>
            <a:r>
              <a:rPr lang="ja-JP" altLang="en-US" sz="1200">
                <a:solidFill>
                  <a:srgbClr val="0070C0"/>
                </a:solidFill>
              </a:rPr>
              <a:t>量子ビットの精度が</a:t>
            </a:r>
            <a:r>
              <a:rPr lang="en-US" altLang="ja-JP" sz="1200" dirty="0">
                <a:solidFill>
                  <a:srgbClr val="0070C0"/>
                </a:solidFill>
              </a:rPr>
              <a:t>99%</a:t>
            </a:r>
            <a:r>
              <a:rPr lang="ja-JP" altLang="en-US" sz="1200">
                <a:solidFill>
                  <a:srgbClr val="0070C0"/>
                </a:solidFill>
              </a:rPr>
              <a:t>で</a:t>
            </a:r>
            <a:r>
              <a:rPr lang="en-US" altLang="ja-JP" sz="1200" dirty="0">
                <a:solidFill>
                  <a:srgbClr val="0070C0"/>
                </a:solidFill>
              </a:rPr>
              <a:t>100</a:t>
            </a:r>
            <a:r>
              <a:rPr lang="ja-JP" altLang="en-US" sz="1200">
                <a:solidFill>
                  <a:srgbClr val="0070C0"/>
                </a:solidFill>
              </a:rPr>
              <a:t>回の演算：</a:t>
            </a:r>
            <a:endParaRPr kumimoji="1" lang="ja-JP" altLang="en-US" sz="1200">
              <a:solidFill>
                <a:srgbClr val="0070C0"/>
              </a:solidFill>
            </a:endParaRPr>
          </a:p>
        </p:txBody>
      </p:sp>
      <p:sp>
        <p:nvSpPr>
          <p:cNvPr id="107" name="テキスト ボックス 106">
            <a:extLst>
              <a:ext uri="{FF2B5EF4-FFF2-40B4-BE49-F238E27FC236}">
                <a16:creationId xmlns:a16="http://schemas.microsoft.com/office/drawing/2014/main" id="{2D4C8C88-D28B-DAD0-2C13-52F5E04DA88D}"/>
              </a:ext>
            </a:extLst>
          </p:cNvPr>
          <p:cNvSpPr txBox="1"/>
          <p:nvPr/>
        </p:nvSpPr>
        <p:spPr>
          <a:xfrm>
            <a:off x="4818343" y="5505156"/>
            <a:ext cx="3231975" cy="369332"/>
          </a:xfrm>
          <a:prstGeom prst="rect">
            <a:avLst/>
          </a:prstGeom>
          <a:noFill/>
        </p:spPr>
        <p:txBody>
          <a:bodyPr wrap="none" rtlCol="0">
            <a:spAutoFit/>
          </a:bodyPr>
          <a:lstStyle/>
          <a:p>
            <a:r>
              <a:rPr lang="en-US" altLang="ja-JP" sz="1400" dirty="0">
                <a:solidFill>
                  <a:srgbClr val="0070C0"/>
                </a:solidFill>
              </a:rPr>
              <a:t>99%×99%×99%×99%×</a:t>
            </a:r>
            <a:r>
              <a:rPr lang="ja-JP" altLang="en-US" sz="1400">
                <a:solidFill>
                  <a:srgbClr val="0070C0"/>
                </a:solidFill>
              </a:rPr>
              <a:t>・・・　＝　</a:t>
            </a:r>
            <a:r>
              <a:rPr lang="en-US" altLang="ja-JP" b="1" dirty="0">
                <a:solidFill>
                  <a:srgbClr val="FF0000"/>
                </a:solidFill>
              </a:rPr>
              <a:t>37%</a:t>
            </a:r>
          </a:p>
        </p:txBody>
      </p:sp>
    </p:spTree>
    <p:extLst>
      <p:ext uri="{BB962C8B-B14F-4D97-AF65-F5344CB8AC3E}">
        <p14:creationId xmlns:p14="http://schemas.microsoft.com/office/powerpoint/2010/main" val="159912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repeatCount="indefinite"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fade">
                                      <p:cBhvr>
                                        <p:cTn id="13" dur="500"/>
                                        <p:tgtEl>
                                          <p:spTgt spid="88"/>
                                        </p:tgtEl>
                                      </p:cBhvr>
                                    </p:animEffect>
                                  </p:childTnLst>
                                </p:cTn>
                              </p:par>
                              <p:par>
                                <p:cTn id="14" presetID="10" presetClass="entr" presetSubtype="0" repeatCount="indefinite" fill="hold" grpId="0" nodeType="withEffect">
                                  <p:stCondLst>
                                    <p:cond delay="0"/>
                                  </p:stCondLst>
                                  <p:childTnLst>
                                    <p:set>
                                      <p:cBhvr>
                                        <p:cTn id="15" dur="1" fill="hold">
                                          <p:stCondLst>
                                            <p:cond delay="0"/>
                                          </p:stCondLst>
                                        </p:cTn>
                                        <p:tgtEl>
                                          <p:spTgt spid="89"/>
                                        </p:tgtEl>
                                        <p:attrNameLst>
                                          <p:attrName>style.visibility</p:attrName>
                                        </p:attrNameLst>
                                      </p:cBhvr>
                                      <p:to>
                                        <p:strVal val="visible"/>
                                      </p:to>
                                    </p:set>
                                    <p:animEffect transition="in" filter="fade">
                                      <p:cBhvr>
                                        <p:cTn id="16" dur="500"/>
                                        <p:tgtEl>
                                          <p:spTgt spid="8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500"/>
                                        <p:tgtEl>
                                          <p:spTgt spid="90"/>
                                        </p:tgtEl>
                                      </p:cBhvr>
                                    </p:animEffect>
                                  </p:childTnLst>
                                </p:cTn>
                              </p:par>
                              <p:par>
                                <p:cTn id="20" presetID="10" presetClass="entr" presetSubtype="0" repeatCount="indefinite" fill="hold" grpId="0" nodeType="withEffect">
                                  <p:stCondLst>
                                    <p:cond delay="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500"/>
                                        <p:tgtEl>
                                          <p:spTgt spid="9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2"/>
                                        </p:tgtEl>
                                        <p:attrNameLst>
                                          <p:attrName>style.visibility</p:attrName>
                                        </p:attrNameLst>
                                      </p:cBhvr>
                                      <p:to>
                                        <p:strVal val="visible"/>
                                      </p:to>
                                    </p:set>
                                    <p:animEffect transition="in" filter="fade">
                                      <p:cBhvr>
                                        <p:cTn id="25" dur="500"/>
                                        <p:tgtEl>
                                          <p:spTgt spid="92"/>
                                        </p:tgtEl>
                                      </p:cBhvr>
                                    </p:animEffect>
                                  </p:childTnLst>
                                </p:cTn>
                              </p:par>
                              <p:par>
                                <p:cTn id="26" presetID="10" presetClass="entr" presetSubtype="0" repeatCount="indefinite" fill="hold" grpId="0" nodeType="with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88" grpId="0" animBg="1"/>
      <p:bldP spid="89" grpId="0" animBg="1"/>
      <p:bldP spid="90" grpId="0" animBg="1"/>
      <p:bldP spid="91" grpId="0" animBg="1"/>
      <p:bldP spid="92" grpId="0" animBg="1"/>
      <p:bldP spid="9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60">
            <a:extLst>
              <a:ext uri="{FF2B5EF4-FFF2-40B4-BE49-F238E27FC236}">
                <a16:creationId xmlns:a16="http://schemas.microsoft.com/office/drawing/2014/main" id="{DDC4A46B-9601-4D6F-DEF3-C8153C81E92F}"/>
              </a:ext>
            </a:extLst>
          </p:cNvPr>
          <p:cNvSpPr/>
          <p:nvPr/>
        </p:nvSpPr>
        <p:spPr>
          <a:xfrm>
            <a:off x="899592" y="1151868"/>
            <a:ext cx="7344816" cy="2002056"/>
          </a:xfrm>
          <a:prstGeom prst="rect">
            <a:avLst/>
          </a:prstGeom>
          <a:solidFill>
            <a:schemeClr val="accent3">
              <a:lumMod val="20000"/>
              <a:lumOff val="80000"/>
            </a:schemeClr>
          </a:solidFill>
          <a:ln>
            <a:solidFill>
              <a:schemeClr val="accent3">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23308B90-8F31-E412-037F-979E4A15E381}"/>
              </a:ext>
            </a:extLst>
          </p:cNvPr>
          <p:cNvSpPr/>
          <p:nvPr/>
        </p:nvSpPr>
        <p:spPr>
          <a:xfrm>
            <a:off x="899592" y="3370332"/>
            <a:ext cx="7344816" cy="2820360"/>
          </a:xfrm>
          <a:prstGeom prst="rect">
            <a:avLst/>
          </a:prstGeom>
          <a:solidFill>
            <a:schemeClr val="accent5">
              <a:lumMod val="20000"/>
              <a:lumOff val="80000"/>
            </a:schemeClr>
          </a:solidFill>
          <a:ln>
            <a:solidFill>
              <a:srgbClr val="0432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B7C080E-1918-C1DB-4D1F-7F8A212FFEA9}"/>
              </a:ext>
            </a:extLst>
          </p:cNvPr>
          <p:cNvSpPr>
            <a:spLocks noGrp="1"/>
          </p:cNvSpPr>
          <p:nvPr>
            <p:ph type="title"/>
          </p:nvPr>
        </p:nvSpPr>
        <p:spPr/>
        <p:txBody>
          <a:bodyPr/>
          <a:lstStyle/>
          <a:p>
            <a:r>
              <a:rPr kumimoji="1" lang="ja-JP" altLang="en-US"/>
              <a:t>量子誤り訂正</a:t>
            </a:r>
          </a:p>
        </p:txBody>
      </p:sp>
      <p:sp>
        <p:nvSpPr>
          <p:cNvPr id="3" name="スライド番号プレースホルダー 2">
            <a:extLst>
              <a:ext uri="{FF2B5EF4-FFF2-40B4-BE49-F238E27FC236}">
                <a16:creationId xmlns:a16="http://schemas.microsoft.com/office/drawing/2014/main" id="{46BC6FE1-B59A-12B6-CD2F-5C356CE99F95}"/>
              </a:ext>
            </a:extLst>
          </p:cNvPr>
          <p:cNvSpPr>
            <a:spLocks noGrp="1"/>
          </p:cNvSpPr>
          <p:nvPr>
            <p:ph type="sldNum" sz="quarter" idx="12"/>
          </p:nvPr>
        </p:nvSpPr>
        <p:spPr/>
        <p:txBody>
          <a:bodyPr/>
          <a:lstStyle/>
          <a:p>
            <a:fld id="{8FF8CC5D-A65D-5946-99B5-645367A967AD}" type="slidenum">
              <a:rPr kumimoji="1" lang="ja-JP" altLang="en-US" smtClean="0"/>
              <a:t>54</a:t>
            </a:fld>
            <a:endParaRPr kumimoji="1" lang="ja-JP" altLang="en-US"/>
          </a:p>
        </p:txBody>
      </p:sp>
      <p:sp>
        <p:nvSpPr>
          <p:cNvPr id="4" name="テキスト ボックス 3">
            <a:extLst>
              <a:ext uri="{FF2B5EF4-FFF2-40B4-BE49-F238E27FC236}">
                <a16:creationId xmlns:a16="http://schemas.microsoft.com/office/drawing/2014/main" id="{01CF3B16-BB8D-51B6-9BB5-A70B353A3233}"/>
              </a:ext>
            </a:extLst>
          </p:cNvPr>
          <p:cNvSpPr txBox="1"/>
          <p:nvPr/>
        </p:nvSpPr>
        <p:spPr>
          <a:xfrm>
            <a:off x="1403648" y="2063169"/>
            <a:ext cx="288032" cy="461665"/>
          </a:xfrm>
          <a:prstGeom prst="rect">
            <a:avLst/>
          </a:prstGeom>
          <a:noFill/>
        </p:spPr>
        <p:txBody>
          <a:bodyPr wrap="square" rtlCol="0">
            <a:spAutoFit/>
          </a:bodyPr>
          <a:lstStyle/>
          <a:p>
            <a:r>
              <a:rPr kumimoji="1" lang="en-US" altLang="ja-JP" sz="2400" dirty="0"/>
              <a:t>0</a:t>
            </a:r>
            <a:endParaRPr kumimoji="1" lang="ja-JP" altLang="en-US" sz="2400"/>
          </a:p>
        </p:txBody>
      </p:sp>
      <p:sp>
        <p:nvSpPr>
          <p:cNvPr id="5" name="テキスト ボックス 4">
            <a:extLst>
              <a:ext uri="{FF2B5EF4-FFF2-40B4-BE49-F238E27FC236}">
                <a16:creationId xmlns:a16="http://schemas.microsoft.com/office/drawing/2014/main" id="{BF82E688-9675-7AF1-9388-C2B1FF0FC9DC}"/>
              </a:ext>
            </a:extLst>
          </p:cNvPr>
          <p:cNvSpPr txBox="1"/>
          <p:nvPr/>
        </p:nvSpPr>
        <p:spPr>
          <a:xfrm>
            <a:off x="1403648" y="2463279"/>
            <a:ext cx="288032" cy="461665"/>
          </a:xfrm>
          <a:prstGeom prst="rect">
            <a:avLst/>
          </a:prstGeom>
          <a:noFill/>
        </p:spPr>
        <p:txBody>
          <a:bodyPr wrap="square" rtlCol="0">
            <a:spAutoFit/>
          </a:bodyPr>
          <a:lstStyle/>
          <a:p>
            <a:r>
              <a:rPr kumimoji="1" lang="en-US" altLang="ja-JP" sz="2400" dirty="0"/>
              <a:t>1</a:t>
            </a:r>
            <a:endParaRPr kumimoji="1" lang="ja-JP" altLang="en-US" sz="2400"/>
          </a:p>
        </p:txBody>
      </p:sp>
      <p:sp>
        <p:nvSpPr>
          <p:cNvPr id="6" name="テキスト ボックス 5">
            <a:extLst>
              <a:ext uri="{FF2B5EF4-FFF2-40B4-BE49-F238E27FC236}">
                <a16:creationId xmlns:a16="http://schemas.microsoft.com/office/drawing/2014/main" id="{D4BF131D-CC42-C044-AA8E-20902C7E8EF3}"/>
              </a:ext>
            </a:extLst>
          </p:cNvPr>
          <p:cNvSpPr txBox="1"/>
          <p:nvPr/>
        </p:nvSpPr>
        <p:spPr>
          <a:xfrm>
            <a:off x="2894300" y="2063169"/>
            <a:ext cx="648072" cy="461665"/>
          </a:xfrm>
          <a:prstGeom prst="rect">
            <a:avLst/>
          </a:prstGeom>
          <a:noFill/>
        </p:spPr>
        <p:txBody>
          <a:bodyPr wrap="square" rtlCol="0">
            <a:spAutoFit/>
          </a:bodyPr>
          <a:lstStyle/>
          <a:p>
            <a:r>
              <a:rPr kumimoji="1" lang="en-US" altLang="ja-JP" sz="2400" dirty="0"/>
              <a:t>000</a:t>
            </a:r>
            <a:endParaRPr kumimoji="1" lang="ja-JP" altLang="en-US" sz="2400"/>
          </a:p>
        </p:txBody>
      </p:sp>
      <p:sp>
        <p:nvSpPr>
          <p:cNvPr id="7" name="テキスト ボックス 6">
            <a:extLst>
              <a:ext uri="{FF2B5EF4-FFF2-40B4-BE49-F238E27FC236}">
                <a16:creationId xmlns:a16="http://schemas.microsoft.com/office/drawing/2014/main" id="{8600857E-84C5-CCC4-E05A-0E809F695177}"/>
              </a:ext>
            </a:extLst>
          </p:cNvPr>
          <p:cNvSpPr txBox="1"/>
          <p:nvPr/>
        </p:nvSpPr>
        <p:spPr>
          <a:xfrm>
            <a:off x="2894300" y="2463279"/>
            <a:ext cx="648072" cy="461665"/>
          </a:xfrm>
          <a:prstGeom prst="rect">
            <a:avLst/>
          </a:prstGeom>
          <a:noFill/>
        </p:spPr>
        <p:txBody>
          <a:bodyPr wrap="square" rtlCol="0">
            <a:spAutoFit/>
          </a:bodyPr>
          <a:lstStyle/>
          <a:p>
            <a:r>
              <a:rPr kumimoji="1" lang="en-US" altLang="ja-JP" sz="2400" dirty="0"/>
              <a:t>111</a:t>
            </a:r>
            <a:endParaRPr kumimoji="1" lang="ja-JP" altLang="en-US" sz="2400"/>
          </a:p>
        </p:txBody>
      </p:sp>
      <p:sp>
        <p:nvSpPr>
          <p:cNvPr id="8" name="テキスト ボックス 7">
            <a:extLst>
              <a:ext uri="{FF2B5EF4-FFF2-40B4-BE49-F238E27FC236}">
                <a16:creationId xmlns:a16="http://schemas.microsoft.com/office/drawing/2014/main" id="{E65BF1D4-EA38-BC8F-F86F-A13FA96B806D}"/>
              </a:ext>
            </a:extLst>
          </p:cNvPr>
          <p:cNvSpPr txBox="1"/>
          <p:nvPr/>
        </p:nvSpPr>
        <p:spPr>
          <a:xfrm>
            <a:off x="4427984" y="2076231"/>
            <a:ext cx="648072" cy="461665"/>
          </a:xfrm>
          <a:prstGeom prst="rect">
            <a:avLst/>
          </a:prstGeom>
          <a:noFill/>
        </p:spPr>
        <p:txBody>
          <a:bodyPr wrap="square" rtlCol="0">
            <a:spAutoFit/>
          </a:bodyPr>
          <a:lstStyle/>
          <a:p>
            <a:r>
              <a:rPr kumimoji="1" lang="en-US" altLang="ja-JP" sz="2400" dirty="0"/>
              <a:t>00</a:t>
            </a:r>
            <a:r>
              <a:rPr kumimoji="1" lang="en-US" altLang="ja-JP" sz="2400" dirty="0">
                <a:solidFill>
                  <a:srgbClr val="FF0000"/>
                </a:solidFill>
              </a:rPr>
              <a:t>1</a:t>
            </a:r>
            <a:endParaRPr kumimoji="1" lang="ja-JP" altLang="en-US" sz="2400">
              <a:solidFill>
                <a:srgbClr val="FF0000"/>
              </a:solidFill>
            </a:endParaRPr>
          </a:p>
        </p:txBody>
      </p:sp>
      <p:sp>
        <p:nvSpPr>
          <p:cNvPr id="9" name="テキスト ボックス 8">
            <a:extLst>
              <a:ext uri="{FF2B5EF4-FFF2-40B4-BE49-F238E27FC236}">
                <a16:creationId xmlns:a16="http://schemas.microsoft.com/office/drawing/2014/main" id="{6ED4B3D0-1916-B04B-07BA-3B4007811308}"/>
              </a:ext>
            </a:extLst>
          </p:cNvPr>
          <p:cNvSpPr txBox="1"/>
          <p:nvPr/>
        </p:nvSpPr>
        <p:spPr>
          <a:xfrm>
            <a:off x="4427984" y="2463279"/>
            <a:ext cx="648072" cy="461665"/>
          </a:xfrm>
          <a:prstGeom prst="rect">
            <a:avLst/>
          </a:prstGeom>
          <a:noFill/>
        </p:spPr>
        <p:txBody>
          <a:bodyPr wrap="square" rtlCol="0">
            <a:spAutoFit/>
          </a:bodyPr>
          <a:lstStyle/>
          <a:p>
            <a:r>
              <a:rPr kumimoji="1" lang="en-US" altLang="ja-JP" sz="2400" dirty="0"/>
              <a:t>11</a:t>
            </a:r>
            <a:r>
              <a:rPr kumimoji="1" lang="en-US" altLang="ja-JP" sz="2400" dirty="0">
                <a:solidFill>
                  <a:srgbClr val="FF0000"/>
                </a:solidFill>
              </a:rPr>
              <a:t>0</a:t>
            </a:r>
            <a:endParaRPr kumimoji="1" lang="ja-JP" altLang="en-US" sz="2400">
              <a:solidFill>
                <a:srgbClr val="FF0000"/>
              </a:solidFill>
            </a:endParaRPr>
          </a:p>
        </p:txBody>
      </p:sp>
      <p:sp>
        <p:nvSpPr>
          <p:cNvPr id="10" name="テキスト ボックス 9">
            <a:extLst>
              <a:ext uri="{FF2B5EF4-FFF2-40B4-BE49-F238E27FC236}">
                <a16:creationId xmlns:a16="http://schemas.microsoft.com/office/drawing/2014/main" id="{5F6846AC-4554-2AD8-9A3E-D05C8A5B0F97}"/>
              </a:ext>
            </a:extLst>
          </p:cNvPr>
          <p:cNvSpPr txBox="1"/>
          <p:nvPr/>
        </p:nvSpPr>
        <p:spPr>
          <a:xfrm>
            <a:off x="5076056" y="2063169"/>
            <a:ext cx="648072" cy="461665"/>
          </a:xfrm>
          <a:prstGeom prst="rect">
            <a:avLst/>
          </a:prstGeom>
          <a:noFill/>
        </p:spPr>
        <p:txBody>
          <a:bodyPr wrap="square" rtlCol="0">
            <a:spAutoFit/>
          </a:bodyPr>
          <a:lstStyle/>
          <a:p>
            <a:r>
              <a:rPr kumimoji="1" lang="en-US" altLang="ja-JP" sz="2400" dirty="0"/>
              <a:t>0</a:t>
            </a:r>
            <a:r>
              <a:rPr kumimoji="1" lang="en-US" altLang="ja-JP" sz="2400" dirty="0">
                <a:solidFill>
                  <a:srgbClr val="FF0000"/>
                </a:solidFill>
              </a:rPr>
              <a:t>1</a:t>
            </a:r>
            <a:r>
              <a:rPr kumimoji="1" lang="en-US" altLang="ja-JP" sz="2400" dirty="0"/>
              <a:t>0</a:t>
            </a:r>
            <a:endParaRPr kumimoji="1" lang="ja-JP" altLang="en-US" sz="2400"/>
          </a:p>
        </p:txBody>
      </p:sp>
      <p:sp>
        <p:nvSpPr>
          <p:cNvPr id="11" name="テキスト ボックス 10">
            <a:extLst>
              <a:ext uri="{FF2B5EF4-FFF2-40B4-BE49-F238E27FC236}">
                <a16:creationId xmlns:a16="http://schemas.microsoft.com/office/drawing/2014/main" id="{35E8C167-0E4B-A995-26DD-1FE3E0413498}"/>
              </a:ext>
            </a:extLst>
          </p:cNvPr>
          <p:cNvSpPr txBox="1"/>
          <p:nvPr/>
        </p:nvSpPr>
        <p:spPr>
          <a:xfrm>
            <a:off x="5076056" y="2463279"/>
            <a:ext cx="648072" cy="461665"/>
          </a:xfrm>
          <a:prstGeom prst="rect">
            <a:avLst/>
          </a:prstGeom>
          <a:noFill/>
        </p:spPr>
        <p:txBody>
          <a:bodyPr wrap="square" rtlCol="0">
            <a:spAutoFit/>
          </a:bodyPr>
          <a:lstStyle/>
          <a:p>
            <a:r>
              <a:rPr kumimoji="1" lang="en-US" altLang="ja-JP" sz="2400" dirty="0"/>
              <a:t>1</a:t>
            </a:r>
            <a:r>
              <a:rPr lang="en-US" altLang="ja-JP" sz="2400" dirty="0">
                <a:solidFill>
                  <a:srgbClr val="FF0000"/>
                </a:solidFill>
              </a:rPr>
              <a:t>0</a:t>
            </a:r>
            <a:r>
              <a:rPr kumimoji="1" lang="en-US" altLang="ja-JP" sz="2400" dirty="0"/>
              <a:t>1</a:t>
            </a:r>
            <a:endParaRPr kumimoji="1" lang="ja-JP" altLang="en-US" sz="2400">
              <a:solidFill>
                <a:srgbClr val="FF0000"/>
              </a:solidFill>
            </a:endParaRPr>
          </a:p>
        </p:txBody>
      </p:sp>
      <p:sp>
        <p:nvSpPr>
          <p:cNvPr id="12" name="テキスト ボックス 11">
            <a:extLst>
              <a:ext uri="{FF2B5EF4-FFF2-40B4-BE49-F238E27FC236}">
                <a16:creationId xmlns:a16="http://schemas.microsoft.com/office/drawing/2014/main" id="{6DEADB5B-5E22-192A-76AE-60FF2FAB52A3}"/>
              </a:ext>
            </a:extLst>
          </p:cNvPr>
          <p:cNvSpPr txBox="1"/>
          <p:nvPr/>
        </p:nvSpPr>
        <p:spPr>
          <a:xfrm>
            <a:off x="5724128" y="2063169"/>
            <a:ext cx="648072" cy="461665"/>
          </a:xfrm>
          <a:prstGeom prst="rect">
            <a:avLst/>
          </a:prstGeom>
          <a:noFill/>
        </p:spPr>
        <p:txBody>
          <a:bodyPr wrap="square" rtlCol="0">
            <a:spAutoFit/>
          </a:bodyPr>
          <a:lstStyle/>
          <a:p>
            <a:r>
              <a:rPr lang="en-US" altLang="ja-JP" sz="2400" dirty="0">
                <a:solidFill>
                  <a:srgbClr val="FF0000"/>
                </a:solidFill>
              </a:rPr>
              <a:t>1</a:t>
            </a:r>
            <a:r>
              <a:rPr kumimoji="1" lang="en-US" altLang="ja-JP" sz="2400" dirty="0"/>
              <a:t>00</a:t>
            </a:r>
            <a:endParaRPr kumimoji="1" lang="ja-JP" altLang="en-US" sz="2400"/>
          </a:p>
        </p:txBody>
      </p:sp>
      <p:sp>
        <p:nvSpPr>
          <p:cNvPr id="13" name="テキスト ボックス 12">
            <a:extLst>
              <a:ext uri="{FF2B5EF4-FFF2-40B4-BE49-F238E27FC236}">
                <a16:creationId xmlns:a16="http://schemas.microsoft.com/office/drawing/2014/main" id="{2A778C3A-11B0-6E07-DCE0-205F2028350A}"/>
              </a:ext>
            </a:extLst>
          </p:cNvPr>
          <p:cNvSpPr txBox="1"/>
          <p:nvPr/>
        </p:nvSpPr>
        <p:spPr>
          <a:xfrm>
            <a:off x="5724128" y="2463279"/>
            <a:ext cx="648072" cy="461665"/>
          </a:xfrm>
          <a:prstGeom prst="rect">
            <a:avLst/>
          </a:prstGeom>
          <a:noFill/>
        </p:spPr>
        <p:txBody>
          <a:bodyPr wrap="square" rtlCol="0">
            <a:spAutoFit/>
          </a:bodyPr>
          <a:lstStyle/>
          <a:p>
            <a:r>
              <a:rPr lang="en-US" altLang="ja-JP" sz="2400" dirty="0">
                <a:solidFill>
                  <a:srgbClr val="FF0000"/>
                </a:solidFill>
              </a:rPr>
              <a:t>0</a:t>
            </a:r>
            <a:r>
              <a:rPr kumimoji="1" lang="en-US" altLang="ja-JP" sz="2400" dirty="0"/>
              <a:t>11</a:t>
            </a:r>
            <a:endParaRPr kumimoji="1" lang="ja-JP" altLang="en-US" sz="2400"/>
          </a:p>
        </p:txBody>
      </p:sp>
      <p:sp>
        <p:nvSpPr>
          <p:cNvPr id="14" name="テキスト ボックス 13">
            <a:extLst>
              <a:ext uri="{FF2B5EF4-FFF2-40B4-BE49-F238E27FC236}">
                <a16:creationId xmlns:a16="http://schemas.microsoft.com/office/drawing/2014/main" id="{23D568EB-0F95-8366-B6AD-C251385262A0}"/>
              </a:ext>
            </a:extLst>
          </p:cNvPr>
          <p:cNvSpPr txBox="1"/>
          <p:nvPr/>
        </p:nvSpPr>
        <p:spPr>
          <a:xfrm>
            <a:off x="1124040" y="1675664"/>
            <a:ext cx="835486" cy="307777"/>
          </a:xfrm>
          <a:prstGeom prst="rect">
            <a:avLst/>
          </a:prstGeom>
          <a:noFill/>
        </p:spPr>
        <p:txBody>
          <a:bodyPr wrap="none" rtlCol="0">
            <a:spAutoFit/>
          </a:bodyPr>
          <a:lstStyle/>
          <a:p>
            <a:pPr algn="ctr"/>
            <a:r>
              <a:rPr kumimoji="1" lang="en-US" altLang="ja-JP" sz="1400" dirty="0">
                <a:latin typeface="Meiryo" panose="020B0604030504040204" pitchFamily="34" charset="-128"/>
                <a:ea typeface="Meiryo" panose="020B0604030504040204" pitchFamily="34" charset="-128"/>
              </a:rPr>
              <a:t>1</a:t>
            </a:r>
            <a:r>
              <a:rPr kumimoji="1" lang="ja-JP" altLang="en-US" sz="1400">
                <a:latin typeface="Meiryo" panose="020B0604030504040204" pitchFamily="34" charset="-128"/>
                <a:ea typeface="Meiryo" panose="020B0604030504040204" pitchFamily="34" charset="-128"/>
              </a:rPr>
              <a:t>ビット</a:t>
            </a:r>
          </a:p>
        </p:txBody>
      </p:sp>
      <p:sp>
        <p:nvSpPr>
          <p:cNvPr id="15" name="テキスト ボックス 14">
            <a:extLst>
              <a:ext uri="{FF2B5EF4-FFF2-40B4-BE49-F238E27FC236}">
                <a16:creationId xmlns:a16="http://schemas.microsoft.com/office/drawing/2014/main" id="{04E56DE2-A1E2-6C62-9CB7-5730F052A1EC}"/>
              </a:ext>
            </a:extLst>
          </p:cNvPr>
          <p:cNvSpPr txBox="1"/>
          <p:nvPr/>
        </p:nvSpPr>
        <p:spPr>
          <a:xfrm>
            <a:off x="2621057" y="1686196"/>
            <a:ext cx="1194558" cy="307777"/>
          </a:xfrm>
          <a:prstGeom prst="rect">
            <a:avLst/>
          </a:prstGeom>
          <a:noFill/>
        </p:spPr>
        <p:txBody>
          <a:bodyPr wrap="none" rtlCol="0">
            <a:spAutoFit/>
          </a:bodyPr>
          <a:lstStyle/>
          <a:p>
            <a:pPr algn="ctr"/>
            <a:r>
              <a:rPr kumimoji="1" lang="en-US" altLang="ja-JP" sz="1400" dirty="0">
                <a:latin typeface="Meiryo" panose="020B0604030504040204" pitchFamily="34" charset="-128"/>
                <a:ea typeface="Meiryo" panose="020B0604030504040204" pitchFamily="34" charset="-128"/>
              </a:rPr>
              <a:t>1</a:t>
            </a:r>
            <a:r>
              <a:rPr kumimoji="1" lang="ja-JP" altLang="en-US" sz="1400">
                <a:latin typeface="Meiryo" panose="020B0604030504040204" pitchFamily="34" charset="-128"/>
                <a:ea typeface="Meiryo" panose="020B0604030504040204" pitchFamily="34" charset="-128"/>
              </a:rPr>
              <a:t>論理ビット</a:t>
            </a:r>
            <a:endParaRPr kumimoji="1" lang="en-US" altLang="ja-JP" sz="1400" dirty="0">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9BD6AA0A-BCEB-1F36-8494-E1C2867CF066}"/>
              </a:ext>
            </a:extLst>
          </p:cNvPr>
          <p:cNvSpPr txBox="1"/>
          <p:nvPr/>
        </p:nvSpPr>
        <p:spPr>
          <a:xfrm>
            <a:off x="4499845" y="1675664"/>
            <a:ext cx="1800493"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多数決で誤りを構成</a:t>
            </a:r>
          </a:p>
        </p:txBody>
      </p:sp>
      <p:sp>
        <p:nvSpPr>
          <p:cNvPr id="17" name="テキスト ボックス 16">
            <a:extLst>
              <a:ext uri="{FF2B5EF4-FFF2-40B4-BE49-F238E27FC236}">
                <a16:creationId xmlns:a16="http://schemas.microsoft.com/office/drawing/2014/main" id="{4307B882-29DA-9ADF-BB36-7E7935BAE92E}"/>
              </a:ext>
            </a:extLst>
          </p:cNvPr>
          <p:cNvSpPr txBox="1"/>
          <p:nvPr/>
        </p:nvSpPr>
        <p:spPr>
          <a:xfrm>
            <a:off x="6901280" y="1675664"/>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正しい値</a:t>
            </a:r>
          </a:p>
        </p:txBody>
      </p:sp>
      <p:sp>
        <p:nvSpPr>
          <p:cNvPr id="18" name="テキスト ボックス 17">
            <a:extLst>
              <a:ext uri="{FF2B5EF4-FFF2-40B4-BE49-F238E27FC236}">
                <a16:creationId xmlns:a16="http://schemas.microsoft.com/office/drawing/2014/main" id="{E6E67039-1742-C65E-6DBA-480FF183F20F}"/>
              </a:ext>
            </a:extLst>
          </p:cNvPr>
          <p:cNvSpPr txBox="1"/>
          <p:nvPr/>
        </p:nvSpPr>
        <p:spPr>
          <a:xfrm>
            <a:off x="7211752" y="2063169"/>
            <a:ext cx="288032" cy="461665"/>
          </a:xfrm>
          <a:prstGeom prst="rect">
            <a:avLst/>
          </a:prstGeom>
          <a:noFill/>
        </p:spPr>
        <p:txBody>
          <a:bodyPr wrap="square" rtlCol="0">
            <a:spAutoFit/>
          </a:bodyPr>
          <a:lstStyle/>
          <a:p>
            <a:r>
              <a:rPr kumimoji="1" lang="en-US" altLang="ja-JP" sz="2400" dirty="0"/>
              <a:t>0</a:t>
            </a:r>
            <a:endParaRPr kumimoji="1" lang="ja-JP" altLang="en-US" sz="2400"/>
          </a:p>
        </p:txBody>
      </p:sp>
      <p:sp>
        <p:nvSpPr>
          <p:cNvPr id="19" name="テキスト ボックス 18">
            <a:extLst>
              <a:ext uri="{FF2B5EF4-FFF2-40B4-BE49-F238E27FC236}">
                <a16:creationId xmlns:a16="http://schemas.microsoft.com/office/drawing/2014/main" id="{7C169FEC-AFB1-456C-9327-CED3B44F4232}"/>
              </a:ext>
            </a:extLst>
          </p:cNvPr>
          <p:cNvSpPr txBox="1"/>
          <p:nvPr/>
        </p:nvSpPr>
        <p:spPr>
          <a:xfrm>
            <a:off x="7211752" y="2463279"/>
            <a:ext cx="288032" cy="461665"/>
          </a:xfrm>
          <a:prstGeom prst="rect">
            <a:avLst/>
          </a:prstGeom>
          <a:noFill/>
        </p:spPr>
        <p:txBody>
          <a:bodyPr wrap="square" rtlCol="0">
            <a:spAutoFit/>
          </a:bodyPr>
          <a:lstStyle/>
          <a:p>
            <a:r>
              <a:rPr kumimoji="1" lang="en-US" altLang="ja-JP" sz="2400" dirty="0"/>
              <a:t>1</a:t>
            </a:r>
            <a:endParaRPr kumimoji="1" lang="ja-JP" altLang="en-US" sz="2400"/>
          </a:p>
        </p:txBody>
      </p:sp>
      <p:sp>
        <p:nvSpPr>
          <p:cNvPr id="20" name="右矢印 19">
            <a:extLst>
              <a:ext uri="{FF2B5EF4-FFF2-40B4-BE49-F238E27FC236}">
                <a16:creationId xmlns:a16="http://schemas.microsoft.com/office/drawing/2014/main" id="{C0CE36C6-E886-E863-D3E2-FE7D6EC730CE}"/>
              </a:ext>
            </a:extLst>
          </p:cNvPr>
          <p:cNvSpPr/>
          <p:nvPr/>
        </p:nvSpPr>
        <p:spPr>
          <a:xfrm>
            <a:off x="2051720" y="2204864"/>
            <a:ext cx="288032" cy="216024"/>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右矢印 20">
            <a:extLst>
              <a:ext uri="{FF2B5EF4-FFF2-40B4-BE49-F238E27FC236}">
                <a16:creationId xmlns:a16="http://schemas.microsoft.com/office/drawing/2014/main" id="{DB065F66-B784-013E-D175-C51F953A919D}"/>
              </a:ext>
            </a:extLst>
          </p:cNvPr>
          <p:cNvSpPr/>
          <p:nvPr/>
        </p:nvSpPr>
        <p:spPr>
          <a:xfrm>
            <a:off x="2051720" y="2586099"/>
            <a:ext cx="288032" cy="216024"/>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等号 22">
            <a:extLst>
              <a:ext uri="{FF2B5EF4-FFF2-40B4-BE49-F238E27FC236}">
                <a16:creationId xmlns:a16="http://schemas.microsoft.com/office/drawing/2014/main" id="{3EF49ABB-65E4-077E-7D0D-E51EFF86265A}"/>
              </a:ext>
            </a:extLst>
          </p:cNvPr>
          <p:cNvSpPr/>
          <p:nvPr/>
        </p:nvSpPr>
        <p:spPr>
          <a:xfrm>
            <a:off x="6647960" y="2132856"/>
            <a:ext cx="288032" cy="330423"/>
          </a:xfrm>
          <a:prstGeom prst="mathEqual">
            <a:avLst>
              <a:gd name="adj1" fmla="val 14296"/>
              <a:gd name="adj2" fmla="val 1176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等号 23">
            <a:extLst>
              <a:ext uri="{FF2B5EF4-FFF2-40B4-BE49-F238E27FC236}">
                <a16:creationId xmlns:a16="http://schemas.microsoft.com/office/drawing/2014/main" id="{EBAA095A-990C-7B8F-2D07-51256AC32738}"/>
              </a:ext>
            </a:extLst>
          </p:cNvPr>
          <p:cNvSpPr/>
          <p:nvPr/>
        </p:nvSpPr>
        <p:spPr>
          <a:xfrm>
            <a:off x="6647960" y="2504715"/>
            <a:ext cx="288032" cy="330423"/>
          </a:xfrm>
          <a:prstGeom prst="mathEqual">
            <a:avLst>
              <a:gd name="adj1" fmla="val 14296"/>
              <a:gd name="adj2" fmla="val 1176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C86137E7-363A-CF72-14F5-B86DE4CD9686}"/>
              </a:ext>
            </a:extLst>
          </p:cNvPr>
          <p:cNvSpPr txBox="1"/>
          <p:nvPr/>
        </p:nvSpPr>
        <p:spPr>
          <a:xfrm>
            <a:off x="945289" y="4017933"/>
            <a:ext cx="1194558" cy="307777"/>
          </a:xfrm>
          <a:prstGeom prst="rect">
            <a:avLst/>
          </a:prstGeom>
          <a:noFill/>
        </p:spPr>
        <p:txBody>
          <a:bodyPr wrap="none" rtlCol="0">
            <a:spAutoFit/>
          </a:bodyPr>
          <a:lstStyle/>
          <a:p>
            <a:pPr algn="ctr"/>
            <a:r>
              <a:rPr kumimoji="1" lang="en-US" altLang="ja-JP" sz="1400" dirty="0">
                <a:latin typeface="Meiryo" panose="020B0604030504040204" pitchFamily="34" charset="-128"/>
                <a:ea typeface="Meiryo" panose="020B0604030504040204" pitchFamily="34" charset="-128"/>
              </a:rPr>
              <a:t>1</a:t>
            </a:r>
            <a:r>
              <a:rPr kumimoji="1" lang="ja-JP" altLang="en-US" sz="1400">
                <a:latin typeface="Meiryo" panose="020B0604030504040204" pitchFamily="34" charset="-128"/>
                <a:ea typeface="Meiryo" panose="020B0604030504040204" pitchFamily="34" charset="-128"/>
              </a:rPr>
              <a:t>量子ビット</a:t>
            </a:r>
          </a:p>
        </p:txBody>
      </p:sp>
      <p:sp>
        <p:nvSpPr>
          <p:cNvPr id="36" name="テキスト ボックス 35">
            <a:extLst>
              <a:ext uri="{FF2B5EF4-FFF2-40B4-BE49-F238E27FC236}">
                <a16:creationId xmlns:a16="http://schemas.microsoft.com/office/drawing/2014/main" id="{844337D9-C8DA-49A3-037E-B17CE29A2560}"/>
              </a:ext>
            </a:extLst>
          </p:cNvPr>
          <p:cNvSpPr txBox="1"/>
          <p:nvPr/>
        </p:nvSpPr>
        <p:spPr>
          <a:xfrm>
            <a:off x="2442307" y="4028465"/>
            <a:ext cx="1553630" cy="307777"/>
          </a:xfrm>
          <a:prstGeom prst="rect">
            <a:avLst/>
          </a:prstGeom>
          <a:noFill/>
        </p:spPr>
        <p:txBody>
          <a:bodyPr wrap="none" rtlCol="0">
            <a:spAutoFit/>
          </a:bodyPr>
          <a:lstStyle/>
          <a:p>
            <a:pPr algn="ctr"/>
            <a:r>
              <a:rPr kumimoji="1" lang="en-US" altLang="ja-JP" sz="1400" dirty="0">
                <a:latin typeface="Meiryo" panose="020B0604030504040204" pitchFamily="34" charset="-128"/>
                <a:ea typeface="Meiryo" panose="020B0604030504040204" pitchFamily="34" charset="-128"/>
              </a:rPr>
              <a:t>1</a:t>
            </a:r>
            <a:r>
              <a:rPr kumimoji="1" lang="ja-JP" altLang="en-US" sz="1400">
                <a:latin typeface="Meiryo" panose="020B0604030504040204" pitchFamily="34" charset="-128"/>
                <a:ea typeface="Meiryo" panose="020B0604030504040204" pitchFamily="34" charset="-128"/>
              </a:rPr>
              <a:t>論理量子ビット</a:t>
            </a:r>
            <a:endParaRPr kumimoji="1" lang="en-US" altLang="ja-JP" sz="1400" dirty="0">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663B22F1-13C1-14CD-08D2-82CA05E265E4}"/>
              </a:ext>
            </a:extLst>
          </p:cNvPr>
          <p:cNvSpPr txBox="1"/>
          <p:nvPr/>
        </p:nvSpPr>
        <p:spPr>
          <a:xfrm>
            <a:off x="6902064" y="4017933"/>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正しい値</a:t>
            </a:r>
          </a:p>
        </p:txBody>
      </p:sp>
      <p:sp>
        <p:nvSpPr>
          <p:cNvPr id="39" name="テキスト ボックス 38">
            <a:extLst>
              <a:ext uri="{FF2B5EF4-FFF2-40B4-BE49-F238E27FC236}">
                <a16:creationId xmlns:a16="http://schemas.microsoft.com/office/drawing/2014/main" id="{C907D5DC-748A-6E8F-0E81-DB3C25B58322}"/>
              </a:ext>
            </a:extLst>
          </p:cNvPr>
          <p:cNvSpPr txBox="1"/>
          <p:nvPr/>
        </p:nvSpPr>
        <p:spPr>
          <a:xfrm>
            <a:off x="6935992" y="4348274"/>
            <a:ext cx="868098" cy="461665"/>
          </a:xfrm>
          <a:prstGeom prst="rect">
            <a:avLst/>
          </a:prstGeom>
          <a:noFill/>
        </p:spPr>
        <p:txBody>
          <a:bodyPr wrap="square" rtlCol="0">
            <a:spAutoFit/>
          </a:bodyPr>
          <a:lstStyle/>
          <a:p>
            <a:pPr algn="ctr"/>
            <a:r>
              <a:rPr kumimoji="1" lang="en-US" altLang="ja-JP" sz="2400" dirty="0"/>
              <a:t>0/1</a:t>
            </a:r>
            <a:endParaRPr kumimoji="1" lang="ja-JP" altLang="en-US" sz="2400"/>
          </a:p>
        </p:txBody>
      </p:sp>
      <p:sp>
        <p:nvSpPr>
          <p:cNvPr id="41" name="右矢印 40">
            <a:extLst>
              <a:ext uri="{FF2B5EF4-FFF2-40B4-BE49-F238E27FC236}">
                <a16:creationId xmlns:a16="http://schemas.microsoft.com/office/drawing/2014/main" id="{8EBA364D-3B0E-CD70-979B-60382AC14A56}"/>
              </a:ext>
            </a:extLst>
          </p:cNvPr>
          <p:cNvSpPr/>
          <p:nvPr/>
        </p:nvSpPr>
        <p:spPr>
          <a:xfrm>
            <a:off x="2052504" y="4489874"/>
            <a:ext cx="288032" cy="216024"/>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等号 42">
            <a:extLst>
              <a:ext uri="{FF2B5EF4-FFF2-40B4-BE49-F238E27FC236}">
                <a16:creationId xmlns:a16="http://schemas.microsoft.com/office/drawing/2014/main" id="{3A6AAB58-8385-5B69-DB5D-857191441C32}"/>
              </a:ext>
            </a:extLst>
          </p:cNvPr>
          <p:cNvSpPr/>
          <p:nvPr/>
        </p:nvSpPr>
        <p:spPr>
          <a:xfrm>
            <a:off x="6648744" y="4417866"/>
            <a:ext cx="288032" cy="330423"/>
          </a:xfrm>
          <a:prstGeom prst="mathEqual">
            <a:avLst>
              <a:gd name="adj1" fmla="val 14296"/>
              <a:gd name="adj2" fmla="val 1176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672D5821-8B33-4ED0-C506-BC30600399D7}"/>
              </a:ext>
            </a:extLst>
          </p:cNvPr>
          <p:cNvSpPr txBox="1"/>
          <p:nvPr/>
        </p:nvSpPr>
        <p:spPr>
          <a:xfrm>
            <a:off x="1217747" y="4358809"/>
            <a:ext cx="648072" cy="461665"/>
          </a:xfrm>
          <a:prstGeom prst="rect">
            <a:avLst/>
          </a:prstGeom>
          <a:noFill/>
        </p:spPr>
        <p:txBody>
          <a:bodyPr wrap="square" rtlCol="0">
            <a:spAutoFit/>
          </a:bodyPr>
          <a:lstStyle/>
          <a:p>
            <a:pPr algn="ctr"/>
            <a:r>
              <a:rPr kumimoji="1" lang="en-US" altLang="ja-JP" sz="2400" dirty="0"/>
              <a:t>0/1</a:t>
            </a:r>
            <a:endParaRPr kumimoji="1" lang="ja-JP" altLang="en-US" sz="2400"/>
          </a:p>
        </p:txBody>
      </p:sp>
      <p:sp>
        <p:nvSpPr>
          <p:cNvPr id="50" name="テキスト ボックス 49">
            <a:extLst>
              <a:ext uri="{FF2B5EF4-FFF2-40B4-BE49-F238E27FC236}">
                <a16:creationId xmlns:a16="http://schemas.microsoft.com/office/drawing/2014/main" id="{06927CCE-9EAF-3ECE-8851-E1C3C1D32E40}"/>
              </a:ext>
            </a:extLst>
          </p:cNvPr>
          <p:cNvSpPr txBox="1"/>
          <p:nvPr/>
        </p:nvSpPr>
        <p:spPr>
          <a:xfrm>
            <a:off x="2628085" y="1902604"/>
            <a:ext cx="1194558" cy="276999"/>
          </a:xfrm>
          <a:prstGeom prst="rect">
            <a:avLst/>
          </a:prstGeom>
          <a:noFill/>
        </p:spPr>
        <p:txBody>
          <a:bodyPr wrap="square">
            <a:spAutoFit/>
          </a:bodyPr>
          <a:lstStyle/>
          <a:p>
            <a:pPr algn="ctr"/>
            <a:r>
              <a:rPr kumimoji="1" lang="en-US" altLang="ja-JP" sz="1200" dirty="0">
                <a:latin typeface="Meiryo" panose="020B0604030504040204" pitchFamily="34" charset="-128"/>
                <a:ea typeface="Meiryo" panose="020B0604030504040204" pitchFamily="34" charset="-128"/>
              </a:rPr>
              <a:t>3</a:t>
            </a:r>
            <a:r>
              <a:rPr kumimoji="1" lang="ja-JP" altLang="en-US" sz="1200">
                <a:latin typeface="Meiryo" panose="020B0604030504040204" pitchFamily="34" charset="-128"/>
                <a:ea typeface="Meiryo" panose="020B0604030504040204" pitchFamily="34" charset="-128"/>
              </a:rPr>
              <a:t>ビット</a:t>
            </a:r>
          </a:p>
        </p:txBody>
      </p:sp>
      <p:sp>
        <p:nvSpPr>
          <p:cNvPr id="52" name="テキスト ボックス 51">
            <a:extLst>
              <a:ext uri="{FF2B5EF4-FFF2-40B4-BE49-F238E27FC236}">
                <a16:creationId xmlns:a16="http://schemas.microsoft.com/office/drawing/2014/main" id="{DDF6EA5C-DBE5-FFC7-F859-C6CC73CBF392}"/>
              </a:ext>
            </a:extLst>
          </p:cNvPr>
          <p:cNvSpPr txBox="1"/>
          <p:nvPr/>
        </p:nvSpPr>
        <p:spPr>
          <a:xfrm>
            <a:off x="2430318" y="4336242"/>
            <a:ext cx="1553630" cy="561692"/>
          </a:xfrm>
          <a:prstGeom prst="rect">
            <a:avLst/>
          </a:prstGeom>
          <a:noFill/>
        </p:spPr>
        <p:txBody>
          <a:bodyPr wrap="square">
            <a:spAutoFit/>
          </a:bodyPr>
          <a:lstStyle/>
          <a:p>
            <a:pPr algn="ctr"/>
            <a:r>
              <a:rPr kumimoji="1" lang="en-US" altLang="ja-JP" sz="2000" dirty="0">
                <a:latin typeface="Meiryo" panose="020B0604030504040204" pitchFamily="34" charset="-128"/>
                <a:ea typeface="Meiryo" panose="020B0604030504040204" pitchFamily="34" charset="-128"/>
              </a:rPr>
              <a:t>1000</a:t>
            </a:r>
          </a:p>
          <a:p>
            <a:pPr algn="ctr"/>
            <a:r>
              <a:rPr kumimoji="1" lang="ja-JP" altLang="en-US" sz="1050">
                <a:latin typeface="Meiryo" panose="020B0604030504040204" pitchFamily="34" charset="-128"/>
                <a:ea typeface="Meiryo" panose="020B0604030504040204" pitchFamily="34" charset="-128"/>
              </a:rPr>
              <a:t>量子ビット</a:t>
            </a:r>
          </a:p>
        </p:txBody>
      </p:sp>
      <p:sp>
        <p:nvSpPr>
          <p:cNvPr id="53" name="テキスト ボックス 52">
            <a:extLst>
              <a:ext uri="{FF2B5EF4-FFF2-40B4-BE49-F238E27FC236}">
                <a16:creationId xmlns:a16="http://schemas.microsoft.com/office/drawing/2014/main" id="{85CB1E4E-1FA1-F2DB-9FE4-507695D613B3}"/>
              </a:ext>
            </a:extLst>
          </p:cNvPr>
          <p:cNvSpPr txBox="1"/>
          <p:nvPr/>
        </p:nvSpPr>
        <p:spPr>
          <a:xfrm>
            <a:off x="4747925" y="4367441"/>
            <a:ext cx="1386918" cy="523220"/>
          </a:xfrm>
          <a:prstGeom prst="rect">
            <a:avLst/>
          </a:prstGeom>
          <a:noFill/>
        </p:spPr>
        <p:txBody>
          <a:bodyPr wrap="none" rtlCol="0">
            <a:spAutoFit/>
          </a:bodyPr>
          <a:lstStyle/>
          <a:p>
            <a:pPr algn="ctr"/>
            <a:r>
              <a:rPr kumimoji="1" lang="en-US" altLang="ja-JP" sz="1400" dirty="0">
                <a:latin typeface="Meiryo" panose="020B0604030504040204" pitchFamily="34" charset="-128"/>
                <a:ea typeface="Meiryo" panose="020B0604030504040204" pitchFamily="34" charset="-128"/>
              </a:rPr>
              <a:t>0/1</a:t>
            </a:r>
            <a:r>
              <a:rPr kumimoji="1" lang="ja-JP" altLang="en-US" sz="1400">
                <a:latin typeface="Meiryo" panose="020B0604030504040204" pitchFamily="34" charset="-128"/>
                <a:ea typeface="Meiryo" panose="020B0604030504040204" pitchFamily="34" charset="-128"/>
              </a:rPr>
              <a:t>の値と</a:t>
            </a:r>
            <a:r>
              <a:rPr lang="ja-JP" altLang="en-US" sz="1400">
                <a:latin typeface="Meiryo" panose="020B0604030504040204" pitchFamily="34" charset="-128"/>
                <a:ea typeface="Meiryo" panose="020B0604030504040204" pitchFamily="34" charset="-128"/>
              </a:rPr>
              <a:t>位相</a:t>
            </a:r>
            <a:endParaRPr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の誤りを訂正</a:t>
            </a:r>
            <a:endParaRPr kumimoji="1" lang="ja-JP" altLang="en-US" sz="1400">
              <a:latin typeface="Meiryo" panose="020B0604030504040204" pitchFamily="34" charset="-128"/>
              <a:ea typeface="Meiryo" panose="020B0604030504040204" pitchFamily="34" charset="-128"/>
            </a:endParaRPr>
          </a:p>
        </p:txBody>
      </p:sp>
      <p:sp>
        <p:nvSpPr>
          <p:cNvPr id="54" name="テキスト ボックス 53">
            <a:extLst>
              <a:ext uri="{FF2B5EF4-FFF2-40B4-BE49-F238E27FC236}">
                <a16:creationId xmlns:a16="http://schemas.microsoft.com/office/drawing/2014/main" id="{88B82BD9-A73F-FBAD-0976-2AFB97FE3ECB}"/>
              </a:ext>
            </a:extLst>
          </p:cNvPr>
          <p:cNvSpPr txBox="1"/>
          <p:nvPr/>
        </p:nvSpPr>
        <p:spPr>
          <a:xfrm>
            <a:off x="4818060" y="4023196"/>
            <a:ext cx="1261884"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量子誤り訂正</a:t>
            </a:r>
          </a:p>
        </p:txBody>
      </p:sp>
      <p:sp>
        <p:nvSpPr>
          <p:cNvPr id="56" name="テキスト ボックス 55">
            <a:extLst>
              <a:ext uri="{FF2B5EF4-FFF2-40B4-BE49-F238E27FC236}">
                <a16:creationId xmlns:a16="http://schemas.microsoft.com/office/drawing/2014/main" id="{3258FB7E-133F-225D-E4A0-457522BFC651}"/>
              </a:ext>
            </a:extLst>
          </p:cNvPr>
          <p:cNvSpPr txBox="1"/>
          <p:nvPr/>
        </p:nvSpPr>
        <p:spPr>
          <a:xfrm>
            <a:off x="956262" y="4769194"/>
            <a:ext cx="1194558" cy="215444"/>
          </a:xfrm>
          <a:prstGeom prst="rect">
            <a:avLst/>
          </a:prstGeom>
          <a:noFill/>
        </p:spPr>
        <p:txBody>
          <a:bodyPr wrap="square">
            <a:spAutoFit/>
          </a:bodyPr>
          <a:lstStyle/>
          <a:p>
            <a:pPr algn="ctr"/>
            <a:r>
              <a:rPr kumimoji="1" lang="ja-JP" altLang="en-US" sz="800">
                <a:latin typeface="Meiryo" panose="020B0604030504040204" pitchFamily="34" charset="-128"/>
                <a:ea typeface="Meiryo" panose="020B0604030504040204" pitchFamily="34" charset="-128"/>
              </a:rPr>
              <a:t>重ね合わせ状態</a:t>
            </a:r>
          </a:p>
        </p:txBody>
      </p:sp>
      <p:sp>
        <p:nvSpPr>
          <p:cNvPr id="57" name="テキスト ボックス 56">
            <a:extLst>
              <a:ext uri="{FF2B5EF4-FFF2-40B4-BE49-F238E27FC236}">
                <a16:creationId xmlns:a16="http://schemas.microsoft.com/office/drawing/2014/main" id="{865A9910-2E77-6972-5983-F157E49E0E72}"/>
              </a:ext>
            </a:extLst>
          </p:cNvPr>
          <p:cNvSpPr txBox="1"/>
          <p:nvPr/>
        </p:nvSpPr>
        <p:spPr>
          <a:xfrm>
            <a:off x="6753559" y="4769194"/>
            <a:ext cx="1194558" cy="215444"/>
          </a:xfrm>
          <a:prstGeom prst="rect">
            <a:avLst/>
          </a:prstGeom>
          <a:noFill/>
        </p:spPr>
        <p:txBody>
          <a:bodyPr wrap="square">
            <a:spAutoFit/>
          </a:bodyPr>
          <a:lstStyle/>
          <a:p>
            <a:pPr algn="ctr"/>
            <a:r>
              <a:rPr kumimoji="1" lang="ja-JP" altLang="en-US" sz="800">
                <a:latin typeface="Meiryo" panose="020B0604030504040204" pitchFamily="34" charset="-128"/>
                <a:ea typeface="Meiryo" panose="020B0604030504040204" pitchFamily="34" charset="-128"/>
              </a:rPr>
              <a:t>重ね合わせ状態</a:t>
            </a:r>
          </a:p>
        </p:txBody>
      </p:sp>
      <p:sp>
        <p:nvSpPr>
          <p:cNvPr id="58" name="テキスト ボックス 57">
            <a:extLst>
              <a:ext uri="{FF2B5EF4-FFF2-40B4-BE49-F238E27FC236}">
                <a16:creationId xmlns:a16="http://schemas.microsoft.com/office/drawing/2014/main" id="{0CECD610-CE09-7BFA-9828-4B4D614059D6}"/>
              </a:ext>
            </a:extLst>
          </p:cNvPr>
          <p:cNvSpPr txBox="1"/>
          <p:nvPr/>
        </p:nvSpPr>
        <p:spPr>
          <a:xfrm>
            <a:off x="4086245" y="5222393"/>
            <a:ext cx="4314904" cy="738664"/>
          </a:xfrm>
          <a:prstGeom prst="rect">
            <a:avLst/>
          </a:prstGeom>
          <a:noFill/>
        </p:spPr>
        <p:txBody>
          <a:bodyPr wrap="square" rtlCol="0">
            <a:spAutoFit/>
          </a:bodyPr>
          <a:lstStyle/>
          <a:p>
            <a:pPr marL="285750" indent="-285750">
              <a:buFont typeface="Wingdings" pitchFamily="2" charset="2"/>
              <a:buChar char="ü"/>
            </a:pPr>
            <a:r>
              <a:rPr kumimoji="1" lang="en-US" altLang="ja-JP" sz="1400" dirty="0">
                <a:latin typeface="Meiryo" panose="020B0604030504040204" pitchFamily="34" charset="-128"/>
                <a:ea typeface="Meiryo" panose="020B0604030504040204" pitchFamily="34" charset="-128"/>
              </a:rPr>
              <a:t>1</a:t>
            </a:r>
            <a:r>
              <a:rPr kumimoji="1" lang="ja-JP" altLang="en-US" sz="1400">
                <a:latin typeface="Meiryo" panose="020B0604030504040204" pitchFamily="34" charset="-128"/>
                <a:ea typeface="Meiryo" panose="020B0604030504040204" pitchFamily="34" charset="-128"/>
              </a:rPr>
              <a:t>千量子ビットで</a:t>
            </a:r>
            <a:r>
              <a:rPr kumimoji="1" lang="en-US" altLang="ja-JP" sz="1400" dirty="0">
                <a:latin typeface="Meiryo" panose="020B0604030504040204" pitchFamily="34" charset="-128"/>
                <a:ea typeface="Meiryo" panose="020B0604030504040204" pitchFamily="34" charset="-128"/>
              </a:rPr>
              <a:t>1</a:t>
            </a:r>
            <a:r>
              <a:rPr kumimoji="1" lang="ja-JP" altLang="en-US" sz="1400">
                <a:latin typeface="Meiryo" panose="020B0604030504040204" pitchFamily="34" charset="-128"/>
                <a:ea typeface="Meiryo" panose="020B0604030504040204" pitchFamily="34" charset="-128"/>
              </a:rPr>
              <a:t>論理量子ビットの計算</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en-US" altLang="ja-JP" sz="1400" dirty="0">
                <a:latin typeface="Meiryo" panose="020B0604030504040204" pitchFamily="34" charset="-128"/>
                <a:ea typeface="Meiryo" panose="020B0604030504040204" pitchFamily="34" charset="-128"/>
              </a:rPr>
              <a:t>100</a:t>
            </a:r>
            <a:r>
              <a:rPr lang="ja-JP" altLang="en-US" sz="1400">
                <a:latin typeface="Meiryo" panose="020B0604030504040204" pitchFamily="34" charset="-128"/>
                <a:ea typeface="Meiryo" panose="020B0604030504040204" pitchFamily="34" charset="-128"/>
              </a:rPr>
              <a:t>万</a:t>
            </a:r>
            <a:r>
              <a:rPr kumimoji="1" lang="ja-JP" altLang="en-US" sz="1400">
                <a:latin typeface="Meiryo" panose="020B0604030504040204" pitchFamily="34" charset="-128"/>
                <a:ea typeface="Meiryo" panose="020B0604030504040204" pitchFamily="34" charset="-128"/>
              </a:rPr>
              <a:t>量子ビットで</a:t>
            </a:r>
            <a:r>
              <a:rPr lang="en-US" altLang="ja-JP" sz="1400" dirty="0">
                <a:latin typeface="Meiryo" panose="020B0604030504040204" pitchFamily="34" charset="-128"/>
                <a:ea typeface="Meiryo" panose="020B0604030504040204" pitchFamily="34" charset="-128"/>
              </a:rPr>
              <a:t>1</a:t>
            </a:r>
            <a:r>
              <a:rPr lang="ja-JP" altLang="en-US" sz="1400">
                <a:latin typeface="Meiryo" panose="020B0604030504040204" pitchFamily="34" charset="-128"/>
                <a:ea typeface="Meiryo" panose="020B0604030504040204" pitchFamily="34" charset="-128"/>
              </a:rPr>
              <a:t>千論理</a:t>
            </a:r>
            <a:r>
              <a:rPr kumimoji="1" lang="ja-JP" altLang="en-US" sz="1400">
                <a:latin typeface="Meiryo" panose="020B0604030504040204" pitchFamily="34" charset="-128"/>
                <a:ea typeface="Meiryo" panose="020B0604030504040204" pitchFamily="34" charset="-128"/>
              </a:rPr>
              <a:t>量子ビットの計算</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en-US" altLang="ja-JP" sz="1400" dirty="0">
                <a:latin typeface="Meiryo" panose="020B0604030504040204" pitchFamily="34" charset="-128"/>
                <a:ea typeface="Meiryo" panose="020B0604030504040204" pitchFamily="34" charset="-128"/>
              </a:rPr>
              <a:t>100</a:t>
            </a:r>
            <a:r>
              <a:rPr lang="ja-JP" altLang="en-US" sz="1400">
                <a:latin typeface="Meiryo" panose="020B0604030504040204" pitchFamily="34" charset="-128"/>
                <a:ea typeface="Meiryo" panose="020B0604030504040204" pitchFamily="34" charset="-128"/>
              </a:rPr>
              <a:t>万量子ビット程度が実用ライン</a:t>
            </a:r>
            <a:endParaRPr kumimoji="1" lang="en-US" altLang="ja-JP" sz="1400" dirty="0">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EE138704-E122-92D5-F9E7-3EE491BD5AD2}"/>
              </a:ext>
            </a:extLst>
          </p:cNvPr>
          <p:cNvSpPr txBox="1"/>
          <p:nvPr/>
        </p:nvSpPr>
        <p:spPr>
          <a:xfrm>
            <a:off x="956262" y="3515575"/>
            <a:ext cx="2262158" cy="369332"/>
          </a:xfrm>
          <a:prstGeom prst="rect">
            <a:avLst/>
          </a:prstGeom>
          <a:noFill/>
        </p:spPr>
        <p:txBody>
          <a:bodyPr wrap="none" rtlCol="0">
            <a:spAutoFit/>
          </a:bodyPr>
          <a:lstStyle/>
          <a:p>
            <a:r>
              <a:rPr kumimoji="1" lang="ja-JP" altLang="en-US" b="1">
                <a:solidFill>
                  <a:srgbClr val="0432FF"/>
                </a:solidFill>
                <a:latin typeface="Meiryo" panose="020B0604030504040204" pitchFamily="34" charset="-128"/>
                <a:ea typeface="Meiryo" panose="020B0604030504040204" pitchFamily="34" charset="-128"/>
              </a:rPr>
              <a:t>量子コンピューター</a:t>
            </a:r>
          </a:p>
        </p:txBody>
      </p:sp>
      <p:sp>
        <p:nvSpPr>
          <p:cNvPr id="62" name="テキスト ボックス 61">
            <a:extLst>
              <a:ext uri="{FF2B5EF4-FFF2-40B4-BE49-F238E27FC236}">
                <a16:creationId xmlns:a16="http://schemas.microsoft.com/office/drawing/2014/main" id="{7C677C7E-DC4C-64D9-3240-24D3F335CB64}"/>
              </a:ext>
            </a:extLst>
          </p:cNvPr>
          <p:cNvSpPr txBox="1"/>
          <p:nvPr/>
        </p:nvSpPr>
        <p:spPr>
          <a:xfrm>
            <a:off x="956262" y="1285374"/>
            <a:ext cx="2262158" cy="369332"/>
          </a:xfrm>
          <a:prstGeom prst="rect">
            <a:avLst/>
          </a:prstGeom>
          <a:noFill/>
        </p:spPr>
        <p:txBody>
          <a:bodyPr wrap="none" rtlCol="0">
            <a:spAutoFit/>
          </a:bodyPr>
          <a:lstStyle/>
          <a:p>
            <a:r>
              <a:rPr kumimoji="1" lang="ja-JP" altLang="en-US" b="1">
                <a:solidFill>
                  <a:schemeClr val="accent3">
                    <a:lumMod val="75000"/>
                  </a:schemeClr>
                </a:solidFill>
                <a:latin typeface="Meiryo" panose="020B0604030504040204" pitchFamily="34" charset="-128"/>
                <a:ea typeface="Meiryo" panose="020B0604030504040204" pitchFamily="34" charset="-128"/>
              </a:rPr>
              <a:t>古典コンピューター</a:t>
            </a:r>
          </a:p>
        </p:txBody>
      </p:sp>
      <p:grpSp>
        <p:nvGrpSpPr>
          <p:cNvPr id="22" name="グループ化 21">
            <a:extLst>
              <a:ext uri="{FF2B5EF4-FFF2-40B4-BE49-F238E27FC236}">
                <a16:creationId xmlns:a16="http://schemas.microsoft.com/office/drawing/2014/main" id="{85C7CFBA-45F2-3ACC-EBF0-7840DEDD5E89}"/>
              </a:ext>
            </a:extLst>
          </p:cNvPr>
          <p:cNvGrpSpPr/>
          <p:nvPr/>
        </p:nvGrpSpPr>
        <p:grpSpPr>
          <a:xfrm>
            <a:off x="2279006" y="5097161"/>
            <a:ext cx="1856253" cy="811479"/>
            <a:chOff x="418012" y="4221909"/>
            <a:chExt cx="4515809" cy="1916473"/>
          </a:xfrm>
        </p:grpSpPr>
        <p:grpSp>
          <p:nvGrpSpPr>
            <p:cNvPr id="25" name="グループ化 24">
              <a:extLst>
                <a:ext uri="{FF2B5EF4-FFF2-40B4-BE49-F238E27FC236}">
                  <a16:creationId xmlns:a16="http://schemas.microsoft.com/office/drawing/2014/main" id="{EBDA432B-2297-D485-6C19-BF9488933513}"/>
                </a:ext>
              </a:extLst>
            </p:cNvPr>
            <p:cNvGrpSpPr/>
            <p:nvPr/>
          </p:nvGrpSpPr>
          <p:grpSpPr>
            <a:xfrm>
              <a:off x="665810" y="4221909"/>
              <a:ext cx="4044539" cy="1916473"/>
              <a:chOff x="665810" y="4221909"/>
              <a:chExt cx="4044539" cy="1916473"/>
            </a:xfrm>
          </p:grpSpPr>
          <p:sp>
            <p:nvSpPr>
              <p:cNvPr id="27" name="楕円 6">
                <a:extLst>
                  <a:ext uri="{FF2B5EF4-FFF2-40B4-BE49-F238E27FC236}">
                    <a16:creationId xmlns:a16="http://schemas.microsoft.com/office/drawing/2014/main" id="{4F0467D5-B6C5-D309-2A06-F963563CCBCB}"/>
                  </a:ext>
                </a:extLst>
              </p:cNvPr>
              <p:cNvSpPr/>
              <p:nvPr/>
            </p:nvSpPr>
            <p:spPr>
              <a:xfrm>
                <a:off x="947229" y="4234435"/>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28" name="楕円 6">
                <a:extLst>
                  <a:ext uri="{FF2B5EF4-FFF2-40B4-BE49-F238E27FC236}">
                    <a16:creationId xmlns:a16="http://schemas.microsoft.com/office/drawing/2014/main" id="{56E2AADF-9017-48D9-3064-7BBAA6ECE297}"/>
                  </a:ext>
                </a:extLst>
              </p:cNvPr>
              <p:cNvSpPr/>
              <p:nvPr/>
            </p:nvSpPr>
            <p:spPr>
              <a:xfrm>
                <a:off x="1547745" y="4221909"/>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29" name="楕円 6">
                <a:extLst>
                  <a:ext uri="{FF2B5EF4-FFF2-40B4-BE49-F238E27FC236}">
                    <a16:creationId xmlns:a16="http://schemas.microsoft.com/office/drawing/2014/main" id="{099CF661-428B-996E-099B-4A99E9CE15E3}"/>
                  </a:ext>
                </a:extLst>
              </p:cNvPr>
              <p:cNvSpPr/>
              <p:nvPr/>
            </p:nvSpPr>
            <p:spPr>
              <a:xfrm>
                <a:off x="2123942" y="4234435"/>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30" name="楕円 6">
                <a:extLst>
                  <a:ext uri="{FF2B5EF4-FFF2-40B4-BE49-F238E27FC236}">
                    <a16:creationId xmlns:a16="http://schemas.microsoft.com/office/drawing/2014/main" id="{1EDF2513-E25C-A82C-652F-3B0CF892E623}"/>
                  </a:ext>
                </a:extLst>
              </p:cNvPr>
              <p:cNvSpPr/>
              <p:nvPr/>
            </p:nvSpPr>
            <p:spPr>
              <a:xfrm>
                <a:off x="2724458" y="4221909"/>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31" name="楕円 6">
                <a:extLst>
                  <a:ext uri="{FF2B5EF4-FFF2-40B4-BE49-F238E27FC236}">
                    <a16:creationId xmlns:a16="http://schemas.microsoft.com/office/drawing/2014/main" id="{DEF9639B-D212-8B4A-65D9-277B6E719FB5}"/>
                  </a:ext>
                </a:extLst>
              </p:cNvPr>
              <p:cNvSpPr/>
              <p:nvPr/>
            </p:nvSpPr>
            <p:spPr>
              <a:xfrm>
                <a:off x="3300655" y="4234435"/>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32" name="楕円 6">
                <a:extLst>
                  <a:ext uri="{FF2B5EF4-FFF2-40B4-BE49-F238E27FC236}">
                    <a16:creationId xmlns:a16="http://schemas.microsoft.com/office/drawing/2014/main" id="{30EA1133-DE92-AD0D-C0D4-4337FEE338B0}"/>
                  </a:ext>
                </a:extLst>
              </p:cNvPr>
              <p:cNvSpPr/>
              <p:nvPr/>
            </p:nvSpPr>
            <p:spPr>
              <a:xfrm>
                <a:off x="3901171" y="4233919"/>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33" name="楕円 6">
                <a:extLst>
                  <a:ext uri="{FF2B5EF4-FFF2-40B4-BE49-F238E27FC236}">
                    <a16:creationId xmlns:a16="http://schemas.microsoft.com/office/drawing/2014/main" id="{AE0B5A14-0446-4E91-46F6-56AFF2B43EAE}"/>
                  </a:ext>
                </a:extLst>
              </p:cNvPr>
              <p:cNvSpPr/>
              <p:nvPr/>
            </p:nvSpPr>
            <p:spPr>
              <a:xfrm>
                <a:off x="665810" y="467102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34" name="楕円 6">
                <a:extLst>
                  <a:ext uri="{FF2B5EF4-FFF2-40B4-BE49-F238E27FC236}">
                    <a16:creationId xmlns:a16="http://schemas.microsoft.com/office/drawing/2014/main" id="{31EA4BD8-DF74-1A99-E2DD-7996560F8163}"/>
                  </a:ext>
                </a:extLst>
              </p:cNvPr>
              <p:cNvSpPr/>
              <p:nvPr/>
            </p:nvSpPr>
            <p:spPr>
              <a:xfrm>
                <a:off x="1242007" y="4683548"/>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37" name="楕円 6">
                <a:extLst>
                  <a:ext uri="{FF2B5EF4-FFF2-40B4-BE49-F238E27FC236}">
                    <a16:creationId xmlns:a16="http://schemas.microsoft.com/office/drawing/2014/main" id="{FDA12B2E-BDEC-6DF1-80F9-E47F8497A2EA}"/>
                  </a:ext>
                </a:extLst>
              </p:cNvPr>
              <p:cNvSpPr/>
              <p:nvPr/>
            </p:nvSpPr>
            <p:spPr>
              <a:xfrm>
                <a:off x="1842523" y="467102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40" name="楕円 6">
                <a:extLst>
                  <a:ext uri="{FF2B5EF4-FFF2-40B4-BE49-F238E27FC236}">
                    <a16:creationId xmlns:a16="http://schemas.microsoft.com/office/drawing/2014/main" id="{78655132-A2BF-3778-9467-B29915EAC2E6}"/>
                  </a:ext>
                </a:extLst>
              </p:cNvPr>
              <p:cNvSpPr/>
              <p:nvPr/>
            </p:nvSpPr>
            <p:spPr>
              <a:xfrm>
                <a:off x="2418720" y="4683548"/>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42" name="楕円 6">
                <a:extLst>
                  <a:ext uri="{FF2B5EF4-FFF2-40B4-BE49-F238E27FC236}">
                    <a16:creationId xmlns:a16="http://schemas.microsoft.com/office/drawing/2014/main" id="{664D59F4-3F16-0230-EBE8-D96B30ECD63F}"/>
                  </a:ext>
                </a:extLst>
              </p:cNvPr>
              <p:cNvSpPr/>
              <p:nvPr/>
            </p:nvSpPr>
            <p:spPr>
              <a:xfrm>
                <a:off x="3019236" y="467102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44" name="楕円 6">
                <a:extLst>
                  <a:ext uri="{FF2B5EF4-FFF2-40B4-BE49-F238E27FC236}">
                    <a16:creationId xmlns:a16="http://schemas.microsoft.com/office/drawing/2014/main" id="{94DC9825-0798-8640-03B6-34A07CBC5FD0}"/>
                  </a:ext>
                </a:extLst>
              </p:cNvPr>
              <p:cNvSpPr/>
              <p:nvPr/>
            </p:nvSpPr>
            <p:spPr>
              <a:xfrm>
                <a:off x="3595433" y="4683548"/>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45" name="楕円 6">
                <a:extLst>
                  <a:ext uri="{FF2B5EF4-FFF2-40B4-BE49-F238E27FC236}">
                    <a16:creationId xmlns:a16="http://schemas.microsoft.com/office/drawing/2014/main" id="{0563FED7-1FCC-E519-004B-0369AA9173CB}"/>
                  </a:ext>
                </a:extLst>
              </p:cNvPr>
              <p:cNvSpPr/>
              <p:nvPr/>
            </p:nvSpPr>
            <p:spPr>
              <a:xfrm>
                <a:off x="4195949" y="468303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46" name="楕円 6">
                <a:extLst>
                  <a:ext uri="{FF2B5EF4-FFF2-40B4-BE49-F238E27FC236}">
                    <a16:creationId xmlns:a16="http://schemas.microsoft.com/office/drawing/2014/main" id="{0EF68BD3-01D7-8A82-5554-05983BFF24EE}"/>
                  </a:ext>
                </a:extLst>
              </p:cNvPr>
              <p:cNvSpPr/>
              <p:nvPr/>
            </p:nvSpPr>
            <p:spPr>
              <a:xfrm>
                <a:off x="984807" y="5148835"/>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48" name="楕円 6">
                <a:extLst>
                  <a:ext uri="{FF2B5EF4-FFF2-40B4-BE49-F238E27FC236}">
                    <a16:creationId xmlns:a16="http://schemas.microsoft.com/office/drawing/2014/main" id="{BDE7B210-72B3-39FC-5D3C-8FFD4BAB462B}"/>
                  </a:ext>
                </a:extLst>
              </p:cNvPr>
              <p:cNvSpPr/>
              <p:nvPr/>
            </p:nvSpPr>
            <p:spPr>
              <a:xfrm>
                <a:off x="1585323" y="5136309"/>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49" name="楕円 6">
                <a:extLst>
                  <a:ext uri="{FF2B5EF4-FFF2-40B4-BE49-F238E27FC236}">
                    <a16:creationId xmlns:a16="http://schemas.microsoft.com/office/drawing/2014/main" id="{DBF75704-C46A-144A-2565-56B0B807466F}"/>
                  </a:ext>
                </a:extLst>
              </p:cNvPr>
              <p:cNvSpPr/>
              <p:nvPr/>
            </p:nvSpPr>
            <p:spPr>
              <a:xfrm>
                <a:off x="2161520" y="5148835"/>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51" name="楕円 6">
                <a:extLst>
                  <a:ext uri="{FF2B5EF4-FFF2-40B4-BE49-F238E27FC236}">
                    <a16:creationId xmlns:a16="http://schemas.microsoft.com/office/drawing/2014/main" id="{F565BA41-B55D-9BD7-84FE-4673749F7367}"/>
                  </a:ext>
                </a:extLst>
              </p:cNvPr>
              <p:cNvSpPr/>
              <p:nvPr/>
            </p:nvSpPr>
            <p:spPr>
              <a:xfrm>
                <a:off x="2762036" y="5136309"/>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55" name="楕円 6">
                <a:extLst>
                  <a:ext uri="{FF2B5EF4-FFF2-40B4-BE49-F238E27FC236}">
                    <a16:creationId xmlns:a16="http://schemas.microsoft.com/office/drawing/2014/main" id="{6FECFAD4-02AE-2F12-451C-19DEDCE97A27}"/>
                  </a:ext>
                </a:extLst>
              </p:cNvPr>
              <p:cNvSpPr/>
              <p:nvPr/>
            </p:nvSpPr>
            <p:spPr>
              <a:xfrm>
                <a:off x="3338233" y="5148835"/>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63" name="楕円 6">
                <a:extLst>
                  <a:ext uri="{FF2B5EF4-FFF2-40B4-BE49-F238E27FC236}">
                    <a16:creationId xmlns:a16="http://schemas.microsoft.com/office/drawing/2014/main" id="{9A7AC2CD-0809-8D09-4617-17B515EFB541}"/>
                  </a:ext>
                </a:extLst>
              </p:cNvPr>
              <p:cNvSpPr/>
              <p:nvPr/>
            </p:nvSpPr>
            <p:spPr>
              <a:xfrm>
                <a:off x="3938749" y="5148319"/>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64" name="楕円 6">
                <a:extLst>
                  <a:ext uri="{FF2B5EF4-FFF2-40B4-BE49-F238E27FC236}">
                    <a16:creationId xmlns:a16="http://schemas.microsoft.com/office/drawing/2014/main" id="{2103A851-7B62-70A1-4338-29A8D93E1A34}"/>
                  </a:ext>
                </a:extLst>
              </p:cNvPr>
              <p:cNvSpPr/>
              <p:nvPr/>
            </p:nvSpPr>
            <p:spPr>
              <a:xfrm>
                <a:off x="665810" y="5611456"/>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65" name="楕円 6">
                <a:extLst>
                  <a:ext uri="{FF2B5EF4-FFF2-40B4-BE49-F238E27FC236}">
                    <a16:creationId xmlns:a16="http://schemas.microsoft.com/office/drawing/2014/main" id="{166F3D10-2054-C6F5-0F81-A2C80ECB14FD}"/>
                  </a:ext>
                </a:extLst>
              </p:cNvPr>
              <p:cNvSpPr/>
              <p:nvPr/>
            </p:nvSpPr>
            <p:spPr>
              <a:xfrm>
                <a:off x="1242007" y="562398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66" name="楕円 6">
                <a:extLst>
                  <a:ext uri="{FF2B5EF4-FFF2-40B4-BE49-F238E27FC236}">
                    <a16:creationId xmlns:a16="http://schemas.microsoft.com/office/drawing/2014/main" id="{CF9177B3-13E1-5D6F-1376-E8EAB5690707}"/>
                  </a:ext>
                </a:extLst>
              </p:cNvPr>
              <p:cNvSpPr/>
              <p:nvPr/>
            </p:nvSpPr>
            <p:spPr>
              <a:xfrm>
                <a:off x="1842523" y="5611456"/>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67" name="楕円 6">
                <a:extLst>
                  <a:ext uri="{FF2B5EF4-FFF2-40B4-BE49-F238E27FC236}">
                    <a16:creationId xmlns:a16="http://schemas.microsoft.com/office/drawing/2014/main" id="{73691EE9-2620-00EF-0719-A1D5DA5423C8}"/>
                  </a:ext>
                </a:extLst>
              </p:cNvPr>
              <p:cNvSpPr/>
              <p:nvPr/>
            </p:nvSpPr>
            <p:spPr>
              <a:xfrm>
                <a:off x="2418720" y="562398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68" name="楕円 6">
                <a:extLst>
                  <a:ext uri="{FF2B5EF4-FFF2-40B4-BE49-F238E27FC236}">
                    <a16:creationId xmlns:a16="http://schemas.microsoft.com/office/drawing/2014/main" id="{FFC78929-48A6-BD73-D5F8-FEF7A369130C}"/>
                  </a:ext>
                </a:extLst>
              </p:cNvPr>
              <p:cNvSpPr/>
              <p:nvPr/>
            </p:nvSpPr>
            <p:spPr>
              <a:xfrm>
                <a:off x="3019236" y="5611456"/>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69" name="楕円 6">
                <a:extLst>
                  <a:ext uri="{FF2B5EF4-FFF2-40B4-BE49-F238E27FC236}">
                    <a16:creationId xmlns:a16="http://schemas.microsoft.com/office/drawing/2014/main" id="{74C69D34-5634-573B-731E-71CA981E92F8}"/>
                  </a:ext>
                </a:extLst>
              </p:cNvPr>
              <p:cNvSpPr/>
              <p:nvPr/>
            </p:nvSpPr>
            <p:spPr>
              <a:xfrm>
                <a:off x="3595433" y="5623982"/>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sp>
            <p:nvSpPr>
              <p:cNvPr id="70" name="楕円 6">
                <a:extLst>
                  <a:ext uri="{FF2B5EF4-FFF2-40B4-BE49-F238E27FC236}">
                    <a16:creationId xmlns:a16="http://schemas.microsoft.com/office/drawing/2014/main" id="{511675AE-8E0C-209D-219D-0051AE352195}"/>
                  </a:ext>
                </a:extLst>
              </p:cNvPr>
              <p:cNvSpPr/>
              <p:nvPr/>
            </p:nvSpPr>
            <p:spPr>
              <a:xfrm>
                <a:off x="4195949" y="5623466"/>
                <a:ext cx="514400" cy="514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j-lt"/>
                  <a:ea typeface="+mj-ea"/>
                  <a:cs typeface="ＭＳ Ｐゴシック"/>
                </a:endParaRPr>
              </a:p>
            </p:txBody>
          </p:sp>
        </p:grpSp>
        <p:sp>
          <p:nvSpPr>
            <p:cNvPr id="26" name="テキスト ボックス 25">
              <a:extLst>
                <a:ext uri="{FF2B5EF4-FFF2-40B4-BE49-F238E27FC236}">
                  <a16:creationId xmlns:a16="http://schemas.microsoft.com/office/drawing/2014/main" id="{CFCCC1E6-74C9-295D-2127-A4BF3848D19D}"/>
                </a:ext>
              </a:extLst>
            </p:cNvPr>
            <p:cNvSpPr txBox="1"/>
            <p:nvPr/>
          </p:nvSpPr>
          <p:spPr>
            <a:xfrm>
              <a:off x="418012" y="4592339"/>
              <a:ext cx="4515809" cy="1313773"/>
            </a:xfrm>
            <a:prstGeom prst="rect">
              <a:avLst/>
            </a:prstGeom>
            <a:noFill/>
          </p:spPr>
          <p:txBody>
            <a:bodyPr wrap="square" rtlCol="0">
              <a:spAutoFit/>
            </a:bodyPr>
            <a:lstStyle/>
            <a:p>
              <a:pPr algn="ctr"/>
              <a:r>
                <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1Qubit</a:t>
              </a:r>
              <a:r>
                <a:rPr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ごとに</a:t>
              </a:r>
              <a:endPar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1000Qubit</a:t>
              </a:r>
              <a:r>
                <a:rPr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で冗長化し</a:t>
              </a:r>
              <a:endPar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エラーを訂正する</a:t>
              </a:r>
              <a:endParaRPr kumimoji="1" lang="ja-JP" altLang="en-US"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71" name="楕円 7">
            <a:extLst>
              <a:ext uri="{FF2B5EF4-FFF2-40B4-BE49-F238E27FC236}">
                <a16:creationId xmlns:a16="http://schemas.microsoft.com/office/drawing/2014/main" id="{85BA76C0-29BA-8EA8-8D80-A08285AD3F02}"/>
              </a:ext>
            </a:extLst>
          </p:cNvPr>
          <p:cNvSpPr/>
          <p:nvPr/>
        </p:nvSpPr>
        <p:spPr>
          <a:xfrm>
            <a:off x="1340299" y="5341299"/>
            <a:ext cx="414730" cy="414730"/>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a:solidFill>
                  <a:srgbClr val="FFFFFF"/>
                </a:solidFill>
                <a:latin typeface="+mj-lt"/>
                <a:ea typeface="+mj-ea"/>
                <a:cs typeface="ＭＳ Ｐゴシック"/>
              </a:rPr>
              <a:t>0</a:t>
            </a:r>
            <a:endParaRPr kumimoji="1" lang="ja-JP" altLang="en-US" sz="2000">
              <a:solidFill>
                <a:srgbClr val="FFFFFF"/>
              </a:solidFill>
              <a:latin typeface="+mj-lt"/>
              <a:ea typeface="+mj-ea"/>
              <a:cs typeface="ＭＳ Ｐゴシック"/>
            </a:endParaRPr>
          </a:p>
        </p:txBody>
      </p:sp>
      <p:sp>
        <p:nvSpPr>
          <p:cNvPr id="72" name="楕円 6">
            <a:extLst>
              <a:ext uri="{FF2B5EF4-FFF2-40B4-BE49-F238E27FC236}">
                <a16:creationId xmlns:a16="http://schemas.microsoft.com/office/drawing/2014/main" id="{B36B253A-03A5-549A-6981-279A253D8DFF}"/>
              </a:ext>
            </a:extLst>
          </p:cNvPr>
          <p:cNvSpPr/>
          <p:nvPr/>
        </p:nvSpPr>
        <p:spPr>
          <a:xfrm>
            <a:off x="1340299" y="5347920"/>
            <a:ext cx="414730" cy="41473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j-lt"/>
                <a:ea typeface="+mj-ea"/>
                <a:cs typeface="ＭＳ Ｐゴシック"/>
              </a:rPr>
              <a:t>1</a:t>
            </a:r>
            <a:endParaRPr kumimoji="1" lang="ja-JP" altLang="en-US" sz="2000" dirty="0">
              <a:solidFill>
                <a:srgbClr val="FFFFFF"/>
              </a:solidFill>
              <a:latin typeface="+mj-lt"/>
              <a:ea typeface="+mj-ea"/>
              <a:cs typeface="ＭＳ Ｐゴシック"/>
            </a:endParaRPr>
          </a:p>
        </p:txBody>
      </p:sp>
      <p:sp>
        <p:nvSpPr>
          <p:cNvPr id="73" name="加算記号 72">
            <a:extLst>
              <a:ext uri="{FF2B5EF4-FFF2-40B4-BE49-F238E27FC236}">
                <a16:creationId xmlns:a16="http://schemas.microsoft.com/office/drawing/2014/main" id="{FE8DD737-DE69-A102-71C0-880891D7E009}"/>
              </a:ext>
            </a:extLst>
          </p:cNvPr>
          <p:cNvSpPr/>
          <p:nvPr/>
        </p:nvSpPr>
        <p:spPr>
          <a:xfrm>
            <a:off x="1911770" y="5314690"/>
            <a:ext cx="390445" cy="413090"/>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65450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repeatCount="indefinite"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BB2E03-A309-E4CC-B693-ABE1A9C9BF09}"/>
              </a:ext>
            </a:extLst>
          </p:cNvPr>
          <p:cNvSpPr>
            <a:spLocks noGrp="1"/>
          </p:cNvSpPr>
          <p:nvPr>
            <p:ph type="title"/>
          </p:nvPr>
        </p:nvSpPr>
        <p:spPr/>
        <p:txBody>
          <a:bodyPr/>
          <a:lstStyle/>
          <a:p>
            <a:r>
              <a:rPr kumimoji="1" lang="ja-JP" altLang="en-US"/>
              <a:t>汎用量子コンピューター開発のロードマップ</a:t>
            </a:r>
          </a:p>
        </p:txBody>
      </p:sp>
      <p:sp>
        <p:nvSpPr>
          <p:cNvPr id="3" name="スライド番号プレースホルダー 2">
            <a:extLst>
              <a:ext uri="{FF2B5EF4-FFF2-40B4-BE49-F238E27FC236}">
                <a16:creationId xmlns:a16="http://schemas.microsoft.com/office/drawing/2014/main" id="{66EEB179-F358-B58D-B9CF-E8562D3366C5}"/>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55</a:t>
            </a:fld>
            <a:endParaRPr kumimoji="1" lang="ja-JP" altLang="en-US"/>
          </a:p>
        </p:txBody>
      </p:sp>
      <p:sp>
        <p:nvSpPr>
          <p:cNvPr id="4" name="テキスト ボックス 3">
            <a:extLst>
              <a:ext uri="{FF2B5EF4-FFF2-40B4-BE49-F238E27FC236}">
                <a16:creationId xmlns:a16="http://schemas.microsoft.com/office/drawing/2014/main" id="{C43E7E15-21D8-D676-0FFB-82EB380BB41B}"/>
              </a:ext>
            </a:extLst>
          </p:cNvPr>
          <p:cNvSpPr txBox="1"/>
          <p:nvPr/>
        </p:nvSpPr>
        <p:spPr>
          <a:xfrm>
            <a:off x="253429" y="1059073"/>
            <a:ext cx="530915" cy="400110"/>
          </a:xfrm>
          <a:prstGeom prst="rect">
            <a:avLst/>
          </a:prstGeom>
          <a:noFill/>
        </p:spPr>
        <p:txBody>
          <a:bodyPr wrap="none" rtlCol="0">
            <a:spAutoFit/>
          </a:bodyPr>
          <a:lstStyle/>
          <a:p>
            <a:r>
              <a:rPr kumimoji="1" lang="en-US" altLang="ja-JP" sz="2000" dirty="0"/>
              <a:t>10</a:t>
            </a:r>
            <a:r>
              <a:rPr kumimoji="1" lang="en-US" altLang="ja-JP" sz="2000" baseline="30000" dirty="0"/>
              <a:t>8</a:t>
            </a:r>
            <a:endParaRPr kumimoji="1" lang="ja-JP" altLang="en-US" sz="2000" baseline="30000"/>
          </a:p>
        </p:txBody>
      </p:sp>
      <p:sp>
        <p:nvSpPr>
          <p:cNvPr id="5" name="テキスト ボックス 4">
            <a:extLst>
              <a:ext uri="{FF2B5EF4-FFF2-40B4-BE49-F238E27FC236}">
                <a16:creationId xmlns:a16="http://schemas.microsoft.com/office/drawing/2014/main" id="{358B7274-2E2F-194C-21AF-21C38F4D7E7C}"/>
              </a:ext>
            </a:extLst>
          </p:cNvPr>
          <p:cNvSpPr txBox="1"/>
          <p:nvPr/>
        </p:nvSpPr>
        <p:spPr>
          <a:xfrm>
            <a:off x="252475" y="1578644"/>
            <a:ext cx="530915" cy="400110"/>
          </a:xfrm>
          <a:prstGeom prst="rect">
            <a:avLst/>
          </a:prstGeom>
          <a:noFill/>
        </p:spPr>
        <p:txBody>
          <a:bodyPr wrap="none" rtlCol="0">
            <a:spAutoFit/>
          </a:bodyPr>
          <a:lstStyle/>
          <a:p>
            <a:r>
              <a:rPr kumimoji="1" lang="en-US" altLang="ja-JP" sz="2000" dirty="0"/>
              <a:t>10</a:t>
            </a:r>
            <a:r>
              <a:rPr lang="en-US" altLang="ja-JP" sz="2000" baseline="30000" dirty="0"/>
              <a:t>7</a:t>
            </a:r>
            <a:endParaRPr kumimoji="1" lang="ja-JP" altLang="en-US" sz="2000" baseline="30000"/>
          </a:p>
        </p:txBody>
      </p:sp>
      <p:sp>
        <p:nvSpPr>
          <p:cNvPr id="6" name="テキスト ボックス 5">
            <a:extLst>
              <a:ext uri="{FF2B5EF4-FFF2-40B4-BE49-F238E27FC236}">
                <a16:creationId xmlns:a16="http://schemas.microsoft.com/office/drawing/2014/main" id="{26F3DF94-3BC0-D3A1-48B6-8BF292715B72}"/>
              </a:ext>
            </a:extLst>
          </p:cNvPr>
          <p:cNvSpPr txBox="1"/>
          <p:nvPr/>
        </p:nvSpPr>
        <p:spPr>
          <a:xfrm>
            <a:off x="253429" y="2117544"/>
            <a:ext cx="530915" cy="400110"/>
          </a:xfrm>
          <a:prstGeom prst="rect">
            <a:avLst/>
          </a:prstGeom>
          <a:noFill/>
        </p:spPr>
        <p:txBody>
          <a:bodyPr wrap="none" rtlCol="0">
            <a:spAutoFit/>
          </a:bodyPr>
          <a:lstStyle/>
          <a:p>
            <a:r>
              <a:rPr kumimoji="1" lang="en-US" altLang="ja-JP" sz="2000" dirty="0"/>
              <a:t>10</a:t>
            </a:r>
            <a:r>
              <a:rPr kumimoji="1" lang="en-US" altLang="ja-JP" sz="2000" baseline="30000" dirty="0"/>
              <a:t>6</a:t>
            </a:r>
            <a:endParaRPr kumimoji="1" lang="ja-JP" altLang="en-US" sz="2000" baseline="30000"/>
          </a:p>
        </p:txBody>
      </p:sp>
      <p:sp>
        <p:nvSpPr>
          <p:cNvPr id="7" name="テキスト ボックス 6">
            <a:extLst>
              <a:ext uri="{FF2B5EF4-FFF2-40B4-BE49-F238E27FC236}">
                <a16:creationId xmlns:a16="http://schemas.microsoft.com/office/drawing/2014/main" id="{8469138C-2FB7-5866-D548-01E4546EAC88}"/>
              </a:ext>
            </a:extLst>
          </p:cNvPr>
          <p:cNvSpPr txBox="1"/>
          <p:nvPr/>
        </p:nvSpPr>
        <p:spPr>
          <a:xfrm>
            <a:off x="252475" y="2635810"/>
            <a:ext cx="530915" cy="400110"/>
          </a:xfrm>
          <a:prstGeom prst="rect">
            <a:avLst/>
          </a:prstGeom>
          <a:noFill/>
        </p:spPr>
        <p:txBody>
          <a:bodyPr wrap="none" rtlCol="0">
            <a:spAutoFit/>
          </a:bodyPr>
          <a:lstStyle/>
          <a:p>
            <a:r>
              <a:rPr kumimoji="1" lang="en-US" altLang="ja-JP" sz="2000" dirty="0"/>
              <a:t>10</a:t>
            </a:r>
            <a:r>
              <a:rPr lang="en-US" altLang="ja-JP" sz="2000" baseline="30000" dirty="0"/>
              <a:t>5</a:t>
            </a:r>
            <a:endParaRPr kumimoji="1" lang="ja-JP" altLang="en-US" sz="2000" baseline="30000"/>
          </a:p>
        </p:txBody>
      </p:sp>
      <p:sp>
        <p:nvSpPr>
          <p:cNvPr id="8" name="テキスト ボックス 7">
            <a:extLst>
              <a:ext uri="{FF2B5EF4-FFF2-40B4-BE49-F238E27FC236}">
                <a16:creationId xmlns:a16="http://schemas.microsoft.com/office/drawing/2014/main" id="{4C44899B-B8A4-17F0-7EFA-0E16CC70DB84}"/>
              </a:ext>
            </a:extLst>
          </p:cNvPr>
          <p:cNvSpPr txBox="1"/>
          <p:nvPr/>
        </p:nvSpPr>
        <p:spPr>
          <a:xfrm>
            <a:off x="252475" y="3168445"/>
            <a:ext cx="530915" cy="400110"/>
          </a:xfrm>
          <a:prstGeom prst="rect">
            <a:avLst/>
          </a:prstGeom>
          <a:noFill/>
        </p:spPr>
        <p:txBody>
          <a:bodyPr wrap="none" rtlCol="0">
            <a:spAutoFit/>
          </a:bodyPr>
          <a:lstStyle/>
          <a:p>
            <a:r>
              <a:rPr kumimoji="1" lang="en-US" altLang="ja-JP" sz="2000" dirty="0"/>
              <a:t>10</a:t>
            </a:r>
            <a:r>
              <a:rPr kumimoji="1" lang="en-US" altLang="ja-JP" sz="2000" baseline="30000" dirty="0"/>
              <a:t>4</a:t>
            </a:r>
            <a:endParaRPr kumimoji="1" lang="ja-JP" altLang="en-US" sz="2000" baseline="30000"/>
          </a:p>
        </p:txBody>
      </p:sp>
      <p:sp>
        <p:nvSpPr>
          <p:cNvPr id="9" name="テキスト ボックス 8">
            <a:extLst>
              <a:ext uri="{FF2B5EF4-FFF2-40B4-BE49-F238E27FC236}">
                <a16:creationId xmlns:a16="http://schemas.microsoft.com/office/drawing/2014/main" id="{B31B6ABF-47ED-E110-F779-4EE0F85C102F}"/>
              </a:ext>
            </a:extLst>
          </p:cNvPr>
          <p:cNvSpPr txBox="1"/>
          <p:nvPr/>
        </p:nvSpPr>
        <p:spPr>
          <a:xfrm>
            <a:off x="251521" y="3683133"/>
            <a:ext cx="530915" cy="400110"/>
          </a:xfrm>
          <a:prstGeom prst="rect">
            <a:avLst/>
          </a:prstGeom>
          <a:noFill/>
        </p:spPr>
        <p:txBody>
          <a:bodyPr wrap="none" rtlCol="0">
            <a:spAutoFit/>
          </a:bodyPr>
          <a:lstStyle/>
          <a:p>
            <a:r>
              <a:rPr kumimoji="1" lang="en-US" altLang="ja-JP" sz="2000" dirty="0"/>
              <a:t>10</a:t>
            </a:r>
            <a:r>
              <a:rPr kumimoji="1" lang="en-US" altLang="ja-JP" sz="2000" baseline="30000" dirty="0"/>
              <a:t>3</a:t>
            </a:r>
            <a:endParaRPr kumimoji="1" lang="ja-JP" altLang="en-US" sz="2000" baseline="30000"/>
          </a:p>
        </p:txBody>
      </p:sp>
      <p:sp>
        <p:nvSpPr>
          <p:cNvPr id="10" name="テキスト ボックス 9">
            <a:extLst>
              <a:ext uri="{FF2B5EF4-FFF2-40B4-BE49-F238E27FC236}">
                <a16:creationId xmlns:a16="http://schemas.microsoft.com/office/drawing/2014/main" id="{FE5FCF56-FE80-C1AF-8AAD-A37D2AEB6AEB}"/>
              </a:ext>
            </a:extLst>
          </p:cNvPr>
          <p:cNvSpPr txBox="1"/>
          <p:nvPr/>
        </p:nvSpPr>
        <p:spPr>
          <a:xfrm>
            <a:off x="251520" y="4218331"/>
            <a:ext cx="530915" cy="400110"/>
          </a:xfrm>
          <a:prstGeom prst="rect">
            <a:avLst/>
          </a:prstGeom>
          <a:noFill/>
        </p:spPr>
        <p:txBody>
          <a:bodyPr wrap="none" rtlCol="0">
            <a:spAutoFit/>
          </a:bodyPr>
          <a:lstStyle/>
          <a:p>
            <a:r>
              <a:rPr kumimoji="1" lang="en-US" altLang="ja-JP" sz="2000" dirty="0"/>
              <a:t>10</a:t>
            </a:r>
            <a:r>
              <a:rPr lang="en-US" altLang="ja-JP" sz="2000" baseline="30000" dirty="0"/>
              <a:t>2</a:t>
            </a:r>
            <a:endParaRPr kumimoji="1" lang="ja-JP" altLang="en-US" sz="2000" baseline="30000"/>
          </a:p>
        </p:txBody>
      </p:sp>
      <p:sp>
        <p:nvSpPr>
          <p:cNvPr id="11" name="テキスト ボックス 10">
            <a:extLst>
              <a:ext uri="{FF2B5EF4-FFF2-40B4-BE49-F238E27FC236}">
                <a16:creationId xmlns:a16="http://schemas.microsoft.com/office/drawing/2014/main" id="{2B6D4064-6A64-7E35-A537-5DF7440FD0D8}"/>
              </a:ext>
            </a:extLst>
          </p:cNvPr>
          <p:cNvSpPr txBox="1"/>
          <p:nvPr/>
        </p:nvSpPr>
        <p:spPr>
          <a:xfrm>
            <a:off x="251520" y="4740255"/>
            <a:ext cx="444352" cy="400110"/>
          </a:xfrm>
          <a:prstGeom prst="rect">
            <a:avLst/>
          </a:prstGeom>
          <a:noFill/>
        </p:spPr>
        <p:txBody>
          <a:bodyPr wrap="none" rtlCol="0">
            <a:spAutoFit/>
          </a:bodyPr>
          <a:lstStyle/>
          <a:p>
            <a:r>
              <a:rPr kumimoji="1" lang="en-US" altLang="ja-JP" sz="2000" dirty="0"/>
              <a:t>10</a:t>
            </a:r>
            <a:endParaRPr kumimoji="1" lang="ja-JP" altLang="en-US" sz="2000" baseline="30000"/>
          </a:p>
        </p:txBody>
      </p:sp>
      <p:sp>
        <p:nvSpPr>
          <p:cNvPr id="12" name="テキスト ボックス 11">
            <a:extLst>
              <a:ext uri="{FF2B5EF4-FFF2-40B4-BE49-F238E27FC236}">
                <a16:creationId xmlns:a16="http://schemas.microsoft.com/office/drawing/2014/main" id="{A9649700-796C-B19E-0CC9-21E3A00703C9}"/>
              </a:ext>
            </a:extLst>
          </p:cNvPr>
          <p:cNvSpPr txBox="1"/>
          <p:nvPr/>
        </p:nvSpPr>
        <p:spPr>
          <a:xfrm>
            <a:off x="381362" y="5263874"/>
            <a:ext cx="314510" cy="400110"/>
          </a:xfrm>
          <a:prstGeom prst="rect">
            <a:avLst/>
          </a:prstGeom>
          <a:noFill/>
        </p:spPr>
        <p:txBody>
          <a:bodyPr wrap="none" rtlCol="0">
            <a:spAutoFit/>
          </a:bodyPr>
          <a:lstStyle/>
          <a:p>
            <a:r>
              <a:rPr kumimoji="1" lang="en-US" altLang="ja-JP" sz="2000" dirty="0"/>
              <a:t>1</a:t>
            </a:r>
            <a:endParaRPr kumimoji="1" lang="ja-JP" altLang="en-US" sz="2000" baseline="30000"/>
          </a:p>
        </p:txBody>
      </p:sp>
      <p:sp>
        <p:nvSpPr>
          <p:cNvPr id="13" name="正方形/長方形 12">
            <a:extLst>
              <a:ext uri="{FF2B5EF4-FFF2-40B4-BE49-F238E27FC236}">
                <a16:creationId xmlns:a16="http://schemas.microsoft.com/office/drawing/2014/main" id="{AF2F4D4F-724B-C56A-571D-A10BAA38C1E7}"/>
              </a:ext>
            </a:extLst>
          </p:cNvPr>
          <p:cNvSpPr/>
          <p:nvPr/>
        </p:nvSpPr>
        <p:spPr>
          <a:xfrm>
            <a:off x="784343" y="1257664"/>
            <a:ext cx="7803589" cy="529491"/>
          </a:xfrm>
          <a:prstGeom prst="rect">
            <a:avLst/>
          </a:prstGeom>
          <a:solidFill>
            <a:schemeClr val="accent5">
              <a:lumMod val="20000"/>
              <a:lumOff val="80000"/>
            </a:schemeClr>
          </a:solidFill>
          <a:ln w="6350">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3709898D-0B0A-3214-7C01-C2D1D8188BD8}"/>
              </a:ext>
            </a:extLst>
          </p:cNvPr>
          <p:cNvSpPr/>
          <p:nvPr/>
        </p:nvSpPr>
        <p:spPr>
          <a:xfrm>
            <a:off x="785297" y="1785459"/>
            <a:ext cx="7803589" cy="529491"/>
          </a:xfrm>
          <a:prstGeom prst="rect">
            <a:avLst/>
          </a:prstGeom>
          <a:solidFill>
            <a:schemeClr val="accent5">
              <a:lumMod val="20000"/>
              <a:lumOff val="80000"/>
            </a:schemeClr>
          </a:solidFill>
          <a:ln w="6350">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B1CBE5DE-31BA-4E4F-D787-70B8D61732DB}"/>
              </a:ext>
            </a:extLst>
          </p:cNvPr>
          <p:cNvSpPr/>
          <p:nvPr/>
        </p:nvSpPr>
        <p:spPr>
          <a:xfrm>
            <a:off x="784343" y="2309078"/>
            <a:ext cx="7803589" cy="529491"/>
          </a:xfrm>
          <a:prstGeom prst="rect">
            <a:avLst/>
          </a:prstGeom>
          <a:solidFill>
            <a:schemeClr val="accent3">
              <a:lumMod val="20000"/>
              <a:lumOff val="80000"/>
            </a:schemeClr>
          </a:solidFill>
          <a:ln w="6350">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4CA988BC-F5AC-D222-FDB6-C30FB2C74670}"/>
              </a:ext>
            </a:extLst>
          </p:cNvPr>
          <p:cNvSpPr/>
          <p:nvPr/>
        </p:nvSpPr>
        <p:spPr>
          <a:xfrm>
            <a:off x="783389" y="2837481"/>
            <a:ext cx="7803589" cy="529491"/>
          </a:xfrm>
          <a:prstGeom prst="rect">
            <a:avLst/>
          </a:prstGeom>
          <a:solidFill>
            <a:schemeClr val="accent3">
              <a:lumMod val="20000"/>
              <a:lumOff val="80000"/>
            </a:schemeClr>
          </a:solidFill>
          <a:ln w="6350">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088B5483-488F-AD6F-7CB0-DC5456E6F6C9}"/>
              </a:ext>
            </a:extLst>
          </p:cNvPr>
          <p:cNvSpPr/>
          <p:nvPr/>
        </p:nvSpPr>
        <p:spPr>
          <a:xfrm>
            <a:off x="784343" y="3365276"/>
            <a:ext cx="7803589" cy="529491"/>
          </a:xfrm>
          <a:prstGeom prst="rect">
            <a:avLst/>
          </a:prstGeom>
          <a:solidFill>
            <a:schemeClr val="accent3">
              <a:lumMod val="20000"/>
              <a:lumOff val="80000"/>
            </a:schemeClr>
          </a:solidFill>
          <a:ln w="6350">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CCC193C5-124C-2C20-FC5F-6A24F27314FA}"/>
              </a:ext>
            </a:extLst>
          </p:cNvPr>
          <p:cNvSpPr/>
          <p:nvPr/>
        </p:nvSpPr>
        <p:spPr>
          <a:xfrm>
            <a:off x="783389" y="3888895"/>
            <a:ext cx="7803589" cy="529491"/>
          </a:xfrm>
          <a:prstGeom prst="rect">
            <a:avLst/>
          </a:prstGeom>
          <a:solidFill>
            <a:schemeClr val="accent3">
              <a:lumMod val="20000"/>
              <a:lumOff val="80000"/>
            </a:schemeClr>
          </a:solidFill>
          <a:ln w="6350">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0BFA748F-6693-81C1-3618-DE011AFEC850}"/>
              </a:ext>
            </a:extLst>
          </p:cNvPr>
          <p:cNvSpPr/>
          <p:nvPr/>
        </p:nvSpPr>
        <p:spPr>
          <a:xfrm>
            <a:off x="783389" y="4412515"/>
            <a:ext cx="7803589" cy="529491"/>
          </a:xfrm>
          <a:prstGeom prst="rect">
            <a:avLst/>
          </a:prstGeom>
          <a:solidFill>
            <a:schemeClr val="accent2">
              <a:lumMod val="20000"/>
              <a:lumOff val="80000"/>
            </a:schemeClr>
          </a:solidFill>
          <a:ln w="6350">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139FEBDB-693C-8E34-7E5D-6985656BA18D}"/>
              </a:ext>
            </a:extLst>
          </p:cNvPr>
          <p:cNvSpPr/>
          <p:nvPr/>
        </p:nvSpPr>
        <p:spPr>
          <a:xfrm>
            <a:off x="784343" y="4940310"/>
            <a:ext cx="7803589" cy="529491"/>
          </a:xfrm>
          <a:prstGeom prst="rect">
            <a:avLst/>
          </a:prstGeom>
          <a:solidFill>
            <a:schemeClr val="accent2">
              <a:lumMod val="20000"/>
              <a:lumOff val="80000"/>
            </a:schemeClr>
          </a:solidFill>
          <a:ln w="6350">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 name="直線コネクタ 23">
            <a:extLst>
              <a:ext uri="{FF2B5EF4-FFF2-40B4-BE49-F238E27FC236}">
                <a16:creationId xmlns:a16="http://schemas.microsoft.com/office/drawing/2014/main" id="{18F807AB-E0E3-5315-5C2F-E2647DD92C8E}"/>
              </a:ext>
            </a:extLst>
          </p:cNvPr>
          <p:cNvCxnSpPr>
            <a:cxnSpLocks/>
          </p:cNvCxnSpPr>
          <p:nvPr/>
        </p:nvCxnSpPr>
        <p:spPr>
          <a:xfrm>
            <a:off x="1344060" y="1257664"/>
            <a:ext cx="0" cy="4206265"/>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354D6C47-34C2-2674-8C53-AE50FAE4B218}"/>
              </a:ext>
            </a:extLst>
          </p:cNvPr>
          <p:cNvCxnSpPr>
            <a:cxnSpLocks/>
          </p:cNvCxnSpPr>
          <p:nvPr/>
        </p:nvCxnSpPr>
        <p:spPr>
          <a:xfrm>
            <a:off x="1900914" y="1257664"/>
            <a:ext cx="0" cy="4206265"/>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直線コネクタ 41">
            <a:extLst>
              <a:ext uri="{FF2B5EF4-FFF2-40B4-BE49-F238E27FC236}">
                <a16:creationId xmlns:a16="http://schemas.microsoft.com/office/drawing/2014/main" id="{BF59B8CE-3698-6993-E4B6-E64FB43DC5E0}"/>
              </a:ext>
            </a:extLst>
          </p:cNvPr>
          <p:cNvCxnSpPr>
            <a:cxnSpLocks/>
          </p:cNvCxnSpPr>
          <p:nvPr/>
        </p:nvCxnSpPr>
        <p:spPr>
          <a:xfrm>
            <a:off x="2459445" y="1257664"/>
            <a:ext cx="0" cy="4206265"/>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直線コネクタ 42">
            <a:extLst>
              <a:ext uri="{FF2B5EF4-FFF2-40B4-BE49-F238E27FC236}">
                <a16:creationId xmlns:a16="http://schemas.microsoft.com/office/drawing/2014/main" id="{0DF66F5A-DE0C-8034-2F72-8F8616732CF2}"/>
              </a:ext>
            </a:extLst>
          </p:cNvPr>
          <p:cNvCxnSpPr>
            <a:cxnSpLocks/>
          </p:cNvCxnSpPr>
          <p:nvPr/>
        </p:nvCxnSpPr>
        <p:spPr>
          <a:xfrm>
            <a:off x="3016299" y="1257664"/>
            <a:ext cx="0" cy="4206265"/>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直線コネクタ 43">
            <a:extLst>
              <a:ext uri="{FF2B5EF4-FFF2-40B4-BE49-F238E27FC236}">
                <a16:creationId xmlns:a16="http://schemas.microsoft.com/office/drawing/2014/main" id="{038B3B48-B836-FE8C-E734-3F96B48A5B3C}"/>
              </a:ext>
            </a:extLst>
          </p:cNvPr>
          <p:cNvCxnSpPr>
            <a:cxnSpLocks/>
          </p:cNvCxnSpPr>
          <p:nvPr/>
        </p:nvCxnSpPr>
        <p:spPr>
          <a:xfrm>
            <a:off x="3567905" y="1257664"/>
            <a:ext cx="0" cy="4206265"/>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直線コネクタ 44">
            <a:extLst>
              <a:ext uri="{FF2B5EF4-FFF2-40B4-BE49-F238E27FC236}">
                <a16:creationId xmlns:a16="http://schemas.microsoft.com/office/drawing/2014/main" id="{73373AF9-EE4D-7CC5-09D2-C727E980785B}"/>
              </a:ext>
            </a:extLst>
          </p:cNvPr>
          <p:cNvCxnSpPr>
            <a:cxnSpLocks/>
          </p:cNvCxnSpPr>
          <p:nvPr/>
        </p:nvCxnSpPr>
        <p:spPr>
          <a:xfrm>
            <a:off x="4124759" y="1257664"/>
            <a:ext cx="0" cy="4206265"/>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直線コネクタ 45">
            <a:extLst>
              <a:ext uri="{FF2B5EF4-FFF2-40B4-BE49-F238E27FC236}">
                <a16:creationId xmlns:a16="http://schemas.microsoft.com/office/drawing/2014/main" id="{4AB07BC7-1FD3-5769-959D-5EA2BE3616F8}"/>
              </a:ext>
            </a:extLst>
          </p:cNvPr>
          <p:cNvCxnSpPr>
            <a:cxnSpLocks/>
          </p:cNvCxnSpPr>
          <p:nvPr/>
        </p:nvCxnSpPr>
        <p:spPr>
          <a:xfrm>
            <a:off x="4683290" y="1257664"/>
            <a:ext cx="0" cy="4206265"/>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直線コネクタ 46">
            <a:extLst>
              <a:ext uri="{FF2B5EF4-FFF2-40B4-BE49-F238E27FC236}">
                <a16:creationId xmlns:a16="http://schemas.microsoft.com/office/drawing/2014/main" id="{36772287-25D6-E858-E6C9-53523E5387E3}"/>
              </a:ext>
            </a:extLst>
          </p:cNvPr>
          <p:cNvCxnSpPr>
            <a:cxnSpLocks/>
          </p:cNvCxnSpPr>
          <p:nvPr/>
        </p:nvCxnSpPr>
        <p:spPr>
          <a:xfrm>
            <a:off x="5240144" y="1257664"/>
            <a:ext cx="0" cy="4206265"/>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直線コネクタ 47">
            <a:extLst>
              <a:ext uri="{FF2B5EF4-FFF2-40B4-BE49-F238E27FC236}">
                <a16:creationId xmlns:a16="http://schemas.microsoft.com/office/drawing/2014/main" id="{88A7981D-1778-D706-D6FA-018D85BD4070}"/>
              </a:ext>
            </a:extLst>
          </p:cNvPr>
          <p:cNvCxnSpPr>
            <a:cxnSpLocks/>
          </p:cNvCxnSpPr>
          <p:nvPr/>
        </p:nvCxnSpPr>
        <p:spPr>
          <a:xfrm>
            <a:off x="5798480" y="1262143"/>
            <a:ext cx="0" cy="4206265"/>
          </a:xfrm>
          <a:prstGeom prst="line">
            <a:avLst/>
          </a:prstGeom>
          <a:ln w="1905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9" name="直線コネクタ 48">
            <a:extLst>
              <a:ext uri="{FF2B5EF4-FFF2-40B4-BE49-F238E27FC236}">
                <a16:creationId xmlns:a16="http://schemas.microsoft.com/office/drawing/2014/main" id="{43B2B55B-76D3-296B-CC14-BF981A322BEF}"/>
              </a:ext>
            </a:extLst>
          </p:cNvPr>
          <p:cNvCxnSpPr>
            <a:cxnSpLocks/>
          </p:cNvCxnSpPr>
          <p:nvPr/>
        </p:nvCxnSpPr>
        <p:spPr>
          <a:xfrm>
            <a:off x="6355334" y="1262143"/>
            <a:ext cx="0" cy="4206265"/>
          </a:xfrm>
          <a:prstGeom prst="line">
            <a:avLst/>
          </a:prstGeom>
          <a:ln w="1905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0" name="直線コネクタ 49">
            <a:extLst>
              <a:ext uri="{FF2B5EF4-FFF2-40B4-BE49-F238E27FC236}">
                <a16:creationId xmlns:a16="http://schemas.microsoft.com/office/drawing/2014/main" id="{8A865260-0DFC-6003-E26D-DC9575B28D13}"/>
              </a:ext>
            </a:extLst>
          </p:cNvPr>
          <p:cNvCxnSpPr>
            <a:cxnSpLocks/>
          </p:cNvCxnSpPr>
          <p:nvPr/>
        </p:nvCxnSpPr>
        <p:spPr>
          <a:xfrm>
            <a:off x="6913865" y="1262143"/>
            <a:ext cx="0" cy="4206265"/>
          </a:xfrm>
          <a:prstGeom prst="line">
            <a:avLst/>
          </a:prstGeom>
          <a:ln w="1905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1" name="直線コネクタ 50">
            <a:extLst>
              <a:ext uri="{FF2B5EF4-FFF2-40B4-BE49-F238E27FC236}">
                <a16:creationId xmlns:a16="http://schemas.microsoft.com/office/drawing/2014/main" id="{E6B76657-80C0-FA18-E7A2-3F017632DFAC}"/>
              </a:ext>
            </a:extLst>
          </p:cNvPr>
          <p:cNvCxnSpPr>
            <a:cxnSpLocks/>
          </p:cNvCxnSpPr>
          <p:nvPr/>
        </p:nvCxnSpPr>
        <p:spPr>
          <a:xfrm>
            <a:off x="7470719" y="1262143"/>
            <a:ext cx="0" cy="4206265"/>
          </a:xfrm>
          <a:prstGeom prst="line">
            <a:avLst/>
          </a:prstGeom>
          <a:ln w="1905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2" name="直線コネクタ 51">
            <a:extLst>
              <a:ext uri="{FF2B5EF4-FFF2-40B4-BE49-F238E27FC236}">
                <a16:creationId xmlns:a16="http://schemas.microsoft.com/office/drawing/2014/main" id="{BA18E347-FE5E-A9B5-EC9D-34C0C1240011}"/>
              </a:ext>
            </a:extLst>
          </p:cNvPr>
          <p:cNvCxnSpPr>
            <a:cxnSpLocks/>
          </p:cNvCxnSpPr>
          <p:nvPr/>
        </p:nvCxnSpPr>
        <p:spPr>
          <a:xfrm>
            <a:off x="8031043" y="1257664"/>
            <a:ext cx="0" cy="4206265"/>
          </a:xfrm>
          <a:prstGeom prst="line">
            <a:avLst/>
          </a:prstGeom>
          <a:ln w="1905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5B262716-E696-0C1E-9DB3-6516EB6CCECA}"/>
              </a:ext>
            </a:extLst>
          </p:cNvPr>
          <p:cNvSpPr txBox="1"/>
          <p:nvPr/>
        </p:nvSpPr>
        <p:spPr>
          <a:xfrm>
            <a:off x="7739208" y="5470195"/>
            <a:ext cx="601448" cy="338554"/>
          </a:xfrm>
          <a:prstGeom prst="rect">
            <a:avLst/>
          </a:prstGeom>
          <a:noFill/>
        </p:spPr>
        <p:txBody>
          <a:bodyPr wrap="none" rtlCol="0">
            <a:spAutoFit/>
          </a:bodyPr>
          <a:lstStyle/>
          <a:p>
            <a:pPr algn="ctr"/>
            <a:r>
              <a:rPr kumimoji="1" lang="en-US" altLang="ja-JP" sz="1600" dirty="0"/>
              <a:t>2028</a:t>
            </a:r>
            <a:endParaRPr kumimoji="1" lang="ja-JP" altLang="en-US" sz="1600" baseline="30000"/>
          </a:p>
        </p:txBody>
      </p:sp>
      <p:sp>
        <p:nvSpPr>
          <p:cNvPr id="54" name="テキスト ボックス 53">
            <a:extLst>
              <a:ext uri="{FF2B5EF4-FFF2-40B4-BE49-F238E27FC236}">
                <a16:creationId xmlns:a16="http://schemas.microsoft.com/office/drawing/2014/main" id="{A3759357-51C1-B0C5-34DE-9B6A9DFA57DE}"/>
              </a:ext>
            </a:extLst>
          </p:cNvPr>
          <p:cNvSpPr txBox="1"/>
          <p:nvPr/>
        </p:nvSpPr>
        <p:spPr>
          <a:xfrm>
            <a:off x="8297544" y="5472554"/>
            <a:ext cx="601448" cy="338554"/>
          </a:xfrm>
          <a:prstGeom prst="rect">
            <a:avLst/>
          </a:prstGeom>
          <a:noFill/>
        </p:spPr>
        <p:txBody>
          <a:bodyPr wrap="none" rtlCol="0">
            <a:spAutoFit/>
          </a:bodyPr>
          <a:lstStyle/>
          <a:p>
            <a:pPr algn="ctr"/>
            <a:r>
              <a:rPr kumimoji="1" lang="en-US" altLang="ja-JP" sz="1600" dirty="0"/>
              <a:t>2029</a:t>
            </a:r>
            <a:endParaRPr kumimoji="1" lang="ja-JP" altLang="en-US" sz="1600" baseline="30000"/>
          </a:p>
        </p:txBody>
      </p:sp>
      <p:sp>
        <p:nvSpPr>
          <p:cNvPr id="55" name="テキスト ボックス 54">
            <a:extLst>
              <a:ext uri="{FF2B5EF4-FFF2-40B4-BE49-F238E27FC236}">
                <a16:creationId xmlns:a16="http://schemas.microsoft.com/office/drawing/2014/main" id="{A61CD70C-6F7D-F777-249C-AD21E29A23D9}"/>
              </a:ext>
            </a:extLst>
          </p:cNvPr>
          <p:cNvSpPr txBox="1"/>
          <p:nvPr/>
        </p:nvSpPr>
        <p:spPr>
          <a:xfrm>
            <a:off x="1096490" y="5477063"/>
            <a:ext cx="601448" cy="338554"/>
          </a:xfrm>
          <a:prstGeom prst="rect">
            <a:avLst/>
          </a:prstGeom>
          <a:noFill/>
        </p:spPr>
        <p:txBody>
          <a:bodyPr wrap="none" rtlCol="0">
            <a:spAutoFit/>
          </a:bodyPr>
          <a:lstStyle/>
          <a:p>
            <a:pPr algn="ctr"/>
            <a:r>
              <a:rPr kumimoji="1" lang="en-US" altLang="ja-JP" sz="1600" dirty="0"/>
              <a:t>2016</a:t>
            </a:r>
            <a:endParaRPr kumimoji="1" lang="ja-JP" altLang="en-US" sz="1600" baseline="30000"/>
          </a:p>
        </p:txBody>
      </p:sp>
      <p:sp>
        <p:nvSpPr>
          <p:cNvPr id="56" name="テキスト ボックス 55">
            <a:extLst>
              <a:ext uri="{FF2B5EF4-FFF2-40B4-BE49-F238E27FC236}">
                <a16:creationId xmlns:a16="http://schemas.microsoft.com/office/drawing/2014/main" id="{9B1576EC-4DBC-9B17-2C73-3FE2344BBFE4}"/>
              </a:ext>
            </a:extLst>
          </p:cNvPr>
          <p:cNvSpPr txBox="1"/>
          <p:nvPr/>
        </p:nvSpPr>
        <p:spPr>
          <a:xfrm>
            <a:off x="1654825" y="5472092"/>
            <a:ext cx="601448" cy="338554"/>
          </a:xfrm>
          <a:prstGeom prst="rect">
            <a:avLst/>
          </a:prstGeom>
          <a:noFill/>
        </p:spPr>
        <p:txBody>
          <a:bodyPr wrap="none" rtlCol="0">
            <a:spAutoFit/>
          </a:bodyPr>
          <a:lstStyle/>
          <a:p>
            <a:pPr algn="ctr"/>
            <a:r>
              <a:rPr kumimoji="1" lang="en-US" altLang="ja-JP" sz="1600" dirty="0"/>
              <a:t>2017</a:t>
            </a:r>
            <a:endParaRPr kumimoji="1" lang="ja-JP" altLang="en-US" sz="1600" baseline="30000"/>
          </a:p>
        </p:txBody>
      </p:sp>
      <p:sp>
        <p:nvSpPr>
          <p:cNvPr id="57" name="テキスト ボックス 56">
            <a:extLst>
              <a:ext uri="{FF2B5EF4-FFF2-40B4-BE49-F238E27FC236}">
                <a16:creationId xmlns:a16="http://schemas.microsoft.com/office/drawing/2014/main" id="{6E038E96-1CC9-5448-A574-A25814F1DB55}"/>
              </a:ext>
            </a:extLst>
          </p:cNvPr>
          <p:cNvSpPr txBox="1"/>
          <p:nvPr/>
        </p:nvSpPr>
        <p:spPr>
          <a:xfrm>
            <a:off x="2214541" y="5478030"/>
            <a:ext cx="601448" cy="338554"/>
          </a:xfrm>
          <a:prstGeom prst="rect">
            <a:avLst/>
          </a:prstGeom>
          <a:noFill/>
        </p:spPr>
        <p:txBody>
          <a:bodyPr wrap="none" rtlCol="0">
            <a:spAutoFit/>
          </a:bodyPr>
          <a:lstStyle/>
          <a:p>
            <a:pPr algn="ctr"/>
            <a:r>
              <a:rPr kumimoji="1" lang="en-US" altLang="ja-JP" sz="1600" dirty="0"/>
              <a:t>2018</a:t>
            </a:r>
            <a:endParaRPr kumimoji="1" lang="ja-JP" altLang="en-US" sz="1600" baseline="30000"/>
          </a:p>
        </p:txBody>
      </p:sp>
      <p:sp>
        <p:nvSpPr>
          <p:cNvPr id="58" name="テキスト ボックス 57">
            <a:extLst>
              <a:ext uri="{FF2B5EF4-FFF2-40B4-BE49-F238E27FC236}">
                <a16:creationId xmlns:a16="http://schemas.microsoft.com/office/drawing/2014/main" id="{73562EB2-6A9E-121E-FCCF-4B7BCA50ADEB}"/>
              </a:ext>
            </a:extLst>
          </p:cNvPr>
          <p:cNvSpPr txBox="1"/>
          <p:nvPr/>
        </p:nvSpPr>
        <p:spPr>
          <a:xfrm>
            <a:off x="2772876" y="5473059"/>
            <a:ext cx="601448" cy="338554"/>
          </a:xfrm>
          <a:prstGeom prst="rect">
            <a:avLst/>
          </a:prstGeom>
          <a:noFill/>
        </p:spPr>
        <p:txBody>
          <a:bodyPr wrap="none" rtlCol="0">
            <a:spAutoFit/>
          </a:bodyPr>
          <a:lstStyle/>
          <a:p>
            <a:pPr algn="ctr"/>
            <a:r>
              <a:rPr kumimoji="1" lang="en-US" altLang="ja-JP" sz="1600" dirty="0"/>
              <a:t>2019</a:t>
            </a:r>
            <a:endParaRPr kumimoji="1" lang="ja-JP" altLang="en-US" sz="1600" baseline="30000"/>
          </a:p>
        </p:txBody>
      </p:sp>
      <p:sp>
        <p:nvSpPr>
          <p:cNvPr id="59" name="テキスト ボックス 58">
            <a:extLst>
              <a:ext uri="{FF2B5EF4-FFF2-40B4-BE49-F238E27FC236}">
                <a16:creationId xmlns:a16="http://schemas.microsoft.com/office/drawing/2014/main" id="{8E1B63AE-83C6-6472-A7F1-5BC27CBEE790}"/>
              </a:ext>
            </a:extLst>
          </p:cNvPr>
          <p:cNvSpPr txBox="1"/>
          <p:nvPr/>
        </p:nvSpPr>
        <p:spPr>
          <a:xfrm>
            <a:off x="3342090" y="5476097"/>
            <a:ext cx="601448" cy="338554"/>
          </a:xfrm>
          <a:prstGeom prst="rect">
            <a:avLst/>
          </a:prstGeom>
          <a:noFill/>
        </p:spPr>
        <p:txBody>
          <a:bodyPr wrap="none" rtlCol="0">
            <a:spAutoFit/>
          </a:bodyPr>
          <a:lstStyle/>
          <a:p>
            <a:pPr algn="ctr"/>
            <a:r>
              <a:rPr kumimoji="1" lang="en-US" altLang="ja-JP" sz="1600" dirty="0"/>
              <a:t>2020</a:t>
            </a:r>
            <a:endParaRPr kumimoji="1" lang="ja-JP" altLang="en-US" sz="1600" baseline="30000"/>
          </a:p>
        </p:txBody>
      </p:sp>
      <p:sp>
        <p:nvSpPr>
          <p:cNvPr id="60" name="テキスト ボックス 59">
            <a:extLst>
              <a:ext uri="{FF2B5EF4-FFF2-40B4-BE49-F238E27FC236}">
                <a16:creationId xmlns:a16="http://schemas.microsoft.com/office/drawing/2014/main" id="{0F112000-0FB6-0229-74B6-7324AC7FF6DA}"/>
              </a:ext>
            </a:extLst>
          </p:cNvPr>
          <p:cNvSpPr txBox="1"/>
          <p:nvPr/>
        </p:nvSpPr>
        <p:spPr>
          <a:xfrm>
            <a:off x="3900425" y="5471126"/>
            <a:ext cx="601448" cy="338554"/>
          </a:xfrm>
          <a:prstGeom prst="rect">
            <a:avLst/>
          </a:prstGeom>
          <a:noFill/>
        </p:spPr>
        <p:txBody>
          <a:bodyPr wrap="none" rtlCol="0">
            <a:spAutoFit/>
          </a:bodyPr>
          <a:lstStyle/>
          <a:p>
            <a:pPr algn="ctr"/>
            <a:r>
              <a:rPr kumimoji="1" lang="en-US" altLang="ja-JP" sz="1600" dirty="0"/>
              <a:t>2021</a:t>
            </a:r>
            <a:endParaRPr kumimoji="1" lang="ja-JP" altLang="en-US" sz="1600" baseline="30000"/>
          </a:p>
        </p:txBody>
      </p:sp>
      <p:sp>
        <p:nvSpPr>
          <p:cNvPr id="61" name="テキスト ボックス 60">
            <a:extLst>
              <a:ext uri="{FF2B5EF4-FFF2-40B4-BE49-F238E27FC236}">
                <a16:creationId xmlns:a16="http://schemas.microsoft.com/office/drawing/2014/main" id="{DB2939E9-4E1E-A6D2-A1BA-5F6243E9D491}"/>
              </a:ext>
            </a:extLst>
          </p:cNvPr>
          <p:cNvSpPr txBox="1"/>
          <p:nvPr/>
        </p:nvSpPr>
        <p:spPr>
          <a:xfrm>
            <a:off x="4426526" y="5475476"/>
            <a:ext cx="601448" cy="338554"/>
          </a:xfrm>
          <a:prstGeom prst="rect">
            <a:avLst/>
          </a:prstGeom>
          <a:noFill/>
        </p:spPr>
        <p:txBody>
          <a:bodyPr wrap="none" rtlCol="0">
            <a:spAutoFit/>
          </a:bodyPr>
          <a:lstStyle/>
          <a:p>
            <a:pPr algn="ctr"/>
            <a:r>
              <a:rPr kumimoji="1" lang="en-US" altLang="ja-JP" sz="1600" dirty="0"/>
              <a:t>2022</a:t>
            </a:r>
            <a:endParaRPr kumimoji="1" lang="ja-JP" altLang="en-US" sz="1600" baseline="30000"/>
          </a:p>
        </p:txBody>
      </p:sp>
      <p:sp>
        <p:nvSpPr>
          <p:cNvPr id="62" name="テキスト ボックス 61">
            <a:extLst>
              <a:ext uri="{FF2B5EF4-FFF2-40B4-BE49-F238E27FC236}">
                <a16:creationId xmlns:a16="http://schemas.microsoft.com/office/drawing/2014/main" id="{31CCC467-0C50-FE50-82E0-AB031CFFC7AA}"/>
              </a:ext>
            </a:extLst>
          </p:cNvPr>
          <p:cNvSpPr txBox="1"/>
          <p:nvPr/>
        </p:nvSpPr>
        <p:spPr>
          <a:xfrm>
            <a:off x="4984861" y="5470505"/>
            <a:ext cx="601448" cy="338554"/>
          </a:xfrm>
          <a:prstGeom prst="rect">
            <a:avLst/>
          </a:prstGeom>
          <a:noFill/>
        </p:spPr>
        <p:txBody>
          <a:bodyPr wrap="none" rtlCol="0">
            <a:spAutoFit/>
          </a:bodyPr>
          <a:lstStyle/>
          <a:p>
            <a:pPr algn="ctr"/>
            <a:r>
              <a:rPr kumimoji="1" lang="en-US" altLang="ja-JP" sz="1600" dirty="0"/>
              <a:t>2023</a:t>
            </a:r>
            <a:endParaRPr kumimoji="1" lang="ja-JP" altLang="en-US" sz="1600" baseline="30000"/>
          </a:p>
        </p:txBody>
      </p:sp>
      <p:sp>
        <p:nvSpPr>
          <p:cNvPr id="63" name="テキスト ボックス 62">
            <a:extLst>
              <a:ext uri="{FF2B5EF4-FFF2-40B4-BE49-F238E27FC236}">
                <a16:creationId xmlns:a16="http://schemas.microsoft.com/office/drawing/2014/main" id="{7B06B436-6160-6676-F5FC-24A1502A8E7C}"/>
              </a:ext>
            </a:extLst>
          </p:cNvPr>
          <p:cNvSpPr txBox="1"/>
          <p:nvPr/>
        </p:nvSpPr>
        <p:spPr>
          <a:xfrm>
            <a:off x="5555456" y="5475787"/>
            <a:ext cx="601448" cy="338554"/>
          </a:xfrm>
          <a:prstGeom prst="rect">
            <a:avLst/>
          </a:prstGeom>
          <a:noFill/>
        </p:spPr>
        <p:txBody>
          <a:bodyPr wrap="none" rtlCol="0">
            <a:spAutoFit/>
          </a:bodyPr>
          <a:lstStyle/>
          <a:p>
            <a:pPr algn="ctr"/>
            <a:r>
              <a:rPr kumimoji="1" lang="en-US" altLang="ja-JP" sz="1600" dirty="0"/>
              <a:t>2024</a:t>
            </a:r>
            <a:endParaRPr kumimoji="1" lang="ja-JP" altLang="en-US" sz="1600" baseline="30000"/>
          </a:p>
        </p:txBody>
      </p:sp>
      <p:sp>
        <p:nvSpPr>
          <p:cNvPr id="64" name="テキスト ボックス 63">
            <a:extLst>
              <a:ext uri="{FF2B5EF4-FFF2-40B4-BE49-F238E27FC236}">
                <a16:creationId xmlns:a16="http://schemas.microsoft.com/office/drawing/2014/main" id="{3B0A65F9-647E-CD70-2A41-B7C6FFE9F652}"/>
              </a:ext>
            </a:extLst>
          </p:cNvPr>
          <p:cNvSpPr txBox="1"/>
          <p:nvPr/>
        </p:nvSpPr>
        <p:spPr>
          <a:xfrm>
            <a:off x="6113791" y="5470816"/>
            <a:ext cx="601448" cy="338554"/>
          </a:xfrm>
          <a:prstGeom prst="rect">
            <a:avLst/>
          </a:prstGeom>
          <a:noFill/>
        </p:spPr>
        <p:txBody>
          <a:bodyPr wrap="none" rtlCol="0">
            <a:spAutoFit/>
          </a:bodyPr>
          <a:lstStyle/>
          <a:p>
            <a:pPr algn="ctr"/>
            <a:r>
              <a:rPr kumimoji="1" lang="en-US" altLang="ja-JP" sz="1600" dirty="0"/>
              <a:t>2025</a:t>
            </a:r>
            <a:endParaRPr kumimoji="1" lang="ja-JP" altLang="en-US" sz="1600" baseline="30000"/>
          </a:p>
        </p:txBody>
      </p:sp>
      <p:sp>
        <p:nvSpPr>
          <p:cNvPr id="65" name="テキスト ボックス 64">
            <a:extLst>
              <a:ext uri="{FF2B5EF4-FFF2-40B4-BE49-F238E27FC236}">
                <a16:creationId xmlns:a16="http://schemas.microsoft.com/office/drawing/2014/main" id="{F578F736-DB21-5A0F-8BC1-F79E008269D3}"/>
              </a:ext>
            </a:extLst>
          </p:cNvPr>
          <p:cNvSpPr txBox="1"/>
          <p:nvPr/>
        </p:nvSpPr>
        <p:spPr>
          <a:xfrm>
            <a:off x="6639892" y="5475166"/>
            <a:ext cx="601448" cy="338554"/>
          </a:xfrm>
          <a:prstGeom prst="rect">
            <a:avLst/>
          </a:prstGeom>
          <a:noFill/>
        </p:spPr>
        <p:txBody>
          <a:bodyPr wrap="none" rtlCol="0">
            <a:spAutoFit/>
          </a:bodyPr>
          <a:lstStyle/>
          <a:p>
            <a:pPr algn="ctr"/>
            <a:r>
              <a:rPr kumimoji="1" lang="en-US" altLang="ja-JP" sz="1600" dirty="0"/>
              <a:t>2026</a:t>
            </a:r>
            <a:endParaRPr kumimoji="1" lang="ja-JP" altLang="en-US" sz="1600" baseline="30000"/>
          </a:p>
        </p:txBody>
      </p:sp>
      <p:sp>
        <p:nvSpPr>
          <p:cNvPr id="66" name="テキスト ボックス 65">
            <a:extLst>
              <a:ext uri="{FF2B5EF4-FFF2-40B4-BE49-F238E27FC236}">
                <a16:creationId xmlns:a16="http://schemas.microsoft.com/office/drawing/2014/main" id="{5CACCBDF-8B08-261C-ACE7-331BFBD5E8E2}"/>
              </a:ext>
            </a:extLst>
          </p:cNvPr>
          <p:cNvSpPr txBox="1"/>
          <p:nvPr/>
        </p:nvSpPr>
        <p:spPr>
          <a:xfrm>
            <a:off x="7198227" y="5470195"/>
            <a:ext cx="601448" cy="338554"/>
          </a:xfrm>
          <a:prstGeom prst="rect">
            <a:avLst/>
          </a:prstGeom>
          <a:noFill/>
        </p:spPr>
        <p:txBody>
          <a:bodyPr wrap="none" rtlCol="0">
            <a:spAutoFit/>
          </a:bodyPr>
          <a:lstStyle/>
          <a:p>
            <a:pPr algn="ctr"/>
            <a:r>
              <a:rPr kumimoji="1" lang="en-US" altLang="ja-JP" sz="1600" dirty="0"/>
              <a:t>2027</a:t>
            </a:r>
            <a:endParaRPr kumimoji="1" lang="ja-JP" altLang="en-US" sz="1600" baseline="30000"/>
          </a:p>
        </p:txBody>
      </p:sp>
      <p:sp>
        <p:nvSpPr>
          <p:cNvPr id="67" name="テキスト ボックス 66">
            <a:extLst>
              <a:ext uri="{FF2B5EF4-FFF2-40B4-BE49-F238E27FC236}">
                <a16:creationId xmlns:a16="http://schemas.microsoft.com/office/drawing/2014/main" id="{53014295-437D-3221-FA2B-30041FCC0C6D}"/>
              </a:ext>
            </a:extLst>
          </p:cNvPr>
          <p:cNvSpPr txBox="1"/>
          <p:nvPr/>
        </p:nvSpPr>
        <p:spPr>
          <a:xfrm>
            <a:off x="843881" y="1354836"/>
            <a:ext cx="4225387" cy="923330"/>
          </a:xfrm>
          <a:prstGeom prst="rect">
            <a:avLst/>
          </a:prstGeom>
          <a:noFill/>
        </p:spPr>
        <p:txBody>
          <a:bodyPr wrap="none" rtlCol="0">
            <a:spAutoFit/>
          </a:bodyPr>
          <a:lstStyle/>
          <a:p>
            <a:r>
              <a:rPr kumimoji="1" lang="en-US" altLang="ja-JP" sz="2000" b="1" dirty="0">
                <a:solidFill>
                  <a:srgbClr val="0070C0"/>
                </a:solidFill>
                <a:latin typeface="Meiryo" panose="020B0604030504040204" pitchFamily="34" charset="-128"/>
                <a:ea typeface="Meiryo" panose="020B0604030504040204" pitchFamily="34" charset="-128"/>
              </a:rPr>
              <a:t>FTQC</a:t>
            </a:r>
            <a:r>
              <a:rPr lang="en-US" altLang="ja-JP" sz="2000" b="1" dirty="0">
                <a:solidFill>
                  <a:srgbClr val="0070C0"/>
                </a:solidFill>
                <a:latin typeface="Meiryo" panose="020B0604030504040204" pitchFamily="34" charset="-128"/>
                <a:ea typeface="Meiryo" panose="020B0604030504040204" pitchFamily="34" charset="-128"/>
              </a:rPr>
              <a:t> </a:t>
            </a:r>
            <a:r>
              <a:rPr kumimoji="1" lang="en-US" altLang="ja-JP" sz="1400" b="1" dirty="0">
                <a:solidFill>
                  <a:srgbClr val="0070C0"/>
                </a:solidFill>
                <a:latin typeface="Meiryo" panose="020B0604030504040204" pitchFamily="34" charset="-128"/>
                <a:ea typeface="Meiryo" panose="020B0604030504040204" pitchFamily="34" charset="-128"/>
              </a:rPr>
              <a:t>Fault Tolerant Quantum Computer</a:t>
            </a:r>
          </a:p>
          <a:p>
            <a:r>
              <a:rPr kumimoji="1" lang="ja-JP" altLang="en-US" sz="2000" b="1">
                <a:solidFill>
                  <a:srgbClr val="0070C0"/>
                </a:solidFill>
                <a:latin typeface="Meiryo" panose="020B0604030504040204" pitchFamily="34" charset="-128"/>
                <a:ea typeface="Meiryo" panose="020B0604030504040204" pitchFamily="34" charset="-128"/>
              </a:rPr>
              <a:t>誤り耐性</a:t>
            </a:r>
            <a:r>
              <a:rPr lang="ja-JP" altLang="en-US" sz="2000" b="1">
                <a:solidFill>
                  <a:srgbClr val="0070C0"/>
                </a:solidFill>
                <a:latin typeface="Meiryo" panose="020B0604030504040204" pitchFamily="34" charset="-128"/>
                <a:ea typeface="Meiryo" panose="020B0604030504040204" pitchFamily="34" charset="-128"/>
              </a:rPr>
              <a:t>量子コンピューター</a:t>
            </a:r>
            <a:endParaRPr lang="en-US" altLang="ja-JP" sz="2000" b="1"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量子誤り訂正ができる量子コンピューター</a:t>
            </a:r>
            <a:endParaRPr kumimoji="1" lang="ja-JP" altLang="en-US" sz="1400" b="1">
              <a:solidFill>
                <a:srgbClr val="0070C0"/>
              </a:solidFill>
              <a:latin typeface="Meiryo" panose="020B0604030504040204" pitchFamily="34" charset="-128"/>
              <a:ea typeface="Meiryo" panose="020B0604030504040204" pitchFamily="34" charset="-128"/>
            </a:endParaRPr>
          </a:p>
        </p:txBody>
      </p:sp>
      <p:sp>
        <p:nvSpPr>
          <p:cNvPr id="68" name="テキスト ボックス 67">
            <a:extLst>
              <a:ext uri="{FF2B5EF4-FFF2-40B4-BE49-F238E27FC236}">
                <a16:creationId xmlns:a16="http://schemas.microsoft.com/office/drawing/2014/main" id="{EB2CC2C8-F321-6C39-C2BF-3A19BD2AEA94}"/>
              </a:ext>
            </a:extLst>
          </p:cNvPr>
          <p:cNvSpPr txBox="1"/>
          <p:nvPr/>
        </p:nvSpPr>
        <p:spPr>
          <a:xfrm>
            <a:off x="816509" y="2445942"/>
            <a:ext cx="5057795" cy="923330"/>
          </a:xfrm>
          <a:prstGeom prst="rect">
            <a:avLst/>
          </a:prstGeom>
          <a:noFill/>
        </p:spPr>
        <p:txBody>
          <a:bodyPr wrap="none" rtlCol="0">
            <a:spAutoFit/>
          </a:bodyPr>
          <a:lstStyle/>
          <a:p>
            <a:r>
              <a:rPr kumimoji="1" lang="en-US" altLang="ja-JP" sz="2000" b="1" dirty="0">
                <a:solidFill>
                  <a:schemeClr val="accent3">
                    <a:lumMod val="75000"/>
                  </a:schemeClr>
                </a:solidFill>
                <a:latin typeface="Meiryo" panose="020B0604030504040204" pitchFamily="34" charset="-128"/>
                <a:ea typeface="Meiryo" panose="020B0604030504040204" pitchFamily="34" charset="-128"/>
              </a:rPr>
              <a:t>NISQ </a:t>
            </a:r>
            <a:r>
              <a:rPr kumimoji="1" lang="en-US" altLang="ja-JP" sz="1400" b="1" dirty="0">
                <a:solidFill>
                  <a:schemeClr val="accent3">
                    <a:lumMod val="75000"/>
                  </a:schemeClr>
                </a:solidFill>
                <a:latin typeface="Meiryo" panose="020B0604030504040204" pitchFamily="34" charset="-128"/>
                <a:ea typeface="Meiryo" panose="020B0604030504040204" pitchFamily="34" charset="-128"/>
              </a:rPr>
              <a:t>Noisy Intermediate-Scale Quantum</a:t>
            </a:r>
          </a:p>
          <a:p>
            <a:r>
              <a:rPr kumimoji="1" lang="ja-JP" altLang="en-US" sz="2000" b="1">
                <a:solidFill>
                  <a:schemeClr val="accent3">
                    <a:lumMod val="75000"/>
                  </a:schemeClr>
                </a:solidFill>
                <a:latin typeface="Meiryo" panose="020B0604030504040204" pitchFamily="34" charset="-128"/>
                <a:ea typeface="Meiryo" panose="020B0604030504040204" pitchFamily="34" charset="-128"/>
              </a:rPr>
              <a:t>誤り耐性のない中規模量子コンピューター</a:t>
            </a:r>
            <a:endParaRPr kumimoji="1" lang="en-US" altLang="ja-JP" sz="2000" b="1"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sz="1400">
                <a:solidFill>
                  <a:schemeClr val="accent3">
                    <a:lumMod val="75000"/>
                  </a:schemeClr>
                </a:solidFill>
                <a:latin typeface="Meiryo" panose="020B0604030504040204" pitchFamily="34" charset="-128"/>
                <a:ea typeface="Meiryo" panose="020B0604030504040204" pitchFamily="34" charset="-128"/>
              </a:rPr>
              <a:t>量子誤り訂正ができない小中規模の量子コンピューター</a:t>
            </a:r>
          </a:p>
        </p:txBody>
      </p:sp>
      <p:sp>
        <p:nvSpPr>
          <p:cNvPr id="71" name="三角形 70">
            <a:extLst>
              <a:ext uri="{FF2B5EF4-FFF2-40B4-BE49-F238E27FC236}">
                <a16:creationId xmlns:a16="http://schemas.microsoft.com/office/drawing/2014/main" id="{94ED3B38-5832-283D-7E8A-58E7E936E1DF}"/>
              </a:ext>
            </a:extLst>
          </p:cNvPr>
          <p:cNvSpPr/>
          <p:nvPr/>
        </p:nvSpPr>
        <p:spPr>
          <a:xfrm rot="15027008">
            <a:off x="3562388" y="-96955"/>
            <a:ext cx="2254376" cy="8343023"/>
          </a:xfrm>
          <a:prstGeom prst="triangle">
            <a:avLst/>
          </a:prstGeom>
          <a:gradFill>
            <a:gsLst>
              <a:gs pos="0">
                <a:schemeClr val="accent6">
                  <a:alpha val="42486"/>
                </a:schemeClr>
              </a:gs>
              <a:gs pos="39000">
                <a:schemeClr val="accent6">
                  <a:alpha val="12679"/>
                </a:schemeClr>
              </a:gs>
              <a:gs pos="59000">
                <a:schemeClr val="accent6">
                  <a:alpha val="30660"/>
                </a:schemeClr>
              </a:gs>
              <a:gs pos="95000">
                <a:schemeClr val="bg1">
                  <a:alpha val="0"/>
                </a:schemeClr>
              </a:gs>
            </a:gsLst>
            <a:lin ang="5400000" scaled="1"/>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a:extLst>
              <a:ext uri="{FF2B5EF4-FFF2-40B4-BE49-F238E27FC236}">
                <a16:creationId xmlns:a16="http://schemas.microsoft.com/office/drawing/2014/main" id="{841D5EC0-D73A-C57A-D61D-44B7DB296240}"/>
              </a:ext>
            </a:extLst>
          </p:cNvPr>
          <p:cNvSpPr/>
          <p:nvPr/>
        </p:nvSpPr>
        <p:spPr>
          <a:xfrm>
            <a:off x="4602090" y="4145420"/>
            <a:ext cx="207974" cy="207974"/>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73" name="円/楕円 72">
            <a:extLst>
              <a:ext uri="{FF2B5EF4-FFF2-40B4-BE49-F238E27FC236}">
                <a16:creationId xmlns:a16="http://schemas.microsoft.com/office/drawing/2014/main" id="{072F81D9-DA81-DC60-581E-4B887FA163E7}"/>
              </a:ext>
            </a:extLst>
          </p:cNvPr>
          <p:cNvSpPr/>
          <p:nvPr/>
        </p:nvSpPr>
        <p:spPr>
          <a:xfrm>
            <a:off x="5152405" y="3788348"/>
            <a:ext cx="207974" cy="207974"/>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74" name="円/楕円 73">
            <a:extLst>
              <a:ext uri="{FF2B5EF4-FFF2-40B4-BE49-F238E27FC236}">
                <a16:creationId xmlns:a16="http://schemas.microsoft.com/office/drawing/2014/main" id="{FCA1DEC7-3D95-70E7-348A-604120230586}"/>
              </a:ext>
            </a:extLst>
          </p:cNvPr>
          <p:cNvSpPr/>
          <p:nvPr/>
        </p:nvSpPr>
        <p:spPr>
          <a:xfrm>
            <a:off x="6260749" y="3538730"/>
            <a:ext cx="207974" cy="207974"/>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75" name="円/楕円 74">
            <a:extLst>
              <a:ext uri="{FF2B5EF4-FFF2-40B4-BE49-F238E27FC236}">
                <a16:creationId xmlns:a16="http://schemas.microsoft.com/office/drawing/2014/main" id="{2D5DE4D2-15D4-60C9-304E-0655CE8D6B50}"/>
              </a:ext>
            </a:extLst>
          </p:cNvPr>
          <p:cNvSpPr/>
          <p:nvPr/>
        </p:nvSpPr>
        <p:spPr>
          <a:xfrm>
            <a:off x="8475192" y="2188344"/>
            <a:ext cx="207974" cy="207974"/>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76" name="テキスト ボックス 75">
            <a:extLst>
              <a:ext uri="{FF2B5EF4-FFF2-40B4-BE49-F238E27FC236}">
                <a16:creationId xmlns:a16="http://schemas.microsoft.com/office/drawing/2014/main" id="{9AFE860D-5A95-76A3-7AFF-42533AB2D505}"/>
              </a:ext>
            </a:extLst>
          </p:cNvPr>
          <p:cNvSpPr txBox="1"/>
          <p:nvPr/>
        </p:nvSpPr>
        <p:spPr>
          <a:xfrm>
            <a:off x="4775571" y="4110907"/>
            <a:ext cx="420308" cy="276999"/>
          </a:xfrm>
          <a:prstGeom prst="rect">
            <a:avLst/>
          </a:prstGeom>
          <a:noFill/>
        </p:spPr>
        <p:txBody>
          <a:bodyPr wrap="none" rtlCol="0">
            <a:spAutoFit/>
          </a:bodyPr>
          <a:lstStyle/>
          <a:p>
            <a:r>
              <a:rPr kumimoji="1" lang="en-US" altLang="ja-JP" sz="1200" dirty="0"/>
              <a:t>433</a:t>
            </a:r>
            <a:endParaRPr kumimoji="1" lang="ja-JP" altLang="en-US" sz="1200"/>
          </a:p>
        </p:txBody>
      </p:sp>
      <p:sp>
        <p:nvSpPr>
          <p:cNvPr id="77" name="テキスト ボックス 76">
            <a:extLst>
              <a:ext uri="{FF2B5EF4-FFF2-40B4-BE49-F238E27FC236}">
                <a16:creationId xmlns:a16="http://schemas.microsoft.com/office/drawing/2014/main" id="{77E593DB-E5EC-E0A9-6D7C-F30DCB285C7D}"/>
              </a:ext>
            </a:extLst>
          </p:cNvPr>
          <p:cNvSpPr txBox="1"/>
          <p:nvPr/>
        </p:nvSpPr>
        <p:spPr>
          <a:xfrm>
            <a:off x="6465563" y="2829603"/>
            <a:ext cx="885179" cy="276999"/>
          </a:xfrm>
          <a:prstGeom prst="rect">
            <a:avLst/>
          </a:prstGeom>
          <a:noFill/>
        </p:spPr>
        <p:txBody>
          <a:bodyPr wrap="none" rtlCol="0">
            <a:spAutoFit/>
          </a:bodyPr>
          <a:lstStyle/>
          <a:p>
            <a:r>
              <a:rPr kumimoji="1" lang="en-US" altLang="ja-JP" sz="1200" dirty="0"/>
              <a:t>10000</a:t>
            </a:r>
            <a:r>
              <a:rPr kumimoji="1" lang="ja-JP" altLang="en-US" sz="1200"/>
              <a:t>以上</a:t>
            </a:r>
          </a:p>
        </p:txBody>
      </p:sp>
      <p:sp>
        <p:nvSpPr>
          <p:cNvPr id="78" name="テキスト ボックス 77">
            <a:extLst>
              <a:ext uri="{FF2B5EF4-FFF2-40B4-BE49-F238E27FC236}">
                <a16:creationId xmlns:a16="http://schemas.microsoft.com/office/drawing/2014/main" id="{D2FF3176-3685-F5B6-D9F5-4379415CD69A}"/>
              </a:ext>
            </a:extLst>
          </p:cNvPr>
          <p:cNvSpPr txBox="1"/>
          <p:nvPr/>
        </p:nvSpPr>
        <p:spPr>
          <a:xfrm>
            <a:off x="5342909" y="3763844"/>
            <a:ext cx="498855" cy="276999"/>
          </a:xfrm>
          <a:prstGeom prst="rect">
            <a:avLst/>
          </a:prstGeom>
          <a:noFill/>
        </p:spPr>
        <p:txBody>
          <a:bodyPr wrap="none" rtlCol="0">
            <a:spAutoFit/>
          </a:bodyPr>
          <a:lstStyle/>
          <a:p>
            <a:r>
              <a:rPr kumimoji="1" lang="en-US" altLang="ja-JP" sz="1200" dirty="0"/>
              <a:t>1121</a:t>
            </a:r>
            <a:endParaRPr kumimoji="1" lang="ja-JP" altLang="en-US" sz="1200"/>
          </a:p>
        </p:txBody>
      </p:sp>
      <p:sp>
        <p:nvSpPr>
          <p:cNvPr id="79" name="テキスト ボックス 78">
            <a:extLst>
              <a:ext uri="{FF2B5EF4-FFF2-40B4-BE49-F238E27FC236}">
                <a16:creationId xmlns:a16="http://schemas.microsoft.com/office/drawing/2014/main" id="{F359FB7C-FEA1-6148-FD7C-7B2BB30AA765}"/>
              </a:ext>
            </a:extLst>
          </p:cNvPr>
          <p:cNvSpPr txBox="1"/>
          <p:nvPr/>
        </p:nvSpPr>
        <p:spPr>
          <a:xfrm>
            <a:off x="6449409" y="3502587"/>
            <a:ext cx="498855" cy="276999"/>
          </a:xfrm>
          <a:prstGeom prst="rect">
            <a:avLst/>
          </a:prstGeom>
          <a:noFill/>
        </p:spPr>
        <p:txBody>
          <a:bodyPr wrap="none" rtlCol="0">
            <a:spAutoFit/>
          </a:bodyPr>
          <a:lstStyle/>
          <a:p>
            <a:r>
              <a:rPr kumimoji="1" lang="en-US" altLang="ja-JP" sz="1200" dirty="0"/>
              <a:t>4158</a:t>
            </a:r>
            <a:endParaRPr kumimoji="1" lang="ja-JP" altLang="en-US" sz="1200"/>
          </a:p>
        </p:txBody>
      </p:sp>
      <p:sp>
        <p:nvSpPr>
          <p:cNvPr id="80" name="円/楕円 79">
            <a:extLst>
              <a:ext uri="{FF2B5EF4-FFF2-40B4-BE49-F238E27FC236}">
                <a16:creationId xmlns:a16="http://schemas.microsoft.com/office/drawing/2014/main" id="{0C7B7C94-1A6E-B41D-8C68-8859772E6DCB}"/>
              </a:ext>
            </a:extLst>
          </p:cNvPr>
          <p:cNvSpPr/>
          <p:nvPr/>
        </p:nvSpPr>
        <p:spPr>
          <a:xfrm>
            <a:off x="6813999" y="3254421"/>
            <a:ext cx="207974" cy="207974"/>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cxnSp>
        <p:nvCxnSpPr>
          <p:cNvPr id="82" name="直線矢印コネクタ 81">
            <a:extLst>
              <a:ext uri="{FF2B5EF4-FFF2-40B4-BE49-F238E27FC236}">
                <a16:creationId xmlns:a16="http://schemas.microsoft.com/office/drawing/2014/main" id="{13BAD433-0FEC-F1CE-263E-36BF82F1A4BB}"/>
              </a:ext>
            </a:extLst>
          </p:cNvPr>
          <p:cNvCxnSpPr>
            <a:cxnSpLocks/>
            <a:stCxn id="80" idx="7"/>
          </p:cNvCxnSpPr>
          <p:nvPr/>
        </p:nvCxnSpPr>
        <p:spPr>
          <a:xfrm flipV="1">
            <a:off x="6991516" y="2706591"/>
            <a:ext cx="944293" cy="578287"/>
          </a:xfrm>
          <a:prstGeom prst="straightConnector1">
            <a:avLst/>
          </a:prstGeom>
          <a:ln>
            <a:solidFill>
              <a:schemeClr val="tx2">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86" name="円/楕円 85">
            <a:extLst>
              <a:ext uri="{FF2B5EF4-FFF2-40B4-BE49-F238E27FC236}">
                <a16:creationId xmlns:a16="http://schemas.microsoft.com/office/drawing/2014/main" id="{FF2E81E2-6E51-4637-26CF-3A01885D0586}"/>
              </a:ext>
            </a:extLst>
          </p:cNvPr>
          <p:cNvSpPr/>
          <p:nvPr/>
        </p:nvSpPr>
        <p:spPr>
          <a:xfrm>
            <a:off x="4018452" y="4524290"/>
            <a:ext cx="207974" cy="207974"/>
          </a:xfrm>
          <a:prstGeom prst="ellipse">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87" name="テキスト ボックス 86">
            <a:extLst>
              <a:ext uri="{FF2B5EF4-FFF2-40B4-BE49-F238E27FC236}">
                <a16:creationId xmlns:a16="http://schemas.microsoft.com/office/drawing/2014/main" id="{FC3BB626-407F-1D4D-BF94-E1F8A67212AC}"/>
              </a:ext>
            </a:extLst>
          </p:cNvPr>
          <p:cNvSpPr txBox="1"/>
          <p:nvPr/>
        </p:nvSpPr>
        <p:spPr>
          <a:xfrm>
            <a:off x="4207635" y="4485648"/>
            <a:ext cx="341760" cy="276999"/>
          </a:xfrm>
          <a:prstGeom prst="rect">
            <a:avLst/>
          </a:prstGeom>
          <a:noFill/>
        </p:spPr>
        <p:txBody>
          <a:bodyPr wrap="none" rtlCol="0">
            <a:spAutoFit/>
          </a:bodyPr>
          <a:lstStyle/>
          <a:p>
            <a:r>
              <a:rPr kumimoji="1" lang="en-US" altLang="ja-JP" sz="1200" dirty="0"/>
              <a:t>53</a:t>
            </a:r>
            <a:endParaRPr kumimoji="1" lang="ja-JP" altLang="en-US" sz="1200"/>
          </a:p>
        </p:txBody>
      </p:sp>
      <p:sp>
        <p:nvSpPr>
          <p:cNvPr id="88" name="テキスト ボックス 87">
            <a:extLst>
              <a:ext uri="{FF2B5EF4-FFF2-40B4-BE49-F238E27FC236}">
                <a16:creationId xmlns:a16="http://schemas.microsoft.com/office/drawing/2014/main" id="{05407D6C-ABF7-A6E5-26B9-0940BAB5DBFF}"/>
              </a:ext>
            </a:extLst>
          </p:cNvPr>
          <p:cNvSpPr txBox="1"/>
          <p:nvPr/>
        </p:nvSpPr>
        <p:spPr>
          <a:xfrm>
            <a:off x="7965303" y="2176450"/>
            <a:ext cx="574196" cy="276999"/>
          </a:xfrm>
          <a:prstGeom prst="rect">
            <a:avLst/>
          </a:prstGeom>
          <a:noFill/>
          <a:ln w="19050">
            <a:noFill/>
            <a:prstDash val="sysDot"/>
          </a:ln>
        </p:spPr>
        <p:txBody>
          <a:bodyPr wrap="none" rtlCol="0">
            <a:spAutoFit/>
          </a:bodyPr>
          <a:lstStyle/>
          <a:p>
            <a:r>
              <a:rPr kumimoji="1" lang="en-US" altLang="ja-JP" sz="1200" dirty="0"/>
              <a:t>100</a:t>
            </a:r>
            <a:r>
              <a:rPr kumimoji="1" lang="ja-JP" altLang="en-US" sz="1200"/>
              <a:t>万</a:t>
            </a:r>
          </a:p>
        </p:txBody>
      </p:sp>
      <p:sp>
        <p:nvSpPr>
          <p:cNvPr id="89" name="円/楕円 88">
            <a:extLst>
              <a:ext uri="{FF2B5EF4-FFF2-40B4-BE49-F238E27FC236}">
                <a16:creationId xmlns:a16="http://schemas.microsoft.com/office/drawing/2014/main" id="{1F0A55E8-2F08-7FF0-DE8F-5BB2E1B73564}"/>
              </a:ext>
            </a:extLst>
          </p:cNvPr>
          <p:cNvSpPr/>
          <p:nvPr/>
        </p:nvSpPr>
        <p:spPr>
          <a:xfrm>
            <a:off x="5147350" y="4494425"/>
            <a:ext cx="207974" cy="207974"/>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90" name="テキスト ボックス 89">
            <a:extLst>
              <a:ext uri="{FF2B5EF4-FFF2-40B4-BE49-F238E27FC236}">
                <a16:creationId xmlns:a16="http://schemas.microsoft.com/office/drawing/2014/main" id="{5B5CC335-264B-214D-5DBF-FA6911B8AD5F}"/>
              </a:ext>
            </a:extLst>
          </p:cNvPr>
          <p:cNvSpPr txBox="1"/>
          <p:nvPr/>
        </p:nvSpPr>
        <p:spPr>
          <a:xfrm>
            <a:off x="5336533" y="4455783"/>
            <a:ext cx="341760" cy="276999"/>
          </a:xfrm>
          <a:prstGeom prst="rect">
            <a:avLst/>
          </a:prstGeom>
          <a:noFill/>
        </p:spPr>
        <p:txBody>
          <a:bodyPr wrap="none" rtlCol="0">
            <a:spAutoFit/>
          </a:bodyPr>
          <a:lstStyle/>
          <a:p>
            <a:r>
              <a:rPr kumimoji="1" lang="en-US" altLang="ja-JP" sz="1200" dirty="0"/>
              <a:t>64</a:t>
            </a:r>
            <a:endParaRPr kumimoji="1" lang="ja-JP" altLang="en-US" sz="1200"/>
          </a:p>
        </p:txBody>
      </p:sp>
      <p:sp>
        <p:nvSpPr>
          <p:cNvPr id="91" name="円/楕円 90">
            <a:extLst>
              <a:ext uri="{FF2B5EF4-FFF2-40B4-BE49-F238E27FC236}">
                <a16:creationId xmlns:a16="http://schemas.microsoft.com/office/drawing/2014/main" id="{EF0BB41B-6D81-7315-223B-FA995453B7DC}"/>
              </a:ext>
            </a:extLst>
          </p:cNvPr>
          <p:cNvSpPr/>
          <p:nvPr/>
        </p:nvSpPr>
        <p:spPr>
          <a:xfrm>
            <a:off x="2603978" y="6023951"/>
            <a:ext cx="207974" cy="207974"/>
          </a:xfrm>
          <a:prstGeom prst="ellipse">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92" name="円/楕円 91">
            <a:extLst>
              <a:ext uri="{FF2B5EF4-FFF2-40B4-BE49-F238E27FC236}">
                <a16:creationId xmlns:a16="http://schemas.microsoft.com/office/drawing/2014/main" id="{70020DA6-A5D9-421F-62E1-3F5A562DA33E}"/>
              </a:ext>
            </a:extLst>
          </p:cNvPr>
          <p:cNvSpPr/>
          <p:nvPr/>
        </p:nvSpPr>
        <p:spPr>
          <a:xfrm>
            <a:off x="1697938" y="6018257"/>
            <a:ext cx="207974" cy="207974"/>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93" name="円/楕円 92">
            <a:extLst>
              <a:ext uri="{FF2B5EF4-FFF2-40B4-BE49-F238E27FC236}">
                <a16:creationId xmlns:a16="http://schemas.microsoft.com/office/drawing/2014/main" id="{4AA465E9-EA73-C2C9-D7C2-E6E4A4E4F8E7}"/>
              </a:ext>
            </a:extLst>
          </p:cNvPr>
          <p:cNvSpPr/>
          <p:nvPr/>
        </p:nvSpPr>
        <p:spPr>
          <a:xfrm>
            <a:off x="782435" y="6022133"/>
            <a:ext cx="207974" cy="207974"/>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94" name="テキスト ボックス 93">
            <a:extLst>
              <a:ext uri="{FF2B5EF4-FFF2-40B4-BE49-F238E27FC236}">
                <a16:creationId xmlns:a16="http://schemas.microsoft.com/office/drawing/2014/main" id="{0F535FE0-D2AC-AE44-A1A3-76B55660F3EF}"/>
              </a:ext>
            </a:extLst>
          </p:cNvPr>
          <p:cNvSpPr txBox="1"/>
          <p:nvPr/>
        </p:nvSpPr>
        <p:spPr>
          <a:xfrm>
            <a:off x="989763" y="5984035"/>
            <a:ext cx="492443" cy="276999"/>
          </a:xfrm>
          <a:prstGeom prst="rect">
            <a:avLst/>
          </a:prstGeom>
          <a:noFill/>
        </p:spPr>
        <p:txBody>
          <a:bodyPr wrap="none" rtlCol="0">
            <a:spAutoFit/>
          </a:bodyPr>
          <a:lstStyle/>
          <a:p>
            <a:r>
              <a:rPr kumimoji="1" lang="ja-JP" altLang="en-US" sz="1200"/>
              <a:t>理研</a:t>
            </a:r>
          </a:p>
        </p:txBody>
      </p:sp>
      <p:sp>
        <p:nvSpPr>
          <p:cNvPr id="95" name="テキスト ボックス 94">
            <a:extLst>
              <a:ext uri="{FF2B5EF4-FFF2-40B4-BE49-F238E27FC236}">
                <a16:creationId xmlns:a16="http://schemas.microsoft.com/office/drawing/2014/main" id="{50554CD7-C7DE-82B6-76B6-4BB0FCDB0709}"/>
              </a:ext>
            </a:extLst>
          </p:cNvPr>
          <p:cNvSpPr txBox="1"/>
          <p:nvPr/>
        </p:nvSpPr>
        <p:spPr>
          <a:xfrm>
            <a:off x="1887057" y="5999403"/>
            <a:ext cx="437940" cy="276999"/>
          </a:xfrm>
          <a:prstGeom prst="rect">
            <a:avLst/>
          </a:prstGeom>
          <a:noFill/>
        </p:spPr>
        <p:txBody>
          <a:bodyPr wrap="none" rtlCol="0">
            <a:spAutoFit/>
          </a:bodyPr>
          <a:lstStyle/>
          <a:p>
            <a:r>
              <a:rPr kumimoji="1" lang="en-US" altLang="ja-JP" sz="1200" dirty="0"/>
              <a:t>IBM</a:t>
            </a:r>
            <a:endParaRPr kumimoji="1" lang="ja-JP" altLang="en-US" sz="1200"/>
          </a:p>
        </p:txBody>
      </p:sp>
      <p:sp>
        <p:nvSpPr>
          <p:cNvPr id="96" name="テキスト ボックス 95">
            <a:extLst>
              <a:ext uri="{FF2B5EF4-FFF2-40B4-BE49-F238E27FC236}">
                <a16:creationId xmlns:a16="http://schemas.microsoft.com/office/drawing/2014/main" id="{FDCAADF9-B218-CAD3-5D5F-877F1C80D887}"/>
              </a:ext>
            </a:extLst>
          </p:cNvPr>
          <p:cNvSpPr txBox="1"/>
          <p:nvPr/>
        </p:nvSpPr>
        <p:spPr>
          <a:xfrm>
            <a:off x="2825906" y="5984035"/>
            <a:ext cx="630301" cy="276999"/>
          </a:xfrm>
          <a:prstGeom prst="rect">
            <a:avLst/>
          </a:prstGeom>
          <a:noFill/>
        </p:spPr>
        <p:txBody>
          <a:bodyPr wrap="none" rtlCol="0">
            <a:spAutoFit/>
          </a:bodyPr>
          <a:lstStyle/>
          <a:p>
            <a:r>
              <a:rPr kumimoji="1" lang="en-US" altLang="ja-JP" sz="1200" dirty="0"/>
              <a:t>Google</a:t>
            </a:r>
            <a:endParaRPr kumimoji="1" lang="ja-JP" altLang="en-US" sz="1200"/>
          </a:p>
        </p:txBody>
      </p:sp>
      <p:grpSp>
        <p:nvGrpSpPr>
          <p:cNvPr id="26" name="グループ化 25">
            <a:extLst>
              <a:ext uri="{FF2B5EF4-FFF2-40B4-BE49-F238E27FC236}">
                <a16:creationId xmlns:a16="http://schemas.microsoft.com/office/drawing/2014/main" id="{3B6A5748-1732-6B6F-4EE3-61071B57FB97}"/>
              </a:ext>
            </a:extLst>
          </p:cNvPr>
          <p:cNvGrpSpPr/>
          <p:nvPr/>
        </p:nvGrpSpPr>
        <p:grpSpPr>
          <a:xfrm>
            <a:off x="5129028" y="1138626"/>
            <a:ext cx="3785889" cy="816778"/>
            <a:chOff x="5025041" y="707170"/>
            <a:chExt cx="3785889" cy="816778"/>
          </a:xfrm>
        </p:grpSpPr>
        <p:sp>
          <p:nvSpPr>
            <p:cNvPr id="22" name="四角形吹き出し 21">
              <a:extLst>
                <a:ext uri="{FF2B5EF4-FFF2-40B4-BE49-F238E27FC236}">
                  <a16:creationId xmlns:a16="http://schemas.microsoft.com/office/drawing/2014/main" id="{F6EAD135-A7C3-B1DB-CF95-55BC3BEC8607}"/>
                </a:ext>
              </a:extLst>
            </p:cNvPr>
            <p:cNvSpPr/>
            <p:nvPr/>
          </p:nvSpPr>
          <p:spPr>
            <a:xfrm>
              <a:off x="5025041" y="707170"/>
              <a:ext cx="3785889" cy="811807"/>
            </a:xfrm>
            <a:prstGeom prst="wedgeRectCallout">
              <a:avLst>
                <a:gd name="adj1" fmla="val 125"/>
                <a:gd name="adj2" fmla="val 83855"/>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468B9255-A26A-4333-73BA-A5ECC1FD845D}"/>
                </a:ext>
              </a:extLst>
            </p:cNvPr>
            <p:cNvSpPr txBox="1"/>
            <p:nvPr/>
          </p:nvSpPr>
          <p:spPr>
            <a:xfrm>
              <a:off x="5105557" y="754507"/>
              <a:ext cx="3644972" cy="769441"/>
            </a:xfrm>
            <a:prstGeom prst="rect">
              <a:avLst/>
            </a:prstGeom>
            <a:noFill/>
          </p:spPr>
          <p:txBody>
            <a:bodyPr wrap="none" rtlCol="0">
              <a:spAutoFit/>
            </a:bodyPr>
            <a:lstStyle/>
            <a:p>
              <a:r>
                <a:rPr kumimoji="1" lang="ja-JP" altLang="en-US" sz="1200" b="1" u="sng">
                  <a:solidFill>
                    <a:schemeClr val="bg1"/>
                  </a:solidFill>
                  <a:latin typeface="Meiryo" panose="020B0604030504040204" pitchFamily="34" charset="-128"/>
                  <a:ea typeface="Meiryo" panose="020B0604030504040204" pitchFamily="34" charset="-128"/>
                </a:rPr>
                <a:t>中性原子方式</a:t>
              </a:r>
              <a:r>
                <a:rPr kumimoji="1" lang="ja-JP" altLang="en-US" sz="1200" u="sng">
                  <a:solidFill>
                    <a:schemeClr val="bg1"/>
                  </a:solidFill>
                  <a:latin typeface="Meiryo" panose="020B0604030504040204" pitchFamily="34" charset="-128"/>
                  <a:ea typeface="Meiryo" panose="020B0604030504040204" pitchFamily="34" charset="-128"/>
                </a:rPr>
                <a:t>が最有力候補／実用化時期を前倒し</a:t>
              </a:r>
              <a:endParaRPr kumimoji="1" lang="en-US" altLang="ja-JP" sz="1200" u="sng" dirty="0">
                <a:solidFill>
                  <a:schemeClr val="bg1"/>
                </a:solidFill>
                <a:latin typeface="Meiryo" panose="020B0604030504040204" pitchFamily="34" charset="-128"/>
                <a:ea typeface="Meiryo" panose="020B0604030504040204" pitchFamily="34" charset="-128"/>
              </a:endParaRPr>
            </a:p>
            <a:p>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en-US" altLang="ja-JP" sz="1200" dirty="0">
                  <a:solidFill>
                    <a:schemeClr val="bg1"/>
                  </a:solidFill>
                  <a:latin typeface="Meiryo" panose="020B0604030504040204" pitchFamily="34" charset="-128"/>
                  <a:ea typeface="Meiryo" panose="020B0604030504040204" pitchFamily="34" charset="-128"/>
                </a:rPr>
                <a:t>100</a:t>
              </a:r>
              <a:r>
                <a:rPr kumimoji="1" lang="ja-JP" altLang="en-US" sz="1200">
                  <a:solidFill>
                    <a:schemeClr val="bg1"/>
                  </a:solidFill>
                  <a:latin typeface="Meiryo" panose="020B0604030504040204" pitchFamily="34" charset="-128"/>
                  <a:ea typeface="Meiryo" panose="020B0604030504040204" pitchFamily="34" charset="-128"/>
                </a:rPr>
                <a:t>論理量子ビット／</a:t>
              </a:r>
              <a:r>
                <a:rPr kumimoji="1" lang="en-US" altLang="ja-JP" sz="1200" dirty="0">
                  <a:solidFill>
                    <a:schemeClr val="bg1"/>
                  </a:solidFill>
                  <a:latin typeface="Meiryo" panose="020B0604030504040204" pitchFamily="34" charset="-128"/>
                  <a:ea typeface="Meiryo" panose="020B0604030504040204" pitchFamily="34" charset="-128"/>
                </a:rPr>
                <a:t>1</a:t>
              </a:r>
              <a:r>
                <a:rPr kumimoji="1" lang="ja-JP" altLang="en-US" sz="1200">
                  <a:solidFill>
                    <a:schemeClr val="bg1"/>
                  </a:solidFill>
                  <a:latin typeface="Meiryo" panose="020B0604030504040204" pitchFamily="34" charset="-128"/>
                  <a:ea typeface="Meiryo" panose="020B0604030504040204" pitchFamily="34" charset="-128"/>
                </a:rPr>
                <a:t>万物理量子ビット</a:t>
              </a:r>
              <a:r>
                <a:rPr lang="ja-JP" altLang="en-US" sz="1200">
                  <a:solidFill>
                    <a:schemeClr val="bg1"/>
                  </a:solidFill>
                  <a:latin typeface="Meiryo" panose="020B0604030504040204" pitchFamily="34" charset="-128"/>
                  <a:ea typeface="Meiryo" panose="020B0604030504040204" pitchFamily="34" charset="-128"/>
                </a:rPr>
                <a:t>の</a:t>
              </a:r>
              <a:r>
                <a:rPr lang="en-US" altLang="ja-JP" sz="1200" dirty="0">
                  <a:solidFill>
                    <a:schemeClr val="bg1"/>
                  </a:solidFill>
                  <a:latin typeface="Meiryo" panose="020B0604030504040204" pitchFamily="34" charset="-128"/>
                  <a:ea typeface="Meiryo" panose="020B0604030504040204" pitchFamily="34" charset="-128"/>
                </a:rPr>
                <a:t>FTQC</a:t>
              </a:r>
            </a:p>
            <a:p>
              <a:r>
                <a:rPr lang="ja-JP" altLang="en-US" sz="1200">
                  <a:solidFill>
                    <a:schemeClr val="bg1"/>
                  </a:solidFill>
                  <a:latin typeface="Meiryo" panose="020B0604030504040204" pitchFamily="34" charset="-128"/>
                  <a:ea typeface="Meiryo" panose="020B0604030504040204" pitchFamily="34" charset="-128"/>
                </a:rPr>
                <a:t>実現にむけたロードマップ</a:t>
              </a:r>
              <a:r>
                <a:rPr lang="en-US" altLang="ja-JP" sz="1200" dirty="0">
                  <a:solidFill>
                    <a:schemeClr val="bg1"/>
                  </a:solidFill>
                  <a:latin typeface="Meiryo" panose="020B0604030504040204" pitchFamily="34" charset="-128"/>
                  <a:ea typeface="Meiryo" panose="020B0604030504040204" pitchFamily="34" charset="-128"/>
                </a:rPr>
                <a:t>(</a:t>
              </a:r>
              <a:r>
                <a:rPr lang="en-US" altLang="ja-JP" sz="1200" dirty="0" err="1">
                  <a:solidFill>
                    <a:schemeClr val="bg1"/>
                  </a:solidFill>
                  <a:latin typeface="Meiryo" panose="020B0604030504040204" pitchFamily="34" charset="-128"/>
                  <a:ea typeface="Meiryo" panose="020B0604030504040204" pitchFamily="34" charset="-128"/>
                </a:rPr>
                <a:t>QuEra</a:t>
              </a:r>
              <a:r>
                <a:rPr lang="en-US" altLang="ja-JP" sz="1200" dirty="0">
                  <a:solidFill>
                    <a:schemeClr val="bg1"/>
                  </a:solidFill>
                  <a:latin typeface="Meiryo" panose="020B0604030504040204" pitchFamily="34" charset="-128"/>
                  <a:ea typeface="Meiryo" panose="020B0604030504040204" pitchFamily="34" charset="-128"/>
                </a:rPr>
                <a:t> Computing</a:t>
              </a:r>
              <a:r>
                <a:rPr lang="ja-JP" altLang="en-US" sz="1200">
                  <a:solidFill>
                    <a:schemeClr val="bg1"/>
                  </a:solidFill>
                  <a:latin typeface="Meiryo" panose="020B0604030504040204" pitchFamily="34" charset="-128"/>
                  <a:ea typeface="Meiryo" panose="020B0604030504040204" pitchFamily="34" charset="-128"/>
                </a:rPr>
                <a:t>社</a:t>
              </a:r>
              <a:r>
                <a:rPr lang="en-US" altLang="ja-JP" sz="1200" dirty="0">
                  <a:solidFill>
                    <a:schemeClr val="bg1"/>
                  </a:solidFill>
                  <a:latin typeface="Meiryo" panose="020B0604030504040204" pitchFamily="34" charset="-128"/>
                  <a:ea typeface="Meiryo" panose="020B0604030504040204" pitchFamily="34" charset="-128"/>
                </a:rPr>
                <a:t>)</a:t>
              </a:r>
              <a:endParaRPr kumimoji="1" lang="ja-JP" altLang="en-US" sz="12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84042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D5DF64-070E-B723-B595-48B67F57B580}"/>
              </a:ext>
            </a:extLst>
          </p:cNvPr>
          <p:cNvSpPr>
            <a:spLocks noGrp="1"/>
          </p:cNvSpPr>
          <p:nvPr>
            <p:ph type="title"/>
          </p:nvPr>
        </p:nvSpPr>
        <p:spPr/>
        <p:txBody>
          <a:bodyPr/>
          <a:lstStyle/>
          <a:p>
            <a:r>
              <a:rPr kumimoji="1" lang="ja-JP" altLang="en-US"/>
              <a:t>外挿法による誤り訂正</a:t>
            </a:r>
          </a:p>
        </p:txBody>
      </p:sp>
      <p:sp>
        <p:nvSpPr>
          <p:cNvPr id="3" name="スライド番号プレースホルダー 2">
            <a:extLst>
              <a:ext uri="{FF2B5EF4-FFF2-40B4-BE49-F238E27FC236}">
                <a16:creationId xmlns:a16="http://schemas.microsoft.com/office/drawing/2014/main" id="{9655F7CB-1362-0B2A-6DA8-A587DEC42605}"/>
              </a:ext>
            </a:extLst>
          </p:cNvPr>
          <p:cNvSpPr>
            <a:spLocks noGrp="1"/>
          </p:cNvSpPr>
          <p:nvPr>
            <p:ph type="sldNum" sz="quarter" idx="12"/>
          </p:nvPr>
        </p:nvSpPr>
        <p:spPr/>
        <p:txBody>
          <a:bodyPr/>
          <a:lstStyle/>
          <a:p>
            <a:fld id="{8FF8CC5D-A65D-5946-99B5-645367A967AD}" type="slidenum">
              <a:rPr kumimoji="1" lang="ja-JP" altLang="en-US" smtClean="0"/>
              <a:t>56</a:t>
            </a:fld>
            <a:endParaRPr kumimoji="1" lang="ja-JP" altLang="en-US"/>
          </a:p>
        </p:txBody>
      </p:sp>
      <p:cxnSp>
        <p:nvCxnSpPr>
          <p:cNvPr id="5" name="直線コネクタ 4">
            <a:extLst>
              <a:ext uri="{FF2B5EF4-FFF2-40B4-BE49-F238E27FC236}">
                <a16:creationId xmlns:a16="http://schemas.microsoft.com/office/drawing/2014/main" id="{4C823870-51F9-DB3A-B8D9-6337E4C049D8}"/>
              </a:ext>
            </a:extLst>
          </p:cNvPr>
          <p:cNvCxnSpPr>
            <a:cxnSpLocks/>
          </p:cNvCxnSpPr>
          <p:nvPr/>
        </p:nvCxnSpPr>
        <p:spPr>
          <a:xfrm>
            <a:off x="2035702" y="5517232"/>
            <a:ext cx="5196701" cy="0"/>
          </a:xfrm>
          <a:prstGeom prst="line">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6" name="直線コネクタ 5">
            <a:extLst>
              <a:ext uri="{FF2B5EF4-FFF2-40B4-BE49-F238E27FC236}">
                <a16:creationId xmlns:a16="http://schemas.microsoft.com/office/drawing/2014/main" id="{935FBF7D-F77C-BEC9-2805-DA14FDE93F39}"/>
              </a:ext>
            </a:extLst>
          </p:cNvPr>
          <p:cNvCxnSpPr>
            <a:cxnSpLocks/>
          </p:cNvCxnSpPr>
          <p:nvPr/>
        </p:nvCxnSpPr>
        <p:spPr>
          <a:xfrm flipV="1">
            <a:off x="2035702" y="2601826"/>
            <a:ext cx="4984570" cy="169127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直線コネクタ 8">
            <a:extLst>
              <a:ext uri="{FF2B5EF4-FFF2-40B4-BE49-F238E27FC236}">
                <a16:creationId xmlns:a16="http://schemas.microsoft.com/office/drawing/2014/main" id="{EF546F77-A988-DCDA-A979-9FA43F67AF5C}"/>
              </a:ext>
            </a:extLst>
          </p:cNvPr>
          <p:cNvCxnSpPr>
            <a:cxnSpLocks/>
          </p:cNvCxnSpPr>
          <p:nvPr/>
        </p:nvCxnSpPr>
        <p:spPr>
          <a:xfrm flipV="1">
            <a:off x="2035702" y="2060848"/>
            <a:ext cx="0" cy="3456384"/>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 name="円/楕円 12">
            <a:extLst>
              <a:ext uri="{FF2B5EF4-FFF2-40B4-BE49-F238E27FC236}">
                <a16:creationId xmlns:a16="http://schemas.microsoft.com/office/drawing/2014/main" id="{1F0B0445-5030-96BF-D077-9DDAD39D938A}"/>
              </a:ext>
            </a:extLst>
          </p:cNvPr>
          <p:cNvSpPr/>
          <p:nvPr/>
        </p:nvSpPr>
        <p:spPr>
          <a:xfrm>
            <a:off x="4460922" y="3325013"/>
            <a:ext cx="207974" cy="207974"/>
          </a:xfrm>
          <a:prstGeom prst="ellipse">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14" name="円/楕円 13">
            <a:extLst>
              <a:ext uri="{FF2B5EF4-FFF2-40B4-BE49-F238E27FC236}">
                <a16:creationId xmlns:a16="http://schemas.microsoft.com/office/drawing/2014/main" id="{B7365FAE-0789-7AB5-4D95-21654110655A}"/>
              </a:ext>
            </a:extLst>
          </p:cNvPr>
          <p:cNvSpPr/>
          <p:nvPr/>
        </p:nvSpPr>
        <p:spPr>
          <a:xfrm>
            <a:off x="6638594" y="2580796"/>
            <a:ext cx="207974" cy="207974"/>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2">
                  <a:lumMod val="75000"/>
                </a:schemeClr>
              </a:solidFill>
              <a:latin typeface="ＭＳ Ｐゴシック"/>
              <a:ea typeface="ＭＳ Ｐゴシック"/>
              <a:cs typeface="ＭＳ Ｐゴシック"/>
            </a:endParaRPr>
          </a:p>
        </p:txBody>
      </p:sp>
      <p:sp>
        <p:nvSpPr>
          <p:cNvPr id="18" name="円/楕円 17">
            <a:extLst>
              <a:ext uri="{FF2B5EF4-FFF2-40B4-BE49-F238E27FC236}">
                <a16:creationId xmlns:a16="http://schemas.microsoft.com/office/drawing/2014/main" id="{5E277219-B378-5262-EE20-8D400417C7F7}"/>
              </a:ext>
            </a:extLst>
          </p:cNvPr>
          <p:cNvSpPr/>
          <p:nvPr/>
        </p:nvSpPr>
        <p:spPr>
          <a:xfrm>
            <a:off x="1917507" y="4177941"/>
            <a:ext cx="207974" cy="207974"/>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cxnSp>
        <p:nvCxnSpPr>
          <p:cNvPr id="19" name="直線コネクタ 18">
            <a:extLst>
              <a:ext uri="{FF2B5EF4-FFF2-40B4-BE49-F238E27FC236}">
                <a16:creationId xmlns:a16="http://schemas.microsoft.com/office/drawing/2014/main" id="{5B83CF9D-19F8-B22A-494E-FB9744952C6C}"/>
              </a:ext>
            </a:extLst>
          </p:cNvPr>
          <p:cNvCxnSpPr>
            <a:cxnSpLocks/>
            <a:endCxn id="13" idx="4"/>
          </p:cNvCxnSpPr>
          <p:nvPr/>
        </p:nvCxnSpPr>
        <p:spPr>
          <a:xfrm flipV="1">
            <a:off x="4564909" y="3532987"/>
            <a:ext cx="0" cy="1984245"/>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794BA7D8-D0E0-C79D-1760-758E7691EF9D}"/>
              </a:ext>
            </a:extLst>
          </p:cNvPr>
          <p:cNvSpPr txBox="1"/>
          <p:nvPr/>
        </p:nvSpPr>
        <p:spPr>
          <a:xfrm>
            <a:off x="3895495" y="2390023"/>
            <a:ext cx="1338828"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得られた値</a:t>
            </a:r>
          </a:p>
        </p:txBody>
      </p:sp>
      <p:cxnSp>
        <p:nvCxnSpPr>
          <p:cNvPr id="23" name="直線コネクタ 22">
            <a:extLst>
              <a:ext uri="{FF2B5EF4-FFF2-40B4-BE49-F238E27FC236}">
                <a16:creationId xmlns:a16="http://schemas.microsoft.com/office/drawing/2014/main" id="{9BC2237A-0CFB-1647-22E1-64E643E1C7C3}"/>
              </a:ext>
            </a:extLst>
          </p:cNvPr>
          <p:cNvCxnSpPr>
            <a:cxnSpLocks/>
            <a:stCxn id="22" idx="2"/>
            <a:endCxn id="13" idx="0"/>
          </p:cNvCxnSpPr>
          <p:nvPr/>
        </p:nvCxnSpPr>
        <p:spPr>
          <a:xfrm>
            <a:off x="4564909" y="2759355"/>
            <a:ext cx="0" cy="565658"/>
          </a:xfrm>
          <a:prstGeom prst="line">
            <a:avLst/>
          </a:prstGeom>
          <a:ln>
            <a:solidFill>
              <a:schemeClr val="accent3">
                <a:lumMod val="75000"/>
              </a:schemeClr>
            </a:solidFill>
            <a:prstDash val="sysDot"/>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8" name="直線コネクタ 27">
            <a:extLst>
              <a:ext uri="{FF2B5EF4-FFF2-40B4-BE49-F238E27FC236}">
                <a16:creationId xmlns:a16="http://schemas.microsoft.com/office/drawing/2014/main" id="{D44255CC-4651-DDB4-9D82-C9F42F25D422}"/>
              </a:ext>
            </a:extLst>
          </p:cNvPr>
          <p:cNvCxnSpPr>
            <a:cxnSpLocks/>
            <a:endCxn id="14" idx="4"/>
          </p:cNvCxnSpPr>
          <p:nvPr/>
        </p:nvCxnSpPr>
        <p:spPr>
          <a:xfrm flipH="1" flipV="1">
            <a:off x="6742581" y="2788770"/>
            <a:ext cx="593" cy="2728462"/>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1" name="上矢印 30">
            <a:extLst>
              <a:ext uri="{FF2B5EF4-FFF2-40B4-BE49-F238E27FC236}">
                <a16:creationId xmlns:a16="http://schemas.microsoft.com/office/drawing/2014/main" id="{CA238521-C477-16FF-E842-A93E75289553}"/>
              </a:ext>
            </a:extLst>
          </p:cNvPr>
          <p:cNvSpPr/>
          <p:nvPr/>
        </p:nvSpPr>
        <p:spPr>
          <a:xfrm>
            <a:off x="6252758" y="2809800"/>
            <a:ext cx="979645" cy="2675288"/>
          </a:xfrm>
          <a:prstGeom prst="upArrow">
            <a:avLst/>
          </a:prstGeom>
          <a:solidFill>
            <a:schemeClr val="accent2">
              <a:alpha val="4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上矢印 31">
            <a:extLst>
              <a:ext uri="{FF2B5EF4-FFF2-40B4-BE49-F238E27FC236}">
                <a16:creationId xmlns:a16="http://schemas.microsoft.com/office/drawing/2014/main" id="{DED4975F-F868-091A-1C26-B4D2C448CF8B}"/>
              </a:ext>
            </a:extLst>
          </p:cNvPr>
          <p:cNvSpPr/>
          <p:nvPr/>
        </p:nvSpPr>
        <p:spPr>
          <a:xfrm>
            <a:off x="4089269" y="3532986"/>
            <a:ext cx="979645" cy="1955267"/>
          </a:xfrm>
          <a:prstGeom prst="upArrow">
            <a:avLst/>
          </a:prstGeom>
          <a:solidFill>
            <a:schemeClr val="accent3">
              <a:lumMod val="75000"/>
              <a:alpha val="4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テキスト ボックス 32">
            <a:extLst>
              <a:ext uri="{FF2B5EF4-FFF2-40B4-BE49-F238E27FC236}">
                <a16:creationId xmlns:a16="http://schemas.microsoft.com/office/drawing/2014/main" id="{985AD05A-C448-BCC0-299A-DD2DBC6706D1}"/>
              </a:ext>
            </a:extLst>
          </p:cNvPr>
          <p:cNvSpPr txBox="1"/>
          <p:nvPr/>
        </p:nvSpPr>
        <p:spPr>
          <a:xfrm>
            <a:off x="6519458" y="3208184"/>
            <a:ext cx="461665" cy="2169825"/>
          </a:xfrm>
          <a:prstGeom prst="rect">
            <a:avLst/>
          </a:prstGeom>
          <a:noFill/>
        </p:spPr>
        <p:txBody>
          <a:bodyPr vert="eaVert"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あえてエラーを増幅</a:t>
            </a:r>
          </a:p>
        </p:txBody>
      </p:sp>
      <p:cxnSp>
        <p:nvCxnSpPr>
          <p:cNvPr id="35" name="直線コネクタ 34">
            <a:extLst>
              <a:ext uri="{FF2B5EF4-FFF2-40B4-BE49-F238E27FC236}">
                <a16:creationId xmlns:a16="http://schemas.microsoft.com/office/drawing/2014/main" id="{D8C441B5-B08E-A044-0BB4-0BABAA39D9BA}"/>
              </a:ext>
            </a:extLst>
          </p:cNvPr>
          <p:cNvCxnSpPr>
            <a:cxnSpLocks/>
            <a:stCxn id="38" idx="2"/>
            <a:endCxn id="18" idx="1"/>
          </p:cNvCxnSpPr>
          <p:nvPr/>
        </p:nvCxnSpPr>
        <p:spPr>
          <a:xfrm>
            <a:off x="1105806" y="3129474"/>
            <a:ext cx="842158" cy="1078924"/>
          </a:xfrm>
          <a:prstGeom prst="line">
            <a:avLst/>
          </a:prstGeom>
          <a:ln>
            <a:solidFill>
              <a:srgbClr val="0432FF"/>
            </a:solidFill>
            <a:prstDash val="sysDot"/>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8" name="テキスト ボックス 37">
            <a:extLst>
              <a:ext uri="{FF2B5EF4-FFF2-40B4-BE49-F238E27FC236}">
                <a16:creationId xmlns:a16="http://schemas.microsoft.com/office/drawing/2014/main" id="{996BE23B-04B6-8525-DC93-0A76BFBC9778}"/>
              </a:ext>
            </a:extLst>
          </p:cNvPr>
          <p:cNvSpPr txBox="1"/>
          <p:nvPr/>
        </p:nvSpPr>
        <p:spPr>
          <a:xfrm>
            <a:off x="551808" y="2760142"/>
            <a:ext cx="1107996" cy="369332"/>
          </a:xfrm>
          <a:prstGeom prst="rect">
            <a:avLst/>
          </a:prstGeom>
          <a:noFill/>
        </p:spPr>
        <p:txBody>
          <a:bodyPr wrap="none" rtlCol="0">
            <a:spAutoFit/>
          </a:bodyPr>
          <a:lstStyle/>
          <a:p>
            <a:pPr algn="ctr"/>
            <a:r>
              <a:rPr kumimoji="1" lang="ja-JP" altLang="en-US">
                <a:solidFill>
                  <a:srgbClr val="0432FF"/>
                </a:solidFill>
                <a:latin typeface="Meiryo" panose="020B0604030504040204" pitchFamily="34" charset="-128"/>
                <a:ea typeface="Meiryo" panose="020B0604030504040204" pitchFamily="34" charset="-128"/>
              </a:rPr>
              <a:t>正しい値</a:t>
            </a:r>
          </a:p>
        </p:txBody>
      </p:sp>
      <p:sp>
        <p:nvSpPr>
          <p:cNvPr id="41" name="上矢印 40">
            <a:extLst>
              <a:ext uri="{FF2B5EF4-FFF2-40B4-BE49-F238E27FC236}">
                <a16:creationId xmlns:a16="http://schemas.microsoft.com/office/drawing/2014/main" id="{40E229C2-E214-C9CE-FA2E-7318A0CDD8C7}"/>
              </a:ext>
            </a:extLst>
          </p:cNvPr>
          <p:cNvSpPr/>
          <p:nvPr/>
        </p:nvSpPr>
        <p:spPr>
          <a:xfrm rot="15069160">
            <a:off x="4248029" y="1139624"/>
            <a:ext cx="288032" cy="4718002"/>
          </a:xfrm>
          <a:prstGeom prst="upArrow">
            <a:avLst/>
          </a:prstGeom>
          <a:solidFill>
            <a:srgbClr val="0432FF">
              <a:alpha val="3778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2B9A50F4-FAB5-87DB-E14F-9735B7336492}"/>
              </a:ext>
            </a:extLst>
          </p:cNvPr>
          <p:cNvSpPr txBox="1"/>
          <p:nvPr/>
        </p:nvSpPr>
        <p:spPr>
          <a:xfrm>
            <a:off x="5708459" y="1675408"/>
            <a:ext cx="2031326" cy="646331"/>
          </a:xfrm>
          <a:prstGeom prst="rect">
            <a:avLst/>
          </a:prstGeom>
          <a:noFill/>
        </p:spPr>
        <p:txBody>
          <a:bodyPr wrap="none" rtlCol="0">
            <a:spAutoFit/>
          </a:bodyPr>
          <a:lstStyle/>
          <a:p>
            <a:pPr algn="ctr"/>
            <a:r>
              <a:rPr kumimoji="1" lang="ja-JP" altLang="en-US">
                <a:solidFill>
                  <a:srgbClr val="C00000"/>
                </a:solidFill>
                <a:latin typeface="Meiryo" panose="020B0604030504040204" pitchFamily="34" charset="-128"/>
                <a:ea typeface="Meiryo" panose="020B0604030504040204" pitchFamily="34" charset="-128"/>
              </a:rPr>
              <a:t>エラーを増幅して</a:t>
            </a:r>
            <a:endParaRPr kumimoji="1" lang="en-US" altLang="ja-JP" dirty="0">
              <a:solidFill>
                <a:srgbClr val="C00000"/>
              </a:solidFill>
              <a:latin typeface="Meiryo" panose="020B0604030504040204" pitchFamily="34" charset="-128"/>
              <a:ea typeface="Meiryo" panose="020B0604030504040204" pitchFamily="34" charset="-128"/>
            </a:endParaRPr>
          </a:p>
          <a:p>
            <a:pPr algn="ctr"/>
            <a:r>
              <a:rPr kumimoji="1" lang="ja-JP" altLang="en-US">
                <a:solidFill>
                  <a:srgbClr val="C00000"/>
                </a:solidFill>
                <a:latin typeface="Meiryo" panose="020B0604030504040204" pitchFamily="34" charset="-128"/>
                <a:ea typeface="Meiryo" panose="020B0604030504040204" pitchFamily="34" charset="-128"/>
              </a:rPr>
              <a:t>得られた値</a:t>
            </a:r>
          </a:p>
        </p:txBody>
      </p:sp>
      <p:cxnSp>
        <p:nvCxnSpPr>
          <p:cNvPr id="43" name="直線コネクタ 42">
            <a:extLst>
              <a:ext uri="{FF2B5EF4-FFF2-40B4-BE49-F238E27FC236}">
                <a16:creationId xmlns:a16="http://schemas.microsoft.com/office/drawing/2014/main" id="{4DE3B85D-DFF5-AD54-379B-6D1A9670A687}"/>
              </a:ext>
            </a:extLst>
          </p:cNvPr>
          <p:cNvCxnSpPr>
            <a:cxnSpLocks/>
            <a:stCxn id="42" idx="2"/>
          </p:cNvCxnSpPr>
          <p:nvPr/>
        </p:nvCxnSpPr>
        <p:spPr>
          <a:xfrm>
            <a:off x="6724122" y="2321739"/>
            <a:ext cx="1" cy="288659"/>
          </a:xfrm>
          <a:prstGeom prst="line">
            <a:avLst/>
          </a:prstGeom>
          <a:ln>
            <a:solidFill>
              <a:schemeClr val="accent3">
                <a:lumMod val="75000"/>
              </a:schemeClr>
            </a:solidFill>
            <a:prstDash val="sysDot"/>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5" name="テキスト ボックス 44">
            <a:extLst>
              <a:ext uri="{FF2B5EF4-FFF2-40B4-BE49-F238E27FC236}">
                <a16:creationId xmlns:a16="http://schemas.microsoft.com/office/drawing/2014/main" id="{19B0DFDF-5DDF-3782-E0FB-D0076A7FF30D}"/>
              </a:ext>
            </a:extLst>
          </p:cNvPr>
          <p:cNvSpPr txBox="1"/>
          <p:nvPr/>
        </p:nvSpPr>
        <p:spPr>
          <a:xfrm rot="20468760">
            <a:off x="4724744" y="2693122"/>
            <a:ext cx="1800493" cy="307777"/>
          </a:xfrm>
          <a:prstGeom prst="rect">
            <a:avLst/>
          </a:prstGeom>
          <a:noFill/>
        </p:spPr>
        <p:txBody>
          <a:bodyPr wrap="none" rtlCol="0">
            <a:spAutoFit/>
          </a:bodyPr>
          <a:lstStyle/>
          <a:p>
            <a:pPr algn="ctr"/>
            <a:r>
              <a:rPr kumimoji="1" lang="ja-JP" altLang="en-US" sz="1400">
                <a:solidFill>
                  <a:srgbClr val="0432FF"/>
                </a:solidFill>
                <a:latin typeface="Meiryo" panose="020B0604030504040204" pitchFamily="34" charset="-128"/>
                <a:ea typeface="Meiryo" panose="020B0604030504040204" pitchFamily="34" charset="-128"/>
              </a:rPr>
              <a:t>正しい値を推定する</a:t>
            </a:r>
          </a:p>
        </p:txBody>
      </p:sp>
      <p:sp>
        <p:nvSpPr>
          <p:cNvPr id="46" name="テキスト ボックス 45">
            <a:extLst>
              <a:ext uri="{FF2B5EF4-FFF2-40B4-BE49-F238E27FC236}">
                <a16:creationId xmlns:a16="http://schemas.microsoft.com/office/drawing/2014/main" id="{DF79A067-02A4-AF85-B87D-538D442D906F}"/>
              </a:ext>
            </a:extLst>
          </p:cNvPr>
          <p:cNvSpPr txBox="1"/>
          <p:nvPr/>
        </p:nvSpPr>
        <p:spPr>
          <a:xfrm>
            <a:off x="4348258" y="3868563"/>
            <a:ext cx="461665" cy="1477328"/>
          </a:xfrm>
          <a:prstGeom prst="rect">
            <a:avLst/>
          </a:prstGeom>
          <a:noFill/>
        </p:spPr>
        <p:txBody>
          <a:bodyPr vert="eaVert"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エラーを含む</a:t>
            </a:r>
          </a:p>
        </p:txBody>
      </p:sp>
      <p:sp>
        <p:nvSpPr>
          <p:cNvPr id="48" name="テキスト ボックス 47">
            <a:extLst>
              <a:ext uri="{FF2B5EF4-FFF2-40B4-BE49-F238E27FC236}">
                <a16:creationId xmlns:a16="http://schemas.microsoft.com/office/drawing/2014/main" id="{D924763E-AFA0-BE57-BC85-5ABA27A95E03}"/>
              </a:ext>
            </a:extLst>
          </p:cNvPr>
          <p:cNvSpPr txBox="1"/>
          <p:nvPr/>
        </p:nvSpPr>
        <p:spPr>
          <a:xfrm>
            <a:off x="5651058" y="5546211"/>
            <a:ext cx="1569660"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計算エラーの大きさ</a:t>
            </a:r>
          </a:p>
        </p:txBody>
      </p:sp>
    </p:spTree>
    <p:extLst>
      <p:ext uri="{BB962C8B-B14F-4D97-AF65-F5344CB8AC3E}">
        <p14:creationId xmlns:p14="http://schemas.microsoft.com/office/powerpoint/2010/main" val="25873987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量子コンピュータのロードマップ</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57</a:t>
            </a:fld>
            <a:endParaRPr kumimoji="1" lang="ja-JP" altLang="en-US"/>
          </a:p>
        </p:txBody>
      </p:sp>
      <p:cxnSp>
        <p:nvCxnSpPr>
          <p:cNvPr id="5" name="直線矢印コネクタ 4"/>
          <p:cNvCxnSpPr>
            <a:cxnSpLocks/>
          </p:cNvCxnSpPr>
          <p:nvPr/>
        </p:nvCxnSpPr>
        <p:spPr>
          <a:xfrm flipV="1">
            <a:off x="253239" y="5526062"/>
            <a:ext cx="8567233" cy="54137"/>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 name="正方形/長方形 6"/>
          <p:cNvSpPr/>
          <p:nvPr/>
        </p:nvSpPr>
        <p:spPr>
          <a:xfrm>
            <a:off x="4427984" y="2285702"/>
            <a:ext cx="288032" cy="32403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2287730" y="2285702"/>
            <a:ext cx="288032" cy="324036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6552220" y="2285702"/>
            <a:ext cx="288032" cy="324036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四角形吹き出し 9"/>
          <p:cNvSpPr/>
          <p:nvPr/>
        </p:nvSpPr>
        <p:spPr>
          <a:xfrm>
            <a:off x="1675662" y="1367257"/>
            <a:ext cx="1512168" cy="504056"/>
          </a:xfrm>
          <a:prstGeom prst="wedgeRectCallout">
            <a:avLst>
              <a:gd name="adj1" fmla="val -1188"/>
              <a:gd name="adj2" fmla="val 134529"/>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charset="-128"/>
                <a:ea typeface="Meiryo" charset="-128"/>
                <a:cs typeface="Meiryo" charset="-128"/>
              </a:rPr>
              <a:t>量子超越性の壁</a:t>
            </a:r>
            <a:endParaRPr kumimoji="1" lang="ja-JP" altLang="en-US" sz="1400" b="1" dirty="0">
              <a:solidFill>
                <a:srgbClr val="FFFFFF"/>
              </a:solidFill>
              <a:latin typeface="Meiryo" charset="-128"/>
              <a:ea typeface="Meiryo" charset="-128"/>
              <a:cs typeface="Meiryo" charset="-128"/>
            </a:endParaRPr>
          </a:p>
        </p:txBody>
      </p:sp>
      <p:sp>
        <p:nvSpPr>
          <p:cNvPr id="11" name="四角形吹き出し 10"/>
          <p:cNvSpPr/>
          <p:nvPr/>
        </p:nvSpPr>
        <p:spPr>
          <a:xfrm>
            <a:off x="3815916" y="1367257"/>
            <a:ext cx="1512168" cy="504056"/>
          </a:xfrm>
          <a:prstGeom prst="wedgeRectCallout">
            <a:avLst>
              <a:gd name="adj1" fmla="val -1188"/>
              <a:gd name="adj2" fmla="val 134529"/>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charset="-128"/>
                <a:ea typeface="Meiryo" charset="-128"/>
                <a:cs typeface="Meiryo" charset="-128"/>
              </a:rPr>
              <a:t>有用性の</a:t>
            </a:r>
            <a:r>
              <a:rPr kumimoji="1" lang="ja-JP" altLang="en-US" sz="1400" b="1" dirty="0">
                <a:solidFill>
                  <a:srgbClr val="FFFFFF"/>
                </a:solidFill>
                <a:latin typeface="Meiryo" charset="-128"/>
                <a:ea typeface="Meiryo" charset="-128"/>
                <a:cs typeface="Meiryo" charset="-128"/>
              </a:rPr>
              <a:t>壁</a:t>
            </a:r>
          </a:p>
        </p:txBody>
      </p:sp>
      <p:sp>
        <p:nvSpPr>
          <p:cNvPr id="12" name="四角形吹き出し 11"/>
          <p:cNvSpPr/>
          <p:nvPr/>
        </p:nvSpPr>
        <p:spPr>
          <a:xfrm>
            <a:off x="5940152" y="1367257"/>
            <a:ext cx="1512168" cy="504056"/>
          </a:xfrm>
          <a:prstGeom prst="wedgeRectCallout">
            <a:avLst>
              <a:gd name="adj1" fmla="val -1188"/>
              <a:gd name="adj2" fmla="val 134529"/>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charset="-128"/>
                <a:ea typeface="Meiryo" charset="-128"/>
                <a:cs typeface="Meiryo" charset="-128"/>
              </a:rPr>
              <a:t>誤り訂正の壁</a:t>
            </a:r>
          </a:p>
        </p:txBody>
      </p:sp>
      <p:sp>
        <p:nvSpPr>
          <p:cNvPr id="13" name="ホームベース 12"/>
          <p:cNvSpPr/>
          <p:nvPr/>
        </p:nvSpPr>
        <p:spPr>
          <a:xfrm rot="10800000">
            <a:off x="2536653" y="3169899"/>
            <a:ext cx="1764196" cy="1015595"/>
          </a:xfrm>
          <a:prstGeom prst="homePlate">
            <a:avLst>
              <a:gd name="adj" fmla="val 24667"/>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p:cNvSpPr/>
          <p:nvPr/>
        </p:nvSpPr>
        <p:spPr>
          <a:xfrm rot="10800000">
            <a:off x="4676907" y="3169899"/>
            <a:ext cx="1764196" cy="1015595"/>
          </a:xfrm>
          <a:prstGeom prst="homePlate">
            <a:avLst>
              <a:gd name="adj" fmla="val 262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ホームベース 14"/>
          <p:cNvSpPr/>
          <p:nvPr/>
        </p:nvSpPr>
        <p:spPr>
          <a:xfrm rot="10800000">
            <a:off x="6801143" y="3169898"/>
            <a:ext cx="2019328" cy="1015595"/>
          </a:xfrm>
          <a:prstGeom prst="homePlate">
            <a:avLst>
              <a:gd name="adj" fmla="val 26233"/>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2704672" y="2620141"/>
            <a:ext cx="1736373" cy="600164"/>
          </a:xfrm>
          <a:prstGeom prst="rect">
            <a:avLst/>
          </a:prstGeom>
          <a:noFill/>
        </p:spPr>
        <p:txBody>
          <a:bodyPr wrap="none" rtlCol="0">
            <a:spAutoFit/>
          </a:bodyPr>
          <a:lstStyle/>
          <a:p>
            <a:r>
              <a:rPr kumimoji="1" lang="ja-JP" altLang="en-US" sz="1100">
                <a:latin typeface="Meiryo" charset="-128"/>
                <a:ea typeface="Meiryo" charset="-128"/>
                <a:cs typeface="Meiryo" charset="-128"/>
              </a:rPr>
              <a:t>古典コンピュータに対し</a:t>
            </a:r>
            <a:endParaRPr kumimoji="1" lang="en-US" altLang="ja-JP" sz="1100" dirty="0">
              <a:latin typeface="Meiryo" charset="-128"/>
              <a:ea typeface="Meiryo" charset="-128"/>
              <a:cs typeface="Meiryo" charset="-128"/>
            </a:endParaRPr>
          </a:p>
          <a:p>
            <a:r>
              <a:rPr lang="ja-JP" altLang="en-US" sz="1100" dirty="0">
                <a:latin typeface="Meiryo" charset="-128"/>
                <a:ea typeface="Meiryo" charset="-128"/>
                <a:cs typeface="Meiryo" charset="-128"/>
              </a:rPr>
              <a:t>明確な有用性はない</a:t>
            </a:r>
            <a:endParaRPr lang="en-US" altLang="ja-JP" sz="1100" dirty="0">
              <a:latin typeface="Meiryo" charset="-128"/>
              <a:ea typeface="Meiryo" charset="-128"/>
              <a:cs typeface="Meiryo" charset="-128"/>
            </a:endParaRPr>
          </a:p>
          <a:p>
            <a:r>
              <a:rPr kumimoji="1" lang="ja-JP" altLang="en-US" sz="1100" dirty="0">
                <a:latin typeface="Meiryo" charset="-128"/>
                <a:ea typeface="Meiryo" charset="-128"/>
                <a:cs typeface="Meiryo" charset="-128"/>
              </a:rPr>
              <a:t>原理や方式の実証研究</a:t>
            </a:r>
          </a:p>
        </p:txBody>
      </p:sp>
      <p:sp>
        <p:nvSpPr>
          <p:cNvPr id="23" name="テキスト ボックス 22"/>
          <p:cNvSpPr txBox="1"/>
          <p:nvPr/>
        </p:nvSpPr>
        <p:spPr>
          <a:xfrm>
            <a:off x="2844830" y="3343677"/>
            <a:ext cx="1454244" cy="600164"/>
          </a:xfrm>
          <a:prstGeom prst="rect">
            <a:avLst/>
          </a:prstGeom>
          <a:noFill/>
        </p:spPr>
        <p:txBody>
          <a:bodyPr wrap="none" rtlCol="0">
            <a:spAutoFit/>
          </a:bodyPr>
          <a:lstStyle/>
          <a:p>
            <a:pPr algn="r"/>
            <a:r>
              <a:rPr kumimoji="1" lang="ja-JP" altLang="en-US" sz="1100" dirty="0">
                <a:solidFill>
                  <a:schemeClr val="bg1"/>
                </a:solidFill>
                <a:latin typeface="Meiryo" charset="-128"/>
                <a:ea typeface="Meiryo" charset="-128"/>
                <a:cs typeface="Meiryo" charset="-128"/>
              </a:rPr>
              <a:t>特定アルゴリズム</a:t>
            </a:r>
            <a:endParaRPr kumimoji="1" lang="en-US" altLang="ja-JP" sz="1100" dirty="0">
              <a:solidFill>
                <a:schemeClr val="bg1"/>
              </a:solidFill>
              <a:latin typeface="Meiryo" charset="-128"/>
              <a:ea typeface="Meiryo" charset="-128"/>
              <a:cs typeface="Meiryo" charset="-128"/>
            </a:endParaRPr>
          </a:p>
          <a:p>
            <a:pPr algn="r"/>
            <a:r>
              <a:rPr lang="ja-JP" altLang="en-US" sz="1100" dirty="0">
                <a:solidFill>
                  <a:schemeClr val="bg1"/>
                </a:solidFill>
                <a:latin typeface="Meiryo" charset="-128"/>
                <a:ea typeface="Meiryo" charset="-128"/>
                <a:cs typeface="Meiryo" charset="-128"/>
              </a:rPr>
              <a:t>で有用性が発揮</a:t>
            </a:r>
            <a:endParaRPr lang="en-US" altLang="ja-JP" sz="1100" dirty="0">
              <a:solidFill>
                <a:schemeClr val="bg1"/>
              </a:solidFill>
              <a:latin typeface="Meiryo" charset="-128"/>
              <a:ea typeface="Meiryo" charset="-128"/>
              <a:cs typeface="Meiryo" charset="-128"/>
            </a:endParaRPr>
          </a:p>
          <a:p>
            <a:pPr algn="r"/>
            <a:r>
              <a:rPr kumimoji="1" lang="ja-JP" altLang="en-US" sz="1100" dirty="0">
                <a:solidFill>
                  <a:schemeClr val="bg1"/>
                </a:solidFill>
                <a:latin typeface="Meiryo" charset="-128"/>
                <a:ea typeface="Meiryo" charset="-128"/>
                <a:cs typeface="Meiryo" charset="-128"/>
              </a:rPr>
              <a:t>但し実用か否かは別</a:t>
            </a:r>
          </a:p>
        </p:txBody>
      </p:sp>
      <p:sp>
        <p:nvSpPr>
          <p:cNvPr id="24" name="テキスト ボックス 23"/>
          <p:cNvSpPr txBox="1"/>
          <p:nvPr/>
        </p:nvSpPr>
        <p:spPr>
          <a:xfrm>
            <a:off x="4702954" y="3343677"/>
            <a:ext cx="1736374" cy="600164"/>
          </a:xfrm>
          <a:prstGeom prst="rect">
            <a:avLst/>
          </a:prstGeom>
          <a:noFill/>
        </p:spPr>
        <p:txBody>
          <a:bodyPr wrap="none" rtlCol="0">
            <a:spAutoFit/>
          </a:bodyPr>
          <a:lstStyle/>
          <a:p>
            <a:pPr algn="r"/>
            <a:r>
              <a:rPr kumimoji="1" lang="ja-JP" altLang="en-US" sz="1100" dirty="0">
                <a:solidFill>
                  <a:schemeClr val="bg1"/>
                </a:solidFill>
                <a:latin typeface="Meiryo" charset="-128"/>
                <a:ea typeface="Meiryo" charset="-128"/>
                <a:cs typeface="Meiryo" charset="-128"/>
              </a:rPr>
              <a:t>最適化問題</a:t>
            </a:r>
            <a:endParaRPr kumimoji="1" lang="en-US" altLang="ja-JP" sz="1100" dirty="0">
              <a:solidFill>
                <a:schemeClr val="bg1"/>
              </a:solidFill>
              <a:latin typeface="Meiryo" charset="-128"/>
              <a:ea typeface="Meiryo" charset="-128"/>
              <a:cs typeface="Meiryo" charset="-128"/>
            </a:endParaRPr>
          </a:p>
          <a:p>
            <a:pPr algn="r"/>
            <a:r>
              <a:rPr lang="ja-JP" altLang="en-US" sz="1100" dirty="0">
                <a:solidFill>
                  <a:schemeClr val="bg1"/>
                </a:solidFill>
                <a:latin typeface="Meiryo" charset="-128"/>
                <a:ea typeface="Meiryo" charset="-128"/>
                <a:cs typeface="Meiryo" charset="-128"/>
              </a:rPr>
              <a:t>化学シミュレーション</a:t>
            </a:r>
            <a:endParaRPr lang="en-US" altLang="ja-JP" sz="1100" dirty="0">
              <a:solidFill>
                <a:schemeClr val="bg1"/>
              </a:solidFill>
              <a:latin typeface="Meiryo" charset="-128"/>
              <a:ea typeface="Meiryo" charset="-128"/>
              <a:cs typeface="Meiryo" charset="-128"/>
            </a:endParaRPr>
          </a:p>
          <a:p>
            <a:pPr algn="r"/>
            <a:r>
              <a:rPr kumimoji="1" lang="ja-JP" altLang="en-US" sz="1100" dirty="0">
                <a:solidFill>
                  <a:schemeClr val="bg1"/>
                </a:solidFill>
                <a:latin typeface="Meiryo" charset="-128"/>
                <a:ea typeface="Meiryo" charset="-128"/>
                <a:cs typeface="Meiryo" charset="-128"/>
              </a:rPr>
              <a:t>ニューラルネットワーク</a:t>
            </a:r>
          </a:p>
        </p:txBody>
      </p:sp>
      <p:sp>
        <p:nvSpPr>
          <p:cNvPr id="25" name="テキスト ボックス 24"/>
          <p:cNvSpPr txBox="1"/>
          <p:nvPr/>
        </p:nvSpPr>
        <p:spPr>
          <a:xfrm>
            <a:off x="6962510" y="3272223"/>
            <a:ext cx="1736374" cy="769441"/>
          </a:xfrm>
          <a:prstGeom prst="rect">
            <a:avLst/>
          </a:prstGeom>
          <a:noFill/>
        </p:spPr>
        <p:txBody>
          <a:bodyPr wrap="none" rtlCol="0">
            <a:spAutoFit/>
          </a:bodyPr>
          <a:lstStyle/>
          <a:p>
            <a:pPr algn="r"/>
            <a:r>
              <a:rPr lang="ja-JP" altLang="en-US" sz="1100" dirty="0">
                <a:solidFill>
                  <a:schemeClr val="bg1"/>
                </a:solidFill>
                <a:latin typeface="Meiryo" charset="-128"/>
                <a:ea typeface="Meiryo" charset="-128"/>
                <a:cs typeface="Meiryo" charset="-128"/>
              </a:rPr>
              <a:t>非構造化検索</a:t>
            </a:r>
            <a:endParaRPr lang="en-US" altLang="ja-JP" sz="1100" dirty="0">
              <a:solidFill>
                <a:schemeClr val="bg1"/>
              </a:solidFill>
              <a:latin typeface="Meiryo" charset="-128"/>
              <a:ea typeface="Meiryo" charset="-128"/>
              <a:cs typeface="Meiryo" charset="-128"/>
            </a:endParaRPr>
          </a:p>
          <a:p>
            <a:pPr algn="r"/>
            <a:r>
              <a:rPr lang="ja-JP" altLang="en-US" sz="1100" dirty="0">
                <a:solidFill>
                  <a:schemeClr val="bg1"/>
                </a:solidFill>
                <a:latin typeface="Meiryo" charset="-128"/>
                <a:ea typeface="Meiryo" charset="-128"/>
                <a:cs typeface="Meiryo" charset="-128"/>
              </a:rPr>
              <a:t>ニューラルネットワーク</a:t>
            </a:r>
          </a:p>
          <a:p>
            <a:pPr algn="r"/>
            <a:r>
              <a:rPr kumimoji="1" lang="ja-JP" altLang="en-US" sz="1100" dirty="0">
                <a:solidFill>
                  <a:schemeClr val="bg1"/>
                </a:solidFill>
                <a:latin typeface="Meiryo" charset="-128"/>
                <a:ea typeface="Meiryo" charset="-128"/>
                <a:cs typeface="Meiryo" charset="-128"/>
              </a:rPr>
              <a:t>素因数分解／暗号解読</a:t>
            </a:r>
            <a:endParaRPr kumimoji="1" lang="en-US" altLang="ja-JP" sz="1100" dirty="0">
              <a:solidFill>
                <a:schemeClr val="bg1"/>
              </a:solidFill>
              <a:latin typeface="Meiryo" charset="-128"/>
              <a:ea typeface="Meiryo" charset="-128"/>
              <a:cs typeface="Meiryo" charset="-128"/>
            </a:endParaRPr>
          </a:p>
          <a:p>
            <a:pPr algn="r"/>
            <a:r>
              <a:rPr lang="ja-JP" altLang="en-US" sz="1100" dirty="0">
                <a:solidFill>
                  <a:schemeClr val="bg1"/>
                </a:solidFill>
                <a:latin typeface="Meiryo" charset="-128"/>
                <a:ea typeface="Meiryo" charset="-128"/>
                <a:cs typeface="Meiryo" charset="-128"/>
              </a:rPr>
              <a:t>化学シミュレーション</a:t>
            </a:r>
            <a:endParaRPr lang="en-US" altLang="ja-JP" sz="1100" dirty="0">
              <a:solidFill>
                <a:schemeClr val="bg1"/>
              </a:solidFill>
              <a:latin typeface="Meiryo" charset="-128"/>
              <a:ea typeface="Meiryo" charset="-128"/>
              <a:cs typeface="Meiryo" charset="-128"/>
            </a:endParaRPr>
          </a:p>
        </p:txBody>
      </p:sp>
      <p:sp>
        <p:nvSpPr>
          <p:cNvPr id="26" name="テキスト ボックス 25"/>
          <p:cNvSpPr txBox="1"/>
          <p:nvPr/>
        </p:nvSpPr>
        <p:spPr>
          <a:xfrm>
            <a:off x="2196746" y="5588778"/>
            <a:ext cx="470000" cy="369332"/>
          </a:xfrm>
          <a:prstGeom prst="rect">
            <a:avLst/>
          </a:prstGeom>
          <a:noFill/>
        </p:spPr>
        <p:txBody>
          <a:bodyPr wrap="none" rtlCol="0">
            <a:spAutoFit/>
          </a:bodyPr>
          <a:lstStyle/>
          <a:p>
            <a:pPr algn="ctr"/>
            <a:r>
              <a:rPr lang="en-US" altLang="ja-JP" dirty="0">
                <a:solidFill>
                  <a:schemeClr val="tx2">
                    <a:lumMod val="60000"/>
                    <a:lumOff val="40000"/>
                  </a:schemeClr>
                </a:solidFill>
                <a:latin typeface="Meiryo" charset="-128"/>
                <a:ea typeface="Meiryo" charset="-128"/>
                <a:cs typeface="Meiryo" charset="-128"/>
              </a:rPr>
              <a:t>49</a:t>
            </a:r>
            <a:endParaRPr kumimoji="1" lang="ja-JP" altLang="en-US" dirty="0">
              <a:solidFill>
                <a:schemeClr val="tx2">
                  <a:lumMod val="60000"/>
                  <a:lumOff val="40000"/>
                </a:schemeClr>
              </a:solidFill>
              <a:latin typeface="Meiryo" charset="-128"/>
              <a:ea typeface="Meiryo" charset="-128"/>
              <a:cs typeface="Meiryo" charset="-128"/>
            </a:endParaRPr>
          </a:p>
        </p:txBody>
      </p:sp>
      <p:sp>
        <p:nvSpPr>
          <p:cNvPr id="27" name="テキスト ボックス 26"/>
          <p:cNvSpPr txBox="1"/>
          <p:nvPr/>
        </p:nvSpPr>
        <p:spPr>
          <a:xfrm>
            <a:off x="4018002" y="5580199"/>
            <a:ext cx="1107997" cy="369332"/>
          </a:xfrm>
          <a:prstGeom prst="rect">
            <a:avLst/>
          </a:prstGeom>
          <a:noFill/>
        </p:spPr>
        <p:txBody>
          <a:bodyPr wrap="none" rtlCol="0">
            <a:spAutoFit/>
          </a:bodyPr>
          <a:lstStyle/>
          <a:p>
            <a:pPr algn="ctr"/>
            <a:r>
              <a:rPr kumimoji="1" lang="en-US" altLang="ja-JP" dirty="0">
                <a:solidFill>
                  <a:srgbClr val="0070C0"/>
                </a:solidFill>
                <a:latin typeface="Meiryo" charset="-128"/>
                <a:ea typeface="Meiryo" charset="-128"/>
                <a:cs typeface="Meiryo" charset="-128"/>
              </a:rPr>
              <a:t>5000〜?</a:t>
            </a:r>
          </a:p>
        </p:txBody>
      </p:sp>
      <p:sp>
        <p:nvSpPr>
          <p:cNvPr id="28" name="テキスト ボックス 27"/>
          <p:cNvSpPr txBox="1"/>
          <p:nvPr/>
        </p:nvSpPr>
        <p:spPr>
          <a:xfrm>
            <a:off x="6081325" y="5588778"/>
            <a:ext cx="1229825" cy="369332"/>
          </a:xfrm>
          <a:prstGeom prst="rect">
            <a:avLst/>
          </a:prstGeom>
          <a:noFill/>
        </p:spPr>
        <p:txBody>
          <a:bodyPr wrap="none" rtlCol="0">
            <a:spAutoFit/>
          </a:bodyPr>
          <a:lstStyle/>
          <a:p>
            <a:pPr algn="ctr"/>
            <a:r>
              <a:rPr kumimoji="1" lang="ja-JP" altLang="en-US" dirty="0">
                <a:solidFill>
                  <a:srgbClr val="0432FF"/>
                </a:solidFill>
                <a:latin typeface="Meiryo" charset="-128"/>
                <a:ea typeface="Meiryo" charset="-128"/>
                <a:cs typeface="Meiryo" charset="-128"/>
              </a:rPr>
              <a:t>数十万</a:t>
            </a:r>
            <a:r>
              <a:rPr kumimoji="1" lang="en-US" altLang="ja-JP" dirty="0">
                <a:solidFill>
                  <a:srgbClr val="0432FF"/>
                </a:solidFill>
                <a:latin typeface="Meiryo" charset="-128"/>
                <a:ea typeface="Meiryo" charset="-128"/>
                <a:cs typeface="Meiryo" charset="-128"/>
              </a:rPr>
              <a:t>〜?</a:t>
            </a:r>
          </a:p>
        </p:txBody>
      </p:sp>
      <p:sp>
        <p:nvSpPr>
          <p:cNvPr id="29" name="ホームベース 28"/>
          <p:cNvSpPr/>
          <p:nvPr/>
        </p:nvSpPr>
        <p:spPr>
          <a:xfrm>
            <a:off x="253239" y="4797153"/>
            <a:ext cx="6587013" cy="576064"/>
          </a:xfrm>
          <a:prstGeom prst="homePlate">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NISQ</a:t>
            </a:r>
            <a:r>
              <a:rPr kumimoji="1" lang="ja-JP" altLang="en-US" sz="1200" dirty="0">
                <a:solidFill>
                  <a:srgbClr val="FFFFFF"/>
                </a:solidFill>
                <a:latin typeface="Meiryo" charset="-128"/>
                <a:ea typeface="Meiryo" charset="-128"/>
                <a:cs typeface="Meiryo" charset="-128"/>
              </a:rPr>
              <a:t>（</a:t>
            </a:r>
            <a:r>
              <a:rPr kumimoji="1" lang="en-US" altLang="ja-JP" sz="1200" dirty="0">
                <a:solidFill>
                  <a:srgbClr val="FFFFFF"/>
                </a:solidFill>
                <a:latin typeface="Meiryo" charset="-128"/>
                <a:ea typeface="Meiryo" charset="-128"/>
                <a:cs typeface="Meiryo" charset="-128"/>
              </a:rPr>
              <a:t>Noisy Intermediate-Scale Quantum</a:t>
            </a:r>
            <a:r>
              <a:rPr kumimoji="1" lang="ja-JP" altLang="en-US" sz="1200">
                <a:solidFill>
                  <a:srgbClr val="FFFFFF"/>
                </a:solidFill>
                <a:latin typeface="Meiryo" charset="-128"/>
                <a:ea typeface="Meiryo" charset="-128"/>
                <a:cs typeface="Meiryo" charset="-128"/>
              </a:rPr>
              <a:t>）</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ノイズがあってスケールしない量子コンピュータ</a:t>
            </a:r>
            <a:endParaRPr kumimoji="1" lang="ja-JP" altLang="en-US" sz="1200" dirty="0">
              <a:solidFill>
                <a:srgbClr val="FFFFFF"/>
              </a:solidFill>
              <a:latin typeface="Meiryo" charset="-128"/>
              <a:ea typeface="Meiryo" charset="-128"/>
              <a:cs typeface="Meiryo" charset="-128"/>
            </a:endParaRPr>
          </a:p>
        </p:txBody>
      </p:sp>
      <p:sp>
        <p:nvSpPr>
          <p:cNvPr id="30" name="ホームベース 29"/>
          <p:cNvSpPr/>
          <p:nvPr/>
        </p:nvSpPr>
        <p:spPr>
          <a:xfrm>
            <a:off x="6840252" y="4797153"/>
            <a:ext cx="1980219" cy="576064"/>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万能</a:t>
            </a:r>
            <a:r>
              <a:rPr lang="ja-JP" altLang="en-US" sz="1200">
                <a:solidFill>
                  <a:srgbClr val="FFFFFF"/>
                </a:solidFill>
                <a:latin typeface="Meiryo" charset="-128"/>
                <a:ea typeface="Meiryo" charset="-128"/>
                <a:cs typeface="Meiryo" charset="-128"/>
              </a:rPr>
              <a:t>量子</a:t>
            </a:r>
            <a:r>
              <a:rPr lang="ja-JP" altLang="en-US" sz="1200" dirty="0">
                <a:solidFill>
                  <a:srgbClr val="FFFFFF"/>
                </a:solidFill>
                <a:latin typeface="Meiryo" charset="-128"/>
                <a:ea typeface="Meiryo" charset="-128"/>
                <a:cs typeface="Meiryo" charset="-128"/>
              </a:rPr>
              <a:t>コンピュータ</a:t>
            </a:r>
            <a:endParaRPr lang="en-US" altLang="ja-JP" sz="1200" dirty="0">
              <a:solidFill>
                <a:srgbClr val="FFFFFF"/>
              </a:solidFill>
              <a:latin typeface="Meiryo" charset="-128"/>
              <a:ea typeface="Meiryo" charset="-128"/>
              <a:cs typeface="Meiryo" charset="-128"/>
            </a:endParaRPr>
          </a:p>
          <a:p>
            <a:pPr algn="ctr"/>
            <a:r>
              <a:rPr kumimoji="1" lang="ja-JP" altLang="en-US" sz="1050" dirty="0">
                <a:solidFill>
                  <a:srgbClr val="FFFFFF"/>
                </a:solidFill>
                <a:latin typeface="Meiryo" charset="-128"/>
                <a:ea typeface="Meiryo" charset="-128"/>
                <a:cs typeface="Meiryo" charset="-128"/>
              </a:rPr>
              <a:t>万能チューリングマシン</a:t>
            </a:r>
          </a:p>
        </p:txBody>
      </p:sp>
      <p:sp>
        <p:nvSpPr>
          <p:cNvPr id="31" name="テキスト ボックス 30"/>
          <p:cNvSpPr txBox="1"/>
          <p:nvPr/>
        </p:nvSpPr>
        <p:spPr>
          <a:xfrm>
            <a:off x="1993164" y="1033101"/>
            <a:ext cx="877163"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2019?</a:t>
            </a:r>
            <a:endParaRPr kumimoji="1" lang="ja-JP" altLang="en-US" dirty="0">
              <a:latin typeface="Meiryo" charset="-128"/>
              <a:ea typeface="Meiryo" charset="-128"/>
              <a:cs typeface="Meiryo" charset="-128"/>
            </a:endParaRPr>
          </a:p>
        </p:txBody>
      </p:sp>
      <p:sp>
        <p:nvSpPr>
          <p:cNvPr id="32" name="テキスト ボックス 31"/>
          <p:cNvSpPr txBox="1"/>
          <p:nvPr/>
        </p:nvSpPr>
        <p:spPr>
          <a:xfrm>
            <a:off x="3851243" y="103310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2020</a:t>
            </a:r>
            <a:r>
              <a:rPr kumimoji="1" lang="ja-JP" altLang="en-US" dirty="0">
                <a:latin typeface="Meiryo" charset="-128"/>
                <a:ea typeface="Meiryo" charset="-128"/>
                <a:cs typeface="Meiryo" charset="-128"/>
              </a:rPr>
              <a:t>年代？</a:t>
            </a:r>
          </a:p>
        </p:txBody>
      </p:sp>
      <p:sp>
        <p:nvSpPr>
          <p:cNvPr id="33" name="テキスト ボックス 32"/>
          <p:cNvSpPr txBox="1"/>
          <p:nvPr/>
        </p:nvSpPr>
        <p:spPr>
          <a:xfrm>
            <a:off x="5972320" y="103310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2030</a:t>
            </a:r>
            <a:r>
              <a:rPr kumimoji="1" lang="ja-JP" altLang="en-US" dirty="0">
                <a:latin typeface="Meiryo" charset="-128"/>
                <a:ea typeface="Meiryo" charset="-128"/>
                <a:cs typeface="Meiryo" charset="-128"/>
              </a:rPr>
              <a:t>年代？</a:t>
            </a:r>
          </a:p>
        </p:txBody>
      </p:sp>
      <p:sp>
        <p:nvSpPr>
          <p:cNvPr id="34" name="正方形/長方形 33"/>
          <p:cNvSpPr/>
          <p:nvPr/>
        </p:nvSpPr>
        <p:spPr>
          <a:xfrm>
            <a:off x="1808819" y="1628867"/>
            <a:ext cx="1245854" cy="215444"/>
          </a:xfrm>
          <a:prstGeom prst="rect">
            <a:avLst/>
          </a:prstGeom>
        </p:spPr>
        <p:txBody>
          <a:bodyPr wrap="none">
            <a:spAutoFit/>
          </a:bodyPr>
          <a:lstStyle/>
          <a:p>
            <a:r>
              <a:rPr lang="en-US" altLang="ja-JP" sz="800">
                <a:solidFill>
                  <a:schemeClr val="bg1"/>
                </a:solidFill>
                <a:latin typeface="メイリオ" charset="-128"/>
              </a:rPr>
              <a:t>Quantum Supremacy</a:t>
            </a:r>
            <a:endParaRPr lang="ja-JP" altLang="en-US" sz="800" dirty="0">
              <a:solidFill>
                <a:schemeClr val="bg1"/>
              </a:solidFill>
            </a:endParaRPr>
          </a:p>
        </p:txBody>
      </p:sp>
      <p:sp>
        <p:nvSpPr>
          <p:cNvPr id="35" name="正方形/長方形 34"/>
          <p:cNvSpPr/>
          <p:nvPr/>
        </p:nvSpPr>
        <p:spPr>
          <a:xfrm>
            <a:off x="301634" y="5919663"/>
            <a:ext cx="8670558" cy="461665"/>
          </a:xfrm>
          <a:prstGeom prst="rect">
            <a:avLst/>
          </a:prstGeom>
          <a:noFill/>
        </p:spPr>
        <p:txBody>
          <a:bodyPr wrap="square">
            <a:spAutoFit/>
          </a:bodyPr>
          <a:lstStyle/>
          <a:p>
            <a:r>
              <a:rPr lang="ja-JP" altLang="en-US" sz="1200" dirty="0">
                <a:solidFill>
                  <a:schemeClr val="tx1">
                    <a:lumMod val="50000"/>
                    <a:lumOff val="50000"/>
                  </a:schemeClr>
                </a:solidFill>
                <a:latin typeface="Meiryo" charset="-128"/>
                <a:ea typeface="Meiryo" charset="-128"/>
                <a:cs typeface="Meiryo" charset="-128"/>
              </a:rPr>
              <a:t>量子超越性という概念を提唱した米カリフォルニア工科大学の</a:t>
            </a:r>
            <a:r>
              <a:rPr lang="en-US" altLang="ja-JP" sz="1200" dirty="0">
                <a:solidFill>
                  <a:schemeClr val="tx1">
                    <a:lumMod val="50000"/>
                    <a:lumOff val="50000"/>
                  </a:schemeClr>
                </a:solidFill>
                <a:latin typeface="Meiryo" charset="-128"/>
                <a:ea typeface="Meiryo" charset="-128"/>
                <a:cs typeface="Meiryo" charset="-128"/>
              </a:rPr>
              <a:t>John </a:t>
            </a:r>
            <a:r>
              <a:rPr lang="en-US" altLang="ja-JP" sz="1200" dirty="0" err="1">
                <a:solidFill>
                  <a:schemeClr val="tx1">
                    <a:lumMod val="50000"/>
                    <a:lumOff val="50000"/>
                  </a:schemeClr>
                </a:solidFill>
                <a:latin typeface="Meiryo" charset="-128"/>
                <a:ea typeface="Meiryo" charset="-128"/>
                <a:cs typeface="Meiryo" charset="-128"/>
              </a:rPr>
              <a:t>Preskill</a:t>
            </a:r>
            <a:r>
              <a:rPr lang="ja-JP" altLang="en-US" sz="1200" dirty="0">
                <a:solidFill>
                  <a:schemeClr val="tx1">
                    <a:lumMod val="50000"/>
                    <a:lumOff val="50000"/>
                  </a:schemeClr>
                </a:solidFill>
                <a:latin typeface="Meiryo" charset="-128"/>
                <a:ea typeface="Meiryo" charset="-128"/>
                <a:cs typeface="Meiryo" charset="-128"/>
              </a:rPr>
              <a:t>教授</a:t>
            </a:r>
            <a:endParaRPr lang="en-US" altLang="ja-JP" sz="1200" dirty="0">
              <a:solidFill>
                <a:schemeClr val="tx1">
                  <a:lumMod val="50000"/>
                  <a:lumOff val="50000"/>
                </a:schemeClr>
              </a:solidFill>
              <a:latin typeface="Meiryo" charset="-128"/>
              <a:ea typeface="Meiryo" charset="-128"/>
              <a:cs typeface="Meiryo" charset="-128"/>
            </a:endParaRPr>
          </a:p>
          <a:p>
            <a:r>
              <a:rPr lang="ja-JP" altLang="en-US" sz="1200" dirty="0">
                <a:solidFill>
                  <a:schemeClr val="tx1">
                    <a:lumMod val="50000"/>
                    <a:lumOff val="50000"/>
                  </a:schemeClr>
                </a:solidFill>
                <a:latin typeface="Meiryo" charset="-128"/>
                <a:ea typeface="Meiryo" charset="-128"/>
                <a:cs typeface="Meiryo" charset="-128"/>
              </a:rPr>
              <a:t>「ノイズがあってエラー訂正ができない</a:t>
            </a:r>
            <a:r>
              <a:rPr lang="en-US" altLang="ja-JP" sz="1200" dirty="0">
                <a:solidFill>
                  <a:schemeClr val="tx1">
                    <a:lumMod val="50000"/>
                    <a:lumOff val="50000"/>
                  </a:schemeClr>
                </a:solidFill>
                <a:latin typeface="Meiryo" charset="-128"/>
                <a:ea typeface="Meiryo" charset="-128"/>
                <a:cs typeface="Meiryo" charset="-128"/>
              </a:rPr>
              <a:t>50</a:t>
            </a:r>
            <a:r>
              <a:rPr lang="ja-JP" altLang="en-US" sz="1200" dirty="0">
                <a:solidFill>
                  <a:schemeClr val="tx1">
                    <a:lumMod val="50000"/>
                    <a:lumOff val="50000"/>
                  </a:schemeClr>
                </a:solidFill>
                <a:latin typeface="Meiryo" charset="-128"/>
                <a:ea typeface="Meiryo" charset="-128"/>
                <a:cs typeface="Meiryo" charset="-128"/>
              </a:rPr>
              <a:t>～</a:t>
            </a:r>
            <a:r>
              <a:rPr lang="en-US" altLang="ja-JP" sz="1200" dirty="0">
                <a:solidFill>
                  <a:schemeClr val="tx1">
                    <a:lumMod val="50000"/>
                    <a:lumOff val="50000"/>
                  </a:schemeClr>
                </a:solidFill>
                <a:latin typeface="Meiryo" charset="-128"/>
                <a:ea typeface="Meiryo" charset="-128"/>
                <a:cs typeface="Meiryo" charset="-128"/>
              </a:rPr>
              <a:t>100</a:t>
            </a:r>
            <a:r>
              <a:rPr lang="ja-JP" altLang="en-US" sz="1200" dirty="0">
                <a:solidFill>
                  <a:schemeClr val="tx1">
                    <a:lumMod val="50000"/>
                    <a:lumOff val="50000"/>
                  </a:schemeClr>
                </a:solidFill>
                <a:latin typeface="Meiryo" charset="-128"/>
                <a:ea typeface="Meiryo" charset="-128"/>
                <a:cs typeface="Meiryo" charset="-128"/>
              </a:rPr>
              <a:t>量子ビット規模の量子コンピュータが世界を変えるようなことはない」</a:t>
            </a:r>
          </a:p>
        </p:txBody>
      </p:sp>
      <p:sp>
        <p:nvSpPr>
          <p:cNvPr id="36" name="ホームベース 35"/>
          <p:cNvSpPr/>
          <p:nvPr/>
        </p:nvSpPr>
        <p:spPr>
          <a:xfrm>
            <a:off x="262672" y="2809631"/>
            <a:ext cx="2313090" cy="1015591"/>
          </a:xfrm>
          <a:prstGeom prst="homePlate">
            <a:avLst>
              <a:gd name="adj" fmla="val 26055"/>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Meiryo" charset="-128"/>
                <a:ea typeface="Meiryo" charset="-128"/>
                <a:cs typeface="Meiryo" charset="-128"/>
              </a:rPr>
              <a:t>組み合わせ最適化問題</a:t>
            </a:r>
            <a:r>
              <a:rPr kumimoji="1" lang="ja-JP" altLang="en-US" sz="1200">
                <a:solidFill>
                  <a:srgbClr val="FFFFFF"/>
                </a:solidFill>
                <a:latin typeface="Meiryo" charset="-128"/>
                <a:ea typeface="Meiryo" charset="-128"/>
                <a:cs typeface="Meiryo" charset="-128"/>
              </a:rPr>
              <a:t>やニューラルネットワークなど</a:t>
            </a:r>
            <a:endParaRPr kumimoji="1" lang="en-US" altLang="ja-JP" sz="1200" dirty="0">
              <a:solidFill>
                <a:srgbClr val="FFFFFF"/>
              </a:solidFill>
              <a:latin typeface="Meiryo" charset="-128"/>
              <a:ea typeface="Meiryo" charset="-128"/>
              <a:cs typeface="Meiryo" charset="-128"/>
            </a:endParaRPr>
          </a:p>
          <a:p>
            <a:r>
              <a:rPr kumimoji="1" lang="ja-JP" altLang="en-US" sz="1200">
                <a:solidFill>
                  <a:srgbClr val="FFFFFF"/>
                </a:solidFill>
                <a:latin typeface="Meiryo" charset="-128"/>
                <a:ea typeface="Meiryo" charset="-128"/>
                <a:cs typeface="Meiryo" charset="-128"/>
              </a:rPr>
              <a:t>特定</a:t>
            </a:r>
            <a:r>
              <a:rPr kumimoji="1" lang="ja-JP" altLang="en-US" sz="1200" dirty="0">
                <a:solidFill>
                  <a:srgbClr val="FFFFFF"/>
                </a:solidFill>
                <a:latin typeface="Meiryo" charset="-128"/>
                <a:ea typeface="Meiryo" charset="-128"/>
                <a:cs typeface="Meiryo" charset="-128"/>
              </a:rPr>
              <a:t>用途</a:t>
            </a:r>
            <a:r>
              <a:rPr kumimoji="1" lang="ja-JP" altLang="en-US" sz="1200">
                <a:solidFill>
                  <a:srgbClr val="FFFFFF"/>
                </a:solidFill>
                <a:latin typeface="Meiryo" charset="-128"/>
                <a:ea typeface="Meiryo" charset="-128"/>
                <a:cs typeface="Meiryo" charset="-128"/>
              </a:rPr>
              <a:t>では実用面</a:t>
            </a:r>
            <a:r>
              <a:rPr kumimoji="1" lang="ja-JP" altLang="en-US" sz="1200" dirty="0">
                <a:solidFill>
                  <a:srgbClr val="FFFFFF"/>
                </a:solidFill>
                <a:latin typeface="Meiryo" charset="-128"/>
                <a:ea typeface="Meiryo" charset="-128"/>
                <a:cs typeface="Meiryo" charset="-128"/>
              </a:rPr>
              <a:t>で先行</a:t>
            </a:r>
          </a:p>
        </p:txBody>
      </p:sp>
      <p:sp>
        <p:nvSpPr>
          <p:cNvPr id="4" name="ホームベース 3">
            <a:extLst>
              <a:ext uri="{FF2B5EF4-FFF2-40B4-BE49-F238E27FC236}">
                <a16:creationId xmlns:a16="http://schemas.microsoft.com/office/drawing/2014/main" id="{237B5D58-2FCF-6A42-9CA2-738D6B98943C}"/>
              </a:ext>
            </a:extLst>
          </p:cNvPr>
          <p:cNvSpPr/>
          <p:nvPr/>
        </p:nvSpPr>
        <p:spPr>
          <a:xfrm>
            <a:off x="253239" y="2367753"/>
            <a:ext cx="2262108" cy="39285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非古典コンピュータ</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a:solidFill>
                  <a:srgbClr val="FFFFFF"/>
                </a:solidFill>
                <a:latin typeface="Meiryo" panose="020B0604030504040204" pitchFamily="34" charset="-128"/>
                <a:ea typeface="Meiryo" panose="020B0604030504040204" pitchFamily="34" charset="-128"/>
                <a:cs typeface="ＭＳ Ｐゴシック"/>
              </a:rPr>
              <a:t>イジングマシン方式</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37" name="ホームベース 36">
            <a:extLst>
              <a:ext uri="{FF2B5EF4-FFF2-40B4-BE49-F238E27FC236}">
                <a16:creationId xmlns:a16="http://schemas.microsoft.com/office/drawing/2014/main" id="{067F6046-C2AA-2245-AC30-4AD4509FC2A4}"/>
              </a:ext>
            </a:extLst>
          </p:cNvPr>
          <p:cNvSpPr/>
          <p:nvPr/>
        </p:nvSpPr>
        <p:spPr>
          <a:xfrm>
            <a:off x="262672" y="4314887"/>
            <a:ext cx="8557799" cy="392854"/>
          </a:xfrm>
          <a:prstGeom prst="homePlat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量子ゲート方式</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48B092F6-F301-424B-9691-BCB5F55AF665}"/>
              </a:ext>
            </a:extLst>
          </p:cNvPr>
          <p:cNvSpPr/>
          <p:nvPr/>
        </p:nvSpPr>
        <p:spPr>
          <a:xfrm>
            <a:off x="6801143" y="172122"/>
            <a:ext cx="2162735" cy="830997"/>
          </a:xfrm>
          <a:prstGeom prst="rect">
            <a:avLst/>
          </a:prstGeom>
        </p:spPr>
        <p:txBody>
          <a:bodyPr wrap="square">
            <a:spAutoFit/>
          </a:bodyPr>
          <a:lstStyle/>
          <a:p>
            <a:r>
              <a:rPr lang="en-US" altLang="ja-JP" sz="800" b="1" u="sng" dirty="0">
                <a:solidFill>
                  <a:schemeClr val="bg1"/>
                </a:solidFill>
                <a:latin typeface="Meiryo" panose="020B0604030504040204" pitchFamily="34" charset="-128"/>
                <a:ea typeface="Meiryo" panose="020B0604030504040204" pitchFamily="34" charset="-128"/>
              </a:rPr>
              <a:t>IBM</a:t>
            </a:r>
            <a:r>
              <a:rPr lang="ja-JP" altLang="en-US" sz="800" b="1" u="sng">
                <a:solidFill>
                  <a:schemeClr val="bg1"/>
                </a:solidFill>
                <a:latin typeface="Meiryo" panose="020B0604030504040204" pitchFamily="34" charset="-128"/>
                <a:ea typeface="Meiryo" panose="020B0604030504040204" pitchFamily="34" charset="-128"/>
              </a:rPr>
              <a:t>のロードマップ</a:t>
            </a:r>
            <a:endParaRPr lang="en-US" altLang="ja-JP" sz="800" b="1" u="sng" dirty="0">
              <a:solidFill>
                <a:schemeClr val="bg1"/>
              </a:solidFill>
              <a:latin typeface="Meiryo" panose="020B0604030504040204" pitchFamily="34" charset="-128"/>
              <a:ea typeface="Meiryo" panose="020B0604030504040204" pitchFamily="34" charset="-128"/>
            </a:endParaRPr>
          </a:p>
          <a:p>
            <a:r>
              <a:rPr lang="en-US" altLang="ja-JP" sz="800" dirty="0">
                <a:solidFill>
                  <a:schemeClr val="bg1"/>
                </a:solidFill>
                <a:latin typeface="Meiryo" panose="020B0604030504040204" pitchFamily="34" charset="-128"/>
                <a:ea typeface="Meiryo" panose="020B0604030504040204" pitchFamily="34" charset="-128"/>
              </a:rPr>
              <a:t>2020</a:t>
            </a:r>
            <a:r>
              <a:rPr lang="ja-JP" altLang="en-US" sz="800">
                <a:solidFill>
                  <a:schemeClr val="bg1"/>
                </a:solidFill>
                <a:latin typeface="Meiryo" panose="020B0604030504040204" pitchFamily="34" charset="-128"/>
                <a:ea typeface="Meiryo" panose="020B0604030504040204" pitchFamily="34" charset="-128"/>
              </a:rPr>
              <a:t>年：</a:t>
            </a:r>
            <a:r>
              <a:rPr lang="en-US" altLang="ja-JP" sz="800" dirty="0">
                <a:solidFill>
                  <a:schemeClr val="bg1"/>
                </a:solidFill>
                <a:latin typeface="Meiryo" panose="020B0604030504040204" pitchFamily="34" charset="-128"/>
                <a:ea typeface="Meiryo" panose="020B0604030504040204" pitchFamily="34" charset="-128"/>
              </a:rPr>
              <a:t>65</a:t>
            </a:r>
            <a:r>
              <a:rPr lang="ja-JP" altLang="en-US" sz="800">
                <a:solidFill>
                  <a:schemeClr val="bg1"/>
                </a:solidFill>
                <a:latin typeface="Meiryo" panose="020B0604030504040204" pitchFamily="34" charset="-128"/>
                <a:ea typeface="Meiryo" panose="020B0604030504040204" pitchFamily="34" charset="-128"/>
              </a:rPr>
              <a:t>量子ビット／</a:t>
            </a:r>
            <a:r>
              <a:rPr lang="en" altLang="ja-JP" sz="800" dirty="0">
                <a:solidFill>
                  <a:schemeClr val="bg1"/>
                </a:solidFill>
                <a:latin typeface="Meiryo" panose="020B0604030504040204" pitchFamily="34" charset="-128"/>
                <a:ea typeface="Meiryo" panose="020B0604030504040204" pitchFamily="34" charset="-128"/>
              </a:rPr>
              <a:t>Hummingbird</a:t>
            </a:r>
            <a:endParaRPr lang="en-US" altLang="ja-JP" sz="800" dirty="0">
              <a:solidFill>
                <a:schemeClr val="bg1"/>
              </a:solidFill>
              <a:latin typeface="Meiryo" panose="020B0604030504040204" pitchFamily="34" charset="-128"/>
              <a:ea typeface="Meiryo" panose="020B0604030504040204" pitchFamily="34" charset="-128"/>
            </a:endParaRPr>
          </a:p>
          <a:p>
            <a:r>
              <a:rPr lang="en-US" altLang="ja-JP" sz="800" dirty="0">
                <a:solidFill>
                  <a:schemeClr val="bg1"/>
                </a:solidFill>
                <a:latin typeface="Meiryo" panose="020B0604030504040204" pitchFamily="34" charset="-128"/>
                <a:ea typeface="Meiryo" panose="020B0604030504040204" pitchFamily="34" charset="-128"/>
              </a:rPr>
              <a:t>2021</a:t>
            </a:r>
            <a:r>
              <a:rPr lang="ja-JP" altLang="en-US" sz="800">
                <a:solidFill>
                  <a:schemeClr val="bg1"/>
                </a:solidFill>
                <a:latin typeface="Meiryo" panose="020B0604030504040204" pitchFamily="34" charset="-128"/>
                <a:ea typeface="Meiryo" panose="020B0604030504040204" pitchFamily="34" charset="-128"/>
              </a:rPr>
              <a:t>年：</a:t>
            </a:r>
            <a:r>
              <a:rPr lang="en-US" altLang="ja-JP" sz="800" dirty="0">
                <a:solidFill>
                  <a:schemeClr val="bg1"/>
                </a:solidFill>
                <a:latin typeface="Meiryo" panose="020B0604030504040204" pitchFamily="34" charset="-128"/>
                <a:ea typeface="Meiryo" panose="020B0604030504040204" pitchFamily="34" charset="-128"/>
              </a:rPr>
              <a:t>127</a:t>
            </a:r>
            <a:r>
              <a:rPr lang="ja-JP" altLang="en-US" sz="800">
                <a:solidFill>
                  <a:schemeClr val="bg1"/>
                </a:solidFill>
                <a:latin typeface="Meiryo" panose="020B0604030504040204" pitchFamily="34" charset="-128"/>
                <a:ea typeface="Meiryo" panose="020B0604030504040204" pitchFamily="34" charset="-128"/>
              </a:rPr>
              <a:t>量子ビット／</a:t>
            </a:r>
            <a:r>
              <a:rPr lang="en" altLang="ja-JP" sz="800" dirty="0">
                <a:solidFill>
                  <a:schemeClr val="bg1"/>
                </a:solidFill>
                <a:latin typeface="Meiryo" panose="020B0604030504040204" pitchFamily="34" charset="-128"/>
                <a:ea typeface="Meiryo" panose="020B0604030504040204" pitchFamily="34" charset="-128"/>
              </a:rPr>
              <a:t>Eagle</a:t>
            </a:r>
          </a:p>
          <a:p>
            <a:r>
              <a:rPr lang="en-US" altLang="ja-JP" sz="800" dirty="0">
                <a:solidFill>
                  <a:schemeClr val="bg1"/>
                </a:solidFill>
                <a:latin typeface="Meiryo" panose="020B0604030504040204" pitchFamily="34" charset="-128"/>
                <a:ea typeface="Meiryo" panose="020B0604030504040204" pitchFamily="34" charset="-128"/>
              </a:rPr>
              <a:t>2022</a:t>
            </a:r>
            <a:r>
              <a:rPr lang="ja-JP" altLang="en-US" sz="800">
                <a:solidFill>
                  <a:schemeClr val="bg1"/>
                </a:solidFill>
                <a:latin typeface="Meiryo" panose="020B0604030504040204" pitchFamily="34" charset="-128"/>
                <a:ea typeface="Meiryo" panose="020B0604030504040204" pitchFamily="34" charset="-128"/>
              </a:rPr>
              <a:t>年：</a:t>
            </a:r>
            <a:r>
              <a:rPr lang="en-US" altLang="ja-JP" sz="800" dirty="0">
                <a:solidFill>
                  <a:schemeClr val="bg1"/>
                </a:solidFill>
                <a:latin typeface="Meiryo" panose="020B0604030504040204" pitchFamily="34" charset="-128"/>
                <a:ea typeface="Meiryo" panose="020B0604030504040204" pitchFamily="34" charset="-128"/>
              </a:rPr>
              <a:t>433</a:t>
            </a:r>
            <a:r>
              <a:rPr lang="ja-JP" altLang="en-US" sz="800">
                <a:solidFill>
                  <a:schemeClr val="bg1"/>
                </a:solidFill>
                <a:latin typeface="Meiryo" panose="020B0604030504040204" pitchFamily="34" charset="-128"/>
                <a:ea typeface="Meiryo" panose="020B0604030504040204" pitchFamily="34" charset="-128"/>
              </a:rPr>
              <a:t>量子ビット／</a:t>
            </a:r>
            <a:r>
              <a:rPr lang="en" altLang="ja-JP" sz="800" dirty="0">
                <a:solidFill>
                  <a:schemeClr val="bg1"/>
                </a:solidFill>
                <a:latin typeface="Meiryo" panose="020B0604030504040204" pitchFamily="34" charset="-128"/>
                <a:ea typeface="Meiryo" panose="020B0604030504040204" pitchFamily="34" charset="-128"/>
              </a:rPr>
              <a:t>Osprey</a:t>
            </a:r>
            <a:endParaRPr lang="en-US" altLang="ja-JP" sz="800" dirty="0">
              <a:solidFill>
                <a:schemeClr val="bg1"/>
              </a:solidFill>
              <a:latin typeface="Meiryo" panose="020B0604030504040204" pitchFamily="34" charset="-128"/>
              <a:ea typeface="Meiryo" panose="020B0604030504040204" pitchFamily="34" charset="-128"/>
            </a:endParaRPr>
          </a:p>
          <a:p>
            <a:r>
              <a:rPr lang="en" altLang="ja-JP" sz="800" dirty="0">
                <a:solidFill>
                  <a:schemeClr val="bg1"/>
                </a:solidFill>
                <a:latin typeface="Meiryo" panose="020B0604030504040204" pitchFamily="34" charset="-128"/>
                <a:ea typeface="Meiryo" panose="020B0604030504040204" pitchFamily="34" charset="-128"/>
              </a:rPr>
              <a:t>2023</a:t>
            </a:r>
            <a:r>
              <a:rPr lang="ja-JP" altLang="en-US" sz="800">
                <a:solidFill>
                  <a:schemeClr val="bg1"/>
                </a:solidFill>
                <a:latin typeface="Meiryo" panose="020B0604030504040204" pitchFamily="34" charset="-128"/>
                <a:ea typeface="Meiryo" panose="020B0604030504040204" pitchFamily="34" charset="-128"/>
              </a:rPr>
              <a:t>年：</a:t>
            </a:r>
            <a:r>
              <a:rPr lang="en-US" altLang="ja-JP" sz="800" dirty="0">
                <a:solidFill>
                  <a:schemeClr val="bg1"/>
                </a:solidFill>
                <a:latin typeface="Meiryo" panose="020B0604030504040204" pitchFamily="34" charset="-128"/>
                <a:ea typeface="Meiryo" panose="020B0604030504040204" pitchFamily="34" charset="-128"/>
              </a:rPr>
              <a:t>1121</a:t>
            </a:r>
            <a:r>
              <a:rPr lang="ja-JP" altLang="en-US" sz="800">
                <a:solidFill>
                  <a:schemeClr val="bg1"/>
                </a:solidFill>
                <a:latin typeface="Meiryo" panose="020B0604030504040204" pitchFamily="34" charset="-128"/>
                <a:ea typeface="Meiryo" panose="020B0604030504040204" pitchFamily="34" charset="-128"/>
              </a:rPr>
              <a:t>量子ビット／</a:t>
            </a:r>
            <a:r>
              <a:rPr lang="en" altLang="ja-JP" sz="800" dirty="0">
                <a:solidFill>
                  <a:schemeClr val="bg1"/>
                </a:solidFill>
                <a:latin typeface="Meiryo" panose="020B0604030504040204" pitchFamily="34" charset="-128"/>
                <a:ea typeface="Meiryo" panose="020B0604030504040204" pitchFamily="34" charset="-128"/>
              </a:rPr>
              <a:t>Condor</a:t>
            </a:r>
            <a:endParaRPr lang="en-US" altLang="ja-JP" sz="800" dirty="0">
              <a:solidFill>
                <a:schemeClr val="bg1"/>
              </a:solidFill>
              <a:latin typeface="Meiryo" panose="020B0604030504040204" pitchFamily="34" charset="-128"/>
              <a:ea typeface="Meiryo" panose="020B0604030504040204" pitchFamily="34" charset="-128"/>
            </a:endParaRPr>
          </a:p>
          <a:p>
            <a:r>
              <a:rPr lang="en-US" altLang="ja-JP" sz="800" dirty="0">
                <a:solidFill>
                  <a:schemeClr val="bg1"/>
                </a:solidFill>
                <a:latin typeface="Meiryo" panose="020B0604030504040204" pitchFamily="34" charset="-128"/>
                <a:ea typeface="Meiryo" panose="020B0604030504040204" pitchFamily="34" charset="-128"/>
              </a:rPr>
              <a:t>2030</a:t>
            </a:r>
            <a:r>
              <a:rPr lang="ja-JP" altLang="en-US" sz="800">
                <a:solidFill>
                  <a:schemeClr val="bg1"/>
                </a:solidFill>
                <a:latin typeface="Meiryo" panose="020B0604030504040204" pitchFamily="34" charset="-128"/>
                <a:ea typeface="Meiryo" panose="020B0604030504040204" pitchFamily="34" charset="-128"/>
              </a:rPr>
              <a:t>年：</a:t>
            </a:r>
            <a:r>
              <a:rPr lang="en-US" altLang="ja-JP" sz="800" dirty="0">
                <a:solidFill>
                  <a:schemeClr val="bg1"/>
                </a:solidFill>
                <a:latin typeface="Meiryo" panose="020B0604030504040204" pitchFamily="34" charset="-128"/>
                <a:ea typeface="Meiryo" panose="020B0604030504040204" pitchFamily="34" charset="-128"/>
              </a:rPr>
              <a:t>10</a:t>
            </a:r>
            <a:r>
              <a:rPr lang="ja-JP" altLang="en-US" sz="800">
                <a:solidFill>
                  <a:schemeClr val="bg1"/>
                </a:solidFill>
                <a:latin typeface="Meiryo" panose="020B0604030504040204" pitchFamily="34" charset="-128"/>
                <a:ea typeface="Meiryo" panose="020B0604030504040204" pitchFamily="34" charset="-128"/>
              </a:rPr>
              <a:t>万量子ビット／？</a:t>
            </a:r>
            <a:endParaRPr lang="ja-JP" altLang="en-US" sz="800">
              <a:solidFill>
                <a:schemeClr val="bg1"/>
              </a:solidFill>
            </a:endParaRPr>
          </a:p>
        </p:txBody>
      </p:sp>
    </p:spTree>
    <p:extLst>
      <p:ext uri="{BB962C8B-B14F-4D97-AF65-F5344CB8AC3E}">
        <p14:creationId xmlns:p14="http://schemas.microsoft.com/office/powerpoint/2010/main" val="567782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00E17B-11F3-5F1C-1C65-A77213D59E19}"/>
              </a:ext>
            </a:extLst>
          </p:cNvPr>
          <p:cNvSpPr>
            <a:spLocks noGrp="1"/>
          </p:cNvSpPr>
          <p:nvPr>
            <p:ph type="title"/>
          </p:nvPr>
        </p:nvSpPr>
        <p:spPr/>
        <p:txBody>
          <a:bodyPr/>
          <a:lstStyle/>
          <a:p>
            <a:r>
              <a:rPr kumimoji="1" lang="ja-JP" altLang="en-US"/>
              <a:t>量子コンピュータのロードマップ　日立製作所</a:t>
            </a:r>
          </a:p>
        </p:txBody>
      </p:sp>
      <p:sp>
        <p:nvSpPr>
          <p:cNvPr id="3" name="スライド番号プレースホルダー 2">
            <a:extLst>
              <a:ext uri="{FF2B5EF4-FFF2-40B4-BE49-F238E27FC236}">
                <a16:creationId xmlns:a16="http://schemas.microsoft.com/office/drawing/2014/main" id="{25A703A2-2A0A-95DE-4857-B6DD8DB5985B}"/>
              </a:ext>
            </a:extLst>
          </p:cNvPr>
          <p:cNvSpPr>
            <a:spLocks noGrp="1"/>
          </p:cNvSpPr>
          <p:nvPr>
            <p:ph type="sldNum" sz="quarter" idx="12"/>
          </p:nvPr>
        </p:nvSpPr>
        <p:spPr/>
        <p:txBody>
          <a:bodyPr/>
          <a:lstStyle/>
          <a:p>
            <a:fld id="{8FF8CC5D-A65D-5946-99B5-645367A967AD}" type="slidenum">
              <a:rPr kumimoji="1" lang="ja-JP" altLang="en-US" smtClean="0"/>
              <a:t>58</a:t>
            </a:fld>
            <a:endParaRPr kumimoji="1" lang="ja-JP" altLang="en-US"/>
          </a:p>
        </p:txBody>
      </p:sp>
      <p:pic>
        <p:nvPicPr>
          <p:cNvPr id="1026" name="Picture 2">
            <a:extLst>
              <a:ext uri="{FF2B5EF4-FFF2-40B4-BE49-F238E27FC236}">
                <a16:creationId xmlns:a16="http://schemas.microsoft.com/office/drawing/2014/main" id="{A90458E2-CDD8-8EE2-738E-1D382A059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61" y="1052736"/>
            <a:ext cx="8799078" cy="494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8208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DEF471-58AD-7840-8372-424AE2EEC111}"/>
              </a:ext>
            </a:extLst>
          </p:cNvPr>
          <p:cNvSpPr>
            <a:spLocks noGrp="1"/>
          </p:cNvSpPr>
          <p:nvPr>
            <p:ph type="title"/>
          </p:nvPr>
        </p:nvSpPr>
        <p:spPr/>
        <p:txBody>
          <a:bodyPr/>
          <a:lstStyle/>
          <a:p>
            <a:r>
              <a:rPr lang="ja-JP" altLang="en-US"/>
              <a:t>量子コンピュータの適用領域</a:t>
            </a:r>
            <a:endParaRPr kumimoji="1" lang="ja-JP" altLang="en-US"/>
          </a:p>
        </p:txBody>
      </p:sp>
      <p:sp>
        <p:nvSpPr>
          <p:cNvPr id="3" name="スライド番号プレースホルダー 2">
            <a:extLst>
              <a:ext uri="{FF2B5EF4-FFF2-40B4-BE49-F238E27FC236}">
                <a16:creationId xmlns:a16="http://schemas.microsoft.com/office/drawing/2014/main" id="{402B4D5B-9976-6A41-879E-19209E48EB9B}"/>
              </a:ext>
            </a:extLst>
          </p:cNvPr>
          <p:cNvSpPr>
            <a:spLocks noGrp="1"/>
          </p:cNvSpPr>
          <p:nvPr>
            <p:ph type="sldNum" sz="quarter" idx="12"/>
          </p:nvPr>
        </p:nvSpPr>
        <p:spPr>
          <a:xfrm>
            <a:off x="6632824" y="7030461"/>
            <a:ext cx="2133600" cy="217800"/>
          </a:xfrm>
        </p:spPr>
        <p:txBody>
          <a:bodyPr/>
          <a:lstStyle/>
          <a:p>
            <a:fld id="{8FF8CC5D-A65D-5946-99B5-645367A967AD}" type="slidenum">
              <a:rPr kumimoji="1" lang="ja-JP" altLang="en-US" smtClean="0"/>
              <a:t>59</a:t>
            </a:fld>
            <a:endParaRPr kumimoji="1" lang="ja-JP" altLang="en-US"/>
          </a:p>
        </p:txBody>
      </p:sp>
      <p:sp>
        <p:nvSpPr>
          <p:cNvPr id="4" name="正方形/長方形 3">
            <a:extLst>
              <a:ext uri="{FF2B5EF4-FFF2-40B4-BE49-F238E27FC236}">
                <a16:creationId xmlns:a16="http://schemas.microsoft.com/office/drawing/2014/main" id="{8E7DF406-7260-114C-900D-7145340C6D9C}"/>
              </a:ext>
            </a:extLst>
          </p:cNvPr>
          <p:cNvSpPr/>
          <p:nvPr/>
        </p:nvSpPr>
        <p:spPr>
          <a:xfrm>
            <a:off x="3279324" y="980728"/>
            <a:ext cx="5487100" cy="102615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pitchFamily="2" charset="2"/>
              <a:buChar char="l"/>
            </a:pPr>
            <a:r>
              <a:rPr kumimoji="1" lang="ja-JP" altLang="en-US" sz="1400">
                <a:solidFill>
                  <a:srgbClr val="FFFFFF"/>
                </a:solidFill>
                <a:latin typeface="Meiryo" panose="020B0604030504040204" pitchFamily="34" charset="-128"/>
                <a:ea typeface="Meiryo" panose="020B0604030504040204" pitchFamily="34" charset="-128"/>
                <a:cs typeface="ＭＳ Ｐゴシック"/>
              </a:rPr>
              <a:t>量子ゆらぎを導入したアルゴリズムによる汎用化性能の向上</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kumimoji="1" lang="ja-JP" altLang="en-US" sz="1400">
                <a:solidFill>
                  <a:srgbClr val="FFFFFF"/>
                </a:solidFill>
                <a:latin typeface="Meiryo" panose="020B0604030504040204" pitchFamily="34" charset="-128"/>
                <a:ea typeface="Meiryo" panose="020B0604030504040204" pitchFamily="34" charset="-128"/>
                <a:cs typeface="ＭＳ Ｐゴシック"/>
              </a:rPr>
              <a:t>学習フィードバックのためのデータ分析の短時間化によるディープニューラルネットワークにおける機械学習能力の効率的向上など</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7E0E8BCE-695E-D24B-9A91-3134EF131FFE}"/>
              </a:ext>
            </a:extLst>
          </p:cNvPr>
          <p:cNvSpPr/>
          <p:nvPr/>
        </p:nvSpPr>
        <p:spPr>
          <a:xfrm>
            <a:off x="3279324" y="2063811"/>
            <a:ext cx="5487100" cy="1026150"/>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pitchFamily="2" charset="2"/>
              <a:buChar char="l"/>
            </a:pPr>
            <a:r>
              <a:rPr kumimoji="1" lang="ja-JP" altLang="en-US" sz="1400">
                <a:solidFill>
                  <a:srgbClr val="FFFFFF"/>
                </a:solidFill>
                <a:latin typeface="Meiryo" panose="020B0604030504040204" pitchFamily="34" charset="-128"/>
                <a:ea typeface="Meiryo" panose="020B0604030504040204" pitchFamily="34" charset="-128"/>
                <a:cs typeface="ＭＳ Ｐゴシック"/>
              </a:rPr>
              <a:t>分子、タンパク質、化学反応の分析、遺伝子配列解析なども効率的処理</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lang="ja-JP" altLang="en-US" sz="1400">
                <a:solidFill>
                  <a:srgbClr val="FFFFFF"/>
                </a:solidFill>
                <a:latin typeface="Meiryo" panose="020B0604030504040204" pitchFamily="34" charset="-128"/>
                <a:ea typeface="Meiryo" panose="020B0604030504040204" pitchFamily="34" charset="-128"/>
                <a:cs typeface="ＭＳ Ｐゴシック"/>
              </a:rPr>
              <a:t>組み合わせ最適化によるがん放射線治療の高度化（強度変調型放射線治療等）など</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48A0DFF3-7BC5-1046-A7C6-D62CECA192C7}"/>
              </a:ext>
            </a:extLst>
          </p:cNvPr>
          <p:cNvSpPr/>
          <p:nvPr/>
        </p:nvSpPr>
        <p:spPr>
          <a:xfrm>
            <a:off x="3279324" y="3146894"/>
            <a:ext cx="5487100" cy="102615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pitchFamily="2" charset="2"/>
              <a:buChar char="l"/>
            </a:pPr>
            <a:r>
              <a:rPr lang="ja-JP" altLang="en-US" sz="1400">
                <a:solidFill>
                  <a:srgbClr val="FFFFFF"/>
                </a:solidFill>
                <a:latin typeface="Meiryo" panose="020B0604030504040204" pitchFamily="34" charset="-128"/>
                <a:ea typeface="Meiryo" panose="020B0604030504040204" pitchFamily="34" charset="-128"/>
                <a:cs typeface="ＭＳ Ｐゴシック"/>
              </a:rPr>
              <a:t>巡回セールスマン問題を解くことによる渋滞回避（交通、ネットワークトラフィック、</a:t>
            </a:r>
            <a:r>
              <a:rPr lang="en-US" altLang="ja-JP" sz="1400" dirty="0">
                <a:solidFill>
                  <a:srgbClr val="FFFFFF"/>
                </a:solidFill>
                <a:latin typeface="Meiryo" panose="020B0604030504040204" pitchFamily="34" charset="-128"/>
                <a:ea typeface="Meiryo" panose="020B0604030504040204" pitchFamily="34" charset="-128"/>
                <a:cs typeface="ＭＳ Ｐゴシック"/>
              </a:rPr>
              <a:t>AVG</a:t>
            </a:r>
            <a:r>
              <a:rPr lang="ja-JP" altLang="en-US" sz="1400">
                <a:solidFill>
                  <a:srgbClr val="FFFFFF"/>
                </a:solidFill>
                <a:latin typeface="Meiryo" panose="020B0604030504040204" pitchFamily="34" charset="-128"/>
                <a:ea typeface="Meiryo" panose="020B0604030504040204" pitchFamily="34" charset="-128"/>
                <a:cs typeface="ＭＳ Ｐゴシック"/>
              </a:rPr>
              <a:t>など）</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kumimoji="1" lang="ja-JP" altLang="en-US" sz="1400">
                <a:solidFill>
                  <a:srgbClr val="FFFFFF"/>
                </a:solidFill>
                <a:latin typeface="Meiryo" panose="020B0604030504040204" pitchFamily="34" charset="-128"/>
                <a:ea typeface="Meiryo" panose="020B0604030504040204" pitchFamily="34" charset="-128"/>
                <a:cs typeface="ＭＳ Ｐゴシック"/>
              </a:rPr>
              <a:t>サプライチェーンの最適化</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1FEB06B4-9246-0E43-B402-23867E6F4E72}"/>
              </a:ext>
            </a:extLst>
          </p:cNvPr>
          <p:cNvSpPr/>
          <p:nvPr/>
        </p:nvSpPr>
        <p:spPr>
          <a:xfrm>
            <a:off x="3275856" y="4229977"/>
            <a:ext cx="5487100" cy="1026150"/>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pitchFamily="2" charset="2"/>
              <a:buChar char="l"/>
            </a:pPr>
            <a:r>
              <a:rPr lang="ja-JP" altLang="en-US" sz="1400">
                <a:solidFill>
                  <a:srgbClr val="FFFFFF"/>
                </a:solidFill>
                <a:latin typeface="Meiryo" panose="020B0604030504040204" pitchFamily="34" charset="-128"/>
                <a:ea typeface="Meiryo" panose="020B0604030504040204" pitchFamily="34" charset="-128"/>
                <a:cs typeface="ＭＳ Ｐゴシック"/>
              </a:rPr>
              <a:t>組み合わせ最適化問題としてのポートフォリオ最適化</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B069663D-DA3A-0245-B15E-A4C65D29A4B1}"/>
              </a:ext>
            </a:extLst>
          </p:cNvPr>
          <p:cNvSpPr/>
          <p:nvPr/>
        </p:nvSpPr>
        <p:spPr>
          <a:xfrm>
            <a:off x="3275856" y="5313060"/>
            <a:ext cx="5487100" cy="1026150"/>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pitchFamily="2" charset="2"/>
              <a:buChar char="l"/>
            </a:pPr>
            <a:r>
              <a:rPr lang="ja-JP" altLang="en-US" sz="1400">
                <a:solidFill>
                  <a:srgbClr val="FFFFFF"/>
                </a:solidFill>
                <a:latin typeface="Meiryo" panose="020B0604030504040204" pitchFamily="34" charset="-128"/>
                <a:ea typeface="Meiryo" panose="020B0604030504040204" pitchFamily="34" charset="-128"/>
                <a:cs typeface="ＭＳ Ｐゴシック"/>
              </a:rPr>
              <a:t>第三者の盗聴を確実に防止できる量子鍵配送（</a:t>
            </a:r>
            <a:r>
              <a:rPr lang="en-US" altLang="ja-JP" sz="1400" dirty="0">
                <a:solidFill>
                  <a:srgbClr val="FFFFFF"/>
                </a:solidFill>
                <a:latin typeface="Meiryo" panose="020B0604030504040204" pitchFamily="34" charset="-128"/>
                <a:ea typeface="Meiryo" panose="020B0604030504040204" pitchFamily="34" charset="-128"/>
                <a:cs typeface="ＭＳ Ｐゴシック"/>
              </a:rPr>
              <a:t>QKD</a:t>
            </a:r>
            <a:r>
              <a:rPr lang="ja-JP" altLang="en-US" sz="1400">
                <a:solidFill>
                  <a:srgbClr val="FFFFFF"/>
                </a:solidFill>
                <a:latin typeface="Meiryo" panose="020B0604030504040204" pitchFamily="34" charset="-128"/>
                <a:ea typeface="Meiryo" panose="020B0604030504040204" pitchFamily="34" charset="-128"/>
                <a:cs typeface="ＭＳ Ｐゴシック"/>
              </a:rPr>
              <a:t>）など、量子暗号を用いた秘匿通信</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20C7689B-747D-5540-99C2-B4EF74B12C3D}"/>
              </a:ext>
            </a:extLst>
          </p:cNvPr>
          <p:cNvSpPr/>
          <p:nvPr/>
        </p:nvSpPr>
        <p:spPr>
          <a:xfrm>
            <a:off x="389006" y="980728"/>
            <a:ext cx="2755736" cy="102615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機械学習</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CE339450-DD78-1245-9378-9AA05C7334BB}"/>
              </a:ext>
            </a:extLst>
          </p:cNvPr>
          <p:cNvSpPr/>
          <p:nvPr/>
        </p:nvSpPr>
        <p:spPr>
          <a:xfrm>
            <a:off x="389006" y="2066578"/>
            <a:ext cx="2755736" cy="1026150"/>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ヘルスケア</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501A4DFD-4EAA-B442-8EBF-D4C72E8E1899}"/>
              </a:ext>
            </a:extLst>
          </p:cNvPr>
          <p:cNvSpPr/>
          <p:nvPr/>
        </p:nvSpPr>
        <p:spPr>
          <a:xfrm>
            <a:off x="389006" y="3146894"/>
            <a:ext cx="2755736" cy="102615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交通、物流</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2400">
                <a:solidFill>
                  <a:srgbClr val="FFFFFF"/>
                </a:solidFill>
                <a:latin typeface="Meiryo" panose="020B0604030504040204" pitchFamily="34" charset="-128"/>
                <a:ea typeface="Meiryo" panose="020B0604030504040204" pitchFamily="34" charset="-128"/>
                <a:cs typeface="ＭＳ Ｐゴシック"/>
              </a:rPr>
              <a:t>ネットワーク</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7443DF5D-9F82-ED47-BFD9-803185F2B15F}"/>
              </a:ext>
            </a:extLst>
          </p:cNvPr>
          <p:cNvSpPr/>
          <p:nvPr/>
        </p:nvSpPr>
        <p:spPr>
          <a:xfrm>
            <a:off x="389006" y="4236813"/>
            <a:ext cx="2755736" cy="1026150"/>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金融</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370D2657-1066-A748-A058-EDF48C55F212}"/>
              </a:ext>
            </a:extLst>
          </p:cNvPr>
          <p:cNvSpPr/>
          <p:nvPr/>
        </p:nvSpPr>
        <p:spPr>
          <a:xfrm>
            <a:off x="389006" y="5326732"/>
            <a:ext cx="2755736" cy="1026150"/>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セキュリティ</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3773421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C452B8-037D-2C46-9310-1A7FA689494D}"/>
              </a:ext>
            </a:extLst>
          </p:cNvPr>
          <p:cNvSpPr>
            <a:spLocks noGrp="1"/>
          </p:cNvSpPr>
          <p:nvPr>
            <p:ph type="title"/>
          </p:nvPr>
        </p:nvSpPr>
        <p:spPr/>
        <p:txBody>
          <a:bodyPr/>
          <a:lstStyle/>
          <a:p>
            <a:r>
              <a:rPr kumimoji="1" lang="ja-JP" altLang="en-US"/>
              <a:t>これまでの計算原理では限界</a:t>
            </a:r>
          </a:p>
        </p:txBody>
      </p:sp>
      <p:sp>
        <p:nvSpPr>
          <p:cNvPr id="3" name="スライド番号プレースホルダー 2">
            <a:extLst>
              <a:ext uri="{FF2B5EF4-FFF2-40B4-BE49-F238E27FC236}">
                <a16:creationId xmlns:a16="http://schemas.microsoft.com/office/drawing/2014/main" id="{EEC656EE-2099-2E45-983A-5ECBA1BD54B9}"/>
              </a:ext>
            </a:extLst>
          </p:cNvPr>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pic>
        <p:nvPicPr>
          <p:cNvPr id="1026" name="Picture 2" descr="Amazon | uxcell プラスチック パワートランジスタ NPN BJTトランジスター SS8050 TO-92 | トランジスタ |  産業・研究開発用品 通販">
            <a:extLst>
              <a:ext uri="{FF2B5EF4-FFF2-40B4-BE49-F238E27FC236}">
                <a16:creationId xmlns:a16="http://schemas.microsoft.com/office/drawing/2014/main" id="{76BFFC7F-2A61-D54D-8B87-6837504C3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205" y="1280444"/>
            <a:ext cx="1307090" cy="13070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トランジスタ">
            <a:extLst>
              <a:ext uri="{FF2B5EF4-FFF2-40B4-BE49-F238E27FC236}">
                <a16:creationId xmlns:a16="http://schemas.microsoft.com/office/drawing/2014/main" id="{4B0EFB54-FC64-3340-B473-7768BE4E53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36" t="33518" r="60170"/>
          <a:stretch/>
        </p:blipFill>
        <p:spPr bwMode="auto">
          <a:xfrm>
            <a:off x="940205" y="2536478"/>
            <a:ext cx="1296144" cy="93892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A6A49430-DE59-5E41-8141-BF56B726B12A}"/>
              </a:ext>
            </a:extLst>
          </p:cNvPr>
          <p:cNvSpPr txBox="1"/>
          <p:nvPr/>
        </p:nvSpPr>
        <p:spPr>
          <a:xfrm>
            <a:off x="595816" y="3766474"/>
            <a:ext cx="1620957" cy="954107"/>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トランジスター</a:t>
            </a:r>
            <a:endParaRPr kumimoji="1" lang="en-US" altLang="ja-JP" sz="1600" dirty="0">
              <a:latin typeface="Meiryo" panose="020B0604030504040204" pitchFamily="34" charset="-128"/>
              <a:ea typeface="Meiryo" panose="020B0604030504040204" pitchFamily="34" charset="-128"/>
            </a:endParaRPr>
          </a:p>
          <a:p>
            <a:r>
              <a:rPr lang="ja-JP" altLang="en-US" sz="1600">
                <a:latin typeface="Meiryo" panose="020B0604030504040204" pitchFamily="34" charset="-128"/>
                <a:ea typeface="Meiryo" panose="020B0604030504040204" pitchFamily="34" charset="-128"/>
              </a:rPr>
              <a:t>スイッチ回路</a:t>
            </a:r>
            <a:endParaRPr kumimoji="1" lang="en-US" altLang="ja-JP" sz="16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スイッチ：</a:t>
            </a:r>
            <a:r>
              <a:rPr kumimoji="1" lang="en-US" altLang="ja-JP" sz="1200" dirty="0">
                <a:latin typeface="Meiryo" panose="020B0604030504040204" pitchFamily="34" charset="-128"/>
                <a:ea typeface="Meiryo" panose="020B0604030504040204" pitchFamily="34" charset="-128"/>
              </a:rPr>
              <a:t>On</a:t>
            </a:r>
            <a:r>
              <a:rPr lang="ja-JP" altLang="en-US" sz="1200">
                <a:latin typeface="Meiryo" panose="020B0604030504040204" pitchFamily="34" charset="-128"/>
                <a:ea typeface="Meiryo" panose="020B0604030504040204" pitchFamily="34" charset="-128"/>
              </a:rPr>
              <a:t>と</a:t>
            </a:r>
            <a:r>
              <a:rPr kumimoji="1" lang="en-US" altLang="ja-JP" sz="1200" dirty="0">
                <a:latin typeface="Meiryo" panose="020B0604030504040204" pitchFamily="34" charset="-128"/>
                <a:ea typeface="Meiryo" panose="020B0604030504040204" pitchFamily="34" charset="-128"/>
              </a:rPr>
              <a:t>Off</a:t>
            </a:r>
          </a:p>
          <a:p>
            <a:r>
              <a:rPr kumimoji="1" lang="ja-JP" altLang="en-US" sz="1200">
                <a:latin typeface="Meiryo" panose="020B0604030504040204" pitchFamily="34" charset="-128"/>
                <a:ea typeface="Meiryo" panose="020B0604030504040204" pitchFamily="34" charset="-128"/>
              </a:rPr>
              <a:t>論理計算：</a:t>
            </a:r>
            <a:r>
              <a:rPr kumimoji="1" lang="en-US" altLang="ja-JP" sz="1200" dirty="0">
                <a:latin typeface="Meiryo" panose="020B0604030504040204" pitchFamily="34" charset="-128"/>
                <a:ea typeface="Meiryo" panose="020B0604030504040204" pitchFamily="34" charset="-128"/>
              </a:rPr>
              <a:t>0</a:t>
            </a:r>
            <a:r>
              <a:rPr lang="en-US" altLang="ja-JP" sz="1200" dirty="0">
                <a:latin typeface="Meiryo" panose="020B0604030504040204" pitchFamily="34" charset="-128"/>
                <a:ea typeface="Meiryo" panose="020B0604030504040204" pitchFamily="34" charset="-128"/>
              </a:rPr>
              <a:t>  </a:t>
            </a:r>
            <a:r>
              <a:rPr kumimoji="1" lang="ja-JP" altLang="en-US" sz="1200">
                <a:latin typeface="Meiryo" panose="020B0604030504040204" pitchFamily="34" charset="-128"/>
                <a:ea typeface="Meiryo" panose="020B0604030504040204" pitchFamily="34" charset="-128"/>
              </a:rPr>
              <a:t>と</a:t>
            </a:r>
            <a:r>
              <a:rPr kumimoji="1" lang="en-US" altLang="ja-JP" sz="1200" dirty="0">
                <a:latin typeface="Meiryo" panose="020B0604030504040204" pitchFamily="34" charset="-128"/>
                <a:ea typeface="Meiryo" panose="020B0604030504040204" pitchFamily="34" charset="-128"/>
              </a:rPr>
              <a:t>  1</a:t>
            </a:r>
            <a:endParaRPr kumimoji="1" lang="ja-JP" altLang="en-US" sz="1200">
              <a:latin typeface="Meiryo" panose="020B0604030504040204" pitchFamily="34" charset="-128"/>
              <a:ea typeface="Meiryo" panose="020B0604030504040204" pitchFamily="34" charset="-128"/>
            </a:endParaRPr>
          </a:p>
        </p:txBody>
      </p:sp>
      <p:pic>
        <p:nvPicPr>
          <p:cNvPr id="1030" name="Picture 6" descr="横長の集積回路のイラスト | かわいいフリー素材集 いらすとや">
            <a:extLst>
              <a:ext uri="{FF2B5EF4-FFF2-40B4-BE49-F238E27FC236}">
                <a16:creationId xmlns:a16="http://schemas.microsoft.com/office/drawing/2014/main" id="{FC201DC2-3EB3-C144-8FC1-C71779931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6820" y="1275722"/>
            <a:ext cx="1230360" cy="12303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論理回路の簡略化 | 日経クロステック（xTECH）">
            <a:extLst>
              <a:ext uri="{FF2B5EF4-FFF2-40B4-BE49-F238E27FC236}">
                <a16:creationId xmlns:a16="http://schemas.microsoft.com/office/drawing/2014/main" id="{A6B77347-BB6B-BB44-BB86-690040F32D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5832" y="2593679"/>
            <a:ext cx="1532335" cy="812191"/>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893308A4-2B6C-8040-AC67-E7146C747BAB}"/>
              </a:ext>
            </a:extLst>
          </p:cNvPr>
          <p:cNvSpPr txBox="1"/>
          <p:nvPr/>
        </p:nvSpPr>
        <p:spPr>
          <a:xfrm>
            <a:off x="3402449" y="3763531"/>
            <a:ext cx="2339102" cy="954107"/>
          </a:xfrm>
          <a:prstGeom prst="rect">
            <a:avLst/>
          </a:prstGeom>
          <a:noFill/>
        </p:spPr>
        <p:txBody>
          <a:bodyPr wrap="none" rtlCol="0">
            <a:spAutoFit/>
          </a:bodyPr>
          <a:lstStyle/>
          <a:p>
            <a:r>
              <a:rPr lang="ja-JP" altLang="en-US" sz="1600">
                <a:latin typeface="Meiryo" panose="020B0604030504040204" pitchFamily="34" charset="-128"/>
                <a:ea typeface="Meiryo" panose="020B0604030504040204" pitchFamily="34" charset="-128"/>
              </a:rPr>
              <a:t>集積回路（</a:t>
            </a:r>
            <a:r>
              <a:rPr lang="en-US" altLang="ja-JP" sz="1600" dirty="0">
                <a:latin typeface="Meiryo" panose="020B0604030504040204" pitchFamily="34" charset="-128"/>
                <a:ea typeface="Meiryo" panose="020B0604030504040204" pitchFamily="34" charset="-128"/>
              </a:rPr>
              <a:t>IC/LSI</a:t>
            </a:r>
            <a:r>
              <a:rPr lang="ja-JP" altLang="en-US" sz="1600">
                <a:latin typeface="Meiryo" panose="020B0604030504040204" pitchFamily="34" charset="-128"/>
                <a:ea typeface="Meiryo" panose="020B0604030504040204" pitchFamily="34" charset="-128"/>
              </a:rPr>
              <a:t>）</a:t>
            </a:r>
            <a:endParaRPr lang="en-US" altLang="ja-JP" sz="1600" dirty="0">
              <a:latin typeface="Meiryo" panose="020B0604030504040204" pitchFamily="34" charset="-128"/>
              <a:ea typeface="Meiryo" panose="020B0604030504040204" pitchFamily="34" charset="-128"/>
            </a:endParaRPr>
          </a:p>
          <a:p>
            <a:r>
              <a:rPr lang="ja-JP" altLang="en-US" sz="1600">
                <a:latin typeface="Meiryo" panose="020B0604030504040204" pitchFamily="34" charset="-128"/>
                <a:ea typeface="Meiryo" panose="020B0604030504040204" pitchFamily="34" charset="-128"/>
              </a:rPr>
              <a:t>論理ゲート回路</a:t>
            </a:r>
            <a:endParaRPr lang="en-US" altLang="ja-JP" sz="16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大量の「足し算」</a:t>
            </a:r>
            <a:r>
              <a:rPr kumimoji="1" lang="ja-JP" altLang="en-US" sz="1200">
                <a:latin typeface="Meiryo" panose="020B0604030504040204" pitchFamily="34" charset="-128"/>
                <a:ea typeface="Meiryo" panose="020B0604030504040204" pitchFamily="34" charset="-128"/>
              </a:rPr>
              <a:t>回路を組合せ</a:t>
            </a:r>
            <a:endParaRPr kumimoji="1"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様々な論理計算を実現</a:t>
            </a:r>
            <a:endParaRPr kumimoji="1" lang="en-US" altLang="ja-JP" sz="1200" dirty="0">
              <a:latin typeface="Meiryo" panose="020B0604030504040204" pitchFamily="34" charset="-128"/>
              <a:ea typeface="Meiryo" panose="020B0604030504040204" pitchFamily="34" charset="-128"/>
            </a:endParaRPr>
          </a:p>
        </p:txBody>
      </p:sp>
      <p:pic>
        <p:nvPicPr>
          <p:cNvPr id="1036" name="Picture 12" descr="Ken Shirriff on Twitter: &amp;quot;how it started: how it&amp;#39;s going:… &amp;quot;">
            <a:extLst>
              <a:ext uri="{FF2B5EF4-FFF2-40B4-BE49-F238E27FC236}">
                <a16:creationId xmlns:a16="http://schemas.microsoft.com/office/drawing/2014/main" id="{9EC006CF-0B42-914E-BEA7-879262A01D3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1151"/>
          <a:stretch/>
        </p:blipFill>
        <p:spPr bwMode="auto">
          <a:xfrm>
            <a:off x="6770638" y="1275723"/>
            <a:ext cx="841174" cy="7968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SI設計の話 その９ LSIチップの話 | 出会いの日々">
            <a:extLst>
              <a:ext uri="{FF2B5EF4-FFF2-40B4-BE49-F238E27FC236}">
                <a16:creationId xmlns:a16="http://schemas.microsoft.com/office/drawing/2014/main" id="{A1C4D634-F1A5-F24B-A084-29218904F68D}"/>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20050" y="1404011"/>
            <a:ext cx="1183523" cy="11835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話題21e">
            <a:extLst>
              <a:ext uri="{FF2B5EF4-FFF2-40B4-BE49-F238E27FC236}">
                <a16:creationId xmlns:a16="http://schemas.microsoft.com/office/drawing/2014/main" id="{970B0B81-05D3-4F4E-84F9-198D47977C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0638" y="2554224"/>
            <a:ext cx="1296145" cy="891100"/>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A1016B48-5463-2841-AD76-080FC4FBED91}"/>
              </a:ext>
            </a:extLst>
          </p:cNvPr>
          <p:cNvSpPr txBox="1"/>
          <p:nvPr/>
        </p:nvSpPr>
        <p:spPr>
          <a:xfrm>
            <a:off x="6251579" y="3771037"/>
            <a:ext cx="2576346" cy="954107"/>
          </a:xfrm>
          <a:prstGeom prst="rect">
            <a:avLst/>
          </a:prstGeom>
          <a:noFill/>
        </p:spPr>
        <p:txBody>
          <a:bodyPr wrap="none" rtlCol="0">
            <a:spAutoFit/>
          </a:bodyPr>
          <a:lstStyle/>
          <a:p>
            <a:r>
              <a:rPr lang="ja-JP" altLang="en-US" sz="1600">
                <a:latin typeface="Meiryo" panose="020B0604030504040204" pitchFamily="34" charset="-128"/>
                <a:ea typeface="Meiryo" panose="020B0604030504040204" pitchFamily="34" charset="-128"/>
              </a:rPr>
              <a:t>集積回路（</a:t>
            </a:r>
            <a:r>
              <a:rPr lang="en-US" altLang="ja-JP" sz="1600" dirty="0">
                <a:latin typeface="Meiryo" panose="020B0604030504040204" pitchFamily="34" charset="-128"/>
                <a:ea typeface="Meiryo" panose="020B0604030504040204" pitchFamily="34" charset="-128"/>
              </a:rPr>
              <a:t>IC/LSI</a:t>
            </a:r>
            <a:r>
              <a:rPr lang="ja-JP" altLang="en-US" sz="1600">
                <a:latin typeface="Meiryo" panose="020B0604030504040204" pitchFamily="34" charset="-128"/>
                <a:ea typeface="Meiryo" panose="020B0604030504040204" pitchFamily="34" charset="-128"/>
              </a:rPr>
              <a:t>）</a:t>
            </a:r>
            <a:endParaRPr lang="en-US" altLang="ja-JP" sz="1600" dirty="0">
              <a:latin typeface="Meiryo" panose="020B0604030504040204" pitchFamily="34" charset="-128"/>
              <a:ea typeface="Meiryo" panose="020B0604030504040204" pitchFamily="34" charset="-128"/>
            </a:endParaRPr>
          </a:p>
          <a:p>
            <a:r>
              <a:rPr lang="ja-JP" altLang="en-US" sz="1600">
                <a:latin typeface="Meiryo" panose="020B0604030504040204" pitchFamily="34" charset="-128"/>
                <a:ea typeface="Meiryo" panose="020B0604030504040204" pitchFamily="34" charset="-128"/>
              </a:rPr>
              <a:t>膨大な論理ゲート回路</a:t>
            </a:r>
            <a:endParaRPr lang="en-US" altLang="ja-JP" sz="16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現在</a:t>
            </a:r>
            <a:r>
              <a:rPr lang="en-US" altLang="ja-JP" sz="1200" dirty="0">
                <a:latin typeface="Meiryo" panose="020B0604030504040204" pitchFamily="34" charset="-128"/>
                <a:ea typeface="Meiryo" panose="020B0604030504040204" pitchFamily="34" charset="-128"/>
              </a:rPr>
              <a:t> 5nm(</a:t>
            </a:r>
            <a:r>
              <a:rPr lang="ja-JP" altLang="en-US" sz="1200">
                <a:latin typeface="Meiryo" panose="020B0604030504040204" pitchFamily="34" charset="-128"/>
                <a:ea typeface="Meiryo" panose="020B0604030504040204" pitchFamily="34" charset="-128"/>
              </a:rPr>
              <a:t>毛髪幅に</a:t>
            </a:r>
            <a:r>
              <a:rPr lang="en-US" altLang="ja-JP" sz="1200" dirty="0">
                <a:latin typeface="Meiryo" panose="020B0604030504040204" pitchFamily="34" charset="-128"/>
                <a:ea typeface="Meiryo" panose="020B0604030504040204" pitchFamily="34" charset="-128"/>
              </a:rPr>
              <a:t>2</a:t>
            </a:r>
            <a:r>
              <a:rPr lang="ja-JP" altLang="en-US" sz="1200">
                <a:latin typeface="Meiryo" panose="020B0604030504040204" pitchFamily="34" charset="-128"/>
                <a:ea typeface="Meiryo" panose="020B0604030504040204" pitchFamily="34" charset="-128"/>
              </a:rPr>
              <a:t>万本の回路</a:t>
            </a:r>
            <a:r>
              <a:rPr lang="en-US" altLang="ja-JP" sz="1200" dirty="0">
                <a:latin typeface="Meiryo" panose="020B0604030504040204" pitchFamily="34" charset="-128"/>
                <a:ea typeface="Meiryo" panose="020B0604030504040204" pitchFamily="34" charset="-128"/>
              </a:rPr>
              <a:t>)</a:t>
            </a:r>
          </a:p>
          <a:p>
            <a:r>
              <a:rPr lang="ja-JP" altLang="en-US" sz="1200">
                <a:latin typeface="Meiryo" panose="020B0604030504040204" pitchFamily="34" charset="-128"/>
                <a:ea typeface="Meiryo" panose="020B0604030504040204" pitchFamily="34" charset="-128"/>
              </a:rPr>
              <a:t>理論的限界</a:t>
            </a:r>
            <a:r>
              <a:rPr lang="en-US" altLang="ja-JP" sz="1200" dirty="0">
                <a:latin typeface="Meiryo" panose="020B0604030504040204" pitchFamily="34" charset="-128"/>
                <a:ea typeface="Meiryo" panose="020B0604030504040204" pitchFamily="34" charset="-128"/>
              </a:rPr>
              <a:t> 1nm</a:t>
            </a:r>
            <a:r>
              <a:rPr lang="ja-JP" altLang="en-US" sz="1200">
                <a:latin typeface="Meiryo" panose="020B0604030504040204" pitchFamily="34" charset="-128"/>
                <a:ea typeface="Meiryo" panose="020B0604030504040204" pitchFamily="34" charset="-128"/>
              </a:rPr>
              <a:t>（トンネル効果）</a:t>
            </a:r>
            <a:endParaRPr lang="en-US" altLang="ja-JP" sz="1200" dirty="0">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C2F5806F-1D2F-A743-8DAF-4D011210EB8C}"/>
              </a:ext>
            </a:extLst>
          </p:cNvPr>
          <p:cNvSpPr txBox="1"/>
          <p:nvPr/>
        </p:nvSpPr>
        <p:spPr>
          <a:xfrm>
            <a:off x="5725794" y="5387456"/>
            <a:ext cx="3102131" cy="523220"/>
          </a:xfrm>
          <a:prstGeom prst="rect">
            <a:avLst/>
          </a:prstGeom>
          <a:noFill/>
        </p:spPr>
        <p:txBody>
          <a:bodyPr wrap="none" rtlCol="0">
            <a:spAutoFit/>
          </a:bodyPr>
          <a:lstStyle/>
          <a:p>
            <a:r>
              <a:rPr kumimoji="1" lang="en-US" altLang="ja-JP" sz="1400" dirty="0">
                <a:solidFill>
                  <a:srgbClr val="FF0000"/>
                </a:solidFill>
                <a:latin typeface="Meiryo" panose="020B0604030504040204" pitchFamily="34" charset="-128"/>
                <a:ea typeface="Meiryo" panose="020B0604030504040204" pitchFamily="34" charset="-128"/>
              </a:rPr>
              <a:t>0</a:t>
            </a:r>
            <a:r>
              <a:rPr kumimoji="1" lang="ja-JP" altLang="en-US" sz="1400">
                <a:solidFill>
                  <a:srgbClr val="FF0000"/>
                </a:solidFill>
                <a:latin typeface="Meiryo" panose="020B0604030504040204" pitchFamily="34" charset="-128"/>
                <a:ea typeface="Meiryo" panose="020B0604030504040204" pitchFamily="34" charset="-128"/>
              </a:rPr>
              <a:t>と</a:t>
            </a:r>
            <a:r>
              <a:rPr kumimoji="1" lang="en-US" altLang="ja-JP" sz="1400" dirty="0">
                <a:solidFill>
                  <a:srgbClr val="FF0000"/>
                </a:solidFill>
                <a:latin typeface="Meiryo" panose="020B0604030504040204" pitchFamily="34" charset="-128"/>
                <a:ea typeface="Meiryo" panose="020B0604030504040204" pitchFamily="34" charset="-128"/>
              </a:rPr>
              <a:t>1</a:t>
            </a:r>
            <a:r>
              <a:rPr kumimoji="1" lang="ja-JP" altLang="en-US" sz="1400">
                <a:solidFill>
                  <a:srgbClr val="FF0000"/>
                </a:solidFill>
                <a:latin typeface="Meiryo" panose="020B0604030504040204" pitchFamily="34" charset="-128"/>
                <a:ea typeface="Meiryo" panose="020B0604030504040204" pitchFamily="34" charset="-128"/>
              </a:rPr>
              <a:t>の組合せを使った計算原理では</a:t>
            </a:r>
            <a:endParaRPr kumimoji="1" lang="en-US" altLang="ja-JP" sz="1400" dirty="0">
              <a:solidFill>
                <a:srgbClr val="FF0000"/>
              </a:solidFill>
              <a:latin typeface="Meiryo" panose="020B0604030504040204" pitchFamily="34" charset="-128"/>
              <a:ea typeface="Meiryo" panose="020B0604030504040204" pitchFamily="34" charset="-128"/>
            </a:endParaRPr>
          </a:p>
          <a:p>
            <a:r>
              <a:rPr kumimoji="1" lang="ja-JP" altLang="en-US" sz="1400">
                <a:solidFill>
                  <a:srgbClr val="FF0000"/>
                </a:solidFill>
                <a:latin typeface="Meiryo" panose="020B0604030504040204" pitchFamily="34" charset="-128"/>
                <a:ea typeface="Meiryo" panose="020B0604030504040204" pitchFamily="34" charset="-128"/>
              </a:rPr>
              <a:t>これ以上の大規模／高速計算は無理</a:t>
            </a:r>
          </a:p>
        </p:txBody>
      </p:sp>
      <p:sp>
        <p:nvSpPr>
          <p:cNvPr id="8" name="右矢印 7">
            <a:extLst>
              <a:ext uri="{FF2B5EF4-FFF2-40B4-BE49-F238E27FC236}">
                <a16:creationId xmlns:a16="http://schemas.microsoft.com/office/drawing/2014/main" id="{E3023430-4612-864A-8DBC-F7088DF12604}"/>
              </a:ext>
            </a:extLst>
          </p:cNvPr>
          <p:cNvSpPr/>
          <p:nvPr/>
        </p:nvSpPr>
        <p:spPr>
          <a:xfrm>
            <a:off x="683568" y="5145010"/>
            <a:ext cx="5014639" cy="100811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C7648616-1E6C-EB4B-BC3E-CFDA8F65D76B}"/>
              </a:ext>
            </a:extLst>
          </p:cNvPr>
          <p:cNvSpPr txBox="1"/>
          <p:nvPr/>
        </p:nvSpPr>
        <p:spPr>
          <a:xfrm>
            <a:off x="1331640" y="5413279"/>
            <a:ext cx="3057247"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高密度集積技術の発展により</a:t>
            </a:r>
            <a:endParaRPr kumimoji="1"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大規模／高速化がすすめられてきた</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9" name="右矢印 8">
            <a:extLst>
              <a:ext uri="{FF2B5EF4-FFF2-40B4-BE49-F238E27FC236}">
                <a16:creationId xmlns:a16="http://schemas.microsoft.com/office/drawing/2014/main" id="{59C26A94-6DA6-A34F-A1DD-2E2393998003}"/>
              </a:ext>
            </a:extLst>
          </p:cNvPr>
          <p:cNvSpPr/>
          <p:nvPr/>
        </p:nvSpPr>
        <p:spPr>
          <a:xfrm>
            <a:off x="2742017" y="2481700"/>
            <a:ext cx="720080" cy="1065208"/>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右矢印 19">
            <a:extLst>
              <a:ext uri="{FF2B5EF4-FFF2-40B4-BE49-F238E27FC236}">
                <a16:creationId xmlns:a16="http://schemas.microsoft.com/office/drawing/2014/main" id="{F0B0CD5A-D9CF-5447-85A8-FC04B6FE4193}"/>
              </a:ext>
            </a:extLst>
          </p:cNvPr>
          <p:cNvSpPr/>
          <p:nvPr/>
        </p:nvSpPr>
        <p:spPr>
          <a:xfrm>
            <a:off x="5536837" y="2467658"/>
            <a:ext cx="720080" cy="1065208"/>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F1640EDC-CAFF-524C-B2E1-7A8EDF2A567F}"/>
              </a:ext>
            </a:extLst>
          </p:cNvPr>
          <p:cNvSpPr txBox="1"/>
          <p:nvPr/>
        </p:nvSpPr>
        <p:spPr>
          <a:xfrm>
            <a:off x="5725794" y="6020436"/>
            <a:ext cx="3147015" cy="415498"/>
          </a:xfrm>
          <a:prstGeom prst="rect">
            <a:avLst/>
          </a:prstGeom>
          <a:noFill/>
        </p:spPr>
        <p:txBody>
          <a:bodyPr wrap="none" rtlCol="0">
            <a:spAutoFit/>
          </a:bodyPr>
          <a:lstStyle/>
          <a:p>
            <a:r>
              <a:rPr kumimoji="1" lang="ja-JP" altLang="en-US" sz="1050">
                <a:solidFill>
                  <a:srgbClr val="FF0000"/>
                </a:solidFill>
                <a:latin typeface="Meiryo" panose="020B0604030504040204" pitchFamily="34" charset="-128"/>
                <a:ea typeface="Meiryo" panose="020B0604030504040204" pitchFamily="34" charset="-128"/>
              </a:rPr>
              <a:t>並列化や多層化などで対処しようとしてしいるが</a:t>
            </a:r>
            <a:endParaRPr kumimoji="1" lang="en-US" altLang="ja-JP" sz="1050" dirty="0">
              <a:solidFill>
                <a:srgbClr val="FF0000"/>
              </a:solidFill>
              <a:latin typeface="Meiryo" panose="020B0604030504040204" pitchFamily="34" charset="-128"/>
              <a:ea typeface="Meiryo" panose="020B0604030504040204" pitchFamily="34" charset="-128"/>
            </a:endParaRPr>
          </a:p>
          <a:p>
            <a:r>
              <a:rPr lang="ja-JP" altLang="en-US" sz="1050">
                <a:solidFill>
                  <a:srgbClr val="FF0000"/>
                </a:solidFill>
                <a:latin typeface="Meiryo" panose="020B0604030504040204" pitchFamily="34" charset="-128"/>
                <a:ea typeface="Meiryo" panose="020B0604030504040204" pitchFamily="34" charset="-128"/>
              </a:rPr>
              <a:t>物理的な大きさの限界を超えることはできない</a:t>
            </a:r>
            <a:endParaRPr kumimoji="1" lang="ja-JP" altLang="en-US" sz="1050">
              <a:solidFill>
                <a:srgbClr val="FF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0929551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BE8C9F-F9C8-6883-75E6-F24E7FD67EE6}"/>
              </a:ext>
            </a:extLst>
          </p:cNvPr>
          <p:cNvSpPr>
            <a:spLocks noGrp="1"/>
          </p:cNvSpPr>
          <p:nvPr>
            <p:ph type="title"/>
          </p:nvPr>
        </p:nvSpPr>
        <p:spPr/>
        <p:txBody>
          <a:bodyPr/>
          <a:lstStyle/>
          <a:p>
            <a:r>
              <a:rPr kumimoji="1" lang="ja-JP" altLang="en-US"/>
              <a:t>応用例</a:t>
            </a:r>
          </a:p>
        </p:txBody>
      </p:sp>
      <p:sp>
        <p:nvSpPr>
          <p:cNvPr id="3" name="スライド番号プレースホルダー 2">
            <a:extLst>
              <a:ext uri="{FF2B5EF4-FFF2-40B4-BE49-F238E27FC236}">
                <a16:creationId xmlns:a16="http://schemas.microsoft.com/office/drawing/2014/main" id="{2AB7A109-84A6-0526-3AA2-642FC508368F}"/>
              </a:ext>
            </a:extLst>
          </p:cNvPr>
          <p:cNvSpPr>
            <a:spLocks noGrp="1"/>
          </p:cNvSpPr>
          <p:nvPr>
            <p:ph type="sldNum" sz="quarter" idx="12"/>
          </p:nvPr>
        </p:nvSpPr>
        <p:spPr/>
        <p:txBody>
          <a:bodyPr/>
          <a:lstStyle/>
          <a:p>
            <a:fld id="{8FF8CC5D-A65D-5946-99B5-645367A967AD}" type="slidenum">
              <a:rPr kumimoji="1" lang="ja-JP" altLang="en-US" smtClean="0"/>
              <a:t>60</a:t>
            </a:fld>
            <a:endParaRPr kumimoji="1" lang="ja-JP" altLang="en-US"/>
          </a:p>
        </p:txBody>
      </p:sp>
      <p:graphicFrame>
        <p:nvGraphicFramePr>
          <p:cNvPr id="4" name="表 3">
            <a:extLst>
              <a:ext uri="{FF2B5EF4-FFF2-40B4-BE49-F238E27FC236}">
                <a16:creationId xmlns:a16="http://schemas.microsoft.com/office/drawing/2014/main" id="{986774D8-BA32-6143-B2EF-8B317A8E69DB}"/>
              </a:ext>
            </a:extLst>
          </p:cNvPr>
          <p:cNvGraphicFramePr>
            <a:graphicFrameLocks noGrp="1"/>
          </p:cNvGraphicFramePr>
          <p:nvPr>
            <p:extLst>
              <p:ext uri="{D42A27DB-BD31-4B8C-83A1-F6EECF244321}">
                <p14:modId xmlns:p14="http://schemas.microsoft.com/office/powerpoint/2010/main" val="3537599623"/>
              </p:ext>
            </p:extLst>
          </p:nvPr>
        </p:nvGraphicFramePr>
        <p:xfrm>
          <a:off x="287524" y="1484784"/>
          <a:ext cx="8568952" cy="4097835"/>
        </p:xfrm>
        <a:graphic>
          <a:graphicData uri="http://schemas.openxmlformats.org/drawingml/2006/table">
            <a:tbl>
              <a:tblPr firstRow="1">
                <a:tableStyleId>{5C22544A-7EE6-4342-B048-85BDC9FD1C3A}</a:tableStyleId>
              </a:tblPr>
              <a:tblGrid>
                <a:gridCol w="1162472">
                  <a:extLst>
                    <a:ext uri="{9D8B030D-6E8A-4147-A177-3AD203B41FA5}">
                      <a16:colId xmlns:a16="http://schemas.microsoft.com/office/drawing/2014/main" val="3331663113"/>
                    </a:ext>
                  </a:extLst>
                </a:gridCol>
                <a:gridCol w="1861864">
                  <a:extLst>
                    <a:ext uri="{9D8B030D-6E8A-4147-A177-3AD203B41FA5}">
                      <a16:colId xmlns:a16="http://schemas.microsoft.com/office/drawing/2014/main" val="3798156684"/>
                    </a:ext>
                  </a:extLst>
                </a:gridCol>
                <a:gridCol w="2808312">
                  <a:extLst>
                    <a:ext uri="{9D8B030D-6E8A-4147-A177-3AD203B41FA5}">
                      <a16:colId xmlns:a16="http://schemas.microsoft.com/office/drawing/2014/main" val="1319176686"/>
                    </a:ext>
                  </a:extLst>
                </a:gridCol>
                <a:gridCol w="2736304">
                  <a:extLst>
                    <a:ext uri="{9D8B030D-6E8A-4147-A177-3AD203B41FA5}">
                      <a16:colId xmlns:a16="http://schemas.microsoft.com/office/drawing/2014/main" val="3329931130"/>
                    </a:ext>
                  </a:extLst>
                </a:gridCol>
              </a:tblGrid>
              <a:tr h="201131">
                <a:tc>
                  <a:txBody>
                    <a:bodyPr/>
                    <a:lstStyle/>
                    <a:p>
                      <a:pPr algn="ctr" fontAlgn="ctr"/>
                      <a:r>
                        <a:rPr lang="ja-JP" sz="1400" u="none" strike="noStrike">
                          <a:effectLst/>
                          <a:latin typeface="Meiryo" panose="020B0604030504040204" pitchFamily="34" charset="-128"/>
                          <a:ea typeface="Meiryo" panose="020B0604030504040204" pitchFamily="34" charset="-128"/>
                        </a:rPr>
                        <a:t>カテゴリー</a:t>
                      </a:r>
                      <a:endParaRPr lang="ja-JP" sz="1400" b="1"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tc>
                  <a:txBody>
                    <a:bodyPr/>
                    <a:lstStyle/>
                    <a:p>
                      <a:pPr algn="ctr" fontAlgn="ctr"/>
                      <a:r>
                        <a:rPr lang="ja-JP" sz="1400" u="none" strike="noStrike">
                          <a:effectLst/>
                          <a:latin typeface="Meiryo" panose="020B0604030504040204" pitchFamily="34" charset="-128"/>
                          <a:ea typeface="Meiryo" panose="020B0604030504040204" pitchFamily="34" charset="-128"/>
                        </a:rPr>
                        <a:t>応用例</a:t>
                      </a:r>
                      <a:endParaRPr lang="ja-JP" sz="1400" b="1"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tc>
                  <a:txBody>
                    <a:bodyPr/>
                    <a:lstStyle/>
                    <a:p>
                      <a:pPr algn="ctr" fontAlgn="ctr"/>
                      <a:r>
                        <a:rPr lang="ja-JP" sz="1400" u="none" strike="noStrike">
                          <a:effectLst/>
                          <a:latin typeface="Meiryo" panose="020B0604030504040204" pitchFamily="34" charset="-128"/>
                          <a:ea typeface="Meiryo" panose="020B0604030504040204" pitchFamily="34" charset="-128"/>
                        </a:rPr>
                        <a:t>概要と特徴</a:t>
                      </a:r>
                      <a:endParaRPr lang="ja-JP" sz="1400" b="1"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tc>
                  <a:txBody>
                    <a:bodyPr/>
                    <a:lstStyle/>
                    <a:p>
                      <a:pPr algn="ctr" fontAlgn="ctr"/>
                      <a:r>
                        <a:rPr lang="ja-JP" sz="1400" u="none" strike="noStrike">
                          <a:effectLst/>
                          <a:latin typeface="Meiryo" panose="020B0604030504040204" pitchFamily="34" charset="-128"/>
                          <a:ea typeface="Meiryo" panose="020B0604030504040204" pitchFamily="34" charset="-128"/>
                        </a:rPr>
                        <a:t>古典コンピュータに対する優位性</a:t>
                      </a:r>
                      <a:endParaRPr lang="ja-JP" sz="1400" b="1"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extLst>
                  <a:ext uri="{0D108BD9-81ED-4DB2-BD59-A6C34878D82A}">
                    <a16:rowId xmlns:a16="http://schemas.microsoft.com/office/drawing/2014/main" val="911402495"/>
                  </a:ext>
                </a:extLst>
              </a:tr>
              <a:tr h="402261">
                <a:tc>
                  <a:txBody>
                    <a:bodyPr/>
                    <a:lstStyle/>
                    <a:p>
                      <a:pPr algn="ctr" fontAlgn="ctr"/>
                      <a:r>
                        <a:rPr lang="ja-JP" sz="1400" u="none" strike="noStrike">
                          <a:effectLst/>
                          <a:latin typeface="Meiryo" panose="020B0604030504040204" pitchFamily="34" charset="-128"/>
                          <a:ea typeface="Meiryo" panose="020B0604030504040204" pitchFamily="34" charset="-128"/>
                        </a:rPr>
                        <a:t>製造業</a:t>
                      </a:r>
                      <a:endParaRPr lang="ja-JP" sz="1400" b="0"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tc>
                  <a:txBody>
                    <a:bodyPr/>
                    <a:lstStyle/>
                    <a:p>
                      <a:pPr algn="l" fontAlgn="ctr"/>
                      <a:r>
                        <a:rPr lang="en-US" sz="1400" u="none" strike="noStrike">
                          <a:effectLst/>
                          <a:latin typeface="Meiryo" panose="020B0604030504040204" pitchFamily="34" charset="-128"/>
                          <a:ea typeface="Meiryo" panose="020B0604030504040204" pitchFamily="34" charset="-128"/>
                        </a:rPr>
                        <a:t>工場内の無人搬送車の渋滞解消</a:t>
                      </a:r>
                      <a:endParaRPr lang="ja-JP" sz="1400" b="0"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tc>
                  <a:txBody>
                    <a:bodyPr/>
                    <a:lstStyle/>
                    <a:p>
                      <a:pPr algn="l" fontAlgn="ctr"/>
                      <a:r>
                        <a:rPr lang="en-US" sz="1400" u="none" strike="noStrike" dirty="0">
                          <a:effectLst/>
                          <a:latin typeface="Meiryo" panose="020B0604030504040204" pitchFamily="34" charset="-128"/>
                          <a:ea typeface="Meiryo" panose="020B0604030504040204" pitchFamily="34" charset="-128"/>
                        </a:rPr>
                        <a:t>最適なルートや速度を計算することで、無人搬送車の効率的な運行を実現する。</a:t>
                      </a:r>
                      <a:endParaRPr lang="ja-JP" sz="1400" b="0"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tc>
                  <a:txBody>
                    <a:bodyPr/>
                    <a:lstStyle/>
                    <a:p>
                      <a:pPr algn="l" fontAlgn="ctr"/>
                      <a:r>
                        <a:rPr lang="ja-JP" sz="1400" u="none" strike="noStrike">
                          <a:effectLst/>
                          <a:latin typeface="Meiryo" panose="020B0604030504040204" pitchFamily="34" charset="-128"/>
                          <a:ea typeface="Meiryo" panose="020B0604030504040204" pitchFamily="34" charset="-128"/>
                        </a:rPr>
                        <a:t>複雑な組合せ最適化問題を高速に解くことができる。</a:t>
                      </a:r>
                      <a:endParaRPr lang="ja-JP" sz="1400" b="0"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extLst>
                  <a:ext uri="{0D108BD9-81ED-4DB2-BD59-A6C34878D82A}">
                    <a16:rowId xmlns:a16="http://schemas.microsoft.com/office/drawing/2014/main" val="1498157578"/>
                  </a:ext>
                </a:extLst>
              </a:tr>
              <a:tr h="402261">
                <a:tc>
                  <a:txBody>
                    <a:bodyPr/>
                    <a:lstStyle/>
                    <a:p>
                      <a:pPr algn="ctr" fontAlgn="ctr"/>
                      <a:r>
                        <a:rPr lang="ja-JP" sz="1400" u="none" strike="noStrike">
                          <a:effectLst/>
                          <a:latin typeface="Meiryo" panose="020B0604030504040204" pitchFamily="34" charset="-128"/>
                          <a:ea typeface="Meiryo" panose="020B0604030504040204" pitchFamily="34" charset="-128"/>
                        </a:rPr>
                        <a:t>医療や創薬</a:t>
                      </a:r>
                      <a:endParaRPr lang="ja-JP" sz="1400" b="0"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tc>
                  <a:txBody>
                    <a:bodyPr/>
                    <a:lstStyle/>
                    <a:p>
                      <a:pPr algn="l" fontAlgn="ctr"/>
                      <a:r>
                        <a:rPr lang="ja-JP" sz="1400" u="none" strike="noStrike">
                          <a:effectLst/>
                          <a:latin typeface="Meiryo" panose="020B0604030504040204" pitchFamily="34" charset="-128"/>
                          <a:ea typeface="Meiryo" panose="020B0604030504040204" pitchFamily="34" charset="-128"/>
                        </a:rPr>
                        <a:t>新しい素材や薬の開発</a:t>
                      </a:r>
                      <a:endParaRPr lang="ja-JP" sz="1400" b="0"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tc>
                  <a:txBody>
                    <a:bodyPr/>
                    <a:lstStyle/>
                    <a:p>
                      <a:pPr algn="l" fontAlgn="ctr"/>
                      <a:r>
                        <a:rPr lang="ja-JP" sz="1400" u="none" strike="noStrike">
                          <a:effectLst/>
                          <a:latin typeface="Meiryo" panose="020B0604030504040204" pitchFamily="34" charset="-128"/>
                          <a:ea typeface="Meiryo" panose="020B0604030504040204" pitchFamily="34" charset="-128"/>
                        </a:rPr>
                        <a:t>分子や原子の振る舞いをシミュレートし、新しい物質や効果的な医薬品を探索する。</a:t>
                      </a:r>
                      <a:endParaRPr lang="ja-JP" sz="1400" b="0"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tc>
                  <a:txBody>
                    <a:bodyPr/>
                    <a:lstStyle/>
                    <a:p>
                      <a:pPr algn="l" fontAlgn="ctr"/>
                      <a:r>
                        <a:rPr lang="ja-JP" sz="1400" u="none" strike="noStrike">
                          <a:effectLst/>
                          <a:latin typeface="Meiryo" panose="020B0604030504040204" pitchFamily="34" charset="-128"/>
                          <a:ea typeface="Meiryo" panose="020B0604030504040204" pitchFamily="34" charset="-128"/>
                        </a:rPr>
                        <a:t>量子力学的な現象を正確に再現し、大規模な計算を行うことができる。</a:t>
                      </a:r>
                      <a:endParaRPr lang="ja-JP" sz="1400" b="0"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extLst>
                  <a:ext uri="{0D108BD9-81ED-4DB2-BD59-A6C34878D82A}">
                    <a16:rowId xmlns:a16="http://schemas.microsoft.com/office/drawing/2014/main" val="2744614442"/>
                  </a:ext>
                </a:extLst>
              </a:tr>
              <a:tr h="402261">
                <a:tc>
                  <a:txBody>
                    <a:bodyPr/>
                    <a:lstStyle/>
                    <a:p>
                      <a:pPr algn="ctr" fontAlgn="ctr"/>
                      <a:r>
                        <a:rPr lang="ja-JP" sz="1400" u="none" strike="noStrike">
                          <a:effectLst/>
                          <a:latin typeface="Meiryo" panose="020B0604030504040204" pitchFamily="34" charset="-128"/>
                          <a:ea typeface="Meiryo" panose="020B0604030504040204" pitchFamily="34" charset="-128"/>
                        </a:rPr>
                        <a:t>化学</a:t>
                      </a:r>
                      <a:endParaRPr lang="ja-JP" sz="1400" b="0"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tc>
                  <a:txBody>
                    <a:bodyPr/>
                    <a:lstStyle/>
                    <a:p>
                      <a:pPr algn="l" fontAlgn="ctr"/>
                      <a:r>
                        <a:rPr lang="ja-JP" sz="1400" u="none" strike="noStrike">
                          <a:effectLst/>
                          <a:latin typeface="Meiryo" panose="020B0604030504040204" pitchFamily="34" charset="-128"/>
                          <a:ea typeface="Meiryo" panose="020B0604030504040204" pitchFamily="34" charset="-128"/>
                        </a:rPr>
                        <a:t>触媒の設計</a:t>
                      </a:r>
                      <a:endParaRPr lang="ja-JP" sz="1400" b="0"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tc>
                  <a:txBody>
                    <a:bodyPr/>
                    <a:lstStyle/>
                    <a:p>
                      <a:pPr algn="l" fontAlgn="ctr"/>
                      <a:r>
                        <a:rPr lang="ja-JP" sz="1400" u="none" strike="noStrike">
                          <a:effectLst/>
                          <a:latin typeface="Meiryo" panose="020B0604030504040204" pitchFamily="34" charset="-128"/>
                          <a:ea typeface="Meiryo" panose="020B0604030504040204" pitchFamily="34" charset="-128"/>
                        </a:rPr>
                        <a:t>化学反応のメカニズムや速度係数を予測し、最適な触媒を設計する。</a:t>
                      </a:r>
                      <a:endParaRPr lang="ja-JP" sz="1400" b="0"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tc>
                  <a:txBody>
                    <a:bodyPr/>
                    <a:lstStyle/>
                    <a:p>
                      <a:pPr algn="l" fontAlgn="ctr"/>
                      <a:r>
                        <a:rPr lang="ja-JP" sz="1400" u="none" strike="noStrike">
                          <a:effectLst/>
                          <a:latin typeface="Meiryo" panose="020B0604030504040204" pitchFamily="34" charset="-128"/>
                          <a:ea typeface="Meiryo" panose="020B0604030504040204" pitchFamily="34" charset="-128"/>
                        </a:rPr>
                        <a:t>化学反応のエネルギープロファイルや電子状態を高精度に求めることができる。</a:t>
                      </a:r>
                      <a:endParaRPr lang="ja-JP" sz="1400" b="0"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extLst>
                  <a:ext uri="{0D108BD9-81ED-4DB2-BD59-A6C34878D82A}">
                    <a16:rowId xmlns:a16="http://schemas.microsoft.com/office/drawing/2014/main" val="2574921815"/>
                  </a:ext>
                </a:extLst>
              </a:tr>
              <a:tr h="402261">
                <a:tc>
                  <a:txBody>
                    <a:bodyPr/>
                    <a:lstStyle/>
                    <a:p>
                      <a:pPr algn="ctr" fontAlgn="ctr"/>
                      <a:r>
                        <a:rPr lang="ja-JP" sz="1400" u="none" strike="noStrike">
                          <a:effectLst/>
                          <a:latin typeface="Meiryo" panose="020B0604030504040204" pitchFamily="34" charset="-128"/>
                          <a:ea typeface="Meiryo" panose="020B0604030504040204" pitchFamily="34" charset="-128"/>
                        </a:rPr>
                        <a:t>宇宙</a:t>
                      </a:r>
                      <a:endParaRPr lang="ja-JP" sz="1400" b="0"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tc>
                  <a:txBody>
                    <a:bodyPr/>
                    <a:lstStyle/>
                    <a:p>
                      <a:pPr algn="l" fontAlgn="ctr"/>
                      <a:r>
                        <a:rPr lang="ja-JP" sz="1400" u="none" strike="noStrike">
                          <a:effectLst/>
                          <a:latin typeface="Meiryo" panose="020B0604030504040204" pitchFamily="34" charset="-128"/>
                          <a:ea typeface="Meiryo" panose="020B0604030504040204" pitchFamily="34" charset="-128"/>
                        </a:rPr>
                        <a:t>重力波の検出</a:t>
                      </a:r>
                      <a:endParaRPr lang="ja-JP" sz="1400" b="0"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tc>
                  <a:txBody>
                    <a:bodyPr/>
                    <a:lstStyle/>
                    <a:p>
                      <a:pPr algn="l" fontAlgn="ctr"/>
                      <a:r>
                        <a:rPr lang="ja-JP" sz="1400" u="none" strike="noStrike">
                          <a:effectLst/>
                          <a:latin typeface="Meiryo" panose="020B0604030504040204" pitchFamily="34" charset="-128"/>
                          <a:ea typeface="Meiryo" panose="020B0604030504040204" pitchFamily="34" charset="-128"/>
                        </a:rPr>
                        <a:t>重力波データから信号とノイズを分離し、重力波源の特定やパラメータ推定を行う。</a:t>
                      </a:r>
                      <a:endParaRPr lang="ja-JP" sz="1400" b="0"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tc>
                  <a:txBody>
                    <a:bodyPr/>
                    <a:lstStyle/>
                    <a:p>
                      <a:pPr algn="l" fontAlgn="ctr"/>
                      <a:r>
                        <a:rPr lang="ja-JP" sz="1400" u="none" strike="noStrike">
                          <a:effectLst/>
                          <a:latin typeface="Meiryo" panose="020B0604030504040204" pitchFamily="34" charset="-128"/>
                          <a:ea typeface="Meiryo" panose="020B0604030504040204" pitchFamily="34" charset="-128"/>
                        </a:rPr>
                        <a:t>大量のデータ処理やパターン認識に優れた能力を持つ。</a:t>
                      </a:r>
                      <a:endParaRPr lang="ja-JP" sz="1400" b="0"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extLst>
                  <a:ext uri="{0D108BD9-81ED-4DB2-BD59-A6C34878D82A}">
                    <a16:rowId xmlns:a16="http://schemas.microsoft.com/office/drawing/2014/main" val="2447792073"/>
                  </a:ext>
                </a:extLst>
              </a:tr>
              <a:tr h="603392">
                <a:tc>
                  <a:txBody>
                    <a:bodyPr/>
                    <a:lstStyle/>
                    <a:p>
                      <a:pPr algn="ctr" fontAlgn="ctr"/>
                      <a:r>
                        <a:rPr lang="ja-JP" sz="1400" u="none" strike="noStrike">
                          <a:effectLst/>
                          <a:latin typeface="Meiryo" panose="020B0604030504040204" pitchFamily="34" charset="-128"/>
                          <a:ea typeface="Meiryo" panose="020B0604030504040204" pitchFamily="34" charset="-128"/>
                        </a:rPr>
                        <a:t>農業</a:t>
                      </a:r>
                      <a:endParaRPr lang="ja-JP" sz="1400" b="0"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tc>
                  <a:txBody>
                    <a:bodyPr/>
                    <a:lstStyle/>
                    <a:p>
                      <a:pPr algn="l" fontAlgn="ctr"/>
                      <a:r>
                        <a:rPr lang="ja-JP" sz="1400" u="none" strike="noStrike">
                          <a:effectLst/>
                          <a:latin typeface="Meiryo" panose="020B0604030504040204" pitchFamily="34" charset="-128"/>
                          <a:ea typeface="Meiryo" panose="020B0604030504040204" pitchFamily="34" charset="-128"/>
                        </a:rPr>
                        <a:t>作物栽培の最適化</a:t>
                      </a:r>
                      <a:endParaRPr lang="ja-JP" sz="1400" b="0"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tc>
                  <a:txBody>
                    <a:bodyPr/>
                    <a:lstStyle/>
                    <a:p>
                      <a:pPr algn="l" fontAlgn="ctr"/>
                      <a:r>
                        <a:rPr lang="ja-JP" sz="1400" u="none" strike="noStrike">
                          <a:effectLst/>
                          <a:latin typeface="Meiryo" panose="020B0604030504040204" pitchFamily="34" charset="-128"/>
                          <a:ea typeface="Meiryo" panose="020B0604030504040204" pitchFamily="34" charset="-128"/>
                        </a:rPr>
                        <a:t>気候変動や土壌条件などの多様な要因から、作物栽培に最適な時期や場所、品種などを決定する。</a:t>
                      </a:r>
                      <a:endParaRPr lang="ja-JP" sz="1400" b="0"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tc>
                  <a:txBody>
                    <a:bodyPr/>
                    <a:lstStyle/>
                    <a:p>
                      <a:pPr algn="l" fontAlgn="ctr"/>
                      <a:r>
                        <a:rPr lang="ja-JP" sz="1400" u="none" strike="noStrike">
                          <a:effectLst/>
                          <a:latin typeface="Meiryo" panose="020B0604030504040204" pitchFamily="34" charset="-128"/>
                          <a:ea typeface="Meiryo" panose="020B0604030504040204" pitchFamily="34" charset="-128"/>
                        </a:rPr>
                        <a:t>多変数・多目的・非線形な問題に対して効率的な解法がある。</a:t>
                      </a:r>
                      <a:endParaRPr lang="ja-JP" sz="1400" b="0"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extLst>
                  <a:ext uri="{0D108BD9-81ED-4DB2-BD59-A6C34878D82A}">
                    <a16:rowId xmlns:a16="http://schemas.microsoft.com/office/drawing/2014/main" val="1779146593"/>
                  </a:ext>
                </a:extLst>
              </a:tr>
              <a:tr h="402261">
                <a:tc>
                  <a:txBody>
                    <a:bodyPr/>
                    <a:lstStyle/>
                    <a:p>
                      <a:pPr algn="ctr" fontAlgn="ctr"/>
                      <a:r>
                        <a:rPr lang="ja-JP" sz="1400" u="none" strike="noStrike">
                          <a:effectLst/>
                          <a:latin typeface="Meiryo" panose="020B0604030504040204" pitchFamily="34" charset="-128"/>
                          <a:ea typeface="Meiryo" panose="020B0604030504040204" pitchFamily="34" charset="-128"/>
                        </a:rPr>
                        <a:t>物流や流通業</a:t>
                      </a:r>
                      <a:endParaRPr lang="ja-JP" sz="1400" b="0"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tc>
                  <a:txBody>
                    <a:bodyPr/>
                    <a:lstStyle/>
                    <a:p>
                      <a:pPr algn="l" fontAlgn="ctr"/>
                      <a:r>
                        <a:rPr lang="ja-JP" sz="1400" u="none" strike="noStrike">
                          <a:effectLst/>
                          <a:latin typeface="Meiryo" panose="020B0604030504040204" pitchFamily="34" charset="-128"/>
                          <a:ea typeface="Meiryo" panose="020B0604030504040204" pitchFamily="34" charset="-128"/>
                        </a:rPr>
                        <a:t>配送ルートの最適化</a:t>
                      </a:r>
                      <a:endParaRPr lang="ja-JP" sz="1400" b="0"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tc>
                  <a:txBody>
                    <a:bodyPr/>
                    <a:lstStyle/>
                    <a:p>
                      <a:pPr algn="l" fontAlgn="ctr"/>
                      <a:r>
                        <a:rPr lang="ja-JP" sz="1400" u="none" strike="noStrike">
                          <a:effectLst/>
                          <a:latin typeface="Meiryo" panose="020B0604030504040204" pitchFamily="34" charset="-128"/>
                          <a:ea typeface="Meiryo" panose="020B0604030504040204" pitchFamily="34" charset="-128"/>
                        </a:rPr>
                        <a:t>配送先や道路状況などの多数の制約条件から、最小のコストや時間で配送できるルートを計算する。</a:t>
                      </a:r>
                      <a:endParaRPr lang="ja-JP" sz="1400" b="0"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tc>
                  <a:txBody>
                    <a:bodyPr/>
                    <a:lstStyle/>
                    <a:p>
                      <a:pPr algn="l" fontAlgn="ctr"/>
                      <a:r>
                        <a:rPr lang="ja-JP" sz="1400" u="none" strike="noStrike">
                          <a:effectLst/>
                          <a:latin typeface="Meiryo" panose="020B0604030504040204" pitchFamily="34" charset="-128"/>
                          <a:ea typeface="Meiryo" panose="020B0604030504040204" pitchFamily="34" charset="-128"/>
                        </a:rPr>
                        <a:t>組合せ最適化問題を高速かつ正確に解くことができる。</a:t>
                      </a:r>
                      <a:endParaRPr lang="ja-JP" sz="1400" b="0" i="0" u="none" strike="noStrike">
                        <a:solidFill>
                          <a:srgbClr val="000000"/>
                        </a:solidFill>
                        <a:effectLst/>
                        <a:latin typeface="Meiryo" panose="020B0604030504040204" pitchFamily="34" charset="-128"/>
                        <a:ea typeface="Meiryo" panose="020B0604030504040204" pitchFamily="34" charset="-128"/>
                      </a:endParaRPr>
                    </a:p>
                  </a:txBody>
                  <a:tcPr marL="6285" marR="6285" marT="6285" marB="0" anchor="ctr"/>
                </a:tc>
                <a:extLst>
                  <a:ext uri="{0D108BD9-81ED-4DB2-BD59-A6C34878D82A}">
                    <a16:rowId xmlns:a16="http://schemas.microsoft.com/office/drawing/2014/main" val="1203053425"/>
                  </a:ext>
                </a:extLst>
              </a:tr>
            </a:tbl>
          </a:graphicData>
        </a:graphic>
      </p:graphicFrame>
    </p:spTree>
    <p:extLst>
      <p:ext uri="{BB962C8B-B14F-4D97-AF65-F5344CB8AC3E}">
        <p14:creationId xmlns:p14="http://schemas.microsoft.com/office/powerpoint/2010/main" val="20221691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E979E0-7CBE-F547-906E-B60C39572AFD}"/>
              </a:ext>
            </a:extLst>
          </p:cNvPr>
          <p:cNvSpPr>
            <a:spLocks noGrp="1"/>
          </p:cNvSpPr>
          <p:nvPr>
            <p:ph type="title"/>
          </p:nvPr>
        </p:nvSpPr>
        <p:spPr/>
        <p:txBody>
          <a:bodyPr/>
          <a:lstStyle/>
          <a:p>
            <a:r>
              <a:rPr lang="ja-JP" altLang="en-US" sz="2400">
                <a:latin typeface="Meiryo" panose="020B0604030504040204" pitchFamily="34" charset="-128"/>
                <a:ea typeface="Meiryo" panose="020B0604030504040204" pitchFamily="34" charset="-128"/>
              </a:rPr>
              <a:t>古典コンピューターで量子コンピューターをシミュレート</a:t>
            </a:r>
            <a:endParaRPr kumimoji="1" lang="ja-JP" altLang="en-US"/>
          </a:p>
        </p:txBody>
      </p:sp>
      <p:sp>
        <p:nvSpPr>
          <p:cNvPr id="3" name="スライド番号プレースホルダー 2">
            <a:extLst>
              <a:ext uri="{FF2B5EF4-FFF2-40B4-BE49-F238E27FC236}">
                <a16:creationId xmlns:a16="http://schemas.microsoft.com/office/drawing/2014/main" id="{2E25DAEB-41AE-6331-EE4D-3621B2E7798E}"/>
              </a:ext>
            </a:extLst>
          </p:cNvPr>
          <p:cNvSpPr>
            <a:spLocks noGrp="1"/>
          </p:cNvSpPr>
          <p:nvPr>
            <p:ph type="sldNum" sz="quarter" idx="12"/>
          </p:nvPr>
        </p:nvSpPr>
        <p:spPr/>
        <p:txBody>
          <a:bodyPr/>
          <a:lstStyle/>
          <a:p>
            <a:fld id="{8FF8CC5D-A65D-5946-99B5-645367A967AD}" type="slidenum">
              <a:rPr kumimoji="1" lang="ja-JP" altLang="en-US" smtClean="0"/>
              <a:t>61</a:t>
            </a:fld>
            <a:endParaRPr kumimoji="1" lang="ja-JP" altLang="en-US"/>
          </a:p>
        </p:txBody>
      </p:sp>
      <p:sp>
        <p:nvSpPr>
          <p:cNvPr id="7" name="テキスト ボックス 6">
            <a:extLst>
              <a:ext uri="{FF2B5EF4-FFF2-40B4-BE49-F238E27FC236}">
                <a16:creationId xmlns:a16="http://schemas.microsoft.com/office/drawing/2014/main" id="{9C13E33D-74BC-B90C-47B7-EFDF0D673401}"/>
              </a:ext>
            </a:extLst>
          </p:cNvPr>
          <p:cNvSpPr txBox="1"/>
          <p:nvPr/>
        </p:nvSpPr>
        <p:spPr>
          <a:xfrm>
            <a:off x="426368" y="1988840"/>
            <a:ext cx="8291264" cy="4339650"/>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Qiskit</a:t>
            </a:r>
          </a:p>
          <a:p>
            <a:r>
              <a:rPr lang="ja-JP" altLang="en-US" sz="1400">
                <a:latin typeface="Meiryo" panose="020B0604030504040204" pitchFamily="34" charset="-128"/>
                <a:ea typeface="Meiryo" panose="020B0604030504040204" pitchFamily="34" charset="-128"/>
              </a:rPr>
              <a:t>IBMが提供する量子コンピューター用のオープンソースフレームワークであり、古典コンピューター上で量子コンピューターのシミュレーションを行うことができる。Qiskitは、Pythonで記述されており、量子回路の構築や実行、シミュレーションなどを行うことができる。</a:t>
            </a:r>
          </a:p>
          <a:p>
            <a:endParaRPr lang="ja-JP" altLang="en-US" sz="140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Microsoft Q#</a:t>
            </a:r>
          </a:p>
          <a:p>
            <a:r>
              <a:rPr lang="ja-JP" altLang="en-US" sz="1400">
                <a:latin typeface="Meiryo" panose="020B0604030504040204" pitchFamily="34" charset="-128"/>
                <a:ea typeface="Meiryo" panose="020B0604030504040204" pitchFamily="34" charset="-128"/>
              </a:rPr>
              <a:t>Microsoftが提供する量子コンピューター用のプログラミング言語であり、古典コンピューター上で量子コンピューターのシミュレーションを行うことができる。Q#は、量子回路の構築や実行、シミュレーションなどを行うことができる。</a:t>
            </a:r>
          </a:p>
          <a:p>
            <a:endParaRPr lang="ja-JP" altLang="en-US" sz="140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ProjectQ</a:t>
            </a:r>
          </a:p>
          <a:p>
            <a:r>
              <a:rPr lang="ja-JP" altLang="en-US" sz="1400">
                <a:latin typeface="Meiryo" panose="020B0604030504040204" pitchFamily="34" charset="-128"/>
                <a:ea typeface="Meiryo" panose="020B0604030504040204" pitchFamily="34" charset="-128"/>
              </a:rPr>
              <a:t>量子コンピューター用のオープンソースフレームワークであり、古典コンピューター上で量子コンピューターのシミュレーションを行うことができる。ProjectQは、Pythonで記述されており、量子回路の構築や実行、シミュレーションなどを行うことができる。</a:t>
            </a:r>
          </a:p>
          <a:p>
            <a:endParaRPr lang="ja-JP" altLang="en-US" sz="1600" b="1">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Quirk</a:t>
            </a:r>
          </a:p>
          <a:p>
            <a:r>
              <a:rPr lang="ja-JP" altLang="en-US" sz="1400">
                <a:latin typeface="Meiryo" panose="020B0604030504040204" pitchFamily="34" charset="-128"/>
                <a:ea typeface="Meiryo" panose="020B0604030504040204" pitchFamily="34" charset="-128"/>
              </a:rPr>
              <a:t>量子回路のシミュレーションを行うためのWebアプリケーションであり、古典コンピューター上で動作する。Quirkは、ブラウザ上で直感的な操作ができ、量子回路の構築や実行、シミュレーションなどを行うことができる。</a:t>
            </a:r>
          </a:p>
        </p:txBody>
      </p:sp>
      <p:sp>
        <p:nvSpPr>
          <p:cNvPr id="9" name="テキスト ボックス 8">
            <a:extLst>
              <a:ext uri="{FF2B5EF4-FFF2-40B4-BE49-F238E27FC236}">
                <a16:creationId xmlns:a16="http://schemas.microsoft.com/office/drawing/2014/main" id="{BEDEBA9B-F60D-86D8-A763-850EEFB48FA0}"/>
              </a:ext>
            </a:extLst>
          </p:cNvPr>
          <p:cNvSpPr txBox="1"/>
          <p:nvPr/>
        </p:nvSpPr>
        <p:spPr>
          <a:xfrm>
            <a:off x="426368" y="1030606"/>
            <a:ext cx="8291264" cy="830997"/>
          </a:xfrm>
          <a:prstGeom prst="rect">
            <a:avLst/>
          </a:prstGeom>
          <a:noFill/>
        </p:spPr>
        <p:txBody>
          <a:bodyPr wrap="square">
            <a:spAutoFit/>
          </a:bodyPr>
          <a:lstStyle/>
          <a:p>
            <a:r>
              <a:rPr lang="ja-JP" altLang="en-US" sz="1600">
                <a:latin typeface="Meiryo" panose="020B0604030504040204" pitchFamily="34" charset="-128"/>
                <a:ea typeface="Meiryo" panose="020B0604030504040204" pitchFamily="34" charset="-128"/>
              </a:rPr>
              <a:t>古典コンピューター上で量子コンピューターのシミュレーションを行うためのフレームワークやツールを使用することで、量子コンピューターの様々なアルゴリズムや回路を学ぶことができる。</a:t>
            </a:r>
          </a:p>
        </p:txBody>
      </p:sp>
    </p:spTree>
    <p:extLst>
      <p:ext uri="{BB962C8B-B14F-4D97-AF65-F5344CB8AC3E}">
        <p14:creationId xmlns:p14="http://schemas.microsoft.com/office/powerpoint/2010/main" val="14476125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A72F28-CAA1-4415-BD47-BE4EFFE60AC8}"/>
              </a:ext>
            </a:extLst>
          </p:cNvPr>
          <p:cNvSpPr>
            <a:spLocks noGrp="1"/>
          </p:cNvSpPr>
          <p:nvPr>
            <p:ph type="title"/>
          </p:nvPr>
        </p:nvSpPr>
        <p:spPr/>
        <p:txBody>
          <a:bodyPr/>
          <a:lstStyle/>
          <a:p>
            <a:r>
              <a:rPr lang="ja-JP" altLang="en-US">
                <a:latin typeface="Meiryo" panose="020B0604030504040204" pitchFamily="34" charset="-128"/>
                <a:ea typeface="Meiryo" panose="020B0604030504040204" pitchFamily="34" charset="-128"/>
              </a:rPr>
              <a:t>量子コンピューターとは</a:t>
            </a:r>
            <a:endParaRPr kumimoji="1" lang="ja-JP" altLang="en-US"/>
          </a:p>
        </p:txBody>
      </p:sp>
      <p:sp>
        <p:nvSpPr>
          <p:cNvPr id="3" name="スライド番号プレースホルダー 2">
            <a:extLst>
              <a:ext uri="{FF2B5EF4-FFF2-40B4-BE49-F238E27FC236}">
                <a16:creationId xmlns:a16="http://schemas.microsoft.com/office/drawing/2014/main" id="{151F1590-A0C6-3BEC-1A22-5B6433A5E598}"/>
              </a:ext>
            </a:extLst>
          </p:cNvPr>
          <p:cNvSpPr>
            <a:spLocks noGrp="1"/>
          </p:cNvSpPr>
          <p:nvPr>
            <p:ph type="sldNum" sz="quarter" idx="12"/>
          </p:nvPr>
        </p:nvSpPr>
        <p:spPr/>
        <p:txBody>
          <a:bodyPr/>
          <a:lstStyle/>
          <a:p>
            <a:fld id="{8FF8CC5D-A65D-5946-99B5-645367A967AD}" type="slidenum">
              <a:rPr kumimoji="1" lang="ja-JP" altLang="en-US" smtClean="0"/>
              <a:t>62</a:t>
            </a:fld>
            <a:endParaRPr kumimoji="1" lang="ja-JP" altLang="en-US"/>
          </a:p>
        </p:txBody>
      </p:sp>
      <p:sp>
        <p:nvSpPr>
          <p:cNvPr id="5" name="テキスト ボックス 4">
            <a:extLst>
              <a:ext uri="{FF2B5EF4-FFF2-40B4-BE49-F238E27FC236}">
                <a16:creationId xmlns:a16="http://schemas.microsoft.com/office/drawing/2014/main" id="{5F38246B-3840-9876-C948-FFAE471DF411}"/>
              </a:ext>
            </a:extLst>
          </p:cNvPr>
          <p:cNvSpPr txBox="1"/>
          <p:nvPr/>
        </p:nvSpPr>
        <p:spPr>
          <a:xfrm>
            <a:off x="88598" y="789524"/>
            <a:ext cx="8977247" cy="3139321"/>
          </a:xfrm>
          <a:prstGeom prst="rect">
            <a:avLst/>
          </a:prstGeom>
          <a:noFill/>
        </p:spPr>
        <p:txBody>
          <a:bodyPr wrap="square">
            <a:spAutoFit/>
          </a:bodyPr>
          <a:lstStyle/>
          <a:p>
            <a:r>
              <a:rPr lang="ja-JP" altLang="en-US">
                <a:latin typeface="Meiryo" panose="020B0604030504040204" pitchFamily="34" charset="-128"/>
                <a:ea typeface="Meiryo" panose="020B0604030504040204" pitchFamily="34" charset="-128"/>
              </a:rPr>
              <a:t>物質の構成する原子や電子、素粒子などの「量子」の持つ性質を利用して情報処理を行うコンピューターです。</a:t>
            </a:r>
            <a:endParaRPr lang="en-US" altLang="ja-JP" dirty="0">
              <a:latin typeface="Meiryo" panose="020B0604030504040204" pitchFamily="34" charset="-128"/>
              <a:ea typeface="Meiryo" panose="020B0604030504040204" pitchFamily="34" charset="-128"/>
            </a:endParaRPr>
          </a:p>
          <a:p>
            <a:endParaRPr lang="en-US" altLang="ja-JP" dirty="0">
              <a:latin typeface="Meiryo" panose="020B0604030504040204" pitchFamily="34" charset="-128"/>
              <a:ea typeface="Meiryo" panose="020B0604030504040204" pitchFamily="34" charset="-128"/>
            </a:endParaRPr>
          </a:p>
          <a:p>
            <a:r>
              <a:rPr lang="ja-JP" altLang="en-US" sz="1600" b="1" u="sng">
                <a:latin typeface="Meiryo" panose="020B0604030504040204" pitchFamily="34" charset="-128"/>
                <a:ea typeface="Meiryo" panose="020B0604030504040204" pitchFamily="34" charset="-128"/>
              </a:rPr>
              <a:t>期待される可能性</a:t>
            </a:r>
            <a:endParaRPr lang="en-US" altLang="ja-JP" sz="1600" b="1" u="sng"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量子は「量子力学」に支配されてます。これを用いて以下のことができます。</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量子特有の「量子重ね合わせ」という現象を利用して、並列計算を行うことで、用途によっては、桁違いに高速な計算が実現できる可能性がある。</a:t>
            </a:r>
            <a:endParaRPr lang="en-US" altLang="ja-JP" sz="1400" dirty="0">
              <a:latin typeface="Meiryo" panose="020B0604030504040204" pitchFamily="34" charset="-128"/>
              <a:ea typeface="Meiryo" panose="020B0604030504040204" pitchFamily="34" charset="-128"/>
            </a:endParaRPr>
          </a:p>
          <a:p>
            <a:pPr marL="742950" lvl="1" indent="-285750">
              <a:buFont typeface="Wingdings" pitchFamily="2" charset="2"/>
              <a:buChar char="Ø"/>
            </a:pPr>
            <a:r>
              <a:rPr lang="ja-JP" altLang="en-US" sz="1400">
                <a:latin typeface="Meiryo" panose="020B0604030504040204" pitchFamily="34" charset="-128"/>
                <a:ea typeface="Meiryo" panose="020B0604030504040204" pitchFamily="34" charset="-128"/>
              </a:rPr>
              <a:t>機械学習、デリバティブの価格決定、ポートフォリオの最適化、配送ルートの最適化、ターゲット・マーケティングの最適化など</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量子の振る舞い（量子力学の基礎方程式）を厳密計算できるので、まだ解明されていない、物質の構造や化学反応、物性を予測・解明できる可能性がある。</a:t>
            </a:r>
            <a:endParaRPr lang="en-US" altLang="ja-JP" sz="1400" dirty="0">
              <a:latin typeface="Meiryo" panose="020B0604030504040204" pitchFamily="34" charset="-128"/>
              <a:ea typeface="Meiryo" panose="020B0604030504040204" pitchFamily="34" charset="-128"/>
            </a:endParaRPr>
          </a:p>
          <a:p>
            <a:pPr marL="742950" lvl="1" indent="-285750">
              <a:buFont typeface="Wingdings" pitchFamily="2" charset="2"/>
              <a:buChar char="Ø"/>
            </a:pPr>
            <a:r>
              <a:rPr lang="ja-JP" altLang="en-US" sz="1400">
                <a:latin typeface="Meiryo" panose="020B0604030504040204" pitchFamily="34" charset="-128"/>
                <a:ea typeface="Meiryo" panose="020B0604030504040204" pitchFamily="34" charset="-128"/>
              </a:rPr>
              <a:t>創薬、化学合成の最適化や新方式の発見など</a:t>
            </a:r>
            <a:endParaRPr lang="en-US" altLang="ja-JP" sz="1400" dirty="0">
              <a:latin typeface="Meiryo" panose="020B0604030504040204" pitchFamily="34" charset="-128"/>
              <a:ea typeface="Meiryo" panose="020B0604030504040204" pitchFamily="34" charset="-128"/>
            </a:endParaRPr>
          </a:p>
          <a:p>
            <a:pPr marL="742950" lvl="1" indent="-285750">
              <a:buFont typeface="Wingdings" pitchFamily="2" charset="2"/>
              <a:buChar char="Ø"/>
            </a:pPr>
            <a:endParaRPr lang="en-US" altLang="ja-JP" sz="1400" dirty="0">
              <a:latin typeface="Meiryo" panose="020B0604030504040204" pitchFamily="34" charset="-128"/>
              <a:ea typeface="Meiryo" panose="020B0604030504040204" pitchFamily="34" charset="-128"/>
            </a:endParaRPr>
          </a:p>
        </p:txBody>
      </p:sp>
      <p:pic>
        <p:nvPicPr>
          <p:cNvPr id="6" name="図 5">
            <a:extLst>
              <a:ext uri="{FF2B5EF4-FFF2-40B4-BE49-F238E27FC236}">
                <a16:creationId xmlns:a16="http://schemas.microsoft.com/office/drawing/2014/main" id="{1D284774-72A2-9FD7-CECD-384B2DCBCA63}"/>
              </a:ext>
            </a:extLst>
          </p:cNvPr>
          <p:cNvPicPr>
            <a:picLocks noChangeAspect="1"/>
          </p:cNvPicPr>
          <p:nvPr/>
        </p:nvPicPr>
        <p:blipFill rotWithShape="1">
          <a:blip r:embed="rId2"/>
          <a:srcRect r="26357"/>
          <a:stretch/>
        </p:blipFill>
        <p:spPr>
          <a:xfrm>
            <a:off x="5352509" y="4011735"/>
            <a:ext cx="3589526" cy="2585618"/>
          </a:xfrm>
          <a:prstGeom prst="rect">
            <a:avLst/>
          </a:prstGeom>
        </p:spPr>
      </p:pic>
      <p:sp>
        <p:nvSpPr>
          <p:cNvPr id="7" name="テキスト ボックス 6">
            <a:extLst>
              <a:ext uri="{FF2B5EF4-FFF2-40B4-BE49-F238E27FC236}">
                <a16:creationId xmlns:a16="http://schemas.microsoft.com/office/drawing/2014/main" id="{B8864059-15F6-C5A4-267B-C7D75A79713E}"/>
              </a:ext>
            </a:extLst>
          </p:cNvPr>
          <p:cNvSpPr txBox="1"/>
          <p:nvPr/>
        </p:nvSpPr>
        <p:spPr>
          <a:xfrm>
            <a:off x="88599" y="3728807"/>
            <a:ext cx="5263910" cy="2923877"/>
          </a:xfrm>
          <a:prstGeom prst="rect">
            <a:avLst/>
          </a:prstGeom>
          <a:noFill/>
        </p:spPr>
        <p:txBody>
          <a:bodyPr wrap="square">
            <a:spAutoFit/>
          </a:bodyPr>
          <a:lstStyle/>
          <a:p>
            <a:r>
              <a:rPr lang="ja-JP" altLang="en-US" sz="1600" b="1" u="sng">
                <a:latin typeface="Meiryo" panose="020B0604030504040204" pitchFamily="34" charset="-128"/>
                <a:ea typeface="Meiryo" panose="020B0604030504040204" pitchFamily="34" charset="-128"/>
              </a:rPr>
              <a:t>実現に向けた課題</a:t>
            </a:r>
            <a:endParaRPr lang="en-US" altLang="ja-JP" sz="1600" b="1" u="sng"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量子コンピューターの実現には、大きな</a:t>
            </a:r>
            <a:r>
              <a:rPr lang="en-US" altLang="ja-JP" sz="1400" dirty="0">
                <a:latin typeface="Meiryo" panose="020B0604030504040204" pitchFamily="34" charset="-128"/>
                <a:ea typeface="Meiryo" panose="020B0604030504040204" pitchFamily="34" charset="-128"/>
              </a:rPr>
              <a:t>3</a:t>
            </a:r>
            <a:r>
              <a:rPr lang="ja-JP" altLang="en-US" sz="1400">
                <a:latin typeface="Meiryo" panose="020B0604030504040204" pitchFamily="34" charset="-128"/>
                <a:ea typeface="Meiryo" panose="020B0604030504040204" pitchFamily="34" charset="-128"/>
              </a:rPr>
              <a:t>つの課題があります。</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量子計算には、専用のアルゴリズムが必要。いくつか有用なアルゴリズム（素因数分解や検索など）は発見されているが、まだ途上にあり、利用できる範囲の見通しが限定されている。</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計算エラーが発生するために、エラーを検出し訂正する量子エラー訂正技術の導入が必要。スーパーコンピュータの能力を凌駕し、かつ量子エラー訂正機能を搭載した「誤り耐性汎用量子コンピュータ」の実現のためには、約</a:t>
            </a:r>
            <a:r>
              <a:rPr lang="en-US" altLang="ja-JP" sz="1400" dirty="0">
                <a:latin typeface="Meiryo" panose="020B0604030504040204" pitchFamily="34" charset="-128"/>
                <a:ea typeface="Meiryo" panose="020B0604030504040204" pitchFamily="34" charset="-128"/>
              </a:rPr>
              <a:t>100</a:t>
            </a:r>
            <a:r>
              <a:rPr lang="ja-JP" altLang="en-US" sz="1400">
                <a:latin typeface="Meiryo" panose="020B0604030504040204" pitchFamily="34" charset="-128"/>
                <a:ea typeface="Meiryo" panose="020B0604030504040204" pitchFamily="34" charset="-128"/>
              </a:rPr>
              <a:t>万量子ビットが必要だとされる（現</a:t>
            </a:r>
            <a:r>
              <a:rPr lang="en-US" altLang="ja-JP" sz="1400" dirty="0">
                <a:latin typeface="Meiryo" panose="020B0604030504040204" pitchFamily="34" charset="-128"/>
                <a:ea typeface="Meiryo" panose="020B0604030504040204" pitchFamily="34" charset="-128"/>
              </a:rPr>
              <a:t>100</a:t>
            </a:r>
            <a:r>
              <a:rPr lang="ja-JP" altLang="en-US" sz="1400">
                <a:latin typeface="Meiryo" panose="020B0604030504040204" pitchFamily="34" charset="-128"/>
                <a:ea typeface="Meiryo" panose="020B0604030504040204" pitchFamily="34" charset="-128"/>
              </a:rPr>
              <a:t>量子ビット）。</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いまのやり方のままでは、量子ビット数を増やすとチップ面積や配線が増えて、実験が不可能。</a:t>
            </a:r>
            <a:endParaRPr lang="en-US" altLang="ja-JP" sz="1400" dirty="0">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F00E39CB-3F56-919B-9100-3540F56A47E6}"/>
              </a:ext>
            </a:extLst>
          </p:cNvPr>
          <p:cNvSpPr txBox="1"/>
          <p:nvPr/>
        </p:nvSpPr>
        <p:spPr>
          <a:xfrm>
            <a:off x="6008595" y="5317484"/>
            <a:ext cx="825867" cy="246221"/>
          </a:xfrm>
          <a:prstGeom prst="rect">
            <a:avLst/>
          </a:prstGeom>
          <a:noFill/>
        </p:spPr>
        <p:txBody>
          <a:bodyPr wrap="none" rtlCol="0">
            <a:spAutoFit/>
          </a:bodyPr>
          <a:lstStyle/>
          <a:p>
            <a:r>
              <a:rPr kumimoji="1" lang="ja-JP" altLang="en-US" sz="1000">
                <a:solidFill>
                  <a:schemeClr val="accent6">
                    <a:lumMod val="75000"/>
                  </a:schemeClr>
                </a:solidFill>
                <a:latin typeface="Meiryo" panose="020B0604030504040204" pitchFamily="34" charset="-128"/>
                <a:ea typeface="Meiryo" panose="020B0604030504040204" pitchFamily="34" charset="-128"/>
              </a:rPr>
              <a:t>量子超越性</a:t>
            </a:r>
          </a:p>
        </p:txBody>
      </p:sp>
      <p:sp>
        <p:nvSpPr>
          <p:cNvPr id="10" name="テキスト ボックス 9">
            <a:extLst>
              <a:ext uri="{FF2B5EF4-FFF2-40B4-BE49-F238E27FC236}">
                <a16:creationId xmlns:a16="http://schemas.microsoft.com/office/drawing/2014/main" id="{B6F9FF4D-AB72-BCFA-E0AB-2289C20935D4}"/>
              </a:ext>
            </a:extLst>
          </p:cNvPr>
          <p:cNvSpPr txBox="1"/>
          <p:nvPr/>
        </p:nvSpPr>
        <p:spPr>
          <a:xfrm>
            <a:off x="8316416" y="3858406"/>
            <a:ext cx="697627" cy="246221"/>
          </a:xfrm>
          <a:prstGeom prst="rect">
            <a:avLst/>
          </a:prstGeom>
          <a:noFill/>
        </p:spPr>
        <p:txBody>
          <a:bodyPr wrap="none" rtlCol="0">
            <a:spAutoFit/>
          </a:bodyPr>
          <a:lstStyle/>
          <a:p>
            <a:r>
              <a:rPr kumimoji="1" lang="ja-JP" altLang="en-US" sz="1000">
                <a:solidFill>
                  <a:srgbClr val="0432FF"/>
                </a:solidFill>
                <a:latin typeface="Meiryo" panose="020B0604030504040204" pitchFamily="34" charset="-128"/>
                <a:ea typeface="Meiryo" panose="020B0604030504040204" pitchFamily="34" charset="-128"/>
              </a:rPr>
              <a:t>社会実装</a:t>
            </a:r>
          </a:p>
        </p:txBody>
      </p:sp>
      <p:sp>
        <p:nvSpPr>
          <p:cNvPr id="11" name="テキスト ボックス 10">
            <a:extLst>
              <a:ext uri="{FF2B5EF4-FFF2-40B4-BE49-F238E27FC236}">
                <a16:creationId xmlns:a16="http://schemas.microsoft.com/office/drawing/2014/main" id="{DBA7A585-B710-88F5-5DF1-B5D32581375D}"/>
              </a:ext>
            </a:extLst>
          </p:cNvPr>
          <p:cNvSpPr txBox="1"/>
          <p:nvPr/>
        </p:nvSpPr>
        <p:spPr>
          <a:xfrm>
            <a:off x="7236296" y="4365104"/>
            <a:ext cx="1313180" cy="338554"/>
          </a:xfrm>
          <a:prstGeom prst="rect">
            <a:avLst/>
          </a:prstGeom>
          <a:noFill/>
        </p:spPr>
        <p:txBody>
          <a:bodyPr wrap="none" rtlCol="0">
            <a:spAutoFit/>
          </a:bodyPr>
          <a:lstStyle/>
          <a:p>
            <a:pPr algn="r"/>
            <a:r>
              <a:rPr lang="ja-JP" altLang="en-US" sz="800">
                <a:solidFill>
                  <a:srgbClr val="0432FF"/>
                </a:solidFill>
                <a:latin typeface="Meiryo" panose="020B0604030504040204" pitchFamily="34" charset="-128"/>
                <a:ea typeface="Meiryo" panose="020B0604030504040204" pitchFamily="34" charset="-128"/>
              </a:rPr>
              <a:t>エラー</a:t>
            </a:r>
            <a:r>
              <a:rPr kumimoji="1" lang="ja-JP" altLang="en-US" sz="800">
                <a:solidFill>
                  <a:srgbClr val="0432FF"/>
                </a:solidFill>
                <a:latin typeface="Meiryo" panose="020B0604030504040204" pitchFamily="34" charset="-128"/>
                <a:ea typeface="Meiryo" panose="020B0604030504040204" pitchFamily="34" charset="-128"/>
              </a:rPr>
              <a:t>耐性のある</a:t>
            </a:r>
            <a:endParaRPr kumimoji="1" lang="en-US" altLang="ja-JP" sz="800" dirty="0">
              <a:solidFill>
                <a:srgbClr val="0432FF"/>
              </a:solidFill>
              <a:latin typeface="Meiryo" panose="020B0604030504040204" pitchFamily="34" charset="-128"/>
              <a:ea typeface="Meiryo" panose="020B0604030504040204" pitchFamily="34" charset="-128"/>
            </a:endParaRPr>
          </a:p>
          <a:p>
            <a:pPr algn="r"/>
            <a:r>
              <a:rPr lang="ja-JP" altLang="en-US" sz="800">
                <a:solidFill>
                  <a:srgbClr val="0432FF"/>
                </a:solidFill>
                <a:latin typeface="Meiryo" panose="020B0604030504040204" pitchFamily="34" charset="-128"/>
                <a:ea typeface="Meiryo" panose="020B0604030504040204" pitchFamily="34" charset="-128"/>
              </a:rPr>
              <a:t>汎用量子コンピューター</a:t>
            </a:r>
            <a:endParaRPr kumimoji="1" lang="ja-JP" altLang="en-US" sz="800">
              <a:solidFill>
                <a:srgbClr val="0432FF"/>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747AA81E-0F7F-8652-FA1C-654277BEA045}"/>
              </a:ext>
            </a:extLst>
          </p:cNvPr>
          <p:cNvSpPr txBox="1"/>
          <p:nvPr/>
        </p:nvSpPr>
        <p:spPr>
          <a:xfrm>
            <a:off x="7892886" y="5598716"/>
            <a:ext cx="1107996" cy="338554"/>
          </a:xfrm>
          <a:prstGeom prst="rect">
            <a:avLst/>
          </a:prstGeom>
          <a:noFill/>
        </p:spPr>
        <p:txBody>
          <a:bodyPr wrap="none" rtlCol="0">
            <a:spAutoFit/>
          </a:bodyPr>
          <a:lstStyle/>
          <a:p>
            <a:pPr algn="r"/>
            <a:r>
              <a:rPr lang="ja-JP" altLang="en-US" sz="800">
                <a:solidFill>
                  <a:srgbClr val="FF0000"/>
                </a:solidFill>
                <a:latin typeface="Meiryo" panose="020B0604030504040204" pitchFamily="34" charset="-128"/>
                <a:ea typeface="Meiryo" panose="020B0604030504040204" pitchFamily="34" charset="-128"/>
              </a:rPr>
              <a:t>エラー</a:t>
            </a:r>
            <a:r>
              <a:rPr kumimoji="1" lang="ja-JP" altLang="en-US" sz="800">
                <a:solidFill>
                  <a:srgbClr val="FF0000"/>
                </a:solidFill>
                <a:latin typeface="Meiryo" panose="020B0604030504040204" pitchFamily="34" charset="-128"/>
                <a:ea typeface="Meiryo" panose="020B0604030504040204" pitchFamily="34" charset="-128"/>
              </a:rPr>
              <a:t>耐性のない</a:t>
            </a:r>
            <a:endParaRPr kumimoji="1" lang="en-US" altLang="ja-JP" sz="800" dirty="0">
              <a:solidFill>
                <a:srgbClr val="FF0000"/>
              </a:solidFill>
              <a:latin typeface="Meiryo" panose="020B0604030504040204" pitchFamily="34" charset="-128"/>
              <a:ea typeface="Meiryo" panose="020B0604030504040204" pitchFamily="34" charset="-128"/>
            </a:endParaRPr>
          </a:p>
          <a:p>
            <a:pPr algn="r"/>
            <a:r>
              <a:rPr lang="ja-JP" altLang="en-US" sz="800">
                <a:solidFill>
                  <a:srgbClr val="FF0000"/>
                </a:solidFill>
                <a:latin typeface="Meiryo" panose="020B0604030504040204" pitchFamily="34" charset="-128"/>
                <a:ea typeface="Meiryo" panose="020B0604030504040204" pitchFamily="34" charset="-128"/>
              </a:rPr>
              <a:t>量子コンピューター</a:t>
            </a:r>
            <a:endParaRPr kumimoji="1" lang="ja-JP" altLang="en-US" sz="800">
              <a:solidFill>
                <a:srgbClr val="FF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73928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effectLst/>
                <a:latin typeface="Meiryo" panose="020B0604030504040204" pitchFamily="34" charset="-128"/>
                <a:ea typeface="Meiryo" panose="020B0604030504040204" pitchFamily="34" charset="-128"/>
                <a:cs typeface="Arial"/>
              </a:rPr>
              <a:t>耐量子計算機暗号と量子暗号</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15717868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タイトル 91">
            <a:extLst>
              <a:ext uri="{FF2B5EF4-FFF2-40B4-BE49-F238E27FC236}">
                <a16:creationId xmlns:a16="http://schemas.microsoft.com/office/drawing/2014/main" id="{4CBB3CA5-7948-2147-372B-411B2DBDFC4B}"/>
              </a:ext>
            </a:extLst>
          </p:cNvPr>
          <p:cNvSpPr>
            <a:spLocks noGrp="1"/>
          </p:cNvSpPr>
          <p:nvPr>
            <p:ph type="title"/>
          </p:nvPr>
        </p:nvSpPr>
        <p:spPr/>
        <p:txBody>
          <a:bodyPr/>
          <a:lstStyle/>
          <a:p>
            <a:r>
              <a:rPr lang="ja-JP" altLang="en-US"/>
              <a:t>耐量子計算機（耐量子コンピューター）暗号と量子暗号</a:t>
            </a:r>
          </a:p>
        </p:txBody>
      </p:sp>
      <p:sp>
        <p:nvSpPr>
          <p:cNvPr id="2" name="スライド番号プレースホルダー 1">
            <a:extLst>
              <a:ext uri="{FF2B5EF4-FFF2-40B4-BE49-F238E27FC236}">
                <a16:creationId xmlns:a16="http://schemas.microsoft.com/office/drawing/2014/main" id="{B66CBF14-6395-A9D1-33AF-CA0401874DF4}"/>
              </a:ext>
            </a:extLst>
          </p:cNvPr>
          <p:cNvSpPr>
            <a:spLocks noGrp="1"/>
          </p:cNvSpPr>
          <p:nvPr>
            <p:ph type="sldNum" sz="quarter" idx="12"/>
          </p:nvPr>
        </p:nvSpPr>
        <p:spPr/>
        <p:txBody>
          <a:bodyPr/>
          <a:lstStyle/>
          <a:p>
            <a:fld id="{8FF8CC5D-A65D-5946-99B5-645367A967AD}" type="slidenum">
              <a:rPr kumimoji="1" lang="ja-JP" altLang="en-US" smtClean="0"/>
              <a:t>64</a:t>
            </a:fld>
            <a:endParaRPr kumimoji="1" lang="ja-JP" altLang="en-US"/>
          </a:p>
        </p:txBody>
      </p:sp>
      <p:sp>
        <p:nvSpPr>
          <p:cNvPr id="4" name="正方形/長方形 3">
            <a:extLst>
              <a:ext uri="{FF2B5EF4-FFF2-40B4-BE49-F238E27FC236}">
                <a16:creationId xmlns:a16="http://schemas.microsoft.com/office/drawing/2014/main" id="{684ED576-494B-57D2-B602-7F2882B44C8B}"/>
              </a:ext>
            </a:extLst>
          </p:cNvPr>
          <p:cNvSpPr/>
          <p:nvPr/>
        </p:nvSpPr>
        <p:spPr>
          <a:xfrm>
            <a:off x="323528" y="908719"/>
            <a:ext cx="8496944" cy="179546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CBE24832-3B40-0BF5-E08F-C697648EC04E}"/>
              </a:ext>
            </a:extLst>
          </p:cNvPr>
          <p:cNvSpPr txBox="1"/>
          <p:nvPr/>
        </p:nvSpPr>
        <p:spPr>
          <a:xfrm>
            <a:off x="2556064" y="1051661"/>
            <a:ext cx="4031873"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現代暗号が安全であることの根拠</a:t>
            </a:r>
          </a:p>
        </p:txBody>
      </p:sp>
      <p:sp>
        <p:nvSpPr>
          <p:cNvPr id="6" name="テキスト ボックス 5">
            <a:extLst>
              <a:ext uri="{FF2B5EF4-FFF2-40B4-BE49-F238E27FC236}">
                <a16:creationId xmlns:a16="http://schemas.microsoft.com/office/drawing/2014/main" id="{0EF73FCB-E842-FFE7-309B-8F656C0528A7}"/>
              </a:ext>
            </a:extLst>
          </p:cNvPr>
          <p:cNvSpPr txBox="1"/>
          <p:nvPr/>
        </p:nvSpPr>
        <p:spPr>
          <a:xfrm>
            <a:off x="683754" y="1467551"/>
            <a:ext cx="7776489"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古典コンピューターで解読すると天文学的な時間がかかり、実質的に解読できない</a:t>
            </a:r>
          </a:p>
        </p:txBody>
      </p:sp>
      <p:sp>
        <p:nvSpPr>
          <p:cNvPr id="12" name="テキスト ボックス 11">
            <a:extLst>
              <a:ext uri="{FF2B5EF4-FFF2-40B4-BE49-F238E27FC236}">
                <a16:creationId xmlns:a16="http://schemas.microsoft.com/office/drawing/2014/main" id="{52668D24-5058-A074-3059-4ACA346D65D5}"/>
              </a:ext>
            </a:extLst>
          </p:cNvPr>
          <p:cNvSpPr txBox="1"/>
          <p:nvPr/>
        </p:nvSpPr>
        <p:spPr>
          <a:xfrm>
            <a:off x="719852" y="1844824"/>
            <a:ext cx="7704295" cy="707886"/>
          </a:xfrm>
          <a:prstGeom prst="rect">
            <a:avLst/>
          </a:prstGeom>
          <a:noFill/>
        </p:spPr>
        <p:txBody>
          <a:bodyPr wrap="square">
            <a:spAutoFit/>
          </a:bodyPr>
          <a:lstStyle/>
          <a:p>
            <a:r>
              <a:rPr lang="en" altLang="ja-JP" sz="1400" b="1" dirty="0">
                <a:solidFill>
                  <a:schemeClr val="bg1"/>
                </a:solidFill>
                <a:latin typeface="Meiryo" panose="020B0604030504040204" pitchFamily="34" charset="-128"/>
                <a:ea typeface="Meiryo" panose="020B0604030504040204" pitchFamily="34" charset="-128"/>
              </a:rPr>
              <a:t>RSA</a:t>
            </a:r>
            <a:r>
              <a:rPr lang="ja-JP" altLang="en-US" sz="1400" b="1">
                <a:solidFill>
                  <a:schemeClr val="bg1"/>
                </a:solidFill>
                <a:latin typeface="Meiryo" panose="020B0604030504040204" pitchFamily="34" charset="-128"/>
                <a:ea typeface="Meiryo" panose="020B0604030504040204" pitchFamily="34" charset="-128"/>
              </a:rPr>
              <a:t>暗号</a:t>
            </a:r>
            <a:r>
              <a:rPr lang="ja-JP" altLang="en-US" sz="1400">
                <a:solidFill>
                  <a:schemeClr val="bg1"/>
                </a:solidFill>
                <a:latin typeface="Meiryo" panose="020B0604030504040204" pitchFamily="34" charset="-128"/>
                <a:ea typeface="Meiryo" panose="020B0604030504040204" pitchFamily="34" charset="-128"/>
              </a:rPr>
              <a:t>：桁数が大きい合成数の素因数分解が現実的な時間内で困難であることを安全性の根拠とした暗号方式（推奨</a:t>
            </a:r>
            <a:r>
              <a:rPr lang="en-US" altLang="ja-JP" sz="1400" dirty="0">
                <a:solidFill>
                  <a:schemeClr val="bg1"/>
                </a:solidFill>
                <a:latin typeface="Meiryo" panose="020B0604030504040204" pitchFamily="34" charset="-128"/>
                <a:ea typeface="Meiryo" panose="020B0604030504040204" pitchFamily="34" charset="-128"/>
              </a:rPr>
              <a:t>:1024〜4096</a:t>
            </a:r>
            <a:r>
              <a:rPr lang="ja-JP" altLang="en-US" sz="1400">
                <a:solidFill>
                  <a:schemeClr val="bg1"/>
                </a:solidFill>
                <a:latin typeface="Meiryo" panose="020B0604030504040204" pitchFamily="34" charset="-128"/>
                <a:ea typeface="Meiryo" panose="020B0604030504040204" pitchFamily="34" charset="-128"/>
              </a:rPr>
              <a:t>ビット</a:t>
            </a:r>
            <a:r>
              <a:rPr lang="en-US" altLang="ja-JP" sz="1400" dirty="0">
                <a:solidFill>
                  <a:schemeClr val="bg1"/>
                </a:solidFill>
                <a:latin typeface="Meiryo" panose="020B0604030504040204" pitchFamily="34" charset="-128"/>
                <a:ea typeface="Meiryo" panose="020B0604030504040204" pitchFamily="34" charset="-128"/>
              </a:rPr>
              <a:t>/10</a:t>
            </a:r>
            <a:r>
              <a:rPr lang="ja-JP" altLang="en-US" sz="1400">
                <a:solidFill>
                  <a:schemeClr val="bg1"/>
                </a:solidFill>
                <a:latin typeface="Meiryo" panose="020B0604030504040204" pitchFamily="34" charset="-128"/>
                <a:ea typeface="Meiryo" panose="020B0604030504040204" pitchFamily="34" charset="-128"/>
              </a:rPr>
              <a:t>進数で</a:t>
            </a:r>
            <a:r>
              <a:rPr lang="en-US" altLang="ja-JP" sz="1400" dirty="0">
                <a:solidFill>
                  <a:schemeClr val="bg1"/>
                </a:solidFill>
                <a:latin typeface="Meiryo" panose="020B0604030504040204" pitchFamily="34" charset="-128"/>
                <a:ea typeface="Meiryo" panose="020B0604030504040204" pitchFamily="34" charset="-128"/>
              </a:rPr>
              <a:t>300〜1000</a:t>
            </a:r>
            <a:r>
              <a:rPr lang="ja-JP" altLang="en-US" sz="1400">
                <a:solidFill>
                  <a:schemeClr val="bg1"/>
                </a:solidFill>
                <a:latin typeface="Meiryo" panose="020B0604030504040204" pitchFamily="34" charset="-128"/>
                <a:ea typeface="Meiryo" panose="020B0604030504040204" pitchFamily="34" charset="-128"/>
              </a:rPr>
              <a:t>桁）</a:t>
            </a:r>
            <a:endParaRPr lang="en-US" altLang="ja-JP" sz="1400" dirty="0">
              <a:solidFill>
                <a:schemeClr val="bg1"/>
              </a:solidFill>
              <a:latin typeface="Meiryo" panose="020B0604030504040204" pitchFamily="34" charset="-128"/>
              <a:ea typeface="Meiryo" panose="020B0604030504040204" pitchFamily="34" charset="-128"/>
            </a:endParaRPr>
          </a:p>
          <a:p>
            <a:r>
              <a:rPr lang="en-US" altLang="ja-JP" sz="1200" dirty="0">
                <a:solidFill>
                  <a:schemeClr val="bg1"/>
                </a:solidFill>
                <a:latin typeface="Meiryo" panose="020B0604030504040204" pitchFamily="34" charset="-128"/>
                <a:ea typeface="Meiryo" panose="020B0604030504040204" pitchFamily="34" charset="-128"/>
              </a:rPr>
              <a:t>※2048</a:t>
            </a:r>
            <a:r>
              <a:rPr lang="ja-JP" altLang="en-US" sz="1200">
                <a:solidFill>
                  <a:schemeClr val="bg1"/>
                </a:solidFill>
                <a:latin typeface="Meiryo" panose="020B0604030504040204" pitchFamily="34" charset="-128"/>
                <a:ea typeface="Meiryo" panose="020B0604030504040204" pitchFamily="34" charset="-128"/>
              </a:rPr>
              <a:t>ビットの合成数をスーパーコンピューター（富岳）で素因数分解するには約</a:t>
            </a:r>
            <a:r>
              <a:rPr lang="en-US" altLang="ja-JP" sz="1200" dirty="0">
                <a:solidFill>
                  <a:schemeClr val="bg1"/>
                </a:solidFill>
                <a:latin typeface="Meiryo" panose="020B0604030504040204" pitchFamily="34" charset="-128"/>
                <a:ea typeface="Meiryo" panose="020B0604030504040204" pitchFamily="34" charset="-128"/>
              </a:rPr>
              <a:t>1</a:t>
            </a:r>
            <a:r>
              <a:rPr lang="ja-JP" altLang="en-US" sz="1200">
                <a:solidFill>
                  <a:schemeClr val="bg1"/>
                </a:solidFill>
                <a:latin typeface="Meiryo" panose="020B0604030504040204" pitchFamily="34" charset="-128"/>
                <a:ea typeface="Meiryo" panose="020B0604030504040204" pitchFamily="34" charset="-128"/>
              </a:rPr>
              <a:t>億年以上</a:t>
            </a:r>
          </a:p>
        </p:txBody>
      </p:sp>
      <p:grpSp>
        <p:nvGrpSpPr>
          <p:cNvPr id="3" name="グループ化 2">
            <a:extLst>
              <a:ext uri="{FF2B5EF4-FFF2-40B4-BE49-F238E27FC236}">
                <a16:creationId xmlns:a16="http://schemas.microsoft.com/office/drawing/2014/main" id="{8E517E89-E628-9029-EC32-680A1D0503E3}"/>
              </a:ext>
            </a:extLst>
          </p:cNvPr>
          <p:cNvGrpSpPr/>
          <p:nvPr/>
        </p:nvGrpSpPr>
        <p:grpSpPr>
          <a:xfrm>
            <a:off x="239884" y="3287353"/>
            <a:ext cx="3698801" cy="3093975"/>
            <a:chOff x="239884" y="3287353"/>
            <a:chExt cx="3698801" cy="3093975"/>
          </a:xfrm>
        </p:grpSpPr>
        <p:sp>
          <p:nvSpPr>
            <p:cNvPr id="19" name="正方形/長方形 18">
              <a:extLst>
                <a:ext uri="{FF2B5EF4-FFF2-40B4-BE49-F238E27FC236}">
                  <a16:creationId xmlns:a16="http://schemas.microsoft.com/office/drawing/2014/main" id="{74A16532-AE01-C37C-C43C-69F3ACA87982}"/>
                </a:ext>
              </a:extLst>
            </p:cNvPr>
            <p:cNvSpPr/>
            <p:nvPr/>
          </p:nvSpPr>
          <p:spPr>
            <a:xfrm>
              <a:off x="835663" y="3510587"/>
              <a:ext cx="3103022" cy="475989"/>
            </a:xfrm>
            <a:prstGeom prst="rect">
              <a:avLst/>
            </a:prstGeom>
            <a:solidFill>
              <a:schemeClr val="bg1"/>
            </a:solidFill>
            <a:ln w="9525">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9C175F5E-BA8D-0932-3665-41E163BACD89}"/>
                </a:ext>
              </a:extLst>
            </p:cNvPr>
            <p:cNvSpPr/>
            <p:nvPr/>
          </p:nvSpPr>
          <p:spPr>
            <a:xfrm>
              <a:off x="835663" y="3956198"/>
              <a:ext cx="3103022" cy="475989"/>
            </a:xfrm>
            <a:prstGeom prst="rect">
              <a:avLst/>
            </a:prstGeom>
            <a:solidFill>
              <a:schemeClr val="bg1"/>
            </a:solidFill>
            <a:ln w="9525">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0419D93C-0B61-C3A4-550B-95F102C68550}"/>
                </a:ext>
              </a:extLst>
            </p:cNvPr>
            <p:cNvSpPr/>
            <p:nvPr/>
          </p:nvSpPr>
          <p:spPr>
            <a:xfrm>
              <a:off x="835663" y="4428065"/>
              <a:ext cx="3103022" cy="475989"/>
            </a:xfrm>
            <a:prstGeom prst="rect">
              <a:avLst/>
            </a:prstGeom>
            <a:solidFill>
              <a:schemeClr val="bg1"/>
            </a:solidFill>
            <a:ln w="9525">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EFC01B99-9830-A27D-559C-054FA73C0439}"/>
                </a:ext>
              </a:extLst>
            </p:cNvPr>
            <p:cNvSpPr/>
            <p:nvPr/>
          </p:nvSpPr>
          <p:spPr>
            <a:xfrm>
              <a:off x="830779" y="4895942"/>
              <a:ext cx="3107906" cy="475989"/>
            </a:xfrm>
            <a:prstGeom prst="rect">
              <a:avLst/>
            </a:prstGeom>
            <a:solidFill>
              <a:schemeClr val="bg1"/>
            </a:solidFill>
            <a:ln w="9525">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9856E18E-9D5B-5597-8468-4D23F870C478}"/>
                </a:ext>
              </a:extLst>
            </p:cNvPr>
            <p:cNvSpPr/>
            <p:nvPr/>
          </p:nvSpPr>
          <p:spPr>
            <a:xfrm>
              <a:off x="830779" y="5375963"/>
              <a:ext cx="3107906" cy="475989"/>
            </a:xfrm>
            <a:prstGeom prst="rect">
              <a:avLst/>
            </a:prstGeom>
            <a:solidFill>
              <a:schemeClr val="bg1"/>
            </a:solidFill>
            <a:ln w="9525">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33AB8B99-FEE4-481B-319A-211951CE16A6}"/>
                </a:ext>
              </a:extLst>
            </p:cNvPr>
            <p:cNvSpPr txBox="1"/>
            <p:nvPr/>
          </p:nvSpPr>
          <p:spPr>
            <a:xfrm>
              <a:off x="276864" y="3817199"/>
              <a:ext cx="569387"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10</a:t>
              </a:r>
              <a:r>
                <a:rPr kumimoji="1" lang="en-US" altLang="ja-JP" sz="1200" baseline="30000" dirty="0">
                  <a:latin typeface="Meiryo" panose="020B0604030504040204" pitchFamily="34" charset="-128"/>
                  <a:ea typeface="Meiryo" panose="020B0604030504040204" pitchFamily="34" charset="-128"/>
                </a:rPr>
                <a:t>400</a:t>
              </a:r>
              <a:endParaRPr kumimoji="1" lang="ja-JP" altLang="en-US" sz="1200" baseline="30000">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696FA77A-EEA9-EC4A-E1E2-04FCE7B39101}"/>
                </a:ext>
              </a:extLst>
            </p:cNvPr>
            <p:cNvSpPr txBox="1"/>
            <p:nvPr/>
          </p:nvSpPr>
          <p:spPr>
            <a:xfrm>
              <a:off x="276864" y="4288769"/>
              <a:ext cx="569387"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10</a:t>
              </a:r>
              <a:r>
                <a:rPr lang="en-US" altLang="ja-JP" sz="1200" baseline="30000" dirty="0">
                  <a:latin typeface="Meiryo" panose="020B0604030504040204" pitchFamily="34" charset="-128"/>
                  <a:ea typeface="Meiryo" panose="020B0604030504040204" pitchFamily="34" charset="-128"/>
                </a:rPr>
                <a:t>3</a:t>
              </a:r>
              <a:r>
                <a:rPr kumimoji="1" lang="en-US" altLang="ja-JP" sz="1200" baseline="30000" dirty="0">
                  <a:latin typeface="Meiryo" panose="020B0604030504040204" pitchFamily="34" charset="-128"/>
                  <a:ea typeface="Meiryo" panose="020B0604030504040204" pitchFamily="34" charset="-128"/>
                </a:rPr>
                <a:t>00</a:t>
              </a:r>
              <a:endParaRPr kumimoji="1" lang="ja-JP" altLang="en-US" sz="1200" baseline="30000">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8A058D03-B1F8-54DC-8A38-3E8227383F13}"/>
                </a:ext>
              </a:extLst>
            </p:cNvPr>
            <p:cNvSpPr txBox="1"/>
            <p:nvPr/>
          </p:nvSpPr>
          <p:spPr>
            <a:xfrm>
              <a:off x="276864" y="4747788"/>
              <a:ext cx="569387"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10</a:t>
              </a:r>
              <a:r>
                <a:rPr lang="en-US" altLang="ja-JP" sz="1200" baseline="30000" dirty="0">
                  <a:latin typeface="Meiryo" panose="020B0604030504040204" pitchFamily="34" charset="-128"/>
                  <a:ea typeface="Meiryo" panose="020B0604030504040204" pitchFamily="34" charset="-128"/>
                </a:rPr>
                <a:t>2</a:t>
              </a:r>
              <a:r>
                <a:rPr kumimoji="1" lang="en-US" altLang="ja-JP" sz="1200" baseline="30000" dirty="0">
                  <a:latin typeface="Meiryo" panose="020B0604030504040204" pitchFamily="34" charset="-128"/>
                  <a:ea typeface="Meiryo" panose="020B0604030504040204" pitchFamily="34" charset="-128"/>
                </a:rPr>
                <a:t>00</a:t>
              </a:r>
              <a:endParaRPr kumimoji="1" lang="ja-JP" altLang="en-US" sz="1200" baseline="30000">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FE3C0646-C847-EC3A-0F5F-754CB270723F}"/>
                </a:ext>
              </a:extLst>
            </p:cNvPr>
            <p:cNvSpPr txBox="1"/>
            <p:nvPr/>
          </p:nvSpPr>
          <p:spPr>
            <a:xfrm>
              <a:off x="276864" y="5226095"/>
              <a:ext cx="569387"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10</a:t>
              </a:r>
              <a:r>
                <a:rPr kumimoji="1" lang="en-US" altLang="ja-JP" sz="1200" baseline="30000" dirty="0">
                  <a:latin typeface="Meiryo" panose="020B0604030504040204" pitchFamily="34" charset="-128"/>
                  <a:ea typeface="Meiryo" panose="020B0604030504040204" pitchFamily="34" charset="-128"/>
                </a:rPr>
                <a:t>100</a:t>
              </a:r>
              <a:endParaRPr kumimoji="1" lang="ja-JP" altLang="en-US" sz="1200" baseline="30000">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4DBA222E-8CCF-42D9-61E6-F6F40BCEADD4}"/>
                </a:ext>
              </a:extLst>
            </p:cNvPr>
            <p:cNvSpPr txBox="1"/>
            <p:nvPr/>
          </p:nvSpPr>
          <p:spPr>
            <a:xfrm>
              <a:off x="705828" y="5874497"/>
              <a:ext cx="280846"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1</a:t>
              </a:r>
              <a:endParaRPr kumimoji="1" lang="ja-JP" altLang="en-US" sz="1200" baseline="30000">
                <a:latin typeface="Meiryo" panose="020B0604030504040204" pitchFamily="34" charset="-128"/>
                <a:ea typeface="Meiryo" panose="020B0604030504040204" pitchFamily="34" charset="-128"/>
              </a:endParaRPr>
            </a:p>
          </p:txBody>
        </p:sp>
        <p:cxnSp>
          <p:nvCxnSpPr>
            <p:cNvPr id="26" name="直線コネクタ 25">
              <a:extLst>
                <a:ext uri="{FF2B5EF4-FFF2-40B4-BE49-F238E27FC236}">
                  <a16:creationId xmlns:a16="http://schemas.microsoft.com/office/drawing/2014/main" id="{0E4DB42B-B838-A018-935D-8E77AA1A2D0E}"/>
                </a:ext>
              </a:extLst>
            </p:cNvPr>
            <p:cNvCxnSpPr>
              <a:cxnSpLocks/>
            </p:cNvCxnSpPr>
            <p:nvPr/>
          </p:nvCxnSpPr>
          <p:spPr>
            <a:xfrm>
              <a:off x="1491532" y="3520996"/>
              <a:ext cx="0" cy="234232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直線コネクタ 26">
              <a:extLst>
                <a:ext uri="{FF2B5EF4-FFF2-40B4-BE49-F238E27FC236}">
                  <a16:creationId xmlns:a16="http://schemas.microsoft.com/office/drawing/2014/main" id="{1B95B24F-C3B5-110B-0086-AF7B427D1A62}"/>
                </a:ext>
              </a:extLst>
            </p:cNvPr>
            <p:cNvCxnSpPr>
              <a:cxnSpLocks/>
            </p:cNvCxnSpPr>
            <p:nvPr/>
          </p:nvCxnSpPr>
          <p:spPr>
            <a:xfrm>
              <a:off x="2162910" y="3510588"/>
              <a:ext cx="0" cy="2342325"/>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7">
              <a:extLst>
                <a:ext uri="{FF2B5EF4-FFF2-40B4-BE49-F238E27FC236}">
                  <a16:creationId xmlns:a16="http://schemas.microsoft.com/office/drawing/2014/main" id="{5DFC2879-67F8-9972-4866-CFD8CFA6FF5B}"/>
                </a:ext>
              </a:extLst>
            </p:cNvPr>
            <p:cNvCxnSpPr>
              <a:cxnSpLocks/>
            </p:cNvCxnSpPr>
            <p:nvPr/>
          </p:nvCxnSpPr>
          <p:spPr>
            <a:xfrm>
              <a:off x="2824824" y="3520995"/>
              <a:ext cx="0" cy="2342325"/>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38F8F6DB-D281-B7C4-C545-71EEB7DCCD40}"/>
                </a:ext>
              </a:extLst>
            </p:cNvPr>
            <p:cNvCxnSpPr>
              <a:cxnSpLocks/>
            </p:cNvCxnSpPr>
            <p:nvPr/>
          </p:nvCxnSpPr>
          <p:spPr>
            <a:xfrm>
              <a:off x="3496202" y="3510588"/>
              <a:ext cx="0" cy="2342325"/>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9" name="テキスト ボックス 38">
              <a:extLst>
                <a:ext uri="{FF2B5EF4-FFF2-40B4-BE49-F238E27FC236}">
                  <a16:creationId xmlns:a16="http://schemas.microsoft.com/office/drawing/2014/main" id="{6B98D45C-30C8-8923-9AC3-B68898C6DD69}"/>
                </a:ext>
              </a:extLst>
            </p:cNvPr>
            <p:cNvSpPr txBox="1"/>
            <p:nvPr/>
          </p:nvSpPr>
          <p:spPr>
            <a:xfrm>
              <a:off x="1206838" y="5874497"/>
              <a:ext cx="569388"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1024</a:t>
              </a:r>
              <a:endParaRPr kumimoji="1" lang="ja-JP" altLang="en-US" sz="1200" baseline="30000">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39D0A8BF-FE80-AD34-DCB9-0F152ED87FC9}"/>
                </a:ext>
              </a:extLst>
            </p:cNvPr>
            <p:cNvSpPr txBox="1"/>
            <p:nvPr/>
          </p:nvSpPr>
          <p:spPr>
            <a:xfrm>
              <a:off x="1871858" y="5874497"/>
              <a:ext cx="569388" cy="276999"/>
            </a:xfrm>
            <a:prstGeom prst="rect">
              <a:avLst/>
            </a:prstGeom>
            <a:noFill/>
          </p:spPr>
          <p:txBody>
            <a:bodyPr wrap="none" rtlCol="0">
              <a:spAutoFit/>
            </a:bodyPr>
            <a:lstStyle/>
            <a:p>
              <a:pPr algn="ctr"/>
              <a:r>
                <a:rPr lang="en-US" altLang="ja-JP" sz="1200" dirty="0">
                  <a:latin typeface="Meiryo" panose="020B0604030504040204" pitchFamily="34" charset="-128"/>
                  <a:ea typeface="Meiryo" panose="020B0604030504040204" pitchFamily="34" charset="-128"/>
                </a:rPr>
                <a:t>2048</a:t>
              </a:r>
              <a:endParaRPr kumimoji="1" lang="ja-JP" altLang="en-US" sz="1200">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4CB05D35-E89A-46E5-ECE5-D29B7821DBE2}"/>
                </a:ext>
              </a:extLst>
            </p:cNvPr>
            <p:cNvSpPr txBox="1"/>
            <p:nvPr/>
          </p:nvSpPr>
          <p:spPr>
            <a:xfrm>
              <a:off x="2540130" y="5882809"/>
              <a:ext cx="569388"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3072</a:t>
              </a:r>
              <a:endParaRPr kumimoji="1" lang="ja-JP" altLang="en-US" sz="1200">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BA7D6491-1CB0-CB93-B0E6-0987E975C7D1}"/>
                </a:ext>
              </a:extLst>
            </p:cNvPr>
            <p:cNvSpPr txBox="1"/>
            <p:nvPr/>
          </p:nvSpPr>
          <p:spPr>
            <a:xfrm>
              <a:off x="3211508" y="6018514"/>
              <a:ext cx="569388"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4096</a:t>
              </a:r>
              <a:endParaRPr kumimoji="1" lang="ja-JP" altLang="en-US" sz="1200">
                <a:latin typeface="Meiryo" panose="020B0604030504040204" pitchFamily="34" charset="-128"/>
                <a:ea typeface="Meiryo" panose="020B0604030504040204" pitchFamily="34" charset="-128"/>
              </a:endParaRPr>
            </a:p>
          </p:txBody>
        </p:sp>
        <p:cxnSp>
          <p:nvCxnSpPr>
            <p:cNvPr id="43" name="直線コネクタ 42">
              <a:extLst>
                <a:ext uri="{FF2B5EF4-FFF2-40B4-BE49-F238E27FC236}">
                  <a16:creationId xmlns:a16="http://schemas.microsoft.com/office/drawing/2014/main" id="{1578DD29-A22D-D1AF-C4BD-C3E9ACDBDFFC}"/>
                </a:ext>
              </a:extLst>
            </p:cNvPr>
            <p:cNvCxnSpPr>
              <a:cxnSpLocks/>
            </p:cNvCxnSpPr>
            <p:nvPr/>
          </p:nvCxnSpPr>
          <p:spPr>
            <a:xfrm flipH="1">
              <a:off x="833221" y="3628618"/>
              <a:ext cx="3105464" cy="2201847"/>
            </a:xfrm>
            <a:prstGeom prst="line">
              <a:avLst/>
            </a:prstGeom>
            <a:ln w="28575">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47" name="直線コネクタ 46">
              <a:extLst>
                <a:ext uri="{FF2B5EF4-FFF2-40B4-BE49-F238E27FC236}">
                  <a16:creationId xmlns:a16="http://schemas.microsoft.com/office/drawing/2014/main" id="{400F416E-E800-587C-1845-E95D39D9B73D}"/>
                </a:ext>
              </a:extLst>
            </p:cNvPr>
            <p:cNvCxnSpPr>
              <a:cxnSpLocks/>
              <a:stCxn id="52" idx="3"/>
            </p:cNvCxnSpPr>
            <p:nvPr/>
          </p:nvCxnSpPr>
          <p:spPr>
            <a:xfrm flipH="1">
              <a:off x="830779" y="5613958"/>
              <a:ext cx="3107906" cy="212969"/>
            </a:xfrm>
            <a:prstGeom prst="line">
              <a:avLst/>
            </a:prstGeom>
            <a:ln w="28575">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6" name="四角形吹き出し 55">
              <a:extLst>
                <a:ext uri="{FF2B5EF4-FFF2-40B4-BE49-F238E27FC236}">
                  <a16:creationId xmlns:a16="http://schemas.microsoft.com/office/drawing/2014/main" id="{C56416B0-59C6-9BE0-A8D5-B6A255C0F01C}"/>
                </a:ext>
              </a:extLst>
            </p:cNvPr>
            <p:cNvSpPr/>
            <p:nvPr/>
          </p:nvSpPr>
          <p:spPr>
            <a:xfrm>
              <a:off x="1081388" y="4259614"/>
              <a:ext cx="806631" cy="260972"/>
            </a:xfrm>
            <a:prstGeom prst="wedgeRectCallout">
              <a:avLst>
                <a:gd name="adj1" fmla="val 81691"/>
                <a:gd name="adj2" fmla="val 182420"/>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a:extLst>
                <a:ext uri="{FF2B5EF4-FFF2-40B4-BE49-F238E27FC236}">
                  <a16:creationId xmlns:a16="http://schemas.microsoft.com/office/drawing/2014/main" id="{12296926-1243-3634-7025-0D9DF8EB3249}"/>
                </a:ext>
              </a:extLst>
            </p:cNvPr>
            <p:cNvSpPr txBox="1"/>
            <p:nvPr/>
          </p:nvSpPr>
          <p:spPr>
            <a:xfrm>
              <a:off x="1082475" y="4283523"/>
              <a:ext cx="806631" cy="253916"/>
            </a:xfrm>
            <a:prstGeom prst="rect">
              <a:avLst/>
            </a:prstGeom>
            <a:noFill/>
          </p:spPr>
          <p:txBody>
            <a:bodyPr wrap="none" rtlCol="0">
              <a:spAutoFit/>
            </a:bodyPr>
            <a:lstStyle/>
            <a:p>
              <a:r>
                <a:rPr lang="en-US" altLang="ja-JP" sz="1050" dirty="0">
                  <a:solidFill>
                    <a:schemeClr val="bg1"/>
                  </a:solidFill>
                  <a:latin typeface="Meiryo" panose="020B0604030504040204" pitchFamily="34" charset="-128"/>
                  <a:ea typeface="Meiryo" panose="020B0604030504040204" pitchFamily="34" charset="-128"/>
                </a:rPr>
                <a:t>1</a:t>
              </a:r>
              <a:r>
                <a:rPr lang="ja-JP" altLang="en-US" sz="1050">
                  <a:solidFill>
                    <a:schemeClr val="bg1"/>
                  </a:solidFill>
                  <a:latin typeface="Meiryo" panose="020B0604030504040204" pitchFamily="34" charset="-128"/>
                  <a:ea typeface="Meiryo" panose="020B0604030504040204" pitchFamily="34" charset="-128"/>
                </a:rPr>
                <a:t>億年以上</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B60615F0-32D5-D852-D307-44D18896AAC6}"/>
                </a:ext>
              </a:extLst>
            </p:cNvPr>
            <p:cNvSpPr txBox="1"/>
            <p:nvPr/>
          </p:nvSpPr>
          <p:spPr>
            <a:xfrm>
              <a:off x="2129036" y="3536668"/>
              <a:ext cx="1435277" cy="415498"/>
            </a:xfrm>
            <a:prstGeom prst="rect">
              <a:avLst/>
            </a:prstGeom>
            <a:solidFill>
              <a:schemeClr val="bg1">
                <a:alpha val="45493"/>
              </a:schemeClr>
            </a:solidFill>
          </p:spPr>
          <p:txBody>
            <a:bodyPr wrap="square">
              <a:spAutoFit/>
            </a:bodyPr>
            <a:lstStyle/>
            <a:p>
              <a:pPr algn="r"/>
              <a:r>
                <a:rPr kumimoji="1" lang="ja-JP" altLang="en-US" sz="1050">
                  <a:solidFill>
                    <a:srgbClr val="00B050"/>
                  </a:solidFill>
                  <a:latin typeface="Meiryo" panose="020B0604030504040204" pitchFamily="34" charset="-128"/>
                  <a:ea typeface="Meiryo" panose="020B0604030504040204" pitchFamily="34" charset="-128"/>
                </a:rPr>
                <a:t>最高速スパコン</a:t>
              </a:r>
              <a:endParaRPr kumimoji="1" lang="en-US" altLang="ja-JP" sz="1050" dirty="0">
                <a:solidFill>
                  <a:srgbClr val="00B050"/>
                </a:solidFill>
                <a:latin typeface="Meiryo" panose="020B0604030504040204" pitchFamily="34" charset="-128"/>
                <a:ea typeface="Meiryo" panose="020B0604030504040204" pitchFamily="34" charset="-128"/>
              </a:endParaRPr>
            </a:p>
            <a:p>
              <a:pPr algn="r"/>
              <a:r>
                <a:rPr lang="ja-JP" altLang="en-US" sz="1050">
                  <a:solidFill>
                    <a:srgbClr val="00B050"/>
                  </a:solidFill>
                  <a:latin typeface="Meiryo" panose="020B0604030504040204" pitchFamily="34" charset="-128"/>
                  <a:ea typeface="Meiryo" panose="020B0604030504040204" pitchFamily="34" charset="-128"/>
                </a:rPr>
                <a:t>最高率アルゴリズム</a:t>
              </a:r>
              <a:endParaRPr kumimoji="1" lang="en-US" altLang="ja-JP" sz="1050" dirty="0">
                <a:solidFill>
                  <a:srgbClr val="00B050"/>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6AE00E9E-CA8C-9109-6560-543F699C518C}"/>
                </a:ext>
              </a:extLst>
            </p:cNvPr>
            <p:cNvSpPr txBox="1"/>
            <p:nvPr/>
          </p:nvSpPr>
          <p:spPr>
            <a:xfrm>
              <a:off x="1210063" y="5348531"/>
              <a:ext cx="1673727" cy="415498"/>
            </a:xfrm>
            <a:prstGeom prst="rect">
              <a:avLst/>
            </a:prstGeom>
            <a:solidFill>
              <a:schemeClr val="bg1">
                <a:alpha val="45493"/>
              </a:schemeClr>
            </a:solidFill>
          </p:spPr>
          <p:txBody>
            <a:bodyPr wrap="square">
              <a:spAutoFit/>
            </a:bodyPr>
            <a:lstStyle/>
            <a:p>
              <a:pPr algn="r"/>
              <a:r>
                <a:rPr kumimoji="1" lang="ja-JP" altLang="en-US" sz="1050">
                  <a:solidFill>
                    <a:schemeClr val="accent6">
                      <a:lumMod val="75000"/>
                    </a:schemeClr>
                  </a:solidFill>
                  <a:latin typeface="Meiryo" panose="020B0604030504040204" pitchFamily="34" charset="-128"/>
                  <a:ea typeface="Meiryo" panose="020B0604030504040204" pitchFamily="34" charset="-128"/>
                </a:rPr>
                <a:t>量子コンピューター</a:t>
              </a:r>
              <a:endParaRPr kumimoji="1" lang="en-US" altLang="ja-JP" sz="1050"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sz="1050">
                  <a:solidFill>
                    <a:schemeClr val="accent6">
                      <a:lumMod val="75000"/>
                    </a:schemeClr>
                  </a:solidFill>
                  <a:latin typeface="Meiryo" panose="020B0604030504040204" pitchFamily="34" charset="-128"/>
                  <a:ea typeface="Meiryo" panose="020B0604030504040204" pitchFamily="34" charset="-128"/>
                </a:rPr>
                <a:t>ショアのアルゴリズム</a:t>
              </a:r>
              <a:endParaRPr kumimoji="1" lang="en-US" altLang="ja-JP" sz="1050" dirty="0">
                <a:solidFill>
                  <a:schemeClr val="accent6">
                    <a:lumMod val="75000"/>
                  </a:schemeClr>
                </a:solidFill>
                <a:latin typeface="Meiryo" panose="020B0604030504040204" pitchFamily="34" charset="-128"/>
                <a:ea typeface="Meiryo" panose="020B0604030504040204" pitchFamily="34" charset="-128"/>
              </a:endParaRPr>
            </a:p>
          </p:txBody>
        </p:sp>
        <p:sp>
          <p:nvSpPr>
            <p:cNvPr id="61" name="四角形吹き出し 60">
              <a:extLst>
                <a:ext uri="{FF2B5EF4-FFF2-40B4-BE49-F238E27FC236}">
                  <a16:creationId xmlns:a16="http://schemas.microsoft.com/office/drawing/2014/main" id="{14B27647-495F-2DE9-A1E2-2F05034072E4}"/>
                </a:ext>
              </a:extLst>
            </p:cNvPr>
            <p:cNvSpPr/>
            <p:nvPr/>
          </p:nvSpPr>
          <p:spPr>
            <a:xfrm>
              <a:off x="2365096" y="4403616"/>
              <a:ext cx="1538444" cy="577081"/>
            </a:xfrm>
            <a:prstGeom prst="wedgeRectCallout">
              <a:avLst>
                <a:gd name="adj1" fmla="val 8309"/>
                <a:gd name="adj2" fmla="val 16148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42D1981F-4A95-6132-31B3-EC75CE377FC3}"/>
                </a:ext>
              </a:extLst>
            </p:cNvPr>
            <p:cNvSpPr txBox="1"/>
            <p:nvPr/>
          </p:nvSpPr>
          <p:spPr>
            <a:xfrm>
              <a:off x="2365097" y="4423740"/>
              <a:ext cx="1538448" cy="577081"/>
            </a:xfrm>
            <a:prstGeom prst="rect">
              <a:avLst/>
            </a:prstGeom>
            <a:noFill/>
          </p:spPr>
          <p:txBody>
            <a:bodyPr wrap="square" rtlCol="0">
              <a:spAutoFit/>
            </a:bodyPr>
            <a:lstStyle/>
            <a:p>
              <a:r>
                <a:rPr lang="ja-JP" altLang="en-US" sz="1050">
                  <a:solidFill>
                    <a:schemeClr val="bg1"/>
                  </a:solidFill>
                  <a:latin typeface="Meiryo" panose="020B0604030504040204" pitchFamily="34" charset="-128"/>
                  <a:ea typeface="Meiryo" panose="020B0604030504040204" pitchFamily="34" charset="-128"/>
                </a:rPr>
                <a:t>桁数が増えても計算時間が余り増えず実用時間で計算できる</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72" name="テキスト ボックス 71">
              <a:extLst>
                <a:ext uri="{FF2B5EF4-FFF2-40B4-BE49-F238E27FC236}">
                  <a16:creationId xmlns:a16="http://schemas.microsoft.com/office/drawing/2014/main" id="{72FD3944-D195-34FB-07E1-BA5D3299D075}"/>
                </a:ext>
              </a:extLst>
            </p:cNvPr>
            <p:cNvSpPr txBox="1"/>
            <p:nvPr/>
          </p:nvSpPr>
          <p:spPr>
            <a:xfrm>
              <a:off x="681857" y="6127412"/>
              <a:ext cx="723275" cy="253916"/>
            </a:xfrm>
            <a:prstGeom prst="rect">
              <a:avLst/>
            </a:prstGeom>
            <a:noFill/>
          </p:spPr>
          <p:txBody>
            <a:bodyPr wrap="none" rtlCol="0">
              <a:spAutoFit/>
            </a:bodyPr>
            <a:lstStyle/>
            <a:p>
              <a:pPr algn="r"/>
              <a:r>
                <a:rPr kumimoji="1" lang="ja-JP" altLang="en-US" sz="1000">
                  <a:latin typeface="Meiryo" panose="020B0604030504040204" pitchFamily="34" charset="-128"/>
                  <a:ea typeface="Meiryo" panose="020B0604030504040204" pitchFamily="34" charset="-128"/>
                </a:rPr>
                <a:t>ビット数</a:t>
              </a:r>
            </a:p>
          </p:txBody>
        </p:sp>
        <p:sp>
          <p:nvSpPr>
            <p:cNvPr id="73" name="テキスト ボックス 72">
              <a:extLst>
                <a:ext uri="{FF2B5EF4-FFF2-40B4-BE49-F238E27FC236}">
                  <a16:creationId xmlns:a16="http://schemas.microsoft.com/office/drawing/2014/main" id="{34DE1A12-FBEE-93ED-805B-977F9EF90962}"/>
                </a:ext>
              </a:extLst>
            </p:cNvPr>
            <p:cNvSpPr txBox="1"/>
            <p:nvPr/>
          </p:nvSpPr>
          <p:spPr>
            <a:xfrm>
              <a:off x="239884" y="3287353"/>
              <a:ext cx="723275" cy="253916"/>
            </a:xfrm>
            <a:prstGeom prst="rect">
              <a:avLst/>
            </a:prstGeom>
            <a:noFill/>
          </p:spPr>
          <p:txBody>
            <a:bodyPr vert="horz" wrap="none" rtlCol="0">
              <a:spAutoFit/>
            </a:bodyPr>
            <a:lstStyle/>
            <a:p>
              <a:pPr algn="r"/>
              <a:r>
                <a:rPr kumimoji="1" lang="ja-JP" altLang="en-US" sz="1000">
                  <a:latin typeface="Meiryo" panose="020B0604030504040204" pitchFamily="34" charset="-128"/>
                  <a:ea typeface="Meiryo" panose="020B0604030504040204" pitchFamily="34" charset="-128"/>
                </a:rPr>
                <a:t>計算時間</a:t>
              </a:r>
            </a:p>
          </p:txBody>
        </p:sp>
      </p:grpSp>
      <p:grpSp>
        <p:nvGrpSpPr>
          <p:cNvPr id="7" name="グループ化 6">
            <a:extLst>
              <a:ext uri="{FF2B5EF4-FFF2-40B4-BE49-F238E27FC236}">
                <a16:creationId xmlns:a16="http://schemas.microsoft.com/office/drawing/2014/main" id="{E8052EC3-B3F4-AFC7-B637-ED0AB9067CA2}"/>
              </a:ext>
            </a:extLst>
          </p:cNvPr>
          <p:cNvGrpSpPr/>
          <p:nvPr/>
        </p:nvGrpSpPr>
        <p:grpSpPr>
          <a:xfrm>
            <a:off x="4368260" y="3091885"/>
            <a:ext cx="4447447" cy="603748"/>
            <a:chOff x="4368260" y="3091885"/>
            <a:chExt cx="4447447" cy="603748"/>
          </a:xfrm>
        </p:grpSpPr>
        <p:sp>
          <p:nvSpPr>
            <p:cNvPr id="74" name="正方形/長方形 73">
              <a:extLst>
                <a:ext uri="{FF2B5EF4-FFF2-40B4-BE49-F238E27FC236}">
                  <a16:creationId xmlns:a16="http://schemas.microsoft.com/office/drawing/2014/main" id="{EFA8DED5-D0A6-D853-BEF5-49512E379514}"/>
                </a:ext>
              </a:extLst>
            </p:cNvPr>
            <p:cNvSpPr/>
            <p:nvPr/>
          </p:nvSpPr>
          <p:spPr>
            <a:xfrm>
              <a:off x="4368260" y="3091885"/>
              <a:ext cx="4447447" cy="603748"/>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テキスト ボックス 74">
              <a:extLst>
                <a:ext uri="{FF2B5EF4-FFF2-40B4-BE49-F238E27FC236}">
                  <a16:creationId xmlns:a16="http://schemas.microsoft.com/office/drawing/2014/main" id="{A11B2606-A0C2-7651-7EE8-21D1BA6649AF}"/>
                </a:ext>
              </a:extLst>
            </p:cNvPr>
            <p:cNvSpPr txBox="1"/>
            <p:nvPr/>
          </p:nvSpPr>
          <p:spPr>
            <a:xfrm>
              <a:off x="4854514" y="3155760"/>
              <a:ext cx="3466846" cy="523220"/>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量子コンピューター</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ショアのアルゴリズム</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en-US" altLang="ja-JP" sz="1600" dirty="0">
                  <a:solidFill>
                    <a:schemeClr val="bg1"/>
                  </a:solidFill>
                  <a:latin typeface="Meiryo" panose="020B0604030504040204" pitchFamily="34" charset="-128"/>
                  <a:ea typeface="Meiryo" panose="020B0604030504040204" pitchFamily="34" charset="-128"/>
                </a:rPr>
                <a:t>RSA</a:t>
              </a:r>
              <a:r>
                <a:rPr kumimoji="1" lang="ja-JP" altLang="en-US" sz="1600">
                  <a:solidFill>
                    <a:schemeClr val="bg1"/>
                  </a:solidFill>
                  <a:latin typeface="Meiryo" panose="020B0604030504040204" pitchFamily="34" charset="-128"/>
                  <a:ea typeface="Meiryo" panose="020B0604030504040204" pitchFamily="34" charset="-128"/>
                </a:rPr>
                <a:t>暗号などの現代暗号が使えない</a:t>
              </a:r>
            </a:p>
          </p:txBody>
        </p:sp>
      </p:grpSp>
      <p:sp>
        <p:nvSpPr>
          <p:cNvPr id="85" name="三角形 84">
            <a:extLst>
              <a:ext uri="{FF2B5EF4-FFF2-40B4-BE49-F238E27FC236}">
                <a16:creationId xmlns:a16="http://schemas.microsoft.com/office/drawing/2014/main" id="{3856B669-8029-AF04-9CB5-307A917A6F36}"/>
              </a:ext>
            </a:extLst>
          </p:cNvPr>
          <p:cNvSpPr/>
          <p:nvPr/>
        </p:nvSpPr>
        <p:spPr>
          <a:xfrm rot="5400000">
            <a:off x="2753081" y="4547308"/>
            <a:ext cx="2787521" cy="411969"/>
          </a:xfrm>
          <a:custGeom>
            <a:avLst/>
            <a:gdLst>
              <a:gd name="connsiteX0" fmla="*/ 0 w 2645561"/>
              <a:gd name="connsiteY0" fmla="*/ 403657 h 403657"/>
              <a:gd name="connsiteX1" fmla="*/ 90796 w 2645561"/>
              <a:gd name="connsiteY1" fmla="*/ 0 h 403657"/>
              <a:gd name="connsiteX2" fmla="*/ 2645561 w 2645561"/>
              <a:gd name="connsiteY2" fmla="*/ 403657 h 403657"/>
              <a:gd name="connsiteX3" fmla="*/ 0 w 2645561"/>
              <a:gd name="connsiteY3" fmla="*/ 403657 h 403657"/>
              <a:gd name="connsiteX0" fmla="*/ 141960 w 2787521"/>
              <a:gd name="connsiteY0" fmla="*/ 411969 h 411969"/>
              <a:gd name="connsiteX1" fmla="*/ 0 w 2787521"/>
              <a:gd name="connsiteY1" fmla="*/ 0 h 411969"/>
              <a:gd name="connsiteX2" fmla="*/ 2787521 w 2787521"/>
              <a:gd name="connsiteY2" fmla="*/ 411969 h 411969"/>
              <a:gd name="connsiteX3" fmla="*/ 141960 w 2787521"/>
              <a:gd name="connsiteY3" fmla="*/ 411969 h 411969"/>
            </a:gdLst>
            <a:ahLst/>
            <a:cxnLst>
              <a:cxn ang="0">
                <a:pos x="connsiteX0" y="connsiteY0"/>
              </a:cxn>
              <a:cxn ang="0">
                <a:pos x="connsiteX1" y="connsiteY1"/>
              </a:cxn>
              <a:cxn ang="0">
                <a:pos x="connsiteX2" y="connsiteY2"/>
              </a:cxn>
              <a:cxn ang="0">
                <a:pos x="connsiteX3" y="connsiteY3"/>
              </a:cxn>
            </a:cxnLst>
            <a:rect l="l" t="t" r="r" b="b"/>
            <a:pathLst>
              <a:path w="2787521" h="411969">
                <a:moveTo>
                  <a:pt x="141960" y="411969"/>
                </a:moveTo>
                <a:lnTo>
                  <a:pt x="0" y="0"/>
                </a:lnTo>
                <a:lnTo>
                  <a:pt x="2787521" y="411969"/>
                </a:lnTo>
                <a:lnTo>
                  <a:pt x="141960" y="411969"/>
                </a:lnTo>
                <a:close/>
              </a:path>
            </a:pathLst>
          </a:custGeom>
          <a:gradFill>
            <a:gsLst>
              <a:gs pos="0">
                <a:schemeClr val="accent6">
                  <a:lumMod val="75000"/>
                </a:schemeClr>
              </a:gs>
              <a:gs pos="31000">
                <a:schemeClr val="accent6">
                  <a:lumMod val="60000"/>
                  <a:lumOff val="40000"/>
                </a:schemeClr>
              </a:gs>
              <a:gs pos="74000">
                <a:schemeClr val="accent6">
                  <a:lumMod val="20000"/>
                  <a:lumOff val="80000"/>
                </a:schemeClr>
              </a:gs>
              <a:gs pos="95000">
                <a:schemeClr val="bg1"/>
              </a:gs>
            </a:gsLst>
            <a:lin ang="5400000" scaled="1"/>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グループ化 7">
            <a:extLst>
              <a:ext uri="{FF2B5EF4-FFF2-40B4-BE49-F238E27FC236}">
                <a16:creationId xmlns:a16="http://schemas.microsoft.com/office/drawing/2014/main" id="{7C8C7117-522C-9C82-7A02-7E2170E148F1}"/>
              </a:ext>
            </a:extLst>
          </p:cNvPr>
          <p:cNvGrpSpPr/>
          <p:nvPr/>
        </p:nvGrpSpPr>
        <p:grpSpPr>
          <a:xfrm>
            <a:off x="4353288" y="4071644"/>
            <a:ext cx="4462424" cy="2453700"/>
            <a:chOff x="4353288" y="4071644"/>
            <a:chExt cx="4462424" cy="2453700"/>
          </a:xfrm>
        </p:grpSpPr>
        <p:sp>
          <p:nvSpPr>
            <p:cNvPr id="76" name="正方形/長方形 75">
              <a:extLst>
                <a:ext uri="{FF2B5EF4-FFF2-40B4-BE49-F238E27FC236}">
                  <a16:creationId xmlns:a16="http://schemas.microsoft.com/office/drawing/2014/main" id="{4B4E342F-9636-3D0D-C4DC-AB30699CBF4F}"/>
                </a:ext>
              </a:extLst>
            </p:cNvPr>
            <p:cNvSpPr/>
            <p:nvPr/>
          </p:nvSpPr>
          <p:spPr>
            <a:xfrm>
              <a:off x="4368260" y="4079243"/>
              <a:ext cx="2189388" cy="244610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2E1484D9-E1E5-E428-581E-0B5B041A40F3}"/>
                </a:ext>
              </a:extLst>
            </p:cNvPr>
            <p:cNvSpPr/>
            <p:nvPr/>
          </p:nvSpPr>
          <p:spPr>
            <a:xfrm>
              <a:off x="6626324" y="4071644"/>
              <a:ext cx="2189388" cy="244610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テキスト ボックス 78">
              <a:extLst>
                <a:ext uri="{FF2B5EF4-FFF2-40B4-BE49-F238E27FC236}">
                  <a16:creationId xmlns:a16="http://schemas.microsoft.com/office/drawing/2014/main" id="{16A88D70-59DA-7CFF-7CBB-180C2FA6975D}"/>
                </a:ext>
              </a:extLst>
            </p:cNvPr>
            <p:cNvSpPr txBox="1"/>
            <p:nvPr/>
          </p:nvSpPr>
          <p:spPr>
            <a:xfrm>
              <a:off x="4377355" y="4163454"/>
              <a:ext cx="2189388" cy="341533"/>
            </a:xfrm>
            <a:prstGeom prst="rect">
              <a:avLst/>
            </a:prstGeom>
            <a:noFill/>
          </p:spPr>
          <p:txBody>
            <a:bodyPr wrap="square">
              <a:spAutoFit/>
            </a:bodyPr>
            <a:lstStyle/>
            <a:p>
              <a:pPr algn="ctr"/>
              <a:r>
                <a:rPr lang="ja-JP" altLang="en-US" sz="1600" b="1" i="0">
                  <a:solidFill>
                    <a:schemeClr val="bg1"/>
                  </a:solidFill>
                  <a:effectLst/>
                  <a:latin typeface="Meiryo" panose="020B0604030504040204" pitchFamily="34" charset="-128"/>
                  <a:ea typeface="Meiryo" panose="020B0604030504040204" pitchFamily="34" charset="-128"/>
                </a:rPr>
                <a:t>耐量子計算機暗号</a:t>
              </a:r>
              <a:endParaRPr lang="ja-JP" altLang="en-US" sz="1600" b="1">
                <a:solidFill>
                  <a:schemeClr val="bg1"/>
                </a:solidFill>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A6AC3237-D5AF-5B8C-915E-1FAE5352A8F3}"/>
                </a:ext>
              </a:extLst>
            </p:cNvPr>
            <p:cNvSpPr txBox="1"/>
            <p:nvPr/>
          </p:nvSpPr>
          <p:spPr>
            <a:xfrm>
              <a:off x="6626319" y="4167587"/>
              <a:ext cx="2189388" cy="341533"/>
            </a:xfrm>
            <a:prstGeom prst="rect">
              <a:avLst/>
            </a:prstGeom>
            <a:noFill/>
          </p:spPr>
          <p:txBody>
            <a:bodyPr wrap="square">
              <a:spAutoFit/>
            </a:bodyPr>
            <a:lstStyle/>
            <a:p>
              <a:pPr algn="ctr"/>
              <a:r>
                <a:rPr lang="ja-JP" altLang="en-US" sz="1600" b="1" i="0">
                  <a:solidFill>
                    <a:schemeClr val="bg1"/>
                  </a:solidFill>
                  <a:effectLst/>
                  <a:latin typeface="Meiryo" panose="020B0604030504040204" pitchFamily="34" charset="-128"/>
                  <a:ea typeface="Meiryo" panose="020B0604030504040204" pitchFamily="34" charset="-128"/>
                </a:rPr>
                <a:t>量子暗号</a:t>
              </a:r>
              <a:endParaRPr lang="ja-JP" altLang="en-US" sz="1600" b="1">
                <a:solidFill>
                  <a:schemeClr val="bg1"/>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8D2BB280-77B6-4178-5FB7-E0B0F9B895D5}"/>
                </a:ext>
              </a:extLst>
            </p:cNvPr>
            <p:cNvSpPr txBox="1"/>
            <p:nvPr/>
          </p:nvSpPr>
          <p:spPr>
            <a:xfrm>
              <a:off x="4353288" y="4498264"/>
              <a:ext cx="2189388" cy="652019"/>
            </a:xfrm>
            <a:prstGeom prst="rect">
              <a:avLst/>
            </a:prstGeom>
            <a:noFill/>
          </p:spPr>
          <p:txBody>
            <a:bodyPr wrap="square">
              <a:spAutoFit/>
            </a:bodyPr>
            <a:lstStyle/>
            <a:p>
              <a:pPr algn="l"/>
              <a:r>
                <a:rPr lang="ja-JP" altLang="en-US" sz="1200" b="0" i="0">
                  <a:solidFill>
                    <a:schemeClr val="bg1"/>
                  </a:solidFill>
                  <a:effectLst/>
                  <a:latin typeface="Meiryo" panose="020B0604030504040204" pitchFamily="34" charset="-128"/>
                  <a:ea typeface="Meiryo" panose="020B0604030504040204" pitchFamily="34" charset="-128"/>
                </a:rPr>
                <a:t>量子コンピューターの計算性能でも解読に膨大な時間がかかるような暗号</a:t>
              </a:r>
              <a:endParaRPr lang="ja-JP" altLang="en-US" sz="1200" b="1" i="0">
                <a:solidFill>
                  <a:schemeClr val="bg1"/>
                </a:solidFill>
                <a:effectLst/>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4AB3E1BB-4A0C-9234-CBD4-A310EFB0AED3}"/>
                </a:ext>
              </a:extLst>
            </p:cNvPr>
            <p:cNvSpPr txBox="1"/>
            <p:nvPr/>
          </p:nvSpPr>
          <p:spPr>
            <a:xfrm>
              <a:off x="6591179" y="4505173"/>
              <a:ext cx="2189388" cy="652019"/>
            </a:xfrm>
            <a:prstGeom prst="rect">
              <a:avLst/>
            </a:prstGeom>
            <a:noFill/>
          </p:spPr>
          <p:txBody>
            <a:bodyPr wrap="square">
              <a:spAutoFit/>
            </a:bodyPr>
            <a:lstStyle/>
            <a:p>
              <a:pPr algn="l"/>
              <a:r>
                <a:rPr lang="ja-JP" altLang="en-US" sz="1200" b="0" i="0">
                  <a:solidFill>
                    <a:schemeClr val="bg1"/>
                  </a:solidFill>
                  <a:effectLst/>
                  <a:latin typeface="Meiryo" panose="020B0604030504040204" pitchFamily="34" charset="-128"/>
                  <a:ea typeface="Meiryo" panose="020B0604030504040204" pitchFamily="34" charset="-128"/>
                </a:rPr>
                <a:t>量子力学の原理を使って暗号化するための秘密鍵を安全に配送できる技術</a:t>
              </a:r>
              <a:endParaRPr lang="ja-JP" altLang="en-US" sz="1200" b="1" i="0">
                <a:solidFill>
                  <a:schemeClr val="bg1"/>
                </a:solidFill>
                <a:effectLst/>
                <a:latin typeface="Meiryo" panose="020B0604030504040204" pitchFamily="34" charset="-128"/>
                <a:ea typeface="Meiryo" panose="020B0604030504040204" pitchFamily="34" charset="-128"/>
              </a:endParaRPr>
            </a:p>
          </p:txBody>
        </p:sp>
        <p:sp>
          <p:nvSpPr>
            <p:cNvPr id="84" name="テキスト ボックス 83">
              <a:extLst>
                <a:ext uri="{FF2B5EF4-FFF2-40B4-BE49-F238E27FC236}">
                  <a16:creationId xmlns:a16="http://schemas.microsoft.com/office/drawing/2014/main" id="{BB1F3965-4F70-4975-6C39-873A16931C05}"/>
                </a:ext>
              </a:extLst>
            </p:cNvPr>
            <p:cNvSpPr txBox="1"/>
            <p:nvPr/>
          </p:nvSpPr>
          <p:spPr>
            <a:xfrm>
              <a:off x="4368575" y="5344091"/>
              <a:ext cx="2189388" cy="307777"/>
            </a:xfrm>
            <a:prstGeom prst="rect">
              <a:avLst/>
            </a:prstGeom>
            <a:noFill/>
          </p:spPr>
          <p:txBody>
            <a:bodyPr wrap="square">
              <a:spAutoFit/>
            </a:bodyPr>
            <a:lstStyle/>
            <a:p>
              <a:pPr algn="ctr"/>
              <a:r>
                <a:rPr lang="ja-JP" altLang="en-US" sz="1400" b="1" i="0">
                  <a:solidFill>
                    <a:schemeClr val="bg1"/>
                  </a:solidFill>
                  <a:effectLst/>
                  <a:latin typeface="Meiryo" panose="020B0604030504040204" pitchFamily="34" charset="-128"/>
                  <a:ea typeface="Meiryo" panose="020B0604030504040204" pitchFamily="34" charset="-128"/>
                </a:rPr>
                <a:t>計算量に基づく安全性</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86" name="テキスト ボックス 85">
              <a:extLst>
                <a:ext uri="{FF2B5EF4-FFF2-40B4-BE49-F238E27FC236}">
                  <a16:creationId xmlns:a16="http://schemas.microsoft.com/office/drawing/2014/main" id="{FD3CA977-F461-F8B4-5E59-57F1325E5173}"/>
                </a:ext>
              </a:extLst>
            </p:cNvPr>
            <p:cNvSpPr txBox="1"/>
            <p:nvPr/>
          </p:nvSpPr>
          <p:spPr>
            <a:xfrm>
              <a:off x="6617229" y="5229200"/>
              <a:ext cx="2189388" cy="523220"/>
            </a:xfrm>
            <a:prstGeom prst="rect">
              <a:avLst/>
            </a:prstGeom>
            <a:noFill/>
          </p:spPr>
          <p:txBody>
            <a:bodyPr wrap="square">
              <a:spAutoFit/>
            </a:bodyPr>
            <a:lstStyle/>
            <a:p>
              <a:pPr algn="ctr"/>
              <a:r>
                <a:rPr lang="ja-JP" altLang="en-US" sz="1400" b="1" i="0">
                  <a:solidFill>
                    <a:schemeClr val="bg1"/>
                  </a:solidFill>
                  <a:effectLst/>
                  <a:latin typeface="Meiryo" panose="020B0604030504040204" pitchFamily="34" charset="-128"/>
                  <a:ea typeface="Meiryo" panose="020B0604030504040204" pitchFamily="34" charset="-128"/>
                </a:rPr>
                <a:t>量子力学＋情報理論</a:t>
              </a:r>
              <a:endParaRPr lang="en-US" altLang="ja-JP" sz="1400" b="1" i="0" dirty="0">
                <a:solidFill>
                  <a:schemeClr val="bg1"/>
                </a:solidFill>
                <a:effectLst/>
                <a:latin typeface="Meiryo" panose="020B0604030504040204" pitchFamily="34" charset="-128"/>
                <a:ea typeface="Meiryo" panose="020B0604030504040204" pitchFamily="34" charset="-128"/>
              </a:endParaRPr>
            </a:p>
            <a:p>
              <a:pPr algn="ctr"/>
              <a:r>
                <a:rPr lang="ja-JP" altLang="en-US" sz="1400" b="1" i="0">
                  <a:solidFill>
                    <a:schemeClr val="bg1"/>
                  </a:solidFill>
                  <a:effectLst/>
                  <a:latin typeface="Meiryo" panose="020B0604030504040204" pitchFamily="34" charset="-128"/>
                  <a:ea typeface="Meiryo" panose="020B0604030504040204" pitchFamily="34" charset="-128"/>
                </a:rPr>
                <a:t>に基づく安全性</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87" name="テキスト ボックス 86">
              <a:extLst>
                <a:ext uri="{FF2B5EF4-FFF2-40B4-BE49-F238E27FC236}">
                  <a16:creationId xmlns:a16="http://schemas.microsoft.com/office/drawing/2014/main" id="{9BC26A50-5126-3E4C-4713-3F658220E8BC}"/>
                </a:ext>
              </a:extLst>
            </p:cNvPr>
            <p:cNvSpPr txBox="1"/>
            <p:nvPr/>
          </p:nvSpPr>
          <p:spPr>
            <a:xfrm>
              <a:off x="4379074" y="5783069"/>
              <a:ext cx="2189388" cy="646331"/>
            </a:xfrm>
            <a:prstGeom prst="rect">
              <a:avLst/>
            </a:prstGeom>
            <a:noFill/>
          </p:spPr>
          <p:txBody>
            <a:bodyPr wrap="square">
              <a:spAutoFit/>
            </a:bodyPr>
            <a:lstStyle/>
            <a:p>
              <a:pPr marL="171450" indent="-171450" algn="l">
                <a:buFont typeface="Wingdings" pitchFamily="2" charset="2"/>
                <a:buChar char="ü"/>
              </a:pPr>
              <a:r>
                <a:rPr lang="ja-JP" altLang="en-US" sz="1200" b="0" i="0">
                  <a:solidFill>
                    <a:schemeClr val="bg1"/>
                  </a:solidFill>
                  <a:effectLst/>
                  <a:latin typeface="Meiryo" panose="020B0604030504040204" pitchFamily="34" charset="-128"/>
                  <a:ea typeface="Meiryo" panose="020B0604030504040204" pitchFamily="34" charset="-128"/>
                </a:rPr>
                <a:t>古典コンピューターで実現</a:t>
              </a:r>
              <a:endParaRPr lang="en-US" altLang="ja-JP" sz="1200" b="0" i="0" dirty="0">
                <a:solidFill>
                  <a:schemeClr val="bg1"/>
                </a:solidFill>
                <a:effectLst/>
                <a:latin typeface="Meiryo" panose="020B0604030504040204" pitchFamily="34" charset="-128"/>
                <a:ea typeface="Meiryo" panose="020B0604030504040204" pitchFamily="34" charset="-128"/>
              </a:endParaRPr>
            </a:p>
            <a:p>
              <a:pPr marL="171450" indent="-171450" algn="l">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ソフトウェアだけで実装</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lgn="l">
                <a:buFont typeface="Wingdings" pitchFamily="2" charset="2"/>
                <a:buChar char="ü"/>
              </a:pPr>
              <a:r>
                <a:rPr lang="ja-JP" altLang="en-US" sz="1200" i="0">
                  <a:solidFill>
                    <a:schemeClr val="bg1"/>
                  </a:solidFill>
                  <a:effectLst/>
                  <a:latin typeface="Meiryo" panose="020B0604030504040204" pitchFamily="34" charset="-128"/>
                  <a:ea typeface="Meiryo" panose="020B0604030504040204" pitchFamily="34" charset="-128"/>
                </a:rPr>
                <a:t>将来的に解読される危険？</a:t>
              </a:r>
            </a:p>
          </p:txBody>
        </p:sp>
        <p:sp>
          <p:nvSpPr>
            <p:cNvPr id="88" name="テキスト ボックス 87">
              <a:extLst>
                <a:ext uri="{FF2B5EF4-FFF2-40B4-BE49-F238E27FC236}">
                  <a16:creationId xmlns:a16="http://schemas.microsoft.com/office/drawing/2014/main" id="{4FC43A4C-2A65-EF98-D079-BC0E970F8EA7}"/>
                </a:ext>
              </a:extLst>
            </p:cNvPr>
            <p:cNvSpPr txBox="1"/>
            <p:nvPr/>
          </p:nvSpPr>
          <p:spPr>
            <a:xfrm>
              <a:off x="6615510" y="5783069"/>
              <a:ext cx="2189388" cy="646331"/>
            </a:xfrm>
            <a:prstGeom prst="rect">
              <a:avLst/>
            </a:prstGeom>
            <a:noFill/>
          </p:spPr>
          <p:txBody>
            <a:bodyPr wrap="square">
              <a:spAutoFit/>
            </a:bodyPr>
            <a:lstStyle/>
            <a:p>
              <a:pPr marL="171450" indent="-171450" algn="l">
                <a:buFont typeface="Wingdings" pitchFamily="2" charset="2"/>
                <a:buChar char="ü"/>
              </a:pPr>
              <a:r>
                <a:rPr lang="ja-JP" altLang="en-US" sz="1200" b="0" i="0">
                  <a:solidFill>
                    <a:schemeClr val="bg1"/>
                  </a:solidFill>
                  <a:effectLst/>
                  <a:latin typeface="Meiryo" panose="020B0604030504040204" pitchFamily="34" charset="-128"/>
                  <a:ea typeface="Meiryo" panose="020B0604030504040204" pitchFamily="34" charset="-128"/>
                </a:rPr>
                <a:t>量子鍵配送装置（ハードウェア）が必要</a:t>
              </a:r>
              <a:endParaRPr lang="en-US" altLang="ja-JP" sz="1200" b="0" i="0" dirty="0">
                <a:solidFill>
                  <a:schemeClr val="bg1"/>
                </a:solidFill>
                <a:effectLst/>
                <a:latin typeface="Meiryo" panose="020B0604030504040204" pitchFamily="34" charset="-128"/>
                <a:ea typeface="Meiryo" panose="020B0604030504040204" pitchFamily="34" charset="-128"/>
              </a:endParaRPr>
            </a:p>
            <a:p>
              <a:pPr marL="171450" indent="-171450" algn="l">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将来的に危険性はない</a:t>
              </a:r>
              <a:endParaRPr lang="ja-JP" altLang="en-US" sz="1200" i="0">
                <a:solidFill>
                  <a:schemeClr val="bg1"/>
                </a:solidFill>
                <a:effectLst/>
                <a:latin typeface="Meiryo" panose="020B0604030504040204" pitchFamily="34" charset="-128"/>
                <a:ea typeface="Meiryo" panose="020B0604030504040204" pitchFamily="34" charset="-128"/>
              </a:endParaRPr>
            </a:p>
          </p:txBody>
        </p:sp>
      </p:grpSp>
      <p:sp>
        <p:nvSpPr>
          <p:cNvPr id="89" name="下矢印 88">
            <a:extLst>
              <a:ext uri="{FF2B5EF4-FFF2-40B4-BE49-F238E27FC236}">
                <a16:creationId xmlns:a16="http://schemas.microsoft.com/office/drawing/2014/main" id="{D03C348F-E266-BAA6-0545-9E46B6C753DE}"/>
              </a:ext>
            </a:extLst>
          </p:cNvPr>
          <p:cNvSpPr/>
          <p:nvPr/>
        </p:nvSpPr>
        <p:spPr>
          <a:xfrm>
            <a:off x="6371913" y="2792527"/>
            <a:ext cx="432048" cy="283322"/>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下矢印 89">
            <a:extLst>
              <a:ext uri="{FF2B5EF4-FFF2-40B4-BE49-F238E27FC236}">
                <a16:creationId xmlns:a16="http://schemas.microsoft.com/office/drawing/2014/main" id="{E7350CD1-FE8A-8C35-6D29-7702F861A726}"/>
              </a:ext>
            </a:extLst>
          </p:cNvPr>
          <p:cNvSpPr/>
          <p:nvPr/>
        </p:nvSpPr>
        <p:spPr>
          <a:xfrm>
            <a:off x="5237550" y="3754218"/>
            <a:ext cx="432048" cy="24541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下矢印 90">
            <a:extLst>
              <a:ext uri="{FF2B5EF4-FFF2-40B4-BE49-F238E27FC236}">
                <a16:creationId xmlns:a16="http://schemas.microsoft.com/office/drawing/2014/main" id="{B3C709D2-E487-81C9-185F-C08EED64ACF4}"/>
              </a:ext>
            </a:extLst>
          </p:cNvPr>
          <p:cNvSpPr/>
          <p:nvPr/>
        </p:nvSpPr>
        <p:spPr>
          <a:xfrm>
            <a:off x="7523924" y="3761817"/>
            <a:ext cx="432048" cy="24541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23196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5"/>
                                        </p:tgtEl>
                                        <p:attrNameLst>
                                          <p:attrName>style.visibility</p:attrName>
                                        </p:attrNameLst>
                                      </p:cBhvr>
                                      <p:to>
                                        <p:strVal val="visible"/>
                                      </p:to>
                                    </p:set>
                                    <p:animEffect transition="in" filter="wipe(left)">
                                      <p:cBhvr>
                                        <p:cTn id="14" dur="500"/>
                                        <p:tgtEl>
                                          <p:spTgt spid="85"/>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wipe(up)">
                                      <p:cBhvr>
                                        <p:cTn id="21" dur="500"/>
                                        <p:tgtEl>
                                          <p:spTgt spid="8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90"/>
                                        </p:tgtEl>
                                        <p:attrNameLst>
                                          <p:attrName>style.visibility</p:attrName>
                                        </p:attrNameLst>
                                      </p:cBhvr>
                                      <p:to>
                                        <p:strVal val="visible"/>
                                      </p:to>
                                    </p:set>
                                    <p:animEffect transition="in" filter="wipe(up)">
                                      <p:cBhvr>
                                        <p:cTn id="26" dur="500"/>
                                        <p:tgtEl>
                                          <p:spTgt spid="9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wipe(up)">
                                      <p:cBhvr>
                                        <p:cTn id="29" dur="500"/>
                                        <p:tgtEl>
                                          <p:spTgt spid="91"/>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9" grpId="0" animBg="1"/>
      <p:bldP spid="90" grpId="0" animBg="1"/>
      <p:bldP spid="9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5E1165-A234-6F42-770F-286888021484}"/>
              </a:ext>
            </a:extLst>
          </p:cNvPr>
          <p:cNvSpPr>
            <a:spLocks noGrp="1"/>
          </p:cNvSpPr>
          <p:nvPr>
            <p:ph type="title"/>
          </p:nvPr>
        </p:nvSpPr>
        <p:spPr/>
        <p:txBody>
          <a:bodyPr/>
          <a:lstStyle/>
          <a:p>
            <a:r>
              <a:rPr lang="ja-JP" altLang="en-US"/>
              <a:t>耐量子計算機暗号</a:t>
            </a:r>
            <a:endParaRPr kumimoji="1" lang="ja-JP" altLang="en-US"/>
          </a:p>
        </p:txBody>
      </p:sp>
      <p:sp>
        <p:nvSpPr>
          <p:cNvPr id="3" name="スライド番号プレースホルダー 2">
            <a:extLst>
              <a:ext uri="{FF2B5EF4-FFF2-40B4-BE49-F238E27FC236}">
                <a16:creationId xmlns:a16="http://schemas.microsoft.com/office/drawing/2014/main" id="{109DB0F8-D584-99D1-E226-44890F8A1030}"/>
              </a:ext>
            </a:extLst>
          </p:cNvPr>
          <p:cNvSpPr>
            <a:spLocks noGrp="1"/>
          </p:cNvSpPr>
          <p:nvPr>
            <p:ph type="sldNum" sz="quarter" idx="12"/>
          </p:nvPr>
        </p:nvSpPr>
        <p:spPr/>
        <p:txBody>
          <a:bodyPr/>
          <a:lstStyle/>
          <a:p>
            <a:fld id="{8FF8CC5D-A65D-5946-99B5-645367A967AD}" type="slidenum">
              <a:rPr kumimoji="1" lang="ja-JP" altLang="en-US" smtClean="0"/>
              <a:t>65</a:t>
            </a:fld>
            <a:endParaRPr kumimoji="1" lang="ja-JP" altLang="en-US"/>
          </a:p>
        </p:txBody>
      </p:sp>
      <p:graphicFrame>
        <p:nvGraphicFramePr>
          <p:cNvPr id="7" name="表 6">
            <a:extLst>
              <a:ext uri="{FF2B5EF4-FFF2-40B4-BE49-F238E27FC236}">
                <a16:creationId xmlns:a16="http://schemas.microsoft.com/office/drawing/2014/main" id="{EE9A40F0-E126-C3A3-156B-1BD475617EA2}"/>
              </a:ext>
            </a:extLst>
          </p:cNvPr>
          <p:cNvGraphicFramePr>
            <a:graphicFrameLocks noGrp="1"/>
          </p:cNvGraphicFramePr>
          <p:nvPr>
            <p:extLst>
              <p:ext uri="{D42A27DB-BD31-4B8C-83A1-F6EECF244321}">
                <p14:modId xmlns:p14="http://schemas.microsoft.com/office/powerpoint/2010/main" val="2467354965"/>
              </p:ext>
            </p:extLst>
          </p:nvPr>
        </p:nvGraphicFramePr>
        <p:xfrm>
          <a:off x="682712" y="1052736"/>
          <a:ext cx="7778575" cy="4097885"/>
        </p:xfrm>
        <a:graphic>
          <a:graphicData uri="http://schemas.openxmlformats.org/drawingml/2006/table">
            <a:tbl>
              <a:tblPr/>
              <a:tblGrid>
                <a:gridCol w="1872208">
                  <a:extLst>
                    <a:ext uri="{9D8B030D-6E8A-4147-A177-3AD203B41FA5}">
                      <a16:colId xmlns:a16="http://schemas.microsoft.com/office/drawing/2014/main" val="411662156"/>
                    </a:ext>
                  </a:extLst>
                </a:gridCol>
                <a:gridCol w="5906367">
                  <a:extLst>
                    <a:ext uri="{9D8B030D-6E8A-4147-A177-3AD203B41FA5}">
                      <a16:colId xmlns:a16="http://schemas.microsoft.com/office/drawing/2014/main" val="2351871439"/>
                    </a:ext>
                  </a:extLst>
                </a:gridCol>
              </a:tblGrid>
              <a:tr h="240969">
                <a:tc>
                  <a:txBody>
                    <a:bodyPr/>
                    <a:lstStyle/>
                    <a:p>
                      <a:pPr algn="ctr" fontAlgn="b"/>
                      <a:r>
                        <a:rPr lang="ja-JP" altLang="en-US" sz="1300" b="1">
                          <a:solidFill>
                            <a:schemeClr val="bg1"/>
                          </a:solidFill>
                          <a:effectLst/>
                          <a:latin typeface="Meiryo" panose="020B0604030504040204" pitchFamily="34" charset="-128"/>
                          <a:ea typeface="Meiryo" panose="020B0604030504040204" pitchFamily="34" charset="-128"/>
                        </a:rPr>
                        <a:t>名称</a:t>
                      </a:r>
                    </a:p>
                  </a:txBody>
                  <a:tcPr marL="66881" marR="66881" marT="33441" marB="33441"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chemeClr val="tx2">
                        <a:lumMod val="75000"/>
                      </a:schemeClr>
                    </a:solidFill>
                  </a:tcPr>
                </a:tc>
                <a:tc>
                  <a:txBody>
                    <a:bodyPr/>
                    <a:lstStyle/>
                    <a:p>
                      <a:pPr algn="ctr" fontAlgn="b"/>
                      <a:r>
                        <a:rPr lang="ja-JP" altLang="en-US" sz="1300" b="1">
                          <a:solidFill>
                            <a:schemeClr val="bg1"/>
                          </a:solidFill>
                          <a:effectLst/>
                          <a:latin typeface="Meiryo" panose="020B0604030504040204" pitchFamily="34" charset="-128"/>
                          <a:ea typeface="Meiryo" panose="020B0604030504040204" pitchFamily="34" charset="-128"/>
                        </a:rPr>
                        <a:t>概要</a:t>
                      </a:r>
                    </a:p>
                  </a:txBody>
                  <a:tcPr marL="66881" marR="66881" marT="33441" marB="33441"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2284110492"/>
                  </a:ext>
                </a:extLst>
              </a:tr>
              <a:tr h="987623">
                <a:tc>
                  <a:txBody>
                    <a:bodyPr/>
                    <a:lstStyle/>
                    <a:p>
                      <a:pPr algn="ctr" fontAlgn="base"/>
                      <a:r>
                        <a:rPr lang="ja-JP" altLang="en-US" sz="1400" b="1">
                          <a:effectLst/>
                          <a:latin typeface="Meiryo" panose="020B0604030504040204" pitchFamily="34" charset="-128"/>
                          <a:ea typeface="Meiryo" panose="020B0604030504040204" pitchFamily="34" charset="-128"/>
                        </a:rPr>
                        <a:t>格子暗号</a:t>
                      </a:r>
                    </a:p>
                  </a:txBody>
                  <a:tcPr marL="66881" marR="66881" marT="33441" marB="3344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tc>
                  <a:txBody>
                    <a:bodyPr/>
                    <a:lstStyle/>
                    <a:p>
                      <a:pPr fontAlgn="base"/>
                      <a:r>
                        <a:rPr lang="ja-JP" altLang="en-US" sz="1400" b="0">
                          <a:latin typeface="Meiryo" panose="020B0604030504040204" pitchFamily="34" charset="-128"/>
                          <a:ea typeface="Meiryo" panose="020B0604030504040204" pitchFamily="34" charset="-128"/>
                        </a:rPr>
                        <a:t>格子暗号は、高次元の格子に基づく公開伴暗号技術。格子暗号は、耐量子計算機暗号としての有望さが最も期待される暗号技術。</a:t>
                      </a:r>
                      <a:endParaRPr lang="ja-JP" altLang="en-US" sz="1400" b="0">
                        <a:effectLst/>
                        <a:latin typeface="Meiryo" panose="020B0604030504040204" pitchFamily="34" charset="-128"/>
                        <a:ea typeface="Meiryo" panose="020B0604030504040204" pitchFamily="34" charset="-128"/>
                      </a:endParaRPr>
                    </a:p>
                  </a:txBody>
                  <a:tcPr marL="66881" marR="66881" marT="33441" marB="3344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extLst>
                  <a:ext uri="{0D108BD9-81ED-4DB2-BD59-A6C34878D82A}">
                    <a16:rowId xmlns:a16="http://schemas.microsoft.com/office/drawing/2014/main" val="902801114"/>
                  </a:ext>
                </a:extLst>
              </a:tr>
              <a:tr h="1008112">
                <a:tc>
                  <a:txBody>
                    <a:bodyPr/>
                    <a:lstStyle/>
                    <a:p>
                      <a:pPr algn="ctr" fontAlgn="base"/>
                      <a:r>
                        <a:rPr lang="ja-JP" altLang="en-US" sz="1400" b="1">
                          <a:effectLst/>
                          <a:latin typeface="Meiryo" panose="020B0604030504040204" pitchFamily="34" charset="-128"/>
                          <a:ea typeface="Meiryo" panose="020B0604030504040204" pitchFamily="34" charset="-128"/>
                        </a:rPr>
                        <a:t>同種写像暗号</a:t>
                      </a:r>
                    </a:p>
                  </a:txBody>
                  <a:tcPr marL="66881" marR="66881" marT="33441" marB="3344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tc>
                  <a:txBody>
                    <a:bodyPr/>
                    <a:lstStyle/>
                    <a:p>
                      <a:pPr fontAlgn="base"/>
                      <a:r>
                        <a:rPr lang="ja-JP" altLang="en-US" sz="1400" b="0">
                          <a:latin typeface="Meiryo" panose="020B0604030504040204" pitchFamily="34" charset="-128"/>
                          <a:ea typeface="Meiryo" panose="020B0604030504040204" pitchFamily="34" charset="-128"/>
                        </a:rPr>
                        <a:t>同種写像暗号は、最も新しく登 場した暗号技術。これは</a:t>
                      </a:r>
                      <a:r>
                        <a:rPr lang="en" altLang="ja-JP" sz="1400" b="0" dirty="0">
                          <a:latin typeface="Meiryo" panose="020B0604030504040204" pitchFamily="34" charset="-128"/>
                          <a:ea typeface="Meiryo" panose="020B0604030504040204" pitchFamily="34" charset="-128"/>
                        </a:rPr>
                        <a:t>ECDH</a:t>
                      </a:r>
                      <a:r>
                        <a:rPr lang="ja-JP" altLang="en" sz="1400" b="0">
                          <a:latin typeface="Meiryo" panose="020B0604030504040204" pitchFamily="34" charset="-128"/>
                          <a:ea typeface="Meiryo" panose="020B0604030504040204" pitchFamily="34" charset="-128"/>
                        </a:rPr>
                        <a:t>（</a:t>
                      </a:r>
                      <a:r>
                        <a:rPr lang="ja-JP" altLang="en-US" sz="1400" b="0">
                          <a:latin typeface="Meiryo" panose="020B0604030504040204" pitchFamily="34" charset="-128"/>
                          <a:ea typeface="Meiryo" panose="020B0604030504040204" pitchFamily="34" charset="-128"/>
                        </a:rPr>
                        <a:t>楕円曲線ディフィー・ヘル マン伴共有）などの基盤となる楕円曲線に対し、同種写像と呼ば れる写像を用いた暗号技術</a:t>
                      </a:r>
                      <a:r>
                        <a:rPr lang="ja-JP" altLang="en-US" sz="1400" b="0">
                          <a:effectLst/>
                          <a:latin typeface="Meiryo" panose="020B0604030504040204" pitchFamily="34" charset="-128"/>
                          <a:ea typeface="Meiryo" panose="020B0604030504040204" pitchFamily="34" charset="-128"/>
                        </a:rPr>
                        <a:t>。</a:t>
                      </a:r>
                    </a:p>
                  </a:txBody>
                  <a:tcPr marL="66881" marR="66881" marT="33441" marB="3344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extLst>
                  <a:ext uri="{0D108BD9-81ED-4DB2-BD59-A6C34878D82A}">
                    <a16:rowId xmlns:a16="http://schemas.microsoft.com/office/drawing/2014/main" val="1764368460"/>
                  </a:ext>
                </a:extLst>
              </a:tr>
              <a:tr h="864096">
                <a:tc>
                  <a:txBody>
                    <a:bodyPr/>
                    <a:lstStyle/>
                    <a:p>
                      <a:pPr algn="ctr" fontAlgn="base"/>
                      <a:r>
                        <a:rPr lang="ja-JP" altLang="en-US" sz="1400" b="1">
                          <a:effectLst/>
                          <a:latin typeface="Meiryo" panose="020B0604030504040204" pitchFamily="34" charset="-128"/>
                          <a:ea typeface="Meiryo" panose="020B0604030504040204" pitchFamily="34" charset="-128"/>
                        </a:rPr>
                        <a:t>多変数公開鍵暗号</a:t>
                      </a:r>
                    </a:p>
                  </a:txBody>
                  <a:tcPr marL="66881" marR="66881" marT="33441" marB="3344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tc>
                  <a:txBody>
                    <a:bodyPr/>
                    <a:lstStyle/>
                    <a:p>
                      <a:pPr fontAlgn="base"/>
                      <a:r>
                        <a:rPr lang="ja-JP" altLang="en-US" sz="1400" b="0">
                          <a:latin typeface="Meiryo" panose="020B0604030504040204" pitchFamily="34" charset="-128"/>
                          <a:ea typeface="Meiryo" panose="020B0604030504040204" pitchFamily="34" charset="-128"/>
                        </a:rPr>
                        <a:t>多変数二次連立方程式の求解問題</a:t>
                      </a:r>
                      <a:r>
                        <a:rPr lang="en-US" altLang="ja-JP" sz="1400" b="0" dirty="0">
                          <a:latin typeface="Meiryo" panose="020B0604030504040204" pitchFamily="34" charset="-128"/>
                          <a:ea typeface="Meiryo" panose="020B0604030504040204" pitchFamily="34" charset="-128"/>
                        </a:rPr>
                        <a:t>(</a:t>
                      </a:r>
                      <a:r>
                        <a:rPr lang="en" altLang="ja-JP" sz="1400" b="0" dirty="0">
                          <a:latin typeface="Meiryo" panose="020B0604030504040204" pitchFamily="34" charset="-128"/>
                          <a:ea typeface="Meiryo" panose="020B0604030504040204" pitchFamily="34" charset="-128"/>
                        </a:rPr>
                        <a:t>MQ</a:t>
                      </a:r>
                      <a:r>
                        <a:rPr lang="ja-JP" altLang="en-US" sz="1400" b="0">
                          <a:latin typeface="Meiryo" panose="020B0604030504040204" pitchFamily="34" charset="-128"/>
                          <a:ea typeface="Meiryo" panose="020B0604030504040204" pitchFamily="34" charset="-128"/>
                        </a:rPr>
                        <a:t>問題</a:t>
                      </a:r>
                      <a:r>
                        <a:rPr lang="en-US" altLang="ja-JP" sz="1400" b="0" dirty="0">
                          <a:latin typeface="Meiryo" panose="020B0604030504040204" pitchFamily="34" charset="-128"/>
                          <a:ea typeface="Meiryo" panose="020B0604030504040204" pitchFamily="34" charset="-128"/>
                        </a:rPr>
                        <a:t>)</a:t>
                      </a:r>
                      <a:r>
                        <a:rPr lang="ja-JP" altLang="en-US" sz="1400" b="0">
                          <a:latin typeface="Meiryo" panose="020B0604030504040204" pitchFamily="34" charset="-128"/>
                          <a:ea typeface="Meiryo" panose="020B0604030504040204" pitchFamily="34" charset="-128"/>
                        </a:rPr>
                        <a:t> </a:t>
                      </a:r>
                      <a:r>
                        <a:rPr lang="ja-JP" altLang="en-US" sz="1400" b="0">
                          <a:effectLst/>
                          <a:latin typeface="Meiryo" panose="020B0604030504040204" pitchFamily="34" charset="-128"/>
                          <a:ea typeface="Meiryo" panose="020B0604030504040204" pitchFamily="34" charset="-128"/>
                        </a:rPr>
                        <a:t>を解くことが困難であることを利用した暗号技術。</a:t>
                      </a:r>
                    </a:p>
                  </a:txBody>
                  <a:tcPr marL="66881" marR="66881" marT="33441" marB="3344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noFill/>
                  </a:tcPr>
                </a:tc>
                <a:extLst>
                  <a:ext uri="{0D108BD9-81ED-4DB2-BD59-A6C34878D82A}">
                    <a16:rowId xmlns:a16="http://schemas.microsoft.com/office/drawing/2014/main" val="3773473586"/>
                  </a:ext>
                </a:extLst>
              </a:tr>
              <a:tr h="973052">
                <a:tc>
                  <a:txBody>
                    <a:bodyPr/>
                    <a:lstStyle/>
                    <a:p>
                      <a:pPr algn="ctr" fontAlgn="base"/>
                      <a:r>
                        <a:rPr lang="ja-JP" altLang="en-US" sz="1400" b="1">
                          <a:effectLst/>
                          <a:latin typeface="Meiryo" panose="020B0604030504040204" pitchFamily="34" charset="-128"/>
                          <a:ea typeface="Meiryo" panose="020B0604030504040204" pitchFamily="34" charset="-128"/>
                        </a:rPr>
                        <a:t>符号ベース暗号</a:t>
                      </a:r>
                    </a:p>
                  </a:txBody>
                  <a:tcPr marL="66881" marR="66881" marT="33441" marB="3344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noFill/>
                  </a:tcPr>
                </a:tc>
                <a:tc>
                  <a:txBody>
                    <a:bodyPr/>
                    <a:lstStyle/>
                    <a:p>
                      <a:pPr fontAlgn="base"/>
                      <a:r>
                        <a:rPr lang="ja-JP" altLang="en-US" sz="1400" b="0">
                          <a:effectLst/>
                          <a:latin typeface="Meiryo" panose="020B0604030504040204" pitchFamily="34" charset="-128"/>
                          <a:ea typeface="Meiryo" panose="020B0604030504040204" pitchFamily="34" charset="-128"/>
                        </a:rPr>
                        <a:t>符号理論を用いた暗号方式で、量子コンピュータに対して安全性が証明されている。</a:t>
                      </a:r>
                      <a:r>
                        <a:rPr lang="en-US" altLang="ja-JP" sz="1400" b="0" dirty="0">
                          <a:effectLst/>
                          <a:latin typeface="Meiryo" panose="020B0604030504040204" pitchFamily="34" charset="-128"/>
                          <a:ea typeface="Meiryo" panose="020B0604030504040204" pitchFamily="34" charset="-128"/>
                        </a:rPr>
                        <a:t>1978</a:t>
                      </a:r>
                      <a:r>
                        <a:rPr lang="ja-JP" altLang="en-US" sz="1400" b="0">
                          <a:effectLst/>
                          <a:latin typeface="Meiryo" panose="020B0604030504040204" pitchFamily="34" charset="-128"/>
                          <a:ea typeface="Meiryo" panose="020B0604030504040204" pitchFamily="34" charset="-128"/>
                        </a:rPr>
                        <a:t>に提唱された方式で、ショアのアルゴリズム以前（</a:t>
                      </a:r>
                      <a:r>
                        <a:rPr lang="en-US" altLang="ja-JP" sz="1400" b="0" dirty="0">
                          <a:effectLst/>
                          <a:latin typeface="Meiryo" panose="020B0604030504040204" pitchFamily="34" charset="-128"/>
                          <a:ea typeface="Meiryo" panose="020B0604030504040204" pitchFamily="34" charset="-128"/>
                        </a:rPr>
                        <a:t>1994</a:t>
                      </a:r>
                      <a:r>
                        <a:rPr lang="ja-JP" altLang="en-US" sz="1400" b="0">
                          <a:effectLst/>
                          <a:latin typeface="Meiryo" panose="020B0604030504040204" pitchFamily="34" charset="-128"/>
                          <a:ea typeface="Meiryo" panose="020B0604030504040204" pitchFamily="34" charset="-128"/>
                        </a:rPr>
                        <a:t>）に発表されている。</a:t>
                      </a:r>
                    </a:p>
                  </a:txBody>
                  <a:tcPr marL="66881" marR="66881" marT="33441" marB="3344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noFill/>
                  </a:tcPr>
                </a:tc>
                <a:extLst>
                  <a:ext uri="{0D108BD9-81ED-4DB2-BD59-A6C34878D82A}">
                    <a16:rowId xmlns:a16="http://schemas.microsoft.com/office/drawing/2014/main" val="1051227481"/>
                  </a:ext>
                </a:extLst>
              </a:tr>
            </a:tbl>
          </a:graphicData>
        </a:graphic>
      </p:graphicFrame>
      <p:sp>
        <p:nvSpPr>
          <p:cNvPr id="10" name="テキスト ボックス 9">
            <a:extLst>
              <a:ext uri="{FF2B5EF4-FFF2-40B4-BE49-F238E27FC236}">
                <a16:creationId xmlns:a16="http://schemas.microsoft.com/office/drawing/2014/main" id="{3C5ACA9A-7A2A-AD90-4113-14B8752A91F6}"/>
              </a:ext>
            </a:extLst>
          </p:cNvPr>
          <p:cNvSpPr txBox="1"/>
          <p:nvPr/>
        </p:nvSpPr>
        <p:spPr>
          <a:xfrm>
            <a:off x="611560" y="5301208"/>
            <a:ext cx="8064896" cy="830997"/>
          </a:xfrm>
          <a:prstGeom prst="rect">
            <a:avLst/>
          </a:prstGeom>
          <a:solidFill>
            <a:schemeClr val="bg1"/>
          </a:solidFill>
        </p:spPr>
        <p:txBody>
          <a:bodyPr wrap="square">
            <a:spAutoFit/>
          </a:bodyPr>
          <a:lstStyle/>
          <a:p>
            <a:r>
              <a:rPr lang="ja-JP" altLang="en-US" sz="1200" b="0" i="0">
                <a:solidFill>
                  <a:srgbClr val="242424"/>
                </a:solidFill>
                <a:effectLst/>
                <a:latin typeface="Meiryo" panose="020B0604030504040204" pitchFamily="34" charset="-128"/>
                <a:ea typeface="Meiryo" panose="020B0604030504040204" pitchFamily="34" charset="-128"/>
              </a:rPr>
              <a:t>鍵長が数キロ</a:t>
            </a:r>
            <a:r>
              <a:rPr lang="en-US" altLang="ja-JP" sz="1200" b="0" i="0" dirty="0">
                <a:solidFill>
                  <a:srgbClr val="242424"/>
                </a:solidFill>
                <a:effectLst/>
                <a:latin typeface="Meiryo" panose="020B0604030504040204" pitchFamily="34" charset="-128"/>
                <a:ea typeface="Meiryo" panose="020B0604030504040204" pitchFamily="34" charset="-128"/>
              </a:rPr>
              <a:t>〜</a:t>
            </a:r>
            <a:r>
              <a:rPr lang="ja-JP" altLang="en-US" sz="1200" b="0" i="0">
                <a:solidFill>
                  <a:srgbClr val="242424"/>
                </a:solidFill>
                <a:effectLst/>
                <a:latin typeface="Meiryo" panose="020B0604030504040204" pitchFamily="34" charset="-128"/>
                <a:ea typeface="Meiryo" panose="020B0604030504040204" pitchFamily="34" charset="-128"/>
              </a:rPr>
              <a:t>数百キロバイトと</a:t>
            </a:r>
            <a:r>
              <a:rPr lang="en" altLang="ja-JP" sz="1200" b="0" i="0" dirty="0">
                <a:solidFill>
                  <a:srgbClr val="242424"/>
                </a:solidFill>
                <a:effectLst/>
                <a:latin typeface="Meiryo" panose="020B0604030504040204" pitchFamily="34" charset="-128"/>
                <a:ea typeface="Meiryo" panose="020B0604030504040204" pitchFamily="34" charset="-128"/>
              </a:rPr>
              <a:t>RSA</a:t>
            </a:r>
            <a:r>
              <a:rPr lang="ja-JP" altLang="en-US" sz="1200" b="0" i="0">
                <a:solidFill>
                  <a:srgbClr val="242424"/>
                </a:solidFill>
                <a:effectLst/>
                <a:latin typeface="Meiryo" panose="020B0604030504040204" pitchFamily="34" charset="-128"/>
                <a:ea typeface="Meiryo" panose="020B0604030504040204" pitchFamily="34" charset="-128"/>
              </a:rPr>
              <a:t>の</a:t>
            </a:r>
            <a:r>
              <a:rPr lang="en-US" altLang="ja-JP" sz="1200" b="0" i="0" dirty="0">
                <a:solidFill>
                  <a:srgbClr val="242424"/>
                </a:solidFill>
                <a:effectLst/>
                <a:latin typeface="Meiryo" panose="020B0604030504040204" pitchFamily="34" charset="-128"/>
                <a:ea typeface="Meiryo" panose="020B0604030504040204" pitchFamily="34" charset="-128"/>
              </a:rPr>
              <a:t>2048</a:t>
            </a:r>
            <a:r>
              <a:rPr lang="ja-JP" altLang="en-US" sz="1200" b="0" i="0">
                <a:solidFill>
                  <a:srgbClr val="242424"/>
                </a:solidFill>
                <a:effectLst/>
                <a:latin typeface="Meiryo" panose="020B0604030504040204" pitchFamily="34" charset="-128"/>
                <a:ea typeface="Meiryo" panose="020B0604030504040204" pitchFamily="34" charset="-128"/>
              </a:rPr>
              <a:t>ビット（</a:t>
            </a:r>
            <a:r>
              <a:rPr lang="en-US" altLang="ja-JP" sz="1200" b="0" i="0" dirty="0">
                <a:solidFill>
                  <a:srgbClr val="242424"/>
                </a:solidFill>
                <a:effectLst/>
                <a:latin typeface="Meiryo" panose="020B0604030504040204" pitchFamily="34" charset="-128"/>
                <a:ea typeface="Meiryo" panose="020B0604030504040204" pitchFamily="34" charset="-128"/>
              </a:rPr>
              <a:t>256</a:t>
            </a:r>
            <a:r>
              <a:rPr lang="ja-JP" altLang="en-US" sz="1200" b="0" i="0">
                <a:solidFill>
                  <a:srgbClr val="242424"/>
                </a:solidFill>
                <a:effectLst/>
                <a:latin typeface="Meiryo" panose="020B0604030504040204" pitchFamily="34" charset="-128"/>
                <a:ea typeface="Meiryo" panose="020B0604030504040204" pitchFamily="34" charset="-128"/>
              </a:rPr>
              <a:t>バイト）と比べ大きく量子コンピューターでも計算困難</a:t>
            </a:r>
            <a:endParaRPr lang="en-US" altLang="ja-JP" sz="1200" b="0" i="0" dirty="0">
              <a:solidFill>
                <a:srgbClr val="242424"/>
              </a:solidFill>
              <a:effectLst/>
              <a:latin typeface="Meiryo" panose="020B0604030504040204" pitchFamily="34" charset="-128"/>
              <a:ea typeface="Meiryo" panose="020B0604030504040204" pitchFamily="34" charset="-128"/>
            </a:endParaRPr>
          </a:p>
          <a:p>
            <a:pPr marL="628650" lvl="1" indent="-171450">
              <a:buFont typeface="Wingdings" pitchFamily="2" charset="2"/>
              <a:buChar char="ü"/>
            </a:pPr>
            <a:r>
              <a:rPr lang="ja-JP" altLang="en-US" sz="1200" b="0" i="0">
                <a:solidFill>
                  <a:srgbClr val="242424"/>
                </a:solidFill>
                <a:effectLst/>
                <a:latin typeface="Meiryo" panose="020B0604030504040204" pitchFamily="34" charset="-128"/>
                <a:ea typeface="Meiryo" panose="020B0604030504040204" pitchFamily="34" charset="-128"/>
              </a:rPr>
              <a:t>解読には膨大な計算能力が必要だか、暗号の処理はパソコン程度でも可能。</a:t>
            </a:r>
            <a:endParaRPr lang="en-US" altLang="ja-JP" sz="1200" b="0" i="0" dirty="0">
              <a:solidFill>
                <a:srgbClr val="242424"/>
              </a:solidFill>
              <a:effectLst/>
              <a:latin typeface="Meiryo" panose="020B0604030504040204" pitchFamily="34" charset="-128"/>
              <a:ea typeface="Meiryo" panose="020B0604030504040204" pitchFamily="34" charset="-128"/>
            </a:endParaRPr>
          </a:p>
          <a:p>
            <a:pPr marL="628650" lvl="1" indent="-171450">
              <a:buFont typeface="Wingdings" pitchFamily="2" charset="2"/>
              <a:buChar char="ü"/>
            </a:pPr>
            <a:r>
              <a:rPr lang="ja-JP" altLang="en-US" sz="1200" b="0" i="0">
                <a:solidFill>
                  <a:srgbClr val="242424"/>
                </a:solidFill>
                <a:effectLst/>
                <a:latin typeface="Meiryo" panose="020B0604030504040204" pitchFamily="34" charset="-128"/>
                <a:ea typeface="Meiryo" panose="020B0604030504040204" pitchFamily="34" charset="-128"/>
              </a:rPr>
              <a:t>既存の</a:t>
            </a:r>
            <a:r>
              <a:rPr lang="en" altLang="ja-JP" sz="1200" b="0" i="0" dirty="0">
                <a:solidFill>
                  <a:srgbClr val="242424"/>
                </a:solidFill>
                <a:effectLst/>
                <a:latin typeface="Meiryo" panose="020B0604030504040204" pitchFamily="34" charset="-128"/>
                <a:ea typeface="Meiryo" panose="020B0604030504040204" pitchFamily="34" charset="-128"/>
              </a:rPr>
              <a:t>IC</a:t>
            </a:r>
            <a:r>
              <a:rPr lang="ja-JP" altLang="en-US" sz="1200" b="0" i="0">
                <a:solidFill>
                  <a:srgbClr val="242424"/>
                </a:solidFill>
                <a:effectLst/>
                <a:latin typeface="Meiryo" panose="020B0604030504040204" pitchFamily="34" charset="-128"/>
                <a:ea typeface="Meiryo" panose="020B0604030504040204" pitchFamily="34" charset="-128"/>
              </a:rPr>
              <a:t>カードや家電などはメモリーの制約で鍵を収容できない場合がある。</a:t>
            </a:r>
            <a:endParaRPr lang="en-US" altLang="ja-JP" sz="1200" b="0" i="0" dirty="0">
              <a:solidFill>
                <a:srgbClr val="242424"/>
              </a:solidFill>
              <a:effectLst/>
              <a:latin typeface="Meiryo" panose="020B0604030504040204" pitchFamily="34" charset="-128"/>
              <a:ea typeface="Meiryo" panose="020B0604030504040204" pitchFamily="34" charset="-128"/>
            </a:endParaRPr>
          </a:p>
          <a:p>
            <a:pPr marL="628650" lvl="1" indent="-171450">
              <a:buFont typeface="Wingdings" pitchFamily="2" charset="2"/>
              <a:buChar char="ü"/>
            </a:pPr>
            <a:r>
              <a:rPr lang="ja-JP" altLang="en-US" sz="1200">
                <a:solidFill>
                  <a:srgbClr val="242424"/>
                </a:solidFill>
                <a:latin typeface="Meiryo" panose="020B0604030504040204" pitchFamily="34" charset="-128"/>
                <a:ea typeface="Meiryo" panose="020B0604030504040204" pitchFamily="34" charset="-128"/>
              </a:rPr>
              <a:t>将来的に絶対安全とは言えない。</a:t>
            </a:r>
            <a:endParaRPr lang="ja-JP" altLang="en-US" sz="12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1933315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2D05BA-5EFA-5443-908B-037B3E5A8A46}"/>
              </a:ext>
            </a:extLst>
          </p:cNvPr>
          <p:cNvSpPr>
            <a:spLocks noGrp="1"/>
          </p:cNvSpPr>
          <p:nvPr>
            <p:ph type="title"/>
          </p:nvPr>
        </p:nvSpPr>
        <p:spPr/>
        <p:txBody>
          <a:bodyPr/>
          <a:lstStyle/>
          <a:p>
            <a:r>
              <a:rPr lang="ja-JP" altLang="en-US"/>
              <a:t>量子暗号</a:t>
            </a:r>
            <a:endParaRPr kumimoji="1" lang="ja-JP" altLang="en-US"/>
          </a:p>
        </p:txBody>
      </p:sp>
      <p:sp>
        <p:nvSpPr>
          <p:cNvPr id="3" name="スライド番号プレースホルダー 2">
            <a:extLst>
              <a:ext uri="{FF2B5EF4-FFF2-40B4-BE49-F238E27FC236}">
                <a16:creationId xmlns:a16="http://schemas.microsoft.com/office/drawing/2014/main" id="{9966702D-F4A8-AC4F-BE24-73A0EA54D743}"/>
              </a:ext>
            </a:extLst>
          </p:cNvPr>
          <p:cNvSpPr>
            <a:spLocks noGrp="1"/>
          </p:cNvSpPr>
          <p:nvPr>
            <p:ph type="sldNum" sz="quarter" idx="12"/>
          </p:nvPr>
        </p:nvSpPr>
        <p:spPr/>
        <p:txBody>
          <a:bodyPr/>
          <a:lstStyle/>
          <a:p>
            <a:fld id="{8FF8CC5D-A65D-5946-99B5-645367A967AD}" type="slidenum">
              <a:rPr kumimoji="1" lang="ja-JP" altLang="en-US" smtClean="0"/>
              <a:t>66</a:t>
            </a:fld>
            <a:endParaRPr kumimoji="1" lang="ja-JP" altLang="en-US"/>
          </a:p>
        </p:txBody>
      </p:sp>
      <p:sp>
        <p:nvSpPr>
          <p:cNvPr id="4" name="正方形/長方形 3">
            <a:extLst>
              <a:ext uri="{FF2B5EF4-FFF2-40B4-BE49-F238E27FC236}">
                <a16:creationId xmlns:a16="http://schemas.microsoft.com/office/drawing/2014/main" id="{CBF7929F-3E7B-844D-B0DF-CCF8D304084A}"/>
              </a:ext>
            </a:extLst>
          </p:cNvPr>
          <p:cNvSpPr/>
          <p:nvPr/>
        </p:nvSpPr>
        <p:spPr>
          <a:xfrm>
            <a:off x="360040" y="1236522"/>
            <a:ext cx="3563888" cy="1938992"/>
          </a:xfrm>
          <a:prstGeom prst="rect">
            <a:avLst/>
          </a:prstGeom>
        </p:spPr>
        <p:txBody>
          <a:bodyPr wrap="square">
            <a:spAutoFit/>
          </a:bodyPr>
          <a:lstStyle/>
          <a:p>
            <a:r>
              <a:rPr lang="ja-JP" altLang="en-US">
                <a:solidFill>
                  <a:srgbClr val="333333"/>
                </a:solidFill>
                <a:latin typeface="Meiryo" panose="020B0604030504040204" pitchFamily="34" charset="-128"/>
                <a:ea typeface="Meiryo" panose="020B0604030504040204" pitchFamily="34" charset="-128"/>
              </a:rPr>
              <a:t>暗号鍵なしでは解読されない方式でデータを暗号化する</a:t>
            </a:r>
            <a:endParaRPr lang="en-US" altLang="ja-JP" dirty="0">
              <a:solidFill>
                <a:srgbClr val="333333"/>
              </a:solidFill>
              <a:latin typeface="Meiryo" panose="020B0604030504040204" pitchFamily="34" charset="-128"/>
              <a:ea typeface="Meiryo" panose="020B0604030504040204" pitchFamily="34" charset="-128"/>
            </a:endParaRPr>
          </a:p>
          <a:p>
            <a:r>
              <a:rPr lang="ja-JP" altLang="en-US" sz="1200">
                <a:solidFill>
                  <a:srgbClr val="333333"/>
                </a:solidFill>
                <a:latin typeface="Meiryo" panose="020B0604030504040204" pitchFamily="34" charset="-128"/>
                <a:ea typeface="Meiryo" panose="020B0604030504040204" pitchFamily="34" charset="-128"/>
              </a:rPr>
              <a:t>暗号化には、ワンタイムパッド（</a:t>
            </a:r>
            <a:r>
              <a:rPr lang="en" altLang="ja-JP" sz="1200" dirty="0">
                <a:solidFill>
                  <a:srgbClr val="333333"/>
                </a:solidFill>
                <a:latin typeface="Meiryo" panose="020B0604030504040204" pitchFamily="34" charset="-128"/>
                <a:ea typeface="Meiryo" panose="020B0604030504040204" pitchFamily="34" charset="-128"/>
              </a:rPr>
              <a:t>OTP</a:t>
            </a:r>
            <a:r>
              <a:rPr lang="ja-JP" altLang="en" sz="1200">
                <a:solidFill>
                  <a:srgbClr val="333333"/>
                </a:solidFill>
                <a:latin typeface="Meiryo" panose="020B0604030504040204" pitchFamily="34" charset="-128"/>
                <a:ea typeface="Meiryo" panose="020B0604030504040204" pitchFamily="34" charset="-128"/>
              </a:rPr>
              <a:t>）</a:t>
            </a:r>
            <a:r>
              <a:rPr lang="ja-JP" altLang="en-US" sz="1200">
                <a:solidFill>
                  <a:srgbClr val="333333"/>
                </a:solidFill>
                <a:latin typeface="Meiryo" panose="020B0604030504040204" pitchFamily="34" charset="-128"/>
                <a:ea typeface="Meiryo" panose="020B0604030504040204" pitchFamily="34" charset="-128"/>
              </a:rPr>
              <a:t>暗号方式を採用。これは実データと同じサイズの暗号鍵を生成して、その際に</a:t>
            </a:r>
            <a:r>
              <a:rPr lang="en-US" altLang="ja-JP" sz="1200" dirty="0">
                <a:solidFill>
                  <a:srgbClr val="333333"/>
                </a:solidFill>
                <a:latin typeface="Meiryo" panose="020B0604030504040204" pitchFamily="34" charset="-128"/>
                <a:ea typeface="Meiryo" panose="020B0604030504040204" pitchFamily="34" charset="-128"/>
              </a:rPr>
              <a:t>1</a:t>
            </a:r>
            <a:r>
              <a:rPr lang="ja-JP" altLang="en-US" sz="1200">
                <a:solidFill>
                  <a:srgbClr val="333333"/>
                </a:solidFill>
                <a:latin typeface="Meiryo" panose="020B0604030504040204" pitchFamily="34" charset="-128"/>
                <a:ea typeface="Meiryo" panose="020B0604030504040204" pitchFamily="34" charset="-128"/>
              </a:rPr>
              <a:t>バイトごとに新しい規則で暗号化した鍵を生成し、使い捨てていくやり方。このやり方の場合、一部が解読されても、他の箇所の解読は防げるし、鍵情報が流出しなければ解読されないことは、数学的に証明されている。</a:t>
            </a:r>
            <a:endParaRPr lang="ja-JP" altLang="en-US" sz="1200"/>
          </a:p>
        </p:txBody>
      </p:sp>
      <p:sp>
        <p:nvSpPr>
          <p:cNvPr id="5" name="正方形/長方形 4">
            <a:extLst>
              <a:ext uri="{FF2B5EF4-FFF2-40B4-BE49-F238E27FC236}">
                <a16:creationId xmlns:a16="http://schemas.microsoft.com/office/drawing/2014/main" id="{323C2008-48CF-E748-88B1-0CF12936DD30}"/>
              </a:ext>
            </a:extLst>
          </p:cNvPr>
          <p:cNvSpPr/>
          <p:nvPr/>
        </p:nvSpPr>
        <p:spPr>
          <a:xfrm>
            <a:off x="360040" y="3972826"/>
            <a:ext cx="3625876" cy="1754326"/>
          </a:xfrm>
          <a:prstGeom prst="rect">
            <a:avLst/>
          </a:prstGeom>
        </p:spPr>
        <p:txBody>
          <a:bodyPr wrap="square">
            <a:spAutoFit/>
          </a:bodyPr>
          <a:lstStyle/>
          <a:p>
            <a:r>
              <a:rPr lang="ja-JP" altLang="en-US">
                <a:solidFill>
                  <a:srgbClr val="333333"/>
                </a:solidFill>
                <a:latin typeface="Meiryo" panose="020B0604030504040204" pitchFamily="34" charset="-128"/>
                <a:ea typeface="Meiryo" panose="020B0604030504040204" pitchFamily="34" charset="-128"/>
              </a:rPr>
              <a:t>暗号化／復号化に使われる暗号鍵を盗まれないようにすること</a:t>
            </a:r>
            <a:endParaRPr lang="en-US" altLang="ja-JP" dirty="0">
              <a:solidFill>
                <a:srgbClr val="333333"/>
              </a:solidFill>
              <a:latin typeface="Meiryo" panose="020B0604030504040204" pitchFamily="34" charset="-128"/>
              <a:ea typeface="Meiryo" panose="020B0604030504040204" pitchFamily="34" charset="-128"/>
            </a:endParaRPr>
          </a:p>
          <a:p>
            <a:r>
              <a:rPr lang="ja-JP" altLang="en-US" sz="1200">
                <a:solidFill>
                  <a:srgbClr val="333333"/>
                </a:solidFill>
                <a:latin typeface="Meiryo" panose="020B0604030504040204" pitchFamily="34" charset="-128"/>
                <a:ea typeface="Meiryo" panose="020B0604030504040204" pitchFamily="34" charset="-128"/>
              </a:rPr>
              <a:t>暗号鍵の受け渡しには量子力学の技術を用いた「量子鍵配送」技術を使う。</a:t>
            </a:r>
            <a:r>
              <a:rPr lang="ja-JP" altLang="en-US" sz="1200">
                <a:latin typeface="Meiryo" panose="020B0604030504040204" pitchFamily="34" charset="-128"/>
                <a:ea typeface="Meiryo" panose="020B0604030504040204" pitchFamily="34" charset="-128"/>
              </a:rPr>
              <a:t>量子である光子には、測定されることで、その状態を変える「測定不可能性」という特性があり、盗聴者が見れば、光子の状態は必ず変化するため盗聴に気付くことができるので、その場合は直ちに暗号鍵を生成し直す。</a:t>
            </a:r>
          </a:p>
        </p:txBody>
      </p:sp>
      <p:sp>
        <p:nvSpPr>
          <p:cNvPr id="6" name="フローチャート: 書類 5">
            <a:extLst>
              <a:ext uri="{FF2B5EF4-FFF2-40B4-BE49-F238E27FC236}">
                <a16:creationId xmlns:a16="http://schemas.microsoft.com/office/drawing/2014/main" id="{8CF4D188-0948-0D49-9BAB-F96128C85998}"/>
              </a:ext>
            </a:extLst>
          </p:cNvPr>
          <p:cNvSpPr/>
          <p:nvPr/>
        </p:nvSpPr>
        <p:spPr>
          <a:xfrm>
            <a:off x="4031066" y="1321294"/>
            <a:ext cx="792087" cy="576064"/>
          </a:xfrm>
          <a:prstGeom prst="flowChartDocumen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CDADFACA-0855-B140-8AAD-43827228F118}"/>
              </a:ext>
            </a:extLst>
          </p:cNvPr>
          <p:cNvSpPr txBox="1"/>
          <p:nvPr/>
        </p:nvSpPr>
        <p:spPr>
          <a:xfrm>
            <a:off x="4031066" y="1430318"/>
            <a:ext cx="864095" cy="338554"/>
          </a:xfrm>
          <a:prstGeom prst="rect">
            <a:avLst/>
          </a:prstGeom>
          <a:noFill/>
        </p:spPr>
        <p:txBody>
          <a:bodyPr wrap="square" rtlCol="0">
            <a:spAutoFit/>
          </a:bodyPr>
          <a:lstStyle/>
          <a:p>
            <a:r>
              <a:rPr lang="ja-JP" altLang="en-US" sz="800">
                <a:solidFill>
                  <a:schemeClr val="bg1"/>
                </a:solidFill>
                <a:latin typeface="Meiryo" panose="020B0604030504040204" pitchFamily="34" charset="-128"/>
                <a:ea typeface="Meiryo" panose="020B0604030504040204" pitchFamily="34" charset="-128"/>
              </a:rPr>
              <a:t>今期の予算案</a:t>
            </a:r>
            <a:endParaRPr lang="en-US" altLang="ja-JP" sz="8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と事業計画</a:t>
            </a:r>
            <a:endParaRPr lang="en-US" altLang="ja-JP" sz="800" dirty="0">
              <a:solidFill>
                <a:schemeClr val="bg1"/>
              </a:solidFill>
              <a:latin typeface="Meiryo" panose="020B0604030504040204" pitchFamily="34" charset="-128"/>
              <a:ea typeface="Meiryo" panose="020B0604030504040204" pitchFamily="34" charset="-128"/>
            </a:endParaRPr>
          </a:p>
        </p:txBody>
      </p:sp>
      <p:pic>
        <p:nvPicPr>
          <p:cNvPr id="8" name="図 7">
            <a:extLst>
              <a:ext uri="{FF2B5EF4-FFF2-40B4-BE49-F238E27FC236}">
                <a16:creationId xmlns:a16="http://schemas.microsoft.com/office/drawing/2014/main" id="{C1B9DBA0-DFFA-8C40-B43A-2F84140B31D1}"/>
              </a:ext>
            </a:extLst>
          </p:cNvPr>
          <p:cNvPicPr>
            <a:picLocks noChangeAspect="1"/>
          </p:cNvPicPr>
          <p:nvPr/>
        </p:nvPicPr>
        <p:blipFill>
          <a:blip r:embed="rId2"/>
          <a:stretch>
            <a:fillRect/>
          </a:stretch>
        </p:blipFill>
        <p:spPr>
          <a:xfrm>
            <a:off x="4614558" y="2863478"/>
            <a:ext cx="696656" cy="696656"/>
          </a:xfrm>
          <a:prstGeom prst="rect">
            <a:avLst/>
          </a:prstGeom>
          <a:effectLst>
            <a:outerShdw blurRad="50800" dist="38100" dir="2700000" algn="tl" rotWithShape="0">
              <a:prstClr val="black">
                <a:alpha val="40000"/>
              </a:prstClr>
            </a:outerShdw>
          </a:effectLst>
        </p:spPr>
      </p:pic>
      <p:sp>
        <p:nvSpPr>
          <p:cNvPr id="10" name="フローチャート: 書類 9">
            <a:extLst>
              <a:ext uri="{FF2B5EF4-FFF2-40B4-BE49-F238E27FC236}">
                <a16:creationId xmlns:a16="http://schemas.microsoft.com/office/drawing/2014/main" id="{A504BBFA-B316-8241-AB30-C5A1E7AC7A8B}"/>
              </a:ext>
            </a:extLst>
          </p:cNvPr>
          <p:cNvSpPr/>
          <p:nvPr/>
        </p:nvSpPr>
        <p:spPr>
          <a:xfrm>
            <a:off x="5107041" y="1321294"/>
            <a:ext cx="792087" cy="576064"/>
          </a:xfrm>
          <a:prstGeom prst="flowChartDocumen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8CD1A55F-4927-C04D-A7F4-6B4815C101AC}"/>
              </a:ext>
            </a:extLst>
          </p:cNvPr>
          <p:cNvSpPr txBox="1"/>
          <p:nvPr/>
        </p:nvSpPr>
        <p:spPr>
          <a:xfrm>
            <a:off x="5107041" y="1354695"/>
            <a:ext cx="864095" cy="461665"/>
          </a:xfrm>
          <a:prstGeom prst="rect">
            <a:avLst/>
          </a:prstGeom>
          <a:noFill/>
        </p:spPr>
        <p:txBody>
          <a:bodyPr wrap="square" rtlCol="0">
            <a:spAutoFit/>
          </a:bodyPr>
          <a:lstStyle/>
          <a:p>
            <a:r>
              <a:rPr lang="en-US" altLang="ja-JP" sz="800" dirty="0">
                <a:solidFill>
                  <a:schemeClr val="bg1"/>
                </a:solidFill>
                <a:latin typeface="Meiryo" panose="020B0604030504040204" pitchFamily="34" charset="-128"/>
                <a:ea typeface="Meiryo" panose="020B0604030504040204" pitchFamily="34" charset="-128"/>
              </a:rPr>
              <a:t>A?b#x$wF29*l&gt;3]cZNb431&amp;y%</a:t>
            </a:r>
            <a:r>
              <a:rPr lang="ja-JP" altLang="en-US" sz="800">
                <a:solidFill>
                  <a:schemeClr val="bg1"/>
                </a:solidFill>
                <a:latin typeface="Meiryo" panose="020B0604030504040204" pitchFamily="34" charset="-128"/>
                <a:ea typeface="Meiryo" panose="020B0604030504040204" pitchFamily="34" charset="-128"/>
              </a:rPr>
              <a:t>・・・</a:t>
            </a:r>
            <a:endParaRPr lang="en-US" altLang="ja-JP" sz="800" dirty="0">
              <a:solidFill>
                <a:schemeClr val="bg1"/>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BD876763-6973-7748-8E69-D36D9C1F3A91}"/>
              </a:ext>
            </a:extLst>
          </p:cNvPr>
          <p:cNvPicPr>
            <a:picLocks noChangeAspect="1"/>
          </p:cNvPicPr>
          <p:nvPr/>
        </p:nvPicPr>
        <p:blipFill>
          <a:blip r:embed="rId2"/>
          <a:stretch>
            <a:fillRect/>
          </a:stretch>
        </p:blipFill>
        <p:spPr>
          <a:xfrm>
            <a:off x="7531074" y="2863478"/>
            <a:ext cx="696656" cy="696656"/>
          </a:xfrm>
          <a:prstGeom prst="rect">
            <a:avLst/>
          </a:prstGeom>
          <a:effectLst>
            <a:outerShdw blurRad="50800" dist="38100" dir="2700000" algn="tl" rotWithShape="0">
              <a:prstClr val="black">
                <a:alpha val="40000"/>
              </a:prstClr>
            </a:outerShdw>
          </a:effectLst>
        </p:spPr>
      </p:pic>
      <p:sp>
        <p:nvSpPr>
          <p:cNvPr id="13" name="フローチャート: 書類 12">
            <a:extLst>
              <a:ext uri="{FF2B5EF4-FFF2-40B4-BE49-F238E27FC236}">
                <a16:creationId xmlns:a16="http://schemas.microsoft.com/office/drawing/2014/main" id="{586E2EB9-D144-C146-8803-D16D96B4F9EB}"/>
              </a:ext>
            </a:extLst>
          </p:cNvPr>
          <p:cNvSpPr/>
          <p:nvPr/>
        </p:nvSpPr>
        <p:spPr>
          <a:xfrm>
            <a:off x="8018475" y="1337140"/>
            <a:ext cx="792087" cy="576064"/>
          </a:xfrm>
          <a:prstGeom prst="flowChartDocumen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A4E0A77D-4473-C34E-A477-2D0E82A7B084}"/>
              </a:ext>
            </a:extLst>
          </p:cNvPr>
          <p:cNvSpPr txBox="1"/>
          <p:nvPr/>
        </p:nvSpPr>
        <p:spPr>
          <a:xfrm>
            <a:off x="8018475" y="1446164"/>
            <a:ext cx="864095" cy="338554"/>
          </a:xfrm>
          <a:prstGeom prst="rect">
            <a:avLst/>
          </a:prstGeom>
          <a:noFill/>
        </p:spPr>
        <p:txBody>
          <a:bodyPr wrap="square" rtlCol="0">
            <a:spAutoFit/>
          </a:bodyPr>
          <a:lstStyle/>
          <a:p>
            <a:r>
              <a:rPr lang="ja-JP" altLang="en-US" sz="800">
                <a:solidFill>
                  <a:schemeClr val="bg1"/>
                </a:solidFill>
                <a:latin typeface="Meiryo" panose="020B0604030504040204" pitchFamily="34" charset="-128"/>
                <a:ea typeface="Meiryo" panose="020B0604030504040204" pitchFamily="34" charset="-128"/>
              </a:rPr>
              <a:t>今期の予算案</a:t>
            </a:r>
            <a:endParaRPr lang="en-US" altLang="ja-JP" sz="8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と事業計画</a:t>
            </a:r>
            <a:endParaRPr lang="en-US" altLang="ja-JP" sz="800" dirty="0">
              <a:solidFill>
                <a:schemeClr val="bg1"/>
              </a:solidFill>
              <a:latin typeface="Meiryo" panose="020B0604030504040204" pitchFamily="34" charset="-128"/>
              <a:ea typeface="Meiryo" panose="020B0604030504040204" pitchFamily="34" charset="-128"/>
            </a:endParaRPr>
          </a:p>
        </p:txBody>
      </p:sp>
      <p:sp>
        <p:nvSpPr>
          <p:cNvPr id="15" name="右矢印 14">
            <a:extLst>
              <a:ext uri="{FF2B5EF4-FFF2-40B4-BE49-F238E27FC236}">
                <a16:creationId xmlns:a16="http://schemas.microsoft.com/office/drawing/2014/main" id="{8768C8A4-30D7-C64B-88DC-5023A1D16E36}"/>
              </a:ext>
            </a:extLst>
          </p:cNvPr>
          <p:cNvSpPr/>
          <p:nvPr/>
        </p:nvSpPr>
        <p:spPr>
          <a:xfrm>
            <a:off x="4854874" y="1430318"/>
            <a:ext cx="216024" cy="338554"/>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a:extLst>
              <a:ext uri="{FF2B5EF4-FFF2-40B4-BE49-F238E27FC236}">
                <a16:creationId xmlns:a16="http://schemas.microsoft.com/office/drawing/2014/main" id="{C69FEBAD-592C-0D42-85CF-9FC1D861FFE1}"/>
              </a:ext>
            </a:extLst>
          </p:cNvPr>
          <p:cNvSpPr/>
          <p:nvPr/>
        </p:nvSpPr>
        <p:spPr>
          <a:xfrm>
            <a:off x="7771390" y="1436798"/>
            <a:ext cx="216024" cy="338554"/>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FBC2244F-FF15-5345-95B2-FB7555FD2CEA}"/>
              </a:ext>
            </a:extLst>
          </p:cNvPr>
          <p:cNvSpPr txBox="1"/>
          <p:nvPr/>
        </p:nvSpPr>
        <p:spPr>
          <a:xfrm>
            <a:off x="5141446" y="1946940"/>
            <a:ext cx="723275"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暗号文</a:t>
            </a:r>
          </a:p>
        </p:txBody>
      </p:sp>
      <p:sp>
        <p:nvSpPr>
          <p:cNvPr id="18" name="フローチャート: 書類 17">
            <a:extLst>
              <a:ext uri="{FF2B5EF4-FFF2-40B4-BE49-F238E27FC236}">
                <a16:creationId xmlns:a16="http://schemas.microsoft.com/office/drawing/2014/main" id="{DF626478-420D-0B4E-BABA-FA1FBED61999}"/>
              </a:ext>
            </a:extLst>
          </p:cNvPr>
          <p:cNvSpPr/>
          <p:nvPr/>
        </p:nvSpPr>
        <p:spPr>
          <a:xfrm>
            <a:off x="6942500" y="1325428"/>
            <a:ext cx="792087" cy="576064"/>
          </a:xfrm>
          <a:prstGeom prst="flowChartDocumen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DCF48E38-A790-5849-9CEF-2AA9CFD686FB}"/>
              </a:ext>
            </a:extLst>
          </p:cNvPr>
          <p:cNvSpPr txBox="1"/>
          <p:nvPr/>
        </p:nvSpPr>
        <p:spPr>
          <a:xfrm>
            <a:off x="6942500" y="1358829"/>
            <a:ext cx="864095" cy="461665"/>
          </a:xfrm>
          <a:prstGeom prst="rect">
            <a:avLst/>
          </a:prstGeom>
          <a:noFill/>
        </p:spPr>
        <p:txBody>
          <a:bodyPr wrap="square" rtlCol="0">
            <a:spAutoFit/>
          </a:bodyPr>
          <a:lstStyle/>
          <a:p>
            <a:r>
              <a:rPr lang="en-US" altLang="ja-JP" sz="800" dirty="0">
                <a:solidFill>
                  <a:schemeClr val="bg1"/>
                </a:solidFill>
                <a:latin typeface="Meiryo" panose="020B0604030504040204" pitchFamily="34" charset="-128"/>
                <a:ea typeface="Meiryo" panose="020B0604030504040204" pitchFamily="34" charset="-128"/>
              </a:rPr>
              <a:t>A?b#x$wF29*l&gt;3]cZNb431&amp;y%</a:t>
            </a:r>
            <a:r>
              <a:rPr lang="ja-JP" altLang="en-US" sz="800">
                <a:solidFill>
                  <a:schemeClr val="bg1"/>
                </a:solidFill>
                <a:latin typeface="Meiryo" panose="020B0604030504040204" pitchFamily="34" charset="-128"/>
                <a:ea typeface="Meiryo" panose="020B0604030504040204" pitchFamily="34" charset="-128"/>
              </a:rPr>
              <a:t>・・・</a:t>
            </a:r>
            <a:endParaRPr lang="en-US" altLang="ja-JP" sz="800" dirty="0">
              <a:solidFill>
                <a:schemeClr val="bg1"/>
              </a:solidFill>
              <a:latin typeface="Meiryo" panose="020B0604030504040204" pitchFamily="34" charset="-128"/>
              <a:ea typeface="Meiryo" panose="020B0604030504040204" pitchFamily="34" charset="-128"/>
            </a:endParaRPr>
          </a:p>
        </p:txBody>
      </p:sp>
      <p:sp>
        <p:nvSpPr>
          <p:cNvPr id="20" name="右矢印 19">
            <a:extLst>
              <a:ext uri="{FF2B5EF4-FFF2-40B4-BE49-F238E27FC236}">
                <a16:creationId xmlns:a16="http://schemas.microsoft.com/office/drawing/2014/main" id="{CEB86062-24A3-F34C-8046-925B4F59A2C9}"/>
              </a:ext>
            </a:extLst>
          </p:cNvPr>
          <p:cNvSpPr/>
          <p:nvPr/>
        </p:nvSpPr>
        <p:spPr>
          <a:xfrm>
            <a:off x="5980290" y="1416250"/>
            <a:ext cx="925407" cy="338554"/>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D4D4DF4E-0FE8-AD4A-9662-8CC8637141CC}"/>
              </a:ext>
            </a:extLst>
          </p:cNvPr>
          <p:cNvSpPr txBox="1"/>
          <p:nvPr/>
        </p:nvSpPr>
        <p:spPr>
          <a:xfrm>
            <a:off x="6976905" y="1946940"/>
            <a:ext cx="723275"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暗号文</a:t>
            </a:r>
          </a:p>
        </p:txBody>
      </p:sp>
      <p:cxnSp>
        <p:nvCxnSpPr>
          <p:cNvPr id="23" name="直線矢印コネクタ 22">
            <a:extLst>
              <a:ext uri="{FF2B5EF4-FFF2-40B4-BE49-F238E27FC236}">
                <a16:creationId xmlns:a16="http://schemas.microsoft.com/office/drawing/2014/main" id="{6A857AC2-ABEB-BD42-9125-57B7BAC11B49}"/>
              </a:ext>
            </a:extLst>
          </p:cNvPr>
          <p:cNvCxnSpPr>
            <a:stCxn id="8" idx="0"/>
            <a:endCxn id="15" idx="2"/>
          </p:cNvCxnSpPr>
          <p:nvPr/>
        </p:nvCxnSpPr>
        <p:spPr>
          <a:xfrm flipV="1">
            <a:off x="4962886" y="1768872"/>
            <a:ext cx="0" cy="1094606"/>
          </a:xfrm>
          <a:prstGeom prst="straightConnector1">
            <a:avLst/>
          </a:prstGeom>
          <a:ln w="28575">
            <a:solidFill>
              <a:schemeClr val="accent6">
                <a:lumMod val="75000"/>
              </a:schemeClr>
            </a:solidFill>
            <a:prstDash val="sysDot"/>
            <a:tailEnd type="triangle"/>
          </a:ln>
        </p:spPr>
        <p:style>
          <a:lnRef idx="1">
            <a:schemeClr val="accent6"/>
          </a:lnRef>
          <a:fillRef idx="0">
            <a:schemeClr val="accent6"/>
          </a:fillRef>
          <a:effectRef idx="0">
            <a:schemeClr val="accent6"/>
          </a:effectRef>
          <a:fontRef idx="minor">
            <a:schemeClr val="tx1"/>
          </a:fontRef>
        </p:style>
      </p:cxnSp>
      <p:cxnSp>
        <p:nvCxnSpPr>
          <p:cNvPr id="24" name="直線矢印コネクタ 23">
            <a:extLst>
              <a:ext uri="{FF2B5EF4-FFF2-40B4-BE49-F238E27FC236}">
                <a16:creationId xmlns:a16="http://schemas.microsoft.com/office/drawing/2014/main" id="{15933EF0-FEDA-E849-A2F0-7FBBA6F79508}"/>
              </a:ext>
            </a:extLst>
          </p:cNvPr>
          <p:cNvCxnSpPr>
            <a:cxnSpLocks/>
            <a:stCxn id="12" idx="0"/>
            <a:endCxn id="16" idx="2"/>
          </p:cNvCxnSpPr>
          <p:nvPr/>
        </p:nvCxnSpPr>
        <p:spPr>
          <a:xfrm flipV="1">
            <a:off x="7879402" y="1775352"/>
            <a:ext cx="0" cy="1088126"/>
          </a:xfrm>
          <a:prstGeom prst="straightConnector1">
            <a:avLst/>
          </a:prstGeom>
          <a:ln w="28575">
            <a:solidFill>
              <a:schemeClr val="accent6">
                <a:lumMod val="75000"/>
              </a:schemeClr>
            </a:solidFill>
            <a:prstDash val="sysDot"/>
            <a:tailEnd type="triangle"/>
          </a:ln>
        </p:spPr>
        <p:style>
          <a:lnRef idx="1">
            <a:schemeClr val="accent6"/>
          </a:lnRef>
          <a:fillRef idx="0">
            <a:schemeClr val="accent6"/>
          </a:fillRef>
          <a:effectRef idx="0">
            <a:schemeClr val="accent6"/>
          </a:effectRef>
          <a:fontRef idx="minor">
            <a:schemeClr val="tx1"/>
          </a:fontRef>
        </p:style>
      </p:cxnSp>
      <p:sp>
        <p:nvSpPr>
          <p:cNvPr id="27" name="テキスト ボックス 26">
            <a:extLst>
              <a:ext uri="{FF2B5EF4-FFF2-40B4-BE49-F238E27FC236}">
                <a16:creationId xmlns:a16="http://schemas.microsoft.com/office/drawing/2014/main" id="{C1FF3361-144A-964B-9D74-ABABA5EC449B}"/>
              </a:ext>
            </a:extLst>
          </p:cNvPr>
          <p:cNvSpPr txBox="1"/>
          <p:nvPr/>
        </p:nvSpPr>
        <p:spPr>
          <a:xfrm>
            <a:off x="4606873" y="2397107"/>
            <a:ext cx="723275" cy="307777"/>
          </a:xfrm>
          <a:prstGeom prst="rect">
            <a:avLst/>
          </a:prstGeom>
          <a:solidFill>
            <a:schemeClr val="bg1"/>
          </a:solidFill>
        </p:spPr>
        <p:txBody>
          <a:bodyPr wrap="non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暗号鍵</a:t>
            </a:r>
          </a:p>
        </p:txBody>
      </p:sp>
      <p:sp>
        <p:nvSpPr>
          <p:cNvPr id="28" name="テキスト ボックス 27">
            <a:extLst>
              <a:ext uri="{FF2B5EF4-FFF2-40B4-BE49-F238E27FC236}">
                <a16:creationId xmlns:a16="http://schemas.microsoft.com/office/drawing/2014/main" id="{74E4F39E-8082-CA4B-8B4F-1112AA074A5B}"/>
              </a:ext>
            </a:extLst>
          </p:cNvPr>
          <p:cNvSpPr txBox="1"/>
          <p:nvPr/>
        </p:nvSpPr>
        <p:spPr>
          <a:xfrm>
            <a:off x="7487308" y="2397107"/>
            <a:ext cx="784189" cy="307777"/>
          </a:xfrm>
          <a:prstGeom prst="rect">
            <a:avLst/>
          </a:prstGeom>
          <a:solidFill>
            <a:schemeClr val="bg1"/>
          </a:solidFill>
        </p:spPr>
        <p:txBody>
          <a:bodyPr wrap="non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 復号鍵</a:t>
            </a:r>
          </a:p>
        </p:txBody>
      </p:sp>
      <p:sp>
        <p:nvSpPr>
          <p:cNvPr id="29" name="テキスト ボックス 28">
            <a:extLst>
              <a:ext uri="{FF2B5EF4-FFF2-40B4-BE49-F238E27FC236}">
                <a16:creationId xmlns:a16="http://schemas.microsoft.com/office/drawing/2014/main" id="{FE3A8041-3A25-1643-814E-1767142E224A}"/>
              </a:ext>
            </a:extLst>
          </p:cNvPr>
          <p:cNvSpPr txBox="1"/>
          <p:nvPr/>
        </p:nvSpPr>
        <p:spPr>
          <a:xfrm>
            <a:off x="5941767" y="1196752"/>
            <a:ext cx="954107"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データ通信</a:t>
            </a:r>
          </a:p>
        </p:txBody>
      </p:sp>
      <p:sp>
        <p:nvSpPr>
          <p:cNvPr id="30" name="テキスト ボックス 29">
            <a:extLst>
              <a:ext uri="{FF2B5EF4-FFF2-40B4-BE49-F238E27FC236}">
                <a16:creationId xmlns:a16="http://schemas.microsoft.com/office/drawing/2014/main" id="{013E728E-37B7-CD44-A927-FF979B69EED4}"/>
              </a:ext>
            </a:extLst>
          </p:cNvPr>
          <p:cNvSpPr txBox="1"/>
          <p:nvPr/>
        </p:nvSpPr>
        <p:spPr>
          <a:xfrm>
            <a:off x="4125778" y="1946939"/>
            <a:ext cx="604653"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 平文</a:t>
            </a:r>
          </a:p>
        </p:txBody>
      </p:sp>
      <p:sp>
        <p:nvSpPr>
          <p:cNvPr id="31" name="テキスト ボックス 30">
            <a:extLst>
              <a:ext uri="{FF2B5EF4-FFF2-40B4-BE49-F238E27FC236}">
                <a16:creationId xmlns:a16="http://schemas.microsoft.com/office/drawing/2014/main" id="{9F23AD58-7242-CC49-85CC-B01A313FEF7F}"/>
              </a:ext>
            </a:extLst>
          </p:cNvPr>
          <p:cNvSpPr txBox="1"/>
          <p:nvPr/>
        </p:nvSpPr>
        <p:spPr>
          <a:xfrm>
            <a:off x="8111648" y="1946939"/>
            <a:ext cx="604653"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 平文</a:t>
            </a:r>
          </a:p>
        </p:txBody>
      </p:sp>
      <p:sp>
        <p:nvSpPr>
          <p:cNvPr id="32" name="正方形/長方形 31">
            <a:extLst>
              <a:ext uri="{FF2B5EF4-FFF2-40B4-BE49-F238E27FC236}">
                <a16:creationId xmlns:a16="http://schemas.microsoft.com/office/drawing/2014/main" id="{E44A9556-DED2-0C43-A00E-CA8A2E6A2E23}"/>
              </a:ext>
            </a:extLst>
          </p:cNvPr>
          <p:cNvSpPr/>
          <p:nvPr/>
        </p:nvSpPr>
        <p:spPr>
          <a:xfrm>
            <a:off x="5815850" y="3042191"/>
            <a:ext cx="1210588" cy="338554"/>
          </a:xfrm>
          <a:prstGeom prst="rect">
            <a:avLst/>
          </a:prstGeom>
        </p:spPr>
        <p:txBody>
          <a:bodyPr wrap="none">
            <a:spAutoFit/>
          </a:bodyPr>
          <a:lstStyle/>
          <a:p>
            <a:pPr algn="ctr"/>
            <a:r>
              <a:rPr lang="ja-JP" altLang="en-US" sz="1600">
                <a:solidFill>
                  <a:srgbClr val="333333"/>
                </a:solidFill>
                <a:latin typeface="Meiryo" panose="020B0604030504040204" pitchFamily="34" charset="-128"/>
                <a:ea typeface="Meiryo" panose="020B0604030504040204" pitchFamily="34" charset="-128"/>
              </a:rPr>
              <a:t>共通鍵暗号</a:t>
            </a:r>
            <a:endParaRPr lang="ja-JP" altLang="en-US" sz="1600"/>
          </a:p>
        </p:txBody>
      </p:sp>
      <p:sp>
        <p:nvSpPr>
          <p:cNvPr id="33" name="正方形/長方形 32">
            <a:extLst>
              <a:ext uri="{FF2B5EF4-FFF2-40B4-BE49-F238E27FC236}">
                <a16:creationId xmlns:a16="http://schemas.microsoft.com/office/drawing/2014/main" id="{2FFC50E7-8110-9341-8ABB-AF4874543C63}"/>
              </a:ext>
            </a:extLst>
          </p:cNvPr>
          <p:cNvSpPr/>
          <p:nvPr/>
        </p:nvSpPr>
        <p:spPr>
          <a:xfrm>
            <a:off x="4583812" y="4708795"/>
            <a:ext cx="758148" cy="61898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B2B26307-F077-144B-ADB6-1C68BBF0826F}"/>
              </a:ext>
            </a:extLst>
          </p:cNvPr>
          <p:cNvSpPr/>
          <p:nvPr/>
        </p:nvSpPr>
        <p:spPr>
          <a:xfrm>
            <a:off x="4606873" y="4784496"/>
            <a:ext cx="723275" cy="523220"/>
          </a:xfrm>
          <a:prstGeom prst="rect">
            <a:avLst/>
          </a:prstGeom>
        </p:spPr>
        <p:txBody>
          <a:bodyPr wrap="none">
            <a:spAutoFit/>
          </a:bodyPr>
          <a:lstStyle/>
          <a:p>
            <a:pPr algn="ctr"/>
            <a:r>
              <a:rPr lang="ja-JP" altLang="en-US" sz="1400">
                <a:solidFill>
                  <a:schemeClr val="bg1"/>
                </a:solidFill>
                <a:latin typeface="Meiryo" panose="020B0604030504040204" pitchFamily="34" charset="-128"/>
                <a:ea typeface="Meiryo" panose="020B0604030504040204" pitchFamily="34" charset="-128"/>
              </a:rPr>
              <a:t>暗号鍵</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送信機</a:t>
            </a:r>
            <a:endParaRPr lang="ja-JP" altLang="en-US" sz="1400">
              <a:solidFill>
                <a:schemeClr val="bg1"/>
              </a:solidFill>
            </a:endParaRPr>
          </a:p>
        </p:txBody>
      </p:sp>
      <p:cxnSp>
        <p:nvCxnSpPr>
          <p:cNvPr id="35" name="直線矢印コネクタ 34">
            <a:extLst>
              <a:ext uri="{FF2B5EF4-FFF2-40B4-BE49-F238E27FC236}">
                <a16:creationId xmlns:a16="http://schemas.microsoft.com/office/drawing/2014/main" id="{C76738B3-E552-0448-88C9-109DDDFAE012}"/>
              </a:ext>
            </a:extLst>
          </p:cNvPr>
          <p:cNvCxnSpPr>
            <a:cxnSpLocks/>
            <a:stCxn id="33" idx="0"/>
            <a:endCxn id="8" idx="2"/>
          </p:cNvCxnSpPr>
          <p:nvPr/>
        </p:nvCxnSpPr>
        <p:spPr>
          <a:xfrm flipV="1">
            <a:off x="4962886" y="3560134"/>
            <a:ext cx="0" cy="1148661"/>
          </a:xfrm>
          <a:prstGeom prst="straightConnector1">
            <a:avLst/>
          </a:prstGeom>
          <a:ln w="28575">
            <a:solidFill>
              <a:srgbClr val="7030A0"/>
            </a:solidFill>
            <a:prstDash val="sysDot"/>
            <a:tailEnd type="triangle"/>
          </a:ln>
        </p:spPr>
        <p:style>
          <a:lnRef idx="1">
            <a:schemeClr val="accent6"/>
          </a:lnRef>
          <a:fillRef idx="0">
            <a:schemeClr val="accent6"/>
          </a:fillRef>
          <a:effectRef idx="0">
            <a:schemeClr val="accent6"/>
          </a:effectRef>
          <a:fontRef idx="minor">
            <a:schemeClr val="tx1"/>
          </a:fontRef>
        </p:style>
      </p:cxnSp>
      <p:sp>
        <p:nvSpPr>
          <p:cNvPr id="40" name="正方形/長方形 39">
            <a:extLst>
              <a:ext uri="{FF2B5EF4-FFF2-40B4-BE49-F238E27FC236}">
                <a16:creationId xmlns:a16="http://schemas.microsoft.com/office/drawing/2014/main" id="{9BDDFDD4-2EF2-5640-85EF-3AE19C0CE72E}"/>
              </a:ext>
            </a:extLst>
          </p:cNvPr>
          <p:cNvSpPr/>
          <p:nvPr/>
        </p:nvSpPr>
        <p:spPr>
          <a:xfrm>
            <a:off x="7500328" y="4708795"/>
            <a:ext cx="758148" cy="61898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24E0936A-E251-DA4B-9A44-F0AF815AB47C}"/>
              </a:ext>
            </a:extLst>
          </p:cNvPr>
          <p:cNvSpPr/>
          <p:nvPr/>
        </p:nvSpPr>
        <p:spPr>
          <a:xfrm>
            <a:off x="7523389" y="4784496"/>
            <a:ext cx="723275" cy="523220"/>
          </a:xfrm>
          <a:prstGeom prst="rect">
            <a:avLst/>
          </a:prstGeom>
        </p:spPr>
        <p:txBody>
          <a:bodyPr wrap="none">
            <a:spAutoFit/>
          </a:bodyPr>
          <a:lstStyle/>
          <a:p>
            <a:pPr algn="ctr"/>
            <a:r>
              <a:rPr lang="ja-JP" altLang="en-US" sz="1400">
                <a:solidFill>
                  <a:schemeClr val="bg1"/>
                </a:solidFill>
                <a:latin typeface="Meiryo" panose="020B0604030504040204" pitchFamily="34" charset="-128"/>
                <a:ea typeface="Meiryo" panose="020B0604030504040204" pitchFamily="34" charset="-128"/>
              </a:rPr>
              <a:t>暗号鍵</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送信機</a:t>
            </a:r>
            <a:endParaRPr lang="ja-JP" altLang="en-US" sz="1400">
              <a:solidFill>
                <a:schemeClr val="bg1"/>
              </a:solidFill>
            </a:endParaRPr>
          </a:p>
        </p:txBody>
      </p:sp>
      <p:cxnSp>
        <p:nvCxnSpPr>
          <p:cNvPr id="42" name="直線矢印コネクタ 41">
            <a:extLst>
              <a:ext uri="{FF2B5EF4-FFF2-40B4-BE49-F238E27FC236}">
                <a16:creationId xmlns:a16="http://schemas.microsoft.com/office/drawing/2014/main" id="{CF4E1CC5-AC90-EB49-8CE9-29C263ECB9CF}"/>
              </a:ext>
            </a:extLst>
          </p:cNvPr>
          <p:cNvCxnSpPr>
            <a:cxnSpLocks/>
            <a:stCxn id="40" idx="0"/>
            <a:endCxn id="12" idx="2"/>
          </p:cNvCxnSpPr>
          <p:nvPr/>
        </p:nvCxnSpPr>
        <p:spPr>
          <a:xfrm flipV="1">
            <a:off x="7879402" y="3560134"/>
            <a:ext cx="0" cy="1148661"/>
          </a:xfrm>
          <a:prstGeom prst="straightConnector1">
            <a:avLst/>
          </a:prstGeom>
          <a:ln w="28575">
            <a:solidFill>
              <a:srgbClr val="7030A0"/>
            </a:solidFill>
            <a:prstDash val="sysDot"/>
            <a:tailEnd type="triangle"/>
          </a:ln>
        </p:spPr>
        <p:style>
          <a:lnRef idx="1">
            <a:schemeClr val="accent6"/>
          </a:lnRef>
          <a:fillRef idx="0">
            <a:schemeClr val="accent6"/>
          </a:fillRef>
          <a:effectRef idx="0">
            <a:schemeClr val="accent6"/>
          </a:effectRef>
          <a:fontRef idx="minor">
            <a:schemeClr val="tx1"/>
          </a:fontRef>
        </p:style>
      </p:cxnSp>
      <p:sp>
        <p:nvSpPr>
          <p:cNvPr id="46" name="テキスト ボックス 45">
            <a:extLst>
              <a:ext uri="{FF2B5EF4-FFF2-40B4-BE49-F238E27FC236}">
                <a16:creationId xmlns:a16="http://schemas.microsoft.com/office/drawing/2014/main" id="{B2BCF93F-394B-E347-AE7E-3EB3BE8AC1C7}"/>
              </a:ext>
            </a:extLst>
          </p:cNvPr>
          <p:cNvSpPr txBox="1"/>
          <p:nvPr/>
        </p:nvSpPr>
        <p:spPr>
          <a:xfrm>
            <a:off x="4277442" y="4201880"/>
            <a:ext cx="1370888" cy="246221"/>
          </a:xfrm>
          <a:prstGeom prst="rect">
            <a:avLst/>
          </a:prstGeom>
          <a:solidFill>
            <a:schemeClr val="bg1"/>
          </a:solidFill>
        </p:spPr>
        <p:txBody>
          <a:bodyPr wrap="none" rtlCol="0">
            <a:spAutoFit/>
          </a:bodyPr>
          <a:lstStyle/>
          <a:p>
            <a:pPr algn="ctr"/>
            <a:r>
              <a:rPr kumimoji="1" lang="en-US" altLang="ja-JP" sz="1000" dirty="0">
                <a:solidFill>
                  <a:srgbClr val="7030A0"/>
                </a:solidFill>
                <a:latin typeface="Meiryo" panose="020B0604030504040204" pitchFamily="34" charset="-128"/>
                <a:ea typeface="Meiryo" panose="020B0604030504040204" pitchFamily="34" charset="-128"/>
              </a:rPr>
              <a:t>0100111011</a:t>
            </a:r>
            <a:r>
              <a:rPr kumimoji="1" lang="ja-JP" altLang="en-US" sz="1000">
                <a:solidFill>
                  <a:srgbClr val="7030A0"/>
                </a:solidFill>
                <a:latin typeface="Meiryo" panose="020B0604030504040204" pitchFamily="34" charset="-128"/>
                <a:ea typeface="Meiryo" panose="020B0604030504040204" pitchFamily="34" charset="-128"/>
              </a:rPr>
              <a:t>・・・</a:t>
            </a:r>
          </a:p>
        </p:txBody>
      </p:sp>
      <p:sp>
        <p:nvSpPr>
          <p:cNvPr id="47" name="テキスト ボックス 46">
            <a:extLst>
              <a:ext uri="{FF2B5EF4-FFF2-40B4-BE49-F238E27FC236}">
                <a16:creationId xmlns:a16="http://schemas.microsoft.com/office/drawing/2014/main" id="{6A319148-98A7-964A-A1D0-64BF789B4E81}"/>
              </a:ext>
            </a:extLst>
          </p:cNvPr>
          <p:cNvSpPr txBox="1"/>
          <p:nvPr/>
        </p:nvSpPr>
        <p:spPr>
          <a:xfrm>
            <a:off x="7193958" y="4200623"/>
            <a:ext cx="1370888" cy="246221"/>
          </a:xfrm>
          <a:prstGeom prst="rect">
            <a:avLst/>
          </a:prstGeom>
          <a:solidFill>
            <a:schemeClr val="bg1"/>
          </a:solidFill>
        </p:spPr>
        <p:txBody>
          <a:bodyPr wrap="none" rtlCol="0">
            <a:spAutoFit/>
          </a:bodyPr>
          <a:lstStyle/>
          <a:p>
            <a:pPr algn="ctr"/>
            <a:r>
              <a:rPr kumimoji="1" lang="en-US" altLang="ja-JP" sz="1000" dirty="0">
                <a:solidFill>
                  <a:srgbClr val="7030A0"/>
                </a:solidFill>
                <a:latin typeface="Meiryo" panose="020B0604030504040204" pitchFamily="34" charset="-128"/>
                <a:ea typeface="Meiryo" panose="020B0604030504040204" pitchFamily="34" charset="-128"/>
              </a:rPr>
              <a:t>0100111011</a:t>
            </a:r>
            <a:r>
              <a:rPr kumimoji="1" lang="ja-JP" altLang="en-US" sz="1000">
                <a:solidFill>
                  <a:srgbClr val="7030A0"/>
                </a:solidFill>
                <a:latin typeface="Meiryo" panose="020B0604030504040204" pitchFamily="34" charset="-128"/>
                <a:ea typeface="Meiryo" panose="020B0604030504040204" pitchFamily="34" charset="-128"/>
              </a:rPr>
              <a:t>・・・</a:t>
            </a:r>
          </a:p>
        </p:txBody>
      </p:sp>
      <p:pic>
        <p:nvPicPr>
          <p:cNvPr id="52" name="図 51">
            <a:extLst>
              <a:ext uri="{FF2B5EF4-FFF2-40B4-BE49-F238E27FC236}">
                <a16:creationId xmlns:a16="http://schemas.microsoft.com/office/drawing/2014/main" id="{9022D0FA-EF5A-564A-BFEB-9F46B3C7115C}"/>
              </a:ext>
            </a:extLst>
          </p:cNvPr>
          <p:cNvPicPr>
            <a:picLocks noChangeAspect="1"/>
          </p:cNvPicPr>
          <p:nvPr/>
        </p:nvPicPr>
        <p:blipFill>
          <a:blip r:embed="rId3"/>
          <a:stretch>
            <a:fillRect/>
          </a:stretch>
        </p:blipFill>
        <p:spPr>
          <a:xfrm>
            <a:off x="5399452" y="4905198"/>
            <a:ext cx="279272" cy="279272"/>
          </a:xfrm>
          <a:prstGeom prst="rect">
            <a:avLst/>
          </a:prstGeom>
        </p:spPr>
      </p:pic>
      <p:pic>
        <p:nvPicPr>
          <p:cNvPr id="53" name="図 52">
            <a:extLst>
              <a:ext uri="{FF2B5EF4-FFF2-40B4-BE49-F238E27FC236}">
                <a16:creationId xmlns:a16="http://schemas.microsoft.com/office/drawing/2014/main" id="{CE49FE87-9568-E54D-8B90-0079AD69DEB1}"/>
              </a:ext>
            </a:extLst>
          </p:cNvPr>
          <p:cNvPicPr>
            <a:picLocks noChangeAspect="1"/>
          </p:cNvPicPr>
          <p:nvPr/>
        </p:nvPicPr>
        <p:blipFill>
          <a:blip r:embed="rId4"/>
          <a:stretch>
            <a:fillRect/>
          </a:stretch>
        </p:blipFill>
        <p:spPr>
          <a:xfrm>
            <a:off x="5748563" y="4905198"/>
            <a:ext cx="279272" cy="279272"/>
          </a:xfrm>
          <a:prstGeom prst="rect">
            <a:avLst/>
          </a:prstGeom>
          <a:effectLst>
            <a:outerShdw blurRad="50800" dist="50800" dir="5400000" algn="ctr" rotWithShape="0">
              <a:srgbClr val="000000"/>
            </a:outerShdw>
          </a:effectLst>
        </p:spPr>
      </p:pic>
      <p:pic>
        <p:nvPicPr>
          <p:cNvPr id="54" name="図 53">
            <a:extLst>
              <a:ext uri="{FF2B5EF4-FFF2-40B4-BE49-F238E27FC236}">
                <a16:creationId xmlns:a16="http://schemas.microsoft.com/office/drawing/2014/main" id="{2C6F0AD5-897B-124E-974B-4DB1B5E1E1BB}"/>
              </a:ext>
            </a:extLst>
          </p:cNvPr>
          <p:cNvPicPr>
            <a:picLocks noChangeAspect="1"/>
          </p:cNvPicPr>
          <p:nvPr/>
        </p:nvPicPr>
        <p:blipFill>
          <a:blip r:embed="rId4"/>
          <a:stretch>
            <a:fillRect/>
          </a:stretch>
        </p:blipFill>
        <p:spPr>
          <a:xfrm>
            <a:off x="6072808" y="4905198"/>
            <a:ext cx="279272" cy="279272"/>
          </a:xfrm>
          <a:prstGeom prst="rect">
            <a:avLst/>
          </a:prstGeom>
          <a:effectLst>
            <a:outerShdw blurRad="50800" dist="50800" dir="5400000" algn="ctr" rotWithShape="0">
              <a:srgbClr val="000000"/>
            </a:outerShdw>
          </a:effectLst>
        </p:spPr>
      </p:pic>
      <p:pic>
        <p:nvPicPr>
          <p:cNvPr id="55" name="図 54">
            <a:extLst>
              <a:ext uri="{FF2B5EF4-FFF2-40B4-BE49-F238E27FC236}">
                <a16:creationId xmlns:a16="http://schemas.microsoft.com/office/drawing/2014/main" id="{B059AFC6-608C-7648-BFEE-5A30380FE73F}"/>
              </a:ext>
            </a:extLst>
          </p:cNvPr>
          <p:cNvPicPr>
            <a:picLocks noChangeAspect="1"/>
          </p:cNvPicPr>
          <p:nvPr/>
        </p:nvPicPr>
        <p:blipFill>
          <a:blip r:embed="rId4"/>
          <a:stretch>
            <a:fillRect/>
          </a:stretch>
        </p:blipFill>
        <p:spPr>
          <a:xfrm>
            <a:off x="6392152" y="4901258"/>
            <a:ext cx="279272" cy="279272"/>
          </a:xfrm>
          <a:prstGeom prst="rect">
            <a:avLst/>
          </a:prstGeom>
          <a:effectLst>
            <a:outerShdw blurRad="50800" dist="50800" dir="5400000" algn="ctr" rotWithShape="0">
              <a:srgbClr val="000000"/>
            </a:outerShdw>
          </a:effectLst>
        </p:spPr>
      </p:pic>
      <p:pic>
        <p:nvPicPr>
          <p:cNvPr id="58" name="図 57">
            <a:extLst>
              <a:ext uri="{FF2B5EF4-FFF2-40B4-BE49-F238E27FC236}">
                <a16:creationId xmlns:a16="http://schemas.microsoft.com/office/drawing/2014/main" id="{AE9D6288-569F-D841-A818-132918455DD9}"/>
              </a:ext>
            </a:extLst>
          </p:cNvPr>
          <p:cNvPicPr>
            <a:picLocks noChangeAspect="1"/>
          </p:cNvPicPr>
          <p:nvPr/>
        </p:nvPicPr>
        <p:blipFill>
          <a:blip r:embed="rId3"/>
          <a:stretch>
            <a:fillRect/>
          </a:stretch>
        </p:blipFill>
        <p:spPr>
          <a:xfrm>
            <a:off x="7193958" y="4901258"/>
            <a:ext cx="279272" cy="279272"/>
          </a:xfrm>
          <a:prstGeom prst="rect">
            <a:avLst/>
          </a:prstGeom>
        </p:spPr>
      </p:pic>
      <p:sp>
        <p:nvSpPr>
          <p:cNvPr id="48" name="円柱 47">
            <a:extLst>
              <a:ext uri="{FF2B5EF4-FFF2-40B4-BE49-F238E27FC236}">
                <a16:creationId xmlns:a16="http://schemas.microsoft.com/office/drawing/2014/main" id="{3C78582B-7241-C640-B754-C72FBDF7CD58}"/>
              </a:ext>
            </a:extLst>
          </p:cNvPr>
          <p:cNvSpPr/>
          <p:nvPr/>
        </p:nvSpPr>
        <p:spPr>
          <a:xfrm rot="16200000">
            <a:off x="6248517" y="4166638"/>
            <a:ext cx="345254" cy="1748512"/>
          </a:xfrm>
          <a:prstGeom prst="can">
            <a:avLst>
              <a:gd name="adj" fmla="val 39261"/>
            </a:avLst>
          </a:prstGeom>
          <a:solidFill>
            <a:schemeClr val="tx1">
              <a:lumMod val="50000"/>
              <a:lumOff val="50000"/>
              <a:alpha val="10000"/>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lumMod val="50000"/>
                </a:schemeClr>
              </a:solidFill>
              <a:latin typeface="ＭＳ Ｐゴシック"/>
              <a:ea typeface="ＭＳ Ｐゴシック"/>
              <a:cs typeface="ＭＳ Ｐゴシック"/>
            </a:endParaRPr>
          </a:p>
        </p:txBody>
      </p:sp>
      <p:sp>
        <p:nvSpPr>
          <p:cNvPr id="59" name="テキスト ボックス 58">
            <a:extLst>
              <a:ext uri="{FF2B5EF4-FFF2-40B4-BE49-F238E27FC236}">
                <a16:creationId xmlns:a16="http://schemas.microsoft.com/office/drawing/2014/main" id="{59C83828-977F-CB46-BA84-1E0F3C466AE1}"/>
              </a:ext>
            </a:extLst>
          </p:cNvPr>
          <p:cNvSpPr txBox="1"/>
          <p:nvPr/>
        </p:nvSpPr>
        <p:spPr>
          <a:xfrm>
            <a:off x="4638939" y="5379687"/>
            <a:ext cx="3570208"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光子ひとつひとつにデータを載せて暗号鍵を送る</a:t>
            </a:r>
          </a:p>
        </p:txBody>
      </p:sp>
      <p:sp>
        <p:nvSpPr>
          <p:cNvPr id="60" name="正方形/長方形 59">
            <a:extLst>
              <a:ext uri="{FF2B5EF4-FFF2-40B4-BE49-F238E27FC236}">
                <a16:creationId xmlns:a16="http://schemas.microsoft.com/office/drawing/2014/main" id="{41721432-82B0-DD44-B515-7C44872BABE6}"/>
              </a:ext>
            </a:extLst>
          </p:cNvPr>
          <p:cNvSpPr/>
          <p:nvPr/>
        </p:nvSpPr>
        <p:spPr>
          <a:xfrm>
            <a:off x="5815850" y="4447890"/>
            <a:ext cx="1210588" cy="338554"/>
          </a:xfrm>
          <a:prstGeom prst="rect">
            <a:avLst/>
          </a:prstGeom>
        </p:spPr>
        <p:txBody>
          <a:bodyPr wrap="none">
            <a:spAutoFit/>
          </a:bodyPr>
          <a:lstStyle/>
          <a:p>
            <a:pPr algn="ctr"/>
            <a:r>
              <a:rPr lang="ja-JP" altLang="en-US" sz="1600">
                <a:solidFill>
                  <a:srgbClr val="333333"/>
                </a:solidFill>
                <a:latin typeface="Meiryo" panose="020B0604030504040204" pitchFamily="34" charset="-128"/>
                <a:ea typeface="Meiryo" panose="020B0604030504040204" pitchFamily="34" charset="-128"/>
              </a:rPr>
              <a:t>量子鍵配送</a:t>
            </a:r>
            <a:endParaRPr lang="ja-JP" altLang="en-US" sz="1600"/>
          </a:p>
        </p:txBody>
      </p:sp>
    </p:spTree>
    <p:extLst>
      <p:ext uri="{BB962C8B-B14F-4D97-AF65-F5344CB8AC3E}">
        <p14:creationId xmlns:p14="http://schemas.microsoft.com/office/powerpoint/2010/main" val="32043445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effectLst/>
                <a:latin typeface="Meiryo" panose="020B0604030504040204" pitchFamily="34" charset="-128"/>
                <a:ea typeface="Meiryo" panose="020B0604030504040204" pitchFamily="34" charset="-128"/>
                <a:cs typeface="Arial"/>
              </a:rPr>
              <a:t>補足資料</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sz="2400">
                <a:solidFill>
                  <a:srgbClr val="FFFFFF"/>
                </a:solidFill>
                <a:latin typeface="Meiryo" panose="020B0604030504040204" pitchFamily="34" charset="-128"/>
                <a:ea typeface="Meiryo" panose="020B0604030504040204" pitchFamily="34" charset="-128"/>
                <a:cs typeface="Arial"/>
              </a:rPr>
              <a:t>量子アニーリングマシン</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37592837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p:cNvSpPr/>
          <p:nvPr/>
        </p:nvSpPr>
        <p:spPr>
          <a:xfrm>
            <a:off x="418370" y="4928159"/>
            <a:ext cx="8034228" cy="1236223"/>
          </a:xfrm>
          <a:prstGeom prst="rect">
            <a:avLst/>
          </a:prstGeom>
          <a:solidFill>
            <a:srgbClr val="0432FF">
              <a:alpha val="6156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量子アニーリング・コンピューター／</a:t>
            </a:r>
            <a:r>
              <a:rPr kumimoji="1" lang="en-US" altLang="ja-JP" dirty="0"/>
              <a:t>D-Wave</a:t>
            </a:r>
            <a:r>
              <a:rPr kumimoji="1" lang="ja-JP" altLang="en-US" dirty="0"/>
              <a:t>とは</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68</a:t>
            </a:fld>
            <a:endParaRPr kumimoji="1" lang="ja-JP" altLang="en-US"/>
          </a:p>
        </p:txBody>
      </p:sp>
      <p:sp>
        <p:nvSpPr>
          <p:cNvPr id="6" name="ホームベース 5"/>
          <p:cNvSpPr/>
          <p:nvPr/>
        </p:nvSpPr>
        <p:spPr>
          <a:xfrm>
            <a:off x="5576078" y="2060848"/>
            <a:ext cx="2876519" cy="504056"/>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charset="-128"/>
                <a:ea typeface="Meiryo" charset="-128"/>
                <a:cs typeface="Meiryo" charset="-128"/>
              </a:rPr>
              <a:t>D-Wave</a:t>
            </a:r>
            <a:endParaRPr kumimoji="1" lang="ja-JP" altLang="en-US" sz="2000" dirty="0">
              <a:solidFill>
                <a:srgbClr val="FFFFFF"/>
              </a:solidFill>
              <a:latin typeface="Meiryo" charset="-128"/>
              <a:ea typeface="Meiryo" charset="-128"/>
              <a:cs typeface="Meiryo" charset="-128"/>
            </a:endParaRPr>
          </a:p>
        </p:txBody>
      </p:sp>
      <p:sp>
        <p:nvSpPr>
          <p:cNvPr id="7" name="ホームベース 6"/>
          <p:cNvSpPr/>
          <p:nvPr/>
        </p:nvSpPr>
        <p:spPr>
          <a:xfrm>
            <a:off x="418369" y="2062282"/>
            <a:ext cx="5184824" cy="504056"/>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古典コンピュータ</a:t>
            </a:r>
          </a:p>
        </p:txBody>
      </p:sp>
      <p:sp>
        <p:nvSpPr>
          <p:cNvPr id="8" name="正方形/長方形 7"/>
          <p:cNvSpPr/>
          <p:nvPr/>
        </p:nvSpPr>
        <p:spPr>
          <a:xfrm>
            <a:off x="3010781" y="2708919"/>
            <a:ext cx="2363271" cy="830997"/>
          </a:xfrm>
          <a:prstGeom prst="rect">
            <a:avLst/>
          </a:prstGeom>
        </p:spPr>
        <p:txBody>
          <a:bodyPr wrap="square">
            <a:spAutoFit/>
          </a:bodyPr>
          <a:lstStyle/>
          <a:p>
            <a:r>
              <a:rPr lang="ja-JP" altLang="en-US" sz="1200">
                <a:solidFill>
                  <a:schemeClr val="accent6">
                    <a:lumMod val="50000"/>
                  </a:schemeClr>
                </a:solidFill>
                <a:latin typeface="Meiryo" charset="-128"/>
                <a:ea typeface="Meiryo" charset="-128"/>
                <a:cs typeface="Meiryo" charset="-128"/>
              </a:rPr>
              <a:t>「</a:t>
            </a:r>
            <a:r>
              <a:rPr lang="ja-JP" altLang="en-US" sz="1200" dirty="0">
                <a:solidFill>
                  <a:schemeClr val="accent6">
                    <a:lumMod val="50000"/>
                  </a:schemeClr>
                </a:solidFill>
                <a:latin typeface="Meiryo" charset="-128"/>
                <a:ea typeface="Meiryo" charset="-128"/>
                <a:cs typeface="Meiryo" charset="-128"/>
              </a:rPr>
              <a:t>量子力学の焼きなまし」をアルゴリズムに借用した方が、組み合わせ最適化問題の厳密解を、より高い確率で得られる</a:t>
            </a:r>
          </a:p>
        </p:txBody>
      </p:sp>
      <p:sp>
        <p:nvSpPr>
          <p:cNvPr id="9" name="正方形/長方形 8"/>
          <p:cNvSpPr/>
          <p:nvPr/>
        </p:nvSpPr>
        <p:spPr>
          <a:xfrm>
            <a:off x="382220" y="2708920"/>
            <a:ext cx="2363271" cy="830997"/>
          </a:xfrm>
          <a:prstGeom prst="rect">
            <a:avLst/>
          </a:prstGeom>
        </p:spPr>
        <p:txBody>
          <a:bodyPr wrap="square">
            <a:spAutoFit/>
          </a:bodyPr>
          <a:lstStyle/>
          <a:p>
            <a:r>
              <a:rPr lang="ja-JP" altLang="en-US" sz="1200" dirty="0">
                <a:solidFill>
                  <a:schemeClr val="accent6">
                    <a:lumMod val="50000"/>
                  </a:schemeClr>
                </a:solidFill>
                <a:latin typeface="Meiryo" charset="-128"/>
                <a:ea typeface="Meiryo" charset="-128"/>
                <a:cs typeface="Meiryo" charset="-128"/>
              </a:rPr>
              <a:t>「古典力学（ニュートン力学）の焼きなまし」をアルゴリズムに借用し、組み合わせ最適化問題を効率よく説く方法を考案</a:t>
            </a:r>
          </a:p>
        </p:txBody>
      </p:sp>
      <p:sp>
        <p:nvSpPr>
          <p:cNvPr id="10" name="正方形/長方形 9"/>
          <p:cNvSpPr/>
          <p:nvPr/>
        </p:nvSpPr>
        <p:spPr>
          <a:xfrm>
            <a:off x="418369" y="3934096"/>
            <a:ext cx="2327121" cy="430887"/>
          </a:xfrm>
          <a:prstGeom prst="rect">
            <a:avLst/>
          </a:prstGeom>
          <a:solidFill>
            <a:schemeClr val="accent6">
              <a:lumMod val="50000"/>
            </a:schemeClr>
          </a:solidFill>
          <a:effectLst>
            <a:outerShdw blurRad="50800" dist="38100" dir="2700000" algn="tl" rotWithShape="0">
              <a:prstClr val="black">
                <a:alpha val="40000"/>
              </a:prstClr>
            </a:outerShdw>
          </a:effectLst>
        </p:spPr>
        <p:txBody>
          <a:bodyPr wrap="square">
            <a:noAutofit/>
          </a:bodyPr>
          <a:lstStyle/>
          <a:p>
            <a:pPr algn="ctr"/>
            <a:r>
              <a:rPr lang="ja-JP" altLang="en-US" sz="1100" dirty="0">
                <a:solidFill>
                  <a:schemeClr val="bg1"/>
                </a:solidFill>
                <a:latin typeface="Meiryo" charset="-128"/>
                <a:ea typeface="Meiryo" charset="-128"/>
                <a:cs typeface="Meiryo" charset="-128"/>
              </a:rPr>
              <a:t>シミュレーテッド</a:t>
            </a:r>
            <a:endParaRPr lang="en-US" altLang="ja-JP" sz="1100" dirty="0">
              <a:solidFill>
                <a:schemeClr val="bg1"/>
              </a:solidFill>
              <a:latin typeface="Meiryo" charset="-128"/>
              <a:ea typeface="Meiryo" charset="-128"/>
              <a:cs typeface="Meiryo" charset="-128"/>
            </a:endParaRPr>
          </a:p>
          <a:p>
            <a:pPr algn="ctr"/>
            <a:r>
              <a:rPr lang="ja-JP" altLang="en-US" sz="1100" dirty="0">
                <a:solidFill>
                  <a:schemeClr val="bg1"/>
                </a:solidFill>
                <a:latin typeface="Meiryo" charset="-128"/>
                <a:ea typeface="Meiryo" charset="-128"/>
                <a:cs typeface="Meiryo" charset="-128"/>
              </a:rPr>
              <a:t>アニーリング</a:t>
            </a:r>
          </a:p>
        </p:txBody>
      </p:sp>
      <p:sp>
        <p:nvSpPr>
          <p:cNvPr id="11" name="正方形/長方形 10"/>
          <p:cNvSpPr/>
          <p:nvPr/>
        </p:nvSpPr>
        <p:spPr>
          <a:xfrm>
            <a:off x="3010781" y="3934096"/>
            <a:ext cx="2363271" cy="430887"/>
          </a:xfrm>
          <a:prstGeom prst="rect">
            <a:avLst/>
          </a:prstGeom>
          <a:solidFill>
            <a:schemeClr val="accent6">
              <a:lumMod val="50000"/>
            </a:schemeClr>
          </a:solidFill>
          <a:effectLst>
            <a:outerShdw blurRad="50800" dist="38100" dir="2700000" algn="tl" rotWithShape="0">
              <a:prstClr val="black">
                <a:alpha val="40000"/>
              </a:prstClr>
            </a:outerShdw>
          </a:effectLst>
        </p:spPr>
        <p:txBody>
          <a:bodyPr wrap="square" anchor="ctr">
            <a:noAutofit/>
          </a:bodyPr>
          <a:lstStyle/>
          <a:p>
            <a:pPr algn="ctr"/>
            <a:r>
              <a:rPr lang="ja-JP" altLang="en-US" sz="1400" dirty="0">
                <a:solidFill>
                  <a:schemeClr val="bg1"/>
                </a:solidFill>
                <a:latin typeface="Meiryo" charset="-128"/>
                <a:ea typeface="Meiryo" charset="-128"/>
                <a:cs typeface="Meiryo" charset="-128"/>
              </a:rPr>
              <a:t>量子アニーリング</a:t>
            </a:r>
          </a:p>
        </p:txBody>
      </p:sp>
      <p:sp>
        <p:nvSpPr>
          <p:cNvPr id="12" name="正方形/長方形 11"/>
          <p:cNvSpPr/>
          <p:nvPr/>
        </p:nvSpPr>
        <p:spPr>
          <a:xfrm>
            <a:off x="5773797" y="2708919"/>
            <a:ext cx="2363271" cy="830997"/>
          </a:xfrm>
          <a:prstGeom prst="rect">
            <a:avLst/>
          </a:prstGeom>
        </p:spPr>
        <p:txBody>
          <a:bodyPr wrap="square">
            <a:spAutoFit/>
          </a:bodyPr>
          <a:lstStyle/>
          <a:p>
            <a:r>
              <a:rPr lang="ja-JP" altLang="en-US" sz="1200" dirty="0">
                <a:solidFill>
                  <a:srgbClr val="0432FF"/>
                </a:solidFill>
                <a:latin typeface="Meiryo" charset="-128"/>
                <a:ea typeface="Meiryo" charset="-128"/>
                <a:cs typeface="Meiryo" charset="-128"/>
              </a:rPr>
              <a:t>量子力学の焼きなまし現象が実際に発生する実験装置を開発、組み合わせ最適化問題の厳密解（または近似解）を高速で得る</a:t>
            </a:r>
          </a:p>
        </p:txBody>
      </p:sp>
      <p:sp>
        <p:nvSpPr>
          <p:cNvPr id="13" name="正方形/長方形 12"/>
          <p:cNvSpPr/>
          <p:nvPr/>
        </p:nvSpPr>
        <p:spPr>
          <a:xfrm>
            <a:off x="382219" y="3540880"/>
            <a:ext cx="2363271" cy="338554"/>
          </a:xfrm>
          <a:prstGeom prst="rect">
            <a:avLst/>
          </a:prstGeom>
        </p:spPr>
        <p:txBody>
          <a:bodyPr wrap="square">
            <a:spAutoFit/>
          </a:bodyPr>
          <a:lstStyle/>
          <a:p>
            <a:r>
              <a:rPr lang="ja-JP" altLang="en-US" sz="800" dirty="0">
                <a:solidFill>
                  <a:schemeClr val="accent6">
                    <a:lumMod val="50000"/>
                  </a:schemeClr>
                </a:solidFill>
                <a:latin typeface="Meiryo" charset="-128"/>
                <a:ea typeface="Meiryo" charset="-128"/>
                <a:cs typeface="Meiryo" charset="-128"/>
              </a:rPr>
              <a:t>S. Kirkpatrick、C. D. Gelatt、M. P. Vecchiが</a:t>
            </a:r>
            <a:endParaRPr lang="en-US" altLang="ja-JP" sz="8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1983年に考案</a:t>
            </a:r>
          </a:p>
        </p:txBody>
      </p:sp>
      <p:sp>
        <p:nvSpPr>
          <p:cNvPr id="14" name="正方形/長方形 13"/>
          <p:cNvSpPr/>
          <p:nvPr/>
        </p:nvSpPr>
        <p:spPr>
          <a:xfrm>
            <a:off x="3010781" y="3514654"/>
            <a:ext cx="2363271" cy="338554"/>
          </a:xfrm>
          <a:prstGeom prst="rect">
            <a:avLst/>
          </a:prstGeom>
        </p:spPr>
        <p:txBody>
          <a:bodyPr wrap="square">
            <a:spAutoFit/>
          </a:bodyPr>
          <a:lstStyle/>
          <a:p>
            <a:r>
              <a:rPr lang="ja-JP" altLang="en-US" sz="800" dirty="0">
                <a:solidFill>
                  <a:schemeClr val="accent6">
                    <a:lumMod val="50000"/>
                  </a:schemeClr>
                </a:solidFill>
                <a:latin typeface="Meiryo" charset="-128"/>
                <a:ea typeface="Meiryo" charset="-128"/>
                <a:cs typeface="Meiryo" charset="-128"/>
              </a:rPr>
              <a:t>東京工業大学の西脇稔秀と門脇正史が</a:t>
            </a:r>
            <a:endParaRPr lang="en-US" altLang="ja-JP" sz="8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19</a:t>
            </a:r>
            <a:r>
              <a:rPr lang="en-US" altLang="ja-JP" sz="800" dirty="0">
                <a:solidFill>
                  <a:schemeClr val="accent6">
                    <a:lumMod val="50000"/>
                  </a:schemeClr>
                </a:solidFill>
                <a:latin typeface="Meiryo" charset="-128"/>
                <a:ea typeface="Meiryo" charset="-128"/>
                <a:cs typeface="Meiryo" charset="-128"/>
              </a:rPr>
              <a:t>98</a:t>
            </a:r>
            <a:r>
              <a:rPr lang="ja-JP" altLang="en-US" sz="800" dirty="0">
                <a:solidFill>
                  <a:schemeClr val="accent6">
                    <a:lumMod val="50000"/>
                  </a:schemeClr>
                </a:solidFill>
                <a:latin typeface="Meiryo" charset="-128"/>
                <a:ea typeface="Meiryo" charset="-128"/>
                <a:cs typeface="Meiryo" charset="-128"/>
              </a:rPr>
              <a:t>年に考案</a:t>
            </a:r>
          </a:p>
        </p:txBody>
      </p:sp>
      <p:sp>
        <p:nvSpPr>
          <p:cNvPr id="15" name="正方形/長方形 14"/>
          <p:cNvSpPr/>
          <p:nvPr/>
        </p:nvSpPr>
        <p:spPr>
          <a:xfrm>
            <a:off x="5773796" y="3540880"/>
            <a:ext cx="2363271" cy="338554"/>
          </a:xfrm>
          <a:prstGeom prst="rect">
            <a:avLst/>
          </a:prstGeom>
        </p:spPr>
        <p:txBody>
          <a:bodyPr wrap="square">
            <a:spAutoFit/>
          </a:bodyPr>
          <a:lstStyle/>
          <a:p>
            <a:r>
              <a:rPr lang="ja-JP" altLang="en-US" sz="800" dirty="0">
                <a:solidFill>
                  <a:srgbClr val="0432FF"/>
                </a:solidFill>
                <a:latin typeface="Meiryo" charset="-128"/>
                <a:ea typeface="Meiryo" charset="-128"/>
                <a:cs typeface="Meiryo" charset="-128"/>
              </a:rPr>
              <a:t>カナダ・</a:t>
            </a:r>
            <a:r>
              <a:rPr lang="en-US" altLang="ja-JP" sz="800" dirty="0">
                <a:solidFill>
                  <a:srgbClr val="0432FF"/>
                </a:solidFill>
                <a:latin typeface="Meiryo" charset="-128"/>
                <a:ea typeface="Meiryo" charset="-128"/>
                <a:cs typeface="Meiryo" charset="-128"/>
              </a:rPr>
              <a:t>D-Wave Systems</a:t>
            </a:r>
            <a:r>
              <a:rPr lang="ja-JP" altLang="en-US" sz="800" dirty="0">
                <a:solidFill>
                  <a:srgbClr val="0432FF"/>
                </a:solidFill>
                <a:latin typeface="Meiryo" charset="-128"/>
                <a:ea typeface="Meiryo" charset="-128"/>
                <a:cs typeface="Meiryo" charset="-128"/>
              </a:rPr>
              <a:t>の</a:t>
            </a:r>
            <a:r>
              <a:rPr lang="en-US" altLang="ja-JP" sz="800" dirty="0">
                <a:solidFill>
                  <a:srgbClr val="0432FF"/>
                </a:solidFill>
                <a:latin typeface="Meiryo" charset="-128"/>
                <a:ea typeface="Meiryo" charset="-128"/>
                <a:cs typeface="Meiryo" charset="-128"/>
              </a:rPr>
              <a:t>Geordie Rose</a:t>
            </a:r>
            <a:r>
              <a:rPr lang="ja-JP" altLang="en-US" sz="800" dirty="0">
                <a:solidFill>
                  <a:srgbClr val="0432FF"/>
                </a:solidFill>
                <a:latin typeface="Meiryo" charset="-128"/>
                <a:ea typeface="Meiryo" charset="-128"/>
                <a:cs typeface="Meiryo" charset="-128"/>
              </a:rPr>
              <a:t>が</a:t>
            </a:r>
            <a:endParaRPr lang="en-US" altLang="ja-JP" sz="800" dirty="0">
              <a:solidFill>
                <a:srgbClr val="0432FF"/>
              </a:solidFill>
              <a:latin typeface="Meiryo" charset="-128"/>
              <a:ea typeface="Meiryo" charset="-128"/>
              <a:cs typeface="Meiryo" charset="-128"/>
            </a:endParaRPr>
          </a:p>
          <a:p>
            <a:r>
              <a:rPr lang="ja-JP" altLang="en-US" sz="800" dirty="0">
                <a:solidFill>
                  <a:srgbClr val="0432FF"/>
                </a:solidFill>
                <a:latin typeface="Meiryo" charset="-128"/>
                <a:ea typeface="Meiryo" charset="-128"/>
                <a:cs typeface="Meiryo" charset="-128"/>
              </a:rPr>
              <a:t>19</a:t>
            </a:r>
            <a:r>
              <a:rPr lang="en-US" altLang="ja-JP" sz="800" dirty="0">
                <a:solidFill>
                  <a:srgbClr val="0432FF"/>
                </a:solidFill>
                <a:latin typeface="Meiryo" charset="-128"/>
                <a:ea typeface="Meiryo" charset="-128"/>
                <a:cs typeface="Meiryo" charset="-128"/>
              </a:rPr>
              <a:t>98</a:t>
            </a:r>
            <a:r>
              <a:rPr lang="ja-JP" altLang="en-US" sz="800" dirty="0">
                <a:solidFill>
                  <a:srgbClr val="0432FF"/>
                </a:solidFill>
                <a:latin typeface="Meiryo" charset="-128"/>
                <a:ea typeface="Meiryo" charset="-128"/>
                <a:cs typeface="Meiryo" charset="-128"/>
              </a:rPr>
              <a:t>年に製品化</a:t>
            </a:r>
          </a:p>
        </p:txBody>
      </p:sp>
      <p:sp>
        <p:nvSpPr>
          <p:cNvPr id="16" name="正方形/長方形 15"/>
          <p:cNvSpPr/>
          <p:nvPr/>
        </p:nvSpPr>
        <p:spPr>
          <a:xfrm>
            <a:off x="5576078" y="3933056"/>
            <a:ext cx="2876519" cy="431927"/>
          </a:xfrm>
          <a:prstGeom prst="rect">
            <a:avLst/>
          </a:prstGeom>
          <a:solidFill>
            <a:srgbClr val="0432FF"/>
          </a:solidFill>
          <a:effectLst>
            <a:outerShdw blurRad="50800" dist="38100" dir="2700000" algn="tl" rotWithShape="0">
              <a:prstClr val="black">
                <a:alpha val="40000"/>
              </a:prstClr>
            </a:outerShdw>
          </a:effectLst>
        </p:spPr>
        <p:txBody>
          <a:bodyPr wrap="square" anchor="ctr">
            <a:noAutofit/>
          </a:bodyPr>
          <a:lstStyle/>
          <a:p>
            <a:pPr algn="ctr"/>
            <a:r>
              <a:rPr lang="ja-JP" altLang="en-US" sz="1400" dirty="0">
                <a:solidFill>
                  <a:schemeClr val="bg1"/>
                </a:solidFill>
                <a:latin typeface="Meiryo" charset="-128"/>
                <a:ea typeface="Meiryo" charset="-128"/>
                <a:cs typeface="Meiryo" charset="-128"/>
              </a:rPr>
              <a:t>量子アニーリング</a:t>
            </a:r>
          </a:p>
        </p:txBody>
      </p:sp>
      <p:sp>
        <p:nvSpPr>
          <p:cNvPr id="17" name="正方形/長方形 16"/>
          <p:cNvSpPr/>
          <p:nvPr/>
        </p:nvSpPr>
        <p:spPr>
          <a:xfrm>
            <a:off x="418369" y="4399135"/>
            <a:ext cx="4955683" cy="307777"/>
          </a:xfrm>
          <a:prstGeom prst="rect">
            <a:avLst/>
          </a:prstGeom>
          <a:solidFill>
            <a:schemeClr val="accent6">
              <a:lumMod val="50000"/>
            </a:schemeClr>
          </a:solidFill>
          <a:effectLst>
            <a:outerShdw blurRad="50800" dist="38100" dir="2700000" algn="tl" rotWithShape="0">
              <a:prstClr val="black">
                <a:alpha val="40000"/>
              </a:prstClr>
            </a:outerShdw>
          </a:effectLst>
        </p:spPr>
        <p:txBody>
          <a:bodyPr wrap="square">
            <a:noAutofit/>
          </a:bodyPr>
          <a:lstStyle/>
          <a:p>
            <a:pPr algn="ctr"/>
            <a:r>
              <a:rPr lang="ja-JP" altLang="en-US" sz="1400">
                <a:solidFill>
                  <a:schemeClr val="bg1"/>
                </a:solidFill>
                <a:latin typeface="Meiryo" charset="-128"/>
                <a:ea typeface="Meiryo" charset="-128"/>
                <a:cs typeface="Meiryo" charset="-128"/>
              </a:rPr>
              <a:t>シミュレーション</a:t>
            </a:r>
            <a:endParaRPr lang="ja-JP" altLang="en-US" sz="1400" dirty="0">
              <a:solidFill>
                <a:schemeClr val="bg1"/>
              </a:solidFill>
              <a:latin typeface="Meiryo" charset="-128"/>
              <a:ea typeface="Meiryo" charset="-128"/>
              <a:cs typeface="Meiryo" charset="-128"/>
            </a:endParaRPr>
          </a:p>
        </p:txBody>
      </p:sp>
      <p:sp>
        <p:nvSpPr>
          <p:cNvPr id="19" name="正方形/長方形 18"/>
          <p:cNvSpPr/>
          <p:nvPr/>
        </p:nvSpPr>
        <p:spPr>
          <a:xfrm>
            <a:off x="5576079" y="4399133"/>
            <a:ext cx="2876518" cy="307777"/>
          </a:xfrm>
          <a:prstGeom prst="rect">
            <a:avLst/>
          </a:prstGeom>
          <a:solidFill>
            <a:srgbClr val="0432FF"/>
          </a:solidFill>
          <a:effectLst>
            <a:outerShdw blurRad="50800" dist="38100" dir="2700000" algn="tl" rotWithShape="0">
              <a:prstClr val="black">
                <a:alpha val="40000"/>
              </a:prstClr>
            </a:outerShdw>
          </a:effectLst>
        </p:spPr>
        <p:txBody>
          <a:bodyPr wrap="square">
            <a:noAutofit/>
          </a:bodyPr>
          <a:lstStyle/>
          <a:p>
            <a:pPr algn="ctr"/>
            <a:r>
              <a:rPr lang="ja-JP" altLang="en-US" sz="1400" dirty="0">
                <a:solidFill>
                  <a:schemeClr val="bg1"/>
                </a:solidFill>
                <a:latin typeface="Meiryo" charset="-128"/>
                <a:ea typeface="Meiryo" charset="-128"/>
                <a:cs typeface="Meiryo" charset="-128"/>
              </a:rPr>
              <a:t>物理実験装置</a:t>
            </a:r>
          </a:p>
        </p:txBody>
      </p:sp>
      <p:pic>
        <p:nvPicPr>
          <p:cNvPr id="20" name="図 1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09945" y="1246929"/>
            <a:ext cx="934823" cy="622082"/>
          </a:xfrm>
          <a:prstGeom prst="rect">
            <a:avLst/>
          </a:prstGeom>
        </p:spPr>
      </p:pic>
      <p:pic>
        <p:nvPicPr>
          <p:cNvPr id="21" name="図 20"/>
          <p:cNvPicPr>
            <a:picLocks noChangeAspect="1"/>
          </p:cNvPicPr>
          <p:nvPr/>
        </p:nvPicPr>
        <p:blipFill>
          <a:blip r:embed="rId3">
            <a:clrChange>
              <a:clrFrom>
                <a:srgbClr val="FFFFFF"/>
              </a:clrFrom>
              <a:clrTo>
                <a:srgbClr val="FFFFFF">
                  <a:alpha val="0"/>
                </a:srgbClr>
              </a:clrTo>
            </a:clrChange>
          </a:blip>
          <a:stretch>
            <a:fillRect/>
          </a:stretch>
        </p:blipFill>
        <p:spPr>
          <a:xfrm>
            <a:off x="5276910" y="1202695"/>
            <a:ext cx="1255901" cy="703305"/>
          </a:xfrm>
          <a:prstGeom prst="rect">
            <a:avLst/>
          </a:prstGeom>
        </p:spPr>
      </p:pic>
      <p:pic>
        <p:nvPicPr>
          <p:cNvPr id="22" name="図 2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18057" y="1246900"/>
            <a:ext cx="1060782" cy="614894"/>
          </a:xfrm>
          <a:prstGeom prst="rect">
            <a:avLst/>
          </a:prstGeom>
        </p:spPr>
      </p:pic>
      <p:pic>
        <p:nvPicPr>
          <p:cNvPr id="23" name="図 2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78990" y="1262355"/>
            <a:ext cx="825162" cy="618075"/>
          </a:xfrm>
          <a:prstGeom prst="rect">
            <a:avLst/>
          </a:prstGeom>
        </p:spPr>
      </p:pic>
      <p:pic>
        <p:nvPicPr>
          <p:cNvPr id="24" name="図 2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85337" y="1246900"/>
            <a:ext cx="967954" cy="645303"/>
          </a:xfrm>
          <a:prstGeom prst="rect">
            <a:avLst/>
          </a:prstGeom>
        </p:spPr>
      </p:pic>
      <p:pic>
        <p:nvPicPr>
          <p:cNvPr id="25" name="図 2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79608" y="1262355"/>
            <a:ext cx="780030" cy="618075"/>
          </a:xfrm>
          <a:prstGeom prst="rect">
            <a:avLst/>
          </a:prstGeom>
        </p:spPr>
      </p:pic>
      <p:sp>
        <p:nvSpPr>
          <p:cNvPr id="27" name="テキスト ボックス 26"/>
          <p:cNvSpPr txBox="1"/>
          <p:nvPr/>
        </p:nvSpPr>
        <p:spPr>
          <a:xfrm>
            <a:off x="5693549" y="5098496"/>
            <a:ext cx="1261884" cy="276999"/>
          </a:xfrm>
          <a:prstGeom prst="rect">
            <a:avLst/>
          </a:prstGeom>
          <a:noFill/>
        </p:spPr>
        <p:txBody>
          <a:bodyPr wrap="none" rtlCol="0">
            <a:spAutoFit/>
          </a:bodyPr>
          <a:lstStyle/>
          <a:p>
            <a:r>
              <a:rPr kumimoji="1" lang="ja-JP" altLang="en-US" sz="1200">
                <a:solidFill>
                  <a:schemeClr val="bg1"/>
                </a:solidFill>
                <a:latin typeface="Meiryo" charset="-128"/>
                <a:ea typeface="Meiryo" charset="-128"/>
                <a:cs typeface="Meiryo" charset="-128"/>
              </a:rPr>
              <a:t>周波数割り当て</a:t>
            </a:r>
            <a:endParaRPr kumimoji="1" lang="ja-JP" altLang="en-US" sz="1200" dirty="0">
              <a:solidFill>
                <a:schemeClr val="bg1"/>
              </a:solidFill>
              <a:latin typeface="Meiryo" charset="-128"/>
              <a:ea typeface="Meiryo" charset="-128"/>
              <a:cs typeface="Meiryo" charset="-128"/>
            </a:endParaRPr>
          </a:p>
        </p:txBody>
      </p:sp>
      <p:sp>
        <p:nvSpPr>
          <p:cNvPr id="28" name="テキスト ボックス 27"/>
          <p:cNvSpPr txBox="1"/>
          <p:nvPr/>
        </p:nvSpPr>
        <p:spPr>
          <a:xfrm>
            <a:off x="710757" y="5428242"/>
            <a:ext cx="954107" cy="276999"/>
          </a:xfrm>
          <a:prstGeom prst="rect">
            <a:avLst/>
          </a:prstGeom>
          <a:noFill/>
        </p:spPr>
        <p:txBody>
          <a:bodyPr wrap="none" rtlCol="0">
            <a:spAutoFit/>
          </a:bodyPr>
          <a:lstStyle/>
          <a:p>
            <a:r>
              <a:rPr kumimoji="1" lang="ja-JP" altLang="en-US" sz="1200">
                <a:solidFill>
                  <a:schemeClr val="bg1"/>
                </a:solidFill>
                <a:latin typeface="Meiryo" charset="-128"/>
                <a:ea typeface="Meiryo" charset="-128"/>
                <a:cs typeface="Meiryo" charset="-128"/>
              </a:rPr>
              <a:t>素因数分解</a:t>
            </a:r>
            <a:endParaRPr kumimoji="1" lang="ja-JP" altLang="en-US" sz="1200" dirty="0">
              <a:solidFill>
                <a:schemeClr val="bg1"/>
              </a:solidFill>
              <a:latin typeface="Meiryo" charset="-128"/>
              <a:ea typeface="Meiryo" charset="-128"/>
              <a:cs typeface="Meiryo" charset="-128"/>
            </a:endParaRPr>
          </a:p>
        </p:txBody>
      </p:sp>
      <p:sp>
        <p:nvSpPr>
          <p:cNvPr id="29" name="テキスト ボックス 28"/>
          <p:cNvSpPr txBox="1"/>
          <p:nvPr/>
        </p:nvSpPr>
        <p:spPr>
          <a:xfrm>
            <a:off x="6137413" y="5738592"/>
            <a:ext cx="1107996"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交通流最適化</a:t>
            </a:r>
          </a:p>
        </p:txBody>
      </p:sp>
      <p:sp>
        <p:nvSpPr>
          <p:cNvPr id="30" name="テキスト ボックス 29"/>
          <p:cNvSpPr txBox="1"/>
          <p:nvPr/>
        </p:nvSpPr>
        <p:spPr>
          <a:xfrm>
            <a:off x="7318057" y="5733282"/>
            <a:ext cx="800219"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与信評価</a:t>
            </a:r>
            <a:endParaRPr kumimoji="1" lang="ja-JP" altLang="en-US" sz="1200" dirty="0">
              <a:solidFill>
                <a:schemeClr val="bg1"/>
              </a:solidFill>
              <a:latin typeface="Meiryo" charset="-128"/>
              <a:ea typeface="Meiryo" charset="-128"/>
              <a:cs typeface="Meiryo" charset="-128"/>
            </a:endParaRPr>
          </a:p>
        </p:txBody>
      </p:sp>
      <p:sp>
        <p:nvSpPr>
          <p:cNvPr id="31" name="テキスト ボックス 30"/>
          <p:cNvSpPr txBox="1"/>
          <p:nvPr/>
        </p:nvSpPr>
        <p:spPr>
          <a:xfrm>
            <a:off x="7318057" y="5393768"/>
            <a:ext cx="800219"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画像認識</a:t>
            </a:r>
            <a:endParaRPr kumimoji="1" lang="ja-JP" altLang="en-US" sz="1200" dirty="0">
              <a:solidFill>
                <a:schemeClr val="bg1"/>
              </a:solidFill>
              <a:latin typeface="Meiryo" charset="-128"/>
              <a:ea typeface="Meiryo" charset="-128"/>
              <a:cs typeface="Meiryo" charset="-128"/>
            </a:endParaRPr>
          </a:p>
        </p:txBody>
      </p:sp>
      <p:sp>
        <p:nvSpPr>
          <p:cNvPr id="32" name="テキスト ボックス 31"/>
          <p:cNvSpPr txBox="1"/>
          <p:nvPr/>
        </p:nvSpPr>
        <p:spPr>
          <a:xfrm>
            <a:off x="7308787" y="5100726"/>
            <a:ext cx="800219" cy="276999"/>
          </a:xfrm>
          <a:prstGeom prst="rect">
            <a:avLst/>
          </a:prstGeom>
          <a:noFill/>
        </p:spPr>
        <p:txBody>
          <a:bodyPr wrap="none" rtlCol="0">
            <a:spAutoFit/>
          </a:bodyPr>
          <a:lstStyle/>
          <a:p>
            <a:r>
              <a:rPr lang="ja-JP" altLang="en-US" sz="1200" dirty="0">
                <a:solidFill>
                  <a:schemeClr val="bg1"/>
                </a:solidFill>
                <a:latin typeface="Meiryo" charset="-128"/>
                <a:ea typeface="Meiryo" charset="-128"/>
                <a:cs typeface="Meiryo" charset="-128"/>
              </a:rPr>
              <a:t>強化学習</a:t>
            </a:r>
            <a:endParaRPr kumimoji="1" lang="ja-JP" altLang="en-US" sz="1200" dirty="0">
              <a:solidFill>
                <a:schemeClr val="bg1"/>
              </a:solidFill>
              <a:latin typeface="Meiryo" charset="-128"/>
              <a:ea typeface="Meiryo" charset="-128"/>
              <a:cs typeface="Meiryo" charset="-128"/>
            </a:endParaRPr>
          </a:p>
        </p:txBody>
      </p:sp>
      <p:sp>
        <p:nvSpPr>
          <p:cNvPr id="33" name="テキスト ボックス 32"/>
          <p:cNvSpPr txBox="1"/>
          <p:nvPr/>
        </p:nvSpPr>
        <p:spPr>
          <a:xfrm>
            <a:off x="1995118" y="5739563"/>
            <a:ext cx="2031325"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為替アービトラージ最適化</a:t>
            </a:r>
            <a:endParaRPr kumimoji="1" lang="ja-JP" altLang="en-US" sz="1200" dirty="0">
              <a:solidFill>
                <a:schemeClr val="bg1"/>
              </a:solidFill>
              <a:latin typeface="Meiryo" charset="-128"/>
              <a:ea typeface="Meiryo" charset="-128"/>
              <a:cs typeface="Meiryo" charset="-128"/>
            </a:endParaRPr>
          </a:p>
        </p:txBody>
      </p:sp>
      <p:sp>
        <p:nvSpPr>
          <p:cNvPr id="34" name="テキスト ボックス 33"/>
          <p:cNvSpPr txBox="1"/>
          <p:nvPr/>
        </p:nvSpPr>
        <p:spPr>
          <a:xfrm>
            <a:off x="4106088" y="5738592"/>
            <a:ext cx="2031325"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投資ポートフォリオ最適化</a:t>
            </a:r>
            <a:endParaRPr kumimoji="1" lang="ja-JP" altLang="en-US" sz="1200" dirty="0">
              <a:solidFill>
                <a:schemeClr val="bg1"/>
              </a:solidFill>
              <a:latin typeface="Meiryo" charset="-128"/>
              <a:ea typeface="Meiryo" charset="-128"/>
              <a:cs typeface="Meiryo" charset="-128"/>
            </a:endParaRPr>
          </a:p>
        </p:txBody>
      </p:sp>
      <p:sp>
        <p:nvSpPr>
          <p:cNvPr id="35" name="テキスト ボックス 34"/>
          <p:cNvSpPr txBox="1"/>
          <p:nvPr/>
        </p:nvSpPr>
        <p:spPr>
          <a:xfrm>
            <a:off x="3410312" y="5118458"/>
            <a:ext cx="2031325" cy="276999"/>
          </a:xfrm>
          <a:prstGeom prst="rect">
            <a:avLst/>
          </a:prstGeom>
          <a:noFill/>
        </p:spPr>
        <p:txBody>
          <a:bodyPr wrap="none" rtlCol="0">
            <a:spAutoFit/>
          </a:bodyPr>
          <a:lstStyle/>
          <a:p>
            <a:r>
              <a:rPr lang="ja-JP" altLang="en-US" sz="1200" dirty="0">
                <a:solidFill>
                  <a:schemeClr val="bg1"/>
                </a:solidFill>
                <a:latin typeface="Meiryo" charset="-128"/>
                <a:ea typeface="Meiryo" charset="-128"/>
                <a:cs typeface="Meiryo" charset="-128"/>
              </a:rPr>
              <a:t>タンパク質折りたたみ問題</a:t>
            </a:r>
            <a:endParaRPr kumimoji="1" lang="ja-JP" altLang="en-US" sz="1200" dirty="0">
              <a:solidFill>
                <a:schemeClr val="bg1"/>
              </a:solidFill>
              <a:latin typeface="Meiryo" charset="-128"/>
              <a:ea typeface="Meiryo" charset="-128"/>
              <a:cs typeface="Meiryo" charset="-128"/>
            </a:endParaRPr>
          </a:p>
        </p:txBody>
      </p:sp>
      <p:sp>
        <p:nvSpPr>
          <p:cNvPr id="36" name="テキスト ボックス 35"/>
          <p:cNvSpPr txBox="1"/>
          <p:nvPr/>
        </p:nvSpPr>
        <p:spPr>
          <a:xfrm>
            <a:off x="710757" y="5096380"/>
            <a:ext cx="1261884"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分子類似性問題</a:t>
            </a:r>
          </a:p>
        </p:txBody>
      </p:sp>
      <p:sp>
        <p:nvSpPr>
          <p:cNvPr id="37" name="テキスト ボックス 36"/>
          <p:cNvSpPr txBox="1"/>
          <p:nvPr/>
        </p:nvSpPr>
        <p:spPr>
          <a:xfrm>
            <a:off x="710757" y="5733282"/>
            <a:ext cx="1107996" cy="276999"/>
          </a:xfrm>
          <a:prstGeom prst="rect">
            <a:avLst/>
          </a:prstGeom>
          <a:noFill/>
        </p:spPr>
        <p:txBody>
          <a:bodyPr wrap="none" rtlCol="0">
            <a:spAutoFit/>
          </a:bodyPr>
          <a:lstStyle/>
          <a:p>
            <a:r>
              <a:rPr kumimoji="1" lang="ja-JP" altLang="en-US" sz="1200">
                <a:solidFill>
                  <a:schemeClr val="bg1"/>
                </a:solidFill>
                <a:latin typeface="Meiryo" charset="-128"/>
                <a:ea typeface="Meiryo" charset="-128"/>
                <a:cs typeface="Meiryo" charset="-128"/>
              </a:rPr>
              <a:t>衛星画像解析</a:t>
            </a:r>
            <a:endParaRPr kumimoji="1" lang="ja-JP" altLang="en-US" sz="1200" dirty="0">
              <a:solidFill>
                <a:schemeClr val="bg1"/>
              </a:solidFill>
              <a:latin typeface="Meiryo" charset="-128"/>
              <a:ea typeface="Meiryo" charset="-128"/>
              <a:cs typeface="Meiryo" charset="-128"/>
            </a:endParaRPr>
          </a:p>
        </p:txBody>
      </p:sp>
      <p:sp>
        <p:nvSpPr>
          <p:cNvPr id="38" name="テキスト ボックス 37"/>
          <p:cNvSpPr txBox="1"/>
          <p:nvPr/>
        </p:nvSpPr>
        <p:spPr>
          <a:xfrm>
            <a:off x="2070665" y="5106037"/>
            <a:ext cx="1261884"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クラスタリング</a:t>
            </a:r>
          </a:p>
        </p:txBody>
      </p:sp>
      <p:sp>
        <p:nvSpPr>
          <p:cNvPr id="40" name="下矢印 39"/>
          <p:cNvSpPr/>
          <p:nvPr/>
        </p:nvSpPr>
        <p:spPr>
          <a:xfrm>
            <a:off x="6510606" y="4755273"/>
            <a:ext cx="991517" cy="264152"/>
          </a:xfrm>
          <a:prstGeom prst="downArrow">
            <a:avLst>
              <a:gd name="adj1" fmla="val 59042"/>
              <a:gd name="adj2" fmla="val 66969"/>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2611908" y="5376801"/>
            <a:ext cx="3647152" cy="369332"/>
          </a:xfrm>
          <a:prstGeom prst="rect">
            <a:avLst/>
          </a:prstGeom>
          <a:noFill/>
        </p:spPr>
        <p:txBody>
          <a:bodyPr wrap="none" rtlCol="0">
            <a:spAutoFit/>
          </a:bodyPr>
          <a:lstStyle/>
          <a:p>
            <a:pPr algn="ctr"/>
            <a:r>
              <a:rPr lang="ja-JP" altLang="en-US" b="1">
                <a:solidFill>
                  <a:schemeClr val="bg1"/>
                </a:solidFill>
                <a:latin typeface="Meiryo" charset="-128"/>
                <a:ea typeface="Meiryo" charset="-128"/>
                <a:cs typeface="Meiryo" charset="-128"/>
              </a:rPr>
              <a:t>検討されているアプリケーション</a:t>
            </a:r>
            <a:endParaRPr kumimoji="1" lang="ja-JP" altLang="en-US"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5507938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四角形吹き出し 213"/>
          <p:cNvSpPr/>
          <p:nvPr/>
        </p:nvSpPr>
        <p:spPr>
          <a:xfrm>
            <a:off x="4828697" y="939680"/>
            <a:ext cx="2279800" cy="411416"/>
          </a:xfrm>
          <a:prstGeom prst="wedgeRectCallout">
            <a:avLst>
              <a:gd name="adj1" fmla="val 30788"/>
              <a:gd name="adj2" fmla="val 144818"/>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四角形吹き出し 8"/>
          <p:cNvSpPr/>
          <p:nvPr/>
        </p:nvSpPr>
        <p:spPr>
          <a:xfrm>
            <a:off x="4828697" y="946574"/>
            <a:ext cx="2279800" cy="411416"/>
          </a:xfrm>
          <a:prstGeom prst="wedgeRectCallout">
            <a:avLst>
              <a:gd name="adj1" fmla="val -28632"/>
              <a:gd name="adj2" fmla="val 128354"/>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正方形/長方形 192"/>
          <p:cNvSpPr/>
          <p:nvPr/>
        </p:nvSpPr>
        <p:spPr>
          <a:xfrm>
            <a:off x="748757" y="5180727"/>
            <a:ext cx="7646486" cy="136815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D-Wave</a:t>
            </a:r>
            <a:r>
              <a:rPr kumimoji="1" lang="ja-JP" altLang="en-US" dirty="0"/>
              <a:t>の計算原理</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69</a:t>
            </a:fld>
            <a:endParaRPr kumimoji="1" lang="ja-JP" altLang="en-US"/>
          </a:p>
        </p:txBody>
      </p:sp>
      <p:grpSp>
        <p:nvGrpSpPr>
          <p:cNvPr id="7" name="図形グループ 6"/>
          <p:cNvGrpSpPr/>
          <p:nvPr/>
        </p:nvGrpSpPr>
        <p:grpSpPr>
          <a:xfrm>
            <a:off x="932602" y="1794091"/>
            <a:ext cx="504056" cy="504056"/>
            <a:chOff x="2295021" y="2564904"/>
            <a:chExt cx="647923" cy="648072"/>
          </a:xfrm>
        </p:grpSpPr>
        <p:sp>
          <p:nvSpPr>
            <p:cNvPr id="4" name="ドーナツ 3"/>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右カーブ矢印 4"/>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カーブ矢印 5"/>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15"/>
          <p:cNvGrpSpPr/>
          <p:nvPr/>
        </p:nvGrpSpPr>
        <p:grpSpPr>
          <a:xfrm>
            <a:off x="1580674" y="1794091"/>
            <a:ext cx="504056" cy="504056"/>
            <a:chOff x="2295021" y="2564904"/>
            <a:chExt cx="647923" cy="648072"/>
          </a:xfrm>
        </p:grpSpPr>
        <p:sp>
          <p:nvSpPr>
            <p:cNvPr id="17" name="ドーナツ 1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カーブ矢印 1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カーブ矢印 18"/>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 name="図形グループ 19"/>
          <p:cNvGrpSpPr/>
          <p:nvPr/>
        </p:nvGrpSpPr>
        <p:grpSpPr>
          <a:xfrm>
            <a:off x="932602" y="3059861"/>
            <a:ext cx="504056" cy="504056"/>
            <a:chOff x="2295021" y="2564904"/>
            <a:chExt cx="647923" cy="648072"/>
          </a:xfrm>
        </p:grpSpPr>
        <p:sp>
          <p:nvSpPr>
            <p:cNvPr id="21" name="ドーナツ 2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カーブ矢印 21"/>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カーブ矢印 2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 name="図形グループ 23"/>
          <p:cNvGrpSpPr/>
          <p:nvPr/>
        </p:nvGrpSpPr>
        <p:grpSpPr>
          <a:xfrm>
            <a:off x="939829" y="2426959"/>
            <a:ext cx="504056" cy="504056"/>
            <a:chOff x="2295021" y="2564904"/>
            <a:chExt cx="647923" cy="648072"/>
          </a:xfrm>
        </p:grpSpPr>
        <p:sp>
          <p:nvSpPr>
            <p:cNvPr id="25" name="ドーナツ 2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右カーブ矢印 25"/>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右カーブ矢印 2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 name="図形グループ 27"/>
          <p:cNvGrpSpPr/>
          <p:nvPr/>
        </p:nvGrpSpPr>
        <p:grpSpPr>
          <a:xfrm>
            <a:off x="1584108" y="2426959"/>
            <a:ext cx="504056" cy="504056"/>
            <a:chOff x="2295021" y="2564904"/>
            <a:chExt cx="647923" cy="648072"/>
          </a:xfrm>
        </p:grpSpPr>
        <p:sp>
          <p:nvSpPr>
            <p:cNvPr id="29" name="ドーナツ 2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右カーブ矢印 2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右カーブ矢印 30"/>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2" name="図形グループ 31"/>
          <p:cNvGrpSpPr/>
          <p:nvPr/>
        </p:nvGrpSpPr>
        <p:grpSpPr>
          <a:xfrm>
            <a:off x="1580674" y="3059861"/>
            <a:ext cx="504056" cy="504056"/>
            <a:chOff x="2295021" y="2564904"/>
            <a:chExt cx="647923" cy="648072"/>
          </a:xfrm>
        </p:grpSpPr>
        <p:sp>
          <p:nvSpPr>
            <p:cNvPr id="33" name="ドーナツ 3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右カーブ矢印 3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右カーブ矢印 3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2224778" y="1794057"/>
            <a:ext cx="504056" cy="504056"/>
            <a:chOff x="2295021" y="2564904"/>
            <a:chExt cx="647923" cy="648072"/>
          </a:xfrm>
        </p:grpSpPr>
        <p:sp>
          <p:nvSpPr>
            <p:cNvPr id="37" name="ドーナツ 3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右カーブ矢印 3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右カーブ矢印 38"/>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 name="図形グループ 39"/>
          <p:cNvGrpSpPr/>
          <p:nvPr/>
        </p:nvGrpSpPr>
        <p:grpSpPr>
          <a:xfrm>
            <a:off x="2228212" y="2426925"/>
            <a:ext cx="504056" cy="504056"/>
            <a:chOff x="2295021" y="2564904"/>
            <a:chExt cx="647923" cy="648072"/>
          </a:xfrm>
        </p:grpSpPr>
        <p:sp>
          <p:nvSpPr>
            <p:cNvPr id="41" name="ドーナツ 4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右カーブ矢印 41"/>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右カーブ矢印 4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2224778" y="3059827"/>
            <a:ext cx="504056" cy="504056"/>
            <a:chOff x="2295021" y="2564904"/>
            <a:chExt cx="647923" cy="648072"/>
          </a:xfrm>
        </p:grpSpPr>
        <p:sp>
          <p:nvSpPr>
            <p:cNvPr id="45" name="ドーナツ 4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右カーブ矢印 45"/>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右カーブ矢印 4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3649727" y="1794125"/>
            <a:ext cx="504056" cy="504056"/>
            <a:chOff x="2295021" y="2564904"/>
            <a:chExt cx="647923" cy="648072"/>
          </a:xfrm>
        </p:grpSpPr>
        <p:sp>
          <p:nvSpPr>
            <p:cNvPr id="49" name="ドーナツ 4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右カーブ矢印 4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右カーブ矢印 50"/>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2" name="図形グループ 51"/>
          <p:cNvGrpSpPr/>
          <p:nvPr/>
        </p:nvGrpSpPr>
        <p:grpSpPr>
          <a:xfrm>
            <a:off x="4297799" y="1794125"/>
            <a:ext cx="504056" cy="504056"/>
            <a:chOff x="2295021" y="2564904"/>
            <a:chExt cx="647923" cy="648072"/>
          </a:xfrm>
        </p:grpSpPr>
        <p:sp>
          <p:nvSpPr>
            <p:cNvPr id="53" name="ドーナツ 5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右カーブ矢印 5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右カーブ矢印 5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6" name="図形グループ 55"/>
          <p:cNvGrpSpPr/>
          <p:nvPr/>
        </p:nvGrpSpPr>
        <p:grpSpPr>
          <a:xfrm>
            <a:off x="3649727" y="3059895"/>
            <a:ext cx="504056" cy="504056"/>
            <a:chOff x="2295021" y="2564904"/>
            <a:chExt cx="647923" cy="648072"/>
          </a:xfrm>
        </p:grpSpPr>
        <p:sp>
          <p:nvSpPr>
            <p:cNvPr id="57" name="ドーナツ 5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右カーブ矢印 5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カーブ矢印 58"/>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0" name="図形グループ 59"/>
          <p:cNvGrpSpPr/>
          <p:nvPr/>
        </p:nvGrpSpPr>
        <p:grpSpPr>
          <a:xfrm>
            <a:off x="3656954" y="2426993"/>
            <a:ext cx="504056" cy="504056"/>
            <a:chOff x="2295021" y="2564904"/>
            <a:chExt cx="647923" cy="648072"/>
          </a:xfrm>
        </p:grpSpPr>
        <p:sp>
          <p:nvSpPr>
            <p:cNvPr id="61" name="ドーナツ 6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右カーブ矢印 61"/>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右カーブ矢印 6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4301233" y="2426993"/>
            <a:ext cx="504056" cy="504056"/>
            <a:chOff x="2295021" y="2564904"/>
            <a:chExt cx="647923" cy="648072"/>
          </a:xfrm>
        </p:grpSpPr>
        <p:sp>
          <p:nvSpPr>
            <p:cNvPr id="65" name="ドーナツ 6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右カーブ矢印 65"/>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右カーブ矢印 6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8" name="図形グループ 67"/>
          <p:cNvGrpSpPr/>
          <p:nvPr/>
        </p:nvGrpSpPr>
        <p:grpSpPr>
          <a:xfrm>
            <a:off x="4297799" y="3059895"/>
            <a:ext cx="504056" cy="504056"/>
            <a:chOff x="2295021" y="2564904"/>
            <a:chExt cx="647923" cy="648072"/>
          </a:xfrm>
        </p:grpSpPr>
        <p:sp>
          <p:nvSpPr>
            <p:cNvPr id="69" name="ドーナツ 6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右カーブ矢印 6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右カーブ矢印 70"/>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2" name="図形グループ 71"/>
          <p:cNvGrpSpPr/>
          <p:nvPr/>
        </p:nvGrpSpPr>
        <p:grpSpPr>
          <a:xfrm>
            <a:off x="4938438" y="1794125"/>
            <a:ext cx="504056" cy="504056"/>
            <a:chOff x="2295021" y="2564904"/>
            <a:chExt cx="647923" cy="648072"/>
          </a:xfrm>
        </p:grpSpPr>
        <p:sp>
          <p:nvSpPr>
            <p:cNvPr id="73" name="ドーナツ 7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右カーブ矢印 7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右カーブ矢印 7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6" name="図形グループ 75"/>
          <p:cNvGrpSpPr/>
          <p:nvPr/>
        </p:nvGrpSpPr>
        <p:grpSpPr>
          <a:xfrm>
            <a:off x="4941872" y="2426993"/>
            <a:ext cx="504056" cy="504056"/>
            <a:chOff x="2295021" y="2564904"/>
            <a:chExt cx="647923" cy="648072"/>
          </a:xfrm>
        </p:grpSpPr>
        <p:sp>
          <p:nvSpPr>
            <p:cNvPr id="77" name="ドーナツ 7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右カーブ矢印 7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右カーブ矢印 78"/>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図形グループ 79"/>
          <p:cNvGrpSpPr/>
          <p:nvPr/>
        </p:nvGrpSpPr>
        <p:grpSpPr>
          <a:xfrm>
            <a:off x="4938438" y="3059895"/>
            <a:ext cx="504056" cy="504056"/>
            <a:chOff x="2295021" y="2564904"/>
            <a:chExt cx="647923" cy="648072"/>
          </a:xfrm>
        </p:grpSpPr>
        <p:sp>
          <p:nvSpPr>
            <p:cNvPr id="81" name="ドーナツ 8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右カーブ矢印 81"/>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右カーブ矢印 8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4" name="図形グループ 83"/>
          <p:cNvGrpSpPr/>
          <p:nvPr/>
        </p:nvGrpSpPr>
        <p:grpSpPr>
          <a:xfrm>
            <a:off x="6551146" y="1794057"/>
            <a:ext cx="504056" cy="504056"/>
            <a:chOff x="2295021" y="2564904"/>
            <a:chExt cx="647923" cy="648072"/>
          </a:xfrm>
        </p:grpSpPr>
        <p:sp>
          <p:nvSpPr>
            <p:cNvPr id="85" name="ドーナツ 8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右カーブ矢印 8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8" name="図形グループ 87"/>
          <p:cNvGrpSpPr/>
          <p:nvPr/>
        </p:nvGrpSpPr>
        <p:grpSpPr>
          <a:xfrm>
            <a:off x="7199218" y="1794057"/>
            <a:ext cx="504056" cy="504056"/>
            <a:chOff x="2295021" y="2564904"/>
            <a:chExt cx="647923" cy="648072"/>
          </a:xfrm>
        </p:grpSpPr>
        <p:sp>
          <p:nvSpPr>
            <p:cNvPr id="89" name="ドーナツ 8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右カーブ矢印 8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2" name="図形グループ 91"/>
          <p:cNvGrpSpPr/>
          <p:nvPr/>
        </p:nvGrpSpPr>
        <p:grpSpPr>
          <a:xfrm>
            <a:off x="6551146" y="3059827"/>
            <a:ext cx="504056" cy="504056"/>
            <a:chOff x="2295021" y="2564904"/>
            <a:chExt cx="647923" cy="648072"/>
          </a:xfrm>
        </p:grpSpPr>
        <p:sp>
          <p:nvSpPr>
            <p:cNvPr id="93" name="ドーナツ 9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右カーブ矢印 9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6" name="図形グループ 95"/>
          <p:cNvGrpSpPr/>
          <p:nvPr/>
        </p:nvGrpSpPr>
        <p:grpSpPr>
          <a:xfrm>
            <a:off x="6558373" y="2426925"/>
            <a:ext cx="504056" cy="504056"/>
            <a:chOff x="2295021" y="2564904"/>
            <a:chExt cx="647923" cy="648072"/>
          </a:xfrm>
        </p:grpSpPr>
        <p:sp>
          <p:nvSpPr>
            <p:cNvPr id="97" name="ドーナツ 9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右カーブ矢印 9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0" name="図形グループ 99"/>
          <p:cNvGrpSpPr/>
          <p:nvPr/>
        </p:nvGrpSpPr>
        <p:grpSpPr>
          <a:xfrm>
            <a:off x="7202652" y="2426925"/>
            <a:ext cx="504056" cy="504056"/>
            <a:chOff x="2295021" y="2564904"/>
            <a:chExt cx="647923" cy="648072"/>
          </a:xfrm>
        </p:grpSpPr>
        <p:sp>
          <p:nvSpPr>
            <p:cNvPr id="101" name="ドーナツ 10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右カーブ矢印 10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4" name="図形グループ 103"/>
          <p:cNvGrpSpPr/>
          <p:nvPr/>
        </p:nvGrpSpPr>
        <p:grpSpPr>
          <a:xfrm>
            <a:off x="7199218" y="3059827"/>
            <a:ext cx="504056" cy="504056"/>
            <a:chOff x="2295021" y="2564904"/>
            <a:chExt cx="647923" cy="648072"/>
          </a:xfrm>
        </p:grpSpPr>
        <p:sp>
          <p:nvSpPr>
            <p:cNvPr id="105" name="ドーナツ 10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右カーブ矢印 10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図形グループ 107"/>
          <p:cNvGrpSpPr/>
          <p:nvPr/>
        </p:nvGrpSpPr>
        <p:grpSpPr>
          <a:xfrm>
            <a:off x="7839857" y="1794057"/>
            <a:ext cx="504056" cy="504056"/>
            <a:chOff x="2295021" y="2564904"/>
            <a:chExt cx="647923" cy="648072"/>
          </a:xfrm>
        </p:grpSpPr>
        <p:sp>
          <p:nvSpPr>
            <p:cNvPr id="109" name="ドーナツ 10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右カーブ矢印 10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2" name="図形グループ 111"/>
          <p:cNvGrpSpPr/>
          <p:nvPr/>
        </p:nvGrpSpPr>
        <p:grpSpPr>
          <a:xfrm>
            <a:off x="7843291" y="2426925"/>
            <a:ext cx="504056" cy="504056"/>
            <a:chOff x="2295021" y="2564904"/>
            <a:chExt cx="647923" cy="648072"/>
          </a:xfrm>
        </p:grpSpPr>
        <p:sp>
          <p:nvSpPr>
            <p:cNvPr id="113" name="ドーナツ 11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右カーブ矢印 11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6" name="図形グループ 115"/>
          <p:cNvGrpSpPr/>
          <p:nvPr/>
        </p:nvGrpSpPr>
        <p:grpSpPr>
          <a:xfrm>
            <a:off x="7839857" y="3059827"/>
            <a:ext cx="504056" cy="504056"/>
            <a:chOff x="2295021" y="2564904"/>
            <a:chExt cx="647923" cy="648072"/>
          </a:xfrm>
        </p:grpSpPr>
        <p:sp>
          <p:nvSpPr>
            <p:cNvPr id="117" name="ドーナツ 11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右カーブ矢印 11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5" name="左右矢印 124"/>
          <p:cNvSpPr/>
          <p:nvPr/>
        </p:nvSpPr>
        <p:spPr>
          <a:xfrm flipV="1">
            <a:off x="4104985" y="1978559"/>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左右矢印 125"/>
          <p:cNvSpPr/>
          <p:nvPr/>
        </p:nvSpPr>
        <p:spPr>
          <a:xfrm flipV="1">
            <a:off x="4748777" y="1973280"/>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左右矢印 126"/>
          <p:cNvSpPr/>
          <p:nvPr/>
        </p:nvSpPr>
        <p:spPr>
          <a:xfrm flipV="1">
            <a:off x="4101841" y="2615738"/>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左右矢印 127"/>
          <p:cNvSpPr/>
          <p:nvPr/>
        </p:nvSpPr>
        <p:spPr>
          <a:xfrm flipV="1">
            <a:off x="4745633" y="2610459"/>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左右矢印 128"/>
          <p:cNvSpPr/>
          <p:nvPr/>
        </p:nvSpPr>
        <p:spPr>
          <a:xfrm flipV="1">
            <a:off x="4104985" y="3256280"/>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左右矢印 129"/>
          <p:cNvSpPr/>
          <p:nvPr/>
        </p:nvSpPr>
        <p:spPr>
          <a:xfrm flipV="1">
            <a:off x="4748777" y="3251001"/>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左右矢印 130"/>
          <p:cNvSpPr/>
          <p:nvPr/>
        </p:nvSpPr>
        <p:spPr>
          <a:xfrm rot="5400000" flipV="1">
            <a:off x="3780015" y="2299773"/>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左右矢印 131"/>
          <p:cNvSpPr/>
          <p:nvPr/>
        </p:nvSpPr>
        <p:spPr>
          <a:xfrm rot="5400000" flipV="1">
            <a:off x="3782368" y="2933708"/>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左右矢印 132"/>
          <p:cNvSpPr/>
          <p:nvPr/>
        </p:nvSpPr>
        <p:spPr>
          <a:xfrm rot="5400000" flipV="1">
            <a:off x="4437936" y="2295049"/>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左右矢印 133"/>
          <p:cNvSpPr/>
          <p:nvPr/>
        </p:nvSpPr>
        <p:spPr>
          <a:xfrm rot="5400000" flipV="1">
            <a:off x="4440289" y="2928984"/>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左右矢印 134"/>
          <p:cNvSpPr/>
          <p:nvPr/>
        </p:nvSpPr>
        <p:spPr>
          <a:xfrm rot="5400000" flipV="1">
            <a:off x="5059987" y="2289020"/>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左右矢印 135"/>
          <p:cNvSpPr/>
          <p:nvPr/>
        </p:nvSpPr>
        <p:spPr>
          <a:xfrm rot="5400000" flipV="1">
            <a:off x="5062340" y="2922955"/>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左右矢印 136"/>
          <p:cNvSpPr/>
          <p:nvPr/>
        </p:nvSpPr>
        <p:spPr>
          <a:xfrm flipV="1">
            <a:off x="7009166" y="1978525"/>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左右矢印 137"/>
          <p:cNvSpPr/>
          <p:nvPr/>
        </p:nvSpPr>
        <p:spPr>
          <a:xfrm flipV="1">
            <a:off x="7652958" y="1973246"/>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左右矢印 138"/>
          <p:cNvSpPr/>
          <p:nvPr/>
        </p:nvSpPr>
        <p:spPr>
          <a:xfrm flipV="1">
            <a:off x="7006022" y="2615704"/>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左右矢印 139"/>
          <p:cNvSpPr/>
          <p:nvPr/>
        </p:nvSpPr>
        <p:spPr>
          <a:xfrm flipV="1">
            <a:off x="7649814" y="2610425"/>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左右矢印 140"/>
          <p:cNvSpPr/>
          <p:nvPr/>
        </p:nvSpPr>
        <p:spPr>
          <a:xfrm flipV="1">
            <a:off x="7009166" y="3256246"/>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左右矢印 141"/>
          <p:cNvSpPr/>
          <p:nvPr/>
        </p:nvSpPr>
        <p:spPr>
          <a:xfrm flipV="1">
            <a:off x="7652958" y="3250967"/>
            <a:ext cx="252028" cy="144016"/>
          </a:xfrm>
          <a:prstGeom prst="leftRightArrow">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左右矢印 142"/>
          <p:cNvSpPr/>
          <p:nvPr/>
        </p:nvSpPr>
        <p:spPr>
          <a:xfrm rot="5400000" flipV="1">
            <a:off x="6684196" y="2299739"/>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左右矢印 143"/>
          <p:cNvSpPr/>
          <p:nvPr/>
        </p:nvSpPr>
        <p:spPr>
          <a:xfrm rot="5400000" flipV="1">
            <a:off x="6686549" y="2933674"/>
            <a:ext cx="252028" cy="144016"/>
          </a:xfrm>
          <a:prstGeom prst="leftRightArrow">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左右矢印 144"/>
          <p:cNvSpPr/>
          <p:nvPr/>
        </p:nvSpPr>
        <p:spPr>
          <a:xfrm rot="5400000" flipV="1">
            <a:off x="7342117" y="2295015"/>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左右矢印 145"/>
          <p:cNvSpPr/>
          <p:nvPr/>
        </p:nvSpPr>
        <p:spPr>
          <a:xfrm rot="5400000" flipV="1">
            <a:off x="7344470" y="2928950"/>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左右矢印 146"/>
          <p:cNvSpPr/>
          <p:nvPr/>
        </p:nvSpPr>
        <p:spPr>
          <a:xfrm rot="5400000" flipV="1">
            <a:off x="7964168" y="2288986"/>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左右矢印 147"/>
          <p:cNvSpPr/>
          <p:nvPr/>
        </p:nvSpPr>
        <p:spPr>
          <a:xfrm rot="5400000" flipV="1">
            <a:off x="7966521" y="2922921"/>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9" name="図 14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066144">
            <a:off x="1711835" y="907529"/>
            <a:ext cx="442759" cy="504883"/>
          </a:xfrm>
          <a:prstGeom prst="rect">
            <a:avLst/>
          </a:prstGeom>
          <a:effectLst>
            <a:outerShdw blurRad="50800" dist="38100" dir="2700000" algn="tl" rotWithShape="0">
              <a:prstClr val="black">
                <a:alpha val="40000"/>
              </a:prstClr>
            </a:outerShdw>
          </a:effectLst>
        </p:spPr>
      </p:pic>
      <p:sp>
        <p:nvSpPr>
          <p:cNvPr id="150" name="フリーフォーム 149"/>
          <p:cNvSpPr/>
          <p:nvPr/>
        </p:nvSpPr>
        <p:spPr>
          <a:xfrm rot="1744600">
            <a:off x="1197587" y="1487088"/>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フリーフォーム 150"/>
          <p:cNvSpPr/>
          <p:nvPr/>
        </p:nvSpPr>
        <p:spPr>
          <a:xfrm rot="838067">
            <a:off x="1553399" y="1467371"/>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リーフォーム 151"/>
          <p:cNvSpPr/>
          <p:nvPr/>
        </p:nvSpPr>
        <p:spPr>
          <a:xfrm rot="20603919">
            <a:off x="1831243" y="1392078"/>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フリーフォーム 152"/>
          <p:cNvSpPr/>
          <p:nvPr/>
        </p:nvSpPr>
        <p:spPr>
          <a:xfrm rot="16893425">
            <a:off x="2125145" y="1469847"/>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フリーフォーム 154"/>
          <p:cNvSpPr/>
          <p:nvPr/>
        </p:nvSpPr>
        <p:spPr>
          <a:xfrm rot="15991361">
            <a:off x="2386303" y="1479804"/>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6" name="図 15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066144">
            <a:off x="4345849" y="907597"/>
            <a:ext cx="442759" cy="504883"/>
          </a:xfrm>
          <a:prstGeom prst="rect">
            <a:avLst/>
          </a:prstGeom>
          <a:effectLst>
            <a:outerShdw blurRad="50800" dist="38100" dir="2700000" algn="tl" rotWithShape="0">
              <a:prstClr val="black">
                <a:alpha val="40000"/>
              </a:prstClr>
            </a:outerShdw>
          </a:effectLst>
        </p:spPr>
      </p:pic>
      <p:sp>
        <p:nvSpPr>
          <p:cNvPr id="157" name="フリーフォーム 156"/>
          <p:cNvSpPr/>
          <p:nvPr/>
        </p:nvSpPr>
        <p:spPr>
          <a:xfrm rot="1744600">
            <a:off x="3831601" y="1487156"/>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フリーフォーム 158"/>
          <p:cNvSpPr/>
          <p:nvPr/>
        </p:nvSpPr>
        <p:spPr>
          <a:xfrm rot="20603919">
            <a:off x="4465257" y="1392146"/>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リーフォーム 160"/>
          <p:cNvSpPr/>
          <p:nvPr/>
        </p:nvSpPr>
        <p:spPr>
          <a:xfrm rot="15991361">
            <a:off x="5020317" y="1479872"/>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2" name="図 16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76565" y="836746"/>
            <a:ext cx="543164" cy="543164"/>
          </a:xfrm>
          <a:prstGeom prst="rect">
            <a:avLst/>
          </a:prstGeom>
          <a:effectLst>
            <a:outerShdw blurRad="50800" dist="76200" dir="2700000" algn="tl" rotWithShape="0">
              <a:prstClr val="black">
                <a:alpha val="40000"/>
              </a:prstClr>
            </a:outerShdw>
          </a:effectLst>
        </p:spPr>
      </p:pic>
      <p:sp>
        <p:nvSpPr>
          <p:cNvPr id="163" name="下矢印 162"/>
          <p:cNvSpPr/>
          <p:nvPr/>
        </p:nvSpPr>
        <p:spPr>
          <a:xfrm>
            <a:off x="7223840" y="1387150"/>
            <a:ext cx="461679" cy="322761"/>
          </a:xfrm>
          <a:prstGeom prst="down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4" name="図形グループ 163"/>
          <p:cNvGrpSpPr/>
          <p:nvPr/>
        </p:nvGrpSpPr>
        <p:grpSpPr>
          <a:xfrm>
            <a:off x="925783" y="5251852"/>
            <a:ext cx="504056" cy="504056"/>
            <a:chOff x="2295021" y="2564904"/>
            <a:chExt cx="647923" cy="648072"/>
          </a:xfrm>
        </p:grpSpPr>
        <p:sp>
          <p:nvSpPr>
            <p:cNvPr id="165" name="ドーナツ 16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右カーブ矢印 165"/>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a:off x="925783" y="5941901"/>
            <a:ext cx="504056" cy="504056"/>
            <a:chOff x="2295021" y="2564904"/>
            <a:chExt cx="647923" cy="648072"/>
          </a:xfrm>
        </p:grpSpPr>
        <p:sp>
          <p:nvSpPr>
            <p:cNvPr id="169" name="ドーナツ 16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右カーブ矢印 170"/>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2" name="図形グループ 171"/>
          <p:cNvGrpSpPr/>
          <p:nvPr/>
        </p:nvGrpSpPr>
        <p:grpSpPr>
          <a:xfrm>
            <a:off x="3053512" y="5656071"/>
            <a:ext cx="504056" cy="504056"/>
            <a:chOff x="2295021" y="2564904"/>
            <a:chExt cx="647923" cy="648072"/>
          </a:xfrm>
        </p:grpSpPr>
        <p:sp>
          <p:nvSpPr>
            <p:cNvPr id="173" name="ドーナツ 17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右カーブ矢印 17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右カーブ矢印 17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6" name="テキスト ボックス 175"/>
          <p:cNvSpPr txBox="1"/>
          <p:nvPr/>
        </p:nvSpPr>
        <p:spPr>
          <a:xfrm>
            <a:off x="1446866" y="5384917"/>
            <a:ext cx="1261884" cy="276999"/>
          </a:xfrm>
          <a:prstGeom prst="rect">
            <a:avLst/>
          </a:prstGeom>
          <a:noFill/>
        </p:spPr>
        <p:txBody>
          <a:bodyPr wrap="none" rtlCol="0">
            <a:spAutoFit/>
          </a:bodyPr>
          <a:lstStyle/>
          <a:p>
            <a:r>
              <a:rPr lang="ja-JP" altLang="en-US" sz="1200" dirty="0">
                <a:solidFill>
                  <a:srgbClr val="FF0000"/>
                </a:solidFill>
                <a:latin typeface="Meiryo" charset="-128"/>
                <a:ea typeface="Meiryo" charset="-128"/>
                <a:cs typeface="Meiryo" charset="-128"/>
              </a:rPr>
              <a:t>電流左回り＝０</a:t>
            </a:r>
            <a:endParaRPr kumimoji="1" lang="ja-JP" altLang="en-US" sz="1200" dirty="0">
              <a:solidFill>
                <a:srgbClr val="FF0000"/>
              </a:solidFill>
              <a:latin typeface="Meiryo" charset="-128"/>
              <a:ea typeface="Meiryo" charset="-128"/>
              <a:cs typeface="Meiryo" charset="-128"/>
            </a:endParaRPr>
          </a:p>
        </p:txBody>
      </p:sp>
      <p:sp>
        <p:nvSpPr>
          <p:cNvPr id="177" name="テキスト ボックス 176"/>
          <p:cNvSpPr txBox="1"/>
          <p:nvPr/>
        </p:nvSpPr>
        <p:spPr>
          <a:xfrm>
            <a:off x="1446866" y="6101887"/>
            <a:ext cx="1261884" cy="276999"/>
          </a:xfrm>
          <a:prstGeom prst="rect">
            <a:avLst/>
          </a:prstGeom>
          <a:noFill/>
        </p:spPr>
        <p:txBody>
          <a:bodyPr wrap="none" rtlCol="0">
            <a:spAutoFit/>
          </a:bodyPr>
          <a:lstStyle/>
          <a:p>
            <a:r>
              <a:rPr lang="ja-JP" altLang="en-US" sz="1200" dirty="0">
                <a:solidFill>
                  <a:srgbClr val="0432FF"/>
                </a:solidFill>
                <a:latin typeface="Meiryo" charset="-128"/>
                <a:ea typeface="Meiryo" charset="-128"/>
                <a:cs typeface="Meiryo" charset="-128"/>
              </a:rPr>
              <a:t>電流右回り＝１</a:t>
            </a:r>
            <a:endParaRPr kumimoji="1" lang="ja-JP" altLang="en-US" sz="1200" dirty="0">
              <a:solidFill>
                <a:srgbClr val="0432FF"/>
              </a:solidFill>
              <a:latin typeface="Meiryo" charset="-128"/>
              <a:ea typeface="Meiryo" charset="-128"/>
              <a:cs typeface="Meiryo" charset="-128"/>
            </a:endParaRPr>
          </a:p>
        </p:txBody>
      </p:sp>
      <p:sp>
        <p:nvSpPr>
          <p:cNvPr id="178" name="正方形/長方形 177"/>
          <p:cNvSpPr/>
          <p:nvPr/>
        </p:nvSpPr>
        <p:spPr>
          <a:xfrm>
            <a:off x="4695302" y="5739546"/>
            <a:ext cx="3656429" cy="400110"/>
          </a:xfrm>
          <a:prstGeom prst="rect">
            <a:avLst/>
          </a:prstGeom>
        </p:spPr>
        <p:txBody>
          <a:bodyPr wrap="square">
            <a:spAutoFit/>
          </a:bodyPr>
          <a:lstStyle/>
          <a:p>
            <a:pPr algn="ctr"/>
            <a:r>
              <a:rPr lang="ja-JP" altLang="en-US" sz="1200" dirty="0">
                <a:solidFill>
                  <a:schemeClr val="accent6">
                    <a:lumMod val="50000"/>
                  </a:schemeClr>
                </a:solidFill>
                <a:latin typeface="Meiryo" charset="-128"/>
                <a:ea typeface="Meiryo" charset="-128"/>
                <a:cs typeface="Meiryo" charset="-128"/>
              </a:rPr>
              <a:t>「</a:t>
            </a:r>
            <a:r>
              <a:rPr lang="ja-JP" altLang="en-US" sz="1200" b="1" dirty="0">
                <a:solidFill>
                  <a:srgbClr val="FF0000"/>
                </a:solidFill>
                <a:latin typeface="Meiryo" charset="-128"/>
                <a:ea typeface="Meiryo" charset="-128"/>
                <a:cs typeface="Meiryo" charset="-128"/>
              </a:rPr>
              <a:t>０</a:t>
            </a:r>
            <a:r>
              <a:rPr lang="ja-JP" altLang="en-US" sz="1200" dirty="0">
                <a:solidFill>
                  <a:schemeClr val="accent6">
                    <a:lumMod val="50000"/>
                  </a:schemeClr>
                </a:solidFill>
                <a:latin typeface="Meiryo" charset="-128"/>
                <a:ea typeface="Meiryo" charset="-128"/>
                <a:cs typeface="Meiryo" charset="-128"/>
              </a:rPr>
              <a:t>」と「</a:t>
            </a:r>
            <a:r>
              <a:rPr lang="en-US" altLang="ja-JP" sz="1200" b="1" dirty="0">
                <a:solidFill>
                  <a:srgbClr val="0432FF"/>
                </a:solidFill>
                <a:latin typeface="Meiryo" charset="-128"/>
                <a:ea typeface="Meiryo" charset="-128"/>
                <a:cs typeface="Meiryo" charset="-128"/>
              </a:rPr>
              <a:t>1</a:t>
            </a:r>
            <a:r>
              <a:rPr lang="ja-JP" altLang="en-US" sz="1200" dirty="0">
                <a:solidFill>
                  <a:schemeClr val="accent6">
                    <a:lumMod val="50000"/>
                  </a:schemeClr>
                </a:solidFill>
                <a:latin typeface="Meiryo" charset="-128"/>
                <a:ea typeface="Meiryo" charset="-128"/>
                <a:cs typeface="Meiryo" charset="-128"/>
              </a:rPr>
              <a:t>」が同時に（各</a:t>
            </a:r>
            <a:r>
              <a:rPr lang="en-US" altLang="ja-JP" sz="1200" dirty="0">
                <a:solidFill>
                  <a:schemeClr val="accent6">
                    <a:lumMod val="50000"/>
                  </a:schemeClr>
                </a:solidFill>
                <a:latin typeface="Meiryo" charset="-128"/>
                <a:ea typeface="Meiryo" charset="-128"/>
                <a:cs typeface="Meiryo" charset="-128"/>
              </a:rPr>
              <a:t>50%</a:t>
            </a:r>
            <a:r>
              <a:rPr lang="ja-JP" altLang="en-US" sz="1200" dirty="0">
                <a:solidFill>
                  <a:schemeClr val="accent6">
                    <a:lumMod val="50000"/>
                  </a:schemeClr>
                </a:solidFill>
                <a:latin typeface="Meiryo" charset="-128"/>
                <a:ea typeface="Meiryo" charset="-128"/>
                <a:cs typeface="Meiryo" charset="-128"/>
              </a:rPr>
              <a:t>の確率）で存在</a:t>
            </a:r>
            <a:endParaRPr lang="en-US" altLang="ja-JP" sz="1200" dirty="0">
              <a:solidFill>
                <a:schemeClr val="accent6">
                  <a:lumMod val="50000"/>
                </a:schemeClr>
              </a:solidFill>
              <a:latin typeface="Meiryo" charset="-128"/>
              <a:ea typeface="Meiryo" charset="-128"/>
              <a:cs typeface="Meiryo" charset="-128"/>
            </a:endParaRPr>
          </a:p>
          <a:p>
            <a:pPr algn="ctr"/>
            <a:r>
              <a:rPr lang="ja-JP" altLang="en-US" sz="800" dirty="0">
                <a:solidFill>
                  <a:schemeClr val="accent6">
                    <a:lumMod val="50000"/>
                  </a:schemeClr>
                </a:solidFill>
                <a:latin typeface="Meiryo" charset="-128"/>
                <a:ea typeface="Meiryo" charset="-128"/>
                <a:cs typeface="Meiryo" charset="-128"/>
              </a:rPr>
              <a:t>D-Wave で用いられている超電導回路内の電流の向きの重ね合わせ状態</a:t>
            </a:r>
          </a:p>
        </p:txBody>
      </p:sp>
      <p:sp>
        <p:nvSpPr>
          <p:cNvPr id="179" name="右中かっこ 178"/>
          <p:cNvSpPr/>
          <p:nvPr/>
        </p:nvSpPr>
        <p:spPr>
          <a:xfrm>
            <a:off x="2655906" y="5395889"/>
            <a:ext cx="221286" cy="972025"/>
          </a:xfrm>
          <a:prstGeom prst="righ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0" name="テキスト ボックス 179"/>
          <p:cNvSpPr txBox="1"/>
          <p:nvPr/>
        </p:nvSpPr>
        <p:spPr>
          <a:xfrm>
            <a:off x="3585689" y="5604902"/>
            <a:ext cx="1261884" cy="276999"/>
          </a:xfrm>
          <a:prstGeom prst="rect">
            <a:avLst/>
          </a:prstGeom>
          <a:noFill/>
        </p:spPr>
        <p:txBody>
          <a:bodyPr wrap="none" rtlCol="0">
            <a:spAutoFit/>
          </a:bodyPr>
          <a:lstStyle/>
          <a:p>
            <a:r>
              <a:rPr lang="ja-JP" altLang="en-US" sz="1200" dirty="0">
                <a:solidFill>
                  <a:srgbClr val="FF0000"/>
                </a:solidFill>
                <a:latin typeface="Meiryo" charset="-128"/>
                <a:ea typeface="Meiryo" charset="-128"/>
                <a:cs typeface="Meiryo" charset="-128"/>
              </a:rPr>
              <a:t>電流左回り＝０</a:t>
            </a:r>
            <a:endParaRPr kumimoji="1" lang="ja-JP" altLang="en-US" sz="1200" dirty="0">
              <a:solidFill>
                <a:srgbClr val="FF0000"/>
              </a:solidFill>
              <a:latin typeface="Meiryo" charset="-128"/>
              <a:ea typeface="Meiryo" charset="-128"/>
              <a:cs typeface="Meiryo" charset="-128"/>
            </a:endParaRPr>
          </a:p>
        </p:txBody>
      </p:sp>
      <p:sp>
        <p:nvSpPr>
          <p:cNvPr id="181" name="テキスト ボックス 180"/>
          <p:cNvSpPr txBox="1"/>
          <p:nvPr/>
        </p:nvSpPr>
        <p:spPr>
          <a:xfrm>
            <a:off x="3578916" y="5970379"/>
            <a:ext cx="1261884" cy="276999"/>
          </a:xfrm>
          <a:prstGeom prst="rect">
            <a:avLst/>
          </a:prstGeom>
          <a:noFill/>
        </p:spPr>
        <p:txBody>
          <a:bodyPr wrap="none" rtlCol="0">
            <a:spAutoFit/>
          </a:bodyPr>
          <a:lstStyle/>
          <a:p>
            <a:r>
              <a:rPr lang="ja-JP" altLang="en-US" sz="1200" dirty="0">
                <a:solidFill>
                  <a:srgbClr val="0432FF"/>
                </a:solidFill>
                <a:latin typeface="Meiryo" charset="-128"/>
                <a:ea typeface="Meiryo" charset="-128"/>
                <a:cs typeface="Meiryo" charset="-128"/>
              </a:rPr>
              <a:t>電流右回り＝１</a:t>
            </a:r>
            <a:endParaRPr kumimoji="1" lang="ja-JP" altLang="en-US" sz="1200" dirty="0">
              <a:solidFill>
                <a:srgbClr val="0432FF"/>
              </a:solidFill>
              <a:latin typeface="Meiryo" charset="-128"/>
              <a:ea typeface="Meiryo" charset="-128"/>
              <a:cs typeface="Meiryo" charset="-128"/>
            </a:endParaRPr>
          </a:p>
        </p:txBody>
      </p:sp>
      <p:sp>
        <p:nvSpPr>
          <p:cNvPr id="182" name="テキスト ボックス 181"/>
          <p:cNvSpPr txBox="1"/>
          <p:nvPr/>
        </p:nvSpPr>
        <p:spPr>
          <a:xfrm>
            <a:off x="1669327" y="5740463"/>
            <a:ext cx="825867" cy="246221"/>
          </a:xfrm>
          <a:prstGeom prst="rect">
            <a:avLst/>
          </a:prstGeom>
          <a:noFill/>
        </p:spPr>
        <p:txBody>
          <a:bodyPr wrap="none" rtlCol="0">
            <a:spAutoFit/>
          </a:bodyPr>
          <a:lstStyle/>
          <a:p>
            <a:r>
              <a:rPr kumimoji="1" lang="ja-JP" altLang="en-US" sz="1000">
                <a:solidFill>
                  <a:schemeClr val="accent6">
                    <a:lumMod val="75000"/>
                  </a:schemeClr>
                </a:solidFill>
                <a:latin typeface="Meiryo" charset="-128"/>
                <a:ea typeface="Meiryo" charset="-128"/>
                <a:cs typeface="Meiryo" charset="-128"/>
              </a:rPr>
              <a:t>超電導回路</a:t>
            </a:r>
            <a:endParaRPr kumimoji="1" lang="ja-JP" altLang="en-US" sz="1000" dirty="0">
              <a:solidFill>
                <a:schemeClr val="accent6">
                  <a:lumMod val="75000"/>
                </a:schemeClr>
              </a:solidFill>
              <a:latin typeface="Meiryo" charset="-128"/>
              <a:ea typeface="Meiryo" charset="-128"/>
              <a:cs typeface="Meiryo" charset="-128"/>
            </a:endParaRPr>
          </a:p>
        </p:txBody>
      </p:sp>
      <p:cxnSp>
        <p:nvCxnSpPr>
          <p:cNvPr id="184" name="直線矢印コネクタ 183"/>
          <p:cNvCxnSpPr>
            <a:stCxn id="182" idx="1"/>
            <a:endCxn id="165" idx="5"/>
          </p:cNvCxnSpPr>
          <p:nvPr/>
        </p:nvCxnSpPr>
        <p:spPr>
          <a:xfrm flipH="1" flipV="1">
            <a:off x="1356022" y="5682091"/>
            <a:ext cx="313305" cy="181483"/>
          </a:xfrm>
          <a:prstGeom prst="straightConnector1">
            <a:avLst/>
          </a:prstGeom>
          <a:ln w="952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7" name="直線矢印コネクタ 186"/>
          <p:cNvCxnSpPr>
            <a:stCxn id="182" idx="1"/>
            <a:endCxn id="169" idx="7"/>
          </p:cNvCxnSpPr>
          <p:nvPr/>
        </p:nvCxnSpPr>
        <p:spPr>
          <a:xfrm flipH="1">
            <a:off x="1356022" y="5863574"/>
            <a:ext cx="313305" cy="152144"/>
          </a:xfrm>
          <a:prstGeom prst="straightConnector1">
            <a:avLst/>
          </a:prstGeom>
          <a:ln w="952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92" name="テキスト ボックス 191"/>
          <p:cNvSpPr txBox="1"/>
          <p:nvPr/>
        </p:nvSpPr>
        <p:spPr>
          <a:xfrm>
            <a:off x="4049735" y="5768557"/>
            <a:ext cx="297573" cy="276999"/>
          </a:xfrm>
          <a:prstGeom prst="rect">
            <a:avLst/>
          </a:prstGeom>
          <a:noFill/>
        </p:spPr>
        <p:txBody>
          <a:bodyPr wrap="square" rtlCol="0">
            <a:spAutoFit/>
          </a:bodyPr>
          <a:lstStyle/>
          <a:p>
            <a:r>
              <a:rPr kumimoji="1" lang="en-US" altLang="ja-JP" sz="1200">
                <a:solidFill>
                  <a:schemeClr val="accent6">
                    <a:lumMod val="75000"/>
                  </a:schemeClr>
                </a:solidFill>
              </a:rPr>
              <a:t>&amp;</a:t>
            </a:r>
            <a:endParaRPr kumimoji="1" lang="ja-JP" altLang="en-US" sz="1200" dirty="0">
              <a:solidFill>
                <a:schemeClr val="accent6">
                  <a:lumMod val="75000"/>
                </a:schemeClr>
              </a:solidFill>
            </a:endParaRPr>
          </a:p>
        </p:txBody>
      </p:sp>
      <p:sp>
        <p:nvSpPr>
          <p:cNvPr id="194" name="テキスト ボックス 193"/>
          <p:cNvSpPr txBox="1"/>
          <p:nvPr/>
        </p:nvSpPr>
        <p:spPr>
          <a:xfrm>
            <a:off x="887796" y="3750131"/>
            <a:ext cx="1903980" cy="830997"/>
          </a:xfrm>
          <a:prstGeom prst="rect">
            <a:avLst/>
          </a:prstGeom>
          <a:noFill/>
        </p:spPr>
        <p:txBody>
          <a:bodyPr wrap="square" rtlCol="0">
            <a:spAutoFit/>
          </a:bodyPr>
          <a:lstStyle/>
          <a:p>
            <a:pPr marL="285750" indent="-285750">
              <a:buFont typeface="Wingdings" charset="2"/>
              <a:buChar char="l"/>
            </a:pPr>
            <a:r>
              <a:rPr lang="ja-JP" altLang="en-US" sz="1200" dirty="0">
                <a:solidFill>
                  <a:srgbClr val="009051"/>
                </a:solidFill>
                <a:latin typeface="Meiryo" charset="-128"/>
                <a:ea typeface="Meiryo" charset="-128"/>
                <a:cs typeface="Meiryo" charset="-128"/>
              </a:rPr>
              <a:t>磁場を与える</a:t>
            </a:r>
            <a:endParaRPr lang="en-US" altLang="ja-JP" sz="1200" dirty="0">
              <a:solidFill>
                <a:srgbClr val="009051"/>
              </a:solidFill>
              <a:latin typeface="Meiryo" charset="-128"/>
              <a:ea typeface="Meiryo" charset="-128"/>
              <a:cs typeface="Meiryo" charset="-128"/>
            </a:endParaRPr>
          </a:p>
          <a:p>
            <a:pPr marL="285750" indent="-285750">
              <a:buFont typeface="Wingdings" charset="2"/>
              <a:buChar char="l"/>
            </a:pPr>
            <a:r>
              <a:rPr kumimoji="1" lang="ja-JP" altLang="en-US" sz="1200" dirty="0">
                <a:solidFill>
                  <a:srgbClr val="0070C0"/>
                </a:solidFill>
                <a:latin typeface="Meiryo" charset="-128"/>
                <a:ea typeface="Meiryo" charset="-128"/>
                <a:cs typeface="Meiryo" charset="-128"/>
              </a:rPr>
              <a:t>解くべき問題に合わせて</a:t>
            </a:r>
            <a:r>
              <a:rPr lang="ja-JP" altLang="en-US" sz="1200" dirty="0">
                <a:solidFill>
                  <a:srgbClr val="0070C0"/>
                </a:solidFill>
                <a:latin typeface="Meiryo" charset="-128"/>
                <a:ea typeface="Meiryo" charset="-128"/>
                <a:cs typeface="Meiryo" charset="-128"/>
              </a:rPr>
              <a:t>相互作用を設定する</a:t>
            </a:r>
            <a:endParaRPr kumimoji="1" lang="ja-JP" altLang="en-US" sz="1200" dirty="0">
              <a:solidFill>
                <a:srgbClr val="0070C0"/>
              </a:solidFill>
              <a:latin typeface="Meiryo" charset="-128"/>
              <a:ea typeface="Meiryo" charset="-128"/>
              <a:cs typeface="Meiryo" charset="-128"/>
            </a:endParaRPr>
          </a:p>
        </p:txBody>
      </p:sp>
      <p:sp>
        <p:nvSpPr>
          <p:cNvPr id="195" name="テキスト ボックス 194"/>
          <p:cNvSpPr txBox="1"/>
          <p:nvPr/>
        </p:nvSpPr>
        <p:spPr>
          <a:xfrm>
            <a:off x="3627420" y="3750130"/>
            <a:ext cx="1889159" cy="646331"/>
          </a:xfrm>
          <a:prstGeom prst="rect">
            <a:avLst/>
          </a:prstGeom>
          <a:noFill/>
        </p:spPr>
        <p:txBody>
          <a:bodyPr wrap="square" rtlCol="0">
            <a:spAutoFit/>
          </a:bodyPr>
          <a:lstStyle/>
          <a:p>
            <a:pPr marL="285750" indent="-285750">
              <a:buFont typeface="Wingdings" charset="2"/>
              <a:buChar char="l"/>
            </a:pPr>
            <a:r>
              <a:rPr lang="ja-JP" altLang="en-US" sz="1200" dirty="0">
                <a:solidFill>
                  <a:srgbClr val="009051"/>
                </a:solidFill>
                <a:latin typeface="Meiryo" charset="-128"/>
                <a:ea typeface="Meiryo" charset="-128"/>
                <a:cs typeface="Meiryo" charset="-128"/>
              </a:rPr>
              <a:t>磁場を弱くしてゆく</a:t>
            </a:r>
            <a:endParaRPr lang="en-US" altLang="ja-JP" sz="1200" dirty="0">
              <a:solidFill>
                <a:srgbClr val="009051"/>
              </a:solidFill>
              <a:latin typeface="Meiryo" charset="-128"/>
              <a:ea typeface="Meiryo" charset="-128"/>
              <a:cs typeface="Meiryo" charset="-128"/>
            </a:endParaRPr>
          </a:p>
          <a:p>
            <a:pPr marL="285750" indent="-285750">
              <a:buFont typeface="Wingdings" charset="2"/>
              <a:buChar char="l"/>
            </a:pPr>
            <a:r>
              <a:rPr lang="ja-JP" altLang="en-US" sz="1200" dirty="0">
                <a:solidFill>
                  <a:srgbClr val="0070C0"/>
                </a:solidFill>
                <a:latin typeface="Meiryo" charset="-128"/>
                <a:ea typeface="Meiryo" charset="-128"/>
                <a:cs typeface="Meiryo" charset="-128"/>
              </a:rPr>
              <a:t>相互作用を徐々強くしてゆく</a:t>
            </a:r>
            <a:endParaRPr kumimoji="1" lang="ja-JP" altLang="en-US" sz="1200" dirty="0">
              <a:solidFill>
                <a:srgbClr val="0070C0"/>
              </a:solidFill>
              <a:latin typeface="Meiryo" charset="-128"/>
              <a:ea typeface="Meiryo" charset="-128"/>
              <a:cs typeface="Meiryo" charset="-128"/>
            </a:endParaRPr>
          </a:p>
        </p:txBody>
      </p:sp>
      <p:sp>
        <p:nvSpPr>
          <p:cNvPr id="196" name="テキスト ボックス 195"/>
          <p:cNvSpPr txBox="1"/>
          <p:nvPr/>
        </p:nvSpPr>
        <p:spPr>
          <a:xfrm>
            <a:off x="6558964" y="3750130"/>
            <a:ext cx="1792767" cy="830997"/>
          </a:xfrm>
          <a:prstGeom prst="rect">
            <a:avLst/>
          </a:prstGeom>
          <a:noFill/>
        </p:spPr>
        <p:txBody>
          <a:bodyPr wrap="square" rtlCol="0">
            <a:spAutoFit/>
          </a:bodyPr>
          <a:lstStyle/>
          <a:p>
            <a:pPr marL="285750" indent="-285750">
              <a:buFont typeface="Wingdings" charset="2"/>
              <a:buChar char="l"/>
            </a:pPr>
            <a:r>
              <a:rPr lang="ja-JP" altLang="en-US" sz="1200" dirty="0">
                <a:solidFill>
                  <a:srgbClr val="009051"/>
                </a:solidFill>
                <a:latin typeface="Meiryo" charset="-128"/>
                <a:ea typeface="Meiryo" charset="-128"/>
                <a:cs typeface="Meiryo" charset="-128"/>
              </a:rPr>
              <a:t>磁場を無くす</a:t>
            </a:r>
            <a:endParaRPr lang="en-US" altLang="ja-JP" sz="1200" dirty="0">
              <a:solidFill>
                <a:srgbClr val="009051"/>
              </a:solidFill>
              <a:latin typeface="Meiryo" charset="-128"/>
              <a:ea typeface="Meiryo" charset="-128"/>
              <a:cs typeface="Meiryo" charset="-128"/>
            </a:endParaRPr>
          </a:p>
          <a:p>
            <a:pPr marL="285750" indent="-285750">
              <a:buFont typeface="Wingdings" charset="2"/>
              <a:buChar char="l"/>
            </a:pPr>
            <a:r>
              <a:rPr lang="ja-JP" altLang="en-US" sz="1200" dirty="0">
                <a:solidFill>
                  <a:srgbClr val="0070C0"/>
                </a:solidFill>
                <a:latin typeface="Meiryo" charset="-128"/>
                <a:ea typeface="Meiryo" charset="-128"/>
                <a:cs typeface="Meiryo" charset="-128"/>
              </a:rPr>
              <a:t>重ね合わせ状態が崩れ一通りの状態になる</a:t>
            </a:r>
            <a:r>
              <a:rPr lang="en-US" altLang="ja-JP" sz="1200" dirty="0">
                <a:solidFill>
                  <a:srgbClr val="0432FF"/>
                </a:solidFill>
                <a:latin typeface="Meiryo" charset="-128"/>
                <a:ea typeface="Meiryo" charset="-128"/>
                <a:cs typeface="Meiryo" charset="-128"/>
              </a:rPr>
              <a:t>=</a:t>
            </a:r>
            <a:r>
              <a:rPr lang="ja-JP" altLang="en-US" sz="1200" b="1" u="sng" dirty="0">
                <a:solidFill>
                  <a:srgbClr val="0432FF"/>
                </a:solidFill>
                <a:latin typeface="Meiryo" charset="-128"/>
                <a:ea typeface="Meiryo" charset="-128"/>
                <a:cs typeface="Meiryo" charset="-128"/>
              </a:rPr>
              <a:t>計算結果</a:t>
            </a:r>
            <a:endParaRPr kumimoji="1" lang="ja-JP" altLang="en-US" sz="1200" b="1" u="sng" dirty="0">
              <a:solidFill>
                <a:srgbClr val="0432FF"/>
              </a:solidFill>
              <a:latin typeface="Meiryo" charset="-128"/>
              <a:ea typeface="Meiryo" charset="-128"/>
              <a:cs typeface="Meiryo" charset="-128"/>
            </a:endParaRPr>
          </a:p>
        </p:txBody>
      </p:sp>
      <p:sp>
        <p:nvSpPr>
          <p:cNvPr id="197" name="ストライプ矢印 196"/>
          <p:cNvSpPr/>
          <p:nvPr/>
        </p:nvSpPr>
        <p:spPr>
          <a:xfrm>
            <a:off x="2945805" y="2399336"/>
            <a:ext cx="532177" cy="559234"/>
          </a:xfrm>
          <a:prstGeom prst="striped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ストライプ矢印 197"/>
          <p:cNvSpPr/>
          <p:nvPr/>
        </p:nvSpPr>
        <p:spPr>
          <a:xfrm>
            <a:off x="5731740" y="2399336"/>
            <a:ext cx="532177" cy="559234"/>
          </a:xfrm>
          <a:prstGeom prst="striped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左右矢印 207"/>
          <p:cNvSpPr/>
          <p:nvPr/>
        </p:nvSpPr>
        <p:spPr>
          <a:xfrm flipV="1">
            <a:off x="5235512" y="1176120"/>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9" name="左右矢印 208"/>
          <p:cNvSpPr/>
          <p:nvPr/>
        </p:nvSpPr>
        <p:spPr>
          <a:xfrm flipV="1">
            <a:off x="5235512" y="988551"/>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5475669" y="1133485"/>
            <a:ext cx="1723549" cy="215444"/>
          </a:xfrm>
          <a:prstGeom prst="rect">
            <a:avLst/>
          </a:prstGeom>
          <a:noFill/>
        </p:spPr>
        <p:txBody>
          <a:bodyPr wrap="none" rtlCol="0">
            <a:spAutoFit/>
          </a:bodyPr>
          <a:lstStyle/>
          <a:p>
            <a:r>
              <a:rPr lang="ja-JP" altLang="en-US" sz="800" dirty="0">
                <a:latin typeface="Meiryo" charset="-128"/>
                <a:ea typeface="Meiryo" charset="-128"/>
                <a:cs typeface="Meiryo" charset="-128"/>
              </a:rPr>
              <a:t>逆方向に向かわせる（反強磁性）</a:t>
            </a:r>
            <a:endParaRPr kumimoji="1" lang="ja-JP" altLang="en-US" sz="800" dirty="0">
              <a:latin typeface="Meiryo" charset="-128"/>
              <a:ea typeface="Meiryo" charset="-128"/>
              <a:cs typeface="Meiryo" charset="-128"/>
            </a:endParaRPr>
          </a:p>
        </p:txBody>
      </p:sp>
      <p:sp>
        <p:nvSpPr>
          <p:cNvPr id="210" name="テキスト ボックス 209"/>
          <p:cNvSpPr txBox="1"/>
          <p:nvPr/>
        </p:nvSpPr>
        <p:spPr>
          <a:xfrm>
            <a:off x="4843045" y="969415"/>
            <a:ext cx="453970" cy="415498"/>
          </a:xfrm>
          <a:prstGeom prst="rect">
            <a:avLst/>
          </a:prstGeom>
          <a:noFill/>
        </p:spPr>
        <p:txBody>
          <a:bodyPr wrap="none" rtlCol="0">
            <a:spAutoFit/>
          </a:bodyPr>
          <a:lstStyle/>
          <a:p>
            <a:r>
              <a:rPr lang="ja-JP" altLang="en-US" sz="1050" dirty="0">
                <a:latin typeface="Meiryo" charset="-128"/>
                <a:ea typeface="Meiryo" charset="-128"/>
                <a:cs typeface="Meiryo" charset="-128"/>
              </a:rPr>
              <a:t>相互</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作用</a:t>
            </a:r>
            <a:endParaRPr kumimoji="1" lang="ja-JP" altLang="en-US" sz="1050" dirty="0">
              <a:latin typeface="Meiryo" charset="-128"/>
              <a:ea typeface="Meiryo" charset="-128"/>
              <a:cs typeface="Meiryo" charset="-128"/>
            </a:endParaRPr>
          </a:p>
        </p:txBody>
      </p:sp>
      <p:sp>
        <p:nvSpPr>
          <p:cNvPr id="211" name="テキスト ボックス 210"/>
          <p:cNvSpPr txBox="1"/>
          <p:nvPr/>
        </p:nvSpPr>
        <p:spPr>
          <a:xfrm>
            <a:off x="5487540" y="978403"/>
            <a:ext cx="1620957" cy="215444"/>
          </a:xfrm>
          <a:prstGeom prst="rect">
            <a:avLst/>
          </a:prstGeom>
          <a:noFill/>
        </p:spPr>
        <p:txBody>
          <a:bodyPr wrap="none" rtlCol="0">
            <a:spAutoFit/>
          </a:bodyPr>
          <a:lstStyle/>
          <a:p>
            <a:r>
              <a:rPr lang="ja-JP" altLang="en-US" sz="800" dirty="0">
                <a:latin typeface="Meiryo" charset="-128"/>
                <a:ea typeface="Meiryo" charset="-128"/>
                <a:cs typeface="Meiryo" charset="-128"/>
              </a:rPr>
              <a:t>同方向に向かわせる（強磁性）</a:t>
            </a:r>
            <a:endParaRPr kumimoji="1" lang="ja-JP" altLang="en-US" sz="800" dirty="0">
              <a:latin typeface="Meiryo" charset="-128"/>
              <a:ea typeface="Meiryo" charset="-128"/>
              <a:cs typeface="Meiryo" charset="-128"/>
            </a:endParaRPr>
          </a:p>
        </p:txBody>
      </p:sp>
      <p:sp>
        <p:nvSpPr>
          <p:cNvPr id="212" name="テキスト ボックス 211"/>
          <p:cNvSpPr txBox="1"/>
          <p:nvPr/>
        </p:nvSpPr>
        <p:spPr>
          <a:xfrm>
            <a:off x="7597710" y="947941"/>
            <a:ext cx="857927" cy="415498"/>
          </a:xfrm>
          <a:prstGeom prst="rect">
            <a:avLst/>
          </a:prstGeom>
          <a:noFill/>
        </p:spPr>
        <p:txBody>
          <a:bodyPr wrap="none" rtlCol="0">
            <a:spAutoFit/>
          </a:bodyPr>
          <a:lstStyle/>
          <a:p>
            <a:pPr algn="r"/>
            <a:r>
              <a:rPr lang="ja-JP" altLang="en-US" sz="1050" dirty="0">
                <a:solidFill>
                  <a:schemeClr val="accent6">
                    <a:lumMod val="75000"/>
                  </a:schemeClr>
                </a:solidFill>
                <a:latin typeface="Meiryo" charset="-128"/>
                <a:ea typeface="Meiryo" charset="-128"/>
                <a:cs typeface="Meiryo" charset="-128"/>
              </a:rPr>
              <a:t>電流の向き</a:t>
            </a:r>
            <a:endParaRPr lang="en-US" altLang="ja-JP" sz="1050" dirty="0">
              <a:solidFill>
                <a:schemeClr val="accent6">
                  <a:lumMod val="75000"/>
                </a:schemeClr>
              </a:solidFill>
              <a:latin typeface="Meiryo" charset="-128"/>
              <a:ea typeface="Meiryo" charset="-128"/>
              <a:cs typeface="Meiryo" charset="-128"/>
            </a:endParaRPr>
          </a:p>
          <a:p>
            <a:pPr algn="r"/>
            <a:r>
              <a:rPr lang="ja-JP" altLang="en-US" sz="1050">
                <a:solidFill>
                  <a:schemeClr val="accent6">
                    <a:lumMod val="75000"/>
                  </a:schemeClr>
                </a:solidFill>
                <a:latin typeface="Meiryo" charset="-128"/>
                <a:ea typeface="Meiryo" charset="-128"/>
                <a:cs typeface="Meiryo" charset="-128"/>
              </a:rPr>
              <a:t>を測定</a:t>
            </a:r>
            <a:endParaRPr kumimoji="1" lang="ja-JP" altLang="en-US" sz="1050" dirty="0">
              <a:solidFill>
                <a:schemeClr val="accent6">
                  <a:lumMod val="75000"/>
                </a:schemeClr>
              </a:solidFill>
              <a:latin typeface="Meiryo" charset="-128"/>
              <a:ea typeface="Meiryo" charset="-128"/>
              <a:cs typeface="Meiryo" charset="-128"/>
            </a:endParaRPr>
          </a:p>
        </p:txBody>
      </p:sp>
      <p:sp>
        <p:nvSpPr>
          <p:cNvPr id="213" name="テキスト ボックス 212"/>
          <p:cNvSpPr txBox="1"/>
          <p:nvPr/>
        </p:nvSpPr>
        <p:spPr>
          <a:xfrm>
            <a:off x="5538886" y="3164150"/>
            <a:ext cx="1494995" cy="461665"/>
          </a:xfrm>
          <a:prstGeom prst="rect">
            <a:avLst/>
          </a:prstGeom>
          <a:noFill/>
        </p:spPr>
        <p:txBody>
          <a:bodyPr wrap="square" rtlCol="0">
            <a:spAutoFit/>
          </a:bodyPr>
          <a:lstStyle/>
          <a:p>
            <a:r>
              <a:rPr lang="ja-JP" altLang="en-US" sz="800" dirty="0">
                <a:solidFill>
                  <a:srgbClr val="0432FF"/>
                </a:solidFill>
                <a:latin typeface="Meiryo" charset="-128"/>
                <a:ea typeface="Meiryo" charset="-128"/>
                <a:cs typeface="Meiryo" charset="-128"/>
              </a:rPr>
              <a:t>磁場を無くすと</a:t>
            </a:r>
            <a:endParaRPr lang="en-US" altLang="ja-JP" sz="800" dirty="0">
              <a:solidFill>
                <a:srgbClr val="0432FF"/>
              </a:solidFill>
              <a:latin typeface="Meiryo" charset="-128"/>
              <a:ea typeface="Meiryo" charset="-128"/>
              <a:cs typeface="Meiryo" charset="-128"/>
            </a:endParaRPr>
          </a:p>
          <a:p>
            <a:r>
              <a:rPr lang="ja-JP" altLang="en-US" sz="800" dirty="0">
                <a:solidFill>
                  <a:srgbClr val="0432FF"/>
                </a:solidFill>
                <a:latin typeface="Meiryo" charset="-128"/>
                <a:ea typeface="Meiryo" charset="-128"/>
                <a:cs typeface="Meiryo" charset="-128"/>
              </a:rPr>
              <a:t>相互作用に従って</a:t>
            </a:r>
            <a:endParaRPr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電流の向きが決まる</a:t>
            </a:r>
          </a:p>
        </p:txBody>
      </p:sp>
      <p:sp>
        <p:nvSpPr>
          <p:cNvPr id="10" name="ホームベース 9"/>
          <p:cNvSpPr/>
          <p:nvPr/>
        </p:nvSpPr>
        <p:spPr>
          <a:xfrm>
            <a:off x="748757" y="4565880"/>
            <a:ext cx="7706880" cy="493924"/>
          </a:xfrm>
          <a:prstGeom prst="homePlate">
            <a:avLst/>
          </a:prstGeom>
          <a:gradFill flip="none" rotWithShape="1">
            <a:gsLst>
              <a:gs pos="0">
                <a:schemeClr val="accent6">
                  <a:lumMod val="75000"/>
                </a:schemeClr>
              </a:gs>
              <a:gs pos="50000">
                <a:srgbClr val="92D050"/>
              </a:gs>
              <a:gs pos="100000">
                <a:srgbClr val="0070C0"/>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　超伝導回路はエネルギーが高い状態では</a:t>
            </a:r>
            <a:endParaRPr kumimoji="1" lang="en-US" altLang="ja-JP"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a:p>
            <a:r>
              <a:rPr kumimoji="1"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　電流は左右両方の重ね合わせ状態になる</a:t>
            </a:r>
          </a:p>
        </p:txBody>
      </p:sp>
      <p:sp>
        <p:nvSpPr>
          <p:cNvPr id="183" name="左右矢印 182"/>
          <p:cNvSpPr/>
          <p:nvPr/>
        </p:nvSpPr>
        <p:spPr>
          <a:xfrm flipV="1">
            <a:off x="1400399" y="2042170"/>
            <a:ext cx="252028" cy="75091"/>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左右矢印 184"/>
          <p:cNvSpPr/>
          <p:nvPr/>
        </p:nvSpPr>
        <p:spPr>
          <a:xfrm flipV="1">
            <a:off x="2044191" y="2036891"/>
            <a:ext cx="252028" cy="75091"/>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左右矢印 185"/>
          <p:cNvSpPr/>
          <p:nvPr/>
        </p:nvSpPr>
        <p:spPr>
          <a:xfrm flipV="1">
            <a:off x="1397255" y="2679349"/>
            <a:ext cx="252028" cy="75091"/>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左右矢印 187"/>
          <p:cNvSpPr/>
          <p:nvPr/>
        </p:nvSpPr>
        <p:spPr>
          <a:xfrm flipV="1">
            <a:off x="2041047" y="2674070"/>
            <a:ext cx="252028" cy="75091"/>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左右矢印 188"/>
          <p:cNvSpPr/>
          <p:nvPr/>
        </p:nvSpPr>
        <p:spPr>
          <a:xfrm flipV="1">
            <a:off x="1400399" y="3319891"/>
            <a:ext cx="252028" cy="75091"/>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左右矢印 189"/>
          <p:cNvSpPr/>
          <p:nvPr/>
        </p:nvSpPr>
        <p:spPr>
          <a:xfrm flipV="1">
            <a:off x="2044191" y="3314612"/>
            <a:ext cx="252028" cy="75091"/>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左右矢印 190"/>
          <p:cNvSpPr/>
          <p:nvPr/>
        </p:nvSpPr>
        <p:spPr>
          <a:xfrm rot="5400000" flipV="1">
            <a:off x="1068441" y="2347204"/>
            <a:ext cx="252028" cy="85787"/>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左右矢印 198"/>
          <p:cNvSpPr/>
          <p:nvPr/>
        </p:nvSpPr>
        <p:spPr>
          <a:xfrm rot="5400000" flipV="1">
            <a:off x="1070794" y="2981139"/>
            <a:ext cx="252028" cy="85787"/>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左右矢印 199"/>
          <p:cNvSpPr/>
          <p:nvPr/>
        </p:nvSpPr>
        <p:spPr>
          <a:xfrm rot="5400000" flipV="1">
            <a:off x="1726362" y="2342480"/>
            <a:ext cx="252028" cy="85787"/>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左右矢印 200"/>
          <p:cNvSpPr/>
          <p:nvPr/>
        </p:nvSpPr>
        <p:spPr>
          <a:xfrm rot="5400000" flipV="1">
            <a:off x="1728715" y="2976415"/>
            <a:ext cx="252028" cy="85787"/>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左右矢印 201"/>
          <p:cNvSpPr/>
          <p:nvPr/>
        </p:nvSpPr>
        <p:spPr>
          <a:xfrm rot="5400000" flipV="1">
            <a:off x="2348413" y="2336451"/>
            <a:ext cx="252028" cy="85787"/>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左右矢印 202"/>
          <p:cNvSpPr/>
          <p:nvPr/>
        </p:nvSpPr>
        <p:spPr>
          <a:xfrm rot="5400000" flipV="1">
            <a:off x="2350766" y="2970386"/>
            <a:ext cx="252028" cy="85787"/>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896116" y="4587354"/>
            <a:ext cx="3368033" cy="461665"/>
          </a:xfrm>
          <a:prstGeom prst="rect">
            <a:avLst/>
          </a:prstGeom>
        </p:spPr>
        <p:txBody>
          <a:bodyPr wrap="square">
            <a:spAutoFit/>
          </a:bodyPr>
          <a:lstStyle/>
          <a:p>
            <a:r>
              <a:rPr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エネルギーを下げてゆくことで電流の向きが</a:t>
            </a:r>
            <a:endParaRPr lang="en-US" altLang="ja-JP"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ひとつに定まる安定状態になる　＝</a:t>
            </a:r>
            <a:r>
              <a:rPr lang="ja-JP" altLang="en-US" sz="1200" b="1" u="sng"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計算結果</a:t>
            </a:r>
          </a:p>
        </p:txBody>
      </p:sp>
      <p:sp>
        <p:nvSpPr>
          <p:cNvPr id="12" name="右矢印 11"/>
          <p:cNvSpPr/>
          <p:nvPr/>
        </p:nvSpPr>
        <p:spPr>
          <a:xfrm>
            <a:off x="4332794" y="4621990"/>
            <a:ext cx="425516" cy="400252"/>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162170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量子コンピュータの必要性</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cxnSp>
        <p:nvCxnSpPr>
          <p:cNvPr id="5" name="直線矢印コネクタ 4"/>
          <p:cNvCxnSpPr/>
          <p:nvPr/>
        </p:nvCxnSpPr>
        <p:spPr>
          <a:xfrm flipV="1">
            <a:off x="683568" y="1411958"/>
            <a:ext cx="0" cy="2088480"/>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V="1">
            <a:off x="683568" y="4149080"/>
            <a:ext cx="0" cy="208848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7" name="直線矢印コネクタ 6"/>
          <p:cNvCxnSpPr/>
          <p:nvPr/>
        </p:nvCxnSpPr>
        <p:spPr>
          <a:xfrm>
            <a:off x="683568" y="3500438"/>
            <a:ext cx="2304256"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683568" y="6237560"/>
            <a:ext cx="2304256"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539552" y="1216389"/>
            <a:ext cx="697627" cy="246221"/>
          </a:xfrm>
          <a:prstGeom prst="rect">
            <a:avLst/>
          </a:prstGeom>
          <a:noFill/>
        </p:spPr>
        <p:txBody>
          <a:bodyPr wrap="none" rtlCol="0">
            <a:spAutoFit/>
          </a:bodyPr>
          <a:lstStyle/>
          <a:p>
            <a:r>
              <a:rPr kumimoji="1" lang="ja-JP" altLang="en-US" sz="1000">
                <a:solidFill>
                  <a:schemeClr val="accent3">
                    <a:lumMod val="50000"/>
                  </a:schemeClr>
                </a:solidFill>
                <a:latin typeface="Meiryo" charset="-128"/>
                <a:ea typeface="Meiryo" charset="-128"/>
                <a:cs typeface="Meiryo" charset="-128"/>
              </a:rPr>
              <a:t>計算性能</a:t>
            </a:r>
          </a:p>
        </p:txBody>
      </p:sp>
      <p:sp>
        <p:nvSpPr>
          <p:cNvPr id="15" name="テキスト ボックス 14"/>
          <p:cNvSpPr txBox="1"/>
          <p:nvPr/>
        </p:nvSpPr>
        <p:spPr>
          <a:xfrm>
            <a:off x="539551" y="3931013"/>
            <a:ext cx="569387" cy="246221"/>
          </a:xfrm>
          <a:prstGeom prst="rect">
            <a:avLst/>
          </a:prstGeom>
          <a:noFill/>
        </p:spPr>
        <p:txBody>
          <a:bodyPr wrap="none" rtlCol="0">
            <a:spAutoFit/>
          </a:bodyPr>
          <a:lstStyle/>
          <a:p>
            <a:r>
              <a:rPr kumimoji="1" lang="ja-JP" altLang="en-US" sz="1000">
                <a:solidFill>
                  <a:srgbClr val="0070C0"/>
                </a:solidFill>
                <a:latin typeface="Meiryo" charset="-128"/>
                <a:ea typeface="Meiryo" charset="-128"/>
                <a:cs typeface="Meiryo" charset="-128"/>
              </a:rPr>
              <a:t>計算量</a:t>
            </a:r>
            <a:endParaRPr kumimoji="1" lang="ja-JP" altLang="en-US" sz="1000" dirty="0">
              <a:solidFill>
                <a:srgbClr val="0070C0"/>
              </a:solidFill>
              <a:latin typeface="Meiryo" charset="-128"/>
              <a:ea typeface="Meiryo" charset="-128"/>
              <a:cs typeface="Meiryo" charset="-128"/>
            </a:endParaRPr>
          </a:p>
        </p:txBody>
      </p:sp>
      <p:sp>
        <p:nvSpPr>
          <p:cNvPr id="17" name="テキスト ボックス 16"/>
          <p:cNvSpPr txBox="1"/>
          <p:nvPr/>
        </p:nvSpPr>
        <p:spPr>
          <a:xfrm>
            <a:off x="2483768" y="3254217"/>
            <a:ext cx="569387" cy="246221"/>
          </a:xfrm>
          <a:prstGeom prst="rect">
            <a:avLst/>
          </a:prstGeom>
          <a:noFill/>
        </p:spPr>
        <p:txBody>
          <a:bodyPr wrap="none" rtlCol="0">
            <a:spAutoFit/>
          </a:bodyPr>
          <a:lstStyle/>
          <a:p>
            <a:r>
              <a:rPr kumimoji="1" lang="ja-JP" altLang="en-US" sz="1000" dirty="0">
                <a:solidFill>
                  <a:schemeClr val="tx1">
                    <a:lumMod val="50000"/>
                    <a:lumOff val="50000"/>
                  </a:schemeClr>
                </a:solidFill>
                <a:latin typeface="Meiryo" charset="-128"/>
                <a:ea typeface="Meiryo" charset="-128"/>
                <a:cs typeface="Meiryo" charset="-128"/>
              </a:rPr>
              <a:t>経過年</a:t>
            </a:r>
          </a:p>
        </p:txBody>
      </p:sp>
      <p:sp>
        <p:nvSpPr>
          <p:cNvPr id="18" name="テキスト ボックス 17"/>
          <p:cNvSpPr txBox="1"/>
          <p:nvPr/>
        </p:nvSpPr>
        <p:spPr>
          <a:xfrm>
            <a:off x="2483768" y="5994321"/>
            <a:ext cx="569387" cy="246221"/>
          </a:xfrm>
          <a:prstGeom prst="rect">
            <a:avLst/>
          </a:prstGeom>
          <a:noFill/>
        </p:spPr>
        <p:txBody>
          <a:bodyPr wrap="none" rtlCol="0">
            <a:spAutoFit/>
          </a:bodyPr>
          <a:lstStyle/>
          <a:p>
            <a:r>
              <a:rPr kumimoji="1" lang="ja-JP" altLang="en-US" sz="1000">
                <a:solidFill>
                  <a:schemeClr val="tx1">
                    <a:lumMod val="50000"/>
                    <a:lumOff val="50000"/>
                  </a:schemeClr>
                </a:solidFill>
                <a:latin typeface="Meiryo" charset="-128"/>
                <a:ea typeface="Meiryo" charset="-128"/>
                <a:cs typeface="Meiryo" charset="-128"/>
              </a:rPr>
              <a:t>経過年</a:t>
            </a:r>
            <a:endParaRPr kumimoji="1" lang="ja-JP" altLang="en-US" sz="1000" dirty="0">
              <a:solidFill>
                <a:schemeClr val="tx1">
                  <a:lumMod val="50000"/>
                  <a:lumOff val="50000"/>
                </a:schemeClr>
              </a:solidFill>
              <a:latin typeface="Meiryo" charset="-128"/>
              <a:ea typeface="Meiryo" charset="-128"/>
              <a:cs typeface="Meiryo" charset="-128"/>
            </a:endParaRPr>
          </a:p>
        </p:txBody>
      </p:sp>
      <p:sp>
        <p:nvSpPr>
          <p:cNvPr id="19" name="フリーフォーム 18"/>
          <p:cNvSpPr/>
          <p:nvPr/>
        </p:nvSpPr>
        <p:spPr>
          <a:xfrm>
            <a:off x="755577" y="1541929"/>
            <a:ext cx="2238636" cy="1886051"/>
          </a:xfrm>
          <a:custGeom>
            <a:avLst/>
            <a:gdLst>
              <a:gd name="connsiteX0" fmla="*/ 0 w 2067859"/>
              <a:gd name="connsiteY0" fmla="*/ 1763059 h 1763059"/>
              <a:gd name="connsiteX1" fmla="*/ 908423 w 2067859"/>
              <a:gd name="connsiteY1" fmla="*/ 352612 h 1763059"/>
              <a:gd name="connsiteX2" fmla="*/ 2067859 w 2067859"/>
              <a:gd name="connsiteY2" fmla="*/ 0 h 1763059"/>
            </a:gdLst>
            <a:ahLst/>
            <a:cxnLst>
              <a:cxn ang="0">
                <a:pos x="connsiteX0" y="connsiteY0"/>
              </a:cxn>
              <a:cxn ang="0">
                <a:pos x="connsiteX1" y="connsiteY1"/>
              </a:cxn>
              <a:cxn ang="0">
                <a:pos x="connsiteX2" y="connsiteY2"/>
              </a:cxn>
            </a:cxnLst>
            <a:rect l="l" t="t" r="r" b="b"/>
            <a:pathLst>
              <a:path w="2067859" h="1763059">
                <a:moveTo>
                  <a:pt x="0" y="1763059"/>
                </a:moveTo>
                <a:cubicBezTo>
                  <a:pt x="281890" y="1204757"/>
                  <a:pt x="563780" y="646455"/>
                  <a:pt x="908423" y="352612"/>
                </a:cubicBezTo>
                <a:cubicBezTo>
                  <a:pt x="1253066" y="58769"/>
                  <a:pt x="2067859" y="0"/>
                  <a:pt x="2067859" y="0"/>
                </a:cubicBezTo>
              </a:path>
            </a:pathLst>
          </a:custGeom>
          <a:noFill/>
          <a:ln>
            <a:solidFill>
              <a:schemeClr val="accent3">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フリーフォーム 19"/>
          <p:cNvSpPr/>
          <p:nvPr/>
        </p:nvSpPr>
        <p:spPr>
          <a:xfrm>
            <a:off x="747059" y="4141694"/>
            <a:ext cx="2235200" cy="2038462"/>
          </a:xfrm>
          <a:custGeom>
            <a:avLst/>
            <a:gdLst>
              <a:gd name="connsiteX0" fmla="*/ 0 w 2235200"/>
              <a:gd name="connsiteY0" fmla="*/ 2037977 h 2142823"/>
              <a:gd name="connsiteX1" fmla="*/ 1320800 w 2235200"/>
              <a:gd name="connsiteY1" fmla="*/ 1912471 h 2142823"/>
              <a:gd name="connsiteX2" fmla="*/ 2235200 w 2235200"/>
              <a:gd name="connsiteY2" fmla="*/ 0 h 2142823"/>
              <a:gd name="connsiteX0" fmla="*/ 0 w 2235200"/>
              <a:gd name="connsiteY0" fmla="*/ 2037977 h 2070063"/>
              <a:gd name="connsiteX1" fmla="*/ 1506071 w 2235200"/>
              <a:gd name="connsiteY1" fmla="*/ 1637554 h 2070063"/>
              <a:gd name="connsiteX2" fmla="*/ 2235200 w 2235200"/>
              <a:gd name="connsiteY2" fmla="*/ 0 h 2070063"/>
              <a:gd name="connsiteX0" fmla="*/ 0 w 2235200"/>
              <a:gd name="connsiteY0" fmla="*/ 2037977 h 2077631"/>
              <a:gd name="connsiteX1" fmla="*/ 1506071 w 2235200"/>
              <a:gd name="connsiteY1" fmla="*/ 1637554 h 2077631"/>
              <a:gd name="connsiteX2" fmla="*/ 2235200 w 2235200"/>
              <a:gd name="connsiteY2" fmla="*/ 0 h 2077631"/>
              <a:gd name="connsiteX0" fmla="*/ 0 w 2235200"/>
              <a:gd name="connsiteY0" fmla="*/ 2037977 h 2062300"/>
              <a:gd name="connsiteX1" fmla="*/ 1512047 w 2235200"/>
              <a:gd name="connsiteY1" fmla="*/ 1482166 h 2062300"/>
              <a:gd name="connsiteX2" fmla="*/ 2235200 w 2235200"/>
              <a:gd name="connsiteY2" fmla="*/ 0 h 2062300"/>
              <a:gd name="connsiteX0" fmla="*/ 0 w 2235200"/>
              <a:gd name="connsiteY0" fmla="*/ 2037977 h 2058303"/>
              <a:gd name="connsiteX1" fmla="*/ 1512047 w 2235200"/>
              <a:gd name="connsiteY1" fmla="*/ 1482166 h 2058303"/>
              <a:gd name="connsiteX2" fmla="*/ 2235200 w 2235200"/>
              <a:gd name="connsiteY2" fmla="*/ 0 h 2058303"/>
              <a:gd name="connsiteX0" fmla="*/ 0 w 2235200"/>
              <a:gd name="connsiteY0" fmla="*/ 2037977 h 2038371"/>
              <a:gd name="connsiteX1" fmla="*/ 1512047 w 2235200"/>
              <a:gd name="connsiteY1" fmla="*/ 1482166 h 2038371"/>
              <a:gd name="connsiteX2" fmla="*/ 2235200 w 2235200"/>
              <a:gd name="connsiteY2" fmla="*/ 0 h 2038371"/>
              <a:gd name="connsiteX0" fmla="*/ 0 w 2235200"/>
              <a:gd name="connsiteY0" fmla="*/ 2037977 h 2038401"/>
              <a:gd name="connsiteX1" fmla="*/ 1607670 w 2235200"/>
              <a:gd name="connsiteY1" fmla="*/ 1500095 h 2038401"/>
              <a:gd name="connsiteX2" fmla="*/ 2235200 w 2235200"/>
              <a:gd name="connsiteY2" fmla="*/ 0 h 2038401"/>
              <a:gd name="connsiteX0" fmla="*/ 0 w 2235200"/>
              <a:gd name="connsiteY0" fmla="*/ 2037977 h 2038462"/>
              <a:gd name="connsiteX1" fmla="*/ 1607670 w 2235200"/>
              <a:gd name="connsiteY1" fmla="*/ 1500095 h 2038462"/>
              <a:gd name="connsiteX2" fmla="*/ 2235200 w 2235200"/>
              <a:gd name="connsiteY2" fmla="*/ 0 h 2038462"/>
            </a:gdLst>
            <a:ahLst/>
            <a:cxnLst>
              <a:cxn ang="0">
                <a:pos x="connsiteX0" y="connsiteY0"/>
              </a:cxn>
              <a:cxn ang="0">
                <a:pos x="connsiteX1" y="connsiteY1"/>
              </a:cxn>
              <a:cxn ang="0">
                <a:pos x="connsiteX2" y="connsiteY2"/>
              </a:cxn>
            </a:cxnLst>
            <a:rect l="l" t="t" r="r" b="b"/>
            <a:pathLst>
              <a:path w="2235200" h="2038462">
                <a:moveTo>
                  <a:pt x="0" y="2037977"/>
                </a:moveTo>
                <a:cubicBezTo>
                  <a:pt x="486086" y="2049432"/>
                  <a:pt x="1360643" y="1857687"/>
                  <a:pt x="1607670" y="1500095"/>
                </a:cubicBezTo>
                <a:cubicBezTo>
                  <a:pt x="1854697" y="1142503"/>
                  <a:pt x="2235200" y="0"/>
                  <a:pt x="2235200" y="0"/>
                </a:cubicBezTo>
              </a:path>
            </a:pathLst>
          </a:custGeom>
          <a:no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テキスト ボックス 20"/>
          <p:cNvSpPr txBox="1"/>
          <p:nvPr/>
        </p:nvSpPr>
        <p:spPr>
          <a:xfrm>
            <a:off x="1151365" y="2538618"/>
            <a:ext cx="1877437" cy="276999"/>
          </a:xfrm>
          <a:prstGeom prst="rect">
            <a:avLst/>
          </a:prstGeom>
          <a:noFill/>
        </p:spPr>
        <p:txBody>
          <a:bodyPr wrap="none" rtlCol="0">
            <a:spAutoFit/>
          </a:bodyPr>
          <a:lstStyle/>
          <a:p>
            <a:r>
              <a:rPr kumimoji="1" lang="ja-JP" altLang="en-US" sz="1200" b="1" dirty="0">
                <a:solidFill>
                  <a:schemeClr val="accent6">
                    <a:lumMod val="75000"/>
                  </a:schemeClr>
                </a:solidFill>
                <a:latin typeface="Meiryo" charset="-128"/>
                <a:ea typeface="Meiryo" charset="-128"/>
                <a:cs typeface="Meiryo" charset="-128"/>
              </a:rPr>
              <a:t>「ムーアの法則」の終焉</a:t>
            </a:r>
          </a:p>
        </p:txBody>
      </p:sp>
      <p:sp>
        <p:nvSpPr>
          <p:cNvPr id="22" name="テキスト ボックス 21"/>
          <p:cNvSpPr txBox="1"/>
          <p:nvPr/>
        </p:nvSpPr>
        <p:spPr>
          <a:xfrm>
            <a:off x="751000" y="4454703"/>
            <a:ext cx="1723549" cy="276999"/>
          </a:xfrm>
          <a:prstGeom prst="rect">
            <a:avLst/>
          </a:prstGeom>
          <a:noFill/>
        </p:spPr>
        <p:txBody>
          <a:bodyPr wrap="none" rtlCol="0">
            <a:spAutoFit/>
          </a:bodyPr>
          <a:lstStyle/>
          <a:p>
            <a:r>
              <a:rPr kumimoji="1" lang="ja-JP" altLang="en-US" sz="1200" b="1">
                <a:solidFill>
                  <a:schemeClr val="accent6">
                    <a:lumMod val="75000"/>
                  </a:schemeClr>
                </a:solidFill>
                <a:latin typeface="Meiryo" charset="-128"/>
                <a:ea typeface="Meiryo" charset="-128"/>
                <a:cs typeface="Meiryo" charset="-128"/>
              </a:rPr>
              <a:t>データ量の爆発的増大</a:t>
            </a:r>
            <a:endParaRPr kumimoji="1" lang="ja-JP" altLang="en-US" sz="1200" b="1" dirty="0">
              <a:solidFill>
                <a:schemeClr val="accent6">
                  <a:lumMod val="75000"/>
                </a:schemeClr>
              </a:solidFill>
              <a:latin typeface="Meiryo" charset="-128"/>
              <a:ea typeface="Meiryo" charset="-128"/>
              <a:cs typeface="Meiryo" charset="-128"/>
            </a:endParaRPr>
          </a:p>
        </p:txBody>
      </p:sp>
      <p:sp>
        <p:nvSpPr>
          <p:cNvPr id="23" name="テキスト ボックス 22"/>
          <p:cNvSpPr txBox="1"/>
          <p:nvPr/>
        </p:nvSpPr>
        <p:spPr>
          <a:xfrm>
            <a:off x="1332001" y="2862996"/>
            <a:ext cx="1665841" cy="623248"/>
          </a:xfrm>
          <a:prstGeom prst="rect">
            <a:avLst/>
          </a:prstGeom>
          <a:noFill/>
        </p:spPr>
        <p:txBody>
          <a:bodyPr wrap="none" rtlCol="0">
            <a:spAutoFit/>
          </a:bodyPr>
          <a:lstStyle/>
          <a:p>
            <a:r>
              <a:rPr kumimoji="1" lang="ja-JP" altLang="en-US" sz="1050" b="1" dirty="0">
                <a:solidFill>
                  <a:schemeClr val="accent3">
                    <a:lumMod val="50000"/>
                  </a:schemeClr>
                </a:solidFill>
                <a:latin typeface="Meiryo" charset="-128"/>
                <a:ea typeface="Meiryo" charset="-128"/>
                <a:cs typeface="Meiryo" charset="-128"/>
              </a:rPr>
              <a:t>処理の並列化により対応</a:t>
            </a:r>
            <a:endParaRPr kumimoji="1" lang="en-US" altLang="ja-JP" sz="1050" b="1"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en-US" altLang="ja-JP" sz="800" dirty="0">
                <a:solidFill>
                  <a:schemeClr val="accent3">
                    <a:lumMod val="50000"/>
                  </a:schemeClr>
                </a:solidFill>
                <a:latin typeface="Meiryo" charset="-128"/>
                <a:ea typeface="Meiryo" charset="-128"/>
                <a:cs typeface="Meiryo" charset="-128"/>
              </a:rPr>
              <a:t>CPU</a:t>
            </a:r>
            <a:r>
              <a:rPr lang="ja-JP" altLang="en-US" sz="800" dirty="0">
                <a:solidFill>
                  <a:schemeClr val="accent3">
                    <a:lumMod val="50000"/>
                  </a:schemeClr>
                </a:solidFill>
                <a:latin typeface="Meiryo" charset="-128"/>
                <a:ea typeface="Meiryo" charset="-128"/>
                <a:cs typeface="Meiryo" charset="-128"/>
              </a:rPr>
              <a:t>のマルチコア化</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en-US" altLang="ja-JP" sz="800" dirty="0">
                <a:solidFill>
                  <a:schemeClr val="accent3">
                    <a:lumMod val="50000"/>
                  </a:schemeClr>
                </a:solidFill>
                <a:latin typeface="Meiryo" charset="-128"/>
                <a:ea typeface="Meiryo" charset="-128"/>
                <a:cs typeface="Meiryo" charset="-128"/>
              </a:rPr>
              <a:t>GPGPU</a:t>
            </a:r>
            <a:r>
              <a:rPr kumimoji="1" lang="ja-JP" altLang="en-US" sz="800" dirty="0">
                <a:solidFill>
                  <a:schemeClr val="accent3">
                    <a:lumMod val="50000"/>
                  </a:schemeClr>
                </a:solidFill>
                <a:latin typeface="Meiryo" charset="-128"/>
                <a:ea typeface="Meiryo" charset="-128"/>
                <a:cs typeface="Meiryo" charset="-128"/>
              </a:rPr>
              <a:t>の活用</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スパコンの利用</a:t>
            </a:r>
            <a:endParaRPr kumimoji="1" lang="ja-JP" altLang="en-US" sz="800" dirty="0">
              <a:solidFill>
                <a:schemeClr val="accent3">
                  <a:lumMod val="50000"/>
                </a:schemeClr>
              </a:solidFill>
              <a:latin typeface="Meiryo" charset="-128"/>
              <a:ea typeface="Meiryo" charset="-128"/>
              <a:cs typeface="Meiryo" charset="-128"/>
            </a:endParaRPr>
          </a:p>
        </p:txBody>
      </p:sp>
      <p:sp>
        <p:nvSpPr>
          <p:cNvPr id="24" name="テキスト ボックス 23"/>
          <p:cNvSpPr txBox="1"/>
          <p:nvPr/>
        </p:nvSpPr>
        <p:spPr>
          <a:xfrm>
            <a:off x="747059" y="4796161"/>
            <a:ext cx="1800493" cy="623248"/>
          </a:xfrm>
          <a:prstGeom prst="rect">
            <a:avLst/>
          </a:prstGeom>
          <a:noFill/>
        </p:spPr>
        <p:txBody>
          <a:bodyPr wrap="none" rtlCol="0">
            <a:spAutoFit/>
          </a:bodyPr>
          <a:lstStyle/>
          <a:p>
            <a:r>
              <a:rPr kumimoji="1" lang="ja-JP" altLang="en-US" sz="1050" b="1" dirty="0">
                <a:solidFill>
                  <a:srgbClr val="0070C0"/>
                </a:solidFill>
                <a:latin typeface="Meiryo" charset="-128"/>
                <a:ea typeface="Meiryo" charset="-128"/>
                <a:cs typeface="Meiryo" charset="-128"/>
              </a:rPr>
              <a:t>データ</a:t>
            </a:r>
            <a:r>
              <a:rPr lang="ja-JP" altLang="en-US" sz="1050" b="1" dirty="0">
                <a:solidFill>
                  <a:srgbClr val="0070C0"/>
                </a:solidFill>
                <a:latin typeface="Meiryo" charset="-128"/>
                <a:ea typeface="Meiryo" charset="-128"/>
                <a:cs typeface="Meiryo" charset="-128"/>
              </a:rPr>
              <a:t>駆動型社会への移行</a:t>
            </a:r>
            <a:endParaRPr lang="en-US" altLang="ja-JP" sz="1050" b="1" dirty="0">
              <a:solidFill>
                <a:srgbClr val="0070C0"/>
              </a:solidFill>
              <a:latin typeface="Meiryo" charset="-128"/>
              <a:ea typeface="Meiryo" charset="-128"/>
              <a:cs typeface="Meiryo" charset="-128"/>
            </a:endParaRPr>
          </a:p>
          <a:p>
            <a:pPr marL="171450" indent="-171450">
              <a:buFont typeface="Wingdings" charset="2"/>
              <a:buChar char="Ø"/>
            </a:pPr>
            <a:r>
              <a:rPr lang="en-US" altLang="ja-JP" sz="800" dirty="0" err="1">
                <a:solidFill>
                  <a:srgbClr val="0070C0"/>
                </a:solidFill>
                <a:latin typeface="Meiryo" charset="-128"/>
                <a:ea typeface="Meiryo" charset="-128"/>
                <a:cs typeface="Meiryo" charset="-128"/>
              </a:rPr>
              <a:t>IoT</a:t>
            </a:r>
            <a:r>
              <a:rPr lang="ja-JP" altLang="en-US" sz="800" dirty="0">
                <a:solidFill>
                  <a:srgbClr val="0070C0"/>
                </a:solidFill>
                <a:latin typeface="Meiryo" charset="-128"/>
                <a:ea typeface="Meiryo" charset="-128"/>
                <a:cs typeface="Meiryo" charset="-128"/>
              </a:rPr>
              <a:t>の普及</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en-US" altLang="ja-JP" sz="800" dirty="0">
                <a:solidFill>
                  <a:srgbClr val="0070C0"/>
                </a:solidFill>
                <a:latin typeface="Meiryo" charset="-128"/>
                <a:ea typeface="Meiryo" charset="-128"/>
                <a:cs typeface="Meiryo" charset="-128"/>
              </a:rPr>
              <a:t>AI</a:t>
            </a:r>
            <a:r>
              <a:rPr lang="ja-JP" altLang="en-US" sz="800" dirty="0">
                <a:solidFill>
                  <a:srgbClr val="0070C0"/>
                </a:solidFill>
                <a:latin typeface="Meiryo" charset="-128"/>
                <a:ea typeface="Meiryo" charset="-128"/>
                <a:cs typeface="Meiryo" charset="-128"/>
              </a:rPr>
              <a:t>適用範囲の増大</a:t>
            </a:r>
          </a:p>
          <a:p>
            <a:pPr marL="171450" indent="-171450">
              <a:buFont typeface="Wingdings" charset="2"/>
              <a:buChar char="Ø"/>
            </a:pPr>
            <a:r>
              <a:rPr lang="ja-JP" altLang="en-US" sz="800" dirty="0">
                <a:solidFill>
                  <a:srgbClr val="0070C0"/>
                </a:solidFill>
                <a:latin typeface="Meiryo" charset="-128"/>
                <a:ea typeface="Meiryo" charset="-128"/>
                <a:cs typeface="Meiryo" charset="-128"/>
              </a:rPr>
              <a:t>社会やビジネスのデジタル化</a:t>
            </a:r>
            <a:endParaRPr kumimoji="1" lang="en-US" altLang="ja-JP" sz="800" dirty="0">
              <a:solidFill>
                <a:srgbClr val="0070C0"/>
              </a:solidFill>
              <a:latin typeface="Meiryo" charset="-128"/>
              <a:ea typeface="Meiryo" charset="-128"/>
              <a:cs typeface="Meiryo" charset="-128"/>
            </a:endParaRPr>
          </a:p>
        </p:txBody>
      </p:sp>
      <p:grpSp>
        <p:nvGrpSpPr>
          <p:cNvPr id="50" name="グループ化 49">
            <a:extLst>
              <a:ext uri="{FF2B5EF4-FFF2-40B4-BE49-F238E27FC236}">
                <a16:creationId xmlns:a16="http://schemas.microsoft.com/office/drawing/2014/main" id="{BF5A8B55-AF6D-694A-A457-68218B430512}"/>
              </a:ext>
            </a:extLst>
          </p:cNvPr>
          <p:cNvGrpSpPr/>
          <p:nvPr/>
        </p:nvGrpSpPr>
        <p:grpSpPr>
          <a:xfrm>
            <a:off x="2982259" y="1876841"/>
            <a:ext cx="5458701" cy="3857850"/>
            <a:chOff x="2982259" y="1876841"/>
            <a:chExt cx="5458701" cy="3857850"/>
          </a:xfrm>
        </p:grpSpPr>
        <p:cxnSp>
          <p:nvCxnSpPr>
            <p:cNvPr id="28" name="直線矢印コネクタ 27">
              <a:extLst>
                <a:ext uri="{FF2B5EF4-FFF2-40B4-BE49-F238E27FC236}">
                  <a16:creationId xmlns:a16="http://schemas.microsoft.com/office/drawing/2014/main" id="{F46B3C11-EF8D-BD4E-92BC-7C2645F2A03A}"/>
                </a:ext>
              </a:extLst>
            </p:cNvPr>
            <p:cNvCxnSpPr>
              <a:cxnSpLocks/>
            </p:cNvCxnSpPr>
            <p:nvPr/>
          </p:nvCxnSpPr>
          <p:spPr>
            <a:xfrm flipV="1">
              <a:off x="4572000" y="1876841"/>
              <a:ext cx="0" cy="3542569"/>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D21F0620-6E0F-014B-A36E-8979AB48CF3B}"/>
                </a:ext>
              </a:extLst>
            </p:cNvPr>
            <p:cNvCxnSpPr>
              <a:cxnSpLocks/>
            </p:cNvCxnSpPr>
            <p:nvPr/>
          </p:nvCxnSpPr>
          <p:spPr>
            <a:xfrm>
              <a:off x="4572000" y="5419409"/>
              <a:ext cx="3662917"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2" name="フリーフォーム 31">
              <a:extLst>
                <a:ext uri="{FF2B5EF4-FFF2-40B4-BE49-F238E27FC236}">
                  <a16:creationId xmlns:a16="http://schemas.microsoft.com/office/drawing/2014/main" id="{39C2D4BD-C604-5441-BAC9-23F07DBC9819}"/>
                </a:ext>
              </a:extLst>
            </p:cNvPr>
            <p:cNvSpPr/>
            <p:nvPr/>
          </p:nvSpPr>
          <p:spPr>
            <a:xfrm>
              <a:off x="4644008" y="4191506"/>
              <a:ext cx="3585013" cy="1155445"/>
            </a:xfrm>
            <a:custGeom>
              <a:avLst/>
              <a:gdLst>
                <a:gd name="connsiteX0" fmla="*/ 0 w 2067859"/>
                <a:gd name="connsiteY0" fmla="*/ 1763059 h 1763059"/>
                <a:gd name="connsiteX1" fmla="*/ 908423 w 2067859"/>
                <a:gd name="connsiteY1" fmla="*/ 352612 h 1763059"/>
                <a:gd name="connsiteX2" fmla="*/ 2067859 w 2067859"/>
                <a:gd name="connsiteY2" fmla="*/ 0 h 1763059"/>
                <a:gd name="connsiteX0" fmla="*/ 0 w 2067859"/>
                <a:gd name="connsiteY0" fmla="*/ 1763059 h 1763059"/>
                <a:gd name="connsiteX1" fmla="*/ 975932 w 2067859"/>
                <a:gd name="connsiteY1" fmla="*/ 520959 h 1763059"/>
                <a:gd name="connsiteX2" fmla="*/ 2067859 w 2067859"/>
                <a:gd name="connsiteY2" fmla="*/ 0 h 1763059"/>
                <a:gd name="connsiteX0" fmla="*/ 0 w 2064483"/>
                <a:gd name="connsiteY0" fmla="*/ 1457681 h 1457681"/>
                <a:gd name="connsiteX1" fmla="*/ 975932 w 2064483"/>
                <a:gd name="connsiteY1" fmla="*/ 215581 h 1457681"/>
                <a:gd name="connsiteX2" fmla="*/ 2064483 w 2064483"/>
                <a:gd name="connsiteY2" fmla="*/ 13594 h 1457681"/>
                <a:gd name="connsiteX0" fmla="*/ 0 w 2064483"/>
                <a:gd name="connsiteY0" fmla="*/ 1444087 h 1444087"/>
                <a:gd name="connsiteX1" fmla="*/ 935426 w 2064483"/>
                <a:gd name="connsiteY1" fmla="*/ 341177 h 1444087"/>
                <a:gd name="connsiteX2" fmla="*/ 2064483 w 2064483"/>
                <a:gd name="connsiteY2" fmla="*/ 0 h 1444087"/>
              </a:gdLst>
              <a:ahLst/>
              <a:cxnLst>
                <a:cxn ang="0">
                  <a:pos x="connsiteX0" y="connsiteY0"/>
                </a:cxn>
                <a:cxn ang="0">
                  <a:pos x="connsiteX1" y="connsiteY1"/>
                </a:cxn>
                <a:cxn ang="0">
                  <a:pos x="connsiteX2" y="connsiteY2"/>
                </a:cxn>
              </a:cxnLst>
              <a:rect l="l" t="t" r="r" b="b"/>
              <a:pathLst>
                <a:path w="2064483" h="1444087">
                  <a:moveTo>
                    <a:pt x="0" y="1444087"/>
                  </a:moveTo>
                  <a:cubicBezTo>
                    <a:pt x="281890" y="885785"/>
                    <a:pt x="590783" y="635020"/>
                    <a:pt x="935426" y="341177"/>
                  </a:cubicBezTo>
                  <a:cubicBezTo>
                    <a:pt x="1280069" y="47334"/>
                    <a:pt x="2064483" y="0"/>
                    <a:pt x="2064483" y="0"/>
                  </a:cubicBezTo>
                </a:path>
              </a:pathLst>
            </a:custGeom>
            <a:noFill/>
            <a:ln>
              <a:solidFill>
                <a:schemeClr val="accent3">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フリーフォーム 32">
              <a:extLst>
                <a:ext uri="{FF2B5EF4-FFF2-40B4-BE49-F238E27FC236}">
                  <a16:creationId xmlns:a16="http://schemas.microsoft.com/office/drawing/2014/main" id="{D70504CA-3C7A-114D-A617-EDBAEBD815C9}"/>
                </a:ext>
              </a:extLst>
            </p:cNvPr>
            <p:cNvSpPr/>
            <p:nvPr/>
          </p:nvSpPr>
          <p:spPr>
            <a:xfrm>
              <a:off x="4628623" y="2217238"/>
              <a:ext cx="3606261" cy="3129616"/>
            </a:xfrm>
            <a:custGeom>
              <a:avLst/>
              <a:gdLst>
                <a:gd name="connsiteX0" fmla="*/ 0 w 2235200"/>
                <a:gd name="connsiteY0" fmla="*/ 2037977 h 2142823"/>
                <a:gd name="connsiteX1" fmla="*/ 1320800 w 2235200"/>
                <a:gd name="connsiteY1" fmla="*/ 1912471 h 2142823"/>
                <a:gd name="connsiteX2" fmla="*/ 2235200 w 2235200"/>
                <a:gd name="connsiteY2" fmla="*/ 0 h 2142823"/>
                <a:gd name="connsiteX0" fmla="*/ 0 w 2235200"/>
                <a:gd name="connsiteY0" fmla="*/ 2037977 h 2070063"/>
                <a:gd name="connsiteX1" fmla="*/ 1506071 w 2235200"/>
                <a:gd name="connsiteY1" fmla="*/ 1637554 h 2070063"/>
                <a:gd name="connsiteX2" fmla="*/ 2235200 w 2235200"/>
                <a:gd name="connsiteY2" fmla="*/ 0 h 2070063"/>
                <a:gd name="connsiteX0" fmla="*/ 0 w 2235200"/>
                <a:gd name="connsiteY0" fmla="*/ 2037977 h 2077631"/>
                <a:gd name="connsiteX1" fmla="*/ 1506071 w 2235200"/>
                <a:gd name="connsiteY1" fmla="*/ 1637554 h 2077631"/>
                <a:gd name="connsiteX2" fmla="*/ 2235200 w 2235200"/>
                <a:gd name="connsiteY2" fmla="*/ 0 h 2077631"/>
                <a:gd name="connsiteX0" fmla="*/ 0 w 2235200"/>
                <a:gd name="connsiteY0" fmla="*/ 2037977 h 2062300"/>
                <a:gd name="connsiteX1" fmla="*/ 1512047 w 2235200"/>
                <a:gd name="connsiteY1" fmla="*/ 1482166 h 2062300"/>
                <a:gd name="connsiteX2" fmla="*/ 2235200 w 2235200"/>
                <a:gd name="connsiteY2" fmla="*/ 0 h 2062300"/>
                <a:gd name="connsiteX0" fmla="*/ 0 w 2235200"/>
                <a:gd name="connsiteY0" fmla="*/ 2037977 h 2058303"/>
                <a:gd name="connsiteX1" fmla="*/ 1512047 w 2235200"/>
                <a:gd name="connsiteY1" fmla="*/ 1482166 h 2058303"/>
                <a:gd name="connsiteX2" fmla="*/ 2235200 w 2235200"/>
                <a:gd name="connsiteY2" fmla="*/ 0 h 2058303"/>
                <a:gd name="connsiteX0" fmla="*/ 0 w 2235200"/>
                <a:gd name="connsiteY0" fmla="*/ 2037977 h 2038371"/>
                <a:gd name="connsiteX1" fmla="*/ 1512047 w 2235200"/>
                <a:gd name="connsiteY1" fmla="*/ 1482166 h 2038371"/>
                <a:gd name="connsiteX2" fmla="*/ 2235200 w 2235200"/>
                <a:gd name="connsiteY2" fmla="*/ 0 h 2038371"/>
                <a:gd name="connsiteX0" fmla="*/ 0 w 2235200"/>
                <a:gd name="connsiteY0" fmla="*/ 2037977 h 2038401"/>
                <a:gd name="connsiteX1" fmla="*/ 1607670 w 2235200"/>
                <a:gd name="connsiteY1" fmla="*/ 1500095 h 2038401"/>
                <a:gd name="connsiteX2" fmla="*/ 2235200 w 2235200"/>
                <a:gd name="connsiteY2" fmla="*/ 0 h 2038401"/>
                <a:gd name="connsiteX0" fmla="*/ 0 w 2235200"/>
                <a:gd name="connsiteY0" fmla="*/ 2037977 h 2038462"/>
                <a:gd name="connsiteX1" fmla="*/ 1607670 w 2235200"/>
                <a:gd name="connsiteY1" fmla="*/ 1500095 h 2038462"/>
                <a:gd name="connsiteX2" fmla="*/ 2235200 w 2235200"/>
                <a:gd name="connsiteY2" fmla="*/ 0 h 2038462"/>
                <a:gd name="connsiteX0" fmla="*/ 0 w 2235200"/>
                <a:gd name="connsiteY0" fmla="*/ 2037977 h 2038421"/>
                <a:gd name="connsiteX1" fmla="*/ 1473248 w 2235200"/>
                <a:gd name="connsiteY1" fmla="*/ 1481006 h 2038421"/>
                <a:gd name="connsiteX2" fmla="*/ 2235200 w 2235200"/>
                <a:gd name="connsiteY2" fmla="*/ 0 h 2038421"/>
                <a:gd name="connsiteX0" fmla="*/ 0 w 2235200"/>
                <a:gd name="connsiteY0" fmla="*/ 2037977 h 2038421"/>
                <a:gd name="connsiteX1" fmla="*/ 1400587 w 2235200"/>
                <a:gd name="connsiteY1" fmla="*/ 1481006 h 2038421"/>
                <a:gd name="connsiteX2" fmla="*/ 2235200 w 2235200"/>
                <a:gd name="connsiteY2" fmla="*/ 0 h 2038421"/>
                <a:gd name="connsiteX0" fmla="*/ 0 w 2235200"/>
                <a:gd name="connsiteY0" fmla="*/ 2037977 h 2038421"/>
                <a:gd name="connsiteX1" fmla="*/ 1400587 w 2235200"/>
                <a:gd name="connsiteY1" fmla="*/ 1481006 h 2038421"/>
                <a:gd name="connsiteX2" fmla="*/ 2235200 w 2235200"/>
                <a:gd name="connsiteY2" fmla="*/ 0 h 2038421"/>
                <a:gd name="connsiteX0" fmla="*/ 0 w 2235200"/>
                <a:gd name="connsiteY0" fmla="*/ 2037977 h 2038421"/>
                <a:gd name="connsiteX1" fmla="*/ 1335192 w 2235200"/>
                <a:gd name="connsiteY1" fmla="*/ 1481006 h 2038421"/>
                <a:gd name="connsiteX2" fmla="*/ 2235200 w 2235200"/>
                <a:gd name="connsiteY2" fmla="*/ 0 h 2038421"/>
                <a:gd name="connsiteX0" fmla="*/ 0 w 2235200"/>
                <a:gd name="connsiteY0" fmla="*/ 2037977 h 2038399"/>
                <a:gd name="connsiteX1" fmla="*/ 1335192 w 2235200"/>
                <a:gd name="connsiteY1" fmla="*/ 1481006 h 2038399"/>
                <a:gd name="connsiteX2" fmla="*/ 2235200 w 2235200"/>
                <a:gd name="connsiteY2" fmla="*/ 0 h 2038399"/>
              </a:gdLst>
              <a:ahLst/>
              <a:cxnLst>
                <a:cxn ang="0">
                  <a:pos x="connsiteX0" y="connsiteY0"/>
                </a:cxn>
                <a:cxn ang="0">
                  <a:pos x="connsiteX1" y="connsiteY1"/>
                </a:cxn>
                <a:cxn ang="0">
                  <a:pos x="connsiteX2" y="connsiteY2"/>
                </a:cxn>
              </a:cxnLst>
              <a:rect l="l" t="t" r="r" b="b"/>
              <a:pathLst>
                <a:path w="2235200" h="2038399">
                  <a:moveTo>
                    <a:pt x="0" y="2037977"/>
                  </a:moveTo>
                  <a:cubicBezTo>
                    <a:pt x="486086" y="2049432"/>
                    <a:pt x="1062733" y="1827145"/>
                    <a:pt x="1335192" y="1481006"/>
                  </a:cubicBezTo>
                  <a:cubicBezTo>
                    <a:pt x="1691211" y="1119596"/>
                    <a:pt x="2235200" y="0"/>
                    <a:pt x="2235200" y="0"/>
                  </a:cubicBezTo>
                </a:path>
              </a:pathLst>
            </a:custGeom>
            <a:noFill/>
            <a:ln>
              <a:solidFill>
                <a:srgbClr val="C00000"/>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円/楕円 10">
              <a:extLst>
                <a:ext uri="{FF2B5EF4-FFF2-40B4-BE49-F238E27FC236}">
                  <a16:creationId xmlns:a16="http://schemas.microsoft.com/office/drawing/2014/main" id="{3BFBCC4E-98BC-A046-99B6-B8986957181A}"/>
                </a:ext>
              </a:extLst>
            </p:cNvPr>
            <p:cNvSpPr/>
            <p:nvPr/>
          </p:nvSpPr>
          <p:spPr>
            <a:xfrm>
              <a:off x="6858369" y="4226413"/>
              <a:ext cx="182029" cy="180714"/>
            </a:xfrm>
            <a:prstGeom prst="ellipse">
              <a:avLst/>
            </a:prstGeom>
            <a:solidFill>
              <a:srgbClr val="FF0000">
                <a:alpha val="5568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340EA7A7-F276-A543-AE78-8AF590B43EC3}"/>
                </a:ext>
              </a:extLst>
            </p:cNvPr>
            <p:cNvSpPr txBox="1"/>
            <p:nvPr/>
          </p:nvSpPr>
          <p:spPr>
            <a:xfrm>
              <a:off x="6498506" y="4931422"/>
              <a:ext cx="1800493" cy="415498"/>
            </a:xfrm>
            <a:prstGeom prst="rect">
              <a:avLst/>
            </a:prstGeom>
            <a:noFill/>
          </p:spPr>
          <p:txBody>
            <a:bodyPr wrap="none" rtlCol="0">
              <a:spAutoFit/>
            </a:bodyPr>
            <a:lstStyle/>
            <a:p>
              <a:pPr algn="r"/>
              <a:r>
                <a:rPr lang="ja-JP" altLang="en-US" sz="1050">
                  <a:solidFill>
                    <a:srgbClr val="FF0000"/>
                  </a:solidFill>
                  <a:latin typeface="Meiryo" panose="020B0604030504040204" pitchFamily="34" charset="-128"/>
                  <a:ea typeface="Meiryo" panose="020B0604030504040204" pitchFamily="34" charset="-128"/>
                </a:rPr>
                <a:t>現行方式の</a:t>
              </a:r>
              <a:r>
                <a:rPr kumimoji="1" lang="ja-JP" altLang="en-US" sz="1050">
                  <a:solidFill>
                    <a:srgbClr val="FF0000"/>
                  </a:solidFill>
                  <a:latin typeface="Meiryo" panose="020B0604030504040204" pitchFamily="34" charset="-128"/>
                  <a:ea typeface="Meiryo" panose="020B0604030504040204" pitchFamily="34" charset="-128"/>
                </a:rPr>
                <a:t>コンピュータ</a:t>
              </a:r>
              <a:endParaRPr kumimoji="1" lang="en-US" altLang="ja-JP" sz="1050" dirty="0">
                <a:solidFill>
                  <a:srgbClr val="FF0000"/>
                </a:solidFill>
                <a:latin typeface="Meiryo" panose="020B0604030504040204" pitchFamily="34" charset="-128"/>
                <a:ea typeface="Meiryo" panose="020B0604030504040204" pitchFamily="34" charset="-128"/>
              </a:endParaRPr>
            </a:p>
            <a:p>
              <a:pPr algn="r"/>
              <a:r>
                <a:rPr kumimoji="1" lang="ja-JP" altLang="en-US" sz="1050">
                  <a:solidFill>
                    <a:srgbClr val="FF0000"/>
                  </a:solidFill>
                  <a:latin typeface="Meiryo" panose="020B0604030504040204" pitchFamily="34" charset="-128"/>
                  <a:ea typeface="Meiryo" panose="020B0604030504040204" pitchFamily="34" charset="-128"/>
                </a:rPr>
                <a:t>で処理できる計算量の限界</a:t>
              </a:r>
            </a:p>
          </p:txBody>
        </p:sp>
        <p:sp>
          <p:nvSpPr>
            <p:cNvPr id="35" name="テキスト ボックス 34">
              <a:extLst>
                <a:ext uri="{FF2B5EF4-FFF2-40B4-BE49-F238E27FC236}">
                  <a16:creationId xmlns:a16="http://schemas.microsoft.com/office/drawing/2014/main" id="{FDC86A34-C1E0-634F-B6DF-7DD518F3B0E0}"/>
                </a:ext>
              </a:extLst>
            </p:cNvPr>
            <p:cNvSpPr txBox="1"/>
            <p:nvPr/>
          </p:nvSpPr>
          <p:spPr>
            <a:xfrm>
              <a:off x="7538149" y="1876841"/>
              <a:ext cx="902811" cy="338554"/>
            </a:xfrm>
            <a:prstGeom prst="rect">
              <a:avLst/>
            </a:prstGeom>
            <a:noFill/>
          </p:spPr>
          <p:txBody>
            <a:bodyPr wrap="none" rtlCol="0">
              <a:spAutoFit/>
            </a:bodyPr>
            <a:lstStyle/>
            <a:p>
              <a:pPr algn="r"/>
              <a:r>
                <a:rPr kumimoji="1" lang="ja-JP" altLang="en-US" sz="800">
                  <a:solidFill>
                    <a:srgbClr val="C00000"/>
                  </a:solidFill>
                  <a:latin typeface="Meiryo" charset="-128"/>
                  <a:ea typeface="Meiryo" charset="-128"/>
                  <a:cs typeface="Meiryo" charset="-128"/>
                </a:rPr>
                <a:t>解決したい問題</a:t>
              </a:r>
              <a:endParaRPr kumimoji="1" lang="en-US" altLang="ja-JP" sz="800" dirty="0">
                <a:solidFill>
                  <a:srgbClr val="C00000"/>
                </a:solidFill>
                <a:latin typeface="Meiryo" charset="-128"/>
                <a:ea typeface="Meiryo" charset="-128"/>
                <a:cs typeface="Meiryo" charset="-128"/>
              </a:endParaRPr>
            </a:p>
            <a:p>
              <a:pPr algn="r"/>
              <a:r>
                <a:rPr kumimoji="1" lang="ja-JP" altLang="en-US" sz="800">
                  <a:solidFill>
                    <a:srgbClr val="C00000"/>
                  </a:solidFill>
                  <a:latin typeface="Meiryo" charset="-128"/>
                  <a:ea typeface="Meiryo" charset="-128"/>
                  <a:cs typeface="Meiryo" charset="-128"/>
                </a:rPr>
                <a:t>の</a:t>
              </a:r>
              <a:r>
                <a:rPr kumimoji="1" lang="ja-JP" altLang="en-US" sz="800" b="1">
                  <a:solidFill>
                    <a:srgbClr val="C00000"/>
                  </a:solidFill>
                  <a:latin typeface="Meiryo" charset="-128"/>
                  <a:ea typeface="Meiryo" charset="-128"/>
                  <a:cs typeface="Meiryo" charset="-128"/>
                </a:rPr>
                <a:t>計算量</a:t>
              </a:r>
              <a:endParaRPr kumimoji="1" lang="ja-JP" altLang="en-US" sz="800" b="1" dirty="0">
                <a:solidFill>
                  <a:srgbClr val="C0000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E80D3FD-5EC9-5E44-B17E-659B91D21081}"/>
                </a:ext>
              </a:extLst>
            </p:cNvPr>
            <p:cNvSpPr txBox="1"/>
            <p:nvPr/>
          </p:nvSpPr>
          <p:spPr>
            <a:xfrm>
              <a:off x="7230372" y="4336051"/>
              <a:ext cx="1210588" cy="338554"/>
            </a:xfrm>
            <a:prstGeom prst="rect">
              <a:avLst/>
            </a:prstGeom>
            <a:noFill/>
          </p:spPr>
          <p:txBody>
            <a:bodyPr wrap="none" rtlCol="0">
              <a:spAutoFit/>
            </a:bodyPr>
            <a:lstStyle/>
            <a:p>
              <a:pPr algn="r"/>
              <a:r>
                <a:rPr kumimoji="1" lang="ja-JP" altLang="en-US" sz="800">
                  <a:solidFill>
                    <a:schemeClr val="accent3">
                      <a:lumMod val="50000"/>
                    </a:schemeClr>
                  </a:solidFill>
                  <a:latin typeface="Meiryo" charset="-128"/>
                  <a:ea typeface="Meiryo" charset="-128"/>
                  <a:cs typeface="Meiryo" charset="-128"/>
                </a:rPr>
                <a:t>現行方式コンピュータ</a:t>
              </a:r>
              <a:endParaRPr kumimoji="1" lang="en-US" altLang="ja-JP" sz="800" dirty="0">
                <a:solidFill>
                  <a:schemeClr val="accent3">
                    <a:lumMod val="50000"/>
                  </a:schemeClr>
                </a:solidFill>
                <a:latin typeface="Meiryo" charset="-128"/>
                <a:ea typeface="Meiryo" charset="-128"/>
                <a:cs typeface="Meiryo" charset="-128"/>
              </a:endParaRPr>
            </a:p>
            <a:p>
              <a:pPr algn="r"/>
              <a:r>
                <a:rPr lang="ja-JP" altLang="en-US" sz="800">
                  <a:solidFill>
                    <a:schemeClr val="accent3">
                      <a:lumMod val="50000"/>
                    </a:schemeClr>
                  </a:solidFill>
                  <a:latin typeface="Meiryo" charset="-128"/>
                  <a:ea typeface="Meiryo" charset="-128"/>
                  <a:cs typeface="Meiryo" charset="-128"/>
                </a:rPr>
                <a:t>の</a:t>
              </a:r>
              <a:r>
                <a:rPr kumimoji="1" lang="ja-JP" altLang="en-US" sz="800" b="1">
                  <a:solidFill>
                    <a:schemeClr val="accent3">
                      <a:lumMod val="50000"/>
                    </a:schemeClr>
                  </a:solidFill>
                  <a:latin typeface="Meiryo" charset="-128"/>
                  <a:ea typeface="Meiryo" charset="-128"/>
                  <a:cs typeface="Meiryo" charset="-128"/>
                </a:rPr>
                <a:t>計算性能</a:t>
              </a:r>
            </a:p>
          </p:txBody>
        </p:sp>
        <p:cxnSp>
          <p:nvCxnSpPr>
            <p:cNvPr id="16" name="直線矢印コネクタ 15">
              <a:extLst>
                <a:ext uri="{FF2B5EF4-FFF2-40B4-BE49-F238E27FC236}">
                  <a16:creationId xmlns:a16="http://schemas.microsoft.com/office/drawing/2014/main" id="{C6CCCB90-1A3D-E449-8D70-D7113BFB77A9}"/>
                </a:ext>
              </a:extLst>
            </p:cNvPr>
            <p:cNvCxnSpPr>
              <a:stCxn id="12" idx="0"/>
              <a:endCxn id="11" idx="5"/>
            </p:cNvCxnSpPr>
            <p:nvPr/>
          </p:nvCxnSpPr>
          <p:spPr>
            <a:xfrm flipH="1" flipV="1">
              <a:off x="7013740" y="4380662"/>
              <a:ext cx="385013" cy="5507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2" name="フリーフォーム 41">
              <a:extLst>
                <a:ext uri="{FF2B5EF4-FFF2-40B4-BE49-F238E27FC236}">
                  <a16:creationId xmlns:a16="http://schemas.microsoft.com/office/drawing/2014/main" id="{1947DECB-1F28-ED44-8D97-0FEFD82E9D7D}"/>
                </a:ext>
              </a:extLst>
            </p:cNvPr>
            <p:cNvSpPr/>
            <p:nvPr/>
          </p:nvSpPr>
          <p:spPr>
            <a:xfrm>
              <a:off x="5994949" y="1923151"/>
              <a:ext cx="1337123" cy="3423703"/>
            </a:xfrm>
            <a:custGeom>
              <a:avLst/>
              <a:gdLst>
                <a:gd name="connsiteX0" fmla="*/ 0 w 2235200"/>
                <a:gd name="connsiteY0" fmla="*/ 2037977 h 2142823"/>
                <a:gd name="connsiteX1" fmla="*/ 1320800 w 2235200"/>
                <a:gd name="connsiteY1" fmla="*/ 1912471 h 2142823"/>
                <a:gd name="connsiteX2" fmla="*/ 2235200 w 2235200"/>
                <a:gd name="connsiteY2" fmla="*/ 0 h 2142823"/>
                <a:gd name="connsiteX0" fmla="*/ 0 w 2235200"/>
                <a:gd name="connsiteY0" fmla="*/ 2037977 h 2070063"/>
                <a:gd name="connsiteX1" fmla="*/ 1506071 w 2235200"/>
                <a:gd name="connsiteY1" fmla="*/ 1637554 h 2070063"/>
                <a:gd name="connsiteX2" fmla="*/ 2235200 w 2235200"/>
                <a:gd name="connsiteY2" fmla="*/ 0 h 2070063"/>
                <a:gd name="connsiteX0" fmla="*/ 0 w 2235200"/>
                <a:gd name="connsiteY0" fmla="*/ 2037977 h 2077631"/>
                <a:gd name="connsiteX1" fmla="*/ 1506071 w 2235200"/>
                <a:gd name="connsiteY1" fmla="*/ 1637554 h 2077631"/>
                <a:gd name="connsiteX2" fmla="*/ 2235200 w 2235200"/>
                <a:gd name="connsiteY2" fmla="*/ 0 h 2077631"/>
                <a:gd name="connsiteX0" fmla="*/ 0 w 2235200"/>
                <a:gd name="connsiteY0" fmla="*/ 2037977 h 2062300"/>
                <a:gd name="connsiteX1" fmla="*/ 1512047 w 2235200"/>
                <a:gd name="connsiteY1" fmla="*/ 1482166 h 2062300"/>
                <a:gd name="connsiteX2" fmla="*/ 2235200 w 2235200"/>
                <a:gd name="connsiteY2" fmla="*/ 0 h 2062300"/>
                <a:gd name="connsiteX0" fmla="*/ 0 w 2235200"/>
                <a:gd name="connsiteY0" fmla="*/ 2037977 h 2058303"/>
                <a:gd name="connsiteX1" fmla="*/ 1512047 w 2235200"/>
                <a:gd name="connsiteY1" fmla="*/ 1482166 h 2058303"/>
                <a:gd name="connsiteX2" fmla="*/ 2235200 w 2235200"/>
                <a:gd name="connsiteY2" fmla="*/ 0 h 2058303"/>
                <a:gd name="connsiteX0" fmla="*/ 0 w 2235200"/>
                <a:gd name="connsiteY0" fmla="*/ 2037977 h 2038371"/>
                <a:gd name="connsiteX1" fmla="*/ 1512047 w 2235200"/>
                <a:gd name="connsiteY1" fmla="*/ 1482166 h 2038371"/>
                <a:gd name="connsiteX2" fmla="*/ 2235200 w 2235200"/>
                <a:gd name="connsiteY2" fmla="*/ 0 h 2038371"/>
                <a:gd name="connsiteX0" fmla="*/ 0 w 2235200"/>
                <a:gd name="connsiteY0" fmla="*/ 2037977 h 2038401"/>
                <a:gd name="connsiteX1" fmla="*/ 1607670 w 2235200"/>
                <a:gd name="connsiteY1" fmla="*/ 1500095 h 2038401"/>
                <a:gd name="connsiteX2" fmla="*/ 2235200 w 2235200"/>
                <a:gd name="connsiteY2" fmla="*/ 0 h 2038401"/>
                <a:gd name="connsiteX0" fmla="*/ 0 w 2235200"/>
                <a:gd name="connsiteY0" fmla="*/ 2037977 h 2038462"/>
                <a:gd name="connsiteX1" fmla="*/ 1607670 w 2235200"/>
                <a:gd name="connsiteY1" fmla="*/ 1500095 h 2038462"/>
                <a:gd name="connsiteX2" fmla="*/ 2235200 w 2235200"/>
                <a:gd name="connsiteY2" fmla="*/ 0 h 2038462"/>
                <a:gd name="connsiteX0" fmla="*/ 0 w 2235200"/>
                <a:gd name="connsiteY0" fmla="*/ 2037977 h 2038421"/>
                <a:gd name="connsiteX1" fmla="*/ 1473248 w 2235200"/>
                <a:gd name="connsiteY1" fmla="*/ 1481006 h 2038421"/>
                <a:gd name="connsiteX2" fmla="*/ 2235200 w 2235200"/>
                <a:gd name="connsiteY2" fmla="*/ 0 h 2038421"/>
                <a:gd name="connsiteX0" fmla="*/ 0 w 2235200"/>
                <a:gd name="connsiteY0" fmla="*/ 2037977 h 2038421"/>
                <a:gd name="connsiteX1" fmla="*/ 1400587 w 2235200"/>
                <a:gd name="connsiteY1" fmla="*/ 1481006 h 2038421"/>
                <a:gd name="connsiteX2" fmla="*/ 2235200 w 2235200"/>
                <a:gd name="connsiteY2" fmla="*/ 0 h 2038421"/>
                <a:gd name="connsiteX0" fmla="*/ 0 w 2235200"/>
                <a:gd name="connsiteY0" fmla="*/ 2037977 h 2038421"/>
                <a:gd name="connsiteX1" fmla="*/ 1400587 w 2235200"/>
                <a:gd name="connsiteY1" fmla="*/ 1481006 h 2038421"/>
                <a:gd name="connsiteX2" fmla="*/ 2235200 w 2235200"/>
                <a:gd name="connsiteY2" fmla="*/ 0 h 2038421"/>
                <a:gd name="connsiteX0" fmla="*/ 0 w 2235200"/>
                <a:gd name="connsiteY0" fmla="*/ 2037977 h 2038421"/>
                <a:gd name="connsiteX1" fmla="*/ 1335192 w 2235200"/>
                <a:gd name="connsiteY1" fmla="*/ 1481006 h 2038421"/>
                <a:gd name="connsiteX2" fmla="*/ 2235200 w 2235200"/>
                <a:gd name="connsiteY2" fmla="*/ 0 h 2038421"/>
                <a:gd name="connsiteX0" fmla="*/ 0 w 2235200"/>
                <a:gd name="connsiteY0" fmla="*/ 2037977 h 2038399"/>
                <a:gd name="connsiteX1" fmla="*/ 1335192 w 2235200"/>
                <a:gd name="connsiteY1" fmla="*/ 1481006 h 2038399"/>
                <a:gd name="connsiteX2" fmla="*/ 2235200 w 2235200"/>
                <a:gd name="connsiteY2" fmla="*/ 0 h 2038399"/>
                <a:gd name="connsiteX0" fmla="*/ 0 w 2235200"/>
                <a:gd name="connsiteY0" fmla="*/ 2037977 h 2038277"/>
                <a:gd name="connsiteX1" fmla="*/ 1291829 w 2235200"/>
                <a:gd name="connsiteY1" fmla="*/ 1385352 h 2038277"/>
                <a:gd name="connsiteX2" fmla="*/ 2235200 w 2235200"/>
                <a:gd name="connsiteY2" fmla="*/ 0 h 2038277"/>
                <a:gd name="connsiteX0" fmla="*/ 0 w 2235200"/>
                <a:gd name="connsiteY0" fmla="*/ 2037977 h 2038277"/>
                <a:gd name="connsiteX1" fmla="*/ 1291829 w 2235200"/>
                <a:gd name="connsiteY1" fmla="*/ 1385352 h 2038277"/>
                <a:gd name="connsiteX2" fmla="*/ 2235200 w 2235200"/>
                <a:gd name="connsiteY2" fmla="*/ 0 h 2038277"/>
              </a:gdLst>
              <a:ahLst/>
              <a:cxnLst>
                <a:cxn ang="0">
                  <a:pos x="connsiteX0" y="connsiteY0"/>
                </a:cxn>
                <a:cxn ang="0">
                  <a:pos x="connsiteX1" y="connsiteY1"/>
                </a:cxn>
                <a:cxn ang="0">
                  <a:pos x="connsiteX2" y="connsiteY2"/>
                </a:cxn>
              </a:cxnLst>
              <a:rect l="l" t="t" r="r" b="b"/>
              <a:pathLst>
                <a:path w="2235200" h="2038277">
                  <a:moveTo>
                    <a:pt x="0" y="2037977"/>
                  </a:moveTo>
                  <a:cubicBezTo>
                    <a:pt x="486086" y="2049432"/>
                    <a:pt x="1019370" y="1731491"/>
                    <a:pt x="1291829" y="1385352"/>
                  </a:cubicBezTo>
                  <a:cubicBezTo>
                    <a:pt x="1626166" y="989779"/>
                    <a:pt x="2235200" y="0"/>
                    <a:pt x="2235200" y="0"/>
                  </a:cubicBezTo>
                </a:path>
              </a:pathLst>
            </a:custGeom>
            <a:noFill/>
            <a:ln w="38100">
              <a:solidFill>
                <a:srgbClr val="7030A0"/>
              </a:solidFill>
              <a:prstDash val="sysDot"/>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79E5B0FF-DF54-564C-A0FF-4E21C2B687FB}"/>
                </a:ext>
              </a:extLst>
            </p:cNvPr>
            <p:cNvSpPr txBox="1"/>
            <p:nvPr/>
          </p:nvSpPr>
          <p:spPr>
            <a:xfrm>
              <a:off x="5229071" y="3222222"/>
              <a:ext cx="1723550" cy="461665"/>
            </a:xfrm>
            <a:prstGeom prst="rect">
              <a:avLst/>
            </a:prstGeom>
            <a:noFill/>
          </p:spPr>
          <p:txBody>
            <a:bodyPr wrap="none" rtlCol="0">
              <a:spAutoFit/>
            </a:bodyPr>
            <a:lstStyle/>
            <a:p>
              <a:pPr algn="r"/>
              <a:r>
                <a:rPr kumimoji="1" lang="ja-JP" altLang="en-US" sz="1200">
                  <a:solidFill>
                    <a:srgbClr val="7030A0"/>
                  </a:solidFill>
                  <a:latin typeface="Meiryo" charset="-128"/>
                  <a:ea typeface="Meiryo" charset="-128"/>
                  <a:cs typeface="Meiryo" charset="-128"/>
                </a:rPr>
                <a:t>量子コンピュータ</a:t>
              </a:r>
              <a:endParaRPr kumimoji="1" lang="en-US" altLang="ja-JP" sz="1200" dirty="0">
                <a:solidFill>
                  <a:srgbClr val="7030A0"/>
                </a:solidFill>
                <a:latin typeface="Meiryo" charset="-128"/>
                <a:ea typeface="Meiryo" charset="-128"/>
                <a:cs typeface="Meiryo" charset="-128"/>
              </a:endParaRPr>
            </a:p>
            <a:p>
              <a:pPr algn="r"/>
              <a:r>
                <a:rPr kumimoji="1" lang="ja-JP" altLang="en-US" sz="1200">
                  <a:solidFill>
                    <a:srgbClr val="7030A0"/>
                  </a:solidFill>
                  <a:latin typeface="Meiryo" charset="-128"/>
                  <a:ea typeface="Meiryo" charset="-128"/>
                  <a:cs typeface="Meiryo" charset="-128"/>
                </a:rPr>
                <a:t>に期待される</a:t>
              </a:r>
              <a:r>
                <a:rPr kumimoji="1" lang="ja-JP" altLang="en-US" sz="1200" b="1">
                  <a:solidFill>
                    <a:srgbClr val="7030A0"/>
                  </a:solidFill>
                  <a:latin typeface="Meiryo" charset="-128"/>
                  <a:ea typeface="Meiryo" charset="-128"/>
                  <a:cs typeface="Meiryo" charset="-128"/>
                </a:rPr>
                <a:t>計算性能</a:t>
              </a:r>
            </a:p>
          </p:txBody>
        </p:sp>
        <p:sp>
          <p:nvSpPr>
            <p:cNvPr id="45" name="右大かっこ 44">
              <a:extLst>
                <a:ext uri="{FF2B5EF4-FFF2-40B4-BE49-F238E27FC236}">
                  <a16:creationId xmlns:a16="http://schemas.microsoft.com/office/drawing/2014/main" id="{21BE809D-4CBF-764C-83AC-7BF2D129CC2D}"/>
                </a:ext>
              </a:extLst>
            </p:cNvPr>
            <p:cNvSpPr/>
            <p:nvPr/>
          </p:nvSpPr>
          <p:spPr>
            <a:xfrm>
              <a:off x="2982259" y="2564904"/>
              <a:ext cx="207508" cy="2448272"/>
            </a:xfrm>
            <a:prstGeom prst="rightBracket">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46" name="直線矢印コネクタ 45">
              <a:extLst>
                <a:ext uri="{FF2B5EF4-FFF2-40B4-BE49-F238E27FC236}">
                  <a16:creationId xmlns:a16="http://schemas.microsoft.com/office/drawing/2014/main" id="{05191E93-CAFA-E642-931F-C804D645F2A2}"/>
                </a:ext>
              </a:extLst>
            </p:cNvPr>
            <p:cNvCxnSpPr>
              <a:cxnSpLocks/>
            </p:cNvCxnSpPr>
            <p:nvPr/>
          </p:nvCxnSpPr>
          <p:spPr>
            <a:xfrm>
              <a:off x="3189767" y="3789040"/>
              <a:ext cx="1310225" cy="323"/>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9" name="テキスト ボックス 48">
              <a:extLst>
                <a:ext uri="{FF2B5EF4-FFF2-40B4-BE49-F238E27FC236}">
                  <a16:creationId xmlns:a16="http://schemas.microsoft.com/office/drawing/2014/main" id="{6966AAA1-49EE-6343-BA7B-99A82F1A17DA}"/>
                </a:ext>
              </a:extLst>
            </p:cNvPr>
            <p:cNvSpPr txBox="1"/>
            <p:nvPr/>
          </p:nvSpPr>
          <p:spPr>
            <a:xfrm>
              <a:off x="7737504" y="5488470"/>
              <a:ext cx="569387" cy="246221"/>
            </a:xfrm>
            <a:prstGeom prst="rect">
              <a:avLst/>
            </a:prstGeom>
            <a:noFill/>
          </p:spPr>
          <p:txBody>
            <a:bodyPr wrap="none" rtlCol="0">
              <a:spAutoFit/>
            </a:bodyPr>
            <a:lstStyle/>
            <a:p>
              <a:r>
                <a:rPr kumimoji="1" lang="ja-JP" altLang="en-US" sz="1000">
                  <a:solidFill>
                    <a:schemeClr val="tx1">
                      <a:lumMod val="50000"/>
                      <a:lumOff val="50000"/>
                    </a:schemeClr>
                  </a:solidFill>
                  <a:latin typeface="Meiryo" charset="-128"/>
                  <a:ea typeface="Meiryo" charset="-128"/>
                  <a:cs typeface="Meiryo" charset="-128"/>
                </a:rPr>
                <a:t>経過年</a:t>
              </a:r>
              <a:endParaRPr kumimoji="1" lang="ja-JP" altLang="en-US" sz="1000" dirty="0">
                <a:solidFill>
                  <a:schemeClr val="tx1">
                    <a:lumMod val="50000"/>
                    <a:lumOff val="50000"/>
                  </a:schemeClr>
                </a:solidFill>
                <a:latin typeface="Meiryo" charset="-128"/>
                <a:ea typeface="Meiryo" charset="-128"/>
                <a:cs typeface="Meiryo" charset="-128"/>
              </a:endParaRPr>
            </a:p>
          </p:txBody>
        </p:sp>
      </p:grpSp>
      <p:sp>
        <p:nvSpPr>
          <p:cNvPr id="4" name="テキスト ボックス 3">
            <a:extLst>
              <a:ext uri="{FF2B5EF4-FFF2-40B4-BE49-F238E27FC236}">
                <a16:creationId xmlns:a16="http://schemas.microsoft.com/office/drawing/2014/main" id="{A6F83F7A-E903-863B-7F65-70F2D1A248D5}"/>
              </a:ext>
            </a:extLst>
          </p:cNvPr>
          <p:cNvSpPr txBox="1"/>
          <p:nvPr/>
        </p:nvSpPr>
        <p:spPr>
          <a:xfrm>
            <a:off x="883033" y="1705849"/>
            <a:ext cx="2658360" cy="600164"/>
          </a:xfrm>
          <a:prstGeom prst="rect">
            <a:avLst/>
          </a:prstGeom>
          <a:solidFill>
            <a:schemeClr val="bg1">
              <a:alpha val="40015"/>
            </a:schemeClr>
          </a:solidFill>
        </p:spPr>
        <p:txBody>
          <a:bodyPr wrap="square">
            <a:spAutoFit/>
          </a:bodyPr>
          <a:lstStyle/>
          <a:p>
            <a:pPr marL="171450" indent="-171450" algn="l" fontAlgn="base">
              <a:buFont typeface="Wingdings" pitchFamily="2" charset="2"/>
              <a:buChar char="ü"/>
            </a:pPr>
            <a:r>
              <a:rPr lang="ja-JP" altLang="en-US" sz="1100" b="0" i="0">
                <a:solidFill>
                  <a:srgbClr val="C00000"/>
                </a:solidFill>
                <a:effectLst/>
                <a:latin typeface="Meiryo" panose="020B0604030504040204" pitchFamily="34" charset="-128"/>
                <a:ea typeface="Meiryo" panose="020B0604030504040204" pitchFamily="34" charset="-128"/>
              </a:rPr>
              <a:t>半導体が原子レベルに到達したこと</a:t>
            </a:r>
          </a:p>
          <a:p>
            <a:pPr marL="171450" indent="-171450" algn="l" fontAlgn="base">
              <a:buFont typeface="Wingdings" pitchFamily="2" charset="2"/>
              <a:buChar char="ü"/>
            </a:pPr>
            <a:r>
              <a:rPr lang="ja-JP" altLang="en-US" sz="1100" b="0" i="0">
                <a:solidFill>
                  <a:srgbClr val="C00000"/>
                </a:solidFill>
                <a:effectLst/>
                <a:latin typeface="Meiryo" panose="020B0604030504040204" pitchFamily="34" charset="-128"/>
                <a:ea typeface="Meiryo" panose="020B0604030504040204" pitchFamily="34" charset="-128"/>
              </a:rPr>
              <a:t>新技術の難易度が高いこと</a:t>
            </a:r>
          </a:p>
          <a:p>
            <a:pPr marL="171450" indent="-171450" algn="l" fontAlgn="base">
              <a:buFont typeface="Wingdings" pitchFamily="2" charset="2"/>
              <a:buChar char="ü"/>
            </a:pPr>
            <a:r>
              <a:rPr lang="ja-JP" altLang="en-US" sz="1100" b="0" i="0">
                <a:solidFill>
                  <a:srgbClr val="C00000"/>
                </a:solidFill>
                <a:effectLst/>
                <a:latin typeface="Meiryo" panose="020B0604030504040204" pitchFamily="34" charset="-128"/>
                <a:ea typeface="Meiryo" panose="020B0604030504040204" pitchFamily="34" charset="-128"/>
              </a:rPr>
              <a:t>開発コストが増加すること</a:t>
            </a:r>
          </a:p>
        </p:txBody>
      </p:sp>
    </p:spTree>
    <p:extLst>
      <p:ext uri="{BB962C8B-B14F-4D97-AF65-F5344CB8AC3E}">
        <p14:creationId xmlns:p14="http://schemas.microsoft.com/office/powerpoint/2010/main" val="29968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70</a:t>
            </a:fld>
            <a:endParaRPr kumimoji="1" lang="ja-JP" altLang="en-US"/>
          </a:p>
        </p:txBody>
      </p:sp>
      <p:pic>
        <p:nvPicPr>
          <p:cNvPr id="4" name="図 3" descr="単独LOGO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effectLst/>
                <a:latin typeface="Meiryo" panose="020B0604030504040204" pitchFamily="34" charset="-128"/>
                <a:ea typeface="Meiryo" panose="020B0604030504040204" pitchFamily="34" charset="-128"/>
                <a:cs typeface="Arial"/>
              </a:rPr>
              <a:t>量子と量子力学</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49430288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6B3EABB-259B-914D-A46D-43A695A601C1}"/>
              </a:ext>
            </a:extLst>
          </p:cNvPr>
          <p:cNvSpPr>
            <a:spLocks noGrp="1"/>
          </p:cNvSpPr>
          <p:nvPr>
            <p:ph type="title"/>
          </p:nvPr>
        </p:nvSpPr>
        <p:spPr/>
        <p:txBody>
          <a:bodyPr/>
          <a:lstStyle/>
          <a:p>
            <a:r>
              <a:rPr lang="ja-JP" altLang="en-US"/>
              <a:t>量子とは何か</a:t>
            </a:r>
          </a:p>
        </p:txBody>
      </p:sp>
      <p:sp>
        <p:nvSpPr>
          <p:cNvPr id="4" name="スライド番号プレースホルダー 3">
            <a:extLst>
              <a:ext uri="{FF2B5EF4-FFF2-40B4-BE49-F238E27FC236}">
                <a16:creationId xmlns:a16="http://schemas.microsoft.com/office/drawing/2014/main" id="{FF6E2F75-8586-B545-B5C7-FC9FF11F3705}"/>
              </a:ext>
            </a:extLst>
          </p:cNvPr>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pic>
        <p:nvPicPr>
          <p:cNvPr id="1026" name="Picture 2" descr="物質の入れ子構造と量子">
            <a:extLst>
              <a:ext uri="{FF2B5EF4-FFF2-40B4-BE49-F238E27FC236}">
                <a16:creationId xmlns:a16="http://schemas.microsoft.com/office/drawing/2014/main" id="{B457BA2F-C7AA-154A-82D3-832963C40C1C}"/>
              </a:ext>
            </a:extLst>
          </p:cNvPr>
          <p:cNvPicPr>
            <a:picLocks noChangeAspect="1" noChangeArrowheads="1"/>
          </p:cNvPicPr>
          <p:nvPr/>
        </p:nvPicPr>
        <p:blipFill>
          <a:blip r:embed="rId2">
            <a:clrChange>
              <a:clrFrom>
                <a:srgbClr val="F1F1F1"/>
              </a:clrFrom>
              <a:clrTo>
                <a:srgbClr val="F1F1F1">
                  <a:alpha val="0"/>
                </a:srgbClr>
              </a:clrTo>
            </a:clrChange>
            <a:extLst>
              <a:ext uri="{28A0092B-C50C-407E-A947-70E740481C1C}">
                <a14:useLocalDpi xmlns:a14="http://schemas.microsoft.com/office/drawing/2010/main" val="0"/>
              </a:ext>
            </a:extLst>
          </a:blip>
          <a:srcRect/>
          <a:stretch>
            <a:fillRect/>
          </a:stretch>
        </p:blipFill>
        <p:spPr bwMode="auto">
          <a:xfrm>
            <a:off x="539552" y="888409"/>
            <a:ext cx="2808312" cy="5520887"/>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8F684BB0-181A-4741-A512-DA440F834F4D}"/>
              </a:ext>
            </a:extLst>
          </p:cNvPr>
          <p:cNvSpPr/>
          <p:nvPr/>
        </p:nvSpPr>
        <p:spPr>
          <a:xfrm>
            <a:off x="539552" y="1963120"/>
            <a:ext cx="2808312" cy="4446175"/>
          </a:xfrm>
          <a:prstGeom prst="rect">
            <a:avLst/>
          </a:prstGeom>
          <a:noFill/>
          <a:ln w="57150">
            <a:solidFill>
              <a:srgbClr val="C00000"/>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17463BAE-15C8-214F-8681-64A03E81F60A}"/>
              </a:ext>
            </a:extLst>
          </p:cNvPr>
          <p:cNvSpPr/>
          <p:nvPr/>
        </p:nvSpPr>
        <p:spPr>
          <a:xfrm>
            <a:off x="3563888" y="1958704"/>
            <a:ext cx="5357942" cy="4001095"/>
          </a:xfrm>
          <a:prstGeom prst="rect">
            <a:avLst/>
          </a:prstGeom>
        </p:spPr>
        <p:txBody>
          <a:bodyPr wrap="square">
            <a:spAutoFit/>
          </a:bodyPr>
          <a:lstStyle/>
          <a:p>
            <a:r>
              <a:rPr lang="ja-JP" altLang="en-US" sz="3600" b="1">
                <a:solidFill>
                  <a:srgbClr val="C00000"/>
                </a:solidFill>
                <a:latin typeface="Meiryo" panose="020B0604030504040204" pitchFamily="34" charset="-128"/>
                <a:ea typeface="Meiryo" panose="020B0604030504040204" pitchFamily="34" charset="-128"/>
              </a:rPr>
              <a:t>量子（</a:t>
            </a:r>
            <a:r>
              <a:rPr lang="en" altLang="ja-JP" sz="3600" b="1" dirty="0">
                <a:solidFill>
                  <a:srgbClr val="C00000"/>
                </a:solidFill>
                <a:latin typeface="Meiryo" panose="020B0604030504040204" pitchFamily="34" charset="-128"/>
                <a:ea typeface="Meiryo" panose="020B0604030504040204" pitchFamily="34" charset="-128"/>
              </a:rPr>
              <a:t>quantum</a:t>
            </a:r>
            <a:r>
              <a:rPr lang="ja-JP" altLang="en-US" sz="3600" b="1">
                <a:solidFill>
                  <a:srgbClr val="C00000"/>
                </a:solidFill>
                <a:latin typeface="Meiryo" panose="020B0604030504040204" pitchFamily="34" charset="-128"/>
                <a:ea typeface="Meiryo" panose="020B0604030504040204" pitchFamily="34" charset="-128"/>
              </a:rPr>
              <a:t>）</a:t>
            </a:r>
            <a:endParaRPr lang="en-US" altLang="ja-JP" sz="3600" b="1" dirty="0">
              <a:solidFill>
                <a:srgbClr val="C00000"/>
              </a:solidFill>
              <a:latin typeface="Meiryo" panose="020B0604030504040204" pitchFamily="34" charset="-128"/>
              <a:ea typeface="Meiryo" panose="020B0604030504040204" pitchFamily="34" charset="-128"/>
            </a:endParaRPr>
          </a:p>
          <a:p>
            <a:endParaRPr lang="en-US" altLang="ja-JP" sz="2800" b="1" dirty="0">
              <a:solidFill>
                <a:srgbClr val="000000"/>
              </a:solidFill>
              <a:latin typeface="Meiryo" panose="020B0604030504040204" pitchFamily="34" charset="-128"/>
              <a:ea typeface="Meiryo" panose="020B0604030504040204" pitchFamily="34" charset="-128"/>
            </a:endParaRPr>
          </a:p>
          <a:p>
            <a:r>
              <a:rPr lang="ja-JP" altLang="en-US" b="1">
                <a:latin typeface="Meiryo" panose="020B0604030504040204" pitchFamily="34" charset="-128"/>
                <a:ea typeface="Meiryo" panose="020B0604030504040204" pitchFamily="34" charset="-128"/>
              </a:rPr>
              <a:t>「粒子性（粒子としての性質）」と「波動性（波としての性質）」をあわせ持っている</a:t>
            </a:r>
            <a:endParaRPr lang="en-US" altLang="ja-JP" b="1" dirty="0">
              <a:latin typeface="Meiryo" panose="020B0604030504040204" pitchFamily="34" charset="-128"/>
              <a:ea typeface="Meiryo" panose="020B0604030504040204" pitchFamily="34" charset="-128"/>
            </a:endParaRPr>
          </a:p>
          <a:p>
            <a:endParaRPr lang="en-US" altLang="ja-JP" dirty="0">
              <a:solidFill>
                <a:srgbClr val="000000"/>
              </a:solidFill>
              <a:latin typeface="Meiryo" panose="020B0604030504040204" pitchFamily="34" charset="-128"/>
              <a:ea typeface="Meiryo" panose="020B0604030504040204" pitchFamily="34" charset="-128"/>
            </a:endParaRPr>
          </a:p>
          <a:p>
            <a:pPr marL="285750" indent="-285750">
              <a:buFont typeface="Arial" panose="020B0604020202020204" pitchFamily="34" charset="0"/>
              <a:buChar char="•"/>
            </a:pPr>
            <a:r>
              <a:rPr lang="ja-JP" altLang="en-US">
                <a:solidFill>
                  <a:srgbClr val="000000"/>
                </a:solidFill>
                <a:latin typeface="Meiryo" panose="020B0604030504040204" pitchFamily="34" charset="-128"/>
                <a:ea typeface="Meiryo" panose="020B0604030504040204" pitchFamily="34" charset="-128"/>
              </a:rPr>
              <a:t>原子</a:t>
            </a:r>
            <a:endParaRPr lang="en-US" altLang="ja-JP" dirty="0">
              <a:solidFill>
                <a:srgbClr val="000000"/>
              </a:solidFill>
              <a:latin typeface="Meiryo" panose="020B0604030504040204" pitchFamily="34" charset="-128"/>
              <a:ea typeface="Meiryo" panose="020B0604030504040204" pitchFamily="34" charset="-128"/>
            </a:endParaRPr>
          </a:p>
          <a:p>
            <a:pPr marL="285750" indent="-285750">
              <a:buFont typeface="Arial" panose="020B0604020202020204" pitchFamily="34" charset="0"/>
              <a:buChar char="•"/>
            </a:pPr>
            <a:r>
              <a:rPr lang="ja-JP" altLang="en-US">
                <a:solidFill>
                  <a:srgbClr val="000000"/>
                </a:solidFill>
                <a:latin typeface="Meiryo" panose="020B0604030504040204" pitchFamily="34" charset="-128"/>
                <a:ea typeface="Meiryo" panose="020B0604030504040204" pitchFamily="34" charset="-128"/>
              </a:rPr>
              <a:t>電子・中性子</a:t>
            </a:r>
            <a:endParaRPr lang="en-US" altLang="ja-JP" dirty="0">
              <a:solidFill>
                <a:srgbClr val="000000"/>
              </a:solidFill>
              <a:latin typeface="Meiryo" panose="020B0604030504040204" pitchFamily="34" charset="-128"/>
              <a:ea typeface="Meiryo" panose="020B0604030504040204" pitchFamily="34" charset="-128"/>
            </a:endParaRPr>
          </a:p>
          <a:p>
            <a:pPr marL="285750" indent="-285750">
              <a:buFont typeface="Arial" panose="020B0604020202020204" pitchFamily="34" charset="0"/>
              <a:buChar char="•"/>
            </a:pPr>
            <a:r>
              <a:rPr lang="ja-JP" altLang="en-US">
                <a:solidFill>
                  <a:srgbClr val="000000"/>
                </a:solidFill>
                <a:latin typeface="Meiryo" panose="020B0604030504040204" pitchFamily="34" charset="-128"/>
                <a:ea typeface="Meiryo" panose="020B0604030504040204" pitchFamily="34" charset="-128"/>
              </a:rPr>
              <a:t>光子・ニュートリノ・クォーク・ミュオンなど</a:t>
            </a:r>
            <a:endParaRPr lang="en-US" altLang="ja-JP" dirty="0">
              <a:solidFill>
                <a:srgbClr val="000000"/>
              </a:solidFill>
              <a:latin typeface="Meiryo" panose="020B0604030504040204" pitchFamily="34" charset="-128"/>
              <a:ea typeface="Meiryo" panose="020B0604030504040204" pitchFamily="34" charset="-128"/>
            </a:endParaRPr>
          </a:p>
          <a:p>
            <a:br>
              <a:rPr lang="ja-JP" altLang="en-US">
                <a:latin typeface="Meiryo" panose="020B0604030504040204" pitchFamily="34" charset="-128"/>
                <a:ea typeface="Meiryo" panose="020B0604030504040204" pitchFamily="34" charset="-128"/>
              </a:rPr>
            </a:br>
            <a:r>
              <a:rPr lang="ja-JP" altLang="en-US" sz="1600">
                <a:solidFill>
                  <a:srgbClr val="000000"/>
                </a:solidFill>
                <a:latin typeface="Meiryo" panose="020B0604030504040204" pitchFamily="34" charset="-128"/>
                <a:ea typeface="Meiryo" panose="020B0604030504040204" pitchFamily="34" charset="-128"/>
              </a:rPr>
              <a:t>ナノサイズ（</a:t>
            </a:r>
            <a:r>
              <a:rPr lang="en-US" altLang="ja-JP" sz="1600" dirty="0">
                <a:solidFill>
                  <a:srgbClr val="000000"/>
                </a:solidFill>
                <a:latin typeface="Meiryo" panose="020B0604030504040204" pitchFamily="34" charset="-128"/>
                <a:ea typeface="Meiryo" panose="020B0604030504040204" pitchFamily="34" charset="-128"/>
              </a:rPr>
              <a:t>1</a:t>
            </a:r>
            <a:r>
              <a:rPr lang="ja-JP" altLang="en-US" sz="1600">
                <a:solidFill>
                  <a:srgbClr val="000000"/>
                </a:solidFill>
                <a:latin typeface="Meiryo" panose="020B0604030504040204" pitchFamily="34" charset="-128"/>
                <a:ea typeface="Meiryo" panose="020B0604030504040204" pitchFamily="34" charset="-128"/>
              </a:rPr>
              <a:t>メートルの</a:t>
            </a:r>
            <a:r>
              <a:rPr lang="en-US" altLang="ja-JP" sz="1600" dirty="0">
                <a:solidFill>
                  <a:srgbClr val="000000"/>
                </a:solidFill>
                <a:latin typeface="Meiryo" panose="020B0604030504040204" pitchFamily="34" charset="-128"/>
                <a:ea typeface="Meiryo" panose="020B0604030504040204" pitchFamily="34" charset="-128"/>
              </a:rPr>
              <a:t>10</a:t>
            </a:r>
            <a:r>
              <a:rPr lang="ja-JP" altLang="en-US" sz="1600">
                <a:solidFill>
                  <a:srgbClr val="000000"/>
                </a:solidFill>
                <a:latin typeface="Meiryo" panose="020B0604030504040204" pitchFamily="34" charset="-128"/>
                <a:ea typeface="Meiryo" panose="020B0604030504040204" pitchFamily="34" charset="-128"/>
              </a:rPr>
              <a:t>億分の</a:t>
            </a:r>
            <a:r>
              <a:rPr lang="en-US" altLang="ja-JP" sz="1600" dirty="0">
                <a:solidFill>
                  <a:srgbClr val="000000"/>
                </a:solidFill>
                <a:latin typeface="Meiryo" panose="020B0604030504040204" pitchFamily="34" charset="-128"/>
                <a:ea typeface="Meiryo" panose="020B0604030504040204" pitchFamily="34" charset="-128"/>
              </a:rPr>
              <a:t>1</a:t>
            </a:r>
            <a:r>
              <a:rPr lang="ja-JP" altLang="en-US" sz="1600">
                <a:solidFill>
                  <a:srgbClr val="000000"/>
                </a:solidFill>
                <a:latin typeface="Meiryo" panose="020B0604030504040204" pitchFamily="34" charset="-128"/>
                <a:ea typeface="Meiryo" panose="020B0604030504040204" pitchFamily="34" charset="-128"/>
              </a:rPr>
              <a:t>）あるいはそれよりも小さな世界では、私たちが実感できる物理法則（ニュートン力学や電磁気学／古典物理学）は通用せず、「量子力学」でなければ説明できない。</a:t>
            </a:r>
            <a:endParaRPr lang="ja-JP" altLang="en-US" sz="16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78889703"/>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57180</TotalTime>
  <Words>10300</Words>
  <Application>Microsoft Macintosh PowerPoint</Application>
  <PresentationFormat>画面に合わせる (4:3)</PresentationFormat>
  <Paragraphs>1872</Paragraphs>
  <Slides>70</Slides>
  <Notes>16</Notes>
  <HiddenSlides>0</HiddenSlides>
  <MMClips>1</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70</vt:i4>
      </vt:variant>
    </vt:vector>
  </HeadingPairs>
  <TitlesOfParts>
    <vt:vector size="81" baseType="lpstr">
      <vt:lpstr>Hiragino Kaku Gothic StdN W8</vt:lpstr>
      <vt:lpstr>Hiragino Sans GB</vt:lpstr>
      <vt:lpstr>ＭＳ Ｐゴシック</vt:lpstr>
      <vt:lpstr>Meiryo</vt:lpstr>
      <vt:lpstr>Meiryo</vt:lpstr>
      <vt:lpstr>Aharoni</vt:lpstr>
      <vt:lpstr>American Typewriter</vt:lpstr>
      <vt:lpstr>Arial</vt:lpstr>
      <vt:lpstr>Calibri</vt:lpstr>
      <vt:lpstr>Wingdings</vt:lpstr>
      <vt:lpstr>NC標準テンプレート</vt:lpstr>
      <vt:lpstr>量子コンピュータ Quantum Computer</vt:lpstr>
      <vt:lpstr>PowerPoint プレゼンテーション</vt:lpstr>
      <vt:lpstr>コンピューターとは何か</vt:lpstr>
      <vt:lpstr>コンピューターとは何か　</vt:lpstr>
      <vt:lpstr>ビットによる計算や画像表現</vt:lpstr>
      <vt:lpstr>これまでの計算原理では限界</vt:lpstr>
      <vt:lpstr>量子コンピュータの必要性</vt:lpstr>
      <vt:lpstr>PowerPoint プレゼンテーション</vt:lpstr>
      <vt:lpstr>量子とは何か</vt:lpstr>
      <vt:lpstr>量子の状態を測定／測定するとはどういうことか</vt:lpstr>
      <vt:lpstr>スケールと量子効果</vt:lpstr>
      <vt:lpstr>２つの物理学</vt:lpstr>
      <vt:lpstr>PowerPoint プレゼンテーション</vt:lpstr>
      <vt:lpstr>物理学とコンピュータ</vt:lpstr>
      <vt:lpstr>コンピューターの種類</vt:lpstr>
      <vt:lpstr>万能型と特化型の関係と違い</vt:lpstr>
      <vt:lpstr>万能型と特化型の関係と違い</vt:lpstr>
      <vt:lpstr>３種類の量子コンピューター</vt:lpstr>
      <vt:lpstr>量子コンピューターの種類</vt:lpstr>
      <vt:lpstr>量子コンピューターの実現方法</vt:lpstr>
      <vt:lpstr>量子コンピューター開発の歴史</vt:lpstr>
      <vt:lpstr>PowerPoint プレゼンテーション</vt:lpstr>
      <vt:lpstr>Bit と Qubit</vt:lpstr>
      <vt:lpstr>処理方法</vt:lpstr>
      <vt:lpstr>量子コンピュータが高速に計算できる理由</vt:lpstr>
      <vt:lpstr>量子コンピュータが高速に計算できる理由</vt:lpstr>
      <vt:lpstr>計算速度を速くする方法と課題</vt:lpstr>
      <vt:lpstr>計算過程の違い</vt:lpstr>
      <vt:lpstr>計算する方法</vt:lpstr>
      <vt:lpstr>古典コンピューターと量子コンピューターの計算方法の違い</vt:lpstr>
      <vt:lpstr>巡回セールスマン問題（組み合わせ最適化）</vt:lpstr>
      <vt:lpstr>これまでの古典コンピュータで解けない問題</vt:lpstr>
      <vt:lpstr>計算回数と計算規模の関係</vt:lpstr>
      <vt:lpstr>PowerPoint プレゼンテーション</vt:lpstr>
      <vt:lpstr>波の干渉による波形の変化</vt:lpstr>
      <vt:lpstr>「波」の特性と「粒子」の特性</vt:lpstr>
      <vt:lpstr>二重スリット実験</vt:lpstr>
      <vt:lpstr>二重スリット実験</vt:lpstr>
      <vt:lpstr>「干渉」と「重ね合わせ」を利用して計算</vt:lpstr>
      <vt:lpstr>量子アルゴリズムとは</vt:lpstr>
      <vt:lpstr>量子アルゴリズム：ブロッホ球</vt:lpstr>
      <vt:lpstr>量子ゲートと量子回路</vt:lpstr>
      <vt:lpstr>量子ゲートの種類　例</vt:lpstr>
      <vt:lpstr>量子アルゴリズム：古典コンピューターの検索アルゴリズム</vt:lpstr>
      <vt:lpstr>量子アルゴリズム：量子コンピューターの検索アルゴリズム</vt:lpstr>
      <vt:lpstr>検索問題の解法の違い</vt:lpstr>
      <vt:lpstr>干渉を繰り返し正解が測定される確率を上げる</vt:lpstr>
      <vt:lpstr>注目すべき量子アルゴリズム</vt:lpstr>
      <vt:lpstr>古典コンピュータと量子コンピュータの役割分担</vt:lpstr>
      <vt:lpstr>PowerPoint プレゼンテーション</vt:lpstr>
      <vt:lpstr>量子コンピュータの課題/デコヒーレンス状態</vt:lpstr>
      <vt:lpstr>量子コンピュータの課題/原子・分子の動きを停止</vt:lpstr>
      <vt:lpstr>量子誤りの累積</vt:lpstr>
      <vt:lpstr>量子誤り訂正</vt:lpstr>
      <vt:lpstr>汎用量子コンピューター開発のロードマップ</vt:lpstr>
      <vt:lpstr>外挿法による誤り訂正</vt:lpstr>
      <vt:lpstr>量子コンピュータのロードマップ</vt:lpstr>
      <vt:lpstr>量子コンピュータのロードマップ　日立製作所</vt:lpstr>
      <vt:lpstr>量子コンピュータの適用領域</vt:lpstr>
      <vt:lpstr>応用例</vt:lpstr>
      <vt:lpstr>古典コンピューターで量子コンピューターをシミュレート</vt:lpstr>
      <vt:lpstr>量子コンピューターとは</vt:lpstr>
      <vt:lpstr>PowerPoint プレゼンテーション</vt:lpstr>
      <vt:lpstr>耐量子計算機（耐量子コンピューター）暗号と量子暗号</vt:lpstr>
      <vt:lpstr>耐量子計算機暗号</vt:lpstr>
      <vt:lpstr>量子暗号</vt:lpstr>
      <vt:lpstr>PowerPoint プレゼンテーション</vt:lpstr>
      <vt:lpstr>量子アニーリング・コンピューター／D-Waveとは</vt:lpstr>
      <vt:lpstr>D-Waveの計算原理</vt:lpstr>
      <vt:lpstr>PowerPoint プレゼンテーション</vt:lpstr>
    </vt:vector>
  </TitlesOfParts>
  <Company>NetCommerce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1724</cp:revision>
  <cp:lastPrinted>2023-06-14T05:13:38Z</cp:lastPrinted>
  <dcterms:created xsi:type="dcterms:W3CDTF">2014-04-30T01:58:06Z</dcterms:created>
  <dcterms:modified xsi:type="dcterms:W3CDTF">2024-04-30T22:31:26Z</dcterms:modified>
</cp:coreProperties>
</file>